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859" r:id="rId2"/>
    <p:sldMasterId id="2147484879" r:id="rId3"/>
  </p:sldMasterIdLst>
  <p:notesMasterIdLst>
    <p:notesMasterId r:id="rId24"/>
  </p:notesMasterIdLst>
  <p:handoutMasterIdLst>
    <p:handoutMasterId r:id="rId25"/>
  </p:handoutMasterIdLst>
  <p:sldIdLst>
    <p:sldId id="499" r:id="rId4"/>
    <p:sldId id="497" r:id="rId5"/>
    <p:sldId id="500" r:id="rId6"/>
    <p:sldId id="485" r:id="rId7"/>
    <p:sldId id="514" r:id="rId8"/>
    <p:sldId id="501" r:id="rId9"/>
    <p:sldId id="502" r:id="rId10"/>
    <p:sldId id="515" r:id="rId11"/>
    <p:sldId id="505" r:id="rId12"/>
    <p:sldId id="504" r:id="rId13"/>
    <p:sldId id="507" r:id="rId14"/>
    <p:sldId id="516" r:id="rId15"/>
    <p:sldId id="506" r:id="rId16"/>
    <p:sldId id="517" r:id="rId17"/>
    <p:sldId id="508" r:id="rId18"/>
    <p:sldId id="510" r:id="rId19"/>
    <p:sldId id="511" r:id="rId20"/>
    <p:sldId id="509" r:id="rId21"/>
    <p:sldId id="512" r:id="rId22"/>
    <p:sldId id="513" r:id="rId23"/>
  </p:sldIdLst>
  <p:sldSz cx="9144000" cy="6858000" type="screen4x3"/>
  <p:notesSz cx="6797675" cy="98567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9B022E"/>
    <a:srgbClr val="B4B4B4"/>
    <a:srgbClr val="003366"/>
    <a:srgbClr val="333333"/>
    <a:srgbClr val="CC3300"/>
    <a:srgbClr val="004890"/>
    <a:srgbClr val="79DF41"/>
    <a:srgbClr val="FF3300"/>
    <a:srgbClr val="3CF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391" autoAdjust="0"/>
    <p:restoredTop sz="91080" autoAdjust="0"/>
  </p:normalViewPr>
  <p:slideViewPr>
    <p:cSldViewPr>
      <p:cViewPr varScale="1">
        <p:scale>
          <a:sx n="68" d="100"/>
          <a:sy n="68" d="100"/>
        </p:scale>
        <p:origin x="1848" y="60"/>
      </p:cViewPr>
      <p:guideLst>
        <p:guide orient="horz" pos="2160"/>
        <p:guide pos="2880"/>
      </p:guideLst>
    </p:cSldViewPr>
  </p:slideViewPr>
  <p:notesTextViewPr>
    <p:cViewPr>
      <p:scale>
        <a:sx n="66" d="100"/>
        <a:sy n="66" d="100"/>
      </p:scale>
      <p:origin x="0" y="0"/>
    </p:cViewPr>
  </p:notesTextViewPr>
  <p:sorterViewPr>
    <p:cViewPr varScale="1">
      <p:scale>
        <a:sx n="1" d="1"/>
        <a:sy n="1" d="1"/>
      </p:scale>
      <p:origin x="0" y="-2376"/>
    </p:cViewPr>
  </p:sorterViewPr>
  <p:notesViewPr>
    <p:cSldViewPr>
      <p:cViewPr varScale="1">
        <p:scale>
          <a:sx n="52" d="100"/>
          <a:sy n="52" d="100"/>
        </p:scale>
        <p:origin x="-2982" y="-90"/>
      </p:cViewPr>
      <p:guideLst>
        <p:guide orient="horz" pos="3104"/>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t" anchorCtr="0" compatLnSpc="1">
            <a:prstTxWarp prst="textNoShape">
              <a:avLst/>
            </a:prstTxWarp>
          </a:bodyPr>
          <a:lstStyle>
            <a:lvl1pPr defTabSz="951768" eaLnBrk="1" hangingPunct="1">
              <a:defRPr sz="1200">
                <a:latin typeface="Arial" charset="0"/>
              </a:defRPr>
            </a:lvl1pPr>
          </a:lstStyle>
          <a:p>
            <a:pPr>
              <a:defRPr/>
            </a:pPr>
            <a:endParaRPr lang="en-US"/>
          </a:p>
        </p:txBody>
      </p:sp>
      <p:sp>
        <p:nvSpPr>
          <p:cNvPr id="108547" name="Rectangle 3"/>
          <p:cNvSpPr>
            <a:spLocks noGrp="1" noChangeArrowheads="1"/>
          </p:cNvSpPr>
          <p:nvPr>
            <p:ph type="dt" sz="quarter" idx="1"/>
          </p:nvPr>
        </p:nvSpPr>
        <p:spPr bwMode="auto">
          <a:xfrm>
            <a:off x="3849688"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t" anchorCtr="0" compatLnSpc="1">
            <a:prstTxWarp prst="textNoShape">
              <a:avLst/>
            </a:prstTxWarp>
          </a:bodyPr>
          <a:lstStyle>
            <a:lvl1pPr algn="r" defTabSz="951768" eaLnBrk="1" hangingPunct="1">
              <a:defRPr sz="1200">
                <a:latin typeface="Arial" charset="0"/>
              </a:defRPr>
            </a:lvl1pPr>
          </a:lstStyle>
          <a:p>
            <a:pPr>
              <a:defRPr/>
            </a:pPr>
            <a:endParaRPr lang="en-US"/>
          </a:p>
        </p:txBody>
      </p:sp>
      <p:sp>
        <p:nvSpPr>
          <p:cNvPr id="108548" name="Rectangle 4"/>
          <p:cNvSpPr>
            <a:spLocks noGrp="1" noChangeArrowheads="1"/>
          </p:cNvSpPr>
          <p:nvPr>
            <p:ph type="ftr" sz="quarter" idx="2"/>
          </p:nvPr>
        </p:nvSpPr>
        <p:spPr bwMode="auto">
          <a:xfrm>
            <a:off x="0" y="9363075"/>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b" anchorCtr="0" compatLnSpc="1">
            <a:prstTxWarp prst="textNoShape">
              <a:avLst/>
            </a:prstTxWarp>
          </a:bodyPr>
          <a:lstStyle>
            <a:lvl1pPr defTabSz="951768" eaLnBrk="1" hangingPunct="1">
              <a:defRPr sz="1200">
                <a:latin typeface="Arial" charset="0"/>
              </a:defRPr>
            </a:lvl1pPr>
          </a:lstStyle>
          <a:p>
            <a:pPr>
              <a:defRPr/>
            </a:pPr>
            <a:endParaRPr lang="en-US"/>
          </a:p>
        </p:txBody>
      </p:sp>
      <p:sp>
        <p:nvSpPr>
          <p:cNvPr id="108549" name="Rectangle 5"/>
          <p:cNvSpPr>
            <a:spLocks noGrp="1" noChangeArrowheads="1"/>
          </p:cNvSpPr>
          <p:nvPr>
            <p:ph type="sldNum" sz="quarter" idx="3"/>
          </p:nvPr>
        </p:nvSpPr>
        <p:spPr bwMode="auto">
          <a:xfrm>
            <a:off x="3849688" y="9363075"/>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b" anchorCtr="0" compatLnSpc="1">
            <a:prstTxWarp prst="textNoShape">
              <a:avLst/>
            </a:prstTxWarp>
          </a:bodyPr>
          <a:lstStyle>
            <a:lvl1pPr algn="r" defTabSz="950913" eaLnBrk="1" hangingPunct="1">
              <a:defRPr sz="1200"/>
            </a:lvl1pPr>
          </a:lstStyle>
          <a:p>
            <a:pPr>
              <a:defRPr/>
            </a:pPr>
            <a:fld id="{CE313FF2-65A8-4342-98B6-0DD183E8D9C0}" type="slidenum">
              <a:rPr lang="en-US" altLang="en-US"/>
              <a:pPr>
                <a:defRPr/>
              </a:pPr>
              <a:t>‹#›</a:t>
            </a:fld>
            <a:endParaRPr lang="en-US" altLang="en-US"/>
          </a:p>
        </p:txBody>
      </p:sp>
    </p:spTree>
    <p:extLst>
      <p:ext uri="{BB962C8B-B14F-4D97-AF65-F5344CB8AC3E}">
        <p14:creationId xmlns:p14="http://schemas.microsoft.com/office/powerpoint/2010/main" val="1243972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t" anchorCtr="0" compatLnSpc="1">
            <a:prstTxWarp prst="textNoShape">
              <a:avLst/>
            </a:prstTxWarp>
          </a:bodyPr>
          <a:lstStyle>
            <a:lvl1pPr defTabSz="951768"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49688"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t" anchorCtr="0" compatLnSpc="1">
            <a:prstTxWarp prst="textNoShape">
              <a:avLst/>
            </a:prstTxWarp>
          </a:bodyPr>
          <a:lstStyle>
            <a:lvl1pPr algn="r" defTabSz="951768" eaLnBrk="1" hangingPunct="1">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935038" y="739775"/>
            <a:ext cx="4927600" cy="369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450" y="4681538"/>
            <a:ext cx="5438775"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363075"/>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b" anchorCtr="0" compatLnSpc="1">
            <a:prstTxWarp prst="textNoShape">
              <a:avLst/>
            </a:prstTxWarp>
          </a:bodyPr>
          <a:lstStyle>
            <a:lvl1pPr defTabSz="951768"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49688" y="9363075"/>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b" anchorCtr="0" compatLnSpc="1">
            <a:prstTxWarp prst="textNoShape">
              <a:avLst/>
            </a:prstTxWarp>
          </a:bodyPr>
          <a:lstStyle>
            <a:lvl1pPr algn="r" defTabSz="950913" eaLnBrk="1" hangingPunct="1">
              <a:defRPr sz="1200"/>
            </a:lvl1pPr>
          </a:lstStyle>
          <a:p>
            <a:pPr>
              <a:defRPr/>
            </a:pPr>
            <a:fld id="{18007E5C-9444-4C5B-9386-EA690E139402}" type="slidenum">
              <a:rPr lang="en-US" altLang="en-US"/>
              <a:pPr>
                <a:defRPr/>
              </a:pPr>
              <a:t>‹#›</a:t>
            </a:fld>
            <a:endParaRPr lang="en-US" altLang="en-US"/>
          </a:p>
        </p:txBody>
      </p:sp>
    </p:spTree>
    <p:extLst>
      <p:ext uri="{BB962C8B-B14F-4D97-AF65-F5344CB8AC3E}">
        <p14:creationId xmlns:p14="http://schemas.microsoft.com/office/powerpoint/2010/main" val="331452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8007E5C-9444-4C5B-9386-EA690E139402}" type="slidenum">
              <a:rPr lang="en-US" altLang="en-US" smtClean="0"/>
              <a:pPr>
                <a:defRPr/>
              </a:pPr>
              <a:t>9</a:t>
            </a:fld>
            <a:endParaRPr lang="en-US" altLang="en-US"/>
          </a:p>
        </p:txBody>
      </p:sp>
    </p:spTree>
    <p:extLst>
      <p:ext uri="{BB962C8B-B14F-4D97-AF65-F5344CB8AC3E}">
        <p14:creationId xmlns:p14="http://schemas.microsoft.com/office/powerpoint/2010/main" val="216763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78168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4887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74449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595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197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0B07603-CC55-44E4-A99C-2B1F09228AFA}" type="datetimeFigureOut">
              <a:rPr lang="en-GB"/>
              <a:pPr>
                <a:defRPr/>
              </a:pPr>
              <a:t>23/07/2015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1A9432-CC2B-472E-9071-E372E6ED6EEA}" type="slidenum">
              <a:rPr lang="en-GB" altLang="en-US"/>
              <a:pPr>
                <a:defRPr/>
              </a:pPr>
              <a:t>‹#›</a:t>
            </a:fld>
            <a:endParaRPr lang="en-GB" altLang="en-US"/>
          </a:p>
        </p:txBody>
      </p:sp>
    </p:spTree>
    <p:extLst>
      <p:ext uri="{BB962C8B-B14F-4D97-AF65-F5344CB8AC3E}">
        <p14:creationId xmlns:p14="http://schemas.microsoft.com/office/powerpoint/2010/main" val="12673414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D7F3719-5B29-4E79-A946-4295BABB4DA0}" type="datetimeFigureOut">
              <a:rPr lang="en-GB"/>
              <a:pPr>
                <a:defRPr/>
              </a:pPr>
              <a:t>23/07/2015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DBBCDB4-79F4-4F77-9B44-94EEC6ADBB28}" type="slidenum">
              <a:rPr lang="en-GB" altLang="en-US"/>
              <a:pPr>
                <a:defRPr/>
              </a:pPr>
              <a:t>‹#›</a:t>
            </a:fld>
            <a:endParaRPr lang="en-GB" altLang="en-US"/>
          </a:p>
        </p:txBody>
      </p:sp>
    </p:spTree>
    <p:extLst>
      <p:ext uri="{BB962C8B-B14F-4D97-AF65-F5344CB8AC3E}">
        <p14:creationId xmlns:p14="http://schemas.microsoft.com/office/powerpoint/2010/main" val="18365157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9E35EF-D28A-433D-B906-BD9B8A5B27A1}" type="datetimeFigureOut">
              <a:rPr lang="en-GB"/>
              <a:pPr>
                <a:defRPr/>
              </a:pPr>
              <a:t>23/07/2015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9B75AD-2041-4226-8D99-26F87C19C1D5}" type="slidenum">
              <a:rPr lang="en-GB" altLang="en-US"/>
              <a:pPr>
                <a:defRPr/>
              </a:pPr>
              <a:t>‹#›</a:t>
            </a:fld>
            <a:endParaRPr lang="en-GB" altLang="en-US"/>
          </a:p>
        </p:txBody>
      </p:sp>
    </p:spTree>
    <p:extLst>
      <p:ext uri="{BB962C8B-B14F-4D97-AF65-F5344CB8AC3E}">
        <p14:creationId xmlns:p14="http://schemas.microsoft.com/office/powerpoint/2010/main" val="34018205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D00BCD9-4EE2-4979-81BD-579CE43E8C90}" type="datetimeFigureOut">
              <a:rPr lang="en-GB"/>
              <a:pPr>
                <a:defRPr/>
              </a:pPr>
              <a:t>23/07/2015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5412C5D-872C-482C-9DF7-25F3A954949F}" type="slidenum">
              <a:rPr lang="en-GB" altLang="en-US"/>
              <a:pPr>
                <a:defRPr/>
              </a:pPr>
              <a:t>‹#›</a:t>
            </a:fld>
            <a:endParaRPr lang="en-GB" altLang="en-US"/>
          </a:p>
        </p:txBody>
      </p:sp>
    </p:spTree>
    <p:extLst>
      <p:ext uri="{BB962C8B-B14F-4D97-AF65-F5344CB8AC3E}">
        <p14:creationId xmlns:p14="http://schemas.microsoft.com/office/powerpoint/2010/main" val="42119173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76B2ACA-898E-4454-92BF-D23672958FD2}" type="datetimeFigureOut">
              <a:rPr lang="en-GB"/>
              <a:pPr>
                <a:defRPr/>
              </a:pPr>
              <a:t>23/07/2015</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2D89E87-E7B8-4110-9FA7-B32B7D26CB8F}" type="slidenum">
              <a:rPr lang="en-GB" altLang="en-US"/>
              <a:pPr>
                <a:defRPr/>
              </a:pPr>
              <a:t>‹#›</a:t>
            </a:fld>
            <a:endParaRPr lang="en-GB" altLang="en-US"/>
          </a:p>
        </p:txBody>
      </p:sp>
    </p:spTree>
    <p:extLst>
      <p:ext uri="{BB962C8B-B14F-4D97-AF65-F5344CB8AC3E}">
        <p14:creationId xmlns:p14="http://schemas.microsoft.com/office/powerpoint/2010/main" val="12514725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5B307C3-F552-4A46-A8EF-4E1AC4CCF177}" type="datetimeFigureOut">
              <a:rPr lang="en-GB"/>
              <a:pPr>
                <a:defRPr/>
              </a:pPr>
              <a:t>23/07/2015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806AB86-FE7E-458C-A9C0-C02EE0CCE3C1}" type="slidenum">
              <a:rPr lang="en-GB" altLang="en-US"/>
              <a:pPr>
                <a:defRPr/>
              </a:pPr>
              <a:t>‹#›</a:t>
            </a:fld>
            <a:endParaRPr lang="en-GB" altLang="en-US"/>
          </a:p>
        </p:txBody>
      </p:sp>
    </p:spTree>
    <p:extLst>
      <p:ext uri="{BB962C8B-B14F-4D97-AF65-F5344CB8AC3E}">
        <p14:creationId xmlns:p14="http://schemas.microsoft.com/office/powerpoint/2010/main" val="23415653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384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5EF18E-9280-4DAB-B6A0-6887615BE69C}" type="datetimeFigureOut">
              <a:rPr lang="en-GB"/>
              <a:pPr>
                <a:defRPr/>
              </a:pPr>
              <a:t>23/07/2015</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C938BA5-EAC1-4360-A7CD-E6E60D90671C}" type="slidenum">
              <a:rPr lang="en-GB" altLang="en-US"/>
              <a:pPr>
                <a:defRPr/>
              </a:pPr>
              <a:t>‹#›</a:t>
            </a:fld>
            <a:endParaRPr lang="en-GB" altLang="en-US"/>
          </a:p>
        </p:txBody>
      </p:sp>
    </p:spTree>
    <p:extLst>
      <p:ext uri="{BB962C8B-B14F-4D97-AF65-F5344CB8AC3E}">
        <p14:creationId xmlns:p14="http://schemas.microsoft.com/office/powerpoint/2010/main" val="23934124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1244B8-AA55-4A56-A610-DD11D3092545}" type="datetimeFigureOut">
              <a:rPr lang="en-GB"/>
              <a:pPr>
                <a:defRPr/>
              </a:pPr>
              <a:t>23/07/2015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D18CA69-8318-4D54-ADE5-8AE884766D60}" type="slidenum">
              <a:rPr lang="en-GB" altLang="en-US"/>
              <a:pPr>
                <a:defRPr/>
              </a:pPr>
              <a:t>‹#›</a:t>
            </a:fld>
            <a:endParaRPr lang="en-GB" altLang="en-US"/>
          </a:p>
        </p:txBody>
      </p:sp>
    </p:spTree>
    <p:extLst>
      <p:ext uri="{BB962C8B-B14F-4D97-AF65-F5344CB8AC3E}">
        <p14:creationId xmlns:p14="http://schemas.microsoft.com/office/powerpoint/2010/main" val="28242519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8F0120-D715-4529-A717-BDAAA2310C71}" type="datetimeFigureOut">
              <a:rPr lang="en-GB"/>
              <a:pPr>
                <a:defRPr/>
              </a:pPr>
              <a:t>23/07/2015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51876E5-D34D-4692-ADE3-E7C3718F70D5}" type="slidenum">
              <a:rPr lang="en-GB" altLang="en-US"/>
              <a:pPr>
                <a:defRPr/>
              </a:pPr>
              <a:t>‹#›</a:t>
            </a:fld>
            <a:endParaRPr lang="en-GB" altLang="en-US"/>
          </a:p>
        </p:txBody>
      </p:sp>
    </p:spTree>
    <p:extLst>
      <p:ext uri="{BB962C8B-B14F-4D97-AF65-F5344CB8AC3E}">
        <p14:creationId xmlns:p14="http://schemas.microsoft.com/office/powerpoint/2010/main" val="190908946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576AAA1-B5C1-4C81-A960-97A8778A4F7C}" type="datetimeFigureOut">
              <a:rPr lang="en-GB"/>
              <a:pPr>
                <a:defRPr/>
              </a:pPr>
              <a:t>23/07/2015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113CB9-1291-4094-BA7D-F843257BD582}" type="slidenum">
              <a:rPr lang="en-GB" altLang="en-US"/>
              <a:pPr>
                <a:defRPr/>
              </a:pPr>
              <a:t>‹#›</a:t>
            </a:fld>
            <a:endParaRPr lang="en-GB" altLang="en-US"/>
          </a:p>
        </p:txBody>
      </p:sp>
    </p:spTree>
    <p:extLst>
      <p:ext uri="{BB962C8B-B14F-4D97-AF65-F5344CB8AC3E}">
        <p14:creationId xmlns:p14="http://schemas.microsoft.com/office/powerpoint/2010/main" val="84427951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01E8F12-5430-4FD2-826F-439B8AE48274}" type="datetimeFigureOut">
              <a:rPr lang="en-GB"/>
              <a:pPr>
                <a:defRPr/>
              </a:pPr>
              <a:t>23/07/2015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8A38D61-4CD4-4E9C-9588-4A755CAAD297}" type="slidenum">
              <a:rPr lang="en-GB" altLang="en-US"/>
              <a:pPr>
                <a:defRPr/>
              </a:pPr>
              <a:t>‹#›</a:t>
            </a:fld>
            <a:endParaRPr lang="en-GB" altLang="en-US"/>
          </a:p>
        </p:txBody>
      </p:sp>
    </p:spTree>
    <p:extLst>
      <p:ext uri="{BB962C8B-B14F-4D97-AF65-F5344CB8AC3E}">
        <p14:creationId xmlns:p14="http://schemas.microsoft.com/office/powerpoint/2010/main" val="157271701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25526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51253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30227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75513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0048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8531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7154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58274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847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E2F9EB4-E4B0-4EB1-BD6F-17081B99C395}" type="datetimeFigureOut">
              <a:rPr lang="en-GB"/>
              <a:pPr>
                <a:defRPr/>
              </a:pPr>
              <a:t>23/07/2015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3ECA5D2-7B0A-4066-83A9-C7C08FE18574}" type="slidenum">
              <a:rPr lang="en-GB" altLang="en-US"/>
              <a:pPr>
                <a:defRPr/>
              </a:pPr>
              <a:t>‹#›</a:t>
            </a:fld>
            <a:endParaRPr lang="en-GB" altLang="en-US"/>
          </a:p>
        </p:txBody>
      </p:sp>
    </p:spTree>
    <p:extLst>
      <p:ext uri="{BB962C8B-B14F-4D97-AF65-F5344CB8AC3E}">
        <p14:creationId xmlns:p14="http://schemas.microsoft.com/office/powerpoint/2010/main" val="226729248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D434589-D8BC-4F31-96BB-FE4F9BA608D2}" type="datetimeFigureOut">
              <a:rPr lang="en-GB"/>
              <a:pPr>
                <a:defRPr/>
              </a:pPr>
              <a:t>23/07/2015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217E1A7-41C1-41E9-8DF8-78849D2C65FE}" type="slidenum">
              <a:rPr lang="en-GB" altLang="en-US"/>
              <a:pPr>
                <a:defRPr/>
              </a:pPr>
              <a:t>‹#›</a:t>
            </a:fld>
            <a:endParaRPr lang="en-GB" altLang="en-US"/>
          </a:p>
        </p:txBody>
      </p:sp>
    </p:spTree>
    <p:extLst>
      <p:ext uri="{BB962C8B-B14F-4D97-AF65-F5344CB8AC3E}">
        <p14:creationId xmlns:p14="http://schemas.microsoft.com/office/powerpoint/2010/main" val="147476919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8579C3-7A95-4D1A-946B-B5ECFA05C6A8}" type="datetimeFigureOut">
              <a:rPr lang="en-GB"/>
              <a:pPr>
                <a:defRPr/>
              </a:pPr>
              <a:t>23/07/2015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D1778F-B54D-40CE-8E3C-C426ABA4545B}" type="slidenum">
              <a:rPr lang="en-GB" altLang="en-US"/>
              <a:pPr>
                <a:defRPr/>
              </a:pPr>
              <a:t>‹#›</a:t>
            </a:fld>
            <a:endParaRPr lang="en-GB" altLang="en-US"/>
          </a:p>
        </p:txBody>
      </p:sp>
    </p:spTree>
    <p:extLst>
      <p:ext uri="{BB962C8B-B14F-4D97-AF65-F5344CB8AC3E}">
        <p14:creationId xmlns:p14="http://schemas.microsoft.com/office/powerpoint/2010/main" val="39664188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17D300D-CF65-42DD-A93F-81755E45838E}" type="datetimeFigureOut">
              <a:rPr lang="en-GB"/>
              <a:pPr>
                <a:defRPr/>
              </a:pPr>
              <a:t>23/07/2015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2D2487-F461-4D31-977E-94A0BDD36AC9}" type="slidenum">
              <a:rPr lang="en-GB" altLang="en-US"/>
              <a:pPr>
                <a:defRPr/>
              </a:pPr>
              <a:t>‹#›</a:t>
            </a:fld>
            <a:endParaRPr lang="en-GB" altLang="en-US"/>
          </a:p>
        </p:txBody>
      </p:sp>
    </p:spTree>
    <p:extLst>
      <p:ext uri="{BB962C8B-B14F-4D97-AF65-F5344CB8AC3E}">
        <p14:creationId xmlns:p14="http://schemas.microsoft.com/office/powerpoint/2010/main" val="94607633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F481EB4-7D88-46C4-8D35-813863857A69}" type="datetimeFigureOut">
              <a:rPr lang="en-GB"/>
              <a:pPr>
                <a:defRPr/>
              </a:pPr>
              <a:t>23/07/2015</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2EE6768-293C-495E-A59D-DDC7BB807F51}" type="slidenum">
              <a:rPr lang="en-GB" altLang="en-US"/>
              <a:pPr>
                <a:defRPr/>
              </a:pPr>
              <a:t>‹#›</a:t>
            </a:fld>
            <a:endParaRPr lang="en-GB" altLang="en-US"/>
          </a:p>
        </p:txBody>
      </p:sp>
    </p:spTree>
    <p:extLst>
      <p:ext uri="{BB962C8B-B14F-4D97-AF65-F5344CB8AC3E}">
        <p14:creationId xmlns:p14="http://schemas.microsoft.com/office/powerpoint/2010/main" val="18678562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1843274-92BB-435A-AB06-209A9A600675}" type="datetimeFigureOut">
              <a:rPr lang="en-GB"/>
              <a:pPr>
                <a:defRPr/>
              </a:pPr>
              <a:t>23/07/2015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62119BD-07BD-4873-82D3-ADDE4242D5AE}" type="slidenum">
              <a:rPr lang="en-GB" altLang="en-US"/>
              <a:pPr>
                <a:defRPr/>
              </a:pPr>
              <a:t>‹#›</a:t>
            </a:fld>
            <a:endParaRPr lang="en-GB" altLang="en-US"/>
          </a:p>
        </p:txBody>
      </p:sp>
    </p:spTree>
    <p:extLst>
      <p:ext uri="{BB962C8B-B14F-4D97-AF65-F5344CB8AC3E}">
        <p14:creationId xmlns:p14="http://schemas.microsoft.com/office/powerpoint/2010/main" val="148315851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B97BAD-C025-4C34-B965-691C491A7E22}" type="datetimeFigureOut">
              <a:rPr lang="en-GB"/>
              <a:pPr>
                <a:defRPr/>
              </a:pPr>
              <a:t>23/07/2015</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4DC0F6D-DB94-4EF5-80C0-E6D647283691}" type="slidenum">
              <a:rPr lang="en-GB" altLang="en-US"/>
              <a:pPr>
                <a:defRPr/>
              </a:pPr>
              <a:t>‹#›</a:t>
            </a:fld>
            <a:endParaRPr lang="en-GB" altLang="en-US"/>
          </a:p>
        </p:txBody>
      </p:sp>
    </p:spTree>
    <p:extLst>
      <p:ext uri="{BB962C8B-B14F-4D97-AF65-F5344CB8AC3E}">
        <p14:creationId xmlns:p14="http://schemas.microsoft.com/office/powerpoint/2010/main" val="21301993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3518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22842A-577B-4A0D-AC0D-15AFBBB2DB78}" type="datetimeFigureOut">
              <a:rPr lang="en-GB"/>
              <a:pPr>
                <a:defRPr/>
              </a:pPr>
              <a:t>23/07/2015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BDB24B6-CBE6-4188-BCC0-356FB62CD1FF}" type="slidenum">
              <a:rPr lang="en-GB" altLang="en-US"/>
              <a:pPr>
                <a:defRPr/>
              </a:pPr>
              <a:t>‹#›</a:t>
            </a:fld>
            <a:endParaRPr lang="en-GB" altLang="en-US"/>
          </a:p>
        </p:txBody>
      </p:sp>
    </p:spTree>
    <p:extLst>
      <p:ext uri="{BB962C8B-B14F-4D97-AF65-F5344CB8AC3E}">
        <p14:creationId xmlns:p14="http://schemas.microsoft.com/office/powerpoint/2010/main" val="67257533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7FB649-4529-41F4-9A5E-1F7A0495791A}" type="datetimeFigureOut">
              <a:rPr lang="en-GB"/>
              <a:pPr>
                <a:defRPr/>
              </a:pPr>
              <a:t>23/07/2015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A4BEE47-FF80-4477-9B56-9E3152E80C36}" type="slidenum">
              <a:rPr lang="en-GB" altLang="en-US"/>
              <a:pPr>
                <a:defRPr/>
              </a:pPr>
              <a:t>‹#›</a:t>
            </a:fld>
            <a:endParaRPr lang="en-GB" altLang="en-US"/>
          </a:p>
        </p:txBody>
      </p:sp>
    </p:spTree>
    <p:extLst>
      <p:ext uri="{BB962C8B-B14F-4D97-AF65-F5344CB8AC3E}">
        <p14:creationId xmlns:p14="http://schemas.microsoft.com/office/powerpoint/2010/main" val="271904499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BDA741B-415D-423A-ADEC-C206159EB225}" type="datetimeFigureOut">
              <a:rPr lang="en-GB"/>
              <a:pPr>
                <a:defRPr/>
              </a:pPr>
              <a:t>23/07/2015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4300B1-BCE8-43F6-926D-1E39D1E67B86}" type="slidenum">
              <a:rPr lang="en-GB" altLang="en-US"/>
              <a:pPr>
                <a:defRPr/>
              </a:pPr>
              <a:t>‹#›</a:t>
            </a:fld>
            <a:endParaRPr lang="en-GB" altLang="en-US"/>
          </a:p>
        </p:txBody>
      </p:sp>
    </p:spTree>
    <p:extLst>
      <p:ext uri="{BB962C8B-B14F-4D97-AF65-F5344CB8AC3E}">
        <p14:creationId xmlns:p14="http://schemas.microsoft.com/office/powerpoint/2010/main" val="21287649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03AADE2-957E-4400-9CC4-721E620BAC3E}" type="datetimeFigureOut">
              <a:rPr lang="en-GB"/>
              <a:pPr>
                <a:defRPr/>
              </a:pPr>
              <a:t>23/07/2015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F8D53B3-720A-4D22-85B3-727A25315474}" type="slidenum">
              <a:rPr lang="en-GB" altLang="en-US"/>
              <a:pPr>
                <a:defRPr/>
              </a:pPr>
              <a:t>‹#›</a:t>
            </a:fld>
            <a:endParaRPr lang="en-GB" altLang="en-US"/>
          </a:p>
        </p:txBody>
      </p:sp>
    </p:spTree>
    <p:extLst>
      <p:ext uri="{BB962C8B-B14F-4D97-AF65-F5344CB8AC3E}">
        <p14:creationId xmlns:p14="http://schemas.microsoft.com/office/powerpoint/2010/main" val="386452343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06817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9146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00339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2231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06098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3587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115504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76194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AutoShape 3"/>
          <p:cNvSpPr>
            <a:spLocks noChangeArrowheads="1"/>
          </p:cNvSpPr>
          <p:nvPr userDrawn="1"/>
        </p:nvSpPr>
        <p:spPr bwMode="auto">
          <a:xfrm rot="10800000" flipH="1">
            <a:off x="0" y="0"/>
            <a:ext cx="7626350" cy="2211388"/>
          </a:xfrm>
          <a:prstGeom prst="rtTriangle">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mtClean="0"/>
          </a:p>
        </p:txBody>
      </p:sp>
    </p:spTree>
    <p:extLst>
      <p:ext uri="{BB962C8B-B14F-4D97-AF65-F5344CB8AC3E}">
        <p14:creationId xmlns:p14="http://schemas.microsoft.com/office/powerpoint/2010/main" val="389709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07429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utoShape 3"/>
          <p:cNvSpPr>
            <a:spLocks noChangeArrowheads="1"/>
          </p:cNvSpPr>
          <p:nvPr userDrawn="1"/>
        </p:nvSpPr>
        <p:spPr bwMode="auto">
          <a:xfrm rot="10800000" flipH="1">
            <a:off x="0" y="0"/>
            <a:ext cx="7626350" cy="2211388"/>
          </a:xfrm>
          <a:prstGeom prst="rtTriangle">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mtClean="0"/>
          </a:p>
        </p:txBody>
      </p:sp>
    </p:spTree>
    <p:extLst>
      <p:ext uri="{BB962C8B-B14F-4D97-AF65-F5344CB8AC3E}">
        <p14:creationId xmlns:p14="http://schemas.microsoft.com/office/powerpoint/2010/main" val="193820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521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476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234" r:id="rId1"/>
    <p:sldLayoutId id="2147486235" r:id="rId2"/>
    <p:sldLayoutId id="2147486236" r:id="rId3"/>
    <p:sldLayoutId id="2147486237" r:id="rId4"/>
    <p:sldLayoutId id="2147486238" r:id="rId5"/>
    <p:sldLayoutId id="2147486239" r:id="rId6"/>
    <p:sldLayoutId id="2147486268" r:id="rId7"/>
    <p:sldLayoutId id="2147486240" r:id="rId8"/>
    <p:sldLayoutId id="2147486241" r:id="rId9"/>
    <p:sldLayoutId id="2147486242" r:id="rId10"/>
    <p:sldLayoutId id="2147486243" r:id="rId11"/>
    <p:sldLayoutId id="2147486244" r:id="rId12"/>
    <p:sldLayoutId id="2147486245"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6BB62BFC-24DE-4096-9A31-F2B827B54690}" type="datetimeFigureOut">
              <a:rPr lang="en-GB"/>
              <a:pPr>
                <a:defRPr/>
              </a:pPr>
              <a:t>23/07/2015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4E2A37C-B2DF-4BD3-B58C-7BB7228FCFF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6246" r:id="rId1"/>
    <p:sldLayoutId id="2147486247" r:id="rId2"/>
    <p:sldLayoutId id="2147486248" r:id="rId3"/>
    <p:sldLayoutId id="2147486249" r:id="rId4"/>
    <p:sldLayoutId id="2147486250" r:id="rId5"/>
    <p:sldLayoutId id="2147486251" r:id="rId6"/>
    <p:sldLayoutId id="2147486252" r:id="rId7"/>
    <p:sldLayoutId id="2147486253" r:id="rId8"/>
    <p:sldLayoutId id="2147486254" r:id="rId9"/>
    <p:sldLayoutId id="2147486255" r:id="rId10"/>
    <p:sldLayoutId id="2147486256" r:id="rId11"/>
    <p:sldLayoutId id="2147486269" r:id="rId12"/>
    <p:sldLayoutId id="2147486270" r:id="rId13"/>
    <p:sldLayoutId id="2147486271" r:id="rId14"/>
    <p:sldLayoutId id="2147486272" r:id="rId15"/>
    <p:sldLayoutId id="2147486273" r:id="rId16"/>
    <p:sldLayoutId id="2147486274" r:id="rId17"/>
    <p:sldLayoutId id="2147486275" r:id="rId18"/>
    <p:sldLayoutId id="2147486276" r:id="rId19"/>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AA5887FE-A8CE-4C5A-AE1B-462B9F2CAC94}" type="datetimeFigureOut">
              <a:rPr lang="en-GB"/>
              <a:pPr>
                <a:defRPr/>
              </a:pPr>
              <a:t>23/07/2015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3501826-8715-4AF2-8EDC-08BBFD871AA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6257" r:id="rId1"/>
    <p:sldLayoutId id="2147486258" r:id="rId2"/>
    <p:sldLayoutId id="2147486259" r:id="rId3"/>
    <p:sldLayoutId id="2147486260" r:id="rId4"/>
    <p:sldLayoutId id="2147486261" r:id="rId5"/>
    <p:sldLayoutId id="2147486262" r:id="rId6"/>
    <p:sldLayoutId id="2147486263" r:id="rId7"/>
    <p:sldLayoutId id="2147486264" r:id="rId8"/>
    <p:sldLayoutId id="2147486265" r:id="rId9"/>
    <p:sldLayoutId id="2147486266" r:id="rId10"/>
    <p:sldLayoutId id="2147486267" r:id="rId11"/>
    <p:sldLayoutId id="2147486277" r:id="rId12"/>
    <p:sldLayoutId id="2147486278" r:id="rId13"/>
    <p:sldLayoutId id="2147486279" r:id="rId14"/>
    <p:sldLayoutId id="2147486280" r:id="rId15"/>
    <p:sldLayoutId id="2147486281" r:id="rId16"/>
    <p:sldLayoutId id="2147486282" r:id="rId17"/>
    <p:sldLayoutId id="2147486283" r:id="rId18"/>
    <p:sldLayoutId id="2147486284" r:id="rId19"/>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8000" y="0"/>
            <a:ext cx="9180000" cy="6858000"/>
          </a:xfrm>
          <a:prstGeom prst="rect">
            <a:avLst/>
          </a:prstGeom>
        </p:spPr>
      </p:pic>
      <p:pic>
        <p:nvPicPr>
          <p:cNvPr id="3" name="Picture 2"/>
          <p:cNvPicPr>
            <a:picLocks/>
          </p:cNvPicPr>
          <p:nvPr/>
        </p:nvPicPr>
        <p:blipFill rotWithShape="1">
          <a:blip r:embed="rId2" cstate="print">
            <a:extLst>
              <a:ext uri="{28A0092B-C50C-407E-A947-70E740481C1C}">
                <a14:useLocalDpi xmlns:a14="http://schemas.microsoft.com/office/drawing/2010/main" val="0"/>
              </a:ext>
            </a:extLst>
          </a:blip>
          <a:srcRect b="62201"/>
          <a:stretch/>
        </p:blipFill>
        <p:spPr>
          <a:xfrm>
            <a:off x="-17462" y="1700808"/>
            <a:ext cx="9180000" cy="2592288"/>
          </a:xfrm>
          <a:prstGeom prst="rect">
            <a:avLst/>
          </a:prstGeom>
        </p:spPr>
      </p:pic>
      <p:sp>
        <p:nvSpPr>
          <p:cNvPr id="4" name="Text Box 4"/>
          <p:cNvSpPr txBox="1">
            <a:spLocks noChangeArrowheads="1"/>
          </p:cNvSpPr>
          <p:nvPr/>
        </p:nvSpPr>
        <p:spPr bwMode="auto">
          <a:xfrm>
            <a:off x="323528" y="631825"/>
            <a:ext cx="8640960" cy="2077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6000" dirty="0">
                <a:solidFill>
                  <a:schemeClr val="bg1"/>
                </a:solidFill>
                <a:latin typeface="Myriad Pro" pitchFamily="34" charset="0"/>
                <a:cs typeface="Arial" panose="020B0604020202020204" pitchFamily="34" charset="0"/>
              </a:rPr>
              <a:t>The International Centre</a:t>
            </a:r>
          </a:p>
          <a:p>
            <a:pPr eaLnBrk="1" hangingPunct="1"/>
            <a:r>
              <a:rPr lang="en-GB" altLang="en-US" sz="6600" dirty="0" smtClean="0">
                <a:solidFill>
                  <a:schemeClr val="bg1"/>
                </a:solidFill>
                <a:latin typeface="Myriad Pro" pitchFamily="34" charset="0"/>
                <a:cs typeface="Arial" panose="020B0604020202020204" pitchFamily="34" charset="0"/>
              </a:rPr>
              <a:t>Site Induction</a:t>
            </a:r>
          </a:p>
          <a:p>
            <a:pPr eaLnBrk="1" hangingPunct="1"/>
            <a:endParaRPr lang="en-GB" altLang="en-US" sz="6600" dirty="0">
              <a:solidFill>
                <a:schemeClr val="bg1"/>
              </a:solidFill>
              <a:latin typeface="Myriad Pro" pitchFamily="34" charset="0"/>
              <a:cs typeface="Arial" panose="020B0604020202020204" pitchFamily="34" charset="0"/>
            </a:endParaRPr>
          </a:p>
          <a:p>
            <a:pPr eaLnBrk="1" hangingPunct="1"/>
            <a:endParaRPr lang="en-GB" altLang="en-US" sz="2400" dirty="0">
              <a:latin typeface="Myriad Pro" pitchFamily="34" charset="0"/>
              <a:cs typeface="Arial" panose="020B0604020202020204" pitchFamily="34" charset="0"/>
            </a:endParaRPr>
          </a:p>
        </p:txBody>
      </p:sp>
      <p:sp>
        <p:nvSpPr>
          <p:cNvPr id="2" name="TextBox 1"/>
          <p:cNvSpPr txBox="1"/>
          <p:nvPr/>
        </p:nvSpPr>
        <p:spPr>
          <a:xfrm>
            <a:off x="323528" y="2924944"/>
            <a:ext cx="7560840" cy="954107"/>
          </a:xfrm>
          <a:prstGeom prst="rect">
            <a:avLst/>
          </a:prstGeom>
          <a:noFill/>
        </p:spPr>
        <p:txBody>
          <a:bodyPr wrap="square" rtlCol="0">
            <a:spAutoFit/>
          </a:bodyPr>
          <a:lstStyle/>
          <a:p>
            <a:r>
              <a:rPr lang="en-GB" altLang="en-US" sz="2800" dirty="0" smtClean="0">
                <a:solidFill>
                  <a:schemeClr val="bg1"/>
                </a:solidFill>
                <a:latin typeface="Myriad Pro" pitchFamily="34" charset="0"/>
                <a:cs typeface="Arial" panose="020B0604020202020204" pitchFamily="34" charset="0"/>
              </a:rPr>
              <a:t>Construction Design &amp; Management 2015</a:t>
            </a:r>
          </a:p>
          <a:p>
            <a:endParaRPr lang="en-GB" sz="2800" dirty="0"/>
          </a:p>
        </p:txBody>
      </p:sp>
    </p:spTree>
    <p:extLst>
      <p:ext uri="{BB962C8B-B14F-4D97-AF65-F5344CB8AC3E}">
        <p14:creationId xmlns:p14="http://schemas.microsoft.com/office/powerpoint/2010/main" val="431545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2620" y="381115"/>
            <a:ext cx="7537772" cy="707886"/>
          </a:xfrm>
          <a:prstGeom prst="rect">
            <a:avLst/>
          </a:prstGeom>
          <a:noFill/>
        </p:spPr>
        <p:txBody>
          <a:bodyPr wrap="square" rtlCol="0">
            <a:spAutoFit/>
          </a:bodyPr>
          <a:lstStyle/>
          <a:p>
            <a:r>
              <a:rPr lang="en-GB" sz="4000" b="1" dirty="0" smtClean="0">
                <a:solidFill>
                  <a:srgbClr val="949494"/>
                </a:solidFill>
                <a:latin typeface="+mj-lt"/>
              </a:rPr>
              <a:t>Venue Site Plan – First Floor</a:t>
            </a:r>
            <a:endParaRPr lang="en-GB" sz="4000" b="1" dirty="0">
              <a:solidFill>
                <a:srgbClr val="949494"/>
              </a:solidFill>
              <a:latin typeface="+mj-lt"/>
            </a:endParaRPr>
          </a:p>
        </p:txBody>
      </p:sp>
      <p:cxnSp>
        <p:nvCxnSpPr>
          <p:cNvPr id="5" name="Straight Connector 4"/>
          <p:cNvCxnSpPr/>
          <p:nvPr/>
        </p:nvCxnSpPr>
        <p:spPr>
          <a:xfrm flipV="1">
            <a:off x="562620" y="1089001"/>
            <a:ext cx="7033716" cy="27012"/>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9957" b="12142"/>
          <a:stretch/>
        </p:blipFill>
        <p:spPr>
          <a:xfrm>
            <a:off x="251519" y="1556792"/>
            <a:ext cx="8616463" cy="3528392"/>
          </a:xfrm>
          <a:prstGeom prst="rect">
            <a:avLst/>
          </a:prstGeom>
        </p:spPr>
      </p:pic>
      <p:sp>
        <p:nvSpPr>
          <p:cNvPr id="3" name="Rectangle 2"/>
          <p:cNvSpPr/>
          <p:nvPr/>
        </p:nvSpPr>
        <p:spPr>
          <a:xfrm>
            <a:off x="6598488" y="4725144"/>
            <a:ext cx="100811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418" name="Picture 2" descr="http://tse1.mm.bing.net/th?id=JN.AEvDVUf%2bqqMmj0LQ9%2fy%2frg&amp;w=78&amp;h=78&amp;c=7&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104" y="3140968"/>
            <a:ext cx="359941" cy="3599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spTree>
    <p:extLst>
      <p:ext uri="{BB962C8B-B14F-4D97-AF65-F5344CB8AC3E}">
        <p14:creationId xmlns:p14="http://schemas.microsoft.com/office/powerpoint/2010/main" val="6564326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750" y="381115"/>
            <a:ext cx="4464298" cy="707886"/>
          </a:xfrm>
          <a:prstGeom prst="rect">
            <a:avLst/>
          </a:prstGeom>
          <a:noFill/>
        </p:spPr>
        <p:txBody>
          <a:bodyPr wrap="square" rtlCol="0">
            <a:spAutoFit/>
          </a:bodyPr>
          <a:lstStyle/>
          <a:p>
            <a:r>
              <a:rPr lang="en-GB" sz="4000" b="1" dirty="0" smtClean="0">
                <a:solidFill>
                  <a:srgbClr val="949494"/>
                </a:solidFill>
                <a:latin typeface="+mj-lt"/>
              </a:rPr>
              <a:t>Site Traffic Rules</a:t>
            </a:r>
            <a:endParaRPr lang="en-GB" sz="4000" b="1" dirty="0">
              <a:solidFill>
                <a:srgbClr val="949494"/>
              </a:solidFill>
              <a:latin typeface="+mj-lt"/>
            </a:endParaRPr>
          </a:p>
        </p:txBody>
      </p:sp>
      <p:cxnSp>
        <p:nvCxnSpPr>
          <p:cNvPr id="5" name="Straight Connector 4"/>
          <p:cNvCxnSpPr/>
          <p:nvPr/>
        </p:nvCxnSpPr>
        <p:spPr>
          <a:xfrm>
            <a:off x="562620" y="1089001"/>
            <a:ext cx="4441428" cy="0"/>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sp>
        <p:nvSpPr>
          <p:cNvPr id="4" name="Text Box 2"/>
          <p:cNvSpPr txBox="1"/>
          <p:nvPr/>
        </p:nvSpPr>
        <p:spPr>
          <a:xfrm>
            <a:off x="539750" y="1196752"/>
            <a:ext cx="8393235" cy="52013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000" b="1" dirty="0" smtClean="0">
                <a:solidFill>
                  <a:srgbClr val="949494"/>
                </a:solidFill>
              </a:rPr>
              <a:t>Loading </a:t>
            </a:r>
            <a:r>
              <a:rPr lang="en-GB" sz="2000" b="1" dirty="0">
                <a:solidFill>
                  <a:srgbClr val="949494"/>
                </a:solidFill>
              </a:rPr>
              <a:t>/ Unloading During Events </a:t>
            </a:r>
            <a:endParaRPr lang="en-GB" sz="2000" dirty="0">
              <a:solidFill>
                <a:srgbClr val="949494"/>
              </a:solidFill>
            </a:endParaRPr>
          </a:p>
          <a:p>
            <a:pPr marL="285750" indent="-285750">
              <a:buFont typeface="Arial" panose="020B0604020202020204" pitchFamily="34" charset="0"/>
              <a:buChar char="•"/>
              <a:defRPr/>
            </a:pPr>
            <a:r>
              <a:rPr lang="en-GB" sz="2000" dirty="0" smtClean="0">
                <a:solidFill>
                  <a:srgbClr val="949494"/>
                </a:solidFill>
              </a:rPr>
              <a:t>Report </a:t>
            </a:r>
            <a:r>
              <a:rPr lang="en-GB" sz="2000" dirty="0">
                <a:solidFill>
                  <a:srgbClr val="949494"/>
                </a:solidFill>
              </a:rPr>
              <a:t>to the Gate House on Arrival </a:t>
            </a:r>
            <a:r>
              <a:rPr lang="en-GB" sz="2000" dirty="0" smtClean="0">
                <a:solidFill>
                  <a:srgbClr val="949494"/>
                </a:solidFill>
              </a:rPr>
              <a:t>and </a:t>
            </a:r>
            <a:r>
              <a:rPr lang="en-GB" sz="2000" dirty="0">
                <a:solidFill>
                  <a:srgbClr val="949494"/>
                </a:solidFill>
              </a:rPr>
              <a:t>follow instructions and directions </a:t>
            </a:r>
            <a:r>
              <a:rPr lang="en-GB" sz="2000" dirty="0" smtClean="0">
                <a:solidFill>
                  <a:srgbClr val="949494"/>
                </a:solidFill>
              </a:rPr>
              <a:t>given </a:t>
            </a:r>
            <a:r>
              <a:rPr lang="en-GB" sz="2000" dirty="0">
                <a:solidFill>
                  <a:srgbClr val="949494"/>
                </a:solidFill>
              </a:rPr>
              <a:t>by Security Personnel </a:t>
            </a:r>
          </a:p>
          <a:p>
            <a:pPr marL="285750" indent="-285750">
              <a:buFont typeface="Arial" panose="020B0604020202020204" pitchFamily="34" charset="0"/>
              <a:buChar char="•"/>
              <a:defRPr/>
            </a:pPr>
            <a:r>
              <a:rPr lang="en-GB" sz="2000" dirty="0" smtClean="0">
                <a:solidFill>
                  <a:srgbClr val="949494"/>
                </a:solidFill>
              </a:rPr>
              <a:t>Vehicles </a:t>
            </a:r>
            <a:r>
              <a:rPr lang="en-GB" sz="2000" dirty="0">
                <a:solidFill>
                  <a:srgbClr val="949494"/>
                </a:solidFill>
              </a:rPr>
              <a:t>entering the TIC </a:t>
            </a:r>
            <a:r>
              <a:rPr lang="en-GB" sz="2000" dirty="0" smtClean="0">
                <a:solidFill>
                  <a:srgbClr val="949494"/>
                </a:solidFill>
              </a:rPr>
              <a:t>grounds must conform </a:t>
            </a:r>
            <a:r>
              <a:rPr lang="en-GB" sz="2000" dirty="0">
                <a:solidFill>
                  <a:srgbClr val="949494"/>
                </a:solidFill>
              </a:rPr>
              <a:t>to speed limits and </a:t>
            </a:r>
            <a:r>
              <a:rPr lang="en-GB" sz="2000" dirty="0" smtClean="0">
                <a:solidFill>
                  <a:srgbClr val="949494"/>
                </a:solidFill>
              </a:rPr>
              <a:t>road </a:t>
            </a:r>
            <a:r>
              <a:rPr lang="en-GB" sz="2000" dirty="0">
                <a:solidFill>
                  <a:srgbClr val="949494"/>
                </a:solidFill>
              </a:rPr>
              <a:t>signs </a:t>
            </a:r>
          </a:p>
          <a:p>
            <a:pPr marL="285750" indent="-285750">
              <a:buFont typeface="Arial" panose="020B0604020202020204" pitchFamily="34" charset="0"/>
              <a:buChar char="•"/>
              <a:defRPr/>
            </a:pPr>
            <a:r>
              <a:rPr lang="en-GB" sz="2000" dirty="0" smtClean="0">
                <a:solidFill>
                  <a:srgbClr val="949494"/>
                </a:solidFill>
              </a:rPr>
              <a:t>Do </a:t>
            </a:r>
            <a:r>
              <a:rPr lang="en-GB" sz="2000" dirty="0">
                <a:solidFill>
                  <a:srgbClr val="949494"/>
                </a:solidFill>
              </a:rPr>
              <a:t>not park on double yellow lines or hatched areas </a:t>
            </a:r>
          </a:p>
          <a:p>
            <a:pPr marL="285750" indent="-285750">
              <a:buFont typeface="Arial" panose="020B0604020202020204" pitchFamily="34" charset="0"/>
              <a:buChar char="•"/>
              <a:defRPr/>
            </a:pPr>
            <a:r>
              <a:rPr lang="en-GB" sz="2000" dirty="0" smtClean="0">
                <a:solidFill>
                  <a:srgbClr val="949494"/>
                </a:solidFill>
              </a:rPr>
              <a:t>Do </a:t>
            </a:r>
            <a:r>
              <a:rPr lang="en-GB" sz="2000" dirty="0">
                <a:solidFill>
                  <a:srgbClr val="949494"/>
                </a:solidFill>
              </a:rPr>
              <a:t>not park of pavements or pedestrian walkways as this may obstruct pedestrians </a:t>
            </a:r>
          </a:p>
          <a:p>
            <a:pPr marL="285750" indent="-285750">
              <a:buFont typeface="Arial" panose="020B0604020202020204" pitchFamily="34" charset="0"/>
              <a:buChar char="•"/>
              <a:defRPr/>
            </a:pPr>
            <a:r>
              <a:rPr lang="en-GB" sz="2000" dirty="0" smtClean="0">
                <a:solidFill>
                  <a:srgbClr val="949494"/>
                </a:solidFill>
              </a:rPr>
              <a:t>Slow </a:t>
            </a:r>
            <a:r>
              <a:rPr lang="en-GB" sz="2000" dirty="0">
                <a:solidFill>
                  <a:srgbClr val="949494"/>
                </a:solidFill>
              </a:rPr>
              <a:t>down when approaching junctions, narrow roadways and in areas of congestion </a:t>
            </a:r>
          </a:p>
          <a:p>
            <a:pPr marL="285750" indent="-285750">
              <a:buFont typeface="Arial" panose="020B0604020202020204" pitchFamily="34" charset="0"/>
              <a:buChar char="•"/>
              <a:defRPr/>
            </a:pPr>
            <a:r>
              <a:rPr lang="en-GB" sz="2000" dirty="0" smtClean="0">
                <a:solidFill>
                  <a:srgbClr val="949494"/>
                </a:solidFill>
              </a:rPr>
              <a:t>Avoid </a:t>
            </a:r>
            <a:r>
              <a:rPr lang="en-GB" sz="2000" dirty="0">
                <a:solidFill>
                  <a:srgbClr val="949494"/>
                </a:solidFill>
              </a:rPr>
              <a:t>obstructing points of access or exit </a:t>
            </a:r>
          </a:p>
          <a:p>
            <a:pPr marL="285750" indent="-285750">
              <a:buFont typeface="Arial" panose="020B0604020202020204" pitchFamily="34" charset="0"/>
              <a:buChar char="•"/>
              <a:defRPr/>
            </a:pPr>
            <a:r>
              <a:rPr lang="en-GB" sz="2000" dirty="0" smtClean="0">
                <a:solidFill>
                  <a:srgbClr val="949494"/>
                </a:solidFill>
              </a:rPr>
              <a:t>When </a:t>
            </a:r>
            <a:r>
              <a:rPr lang="en-GB" sz="2000" dirty="0">
                <a:solidFill>
                  <a:srgbClr val="949494"/>
                </a:solidFill>
              </a:rPr>
              <a:t>a pass system is in operation always display your pass in the vehicle </a:t>
            </a:r>
            <a:endParaRPr lang="en-GB" sz="2000" dirty="0" smtClean="0">
              <a:solidFill>
                <a:srgbClr val="949494"/>
              </a:solidFill>
            </a:endParaRPr>
          </a:p>
          <a:p>
            <a:pPr marL="285750" indent="-285750">
              <a:buFont typeface="Arial" panose="020B0604020202020204" pitchFamily="34" charset="0"/>
              <a:buChar char="•"/>
              <a:defRPr/>
            </a:pPr>
            <a:r>
              <a:rPr lang="en-GB" sz="2000" dirty="0">
                <a:solidFill>
                  <a:srgbClr val="949494"/>
                </a:solidFill>
              </a:rPr>
              <a:t>A queuing system for loading / unloading on occasions will be in operation </a:t>
            </a:r>
          </a:p>
          <a:p>
            <a:pPr>
              <a:defRPr/>
            </a:pPr>
            <a:endParaRPr lang="en-GB" sz="2000" dirty="0">
              <a:solidFill>
                <a:srgbClr val="949494"/>
              </a:solidFill>
            </a:endParaRPr>
          </a:p>
        </p:txBody>
      </p:sp>
    </p:spTree>
    <p:extLst>
      <p:ext uri="{BB962C8B-B14F-4D97-AF65-F5344CB8AC3E}">
        <p14:creationId xmlns:p14="http://schemas.microsoft.com/office/powerpoint/2010/main" val="35322271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39749" y="1196752"/>
            <a:ext cx="8158741" cy="51927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wrap="square"/>
          <a:lstStyle/>
          <a:p>
            <a:pPr>
              <a:defRPr/>
            </a:pPr>
            <a:r>
              <a:rPr lang="en-GB" b="1" dirty="0" smtClean="0">
                <a:solidFill>
                  <a:srgbClr val="949494"/>
                </a:solidFill>
              </a:rPr>
              <a:t>Loading </a:t>
            </a:r>
            <a:r>
              <a:rPr lang="en-GB" b="1" dirty="0">
                <a:solidFill>
                  <a:srgbClr val="949494"/>
                </a:solidFill>
              </a:rPr>
              <a:t>/ Unloading During Events </a:t>
            </a:r>
            <a:endParaRPr lang="en-GB" dirty="0">
              <a:solidFill>
                <a:srgbClr val="949494"/>
              </a:solidFill>
            </a:endParaRPr>
          </a:p>
          <a:p>
            <a:pPr marL="285750" indent="-285750">
              <a:buFont typeface="Arial" panose="020B0604020202020204" pitchFamily="34" charset="0"/>
              <a:buChar char="•"/>
              <a:defRPr/>
            </a:pPr>
            <a:r>
              <a:rPr lang="en-GB" dirty="0" smtClean="0">
                <a:solidFill>
                  <a:srgbClr val="949494"/>
                </a:solidFill>
              </a:rPr>
              <a:t>Adhere </a:t>
            </a:r>
            <a:r>
              <a:rPr lang="en-GB" dirty="0">
                <a:solidFill>
                  <a:srgbClr val="949494"/>
                </a:solidFill>
              </a:rPr>
              <a:t>to times allocated for loading / unloading given to you by Security personnel If you </a:t>
            </a:r>
            <a:r>
              <a:rPr lang="en-GB" dirty="0" smtClean="0">
                <a:solidFill>
                  <a:srgbClr val="949494"/>
                </a:solidFill>
              </a:rPr>
              <a:t>experience difficulties </a:t>
            </a:r>
            <a:r>
              <a:rPr lang="en-GB" dirty="0">
                <a:solidFill>
                  <a:srgbClr val="949494"/>
                </a:solidFill>
              </a:rPr>
              <a:t>and cannot complete your loading / unloading on time then please inform a member of Security who may be able to extend your time </a:t>
            </a:r>
          </a:p>
          <a:p>
            <a:pPr marL="285750" indent="-285750">
              <a:buFont typeface="Arial" panose="020B0604020202020204" pitchFamily="34" charset="0"/>
              <a:buChar char="•"/>
              <a:defRPr/>
            </a:pPr>
            <a:r>
              <a:rPr lang="en-GB" dirty="0" smtClean="0">
                <a:solidFill>
                  <a:srgbClr val="949494"/>
                </a:solidFill>
              </a:rPr>
              <a:t>A </a:t>
            </a:r>
            <a:r>
              <a:rPr lang="en-GB" dirty="0">
                <a:solidFill>
                  <a:srgbClr val="949494"/>
                </a:solidFill>
              </a:rPr>
              <a:t>‘One Way’ system on occasions will be in operation. Follow instruction and directions given by Security at this time </a:t>
            </a:r>
          </a:p>
          <a:p>
            <a:pPr marL="285750" indent="-285750">
              <a:buFont typeface="Arial" panose="020B0604020202020204" pitchFamily="34" charset="0"/>
              <a:buChar char="•"/>
              <a:defRPr/>
            </a:pPr>
            <a:r>
              <a:rPr lang="en-GB" dirty="0" smtClean="0">
                <a:solidFill>
                  <a:srgbClr val="949494"/>
                </a:solidFill>
              </a:rPr>
              <a:t>Once </a:t>
            </a:r>
            <a:r>
              <a:rPr lang="en-GB" dirty="0">
                <a:solidFill>
                  <a:srgbClr val="949494"/>
                </a:solidFill>
              </a:rPr>
              <a:t>you have unloaded your vehicle you will be directed to a car park </a:t>
            </a:r>
          </a:p>
          <a:p>
            <a:pPr marL="285750" indent="-285750">
              <a:buFont typeface="Arial" panose="020B0604020202020204" pitchFamily="34" charset="0"/>
              <a:buChar char="•"/>
              <a:defRPr/>
            </a:pPr>
            <a:r>
              <a:rPr lang="en-GB" dirty="0" smtClean="0">
                <a:solidFill>
                  <a:srgbClr val="949494"/>
                </a:solidFill>
              </a:rPr>
              <a:t>Request </a:t>
            </a:r>
            <a:r>
              <a:rPr lang="en-GB" dirty="0">
                <a:solidFill>
                  <a:srgbClr val="949494"/>
                </a:solidFill>
              </a:rPr>
              <a:t>Banksman assistance from Security personnel before reversing your vehicle if over 7.5 tonnes </a:t>
            </a:r>
          </a:p>
          <a:p>
            <a:pPr marL="285750" indent="-285750">
              <a:buFont typeface="Arial" panose="020B0604020202020204" pitchFamily="34" charset="0"/>
              <a:buChar char="•"/>
              <a:defRPr/>
            </a:pPr>
            <a:r>
              <a:rPr lang="en-GB" dirty="0" smtClean="0">
                <a:solidFill>
                  <a:srgbClr val="949494"/>
                </a:solidFill>
              </a:rPr>
              <a:t>All </a:t>
            </a:r>
            <a:r>
              <a:rPr lang="en-GB" dirty="0">
                <a:solidFill>
                  <a:srgbClr val="949494"/>
                </a:solidFill>
              </a:rPr>
              <a:t>pedestrians please be aware of </a:t>
            </a:r>
            <a:r>
              <a:rPr lang="en-GB" dirty="0" smtClean="0">
                <a:solidFill>
                  <a:srgbClr val="949494"/>
                </a:solidFill>
              </a:rPr>
              <a:t/>
            </a:r>
            <a:br>
              <a:rPr lang="en-GB" dirty="0" smtClean="0">
                <a:solidFill>
                  <a:srgbClr val="949494"/>
                </a:solidFill>
              </a:rPr>
            </a:br>
            <a:r>
              <a:rPr lang="en-GB" dirty="0" smtClean="0">
                <a:solidFill>
                  <a:srgbClr val="949494"/>
                </a:solidFill>
              </a:rPr>
              <a:t>vehicles </a:t>
            </a:r>
            <a:r>
              <a:rPr lang="en-GB" dirty="0">
                <a:solidFill>
                  <a:srgbClr val="949494"/>
                </a:solidFill>
              </a:rPr>
              <a:t>loading and unloading and </a:t>
            </a:r>
            <a:r>
              <a:rPr lang="en-GB" dirty="0" smtClean="0">
                <a:solidFill>
                  <a:srgbClr val="949494"/>
                </a:solidFill>
              </a:rPr>
              <a:t/>
            </a:r>
            <a:br>
              <a:rPr lang="en-GB" dirty="0" smtClean="0">
                <a:solidFill>
                  <a:srgbClr val="949494"/>
                </a:solidFill>
              </a:rPr>
            </a:br>
            <a:r>
              <a:rPr lang="en-GB" dirty="0" smtClean="0">
                <a:solidFill>
                  <a:srgbClr val="949494"/>
                </a:solidFill>
              </a:rPr>
              <a:t>moving </a:t>
            </a:r>
            <a:r>
              <a:rPr lang="en-GB" dirty="0">
                <a:solidFill>
                  <a:srgbClr val="949494"/>
                </a:solidFill>
              </a:rPr>
              <a:t>/ reversing vehicles including </a:t>
            </a:r>
            <a:r>
              <a:rPr lang="en-GB" dirty="0" smtClean="0">
                <a:solidFill>
                  <a:srgbClr val="949494"/>
                </a:solidFill>
              </a:rPr>
              <a:t/>
            </a:r>
            <a:br>
              <a:rPr lang="en-GB" dirty="0" smtClean="0">
                <a:solidFill>
                  <a:srgbClr val="949494"/>
                </a:solidFill>
              </a:rPr>
            </a:br>
            <a:r>
              <a:rPr lang="en-GB" dirty="0" smtClean="0">
                <a:solidFill>
                  <a:srgbClr val="949494"/>
                </a:solidFill>
              </a:rPr>
              <a:t>forklifts</a:t>
            </a:r>
            <a:r>
              <a:rPr lang="en-GB" dirty="0">
                <a:solidFill>
                  <a:srgbClr val="949494"/>
                </a:solidFill>
              </a:rPr>
              <a:t>. Always use designated </a:t>
            </a:r>
            <a:r>
              <a:rPr lang="en-GB" dirty="0" smtClean="0">
                <a:solidFill>
                  <a:srgbClr val="949494"/>
                </a:solidFill>
              </a:rPr>
              <a:t/>
            </a:r>
            <a:br>
              <a:rPr lang="en-GB" dirty="0" smtClean="0">
                <a:solidFill>
                  <a:srgbClr val="949494"/>
                </a:solidFill>
              </a:rPr>
            </a:br>
            <a:r>
              <a:rPr lang="en-GB" dirty="0" smtClean="0">
                <a:solidFill>
                  <a:srgbClr val="949494"/>
                </a:solidFill>
              </a:rPr>
              <a:t>pedestrian walkways </a:t>
            </a:r>
            <a:endParaRPr lang="en-GB" dirty="0">
              <a:solidFill>
                <a:srgbClr val="949494"/>
              </a:solidFill>
            </a:endParaRPr>
          </a:p>
          <a:p>
            <a:pPr marL="285750" indent="-285750">
              <a:buFont typeface="Arial" panose="020B0604020202020204" pitchFamily="34" charset="0"/>
              <a:buChar char="•"/>
              <a:defRPr/>
            </a:pPr>
            <a:r>
              <a:rPr lang="en-GB" dirty="0" smtClean="0">
                <a:solidFill>
                  <a:srgbClr val="949494"/>
                </a:solidFill>
              </a:rPr>
              <a:t>Vehicles </a:t>
            </a:r>
            <a:r>
              <a:rPr lang="en-GB" dirty="0">
                <a:solidFill>
                  <a:srgbClr val="949494"/>
                </a:solidFill>
              </a:rPr>
              <a:t>parked in unauthorised areas </a:t>
            </a:r>
            <a:r>
              <a:rPr lang="en-GB" dirty="0" smtClean="0">
                <a:solidFill>
                  <a:srgbClr val="949494"/>
                </a:solidFill>
              </a:rPr>
              <a:t/>
            </a:r>
            <a:br>
              <a:rPr lang="en-GB" dirty="0" smtClean="0">
                <a:solidFill>
                  <a:srgbClr val="949494"/>
                </a:solidFill>
              </a:rPr>
            </a:br>
            <a:r>
              <a:rPr lang="en-GB" dirty="0" smtClean="0">
                <a:solidFill>
                  <a:srgbClr val="949494"/>
                </a:solidFill>
              </a:rPr>
              <a:t>may </a:t>
            </a:r>
            <a:r>
              <a:rPr lang="en-GB" dirty="0">
                <a:solidFill>
                  <a:srgbClr val="949494"/>
                </a:solidFill>
              </a:rPr>
              <a:t>be removed by TIC </a:t>
            </a:r>
          </a:p>
          <a:p>
            <a:pPr>
              <a:lnSpc>
                <a:spcPct val="115000"/>
              </a:lnSpc>
              <a:spcAft>
                <a:spcPts val="1000"/>
              </a:spcAft>
              <a:defRPr/>
            </a:pPr>
            <a:endParaRPr lang="en-GB" sz="2400" dirty="0">
              <a:solidFill>
                <a:srgbClr val="949494"/>
              </a:solidFill>
              <a:ea typeface="Calibri"/>
              <a:cs typeface="Times New Roman"/>
            </a:endParaRPr>
          </a:p>
        </p:txBody>
      </p:sp>
      <p:sp>
        <p:nvSpPr>
          <p:cNvPr id="6" name="TextBox 5"/>
          <p:cNvSpPr txBox="1"/>
          <p:nvPr/>
        </p:nvSpPr>
        <p:spPr>
          <a:xfrm>
            <a:off x="539750" y="381115"/>
            <a:ext cx="4464298" cy="707886"/>
          </a:xfrm>
          <a:prstGeom prst="rect">
            <a:avLst/>
          </a:prstGeom>
          <a:noFill/>
        </p:spPr>
        <p:txBody>
          <a:bodyPr wrap="square" rtlCol="0">
            <a:spAutoFit/>
          </a:bodyPr>
          <a:lstStyle/>
          <a:p>
            <a:r>
              <a:rPr lang="en-GB" sz="4000" b="1" dirty="0" smtClean="0">
                <a:solidFill>
                  <a:srgbClr val="949494"/>
                </a:solidFill>
                <a:latin typeface="+mj-lt"/>
              </a:rPr>
              <a:t>Site Traffic Rules</a:t>
            </a:r>
            <a:endParaRPr lang="en-GB" sz="4000" b="1" dirty="0">
              <a:solidFill>
                <a:srgbClr val="949494"/>
              </a:solidFill>
              <a:latin typeface="+mj-lt"/>
            </a:endParaRPr>
          </a:p>
        </p:txBody>
      </p:sp>
      <p:cxnSp>
        <p:nvCxnSpPr>
          <p:cNvPr id="5" name="Straight Connector 4"/>
          <p:cNvCxnSpPr/>
          <p:nvPr/>
        </p:nvCxnSpPr>
        <p:spPr>
          <a:xfrm>
            <a:off x="562620" y="1089001"/>
            <a:ext cx="4441428" cy="0"/>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5" y="3774350"/>
            <a:ext cx="3694443" cy="2462962"/>
          </a:xfrm>
          <a:prstGeom prst="rect">
            <a:avLst/>
          </a:prstGeom>
        </p:spPr>
      </p:pic>
    </p:spTree>
    <p:extLst>
      <p:ext uri="{BB962C8B-B14F-4D97-AF65-F5344CB8AC3E}">
        <p14:creationId xmlns:p14="http://schemas.microsoft.com/office/powerpoint/2010/main" val="17431077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39750" y="1332632"/>
            <a:ext cx="7929563" cy="15923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000" dirty="0">
                <a:solidFill>
                  <a:srgbClr val="949494"/>
                </a:solidFill>
              </a:rPr>
              <a:t>Always adhere to the speed limits which are identified on road signage around the site </a:t>
            </a:r>
            <a:r>
              <a:rPr lang="en-GB" sz="2000" b="1" dirty="0">
                <a:solidFill>
                  <a:srgbClr val="949494"/>
                </a:solidFill>
              </a:rPr>
              <a:t>(5 MPH)</a:t>
            </a:r>
          </a:p>
          <a:p>
            <a:pPr>
              <a:defRPr/>
            </a:pPr>
            <a:endParaRPr lang="en-GB" sz="2000" dirty="0">
              <a:solidFill>
                <a:srgbClr val="949494"/>
              </a:solidFill>
            </a:endParaRPr>
          </a:p>
          <a:p>
            <a:pPr>
              <a:defRPr/>
            </a:pPr>
            <a:r>
              <a:rPr lang="en-GB" sz="2000" dirty="0">
                <a:solidFill>
                  <a:srgbClr val="949494"/>
                </a:solidFill>
              </a:rPr>
              <a:t>Please report any dangerous activity to the Duty Manager on </a:t>
            </a:r>
            <a:r>
              <a:rPr lang="en-GB" sz="2000" dirty="0" smtClean="0">
                <a:solidFill>
                  <a:srgbClr val="949494"/>
                </a:solidFill>
              </a:rPr>
              <a:t>07790346741 where </a:t>
            </a:r>
            <a:r>
              <a:rPr lang="en-GB" sz="2000" dirty="0">
                <a:solidFill>
                  <a:srgbClr val="949494"/>
                </a:solidFill>
              </a:rPr>
              <a:t>required </a:t>
            </a:r>
          </a:p>
          <a:p>
            <a:pPr>
              <a:lnSpc>
                <a:spcPct val="115000"/>
              </a:lnSpc>
              <a:spcAft>
                <a:spcPts val="1000"/>
              </a:spcAft>
              <a:defRPr/>
            </a:pPr>
            <a:endParaRPr lang="en-GB" sz="3200" dirty="0">
              <a:solidFill>
                <a:srgbClr val="949494"/>
              </a:solidFill>
              <a:ea typeface="Calibri"/>
              <a:cs typeface="Times New Roman"/>
            </a:endParaRPr>
          </a:p>
        </p:txBody>
      </p:sp>
      <p:sp>
        <p:nvSpPr>
          <p:cNvPr id="6" name="TextBox 5"/>
          <p:cNvSpPr txBox="1"/>
          <p:nvPr/>
        </p:nvSpPr>
        <p:spPr>
          <a:xfrm>
            <a:off x="539750" y="381115"/>
            <a:ext cx="4464298" cy="707886"/>
          </a:xfrm>
          <a:prstGeom prst="rect">
            <a:avLst/>
          </a:prstGeom>
          <a:noFill/>
        </p:spPr>
        <p:txBody>
          <a:bodyPr wrap="square" rtlCol="0">
            <a:spAutoFit/>
          </a:bodyPr>
          <a:lstStyle/>
          <a:p>
            <a:r>
              <a:rPr lang="en-GB" sz="4000" b="1" dirty="0" smtClean="0">
                <a:solidFill>
                  <a:srgbClr val="949494"/>
                </a:solidFill>
                <a:latin typeface="+mj-lt"/>
              </a:rPr>
              <a:t>Site Traffic Rules</a:t>
            </a:r>
            <a:endParaRPr lang="en-GB" sz="4000" b="1" dirty="0">
              <a:solidFill>
                <a:srgbClr val="949494"/>
              </a:solidFill>
              <a:latin typeface="+mj-lt"/>
            </a:endParaRPr>
          </a:p>
        </p:txBody>
      </p:sp>
      <p:cxnSp>
        <p:nvCxnSpPr>
          <p:cNvPr id="5" name="Straight Connector 4"/>
          <p:cNvCxnSpPr/>
          <p:nvPr/>
        </p:nvCxnSpPr>
        <p:spPr>
          <a:xfrm>
            <a:off x="562620" y="1089001"/>
            <a:ext cx="4441428" cy="0"/>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sp>
        <p:nvSpPr>
          <p:cNvPr id="3" name="TextBox 2"/>
          <p:cNvSpPr txBox="1"/>
          <p:nvPr/>
        </p:nvSpPr>
        <p:spPr>
          <a:xfrm>
            <a:off x="4139952" y="3112832"/>
            <a:ext cx="4897228" cy="2862322"/>
          </a:xfrm>
          <a:prstGeom prst="rect">
            <a:avLst/>
          </a:prstGeom>
          <a:noFill/>
        </p:spPr>
        <p:txBody>
          <a:bodyPr wrap="square" rtlCol="0">
            <a:spAutoFit/>
          </a:bodyPr>
          <a:lstStyle/>
          <a:p>
            <a:pPr>
              <a:defRPr/>
            </a:pPr>
            <a:r>
              <a:rPr lang="en-GB" b="1" dirty="0">
                <a:solidFill>
                  <a:srgbClr val="949494"/>
                </a:solidFill>
              </a:rPr>
              <a:t>Information </a:t>
            </a:r>
            <a:endParaRPr lang="en-GB" dirty="0">
              <a:solidFill>
                <a:srgbClr val="949494"/>
              </a:solidFill>
            </a:endParaRPr>
          </a:p>
          <a:p>
            <a:pPr>
              <a:defRPr/>
            </a:pPr>
            <a:r>
              <a:rPr lang="en-GB" dirty="0">
                <a:solidFill>
                  <a:srgbClr val="949494"/>
                </a:solidFill>
              </a:rPr>
              <a:t>We will always strive to assist drivers in getting on and offsite and quickly as possible. Processes are designed to speed up the build / breakdown in an efficient and safe manner. Please be patient and follow instructions given to you by Security Personnel. </a:t>
            </a:r>
            <a:r>
              <a:rPr lang="en-GB" dirty="0" smtClean="0">
                <a:solidFill>
                  <a:srgbClr val="949494"/>
                </a:solidFill>
              </a:rPr>
              <a:t/>
            </a:r>
            <a:br>
              <a:rPr lang="en-GB" dirty="0" smtClean="0">
                <a:solidFill>
                  <a:srgbClr val="949494"/>
                </a:solidFill>
              </a:rPr>
            </a:br>
            <a:endParaRPr lang="en-GB" dirty="0" smtClean="0">
              <a:solidFill>
                <a:srgbClr val="949494"/>
              </a:solidFill>
            </a:endParaRPr>
          </a:p>
          <a:p>
            <a:pPr>
              <a:defRPr/>
            </a:pPr>
            <a:r>
              <a:rPr lang="en-GB" dirty="0" smtClean="0">
                <a:solidFill>
                  <a:srgbClr val="949494"/>
                </a:solidFill>
              </a:rPr>
              <a:t>TIC </a:t>
            </a:r>
            <a:r>
              <a:rPr lang="en-GB" dirty="0">
                <a:solidFill>
                  <a:srgbClr val="949494"/>
                </a:solidFill>
              </a:rPr>
              <a:t>will monitor and review procedures and make amendments when </a:t>
            </a:r>
            <a:r>
              <a:rPr lang="en-GB" dirty="0" smtClean="0">
                <a:solidFill>
                  <a:srgbClr val="949494"/>
                </a:solidFill>
              </a:rPr>
              <a:t>and where required</a:t>
            </a:r>
            <a:endParaRPr lang="en-GB"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8987" t="18002" r="17417"/>
          <a:stretch/>
        </p:blipFill>
        <p:spPr>
          <a:xfrm>
            <a:off x="539552" y="3212976"/>
            <a:ext cx="3600400" cy="2674299"/>
          </a:xfrm>
          <a:prstGeom prst="rect">
            <a:avLst/>
          </a:prstGeom>
        </p:spPr>
      </p:pic>
    </p:spTree>
    <p:extLst>
      <p:ext uri="{BB962C8B-B14F-4D97-AF65-F5344CB8AC3E}">
        <p14:creationId xmlns:p14="http://schemas.microsoft.com/office/powerpoint/2010/main" val="40362109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39750" y="1260624"/>
            <a:ext cx="8424738" cy="548074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1700" dirty="0">
                <a:solidFill>
                  <a:schemeClr val="bg1">
                    <a:lumMod val="50000"/>
                  </a:schemeClr>
                </a:solidFill>
              </a:rPr>
              <a:t>Vehicle access to Halls at is restricted to achieve maximum efficiency and safety. </a:t>
            </a:r>
          </a:p>
          <a:p>
            <a:pPr>
              <a:defRPr/>
            </a:pPr>
            <a:r>
              <a:rPr lang="en-GB" sz="1700" dirty="0">
                <a:solidFill>
                  <a:schemeClr val="bg1">
                    <a:lumMod val="50000"/>
                  </a:schemeClr>
                </a:solidFill>
              </a:rPr>
              <a:t>This procedure must be agreed by the Event Manager and the Event organiser before the procedure is implemented. No vehicles are to be allowed into the halls without prior agreement. </a:t>
            </a:r>
            <a:endParaRPr lang="en-GB" sz="1700" dirty="0" smtClean="0">
              <a:solidFill>
                <a:schemeClr val="bg1">
                  <a:lumMod val="50000"/>
                </a:schemeClr>
              </a:solidFill>
            </a:endParaRPr>
          </a:p>
          <a:p>
            <a:pPr>
              <a:defRPr/>
            </a:pPr>
            <a:endParaRPr lang="en-GB" sz="1700" dirty="0" smtClean="0">
              <a:solidFill>
                <a:schemeClr val="bg1">
                  <a:lumMod val="50000"/>
                </a:schemeClr>
              </a:solidFill>
            </a:endParaRPr>
          </a:p>
          <a:p>
            <a:pPr marL="285750" indent="-285750">
              <a:buFont typeface="Arial" panose="020B0604020202020204" pitchFamily="34" charset="0"/>
              <a:buChar char="•"/>
              <a:defRPr/>
            </a:pPr>
            <a:r>
              <a:rPr lang="en-GB" sz="1700" dirty="0" smtClean="0">
                <a:solidFill>
                  <a:schemeClr val="bg1">
                    <a:lumMod val="50000"/>
                  </a:schemeClr>
                </a:solidFill>
              </a:rPr>
              <a:t>Drivers </a:t>
            </a:r>
            <a:r>
              <a:rPr lang="en-GB" sz="1700" dirty="0">
                <a:solidFill>
                  <a:schemeClr val="bg1">
                    <a:lumMod val="50000"/>
                  </a:schemeClr>
                </a:solidFill>
              </a:rPr>
              <a:t>must follow instructions from TIC Security personnel before entering the hall </a:t>
            </a:r>
          </a:p>
          <a:p>
            <a:pPr marL="285750" indent="-285750">
              <a:buFont typeface="Arial" panose="020B0604020202020204" pitchFamily="34" charset="0"/>
              <a:buChar char="•"/>
              <a:defRPr/>
            </a:pPr>
            <a:r>
              <a:rPr lang="en-GB" sz="1700" dirty="0" smtClean="0">
                <a:solidFill>
                  <a:schemeClr val="bg1">
                    <a:lumMod val="50000"/>
                  </a:schemeClr>
                </a:solidFill>
              </a:rPr>
              <a:t>Dedicated </a:t>
            </a:r>
            <a:r>
              <a:rPr lang="en-GB" sz="1700" dirty="0">
                <a:solidFill>
                  <a:schemeClr val="bg1">
                    <a:lumMod val="50000"/>
                  </a:schemeClr>
                </a:solidFill>
              </a:rPr>
              <a:t>stewards dressed in high visibility clothing will walk in front of vehicles taking drivers to the pre-arranged designated plot within the building </a:t>
            </a:r>
          </a:p>
          <a:p>
            <a:pPr marL="285750" indent="-285750">
              <a:buFont typeface="Arial" panose="020B0604020202020204" pitchFamily="34" charset="0"/>
              <a:buChar char="•"/>
              <a:defRPr/>
            </a:pPr>
            <a:r>
              <a:rPr lang="en-GB" sz="1700" dirty="0" smtClean="0">
                <a:solidFill>
                  <a:schemeClr val="bg1">
                    <a:lumMod val="50000"/>
                  </a:schemeClr>
                </a:solidFill>
              </a:rPr>
              <a:t>All </a:t>
            </a:r>
            <a:r>
              <a:rPr lang="en-GB" sz="1700" dirty="0">
                <a:solidFill>
                  <a:schemeClr val="bg1">
                    <a:lumMod val="50000"/>
                  </a:schemeClr>
                </a:solidFill>
              </a:rPr>
              <a:t>vehicles must display hazard-warning lights during movements and be restricted to a speed not exceeding the walking pace of the steward directing them </a:t>
            </a:r>
          </a:p>
          <a:p>
            <a:pPr marL="285750" indent="-285750">
              <a:buFont typeface="Arial" panose="020B0604020202020204" pitchFamily="34" charset="0"/>
              <a:buChar char="•"/>
              <a:defRPr/>
            </a:pPr>
            <a:r>
              <a:rPr lang="en-GB" sz="1700" dirty="0" smtClean="0">
                <a:solidFill>
                  <a:schemeClr val="bg1">
                    <a:lumMod val="50000"/>
                  </a:schemeClr>
                </a:solidFill>
              </a:rPr>
              <a:t>No </a:t>
            </a:r>
            <a:r>
              <a:rPr lang="en-GB" sz="1700" dirty="0">
                <a:solidFill>
                  <a:schemeClr val="bg1">
                    <a:lumMod val="50000"/>
                  </a:schemeClr>
                </a:solidFill>
              </a:rPr>
              <a:t>more than two moving vehicles will be allowed in any one hall at any time </a:t>
            </a:r>
            <a:r>
              <a:rPr lang="en-GB" sz="1700" b="1" dirty="0">
                <a:solidFill>
                  <a:schemeClr val="bg1">
                    <a:lumMod val="50000"/>
                  </a:schemeClr>
                </a:solidFill>
              </a:rPr>
              <a:t>* </a:t>
            </a:r>
            <a:endParaRPr lang="en-GB" sz="1700" dirty="0">
              <a:solidFill>
                <a:schemeClr val="bg1">
                  <a:lumMod val="50000"/>
                </a:schemeClr>
              </a:solidFill>
            </a:endParaRPr>
          </a:p>
          <a:p>
            <a:pPr marL="285750" indent="-285750">
              <a:buFont typeface="Arial" panose="020B0604020202020204" pitchFamily="34" charset="0"/>
              <a:buChar char="•"/>
              <a:defRPr/>
            </a:pPr>
            <a:r>
              <a:rPr lang="en-GB" sz="1700" dirty="0" smtClean="0">
                <a:solidFill>
                  <a:schemeClr val="bg1">
                    <a:lumMod val="50000"/>
                  </a:schemeClr>
                </a:solidFill>
              </a:rPr>
              <a:t>Drivers </a:t>
            </a:r>
            <a:r>
              <a:rPr lang="en-GB" sz="1700" dirty="0">
                <a:solidFill>
                  <a:schemeClr val="bg1">
                    <a:lumMod val="50000"/>
                  </a:schemeClr>
                </a:solidFill>
              </a:rPr>
              <a:t>must not move vehicles within the halls until a designated Steward is available </a:t>
            </a:r>
          </a:p>
          <a:p>
            <a:pPr marL="285750" indent="-285750">
              <a:buFont typeface="Arial" panose="020B0604020202020204" pitchFamily="34" charset="0"/>
              <a:buChar char="•"/>
              <a:defRPr/>
            </a:pPr>
            <a:r>
              <a:rPr lang="en-GB" sz="1700" dirty="0" smtClean="0">
                <a:solidFill>
                  <a:schemeClr val="bg1">
                    <a:lumMod val="50000"/>
                  </a:schemeClr>
                </a:solidFill>
              </a:rPr>
              <a:t>A </a:t>
            </a:r>
            <a:r>
              <a:rPr lang="en-GB" sz="1700" dirty="0">
                <a:solidFill>
                  <a:schemeClr val="bg1">
                    <a:lumMod val="50000"/>
                  </a:schemeClr>
                </a:solidFill>
              </a:rPr>
              <a:t>one way system may be in operation </a:t>
            </a:r>
          </a:p>
          <a:p>
            <a:pPr marL="285750" indent="-285750">
              <a:buFont typeface="Arial" panose="020B0604020202020204" pitchFamily="34" charset="0"/>
              <a:buChar char="•"/>
              <a:defRPr/>
            </a:pPr>
            <a:endParaRPr lang="en-GB" sz="1700" dirty="0">
              <a:solidFill>
                <a:schemeClr val="bg1">
                  <a:lumMod val="50000"/>
                </a:schemeClr>
              </a:solidFill>
            </a:endParaRPr>
          </a:p>
          <a:p>
            <a:pPr>
              <a:defRPr/>
            </a:pPr>
            <a:r>
              <a:rPr lang="en-GB" sz="1700" b="1" dirty="0">
                <a:solidFill>
                  <a:schemeClr val="bg1">
                    <a:lumMod val="50000"/>
                  </a:schemeClr>
                </a:solidFill>
              </a:rPr>
              <a:t>*</a:t>
            </a:r>
            <a:r>
              <a:rPr lang="en-GB" sz="1700" dirty="0">
                <a:solidFill>
                  <a:schemeClr val="bg1">
                    <a:lumMod val="50000"/>
                  </a:schemeClr>
                </a:solidFill>
              </a:rPr>
              <a:t>This rule may be altered at the discretion of the Security Manager only and subject to the event Risk Assessment. </a:t>
            </a:r>
          </a:p>
          <a:p>
            <a:pPr marL="285750" indent="-285750">
              <a:buFont typeface="Arial" panose="020B0604020202020204" pitchFamily="34" charset="0"/>
              <a:buChar char="•"/>
              <a:defRPr/>
            </a:pPr>
            <a:endParaRPr lang="en-GB" dirty="0">
              <a:solidFill>
                <a:srgbClr val="949494"/>
              </a:solidFill>
            </a:endParaRPr>
          </a:p>
          <a:p>
            <a:pPr>
              <a:lnSpc>
                <a:spcPct val="115000"/>
              </a:lnSpc>
              <a:spcAft>
                <a:spcPts val="1000"/>
              </a:spcAft>
              <a:defRPr/>
            </a:pPr>
            <a:endParaRPr lang="en-GB" sz="1300" dirty="0">
              <a:solidFill>
                <a:srgbClr val="949494"/>
              </a:solidFill>
              <a:ea typeface="Calibri"/>
              <a:cs typeface="Times New Roman"/>
            </a:endParaRPr>
          </a:p>
        </p:txBody>
      </p:sp>
      <p:sp>
        <p:nvSpPr>
          <p:cNvPr id="6" name="TextBox 5"/>
          <p:cNvSpPr txBox="1"/>
          <p:nvPr/>
        </p:nvSpPr>
        <p:spPr>
          <a:xfrm>
            <a:off x="539750" y="381115"/>
            <a:ext cx="8424738" cy="646331"/>
          </a:xfrm>
          <a:prstGeom prst="rect">
            <a:avLst/>
          </a:prstGeom>
          <a:noFill/>
        </p:spPr>
        <p:txBody>
          <a:bodyPr wrap="square" rtlCol="0">
            <a:spAutoFit/>
          </a:bodyPr>
          <a:lstStyle/>
          <a:p>
            <a:r>
              <a:rPr lang="en-GB" sz="3600" b="1" dirty="0" smtClean="0">
                <a:solidFill>
                  <a:srgbClr val="949494"/>
                </a:solidFill>
                <a:latin typeface="+mj-lt"/>
              </a:rPr>
              <a:t>Internal Vehicle Movement Procedure</a:t>
            </a:r>
            <a:endParaRPr lang="en-GB" sz="3600" b="1" dirty="0">
              <a:solidFill>
                <a:srgbClr val="949494"/>
              </a:solidFill>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cxnSp>
        <p:nvCxnSpPr>
          <p:cNvPr id="8" name="Straight Connector 7"/>
          <p:cNvCxnSpPr/>
          <p:nvPr/>
        </p:nvCxnSpPr>
        <p:spPr>
          <a:xfrm>
            <a:off x="562620" y="1089001"/>
            <a:ext cx="8208000" cy="0"/>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5845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39750" y="1260624"/>
            <a:ext cx="8424738" cy="51927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marL="285750" indent="-285750">
              <a:buFont typeface="Arial" panose="020B0604020202020204" pitchFamily="34" charset="0"/>
              <a:buChar char="•"/>
              <a:defRPr/>
            </a:pPr>
            <a:r>
              <a:rPr lang="en-GB" sz="1700" dirty="0">
                <a:solidFill>
                  <a:srgbClr val="949494"/>
                </a:solidFill>
              </a:rPr>
              <a:t>Reversing is not allowed without a trained Banksman present. This will need to be requested from Security personnel </a:t>
            </a:r>
            <a:endParaRPr lang="en-GB" sz="1700" dirty="0" smtClean="0">
              <a:solidFill>
                <a:srgbClr val="949494"/>
              </a:solidFill>
            </a:endParaRPr>
          </a:p>
          <a:p>
            <a:pPr marL="285750" indent="-285750">
              <a:buFont typeface="Arial" panose="020B0604020202020204" pitchFamily="34" charset="0"/>
              <a:buChar char="•"/>
              <a:defRPr/>
            </a:pPr>
            <a:r>
              <a:rPr lang="en-GB" sz="1700" dirty="0" smtClean="0">
                <a:solidFill>
                  <a:srgbClr val="949494"/>
                </a:solidFill>
              </a:rPr>
              <a:t>Engines must be switched off once at a standstill </a:t>
            </a:r>
          </a:p>
          <a:p>
            <a:pPr marL="285750" indent="-285750">
              <a:buFont typeface="Arial" panose="020B0604020202020204" pitchFamily="34" charset="0"/>
              <a:buChar char="•"/>
              <a:defRPr/>
            </a:pPr>
            <a:r>
              <a:rPr lang="en-GB" sz="1700" dirty="0" smtClean="0">
                <a:solidFill>
                  <a:srgbClr val="949494"/>
                </a:solidFill>
              </a:rPr>
              <a:t>No vehicles can enter the hall during break down until ALL members of the public and children under 16 years have exited from the hall and it is safe to do so</a:t>
            </a:r>
          </a:p>
          <a:p>
            <a:pPr marL="285750" indent="-285750">
              <a:buFont typeface="Arial" panose="020B0604020202020204" pitchFamily="34" charset="0"/>
              <a:buChar char="•"/>
              <a:defRPr/>
            </a:pPr>
            <a:r>
              <a:rPr lang="en-GB" sz="1700" dirty="0" smtClean="0">
                <a:solidFill>
                  <a:srgbClr val="949494"/>
                </a:solidFill>
              </a:rPr>
              <a:t>Exhibitors wishing to carry their items without bringing vehicles into the hall will be encouraged to do so </a:t>
            </a:r>
          </a:p>
          <a:p>
            <a:pPr marL="285750" indent="-285750">
              <a:buFont typeface="Arial" panose="020B0604020202020204" pitchFamily="34" charset="0"/>
              <a:buChar char="•"/>
              <a:defRPr/>
            </a:pPr>
            <a:r>
              <a:rPr lang="en-GB" sz="1700" dirty="0" smtClean="0">
                <a:solidFill>
                  <a:srgbClr val="949494"/>
                </a:solidFill>
              </a:rPr>
              <a:t>Vehicles will not be allowed into the hall until everything is packed and ready to load </a:t>
            </a:r>
          </a:p>
          <a:p>
            <a:pPr marL="285750" indent="-285750">
              <a:buFont typeface="Arial" panose="020B0604020202020204" pitchFamily="34" charset="0"/>
              <a:buChar char="•"/>
              <a:defRPr/>
            </a:pPr>
            <a:r>
              <a:rPr lang="en-GB" sz="1700" dirty="0" smtClean="0">
                <a:solidFill>
                  <a:srgbClr val="949494"/>
                </a:solidFill>
              </a:rPr>
              <a:t>Vehicle movement is not allowed during the open hours of the event </a:t>
            </a:r>
          </a:p>
          <a:p>
            <a:pPr>
              <a:defRPr/>
            </a:pPr>
            <a:endParaRPr lang="en-GB" sz="1700" dirty="0" smtClean="0">
              <a:solidFill>
                <a:srgbClr val="949494"/>
              </a:solidFill>
            </a:endParaRPr>
          </a:p>
          <a:p>
            <a:pPr>
              <a:defRPr/>
            </a:pPr>
            <a:r>
              <a:rPr lang="en-GB" sz="1700" dirty="0" smtClean="0">
                <a:solidFill>
                  <a:srgbClr val="949494"/>
                </a:solidFill>
              </a:rPr>
              <a:t>Anyone found not to be following this procedure may be asked to leave site. </a:t>
            </a:r>
          </a:p>
          <a:p>
            <a:pPr>
              <a:defRPr/>
            </a:pPr>
            <a:r>
              <a:rPr lang="en-GB" sz="1700" dirty="0" smtClean="0">
                <a:solidFill>
                  <a:srgbClr val="949494"/>
                </a:solidFill>
              </a:rPr>
              <a:t>This procedure is designed to speed up the build / breakdown in an efficient and safe manner. Please be patient and follow instructions given to you by Security Personnel. TIC will monitor and review procedures and make amendments when and where required. </a:t>
            </a:r>
          </a:p>
          <a:p>
            <a:pPr>
              <a:defRPr/>
            </a:pPr>
            <a:endParaRPr lang="en-GB" dirty="0" smtClean="0">
              <a:solidFill>
                <a:srgbClr val="949494"/>
              </a:solidFill>
            </a:endParaRPr>
          </a:p>
          <a:p>
            <a:pPr>
              <a:lnSpc>
                <a:spcPct val="115000"/>
              </a:lnSpc>
              <a:spcAft>
                <a:spcPts val="1000"/>
              </a:spcAft>
              <a:defRPr/>
            </a:pPr>
            <a:endParaRPr lang="en-GB" sz="1300" dirty="0">
              <a:solidFill>
                <a:srgbClr val="949494"/>
              </a:solidFill>
              <a:ea typeface="Calibri"/>
              <a:cs typeface="Times New Roman"/>
            </a:endParaRPr>
          </a:p>
        </p:txBody>
      </p:sp>
      <p:sp>
        <p:nvSpPr>
          <p:cNvPr id="6" name="TextBox 5"/>
          <p:cNvSpPr txBox="1"/>
          <p:nvPr/>
        </p:nvSpPr>
        <p:spPr>
          <a:xfrm>
            <a:off x="539750" y="381115"/>
            <a:ext cx="8424738" cy="646331"/>
          </a:xfrm>
          <a:prstGeom prst="rect">
            <a:avLst/>
          </a:prstGeom>
          <a:noFill/>
        </p:spPr>
        <p:txBody>
          <a:bodyPr wrap="square" rtlCol="0">
            <a:spAutoFit/>
          </a:bodyPr>
          <a:lstStyle/>
          <a:p>
            <a:r>
              <a:rPr lang="en-GB" sz="3600" b="1" dirty="0" smtClean="0">
                <a:solidFill>
                  <a:srgbClr val="949494"/>
                </a:solidFill>
                <a:latin typeface="+mj-lt"/>
              </a:rPr>
              <a:t>Internal Vehicle Movement Procedure</a:t>
            </a:r>
            <a:endParaRPr lang="en-GB" sz="3600" b="1" dirty="0">
              <a:solidFill>
                <a:srgbClr val="949494"/>
              </a:solidFill>
              <a:latin typeface="+mj-lt"/>
            </a:endParaRPr>
          </a:p>
        </p:txBody>
      </p:sp>
      <p:cxnSp>
        <p:nvCxnSpPr>
          <p:cNvPr id="5" name="Straight Connector 4"/>
          <p:cNvCxnSpPr/>
          <p:nvPr/>
        </p:nvCxnSpPr>
        <p:spPr>
          <a:xfrm>
            <a:off x="562620" y="1089001"/>
            <a:ext cx="8208000" cy="0"/>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spTree>
    <p:extLst>
      <p:ext uri="{BB962C8B-B14F-4D97-AF65-F5344CB8AC3E}">
        <p14:creationId xmlns:p14="http://schemas.microsoft.com/office/powerpoint/2010/main" val="39863152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39750" y="1332632"/>
            <a:ext cx="7929563" cy="51927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r>
              <a:rPr lang="en-GB" sz="2000" dirty="0">
                <a:solidFill>
                  <a:srgbClr val="949494"/>
                </a:solidFill>
              </a:rPr>
              <a:t>Familiarise yourself with the breakdown procedures and timings as issued from the event organiser.  This is key to ensuring the understanding of arrangement and co-operation in maintaining a safe environment.  </a:t>
            </a:r>
            <a:endParaRPr lang="en-GB" sz="2000" dirty="0" smtClean="0">
              <a:solidFill>
                <a:srgbClr val="949494"/>
              </a:solidFill>
            </a:endParaRPr>
          </a:p>
          <a:p>
            <a:endParaRPr lang="en-GB" sz="2000" dirty="0">
              <a:solidFill>
                <a:srgbClr val="949494"/>
              </a:solidFill>
            </a:endParaRPr>
          </a:p>
          <a:p>
            <a:r>
              <a:rPr lang="en-GB" sz="2000" dirty="0" smtClean="0">
                <a:solidFill>
                  <a:srgbClr val="949494"/>
                </a:solidFill>
              </a:rPr>
              <a:t>It </a:t>
            </a:r>
            <a:r>
              <a:rPr lang="en-GB" sz="2000" dirty="0">
                <a:solidFill>
                  <a:srgbClr val="949494"/>
                </a:solidFill>
              </a:rPr>
              <a:t>is essential that breakdown does not commence until all visitors have left the halls and the all clear is given.</a:t>
            </a:r>
          </a:p>
          <a:p>
            <a:pPr>
              <a:defRPr/>
            </a:pPr>
            <a:endParaRPr lang="en-GB" sz="1400" dirty="0">
              <a:solidFill>
                <a:srgbClr val="949494"/>
              </a:solidFill>
            </a:endParaRPr>
          </a:p>
          <a:p>
            <a:pPr>
              <a:defRPr/>
            </a:pPr>
            <a:r>
              <a:rPr lang="en-GB" sz="1050" b="1" dirty="0">
                <a:solidFill>
                  <a:srgbClr val="949494"/>
                </a:solidFill>
              </a:rPr>
              <a:t> </a:t>
            </a:r>
            <a:endParaRPr lang="en-GB" sz="1600" dirty="0">
              <a:solidFill>
                <a:srgbClr val="949494"/>
              </a:solidFill>
              <a:ea typeface="Calibri"/>
              <a:cs typeface="Times New Roman"/>
            </a:endParaRPr>
          </a:p>
        </p:txBody>
      </p:sp>
      <p:sp>
        <p:nvSpPr>
          <p:cNvPr id="6" name="TextBox 5"/>
          <p:cNvSpPr txBox="1"/>
          <p:nvPr/>
        </p:nvSpPr>
        <p:spPr>
          <a:xfrm>
            <a:off x="539750" y="381115"/>
            <a:ext cx="6120482" cy="707886"/>
          </a:xfrm>
          <a:prstGeom prst="rect">
            <a:avLst/>
          </a:prstGeom>
          <a:noFill/>
        </p:spPr>
        <p:txBody>
          <a:bodyPr wrap="square" rtlCol="0">
            <a:spAutoFit/>
          </a:bodyPr>
          <a:lstStyle/>
          <a:p>
            <a:r>
              <a:rPr lang="en-GB" sz="4000" b="1" dirty="0" smtClean="0">
                <a:solidFill>
                  <a:srgbClr val="949494"/>
                </a:solidFill>
                <a:latin typeface="+mj-lt"/>
              </a:rPr>
              <a:t>Breakdown Procedures</a:t>
            </a:r>
            <a:endParaRPr lang="en-GB" sz="4000" b="1" dirty="0">
              <a:solidFill>
                <a:srgbClr val="949494"/>
              </a:solidFill>
              <a:latin typeface="+mj-lt"/>
            </a:endParaRPr>
          </a:p>
        </p:txBody>
      </p:sp>
      <p:cxnSp>
        <p:nvCxnSpPr>
          <p:cNvPr id="5" name="Straight Connector 4"/>
          <p:cNvCxnSpPr/>
          <p:nvPr/>
        </p:nvCxnSpPr>
        <p:spPr>
          <a:xfrm>
            <a:off x="562620" y="1089001"/>
            <a:ext cx="5809580" cy="0"/>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spTree>
    <p:extLst>
      <p:ext uri="{BB962C8B-B14F-4D97-AF65-F5344CB8AC3E}">
        <p14:creationId xmlns:p14="http://schemas.microsoft.com/office/powerpoint/2010/main" val="12780750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39750" y="1124744"/>
            <a:ext cx="7929563" cy="51927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1600" b="1" u="sng" dirty="0" smtClean="0">
                <a:solidFill>
                  <a:srgbClr val="949494"/>
                </a:solidFill>
              </a:rPr>
              <a:t>TIC </a:t>
            </a:r>
            <a:r>
              <a:rPr lang="en-GB" sz="1600" b="1" u="sng" dirty="0">
                <a:solidFill>
                  <a:srgbClr val="949494"/>
                </a:solidFill>
              </a:rPr>
              <a:t>Site Rules </a:t>
            </a:r>
            <a:endParaRPr lang="en-GB" sz="1600" dirty="0">
              <a:solidFill>
                <a:srgbClr val="949494"/>
              </a:solidFill>
            </a:endParaRPr>
          </a:p>
          <a:p>
            <a:pPr>
              <a:defRPr/>
            </a:pPr>
            <a:r>
              <a:rPr lang="en-GB" sz="1600" b="1" dirty="0">
                <a:solidFill>
                  <a:srgbClr val="949494"/>
                </a:solidFill>
              </a:rPr>
              <a:t> </a:t>
            </a:r>
            <a:endParaRPr lang="en-GB" sz="1600" dirty="0">
              <a:solidFill>
                <a:srgbClr val="949494"/>
              </a:solidFill>
            </a:endParaRPr>
          </a:p>
          <a:p>
            <a:pPr>
              <a:defRPr/>
            </a:pPr>
            <a:r>
              <a:rPr lang="en-GB" sz="1600" dirty="0">
                <a:solidFill>
                  <a:srgbClr val="949494"/>
                </a:solidFill>
              </a:rPr>
              <a:t>Please also be aware of site rules, ensuring that this information is passed on to all contractors and exhibitors working at the TIC</a:t>
            </a:r>
            <a:r>
              <a:rPr lang="en-GB" sz="1600" i="1" dirty="0" smtClean="0">
                <a:solidFill>
                  <a:srgbClr val="949494"/>
                </a:solidFill>
              </a:rPr>
              <a:t>.</a:t>
            </a:r>
          </a:p>
          <a:p>
            <a:pPr>
              <a:defRPr/>
            </a:pPr>
            <a:endParaRPr lang="en-GB" sz="1600" dirty="0">
              <a:solidFill>
                <a:srgbClr val="949494"/>
              </a:solidFill>
            </a:endParaRPr>
          </a:p>
          <a:p>
            <a:pPr marL="342900" indent="-342900">
              <a:buAutoNum type="arabicPeriod"/>
              <a:defRPr/>
            </a:pPr>
            <a:r>
              <a:rPr lang="en-GB" sz="1600" dirty="0" smtClean="0">
                <a:solidFill>
                  <a:srgbClr val="949494"/>
                </a:solidFill>
              </a:rPr>
              <a:t>No </a:t>
            </a:r>
            <a:r>
              <a:rPr lang="en-GB" sz="1600" dirty="0">
                <a:solidFill>
                  <a:srgbClr val="949494"/>
                </a:solidFill>
              </a:rPr>
              <a:t>persons under the age of 16 are permitted in the exhibition Halls during these </a:t>
            </a:r>
            <a:r>
              <a:rPr lang="en-GB" sz="1600" dirty="0" smtClean="0">
                <a:solidFill>
                  <a:srgbClr val="949494"/>
                </a:solidFill>
              </a:rPr>
              <a:t>periods</a:t>
            </a:r>
          </a:p>
          <a:p>
            <a:pPr>
              <a:defRPr/>
            </a:pPr>
            <a:endParaRPr lang="en-GB" sz="1600" dirty="0">
              <a:solidFill>
                <a:srgbClr val="949494"/>
              </a:solidFill>
            </a:endParaRPr>
          </a:p>
          <a:p>
            <a:pPr marL="342900" indent="-342900">
              <a:buAutoNum type="arabicPeriod" startAt="2"/>
              <a:defRPr/>
            </a:pPr>
            <a:r>
              <a:rPr lang="en-GB" sz="1600" dirty="0" smtClean="0">
                <a:solidFill>
                  <a:srgbClr val="949494"/>
                </a:solidFill>
              </a:rPr>
              <a:t>No </a:t>
            </a:r>
            <a:r>
              <a:rPr lang="en-GB" sz="1600" dirty="0">
                <a:solidFill>
                  <a:srgbClr val="949494"/>
                </a:solidFill>
              </a:rPr>
              <a:t>vehicles will be allowed to load / unload or enter / exit the venue until   </a:t>
            </a:r>
            <a:r>
              <a:rPr lang="en-GB" sz="1600" dirty="0" smtClean="0">
                <a:solidFill>
                  <a:srgbClr val="949494"/>
                </a:solidFill>
              </a:rPr>
              <a:t>   </a:t>
            </a:r>
          </a:p>
          <a:p>
            <a:pPr>
              <a:defRPr/>
            </a:pPr>
            <a:r>
              <a:rPr lang="en-GB" sz="1600" dirty="0">
                <a:solidFill>
                  <a:srgbClr val="949494"/>
                </a:solidFill>
              </a:rPr>
              <a:t> </a:t>
            </a:r>
            <a:r>
              <a:rPr lang="en-GB" sz="1600" dirty="0" smtClean="0">
                <a:solidFill>
                  <a:srgbClr val="949494"/>
                </a:solidFill>
              </a:rPr>
              <a:t>     authorised </a:t>
            </a:r>
            <a:r>
              <a:rPr lang="en-GB" sz="1600" dirty="0">
                <a:solidFill>
                  <a:srgbClr val="949494"/>
                </a:solidFill>
              </a:rPr>
              <a:t>by a member of the venue security </a:t>
            </a:r>
            <a:r>
              <a:rPr lang="en-GB" sz="1600" dirty="0" smtClean="0">
                <a:solidFill>
                  <a:srgbClr val="949494"/>
                </a:solidFill>
              </a:rPr>
              <a:t>team</a:t>
            </a:r>
          </a:p>
          <a:p>
            <a:pPr>
              <a:defRPr/>
            </a:pPr>
            <a:endParaRPr lang="en-GB" sz="1600" dirty="0">
              <a:solidFill>
                <a:srgbClr val="949494"/>
              </a:solidFill>
            </a:endParaRPr>
          </a:p>
          <a:p>
            <a:pPr>
              <a:defRPr/>
            </a:pPr>
            <a:r>
              <a:rPr lang="en-GB" sz="1600" dirty="0">
                <a:solidFill>
                  <a:srgbClr val="949494"/>
                </a:solidFill>
              </a:rPr>
              <a:t>3. </a:t>
            </a:r>
            <a:r>
              <a:rPr lang="en-GB" sz="1600" dirty="0" smtClean="0">
                <a:solidFill>
                  <a:srgbClr val="949494"/>
                </a:solidFill>
              </a:rPr>
              <a:t>  No </a:t>
            </a:r>
            <a:r>
              <a:rPr lang="en-GB" sz="1600" dirty="0">
                <a:solidFill>
                  <a:srgbClr val="949494"/>
                </a:solidFill>
              </a:rPr>
              <a:t>large items i.e. pop-up stands or trolleys may be taken through any of the main </a:t>
            </a:r>
            <a:r>
              <a:rPr lang="en-GB" sz="1600" dirty="0" smtClean="0">
                <a:solidFill>
                  <a:srgbClr val="949494"/>
                </a:solidFill>
              </a:rPr>
              <a:t> </a:t>
            </a:r>
          </a:p>
          <a:p>
            <a:pPr>
              <a:defRPr/>
            </a:pPr>
            <a:r>
              <a:rPr lang="en-GB" sz="1600" dirty="0">
                <a:solidFill>
                  <a:srgbClr val="949494"/>
                </a:solidFill>
              </a:rPr>
              <a:t> </a:t>
            </a:r>
            <a:r>
              <a:rPr lang="en-GB" sz="1600" dirty="0" smtClean="0">
                <a:solidFill>
                  <a:srgbClr val="949494"/>
                </a:solidFill>
              </a:rPr>
              <a:t>     public </a:t>
            </a:r>
            <a:r>
              <a:rPr lang="en-GB" sz="1600" dirty="0">
                <a:solidFill>
                  <a:srgbClr val="949494"/>
                </a:solidFill>
              </a:rPr>
              <a:t>entrances. All equipment must exit the building via the fire exit doors/ roller </a:t>
            </a:r>
            <a:r>
              <a:rPr lang="en-GB" sz="1600" dirty="0" smtClean="0">
                <a:solidFill>
                  <a:srgbClr val="949494"/>
                </a:solidFill>
              </a:rPr>
              <a:t> </a:t>
            </a:r>
          </a:p>
          <a:p>
            <a:pPr>
              <a:defRPr/>
            </a:pPr>
            <a:r>
              <a:rPr lang="en-GB" sz="1600" dirty="0" smtClean="0">
                <a:solidFill>
                  <a:srgbClr val="949494"/>
                </a:solidFill>
              </a:rPr>
              <a:t>      doors </a:t>
            </a:r>
            <a:r>
              <a:rPr lang="en-GB" sz="1600" dirty="0">
                <a:solidFill>
                  <a:srgbClr val="949494"/>
                </a:solidFill>
              </a:rPr>
              <a:t>at the rear and side of the </a:t>
            </a:r>
            <a:r>
              <a:rPr lang="en-GB" sz="1600" dirty="0" smtClean="0">
                <a:solidFill>
                  <a:srgbClr val="949494"/>
                </a:solidFill>
              </a:rPr>
              <a:t>Halls</a:t>
            </a:r>
          </a:p>
          <a:p>
            <a:pPr>
              <a:defRPr/>
            </a:pPr>
            <a:endParaRPr lang="en-GB" sz="1600" dirty="0">
              <a:solidFill>
                <a:srgbClr val="949494"/>
              </a:solidFill>
            </a:endParaRPr>
          </a:p>
          <a:p>
            <a:pPr>
              <a:defRPr/>
            </a:pPr>
            <a:r>
              <a:rPr lang="en-GB" sz="1600" dirty="0">
                <a:solidFill>
                  <a:srgbClr val="949494"/>
                </a:solidFill>
              </a:rPr>
              <a:t>4. </a:t>
            </a:r>
            <a:r>
              <a:rPr lang="en-GB" sz="1600" dirty="0" smtClean="0">
                <a:solidFill>
                  <a:srgbClr val="949494"/>
                </a:solidFill>
              </a:rPr>
              <a:t>  Stands </a:t>
            </a:r>
            <a:r>
              <a:rPr lang="en-GB" sz="1600" dirty="0">
                <a:solidFill>
                  <a:srgbClr val="949494"/>
                </a:solidFill>
              </a:rPr>
              <a:t>must not be broken down until all public are clear from the </a:t>
            </a:r>
            <a:r>
              <a:rPr lang="en-GB" sz="1600" dirty="0" smtClean="0">
                <a:solidFill>
                  <a:srgbClr val="949494"/>
                </a:solidFill>
              </a:rPr>
              <a:t>hall</a:t>
            </a:r>
          </a:p>
          <a:p>
            <a:pPr>
              <a:defRPr/>
            </a:pPr>
            <a:endParaRPr lang="en-GB" sz="1600" dirty="0">
              <a:solidFill>
                <a:srgbClr val="949494"/>
              </a:solidFill>
            </a:endParaRPr>
          </a:p>
          <a:p>
            <a:pPr marL="342900" indent="-342900">
              <a:buAutoNum type="arabicPeriod" startAt="5"/>
              <a:defRPr/>
            </a:pPr>
            <a:r>
              <a:rPr lang="en-GB" sz="1600" dirty="0" smtClean="0">
                <a:solidFill>
                  <a:srgbClr val="949494"/>
                </a:solidFill>
              </a:rPr>
              <a:t>Fire </a:t>
            </a:r>
            <a:r>
              <a:rPr lang="en-GB" sz="1600" dirty="0">
                <a:solidFill>
                  <a:srgbClr val="949494"/>
                </a:solidFill>
              </a:rPr>
              <a:t>doors/ roller doors at the side and rear of the halls will not be opened until the </a:t>
            </a:r>
            <a:r>
              <a:rPr lang="en-GB" sz="1600" dirty="0" smtClean="0">
                <a:solidFill>
                  <a:srgbClr val="949494"/>
                </a:solidFill>
              </a:rPr>
              <a:t> </a:t>
            </a:r>
          </a:p>
          <a:p>
            <a:pPr>
              <a:defRPr/>
            </a:pPr>
            <a:r>
              <a:rPr lang="en-GB" sz="1600" dirty="0">
                <a:solidFill>
                  <a:srgbClr val="949494"/>
                </a:solidFill>
              </a:rPr>
              <a:t> </a:t>
            </a:r>
            <a:r>
              <a:rPr lang="en-GB" sz="1600" dirty="0" smtClean="0">
                <a:solidFill>
                  <a:srgbClr val="949494"/>
                </a:solidFill>
              </a:rPr>
              <a:t>     venue </a:t>
            </a:r>
            <a:r>
              <a:rPr lang="en-GB" sz="1600" dirty="0">
                <a:solidFill>
                  <a:srgbClr val="949494"/>
                </a:solidFill>
              </a:rPr>
              <a:t>security team are happy that the area is clear of general public, and the </a:t>
            </a:r>
            <a:endParaRPr lang="en-GB" sz="1600" dirty="0" smtClean="0">
              <a:solidFill>
                <a:srgbClr val="949494"/>
              </a:solidFill>
            </a:endParaRPr>
          </a:p>
          <a:p>
            <a:pPr>
              <a:defRPr/>
            </a:pPr>
            <a:r>
              <a:rPr lang="en-GB" sz="1600" dirty="0">
                <a:solidFill>
                  <a:srgbClr val="949494"/>
                </a:solidFill>
              </a:rPr>
              <a:t> </a:t>
            </a:r>
            <a:r>
              <a:rPr lang="en-GB" sz="1600" dirty="0" smtClean="0">
                <a:solidFill>
                  <a:srgbClr val="949494"/>
                </a:solidFill>
              </a:rPr>
              <a:t>     Event </a:t>
            </a:r>
            <a:r>
              <a:rPr lang="en-GB" sz="1600" dirty="0">
                <a:solidFill>
                  <a:srgbClr val="949494"/>
                </a:solidFill>
              </a:rPr>
              <a:t>Manager gives approval to do so.</a:t>
            </a:r>
          </a:p>
          <a:p>
            <a:pPr>
              <a:lnSpc>
                <a:spcPct val="115000"/>
              </a:lnSpc>
              <a:spcAft>
                <a:spcPts val="1000"/>
              </a:spcAft>
              <a:defRPr/>
            </a:pPr>
            <a:endParaRPr lang="en-GB" sz="2800" dirty="0">
              <a:solidFill>
                <a:srgbClr val="949494"/>
              </a:solidFill>
              <a:ea typeface="Calibri"/>
              <a:cs typeface="Times New Roman"/>
            </a:endParaRPr>
          </a:p>
        </p:txBody>
      </p:sp>
      <p:sp>
        <p:nvSpPr>
          <p:cNvPr id="6" name="TextBox 5"/>
          <p:cNvSpPr txBox="1"/>
          <p:nvPr/>
        </p:nvSpPr>
        <p:spPr>
          <a:xfrm>
            <a:off x="539750" y="381115"/>
            <a:ext cx="6120482" cy="707886"/>
          </a:xfrm>
          <a:prstGeom prst="rect">
            <a:avLst/>
          </a:prstGeom>
          <a:noFill/>
        </p:spPr>
        <p:txBody>
          <a:bodyPr wrap="square" rtlCol="0">
            <a:spAutoFit/>
          </a:bodyPr>
          <a:lstStyle/>
          <a:p>
            <a:r>
              <a:rPr lang="en-GB" sz="4000" b="1" dirty="0" smtClean="0">
                <a:solidFill>
                  <a:srgbClr val="949494"/>
                </a:solidFill>
                <a:latin typeface="+mj-lt"/>
              </a:rPr>
              <a:t>Breakdown Procedures</a:t>
            </a:r>
            <a:endParaRPr lang="en-GB" sz="4000" b="1" dirty="0">
              <a:solidFill>
                <a:srgbClr val="949494"/>
              </a:solidFill>
              <a:latin typeface="+mj-lt"/>
            </a:endParaRPr>
          </a:p>
        </p:txBody>
      </p:sp>
      <p:cxnSp>
        <p:nvCxnSpPr>
          <p:cNvPr id="5" name="Straight Connector 4"/>
          <p:cNvCxnSpPr/>
          <p:nvPr/>
        </p:nvCxnSpPr>
        <p:spPr>
          <a:xfrm>
            <a:off x="562620" y="1089001"/>
            <a:ext cx="5809580" cy="0"/>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spTree>
    <p:extLst>
      <p:ext uri="{BB962C8B-B14F-4D97-AF65-F5344CB8AC3E}">
        <p14:creationId xmlns:p14="http://schemas.microsoft.com/office/powerpoint/2010/main" val="2187603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467544" y="1404045"/>
            <a:ext cx="7929563" cy="13048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r>
              <a:rPr lang="en-GB" altLang="en-US" sz="2800" dirty="0" smtClean="0">
                <a:solidFill>
                  <a:srgbClr val="949494"/>
                </a:solidFill>
              </a:rPr>
              <a:t>TIC in a No Smoking Venue.  This includes e-cigarettes</a:t>
            </a:r>
          </a:p>
          <a:p>
            <a:endParaRPr lang="en-GB" altLang="en-US" sz="2800" dirty="0" smtClean="0">
              <a:solidFill>
                <a:srgbClr val="949494"/>
              </a:solidFill>
            </a:endParaRPr>
          </a:p>
        </p:txBody>
      </p:sp>
      <p:sp>
        <p:nvSpPr>
          <p:cNvPr id="6" name="TextBox 5"/>
          <p:cNvSpPr txBox="1"/>
          <p:nvPr/>
        </p:nvSpPr>
        <p:spPr>
          <a:xfrm>
            <a:off x="562620" y="381115"/>
            <a:ext cx="5449540" cy="707886"/>
          </a:xfrm>
          <a:prstGeom prst="rect">
            <a:avLst/>
          </a:prstGeom>
          <a:noFill/>
        </p:spPr>
        <p:txBody>
          <a:bodyPr wrap="square" rtlCol="0">
            <a:spAutoFit/>
          </a:bodyPr>
          <a:lstStyle/>
          <a:p>
            <a:r>
              <a:rPr lang="en-GB" sz="4000" b="1" dirty="0" smtClean="0">
                <a:solidFill>
                  <a:srgbClr val="949494"/>
                </a:solidFill>
                <a:latin typeface="+mj-lt"/>
              </a:rPr>
              <a:t>Smoking</a:t>
            </a:r>
            <a:endParaRPr lang="en-GB" sz="4000" b="1" dirty="0">
              <a:solidFill>
                <a:srgbClr val="949494"/>
              </a:solidFill>
              <a:latin typeface="+mj-lt"/>
            </a:endParaRPr>
          </a:p>
        </p:txBody>
      </p:sp>
      <p:cxnSp>
        <p:nvCxnSpPr>
          <p:cNvPr id="5" name="Straight Connector 4"/>
          <p:cNvCxnSpPr/>
          <p:nvPr/>
        </p:nvCxnSpPr>
        <p:spPr>
          <a:xfrm flipV="1">
            <a:off x="562620" y="1089001"/>
            <a:ext cx="2268000" cy="27012"/>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92162" name="Picture 2" descr="http://tse4.mm.bing.net/th?id=JN.nRkIj%2fOtOu83QVsxyw0V8A&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145" y="2414116"/>
            <a:ext cx="3240359"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p:nvPr/>
        </p:nvSpPr>
        <p:spPr>
          <a:xfrm>
            <a:off x="467544" y="4977061"/>
            <a:ext cx="7929563" cy="126025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r>
              <a:rPr lang="en-GB" altLang="en-US" sz="2800" dirty="0" smtClean="0">
                <a:solidFill>
                  <a:srgbClr val="949494"/>
                </a:solidFill>
              </a:rPr>
              <a:t>Smoking is permitted in the designated smoking area adjacent to Hall 1</a:t>
            </a:r>
            <a:endParaRPr lang="en-GB" altLang="en-US" sz="2800" dirty="0">
              <a:solidFill>
                <a:srgbClr val="949494"/>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spTree>
    <p:extLst>
      <p:ext uri="{BB962C8B-B14F-4D97-AF65-F5344CB8AC3E}">
        <p14:creationId xmlns:p14="http://schemas.microsoft.com/office/powerpoint/2010/main" val="8915213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750" y="381115"/>
            <a:ext cx="6120482" cy="707886"/>
          </a:xfrm>
          <a:prstGeom prst="rect">
            <a:avLst/>
          </a:prstGeom>
          <a:noFill/>
        </p:spPr>
        <p:txBody>
          <a:bodyPr wrap="square" rtlCol="0">
            <a:spAutoFit/>
          </a:bodyPr>
          <a:lstStyle/>
          <a:p>
            <a:r>
              <a:rPr lang="en-GB" sz="4000" b="1" dirty="0" smtClean="0">
                <a:solidFill>
                  <a:srgbClr val="949494"/>
                </a:solidFill>
                <a:latin typeface="+mj-lt"/>
              </a:rPr>
              <a:t>Site Rules</a:t>
            </a:r>
            <a:endParaRPr lang="en-GB" sz="4000" b="1" dirty="0">
              <a:solidFill>
                <a:srgbClr val="949494"/>
              </a:solidFill>
              <a:latin typeface="+mj-l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0312" t="25194" r="34250"/>
          <a:stretch/>
        </p:blipFill>
        <p:spPr>
          <a:xfrm>
            <a:off x="6660232" y="1089001"/>
            <a:ext cx="2268180" cy="3192016"/>
          </a:xfrm>
          <a:prstGeom prst="rect">
            <a:avLst/>
          </a:prstGeom>
        </p:spPr>
      </p:pic>
      <p:cxnSp>
        <p:nvCxnSpPr>
          <p:cNvPr id="5" name="Straight Connector 4"/>
          <p:cNvCxnSpPr/>
          <p:nvPr/>
        </p:nvCxnSpPr>
        <p:spPr>
          <a:xfrm>
            <a:off x="562620" y="1089001"/>
            <a:ext cx="2628000" cy="0"/>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sp>
        <p:nvSpPr>
          <p:cNvPr id="4" name="Text Box 2"/>
          <p:cNvSpPr txBox="1"/>
          <p:nvPr/>
        </p:nvSpPr>
        <p:spPr>
          <a:xfrm>
            <a:off x="539750" y="1260624"/>
            <a:ext cx="8244645" cy="51927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dirty="0">
                <a:solidFill>
                  <a:srgbClr val="949494"/>
                </a:solidFill>
              </a:rPr>
              <a:t>During all event builds and breakdowns </a:t>
            </a:r>
            <a:r>
              <a:rPr lang="en-GB" dirty="0" smtClean="0">
                <a:solidFill>
                  <a:srgbClr val="949494"/>
                </a:solidFill>
              </a:rPr>
              <a:t>ALL staff</a:t>
            </a:r>
            <a:r>
              <a:rPr lang="en-GB" dirty="0">
                <a:solidFill>
                  <a:srgbClr val="949494"/>
                </a:solidFill>
              </a:rPr>
              <a:t>, </a:t>
            </a:r>
            <a:r>
              <a:rPr lang="en-GB" dirty="0" smtClean="0">
                <a:solidFill>
                  <a:srgbClr val="949494"/>
                </a:solidFill>
              </a:rPr>
              <a:t/>
            </a:r>
            <a:br>
              <a:rPr lang="en-GB" dirty="0" smtClean="0">
                <a:solidFill>
                  <a:srgbClr val="949494"/>
                </a:solidFill>
              </a:rPr>
            </a:br>
            <a:r>
              <a:rPr lang="en-GB" dirty="0" smtClean="0">
                <a:solidFill>
                  <a:srgbClr val="949494"/>
                </a:solidFill>
              </a:rPr>
              <a:t>organisers </a:t>
            </a:r>
            <a:r>
              <a:rPr lang="en-GB" dirty="0">
                <a:solidFill>
                  <a:srgbClr val="949494"/>
                </a:solidFill>
              </a:rPr>
              <a:t>and contractors are required to wear </a:t>
            </a:r>
            <a:r>
              <a:rPr lang="en-GB" dirty="0" smtClean="0">
                <a:solidFill>
                  <a:srgbClr val="949494"/>
                </a:solidFill>
              </a:rPr>
              <a:t/>
            </a:r>
            <a:br>
              <a:rPr lang="en-GB" dirty="0" smtClean="0">
                <a:solidFill>
                  <a:srgbClr val="949494"/>
                </a:solidFill>
              </a:rPr>
            </a:br>
            <a:r>
              <a:rPr lang="en-GB" dirty="0" smtClean="0">
                <a:solidFill>
                  <a:srgbClr val="949494"/>
                </a:solidFill>
              </a:rPr>
              <a:t>hi </a:t>
            </a:r>
            <a:r>
              <a:rPr lang="en-GB" dirty="0">
                <a:solidFill>
                  <a:srgbClr val="949494"/>
                </a:solidFill>
              </a:rPr>
              <a:t>vis clothing.</a:t>
            </a:r>
          </a:p>
          <a:p>
            <a:pPr>
              <a:defRPr/>
            </a:pPr>
            <a:endParaRPr lang="en-GB" dirty="0">
              <a:solidFill>
                <a:srgbClr val="949494"/>
              </a:solidFill>
            </a:endParaRPr>
          </a:p>
          <a:p>
            <a:pPr>
              <a:defRPr/>
            </a:pPr>
            <a:r>
              <a:rPr lang="en-GB" dirty="0">
                <a:solidFill>
                  <a:srgbClr val="949494"/>
                </a:solidFill>
              </a:rPr>
              <a:t>Hi vis vests are available to purchase from TIC reception, </a:t>
            </a:r>
            <a:r>
              <a:rPr lang="en-GB" dirty="0" smtClean="0">
                <a:solidFill>
                  <a:srgbClr val="949494"/>
                </a:solidFill>
              </a:rPr>
              <a:t/>
            </a:r>
            <a:br>
              <a:rPr lang="en-GB" dirty="0" smtClean="0">
                <a:solidFill>
                  <a:srgbClr val="949494"/>
                </a:solidFill>
              </a:rPr>
            </a:br>
            <a:r>
              <a:rPr lang="en-GB" dirty="0" smtClean="0">
                <a:solidFill>
                  <a:srgbClr val="949494"/>
                </a:solidFill>
              </a:rPr>
              <a:t>however </a:t>
            </a:r>
            <a:r>
              <a:rPr lang="en-GB" dirty="0">
                <a:solidFill>
                  <a:srgbClr val="949494"/>
                </a:solidFill>
              </a:rPr>
              <a:t>it is advisable to bring your own</a:t>
            </a:r>
          </a:p>
          <a:p>
            <a:pPr>
              <a:defRPr/>
            </a:pPr>
            <a:endParaRPr lang="en-GB" dirty="0">
              <a:solidFill>
                <a:srgbClr val="949494"/>
              </a:solidFill>
            </a:endParaRPr>
          </a:p>
          <a:p>
            <a:pPr>
              <a:defRPr/>
            </a:pPr>
            <a:r>
              <a:rPr lang="en-GB" dirty="0">
                <a:solidFill>
                  <a:srgbClr val="949494"/>
                </a:solidFill>
              </a:rPr>
              <a:t>It is advisable to wear safety shoes within the CDM site</a:t>
            </a:r>
          </a:p>
          <a:p>
            <a:pPr>
              <a:defRPr/>
            </a:pPr>
            <a:endParaRPr lang="en-GB" dirty="0">
              <a:solidFill>
                <a:srgbClr val="949494"/>
              </a:solidFill>
            </a:endParaRPr>
          </a:p>
          <a:p>
            <a:pPr>
              <a:defRPr/>
            </a:pPr>
            <a:r>
              <a:rPr lang="en-GB" dirty="0">
                <a:solidFill>
                  <a:srgbClr val="949494"/>
                </a:solidFill>
              </a:rPr>
              <a:t>Fire routes must be kept clear from obstruction at all times</a:t>
            </a:r>
          </a:p>
          <a:p>
            <a:pPr>
              <a:defRPr/>
            </a:pPr>
            <a:endParaRPr lang="en-GB" dirty="0">
              <a:solidFill>
                <a:srgbClr val="949494"/>
              </a:solidFill>
            </a:endParaRPr>
          </a:p>
          <a:p>
            <a:pPr>
              <a:defRPr/>
            </a:pPr>
            <a:r>
              <a:rPr lang="en-GB" dirty="0">
                <a:solidFill>
                  <a:srgbClr val="949494"/>
                </a:solidFill>
              </a:rPr>
              <a:t>No hot works can take place without a hot works permit being issued</a:t>
            </a:r>
          </a:p>
          <a:p>
            <a:pPr>
              <a:defRPr/>
            </a:pPr>
            <a:endParaRPr lang="en-GB" dirty="0">
              <a:solidFill>
                <a:srgbClr val="949494"/>
              </a:solidFill>
            </a:endParaRPr>
          </a:p>
          <a:p>
            <a:pPr>
              <a:defRPr/>
            </a:pPr>
            <a:r>
              <a:rPr lang="en-GB" dirty="0">
                <a:solidFill>
                  <a:srgbClr val="949494"/>
                </a:solidFill>
              </a:rPr>
              <a:t>Any person suspected to be under the influence of drugs or alcohol will be ejected</a:t>
            </a:r>
          </a:p>
          <a:p>
            <a:pPr>
              <a:defRPr/>
            </a:pPr>
            <a:endParaRPr lang="en-GB" dirty="0">
              <a:solidFill>
                <a:srgbClr val="949494"/>
              </a:solidFill>
            </a:endParaRPr>
          </a:p>
          <a:p>
            <a:pPr>
              <a:defRPr/>
            </a:pPr>
            <a:r>
              <a:rPr lang="en-GB" dirty="0">
                <a:solidFill>
                  <a:srgbClr val="949494"/>
                </a:solidFill>
              </a:rPr>
              <a:t>Only persons who have received suitable training are permitted to operate plant or machinery (including fork lift trucks)</a:t>
            </a:r>
          </a:p>
          <a:p>
            <a:pPr>
              <a:lnSpc>
                <a:spcPct val="115000"/>
              </a:lnSpc>
              <a:spcAft>
                <a:spcPts val="1000"/>
              </a:spcAft>
              <a:defRPr/>
            </a:pPr>
            <a:endParaRPr lang="en-GB" sz="3200" dirty="0">
              <a:solidFill>
                <a:srgbClr val="949494"/>
              </a:solidFill>
              <a:ea typeface="Calibri"/>
              <a:cs typeface="Times New Roman"/>
            </a:endParaRPr>
          </a:p>
        </p:txBody>
      </p:sp>
    </p:spTree>
    <p:extLst>
      <p:ext uri="{BB962C8B-B14F-4D97-AF65-F5344CB8AC3E}">
        <p14:creationId xmlns:p14="http://schemas.microsoft.com/office/powerpoint/2010/main" val="19811478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8000" y="-23008"/>
            <a:ext cx="9180000" cy="6904017"/>
          </a:xfrm>
          <a:prstGeom prst="rect">
            <a:avLst/>
          </a:prstGeom>
        </p:spPr>
      </p:pic>
      <p:sp>
        <p:nvSpPr>
          <p:cNvPr id="3" name="Content Placeholder 2"/>
          <p:cNvSpPr txBox="1">
            <a:spLocks/>
          </p:cNvSpPr>
          <p:nvPr/>
        </p:nvSpPr>
        <p:spPr>
          <a:xfrm>
            <a:off x="5373405" y="908720"/>
            <a:ext cx="3303000" cy="5472608"/>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endParaRPr lang="en-GB" sz="1700" dirty="0"/>
          </a:p>
          <a:p>
            <a:pPr algn="l">
              <a:defRPr/>
            </a:pPr>
            <a:r>
              <a:rPr lang="en-GB" sz="1700" b="1" dirty="0"/>
              <a:t>Introduction</a:t>
            </a:r>
          </a:p>
          <a:p>
            <a:pPr algn="l">
              <a:defRPr/>
            </a:pPr>
            <a:endParaRPr lang="en-GB" sz="1700" b="1" dirty="0"/>
          </a:p>
          <a:p>
            <a:pPr algn="l">
              <a:defRPr/>
            </a:pPr>
            <a:r>
              <a:rPr lang="en-GB" sz="1700" b="1" dirty="0"/>
              <a:t>Emergency Evacuation Procedure</a:t>
            </a:r>
          </a:p>
          <a:p>
            <a:pPr algn="l">
              <a:defRPr/>
            </a:pPr>
            <a:endParaRPr lang="en-GB" sz="1700" b="1" dirty="0"/>
          </a:p>
          <a:p>
            <a:pPr algn="l">
              <a:defRPr/>
            </a:pPr>
            <a:r>
              <a:rPr lang="en-GB" sz="1700" b="1" dirty="0"/>
              <a:t>Traffic Management Procedure</a:t>
            </a:r>
          </a:p>
          <a:p>
            <a:pPr algn="l">
              <a:defRPr/>
            </a:pPr>
            <a:endParaRPr lang="en-GB" sz="1700" b="1" dirty="0"/>
          </a:p>
          <a:p>
            <a:pPr algn="l">
              <a:defRPr/>
            </a:pPr>
            <a:r>
              <a:rPr lang="en-GB" sz="1700" b="1" dirty="0"/>
              <a:t>Welfare Facilities on site:-</a:t>
            </a:r>
          </a:p>
          <a:p>
            <a:pPr algn="l">
              <a:defRPr/>
            </a:pPr>
            <a:r>
              <a:rPr lang="en-GB" sz="1700" b="1" dirty="0" smtClean="0"/>
              <a:t>	Toilets</a:t>
            </a:r>
            <a:endParaRPr lang="en-GB" sz="1700" b="1" dirty="0"/>
          </a:p>
          <a:p>
            <a:pPr algn="l">
              <a:defRPr/>
            </a:pPr>
            <a:r>
              <a:rPr lang="en-GB" sz="1700" b="1" dirty="0" smtClean="0"/>
              <a:t>	Catering </a:t>
            </a:r>
            <a:r>
              <a:rPr lang="en-GB" sz="1700" b="1" dirty="0"/>
              <a:t>facilities</a:t>
            </a:r>
          </a:p>
          <a:p>
            <a:pPr algn="l">
              <a:defRPr/>
            </a:pPr>
            <a:r>
              <a:rPr lang="en-GB" sz="1700" b="1" dirty="0" smtClean="0"/>
              <a:t>	First </a:t>
            </a:r>
            <a:r>
              <a:rPr lang="en-GB" sz="1700" b="1" dirty="0"/>
              <a:t>Aid</a:t>
            </a:r>
          </a:p>
          <a:p>
            <a:pPr algn="l">
              <a:defRPr/>
            </a:pPr>
            <a:endParaRPr lang="en-GB" sz="1700" b="1" dirty="0"/>
          </a:p>
          <a:p>
            <a:pPr algn="l">
              <a:defRPr/>
            </a:pPr>
            <a:r>
              <a:rPr lang="en-GB" sz="1700" b="1" dirty="0"/>
              <a:t>Smoking</a:t>
            </a:r>
          </a:p>
          <a:p>
            <a:pPr algn="l">
              <a:defRPr/>
            </a:pPr>
            <a:endParaRPr lang="en-GB" sz="1700" b="1" dirty="0"/>
          </a:p>
          <a:p>
            <a:pPr algn="l">
              <a:defRPr/>
            </a:pPr>
            <a:r>
              <a:rPr lang="en-GB" sz="1700" b="1" dirty="0"/>
              <a:t>PPE</a:t>
            </a:r>
          </a:p>
          <a:p>
            <a:pPr algn="l">
              <a:defRPr/>
            </a:pPr>
            <a:endParaRPr lang="en-GB" sz="1700" b="1" dirty="0"/>
          </a:p>
          <a:p>
            <a:pPr algn="l">
              <a:defRPr/>
            </a:pPr>
            <a:r>
              <a:rPr lang="en-GB" sz="1700" b="1" dirty="0"/>
              <a:t>Build / Breakdown Procedures</a:t>
            </a:r>
          </a:p>
          <a:p>
            <a:pPr algn="l">
              <a:lnSpc>
                <a:spcPct val="150000"/>
              </a:lnSpc>
            </a:pPr>
            <a:r>
              <a:rPr lang="en-GB" sz="1700" b="1" dirty="0" smtClean="0">
                <a:solidFill>
                  <a:srgbClr val="B61931"/>
                </a:solidFill>
                <a:latin typeface="Arial"/>
                <a:cs typeface="Arial"/>
              </a:rPr>
              <a:t/>
            </a:r>
            <a:br>
              <a:rPr lang="en-GB" sz="1700" b="1" dirty="0" smtClean="0">
                <a:solidFill>
                  <a:srgbClr val="B61931"/>
                </a:solidFill>
                <a:latin typeface="Arial"/>
                <a:cs typeface="Arial"/>
              </a:rPr>
            </a:br>
            <a:endParaRPr lang="en-GB" sz="1700" b="1" dirty="0">
              <a:solidFill>
                <a:srgbClr val="B61931"/>
              </a:solidFill>
              <a:latin typeface="Arial"/>
              <a:cs typeface="Arial"/>
            </a:endParaRPr>
          </a:p>
        </p:txBody>
      </p:sp>
      <p:sp>
        <p:nvSpPr>
          <p:cNvPr id="5" name="Rectangle 4"/>
          <p:cNvSpPr/>
          <p:nvPr/>
        </p:nvSpPr>
        <p:spPr>
          <a:xfrm>
            <a:off x="2483768" y="476672"/>
            <a:ext cx="216024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95736" y="692696"/>
            <a:ext cx="2520280" cy="707886"/>
          </a:xfrm>
          <a:prstGeom prst="rect">
            <a:avLst/>
          </a:prstGeom>
          <a:noFill/>
        </p:spPr>
        <p:txBody>
          <a:bodyPr wrap="square" rtlCol="0">
            <a:spAutoFit/>
          </a:bodyPr>
          <a:lstStyle/>
          <a:p>
            <a:r>
              <a:rPr lang="en-GB" sz="4000" b="1" dirty="0" smtClean="0">
                <a:solidFill>
                  <a:srgbClr val="949494"/>
                </a:solidFill>
                <a:latin typeface="+mj-lt"/>
              </a:rPr>
              <a:t>Contents</a:t>
            </a:r>
            <a:endParaRPr lang="en-GB" sz="4000" b="1" dirty="0">
              <a:solidFill>
                <a:srgbClr val="949494"/>
              </a:solidFill>
              <a:latin typeface="+mj-lt"/>
            </a:endParaRPr>
          </a:p>
        </p:txBody>
      </p:sp>
    </p:spTree>
    <p:extLst>
      <p:ext uri="{BB962C8B-B14F-4D97-AF65-F5344CB8AC3E}">
        <p14:creationId xmlns:p14="http://schemas.microsoft.com/office/powerpoint/2010/main" val="860326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8000" y="0"/>
            <a:ext cx="9180000" cy="6858000"/>
          </a:xfrm>
          <a:prstGeom prst="rect">
            <a:avLst/>
          </a:prstGeom>
        </p:spPr>
      </p:pic>
      <p:pic>
        <p:nvPicPr>
          <p:cNvPr id="3" name="Picture 2"/>
          <p:cNvPicPr>
            <a:picLocks/>
          </p:cNvPicPr>
          <p:nvPr/>
        </p:nvPicPr>
        <p:blipFill rotWithShape="1">
          <a:blip r:embed="rId2" cstate="print">
            <a:extLst>
              <a:ext uri="{28A0092B-C50C-407E-A947-70E740481C1C}">
                <a14:useLocalDpi xmlns:a14="http://schemas.microsoft.com/office/drawing/2010/main" val="0"/>
              </a:ext>
            </a:extLst>
          </a:blip>
          <a:srcRect b="62201"/>
          <a:stretch/>
        </p:blipFill>
        <p:spPr>
          <a:xfrm>
            <a:off x="-17462" y="1700808"/>
            <a:ext cx="9180000" cy="2592288"/>
          </a:xfrm>
          <a:prstGeom prst="rect">
            <a:avLst/>
          </a:prstGeom>
        </p:spPr>
      </p:pic>
      <p:sp>
        <p:nvSpPr>
          <p:cNvPr id="4" name="Text Box 4"/>
          <p:cNvSpPr txBox="1">
            <a:spLocks noChangeArrowheads="1"/>
          </p:cNvSpPr>
          <p:nvPr/>
        </p:nvSpPr>
        <p:spPr bwMode="auto">
          <a:xfrm>
            <a:off x="323528" y="631825"/>
            <a:ext cx="8640960" cy="2077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6000" dirty="0" smtClean="0">
                <a:solidFill>
                  <a:schemeClr val="bg1"/>
                </a:solidFill>
                <a:latin typeface="Myriad Pro" pitchFamily="34" charset="0"/>
                <a:cs typeface="Arial" panose="020B0604020202020204" pitchFamily="34" charset="0"/>
              </a:rPr>
              <a:t>Thank you for </a:t>
            </a:r>
            <a:br>
              <a:rPr lang="en-GB" altLang="en-US" sz="6000" dirty="0" smtClean="0">
                <a:solidFill>
                  <a:schemeClr val="bg1"/>
                </a:solidFill>
                <a:latin typeface="Myriad Pro" pitchFamily="34" charset="0"/>
                <a:cs typeface="Arial" panose="020B0604020202020204" pitchFamily="34" charset="0"/>
              </a:rPr>
            </a:br>
            <a:r>
              <a:rPr lang="en-GB" altLang="en-US" sz="6000" dirty="0" smtClean="0">
                <a:solidFill>
                  <a:schemeClr val="bg1"/>
                </a:solidFill>
                <a:latin typeface="Myriad Pro" pitchFamily="34" charset="0"/>
                <a:cs typeface="Arial" panose="020B0604020202020204" pitchFamily="34" charset="0"/>
              </a:rPr>
              <a:t>your co-operation</a:t>
            </a:r>
            <a:endParaRPr lang="en-GB" altLang="en-US" sz="2400" dirty="0">
              <a:latin typeface="Myriad Pro" pitchFamily="34" charset="0"/>
              <a:cs typeface="Arial" panose="020B0604020202020204" pitchFamily="34" charset="0"/>
            </a:endParaRPr>
          </a:p>
        </p:txBody>
      </p:sp>
    </p:spTree>
    <p:extLst>
      <p:ext uri="{BB962C8B-B14F-4D97-AF65-F5344CB8AC3E}">
        <p14:creationId xmlns:p14="http://schemas.microsoft.com/office/powerpoint/2010/main" val="113114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39750" y="1116013"/>
            <a:ext cx="7929563" cy="51927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marL="342900" indent="-342900">
              <a:lnSpc>
                <a:spcPct val="115000"/>
              </a:lnSpc>
              <a:spcAft>
                <a:spcPts val="1000"/>
              </a:spcAft>
              <a:buFont typeface="Symbol"/>
              <a:buChar char=""/>
              <a:defRPr/>
            </a:pPr>
            <a:endParaRPr lang="en-GB" sz="1100" dirty="0">
              <a:solidFill>
                <a:srgbClr val="949494"/>
              </a:solidFill>
              <a:ea typeface="Calibri"/>
              <a:cs typeface="Times New Roman"/>
            </a:endParaRPr>
          </a:p>
          <a:p>
            <a:pPr>
              <a:lnSpc>
                <a:spcPct val="115000"/>
              </a:lnSpc>
              <a:spcAft>
                <a:spcPts val="1000"/>
              </a:spcAft>
              <a:defRPr/>
            </a:pPr>
            <a:r>
              <a:rPr lang="en-GB" sz="2400" dirty="0">
                <a:solidFill>
                  <a:srgbClr val="949494"/>
                </a:solidFill>
                <a:ea typeface="Calibri"/>
                <a:cs typeface="Times New Roman"/>
              </a:rPr>
              <a:t>It is essential that anyone working in and around any CDM site within </a:t>
            </a:r>
            <a:r>
              <a:rPr lang="en-GB" sz="2400" dirty="0" smtClean="0">
                <a:solidFill>
                  <a:srgbClr val="949494"/>
                </a:solidFill>
                <a:ea typeface="Calibri"/>
                <a:cs typeface="Times New Roman"/>
              </a:rPr>
              <a:t>The International Centre (TIC) participates </a:t>
            </a:r>
            <a:r>
              <a:rPr lang="en-GB" sz="2400" dirty="0">
                <a:solidFill>
                  <a:srgbClr val="949494"/>
                </a:solidFill>
                <a:ea typeface="Calibri"/>
                <a:cs typeface="Times New Roman"/>
              </a:rPr>
              <a:t>in this induction.  This includes all organisers, exhibitors, contractors and TIC staff.</a:t>
            </a:r>
          </a:p>
          <a:p>
            <a:pPr>
              <a:lnSpc>
                <a:spcPct val="115000"/>
              </a:lnSpc>
              <a:spcAft>
                <a:spcPts val="1000"/>
              </a:spcAft>
              <a:defRPr/>
            </a:pPr>
            <a:r>
              <a:rPr lang="en-GB" sz="2400" dirty="0">
                <a:solidFill>
                  <a:srgbClr val="949494"/>
                </a:solidFill>
                <a:ea typeface="Calibri"/>
                <a:cs typeface="Times New Roman"/>
              </a:rPr>
              <a:t>It is important whilst working at TIC that you are aware of safety rules and procedures that are in place</a:t>
            </a:r>
          </a:p>
          <a:p>
            <a:pPr>
              <a:lnSpc>
                <a:spcPct val="115000"/>
              </a:lnSpc>
              <a:spcAft>
                <a:spcPts val="1000"/>
              </a:spcAft>
              <a:defRPr/>
            </a:pPr>
            <a:r>
              <a:rPr lang="en-GB" sz="2400" dirty="0" smtClean="0">
                <a:solidFill>
                  <a:srgbClr val="949494"/>
                </a:solidFill>
                <a:ea typeface="Calibri"/>
                <a:cs typeface="Times New Roman"/>
              </a:rPr>
              <a:t>All </a:t>
            </a:r>
            <a:r>
              <a:rPr lang="en-GB" sz="2400" dirty="0">
                <a:solidFill>
                  <a:srgbClr val="949494"/>
                </a:solidFill>
                <a:ea typeface="Calibri"/>
                <a:cs typeface="Times New Roman"/>
              </a:rPr>
              <a:t>of your contractors and employees are required to </a:t>
            </a:r>
            <a:r>
              <a:rPr lang="en-GB" sz="2400" dirty="0" smtClean="0">
                <a:solidFill>
                  <a:srgbClr val="949494"/>
                </a:solidFill>
                <a:ea typeface="Calibri"/>
                <a:cs typeface="Times New Roman"/>
              </a:rPr>
              <a:t>read this document prior </a:t>
            </a:r>
            <a:r>
              <a:rPr lang="en-GB" sz="2400" dirty="0">
                <a:solidFill>
                  <a:srgbClr val="949494"/>
                </a:solidFill>
                <a:ea typeface="Calibri"/>
                <a:cs typeface="Times New Roman"/>
              </a:rPr>
              <a:t>to working at or around The International Centre</a:t>
            </a:r>
          </a:p>
          <a:p>
            <a:pPr>
              <a:lnSpc>
                <a:spcPct val="115000"/>
              </a:lnSpc>
              <a:spcAft>
                <a:spcPts val="1000"/>
              </a:spcAft>
              <a:defRPr/>
            </a:pPr>
            <a:endParaRPr lang="en-GB" sz="4000" dirty="0">
              <a:solidFill>
                <a:srgbClr val="949494"/>
              </a:solidFill>
              <a:ea typeface="Calibri"/>
              <a:cs typeface="Times New Roman"/>
            </a:endParaRPr>
          </a:p>
        </p:txBody>
      </p:sp>
      <p:sp>
        <p:nvSpPr>
          <p:cNvPr id="6" name="TextBox 5"/>
          <p:cNvSpPr txBox="1"/>
          <p:nvPr/>
        </p:nvSpPr>
        <p:spPr>
          <a:xfrm>
            <a:off x="562620" y="381115"/>
            <a:ext cx="4009380" cy="707886"/>
          </a:xfrm>
          <a:prstGeom prst="rect">
            <a:avLst/>
          </a:prstGeom>
          <a:noFill/>
        </p:spPr>
        <p:txBody>
          <a:bodyPr wrap="square" rtlCol="0">
            <a:spAutoFit/>
          </a:bodyPr>
          <a:lstStyle/>
          <a:p>
            <a:r>
              <a:rPr lang="en-GB" sz="4000" b="1" dirty="0" smtClean="0">
                <a:solidFill>
                  <a:srgbClr val="949494"/>
                </a:solidFill>
                <a:latin typeface="+mj-lt"/>
              </a:rPr>
              <a:t>Site Inductio</a:t>
            </a:r>
            <a:r>
              <a:rPr lang="en-GB" sz="4000" b="1" dirty="0">
                <a:solidFill>
                  <a:srgbClr val="949494"/>
                </a:solidFill>
                <a:latin typeface="+mj-lt"/>
              </a:rPr>
              <a:t>n</a:t>
            </a:r>
          </a:p>
        </p:txBody>
      </p:sp>
      <p:cxnSp>
        <p:nvCxnSpPr>
          <p:cNvPr id="5" name="Straight Connector 4"/>
          <p:cNvCxnSpPr/>
          <p:nvPr/>
        </p:nvCxnSpPr>
        <p:spPr>
          <a:xfrm flipV="1">
            <a:off x="562620" y="1089001"/>
            <a:ext cx="3492000" cy="27012"/>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spTree>
    <p:extLst>
      <p:ext uri="{BB962C8B-B14F-4D97-AF65-F5344CB8AC3E}">
        <p14:creationId xmlns:p14="http://schemas.microsoft.com/office/powerpoint/2010/main" val="40489705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39750" y="1260029"/>
            <a:ext cx="7929563" cy="281704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defRPr/>
            </a:pPr>
            <a:r>
              <a:rPr lang="en-GB" sz="2000" dirty="0" smtClean="0">
                <a:solidFill>
                  <a:srgbClr val="949494"/>
                </a:solidFill>
              </a:rPr>
              <a:t>Please </a:t>
            </a:r>
            <a:r>
              <a:rPr lang="en-GB" sz="2000" dirty="0">
                <a:solidFill>
                  <a:srgbClr val="949494"/>
                </a:solidFill>
              </a:rPr>
              <a:t>ensure that you are familiar with your nearest Emergency Exits</a:t>
            </a:r>
          </a:p>
          <a:p>
            <a:pPr algn="just">
              <a:defRPr/>
            </a:pPr>
            <a:r>
              <a:rPr lang="en-GB" sz="2000" dirty="0">
                <a:solidFill>
                  <a:srgbClr val="949494"/>
                </a:solidFill>
              </a:rPr>
              <a:t> </a:t>
            </a:r>
          </a:p>
          <a:p>
            <a:pPr algn="just">
              <a:defRPr/>
            </a:pPr>
            <a:r>
              <a:rPr lang="en-GB" sz="2000" dirty="0">
                <a:solidFill>
                  <a:srgbClr val="949494"/>
                </a:solidFill>
              </a:rPr>
              <a:t>If you discover a </a:t>
            </a:r>
            <a:r>
              <a:rPr lang="en-GB" sz="2000" b="1" dirty="0">
                <a:solidFill>
                  <a:srgbClr val="949494"/>
                </a:solidFill>
              </a:rPr>
              <a:t>FIRE </a:t>
            </a:r>
            <a:r>
              <a:rPr lang="en-GB" sz="2000" dirty="0">
                <a:solidFill>
                  <a:srgbClr val="949494"/>
                </a:solidFill>
              </a:rPr>
              <a:t>raise the alarm immediately via the nearest ‘Break Glass’ or by informing a member of staff or Duty Manager</a:t>
            </a:r>
          </a:p>
          <a:p>
            <a:pPr algn="just">
              <a:defRPr/>
            </a:pPr>
            <a:r>
              <a:rPr lang="en-GB" sz="2000" dirty="0">
                <a:solidFill>
                  <a:srgbClr val="949494"/>
                </a:solidFill>
              </a:rPr>
              <a:t> </a:t>
            </a:r>
          </a:p>
          <a:p>
            <a:pPr algn="just">
              <a:defRPr/>
            </a:pPr>
            <a:r>
              <a:rPr lang="en-GB" sz="2000" dirty="0">
                <a:solidFill>
                  <a:srgbClr val="949494"/>
                </a:solidFill>
              </a:rPr>
              <a:t>Fire extinguishers &amp; break glasses are located next to each Fire Exit within the Halls</a:t>
            </a:r>
          </a:p>
          <a:p>
            <a:pPr algn="just">
              <a:defRPr/>
            </a:pPr>
            <a:r>
              <a:rPr lang="en-GB" sz="2000" dirty="0">
                <a:solidFill>
                  <a:srgbClr val="949494"/>
                </a:solidFill>
              </a:rPr>
              <a:t> </a:t>
            </a:r>
          </a:p>
          <a:p>
            <a:pPr>
              <a:lnSpc>
                <a:spcPct val="115000"/>
              </a:lnSpc>
              <a:spcAft>
                <a:spcPts val="1000"/>
              </a:spcAft>
              <a:defRPr/>
            </a:pPr>
            <a:endParaRPr lang="en-GB" sz="3600" dirty="0">
              <a:solidFill>
                <a:srgbClr val="949494"/>
              </a:solidFill>
              <a:ea typeface="Calibri"/>
              <a:cs typeface="Times New Roman"/>
            </a:endParaRPr>
          </a:p>
        </p:txBody>
      </p:sp>
      <p:sp>
        <p:nvSpPr>
          <p:cNvPr id="6" name="TextBox 5"/>
          <p:cNvSpPr txBox="1"/>
          <p:nvPr/>
        </p:nvSpPr>
        <p:spPr>
          <a:xfrm>
            <a:off x="539750" y="381115"/>
            <a:ext cx="9409980" cy="707886"/>
          </a:xfrm>
          <a:prstGeom prst="rect">
            <a:avLst/>
          </a:prstGeom>
          <a:noFill/>
        </p:spPr>
        <p:txBody>
          <a:bodyPr wrap="square" rtlCol="0">
            <a:spAutoFit/>
          </a:bodyPr>
          <a:lstStyle/>
          <a:p>
            <a:r>
              <a:rPr lang="en-GB" sz="4000" b="1" dirty="0" smtClean="0">
                <a:solidFill>
                  <a:srgbClr val="949494"/>
                </a:solidFill>
                <a:latin typeface="+mj-lt"/>
              </a:rPr>
              <a:t>Emergency Evacuation Procedure</a:t>
            </a:r>
            <a:endParaRPr lang="en-GB" sz="4000" b="1" dirty="0">
              <a:solidFill>
                <a:srgbClr val="949494"/>
              </a:solidFill>
              <a:latin typeface="+mj-lt"/>
            </a:endParaRPr>
          </a:p>
        </p:txBody>
      </p:sp>
      <p:cxnSp>
        <p:nvCxnSpPr>
          <p:cNvPr id="5" name="Straight Connector 4"/>
          <p:cNvCxnSpPr/>
          <p:nvPr/>
        </p:nvCxnSpPr>
        <p:spPr>
          <a:xfrm>
            <a:off x="562620" y="1089001"/>
            <a:ext cx="8257852" cy="0"/>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pic>
        <p:nvPicPr>
          <p:cNvPr id="24582" name="Picture 6" descr="http://www.firstsafetysigns.co.uk/WebRoot/BT2/Shops/Store2_002E_Shop1848/45F5/5B81/1C1A/5D12/C1BB/AC10/3D29/3C09/300mmx150mm-Fire-exit-righ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861048"/>
            <a:ext cx="4617368" cy="23194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39750" y="1116013"/>
            <a:ext cx="7929563" cy="51927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defRPr/>
            </a:pPr>
            <a:r>
              <a:rPr lang="en-GB" sz="2000" dirty="0" smtClean="0">
                <a:solidFill>
                  <a:srgbClr val="949494"/>
                </a:solidFill>
              </a:rPr>
              <a:t>In </a:t>
            </a:r>
            <a:r>
              <a:rPr lang="en-GB" sz="2000" dirty="0">
                <a:solidFill>
                  <a:srgbClr val="949494"/>
                </a:solidFill>
              </a:rPr>
              <a:t>the event of an Emergency Activation you will hear the following automated message:-</a:t>
            </a:r>
          </a:p>
          <a:p>
            <a:pPr algn="just">
              <a:defRPr/>
            </a:pPr>
            <a:r>
              <a:rPr lang="en-GB" sz="2000" dirty="0">
                <a:solidFill>
                  <a:srgbClr val="949494"/>
                </a:solidFill>
              </a:rPr>
              <a:t> </a:t>
            </a:r>
          </a:p>
          <a:p>
            <a:pPr algn="just">
              <a:defRPr/>
            </a:pPr>
            <a:r>
              <a:rPr lang="en-GB" sz="2000" b="1" dirty="0">
                <a:solidFill>
                  <a:srgbClr val="949494"/>
                </a:solidFill>
              </a:rPr>
              <a:t>‘ATTENTION,  ATTENTION,  AN EMERGENCY SITUATION</a:t>
            </a:r>
            <a:r>
              <a:rPr lang="en-GB" sz="2000" dirty="0">
                <a:solidFill>
                  <a:srgbClr val="949494"/>
                </a:solidFill>
              </a:rPr>
              <a:t> </a:t>
            </a:r>
            <a:r>
              <a:rPr lang="en-GB" sz="2000" b="1" dirty="0">
                <a:solidFill>
                  <a:srgbClr val="949494"/>
                </a:solidFill>
              </a:rPr>
              <a:t>EXISTS WITHIN THE BUILDING, PLEASE LEAVE VIA THE</a:t>
            </a:r>
            <a:r>
              <a:rPr lang="en-GB" sz="2000" dirty="0">
                <a:solidFill>
                  <a:srgbClr val="949494"/>
                </a:solidFill>
              </a:rPr>
              <a:t>  </a:t>
            </a:r>
            <a:r>
              <a:rPr lang="en-GB" sz="2000" b="1" dirty="0">
                <a:solidFill>
                  <a:srgbClr val="949494"/>
                </a:solidFill>
              </a:rPr>
              <a:t>NEAREST AVAILABLE EXIT’</a:t>
            </a:r>
            <a:endParaRPr lang="en-GB" sz="2000" dirty="0">
              <a:solidFill>
                <a:srgbClr val="949494"/>
              </a:solidFill>
            </a:endParaRPr>
          </a:p>
          <a:p>
            <a:pPr algn="just">
              <a:defRPr/>
            </a:pPr>
            <a:r>
              <a:rPr lang="en-GB" sz="2000" b="1" dirty="0">
                <a:solidFill>
                  <a:srgbClr val="949494"/>
                </a:solidFill>
              </a:rPr>
              <a:t> </a:t>
            </a:r>
            <a:endParaRPr lang="en-GB" sz="2000" dirty="0">
              <a:solidFill>
                <a:srgbClr val="949494"/>
              </a:solidFill>
            </a:endParaRPr>
          </a:p>
          <a:p>
            <a:pPr algn="just">
              <a:defRPr/>
            </a:pPr>
            <a:r>
              <a:rPr lang="en-GB" sz="2000" dirty="0">
                <a:solidFill>
                  <a:srgbClr val="949494"/>
                </a:solidFill>
              </a:rPr>
              <a:t>On hearing this message, please leave the Building IMMEDIATELY by the nearest exit in a calm and orderly manner</a:t>
            </a:r>
          </a:p>
          <a:p>
            <a:pPr algn="just">
              <a:defRPr/>
            </a:pPr>
            <a:r>
              <a:rPr lang="en-GB" sz="2000" dirty="0">
                <a:solidFill>
                  <a:srgbClr val="949494"/>
                </a:solidFill>
              </a:rPr>
              <a:t> </a:t>
            </a:r>
          </a:p>
          <a:p>
            <a:pPr algn="just">
              <a:defRPr/>
            </a:pPr>
            <a:r>
              <a:rPr lang="en-GB" sz="2000" b="1" dirty="0">
                <a:solidFill>
                  <a:srgbClr val="949494"/>
                </a:solidFill>
              </a:rPr>
              <a:t>DO NOT </a:t>
            </a:r>
            <a:r>
              <a:rPr lang="en-GB" sz="2000" dirty="0">
                <a:solidFill>
                  <a:srgbClr val="949494"/>
                </a:solidFill>
              </a:rPr>
              <a:t>use the lifts or attempt to take anything with you.</a:t>
            </a:r>
          </a:p>
          <a:p>
            <a:pPr algn="just">
              <a:defRPr/>
            </a:pPr>
            <a:r>
              <a:rPr lang="en-GB" sz="2000" dirty="0">
                <a:solidFill>
                  <a:srgbClr val="949494"/>
                </a:solidFill>
              </a:rPr>
              <a:t>Move well away from the building to the marked assembly points ‘A’, ‘B’, ‘C’ &amp; D on the car parks as directed by TIC staff</a:t>
            </a:r>
          </a:p>
          <a:p>
            <a:pPr algn="just">
              <a:defRPr/>
            </a:pPr>
            <a:r>
              <a:rPr lang="en-GB" sz="2000" dirty="0">
                <a:solidFill>
                  <a:srgbClr val="949494"/>
                </a:solidFill>
              </a:rPr>
              <a:t> </a:t>
            </a:r>
          </a:p>
          <a:p>
            <a:pPr algn="just">
              <a:defRPr/>
            </a:pPr>
            <a:r>
              <a:rPr lang="en-GB" sz="2000" b="1" dirty="0">
                <a:solidFill>
                  <a:srgbClr val="949494"/>
                </a:solidFill>
              </a:rPr>
              <a:t>DO NOT </a:t>
            </a:r>
            <a:r>
              <a:rPr lang="en-GB" sz="2000" dirty="0">
                <a:solidFill>
                  <a:srgbClr val="949494"/>
                </a:solidFill>
              </a:rPr>
              <a:t>attempt to return to the building until the ‘all clear’ has been given by either TIC’s Fire Evacuation Controller or The Chief Fire Officer</a:t>
            </a:r>
          </a:p>
          <a:p>
            <a:pPr algn="just">
              <a:defRPr/>
            </a:pPr>
            <a:r>
              <a:rPr lang="en-GB" sz="1600" dirty="0">
                <a:solidFill>
                  <a:srgbClr val="949494"/>
                </a:solidFill>
              </a:rPr>
              <a:t> </a:t>
            </a:r>
          </a:p>
          <a:p>
            <a:pPr>
              <a:lnSpc>
                <a:spcPct val="115000"/>
              </a:lnSpc>
              <a:spcAft>
                <a:spcPts val="1000"/>
              </a:spcAft>
              <a:defRPr/>
            </a:pPr>
            <a:endParaRPr lang="en-GB" sz="2800" dirty="0">
              <a:solidFill>
                <a:srgbClr val="949494"/>
              </a:solidFill>
              <a:ea typeface="Calibri"/>
              <a:cs typeface="Times New Roman"/>
            </a:endParaRPr>
          </a:p>
        </p:txBody>
      </p:sp>
      <p:sp>
        <p:nvSpPr>
          <p:cNvPr id="6" name="TextBox 5"/>
          <p:cNvSpPr txBox="1"/>
          <p:nvPr/>
        </p:nvSpPr>
        <p:spPr>
          <a:xfrm>
            <a:off x="539750" y="381115"/>
            <a:ext cx="9409980" cy="707886"/>
          </a:xfrm>
          <a:prstGeom prst="rect">
            <a:avLst/>
          </a:prstGeom>
          <a:noFill/>
        </p:spPr>
        <p:txBody>
          <a:bodyPr wrap="square" rtlCol="0">
            <a:spAutoFit/>
          </a:bodyPr>
          <a:lstStyle/>
          <a:p>
            <a:r>
              <a:rPr lang="en-GB" sz="4000" b="1" dirty="0" smtClean="0">
                <a:solidFill>
                  <a:srgbClr val="949494"/>
                </a:solidFill>
                <a:latin typeface="+mj-lt"/>
              </a:rPr>
              <a:t>Emergency Evacuation Procedure</a:t>
            </a:r>
            <a:endParaRPr lang="en-GB" sz="4000" b="1" dirty="0">
              <a:solidFill>
                <a:srgbClr val="949494"/>
              </a:solidFill>
              <a:latin typeface="+mj-lt"/>
            </a:endParaRPr>
          </a:p>
        </p:txBody>
      </p:sp>
      <p:cxnSp>
        <p:nvCxnSpPr>
          <p:cNvPr id="5" name="Straight Connector 4"/>
          <p:cNvCxnSpPr/>
          <p:nvPr/>
        </p:nvCxnSpPr>
        <p:spPr>
          <a:xfrm>
            <a:off x="562620" y="1089001"/>
            <a:ext cx="8257852" cy="0"/>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spTree>
    <p:extLst>
      <p:ext uri="{BB962C8B-B14F-4D97-AF65-F5344CB8AC3E}">
        <p14:creationId xmlns:p14="http://schemas.microsoft.com/office/powerpoint/2010/main" val="15793768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750" y="381115"/>
            <a:ext cx="9409980" cy="707886"/>
          </a:xfrm>
          <a:prstGeom prst="rect">
            <a:avLst/>
          </a:prstGeom>
          <a:noFill/>
        </p:spPr>
        <p:txBody>
          <a:bodyPr wrap="square" rtlCol="0">
            <a:spAutoFit/>
          </a:bodyPr>
          <a:lstStyle/>
          <a:p>
            <a:r>
              <a:rPr lang="en-GB" sz="4000" b="1" dirty="0" smtClean="0">
                <a:solidFill>
                  <a:srgbClr val="949494"/>
                </a:solidFill>
                <a:latin typeface="+mj-lt"/>
              </a:rPr>
              <a:t>Emergency Muster Points</a:t>
            </a:r>
            <a:endParaRPr lang="en-GB" sz="4000" b="1" dirty="0">
              <a:solidFill>
                <a:srgbClr val="949494"/>
              </a:solidFill>
              <a:latin typeface="+mj-lt"/>
            </a:endParaRPr>
          </a:p>
        </p:txBody>
      </p:sp>
      <p:cxnSp>
        <p:nvCxnSpPr>
          <p:cNvPr id="5" name="Straight Connector 4"/>
          <p:cNvCxnSpPr/>
          <p:nvPr/>
        </p:nvCxnSpPr>
        <p:spPr>
          <a:xfrm>
            <a:off x="562620" y="1089001"/>
            <a:ext cx="6313636" cy="0"/>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776" y="1268760"/>
            <a:ext cx="7385600" cy="4914478"/>
          </a:xfrm>
          <a:prstGeom prst="rect">
            <a:avLst/>
          </a:prstGeom>
        </p:spPr>
      </p:pic>
      <p:grpSp>
        <p:nvGrpSpPr>
          <p:cNvPr id="20" name="Group 19"/>
          <p:cNvGrpSpPr/>
          <p:nvPr/>
        </p:nvGrpSpPr>
        <p:grpSpPr>
          <a:xfrm>
            <a:off x="1151608" y="3667232"/>
            <a:ext cx="288032" cy="307777"/>
            <a:chOff x="1151608" y="3667232"/>
            <a:chExt cx="288032" cy="307777"/>
          </a:xfrm>
        </p:grpSpPr>
        <p:sp>
          <p:nvSpPr>
            <p:cNvPr id="10" name="Flowchart: Connector 9"/>
            <p:cNvSpPr/>
            <p:nvPr/>
          </p:nvSpPr>
          <p:spPr>
            <a:xfrm>
              <a:off x="1187624" y="3716791"/>
              <a:ext cx="216000" cy="216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151608" y="3667232"/>
              <a:ext cx="288032" cy="307777"/>
            </a:xfrm>
            <a:prstGeom prst="rect">
              <a:avLst/>
            </a:prstGeom>
            <a:noFill/>
          </p:spPr>
          <p:txBody>
            <a:bodyPr wrap="square" rtlCol="0">
              <a:spAutoFit/>
            </a:bodyPr>
            <a:lstStyle/>
            <a:p>
              <a:r>
                <a:rPr lang="en-GB" sz="1400" dirty="0" smtClean="0">
                  <a:solidFill>
                    <a:schemeClr val="bg1"/>
                  </a:solidFill>
                </a:rPr>
                <a:t>A</a:t>
              </a:r>
              <a:endParaRPr lang="en-GB" sz="1400" dirty="0">
                <a:solidFill>
                  <a:schemeClr val="bg1"/>
                </a:solidFill>
              </a:endParaRPr>
            </a:p>
          </p:txBody>
        </p:sp>
      </p:grpSp>
      <p:grpSp>
        <p:nvGrpSpPr>
          <p:cNvPr id="21" name="Group 20"/>
          <p:cNvGrpSpPr/>
          <p:nvPr/>
        </p:nvGrpSpPr>
        <p:grpSpPr>
          <a:xfrm>
            <a:off x="2879800" y="4736749"/>
            <a:ext cx="288032" cy="307777"/>
            <a:chOff x="2879800" y="4736749"/>
            <a:chExt cx="288032" cy="307777"/>
          </a:xfrm>
        </p:grpSpPr>
        <p:sp>
          <p:nvSpPr>
            <p:cNvPr id="11" name="Flowchart: Connector 10"/>
            <p:cNvSpPr/>
            <p:nvPr/>
          </p:nvSpPr>
          <p:spPr>
            <a:xfrm>
              <a:off x="2915816" y="4797152"/>
              <a:ext cx="216000" cy="216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879800" y="4736749"/>
              <a:ext cx="288032" cy="307777"/>
            </a:xfrm>
            <a:prstGeom prst="rect">
              <a:avLst/>
            </a:prstGeom>
            <a:noFill/>
          </p:spPr>
          <p:txBody>
            <a:bodyPr wrap="square" rtlCol="0">
              <a:spAutoFit/>
            </a:bodyPr>
            <a:lstStyle/>
            <a:p>
              <a:r>
                <a:rPr lang="en-GB" sz="1400" dirty="0" smtClean="0">
                  <a:solidFill>
                    <a:schemeClr val="bg1"/>
                  </a:solidFill>
                </a:rPr>
                <a:t>B</a:t>
              </a:r>
              <a:endParaRPr lang="en-GB" sz="1400" dirty="0">
                <a:solidFill>
                  <a:schemeClr val="bg1"/>
                </a:solidFill>
              </a:endParaRPr>
            </a:p>
          </p:txBody>
        </p:sp>
      </p:grpSp>
      <p:grpSp>
        <p:nvGrpSpPr>
          <p:cNvPr id="19" name="Group 18"/>
          <p:cNvGrpSpPr/>
          <p:nvPr/>
        </p:nvGrpSpPr>
        <p:grpSpPr>
          <a:xfrm>
            <a:off x="7393702" y="3366837"/>
            <a:ext cx="288032" cy="307777"/>
            <a:chOff x="7524328" y="3573016"/>
            <a:chExt cx="288032" cy="307777"/>
          </a:xfrm>
        </p:grpSpPr>
        <p:sp>
          <p:nvSpPr>
            <p:cNvPr id="13" name="Flowchart: Connector 12"/>
            <p:cNvSpPr/>
            <p:nvPr/>
          </p:nvSpPr>
          <p:spPr>
            <a:xfrm>
              <a:off x="7560332" y="3611182"/>
              <a:ext cx="216000" cy="216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524328" y="3573016"/>
              <a:ext cx="288032" cy="307777"/>
            </a:xfrm>
            <a:prstGeom prst="rect">
              <a:avLst/>
            </a:prstGeom>
            <a:noFill/>
          </p:spPr>
          <p:txBody>
            <a:bodyPr wrap="square" rtlCol="0">
              <a:spAutoFit/>
            </a:bodyPr>
            <a:lstStyle/>
            <a:p>
              <a:r>
                <a:rPr lang="en-GB" sz="1400" dirty="0" smtClean="0">
                  <a:solidFill>
                    <a:schemeClr val="bg1"/>
                  </a:solidFill>
                </a:rPr>
                <a:t>C</a:t>
              </a:r>
              <a:endParaRPr lang="en-GB" sz="1400" dirty="0">
                <a:solidFill>
                  <a:schemeClr val="bg1"/>
                </a:solidFill>
              </a:endParaRPr>
            </a:p>
          </p:txBody>
        </p:sp>
      </p:grpSp>
      <p:grpSp>
        <p:nvGrpSpPr>
          <p:cNvPr id="22" name="Group 21"/>
          <p:cNvGrpSpPr/>
          <p:nvPr/>
        </p:nvGrpSpPr>
        <p:grpSpPr>
          <a:xfrm>
            <a:off x="5896277" y="2305900"/>
            <a:ext cx="288032" cy="307777"/>
            <a:chOff x="5896277" y="2305900"/>
            <a:chExt cx="288032" cy="307777"/>
          </a:xfrm>
        </p:grpSpPr>
        <p:sp>
          <p:nvSpPr>
            <p:cNvPr id="12" name="Flowchart: Connector 11"/>
            <p:cNvSpPr/>
            <p:nvPr/>
          </p:nvSpPr>
          <p:spPr>
            <a:xfrm>
              <a:off x="5940152" y="2348880"/>
              <a:ext cx="216000" cy="216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896277" y="2305900"/>
              <a:ext cx="288032" cy="307777"/>
            </a:xfrm>
            <a:prstGeom prst="rect">
              <a:avLst/>
            </a:prstGeom>
            <a:noFill/>
          </p:spPr>
          <p:txBody>
            <a:bodyPr wrap="square" rtlCol="0">
              <a:spAutoFit/>
            </a:bodyPr>
            <a:lstStyle/>
            <a:p>
              <a:r>
                <a:rPr lang="en-GB" sz="1400" dirty="0" smtClean="0">
                  <a:solidFill>
                    <a:schemeClr val="bg1"/>
                  </a:solidFill>
                </a:rPr>
                <a:t>D</a:t>
              </a:r>
              <a:endParaRPr lang="en-GB" sz="1400" dirty="0">
                <a:solidFill>
                  <a:schemeClr val="bg1"/>
                </a:solidFill>
              </a:endParaRP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spTree>
    <p:extLst>
      <p:ext uri="{BB962C8B-B14F-4D97-AF65-F5344CB8AC3E}">
        <p14:creationId xmlns:p14="http://schemas.microsoft.com/office/powerpoint/2010/main" val="15175940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39750" y="1116013"/>
            <a:ext cx="7929563" cy="51927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marL="342900" indent="-342900">
              <a:lnSpc>
                <a:spcPct val="115000"/>
              </a:lnSpc>
              <a:spcAft>
                <a:spcPts val="1000"/>
              </a:spcAft>
              <a:buFont typeface="Symbol"/>
              <a:buChar char=""/>
              <a:defRPr/>
            </a:pPr>
            <a:endParaRPr lang="en-GB" sz="800" dirty="0">
              <a:solidFill>
                <a:srgbClr val="949494"/>
              </a:solidFill>
              <a:ea typeface="Calibri"/>
              <a:cs typeface="Times New Roman"/>
            </a:endParaRPr>
          </a:p>
          <a:p>
            <a:pPr>
              <a:defRPr/>
            </a:pPr>
            <a:r>
              <a:rPr lang="en-GB" sz="2000" u="sng" dirty="0">
                <a:solidFill>
                  <a:srgbClr val="949494"/>
                </a:solidFill>
              </a:rPr>
              <a:t>Toilets</a:t>
            </a:r>
          </a:p>
          <a:p>
            <a:pPr>
              <a:defRPr/>
            </a:pPr>
            <a:r>
              <a:rPr lang="en-GB" sz="2000" dirty="0">
                <a:solidFill>
                  <a:srgbClr val="949494"/>
                </a:solidFill>
              </a:rPr>
              <a:t>Toilets are located in:</a:t>
            </a:r>
          </a:p>
          <a:p>
            <a:pPr marL="285750" indent="-285750">
              <a:buFont typeface="Arial" panose="020B0604020202020204" pitchFamily="34" charset="0"/>
              <a:buChar char="•"/>
              <a:defRPr/>
            </a:pPr>
            <a:r>
              <a:rPr lang="en-GB" sz="2000" dirty="0">
                <a:solidFill>
                  <a:srgbClr val="949494"/>
                </a:solidFill>
              </a:rPr>
              <a:t>Lower and upper concourse areas </a:t>
            </a:r>
          </a:p>
          <a:p>
            <a:pPr marL="285750" indent="-285750">
              <a:buFont typeface="Arial" panose="020B0604020202020204" pitchFamily="34" charset="0"/>
              <a:buChar char="•"/>
              <a:defRPr/>
            </a:pPr>
            <a:r>
              <a:rPr lang="en-GB" sz="2000" dirty="0">
                <a:solidFill>
                  <a:srgbClr val="949494"/>
                </a:solidFill>
              </a:rPr>
              <a:t>Within Halls 2 &amp; 3 (see site plan) </a:t>
            </a:r>
          </a:p>
          <a:p>
            <a:pPr>
              <a:defRPr/>
            </a:pPr>
            <a:endParaRPr lang="en-GB" sz="2000" dirty="0">
              <a:solidFill>
                <a:srgbClr val="949494"/>
              </a:solidFill>
            </a:endParaRPr>
          </a:p>
          <a:p>
            <a:pPr>
              <a:defRPr/>
            </a:pPr>
            <a:r>
              <a:rPr lang="en-GB" sz="2000" u="sng" dirty="0">
                <a:solidFill>
                  <a:srgbClr val="949494"/>
                </a:solidFill>
              </a:rPr>
              <a:t>Food &amp; Beverages</a:t>
            </a:r>
          </a:p>
          <a:p>
            <a:pPr>
              <a:defRPr/>
            </a:pPr>
            <a:r>
              <a:rPr lang="en-GB" sz="2000" dirty="0">
                <a:solidFill>
                  <a:srgbClr val="949494"/>
                </a:solidFill>
              </a:rPr>
              <a:t>Available to purchase from the following:-</a:t>
            </a:r>
          </a:p>
          <a:p>
            <a:pPr marL="285750" indent="-285750">
              <a:buFont typeface="Arial" panose="020B0604020202020204" pitchFamily="34" charset="0"/>
              <a:buChar char="•"/>
              <a:defRPr/>
            </a:pPr>
            <a:r>
              <a:rPr lang="en-GB" sz="2000" dirty="0">
                <a:solidFill>
                  <a:srgbClr val="949494"/>
                </a:solidFill>
              </a:rPr>
              <a:t>Reception (drinking water) - Lower Concourse</a:t>
            </a:r>
          </a:p>
          <a:p>
            <a:pPr marL="285750" indent="-285750">
              <a:buFont typeface="Arial" panose="020B0604020202020204" pitchFamily="34" charset="0"/>
              <a:buChar char="•"/>
              <a:defRPr/>
            </a:pPr>
            <a:r>
              <a:rPr lang="en-GB" sz="2000" dirty="0">
                <a:solidFill>
                  <a:srgbClr val="949494"/>
                </a:solidFill>
              </a:rPr>
              <a:t>Costa Coffee - Lower Concourse (open times subject to event)</a:t>
            </a:r>
          </a:p>
          <a:p>
            <a:pPr marL="285750" indent="-285750">
              <a:buFont typeface="Arial" panose="020B0604020202020204" pitchFamily="34" charset="0"/>
              <a:buChar char="•"/>
              <a:defRPr/>
            </a:pPr>
            <a:r>
              <a:rPr lang="en-GB" sz="2000" dirty="0">
                <a:solidFill>
                  <a:srgbClr val="949494"/>
                </a:solidFill>
              </a:rPr>
              <a:t>Vending Machines - Lower </a:t>
            </a:r>
            <a:r>
              <a:rPr lang="en-GB" sz="2000" dirty="0" smtClean="0">
                <a:solidFill>
                  <a:srgbClr val="949494"/>
                </a:solidFill>
              </a:rPr>
              <a:t>Concourse and Hall 2 Foyer</a:t>
            </a:r>
            <a:endParaRPr lang="en-GB" sz="2000" dirty="0">
              <a:solidFill>
                <a:srgbClr val="949494"/>
              </a:solidFill>
            </a:endParaRPr>
          </a:p>
          <a:p>
            <a:pPr>
              <a:defRPr/>
            </a:pPr>
            <a:endParaRPr lang="en-GB" sz="1400" dirty="0">
              <a:solidFill>
                <a:srgbClr val="949494"/>
              </a:solidFill>
            </a:endParaRPr>
          </a:p>
        </p:txBody>
      </p:sp>
      <p:sp>
        <p:nvSpPr>
          <p:cNvPr id="6" name="TextBox 5"/>
          <p:cNvSpPr txBox="1"/>
          <p:nvPr/>
        </p:nvSpPr>
        <p:spPr>
          <a:xfrm>
            <a:off x="562620" y="381115"/>
            <a:ext cx="5449540" cy="707886"/>
          </a:xfrm>
          <a:prstGeom prst="rect">
            <a:avLst/>
          </a:prstGeom>
          <a:noFill/>
        </p:spPr>
        <p:txBody>
          <a:bodyPr wrap="square" rtlCol="0">
            <a:spAutoFit/>
          </a:bodyPr>
          <a:lstStyle/>
          <a:p>
            <a:r>
              <a:rPr lang="en-GB" sz="4000" b="1" dirty="0" smtClean="0">
                <a:solidFill>
                  <a:srgbClr val="949494"/>
                </a:solidFill>
                <a:latin typeface="+mj-lt"/>
              </a:rPr>
              <a:t>Welfare Facilities </a:t>
            </a:r>
            <a:endParaRPr lang="en-GB" sz="4000" b="1" dirty="0">
              <a:solidFill>
                <a:srgbClr val="949494"/>
              </a:solidFill>
              <a:latin typeface="+mj-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pic>
        <p:nvPicPr>
          <p:cNvPr id="9" name="Picture 2" descr="http://tse1.mm.bing.net/th?id=JN.AEvDVUf%2bqqMmj0LQ9%2fy%2frg&amp;w=78&amp;h=78&amp;c=7&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784" y="1624434"/>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138" y="4445272"/>
            <a:ext cx="2127444" cy="1504008"/>
          </a:xfrm>
          <a:prstGeom prst="rect">
            <a:avLst/>
          </a:prstGeom>
        </p:spPr>
      </p:pic>
      <p:cxnSp>
        <p:nvCxnSpPr>
          <p:cNvPr id="10" name="Straight Connector 9"/>
          <p:cNvCxnSpPr/>
          <p:nvPr/>
        </p:nvCxnSpPr>
        <p:spPr>
          <a:xfrm flipV="1">
            <a:off x="562620" y="1089001"/>
            <a:ext cx="4428000" cy="27012"/>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1407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539750" y="1116013"/>
            <a:ext cx="7929563" cy="51927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marL="342900" indent="-342900">
              <a:lnSpc>
                <a:spcPct val="115000"/>
              </a:lnSpc>
              <a:spcAft>
                <a:spcPts val="1000"/>
              </a:spcAft>
              <a:buFont typeface="Symbol"/>
              <a:buChar char=""/>
              <a:defRPr/>
            </a:pPr>
            <a:endParaRPr lang="en-GB" sz="1050" dirty="0">
              <a:solidFill>
                <a:srgbClr val="949494"/>
              </a:solidFill>
              <a:ea typeface="Calibri"/>
              <a:cs typeface="Times New Roman"/>
            </a:endParaRPr>
          </a:p>
          <a:p>
            <a:pPr>
              <a:defRPr/>
            </a:pPr>
            <a:r>
              <a:rPr lang="en-GB" sz="2000" u="sng" dirty="0" smtClean="0">
                <a:solidFill>
                  <a:srgbClr val="949494"/>
                </a:solidFill>
              </a:rPr>
              <a:t>First </a:t>
            </a:r>
            <a:r>
              <a:rPr lang="en-GB" sz="2000" u="sng" dirty="0">
                <a:solidFill>
                  <a:srgbClr val="949494"/>
                </a:solidFill>
              </a:rPr>
              <a:t>Aid</a:t>
            </a:r>
          </a:p>
          <a:p>
            <a:pPr>
              <a:defRPr/>
            </a:pPr>
            <a:r>
              <a:rPr lang="en-GB" sz="2000" dirty="0">
                <a:solidFill>
                  <a:srgbClr val="949494"/>
                </a:solidFill>
              </a:rPr>
              <a:t>In the event of requiring first aid treatment you can:-</a:t>
            </a:r>
          </a:p>
          <a:p>
            <a:pPr marL="285750" indent="-285750">
              <a:buFont typeface="Arial" panose="020B0604020202020204" pitchFamily="34" charset="0"/>
              <a:buChar char="•"/>
              <a:defRPr/>
            </a:pPr>
            <a:r>
              <a:rPr lang="en-GB" sz="2000" dirty="0">
                <a:solidFill>
                  <a:srgbClr val="949494"/>
                </a:solidFill>
              </a:rPr>
              <a:t>Contact a member of security who will radio a first aider</a:t>
            </a:r>
          </a:p>
          <a:p>
            <a:pPr marL="285750" indent="-285750">
              <a:buFont typeface="Arial" panose="020B0604020202020204" pitchFamily="34" charset="0"/>
              <a:buChar char="•"/>
              <a:defRPr/>
            </a:pPr>
            <a:r>
              <a:rPr lang="en-GB" sz="2000" dirty="0">
                <a:solidFill>
                  <a:srgbClr val="949494"/>
                </a:solidFill>
              </a:rPr>
              <a:t>Contact the Duty manager on 07790346741</a:t>
            </a:r>
          </a:p>
          <a:p>
            <a:pPr marL="285750" indent="-285750">
              <a:buFont typeface="Arial" panose="020B0604020202020204" pitchFamily="34" charset="0"/>
              <a:buChar char="•"/>
              <a:defRPr/>
            </a:pPr>
            <a:r>
              <a:rPr lang="en-GB" sz="2000" dirty="0">
                <a:solidFill>
                  <a:srgbClr val="949494"/>
                </a:solidFill>
              </a:rPr>
              <a:t>Visit Reception – Lower Concourse</a:t>
            </a:r>
          </a:p>
          <a:p>
            <a:pPr>
              <a:defRPr/>
            </a:pPr>
            <a:endParaRPr lang="en-GB" sz="2000" dirty="0">
              <a:solidFill>
                <a:srgbClr val="949494"/>
              </a:solidFill>
            </a:endParaRPr>
          </a:p>
          <a:p>
            <a:pPr>
              <a:defRPr/>
            </a:pPr>
            <a:r>
              <a:rPr lang="en-GB" sz="2000" dirty="0">
                <a:solidFill>
                  <a:srgbClr val="949494"/>
                </a:solidFill>
              </a:rPr>
              <a:t>When requesting First Aid you must state</a:t>
            </a:r>
          </a:p>
          <a:p>
            <a:pPr marL="285750" indent="-285750">
              <a:buFont typeface="Arial" panose="020B0604020202020204" pitchFamily="34" charset="0"/>
              <a:buChar char="•"/>
              <a:defRPr/>
            </a:pPr>
            <a:r>
              <a:rPr lang="en-GB" sz="2000" dirty="0">
                <a:solidFill>
                  <a:srgbClr val="949494"/>
                </a:solidFill>
              </a:rPr>
              <a:t>The location of the incident</a:t>
            </a:r>
          </a:p>
          <a:p>
            <a:pPr marL="285750" indent="-285750">
              <a:buFont typeface="Arial" panose="020B0604020202020204" pitchFamily="34" charset="0"/>
              <a:buChar char="•"/>
              <a:defRPr/>
            </a:pPr>
            <a:r>
              <a:rPr lang="en-GB" sz="2000" dirty="0">
                <a:solidFill>
                  <a:srgbClr val="949494"/>
                </a:solidFill>
              </a:rPr>
              <a:t>What the injury / illness is or appears to be</a:t>
            </a:r>
          </a:p>
          <a:p>
            <a:pPr marL="285750" indent="-285750">
              <a:buFont typeface="Arial" panose="020B0604020202020204" pitchFamily="34" charset="0"/>
              <a:buChar char="•"/>
              <a:defRPr/>
            </a:pPr>
            <a:r>
              <a:rPr lang="en-GB" sz="2000" dirty="0">
                <a:solidFill>
                  <a:srgbClr val="949494"/>
                </a:solidFill>
              </a:rPr>
              <a:t>Name and age of person injured or ill</a:t>
            </a:r>
          </a:p>
          <a:p>
            <a:pPr>
              <a:defRPr/>
            </a:pPr>
            <a:endParaRPr lang="en-GB" sz="2000" dirty="0">
              <a:solidFill>
                <a:srgbClr val="949494"/>
              </a:solidFill>
            </a:endParaRPr>
          </a:p>
          <a:p>
            <a:pPr>
              <a:defRPr/>
            </a:pPr>
            <a:r>
              <a:rPr lang="en-GB" sz="2000" b="1" dirty="0">
                <a:solidFill>
                  <a:srgbClr val="949494"/>
                </a:solidFill>
              </a:rPr>
              <a:t>All accidents, incidents and near misses must be reported to the venue</a:t>
            </a:r>
          </a:p>
          <a:p>
            <a:pPr>
              <a:lnSpc>
                <a:spcPct val="115000"/>
              </a:lnSpc>
              <a:spcAft>
                <a:spcPts val="1000"/>
              </a:spcAft>
              <a:defRPr/>
            </a:pPr>
            <a:endParaRPr lang="en-GB" sz="3600" dirty="0">
              <a:solidFill>
                <a:srgbClr val="949494"/>
              </a:solidFill>
              <a:ea typeface="Calibri"/>
              <a:cs typeface="Times New Roman"/>
            </a:endParaRPr>
          </a:p>
        </p:txBody>
      </p:sp>
      <p:sp>
        <p:nvSpPr>
          <p:cNvPr id="6" name="TextBox 5"/>
          <p:cNvSpPr txBox="1"/>
          <p:nvPr/>
        </p:nvSpPr>
        <p:spPr>
          <a:xfrm>
            <a:off x="562620" y="381115"/>
            <a:ext cx="5449540" cy="707886"/>
          </a:xfrm>
          <a:prstGeom prst="rect">
            <a:avLst/>
          </a:prstGeom>
          <a:noFill/>
        </p:spPr>
        <p:txBody>
          <a:bodyPr wrap="square" rtlCol="0">
            <a:spAutoFit/>
          </a:bodyPr>
          <a:lstStyle/>
          <a:p>
            <a:r>
              <a:rPr lang="en-GB" sz="4000" b="1" dirty="0" smtClean="0">
                <a:solidFill>
                  <a:srgbClr val="949494"/>
                </a:solidFill>
                <a:latin typeface="+mj-lt"/>
              </a:rPr>
              <a:t>Welfare Facilities </a:t>
            </a:r>
            <a:endParaRPr lang="en-GB" sz="4000" b="1" dirty="0">
              <a:solidFill>
                <a:srgbClr val="949494"/>
              </a:solidFill>
              <a:latin typeface="+mj-lt"/>
            </a:endParaRPr>
          </a:p>
        </p:txBody>
      </p:sp>
      <p:cxnSp>
        <p:nvCxnSpPr>
          <p:cNvPr id="5" name="Straight Connector 4"/>
          <p:cNvCxnSpPr/>
          <p:nvPr/>
        </p:nvCxnSpPr>
        <p:spPr>
          <a:xfrm flipV="1">
            <a:off x="562620" y="1089001"/>
            <a:ext cx="4428000" cy="27012"/>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pic>
        <p:nvPicPr>
          <p:cNvPr id="100354" name="Picture 2" descr="http://www.accidental.com.au/media/catalog/product/first-ai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195" y="8136"/>
            <a:ext cx="2052712" cy="205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112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119" t="7405" r="7917" b="5262"/>
          <a:stretch/>
        </p:blipFill>
        <p:spPr>
          <a:xfrm>
            <a:off x="1115616" y="908721"/>
            <a:ext cx="7200800" cy="5760640"/>
          </a:xfrm>
          <a:prstGeom prst="rect">
            <a:avLst/>
          </a:prstGeom>
        </p:spPr>
      </p:pic>
      <p:sp>
        <p:nvSpPr>
          <p:cNvPr id="6" name="TextBox 5"/>
          <p:cNvSpPr txBox="1"/>
          <p:nvPr/>
        </p:nvSpPr>
        <p:spPr>
          <a:xfrm>
            <a:off x="562620" y="381115"/>
            <a:ext cx="7897812" cy="707886"/>
          </a:xfrm>
          <a:prstGeom prst="rect">
            <a:avLst/>
          </a:prstGeom>
          <a:noFill/>
        </p:spPr>
        <p:txBody>
          <a:bodyPr wrap="square" rtlCol="0">
            <a:spAutoFit/>
          </a:bodyPr>
          <a:lstStyle/>
          <a:p>
            <a:r>
              <a:rPr lang="en-GB" sz="4000" b="1" dirty="0" smtClean="0">
                <a:solidFill>
                  <a:srgbClr val="949494"/>
                </a:solidFill>
                <a:latin typeface="+mj-lt"/>
              </a:rPr>
              <a:t>Venue Site Plan – Ground Floor</a:t>
            </a:r>
            <a:endParaRPr lang="en-GB" sz="4000" b="1" dirty="0">
              <a:solidFill>
                <a:srgbClr val="949494"/>
              </a:solidFill>
              <a:latin typeface="+mj-lt"/>
            </a:endParaRPr>
          </a:p>
        </p:txBody>
      </p:sp>
      <p:cxnSp>
        <p:nvCxnSpPr>
          <p:cNvPr id="5" name="Straight Connector 4"/>
          <p:cNvCxnSpPr/>
          <p:nvPr/>
        </p:nvCxnSpPr>
        <p:spPr>
          <a:xfrm flipV="1">
            <a:off x="562620" y="980728"/>
            <a:ext cx="7753796" cy="27012"/>
          </a:xfrm>
          <a:prstGeom prst="line">
            <a:avLst/>
          </a:prstGeom>
          <a:ln>
            <a:solidFill>
              <a:srgbClr val="949494"/>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5576" y="1079748"/>
            <a:ext cx="2448272" cy="800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21804" y="1404096"/>
            <a:ext cx="1043608" cy="800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http://tse1.mm.bing.net/th?id=JN.AEvDVUf%2bqqMmj0LQ9%2fy%2frg&amp;w=78&amp;h=78&amp;c=7&amp;pid=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509120"/>
            <a:ext cx="311807" cy="3118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tse1.mm.bing.net/th?id=JN.AEvDVUf%2bqqMmj0LQ9%2fy%2frg&amp;w=78&amp;h=78&amp;c=7&amp;pid=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5157192"/>
            <a:ext cx="216024" cy="2160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tse1.mm.bing.net/th?id=JN.AEvDVUf%2bqqMmj0LQ9%2fy%2frg&amp;w=78&amp;h=78&amp;c=7&amp;pid=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4509120"/>
            <a:ext cx="282855" cy="28285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627784" y="1772816"/>
            <a:ext cx="360040" cy="296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 descr="http://www.macdonaldhotels.co.uk/ImageGen.ashx?image=%2fmedia%2f75295%2faviemore-costa-gallery.jpg&amp;width=230&amp;Constrain=Tru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539" b="15543"/>
          <a:stretch/>
        </p:blipFill>
        <p:spPr bwMode="auto">
          <a:xfrm>
            <a:off x="4425436" y="5755895"/>
            <a:ext cx="701399" cy="36887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V="1">
            <a:off x="4355976" y="5661248"/>
            <a:ext cx="0" cy="366898"/>
          </a:xfrm>
          <a:prstGeom prst="straightConnector1">
            <a:avLst/>
          </a:prstGeom>
          <a:ln>
            <a:solidFill>
              <a:srgbClr val="9B022E"/>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20072" y="5751543"/>
            <a:ext cx="1319920" cy="261610"/>
          </a:xfrm>
          <a:prstGeom prst="rect">
            <a:avLst/>
          </a:prstGeom>
          <a:solidFill>
            <a:schemeClr val="bg1"/>
          </a:solidFill>
        </p:spPr>
        <p:txBody>
          <a:bodyPr wrap="square" rtlCol="0">
            <a:spAutoFit/>
          </a:bodyPr>
          <a:lstStyle/>
          <a:p>
            <a:pPr algn="ctr"/>
            <a:r>
              <a:rPr lang="en-GB" sz="1100" b="1" dirty="0" smtClean="0"/>
              <a:t>Main Reception</a:t>
            </a:r>
            <a:endParaRPr lang="en-GB" sz="1100" b="1" dirty="0"/>
          </a:p>
        </p:txBody>
      </p:sp>
      <p:cxnSp>
        <p:nvCxnSpPr>
          <p:cNvPr id="25" name="Straight Arrow Connector 24"/>
          <p:cNvCxnSpPr/>
          <p:nvPr/>
        </p:nvCxnSpPr>
        <p:spPr>
          <a:xfrm flipV="1">
            <a:off x="5334537" y="5373216"/>
            <a:ext cx="0" cy="552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801692" y="5582267"/>
            <a:ext cx="834204" cy="400110"/>
          </a:xfrm>
          <a:prstGeom prst="rect">
            <a:avLst/>
          </a:prstGeom>
          <a:solidFill>
            <a:schemeClr val="bg1"/>
          </a:solidFill>
        </p:spPr>
        <p:txBody>
          <a:bodyPr wrap="square" rtlCol="0">
            <a:spAutoFit/>
          </a:bodyPr>
          <a:lstStyle/>
          <a:p>
            <a:pPr algn="ctr"/>
            <a:r>
              <a:rPr lang="en-GB" sz="1000" b="1" dirty="0" smtClean="0"/>
              <a:t>Vending</a:t>
            </a:r>
            <a:br>
              <a:rPr lang="en-GB" sz="1000" b="1" dirty="0" smtClean="0"/>
            </a:br>
            <a:r>
              <a:rPr lang="en-GB" sz="1000" b="1" dirty="0" smtClean="0"/>
              <a:t>Machines</a:t>
            </a:r>
            <a:endParaRPr lang="en-GB" sz="1000" b="1" dirty="0"/>
          </a:p>
        </p:txBody>
      </p:sp>
      <p:cxnSp>
        <p:nvCxnSpPr>
          <p:cNvPr id="31" name="Straight Arrow Connector 30"/>
          <p:cNvCxnSpPr/>
          <p:nvPr/>
        </p:nvCxnSpPr>
        <p:spPr>
          <a:xfrm flipV="1">
            <a:off x="3302144" y="5373216"/>
            <a:ext cx="0" cy="197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81941" y="4869160"/>
            <a:ext cx="839690" cy="430887"/>
          </a:xfrm>
          <a:prstGeom prst="rect">
            <a:avLst/>
          </a:prstGeom>
          <a:solidFill>
            <a:schemeClr val="bg1"/>
          </a:solidFill>
        </p:spPr>
        <p:txBody>
          <a:bodyPr wrap="square" rtlCol="0">
            <a:spAutoFit/>
          </a:bodyPr>
          <a:lstStyle/>
          <a:p>
            <a:pPr algn="ctr"/>
            <a:r>
              <a:rPr lang="en-GB" sz="1100" b="1" dirty="0" smtClean="0"/>
              <a:t>Vending</a:t>
            </a:r>
            <a:br>
              <a:rPr lang="en-GB" sz="1100" b="1" dirty="0" smtClean="0"/>
            </a:br>
            <a:r>
              <a:rPr lang="en-GB" sz="1100" b="1" dirty="0" smtClean="0"/>
              <a:t>Machines</a:t>
            </a:r>
            <a:endParaRPr lang="en-GB" sz="1100" b="1" dirty="0"/>
          </a:p>
        </p:txBody>
      </p:sp>
      <p:cxnSp>
        <p:nvCxnSpPr>
          <p:cNvPr id="34" name="Straight Arrow Connector 33"/>
          <p:cNvCxnSpPr/>
          <p:nvPr/>
        </p:nvCxnSpPr>
        <p:spPr>
          <a:xfrm flipH="1" flipV="1">
            <a:off x="4427984" y="5344677"/>
            <a:ext cx="288033" cy="42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785567" y="5949280"/>
            <a:ext cx="1908637" cy="829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0293" y="6237312"/>
            <a:ext cx="2607135" cy="504056"/>
          </a:xfrm>
          <a:prstGeom prst="rect">
            <a:avLst/>
          </a:prstGeom>
        </p:spPr>
      </p:pic>
      <p:pic>
        <p:nvPicPr>
          <p:cNvPr id="60418" name="Picture 2" descr="http://tse1.mm.bing.net/th?id=JN.AEvDVUf%2bqqMmj0LQ9%2fy%2frg&amp;w=78&amp;h=78&amp;c=7&amp;pid=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1988840"/>
            <a:ext cx="288108" cy="28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247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lide without Line">
  <a:themeElements>
    <a:clrScheme name="Slide without 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without 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without 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without 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without 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without 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without 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without 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without Li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without 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without 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without 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without 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without 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4641</TotalTime>
  <Words>996</Words>
  <Application>Microsoft Office PowerPoint</Application>
  <PresentationFormat>On-screen Show (4:3)</PresentationFormat>
  <Paragraphs>173</Paragraphs>
  <Slides>20</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Myriad Pro</vt:lpstr>
      <vt:lpstr>Symbol</vt:lpstr>
      <vt:lpstr>Times New Roman</vt:lpstr>
      <vt:lpstr>Slide without Line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victoria.jones</dc:creator>
  <cp:lastModifiedBy>Jo Scotting</cp:lastModifiedBy>
  <cp:revision>320</cp:revision>
  <cp:lastPrinted>2015-07-08T11:09:14Z</cp:lastPrinted>
  <dcterms:created xsi:type="dcterms:W3CDTF">2010-04-19T13:50:40Z</dcterms:created>
  <dcterms:modified xsi:type="dcterms:W3CDTF">2015-07-23T08:32:02Z</dcterms:modified>
</cp:coreProperties>
</file>