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321" r:id="rId2"/>
    <p:sldId id="320" r:id="rId3"/>
    <p:sldId id="369" r:id="rId4"/>
    <p:sldId id="370" r:id="rId5"/>
    <p:sldId id="376" r:id="rId6"/>
    <p:sldId id="400" r:id="rId7"/>
    <p:sldId id="392" r:id="rId8"/>
    <p:sldId id="398" r:id="rId9"/>
    <p:sldId id="383" r:id="rId10"/>
    <p:sldId id="386" r:id="rId11"/>
    <p:sldId id="382" r:id="rId12"/>
    <p:sldId id="373" r:id="rId13"/>
    <p:sldId id="388" r:id="rId14"/>
    <p:sldId id="372" r:id="rId15"/>
    <p:sldId id="394" r:id="rId16"/>
    <p:sldId id="401" r:id="rId17"/>
    <p:sldId id="379" r:id="rId18"/>
    <p:sldId id="385" r:id="rId19"/>
    <p:sldId id="3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B592"/>
    <a:srgbClr val="F3A447"/>
    <a:srgbClr val="D092A7"/>
    <a:srgbClr val="9C85C0"/>
    <a:srgbClr val="FFC106"/>
    <a:srgbClr val="FFC71D"/>
    <a:srgbClr val="FFC000"/>
    <a:srgbClr val="FFFFFF"/>
    <a:srgbClr val="FDA5A5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4061" autoAdjust="0"/>
  </p:normalViewPr>
  <p:slideViewPr>
    <p:cSldViewPr snapToGrid="0">
      <p:cViewPr varScale="1">
        <p:scale>
          <a:sx n="75" d="100"/>
          <a:sy n="75" d="100"/>
        </p:scale>
        <p:origin x="4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957" y="10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C220C-1A80-4397-AAE7-7ACF333A99BF}" type="datetimeFigureOut">
              <a:rPr lang="en-GB" smtClean="0"/>
              <a:t>20/10/2025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DD1D0-D5EF-45B1-81F5-EC0A84E3C7B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467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99496-C6D9-440C-85AB-9961BA06FB43}" type="datetimeFigureOut">
              <a:rPr lang="en-GB" smtClean="0"/>
              <a:t>20/10/2025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51FE4-2FF1-482A-8236-9AF52B591CB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228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0447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79FF7-769B-37AD-DD64-749376E84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A10ECE-8434-30D0-D278-EA32ACBC0E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51CE3D-E120-4BD0-3692-3504CACF68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5A0DF-0255-5E32-1D15-0B1069D6FD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92B1-1065-418C-99B3-58802D26861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3496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8186B-B827-6420-F63E-9676E2C37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110CBB-5B8C-4067-A1D7-689B1467FC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94E466-FFF5-F50D-97D3-25738C0B5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A6261-0047-AD11-3092-F2DEDA560B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92B1-1065-418C-99B3-58802D26861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909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62690-E83D-9EC3-9FE4-6D9897E7D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171672-BC3F-63EB-755E-10B06C7CAB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351758-9345-B331-5C46-0D17CBAD2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D61FC-3802-6267-1F47-F21DFA8EB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92B1-1065-418C-99B3-58802D26861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622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12D67-C65F-77A2-283D-81077F952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EC8875-F720-CA68-8431-3F3E34282C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553A34-54C8-AF28-9459-500107891A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74318-DDA4-1538-6BF0-1D79787B5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92B1-1065-418C-99B3-58802D26861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895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548BC-EE7C-789A-C050-C07ABBD7C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58F44E-B358-051A-67AF-51382BDE9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9AC7F6-61CA-4E49-ED48-3A11C208E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23351-DDFF-544D-F85F-F36CC36A6B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92B1-1065-418C-99B3-58802D26861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49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2E08C-4687-C391-3E64-CED896B77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5A167D-C47E-8F13-7C5F-E88150C431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26391D-B0E4-94D1-A807-CE369A8E99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413BA-E508-913D-9D0D-C09E02884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92B1-1065-418C-99B3-58802D26861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232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413BA-C547-BA8E-BDD7-BD4445CA5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356A73-E163-A6BC-8A73-2E9E742B0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DCFF0D-86B2-EA15-E176-B2EFBAC94D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46090-55E6-1761-5D9A-F38CB9C61E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92B1-1065-418C-99B3-58802D26861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270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77549-C45E-C2C1-452B-80D77CB73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D825B5-4F17-38E2-F651-0AE56A2B07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2E03E8-147C-B7C2-5A38-553EAB406F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9F780-7AB8-159E-C5BE-006FC011FA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92B1-1065-418C-99B3-58802D26861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4350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CBAB0-445B-49E1-37DD-A445589AA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5CF15D-8D67-79CC-A9B5-6268556558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C8E855-2516-327E-3CCD-EE5D5CD37D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F16B0-1A86-338E-41B7-484E0E64CB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92B1-1065-418C-99B3-58802D26861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0510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2339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92B1-1065-418C-99B3-58802D26861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0979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DF997-69A5-7804-2BD9-1395CA739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FBEE4A-498C-3638-B5E2-5D07A4E6AA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590510-CCE2-B2CC-417F-C902B1261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BFE89-B4CB-9E43-00BF-72B163C9CB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92B1-1065-418C-99B3-58802D26861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224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5E24-3A27-BE56-C3F9-55003C3A9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1E0385-F905-B210-9C31-5D22CF1C5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563399-7562-F663-9DFB-08184EC58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16E08-3EAD-B91A-8FD9-338BA01B11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92B1-1065-418C-99B3-58802D26861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3661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5E072-E385-9E3D-398E-1F2FC6FDE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DE690E-B5C4-6F04-BDF0-EBF3F8D694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ECA08B-92D1-5192-409F-528B8E983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E3BAF-B282-586C-C31D-BBA500EB3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92B1-1065-418C-99B3-58802D26861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374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B8549-A778-59AC-537F-19CED43D1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EC9279-97EE-9981-0EA1-118AE6A400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B7E320-AB2B-4767-472A-EF22CE4106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383AF-82A7-85A0-711E-1F7BE4554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92B1-1065-418C-99B3-58802D26861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3815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EF3FA-E8FE-83CF-7188-7BDC53DB9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0B30F9-E6CA-4B7B-99E8-0745DC8DE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A13CB1-75DC-8B4B-D782-B39A6D1D0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B5793-1876-1712-36A1-1C2C659F9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92B1-1065-418C-99B3-58802D26861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061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52126-5A7F-9141-780D-F2CA819A9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B22E6D-71EA-6F0A-3C0C-515C434EA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A8EB22-0A69-AC3C-762B-723C58B59D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BFFDF5-E95D-528B-2106-C81CED8E82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92B1-1065-418C-99B3-58802D26861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468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8F5ED-6DFB-5FDA-A943-58268FE9F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550384-21C9-A9F4-E3D0-DFB3E4FE61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C7E0FF-CFCD-1879-5F6C-CF8F22481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686A6-54AD-AED5-73EC-D9E9BEC9AC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92B1-1065-418C-99B3-58802D26861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6551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442403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7256016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Strictly confidential &amp; proprietary information of IMPROVE SAS</a:t>
            </a:r>
            <a:endParaRPr lang="fr-FR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930299-8058-A329-575E-20F80ECCD51E}"/>
              </a:ext>
            </a:extLst>
          </p:cNvPr>
          <p:cNvGrpSpPr/>
          <p:nvPr userDrawn="1"/>
        </p:nvGrpSpPr>
        <p:grpSpPr>
          <a:xfrm>
            <a:off x="11565893" y="5806512"/>
            <a:ext cx="490213" cy="970379"/>
            <a:chOff x="10353582" y="3625293"/>
            <a:chExt cx="1580965" cy="3129527"/>
          </a:xfrm>
          <a:noFill/>
        </p:grpSpPr>
        <p:sp>
          <p:nvSpPr>
            <p:cNvPr id="8" name="Google Shape;585;p46">
              <a:extLst>
                <a:ext uri="{FF2B5EF4-FFF2-40B4-BE49-F238E27FC236}">
                  <a16:creationId xmlns:a16="http://schemas.microsoft.com/office/drawing/2014/main" id="{FAA415F5-D5F7-A267-B97A-82DC59F3F5A6}"/>
                </a:ext>
              </a:extLst>
            </p:cNvPr>
            <p:cNvSpPr/>
            <p:nvPr userDrawn="1"/>
          </p:nvSpPr>
          <p:spPr>
            <a:xfrm>
              <a:off x="10434218" y="3625293"/>
              <a:ext cx="1000219" cy="1155715"/>
            </a:xfrm>
            <a:custGeom>
              <a:avLst/>
              <a:gdLst/>
              <a:ahLst/>
              <a:cxnLst/>
              <a:rect l="l" t="t" r="r" b="b"/>
              <a:pathLst>
                <a:path w="5236" h="6050" extrusionOk="0">
                  <a:moveTo>
                    <a:pt x="2631" y="1"/>
                  </a:moveTo>
                  <a:lnTo>
                    <a:pt x="0" y="1519"/>
                  </a:lnTo>
                  <a:lnTo>
                    <a:pt x="0" y="4530"/>
                  </a:lnTo>
                  <a:lnTo>
                    <a:pt x="2631" y="6049"/>
                  </a:lnTo>
                  <a:lnTo>
                    <a:pt x="5235" y="4530"/>
                  </a:lnTo>
                  <a:lnTo>
                    <a:pt x="5235" y="1519"/>
                  </a:lnTo>
                  <a:lnTo>
                    <a:pt x="2631" y="1"/>
                  </a:lnTo>
                  <a:close/>
                </a:path>
              </a:pathLst>
            </a:custGeom>
            <a:grpFill/>
            <a:ln w="19050">
              <a:solidFill>
                <a:srgbClr val="FEFAC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585;p46">
              <a:extLst>
                <a:ext uri="{FF2B5EF4-FFF2-40B4-BE49-F238E27FC236}">
                  <a16:creationId xmlns:a16="http://schemas.microsoft.com/office/drawing/2014/main" id="{F27243A8-A9A3-2CFA-F837-37F265111468}"/>
                </a:ext>
              </a:extLst>
            </p:cNvPr>
            <p:cNvSpPr/>
            <p:nvPr userDrawn="1"/>
          </p:nvSpPr>
          <p:spPr>
            <a:xfrm>
              <a:off x="10934329" y="4653843"/>
              <a:ext cx="1000218" cy="1155714"/>
            </a:xfrm>
            <a:custGeom>
              <a:avLst/>
              <a:gdLst/>
              <a:ahLst/>
              <a:cxnLst/>
              <a:rect l="l" t="t" r="r" b="b"/>
              <a:pathLst>
                <a:path w="5236" h="6050" extrusionOk="0">
                  <a:moveTo>
                    <a:pt x="2631" y="1"/>
                  </a:moveTo>
                  <a:lnTo>
                    <a:pt x="0" y="1519"/>
                  </a:lnTo>
                  <a:lnTo>
                    <a:pt x="0" y="4530"/>
                  </a:lnTo>
                  <a:lnTo>
                    <a:pt x="2631" y="6049"/>
                  </a:lnTo>
                  <a:lnTo>
                    <a:pt x="5235" y="4530"/>
                  </a:lnTo>
                  <a:lnTo>
                    <a:pt x="5235" y="1519"/>
                  </a:lnTo>
                  <a:lnTo>
                    <a:pt x="2631" y="1"/>
                  </a:lnTo>
                  <a:close/>
                </a:path>
              </a:pathLst>
            </a:custGeom>
            <a:grpFill/>
            <a:ln w="19050">
              <a:solidFill>
                <a:srgbClr val="FEFAC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85;p46">
              <a:extLst>
                <a:ext uri="{FF2B5EF4-FFF2-40B4-BE49-F238E27FC236}">
                  <a16:creationId xmlns:a16="http://schemas.microsoft.com/office/drawing/2014/main" id="{D46ACF04-9402-A04A-AFD2-51DB63D5E26E}"/>
                </a:ext>
              </a:extLst>
            </p:cNvPr>
            <p:cNvSpPr/>
            <p:nvPr userDrawn="1"/>
          </p:nvSpPr>
          <p:spPr>
            <a:xfrm>
              <a:off x="10353582" y="5599106"/>
              <a:ext cx="1000218" cy="1155714"/>
            </a:xfrm>
            <a:custGeom>
              <a:avLst/>
              <a:gdLst/>
              <a:ahLst/>
              <a:cxnLst/>
              <a:rect l="l" t="t" r="r" b="b"/>
              <a:pathLst>
                <a:path w="5236" h="6050" extrusionOk="0">
                  <a:moveTo>
                    <a:pt x="2631" y="1"/>
                  </a:moveTo>
                  <a:lnTo>
                    <a:pt x="0" y="1519"/>
                  </a:lnTo>
                  <a:lnTo>
                    <a:pt x="0" y="4530"/>
                  </a:lnTo>
                  <a:lnTo>
                    <a:pt x="2631" y="6049"/>
                  </a:lnTo>
                  <a:lnTo>
                    <a:pt x="5235" y="4530"/>
                  </a:lnTo>
                  <a:lnTo>
                    <a:pt x="5235" y="1519"/>
                  </a:lnTo>
                  <a:lnTo>
                    <a:pt x="2631" y="1"/>
                  </a:lnTo>
                  <a:close/>
                </a:path>
              </a:pathLst>
            </a:custGeom>
            <a:grpFill/>
            <a:ln w="19050">
              <a:solidFill>
                <a:srgbClr val="FEFAC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D20BD3-62F9-7A5B-14A5-1F975AD9C2F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45966" y="5267484"/>
            <a:ext cx="0" cy="443883"/>
          </a:xfrm>
          <a:prstGeom prst="line">
            <a:avLst/>
          </a:prstGeom>
          <a:ln w="38100">
            <a:solidFill>
              <a:srgbClr val="FEFA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724098-8316-CE35-B64B-0D322D658AAB}"/>
              </a:ext>
            </a:extLst>
          </p:cNvPr>
          <p:cNvCxnSpPr/>
          <p:nvPr userDrawn="1"/>
        </p:nvCxnSpPr>
        <p:spPr>
          <a:xfrm flipV="1">
            <a:off x="11898366" y="5372469"/>
            <a:ext cx="0" cy="443883"/>
          </a:xfrm>
          <a:prstGeom prst="line">
            <a:avLst/>
          </a:prstGeom>
          <a:ln w="38100">
            <a:solidFill>
              <a:srgbClr val="FEFA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0305AB-C19C-8E19-AD39-177248F671E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826535" y="5104660"/>
            <a:ext cx="0" cy="667991"/>
          </a:xfrm>
          <a:prstGeom prst="line">
            <a:avLst/>
          </a:prstGeom>
          <a:ln w="38100">
            <a:solidFill>
              <a:srgbClr val="FEFA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0005F31D-D909-087D-2DF1-73BC1E532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5231" y="6118667"/>
            <a:ext cx="2743200" cy="365125"/>
          </a:xfrm>
        </p:spPr>
        <p:txBody>
          <a:bodyPr/>
          <a:lstStyle/>
          <a:p>
            <a:fld id="{AC6A3CFE-EE9C-47D9-BFD4-816EFF1917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532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Strictly confidential &amp; proprietary information of IMPROVE SAS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3CFE-EE9C-47D9-BFD4-816EFF1917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7288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Strictly confidential &amp; proprietary information of IMPROVE SAS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925231" y="6118667"/>
            <a:ext cx="2743200" cy="365125"/>
          </a:xfrm>
        </p:spPr>
        <p:txBody>
          <a:bodyPr/>
          <a:lstStyle/>
          <a:p>
            <a:fld id="{AC6A3CFE-EE9C-47D9-BFD4-816EFF191765}" type="slidenum">
              <a:rPr lang="fr-FR" smtClean="0"/>
              <a:t>‹N°›</a:t>
            </a:fld>
            <a:endParaRPr lang="fr-FR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344CE6-E369-923B-A16C-189E09D60DD9}"/>
              </a:ext>
            </a:extLst>
          </p:cNvPr>
          <p:cNvGrpSpPr/>
          <p:nvPr userDrawn="1"/>
        </p:nvGrpSpPr>
        <p:grpSpPr>
          <a:xfrm>
            <a:off x="11565893" y="5806512"/>
            <a:ext cx="490213" cy="970379"/>
            <a:chOff x="10353582" y="3625293"/>
            <a:chExt cx="1580965" cy="3129527"/>
          </a:xfrm>
          <a:noFill/>
        </p:grpSpPr>
        <p:sp>
          <p:nvSpPr>
            <p:cNvPr id="7" name="Google Shape;585;p46">
              <a:extLst>
                <a:ext uri="{FF2B5EF4-FFF2-40B4-BE49-F238E27FC236}">
                  <a16:creationId xmlns:a16="http://schemas.microsoft.com/office/drawing/2014/main" id="{991A6A22-0E5E-A153-EDBE-2056517B5325}"/>
                </a:ext>
              </a:extLst>
            </p:cNvPr>
            <p:cNvSpPr/>
            <p:nvPr userDrawn="1"/>
          </p:nvSpPr>
          <p:spPr>
            <a:xfrm>
              <a:off x="10434218" y="3625293"/>
              <a:ext cx="1000219" cy="1155715"/>
            </a:xfrm>
            <a:custGeom>
              <a:avLst/>
              <a:gdLst/>
              <a:ahLst/>
              <a:cxnLst/>
              <a:rect l="l" t="t" r="r" b="b"/>
              <a:pathLst>
                <a:path w="5236" h="6050" extrusionOk="0">
                  <a:moveTo>
                    <a:pt x="2631" y="1"/>
                  </a:moveTo>
                  <a:lnTo>
                    <a:pt x="0" y="1519"/>
                  </a:lnTo>
                  <a:lnTo>
                    <a:pt x="0" y="4530"/>
                  </a:lnTo>
                  <a:lnTo>
                    <a:pt x="2631" y="6049"/>
                  </a:lnTo>
                  <a:lnTo>
                    <a:pt x="5235" y="4530"/>
                  </a:lnTo>
                  <a:lnTo>
                    <a:pt x="5235" y="1519"/>
                  </a:lnTo>
                  <a:lnTo>
                    <a:pt x="2631" y="1"/>
                  </a:lnTo>
                  <a:close/>
                </a:path>
              </a:pathLst>
            </a:custGeom>
            <a:grpFill/>
            <a:ln w="19050">
              <a:solidFill>
                <a:srgbClr val="FFC000">
                  <a:alpha val="50196"/>
                </a:srgb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585;p46">
              <a:extLst>
                <a:ext uri="{FF2B5EF4-FFF2-40B4-BE49-F238E27FC236}">
                  <a16:creationId xmlns:a16="http://schemas.microsoft.com/office/drawing/2014/main" id="{8E93FFA4-6222-D8EF-CFD5-055DC846F8C8}"/>
                </a:ext>
              </a:extLst>
            </p:cNvPr>
            <p:cNvSpPr/>
            <p:nvPr userDrawn="1"/>
          </p:nvSpPr>
          <p:spPr>
            <a:xfrm>
              <a:off x="10934329" y="4653843"/>
              <a:ext cx="1000218" cy="1155714"/>
            </a:xfrm>
            <a:custGeom>
              <a:avLst/>
              <a:gdLst/>
              <a:ahLst/>
              <a:cxnLst/>
              <a:rect l="l" t="t" r="r" b="b"/>
              <a:pathLst>
                <a:path w="5236" h="6050" extrusionOk="0">
                  <a:moveTo>
                    <a:pt x="2631" y="1"/>
                  </a:moveTo>
                  <a:lnTo>
                    <a:pt x="0" y="1519"/>
                  </a:lnTo>
                  <a:lnTo>
                    <a:pt x="0" y="4530"/>
                  </a:lnTo>
                  <a:lnTo>
                    <a:pt x="2631" y="6049"/>
                  </a:lnTo>
                  <a:lnTo>
                    <a:pt x="5235" y="4530"/>
                  </a:lnTo>
                  <a:lnTo>
                    <a:pt x="5235" y="1519"/>
                  </a:lnTo>
                  <a:lnTo>
                    <a:pt x="2631" y="1"/>
                  </a:lnTo>
                  <a:close/>
                </a:path>
              </a:pathLst>
            </a:custGeom>
            <a:grpFill/>
            <a:ln w="19050">
              <a:solidFill>
                <a:srgbClr val="FFC000">
                  <a:alpha val="50196"/>
                </a:srgb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85;p46">
              <a:extLst>
                <a:ext uri="{FF2B5EF4-FFF2-40B4-BE49-F238E27FC236}">
                  <a16:creationId xmlns:a16="http://schemas.microsoft.com/office/drawing/2014/main" id="{2B51A1A6-A165-6C29-F00F-6B9DBBE3BE1A}"/>
                </a:ext>
              </a:extLst>
            </p:cNvPr>
            <p:cNvSpPr/>
            <p:nvPr userDrawn="1"/>
          </p:nvSpPr>
          <p:spPr>
            <a:xfrm>
              <a:off x="10353582" y="5599106"/>
              <a:ext cx="1000218" cy="1155714"/>
            </a:xfrm>
            <a:custGeom>
              <a:avLst/>
              <a:gdLst/>
              <a:ahLst/>
              <a:cxnLst/>
              <a:rect l="l" t="t" r="r" b="b"/>
              <a:pathLst>
                <a:path w="5236" h="6050" extrusionOk="0">
                  <a:moveTo>
                    <a:pt x="2631" y="1"/>
                  </a:moveTo>
                  <a:lnTo>
                    <a:pt x="0" y="1519"/>
                  </a:lnTo>
                  <a:lnTo>
                    <a:pt x="0" y="4530"/>
                  </a:lnTo>
                  <a:lnTo>
                    <a:pt x="2631" y="6049"/>
                  </a:lnTo>
                  <a:lnTo>
                    <a:pt x="5235" y="4530"/>
                  </a:lnTo>
                  <a:lnTo>
                    <a:pt x="5235" y="1519"/>
                  </a:lnTo>
                  <a:lnTo>
                    <a:pt x="2631" y="1"/>
                  </a:lnTo>
                  <a:close/>
                </a:path>
              </a:pathLst>
            </a:custGeom>
            <a:grpFill/>
            <a:ln w="19050">
              <a:solidFill>
                <a:srgbClr val="FFC000">
                  <a:alpha val="50196"/>
                </a:srgb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82A81B-780D-3A46-0834-D8FB36C6AB7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45966" y="5267484"/>
            <a:ext cx="0" cy="443883"/>
          </a:xfrm>
          <a:prstGeom prst="line">
            <a:avLst/>
          </a:prstGeom>
          <a:ln w="38100">
            <a:solidFill>
              <a:srgbClr val="FFC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7947E6-1DAD-33C5-3874-81B6CA54F2CE}"/>
              </a:ext>
            </a:extLst>
          </p:cNvPr>
          <p:cNvCxnSpPr/>
          <p:nvPr userDrawn="1"/>
        </p:nvCxnSpPr>
        <p:spPr>
          <a:xfrm flipV="1">
            <a:off x="11898366" y="5372469"/>
            <a:ext cx="0" cy="443883"/>
          </a:xfrm>
          <a:prstGeom prst="line">
            <a:avLst/>
          </a:prstGeom>
          <a:ln w="38100">
            <a:solidFill>
              <a:srgbClr val="FFC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3601CE-3703-E6A9-9C71-AD98148A903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826535" y="5104660"/>
            <a:ext cx="0" cy="667991"/>
          </a:xfrm>
          <a:prstGeom prst="line">
            <a:avLst/>
          </a:prstGeom>
          <a:ln w="38100">
            <a:solidFill>
              <a:srgbClr val="FFC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19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Strictly confidential &amp; proprietary information of IMPROVE SAS</a:t>
            </a:r>
            <a:endParaRPr lang="fr-FR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9CCE1B-089D-5094-9CA5-48BA35531668}"/>
              </a:ext>
            </a:extLst>
          </p:cNvPr>
          <p:cNvGrpSpPr/>
          <p:nvPr userDrawn="1"/>
        </p:nvGrpSpPr>
        <p:grpSpPr>
          <a:xfrm>
            <a:off x="11565893" y="5806512"/>
            <a:ext cx="490213" cy="970379"/>
            <a:chOff x="10353582" y="3625293"/>
            <a:chExt cx="1580965" cy="3129527"/>
          </a:xfrm>
          <a:noFill/>
        </p:grpSpPr>
        <p:sp>
          <p:nvSpPr>
            <p:cNvPr id="13" name="Google Shape;585;p46">
              <a:extLst>
                <a:ext uri="{FF2B5EF4-FFF2-40B4-BE49-F238E27FC236}">
                  <a16:creationId xmlns:a16="http://schemas.microsoft.com/office/drawing/2014/main" id="{982AEC5E-274D-BA6A-C204-73B2D19DEF6F}"/>
                </a:ext>
              </a:extLst>
            </p:cNvPr>
            <p:cNvSpPr/>
            <p:nvPr userDrawn="1"/>
          </p:nvSpPr>
          <p:spPr>
            <a:xfrm>
              <a:off x="10434218" y="3625293"/>
              <a:ext cx="1000219" cy="1155715"/>
            </a:xfrm>
            <a:custGeom>
              <a:avLst/>
              <a:gdLst/>
              <a:ahLst/>
              <a:cxnLst/>
              <a:rect l="l" t="t" r="r" b="b"/>
              <a:pathLst>
                <a:path w="5236" h="6050" extrusionOk="0">
                  <a:moveTo>
                    <a:pt x="2631" y="1"/>
                  </a:moveTo>
                  <a:lnTo>
                    <a:pt x="0" y="1519"/>
                  </a:lnTo>
                  <a:lnTo>
                    <a:pt x="0" y="4530"/>
                  </a:lnTo>
                  <a:lnTo>
                    <a:pt x="2631" y="6049"/>
                  </a:lnTo>
                  <a:lnTo>
                    <a:pt x="5235" y="4530"/>
                  </a:lnTo>
                  <a:lnTo>
                    <a:pt x="5235" y="1519"/>
                  </a:lnTo>
                  <a:lnTo>
                    <a:pt x="2631" y="1"/>
                  </a:lnTo>
                  <a:close/>
                </a:path>
              </a:pathLst>
            </a:custGeom>
            <a:grpFill/>
            <a:ln w="19050">
              <a:solidFill>
                <a:srgbClr val="FFC000">
                  <a:alpha val="50196"/>
                </a:srgb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585;p46">
              <a:extLst>
                <a:ext uri="{FF2B5EF4-FFF2-40B4-BE49-F238E27FC236}">
                  <a16:creationId xmlns:a16="http://schemas.microsoft.com/office/drawing/2014/main" id="{435D7047-0659-7EF6-518C-537339A45941}"/>
                </a:ext>
              </a:extLst>
            </p:cNvPr>
            <p:cNvSpPr/>
            <p:nvPr userDrawn="1"/>
          </p:nvSpPr>
          <p:spPr>
            <a:xfrm>
              <a:off x="10934329" y="4653843"/>
              <a:ext cx="1000218" cy="1155714"/>
            </a:xfrm>
            <a:custGeom>
              <a:avLst/>
              <a:gdLst/>
              <a:ahLst/>
              <a:cxnLst/>
              <a:rect l="l" t="t" r="r" b="b"/>
              <a:pathLst>
                <a:path w="5236" h="6050" extrusionOk="0">
                  <a:moveTo>
                    <a:pt x="2631" y="1"/>
                  </a:moveTo>
                  <a:lnTo>
                    <a:pt x="0" y="1519"/>
                  </a:lnTo>
                  <a:lnTo>
                    <a:pt x="0" y="4530"/>
                  </a:lnTo>
                  <a:lnTo>
                    <a:pt x="2631" y="6049"/>
                  </a:lnTo>
                  <a:lnTo>
                    <a:pt x="5235" y="4530"/>
                  </a:lnTo>
                  <a:lnTo>
                    <a:pt x="5235" y="1519"/>
                  </a:lnTo>
                  <a:lnTo>
                    <a:pt x="2631" y="1"/>
                  </a:lnTo>
                  <a:close/>
                </a:path>
              </a:pathLst>
            </a:custGeom>
            <a:grpFill/>
            <a:ln w="19050">
              <a:solidFill>
                <a:srgbClr val="FFC000">
                  <a:alpha val="50196"/>
                </a:srgb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5;p46">
              <a:extLst>
                <a:ext uri="{FF2B5EF4-FFF2-40B4-BE49-F238E27FC236}">
                  <a16:creationId xmlns:a16="http://schemas.microsoft.com/office/drawing/2014/main" id="{38CBF928-E425-FA9F-1CCB-09C268B7236E}"/>
                </a:ext>
              </a:extLst>
            </p:cNvPr>
            <p:cNvSpPr/>
            <p:nvPr userDrawn="1"/>
          </p:nvSpPr>
          <p:spPr>
            <a:xfrm>
              <a:off x="10353582" y="5599106"/>
              <a:ext cx="1000218" cy="1155714"/>
            </a:xfrm>
            <a:custGeom>
              <a:avLst/>
              <a:gdLst/>
              <a:ahLst/>
              <a:cxnLst/>
              <a:rect l="l" t="t" r="r" b="b"/>
              <a:pathLst>
                <a:path w="5236" h="6050" extrusionOk="0">
                  <a:moveTo>
                    <a:pt x="2631" y="1"/>
                  </a:moveTo>
                  <a:lnTo>
                    <a:pt x="0" y="1519"/>
                  </a:lnTo>
                  <a:lnTo>
                    <a:pt x="0" y="4530"/>
                  </a:lnTo>
                  <a:lnTo>
                    <a:pt x="2631" y="6049"/>
                  </a:lnTo>
                  <a:lnTo>
                    <a:pt x="5235" y="4530"/>
                  </a:lnTo>
                  <a:lnTo>
                    <a:pt x="5235" y="1519"/>
                  </a:lnTo>
                  <a:lnTo>
                    <a:pt x="2631" y="1"/>
                  </a:lnTo>
                  <a:close/>
                </a:path>
              </a:pathLst>
            </a:custGeom>
            <a:grpFill/>
            <a:ln w="19050">
              <a:solidFill>
                <a:srgbClr val="FFC000">
                  <a:alpha val="50196"/>
                </a:srgb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BBAD39-BFAE-56DA-9576-BB8E130ACAC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45966" y="5267484"/>
            <a:ext cx="0" cy="443883"/>
          </a:xfrm>
          <a:prstGeom prst="line">
            <a:avLst/>
          </a:prstGeom>
          <a:ln w="38100">
            <a:solidFill>
              <a:srgbClr val="FFC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448355-3134-B226-08CA-BA127E77FE5B}"/>
              </a:ext>
            </a:extLst>
          </p:cNvPr>
          <p:cNvCxnSpPr/>
          <p:nvPr userDrawn="1"/>
        </p:nvCxnSpPr>
        <p:spPr>
          <a:xfrm flipV="1">
            <a:off x="11898366" y="5372469"/>
            <a:ext cx="0" cy="443883"/>
          </a:xfrm>
          <a:prstGeom prst="line">
            <a:avLst/>
          </a:prstGeom>
          <a:ln w="38100">
            <a:solidFill>
              <a:srgbClr val="FFC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AC6CFA8-0BAC-6D56-CD46-D85E395BD87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826535" y="5104660"/>
            <a:ext cx="0" cy="667991"/>
          </a:xfrm>
          <a:prstGeom prst="line">
            <a:avLst/>
          </a:prstGeom>
          <a:ln w="38100">
            <a:solidFill>
              <a:srgbClr val="FFC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F3694EB6-F640-2CEC-9447-E98C1E13F515}"/>
              </a:ext>
            </a:extLst>
          </p:cNvPr>
          <p:cNvSpPr txBox="1">
            <a:spLocks/>
          </p:cNvSpPr>
          <p:nvPr userDrawn="1"/>
        </p:nvSpPr>
        <p:spPr>
          <a:xfrm>
            <a:off x="8925231" y="61186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rgbClr val="F7AB2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6A3CFE-EE9C-47D9-BFD4-816EFF19176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60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892117"/>
            <a:ext cx="5551600" cy="32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0967" y="5009484"/>
            <a:ext cx="4625200" cy="9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950967" y="4113316"/>
            <a:ext cx="5551600" cy="8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493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3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1"/>
          </p:nvPr>
        </p:nvSpPr>
        <p:spPr>
          <a:xfrm>
            <a:off x="4862867" y="2029067"/>
            <a:ext cx="2551200" cy="60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933">
                <a:latin typeface="Archivo ExtraBold"/>
                <a:ea typeface="Archivo ExtraBold"/>
                <a:cs typeface="Archivo ExtraBold"/>
                <a:sym typeface="Archiv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2"/>
          </p:nvPr>
        </p:nvSpPr>
        <p:spPr>
          <a:xfrm>
            <a:off x="8570467" y="2029067"/>
            <a:ext cx="2551200" cy="60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933">
                <a:latin typeface="Archivo ExtraBold"/>
                <a:ea typeface="Archivo ExtraBold"/>
                <a:cs typeface="Archivo ExtraBold"/>
                <a:sym typeface="Archiv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3"/>
          </p:nvPr>
        </p:nvSpPr>
        <p:spPr>
          <a:xfrm>
            <a:off x="4862867" y="3902949"/>
            <a:ext cx="2551200" cy="60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933">
                <a:latin typeface="Archivo ExtraBold"/>
                <a:ea typeface="Archivo ExtraBold"/>
                <a:cs typeface="Archivo ExtraBold"/>
                <a:sym typeface="Archiv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4"/>
          </p:nvPr>
        </p:nvSpPr>
        <p:spPr>
          <a:xfrm>
            <a:off x="8570467" y="3902949"/>
            <a:ext cx="2551200" cy="60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933">
                <a:latin typeface="Archivo ExtraBold"/>
                <a:ea typeface="Archivo ExtraBold"/>
                <a:cs typeface="Archivo ExtraBold"/>
                <a:sym typeface="Archiv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5"/>
          </p:nvPr>
        </p:nvSpPr>
        <p:spPr>
          <a:xfrm>
            <a:off x="4862867" y="2550045"/>
            <a:ext cx="2551200" cy="13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6"/>
          </p:nvPr>
        </p:nvSpPr>
        <p:spPr>
          <a:xfrm>
            <a:off x="8570467" y="2550045"/>
            <a:ext cx="2551200" cy="13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7"/>
          </p:nvPr>
        </p:nvSpPr>
        <p:spPr>
          <a:xfrm>
            <a:off x="4862867" y="4420133"/>
            <a:ext cx="2551200" cy="13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8"/>
          </p:nvPr>
        </p:nvSpPr>
        <p:spPr>
          <a:xfrm>
            <a:off x="8570467" y="4420133"/>
            <a:ext cx="2551200" cy="13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9" hasCustomPrompt="1"/>
          </p:nvPr>
        </p:nvSpPr>
        <p:spPr>
          <a:xfrm>
            <a:off x="3712029" y="2029067"/>
            <a:ext cx="1163600" cy="54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title" idx="13" hasCustomPrompt="1"/>
          </p:nvPr>
        </p:nvSpPr>
        <p:spPr>
          <a:xfrm>
            <a:off x="7414063" y="2029067"/>
            <a:ext cx="1163600" cy="54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14" hasCustomPrompt="1"/>
          </p:nvPr>
        </p:nvSpPr>
        <p:spPr>
          <a:xfrm>
            <a:off x="3712029" y="3902949"/>
            <a:ext cx="1163600" cy="54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15" hasCustomPrompt="1"/>
          </p:nvPr>
        </p:nvSpPr>
        <p:spPr>
          <a:xfrm>
            <a:off x="7414063" y="3902949"/>
            <a:ext cx="1163600" cy="54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81394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8EB1EEB-8309-9643-0E82-28C45CD3FBED}"/>
              </a:ext>
            </a:extLst>
          </p:cNvPr>
          <p:cNvGrpSpPr/>
          <p:nvPr userDrawn="1"/>
        </p:nvGrpSpPr>
        <p:grpSpPr>
          <a:xfrm>
            <a:off x="114557" y="65933"/>
            <a:ext cx="1119883" cy="2216814"/>
            <a:chOff x="10353582" y="3625293"/>
            <a:chExt cx="1580965" cy="3129527"/>
          </a:xfrm>
          <a:noFill/>
        </p:grpSpPr>
        <p:sp>
          <p:nvSpPr>
            <p:cNvPr id="7" name="Google Shape;585;p46">
              <a:extLst>
                <a:ext uri="{FF2B5EF4-FFF2-40B4-BE49-F238E27FC236}">
                  <a16:creationId xmlns:a16="http://schemas.microsoft.com/office/drawing/2014/main" id="{72AF5A22-A653-46FA-9016-135305F2093A}"/>
                </a:ext>
              </a:extLst>
            </p:cNvPr>
            <p:cNvSpPr/>
            <p:nvPr userDrawn="1"/>
          </p:nvSpPr>
          <p:spPr>
            <a:xfrm>
              <a:off x="10434218" y="3625293"/>
              <a:ext cx="1000219" cy="1155715"/>
            </a:xfrm>
            <a:custGeom>
              <a:avLst/>
              <a:gdLst/>
              <a:ahLst/>
              <a:cxnLst/>
              <a:rect l="l" t="t" r="r" b="b"/>
              <a:pathLst>
                <a:path w="5236" h="6050" extrusionOk="0">
                  <a:moveTo>
                    <a:pt x="2631" y="1"/>
                  </a:moveTo>
                  <a:lnTo>
                    <a:pt x="0" y="1519"/>
                  </a:lnTo>
                  <a:lnTo>
                    <a:pt x="0" y="4530"/>
                  </a:lnTo>
                  <a:lnTo>
                    <a:pt x="2631" y="6049"/>
                  </a:lnTo>
                  <a:lnTo>
                    <a:pt x="5235" y="4530"/>
                  </a:lnTo>
                  <a:lnTo>
                    <a:pt x="5235" y="1519"/>
                  </a:lnTo>
                  <a:lnTo>
                    <a:pt x="2631" y="1"/>
                  </a:lnTo>
                  <a:close/>
                </a:path>
              </a:pathLst>
            </a:custGeom>
            <a:grpFill/>
            <a:ln w="19050">
              <a:solidFill>
                <a:srgbClr val="7FAA4E">
                  <a:alpha val="50196"/>
                </a:srgb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585;p46">
              <a:extLst>
                <a:ext uri="{FF2B5EF4-FFF2-40B4-BE49-F238E27FC236}">
                  <a16:creationId xmlns:a16="http://schemas.microsoft.com/office/drawing/2014/main" id="{DCAD4AF8-2FE4-272B-62A5-4F0CA318318C}"/>
                </a:ext>
              </a:extLst>
            </p:cNvPr>
            <p:cNvSpPr/>
            <p:nvPr userDrawn="1"/>
          </p:nvSpPr>
          <p:spPr>
            <a:xfrm>
              <a:off x="10934329" y="4653843"/>
              <a:ext cx="1000218" cy="1155714"/>
            </a:xfrm>
            <a:custGeom>
              <a:avLst/>
              <a:gdLst/>
              <a:ahLst/>
              <a:cxnLst/>
              <a:rect l="l" t="t" r="r" b="b"/>
              <a:pathLst>
                <a:path w="5236" h="6050" extrusionOk="0">
                  <a:moveTo>
                    <a:pt x="2631" y="1"/>
                  </a:moveTo>
                  <a:lnTo>
                    <a:pt x="0" y="1519"/>
                  </a:lnTo>
                  <a:lnTo>
                    <a:pt x="0" y="4530"/>
                  </a:lnTo>
                  <a:lnTo>
                    <a:pt x="2631" y="6049"/>
                  </a:lnTo>
                  <a:lnTo>
                    <a:pt x="5235" y="4530"/>
                  </a:lnTo>
                  <a:lnTo>
                    <a:pt x="5235" y="1519"/>
                  </a:lnTo>
                  <a:lnTo>
                    <a:pt x="2631" y="1"/>
                  </a:lnTo>
                  <a:close/>
                </a:path>
              </a:pathLst>
            </a:custGeom>
            <a:grpFill/>
            <a:ln w="19050">
              <a:solidFill>
                <a:srgbClr val="FFC000">
                  <a:alpha val="20000"/>
                </a:srgb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85;p46">
              <a:extLst>
                <a:ext uri="{FF2B5EF4-FFF2-40B4-BE49-F238E27FC236}">
                  <a16:creationId xmlns:a16="http://schemas.microsoft.com/office/drawing/2014/main" id="{79667E14-274F-9B61-286C-07E975C872AB}"/>
                </a:ext>
              </a:extLst>
            </p:cNvPr>
            <p:cNvSpPr/>
            <p:nvPr userDrawn="1"/>
          </p:nvSpPr>
          <p:spPr>
            <a:xfrm>
              <a:off x="10353582" y="5599106"/>
              <a:ext cx="1000218" cy="1155714"/>
            </a:xfrm>
            <a:custGeom>
              <a:avLst/>
              <a:gdLst/>
              <a:ahLst/>
              <a:cxnLst/>
              <a:rect l="l" t="t" r="r" b="b"/>
              <a:pathLst>
                <a:path w="5236" h="6050" extrusionOk="0">
                  <a:moveTo>
                    <a:pt x="2631" y="1"/>
                  </a:moveTo>
                  <a:lnTo>
                    <a:pt x="0" y="1519"/>
                  </a:lnTo>
                  <a:lnTo>
                    <a:pt x="0" y="4530"/>
                  </a:lnTo>
                  <a:lnTo>
                    <a:pt x="2631" y="6049"/>
                  </a:lnTo>
                  <a:lnTo>
                    <a:pt x="5235" y="4530"/>
                  </a:lnTo>
                  <a:lnTo>
                    <a:pt x="5235" y="1519"/>
                  </a:lnTo>
                  <a:lnTo>
                    <a:pt x="2631" y="1"/>
                  </a:lnTo>
                  <a:close/>
                </a:path>
              </a:pathLst>
            </a:custGeom>
            <a:grpFill/>
            <a:ln w="19050">
              <a:solidFill>
                <a:srgbClr val="FFC000">
                  <a:alpha val="40000"/>
                </a:srgb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6779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algn="l"/>
            <a:r>
              <a:rPr lang="en-GB" dirty="0"/>
              <a:t>Strictly confidential &amp; proprietary information of IMPROVE SAS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7AB2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C6A3CFE-EE9C-47D9-BFD4-816EFF19176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927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4"/>
          <p:cNvSpPr txBox="1">
            <a:spLocks noGrp="1"/>
          </p:cNvSpPr>
          <p:nvPr>
            <p:ph type="ctrTitle"/>
          </p:nvPr>
        </p:nvSpPr>
        <p:spPr>
          <a:xfrm>
            <a:off x="789263" y="2666208"/>
            <a:ext cx="5432633" cy="126210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>
              <a:lnSpc>
                <a:spcPct val="100000"/>
              </a:lnSpc>
            </a:pPr>
            <a:br>
              <a:rPr lang="en" sz="4000" dirty="0">
                <a:solidFill>
                  <a:srgbClr val="444D26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600" dirty="0">
                <a:solidFill>
                  <a:srgbClr val="444D26"/>
                </a:solidFill>
                <a:latin typeface="Gill Sans MT" panose="020B05020201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to better </a:t>
            </a:r>
            <a:r>
              <a:rPr lang="en-US" sz="3600" dirty="0" err="1">
                <a:solidFill>
                  <a:srgbClr val="444D26"/>
                </a:solidFill>
                <a:latin typeface="Gill Sans MT" panose="020B05020201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valorise</a:t>
            </a:r>
            <a:r>
              <a:rPr lang="en-US" sz="3600" dirty="0">
                <a:solidFill>
                  <a:srgbClr val="444D26"/>
                </a:solidFill>
                <a:latin typeface="Gill Sans MT" panose="020B05020201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>
                <a:solidFill>
                  <a:srgbClr val="FFC000"/>
                </a:solidFill>
                <a:latin typeface="Gill Sans MT" panose="020B05020201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sustainable proteins </a:t>
            </a:r>
            <a:r>
              <a:rPr lang="en-US" sz="3600" dirty="0">
                <a:solidFill>
                  <a:srgbClr val="444D26"/>
                </a:solidFill>
                <a:latin typeface="Gill Sans MT" panose="020B05020201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their </a:t>
            </a:r>
            <a:r>
              <a:rPr lang="en-US" sz="3600" dirty="0">
                <a:solidFill>
                  <a:srgbClr val="FFC000"/>
                </a:solidFill>
                <a:latin typeface="Gill Sans MT" panose="020B05020201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by-products</a:t>
            </a:r>
            <a:r>
              <a:rPr lang="en-US" sz="3600" dirty="0">
                <a:solidFill>
                  <a:srgbClr val="444D26"/>
                </a:solidFill>
                <a:latin typeface="Gill Sans MT" panose="020B05020201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</a:t>
            </a:r>
            <a:endParaRPr sz="4000" dirty="0">
              <a:solidFill>
                <a:schemeClr val="tx2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C7C12529-5091-CD48-8E04-65F6549BFA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1374580" y="4211000"/>
            <a:ext cx="1802436" cy="92719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E2B5091-38DA-969B-700A-0D2473F28126}"/>
              </a:ext>
            </a:extLst>
          </p:cNvPr>
          <p:cNvSpPr txBox="1"/>
          <p:nvPr/>
        </p:nvSpPr>
        <p:spPr>
          <a:xfrm>
            <a:off x="1409308" y="5261042"/>
            <a:ext cx="809762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A5B59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Frédéric BAUDOUIN</a:t>
            </a: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531C7A-0FEB-30C2-F9D0-E817091EB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343" y="4674599"/>
            <a:ext cx="2395780" cy="61298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1C0BC12-16EB-B5B0-F4A1-44425B71E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451" y="0"/>
            <a:ext cx="8022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32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A48E4-D234-1A41-B35D-09331E208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F062D-D700-1B93-F323-0A93935DF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884" y="0"/>
            <a:ext cx="10911115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444D26"/>
                </a:solidFill>
              </a:rPr>
              <a:t>Case study – valorisation of albumins </a:t>
            </a:r>
            <a:endParaRPr lang="en-GB" sz="3600" dirty="0">
              <a:solidFill>
                <a:srgbClr val="FFC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438712-968C-47A5-717C-64CA7B2A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Strictly confidential &amp; proprietary information of IMPROVE SAS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4D20E-554A-9EAE-5576-4ED1B9878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3CFE-EE9C-47D9-BFD4-816EFF191765}" type="slidenum">
              <a:rPr lang="fr-FR" smtClean="0"/>
              <a:t>10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A722DCA-CF8D-9000-39F8-E8226F013301}"/>
              </a:ext>
            </a:extLst>
          </p:cNvPr>
          <p:cNvSpPr txBox="1"/>
          <p:nvPr/>
        </p:nvSpPr>
        <p:spPr>
          <a:xfrm>
            <a:off x="4812205" y="3090446"/>
            <a:ext cx="3090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Gels at 12% concentration</a:t>
            </a:r>
            <a:endParaRPr lang="fr-FR" sz="1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C4A9C5-BB0B-EBC9-BAFD-9044D6F61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760" y="1651884"/>
            <a:ext cx="3237257" cy="140829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B05A5AD-4572-A350-9E50-5FC6AE3F29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7" b="20414"/>
          <a:stretch/>
        </p:blipFill>
        <p:spPr bwMode="auto">
          <a:xfrm>
            <a:off x="4663111" y="1651884"/>
            <a:ext cx="3239770" cy="1280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0FB5F37-4091-BD35-2895-E54F914F7376}"/>
              </a:ext>
            </a:extLst>
          </p:cNvPr>
          <p:cNvSpPr txBox="1"/>
          <p:nvPr/>
        </p:nvSpPr>
        <p:spPr>
          <a:xfrm>
            <a:off x="8635341" y="3086335"/>
            <a:ext cx="30906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Gels at 4% concentration 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(identical to egg white)</a:t>
            </a:r>
            <a:endParaRPr lang="fr-FR" sz="16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E0CBDB0-27C7-BF68-1273-EC9961A65142}"/>
              </a:ext>
            </a:extLst>
          </p:cNvPr>
          <p:cNvSpPr txBox="1"/>
          <p:nvPr/>
        </p:nvSpPr>
        <p:spPr>
          <a:xfrm>
            <a:off x="5614503" y="1047206"/>
            <a:ext cx="5737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Pea globulins	   	                          Pea albumins</a:t>
            </a:r>
            <a:endParaRPr lang="fr-FR" sz="1600" b="1" i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AD27784-8A8D-FB69-FCED-CB208039E5CA}"/>
              </a:ext>
            </a:extLst>
          </p:cNvPr>
          <p:cNvSpPr txBox="1"/>
          <p:nvPr/>
        </p:nvSpPr>
        <p:spPr>
          <a:xfrm>
            <a:off x="834027" y="4421286"/>
            <a:ext cx="387457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Very different functionality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from conventional pea proteins (globulins)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Benefits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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organoleptics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(foaming, gelling)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BD65815-AA2C-31E4-1787-7408033F4756}"/>
              </a:ext>
            </a:extLst>
          </p:cNvPr>
          <p:cNvSpPr txBox="1"/>
          <p:nvPr/>
        </p:nvSpPr>
        <p:spPr>
          <a:xfrm>
            <a:off x="824266" y="1589430"/>
            <a:ext cx="361212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By-product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from protein isolate production,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needs additional (and quite complex!) process to be purified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Very different structure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 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physicochemical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properties from conventional pea protein: smaller size, very soluble, often enzymes</a:t>
            </a: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05D07854-28AA-9F7A-825D-A9FE1405D4B5}"/>
              </a:ext>
            </a:extLst>
          </p:cNvPr>
          <p:cNvSpPr/>
          <p:nvPr/>
        </p:nvSpPr>
        <p:spPr>
          <a:xfrm>
            <a:off x="8885169" y="1453385"/>
            <a:ext cx="186813" cy="338554"/>
          </a:xfrm>
          <a:prstGeom prst="downArrow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0DE87535-651C-7DA8-7AF5-856D8236A4C1}"/>
              </a:ext>
            </a:extLst>
          </p:cNvPr>
          <p:cNvSpPr/>
          <p:nvPr/>
        </p:nvSpPr>
        <p:spPr>
          <a:xfrm>
            <a:off x="6282996" y="1403406"/>
            <a:ext cx="186813" cy="338554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1B3B5A7-5659-4933-BD0A-B54EC6FB4A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t="8996" r="634" b="3650"/>
          <a:stretch/>
        </p:blipFill>
        <p:spPr>
          <a:xfrm rot="5400000">
            <a:off x="6389564" y="4418316"/>
            <a:ext cx="1182060" cy="1188000"/>
          </a:xfrm>
          <a:prstGeom prst="round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99145F3-785A-27A1-8F4D-C03CBF20C2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9113" r="8333" b="15772"/>
          <a:stretch/>
        </p:blipFill>
        <p:spPr>
          <a:xfrm rot="5400000">
            <a:off x="10271125" y="4401531"/>
            <a:ext cx="1177017" cy="1188000"/>
          </a:xfrm>
          <a:prstGeom prst="round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8D0794A-7C8D-DC24-3C23-D94789AC60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4550" r="2752" b="5238"/>
          <a:stretch/>
        </p:blipFill>
        <p:spPr>
          <a:xfrm rot="5400000">
            <a:off x="5001499" y="4396920"/>
            <a:ext cx="1167795" cy="1188000"/>
          </a:xfrm>
          <a:prstGeom prst="round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8EBEC56-C947-7918-2124-08E19389C4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9" t="22001" r="8000" b="9328"/>
          <a:stretch/>
        </p:blipFill>
        <p:spPr>
          <a:xfrm rot="5400000">
            <a:off x="8888307" y="4404221"/>
            <a:ext cx="1181723" cy="1188000"/>
          </a:xfrm>
          <a:prstGeom prst="round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0F7CA6E-3C45-283A-950A-2648392E557E}"/>
              </a:ext>
            </a:extLst>
          </p:cNvPr>
          <p:cNvSpPr txBox="1"/>
          <p:nvPr/>
        </p:nvSpPr>
        <p:spPr>
          <a:xfrm>
            <a:off x="4708606" y="5620992"/>
            <a:ext cx="3090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Little foaming properties</a:t>
            </a:r>
            <a:endParaRPr lang="fr-FR" sz="16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9795E71-72EF-905F-890C-C5DA9B4CF810}"/>
              </a:ext>
            </a:extLst>
          </p:cNvPr>
          <p:cNvSpPr txBox="1"/>
          <p:nvPr/>
        </p:nvSpPr>
        <p:spPr>
          <a:xfrm>
            <a:off x="8720295" y="5606728"/>
            <a:ext cx="3090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Good foaming properties</a:t>
            </a:r>
            <a:endParaRPr lang="fr-FR" sz="16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5D2097C-66D1-5D9B-4973-CF4C66A039D5}"/>
              </a:ext>
            </a:extLst>
          </p:cNvPr>
          <p:cNvSpPr txBox="1"/>
          <p:nvPr/>
        </p:nvSpPr>
        <p:spPr>
          <a:xfrm>
            <a:off x="5614503" y="4024482"/>
            <a:ext cx="5737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Pea globulins	   	                          Pea albumins</a:t>
            </a:r>
            <a:endParaRPr lang="fr-FR" sz="1600" b="1" i="1" dirty="0"/>
          </a:p>
        </p:txBody>
      </p:sp>
    </p:spTree>
    <p:extLst>
      <p:ext uri="{BB962C8B-B14F-4D97-AF65-F5344CB8AC3E}">
        <p14:creationId xmlns:p14="http://schemas.microsoft.com/office/powerpoint/2010/main" val="170290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B34A3-0906-B7A0-DBC0-103BB2B9B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46DA6-2236-61E2-9897-737F55F67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885" y="0"/>
            <a:ext cx="9610892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444D26"/>
                </a:solidFill>
              </a:rPr>
              <a:t>Case study – valorisation of fibres</a:t>
            </a:r>
            <a:endParaRPr lang="en-GB" sz="3600" dirty="0">
              <a:solidFill>
                <a:srgbClr val="FFC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6155E9-6FED-F474-E9F3-5160E4BC2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Strictly confidential &amp; proprietary information of IMPROVE SAS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797EF7-1F4B-B901-C554-55428D557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3CFE-EE9C-47D9-BFD4-816EFF191765}" type="slidenum">
              <a:rPr lang="fr-FR" smtClean="0"/>
              <a:t>11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05EB8E-0385-D6E9-8DC8-953EB5A92579}"/>
              </a:ext>
            </a:extLst>
          </p:cNvPr>
          <p:cNvSpPr txBox="1"/>
          <p:nvPr/>
        </p:nvSpPr>
        <p:spPr>
          <a:xfrm>
            <a:off x="824266" y="1589430"/>
            <a:ext cx="36121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Produced</a:t>
            </a:r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 large </a:t>
            </a:r>
            <a:r>
              <a:rPr lang="fr-FR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amounts</a:t>
            </a:r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for </a:t>
            </a:r>
            <a:r>
              <a:rPr lang="fr-FR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flour</a:t>
            </a:r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fr-FR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protein</a:t>
            </a:r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concentrate</a:t>
            </a:r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and </a:t>
            </a:r>
            <a:r>
              <a:rPr lang="fr-FR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isolates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Blend of 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complex molecules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(cellulose, hemicellulose, lignin, pectin, arabinoxylan…), 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soluble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or 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insoluble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Deficiency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 western diet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FED3A9-CFD4-E75A-C63B-EB8CE2B0992A}"/>
              </a:ext>
            </a:extLst>
          </p:cNvPr>
          <p:cNvSpPr txBox="1"/>
          <p:nvPr/>
        </p:nvSpPr>
        <p:spPr>
          <a:xfrm>
            <a:off x="824266" y="4769044"/>
            <a:ext cx="387457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Impact in applications depend on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fibre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composition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 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physical properties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(size, shape)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Benefits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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nutrition and health;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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organoleptics</a:t>
            </a: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F6D0E5C-5146-9B66-7900-B62BE1ED9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423" y="4017658"/>
            <a:ext cx="2891507" cy="19709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7470A80-AEFF-B177-47DC-6DB96935F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827" y="4021165"/>
            <a:ext cx="3000137" cy="196748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E6410E5-A63B-0205-6147-F09C1A1F6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737" y="1325563"/>
            <a:ext cx="1768929" cy="196748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AB5300B-9D8A-4AF7-ED1C-57F9559BB5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9595"/>
          <a:stretch>
            <a:fillRect/>
          </a:stretch>
        </p:blipFill>
        <p:spPr>
          <a:xfrm>
            <a:off x="5760404" y="1665492"/>
            <a:ext cx="2061695" cy="157159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46C0F8C-66CB-9639-965A-C68B29ABB8F9}"/>
              </a:ext>
            </a:extLst>
          </p:cNvPr>
          <p:cNvSpPr txBox="1"/>
          <p:nvPr/>
        </p:nvSpPr>
        <p:spPr>
          <a:xfrm>
            <a:off x="5760404" y="3237087"/>
            <a:ext cx="27115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Impact on crumb structure</a:t>
            </a:r>
            <a:endParaRPr lang="fr-FR" sz="1400" b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D2C57CD-1BCE-75EE-4369-31F34BFF48D7}"/>
              </a:ext>
            </a:extLst>
          </p:cNvPr>
          <p:cNvSpPr txBox="1"/>
          <p:nvPr/>
        </p:nvSpPr>
        <p:spPr>
          <a:xfrm>
            <a:off x="8807388" y="3237087"/>
            <a:ext cx="27115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Impact on bread appearance</a:t>
            </a:r>
            <a:endParaRPr lang="fr-FR" sz="1400" b="1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E2D4111-7EE0-A5BB-F877-057E30FAAF00}"/>
              </a:ext>
            </a:extLst>
          </p:cNvPr>
          <p:cNvSpPr txBox="1"/>
          <p:nvPr/>
        </p:nvSpPr>
        <p:spPr>
          <a:xfrm>
            <a:off x="5959500" y="5938594"/>
            <a:ext cx="27115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Impact on water retention</a:t>
            </a:r>
            <a:endParaRPr lang="fr-FR" sz="14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73A5BAD-9D78-FA64-6DF0-C8D49F3F27DE}"/>
              </a:ext>
            </a:extLst>
          </p:cNvPr>
          <p:cNvSpPr txBox="1"/>
          <p:nvPr/>
        </p:nvSpPr>
        <p:spPr>
          <a:xfrm>
            <a:off x="9061543" y="5932689"/>
            <a:ext cx="27115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Impact on crumb texture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125686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46E28-C111-B0C5-ECDE-71A4FC717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DEB05-F179-0DC2-6F9C-D9B673EFB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885" y="0"/>
            <a:ext cx="9610892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444D26"/>
                </a:solidFill>
              </a:rPr>
              <a:t>Recombination of fractionated molecules</a:t>
            </a:r>
            <a:endParaRPr lang="en-GB" sz="3600" dirty="0">
              <a:solidFill>
                <a:srgbClr val="FFC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A82226-B358-C24B-B235-37D1C88C0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Strictly confidential &amp; proprietary information of IMPROVE SAS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29F128-A8EB-BA83-1C28-2F8B9097B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3CFE-EE9C-47D9-BFD4-816EFF191765}" type="slidenum">
              <a:rPr lang="fr-FR" smtClean="0"/>
              <a:t>12</a:t>
            </a:fld>
            <a:endParaRPr lang="fr-FR" dirty="0"/>
          </a:p>
        </p:txBody>
      </p:sp>
      <p:pic>
        <p:nvPicPr>
          <p:cNvPr id="8" name="Image 7" descr="Une image contenant nourriture, sandwich, Cuisine américaine, Restauration rapide&#10;&#10;Le contenu généré par l’IA peut être incorrect.">
            <a:extLst>
              <a:ext uri="{FF2B5EF4-FFF2-40B4-BE49-F238E27FC236}">
                <a16:creationId xmlns:a16="http://schemas.microsoft.com/office/drawing/2014/main" id="{11D7B1AC-14C1-9090-345C-B585421A8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885"/>
            <a:ext cx="3463390" cy="31418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4A0909-CB47-1D2A-BD68-F9E24400D5B0}"/>
              </a:ext>
            </a:extLst>
          </p:cNvPr>
          <p:cNvSpPr/>
          <p:nvPr/>
        </p:nvSpPr>
        <p:spPr>
          <a:xfrm>
            <a:off x="5369310" y="1868777"/>
            <a:ext cx="62991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Bread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: enrichment in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pea fibre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: better nutrition, water retention</a:t>
            </a:r>
            <a:endParaRPr lang="en-GB" sz="16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33744-4828-FFD1-5F5A-5FCFF2CD0147}"/>
              </a:ext>
            </a:extLst>
          </p:cNvPr>
          <p:cNvSpPr/>
          <p:nvPr/>
        </p:nvSpPr>
        <p:spPr>
          <a:xfrm>
            <a:off x="5369309" y="2959279"/>
            <a:ext cx="57284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Burger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: use of a blend of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pea protein concentrate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and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pea protein isolate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for production of textured pea protein; partial use of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pea albumins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as binder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83463E-F2FC-EB22-9594-2EDADAB35BCE}"/>
              </a:ext>
            </a:extLst>
          </p:cNvPr>
          <p:cNvSpPr/>
          <p:nvPr/>
        </p:nvSpPr>
        <p:spPr>
          <a:xfrm>
            <a:off x="5369308" y="4003615"/>
            <a:ext cx="57284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Sauce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use of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pea protein concentrate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protein fraction provides emulsification and residual pea starch provides a thicker texture and stability</a:t>
            </a:r>
            <a:endParaRPr lang="en-GB" sz="16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742950" lvl="1" indent="-285750">
              <a:buFontTx/>
              <a:buChar char="-"/>
            </a:pP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381DD5-58C5-3695-F438-D2596F7226D5}"/>
              </a:ext>
            </a:extLst>
          </p:cNvPr>
          <p:cNvSpPr/>
          <p:nvPr/>
        </p:nvSpPr>
        <p:spPr>
          <a:xfrm>
            <a:off x="5369310" y="2374504"/>
            <a:ext cx="6299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Cheese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enrichment in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pea starch concentrate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better meltability </a:t>
            </a: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742950" lvl="1" indent="-285750">
              <a:buFontTx/>
              <a:buChar char="-"/>
            </a:pP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5A5D607-8346-A331-8DAE-103EF70F9A7B}"/>
              </a:ext>
            </a:extLst>
          </p:cNvPr>
          <p:cNvCxnSpPr>
            <a:cxnSpLocks/>
          </p:cNvCxnSpPr>
          <p:nvPr/>
        </p:nvCxnSpPr>
        <p:spPr>
          <a:xfrm flipH="1">
            <a:off x="3814157" y="2007096"/>
            <a:ext cx="155515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3B83AE9-760A-C584-5AFE-9DDB5F761323}"/>
              </a:ext>
            </a:extLst>
          </p:cNvPr>
          <p:cNvCxnSpPr>
            <a:cxnSpLocks/>
          </p:cNvCxnSpPr>
          <p:nvPr/>
        </p:nvCxnSpPr>
        <p:spPr>
          <a:xfrm flipH="1">
            <a:off x="4030027" y="2525256"/>
            <a:ext cx="133928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B9BF3DE-9B31-BF94-C894-0D6B72DAED6F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4126230" y="3374777"/>
            <a:ext cx="1243079" cy="1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2A6167F-BD49-B7D8-BCC5-9B5467F0DAF2}"/>
              </a:ext>
            </a:extLst>
          </p:cNvPr>
          <p:cNvCxnSpPr>
            <a:cxnSpLocks/>
          </p:cNvCxnSpPr>
          <p:nvPr/>
        </p:nvCxnSpPr>
        <p:spPr>
          <a:xfrm flipH="1">
            <a:off x="3448050" y="4150856"/>
            <a:ext cx="194957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6A42DBC-7F3C-7F2F-CA1C-57F8523295AF}"/>
              </a:ext>
            </a:extLst>
          </p:cNvPr>
          <p:cNvCxnSpPr>
            <a:cxnSpLocks/>
          </p:cNvCxnSpPr>
          <p:nvPr/>
        </p:nvCxnSpPr>
        <p:spPr>
          <a:xfrm flipH="1">
            <a:off x="3047998" y="2007096"/>
            <a:ext cx="766157" cy="606067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3BB95A3-BE6C-C70D-69FF-3E90DF7A1BD7}"/>
              </a:ext>
            </a:extLst>
          </p:cNvPr>
          <p:cNvCxnSpPr>
            <a:cxnSpLocks/>
          </p:cNvCxnSpPr>
          <p:nvPr/>
        </p:nvCxnSpPr>
        <p:spPr>
          <a:xfrm flipH="1">
            <a:off x="3256405" y="2525256"/>
            <a:ext cx="773621" cy="568135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41FEA2FF-1391-6E1F-B8CB-0BA5DA3A67D5}"/>
              </a:ext>
            </a:extLst>
          </p:cNvPr>
          <p:cNvCxnSpPr>
            <a:cxnSpLocks/>
          </p:cNvCxnSpPr>
          <p:nvPr/>
        </p:nvCxnSpPr>
        <p:spPr>
          <a:xfrm flipH="1" flipV="1">
            <a:off x="3256405" y="3935004"/>
            <a:ext cx="191645" cy="201743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B789BB18-AE01-77F1-DA35-C3362463194C}"/>
              </a:ext>
            </a:extLst>
          </p:cNvPr>
          <p:cNvSpPr txBox="1"/>
          <p:nvPr/>
        </p:nvSpPr>
        <p:spPr>
          <a:xfrm>
            <a:off x="1359569" y="4926935"/>
            <a:ext cx="2561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“IMPROVE” pea burger</a:t>
            </a:r>
            <a:endParaRPr lang="fr-FR" i="1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71AEAD5-CEF3-8CAB-0CC7-AF4D00FAB839}"/>
              </a:ext>
            </a:extLst>
          </p:cNvPr>
          <p:cNvSpPr txBox="1"/>
          <p:nvPr/>
        </p:nvSpPr>
        <p:spPr>
          <a:xfrm>
            <a:off x="1313064" y="5776456"/>
            <a:ext cx="7888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Benefits</a:t>
            </a:r>
            <a:r>
              <a:rPr lang="en-GB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 </a:t>
            </a:r>
            <a:r>
              <a:rPr lang="en-GB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organoleptics</a:t>
            </a:r>
            <a:r>
              <a:rPr lang="en-GB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 </a:t>
            </a:r>
            <a:r>
              <a:rPr lang="en-GB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nutrition,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 </a:t>
            </a:r>
            <a:r>
              <a:rPr lang="en-GB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convenience,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 </a:t>
            </a:r>
            <a:r>
              <a:rPr lang="en-GB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social aspect</a:t>
            </a:r>
          </a:p>
        </p:txBody>
      </p:sp>
    </p:spTree>
    <p:extLst>
      <p:ext uri="{BB962C8B-B14F-4D97-AF65-F5344CB8AC3E}">
        <p14:creationId xmlns:p14="http://schemas.microsoft.com/office/powerpoint/2010/main" val="3158340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CA4A8-6642-314F-DA1E-4C898FCBA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2286893-513E-6F03-E098-C844388A02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670" t="21315"/>
          <a:stretch>
            <a:fillRect/>
          </a:stretch>
        </p:blipFill>
        <p:spPr>
          <a:xfrm>
            <a:off x="9430941" y="2567123"/>
            <a:ext cx="1339764" cy="1664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1FD8E3-31DB-92F1-5860-120CC3421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885" y="0"/>
            <a:ext cx="10387546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444D26"/>
                </a:solidFill>
              </a:rPr>
              <a:t>Strategy 2 – valorising the whole grain</a:t>
            </a:r>
            <a:endParaRPr lang="en-GB" sz="3600" dirty="0">
              <a:solidFill>
                <a:srgbClr val="FFC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F51573-BDC7-8905-023F-2BBE36579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Strictly confidential &amp; proprietary information of IMPROVE SAS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6CC9C-884E-6846-8522-7BC3A1A24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3CFE-EE9C-47D9-BFD4-816EFF191765}" type="slidenum">
              <a:rPr lang="fr-FR" smtClean="0"/>
              <a:t>13</a:t>
            </a:fld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583A93-682E-D9E7-30CC-9DFB7B9572B9}"/>
              </a:ext>
            </a:extLst>
          </p:cNvPr>
          <p:cNvSpPr/>
          <p:nvPr/>
        </p:nvSpPr>
        <p:spPr>
          <a:xfrm>
            <a:off x="7295321" y="2356189"/>
            <a:ext cx="24781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Pulses are long to prepare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196291-EDD5-B370-7923-169AF23A8E2A}"/>
              </a:ext>
            </a:extLst>
          </p:cNvPr>
          <p:cNvSpPr/>
          <p:nvPr/>
        </p:nvSpPr>
        <p:spPr>
          <a:xfrm>
            <a:off x="3741692" y="2415857"/>
            <a:ext cx="310535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“ultra-processed products to replace meat in </a:t>
            </a:r>
            <a:r>
              <a:rPr lang="en-GB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school canteens: this is not food, this is chemistry” </a:t>
            </a:r>
          </a:p>
          <a:p>
            <a:r>
              <a:rPr lang="en-GB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RMC (French television), 05/04/2023</a:t>
            </a:r>
          </a:p>
          <a:p>
            <a:pPr marL="742950" lvl="1" indent="-285750">
              <a:buFontTx/>
              <a:buChar char="-"/>
            </a:pP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DD812CA-50A1-3F37-C3E0-8806471DFE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41" t="33629" r="2860" b="5185"/>
          <a:stretch>
            <a:fillRect/>
          </a:stretch>
        </p:blipFill>
        <p:spPr>
          <a:xfrm>
            <a:off x="977348" y="2475734"/>
            <a:ext cx="2743200" cy="15282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861E29-12C4-D309-5A98-E60DE54A1975}"/>
              </a:ext>
            </a:extLst>
          </p:cNvPr>
          <p:cNvSpPr/>
          <p:nvPr/>
        </p:nvSpPr>
        <p:spPr>
          <a:xfrm>
            <a:off x="3431671" y="5531813"/>
            <a:ext cx="5493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How to facilitate the consumption of whole grains?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F75F656-1A97-B528-565D-79E0CEF18711}"/>
              </a:ext>
            </a:extLst>
          </p:cNvPr>
          <p:cNvSpPr txBox="1"/>
          <p:nvPr/>
        </p:nvSpPr>
        <p:spPr>
          <a:xfrm>
            <a:off x="2567868" y="1420840"/>
            <a:ext cx="2427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Limit of fractionation / recombination strategy</a:t>
            </a:r>
            <a:endParaRPr lang="fr-FR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4AEFF9E-5940-CFC5-3702-0B21572296B7}"/>
              </a:ext>
            </a:extLst>
          </p:cNvPr>
          <p:cNvSpPr txBox="1"/>
          <p:nvPr/>
        </p:nvSpPr>
        <p:spPr>
          <a:xfrm>
            <a:off x="7123303" y="1559339"/>
            <a:ext cx="2815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Limit of unprocessed grain</a:t>
            </a:r>
            <a:endParaRPr lang="fr-FR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4FD92EC-D40F-DE28-6AFE-B3D89B041605}"/>
              </a:ext>
            </a:extLst>
          </p:cNvPr>
          <p:cNvSpPr txBox="1"/>
          <p:nvPr/>
        </p:nvSpPr>
        <p:spPr>
          <a:xfrm>
            <a:off x="1483836" y="4459523"/>
            <a:ext cx="4310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 </a:t>
            </a:r>
            <a:r>
              <a:rPr lang="en-GB" sz="1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Convenience;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 </a:t>
            </a:r>
            <a:r>
              <a:rPr lang="en-GB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organoleptics</a:t>
            </a:r>
            <a:r>
              <a:rPr lang="en-GB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  </a:t>
            </a:r>
            <a:r>
              <a:rPr lang="en-GB" i="1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beliefs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6EB5BBE-64FF-4DBE-37F0-B355BBFE38E7}"/>
              </a:ext>
            </a:extLst>
          </p:cNvPr>
          <p:cNvSpPr txBox="1"/>
          <p:nvPr/>
        </p:nvSpPr>
        <p:spPr>
          <a:xfrm>
            <a:off x="6847047" y="4459523"/>
            <a:ext cx="4310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 </a:t>
            </a:r>
            <a:r>
              <a:rPr lang="en-GB" sz="1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Convenience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9156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1ED65-4D84-90D3-DE45-833EC99EE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4EB55-2BAE-3B29-4C5D-3E074EE3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885" y="0"/>
            <a:ext cx="10387546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444D26"/>
                </a:solidFill>
              </a:rPr>
              <a:t>Some product concepts</a:t>
            </a:r>
            <a:endParaRPr lang="en-GB" sz="3600" dirty="0">
              <a:solidFill>
                <a:srgbClr val="FFC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066F91-0325-42C1-1645-BA084DC86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3CFE-EE9C-47D9-BFD4-816EFF191765}" type="slidenum">
              <a:rPr lang="fr-FR" smtClean="0"/>
              <a:t>14</a:t>
            </a:fld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EC1195-F3D2-0206-AA4E-845C1E1E691A}"/>
              </a:ext>
            </a:extLst>
          </p:cNvPr>
          <p:cNvSpPr/>
          <p:nvPr/>
        </p:nvSpPr>
        <p:spPr>
          <a:xfrm>
            <a:off x="6368498" y="4974678"/>
            <a:ext cx="247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Dehulling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Milling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Agglomeration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45A410-93BF-6C06-BD02-527AEAD8EE8D}"/>
              </a:ext>
            </a:extLst>
          </p:cNvPr>
          <p:cNvSpPr/>
          <p:nvPr/>
        </p:nvSpPr>
        <p:spPr>
          <a:xfrm>
            <a:off x="1946374" y="4467591"/>
            <a:ext cx="24764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Pulse pearls</a:t>
            </a:r>
            <a:endParaRPr lang="en-GB" sz="1600" b="1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5B9ED23-6CDB-0A74-20DC-F4464DF30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809" y="2343046"/>
            <a:ext cx="931668" cy="122587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6BA9DF9-7D30-72B0-6720-100263DFC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807" y="2356637"/>
            <a:ext cx="839931" cy="12950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683D66F-3C95-625D-5287-3E994404C1DD}"/>
              </a:ext>
            </a:extLst>
          </p:cNvPr>
          <p:cNvSpPr/>
          <p:nvPr/>
        </p:nvSpPr>
        <p:spPr>
          <a:xfrm>
            <a:off x="705836" y="2459748"/>
            <a:ext cx="15099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Pre-cooking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Aseptic filling</a:t>
            </a: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BA2BF9-9877-A476-445B-2891EA066C32}"/>
              </a:ext>
            </a:extLst>
          </p:cNvPr>
          <p:cNvSpPr txBox="1"/>
          <p:nvPr/>
        </p:nvSpPr>
        <p:spPr>
          <a:xfrm>
            <a:off x="838200" y="1350457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sz="1800" dirty="0">
                <a:solidFill>
                  <a:srgbClr val="444D26"/>
                </a:solidFill>
              </a:rPr>
              <a:t>Using novel technics to facilitate pulse consumption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96DF2B-CA1B-8378-62FB-AE23F4797850}"/>
              </a:ext>
            </a:extLst>
          </p:cNvPr>
          <p:cNvSpPr/>
          <p:nvPr/>
        </p:nvSpPr>
        <p:spPr>
          <a:xfrm>
            <a:off x="708141" y="2007624"/>
            <a:ext cx="24764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2 min microwavable pulses </a:t>
            </a:r>
            <a:endParaRPr lang="en-GB" sz="1600" b="1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25B0F0-0B72-0BFA-FD2D-B60D12C3C98C}"/>
              </a:ext>
            </a:extLst>
          </p:cNvPr>
          <p:cNvSpPr/>
          <p:nvPr/>
        </p:nvSpPr>
        <p:spPr>
          <a:xfrm>
            <a:off x="4169918" y="2716503"/>
            <a:ext cx="11862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Toasting</a:t>
            </a:r>
            <a:endParaRPr lang="en-GB" sz="16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742950" lvl="1" indent="-285750">
              <a:buFontTx/>
              <a:buChar char="-"/>
            </a:pP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962B31-E689-FFA5-C1A7-7F71F3FA0A3C}"/>
              </a:ext>
            </a:extLst>
          </p:cNvPr>
          <p:cNvSpPr/>
          <p:nvPr/>
        </p:nvSpPr>
        <p:spPr>
          <a:xfrm>
            <a:off x="1946374" y="5165875"/>
            <a:ext cx="1780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Abrasion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Pre-cooking</a:t>
            </a: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8065C7-8F3E-D594-EB5C-6DD59F3549C4}"/>
              </a:ext>
            </a:extLst>
          </p:cNvPr>
          <p:cNvSpPr/>
          <p:nvPr/>
        </p:nvSpPr>
        <p:spPr>
          <a:xfrm>
            <a:off x="4152441" y="1992275"/>
            <a:ext cx="24764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Pulse snacks</a:t>
            </a:r>
            <a:endParaRPr lang="en-GB" sz="1600" b="1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32EBDB-61DE-085F-0BEA-FE9A26EAB180}"/>
              </a:ext>
            </a:extLst>
          </p:cNvPr>
          <p:cNvSpPr/>
          <p:nvPr/>
        </p:nvSpPr>
        <p:spPr>
          <a:xfrm>
            <a:off x="7848214" y="2639318"/>
            <a:ext cx="1608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Air fractionation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Extrusion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FC007F-B480-9C3D-11DA-7163F37FBEE7}"/>
              </a:ext>
            </a:extLst>
          </p:cNvPr>
          <p:cNvSpPr/>
          <p:nvPr/>
        </p:nvSpPr>
        <p:spPr>
          <a:xfrm>
            <a:off x="8002900" y="2066570"/>
            <a:ext cx="24764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Pulse snacks</a:t>
            </a:r>
            <a:endParaRPr lang="en-GB" sz="1600" b="1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88DE014-2708-4C90-D716-5B79F58996AD}"/>
              </a:ext>
            </a:extLst>
          </p:cNvPr>
          <p:cNvSpPr/>
          <p:nvPr/>
        </p:nvSpPr>
        <p:spPr>
          <a:xfrm>
            <a:off x="6600200" y="4358118"/>
            <a:ext cx="24764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Pulse couscous</a:t>
            </a:r>
            <a:endParaRPr lang="en-GB" sz="1600" b="1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436AF82-9D13-A772-8F8B-82E123120986}"/>
              </a:ext>
            </a:extLst>
          </p:cNvPr>
          <p:cNvSpPr txBox="1"/>
          <p:nvPr/>
        </p:nvSpPr>
        <p:spPr>
          <a:xfrm>
            <a:off x="590098" y="3680462"/>
            <a:ext cx="31937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 convenience,  nutrition,  </a:t>
            </a:r>
            <a:r>
              <a:rPr lang="en-GB" sz="1400" dirty="0" err="1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organoleptics</a:t>
            </a:r>
            <a:endParaRPr lang="fr-FR" sz="14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F1F2974-79A2-2790-2559-780704D7BE2C}"/>
              </a:ext>
            </a:extLst>
          </p:cNvPr>
          <p:cNvSpPr txBox="1"/>
          <p:nvPr/>
        </p:nvSpPr>
        <p:spPr>
          <a:xfrm>
            <a:off x="4152441" y="3680462"/>
            <a:ext cx="3023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 convenience,  nutrition,  </a:t>
            </a:r>
            <a:r>
              <a:rPr lang="en-GB" sz="1400" dirty="0" err="1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organoleptics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,  social experience</a:t>
            </a:r>
            <a:endParaRPr lang="fr-FR" sz="14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1374BD2-5159-B612-5D71-D3AB83A54C0B}"/>
              </a:ext>
            </a:extLst>
          </p:cNvPr>
          <p:cNvSpPr txBox="1"/>
          <p:nvPr/>
        </p:nvSpPr>
        <p:spPr>
          <a:xfrm>
            <a:off x="7838433" y="3638087"/>
            <a:ext cx="3023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 convenience,  nutrition,  </a:t>
            </a:r>
            <a:r>
              <a:rPr lang="en-GB" sz="1400" dirty="0" err="1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organoleptics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,  social experience</a:t>
            </a:r>
            <a:endParaRPr lang="fr-FR" sz="14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25DFF33-4D4F-7704-165F-69026CA4C4AA}"/>
              </a:ext>
            </a:extLst>
          </p:cNvPr>
          <p:cNvSpPr txBox="1"/>
          <p:nvPr/>
        </p:nvSpPr>
        <p:spPr>
          <a:xfrm>
            <a:off x="1628367" y="6206294"/>
            <a:ext cx="41068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 convenience,  nutrition,  </a:t>
            </a:r>
            <a:r>
              <a:rPr lang="en-GB" sz="1400" dirty="0" err="1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organoleptics</a:t>
            </a:r>
            <a:endParaRPr lang="fr-FR" sz="14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6934C9E-654E-FEE5-D7A0-4ECA7D9E83FB}"/>
              </a:ext>
            </a:extLst>
          </p:cNvPr>
          <p:cNvSpPr txBox="1"/>
          <p:nvPr/>
        </p:nvSpPr>
        <p:spPr>
          <a:xfrm>
            <a:off x="6190011" y="6114301"/>
            <a:ext cx="41068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 convenience,  nutrition,  </a:t>
            </a:r>
            <a:r>
              <a:rPr lang="en-GB" sz="1400" dirty="0" err="1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organoleptics</a:t>
            </a:r>
            <a:endParaRPr lang="fr-FR" sz="1400" dirty="0"/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F2AFF6DD-AAF3-00D7-A30D-5596F38595FF}"/>
              </a:ext>
            </a:extLst>
          </p:cNvPr>
          <p:cNvSpPr/>
          <p:nvPr/>
        </p:nvSpPr>
        <p:spPr>
          <a:xfrm>
            <a:off x="705836" y="2301204"/>
            <a:ext cx="2537847" cy="1336883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FC2970D9-EC6A-019F-A75B-1AC28C5D3E71}"/>
              </a:ext>
            </a:extLst>
          </p:cNvPr>
          <p:cNvSpPr/>
          <p:nvPr/>
        </p:nvSpPr>
        <p:spPr>
          <a:xfrm>
            <a:off x="4152441" y="2315104"/>
            <a:ext cx="2537847" cy="1336883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02BEF927-3997-9958-0794-2F39BFDA9F99}"/>
              </a:ext>
            </a:extLst>
          </p:cNvPr>
          <p:cNvSpPr/>
          <p:nvPr/>
        </p:nvSpPr>
        <p:spPr>
          <a:xfrm>
            <a:off x="7838434" y="2366547"/>
            <a:ext cx="2805398" cy="1336883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EA4174C7-BBBF-829B-C033-A6646CC4FADC}"/>
              </a:ext>
            </a:extLst>
          </p:cNvPr>
          <p:cNvSpPr/>
          <p:nvPr/>
        </p:nvSpPr>
        <p:spPr>
          <a:xfrm>
            <a:off x="1946374" y="4827472"/>
            <a:ext cx="2640791" cy="1336883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2ED03B4E-0274-4F7D-38AD-16D2B9050F02}"/>
              </a:ext>
            </a:extLst>
          </p:cNvPr>
          <p:cNvSpPr/>
          <p:nvPr/>
        </p:nvSpPr>
        <p:spPr>
          <a:xfrm>
            <a:off x="6336282" y="4701042"/>
            <a:ext cx="3023864" cy="1336883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452C20CA-13FE-6865-9B53-052FCB5E47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708" t="13756" r="30538" b="33475"/>
          <a:stretch>
            <a:fillRect/>
          </a:stretch>
        </p:blipFill>
        <p:spPr>
          <a:xfrm>
            <a:off x="8359643" y="4806145"/>
            <a:ext cx="838730" cy="1142043"/>
          </a:xfrm>
          <a:prstGeom prst="rect">
            <a:avLst/>
          </a:prstGeom>
        </p:spPr>
      </p:pic>
      <p:pic>
        <p:nvPicPr>
          <p:cNvPr id="38" name="Image 37" descr="Une image contenant nourriture, légume, Nourriture végétarienne, bol&#10;&#10;Le contenu généré par l’IA peut être incorrect.">
            <a:extLst>
              <a:ext uri="{FF2B5EF4-FFF2-40B4-BE49-F238E27FC236}">
                <a16:creationId xmlns:a16="http://schemas.microsoft.com/office/drawing/2014/main" id="{B164E1C1-1F89-25E9-C4BD-A674AEBB08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373" y="4978232"/>
            <a:ext cx="1145076" cy="1028654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FED1AAFC-10A7-6D3C-7A16-B79D3C8CE0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202" r="18976"/>
          <a:stretch>
            <a:fillRect/>
          </a:stretch>
        </p:blipFill>
        <p:spPr>
          <a:xfrm>
            <a:off x="9456817" y="2450006"/>
            <a:ext cx="1057101" cy="114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68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4C684-1A07-050C-F6B5-7EBD165CF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F64E6-26C8-439A-A9D3-5D414FBB6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885" y="0"/>
            <a:ext cx="10387546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444D26"/>
                </a:solidFill>
              </a:rPr>
              <a:t>A third way – milder fractionation</a:t>
            </a:r>
            <a:endParaRPr lang="en-GB" sz="3600" dirty="0">
              <a:solidFill>
                <a:srgbClr val="FFC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F315FD-DE6C-771F-D184-498EA781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Strictly confidential &amp; proprietary information of IMPROVE SAS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4FBCC-45C2-12BF-2948-517A2985D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3CFE-EE9C-47D9-BFD4-816EFF191765}" type="slidenum">
              <a:rPr lang="fr-FR" smtClean="0"/>
              <a:t>15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47B0BF0-BE85-E4B5-BD0D-C6AF8750E156}"/>
              </a:ext>
            </a:extLst>
          </p:cNvPr>
          <p:cNvSpPr txBox="1"/>
          <p:nvPr/>
        </p:nvSpPr>
        <p:spPr>
          <a:xfrm>
            <a:off x="1080880" y="1495696"/>
            <a:ext cx="64927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Major </a:t>
            </a:r>
            <a:r>
              <a:rPr lang="fr-FR" sz="1600" dirty="0" err="1"/>
              <a:t>difference</a:t>
            </a:r>
            <a:r>
              <a:rPr lang="fr-FR" sz="1600" dirty="0"/>
              <a:t> </a:t>
            </a:r>
            <a:r>
              <a:rPr lang="fr-FR" sz="1600" dirty="0" err="1"/>
              <a:t>between</a:t>
            </a:r>
            <a:r>
              <a:rPr lang="fr-FR" sz="1600" dirty="0"/>
              <a:t> modern and </a:t>
            </a:r>
            <a:r>
              <a:rPr lang="fr-FR" sz="1600" dirty="0" err="1"/>
              <a:t>traditional</a:t>
            </a:r>
            <a:r>
              <a:rPr lang="fr-FR" sz="1600" dirty="0"/>
              <a:t> transformation </a:t>
            </a:r>
            <a:r>
              <a:rPr lang="fr-FR" sz="1600" dirty="0" err="1"/>
              <a:t>processes</a:t>
            </a:r>
            <a:r>
              <a:rPr lang="fr-FR" sz="1600" dirty="0"/>
              <a:t>: </a:t>
            </a:r>
            <a:r>
              <a:rPr lang="fr-FR" sz="1600" b="1" dirty="0" err="1"/>
              <a:t>degree</a:t>
            </a:r>
            <a:r>
              <a:rPr lang="fr-FR" sz="1600" b="1" dirty="0"/>
              <a:t> of </a:t>
            </a:r>
            <a:r>
              <a:rPr lang="fr-FR" sz="1600" b="1" dirty="0" err="1"/>
              <a:t>purity</a:t>
            </a:r>
            <a:r>
              <a:rPr lang="fr-FR" sz="1600" b="1" dirty="0"/>
              <a:t> of </a:t>
            </a:r>
            <a:r>
              <a:rPr lang="fr-FR" sz="1600" b="1" dirty="0" err="1"/>
              <a:t>ingredients</a:t>
            </a:r>
            <a:r>
              <a:rPr lang="fr-FR" sz="1600" b="1" dirty="0"/>
              <a:t> </a:t>
            </a:r>
            <a:r>
              <a:rPr lang="fr-FR" sz="1600" i="1" dirty="0"/>
              <a:t>(</a:t>
            </a:r>
            <a:r>
              <a:rPr lang="fr-FR" sz="1600" i="1" dirty="0" err="1"/>
              <a:t>sugar</a:t>
            </a:r>
            <a:r>
              <a:rPr lang="fr-FR" sz="1600" i="1" dirty="0"/>
              <a:t>, </a:t>
            </a:r>
            <a:r>
              <a:rPr lang="fr-FR" sz="1600" i="1" dirty="0" err="1"/>
              <a:t>oil</a:t>
            </a:r>
            <a:r>
              <a:rPr lang="fr-FR" sz="1600" i="1" dirty="0"/>
              <a:t>, </a:t>
            </a:r>
            <a:r>
              <a:rPr lang="fr-FR" sz="1600" i="1" dirty="0" err="1"/>
              <a:t>protein</a:t>
            </a:r>
            <a:r>
              <a:rPr lang="fr-FR" sz="1600" i="1" dirty="0"/>
              <a:t>, </a:t>
            </a:r>
            <a:r>
              <a:rPr lang="fr-FR" sz="1600" i="1" dirty="0" err="1"/>
              <a:t>starch</a:t>
            </a:r>
            <a:r>
              <a:rPr lang="fr-FR" sz="1600" i="1" dirty="0"/>
              <a:t>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Elimination of </a:t>
            </a:r>
            <a:r>
              <a:rPr lang="fr-FR" sz="1600" dirty="0" err="1"/>
              <a:t>some</a:t>
            </a:r>
            <a:r>
              <a:rPr lang="fr-FR" sz="1600" dirty="0"/>
              <a:t> </a:t>
            </a:r>
            <a:r>
              <a:rPr lang="fr-FR" sz="1600" dirty="0" err="1"/>
              <a:t>valuable</a:t>
            </a:r>
            <a:r>
              <a:rPr lang="fr-FR" sz="1600" dirty="0"/>
              <a:t> </a:t>
            </a:r>
            <a:r>
              <a:rPr lang="fr-FR" sz="1600" b="1" dirty="0" err="1"/>
              <a:t>phytonutrients</a:t>
            </a:r>
            <a:r>
              <a:rPr lang="fr-FR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Need </a:t>
            </a:r>
            <a:r>
              <a:rPr lang="fr-FR" sz="1600" b="1" dirty="0"/>
              <a:t>high CAPEX / OPEX</a:t>
            </a:r>
            <a:r>
              <a:rPr lang="fr-FR" sz="1600" dirty="0"/>
              <a:t>, use of </a:t>
            </a:r>
            <a:r>
              <a:rPr lang="fr-FR" sz="1600" b="1" dirty="0"/>
              <a:t>water</a:t>
            </a:r>
            <a:r>
              <a:rPr lang="fr-FR" sz="1600" dirty="0"/>
              <a:t> and </a:t>
            </a:r>
            <a:r>
              <a:rPr lang="fr-FR" sz="1600" b="1" dirty="0" err="1"/>
              <a:t>energy</a:t>
            </a:r>
            <a:endParaRPr lang="fr-F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err="1"/>
              <a:t>Simplicity</a:t>
            </a:r>
            <a:r>
              <a:rPr lang="fr-FR" sz="1600" b="1" dirty="0"/>
              <a:t> for formulation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0268AAA-341B-DFDC-9D8A-192DB4CF26AB}"/>
              </a:ext>
            </a:extLst>
          </p:cNvPr>
          <p:cNvSpPr txBox="1"/>
          <p:nvPr/>
        </p:nvSpPr>
        <p:spPr>
          <a:xfrm>
            <a:off x="723071" y="3974153"/>
            <a:ext cx="30848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/>
              <a:t>Formulation goal:</a:t>
            </a:r>
          </a:p>
          <a:p>
            <a:r>
              <a:rPr lang="fr-FR" sz="1600" dirty="0"/>
              <a:t> 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25% </a:t>
            </a:r>
            <a:r>
              <a:rPr lang="fr-FR" sz="1600" dirty="0" err="1"/>
              <a:t>protein</a:t>
            </a:r>
            <a:r>
              <a:rPr lang="fr-FR" sz="1600" dirty="0"/>
              <a:t>, 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20% </a:t>
            </a:r>
            <a:r>
              <a:rPr lang="fr-FR" sz="1600" dirty="0" err="1"/>
              <a:t>lipid</a:t>
            </a:r>
            <a:r>
              <a:rPr lang="fr-FR" sz="1600" dirty="0"/>
              <a:t>, 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15% </a:t>
            </a:r>
            <a:r>
              <a:rPr lang="fr-FR" sz="1600" dirty="0" err="1"/>
              <a:t>sugar</a:t>
            </a:r>
            <a:endParaRPr lang="fr-FR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9FE81E0-13D6-2564-AC3B-166452061BF2}"/>
              </a:ext>
            </a:extLst>
          </p:cNvPr>
          <p:cNvSpPr txBox="1"/>
          <p:nvPr/>
        </p:nvSpPr>
        <p:spPr>
          <a:xfrm>
            <a:off x="3403467" y="3974153"/>
            <a:ext cx="37427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 err="1"/>
              <a:t>With</a:t>
            </a:r>
            <a:r>
              <a:rPr lang="fr-FR" sz="1600" b="1" dirty="0"/>
              <a:t> </a:t>
            </a:r>
            <a:r>
              <a:rPr lang="fr-FR" sz="1600" b="1" dirty="0" err="1"/>
              <a:t>purified</a:t>
            </a:r>
            <a:r>
              <a:rPr lang="fr-FR" sz="1600" b="1" dirty="0"/>
              <a:t> </a:t>
            </a:r>
            <a:r>
              <a:rPr lang="fr-FR" sz="1600" b="1" dirty="0" err="1"/>
              <a:t>ingredients</a:t>
            </a:r>
            <a:r>
              <a:rPr lang="fr-FR" sz="1600" b="1" dirty="0"/>
              <a:t>: </a:t>
            </a:r>
          </a:p>
          <a:p>
            <a:endParaRPr lang="fr-FR" sz="1600" dirty="0"/>
          </a:p>
          <a:p>
            <a:r>
              <a:rPr lang="fr-FR" sz="1600" dirty="0"/>
              <a:t>A: 100% </a:t>
            </a:r>
            <a:r>
              <a:rPr lang="fr-FR" sz="1600" dirty="0" err="1"/>
              <a:t>protein</a:t>
            </a:r>
            <a:r>
              <a:rPr lang="fr-FR" sz="1600" dirty="0"/>
              <a:t>,    0%   </a:t>
            </a:r>
            <a:r>
              <a:rPr lang="fr-FR" sz="1600" dirty="0" err="1"/>
              <a:t>lipids</a:t>
            </a:r>
            <a:r>
              <a:rPr lang="fr-FR" sz="1600" dirty="0"/>
              <a:t>,   0% </a:t>
            </a:r>
            <a:r>
              <a:rPr lang="fr-FR" sz="1600" dirty="0" err="1"/>
              <a:t>sugar</a:t>
            </a:r>
            <a:endParaRPr lang="fr-FR" sz="1600" dirty="0"/>
          </a:p>
          <a:p>
            <a:r>
              <a:rPr lang="fr-FR" sz="1600" dirty="0"/>
              <a:t>B:   0%    </a:t>
            </a:r>
            <a:r>
              <a:rPr lang="fr-FR" sz="1600" dirty="0" err="1"/>
              <a:t>protein</a:t>
            </a:r>
            <a:r>
              <a:rPr lang="fr-FR" sz="1600" dirty="0"/>
              <a:t>, 100% </a:t>
            </a:r>
            <a:r>
              <a:rPr lang="fr-FR" sz="1600" dirty="0" err="1"/>
              <a:t>lipids</a:t>
            </a:r>
            <a:r>
              <a:rPr lang="fr-FR" sz="1600" dirty="0"/>
              <a:t>,   0% </a:t>
            </a:r>
            <a:r>
              <a:rPr lang="fr-FR" sz="1600" dirty="0" err="1"/>
              <a:t>sugar</a:t>
            </a:r>
            <a:endParaRPr lang="fr-FR" sz="1600" dirty="0"/>
          </a:p>
          <a:p>
            <a:r>
              <a:rPr lang="fr-FR" sz="1600" dirty="0"/>
              <a:t>C:   0%    </a:t>
            </a:r>
            <a:r>
              <a:rPr lang="fr-FR" sz="1600" dirty="0" err="1"/>
              <a:t>protein</a:t>
            </a:r>
            <a:r>
              <a:rPr lang="fr-FR" sz="1600" dirty="0"/>
              <a:t>,    0%  </a:t>
            </a:r>
            <a:r>
              <a:rPr lang="fr-FR" sz="1600" dirty="0" err="1"/>
              <a:t>lipids</a:t>
            </a:r>
            <a:r>
              <a:rPr lang="fr-FR" sz="1600" dirty="0"/>
              <a:t>, 100% </a:t>
            </a:r>
            <a:r>
              <a:rPr lang="fr-FR" sz="1600" dirty="0" err="1"/>
              <a:t>sugar</a:t>
            </a:r>
            <a:endParaRPr lang="fr-FR" sz="16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20B838D-2A62-BDDB-6776-18617B7D1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6831" y="1552590"/>
            <a:ext cx="1463024" cy="109726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24D7867-8899-FC6B-01E5-E7E32EBB7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755" y="1168186"/>
            <a:ext cx="2143125" cy="2143125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81DAA03C-3408-62CD-3BB3-B34E54144D77}"/>
              </a:ext>
            </a:extLst>
          </p:cNvPr>
          <p:cNvGrpSpPr/>
          <p:nvPr/>
        </p:nvGrpSpPr>
        <p:grpSpPr>
          <a:xfrm>
            <a:off x="7915062" y="3974153"/>
            <a:ext cx="1829224" cy="1323439"/>
            <a:chOff x="7915062" y="3974153"/>
            <a:chExt cx="1829224" cy="1323439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0038475-4AC2-D1BE-5F70-BCC6E988598A}"/>
                </a:ext>
              </a:extLst>
            </p:cNvPr>
            <p:cNvSpPr txBox="1"/>
            <p:nvPr/>
          </p:nvSpPr>
          <p:spPr>
            <a:xfrm>
              <a:off x="7915062" y="3974153"/>
              <a:ext cx="182922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/>
                <a:t>Solution </a:t>
              </a:r>
              <a:r>
                <a:rPr lang="fr-FR" sz="1600" b="1" dirty="0" err="1"/>
                <a:t>is</a:t>
              </a:r>
              <a:r>
                <a:rPr lang="fr-FR" sz="1600" b="1" dirty="0"/>
                <a:t> </a:t>
              </a:r>
              <a:r>
                <a:rPr lang="fr-FR" sz="1600" b="1" dirty="0" err="1"/>
                <a:t>easy</a:t>
              </a:r>
              <a:endParaRPr lang="fr-FR" sz="1600" b="1" dirty="0"/>
            </a:p>
            <a:p>
              <a:pPr algn="ctr"/>
              <a:endParaRPr lang="fr-FR" sz="1600" dirty="0"/>
            </a:p>
            <a:p>
              <a:pPr algn="ctr"/>
              <a:r>
                <a:rPr lang="fr-FR" sz="1600" dirty="0"/>
                <a:t>%A: 25%</a:t>
              </a:r>
            </a:p>
            <a:p>
              <a:pPr algn="ctr"/>
              <a:r>
                <a:rPr lang="fr-FR" sz="1600" dirty="0"/>
                <a:t>%B: 20%</a:t>
              </a:r>
            </a:p>
            <a:p>
              <a:pPr algn="ctr"/>
              <a:r>
                <a:rPr lang="fr-FR" sz="1600" dirty="0"/>
                <a:t>%C: 15%</a:t>
              </a:r>
            </a:p>
          </p:txBody>
        </p:sp>
        <p:sp>
          <p:nvSpPr>
            <p:cNvPr id="23" name="Accolade ouvrante 22">
              <a:extLst>
                <a:ext uri="{FF2B5EF4-FFF2-40B4-BE49-F238E27FC236}">
                  <a16:creationId xmlns:a16="http://schemas.microsoft.com/office/drawing/2014/main" id="{7280932B-C0F6-5BF4-76B4-B95592094891}"/>
                </a:ext>
              </a:extLst>
            </p:cNvPr>
            <p:cNvSpPr/>
            <p:nvPr/>
          </p:nvSpPr>
          <p:spPr>
            <a:xfrm>
              <a:off x="8233233" y="4457509"/>
              <a:ext cx="142968" cy="833747"/>
            </a:xfrm>
            <a:prstGeom prst="leftBrac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4" name="Accolade ouvrante 23">
            <a:extLst>
              <a:ext uri="{FF2B5EF4-FFF2-40B4-BE49-F238E27FC236}">
                <a16:creationId xmlns:a16="http://schemas.microsoft.com/office/drawing/2014/main" id="{C1E0A979-9966-522C-47A5-554A7D3BFD8E}"/>
              </a:ext>
            </a:extLst>
          </p:cNvPr>
          <p:cNvSpPr/>
          <p:nvPr/>
        </p:nvSpPr>
        <p:spPr>
          <a:xfrm>
            <a:off x="580103" y="4463845"/>
            <a:ext cx="142968" cy="833747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61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67E07-3CB5-7FEF-EEC0-7DC605130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6ABCF-4ACD-9879-2F5B-CEF30135A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885" y="0"/>
            <a:ext cx="10387546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444D26"/>
                </a:solidFill>
              </a:rPr>
              <a:t>A third way – milder fractionation</a:t>
            </a:r>
            <a:endParaRPr lang="en-GB" sz="3600" dirty="0">
              <a:solidFill>
                <a:srgbClr val="FFC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B3FA9A-591B-CA01-2771-6FB820090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Strictly confidential &amp; proprietary information of IMPROVE SAS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BCF2A-4EFC-D753-18FE-29DE46450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3CFE-EE9C-47D9-BFD4-816EFF191765}" type="slidenum">
              <a:rPr lang="fr-FR" smtClean="0"/>
              <a:t>16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DCFEA6F-F2FD-EB76-D74D-971018673BBF}"/>
              </a:ext>
            </a:extLst>
          </p:cNvPr>
          <p:cNvSpPr txBox="1"/>
          <p:nvPr/>
        </p:nvSpPr>
        <p:spPr>
          <a:xfrm>
            <a:off x="1080880" y="1495696"/>
            <a:ext cx="63436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Major </a:t>
            </a:r>
            <a:r>
              <a:rPr lang="fr-FR" sz="1600" dirty="0" err="1"/>
              <a:t>difference</a:t>
            </a:r>
            <a:r>
              <a:rPr lang="fr-FR" sz="1600" dirty="0"/>
              <a:t> </a:t>
            </a:r>
            <a:r>
              <a:rPr lang="fr-FR" sz="1600" dirty="0" err="1"/>
              <a:t>between</a:t>
            </a:r>
            <a:r>
              <a:rPr lang="fr-FR" sz="1600" dirty="0"/>
              <a:t> modern and </a:t>
            </a:r>
            <a:r>
              <a:rPr lang="fr-FR" sz="1600" dirty="0" err="1"/>
              <a:t>traditional</a:t>
            </a:r>
            <a:r>
              <a:rPr lang="fr-FR" sz="1600" dirty="0"/>
              <a:t> transformation </a:t>
            </a:r>
            <a:r>
              <a:rPr lang="fr-FR" sz="1600" dirty="0" err="1"/>
              <a:t>processes</a:t>
            </a:r>
            <a:r>
              <a:rPr lang="fr-FR" sz="1600" dirty="0"/>
              <a:t>: </a:t>
            </a:r>
            <a:r>
              <a:rPr lang="fr-FR" sz="1600" b="1" dirty="0" err="1"/>
              <a:t>degree</a:t>
            </a:r>
            <a:r>
              <a:rPr lang="fr-FR" sz="1600" b="1" dirty="0"/>
              <a:t> of </a:t>
            </a:r>
            <a:r>
              <a:rPr lang="fr-FR" sz="1600" b="1" dirty="0" err="1"/>
              <a:t>purity</a:t>
            </a:r>
            <a:r>
              <a:rPr lang="fr-FR" sz="1600" b="1" dirty="0"/>
              <a:t> of </a:t>
            </a:r>
            <a:r>
              <a:rPr lang="fr-FR" sz="1600" b="1" dirty="0" err="1"/>
              <a:t>ingredients</a:t>
            </a:r>
            <a:r>
              <a:rPr lang="fr-FR" sz="1600" i="1" dirty="0"/>
              <a:t> (</a:t>
            </a:r>
            <a:r>
              <a:rPr lang="fr-FR" sz="1600" i="1" dirty="0" err="1"/>
              <a:t>sugar</a:t>
            </a:r>
            <a:r>
              <a:rPr lang="fr-FR" sz="1600" i="1" dirty="0"/>
              <a:t>, </a:t>
            </a:r>
            <a:r>
              <a:rPr lang="fr-FR" sz="1600" i="1" dirty="0" err="1"/>
              <a:t>oil</a:t>
            </a:r>
            <a:r>
              <a:rPr lang="fr-FR" sz="1600" i="1" dirty="0"/>
              <a:t>, </a:t>
            </a:r>
            <a:r>
              <a:rPr lang="fr-FR" sz="1600" i="1" dirty="0" err="1"/>
              <a:t>protein</a:t>
            </a:r>
            <a:r>
              <a:rPr lang="fr-FR" sz="1600" i="1" dirty="0"/>
              <a:t>, </a:t>
            </a:r>
            <a:r>
              <a:rPr lang="fr-FR" sz="1600" i="1" dirty="0" err="1"/>
              <a:t>starch</a:t>
            </a:r>
            <a:r>
              <a:rPr lang="fr-FR" sz="1600" i="1" dirty="0"/>
              <a:t>…)</a:t>
            </a:r>
            <a:endParaRPr lang="fr-F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Elimination of </a:t>
            </a:r>
            <a:r>
              <a:rPr lang="fr-FR" sz="1600" dirty="0" err="1"/>
              <a:t>some</a:t>
            </a:r>
            <a:r>
              <a:rPr lang="fr-FR" sz="1600" dirty="0"/>
              <a:t> </a:t>
            </a:r>
            <a:r>
              <a:rPr lang="fr-FR" sz="1600" dirty="0" err="1"/>
              <a:t>valuable</a:t>
            </a:r>
            <a:r>
              <a:rPr lang="fr-FR" sz="1600" dirty="0"/>
              <a:t> </a:t>
            </a:r>
            <a:r>
              <a:rPr lang="fr-FR" sz="1600" b="1" dirty="0" err="1"/>
              <a:t>phytonutrients</a:t>
            </a:r>
            <a:r>
              <a:rPr lang="fr-FR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Need </a:t>
            </a:r>
            <a:r>
              <a:rPr lang="fr-FR" sz="1600" b="1" dirty="0"/>
              <a:t>high CAPEX / OPEX</a:t>
            </a:r>
            <a:r>
              <a:rPr lang="fr-FR" sz="1600" dirty="0"/>
              <a:t>, use of </a:t>
            </a:r>
            <a:r>
              <a:rPr lang="fr-FR" sz="1600" b="1" dirty="0"/>
              <a:t>water</a:t>
            </a:r>
            <a:r>
              <a:rPr lang="fr-FR" sz="1600" dirty="0"/>
              <a:t> and </a:t>
            </a:r>
            <a:r>
              <a:rPr lang="fr-FR" sz="1600" b="1" dirty="0" err="1"/>
              <a:t>energy</a:t>
            </a:r>
            <a:endParaRPr lang="fr-F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err="1"/>
              <a:t>Simplicity</a:t>
            </a:r>
            <a:r>
              <a:rPr lang="fr-FR" sz="1600" b="1" dirty="0"/>
              <a:t> for formulation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6C4384E-AF60-A150-482C-59B0A9D8EAA2}"/>
              </a:ext>
            </a:extLst>
          </p:cNvPr>
          <p:cNvSpPr txBox="1"/>
          <p:nvPr/>
        </p:nvSpPr>
        <p:spPr>
          <a:xfrm>
            <a:off x="723071" y="3974153"/>
            <a:ext cx="30848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/>
              <a:t>Formulation goal:</a:t>
            </a:r>
          </a:p>
          <a:p>
            <a:r>
              <a:rPr lang="fr-FR" sz="1600" dirty="0"/>
              <a:t> 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25% </a:t>
            </a:r>
            <a:r>
              <a:rPr lang="fr-FR" sz="1600" dirty="0" err="1"/>
              <a:t>protein</a:t>
            </a:r>
            <a:r>
              <a:rPr lang="fr-FR" sz="1600" dirty="0"/>
              <a:t>, 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20% </a:t>
            </a:r>
            <a:r>
              <a:rPr lang="fr-FR" sz="1600" dirty="0" err="1"/>
              <a:t>lipid</a:t>
            </a:r>
            <a:r>
              <a:rPr lang="fr-FR" sz="1600" dirty="0"/>
              <a:t>, 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15% </a:t>
            </a:r>
            <a:r>
              <a:rPr lang="fr-FR" sz="1600" dirty="0" err="1"/>
              <a:t>sugar</a:t>
            </a:r>
            <a:endParaRPr lang="fr-FR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DCE4F9F-9833-D3A8-DB16-7AF243E3374D}"/>
              </a:ext>
            </a:extLst>
          </p:cNvPr>
          <p:cNvSpPr txBox="1"/>
          <p:nvPr/>
        </p:nvSpPr>
        <p:spPr>
          <a:xfrm>
            <a:off x="3403467" y="3974153"/>
            <a:ext cx="37427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 err="1"/>
              <a:t>With</a:t>
            </a:r>
            <a:r>
              <a:rPr lang="fr-FR" sz="1600" b="1" dirty="0"/>
              <a:t> </a:t>
            </a:r>
            <a:r>
              <a:rPr lang="fr-FR" sz="1600" b="1" dirty="0" err="1"/>
              <a:t>less</a:t>
            </a:r>
            <a:r>
              <a:rPr lang="fr-FR" sz="1600" b="1" dirty="0"/>
              <a:t> </a:t>
            </a:r>
            <a:r>
              <a:rPr lang="fr-FR" sz="1600" b="1" dirty="0" err="1"/>
              <a:t>purified</a:t>
            </a:r>
            <a:r>
              <a:rPr lang="fr-FR" sz="1600" b="1" dirty="0"/>
              <a:t> </a:t>
            </a:r>
            <a:r>
              <a:rPr lang="fr-FR" sz="1600" b="1" dirty="0" err="1"/>
              <a:t>ingredients</a:t>
            </a:r>
            <a:r>
              <a:rPr lang="fr-FR" sz="1600" b="1" dirty="0"/>
              <a:t>: </a:t>
            </a:r>
          </a:p>
          <a:p>
            <a:endParaRPr lang="fr-FR" sz="1600" dirty="0"/>
          </a:p>
          <a:p>
            <a:r>
              <a:rPr lang="fr-FR" sz="1600" dirty="0"/>
              <a:t>A: 55%  </a:t>
            </a:r>
            <a:r>
              <a:rPr lang="fr-FR" sz="1600" dirty="0" err="1"/>
              <a:t>protein</a:t>
            </a:r>
            <a:r>
              <a:rPr lang="fr-FR" sz="1600" dirty="0"/>
              <a:t>, 12%  </a:t>
            </a:r>
            <a:r>
              <a:rPr lang="fr-FR" sz="1600" dirty="0" err="1"/>
              <a:t>lipids</a:t>
            </a:r>
            <a:r>
              <a:rPr lang="fr-FR" sz="1600" dirty="0"/>
              <a:t>,  15% </a:t>
            </a:r>
            <a:r>
              <a:rPr lang="fr-FR" sz="1600" dirty="0" err="1"/>
              <a:t>sugar</a:t>
            </a:r>
            <a:endParaRPr lang="fr-FR" sz="1600" dirty="0"/>
          </a:p>
          <a:p>
            <a:r>
              <a:rPr lang="fr-FR" sz="1600" dirty="0"/>
              <a:t>B:   8%   </a:t>
            </a:r>
            <a:r>
              <a:rPr lang="fr-FR" sz="1600" dirty="0" err="1"/>
              <a:t>protein</a:t>
            </a:r>
            <a:r>
              <a:rPr lang="fr-FR" sz="1600" dirty="0"/>
              <a:t>, 80% </a:t>
            </a:r>
            <a:r>
              <a:rPr lang="fr-FR" sz="1600" dirty="0" err="1"/>
              <a:t>lipids</a:t>
            </a:r>
            <a:r>
              <a:rPr lang="fr-FR" sz="1600" dirty="0"/>
              <a:t>,   5% </a:t>
            </a:r>
            <a:r>
              <a:rPr lang="fr-FR" sz="1600" dirty="0" err="1"/>
              <a:t>sugar</a:t>
            </a:r>
            <a:endParaRPr lang="fr-FR" sz="1600" dirty="0"/>
          </a:p>
          <a:p>
            <a:r>
              <a:rPr lang="fr-FR" sz="1600" dirty="0"/>
              <a:t>C:   15% </a:t>
            </a:r>
            <a:r>
              <a:rPr lang="fr-FR" sz="1600" dirty="0" err="1"/>
              <a:t>protein</a:t>
            </a:r>
            <a:r>
              <a:rPr lang="fr-FR" sz="1600" dirty="0"/>
              <a:t>,   6% </a:t>
            </a:r>
            <a:r>
              <a:rPr lang="fr-FR" sz="1600" dirty="0" err="1"/>
              <a:t>lipids</a:t>
            </a:r>
            <a:r>
              <a:rPr lang="fr-FR" sz="1600" dirty="0"/>
              <a:t>,   60% </a:t>
            </a:r>
            <a:r>
              <a:rPr lang="fr-FR" sz="1600" dirty="0" err="1"/>
              <a:t>sugar</a:t>
            </a:r>
            <a:endParaRPr lang="fr-FR" sz="16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3623A41-7A86-321A-0B57-E63090EE15F4}"/>
              </a:ext>
            </a:extLst>
          </p:cNvPr>
          <p:cNvSpPr txBox="1"/>
          <p:nvPr/>
        </p:nvSpPr>
        <p:spPr>
          <a:xfrm>
            <a:off x="7751170" y="5369575"/>
            <a:ext cx="25667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/>
              <a:t>But the solution </a:t>
            </a:r>
            <a:r>
              <a:rPr lang="fr-FR" sz="1600" b="1" dirty="0" err="1"/>
              <a:t>exists</a:t>
            </a:r>
            <a:endParaRPr lang="fr-FR" sz="1600" b="1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1D4093A-AB2F-8D47-C423-0FEBF08CC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6831" y="1552590"/>
            <a:ext cx="1463024" cy="109726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9C50B09-FEFD-65D0-31AD-49B797CBD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755" y="1168186"/>
            <a:ext cx="2143125" cy="2143125"/>
          </a:xfrm>
          <a:prstGeom prst="rect">
            <a:avLst/>
          </a:prstGeom>
        </p:spPr>
      </p:pic>
      <p:sp>
        <p:nvSpPr>
          <p:cNvPr id="17" name="Accolade ouvrante 16">
            <a:extLst>
              <a:ext uri="{FF2B5EF4-FFF2-40B4-BE49-F238E27FC236}">
                <a16:creationId xmlns:a16="http://schemas.microsoft.com/office/drawing/2014/main" id="{DDF2B374-7562-0CDD-1FD3-363A751777A4}"/>
              </a:ext>
            </a:extLst>
          </p:cNvPr>
          <p:cNvSpPr/>
          <p:nvPr/>
        </p:nvSpPr>
        <p:spPr>
          <a:xfrm>
            <a:off x="580103" y="4463845"/>
            <a:ext cx="142968" cy="833747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D4024E4-3851-E9B5-1591-BD16C818B1D9}"/>
              </a:ext>
            </a:extLst>
          </p:cNvPr>
          <p:cNvGrpSpPr/>
          <p:nvPr/>
        </p:nvGrpSpPr>
        <p:grpSpPr>
          <a:xfrm>
            <a:off x="7408059" y="3974153"/>
            <a:ext cx="2888772" cy="1323439"/>
            <a:chOff x="7408059" y="3974153"/>
            <a:chExt cx="2888772" cy="1323439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3BCDBEE-1F45-4C8B-4FB1-BF443609F212}"/>
                </a:ext>
              </a:extLst>
            </p:cNvPr>
            <p:cNvSpPr txBox="1"/>
            <p:nvPr/>
          </p:nvSpPr>
          <p:spPr>
            <a:xfrm>
              <a:off x="7408059" y="3974153"/>
              <a:ext cx="288877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b="1" dirty="0"/>
                <a:t>Solution </a:t>
              </a:r>
              <a:r>
                <a:rPr lang="fr-FR" sz="1600" b="1" dirty="0" err="1"/>
                <a:t>is</a:t>
              </a:r>
              <a:r>
                <a:rPr lang="fr-FR" sz="1600" b="1" dirty="0"/>
                <a:t> more </a:t>
              </a:r>
              <a:r>
                <a:rPr lang="fr-FR" sz="1600" b="1" dirty="0" err="1"/>
                <a:t>complicated</a:t>
              </a:r>
              <a:endParaRPr lang="fr-FR" sz="1600" b="1" dirty="0"/>
            </a:p>
            <a:p>
              <a:endParaRPr lang="fr-FR" sz="1600" dirty="0"/>
            </a:p>
            <a:p>
              <a:pPr algn="ctr"/>
              <a:r>
                <a:rPr lang="fr-FR" sz="1600" dirty="0"/>
                <a:t>%A: 39%</a:t>
              </a:r>
            </a:p>
            <a:p>
              <a:pPr algn="ctr"/>
              <a:r>
                <a:rPr lang="fr-FR" sz="1600" dirty="0"/>
                <a:t>%B: 18%</a:t>
              </a:r>
            </a:p>
            <a:p>
              <a:pPr algn="ctr"/>
              <a:r>
                <a:rPr lang="fr-FR" sz="1600" dirty="0"/>
                <a:t>%C: 13%</a:t>
              </a:r>
            </a:p>
          </p:txBody>
        </p:sp>
        <p:sp>
          <p:nvSpPr>
            <p:cNvPr id="20" name="Accolade ouvrante 19">
              <a:extLst>
                <a:ext uri="{FF2B5EF4-FFF2-40B4-BE49-F238E27FC236}">
                  <a16:creationId xmlns:a16="http://schemas.microsoft.com/office/drawing/2014/main" id="{D1E9F98F-5005-0667-D0E5-EE408A289D82}"/>
                </a:ext>
              </a:extLst>
            </p:cNvPr>
            <p:cNvSpPr/>
            <p:nvPr/>
          </p:nvSpPr>
          <p:spPr>
            <a:xfrm>
              <a:off x="8286243" y="4463844"/>
              <a:ext cx="142968" cy="833747"/>
            </a:xfrm>
            <a:prstGeom prst="leftBrac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8455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E51BF-0FA0-39BA-6DD4-E53B7D230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00D0-0207-B1CD-C804-529BAA747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885" y="0"/>
            <a:ext cx="9610892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444D26"/>
                </a:solidFill>
              </a:rPr>
              <a:t>Promoting less refined ingredients in formulation</a:t>
            </a:r>
            <a:endParaRPr lang="en-GB" sz="3600" dirty="0">
              <a:solidFill>
                <a:srgbClr val="FFC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6C2C97-1921-10B5-281F-9F1E57150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Strictly confidential &amp; proprietary information of IMPROVE SAS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90F40-7A8E-F541-8966-9E22460C6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3CFE-EE9C-47D9-BFD4-816EFF191765}" type="slidenum">
              <a:rPr lang="fr-FR" smtClean="0"/>
              <a:t>17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A254DC8-8F84-8C76-4C84-281DB70E4769}"/>
              </a:ext>
            </a:extLst>
          </p:cNvPr>
          <p:cNvSpPr txBox="1"/>
          <p:nvPr/>
        </p:nvSpPr>
        <p:spPr>
          <a:xfrm>
            <a:off x="1280885" y="1905506"/>
            <a:ext cx="687591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/>
              <a:t>Transposition to the ‘’real world’’ of formulation: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less</a:t>
            </a:r>
            <a:r>
              <a:rPr lang="fr-FR" sz="1600" dirty="0"/>
              <a:t> </a:t>
            </a:r>
            <a:r>
              <a:rPr lang="fr-FR" sz="1600" dirty="0" err="1"/>
              <a:t>purified</a:t>
            </a:r>
            <a:r>
              <a:rPr lang="fr-FR" sz="1600" dirty="0"/>
              <a:t> </a:t>
            </a:r>
            <a:r>
              <a:rPr lang="fr-FR" sz="1600" dirty="0" err="1"/>
              <a:t>ingredients</a:t>
            </a:r>
            <a:r>
              <a:rPr lang="fr-FR" sz="1600" dirty="0"/>
              <a:t> </a:t>
            </a:r>
            <a:r>
              <a:rPr lang="fr-FR" sz="1600" dirty="0" err="1"/>
              <a:t>may</a:t>
            </a:r>
            <a:r>
              <a:rPr lang="fr-FR" sz="1600" dirty="0"/>
              <a:t> </a:t>
            </a:r>
            <a:r>
              <a:rPr lang="fr-FR" sz="1600" dirty="0" err="1"/>
              <a:t>contain</a:t>
            </a:r>
            <a:r>
              <a:rPr lang="fr-FR" sz="1600" dirty="0"/>
              <a:t> </a:t>
            </a:r>
            <a:r>
              <a:rPr lang="fr-FR" sz="1600" b="1" dirty="0" err="1"/>
              <a:t>undesired</a:t>
            </a:r>
            <a:r>
              <a:rPr lang="fr-FR" sz="1600" b="1" dirty="0"/>
              <a:t> off-</a:t>
            </a:r>
            <a:r>
              <a:rPr lang="fr-FR" sz="1600" b="1" dirty="0" err="1"/>
              <a:t>flavours</a:t>
            </a:r>
            <a:r>
              <a:rPr lang="fr-FR" sz="1600" dirty="0"/>
              <a:t>, </a:t>
            </a:r>
            <a:r>
              <a:rPr lang="fr-FR" sz="1600" b="1" dirty="0" err="1"/>
              <a:t>colours</a:t>
            </a:r>
            <a:r>
              <a:rPr lang="fr-FR" sz="1600" dirty="0"/>
              <a:t>, </a:t>
            </a:r>
            <a:r>
              <a:rPr lang="fr-FR" sz="1600" b="1" dirty="0"/>
              <a:t>textures</a:t>
            </a:r>
            <a:r>
              <a:rPr lang="fr-FR" sz="1600" dirty="0"/>
              <a:t>, </a:t>
            </a:r>
            <a:r>
              <a:rPr lang="fr-FR" sz="1600" b="1" dirty="0" err="1"/>
              <a:t>viscosity</a:t>
            </a:r>
            <a:r>
              <a:rPr lang="fr-FR" sz="1600" dirty="0"/>
              <a:t>… </a:t>
            </a:r>
            <a:r>
              <a:rPr lang="fr-FR" sz="1600" dirty="0" err="1"/>
              <a:t>making</a:t>
            </a:r>
            <a:r>
              <a:rPr lang="fr-FR" sz="1600" dirty="0"/>
              <a:t> formulation more </a:t>
            </a:r>
            <a:r>
              <a:rPr lang="fr-FR" sz="1600" dirty="0" err="1"/>
              <a:t>difficult</a:t>
            </a:r>
            <a:endParaRPr lang="fr-FR" sz="1600" dirty="0"/>
          </a:p>
          <a:p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r>
              <a:rPr lang="fr-FR" sz="1600" dirty="0" err="1"/>
              <a:t>Less</a:t>
            </a:r>
            <a:r>
              <a:rPr lang="fr-FR" sz="1600" dirty="0"/>
              <a:t> </a:t>
            </a:r>
            <a:r>
              <a:rPr lang="fr-FR" sz="1600" dirty="0" err="1"/>
              <a:t>purified</a:t>
            </a:r>
            <a:r>
              <a:rPr lang="fr-FR" sz="1600" dirty="0"/>
              <a:t> </a:t>
            </a:r>
            <a:r>
              <a:rPr lang="fr-FR" sz="1600" dirty="0" err="1"/>
              <a:t>ingredients</a:t>
            </a:r>
            <a:r>
              <a:rPr lang="fr-FR" sz="1600" dirty="0"/>
              <a:t> </a:t>
            </a:r>
            <a:r>
              <a:rPr lang="fr-FR" sz="1600" dirty="0" err="1"/>
              <a:t>also</a:t>
            </a:r>
            <a:r>
              <a:rPr lang="fr-FR" sz="1600" dirty="0"/>
              <a:t> </a:t>
            </a:r>
            <a:r>
              <a:rPr lang="fr-FR" sz="1600" dirty="0" err="1"/>
              <a:t>brings</a:t>
            </a:r>
            <a:r>
              <a:rPr lang="fr-FR" sz="1600" dirty="0"/>
              <a:t> </a:t>
            </a:r>
            <a:r>
              <a:rPr lang="fr-FR" sz="1600" b="1" dirty="0"/>
              <a:t>distinct </a:t>
            </a:r>
            <a:r>
              <a:rPr lang="fr-FR" sz="1600" b="1" dirty="0" err="1"/>
              <a:t>advantages</a:t>
            </a:r>
            <a:r>
              <a:rPr lang="fr-FR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« contaminants  » </a:t>
            </a:r>
            <a:r>
              <a:rPr lang="fr-FR" sz="1600" dirty="0" err="1"/>
              <a:t>may</a:t>
            </a:r>
            <a:r>
              <a:rPr lang="fr-FR" sz="1600" dirty="0"/>
              <a:t> </a:t>
            </a:r>
            <a:r>
              <a:rPr lang="fr-FR" sz="1600" b="1" dirty="0"/>
              <a:t>replace additives</a:t>
            </a:r>
            <a:r>
              <a:rPr lang="fr-FR" sz="1600" dirty="0"/>
              <a:t> in the </a:t>
            </a:r>
            <a:r>
              <a:rPr lang="fr-FR" sz="1600" dirty="0" err="1"/>
              <a:t>recipe</a:t>
            </a:r>
            <a:r>
              <a:rPr lang="fr-FR" sz="1600" dirty="0"/>
              <a:t>, </a:t>
            </a:r>
            <a:r>
              <a:rPr lang="fr-FR" sz="1600" dirty="0" err="1"/>
              <a:t>bring</a:t>
            </a:r>
            <a:r>
              <a:rPr lang="fr-FR" sz="1600" dirty="0"/>
              <a:t> </a:t>
            </a:r>
            <a:r>
              <a:rPr lang="fr-FR" sz="1600" dirty="0" err="1"/>
              <a:t>nutritional</a:t>
            </a:r>
            <a:r>
              <a:rPr lang="fr-FR" sz="1600" dirty="0"/>
              <a:t> </a:t>
            </a:r>
            <a:r>
              <a:rPr lang="fr-FR" sz="1600" dirty="0" err="1"/>
              <a:t>benefits</a:t>
            </a:r>
            <a:r>
              <a:rPr lang="fr-FR" sz="1600" dirty="0"/>
              <a:t>, have a </a:t>
            </a:r>
            <a:r>
              <a:rPr lang="fr-FR" sz="1600" dirty="0" err="1"/>
              <a:t>much</a:t>
            </a:r>
            <a:r>
              <a:rPr lang="fr-FR" sz="1600" dirty="0"/>
              <a:t> </a:t>
            </a:r>
            <a:r>
              <a:rPr lang="fr-FR" sz="1600" b="1" dirty="0" err="1"/>
              <a:t>lower</a:t>
            </a:r>
            <a:r>
              <a:rPr lang="fr-FR" sz="1600" b="1" dirty="0"/>
              <a:t> </a:t>
            </a:r>
            <a:r>
              <a:rPr lang="fr-FR" sz="1600" b="1" dirty="0" err="1"/>
              <a:t>cost</a:t>
            </a:r>
            <a:r>
              <a:rPr lang="fr-FR" sz="1600" dirty="0"/>
              <a:t> and a </a:t>
            </a:r>
            <a:r>
              <a:rPr lang="fr-FR" sz="1600" dirty="0" err="1"/>
              <a:t>much</a:t>
            </a:r>
            <a:r>
              <a:rPr lang="fr-FR" sz="1600" dirty="0"/>
              <a:t> </a:t>
            </a:r>
            <a:r>
              <a:rPr lang="fr-FR" sz="1600" dirty="0" err="1"/>
              <a:t>better</a:t>
            </a:r>
            <a:r>
              <a:rPr lang="fr-FR" sz="1600" dirty="0"/>
              <a:t> </a:t>
            </a:r>
            <a:r>
              <a:rPr lang="fr-FR" sz="1600" b="1" dirty="0" err="1"/>
              <a:t>environmental</a:t>
            </a:r>
            <a:r>
              <a:rPr lang="fr-FR" sz="1600" b="1" dirty="0"/>
              <a:t> balance</a:t>
            </a:r>
          </a:p>
          <a:p>
            <a:endParaRPr lang="fr-FR" sz="1600" dirty="0"/>
          </a:p>
          <a:p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Only</a:t>
            </a:r>
            <a:r>
              <a:rPr lang="fr-FR" sz="1600" dirty="0"/>
              <a:t> viable if </a:t>
            </a:r>
            <a:r>
              <a:rPr lang="fr-FR" sz="1600" dirty="0" err="1"/>
              <a:t>ingredients</a:t>
            </a:r>
            <a:r>
              <a:rPr lang="fr-FR" sz="1600" dirty="0"/>
              <a:t> </a:t>
            </a:r>
            <a:r>
              <a:rPr lang="fr-FR" sz="1600" dirty="0" err="1"/>
              <a:t>producers</a:t>
            </a:r>
            <a:r>
              <a:rPr lang="fr-FR" sz="1600" dirty="0"/>
              <a:t> and </a:t>
            </a:r>
            <a:r>
              <a:rPr lang="fr-FR" sz="1600" dirty="0" err="1"/>
              <a:t>food</a:t>
            </a:r>
            <a:r>
              <a:rPr lang="fr-FR" sz="1600" dirty="0"/>
              <a:t> </a:t>
            </a:r>
            <a:r>
              <a:rPr lang="fr-FR" sz="1600" dirty="0" err="1"/>
              <a:t>manufacturers</a:t>
            </a:r>
            <a:r>
              <a:rPr lang="fr-FR" sz="1600" dirty="0"/>
              <a:t> are </a:t>
            </a:r>
            <a:r>
              <a:rPr lang="fr-FR" sz="1600" dirty="0" err="1"/>
              <a:t>ready</a:t>
            </a:r>
            <a:r>
              <a:rPr lang="fr-FR" sz="1600" dirty="0"/>
              <a:t> to </a:t>
            </a:r>
            <a:r>
              <a:rPr lang="fr-FR" sz="1600" b="1" dirty="0"/>
              <a:t>change practices</a:t>
            </a:r>
            <a:endParaRPr lang="fr-FR" sz="16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D4934BB-1057-5AB2-58F9-0FC4F6040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682" y="2587553"/>
            <a:ext cx="2993749" cy="1682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7207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39424-9E16-5FB0-BE0B-D6651D60B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43B86-3B0F-130B-F5D4-4FCF4EA1D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885" y="0"/>
            <a:ext cx="10387546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444D26"/>
                </a:solidFill>
              </a:rPr>
              <a:t>Key takeaways</a:t>
            </a:r>
            <a:endParaRPr lang="en-GB" sz="3600" dirty="0">
              <a:solidFill>
                <a:srgbClr val="FFC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817EC-B3F2-B341-F73D-2D89F7007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Strictly confidential &amp; proprietary information of IMPROVE SAS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95DDAE-8F88-0080-1BDD-79C19B639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3CFE-EE9C-47D9-BFD4-816EFF191765}" type="slidenum">
              <a:rPr lang="fr-FR" smtClean="0"/>
              <a:t>18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5BCE62C-5BD5-DE98-4CB7-D757A60DFCBF}"/>
              </a:ext>
            </a:extLst>
          </p:cNvPr>
          <p:cNvSpPr txBox="1"/>
          <p:nvPr/>
        </p:nvSpPr>
        <p:spPr>
          <a:xfrm>
            <a:off x="1080880" y="1495696"/>
            <a:ext cx="987204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Current</a:t>
            </a:r>
            <a:r>
              <a:rPr lang="fr-FR" sz="1600" dirty="0"/>
              <a:t> </a:t>
            </a:r>
            <a:r>
              <a:rPr lang="fr-FR" sz="1600" dirty="0" err="1"/>
              <a:t>sustainable</a:t>
            </a:r>
            <a:r>
              <a:rPr lang="fr-FR" sz="1600" dirty="0"/>
              <a:t> </a:t>
            </a:r>
            <a:r>
              <a:rPr lang="fr-FR" sz="1600" dirty="0" err="1"/>
              <a:t>protein</a:t>
            </a:r>
            <a:r>
              <a:rPr lang="fr-FR" sz="1600" dirty="0"/>
              <a:t> </a:t>
            </a:r>
            <a:r>
              <a:rPr lang="fr-FR" sz="1600" dirty="0" err="1"/>
              <a:t>ecosystem</a:t>
            </a:r>
            <a:r>
              <a:rPr lang="fr-FR" sz="1600" dirty="0"/>
              <a:t> focusses on animal </a:t>
            </a:r>
            <a:r>
              <a:rPr lang="fr-FR" sz="1600" b="1" dirty="0" err="1"/>
              <a:t>protein</a:t>
            </a:r>
            <a:r>
              <a:rPr lang="fr-FR" sz="1600" dirty="0"/>
              <a:t> substitution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Protein</a:t>
            </a:r>
            <a:r>
              <a:rPr lang="fr-FR" sz="1600" dirty="0"/>
              <a:t> </a:t>
            </a:r>
            <a:r>
              <a:rPr lang="fr-FR" sz="1600" dirty="0" err="1"/>
              <a:t>intake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b="1" dirty="0"/>
              <a:t>not the </a:t>
            </a:r>
            <a:r>
              <a:rPr lang="fr-FR" sz="1600" b="1" dirty="0" err="1"/>
              <a:t>only</a:t>
            </a:r>
            <a:r>
              <a:rPr lang="fr-FR" sz="1600" b="1" dirty="0"/>
              <a:t> </a:t>
            </a:r>
            <a:r>
              <a:rPr lang="fr-FR" sz="1600" b="1" dirty="0" err="1"/>
              <a:t>reason</a:t>
            </a:r>
            <a:r>
              <a:rPr lang="fr-FR" sz="1600" b="1" dirty="0"/>
              <a:t> </a:t>
            </a:r>
            <a:r>
              <a:rPr lang="fr-FR" sz="1600" dirty="0" err="1"/>
              <a:t>we</a:t>
            </a:r>
            <a:r>
              <a:rPr lang="fr-FR" sz="1600" dirty="0"/>
              <a:t> consume </a:t>
            </a:r>
            <a:r>
              <a:rPr lang="fr-FR" sz="1600" dirty="0" err="1"/>
              <a:t>animals</a:t>
            </a:r>
            <a:r>
              <a:rPr lang="fr-FR" sz="1600" dirty="0"/>
              <a:t>; </a:t>
            </a:r>
            <a:r>
              <a:rPr lang="fr-FR" sz="1600" dirty="0" err="1"/>
              <a:t>we</a:t>
            </a:r>
            <a:r>
              <a:rPr lang="fr-FR" sz="1600" dirty="0"/>
              <a:t> </a:t>
            </a:r>
            <a:r>
              <a:rPr lang="fr-FR" sz="1600" dirty="0" err="1"/>
              <a:t>also</a:t>
            </a:r>
            <a:r>
              <a:rPr lang="fr-FR" sz="1600" dirty="0"/>
              <a:t> like </a:t>
            </a:r>
            <a:r>
              <a:rPr lang="fr-FR" sz="1600" dirty="0" err="1"/>
              <a:t>its</a:t>
            </a:r>
            <a:r>
              <a:rPr lang="fr-FR" sz="1600" dirty="0"/>
              <a:t> </a:t>
            </a:r>
            <a:r>
              <a:rPr lang="fr-FR" sz="1600" dirty="0" err="1"/>
              <a:t>organoleptics</a:t>
            </a:r>
            <a:r>
              <a:rPr lang="fr-FR" sz="1600" dirty="0"/>
              <a:t>, </a:t>
            </a:r>
            <a:r>
              <a:rPr lang="fr-FR" sz="1600" dirty="0" err="1"/>
              <a:t>convenience</a:t>
            </a:r>
            <a:r>
              <a:rPr lang="fr-FR" sz="1600" dirty="0"/>
              <a:t>, social </a:t>
            </a:r>
            <a:r>
              <a:rPr lang="fr-FR" sz="1600" dirty="0" err="1"/>
              <a:t>experience</a:t>
            </a:r>
            <a:r>
              <a:rPr lang="fr-FR" sz="1600" dirty="0"/>
              <a:t>, </a:t>
            </a:r>
            <a:r>
              <a:rPr lang="fr-FR" sz="1600" dirty="0" err="1"/>
              <a:t>among</a:t>
            </a:r>
            <a:r>
              <a:rPr lang="fr-FR" sz="1600" dirty="0"/>
              <a:t> </a:t>
            </a:r>
            <a:r>
              <a:rPr lang="fr-FR" sz="1600" dirty="0" err="1"/>
              <a:t>others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/>
              <a:t>Non-</a:t>
            </a:r>
            <a:r>
              <a:rPr lang="fr-FR" sz="1600" b="1" dirty="0" err="1"/>
              <a:t>proteins</a:t>
            </a:r>
            <a:r>
              <a:rPr lang="fr-FR" sz="1600" b="1" dirty="0"/>
              <a:t> components </a:t>
            </a:r>
            <a:r>
              <a:rPr lang="fr-FR" sz="1600" dirty="0"/>
              <a:t>of plants are </a:t>
            </a:r>
            <a:r>
              <a:rPr lang="fr-FR" sz="1600" b="1" dirty="0"/>
              <a:t>diverse</a:t>
            </a:r>
            <a:r>
              <a:rPr lang="fr-FR" sz="1600" dirty="0"/>
              <a:t> in </a:t>
            </a:r>
            <a:r>
              <a:rPr lang="fr-FR" sz="1600" dirty="0" err="1"/>
              <a:t>physicochemical</a:t>
            </a:r>
            <a:r>
              <a:rPr lang="fr-FR" sz="1600" dirty="0"/>
              <a:t> </a:t>
            </a:r>
            <a:r>
              <a:rPr lang="fr-FR" sz="1600" dirty="0" err="1"/>
              <a:t>properties</a:t>
            </a:r>
            <a:r>
              <a:rPr lang="fr-FR" sz="1600" dirty="0"/>
              <a:t> and can </a:t>
            </a:r>
            <a:r>
              <a:rPr lang="fr-FR" sz="1600" dirty="0" err="1"/>
              <a:t>bring</a:t>
            </a:r>
            <a:r>
              <a:rPr lang="fr-FR" sz="1600" dirty="0"/>
              <a:t> </a:t>
            </a:r>
            <a:r>
              <a:rPr lang="fr-FR" sz="1600" dirty="0" err="1"/>
              <a:t>significant</a:t>
            </a:r>
            <a:r>
              <a:rPr lang="fr-FR" sz="1600" dirty="0"/>
              <a:t> </a:t>
            </a:r>
            <a:r>
              <a:rPr lang="fr-FR" sz="1600" dirty="0" err="1"/>
              <a:t>benefits</a:t>
            </a:r>
            <a:r>
              <a:rPr lang="fr-FR" sz="1600" dirty="0"/>
              <a:t> to </a:t>
            </a:r>
            <a:r>
              <a:rPr lang="fr-FR" sz="1600" dirty="0" err="1"/>
              <a:t>vegetarian</a:t>
            </a:r>
            <a:r>
              <a:rPr lang="fr-FR" sz="1600" dirty="0"/>
              <a:t> options like </a:t>
            </a:r>
            <a:r>
              <a:rPr lang="fr-FR" sz="1600" b="1" dirty="0"/>
              <a:t>texture</a:t>
            </a:r>
            <a:r>
              <a:rPr lang="fr-FR" sz="1600" dirty="0"/>
              <a:t>, </a:t>
            </a:r>
            <a:r>
              <a:rPr lang="fr-FR" sz="1600" b="1" dirty="0" err="1"/>
              <a:t>organoleptics</a:t>
            </a:r>
            <a:r>
              <a:rPr lang="fr-FR" sz="1600" dirty="0"/>
              <a:t> or </a:t>
            </a:r>
            <a:r>
              <a:rPr lang="fr-FR" sz="1600" b="1" dirty="0" err="1"/>
              <a:t>convenience</a:t>
            </a:r>
            <a:endParaRPr lang="fr-F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They</a:t>
            </a:r>
            <a:r>
              <a:rPr lang="fr-FR" sz="1600" dirty="0"/>
              <a:t> can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incorporated</a:t>
            </a:r>
            <a:r>
              <a:rPr lang="fr-FR" sz="1600" dirty="0"/>
              <a:t> by </a:t>
            </a:r>
            <a:r>
              <a:rPr lang="fr-FR" sz="1600" dirty="0" err="1"/>
              <a:t>different</a:t>
            </a:r>
            <a:r>
              <a:rPr lang="fr-FR" sz="1600" dirty="0"/>
              <a:t> </a:t>
            </a:r>
            <a:r>
              <a:rPr lang="fr-FR" sz="1600" dirty="0" err="1"/>
              <a:t>strategies</a:t>
            </a:r>
            <a:r>
              <a:rPr lang="fr-FR" sz="1600" dirty="0"/>
              <a:t>: </a:t>
            </a:r>
            <a:r>
              <a:rPr lang="fr-FR" sz="1600" b="1" dirty="0" err="1"/>
              <a:t>fractionation</a:t>
            </a:r>
            <a:r>
              <a:rPr lang="fr-FR" sz="1600" b="1" dirty="0"/>
              <a:t> / reconstitution</a:t>
            </a:r>
            <a:r>
              <a:rPr lang="fr-FR" sz="1600" dirty="0"/>
              <a:t>, </a:t>
            </a:r>
            <a:r>
              <a:rPr lang="fr-FR" sz="1600" b="1" dirty="0" err="1"/>
              <a:t>whole</a:t>
            </a:r>
            <a:r>
              <a:rPr lang="fr-FR" sz="1600" b="1" dirty="0"/>
              <a:t> grain transformation</a:t>
            </a:r>
            <a:r>
              <a:rPr lang="fr-FR" sz="1600" dirty="0"/>
              <a:t>, or </a:t>
            </a:r>
            <a:r>
              <a:rPr lang="fr-FR" sz="1600" b="1" dirty="0" err="1"/>
              <a:t>mild</a:t>
            </a:r>
            <a:r>
              <a:rPr lang="fr-FR" sz="1600" b="1" dirty="0"/>
              <a:t> </a:t>
            </a:r>
            <a:r>
              <a:rPr lang="fr-FR" sz="1600" b="1" dirty="0" err="1"/>
              <a:t>fractionation</a:t>
            </a:r>
            <a:endParaRPr lang="fr-F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For all </a:t>
            </a:r>
            <a:r>
              <a:rPr lang="fr-FR" sz="1600" dirty="0" err="1"/>
              <a:t>strategies</a:t>
            </a:r>
            <a:r>
              <a:rPr lang="fr-FR" sz="1600" dirty="0"/>
              <a:t>, the </a:t>
            </a:r>
            <a:r>
              <a:rPr lang="fr-FR" sz="1600" b="1" dirty="0" err="1"/>
              <a:t>better</a:t>
            </a:r>
            <a:r>
              <a:rPr lang="fr-FR" sz="1600" b="1" dirty="0"/>
              <a:t> </a:t>
            </a:r>
            <a:r>
              <a:rPr lang="fr-FR" sz="1600" b="1" dirty="0" err="1"/>
              <a:t>knowledge</a:t>
            </a:r>
            <a:r>
              <a:rPr lang="fr-FR" sz="1600" b="1" dirty="0"/>
              <a:t> </a:t>
            </a:r>
            <a:r>
              <a:rPr lang="fr-FR" sz="1600" dirty="0"/>
              <a:t>of </a:t>
            </a:r>
            <a:r>
              <a:rPr lang="fr-FR" sz="1600" dirty="0" err="1"/>
              <a:t>their</a:t>
            </a:r>
            <a:r>
              <a:rPr lang="fr-FR" sz="1600" dirty="0"/>
              <a:t> </a:t>
            </a:r>
            <a:r>
              <a:rPr lang="fr-FR" sz="1600" dirty="0" err="1"/>
              <a:t>physicochemical</a:t>
            </a:r>
            <a:r>
              <a:rPr lang="fr-FR" sz="1600" dirty="0"/>
              <a:t> </a:t>
            </a:r>
            <a:r>
              <a:rPr lang="fr-FR" sz="1600" dirty="0" err="1"/>
              <a:t>properties</a:t>
            </a:r>
            <a:r>
              <a:rPr lang="fr-FR" sz="1600" dirty="0"/>
              <a:t> and </a:t>
            </a:r>
            <a:r>
              <a:rPr lang="fr-FR" sz="1600" dirty="0" err="1"/>
              <a:t>clever</a:t>
            </a:r>
            <a:r>
              <a:rPr lang="fr-FR" sz="1600" dirty="0"/>
              <a:t> use of </a:t>
            </a:r>
            <a:r>
              <a:rPr lang="fr-FR" sz="1600" b="1" dirty="0" err="1"/>
              <a:t>technology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key to </a:t>
            </a:r>
            <a:r>
              <a:rPr lang="fr-FR" sz="1600" dirty="0" err="1"/>
              <a:t>produce</a:t>
            </a:r>
            <a:r>
              <a:rPr lang="fr-FR" sz="1600" dirty="0"/>
              <a:t> a good </a:t>
            </a:r>
            <a:r>
              <a:rPr lang="fr-FR" sz="1600" dirty="0" err="1"/>
              <a:t>quality</a:t>
            </a:r>
            <a:r>
              <a:rPr lang="fr-FR" sz="1600" dirty="0"/>
              <a:t> </a:t>
            </a:r>
            <a:r>
              <a:rPr lang="fr-FR" sz="1600" dirty="0" err="1"/>
              <a:t>product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800318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4"/>
          <p:cNvSpPr txBox="1">
            <a:spLocks noGrp="1"/>
          </p:cNvSpPr>
          <p:nvPr>
            <p:ph type="ctrTitle"/>
          </p:nvPr>
        </p:nvSpPr>
        <p:spPr>
          <a:xfrm>
            <a:off x="789264" y="2961039"/>
            <a:ext cx="5551600" cy="126210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>
              <a:lnSpc>
                <a:spcPct val="100000"/>
              </a:lnSpc>
            </a:pPr>
            <a:br>
              <a:rPr lang="en" sz="4800" dirty="0">
                <a:solidFill>
                  <a:srgbClr val="444D26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" sz="4400" dirty="0">
                <a:solidFill>
                  <a:srgbClr val="444D26"/>
                </a:solidFill>
                <a:latin typeface="Gill Sans MT" panose="020B05020201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 for your attention!</a:t>
            </a:r>
            <a:endParaRPr sz="4800" dirty="0">
              <a:solidFill>
                <a:schemeClr val="accent3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C7C12529-5091-CD48-8E04-65F6549BFA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2552639" y="4028161"/>
            <a:ext cx="1802436" cy="9271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98929FE-676F-E95C-86AC-AC32B9968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475" y="1933162"/>
            <a:ext cx="2395780" cy="61298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7C43034-7601-63FD-5C39-E668629C7D9B}"/>
              </a:ext>
            </a:extLst>
          </p:cNvPr>
          <p:cNvSpPr txBox="1"/>
          <p:nvPr/>
        </p:nvSpPr>
        <p:spPr>
          <a:xfrm>
            <a:off x="420899" y="5417585"/>
            <a:ext cx="3721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A5B59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Technical enquiries: </a:t>
            </a:r>
          </a:p>
          <a:p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A5B59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frederic.baudouin@improve-innov.com </a:t>
            </a:r>
          </a:p>
          <a:p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A5B59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D1C746E-3BAA-1341-F429-DA1EF0289D8A}"/>
              </a:ext>
            </a:extLst>
          </p:cNvPr>
          <p:cNvSpPr txBox="1"/>
          <p:nvPr/>
        </p:nvSpPr>
        <p:spPr>
          <a:xfrm>
            <a:off x="420899" y="5998710"/>
            <a:ext cx="3499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A5B592"/>
                </a:solidFill>
                <a:latin typeface="Calibri"/>
              </a:rPr>
              <a:t>Commercial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A5B59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enquiries </a:t>
            </a:r>
            <a:r>
              <a:rPr lang="fr-FR" sz="1600" b="1" dirty="0">
                <a:solidFill>
                  <a:srgbClr val="A5B592"/>
                </a:solidFill>
                <a:latin typeface="Calibri"/>
              </a:rPr>
              <a:t>: </a:t>
            </a:r>
          </a:p>
          <a:p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A5B59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commercial@improve-innov.com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FB1EA63-96F0-9BD9-2D30-26FDE8981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380" y="503357"/>
            <a:ext cx="489585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67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02E5F-6E83-2F72-17B2-CC88CAB4C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885" y="0"/>
            <a:ext cx="3950871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444D26"/>
                </a:solidFill>
              </a:rPr>
              <a:t>Who are we?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4E9B0-F33B-9678-1EB8-F0B9717BF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Strictly confidential &amp; proprietary information of IMPROVE SAS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666E7C-9061-C4DD-6F0B-0C44AC613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3CFE-EE9C-47D9-BFD4-816EFF191765}" type="slidenum">
              <a:rPr lang="fr-FR" smtClean="0"/>
              <a:t>2</a:t>
            </a:fld>
            <a:endParaRPr lang="fr-FR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CE60A11-C260-E6FB-78A1-EFB2FBAD415B}"/>
              </a:ext>
            </a:extLst>
          </p:cNvPr>
          <p:cNvSpPr/>
          <p:nvPr/>
        </p:nvSpPr>
        <p:spPr>
          <a:xfrm>
            <a:off x="838198" y="1402550"/>
            <a:ext cx="83845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The first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open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European R&amp;D platform dedicated to the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extraction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and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transformation of sustainable proteins </a:t>
            </a:r>
            <a:r>
              <a:rPr lang="en-GB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(plant-based, insects, micro-algae, yeast, precision fermentation…)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30 </a:t>
            </a:r>
            <a:r>
              <a:rPr lang="fr-FR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employees</a:t>
            </a:r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, 800 m² pilot plant </a:t>
            </a:r>
            <a:r>
              <a:rPr lang="fr-FR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facility</a:t>
            </a:r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/ </a:t>
            </a:r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170 m² </a:t>
            </a:r>
            <a:r>
              <a:rPr lang="fr-FR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lab</a:t>
            </a:r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, ~ 20 m€ </a:t>
            </a:r>
            <a:r>
              <a:rPr lang="fr-FR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investment</a:t>
            </a:r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to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Mission: Support </a:t>
            </a:r>
            <a:r>
              <a:rPr lang="fr-F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ingredient</a:t>
            </a:r>
            <a:r>
              <a:rPr lang="fr-F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fr-F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producers</a:t>
            </a:r>
            <a:r>
              <a:rPr lang="fr-F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and </a:t>
            </a:r>
            <a:r>
              <a:rPr lang="fr-F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food</a:t>
            </a:r>
            <a:r>
              <a:rPr lang="fr-F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fr-F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manufacturers</a:t>
            </a:r>
            <a:r>
              <a:rPr lang="fr-F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in </a:t>
            </a:r>
            <a:r>
              <a:rPr lang="fr-FR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their</a:t>
            </a:r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fr-F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R&amp;D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Since</a:t>
            </a:r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2013: </a:t>
            </a:r>
            <a:r>
              <a:rPr lang="fr-F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700+ </a:t>
            </a:r>
            <a:r>
              <a:rPr lang="fr-F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customers</a:t>
            </a:r>
            <a:r>
              <a:rPr lang="fr-F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, 6 patents</a:t>
            </a:r>
            <a:endParaRPr lang="fr-FR" sz="1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742950" lvl="1" indent="-285750">
              <a:buFontTx/>
              <a:buChar char="-"/>
            </a:pP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DD4C2999-1A42-04CA-8400-136674782C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9073365" y="259293"/>
            <a:ext cx="1802436" cy="9271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452128D-4515-384F-1197-E192A86BEAFC}"/>
              </a:ext>
            </a:extLst>
          </p:cNvPr>
          <p:cNvSpPr txBox="1"/>
          <p:nvPr/>
        </p:nvSpPr>
        <p:spPr>
          <a:xfrm>
            <a:off x="9222732" y="4758084"/>
            <a:ext cx="22763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Amiens, France</a:t>
            </a:r>
            <a:endParaRPr lang="fr-FR" sz="1600" i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6E19817-9CE8-17D2-B1D5-E71A4D336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89127"/>
            <a:ext cx="12192000" cy="216281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C8F4126-CA3D-839D-83D0-79C1F45CB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73754"/>
            <a:ext cx="12192000" cy="159356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A4CA86C-D6F8-C85C-F6B9-0BC2E7CE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49486"/>
            <a:ext cx="12192000" cy="169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EF84F-5CE2-0598-C38C-AEDE22F60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4842C-404C-7D91-1CE1-4759AEA5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885" y="0"/>
            <a:ext cx="9610892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444D26"/>
                </a:solidFill>
              </a:rPr>
              <a:t>Successes and current challenges of the sustainable protein market</a:t>
            </a:r>
            <a:endParaRPr lang="en-GB" sz="3600" dirty="0">
              <a:solidFill>
                <a:srgbClr val="FFC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4CB2A0-B13F-1566-1A16-33207A735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Strictly confidential &amp; proprietary information of IMPROVE SAS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F5E7C2-DC6E-8A69-A5A4-A8070AA1E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3CFE-EE9C-47D9-BFD4-816EFF191765}" type="slidenum">
              <a:rPr lang="fr-FR" smtClean="0"/>
              <a:t>3</a:t>
            </a:fld>
            <a:endParaRPr lang="fr-FR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2C9381D-B9BE-664F-B578-AF5A4C8AEFC6}"/>
              </a:ext>
            </a:extLst>
          </p:cNvPr>
          <p:cNvSpPr/>
          <p:nvPr/>
        </p:nvSpPr>
        <p:spPr>
          <a:xfrm>
            <a:off x="1652536" y="1519584"/>
            <a:ext cx="79755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Why sustainable proteins?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27FB3D6-6C5E-DE2D-F4F1-D10EAEB8C6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8" t="28908" r="7240" b="9798"/>
          <a:stretch>
            <a:fillRect/>
          </a:stretch>
        </p:blipFill>
        <p:spPr>
          <a:xfrm>
            <a:off x="1108770" y="2291732"/>
            <a:ext cx="1419354" cy="76539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7458C34-73A9-BF2D-BCF0-1A7AC3ED7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027" y="2192263"/>
            <a:ext cx="1629828" cy="1086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B7753DE-4B44-6007-99D0-B9B8712EF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108" y="2155883"/>
            <a:ext cx="1419354" cy="1064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98A05A4-63E4-810B-7D85-CB9218AD84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6351" y="2155883"/>
            <a:ext cx="1616765" cy="1212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F96DEF3-3CF3-4BAA-694A-398F73E7C7E0}"/>
              </a:ext>
            </a:extLst>
          </p:cNvPr>
          <p:cNvSpPr txBox="1"/>
          <p:nvPr/>
        </p:nvSpPr>
        <p:spPr>
          <a:xfrm>
            <a:off x="838200" y="3367606"/>
            <a:ext cx="1960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Feed growing population</a:t>
            </a:r>
            <a:endParaRPr lang="fr-FR" sz="16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92367D9-B9C3-B88C-D581-7FE9783C070B}"/>
              </a:ext>
            </a:extLst>
          </p:cNvPr>
          <p:cNvSpPr txBox="1"/>
          <p:nvPr/>
        </p:nvSpPr>
        <p:spPr>
          <a:xfrm>
            <a:off x="2798694" y="3367605"/>
            <a:ext cx="22806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Reduce CO2 emissions and land uses</a:t>
            </a:r>
            <a:endParaRPr lang="fr-FR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FCCB97B-256F-D9AC-D871-AD06FEA562C7}"/>
              </a:ext>
            </a:extLst>
          </p:cNvPr>
          <p:cNvSpPr txBox="1"/>
          <p:nvPr/>
        </p:nvSpPr>
        <p:spPr>
          <a:xfrm>
            <a:off x="5166768" y="3359348"/>
            <a:ext cx="1711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Develop a new market</a:t>
            </a:r>
            <a:endParaRPr lang="fr-FR" sz="16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FB35691-DCF1-6A7D-1196-AB5CCFFA6597}"/>
              </a:ext>
            </a:extLst>
          </p:cNvPr>
          <p:cNvSpPr txBox="1"/>
          <p:nvPr/>
        </p:nvSpPr>
        <p:spPr>
          <a:xfrm>
            <a:off x="7041404" y="3368019"/>
            <a:ext cx="17117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Animal welfare</a:t>
            </a:r>
            <a:endParaRPr lang="fr-FR" sz="16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D9FC5B5-6F7A-7BBE-759D-0EDF577C147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8049"/>
          <a:stretch>
            <a:fillRect/>
          </a:stretch>
        </p:blipFill>
        <p:spPr>
          <a:xfrm>
            <a:off x="9180433" y="2155883"/>
            <a:ext cx="1888565" cy="1211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9E13205-8048-1CB3-70FD-7193DAB5BCF4}"/>
              </a:ext>
            </a:extLst>
          </p:cNvPr>
          <p:cNvSpPr txBox="1"/>
          <p:nvPr/>
        </p:nvSpPr>
        <p:spPr>
          <a:xfrm>
            <a:off x="9268859" y="3367605"/>
            <a:ext cx="1711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Cheaper alternatives</a:t>
            </a:r>
            <a:endParaRPr lang="fr-FR" sz="16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5199E3A-FCBE-D78A-4E5F-EECEAE5C905B}"/>
              </a:ext>
            </a:extLst>
          </p:cNvPr>
          <p:cNvSpPr txBox="1"/>
          <p:nvPr/>
        </p:nvSpPr>
        <p:spPr>
          <a:xfrm>
            <a:off x="1445844" y="4655645"/>
            <a:ext cx="41147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Development of novel extraction and transformation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Dozens of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new factories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B2B / B2C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Significant growth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of dairy alternatives and high-protein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Price parity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with meat in some areas</a:t>
            </a:r>
            <a:endParaRPr lang="fr-FR" sz="16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101E646-5D96-FB7A-6C22-0AD88CB3827C}"/>
              </a:ext>
            </a:extLst>
          </p:cNvPr>
          <p:cNvSpPr txBox="1"/>
          <p:nvPr/>
        </p:nvSpPr>
        <p:spPr>
          <a:xfrm>
            <a:off x="0" y="4778754"/>
            <a:ext cx="14579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What has been achieved in the last 10 years?</a:t>
            </a:r>
            <a:endParaRPr lang="fr-FR" sz="1600" b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4629FDE-807B-5208-C644-2DDD59ADDE62}"/>
              </a:ext>
            </a:extLst>
          </p:cNvPr>
          <p:cNvSpPr txBox="1"/>
          <p:nvPr/>
        </p:nvSpPr>
        <p:spPr>
          <a:xfrm>
            <a:off x="6358829" y="4901865"/>
            <a:ext cx="11728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How can we do even better?</a:t>
            </a:r>
            <a:endParaRPr lang="fr-FR" sz="1600" b="1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42A6D08-090F-057C-23AC-8CCFF9B5A54F}"/>
              </a:ext>
            </a:extLst>
          </p:cNvPr>
          <p:cNvSpPr txBox="1"/>
          <p:nvPr/>
        </p:nvSpPr>
        <p:spPr>
          <a:xfrm>
            <a:off x="7531675" y="4655645"/>
            <a:ext cx="41147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Offer &gt; demand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how can we increase sustainable protein consumption?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“Ultra-processed”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controversy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How to further improve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quality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cost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and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environmental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quality?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326232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9FAD8-A753-B311-2908-A86FD1073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57E7F-23FF-64CD-22C3-EEE61C17D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884" y="0"/>
            <a:ext cx="10911115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444D26"/>
                </a:solidFill>
              </a:rPr>
              <a:t>Case study – Production of pulse protein concentrates</a:t>
            </a:r>
            <a:endParaRPr lang="en-GB" sz="3600" dirty="0">
              <a:solidFill>
                <a:srgbClr val="FFC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608D9-E71A-FD43-7A38-5D053299E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Strictly confidential &amp; proprietary information of IMPROVE SAS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557CA-5F27-CB98-C6CE-D25A4ACFD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3CFE-EE9C-47D9-BFD4-816EFF191765}" type="slidenum">
              <a:rPr lang="fr-FR" smtClean="0"/>
              <a:t>4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CBBFDAB-BBBB-661D-75A8-69593C718D4A}"/>
              </a:ext>
            </a:extLst>
          </p:cNvPr>
          <p:cNvSpPr txBox="1"/>
          <p:nvPr/>
        </p:nvSpPr>
        <p:spPr>
          <a:xfrm>
            <a:off x="1280886" y="1289846"/>
            <a:ext cx="1427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Grain</a:t>
            </a:r>
            <a:endParaRPr lang="fr-FR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5C4DC1-3A03-F373-5B2C-22EE25C5C371}"/>
              </a:ext>
            </a:extLst>
          </p:cNvPr>
          <p:cNvSpPr txBox="1"/>
          <p:nvPr/>
        </p:nvSpPr>
        <p:spPr>
          <a:xfrm>
            <a:off x="1280885" y="2197204"/>
            <a:ext cx="1427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Dehulling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CDDA4B5-36DB-2AAC-4876-8BEACB142F51}"/>
              </a:ext>
            </a:extLst>
          </p:cNvPr>
          <p:cNvSpPr txBox="1"/>
          <p:nvPr/>
        </p:nvSpPr>
        <p:spPr>
          <a:xfrm>
            <a:off x="1280885" y="3875713"/>
            <a:ext cx="1427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Air-fractionation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305F137-7ACC-9424-8560-57E8A4083D8E}"/>
              </a:ext>
            </a:extLst>
          </p:cNvPr>
          <p:cNvSpPr txBox="1"/>
          <p:nvPr/>
        </p:nvSpPr>
        <p:spPr>
          <a:xfrm>
            <a:off x="3436338" y="2265009"/>
            <a:ext cx="1062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Hulls</a:t>
            </a:r>
            <a:endParaRPr lang="fr-FR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319B626-E4A0-6914-3526-FA0584346E78}"/>
              </a:ext>
            </a:extLst>
          </p:cNvPr>
          <p:cNvSpPr txBox="1"/>
          <p:nvPr/>
        </p:nvSpPr>
        <p:spPr>
          <a:xfrm>
            <a:off x="3239169" y="3870757"/>
            <a:ext cx="1427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Starch concentrate</a:t>
            </a:r>
            <a:endParaRPr lang="fr-FR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1E77C97-FA63-C3E1-A8F9-F908C073357E}"/>
              </a:ext>
            </a:extLst>
          </p:cNvPr>
          <p:cNvSpPr txBox="1"/>
          <p:nvPr/>
        </p:nvSpPr>
        <p:spPr>
          <a:xfrm>
            <a:off x="3239169" y="4896372"/>
            <a:ext cx="1427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Protein concentrate</a:t>
            </a:r>
            <a:endParaRPr lang="fr-FR" b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C8D06C1-13E3-6B48-BDF5-E552D9724773}"/>
              </a:ext>
            </a:extLst>
          </p:cNvPr>
          <p:cNvSpPr txBox="1"/>
          <p:nvPr/>
        </p:nvSpPr>
        <p:spPr>
          <a:xfrm>
            <a:off x="5609938" y="4711706"/>
            <a:ext cx="174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Feed, petfood</a:t>
            </a:r>
            <a:endParaRPr lang="fr-FR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2BCB393-B296-A301-8CA6-E5DE1F78E6B9}"/>
              </a:ext>
            </a:extLst>
          </p:cNvPr>
          <p:cNvSpPr txBox="1"/>
          <p:nvPr/>
        </p:nvSpPr>
        <p:spPr>
          <a:xfrm>
            <a:off x="5507546" y="5542703"/>
            <a:ext cx="174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Human</a:t>
            </a:r>
            <a:endParaRPr lang="fr-FR" b="1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6B036C1-742F-8860-2A40-C83A307CF514}"/>
              </a:ext>
            </a:extLst>
          </p:cNvPr>
          <p:cNvCxnSpPr/>
          <p:nvPr/>
        </p:nvCxnSpPr>
        <p:spPr>
          <a:xfrm>
            <a:off x="1994681" y="1741258"/>
            <a:ext cx="0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D76691F-B0B9-A699-9912-7480CD753658}"/>
              </a:ext>
            </a:extLst>
          </p:cNvPr>
          <p:cNvCxnSpPr/>
          <p:nvPr/>
        </p:nvCxnSpPr>
        <p:spPr>
          <a:xfrm>
            <a:off x="1994681" y="2637608"/>
            <a:ext cx="0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59FBBE8-5C15-C03A-422B-5694C6357300}"/>
              </a:ext>
            </a:extLst>
          </p:cNvPr>
          <p:cNvCxnSpPr>
            <a:cxnSpLocks/>
          </p:cNvCxnSpPr>
          <p:nvPr/>
        </p:nvCxnSpPr>
        <p:spPr>
          <a:xfrm>
            <a:off x="2005338" y="5219538"/>
            <a:ext cx="11062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8478C3E9-5746-7DF9-5D1A-2069CD16D910}"/>
              </a:ext>
            </a:extLst>
          </p:cNvPr>
          <p:cNvCxnSpPr/>
          <p:nvPr/>
        </p:nvCxnSpPr>
        <p:spPr>
          <a:xfrm flipV="1">
            <a:off x="1994681" y="4664597"/>
            <a:ext cx="0" cy="5549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D781950-0A37-7D38-22E7-D72B652DF0A6}"/>
              </a:ext>
            </a:extLst>
          </p:cNvPr>
          <p:cNvCxnSpPr>
            <a:cxnSpLocks/>
          </p:cNvCxnSpPr>
          <p:nvPr/>
        </p:nvCxnSpPr>
        <p:spPr>
          <a:xfrm>
            <a:off x="2708477" y="4198877"/>
            <a:ext cx="4031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7DFCDA8-2CEF-DB3E-DBF1-11DDD7B328DB}"/>
              </a:ext>
            </a:extLst>
          </p:cNvPr>
          <p:cNvCxnSpPr>
            <a:cxnSpLocks/>
          </p:cNvCxnSpPr>
          <p:nvPr/>
        </p:nvCxnSpPr>
        <p:spPr>
          <a:xfrm>
            <a:off x="2708477" y="2381870"/>
            <a:ext cx="4031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E718DD5-54ED-5EFA-0720-5EFEADCC641E}"/>
              </a:ext>
            </a:extLst>
          </p:cNvPr>
          <p:cNvCxnSpPr>
            <a:cxnSpLocks/>
          </p:cNvCxnSpPr>
          <p:nvPr/>
        </p:nvCxnSpPr>
        <p:spPr>
          <a:xfrm>
            <a:off x="5305979" y="4896372"/>
            <a:ext cx="4031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5CFC896-D4ED-45CF-5401-9E8BD50D2CA7}"/>
              </a:ext>
            </a:extLst>
          </p:cNvPr>
          <p:cNvCxnSpPr>
            <a:cxnSpLocks/>
          </p:cNvCxnSpPr>
          <p:nvPr/>
        </p:nvCxnSpPr>
        <p:spPr>
          <a:xfrm>
            <a:off x="5305978" y="5683280"/>
            <a:ext cx="4031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18A1F28F-F574-732C-15DC-F54CE21D05E8}"/>
              </a:ext>
            </a:extLst>
          </p:cNvPr>
          <p:cNvCxnSpPr>
            <a:cxnSpLocks/>
          </p:cNvCxnSpPr>
          <p:nvPr/>
        </p:nvCxnSpPr>
        <p:spPr>
          <a:xfrm flipV="1">
            <a:off x="5305978" y="4896372"/>
            <a:ext cx="0" cy="7869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4D5BBBDA-4256-78CE-C26B-E1E2F6B9B974}"/>
              </a:ext>
            </a:extLst>
          </p:cNvPr>
          <p:cNvCxnSpPr>
            <a:cxnSpLocks/>
          </p:cNvCxnSpPr>
          <p:nvPr/>
        </p:nvCxnSpPr>
        <p:spPr>
          <a:xfrm flipV="1">
            <a:off x="4666761" y="5275657"/>
            <a:ext cx="63921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8753D19E-881D-5B7A-E0BD-4ECCEB19C123}"/>
              </a:ext>
            </a:extLst>
          </p:cNvPr>
          <p:cNvCxnSpPr/>
          <p:nvPr/>
        </p:nvCxnSpPr>
        <p:spPr>
          <a:xfrm>
            <a:off x="1994681" y="3501425"/>
            <a:ext cx="0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DB9E98B2-17C9-F23C-A369-811CF87043BE}"/>
              </a:ext>
            </a:extLst>
          </p:cNvPr>
          <p:cNvSpPr txBox="1"/>
          <p:nvPr/>
        </p:nvSpPr>
        <p:spPr>
          <a:xfrm>
            <a:off x="1291542" y="3091253"/>
            <a:ext cx="1427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Kernel</a:t>
            </a:r>
            <a:endParaRPr lang="fr-FR" b="1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C6C7C60-167D-9F7D-E43C-0285E1AABD2C}"/>
              </a:ext>
            </a:extLst>
          </p:cNvPr>
          <p:cNvGrpSpPr/>
          <p:nvPr/>
        </p:nvGrpSpPr>
        <p:grpSpPr>
          <a:xfrm>
            <a:off x="1811577" y="1283522"/>
            <a:ext cx="6285427" cy="4628513"/>
            <a:chOff x="1811577" y="1283522"/>
            <a:chExt cx="6285427" cy="4628513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753BB46-ECEB-362A-95CC-1EE3A983FE4D}"/>
                </a:ext>
              </a:extLst>
            </p:cNvPr>
            <p:cNvSpPr txBox="1"/>
            <p:nvPr/>
          </p:nvSpPr>
          <p:spPr>
            <a:xfrm>
              <a:off x="1811577" y="1283522"/>
              <a:ext cx="14275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800" dirty="0">
                  <a:solidFill>
                    <a:srgbClr val="D092A7"/>
                  </a:solidFill>
                </a:rPr>
                <a:t>100</a:t>
              </a:r>
              <a:endParaRPr lang="fr-FR" dirty="0">
                <a:solidFill>
                  <a:srgbClr val="D092A7"/>
                </a:solidFill>
              </a:endParaRP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4AD6F846-E191-78A5-3281-DD782F11AA67}"/>
                </a:ext>
              </a:extLst>
            </p:cNvPr>
            <p:cNvSpPr txBox="1"/>
            <p:nvPr/>
          </p:nvSpPr>
          <p:spPr>
            <a:xfrm>
              <a:off x="4114896" y="2265009"/>
              <a:ext cx="6608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800" dirty="0">
                  <a:solidFill>
                    <a:srgbClr val="D092A7"/>
                  </a:solidFill>
                </a:rPr>
                <a:t>15</a:t>
              </a:r>
              <a:endParaRPr lang="fr-FR" dirty="0">
                <a:solidFill>
                  <a:srgbClr val="D092A7"/>
                </a:solidFill>
              </a:endParaRP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4BAF3B26-8CEF-5534-C03A-17982712517F}"/>
                </a:ext>
              </a:extLst>
            </p:cNvPr>
            <p:cNvSpPr txBox="1"/>
            <p:nvPr/>
          </p:nvSpPr>
          <p:spPr>
            <a:xfrm>
              <a:off x="3999843" y="3980562"/>
              <a:ext cx="14275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800" dirty="0">
                  <a:solidFill>
                    <a:srgbClr val="D092A7"/>
                  </a:solidFill>
                </a:rPr>
                <a:t>57</a:t>
              </a:r>
              <a:endParaRPr lang="fr-FR" dirty="0">
                <a:solidFill>
                  <a:srgbClr val="D092A7"/>
                </a:solidFill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E0B4D981-60CB-D20C-59FD-EB113D24BCA5}"/>
                </a:ext>
              </a:extLst>
            </p:cNvPr>
            <p:cNvSpPr txBox="1"/>
            <p:nvPr/>
          </p:nvSpPr>
          <p:spPr>
            <a:xfrm>
              <a:off x="1811577" y="3093677"/>
              <a:ext cx="14275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800" dirty="0">
                  <a:solidFill>
                    <a:srgbClr val="D092A7"/>
                  </a:solidFill>
                </a:rPr>
                <a:t>85</a:t>
              </a:r>
              <a:endParaRPr lang="fr-FR" dirty="0">
                <a:solidFill>
                  <a:srgbClr val="D092A7"/>
                </a:solidFill>
              </a:endParaRP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E370E74D-B22F-034A-C274-0717EF9CEA74}"/>
                </a:ext>
              </a:extLst>
            </p:cNvPr>
            <p:cNvSpPr txBox="1"/>
            <p:nvPr/>
          </p:nvSpPr>
          <p:spPr>
            <a:xfrm>
              <a:off x="3964030" y="4946233"/>
              <a:ext cx="14275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800" dirty="0">
                  <a:solidFill>
                    <a:srgbClr val="D092A7"/>
                  </a:solidFill>
                </a:rPr>
                <a:t>28</a:t>
              </a:r>
              <a:endParaRPr lang="fr-FR" dirty="0">
                <a:solidFill>
                  <a:srgbClr val="D092A7"/>
                </a:solidFill>
              </a:endParaRP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116BCE54-AF7E-7509-6F0A-92C89C2E8BCE}"/>
                </a:ext>
              </a:extLst>
            </p:cNvPr>
            <p:cNvSpPr txBox="1"/>
            <p:nvPr/>
          </p:nvSpPr>
          <p:spPr>
            <a:xfrm>
              <a:off x="6642037" y="5542703"/>
              <a:ext cx="14275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800" dirty="0">
                  <a:solidFill>
                    <a:srgbClr val="D092A7"/>
                  </a:solidFill>
                </a:rPr>
                <a:t>8</a:t>
              </a:r>
              <a:endParaRPr lang="fr-FR" dirty="0">
                <a:solidFill>
                  <a:srgbClr val="D092A7"/>
                </a:solidFill>
              </a:endParaRP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E6035C6D-3080-A3E7-AD6B-10ECC782A3D2}"/>
                </a:ext>
              </a:extLst>
            </p:cNvPr>
            <p:cNvSpPr txBox="1"/>
            <p:nvPr/>
          </p:nvSpPr>
          <p:spPr>
            <a:xfrm>
              <a:off x="6669412" y="4711706"/>
              <a:ext cx="14275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800" dirty="0">
                  <a:solidFill>
                    <a:srgbClr val="D092A7"/>
                  </a:solidFill>
                </a:rPr>
                <a:t>20</a:t>
              </a:r>
              <a:endParaRPr lang="fr-FR" dirty="0">
                <a:solidFill>
                  <a:srgbClr val="D092A7"/>
                </a:solidFill>
              </a:endParaRPr>
            </a:p>
          </p:txBody>
        </p: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D4290004-A85E-70F6-39E6-E7C693C40D20}"/>
              </a:ext>
            </a:extLst>
          </p:cNvPr>
          <p:cNvSpPr txBox="1"/>
          <p:nvPr/>
        </p:nvSpPr>
        <p:spPr>
          <a:xfrm>
            <a:off x="2196249" y="2104947"/>
            <a:ext cx="14275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1" dirty="0">
                <a:solidFill>
                  <a:schemeClr val="accent1"/>
                </a:solidFill>
                <a:latin typeface="+mn-lt"/>
              </a:rPr>
              <a:t>15%</a:t>
            </a:r>
            <a:endParaRPr lang="fr-FR" sz="1400" i="1" dirty="0">
              <a:solidFill>
                <a:schemeClr val="accent1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80245B6A-A506-38BA-049D-6F543ED37205}"/>
              </a:ext>
            </a:extLst>
          </p:cNvPr>
          <p:cNvSpPr txBox="1"/>
          <p:nvPr/>
        </p:nvSpPr>
        <p:spPr>
          <a:xfrm>
            <a:off x="1518117" y="2642100"/>
            <a:ext cx="14275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1" dirty="0">
                <a:solidFill>
                  <a:schemeClr val="accent1"/>
                </a:solidFill>
                <a:latin typeface="+mn-lt"/>
              </a:rPr>
              <a:t>85%</a:t>
            </a:r>
            <a:endParaRPr lang="fr-FR" sz="1400" i="1" dirty="0">
              <a:solidFill>
                <a:schemeClr val="accent1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97C56460-77A5-C336-51E8-90592164DBBB}"/>
              </a:ext>
            </a:extLst>
          </p:cNvPr>
          <p:cNvSpPr txBox="1"/>
          <p:nvPr/>
        </p:nvSpPr>
        <p:spPr>
          <a:xfrm>
            <a:off x="2230996" y="3916072"/>
            <a:ext cx="14275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1" dirty="0">
                <a:solidFill>
                  <a:schemeClr val="accent1"/>
                </a:solidFill>
                <a:latin typeface="+mn-lt"/>
              </a:rPr>
              <a:t>67%</a:t>
            </a:r>
            <a:endParaRPr lang="fr-FR" sz="1400" i="1" dirty="0">
              <a:solidFill>
                <a:schemeClr val="accent1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CBD890EF-E138-192F-E25F-08D21660AFD3}"/>
              </a:ext>
            </a:extLst>
          </p:cNvPr>
          <p:cNvSpPr txBox="1"/>
          <p:nvPr/>
        </p:nvSpPr>
        <p:spPr>
          <a:xfrm>
            <a:off x="1955086" y="4923863"/>
            <a:ext cx="14275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1" dirty="0">
                <a:solidFill>
                  <a:schemeClr val="accent1"/>
                </a:solidFill>
                <a:latin typeface="+mn-lt"/>
              </a:rPr>
              <a:t>33%</a:t>
            </a:r>
            <a:endParaRPr lang="fr-FR" sz="1400" i="1" dirty="0">
              <a:solidFill>
                <a:schemeClr val="accent1"/>
              </a:solidFill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6EACCBDE-0DCC-B7F5-3636-8CEEBB7644D3}"/>
              </a:ext>
            </a:extLst>
          </p:cNvPr>
          <p:cNvSpPr txBox="1"/>
          <p:nvPr/>
        </p:nvSpPr>
        <p:spPr>
          <a:xfrm>
            <a:off x="4761672" y="4588596"/>
            <a:ext cx="14275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1" dirty="0">
                <a:solidFill>
                  <a:schemeClr val="accent1"/>
                </a:solidFill>
                <a:latin typeface="+mn-lt"/>
              </a:rPr>
              <a:t>70%</a:t>
            </a:r>
            <a:endParaRPr lang="fr-FR" sz="1400" i="1" dirty="0">
              <a:solidFill>
                <a:schemeClr val="accent1"/>
              </a:solidFill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460DC435-9172-5B56-FE94-D7407F330DB7}"/>
              </a:ext>
            </a:extLst>
          </p:cNvPr>
          <p:cNvSpPr txBox="1"/>
          <p:nvPr/>
        </p:nvSpPr>
        <p:spPr>
          <a:xfrm>
            <a:off x="4793750" y="5690281"/>
            <a:ext cx="14275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1" dirty="0">
                <a:solidFill>
                  <a:schemeClr val="accent1"/>
                </a:solidFill>
                <a:latin typeface="+mn-lt"/>
              </a:rPr>
              <a:t>30%</a:t>
            </a:r>
            <a:endParaRPr lang="fr-FR" sz="1400" i="1" dirty="0">
              <a:solidFill>
                <a:schemeClr val="accent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C98F063-3189-EE98-DC58-A114BE71F682}"/>
              </a:ext>
            </a:extLst>
          </p:cNvPr>
          <p:cNvSpPr txBox="1"/>
          <p:nvPr/>
        </p:nvSpPr>
        <p:spPr>
          <a:xfrm>
            <a:off x="8260372" y="2274283"/>
            <a:ext cx="3098504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Only 5-10% of initial grain used for food transition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ð"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How can we increase the proportion of protein concentrate in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human food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ð"/>
            </a:pP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ð"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How can we valorise by-products in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human food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fr-FR" sz="1600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009D37A-08FB-6256-9023-2E64EBC58AD3}"/>
              </a:ext>
            </a:extLst>
          </p:cNvPr>
          <p:cNvGrpSpPr/>
          <p:nvPr/>
        </p:nvGrpSpPr>
        <p:grpSpPr>
          <a:xfrm>
            <a:off x="3535375" y="1872692"/>
            <a:ext cx="3122972" cy="3743800"/>
            <a:chOff x="3535375" y="1872692"/>
            <a:chExt cx="3122972" cy="3743800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62004880-C2D2-1EEF-74A9-908C9E439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152" t="20282" r="16784" b="23436"/>
            <a:stretch>
              <a:fillRect/>
            </a:stretch>
          </p:blipFill>
          <p:spPr>
            <a:xfrm>
              <a:off x="6200328" y="4299434"/>
              <a:ext cx="458019" cy="408771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EA1B160-88DC-13D9-B5D4-1CAEB33EA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152" t="20282" r="16784" b="23436"/>
            <a:stretch>
              <a:fillRect/>
            </a:stretch>
          </p:blipFill>
          <p:spPr>
            <a:xfrm>
              <a:off x="3678050" y="1872692"/>
              <a:ext cx="458019" cy="408771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E89B58D2-9B97-B4F4-DC8C-7EB1F6F00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152" t="20282" r="16784" b="23436"/>
            <a:stretch>
              <a:fillRect/>
            </a:stretch>
          </p:blipFill>
          <p:spPr>
            <a:xfrm>
              <a:off x="3952964" y="3487226"/>
              <a:ext cx="458019" cy="408771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AB48ED9A-A2F0-95E3-086E-9EB17EDF1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5375" y="3504891"/>
              <a:ext cx="376102" cy="376102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A5AAE3EB-36C8-1FB4-CC20-1F4B22F8F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00328" y="5247160"/>
              <a:ext cx="369332" cy="369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195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B5334-67FF-7228-C847-D86CF7824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B3C248-979E-8346-D68D-D4937BCB0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Strictly confidential &amp; proprietary information of IMPROVE SAS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1D81D-8331-B013-4E0A-C3C8801F6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3CFE-EE9C-47D9-BFD4-816EFF191765}" type="slidenum">
              <a:rPr lang="fr-FR" smtClean="0"/>
              <a:t>5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8032860-C5FA-932B-5D7F-13B402F66C2E}"/>
              </a:ext>
            </a:extLst>
          </p:cNvPr>
          <p:cNvSpPr txBox="1"/>
          <p:nvPr/>
        </p:nvSpPr>
        <p:spPr>
          <a:xfrm>
            <a:off x="1270229" y="1822992"/>
            <a:ext cx="1427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Grain</a:t>
            </a:r>
            <a:endParaRPr lang="fr-FR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DDCED1F-80A2-5BD3-18F4-461511BF91EC}"/>
              </a:ext>
            </a:extLst>
          </p:cNvPr>
          <p:cNvSpPr txBox="1"/>
          <p:nvPr/>
        </p:nvSpPr>
        <p:spPr>
          <a:xfrm>
            <a:off x="1270228" y="2730350"/>
            <a:ext cx="1427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Dehulling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49A8F5-589C-D08F-98F2-3E60586CA104}"/>
              </a:ext>
            </a:extLst>
          </p:cNvPr>
          <p:cNvSpPr txBox="1"/>
          <p:nvPr/>
        </p:nvSpPr>
        <p:spPr>
          <a:xfrm>
            <a:off x="1280885" y="4629367"/>
            <a:ext cx="1427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Acid precipitation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9233B5E-4CB0-D1ED-E6B7-3739892E104D}"/>
              </a:ext>
            </a:extLst>
          </p:cNvPr>
          <p:cNvSpPr txBox="1"/>
          <p:nvPr/>
        </p:nvSpPr>
        <p:spPr>
          <a:xfrm>
            <a:off x="3283257" y="2725395"/>
            <a:ext cx="1427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Hulls</a:t>
            </a:r>
            <a:endParaRPr lang="fr-FR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3493BB4-47F0-384A-8F45-1EA71EC68EE9}"/>
              </a:ext>
            </a:extLst>
          </p:cNvPr>
          <p:cNvSpPr txBox="1"/>
          <p:nvPr/>
        </p:nvSpPr>
        <p:spPr>
          <a:xfrm>
            <a:off x="3239168" y="4624411"/>
            <a:ext cx="2061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Molasse </a:t>
            </a:r>
          </a:p>
          <a:p>
            <a:pPr algn="ctr"/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(albumins, sugars)</a:t>
            </a:r>
            <a:endParaRPr lang="fr-FR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BF9A6AC-CE82-9C80-FD9A-8BCF86A45268}"/>
              </a:ext>
            </a:extLst>
          </p:cNvPr>
          <p:cNvSpPr txBox="1"/>
          <p:nvPr/>
        </p:nvSpPr>
        <p:spPr>
          <a:xfrm>
            <a:off x="3239169" y="5650026"/>
            <a:ext cx="1427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Protein Isolate</a:t>
            </a:r>
            <a:endParaRPr lang="fr-FR" b="1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94A527A-2B94-0A4B-EB69-C88A81F6C881}"/>
              </a:ext>
            </a:extLst>
          </p:cNvPr>
          <p:cNvCxnSpPr/>
          <p:nvPr/>
        </p:nvCxnSpPr>
        <p:spPr>
          <a:xfrm>
            <a:off x="1984024" y="2274404"/>
            <a:ext cx="0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14CED7F-165C-B134-5752-72B030574CA2}"/>
              </a:ext>
            </a:extLst>
          </p:cNvPr>
          <p:cNvCxnSpPr/>
          <p:nvPr/>
        </p:nvCxnSpPr>
        <p:spPr>
          <a:xfrm>
            <a:off x="1984024" y="3170754"/>
            <a:ext cx="0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A77130A-9EEC-0FDA-425A-5C17676E38B2}"/>
              </a:ext>
            </a:extLst>
          </p:cNvPr>
          <p:cNvCxnSpPr>
            <a:cxnSpLocks/>
          </p:cNvCxnSpPr>
          <p:nvPr/>
        </p:nvCxnSpPr>
        <p:spPr>
          <a:xfrm>
            <a:off x="2005338" y="5973192"/>
            <a:ext cx="11062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6B82AB5B-C723-F4F7-BC06-05B7F6488583}"/>
              </a:ext>
            </a:extLst>
          </p:cNvPr>
          <p:cNvCxnSpPr/>
          <p:nvPr/>
        </p:nvCxnSpPr>
        <p:spPr>
          <a:xfrm flipV="1">
            <a:off x="1994681" y="5418251"/>
            <a:ext cx="0" cy="5549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6AC8BC7-FBEB-B184-531F-9464D7183911}"/>
              </a:ext>
            </a:extLst>
          </p:cNvPr>
          <p:cNvCxnSpPr>
            <a:cxnSpLocks/>
          </p:cNvCxnSpPr>
          <p:nvPr/>
        </p:nvCxnSpPr>
        <p:spPr>
          <a:xfrm>
            <a:off x="2708477" y="4952531"/>
            <a:ext cx="4031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776E4F5-C7B5-59BE-0E03-3E5B24BC08B1}"/>
              </a:ext>
            </a:extLst>
          </p:cNvPr>
          <p:cNvCxnSpPr>
            <a:cxnSpLocks/>
          </p:cNvCxnSpPr>
          <p:nvPr/>
        </p:nvCxnSpPr>
        <p:spPr>
          <a:xfrm>
            <a:off x="2697820" y="2915016"/>
            <a:ext cx="4031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DB5B575B-D60B-51E0-ACDE-69A34AA0F26D}"/>
              </a:ext>
            </a:extLst>
          </p:cNvPr>
          <p:cNvCxnSpPr/>
          <p:nvPr/>
        </p:nvCxnSpPr>
        <p:spPr>
          <a:xfrm>
            <a:off x="1994681" y="4255079"/>
            <a:ext cx="0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EC26BF45-BCA8-243A-639B-C99C7A0500EB}"/>
              </a:ext>
            </a:extLst>
          </p:cNvPr>
          <p:cNvSpPr txBox="1"/>
          <p:nvPr/>
        </p:nvSpPr>
        <p:spPr>
          <a:xfrm>
            <a:off x="1280885" y="3624399"/>
            <a:ext cx="1427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Alkaline extraction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E485CC2-932C-F4A6-0979-5AEC55B82D0B}"/>
              </a:ext>
            </a:extLst>
          </p:cNvPr>
          <p:cNvSpPr txBox="1"/>
          <p:nvPr/>
        </p:nvSpPr>
        <p:spPr>
          <a:xfrm>
            <a:off x="3239168" y="3714733"/>
            <a:ext cx="1427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Starch</a:t>
            </a:r>
            <a:endParaRPr lang="fr-FR" b="1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EC6351C-9CCF-C6AC-E74F-D27A4D5B17EE}"/>
              </a:ext>
            </a:extLst>
          </p:cNvPr>
          <p:cNvCxnSpPr>
            <a:cxnSpLocks/>
          </p:cNvCxnSpPr>
          <p:nvPr/>
        </p:nvCxnSpPr>
        <p:spPr>
          <a:xfrm>
            <a:off x="2708476" y="3936277"/>
            <a:ext cx="4031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B2FA8B64-9CC0-AE05-7AE6-44C96E7A525D}"/>
              </a:ext>
            </a:extLst>
          </p:cNvPr>
          <p:cNvSpPr txBox="1"/>
          <p:nvPr/>
        </p:nvSpPr>
        <p:spPr>
          <a:xfrm>
            <a:off x="7412216" y="1956365"/>
            <a:ext cx="1427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Grain</a:t>
            </a:r>
            <a:endParaRPr lang="fr-FR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04964BE-2C7A-7B67-4A4D-74E37D615CCD}"/>
              </a:ext>
            </a:extLst>
          </p:cNvPr>
          <p:cNvSpPr txBox="1"/>
          <p:nvPr/>
        </p:nvSpPr>
        <p:spPr>
          <a:xfrm>
            <a:off x="7402547" y="3787589"/>
            <a:ext cx="1427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Hot grinding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56D3F69-B01B-A5D8-8385-B1DDD3D5D644}"/>
              </a:ext>
            </a:extLst>
          </p:cNvPr>
          <p:cNvSpPr txBox="1"/>
          <p:nvPr/>
        </p:nvSpPr>
        <p:spPr>
          <a:xfrm>
            <a:off x="7346691" y="5699515"/>
            <a:ext cx="1558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Plant-based milk</a:t>
            </a:r>
            <a:endParaRPr lang="fr-FR" b="1" dirty="0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3828EC88-64A3-3416-B332-E681FD7472A2}"/>
              </a:ext>
            </a:extLst>
          </p:cNvPr>
          <p:cNvCxnSpPr/>
          <p:nvPr/>
        </p:nvCxnSpPr>
        <p:spPr>
          <a:xfrm>
            <a:off x="8126011" y="2407777"/>
            <a:ext cx="0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9551754C-42A8-FDB6-2EAD-E33580B5146E}"/>
              </a:ext>
            </a:extLst>
          </p:cNvPr>
          <p:cNvCxnSpPr/>
          <p:nvPr/>
        </p:nvCxnSpPr>
        <p:spPr>
          <a:xfrm>
            <a:off x="8116343" y="4227993"/>
            <a:ext cx="0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ADC004AB-FEA1-02F8-6BD1-771AAD0D65EC}"/>
              </a:ext>
            </a:extLst>
          </p:cNvPr>
          <p:cNvCxnSpPr/>
          <p:nvPr/>
        </p:nvCxnSpPr>
        <p:spPr>
          <a:xfrm>
            <a:off x="8127000" y="5312318"/>
            <a:ext cx="0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47BD96AF-1D91-770E-7DBF-BA595E8870B3}"/>
              </a:ext>
            </a:extLst>
          </p:cNvPr>
          <p:cNvSpPr txBox="1"/>
          <p:nvPr/>
        </p:nvSpPr>
        <p:spPr>
          <a:xfrm>
            <a:off x="7413204" y="4681638"/>
            <a:ext cx="1427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Decantation</a:t>
            </a:r>
            <a:endParaRPr lang="fr-FR" dirty="0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BD216027-F5E8-0C2A-1604-37B8FC562306}"/>
              </a:ext>
            </a:extLst>
          </p:cNvPr>
          <p:cNvSpPr txBox="1"/>
          <p:nvPr/>
        </p:nvSpPr>
        <p:spPr>
          <a:xfrm>
            <a:off x="8975921" y="4906325"/>
            <a:ext cx="1427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Okara</a:t>
            </a:r>
            <a:endParaRPr lang="fr-FR" b="1" dirty="0"/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DE0959D0-636E-B0BF-5DDF-24748FC8E83A}"/>
              </a:ext>
            </a:extLst>
          </p:cNvPr>
          <p:cNvCxnSpPr>
            <a:cxnSpLocks/>
          </p:cNvCxnSpPr>
          <p:nvPr/>
        </p:nvCxnSpPr>
        <p:spPr>
          <a:xfrm>
            <a:off x="8865802" y="4883081"/>
            <a:ext cx="4031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>
            <a:extLst>
              <a:ext uri="{FF2B5EF4-FFF2-40B4-BE49-F238E27FC236}">
                <a16:creationId xmlns:a16="http://schemas.microsoft.com/office/drawing/2014/main" id="{EC5B7102-7F5F-FD7B-D72A-131411C8DEDD}"/>
              </a:ext>
            </a:extLst>
          </p:cNvPr>
          <p:cNvSpPr txBox="1"/>
          <p:nvPr/>
        </p:nvSpPr>
        <p:spPr>
          <a:xfrm>
            <a:off x="7402547" y="2825796"/>
            <a:ext cx="1427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Dehulling</a:t>
            </a:r>
            <a:endParaRPr lang="fr-FR" dirty="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FB6C920D-51ED-83BD-60F8-8A9A3CD66D70}"/>
              </a:ext>
            </a:extLst>
          </p:cNvPr>
          <p:cNvSpPr txBox="1"/>
          <p:nvPr/>
        </p:nvSpPr>
        <p:spPr>
          <a:xfrm>
            <a:off x="9012086" y="3003221"/>
            <a:ext cx="1427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Hulls</a:t>
            </a:r>
            <a:endParaRPr lang="fr-FR" b="1" dirty="0"/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804BB2C7-B958-E36F-5099-D451FD45EED7}"/>
              </a:ext>
            </a:extLst>
          </p:cNvPr>
          <p:cNvCxnSpPr/>
          <p:nvPr/>
        </p:nvCxnSpPr>
        <p:spPr>
          <a:xfrm>
            <a:off x="8116343" y="3266200"/>
            <a:ext cx="0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591151DC-EE0A-1A71-47CD-192754D388C7}"/>
              </a:ext>
            </a:extLst>
          </p:cNvPr>
          <p:cNvCxnSpPr>
            <a:cxnSpLocks/>
          </p:cNvCxnSpPr>
          <p:nvPr/>
        </p:nvCxnSpPr>
        <p:spPr>
          <a:xfrm>
            <a:off x="8830139" y="3010462"/>
            <a:ext cx="4031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54051BD6-5DFF-4024-A51A-8F1063F94413}"/>
              </a:ext>
            </a:extLst>
          </p:cNvPr>
          <p:cNvSpPr txBox="1"/>
          <p:nvPr/>
        </p:nvSpPr>
        <p:spPr>
          <a:xfrm>
            <a:off x="1444945" y="1163778"/>
            <a:ext cx="2901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Pulse protein isolates</a:t>
            </a:r>
            <a:endParaRPr lang="fr-FR" sz="2400" b="1" dirty="0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7BDA96A7-85DB-58A5-9AB2-3B0A386E70A5}"/>
              </a:ext>
            </a:extLst>
          </p:cNvPr>
          <p:cNvSpPr txBox="1"/>
          <p:nvPr/>
        </p:nvSpPr>
        <p:spPr>
          <a:xfrm>
            <a:off x="6824572" y="1165802"/>
            <a:ext cx="2901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Plant-based milk</a:t>
            </a:r>
            <a:endParaRPr lang="fr-FR" sz="2400" b="1" dirty="0"/>
          </a:p>
        </p:txBody>
      </p:sp>
      <p:pic>
        <p:nvPicPr>
          <p:cNvPr id="67" name="Image 66">
            <a:extLst>
              <a:ext uri="{FF2B5EF4-FFF2-40B4-BE49-F238E27FC236}">
                <a16:creationId xmlns:a16="http://schemas.microsoft.com/office/drawing/2014/main" id="{B625AA50-20AE-030B-0E0C-BF7E766B5C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52" t="20282" r="16784" b="23436"/>
          <a:stretch>
            <a:fillRect/>
          </a:stretch>
        </p:blipFill>
        <p:spPr>
          <a:xfrm>
            <a:off x="9460707" y="4535967"/>
            <a:ext cx="458019" cy="40877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5414802-E4C7-6E40-7803-28D3015B98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52" t="20282" r="16784" b="23436"/>
          <a:stretch>
            <a:fillRect/>
          </a:stretch>
        </p:blipFill>
        <p:spPr>
          <a:xfrm>
            <a:off x="3777194" y="2346414"/>
            <a:ext cx="458019" cy="40877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5586DE6-DE86-B5EC-DCBC-9966585E2C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52" t="20282" r="16784" b="23436"/>
          <a:stretch>
            <a:fillRect/>
          </a:stretch>
        </p:blipFill>
        <p:spPr>
          <a:xfrm>
            <a:off x="4022243" y="4304705"/>
            <a:ext cx="458019" cy="40877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23A4477-FBE6-3928-8CBB-F29BF5841C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52" t="20282" r="16784" b="23436"/>
          <a:stretch>
            <a:fillRect/>
          </a:stretch>
        </p:blipFill>
        <p:spPr>
          <a:xfrm>
            <a:off x="9478457" y="2638209"/>
            <a:ext cx="458019" cy="40877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2577A2C-206F-A799-B73D-54D7006E2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216" y="3375191"/>
            <a:ext cx="376102" cy="376102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43632FEF-3C4A-2B13-A557-AEF87D603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885" y="0"/>
            <a:ext cx="10248308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444D26"/>
                </a:solidFill>
              </a:rPr>
              <a:t>Case study – wet processes</a:t>
            </a:r>
            <a:endParaRPr lang="en-GB" sz="3600" dirty="0">
              <a:solidFill>
                <a:srgbClr val="FFC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13E4DBE-3513-1C4F-C8EF-45D913286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9901" y="5858063"/>
            <a:ext cx="369332" cy="36933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2DA5BC8-C9D2-366F-1422-4587471D1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357" y="5795440"/>
            <a:ext cx="369332" cy="36933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E64AD33-B817-BF90-2E6E-9CE9808AD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71" y="3376303"/>
            <a:ext cx="369332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62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1DF98-51FA-48AE-0EF0-2E6A4B59B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720950-320B-E216-69D4-A932654F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Strictly confidential &amp; proprietary information of IMPROVE SAS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2B0A7B-CAD0-3BD3-82C7-D9C4228A2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3CFE-EE9C-47D9-BFD4-816EFF191765}" type="slidenum">
              <a:rPr lang="fr-FR" smtClean="0"/>
              <a:t>6</a:t>
            </a:fld>
            <a:endParaRPr lang="fr-FR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C35F48F5-606D-B4CE-24C3-13EC6B02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885" y="0"/>
            <a:ext cx="10248308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444D26"/>
                </a:solidFill>
              </a:rPr>
              <a:t>Implications of protein-centric vision</a:t>
            </a:r>
            <a:endParaRPr lang="en-GB" sz="3600" dirty="0">
              <a:solidFill>
                <a:srgbClr val="FFC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708E233-FFBA-17B5-54CE-73AD6B01B1F9}"/>
              </a:ext>
            </a:extLst>
          </p:cNvPr>
          <p:cNvSpPr txBox="1"/>
          <p:nvPr/>
        </p:nvSpPr>
        <p:spPr>
          <a:xfrm>
            <a:off x="1282831" y="1206527"/>
            <a:ext cx="82980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Valorisation of non-protein components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of resource (plant, yeast, waste) not integrated early in the project in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process definition, economic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and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environmental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balance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Marketing bias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animals not consumed just for protein</a:t>
            </a:r>
          </a:p>
        </p:txBody>
      </p: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52715346-33D5-BA37-B189-ED919E3DE5B5}"/>
              </a:ext>
            </a:extLst>
          </p:cNvPr>
          <p:cNvGrpSpPr/>
          <p:nvPr/>
        </p:nvGrpSpPr>
        <p:grpSpPr>
          <a:xfrm>
            <a:off x="753547" y="2486906"/>
            <a:ext cx="5113877" cy="3736274"/>
            <a:chOff x="753547" y="2486906"/>
            <a:chExt cx="5113877" cy="3736274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8BB73EC1-B0B0-008A-C3FD-6F1C4FEA10FC}"/>
                </a:ext>
              </a:extLst>
            </p:cNvPr>
            <p:cNvSpPr txBox="1"/>
            <p:nvPr/>
          </p:nvSpPr>
          <p:spPr>
            <a:xfrm>
              <a:off x="2631504" y="2486906"/>
              <a:ext cx="1337641" cy="313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fr-FR" sz="1400" b="1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400" dirty="0">
                  <a:solidFill>
                    <a:schemeClr val="tx1">
                      <a:lumMod val="95000"/>
                      <a:lumOff val="5000"/>
                    </a:schemeClr>
                  </a:solidFill>
                  <a:sym typeface="Wingdings" panose="05000000000000000000" pitchFamily="2" charset="2"/>
                </a:rPr>
                <a:t> </a:t>
              </a:r>
              <a:r>
                <a:rPr lang="fr-FR" sz="1400" b="1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Nutrition</a:t>
              </a:r>
              <a:endParaRPr lang="fr-FR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F957D129-F578-38C4-C58E-5A1A26E8F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3736" y="5297028"/>
              <a:ext cx="821640" cy="821640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1009A02E-232C-5B38-AEC3-27C818A08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7501" y="5385324"/>
              <a:ext cx="1256538" cy="837856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0E54F1D8-2F89-5BEB-0482-954BEFA7B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95322" y="2845527"/>
              <a:ext cx="1041162" cy="727512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9D809086-C3E9-E189-5075-C51E26F27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02001" y="3416664"/>
              <a:ext cx="1025749" cy="1025749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DF6E92E2-DE09-AD4E-E8C6-4FCBED8B1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8525" y="3490272"/>
              <a:ext cx="936329" cy="624219"/>
            </a:xfrm>
            <a:prstGeom prst="rect">
              <a:avLst/>
            </a:prstGeom>
          </p:spPr>
        </p:pic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003DBCF0-D1EE-838F-6897-6FA485F0D1F1}"/>
                </a:ext>
              </a:extLst>
            </p:cNvPr>
            <p:cNvSpPr txBox="1"/>
            <p:nvPr/>
          </p:nvSpPr>
          <p:spPr>
            <a:xfrm>
              <a:off x="2352100" y="4064512"/>
              <a:ext cx="200273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Why do we eat animal-based foods?</a:t>
              </a:r>
              <a:endParaRPr lang="fr-FR" sz="1600" b="1" dirty="0"/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71BE66F2-FA25-539E-41FC-6E0613DC05CA}"/>
                </a:ext>
              </a:extLst>
            </p:cNvPr>
            <p:cNvSpPr txBox="1"/>
            <p:nvPr/>
          </p:nvSpPr>
          <p:spPr>
            <a:xfrm>
              <a:off x="753547" y="3082687"/>
              <a:ext cx="15352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chemeClr val="tx1">
                      <a:lumMod val="95000"/>
                      <a:lumOff val="5000"/>
                    </a:schemeClr>
                  </a:solidFill>
                  <a:sym typeface="Wingdings" panose="05000000000000000000" pitchFamily="2" charset="2"/>
                </a:rPr>
                <a:t> </a:t>
              </a:r>
              <a:r>
                <a:rPr lang="fr-FR" sz="1400" b="1" kern="100" dirty="0" err="1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Organoleptics</a:t>
              </a:r>
              <a:endParaRPr lang="fr-FR" sz="1400" dirty="0"/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E12D1A47-14F1-35E2-AC2D-673ABC011A3F}"/>
                </a:ext>
              </a:extLst>
            </p:cNvPr>
            <p:cNvSpPr txBox="1"/>
            <p:nvPr/>
          </p:nvSpPr>
          <p:spPr>
            <a:xfrm>
              <a:off x="1689904" y="4993821"/>
              <a:ext cx="10461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400" dirty="0">
                  <a:solidFill>
                    <a:schemeClr val="tx1">
                      <a:lumMod val="95000"/>
                      <a:lumOff val="5000"/>
                    </a:schemeClr>
                  </a:solidFill>
                  <a:sym typeface="Wingdings" panose="05000000000000000000" pitchFamily="2" charset="2"/>
                </a:rPr>
                <a:t> </a:t>
              </a:r>
              <a:r>
                <a:rPr lang="en-GB" sz="1400" b="1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Beliefs</a:t>
              </a:r>
              <a:endParaRPr lang="fr-FR" sz="1400" dirty="0"/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17A6F459-BC29-5C4C-24E7-A84FE51BCBBC}"/>
                </a:ext>
              </a:extLst>
            </p:cNvPr>
            <p:cNvSpPr txBox="1"/>
            <p:nvPr/>
          </p:nvSpPr>
          <p:spPr>
            <a:xfrm>
              <a:off x="3724096" y="5078046"/>
              <a:ext cx="18847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>
                      <a:lumMod val="95000"/>
                      <a:lumOff val="5000"/>
                    </a:schemeClr>
                  </a:solidFill>
                  <a:sym typeface="Wingdings" panose="05000000000000000000" pitchFamily="2" charset="2"/>
                </a:rPr>
                <a:t> </a:t>
              </a:r>
              <a:r>
                <a:rPr lang="en-GB" sz="1400" b="1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Social experience</a:t>
              </a:r>
              <a:endParaRPr lang="fr-FR" sz="1400" dirty="0"/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0673CB2C-76F6-7064-3F38-2B7E3E897EC3}"/>
                </a:ext>
              </a:extLst>
            </p:cNvPr>
            <p:cNvSpPr txBox="1"/>
            <p:nvPr/>
          </p:nvSpPr>
          <p:spPr>
            <a:xfrm>
              <a:off x="4354838" y="3082687"/>
              <a:ext cx="1512586" cy="313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fr-FR" sz="1400" b="1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GB" sz="1400" dirty="0">
                  <a:solidFill>
                    <a:schemeClr val="tx1">
                      <a:lumMod val="95000"/>
                      <a:lumOff val="5000"/>
                    </a:schemeClr>
                  </a:solidFill>
                  <a:sym typeface="Wingdings" panose="05000000000000000000" pitchFamily="2" charset="2"/>
                </a:rPr>
                <a:t> </a:t>
              </a:r>
              <a:r>
                <a:rPr lang="fr-FR" sz="1400" b="1" kern="100" dirty="0" err="1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Convenience</a:t>
              </a:r>
              <a:endParaRPr lang="fr-FR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Flèche : bas 72">
              <a:extLst>
                <a:ext uri="{FF2B5EF4-FFF2-40B4-BE49-F238E27FC236}">
                  <a16:creationId xmlns:a16="http://schemas.microsoft.com/office/drawing/2014/main" id="{438CD6B8-33DA-16DF-8407-89DC4AF5A9A3}"/>
                </a:ext>
              </a:extLst>
            </p:cNvPr>
            <p:cNvSpPr/>
            <p:nvPr/>
          </p:nvSpPr>
          <p:spPr>
            <a:xfrm rot="2646971">
              <a:off x="2605207" y="4726996"/>
              <a:ext cx="213360" cy="307777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Flèche : bas 73">
              <a:extLst>
                <a:ext uri="{FF2B5EF4-FFF2-40B4-BE49-F238E27FC236}">
                  <a16:creationId xmlns:a16="http://schemas.microsoft.com/office/drawing/2014/main" id="{7A49F604-75C9-68F0-11E3-0258ABC0A20E}"/>
                </a:ext>
              </a:extLst>
            </p:cNvPr>
            <p:cNvSpPr/>
            <p:nvPr/>
          </p:nvSpPr>
          <p:spPr>
            <a:xfrm rot="18953029" flipH="1">
              <a:off x="3960690" y="4721189"/>
              <a:ext cx="213360" cy="307777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Flèche : bas 74">
              <a:extLst>
                <a:ext uri="{FF2B5EF4-FFF2-40B4-BE49-F238E27FC236}">
                  <a16:creationId xmlns:a16="http://schemas.microsoft.com/office/drawing/2014/main" id="{EFE53954-D53B-DA66-3A16-12A409113D63}"/>
                </a:ext>
              </a:extLst>
            </p:cNvPr>
            <p:cNvSpPr/>
            <p:nvPr/>
          </p:nvSpPr>
          <p:spPr>
            <a:xfrm rot="10800000" flipH="1">
              <a:off x="3325081" y="3685400"/>
              <a:ext cx="213360" cy="307777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Flèche : bas 75">
              <a:extLst>
                <a:ext uri="{FF2B5EF4-FFF2-40B4-BE49-F238E27FC236}">
                  <a16:creationId xmlns:a16="http://schemas.microsoft.com/office/drawing/2014/main" id="{0C85E82B-BB01-9697-0B5B-28A1E3C60E16}"/>
                </a:ext>
              </a:extLst>
            </p:cNvPr>
            <p:cNvSpPr/>
            <p:nvPr/>
          </p:nvSpPr>
          <p:spPr>
            <a:xfrm rot="6970593">
              <a:off x="2202774" y="3958480"/>
              <a:ext cx="213360" cy="307777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Flèche : bas 76">
              <a:extLst>
                <a:ext uri="{FF2B5EF4-FFF2-40B4-BE49-F238E27FC236}">
                  <a16:creationId xmlns:a16="http://schemas.microsoft.com/office/drawing/2014/main" id="{0FE78BAE-593F-3273-9210-1C83BB71FE7E}"/>
                </a:ext>
              </a:extLst>
            </p:cNvPr>
            <p:cNvSpPr/>
            <p:nvPr/>
          </p:nvSpPr>
          <p:spPr>
            <a:xfrm rot="14629407" flipH="1">
              <a:off x="4433324" y="3958482"/>
              <a:ext cx="213360" cy="307777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8" name="ZoneTexte 77">
            <a:extLst>
              <a:ext uri="{FF2B5EF4-FFF2-40B4-BE49-F238E27FC236}">
                <a16:creationId xmlns:a16="http://schemas.microsoft.com/office/drawing/2014/main" id="{E01EE0DB-B242-F393-2A2A-F1B5A166CE6A}"/>
              </a:ext>
            </a:extLst>
          </p:cNvPr>
          <p:cNvSpPr txBox="1"/>
          <p:nvPr/>
        </p:nvSpPr>
        <p:spPr>
          <a:xfrm>
            <a:off x="7331186" y="3179068"/>
            <a:ext cx="3398546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must fulfil 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the reasons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eat animal-based foods, and 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not just providing the protein </a:t>
            </a:r>
          </a:p>
          <a:p>
            <a:pPr algn="ctr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ð"/>
            </a:pP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How can we both valorise a bigger part of  the grain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bring benefits similar to animal-based foods?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216762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ED500-0FE9-6BC7-22A4-2027F0205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72754-9A5E-F5A3-103D-6AFE57535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884" y="0"/>
            <a:ext cx="10911115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444D26"/>
                </a:solidFill>
              </a:rPr>
              <a:t>Plant-based molecules are valuable</a:t>
            </a:r>
            <a:endParaRPr lang="en-GB" sz="3200" dirty="0">
              <a:solidFill>
                <a:srgbClr val="FFC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86B37-C70C-528E-02E9-02D0834B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Strictly confidential &amp; proprietary information of IMPROVE SAS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F16470-77B0-59E8-7F7B-3C6C362A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3CFE-EE9C-47D9-BFD4-816EFF191765}" type="slidenum">
              <a:rPr lang="fr-FR" smtClean="0"/>
              <a:t>7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C2C6834-6CDD-6D8B-2D33-8B373D442FA5}"/>
              </a:ext>
            </a:extLst>
          </p:cNvPr>
          <p:cNvSpPr txBox="1"/>
          <p:nvPr/>
        </p:nvSpPr>
        <p:spPr>
          <a:xfrm>
            <a:off x="1024124" y="1532803"/>
            <a:ext cx="73247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diversity of molecules, with a large range of functional properties</a:t>
            </a:r>
            <a:endParaRPr lang="fr-FR" sz="16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7CFFA3-5560-7950-E1E9-80191BF56952}"/>
              </a:ext>
            </a:extLst>
          </p:cNvPr>
          <p:cNvSpPr/>
          <p:nvPr/>
        </p:nvSpPr>
        <p:spPr>
          <a:xfrm>
            <a:off x="2968504" y="2158216"/>
            <a:ext cx="8720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Protein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85EEF1-6022-5CCF-4C18-7BA21B69E86E}"/>
              </a:ext>
            </a:extLst>
          </p:cNvPr>
          <p:cNvSpPr/>
          <p:nvPr/>
        </p:nvSpPr>
        <p:spPr>
          <a:xfrm>
            <a:off x="5239071" y="2158216"/>
            <a:ext cx="8720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Starch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C43367-C59B-7EF0-B8D3-EDA0EEEB9667}"/>
              </a:ext>
            </a:extLst>
          </p:cNvPr>
          <p:cNvSpPr/>
          <p:nvPr/>
        </p:nvSpPr>
        <p:spPr>
          <a:xfrm>
            <a:off x="7554345" y="2158216"/>
            <a:ext cx="13807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Fibers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E7D8EF9-B5B8-F908-18E1-654B44524ACA}"/>
              </a:ext>
            </a:extLst>
          </p:cNvPr>
          <p:cNvSpPr txBox="1"/>
          <p:nvPr/>
        </p:nvSpPr>
        <p:spPr>
          <a:xfrm>
            <a:off x="2389021" y="2705333"/>
            <a:ext cx="20309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Aminoacid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chains</a:t>
            </a:r>
          </a:p>
          <a:p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Essential a. a.</a:t>
            </a:r>
          </a:p>
          <a:p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 levels of structure</a:t>
            </a:r>
          </a:p>
          <a:p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Gel / emulsion / foam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4D91654-0D0B-F91D-FC13-3AD0B917DDB0}"/>
              </a:ext>
            </a:extLst>
          </p:cNvPr>
          <p:cNvSpPr txBox="1"/>
          <p:nvPr/>
        </p:nvSpPr>
        <p:spPr>
          <a:xfrm>
            <a:off x="4714696" y="2705333"/>
            <a:ext cx="22327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Glucose polymers</a:t>
            </a:r>
          </a:p>
          <a:p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Long energy release</a:t>
            </a:r>
          </a:p>
          <a:p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Amylose / amylopectin</a:t>
            </a:r>
          </a:p>
          <a:p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Viscosity, Gelling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1C5C027-CAA7-AF4D-B049-0B0BC1BBC910}"/>
              </a:ext>
            </a:extLst>
          </p:cNvPr>
          <p:cNvSpPr txBox="1"/>
          <p:nvPr/>
        </p:nvSpPr>
        <p:spPr>
          <a:xfrm>
            <a:off x="7333384" y="2705333"/>
            <a:ext cx="20309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Polysaccharides</a:t>
            </a:r>
          </a:p>
          <a:p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Microbiota,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intestin</a:t>
            </a: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Cellulose, pectin,…</a:t>
            </a:r>
          </a:p>
          <a:p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Viscosity, gelling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389AB38-8509-7187-4C33-5FE7429081B6}"/>
              </a:ext>
            </a:extLst>
          </p:cNvPr>
          <p:cNvSpPr txBox="1"/>
          <p:nvPr/>
        </p:nvSpPr>
        <p:spPr>
          <a:xfrm>
            <a:off x="64191" y="2705332"/>
            <a:ext cx="20309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Structure made of …</a:t>
            </a:r>
          </a:p>
          <a:p>
            <a:pPr algn="r"/>
            <a:r>
              <a:rPr lang="en-GB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Nutrition benefits …</a:t>
            </a:r>
          </a:p>
          <a:p>
            <a:pPr algn="r"/>
            <a:r>
              <a:rPr lang="en-GB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Differ in … </a:t>
            </a:r>
          </a:p>
          <a:p>
            <a:pPr algn="r"/>
            <a:r>
              <a:rPr lang="en-GB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Functional uses: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27F9E2-33CD-DDCF-90E1-F8F73D054486}"/>
              </a:ext>
            </a:extLst>
          </p:cNvPr>
          <p:cNvSpPr/>
          <p:nvPr/>
        </p:nvSpPr>
        <p:spPr>
          <a:xfrm>
            <a:off x="10006575" y="2160105"/>
            <a:ext cx="13807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Sugars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5DDE292-0FD9-3937-3EC5-7CCD1FF78EE2}"/>
              </a:ext>
            </a:extLst>
          </p:cNvPr>
          <p:cNvSpPr txBox="1"/>
          <p:nvPr/>
        </p:nvSpPr>
        <p:spPr>
          <a:xfrm>
            <a:off x="9721126" y="2707222"/>
            <a:ext cx="22327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Oses </a:t>
            </a:r>
          </a:p>
          <a:p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Probiotics, digestion</a:t>
            </a:r>
          </a:p>
          <a:p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digestibility</a:t>
            </a:r>
          </a:p>
          <a:p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Prebiotics, fermentation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1FD3FF36-8ADB-38F2-029A-1ACE3FE08ACC}"/>
              </a:ext>
            </a:extLst>
          </p:cNvPr>
          <p:cNvGrpSpPr/>
          <p:nvPr/>
        </p:nvGrpSpPr>
        <p:grpSpPr>
          <a:xfrm>
            <a:off x="212307" y="4031752"/>
            <a:ext cx="9913643" cy="2324598"/>
            <a:chOff x="212307" y="4031752"/>
            <a:chExt cx="9913643" cy="2324598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7694C3F7-4005-8B86-A368-2B9F3437C063}"/>
                </a:ext>
              </a:extLst>
            </p:cNvPr>
            <p:cNvSpPr txBox="1"/>
            <p:nvPr/>
          </p:nvSpPr>
          <p:spPr>
            <a:xfrm>
              <a:off x="212307" y="4786588"/>
              <a:ext cx="162363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With strong differences between resources</a:t>
              </a:r>
              <a:endParaRPr lang="fr-FR" sz="1600" b="1" dirty="0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FC273D7-2089-851E-6338-FB9E0C1B7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6387" y="4375516"/>
              <a:ext cx="2825202" cy="1899362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893C90C-03C9-7834-6A70-F987900CA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6726" t="3576" r="1759" b="15422"/>
            <a:stretch>
              <a:fillRect/>
            </a:stretch>
          </p:blipFill>
          <p:spPr>
            <a:xfrm>
              <a:off x="6865103" y="4456988"/>
              <a:ext cx="3260847" cy="1899362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C2C30AB4-294B-AA74-6516-60285CE4ED78}"/>
                </a:ext>
              </a:extLst>
            </p:cNvPr>
            <p:cNvSpPr txBox="1"/>
            <p:nvPr/>
          </p:nvSpPr>
          <p:spPr>
            <a:xfrm>
              <a:off x="3826102" y="4031752"/>
              <a:ext cx="225379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Protein emulsifying capacity</a:t>
              </a:r>
              <a:endParaRPr lang="fr-FR" sz="1600" b="1" dirty="0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30A9FF15-BAC8-7D27-F8C0-54FD6414D1A4}"/>
                </a:ext>
              </a:extLst>
            </p:cNvPr>
            <p:cNvSpPr txBox="1"/>
            <p:nvPr/>
          </p:nvSpPr>
          <p:spPr>
            <a:xfrm>
              <a:off x="7480040" y="4083128"/>
              <a:ext cx="203097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Starch gelling behaviour</a:t>
              </a:r>
              <a:endParaRPr lang="fr-FR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2781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C4113-689B-E7BE-D0B5-203798B89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4B388-6590-C7BB-6E0E-C87E71F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884" y="0"/>
            <a:ext cx="10911115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444D26"/>
                </a:solidFill>
              </a:rPr>
              <a:t>Plant-based molecules are valuable</a:t>
            </a:r>
            <a:endParaRPr lang="en-GB" sz="3200" dirty="0">
              <a:solidFill>
                <a:srgbClr val="FFC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60F4A-C6B2-4F99-56AA-43D870322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Strictly confidential &amp; proprietary information of IMPROVE SAS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210F4-6B5B-7EC3-91EF-F919F5E3E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3CFE-EE9C-47D9-BFD4-816EFF191765}" type="slidenum">
              <a:rPr lang="fr-FR" smtClean="0"/>
              <a:t>8</a:t>
            </a:fld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B114F0D-7BE9-4A46-0B0C-1660109E4C35}"/>
              </a:ext>
            </a:extLst>
          </p:cNvPr>
          <p:cNvSpPr txBox="1"/>
          <p:nvPr/>
        </p:nvSpPr>
        <p:spPr>
          <a:xfrm>
            <a:off x="1024124" y="5137336"/>
            <a:ext cx="34135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What about minor components?</a:t>
            </a:r>
            <a:endParaRPr lang="fr-FR" sz="1600" b="1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2C8717B-5FE3-D941-FFB2-A80F3B8EA500}"/>
              </a:ext>
            </a:extLst>
          </p:cNvPr>
          <p:cNvSpPr txBox="1"/>
          <p:nvPr/>
        </p:nvSpPr>
        <p:spPr>
          <a:xfrm>
            <a:off x="4891396" y="4575345"/>
            <a:ext cx="1204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Phytic acid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64C5E82-AFA3-5DE7-1A2B-58CB3E537EF1}"/>
              </a:ext>
            </a:extLst>
          </p:cNvPr>
          <p:cNvSpPr txBox="1"/>
          <p:nvPr/>
        </p:nvSpPr>
        <p:spPr>
          <a:xfrm>
            <a:off x="8213598" y="4575345"/>
            <a:ext cx="1204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Enzymes</a:t>
            </a:r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F99B5B7-A965-6758-EB56-3FBE9F72251E}"/>
              </a:ext>
            </a:extLst>
          </p:cNvPr>
          <p:cNvSpPr txBox="1"/>
          <p:nvPr/>
        </p:nvSpPr>
        <p:spPr>
          <a:xfrm>
            <a:off x="6690660" y="4575345"/>
            <a:ext cx="1204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Saponins</a:t>
            </a:r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DC77CED-9589-DF02-7E23-E58888B50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96" y="5063398"/>
            <a:ext cx="1057440" cy="10733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30DB6C0-B9F2-6ACB-1966-AC539AAD2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597" y="5048129"/>
            <a:ext cx="1526798" cy="96183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FB928A0-CFC1-20C0-F8C4-DC7824501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395" y="5199301"/>
            <a:ext cx="1363692" cy="65949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1085DE2-EFD3-D013-81D4-E638D4C90DAB}"/>
              </a:ext>
            </a:extLst>
          </p:cNvPr>
          <p:cNvSpPr txBox="1"/>
          <p:nvPr/>
        </p:nvSpPr>
        <p:spPr>
          <a:xfrm>
            <a:off x="9721126" y="5296194"/>
            <a:ext cx="1519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 others…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9486241-E310-ABF7-87C0-2A37F7CCB26B}"/>
              </a:ext>
            </a:extLst>
          </p:cNvPr>
          <p:cNvSpPr txBox="1"/>
          <p:nvPr/>
        </p:nvSpPr>
        <p:spPr>
          <a:xfrm>
            <a:off x="1024124" y="1476735"/>
            <a:ext cx="73247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Still a lot to be discovered</a:t>
            </a:r>
            <a:endParaRPr lang="fr-FR" sz="1600" b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7CC9B81-D7B7-C001-9D29-DA2F00B8E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1636" y="1880532"/>
            <a:ext cx="6271620" cy="16443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C215A73-9700-D8A5-5CE6-6A1EC31AD4B9}"/>
              </a:ext>
            </a:extLst>
          </p:cNvPr>
          <p:cNvSpPr txBox="1"/>
          <p:nvPr/>
        </p:nvSpPr>
        <p:spPr>
          <a:xfrm>
            <a:off x="1166192" y="2198627"/>
            <a:ext cx="28918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Physico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-chemical behaviour of novel sources still largely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unexplored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which limit their applications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77389AB-B724-051D-31C3-433AD137E5B4}"/>
              </a:ext>
            </a:extLst>
          </p:cNvPr>
          <p:cNvSpPr txBox="1"/>
          <p:nvPr/>
        </p:nvSpPr>
        <p:spPr>
          <a:xfrm>
            <a:off x="4165840" y="3520220"/>
            <a:ext cx="6823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Thermal behaviour of a plant albumin, different pH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034879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6CACB-3FF3-3E7C-3106-BE5A9EC0D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6354-D0E9-34B1-6E02-FC1705091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884" y="0"/>
            <a:ext cx="10911115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444D26"/>
                </a:solidFill>
              </a:rPr>
              <a:t>Case study – valorisation of pulse starch into cheddar-like</a:t>
            </a:r>
            <a:endParaRPr lang="en-GB" sz="3600" dirty="0">
              <a:solidFill>
                <a:srgbClr val="FFC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9A4F14-7F42-45E5-8A76-D6F753B6E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Strictly confidential &amp; proprietary information of IMPROVE SAS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C1899-D192-7391-98D4-E34F0C0C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3CFE-EE9C-47D9-BFD4-816EFF191765}" type="slidenum">
              <a:rPr lang="fr-FR" smtClean="0"/>
              <a:t>9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7DA609E-71AE-8662-75A7-4014A1A618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7982"/>
          <a:stretch>
            <a:fillRect/>
          </a:stretch>
        </p:blipFill>
        <p:spPr>
          <a:xfrm>
            <a:off x="982001" y="1248129"/>
            <a:ext cx="2013350" cy="16454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7693D51-92B2-5AE4-31F7-A2E3E1606D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053"/>
          <a:stretch>
            <a:fillRect/>
          </a:stretch>
        </p:blipFill>
        <p:spPr>
          <a:xfrm>
            <a:off x="3169139" y="1286574"/>
            <a:ext cx="2121380" cy="160698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29CD7CE-EFE4-1E52-A4BF-7BD17FEC4949}"/>
              </a:ext>
            </a:extLst>
          </p:cNvPr>
          <p:cNvSpPr txBox="1"/>
          <p:nvPr/>
        </p:nvSpPr>
        <p:spPr>
          <a:xfrm>
            <a:off x="1306609" y="3066470"/>
            <a:ext cx="38745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Difference in composition and morphology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EF23C10-8400-3859-FD46-634440D67E95}"/>
              </a:ext>
            </a:extLst>
          </p:cNvPr>
          <p:cNvGrpSpPr/>
          <p:nvPr/>
        </p:nvGrpSpPr>
        <p:grpSpPr>
          <a:xfrm>
            <a:off x="5708871" y="1015418"/>
            <a:ext cx="4659811" cy="2662232"/>
            <a:chOff x="5708871" y="1015418"/>
            <a:chExt cx="4659811" cy="2662232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F6A773F-3308-BCF9-7600-3A493F454230}"/>
                </a:ext>
              </a:extLst>
            </p:cNvPr>
            <p:cNvSpPr txBox="1"/>
            <p:nvPr/>
          </p:nvSpPr>
          <p:spPr>
            <a:xfrm>
              <a:off x="6736441" y="3339096"/>
              <a:ext cx="35395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i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Differences in functional properties</a:t>
              </a:r>
              <a:endParaRPr lang="fr-FR" sz="1600" i="1" dirty="0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CACB3D5-0103-3498-A194-776B9CB12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6007" y="1015418"/>
              <a:ext cx="3982675" cy="2389606"/>
            </a:xfrm>
            <a:prstGeom prst="rect">
              <a:avLst/>
            </a:prstGeom>
          </p:spPr>
        </p:pic>
        <p:sp>
          <p:nvSpPr>
            <p:cNvPr id="16" name="Flèche : droite 15">
              <a:extLst>
                <a:ext uri="{FF2B5EF4-FFF2-40B4-BE49-F238E27FC236}">
                  <a16:creationId xmlns:a16="http://schemas.microsoft.com/office/drawing/2014/main" id="{422F6B89-F230-75B2-D28D-1A3E5998CE59}"/>
                </a:ext>
              </a:extLst>
            </p:cNvPr>
            <p:cNvSpPr/>
            <p:nvPr/>
          </p:nvSpPr>
          <p:spPr>
            <a:xfrm>
              <a:off x="5708871" y="1995946"/>
              <a:ext cx="339603" cy="227115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F2B1BB0-DA8A-C53E-4B28-B38E54B8B43D}"/>
              </a:ext>
            </a:extLst>
          </p:cNvPr>
          <p:cNvGrpSpPr/>
          <p:nvPr/>
        </p:nvGrpSpPr>
        <p:grpSpPr>
          <a:xfrm>
            <a:off x="5756397" y="3718068"/>
            <a:ext cx="5406076" cy="3085754"/>
            <a:chOff x="5756397" y="3718068"/>
            <a:chExt cx="5406076" cy="3085754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9AE3E71-C122-ED93-3B15-C2B08507F4B2}"/>
                </a:ext>
              </a:extLst>
            </p:cNvPr>
            <p:cNvSpPr txBox="1"/>
            <p:nvPr/>
          </p:nvSpPr>
          <p:spPr>
            <a:xfrm>
              <a:off x="6803966" y="6465268"/>
              <a:ext cx="401678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i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Difference in applications (cheese analogues)</a:t>
              </a:r>
              <a:endParaRPr lang="fr-FR" sz="1600" i="1" dirty="0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00A1CA1-0B27-5B30-8AE2-1F766AAC1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9157" y="4098090"/>
              <a:ext cx="4493316" cy="2385702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9529625-5147-DF04-A355-8062C2E3466D}"/>
                </a:ext>
              </a:extLst>
            </p:cNvPr>
            <p:cNvSpPr txBox="1"/>
            <p:nvPr/>
          </p:nvSpPr>
          <p:spPr>
            <a:xfrm>
              <a:off x="5938826" y="4598150"/>
              <a:ext cx="7976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Raw</a:t>
              </a:r>
              <a:endParaRPr lang="fr-FR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5F77BCC-2C2D-F102-23EF-884CA051800A}"/>
                </a:ext>
              </a:extLst>
            </p:cNvPr>
            <p:cNvSpPr txBox="1"/>
            <p:nvPr/>
          </p:nvSpPr>
          <p:spPr>
            <a:xfrm>
              <a:off x="5756397" y="5555580"/>
              <a:ext cx="91276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8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After heating</a:t>
              </a:r>
              <a:endParaRPr lang="fr-FR" dirty="0"/>
            </a:p>
          </p:txBody>
        </p:sp>
        <p:sp>
          <p:nvSpPr>
            <p:cNvPr id="17" name="Flèche : droite 16">
              <a:extLst>
                <a:ext uri="{FF2B5EF4-FFF2-40B4-BE49-F238E27FC236}">
                  <a16:creationId xmlns:a16="http://schemas.microsoft.com/office/drawing/2014/main" id="{189D2AE4-5673-93FE-1977-C2B789FE01EC}"/>
                </a:ext>
              </a:extLst>
            </p:cNvPr>
            <p:cNvSpPr/>
            <p:nvPr/>
          </p:nvSpPr>
          <p:spPr>
            <a:xfrm rot="5400000">
              <a:off x="8394235" y="3774312"/>
              <a:ext cx="339603" cy="227115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3C3DEF61-F9BE-9BF9-FFB9-C7570B195716}"/>
              </a:ext>
            </a:extLst>
          </p:cNvPr>
          <p:cNvSpPr txBox="1"/>
          <p:nvPr/>
        </p:nvSpPr>
        <p:spPr>
          <a:xfrm>
            <a:off x="936210" y="4009466"/>
            <a:ext cx="387457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Starches from each resource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intrinsically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different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one from another (here: texture and melting)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Opportunity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to develop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different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applications</a:t>
            </a:r>
          </a:p>
          <a:p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Benefits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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organoleptics</a:t>
            </a: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7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Thème Office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Improve">
      <a:majorFont>
        <a:latin typeface="Gill Sans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bdf37b15-3f7f-4261-ab58-bb3a0a2515d7}" enabled="0" method="" siteId="{bdf37b15-3f7f-4261-ab58-bb3a0a2515d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12509</TotalTime>
  <Words>1631</Words>
  <Application>Microsoft Office PowerPoint</Application>
  <PresentationFormat>Grand écran</PresentationFormat>
  <Paragraphs>323</Paragraphs>
  <Slides>19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30" baseType="lpstr">
      <vt:lpstr>Aptos</vt:lpstr>
      <vt:lpstr>Archivo Black</vt:lpstr>
      <vt:lpstr>Archivo ExtraBold</vt:lpstr>
      <vt:lpstr>Archivo SemiBold</vt:lpstr>
      <vt:lpstr>Arial</vt:lpstr>
      <vt:lpstr>Calibri</vt:lpstr>
      <vt:lpstr>Calibri Light</vt:lpstr>
      <vt:lpstr>Gill Sans MT</vt:lpstr>
      <vt:lpstr>Symbol</vt:lpstr>
      <vt:lpstr>Wingdings</vt:lpstr>
      <vt:lpstr>Thème Office</vt:lpstr>
      <vt:lpstr> How to better valorise sustainable proteins and their by-products? </vt:lpstr>
      <vt:lpstr>Who are we?</vt:lpstr>
      <vt:lpstr>Successes and current challenges of the sustainable protein market</vt:lpstr>
      <vt:lpstr>Case study – Production of pulse protein concentrates</vt:lpstr>
      <vt:lpstr>Case study – wet processes</vt:lpstr>
      <vt:lpstr>Implications of protein-centric vision</vt:lpstr>
      <vt:lpstr>Plant-based molecules are valuable</vt:lpstr>
      <vt:lpstr>Plant-based molecules are valuable</vt:lpstr>
      <vt:lpstr>Case study – valorisation of pulse starch into cheddar-like</vt:lpstr>
      <vt:lpstr>Case study – valorisation of albumins </vt:lpstr>
      <vt:lpstr>Case study – valorisation of fibres</vt:lpstr>
      <vt:lpstr>Recombination of fractionated molecules</vt:lpstr>
      <vt:lpstr>Strategy 2 – valorising the whole grain</vt:lpstr>
      <vt:lpstr>Some product concepts</vt:lpstr>
      <vt:lpstr>A third way – milder fractionation</vt:lpstr>
      <vt:lpstr>A third way – milder fractionation</vt:lpstr>
      <vt:lpstr>Promoting less refined ingredients in formulation</vt:lpstr>
      <vt:lpstr>Key takeaways</vt:lpstr>
      <vt:lpstr> 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EXPERT IN ALTERNATIVES PROTEINS</dc:title>
  <dc:creator>Frederic Baudouin</dc:creator>
  <cp:lastModifiedBy>Frédéric Baudouin</cp:lastModifiedBy>
  <cp:revision>289</cp:revision>
  <dcterms:created xsi:type="dcterms:W3CDTF">2023-06-28T14:50:39Z</dcterms:created>
  <dcterms:modified xsi:type="dcterms:W3CDTF">2025-10-21T10:01:52Z</dcterms:modified>
</cp:coreProperties>
</file>