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57" r:id="rId6"/>
    <p:sldId id="259" r:id="rId7"/>
    <p:sldId id="272" r:id="rId8"/>
    <p:sldId id="263" r:id="rId9"/>
    <p:sldId id="282" r:id="rId10"/>
    <p:sldId id="264" r:id="rId11"/>
    <p:sldId id="262" r:id="rId12"/>
    <p:sldId id="265" r:id="rId13"/>
    <p:sldId id="273" r:id="rId14"/>
    <p:sldId id="281" r:id="rId15"/>
    <p:sldId id="276" r:id="rId16"/>
    <p:sldId id="280" r:id="rId17"/>
    <p:sldId id="279" r:id="rId18"/>
    <p:sldId id="278" r:id="rId19"/>
    <p:sldId id="277" r:id="rId20"/>
    <p:sldId id="274" r:id="rId21"/>
    <p:sldId id="275" r:id="rId22"/>
    <p:sldId id="267" r:id="rId23"/>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7ED"/>
    <a:srgbClr val="FEFEFE"/>
    <a:srgbClr val="3892EE"/>
    <a:srgbClr val="3AAC54"/>
    <a:srgbClr val="6FD458"/>
    <a:srgbClr val="378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C353B-686A-2635-04CE-CFC02897215D}" v="161" dt="2026-03-02T18:45:02.059"/>
    <p1510:client id="{DB084D12-F7F9-356E-E60F-1B6D62F41A62}" v="236" dt="2026-03-03T09:22:16.20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14D316E-F13B-4030-B818-290BB17AA084}" type="datetimeFigureOut">
              <a:rPr lang="en-GB" smtClean="0"/>
              <a:t>03/03/2026</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01A69F0-B220-43E1-BF2A-99B07E76D17B}" type="slidenum">
              <a:rPr lang="en-GB" smtClean="0"/>
              <a:t>‹#›</a:t>
            </a:fld>
            <a:endParaRPr lang="en-GB"/>
          </a:p>
        </p:txBody>
      </p:sp>
    </p:spTree>
    <p:extLst>
      <p:ext uri="{BB962C8B-B14F-4D97-AF65-F5344CB8AC3E}">
        <p14:creationId xmlns:p14="http://schemas.microsoft.com/office/powerpoint/2010/main" val="107098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2950" b="0" i="0">
                <a:solidFill>
                  <a:schemeClr val="tx1"/>
                </a:solidFill>
                <a:latin typeface="Arial Black"/>
                <a:cs typeface="Arial Black"/>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1950" b="0" i="0">
                <a:solidFill>
                  <a:schemeClr val="tx1"/>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0" i="0">
                <a:solidFill>
                  <a:schemeClr val="tx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1950" b="0" i="0">
                <a:solidFill>
                  <a:schemeClr val="tx1"/>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0" i="0">
                <a:solidFill>
                  <a:schemeClr val="tx1"/>
                </a:solidFill>
                <a:latin typeface="Arial Black"/>
                <a:cs typeface="Arial Black"/>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0" i="0">
                <a:solidFill>
                  <a:schemeClr val="tx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20104098" cy="11308555"/>
          </a:xfrm>
          <a:prstGeom prst="rect">
            <a:avLst/>
          </a:prstGeom>
        </p:spPr>
      </p:pic>
      <p:pic>
        <p:nvPicPr>
          <p:cNvPr id="17" name="bg object 17"/>
          <p:cNvPicPr/>
          <p:nvPr/>
        </p:nvPicPr>
        <p:blipFill>
          <a:blip r:embed="rId9" cstate="print"/>
          <a:stretch>
            <a:fillRect/>
          </a:stretch>
        </p:blipFill>
        <p:spPr>
          <a:xfrm>
            <a:off x="15243004" y="1047088"/>
            <a:ext cx="3814006" cy="1147380"/>
          </a:xfrm>
          <a:prstGeom prst="rect">
            <a:avLst/>
          </a:prstGeom>
        </p:spPr>
      </p:pic>
      <p:sp>
        <p:nvSpPr>
          <p:cNvPr id="2" name="Holder 2"/>
          <p:cNvSpPr>
            <a:spLocks noGrp="1"/>
          </p:cNvSpPr>
          <p:nvPr>
            <p:ph type="title"/>
          </p:nvPr>
        </p:nvSpPr>
        <p:spPr>
          <a:xfrm>
            <a:off x="1034388" y="1053232"/>
            <a:ext cx="9142730" cy="478155"/>
          </a:xfrm>
          <a:prstGeom prst="rect">
            <a:avLst/>
          </a:prstGeom>
        </p:spPr>
        <p:txBody>
          <a:bodyPr wrap="square" lIns="0" tIns="0" rIns="0" bIns="0">
            <a:spAutoFit/>
          </a:bodyPr>
          <a:lstStyle>
            <a:lvl1pPr>
              <a:defRPr sz="2950" b="0" i="0">
                <a:solidFill>
                  <a:schemeClr val="tx1"/>
                </a:solidFill>
                <a:latin typeface="Arial Black"/>
                <a:cs typeface="Arial Black"/>
              </a:defRPr>
            </a:lvl1pPr>
          </a:lstStyle>
          <a:p>
            <a:endParaRPr/>
          </a:p>
        </p:txBody>
      </p:sp>
      <p:sp>
        <p:nvSpPr>
          <p:cNvPr id="3" name="Holder 3"/>
          <p:cNvSpPr>
            <a:spLocks noGrp="1"/>
          </p:cNvSpPr>
          <p:nvPr>
            <p:ph type="body" idx="1"/>
          </p:nvPr>
        </p:nvSpPr>
        <p:spPr>
          <a:xfrm>
            <a:off x="1034388" y="1782004"/>
            <a:ext cx="11984990" cy="5855970"/>
          </a:xfrm>
          <a:prstGeom prst="rect">
            <a:avLst/>
          </a:prstGeom>
        </p:spPr>
        <p:txBody>
          <a:bodyPr wrap="square" lIns="0" tIns="0" rIns="0" bIns="0">
            <a:spAutoFit/>
          </a:bodyPr>
          <a:lstStyle>
            <a:lvl1pPr>
              <a:defRPr sz="1950" b="0" i="0">
                <a:solidFill>
                  <a:schemeClr val="tx1"/>
                </a:solidFill>
                <a:latin typeface="Lucida Sans Unicode"/>
                <a:cs typeface="Lucida Sans Unicode"/>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3/3/2026</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madano.com/expertise/net-zero-transition" TargetMode="Externa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mailto:eventoperations@innovationzero.com" TargetMode="External"/><Relationship Id="rId2" Type="http://schemas.openxmlformats.org/officeDocument/2006/relationships/hyperlink" Target="mailto:speakers@innovationzero.com" TargetMode="External"/><Relationship Id="rId1" Type="http://schemas.openxmlformats.org/officeDocument/2006/relationships/slideLayout" Target="../slideLayouts/slideLayout5.xml"/><Relationship Id="rId6" Type="http://schemas.openxmlformats.org/officeDocument/2006/relationships/hyperlink" Target="mailto:speakers@innovationzero.com?Subject=" TargetMode="External"/><Relationship Id="rId5" Type="http://schemas.openxmlformats.org/officeDocument/2006/relationships/hyperlink" Target="mailto:enquiries@innovationzero.com" TargetMode="External"/><Relationship Id="rId4" Type="http://schemas.openxmlformats.org/officeDocument/2006/relationships/hyperlink" Target="mailto:innovationzero@madano.com"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resx.eventexpressuk.com/event/InnovationZero2026"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pixelhousegroup.app.box.com/f/6feef8042ab8425d8ba2c453b5cf19cf" TargetMode="External"/><Relationship Id="rId2" Type="http://schemas.openxmlformats.org/officeDocument/2006/relationships/hyperlink" Target="https://cdn.asp.events/CLIENT_Innovati_94A26F7C_B3C0_752F_CC179EFAFD17992A/sites/Innovation-Zero-2023/media/Speaker-Presentation-Template-2026.pptx"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agabab@innovationzero.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mailto:jonathanm@innovationzero.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enquiries@innovationzero.com"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uk.linkedin.com/company/innovationzero" TargetMode="External"/><Relationship Id="rId7" Type="http://schemas.openxmlformats.org/officeDocument/2006/relationships/image" Target="../media/image11.png"/><Relationship Id="rId2" Type="http://schemas.openxmlformats.org/officeDocument/2006/relationships/hyperlink" Target="https://register.visitcloud.com/survey/1oz0k4a2n3kb0?actioncode=NTWO000157TYY"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register.visitcloud.com/survey/1oz0k4a2n3kb0?actioncode=NTWO000157TYY" TargetMode="Externa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hyperlink" Target="https://register.visitcloud.com/survey/1oz0k4a2n3kb0?actioncode=NTWO000157TYY"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2" Type="http://schemas.openxmlformats.org/officeDocument/2006/relationships/hyperlink" Target="https://register.visitcloud.com/survey/1oz0k4a2n3kb0?actioncode=NTWO000157TY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enquiries@innovationzero.com" TargetMode="External"/><Relationship Id="rId2" Type="http://schemas.openxmlformats.org/officeDocument/2006/relationships/hyperlink" Target="https://drive.google.com/drive/folders/11mXhd_vaWGvaSS5P0CVYF5owj7dKY8Mh?usp=drive_link"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ject 5"/>
          <p:cNvSpPr txBox="1">
            <a:spLocks noGrp="1"/>
          </p:cNvSpPr>
          <p:nvPr>
            <p:ph type="title"/>
          </p:nvPr>
        </p:nvSpPr>
        <p:spPr>
          <a:xfrm>
            <a:off x="14471650" y="8312231"/>
            <a:ext cx="4965077" cy="1304844"/>
          </a:xfrm>
          <a:prstGeom prst="rect">
            <a:avLst/>
          </a:prstGeom>
        </p:spPr>
        <p:txBody>
          <a:bodyPr vert="horz" wrap="square" lIns="0" tIns="12065" rIns="0" bIns="0" rtlCol="0" anchor="b">
            <a:spAutoFit/>
          </a:bodyPr>
          <a:lstStyle/>
          <a:p>
            <a:pPr marL="12700">
              <a:spcBef>
                <a:spcPts val="95"/>
              </a:spcBef>
            </a:pPr>
            <a:r>
              <a:rPr lang="en-GB" sz="2800">
                <a:solidFill>
                  <a:schemeClr val="bg1"/>
                </a:solidFill>
                <a:latin typeface="Poppins"/>
                <a:cs typeface="Poppins"/>
              </a:rPr>
              <a:t>The UK’s leading-low carbon innovation congress</a:t>
            </a:r>
          </a:p>
        </p:txBody>
      </p:sp>
      <p:sp>
        <p:nvSpPr>
          <p:cNvPr id="9" name="object 9"/>
          <p:cNvSpPr txBox="1"/>
          <p:nvPr/>
        </p:nvSpPr>
        <p:spPr>
          <a:xfrm>
            <a:off x="959066" y="7712075"/>
            <a:ext cx="10104755" cy="2043508"/>
          </a:xfrm>
          <a:prstGeom prst="rect">
            <a:avLst/>
          </a:prstGeom>
        </p:spPr>
        <p:txBody>
          <a:bodyPr vert="horz" wrap="square" lIns="0" tIns="12065" rIns="0" bIns="0" rtlCol="0" anchor="t">
            <a:spAutoFit/>
          </a:bodyPr>
          <a:lstStyle/>
          <a:p>
            <a:pPr algn="l"/>
            <a:r>
              <a:rPr lang="en-GB" sz="6600" b="1">
                <a:solidFill>
                  <a:schemeClr val="bg1"/>
                </a:solidFill>
                <a:latin typeface="Poppins"/>
                <a:cs typeface="Poppins"/>
              </a:rPr>
              <a:t>SPEAKER PRE-EVENT HANDBOOK</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C84920E-B50D-DE21-9451-E90EEB35877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30669C1-00A9-689E-5E32-31B1319FE71F}"/>
              </a:ext>
            </a:extLst>
          </p:cNvPr>
          <p:cNvSpPr txBox="1"/>
          <p:nvPr/>
        </p:nvSpPr>
        <p:spPr>
          <a:xfrm>
            <a:off x="1034388" y="1053232"/>
            <a:ext cx="9246262" cy="568744"/>
          </a:xfrm>
          <a:prstGeom prst="rect">
            <a:avLst/>
          </a:prstGeom>
        </p:spPr>
        <p:txBody>
          <a:bodyPr vert="horz" wrap="square" lIns="0" tIns="14604" rIns="0" bIns="0" rtlCol="0" anchor="t">
            <a:spAutoFit/>
          </a:bodyPr>
          <a:lstStyle/>
          <a:p>
            <a:pPr marL="12700">
              <a:spcBef>
                <a:spcPts val="112"/>
              </a:spcBef>
            </a:pPr>
            <a:r>
              <a:rPr lang="en-US" sz="3600" b="1">
                <a:solidFill>
                  <a:schemeClr val="bg1"/>
                </a:solidFill>
                <a:latin typeface="Poppins"/>
                <a:cs typeface="Poppins"/>
              </a:rPr>
              <a:t>JOURNALISTS &amp; PR AGENCY</a:t>
            </a:r>
            <a:endParaRPr lang="en-US"/>
          </a:p>
        </p:txBody>
      </p:sp>
      <p:sp>
        <p:nvSpPr>
          <p:cNvPr id="4" name="object 2">
            <a:extLst>
              <a:ext uri="{FF2B5EF4-FFF2-40B4-BE49-F238E27FC236}">
                <a16:creationId xmlns:a16="http://schemas.microsoft.com/office/drawing/2014/main" id="{91DF3721-A465-5E61-3E43-F922D1A2385D}"/>
              </a:ext>
            </a:extLst>
          </p:cNvPr>
          <p:cNvSpPr txBox="1">
            <a:spLocks/>
          </p:cNvSpPr>
          <p:nvPr/>
        </p:nvSpPr>
        <p:spPr>
          <a:xfrm>
            <a:off x="1034386" y="2149250"/>
            <a:ext cx="17918443" cy="3982500"/>
          </a:xfrm>
          <a:prstGeom prst="rect">
            <a:avLst/>
          </a:prstGeom>
          <a:noFill/>
        </p:spPr>
        <p:txBody>
          <a:bodyPr vert="horz" wrap="square" lIns="0" tIns="12065" rIns="0" bIns="0" rtlCol="0" anchor="t">
            <a:spAutoFit/>
          </a:bodyPr>
          <a:lstStyle>
            <a:defPPr>
              <a:defRPr kern="0"/>
            </a:defPPr>
            <a:lvl1pPr>
              <a:defRPr sz="2950" b="0" i="0">
                <a:solidFill>
                  <a:schemeClr val="tx1"/>
                </a:solidFill>
                <a:latin typeface="Arial Black"/>
                <a:ea typeface="+mj-ea"/>
                <a:cs typeface="Arial Black"/>
              </a:defRPr>
            </a:lvl1pPr>
          </a:lstStyle>
          <a:p>
            <a:pPr>
              <a:tabLst>
                <a:tab pos="457200" algn="l"/>
              </a:tabLst>
            </a:pPr>
            <a:r>
              <a:rPr lang="en-GB" sz="2000">
                <a:solidFill>
                  <a:srgbClr val="D9D9D9"/>
                </a:solidFill>
                <a:latin typeface="Poppins"/>
                <a:ea typeface="Times New Roman" panose="02020603050405020304" pitchFamily="18" charset="0"/>
                <a:cs typeface="Poppins"/>
              </a:rPr>
              <a:t>Our Communications Partner, </a:t>
            </a:r>
            <a:r>
              <a:rPr lang="en-GB" sz="2000" b="1">
                <a:solidFill>
                  <a:srgbClr val="D9D9D9"/>
                </a:solidFill>
                <a:latin typeface="Poppins"/>
                <a:ea typeface="Times New Roman" panose="02020603050405020304" pitchFamily="18" charset="0"/>
                <a:cs typeface="Poppins"/>
                <a:hlinkClick r:id="rId2"/>
              </a:rPr>
              <a:t>Madano</a:t>
            </a:r>
            <a:r>
              <a:rPr lang="en-GB" sz="2000">
                <a:solidFill>
                  <a:srgbClr val="D9D9D9"/>
                </a:solidFill>
                <a:latin typeface="Poppins"/>
                <a:ea typeface="Times New Roman" panose="02020603050405020304" pitchFamily="18" charset="0"/>
                <a:cs typeface="Poppins"/>
              </a:rPr>
              <a:t>, is a specialist energy and net zero agency and is available to support </a:t>
            </a:r>
            <a:r>
              <a:rPr lang="en-GB" sz="2000">
                <a:solidFill>
                  <a:srgbClr val="D9D9D9"/>
                </a:solidFill>
                <a:effectLst/>
                <a:latin typeface="Poppins"/>
                <a:ea typeface="Times New Roman" panose="02020603050405020304" pitchFamily="18" charset="0"/>
                <a:cs typeface="Poppins"/>
              </a:rPr>
              <a:t>you </a:t>
            </a:r>
            <a:r>
              <a:rPr lang="en-GB" sz="2000">
                <a:solidFill>
                  <a:srgbClr val="D9D9D9"/>
                </a:solidFill>
                <a:latin typeface="Poppins"/>
                <a:ea typeface="Times New Roman" panose="02020603050405020304" pitchFamily="18" charset="0"/>
                <a:cs typeface="Poppins"/>
              </a:rPr>
              <a:t>if </a:t>
            </a:r>
            <a:r>
              <a:rPr lang="en-GB" sz="2000">
                <a:solidFill>
                  <a:srgbClr val="D9D9D9"/>
                </a:solidFill>
                <a:effectLst/>
                <a:latin typeface="Poppins"/>
                <a:ea typeface="Times New Roman" panose="02020603050405020304" pitchFamily="18" charset="0"/>
                <a:cs typeface="Poppins"/>
              </a:rPr>
              <a:t>have any news or announcements to promote or are launching a new product or initiative at the event</a:t>
            </a:r>
            <a:r>
              <a:rPr lang="en-GB" sz="2000">
                <a:solidFill>
                  <a:srgbClr val="D9D9D9"/>
                </a:solidFill>
                <a:latin typeface="Poppins"/>
                <a:ea typeface="Times New Roman" panose="02020603050405020304" pitchFamily="18" charset="0"/>
                <a:cs typeface="Poppins"/>
              </a:rPr>
              <a:t>. They will be engaging with journalists ahead of the event and coordinating media interviews and our press room. Please</a:t>
            </a:r>
            <a:r>
              <a:rPr lang="en-GB" sz="2000">
                <a:solidFill>
                  <a:srgbClr val="D9D9D9"/>
                </a:solidFill>
                <a:effectLst/>
                <a:latin typeface="Poppins"/>
                <a:ea typeface="Times New Roman" panose="02020603050405020304" pitchFamily="18" charset="0"/>
                <a:cs typeface="Poppins"/>
              </a:rPr>
              <a:t> </a:t>
            </a:r>
            <a:r>
              <a:rPr lang="en-GB" sz="2000">
                <a:solidFill>
                  <a:srgbClr val="D9D9D9"/>
                </a:solidFill>
                <a:latin typeface="Poppins"/>
                <a:ea typeface="Times New Roman" panose="02020603050405020304" pitchFamily="18" charset="0"/>
                <a:cs typeface="Poppins"/>
              </a:rPr>
              <a:t>contact InnovationZero@Madano.com</a:t>
            </a:r>
            <a:r>
              <a:rPr lang="en-GB" sz="2000">
                <a:solidFill>
                  <a:srgbClr val="D9D9D9"/>
                </a:solidFill>
                <a:effectLst/>
                <a:latin typeface="Poppins"/>
                <a:ea typeface="Times New Roman" panose="02020603050405020304" pitchFamily="18" charset="0"/>
                <a:cs typeface="Poppins"/>
              </a:rPr>
              <a:t> </a:t>
            </a:r>
            <a:r>
              <a:rPr lang="en-GB" sz="2000">
                <a:solidFill>
                  <a:srgbClr val="D9D9D9"/>
                </a:solidFill>
                <a:latin typeface="Poppins"/>
                <a:ea typeface="Times New Roman" panose="02020603050405020304" pitchFamily="18" charset="0"/>
                <a:cs typeface="Poppins"/>
              </a:rPr>
              <a:t>by 31 March to</a:t>
            </a:r>
            <a:r>
              <a:rPr lang="en-GB" sz="2000">
                <a:solidFill>
                  <a:srgbClr val="D9D9D9"/>
                </a:solidFill>
                <a:effectLst/>
                <a:latin typeface="Poppins"/>
                <a:ea typeface="Times New Roman" panose="02020603050405020304" pitchFamily="18" charset="0"/>
                <a:cs typeface="Poppins"/>
              </a:rPr>
              <a:t> </a:t>
            </a:r>
            <a:r>
              <a:rPr lang="en-GB" sz="2000">
                <a:solidFill>
                  <a:srgbClr val="D9D9D9"/>
                </a:solidFill>
                <a:latin typeface="Poppins"/>
                <a:ea typeface="Times New Roman" panose="02020603050405020304" pitchFamily="18" charset="0"/>
                <a:cs typeface="Poppins"/>
              </a:rPr>
              <a:t>discuss how our PR team can support you </a:t>
            </a:r>
            <a:r>
              <a:rPr lang="en-GB" sz="2000">
                <a:solidFill>
                  <a:srgbClr val="D9D9D9"/>
                </a:solidFill>
                <a:effectLst/>
                <a:latin typeface="Poppins"/>
                <a:ea typeface="Times New Roman" panose="02020603050405020304" pitchFamily="18" charset="0"/>
                <a:cs typeface="Poppins"/>
              </a:rPr>
              <a:t>and </a:t>
            </a:r>
            <a:r>
              <a:rPr lang="en-GB" sz="2000">
                <a:solidFill>
                  <a:srgbClr val="D9D9D9"/>
                </a:solidFill>
                <a:latin typeface="Poppins"/>
                <a:ea typeface="Times New Roman" panose="02020603050405020304" pitchFamily="18" charset="0"/>
                <a:cs typeface="Poppins"/>
              </a:rPr>
              <a:t>so </a:t>
            </a:r>
            <a:r>
              <a:rPr lang="en-GB" sz="2000">
                <a:solidFill>
                  <a:srgbClr val="D9D9D9"/>
                </a:solidFill>
                <a:effectLst/>
                <a:latin typeface="Poppins"/>
                <a:ea typeface="Times New Roman" panose="02020603050405020304" pitchFamily="18" charset="0"/>
                <a:cs typeface="Poppins"/>
              </a:rPr>
              <a:t>can consider including your information as part of our event amplification. This can include:</a:t>
            </a:r>
            <a:endParaRPr lang="en-US" sz="2000">
              <a:solidFill>
                <a:srgbClr val="D9D9D9"/>
              </a:solidFill>
              <a:effectLst/>
              <a:latin typeface="Poppins"/>
              <a:ea typeface="Times New Roman" panose="02020603050405020304" pitchFamily="18" charset="0"/>
              <a:cs typeface="Poppins"/>
            </a:endParaRPr>
          </a:p>
          <a:p>
            <a:pPr lvl="0">
              <a:tabLst>
                <a:tab pos="457200" algn="l"/>
              </a:tabLst>
            </a:pPr>
            <a:endParaRPr lang="en-GB" sz="2000">
              <a:solidFill>
                <a:srgbClr val="000000"/>
              </a:solidFill>
              <a:latin typeface="Poppins" panose="00000500000000000000" pitchFamily="2" charset="0"/>
              <a:ea typeface="Times New Roman" panose="02020603050405020304" pitchFamily="18" charset="0"/>
              <a:cs typeface="Poppins" panose="00000500000000000000" pitchFamily="2" charset="0"/>
            </a:endParaRPr>
          </a:p>
          <a:p>
            <a:pPr marL="342900" indent="-342900">
              <a:buFont typeface="Wingdings,Sans-Serif"/>
              <a:buChar char="§"/>
              <a:tabLst>
                <a:tab pos="457200" algn="l"/>
              </a:tabLst>
            </a:pPr>
            <a:r>
              <a:rPr lang="en-GB" sz="2000">
                <a:solidFill>
                  <a:srgbClr val="D9D9D9"/>
                </a:solidFill>
                <a:effectLst/>
                <a:latin typeface="Poppins"/>
                <a:ea typeface="Times New Roman" panose="02020603050405020304" pitchFamily="18" charset="0"/>
                <a:cs typeface="Poppins"/>
              </a:rPr>
              <a:t>Spokesperson quote in our Innovation Zero</a:t>
            </a:r>
            <a:r>
              <a:rPr lang="en-GB" sz="2000">
                <a:solidFill>
                  <a:srgbClr val="D9D9D9"/>
                </a:solidFill>
                <a:latin typeface="Poppins"/>
                <a:ea typeface="Times New Roman" panose="02020603050405020304" pitchFamily="18" charset="0"/>
                <a:cs typeface="Poppins"/>
              </a:rPr>
              <a:t> World press releases distributed to UK national and trade media</a:t>
            </a:r>
            <a:br>
              <a:rPr lang="en-GB" sz="2000">
                <a:latin typeface="Poppins" panose="00000500000000000000" pitchFamily="2" charset="0"/>
                <a:ea typeface="Times New Roman" panose="02020603050405020304" pitchFamily="18" charset="0"/>
                <a:cs typeface="Poppins" panose="00000500000000000000" pitchFamily="2" charset="0"/>
              </a:rPr>
            </a:br>
            <a:endParaRPr lang="en-GB" sz="2000">
              <a:solidFill>
                <a:srgbClr val="000000"/>
              </a:solidFill>
              <a:latin typeface="Poppins"/>
              <a:ea typeface="Times New Roman" panose="02020603050405020304" pitchFamily="18" charset="0"/>
              <a:cs typeface="Poppins"/>
            </a:endParaRPr>
          </a:p>
          <a:p>
            <a:pPr marL="342900" indent="-342900">
              <a:buFont typeface="Wingdings,Sans-Serif"/>
              <a:buChar char="§"/>
              <a:tabLst>
                <a:tab pos="457200" algn="l"/>
              </a:tabLst>
            </a:pPr>
            <a:r>
              <a:rPr lang="en-GB" sz="2000">
                <a:solidFill>
                  <a:srgbClr val="D9D9D9"/>
                </a:solidFill>
                <a:effectLst/>
                <a:latin typeface="Poppins"/>
                <a:ea typeface="Times New Roman" panose="02020603050405020304" pitchFamily="18" charset="0"/>
                <a:cs typeface="Poppins"/>
              </a:rPr>
              <a:t>Inclusion of your press release in our event press packs</a:t>
            </a:r>
            <a:r>
              <a:rPr lang="en-GB" sz="2000">
                <a:solidFill>
                  <a:srgbClr val="D9D9D9"/>
                </a:solidFill>
                <a:latin typeface="Poppins"/>
                <a:ea typeface="Times New Roman" panose="02020603050405020304" pitchFamily="18" charset="0"/>
                <a:cs typeface="Poppins"/>
              </a:rPr>
              <a:t>, which will be shared with media attendees in advance</a:t>
            </a:r>
            <a:br>
              <a:rPr lang="en-GB" sz="2000">
                <a:latin typeface="Poppins" panose="00000500000000000000" pitchFamily="2" charset="0"/>
                <a:ea typeface="Times New Roman" panose="02020603050405020304" pitchFamily="18" charset="0"/>
                <a:cs typeface="Poppins" panose="00000500000000000000" pitchFamily="2" charset="0"/>
              </a:rPr>
            </a:br>
            <a:endParaRPr lang="en-GB" sz="2000">
              <a:solidFill>
                <a:srgbClr val="000000"/>
              </a:solidFill>
              <a:latin typeface="Poppins" panose="00000500000000000000" pitchFamily="2" charset="0"/>
              <a:ea typeface="Times New Roman" panose="02020603050405020304" pitchFamily="18" charset="0"/>
              <a:cs typeface="Poppins" panose="00000500000000000000" pitchFamily="2" charset="0"/>
            </a:endParaRPr>
          </a:p>
          <a:p>
            <a:pPr marL="342900" lvl="0" indent="-342900">
              <a:buFont typeface="Wingdings,Sans-Serif"/>
              <a:buChar char="§"/>
              <a:tabLst>
                <a:tab pos="457200" algn="l"/>
              </a:tabLst>
            </a:pPr>
            <a:r>
              <a:rPr lang="en-GB" sz="2000">
                <a:solidFill>
                  <a:srgbClr val="D9D9D9"/>
                </a:solidFill>
                <a:effectLst/>
                <a:latin typeface="Poppins"/>
                <a:ea typeface="Times New Roman" panose="02020603050405020304" pitchFamily="18" charset="0"/>
                <a:cs typeface="Poppins"/>
              </a:rPr>
              <a:t>Depending on the announce</a:t>
            </a:r>
            <a:r>
              <a:rPr lang="en-GB" sz="2000">
                <a:solidFill>
                  <a:srgbClr val="D9D9D9"/>
                </a:solidFill>
                <a:latin typeface="Poppins"/>
                <a:ea typeface="Times New Roman" panose="02020603050405020304" pitchFamily="18" charset="0"/>
                <a:cs typeface="Poppins"/>
              </a:rPr>
              <a:t>ment, it could be used for media interviews with select journalists at the event</a:t>
            </a:r>
            <a:endParaRPr lang="en-US" sz="2000">
              <a:solidFill>
                <a:srgbClr val="D9D9D9"/>
              </a:solidFill>
              <a:latin typeface="Poppins"/>
              <a:ea typeface="Times New Roman" panose="02020603050405020304" pitchFamily="18" charset="0"/>
              <a:cs typeface="Poppins"/>
            </a:endParaRPr>
          </a:p>
          <a:p>
            <a:pPr lvl="0">
              <a:tabLst>
                <a:tab pos="457200" algn="l"/>
              </a:tabLst>
            </a:pPr>
            <a:endParaRPr lang="en-GB" sz="2000">
              <a:solidFill>
                <a:srgbClr val="000000"/>
              </a:solidFill>
              <a:latin typeface="Poppins" panose="00000500000000000000" pitchFamily="2" charset="0"/>
              <a:ea typeface="Times New Roman" panose="02020603050405020304" pitchFamily="18" charset="0"/>
              <a:cs typeface="Poppins" panose="00000500000000000000" pitchFamily="2" charset="0"/>
            </a:endParaRPr>
          </a:p>
          <a:p>
            <a:pPr>
              <a:tabLst>
                <a:tab pos="457200" algn="l"/>
              </a:tabLst>
            </a:pPr>
            <a:endParaRPr lang="en-GB" sz="2000">
              <a:solidFill>
                <a:srgbClr val="D9D9D9"/>
              </a:solidFill>
              <a:latin typeface="Poppins"/>
              <a:ea typeface="Times New Roman" panose="02020603050405020304" pitchFamily="18" charset="0"/>
              <a:cs typeface="Poppins"/>
            </a:endParaRPr>
          </a:p>
          <a:p>
            <a:pPr lvl="0">
              <a:buSzPts val="1000"/>
              <a:tabLst>
                <a:tab pos="457200" algn="l"/>
              </a:tabLst>
            </a:pPr>
            <a:endParaRPr lang="en-GB" sz="1800">
              <a:solidFill>
                <a:srgbClr val="FF0000"/>
              </a:solidFill>
              <a:effectLst/>
              <a:latin typeface="Poppins"/>
              <a:ea typeface="Times New Roman" panose="02020603050405020304" pitchFamily="18" charset="0"/>
              <a:cs typeface="Poppins"/>
            </a:endParaRPr>
          </a:p>
        </p:txBody>
      </p:sp>
      <p:pic>
        <p:nvPicPr>
          <p:cNvPr id="6" name="Picture 5" descr="Joanna Gosling">
            <a:extLst>
              <a:ext uri="{FF2B5EF4-FFF2-40B4-BE49-F238E27FC236}">
                <a16:creationId xmlns:a16="http://schemas.microsoft.com/office/drawing/2014/main" id="{EF8753A0-4B85-67C4-920D-1B65B2B88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87" y="5883277"/>
            <a:ext cx="5202763" cy="3902072"/>
          </a:xfrm>
          <a:prstGeom prst="rect">
            <a:avLst/>
          </a:prstGeom>
        </p:spPr>
      </p:pic>
      <p:pic>
        <p:nvPicPr>
          <p:cNvPr id="7" name="Picture 6" descr="A person standing in front of a camera&#10;&#10;Description automatically generated">
            <a:extLst>
              <a:ext uri="{FF2B5EF4-FFF2-40B4-BE49-F238E27FC236}">
                <a16:creationId xmlns:a16="http://schemas.microsoft.com/office/drawing/2014/main" id="{9224D435-5773-CE54-440F-3693D488C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1185" y="5883275"/>
            <a:ext cx="5202763" cy="3902072"/>
          </a:xfrm>
          <a:prstGeom prst="rect">
            <a:avLst/>
          </a:prstGeom>
        </p:spPr>
      </p:pic>
      <p:pic>
        <p:nvPicPr>
          <p:cNvPr id="9" name="Picture 8" descr="A group of people in a room with a large ceiling&#10;&#10;AI-generated content may be incorrect.">
            <a:extLst>
              <a:ext uri="{FF2B5EF4-FFF2-40B4-BE49-F238E27FC236}">
                <a16:creationId xmlns:a16="http://schemas.microsoft.com/office/drawing/2014/main" id="{695E0F12-6C46-8B19-EA0E-34CEC451FE5F}"/>
              </a:ext>
            </a:extLst>
          </p:cNvPr>
          <p:cNvPicPr>
            <a:picLocks noChangeAspect="1"/>
          </p:cNvPicPr>
          <p:nvPr/>
        </p:nvPicPr>
        <p:blipFill>
          <a:blip r:embed="rId5"/>
          <a:stretch>
            <a:fillRect/>
          </a:stretch>
        </p:blipFill>
        <p:spPr>
          <a:xfrm>
            <a:off x="7145040" y="5887727"/>
            <a:ext cx="5696242" cy="3894943"/>
          </a:xfrm>
          <a:prstGeom prst="rect">
            <a:avLst/>
          </a:prstGeom>
        </p:spPr>
      </p:pic>
    </p:spTree>
    <p:extLst>
      <p:ext uri="{BB962C8B-B14F-4D97-AF65-F5344CB8AC3E}">
        <p14:creationId xmlns:p14="http://schemas.microsoft.com/office/powerpoint/2010/main" val="82375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ECAAC0-6338-1B09-3E42-79ADCBA16B9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89BA078-078D-E203-CC54-2321BD0176A2}"/>
              </a:ext>
            </a:extLst>
          </p:cNvPr>
          <p:cNvSpPr txBox="1"/>
          <p:nvPr/>
        </p:nvSpPr>
        <p:spPr>
          <a:xfrm>
            <a:off x="1034388" y="1053232"/>
            <a:ext cx="9246262" cy="568744"/>
          </a:xfrm>
          <a:prstGeom prst="rect">
            <a:avLst/>
          </a:prstGeom>
        </p:spPr>
        <p:txBody>
          <a:bodyPr vert="horz" wrap="square" lIns="0" tIns="14604" rIns="0" bIns="0" rtlCol="0" anchor="t">
            <a:spAutoFit/>
          </a:bodyPr>
          <a:lstStyle/>
          <a:p>
            <a:pPr marL="12700">
              <a:spcBef>
                <a:spcPts val="112"/>
              </a:spcBef>
            </a:pPr>
            <a:r>
              <a:rPr lang="en-US" sz="3600" b="1">
                <a:solidFill>
                  <a:schemeClr val="bg1"/>
                </a:solidFill>
                <a:latin typeface="Poppins"/>
                <a:cs typeface="Poppins"/>
              </a:rPr>
              <a:t>LOGISTICS</a:t>
            </a:r>
            <a:endParaRPr lang="en-US"/>
          </a:p>
        </p:txBody>
      </p:sp>
      <p:sp>
        <p:nvSpPr>
          <p:cNvPr id="5" name="object 4">
            <a:extLst>
              <a:ext uri="{FF2B5EF4-FFF2-40B4-BE49-F238E27FC236}">
                <a16:creationId xmlns:a16="http://schemas.microsoft.com/office/drawing/2014/main" id="{C7677446-5A44-BF83-1D0A-109E2F0B764A}"/>
              </a:ext>
            </a:extLst>
          </p:cNvPr>
          <p:cNvSpPr txBox="1"/>
          <p:nvPr/>
        </p:nvSpPr>
        <p:spPr>
          <a:xfrm>
            <a:off x="1034388" y="2225675"/>
            <a:ext cx="12435425" cy="7392408"/>
          </a:xfrm>
          <a:prstGeom prst="rect">
            <a:avLst/>
          </a:prstGeom>
          <a:noFill/>
        </p:spPr>
        <p:txBody>
          <a:bodyPr vert="horz" wrap="square" lIns="0" tIns="15875" rIns="0" bIns="0" rtlCol="0" anchor="t">
            <a:spAutoFit/>
          </a:bodyPr>
          <a:lstStyle/>
          <a:p>
            <a:pPr marL="469900" indent="-457200" algn="l">
              <a:spcBef>
                <a:spcPts val="125"/>
              </a:spcBef>
              <a:buFont typeface="Arial"/>
              <a:buChar char="•"/>
            </a:pPr>
            <a:r>
              <a:rPr lang="en-GB" sz="2800">
                <a:solidFill>
                  <a:schemeClr val="bg1">
                    <a:lumMod val="85000"/>
                  </a:schemeClr>
                </a:solidFill>
                <a:latin typeface="Poppins"/>
                <a:cs typeface="Poppins"/>
              </a:rPr>
              <a:t>Upon arrival at the venue, please allow 30 minutes to complete security checks and </a:t>
            </a:r>
            <a:r>
              <a:rPr lang="en-GB" sz="2800" b="1">
                <a:solidFill>
                  <a:schemeClr val="bg1">
                    <a:lumMod val="85000"/>
                  </a:schemeClr>
                </a:solidFill>
                <a:latin typeface="Poppins"/>
                <a:cs typeface="Poppins"/>
              </a:rPr>
              <a:t>collect your badge</a:t>
            </a:r>
            <a:r>
              <a:rPr lang="en-GB" sz="2800">
                <a:solidFill>
                  <a:schemeClr val="bg1">
                    <a:lumMod val="85000"/>
                  </a:schemeClr>
                </a:solidFill>
                <a:latin typeface="Poppins"/>
                <a:cs typeface="Poppins"/>
              </a:rPr>
              <a:t>. There will be a designated </a:t>
            </a:r>
            <a:r>
              <a:rPr lang="en-GB" sz="2800" b="1">
                <a:solidFill>
                  <a:schemeClr val="bg1">
                    <a:lumMod val="85000"/>
                  </a:schemeClr>
                </a:solidFill>
                <a:latin typeface="Poppins"/>
                <a:cs typeface="Poppins"/>
              </a:rPr>
              <a:t>Speaker Registration Desk</a:t>
            </a:r>
            <a:r>
              <a:rPr lang="en-GB" sz="2800">
                <a:solidFill>
                  <a:schemeClr val="bg1">
                    <a:lumMod val="85000"/>
                  </a:schemeClr>
                </a:solidFill>
                <a:latin typeface="Poppins"/>
                <a:cs typeface="Poppins"/>
              </a:rPr>
              <a:t> for you to use.</a:t>
            </a:r>
            <a:br>
              <a:rPr lang="en-GB" sz="2800">
                <a:highlight>
                  <a:srgbClr val="008080"/>
                </a:highlight>
                <a:latin typeface="Poppins"/>
                <a:cs typeface="Poppins"/>
              </a:rPr>
            </a:br>
            <a:endParaRPr lang="en-GB" sz="2800">
              <a:solidFill>
                <a:schemeClr val="bg1">
                  <a:lumMod val="85000"/>
                </a:schemeClr>
              </a:solidFill>
              <a:highlight>
                <a:srgbClr val="008080"/>
              </a:highlight>
              <a:latin typeface="Poppins"/>
              <a:cs typeface="Poppins"/>
            </a:endParaRPr>
          </a:p>
          <a:p>
            <a:pPr marL="469900" indent="-457200" algn="l">
              <a:spcBef>
                <a:spcPts val="125"/>
              </a:spcBef>
              <a:buFont typeface="Arial"/>
              <a:buChar char="•"/>
            </a:pPr>
            <a:r>
              <a:rPr lang="en-GB" sz="2800">
                <a:solidFill>
                  <a:schemeClr val="bg1">
                    <a:lumMod val="85000"/>
                  </a:schemeClr>
                </a:solidFill>
                <a:latin typeface="Poppins"/>
                <a:cs typeface="Poppins"/>
              </a:rPr>
              <a:t>Please check in at the </a:t>
            </a:r>
            <a:r>
              <a:rPr lang="en-GB" sz="2800" b="1">
                <a:solidFill>
                  <a:schemeClr val="bg1">
                    <a:lumMod val="85000"/>
                  </a:schemeClr>
                </a:solidFill>
                <a:latin typeface="Poppins"/>
                <a:cs typeface="Poppins"/>
              </a:rPr>
              <a:t>Speakers’ Lounge</a:t>
            </a:r>
            <a:r>
              <a:rPr lang="en-GB" sz="2800">
                <a:solidFill>
                  <a:schemeClr val="bg1">
                    <a:lumMod val="85000"/>
                  </a:schemeClr>
                </a:solidFill>
                <a:latin typeface="Poppins"/>
                <a:cs typeface="Poppins"/>
              </a:rPr>
              <a:t> at least </a:t>
            </a:r>
            <a:r>
              <a:rPr lang="en-GB" sz="2800" b="1">
                <a:solidFill>
                  <a:schemeClr val="bg1">
                    <a:lumMod val="85000"/>
                  </a:schemeClr>
                </a:solidFill>
                <a:latin typeface="Poppins"/>
                <a:cs typeface="Poppins"/>
              </a:rPr>
              <a:t>1 hour before your session time</a:t>
            </a:r>
            <a:r>
              <a:rPr lang="en-GB" sz="2800">
                <a:solidFill>
                  <a:schemeClr val="bg1">
                    <a:lumMod val="85000"/>
                  </a:schemeClr>
                </a:solidFill>
                <a:latin typeface="Poppins"/>
                <a:cs typeface="Poppins"/>
              </a:rPr>
              <a:t>. You are free to use the facilities in our speaker lounge at any time during your visit to the show.</a:t>
            </a:r>
            <a:br>
              <a:rPr lang="en-GB" sz="2800">
                <a:latin typeface="Poppins"/>
                <a:cs typeface="Poppins"/>
              </a:rPr>
            </a:br>
            <a:endParaRPr lang="en-GB" sz="2800">
              <a:solidFill>
                <a:schemeClr val="bg1">
                  <a:lumMod val="85000"/>
                </a:schemeClr>
              </a:solidFill>
              <a:latin typeface="Poppins"/>
              <a:cs typeface="Poppins"/>
            </a:endParaRPr>
          </a:p>
          <a:p>
            <a:pPr marL="469900" indent="-457200" algn="l">
              <a:spcBef>
                <a:spcPts val="125"/>
              </a:spcBef>
              <a:buFont typeface="Arial"/>
              <a:buChar char="•"/>
            </a:pPr>
            <a:r>
              <a:rPr lang="en-GB" sz="2800">
                <a:solidFill>
                  <a:schemeClr val="bg1">
                    <a:lumMod val="85000"/>
                  </a:schemeClr>
                </a:solidFill>
                <a:latin typeface="Poppins"/>
                <a:cs typeface="Poppins"/>
              </a:rPr>
              <a:t>We will contact you if you have not checked in to the Speakers’ Lounge </a:t>
            </a:r>
            <a:r>
              <a:rPr lang="en-GB" sz="2800" b="1">
                <a:solidFill>
                  <a:schemeClr val="bg1">
                    <a:lumMod val="85000"/>
                  </a:schemeClr>
                </a:solidFill>
                <a:latin typeface="Poppins"/>
                <a:cs typeface="Poppins"/>
              </a:rPr>
              <a:t>45 minutes before your session</a:t>
            </a:r>
            <a:r>
              <a:rPr lang="en-GB" sz="2800">
                <a:solidFill>
                  <a:schemeClr val="bg1">
                    <a:lumMod val="85000"/>
                  </a:schemeClr>
                </a:solidFill>
                <a:latin typeface="Poppins"/>
                <a:cs typeface="Poppins"/>
              </a:rPr>
              <a:t> is due to start.</a:t>
            </a:r>
            <a:br>
              <a:rPr lang="en-GB" sz="2800">
                <a:latin typeface="Poppins"/>
                <a:cs typeface="Poppins"/>
              </a:rPr>
            </a:br>
            <a:endParaRPr lang="en-GB" sz="2800">
              <a:solidFill>
                <a:schemeClr val="bg1">
                  <a:lumMod val="85000"/>
                </a:schemeClr>
              </a:solidFill>
              <a:latin typeface="Poppins"/>
              <a:cs typeface="Poppins"/>
            </a:endParaRPr>
          </a:p>
          <a:p>
            <a:pPr marL="469900" indent="-457200" algn="l">
              <a:spcBef>
                <a:spcPts val="125"/>
              </a:spcBef>
              <a:buFont typeface="Arial"/>
              <a:buChar char="•"/>
            </a:pPr>
            <a:r>
              <a:rPr lang="en-GB" sz="2800" b="1">
                <a:solidFill>
                  <a:schemeClr val="bg1">
                    <a:lumMod val="85000"/>
                  </a:schemeClr>
                </a:solidFill>
                <a:latin typeface="Poppins"/>
                <a:cs typeface="Poppins"/>
              </a:rPr>
              <a:t>30 minutes prior to your session</a:t>
            </a:r>
            <a:r>
              <a:rPr lang="en-GB" sz="2800">
                <a:solidFill>
                  <a:schemeClr val="bg1">
                    <a:lumMod val="85000"/>
                  </a:schemeClr>
                </a:solidFill>
                <a:latin typeface="Poppins"/>
                <a:cs typeface="Poppins"/>
              </a:rPr>
              <a:t>, please make your way to your Theatre where you will meet with the Room Manager and our AV team, and be prepped to start (including mic set up).</a:t>
            </a:r>
            <a:br>
              <a:rPr lang="en-GB" sz="2800">
                <a:latin typeface="Poppins"/>
                <a:cs typeface="Poppins"/>
              </a:rPr>
            </a:br>
            <a:endParaRPr lang="en-GB" sz="2800">
              <a:solidFill>
                <a:schemeClr val="bg1">
                  <a:lumMod val="85000"/>
                </a:schemeClr>
              </a:solidFill>
              <a:latin typeface="Poppins"/>
              <a:cs typeface="Poppins"/>
            </a:endParaRPr>
          </a:p>
          <a:p>
            <a:pPr marL="469900" indent="-457200" algn="l">
              <a:spcBef>
                <a:spcPts val="125"/>
              </a:spcBef>
              <a:buFont typeface="Arial"/>
              <a:buChar char="•"/>
            </a:pPr>
            <a:r>
              <a:rPr lang="en-GB" sz="2800">
                <a:solidFill>
                  <a:schemeClr val="bg1">
                    <a:lumMod val="85000"/>
                  </a:schemeClr>
                </a:solidFill>
                <a:latin typeface="Poppins"/>
                <a:cs typeface="Poppins"/>
              </a:rPr>
              <a:t>As a speaker, you have full access to the event and are welcome to stay beyond your session to enjoy the rest of the event.</a:t>
            </a:r>
            <a:endParaRPr lang="en-GB" sz="2800">
              <a:solidFill>
                <a:schemeClr val="bg1">
                  <a:lumMod val="85000"/>
                </a:schemeClr>
              </a:solidFill>
            </a:endParaRPr>
          </a:p>
        </p:txBody>
      </p:sp>
      <p:pic>
        <p:nvPicPr>
          <p:cNvPr id="3" name="Picture 2" descr="A person standing next to a dog&#10;&#10;Description automatically generated">
            <a:extLst>
              <a:ext uri="{FF2B5EF4-FFF2-40B4-BE49-F238E27FC236}">
                <a16:creationId xmlns:a16="http://schemas.microsoft.com/office/drawing/2014/main" id="{595FF027-5CD2-5323-5839-C42A3C9E71FF}"/>
              </a:ext>
            </a:extLst>
          </p:cNvPr>
          <p:cNvPicPr>
            <a:picLocks noChangeAspect="1"/>
          </p:cNvPicPr>
          <p:nvPr/>
        </p:nvPicPr>
        <p:blipFill>
          <a:blip r:embed="rId2"/>
          <a:srcRect t="54" r="9118" b="406"/>
          <a:stretch>
            <a:fillRect/>
          </a:stretch>
        </p:blipFill>
        <p:spPr>
          <a:xfrm>
            <a:off x="14593605" y="2226110"/>
            <a:ext cx="4795057" cy="7868378"/>
          </a:xfrm>
          <a:prstGeom prst="rect">
            <a:avLst/>
          </a:prstGeom>
        </p:spPr>
      </p:pic>
    </p:spTree>
    <p:extLst>
      <p:ext uri="{BB962C8B-B14F-4D97-AF65-F5344CB8AC3E}">
        <p14:creationId xmlns:p14="http://schemas.microsoft.com/office/powerpoint/2010/main" val="403698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B882761-EB65-92DD-F5AC-8739A06AE49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FA1AE20-D450-D32F-B11B-832788AAA17D}"/>
              </a:ext>
            </a:extLst>
          </p:cNvPr>
          <p:cNvSpPr txBox="1"/>
          <p:nvPr/>
        </p:nvSpPr>
        <p:spPr>
          <a:xfrm>
            <a:off x="1034388" y="1053232"/>
            <a:ext cx="9246262" cy="568744"/>
          </a:xfrm>
          <a:prstGeom prst="rect">
            <a:avLst/>
          </a:prstGeom>
        </p:spPr>
        <p:txBody>
          <a:bodyPr vert="horz" wrap="square" lIns="0" tIns="14604" rIns="0" bIns="0" rtlCol="0" anchor="t">
            <a:spAutoFit/>
          </a:bodyPr>
          <a:lstStyle/>
          <a:p>
            <a:pPr marL="12700">
              <a:spcBef>
                <a:spcPts val="112"/>
              </a:spcBef>
            </a:pPr>
            <a:r>
              <a:rPr lang="en-US" sz="3600" b="1">
                <a:solidFill>
                  <a:schemeClr val="bg1"/>
                </a:solidFill>
                <a:latin typeface="Poppins"/>
                <a:cs typeface="Poppins"/>
              </a:rPr>
              <a:t>KEY CONTACTS, DATES &amp; DEADLINES</a:t>
            </a:r>
            <a:endParaRPr lang="en-US">
              <a:solidFill>
                <a:schemeClr val="bg1"/>
              </a:solidFill>
            </a:endParaRPr>
          </a:p>
        </p:txBody>
      </p:sp>
      <p:sp>
        <p:nvSpPr>
          <p:cNvPr id="5" name="object 4">
            <a:extLst>
              <a:ext uri="{FF2B5EF4-FFF2-40B4-BE49-F238E27FC236}">
                <a16:creationId xmlns:a16="http://schemas.microsoft.com/office/drawing/2014/main" id="{7EBEE8C7-5ADF-3A09-4308-AC9C006ABBEF}"/>
              </a:ext>
            </a:extLst>
          </p:cNvPr>
          <p:cNvSpPr txBox="1"/>
          <p:nvPr/>
        </p:nvSpPr>
        <p:spPr>
          <a:xfrm>
            <a:off x="1034388" y="2225675"/>
            <a:ext cx="14327198" cy="8684109"/>
          </a:xfrm>
          <a:prstGeom prst="rect">
            <a:avLst/>
          </a:prstGeom>
          <a:noFill/>
        </p:spPr>
        <p:txBody>
          <a:bodyPr vert="horz" wrap="square" lIns="0" tIns="15875" rIns="0" bIns="0" rtlCol="0" anchor="t">
            <a:spAutoFit/>
          </a:bodyPr>
          <a:lstStyle/>
          <a:p>
            <a:pPr marL="12700" marR="5080">
              <a:lnSpc>
                <a:spcPct val="100600"/>
              </a:lnSpc>
              <a:spcBef>
                <a:spcPts val="95"/>
              </a:spcBef>
            </a:pPr>
            <a:r>
              <a:rPr lang="en-GB" sz="2800" b="1">
                <a:solidFill>
                  <a:srgbClr val="FEFEFE"/>
                </a:solidFill>
                <a:latin typeface="Poppins"/>
                <a:cs typeface="Poppins"/>
              </a:rPr>
              <a:t>Contacts</a:t>
            </a:r>
            <a:br>
              <a:rPr lang="en-GB" sz="2400" b="1">
                <a:latin typeface="Poppins"/>
                <a:cs typeface="Poppins"/>
              </a:rPr>
            </a:br>
            <a:endParaRPr lang="en-GB" sz="2400">
              <a:solidFill>
                <a:srgbClr val="FEFEFE"/>
              </a:solidFill>
              <a:latin typeface="Poppins"/>
              <a:cs typeface="Poppins"/>
            </a:endParaRPr>
          </a:p>
          <a:p>
            <a:pPr marL="355600" marR="5080" indent="-342900">
              <a:lnSpc>
                <a:spcPct val="100600"/>
              </a:lnSpc>
              <a:spcBef>
                <a:spcPts val="95"/>
              </a:spcBef>
              <a:buFont typeface="Arial"/>
              <a:buChar char="•"/>
              <a:tabLst>
                <a:tab pos="389255" algn="l"/>
              </a:tabLst>
            </a:pPr>
            <a:r>
              <a:rPr lang="en-GB" sz="2400">
                <a:solidFill>
                  <a:srgbClr val="FEFEFE"/>
                </a:solidFill>
                <a:latin typeface="Poppins"/>
                <a:cs typeface="Poppins"/>
              </a:rPr>
              <a:t>Speaker Management Team: </a:t>
            </a:r>
            <a:r>
              <a:rPr lang="en-GB" sz="2400">
                <a:solidFill>
                  <a:srgbClr val="FEFEFE"/>
                </a:solidFill>
                <a:latin typeface="Poppins"/>
                <a:cs typeface="Poppins"/>
                <a:hlinkClick r:id="rId2">
                  <a:extLst>
                    <a:ext uri="{A12FA001-AC4F-418D-AE19-62706E023703}">
                      <ahyp:hlinkClr xmlns:ahyp="http://schemas.microsoft.com/office/drawing/2018/hyperlinkcolor" val="tx"/>
                    </a:ext>
                  </a:extLst>
                </a:hlinkClick>
              </a:rPr>
              <a:t>speakers@innovationzero.com</a:t>
            </a:r>
            <a:endParaRPr lang="en-GB" sz="2400">
              <a:solidFill>
                <a:srgbClr val="FEFEFE"/>
              </a:solidFill>
              <a:latin typeface="Poppins"/>
              <a:cs typeface="Poppins"/>
            </a:endParaRPr>
          </a:p>
          <a:p>
            <a:pPr marL="355600" marR="5080" indent="-342900">
              <a:lnSpc>
                <a:spcPct val="100600"/>
              </a:lnSpc>
              <a:spcBef>
                <a:spcPts val="95"/>
              </a:spcBef>
              <a:buFont typeface="Arial"/>
              <a:buChar char="•"/>
              <a:tabLst>
                <a:tab pos="389255" algn="l"/>
              </a:tabLst>
            </a:pPr>
            <a:endParaRPr lang="en-GB" sz="2400">
              <a:solidFill>
                <a:srgbClr val="FEFEFE"/>
              </a:solidFill>
              <a:latin typeface="Poppins"/>
              <a:cs typeface="Poppins"/>
            </a:endParaRPr>
          </a:p>
          <a:p>
            <a:pPr marL="355600" marR="5080" indent="-342900">
              <a:lnSpc>
                <a:spcPct val="100600"/>
              </a:lnSpc>
              <a:spcBef>
                <a:spcPts val="95"/>
              </a:spcBef>
              <a:buFont typeface="Arial"/>
              <a:buChar char="•"/>
              <a:tabLst>
                <a:tab pos="389255" algn="l"/>
              </a:tabLst>
            </a:pPr>
            <a:r>
              <a:rPr lang="en-GB" sz="2400">
                <a:solidFill>
                  <a:srgbClr val="FEFEFE"/>
                </a:solidFill>
                <a:latin typeface="Poppins"/>
                <a:cs typeface="Poppins"/>
              </a:rPr>
              <a:t>Event Operations: </a:t>
            </a:r>
            <a:r>
              <a:rPr lang="en-GB" sz="2400">
                <a:solidFill>
                  <a:srgbClr val="FEFEFE"/>
                </a:solidFill>
                <a:latin typeface="Poppins"/>
                <a:cs typeface="Poppins"/>
                <a:hlinkClick r:id="rId3">
                  <a:extLst>
                    <a:ext uri="{A12FA001-AC4F-418D-AE19-62706E023703}">
                      <ahyp:hlinkClr xmlns:ahyp="http://schemas.microsoft.com/office/drawing/2018/hyperlinkcolor" val="tx"/>
                    </a:ext>
                  </a:extLst>
                </a:hlinkClick>
              </a:rPr>
              <a:t>eventoperations@innovationzero.com</a:t>
            </a:r>
            <a:endParaRPr lang="en-GB" sz="2400">
              <a:solidFill>
                <a:srgbClr val="FEFEFE"/>
              </a:solidFill>
              <a:latin typeface="Poppins"/>
              <a:cs typeface="Poppins"/>
            </a:endParaRPr>
          </a:p>
          <a:p>
            <a:pPr marL="355600" marR="5080" indent="-342900">
              <a:lnSpc>
                <a:spcPct val="100600"/>
              </a:lnSpc>
              <a:spcBef>
                <a:spcPts val="95"/>
              </a:spcBef>
              <a:buFont typeface="Arial"/>
              <a:buChar char="•"/>
              <a:tabLst>
                <a:tab pos="389255" algn="l"/>
              </a:tabLst>
            </a:pPr>
            <a:endParaRPr lang="en-GB" sz="2400">
              <a:solidFill>
                <a:srgbClr val="FEFEFE"/>
              </a:solidFill>
              <a:latin typeface="Poppins"/>
              <a:cs typeface="Poppins"/>
            </a:endParaRPr>
          </a:p>
          <a:p>
            <a:pPr marL="355600" marR="5080" indent="-342900">
              <a:lnSpc>
                <a:spcPct val="100600"/>
              </a:lnSpc>
              <a:spcBef>
                <a:spcPts val="95"/>
              </a:spcBef>
              <a:buFont typeface="Arial"/>
              <a:buChar char="•"/>
              <a:tabLst>
                <a:tab pos="389255" algn="l"/>
              </a:tabLst>
            </a:pPr>
            <a:r>
              <a:rPr lang="en-GB" sz="2400">
                <a:solidFill>
                  <a:srgbClr val="FEFEFE"/>
                </a:solidFill>
                <a:latin typeface="Poppins"/>
                <a:cs typeface="Poppins"/>
              </a:rPr>
              <a:t>PR &amp; Media: </a:t>
            </a:r>
            <a:r>
              <a:rPr lang="en-GB" sz="2400">
                <a:solidFill>
                  <a:srgbClr val="FEFEFE"/>
                </a:solidFill>
                <a:latin typeface="Poppins"/>
                <a:cs typeface="Poppins"/>
                <a:hlinkClick r:id="rId4">
                  <a:extLst>
                    <a:ext uri="{A12FA001-AC4F-418D-AE19-62706E023703}">
                      <ahyp:hlinkClr xmlns:ahyp="http://schemas.microsoft.com/office/drawing/2018/hyperlinkcolor" val="tx"/>
                    </a:ext>
                  </a:extLst>
                </a:hlinkClick>
              </a:rPr>
              <a:t>innovationzero@madano.com</a:t>
            </a:r>
          </a:p>
          <a:p>
            <a:pPr marL="355600" marR="5080" indent="-342900">
              <a:lnSpc>
                <a:spcPct val="100600"/>
              </a:lnSpc>
              <a:spcBef>
                <a:spcPts val="95"/>
              </a:spcBef>
              <a:buFont typeface="Arial"/>
              <a:buChar char="•"/>
              <a:tabLst>
                <a:tab pos="389255" algn="l"/>
              </a:tabLst>
            </a:pPr>
            <a:endParaRPr lang="en-GB" sz="2400">
              <a:solidFill>
                <a:srgbClr val="FEFEFE"/>
              </a:solidFill>
              <a:latin typeface="Poppins"/>
              <a:cs typeface="Poppins"/>
            </a:endParaRPr>
          </a:p>
          <a:p>
            <a:pPr marL="342900" indent="-342900">
              <a:buFont typeface="Arial"/>
              <a:buChar char="•"/>
              <a:tabLst>
                <a:tab pos="389255" algn="l"/>
              </a:tabLst>
            </a:pPr>
            <a:r>
              <a:rPr lang="en-GB" sz="2400">
                <a:solidFill>
                  <a:srgbClr val="FEFEFE"/>
                </a:solidFill>
                <a:latin typeface="Poppins"/>
                <a:cs typeface="Poppins"/>
              </a:rPr>
              <a:t>General Enquiries: </a:t>
            </a:r>
            <a:r>
              <a:rPr lang="en-GB" sz="2400">
                <a:solidFill>
                  <a:srgbClr val="FEFEFE"/>
                </a:solidFill>
                <a:latin typeface="Poppins"/>
                <a:cs typeface="Poppins"/>
                <a:hlinkClick r:id="rId5">
                  <a:extLst>
                    <a:ext uri="{A12FA001-AC4F-418D-AE19-62706E023703}">
                      <ahyp:hlinkClr xmlns:ahyp="http://schemas.microsoft.com/office/drawing/2018/hyperlinkcolor" val="tx"/>
                    </a:ext>
                  </a:extLst>
                </a:hlinkClick>
              </a:rPr>
              <a:t>enquiries@innovationzero.com</a:t>
            </a:r>
            <a:endParaRPr lang="en-GB" sz="2400">
              <a:solidFill>
                <a:srgbClr val="FEFEFE"/>
              </a:solidFill>
              <a:latin typeface="Poppins"/>
              <a:cs typeface="Poppins"/>
            </a:endParaRPr>
          </a:p>
          <a:p>
            <a:pPr marL="342900" indent="-342900">
              <a:lnSpc>
                <a:spcPct val="100000"/>
              </a:lnSpc>
              <a:buFont typeface="Arial"/>
              <a:buChar char="•"/>
              <a:tabLst>
                <a:tab pos="389255" algn="l"/>
              </a:tabLst>
            </a:pPr>
            <a:endParaRPr lang="en-GB" sz="2800" b="1">
              <a:solidFill>
                <a:srgbClr val="FEFEFE"/>
              </a:solidFill>
              <a:latin typeface="Poppins"/>
              <a:cs typeface="Poppins"/>
            </a:endParaRPr>
          </a:p>
          <a:p>
            <a:pPr>
              <a:tabLst>
                <a:tab pos="389255" algn="l"/>
              </a:tabLst>
            </a:pPr>
            <a:r>
              <a:rPr lang="en-GB" sz="2800" b="1">
                <a:solidFill>
                  <a:srgbClr val="FEFEFE"/>
                </a:solidFill>
                <a:latin typeface="Poppins"/>
                <a:cs typeface="Poppins"/>
              </a:rPr>
              <a:t>Dates &amp; Deadlines</a:t>
            </a:r>
          </a:p>
          <a:p>
            <a:pPr>
              <a:tabLst>
                <a:tab pos="389255" algn="l"/>
              </a:tabLst>
            </a:pPr>
            <a:endParaRPr lang="en-GB"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GB" sz="2400">
                <a:solidFill>
                  <a:srgbClr val="FEFEFE"/>
                </a:solidFill>
                <a:latin typeface="Poppins"/>
                <a:cs typeface="Poppins"/>
              </a:rPr>
              <a:t>Speaker Webinar Briefing: 3rd March</a:t>
            </a:r>
            <a:br>
              <a:rPr lang="en-GB" sz="2400" b="1">
                <a:latin typeface="Poppins"/>
                <a:cs typeface="Poppins"/>
              </a:rPr>
            </a:br>
            <a:endParaRPr lang="en-GB"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GB" sz="2400">
                <a:solidFill>
                  <a:srgbClr val="FEFEFE"/>
                </a:solidFill>
                <a:latin typeface="Poppins"/>
                <a:cs typeface="Poppins"/>
              </a:rPr>
              <a:t>Session Preparation Call: w/c 16th March to w/c 20th April</a:t>
            </a:r>
          </a:p>
          <a:p>
            <a:pPr marL="355600" marR="5080" indent="-342900">
              <a:lnSpc>
                <a:spcPct val="100600"/>
              </a:lnSpc>
              <a:spcBef>
                <a:spcPts val="95"/>
              </a:spcBef>
              <a:buFont typeface="Arial,Sans-Serif"/>
              <a:buChar char="•"/>
              <a:tabLst>
                <a:tab pos="389255" algn="l"/>
              </a:tabLst>
            </a:pPr>
            <a:endParaRPr lang="en-GB" sz="2400">
              <a:solidFill>
                <a:srgbClr val="FEFEFE"/>
              </a:solidFill>
              <a:highlight>
                <a:srgbClr val="008080"/>
              </a:highlight>
              <a:latin typeface="Poppins"/>
              <a:cs typeface="Poppins"/>
            </a:endParaRPr>
          </a:p>
          <a:p>
            <a:pPr marL="342900" indent="-342900">
              <a:buFont typeface="Arial,Sans-Serif"/>
              <a:buChar char="•"/>
              <a:tabLst>
                <a:tab pos="389255" algn="l"/>
              </a:tabLst>
            </a:pPr>
            <a:r>
              <a:rPr lang="en-GB" sz="2400">
                <a:solidFill>
                  <a:srgbClr val="FEFEFE"/>
                </a:solidFill>
                <a:latin typeface="Poppins"/>
                <a:cs typeface="Poppins"/>
              </a:rPr>
              <a:t>*Presentation Submission: 23rd April at 17:00 BST</a:t>
            </a:r>
            <a:br>
              <a:rPr lang="en-GB" sz="2400">
                <a:highlight>
                  <a:srgbClr val="008080"/>
                </a:highlight>
                <a:latin typeface="Poppins"/>
                <a:cs typeface="Poppins"/>
              </a:rPr>
            </a:br>
            <a:endParaRPr lang="en-GB" sz="2400" b="1">
              <a:solidFill>
                <a:srgbClr val="FEFEFE"/>
              </a:solidFill>
              <a:latin typeface="Poppins"/>
              <a:cs typeface="Poppins"/>
            </a:endParaRPr>
          </a:p>
          <a:p>
            <a:pPr marL="342900" indent="-342900">
              <a:buFont typeface="Arial,Sans-Serif"/>
              <a:buChar char="•"/>
              <a:tabLst>
                <a:tab pos="389255" algn="l"/>
              </a:tabLst>
            </a:pPr>
            <a:r>
              <a:rPr lang="en-GB" sz="2400">
                <a:solidFill>
                  <a:srgbClr val="FEFEFE"/>
                </a:solidFill>
                <a:latin typeface="Poppins"/>
                <a:cs typeface="Poppins"/>
              </a:rPr>
              <a:t>Post-Event Feedback Submission: 8th May</a:t>
            </a:r>
            <a:endParaRPr lang="en-GB" sz="2400" b="1">
              <a:solidFill>
                <a:srgbClr val="FEFEFE"/>
              </a:solidFill>
              <a:latin typeface="Poppins"/>
              <a:cs typeface="Poppins"/>
            </a:endParaRPr>
          </a:p>
          <a:p>
            <a:pPr>
              <a:tabLst>
                <a:tab pos="389255" algn="l"/>
              </a:tabLst>
            </a:pPr>
            <a:endParaRPr lang="en-GB" sz="2400">
              <a:solidFill>
                <a:srgbClr val="FEFEFE"/>
              </a:solidFill>
              <a:latin typeface="Poppins"/>
              <a:cs typeface="Poppins"/>
            </a:endParaRPr>
          </a:p>
          <a:p>
            <a:pPr>
              <a:tabLst>
                <a:tab pos="389255" algn="l"/>
              </a:tabLst>
            </a:pPr>
            <a:r>
              <a:rPr lang="en-GB" sz="2000" i="1">
                <a:solidFill>
                  <a:srgbClr val="FEFEFE"/>
                </a:solidFill>
                <a:latin typeface="Poppins"/>
                <a:cs typeface="Poppins"/>
              </a:rPr>
              <a:t>*If you are unsure whether your session requires a presentation, please reach out to the </a:t>
            </a:r>
            <a:r>
              <a:rPr lang="en-GB" sz="2000" i="1">
                <a:solidFill>
                  <a:srgbClr val="FEFEFE"/>
                </a:solidFill>
                <a:latin typeface="Poppins"/>
                <a:cs typeface="Poppins"/>
                <a:hlinkClick r:id="rId6"/>
              </a:rPr>
              <a:t>Speaker Management Team</a:t>
            </a:r>
            <a:r>
              <a:rPr lang="en-GB" sz="2000" i="1">
                <a:solidFill>
                  <a:srgbClr val="FEFEFE"/>
                </a:solidFill>
                <a:latin typeface="Poppins"/>
                <a:cs typeface="Poppins"/>
              </a:rPr>
              <a:t>.</a:t>
            </a:r>
            <a:endParaRPr lang="en-GB" sz="2000">
              <a:solidFill>
                <a:srgbClr val="FEFEFE"/>
              </a:solidFill>
              <a:latin typeface="Poppins"/>
              <a:cs typeface="Poppins"/>
            </a:endParaRPr>
          </a:p>
          <a:p>
            <a:pPr marL="12700">
              <a:spcBef>
                <a:spcPts val="125"/>
              </a:spcBef>
              <a:tabLst>
                <a:tab pos="389255" algn="l"/>
              </a:tabLst>
            </a:pPr>
            <a:endParaRPr lang="en-GB" sz="2000">
              <a:solidFill>
                <a:srgbClr val="FEFEFE"/>
              </a:solidFill>
              <a:latin typeface="Poppins"/>
              <a:cs typeface="Poppins"/>
            </a:endParaRPr>
          </a:p>
        </p:txBody>
      </p:sp>
    </p:spTree>
    <p:extLst>
      <p:ext uri="{BB962C8B-B14F-4D97-AF65-F5344CB8AC3E}">
        <p14:creationId xmlns:p14="http://schemas.microsoft.com/office/powerpoint/2010/main" val="825105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8E8CA7-F7F3-86B7-03D7-68E89424859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6597527-EC93-65C1-73D4-7469807D6075}"/>
              </a:ext>
            </a:extLst>
          </p:cNvPr>
          <p:cNvSpPr txBox="1"/>
          <p:nvPr/>
        </p:nvSpPr>
        <p:spPr>
          <a:xfrm>
            <a:off x="1034388" y="1053232"/>
            <a:ext cx="9246262" cy="568744"/>
          </a:xfrm>
          <a:prstGeom prst="rect">
            <a:avLst/>
          </a:prstGeom>
        </p:spPr>
        <p:txBody>
          <a:bodyPr vert="horz" wrap="square" lIns="0" tIns="14604" rIns="0" bIns="0" rtlCol="0" anchor="t">
            <a:spAutoFit/>
          </a:bodyPr>
          <a:lstStyle/>
          <a:p>
            <a:pPr marL="12700">
              <a:spcBef>
                <a:spcPts val="112"/>
              </a:spcBef>
            </a:pPr>
            <a:r>
              <a:rPr lang="en-US" sz="3600" b="1">
                <a:solidFill>
                  <a:schemeClr val="bg1"/>
                </a:solidFill>
                <a:latin typeface="Poppins"/>
                <a:cs typeface="Poppins"/>
              </a:rPr>
              <a:t>TRANSPORT &amp; ACCOMMODATION</a:t>
            </a:r>
            <a:endParaRPr lang="en-US">
              <a:solidFill>
                <a:schemeClr val="bg1"/>
              </a:solidFill>
            </a:endParaRPr>
          </a:p>
        </p:txBody>
      </p:sp>
      <p:sp>
        <p:nvSpPr>
          <p:cNvPr id="5" name="object 4">
            <a:extLst>
              <a:ext uri="{FF2B5EF4-FFF2-40B4-BE49-F238E27FC236}">
                <a16:creationId xmlns:a16="http://schemas.microsoft.com/office/drawing/2014/main" id="{444266C8-4A24-940C-C696-916693894854}"/>
              </a:ext>
            </a:extLst>
          </p:cNvPr>
          <p:cNvSpPr txBox="1"/>
          <p:nvPr/>
        </p:nvSpPr>
        <p:spPr>
          <a:xfrm>
            <a:off x="1034388" y="2225675"/>
            <a:ext cx="14327198" cy="7439216"/>
          </a:xfrm>
          <a:prstGeom prst="rect">
            <a:avLst/>
          </a:prstGeom>
          <a:noFill/>
        </p:spPr>
        <p:txBody>
          <a:bodyPr vert="horz" wrap="square" lIns="0" tIns="15875" rIns="0" bIns="0" rtlCol="0" anchor="t">
            <a:spAutoFit/>
          </a:bodyPr>
          <a:lstStyle/>
          <a:p>
            <a:pPr marL="12700" marR="5080">
              <a:lnSpc>
                <a:spcPct val="100600"/>
              </a:lnSpc>
              <a:spcBef>
                <a:spcPts val="95"/>
              </a:spcBef>
            </a:pPr>
            <a:r>
              <a:rPr lang="en-US" sz="2800" b="1">
                <a:solidFill>
                  <a:srgbClr val="FEFEFE"/>
                </a:solidFill>
                <a:latin typeface="Poppins"/>
                <a:cs typeface="Poppins"/>
              </a:rPr>
              <a:t>Travelling from outside of London?</a:t>
            </a:r>
            <a:endParaRPr lang="en-US" sz="2800">
              <a:solidFill>
                <a:srgbClr val="FEFEFE"/>
              </a:solidFill>
              <a:latin typeface="Poppins"/>
              <a:cs typeface="Poppins"/>
            </a:endParaRPr>
          </a:p>
          <a:p>
            <a:pPr marL="12700" marR="5080">
              <a:lnSpc>
                <a:spcPct val="100600"/>
              </a:lnSpc>
              <a:spcBef>
                <a:spcPts val="95"/>
              </a:spcBef>
              <a:tabLst>
                <a:tab pos="389255" algn="l"/>
              </a:tabLst>
            </a:pPr>
            <a:endParaRPr lang="en-US" sz="2400">
              <a:solidFill>
                <a:srgbClr val="FEFEFE"/>
              </a:solidFill>
              <a:latin typeface="Poppins"/>
              <a:cs typeface="Poppins"/>
            </a:endParaRPr>
          </a:p>
          <a:p>
            <a:pPr marL="12700" marR="5080">
              <a:lnSpc>
                <a:spcPct val="100600"/>
              </a:lnSpc>
              <a:spcBef>
                <a:spcPts val="95"/>
              </a:spcBef>
              <a:tabLst>
                <a:tab pos="389255" algn="l"/>
              </a:tabLst>
            </a:pPr>
            <a:r>
              <a:rPr lang="en-US" sz="2400">
                <a:solidFill>
                  <a:srgbClr val="FEFEFE"/>
                </a:solidFill>
                <a:latin typeface="Poppins"/>
                <a:cs typeface="Poppins"/>
              </a:rPr>
              <a:t>If you're planning on staying overnight for the event, you can find preferential rates for hotels in the area </a:t>
            </a:r>
            <a:r>
              <a:rPr lang="en-US" sz="2400" b="1">
                <a:solidFill>
                  <a:srgbClr val="3387ED"/>
                </a:solidFill>
                <a:latin typeface="Poppins"/>
                <a:cs typeface="Poppins"/>
                <a:hlinkClick r:id="rId2">
                  <a:extLst>
                    <a:ext uri="{A12FA001-AC4F-418D-AE19-62706E023703}">
                      <ahyp:hlinkClr xmlns:ahyp="http://schemas.microsoft.com/office/drawing/2018/hyperlinkcolor" val="tx"/>
                    </a:ext>
                  </a:extLst>
                </a:hlinkClick>
              </a:rPr>
              <a:t>here</a:t>
            </a:r>
            <a:r>
              <a:rPr lang="en-US" sz="2400">
                <a:solidFill>
                  <a:srgbClr val="FEFEFE"/>
                </a:solidFill>
                <a:latin typeface="Poppins"/>
                <a:cs typeface="Poppins"/>
              </a:rPr>
              <a:t>, courtesy of our Accommodation Partner, Event Express.</a:t>
            </a:r>
          </a:p>
          <a:p>
            <a:pPr marL="12700" marR="5080">
              <a:lnSpc>
                <a:spcPct val="100600"/>
              </a:lnSpc>
              <a:spcBef>
                <a:spcPts val="95"/>
              </a:spcBef>
              <a:tabLst>
                <a:tab pos="389255" algn="l"/>
              </a:tabLst>
            </a:pPr>
            <a:endParaRPr lang="en-US" sz="2400">
              <a:solidFill>
                <a:srgbClr val="FEFEFE"/>
              </a:solidFill>
              <a:latin typeface="Poppins"/>
              <a:cs typeface="Poppins"/>
            </a:endParaRPr>
          </a:p>
          <a:p>
            <a:pPr marL="12700" marR="5080">
              <a:lnSpc>
                <a:spcPct val="100600"/>
              </a:lnSpc>
              <a:spcBef>
                <a:spcPts val="95"/>
              </a:spcBef>
              <a:tabLst>
                <a:tab pos="389255" algn="l"/>
              </a:tabLst>
            </a:pPr>
            <a:r>
              <a:rPr lang="en-US" sz="2800" b="1">
                <a:solidFill>
                  <a:srgbClr val="FEFEFE"/>
                </a:solidFill>
                <a:latin typeface="Poppins"/>
                <a:cs typeface="Poppins"/>
              </a:rPr>
              <a:t>Transport Links</a:t>
            </a:r>
            <a:endParaRPr lang="en-US" sz="2800">
              <a:solidFill>
                <a:srgbClr val="FEFEFE"/>
              </a:solidFill>
              <a:latin typeface="Poppins"/>
              <a:cs typeface="Poppins"/>
            </a:endParaRPr>
          </a:p>
          <a:p>
            <a:pPr marL="12700" marR="5080">
              <a:lnSpc>
                <a:spcPct val="100600"/>
              </a:lnSpc>
              <a:spcBef>
                <a:spcPts val="95"/>
              </a:spcBef>
              <a:tabLst>
                <a:tab pos="389255" algn="l"/>
              </a:tabLst>
            </a:pPr>
            <a:endParaRPr lang="en-US" sz="2400">
              <a:solidFill>
                <a:srgbClr val="FEFEFE"/>
              </a:solidFill>
              <a:latin typeface="Poppins"/>
              <a:cs typeface="Poppins"/>
            </a:endParaRPr>
          </a:p>
          <a:p>
            <a:pPr marL="12700" marR="5080">
              <a:lnSpc>
                <a:spcPct val="100600"/>
              </a:lnSpc>
              <a:spcBef>
                <a:spcPts val="95"/>
              </a:spcBef>
              <a:tabLst>
                <a:tab pos="389255" algn="l"/>
              </a:tabLst>
            </a:pPr>
            <a:r>
              <a:rPr lang="en-US" sz="2400" u="sng">
                <a:solidFill>
                  <a:srgbClr val="FEFEFE"/>
                </a:solidFill>
                <a:latin typeface="Poppins"/>
                <a:cs typeface="Poppins"/>
              </a:rPr>
              <a:t>Nearest Tube</a:t>
            </a:r>
            <a:endParaRPr lang="en-US"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US" sz="2400">
                <a:solidFill>
                  <a:srgbClr val="FEFEFE"/>
                </a:solidFill>
                <a:latin typeface="Poppins"/>
                <a:cs typeface="Poppins"/>
              </a:rPr>
              <a:t>Kensington (Olympia): Overground and Southern Rail Services (2-minute walk)</a:t>
            </a:r>
          </a:p>
          <a:p>
            <a:pPr marL="355600" marR="5080" indent="-342900">
              <a:lnSpc>
                <a:spcPct val="100600"/>
              </a:lnSpc>
              <a:spcBef>
                <a:spcPts val="95"/>
              </a:spcBef>
              <a:buFont typeface="Arial,Sans-Serif"/>
              <a:buChar char="•"/>
              <a:tabLst>
                <a:tab pos="389255" algn="l"/>
              </a:tabLst>
            </a:pPr>
            <a:r>
              <a:rPr lang="en-US" sz="2400">
                <a:solidFill>
                  <a:srgbClr val="FEFEFE"/>
                </a:solidFill>
                <a:latin typeface="Poppins"/>
                <a:cs typeface="Poppins"/>
              </a:rPr>
              <a:t>West Kensington: District Line (10-minute walk)</a:t>
            </a:r>
          </a:p>
          <a:p>
            <a:pPr marL="355600" marR="5080" indent="-342900">
              <a:lnSpc>
                <a:spcPct val="100600"/>
              </a:lnSpc>
              <a:spcBef>
                <a:spcPts val="95"/>
              </a:spcBef>
              <a:buFont typeface="Arial,Sans-Serif"/>
              <a:buChar char="•"/>
              <a:tabLst>
                <a:tab pos="389255" algn="l"/>
              </a:tabLst>
            </a:pPr>
            <a:r>
              <a:rPr lang="en-US" sz="2400">
                <a:solidFill>
                  <a:srgbClr val="FEFEFE"/>
                </a:solidFill>
                <a:latin typeface="Poppins"/>
                <a:cs typeface="Poppins"/>
              </a:rPr>
              <a:t>High Street Kensington: Circle and District Lines (12-minute walk)</a:t>
            </a:r>
          </a:p>
          <a:p>
            <a:pPr marL="355600" marR="5080" indent="-342900">
              <a:lnSpc>
                <a:spcPct val="100600"/>
              </a:lnSpc>
              <a:spcBef>
                <a:spcPts val="95"/>
              </a:spcBef>
              <a:buFont typeface="Arial,Sans-Serif"/>
              <a:buChar char="•"/>
              <a:tabLst>
                <a:tab pos="389255" algn="l"/>
              </a:tabLst>
            </a:pPr>
            <a:endParaRPr lang="en-US" sz="2400">
              <a:solidFill>
                <a:srgbClr val="FEFEFE"/>
              </a:solidFill>
              <a:latin typeface="Poppins"/>
              <a:cs typeface="Poppins"/>
            </a:endParaRPr>
          </a:p>
          <a:p>
            <a:pPr marL="12700" marR="5080">
              <a:lnSpc>
                <a:spcPct val="100600"/>
              </a:lnSpc>
              <a:spcBef>
                <a:spcPts val="95"/>
              </a:spcBef>
              <a:tabLst>
                <a:tab pos="389255" algn="l"/>
              </a:tabLst>
            </a:pPr>
            <a:r>
              <a:rPr lang="en-US" sz="2400" u="sng">
                <a:solidFill>
                  <a:srgbClr val="FEFEFE"/>
                </a:solidFill>
                <a:latin typeface="Poppins"/>
                <a:cs typeface="Poppins"/>
              </a:rPr>
              <a:t>Airport Access</a:t>
            </a:r>
            <a:endParaRPr lang="en-US"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US" sz="2400">
                <a:solidFill>
                  <a:srgbClr val="FEFEFE"/>
                </a:solidFill>
                <a:latin typeface="Poppins"/>
                <a:cs typeface="Poppins"/>
              </a:rPr>
              <a:t>Heathrow</a:t>
            </a:r>
          </a:p>
          <a:p>
            <a:pPr marL="355600" marR="5080" indent="-342900">
              <a:lnSpc>
                <a:spcPct val="100600"/>
              </a:lnSpc>
              <a:spcBef>
                <a:spcPts val="95"/>
              </a:spcBef>
              <a:buFont typeface="Arial,Sans-Serif"/>
              <a:buChar char="•"/>
              <a:tabLst>
                <a:tab pos="389255" algn="l"/>
              </a:tabLst>
            </a:pPr>
            <a:r>
              <a:rPr lang="en-US" sz="2400">
                <a:solidFill>
                  <a:srgbClr val="FEFEFE"/>
                </a:solidFill>
                <a:latin typeface="Poppins"/>
                <a:cs typeface="Poppins"/>
              </a:rPr>
              <a:t>Gatwick</a:t>
            </a:r>
          </a:p>
          <a:p>
            <a:pPr marL="355600" marR="5080" indent="-342900">
              <a:lnSpc>
                <a:spcPct val="100600"/>
              </a:lnSpc>
              <a:spcBef>
                <a:spcPts val="95"/>
              </a:spcBef>
              <a:buFont typeface="Arial,Sans-Serif"/>
              <a:buChar char="•"/>
              <a:tabLst>
                <a:tab pos="389255" algn="l"/>
              </a:tabLst>
            </a:pPr>
            <a:r>
              <a:rPr lang="en-US" sz="2400">
                <a:solidFill>
                  <a:srgbClr val="FEFEFE"/>
                </a:solidFill>
                <a:latin typeface="Poppins"/>
                <a:cs typeface="Poppins"/>
              </a:rPr>
              <a:t>Luton</a:t>
            </a:r>
          </a:p>
          <a:p>
            <a:pPr marL="355600" marR="5080" indent="-342900">
              <a:lnSpc>
                <a:spcPct val="100600"/>
              </a:lnSpc>
              <a:spcBef>
                <a:spcPts val="95"/>
              </a:spcBef>
              <a:buFont typeface="Arial,Sans-Serif"/>
              <a:buChar char="•"/>
              <a:tabLst>
                <a:tab pos="389255" algn="l"/>
              </a:tabLst>
            </a:pPr>
            <a:r>
              <a:rPr lang="en-US" sz="2400">
                <a:solidFill>
                  <a:srgbClr val="FEFEFE"/>
                </a:solidFill>
                <a:latin typeface="Poppins"/>
                <a:cs typeface="Poppins"/>
              </a:rPr>
              <a:t>Stansted</a:t>
            </a:r>
          </a:p>
          <a:p>
            <a:pPr marL="355600" marR="5080" indent="-342900">
              <a:lnSpc>
                <a:spcPct val="100600"/>
              </a:lnSpc>
              <a:spcBef>
                <a:spcPts val="95"/>
              </a:spcBef>
              <a:buFont typeface="Arial,Sans-Serif"/>
              <a:buChar char="•"/>
              <a:tabLst>
                <a:tab pos="389255" algn="l"/>
              </a:tabLst>
            </a:pPr>
            <a:r>
              <a:rPr lang="en-US" sz="2400">
                <a:solidFill>
                  <a:srgbClr val="FEFEFE"/>
                </a:solidFill>
                <a:latin typeface="Poppins"/>
                <a:cs typeface="Poppins"/>
              </a:rPr>
              <a:t>London City</a:t>
            </a:r>
          </a:p>
          <a:p>
            <a:pPr marL="12700" marR="5080">
              <a:lnSpc>
                <a:spcPct val="100600"/>
              </a:lnSpc>
              <a:spcBef>
                <a:spcPts val="95"/>
              </a:spcBef>
              <a:tabLst>
                <a:tab pos="389255" algn="l"/>
              </a:tabLst>
            </a:pPr>
            <a:endParaRPr lang="en-GB" sz="2400" b="1">
              <a:solidFill>
                <a:srgbClr val="FEFEFE"/>
              </a:solidFill>
              <a:latin typeface="Poppins"/>
              <a:cs typeface="Poppins"/>
            </a:endParaRPr>
          </a:p>
        </p:txBody>
      </p:sp>
    </p:spTree>
    <p:extLst>
      <p:ext uri="{BB962C8B-B14F-4D97-AF65-F5344CB8AC3E}">
        <p14:creationId xmlns:p14="http://schemas.microsoft.com/office/powerpoint/2010/main" val="2106431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59ED34-8EDE-C281-A4DC-336C667DEB7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2BF5F6D-9FF4-11EB-F3D3-D73D9888B5AD}"/>
              </a:ext>
            </a:extLst>
          </p:cNvPr>
          <p:cNvSpPr txBox="1"/>
          <p:nvPr/>
        </p:nvSpPr>
        <p:spPr>
          <a:xfrm>
            <a:off x="1034388" y="1053232"/>
            <a:ext cx="9246262" cy="568744"/>
          </a:xfrm>
          <a:prstGeom prst="rect">
            <a:avLst/>
          </a:prstGeom>
        </p:spPr>
        <p:txBody>
          <a:bodyPr vert="horz" wrap="square" lIns="0" tIns="14604" rIns="0" bIns="0" rtlCol="0" anchor="t">
            <a:spAutoFit/>
          </a:bodyPr>
          <a:lstStyle/>
          <a:p>
            <a:pPr marL="12700">
              <a:spcBef>
                <a:spcPts val="113"/>
              </a:spcBef>
            </a:pPr>
            <a:r>
              <a:rPr lang="en-US" sz="3600" b="1">
                <a:solidFill>
                  <a:schemeClr val="bg1"/>
                </a:solidFill>
                <a:latin typeface="Poppins"/>
                <a:cs typeface="Poppins"/>
              </a:rPr>
              <a:t>SPEAKER CODE OF CONDUCT</a:t>
            </a:r>
            <a:endParaRPr lang="en-US">
              <a:solidFill>
                <a:schemeClr val="bg1"/>
              </a:solidFill>
            </a:endParaRPr>
          </a:p>
        </p:txBody>
      </p:sp>
      <p:sp>
        <p:nvSpPr>
          <p:cNvPr id="5" name="object 4">
            <a:extLst>
              <a:ext uri="{FF2B5EF4-FFF2-40B4-BE49-F238E27FC236}">
                <a16:creationId xmlns:a16="http://schemas.microsoft.com/office/drawing/2014/main" id="{8F9C02C7-18B2-6BAF-D1EC-CB86DEB37EC3}"/>
              </a:ext>
            </a:extLst>
          </p:cNvPr>
          <p:cNvSpPr txBox="1"/>
          <p:nvPr/>
        </p:nvSpPr>
        <p:spPr>
          <a:xfrm>
            <a:off x="1034388" y="2027645"/>
            <a:ext cx="17942492" cy="8667116"/>
          </a:xfrm>
          <a:prstGeom prst="rect">
            <a:avLst/>
          </a:prstGeom>
          <a:noFill/>
        </p:spPr>
        <p:txBody>
          <a:bodyPr vert="horz" wrap="square" lIns="0" tIns="15875" rIns="0" bIns="0" rtlCol="0" anchor="t">
            <a:spAutoFit/>
          </a:bodyPr>
          <a:lstStyle/>
          <a:p>
            <a:pPr marL="12700">
              <a:spcBef>
                <a:spcPts val="125"/>
              </a:spcBef>
            </a:pPr>
            <a:r>
              <a:rPr lang="en-GB" b="1">
                <a:solidFill>
                  <a:schemeClr val="bg1">
                    <a:lumMod val="85000"/>
                  </a:schemeClr>
                </a:solidFill>
                <a:latin typeface="Poppins"/>
                <a:cs typeface="Poppins"/>
              </a:rPr>
              <a:t>Content Integrity &amp; Quality</a:t>
            </a:r>
            <a:br>
              <a:rPr lang="en-GB" b="1">
                <a:latin typeface="Poppins"/>
                <a:cs typeface="Poppins"/>
              </a:rPr>
            </a:br>
            <a:endParaRPr lang="en-GB">
              <a:solidFill>
                <a:schemeClr val="bg1">
                  <a:lumMod val="85000"/>
                </a:schemeClr>
              </a:solidFill>
              <a:latin typeface="Poppins"/>
              <a:cs typeface="Poppins"/>
            </a:endParaRPr>
          </a:p>
          <a:p>
            <a:pPr marL="298450" indent="-285750">
              <a:spcBef>
                <a:spcPts val="125"/>
              </a:spcBef>
              <a:buFont typeface="Arial"/>
              <a:buChar char="•"/>
            </a:pPr>
            <a:r>
              <a:rPr lang="en-GB" sz="1600">
                <a:solidFill>
                  <a:schemeClr val="bg1">
                    <a:lumMod val="85000"/>
                  </a:schemeClr>
                </a:solidFill>
                <a:latin typeface="Poppins"/>
                <a:cs typeface="Poppins"/>
              </a:rPr>
              <a:t>Any changes to your session title, topic or synopsis must be agreed in advance with the Event Content Manager.</a:t>
            </a:r>
            <a:br>
              <a:rPr lang="en-GB" sz="1600">
                <a:latin typeface="Poppins"/>
                <a:cs typeface="Poppins"/>
              </a:rPr>
            </a:br>
            <a:endParaRPr lang="en-GB" sz="1600">
              <a:solidFill>
                <a:schemeClr val="bg1">
                  <a:lumMod val="85000"/>
                </a:schemeClr>
              </a:solidFill>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Facts, figures, statistics and data must be accurate, appropriately sourced and time relevant.</a:t>
            </a:r>
            <a:br>
              <a:rPr lang="en-GB" sz="1600">
                <a:latin typeface="Poppins"/>
                <a:cs typeface="Poppins"/>
              </a:rPr>
            </a:br>
            <a:endParaRPr lang="en-GB" sz="1600">
              <a:solidFill>
                <a:schemeClr val="bg1">
                  <a:lumMod val="85000"/>
                </a:schemeClr>
              </a:solidFill>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Competitor organisations or products must not be referenced in a derogatory or misleading manner.</a:t>
            </a:r>
            <a:br>
              <a:rPr lang="en-GB" sz="1600">
                <a:latin typeface="Poppins"/>
                <a:cs typeface="Poppins"/>
              </a:rPr>
            </a:br>
            <a:endParaRPr lang="en-GB" sz="1600">
              <a:solidFill>
                <a:schemeClr val="bg1">
                  <a:lumMod val="85000"/>
                </a:schemeClr>
              </a:solidFill>
              <a:latin typeface="Poppins"/>
              <a:cs typeface="Poppins"/>
            </a:endParaRPr>
          </a:p>
          <a:p>
            <a:pPr marL="12700">
              <a:spcBef>
                <a:spcPts val="125"/>
              </a:spcBef>
            </a:pPr>
            <a:r>
              <a:rPr lang="en-GB" b="1">
                <a:solidFill>
                  <a:schemeClr val="bg1">
                    <a:lumMod val="85000"/>
                  </a:schemeClr>
                </a:solidFill>
                <a:latin typeface="Poppins"/>
                <a:cs typeface="Poppins"/>
              </a:rPr>
              <a:t>Professional Conduct &amp; Inclusion</a:t>
            </a:r>
            <a:br>
              <a:rPr lang="en-GB" b="1">
                <a:latin typeface="Poppins"/>
                <a:cs typeface="Poppins"/>
              </a:rPr>
            </a:br>
            <a:endParaRPr lang="en-GB" b="1">
              <a:solidFill>
                <a:schemeClr val="bg1">
                  <a:lumMod val="85000"/>
                </a:schemeClr>
              </a:solidFill>
              <a:latin typeface="Poppins"/>
              <a:cs typeface="Poppins"/>
            </a:endParaRPr>
          </a:p>
          <a:p>
            <a:pPr marL="298450" indent="-285750">
              <a:spcBef>
                <a:spcPts val="125"/>
              </a:spcBef>
              <a:buFont typeface="Arial"/>
              <a:buChar char="•"/>
            </a:pPr>
            <a:r>
              <a:rPr lang="en-GB" sz="1600">
                <a:solidFill>
                  <a:schemeClr val="bg1">
                    <a:lumMod val="85000"/>
                  </a:schemeClr>
                </a:solidFill>
                <a:latin typeface="Poppins"/>
                <a:cs typeface="Poppins"/>
              </a:rPr>
              <a:t>Speakers must treat fellow speakers, moderators, delegates and event staff with respect at all times.</a:t>
            </a:r>
            <a:br>
              <a:rPr lang="en-GB" sz="1600">
                <a:latin typeface="Poppins"/>
                <a:cs typeface="Poppins"/>
              </a:rPr>
            </a:br>
            <a:endParaRPr lang="en-GB" sz="1600">
              <a:solidFill>
                <a:schemeClr val="bg1">
                  <a:lumMod val="85000"/>
                </a:schemeClr>
              </a:solidFill>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Harassment, discrimination, intimidation or offensive language will not be tolerated, regardless of intent or context.</a:t>
            </a:r>
            <a:br>
              <a:rPr lang="en-GB" sz="1600">
                <a:latin typeface="Poppins"/>
                <a:cs typeface="Poppins"/>
              </a:rPr>
            </a:br>
            <a:endParaRPr lang="en-GB" sz="1600">
              <a:solidFill>
                <a:schemeClr val="bg1">
                  <a:lumMod val="85000"/>
                </a:schemeClr>
              </a:solidFill>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Speakers should foster constructive dialogue and balanced discussion, particularly where topics may be sensitive or contested.</a:t>
            </a:r>
          </a:p>
          <a:p>
            <a:pPr marL="355600" indent="-342900">
              <a:spcBef>
                <a:spcPts val="125"/>
              </a:spcBef>
              <a:buFont typeface="Arial"/>
              <a:buChar char="•"/>
            </a:pPr>
            <a:endParaRPr lang="en-GB" sz="1600">
              <a:solidFill>
                <a:schemeClr val="bg1">
                  <a:lumMod val="85000"/>
                </a:schemeClr>
              </a:solidFill>
              <a:latin typeface="Poppins"/>
              <a:cs typeface="Poppins"/>
            </a:endParaRPr>
          </a:p>
          <a:p>
            <a:pPr marL="12700">
              <a:spcBef>
                <a:spcPts val="125"/>
              </a:spcBef>
            </a:pPr>
            <a:r>
              <a:rPr lang="en-GB" b="1">
                <a:solidFill>
                  <a:schemeClr val="bg1">
                    <a:lumMod val="85000"/>
                  </a:schemeClr>
                </a:solidFill>
                <a:latin typeface="Poppins"/>
                <a:cs typeface="Poppins"/>
              </a:rPr>
              <a:t>Confidentiality &amp; Inclusion</a:t>
            </a:r>
            <a:br>
              <a:rPr lang="en-GB" b="1">
                <a:latin typeface="Poppins"/>
                <a:cs typeface="Poppins"/>
              </a:rPr>
            </a:br>
            <a:endParaRPr lang="en-GB" b="1">
              <a:solidFill>
                <a:schemeClr val="bg1">
                  <a:lumMod val="85000"/>
                </a:schemeClr>
              </a:solidFill>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Speakers must not disclose confidential, proprietary or non-public information without appropriate consent.</a:t>
            </a:r>
            <a:br>
              <a:rPr lang="en-GB" sz="1600">
                <a:latin typeface="Poppins"/>
                <a:cs typeface="Poppins"/>
              </a:rPr>
            </a:br>
            <a:endParaRPr lang="en-GB" sz="1600">
              <a:solidFill>
                <a:schemeClr val="bg1">
                  <a:lumMod val="85000"/>
                </a:schemeClr>
              </a:solidFill>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Any relevant conflicts of interest, commercial relationships or financial interests connected to the session topic should be transparently acknowledged where appropriate.</a:t>
            </a:r>
            <a:br>
              <a:rPr lang="en-GB" sz="1600">
                <a:latin typeface="Poppins"/>
                <a:cs typeface="Poppins"/>
              </a:rPr>
            </a:br>
            <a:endParaRPr lang="en-GB" sz="1600">
              <a:solidFill>
                <a:schemeClr val="bg1">
                  <a:lumMod val="85000"/>
                </a:schemeClr>
              </a:solidFill>
              <a:latin typeface="Poppins"/>
              <a:cs typeface="Poppins"/>
            </a:endParaRPr>
          </a:p>
          <a:p>
            <a:pPr marL="12700">
              <a:spcBef>
                <a:spcPts val="125"/>
              </a:spcBef>
            </a:pPr>
            <a:r>
              <a:rPr lang="en-GB" b="1">
                <a:solidFill>
                  <a:schemeClr val="bg1">
                    <a:lumMod val="85000"/>
                  </a:schemeClr>
                </a:solidFill>
                <a:latin typeface="Poppins"/>
                <a:cs typeface="Poppins"/>
              </a:rPr>
              <a:t>Event Operations</a:t>
            </a:r>
            <a:br>
              <a:rPr lang="en-GB" b="1">
                <a:latin typeface="Poppins"/>
                <a:cs typeface="Poppins"/>
              </a:rPr>
            </a:br>
            <a:endParaRPr lang="en-GB" b="1">
              <a:solidFill>
                <a:schemeClr val="bg1">
                  <a:lumMod val="85000"/>
                </a:schemeClr>
              </a:solidFill>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Speakers are expected to adhere strictly to allocated timings and event logistics guidance.</a:t>
            </a:r>
            <a:br>
              <a:rPr lang="en-GB" sz="1600">
                <a:latin typeface="Poppins"/>
                <a:cs typeface="Poppins"/>
              </a:rPr>
            </a:br>
            <a:endParaRPr lang="en-GB" sz="1600">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In the event you are no longer able to attend, a suitable replacement of comparable seniority and expertise must be proposed and approved by the organisers.</a:t>
            </a:r>
            <a:br>
              <a:rPr lang="en-GB" sz="1600">
                <a:latin typeface="Poppins"/>
                <a:cs typeface="Poppins"/>
              </a:rPr>
            </a:br>
            <a:endParaRPr lang="en-GB" sz="1600">
              <a:solidFill>
                <a:schemeClr val="bg1">
                  <a:lumMod val="85000"/>
                </a:schemeClr>
              </a:solidFill>
              <a:latin typeface="Poppins"/>
              <a:cs typeface="Poppins"/>
            </a:endParaRPr>
          </a:p>
          <a:p>
            <a:pPr marL="355600" indent="-342900" algn="l">
              <a:spcBef>
                <a:spcPts val="125"/>
              </a:spcBef>
              <a:buFont typeface="Arial"/>
              <a:buChar char="•"/>
            </a:pPr>
            <a:r>
              <a:rPr lang="en-GB" sz="1600">
                <a:solidFill>
                  <a:schemeClr val="bg1">
                    <a:lumMod val="85000"/>
                  </a:schemeClr>
                </a:solidFill>
                <a:latin typeface="Poppins"/>
                <a:cs typeface="Poppins"/>
              </a:rPr>
              <a:t>Innovation Zero reserves the right to record sessions for editorial and promotional use.</a:t>
            </a:r>
            <a:br>
              <a:rPr lang="en-GB" sz="1600">
                <a:latin typeface="Poppins"/>
                <a:cs typeface="Poppins"/>
              </a:rPr>
            </a:br>
            <a:endParaRPr lang="en-GB" sz="1600">
              <a:solidFill>
                <a:schemeClr val="bg1">
                  <a:lumMod val="85000"/>
                </a:schemeClr>
              </a:solidFill>
              <a:latin typeface="Poppins"/>
              <a:cs typeface="Poppins"/>
            </a:endParaRPr>
          </a:p>
          <a:p>
            <a:pPr marL="12700">
              <a:spcBef>
                <a:spcPts val="125"/>
              </a:spcBef>
            </a:pPr>
            <a:r>
              <a:rPr lang="en-GB" b="1">
                <a:solidFill>
                  <a:schemeClr val="bg1">
                    <a:lumMod val="85000"/>
                  </a:schemeClr>
                </a:solidFill>
                <a:latin typeface="Poppins"/>
                <a:cs typeface="Poppins"/>
              </a:rPr>
              <a:t>Compliance</a:t>
            </a:r>
            <a:br>
              <a:rPr lang="en-GB" b="1">
                <a:latin typeface="Poppins"/>
                <a:cs typeface="Poppins"/>
              </a:rPr>
            </a:br>
            <a:endParaRPr lang="en-GB" b="1">
              <a:solidFill>
                <a:schemeClr val="bg1">
                  <a:lumMod val="85000"/>
                </a:schemeClr>
              </a:solidFill>
              <a:latin typeface="Poppins"/>
              <a:cs typeface="Poppins"/>
            </a:endParaRPr>
          </a:p>
          <a:p>
            <a:pPr marL="355600" indent="-342900">
              <a:spcBef>
                <a:spcPts val="125"/>
              </a:spcBef>
              <a:buFont typeface="Arial"/>
              <a:buChar char="•"/>
            </a:pPr>
            <a:r>
              <a:rPr lang="en-GB" sz="1600">
                <a:solidFill>
                  <a:schemeClr val="bg1">
                    <a:lumMod val="85000"/>
                  </a:schemeClr>
                </a:solidFill>
                <a:latin typeface="Poppins"/>
                <a:cs typeface="Poppins"/>
              </a:rPr>
              <a:t>Innovation Zero reserves the right to moderate discussions, adjust session formats, or withdraw speaking privileges in the event of a breach of this Code.</a:t>
            </a:r>
          </a:p>
        </p:txBody>
      </p:sp>
    </p:spTree>
    <p:extLst>
      <p:ext uri="{BB962C8B-B14F-4D97-AF65-F5344CB8AC3E}">
        <p14:creationId xmlns:p14="http://schemas.microsoft.com/office/powerpoint/2010/main" val="555088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6FC6C3-8B00-8DAD-7809-E4DBE96C673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09D9023-4E98-C1BD-42B9-395DCE36EBA9}"/>
              </a:ext>
            </a:extLst>
          </p:cNvPr>
          <p:cNvSpPr txBox="1"/>
          <p:nvPr/>
        </p:nvSpPr>
        <p:spPr>
          <a:xfrm>
            <a:off x="1034388" y="1053232"/>
            <a:ext cx="9246262" cy="568744"/>
          </a:xfrm>
          <a:prstGeom prst="rect">
            <a:avLst/>
          </a:prstGeom>
        </p:spPr>
        <p:txBody>
          <a:bodyPr vert="horz" wrap="square" lIns="0" tIns="14604" rIns="0" bIns="0" rtlCol="0" anchor="t">
            <a:spAutoFit/>
          </a:bodyPr>
          <a:lstStyle/>
          <a:p>
            <a:pPr marL="12700">
              <a:spcBef>
                <a:spcPts val="112"/>
              </a:spcBef>
            </a:pPr>
            <a:r>
              <a:rPr lang="en-US" sz="3600" b="1">
                <a:solidFill>
                  <a:schemeClr val="bg1"/>
                </a:solidFill>
                <a:latin typeface="Poppins"/>
                <a:cs typeface="Poppins"/>
              </a:rPr>
              <a:t>TECHNICAL INFORMATION</a:t>
            </a:r>
            <a:endParaRPr lang="en-US"/>
          </a:p>
        </p:txBody>
      </p:sp>
      <p:sp>
        <p:nvSpPr>
          <p:cNvPr id="5" name="object 4">
            <a:extLst>
              <a:ext uri="{FF2B5EF4-FFF2-40B4-BE49-F238E27FC236}">
                <a16:creationId xmlns:a16="http://schemas.microsoft.com/office/drawing/2014/main" id="{48C28F01-C338-B5F9-4C2D-17D1F872F850}"/>
              </a:ext>
            </a:extLst>
          </p:cNvPr>
          <p:cNvSpPr txBox="1"/>
          <p:nvPr/>
        </p:nvSpPr>
        <p:spPr>
          <a:xfrm>
            <a:off x="1034388" y="2225675"/>
            <a:ext cx="8875564" cy="6363793"/>
          </a:xfrm>
          <a:prstGeom prst="rect">
            <a:avLst/>
          </a:prstGeom>
          <a:noFill/>
        </p:spPr>
        <p:txBody>
          <a:bodyPr vert="horz" wrap="square" lIns="0" tIns="15875" rIns="0" bIns="0" rtlCol="0" anchor="t">
            <a:spAutoFit/>
          </a:bodyPr>
          <a:lstStyle/>
          <a:p>
            <a:pPr marL="12700" marR="5080">
              <a:lnSpc>
                <a:spcPct val="100600"/>
              </a:lnSpc>
              <a:spcBef>
                <a:spcPts val="95"/>
              </a:spcBef>
            </a:pPr>
            <a:r>
              <a:rPr lang="en-GB" sz="2800" b="1">
                <a:solidFill>
                  <a:srgbClr val="FEFEFE"/>
                </a:solidFill>
                <a:latin typeface="Poppins"/>
                <a:cs typeface="Poppins"/>
              </a:rPr>
              <a:t>Room Setup &amp; AV Equipment:</a:t>
            </a:r>
            <a:endParaRPr lang="en-US" sz="2800">
              <a:solidFill>
                <a:srgbClr val="FEFEFE"/>
              </a:solidFill>
              <a:latin typeface="Poppins"/>
              <a:cs typeface="Poppins"/>
            </a:endParaRPr>
          </a:p>
          <a:p>
            <a:pPr marL="12700" marR="5080">
              <a:lnSpc>
                <a:spcPct val="100600"/>
              </a:lnSpc>
              <a:spcBef>
                <a:spcPts val="95"/>
              </a:spcBef>
            </a:pPr>
            <a:endParaRPr lang="en-GB"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GB" sz="2400">
                <a:solidFill>
                  <a:srgbClr val="FEFEFE"/>
                </a:solidFill>
                <a:latin typeface="Poppins"/>
                <a:cs typeface="Poppins"/>
              </a:rPr>
              <a:t>Microphones (lapel or handheld)</a:t>
            </a:r>
            <a:endParaRPr lang="en-US"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GB" sz="2400">
                <a:solidFill>
                  <a:srgbClr val="FEFEFE"/>
                </a:solidFill>
                <a:latin typeface="Poppins"/>
                <a:cs typeface="Poppins"/>
              </a:rPr>
              <a:t>LED screens</a:t>
            </a:r>
            <a:endParaRPr lang="en-US"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GB" sz="2400">
                <a:solidFill>
                  <a:srgbClr val="FEFEFE"/>
                </a:solidFill>
                <a:latin typeface="Poppins"/>
                <a:cs typeface="Poppins"/>
              </a:rPr>
              <a:t>Clickers and laptops for presentation control</a:t>
            </a:r>
            <a:endParaRPr lang="en-US"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GB" sz="2400">
                <a:solidFill>
                  <a:srgbClr val="FEFEFE"/>
                </a:solidFill>
                <a:latin typeface="Poppins"/>
                <a:cs typeface="Poppins"/>
              </a:rPr>
              <a:t>Stage/Room furniture</a:t>
            </a:r>
            <a:endParaRPr lang="en-US" sz="2400">
              <a:solidFill>
                <a:srgbClr val="FEFEFE"/>
              </a:solidFill>
              <a:latin typeface="Poppins"/>
              <a:cs typeface="Poppins"/>
            </a:endParaRPr>
          </a:p>
          <a:p>
            <a:pPr marL="12700" marR="5080">
              <a:lnSpc>
                <a:spcPct val="100600"/>
              </a:lnSpc>
              <a:spcBef>
                <a:spcPts val="95"/>
              </a:spcBef>
              <a:tabLst>
                <a:tab pos="389255" algn="l"/>
              </a:tabLst>
            </a:pPr>
            <a:endParaRPr lang="en-GB" sz="2800">
              <a:solidFill>
                <a:srgbClr val="FEFEFE"/>
              </a:solidFill>
              <a:latin typeface="Poppins"/>
              <a:cs typeface="Poppins"/>
            </a:endParaRPr>
          </a:p>
          <a:p>
            <a:pPr marL="12700" marR="5080">
              <a:lnSpc>
                <a:spcPct val="100600"/>
              </a:lnSpc>
              <a:spcBef>
                <a:spcPts val="95"/>
              </a:spcBef>
              <a:tabLst>
                <a:tab pos="389255" algn="l"/>
              </a:tabLst>
            </a:pPr>
            <a:r>
              <a:rPr lang="en-GB" sz="2800" b="1">
                <a:solidFill>
                  <a:srgbClr val="FEFEFE"/>
                </a:solidFill>
                <a:latin typeface="Poppins"/>
                <a:cs typeface="Poppins"/>
              </a:rPr>
              <a:t>Technical Rehearsal:</a:t>
            </a:r>
            <a:endParaRPr lang="en-US" sz="2800">
              <a:solidFill>
                <a:srgbClr val="FEFEFE"/>
              </a:solidFill>
              <a:latin typeface="Poppins"/>
              <a:cs typeface="Poppins"/>
            </a:endParaRPr>
          </a:p>
          <a:p>
            <a:pPr marL="12700" marR="5080">
              <a:lnSpc>
                <a:spcPct val="100600"/>
              </a:lnSpc>
              <a:spcBef>
                <a:spcPts val="95"/>
              </a:spcBef>
              <a:tabLst>
                <a:tab pos="389255" algn="l"/>
              </a:tabLst>
            </a:pPr>
            <a:endParaRPr lang="en-GB" sz="28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GB" sz="2400">
                <a:solidFill>
                  <a:srgbClr val="FEFEFE"/>
                </a:solidFill>
                <a:latin typeface="Poppins"/>
                <a:cs typeface="Poppins"/>
              </a:rPr>
              <a:t>You can use the screen(s) available in the Speakers' Lounge to run through and review your presentation and ensure all media files are compatible and tested in advance.</a:t>
            </a:r>
            <a:endParaRPr lang="en-US"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endParaRPr lang="en-GB" sz="2400">
              <a:solidFill>
                <a:srgbClr val="FEFEFE"/>
              </a:solidFill>
              <a:latin typeface="Poppins"/>
              <a:cs typeface="Poppins"/>
            </a:endParaRPr>
          </a:p>
          <a:p>
            <a:pPr marL="355600" marR="5080" indent="-342900">
              <a:lnSpc>
                <a:spcPct val="100600"/>
              </a:lnSpc>
              <a:spcBef>
                <a:spcPts val="95"/>
              </a:spcBef>
              <a:buFont typeface="Arial,Sans-Serif"/>
              <a:buChar char="•"/>
              <a:tabLst>
                <a:tab pos="389255" algn="l"/>
              </a:tabLst>
            </a:pPr>
            <a:r>
              <a:rPr lang="en-GB" sz="2400">
                <a:solidFill>
                  <a:srgbClr val="FEFEFE"/>
                </a:solidFill>
                <a:latin typeface="Poppins"/>
                <a:cs typeface="Poppins"/>
              </a:rPr>
              <a:t>Familiarise yourself with the stage/room setup and microphone options.</a:t>
            </a:r>
            <a:endParaRPr lang="en-GB" sz="2400">
              <a:solidFill>
                <a:srgbClr val="FEFEFE"/>
              </a:solidFill>
            </a:endParaRPr>
          </a:p>
        </p:txBody>
      </p:sp>
    </p:spTree>
    <p:extLst>
      <p:ext uri="{BB962C8B-B14F-4D97-AF65-F5344CB8AC3E}">
        <p14:creationId xmlns:p14="http://schemas.microsoft.com/office/powerpoint/2010/main" val="16905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027187F-83CD-D472-6ADC-DA47F076938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A73CE50-6081-8759-67E9-BE9BDB123819}"/>
              </a:ext>
            </a:extLst>
          </p:cNvPr>
          <p:cNvSpPr txBox="1"/>
          <p:nvPr/>
        </p:nvSpPr>
        <p:spPr>
          <a:xfrm>
            <a:off x="1034388" y="1053232"/>
            <a:ext cx="9246262" cy="568744"/>
          </a:xfrm>
          <a:prstGeom prst="rect">
            <a:avLst/>
          </a:prstGeom>
        </p:spPr>
        <p:txBody>
          <a:bodyPr vert="horz" wrap="square" lIns="0" tIns="14604" rIns="0" bIns="0" rtlCol="0" anchor="t">
            <a:spAutoFit/>
          </a:bodyPr>
          <a:lstStyle/>
          <a:p>
            <a:pPr marL="12700">
              <a:spcBef>
                <a:spcPts val="112"/>
              </a:spcBef>
            </a:pPr>
            <a:r>
              <a:rPr lang="en-US" sz="3600" b="1">
                <a:solidFill>
                  <a:schemeClr val="bg1"/>
                </a:solidFill>
                <a:latin typeface="Poppins"/>
                <a:cs typeface="Poppins"/>
              </a:rPr>
              <a:t>UPLOADING YOUR PRESENTATION</a:t>
            </a:r>
            <a:endParaRPr lang="en-US">
              <a:solidFill>
                <a:schemeClr val="bg1"/>
              </a:solidFill>
            </a:endParaRPr>
          </a:p>
        </p:txBody>
      </p:sp>
      <p:sp>
        <p:nvSpPr>
          <p:cNvPr id="5" name="object 4">
            <a:extLst>
              <a:ext uri="{FF2B5EF4-FFF2-40B4-BE49-F238E27FC236}">
                <a16:creationId xmlns:a16="http://schemas.microsoft.com/office/drawing/2014/main" id="{A74634CB-1A3F-E0A0-328A-252E02116B2A}"/>
              </a:ext>
            </a:extLst>
          </p:cNvPr>
          <p:cNvSpPr txBox="1"/>
          <p:nvPr/>
        </p:nvSpPr>
        <p:spPr>
          <a:xfrm>
            <a:off x="1034388" y="2225675"/>
            <a:ext cx="14327198" cy="7777001"/>
          </a:xfrm>
          <a:prstGeom prst="rect">
            <a:avLst/>
          </a:prstGeom>
          <a:noFill/>
        </p:spPr>
        <p:txBody>
          <a:bodyPr vert="horz" wrap="square" lIns="0" tIns="15875" rIns="0" bIns="0" rtlCol="0" anchor="t">
            <a:spAutoFit/>
          </a:bodyPr>
          <a:lstStyle/>
          <a:p>
            <a:pPr marL="469900" marR="5080" indent="-457200">
              <a:lnSpc>
                <a:spcPct val="100600"/>
              </a:lnSpc>
              <a:spcBef>
                <a:spcPts val="95"/>
              </a:spcBef>
              <a:buChar char="•"/>
            </a:pPr>
            <a:r>
              <a:rPr lang="en-GB" b="1">
                <a:solidFill>
                  <a:srgbClr val="3387ED"/>
                </a:solidFill>
                <a:latin typeface="Poppins"/>
                <a:cs typeface="Poppins"/>
                <a:hlinkClick r:id="rId2">
                  <a:extLst>
                    <a:ext uri="{A12FA001-AC4F-418D-AE19-62706E023703}">
                      <ahyp:hlinkClr xmlns:ahyp="http://schemas.microsoft.com/office/drawing/2018/hyperlinkcolor" val="tx"/>
                    </a:ext>
                  </a:extLst>
                </a:hlinkClick>
              </a:rPr>
              <a:t>Create or adapt your presentation using our template</a:t>
            </a:r>
            <a:r>
              <a:rPr lang="en-GB" b="1">
                <a:solidFill>
                  <a:srgbClr val="3387ED"/>
                </a:solidFill>
                <a:latin typeface="Poppins"/>
                <a:cs typeface="Poppins"/>
              </a:rPr>
              <a:t>.</a:t>
            </a:r>
            <a:br>
              <a:rPr lang="en-GB" b="1">
                <a:latin typeface="Poppins"/>
                <a:cs typeface="Poppins"/>
              </a:rPr>
            </a:br>
            <a:endParaRPr lang="en-GB" b="1">
              <a:solidFill>
                <a:srgbClr val="3387ED"/>
              </a:solidFill>
              <a:latin typeface="Poppins"/>
              <a:cs typeface="Poppins"/>
            </a:endParaRPr>
          </a:p>
          <a:p>
            <a:pPr marL="469900" marR="5080" indent="-457200">
              <a:lnSpc>
                <a:spcPct val="100600"/>
              </a:lnSpc>
              <a:spcBef>
                <a:spcPts val="95"/>
              </a:spcBef>
              <a:buChar char="•"/>
              <a:tabLst>
                <a:tab pos="389255" algn="l"/>
              </a:tabLst>
            </a:pPr>
            <a:r>
              <a:rPr lang="en-GB" b="1">
                <a:solidFill>
                  <a:srgbClr val="3387ED"/>
                </a:solidFill>
                <a:latin typeface="Poppins"/>
                <a:cs typeface="Poppins"/>
                <a:hlinkClick r:id="rId3">
                  <a:extLst>
                    <a:ext uri="{A12FA001-AC4F-418D-AE19-62706E023703}">
                      <ahyp:hlinkClr xmlns:ahyp="http://schemas.microsoft.com/office/drawing/2018/hyperlinkcolor" val="tx"/>
                    </a:ext>
                  </a:extLst>
                </a:hlinkClick>
              </a:rPr>
              <a:t>Visit our file-sharing platform.</a:t>
            </a:r>
            <a:br>
              <a:rPr lang="en-GB" b="1">
                <a:highlight>
                  <a:srgbClr val="008080"/>
                </a:highlight>
                <a:latin typeface="Poppins"/>
                <a:cs typeface="Poppins"/>
              </a:rPr>
            </a:br>
            <a:endParaRPr lang="en-GB" b="1">
              <a:solidFill>
                <a:srgbClr val="FEFEFE"/>
              </a:solidFill>
              <a:highlight>
                <a:srgbClr val="008080"/>
              </a:highlight>
              <a:latin typeface="Poppins"/>
              <a:cs typeface="Poppins"/>
            </a:endParaRPr>
          </a:p>
          <a:p>
            <a:pPr marL="469900" marR="5080" indent="-457200">
              <a:lnSpc>
                <a:spcPct val="100600"/>
              </a:lnSpc>
              <a:spcBef>
                <a:spcPts val="95"/>
              </a:spcBef>
              <a:buChar char="•"/>
              <a:tabLst>
                <a:tab pos="389255" algn="l"/>
              </a:tabLst>
            </a:pPr>
            <a:r>
              <a:rPr lang="en-GB" b="1">
                <a:solidFill>
                  <a:srgbClr val="FEFEFE"/>
                </a:solidFill>
                <a:latin typeface="Poppins"/>
                <a:cs typeface="Poppins"/>
              </a:rPr>
              <a:t>Name the presentation using this format:</a:t>
            </a:r>
            <a:br>
              <a:rPr lang="en-GB" b="1">
                <a:latin typeface="Poppins"/>
                <a:cs typeface="Poppins"/>
              </a:rPr>
            </a:br>
            <a:br>
              <a:rPr lang="en-GB" b="1">
                <a:latin typeface="Poppins"/>
                <a:cs typeface="Poppins"/>
              </a:rPr>
            </a:br>
            <a:r>
              <a:rPr lang="en-GB" b="1">
                <a:solidFill>
                  <a:srgbClr val="FEFEFE"/>
                </a:solidFill>
                <a:latin typeface="Poppins"/>
                <a:cs typeface="Poppins"/>
              </a:rPr>
              <a:t>DATE – Forum/Stage Name – Time – Speaker Name – Presentation Title</a:t>
            </a:r>
            <a:br>
              <a:rPr lang="en-GB" b="1">
                <a:latin typeface="Poppins"/>
                <a:cs typeface="Poppins"/>
              </a:rPr>
            </a:br>
            <a:br>
              <a:rPr lang="en-GB" b="1">
                <a:latin typeface="Poppins"/>
                <a:cs typeface="Poppins"/>
              </a:rPr>
            </a:br>
            <a:r>
              <a:rPr lang="en-GB" b="1" err="1">
                <a:solidFill>
                  <a:srgbClr val="FEFEFE"/>
                </a:solidFill>
                <a:latin typeface="Poppins"/>
                <a:cs typeface="Poppins"/>
              </a:rPr>
              <a:t>e.g</a:t>
            </a:r>
            <a:r>
              <a:rPr lang="en-GB">
                <a:solidFill>
                  <a:srgbClr val="FEFEFE"/>
                </a:solidFill>
                <a:latin typeface="Poppins"/>
                <a:cs typeface="Poppins"/>
              </a:rPr>
              <a:t>: 4</a:t>
            </a:r>
            <a:r>
              <a:rPr lang="en-GB" sz="1200" baseline="30000">
                <a:solidFill>
                  <a:srgbClr val="FEFEFE"/>
                </a:solidFill>
                <a:latin typeface="Poppins"/>
                <a:cs typeface="Poppins"/>
              </a:rPr>
              <a:t>th</a:t>
            </a:r>
            <a:r>
              <a:rPr lang="en-GB">
                <a:solidFill>
                  <a:srgbClr val="FEFEFE"/>
                </a:solidFill>
                <a:latin typeface="Poppins"/>
                <a:cs typeface="Poppins"/>
              </a:rPr>
              <a:t> March – Main Stage – 12:00-13:00 – James Smith – MyPresentation.ppt</a:t>
            </a:r>
            <a:br>
              <a:rPr lang="en-GB">
                <a:latin typeface="Poppins"/>
                <a:cs typeface="Poppins"/>
              </a:rPr>
            </a:br>
            <a:br>
              <a:rPr lang="en-GB">
                <a:latin typeface="Poppins"/>
                <a:cs typeface="Poppins"/>
              </a:rPr>
            </a:br>
            <a:r>
              <a:rPr lang="en-GB">
                <a:solidFill>
                  <a:srgbClr val="FEFEFE"/>
                </a:solidFill>
                <a:latin typeface="Poppins"/>
                <a:cs typeface="Poppins"/>
              </a:rPr>
              <a:t>Any updated versions should be uploaded with a version number:</a:t>
            </a:r>
            <a:br>
              <a:rPr lang="en-GB">
                <a:latin typeface="Poppins"/>
                <a:cs typeface="Poppins"/>
              </a:rPr>
            </a:br>
            <a:br>
              <a:rPr lang="en-GB">
                <a:latin typeface="Poppins"/>
                <a:cs typeface="Poppins"/>
              </a:rPr>
            </a:br>
            <a:r>
              <a:rPr lang="en-GB" err="1">
                <a:solidFill>
                  <a:srgbClr val="FEFEFE"/>
                </a:solidFill>
                <a:latin typeface="Poppins"/>
                <a:cs typeface="Poppins"/>
              </a:rPr>
              <a:t>e.g</a:t>
            </a:r>
            <a:r>
              <a:rPr lang="en-GB">
                <a:solidFill>
                  <a:srgbClr val="FEFEFE"/>
                </a:solidFill>
                <a:latin typeface="Poppins"/>
                <a:cs typeface="Poppins"/>
              </a:rPr>
              <a:t>: 4</a:t>
            </a:r>
            <a:r>
              <a:rPr lang="en-GB" sz="1200" baseline="30000">
                <a:solidFill>
                  <a:srgbClr val="FEFEFE"/>
                </a:solidFill>
                <a:latin typeface="Poppins"/>
                <a:cs typeface="Poppins"/>
              </a:rPr>
              <a:t>th</a:t>
            </a:r>
            <a:r>
              <a:rPr lang="en-GB">
                <a:solidFill>
                  <a:srgbClr val="FEFEFE"/>
                </a:solidFill>
                <a:latin typeface="Poppins"/>
                <a:cs typeface="Poppins"/>
              </a:rPr>
              <a:t> March – Main Stage – 12:00-13:00 – James Smith – MyPresentationV2.ppt</a:t>
            </a:r>
          </a:p>
          <a:p>
            <a:pPr marL="469900" marR="5080" indent="-457200">
              <a:lnSpc>
                <a:spcPct val="100600"/>
              </a:lnSpc>
              <a:spcBef>
                <a:spcPts val="95"/>
              </a:spcBef>
              <a:buChar char="•"/>
              <a:tabLst>
                <a:tab pos="389255" algn="l"/>
              </a:tabLst>
            </a:pPr>
            <a:endParaRPr lang="en-GB">
              <a:solidFill>
                <a:srgbClr val="FEFEFE"/>
              </a:solidFill>
              <a:latin typeface="Poppins"/>
              <a:cs typeface="Poppins"/>
            </a:endParaRPr>
          </a:p>
          <a:p>
            <a:pPr marL="469900" marR="5080" indent="-457200">
              <a:lnSpc>
                <a:spcPct val="100600"/>
              </a:lnSpc>
              <a:spcBef>
                <a:spcPts val="95"/>
              </a:spcBef>
              <a:buChar char="•"/>
              <a:tabLst>
                <a:tab pos="389255" algn="l"/>
              </a:tabLst>
            </a:pPr>
            <a:r>
              <a:rPr lang="en-GB" b="1">
                <a:solidFill>
                  <a:srgbClr val="FEFEFE"/>
                </a:solidFill>
                <a:latin typeface="Poppins"/>
                <a:cs typeface="Poppins"/>
              </a:rPr>
              <a:t>Drop it into the upload box.</a:t>
            </a:r>
            <a:br>
              <a:rPr lang="en-GB" b="1">
                <a:latin typeface="Poppins"/>
                <a:cs typeface="Poppins"/>
              </a:rPr>
            </a:br>
            <a:endParaRPr lang="en-GB">
              <a:solidFill>
                <a:srgbClr val="FEFEFE"/>
              </a:solidFill>
              <a:latin typeface="Poppins"/>
              <a:cs typeface="Poppins"/>
            </a:endParaRPr>
          </a:p>
          <a:p>
            <a:pPr marL="12700" marR="5080">
              <a:lnSpc>
                <a:spcPct val="100600"/>
              </a:lnSpc>
              <a:spcBef>
                <a:spcPts val="95"/>
              </a:spcBef>
              <a:tabLst>
                <a:tab pos="389255" algn="l"/>
              </a:tabLst>
            </a:pPr>
            <a:r>
              <a:rPr lang="en-GB" b="1">
                <a:solidFill>
                  <a:srgbClr val="FEFEFE"/>
                </a:solidFill>
                <a:latin typeface="Poppins"/>
                <a:cs typeface="Poppins"/>
              </a:rPr>
              <a:t>PLEASE NOTE:</a:t>
            </a:r>
            <a:endParaRPr lang="en-US">
              <a:solidFill>
                <a:srgbClr val="FEFEFE"/>
              </a:solidFill>
              <a:latin typeface="Poppins"/>
              <a:cs typeface="Poppins"/>
            </a:endParaRPr>
          </a:p>
          <a:p>
            <a:pPr marL="12700" marR="5080">
              <a:lnSpc>
                <a:spcPct val="100600"/>
              </a:lnSpc>
              <a:spcBef>
                <a:spcPts val="95"/>
              </a:spcBef>
              <a:tabLst>
                <a:tab pos="389255" algn="l"/>
              </a:tabLst>
            </a:pPr>
            <a:endParaRPr lang="en-GB">
              <a:solidFill>
                <a:srgbClr val="FEFEFE"/>
              </a:solidFill>
              <a:latin typeface="Poppins"/>
              <a:cs typeface="Poppins"/>
            </a:endParaRPr>
          </a:p>
          <a:p>
            <a:pPr marL="12700" marR="5080">
              <a:lnSpc>
                <a:spcPct val="100600"/>
              </a:lnSpc>
              <a:spcBef>
                <a:spcPts val="95"/>
              </a:spcBef>
              <a:tabLst>
                <a:tab pos="389255" algn="l"/>
              </a:tabLst>
            </a:pPr>
            <a:r>
              <a:rPr lang="en-GB">
                <a:solidFill>
                  <a:srgbClr val="FEFEFE"/>
                </a:solidFill>
                <a:latin typeface="Poppins"/>
                <a:cs typeface="Poppins"/>
              </a:rPr>
              <a:t>Speakers MUST supply last minute updates/presentations on a USB. We strongly discourage the use of your own laptop as we cannot guarantee its compatibility with our system.</a:t>
            </a:r>
            <a:endParaRPr lang="en-US">
              <a:solidFill>
                <a:srgbClr val="FEFEFE"/>
              </a:solidFill>
              <a:latin typeface="Poppins"/>
              <a:cs typeface="Poppins"/>
            </a:endParaRPr>
          </a:p>
          <a:p>
            <a:pPr marL="12700" marR="5080">
              <a:lnSpc>
                <a:spcPct val="100600"/>
              </a:lnSpc>
              <a:spcBef>
                <a:spcPts val="95"/>
              </a:spcBef>
              <a:tabLst>
                <a:tab pos="389255" algn="l"/>
              </a:tabLst>
            </a:pPr>
            <a:endParaRPr lang="en-GB">
              <a:solidFill>
                <a:srgbClr val="FEFEFE"/>
              </a:solidFill>
              <a:latin typeface="Poppins"/>
              <a:cs typeface="Poppins"/>
            </a:endParaRPr>
          </a:p>
          <a:p>
            <a:pPr marL="12700" marR="5080">
              <a:lnSpc>
                <a:spcPct val="100600"/>
              </a:lnSpc>
              <a:spcBef>
                <a:spcPts val="95"/>
              </a:spcBef>
              <a:tabLst>
                <a:tab pos="389255" algn="l"/>
              </a:tabLst>
            </a:pPr>
            <a:r>
              <a:rPr lang="en-GB">
                <a:solidFill>
                  <a:srgbClr val="FEFEFE"/>
                </a:solidFill>
                <a:latin typeface="Poppins"/>
                <a:cs typeface="Poppins"/>
              </a:rPr>
              <a:t>Presentations will be downloaded on 23/04/2026 at 5PM.</a:t>
            </a:r>
            <a:endParaRPr lang="en-US">
              <a:solidFill>
                <a:srgbClr val="FEFEFE"/>
              </a:solidFill>
              <a:latin typeface="Poppins"/>
              <a:cs typeface="Poppins"/>
            </a:endParaRPr>
          </a:p>
          <a:p>
            <a:pPr marL="12700" marR="5080">
              <a:lnSpc>
                <a:spcPct val="100600"/>
              </a:lnSpc>
              <a:spcBef>
                <a:spcPts val="95"/>
              </a:spcBef>
              <a:tabLst>
                <a:tab pos="389255" algn="l"/>
              </a:tabLst>
            </a:pPr>
            <a:endParaRPr lang="en-GB">
              <a:solidFill>
                <a:srgbClr val="FEFEFE"/>
              </a:solidFill>
              <a:latin typeface="Poppins"/>
              <a:cs typeface="Poppins"/>
            </a:endParaRPr>
          </a:p>
          <a:p>
            <a:pPr marL="12700" marR="5080">
              <a:lnSpc>
                <a:spcPct val="100600"/>
              </a:lnSpc>
              <a:spcBef>
                <a:spcPts val="95"/>
              </a:spcBef>
              <a:tabLst>
                <a:tab pos="389255" algn="l"/>
              </a:tabLst>
            </a:pPr>
            <a:r>
              <a:rPr lang="en-GB">
                <a:solidFill>
                  <a:srgbClr val="FEFEFE"/>
                </a:solidFill>
                <a:latin typeface="Poppins"/>
                <a:cs typeface="Poppins"/>
              </a:rPr>
              <a:t>After 23/04/2026, the FTP server link will be closed, and you will not be able to upload your presentation.</a:t>
            </a:r>
            <a:endParaRPr lang="en-US">
              <a:solidFill>
                <a:srgbClr val="FEFEFE"/>
              </a:solidFill>
              <a:latin typeface="Poppins"/>
              <a:cs typeface="Poppins"/>
            </a:endParaRPr>
          </a:p>
          <a:p>
            <a:pPr marL="12700" marR="5080">
              <a:lnSpc>
                <a:spcPct val="100600"/>
              </a:lnSpc>
              <a:spcBef>
                <a:spcPts val="95"/>
              </a:spcBef>
              <a:tabLst>
                <a:tab pos="389255" algn="l"/>
              </a:tabLst>
            </a:pPr>
            <a:endParaRPr lang="en-GB">
              <a:solidFill>
                <a:srgbClr val="FEFEFE"/>
              </a:solidFill>
              <a:latin typeface="Poppins"/>
              <a:cs typeface="Poppins"/>
            </a:endParaRPr>
          </a:p>
          <a:p>
            <a:pPr marL="12700" marR="5080">
              <a:lnSpc>
                <a:spcPct val="100600"/>
              </a:lnSpc>
              <a:spcBef>
                <a:spcPts val="95"/>
              </a:spcBef>
              <a:tabLst>
                <a:tab pos="389255" algn="l"/>
              </a:tabLst>
            </a:pPr>
            <a:r>
              <a:rPr lang="en-GB">
                <a:solidFill>
                  <a:srgbClr val="FEFEFE"/>
                </a:solidFill>
                <a:latin typeface="Poppins"/>
                <a:cs typeface="Poppins"/>
              </a:rPr>
              <a:t>Any presentations or updates after that date will need to brought to the venue on a USB stick.</a:t>
            </a:r>
            <a:endParaRPr lang="en-US">
              <a:solidFill>
                <a:srgbClr val="FEFEFE"/>
              </a:solidFill>
              <a:latin typeface="Poppins"/>
              <a:cs typeface="Poppins"/>
            </a:endParaRPr>
          </a:p>
          <a:p>
            <a:pPr marL="12700">
              <a:lnSpc>
                <a:spcPct val="100000"/>
              </a:lnSpc>
              <a:spcBef>
                <a:spcPts val="125"/>
              </a:spcBef>
              <a:tabLst>
                <a:tab pos="389255" algn="l"/>
              </a:tabLst>
            </a:pPr>
            <a:endParaRPr lang="en-GB" sz="2000">
              <a:solidFill>
                <a:srgbClr val="FEFEFE"/>
              </a:solidFill>
              <a:latin typeface="Poppins"/>
              <a:cs typeface="Poppins"/>
            </a:endParaRPr>
          </a:p>
        </p:txBody>
      </p:sp>
    </p:spTree>
    <p:extLst>
      <p:ext uri="{BB962C8B-B14F-4D97-AF65-F5344CB8AC3E}">
        <p14:creationId xmlns:p14="http://schemas.microsoft.com/office/powerpoint/2010/main" val="2369288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A9A5B6-E54C-8D1F-34E7-3362610AFB6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DEB9E4B-413E-F420-7C27-C753B91535C4}"/>
              </a:ext>
            </a:extLst>
          </p:cNvPr>
          <p:cNvSpPr txBox="1"/>
          <p:nvPr/>
        </p:nvSpPr>
        <p:spPr>
          <a:xfrm>
            <a:off x="1034388" y="1053232"/>
            <a:ext cx="11836090" cy="1135566"/>
          </a:xfrm>
          <a:prstGeom prst="rect">
            <a:avLst/>
          </a:prstGeom>
        </p:spPr>
        <p:txBody>
          <a:bodyPr vert="horz" wrap="square" lIns="0" tIns="14604" rIns="0" bIns="0" rtlCol="0" anchor="t">
            <a:spAutoFit/>
          </a:bodyPr>
          <a:lstStyle/>
          <a:p>
            <a:pPr marL="12700">
              <a:spcBef>
                <a:spcPts val="112"/>
              </a:spcBef>
            </a:pPr>
            <a:r>
              <a:rPr lang="en-US" sz="3600" b="1">
                <a:solidFill>
                  <a:schemeClr val="bg1"/>
                </a:solidFill>
                <a:latin typeface="Poppins"/>
                <a:cs typeface="Poppins"/>
              </a:rPr>
              <a:t>PROTESTORS POLICY &amp; SECURITY INFORMATION</a:t>
            </a:r>
          </a:p>
          <a:p>
            <a:pPr marL="12700">
              <a:spcBef>
                <a:spcPts val="112"/>
              </a:spcBef>
            </a:pPr>
            <a:endParaRPr lang="en-US" sz="3600" b="1">
              <a:solidFill>
                <a:schemeClr val="bg1"/>
              </a:solidFill>
              <a:latin typeface="Poppins"/>
              <a:cs typeface="Poppins"/>
            </a:endParaRPr>
          </a:p>
        </p:txBody>
      </p:sp>
      <p:sp>
        <p:nvSpPr>
          <p:cNvPr id="5" name="object 4">
            <a:extLst>
              <a:ext uri="{FF2B5EF4-FFF2-40B4-BE49-F238E27FC236}">
                <a16:creationId xmlns:a16="http://schemas.microsoft.com/office/drawing/2014/main" id="{23131BBC-4050-A6E1-605B-85FD241C7F36}"/>
              </a:ext>
            </a:extLst>
          </p:cNvPr>
          <p:cNvSpPr txBox="1"/>
          <p:nvPr/>
        </p:nvSpPr>
        <p:spPr>
          <a:xfrm>
            <a:off x="1034388" y="2196415"/>
            <a:ext cx="15366056" cy="6843540"/>
          </a:xfrm>
          <a:prstGeom prst="rect">
            <a:avLst/>
          </a:prstGeom>
          <a:noFill/>
        </p:spPr>
        <p:txBody>
          <a:bodyPr vert="horz" wrap="square" lIns="0" tIns="15875" rIns="0" bIns="0" rtlCol="0" anchor="t">
            <a:spAutoFit/>
          </a:bodyPr>
          <a:lstStyle/>
          <a:p>
            <a:pPr marL="12700">
              <a:spcBef>
                <a:spcPts val="125"/>
              </a:spcBef>
            </a:pPr>
            <a:r>
              <a:rPr lang="en-GB">
                <a:solidFill>
                  <a:schemeClr val="bg1">
                    <a:lumMod val="85000"/>
                  </a:schemeClr>
                </a:solidFill>
                <a:latin typeface="Poppins"/>
                <a:cs typeface="Poppins"/>
              </a:rPr>
              <a:t>As we prepare for Innovation Zero World Congress 2026, we're implementing precautionary measures in anticipation of any unforeseen disruptions or protests. </a:t>
            </a:r>
            <a:endParaRPr lang="en-US">
              <a:solidFill>
                <a:schemeClr val="bg1">
                  <a:lumMod val="85000"/>
                </a:schemeClr>
              </a:solidFill>
            </a:endParaRPr>
          </a:p>
          <a:p>
            <a:pPr marL="12700">
              <a:spcBef>
                <a:spcPts val="125"/>
              </a:spcBef>
            </a:pPr>
            <a:endParaRPr lang="en-GB">
              <a:solidFill>
                <a:schemeClr val="bg1">
                  <a:lumMod val="85000"/>
                </a:schemeClr>
              </a:solidFill>
              <a:latin typeface="Poppins"/>
              <a:cs typeface="Poppins"/>
            </a:endParaRPr>
          </a:p>
          <a:p>
            <a:pPr marL="12700">
              <a:spcBef>
                <a:spcPts val="125"/>
              </a:spcBef>
            </a:pPr>
            <a:r>
              <a:rPr lang="en-GB">
                <a:solidFill>
                  <a:schemeClr val="bg1">
                    <a:lumMod val="85000"/>
                  </a:schemeClr>
                </a:solidFill>
                <a:latin typeface="Poppins"/>
                <a:cs typeface="Poppins"/>
              </a:rPr>
              <a:t>We kindly request your cooperation in fostering a respectful atmosphere and encourage you not to be deterred by any potential protests. Our dedicated Room Managers will provide guidance to ensure the smooth flow of your sessions.</a:t>
            </a:r>
            <a:endParaRPr lang="en-GB">
              <a:solidFill>
                <a:schemeClr val="bg1">
                  <a:lumMod val="85000"/>
                </a:schemeClr>
              </a:solidFill>
            </a:endParaRPr>
          </a:p>
          <a:p>
            <a:pPr marL="389255" indent="-376555" algn="l">
              <a:spcBef>
                <a:spcPts val="2010"/>
              </a:spcBef>
              <a:buChar char="•"/>
              <a:tabLst>
                <a:tab pos="389255" algn="l"/>
              </a:tabLst>
            </a:pPr>
            <a:r>
              <a:rPr lang="en-GB">
                <a:solidFill>
                  <a:schemeClr val="bg1">
                    <a:lumMod val="85000"/>
                  </a:schemeClr>
                </a:solidFill>
                <a:latin typeface="Poppins"/>
                <a:cs typeface="Poppins"/>
              </a:rPr>
              <a:t>In the event of disturbances, our patrolling security personnel will promptly address and manage the situation following Olympia’s protocols. Thorough bag searches and sniffer dogs at entrances aim to prevent disruptive items from entering the venue.</a:t>
            </a:r>
          </a:p>
          <a:p>
            <a:pPr marL="389255" indent="-376555" algn="l">
              <a:spcBef>
                <a:spcPts val="2010"/>
              </a:spcBef>
              <a:buChar char="•"/>
              <a:tabLst>
                <a:tab pos="389255" algn="l"/>
              </a:tabLst>
            </a:pPr>
            <a:r>
              <a:rPr lang="en-GB">
                <a:solidFill>
                  <a:schemeClr val="bg1">
                    <a:lumMod val="85000"/>
                  </a:schemeClr>
                </a:solidFill>
                <a:latin typeface="Poppins"/>
                <a:cs typeface="Poppins"/>
              </a:rPr>
              <a:t>To uphold our commitment to fostering a productive and respectful atmosphere, any form of verbal or physical aggression will not be tolerated. If disruptive protests occur, we reserve the right to ask individuals impacting others' participation to leave the premises. Your cooperation in maintaining a positive atmosphere is greatly appreciated, and we encourage everyone to follow the guidance of our session hosts.</a:t>
            </a:r>
          </a:p>
          <a:p>
            <a:pPr marL="389255" indent="-376555" algn="l">
              <a:spcBef>
                <a:spcPts val="2010"/>
              </a:spcBef>
              <a:buChar char="•"/>
              <a:tabLst>
                <a:tab pos="389255" algn="l"/>
              </a:tabLst>
            </a:pPr>
            <a:r>
              <a:rPr lang="en-GB">
                <a:solidFill>
                  <a:schemeClr val="bg1">
                    <a:lumMod val="85000"/>
                  </a:schemeClr>
                </a:solidFill>
                <a:latin typeface="Poppins"/>
                <a:cs typeface="Poppins"/>
              </a:rPr>
              <a:t>We have patrolling security in the halls who will be dispatched to any area where there has been a ‘disturbance’ (called into the organiser’s office via radio by the room manager) and those causing said disturbance will be ejected in line with both our security team and Olympia’s protocols.</a:t>
            </a:r>
          </a:p>
          <a:p>
            <a:pPr marL="389255" indent="-376555" algn="l">
              <a:spcBef>
                <a:spcPts val="2010"/>
              </a:spcBef>
              <a:buChar char="•"/>
              <a:tabLst>
                <a:tab pos="389255" algn="l"/>
              </a:tabLst>
            </a:pPr>
            <a:r>
              <a:rPr lang="en-GB">
                <a:solidFill>
                  <a:schemeClr val="bg1">
                    <a:lumMod val="85000"/>
                  </a:schemeClr>
                </a:solidFill>
                <a:latin typeface="Poppins"/>
                <a:cs typeface="Poppins"/>
              </a:rPr>
              <a:t>If we believe any one session is at an increased risk of any disturbances, they should be flagged to a member of our team so we can have the patrol in the vicinity during this time.</a:t>
            </a:r>
            <a:endParaRPr lang="en-GB">
              <a:solidFill>
                <a:schemeClr val="bg1">
                  <a:lumMod val="85000"/>
                </a:schemeClr>
              </a:solidFill>
            </a:endParaRPr>
          </a:p>
          <a:p>
            <a:pPr marL="389255" indent="-376555" algn="l">
              <a:spcBef>
                <a:spcPts val="2010"/>
              </a:spcBef>
              <a:buChar char="•"/>
              <a:tabLst>
                <a:tab pos="389255" algn="l"/>
              </a:tabLst>
            </a:pPr>
            <a:r>
              <a:rPr lang="en-GB">
                <a:solidFill>
                  <a:schemeClr val="bg1">
                    <a:lumMod val="85000"/>
                  </a:schemeClr>
                </a:solidFill>
                <a:latin typeface="Poppins"/>
                <a:cs typeface="Poppins"/>
              </a:rPr>
              <a:t>In addition to our internal security measures, we collaborate with a third-party company to monitor social media platforms. Their role is to identify any plans or discussions related to targeting the show.</a:t>
            </a:r>
          </a:p>
          <a:p>
            <a:pPr marL="389255" indent="-376555" algn="l">
              <a:spcBef>
                <a:spcPts val="2010"/>
              </a:spcBef>
              <a:buChar char="•"/>
              <a:tabLst>
                <a:tab pos="389255" algn="l"/>
              </a:tabLst>
            </a:pPr>
            <a:r>
              <a:rPr lang="en-GB">
                <a:solidFill>
                  <a:schemeClr val="bg1">
                    <a:lumMod val="85000"/>
                  </a:schemeClr>
                </a:solidFill>
                <a:latin typeface="Poppins"/>
                <a:cs typeface="Poppins"/>
              </a:rPr>
              <a:t>If you have any specific concerns, please let us know.</a:t>
            </a:r>
          </a:p>
        </p:txBody>
      </p:sp>
    </p:spTree>
    <p:extLst>
      <p:ext uri="{BB962C8B-B14F-4D97-AF65-F5344CB8AC3E}">
        <p14:creationId xmlns:p14="http://schemas.microsoft.com/office/powerpoint/2010/main" val="241619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5A9BDD2-C315-3BB6-9DC3-F83C088A2B5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4961C44-6A84-F160-70BF-100C43D44680}"/>
              </a:ext>
            </a:extLst>
          </p:cNvPr>
          <p:cNvSpPr txBox="1"/>
          <p:nvPr/>
        </p:nvSpPr>
        <p:spPr>
          <a:xfrm>
            <a:off x="1034388" y="1053232"/>
            <a:ext cx="9246262" cy="568744"/>
          </a:xfrm>
          <a:prstGeom prst="rect">
            <a:avLst/>
          </a:prstGeom>
        </p:spPr>
        <p:txBody>
          <a:bodyPr vert="horz" wrap="square" lIns="0" tIns="14604" rIns="0" bIns="0" rtlCol="0" anchor="t">
            <a:spAutoFit/>
          </a:bodyPr>
          <a:lstStyle/>
          <a:p>
            <a:pPr marL="12700">
              <a:spcBef>
                <a:spcPts val="112"/>
              </a:spcBef>
            </a:pPr>
            <a:r>
              <a:rPr lang="en-US" sz="3600" b="1">
                <a:solidFill>
                  <a:schemeClr val="bg1"/>
                </a:solidFill>
                <a:latin typeface="Poppins"/>
                <a:cs typeface="Poppins"/>
              </a:rPr>
              <a:t>FAQs</a:t>
            </a:r>
          </a:p>
        </p:txBody>
      </p:sp>
      <p:sp>
        <p:nvSpPr>
          <p:cNvPr id="5" name="object 4">
            <a:extLst>
              <a:ext uri="{FF2B5EF4-FFF2-40B4-BE49-F238E27FC236}">
                <a16:creationId xmlns:a16="http://schemas.microsoft.com/office/drawing/2014/main" id="{7FA76B2E-7AFC-1EB3-995E-4BCD26478EF3}"/>
              </a:ext>
            </a:extLst>
          </p:cNvPr>
          <p:cNvSpPr txBox="1"/>
          <p:nvPr/>
        </p:nvSpPr>
        <p:spPr>
          <a:xfrm>
            <a:off x="1034388" y="1845390"/>
            <a:ext cx="16931658" cy="8069517"/>
          </a:xfrm>
          <a:prstGeom prst="rect">
            <a:avLst/>
          </a:prstGeom>
          <a:noFill/>
        </p:spPr>
        <p:txBody>
          <a:bodyPr vert="horz" wrap="square" lIns="0" tIns="15875" rIns="0" bIns="0" rtlCol="0" anchor="t">
            <a:spAutoFit/>
          </a:bodyPr>
          <a:lstStyle/>
          <a:p>
            <a:pPr marL="12700">
              <a:spcBef>
                <a:spcPts val="125"/>
              </a:spcBef>
            </a:pPr>
            <a:endParaRPr lang="en-GB">
              <a:latin typeface="Poppins"/>
              <a:cs typeface="Poppins"/>
            </a:endParaRPr>
          </a:p>
          <a:p>
            <a:pPr marL="389255" indent="-376555" algn="l">
              <a:spcBef>
                <a:spcPts val="2010"/>
              </a:spcBef>
              <a:buChar char="•"/>
              <a:tabLst>
                <a:tab pos="389255" algn="l"/>
              </a:tabLst>
            </a:pPr>
            <a:r>
              <a:rPr lang="en-GB" sz="2000" b="1">
                <a:solidFill>
                  <a:schemeClr val="bg1">
                    <a:lumMod val="85000"/>
                  </a:schemeClr>
                </a:solidFill>
                <a:latin typeface="Poppins"/>
                <a:cs typeface="Poppins"/>
              </a:rPr>
              <a:t>What happens if I need to cancel my participation?</a:t>
            </a:r>
            <a:br>
              <a:rPr lang="en-GB" b="1" dirty="0">
                <a:latin typeface="Poppins"/>
                <a:cs typeface="Poppins"/>
              </a:rPr>
            </a:br>
            <a:br>
              <a:rPr lang="en-GB" dirty="0">
                <a:latin typeface="Poppins"/>
                <a:cs typeface="Poppins"/>
              </a:rPr>
            </a:br>
            <a:r>
              <a:rPr lang="en-GB">
                <a:solidFill>
                  <a:schemeClr val="bg1">
                    <a:lumMod val="85000"/>
                  </a:schemeClr>
                </a:solidFill>
                <a:latin typeface="Poppins"/>
                <a:cs typeface="Poppins"/>
              </a:rPr>
              <a:t>Notify the Speaker Management Team as soon as possible.</a:t>
            </a:r>
          </a:p>
          <a:p>
            <a:pPr marL="12700" algn="l">
              <a:spcBef>
                <a:spcPts val="2010"/>
              </a:spcBef>
              <a:tabLst>
                <a:tab pos="389255" algn="l"/>
              </a:tabLst>
            </a:pPr>
            <a:endParaRPr lang="en-GB">
              <a:solidFill>
                <a:schemeClr val="bg1">
                  <a:lumMod val="85000"/>
                </a:schemeClr>
              </a:solidFill>
              <a:latin typeface="Poppins"/>
              <a:cs typeface="Poppins"/>
            </a:endParaRPr>
          </a:p>
          <a:p>
            <a:pPr marL="389255" indent="-376555" algn="l">
              <a:spcBef>
                <a:spcPts val="2010"/>
              </a:spcBef>
              <a:buChar char="•"/>
              <a:tabLst>
                <a:tab pos="389255" algn="l"/>
              </a:tabLst>
            </a:pPr>
            <a:r>
              <a:rPr lang="en-GB" sz="2000" b="1">
                <a:solidFill>
                  <a:schemeClr val="bg1">
                    <a:lumMod val="85000"/>
                  </a:schemeClr>
                </a:solidFill>
                <a:latin typeface="Poppins"/>
                <a:cs typeface="Poppins"/>
              </a:rPr>
              <a:t>Will there be a speakers' lounge?</a:t>
            </a:r>
            <a:br>
              <a:rPr lang="en-GB" b="1" dirty="0">
                <a:latin typeface="Poppins"/>
                <a:cs typeface="Poppins"/>
              </a:rPr>
            </a:br>
            <a:br>
              <a:rPr lang="en-GB" b="1" dirty="0">
                <a:latin typeface="Poppins"/>
                <a:cs typeface="Poppins"/>
              </a:rPr>
            </a:br>
            <a:r>
              <a:rPr lang="en-GB">
                <a:solidFill>
                  <a:schemeClr val="bg1">
                    <a:lumMod val="85000"/>
                  </a:schemeClr>
                </a:solidFill>
                <a:latin typeface="Poppins"/>
                <a:cs typeface="Poppins"/>
              </a:rPr>
              <a:t>Yes, the lounge will be available with refreshments and networking opportunities. This will be located  in the Grand Hall next to the Main stage Green Room., which is situated on the Ground Floor, on the  far right-hand side.</a:t>
            </a:r>
            <a:br>
              <a:rPr lang="en-GB" dirty="0">
                <a:solidFill>
                  <a:schemeClr val="bg1">
                    <a:lumMod val="85000"/>
                  </a:schemeClr>
                </a:solidFill>
                <a:latin typeface="Poppins"/>
                <a:cs typeface="Poppins"/>
              </a:rPr>
            </a:br>
            <a:endParaRPr lang="en-GB" dirty="0">
              <a:solidFill>
                <a:schemeClr val="bg1">
                  <a:lumMod val="85000"/>
                </a:schemeClr>
              </a:solidFill>
              <a:latin typeface="Poppins"/>
              <a:cs typeface="Poppins"/>
            </a:endParaRPr>
          </a:p>
          <a:p>
            <a:pPr marL="389255" indent="-376555" algn="l">
              <a:spcBef>
                <a:spcPts val="2010"/>
              </a:spcBef>
              <a:buChar char="•"/>
              <a:tabLst>
                <a:tab pos="389255" algn="l"/>
              </a:tabLst>
            </a:pPr>
            <a:r>
              <a:rPr lang="en-GB" sz="2000" b="1">
                <a:solidFill>
                  <a:schemeClr val="bg1">
                    <a:lumMod val="85000"/>
                  </a:schemeClr>
                </a:solidFill>
                <a:latin typeface="Poppins"/>
                <a:cs typeface="Poppins"/>
              </a:rPr>
              <a:t>What should I wear?</a:t>
            </a:r>
            <a:br>
              <a:rPr lang="en-GB" b="1" dirty="0">
                <a:latin typeface="Poppins"/>
                <a:cs typeface="Poppins"/>
              </a:rPr>
            </a:br>
            <a:br>
              <a:rPr lang="en-GB" b="1" dirty="0">
                <a:latin typeface="Poppins"/>
                <a:cs typeface="Poppins"/>
              </a:rPr>
            </a:br>
            <a:r>
              <a:rPr lang="en-GB">
                <a:solidFill>
                  <a:schemeClr val="bg1">
                    <a:lumMod val="85000"/>
                  </a:schemeClr>
                </a:solidFill>
                <a:latin typeface="Poppins"/>
                <a:cs typeface="Poppins"/>
              </a:rPr>
              <a:t>Business or business casual attire is recommended, but not compulsory.</a:t>
            </a:r>
          </a:p>
          <a:p>
            <a:pPr marL="12700" algn="l">
              <a:spcBef>
                <a:spcPts val="2010"/>
              </a:spcBef>
              <a:tabLst>
                <a:tab pos="389255" algn="l"/>
              </a:tabLst>
            </a:pPr>
            <a:endParaRPr lang="en-GB">
              <a:solidFill>
                <a:schemeClr val="bg1">
                  <a:lumMod val="85000"/>
                </a:schemeClr>
              </a:solidFill>
              <a:latin typeface="Poppins"/>
              <a:cs typeface="Poppins"/>
            </a:endParaRPr>
          </a:p>
          <a:p>
            <a:pPr marL="389255" indent="-376555" algn="l">
              <a:spcBef>
                <a:spcPts val="2010"/>
              </a:spcBef>
              <a:buChar char="•"/>
              <a:tabLst>
                <a:tab pos="389255" algn="l"/>
              </a:tabLst>
            </a:pPr>
            <a:r>
              <a:rPr lang="en-GB" sz="2000" b="1">
                <a:solidFill>
                  <a:schemeClr val="bg1">
                    <a:lumMod val="85000"/>
                  </a:schemeClr>
                </a:solidFill>
                <a:latin typeface="Poppins"/>
                <a:cs typeface="Poppins"/>
              </a:rPr>
              <a:t>Will my session be recorded?</a:t>
            </a:r>
            <a:br>
              <a:rPr lang="en-GB" b="1" dirty="0">
                <a:latin typeface="Poppins"/>
                <a:cs typeface="Poppins"/>
              </a:rPr>
            </a:br>
            <a:br>
              <a:rPr lang="en-GB" b="1" dirty="0">
                <a:latin typeface="Poppins"/>
                <a:cs typeface="Poppins"/>
              </a:rPr>
            </a:br>
            <a:r>
              <a:rPr lang="en-GB">
                <a:solidFill>
                  <a:schemeClr val="bg1">
                    <a:lumMod val="85000"/>
                  </a:schemeClr>
                </a:solidFill>
                <a:latin typeface="Poppins"/>
                <a:cs typeface="Poppins"/>
              </a:rPr>
              <a:t>Only Main Stage sessions are being recorded this year.</a:t>
            </a:r>
          </a:p>
          <a:p>
            <a:pPr marL="12700" algn="l">
              <a:spcBef>
                <a:spcPts val="2010"/>
              </a:spcBef>
              <a:tabLst>
                <a:tab pos="389255" algn="l"/>
              </a:tabLst>
            </a:pPr>
            <a:endParaRPr lang="en-GB" sz="2000">
              <a:solidFill>
                <a:schemeClr val="bg1">
                  <a:lumMod val="85000"/>
                </a:schemeClr>
              </a:solidFill>
              <a:latin typeface="Poppins"/>
              <a:cs typeface="Poppins"/>
            </a:endParaRPr>
          </a:p>
          <a:p>
            <a:pPr marL="389255" indent="-376555" algn="l">
              <a:spcBef>
                <a:spcPts val="2010"/>
              </a:spcBef>
              <a:buChar char="•"/>
              <a:tabLst>
                <a:tab pos="389255" algn="l"/>
              </a:tabLst>
            </a:pPr>
            <a:r>
              <a:rPr lang="en-GB" sz="2000" b="1">
                <a:solidFill>
                  <a:schemeClr val="bg1">
                    <a:lumMod val="85000"/>
                  </a:schemeClr>
                </a:solidFill>
                <a:latin typeface="Poppins"/>
                <a:cs typeface="Poppins"/>
              </a:rPr>
              <a:t>Can I promote my company during my session?</a:t>
            </a:r>
            <a:br>
              <a:rPr lang="en-GB" b="1" dirty="0">
                <a:latin typeface="Poppins"/>
                <a:cs typeface="Poppins"/>
              </a:rPr>
            </a:br>
            <a:br>
              <a:rPr lang="en-GB" b="1" dirty="0">
                <a:latin typeface="Poppins"/>
                <a:cs typeface="Poppins"/>
              </a:rPr>
            </a:br>
            <a:r>
              <a:rPr lang="en-GB">
                <a:solidFill>
                  <a:schemeClr val="bg1">
                    <a:lumMod val="85000"/>
                  </a:schemeClr>
                </a:solidFill>
                <a:latin typeface="Poppins"/>
                <a:cs typeface="Poppins"/>
              </a:rPr>
              <a:t>While self-promotion should be minimal, speakers are encouraged to mention relevant work within the context of the discussion.</a:t>
            </a:r>
            <a:endParaRPr lang="en-GB">
              <a:solidFill>
                <a:schemeClr val="bg1">
                  <a:lumMod val="85000"/>
                </a:schemeClr>
              </a:solidFill>
            </a:endParaRPr>
          </a:p>
        </p:txBody>
      </p:sp>
    </p:spTree>
    <p:extLst>
      <p:ext uri="{BB962C8B-B14F-4D97-AF65-F5344CB8AC3E}">
        <p14:creationId xmlns:p14="http://schemas.microsoft.com/office/powerpoint/2010/main" val="1739684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1034388" y="1053232"/>
            <a:ext cx="9142730" cy="568744"/>
          </a:xfrm>
          <a:prstGeom prst="rect">
            <a:avLst/>
          </a:prstGeom>
        </p:spPr>
        <p:txBody>
          <a:bodyPr vert="horz" wrap="square" lIns="0" tIns="14604" rIns="0" bIns="0" rtlCol="0">
            <a:spAutoFit/>
          </a:bodyPr>
          <a:lstStyle/>
          <a:p>
            <a:pPr marL="12700">
              <a:lnSpc>
                <a:spcPct val="100000"/>
              </a:lnSpc>
              <a:spcBef>
                <a:spcPts val="114"/>
              </a:spcBef>
            </a:pPr>
            <a:r>
              <a:rPr sz="3600" b="1">
                <a:solidFill>
                  <a:schemeClr val="bg1"/>
                </a:solidFill>
                <a:latin typeface="Poppins" pitchFamily="2" charset="77"/>
                <a:cs typeface="Poppins" pitchFamily="2" charset="77"/>
              </a:rPr>
              <a:t>FURTHER SUPPORT</a:t>
            </a:r>
          </a:p>
        </p:txBody>
      </p:sp>
      <p:sp>
        <p:nvSpPr>
          <p:cNvPr id="4" name="object 4"/>
          <p:cNvSpPr txBox="1"/>
          <p:nvPr/>
        </p:nvSpPr>
        <p:spPr>
          <a:xfrm>
            <a:off x="1034388" y="2225675"/>
            <a:ext cx="7148195" cy="4243278"/>
          </a:xfrm>
          <a:prstGeom prst="rect">
            <a:avLst/>
          </a:prstGeom>
        </p:spPr>
        <p:txBody>
          <a:bodyPr vert="horz" wrap="square" lIns="0" tIns="15875" rIns="0" bIns="0" rtlCol="0" anchor="t">
            <a:spAutoFit/>
          </a:bodyPr>
          <a:lstStyle/>
          <a:p>
            <a:pPr marL="12700">
              <a:lnSpc>
                <a:spcPct val="100000"/>
              </a:lnSpc>
              <a:spcBef>
                <a:spcPts val="125"/>
              </a:spcBef>
            </a:pPr>
            <a:r>
              <a:rPr sz="1950">
                <a:solidFill>
                  <a:schemeClr val="bg1">
                    <a:lumMod val="85000"/>
                  </a:schemeClr>
                </a:solidFill>
                <a:latin typeface="Poppins"/>
                <a:cs typeface="Poppins"/>
              </a:rPr>
              <a:t>If you require any further support, please contact:</a:t>
            </a:r>
          </a:p>
          <a:p>
            <a:pPr marL="12700">
              <a:lnSpc>
                <a:spcPct val="100000"/>
              </a:lnSpc>
              <a:spcBef>
                <a:spcPts val="2410"/>
              </a:spcBef>
            </a:pPr>
            <a:r>
              <a:rPr lang="en-GB" sz="3200" b="1">
                <a:solidFill>
                  <a:schemeClr val="bg1">
                    <a:lumMod val="85000"/>
                  </a:schemeClr>
                </a:solidFill>
                <a:latin typeface="Poppins"/>
                <a:cs typeface="Poppins"/>
              </a:rPr>
              <a:t>Agaba Banya</a:t>
            </a:r>
            <a:endParaRPr sz="3200" b="1">
              <a:solidFill>
                <a:schemeClr val="bg1">
                  <a:lumMod val="85000"/>
                </a:schemeClr>
              </a:solidFill>
              <a:latin typeface="Poppins"/>
              <a:cs typeface="Poppins"/>
            </a:endParaRPr>
          </a:p>
          <a:p>
            <a:pPr marL="12700">
              <a:spcBef>
                <a:spcPts val="35"/>
              </a:spcBef>
            </a:pPr>
            <a:r>
              <a:rPr lang="en-GB" sz="1950">
                <a:solidFill>
                  <a:schemeClr val="bg1">
                    <a:lumMod val="85000"/>
                  </a:schemeClr>
                </a:solidFill>
                <a:latin typeface="Poppins"/>
                <a:cs typeface="Poppins"/>
              </a:rPr>
              <a:t>Senior Marketing Executive</a:t>
            </a:r>
            <a:endParaRPr sz="1950">
              <a:solidFill>
                <a:schemeClr val="bg1">
                  <a:lumMod val="85000"/>
                </a:schemeClr>
              </a:solidFill>
              <a:latin typeface="Poppins"/>
              <a:cs typeface="Poppins"/>
            </a:endParaRPr>
          </a:p>
          <a:p>
            <a:pPr marL="12700" marR="3042285">
              <a:lnSpc>
                <a:spcPct val="101499"/>
              </a:lnSpc>
              <a:spcBef>
                <a:spcPts val="2375"/>
              </a:spcBef>
            </a:pPr>
            <a:r>
              <a:rPr lang="en-GB" sz="1950" u="sng">
                <a:solidFill>
                  <a:srgbClr val="3387ED"/>
                </a:solidFill>
                <a:uFill>
                  <a:solidFill>
                    <a:srgbClr val="4F5CD6"/>
                  </a:solidFill>
                </a:uFill>
                <a:latin typeface="Poppins"/>
                <a:cs typeface="Poppins"/>
                <a:hlinkClick r:id="rId3"/>
              </a:rPr>
              <a:t>agabab</a:t>
            </a:r>
            <a:r>
              <a:rPr sz="1950" u="sng">
                <a:solidFill>
                  <a:srgbClr val="3387ED"/>
                </a:solidFill>
                <a:uFill>
                  <a:solidFill>
                    <a:srgbClr val="4F5CD6"/>
                  </a:solidFill>
                </a:uFill>
                <a:latin typeface="Poppins"/>
                <a:cs typeface="Poppins"/>
                <a:hlinkClick r:id="rId3"/>
              </a:rPr>
              <a:t>@innovationzero.co</a:t>
            </a:r>
            <a:r>
              <a:rPr lang="en-GB" sz="1950" u="sng">
                <a:solidFill>
                  <a:srgbClr val="3387ED"/>
                </a:solidFill>
                <a:uFill>
                  <a:solidFill>
                    <a:srgbClr val="4F5CD6"/>
                  </a:solidFill>
                </a:uFill>
                <a:latin typeface="Poppins"/>
                <a:cs typeface="Poppins"/>
                <a:hlinkClick r:id="rId3"/>
              </a:rPr>
              <a:t>m</a:t>
            </a:r>
            <a:endParaRPr lang="en-GB" sz="1950">
              <a:solidFill>
                <a:srgbClr val="3387ED"/>
              </a:solidFill>
              <a:latin typeface="Poppins"/>
              <a:cs typeface="Poppins"/>
            </a:endParaRPr>
          </a:p>
          <a:p>
            <a:pPr marL="12700">
              <a:spcBef>
                <a:spcPts val="2410"/>
              </a:spcBef>
            </a:pPr>
            <a:br>
              <a:rPr lang="en-GB" sz="3200" b="1">
                <a:solidFill>
                  <a:schemeClr val="bg1">
                    <a:lumMod val="85000"/>
                  </a:schemeClr>
                </a:solidFill>
                <a:uFill>
                  <a:solidFill>
                    <a:srgbClr val="4F5CD6"/>
                  </a:solidFill>
                </a:uFill>
                <a:latin typeface="Poppins"/>
                <a:cs typeface="Poppins"/>
              </a:rPr>
            </a:br>
            <a:r>
              <a:rPr lang="en-GB" sz="3200" b="1">
                <a:solidFill>
                  <a:schemeClr val="bg1">
                    <a:lumMod val="85000"/>
                  </a:schemeClr>
                </a:solidFill>
                <a:uFill>
                  <a:solidFill>
                    <a:srgbClr val="4F5CD6"/>
                  </a:solidFill>
                </a:uFill>
                <a:latin typeface="Poppins"/>
                <a:cs typeface="Poppins"/>
              </a:rPr>
              <a:t>Jonathan Marriage</a:t>
            </a:r>
            <a:endParaRPr lang="en-US" sz="3200">
              <a:solidFill>
                <a:schemeClr val="bg1">
                  <a:lumMod val="85000"/>
                </a:schemeClr>
              </a:solidFill>
              <a:uFill>
                <a:solidFill>
                  <a:srgbClr val="4F5CD6"/>
                </a:solidFill>
              </a:uFill>
              <a:latin typeface="Poppins"/>
              <a:cs typeface="Poppins"/>
            </a:endParaRPr>
          </a:p>
          <a:p>
            <a:pPr marL="12700">
              <a:spcBef>
                <a:spcPts val="35"/>
              </a:spcBef>
            </a:pPr>
            <a:r>
              <a:rPr lang="en-GB" sz="2000">
                <a:solidFill>
                  <a:schemeClr val="bg1">
                    <a:lumMod val="85000"/>
                  </a:schemeClr>
                </a:solidFill>
                <a:uFill>
                  <a:solidFill>
                    <a:srgbClr val="4F5CD6"/>
                  </a:solidFill>
                </a:uFill>
                <a:latin typeface="Poppins"/>
                <a:cs typeface="Poppins"/>
              </a:rPr>
              <a:t>Content Manager</a:t>
            </a:r>
            <a:endParaRPr lang="en-US" sz="2000">
              <a:solidFill>
                <a:schemeClr val="bg1">
                  <a:lumMod val="85000"/>
                </a:schemeClr>
              </a:solidFill>
              <a:uFill>
                <a:solidFill>
                  <a:srgbClr val="4F5CD6"/>
                </a:solidFill>
              </a:uFill>
              <a:latin typeface="Poppins"/>
              <a:cs typeface="Poppins"/>
            </a:endParaRPr>
          </a:p>
          <a:p>
            <a:pPr marL="12700">
              <a:spcBef>
                <a:spcPts val="35"/>
              </a:spcBef>
            </a:pPr>
            <a:endParaRPr lang="en-GB" sz="2000">
              <a:solidFill>
                <a:srgbClr val="3387ED"/>
              </a:solidFill>
              <a:uFill>
                <a:solidFill>
                  <a:srgbClr val="4F5CD6"/>
                </a:solidFill>
              </a:uFill>
              <a:latin typeface="Poppins"/>
              <a:cs typeface="Poppins"/>
            </a:endParaRPr>
          </a:p>
          <a:p>
            <a:pPr marL="12700">
              <a:spcBef>
                <a:spcPts val="35"/>
              </a:spcBef>
            </a:pPr>
            <a:r>
              <a:rPr lang="en-GB" sz="2000">
                <a:solidFill>
                  <a:srgbClr val="3387ED"/>
                </a:solidFill>
                <a:uFill>
                  <a:solidFill>
                    <a:srgbClr val="4F5CD6"/>
                  </a:solidFill>
                </a:uFill>
                <a:latin typeface="Poppins"/>
                <a:cs typeface="Poppins"/>
                <a:hlinkClick r:id="rId4">
                  <a:extLst>
                    <a:ext uri="{A12FA001-AC4F-418D-AE19-62706E023703}">
                      <ahyp:hlinkClr xmlns:ahyp="http://schemas.microsoft.com/office/drawing/2018/hyperlinkcolor" val="tx"/>
                    </a:ext>
                  </a:extLst>
                </a:hlinkClick>
              </a:rPr>
              <a:t>jonathanm@innovationzero.com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34388" y="1053232"/>
            <a:ext cx="9142730" cy="568744"/>
          </a:xfrm>
          <a:prstGeom prst="rect">
            <a:avLst/>
          </a:prstGeom>
        </p:spPr>
        <p:txBody>
          <a:bodyPr vert="horz" wrap="square" lIns="0" tIns="14604" rIns="0" bIns="0" rtlCol="0">
            <a:spAutoFit/>
          </a:bodyPr>
          <a:lstStyle/>
          <a:p>
            <a:pPr marL="12700">
              <a:lnSpc>
                <a:spcPct val="100000"/>
              </a:lnSpc>
              <a:spcBef>
                <a:spcPts val="114"/>
              </a:spcBef>
            </a:pPr>
            <a:r>
              <a:rPr sz="3600" b="1">
                <a:solidFill>
                  <a:schemeClr val="bg1"/>
                </a:solidFill>
                <a:latin typeface="Poppins" pitchFamily="2" charset="77"/>
                <a:cs typeface="Poppins" pitchFamily="2" charset="77"/>
              </a:rPr>
              <a:t>WELCOME!</a:t>
            </a:r>
          </a:p>
        </p:txBody>
      </p:sp>
      <p:sp>
        <p:nvSpPr>
          <p:cNvPr id="4" name="object 4"/>
          <p:cNvSpPr txBox="1">
            <a:spLocks noGrp="1"/>
          </p:cNvSpPr>
          <p:nvPr>
            <p:ph type="body" idx="1"/>
          </p:nvPr>
        </p:nvSpPr>
        <p:spPr>
          <a:xfrm>
            <a:off x="1034388" y="2226248"/>
            <a:ext cx="13475933" cy="4389022"/>
          </a:xfrm>
          <a:prstGeom prst="rect">
            <a:avLst/>
          </a:prstGeom>
          <a:noFill/>
        </p:spPr>
        <p:txBody>
          <a:bodyPr vert="horz" wrap="square" lIns="0" tIns="11430" rIns="0" bIns="0" rtlCol="0" anchor="t">
            <a:spAutoFit/>
          </a:bodyPr>
          <a:lstStyle/>
          <a:p>
            <a:pPr marL="12700" marR="106680">
              <a:lnSpc>
                <a:spcPct val="101499"/>
              </a:lnSpc>
              <a:spcBef>
                <a:spcPts val="90"/>
              </a:spcBef>
            </a:pPr>
            <a:r>
              <a:rPr lang="en-GB" sz="2400">
                <a:solidFill>
                  <a:schemeClr val="bg1">
                    <a:lumMod val="85000"/>
                  </a:schemeClr>
                </a:solidFill>
                <a:latin typeface="Poppins"/>
                <a:cs typeface="Poppins"/>
              </a:rPr>
              <a:t>We are excited to welcome you to the Olympia for the upcoming edition of </a:t>
            </a:r>
            <a:r>
              <a:rPr lang="en-GB" sz="2400" b="1">
                <a:solidFill>
                  <a:schemeClr val="bg1">
                    <a:lumMod val="85000"/>
                  </a:schemeClr>
                </a:solidFill>
                <a:latin typeface="Poppins"/>
                <a:cs typeface="Poppins"/>
              </a:rPr>
              <a:t>Innovation Zero World</a:t>
            </a:r>
            <a:r>
              <a:rPr lang="en-GB" sz="2400">
                <a:solidFill>
                  <a:schemeClr val="bg1">
                    <a:lumMod val="85000"/>
                  </a:schemeClr>
                </a:solidFill>
                <a:latin typeface="Poppins"/>
                <a:cs typeface="Poppins"/>
              </a:rPr>
              <a:t>.</a:t>
            </a:r>
            <a:endParaRPr lang="en-US"/>
          </a:p>
          <a:p>
            <a:pPr marL="12700" marR="106680">
              <a:lnSpc>
                <a:spcPct val="101499"/>
              </a:lnSpc>
              <a:spcBef>
                <a:spcPts val="90"/>
              </a:spcBef>
            </a:pPr>
            <a:endParaRPr lang="en-GB" sz="2400" dirty="0">
              <a:solidFill>
                <a:schemeClr val="bg1">
                  <a:lumMod val="85000"/>
                </a:schemeClr>
              </a:solidFill>
              <a:latin typeface="Poppins"/>
              <a:cs typeface="Poppins"/>
            </a:endParaRPr>
          </a:p>
          <a:p>
            <a:pPr marL="12700" marR="106680">
              <a:lnSpc>
                <a:spcPct val="101499"/>
              </a:lnSpc>
              <a:spcBef>
                <a:spcPts val="90"/>
              </a:spcBef>
            </a:pPr>
            <a:r>
              <a:rPr lang="en-GB" sz="2400">
                <a:solidFill>
                  <a:schemeClr val="bg1">
                    <a:lumMod val="85000"/>
                  </a:schemeClr>
                </a:solidFill>
                <a:latin typeface="Poppins"/>
                <a:cs typeface="Poppins"/>
              </a:rPr>
              <a:t>The following </a:t>
            </a:r>
            <a:r>
              <a:rPr lang="en-GB" sz="2400" b="1">
                <a:solidFill>
                  <a:schemeClr val="bg1">
                    <a:lumMod val="85000"/>
                  </a:schemeClr>
                </a:solidFill>
                <a:latin typeface="Poppins"/>
                <a:cs typeface="Poppins"/>
              </a:rPr>
              <a:t>handbook</a:t>
            </a:r>
            <a:r>
              <a:rPr lang="en-GB" sz="2400">
                <a:solidFill>
                  <a:schemeClr val="bg1">
                    <a:lumMod val="85000"/>
                  </a:schemeClr>
                </a:solidFill>
                <a:latin typeface="Poppins"/>
                <a:cs typeface="Poppins"/>
              </a:rPr>
              <a:t> has been compiled to help you spread the word about your involvement as a speaker, and ensure you have a smooth and successful experience at the event.</a:t>
            </a:r>
            <a:endParaRPr lang="en-US" sz="2400">
              <a:solidFill>
                <a:schemeClr val="bg1">
                  <a:lumMod val="85000"/>
                </a:schemeClr>
              </a:solidFill>
              <a:latin typeface="Poppins"/>
              <a:cs typeface="Poppins"/>
            </a:endParaRPr>
          </a:p>
          <a:p>
            <a:pPr marL="12700" marR="17780">
              <a:lnSpc>
                <a:spcPct val="101499"/>
              </a:lnSpc>
              <a:spcBef>
                <a:spcPts val="2375"/>
              </a:spcBef>
            </a:pPr>
            <a:r>
              <a:rPr lang="en-GB" sz="2400">
                <a:solidFill>
                  <a:schemeClr val="bg1">
                    <a:lumMod val="85000"/>
                  </a:schemeClr>
                </a:solidFill>
                <a:latin typeface="Poppins"/>
                <a:cs typeface="Poppins"/>
              </a:rPr>
              <a:t>If you need any assistance along the way, the Event Team is on hand to help. Please contact </a:t>
            </a:r>
            <a:r>
              <a:rPr lang="en-GB" sz="2400">
                <a:solidFill>
                  <a:srgbClr val="000000"/>
                </a:solidFill>
                <a:latin typeface="Poppins"/>
                <a:cs typeface="Poppins"/>
                <a:hlinkClick r:id="rId2"/>
              </a:rPr>
              <a:t>enquiries@innovationzero.com</a:t>
            </a:r>
            <a:endParaRPr lang="en-GB" sz="2400">
              <a:solidFill>
                <a:srgbClr val="000000"/>
              </a:solidFill>
              <a:latin typeface="Poppins"/>
              <a:cs typeface="Poppins"/>
            </a:endParaRPr>
          </a:p>
          <a:p>
            <a:pPr marL="12700" marR="106680">
              <a:lnSpc>
                <a:spcPct val="101499"/>
              </a:lnSpc>
              <a:spcBef>
                <a:spcPts val="90"/>
              </a:spcBef>
            </a:pPr>
            <a:endParaRPr lang="en-GB" sz="2400">
              <a:solidFill>
                <a:srgbClr val="D9D9D9"/>
              </a:solidFill>
              <a:latin typeface="Poppins"/>
              <a:cs typeface="Poppins"/>
            </a:endParaRPr>
          </a:p>
          <a:p>
            <a:pPr marL="12700" marR="5080">
              <a:lnSpc>
                <a:spcPct val="101499"/>
              </a:lnSpc>
              <a:spcBef>
                <a:spcPts val="2375"/>
              </a:spcBef>
            </a:pPr>
            <a:endParaRPr lang="en-GB" sz="2400">
              <a:solidFill>
                <a:schemeClr val="bg1">
                  <a:lumMod val="85000"/>
                </a:schemeClr>
              </a:solidFill>
              <a:latin typeface="Poppins"/>
              <a:cs typeface="Poppins"/>
            </a:endParaRPr>
          </a:p>
        </p:txBody>
      </p:sp>
      <p:pic>
        <p:nvPicPr>
          <p:cNvPr id="5" name="Picture 4" descr="A person standing at a podium with microphones&#10;&#10;AI-generated content may be incorrect.">
            <a:extLst>
              <a:ext uri="{FF2B5EF4-FFF2-40B4-BE49-F238E27FC236}">
                <a16:creationId xmlns:a16="http://schemas.microsoft.com/office/drawing/2014/main" id="{68AFF2CC-BC60-D38E-5614-66A3F908B34D}"/>
              </a:ext>
            </a:extLst>
          </p:cNvPr>
          <p:cNvPicPr>
            <a:picLocks noChangeAspect="1"/>
          </p:cNvPicPr>
          <p:nvPr/>
        </p:nvPicPr>
        <p:blipFill>
          <a:blip r:embed="rId3"/>
          <a:stretch>
            <a:fillRect/>
          </a:stretch>
        </p:blipFill>
        <p:spPr>
          <a:xfrm>
            <a:off x="798980" y="6462961"/>
            <a:ext cx="5838897" cy="3959109"/>
          </a:xfrm>
          <a:prstGeom prst="rect">
            <a:avLst/>
          </a:prstGeom>
        </p:spPr>
      </p:pic>
      <p:pic>
        <p:nvPicPr>
          <p:cNvPr id="9" name="Picture 8" descr="A group of people sitting in chairs&#10;&#10;AI-generated content may be incorrect.">
            <a:extLst>
              <a:ext uri="{FF2B5EF4-FFF2-40B4-BE49-F238E27FC236}">
                <a16:creationId xmlns:a16="http://schemas.microsoft.com/office/drawing/2014/main" id="{50BABA4B-9669-7304-C2C7-9D9B61546D8B}"/>
              </a:ext>
            </a:extLst>
          </p:cNvPr>
          <p:cNvPicPr>
            <a:picLocks noChangeAspect="1"/>
          </p:cNvPicPr>
          <p:nvPr/>
        </p:nvPicPr>
        <p:blipFill>
          <a:blip r:embed="rId4"/>
          <a:stretch>
            <a:fillRect/>
          </a:stretch>
        </p:blipFill>
        <p:spPr>
          <a:xfrm>
            <a:off x="13460687" y="6510573"/>
            <a:ext cx="5838897" cy="3862860"/>
          </a:xfrm>
          <a:prstGeom prst="rect">
            <a:avLst/>
          </a:prstGeom>
        </p:spPr>
      </p:pic>
      <p:pic>
        <p:nvPicPr>
          <p:cNvPr id="10" name="Picture 9" descr="A group of people sitting in chairs in front of a large crowd&#10;&#10;AI-generated content may be incorrect.">
            <a:extLst>
              <a:ext uri="{FF2B5EF4-FFF2-40B4-BE49-F238E27FC236}">
                <a16:creationId xmlns:a16="http://schemas.microsoft.com/office/drawing/2014/main" id="{33CA8F48-AECD-A3FD-9E0B-BA6A63C0ECD4}"/>
              </a:ext>
            </a:extLst>
          </p:cNvPr>
          <p:cNvPicPr>
            <a:picLocks noChangeAspect="1"/>
          </p:cNvPicPr>
          <p:nvPr/>
        </p:nvPicPr>
        <p:blipFill>
          <a:blip r:embed="rId5"/>
          <a:stretch>
            <a:fillRect/>
          </a:stretch>
        </p:blipFill>
        <p:spPr>
          <a:xfrm>
            <a:off x="7033668" y="6511482"/>
            <a:ext cx="6031282" cy="3862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34388" y="1053232"/>
            <a:ext cx="9142730" cy="568744"/>
          </a:xfrm>
          <a:prstGeom prst="rect">
            <a:avLst/>
          </a:prstGeom>
        </p:spPr>
        <p:txBody>
          <a:bodyPr vert="horz" wrap="square" lIns="0" tIns="14604" rIns="0" bIns="0" rtlCol="0" anchor="t">
            <a:spAutoFit/>
          </a:bodyPr>
          <a:lstStyle/>
          <a:p>
            <a:pPr marL="12700">
              <a:spcBef>
                <a:spcPts val="113"/>
              </a:spcBef>
            </a:pPr>
            <a:r>
              <a:rPr lang="en-US" sz="3600" b="1">
                <a:solidFill>
                  <a:schemeClr val="bg1"/>
                </a:solidFill>
                <a:latin typeface="Poppins"/>
                <a:cs typeface="Poppins"/>
              </a:rPr>
              <a:t>WHAT WE SUPPLY TO OUR </a:t>
            </a:r>
            <a:r>
              <a:rPr lang="en-GB" sz="3600" b="1">
                <a:solidFill>
                  <a:schemeClr val="bg1"/>
                </a:solidFill>
                <a:latin typeface="Poppins"/>
                <a:cs typeface="Poppins"/>
              </a:rPr>
              <a:t>SPEAKERS</a:t>
            </a:r>
            <a:endParaRPr lang="en-US" sz="3600" b="1">
              <a:solidFill>
                <a:schemeClr val="bg1"/>
              </a:solidFill>
              <a:latin typeface="Poppins"/>
              <a:cs typeface="Poppins"/>
            </a:endParaRPr>
          </a:p>
        </p:txBody>
      </p:sp>
      <p:sp>
        <p:nvSpPr>
          <p:cNvPr id="4" name="object 4"/>
          <p:cNvSpPr txBox="1"/>
          <p:nvPr/>
        </p:nvSpPr>
        <p:spPr>
          <a:xfrm>
            <a:off x="1034388" y="2225675"/>
            <a:ext cx="13506214" cy="4417235"/>
          </a:xfrm>
          <a:prstGeom prst="rect">
            <a:avLst/>
          </a:prstGeom>
          <a:noFill/>
        </p:spPr>
        <p:txBody>
          <a:bodyPr vert="horz" wrap="square" lIns="0" tIns="15875" rIns="0" bIns="0" rtlCol="0" anchor="t">
            <a:spAutoFit/>
          </a:bodyPr>
          <a:lstStyle/>
          <a:p>
            <a:pPr marL="12700">
              <a:spcBef>
                <a:spcPts val="125"/>
              </a:spcBef>
            </a:pPr>
            <a:r>
              <a:rPr lang="en-GB" sz="2400">
                <a:solidFill>
                  <a:schemeClr val="bg1">
                    <a:lumMod val="85000"/>
                  </a:schemeClr>
                </a:solidFill>
                <a:latin typeface="Poppins"/>
                <a:cs typeface="Poppins"/>
              </a:rPr>
              <a:t>We supply speakers with the following assets – but if you’d like anything more bespoke, please do ask!</a:t>
            </a:r>
            <a:endParaRPr lang="en-US" sz="2400">
              <a:solidFill>
                <a:schemeClr val="bg1">
                  <a:lumMod val="85000"/>
                </a:schemeClr>
              </a:solidFill>
              <a:latin typeface="Poppins"/>
              <a:cs typeface="Poppins"/>
            </a:endParaRPr>
          </a:p>
          <a:p>
            <a:pPr marL="389255" indent="-376555">
              <a:spcBef>
                <a:spcPts val="2410"/>
              </a:spcBef>
              <a:buChar char="•"/>
            </a:pPr>
            <a:r>
              <a:rPr lang="en-GB" sz="2400">
                <a:solidFill>
                  <a:schemeClr val="bg1">
                    <a:lumMod val="85000"/>
                  </a:schemeClr>
                </a:solidFill>
                <a:latin typeface="Poppins"/>
                <a:cs typeface="Poppins"/>
              </a:rPr>
              <a:t>Speaker social media announcement card</a:t>
            </a:r>
            <a:br>
              <a:rPr lang="en-GB" sz="2400">
                <a:latin typeface="Poppins"/>
                <a:cs typeface="Poppins"/>
              </a:rPr>
            </a:br>
            <a:endParaRPr lang="en-GB" sz="2400">
              <a:solidFill>
                <a:schemeClr val="bg1">
                  <a:lumMod val="85000"/>
                </a:schemeClr>
              </a:solidFill>
              <a:latin typeface="Poppins"/>
              <a:cs typeface="Poppins"/>
            </a:endParaRPr>
          </a:p>
          <a:p>
            <a:pPr marL="389255" indent="-376555">
              <a:spcBef>
                <a:spcPts val="2014"/>
              </a:spcBef>
              <a:buChar char="•"/>
            </a:pPr>
            <a:r>
              <a:rPr lang="en-GB" sz="2400">
                <a:solidFill>
                  <a:schemeClr val="bg1">
                    <a:lumMod val="85000"/>
                  </a:schemeClr>
                </a:solidFill>
                <a:latin typeface="Poppins"/>
                <a:cs typeface="Poppins"/>
              </a:rPr>
              <a:t>Suggested copy to use on socials and in emails</a:t>
            </a:r>
            <a:br>
              <a:rPr lang="en-GB" sz="2400">
                <a:latin typeface="Poppins"/>
                <a:cs typeface="Poppins"/>
              </a:rPr>
            </a:br>
            <a:endParaRPr lang="en-GB" sz="2400">
              <a:solidFill>
                <a:schemeClr val="bg1">
                  <a:lumMod val="85000"/>
                </a:schemeClr>
              </a:solidFill>
              <a:latin typeface="Poppins"/>
              <a:cs typeface="Poppins"/>
            </a:endParaRPr>
          </a:p>
          <a:p>
            <a:pPr marL="389255" indent="-376555">
              <a:spcBef>
                <a:spcPts val="2010"/>
              </a:spcBef>
              <a:buChar char="•"/>
            </a:pPr>
            <a:r>
              <a:rPr lang="en-GB" sz="2400">
                <a:solidFill>
                  <a:schemeClr val="bg1">
                    <a:lumMod val="85000"/>
                  </a:schemeClr>
                </a:solidFill>
                <a:latin typeface="Poppins"/>
                <a:cs typeface="Poppins"/>
              </a:rPr>
              <a:t>Our logo</a:t>
            </a:r>
            <a:r>
              <a:rPr lang="en-US" sz="2400">
                <a:solidFill>
                  <a:schemeClr val="bg1">
                    <a:lumMod val="85000"/>
                  </a:schemeClr>
                </a:solidFill>
                <a:latin typeface="Poppins"/>
                <a:cs typeface="Poppins"/>
              </a:rPr>
              <a:t> and</a:t>
            </a:r>
            <a:r>
              <a:rPr lang="en-GB" sz="2400">
                <a:solidFill>
                  <a:schemeClr val="bg1">
                    <a:lumMod val="85000"/>
                  </a:schemeClr>
                </a:solidFill>
                <a:latin typeface="Poppins"/>
                <a:cs typeface="Poppins"/>
              </a:rPr>
              <a:t> brand guidelines for any bespoke assets you wish to create</a:t>
            </a:r>
            <a:br>
              <a:rPr lang="en-GB" sz="2400">
                <a:latin typeface="Poppins"/>
                <a:cs typeface="Poppins"/>
              </a:rPr>
            </a:br>
            <a:endParaRPr lang="en-GB" sz="2400">
              <a:solidFill>
                <a:schemeClr val="bg1">
                  <a:lumMod val="85000"/>
                </a:schemeClr>
              </a:solidFill>
              <a:latin typeface="Poppins"/>
              <a:cs typeface="Poppins"/>
            </a:endParaRPr>
          </a:p>
          <a:p>
            <a:pPr marL="389255" indent="-376555">
              <a:spcBef>
                <a:spcPts val="2010"/>
              </a:spcBef>
              <a:buChar char="•"/>
            </a:pPr>
            <a:r>
              <a:rPr lang="en-GB" sz="2400">
                <a:solidFill>
                  <a:schemeClr val="bg1">
                    <a:lumMod val="85000"/>
                  </a:schemeClr>
                </a:solidFill>
                <a:latin typeface="Poppins"/>
                <a:cs typeface="Poppins"/>
              </a:rPr>
              <a:t>Email signature graphics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34388" y="1053232"/>
            <a:ext cx="13056262" cy="568744"/>
          </a:xfrm>
          <a:prstGeom prst="rect">
            <a:avLst/>
          </a:prstGeom>
        </p:spPr>
        <p:txBody>
          <a:bodyPr vert="horz" wrap="square" lIns="0" tIns="14604" rIns="0" bIns="0" rtlCol="0">
            <a:spAutoFit/>
          </a:bodyPr>
          <a:lstStyle/>
          <a:p>
            <a:pPr marL="12700">
              <a:lnSpc>
                <a:spcPct val="100000"/>
              </a:lnSpc>
              <a:spcBef>
                <a:spcPts val="114"/>
              </a:spcBef>
            </a:pPr>
            <a:r>
              <a:rPr sz="3600" b="1">
                <a:solidFill>
                  <a:schemeClr val="bg1"/>
                </a:solidFill>
                <a:latin typeface="Poppins" pitchFamily="2" charset="77"/>
                <a:cs typeface="Poppins" pitchFamily="2" charset="77"/>
              </a:rPr>
              <a:t>MARKETING COPY FOR PROMOTIONAL PURPOSES</a:t>
            </a:r>
          </a:p>
        </p:txBody>
      </p:sp>
      <p:sp>
        <p:nvSpPr>
          <p:cNvPr id="4" name="object 4"/>
          <p:cNvSpPr txBox="1"/>
          <p:nvPr/>
        </p:nvSpPr>
        <p:spPr>
          <a:xfrm>
            <a:off x="1043523" y="2243940"/>
            <a:ext cx="13375988" cy="6623352"/>
          </a:xfrm>
          <a:prstGeom prst="rect">
            <a:avLst/>
          </a:prstGeom>
          <a:noFill/>
        </p:spPr>
        <p:txBody>
          <a:bodyPr vert="horz" wrap="square" lIns="0" tIns="11430" rIns="0" bIns="0" rtlCol="0" anchor="t">
            <a:spAutoFit/>
          </a:bodyPr>
          <a:lstStyle/>
          <a:p>
            <a:pPr marL="12700" marR="5080">
              <a:lnSpc>
                <a:spcPct val="101499"/>
              </a:lnSpc>
              <a:spcBef>
                <a:spcPts val="90"/>
              </a:spcBef>
            </a:pPr>
            <a:r>
              <a:rPr sz="2400">
                <a:solidFill>
                  <a:schemeClr val="bg1">
                    <a:lumMod val="85000"/>
                  </a:schemeClr>
                </a:solidFill>
                <a:uFill>
                  <a:solidFill>
                    <a:srgbClr val="000000"/>
                  </a:solidFill>
                </a:uFill>
                <a:latin typeface="Poppins"/>
                <a:cs typeface="Poppins"/>
              </a:rPr>
              <a:t>For any outgoing communications</a:t>
            </a:r>
            <a:r>
              <a:rPr lang="en-GB" sz="2400">
                <a:solidFill>
                  <a:schemeClr val="bg1">
                    <a:lumMod val="85000"/>
                  </a:schemeClr>
                </a:solidFill>
                <a:uFill>
                  <a:solidFill>
                    <a:srgbClr val="000000"/>
                  </a:solidFill>
                </a:uFill>
                <a:latin typeface="Poppins"/>
                <a:cs typeface="Poppins"/>
              </a:rPr>
              <a:t> with your network, please ensure that you share this </a:t>
            </a:r>
            <a:r>
              <a:rPr lang="en-GB" sz="2400" b="1">
                <a:solidFill>
                  <a:srgbClr val="3387ED"/>
                </a:solidFill>
                <a:uFill>
                  <a:solidFill>
                    <a:srgbClr val="000000"/>
                  </a:solidFill>
                </a:uFill>
                <a:latin typeface="Poppins"/>
                <a:cs typeface="Poppins"/>
                <a:hlinkClick r:id="rId2">
                  <a:extLst>
                    <a:ext uri="{A12FA001-AC4F-418D-AE19-62706E023703}">
                      <ahyp:hlinkClr xmlns:ahyp="http://schemas.microsoft.com/office/drawing/2018/hyperlinkcolor" val="tx"/>
                    </a:ext>
                  </a:extLst>
                </a:hlinkClick>
              </a:rPr>
              <a:t>unique link</a:t>
            </a:r>
            <a:r>
              <a:rPr lang="en-GB" sz="2400">
                <a:solidFill>
                  <a:schemeClr val="bg1">
                    <a:lumMod val="85000"/>
                  </a:schemeClr>
                </a:solidFill>
                <a:uFill>
                  <a:solidFill>
                    <a:srgbClr val="000000"/>
                  </a:solidFill>
                </a:uFill>
                <a:latin typeface="Poppins"/>
                <a:cs typeface="Poppins"/>
              </a:rPr>
              <a:t>.</a:t>
            </a:r>
          </a:p>
          <a:p>
            <a:pPr>
              <a:lnSpc>
                <a:spcPct val="100000"/>
              </a:lnSpc>
              <a:spcBef>
                <a:spcPts val="1395"/>
              </a:spcBef>
            </a:pPr>
            <a:endParaRPr sz="2400">
              <a:solidFill>
                <a:schemeClr val="bg1">
                  <a:lumMod val="85000"/>
                </a:schemeClr>
              </a:solidFill>
              <a:latin typeface="Poppins"/>
              <a:cs typeface="Poppins"/>
            </a:endParaRPr>
          </a:p>
          <a:p>
            <a:pPr marL="12700">
              <a:lnSpc>
                <a:spcPct val="100000"/>
              </a:lnSpc>
            </a:pPr>
            <a:r>
              <a:rPr sz="2400" b="1">
                <a:solidFill>
                  <a:schemeClr val="bg1">
                    <a:lumMod val="85000"/>
                  </a:schemeClr>
                </a:solidFill>
                <a:latin typeface="Poppins"/>
                <a:cs typeface="Poppins"/>
              </a:rPr>
              <a:t>Social Media:</a:t>
            </a:r>
          </a:p>
          <a:p>
            <a:pPr marL="1007110" marR="7679055" algn="just">
              <a:lnSpc>
                <a:spcPts val="4850"/>
              </a:lnSpc>
              <a:spcBef>
                <a:spcPts val="475"/>
              </a:spcBef>
            </a:pPr>
            <a:r>
              <a:rPr sz="2400">
                <a:solidFill>
                  <a:schemeClr val="bg1">
                    <a:lumMod val="85000"/>
                  </a:schemeClr>
                </a:solidFill>
                <a:latin typeface="Poppins"/>
                <a:cs typeface="Poppins"/>
              </a:rPr>
              <a:t>@_InnovationZero </a:t>
            </a:r>
            <a:r>
              <a:rPr lang="en-GB" sz="2400">
                <a:solidFill>
                  <a:schemeClr val="bg1">
                    <a:lumMod val="85000"/>
                  </a:schemeClr>
                </a:solidFill>
                <a:latin typeface="Poppins"/>
                <a:cs typeface="Poppins"/>
                <a:hlinkClick r:id="rId3">
                  <a:extLst>
                    <a:ext uri="{A12FA001-AC4F-418D-AE19-62706E023703}">
                      <ahyp:hlinkClr xmlns:ahyp="http://schemas.microsoft.com/office/drawing/2018/hyperlinkcolor" val="tx"/>
                    </a:ext>
                  </a:extLst>
                </a:hlinkClick>
              </a:rPr>
              <a:t>Innovation_Zero</a:t>
            </a:r>
            <a:r>
              <a:rPr lang="en-GB" sz="2400">
                <a:solidFill>
                  <a:schemeClr val="bg1">
                    <a:lumMod val="85000"/>
                  </a:schemeClr>
                </a:solidFill>
                <a:latin typeface="Poppins"/>
                <a:cs typeface="Poppins"/>
              </a:rPr>
              <a:t> </a:t>
            </a:r>
            <a:r>
              <a:rPr sz="2400">
                <a:solidFill>
                  <a:schemeClr val="bg1">
                    <a:lumMod val="85000"/>
                  </a:schemeClr>
                </a:solidFill>
                <a:latin typeface="Poppins"/>
                <a:cs typeface="Poppins"/>
              </a:rPr>
              <a:t>@_innovationzero </a:t>
            </a:r>
            <a:r>
              <a:rPr sz="2400" err="1">
                <a:solidFill>
                  <a:schemeClr val="bg1">
                    <a:lumMod val="85000"/>
                  </a:schemeClr>
                </a:solidFill>
                <a:latin typeface="Poppins"/>
                <a:cs typeface="Poppins"/>
              </a:rPr>
              <a:t>InnovationZero</a:t>
            </a:r>
            <a:r>
              <a:rPr lang="en-GB" sz="2400">
                <a:solidFill>
                  <a:schemeClr val="bg1">
                    <a:lumMod val="85000"/>
                  </a:schemeClr>
                </a:solidFill>
                <a:latin typeface="Poppins"/>
                <a:cs typeface="Poppins"/>
              </a:rPr>
              <a:t> / IZWorld26</a:t>
            </a:r>
          </a:p>
          <a:p>
            <a:pPr>
              <a:spcBef>
                <a:spcPts val="1200"/>
              </a:spcBef>
            </a:pPr>
            <a:endParaRPr lang="en-GB" sz="2400">
              <a:solidFill>
                <a:schemeClr val="bg1">
                  <a:lumMod val="85000"/>
                </a:schemeClr>
              </a:solidFill>
              <a:latin typeface="Poppins"/>
              <a:cs typeface="Poppins"/>
            </a:endParaRPr>
          </a:p>
          <a:p>
            <a:pPr marL="12700">
              <a:spcBef>
                <a:spcPts val="5"/>
              </a:spcBef>
            </a:pPr>
            <a:r>
              <a:rPr sz="2400" i="1">
                <a:solidFill>
                  <a:schemeClr val="bg1">
                    <a:lumMod val="85000"/>
                  </a:schemeClr>
                </a:solidFill>
                <a:latin typeface="Poppins"/>
                <a:cs typeface="Poppins"/>
              </a:rPr>
              <a:t>*Note: please make sure to tag us in any social posts that you put out.</a:t>
            </a:r>
            <a:endParaRPr lang="en-GB" sz="2400">
              <a:solidFill>
                <a:schemeClr val="bg1">
                  <a:lumMod val="85000"/>
                </a:schemeClr>
              </a:solidFill>
              <a:latin typeface="Poppins"/>
              <a:cs typeface="Poppins"/>
            </a:endParaRPr>
          </a:p>
          <a:p>
            <a:pPr>
              <a:lnSpc>
                <a:spcPct val="100000"/>
              </a:lnSpc>
            </a:pPr>
            <a:endParaRPr sz="2400">
              <a:solidFill>
                <a:schemeClr val="bg1">
                  <a:lumMod val="85000"/>
                </a:schemeClr>
              </a:solidFill>
              <a:latin typeface="Poppins"/>
              <a:cs typeface="Poppins"/>
            </a:endParaRPr>
          </a:p>
          <a:p>
            <a:pPr>
              <a:lnSpc>
                <a:spcPct val="100000"/>
              </a:lnSpc>
              <a:spcBef>
                <a:spcPts val="40"/>
              </a:spcBef>
            </a:pPr>
            <a:endParaRPr sz="2400">
              <a:solidFill>
                <a:schemeClr val="bg1">
                  <a:lumMod val="85000"/>
                </a:schemeClr>
              </a:solidFill>
              <a:latin typeface="Poppins"/>
              <a:cs typeface="Poppins"/>
            </a:endParaRPr>
          </a:p>
          <a:p>
            <a:pPr marL="12700"/>
            <a:r>
              <a:rPr sz="2400" b="1">
                <a:solidFill>
                  <a:schemeClr val="bg1">
                    <a:lumMod val="85000"/>
                  </a:schemeClr>
                </a:solidFill>
                <a:latin typeface="Poppins"/>
                <a:cs typeface="Poppins"/>
              </a:rPr>
              <a:t>Event Tagline:</a:t>
            </a:r>
            <a:r>
              <a:rPr lang="en-GB" sz="2400" b="1">
                <a:solidFill>
                  <a:schemeClr val="bg1">
                    <a:lumMod val="85000"/>
                  </a:schemeClr>
                </a:solidFill>
                <a:latin typeface="Poppins"/>
                <a:cs typeface="Poppins"/>
              </a:rPr>
              <a:t> </a:t>
            </a:r>
            <a:r>
              <a:rPr lang="en-GB" sz="2400">
                <a:solidFill>
                  <a:schemeClr val="bg1">
                    <a:lumMod val="85000"/>
                  </a:schemeClr>
                </a:solidFill>
                <a:latin typeface="Poppins"/>
                <a:cs typeface="Poppins"/>
              </a:rPr>
              <a:t>The UK’s leading low-carbon innovation congress</a:t>
            </a:r>
          </a:p>
          <a:p>
            <a:pPr marL="12700"/>
            <a:r>
              <a:rPr lang="en-GB" sz="2400" b="1">
                <a:solidFill>
                  <a:schemeClr val="bg1">
                    <a:lumMod val="85000"/>
                  </a:schemeClr>
                </a:solidFill>
                <a:latin typeface="Poppins"/>
                <a:cs typeface="Poppins"/>
              </a:rPr>
              <a:t>Event Theme: </a:t>
            </a:r>
            <a:r>
              <a:rPr lang="en-GB" sz="2400">
                <a:solidFill>
                  <a:schemeClr val="bg1">
                    <a:lumMod val="85000"/>
                  </a:schemeClr>
                </a:solidFill>
                <a:latin typeface="Poppins"/>
                <a:cs typeface="Poppins"/>
              </a:rPr>
              <a:t> Powering the future economy</a:t>
            </a:r>
            <a:endParaRPr sz="2400">
              <a:solidFill>
                <a:schemeClr val="bg1">
                  <a:lumMod val="85000"/>
                </a:schemeClr>
              </a:solidFill>
              <a:latin typeface="Poppins"/>
              <a:cs typeface="Poppins"/>
            </a:endParaRPr>
          </a:p>
        </p:txBody>
      </p:sp>
      <p:pic>
        <p:nvPicPr>
          <p:cNvPr id="5" name="object 5"/>
          <p:cNvPicPr/>
          <p:nvPr/>
        </p:nvPicPr>
        <p:blipFill>
          <a:blip r:embed="rId4" cstate="print"/>
          <a:stretch>
            <a:fillRect/>
          </a:stretch>
        </p:blipFill>
        <p:spPr>
          <a:xfrm>
            <a:off x="1037957" y="4075310"/>
            <a:ext cx="544486" cy="544486"/>
          </a:xfrm>
          <a:prstGeom prst="rect">
            <a:avLst/>
          </a:prstGeom>
        </p:spPr>
      </p:pic>
      <p:pic>
        <p:nvPicPr>
          <p:cNvPr id="6" name="object 6"/>
          <p:cNvPicPr/>
          <p:nvPr/>
        </p:nvPicPr>
        <p:blipFill>
          <a:blip r:embed="rId5" cstate="print"/>
          <a:stretch>
            <a:fillRect/>
          </a:stretch>
        </p:blipFill>
        <p:spPr>
          <a:xfrm>
            <a:off x="1047088" y="4625677"/>
            <a:ext cx="544486" cy="544475"/>
          </a:xfrm>
          <a:prstGeom prst="rect">
            <a:avLst/>
          </a:prstGeom>
        </p:spPr>
      </p:pic>
      <p:pic>
        <p:nvPicPr>
          <p:cNvPr id="7" name="object 7"/>
          <p:cNvPicPr/>
          <p:nvPr/>
        </p:nvPicPr>
        <p:blipFill>
          <a:blip r:embed="rId6" cstate="print"/>
          <a:stretch>
            <a:fillRect/>
          </a:stretch>
        </p:blipFill>
        <p:spPr>
          <a:xfrm>
            <a:off x="1047088" y="5267371"/>
            <a:ext cx="544486" cy="544478"/>
          </a:xfrm>
          <a:prstGeom prst="rect">
            <a:avLst/>
          </a:prstGeom>
        </p:spPr>
      </p:pic>
      <p:pic>
        <p:nvPicPr>
          <p:cNvPr id="8" name="object 8"/>
          <p:cNvPicPr/>
          <p:nvPr/>
        </p:nvPicPr>
        <p:blipFill>
          <a:blip r:embed="rId7" cstate="print"/>
          <a:stretch>
            <a:fillRect/>
          </a:stretch>
        </p:blipFill>
        <p:spPr>
          <a:xfrm>
            <a:off x="1047088" y="5899921"/>
            <a:ext cx="544486" cy="5444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34388" y="1053232"/>
            <a:ext cx="14199262" cy="568744"/>
          </a:xfrm>
          <a:prstGeom prst="rect">
            <a:avLst/>
          </a:prstGeom>
        </p:spPr>
        <p:txBody>
          <a:bodyPr vert="horz" wrap="square" lIns="0" tIns="14604" rIns="0" bIns="0" rtlCol="0" anchor="t">
            <a:spAutoFit/>
          </a:bodyPr>
          <a:lstStyle/>
          <a:p>
            <a:pPr marL="12700">
              <a:lnSpc>
                <a:spcPct val="100000"/>
              </a:lnSpc>
              <a:spcBef>
                <a:spcPts val="114"/>
              </a:spcBef>
            </a:pPr>
            <a:r>
              <a:rPr lang="en-GB" sz="3600" b="1">
                <a:solidFill>
                  <a:schemeClr val="bg1"/>
                </a:solidFill>
                <a:latin typeface="Poppins"/>
                <a:cs typeface="Poppins"/>
              </a:rPr>
              <a:t>EXAMPLE </a:t>
            </a:r>
            <a:r>
              <a:rPr sz="3600" b="1">
                <a:solidFill>
                  <a:schemeClr val="bg1"/>
                </a:solidFill>
                <a:latin typeface="Poppins"/>
                <a:cs typeface="Poppins"/>
              </a:rPr>
              <a:t>SOCIAL MEDIA COPY</a:t>
            </a:r>
          </a:p>
        </p:txBody>
      </p:sp>
      <p:sp>
        <p:nvSpPr>
          <p:cNvPr id="4" name="object 4"/>
          <p:cNvSpPr txBox="1"/>
          <p:nvPr/>
        </p:nvSpPr>
        <p:spPr>
          <a:xfrm>
            <a:off x="1034388" y="2234647"/>
            <a:ext cx="18390262" cy="6872587"/>
          </a:xfrm>
          <a:prstGeom prst="rect">
            <a:avLst/>
          </a:prstGeom>
        </p:spPr>
        <p:txBody>
          <a:bodyPr vert="horz" wrap="square" lIns="0" tIns="15875" rIns="0" bIns="0" rtlCol="0" anchor="t">
            <a:spAutoFit/>
          </a:bodyPr>
          <a:lstStyle/>
          <a:p>
            <a:pPr marL="12700">
              <a:spcBef>
                <a:spcPts val="125"/>
              </a:spcBef>
            </a:pPr>
            <a:r>
              <a:rPr lang="en-GB" sz="2000" b="1">
                <a:solidFill>
                  <a:schemeClr val="bg1">
                    <a:lumMod val="85000"/>
                  </a:schemeClr>
                </a:solidFill>
                <a:latin typeface="Poppins"/>
                <a:cs typeface="Poppins"/>
              </a:rPr>
              <a:t>General </a:t>
            </a:r>
            <a:r>
              <a:rPr lang="en-GB" sz="2000" b="1" i="1">
                <a:solidFill>
                  <a:schemeClr val="bg1">
                    <a:lumMod val="85000"/>
                  </a:schemeClr>
                </a:solidFill>
                <a:latin typeface="Poppins"/>
                <a:cs typeface="Poppins"/>
              </a:rPr>
              <a:t>(Don't forget to add the unique tracking </a:t>
            </a:r>
            <a:r>
              <a:rPr lang="en-GB" sz="2000" b="1" i="1">
                <a:solidFill>
                  <a:srgbClr val="3387ED"/>
                </a:solidFill>
                <a:latin typeface="Poppins"/>
                <a:cs typeface="Poppins"/>
                <a:hlinkClick r:id="rId3">
                  <a:extLst>
                    <a:ext uri="{A12FA001-AC4F-418D-AE19-62706E023703}">
                      <ahyp:hlinkClr xmlns:ahyp="http://schemas.microsoft.com/office/drawing/2018/hyperlinkcolor" val="tx"/>
                    </a:ext>
                  </a:extLst>
                </a:hlinkClick>
              </a:rPr>
              <a:t>link</a:t>
            </a:r>
            <a:r>
              <a:rPr lang="en-GB" sz="2000" b="1" i="1">
                <a:solidFill>
                  <a:schemeClr val="bg1">
                    <a:lumMod val="85000"/>
                  </a:schemeClr>
                </a:solidFill>
                <a:latin typeface="Poppins"/>
                <a:cs typeface="Poppins"/>
              </a:rPr>
              <a:t> to your posts).</a:t>
            </a:r>
            <a:endParaRPr lang="en-GB" sz="2000" i="1">
              <a:solidFill>
                <a:schemeClr val="bg1">
                  <a:lumMod val="85000"/>
                </a:schemeClr>
              </a:solidFill>
              <a:latin typeface="Poppins"/>
              <a:cs typeface="Poppins"/>
            </a:endParaRPr>
          </a:p>
          <a:p>
            <a:pPr marL="354965" marR="75565" indent="-342900">
              <a:lnSpc>
                <a:spcPct val="101499"/>
              </a:lnSpc>
              <a:spcBef>
                <a:spcPts val="1980"/>
              </a:spcBef>
              <a:buFont typeface="Arial,Sans-Serif"/>
              <a:buChar char="•"/>
              <a:tabLst>
                <a:tab pos="326390" algn="l"/>
              </a:tabLst>
            </a:pPr>
            <a:r>
              <a:rPr lang="en-GB" sz="2000">
                <a:solidFill>
                  <a:schemeClr val="bg1">
                    <a:lumMod val="85000"/>
                  </a:schemeClr>
                </a:solidFill>
                <a:latin typeface="Poppins"/>
                <a:cs typeface="Poppins"/>
              </a:rPr>
              <a:t>Innovation Zero World Congress returns to Olympia London on 28–29 April 2026, convening 7,500+ senior decision-makers across energy, infrastructure, industry, finance and policy. Join the organisations delivering a low-carbon future economy. Register now &gt;&gt; #InnovationZero#IZWorld26</a:t>
            </a:r>
            <a:endParaRPr lang="en-US" sz="2000">
              <a:solidFill>
                <a:schemeClr val="bg1">
                  <a:lumMod val="85000"/>
                </a:schemeClr>
              </a:solidFill>
              <a:latin typeface="Poppins"/>
              <a:cs typeface="Poppins"/>
            </a:endParaRPr>
          </a:p>
          <a:p>
            <a:pPr marL="354965" marR="5080" indent="-342900">
              <a:lnSpc>
                <a:spcPct val="101499"/>
              </a:lnSpc>
              <a:spcBef>
                <a:spcPts val="1980"/>
              </a:spcBef>
              <a:buFont typeface="Arial,Sans-Serif"/>
              <a:buChar char="•"/>
              <a:tabLst>
                <a:tab pos="326390" algn="l"/>
              </a:tabLst>
            </a:pPr>
            <a:r>
              <a:rPr lang="en-GB" sz="2000">
                <a:solidFill>
                  <a:schemeClr val="bg1">
                    <a:lumMod val="85000"/>
                  </a:schemeClr>
                </a:solidFill>
                <a:latin typeface="Poppins"/>
                <a:cs typeface="Poppins"/>
              </a:rPr>
              <a:t>Innovation Zero World Congress 2026 brings together innovators, investors, policymakers and corporate buyers to accelerate the delivery of a low-carbon future economy. Taking place at Olympia London, 28–29 April 2026. Register here &gt;&gt; #IZWorld26</a:t>
            </a:r>
            <a:endParaRPr lang="en-US" sz="2000">
              <a:solidFill>
                <a:schemeClr val="bg1">
                  <a:lumMod val="85000"/>
                </a:schemeClr>
              </a:solidFill>
              <a:latin typeface="Poppins"/>
              <a:cs typeface="Poppins"/>
            </a:endParaRPr>
          </a:p>
          <a:p>
            <a:pPr marL="12065" marR="5080">
              <a:lnSpc>
                <a:spcPct val="101499"/>
              </a:lnSpc>
              <a:spcBef>
                <a:spcPts val="1980"/>
              </a:spcBef>
              <a:tabLst>
                <a:tab pos="326390" algn="l"/>
              </a:tabLst>
            </a:pPr>
            <a:r>
              <a:rPr lang="en-GB" sz="2000" b="1">
                <a:solidFill>
                  <a:schemeClr val="bg1">
                    <a:lumMod val="85000"/>
                  </a:schemeClr>
                </a:solidFill>
                <a:latin typeface="Poppins"/>
                <a:cs typeface="Poppins"/>
              </a:rPr>
              <a:t>Exhibitor &amp; Audience Focus</a:t>
            </a:r>
            <a:endParaRPr lang="en-US" sz="2000">
              <a:solidFill>
                <a:schemeClr val="bg1">
                  <a:lumMod val="85000"/>
                </a:schemeClr>
              </a:solidFill>
              <a:latin typeface="Poppins"/>
              <a:cs typeface="Poppins"/>
            </a:endParaRPr>
          </a:p>
          <a:p>
            <a:pPr marL="354965" marR="5080" indent="-342900">
              <a:lnSpc>
                <a:spcPct val="101499"/>
              </a:lnSpc>
              <a:spcBef>
                <a:spcPts val="1980"/>
              </a:spcBef>
              <a:buFont typeface="Arial,Sans-Serif"/>
              <a:buChar char="•"/>
              <a:tabLst>
                <a:tab pos="326390" algn="l"/>
              </a:tabLst>
            </a:pPr>
            <a:r>
              <a:rPr lang="en-GB" sz="2000">
                <a:solidFill>
                  <a:schemeClr val="bg1">
                    <a:lumMod val="85000"/>
                  </a:schemeClr>
                </a:solidFill>
                <a:latin typeface="Poppins"/>
                <a:cs typeface="Poppins"/>
              </a:rPr>
              <a:t>Innovation Zero World Congress 2026 will welcome 300+ solution providers showcasing technologies and systems enabling a low-carbon future economy. 7,500+ senior leaders from the public and private sectors will attend to explore deployment, investment and partnership opportunities. Register here &gt;&gt; #InnovationZero #IZWorld26</a:t>
            </a:r>
            <a:endParaRPr lang="en-US" sz="2000">
              <a:solidFill>
                <a:schemeClr val="bg1">
                  <a:lumMod val="85000"/>
                </a:schemeClr>
              </a:solidFill>
              <a:latin typeface="Poppins"/>
              <a:cs typeface="Poppins"/>
            </a:endParaRPr>
          </a:p>
          <a:p>
            <a:pPr marL="326390" marR="368935" indent="-314325">
              <a:lnSpc>
                <a:spcPct val="101499"/>
              </a:lnSpc>
              <a:spcBef>
                <a:spcPts val="1980"/>
              </a:spcBef>
              <a:buFont typeface="Arial,Sans-Serif"/>
              <a:buChar char="•"/>
              <a:tabLst>
                <a:tab pos="326390" algn="l"/>
              </a:tabLst>
            </a:pPr>
            <a:endParaRPr lang="en-GB" sz="2000">
              <a:solidFill>
                <a:srgbClr val="000000"/>
              </a:solidFill>
              <a:latin typeface="Poppins"/>
              <a:cs typeface="Poppins"/>
            </a:endParaRPr>
          </a:p>
          <a:p>
            <a:pPr marL="12700"/>
            <a:r>
              <a:rPr lang="en-GB" sz="2000" b="1">
                <a:solidFill>
                  <a:schemeClr val="bg1">
                    <a:lumMod val="85000"/>
                  </a:schemeClr>
                </a:solidFill>
                <a:latin typeface="Poppins"/>
                <a:cs typeface="Poppins"/>
              </a:rPr>
              <a:t>Programme/Speaker Focus</a:t>
            </a:r>
            <a:br>
              <a:rPr lang="en-GB" sz="2000" b="1">
                <a:latin typeface="Poppins"/>
                <a:cs typeface="Poppins"/>
              </a:rPr>
            </a:br>
            <a:endParaRPr lang="en-GB" sz="2000">
              <a:solidFill>
                <a:srgbClr val="000000"/>
              </a:solidFill>
              <a:latin typeface="Poppins"/>
              <a:cs typeface="Poppins"/>
            </a:endParaRPr>
          </a:p>
          <a:p>
            <a:pPr marL="326390" indent="-314325" algn="l">
              <a:lnSpc>
                <a:spcPct val="101499"/>
              </a:lnSpc>
              <a:buFont typeface="Arial,Sans-Serif"/>
              <a:buChar char="•"/>
              <a:tabLst>
                <a:tab pos="326390" algn="l"/>
              </a:tabLst>
            </a:pPr>
            <a:r>
              <a:rPr lang="en-GB" sz="2000">
                <a:solidFill>
                  <a:schemeClr val="bg1">
                    <a:lumMod val="85000"/>
                  </a:schemeClr>
                </a:solidFill>
                <a:latin typeface="Poppins"/>
                <a:cs typeface="Poppins"/>
              </a:rPr>
              <a:t>300+ industry leaders and experts will take to the stage at Innovation Zero World Congress 2026, sharing practical insights on energy systems, infrastructure delivery, industrial transformation and finance - and how these come together to deliver a low-carbon future economy. View the full speaker programme here &gt;&gt;</a:t>
            </a:r>
            <a:endParaRPr lang="en-GB" sz="2000">
              <a:solidFill>
                <a:schemeClr val="bg1">
                  <a:lumMod val="85000"/>
                </a:schemeClr>
              </a:solidFill>
              <a:latin typeface="Poppins" pitchFamily="2" charset="77"/>
              <a:cs typeface="Poppins" pitchFamily="2" charset="77"/>
            </a:endParaRPr>
          </a:p>
          <a:p>
            <a:pPr marL="326390" indent="-314325" algn="l">
              <a:lnSpc>
                <a:spcPct val="101499"/>
              </a:lnSpc>
              <a:spcBef>
                <a:spcPts val="2375"/>
              </a:spcBef>
              <a:buFont typeface="Arial,Sans-Serif"/>
              <a:buChar char="•"/>
              <a:tabLst>
                <a:tab pos="326390" algn="l"/>
              </a:tabLst>
            </a:pPr>
            <a:r>
              <a:rPr lang="en-GB" sz="2000">
                <a:solidFill>
                  <a:schemeClr val="bg1">
                    <a:lumMod val="85000"/>
                  </a:schemeClr>
                </a:solidFill>
                <a:latin typeface="Poppins"/>
                <a:cs typeface="Poppins"/>
              </a:rPr>
              <a:t>I'm delighted to announce that I will be joining the [FORUM NAME] session, "[Session Title]" at #InnovationZero World 2026 (28–29 April)</a:t>
            </a:r>
            <a:endParaRPr lang="en-GB">
              <a:solidFill>
                <a:schemeClr val="bg1">
                  <a:lumMod val="85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2416351-63DD-6110-6E46-8237894BA8D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F20A6C9-6FA7-5603-78CE-8D4DBC698741}"/>
              </a:ext>
            </a:extLst>
          </p:cNvPr>
          <p:cNvSpPr txBox="1">
            <a:spLocks noGrp="1"/>
          </p:cNvSpPr>
          <p:nvPr>
            <p:ph type="title"/>
          </p:nvPr>
        </p:nvSpPr>
        <p:spPr>
          <a:xfrm>
            <a:off x="1034388" y="1053232"/>
            <a:ext cx="14199262" cy="568744"/>
          </a:xfrm>
          <a:prstGeom prst="rect">
            <a:avLst/>
          </a:prstGeom>
        </p:spPr>
        <p:txBody>
          <a:bodyPr vert="horz" wrap="square" lIns="0" tIns="14604" rIns="0" bIns="0" rtlCol="0" anchor="t">
            <a:spAutoFit/>
          </a:bodyPr>
          <a:lstStyle/>
          <a:p>
            <a:pPr marL="12700">
              <a:spcBef>
                <a:spcPts val="112"/>
              </a:spcBef>
            </a:pPr>
            <a:r>
              <a:rPr lang="en-GB" sz="3600" b="1">
                <a:solidFill>
                  <a:schemeClr val="bg1"/>
                </a:solidFill>
                <a:latin typeface="Poppins"/>
                <a:cs typeface="Poppins"/>
              </a:rPr>
              <a:t>EXAMPLE COPY FOR GUEST INVITATIONS</a:t>
            </a:r>
            <a:endParaRPr lang="en-US">
              <a:solidFill>
                <a:schemeClr val="bg1"/>
              </a:solidFill>
            </a:endParaRPr>
          </a:p>
        </p:txBody>
      </p:sp>
      <p:sp>
        <p:nvSpPr>
          <p:cNvPr id="4" name="object 4">
            <a:extLst>
              <a:ext uri="{FF2B5EF4-FFF2-40B4-BE49-F238E27FC236}">
                <a16:creationId xmlns:a16="http://schemas.microsoft.com/office/drawing/2014/main" id="{BD127EAD-08C5-B71D-032C-8481038DBF27}"/>
              </a:ext>
            </a:extLst>
          </p:cNvPr>
          <p:cNvSpPr txBox="1"/>
          <p:nvPr/>
        </p:nvSpPr>
        <p:spPr>
          <a:xfrm>
            <a:off x="1034388" y="2234647"/>
            <a:ext cx="18390262" cy="4708853"/>
          </a:xfrm>
          <a:prstGeom prst="rect">
            <a:avLst/>
          </a:prstGeom>
        </p:spPr>
        <p:txBody>
          <a:bodyPr vert="horz" wrap="square" lIns="0" tIns="15875" rIns="0" bIns="0" rtlCol="0" anchor="t">
            <a:spAutoFit/>
          </a:bodyPr>
          <a:lstStyle/>
          <a:p>
            <a:pPr marL="12700">
              <a:spcBef>
                <a:spcPts val="125"/>
              </a:spcBef>
            </a:pPr>
            <a:endParaRPr lang="en-GB" sz="2000" b="1" dirty="0">
              <a:solidFill>
                <a:schemeClr val="bg1">
                  <a:lumMod val="85000"/>
                </a:schemeClr>
              </a:solidFill>
              <a:latin typeface="Poppins"/>
              <a:cs typeface="Poppins"/>
            </a:endParaRPr>
          </a:p>
          <a:p>
            <a:pPr marL="354965" marR="75565" indent="-342900">
              <a:lnSpc>
                <a:spcPct val="101499"/>
              </a:lnSpc>
              <a:spcBef>
                <a:spcPts val="1980"/>
              </a:spcBef>
              <a:buFont typeface="Arial,Sans-Serif"/>
              <a:buChar char="•"/>
              <a:tabLst>
                <a:tab pos="326390" algn="l"/>
              </a:tabLst>
            </a:pPr>
            <a:r>
              <a:rPr lang="en-GB" sz="2000">
                <a:solidFill>
                  <a:schemeClr val="bg1">
                    <a:lumMod val="85000"/>
                  </a:schemeClr>
                </a:solidFill>
                <a:latin typeface="Poppins"/>
                <a:cs typeface="Poppins"/>
              </a:rPr>
              <a:t>I'm pleased to offer you a </a:t>
            </a:r>
            <a:r>
              <a:rPr lang="en-GB" sz="2000" dirty="0">
                <a:solidFill>
                  <a:srgbClr val="3387ED"/>
                </a:solidFill>
                <a:latin typeface="Poppins"/>
                <a:cs typeface="Poppins"/>
                <a:hlinkClick r:id="rId3">
                  <a:extLst>
                    <a:ext uri="{A12FA001-AC4F-418D-AE19-62706E023703}">
                      <ahyp:hlinkClr xmlns:ahyp="http://schemas.microsoft.com/office/drawing/2018/hyperlinkcolor" val="tx"/>
                    </a:ext>
                  </a:extLst>
                </a:hlinkClick>
              </a:rPr>
              <a:t>complimentary guest pass</a:t>
            </a:r>
            <a:r>
              <a:rPr lang="en-GB" sz="2000">
                <a:solidFill>
                  <a:schemeClr val="bg1">
                    <a:lumMod val="85000"/>
                  </a:schemeClr>
                </a:solidFill>
                <a:latin typeface="Poppins"/>
                <a:cs typeface="Poppins"/>
              </a:rPr>
              <a:t> to join me at Innovation Zero World Congress 2026 at Olympia London on 28–29 April. The pass provides access to all content forums, the exhibition and networking areas, bringing together policymakers, investors and industry leaders working to accelerate the transition to a low-carbon future.</a:t>
            </a:r>
          </a:p>
          <a:p>
            <a:pPr marL="12065" marR="75565">
              <a:lnSpc>
                <a:spcPct val="101499"/>
              </a:lnSpc>
              <a:spcBef>
                <a:spcPts val="1980"/>
              </a:spcBef>
              <a:tabLst>
                <a:tab pos="326390" algn="l"/>
              </a:tabLst>
            </a:pPr>
            <a:endParaRPr lang="en-GB" sz="2000" dirty="0">
              <a:solidFill>
                <a:schemeClr val="bg1">
                  <a:lumMod val="85000"/>
                </a:schemeClr>
              </a:solidFill>
              <a:latin typeface="Poppins"/>
              <a:cs typeface="Poppins"/>
            </a:endParaRPr>
          </a:p>
          <a:p>
            <a:pPr marL="354965" marR="75565" indent="-342900">
              <a:lnSpc>
                <a:spcPct val="101499"/>
              </a:lnSpc>
              <a:spcBef>
                <a:spcPts val="1980"/>
              </a:spcBef>
              <a:buFont typeface="Arial,Sans-Serif"/>
              <a:buChar char="•"/>
              <a:tabLst>
                <a:tab pos="326390" algn="l"/>
              </a:tabLst>
            </a:pPr>
            <a:r>
              <a:rPr lang="en-GB" sz="2000" dirty="0">
                <a:solidFill>
                  <a:schemeClr val="bg1">
                    <a:lumMod val="85000"/>
                  </a:schemeClr>
                </a:solidFill>
                <a:latin typeface="Poppins"/>
                <a:cs typeface="Poppins"/>
              </a:rPr>
              <a:t>I'd be delighted for you to join me at Innovation Zero World Congress 2026 as my guest. Your </a:t>
            </a:r>
            <a:r>
              <a:rPr lang="en-GB" sz="2000" dirty="0">
                <a:solidFill>
                  <a:srgbClr val="3387ED"/>
                </a:solidFill>
                <a:latin typeface="Poppins"/>
                <a:cs typeface="Poppins"/>
                <a:hlinkClick r:id="rId3">
                  <a:extLst>
                    <a:ext uri="{A12FA001-AC4F-418D-AE19-62706E023703}">
                      <ahyp:hlinkClr xmlns:ahyp="http://schemas.microsoft.com/office/drawing/2018/hyperlinkcolor" val="tx"/>
                    </a:ext>
                  </a:extLst>
                </a:hlinkClick>
              </a:rPr>
              <a:t>complimentary guest pass</a:t>
            </a:r>
            <a:r>
              <a:rPr lang="en-GB" sz="2000" dirty="0">
                <a:solidFill>
                  <a:schemeClr val="bg1">
                    <a:lumMod val="85000"/>
                  </a:schemeClr>
                </a:solidFill>
                <a:latin typeface="Poppins"/>
                <a:cs typeface="Poppins"/>
              </a:rPr>
              <a:t> will give you full access to the content theatres, show floor and networking areas at Olympia London on 28–29 April. This is a great opportunity to connect with the organisations delivering the low-carbon transition in practice.</a:t>
            </a:r>
          </a:p>
          <a:p>
            <a:pPr marL="12065" marR="75565">
              <a:lnSpc>
                <a:spcPct val="101499"/>
              </a:lnSpc>
              <a:spcBef>
                <a:spcPts val="1980"/>
              </a:spcBef>
              <a:tabLst>
                <a:tab pos="326390" algn="l"/>
              </a:tabLst>
            </a:pPr>
            <a:endParaRPr lang="en-GB" sz="2000" dirty="0">
              <a:solidFill>
                <a:schemeClr val="bg1">
                  <a:lumMod val="85000"/>
                </a:schemeClr>
              </a:solidFill>
              <a:latin typeface="Poppins"/>
              <a:cs typeface="Poppins"/>
            </a:endParaRPr>
          </a:p>
          <a:p>
            <a:pPr marL="354965" marR="75565" indent="-342900">
              <a:lnSpc>
                <a:spcPct val="101499"/>
              </a:lnSpc>
              <a:spcBef>
                <a:spcPts val="1980"/>
              </a:spcBef>
              <a:buFont typeface="Arial,Sans-Serif"/>
              <a:buChar char="•"/>
              <a:tabLst>
                <a:tab pos="326390" algn="l"/>
              </a:tabLst>
            </a:pPr>
            <a:r>
              <a:rPr lang="en-GB" sz="2000">
                <a:solidFill>
                  <a:schemeClr val="bg1">
                    <a:lumMod val="85000"/>
                  </a:schemeClr>
                </a:solidFill>
                <a:latin typeface="Poppins"/>
                <a:cs typeface="Poppins"/>
              </a:rPr>
              <a:t>I'm pleased to share a </a:t>
            </a:r>
            <a:r>
              <a:rPr lang="en-GB" sz="2000" dirty="0">
                <a:solidFill>
                  <a:srgbClr val="3387ED"/>
                </a:solidFill>
                <a:latin typeface="Poppins"/>
                <a:cs typeface="Poppins"/>
                <a:hlinkClick r:id="rId3">
                  <a:extLst>
                    <a:ext uri="{A12FA001-AC4F-418D-AE19-62706E023703}">
                      <ahyp:hlinkClr xmlns:ahyp="http://schemas.microsoft.com/office/drawing/2018/hyperlinkcolor" val="tx"/>
                    </a:ext>
                  </a:extLst>
                </a:hlinkClick>
              </a:rPr>
              <a:t>complimentary guest pass</a:t>
            </a:r>
            <a:r>
              <a:rPr lang="en-GB" sz="2000">
                <a:solidFill>
                  <a:schemeClr val="bg1">
                    <a:lumMod val="85000"/>
                  </a:schemeClr>
                </a:solidFill>
                <a:latin typeface="Poppins"/>
                <a:cs typeface="Poppins"/>
              </a:rPr>
              <a:t> for Innovation Zero World Congress 2026 (28–29 April, Olympia London). The pass includes access to all content theatres, the exhibition and networking areas.</a:t>
            </a:r>
          </a:p>
        </p:txBody>
      </p:sp>
    </p:spTree>
    <p:extLst>
      <p:ext uri="{BB962C8B-B14F-4D97-AF65-F5344CB8AC3E}">
        <p14:creationId xmlns:p14="http://schemas.microsoft.com/office/powerpoint/2010/main" val="100986084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34388" y="1053232"/>
            <a:ext cx="9142730" cy="568744"/>
          </a:xfrm>
          <a:prstGeom prst="rect">
            <a:avLst/>
          </a:prstGeom>
        </p:spPr>
        <p:txBody>
          <a:bodyPr vert="horz" wrap="square" lIns="0" tIns="14604" rIns="0" bIns="0" rtlCol="0">
            <a:spAutoFit/>
          </a:bodyPr>
          <a:lstStyle/>
          <a:p>
            <a:pPr marL="12700">
              <a:lnSpc>
                <a:spcPct val="100000"/>
              </a:lnSpc>
              <a:spcBef>
                <a:spcPts val="114"/>
              </a:spcBef>
            </a:pPr>
            <a:r>
              <a:rPr sz="3600" b="1">
                <a:solidFill>
                  <a:schemeClr val="bg1"/>
                </a:solidFill>
                <a:latin typeface="Poppins" pitchFamily="2" charset="77"/>
                <a:cs typeface="Poppins" pitchFamily="2" charset="77"/>
              </a:rPr>
              <a:t>EVENT DETAILS</a:t>
            </a:r>
          </a:p>
        </p:txBody>
      </p:sp>
      <p:sp>
        <p:nvSpPr>
          <p:cNvPr id="4" name="object 4"/>
          <p:cNvSpPr txBox="1"/>
          <p:nvPr/>
        </p:nvSpPr>
        <p:spPr>
          <a:xfrm>
            <a:off x="1034388" y="2302503"/>
            <a:ext cx="17999710" cy="6424195"/>
          </a:xfrm>
          <a:prstGeom prst="rect">
            <a:avLst/>
          </a:prstGeom>
        </p:spPr>
        <p:txBody>
          <a:bodyPr vert="horz" wrap="square" lIns="0" tIns="17145" rIns="0" bIns="0" rtlCol="0" anchor="t">
            <a:spAutoFit/>
          </a:bodyPr>
          <a:lstStyle/>
          <a:p>
            <a:pPr marL="12700">
              <a:lnSpc>
                <a:spcPct val="100000"/>
              </a:lnSpc>
              <a:spcBef>
                <a:spcPts val="135"/>
              </a:spcBef>
            </a:pPr>
            <a:r>
              <a:rPr sz="1600" i="1">
                <a:solidFill>
                  <a:schemeClr val="bg1">
                    <a:lumMod val="85000"/>
                  </a:schemeClr>
                </a:solidFill>
                <a:latin typeface="Poppins"/>
                <a:cs typeface="Poppins"/>
              </a:rPr>
              <a:t>(For larger comms, e.g. emails)</a:t>
            </a:r>
            <a:endParaRPr sz="1600">
              <a:solidFill>
                <a:schemeClr val="bg1">
                  <a:lumMod val="85000"/>
                </a:schemeClr>
              </a:solidFill>
              <a:latin typeface="Poppins"/>
              <a:cs typeface="Poppins"/>
            </a:endParaRPr>
          </a:p>
          <a:p>
            <a:pPr marL="12700">
              <a:lnSpc>
                <a:spcPct val="100000"/>
              </a:lnSpc>
            </a:pPr>
            <a:endParaRPr lang="en-GB" sz="2000" b="1">
              <a:solidFill>
                <a:schemeClr val="bg1">
                  <a:lumMod val="85000"/>
                </a:schemeClr>
              </a:solidFill>
              <a:latin typeface="Poppins"/>
              <a:cs typeface="Poppins"/>
            </a:endParaRPr>
          </a:p>
          <a:p>
            <a:pPr marL="12700">
              <a:lnSpc>
                <a:spcPct val="100000"/>
              </a:lnSpc>
            </a:pPr>
            <a:r>
              <a:rPr sz="2400" b="1">
                <a:solidFill>
                  <a:schemeClr val="bg1">
                    <a:lumMod val="85000"/>
                  </a:schemeClr>
                </a:solidFill>
                <a:latin typeface="Poppins"/>
                <a:cs typeface="Poppins"/>
              </a:rPr>
              <a:t>Name: </a:t>
            </a:r>
            <a:r>
              <a:rPr sz="2400">
                <a:solidFill>
                  <a:schemeClr val="bg1">
                    <a:lumMod val="85000"/>
                  </a:schemeClr>
                </a:solidFill>
                <a:latin typeface="Poppins"/>
                <a:cs typeface="Poppins"/>
              </a:rPr>
              <a:t>Innovation Zero</a:t>
            </a:r>
            <a:r>
              <a:rPr lang="en-GB" sz="2400">
                <a:solidFill>
                  <a:schemeClr val="bg1">
                    <a:lumMod val="85000"/>
                  </a:schemeClr>
                </a:solidFill>
                <a:latin typeface="Poppins"/>
                <a:cs typeface="Poppins"/>
              </a:rPr>
              <a:t> World Congress 2026</a:t>
            </a:r>
            <a:endParaRPr lang="en-GB" sz="2400" b="1">
              <a:solidFill>
                <a:schemeClr val="bg1">
                  <a:lumMod val="85000"/>
                </a:schemeClr>
              </a:solidFill>
              <a:latin typeface="Poppins"/>
              <a:cs typeface="Poppins"/>
            </a:endParaRPr>
          </a:p>
          <a:p>
            <a:pPr marL="12700">
              <a:spcBef>
                <a:spcPts val="1614"/>
              </a:spcBef>
            </a:pPr>
            <a:r>
              <a:rPr sz="2400" b="1">
                <a:solidFill>
                  <a:schemeClr val="bg1">
                    <a:lumMod val="85000"/>
                  </a:schemeClr>
                </a:solidFill>
                <a:latin typeface="Poppins"/>
                <a:cs typeface="Poppins"/>
              </a:rPr>
              <a:t>When</a:t>
            </a:r>
            <a:r>
              <a:rPr lang="en-US" sz="2400" b="1">
                <a:solidFill>
                  <a:schemeClr val="bg1">
                    <a:lumMod val="85000"/>
                  </a:schemeClr>
                </a:solidFill>
                <a:latin typeface="Poppins"/>
                <a:cs typeface="Poppins"/>
              </a:rPr>
              <a:t> / Where</a:t>
            </a:r>
            <a:r>
              <a:rPr sz="2400" b="1">
                <a:solidFill>
                  <a:schemeClr val="bg1">
                    <a:lumMod val="85000"/>
                  </a:schemeClr>
                </a:solidFill>
                <a:latin typeface="Poppins"/>
                <a:cs typeface="Poppins"/>
              </a:rPr>
              <a:t>: </a:t>
            </a:r>
            <a:r>
              <a:rPr lang="en-GB" sz="2400">
                <a:solidFill>
                  <a:schemeClr val="bg1">
                    <a:lumMod val="85000"/>
                  </a:schemeClr>
                </a:solidFill>
                <a:latin typeface="Poppins"/>
                <a:cs typeface="Poppins"/>
              </a:rPr>
              <a:t>28</a:t>
            </a:r>
            <a:r>
              <a:rPr lang="en-GB" sz="2400" baseline="30000">
                <a:solidFill>
                  <a:schemeClr val="bg1">
                    <a:lumMod val="85000"/>
                  </a:schemeClr>
                </a:solidFill>
                <a:latin typeface="Poppins"/>
                <a:cs typeface="Poppins"/>
              </a:rPr>
              <a:t>th</a:t>
            </a:r>
            <a:r>
              <a:rPr lang="en-GB" sz="2400">
                <a:solidFill>
                  <a:schemeClr val="bg1">
                    <a:lumMod val="85000"/>
                  </a:schemeClr>
                </a:solidFill>
                <a:latin typeface="Poppins"/>
                <a:cs typeface="Poppins"/>
              </a:rPr>
              <a:t> &amp; 29</a:t>
            </a:r>
            <a:r>
              <a:rPr lang="en-GB" sz="2400" baseline="30000">
                <a:solidFill>
                  <a:schemeClr val="bg1">
                    <a:lumMod val="85000"/>
                  </a:schemeClr>
                </a:solidFill>
                <a:latin typeface="Poppins"/>
                <a:cs typeface="Poppins"/>
              </a:rPr>
              <a:t>th</a:t>
            </a:r>
            <a:r>
              <a:rPr lang="en-GB" sz="2400">
                <a:solidFill>
                  <a:schemeClr val="bg1">
                    <a:lumMod val="85000"/>
                  </a:schemeClr>
                </a:solidFill>
                <a:latin typeface="Poppins"/>
                <a:cs typeface="Poppins"/>
              </a:rPr>
              <a:t> April 2026</a:t>
            </a:r>
            <a:r>
              <a:rPr sz="2400">
                <a:solidFill>
                  <a:schemeClr val="bg1">
                    <a:lumMod val="85000"/>
                  </a:schemeClr>
                </a:solidFill>
                <a:latin typeface="Poppins"/>
                <a:cs typeface="Poppins"/>
              </a:rPr>
              <a:t> </a:t>
            </a:r>
            <a:r>
              <a:rPr lang="en-US" sz="2400">
                <a:solidFill>
                  <a:schemeClr val="bg1">
                    <a:lumMod val="85000"/>
                  </a:schemeClr>
                </a:solidFill>
                <a:latin typeface="Poppins"/>
                <a:cs typeface="Poppins"/>
              </a:rPr>
              <a:t>/ </a:t>
            </a:r>
            <a:r>
              <a:rPr sz="2400">
                <a:solidFill>
                  <a:schemeClr val="bg1">
                    <a:lumMod val="85000"/>
                  </a:schemeClr>
                </a:solidFill>
                <a:latin typeface="Poppins"/>
                <a:cs typeface="Poppins"/>
              </a:rPr>
              <a:t>Olympia</a:t>
            </a:r>
            <a:r>
              <a:rPr lang="en-GB" sz="2400">
                <a:solidFill>
                  <a:schemeClr val="bg1">
                    <a:lumMod val="85000"/>
                  </a:schemeClr>
                </a:solidFill>
                <a:latin typeface="Poppins"/>
                <a:cs typeface="Poppins"/>
              </a:rPr>
              <a:t> </a:t>
            </a:r>
            <a:r>
              <a:rPr sz="2400">
                <a:solidFill>
                  <a:schemeClr val="bg1">
                    <a:lumMod val="85000"/>
                  </a:schemeClr>
                </a:solidFill>
                <a:latin typeface="Poppins"/>
                <a:cs typeface="Poppins"/>
              </a:rPr>
              <a:t>London</a:t>
            </a:r>
            <a:endParaRPr lang="en-GB" sz="2400" b="1">
              <a:solidFill>
                <a:schemeClr val="bg1">
                  <a:lumMod val="85000"/>
                </a:schemeClr>
              </a:solidFill>
              <a:latin typeface="Poppins"/>
              <a:cs typeface="Poppins"/>
            </a:endParaRPr>
          </a:p>
          <a:p>
            <a:pPr marL="12700">
              <a:lnSpc>
                <a:spcPct val="100000"/>
              </a:lnSpc>
              <a:spcBef>
                <a:spcPts val="1620"/>
              </a:spcBef>
            </a:pPr>
            <a:r>
              <a:rPr sz="2400" b="1">
                <a:solidFill>
                  <a:schemeClr val="bg1">
                    <a:lumMod val="85000"/>
                  </a:schemeClr>
                </a:solidFill>
                <a:latin typeface="Poppins"/>
                <a:cs typeface="Poppins"/>
              </a:rPr>
              <a:t>Event Description</a:t>
            </a:r>
          </a:p>
          <a:p>
            <a:pPr algn="l">
              <a:spcBef>
                <a:spcPts val="1000"/>
              </a:spcBef>
            </a:pPr>
            <a:r>
              <a:rPr lang="en-GB" sz="2400">
                <a:solidFill>
                  <a:schemeClr val="bg1">
                    <a:lumMod val="85000"/>
                  </a:schemeClr>
                </a:solidFill>
                <a:latin typeface="Poppins"/>
                <a:ea typeface="Calibri"/>
                <a:cs typeface="Poppins"/>
              </a:rPr>
              <a:t>Innovation Zero World, the UK's leading low-carbon innovation congress, will return to Olympia London for its fourth edition on the 28th and 29th of April 2026.</a:t>
            </a:r>
            <a:endParaRPr lang="en-US" sz="2400">
              <a:solidFill>
                <a:schemeClr val="bg1">
                  <a:lumMod val="85000"/>
                </a:schemeClr>
              </a:solidFill>
              <a:latin typeface="Poppins"/>
              <a:ea typeface="Calibri"/>
              <a:cs typeface="Poppins"/>
            </a:endParaRPr>
          </a:p>
          <a:p>
            <a:pPr algn="l">
              <a:spcBef>
                <a:spcPts val="1000"/>
              </a:spcBef>
            </a:pPr>
            <a:endParaRPr lang="en-GB" sz="2400">
              <a:solidFill>
                <a:srgbClr val="000000"/>
              </a:solidFill>
              <a:latin typeface="Poppins"/>
              <a:ea typeface="Calibri"/>
              <a:cs typeface="Poppins"/>
            </a:endParaRPr>
          </a:p>
          <a:p>
            <a:pPr algn="l">
              <a:spcBef>
                <a:spcPts val="1000"/>
              </a:spcBef>
            </a:pPr>
            <a:r>
              <a:rPr lang="en-GB" sz="2400" b="1">
                <a:solidFill>
                  <a:schemeClr val="bg1">
                    <a:lumMod val="85000"/>
                  </a:schemeClr>
                </a:solidFill>
                <a:latin typeface="Poppins"/>
                <a:ea typeface="Calibri"/>
                <a:cs typeface="Poppins"/>
              </a:rPr>
              <a:t>Our mission?</a:t>
            </a:r>
            <a:r>
              <a:rPr lang="en-GB" sz="2400">
                <a:solidFill>
                  <a:schemeClr val="bg1">
                    <a:lumMod val="85000"/>
                  </a:schemeClr>
                </a:solidFill>
                <a:latin typeface="Poppins"/>
                <a:ea typeface="Calibri"/>
                <a:cs typeface="Poppins"/>
              </a:rPr>
              <a:t> To accelerate the delivery of a low-carbon future economy by connecting innovators, investors, policymakers and industry leaders to turn ambition into real-world action.</a:t>
            </a:r>
            <a:endParaRPr lang="en-US" sz="2400">
              <a:solidFill>
                <a:schemeClr val="bg1">
                  <a:lumMod val="85000"/>
                </a:schemeClr>
              </a:solidFill>
              <a:latin typeface="Poppins"/>
              <a:ea typeface="Calibri"/>
              <a:cs typeface="Poppins"/>
            </a:endParaRPr>
          </a:p>
          <a:p>
            <a:pPr algn="l">
              <a:spcBef>
                <a:spcPts val="1000"/>
              </a:spcBef>
            </a:pPr>
            <a:endParaRPr lang="en-GB" sz="2400">
              <a:solidFill>
                <a:srgbClr val="000000"/>
              </a:solidFill>
              <a:latin typeface="Poppins"/>
              <a:ea typeface="Calibri"/>
              <a:cs typeface="Poppins"/>
            </a:endParaRPr>
          </a:p>
          <a:p>
            <a:pPr algn="l">
              <a:spcBef>
                <a:spcPts val="1000"/>
              </a:spcBef>
            </a:pPr>
            <a:r>
              <a:rPr lang="en-GB" sz="2400">
                <a:solidFill>
                  <a:schemeClr val="bg1">
                    <a:lumMod val="85000"/>
                  </a:schemeClr>
                </a:solidFill>
                <a:latin typeface="Poppins"/>
                <a:ea typeface="Calibri"/>
                <a:cs typeface="Poppins"/>
              </a:rPr>
              <a:t>In 2026, Innovation Zero World Congress will convene 7,500+ senior stakeholders, 300+ speakers and 300+ solution providers, creating a focused environment for partnership-building, deployment and decision-making.</a:t>
            </a:r>
            <a:endParaRPr lang="en-GB">
              <a:solidFill>
                <a:schemeClr val="bg1">
                  <a:lumMod val="85000"/>
                </a:schemeClr>
              </a:solidFill>
            </a:endParaRPr>
          </a:p>
          <a:p>
            <a:endParaRPr lang="en-GB" sz="2400">
              <a:solidFill>
                <a:schemeClr val="bg1">
                  <a:lumMod val="85000"/>
                </a:schemeClr>
              </a:solidFill>
              <a:latin typeface="Poppins"/>
              <a:cs typeface="Poppins"/>
            </a:endParaRPr>
          </a:p>
          <a:p>
            <a:pPr marL="12700">
              <a:spcBef>
                <a:spcPts val="35"/>
              </a:spcBef>
            </a:pPr>
            <a:r>
              <a:rPr sz="2400" b="1">
                <a:solidFill>
                  <a:schemeClr val="bg1">
                    <a:lumMod val="85000"/>
                  </a:schemeClr>
                </a:solidFill>
                <a:latin typeface="Poppins"/>
                <a:cs typeface="Poppins"/>
              </a:rPr>
              <a:t>You can register </a:t>
            </a:r>
            <a:r>
              <a:rPr lang="en-GB" sz="2400" b="1">
                <a:solidFill>
                  <a:schemeClr val="bg1">
                    <a:lumMod val="85000"/>
                  </a:schemeClr>
                </a:solidFill>
                <a:latin typeface="Poppins"/>
                <a:cs typeface="Poppins"/>
              </a:rPr>
              <a:t>as my</a:t>
            </a:r>
            <a:r>
              <a:rPr sz="2400" b="1">
                <a:solidFill>
                  <a:schemeClr val="bg1">
                    <a:lumMod val="85000"/>
                  </a:schemeClr>
                </a:solidFill>
                <a:latin typeface="Poppins"/>
                <a:cs typeface="Poppins"/>
              </a:rPr>
              <a:t> </a:t>
            </a:r>
            <a:r>
              <a:rPr lang="en-GB" sz="2400" b="1">
                <a:solidFill>
                  <a:schemeClr val="bg1">
                    <a:lumMod val="85000"/>
                  </a:schemeClr>
                </a:solidFill>
                <a:latin typeface="Poppins"/>
                <a:cs typeface="Poppins"/>
              </a:rPr>
              <a:t>guest </a:t>
            </a:r>
            <a:r>
              <a:rPr lang="en-GB" sz="2400" b="1" u="sng" dirty="0">
                <a:solidFill>
                  <a:srgbClr val="3387ED"/>
                </a:solidFill>
                <a:latin typeface="Poppins"/>
                <a:cs typeface="Poppins"/>
                <a:hlinkClick r:id="rId2">
                  <a:extLst>
                    <a:ext uri="{A12FA001-AC4F-418D-AE19-62706E023703}">
                      <ahyp:hlinkClr xmlns:ahyp="http://schemas.microsoft.com/office/drawing/2018/hyperlinkcolor" val="tx"/>
                    </a:ext>
                  </a:extLst>
                </a:hlinkClick>
              </a:rPr>
              <a:t>here</a:t>
            </a:r>
            <a:r>
              <a:rPr sz="2400" b="1">
                <a:solidFill>
                  <a:schemeClr val="bg1">
                    <a:lumMod val="85000"/>
                  </a:schemeClr>
                </a:solidFill>
                <a:latin typeface="Poppins"/>
                <a:cs typeface="Poppins"/>
              </a:rPr>
              <a:t>.</a:t>
            </a:r>
            <a:endParaRPr lang="en-GB" sz="2400" b="1">
              <a:solidFill>
                <a:schemeClr val="bg1">
                  <a:lumMod val="85000"/>
                </a:schemeClr>
              </a:solidFill>
              <a:latin typeface="Poppins"/>
              <a:cs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4388" y="1053232"/>
            <a:ext cx="12142855" cy="1120628"/>
          </a:xfrm>
          <a:prstGeom prst="rect">
            <a:avLst/>
          </a:prstGeom>
        </p:spPr>
        <p:txBody>
          <a:bodyPr vert="horz" wrap="square" lIns="0" tIns="12065" rIns="0" bIns="0" rtlCol="0" anchor="t">
            <a:spAutoFit/>
          </a:bodyPr>
          <a:lstStyle/>
          <a:p>
            <a:pPr marL="12700" marR="5080">
              <a:lnSpc>
                <a:spcPct val="100600"/>
              </a:lnSpc>
              <a:spcBef>
                <a:spcPts val="95"/>
              </a:spcBef>
            </a:pPr>
            <a:r>
              <a:rPr sz="3600" b="1">
                <a:solidFill>
                  <a:schemeClr val="bg1"/>
                </a:solidFill>
                <a:latin typeface="Poppins"/>
                <a:cs typeface="Poppins"/>
              </a:rPr>
              <a:t>CARDS, BANNERS </a:t>
            </a:r>
            <a:r>
              <a:rPr lang="en-GB" sz="3600" b="1">
                <a:solidFill>
                  <a:schemeClr val="bg1"/>
                </a:solidFill>
                <a:latin typeface="Poppins"/>
                <a:cs typeface="Poppins"/>
              </a:rPr>
              <a:t>AND LOGOS CAN BE </a:t>
            </a:r>
            <a:r>
              <a:rPr sz="3600" b="1">
                <a:solidFill>
                  <a:schemeClr val="bg1"/>
                </a:solidFill>
                <a:latin typeface="Poppins"/>
                <a:cs typeface="Poppins"/>
              </a:rPr>
              <a:t>DOWNLOADED VIA </a:t>
            </a:r>
            <a:r>
              <a:rPr sz="3600" b="1" u="sng">
                <a:solidFill>
                  <a:srgbClr val="3387ED"/>
                </a:solidFill>
                <a:uFill>
                  <a:solidFill>
                    <a:srgbClr val="4F5CD6"/>
                  </a:solidFill>
                </a:uFill>
                <a:latin typeface="Poppins"/>
                <a:cs typeface="Poppins"/>
                <a:hlinkClick r:id="rId2">
                  <a:extLst>
                    <a:ext uri="{A12FA001-AC4F-418D-AE19-62706E023703}">
                      <ahyp:hlinkClr xmlns:ahyp="http://schemas.microsoft.com/office/drawing/2018/hyperlinkcolor" val="tx"/>
                    </a:ext>
                  </a:extLst>
                </a:hlinkClick>
              </a:rPr>
              <a:t>THIS LINK</a:t>
            </a:r>
            <a:endParaRPr lang="en-US" sz="3600" b="1">
              <a:solidFill>
                <a:srgbClr val="3387ED"/>
              </a:solidFill>
              <a:latin typeface="Poppins"/>
              <a:cs typeface="Poppins"/>
              <a:hlinkClick r:id="rId2">
                <a:extLst>
                  <a:ext uri="{A12FA001-AC4F-418D-AE19-62706E023703}">
                    <ahyp:hlinkClr xmlns:ahyp="http://schemas.microsoft.com/office/drawing/2018/hyperlinkcolor" val="tx"/>
                  </a:ext>
                </a:extLst>
              </a:hlinkClick>
            </a:endParaRPr>
          </a:p>
        </p:txBody>
      </p:sp>
      <p:sp>
        <p:nvSpPr>
          <p:cNvPr id="10" name="object 2">
            <a:extLst>
              <a:ext uri="{FF2B5EF4-FFF2-40B4-BE49-F238E27FC236}">
                <a16:creationId xmlns:a16="http://schemas.microsoft.com/office/drawing/2014/main" id="{0811912F-7D6F-7EE3-5B9C-E3E32AC5FF8F}"/>
              </a:ext>
            </a:extLst>
          </p:cNvPr>
          <p:cNvSpPr txBox="1">
            <a:spLocks/>
          </p:cNvSpPr>
          <p:nvPr/>
        </p:nvSpPr>
        <p:spPr>
          <a:xfrm>
            <a:off x="1034387" y="2682875"/>
            <a:ext cx="12322548" cy="5198346"/>
          </a:xfrm>
          <a:prstGeom prst="rect">
            <a:avLst/>
          </a:prstGeom>
          <a:noFill/>
        </p:spPr>
        <p:txBody>
          <a:bodyPr vert="horz" wrap="square" lIns="0" tIns="12065" rIns="0" bIns="0" rtlCol="0" anchor="t">
            <a:spAutoFit/>
          </a:bodyPr>
          <a:lstStyle>
            <a:lvl1pPr>
              <a:defRPr sz="2950" b="0" i="0">
                <a:solidFill>
                  <a:schemeClr val="tx1"/>
                </a:solidFill>
                <a:latin typeface="Arial Black"/>
                <a:ea typeface="+mj-ea"/>
                <a:cs typeface="Arial Black"/>
              </a:defRPr>
            </a:lvl1pPr>
          </a:lstStyle>
          <a:p>
            <a:pPr marL="12700" marR="5080">
              <a:lnSpc>
                <a:spcPct val="100600"/>
              </a:lnSpc>
              <a:spcBef>
                <a:spcPts val="95"/>
              </a:spcBef>
            </a:pPr>
            <a:r>
              <a:rPr lang="en-GB" sz="2400">
                <a:solidFill>
                  <a:schemeClr val="bg1">
                    <a:lumMod val="85000"/>
                  </a:schemeClr>
                </a:solidFill>
                <a:latin typeface="Poppins"/>
                <a:cs typeface="Poppins"/>
              </a:rPr>
              <a:t>These digital assets can be used across:</a:t>
            </a:r>
          </a:p>
          <a:p>
            <a:pPr marL="469900" marR="5080" indent="-457200">
              <a:lnSpc>
                <a:spcPct val="250000"/>
              </a:lnSpc>
              <a:spcBef>
                <a:spcPts val="95"/>
              </a:spcBef>
              <a:buFont typeface="Arial" panose="020B0604020202020204" pitchFamily="34" charset="0"/>
              <a:buChar char="•"/>
            </a:pPr>
            <a:r>
              <a:rPr lang="en-GB" sz="2400">
                <a:solidFill>
                  <a:schemeClr val="bg1">
                    <a:lumMod val="85000"/>
                  </a:schemeClr>
                </a:solidFill>
                <a:latin typeface="Poppins"/>
                <a:cs typeface="Poppins"/>
              </a:rPr>
              <a:t>Email signatures</a:t>
            </a:r>
          </a:p>
          <a:p>
            <a:pPr marL="469900" marR="5080" indent="-457200">
              <a:lnSpc>
                <a:spcPct val="250000"/>
              </a:lnSpc>
              <a:spcBef>
                <a:spcPts val="95"/>
              </a:spcBef>
              <a:buFont typeface="Arial" panose="020B0604020202020204" pitchFamily="34" charset="0"/>
              <a:buChar char="•"/>
            </a:pPr>
            <a:r>
              <a:rPr lang="en-GB" sz="2400">
                <a:solidFill>
                  <a:schemeClr val="bg1">
                    <a:lumMod val="85000"/>
                  </a:schemeClr>
                </a:solidFill>
                <a:latin typeface="Poppins"/>
                <a:cs typeface="Poppins"/>
              </a:rPr>
              <a:t>Promotional emails and newsletters</a:t>
            </a:r>
          </a:p>
          <a:p>
            <a:pPr marL="469900" marR="5080" indent="-457200">
              <a:lnSpc>
                <a:spcPct val="250000"/>
              </a:lnSpc>
              <a:spcBef>
                <a:spcPts val="95"/>
              </a:spcBef>
              <a:buFont typeface="Arial" panose="020B0604020202020204" pitchFamily="34" charset="0"/>
              <a:buChar char="•"/>
            </a:pPr>
            <a:r>
              <a:rPr lang="en-GB" sz="2400">
                <a:solidFill>
                  <a:schemeClr val="bg1">
                    <a:lumMod val="85000"/>
                  </a:schemeClr>
                </a:solidFill>
                <a:latin typeface="Poppins"/>
                <a:cs typeface="Poppins"/>
              </a:rPr>
              <a:t>Websites</a:t>
            </a:r>
          </a:p>
          <a:p>
            <a:pPr marL="469900" marR="5080" indent="-457200">
              <a:lnSpc>
                <a:spcPct val="250000"/>
              </a:lnSpc>
              <a:spcBef>
                <a:spcPts val="95"/>
              </a:spcBef>
              <a:buFont typeface="Arial" panose="020B0604020202020204" pitchFamily="34" charset="0"/>
              <a:buChar char="•"/>
            </a:pPr>
            <a:r>
              <a:rPr lang="en-GB" sz="2400">
                <a:solidFill>
                  <a:schemeClr val="bg1">
                    <a:lumMod val="85000"/>
                  </a:schemeClr>
                </a:solidFill>
                <a:latin typeface="Poppins"/>
                <a:cs typeface="Poppins"/>
              </a:rPr>
              <a:t>Social channels</a:t>
            </a:r>
          </a:p>
          <a:p>
            <a:pPr marL="12700" marR="5080">
              <a:lnSpc>
                <a:spcPct val="150000"/>
              </a:lnSpc>
              <a:spcBef>
                <a:spcPts val="95"/>
              </a:spcBef>
            </a:pPr>
            <a:r>
              <a:rPr lang="en-GB" sz="2400">
                <a:solidFill>
                  <a:schemeClr val="bg1">
                    <a:lumMod val="85000"/>
                  </a:schemeClr>
                </a:solidFill>
                <a:latin typeface="Poppins"/>
                <a:cs typeface="Poppins"/>
              </a:rPr>
              <a:t>If you require graphics in specific dimensions or formats, drop us a message at </a:t>
            </a:r>
            <a:r>
              <a:rPr lang="en-GB" sz="2400">
                <a:solidFill>
                  <a:srgbClr val="3387ED"/>
                </a:solidFill>
                <a:latin typeface="Poppins"/>
                <a:cs typeface="Poppins"/>
                <a:hlinkClick r:id="rId3">
                  <a:extLst>
                    <a:ext uri="{A12FA001-AC4F-418D-AE19-62706E023703}">
                      <ahyp:hlinkClr xmlns:ahyp="http://schemas.microsoft.com/office/drawing/2018/hyperlinkcolor" val="tx"/>
                    </a:ext>
                  </a:extLst>
                </a:hlinkClick>
              </a:rPr>
              <a:t>enquiries@innovationzero.com</a:t>
            </a:r>
            <a:endParaRPr lang="en-GB" sz="2400">
              <a:solidFill>
                <a:srgbClr val="3387ED"/>
              </a:solidFill>
              <a:latin typeface="Poppins"/>
              <a:cs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E35A7C-BB53-BB58-477F-DFE2DD59A578}"/>
              </a:ext>
            </a:extLst>
          </p:cNvPr>
          <p:cNvSpPr/>
          <p:nvPr/>
        </p:nvSpPr>
        <p:spPr>
          <a:xfrm>
            <a:off x="10050945" y="6465811"/>
            <a:ext cx="9017661" cy="1779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1034388" y="1053232"/>
            <a:ext cx="9246262" cy="568744"/>
          </a:xfrm>
          <a:prstGeom prst="rect">
            <a:avLst/>
          </a:prstGeom>
        </p:spPr>
        <p:txBody>
          <a:bodyPr vert="horz" wrap="square" lIns="0" tIns="14604" rIns="0" bIns="0" rtlCol="0" anchor="t">
            <a:spAutoFit/>
          </a:bodyPr>
          <a:lstStyle/>
          <a:p>
            <a:pPr marL="12700">
              <a:lnSpc>
                <a:spcPct val="100000"/>
              </a:lnSpc>
              <a:spcBef>
                <a:spcPts val="114"/>
              </a:spcBef>
            </a:pPr>
            <a:r>
              <a:rPr sz="3600" b="1">
                <a:solidFill>
                  <a:schemeClr val="bg1"/>
                </a:solidFill>
                <a:latin typeface="Poppins"/>
                <a:cs typeface="Poppins"/>
              </a:rPr>
              <a:t>INNOVATION </a:t>
            </a:r>
            <a:r>
              <a:rPr lang="en-GB" sz="3600" b="1">
                <a:solidFill>
                  <a:schemeClr val="bg1"/>
                </a:solidFill>
                <a:latin typeface="Poppins"/>
                <a:cs typeface="Poppins"/>
              </a:rPr>
              <a:t>ZERO</a:t>
            </a:r>
            <a:r>
              <a:rPr sz="3600" b="1">
                <a:solidFill>
                  <a:schemeClr val="bg1"/>
                </a:solidFill>
                <a:latin typeface="Poppins"/>
                <a:cs typeface="Poppins"/>
              </a:rPr>
              <a:t> BRAND GUIDELINES</a:t>
            </a:r>
          </a:p>
        </p:txBody>
      </p:sp>
      <p:pic>
        <p:nvPicPr>
          <p:cNvPr id="7" name="Picture 6" descr="A logo for a company&#10;&#10;Description automatically generated">
            <a:extLst>
              <a:ext uri="{FF2B5EF4-FFF2-40B4-BE49-F238E27FC236}">
                <a16:creationId xmlns:a16="http://schemas.microsoft.com/office/drawing/2014/main" id="{CA342D4B-141C-8C40-3F2D-9E1AA5427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2048" y="2073275"/>
            <a:ext cx="9017662" cy="5072435"/>
          </a:xfrm>
          <a:prstGeom prst="rect">
            <a:avLst/>
          </a:prstGeom>
        </p:spPr>
      </p:pic>
      <p:pic>
        <p:nvPicPr>
          <p:cNvPr id="9" name="Picture 8">
            <a:extLst>
              <a:ext uri="{FF2B5EF4-FFF2-40B4-BE49-F238E27FC236}">
                <a16:creationId xmlns:a16="http://schemas.microsoft.com/office/drawing/2014/main" id="{17C03169-8F8F-B257-14E9-4C81B41806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4388" y="2073275"/>
            <a:ext cx="9017662" cy="5072434"/>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DAEF6CE0-483C-F1C6-90B4-FAA0B2B0C0B6}"/>
              </a:ext>
            </a:extLst>
          </p:cNvPr>
          <p:cNvPicPr>
            <a:picLocks noChangeAspect="1"/>
          </p:cNvPicPr>
          <p:nvPr/>
        </p:nvPicPr>
        <p:blipFill rotWithShape="1">
          <a:blip r:embed="rId4">
            <a:extLst>
              <a:ext uri="{28A0092B-C50C-407E-A947-70E740481C1C}">
                <a14:useLocalDpi xmlns:a14="http://schemas.microsoft.com/office/drawing/2010/main" val="0"/>
              </a:ext>
            </a:extLst>
          </a:blip>
          <a:srcRect b="49777"/>
          <a:stretch/>
        </p:blipFill>
        <p:spPr>
          <a:xfrm>
            <a:off x="1035125" y="7145710"/>
            <a:ext cx="9017662" cy="2547565"/>
          </a:xfrm>
          <a:prstGeom prst="rect">
            <a:avLst/>
          </a:prstGeom>
        </p:spPr>
      </p:pic>
      <p:pic>
        <p:nvPicPr>
          <p:cNvPr id="12" name="Picture 11" descr="A screenshot of a computer screen&#10;&#10;Description automatically generated">
            <a:extLst>
              <a:ext uri="{FF2B5EF4-FFF2-40B4-BE49-F238E27FC236}">
                <a16:creationId xmlns:a16="http://schemas.microsoft.com/office/drawing/2014/main" id="{00709A03-DAE7-F305-625F-C3E6EB934042}"/>
              </a:ext>
            </a:extLst>
          </p:cNvPr>
          <p:cNvPicPr>
            <a:picLocks noChangeAspect="1"/>
          </p:cNvPicPr>
          <p:nvPr/>
        </p:nvPicPr>
        <p:blipFill rotWithShape="1">
          <a:blip r:embed="rId4">
            <a:extLst>
              <a:ext uri="{28A0092B-C50C-407E-A947-70E740481C1C}">
                <a14:useLocalDpi xmlns:a14="http://schemas.microsoft.com/office/drawing/2010/main" val="0"/>
              </a:ext>
            </a:extLst>
          </a:blip>
          <a:srcRect t="47306" b="15875"/>
          <a:stretch/>
        </p:blipFill>
        <p:spPr>
          <a:xfrm>
            <a:off x="10051681" y="7825609"/>
            <a:ext cx="9017662" cy="18676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5CD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5CD6"/>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5CD6"/>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5CD6"/>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7fc8fd-e6ad-4249-997f-d607bfc49421">
      <Terms xmlns="http://schemas.microsoft.com/office/infopath/2007/PartnerControls"/>
    </lcf76f155ced4ddcb4097134ff3c332f>
    <TaxCatchAll xmlns="ca1b2b25-1d8b-4f94-a52a-ff8791316e6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F9CC88F82DDA44B34054654FFE6DE7" ma:contentTypeVersion="16" ma:contentTypeDescription="Create a new document." ma:contentTypeScope="" ma:versionID="33a16ab58cb51be32a522c2429508492">
  <xsd:schema xmlns:xsd="http://www.w3.org/2001/XMLSchema" xmlns:xs="http://www.w3.org/2001/XMLSchema" xmlns:p="http://schemas.microsoft.com/office/2006/metadata/properties" xmlns:ns2="797fc8fd-e6ad-4249-997f-d607bfc49421" xmlns:ns3="ca1b2b25-1d8b-4f94-a52a-ff8791316e61" targetNamespace="http://schemas.microsoft.com/office/2006/metadata/properties" ma:root="true" ma:fieldsID="be66ad413c538af987862573454bdfaa" ns2:_="" ns3:_="">
    <xsd:import namespace="797fc8fd-e6ad-4249-997f-d607bfc49421"/>
    <xsd:import namespace="ca1b2b25-1d8b-4f94-a52a-ff8791316e6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7fc8fd-e6ad-4249-997f-d607bfc494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c97c20-8ba5-4b7c-ad65-a724de75700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1b2b25-1d8b-4f94-a52a-ff8791316e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4c13cbf-e3f6-4991-b683-7cd22dbabef6}" ma:internalName="TaxCatchAll" ma:showField="CatchAllData" ma:web="ca1b2b25-1d8b-4f94-a52a-ff8791316e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01BCF6-C675-40B6-A164-9E2276EC658E}">
  <ds:schemaRefs>
    <ds:schemaRef ds:uri="797fc8fd-e6ad-4249-997f-d607bfc49421"/>
    <ds:schemaRef ds:uri="ca1b2b25-1d8b-4f94-a52a-ff8791316e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11BDAD-BFFA-4E1C-BE37-29C79E8657B2}">
  <ds:schemaRefs>
    <ds:schemaRef ds:uri="797fc8fd-e6ad-4249-997f-d607bfc49421"/>
    <ds:schemaRef ds:uri="ca1b2b25-1d8b-4f94-a52a-ff8791316e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F79391-9902-49C1-90E6-F93C45D392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19</Slides>
  <Notes>0</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The UK’s leading-low carbon innovation congress</vt:lpstr>
      <vt:lpstr>WELCOME!</vt:lpstr>
      <vt:lpstr>WHAT WE SUPPLY TO OUR SPEAKERS</vt:lpstr>
      <vt:lpstr>MARKETING COPY FOR PROMOTIONAL PURPOSES</vt:lpstr>
      <vt:lpstr>EXAMPLE SOCIAL MEDIA COPY</vt:lpstr>
      <vt:lpstr>EXAMPLE COPY FOR GUEST INVITATIONS</vt:lpstr>
      <vt:lpstr>EVENT DETAILS</vt:lpstr>
      <vt:lpstr>CARDS, BANNERS AND LOGOS CAN BE DOWNLOADED VIA THIS LINK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INTERNATIONAL CLEANTECH CONGRESS</dc:title>
  <dc:creator>Elizabeth Powell</dc:creator>
  <cp:revision>43</cp:revision>
  <dcterms:created xsi:type="dcterms:W3CDTF">2023-11-28T18:16:43Z</dcterms:created>
  <dcterms:modified xsi:type="dcterms:W3CDTF">2026-03-03T09:22:27Z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2023-04-05T00:00:00Z</vt:filetime>
  </property>
  <property fmtid="{D5CDD505-2E9C-101B-9397-08002B2CF9AE}" pid="3" name="Creator">
    <vt:lpwstr>Adobe InDesign 18.2 (Macintosh)</vt:lpwstr>
  </property>
  <property fmtid="{D5CDD505-2E9C-101B-9397-08002B2CF9AE}" pid="4" name="LastSaved">
    <vt:filetime>2023-11-28T00:00:00Z</vt:filetime>
  </property>
  <property fmtid="{D5CDD505-2E9C-101B-9397-08002B2CF9AE}" pid="5" name="Producer">
    <vt:lpwstr>Adobe PDF Library 17.0</vt:lpwstr>
  </property>
  <property fmtid="{D5CDD505-2E9C-101B-9397-08002B2CF9AE}" pid="6" name="ContentTypeId">
    <vt:lpwstr>0x01010034F9CC88F82DDA44B34054654FFE6DE7</vt:lpwstr>
  </property>
  <property fmtid="{D5CDD505-2E9C-101B-9397-08002B2CF9AE}" pid="7" name="MediaServiceImageTags">
    <vt:lpwstr/>
  </property>
</Properties>
</file>