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73" r:id="rId2"/>
  </p:sldMasterIdLst>
  <p:notesMasterIdLst>
    <p:notesMasterId r:id="rId17"/>
  </p:notesMasterIdLst>
  <p:sldIdLst>
    <p:sldId id="256" r:id="rId3"/>
    <p:sldId id="648" r:id="rId4"/>
    <p:sldId id="649" r:id="rId5"/>
    <p:sldId id="651" r:id="rId6"/>
    <p:sldId id="663" r:id="rId7"/>
    <p:sldId id="658" r:id="rId8"/>
    <p:sldId id="666" r:id="rId9"/>
    <p:sldId id="664" r:id="rId10"/>
    <p:sldId id="665" r:id="rId11"/>
    <p:sldId id="440" r:id="rId12"/>
    <p:sldId id="667" r:id="rId13"/>
    <p:sldId id="442" r:id="rId14"/>
    <p:sldId id="352" r:id="rId15"/>
    <p:sldId id="433" r:id="rId16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705C9A-FFD0-0896-123D-DF33BB6451E1}" name="Nikki Pineda" initials="NP" userId="S::nikki.pineda@evoliomarketing.com::5d78ba44-683e-4ba0-b5cf-1e0534d1fe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D197"/>
    <a:srgbClr val="2598F5"/>
    <a:srgbClr val="1D6F85"/>
    <a:srgbClr val="17596B"/>
    <a:srgbClr val="2497B2"/>
    <a:srgbClr val="00798C"/>
    <a:srgbClr val="924883"/>
    <a:srgbClr val="00D661"/>
    <a:srgbClr val="8FC95C"/>
    <a:srgbClr val="253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653682-DCD5-4D02-8EA9-210187E65AF7}" v="2346" dt="2022-11-16T14:06:48.48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4" autoAdjust="0"/>
    <p:restoredTop sz="91057" autoAdjust="0"/>
  </p:normalViewPr>
  <p:slideViewPr>
    <p:cSldViewPr snapToGrid="0">
      <p:cViewPr varScale="1">
        <p:scale>
          <a:sx n="99" d="100"/>
          <a:sy n="99" d="100"/>
        </p:scale>
        <p:origin x="642" y="4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3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4CF-447E-8147-EE4CAFB6C192}"/>
              </c:ext>
            </c:extLst>
          </c:dPt>
          <c:dPt>
            <c:idx val="1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CF-447E-8147-EE4CAFB6C192}"/>
              </c:ext>
            </c:extLst>
          </c:dPt>
          <c:cat>
            <c:strRef>
              <c:f>Sheet1!$A$2:$A$3</c:f>
              <c:strCache>
                <c:ptCount val="2"/>
                <c:pt idx="0">
                  <c:v>Expect Attendance Increase</c:v>
                </c:pt>
                <c:pt idx="1">
                  <c:v>do not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0.73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CF-447E-8147-EE4CAFB6C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E0-44BD-B27E-F9D9F598EC8E}"/>
              </c:ext>
            </c:extLst>
          </c:dPt>
          <c:dPt>
            <c:idx val="1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E0-44BD-B27E-F9D9F598EC8E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E0-44BD-B27E-F9D9F598E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63D1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53-46EC-A114-9AE49FA645B5}"/>
              </c:ext>
            </c:extLst>
          </c:dPt>
          <c:dPt>
            <c:idx val="1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53-46EC-A114-9AE49FA645B5}"/>
              </c:ext>
            </c:extLst>
          </c:dPt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0.33</c:v>
                </c:pt>
                <c:pt idx="1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53-46EC-A114-9AE49FA64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Tactics Used for Attendee Acquisition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186196334097735"/>
          <c:y val="0.15485352048772763"/>
          <c:w val="0.64092636026761507"/>
          <c:h val="0.792729171630643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Large Shows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Telemarketing</c:v>
                </c:pt>
                <c:pt idx="1">
                  <c:v>Retargeting/Lookalike programs</c:v>
                </c:pt>
                <c:pt idx="2">
                  <c:v>Paid ads on social media</c:v>
                </c:pt>
                <c:pt idx="3">
                  <c:v>Print ads in trade/professional journals</c:v>
                </c:pt>
                <c:pt idx="4">
                  <c:v>Invitation programs (i.e., Feathr, Gleanin)</c:v>
                </c:pt>
                <c:pt idx="5">
                  <c:v>Digital ads in trade journals</c:v>
                </c:pt>
                <c:pt idx="6">
                  <c:v>Digital ads on 3rd party web sites</c:v>
                </c:pt>
                <c:pt idx="7">
                  <c:v>Email blasts to in-house database</c:v>
                </c:pt>
                <c:pt idx="8">
                  <c:v>Social media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0.2</c:v>
                </c:pt>
                <c:pt idx="1">
                  <c:v>0.45</c:v>
                </c:pt>
                <c:pt idx="2">
                  <c:v>0.75</c:v>
                </c:pt>
                <c:pt idx="3">
                  <c:v>0.65</c:v>
                </c:pt>
                <c:pt idx="4">
                  <c:v>0.65</c:v>
                </c:pt>
                <c:pt idx="5">
                  <c:v>0.85</c:v>
                </c:pt>
                <c:pt idx="6">
                  <c:v>0.55000000000000004</c:v>
                </c:pt>
                <c:pt idx="7">
                  <c:v>0.9</c:v>
                </c:pt>
                <c:pt idx="8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2E-4413-A2C2-EC76DFAE42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Midsize Shows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Telemarketing</c:v>
                </c:pt>
                <c:pt idx="1">
                  <c:v>Retargeting/Lookalike programs</c:v>
                </c:pt>
                <c:pt idx="2">
                  <c:v>Paid ads on social media</c:v>
                </c:pt>
                <c:pt idx="3">
                  <c:v>Print ads in trade/professional journals</c:v>
                </c:pt>
                <c:pt idx="4">
                  <c:v>Invitation programs (i.e., Feathr, Gleanin)</c:v>
                </c:pt>
                <c:pt idx="5">
                  <c:v>Digital ads in trade journals</c:v>
                </c:pt>
                <c:pt idx="6">
                  <c:v>Digital ads on 3rd party web sites</c:v>
                </c:pt>
                <c:pt idx="7">
                  <c:v>Email blasts to in-house database</c:v>
                </c:pt>
                <c:pt idx="8">
                  <c:v>Social media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0.16</c:v>
                </c:pt>
                <c:pt idx="1">
                  <c:v>0.36</c:v>
                </c:pt>
                <c:pt idx="2">
                  <c:v>0.52</c:v>
                </c:pt>
                <c:pt idx="3">
                  <c:v>0.52</c:v>
                </c:pt>
                <c:pt idx="4">
                  <c:v>0.52</c:v>
                </c:pt>
                <c:pt idx="5">
                  <c:v>0.56000000000000005</c:v>
                </c:pt>
                <c:pt idx="6">
                  <c:v>0.6</c:v>
                </c:pt>
                <c:pt idx="7">
                  <c:v>0.96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2E-4413-A2C2-EC76DFAE42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6"/>
        <c:axId val="1828498528"/>
        <c:axId val="1828499360"/>
      </c:barChart>
      <c:catAx>
        <c:axId val="1828498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8499360"/>
        <c:crosses val="autoZero"/>
        <c:auto val="1"/>
        <c:lblAlgn val="ctr"/>
        <c:lblOffset val="100"/>
        <c:noMultiLvlLbl val="0"/>
      </c:catAx>
      <c:valAx>
        <c:axId val="18284993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2849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5679306180938453"/>
          <c:y val="0.58880669098836758"/>
          <c:w val="0.14230347918576083"/>
          <c:h val="0.114025308075670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50" cy="480704"/>
          </a:xfrm>
          <a:prstGeom prst="rect">
            <a:avLst/>
          </a:prstGeom>
        </p:spPr>
        <p:txBody>
          <a:bodyPr vert="horz" lIns="93790" tIns="46895" rIns="93790" bIns="468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714" y="1"/>
            <a:ext cx="3170250" cy="480704"/>
          </a:xfrm>
          <a:prstGeom prst="rect">
            <a:avLst/>
          </a:prstGeom>
        </p:spPr>
        <p:txBody>
          <a:bodyPr vert="horz" lIns="93790" tIns="46895" rIns="93790" bIns="46895" rtlCol="0"/>
          <a:lstStyle>
            <a:lvl1pPr algn="r">
              <a:defRPr sz="1200"/>
            </a:lvl1pPr>
          </a:lstStyle>
          <a:p>
            <a:fld id="{D247FE2F-7C98-4ABB-AEE0-302438B93851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90" tIns="46895" rIns="93790" bIns="4689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026" y="4620338"/>
            <a:ext cx="5853150" cy="3781251"/>
          </a:xfrm>
          <a:prstGeom prst="rect">
            <a:avLst/>
          </a:prstGeom>
        </p:spPr>
        <p:txBody>
          <a:bodyPr vert="horz" lIns="93790" tIns="46895" rIns="93790" bIns="4689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496"/>
            <a:ext cx="3170250" cy="480704"/>
          </a:xfrm>
          <a:prstGeom prst="rect">
            <a:avLst/>
          </a:prstGeom>
        </p:spPr>
        <p:txBody>
          <a:bodyPr vert="horz" lIns="93790" tIns="46895" rIns="93790" bIns="468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714" y="9120496"/>
            <a:ext cx="3170250" cy="480704"/>
          </a:xfrm>
          <a:prstGeom prst="rect">
            <a:avLst/>
          </a:prstGeom>
        </p:spPr>
        <p:txBody>
          <a:bodyPr vert="horz" lIns="93790" tIns="46895" rIns="93790" bIns="46895" rtlCol="0" anchor="b"/>
          <a:lstStyle>
            <a:lvl1pPr algn="r">
              <a:defRPr sz="1200"/>
            </a:lvl1pPr>
          </a:lstStyle>
          <a:p>
            <a:fld id="{80C07397-DD3E-4603-9798-528E75308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1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07397-DD3E-4603-9798-528E75308D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68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07397-DD3E-4603-9798-528E75308D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03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07397-DD3E-4603-9798-528E75308D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16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07397-DD3E-4603-9798-528E75308D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59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F0EFB-777B-4F99-80EF-DB54EE02AB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76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F0EFB-777B-4F99-80EF-DB54EE02AB9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07397-DD3E-4603-9798-528E75308D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60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07397-DD3E-4603-9798-528E75308D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68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exhibitors will go with smaller booths until they see audience back to pre-pandemic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07397-DD3E-4603-9798-528E75308D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11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07397-DD3E-4603-9798-528E75308D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13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assumptions on timeframe based on conversation with Sam</a:t>
            </a:r>
          </a:p>
          <a:p>
            <a:endParaRPr lang="en-US" dirty="0"/>
          </a:p>
          <a:p>
            <a:r>
              <a:rPr lang="en-US" dirty="0"/>
              <a:t>Attendance</a:t>
            </a:r>
          </a:p>
          <a:p>
            <a:r>
              <a:rPr lang="en-US" dirty="0"/>
              <a:t>Cost per Square Foot</a:t>
            </a:r>
          </a:p>
          <a:p>
            <a:r>
              <a:rPr lang="en-US" dirty="0"/>
              <a:t>NSF Sold Exhibit Space</a:t>
            </a:r>
          </a:p>
          <a:p>
            <a:r>
              <a:rPr lang="en-US" dirty="0"/>
              <a:t>Number of Exhibitors</a:t>
            </a:r>
          </a:p>
          <a:p>
            <a:r>
              <a:rPr lang="en-US" dirty="0"/>
              <a:t>Number of Sponsors</a:t>
            </a:r>
          </a:p>
          <a:p>
            <a:r>
              <a:rPr lang="en-US" dirty="0"/>
              <a:t>Total Revenue from Sponsors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07397-DD3E-4603-9798-528E75308D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45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assumptions on timeframe based on conversation with Sam</a:t>
            </a:r>
          </a:p>
          <a:p>
            <a:endParaRPr lang="en-US" dirty="0"/>
          </a:p>
          <a:p>
            <a:r>
              <a:rPr lang="en-US" dirty="0"/>
              <a:t>Attendance</a:t>
            </a:r>
          </a:p>
          <a:p>
            <a:r>
              <a:rPr lang="en-US" dirty="0"/>
              <a:t>Cost per Square Foot</a:t>
            </a:r>
          </a:p>
          <a:p>
            <a:r>
              <a:rPr lang="en-US" dirty="0"/>
              <a:t>NSF Sold Exhibit Space</a:t>
            </a:r>
          </a:p>
          <a:p>
            <a:r>
              <a:rPr lang="en-US" dirty="0"/>
              <a:t>Number of Exhibitors</a:t>
            </a:r>
          </a:p>
          <a:p>
            <a:r>
              <a:rPr lang="en-US" dirty="0"/>
              <a:t>Number of Sponsors</a:t>
            </a:r>
          </a:p>
          <a:p>
            <a:r>
              <a:rPr lang="en-US" dirty="0"/>
              <a:t>Total Revenue from Sponsors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07397-DD3E-4603-9798-528E75308D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78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07397-DD3E-4603-9798-528E75308D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52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assumptions on timeframe based on conversation with Sam</a:t>
            </a:r>
          </a:p>
          <a:p>
            <a:endParaRPr lang="en-US" dirty="0"/>
          </a:p>
          <a:p>
            <a:r>
              <a:rPr lang="en-US" dirty="0"/>
              <a:t>Attendance</a:t>
            </a:r>
          </a:p>
          <a:p>
            <a:r>
              <a:rPr lang="en-US" dirty="0"/>
              <a:t>Cost per Square Foot</a:t>
            </a:r>
          </a:p>
          <a:p>
            <a:r>
              <a:rPr lang="en-US" dirty="0"/>
              <a:t>NSF Sold Exhibit Space</a:t>
            </a:r>
          </a:p>
          <a:p>
            <a:r>
              <a:rPr lang="en-US" dirty="0"/>
              <a:t>Number of Exhibitors</a:t>
            </a:r>
          </a:p>
          <a:p>
            <a:r>
              <a:rPr lang="en-US" dirty="0"/>
              <a:t>Number of Sponsors</a:t>
            </a:r>
          </a:p>
          <a:p>
            <a:r>
              <a:rPr lang="en-US" dirty="0"/>
              <a:t>Total Revenue from Sponsors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07397-DD3E-4603-9798-528E75308D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4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8B4BA6-2EA0-411D-87C6-90C0807A07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Cattle Industry Convention &amp; NCBA Trade Show 2022</a:t>
            </a:r>
            <a:endParaRPr lang="en-US" dirty="0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6F3C54F6-79F5-4605-B460-B37A139077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419833" y="4814649"/>
            <a:ext cx="25835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E7764-748B-491E-A5E6-C85DB0A0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6C605-4D09-4E88-A66F-8FF3155767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E2128-39BA-4A50-916E-A65012BF7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Cattle Industry Convention &amp; NCBA Trade Show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78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4257BBD-2C0B-1343-B084-C7DB3624DE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21029" y="1288961"/>
            <a:ext cx="945000" cy="9450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 algn="ctr">
              <a:buNone/>
              <a:defRPr sz="750">
                <a:solidFill>
                  <a:schemeClr val="bg2"/>
                </a:solidFill>
                <a:latin typeface="DM Sans" pitchFamily="2" charset="77"/>
              </a:defRPr>
            </a:lvl1pPr>
          </a:lstStyle>
          <a:p>
            <a:endParaRPr lang="en-RU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77BAB8D-B94B-5149-9E2F-E0F14B2237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0034" y="1288961"/>
            <a:ext cx="945000" cy="9450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 algn="ctr">
              <a:buNone/>
              <a:defRPr sz="750">
                <a:solidFill>
                  <a:schemeClr val="bg2"/>
                </a:solidFill>
                <a:latin typeface="DM Sans" pitchFamily="2" charset="77"/>
              </a:defRPr>
            </a:lvl1pPr>
          </a:lstStyle>
          <a:p>
            <a:endParaRPr lang="en-RU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82F2A70-F31A-1C43-9569-D3FD0FF492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65934" y="1288961"/>
            <a:ext cx="945000" cy="9450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 algn="ctr">
              <a:buNone/>
              <a:defRPr sz="750">
                <a:solidFill>
                  <a:schemeClr val="bg2"/>
                </a:solidFill>
                <a:latin typeface="DM Sans" pitchFamily="2" charset="77"/>
              </a:defRPr>
            </a:lvl1pPr>
          </a:lstStyle>
          <a:p>
            <a:endParaRPr lang="en-RU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080C090C-8F97-E742-96CD-48ED2969AA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5452" y="1288961"/>
            <a:ext cx="945000" cy="9450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 algn="ctr">
              <a:buNone/>
              <a:defRPr sz="750">
                <a:solidFill>
                  <a:schemeClr val="bg2"/>
                </a:solidFill>
                <a:latin typeface="DM Sans" pitchFamily="2" charset="77"/>
              </a:defRPr>
            </a:lvl1pPr>
          </a:lstStyle>
          <a:p>
            <a:endParaRPr lang="en-RU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AB3DE2E2-8FF6-8342-9EAE-48F210C364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21029" y="2694179"/>
            <a:ext cx="945000" cy="9450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 algn="ctr">
              <a:buNone/>
              <a:defRPr sz="750">
                <a:solidFill>
                  <a:schemeClr val="bg2"/>
                </a:solidFill>
                <a:latin typeface="DM Sans" pitchFamily="2" charset="77"/>
              </a:defRPr>
            </a:lvl1pPr>
          </a:lstStyle>
          <a:p>
            <a:endParaRPr lang="en-RU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3ACE705-6DC1-D040-B3B3-439EAD4ECC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80034" y="2694179"/>
            <a:ext cx="945000" cy="9450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 algn="ctr">
              <a:buNone/>
              <a:defRPr sz="750">
                <a:solidFill>
                  <a:schemeClr val="bg2"/>
                </a:solidFill>
                <a:latin typeface="DM Sans" pitchFamily="2" charset="77"/>
              </a:defRPr>
            </a:lvl1pPr>
          </a:lstStyle>
          <a:p>
            <a:endParaRPr lang="en-RU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24A0296-35B7-9846-A5BB-C1B15D3590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65934" y="2694179"/>
            <a:ext cx="945000" cy="9450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 algn="ctr">
              <a:buNone/>
              <a:defRPr sz="750">
                <a:solidFill>
                  <a:schemeClr val="bg2"/>
                </a:solidFill>
                <a:latin typeface="DM Sans" pitchFamily="2" charset="77"/>
              </a:defRPr>
            </a:lvl1pPr>
          </a:lstStyle>
          <a:p>
            <a:endParaRPr lang="en-RU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5E81669-3FE9-0040-BFD1-8AF172A751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5452" y="2694179"/>
            <a:ext cx="945000" cy="9450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 algn="ctr">
              <a:buNone/>
              <a:defRPr sz="750">
                <a:solidFill>
                  <a:schemeClr val="bg2"/>
                </a:solidFill>
                <a:latin typeface="DM Sans" pitchFamily="2" charset="77"/>
              </a:defRPr>
            </a:lvl1pPr>
          </a:lstStyle>
          <a:p>
            <a:endParaRPr lang="en-R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5D8DF8-9C77-411A-86BE-A1E2065AE82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Cattle Industry Convention &amp; NCBA Trade Show 2022</a:t>
            </a:r>
            <a:endParaRPr lang="en-US" dirty="0"/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145FA474-9FBA-4345-8944-4987FB4D663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419833" y="4814649"/>
            <a:ext cx="25835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0808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18C0-5B84-4A30-9174-65FCA0A0B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CE60D-EB25-47A8-97DE-3927187C1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4B0A8-D52F-4728-914D-6B2C3ACC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9A1A-F29F-48D4-BF07-2CD572E163D0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8D7D8-94F6-428B-8872-F080BAFD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808DF-DCB8-4AA7-B6D2-1ED7A233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5DA5-5C52-46B8-B324-06E525B84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24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BC2A8-9096-439C-8573-C658BDBA9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EC8E1-0E77-4C78-90DF-FD692FA57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306A7-CC3A-4CAF-BA58-F6DE6E37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3978-3EE1-48DA-B3FD-A43B0D5FBEDC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920E5-F5AE-4BF6-AEBE-66D9AC8FB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50959-6807-4912-B80A-67AF5E9D7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5DA5-5C52-46B8-B324-06E525B84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96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78DD9-DB66-4F2E-9754-DF78987B3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C61BF-D2DA-4A9B-BBEF-9D5F19312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24DD4-F89E-4234-BDC4-57722A48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4533-4ED0-4AC5-9E49-8A6EAA427128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56EB6-7520-41B2-B954-BF36AC4A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701FA-3C9A-4F88-8E88-791D4F4D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5DA5-5C52-46B8-B324-06E525B84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50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59576-9D03-4515-B213-55E5DD73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476B0-4304-47EC-935F-5C8FF921B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4EAE3-06CE-4A6E-B31F-4BFF6661E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BB3AD-D862-4EE8-AFC2-CE2F2DEBC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D3728-7DFE-40FC-B677-2E026B965BB3}" type="datetime1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CC851-2FB1-4D5E-8AC5-FFE990FA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8D0BA-9747-453F-9151-24F596A3C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5DA5-5C52-46B8-B324-06E525B84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78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CD0C8-C416-4A0C-99D4-8B71D970F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B11E5-7CC0-4633-85D8-CBF6FB5FF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0840B-90AC-46A1-A8D6-662C6E717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E95DCD-CEC8-4D00-958D-11BE13EE3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A49FC2-FB81-4AF8-8EB3-FDD09168E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71F279-5A06-45F0-9EE3-5F7D435B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E2A4-1809-4C14-87F1-D36C451B5CC8}" type="datetime1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284754-11D4-4D6C-9C6C-14EBD13F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178F8C-20C6-4EA9-AE0D-AB1105B0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5DA5-5C52-46B8-B324-06E525B84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26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9C9EE-57EE-4BD0-BB79-0265977E4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4977-046B-4572-91F8-A2F1BCA5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E2F1-E269-443E-8BEF-9FEB4D7B4518}" type="datetime1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FB514-D89F-47A8-AF05-1AE120028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CB301-59C6-47B9-9CA4-E3F7E1CC7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5DA5-5C52-46B8-B324-06E525B84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08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E13D5-8FA0-4181-AD01-8B781E28E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DD9E-EA42-412A-9C6B-EB980D392C53}" type="datetime1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A9A6D7-7979-40F0-A1AE-E460F74E4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37E90-73D0-4772-82D2-17B72290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5DA5-5C52-46B8-B324-06E525B84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29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7F142-E6DB-4574-9576-A58D124C1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F9104-2CDF-4820-9E72-84DBE430A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63C80-857F-445E-A8F5-DC843C235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39C8D-C0B4-48E8-94D8-A85777F7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6799-C2B9-4DDC-AA85-53784E5F7BC6}" type="datetime1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7FA77-8BF9-4984-A141-76BD5BE6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046DC-01C5-418A-94F1-2CEC086D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5DA5-5C52-46B8-B324-06E525B84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4E6495-F555-46C6-B17F-419B2B05E5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Cattle Industry Convention &amp; NCBA Trade Show 2022</a:t>
            </a:r>
            <a:endParaRPr lang="en-US" dirty="0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924D4E52-D53E-4D4D-B941-0EAF555C9D3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419833" y="4814649"/>
            <a:ext cx="25835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C56DF-ED7A-4D12-BB14-A422B9B83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B4F773-C96B-4BFB-8B4E-4B53C234BE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73650-9147-4284-A67E-8F1F2874A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C417E-1546-493F-8DD3-DA7476BA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8F5E-CDBE-4428-A872-43DD23DDC8C6}" type="datetime1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F403C-936E-42FC-AC18-C0AB660C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ED5C1-9F1F-48A7-A30B-3D1F46B1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5DA5-5C52-46B8-B324-06E525B84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74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A1EF4-CCEF-4D44-A9B5-CEAA3420D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2307CE-C182-427B-8524-A651D0893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1F647-D3D4-4FAE-A7E0-C986DF218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AD70-6E26-4749-A1DF-DE4F8A75C70C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3F206-F5AF-44BC-9B18-F4041BECF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F0EE2-9731-4238-805E-DD1C6B7D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5DA5-5C52-46B8-B324-06E525B84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82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C5DF23-FD8D-4F0E-9B4C-BD9177066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853D7-AAF3-4E09-9F1D-0F531B6D9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942CC-F5E3-4517-8FC3-DABC340F7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3898-5AD0-4070-AB00-8DBEF913970F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42D66-01EB-400F-B8B4-87C5CAD2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98A9E-5E7A-4CB0-A292-168114074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5DA5-5C52-46B8-B324-06E525B84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090023-1D1E-4020-B462-2F580209C695}"/>
              </a:ext>
            </a:extLst>
          </p:cNvPr>
          <p:cNvSpPr txBox="1"/>
          <p:nvPr userDrawn="1"/>
        </p:nvSpPr>
        <p:spPr>
          <a:xfrm>
            <a:off x="0" y="0"/>
            <a:ext cx="2743201" cy="51435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noAutofit/>
          </a:bodyPr>
          <a:lstStyle/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2AFE38-094F-4921-BAAE-78276D78B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5750"/>
            <a:ext cx="2286001" cy="553998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2D91CB-5A4F-4551-9C04-3FF5FCF509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Cattle Industry Convention &amp; NCBA Trade Show 2022</a:t>
            </a:r>
            <a:endParaRPr lang="en-US" dirty="0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98885312-4680-43B1-9E91-3C84020FD75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419833" y="4814649"/>
            <a:ext cx="25835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5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1851A-B29B-429E-8120-BC9A3CFE87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Cattle Industry Convention &amp; NCBA Trade Show 2022</a:t>
            </a:r>
            <a:endParaRPr lang="en-US" dirty="0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6572445C-E137-4331-9183-95BC8D18512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419833" y="4814649"/>
            <a:ext cx="25835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502376"/>
            <a:ext cx="8229600" cy="492443"/>
          </a:xfrm>
        </p:spPr>
        <p:txBody>
          <a:bodyPr lIns="0" tIns="0" rIns="0" bIns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FC88211-9376-441A-A023-E13AEB3F3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Cattle Industry Convention &amp; NCBA Trade Show 2022</a:t>
            </a:r>
            <a:endParaRPr lang="en-US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C737313-87C6-43BD-9E62-B4FA3EDC7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48" y="208001"/>
            <a:ext cx="511104" cy="176047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05FA1B9-BFFC-4BF7-A7BF-7DA464C6A1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19833" y="4814649"/>
            <a:ext cx="258359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1D542B-5FA2-4CBE-9EF4-7E9EB64AE7C9}"/>
              </a:ext>
            </a:extLst>
          </p:cNvPr>
          <p:cNvCxnSpPr/>
          <p:nvPr userDrawn="1"/>
        </p:nvCxnSpPr>
        <p:spPr>
          <a:xfrm>
            <a:off x="457200" y="2994819"/>
            <a:ext cx="55496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Turquois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FEC15-5655-4C24-ACC2-713BC0E92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6887"/>
            <a:ext cx="8229600" cy="49244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01C026-3890-4D49-95E7-1912DABC32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Green">
    <p:bg>
      <p:bgPr>
        <a:solidFill>
          <a:srgbClr val="00D6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5F4D3E9-C8C6-4A57-BD53-1DD6CF7D1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6887"/>
            <a:ext cx="8229600" cy="492443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A1F2F65-F782-4363-9C06-0A25747A2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19833" y="4814649"/>
            <a:ext cx="258359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FC89BAE8-38AB-4E19-B5D9-52F32EBBC2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48" y="208001"/>
            <a:ext cx="511104" cy="17604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7AB2EE-858C-4BDA-A4D5-4034407C1C3A}"/>
              </a:ext>
            </a:extLst>
          </p:cNvPr>
          <p:cNvCxnSpPr/>
          <p:nvPr userDrawn="1"/>
        </p:nvCxnSpPr>
        <p:spPr>
          <a:xfrm>
            <a:off x="457200" y="3062915"/>
            <a:ext cx="55496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06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FEC15-5655-4C24-ACC2-713BC0E92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6887"/>
            <a:ext cx="8229600" cy="492443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01C026-3890-4D49-95E7-1912DABC32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973BE466-B263-441B-8EA7-3237958CCD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48" y="208001"/>
            <a:ext cx="511104" cy="17604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E378C4-9BD0-43B0-BF9B-1108C1E35A92}"/>
              </a:ext>
            </a:extLst>
          </p:cNvPr>
          <p:cNvCxnSpPr/>
          <p:nvPr userDrawn="1"/>
        </p:nvCxnSpPr>
        <p:spPr>
          <a:xfrm>
            <a:off x="457200" y="3062915"/>
            <a:ext cx="55496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65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C57FCC-6363-4FFC-BC4E-FE6B79AE9F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Cattle Industry Convention &amp; NCBA Trade Show 2022</a:t>
            </a:r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16C30752-281B-4EC9-9B20-8E4DC21936A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419833" y="4814649"/>
            <a:ext cx="25835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2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pic>
        <p:nvPicPr>
          <p:cNvPr id="8" name="object 8">
            <a:extLst>
              <a:ext uri="{FF2B5EF4-FFF2-40B4-BE49-F238E27FC236}">
                <a16:creationId xmlns:a16="http://schemas.microsoft.com/office/drawing/2014/main" id="{02B7B6B3-F3E4-45F3-83A0-E01B9B4E39E5}"/>
              </a:ext>
            </a:extLst>
          </p:cNvPr>
          <p:cNvPicPr/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402626" y="182874"/>
            <a:ext cx="568347" cy="232513"/>
          </a:xfrm>
          <a:prstGeom prst="rect">
            <a:avLst/>
          </a:prstGeom>
        </p:spPr>
      </p:pic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9833" y="4814649"/>
            <a:ext cx="25835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0A1CA-4A92-4311-B63D-C3A665418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Cattle Industry Convention &amp; NCBA Trade Show 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9" r:id="rId6"/>
    <p:sldLayoutId id="2147483671" r:id="rId7"/>
    <p:sldLayoutId id="2147483670" r:id="rId8"/>
    <p:sldLayoutId id="2147483665" r:id="rId9"/>
    <p:sldLayoutId id="2147483666" r:id="rId10"/>
    <p:sldLayoutId id="2147483668" r:id="rId11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A71DFD-1603-48F7-A0B9-AA0CAF163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2D1B4-E690-42DE-B44D-1A472EEE2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04CBB-D466-4E3E-A15A-7EDA5D0B2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C586B-131D-4C14-8D68-8AF087A4CF27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C54B6-9C98-4D3F-A698-A898CE3AA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2E9DA-3104-48B1-928A-CCED7A5BA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9517" y="4767263"/>
            <a:ext cx="406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65DA5-5C52-46B8-B324-06E525B84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2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7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hyperlink" Target="mailto:joe.federbush@evoliomarketing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.png"/><Relationship Id="rId4" Type="http://schemas.openxmlformats.org/officeDocument/2006/relationships/image" Target="../media/image60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21" Type="http://schemas.openxmlformats.org/officeDocument/2006/relationships/image" Target="../media/image25.png"/><Relationship Id="rId34" Type="http://schemas.openxmlformats.org/officeDocument/2006/relationships/image" Target="../media/image3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6.png"/><Relationship Id="rId38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0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39.pn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31" Type="http://schemas.openxmlformats.org/officeDocument/2006/relationships/image" Target="../media/image35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svg"/><Relationship Id="rId30" Type="http://schemas.openxmlformats.org/officeDocument/2006/relationships/image" Target="../media/image34.jpeg"/><Relationship Id="rId35" Type="http://schemas.openxmlformats.org/officeDocument/2006/relationships/image" Target="../media/image38.jpeg"/><Relationship Id="rId8" Type="http://schemas.openxmlformats.org/officeDocument/2006/relationships/image" Target="../media/image12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36.pn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1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6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1.xm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F61C787-333F-5C80-C01E-FFA61B630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14"/>
          <a:stretch/>
        </p:blipFill>
        <p:spPr bwMode="auto">
          <a:xfrm>
            <a:off x="4600930" y="1738540"/>
            <a:ext cx="4530903" cy="340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SR">
            <a:extLst>
              <a:ext uri="{FF2B5EF4-FFF2-40B4-BE49-F238E27FC236}">
                <a16:creationId xmlns:a16="http://schemas.microsoft.com/office/drawing/2014/main" id="{3781F595-00DC-7BBA-5B56-AA0BFA16A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25" y="398112"/>
            <a:ext cx="2253534" cy="97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Lippman Connects logo - Lippman Connects">
            <a:extLst>
              <a:ext uri="{FF2B5EF4-FFF2-40B4-BE49-F238E27FC236}">
                <a16:creationId xmlns:a16="http://schemas.microsoft.com/office/drawing/2014/main" id="{D972FBE7-7128-4400-8350-0CCBF0162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56" y="4573237"/>
            <a:ext cx="994495" cy="31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6341270-E8D6-8B72-AFFC-AED33F9565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187" y="4521132"/>
            <a:ext cx="1094750" cy="4478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D97EF0-39C2-9A4E-4A07-319A5C0B126D}"/>
              </a:ext>
            </a:extLst>
          </p:cNvPr>
          <p:cNvSpPr txBox="1"/>
          <p:nvPr/>
        </p:nvSpPr>
        <p:spPr>
          <a:xfrm>
            <a:off x="588545" y="4274911"/>
            <a:ext cx="1428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 conducted by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2BF839-F087-727C-0DD9-546E6D20516E}"/>
              </a:ext>
            </a:extLst>
          </p:cNvPr>
          <p:cNvSpPr txBox="1"/>
          <p:nvPr/>
        </p:nvSpPr>
        <p:spPr>
          <a:xfrm>
            <a:off x="534059" y="1541542"/>
            <a:ext cx="45720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98C"/>
                </a:solidFill>
              </a:rPr>
              <a:t>Midsize Show</a:t>
            </a:r>
            <a:br>
              <a:rPr lang="en-US" sz="3200" b="1" dirty="0">
                <a:solidFill>
                  <a:srgbClr val="00798C"/>
                </a:solidFill>
              </a:rPr>
            </a:br>
            <a:r>
              <a:rPr lang="en-US" sz="3200" b="1" dirty="0">
                <a:solidFill>
                  <a:srgbClr val="00798C"/>
                </a:solidFill>
              </a:rPr>
              <a:t>Attendee Acquisition &amp; Exhibit/Sponsorship Sales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RESEARCH AND INSIGHTS</a:t>
            </a: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DFB8B3-907C-1BC3-6A67-70338AAD2E68}"/>
              </a:ext>
            </a:extLst>
          </p:cNvPr>
          <p:cNvSpPr/>
          <p:nvPr/>
        </p:nvSpPr>
        <p:spPr>
          <a:xfrm>
            <a:off x="8202304" y="186519"/>
            <a:ext cx="837063" cy="259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6725FE-4E15-ECC7-2A0E-756A83364ED6}"/>
              </a:ext>
            </a:extLst>
          </p:cNvPr>
          <p:cNvSpPr txBox="1"/>
          <p:nvPr/>
        </p:nvSpPr>
        <p:spPr>
          <a:xfrm>
            <a:off x="321296" y="1903887"/>
            <a:ext cx="1836117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 defTabSz="685800"/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algn="ctr" defTabSz="685800"/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Attracting the right </a:t>
            </a:r>
          </a:p>
          <a:p>
            <a:pPr algn="ctr" defTabSz="685800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quality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</a:t>
            </a:r>
          </a:p>
          <a:p>
            <a:pPr algn="ctr" defTabSz="685800"/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attendees</a:t>
            </a:r>
          </a:p>
          <a:p>
            <a:pPr algn="ctr" defTabSz="685800"/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F5E952-B626-146E-1685-DC4D49AC3813}"/>
              </a:ext>
            </a:extLst>
          </p:cNvPr>
          <p:cNvSpPr/>
          <p:nvPr/>
        </p:nvSpPr>
        <p:spPr>
          <a:xfrm>
            <a:off x="211675" y="1802356"/>
            <a:ext cx="552953" cy="5309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#1</a:t>
            </a: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42F32C-2C8C-93A6-A1AD-F0442408B326}"/>
              </a:ext>
            </a:extLst>
          </p:cNvPr>
          <p:cNvSpPr txBox="1"/>
          <p:nvPr/>
        </p:nvSpPr>
        <p:spPr>
          <a:xfrm>
            <a:off x="2583524" y="1903887"/>
            <a:ext cx="1836117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 defTabSz="685800"/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algn="ctr" defTabSz="685800"/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Attracting high</a:t>
            </a:r>
          </a:p>
          <a:p>
            <a:pPr algn="ctr" defTabSz="685800"/>
            <a:r>
              <a:rPr lang="en-US" sz="2400" b="1" dirty="0">
                <a:solidFill>
                  <a:srgbClr val="0070C0"/>
                </a:solidFill>
                <a:latin typeface="Calibri" panose="020F0502020204030204"/>
              </a:rPr>
              <a:t>quantity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 </a:t>
            </a:r>
          </a:p>
          <a:p>
            <a:pPr algn="ctr" defTabSz="685800"/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of attendees</a:t>
            </a:r>
          </a:p>
          <a:p>
            <a:pPr algn="ctr" defTabSz="685800"/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82E3A9-CAEC-1B39-9C5B-86E8D4F9AB45}"/>
              </a:ext>
            </a:extLst>
          </p:cNvPr>
          <p:cNvSpPr/>
          <p:nvPr/>
        </p:nvSpPr>
        <p:spPr>
          <a:xfrm>
            <a:off x="2485852" y="1802356"/>
            <a:ext cx="552953" cy="5309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#2</a:t>
            </a: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56E366-255B-ECC8-C94E-F68ED46B3E99}"/>
              </a:ext>
            </a:extLst>
          </p:cNvPr>
          <p:cNvSpPr txBox="1"/>
          <p:nvPr/>
        </p:nvSpPr>
        <p:spPr>
          <a:xfrm>
            <a:off x="4869650" y="1903888"/>
            <a:ext cx="1836117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 defTabSz="685800"/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algn="ctr" defTabSz="685800"/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Finding </a:t>
            </a:r>
          </a:p>
          <a:p>
            <a:pPr algn="ctr" defTabSz="685800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/>
              </a:rPr>
              <a:t>new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</a:t>
            </a:r>
          </a:p>
          <a:p>
            <a:pPr algn="ctr" defTabSz="685800"/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prospective attendees</a:t>
            </a:r>
          </a:p>
          <a:p>
            <a:pPr algn="ctr" defTabSz="685800"/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6FA919-40AD-1D89-6D42-2AA5EFB89D21}"/>
              </a:ext>
            </a:extLst>
          </p:cNvPr>
          <p:cNvSpPr/>
          <p:nvPr/>
        </p:nvSpPr>
        <p:spPr>
          <a:xfrm>
            <a:off x="4760029" y="1802356"/>
            <a:ext cx="552953" cy="5309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#3</a:t>
            </a: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0099D2-322F-0E76-4F59-539C4B70C0FE}"/>
              </a:ext>
            </a:extLst>
          </p:cNvPr>
          <p:cNvSpPr txBox="1"/>
          <p:nvPr/>
        </p:nvSpPr>
        <p:spPr>
          <a:xfrm>
            <a:off x="7122308" y="1903887"/>
            <a:ext cx="1836117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 defTabSz="685800"/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algn="ctr" defTabSz="685800"/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Finding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Millenial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and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Gen Z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attendees</a:t>
            </a:r>
          </a:p>
          <a:p>
            <a:pPr algn="ctr" defTabSz="685800"/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0CC17B-44D2-7C88-8CFC-A16EE356018D}"/>
              </a:ext>
            </a:extLst>
          </p:cNvPr>
          <p:cNvSpPr/>
          <p:nvPr/>
        </p:nvSpPr>
        <p:spPr>
          <a:xfrm>
            <a:off x="7015066" y="1802356"/>
            <a:ext cx="552953" cy="5309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#4</a:t>
            </a: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C39FD3-2F27-B67C-9A50-1D1FEE674C96}"/>
              </a:ext>
            </a:extLst>
          </p:cNvPr>
          <p:cNvSpPr txBox="1"/>
          <p:nvPr/>
        </p:nvSpPr>
        <p:spPr>
          <a:xfrm>
            <a:off x="1796653" y="1012757"/>
            <a:ext cx="5550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Top Attendee Acquisition Challenges (ranked)</a:t>
            </a:r>
          </a:p>
          <a:p>
            <a:pPr algn="ctr" defTabSz="685800"/>
            <a:r>
              <a:rPr lang="en-US" i="1" dirty="0">
                <a:solidFill>
                  <a:srgbClr val="C00000"/>
                </a:solidFill>
                <a:latin typeface="Calibri" panose="020F0502020204030204"/>
              </a:rPr>
              <a:t>Note: Midsize and Large Shows ranked the same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45364D-8DBD-695F-A12E-5B89D145847C}"/>
              </a:ext>
            </a:extLst>
          </p:cNvPr>
          <p:cNvSpPr/>
          <p:nvPr/>
        </p:nvSpPr>
        <p:spPr>
          <a:xfrm>
            <a:off x="0" y="0"/>
            <a:ext cx="9144000" cy="7684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79E03D-28B2-F5C1-CE27-12BC8C44C462}"/>
              </a:ext>
            </a:extLst>
          </p:cNvPr>
          <p:cNvSpPr txBox="1">
            <a:spLocks/>
          </p:cNvSpPr>
          <p:nvPr/>
        </p:nvSpPr>
        <p:spPr>
          <a:xfrm>
            <a:off x="205254" y="208358"/>
            <a:ext cx="725839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kern="0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Midsize Shows: Attendee Acquisition Challenges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18264E-D7C5-D383-A6E9-AD8548FEC846}"/>
              </a:ext>
            </a:extLst>
          </p:cNvPr>
          <p:cNvSpPr txBox="1"/>
          <p:nvPr/>
        </p:nvSpPr>
        <p:spPr>
          <a:xfrm>
            <a:off x="91863" y="4456482"/>
            <a:ext cx="815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Source: Evolio Marketing and Lippman Connects 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Attendee Acquisition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Study, October 2022    |     n=25 organizers with &lt;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125K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NSF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9AAD86E6-1C0F-AEF5-1D5F-8F73ADB79CEF}"/>
              </a:ext>
            </a:extLst>
          </p:cNvPr>
          <p:cNvSpPr txBox="1">
            <a:spLocks/>
          </p:cNvSpPr>
          <p:nvPr/>
        </p:nvSpPr>
        <p:spPr>
          <a:xfrm>
            <a:off x="8741187" y="4967381"/>
            <a:ext cx="25835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B5B6DAE-DAC6-71F1-125C-FC8C06B470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1" y="4867360"/>
            <a:ext cx="558438" cy="228452"/>
          </a:xfrm>
          <a:prstGeom prst="rect">
            <a:avLst/>
          </a:prstGeom>
        </p:spPr>
      </p:pic>
      <p:pic>
        <p:nvPicPr>
          <p:cNvPr id="18" name="Picture 6" descr="Lippman Connects logo - Lippman Connects">
            <a:extLst>
              <a:ext uri="{FF2B5EF4-FFF2-40B4-BE49-F238E27FC236}">
                <a16:creationId xmlns:a16="http://schemas.microsoft.com/office/drawing/2014/main" id="{BB416181-2D2F-46DE-97A7-839F84E5C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59" y="4875996"/>
            <a:ext cx="630007" cy="20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599B87-C10E-2805-6B58-D01C348F7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911" y="4866694"/>
            <a:ext cx="558439" cy="2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36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45364D-8DBD-695F-A12E-5B89D145847C}"/>
              </a:ext>
            </a:extLst>
          </p:cNvPr>
          <p:cNvSpPr/>
          <p:nvPr/>
        </p:nvSpPr>
        <p:spPr>
          <a:xfrm>
            <a:off x="0" y="0"/>
            <a:ext cx="9144000" cy="7684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79E03D-28B2-F5C1-CE27-12BC8C44C462}"/>
              </a:ext>
            </a:extLst>
          </p:cNvPr>
          <p:cNvSpPr txBox="1">
            <a:spLocks/>
          </p:cNvSpPr>
          <p:nvPr/>
        </p:nvSpPr>
        <p:spPr>
          <a:xfrm>
            <a:off x="205254" y="208358"/>
            <a:ext cx="725839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kern="0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Midsize Shows: Attendee Acquisition Tactics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18264E-D7C5-D383-A6E9-AD8548FEC846}"/>
              </a:ext>
            </a:extLst>
          </p:cNvPr>
          <p:cNvSpPr txBox="1"/>
          <p:nvPr/>
        </p:nvSpPr>
        <p:spPr>
          <a:xfrm>
            <a:off x="116549" y="4483700"/>
            <a:ext cx="815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Source: Evolio Marketing and Lippman Connects 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Attendee Acquisition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Study, October 2022    |     n=25 organizers with &lt;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125K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NSF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CCBCECA1-64AD-C341-4357-5B60D792F85A}"/>
              </a:ext>
            </a:extLst>
          </p:cNvPr>
          <p:cNvSpPr txBox="1">
            <a:spLocks/>
          </p:cNvSpPr>
          <p:nvPr/>
        </p:nvSpPr>
        <p:spPr>
          <a:xfrm>
            <a:off x="8741187" y="4967381"/>
            <a:ext cx="25835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324BC24-0E84-B95D-CF7D-DD3103BA6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1" y="4867360"/>
            <a:ext cx="558438" cy="228452"/>
          </a:xfrm>
          <a:prstGeom prst="rect">
            <a:avLst/>
          </a:prstGeom>
        </p:spPr>
      </p:pic>
      <p:pic>
        <p:nvPicPr>
          <p:cNvPr id="20" name="Picture 6" descr="Lippman Connects logo - Lippman Connects">
            <a:extLst>
              <a:ext uri="{FF2B5EF4-FFF2-40B4-BE49-F238E27FC236}">
                <a16:creationId xmlns:a16="http://schemas.microsoft.com/office/drawing/2014/main" id="{851B5EDF-F10E-95B2-02AD-035A52F9B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59" y="4875996"/>
            <a:ext cx="630007" cy="20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56C815-F130-386B-0C7F-3D75BE8D4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911" y="4866694"/>
            <a:ext cx="558439" cy="228452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AA7897C-1386-0D11-A4D3-C5D95BBC63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5755291"/>
              </p:ext>
            </p:extLst>
          </p:nvPr>
        </p:nvGraphicFramePr>
        <p:xfrm>
          <a:off x="508571" y="1099335"/>
          <a:ext cx="8116583" cy="338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529B27C-900B-0169-C56F-0BB34242C7DE}"/>
              </a:ext>
            </a:extLst>
          </p:cNvPr>
          <p:cNvSpPr/>
          <p:nvPr/>
        </p:nvSpPr>
        <p:spPr>
          <a:xfrm>
            <a:off x="6968691" y="2571750"/>
            <a:ext cx="336884" cy="315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DA34F3-F2E6-94EE-8265-A91458EEC19C}"/>
              </a:ext>
            </a:extLst>
          </p:cNvPr>
          <p:cNvSpPr/>
          <p:nvPr/>
        </p:nvSpPr>
        <p:spPr>
          <a:xfrm>
            <a:off x="6553200" y="3465293"/>
            <a:ext cx="336884" cy="315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72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992487-6CA6-4679-AC62-395728E40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1" y="4867360"/>
            <a:ext cx="558438" cy="228452"/>
          </a:xfrm>
          <a:prstGeom prst="rect">
            <a:avLst/>
          </a:prstGeom>
        </p:spPr>
      </p:pic>
      <p:pic>
        <p:nvPicPr>
          <p:cNvPr id="26" name="Picture 6" descr="Lippman Connects logo - Lippman Connects">
            <a:extLst>
              <a:ext uri="{FF2B5EF4-FFF2-40B4-BE49-F238E27FC236}">
                <a16:creationId xmlns:a16="http://schemas.microsoft.com/office/drawing/2014/main" id="{03B0D633-E542-4C60-B699-ECC1D0F0B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59" y="4875996"/>
            <a:ext cx="630007" cy="20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AFCD76-7572-4386-8FD6-B820EF0D8DE5}"/>
              </a:ext>
            </a:extLst>
          </p:cNvPr>
          <p:cNvSpPr txBox="1"/>
          <p:nvPr/>
        </p:nvSpPr>
        <p:spPr>
          <a:xfrm>
            <a:off x="341341" y="1252581"/>
            <a:ext cx="52123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Who are our (and our exhibitors’) specific targets?</a:t>
            </a:r>
          </a:p>
          <a:p>
            <a:endParaRPr lang="en-US" dirty="0"/>
          </a:p>
          <a:p>
            <a:r>
              <a:rPr lang="en-US" dirty="0"/>
              <a:t>What are peoples’ reasons for attending?</a:t>
            </a:r>
          </a:p>
          <a:p>
            <a:endParaRPr lang="en-US" dirty="0"/>
          </a:p>
          <a:p>
            <a:r>
              <a:rPr lang="en-US" dirty="0"/>
              <a:t>What are they most interested in seeing and doing?</a:t>
            </a:r>
          </a:p>
          <a:p>
            <a:endParaRPr lang="en-US" dirty="0"/>
          </a:p>
          <a:p>
            <a:r>
              <a:rPr lang="en-US" dirty="0"/>
              <a:t>What are they most interested in learning about?</a:t>
            </a:r>
          </a:p>
          <a:p>
            <a:endParaRPr lang="en-US" dirty="0"/>
          </a:p>
          <a:p>
            <a:r>
              <a:rPr lang="en-US" dirty="0"/>
              <a:t>What challenges can your event help solve?</a:t>
            </a:r>
          </a:p>
          <a:p>
            <a:endParaRPr lang="en-US" dirty="0"/>
          </a:p>
          <a:p>
            <a:r>
              <a:rPr lang="en-US" dirty="0"/>
              <a:t>Why should they attend?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151AA3-F816-596C-E193-8EE274C3EF64}"/>
              </a:ext>
            </a:extLst>
          </p:cNvPr>
          <p:cNvSpPr/>
          <p:nvPr/>
        </p:nvSpPr>
        <p:spPr>
          <a:xfrm>
            <a:off x="5649599" y="1141772"/>
            <a:ext cx="3153060" cy="252064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Data is required to answer these questions and to develop your KPIs/OKRs*, strategy, communications plans, messages, and CTAs*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57A61A-5522-6895-B06C-09EF22B5068C}"/>
              </a:ext>
            </a:extLst>
          </p:cNvPr>
          <p:cNvSpPr txBox="1"/>
          <p:nvPr/>
        </p:nvSpPr>
        <p:spPr>
          <a:xfrm>
            <a:off x="6071488" y="3779538"/>
            <a:ext cx="2499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</a:t>
            </a:r>
            <a:r>
              <a:rPr lang="en-US" sz="1200" b="1" dirty="0"/>
              <a:t> KPI: Key Performance Indicators</a:t>
            </a:r>
          </a:p>
          <a:p>
            <a:r>
              <a:rPr lang="en-US" sz="1200" dirty="0"/>
              <a:t> </a:t>
            </a:r>
            <a:r>
              <a:rPr lang="en-US" sz="825" dirty="0"/>
              <a:t>  </a:t>
            </a:r>
            <a:r>
              <a:rPr lang="en-US" sz="1200" dirty="0"/>
              <a:t> </a:t>
            </a:r>
            <a:r>
              <a:rPr lang="en-US" sz="1200" b="1" dirty="0">
                <a:solidFill>
                  <a:schemeClr val="accent1"/>
                </a:solidFill>
              </a:rPr>
              <a:t>OKR: Objectives, Key Results</a:t>
            </a:r>
          </a:p>
          <a:p>
            <a:r>
              <a:rPr lang="en-US" sz="1200" b="1" dirty="0">
                <a:solidFill>
                  <a:schemeClr val="accent1"/>
                </a:solidFill>
              </a:rPr>
              <a:t>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CTA: Call-to-Action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3EDE30-B58D-D752-2E63-74E6AD642F49}"/>
              </a:ext>
            </a:extLst>
          </p:cNvPr>
          <p:cNvSpPr/>
          <p:nvPr/>
        </p:nvSpPr>
        <p:spPr>
          <a:xfrm>
            <a:off x="0" y="0"/>
            <a:ext cx="9144000" cy="7684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A18917-3D50-19C8-8814-F003150B3122}"/>
              </a:ext>
            </a:extLst>
          </p:cNvPr>
          <p:cNvSpPr txBox="1">
            <a:spLocks/>
          </p:cNvSpPr>
          <p:nvPr/>
        </p:nvSpPr>
        <p:spPr>
          <a:xfrm>
            <a:off x="205254" y="208358"/>
            <a:ext cx="725839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kern="0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Midsize Shows: Strategic Planning Questions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E5D6971F-03D9-849D-D0E2-4A5C3CA1CF58}"/>
              </a:ext>
            </a:extLst>
          </p:cNvPr>
          <p:cNvSpPr txBox="1">
            <a:spLocks/>
          </p:cNvSpPr>
          <p:nvPr/>
        </p:nvSpPr>
        <p:spPr>
          <a:xfrm>
            <a:off x="8741187" y="4967381"/>
            <a:ext cx="25835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92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orkspace and bicycle against brick wall">
            <a:extLst>
              <a:ext uri="{FF2B5EF4-FFF2-40B4-BE49-F238E27FC236}">
                <a16:creationId xmlns:a16="http://schemas.microsoft.com/office/drawing/2014/main" id="{7CF8DB41-D3DC-4D7D-8685-9CA082C249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0" t="44986" r="57865" b="31607"/>
          <a:stretch/>
        </p:blipFill>
        <p:spPr>
          <a:xfrm>
            <a:off x="353074" y="990844"/>
            <a:ext cx="4184917" cy="36668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8AE030-13A5-4A45-956F-7024D152338B}"/>
              </a:ext>
            </a:extLst>
          </p:cNvPr>
          <p:cNvSpPr txBox="1"/>
          <p:nvPr/>
        </p:nvSpPr>
        <p:spPr>
          <a:xfrm>
            <a:off x="4721629" y="1845438"/>
            <a:ext cx="43832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Visit:</a:t>
            </a:r>
          </a:p>
          <a:p>
            <a:r>
              <a:rPr lang="en-US" sz="1400" b="1" u="sng" dirty="0">
                <a:solidFill>
                  <a:srgbClr val="0070C0"/>
                </a:solidFill>
                <a:hlinkClick r:id="rId4"/>
              </a:rPr>
              <a:t>https://mailchi.mp/evoliomarketing/lippman-roundtables</a:t>
            </a:r>
          </a:p>
          <a:p>
            <a:endParaRPr lang="en-US" sz="1200" dirty="0">
              <a:solidFill>
                <a:srgbClr val="0070C0"/>
              </a:solidFill>
              <a:hlinkClick r:id="rId4"/>
            </a:endParaRPr>
          </a:p>
          <a:p>
            <a:r>
              <a:rPr lang="en-US" b="1" dirty="0">
                <a:solidFill>
                  <a:srgbClr val="0070C0"/>
                </a:solidFill>
              </a:rPr>
              <a:t>Email:</a:t>
            </a:r>
          </a:p>
          <a:p>
            <a:r>
              <a:rPr lang="en-US" b="1" dirty="0">
                <a:solidFill>
                  <a:srgbClr val="0070C0"/>
                </a:solidFill>
                <a:hlinkClick r:id="rId4"/>
              </a:rPr>
              <a:t>joe.federbush@evoliomarketing.com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C5BDB4-6C9F-49AB-9646-F3075E6068A6}"/>
              </a:ext>
            </a:extLst>
          </p:cNvPr>
          <p:cNvSpPr txBox="1"/>
          <p:nvPr/>
        </p:nvSpPr>
        <p:spPr>
          <a:xfrm>
            <a:off x="4737737" y="1184749"/>
            <a:ext cx="3874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70C0"/>
                </a:solidFill>
              </a:rPr>
              <a:t>Recent EVOLIO &amp; Lippman Connects research studies, plus tools, tips and more: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9FAFD1B-33F6-4B86-A6F4-D8ADBE93D9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1" y="4867360"/>
            <a:ext cx="558438" cy="228452"/>
          </a:xfrm>
          <a:prstGeom prst="rect">
            <a:avLst/>
          </a:prstGeom>
        </p:spPr>
      </p:pic>
      <p:pic>
        <p:nvPicPr>
          <p:cNvPr id="14" name="Picture 6" descr="Lippman Connects logo - Lippman Connects">
            <a:extLst>
              <a:ext uri="{FF2B5EF4-FFF2-40B4-BE49-F238E27FC236}">
                <a16:creationId xmlns:a16="http://schemas.microsoft.com/office/drawing/2014/main" id="{9481EA88-2BCA-4675-8C71-6B53618DB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59" y="4875996"/>
            <a:ext cx="630007" cy="20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A4FC08-EAE2-44C9-9959-85C76CCDFE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911" y="4866694"/>
            <a:ext cx="558439" cy="228452"/>
          </a:xfrm>
          <a:prstGeom prst="rect">
            <a:avLst/>
          </a:prstGeom>
        </p:spPr>
      </p:pic>
      <p:sp>
        <p:nvSpPr>
          <p:cNvPr id="18" name="Title 6">
            <a:extLst>
              <a:ext uri="{FF2B5EF4-FFF2-40B4-BE49-F238E27FC236}">
                <a16:creationId xmlns:a16="http://schemas.microsoft.com/office/drawing/2014/main" id="{D2BD287F-1771-4A6D-954D-B74EB37B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22" y="-75795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Resources: Current and Past Studies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8E9136-93D4-4A3A-E080-E39B72BF31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599" y="1405501"/>
            <a:ext cx="3247041" cy="1960634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1ADEC9B0-8123-058C-752E-B2A11B9AE6C4}"/>
              </a:ext>
            </a:extLst>
          </p:cNvPr>
          <p:cNvSpPr txBox="1">
            <a:spLocks/>
          </p:cNvSpPr>
          <p:nvPr/>
        </p:nvSpPr>
        <p:spPr>
          <a:xfrm>
            <a:off x="8741187" y="4967381"/>
            <a:ext cx="25835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98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86D644-5D54-4354-97CC-8939C6A33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485" y="706285"/>
            <a:ext cx="4213515" cy="2450265"/>
          </a:xfrm>
        </p:spPr>
        <p:txBody>
          <a:bodyPr anchor="b">
            <a:normAutofit/>
          </a:bodyPr>
          <a:lstStyle/>
          <a:p>
            <a:pPr algn="l"/>
            <a:r>
              <a:rPr lang="en-US" sz="5400" b="1" dirty="0"/>
              <a:t>Q&amp;A</a:t>
            </a:r>
            <a:r>
              <a:rPr lang="en-US" sz="2400" b="1" dirty="0"/>
              <a:t> 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THANK YOU!</a:t>
            </a:r>
            <a:br>
              <a:rPr lang="en-US" sz="2400" b="1" dirty="0"/>
            </a:br>
            <a:br>
              <a:rPr lang="en-US" sz="2400" dirty="0"/>
            </a:br>
            <a:endParaRPr lang="en-US" sz="3300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B30382B6-FC7B-4ACF-B704-0903C80202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1016" r="11615"/>
          <a:stretch/>
        </p:blipFill>
        <p:spPr>
          <a:xfrm>
            <a:off x="4709764" y="0"/>
            <a:ext cx="4434236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B2239C-2DE0-4989-93BB-AEDC46CC9EA7}"/>
              </a:ext>
            </a:extLst>
          </p:cNvPr>
          <p:cNvSpPr txBox="1"/>
          <p:nvPr/>
        </p:nvSpPr>
        <p:spPr>
          <a:xfrm>
            <a:off x="397860" y="4068065"/>
            <a:ext cx="1853514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Joe Federbush</a:t>
            </a:r>
          </a:p>
          <a:p>
            <a:r>
              <a:rPr lang="en-US" sz="1050" dirty="0"/>
              <a:t>President</a:t>
            </a:r>
          </a:p>
          <a:p>
            <a:r>
              <a:rPr lang="en-US" sz="825" dirty="0"/>
              <a:t>joe.federbush@evoliomarketing.com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EF2ED9-D610-46DC-8A35-392E5236C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61" y="3373802"/>
            <a:ext cx="1697087" cy="694263"/>
          </a:xfrm>
          <a:prstGeom prst="rect">
            <a:avLst/>
          </a:prstGeom>
        </p:spPr>
      </p:pic>
      <p:pic>
        <p:nvPicPr>
          <p:cNvPr id="13" name="Picture 4" descr="Lippman Connects logo - Lippman Connects">
            <a:extLst>
              <a:ext uri="{FF2B5EF4-FFF2-40B4-BE49-F238E27FC236}">
                <a16:creationId xmlns:a16="http://schemas.microsoft.com/office/drawing/2014/main" id="{3EBA654A-4D9F-4A99-B115-3ACAC46D7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30" y="3472233"/>
            <a:ext cx="1563678" cy="49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EB9BDB-D304-4CD6-A8B0-8A63730229B2}"/>
              </a:ext>
            </a:extLst>
          </p:cNvPr>
          <p:cNvSpPr txBox="1"/>
          <p:nvPr/>
        </p:nvSpPr>
        <p:spPr>
          <a:xfrm>
            <a:off x="2622701" y="4068065"/>
            <a:ext cx="1853514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Sam Lippman</a:t>
            </a:r>
          </a:p>
          <a:p>
            <a:r>
              <a:rPr lang="en-US" sz="1050" dirty="0"/>
              <a:t>President</a:t>
            </a:r>
          </a:p>
          <a:p>
            <a:r>
              <a:rPr lang="en-US" sz="825" dirty="0"/>
              <a:t>sam@lippmanconnects.com</a:t>
            </a:r>
          </a:p>
        </p:txBody>
      </p:sp>
    </p:spTree>
    <p:extLst>
      <p:ext uri="{BB962C8B-B14F-4D97-AF65-F5344CB8AC3E}">
        <p14:creationId xmlns:p14="http://schemas.microsoft.com/office/powerpoint/2010/main" val="1882844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19295F-8452-41C6-9FE3-C7DE804A3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46" y="3382668"/>
            <a:ext cx="744220" cy="7391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904DD1-75E0-490D-B24B-CD171B66C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92" y="2550422"/>
            <a:ext cx="1316679" cy="6181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59AB0C-68F4-4B9B-8CBF-B97D049421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3799"/>
          <a:stretch/>
        </p:blipFill>
        <p:spPr>
          <a:xfrm>
            <a:off x="5418827" y="3461635"/>
            <a:ext cx="877909" cy="5811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B9EF58-F677-4FD6-9D71-3475ED4736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9158" b="29988"/>
          <a:stretch/>
        </p:blipFill>
        <p:spPr>
          <a:xfrm>
            <a:off x="7702899" y="1752819"/>
            <a:ext cx="1288815" cy="5265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20486-4D00-4E07-A203-185E8C370F3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969" t="-9798" r="16536" b="-712"/>
          <a:stretch/>
        </p:blipFill>
        <p:spPr>
          <a:xfrm>
            <a:off x="6252603" y="1787090"/>
            <a:ext cx="1019886" cy="486524"/>
          </a:xfrm>
          <a:prstGeom prst="rect">
            <a:avLst/>
          </a:prstGeom>
        </p:spPr>
      </p:pic>
      <p:pic>
        <p:nvPicPr>
          <p:cNvPr id="20" name="Picture 4" descr="FABTECH 2022 - Atlanta">
            <a:extLst>
              <a:ext uri="{FF2B5EF4-FFF2-40B4-BE49-F238E27FC236}">
                <a16:creationId xmlns:a16="http://schemas.microsoft.com/office/drawing/2014/main" id="{15C81C14-A0C2-4592-97A6-74CE2D45A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76" y="1944536"/>
            <a:ext cx="1548256" cy="40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C889D3-50D5-4446-9A90-4C5885B77B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4892" y="3506621"/>
            <a:ext cx="1162285" cy="385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BE6221-307F-4B8B-B964-A63DA50184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9701" y="2688248"/>
            <a:ext cx="1115144" cy="324152"/>
          </a:xfrm>
          <a:prstGeom prst="rect">
            <a:avLst/>
          </a:prstGeom>
        </p:spPr>
      </p:pic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B86E7AE4-ADD9-4CDB-8E89-8836AF312AB4}"/>
              </a:ext>
            </a:extLst>
          </p:cNvPr>
          <p:cNvSpPr txBox="1">
            <a:spLocks/>
          </p:cNvSpPr>
          <p:nvPr/>
        </p:nvSpPr>
        <p:spPr>
          <a:xfrm>
            <a:off x="8741187" y="4967381"/>
            <a:ext cx="25835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4" name="Picture 6" descr="Radiological Society of North America">
            <a:extLst>
              <a:ext uri="{FF2B5EF4-FFF2-40B4-BE49-F238E27FC236}">
                <a16:creationId xmlns:a16="http://schemas.microsoft.com/office/drawing/2014/main" id="{F4760CFC-62F2-429F-9B99-353DA13A8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37" y="2030908"/>
            <a:ext cx="826900" cy="22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nsumer Electronics Show - Wikipedia">
            <a:extLst>
              <a:ext uri="{FF2B5EF4-FFF2-40B4-BE49-F238E27FC236}">
                <a16:creationId xmlns:a16="http://schemas.microsoft.com/office/drawing/2014/main" id="{5D10D0D9-B49B-4C34-8B65-3D43F8E0E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56" y="1969904"/>
            <a:ext cx="898447" cy="52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CBA Releases 2022 Policy Priorities - Southeast AgNET">
            <a:extLst>
              <a:ext uri="{FF2B5EF4-FFF2-40B4-BE49-F238E27FC236}">
                <a16:creationId xmlns:a16="http://schemas.microsoft.com/office/drawing/2014/main" id="{6754658D-B5BE-4E41-964B-3CBCF7E6E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63"/>
          <a:stretch/>
        </p:blipFill>
        <p:spPr bwMode="auto">
          <a:xfrm>
            <a:off x="1752538" y="2467044"/>
            <a:ext cx="1016870" cy="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A5DA37-9EB9-BB7C-D14C-9DA01EF6C2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93122" y="1017582"/>
            <a:ext cx="785895" cy="3966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EFE4DF-C5F0-BA4B-3307-26CEA089683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7063" y="1971262"/>
            <a:ext cx="937788" cy="3530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9182A5-0D82-239C-9534-264A013B5F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13002" y="1099995"/>
            <a:ext cx="551328" cy="3142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D7871DD-BDA0-9D29-3F85-E996E0B0AC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2212" y="1081428"/>
            <a:ext cx="903193" cy="447895"/>
          </a:xfrm>
          <a:prstGeom prst="rect">
            <a:avLst/>
          </a:prstGeom>
        </p:spPr>
      </p:pic>
      <p:pic>
        <p:nvPicPr>
          <p:cNvPr id="27" name="Picture 2" descr="Image result for kubota connect logo">
            <a:extLst>
              <a:ext uri="{FF2B5EF4-FFF2-40B4-BE49-F238E27FC236}">
                <a16:creationId xmlns:a16="http://schemas.microsoft.com/office/drawing/2014/main" id="{CCB1DFD9-E6B0-FBD8-0850-4D40625DE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02" y="991691"/>
            <a:ext cx="659910" cy="65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Media Alert: Intel Innovation Oct. 27-28">
            <a:extLst>
              <a:ext uri="{FF2B5EF4-FFF2-40B4-BE49-F238E27FC236}">
                <a16:creationId xmlns:a16="http://schemas.microsoft.com/office/drawing/2014/main" id="{CDCC4C1B-4F09-5689-C5B1-373991889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477" y="994879"/>
            <a:ext cx="925857" cy="52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Intel Extreme Masters Season XVI - Cologne - Liquipedia ...">
            <a:extLst>
              <a:ext uri="{FF2B5EF4-FFF2-40B4-BE49-F238E27FC236}">
                <a16:creationId xmlns:a16="http://schemas.microsoft.com/office/drawing/2014/main" id="{913EE4E2-5219-5547-73A4-FD10EE283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032" y="967286"/>
            <a:ext cx="1292172" cy="52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TwitchCon - Wikipedia">
            <a:extLst>
              <a:ext uri="{FF2B5EF4-FFF2-40B4-BE49-F238E27FC236}">
                <a16:creationId xmlns:a16="http://schemas.microsoft.com/office/drawing/2014/main" id="{C74C8E1B-3A23-F945-95E3-1C05B47E7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863" y="1115371"/>
            <a:ext cx="879715" cy="45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B41A8FA-7DFD-2FE2-089B-5EFBB8CF4A4F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r="44522"/>
          <a:stretch/>
        </p:blipFill>
        <p:spPr>
          <a:xfrm>
            <a:off x="1630639" y="4320018"/>
            <a:ext cx="794853" cy="400202"/>
          </a:xfrm>
          <a:prstGeom prst="rect">
            <a:avLst/>
          </a:prstGeom>
        </p:spPr>
      </p:pic>
      <p:pic>
        <p:nvPicPr>
          <p:cNvPr id="35" name="Picture 2" descr="What's on | IMEX America">
            <a:extLst>
              <a:ext uri="{FF2B5EF4-FFF2-40B4-BE49-F238E27FC236}">
                <a16:creationId xmlns:a16="http://schemas.microsoft.com/office/drawing/2014/main" id="{84A0078D-015F-00A7-82E2-95A0A7746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16" y="4227520"/>
            <a:ext cx="843507" cy="55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EXHIBITOR LIVE 2021 (Las Vegas)">
            <a:extLst>
              <a:ext uri="{FF2B5EF4-FFF2-40B4-BE49-F238E27FC236}">
                <a16:creationId xmlns:a16="http://schemas.microsoft.com/office/drawing/2014/main" id="{98A99755-96E7-0826-9F7E-C19F210B5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0" r="9424" b="47091"/>
          <a:stretch/>
        </p:blipFill>
        <p:spPr bwMode="auto">
          <a:xfrm>
            <a:off x="3807488" y="4395591"/>
            <a:ext cx="1145884" cy="21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E2B1DF1-178E-C007-2B52-7B35F1A14AE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092437" y="4301151"/>
            <a:ext cx="830141" cy="37231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EA119CF4-6FAF-013D-2996-4CB1F144ADFE}"/>
              </a:ext>
            </a:extLst>
          </p:cNvPr>
          <p:cNvGrpSpPr/>
          <p:nvPr/>
        </p:nvGrpSpPr>
        <p:grpSpPr>
          <a:xfrm>
            <a:off x="6625084" y="3180645"/>
            <a:ext cx="2339667" cy="1617543"/>
            <a:chOff x="6461453" y="3108454"/>
            <a:chExt cx="2339667" cy="161754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A7E4D8-D542-43D6-A989-1F4F08AECD16}"/>
                </a:ext>
              </a:extLst>
            </p:cNvPr>
            <p:cNvSpPr/>
            <p:nvPr/>
          </p:nvSpPr>
          <p:spPr>
            <a:xfrm>
              <a:off x="6461453" y="3114447"/>
              <a:ext cx="2339667" cy="16115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u="sng" dirty="0"/>
            </a:p>
          </p:txBody>
        </p:sp>
        <p:pic>
          <p:nvPicPr>
            <p:cNvPr id="8" name="Graphic 7" descr="Alarm clock with solid fill">
              <a:extLst>
                <a:ext uri="{FF2B5EF4-FFF2-40B4-BE49-F238E27FC236}">
                  <a16:creationId xmlns:a16="http://schemas.microsoft.com/office/drawing/2014/main" id="{19470ABA-97B2-4B46-853D-66C7A7BFC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722659" y="3665165"/>
              <a:ext cx="547425" cy="547425"/>
            </a:xfrm>
            <a:prstGeom prst="rect">
              <a:avLst/>
            </a:prstGeom>
          </p:spPr>
        </p:pic>
        <p:pic>
          <p:nvPicPr>
            <p:cNvPr id="12" name="Graphic 11" descr="Monthly calendar with solid fill">
              <a:extLst>
                <a:ext uri="{FF2B5EF4-FFF2-40B4-BE49-F238E27FC236}">
                  <a16:creationId xmlns:a16="http://schemas.microsoft.com/office/drawing/2014/main" id="{E332EB54-4B68-4C85-BB8A-CB4033DFA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6800849" y="4183983"/>
              <a:ext cx="438945" cy="43894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2BF9D86-BC58-4FF0-BCC2-3F39EE7CEEF7}"/>
                </a:ext>
              </a:extLst>
            </p:cNvPr>
            <p:cNvSpPr txBox="1"/>
            <p:nvPr/>
          </p:nvSpPr>
          <p:spPr>
            <a:xfrm>
              <a:off x="7380073" y="3723697"/>
              <a:ext cx="1409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1,100+ hours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3174856-B5CC-4F54-854D-134895E8FE4E}"/>
                </a:ext>
              </a:extLst>
            </p:cNvPr>
            <p:cNvSpPr txBox="1"/>
            <p:nvPr/>
          </p:nvSpPr>
          <p:spPr>
            <a:xfrm>
              <a:off x="7393021" y="4218789"/>
              <a:ext cx="1204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130+ days</a:t>
              </a:r>
            </a:p>
          </p:txBody>
        </p:sp>
        <p:pic>
          <p:nvPicPr>
            <p:cNvPr id="2062" name="Picture 14" descr="10,244 Booth Icon Illustrations &amp; Clip Art - iStock">
              <a:extLst>
                <a:ext uri="{FF2B5EF4-FFF2-40B4-BE49-F238E27FC236}">
                  <a16:creationId xmlns:a16="http://schemas.microsoft.com/office/drawing/2014/main" id="{938DB8A8-FD84-20CE-8FFE-A1614B53CC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662" y="3108454"/>
              <a:ext cx="586666" cy="586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B011ADE-60FD-ECE6-1E1A-28A8CBEB2BAE}"/>
                </a:ext>
              </a:extLst>
            </p:cNvPr>
            <p:cNvSpPr txBox="1"/>
            <p:nvPr/>
          </p:nvSpPr>
          <p:spPr>
            <a:xfrm>
              <a:off x="7380090" y="3217121"/>
              <a:ext cx="13445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35+ events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F9BC5BC9-70A2-85A2-5A7A-94396605D1D3}"/>
              </a:ext>
            </a:extLst>
          </p:cNvPr>
          <p:cNvSpPr/>
          <p:nvPr/>
        </p:nvSpPr>
        <p:spPr>
          <a:xfrm>
            <a:off x="0" y="0"/>
            <a:ext cx="9144000" cy="768487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F8DEA-F4F9-497B-A7E8-C718D3892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54" y="208358"/>
            <a:ext cx="8595866" cy="861774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What’s Joe Federbush been up to the past 15 months?</a:t>
            </a:r>
          </a:p>
        </p:txBody>
      </p:sp>
      <p:pic>
        <p:nvPicPr>
          <p:cNvPr id="41" name="Picture 4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EB3090B-E65B-12E8-5E2F-DF0254159C8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1" y="4867360"/>
            <a:ext cx="558438" cy="228452"/>
          </a:xfrm>
          <a:prstGeom prst="rect">
            <a:avLst/>
          </a:prstGeom>
        </p:spPr>
      </p:pic>
      <p:pic>
        <p:nvPicPr>
          <p:cNvPr id="42" name="Picture 6" descr="Lippman Connects logo - Lippman Connects">
            <a:extLst>
              <a:ext uri="{FF2B5EF4-FFF2-40B4-BE49-F238E27FC236}">
                <a16:creationId xmlns:a16="http://schemas.microsoft.com/office/drawing/2014/main" id="{5D8C9EAF-6851-8B95-48A4-1BA3DB50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3" y="4399356"/>
            <a:ext cx="782938" cy="24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008A40-3264-F01A-11ED-0E5AC98D7C1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67911" y="4866694"/>
            <a:ext cx="558439" cy="228452"/>
          </a:xfrm>
          <a:prstGeom prst="rect">
            <a:avLst/>
          </a:prstGeom>
        </p:spPr>
      </p:pic>
      <p:pic>
        <p:nvPicPr>
          <p:cNvPr id="1026" name="Picture 2" descr="Kubecon_ (@KubeCon_) / Twitter">
            <a:extLst>
              <a:ext uri="{FF2B5EF4-FFF2-40B4-BE49-F238E27FC236}">
                <a16:creationId xmlns:a16="http://schemas.microsoft.com/office/drawing/2014/main" id="{E2B6FA4F-7DA4-4F9B-AD65-DA0DA04D0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7" t="14205" r="15194" b="15345"/>
          <a:stretch/>
        </p:blipFill>
        <p:spPr bwMode="auto">
          <a:xfrm>
            <a:off x="358565" y="3418102"/>
            <a:ext cx="670425" cy="67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and Branding Guidelines - ACM SIGGRAPH">
            <a:extLst>
              <a:ext uri="{FF2B5EF4-FFF2-40B4-BE49-F238E27FC236}">
                <a16:creationId xmlns:a16="http://schemas.microsoft.com/office/drawing/2014/main" id="{A1179AD7-FEA0-CDE3-8EE1-491D8FBF7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831" y="3480355"/>
            <a:ext cx="1281483" cy="51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C1DBF9-BEAB-8BB3-3B97-8A40EE09FCA8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036425" y="2647100"/>
            <a:ext cx="1053048" cy="425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CFC398-C810-0CA1-2925-F14989898E4D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433715" y="2417465"/>
            <a:ext cx="877909" cy="606876"/>
          </a:xfrm>
          <a:prstGeom prst="rect">
            <a:avLst/>
          </a:prstGeom>
        </p:spPr>
      </p:pic>
      <p:pic>
        <p:nvPicPr>
          <p:cNvPr id="1030" name="Picture 6" descr="CCW 2019 Logos">
            <a:extLst>
              <a:ext uri="{FF2B5EF4-FFF2-40B4-BE49-F238E27FC236}">
                <a16:creationId xmlns:a16="http://schemas.microsoft.com/office/drawing/2014/main" id="{DBFC65C5-88A0-24FD-B8C6-11885C5F7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220" y="2692691"/>
            <a:ext cx="1075623" cy="33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365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96EAF35-FD2A-41FB-8122-41418E216327}"/>
              </a:ext>
            </a:extLst>
          </p:cNvPr>
          <p:cNvSpPr/>
          <p:nvPr/>
        </p:nvSpPr>
        <p:spPr>
          <a:xfrm>
            <a:off x="1953522" y="4130443"/>
            <a:ext cx="2567208" cy="388265"/>
          </a:xfrm>
          <a:prstGeom prst="roundRect">
            <a:avLst/>
          </a:prstGeom>
          <a:solidFill>
            <a:srgbClr val="1D6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Mystery Shopping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11BE30-3921-4B94-8B2E-6D9BA6813398}"/>
              </a:ext>
            </a:extLst>
          </p:cNvPr>
          <p:cNvSpPr txBox="1"/>
          <p:nvPr/>
        </p:nvSpPr>
        <p:spPr>
          <a:xfrm>
            <a:off x="457338" y="3247327"/>
            <a:ext cx="57739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+mj-lt"/>
                <a:ea typeface="+mj-ea"/>
                <a:cs typeface="+mj-cs"/>
              </a:rPr>
              <a:t>What we do for organizers and exhibitors…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8DA191F-9462-4216-B511-474E4718A507}"/>
              </a:ext>
            </a:extLst>
          </p:cNvPr>
          <p:cNvSpPr/>
          <p:nvPr/>
        </p:nvSpPr>
        <p:spPr>
          <a:xfrm>
            <a:off x="1953522" y="3695512"/>
            <a:ext cx="2567208" cy="388265"/>
          </a:xfrm>
          <a:prstGeom prst="roundRect">
            <a:avLst/>
          </a:prstGeom>
          <a:solidFill>
            <a:srgbClr val="175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Onsite Surveys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98D4AC1-58AE-499E-8D9C-3BC4079319D8}"/>
              </a:ext>
            </a:extLst>
          </p:cNvPr>
          <p:cNvSpPr/>
          <p:nvPr/>
        </p:nvSpPr>
        <p:spPr>
          <a:xfrm>
            <a:off x="4630291" y="3690084"/>
            <a:ext cx="3735972" cy="38826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Attendee &amp; Exhibitor Surveys (pre &amp; post)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23EFF60-40BC-49B9-BDAD-FB5D7569CE99}"/>
              </a:ext>
            </a:extLst>
          </p:cNvPr>
          <p:cNvSpPr/>
          <p:nvPr/>
        </p:nvSpPr>
        <p:spPr>
          <a:xfrm>
            <a:off x="4630291" y="4125016"/>
            <a:ext cx="3735972" cy="38826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Analysis &amp; Consulting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FE4D2A0-BD04-411E-BA35-35400A4A1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61" y="924818"/>
            <a:ext cx="1337878" cy="668938"/>
          </a:xfrm>
          <a:prstGeom prst="rect">
            <a:avLst/>
          </a:prstGeom>
        </p:spPr>
      </p:pic>
      <p:pic>
        <p:nvPicPr>
          <p:cNvPr id="35" name="Picture 2" descr="Siemens Healthineers Proud to be Recognized in a Study Conducted by the  Foundation for the National Institutes of Health | Business Wire">
            <a:extLst>
              <a:ext uri="{FF2B5EF4-FFF2-40B4-BE49-F238E27FC236}">
                <a16:creationId xmlns:a16="http://schemas.microsoft.com/office/drawing/2014/main" id="{1A03215A-5643-44ED-BF44-77D013994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356" y="879401"/>
            <a:ext cx="1393631" cy="72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Eli Lilly | Advance Systems Ireland">
            <a:extLst>
              <a:ext uri="{FF2B5EF4-FFF2-40B4-BE49-F238E27FC236}">
                <a16:creationId xmlns:a16="http://schemas.microsoft.com/office/drawing/2014/main" id="{32242C49-904B-4574-981B-35941A5A0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16" y="1681096"/>
            <a:ext cx="1470291" cy="8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Using Our Own Solutions To Improve Work Experiences And Productivity–  Customer Stories – ServiceNow">
            <a:extLst>
              <a:ext uri="{FF2B5EF4-FFF2-40B4-BE49-F238E27FC236}">
                <a16:creationId xmlns:a16="http://schemas.microsoft.com/office/drawing/2014/main" id="{8706C9D1-07F3-4839-A59D-CBFA47F20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08" b="45730"/>
          <a:stretch/>
        </p:blipFill>
        <p:spPr bwMode="auto">
          <a:xfrm>
            <a:off x="4393804" y="1165726"/>
            <a:ext cx="1536822" cy="20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New Logo, Same Vision | Mobileye">
            <a:extLst>
              <a:ext uri="{FF2B5EF4-FFF2-40B4-BE49-F238E27FC236}">
                <a16:creationId xmlns:a16="http://schemas.microsoft.com/office/drawing/2014/main" id="{1ECF5628-908F-47D8-BC22-563F97735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77" y="1842758"/>
            <a:ext cx="1102352" cy="51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Sony logo and symbol, meaning, history, PNG">
            <a:extLst>
              <a:ext uri="{FF2B5EF4-FFF2-40B4-BE49-F238E27FC236}">
                <a16:creationId xmlns:a16="http://schemas.microsoft.com/office/drawing/2014/main" id="{28A8B05E-B698-4272-9C31-1ADE6DF17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800" y="1622998"/>
            <a:ext cx="1114650" cy="62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>
            <a:extLst>
              <a:ext uri="{FF2B5EF4-FFF2-40B4-BE49-F238E27FC236}">
                <a16:creationId xmlns:a16="http://schemas.microsoft.com/office/drawing/2014/main" id="{C75CDD37-AB3F-4C4E-A481-DB5161C40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281" y="2893539"/>
            <a:ext cx="1610111" cy="20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8EAE3A4B-7481-4FF6-A071-DD3AA113F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59" y="2578472"/>
            <a:ext cx="863489" cy="35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amsung Logo | Brand Identity | Samsung US">
            <a:extLst>
              <a:ext uri="{FF2B5EF4-FFF2-40B4-BE49-F238E27FC236}">
                <a16:creationId xmlns:a16="http://schemas.microsoft.com/office/drawing/2014/main" id="{EE8A4764-F3FA-408A-9581-DF6ED0CA1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 b="34312"/>
          <a:stretch/>
        </p:blipFill>
        <p:spPr bwMode="auto">
          <a:xfrm>
            <a:off x="4198636" y="2284053"/>
            <a:ext cx="1381229" cy="30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iller Electric - Wikipedia">
            <a:extLst>
              <a:ext uri="{FF2B5EF4-FFF2-40B4-BE49-F238E27FC236}">
                <a16:creationId xmlns:a16="http://schemas.microsoft.com/office/drawing/2014/main" id="{BA5667BD-57A1-711C-102C-F32F3733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13" y="2529408"/>
            <a:ext cx="993686" cy="40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ovo Nordisk Logo PNG Transparent &amp; SVG Vector - Freebie Supply">
            <a:extLst>
              <a:ext uri="{FF2B5EF4-FFF2-40B4-BE49-F238E27FC236}">
                <a16:creationId xmlns:a16="http://schemas.microsoft.com/office/drawing/2014/main" id="{C4786247-A3D2-1101-B4FC-EF6C900AB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75" y="1660207"/>
            <a:ext cx="993687" cy="99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non Medical Systems USA">
            <a:extLst>
              <a:ext uri="{FF2B5EF4-FFF2-40B4-BE49-F238E27FC236}">
                <a16:creationId xmlns:a16="http://schemas.microsoft.com/office/drawing/2014/main" id="{1CE9C0AB-140A-1526-CA5D-3F419DE18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106" y="1034985"/>
            <a:ext cx="1745456" cy="56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ubota-logo[250x250] - Colby Ag Center, LC">
            <a:extLst>
              <a:ext uri="{FF2B5EF4-FFF2-40B4-BE49-F238E27FC236}">
                <a16:creationId xmlns:a16="http://schemas.microsoft.com/office/drawing/2014/main" id="{EC7AD99E-841E-EB25-6B7C-C0D25BF062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6" b="36243"/>
          <a:stretch/>
        </p:blipFill>
        <p:spPr bwMode="auto">
          <a:xfrm>
            <a:off x="658383" y="1830105"/>
            <a:ext cx="1190964" cy="36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ownload Henry Schein Logo in SVG Vector or PNG File Format ...">
            <a:extLst>
              <a:ext uri="{FF2B5EF4-FFF2-40B4-BE49-F238E27FC236}">
                <a16:creationId xmlns:a16="http://schemas.microsoft.com/office/drawing/2014/main" id="{35991489-0EC3-848C-B6D9-7D358B905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5" b="36148"/>
          <a:stretch/>
        </p:blipFill>
        <p:spPr bwMode="auto">
          <a:xfrm>
            <a:off x="4189668" y="2802109"/>
            <a:ext cx="1945094" cy="38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35C2D7-58E4-8255-F856-02981FD7D823}"/>
              </a:ext>
            </a:extLst>
          </p:cNvPr>
          <p:cNvSpPr/>
          <p:nvPr/>
        </p:nvSpPr>
        <p:spPr>
          <a:xfrm>
            <a:off x="1953522" y="4571952"/>
            <a:ext cx="2567208" cy="388265"/>
          </a:xfrm>
          <a:prstGeom prst="roundRect">
            <a:avLst/>
          </a:prstGeom>
          <a:solidFill>
            <a:srgbClr val="24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Focus Groups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AB92C0-BDB0-3674-A00C-8D09D0982CDC}"/>
              </a:ext>
            </a:extLst>
          </p:cNvPr>
          <p:cNvSpPr/>
          <p:nvPr/>
        </p:nvSpPr>
        <p:spPr>
          <a:xfrm>
            <a:off x="4630291" y="4566525"/>
            <a:ext cx="3735972" cy="388265"/>
          </a:xfrm>
          <a:prstGeom prst="roundRect">
            <a:avLst/>
          </a:prstGeom>
          <a:solidFill>
            <a:srgbClr val="259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Strategy Workshops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698EA1-C259-B2BC-6259-9812D1B01CA0}"/>
              </a:ext>
            </a:extLst>
          </p:cNvPr>
          <p:cNvSpPr/>
          <p:nvPr/>
        </p:nvSpPr>
        <p:spPr>
          <a:xfrm>
            <a:off x="0" y="0"/>
            <a:ext cx="9144000" cy="768487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F09F5F9-5C50-B58D-DD49-91B69C8F0A29}"/>
              </a:ext>
            </a:extLst>
          </p:cNvPr>
          <p:cNvSpPr txBox="1">
            <a:spLocks/>
          </p:cNvSpPr>
          <p:nvPr/>
        </p:nvSpPr>
        <p:spPr>
          <a:xfrm>
            <a:off x="205254" y="208358"/>
            <a:ext cx="725839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EVOLIO works with your exhibitors, like…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07BBDD81-7F46-CAA3-C754-EB57BD5B43B3}"/>
              </a:ext>
            </a:extLst>
          </p:cNvPr>
          <p:cNvSpPr txBox="1">
            <a:spLocks/>
          </p:cNvSpPr>
          <p:nvPr/>
        </p:nvSpPr>
        <p:spPr>
          <a:xfrm>
            <a:off x="8741187" y="4967381"/>
            <a:ext cx="25835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DDA26BF-271A-DB01-642C-975D6B696AC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1" y="4867360"/>
            <a:ext cx="558438" cy="228452"/>
          </a:xfrm>
          <a:prstGeom prst="rect">
            <a:avLst/>
          </a:prstGeom>
        </p:spPr>
      </p:pic>
      <p:pic>
        <p:nvPicPr>
          <p:cNvPr id="14" name="Picture 6" descr="Lippman Connects logo - Lippman Connects">
            <a:extLst>
              <a:ext uri="{FF2B5EF4-FFF2-40B4-BE49-F238E27FC236}">
                <a16:creationId xmlns:a16="http://schemas.microsoft.com/office/drawing/2014/main" id="{76976B7E-17C3-C77A-4F46-47D3DE72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59" y="4875996"/>
            <a:ext cx="630007" cy="20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1D5F1B-6912-CB52-BA3D-43AABD1B0E6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7911" y="4866694"/>
            <a:ext cx="558439" cy="2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29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19" grpId="0"/>
      <p:bldP spid="20" grpId="0" build="allAtOnce" animBg="1"/>
      <p:bldP spid="18" grpId="0" build="allAtOnce" animBg="1"/>
      <p:bldP spid="23" grpId="0" build="allAtOnce" animBg="1"/>
      <p:bldP spid="5" grpId="0" build="allAtOnce" animBg="1"/>
      <p:bldP spid="6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C458FD-59C9-4E86-B1A5-086DC80C12CE}"/>
              </a:ext>
            </a:extLst>
          </p:cNvPr>
          <p:cNvSpPr txBox="1"/>
          <p:nvPr/>
        </p:nvSpPr>
        <p:spPr>
          <a:xfrm>
            <a:off x="1982285" y="1275495"/>
            <a:ext cx="5142793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If they come, I will build it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3DCE93A-96E7-499A-89D5-4285E506E963}"/>
              </a:ext>
            </a:extLst>
          </p:cNvPr>
          <p:cNvSpPr/>
          <p:nvPr/>
        </p:nvSpPr>
        <p:spPr>
          <a:xfrm>
            <a:off x="764881" y="1956166"/>
            <a:ext cx="2515173" cy="688722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Who and </a:t>
            </a:r>
            <a:r>
              <a:rPr lang="en-US" b="1" i="1" dirty="0"/>
              <a:t>how many </a:t>
            </a:r>
            <a:r>
              <a:rPr lang="en-US" dirty="0"/>
              <a:t>are attending?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6F7D463-3930-4144-982A-7CB794204715}"/>
              </a:ext>
            </a:extLst>
          </p:cNvPr>
          <p:cNvSpPr/>
          <p:nvPr/>
        </p:nvSpPr>
        <p:spPr>
          <a:xfrm>
            <a:off x="3862414" y="1956165"/>
            <a:ext cx="1855984" cy="694163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Rising costs / Tighter budgets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F643B22-7257-4386-A006-A4588298F07A}"/>
              </a:ext>
            </a:extLst>
          </p:cNvPr>
          <p:cNvSpPr/>
          <p:nvPr/>
        </p:nvSpPr>
        <p:spPr>
          <a:xfrm>
            <a:off x="6523135" y="1951353"/>
            <a:ext cx="1855984" cy="589432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ROI / RO</a:t>
            </a:r>
            <a:r>
              <a:rPr lang="en-US" b="1" dirty="0"/>
              <a:t>X</a:t>
            </a:r>
            <a:r>
              <a:rPr lang="en-US" dirty="0"/>
              <a:t> / RO</a:t>
            </a:r>
            <a:r>
              <a:rPr lang="en-US" b="1" dirty="0"/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264750-421D-4174-83E5-9294A4F9169E}"/>
              </a:ext>
            </a:extLst>
          </p:cNvPr>
          <p:cNvSpPr txBox="1"/>
          <p:nvPr/>
        </p:nvSpPr>
        <p:spPr>
          <a:xfrm>
            <a:off x="2206604" y="3313070"/>
            <a:ext cx="5142793" cy="523220"/>
          </a:xfrm>
          <a:prstGeom prst="rect">
            <a:avLst/>
          </a:prstGeom>
          <a:solidFill>
            <a:srgbClr val="00D6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Events are important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C54E598D-47C4-4BCE-AA63-08205815BC9E}"/>
              </a:ext>
            </a:extLst>
          </p:cNvPr>
          <p:cNvSpPr/>
          <p:nvPr/>
        </p:nvSpPr>
        <p:spPr>
          <a:xfrm>
            <a:off x="989200" y="3993740"/>
            <a:ext cx="1954345" cy="688723"/>
          </a:xfrm>
          <a:prstGeom prst="wedgeRoundRectCallout">
            <a:avLst/>
          </a:pr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Audience quality is strong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51CD968C-8491-4A8A-9A87-2F0418DAB53C}"/>
              </a:ext>
            </a:extLst>
          </p:cNvPr>
          <p:cNvSpPr/>
          <p:nvPr/>
        </p:nvSpPr>
        <p:spPr>
          <a:xfrm>
            <a:off x="3638566" y="3993740"/>
            <a:ext cx="2515173" cy="688723"/>
          </a:xfrm>
          <a:prstGeom prst="wedgeRoundRectCallout">
            <a:avLst/>
          </a:pr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Seeing customers; </a:t>
            </a:r>
            <a:br>
              <a:rPr lang="en-US" dirty="0"/>
            </a:br>
            <a:r>
              <a:rPr lang="en-US" dirty="0"/>
              <a:t>F2F is important 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21938F74-9401-4368-B6A9-E4DEA42273B0}"/>
              </a:ext>
            </a:extLst>
          </p:cNvPr>
          <p:cNvSpPr/>
          <p:nvPr/>
        </p:nvSpPr>
        <p:spPr>
          <a:xfrm>
            <a:off x="6861756" y="3993740"/>
            <a:ext cx="1705046" cy="688723"/>
          </a:xfrm>
          <a:prstGeom prst="wedgeRoundRectCallout">
            <a:avLst/>
          </a:pr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opportunities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9A7E72-4419-093A-F72D-4CBEFD6E5B52}"/>
              </a:ext>
            </a:extLst>
          </p:cNvPr>
          <p:cNvSpPr/>
          <p:nvPr/>
        </p:nvSpPr>
        <p:spPr>
          <a:xfrm>
            <a:off x="0" y="0"/>
            <a:ext cx="9144000" cy="768487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5DAF755-8F57-1402-CB20-14E37E33A5AC}"/>
              </a:ext>
            </a:extLst>
          </p:cNvPr>
          <p:cNvSpPr txBox="1">
            <a:spLocks/>
          </p:cNvSpPr>
          <p:nvPr/>
        </p:nvSpPr>
        <p:spPr>
          <a:xfrm>
            <a:off x="205254" y="208358"/>
            <a:ext cx="725839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What Exhibitors and Sponsors Are Saying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D21E2944-58A5-150A-0B56-7DD76BB2E0D3}"/>
              </a:ext>
            </a:extLst>
          </p:cNvPr>
          <p:cNvSpPr txBox="1">
            <a:spLocks/>
          </p:cNvSpPr>
          <p:nvPr/>
        </p:nvSpPr>
        <p:spPr>
          <a:xfrm>
            <a:off x="8741187" y="4967381"/>
            <a:ext cx="25835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FF3E9B2-BFC5-7F06-EC44-1CC7386FCA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1" y="4867360"/>
            <a:ext cx="558438" cy="228452"/>
          </a:xfrm>
          <a:prstGeom prst="rect">
            <a:avLst/>
          </a:prstGeom>
        </p:spPr>
      </p:pic>
      <p:pic>
        <p:nvPicPr>
          <p:cNvPr id="22" name="Picture 6" descr="Lippman Connects logo - Lippman Connects">
            <a:extLst>
              <a:ext uri="{FF2B5EF4-FFF2-40B4-BE49-F238E27FC236}">
                <a16:creationId xmlns:a16="http://schemas.microsoft.com/office/drawing/2014/main" id="{BAABD113-A211-EF9F-FDBD-88E07D491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59" y="4875996"/>
            <a:ext cx="630007" cy="20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FC70EA-D48C-0AC6-D7E4-67D0EBD7B0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911" y="4866694"/>
            <a:ext cx="558439" cy="22845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B898B55-20EA-6CBD-1591-BAC74B8994F5}"/>
              </a:ext>
            </a:extLst>
          </p:cNvPr>
          <p:cNvCxnSpPr/>
          <p:nvPr/>
        </p:nvCxnSpPr>
        <p:spPr>
          <a:xfrm>
            <a:off x="505326" y="3070457"/>
            <a:ext cx="806147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355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88493-DE6A-4200-B3B6-F656AC7A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347299"/>
            <a:ext cx="6937829" cy="1107996"/>
          </a:xfrm>
        </p:spPr>
        <p:txBody>
          <a:bodyPr/>
          <a:lstStyle/>
          <a:p>
            <a:r>
              <a:rPr lang="en-US" sz="3600" b="1" dirty="0"/>
              <a:t>Midsize Shows</a:t>
            </a:r>
            <a:br>
              <a:rPr lang="en-US" sz="3600" b="1" dirty="0"/>
            </a:br>
            <a:br>
              <a:rPr lang="en-US" sz="1600" b="1" dirty="0"/>
            </a:br>
            <a:r>
              <a:rPr lang="en-US" sz="2000" i="1" dirty="0"/>
              <a:t>Advantages &amp; Challenges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D67BD7-5A07-42C5-9EB4-B014DBCA0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046" y="67950"/>
            <a:ext cx="1009657" cy="500066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7B0B4A9-95DB-1E1B-CA71-C2D4022EDBF1}"/>
              </a:ext>
            </a:extLst>
          </p:cNvPr>
          <p:cNvSpPr txBox="1">
            <a:spLocks/>
          </p:cNvSpPr>
          <p:nvPr/>
        </p:nvSpPr>
        <p:spPr>
          <a:xfrm>
            <a:off x="8741187" y="4967381"/>
            <a:ext cx="25835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54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101F0B8-F156-CA5D-C1F9-FA02EEC8F409}"/>
              </a:ext>
            </a:extLst>
          </p:cNvPr>
          <p:cNvSpPr txBox="1"/>
          <p:nvPr/>
        </p:nvSpPr>
        <p:spPr>
          <a:xfrm>
            <a:off x="266978" y="1706105"/>
            <a:ext cx="8732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…tend to be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more vertically focused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on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specific industries/sectors with specialized audiences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&amp; provide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niche/targeted content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compared with larger, horizontal industry shows </a:t>
            </a:r>
          </a:p>
          <a:p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…offer more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targeted networking opportunities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because of more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focused &amp;  fewer attendees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compared with larger shows</a:t>
            </a:r>
          </a:p>
          <a:p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…have more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flexibility to rotate or change locations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because there are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more venue options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to accommodate the exhibit hall size, keynote &amp; session rooms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395BBE-47F7-BED2-6807-B3EFE4B448AC}"/>
              </a:ext>
            </a:extLst>
          </p:cNvPr>
          <p:cNvSpPr txBox="1"/>
          <p:nvPr/>
        </p:nvSpPr>
        <p:spPr>
          <a:xfrm>
            <a:off x="216970" y="1141304"/>
            <a:ext cx="8319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Compared with large shows, midsize shows (&lt;125,000 sq ft)…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B4D6A5-5C05-9946-A18A-7C745D61B7F8}"/>
              </a:ext>
            </a:extLst>
          </p:cNvPr>
          <p:cNvSpPr/>
          <p:nvPr/>
        </p:nvSpPr>
        <p:spPr>
          <a:xfrm>
            <a:off x="0" y="0"/>
            <a:ext cx="9144000" cy="76848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F7EB1AC-D25B-5C1D-8013-7C39E65E1214}"/>
              </a:ext>
            </a:extLst>
          </p:cNvPr>
          <p:cNvSpPr txBox="1">
            <a:spLocks/>
          </p:cNvSpPr>
          <p:nvPr/>
        </p:nvSpPr>
        <p:spPr>
          <a:xfrm>
            <a:off x="205254" y="208358"/>
            <a:ext cx="725839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kern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Midsize Shows: Advantages</a:t>
            </a:r>
          </a:p>
        </p:txBody>
      </p:sp>
      <p:sp>
        <p:nvSpPr>
          <p:cNvPr id="35" name="Slide Number Placeholder 2">
            <a:extLst>
              <a:ext uri="{FF2B5EF4-FFF2-40B4-BE49-F238E27FC236}">
                <a16:creationId xmlns:a16="http://schemas.microsoft.com/office/drawing/2014/main" id="{51FAF033-C23C-83C9-9AB7-DAE3352E1B3D}"/>
              </a:ext>
            </a:extLst>
          </p:cNvPr>
          <p:cNvSpPr txBox="1">
            <a:spLocks/>
          </p:cNvSpPr>
          <p:nvPr/>
        </p:nvSpPr>
        <p:spPr>
          <a:xfrm>
            <a:off x="8741187" y="4967381"/>
            <a:ext cx="25835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6" name="Picture 3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1655BD9-611D-F1F7-CAF2-A8D171EE39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1" y="4867360"/>
            <a:ext cx="558438" cy="228452"/>
          </a:xfrm>
          <a:prstGeom prst="rect">
            <a:avLst/>
          </a:prstGeom>
        </p:spPr>
      </p:pic>
      <p:pic>
        <p:nvPicPr>
          <p:cNvPr id="37" name="Picture 6" descr="Lippman Connects logo - Lippman Connects">
            <a:extLst>
              <a:ext uri="{FF2B5EF4-FFF2-40B4-BE49-F238E27FC236}">
                <a16:creationId xmlns:a16="http://schemas.microsoft.com/office/drawing/2014/main" id="{9E8A5739-C4C7-2C93-B92E-2A8F593AC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59" y="4875996"/>
            <a:ext cx="630007" cy="20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8F0B06-0DC6-B22E-B3D2-F1E4E0B63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911" y="4866694"/>
            <a:ext cx="558439" cy="2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74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CF4D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CF4D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CF4D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101F0B8-F156-CA5D-C1F9-FA02EEC8F409}"/>
              </a:ext>
            </a:extLst>
          </p:cNvPr>
          <p:cNvSpPr txBox="1"/>
          <p:nvPr/>
        </p:nvSpPr>
        <p:spPr>
          <a:xfrm>
            <a:off x="266978" y="1706105"/>
            <a:ext cx="88307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…they compete against the </a:t>
            </a:r>
            <a:r>
              <a:rPr lang="en-US" sz="2000" b="1" dirty="0">
                <a:solidFill>
                  <a:srgbClr val="C00000"/>
                </a:solidFill>
              </a:rPr>
              <a:t>larger shows </a:t>
            </a:r>
            <a:r>
              <a:rPr lang="en-US" sz="2000" dirty="0">
                <a:solidFill>
                  <a:srgbClr val="C00000"/>
                </a:solidFill>
              </a:rPr>
              <a:t>that exhibitors feel they must be at, which requires larger investments, potentially </a:t>
            </a:r>
            <a:r>
              <a:rPr lang="en-US" sz="2000" b="1" dirty="0">
                <a:solidFill>
                  <a:srgbClr val="C00000"/>
                </a:solidFill>
              </a:rPr>
              <a:t>taking budget away from midsize shows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…among exhibitors that participate in larger shows, midsize shows may be </a:t>
            </a:r>
            <a:r>
              <a:rPr lang="en-US" sz="2000" b="1" dirty="0">
                <a:solidFill>
                  <a:srgbClr val="C00000"/>
                </a:solidFill>
              </a:rPr>
              <a:t>considered second tier events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…exhibitors tend to allocate </a:t>
            </a:r>
            <a:r>
              <a:rPr lang="en-US" sz="2000" b="1" dirty="0">
                <a:solidFill>
                  <a:srgbClr val="C00000"/>
                </a:solidFill>
              </a:rPr>
              <a:t>smaller budgets and resources </a:t>
            </a:r>
            <a:r>
              <a:rPr lang="en-US" sz="2000" dirty="0">
                <a:solidFill>
                  <a:srgbClr val="C00000"/>
                </a:solidFill>
              </a:rPr>
              <a:t>to midsize shows and may place </a:t>
            </a:r>
            <a:r>
              <a:rPr lang="en-US" sz="2000" b="1" dirty="0">
                <a:solidFill>
                  <a:srgbClr val="C00000"/>
                </a:solidFill>
              </a:rPr>
              <a:t>less emphasis on promoting</a:t>
            </a:r>
            <a:r>
              <a:rPr lang="en-US" sz="2000" dirty="0">
                <a:solidFill>
                  <a:srgbClr val="C00000"/>
                </a:solidFill>
              </a:rPr>
              <a:t> their presence, pre-, during-, and post-event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395BBE-47F7-BED2-6807-B3EFE4B448AC}"/>
              </a:ext>
            </a:extLst>
          </p:cNvPr>
          <p:cNvSpPr txBox="1"/>
          <p:nvPr/>
        </p:nvSpPr>
        <p:spPr>
          <a:xfrm>
            <a:off x="216970" y="1141304"/>
            <a:ext cx="8319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Midsize shows have unique challenges…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495871-E2C2-BD5E-5D06-A28A16EA4BE2}"/>
              </a:ext>
            </a:extLst>
          </p:cNvPr>
          <p:cNvSpPr/>
          <p:nvPr/>
        </p:nvSpPr>
        <p:spPr>
          <a:xfrm>
            <a:off x="0" y="0"/>
            <a:ext cx="9144000" cy="7684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7472AF-0FC7-DDF1-5376-16A60C8BC319}"/>
              </a:ext>
            </a:extLst>
          </p:cNvPr>
          <p:cNvSpPr txBox="1">
            <a:spLocks/>
          </p:cNvSpPr>
          <p:nvPr/>
        </p:nvSpPr>
        <p:spPr>
          <a:xfrm>
            <a:off x="205254" y="208358"/>
            <a:ext cx="725839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kern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Midsize Shows: Challenges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98F6A14-181D-8885-E29F-754C115C5863}"/>
              </a:ext>
            </a:extLst>
          </p:cNvPr>
          <p:cNvSpPr txBox="1">
            <a:spLocks/>
          </p:cNvSpPr>
          <p:nvPr/>
        </p:nvSpPr>
        <p:spPr>
          <a:xfrm>
            <a:off x="8741187" y="4967381"/>
            <a:ext cx="25835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24FD92-0FD9-8FC1-7212-BAD622E79D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1" y="4867360"/>
            <a:ext cx="558438" cy="228452"/>
          </a:xfrm>
          <a:prstGeom prst="rect">
            <a:avLst/>
          </a:prstGeom>
        </p:spPr>
      </p:pic>
      <p:pic>
        <p:nvPicPr>
          <p:cNvPr id="9" name="Picture 6" descr="Lippman Connects logo - Lippman Connects">
            <a:extLst>
              <a:ext uri="{FF2B5EF4-FFF2-40B4-BE49-F238E27FC236}">
                <a16:creationId xmlns:a16="http://schemas.microsoft.com/office/drawing/2014/main" id="{A434BDA0-6472-7670-97F1-6ED5C99B6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59" y="4875996"/>
            <a:ext cx="630007" cy="20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03896B-27F5-97F4-9F05-D032495FF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911" y="4866694"/>
            <a:ext cx="558439" cy="2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40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719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719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719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D67BD7-5A07-42C5-9EB4-B014DBCA0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046" y="67950"/>
            <a:ext cx="1009657" cy="50006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1189A4F-F4C9-AEF4-EEC5-D74196A9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347299"/>
            <a:ext cx="6937829" cy="1415772"/>
          </a:xfrm>
        </p:spPr>
        <p:txBody>
          <a:bodyPr/>
          <a:lstStyle/>
          <a:p>
            <a:r>
              <a:rPr lang="en-US" sz="3600" b="1" dirty="0"/>
              <a:t>What’s Your Event Outlook?</a:t>
            </a:r>
            <a:br>
              <a:rPr lang="en-US" sz="3600" b="1" dirty="0"/>
            </a:br>
            <a:br>
              <a:rPr lang="en-US" sz="1600" b="1" dirty="0"/>
            </a:br>
            <a:r>
              <a:rPr lang="en-US" sz="2000" i="1" dirty="0"/>
              <a:t>Attendee Acquisition Techniques</a:t>
            </a:r>
            <a:br>
              <a:rPr lang="en-US" sz="2000" i="1" dirty="0"/>
            </a:br>
            <a:r>
              <a:rPr lang="en-US" sz="2000" i="1" dirty="0"/>
              <a:t>Exhibit and Sponsorship Sales Challenges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30D17CA-258D-1EBD-E934-AE1C52278D17}"/>
              </a:ext>
            </a:extLst>
          </p:cNvPr>
          <p:cNvSpPr txBox="1">
            <a:spLocks/>
          </p:cNvSpPr>
          <p:nvPr/>
        </p:nvSpPr>
        <p:spPr>
          <a:xfrm>
            <a:off x="8741187" y="4967381"/>
            <a:ext cx="25835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21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B44DDD9-1DAF-4263-8904-271CC84AF5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0331863"/>
              </p:ext>
            </p:extLst>
          </p:nvPr>
        </p:nvGraphicFramePr>
        <p:xfrm>
          <a:off x="641240" y="1850716"/>
          <a:ext cx="2170449" cy="203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4EA593A-3BE4-4C35-AB2D-32B23C74FECE}"/>
              </a:ext>
            </a:extLst>
          </p:cNvPr>
          <p:cNvSpPr txBox="1"/>
          <p:nvPr/>
        </p:nvSpPr>
        <p:spPr>
          <a:xfrm>
            <a:off x="363840" y="1140952"/>
            <a:ext cx="2725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Anticipated increase in attendance compared with last in-person event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A3E32B-ADDF-4CD1-A02D-E2ACE4196356}"/>
              </a:ext>
            </a:extLst>
          </p:cNvPr>
          <p:cNvSpPr txBox="1"/>
          <p:nvPr/>
        </p:nvSpPr>
        <p:spPr>
          <a:xfrm>
            <a:off x="1326760" y="2504885"/>
            <a:ext cx="877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73%</a:t>
            </a:r>
          </a:p>
          <a:p>
            <a:pPr algn="ctr"/>
            <a:r>
              <a:rPr lang="en-US" sz="1200" b="1" dirty="0">
                <a:solidFill>
                  <a:schemeClr val="accent2"/>
                </a:solidFill>
              </a:rPr>
              <a:t>increase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423C977-B01F-41CE-9937-ADE680B992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1376022"/>
              </p:ext>
            </p:extLst>
          </p:nvPr>
        </p:nvGraphicFramePr>
        <p:xfrm>
          <a:off x="3567667" y="1827039"/>
          <a:ext cx="2240660" cy="2032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2510FCA-907C-4927-A8E3-CF50740A94DB}"/>
              </a:ext>
            </a:extLst>
          </p:cNvPr>
          <p:cNvSpPr txBox="1"/>
          <p:nvPr/>
        </p:nvSpPr>
        <p:spPr>
          <a:xfrm>
            <a:off x="4118653" y="2501036"/>
            <a:ext cx="1138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67%</a:t>
            </a:r>
          </a:p>
          <a:p>
            <a:pPr algn="ctr"/>
            <a:r>
              <a:rPr lang="en-US" sz="1200" b="1" dirty="0">
                <a:solidFill>
                  <a:schemeClr val="accent1"/>
                </a:solidFill>
              </a:rPr>
              <a:t>increase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B398E-C1A5-4722-A3F2-591695D91316}"/>
              </a:ext>
            </a:extLst>
          </p:cNvPr>
          <p:cNvSpPr txBox="1"/>
          <p:nvPr/>
        </p:nvSpPr>
        <p:spPr>
          <a:xfrm>
            <a:off x="88385" y="4439560"/>
            <a:ext cx="815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Source: Evolio Marketing and Lippman Connects 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Exhibit Sales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Study, February &amp; September 2022    |     n=51 organizers with &lt;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125K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NSF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B410A5-0C07-6C9E-A9B9-58C468762BC3}"/>
              </a:ext>
            </a:extLst>
          </p:cNvPr>
          <p:cNvSpPr txBox="1"/>
          <p:nvPr/>
        </p:nvSpPr>
        <p:spPr>
          <a:xfrm>
            <a:off x="469892" y="3851551"/>
            <a:ext cx="2725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53% among large show organizers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3470D0-6AC7-A568-391E-36975A989137}"/>
              </a:ext>
            </a:extLst>
          </p:cNvPr>
          <p:cNvSpPr txBox="1"/>
          <p:nvPr/>
        </p:nvSpPr>
        <p:spPr>
          <a:xfrm>
            <a:off x="3685938" y="1134543"/>
            <a:ext cx="206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Anticipated increase in NSF compared with last in-person event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AF16DD-C3FE-9102-068C-BA659F59F6FC}"/>
              </a:ext>
            </a:extLst>
          </p:cNvPr>
          <p:cNvSpPr txBox="1"/>
          <p:nvPr/>
        </p:nvSpPr>
        <p:spPr>
          <a:xfrm>
            <a:off x="3438782" y="3859836"/>
            <a:ext cx="2725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2598F5"/>
                </a:solidFill>
              </a:rPr>
              <a:t>50% among large show organizers</a:t>
            </a:r>
            <a:endParaRPr lang="en-US" b="1" dirty="0">
              <a:solidFill>
                <a:srgbClr val="2598F5"/>
              </a:solidFill>
            </a:endParaRP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9AB2856F-0929-28AC-76EA-6634D97FE8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1111855"/>
              </p:ext>
            </p:extLst>
          </p:nvPr>
        </p:nvGraphicFramePr>
        <p:xfrm>
          <a:off x="6433448" y="1818752"/>
          <a:ext cx="2240660" cy="2032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9600F33B-5647-D5A1-DBE9-DE3DF4D5D9A9}"/>
              </a:ext>
            </a:extLst>
          </p:cNvPr>
          <p:cNvSpPr txBox="1"/>
          <p:nvPr/>
        </p:nvSpPr>
        <p:spPr>
          <a:xfrm>
            <a:off x="6984434" y="2492749"/>
            <a:ext cx="1138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63D197"/>
                </a:solidFill>
              </a:rPr>
              <a:t>33%</a:t>
            </a:r>
          </a:p>
          <a:p>
            <a:pPr algn="ctr"/>
            <a:r>
              <a:rPr lang="en-US" sz="1200" b="1" dirty="0">
                <a:solidFill>
                  <a:srgbClr val="63D197"/>
                </a:solidFill>
              </a:rPr>
              <a:t>include hybrid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B00DC5-8F33-84CA-9479-5A33E5F14CE7}"/>
              </a:ext>
            </a:extLst>
          </p:cNvPr>
          <p:cNvSpPr txBox="1"/>
          <p:nvPr/>
        </p:nvSpPr>
        <p:spPr>
          <a:xfrm>
            <a:off x="6551719" y="1126256"/>
            <a:ext cx="206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Next in-person event WILL have a hybrid (digital) component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B6CA771-D37D-F5DF-CF78-B15E1F0710A0}"/>
              </a:ext>
            </a:extLst>
          </p:cNvPr>
          <p:cNvSpPr txBox="1"/>
          <p:nvPr/>
        </p:nvSpPr>
        <p:spPr>
          <a:xfrm>
            <a:off x="6330248" y="3764637"/>
            <a:ext cx="272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63D197"/>
                </a:solidFill>
              </a:rPr>
              <a:t>37% among large show organizers</a:t>
            </a:r>
            <a:endParaRPr lang="en-US" b="1" dirty="0">
              <a:solidFill>
                <a:srgbClr val="63D197"/>
              </a:solidFill>
            </a:endParaRPr>
          </a:p>
          <a:p>
            <a:pPr algn="ctr"/>
            <a:r>
              <a:rPr lang="en-US" sz="1200" b="1" dirty="0">
                <a:solidFill>
                  <a:srgbClr val="63D197"/>
                </a:solidFill>
              </a:rPr>
              <a:t>19% of exhibitors plan to continue a hybrid approach </a:t>
            </a:r>
            <a:r>
              <a:rPr lang="en-US" sz="1200" dirty="0">
                <a:solidFill>
                  <a:srgbClr val="63D197"/>
                </a:solidFill>
              </a:rPr>
              <a:t>(n=75, Nov ’22)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B028C10-7C86-3878-16FF-C5E4EE6AE9E3}"/>
              </a:ext>
            </a:extLst>
          </p:cNvPr>
          <p:cNvSpPr/>
          <p:nvPr/>
        </p:nvSpPr>
        <p:spPr>
          <a:xfrm>
            <a:off x="0" y="0"/>
            <a:ext cx="9144000" cy="7684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957729D8-C976-FE67-38B4-F881FC6A69AB}"/>
              </a:ext>
            </a:extLst>
          </p:cNvPr>
          <p:cNvSpPr txBox="1">
            <a:spLocks/>
          </p:cNvSpPr>
          <p:nvPr/>
        </p:nvSpPr>
        <p:spPr>
          <a:xfrm>
            <a:off x="205254" y="208358"/>
            <a:ext cx="725839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Midsize Shows: Changes</a:t>
            </a:r>
          </a:p>
        </p:txBody>
      </p:sp>
      <p:sp>
        <p:nvSpPr>
          <p:cNvPr id="39" name="Slide Number Placeholder 2">
            <a:extLst>
              <a:ext uri="{FF2B5EF4-FFF2-40B4-BE49-F238E27FC236}">
                <a16:creationId xmlns:a16="http://schemas.microsoft.com/office/drawing/2014/main" id="{34C51AC8-7CC7-AD57-D3F3-616F5FDFCC0A}"/>
              </a:ext>
            </a:extLst>
          </p:cNvPr>
          <p:cNvSpPr txBox="1">
            <a:spLocks/>
          </p:cNvSpPr>
          <p:nvPr/>
        </p:nvSpPr>
        <p:spPr>
          <a:xfrm>
            <a:off x="8741187" y="4967381"/>
            <a:ext cx="25835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" name="Picture 3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CB0B4F-2B42-D479-5819-CF670DC9AD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1" y="4867360"/>
            <a:ext cx="558438" cy="228452"/>
          </a:xfrm>
          <a:prstGeom prst="rect">
            <a:avLst/>
          </a:prstGeom>
        </p:spPr>
      </p:pic>
      <p:pic>
        <p:nvPicPr>
          <p:cNvPr id="41" name="Picture 6" descr="Lippman Connects logo - Lippman Connects">
            <a:extLst>
              <a:ext uri="{FF2B5EF4-FFF2-40B4-BE49-F238E27FC236}">
                <a16:creationId xmlns:a16="http://schemas.microsoft.com/office/drawing/2014/main" id="{A13A9A37-35D7-E32E-72C5-E5A15547F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59" y="4875996"/>
            <a:ext cx="630007" cy="20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953353-4D77-2018-B0C9-C527F09F8F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911" y="4866694"/>
            <a:ext cx="558439" cy="2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96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2" grpId="0"/>
      <p:bldP spid="26" grpId="0"/>
      <p:bldP spid="27" grpId="0"/>
      <p:bldGraphic spid="32" grpId="0">
        <p:bldAsOne/>
      </p:bldGraphic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Evolio 1st Choice">
      <a:dk1>
        <a:srgbClr val="272626"/>
      </a:dk1>
      <a:lt1>
        <a:sysClr val="window" lastClr="FFFFFF"/>
      </a:lt1>
      <a:dk2>
        <a:srgbClr val="1F7F97"/>
      </a:dk2>
      <a:lt2>
        <a:srgbClr val="EEECE1"/>
      </a:lt2>
      <a:accent1>
        <a:srgbClr val="2598F5"/>
      </a:accent1>
      <a:accent2>
        <a:srgbClr val="FECC42"/>
      </a:accent2>
      <a:accent3>
        <a:srgbClr val="FA7571"/>
      </a:accent3>
      <a:accent4>
        <a:srgbClr val="00D661"/>
      </a:accent4>
      <a:accent5>
        <a:srgbClr val="924883"/>
      </a:accent5>
      <a:accent6>
        <a:srgbClr val="8B909B"/>
      </a:accent6>
      <a:hlink>
        <a:srgbClr val="DDD9C3"/>
      </a:hlink>
      <a:folHlink>
        <a:srgbClr val="FE19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23078</TotalTime>
  <Words>812</Words>
  <Application>Microsoft Office PowerPoint</Application>
  <PresentationFormat>On-screen Show (16:9)</PresentationFormat>
  <Paragraphs>161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DM Sans</vt:lpstr>
      <vt:lpstr>Office Theme</vt:lpstr>
      <vt:lpstr>1_Office Theme</vt:lpstr>
      <vt:lpstr>PowerPoint Presentation</vt:lpstr>
      <vt:lpstr>What’s Joe Federbush been up to the past 15 months?</vt:lpstr>
      <vt:lpstr>PowerPoint Presentation</vt:lpstr>
      <vt:lpstr>PowerPoint Presentation</vt:lpstr>
      <vt:lpstr>Midsize Shows  Advantages &amp; Challenges</vt:lpstr>
      <vt:lpstr>PowerPoint Presentation</vt:lpstr>
      <vt:lpstr>PowerPoint Presentation</vt:lpstr>
      <vt:lpstr>What’s Your Event Outlook?  Attendee Acquisition Techniques Exhibit and Sponsorship Sales Challenges</vt:lpstr>
      <vt:lpstr>PowerPoint Presentation</vt:lpstr>
      <vt:lpstr>PowerPoint Presentation</vt:lpstr>
      <vt:lpstr>PowerPoint Presentation</vt:lpstr>
      <vt:lpstr>PowerPoint Presentation</vt:lpstr>
      <vt:lpstr>Resources: Current and Past Studies</vt:lpstr>
      <vt:lpstr>Q&amp;A   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Flora (Evolio)</dc:creator>
  <cp:lastModifiedBy>Joe Federbush</cp:lastModifiedBy>
  <cp:revision>31</cp:revision>
  <cp:lastPrinted>2022-11-16T21:16:17Z</cp:lastPrinted>
  <dcterms:created xsi:type="dcterms:W3CDTF">2021-12-01T20:48:38Z</dcterms:created>
  <dcterms:modified xsi:type="dcterms:W3CDTF">2022-11-17T11:15:49Z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2016-01-01T00:00:00Z</vt:filetime>
  </property>
  <property fmtid="{D5CDD505-2E9C-101B-9397-08002B2CF9AE}" pid="3" name="Creator">
    <vt:lpwstr>Google</vt:lpwstr>
  </property>
  <property fmtid="{D5CDD505-2E9C-101B-9397-08002B2CF9AE}" pid="4" name="LastSaved">
    <vt:filetime>2021-12-01T00:00:00Z</vt:filetime>
  </property>
</Properties>
</file>