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17"/>
  </p:notesMasterIdLst>
  <p:handoutMasterIdLst>
    <p:handoutMasterId r:id="rId18"/>
  </p:handoutMasterIdLst>
  <p:sldIdLst>
    <p:sldId id="2701" r:id="rId2"/>
    <p:sldId id="2858" r:id="rId3"/>
    <p:sldId id="2147472557" r:id="rId4"/>
    <p:sldId id="2147472550" r:id="rId5"/>
    <p:sldId id="2147472558" r:id="rId6"/>
    <p:sldId id="2147472556" r:id="rId7"/>
    <p:sldId id="2147472559" r:id="rId8"/>
    <p:sldId id="2147472562" r:id="rId9"/>
    <p:sldId id="2147472554" r:id="rId10"/>
    <p:sldId id="2147472563" r:id="rId11"/>
    <p:sldId id="2147472564" r:id="rId12"/>
    <p:sldId id="2147472560" r:id="rId13"/>
    <p:sldId id="2147472561" r:id="rId14"/>
    <p:sldId id="2147472545" r:id="rId15"/>
    <p:sldId id="2918" r:id="rId16"/>
  </p:sldIdLst>
  <p:sldSz cx="16256000" cy="9144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72"/>
    <a:srgbClr val="2D6ABB"/>
    <a:srgbClr val="DEF2FB"/>
    <a:srgbClr val="C4E8F8"/>
    <a:srgbClr val="C0E5F8"/>
    <a:srgbClr val="CFECF9"/>
    <a:srgbClr val="C3E7F8"/>
    <a:srgbClr val="DBF1FA"/>
    <a:srgbClr val="DBF1FB"/>
    <a:srgbClr val="7BC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99" autoAdjust="0"/>
    <p:restoredTop sz="79817" autoAdjust="0"/>
  </p:normalViewPr>
  <p:slideViewPr>
    <p:cSldViewPr snapToGrid="0" snapToObjects="1">
      <p:cViewPr varScale="1">
        <p:scale>
          <a:sx n="42" d="100"/>
          <a:sy n="42" d="100"/>
        </p:scale>
        <p:origin x="10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317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19147492034488"/>
          <c:y val="0.11946286743633833"/>
          <c:w val="0.64875994346860488"/>
          <c:h val="0.8204828869241402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Visby CF Demi Bold" panose="00000700000000000000" pitchFamily="50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06604600554725"/>
          <c:y val="8.1185090705433796E-2"/>
          <c:w val="0.64875994346860488"/>
          <c:h val="0.820482886924140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Freeman 2024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00205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DB-4032-8E23-C4CAB7DF8379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DB-4032-8E23-C4CAB7DF8379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0.13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DB-4032-8E23-C4CAB7DF8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Visby CF Demi Bold" panose="00000700000000000000" pitchFamily="50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19147492034488"/>
          <c:y val="0.11946286743633833"/>
          <c:w val="0.64875994346860488"/>
          <c:h val="0.8204828869241402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Visby CF Demi Bold" panose="00000700000000000000" pitchFamily="50" charset="0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06604600554725"/>
          <c:y val="8.1185090705433796E-2"/>
          <c:w val="0.64875994346860488"/>
          <c:h val="0.820482886924140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Freeman 2024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BD-48EC-AEE8-700BF829993B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BD-48EC-AEE8-700BF829993B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BD-48EC-AEE8-700BF8299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Visby CF Demi Bold" panose="00000700000000000000" pitchFamily="50" charset="0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DF7-4EAB-BE5D-411438AC9879}"/>
              </c:ext>
            </c:extLst>
          </c:dPt>
          <c:dPt>
            <c:idx val="1"/>
            <c:invertIfNegative val="0"/>
            <c:bubble3D val="0"/>
            <c:spPr>
              <a:solidFill>
                <a:srgbClr val="0020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F7-4EAB-BE5D-411438AC9879}"/>
              </c:ext>
            </c:extLst>
          </c:dPt>
          <c:dPt>
            <c:idx val="2"/>
            <c:invertIfNegative val="0"/>
            <c:bubble3D val="0"/>
            <c:spPr>
              <a:solidFill>
                <a:srgbClr val="0020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DF7-4EAB-BE5D-411438AC9879}"/>
              </c:ext>
            </c:extLst>
          </c:dPt>
          <c:dPt>
            <c:idx val="3"/>
            <c:invertIfNegative val="0"/>
            <c:bubble3D val="0"/>
            <c:spPr>
              <a:solidFill>
                <a:srgbClr val="0020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F7-4EAB-BE5D-411438AC9879}"/>
              </c:ext>
            </c:extLst>
          </c:dPt>
          <c:cat>
            <c:strRef>
              <c:f>Sheet1!$A$2:$A$5</c:f>
              <c:strCache>
                <c:ptCount val="4"/>
                <c:pt idx="0">
                  <c:v>Simplified contract/terms</c:v>
                </c:pt>
                <c:pt idx="1">
                  <c:v>Streamlined info from all contractors</c:v>
                </c:pt>
                <c:pt idx="2">
                  <c:v>Simplified on-site logistics</c:v>
                </c:pt>
                <c:pt idx="3">
                  <c:v>Exhibit package inclusive of all costs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0.27</c:v>
                </c:pt>
                <c:pt idx="1">
                  <c:v>0.41</c:v>
                </c:pt>
                <c:pt idx="2">
                  <c:v>0.62</c:v>
                </c:pt>
                <c:pt idx="3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7-4EAB-BE5D-411438AC9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1068032"/>
        <c:axId val="41068512"/>
      </c:barChart>
      <c:catAx>
        <c:axId val="4106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5C"/>
                </a:solidFill>
                <a:latin typeface="Nunito Sans Bold" pitchFamily="2" charset="0"/>
                <a:ea typeface="+mn-ea"/>
                <a:cs typeface="+mn-cs"/>
              </a:defRPr>
            </a:pPr>
            <a:endParaRPr lang="en-US"/>
          </a:p>
        </c:txPr>
        <c:crossAx val="41068512"/>
        <c:crosses val="autoZero"/>
        <c:auto val="1"/>
        <c:lblAlgn val="ctr"/>
        <c:lblOffset val="100"/>
        <c:noMultiLvlLbl val="0"/>
      </c:catAx>
      <c:valAx>
        <c:axId val="41068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0"/>
                <a:ea typeface="+mn-ea"/>
                <a:cs typeface="+mn-cs"/>
              </a:defRPr>
            </a:pPr>
            <a:endParaRPr lang="en-US"/>
          </a:p>
        </c:txPr>
        <c:crossAx val="4106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43-42F2-B4AF-1A83F36F9CAD}"/>
              </c:ext>
            </c:extLst>
          </c:dPt>
          <c:dPt>
            <c:idx val="1"/>
            <c:invertIfNegative val="0"/>
            <c:bubble3D val="0"/>
            <c:spPr>
              <a:solidFill>
                <a:srgbClr val="0020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43-42F2-B4AF-1A83F36F9CAD}"/>
              </c:ext>
            </c:extLst>
          </c:dPt>
          <c:dPt>
            <c:idx val="2"/>
            <c:invertIfNegative val="0"/>
            <c:bubble3D val="0"/>
            <c:spPr>
              <a:solidFill>
                <a:srgbClr val="0020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43-42F2-B4AF-1A83F36F9CA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43-42F2-B4AF-1A83F36F9CAD}"/>
              </c:ext>
            </c:extLst>
          </c:dPt>
          <c:cat>
            <c:strRef>
              <c:f>Sheet1!$A$2:$A$3</c:f>
              <c:strCache>
                <c:ptCount val="2"/>
                <c:pt idx="0">
                  <c:v>Exhibitors</c:v>
                </c:pt>
                <c:pt idx="1">
                  <c:v>Attendees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43-42F2-B4AF-1A83F36F9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1068032"/>
        <c:axId val="41068512"/>
      </c:barChart>
      <c:catAx>
        <c:axId val="4106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00205C"/>
                </a:solidFill>
                <a:latin typeface="Nunito Sans Bold" pitchFamily="2" charset="0"/>
                <a:ea typeface="+mn-ea"/>
                <a:cs typeface="+mn-cs"/>
              </a:defRPr>
            </a:pPr>
            <a:endParaRPr lang="en-US"/>
          </a:p>
        </c:txPr>
        <c:crossAx val="41068512"/>
        <c:crosses val="autoZero"/>
        <c:auto val="1"/>
        <c:lblAlgn val="ctr"/>
        <c:lblOffset val="100"/>
        <c:noMultiLvlLbl val="0"/>
      </c:catAx>
      <c:valAx>
        <c:axId val="41068512"/>
        <c:scaling>
          <c:orientation val="minMax"/>
          <c:max val="0.70000000000000007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0"/>
                <a:ea typeface="+mn-ea"/>
                <a:cs typeface="+mn-cs"/>
              </a:defRPr>
            </a:pPr>
            <a:endParaRPr lang="en-US"/>
          </a:p>
        </c:txPr>
        <c:crossAx val="4106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5C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Celebrity Speakers</c:v>
                </c:pt>
                <c:pt idx="1">
                  <c:v>Other</c:v>
                </c:pt>
                <c:pt idx="2">
                  <c:v>Unique Stories of Interest</c:v>
                </c:pt>
                <c:pt idx="3">
                  <c:v>Inspirational/Motivational</c:v>
                </c:pt>
                <c:pt idx="4">
                  <c:v>Industry Experts</c:v>
                </c:pt>
                <c:pt idx="5">
                  <c:v>Innovation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0.01</c:v>
                </c:pt>
                <c:pt idx="1">
                  <c:v>0.02</c:v>
                </c:pt>
                <c:pt idx="2">
                  <c:v>0.11</c:v>
                </c:pt>
                <c:pt idx="3">
                  <c:v>0.14000000000000001</c:v>
                </c:pt>
                <c:pt idx="4">
                  <c:v>0.34</c:v>
                </c:pt>
                <c:pt idx="5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85-4DF7-A3D6-1C0173612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5677856"/>
        <c:axId val="45676416"/>
      </c:barChart>
      <c:catAx>
        <c:axId val="45677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5C"/>
                </a:solidFill>
                <a:latin typeface="Nunito Sans Bold" pitchFamily="2" charset="0"/>
                <a:ea typeface="+mn-ea"/>
                <a:cs typeface="+mn-cs"/>
              </a:defRPr>
            </a:pPr>
            <a:endParaRPr lang="en-US"/>
          </a:p>
        </c:txPr>
        <c:crossAx val="45676416"/>
        <c:crosses val="autoZero"/>
        <c:auto val="1"/>
        <c:lblAlgn val="ctr"/>
        <c:lblOffset val="100"/>
        <c:noMultiLvlLbl val="0"/>
      </c:catAx>
      <c:valAx>
        <c:axId val="45676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0"/>
                <a:ea typeface="+mn-ea"/>
                <a:cs typeface="+mn-cs"/>
              </a:defRPr>
            </a:pPr>
            <a:endParaRPr lang="en-US"/>
          </a:p>
        </c:txPr>
        <c:crossAx val="4567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0.83019</cdr:x>
      <cdr:y>0.38601</cdr:y>
    </cdr:from>
    <cdr:to>
      <cdr:x>0.97823</cdr:x>
      <cdr:y>0.43045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B14F973-9EBD-F0F8-FE58-96A869DD0F91}"/>
            </a:ext>
          </a:extLst>
        </cdr:cNvPr>
        <cdr:cNvSpPr txBox="1"/>
      </cdr:nvSpPr>
      <cdr:spPr>
        <a:xfrm xmlns:a="http://schemas.openxmlformats.org/drawingml/2006/main">
          <a:off x="4111915" y="1511767"/>
          <a:ext cx="733250" cy="174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0.83019</cdr:x>
      <cdr:y>0.38601</cdr:y>
    </cdr:from>
    <cdr:to>
      <cdr:x>0.97823</cdr:x>
      <cdr:y>0.43045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B14F973-9EBD-F0F8-FE58-96A869DD0F91}"/>
            </a:ext>
          </a:extLst>
        </cdr:cNvPr>
        <cdr:cNvSpPr txBox="1"/>
      </cdr:nvSpPr>
      <cdr:spPr>
        <a:xfrm xmlns:a="http://schemas.openxmlformats.org/drawingml/2006/main">
          <a:off x="4111915" y="1511767"/>
          <a:ext cx="733250" cy="174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0.83019</cdr:x>
      <cdr:y>0.38601</cdr:y>
    </cdr:from>
    <cdr:to>
      <cdr:x>0.97823</cdr:x>
      <cdr:y>0.43045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B14F973-9EBD-F0F8-FE58-96A869DD0F91}"/>
            </a:ext>
          </a:extLst>
        </cdr:cNvPr>
        <cdr:cNvSpPr txBox="1"/>
      </cdr:nvSpPr>
      <cdr:spPr>
        <a:xfrm xmlns:a="http://schemas.openxmlformats.org/drawingml/2006/main">
          <a:off x="4111915" y="1511767"/>
          <a:ext cx="733250" cy="174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0.83019</cdr:x>
      <cdr:y>0.38601</cdr:y>
    </cdr:from>
    <cdr:to>
      <cdr:x>0.97823</cdr:x>
      <cdr:y>0.43045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B14F973-9EBD-F0F8-FE58-96A869DD0F91}"/>
            </a:ext>
          </a:extLst>
        </cdr:cNvPr>
        <cdr:cNvSpPr txBox="1"/>
      </cdr:nvSpPr>
      <cdr:spPr>
        <a:xfrm xmlns:a="http://schemas.openxmlformats.org/drawingml/2006/main">
          <a:off x="4111915" y="1511767"/>
          <a:ext cx="733250" cy="174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89638D-EAB1-F9DA-D4D6-646EAE7F7A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ECEF 2024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BAF25F-6EA5-1CAD-2081-52DDDB4DD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5/29/2024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92949-ACDF-3B49-555A-0E31738AC6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CF93D-3090-DE3C-D66F-3BB33912B8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Comprehensive Master Deck – Page </a:t>
            </a:r>
            <a:fld id="{ADE53DD5-6D54-47A5-A611-60B3F23B0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41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AEDF6F19-676C-7243-8B2F-81F63BE89B6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3A82B60-1CFB-1D48-B5A2-728740B98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3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DE449-809B-431D-A51C-64B8571626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414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DE449-809B-431D-A51C-64B8571626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414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DE449-809B-431D-A51C-64B8571626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470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DE449-809B-431D-A51C-64B8571626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430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DE449-809B-431D-A51C-64B8571626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7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DE449-809B-431D-A51C-64B8571626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13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DE449-809B-431D-A51C-64B8571626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15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DE449-809B-431D-A51C-64B8571626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197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DE449-809B-431D-A51C-64B8571626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34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DE449-809B-431D-A51C-64B8571626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225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DE449-809B-431D-A51C-64B8571626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298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DE449-809B-431D-A51C-64B8571626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604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DE449-809B-431D-A51C-64B8571626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3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09EA78-4A08-1549-863F-A4FA77C2D1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0951" y="3402444"/>
            <a:ext cx="6175049" cy="5741556"/>
          </a:xfrm>
          <a:prstGeom prst="rect">
            <a:avLst/>
          </a:prstGeom>
        </p:spPr>
      </p:pic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9532F007-E539-67AE-5B8D-B14962931E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8426" y="729610"/>
            <a:ext cx="6026143" cy="138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9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0B3-D6EF-4A4B-94EA-1E9CED53236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CC5D-62FE-644B-BB75-2A011DAC1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0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0B3-D6EF-4A4B-94EA-1E9CED53236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CC5D-62FE-644B-BB75-2A011DAC1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69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0B3-D6EF-4A4B-94EA-1E9CED53236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CC5D-62FE-644B-BB75-2A011DAC1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4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D7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DE73002E-A43F-8647-BF3E-42388F14DF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4133" y="7810659"/>
            <a:ext cx="2675022" cy="850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27"/>
          <a:stretch/>
        </p:blipFill>
        <p:spPr>
          <a:xfrm>
            <a:off x="406845" y="8054715"/>
            <a:ext cx="3087119" cy="7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4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09EA78-4A08-1549-863F-A4FA77C2D1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0951" y="3402444"/>
            <a:ext cx="6175049" cy="5741556"/>
          </a:xfrm>
          <a:prstGeom prst="rect">
            <a:avLst/>
          </a:prstGeom>
        </p:spPr>
      </p:pic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BF02CC9D-E766-1DBD-ED8C-4D005E6659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32048" y="912491"/>
            <a:ext cx="6026143" cy="138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5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09EA78-4A08-1549-863F-A4FA77C2D1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0951" y="3402444"/>
            <a:ext cx="6175049" cy="574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8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7" y="702451"/>
            <a:ext cx="4747787" cy="1021030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DE73002E-A43F-8647-BF3E-42388F14DF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4133" y="7810659"/>
            <a:ext cx="2675022" cy="85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6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0B3-D6EF-4A4B-94EA-1E9CED53236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CC5D-62FE-644B-BB75-2A011DAC1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6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0B3-D6EF-4A4B-94EA-1E9CED53236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CC5D-62FE-644B-BB75-2A011DAC1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7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0B3-D6EF-4A4B-94EA-1E9CED53236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CC5D-62FE-644B-BB75-2A011DAC1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6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0B3-D6EF-4A4B-94EA-1E9CED53236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CC5D-62FE-644B-BB75-2A011DAC1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9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5000">
              <a:srgbClr val="BDE5F7">
                <a:alpha val="50000"/>
              </a:srgbClr>
            </a:gs>
            <a:gs pos="90000">
              <a:schemeClr val="accent5">
                <a:lumMod val="0"/>
                <a:lumOff val="100000"/>
              </a:schemeClr>
            </a:gs>
            <a:gs pos="17000">
              <a:srgbClr val="7BCAEF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6F0B3-D6EF-4A4B-94EA-1E9CED53236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9CC5D-62FE-644B-BB75-2A011DAC1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41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4F5759E-F381-4291-BE44-7FE43590B9F4}"/>
              </a:ext>
            </a:extLst>
          </p:cNvPr>
          <p:cNvSpPr txBox="1"/>
          <p:nvPr/>
        </p:nvSpPr>
        <p:spPr>
          <a:xfrm>
            <a:off x="1867989" y="4417909"/>
            <a:ext cx="1254034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 Key Data Points </a:t>
            </a:r>
            <a:br>
              <a:rPr kumimoji="0" lang="en-US" sz="101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01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 5 Minutes</a:t>
            </a:r>
          </a:p>
        </p:txBody>
      </p:sp>
    </p:spTree>
    <p:extLst>
      <p:ext uri="{BB962C8B-B14F-4D97-AF65-F5344CB8AC3E}">
        <p14:creationId xmlns:p14="http://schemas.microsoft.com/office/powerpoint/2010/main" val="161390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0A967-E4FC-6901-8E77-66FEF93A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 4: Attraction ≠ Retention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7F6547-43F9-FD9A-6E87-2AE11D1C4C2C}"/>
              </a:ext>
            </a:extLst>
          </p:cNvPr>
          <p:cNvGrpSpPr/>
          <p:nvPr/>
        </p:nvGrpSpPr>
        <p:grpSpPr>
          <a:xfrm>
            <a:off x="1163449" y="2047411"/>
            <a:ext cx="14343735" cy="5640322"/>
            <a:chOff x="534356" y="1379538"/>
            <a:chExt cx="11135357" cy="341788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2945E35-52DA-78EC-268E-84D178E956A9}"/>
                </a:ext>
              </a:extLst>
            </p:cNvPr>
            <p:cNvSpPr>
              <a:spLocks/>
            </p:cNvSpPr>
            <p:nvPr/>
          </p:nvSpPr>
          <p:spPr>
            <a:xfrm>
              <a:off x="534356" y="1379538"/>
              <a:ext cx="11135357" cy="3417887"/>
            </a:xfrm>
            <a:prstGeom prst="roundRect">
              <a:avLst>
                <a:gd name="adj" fmla="val 1789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812810">
                <a:lnSpc>
                  <a:spcPct val="85000"/>
                </a:lnSpc>
                <a:spcBef>
                  <a:spcPct val="0"/>
                </a:spcBef>
                <a:spcAft>
                  <a:spcPts val="1600"/>
                </a:spcAft>
                <a:defRPr/>
              </a:pPr>
              <a:endParaRPr lang="en-US" sz="1600" b="1" kern="0">
                <a:solidFill>
                  <a:srgbClr val="ADB1B1">
                    <a:lumMod val="75000"/>
                  </a:srgbClr>
                </a:solidFill>
                <a:latin typeface="Nunito Sans Ligh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8F8CDF-B5B0-F63B-E8C6-7D45643FADF4}"/>
                </a:ext>
              </a:extLst>
            </p:cNvPr>
            <p:cNvSpPr txBox="1"/>
            <p:nvPr/>
          </p:nvSpPr>
          <p:spPr>
            <a:xfrm>
              <a:off x="1060878" y="1669741"/>
              <a:ext cx="6813752" cy="1988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812810">
                <a:defRPr/>
              </a:pPr>
              <a:r>
                <a:rPr lang="en-US" sz="2133" kern="0" dirty="0">
                  <a:solidFill>
                    <a:srgbClr val="00205C"/>
                  </a:solidFill>
                  <a:latin typeface="Nunito Sans Bold" pitchFamily="2" charset="0"/>
                </a:rPr>
                <a:t>What Matters to Attendees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EABD6E-0CF6-83A5-043B-EFC3896A14B2}"/>
                </a:ext>
              </a:extLst>
            </p:cNvPr>
            <p:cNvSpPr txBox="1"/>
            <p:nvPr/>
          </p:nvSpPr>
          <p:spPr>
            <a:xfrm>
              <a:off x="2019302" y="4198791"/>
              <a:ext cx="804672" cy="457200"/>
            </a:xfrm>
            <a:prstGeom prst="rect">
              <a:avLst/>
            </a:prstGeom>
            <a:noFill/>
          </p:spPr>
          <p:txBody>
            <a:bodyPr vert="horz" wrap="square" lIns="0" tIns="0" rIns="0" bIns="0" numCol="1" spcCol="228600" rtlCol="0">
              <a:noAutofit/>
            </a:bodyPr>
            <a:lstStyle>
              <a:lvl1pPr indent="0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defRPr sz="105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  <a:lvl2pPr marL="2286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2pPr>
              <a:lvl3pPr marL="573088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3pPr>
              <a:lvl4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4pPr>
              <a:lvl5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5pPr>
              <a:lvl6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6pPr>
              <a:lvl7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7pPr>
              <a:lvl8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8pPr>
              <a:lvl9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9pPr>
            </a:lstStyle>
            <a:p>
              <a:pPr defTabSz="812810">
                <a:lnSpc>
                  <a:spcPct val="100000"/>
                </a:lnSpc>
                <a:spcAft>
                  <a:spcPts val="267"/>
                </a:spcAft>
                <a:buClr>
                  <a:srgbClr val="00BDF6"/>
                </a:buClr>
                <a:defRPr/>
              </a:pPr>
              <a:r>
                <a:rPr lang="en-US" sz="1244" kern="0">
                  <a:solidFill>
                    <a:srgbClr val="00205C"/>
                  </a:solidFill>
                  <a:latin typeface="Nunito Sans Bold" pitchFamily="2" charset="0"/>
                </a:rPr>
                <a:t>Customized agendas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FDF99F-2BFB-6207-B8AF-0E1EE45E984F}"/>
                </a:ext>
              </a:extLst>
            </p:cNvPr>
            <p:cNvSpPr txBox="1"/>
            <p:nvPr/>
          </p:nvSpPr>
          <p:spPr>
            <a:xfrm>
              <a:off x="2973588" y="4198791"/>
              <a:ext cx="804672" cy="457200"/>
            </a:xfrm>
            <a:prstGeom prst="rect">
              <a:avLst/>
            </a:prstGeom>
            <a:noFill/>
          </p:spPr>
          <p:txBody>
            <a:bodyPr vert="horz" wrap="square" lIns="0" tIns="0" rIns="0" bIns="0" numCol="1" spcCol="228600" rtlCol="0">
              <a:noAutofit/>
            </a:bodyPr>
            <a:lstStyle>
              <a:lvl1pPr indent="0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defRPr sz="105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  <a:lvl2pPr marL="2286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2pPr>
              <a:lvl3pPr marL="573088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3pPr>
              <a:lvl4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4pPr>
              <a:lvl5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5pPr>
              <a:lvl6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6pPr>
              <a:lvl7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7pPr>
              <a:lvl8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8pPr>
              <a:lvl9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9pPr>
            </a:lstStyle>
            <a:p>
              <a:pPr defTabSz="812810">
                <a:lnSpc>
                  <a:spcPct val="100000"/>
                </a:lnSpc>
                <a:spcAft>
                  <a:spcPts val="267"/>
                </a:spcAft>
                <a:buClr>
                  <a:srgbClr val="00BDF6"/>
                </a:buClr>
                <a:defRPr/>
              </a:pPr>
              <a:r>
                <a:rPr lang="en-US" sz="1244" kern="0">
                  <a:solidFill>
                    <a:srgbClr val="00205C"/>
                  </a:solidFill>
                  <a:latin typeface="Nunito Sans Bold" pitchFamily="2" charset="0"/>
                </a:rPr>
                <a:t>Tech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00E733-8B5C-48E4-ABA7-E45F5E83EB5A}"/>
                </a:ext>
              </a:extLst>
            </p:cNvPr>
            <p:cNvSpPr txBox="1"/>
            <p:nvPr/>
          </p:nvSpPr>
          <p:spPr>
            <a:xfrm>
              <a:off x="3927874" y="4198791"/>
              <a:ext cx="804672" cy="457200"/>
            </a:xfrm>
            <a:prstGeom prst="rect">
              <a:avLst/>
            </a:prstGeom>
            <a:noFill/>
          </p:spPr>
          <p:txBody>
            <a:bodyPr vert="horz" wrap="square" lIns="0" tIns="0" rIns="0" bIns="0" numCol="1" spcCol="228600" rtlCol="0">
              <a:noAutofit/>
            </a:bodyPr>
            <a:lstStyle>
              <a:lvl1pPr indent="0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defRPr sz="105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  <a:lvl2pPr marL="2286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2pPr>
              <a:lvl3pPr marL="573088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3pPr>
              <a:lvl4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4pPr>
              <a:lvl5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5pPr>
              <a:lvl6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6pPr>
              <a:lvl7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7pPr>
              <a:lvl8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8pPr>
              <a:lvl9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9pPr>
            </a:lstStyle>
            <a:p>
              <a:pPr defTabSz="812810">
                <a:lnSpc>
                  <a:spcPct val="100000"/>
                </a:lnSpc>
                <a:spcAft>
                  <a:spcPts val="267"/>
                </a:spcAft>
                <a:buClr>
                  <a:srgbClr val="00BDF6"/>
                </a:buClr>
                <a:defRPr/>
              </a:pPr>
              <a:r>
                <a:rPr lang="en-US" sz="1244" kern="0">
                  <a:solidFill>
                    <a:srgbClr val="00205C"/>
                  </a:solidFill>
                  <a:latin typeface="Nunito Sans Bold" pitchFamily="2" charset="0"/>
                </a:rPr>
                <a:t>Atmosphere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FD2DA1-043D-4783-834D-42BF67D4FC9E}"/>
                </a:ext>
              </a:extLst>
            </p:cNvPr>
            <p:cNvSpPr txBox="1"/>
            <p:nvPr/>
          </p:nvSpPr>
          <p:spPr>
            <a:xfrm>
              <a:off x="5836446" y="4198791"/>
              <a:ext cx="804672" cy="457200"/>
            </a:xfrm>
            <a:prstGeom prst="rect">
              <a:avLst/>
            </a:prstGeom>
            <a:noFill/>
          </p:spPr>
          <p:txBody>
            <a:bodyPr vert="horz" wrap="square" lIns="0" tIns="0" rIns="0" bIns="0" numCol="1" spcCol="228600" rtlCol="0">
              <a:noAutofit/>
            </a:bodyPr>
            <a:lstStyle>
              <a:lvl1pPr indent="0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defRPr sz="105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  <a:lvl2pPr marL="2286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2pPr>
              <a:lvl3pPr marL="573088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3pPr>
              <a:lvl4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4pPr>
              <a:lvl5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5pPr>
              <a:lvl6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6pPr>
              <a:lvl7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7pPr>
              <a:lvl8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8pPr>
              <a:lvl9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9pPr>
            </a:lstStyle>
            <a:p>
              <a:pPr defTabSz="812810">
                <a:lnSpc>
                  <a:spcPct val="100000"/>
                </a:lnSpc>
                <a:spcAft>
                  <a:spcPts val="267"/>
                </a:spcAft>
                <a:buClr>
                  <a:srgbClr val="00BDF6"/>
                </a:buClr>
                <a:defRPr/>
              </a:pPr>
              <a:r>
                <a:rPr lang="en-US" sz="1244" kern="0">
                  <a:solidFill>
                    <a:srgbClr val="00205C"/>
                  </a:solidFill>
                  <a:latin typeface="Nunito Sans Bold" pitchFamily="2" charset="0"/>
                </a:rPr>
                <a:t>After-hours </a:t>
              </a:r>
              <a:br>
                <a:rPr lang="en-US" sz="1244" kern="0">
                  <a:solidFill>
                    <a:srgbClr val="00205C"/>
                  </a:solidFill>
                  <a:latin typeface="Nunito Sans Bold" pitchFamily="2" charset="0"/>
                </a:rPr>
              </a:br>
              <a:r>
                <a:rPr lang="en-US" sz="1244" kern="0">
                  <a:solidFill>
                    <a:srgbClr val="00205C"/>
                  </a:solidFill>
                  <a:latin typeface="Nunito Sans Bold" pitchFamily="2" charset="0"/>
                </a:rPr>
                <a:t>events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534969-F66B-4397-3DF4-D65FE7A95F71}"/>
                </a:ext>
              </a:extLst>
            </p:cNvPr>
            <p:cNvSpPr txBox="1"/>
            <p:nvPr/>
          </p:nvSpPr>
          <p:spPr>
            <a:xfrm>
              <a:off x="1065016" y="4198790"/>
              <a:ext cx="804672" cy="457200"/>
            </a:xfrm>
            <a:prstGeom prst="rect">
              <a:avLst/>
            </a:prstGeom>
            <a:noFill/>
          </p:spPr>
          <p:txBody>
            <a:bodyPr vert="horz" wrap="square" lIns="0" tIns="0" rIns="0" bIns="0" numCol="1" spcCol="228600" rtlCol="0">
              <a:noAutofit/>
            </a:bodyPr>
            <a:lstStyle>
              <a:lvl1pPr indent="0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defRPr sz="105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  <a:lvl2pPr marL="2286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2pPr>
              <a:lvl3pPr marL="573088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3pPr>
              <a:lvl4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4pPr>
              <a:lvl5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5pPr>
              <a:lvl6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6pPr>
              <a:lvl7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7pPr>
              <a:lvl8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8pPr>
              <a:lvl9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9pPr>
            </a:lstStyle>
            <a:p>
              <a:pPr defTabSz="812810">
                <a:lnSpc>
                  <a:spcPct val="100000"/>
                </a:lnSpc>
                <a:spcAft>
                  <a:spcPts val="267"/>
                </a:spcAft>
                <a:buClr>
                  <a:srgbClr val="00BDF6"/>
                </a:buClr>
                <a:defRPr/>
              </a:pPr>
              <a:r>
                <a:rPr lang="en-US" sz="1244" kern="0" dirty="0">
                  <a:solidFill>
                    <a:srgbClr val="00205C"/>
                  </a:solidFill>
                  <a:latin typeface="Nunito Sans Bold" pitchFamily="2" charset="0"/>
                </a:rPr>
                <a:t>Immersive experiences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462575-57AC-DB69-DF51-81DD283F9EE6}"/>
                </a:ext>
              </a:extLst>
            </p:cNvPr>
            <p:cNvSpPr txBox="1"/>
            <p:nvPr/>
          </p:nvSpPr>
          <p:spPr>
            <a:xfrm>
              <a:off x="7745018" y="4198791"/>
              <a:ext cx="804672" cy="457200"/>
            </a:xfrm>
            <a:prstGeom prst="rect">
              <a:avLst/>
            </a:prstGeom>
            <a:noFill/>
          </p:spPr>
          <p:txBody>
            <a:bodyPr vert="horz" wrap="square" lIns="0" tIns="0" rIns="0" bIns="0" numCol="1" spcCol="228600" rtlCol="0">
              <a:noAutofit/>
            </a:bodyPr>
            <a:lstStyle>
              <a:lvl1pPr indent="0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defRPr sz="105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  <a:lvl2pPr marL="2286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2pPr>
              <a:lvl3pPr marL="573088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3pPr>
              <a:lvl4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4pPr>
              <a:lvl5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5pPr>
              <a:lvl6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6pPr>
              <a:lvl7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7pPr>
              <a:lvl8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8pPr>
              <a:lvl9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9pPr>
            </a:lstStyle>
            <a:p>
              <a:pPr defTabSz="812810">
                <a:lnSpc>
                  <a:spcPct val="100000"/>
                </a:lnSpc>
                <a:spcAft>
                  <a:spcPts val="267"/>
                </a:spcAft>
                <a:buClr>
                  <a:srgbClr val="00BDF6"/>
                </a:buClr>
                <a:defRPr/>
              </a:pPr>
              <a:r>
                <a:rPr lang="en-US" sz="1244" kern="0">
                  <a:solidFill>
                    <a:srgbClr val="00205C"/>
                  </a:solidFill>
                  <a:latin typeface="Nunito Sans Bold" pitchFamily="2" charset="0"/>
                </a:rPr>
                <a:t>Gamification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40CFC4-4EAD-F8EE-AAE1-D89AE5EABB28}"/>
                </a:ext>
              </a:extLst>
            </p:cNvPr>
            <p:cNvSpPr txBox="1"/>
            <p:nvPr/>
          </p:nvSpPr>
          <p:spPr>
            <a:xfrm>
              <a:off x="8699304" y="4198791"/>
              <a:ext cx="804672" cy="457200"/>
            </a:xfrm>
            <a:prstGeom prst="rect">
              <a:avLst/>
            </a:prstGeom>
            <a:noFill/>
          </p:spPr>
          <p:txBody>
            <a:bodyPr vert="horz" wrap="square" lIns="0" tIns="0" rIns="0" bIns="0" numCol="1" spcCol="228600" rtlCol="0">
              <a:noAutofit/>
            </a:bodyPr>
            <a:lstStyle>
              <a:lvl1pPr indent="0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defRPr sz="105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  <a:lvl2pPr marL="2286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2pPr>
              <a:lvl3pPr marL="573088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3pPr>
              <a:lvl4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4pPr>
              <a:lvl5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5pPr>
              <a:lvl6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6pPr>
              <a:lvl7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7pPr>
              <a:lvl8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8pPr>
              <a:lvl9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9pPr>
            </a:lstStyle>
            <a:p>
              <a:pPr defTabSz="812810">
                <a:lnSpc>
                  <a:spcPct val="100000"/>
                </a:lnSpc>
                <a:spcAft>
                  <a:spcPts val="267"/>
                </a:spcAft>
                <a:buClr>
                  <a:srgbClr val="00BDF6"/>
                </a:buClr>
                <a:defRPr/>
              </a:pPr>
              <a:r>
                <a:rPr lang="en-US" sz="1244" kern="0">
                  <a:solidFill>
                    <a:srgbClr val="00205C"/>
                  </a:solidFill>
                  <a:latin typeface="Nunito Sans Bold" pitchFamily="2" charset="0"/>
                </a:rPr>
                <a:t>Natural lighting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99A2BB-1B50-AEEC-356B-A005AC8B6B41}"/>
                </a:ext>
              </a:extLst>
            </p:cNvPr>
            <p:cNvSpPr txBox="1"/>
            <p:nvPr/>
          </p:nvSpPr>
          <p:spPr>
            <a:xfrm>
              <a:off x="9653590" y="4198791"/>
              <a:ext cx="804672" cy="457200"/>
            </a:xfrm>
            <a:prstGeom prst="rect">
              <a:avLst/>
            </a:prstGeom>
            <a:noFill/>
          </p:spPr>
          <p:txBody>
            <a:bodyPr vert="horz" wrap="square" lIns="0" tIns="0" rIns="0" bIns="0" numCol="1" spcCol="228600" rtlCol="0">
              <a:noAutofit/>
            </a:bodyPr>
            <a:lstStyle>
              <a:lvl1pPr indent="0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defRPr sz="105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  <a:lvl2pPr marL="2286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2pPr>
              <a:lvl3pPr marL="573088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3pPr>
              <a:lvl4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4pPr>
              <a:lvl5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5pPr>
              <a:lvl6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6pPr>
              <a:lvl7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7pPr>
              <a:lvl8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8pPr>
              <a:lvl9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9pPr>
            </a:lstStyle>
            <a:p>
              <a:pPr defTabSz="812810">
                <a:lnSpc>
                  <a:spcPct val="100000"/>
                </a:lnSpc>
                <a:spcAft>
                  <a:spcPts val="267"/>
                </a:spcAft>
                <a:buClr>
                  <a:srgbClr val="00BDF6"/>
                </a:buClr>
                <a:defRPr/>
              </a:pPr>
              <a:r>
                <a:rPr lang="en-US" sz="1244" kern="0">
                  <a:solidFill>
                    <a:srgbClr val="00205C"/>
                  </a:solidFill>
                  <a:latin typeface="Nunito Sans Bold" pitchFamily="2" charset="0"/>
                </a:rPr>
                <a:t>Wellness Activations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9C2508-E973-221A-860E-95BB4333CA52}"/>
                </a:ext>
              </a:extLst>
            </p:cNvPr>
            <p:cNvSpPr txBox="1"/>
            <p:nvPr/>
          </p:nvSpPr>
          <p:spPr>
            <a:xfrm>
              <a:off x="10607880" y="4198791"/>
              <a:ext cx="804672" cy="457200"/>
            </a:xfrm>
            <a:prstGeom prst="rect">
              <a:avLst/>
            </a:prstGeom>
            <a:noFill/>
          </p:spPr>
          <p:txBody>
            <a:bodyPr vert="horz" wrap="square" lIns="0" tIns="0" rIns="0" bIns="0" numCol="1" spcCol="228600" rtlCol="0">
              <a:noAutofit/>
            </a:bodyPr>
            <a:lstStyle>
              <a:lvl1pPr indent="0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defRPr sz="105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  <a:lvl2pPr marL="2286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2pPr>
              <a:lvl3pPr marL="573088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3pPr>
              <a:lvl4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4pPr>
              <a:lvl5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5pPr>
              <a:lvl6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6pPr>
              <a:lvl7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7pPr>
              <a:lvl8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8pPr>
              <a:lvl9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9pPr>
            </a:lstStyle>
            <a:p>
              <a:pPr defTabSz="812810">
                <a:lnSpc>
                  <a:spcPct val="100000"/>
                </a:lnSpc>
                <a:spcAft>
                  <a:spcPts val="267"/>
                </a:spcAft>
                <a:buClr>
                  <a:srgbClr val="00BDF6"/>
                </a:buClr>
                <a:defRPr/>
              </a:pPr>
              <a:r>
                <a:rPr lang="en-US" sz="1244" kern="0">
                  <a:solidFill>
                    <a:srgbClr val="00205C"/>
                  </a:solidFill>
                  <a:latin typeface="Nunito Sans Bold" pitchFamily="2" charset="0"/>
                </a:rPr>
                <a:t>Other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D2EB9D-279A-A17C-158D-13E2202C09B8}"/>
                </a:ext>
              </a:extLst>
            </p:cNvPr>
            <p:cNvSpPr txBox="1"/>
            <p:nvPr/>
          </p:nvSpPr>
          <p:spPr>
            <a:xfrm>
              <a:off x="6790732" y="4198791"/>
              <a:ext cx="804672" cy="457200"/>
            </a:xfrm>
            <a:prstGeom prst="rect">
              <a:avLst/>
            </a:prstGeom>
            <a:noFill/>
          </p:spPr>
          <p:txBody>
            <a:bodyPr vert="horz" wrap="square" lIns="0" tIns="0" rIns="0" bIns="0" numCol="1" spcCol="228600" rtlCol="0">
              <a:noAutofit/>
            </a:bodyPr>
            <a:lstStyle>
              <a:lvl1pPr indent="0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defRPr sz="105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  <a:lvl2pPr marL="2286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2pPr>
              <a:lvl3pPr marL="573088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3pPr>
              <a:lvl4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4pPr>
              <a:lvl5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5pPr>
              <a:lvl6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6pPr>
              <a:lvl7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7pPr>
              <a:lvl8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8pPr>
              <a:lvl9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9pPr>
            </a:lstStyle>
            <a:p>
              <a:pPr defTabSz="812810">
                <a:lnSpc>
                  <a:spcPct val="100000"/>
                </a:lnSpc>
                <a:spcAft>
                  <a:spcPts val="267"/>
                </a:spcAft>
                <a:buClr>
                  <a:srgbClr val="00BDF6"/>
                </a:buClr>
                <a:defRPr/>
              </a:pPr>
              <a:r>
                <a:rPr lang="en-US" sz="1244" kern="0">
                  <a:solidFill>
                    <a:srgbClr val="00205C"/>
                  </a:solidFill>
                  <a:latin typeface="Nunito Sans Bold" pitchFamily="2" charset="0"/>
                </a:rPr>
                <a:t>Comfortable seating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DB743A-DCFE-751C-91C1-4BA255D4F4E2}"/>
                </a:ext>
              </a:extLst>
            </p:cNvPr>
            <p:cNvSpPr txBox="1"/>
            <p:nvPr/>
          </p:nvSpPr>
          <p:spPr>
            <a:xfrm>
              <a:off x="4882160" y="4198791"/>
              <a:ext cx="804672" cy="457200"/>
            </a:xfrm>
            <a:prstGeom prst="rect">
              <a:avLst/>
            </a:prstGeom>
            <a:noFill/>
          </p:spPr>
          <p:txBody>
            <a:bodyPr vert="horz" wrap="square" lIns="0" tIns="0" rIns="0" bIns="0" numCol="1" spcCol="228600" rtlCol="0">
              <a:noAutofit/>
            </a:bodyPr>
            <a:lstStyle>
              <a:lvl1pPr indent="0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None/>
                <a:defRPr sz="105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  <a:lvl2pPr marL="2286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2pPr>
              <a:lvl3pPr marL="573088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3pPr>
              <a:lvl4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4pPr>
              <a:lvl5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5pPr>
              <a:lvl6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6pPr>
              <a:lvl7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7pPr>
              <a:lvl8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8pPr>
              <a:lvl9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9pPr>
            </a:lstStyle>
            <a:p>
              <a:pPr defTabSz="812810">
                <a:lnSpc>
                  <a:spcPct val="100000"/>
                </a:lnSpc>
                <a:spcAft>
                  <a:spcPts val="267"/>
                </a:spcAft>
                <a:buClr>
                  <a:srgbClr val="00BDF6"/>
                </a:buClr>
                <a:defRPr/>
              </a:pPr>
              <a:r>
                <a:rPr lang="en-US" sz="1244" kern="0">
                  <a:solidFill>
                    <a:srgbClr val="00205C"/>
                  </a:solidFill>
                  <a:latin typeface="Nunito Sans Bold" pitchFamily="2" charset="0"/>
                </a:rPr>
                <a:t>Quality F&amp;B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B918D97-7BCC-BD5D-A0A5-81EFC60C85EB}"/>
                </a:ext>
              </a:extLst>
            </p:cNvPr>
            <p:cNvGrpSpPr/>
            <p:nvPr/>
          </p:nvGrpSpPr>
          <p:grpSpPr>
            <a:xfrm>
              <a:off x="1060878" y="2332878"/>
              <a:ext cx="10232235" cy="1679269"/>
              <a:chOff x="1395412" y="4310981"/>
              <a:chExt cx="10232235" cy="124055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8182E1-F86D-C5EE-C64E-5D9CA65E6E9A}"/>
                  </a:ext>
                </a:extLst>
              </p:cNvPr>
              <p:cNvSpPr/>
              <p:nvPr/>
            </p:nvSpPr>
            <p:spPr>
              <a:xfrm>
                <a:off x="1395412" y="4629150"/>
                <a:ext cx="592792" cy="922387"/>
              </a:xfrm>
              <a:prstGeom prst="rect">
                <a:avLst/>
              </a:prstGeom>
              <a:solidFill>
                <a:srgbClr val="00205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812810">
                  <a:defRPr/>
                </a:pPr>
                <a:endParaRPr lang="en-US" sz="978" kern="0">
                  <a:solidFill>
                    <a:srgbClr val="FFFFFF"/>
                  </a:solidFill>
                  <a:latin typeface="Nunito San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E44F7E7-493B-CDD5-38C5-DB9743DB928D}"/>
                  </a:ext>
                </a:extLst>
              </p:cNvPr>
              <p:cNvSpPr/>
              <p:nvPr/>
            </p:nvSpPr>
            <p:spPr>
              <a:xfrm>
                <a:off x="2348806" y="4910138"/>
                <a:ext cx="592792" cy="641399"/>
              </a:xfrm>
              <a:prstGeom prst="rect">
                <a:avLst/>
              </a:prstGeom>
              <a:solidFill>
                <a:srgbClr val="00205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812810">
                  <a:defRPr/>
                </a:pPr>
                <a:endParaRPr lang="en-US" sz="978" kern="0">
                  <a:solidFill>
                    <a:srgbClr val="FFFFFF"/>
                  </a:solidFill>
                  <a:latin typeface="Nunito San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A662455-A404-85C6-6CE1-09FC126BFCB5}"/>
                  </a:ext>
                </a:extLst>
              </p:cNvPr>
              <p:cNvSpPr/>
              <p:nvPr/>
            </p:nvSpPr>
            <p:spPr>
              <a:xfrm>
                <a:off x="3302200" y="4924425"/>
                <a:ext cx="592792" cy="627112"/>
              </a:xfrm>
              <a:prstGeom prst="rect">
                <a:avLst/>
              </a:prstGeom>
              <a:solidFill>
                <a:srgbClr val="00205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812810">
                  <a:defRPr/>
                </a:pPr>
                <a:endParaRPr lang="en-US" sz="978" kern="0">
                  <a:solidFill>
                    <a:srgbClr val="FFFFFF"/>
                  </a:solidFill>
                  <a:latin typeface="Nunito San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E0750F1-B170-74D5-BF0D-8E693C86005F}"/>
                  </a:ext>
                </a:extLst>
              </p:cNvPr>
              <p:cNvSpPr/>
              <p:nvPr/>
            </p:nvSpPr>
            <p:spPr>
              <a:xfrm>
                <a:off x="4255594" y="4938713"/>
                <a:ext cx="592792" cy="612824"/>
              </a:xfrm>
              <a:prstGeom prst="rect">
                <a:avLst/>
              </a:prstGeom>
              <a:solidFill>
                <a:srgbClr val="00205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812810">
                  <a:defRPr/>
                </a:pPr>
                <a:endParaRPr lang="en-US" sz="978" kern="0">
                  <a:solidFill>
                    <a:srgbClr val="FFFFFF"/>
                  </a:solidFill>
                  <a:latin typeface="Nunito Sans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0735B86-89B0-E636-5238-A1A06EA568FD}"/>
                  </a:ext>
                </a:extLst>
              </p:cNvPr>
              <p:cNvSpPr/>
              <p:nvPr/>
            </p:nvSpPr>
            <p:spPr>
              <a:xfrm>
                <a:off x="5208988" y="5148263"/>
                <a:ext cx="592792" cy="403274"/>
              </a:xfrm>
              <a:prstGeom prst="rect">
                <a:avLst/>
              </a:prstGeom>
              <a:solidFill>
                <a:srgbClr val="00205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812810">
                  <a:defRPr/>
                </a:pPr>
                <a:endParaRPr lang="en-US" sz="978" kern="0">
                  <a:solidFill>
                    <a:srgbClr val="FFFFFF"/>
                  </a:solidFill>
                  <a:latin typeface="Nunito Sans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49CD039-946C-223D-8D4E-780A155F4452}"/>
                  </a:ext>
                </a:extLst>
              </p:cNvPr>
              <p:cNvSpPr/>
              <p:nvPr/>
            </p:nvSpPr>
            <p:spPr>
              <a:xfrm>
                <a:off x="6162382" y="5148263"/>
                <a:ext cx="592792" cy="403274"/>
              </a:xfrm>
              <a:prstGeom prst="rect">
                <a:avLst/>
              </a:prstGeom>
              <a:solidFill>
                <a:srgbClr val="00205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812810">
                  <a:defRPr/>
                </a:pPr>
                <a:endParaRPr lang="en-US" sz="978" kern="0">
                  <a:solidFill>
                    <a:srgbClr val="FFFFFF"/>
                  </a:solidFill>
                  <a:latin typeface="Nunito San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51F0682-0181-6651-5963-157C22F4F805}"/>
                  </a:ext>
                </a:extLst>
              </p:cNvPr>
              <p:cNvSpPr/>
              <p:nvPr/>
            </p:nvSpPr>
            <p:spPr>
              <a:xfrm>
                <a:off x="7115776" y="5236370"/>
                <a:ext cx="592792" cy="315167"/>
              </a:xfrm>
              <a:prstGeom prst="rect">
                <a:avLst/>
              </a:prstGeom>
              <a:solidFill>
                <a:srgbClr val="00205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812810">
                  <a:defRPr/>
                </a:pPr>
                <a:endParaRPr lang="en-US" sz="978" kern="0">
                  <a:solidFill>
                    <a:srgbClr val="FFFFFF"/>
                  </a:solidFill>
                  <a:latin typeface="Nunito San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2C71985-68D9-7DD9-7DD9-1B888F7D5DC9}"/>
                  </a:ext>
                </a:extLst>
              </p:cNvPr>
              <p:cNvSpPr/>
              <p:nvPr/>
            </p:nvSpPr>
            <p:spPr>
              <a:xfrm>
                <a:off x="8069170" y="5467350"/>
                <a:ext cx="592792" cy="84186"/>
              </a:xfrm>
              <a:prstGeom prst="rect">
                <a:avLst/>
              </a:prstGeom>
              <a:solidFill>
                <a:srgbClr val="00205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812810">
                  <a:defRPr/>
                </a:pPr>
                <a:endParaRPr lang="en-US" sz="978" kern="0">
                  <a:solidFill>
                    <a:srgbClr val="FFFFFF"/>
                  </a:solidFill>
                  <a:latin typeface="Nunito San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741947A-1621-EF4E-31BA-013D12069B60}"/>
                  </a:ext>
                </a:extLst>
              </p:cNvPr>
              <p:cNvSpPr/>
              <p:nvPr/>
            </p:nvSpPr>
            <p:spPr>
              <a:xfrm>
                <a:off x="9022564" y="5467350"/>
                <a:ext cx="592792" cy="84186"/>
              </a:xfrm>
              <a:prstGeom prst="rect">
                <a:avLst/>
              </a:prstGeom>
              <a:solidFill>
                <a:srgbClr val="00205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812810">
                  <a:defRPr/>
                </a:pPr>
                <a:endParaRPr lang="en-US" sz="978" kern="0">
                  <a:solidFill>
                    <a:srgbClr val="FFFFFF"/>
                  </a:solidFill>
                  <a:latin typeface="Nunito Sans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2ED8108-8E5C-C6CF-EB0E-097B24A9D1A1}"/>
                  </a:ext>
                </a:extLst>
              </p:cNvPr>
              <p:cNvSpPr/>
              <p:nvPr/>
            </p:nvSpPr>
            <p:spPr>
              <a:xfrm>
                <a:off x="9975958" y="5505816"/>
                <a:ext cx="592792" cy="45719"/>
              </a:xfrm>
              <a:prstGeom prst="rect">
                <a:avLst/>
              </a:prstGeom>
              <a:solidFill>
                <a:srgbClr val="00205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812810">
                  <a:defRPr/>
                </a:pPr>
                <a:endParaRPr lang="en-US" sz="978" kern="0">
                  <a:solidFill>
                    <a:srgbClr val="FFFFFF"/>
                  </a:solidFill>
                  <a:latin typeface="Nunito San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F9EF099-00AE-130F-B00A-BF4CC4B066F3}"/>
                  </a:ext>
                </a:extLst>
              </p:cNvPr>
              <p:cNvSpPr/>
              <p:nvPr/>
            </p:nvSpPr>
            <p:spPr>
              <a:xfrm>
                <a:off x="10929347" y="5495926"/>
                <a:ext cx="592792" cy="55610"/>
              </a:xfrm>
              <a:prstGeom prst="rect">
                <a:avLst/>
              </a:prstGeom>
              <a:solidFill>
                <a:srgbClr val="00205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812810">
                  <a:defRPr/>
                </a:pPr>
                <a:endParaRPr lang="en-US" sz="978" kern="0">
                  <a:solidFill>
                    <a:srgbClr val="FFFFFF"/>
                  </a:solidFill>
                  <a:latin typeface="Nunito San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776E1D6-AD9E-B01A-7756-234377CFD833}"/>
                  </a:ext>
                </a:extLst>
              </p:cNvPr>
              <p:cNvSpPr txBox="1"/>
              <p:nvPr/>
            </p:nvSpPr>
            <p:spPr>
              <a:xfrm>
                <a:off x="1395412" y="4310981"/>
                <a:ext cx="698300" cy="1714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12810">
                  <a:defRPr/>
                </a:pPr>
                <a:r>
                  <a:rPr lang="en-US" sz="2489" kern="0" dirty="0">
                    <a:solidFill>
                      <a:srgbClr val="00BDF6"/>
                    </a:solidFill>
                    <a:latin typeface="Nunito Sans Black"/>
                  </a:rPr>
                  <a:t>64%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C6A0D6C-393B-216A-2401-2622A75BEA5F}"/>
                  </a:ext>
                </a:extLst>
              </p:cNvPr>
              <p:cNvSpPr txBox="1"/>
              <p:nvPr/>
            </p:nvSpPr>
            <p:spPr>
              <a:xfrm>
                <a:off x="2348806" y="4603278"/>
                <a:ext cx="698300" cy="1714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12810">
                  <a:defRPr/>
                </a:pPr>
                <a:r>
                  <a:rPr lang="en-US" sz="2489" kern="0">
                    <a:solidFill>
                      <a:srgbClr val="00BDF6"/>
                    </a:solidFill>
                    <a:latin typeface="Nunito Sans Black"/>
                  </a:rPr>
                  <a:t>45%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54294CC-9C0A-8883-72D9-A89353236F66}"/>
                  </a:ext>
                </a:extLst>
              </p:cNvPr>
              <p:cNvSpPr txBox="1"/>
              <p:nvPr/>
            </p:nvSpPr>
            <p:spPr>
              <a:xfrm>
                <a:off x="3302200" y="4615978"/>
                <a:ext cx="698300" cy="1714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12810">
                  <a:defRPr/>
                </a:pPr>
                <a:r>
                  <a:rPr lang="en-US" sz="2489" kern="0">
                    <a:solidFill>
                      <a:srgbClr val="00BDF6"/>
                    </a:solidFill>
                    <a:latin typeface="Nunito Sans Black"/>
                  </a:rPr>
                  <a:t>44%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0C76ACB-CA0C-D7D6-094B-1A2FAC26A07B}"/>
                  </a:ext>
                </a:extLst>
              </p:cNvPr>
              <p:cNvSpPr txBox="1"/>
              <p:nvPr/>
            </p:nvSpPr>
            <p:spPr>
              <a:xfrm>
                <a:off x="4255594" y="4628678"/>
                <a:ext cx="698300" cy="1714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12810">
                  <a:defRPr/>
                </a:pPr>
                <a:r>
                  <a:rPr lang="en-US" sz="2489" kern="0">
                    <a:solidFill>
                      <a:srgbClr val="00BDF6"/>
                    </a:solidFill>
                    <a:latin typeface="Nunito Sans Black"/>
                  </a:rPr>
                  <a:t>43%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6C5C53-EA5D-6A68-DC39-8BA6E6B26DEA}"/>
                  </a:ext>
                </a:extLst>
              </p:cNvPr>
              <p:cNvSpPr txBox="1"/>
              <p:nvPr/>
            </p:nvSpPr>
            <p:spPr>
              <a:xfrm>
                <a:off x="5208988" y="4822227"/>
                <a:ext cx="698300" cy="1714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12810">
                  <a:defRPr/>
                </a:pPr>
                <a:r>
                  <a:rPr lang="en-US" sz="2489" kern="0">
                    <a:solidFill>
                      <a:srgbClr val="00BDF6"/>
                    </a:solidFill>
                    <a:latin typeface="Nunito Sans Black"/>
                  </a:rPr>
                  <a:t>28%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10CC6F8-A514-D506-C415-52B215B92DD9}"/>
                  </a:ext>
                </a:extLst>
              </p:cNvPr>
              <p:cNvSpPr txBox="1"/>
              <p:nvPr/>
            </p:nvSpPr>
            <p:spPr>
              <a:xfrm>
                <a:off x="6162382" y="4822227"/>
                <a:ext cx="698300" cy="1714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12810">
                  <a:defRPr/>
                </a:pPr>
                <a:r>
                  <a:rPr lang="en-US" sz="2489" kern="0">
                    <a:solidFill>
                      <a:srgbClr val="00BDF6"/>
                    </a:solidFill>
                    <a:latin typeface="Nunito Sans Black"/>
                  </a:rPr>
                  <a:t>28%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48B6379-2509-00E4-E7D3-65C5DB62CFD8}"/>
                  </a:ext>
                </a:extLst>
              </p:cNvPr>
              <p:cNvSpPr txBox="1"/>
              <p:nvPr/>
            </p:nvSpPr>
            <p:spPr>
              <a:xfrm>
                <a:off x="7115776" y="4909593"/>
                <a:ext cx="698300" cy="1714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12810">
                  <a:defRPr/>
                </a:pPr>
                <a:r>
                  <a:rPr lang="en-US" sz="2489" kern="0">
                    <a:solidFill>
                      <a:srgbClr val="00BDF6"/>
                    </a:solidFill>
                    <a:latin typeface="Nunito Sans Black"/>
                  </a:rPr>
                  <a:t>22%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78D5B3E-0B3D-C060-64C1-368496F0F859}"/>
                  </a:ext>
                </a:extLst>
              </p:cNvPr>
              <p:cNvSpPr txBox="1"/>
              <p:nvPr/>
            </p:nvSpPr>
            <p:spPr>
              <a:xfrm>
                <a:off x="8069170" y="5149925"/>
                <a:ext cx="698300" cy="1714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12810">
                  <a:defRPr/>
                </a:pPr>
                <a:r>
                  <a:rPr lang="en-US" sz="2489" kern="0">
                    <a:solidFill>
                      <a:srgbClr val="00BDF6"/>
                    </a:solidFill>
                    <a:latin typeface="Nunito Sans Black"/>
                  </a:rPr>
                  <a:t>6%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B2B224F-D303-E3A2-588C-BF3E749F9E83}"/>
                  </a:ext>
                </a:extLst>
              </p:cNvPr>
              <p:cNvSpPr txBox="1"/>
              <p:nvPr/>
            </p:nvSpPr>
            <p:spPr>
              <a:xfrm>
                <a:off x="9022564" y="5149925"/>
                <a:ext cx="698300" cy="1714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12810">
                  <a:defRPr/>
                </a:pPr>
                <a:r>
                  <a:rPr lang="en-US" sz="2489" kern="0">
                    <a:solidFill>
                      <a:srgbClr val="00BDF6"/>
                    </a:solidFill>
                    <a:latin typeface="Nunito Sans Black"/>
                  </a:rPr>
                  <a:t>6%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534296F-680A-7729-9B9E-61E8E2A116BE}"/>
                  </a:ext>
                </a:extLst>
              </p:cNvPr>
              <p:cNvSpPr txBox="1"/>
              <p:nvPr/>
            </p:nvSpPr>
            <p:spPr>
              <a:xfrm>
                <a:off x="9975958" y="5149925"/>
                <a:ext cx="698300" cy="1714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12810">
                  <a:defRPr/>
                </a:pPr>
                <a:r>
                  <a:rPr lang="en-US" sz="2489" kern="0">
                    <a:solidFill>
                      <a:srgbClr val="00BDF6"/>
                    </a:solidFill>
                    <a:latin typeface="Nunito Sans Black"/>
                  </a:rPr>
                  <a:t>3%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9AF4CA-9112-38E7-1521-E439C159D52B}"/>
                  </a:ext>
                </a:extLst>
              </p:cNvPr>
              <p:cNvSpPr txBox="1"/>
              <p:nvPr/>
            </p:nvSpPr>
            <p:spPr>
              <a:xfrm>
                <a:off x="10929347" y="5149925"/>
                <a:ext cx="698300" cy="1714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12810">
                  <a:defRPr/>
                </a:pPr>
                <a:r>
                  <a:rPr lang="en-US" sz="2489" kern="0">
                    <a:solidFill>
                      <a:srgbClr val="00BDF6"/>
                    </a:solidFill>
                    <a:latin typeface="Nunito Sans Black"/>
                  </a:rPr>
                  <a:t>4%</a:t>
                </a:r>
              </a:p>
            </p:txBody>
          </p:sp>
        </p:grp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E561E1D7-CE1B-2532-B66B-0FACA058BB17}"/>
              </a:ext>
            </a:extLst>
          </p:cNvPr>
          <p:cNvSpPr/>
          <p:nvPr/>
        </p:nvSpPr>
        <p:spPr>
          <a:xfrm>
            <a:off x="6531449" y="3096376"/>
            <a:ext cx="8606951" cy="4201643"/>
          </a:xfrm>
          <a:prstGeom prst="rect">
            <a:avLst/>
          </a:prstGeom>
          <a:noFill/>
          <a:ln w="57150">
            <a:solidFill>
              <a:srgbClr val="6DA5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729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7A54BC5-215A-0E32-18BF-38A3A7FC5CA5}"/>
              </a:ext>
            </a:extLst>
          </p:cNvPr>
          <p:cNvSpPr/>
          <p:nvPr/>
        </p:nvSpPr>
        <p:spPr>
          <a:xfrm>
            <a:off x="6662505" y="6585851"/>
            <a:ext cx="1137974" cy="325479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729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0622266-30AE-3B6F-733E-27FBA98541D6}"/>
              </a:ext>
            </a:extLst>
          </p:cNvPr>
          <p:cNvSpPr/>
          <p:nvPr/>
        </p:nvSpPr>
        <p:spPr>
          <a:xfrm>
            <a:off x="10317436" y="6585851"/>
            <a:ext cx="1137974" cy="325479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729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090B172-C513-6B0B-1E44-152E71A40844}"/>
              </a:ext>
            </a:extLst>
          </p:cNvPr>
          <p:cNvSpPr/>
          <p:nvPr/>
        </p:nvSpPr>
        <p:spPr>
          <a:xfrm>
            <a:off x="12717440" y="6585851"/>
            <a:ext cx="1137974" cy="520443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729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321499-19B6-733C-8E82-C39807D72D31}"/>
              </a:ext>
            </a:extLst>
          </p:cNvPr>
          <p:cNvSpPr txBox="1"/>
          <p:nvPr/>
        </p:nvSpPr>
        <p:spPr>
          <a:xfrm>
            <a:off x="5389302" y="8469415"/>
            <a:ext cx="5477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2729"/>
            <a:r>
              <a:rPr lang="en-US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2024 Freeman Syndicated Survey of Event Attendees</a:t>
            </a:r>
          </a:p>
        </p:txBody>
      </p:sp>
    </p:spTree>
    <p:extLst>
      <p:ext uri="{BB962C8B-B14F-4D97-AF65-F5344CB8AC3E}">
        <p14:creationId xmlns:p14="http://schemas.microsoft.com/office/powerpoint/2010/main" val="1925496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879F99-46EB-F7FC-2977-E074E96C7A52}"/>
              </a:ext>
            </a:extLst>
          </p:cNvPr>
          <p:cNvSpPr>
            <a:spLocks/>
          </p:cNvSpPr>
          <p:nvPr/>
        </p:nvSpPr>
        <p:spPr>
          <a:xfrm>
            <a:off x="812800" y="2254253"/>
            <a:ext cx="14325600" cy="5378100"/>
          </a:xfrm>
          <a:prstGeom prst="roundRect">
            <a:avLst>
              <a:gd name="adj" fmla="val 1695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812810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defRPr/>
            </a:pPr>
            <a:endParaRPr lang="en-US" sz="1600" b="1" kern="0">
              <a:solidFill>
                <a:srgbClr val="ADB1B1">
                  <a:lumMod val="75000"/>
                </a:srgbClr>
              </a:solidFill>
              <a:latin typeface="Nunito Sans Light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FD5698F-F9C4-5F8B-48E8-325B49C9E2B0}"/>
              </a:ext>
            </a:extLst>
          </p:cNvPr>
          <p:cNvGraphicFramePr/>
          <p:nvPr/>
        </p:nvGraphicFramePr>
        <p:xfrm>
          <a:off x="2167467" y="2869308"/>
          <a:ext cx="11717867" cy="447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DA0A967-E4FC-6901-8E77-66FEF93A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 4: Attraction ≠ Retention</a:t>
            </a:r>
          </a:p>
        </p:txBody>
      </p:sp>
      <p:sp>
        <p:nvSpPr>
          <p:cNvPr id="11" name="Product">
            <a:extLst>
              <a:ext uri="{FF2B5EF4-FFF2-40B4-BE49-F238E27FC236}">
                <a16:creationId xmlns:a16="http://schemas.microsoft.com/office/drawing/2014/main" id="{AD79B252-7195-2F02-5257-9AB2FB031E42}"/>
              </a:ext>
            </a:extLst>
          </p:cNvPr>
          <p:cNvSpPr txBox="1"/>
          <p:nvPr/>
        </p:nvSpPr>
        <p:spPr>
          <a:xfrm>
            <a:off x="12687808" y="3149600"/>
            <a:ext cx="817148" cy="371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825500">
              <a:lnSpc>
                <a:spcPct val="80000"/>
              </a:lnSpc>
              <a:spcBef>
                <a:spcPts val="1200"/>
              </a:spcBef>
              <a:defRPr sz="5600" spc="-168">
                <a:solidFill>
                  <a:srgbClr val="000000"/>
                </a:solidFill>
                <a:latin typeface="CiscoSansTT"/>
                <a:ea typeface="CiscoSansTT"/>
                <a:cs typeface="CiscoSansTT"/>
                <a:sym typeface="CiscoSansTT"/>
              </a:defRPr>
            </a:lvl1pPr>
          </a:lstStyle>
          <a:p>
            <a:pPr defTabSz="733787">
              <a:lnSpc>
                <a:spcPct val="96000"/>
              </a:lnSpc>
              <a:spcBef>
                <a:spcPts val="1067"/>
              </a:spcBef>
            </a:pPr>
            <a:r>
              <a:rPr lang="en-US" sz="2489" spc="0" dirty="0">
                <a:solidFill>
                  <a:srgbClr val="00B0F0"/>
                </a:solidFill>
                <a:latin typeface="Nunito Sans Black"/>
                <a:cs typeface="CiscoSansTT Light" panose="020B0503020201020303" pitchFamily="34" charset="0"/>
              </a:rPr>
              <a:t>39%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F867AF-7355-1502-7F7C-710502E93969}"/>
              </a:ext>
            </a:extLst>
          </p:cNvPr>
          <p:cNvSpPr txBox="1"/>
          <p:nvPr/>
        </p:nvSpPr>
        <p:spPr>
          <a:xfrm>
            <a:off x="1286933" y="2443304"/>
            <a:ext cx="9192583" cy="3282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812810">
              <a:defRPr/>
            </a:pPr>
            <a:r>
              <a:rPr lang="en-US" sz="2133" kern="0" dirty="0">
                <a:solidFill>
                  <a:srgbClr val="00205C"/>
                </a:solidFill>
                <a:latin typeface="Nunito Sans Bold" pitchFamily="2" charset="0"/>
              </a:rPr>
              <a:t>Attendees’ Preferred Keynotes</a:t>
            </a:r>
          </a:p>
        </p:txBody>
      </p:sp>
      <p:sp>
        <p:nvSpPr>
          <p:cNvPr id="10" name="Product">
            <a:extLst>
              <a:ext uri="{FF2B5EF4-FFF2-40B4-BE49-F238E27FC236}">
                <a16:creationId xmlns:a16="http://schemas.microsoft.com/office/drawing/2014/main" id="{1F3BC772-D594-255A-D4C4-A9BB3D1E44E2}"/>
              </a:ext>
            </a:extLst>
          </p:cNvPr>
          <p:cNvSpPr txBox="1"/>
          <p:nvPr/>
        </p:nvSpPr>
        <p:spPr>
          <a:xfrm>
            <a:off x="11717867" y="3835922"/>
            <a:ext cx="817148" cy="371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825500">
              <a:lnSpc>
                <a:spcPct val="80000"/>
              </a:lnSpc>
              <a:spcBef>
                <a:spcPts val="1200"/>
              </a:spcBef>
              <a:defRPr sz="5600" spc="-168">
                <a:solidFill>
                  <a:srgbClr val="000000"/>
                </a:solidFill>
                <a:latin typeface="CiscoSansTT"/>
                <a:ea typeface="CiscoSansTT"/>
                <a:cs typeface="CiscoSansTT"/>
                <a:sym typeface="CiscoSansTT"/>
              </a:defRPr>
            </a:lvl1pPr>
          </a:lstStyle>
          <a:p>
            <a:pPr defTabSz="733787">
              <a:lnSpc>
                <a:spcPct val="96000"/>
              </a:lnSpc>
              <a:spcBef>
                <a:spcPts val="1067"/>
              </a:spcBef>
            </a:pPr>
            <a:r>
              <a:rPr lang="en-US" sz="2489" spc="0" dirty="0">
                <a:solidFill>
                  <a:srgbClr val="00B0F0"/>
                </a:solidFill>
                <a:latin typeface="Nunito Sans Black"/>
                <a:cs typeface="CiscoSansTT Light" panose="020B0503020201020303" pitchFamily="34" charset="0"/>
              </a:rPr>
              <a:t>34%</a:t>
            </a:r>
          </a:p>
        </p:txBody>
      </p:sp>
      <p:sp>
        <p:nvSpPr>
          <p:cNvPr id="16" name="Product">
            <a:extLst>
              <a:ext uri="{FF2B5EF4-FFF2-40B4-BE49-F238E27FC236}">
                <a16:creationId xmlns:a16="http://schemas.microsoft.com/office/drawing/2014/main" id="{F425A472-0A4C-0363-63CA-BE2E7E191988}"/>
              </a:ext>
            </a:extLst>
          </p:cNvPr>
          <p:cNvSpPr txBox="1"/>
          <p:nvPr/>
        </p:nvSpPr>
        <p:spPr>
          <a:xfrm>
            <a:off x="7975600" y="4532745"/>
            <a:ext cx="817148" cy="371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825500">
              <a:lnSpc>
                <a:spcPct val="80000"/>
              </a:lnSpc>
              <a:spcBef>
                <a:spcPts val="1200"/>
              </a:spcBef>
              <a:defRPr sz="5600" spc="-168">
                <a:solidFill>
                  <a:srgbClr val="000000"/>
                </a:solidFill>
                <a:latin typeface="CiscoSansTT"/>
                <a:ea typeface="CiscoSansTT"/>
                <a:cs typeface="CiscoSansTT"/>
                <a:sym typeface="CiscoSansTT"/>
              </a:defRPr>
            </a:lvl1pPr>
          </a:lstStyle>
          <a:p>
            <a:pPr defTabSz="733787">
              <a:lnSpc>
                <a:spcPct val="96000"/>
              </a:lnSpc>
              <a:spcBef>
                <a:spcPts val="1067"/>
              </a:spcBef>
            </a:pPr>
            <a:r>
              <a:rPr lang="en-US" sz="2489" spc="0" dirty="0">
                <a:solidFill>
                  <a:srgbClr val="00B0F0"/>
                </a:solidFill>
                <a:latin typeface="Nunito Sans Black"/>
                <a:cs typeface="CiscoSansTT Light" panose="020B0503020201020303" pitchFamily="34" charset="0"/>
              </a:rPr>
              <a:t>14%</a:t>
            </a:r>
          </a:p>
        </p:txBody>
      </p:sp>
      <p:sp>
        <p:nvSpPr>
          <p:cNvPr id="17" name="Product">
            <a:extLst>
              <a:ext uri="{FF2B5EF4-FFF2-40B4-BE49-F238E27FC236}">
                <a16:creationId xmlns:a16="http://schemas.microsoft.com/office/drawing/2014/main" id="{EC83AC02-9460-119D-B951-199279770321}"/>
              </a:ext>
            </a:extLst>
          </p:cNvPr>
          <p:cNvSpPr txBox="1"/>
          <p:nvPr/>
        </p:nvSpPr>
        <p:spPr>
          <a:xfrm>
            <a:off x="7450667" y="5147799"/>
            <a:ext cx="817148" cy="371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825500">
              <a:lnSpc>
                <a:spcPct val="80000"/>
              </a:lnSpc>
              <a:spcBef>
                <a:spcPts val="1200"/>
              </a:spcBef>
              <a:defRPr sz="5600" spc="-168">
                <a:solidFill>
                  <a:srgbClr val="000000"/>
                </a:solidFill>
                <a:latin typeface="CiscoSansTT"/>
                <a:ea typeface="CiscoSansTT"/>
                <a:cs typeface="CiscoSansTT"/>
                <a:sym typeface="CiscoSansTT"/>
              </a:defRPr>
            </a:lvl1pPr>
          </a:lstStyle>
          <a:p>
            <a:pPr defTabSz="733787">
              <a:lnSpc>
                <a:spcPct val="96000"/>
              </a:lnSpc>
              <a:spcBef>
                <a:spcPts val="1067"/>
              </a:spcBef>
            </a:pPr>
            <a:r>
              <a:rPr lang="en-US" sz="2489" spc="0" dirty="0">
                <a:solidFill>
                  <a:srgbClr val="00B0F0"/>
                </a:solidFill>
                <a:latin typeface="Nunito Sans Black"/>
                <a:cs typeface="CiscoSansTT Light" panose="020B0503020201020303" pitchFamily="34" charset="0"/>
              </a:rPr>
              <a:t>11%</a:t>
            </a:r>
          </a:p>
        </p:txBody>
      </p:sp>
      <p:sp>
        <p:nvSpPr>
          <p:cNvPr id="18" name="Product">
            <a:extLst>
              <a:ext uri="{FF2B5EF4-FFF2-40B4-BE49-F238E27FC236}">
                <a16:creationId xmlns:a16="http://schemas.microsoft.com/office/drawing/2014/main" id="{FF122ED2-F4C2-CB65-B328-72C2C225CCF7}"/>
              </a:ext>
            </a:extLst>
          </p:cNvPr>
          <p:cNvSpPr txBox="1"/>
          <p:nvPr/>
        </p:nvSpPr>
        <p:spPr>
          <a:xfrm>
            <a:off x="5757334" y="5858933"/>
            <a:ext cx="817148" cy="371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825500">
              <a:lnSpc>
                <a:spcPct val="80000"/>
              </a:lnSpc>
              <a:spcBef>
                <a:spcPts val="1200"/>
              </a:spcBef>
              <a:defRPr sz="5600" spc="-168">
                <a:solidFill>
                  <a:srgbClr val="000000"/>
                </a:solidFill>
                <a:latin typeface="CiscoSansTT"/>
                <a:ea typeface="CiscoSansTT"/>
                <a:cs typeface="CiscoSansTT"/>
                <a:sym typeface="CiscoSansTT"/>
              </a:defRPr>
            </a:lvl1pPr>
          </a:lstStyle>
          <a:p>
            <a:pPr defTabSz="733787">
              <a:lnSpc>
                <a:spcPct val="96000"/>
              </a:lnSpc>
              <a:spcBef>
                <a:spcPts val="1067"/>
              </a:spcBef>
            </a:pPr>
            <a:r>
              <a:rPr lang="en-US" sz="2489" spc="0" dirty="0">
                <a:solidFill>
                  <a:srgbClr val="00B0F0"/>
                </a:solidFill>
                <a:latin typeface="Nunito Sans Black"/>
                <a:cs typeface="CiscoSansTT Light" panose="020B0503020201020303" pitchFamily="34" charset="0"/>
              </a:rPr>
              <a:t>2%</a:t>
            </a:r>
          </a:p>
        </p:txBody>
      </p:sp>
      <p:sp>
        <p:nvSpPr>
          <p:cNvPr id="19" name="Product">
            <a:extLst>
              <a:ext uri="{FF2B5EF4-FFF2-40B4-BE49-F238E27FC236}">
                <a16:creationId xmlns:a16="http://schemas.microsoft.com/office/drawing/2014/main" id="{93A94132-4446-1083-E5AB-D76C607BDECF}"/>
              </a:ext>
            </a:extLst>
          </p:cNvPr>
          <p:cNvSpPr txBox="1"/>
          <p:nvPr/>
        </p:nvSpPr>
        <p:spPr>
          <a:xfrm>
            <a:off x="5554134" y="6473988"/>
            <a:ext cx="817148" cy="371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825500">
              <a:lnSpc>
                <a:spcPct val="80000"/>
              </a:lnSpc>
              <a:spcBef>
                <a:spcPts val="1200"/>
              </a:spcBef>
              <a:defRPr sz="5600" spc="-168">
                <a:solidFill>
                  <a:srgbClr val="000000"/>
                </a:solidFill>
                <a:latin typeface="CiscoSansTT"/>
                <a:ea typeface="CiscoSansTT"/>
                <a:cs typeface="CiscoSansTT"/>
                <a:sym typeface="CiscoSansTT"/>
              </a:defRPr>
            </a:lvl1pPr>
          </a:lstStyle>
          <a:p>
            <a:pPr defTabSz="733787">
              <a:lnSpc>
                <a:spcPct val="96000"/>
              </a:lnSpc>
              <a:spcBef>
                <a:spcPts val="1067"/>
              </a:spcBef>
            </a:pPr>
            <a:r>
              <a:rPr lang="en-US" sz="2489" spc="0" dirty="0">
                <a:solidFill>
                  <a:srgbClr val="00B0F0"/>
                </a:solidFill>
                <a:latin typeface="Nunito Sans Black"/>
                <a:cs typeface="CiscoSansTT Light" panose="020B0503020201020303" pitchFamily="34" charset="0"/>
              </a:rPr>
              <a:t>1%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84F3DB-1A26-D839-9C88-910CF2FF303B}"/>
              </a:ext>
            </a:extLst>
          </p:cNvPr>
          <p:cNvSpPr/>
          <p:nvPr/>
        </p:nvSpPr>
        <p:spPr>
          <a:xfrm>
            <a:off x="2844800" y="6473988"/>
            <a:ext cx="2167467" cy="371498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729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803EF8-838C-5F0D-858C-CE3C1723531D}"/>
              </a:ext>
            </a:extLst>
          </p:cNvPr>
          <p:cNvSpPr/>
          <p:nvPr/>
        </p:nvSpPr>
        <p:spPr>
          <a:xfrm>
            <a:off x="2005087" y="4461369"/>
            <a:ext cx="3007180" cy="328295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729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37377-75E2-CA19-B8D5-D1D362D182F7}"/>
              </a:ext>
            </a:extLst>
          </p:cNvPr>
          <p:cNvSpPr txBox="1"/>
          <p:nvPr/>
        </p:nvSpPr>
        <p:spPr>
          <a:xfrm>
            <a:off x="5389302" y="8469415"/>
            <a:ext cx="5477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2729"/>
            <a:r>
              <a:rPr lang="en-US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2024 Freeman Syndicated Survey of Event Attendees</a:t>
            </a:r>
          </a:p>
        </p:txBody>
      </p:sp>
    </p:spTree>
    <p:extLst>
      <p:ext uri="{BB962C8B-B14F-4D97-AF65-F5344CB8AC3E}">
        <p14:creationId xmlns:p14="http://schemas.microsoft.com/office/powerpoint/2010/main" val="2425244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0A967-E4FC-6901-8E77-66FEF93A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 5: Event Objectives</a:t>
            </a:r>
          </a:p>
        </p:txBody>
      </p:sp>
      <p:sp>
        <p:nvSpPr>
          <p:cNvPr id="2" name="Chart Title">
            <a:extLst>
              <a:ext uri="{FF2B5EF4-FFF2-40B4-BE49-F238E27FC236}">
                <a16:creationId xmlns:a16="http://schemas.microsoft.com/office/drawing/2014/main" id="{9C38C5D7-E711-8DEA-DD86-EE61545EBC61}"/>
              </a:ext>
            </a:extLst>
          </p:cNvPr>
          <p:cNvSpPr/>
          <p:nvPr/>
        </p:nvSpPr>
        <p:spPr>
          <a:xfrm>
            <a:off x="1557866" y="2456609"/>
            <a:ext cx="6235620" cy="32353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defTabSz="812810">
              <a:spcAft>
                <a:spcPts val="667"/>
              </a:spcAft>
              <a:defRPr/>
            </a:pPr>
            <a:r>
              <a:rPr lang="en-US" sz="2133" kern="0" dirty="0">
                <a:solidFill>
                  <a:srgbClr val="00205C"/>
                </a:solidFill>
                <a:latin typeface="Nunito Sans Bold" pitchFamily="2" charset="0"/>
              </a:rPr>
              <a:t>Previous Method for Approaching Audiences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EBE415-E184-500B-6EBC-825F62DC1AA4}"/>
              </a:ext>
            </a:extLst>
          </p:cNvPr>
          <p:cNvSpPr/>
          <p:nvPr/>
        </p:nvSpPr>
        <p:spPr>
          <a:xfrm>
            <a:off x="5964686" y="3843322"/>
            <a:ext cx="4195314" cy="609600"/>
          </a:xfrm>
          <a:prstGeom prst="rect">
            <a:avLst/>
          </a:prstGeom>
          <a:solidFill>
            <a:srgbClr val="6DA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2729"/>
            <a:r>
              <a:rPr lang="en-US" sz="2489" dirty="0">
                <a:solidFill>
                  <a:prstClr val="white"/>
                </a:solidFill>
                <a:latin typeface="Nunito Sans Bold" pitchFamily="2" charset="0"/>
              </a:rPr>
              <a:t>1.     Generation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793B17-8D06-1677-4D21-29BB875C2348}"/>
              </a:ext>
            </a:extLst>
          </p:cNvPr>
          <p:cNvSpPr/>
          <p:nvPr/>
        </p:nvSpPr>
        <p:spPr>
          <a:xfrm>
            <a:off x="5964686" y="4537972"/>
            <a:ext cx="4195314" cy="609600"/>
          </a:xfrm>
          <a:prstGeom prst="rect">
            <a:avLst/>
          </a:prstGeom>
          <a:solidFill>
            <a:srgbClr val="6DA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2729"/>
            <a:r>
              <a:rPr lang="en-US" sz="2489" dirty="0">
                <a:solidFill>
                  <a:prstClr val="white"/>
                </a:solidFill>
                <a:latin typeface="Nunito Sans Bold" pitchFamily="2" charset="0"/>
              </a:rPr>
              <a:t>2.     Gender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C1FE61A-8537-B05A-E573-27C350537430}"/>
              </a:ext>
            </a:extLst>
          </p:cNvPr>
          <p:cNvSpPr/>
          <p:nvPr/>
        </p:nvSpPr>
        <p:spPr>
          <a:xfrm>
            <a:off x="5964686" y="5232621"/>
            <a:ext cx="4195314" cy="609600"/>
          </a:xfrm>
          <a:prstGeom prst="rect">
            <a:avLst/>
          </a:prstGeom>
          <a:solidFill>
            <a:srgbClr val="6DA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2729"/>
            <a:r>
              <a:rPr lang="en-US" sz="2489" dirty="0">
                <a:solidFill>
                  <a:prstClr val="white"/>
                </a:solidFill>
                <a:latin typeface="Nunito Sans Bold" pitchFamily="2" charset="0"/>
              </a:rPr>
              <a:t>3.     Socioeconomics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03AD141-87C1-FDB2-9648-1200D1B1EFBC}"/>
              </a:ext>
            </a:extLst>
          </p:cNvPr>
          <p:cNvSpPr/>
          <p:nvPr/>
        </p:nvSpPr>
        <p:spPr>
          <a:xfrm>
            <a:off x="5964686" y="5927271"/>
            <a:ext cx="4195314" cy="609600"/>
          </a:xfrm>
          <a:prstGeom prst="rect">
            <a:avLst/>
          </a:prstGeom>
          <a:solidFill>
            <a:srgbClr val="6DA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2729"/>
            <a:r>
              <a:rPr lang="en-US" sz="2489" dirty="0">
                <a:solidFill>
                  <a:prstClr val="white"/>
                </a:solidFill>
                <a:latin typeface="Nunito Sans Bold" pitchFamily="2" charset="0"/>
              </a:rPr>
              <a:t>4.     Event Type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536EDBA-A175-C8D5-0790-4E05E1F100AA}"/>
              </a:ext>
            </a:extLst>
          </p:cNvPr>
          <p:cNvSpPr/>
          <p:nvPr/>
        </p:nvSpPr>
        <p:spPr>
          <a:xfrm>
            <a:off x="5958881" y="6621921"/>
            <a:ext cx="4195314" cy="609600"/>
          </a:xfrm>
          <a:prstGeom prst="rect">
            <a:avLst/>
          </a:prstGeom>
          <a:solidFill>
            <a:srgbClr val="6DA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2729"/>
            <a:r>
              <a:rPr lang="en-US" sz="2489" dirty="0">
                <a:solidFill>
                  <a:prstClr val="white"/>
                </a:solidFill>
                <a:latin typeface="Nunito Sans Bold" pitchFamily="2" charset="0"/>
              </a:rPr>
              <a:t>5.     Industry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D52ED9-1D63-3AD0-FF58-B3BD80359AAE}"/>
              </a:ext>
            </a:extLst>
          </p:cNvPr>
          <p:cNvSpPr txBox="1"/>
          <p:nvPr/>
        </p:nvSpPr>
        <p:spPr>
          <a:xfrm>
            <a:off x="5389302" y="8469415"/>
            <a:ext cx="5477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2729"/>
            <a:r>
              <a:rPr lang="en-US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2024 Freeman Syndicated Survey of Event Attendees</a:t>
            </a:r>
          </a:p>
        </p:txBody>
      </p:sp>
    </p:spTree>
    <p:extLst>
      <p:ext uri="{BB962C8B-B14F-4D97-AF65-F5344CB8AC3E}">
        <p14:creationId xmlns:p14="http://schemas.microsoft.com/office/powerpoint/2010/main" val="1875015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0A967-E4FC-6901-8E77-66FEF93A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 5: Event Objectives</a:t>
            </a:r>
          </a:p>
        </p:txBody>
      </p:sp>
      <p:sp>
        <p:nvSpPr>
          <p:cNvPr id="2" name="Chart Title">
            <a:extLst>
              <a:ext uri="{FF2B5EF4-FFF2-40B4-BE49-F238E27FC236}">
                <a16:creationId xmlns:a16="http://schemas.microsoft.com/office/drawing/2014/main" id="{9C38C5D7-E711-8DEA-DD86-EE61545EBC61}"/>
              </a:ext>
            </a:extLst>
          </p:cNvPr>
          <p:cNvSpPr/>
          <p:nvPr/>
        </p:nvSpPr>
        <p:spPr>
          <a:xfrm>
            <a:off x="1557866" y="2456609"/>
            <a:ext cx="6235620" cy="32353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defTabSz="812810">
              <a:spcAft>
                <a:spcPts val="667"/>
              </a:spcAft>
              <a:defRPr/>
            </a:pPr>
            <a:r>
              <a:rPr lang="en-US" sz="2133" kern="0" dirty="0">
                <a:solidFill>
                  <a:srgbClr val="00205C"/>
                </a:solidFill>
                <a:latin typeface="Nunito Sans Bold" pitchFamily="2" charset="0"/>
              </a:rPr>
              <a:t>NEW Method for Approaching Audiences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EBE415-E184-500B-6EBC-825F62DC1AA4}"/>
              </a:ext>
            </a:extLst>
          </p:cNvPr>
          <p:cNvSpPr/>
          <p:nvPr/>
        </p:nvSpPr>
        <p:spPr>
          <a:xfrm>
            <a:off x="5964686" y="3843322"/>
            <a:ext cx="4195314" cy="609600"/>
          </a:xfrm>
          <a:prstGeom prst="rect">
            <a:avLst/>
          </a:prstGeom>
          <a:solidFill>
            <a:srgbClr val="6DA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2729"/>
            <a:r>
              <a:rPr lang="en-US" sz="2489" dirty="0">
                <a:solidFill>
                  <a:prstClr val="white"/>
                </a:solidFill>
                <a:latin typeface="Nunito Sans Bold" pitchFamily="2" charset="0"/>
              </a:rPr>
              <a:t>2.     Generation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793B17-8D06-1677-4D21-29BB875C2348}"/>
              </a:ext>
            </a:extLst>
          </p:cNvPr>
          <p:cNvSpPr/>
          <p:nvPr/>
        </p:nvSpPr>
        <p:spPr>
          <a:xfrm>
            <a:off x="5964686" y="4537972"/>
            <a:ext cx="4195314" cy="609600"/>
          </a:xfrm>
          <a:prstGeom prst="rect">
            <a:avLst/>
          </a:prstGeom>
          <a:solidFill>
            <a:srgbClr val="6DA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2729"/>
            <a:r>
              <a:rPr lang="en-US" sz="2489" dirty="0">
                <a:solidFill>
                  <a:prstClr val="white"/>
                </a:solidFill>
                <a:latin typeface="Nunito Sans Bold" pitchFamily="2" charset="0"/>
              </a:rPr>
              <a:t>3.     Gender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C1FE61A-8537-B05A-E573-27C350537430}"/>
              </a:ext>
            </a:extLst>
          </p:cNvPr>
          <p:cNvSpPr/>
          <p:nvPr/>
        </p:nvSpPr>
        <p:spPr>
          <a:xfrm>
            <a:off x="5964686" y="5232621"/>
            <a:ext cx="4195314" cy="609600"/>
          </a:xfrm>
          <a:prstGeom prst="rect">
            <a:avLst/>
          </a:prstGeom>
          <a:solidFill>
            <a:srgbClr val="6DA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2729"/>
            <a:r>
              <a:rPr lang="en-US" sz="2489" dirty="0">
                <a:solidFill>
                  <a:prstClr val="white"/>
                </a:solidFill>
                <a:latin typeface="Nunito Sans Bold" pitchFamily="2" charset="0"/>
              </a:rPr>
              <a:t>4.     Socioeconomics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03AD141-87C1-FDB2-9648-1200D1B1EFBC}"/>
              </a:ext>
            </a:extLst>
          </p:cNvPr>
          <p:cNvSpPr/>
          <p:nvPr/>
        </p:nvSpPr>
        <p:spPr>
          <a:xfrm>
            <a:off x="5964686" y="5927271"/>
            <a:ext cx="4195314" cy="609600"/>
          </a:xfrm>
          <a:prstGeom prst="rect">
            <a:avLst/>
          </a:prstGeom>
          <a:solidFill>
            <a:srgbClr val="6DA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2729"/>
            <a:r>
              <a:rPr lang="en-US" sz="2489" dirty="0">
                <a:solidFill>
                  <a:prstClr val="white"/>
                </a:solidFill>
                <a:latin typeface="Nunito Sans Bold" pitchFamily="2" charset="0"/>
              </a:rPr>
              <a:t>5.     Event Type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536EDBA-A175-C8D5-0790-4E05E1F100AA}"/>
              </a:ext>
            </a:extLst>
          </p:cNvPr>
          <p:cNvSpPr/>
          <p:nvPr/>
        </p:nvSpPr>
        <p:spPr>
          <a:xfrm>
            <a:off x="5958881" y="6621921"/>
            <a:ext cx="4195314" cy="609600"/>
          </a:xfrm>
          <a:prstGeom prst="rect">
            <a:avLst/>
          </a:prstGeom>
          <a:solidFill>
            <a:srgbClr val="6DA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2729"/>
            <a:r>
              <a:rPr lang="en-US" sz="2489" dirty="0">
                <a:solidFill>
                  <a:prstClr val="white"/>
                </a:solidFill>
                <a:latin typeface="Nunito Sans Bold" pitchFamily="2" charset="0"/>
              </a:rPr>
              <a:t>6.     Industry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CBDCDB4-9BC7-9021-732F-663CDD33DC77}"/>
              </a:ext>
            </a:extLst>
          </p:cNvPr>
          <p:cNvSpPr/>
          <p:nvPr/>
        </p:nvSpPr>
        <p:spPr>
          <a:xfrm>
            <a:off x="5964686" y="3148672"/>
            <a:ext cx="4195314" cy="609600"/>
          </a:xfrm>
          <a:prstGeom prst="rect">
            <a:avLst/>
          </a:prstGeom>
          <a:solidFill>
            <a:srgbClr val="003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2729"/>
            <a:r>
              <a:rPr lang="en-US" sz="2489" dirty="0">
                <a:solidFill>
                  <a:prstClr val="white"/>
                </a:solidFill>
                <a:latin typeface="Nunito Sans Bold" pitchFamily="2" charset="0"/>
              </a:rPr>
              <a:t>1.     EVENT OBJECTIVES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4764D-7C66-A755-71A0-64D51D1C58A9}"/>
              </a:ext>
            </a:extLst>
          </p:cNvPr>
          <p:cNvSpPr txBox="1"/>
          <p:nvPr/>
        </p:nvSpPr>
        <p:spPr>
          <a:xfrm>
            <a:off x="5389302" y="8469415"/>
            <a:ext cx="5477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2729"/>
            <a:r>
              <a:rPr lang="en-US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2024 Freeman Syndicated Survey of Event Attendees</a:t>
            </a:r>
          </a:p>
        </p:txBody>
      </p:sp>
    </p:spTree>
    <p:extLst>
      <p:ext uri="{BB962C8B-B14F-4D97-AF65-F5344CB8AC3E}">
        <p14:creationId xmlns:p14="http://schemas.microsoft.com/office/powerpoint/2010/main" val="3259980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0A967-E4FC-6901-8E77-66FEF93A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 5: Event Objectives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78FCC-93C5-4718-16FF-5BCA1F8C6176}"/>
              </a:ext>
            </a:extLst>
          </p:cNvPr>
          <p:cNvSpPr/>
          <p:nvPr/>
        </p:nvSpPr>
        <p:spPr>
          <a:xfrm>
            <a:off x="1356823" y="3704174"/>
            <a:ext cx="2844800" cy="176741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729"/>
            <a:r>
              <a:rPr lang="en-US" sz="2489" dirty="0">
                <a:solidFill>
                  <a:prstClr val="white"/>
                </a:solidFill>
                <a:latin typeface="Nunito Sans Bold" charset="0"/>
              </a:rPr>
              <a:t>LEARN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6D3CC3-6848-1FC6-2F09-88C887DCBC44}"/>
              </a:ext>
            </a:extLst>
          </p:cNvPr>
          <p:cNvSpPr/>
          <p:nvPr/>
        </p:nvSpPr>
        <p:spPr>
          <a:xfrm>
            <a:off x="4997662" y="3704174"/>
            <a:ext cx="2844800" cy="176741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729"/>
            <a:r>
              <a:rPr lang="en-US" sz="2489" dirty="0">
                <a:solidFill>
                  <a:prstClr val="white"/>
                </a:solidFill>
                <a:latin typeface="Nunito Sans Bold" charset="0"/>
              </a:rPr>
              <a:t>NETWORK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C31125-43F5-40E4-48D3-1A4922253CBF}"/>
              </a:ext>
            </a:extLst>
          </p:cNvPr>
          <p:cNvSpPr/>
          <p:nvPr/>
        </p:nvSpPr>
        <p:spPr>
          <a:xfrm>
            <a:off x="8638501" y="3704174"/>
            <a:ext cx="2844800" cy="176741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729"/>
            <a:r>
              <a:rPr lang="en-US" sz="2489" dirty="0">
                <a:solidFill>
                  <a:prstClr val="white"/>
                </a:solidFill>
                <a:latin typeface="Nunito Sans Bold" charset="0"/>
              </a:rPr>
              <a:t>HAVE FUN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96684F-6B2E-AC09-D742-D4EC95AD5224}"/>
              </a:ext>
            </a:extLst>
          </p:cNvPr>
          <p:cNvSpPr/>
          <p:nvPr/>
        </p:nvSpPr>
        <p:spPr>
          <a:xfrm>
            <a:off x="12279340" y="3704174"/>
            <a:ext cx="2844800" cy="176741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729"/>
            <a:r>
              <a:rPr lang="en-US" sz="2489" dirty="0">
                <a:solidFill>
                  <a:prstClr val="white"/>
                </a:solidFill>
                <a:latin typeface="Nunito Sans Bold" charset="0"/>
              </a:rPr>
              <a:t>DO BUSINESS</a:t>
            </a:r>
          </a:p>
        </p:txBody>
      </p:sp>
    </p:spTree>
    <p:extLst>
      <p:ext uri="{BB962C8B-B14F-4D97-AF65-F5344CB8AC3E}">
        <p14:creationId xmlns:p14="http://schemas.microsoft.com/office/powerpoint/2010/main" val="381014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0A967-E4FC-6901-8E77-66FEF93A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 5: Event Objectives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472888-22AF-BD67-9E0A-0AE891300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327" y="2252999"/>
            <a:ext cx="1828800" cy="703792"/>
          </a:xfrm>
          <a:prstGeom prst="rect">
            <a:avLst/>
          </a:prstGeom>
        </p:spPr>
      </p:pic>
      <p:sp>
        <p:nvSpPr>
          <p:cNvPr id="5" name="Chart Title">
            <a:extLst>
              <a:ext uri="{FF2B5EF4-FFF2-40B4-BE49-F238E27FC236}">
                <a16:creationId xmlns:a16="http://schemas.microsoft.com/office/drawing/2014/main" id="{9E3EF11B-940D-313F-5966-5ECD3861C269}"/>
              </a:ext>
            </a:extLst>
          </p:cNvPr>
          <p:cNvSpPr/>
          <p:nvPr/>
        </p:nvSpPr>
        <p:spPr>
          <a:xfrm>
            <a:off x="7960667" y="2497220"/>
            <a:ext cx="6235620" cy="32353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defTabSz="812810">
              <a:spcAft>
                <a:spcPts val="667"/>
              </a:spcAft>
              <a:defRPr/>
            </a:pPr>
            <a:r>
              <a:rPr lang="en-US" sz="3911" kern="0" dirty="0">
                <a:solidFill>
                  <a:srgbClr val="00205C"/>
                </a:solidFill>
                <a:latin typeface="Nunito Sans Bold" pitchFamily="2" charset="0"/>
              </a:rPr>
              <a:t>Case Study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16071D-FB25-2BDD-0781-32A0E5CF4F08}"/>
              </a:ext>
            </a:extLst>
          </p:cNvPr>
          <p:cNvSpPr/>
          <p:nvPr/>
        </p:nvSpPr>
        <p:spPr>
          <a:xfrm>
            <a:off x="3114215" y="3425131"/>
            <a:ext cx="2231605" cy="347826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729">
              <a:lnSpc>
                <a:spcPct val="150000"/>
              </a:lnSpc>
            </a:pPr>
            <a:r>
              <a:rPr lang="en-US" sz="1778" dirty="0">
                <a:solidFill>
                  <a:prstClr val="white"/>
                </a:solidFill>
                <a:latin typeface="Nunito Sans Bold" pitchFamily="2" charset="0"/>
              </a:rPr>
              <a:t>Attendees asked to share their event objectives.</a:t>
            </a:r>
          </a:p>
          <a:p>
            <a:pPr algn="ctr" defTabSz="812729">
              <a:lnSpc>
                <a:spcPct val="150000"/>
              </a:lnSpc>
            </a:pPr>
            <a:r>
              <a:rPr lang="en-US" sz="1778" dirty="0">
                <a:solidFill>
                  <a:prstClr val="white"/>
                </a:solidFill>
                <a:latin typeface="Nunito Sans Bold" pitchFamily="2" charset="0"/>
              </a:rPr>
              <a:t>86% responded.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4FD849-3736-E039-E2D1-B62D0FCDC371}"/>
              </a:ext>
            </a:extLst>
          </p:cNvPr>
          <p:cNvSpPr/>
          <p:nvPr/>
        </p:nvSpPr>
        <p:spPr>
          <a:xfrm>
            <a:off x="5846632" y="3425131"/>
            <a:ext cx="2231605" cy="347826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729">
              <a:lnSpc>
                <a:spcPct val="150000"/>
              </a:lnSpc>
            </a:pPr>
            <a:r>
              <a:rPr lang="en-US" sz="1778" dirty="0">
                <a:solidFill>
                  <a:prstClr val="white"/>
                </a:solidFill>
                <a:latin typeface="Nunito Sans Bold" pitchFamily="2" charset="0"/>
              </a:rPr>
              <a:t>Based on their event objectives and demographics, attendees were put in 1 of 6 persona-based  cohorts.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60CDDB4-D1CA-145A-735D-90C8C8344A48}"/>
              </a:ext>
            </a:extLst>
          </p:cNvPr>
          <p:cNvSpPr/>
          <p:nvPr/>
        </p:nvSpPr>
        <p:spPr>
          <a:xfrm>
            <a:off x="8579049" y="3425131"/>
            <a:ext cx="2231605" cy="347826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729">
              <a:lnSpc>
                <a:spcPct val="150000"/>
              </a:lnSpc>
            </a:pPr>
            <a:r>
              <a:rPr lang="en-US" sz="1778" dirty="0">
                <a:solidFill>
                  <a:prstClr val="white"/>
                </a:solidFill>
                <a:latin typeface="Nunito Sans Bold" pitchFamily="2" charset="0"/>
              </a:rPr>
              <a:t>Attendees were asked if they wanted a schedule based on their event objectives.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7EF7699-28C9-4462-70A9-616F3D0778D9}"/>
              </a:ext>
            </a:extLst>
          </p:cNvPr>
          <p:cNvSpPr/>
          <p:nvPr/>
        </p:nvSpPr>
        <p:spPr>
          <a:xfrm>
            <a:off x="11311467" y="3425131"/>
            <a:ext cx="2231605" cy="3478268"/>
          </a:xfrm>
          <a:prstGeom prst="roundRect">
            <a:avLst/>
          </a:prstGeom>
          <a:solidFill>
            <a:srgbClr val="0020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729">
              <a:lnSpc>
                <a:spcPct val="150000"/>
              </a:lnSpc>
            </a:pPr>
            <a:r>
              <a:rPr lang="en-US" sz="1778" dirty="0">
                <a:solidFill>
                  <a:prstClr val="white"/>
                </a:solidFill>
                <a:latin typeface="Nunito Sans Bold" pitchFamily="2" charset="0"/>
              </a:rPr>
              <a:t>Attendees who accepted suggested schedule had a</a:t>
            </a:r>
          </a:p>
          <a:p>
            <a:pPr algn="ctr" defTabSz="812729">
              <a:lnSpc>
                <a:spcPct val="150000"/>
              </a:lnSpc>
            </a:pPr>
            <a:r>
              <a:rPr lang="en-US" sz="1778" dirty="0">
                <a:solidFill>
                  <a:srgbClr val="4472C4">
                    <a:lumMod val="40000"/>
                    <a:lumOff val="60000"/>
                  </a:srgbClr>
                </a:solidFill>
                <a:latin typeface="Nunito Sans Bold" pitchFamily="2" charset="0"/>
              </a:rPr>
              <a:t>34% higher NPS</a:t>
            </a:r>
            <a:r>
              <a:rPr lang="en-US" sz="1778" dirty="0">
                <a:solidFill>
                  <a:prstClr val="white"/>
                </a:solidFill>
                <a:latin typeface="Nunito Sans Bold" pitchFamily="2" charset="0"/>
              </a:rPr>
              <a:t>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7DA724-E187-2A38-E056-7C9CB1BE1608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5345821" y="5164265"/>
            <a:ext cx="500812" cy="0"/>
          </a:xfrm>
          <a:prstGeom prst="straightConnector1">
            <a:avLst/>
          </a:prstGeom>
          <a:ln w="57150">
            <a:solidFill>
              <a:srgbClr val="6DA5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0177FD-5042-9D26-8C68-BDA578DA1CF7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8078238" y="5164265"/>
            <a:ext cx="500812" cy="0"/>
          </a:xfrm>
          <a:prstGeom prst="straightConnector1">
            <a:avLst/>
          </a:prstGeom>
          <a:ln w="57150">
            <a:solidFill>
              <a:srgbClr val="6DA5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3073EB-75DD-ECDB-B2C7-F6FC2D6B09FF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10810654" y="5164265"/>
            <a:ext cx="500812" cy="0"/>
          </a:xfrm>
          <a:prstGeom prst="straightConnector1">
            <a:avLst/>
          </a:prstGeom>
          <a:ln w="57150">
            <a:solidFill>
              <a:srgbClr val="6DA5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29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0" y="2674620"/>
            <a:ext cx="8264144" cy="14678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7000" dirty="0"/>
              <a:t>Sam Lippman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0" y="4190998"/>
            <a:ext cx="8264144" cy="8778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500" dirty="0"/>
              <a:t>President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500" dirty="0"/>
              <a:t>Lippman Connects</a:t>
            </a:r>
          </a:p>
        </p:txBody>
      </p:sp>
      <p:pic>
        <p:nvPicPr>
          <p:cNvPr id="6" name="Picture 2" descr="Twitter Logo, history, meaning, symbol, PNG">
            <a:extLst>
              <a:ext uri="{FF2B5EF4-FFF2-40B4-BE49-F238E27FC236}">
                <a16:creationId xmlns:a16="http://schemas.microsoft.com/office/drawing/2014/main" id="{8ED3C676-CB39-1FE0-0B4C-1FA266A54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690494"/>
            <a:ext cx="1079285" cy="60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FDF7C9-3991-EB35-3AD4-9235077EDE65}"/>
              </a:ext>
            </a:extLst>
          </p:cNvPr>
          <p:cNvSpPr txBox="1">
            <a:spLocks/>
          </p:cNvSpPr>
          <p:nvPr/>
        </p:nvSpPr>
        <p:spPr>
          <a:xfrm>
            <a:off x="8851685" y="6690494"/>
            <a:ext cx="3238713" cy="788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/>
              <a:t>@samlippman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6E3EF-74B6-4579-6089-8AD3F48DD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1169121"/>
            <a:ext cx="6053328" cy="611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6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0A967-E4FC-6901-8E77-66FEF93A3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486836"/>
            <a:ext cx="14020800" cy="1767418"/>
          </a:xfrm>
        </p:spPr>
        <p:txBody>
          <a:bodyPr>
            <a:normAutofit/>
          </a:bodyPr>
          <a:lstStyle/>
          <a:p>
            <a:r>
              <a:rPr lang="en-US" dirty="0"/>
              <a:t>Attendees Trust In-Person Events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0FDBC6-09F9-6DBC-335A-ABAECE7BE599}"/>
              </a:ext>
            </a:extLst>
          </p:cNvPr>
          <p:cNvSpPr/>
          <p:nvPr/>
        </p:nvSpPr>
        <p:spPr>
          <a:xfrm>
            <a:off x="4809067" y="2254254"/>
            <a:ext cx="6464755" cy="5528070"/>
          </a:xfrm>
          <a:prstGeom prst="roundRect">
            <a:avLst>
              <a:gd name="adj" fmla="val 17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2810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defRPr/>
            </a:pPr>
            <a:endParaRPr lang="en-US" sz="3556" b="1">
              <a:solidFill>
                <a:srgbClr val="ADB1B1">
                  <a:lumMod val="75000"/>
                </a:srgbClr>
              </a:solidFill>
              <a:latin typeface="Nunito Sans Light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7B23A23-80AB-AE70-C04F-73F914A0F04A}"/>
              </a:ext>
            </a:extLst>
          </p:cNvPr>
          <p:cNvSpPr/>
          <p:nvPr/>
        </p:nvSpPr>
        <p:spPr>
          <a:xfrm>
            <a:off x="5170451" y="2884870"/>
            <a:ext cx="5599149" cy="3897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729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7E1C8-F65F-13EE-027D-D9EEB3DBF9E6}"/>
              </a:ext>
            </a:extLst>
          </p:cNvPr>
          <p:cNvSpPr txBox="1"/>
          <p:nvPr/>
        </p:nvSpPr>
        <p:spPr>
          <a:xfrm>
            <a:off x="8728429" y="2884895"/>
            <a:ext cx="2173448" cy="36272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spcBef>
                <a:spcPts val="100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573088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3pPr>
            <a:lvl4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4pPr>
            <a:lvl5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5pPr>
            <a:lvl6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6pPr>
            <a:lvl7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7pPr>
            <a:lvl8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8pPr>
            <a:lvl9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9pPr>
          </a:lstStyle>
          <a:p>
            <a:pPr algn="ctr" defTabSz="812810">
              <a:spcBef>
                <a:spcPts val="889"/>
              </a:spcBef>
              <a:spcAft>
                <a:spcPts val="800"/>
              </a:spcAft>
              <a:buClr>
                <a:srgbClr val="00BDF6"/>
              </a:buClr>
              <a:defRPr/>
            </a:pPr>
            <a:r>
              <a:rPr lang="en-US" sz="2133" b="1" spc="53" dirty="0">
                <a:solidFill>
                  <a:srgbClr val="00205C"/>
                </a:solidFill>
                <a:latin typeface="Nunito Sans Black" pitchFamily="2" charset="0"/>
              </a:rPr>
              <a:t>75%</a:t>
            </a:r>
            <a:r>
              <a:rPr lang="en-US" sz="2133" spc="53" dirty="0">
                <a:solidFill>
                  <a:srgbClr val="2A2E31"/>
                </a:solidFill>
                <a:latin typeface="Nunito Sans"/>
              </a:rPr>
              <a:t> | </a:t>
            </a:r>
            <a:r>
              <a:rPr lang="en-US" sz="2133" b="1" spc="53" dirty="0">
                <a:solidFill>
                  <a:srgbClr val="00BDF6"/>
                </a:solidFill>
                <a:latin typeface="Nunito Sans Black" pitchFamily="2" charset="0"/>
              </a:rPr>
              <a:t>80%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BAF640-C17C-913E-98D6-3ECDBB9E7121}"/>
              </a:ext>
            </a:extLst>
          </p:cNvPr>
          <p:cNvSpPr txBox="1"/>
          <p:nvPr/>
        </p:nvSpPr>
        <p:spPr>
          <a:xfrm>
            <a:off x="5283204" y="3401964"/>
            <a:ext cx="3726185" cy="28962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spcBef>
                <a:spcPts val="100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573088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3pPr>
            <a:lvl4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4pPr>
            <a:lvl5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5pPr>
            <a:lvl6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6pPr>
            <a:lvl7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7pPr>
            <a:lvl8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8pPr>
            <a:lvl9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9pPr>
          </a:lstStyle>
          <a:p>
            <a:pPr defTabSz="812810">
              <a:spcBef>
                <a:spcPts val="889"/>
              </a:spcBef>
              <a:spcAft>
                <a:spcPts val="800"/>
              </a:spcAft>
              <a:buClr>
                <a:srgbClr val="00BDF6"/>
              </a:buClr>
              <a:defRPr/>
            </a:pPr>
            <a:r>
              <a:rPr lang="en-US" sz="1778" spc="53" dirty="0">
                <a:solidFill>
                  <a:srgbClr val="00205C"/>
                </a:solidFill>
                <a:latin typeface="Nunito Sans Bold" pitchFamily="2" charset="0"/>
              </a:rPr>
              <a:t>Professional Trade Orgs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44E82E-1735-48A1-43E5-526635B1D0FA}"/>
              </a:ext>
            </a:extLst>
          </p:cNvPr>
          <p:cNvSpPr txBox="1"/>
          <p:nvPr/>
        </p:nvSpPr>
        <p:spPr>
          <a:xfrm>
            <a:off x="5283201" y="3835568"/>
            <a:ext cx="3726188" cy="30609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spcBef>
                <a:spcPts val="100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573088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3pPr>
            <a:lvl4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4pPr>
            <a:lvl5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5pPr>
            <a:lvl6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6pPr>
            <a:lvl7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7pPr>
            <a:lvl8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8pPr>
            <a:lvl9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9pPr>
          </a:lstStyle>
          <a:p>
            <a:pPr defTabSz="812810">
              <a:spcBef>
                <a:spcPts val="889"/>
              </a:spcBef>
              <a:spcAft>
                <a:spcPts val="800"/>
              </a:spcAft>
              <a:buClr>
                <a:srgbClr val="00BDF6"/>
              </a:buClr>
              <a:defRPr/>
            </a:pPr>
            <a:r>
              <a:rPr lang="en-US" sz="1778" spc="53" dirty="0">
                <a:solidFill>
                  <a:srgbClr val="00205C"/>
                </a:solidFill>
                <a:latin typeface="Nunito Sans Bold" pitchFamily="2" charset="0"/>
              </a:rPr>
              <a:t>Academic Institutions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704416-214B-46EF-34C9-898C71211807}"/>
              </a:ext>
            </a:extLst>
          </p:cNvPr>
          <p:cNvSpPr txBox="1"/>
          <p:nvPr/>
        </p:nvSpPr>
        <p:spPr>
          <a:xfrm>
            <a:off x="5283201" y="4285635"/>
            <a:ext cx="3726188" cy="30609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spcBef>
                <a:spcPts val="100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573088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3pPr>
            <a:lvl4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4pPr>
            <a:lvl5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5pPr>
            <a:lvl6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6pPr>
            <a:lvl7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7pPr>
            <a:lvl8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8pPr>
            <a:lvl9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9pPr>
          </a:lstStyle>
          <a:p>
            <a:pPr defTabSz="812810">
              <a:spcBef>
                <a:spcPts val="889"/>
              </a:spcBef>
              <a:spcAft>
                <a:spcPts val="800"/>
              </a:spcAft>
              <a:buClr>
                <a:srgbClr val="00BDF6"/>
              </a:buClr>
              <a:defRPr/>
            </a:pPr>
            <a:r>
              <a:rPr lang="en-US" sz="1778" spc="53" dirty="0">
                <a:solidFill>
                  <a:srgbClr val="00205C"/>
                </a:solidFill>
                <a:latin typeface="Nunito Sans Bold" pitchFamily="2" charset="0"/>
              </a:rPr>
              <a:t>Webinars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7E8625-B8F1-C970-4324-3CD515438B63}"/>
              </a:ext>
            </a:extLst>
          </p:cNvPr>
          <p:cNvSpPr txBox="1"/>
          <p:nvPr/>
        </p:nvSpPr>
        <p:spPr>
          <a:xfrm>
            <a:off x="5283201" y="4735702"/>
            <a:ext cx="3726188" cy="30609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spcBef>
                <a:spcPts val="100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573088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3pPr>
            <a:lvl4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4pPr>
            <a:lvl5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5pPr>
            <a:lvl6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6pPr>
            <a:lvl7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7pPr>
            <a:lvl8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8pPr>
            <a:lvl9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9pPr>
          </a:lstStyle>
          <a:p>
            <a:pPr defTabSz="812810">
              <a:spcBef>
                <a:spcPts val="889"/>
              </a:spcBef>
              <a:spcAft>
                <a:spcPts val="800"/>
              </a:spcAft>
              <a:buClr>
                <a:srgbClr val="00BDF6"/>
              </a:buClr>
              <a:defRPr/>
            </a:pPr>
            <a:r>
              <a:rPr lang="en-US" sz="1778" spc="53" dirty="0">
                <a:solidFill>
                  <a:srgbClr val="00205C"/>
                </a:solidFill>
                <a:latin typeface="Nunito Sans Bold" pitchFamily="2" charset="0"/>
              </a:rPr>
              <a:t>Company Leaders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86276D-097D-AAC6-E7AD-4971FA06462E}"/>
              </a:ext>
            </a:extLst>
          </p:cNvPr>
          <p:cNvSpPr txBox="1"/>
          <p:nvPr/>
        </p:nvSpPr>
        <p:spPr>
          <a:xfrm>
            <a:off x="5283201" y="5185768"/>
            <a:ext cx="3726188" cy="30609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spcBef>
                <a:spcPts val="100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573088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3pPr>
            <a:lvl4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4pPr>
            <a:lvl5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5pPr>
            <a:lvl6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6pPr>
            <a:lvl7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7pPr>
            <a:lvl8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8pPr>
            <a:lvl9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9pPr>
          </a:lstStyle>
          <a:p>
            <a:pPr defTabSz="812810">
              <a:spcBef>
                <a:spcPts val="889"/>
              </a:spcBef>
              <a:spcAft>
                <a:spcPts val="800"/>
              </a:spcAft>
              <a:buClr>
                <a:srgbClr val="00BDF6"/>
              </a:buClr>
              <a:defRPr/>
            </a:pPr>
            <a:r>
              <a:rPr lang="en-US" sz="1778" spc="53" dirty="0">
                <a:solidFill>
                  <a:srgbClr val="00205C"/>
                </a:solidFill>
                <a:latin typeface="Nunito Sans Bold" pitchFamily="2" charset="0"/>
              </a:rPr>
              <a:t>Thought Leaders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D558DB-41CD-B0E4-F7EC-DA5C864B3EFE}"/>
              </a:ext>
            </a:extLst>
          </p:cNvPr>
          <p:cNvSpPr txBox="1"/>
          <p:nvPr/>
        </p:nvSpPr>
        <p:spPr>
          <a:xfrm>
            <a:off x="5283201" y="5635835"/>
            <a:ext cx="3726188" cy="30609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spcBef>
                <a:spcPts val="100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573088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3pPr>
            <a:lvl4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4pPr>
            <a:lvl5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5pPr>
            <a:lvl6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6pPr>
            <a:lvl7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7pPr>
            <a:lvl8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8pPr>
            <a:lvl9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9pPr>
          </a:lstStyle>
          <a:p>
            <a:pPr defTabSz="812810">
              <a:spcBef>
                <a:spcPts val="889"/>
              </a:spcBef>
              <a:spcAft>
                <a:spcPts val="800"/>
              </a:spcAft>
              <a:buClr>
                <a:srgbClr val="00BDF6"/>
              </a:buClr>
              <a:defRPr/>
            </a:pPr>
            <a:r>
              <a:rPr lang="en-US" sz="1778" spc="53" dirty="0">
                <a:solidFill>
                  <a:srgbClr val="00205C"/>
                </a:solidFill>
                <a:latin typeface="Nunito Sans Bold" pitchFamily="2" charset="0"/>
              </a:rPr>
              <a:t>Media Outlets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078820-CA0E-F905-35DD-9FF3708DE257}"/>
              </a:ext>
            </a:extLst>
          </p:cNvPr>
          <p:cNvSpPr txBox="1"/>
          <p:nvPr/>
        </p:nvSpPr>
        <p:spPr>
          <a:xfrm>
            <a:off x="5283201" y="6085902"/>
            <a:ext cx="3726188" cy="30609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spcBef>
                <a:spcPts val="100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573088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3pPr>
            <a:lvl4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4pPr>
            <a:lvl5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5pPr>
            <a:lvl6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6pPr>
            <a:lvl7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7pPr>
            <a:lvl8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8pPr>
            <a:lvl9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9pPr>
          </a:lstStyle>
          <a:p>
            <a:pPr defTabSz="812810">
              <a:spcBef>
                <a:spcPts val="889"/>
              </a:spcBef>
              <a:spcAft>
                <a:spcPts val="800"/>
              </a:spcAft>
              <a:buClr>
                <a:srgbClr val="00BDF6"/>
              </a:buClr>
              <a:defRPr/>
            </a:pPr>
            <a:r>
              <a:rPr lang="en-US" sz="1778" spc="53" dirty="0">
                <a:solidFill>
                  <a:srgbClr val="00205C"/>
                </a:solidFill>
                <a:latin typeface="Nunito Sans Bold" pitchFamily="2" charset="0"/>
              </a:rPr>
              <a:t>Blog Posts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79CBF0-85D4-8E7B-7508-DE92EF4A54D0}"/>
              </a:ext>
            </a:extLst>
          </p:cNvPr>
          <p:cNvSpPr txBox="1"/>
          <p:nvPr/>
        </p:nvSpPr>
        <p:spPr>
          <a:xfrm>
            <a:off x="5283201" y="6535968"/>
            <a:ext cx="3726188" cy="30609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spcBef>
                <a:spcPts val="100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573088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3pPr>
            <a:lvl4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4pPr>
            <a:lvl5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5pPr>
            <a:lvl6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6pPr>
            <a:lvl7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7pPr>
            <a:lvl8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8pPr>
            <a:lvl9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9pPr>
          </a:lstStyle>
          <a:p>
            <a:pPr defTabSz="812810">
              <a:spcBef>
                <a:spcPts val="889"/>
              </a:spcBef>
              <a:spcAft>
                <a:spcPts val="800"/>
              </a:spcAft>
              <a:buClr>
                <a:srgbClr val="00BDF6"/>
              </a:buClr>
              <a:defRPr/>
            </a:pPr>
            <a:r>
              <a:rPr lang="en-US" sz="1778" spc="53" dirty="0">
                <a:solidFill>
                  <a:srgbClr val="00205C"/>
                </a:solidFill>
                <a:latin typeface="Nunito Sans Bold" pitchFamily="2" charset="0"/>
              </a:rPr>
              <a:t>Government Leaders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293214-38CE-242F-9CAF-C4AB8773AB68}"/>
              </a:ext>
            </a:extLst>
          </p:cNvPr>
          <p:cNvSpPr txBox="1"/>
          <p:nvPr/>
        </p:nvSpPr>
        <p:spPr>
          <a:xfrm>
            <a:off x="5283201" y="7059911"/>
            <a:ext cx="3726188" cy="30609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spcBef>
                <a:spcPts val="100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573088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3pPr>
            <a:lvl4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4pPr>
            <a:lvl5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5pPr>
            <a:lvl6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6pPr>
            <a:lvl7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7pPr>
            <a:lvl8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8pPr>
            <a:lvl9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9pPr>
          </a:lstStyle>
          <a:p>
            <a:pPr defTabSz="812810">
              <a:spcBef>
                <a:spcPts val="889"/>
              </a:spcBef>
              <a:spcAft>
                <a:spcPts val="800"/>
              </a:spcAft>
              <a:buClr>
                <a:srgbClr val="00BDF6"/>
              </a:buClr>
              <a:defRPr/>
            </a:pPr>
            <a:r>
              <a:rPr lang="en-US" sz="1778" spc="53" dirty="0">
                <a:solidFill>
                  <a:srgbClr val="00205C"/>
                </a:solidFill>
                <a:latin typeface="Nunito Sans Bold" pitchFamily="2" charset="0"/>
              </a:rPr>
              <a:t>Social Media/Influencers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868DE7-F932-C663-6AB3-5A38A8DE93B7}"/>
              </a:ext>
            </a:extLst>
          </p:cNvPr>
          <p:cNvCxnSpPr>
            <a:cxnSpLocks/>
          </p:cNvCxnSpPr>
          <p:nvPr/>
        </p:nvCxnSpPr>
        <p:spPr>
          <a:xfrm>
            <a:off x="5170451" y="2851996"/>
            <a:ext cx="5336270" cy="0"/>
          </a:xfrm>
          <a:prstGeom prst="line">
            <a:avLst/>
          </a:prstGeom>
          <a:ln w="381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33F65D6-C562-6B2A-9BB8-E253337C1D87}"/>
              </a:ext>
            </a:extLst>
          </p:cNvPr>
          <p:cNvSpPr txBox="1"/>
          <p:nvPr/>
        </p:nvSpPr>
        <p:spPr>
          <a:xfrm>
            <a:off x="5283204" y="2968155"/>
            <a:ext cx="3726185" cy="28962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spcBef>
                <a:spcPts val="100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573088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3pPr>
            <a:lvl4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4pPr>
            <a:lvl5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5pPr>
            <a:lvl6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6pPr>
            <a:lvl7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7pPr>
            <a:lvl8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8pPr>
            <a:lvl9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9pPr>
          </a:lstStyle>
          <a:p>
            <a:pPr defTabSz="812810">
              <a:spcBef>
                <a:spcPts val="889"/>
              </a:spcBef>
              <a:spcAft>
                <a:spcPts val="800"/>
              </a:spcAft>
              <a:buClr>
                <a:srgbClr val="00BDF6"/>
              </a:buClr>
              <a:defRPr/>
            </a:pPr>
            <a:r>
              <a:rPr lang="en-US" sz="1778" spc="53" dirty="0">
                <a:solidFill>
                  <a:srgbClr val="00205C"/>
                </a:solidFill>
                <a:latin typeface="Nunito Sans Bold" pitchFamily="2" charset="0"/>
              </a:rPr>
              <a:t>IN-PERSON EVENTS</a:t>
            </a:r>
            <a:endParaRPr lang="en-US" sz="1778" b="1" spc="53" dirty="0">
              <a:solidFill>
                <a:srgbClr val="00205C"/>
              </a:solidFill>
              <a:latin typeface="Nunito Sans Black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CB75DC-BACE-16BB-D31A-3E4D098C0A47}"/>
              </a:ext>
            </a:extLst>
          </p:cNvPr>
          <p:cNvSpPr txBox="1"/>
          <p:nvPr/>
        </p:nvSpPr>
        <p:spPr>
          <a:xfrm>
            <a:off x="8728429" y="3338038"/>
            <a:ext cx="2173448" cy="36272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spcBef>
                <a:spcPts val="100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573088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3pPr>
            <a:lvl4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4pPr>
            <a:lvl5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5pPr>
            <a:lvl6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6pPr>
            <a:lvl7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7pPr>
            <a:lvl8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8pPr>
            <a:lvl9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9pPr>
          </a:lstStyle>
          <a:p>
            <a:pPr algn="ctr" defTabSz="812810">
              <a:spcBef>
                <a:spcPts val="889"/>
              </a:spcBef>
              <a:spcAft>
                <a:spcPts val="800"/>
              </a:spcAft>
              <a:buClr>
                <a:srgbClr val="00BDF6"/>
              </a:buClr>
              <a:defRPr/>
            </a:pPr>
            <a:r>
              <a:rPr lang="en-US" sz="2133" b="1" spc="53" dirty="0">
                <a:solidFill>
                  <a:srgbClr val="00205C"/>
                </a:solidFill>
                <a:latin typeface="Nunito Sans Black" pitchFamily="2" charset="0"/>
              </a:rPr>
              <a:t>68%</a:t>
            </a:r>
            <a:r>
              <a:rPr lang="en-US" sz="2133" spc="53" dirty="0">
                <a:solidFill>
                  <a:srgbClr val="2A2E31"/>
                </a:solidFill>
                <a:latin typeface="Nunito Sans"/>
              </a:rPr>
              <a:t> | </a:t>
            </a:r>
            <a:r>
              <a:rPr lang="en-US" sz="2133" b="1" spc="53" dirty="0">
                <a:solidFill>
                  <a:srgbClr val="00BDF6"/>
                </a:solidFill>
                <a:latin typeface="Nunito Sans Black" pitchFamily="2" charset="0"/>
              </a:rPr>
              <a:t>68%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7FA6FC-1D94-87A6-D794-DE4303D243E2}"/>
              </a:ext>
            </a:extLst>
          </p:cNvPr>
          <p:cNvSpPr txBox="1"/>
          <p:nvPr/>
        </p:nvSpPr>
        <p:spPr>
          <a:xfrm>
            <a:off x="8728429" y="3791181"/>
            <a:ext cx="2173448" cy="36272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spcBef>
                <a:spcPts val="100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573088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3pPr>
            <a:lvl4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4pPr>
            <a:lvl5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5pPr>
            <a:lvl6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6pPr>
            <a:lvl7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7pPr>
            <a:lvl8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8pPr>
            <a:lvl9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9pPr>
          </a:lstStyle>
          <a:p>
            <a:pPr algn="ctr" defTabSz="812810">
              <a:spcBef>
                <a:spcPts val="889"/>
              </a:spcBef>
              <a:spcAft>
                <a:spcPts val="800"/>
              </a:spcAft>
              <a:buClr>
                <a:srgbClr val="00BDF6"/>
              </a:buClr>
              <a:defRPr/>
            </a:pPr>
            <a:r>
              <a:rPr lang="en-US" sz="2133" b="1" spc="53" dirty="0">
                <a:solidFill>
                  <a:srgbClr val="00205C"/>
                </a:solidFill>
                <a:latin typeface="Nunito Sans Black" pitchFamily="2" charset="0"/>
              </a:rPr>
              <a:t>65%</a:t>
            </a:r>
            <a:r>
              <a:rPr lang="en-US" sz="2133" spc="53" dirty="0">
                <a:solidFill>
                  <a:srgbClr val="2A2E31"/>
                </a:solidFill>
                <a:latin typeface="Nunito Sans"/>
              </a:rPr>
              <a:t> | </a:t>
            </a:r>
            <a:r>
              <a:rPr lang="en-US" sz="2133" b="1" spc="53" dirty="0">
                <a:solidFill>
                  <a:srgbClr val="00BDF6"/>
                </a:solidFill>
                <a:latin typeface="Nunito Sans Black" pitchFamily="2" charset="0"/>
              </a:rPr>
              <a:t>61%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BE0E3C-0E4C-756F-68A0-89B7F51B462A}"/>
              </a:ext>
            </a:extLst>
          </p:cNvPr>
          <p:cNvSpPr txBox="1"/>
          <p:nvPr/>
        </p:nvSpPr>
        <p:spPr>
          <a:xfrm>
            <a:off x="8728429" y="4244325"/>
            <a:ext cx="2173448" cy="36272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spcBef>
                <a:spcPts val="100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573088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3pPr>
            <a:lvl4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4pPr>
            <a:lvl5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5pPr>
            <a:lvl6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6pPr>
            <a:lvl7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7pPr>
            <a:lvl8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8pPr>
            <a:lvl9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9pPr>
          </a:lstStyle>
          <a:p>
            <a:pPr algn="ctr" defTabSz="812810">
              <a:spcBef>
                <a:spcPts val="889"/>
              </a:spcBef>
              <a:spcAft>
                <a:spcPts val="800"/>
              </a:spcAft>
              <a:buClr>
                <a:srgbClr val="00BDF6"/>
              </a:buClr>
              <a:defRPr/>
            </a:pPr>
            <a:r>
              <a:rPr lang="en-US" sz="2133" b="1" spc="53" dirty="0">
                <a:solidFill>
                  <a:srgbClr val="00205C"/>
                </a:solidFill>
                <a:latin typeface="Nunito Sans Black" pitchFamily="2" charset="0"/>
              </a:rPr>
              <a:t>48%</a:t>
            </a:r>
            <a:r>
              <a:rPr lang="en-US" sz="2133" spc="53" dirty="0">
                <a:solidFill>
                  <a:srgbClr val="2A2E31"/>
                </a:solidFill>
                <a:latin typeface="Nunito Sans"/>
              </a:rPr>
              <a:t> | </a:t>
            </a:r>
            <a:r>
              <a:rPr lang="en-US" sz="2133" b="1" spc="53" dirty="0">
                <a:solidFill>
                  <a:srgbClr val="00BDF6"/>
                </a:solidFill>
                <a:latin typeface="Nunito Sans Black" pitchFamily="2" charset="0"/>
              </a:rPr>
              <a:t>44%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4BBF01-403D-B391-D70E-97E39DE1E2F1}"/>
              </a:ext>
            </a:extLst>
          </p:cNvPr>
          <p:cNvSpPr txBox="1"/>
          <p:nvPr/>
        </p:nvSpPr>
        <p:spPr>
          <a:xfrm>
            <a:off x="8728429" y="4697468"/>
            <a:ext cx="2173448" cy="36272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spcBef>
                <a:spcPts val="100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573088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3pPr>
            <a:lvl4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4pPr>
            <a:lvl5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5pPr>
            <a:lvl6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6pPr>
            <a:lvl7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7pPr>
            <a:lvl8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8pPr>
            <a:lvl9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9pPr>
          </a:lstStyle>
          <a:p>
            <a:pPr algn="ctr" defTabSz="812810">
              <a:spcBef>
                <a:spcPts val="889"/>
              </a:spcBef>
              <a:spcAft>
                <a:spcPts val="800"/>
              </a:spcAft>
              <a:buClr>
                <a:srgbClr val="00BDF6"/>
              </a:buClr>
              <a:defRPr/>
            </a:pPr>
            <a:r>
              <a:rPr lang="en-US" sz="2133" b="1" spc="53" dirty="0">
                <a:solidFill>
                  <a:srgbClr val="00205C"/>
                </a:solidFill>
                <a:latin typeface="Nunito Sans Black" pitchFamily="2" charset="0"/>
              </a:rPr>
              <a:t>45%</a:t>
            </a:r>
            <a:r>
              <a:rPr lang="en-US" sz="2133" spc="53" dirty="0">
                <a:solidFill>
                  <a:srgbClr val="2A2E31"/>
                </a:solidFill>
                <a:latin typeface="Nunito Sans"/>
              </a:rPr>
              <a:t> | </a:t>
            </a:r>
            <a:r>
              <a:rPr lang="en-US" sz="2133" b="1" spc="53" dirty="0">
                <a:solidFill>
                  <a:srgbClr val="00BDF6"/>
                </a:solidFill>
                <a:latin typeface="Nunito Sans Black" pitchFamily="2" charset="0"/>
              </a:rPr>
              <a:t>42%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51AF11-100F-ACF7-8F4E-829A007C1090}"/>
              </a:ext>
            </a:extLst>
          </p:cNvPr>
          <p:cNvSpPr txBox="1"/>
          <p:nvPr/>
        </p:nvSpPr>
        <p:spPr>
          <a:xfrm>
            <a:off x="8728429" y="5150611"/>
            <a:ext cx="2173448" cy="36272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spcBef>
                <a:spcPts val="100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573088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3pPr>
            <a:lvl4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4pPr>
            <a:lvl5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5pPr>
            <a:lvl6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6pPr>
            <a:lvl7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7pPr>
            <a:lvl8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8pPr>
            <a:lvl9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9pPr>
          </a:lstStyle>
          <a:p>
            <a:pPr algn="ctr" defTabSz="812810">
              <a:spcBef>
                <a:spcPts val="889"/>
              </a:spcBef>
              <a:spcAft>
                <a:spcPts val="800"/>
              </a:spcAft>
              <a:buClr>
                <a:srgbClr val="00BDF6"/>
              </a:buClr>
              <a:defRPr/>
            </a:pPr>
            <a:r>
              <a:rPr lang="en-US" sz="2133" b="1" spc="53" dirty="0">
                <a:solidFill>
                  <a:srgbClr val="00205C"/>
                </a:solidFill>
                <a:latin typeface="Nunito Sans Black" pitchFamily="2" charset="0"/>
              </a:rPr>
              <a:t>36%</a:t>
            </a:r>
            <a:r>
              <a:rPr lang="en-US" sz="2133" spc="53" dirty="0">
                <a:solidFill>
                  <a:srgbClr val="2A2E31"/>
                </a:solidFill>
                <a:latin typeface="Nunito Sans"/>
              </a:rPr>
              <a:t> | </a:t>
            </a:r>
            <a:r>
              <a:rPr lang="en-US" sz="2133" b="1" spc="53" dirty="0">
                <a:solidFill>
                  <a:srgbClr val="00BDF6"/>
                </a:solidFill>
                <a:latin typeface="Nunito Sans Black" pitchFamily="2" charset="0"/>
              </a:rPr>
              <a:t>31%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317252-3958-6E47-EE60-1BE8672657DB}"/>
              </a:ext>
            </a:extLst>
          </p:cNvPr>
          <p:cNvSpPr txBox="1"/>
          <p:nvPr/>
        </p:nvSpPr>
        <p:spPr>
          <a:xfrm>
            <a:off x="8728429" y="5603754"/>
            <a:ext cx="2173448" cy="36272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spcBef>
                <a:spcPts val="100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573088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3pPr>
            <a:lvl4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4pPr>
            <a:lvl5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5pPr>
            <a:lvl6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6pPr>
            <a:lvl7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7pPr>
            <a:lvl8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8pPr>
            <a:lvl9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9pPr>
          </a:lstStyle>
          <a:p>
            <a:pPr algn="ctr" defTabSz="812810">
              <a:spcBef>
                <a:spcPts val="889"/>
              </a:spcBef>
              <a:spcAft>
                <a:spcPts val="800"/>
              </a:spcAft>
              <a:buClr>
                <a:srgbClr val="00BDF6"/>
              </a:buClr>
              <a:defRPr/>
            </a:pPr>
            <a:r>
              <a:rPr lang="en-US" sz="2133" b="1" spc="53" dirty="0">
                <a:solidFill>
                  <a:srgbClr val="00205C"/>
                </a:solidFill>
                <a:latin typeface="Nunito Sans Black" pitchFamily="2" charset="0"/>
              </a:rPr>
              <a:t>12%</a:t>
            </a:r>
            <a:r>
              <a:rPr lang="en-US" sz="2133" spc="53" dirty="0">
                <a:solidFill>
                  <a:srgbClr val="2A2E31"/>
                </a:solidFill>
                <a:latin typeface="Nunito Sans"/>
              </a:rPr>
              <a:t> | </a:t>
            </a:r>
            <a:r>
              <a:rPr lang="en-US" sz="2133" b="1" spc="53" dirty="0">
                <a:solidFill>
                  <a:srgbClr val="00BDF6"/>
                </a:solidFill>
                <a:latin typeface="Nunito Sans Black" pitchFamily="2" charset="0"/>
              </a:rPr>
              <a:t>12%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0F734A-839F-DA4E-9588-90D67FEADC85}"/>
              </a:ext>
            </a:extLst>
          </p:cNvPr>
          <p:cNvSpPr txBox="1"/>
          <p:nvPr/>
        </p:nvSpPr>
        <p:spPr>
          <a:xfrm>
            <a:off x="8728429" y="6056897"/>
            <a:ext cx="2173448" cy="36272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spcBef>
                <a:spcPts val="100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573088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3pPr>
            <a:lvl4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4pPr>
            <a:lvl5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5pPr>
            <a:lvl6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6pPr>
            <a:lvl7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7pPr>
            <a:lvl8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8pPr>
            <a:lvl9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9pPr>
          </a:lstStyle>
          <a:p>
            <a:pPr algn="ctr" defTabSz="812810">
              <a:spcBef>
                <a:spcPts val="889"/>
              </a:spcBef>
              <a:spcAft>
                <a:spcPts val="800"/>
              </a:spcAft>
              <a:buClr>
                <a:srgbClr val="00BDF6"/>
              </a:buClr>
              <a:defRPr/>
            </a:pPr>
            <a:r>
              <a:rPr lang="en-US" sz="2133" b="1" spc="53" dirty="0">
                <a:solidFill>
                  <a:srgbClr val="00205C"/>
                </a:solidFill>
                <a:latin typeface="Nunito Sans Black" pitchFamily="2" charset="0"/>
              </a:rPr>
              <a:t>9%</a:t>
            </a:r>
            <a:r>
              <a:rPr lang="en-US" sz="2133" spc="53" dirty="0">
                <a:solidFill>
                  <a:srgbClr val="2A2E31"/>
                </a:solidFill>
                <a:latin typeface="Nunito Sans"/>
              </a:rPr>
              <a:t> | </a:t>
            </a:r>
            <a:r>
              <a:rPr lang="en-US" sz="2133" b="1" spc="53" dirty="0">
                <a:solidFill>
                  <a:srgbClr val="00BDF6"/>
                </a:solidFill>
                <a:latin typeface="Nunito Sans Black" pitchFamily="2" charset="0"/>
              </a:rPr>
              <a:t>9%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D9EF3C-1E09-EEF6-F1E9-1ECE324ACC68}"/>
              </a:ext>
            </a:extLst>
          </p:cNvPr>
          <p:cNvSpPr txBox="1"/>
          <p:nvPr/>
        </p:nvSpPr>
        <p:spPr>
          <a:xfrm>
            <a:off x="8728429" y="6510040"/>
            <a:ext cx="2173448" cy="36272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spcBef>
                <a:spcPts val="100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573088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3pPr>
            <a:lvl4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4pPr>
            <a:lvl5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5pPr>
            <a:lvl6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6pPr>
            <a:lvl7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7pPr>
            <a:lvl8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8pPr>
            <a:lvl9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9pPr>
          </a:lstStyle>
          <a:p>
            <a:pPr algn="ctr" defTabSz="812810">
              <a:spcBef>
                <a:spcPts val="889"/>
              </a:spcBef>
              <a:spcAft>
                <a:spcPts val="800"/>
              </a:spcAft>
              <a:buClr>
                <a:srgbClr val="00BDF6"/>
              </a:buClr>
              <a:defRPr/>
            </a:pPr>
            <a:r>
              <a:rPr lang="en-US" sz="2133" b="1" spc="53" dirty="0">
                <a:solidFill>
                  <a:srgbClr val="00205C"/>
                </a:solidFill>
                <a:latin typeface="Nunito Sans Black" pitchFamily="2" charset="0"/>
              </a:rPr>
              <a:t>8%</a:t>
            </a:r>
            <a:r>
              <a:rPr lang="en-US" sz="2133" spc="53" dirty="0">
                <a:solidFill>
                  <a:srgbClr val="2A2E31"/>
                </a:solidFill>
                <a:latin typeface="Nunito Sans"/>
              </a:rPr>
              <a:t> | </a:t>
            </a:r>
            <a:r>
              <a:rPr lang="en-US" sz="2133" b="1" spc="53" dirty="0">
                <a:solidFill>
                  <a:srgbClr val="00BDF6"/>
                </a:solidFill>
                <a:latin typeface="Nunito Sans Black" pitchFamily="2" charset="0"/>
              </a:rPr>
              <a:t>8%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BE43DE-0B11-D8DB-A145-92B90FACACFF}"/>
              </a:ext>
            </a:extLst>
          </p:cNvPr>
          <p:cNvSpPr txBox="1"/>
          <p:nvPr/>
        </p:nvSpPr>
        <p:spPr>
          <a:xfrm>
            <a:off x="8728429" y="6963181"/>
            <a:ext cx="2173448" cy="36272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spcBef>
                <a:spcPts val="100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573088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3pPr>
            <a:lvl4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4pPr>
            <a:lvl5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5pPr>
            <a:lvl6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6pPr>
            <a:lvl7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7pPr>
            <a:lvl8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8pPr>
            <a:lvl9pPr marL="914400" indent="-228600">
              <a:lnSpc>
                <a:spcPct val="112000"/>
              </a:lnSpc>
              <a:spcBef>
                <a:spcPts val="5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lvl9pPr>
          </a:lstStyle>
          <a:p>
            <a:pPr algn="ctr" defTabSz="812810">
              <a:spcBef>
                <a:spcPts val="889"/>
              </a:spcBef>
              <a:spcAft>
                <a:spcPts val="800"/>
              </a:spcAft>
              <a:buClr>
                <a:srgbClr val="00BDF6"/>
              </a:buClr>
              <a:defRPr/>
            </a:pPr>
            <a:r>
              <a:rPr lang="en-US" sz="2133" b="1" spc="53" dirty="0">
                <a:solidFill>
                  <a:srgbClr val="00205C"/>
                </a:solidFill>
                <a:latin typeface="Nunito Sans Black" pitchFamily="2" charset="0"/>
              </a:rPr>
              <a:t>6%</a:t>
            </a:r>
            <a:r>
              <a:rPr lang="en-US" sz="2133" spc="53" dirty="0">
                <a:solidFill>
                  <a:srgbClr val="2A2E31"/>
                </a:solidFill>
                <a:latin typeface="Nunito Sans"/>
              </a:rPr>
              <a:t> | </a:t>
            </a:r>
            <a:r>
              <a:rPr lang="en-US" sz="2133" b="1" spc="53" dirty="0">
                <a:solidFill>
                  <a:srgbClr val="00BDF6"/>
                </a:solidFill>
                <a:latin typeface="Nunito Sans Black" pitchFamily="2" charset="0"/>
              </a:rPr>
              <a:t>7%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EF9EBE-B19B-4055-AFA0-053988C2E482}"/>
              </a:ext>
            </a:extLst>
          </p:cNvPr>
          <p:cNvSpPr txBox="1"/>
          <p:nvPr/>
        </p:nvSpPr>
        <p:spPr>
          <a:xfrm>
            <a:off x="9017559" y="2430735"/>
            <a:ext cx="1613531" cy="42126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812810">
              <a:lnSpc>
                <a:spcPct val="114000"/>
              </a:lnSpc>
              <a:spcAft>
                <a:spcPts val="267"/>
              </a:spcAft>
              <a:buClr>
                <a:srgbClr val="00BDF6"/>
              </a:buClr>
              <a:defRPr/>
            </a:pPr>
            <a:r>
              <a:rPr lang="en-US" sz="2133" b="1" spc="53" dirty="0">
                <a:solidFill>
                  <a:srgbClr val="00205C"/>
                </a:solidFill>
                <a:latin typeface="Calibri Light" panose="020F0302020204030204"/>
              </a:rPr>
              <a:t>2023</a:t>
            </a:r>
            <a:r>
              <a:rPr lang="en-US" sz="2133" spc="53" dirty="0">
                <a:solidFill>
                  <a:srgbClr val="00205C"/>
                </a:solidFill>
                <a:latin typeface="Calibri Light" panose="020F0302020204030204"/>
              </a:rPr>
              <a:t> </a:t>
            </a:r>
            <a:r>
              <a:rPr lang="en-US" sz="2133" spc="53" dirty="0">
                <a:solidFill>
                  <a:srgbClr val="2A2E31"/>
                </a:solidFill>
                <a:latin typeface="Calibri Light" panose="020F0302020204030204"/>
              </a:rPr>
              <a:t>|</a:t>
            </a:r>
            <a:r>
              <a:rPr lang="en-US" sz="2133" spc="53" dirty="0">
                <a:solidFill>
                  <a:srgbClr val="00205C"/>
                </a:solidFill>
                <a:latin typeface="Calibri Light" panose="020F0302020204030204"/>
              </a:rPr>
              <a:t> </a:t>
            </a:r>
            <a:r>
              <a:rPr lang="en-US" sz="2133" b="1" spc="53" dirty="0">
                <a:solidFill>
                  <a:srgbClr val="00B0F0"/>
                </a:solidFill>
                <a:latin typeface="Calibri Light" panose="020F0302020204030204"/>
              </a:rPr>
              <a:t>2024</a:t>
            </a:r>
            <a:r>
              <a:rPr lang="en-US" sz="2133" spc="53" dirty="0">
                <a:solidFill>
                  <a:srgbClr val="44546A"/>
                </a:solidFill>
                <a:latin typeface="Calibri Light" panose="020F0302020204030204"/>
              </a:rPr>
              <a:t> 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01C703B-DF64-F387-CF5C-2729A97907BB}"/>
              </a:ext>
            </a:extLst>
          </p:cNvPr>
          <p:cNvCxnSpPr>
            <a:cxnSpLocks/>
          </p:cNvCxnSpPr>
          <p:nvPr/>
        </p:nvCxnSpPr>
        <p:spPr>
          <a:xfrm>
            <a:off x="5170451" y="3307636"/>
            <a:ext cx="5336270" cy="0"/>
          </a:xfrm>
          <a:prstGeom prst="line">
            <a:avLst/>
          </a:prstGeom>
          <a:ln w="381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8A8A515-6429-4F13-05F7-C8355F75082A}"/>
              </a:ext>
            </a:extLst>
          </p:cNvPr>
          <p:cNvCxnSpPr>
            <a:cxnSpLocks/>
          </p:cNvCxnSpPr>
          <p:nvPr/>
        </p:nvCxnSpPr>
        <p:spPr>
          <a:xfrm>
            <a:off x="5170451" y="3763277"/>
            <a:ext cx="5336270" cy="0"/>
          </a:xfrm>
          <a:prstGeom prst="line">
            <a:avLst/>
          </a:prstGeom>
          <a:ln w="381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35EC71E-F917-3720-34A8-0CC9C8A9E9C0}"/>
              </a:ext>
            </a:extLst>
          </p:cNvPr>
          <p:cNvCxnSpPr>
            <a:cxnSpLocks/>
          </p:cNvCxnSpPr>
          <p:nvPr/>
        </p:nvCxnSpPr>
        <p:spPr>
          <a:xfrm>
            <a:off x="5170451" y="4218918"/>
            <a:ext cx="5336270" cy="0"/>
          </a:xfrm>
          <a:prstGeom prst="line">
            <a:avLst/>
          </a:prstGeom>
          <a:ln w="381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5D9A7C2E-2852-9882-3FB9-7A78D6991225}"/>
              </a:ext>
            </a:extLst>
          </p:cNvPr>
          <p:cNvCxnSpPr>
            <a:cxnSpLocks/>
          </p:cNvCxnSpPr>
          <p:nvPr/>
        </p:nvCxnSpPr>
        <p:spPr>
          <a:xfrm>
            <a:off x="5170451" y="4674559"/>
            <a:ext cx="5336270" cy="0"/>
          </a:xfrm>
          <a:prstGeom prst="line">
            <a:avLst/>
          </a:prstGeom>
          <a:ln w="381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339E8AF8-6960-78DF-B159-3772F92BC2DD}"/>
              </a:ext>
            </a:extLst>
          </p:cNvPr>
          <p:cNvCxnSpPr>
            <a:cxnSpLocks/>
          </p:cNvCxnSpPr>
          <p:nvPr/>
        </p:nvCxnSpPr>
        <p:spPr>
          <a:xfrm>
            <a:off x="5170451" y="5130200"/>
            <a:ext cx="5336270" cy="0"/>
          </a:xfrm>
          <a:prstGeom prst="line">
            <a:avLst/>
          </a:prstGeom>
          <a:ln w="381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9DE4F45-0304-BB3E-DC01-3516BF824A13}"/>
              </a:ext>
            </a:extLst>
          </p:cNvPr>
          <p:cNvCxnSpPr>
            <a:cxnSpLocks/>
          </p:cNvCxnSpPr>
          <p:nvPr/>
        </p:nvCxnSpPr>
        <p:spPr>
          <a:xfrm>
            <a:off x="5170451" y="5585841"/>
            <a:ext cx="5336270" cy="0"/>
          </a:xfrm>
          <a:prstGeom prst="line">
            <a:avLst/>
          </a:prstGeom>
          <a:ln w="381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515B2A4-FB60-A6E9-D8B5-20F2B2879A55}"/>
              </a:ext>
            </a:extLst>
          </p:cNvPr>
          <p:cNvCxnSpPr>
            <a:cxnSpLocks/>
          </p:cNvCxnSpPr>
          <p:nvPr/>
        </p:nvCxnSpPr>
        <p:spPr>
          <a:xfrm>
            <a:off x="5170451" y="6041482"/>
            <a:ext cx="5336270" cy="0"/>
          </a:xfrm>
          <a:prstGeom prst="line">
            <a:avLst/>
          </a:prstGeom>
          <a:ln w="381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5B5216FB-BF13-BC5E-405D-84D38AFA0A58}"/>
              </a:ext>
            </a:extLst>
          </p:cNvPr>
          <p:cNvCxnSpPr>
            <a:cxnSpLocks/>
          </p:cNvCxnSpPr>
          <p:nvPr/>
        </p:nvCxnSpPr>
        <p:spPr>
          <a:xfrm>
            <a:off x="5170451" y="6497123"/>
            <a:ext cx="5336270" cy="0"/>
          </a:xfrm>
          <a:prstGeom prst="line">
            <a:avLst/>
          </a:prstGeom>
          <a:ln w="381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0B0F2303-5EF5-5501-F91C-85263CC919F1}"/>
              </a:ext>
            </a:extLst>
          </p:cNvPr>
          <p:cNvCxnSpPr>
            <a:cxnSpLocks/>
          </p:cNvCxnSpPr>
          <p:nvPr/>
        </p:nvCxnSpPr>
        <p:spPr>
          <a:xfrm>
            <a:off x="5170451" y="6952764"/>
            <a:ext cx="5336270" cy="0"/>
          </a:xfrm>
          <a:prstGeom prst="line">
            <a:avLst/>
          </a:prstGeom>
          <a:ln w="381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66EA614-4CB1-CF86-7CC3-8EB9CABB8A81}"/>
              </a:ext>
            </a:extLst>
          </p:cNvPr>
          <p:cNvCxnSpPr>
            <a:cxnSpLocks/>
          </p:cNvCxnSpPr>
          <p:nvPr/>
        </p:nvCxnSpPr>
        <p:spPr>
          <a:xfrm>
            <a:off x="5170451" y="7408405"/>
            <a:ext cx="5336270" cy="0"/>
          </a:xfrm>
          <a:prstGeom prst="line">
            <a:avLst/>
          </a:prstGeom>
          <a:ln w="381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71BD127-BE62-AC57-1BAA-43F986AC4D5C}"/>
              </a:ext>
            </a:extLst>
          </p:cNvPr>
          <p:cNvSpPr txBox="1"/>
          <p:nvPr/>
        </p:nvSpPr>
        <p:spPr>
          <a:xfrm>
            <a:off x="5389302" y="8469415"/>
            <a:ext cx="5477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2729"/>
            <a:r>
              <a:rPr lang="en-US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2024 Freeman Syndicated Survey of Event Attendees</a:t>
            </a:r>
          </a:p>
        </p:txBody>
      </p:sp>
    </p:spTree>
    <p:extLst>
      <p:ext uri="{BB962C8B-B14F-4D97-AF65-F5344CB8AC3E}">
        <p14:creationId xmlns:p14="http://schemas.microsoft.com/office/powerpoint/2010/main" val="1858572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0A967-E4FC-6901-8E77-66FEF93A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 1: At-Risk Exhibitors</a:t>
            </a:r>
          </a:p>
        </p:txBody>
      </p:sp>
      <p:graphicFrame>
        <p:nvGraphicFramePr>
          <p:cNvPr id="26" name="Content Placeholder 9">
            <a:extLst>
              <a:ext uri="{FF2B5EF4-FFF2-40B4-BE49-F238E27FC236}">
                <a16:creationId xmlns:a16="http://schemas.microsoft.com/office/drawing/2014/main" id="{9B48059B-FA8D-1C19-DD4E-E0D8F771559A}"/>
              </a:ext>
            </a:extLst>
          </p:cNvPr>
          <p:cNvGraphicFramePr>
            <a:graphicFrameLocks/>
          </p:cNvGraphicFramePr>
          <p:nvPr/>
        </p:nvGraphicFramePr>
        <p:xfrm>
          <a:off x="2368828" y="3446396"/>
          <a:ext cx="3955640" cy="2956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ontent Placeholder 9">
            <a:extLst>
              <a:ext uri="{FF2B5EF4-FFF2-40B4-BE49-F238E27FC236}">
                <a16:creationId xmlns:a16="http://schemas.microsoft.com/office/drawing/2014/main" id="{8014B562-0E08-D982-2577-13E7F746563D}"/>
              </a:ext>
            </a:extLst>
          </p:cNvPr>
          <p:cNvGraphicFramePr>
            <a:graphicFrameLocks/>
          </p:cNvGraphicFramePr>
          <p:nvPr/>
        </p:nvGraphicFramePr>
        <p:xfrm>
          <a:off x="2032121" y="4162732"/>
          <a:ext cx="4625702" cy="345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EB14B832-C515-D713-CC91-0F29CE0BAADE}"/>
              </a:ext>
            </a:extLst>
          </p:cNvPr>
          <p:cNvGrpSpPr/>
          <p:nvPr/>
        </p:nvGrpSpPr>
        <p:grpSpPr>
          <a:xfrm>
            <a:off x="5486415" y="4162733"/>
            <a:ext cx="1765415" cy="751225"/>
            <a:chOff x="10212294" y="4376214"/>
            <a:chExt cx="2085192" cy="505834"/>
          </a:xfrm>
        </p:grpSpPr>
        <p:sp>
          <p:nvSpPr>
            <p:cNvPr id="29" name="Product">
              <a:extLst>
                <a:ext uri="{FF2B5EF4-FFF2-40B4-BE49-F238E27FC236}">
                  <a16:creationId xmlns:a16="http://schemas.microsoft.com/office/drawing/2014/main" id="{B007AAFC-DED2-DF02-6FF5-256083CE0756}"/>
                </a:ext>
              </a:extLst>
            </p:cNvPr>
            <p:cNvSpPr txBox="1"/>
            <p:nvPr/>
          </p:nvSpPr>
          <p:spPr>
            <a:xfrm>
              <a:off x="10212294" y="4376214"/>
              <a:ext cx="1979706" cy="2501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l" defTabSz="825500">
                <a:lnSpc>
                  <a:spcPct val="80000"/>
                </a:lnSpc>
                <a:spcBef>
                  <a:spcPts val="1200"/>
                </a:spcBef>
                <a:defRPr sz="5600" spc="-168">
                  <a:solidFill>
                    <a:srgbClr val="000000"/>
                  </a:solidFill>
                  <a:latin typeface="CiscoSansTT"/>
                  <a:ea typeface="CiscoSansTT"/>
                  <a:cs typeface="CiscoSansTT"/>
                  <a:sym typeface="CiscoSansTT"/>
                </a:defRPr>
              </a:lvl1pPr>
            </a:lstStyle>
            <a:p>
              <a:pPr defTabSz="733787">
                <a:lnSpc>
                  <a:spcPct val="96000"/>
                </a:lnSpc>
                <a:spcBef>
                  <a:spcPts val="1067"/>
                </a:spcBef>
              </a:pPr>
              <a:r>
                <a:rPr lang="en-US" sz="2489" spc="0" dirty="0">
                  <a:solidFill>
                    <a:srgbClr val="00205C"/>
                  </a:solidFill>
                  <a:latin typeface="Nunito Sans Black"/>
                  <a:cs typeface="CiscoSansTT Light" panose="020B0503020201020303" pitchFamily="34" charset="0"/>
                </a:rPr>
                <a:t>13%</a:t>
              </a:r>
            </a:p>
          </p:txBody>
        </p:sp>
        <p:sp>
          <p:nvSpPr>
            <p:cNvPr id="30" name="Product">
              <a:extLst>
                <a:ext uri="{FF2B5EF4-FFF2-40B4-BE49-F238E27FC236}">
                  <a16:creationId xmlns:a16="http://schemas.microsoft.com/office/drawing/2014/main" id="{6B60A326-99C0-6269-C273-7307CF8C11D0}"/>
                </a:ext>
              </a:extLst>
            </p:cNvPr>
            <p:cNvSpPr txBox="1"/>
            <p:nvPr/>
          </p:nvSpPr>
          <p:spPr>
            <a:xfrm>
              <a:off x="10317780" y="4697820"/>
              <a:ext cx="1979706" cy="1842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l" defTabSz="825500">
                <a:lnSpc>
                  <a:spcPct val="80000"/>
                </a:lnSpc>
                <a:spcBef>
                  <a:spcPts val="1200"/>
                </a:spcBef>
                <a:defRPr sz="5600" spc="-168">
                  <a:solidFill>
                    <a:srgbClr val="000000"/>
                  </a:solidFill>
                  <a:latin typeface="CiscoSansTT"/>
                  <a:ea typeface="CiscoSansTT"/>
                  <a:cs typeface="CiscoSansTT"/>
                  <a:sym typeface="CiscoSansTT"/>
                </a:defRPr>
              </a:lvl1pPr>
            </a:lstStyle>
            <a:p>
              <a:pPr defTabSz="812810">
                <a:lnSpc>
                  <a:spcPct val="100000"/>
                </a:lnSpc>
                <a:spcBef>
                  <a:spcPts val="1067"/>
                </a:spcBef>
                <a:spcAft>
                  <a:spcPts val="267"/>
                </a:spcAft>
                <a:buClr>
                  <a:srgbClr val="00BDF6"/>
                </a:buClr>
                <a:defRPr/>
              </a:pPr>
              <a:r>
                <a:rPr lang="en-US" sz="1778" spc="9" dirty="0">
                  <a:solidFill>
                    <a:srgbClr val="00205C"/>
                  </a:solidFill>
                  <a:latin typeface="Nunito Sans Bold" pitchFamily="2" charset="0"/>
                  <a:ea typeface="+mn-ea"/>
                  <a:cs typeface="+mn-cs"/>
                </a:rPr>
                <a:t>Yes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3FA556C-F9AF-DD69-D01A-EE7E26E685A3}"/>
              </a:ext>
            </a:extLst>
          </p:cNvPr>
          <p:cNvGrpSpPr/>
          <p:nvPr/>
        </p:nvGrpSpPr>
        <p:grpSpPr>
          <a:xfrm>
            <a:off x="2201454" y="6828412"/>
            <a:ext cx="1676106" cy="760775"/>
            <a:chOff x="10212294" y="4376214"/>
            <a:chExt cx="1979706" cy="512265"/>
          </a:xfrm>
        </p:grpSpPr>
        <p:sp>
          <p:nvSpPr>
            <p:cNvPr id="33" name="Product">
              <a:extLst>
                <a:ext uri="{FF2B5EF4-FFF2-40B4-BE49-F238E27FC236}">
                  <a16:creationId xmlns:a16="http://schemas.microsoft.com/office/drawing/2014/main" id="{11B0D82C-D9CD-AA3D-464F-19907C447B52}"/>
                </a:ext>
              </a:extLst>
            </p:cNvPr>
            <p:cNvSpPr txBox="1"/>
            <p:nvPr/>
          </p:nvSpPr>
          <p:spPr>
            <a:xfrm>
              <a:off x="10212294" y="4376214"/>
              <a:ext cx="1979706" cy="2501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0" tIns="0" rIns="0" bIns="0" anchor="t">
              <a:spAutoFit/>
            </a:bodyPr>
            <a:lstStyle>
              <a:lvl1pPr algn="l" defTabSz="825500">
                <a:lnSpc>
                  <a:spcPct val="80000"/>
                </a:lnSpc>
                <a:spcBef>
                  <a:spcPts val="1200"/>
                </a:spcBef>
                <a:defRPr sz="5600" spc="-168">
                  <a:solidFill>
                    <a:srgbClr val="000000"/>
                  </a:solidFill>
                  <a:latin typeface="CiscoSansTT"/>
                  <a:ea typeface="CiscoSansTT"/>
                  <a:cs typeface="CiscoSansTT"/>
                  <a:sym typeface="CiscoSansTT"/>
                </a:defRPr>
              </a:lvl1pPr>
            </a:lstStyle>
            <a:p>
              <a:pPr defTabSz="733787">
                <a:lnSpc>
                  <a:spcPct val="96000"/>
                </a:lnSpc>
                <a:spcBef>
                  <a:spcPts val="1067"/>
                </a:spcBef>
              </a:pPr>
              <a:r>
                <a:rPr lang="en-US" sz="2489" spc="0" dirty="0">
                  <a:solidFill>
                    <a:srgbClr val="ADB1B1">
                      <a:lumMod val="75000"/>
                    </a:srgbClr>
                  </a:solidFill>
                  <a:latin typeface="Nunito Sans Black"/>
                  <a:cs typeface="CiscoSansTT Light" panose="020B0503020201020303" pitchFamily="34" charset="0"/>
                </a:rPr>
                <a:t>87%</a:t>
              </a:r>
            </a:p>
          </p:txBody>
        </p:sp>
        <p:sp>
          <p:nvSpPr>
            <p:cNvPr id="34" name="Product">
              <a:extLst>
                <a:ext uri="{FF2B5EF4-FFF2-40B4-BE49-F238E27FC236}">
                  <a16:creationId xmlns:a16="http://schemas.microsoft.com/office/drawing/2014/main" id="{C5D10381-147C-08B7-DCE7-DBAE46995C59}"/>
                </a:ext>
              </a:extLst>
            </p:cNvPr>
            <p:cNvSpPr txBox="1"/>
            <p:nvPr/>
          </p:nvSpPr>
          <p:spPr>
            <a:xfrm>
              <a:off x="10212294" y="4704251"/>
              <a:ext cx="1979706" cy="1842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l" defTabSz="825500">
                <a:lnSpc>
                  <a:spcPct val="80000"/>
                </a:lnSpc>
                <a:spcBef>
                  <a:spcPts val="1200"/>
                </a:spcBef>
                <a:defRPr sz="5600" spc="-168">
                  <a:solidFill>
                    <a:srgbClr val="000000"/>
                  </a:solidFill>
                  <a:latin typeface="CiscoSansTT"/>
                  <a:ea typeface="CiscoSansTT"/>
                  <a:cs typeface="CiscoSansTT"/>
                  <a:sym typeface="CiscoSansTT"/>
                </a:defRPr>
              </a:lvl1pPr>
            </a:lstStyle>
            <a:p>
              <a:pPr defTabSz="812810">
                <a:lnSpc>
                  <a:spcPct val="100000"/>
                </a:lnSpc>
                <a:spcBef>
                  <a:spcPts val="1067"/>
                </a:spcBef>
                <a:spcAft>
                  <a:spcPts val="267"/>
                </a:spcAft>
                <a:buClr>
                  <a:srgbClr val="00BDF6"/>
                </a:buClr>
                <a:defRPr/>
              </a:pPr>
              <a:r>
                <a:rPr lang="en-US" sz="1778" spc="9" dirty="0">
                  <a:solidFill>
                    <a:srgbClr val="ADB1B1">
                      <a:lumMod val="75000"/>
                    </a:srgbClr>
                  </a:solidFill>
                  <a:latin typeface="Nunito Sans Bold" pitchFamily="2" charset="0"/>
                  <a:ea typeface="+mn-ea"/>
                  <a:cs typeface="+mn-cs"/>
                </a:rPr>
                <a:t>No</a:t>
              </a:r>
            </a:p>
          </p:txBody>
        </p:sp>
      </p:grpSp>
      <p:sp>
        <p:nvSpPr>
          <p:cNvPr id="39" name="Chart Title">
            <a:extLst>
              <a:ext uri="{FF2B5EF4-FFF2-40B4-BE49-F238E27FC236}">
                <a16:creationId xmlns:a16="http://schemas.microsoft.com/office/drawing/2014/main" id="{85DCF2FA-241F-9FBA-F18D-52101AB6146C}"/>
              </a:ext>
            </a:extLst>
          </p:cNvPr>
          <p:cNvSpPr/>
          <p:nvPr/>
        </p:nvSpPr>
        <p:spPr>
          <a:xfrm>
            <a:off x="2368828" y="3014133"/>
            <a:ext cx="4752473" cy="32353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defTabSz="812810">
              <a:spcAft>
                <a:spcPts val="667"/>
              </a:spcAft>
              <a:defRPr/>
            </a:pPr>
            <a:r>
              <a:rPr lang="en-US" sz="2133" kern="0" dirty="0">
                <a:solidFill>
                  <a:srgbClr val="00205C"/>
                </a:solidFill>
                <a:latin typeface="Nunito Sans Bold" pitchFamily="2" charset="0"/>
              </a:rPr>
              <a:t>Are you securing additional meeting room space for your organization?</a:t>
            </a:r>
          </a:p>
          <a:p>
            <a:pPr defTabSz="812810">
              <a:spcAft>
                <a:spcPts val="667"/>
              </a:spcAft>
              <a:defRPr/>
            </a:pPr>
            <a:r>
              <a:rPr lang="en-US" sz="2133" kern="0" dirty="0">
                <a:solidFill>
                  <a:srgbClr val="00205C"/>
                </a:solidFill>
                <a:latin typeface="Nunito Sans Bold" pitchFamily="2" charset="0"/>
              </a:rPr>
              <a:t>(</a:t>
            </a:r>
            <a:r>
              <a:rPr lang="en-US" sz="2133" kern="0" dirty="0">
                <a:solidFill>
                  <a:srgbClr val="00205C"/>
                </a:solidFill>
                <a:highlight>
                  <a:srgbClr val="FFFF00"/>
                </a:highlight>
                <a:latin typeface="Nunito Sans Bold" pitchFamily="2" charset="0"/>
              </a:rPr>
              <a:t>All Respondents</a:t>
            </a:r>
            <a:r>
              <a:rPr lang="en-US" sz="2133" kern="0" dirty="0">
                <a:solidFill>
                  <a:srgbClr val="00205C"/>
                </a:solidFill>
                <a:latin typeface="Nunito Sans Bold" pitchFamily="2" charset="0"/>
              </a:rPr>
              <a:t>)</a:t>
            </a:r>
          </a:p>
        </p:txBody>
      </p:sp>
      <p:graphicFrame>
        <p:nvGraphicFramePr>
          <p:cNvPr id="40" name="Content Placeholder 9">
            <a:extLst>
              <a:ext uri="{FF2B5EF4-FFF2-40B4-BE49-F238E27FC236}">
                <a16:creationId xmlns:a16="http://schemas.microsoft.com/office/drawing/2014/main" id="{8D5325AA-A058-F3B4-4642-DCEC330B3DFD}"/>
              </a:ext>
            </a:extLst>
          </p:cNvPr>
          <p:cNvGraphicFramePr>
            <a:graphicFrameLocks/>
          </p:cNvGraphicFramePr>
          <p:nvPr/>
        </p:nvGraphicFramePr>
        <p:xfrm>
          <a:off x="9482667" y="3360848"/>
          <a:ext cx="3955640" cy="2956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Content Placeholder 9">
            <a:extLst>
              <a:ext uri="{FF2B5EF4-FFF2-40B4-BE49-F238E27FC236}">
                <a16:creationId xmlns:a16="http://schemas.microsoft.com/office/drawing/2014/main" id="{6D8CA185-63C4-3A7F-973A-8D9CA0679A40}"/>
              </a:ext>
            </a:extLst>
          </p:cNvPr>
          <p:cNvGraphicFramePr>
            <a:graphicFrameLocks/>
          </p:cNvGraphicFramePr>
          <p:nvPr/>
        </p:nvGraphicFramePr>
        <p:xfrm>
          <a:off x="9145960" y="4077185"/>
          <a:ext cx="4625702" cy="345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4E6CD514-2D85-A8CE-8B9E-4A85C285E289}"/>
              </a:ext>
            </a:extLst>
          </p:cNvPr>
          <p:cNvGrpSpPr/>
          <p:nvPr/>
        </p:nvGrpSpPr>
        <p:grpSpPr>
          <a:xfrm>
            <a:off x="12600254" y="4077185"/>
            <a:ext cx="1765415" cy="751225"/>
            <a:chOff x="10212294" y="4376214"/>
            <a:chExt cx="2085192" cy="505834"/>
          </a:xfrm>
        </p:grpSpPr>
        <p:sp>
          <p:nvSpPr>
            <p:cNvPr id="43" name="Product">
              <a:extLst>
                <a:ext uri="{FF2B5EF4-FFF2-40B4-BE49-F238E27FC236}">
                  <a16:creationId xmlns:a16="http://schemas.microsoft.com/office/drawing/2014/main" id="{24B636FB-CDB1-8A28-E2A6-C34CD880083D}"/>
                </a:ext>
              </a:extLst>
            </p:cNvPr>
            <p:cNvSpPr txBox="1"/>
            <p:nvPr/>
          </p:nvSpPr>
          <p:spPr>
            <a:xfrm>
              <a:off x="10212294" y="4376214"/>
              <a:ext cx="1979706" cy="2501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l" defTabSz="825500">
                <a:lnSpc>
                  <a:spcPct val="80000"/>
                </a:lnSpc>
                <a:spcBef>
                  <a:spcPts val="1200"/>
                </a:spcBef>
                <a:defRPr sz="5600" spc="-168">
                  <a:solidFill>
                    <a:srgbClr val="000000"/>
                  </a:solidFill>
                  <a:latin typeface="CiscoSansTT"/>
                  <a:ea typeface="CiscoSansTT"/>
                  <a:cs typeface="CiscoSansTT"/>
                  <a:sym typeface="CiscoSansTT"/>
                </a:defRPr>
              </a:lvl1pPr>
            </a:lstStyle>
            <a:p>
              <a:pPr defTabSz="733787">
                <a:lnSpc>
                  <a:spcPct val="96000"/>
                </a:lnSpc>
                <a:spcBef>
                  <a:spcPts val="1067"/>
                </a:spcBef>
              </a:pPr>
              <a:r>
                <a:rPr lang="en-US" sz="2489" spc="0" dirty="0">
                  <a:solidFill>
                    <a:srgbClr val="0070C0"/>
                  </a:solidFill>
                  <a:latin typeface="Nunito Sans Black"/>
                  <a:cs typeface="CiscoSansTT Light" panose="020B0503020201020303" pitchFamily="34" charset="0"/>
                </a:rPr>
                <a:t>86%</a:t>
              </a:r>
            </a:p>
          </p:txBody>
        </p:sp>
        <p:sp>
          <p:nvSpPr>
            <p:cNvPr id="44" name="Product">
              <a:extLst>
                <a:ext uri="{FF2B5EF4-FFF2-40B4-BE49-F238E27FC236}">
                  <a16:creationId xmlns:a16="http://schemas.microsoft.com/office/drawing/2014/main" id="{C182CC93-A7B9-2BC3-70C9-672062EDC926}"/>
                </a:ext>
              </a:extLst>
            </p:cNvPr>
            <p:cNvSpPr txBox="1"/>
            <p:nvPr/>
          </p:nvSpPr>
          <p:spPr>
            <a:xfrm>
              <a:off x="10317780" y="4697820"/>
              <a:ext cx="1979706" cy="1842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l" defTabSz="825500">
                <a:lnSpc>
                  <a:spcPct val="80000"/>
                </a:lnSpc>
                <a:spcBef>
                  <a:spcPts val="1200"/>
                </a:spcBef>
                <a:defRPr sz="5600" spc="-168">
                  <a:solidFill>
                    <a:srgbClr val="000000"/>
                  </a:solidFill>
                  <a:latin typeface="CiscoSansTT"/>
                  <a:ea typeface="CiscoSansTT"/>
                  <a:cs typeface="CiscoSansTT"/>
                  <a:sym typeface="CiscoSansTT"/>
                </a:defRPr>
              </a:lvl1pPr>
            </a:lstStyle>
            <a:p>
              <a:pPr defTabSz="812810">
                <a:lnSpc>
                  <a:spcPct val="100000"/>
                </a:lnSpc>
                <a:spcBef>
                  <a:spcPts val="1067"/>
                </a:spcBef>
                <a:spcAft>
                  <a:spcPts val="267"/>
                </a:spcAft>
                <a:buClr>
                  <a:srgbClr val="00BDF6"/>
                </a:buClr>
                <a:defRPr/>
              </a:pPr>
              <a:r>
                <a:rPr lang="en-US" sz="1778" spc="9" dirty="0">
                  <a:solidFill>
                    <a:srgbClr val="0070C0"/>
                  </a:solidFill>
                  <a:latin typeface="Nunito Sans Bold" pitchFamily="2" charset="0"/>
                  <a:ea typeface="+mn-ea"/>
                  <a:cs typeface="+mn-cs"/>
                </a:rPr>
                <a:t>Yes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8F79DCE-CF34-EA26-3ADD-B5584E471B5F}"/>
              </a:ext>
            </a:extLst>
          </p:cNvPr>
          <p:cNvGrpSpPr/>
          <p:nvPr/>
        </p:nvGrpSpPr>
        <p:grpSpPr>
          <a:xfrm>
            <a:off x="9315293" y="6742865"/>
            <a:ext cx="1676106" cy="760775"/>
            <a:chOff x="10212294" y="4376214"/>
            <a:chExt cx="1979706" cy="512265"/>
          </a:xfrm>
        </p:grpSpPr>
        <p:sp>
          <p:nvSpPr>
            <p:cNvPr id="46" name="Product">
              <a:extLst>
                <a:ext uri="{FF2B5EF4-FFF2-40B4-BE49-F238E27FC236}">
                  <a16:creationId xmlns:a16="http://schemas.microsoft.com/office/drawing/2014/main" id="{87246BAB-DD10-FB8F-770D-0851A4C36E7F}"/>
                </a:ext>
              </a:extLst>
            </p:cNvPr>
            <p:cNvSpPr txBox="1"/>
            <p:nvPr/>
          </p:nvSpPr>
          <p:spPr>
            <a:xfrm>
              <a:off x="10212294" y="4376214"/>
              <a:ext cx="1979706" cy="2501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0" tIns="0" rIns="0" bIns="0" anchor="t">
              <a:spAutoFit/>
            </a:bodyPr>
            <a:lstStyle>
              <a:lvl1pPr algn="l" defTabSz="825500">
                <a:lnSpc>
                  <a:spcPct val="80000"/>
                </a:lnSpc>
                <a:spcBef>
                  <a:spcPts val="1200"/>
                </a:spcBef>
                <a:defRPr sz="5600" spc="-168">
                  <a:solidFill>
                    <a:srgbClr val="000000"/>
                  </a:solidFill>
                  <a:latin typeface="CiscoSansTT"/>
                  <a:ea typeface="CiscoSansTT"/>
                  <a:cs typeface="CiscoSansTT"/>
                  <a:sym typeface="CiscoSansTT"/>
                </a:defRPr>
              </a:lvl1pPr>
            </a:lstStyle>
            <a:p>
              <a:pPr defTabSz="733787">
                <a:lnSpc>
                  <a:spcPct val="96000"/>
                </a:lnSpc>
                <a:spcBef>
                  <a:spcPts val="1067"/>
                </a:spcBef>
              </a:pPr>
              <a:r>
                <a:rPr lang="en-US" sz="2489" spc="0" dirty="0">
                  <a:solidFill>
                    <a:srgbClr val="ADB1B1">
                      <a:lumMod val="75000"/>
                    </a:srgbClr>
                  </a:solidFill>
                  <a:latin typeface="Nunito Sans Black"/>
                  <a:cs typeface="CiscoSansTT Light" panose="020B0503020201020303" pitchFamily="34" charset="0"/>
                </a:rPr>
                <a:t>14%</a:t>
              </a:r>
            </a:p>
          </p:txBody>
        </p:sp>
        <p:sp>
          <p:nvSpPr>
            <p:cNvPr id="47" name="Product">
              <a:extLst>
                <a:ext uri="{FF2B5EF4-FFF2-40B4-BE49-F238E27FC236}">
                  <a16:creationId xmlns:a16="http://schemas.microsoft.com/office/drawing/2014/main" id="{F0F598A3-C93F-A112-5803-9D4E5CB86744}"/>
                </a:ext>
              </a:extLst>
            </p:cNvPr>
            <p:cNvSpPr txBox="1"/>
            <p:nvPr/>
          </p:nvSpPr>
          <p:spPr>
            <a:xfrm>
              <a:off x="10212294" y="4704251"/>
              <a:ext cx="1979706" cy="1842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l" defTabSz="825500">
                <a:lnSpc>
                  <a:spcPct val="80000"/>
                </a:lnSpc>
                <a:spcBef>
                  <a:spcPts val="1200"/>
                </a:spcBef>
                <a:defRPr sz="5600" spc="-168">
                  <a:solidFill>
                    <a:srgbClr val="000000"/>
                  </a:solidFill>
                  <a:latin typeface="CiscoSansTT"/>
                  <a:ea typeface="CiscoSansTT"/>
                  <a:cs typeface="CiscoSansTT"/>
                  <a:sym typeface="CiscoSansTT"/>
                </a:defRPr>
              </a:lvl1pPr>
            </a:lstStyle>
            <a:p>
              <a:pPr defTabSz="812810">
                <a:lnSpc>
                  <a:spcPct val="100000"/>
                </a:lnSpc>
                <a:spcBef>
                  <a:spcPts val="1067"/>
                </a:spcBef>
                <a:spcAft>
                  <a:spcPts val="267"/>
                </a:spcAft>
                <a:buClr>
                  <a:srgbClr val="00BDF6"/>
                </a:buClr>
                <a:defRPr/>
              </a:pPr>
              <a:r>
                <a:rPr lang="en-US" sz="1778" spc="9" dirty="0">
                  <a:solidFill>
                    <a:srgbClr val="ADB1B1">
                      <a:lumMod val="75000"/>
                    </a:srgbClr>
                  </a:solidFill>
                  <a:latin typeface="Nunito Sans Bold" pitchFamily="2" charset="0"/>
                  <a:ea typeface="+mn-ea"/>
                  <a:cs typeface="+mn-cs"/>
                </a:rPr>
                <a:t>No</a:t>
              </a:r>
            </a:p>
          </p:txBody>
        </p:sp>
      </p:grpSp>
      <p:sp>
        <p:nvSpPr>
          <p:cNvPr id="48" name="Chart Title">
            <a:extLst>
              <a:ext uri="{FF2B5EF4-FFF2-40B4-BE49-F238E27FC236}">
                <a16:creationId xmlns:a16="http://schemas.microsoft.com/office/drawing/2014/main" id="{FC4E7E34-21C9-7057-112D-7B3AA354CD1A}"/>
              </a:ext>
            </a:extLst>
          </p:cNvPr>
          <p:cNvSpPr/>
          <p:nvPr/>
        </p:nvSpPr>
        <p:spPr>
          <a:xfrm>
            <a:off x="9482667" y="3014133"/>
            <a:ext cx="4752473" cy="32353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defTabSz="812810">
              <a:spcAft>
                <a:spcPts val="667"/>
              </a:spcAft>
              <a:defRPr/>
            </a:pPr>
            <a:r>
              <a:rPr lang="en-US" sz="2133" kern="0" dirty="0">
                <a:solidFill>
                  <a:srgbClr val="00205C"/>
                </a:solidFill>
                <a:latin typeface="Nunito Sans Bold" pitchFamily="2" charset="0"/>
              </a:rPr>
              <a:t>Are you securing additional meeting room space for your organization?</a:t>
            </a:r>
          </a:p>
          <a:p>
            <a:pPr defTabSz="812810">
              <a:spcAft>
                <a:spcPts val="667"/>
              </a:spcAft>
              <a:defRPr/>
            </a:pPr>
            <a:r>
              <a:rPr lang="en-US" sz="2133" kern="0" dirty="0">
                <a:solidFill>
                  <a:srgbClr val="00205C"/>
                </a:solidFill>
                <a:latin typeface="Nunito Sans Bold" pitchFamily="2" charset="0"/>
              </a:rPr>
              <a:t>(</a:t>
            </a:r>
            <a:r>
              <a:rPr lang="en-US" sz="2133" kern="0" dirty="0">
                <a:solidFill>
                  <a:srgbClr val="0070C0"/>
                </a:solidFill>
                <a:highlight>
                  <a:srgbClr val="FFFF00"/>
                </a:highlight>
                <a:latin typeface="Nunito Sans Bold" pitchFamily="2" charset="0"/>
              </a:rPr>
              <a:t>Anchors/Large Exhibitors</a:t>
            </a:r>
            <a:r>
              <a:rPr lang="en-US" sz="2133" kern="0" dirty="0">
                <a:solidFill>
                  <a:srgbClr val="00205C"/>
                </a:solidFill>
                <a:latin typeface="Nunito Sans Bold" pitchFamily="2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B7E8A5-028E-E5C3-61FD-06CDD2BFAC9E}"/>
              </a:ext>
            </a:extLst>
          </p:cNvPr>
          <p:cNvSpPr txBox="1"/>
          <p:nvPr/>
        </p:nvSpPr>
        <p:spPr>
          <a:xfrm>
            <a:off x="6007746" y="8469415"/>
            <a:ext cx="4240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2729"/>
            <a:r>
              <a:rPr lang="en-US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Freeman 2024 Exhibitor Trends Report</a:t>
            </a:r>
          </a:p>
        </p:txBody>
      </p:sp>
    </p:spTree>
    <p:extLst>
      <p:ext uri="{BB962C8B-B14F-4D97-AF65-F5344CB8AC3E}">
        <p14:creationId xmlns:p14="http://schemas.microsoft.com/office/powerpoint/2010/main" val="320061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0A967-E4FC-6901-8E77-66FEF93A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 1: At-Risk Exhibitors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6CE305A-4065-AB2E-6EA2-153EE9E64846}"/>
              </a:ext>
            </a:extLst>
          </p:cNvPr>
          <p:cNvGrpSpPr/>
          <p:nvPr/>
        </p:nvGrpSpPr>
        <p:grpSpPr>
          <a:xfrm>
            <a:off x="3318934" y="2439676"/>
            <a:ext cx="10227251" cy="5410845"/>
            <a:chOff x="4251542" y="1380743"/>
            <a:chExt cx="7572794" cy="4918285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5679ACAE-FE4C-95FB-954A-9C9381E86DAE}"/>
                </a:ext>
              </a:extLst>
            </p:cNvPr>
            <p:cNvSpPr>
              <a:spLocks/>
            </p:cNvSpPr>
            <p:nvPr/>
          </p:nvSpPr>
          <p:spPr>
            <a:xfrm>
              <a:off x="4251542" y="1380743"/>
              <a:ext cx="7572794" cy="4918285"/>
            </a:xfrm>
            <a:prstGeom prst="roundRect">
              <a:avLst>
                <a:gd name="adj" fmla="val 93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812810">
                <a:lnSpc>
                  <a:spcPct val="85000"/>
                </a:lnSpc>
                <a:spcBef>
                  <a:spcPct val="0"/>
                </a:spcBef>
                <a:spcAft>
                  <a:spcPts val="1600"/>
                </a:spcAft>
                <a:defRPr/>
              </a:pPr>
              <a:endParaRPr lang="en-US" sz="2133" b="1" kern="0">
                <a:solidFill>
                  <a:srgbClr val="ADB1B1">
                    <a:lumMod val="75000"/>
                  </a:srgbClr>
                </a:solidFill>
                <a:latin typeface="Nunito Sans Light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ED8D93C-94C8-BFE7-6DA4-0F4EA729AFFD}"/>
                </a:ext>
              </a:extLst>
            </p:cNvPr>
            <p:cNvSpPr/>
            <p:nvPr/>
          </p:nvSpPr>
          <p:spPr>
            <a:xfrm>
              <a:off x="4251542" y="4298715"/>
              <a:ext cx="7572794" cy="681218"/>
            </a:xfrm>
            <a:prstGeom prst="rect">
              <a:avLst/>
            </a:prstGeom>
            <a:gradFill flip="none" rotWithShape="1">
              <a:gsLst>
                <a:gs pos="89000">
                  <a:srgbClr val="FFFFFF">
                    <a:lumMod val="95000"/>
                    <a:alpha val="70000"/>
                  </a:srgbClr>
                </a:gs>
                <a:gs pos="12000">
                  <a:srgbClr val="FFFFFF">
                    <a:lumMod val="95000"/>
                    <a:alpha val="70000"/>
                  </a:srgbClr>
                </a:gs>
                <a:gs pos="100000">
                  <a:srgbClr val="FFFFFF"/>
                </a:gs>
                <a:gs pos="0">
                  <a:srgbClr val="FFFFF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12810">
                <a:defRPr/>
              </a:pPr>
              <a:endParaRPr lang="en-US" sz="2133" kern="0">
                <a:solidFill>
                  <a:srgbClr val="FFFFFF"/>
                </a:solidFill>
                <a:latin typeface="Nunito San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59352ED9-6929-2784-9694-A1D27ED8C4D6}"/>
                </a:ext>
              </a:extLst>
            </p:cNvPr>
            <p:cNvSpPr/>
            <p:nvPr/>
          </p:nvSpPr>
          <p:spPr>
            <a:xfrm>
              <a:off x="4251542" y="2754394"/>
              <a:ext cx="7572794" cy="726779"/>
            </a:xfrm>
            <a:prstGeom prst="rect">
              <a:avLst/>
            </a:prstGeom>
            <a:gradFill flip="none" rotWithShape="1">
              <a:gsLst>
                <a:gs pos="89000">
                  <a:srgbClr val="FFFFFF">
                    <a:lumMod val="95000"/>
                    <a:alpha val="70000"/>
                  </a:srgbClr>
                </a:gs>
                <a:gs pos="12000">
                  <a:srgbClr val="FFFFFF">
                    <a:lumMod val="95000"/>
                    <a:alpha val="70000"/>
                  </a:srgbClr>
                </a:gs>
                <a:gs pos="100000">
                  <a:srgbClr val="FFFFFF"/>
                </a:gs>
                <a:gs pos="0">
                  <a:srgbClr val="FFFFF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12810">
                <a:defRPr/>
              </a:pPr>
              <a:endParaRPr lang="en-US" sz="2133" kern="0">
                <a:solidFill>
                  <a:srgbClr val="FFFFFF"/>
                </a:solidFill>
                <a:latin typeface="Nunito San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06106B5-6CA2-3362-AB01-777E4E61A71D}"/>
                </a:ext>
              </a:extLst>
            </p:cNvPr>
            <p:cNvSpPr/>
            <p:nvPr/>
          </p:nvSpPr>
          <p:spPr>
            <a:xfrm>
              <a:off x="7302079" y="2886278"/>
              <a:ext cx="1542352" cy="414866"/>
            </a:xfrm>
            <a:prstGeom prst="rect">
              <a:avLst/>
            </a:prstGeom>
            <a:gradFill flip="none" rotWithShape="1">
              <a:gsLst>
                <a:gs pos="100000">
                  <a:srgbClr val="00BDF6">
                    <a:lumMod val="60000"/>
                    <a:lumOff val="40000"/>
                  </a:srgbClr>
                </a:gs>
                <a:gs pos="0">
                  <a:srgbClr val="00BDF6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812810">
                <a:defRPr/>
              </a:pPr>
              <a:endParaRPr lang="en-US" sz="3200" b="1" kern="0">
                <a:solidFill>
                  <a:srgbClr val="FFFFFF"/>
                </a:solidFill>
                <a:latin typeface="Nunito San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F00BEB4-8DFF-470A-7BFC-F840240E396D}"/>
                </a:ext>
              </a:extLst>
            </p:cNvPr>
            <p:cNvSpPr/>
            <p:nvPr/>
          </p:nvSpPr>
          <p:spPr>
            <a:xfrm>
              <a:off x="8842035" y="2886278"/>
              <a:ext cx="1319589" cy="414866"/>
            </a:xfrm>
            <a:prstGeom prst="rect">
              <a:avLst/>
            </a:prstGeom>
            <a:gradFill flip="none" rotWithShape="1">
              <a:gsLst>
                <a:gs pos="100000">
                  <a:srgbClr val="00205C">
                    <a:lumMod val="90000"/>
                    <a:lumOff val="10000"/>
                  </a:srgbClr>
                </a:gs>
                <a:gs pos="0">
                  <a:srgbClr val="00205C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812810">
                <a:defRPr/>
              </a:pPr>
              <a:endParaRPr lang="en-US" sz="1244" kern="0">
                <a:solidFill>
                  <a:srgbClr val="00205C"/>
                </a:solidFill>
                <a:latin typeface="Nunito Sans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C901189-2EAC-BFEE-2C2D-1C3EDD87E6E5}"/>
                </a:ext>
              </a:extLst>
            </p:cNvPr>
            <p:cNvSpPr txBox="1"/>
            <p:nvPr/>
          </p:nvSpPr>
          <p:spPr>
            <a:xfrm>
              <a:off x="6601591" y="2939822"/>
              <a:ext cx="680820" cy="3481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12810">
                <a:defRPr/>
              </a:pPr>
              <a:r>
                <a:rPr lang="en-US" sz="2489" kern="0" dirty="0">
                  <a:solidFill>
                    <a:srgbClr val="00BDF6"/>
                  </a:solidFill>
                  <a:latin typeface="Nunito Sans Black"/>
                </a:rPr>
                <a:t>48%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7E40ABA-9565-E0DF-64D7-BE3DFB8F9A14}"/>
                </a:ext>
              </a:extLst>
            </p:cNvPr>
            <p:cNvSpPr txBox="1"/>
            <p:nvPr/>
          </p:nvSpPr>
          <p:spPr>
            <a:xfrm>
              <a:off x="10151664" y="2939822"/>
              <a:ext cx="729416" cy="3481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12810">
                <a:defRPr/>
              </a:pPr>
              <a:r>
                <a:rPr lang="en-US" sz="2489" kern="0">
                  <a:solidFill>
                    <a:srgbClr val="00205C"/>
                  </a:solidFill>
                  <a:latin typeface="Nunito Sans Black"/>
                </a:rPr>
                <a:t>38%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26A9ABC-17C6-A5A4-563F-7EC7E34839D5}"/>
                </a:ext>
              </a:extLst>
            </p:cNvPr>
            <p:cNvSpPr/>
            <p:nvPr/>
          </p:nvSpPr>
          <p:spPr>
            <a:xfrm>
              <a:off x="7569831" y="3682532"/>
              <a:ext cx="1269854" cy="414866"/>
            </a:xfrm>
            <a:prstGeom prst="rect">
              <a:avLst/>
            </a:prstGeom>
            <a:gradFill flip="none" rotWithShape="1">
              <a:gsLst>
                <a:gs pos="100000">
                  <a:srgbClr val="00BDF6">
                    <a:lumMod val="60000"/>
                    <a:lumOff val="40000"/>
                  </a:srgbClr>
                </a:gs>
                <a:gs pos="0">
                  <a:srgbClr val="00BDF6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812810">
                <a:defRPr/>
              </a:pPr>
              <a:endParaRPr lang="en-US" sz="3200" b="1" kern="0">
                <a:solidFill>
                  <a:srgbClr val="FFFFFF"/>
                </a:solidFill>
                <a:latin typeface="Nunito San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E874E57-E103-8604-72B8-A617E80726E4}"/>
                </a:ext>
              </a:extLst>
            </p:cNvPr>
            <p:cNvSpPr/>
            <p:nvPr/>
          </p:nvSpPr>
          <p:spPr>
            <a:xfrm>
              <a:off x="8842034" y="3682533"/>
              <a:ext cx="1507154" cy="414866"/>
            </a:xfrm>
            <a:prstGeom prst="rect">
              <a:avLst/>
            </a:prstGeom>
            <a:gradFill flip="none" rotWithShape="1">
              <a:gsLst>
                <a:gs pos="100000">
                  <a:srgbClr val="00205C">
                    <a:lumMod val="90000"/>
                    <a:lumOff val="10000"/>
                  </a:srgbClr>
                </a:gs>
                <a:gs pos="0">
                  <a:srgbClr val="00205C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812810">
                <a:defRPr/>
              </a:pPr>
              <a:endParaRPr lang="en-US" sz="1244" kern="0">
                <a:solidFill>
                  <a:srgbClr val="00205C"/>
                </a:solidFill>
                <a:latin typeface="Nunito Sans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39763A7-14B8-155D-2B97-43E7A840851F}"/>
                </a:ext>
              </a:extLst>
            </p:cNvPr>
            <p:cNvSpPr txBox="1"/>
            <p:nvPr/>
          </p:nvSpPr>
          <p:spPr>
            <a:xfrm>
              <a:off x="6858477" y="3736077"/>
              <a:ext cx="680820" cy="3481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12810">
                <a:defRPr/>
              </a:pPr>
              <a:r>
                <a:rPr lang="en-US" sz="2489" kern="0" dirty="0">
                  <a:solidFill>
                    <a:srgbClr val="00BDF6"/>
                  </a:solidFill>
                  <a:latin typeface="Nunito Sans Black"/>
                </a:rPr>
                <a:t>35%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B780578-F17E-B48F-0FF2-359189D34E20}"/>
                </a:ext>
              </a:extLst>
            </p:cNvPr>
            <p:cNvSpPr txBox="1"/>
            <p:nvPr/>
          </p:nvSpPr>
          <p:spPr>
            <a:xfrm>
              <a:off x="10349188" y="3736077"/>
              <a:ext cx="729416" cy="3481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12810">
                <a:defRPr/>
              </a:pPr>
              <a:r>
                <a:rPr lang="en-US" sz="2489" kern="0">
                  <a:solidFill>
                    <a:srgbClr val="00205C"/>
                  </a:solidFill>
                  <a:latin typeface="Nunito Sans Black"/>
                </a:rPr>
                <a:t>43%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5C96E34-34D7-CAE3-14D0-68FA8BA67F33}"/>
                </a:ext>
              </a:extLst>
            </p:cNvPr>
            <p:cNvSpPr/>
            <p:nvPr/>
          </p:nvSpPr>
          <p:spPr>
            <a:xfrm>
              <a:off x="8241287" y="4478788"/>
              <a:ext cx="598398" cy="414866"/>
            </a:xfrm>
            <a:prstGeom prst="rect">
              <a:avLst/>
            </a:prstGeom>
            <a:gradFill flip="none" rotWithShape="1">
              <a:gsLst>
                <a:gs pos="100000">
                  <a:srgbClr val="00BDF6">
                    <a:lumMod val="60000"/>
                    <a:lumOff val="40000"/>
                  </a:srgbClr>
                </a:gs>
                <a:gs pos="0">
                  <a:srgbClr val="00BDF6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812810">
                <a:defRPr/>
              </a:pPr>
              <a:endParaRPr lang="en-US" sz="3200" b="1" kern="0">
                <a:solidFill>
                  <a:srgbClr val="FFFFFF"/>
                </a:solidFill>
                <a:latin typeface="Nunito San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8B8D087-3AB0-0AD5-D5B4-E0ACEB4402F5}"/>
                </a:ext>
              </a:extLst>
            </p:cNvPr>
            <p:cNvSpPr/>
            <p:nvPr/>
          </p:nvSpPr>
          <p:spPr>
            <a:xfrm>
              <a:off x="8842034" y="4478788"/>
              <a:ext cx="729416" cy="414866"/>
            </a:xfrm>
            <a:prstGeom prst="rect">
              <a:avLst/>
            </a:prstGeom>
            <a:gradFill flip="none" rotWithShape="1">
              <a:gsLst>
                <a:gs pos="100000">
                  <a:srgbClr val="00205C">
                    <a:lumMod val="90000"/>
                    <a:lumOff val="10000"/>
                  </a:srgbClr>
                </a:gs>
                <a:gs pos="0">
                  <a:srgbClr val="00205C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812810">
                <a:defRPr/>
              </a:pPr>
              <a:endParaRPr lang="en-US" sz="1244" kern="0">
                <a:solidFill>
                  <a:srgbClr val="00205C"/>
                </a:solidFill>
                <a:latin typeface="Nunito San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B925457-6A28-17A4-DD7B-49795F36AD78}"/>
                </a:ext>
              </a:extLst>
            </p:cNvPr>
            <p:cNvSpPr txBox="1"/>
            <p:nvPr/>
          </p:nvSpPr>
          <p:spPr>
            <a:xfrm>
              <a:off x="7555721" y="4532333"/>
              <a:ext cx="680820" cy="3481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12810">
                <a:defRPr/>
              </a:pPr>
              <a:r>
                <a:rPr lang="en-US" sz="2489" kern="0">
                  <a:solidFill>
                    <a:srgbClr val="00BDF6"/>
                  </a:solidFill>
                  <a:latin typeface="Nunito Sans Black"/>
                </a:rPr>
                <a:t>17%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C2DA30E-71F9-F769-D37D-27D574FDDC64}"/>
                </a:ext>
              </a:extLst>
            </p:cNvPr>
            <p:cNvSpPr txBox="1"/>
            <p:nvPr/>
          </p:nvSpPr>
          <p:spPr>
            <a:xfrm>
              <a:off x="9567795" y="4532332"/>
              <a:ext cx="729416" cy="3481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12810">
                <a:defRPr/>
              </a:pPr>
              <a:r>
                <a:rPr lang="en-US" sz="2489" kern="0">
                  <a:solidFill>
                    <a:srgbClr val="00205C"/>
                  </a:solidFill>
                  <a:latin typeface="Nunito Sans Black"/>
                </a:rPr>
                <a:t>19%</a:t>
              </a:r>
            </a:p>
          </p:txBody>
        </p:sp>
        <p:sp>
          <p:nvSpPr>
            <p:cNvPr id="104" name="Chart Label 02">
              <a:extLst>
                <a:ext uri="{FF2B5EF4-FFF2-40B4-BE49-F238E27FC236}">
                  <a16:creationId xmlns:a16="http://schemas.microsoft.com/office/drawing/2014/main" id="{3E7C5206-A7E9-5A9B-84E7-8E97EE13160C}"/>
                </a:ext>
              </a:extLst>
            </p:cNvPr>
            <p:cNvSpPr txBox="1"/>
            <p:nvPr/>
          </p:nvSpPr>
          <p:spPr>
            <a:xfrm>
              <a:off x="4484473" y="2886278"/>
              <a:ext cx="2019256" cy="24426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noAutofit/>
            </a:bodyPr>
            <a:lstStyle>
              <a:defPPr>
                <a:defRPr lang="de-DE"/>
              </a:defPPr>
              <a:lvl1pPr marR="0" lvl="0" indent="0" fontAlgn="auto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BDF6"/>
                </a:buClr>
                <a:buSzTx/>
                <a:buFont typeface="Arial" panose="020B0604020202020204" pitchFamily="34" charset="0"/>
                <a:buNone/>
                <a:tabLst/>
                <a:defRPr kumimoji="0" sz="930" b="0" i="0" u="none" strike="noStrike" cap="none" spc="10" normalizeH="0" baseline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Nunito Sans ExtraBold" pitchFamily="2" charset="0"/>
                </a:defRPr>
              </a:lvl1pPr>
              <a:lvl2pPr marL="2286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2pPr>
              <a:lvl3pPr marL="573088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3pPr>
              <a:lvl4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4pPr>
              <a:lvl5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5pPr>
              <a:lvl6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6pPr>
              <a:lvl7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7pPr>
              <a:lvl8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8pPr>
              <a:lvl9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9pPr>
            </a:lstStyle>
            <a:p>
              <a:pPr defTabSz="812810">
                <a:lnSpc>
                  <a:spcPct val="100000"/>
                </a:lnSpc>
                <a:spcAft>
                  <a:spcPts val="267"/>
                </a:spcAft>
                <a:defRPr/>
              </a:pPr>
              <a:r>
                <a:rPr lang="en-US" sz="1778" kern="0" spc="9" dirty="0">
                  <a:solidFill>
                    <a:srgbClr val="00205C"/>
                  </a:solidFill>
                  <a:latin typeface="Nunito Sans Bold"/>
                </a:rPr>
                <a:t>No, third-party events</a:t>
              </a:r>
              <a:br>
                <a:rPr lang="en-US" sz="1778" kern="0" spc="9" dirty="0">
                  <a:latin typeface="Nunito Sans Bold" pitchFamily="2" charset="0"/>
                </a:rPr>
              </a:br>
              <a:r>
                <a:rPr lang="en-US" sz="1778" kern="0" spc="9" dirty="0">
                  <a:solidFill>
                    <a:srgbClr val="00205C"/>
                  </a:solidFill>
                  <a:latin typeface="Nunito Sans Bold"/>
                </a:rPr>
                <a:t>work for us</a:t>
              </a:r>
            </a:p>
          </p:txBody>
        </p:sp>
        <p:sp>
          <p:nvSpPr>
            <p:cNvPr id="105" name="Chart Label 02">
              <a:extLst>
                <a:ext uri="{FF2B5EF4-FFF2-40B4-BE49-F238E27FC236}">
                  <a16:creationId xmlns:a16="http://schemas.microsoft.com/office/drawing/2014/main" id="{C69F7E40-48CB-9C45-08F8-60DC281CFA94}"/>
                </a:ext>
              </a:extLst>
            </p:cNvPr>
            <p:cNvSpPr txBox="1"/>
            <p:nvPr/>
          </p:nvSpPr>
          <p:spPr>
            <a:xfrm>
              <a:off x="4484473" y="3673924"/>
              <a:ext cx="2019256" cy="24426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>
              <a:defPPr>
                <a:defRPr lang="de-DE"/>
              </a:defPPr>
              <a:lvl1pPr marR="0" lvl="0" indent="0" fontAlgn="auto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BDF6"/>
                </a:buClr>
                <a:buSzTx/>
                <a:buFont typeface="Arial" panose="020B0604020202020204" pitchFamily="34" charset="0"/>
                <a:buNone/>
                <a:tabLst/>
                <a:defRPr kumimoji="0" sz="930" b="0" i="0" u="none" strike="noStrike" cap="none" spc="10" normalizeH="0" baseline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Nunito Sans ExtraBold" pitchFamily="2" charset="0"/>
                </a:defRPr>
              </a:lvl1pPr>
              <a:lvl2pPr marL="2286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2pPr>
              <a:lvl3pPr marL="573088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3pPr>
              <a:lvl4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4pPr>
              <a:lvl5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5pPr>
              <a:lvl6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6pPr>
              <a:lvl7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7pPr>
              <a:lvl8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8pPr>
              <a:lvl9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9pPr>
            </a:lstStyle>
            <a:p>
              <a:pPr defTabSz="812810">
                <a:lnSpc>
                  <a:spcPct val="100000"/>
                </a:lnSpc>
                <a:spcAft>
                  <a:spcPts val="267"/>
                </a:spcAft>
                <a:defRPr/>
              </a:pPr>
              <a:r>
                <a:rPr lang="en-US" sz="1778" kern="0" spc="9" dirty="0">
                  <a:solidFill>
                    <a:srgbClr val="00205C"/>
                  </a:solidFill>
                  <a:latin typeface="Nunito Sans Bold" pitchFamily="2" charset="0"/>
                </a:rPr>
                <a:t>No change yet, but might </a:t>
              </a:r>
              <a:br>
                <a:rPr lang="en-US" sz="1778" kern="0" spc="9" dirty="0">
                  <a:solidFill>
                    <a:srgbClr val="00205C"/>
                  </a:solidFill>
                  <a:latin typeface="Nunito Sans Bold" pitchFamily="2" charset="0"/>
                </a:rPr>
              </a:br>
              <a:r>
                <a:rPr lang="en-US" sz="1778" kern="0" spc="9" dirty="0">
                  <a:solidFill>
                    <a:srgbClr val="00205C"/>
                  </a:solidFill>
                  <a:latin typeface="Nunito Sans Bold" pitchFamily="2" charset="0"/>
                </a:rPr>
                <a:t>consider in the future</a:t>
              </a:r>
            </a:p>
          </p:txBody>
        </p:sp>
        <p:sp>
          <p:nvSpPr>
            <p:cNvPr id="106" name="Chart Label 02">
              <a:extLst>
                <a:ext uri="{FF2B5EF4-FFF2-40B4-BE49-F238E27FC236}">
                  <a16:creationId xmlns:a16="http://schemas.microsoft.com/office/drawing/2014/main" id="{F6D7033A-CEFE-B05C-B15F-59BB46CC6EDC}"/>
                </a:ext>
              </a:extLst>
            </p:cNvPr>
            <p:cNvSpPr txBox="1"/>
            <p:nvPr/>
          </p:nvSpPr>
          <p:spPr>
            <a:xfrm>
              <a:off x="4484473" y="4395057"/>
              <a:ext cx="2019256" cy="24426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>
              <a:defPPr>
                <a:defRPr lang="de-DE"/>
              </a:defPPr>
              <a:lvl1pPr marR="0" lvl="0" indent="0" fontAlgn="auto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BDF6"/>
                </a:buClr>
                <a:buSzTx/>
                <a:buFont typeface="Arial" panose="020B0604020202020204" pitchFamily="34" charset="0"/>
                <a:buNone/>
                <a:tabLst/>
                <a:defRPr kumimoji="0" sz="930" b="0" i="0" u="none" strike="noStrike" cap="none" spc="10" normalizeH="0" baseline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Nunito Sans ExtraBold" pitchFamily="2" charset="0"/>
                </a:defRPr>
              </a:lvl1pPr>
              <a:lvl2pPr marL="2286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2pPr>
              <a:lvl3pPr marL="573088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3pPr>
              <a:lvl4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4pPr>
              <a:lvl5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5pPr>
              <a:lvl6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6pPr>
              <a:lvl7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7pPr>
              <a:lvl8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8pPr>
              <a:lvl9pPr marL="914400" indent="-228600">
                <a:lnSpc>
                  <a:spcPct val="112000"/>
                </a:lnSpc>
                <a:spcBef>
                  <a:spcPts val="500"/>
                </a:spcBef>
                <a:spcAft>
                  <a:spcPts val="4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lvl9pPr>
            </a:lstStyle>
            <a:p>
              <a:pPr defTabSz="812810">
                <a:lnSpc>
                  <a:spcPct val="100000"/>
                </a:lnSpc>
                <a:spcAft>
                  <a:spcPts val="267"/>
                </a:spcAft>
                <a:defRPr/>
              </a:pPr>
              <a:r>
                <a:rPr lang="en-US" sz="1778" kern="0" spc="9" dirty="0">
                  <a:solidFill>
                    <a:srgbClr val="00205C"/>
                  </a:solidFill>
                  <a:latin typeface="Nunito Sans Bold" pitchFamily="2" charset="0"/>
                </a:rPr>
                <a:t>Yes, already planning</a:t>
              </a:r>
              <a:br>
                <a:rPr lang="en-US" sz="1778" kern="0" spc="9" dirty="0">
                  <a:solidFill>
                    <a:srgbClr val="00205C"/>
                  </a:solidFill>
                  <a:latin typeface="Nunito Sans Bold" pitchFamily="2" charset="0"/>
                </a:rPr>
              </a:br>
              <a:r>
                <a:rPr lang="en-US" sz="1778" kern="0" spc="9" dirty="0">
                  <a:solidFill>
                    <a:srgbClr val="00205C"/>
                  </a:solidFill>
                  <a:latin typeface="Nunito Sans Bold" pitchFamily="2" charset="0"/>
                </a:rPr>
                <a:t>or executing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BA08D586-615E-C088-A138-51E7E586D453}"/>
                </a:ext>
              </a:extLst>
            </p:cNvPr>
            <p:cNvCxnSpPr>
              <a:cxnSpLocks/>
            </p:cNvCxnSpPr>
            <p:nvPr/>
          </p:nvCxnSpPr>
          <p:spPr>
            <a:xfrm>
              <a:off x="8839684" y="2876082"/>
              <a:ext cx="0" cy="425062"/>
            </a:xfrm>
            <a:prstGeom prst="line">
              <a:avLst/>
            </a:prstGeom>
            <a:noFill/>
            <a:ln w="158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2EB2C9C-CE26-68C3-9126-57CF84719F96}"/>
                </a:ext>
              </a:extLst>
            </p:cNvPr>
            <p:cNvSpPr/>
            <p:nvPr/>
          </p:nvSpPr>
          <p:spPr>
            <a:xfrm>
              <a:off x="4251542" y="5787614"/>
              <a:ext cx="7572794" cy="511414"/>
            </a:xfrm>
            <a:custGeom>
              <a:avLst/>
              <a:gdLst>
                <a:gd name="connsiteX0" fmla="*/ 0 w 7572794"/>
                <a:gd name="connsiteY0" fmla="*/ 0 h 511414"/>
                <a:gd name="connsiteX1" fmla="*/ 7572794 w 7572794"/>
                <a:gd name="connsiteY1" fmla="*/ 0 h 511414"/>
                <a:gd name="connsiteX2" fmla="*/ 7572794 w 7572794"/>
                <a:gd name="connsiteY2" fmla="*/ 423426 h 511414"/>
                <a:gd name="connsiteX3" fmla="*/ 7484806 w 7572794"/>
                <a:gd name="connsiteY3" fmla="*/ 511414 h 511414"/>
                <a:gd name="connsiteX4" fmla="*/ 87988 w 7572794"/>
                <a:gd name="connsiteY4" fmla="*/ 511414 h 511414"/>
                <a:gd name="connsiteX5" fmla="*/ 0 w 7572794"/>
                <a:gd name="connsiteY5" fmla="*/ 423426 h 51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72794" h="511414">
                  <a:moveTo>
                    <a:pt x="0" y="0"/>
                  </a:moveTo>
                  <a:lnTo>
                    <a:pt x="7572794" y="0"/>
                  </a:lnTo>
                  <a:lnTo>
                    <a:pt x="7572794" y="423426"/>
                  </a:lnTo>
                  <a:cubicBezTo>
                    <a:pt x="7572794" y="472020"/>
                    <a:pt x="7533400" y="511414"/>
                    <a:pt x="7484806" y="511414"/>
                  </a:cubicBezTo>
                  <a:lnTo>
                    <a:pt x="87988" y="511414"/>
                  </a:lnTo>
                  <a:cubicBezTo>
                    <a:pt x="39394" y="511414"/>
                    <a:pt x="0" y="472020"/>
                    <a:pt x="0" y="423426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6200000" rotWithShape="0">
                <a:prstClr val="black">
                  <a:alpha val="8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defTabSz="812810">
                <a:defRPr/>
              </a:pPr>
              <a:endParaRPr lang="en-US" sz="2133" kern="0">
                <a:solidFill>
                  <a:srgbClr val="FFFFFF"/>
                </a:solidFill>
                <a:latin typeface="Nunito Sans"/>
              </a:endParaRPr>
            </a:p>
          </p:txBody>
        </p:sp>
        <p:sp>
          <p:nvSpPr>
            <p:cNvPr id="109" name="Chart Title">
              <a:extLst>
                <a:ext uri="{FF2B5EF4-FFF2-40B4-BE49-F238E27FC236}">
                  <a16:creationId xmlns:a16="http://schemas.microsoft.com/office/drawing/2014/main" id="{27F234AF-1E58-94A7-2CD4-239B742FFB5C}"/>
                </a:ext>
              </a:extLst>
            </p:cNvPr>
            <p:cNvSpPr/>
            <p:nvPr/>
          </p:nvSpPr>
          <p:spPr>
            <a:xfrm>
              <a:off x="4494217" y="1630241"/>
              <a:ext cx="5494825" cy="36397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defTabSz="812810">
                <a:defRPr/>
              </a:pPr>
              <a:r>
                <a:rPr lang="en-US" sz="2133" kern="0" dirty="0">
                  <a:solidFill>
                    <a:srgbClr val="00205C"/>
                  </a:solidFill>
                  <a:latin typeface="Nunito Sans Bold" pitchFamily="2" charset="0"/>
                </a:rPr>
                <a:t>Exhibitors Considering C</a:t>
              </a:r>
              <a:r>
                <a:rPr lang="en-US" sz="2133" kern="0" dirty="0" err="1">
                  <a:solidFill>
                    <a:srgbClr val="00205C"/>
                  </a:solidFill>
                  <a:latin typeface="Nunito Sans Bold" pitchFamily="2" charset="0"/>
                </a:rPr>
                <a:t>orporate</a:t>
              </a:r>
              <a:r>
                <a:rPr lang="en-US" sz="2133" kern="0" dirty="0">
                  <a:solidFill>
                    <a:srgbClr val="00205C"/>
                  </a:solidFill>
                  <a:latin typeface="Nunito Sans Bold" pitchFamily="2" charset="0"/>
                </a:rPr>
                <a:t> Events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B830378-0D2D-1627-07FD-55A869C698FD}"/>
                </a:ext>
              </a:extLst>
            </p:cNvPr>
            <p:cNvCxnSpPr>
              <a:cxnSpLocks/>
            </p:cNvCxnSpPr>
            <p:nvPr/>
          </p:nvCxnSpPr>
          <p:spPr>
            <a:xfrm>
              <a:off x="8839684" y="3682532"/>
              <a:ext cx="0" cy="425062"/>
            </a:xfrm>
            <a:prstGeom prst="line">
              <a:avLst/>
            </a:prstGeom>
            <a:noFill/>
            <a:ln w="158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F5714EE-868C-C122-AB5F-36A13B1BE79E}"/>
                </a:ext>
              </a:extLst>
            </p:cNvPr>
            <p:cNvCxnSpPr>
              <a:cxnSpLocks/>
            </p:cNvCxnSpPr>
            <p:nvPr/>
          </p:nvCxnSpPr>
          <p:spPr>
            <a:xfrm>
              <a:off x="8839684" y="4478788"/>
              <a:ext cx="0" cy="425062"/>
            </a:xfrm>
            <a:prstGeom prst="line">
              <a:avLst/>
            </a:prstGeom>
            <a:noFill/>
            <a:ln w="158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9F908E9-51FF-3D25-DE28-745CB835382A}"/>
                </a:ext>
              </a:extLst>
            </p:cNvPr>
            <p:cNvSpPr>
              <a:spLocks/>
            </p:cNvSpPr>
            <p:nvPr/>
          </p:nvSpPr>
          <p:spPr>
            <a:xfrm>
              <a:off x="6957281" y="5988974"/>
              <a:ext cx="109728" cy="108695"/>
            </a:xfrm>
            <a:prstGeom prst="rect">
              <a:avLst/>
            </a:prstGeom>
            <a:gradFill flip="none" rotWithShape="1">
              <a:gsLst>
                <a:gs pos="100000">
                  <a:srgbClr val="00BDF6">
                    <a:lumMod val="60000"/>
                    <a:lumOff val="40000"/>
                  </a:srgbClr>
                </a:gs>
                <a:gs pos="0">
                  <a:srgbClr val="00BDF6"/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812810">
                <a:defRPr/>
              </a:pPr>
              <a:endParaRPr lang="en-US" sz="3200" b="1" kern="0">
                <a:solidFill>
                  <a:srgbClr val="FFFFFF"/>
                </a:solidFill>
                <a:latin typeface="Nunito Sans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2555F5A-AA18-AEFA-223D-12B6C101A57F}"/>
                </a:ext>
              </a:extLst>
            </p:cNvPr>
            <p:cNvSpPr txBox="1"/>
            <p:nvPr/>
          </p:nvSpPr>
          <p:spPr>
            <a:xfrm>
              <a:off x="7132815" y="5967414"/>
              <a:ext cx="2029950" cy="1086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812810">
                <a:spcAft>
                  <a:spcPts val="800"/>
                </a:spcAft>
                <a:defRPr/>
              </a:pPr>
              <a:r>
                <a:rPr lang="en-US" sz="2489" kern="0" dirty="0">
                  <a:solidFill>
                    <a:srgbClr val="00205C"/>
                  </a:solidFill>
                  <a:latin typeface="Nunito Sans"/>
                </a:rPr>
                <a:t>Freeman 2023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53918DF-6CF9-BD74-EB5D-53CE0B01C4E7}"/>
                </a:ext>
              </a:extLst>
            </p:cNvPr>
            <p:cNvSpPr txBox="1"/>
            <p:nvPr/>
          </p:nvSpPr>
          <p:spPr>
            <a:xfrm>
              <a:off x="9209300" y="5967414"/>
              <a:ext cx="2013554" cy="1086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812810">
                <a:spcAft>
                  <a:spcPts val="800"/>
                </a:spcAft>
                <a:defRPr/>
              </a:pPr>
              <a:r>
                <a:rPr lang="en-US" sz="2489" kern="0" dirty="0">
                  <a:solidFill>
                    <a:srgbClr val="00205C"/>
                  </a:solidFill>
                  <a:latin typeface="Nunito Sans"/>
                </a:rPr>
                <a:t>Freeman 2024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937AA29-6AC9-6D1E-F20D-ED6D3F33DD7F}"/>
                </a:ext>
              </a:extLst>
            </p:cNvPr>
            <p:cNvSpPr>
              <a:spLocks/>
            </p:cNvSpPr>
            <p:nvPr/>
          </p:nvSpPr>
          <p:spPr>
            <a:xfrm>
              <a:off x="9030279" y="5988974"/>
              <a:ext cx="109728" cy="108695"/>
            </a:xfrm>
            <a:prstGeom prst="rect">
              <a:avLst/>
            </a:prstGeom>
            <a:gradFill flip="none" rotWithShape="1">
              <a:gsLst>
                <a:gs pos="100000">
                  <a:srgbClr val="00205C">
                    <a:lumMod val="90000"/>
                    <a:lumOff val="10000"/>
                  </a:srgbClr>
                </a:gs>
                <a:gs pos="0">
                  <a:srgbClr val="00205C"/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812810">
                <a:defRPr/>
              </a:pPr>
              <a:endParaRPr lang="en-US" sz="1244" kern="0">
                <a:solidFill>
                  <a:srgbClr val="00205C"/>
                </a:solidFill>
                <a:latin typeface="Nunito San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A5168C1-E502-1969-7BAE-77267DA56B6F}"/>
              </a:ext>
            </a:extLst>
          </p:cNvPr>
          <p:cNvSpPr txBox="1"/>
          <p:nvPr/>
        </p:nvSpPr>
        <p:spPr>
          <a:xfrm>
            <a:off x="6007746" y="8469415"/>
            <a:ext cx="4240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2729"/>
            <a:r>
              <a:rPr lang="en-US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Freeman 2024 Exhibitor Trends Report</a:t>
            </a:r>
          </a:p>
        </p:txBody>
      </p:sp>
    </p:spTree>
    <p:extLst>
      <p:ext uri="{BB962C8B-B14F-4D97-AF65-F5344CB8AC3E}">
        <p14:creationId xmlns:p14="http://schemas.microsoft.com/office/powerpoint/2010/main" val="363104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0A967-E4FC-6901-8E77-66FEF93A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 1: At-Risk Exhibitors</a:t>
            </a:r>
          </a:p>
        </p:txBody>
      </p:sp>
      <p:pic>
        <p:nvPicPr>
          <p:cNvPr id="5" name="Picture 4" descr="A person standing on a stage&#10;&#10;Description automatically generated">
            <a:extLst>
              <a:ext uri="{FF2B5EF4-FFF2-40B4-BE49-F238E27FC236}">
                <a16:creationId xmlns:a16="http://schemas.microsoft.com/office/drawing/2014/main" id="{F33511FC-50AF-230C-24CE-30B867929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97" y="2771881"/>
            <a:ext cx="7068979" cy="4712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80A1F2-9668-347E-53A9-61F053A54498}"/>
              </a:ext>
            </a:extLst>
          </p:cNvPr>
          <p:cNvSpPr txBox="1"/>
          <p:nvPr/>
        </p:nvSpPr>
        <p:spPr>
          <a:xfrm>
            <a:off x="1117600" y="2771881"/>
            <a:ext cx="6468533" cy="18604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812810">
              <a:defRPr/>
            </a:pPr>
            <a:r>
              <a:rPr lang="en-US" sz="2489" i="1" u="sng" kern="0" dirty="0">
                <a:solidFill>
                  <a:srgbClr val="00205C"/>
                </a:solidFill>
                <a:latin typeface="Nunito Sans Bold" pitchFamily="2" charset="0"/>
              </a:rPr>
              <a:t>ECEF 2008 Keynote</a:t>
            </a:r>
          </a:p>
          <a:p>
            <a:pPr defTabSz="812810">
              <a:defRPr/>
            </a:pPr>
            <a:endParaRPr lang="en-US" sz="2133" kern="0" dirty="0">
              <a:solidFill>
                <a:srgbClr val="00205C"/>
              </a:solidFill>
              <a:latin typeface="Nunito Sans Bold" pitchFamily="2" charset="0"/>
            </a:endParaRPr>
          </a:p>
          <a:p>
            <a:pPr defTabSz="812810">
              <a:defRPr/>
            </a:pPr>
            <a:r>
              <a:rPr lang="en-US" sz="2489" kern="0" dirty="0">
                <a:solidFill>
                  <a:srgbClr val="00205C"/>
                </a:solidFill>
                <a:latin typeface="Nunito Sans Bold" pitchFamily="2" charset="0"/>
              </a:rPr>
              <a:t>CMO Reveals Strategy That Created Corporate Event and Reduced Exhibition Participation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EE8A0-5157-6FE7-18B5-A5E350273C09}"/>
              </a:ext>
            </a:extLst>
          </p:cNvPr>
          <p:cNvSpPr txBox="1"/>
          <p:nvPr/>
        </p:nvSpPr>
        <p:spPr>
          <a:xfrm>
            <a:off x="1117600" y="4842933"/>
            <a:ext cx="6468533" cy="16075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812810">
              <a:lnSpc>
                <a:spcPct val="150000"/>
              </a:lnSpc>
              <a:defRPr/>
            </a:pPr>
            <a:r>
              <a:rPr lang="en-US" sz="1778" kern="0" dirty="0">
                <a:solidFill>
                  <a:srgbClr val="00205C"/>
                </a:solidFill>
                <a:latin typeface="Nunito Sans" pitchFamily="2" charset="0"/>
              </a:rPr>
              <a:t>Greg Reid, YRC </a:t>
            </a:r>
            <a:r>
              <a:rPr lang="en-US" sz="1778" kern="0" dirty="0" err="1">
                <a:solidFill>
                  <a:srgbClr val="00205C"/>
                </a:solidFill>
                <a:latin typeface="Nunito Sans" pitchFamily="2" charset="0"/>
              </a:rPr>
              <a:t>Worldwide’s</a:t>
            </a:r>
            <a:r>
              <a:rPr lang="en-US" sz="1778" kern="0" dirty="0">
                <a:solidFill>
                  <a:srgbClr val="00205C"/>
                </a:solidFill>
                <a:latin typeface="Nunito Sans" pitchFamily="2" charset="0"/>
              </a:rPr>
              <a:t> CMO, presented a case study on why a $10 Billion Fortune 500 company reduced its exhibition participation by 45% while channeling marketing funds into developing and executing its own corporate event.</a:t>
            </a:r>
          </a:p>
        </p:txBody>
      </p:sp>
    </p:spTree>
    <p:extLst>
      <p:ext uri="{BB962C8B-B14F-4D97-AF65-F5344CB8AC3E}">
        <p14:creationId xmlns:p14="http://schemas.microsoft.com/office/powerpoint/2010/main" val="2788434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0A967-E4FC-6901-8E77-66FEF93A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 2: Exhibitor Packages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A76C30-EA95-CF20-DCB2-BA0B020AF554}"/>
              </a:ext>
            </a:extLst>
          </p:cNvPr>
          <p:cNvSpPr>
            <a:spLocks/>
          </p:cNvSpPr>
          <p:nvPr/>
        </p:nvSpPr>
        <p:spPr>
          <a:xfrm>
            <a:off x="812800" y="2254254"/>
            <a:ext cx="14325600" cy="4926842"/>
          </a:xfrm>
          <a:prstGeom prst="roundRect">
            <a:avLst>
              <a:gd name="adj" fmla="val 1695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812810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defRPr/>
            </a:pPr>
            <a:endParaRPr lang="en-US" sz="1600" b="1" kern="0">
              <a:solidFill>
                <a:srgbClr val="ADB1B1">
                  <a:lumMod val="75000"/>
                </a:srgbClr>
              </a:solidFill>
              <a:latin typeface="Nunito Sans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13468-385E-C013-9C50-47045747B386}"/>
              </a:ext>
            </a:extLst>
          </p:cNvPr>
          <p:cNvSpPr txBox="1"/>
          <p:nvPr/>
        </p:nvSpPr>
        <p:spPr>
          <a:xfrm>
            <a:off x="1286933" y="2443304"/>
            <a:ext cx="9192583" cy="3282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812810">
              <a:defRPr/>
            </a:pPr>
            <a:r>
              <a:rPr lang="en-US" sz="2133" kern="0" dirty="0">
                <a:solidFill>
                  <a:srgbClr val="00205C"/>
                </a:solidFill>
                <a:latin typeface="Nunito Sans Bold" pitchFamily="2" charset="0"/>
              </a:rPr>
              <a:t>Top Requested Assistance from Organizers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95F89B2-7075-365B-880A-4DDC7DF4044F}"/>
              </a:ext>
            </a:extLst>
          </p:cNvPr>
          <p:cNvGraphicFramePr/>
          <p:nvPr/>
        </p:nvGraphicFramePr>
        <p:xfrm>
          <a:off x="1761067" y="3052241"/>
          <a:ext cx="12733867" cy="3846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A31BE06-C84C-76E8-9262-792E22379590}"/>
              </a:ext>
            </a:extLst>
          </p:cNvPr>
          <p:cNvSpPr txBox="1"/>
          <p:nvPr/>
        </p:nvSpPr>
        <p:spPr>
          <a:xfrm>
            <a:off x="12687808" y="3420968"/>
            <a:ext cx="942092" cy="3830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2810">
              <a:defRPr/>
            </a:pPr>
            <a:r>
              <a:rPr lang="en-US" sz="2489" kern="0" dirty="0">
                <a:solidFill>
                  <a:prstClr val="white"/>
                </a:solidFill>
                <a:latin typeface="Nunito Sans Black"/>
              </a:rPr>
              <a:t>64%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8A1B6C-02DA-D1C4-D566-4052A5C2817C}"/>
              </a:ext>
            </a:extLst>
          </p:cNvPr>
          <p:cNvSpPr txBox="1"/>
          <p:nvPr/>
        </p:nvSpPr>
        <p:spPr>
          <a:xfrm>
            <a:off x="12462934" y="4256634"/>
            <a:ext cx="942092" cy="3830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2810">
              <a:defRPr/>
            </a:pPr>
            <a:r>
              <a:rPr lang="en-US" sz="2489" kern="0" dirty="0">
                <a:solidFill>
                  <a:prstClr val="white"/>
                </a:solidFill>
                <a:latin typeface="Nunito Sans Black"/>
              </a:rPr>
              <a:t>62%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64029B-606A-B05F-22D4-A10EBAF34B2A}"/>
              </a:ext>
            </a:extLst>
          </p:cNvPr>
          <p:cNvSpPr txBox="1"/>
          <p:nvPr/>
        </p:nvSpPr>
        <p:spPr>
          <a:xfrm>
            <a:off x="9839862" y="5113867"/>
            <a:ext cx="942092" cy="3830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2810">
              <a:defRPr/>
            </a:pPr>
            <a:r>
              <a:rPr lang="en-US" sz="2489" kern="0" dirty="0">
                <a:solidFill>
                  <a:prstClr val="white"/>
                </a:solidFill>
                <a:latin typeface="Nunito Sans Black"/>
              </a:rPr>
              <a:t>41%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1CAA63-D359-1B61-20A3-5324E7F7F189}"/>
              </a:ext>
            </a:extLst>
          </p:cNvPr>
          <p:cNvSpPr txBox="1"/>
          <p:nvPr/>
        </p:nvSpPr>
        <p:spPr>
          <a:xfrm>
            <a:off x="8331200" y="5944492"/>
            <a:ext cx="942092" cy="3830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2810">
              <a:defRPr/>
            </a:pPr>
            <a:r>
              <a:rPr lang="en-US" sz="2489" kern="0" dirty="0">
                <a:solidFill>
                  <a:prstClr val="white"/>
                </a:solidFill>
                <a:latin typeface="Nunito Sans Black"/>
              </a:rPr>
              <a:t>27%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1E3F89-DB06-0948-B861-756B14DF0A8B}"/>
              </a:ext>
            </a:extLst>
          </p:cNvPr>
          <p:cNvSpPr/>
          <p:nvPr/>
        </p:nvSpPr>
        <p:spPr>
          <a:xfrm>
            <a:off x="1286934" y="2935965"/>
            <a:ext cx="13478933" cy="2816500"/>
          </a:xfrm>
          <a:prstGeom prst="rect">
            <a:avLst/>
          </a:prstGeom>
          <a:noFill/>
          <a:ln w="57150">
            <a:solidFill>
              <a:srgbClr val="6DA5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729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079AC4-D8DE-1890-26B0-82B3A17881D3}"/>
              </a:ext>
            </a:extLst>
          </p:cNvPr>
          <p:cNvSpPr txBox="1"/>
          <p:nvPr/>
        </p:nvSpPr>
        <p:spPr>
          <a:xfrm>
            <a:off x="6007746" y="8469415"/>
            <a:ext cx="4240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2729"/>
            <a:r>
              <a:rPr lang="en-US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Freeman 2024 Exhibitor Trends Report</a:t>
            </a:r>
          </a:p>
        </p:txBody>
      </p:sp>
    </p:spTree>
    <p:extLst>
      <p:ext uri="{BB962C8B-B14F-4D97-AF65-F5344CB8AC3E}">
        <p14:creationId xmlns:p14="http://schemas.microsoft.com/office/powerpoint/2010/main" val="11500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0A967-E4FC-6901-8E77-66FEF93A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 3: Connecting in Advance</a:t>
            </a:r>
          </a:p>
        </p:txBody>
      </p:sp>
      <p:sp>
        <p:nvSpPr>
          <p:cNvPr id="3" name="Rectangle: Rounded Corners 51">
            <a:extLst>
              <a:ext uri="{FF2B5EF4-FFF2-40B4-BE49-F238E27FC236}">
                <a16:creationId xmlns:a16="http://schemas.microsoft.com/office/drawing/2014/main" id="{9650DE48-EF14-7A69-D52C-3F3D000494B1}"/>
              </a:ext>
            </a:extLst>
          </p:cNvPr>
          <p:cNvSpPr/>
          <p:nvPr/>
        </p:nvSpPr>
        <p:spPr>
          <a:xfrm>
            <a:off x="636560" y="2254254"/>
            <a:ext cx="13451974" cy="5473639"/>
          </a:xfrm>
          <a:prstGeom prst="roundRect">
            <a:avLst>
              <a:gd name="adj" fmla="val 130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812810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defRPr/>
            </a:pPr>
            <a:endParaRPr lang="en-US" sz="1600" b="1" kern="0">
              <a:solidFill>
                <a:srgbClr val="ADB1B1">
                  <a:lumMod val="75000"/>
                </a:srgbClr>
              </a:solidFill>
              <a:latin typeface="Nunito Sans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B33D1C-B446-796C-15C7-F78F780EC361}"/>
              </a:ext>
            </a:extLst>
          </p:cNvPr>
          <p:cNvSpPr txBox="1"/>
          <p:nvPr/>
        </p:nvSpPr>
        <p:spPr>
          <a:xfrm>
            <a:off x="877441" y="2663417"/>
            <a:ext cx="9217225" cy="32823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812810">
              <a:defRPr/>
            </a:pPr>
            <a:r>
              <a:rPr lang="en-US" sz="2133" kern="0" dirty="0">
                <a:solidFill>
                  <a:srgbClr val="00205C"/>
                </a:solidFill>
                <a:latin typeface="Nunito Sans Bold" pitchFamily="2" charset="0"/>
              </a:rPr>
              <a:t>Want to Set Up On-Site Meetings in Advance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43D6B39-6627-0ABC-05CF-727B619E96BF}"/>
              </a:ext>
            </a:extLst>
          </p:cNvPr>
          <p:cNvGraphicFramePr/>
          <p:nvPr/>
        </p:nvGraphicFramePr>
        <p:xfrm>
          <a:off x="1964267" y="3386217"/>
          <a:ext cx="11311467" cy="3846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E9DED5-6533-2B78-D9EF-FA22D048A1D8}"/>
              </a:ext>
            </a:extLst>
          </p:cNvPr>
          <p:cNvSpPr txBox="1"/>
          <p:nvPr/>
        </p:nvSpPr>
        <p:spPr>
          <a:xfrm>
            <a:off x="11745717" y="4188989"/>
            <a:ext cx="942092" cy="3830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2810">
              <a:defRPr/>
            </a:pPr>
            <a:r>
              <a:rPr lang="en-US" sz="2489" kern="0" dirty="0">
                <a:solidFill>
                  <a:prstClr val="white"/>
                </a:solidFill>
                <a:latin typeface="Nunito Sans Black"/>
              </a:rPr>
              <a:t>68%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90C268-02BC-2B06-1887-000B9AD0FB23}"/>
              </a:ext>
            </a:extLst>
          </p:cNvPr>
          <p:cNvSpPr txBox="1"/>
          <p:nvPr/>
        </p:nvSpPr>
        <p:spPr>
          <a:xfrm>
            <a:off x="11068974" y="5858934"/>
            <a:ext cx="942092" cy="3830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2810">
              <a:defRPr/>
            </a:pPr>
            <a:r>
              <a:rPr lang="en-US" sz="2489" kern="0" dirty="0">
                <a:solidFill>
                  <a:prstClr val="white"/>
                </a:solidFill>
                <a:latin typeface="Nunito Sans Black"/>
              </a:rPr>
              <a:t>64%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5CDB4-D867-C430-759C-6F434C0D08DE}"/>
              </a:ext>
            </a:extLst>
          </p:cNvPr>
          <p:cNvSpPr txBox="1"/>
          <p:nvPr/>
        </p:nvSpPr>
        <p:spPr>
          <a:xfrm>
            <a:off x="6007746" y="8469415"/>
            <a:ext cx="4240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2729"/>
            <a:r>
              <a:rPr lang="en-US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Freeman 2024 Exhibitor Trends Report</a:t>
            </a:r>
          </a:p>
        </p:txBody>
      </p:sp>
    </p:spTree>
    <p:extLst>
      <p:ext uri="{BB962C8B-B14F-4D97-AF65-F5344CB8AC3E}">
        <p14:creationId xmlns:p14="http://schemas.microsoft.com/office/powerpoint/2010/main" val="344143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0A967-E4FC-6901-8E77-66FEF93A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5C"/>
                </a:solidFill>
              </a:rPr>
              <a:t>Point 3: Connecting in Advance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A0A195-9226-A252-D59A-83DC14380B92}"/>
              </a:ext>
            </a:extLst>
          </p:cNvPr>
          <p:cNvSpPr/>
          <p:nvPr/>
        </p:nvSpPr>
        <p:spPr>
          <a:xfrm>
            <a:off x="4246359" y="4702742"/>
            <a:ext cx="7518400" cy="1016000"/>
          </a:xfrm>
          <a:prstGeom prst="rect">
            <a:avLst/>
          </a:prstGeom>
          <a:solidFill>
            <a:srgbClr val="6DA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5120" rtlCol="0" anchor="ctr"/>
          <a:lstStyle/>
          <a:p>
            <a:pPr algn="r" defTabSz="812729"/>
            <a:r>
              <a:rPr lang="en-US" sz="1778" dirty="0">
                <a:solidFill>
                  <a:prstClr val="white"/>
                </a:solidFill>
                <a:latin typeface="Nunito Sans Bold" pitchFamily="2" charset="0"/>
              </a:rPr>
              <a:t>Providing product samples or service demos        41%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07D6A1-1A35-2ACD-C841-7ABBFAF9F141}"/>
              </a:ext>
            </a:extLst>
          </p:cNvPr>
          <p:cNvSpPr/>
          <p:nvPr/>
        </p:nvSpPr>
        <p:spPr>
          <a:xfrm>
            <a:off x="4246359" y="3452778"/>
            <a:ext cx="7518400" cy="1016000"/>
          </a:xfrm>
          <a:prstGeom prst="rect">
            <a:avLst/>
          </a:prstGeom>
          <a:solidFill>
            <a:srgbClr val="003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5120" rtlCol="0" anchor="ctr"/>
          <a:lstStyle/>
          <a:p>
            <a:pPr algn="r" defTabSz="812729"/>
            <a:r>
              <a:rPr lang="en-US" sz="1778" dirty="0">
                <a:solidFill>
                  <a:prstClr val="white"/>
                </a:solidFill>
                <a:latin typeface="Nunito Sans Bold" pitchFamily="2" charset="0"/>
              </a:rPr>
              <a:t>Preset meetings with qualified attendees        41%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BB16B9-9724-601D-7B44-E51744C39E7A}"/>
              </a:ext>
            </a:extLst>
          </p:cNvPr>
          <p:cNvSpPr/>
          <p:nvPr/>
        </p:nvSpPr>
        <p:spPr>
          <a:xfrm>
            <a:off x="4246359" y="5952707"/>
            <a:ext cx="7518400" cy="1016000"/>
          </a:xfrm>
          <a:prstGeom prst="rect">
            <a:avLst/>
          </a:prstGeom>
          <a:solidFill>
            <a:srgbClr val="6DA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5120" rtlCol="0" anchor="ctr"/>
          <a:lstStyle/>
          <a:p>
            <a:pPr algn="r" defTabSz="812729"/>
            <a:r>
              <a:rPr lang="en-US" sz="1778" dirty="0">
                <a:solidFill>
                  <a:prstClr val="white"/>
                </a:solidFill>
                <a:latin typeface="Nunito Sans Bold" pitchFamily="2" charset="0"/>
              </a:rPr>
              <a:t>Offering hands-on demos, sessions at booths/activations        40%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5DD322-FDBE-C618-BED1-42F3BF56BF24}"/>
              </a:ext>
            </a:extLst>
          </p:cNvPr>
          <p:cNvSpPr txBox="1"/>
          <p:nvPr/>
        </p:nvSpPr>
        <p:spPr>
          <a:xfrm>
            <a:off x="877441" y="2663417"/>
            <a:ext cx="9217225" cy="32823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812810">
              <a:defRPr/>
            </a:pPr>
            <a:r>
              <a:rPr lang="en-US" sz="2133" kern="0" dirty="0">
                <a:solidFill>
                  <a:srgbClr val="00205C"/>
                </a:solidFill>
                <a:latin typeface="Nunito Sans Bold" pitchFamily="2" charset="0"/>
              </a:rPr>
              <a:t>Exhibitors’ Top 3 Elements for Business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495572-8A25-D300-02F2-BC858A6CEDB3}"/>
              </a:ext>
            </a:extLst>
          </p:cNvPr>
          <p:cNvSpPr txBox="1"/>
          <p:nvPr/>
        </p:nvSpPr>
        <p:spPr>
          <a:xfrm>
            <a:off x="6007746" y="8469415"/>
            <a:ext cx="4240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2729"/>
            <a:r>
              <a:rPr lang="en-US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Freeman 2024 Exhibitor Trends Report</a:t>
            </a:r>
          </a:p>
        </p:txBody>
      </p:sp>
    </p:spTree>
    <p:extLst>
      <p:ext uri="{BB962C8B-B14F-4D97-AF65-F5344CB8AC3E}">
        <p14:creationId xmlns:p14="http://schemas.microsoft.com/office/powerpoint/2010/main" val="1548116391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reeman">
    <a:dk1>
      <a:srgbClr val="000000"/>
    </a:dk1>
    <a:lt1>
      <a:srgbClr val="FFFFFF"/>
    </a:lt1>
    <a:dk2>
      <a:srgbClr val="0086BA"/>
    </a:dk2>
    <a:lt2>
      <a:srgbClr val="ADB1B1"/>
    </a:lt2>
    <a:accent1>
      <a:srgbClr val="00205C"/>
    </a:accent1>
    <a:accent2>
      <a:srgbClr val="00BDF6"/>
    </a:accent2>
    <a:accent3>
      <a:srgbClr val="41BB37"/>
    </a:accent3>
    <a:accent4>
      <a:srgbClr val="FFAC00"/>
    </a:accent4>
    <a:accent5>
      <a:srgbClr val="FF4928"/>
    </a:accent5>
    <a:accent6>
      <a:srgbClr val="FF0373"/>
    </a:accent6>
    <a:hlink>
      <a:srgbClr val="0563C1"/>
    </a:hlink>
    <a:folHlink>
      <a:srgbClr val="954F72"/>
    </a:folHlink>
  </a:clrScheme>
  <a:fontScheme name="Freeman 2024">
    <a:majorFont>
      <a:latin typeface="Nunito Sans Black"/>
      <a:ea typeface=""/>
      <a:cs typeface=""/>
    </a:majorFont>
    <a:minorFont>
      <a:latin typeface="Nunit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Freeman">
    <a:dk1>
      <a:srgbClr val="000000"/>
    </a:dk1>
    <a:lt1>
      <a:srgbClr val="FFFFFF"/>
    </a:lt1>
    <a:dk2>
      <a:srgbClr val="0086BA"/>
    </a:dk2>
    <a:lt2>
      <a:srgbClr val="ADB1B1"/>
    </a:lt2>
    <a:accent1>
      <a:srgbClr val="00205C"/>
    </a:accent1>
    <a:accent2>
      <a:srgbClr val="00BDF6"/>
    </a:accent2>
    <a:accent3>
      <a:srgbClr val="41BB37"/>
    </a:accent3>
    <a:accent4>
      <a:srgbClr val="FFAC00"/>
    </a:accent4>
    <a:accent5>
      <a:srgbClr val="FF4928"/>
    </a:accent5>
    <a:accent6>
      <a:srgbClr val="FF0373"/>
    </a:accent6>
    <a:hlink>
      <a:srgbClr val="0563C1"/>
    </a:hlink>
    <a:folHlink>
      <a:srgbClr val="954F72"/>
    </a:folHlink>
  </a:clrScheme>
  <a:fontScheme name="Freeman 2024">
    <a:majorFont>
      <a:latin typeface="Nunito Sans Black"/>
      <a:ea typeface=""/>
      <a:cs typeface=""/>
    </a:majorFont>
    <a:minorFont>
      <a:latin typeface="Nunit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Freeman">
    <a:dk1>
      <a:srgbClr val="000000"/>
    </a:dk1>
    <a:lt1>
      <a:srgbClr val="FFFFFF"/>
    </a:lt1>
    <a:dk2>
      <a:srgbClr val="0086BA"/>
    </a:dk2>
    <a:lt2>
      <a:srgbClr val="ADB1B1"/>
    </a:lt2>
    <a:accent1>
      <a:srgbClr val="00205C"/>
    </a:accent1>
    <a:accent2>
      <a:srgbClr val="00BDF6"/>
    </a:accent2>
    <a:accent3>
      <a:srgbClr val="41BB37"/>
    </a:accent3>
    <a:accent4>
      <a:srgbClr val="FFAC00"/>
    </a:accent4>
    <a:accent5>
      <a:srgbClr val="FF4928"/>
    </a:accent5>
    <a:accent6>
      <a:srgbClr val="FF0373"/>
    </a:accent6>
    <a:hlink>
      <a:srgbClr val="0563C1"/>
    </a:hlink>
    <a:folHlink>
      <a:srgbClr val="954F72"/>
    </a:folHlink>
  </a:clrScheme>
  <a:fontScheme name="Freeman 2024">
    <a:majorFont>
      <a:latin typeface="Nunito Sans Black"/>
      <a:ea typeface=""/>
      <a:cs typeface=""/>
    </a:majorFont>
    <a:minorFont>
      <a:latin typeface="Nunit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Freeman">
    <a:dk1>
      <a:srgbClr val="000000"/>
    </a:dk1>
    <a:lt1>
      <a:srgbClr val="FFFFFF"/>
    </a:lt1>
    <a:dk2>
      <a:srgbClr val="0086BA"/>
    </a:dk2>
    <a:lt2>
      <a:srgbClr val="ADB1B1"/>
    </a:lt2>
    <a:accent1>
      <a:srgbClr val="00205C"/>
    </a:accent1>
    <a:accent2>
      <a:srgbClr val="00BDF6"/>
    </a:accent2>
    <a:accent3>
      <a:srgbClr val="41BB37"/>
    </a:accent3>
    <a:accent4>
      <a:srgbClr val="FFAC00"/>
    </a:accent4>
    <a:accent5>
      <a:srgbClr val="FF4928"/>
    </a:accent5>
    <a:accent6>
      <a:srgbClr val="FF0373"/>
    </a:accent6>
    <a:hlink>
      <a:srgbClr val="0563C1"/>
    </a:hlink>
    <a:folHlink>
      <a:srgbClr val="954F72"/>
    </a:folHlink>
  </a:clrScheme>
  <a:fontScheme name="Freeman 2024">
    <a:majorFont>
      <a:latin typeface="Nunito Sans Black"/>
      <a:ea typeface=""/>
      <a:cs typeface=""/>
    </a:majorFont>
    <a:minorFont>
      <a:latin typeface="Nunit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15617</TotalTime>
  <Words>626</Words>
  <Application>Microsoft Office PowerPoint</Application>
  <PresentationFormat>Custom</PresentationFormat>
  <Paragraphs>156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Nunito Sans</vt:lpstr>
      <vt:lpstr>Nunito Sans Black</vt:lpstr>
      <vt:lpstr>Nunito Sans Bold</vt:lpstr>
      <vt:lpstr>Nunito Sans Light</vt:lpstr>
      <vt:lpstr>Segoe UI</vt:lpstr>
      <vt:lpstr>5_Office Theme</vt:lpstr>
      <vt:lpstr>PowerPoint Presentation</vt:lpstr>
      <vt:lpstr>Sam Lippman</vt:lpstr>
      <vt:lpstr>Attendees Trust In-Person Events</vt:lpstr>
      <vt:lpstr>Point 1: At-Risk Exhibitors</vt:lpstr>
      <vt:lpstr>Point 1: At-Risk Exhibitors</vt:lpstr>
      <vt:lpstr>Point 1: At-Risk Exhibitors</vt:lpstr>
      <vt:lpstr>Point 2: Exhibitor Packages</vt:lpstr>
      <vt:lpstr>Point 3: Connecting in Advance</vt:lpstr>
      <vt:lpstr>Point 3: Connecting in Advance</vt:lpstr>
      <vt:lpstr>Point 4: Attraction ≠ Retention</vt:lpstr>
      <vt:lpstr>Point 4: Attraction ≠ Retention</vt:lpstr>
      <vt:lpstr>Point 5: Event Objectives</vt:lpstr>
      <vt:lpstr>Point 5: Event Objectives</vt:lpstr>
      <vt:lpstr>Point 5: Event Objectives</vt:lpstr>
      <vt:lpstr>Point 5: Event 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Shin</dc:creator>
  <cp:lastModifiedBy>Renee Mowery</cp:lastModifiedBy>
  <cp:revision>145</cp:revision>
  <cp:lastPrinted>2024-05-25T14:05:55Z</cp:lastPrinted>
  <dcterms:created xsi:type="dcterms:W3CDTF">2020-11-09T18:36:40Z</dcterms:created>
  <dcterms:modified xsi:type="dcterms:W3CDTF">2024-05-30T13:24:16Z</dcterms:modified>
</cp:coreProperties>
</file>