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4"/>
    <p:sldMasterId id="2147483772" r:id="rId5"/>
    <p:sldMasterId id="2147483774" r:id="rId6"/>
    <p:sldMasterId id="2147483778" r:id="rId7"/>
    <p:sldMasterId id="2147483780" r:id="rId8"/>
    <p:sldMasterId id="2147483792" r:id="rId9"/>
    <p:sldMasterId id="2147483844" r:id="rId10"/>
  </p:sldMasterIdLst>
  <p:notesMasterIdLst>
    <p:notesMasterId r:id="rId53"/>
  </p:notesMasterIdLst>
  <p:sldIdLst>
    <p:sldId id="256" r:id="rId11"/>
    <p:sldId id="2147472455" r:id="rId12"/>
    <p:sldId id="2147472454" r:id="rId13"/>
    <p:sldId id="259" r:id="rId14"/>
    <p:sldId id="2147472420" r:id="rId15"/>
    <p:sldId id="6193" r:id="rId16"/>
    <p:sldId id="6197" r:id="rId17"/>
    <p:sldId id="6174" r:id="rId18"/>
    <p:sldId id="6194" r:id="rId19"/>
    <p:sldId id="2147472419" r:id="rId20"/>
    <p:sldId id="2147472421" r:id="rId21"/>
    <p:sldId id="2147472418" r:id="rId22"/>
    <p:sldId id="309" r:id="rId23"/>
    <p:sldId id="2147472453" r:id="rId24"/>
    <p:sldId id="6196" r:id="rId25"/>
    <p:sldId id="2147472443" r:id="rId26"/>
    <p:sldId id="2147472437" r:id="rId27"/>
    <p:sldId id="2147472431" r:id="rId28"/>
    <p:sldId id="2147472422" r:id="rId29"/>
    <p:sldId id="2147472433" r:id="rId30"/>
    <p:sldId id="2147472429" r:id="rId31"/>
    <p:sldId id="2147472432" r:id="rId32"/>
    <p:sldId id="927" r:id="rId33"/>
    <p:sldId id="2147472425" r:id="rId34"/>
    <p:sldId id="922" r:id="rId35"/>
    <p:sldId id="2147472436" r:id="rId36"/>
    <p:sldId id="933" r:id="rId37"/>
    <p:sldId id="2147472446" r:id="rId38"/>
    <p:sldId id="2147472440" r:id="rId39"/>
    <p:sldId id="310" r:id="rId40"/>
    <p:sldId id="939" r:id="rId41"/>
    <p:sldId id="2147472441" r:id="rId42"/>
    <p:sldId id="2147472444" r:id="rId43"/>
    <p:sldId id="934" r:id="rId44"/>
    <p:sldId id="2147472456" r:id="rId45"/>
    <p:sldId id="6195" r:id="rId46"/>
    <p:sldId id="725" r:id="rId47"/>
    <p:sldId id="2147472445" r:id="rId48"/>
    <p:sldId id="6189" r:id="rId49"/>
    <p:sldId id="868" r:id="rId50"/>
    <p:sldId id="271" r:id="rId51"/>
    <p:sldId id="327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HelveticaNeueLT Std Cn" panose="020B0506030502030204" pitchFamily="34" charset="0"/>
      <p:regular r:id="rId60"/>
      <p:bold r:id="rId61"/>
      <p:italic r:id="rId62"/>
      <p:boldItalic r:id="rId63"/>
    </p:embeddedFont>
    <p:embeddedFont>
      <p:font typeface="Poppins" panose="00000500000000000000" pitchFamily="2" charset="0"/>
      <p:regular r:id="rId64"/>
      <p:bold r:id="rId65"/>
      <p:italic r:id="rId66"/>
      <p:boldItalic r:id="rId67"/>
    </p:embeddedFont>
    <p:embeddedFont>
      <p:font typeface="Poppins Light" panose="00000400000000000000" pitchFamily="2" charset="0"/>
      <p:regular r:id="rId68"/>
      <p:italic r:id="rId69"/>
    </p:embeddedFont>
    <p:embeddedFont>
      <p:font typeface="Poppins SemiBold" panose="00000700000000000000" pitchFamily="2" charset="0"/>
      <p:regular r:id="rId70"/>
      <p:bold r:id="rId71"/>
      <p:italic r:id="rId72"/>
      <p:boldItalic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  <p:embeddedFont>
      <p:font typeface="Roboto Medium" panose="02000000000000000000" pitchFamily="2" charset="0"/>
      <p:regular r:id="rId78"/>
      <p: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78BD"/>
    <a:srgbClr val="CC2A7F"/>
    <a:srgbClr val="39DC89"/>
    <a:srgbClr val="0BA04C"/>
    <a:srgbClr val="ED552B"/>
    <a:srgbClr val="C82B2E"/>
    <a:srgbClr val="A12162"/>
    <a:srgbClr val="04365C"/>
    <a:srgbClr val="061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C0AC3-960F-4F80-827C-A07E379BE8B6}" v="17" dt="2023-11-10T15:56:09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5" autoAdjust="0"/>
    <p:restoredTop sz="95097" autoAdjust="0"/>
  </p:normalViewPr>
  <p:slideViewPr>
    <p:cSldViewPr snapToGrid="0">
      <p:cViewPr varScale="1">
        <p:scale>
          <a:sx n="79" d="100"/>
          <a:sy n="79" d="100"/>
        </p:scale>
        <p:origin x="7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microsoft.com/office/2016/11/relationships/changesInfo" Target="changesInfos/changesInfo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font" Target="fonts/font19.fntdata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font" Target="fonts/font13.fntdata"/><Relationship Id="rId61" Type="http://schemas.openxmlformats.org/officeDocument/2006/relationships/font" Target="fonts/font8.fntdata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Drapeau" userId="cbb8b06c-f250-4a2a-b0cb-283e93a2f135" providerId="ADAL" clId="{79AC0AC3-960F-4F80-827C-A07E379BE8B6}"/>
    <pc:docChg chg="undo redo custSel addSld delSld modSld sldOrd">
      <pc:chgData name="Nancy Drapeau" userId="cbb8b06c-f250-4a2a-b0cb-283e93a2f135" providerId="ADAL" clId="{79AC0AC3-960F-4F80-827C-A07E379BE8B6}" dt="2023-11-10T21:27:57.019" v="801"/>
      <pc:docMkLst>
        <pc:docMk/>
      </pc:docMkLst>
      <pc:sldChg chg="add">
        <pc:chgData name="Nancy Drapeau" userId="cbb8b06c-f250-4a2a-b0cb-283e93a2f135" providerId="ADAL" clId="{79AC0AC3-960F-4F80-827C-A07E379BE8B6}" dt="2023-11-10T13:52:58.250" v="361"/>
        <pc:sldMkLst>
          <pc:docMk/>
          <pc:sldMk cId="140928719" sldId="271"/>
        </pc:sldMkLst>
      </pc:sldChg>
      <pc:sldChg chg="delSp modSp mod">
        <pc:chgData name="Nancy Drapeau" userId="cbb8b06c-f250-4a2a-b0cb-283e93a2f135" providerId="ADAL" clId="{79AC0AC3-960F-4F80-827C-A07E379BE8B6}" dt="2023-11-10T13:45:31.746" v="158" actId="1076"/>
        <pc:sldMkLst>
          <pc:docMk/>
          <pc:sldMk cId="1058379117" sldId="309"/>
        </pc:sldMkLst>
        <pc:spChg chg="del">
          <ac:chgData name="Nancy Drapeau" userId="cbb8b06c-f250-4a2a-b0cb-283e93a2f135" providerId="ADAL" clId="{79AC0AC3-960F-4F80-827C-A07E379BE8B6}" dt="2023-11-10T13:45:24.967" v="156" actId="478"/>
          <ac:spMkLst>
            <pc:docMk/>
            <pc:sldMk cId="1058379117" sldId="309"/>
            <ac:spMk id="3" creationId="{4063702B-DFFD-42F9-B55D-183D80177E03}"/>
          </ac:spMkLst>
        </pc:spChg>
        <pc:spChg chg="mod">
          <ac:chgData name="Nancy Drapeau" userId="cbb8b06c-f250-4a2a-b0cb-283e93a2f135" providerId="ADAL" clId="{79AC0AC3-960F-4F80-827C-A07E379BE8B6}" dt="2023-11-10T13:45:31.746" v="158" actId="1076"/>
          <ac:spMkLst>
            <pc:docMk/>
            <pc:sldMk cId="1058379117" sldId="309"/>
            <ac:spMk id="4" creationId="{BE3AC3D3-43FF-4F6A-82EF-B167C86C3BD8}"/>
          </ac:spMkLst>
        </pc:spChg>
        <pc:picChg chg="mod">
          <ac:chgData name="Nancy Drapeau" userId="cbb8b06c-f250-4a2a-b0cb-283e93a2f135" providerId="ADAL" clId="{79AC0AC3-960F-4F80-827C-A07E379BE8B6}" dt="2023-11-10T13:44:53.705" v="146" actId="1076"/>
          <ac:picMkLst>
            <pc:docMk/>
            <pc:sldMk cId="1058379117" sldId="309"/>
            <ac:picMk id="2" creationId="{CF2C9A2C-7D41-4AE4-4E62-74AC4D65DE2C}"/>
          </ac:picMkLst>
        </pc:picChg>
        <pc:picChg chg="mod">
          <ac:chgData name="Nancy Drapeau" userId="cbb8b06c-f250-4a2a-b0cb-283e93a2f135" providerId="ADAL" clId="{79AC0AC3-960F-4F80-827C-A07E379BE8B6}" dt="2023-11-10T13:45:28.304" v="157" actId="1076"/>
          <ac:picMkLst>
            <pc:docMk/>
            <pc:sldMk cId="1058379117" sldId="309"/>
            <ac:picMk id="6" creationId="{F8E7D594-B604-44D4-B298-3EE2A51C0C4E}"/>
          </ac:picMkLst>
        </pc:picChg>
      </pc:sldChg>
      <pc:sldChg chg="modSp mod">
        <pc:chgData name="Nancy Drapeau" userId="cbb8b06c-f250-4a2a-b0cb-283e93a2f135" providerId="ADAL" clId="{79AC0AC3-960F-4F80-827C-A07E379BE8B6}" dt="2023-11-10T15:26:22.605" v="728" actId="20577"/>
        <pc:sldMkLst>
          <pc:docMk/>
          <pc:sldMk cId="1018057799" sldId="310"/>
        </pc:sldMkLst>
        <pc:spChg chg="mod">
          <ac:chgData name="Nancy Drapeau" userId="cbb8b06c-f250-4a2a-b0cb-283e93a2f135" providerId="ADAL" clId="{79AC0AC3-960F-4F80-827C-A07E379BE8B6}" dt="2023-11-10T15:26:22.605" v="728" actId="20577"/>
          <ac:spMkLst>
            <pc:docMk/>
            <pc:sldMk cId="1018057799" sldId="310"/>
            <ac:spMk id="4" creationId="{32F58FA7-63DA-48E7-8EB2-64606DCCB3E3}"/>
          </ac:spMkLst>
        </pc:spChg>
      </pc:sldChg>
      <pc:sldChg chg="addSp modSp add mod">
        <pc:chgData name="Nancy Drapeau" userId="cbb8b06c-f250-4a2a-b0cb-283e93a2f135" providerId="ADAL" clId="{79AC0AC3-960F-4F80-827C-A07E379BE8B6}" dt="2023-11-10T15:11:28.919" v="556" actId="20577"/>
        <pc:sldMkLst>
          <pc:docMk/>
          <pc:sldMk cId="2143502985" sldId="327"/>
        </pc:sldMkLst>
        <pc:spChg chg="add mod">
          <ac:chgData name="Nancy Drapeau" userId="cbb8b06c-f250-4a2a-b0cb-283e93a2f135" providerId="ADAL" clId="{79AC0AC3-960F-4F80-827C-A07E379BE8B6}" dt="2023-11-10T15:11:28.919" v="556" actId="20577"/>
          <ac:spMkLst>
            <pc:docMk/>
            <pc:sldMk cId="2143502985" sldId="327"/>
            <ac:spMk id="2" creationId="{1785A6A1-2470-4B23-90EB-F1647AEC233D}"/>
          </ac:spMkLst>
        </pc:spChg>
        <pc:spChg chg="mod">
          <ac:chgData name="Nancy Drapeau" userId="cbb8b06c-f250-4a2a-b0cb-283e93a2f135" providerId="ADAL" clId="{79AC0AC3-960F-4F80-827C-A07E379BE8B6}" dt="2023-11-10T13:57:28.631" v="438" actId="20577"/>
          <ac:spMkLst>
            <pc:docMk/>
            <pc:sldMk cId="2143502985" sldId="327"/>
            <ac:spMk id="10" creationId="{1A7C0397-65FF-44EA-8327-A68113F7345B}"/>
          </ac:spMkLst>
        </pc:spChg>
        <pc:spChg chg="mod">
          <ac:chgData name="Nancy Drapeau" userId="cbb8b06c-f250-4a2a-b0cb-283e93a2f135" providerId="ADAL" clId="{79AC0AC3-960F-4F80-827C-A07E379BE8B6}" dt="2023-11-10T13:57:32.599" v="447" actId="20577"/>
          <ac:spMkLst>
            <pc:docMk/>
            <pc:sldMk cId="2143502985" sldId="327"/>
            <ac:spMk id="11" creationId="{D52D5F64-B65E-4A9C-8587-76A934DE716D}"/>
          </ac:spMkLst>
        </pc:spChg>
      </pc:sldChg>
      <pc:sldChg chg="ord">
        <pc:chgData name="Nancy Drapeau" userId="cbb8b06c-f250-4a2a-b0cb-283e93a2f135" providerId="ADAL" clId="{79AC0AC3-960F-4F80-827C-A07E379BE8B6}" dt="2023-11-10T21:27:57.019" v="801"/>
        <pc:sldMkLst>
          <pc:docMk/>
          <pc:sldMk cId="2108471409" sldId="725"/>
        </pc:sldMkLst>
      </pc:sldChg>
      <pc:sldChg chg="modSp mod ord">
        <pc:chgData name="Nancy Drapeau" userId="cbb8b06c-f250-4a2a-b0cb-283e93a2f135" providerId="ADAL" clId="{79AC0AC3-960F-4F80-827C-A07E379BE8B6}" dt="2023-11-10T21:27:57.019" v="801"/>
        <pc:sldMkLst>
          <pc:docMk/>
          <pc:sldMk cId="4108343426" sldId="868"/>
        </pc:sldMkLst>
        <pc:spChg chg="mod">
          <ac:chgData name="Nancy Drapeau" userId="cbb8b06c-f250-4a2a-b0cb-283e93a2f135" providerId="ADAL" clId="{79AC0AC3-960F-4F80-827C-A07E379BE8B6}" dt="2023-11-09T22:38:12.990" v="18" actId="404"/>
          <ac:spMkLst>
            <pc:docMk/>
            <pc:sldMk cId="4108343426" sldId="868"/>
            <ac:spMk id="3" creationId="{20BC8569-6087-4F2F-9A0E-6B0901A70F8B}"/>
          </ac:spMkLst>
        </pc:spChg>
        <pc:graphicFrameChg chg="mod">
          <ac:chgData name="Nancy Drapeau" userId="cbb8b06c-f250-4a2a-b0cb-283e93a2f135" providerId="ADAL" clId="{79AC0AC3-960F-4F80-827C-A07E379BE8B6}" dt="2023-11-09T22:38:18.791" v="19" actId="1076"/>
          <ac:graphicFrameMkLst>
            <pc:docMk/>
            <pc:sldMk cId="4108343426" sldId="868"/>
            <ac:graphicFrameMk id="429" creationId="{739B349C-DCB2-8320-7339-A5333C571F14}"/>
          </ac:graphicFrameMkLst>
        </pc:graphicFrameChg>
      </pc:sldChg>
      <pc:sldChg chg="modSp mod">
        <pc:chgData name="Nancy Drapeau" userId="cbb8b06c-f250-4a2a-b0cb-283e93a2f135" providerId="ADAL" clId="{79AC0AC3-960F-4F80-827C-A07E379BE8B6}" dt="2023-11-10T15:25:07.864" v="711" actId="20577"/>
        <pc:sldMkLst>
          <pc:docMk/>
          <pc:sldMk cId="2391420586" sldId="922"/>
        </pc:sldMkLst>
        <pc:spChg chg="mod">
          <ac:chgData name="Nancy Drapeau" userId="cbb8b06c-f250-4a2a-b0cb-283e93a2f135" providerId="ADAL" clId="{79AC0AC3-960F-4F80-827C-A07E379BE8B6}" dt="2023-11-10T15:25:07.864" v="711" actId="20577"/>
          <ac:spMkLst>
            <pc:docMk/>
            <pc:sldMk cId="2391420586" sldId="922"/>
            <ac:spMk id="2" creationId="{09CA4789-2674-6DFC-03CA-A2B264120AB8}"/>
          </ac:spMkLst>
        </pc:spChg>
      </pc:sldChg>
      <pc:sldChg chg="modSp mod modNotesTx">
        <pc:chgData name="Nancy Drapeau" userId="cbb8b06c-f250-4a2a-b0cb-283e93a2f135" providerId="ADAL" clId="{79AC0AC3-960F-4F80-827C-A07E379BE8B6}" dt="2023-11-10T15:24:15.996" v="707" actId="20577"/>
        <pc:sldMkLst>
          <pc:docMk/>
          <pc:sldMk cId="2260026558" sldId="927"/>
        </pc:sldMkLst>
        <pc:spChg chg="mod">
          <ac:chgData name="Nancy Drapeau" userId="cbb8b06c-f250-4a2a-b0cb-283e93a2f135" providerId="ADAL" clId="{79AC0AC3-960F-4F80-827C-A07E379BE8B6}" dt="2023-11-10T15:24:15.996" v="707" actId="20577"/>
          <ac:spMkLst>
            <pc:docMk/>
            <pc:sldMk cId="2260026558" sldId="927"/>
            <ac:spMk id="2" creationId="{C6EFFB05-7A22-11B3-5041-1C936C10F939}"/>
          </ac:spMkLst>
        </pc:spChg>
      </pc:sldChg>
      <pc:sldChg chg="modSp mod modNotesTx">
        <pc:chgData name="Nancy Drapeau" userId="cbb8b06c-f250-4a2a-b0cb-283e93a2f135" providerId="ADAL" clId="{79AC0AC3-960F-4F80-827C-A07E379BE8B6}" dt="2023-11-10T16:00:29.183" v="799" actId="14100"/>
        <pc:sldMkLst>
          <pc:docMk/>
          <pc:sldMk cId="4097617113" sldId="933"/>
        </pc:sldMkLst>
        <pc:spChg chg="mod">
          <ac:chgData name="Nancy Drapeau" userId="cbb8b06c-f250-4a2a-b0cb-283e93a2f135" providerId="ADAL" clId="{79AC0AC3-960F-4F80-827C-A07E379BE8B6}" dt="2023-11-10T16:00:29.183" v="799" actId="14100"/>
          <ac:spMkLst>
            <pc:docMk/>
            <pc:sldMk cId="4097617113" sldId="933"/>
            <ac:spMk id="2" creationId="{67C0DECD-4752-0E78-3C06-1E65294CA562}"/>
          </ac:spMkLst>
        </pc:spChg>
      </pc:sldChg>
      <pc:sldChg chg="modSp mod">
        <pc:chgData name="Nancy Drapeau" userId="cbb8b06c-f250-4a2a-b0cb-283e93a2f135" providerId="ADAL" clId="{79AC0AC3-960F-4F80-827C-A07E379BE8B6}" dt="2023-11-10T15:26:51.455" v="746" actId="20577"/>
        <pc:sldMkLst>
          <pc:docMk/>
          <pc:sldMk cId="2566516385" sldId="939"/>
        </pc:sldMkLst>
        <pc:spChg chg="mod">
          <ac:chgData name="Nancy Drapeau" userId="cbb8b06c-f250-4a2a-b0cb-283e93a2f135" providerId="ADAL" clId="{79AC0AC3-960F-4F80-827C-A07E379BE8B6}" dt="2023-11-10T15:26:51.455" v="746" actId="20577"/>
          <ac:spMkLst>
            <pc:docMk/>
            <pc:sldMk cId="2566516385" sldId="939"/>
            <ac:spMk id="4" creationId="{32F58FA7-63DA-48E7-8EB2-64606DCCB3E3}"/>
          </ac:spMkLst>
        </pc:spChg>
      </pc:sldChg>
      <pc:sldChg chg="ord">
        <pc:chgData name="Nancy Drapeau" userId="cbb8b06c-f250-4a2a-b0cb-283e93a2f135" providerId="ADAL" clId="{79AC0AC3-960F-4F80-827C-A07E379BE8B6}" dt="2023-11-10T21:27:57.019" v="801"/>
        <pc:sldMkLst>
          <pc:docMk/>
          <pc:sldMk cId="3307398891" sldId="6189"/>
        </pc:sldMkLst>
      </pc:sldChg>
      <pc:sldChg chg="ord">
        <pc:chgData name="Nancy Drapeau" userId="cbb8b06c-f250-4a2a-b0cb-283e93a2f135" providerId="ADAL" clId="{79AC0AC3-960F-4F80-827C-A07E379BE8B6}" dt="2023-11-10T21:27:57.019" v="801"/>
        <pc:sldMkLst>
          <pc:docMk/>
          <pc:sldMk cId="2451458118" sldId="6195"/>
        </pc:sldMkLst>
      </pc:sldChg>
      <pc:sldChg chg="addSp modSp mod">
        <pc:chgData name="Nancy Drapeau" userId="cbb8b06c-f250-4a2a-b0cb-283e93a2f135" providerId="ADAL" clId="{79AC0AC3-960F-4F80-827C-A07E379BE8B6}" dt="2023-11-10T15:56:48.550" v="770" actId="14100"/>
        <pc:sldMkLst>
          <pc:docMk/>
          <pc:sldMk cId="3538304033" sldId="6197"/>
        </pc:sldMkLst>
        <pc:spChg chg="add mod">
          <ac:chgData name="Nancy Drapeau" userId="cbb8b06c-f250-4a2a-b0cb-283e93a2f135" providerId="ADAL" clId="{79AC0AC3-960F-4F80-827C-A07E379BE8B6}" dt="2023-11-10T15:56:36.014" v="768" actId="207"/>
          <ac:spMkLst>
            <pc:docMk/>
            <pc:sldMk cId="3538304033" sldId="6197"/>
            <ac:spMk id="3" creationId="{21EFC2CB-4BC2-A8FA-808F-ABEF1E7A8063}"/>
          </ac:spMkLst>
        </pc:spChg>
        <pc:spChg chg="mod">
          <ac:chgData name="Nancy Drapeau" userId="cbb8b06c-f250-4a2a-b0cb-283e93a2f135" providerId="ADAL" clId="{79AC0AC3-960F-4F80-827C-A07E379BE8B6}" dt="2023-11-10T15:21:51.622" v="663" actId="20577"/>
          <ac:spMkLst>
            <pc:docMk/>
            <pc:sldMk cId="3538304033" sldId="6197"/>
            <ac:spMk id="7" creationId="{AF6F8180-397F-2C5E-F57D-C49359095DDC}"/>
          </ac:spMkLst>
        </pc:spChg>
        <pc:picChg chg="mod">
          <ac:chgData name="Nancy Drapeau" userId="cbb8b06c-f250-4a2a-b0cb-283e93a2f135" providerId="ADAL" clId="{79AC0AC3-960F-4F80-827C-A07E379BE8B6}" dt="2023-11-10T15:56:48.550" v="770" actId="14100"/>
          <ac:picMkLst>
            <pc:docMk/>
            <pc:sldMk cId="3538304033" sldId="6197"/>
            <ac:picMk id="10" creationId="{EDD4289E-30A3-5ADA-0B07-4A9D6387E150}"/>
          </ac:picMkLst>
        </pc:picChg>
      </pc:sldChg>
      <pc:sldChg chg="modSp mod">
        <pc:chgData name="Nancy Drapeau" userId="cbb8b06c-f250-4a2a-b0cb-283e93a2f135" providerId="ADAL" clId="{79AC0AC3-960F-4F80-827C-A07E379BE8B6}" dt="2023-11-10T15:22:42.585" v="689" actId="20577"/>
        <pc:sldMkLst>
          <pc:docMk/>
          <pc:sldMk cId="2512571795" sldId="2147472419"/>
        </pc:sldMkLst>
        <pc:spChg chg="mod">
          <ac:chgData name="Nancy Drapeau" userId="cbb8b06c-f250-4a2a-b0cb-283e93a2f135" providerId="ADAL" clId="{79AC0AC3-960F-4F80-827C-A07E379BE8B6}" dt="2023-11-10T15:22:42.585" v="689" actId="20577"/>
          <ac:spMkLst>
            <pc:docMk/>
            <pc:sldMk cId="2512571795" sldId="2147472419"/>
            <ac:spMk id="7" creationId="{C6BEBED6-A85D-C1F7-E3BA-88BB752776C7}"/>
          </ac:spMkLst>
        </pc:spChg>
      </pc:sldChg>
      <pc:sldChg chg="modSp mod">
        <pc:chgData name="Nancy Drapeau" userId="cbb8b06c-f250-4a2a-b0cb-283e93a2f135" providerId="ADAL" clId="{79AC0AC3-960F-4F80-827C-A07E379BE8B6}" dt="2023-11-10T14:13:45.955" v="482" actId="13926"/>
        <pc:sldMkLst>
          <pc:docMk/>
          <pc:sldMk cId="1712283169" sldId="2147472420"/>
        </pc:sldMkLst>
        <pc:spChg chg="mod">
          <ac:chgData name="Nancy Drapeau" userId="cbb8b06c-f250-4a2a-b0cb-283e93a2f135" providerId="ADAL" clId="{79AC0AC3-960F-4F80-827C-A07E379BE8B6}" dt="2023-11-10T14:13:45.955" v="482" actId="13926"/>
          <ac:spMkLst>
            <pc:docMk/>
            <pc:sldMk cId="1712283169" sldId="2147472420"/>
            <ac:spMk id="5" creationId="{E8477FFF-BD5A-6E89-9E65-C07DAD388807}"/>
          </ac:spMkLst>
        </pc:spChg>
      </pc:sldChg>
      <pc:sldChg chg="modNotesTx">
        <pc:chgData name="Nancy Drapeau" userId="cbb8b06c-f250-4a2a-b0cb-283e93a2f135" providerId="ADAL" clId="{79AC0AC3-960F-4F80-827C-A07E379BE8B6}" dt="2023-11-09T22:34:44.611" v="1" actId="6549"/>
        <pc:sldMkLst>
          <pc:docMk/>
          <pc:sldMk cId="4234491839" sldId="2147472422"/>
        </pc:sldMkLst>
      </pc:sldChg>
      <pc:sldChg chg="modSp mod">
        <pc:chgData name="Nancy Drapeau" userId="cbb8b06c-f250-4a2a-b0cb-283e93a2f135" providerId="ADAL" clId="{79AC0AC3-960F-4F80-827C-A07E379BE8B6}" dt="2023-11-10T15:24:59.860" v="710" actId="20577"/>
        <pc:sldMkLst>
          <pc:docMk/>
          <pc:sldMk cId="853665803" sldId="2147472425"/>
        </pc:sldMkLst>
        <pc:spChg chg="mod">
          <ac:chgData name="Nancy Drapeau" userId="cbb8b06c-f250-4a2a-b0cb-283e93a2f135" providerId="ADAL" clId="{79AC0AC3-960F-4F80-827C-A07E379BE8B6}" dt="2023-11-10T15:24:59.860" v="710" actId="20577"/>
          <ac:spMkLst>
            <pc:docMk/>
            <pc:sldMk cId="853665803" sldId="2147472425"/>
            <ac:spMk id="4" creationId="{32F58FA7-63DA-48E7-8EB2-64606DCCB3E3}"/>
          </ac:spMkLst>
        </pc:spChg>
      </pc:sldChg>
      <pc:sldChg chg="modSp mod">
        <pc:chgData name="Nancy Drapeau" userId="cbb8b06c-f250-4a2a-b0cb-283e93a2f135" providerId="ADAL" clId="{79AC0AC3-960F-4F80-827C-A07E379BE8B6}" dt="2023-11-10T15:23:51.178" v="705" actId="20577"/>
        <pc:sldMkLst>
          <pc:docMk/>
          <pc:sldMk cId="1922200241" sldId="2147472432"/>
        </pc:sldMkLst>
        <pc:spChg chg="mod">
          <ac:chgData name="Nancy Drapeau" userId="cbb8b06c-f250-4a2a-b0cb-283e93a2f135" providerId="ADAL" clId="{79AC0AC3-960F-4F80-827C-A07E379BE8B6}" dt="2023-11-10T15:23:51.178" v="705" actId="20577"/>
          <ac:spMkLst>
            <pc:docMk/>
            <pc:sldMk cId="1922200241" sldId="2147472432"/>
            <ac:spMk id="4" creationId="{F8685A45-E02F-22E6-3519-B2DE58D7DB9D}"/>
          </ac:spMkLst>
        </pc:spChg>
      </pc:sldChg>
      <pc:sldChg chg="add del modNotesTx">
        <pc:chgData name="Nancy Drapeau" userId="cbb8b06c-f250-4a2a-b0cb-283e93a2f135" providerId="ADAL" clId="{79AC0AC3-960F-4F80-827C-A07E379BE8B6}" dt="2023-11-10T15:24:10.404" v="706" actId="47"/>
        <pc:sldMkLst>
          <pc:docMk/>
          <pc:sldMk cId="2866626229" sldId="2147472434"/>
        </pc:sldMkLst>
      </pc:sldChg>
      <pc:sldChg chg="modSp add del mod">
        <pc:chgData name="Nancy Drapeau" userId="cbb8b06c-f250-4a2a-b0cb-283e93a2f135" providerId="ADAL" clId="{79AC0AC3-960F-4F80-827C-A07E379BE8B6}" dt="2023-11-10T15:24:10.404" v="706" actId="47"/>
        <pc:sldMkLst>
          <pc:docMk/>
          <pc:sldMk cId="4173654290" sldId="2147472435"/>
        </pc:sldMkLst>
        <pc:spChg chg="mod">
          <ac:chgData name="Nancy Drapeau" userId="cbb8b06c-f250-4a2a-b0cb-283e93a2f135" providerId="ADAL" clId="{79AC0AC3-960F-4F80-827C-A07E379BE8B6}" dt="2023-11-10T13:47:08.991" v="203" actId="20577"/>
          <ac:spMkLst>
            <pc:docMk/>
            <pc:sldMk cId="4173654290" sldId="2147472435"/>
            <ac:spMk id="5" creationId="{E8477FFF-BD5A-6E89-9E65-C07DAD388807}"/>
          </ac:spMkLst>
        </pc:spChg>
      </pc:sldChg>
      <pc:sldChg chg="addSp delSp modSp mod modClrScheme chgLayout">
        <pc:chgData name="Nancy Drapeau" userId="cbb8b06c-f250-4a2a-b0cb-283e93a2f135" providerId="ADAL" clId="{79AC0AC3-960F-4F80-827C-A07E379BE8B6}" dt="2023-11-10T15:20:57.813" v="649" actId="1076"/>
        <pc:sldMkLst>
          <pc:docMk/>
          <pc:sldMk cId="2653231791" sldId="2147472437"/>
        </pc:sldMkLst>
        <pc:spChg chg="mod ord">
          <ac:chgData name="Nancy Drapeau" userId="cbb8b06c-f250-4a2a-b0cb-283e93a2f135" providerId="ADAL" clId="{79AC0AC3-960F-4F80-827C-A07E379BE8B6}" dt="2023-11-10T15:02:09.568" v="525" actId="700"/>
          <ac:spMkLst>
            <pc:docMk/>
            <pc:sldMk cId="2653231791" sldId="2147472437"/>
            <ac:spMk id="7" creationId="{6572C1C8-5E21-E6E0-877E-BE72E0AF9A16}"/>
          </ac:spMkLst>
        </pc:spChg>
        <pc:graphicFrameChg chg="add del mod">
          <ac:chgData name="Nancy Drapeau" userId="cbb8b06c-f250-4a2a-b0cb-283e93a2f135" providerId="ADAL" clId="{79AC0AC3-960F-4F80-827C-A07E379BE8B6}" dt="2023-11-10T15:01:31.091" v="521" actId="478"/>
          <ac:graphicFrameMkLst>
            <pc:docMk/>
            <pc:sldMk cId="2653231791" sldId="2147472437"/>
            <ac:graphicFrameMk id="3" creationId="{39EE5D10-037A-5ED8-A5FC-428888E51604}"/>
          </ac:graphicFrameMkLst>
        </pc:graphicFrameChg>
        <pc:graphicFrameChg chg="add del mod">
          <ac:chgData name="Nancy Drapeau" userId="cbb8b06c-f250-4a2a-b0cb-283e93a2f135" providerId="ADAL" clId="{79AC0AC3-960F-4F80-827C-A07E379BE8B6}" dt="2023-11-10T15:20:35.512" v="641" actId="478"/>
          <ac:graphicFrameMkLst>
            <pc:docMk/>
            <pc:sldMk cId="2653231791" sldId="2147472437"/>
            <ac:graphicFrameMk id="4" creationId="{549563C6-4A09-6719-8957-D800786ED1F0}"/>
          </ac:graphicFrameMkLst>
        </pc:graphicFrameChg>
        <pc:graphicFrameChg chg="add mod">
          <ac:chgData name="Nancy Drapeau" userId="cbb8b06c-f250-4a2a-b0cb-283e93a2f135" providerId="ADAL" clId="{79AC0AC3-960F-4F80-827C-A07E379BE8B6}" dt="2023-11-10T15:20:57.813" v="649" actId="1076"/>
          <ac:graphicFrameMkLst>
            <pc:docMk/>
            <pc:sldMk cId="2653231791" sldId="2147472437"/>
            <ac:graphicFrameMk id="5" creationId="{A690A931-57CA-DE79-249C-B6F201388523}"/>
          </ac:graphicFrameMkLst>
        </pc:graphicFrameChg>
        <pc:picChg chg="add del">
          <ac:chgData name="Nancy Drapeau" userId="cbb8b06c-f250-4a2a-b0cb-283e93a2f135" providerId="ADAL" clId="{79AC0AC3-960F-4F80-827C-A07E379BE8B6}" dt="2023-11-10T15:00:05.425" v="518" actId="478"/>
          <ac:picMkLst>
            <pc:docMk/>
            <pc:sldMk cId="2653231791" sldId="2147472437"/>
            <ac:picMk id="9" creationId="{3C99FB66-09BF-4876-3820-AE1A21C42F0C}"/>
          </ac:picMkLst>
        </pc:picChg>
      </pc:sldChg>
      <pc:sldChg chg="modSp del mod">
        <pc:chgData name="Nancy Drapeau" userId="cbb8b06c-f250-4a2a-b0cb-283e93a2f135" providerId="ADAL" clId="{79AC0AC3-960F-4F80-827C-A07E379BE8B6}" dt="2023-11-10T14:30:32.685" v="511" actId="47"/>
        <pc:sldMkLst>
          <pc:docMk/>
          <pc:sldMk cId="1076101361" sldId="2147472439"/>
        </pc:sldMkLst>
        <pc:spChg chg="mod">
          <ac:chgData name="Nancy Drapeau" userId="cbb8b06c-f250-4a2a-b0cb-283e93a2f135" providerId="ADAL" clId="{79AC0AC3-960F-4F80-827C-A07E379BE8B6}" dt="2023-11-10T13:51:11.658" v="360" actId="20577"/>
          <ac:spMkLst>
            <pc:docMk/>
            <pc:sldMk cId="1076101361" sldId="2147472439"/>
            <ac:spMk id="4" creationId="{F8685A45-E02F-22E6-3519-B2DE58D7DB9D}"/>
          </ac:spMkLst>
        </pc:spChg>
        <pc:picChg chg="mod">
          <ac:chgData name="Nancy Drapeau" userId="cbb8b06c-f250-4a2a-b0cb-283e93a2f135" providerId="ADAL" clId="{79AC0AC3-960F-4F80-827C-A07E379BE8B6}" dt="2023-11-10T13:51:04.648" v="356" actId="14100"/>
          <ac:picMkLst>
            <pc:docMk/>
            <pc:sldMk cId="1076101361" sldId="2147472439"/>
            <ac:picMk id="7" creationId="{7BE55427-90DC-5CB5-D623-8783260CAEAC}"/>
          </ac:picMkLst>
        </pc:picChg>
      </pc:sldChg>
      <pc:sldChg chg="modSp mod">
        <pc:chgData name="Nancy Drapeau" userId="cbb8b06c-f250-4a2a-b0cb-283e93a2f135" providerId="ADAL" clId="{79AC0AC3-960F-4F80-827C-A07E379BE8B6}" dt="2023-11-10T13:50:38.998" v="355" actId="20577"/>
        <pc:sldMkLst>
          <pc:docMk/>
          <pc:sldMk cId="2218261175" sldId="2147472441"/>
        </pc:sldMkLst>
        <pc:spChg chg="mod">
          <ac:chgData name="Nancy Drapeau" userId="cbb8b06c-f250-4a2a-b0cb-283e93a2f135" providerId="ADAL" clId="{79AC0AC3-960F-4F80-827C-A07E379BE8B6}" dt="2023-11-10T13:50:38.998" v="355" actId="20577"/>
          <ac:spMkLst>
            <pc:docMk/>
            <pc:sldMk cId="2218261175" sldId="2147472441"/>
            <ac:spMk id="4" creationId="{266FA625-1F4F-9904-2E80-F26A4E07F526}"/>
          </ac:spMkLst>
        </pc:spChg>
      </pc:sldChg>
      <pc:sldChg chg="modSp mod">
        <pc:chgData name="Nancy Drapeau" userId="cbb8b06c-f250-4a2a-b0cb-283e93a2f135" providerId="ADAL" clId="{79AC0AC3-960F-4F80-827C-A07E379BE8B6}" dt="2023-11-10T14:22:59.661" v="508" actId="20577"/>
        <pc:sldMkLst>
          <pc:docMk/>
          <pc:sldMk cId="2034607326" sldId="2147472443"/>
        </pc:sldMkLst>
        <pc:spChg chg="mod">
          <ac:chgData name="Nancy Drapeau" userId="cbb8b06c-f250-4a2a-b0cb-283e93a2f135" providerId="ADAL" clId="{79AC0AC3-960F-4F80-827C-A07E379BE8B6}" dt="2023-11-10T14:22:59.661" v="508" actId="20577"/>
          <ac:spMkLst>
            <pc:docMk/>
            <pc:sldMk cId="2034607326" sldId="2147472443"/>
            <ac:spMk id="5" creationId="{E8477FFF-BD5A-6E89-9E65-C07DAD388807}"/>
          </ac:spMkLst>
        </pc:spChg>
      </pc:sldChg>
      <pc:sldChg chg="modSp mod">
        <pc:chgData name="Nancy Drapeau" userId="cbb8b06c-f250-4a2a-b0cb-283e93a2f135" providerId="ADAL" clId="{79AC0AC3-960F-4F80-827C-A07E379BE8B6}" dt="2023-11-10T15:27:17.485" v="748" actId="14100"/>
        <pc:sldMkLst>
          <pc:docMk/>
          <pc:sldMk cId="2153660726" sldId="2147472444"/>
        </pc:sldMkLst>
        <pc:graphicFrameChg chg="mod">
          <ac:chgData name="Nancy Drapeau" userId="cbb8b06c-f250-4a2a-b0cb-283e93a2f135" providerId="ADAL" clId="{79AC0AC3-960F-4F80-827C-A07E379BE8B6}" dt="2023-11-10T15:27:17.485" v="748" actId="14100"/>
          <ac:graphicFrameMkLst>
            <pc:docMk/>
            <pc:sldMk cId="2153660726" sldId="2147472444"/>
            <ac:graphicFrameMk id="17" creationId="{04DEF863-C0CC-D9EC-B63D-71EBDA8E5A99}"/>
          </ac:graphicFrameMkLst>
        </pc:graphicFrameChg>
      </pc:sldChg>
      <pc:sldChg chg="ord">
        <pc:chgData name="Nancy Drapeau" userId="cbb8b06c-f250-4a2a-b0cb-283e93a2f135" providerId="ADAL" clId="{79AC0AC3-960F-4F80-827C-A07E379BE8B6}" dt="2023-11-10T21:27:57.019" v="801"/>
        <pc:sldMkLst>
          <pc:docMk/>
          <pc:sldMk cId="700840193" sldId="2147472445"/>
        </pc:sldMkLst>
      </pc:sldChg>
      <pc:sldChg chg="modSp mod">
        <pc:chgData name="Nancy Drapeau" userId="cbb8b06c-f250-4a2a-b0cb-283e93a2f135" providerId="ADAL" clId="{79AC0AC3-960F-4F80-827C-A07E379BE8B6}" dt="2023-11-10T13:50:07.098" v="344" actId="20577"/>
        <pc:sldMkLst>
          <pc:docMk/>
          <pc:sldMk cId="1859048638" sldId="2147472446"/>
        </pc:sldMkLst>
        <pc:spChg chg="mod">
          <ac:chgData name="Nancy Drapeau" userId="cbb8b06c-f250-4a2a-b0cb-283e93a2f135" providerId="ADAL" clId="{79AC0AC3-960F-4F80-827C-A07E379BE8B6}" dt="2023-11-10T13:50:07.098" v="344" actId="20577"/>
          <ac:spMkLst>
            <pc:docMk/>
            <pc:sldMk cId="1859048638" sldId="2147472446"/>
            <ac:spMk id="4" creationId="{7D9425A0-DBF3-C14A-91EE-9888C27789AC}"/>
          </ac:spMkLst>
        </pc:spChg>
      </pc:sldChg>
      <pc:sldChg chg="del">
        <pc:chgData name="Nancy Drapeau" userId="cbb8b06c-f250-4a2a-b0cb-283e93a2f135" providerId="ADAL" clId="{79AC0AC3-960F-4F80-827C-A07E379BE8B6}" dt="2023-11-10T14:31:22.798" v="512" actId="47"/>
        <pc:sldMkLst>
          <pc:docMk/>
          <pc:sldMk cId="2659792452" sldId="2147472447"/>
        </pc:sldMkLst>
      </pc:sldChg>
      <pc:sldChg chg="del">
        <pc:chgData name="Nancy Drapeau" userId="cbb8b06c-f250-4a2a-b0cb-283e93a2f135" providerId="ADAL" clId="{79AC0AC3-960F-4F80-827C-A07E379BE8B6}" dt="2023-11-10T14:22:27.871" v="483" actId="47"/>
        <pc:sldMkLst>
          <pc:docMk/>
          <pc:sldMk cId="3430292435" sldId="2147472448"/>
        </pc:sldMkLst>
      </pc:sldChg>
      <pc:sldChg chg="modSp del mod">
        <pc:chgData name="Nancy Drapeau" userId="cbb8b06c-f250-4a2a-b0cb-283e93a2f135" providerId="ADAL" clId="{79AC0AC3-960F-4F80-827C-A07E379BE8B6}" dt="2023-11-10T15:29:39.405" v="759" actId="47"/>
        <pc:sldMkLst>
          <pc:docMk/>
          <pc:sldMk cId="545569111" sldId="2147472451"/>
        </pc:sldMkLst>
        <pc:graphicFrameChg chg="mod">
          <ac:chgData name="Nancy Drapeau" userId="cbb8b06c-f250-4a2a-b0cb-283e93a2f135" providerId="ADAL" clId="{79AC0AC3-960F-4F80-827C-A07E379BE8B6}" dt="2023-11-10T15:28:15.562" v="751" actId="14100"/>
          <ac:graphicFrameMkLst>
            <pc:docMk/>
            <pc:sldMk cId="545569111" sldId="2147472451"/>
            <ac:graphicFrameMk id="59" creationId="{956F996E-0405-223B-BADC-946D4859B9D6}"/>
          </ac:graphicFrameMkLst>
        </pc:graphicFrameChg>
      </pc:sldChg>
      <pc:sldChg chg="modNotesTx">
        <pc:chgData name="Nancy Drapeau" userId="cbb8b06c-f250-4a2a-b0cb-283e93a2f135" providerId="ADAL" clId="{79AC0AC3-960F-4F80-827C-A07E379BE8B6}" dt="2023-11-09T22:34:33.838" v="0" actId="6549"/>
        <pc:sldMkLst>
          <pc:docMk/>
          <pc:sldMk cId="2422148760" sldId="2147472453"/>
        </pc:sldMkLst>
      </pc:sldChg>
      <pc:sldChg chg="modSp mod">
        <pc:chgData name="Nancy Drapeau" userId="cbb8b06c-f250-4a2a-b0cb-283e93a2f135" providerId="ADAL" clId="{79AC0AC3-960F-4F80-827C-A07E379BE8B6}" dt="2023-11-10T15:18:14.362" v="640" actId="1076"/>
        <pc:sldMkLst>
          <pc:docMk/>
          <pc:sldMk cId="3941662694" sldId="2147472454"/>
        </pc:sldMkLst>
        <pc:spChg chg="mod">
          <ac:chgData name="Nancy Drapeau" userId="cbb8b06c-f250-4a2a-b0cb-283e93a2f135" providerId="ADAL" clId="{79AC0AC3-960F-4F80-827C-A07E379BE8B6}" dt="2023-11-10T15:18:14.362" v="640" actId="1076"/>
          <ac:spMkLst>
            <pc:docMk/>
            <pc:sldMk cId="3941662694" sldId="2147472454"/>
            <ac:spMk id="5" creationId="{4542C7B4-AAF8-B510-814E-9F6BCE2D9E5B}"/>
          </ac:spMkLst>
        </pc:spChg>
      </pc:sldChg>
      <pc:sldChg chg="addSp delSp modSp new mod ord modClrScheme chgLayout">
        <pc:chgData name="Nancy Drapeau" userId="cbb8b06c-f250-4a2a-b0cb-283e93a2f135" providerId="ADAL" clId="{79AC0AC3-960F-4F80-827C-A07E379BE8B6}" dt="2023-11-10T15:55:11.570" v="761"/>
        <pc:sldMkLst>
          <pc:docMk/>
          <pc:sldMk cId="361004225" sldId="2147472455"/>
        </pc:sldMkLst>
        <pc:spChg chg="del mod ord">
          <ac:chgData name="Nancy Drapeau" userId="cbb8b06c-f250-4a2a-b0cb-283e93a2f135" providerId="ADAL" clId="{79AC0AC3-960F-4F80-827C-A07E379BE8B6}" dt="2023-11-10T14:36:04.219" v="514" actId="478"/>
          <ac:spMkLst>
            <pc:docMk/>
            <pc:sldMk cId="361004225" sldId="2147472455"/>
            <ac:spMk id="2" creationId="{27BE1CDA-6E82-05AD-F231-77317EF5255C}"/>
          </ac:spMkLst>
        </pc:spChg>
        <pc:spChg chg="del">
          <ac:chgData name="Nancy Drapeau" userId="cbb8b06c-f250-4a2a-b0cb-283e93a2f135" providerId="ADAL" clId="{79AC0AC3-960F-4F80-827C-A07E379BE8B6}" dt="2023-11-10T14:35:59.858" v="513" actId="700"/>
          <ac:spMkLst>
            <pc:docMk/>
            <pc:sldMk cId="361004225" sldId="2147472455"/>
            <ac:spMk id="3" creationId="{39950F5F-B383-E65F-DD33-146A00FCB9C2}"/>
          </ac:spMkLst>
        </pc:spChg>
        <pc:spChg chg="add mod">
          <ac:chgData name="Nancy Drapeau" userId="cbb8b06c-f250-4a2a-b0cb-283e93a2f135" providerId="ADAL" clId="{79AC0AC3-960F-4F80-827C-A07E379BE8B6}" dt="2023-11-10T15:17:10.316" v="636" actId="1076"/>
          <ac:spMkLst>
            <pc:docMk/>
            <pc:sldMk cId="361004225" sldId="2147472455"/>
            <ac:spMk id="18" creationId="{E135DA0A-76C6-FF3B-301B-5FC75BE4862C}"/>
          </ac:spMkLst>
        </pc:spChg>
        <pc:picChg chg="add del">
          <ac:chgData name="Nancy Drapeau" userId="cbb8b06c-f250-4a2a-b0cb-283e93a2f135" providerId="ADAL" clId="{79AC0AC3-960F-4F80-827C-A07E379BE8B6}" dt="2023-11-10T15:12:33.305" v="557" actId="478"/>
          <ac:picMkLst>
            <pc:docMk/>
            <pc:sldMk cId="361004225" sldId="2147472455"/>
            <ac:picMk id="5" creationId="{D9EA8857-28DA-2F21-455D-DB0BD6EB5123}"/>
          </ac:picMkLst>
        </pc:picChg>
        <pc:picChg chg="add del mod">
          <ac:chgData name="Nancy Drapeau" userId="cbb8b06c-f250-4a2a-b0cb-283e93a2f135" providerId="ADAL" clId="{79AC0AC3-960F-4F80-827C-A07E379BE8B6}" dt="2023-11-10T15:13:33.211" v="566" actId="478"/>
          <ac:picMkLst>
            <pc:docMk/>
            <pc:sldMk cId="361004225" sldId="2147472455"/>
            <ac:picMk id="7" creationId="{48451795-6299-5DCC-702E-57EC8FF5F582}"/>
          </ac:picMkLst>
        </pc:picChg>
        <pc:picChg chg="add del mod">
          <ac:chgData name="Nancy Drapeau" userId="cbb8b06c-f250-4a2a-b0cb-283e93a2f135" providerId="ADAL" clId="{79AC0AC3-960F-4F80-827C-A07E379BE8B6}" dt="2023-11-10T15:14:27.828" v="581" actId="478"/>
          <ac:picMkLst>
            <pc:docMk/>
            <pc:sldMk cId="361004225" sldId="2147472455"/>
            <ac:picMk id="9" creationId="{E6A6B854-EA29-547A-C28A-2CFF8F3E1194}"/>
          </ac:picMkLst>
        </pc:picChg>
        <pc:picChg chg="add del mod">
          <ac:chgData name="Nancy Drapeau" userId="cbb8b06c-f250-4a2a-b0cb-283e93a2f135" providerId="ADAL" clId="{79AC0AC3-960F-4F80-827C-A07E379BE8B6}" dt="2023-11-10T15:14:06.619" v="575" actId="931"/>
          <ac:picMkLst>
            <pc:docMk/>
            <pc:sldMk cId="361004225" sldId="2147472455"/>
            <ac:picMk id="11" creationId="{01492E06-AF4E-DF5E-E4AE-82BCA1EFF6CD}"/>
          </ac:picMkLst>
        </pc:picChg>
        <pc:picChg chg="add mod">
          <ac:chgData name="Nancy Drapeau" userId="cbb8b06c-f250-4a2a-b0cb-283e93a2f135" providerId="ADAL" clId="{79AC0AC3-960F-4F80-827C-A07E379BE8B6}" dt="2023-11-10T15:17:00.204" v="631" actId="1076"/>
          <ac:picMkLst>
            <pc:docMk/>
            <pc:sldMk cId="361004225" sldId="2147472455"/>
            <ac:picMk id="13" creationId="{2B723C29-0F9B-327B-E700-9D611D5A9929}"/>
          </ac:picMkLst>
        </pc:picChg>
        <pc:picChg chg="add mod">
          <ac:chgData name="Nancy Drapeau" userId="cbb8b06c-f250-4a2a-b0cb-283e93a2f135" providerId="ADAL" clId="{79AC0AC3-960F-4F80-827C-A07E379BE8B6}" dt="2023-11-10T15:17:01.144" v="632" actId="1076"/>
          <ac:picMkLst>
            <pc:docMk/>
            <pc:sldMk cId="361004225" sldId="2147472455"/>
            <ac:picMk id="15" creationId="{64DE1BFE-DF2D-6686-D242-1DF8D98BCB0C}"/>
          </ac:picMkLst>
        </pc:picChg>
        <pc:picChg chg="add mod">
          <ac:chgData name="Nancy Drapeau" userId="cbb8b06c-f250-4a2a-b0cb-283e93a2f135" providerId="ADAL" clId="{79AC0AC3-960F-4F80-827C-A07E379BE8B6}" dt="2023-11-10T15:17:02.590" v="633" actId="1076"/>
          <ac:picMkLst>
            <pc:docMk/>
            <pc:sldMk cId="361004225" sldId="2147472455"/>
            <ac:picMk id="17" creationId="{3CA890AD-5B33-81B0-19C7-4AE840FC9F16}"/>
          </ac:picMkLst>
        </pc:picChg>
      </pc:sldChg>
      <pc:sldChg chg="addSp delSp modSp add mod setBg delDesignElem">
        <pc:chgData name="Nancy Drapeau" userId="cbb8b06c-f250-4a2a-b0cb-283e93a2f135" providerId="ADAL" clId="{79AC0AC3-960F-4F80-827C-A07E379BE8B6}" dt="2023-11-10T15:29:34.861" v="758"/>
        <pc:sldMkLst>
          <pc:docMk/>
          <pc:sldMk cId="3214045500" sldId="2147472456"/>
        </pc:sldMkLst>
        <pc:spChg chg="mod">
          <ac:chgData name="Nancy Drapeau" userId="cbb8b06c-f250-4a2a-b0cb-283e93a2f135" providerId="ADAL" clId="{79AC0AC3-960F-4F80-827C-A07E379BE8B6}" dt="2023-11-10T15:28:57.033" v="754" actId="26606"/>
          <ac:spMkLst>
            <pc:docMk/>
            <pc:sldMk cId="3214045500" sldId="2147472456"/>
            <ac:spMk id="7" creationId="{B0DDAA4B-591C-1E8D-4D2C-C68211954722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2" creationId="{09588DA8-065E-4F6F-8EFD-43104AB2E0CF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3" creationId="{C4285719-470E-454C-AF62-8323075F1F5B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4" creationId="{CD9FE4EF-C4D8-49A0-B2FF-81D8DB7D8A24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5" creationId="{4300840D-0A0B-4512-BACA-B439D5B9C57C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6" creationId="{D2B78728-A580-49A7-84F9-6EF6F583ADE0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7" creationId="{38FAA1A1-D861-433F-88FA-1E9D6FD31D11}"/>
          </ac:spMkLst>
        </pc:spChg>
        <pc:spChg chg="del">
          <ac:chgData name="Nancy Drapeau" userId="cbb8b06c-f250-4a2a-b0cb-283e93a2f135" providerId="ADAL" clId="{79AC0AC3-960F-4F80-827C-A07E379BE8B6}" dt="2023-11-10T15:28:36.867" v="753"/>
          <ac:spMkLst>
            <pc:docMk/>
            <pc:sldMk cId="3214045500" sldId="2147472456"/>
            <ac:spMk id="58" creationId="{8D71EDA1-87BF-4D5D-AB79-F346FD19278A}"/>
          </ac:spMkLst>
        </pc:spChg>
        <pc:spChg chg="add">
          <ac:chgData name="Nancy Drapeau" userId="cbb8b06c-f250-4a2a-b0cb-283e93a2f135" providerId="ADAL" clId="{79AC0AC3-960F-4F80-827C-A07E379BE8B6}" dt="2023-11-10T15:28:57.033" v="754" actId="26606"/>
          <ac:spMkLst>
            <pc:docMk/>
            <pc:sldMk cId="3214045500" sldId="2147472456"/>
            <ac:spMk id="64" creationId="{BACC6370-2D7E-4714-9D71-7542949D7D5D}"/>
          </ac:spMkLst>
        </pc:spChg>
        <pc:spChg chg="add">
          <ac:chgData name="Nancy Drapeau" userId="cbb8b06c-f250-4a2a-b0cb-283e93a2f135" providerId="ADAL" clId="{79AC0AC3-960F-4F80-827C-A07E379BE8B6}" dt="2023-11-10T15:28:57.033" v="754" actId="26606"/>
          <ac:spMkLst>
            <pc:docMk/>
            <pc:sldMk cId="3214045500" sldId="2147472456"/>
            <ac:spMk id="66" creationId="{F68B3F68-107C-434F-AA38-110D5EA91B85}"/>
          </ac:spMkLst>
        </pc:spChg>
        <pc:spChg chg="add">
          <ac:chgData name="Nancy Drapeau" userId="cbb8b06c-f250-4a2a-b0cb-283e93a2f135" providerId="ADAL" clId="{79AC0AC3-960F-4F80-827C-A07E379BE8B6}" dt="2023-11-10T15:28:57.033" v="754" actId="26606"/>
          <ac:spMkLst>
            <pc:docMk/>
            <pc:sldMk cId="3214045500" sldId="2147472456"/>
            <ac:spMk id="68" creationId="{AAD0DBB9-1A4B-4391-81D4-CB19F9AB918A}"/>
          </ac:spMkLst>
        </pc:spChg>
        <pc:spChg chg="add">
          <ac:chgData name="Nancy Drapeau" userId="cbb8b06c-f250-4a2a-b0cb-283e93a2f135" providerId="ADAL" clId="{79AC0AC3-960F-4F80-827C-A07E379BE8B6}" dt="2023-11-10T15:28:57.033" v="754" actId="26606"/>
          <ac:spMkLst>
            <pc:docMk/>
            <pc:sldMk cId="3214045500" sldId="2147472456"/>
            <ac:spMk id="70" creationId="{063BBA22-50EA-4C4D-BE05-F1CE4E63AA56}"/>
          </ac:spMkLst>
        </pc:spChg>
        <pc:graphicFrameChg chg="mod modGraphic">
          <ac:chgData name="Nancy Drapeau" userId="cbb8b06c-f250-4a2a-b0cb-283e93a2f135" providerId="ADAL" clId="{79AC0AC3-960F-4F80-827C-A07E379BE8B6}" dt="2023-11-10T15:29:34.861" v="758"/>
          <ac:graphicFrameMkLst>
            <pc:docMk/>
            <pc:sldMk cId="3214045500" sldId="2147472456"/>
            <ac:graphicFrameMk id="59" creationId="{956F996E-0405-223B-BADC-946D4859B9D6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7501925982861"/>
          <c:y val="0.2127697472964945"/>
          <c:w val="0.845275869386795"/>
          <c:h val="0.71810246719276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D4B8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Sheet1!$B$2:$B$7</c:f>
              <c:numCache>
                <c:formatCode>0.0</c:formatCode>
                <c:ptCount val="6"/>
                <c:pt idx="0">
                  <c:v>-2.8</c:v>
                </c:pt>
                <c:pt idx="1">
                  <c:v>5.9</c:v>
                </c:pt>
                <c:pt idx="2">
                  <c:v>2.1</c:v>
                </c:pt>
                <c:pt idx="3">
                  <c:v>2.2000000000000002</c:v>
                </c:pt>
                <c:pt idx="4">
                  <c:v>1</c:v>
                </c:pt>
                <c:pt idx="5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5-40D4-87F7-27063F7097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9534336"/>
        <c:axId val="319534992"/>
      </c:barChart>
      <c:catAx>
        <c:axId val="31953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D4B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319534992"/>
        <c:crosses val="autoZero"/>
        <c:auto val="1"/>
        <c:lblAlgn val="ctr"/>
        <c:lblOffset val="100"/>
        <c:noMultiLvlLbl val="0"/>
      </c:catAx>
      <c:valAx>
        <c:axId val="31953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D4B8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D4B80"/>
                    </a:solidFill>
                  </a:rPr>
                  <a:t>% change year-over-year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rgbClr val="0D4B8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D4B8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53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1455164686901"/>
          <c:y val="0.23088686140555809"/>
          <c:w val="0.845275869386795"/>
          <c:h val="0.71810246719276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1"/>
              <c:layout>
                <c:manualLayout>
                  <c:x val="1.2814780826886304E-2"/>
                  <c:y val="9.6690196763103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0D4B8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sz="2000" dirty="0">
                        <a:solidFill>
                          <a:srgbClr val="0D4B8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-67.1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0D4B8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60767819104095"/>
                      <c:h val="0.1316252464392087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3A2A-46CF-96EB-F17A7C63A21C}"/>
                </c:ext>
              </c:extLst>
            </c:dLbl>
            <c:dLbl>
              <c:idx val="3"/>
              <c:layout>
                <c:manualLayout>
                  <c:x val="6.989880451028916E-3"/>
                  <c:y val="-5.15653980952776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B6-4208-B264-109560A7A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D4B8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-78.5</c:v>
                </c:pt>
                <c:pt idx="1">
                  <c:v>-67.099999999999994</c:v>
                </c:pt>
                <c:pt idx="2">
                  <c:v>-28.2</c:v>
                </c:pt>
                <c:pt idx="3">
                  <c:v>-9.5</c:v>
                </c:pt>
                <c:pt idx="4">
                  <c:v>3.6</c:v>
                </c:pt>
                <c:pt idx="5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A-4F65-80C2-D8FB7C84E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9534336"/>
        <c:axId val="319534992"/>
      </c:barChart>
      <c:catAx>
        <c:axId val="31953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D4B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319534992"/>
        <c:crosses val="autoZero"/>
        <c:auto val="1"/>
        <c:lblAlgn val="ctr"/>
        <c:lblOffset val="100"/>
        <c:noMultiLvlLbl val="0"/>
      </c:catAx>
      <c:valAx>
        <c:axId val="319534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D4B8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D4B80"/>
                    </a:solidFill>
                  </a:rPr>
                  <a:t>% Change</a:t>
                </a:r>
                <a:r>
                  <a:rPr lang="en-US" baseline="0">
                    <a:solidFill>
                      <a:srgbClr val="0D4B80"/>
                    </a:solidFill>
                  </a:rPr>
                  <a:t> from 2019</a:t>
                </a:r>
                <a:endParaRPr lang="en-US">
                  <a:solidFill>
                    <a:srgbClr val="0D4B8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rgbClr val="0D4B8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D4B8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53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Metrics Used to Evaluate Volume of Registrants and </a:t>
            </a:r>
          </a:p>
          <a:p>
            <a:pPr>
              <a:defRPr/>
            </a:pPr>
            <a:r>
              <a:rPr lang="en-US" b="1" baseline="0" dirty="0"/>
              <a:t>Percent that Matched/Exceeded 2019 Results </a:t>
            </a:r>
          </a:p>
          <a:p>
            <a:pPr>
              <a:defRPr/>
            </a:pPr>
            <a:r>
              <a:rPr lang="en-US" sz="1400" b="1" baseline="0" dirty="0"/>
              <a:t>Most Recent Edition Held in 2020, 2021 or 2022</a:t>
            </a:r>
            <a:endParaRPr lang="en-US" sz="1400" b="1" dirty="0"/>
          </a:p>
        </c:rich>
      </c:tx>
      <c:layout>
        <c:manualLayout>
          <c:xMode val="edge"/>
          <c:yMode val="edge"/>
          <c:x val="0.2684832304619717"/>
          <c:y val="8.43471753102933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345836090875569"/>
          <c:y val="0.17293631850361846"/>
          <c:w val="0.75053040526910042"/>
          <c:h val="0.413531840748190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Metrics Used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rgbClr val="0070C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Movement of prospect thru marketing funnel to registrant conversion</c:v>
                </c:pt>
                <c:pt idx="1">
                  <c:v>Speaker invites</c:v>
                </c:pt>
                <c:pt idx="2">
                  <c:v># of first-time attendees</c:v>
                </c:pt>
                <c:pt idx="3">
                  <c:v># of conference/ education attendees</c:v>
                </c:pt>
                <c:pt idx="4">
                  <c:v>Partner invites</c:v>
                </c:pt>
                <c:pt idx="5">
                  <c:v># of registrants by target personas</c:v>
                </c:pt>
                <c:pt idx="6">
                  <c:v># of registrants by key industry segments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0.18</c:v>
                </c:pt>
                <c:pt idx="1">
                  <c:v>0.24</c:v>
                </c:pt>
                <c:pt idx="2">
                  <c:v>0.57999999999999996</c:v>
                </c:pt>
                <c:pt idx="3">
                  <c:v>0.49</c:v>
                </c:pt>
                <c:pt idx="4">
                  <c:v>0.26</c:v>
                </c:pt>
                <c:pt idx="5">
                  <c:v>0.34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A-4D8B-A396-C74C17A3C4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48351568"/>
        <c:axId val="12483619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Whether Matched/Exceed 2019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Movement of prospect thru marketing funnel to registrant conversion</c:v>
                </c:pt>
                <c:pt idx="1">
                  <c:v>Speaker invites</c:v>
                </c:pt>
                <c:pt idx="2">
                  <c:v># of first-time attendees</c:v>
                </c:pt>
                <c:pt idx="3">
                  <c:v># of conference/ education attendees</c:v>
                </c:pt>
                <c:pt idx="4">
                  <c:v>Partner invites</c:v>
                </c:pt>
                <c:pt idx="5">
                  <c:v># of registrants by target personas</c:v>
                </c:pt>
                <c:pt idx="6">
                  <c:v># of registrants by key industry segments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0.8</c:v>
                </c:pt>
                <c:pt idx="1">
                  <c:v>0.75</c:v>
                </c:pt>
                <c:pt idx="2">
                  <c:v>0.7</c:v>
                </c:pt>
                <c:pt idx="3">
                  <c:v>0.65</c:v>
                </c:pt>
                <c:pt idx="4">
                  <c:v>0.65</c:v>
                </c:pt>
                <c:pt idx="5">
                  <c:v>0.61</c:v>
                </c:pt>
                <c:pt idx="6">
                  <c:v>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4A-4D8B-A396-C74C17A3C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351568"/>
        <c:axId val="1248361968"/>
      </c:lineChart>
      <c:catAx>
        <c:axId val="124835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361968"/>
        <c:crosses val="autoZero"/>
        <c:auto val="1"/>
        <c:lblAlgn val="ctr"/>
        <c:lblOffset val="100"/>
        <c:noMultiLvlLbl val="0"/>
      </c:catAx>
      <c:valAx>
        <c:axId val="124836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48351568"/>
        <c:crosses val="autoZero"/>
        <c:crossBetween val="between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How </a:t>
            </a:r>
            <a:r>
              <a:rPr lang="en-US" b="1" baseline="0"/>
              <a:t>Exhibit Booths Are Sold and Effectiveness in Generating Revenue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'[2023 Exh Sales Report_Two.xlsx]Exhibit Sales Approaches'!$C$4</c:f>
              <c:strCache>
                <c:ptCount val="1"/>
                <c:pt idx="0">
                  <c:v>ORGANIZERS
Held in 2020 thru 2023 or Planned thru 2024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Exh Sales Report_Two.xlsx]Exhibit Sales Approaches'!$B$5:$B$14</c:f>
              <c:strCache>
                <c:ptCount val="9"/>
                <c:pt idx="0">
                  <c:v>1+ STAFF-ASSISTED APPROACHES</c:v>
                </c:pt>
                <c:pt idx="1">
                  <c:v>Exhibit sales staff via phone calls  </c:v>
                </c:pt>
                <c:pt idx="2">
                  <c:v>Exhibit sales staff via email</c:v>
                </c:pt>
                <c:pt idx="3">
                  <c:v>Exhibit sales staff via formal video conferencing</c:v>
                </c:pt>
                <c:pt idx="4">
                  <c:v>Exhibit sales staff via in-person</c:v>
                </c:pt>
                <c:pt idx="5">
                  <c:v>Customer relations management, service staff</c:v>
                </c:pt>
                <c:pt idx="6">
                  <c:v>1+ SELF-SERVE OPTIONS</c:v>
                </c:pt>
                <c:pt idx="7">
                  <c:v>Self-serve – online</c:v>
                </c:pt>
                <c:pt idx="8">
                  <c:v>Self-serve – PDF sent by email or fax</c:v>
                </c:pt>
              </c:strCache>
            </c:strRef>
          </c:cat>
          <c:val>
            <c:numRef>
              <c:f>'[2023 Exh Sales Report_Two.xlsx]Exhibit Sales Approaches'!$C$5:$C$14</c:f>
              <c:numCache>
                <c:formatCode>0%</c:formatCode>
                <c:ptCount val="9"/>
                <c:pt idx="0">
                  <c:v>0.88</c:v>
                </c:pt>
                <c:pt idx="1">
                  <c:v>0.65</c:v>
                </c:pt>
                <c:pt idx="2">
                  <c:v>0.67</c:v>
                </c:pt>
                <c:pt idx="3">
                  <c:v>0.37</c:v>
                </c:pt>
                <c:pt idx="4">
                  <c:v>0.4</c:v>
                </c:pt>
                <c:pt idx="5">
                  <c:v>0.28000000000000003</c:v>
                </c:pt>
                <c:pt idx="6">
                  <c:v>0.62</c:v>
                </c:pt>
                <c:pt idx="7">
                  <c:v>0.51</c:v>
                </c:pt>
                <c:pt idx="8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6-4793-BD44-1BEC6D2F8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7263384"/>
        <c:axId val="667268632"/>
      </c:barChart>
      <c:lineChart>
        <c:grouping val="standard"/>
        <c:varyColors val="0"/>
        <c:ser>
          <c:idx val="1"/>
          <c:order val="1"/>
          <c:tx>
            <c:strRef>
              <c:f>'[2023 Exh Sales Report_Two.xlsx]Exhibit Sales Approaches'!$D$4</c:f>
              <c:strCache>
                <c:ptCount val="1"/>
                <c:pt idx="0">
                  <c:v>EFFECTIVE IN GENERATING REVENUE
Held in 2020 through 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Exh Sales Report_Two.xlsx]Exhibit Sales Approaches'!$B$5:$B$14</c:f>
              <c:strCache>
                <c:ptCount val="9"/>
                <c:pt idx="0">
                  <c:v>1+ STAFF-ASSISTED APPROACHES</c:v>
                </c:pt>
                <c:pt idx="1">
                  <c:v>Exhibit sales staff via phone calls  </c:v>
                </c:pt>
                <c:pt idx="2">
                  <c:v>Exhibit sales staff via email</c:v>
                </c:pt>
                <c:pt idx="3">
                  <c:v>Exhibit sales staff via formal video conferencing</c:v>
                </c:pt>
                <c:pt idx="4">
                  <c:v>Exhibit sales staff via in-person</c:v>
                </c:pt>
                <c:pt idx="5">
                  <c:v>Customer relations management, service staff</c:v>
                </c:pt>
                <c:pt idx="6">
                  <c:v>1+ SELF-SERVE OPTIONS</c:v>
                </c:pt>
                <c:pt idx="7">
                  <c:v>Self-serve – online</c:v>
                </c:pt>
                <c:pt idx="8">
                  <c:v>Self-serve – PDF sent by email or fax</c:v>
                </c:pt>
              </c:strCache>
            </c:strRef>
          </c:cat>
          <c:val>
            <c:numRef>
              <c:f>'[2023 Exh Sales Report_Two.xlsx]Exhibit Sales Approaches'!$D$5:$D$14</c:f>
              <c:numCache>
                <c:formatCode>0%</c:formatCode>
                <c:ptCount val="9"/>
                <c:pt idx="1">
                  <c:v>0.93</c:v>
                </c:pt>
                <c:pt idx="2">
                  <c:v>0.89</c:v>
                </c:pt>
                <c:pt idx="3">
                  <c:v>0.89</c:v>
                </c:pt>
                <c:pt idx="4">
                  <c:v>0.85</c:v>
                </c:pt>
                <c:pt idx="5">
                  <c:v>0.82</c:v>
                </c:pt>
                <c:pt idx="7">
                  <c:v>0.84</c:v>
                </c:pt>
                <c:pt idx="8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C6-4793-BD44-1BEC6D2F8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7263384"/>
        <c:axId val="667268632"/>
      </c:lineChart>
      <c:catAx>
        <c:axId val="66726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268632"/>
        <c:crosses val="autoZero"/>
        <c:auto val="1"/>
        <c:lblAlgn val="ctr"/>
        <c:lblOffset val="100"/>
        <c:noMultiLvlLbl val="0"/>
      </c:catAx>
      <c:valAx>
        <c:axId val="6672686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67263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How Sponsorships Are Sold  and Effectiveness in Generating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'[2023 Exh Sales Report_Two.xlsx]Sponshp Sales Approaches'!$C$4</c:f>
              <c:strCache>
                <c:ptCount val="1"/>
                <c:pt idx="0">
                  <c:v>ORGANIZERS
Held in 2020 thru 2023 or Planned thru 2024 that Offered Sponsorships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Exh Sales Report_Two.xlsx]Sponshp Sales Approaches'!$B$5:$B$12</c:f>
              <c:strCache>
                <c:ptCount val="4"/>
                <c:pt idx="0">
                  <c:v>Exhibit sales staff via phone calls  </c:v>
                </c:pt>
                <c:pt idx="1">
                  <c:v>Exhibit sales staff via email</c:v>
                </c:pt>
                <c:pt idx="2">
                  <c:v>Exhibit sales staff via formal video conferencing</c:v>
                </c:pt>
                <c:pt idx="3">
                  <c:v>Exhibit sales staff via in-person</c:v>
                </c:pt>
              </c:strCache>
            </c:strRef>
          </c:cat>
          <c:val>
            <c:numRef>
              <c:f>'[2023 Exh Sales Report_Two.xlsx]Sponshp Sales Approaches'!$C$5:$C$12</c:f>
              <c:numCache>
                <c:formatCode>0%</c:formatCode>
                <c:ptCount val="4"/>
                <c:pt idx="0">
                  <c:v>0.66</c:v>
                </c:pt>
                <c:pt idx="1">
                  <c:v>0.7</c:v>
                </c:pt>
                <c:pt idx="2">
                  <c:v>0.49</c:v>
                </c:pt>
                <c:pt idx="3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7-4A4B-A732-92A198983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7263384"/>
        <c:axId val="667268632"/>
      </c:barChart>
      <c:lineChart>
        <c:grouping val="standard"/>
        <c:varyColors val="0"/>
        <c:ser>
          <c:idx val="1"/>
          <c:order val="1"/>
          <c:tx>
            <c:strRef>
              <c:f>'[2023 Exh Sales Report_Two.xlsx]Sponshp Sales Approaches'!$D$4</c:f>
              <c:strCache>
                <c:ptCount val="1"/>
                <c:pt idx="0">
                  <c:v>EFFECTIVE IN GENERATING REVENUE
Held in 2020 through 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Exh Sales Report_Two.xlsx]Sponshp Sales Approaches'!$B$5:$B$12</c:f>
              <c:strCache>
                <c:ptCount val="4"/>
                <c:pt idx="0">
                  <c:v>Exhibit sales staff via phone calls  </c:v>
                </c:pt>
                <c:pt idx="1">
                  <c:v>Exhibit sales staff via email</c:v>
                </c:pt>
                <c:pt idx="2">
                  <c:v>Exhibit sales staff via formal video conferencing</c:v>
                </c:pt>
                <c:pt idx="3">
                  <c:v>Exhibit sales staff via in-person</c:v>
                </c:pt>
              </c:strCache>
            </c:strRef>
          </c:cat>
          <c:val>
            <c:numRef>
              <c:f>'[2023 Exh Sales Report_Two.xlsx]Sponshp Sales Approaches'!$D$5:$D$12</c:f>
              <c:numCache>
                <c:formatCode>0%</c:formatCode>
                <c:ptCount val="4"/>
                <c:pt idx="0">
                  <c:v>0.92</c:v>
                </c:pt>
                <c:pt idx="1">
                  <c:v>0.85</c:v>
                </c:pt>
                <c:pt idx="2">
                  <c:v>0.84</c:v>
                </c:pt>
                <c:pt idx="3">
                  <c:v>0.83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77-4A4B-A732-92A198983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7263384"/>
        <c:axId val="667268632"/>
      </c:lineChart>
      <c:catAx>
        <c:axId val="66726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268632"/>
        <c:crosses val="autoZero"/>
        <c:auto val="1"/>
        <c:lblAlgn val="ctr"/>
        <c:lblOffset val="100"/>
        <c:noMultiLvlLbl val="0"/>
      </c:catAx>
      <c:valAx>
        <c:axId val="6672686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67263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Cn" panose="020B0506030502030204" pitchFamily="34" charset="0"/>
                <a:ea typeface="+mn-ea"/>
                <a:cs typeface="+mn-cs"/>
              </a:defRPr>
            </a:pPr>
            <a:r>
              <a:rPr lang="en-US" dirty="0"/>
              <a:t>Performance</a:t>
            </a:r>
            <a:r>
              <a:rPr lang="en-US" baseline="0" dirty="0"/>
              <a:t> Metrics Used to Evaluate Exhibit Booth and Sponsorship Sales</a:t>
            </a:r>
          </a:p>
          <a:p>
            <a:pPr>
              <a:defRPr/>
            </a:pPr>
            <a:r>
              <a:rPr lang="en-US" baseline="0" dirty="0"/>
              <a:t>B2B EXHIBITION-FOCUSED</a:t>
            </a:r>
            <a:endParaRPr lang="en-US" dirty="0"/>
          </a:p>
        </c:rich>
      </c:tx>
      <c:layout>
        <c:manualLayout>
          <c:xMode val="edge"/>
          <c:yMode val="edge"/>
          <c:x val="0.17684682282742006"/>
          <c:y val="4.6413505964775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NeueLT Std Cn" panose="020B05060305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963382550237362E-2"/>
          <c:y val="0.17852007917096463"/>
          <c:w val="0.95103661744976264"/>
          <c:h val="0.39459093834160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 Metrics Used
Held in 2020 to 2023 or Planned thru 2024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NeueLT Std Cn" panose="020B05060305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Positive impact on attendee experience</c:v>
                </c:pt>
                <c:pt idx="1">
                  <c:v>New revenue generator/profitability</c:v>
                </c:pt>
                <c:pt idx="2">
                  <c:v>Performance of exhibit sales overall</c:v>
                </c:pt>
                <c:pt idx="3">
                  <c:v>Defraying costs of key event offerings we will offer regardless if sponsored</c:v>
                </c:pt>
                <c:pt idx="4">
                  <c:v>Generating additional revenue with minimal staff resources to execute</c:v>
                </c:pt>
              </c:strCache>
            </c:strRef>
          </c:cat>
          <c:val>
            <c:numRef>
              <c:f>Sheet1!$B$3:$B$7</c:f>
              <c:numCache>
                <c:formatCode>0%</c:formatCode>
                <c:ptCount val="5"/>
                <c:pt idx="0">
                  <c:v>0.61</c:v>
                </c:pt>
                <c:pt idx="1">
                  <c:v>0.61</c:v>
                </c:pt>
                <c:pt idx="2">
                  <c:v>0.62</c:v>
                </c:pt>
                <c:pt idx="3">
                  <c:v>0.47</c:v>
                </c:pt>
                <c:pt idx="4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F-4498-80AA-A24AC56BA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558558096"/>
        <c:axId val="740970864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Effective in Fulfilling Metric Goal
at Events Held in 2020 thru 2023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NeueLT Std Cn" panose="020B05060305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Positive impact on attendee experience</c:v>
                </c:pt>
                <c:pt idx="1">
                  <c:v>New revenue generator/profitability</c:v>
                </c:pt>
                <c:pt idx="2">
                  <c:v>Performance of exhibit sales overall</c:v>
                </c:pt>
                <c:pt idx="3">
                  <c:v>Defraying costs of key event offerings we will offer regardless if sponsored</c:v>
                </c:pt>
                <c:pt idx="4">
                  <c:v>Generating additional revenue with minimal staff resources to execute</c:v>
                </c:pt>
              </c:strCache>
            </c:strRef>
          </c:cat>
          <c:val>
            <c:numRef>
              <c:f>Sheet1!$C$3:$C$7</c:f>
              <c:numCache>
                <c:formatCode>0%</c:formatCode>
                <c:ptCount val="5"/>
                <c:pt idx="0">
                  <c:v>0.88</c:v>
                </c:pt>
                <c:pt idx="1">
                  <c:v>0.86</c:v>
                </c:pt>
                <c:pt idx="2">
                  <c:v>0.86</c:v>
                </c:pt>
                <c:pt idx="3">
                  <c:v>0.83</c:v>
                </c:pt>
                <c:pt idx="4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8F-4498-80AA-A24AC56BA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58096"/>
        <c:axId val="740970864"/>
      </c:lineChart>
      <c:catAx>
        <c:axId val="55855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Cn" panose="020B0506030502030204" pitchFamily="34" charset="0"/>
                <a:ea typeface="+mn-ea"/>
                <a:cs typeface="+mn-cs"/>
              </a:defRPr>
            </a:pPr>
            <a:endParaRPr lang="en-US"/>
          </a:p>
        </c:txPr>
        <c:crossAx val="740970864"/>
        <c:crosses val="autoZero"/>
        <c:auto val="1"/>
        <c:lblAlgn val="ctr"/>
        <c:lblOffset val="100"/>
        <c:noMultiLvlLbl val="0"/>
      </c:catAx>
      <c:valAx>
        <c:axId val="740970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5855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561634941786594"/>
          <c:y val="0.77204040045962774"/>
          <c:w val="0.69080207407977767"/>
          <c:h val="0.12484852416319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NeueLT Std Cn" panose="020B05060305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NeueLT Std Cn" panose="020B0506030502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Cn" panose="020B0506030502030204" pitchFamily="34" charset="0"/>
                <a:ea typeface="+mn-ea"/>
                <a:cs typeface="+mn-cs"/>
              </a:defRPr>
            </a:pPr>
            <a:r>
              <a:rPr lang="en-US" dirty="0"/>
              <a:t>Performance</a:t>
            </a:r>
            <a:r>
              <a:rPr lang="en-US" baseline="0" dirty="0"/>
              <a:t> Metrics Used to Evaluate Exhibit Booth and Sponsorship Sales</a:t>
            </a:r>
          </a:p>
          <a:p>
            <a:pPr>
              <a:defRPr/>
            </a:pPr>
            <a:r>
              <a:rPr lang="en-US" baseline="0" dirty="0"/>
              <a:t>EXHIBITOR AND SPONSOR-FOCUSED</a:t>
            </a:r>
            <a:endParaRPr lang="en-US" dirty="0"/>
          </a:p>
        </c:rich>
      </c:tx>
      <c:layout>
        <c:manualLayout>
          <c:xMode val="edge"/>
          <c:yMode val="edge"/>
          <c:x val="0.17684682282742006"/>
          <c:y val="4.6413505964775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NeueLT Std Cn" panose="020B05060305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963382550237362E-2"/>
          <c:y val="0.17852007917096463"/>
          <c:w val="0.95103661744976264"/>
          <c:h val="0.39459093834160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 Metrics Used
Held in 2020 to 2023 or Planned thru 2024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NeueLT Std Cn" panose="020B05060305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Maintaining, supporting relationships with anchors and strategically important exhibitors</c:v>
                </c:pt>
                <c:pt idx="1">
                  <c:v>Positive feedback from exhibitor/sponsor per survey (NPS or satisfaction rating) or conversation with contact</c:v>
                </c:pt>
                <c:pt idx="2">
                  <c:v>Giving exhibitors of all sizes opportunities to maximize the success of exhibiting through sponsorships</c:v>
                </c:pt>
                <c:pt idx="3">
                  <c:v>Positive results in report we submit to an exhibitor detailing outcome of exhibiting</c:v>
                </c:pt>
                <c:pt idx="4">
                  <c:v>Positive results in report we submit to sponsor detailing outcome of sponsorship(s)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0.67</c:v>
                </c:pt>
                <c:pt idx="1">
                  <c:v>0.62</c:v>
                </c:pt>
                <c:pt idx="2">
                  <c:v>0.56000000000000005</c:v>
                </c:pt>
                <c:pt idx="3">
                  <c:v>0.32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F-4498-80AA-A24AC56BA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558558096"/>
        <c:axId val="740970864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Effective in Fulfilling Metric Goal
at Events Held in 2020 thru 2023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NeueLT Std Cn" panose="020B05060305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Maintaining, supporting relationships with anchors and strategically important exhibitors</c:v>
                </c:pt>
                <c:pt idx="1">
                  <c:v>Positive feedback from exhibitor/sponsor per survey (NPS or satisfaction rating) or conversation with contact</c:v>
                </c:pt>
                <c:pt idx="2">
                  <c:v>Giving exhibitors of all sizes opportunities to maximize the success of exhibiting through sponsorships</c:v>
                </c:pt>
                <c:pt idx="3">
                  <c:v>Positive results in report we submit to an exhibitor detailing outcome of exhibiting</c:v>
                </c:pt>
                <c:pt idx="4">
                  <c:v>Positive results in report we submit to sponsor detailing outcome of sponsorship(s)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0.91</c:v>
                </c:pt>
                <c:pt idx="1">
                  <c:v>0.9</c:v>
                </c:pt>
                <c:pt idx="2">
                  <c:v>0.81</c:v>
                </c:pt>
                <c:pt idx="3">
                  <c:v>0.8</c:v>
                </c:pt>
                <c:pt idx="4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8F-4498-80AA-A24AC56BA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58096"/>
        <c:axId val="740970864"/>
      </c:lineChart>
      <c:catAx>
        <c:axId val="55855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Cn" panose="020B0506030502030204" pitchFamily="34" charset="0"/>
                <a:ea typeface="+mn-ea"/>
                <a:cs typeface="+mn-cs"/>
              </a:defRPr>
            </a:pPr>
            <a:endParaRPr lang="en-US"/>
          </a:p>
        </c:txPr>
        <c:crossAx val="740970864"/>
        <c:crosses val="autoZero"/>
        <c:auto val="1"/>
        <c:lblAlgn val="ctr"/>
        <c:lblOffset val="100"/>
        <c:noMultiLvlLbl val="0"/>
      </c:catAx>
      <c:valAx>
        <c:axId val="740970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5855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561634941786594"/>
          <c:y val="0.77204040045962774"/>
          <c:w val="0.69080207407977767"/>
          <c:h val="0.12484852416319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NeueLT Std Cn" panose="020B05060305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NeueLT Std Cn" panose="020B05060305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e.ceir.org/how-the-exhibit-dollar-is-spent-2017/" TargetMode="External"/><Relationship Id="rId13" Type="http://schemas.openxmlformats.org/officeDocument/2006/relationships/hyperlink" Target="https://store.ceir.org/matchmaking-before-and-after-COVID-19/" TargetMode="External"/><Relationship Id="rId18" Type="http://schemas.openxmlformats.org/officeDocument/2006/relationships/hyperlink" Target="https://store.ceir.org/2023-ceir-census/" TargetMode="External"/><Relationship Id="rId3" Type="http://schemas.openxmlformats.org/officeDocument/2006/relationships/hyperlink" Target="https://www.ceir.org/how-to-grow-attendance/" TargetMode="External"/><Relationship Id="rId21" Type="http://schemas.openxmlformats.org/officeDocument/2006/relationships/hyperlink" Target="https://www.ceir.org/exhibit-and-sponsorship-sales-approaches-driving-revenue-growth/%60" TargetMode="External"/><Relationship Id="rId7" Type="http://schemas.openxmlformats.org/officeDocument/2006/relationships/hyperlink" Target="https://www.ceir.org/exhibitor-spend-metrics/" TargetMode="External"/><Relationship Id="rId12" Type="http://schemas.openxmlformats.org/officeDocument/2006/relationships/hyperlink" Target="https://www.ceir.org/global-virtual-event-trends/" TargetMode="External"/><Relationship Id="rId17" Type="http://schemas.openxmlformats.org/officeDocument/2006/relationships/hyperlink" Target="https://www.ceir.org/industry-insights-series/" TargetMode="External"/><Relationship Id="rId2" Type="http://schemas.openxmlformats.org/officeDocument/2006/relationships/hyperlink" Target="https://www.ceir.org/attendee-roi-playbook-series/" TargetMode="External"/><Relationship Id="rId16" Type="http://schemas.openxmlformats.org/officeDocument/2006/relationships/hyperlink" Target="https://store.ceir.org/cultivating_an_innovative_culture_and_mindset/" TargetMode="External"/><Relationship Id="rId20" Type="http://schemas.openxmlformats.org/officeDocument/2006/relationships/hyperlink" Target="https://store.ceir.org/b2b-exhibition-sponsorship-playbook-part1/" TargetMode="External"/><Relationship Id="rId1" Type="http://schemas.openxmlformats.org/officeDocument/2006/relationships/hyperlink" Target="https://www.ceir.org/exhibition-index/" TargetMode="External"/><Relationship Id="rId6" Type="http://schemas.openxmlformats.org/officeDocument/2006/relationships/hyperlink" Target="https://www.ceir.org/head-of-marketing-insights-series/" TargetMode="External"/><Relationship Id="rId11" Type="http://schemas.openxmlformats.org/officeDocument/2006/relationships/hyperlink" Target="https://www.ceir.org/covid-19/" TargetMode="External"/><Relationship Id="rId5" Type="http://schemas.openxmlformats.org/officeDocument/2006/relationships/hyperlink" Target="https://www.ceir.org/attendee-retention-insights/" TargetMode="External"/><Relationship Id="rId15" Type="http://schemas.openxmlformats.org/officeDocument/2006/relationships/hyperlink" Target="https://www.ceir.org/digital-toolkit/" TargetMode="External"/><Relationship Id="rId10" Type="http://schemas.openxmlformats.org/officeDocument/2006/relationships/hyperlink" Target="https://www.ceir.org/omnichannel-marketing-insights/" TargetMode="External"/><Relationship Id="rId19" Type="http://schemas.openxmlformats.org/officeDocument/2006/relationships/hyperlink" Target="https://www.ceir.org/attendee-acquisition-trends-driving-growth/" TargetMode="External"/><Relationship Id="rId4" Type="http://schemas.openxmlformats.org/officeDocument/2006/relationships/hyperlink" Target="https://store.ceir.org/cost-to-attract-attendees-2017/" TargetMode="External"/><Relationship Id="rId9" Type="http://schemas.openxmlformats.org/officeDocument/2006/relationships/hyperlink" Target="https://www.ceir.org/changing-environment-of-exhibitions-study/" TargetMode="External"/><Relationship Id="rId14" Type="http://schemas.openxmlformats.org/officeDocument/2006/relationships/hyperlink" Target="https://www.ceir.org/attendee-floor-engagement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ir.org/exhibit-and-sponsorship-sales-approaches-driving-revenue-growth/%60" TargetMode="External"/><Relationship Id="rId13" Type="http://schemas.openxmlformats.org/officeDocument/2006/relationships/hyperlink" Target="https://www.ceir.org/omnichannel-marketing-insights/" TargetMode="External"/><Relationship Id="rId18" Type="http://schemas.openxmlformats.org/officeDocument/2006/relationships/hyperlink" Target="https://www.ceir.org/attendee-floor-engagement/" TargetMode="External"/><Relationship Id="rId3" Type="http://schemas.openxmlformats.org/officeDocument/2006/relationships/hyperlink" Target="https://www.ceir.org/attendee-acquisition-trends-driving-growth/" TargetMode="External"/><Relationship Id="rId21" Type="http://schemas.openxmlformats.org/officeDocument/2006/relationships/hyperlink" Target="https://www.ceir.org/industry-insights-series/" TargetMode="External"/><Relationship Id="rId7" Type="http://schemas.openxmlformats.org/officeDocument/2006/relationships/hyperlink" Target="https://www.ceir.org/attendee-retention-insights/" TargetMode="External"/><Relationship Id="rId12" Type="http://schemas.openxmlformats.org/officeDocument/2006/relationships/hyperlink" Target="https://www.ceir.org/changing-environment-of-exhibitions-study/" TargetMode="External"/><Relationship Id="rId17" Type="http://schemas.openxmlformats.org/officeDocument/2006/relationships/hyperlink" Target="https://store.ceir.org/b2b-exhibition-sponsorship-playbook-part1/" TargetMode="External"/><Relationship Id="rId2" Type="http://schemas.openxmlformats.org/officeDocument/2006/relationships/hyperlink" Target="https://www.ceir.org/exhibition-index/" TargetMode="External"/><Relationship Id="rId16" Type="http://schemas.openxmlformats.org/officeDocument/2006/relationships/hyperlink" Target="https://store.ceir.org/matchmaking-before-and-after-COVID-19/" TargetMode="External"/><Relationship Id="rId20" Type="http://schemas.openxmlformats.org/officeDocument/2006/relationships/hyperlink" Target="https://store.ceir.org/cultivating_an_innovative_culture_and_mindset/" TargetMode="External"/><Relationship Id="rId1" Type="http://schemas.openxmlformats.org/officeDocument/2006/relationships/hyperlink" Target="https://store.ceir.org/2023-ceir-census/" TargetMode="External"/><Relationship Id="rId6" Type="http://schemas.openxmlformats.org/officeDocument/2006/relationships/hyperlink" Target="https://store.ceir.org/cost-to-attract-attendees-2017/" TargetMode="External"/><Relationship Id="rId11" Type="http://schemas.openxmlformats.org/officeDocument/2006/relationships/hyperlink" Target="https://store.ceir.org/how-the-exhibit-dollar-is-spent-2017/" TargetMode="External"/><Relationship Id="rId5" Type="http://schemas.openxmlformats.org/officeDocument/2006/relationships/hyperlink" Target="https://www.ceir.org/how-to-grow-attendance/" TargetMode="External"/><Relationship Id="rId15" Type="http://schemas.openxmlformats.org/officeDocument/2006/relationships/hyperlink" Target="https://www.ceir.org/global-virtual-event-trends/" TargetMode="External"/><Relationship Id="rId10" Type="http://schemas.openxmlformats.org/officeDocument/2006/relationships/hyperlink" Target="https://www.ceir.org/exhibitor-spend-metrics/" TargetMode="External"/><Relationship Id="rId19" Type="http://schemas.openxmlformats.org/officeDocument/2006/relationships/hyperlink" Target="https://www.ceir.org/digital-toolkit/" TargetMode="External"/><Relationship Id="rId4" Type="http://schemas.openxmlformats.org/officeDocument/2006/relationships/hyperlink" Target="https://www.ceir.org/attendee-roi-playbook-series/" TargetMode="External"/><Relationship Id="rId9" Type="http://schemas.openxmlformats.org/officeDocument/2006/relationships/hyperlink" Target="https://www.ceir.org/head-of-marketing-insights-series/" TargetMode="External"/><Relationship Id="rId14" Type="http://schemas.openxmlformats.org/officeDocument/2006/relationships/hyperlink" Target="https://www.ceir.org/covid-19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45AC8-AB56-4E4A-9CF9-8A47C29D92BD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CDD926-560B-4ABC-A8CE-DB27FE6040AD}">
      <dgm:prSet phldrT="[Text]" custT="1"/>
      <dgm:spPr/>
      <dgm:t>
        <a:bodyPr/>
        <a:lstStyle/>
        <a:p>
          <a:r>
            <a:rPr lang="en-US" sz="1400" b="1" dirty="0"/>
            <a:t>Industrial/Heavy Machinery and Finished Business Inputs</a:t>
          </a:r>
        </a:p>
        <a:p>
          <a:r>
            <a:rPr lang="en-US" sz="1400" b="1" dirty="0"/>
            <a:t>Transportation</a:t>
          </a:r>
        </a:p>
        <a:p>
          <a:r>
            <a:rPr lang="en-US" sz="1400" dirty="0"/>
            <a:t>Sporting Goods, Travel and Amusement</a:t>
          </a:r>
        </a:p>
        <a:p>
          <a:r>
            <a:rPr lang="en-US" sz="1400" dirty="0"/>
            <a:t>Food</a:t>
          </a:r>
        </a:p>
        <a:p>
          <a:r>
            <a:rPr lang="en-US" sz="1400" dirty="0"/>
            <a:t>Building, Construction, Home &amp; Repair</a:t>
          </a:r>
        </a:p>
        <a:p>
          <a:r>
            <a:rPr lang="en-US" sz="1400" dirty="0"/>
            <a:t>Raw Materials and Science</a:t>
          </a:r>
        </a:p>
        <a:p>
          <a:r>
            <a:rPr lang="en-US" sz="1400" dirty="0"/>
            <a:t>Discretionary Consumer Goods and Services</a:t>
          </a:r>
        </a:p>
        <a:p>
          <a:r>
            <a:rPr lang="en-US" sz="1400" dirty="0"/>
            <a:t>Communications and Information Technology</a:t>
          </a:r>
        </a:p>
        <a:p>
          <a:r>
            <a:rPr lang="en-US" sz="1400" dirty="0"/>
            <a:t>Medical and Health Care</a:t>
          </a:r>
        </a:p>
        <a:p>
          <a:r>
            <a:rPr lang="en-US" sz="1400" dirty="0"/>
            <a:t>Financial, Legal and Real Estate</a:t>
          </a:r>
        </a:p>
        <a:p>
          <a:r>
            <a:rPr lang="en-US" sz="1400" dirty="0"/>
            <a:t>Government</a:t>
          </a:r>
        </a:p>
        <a:p>
          <a:r>
            <a:rPr lang="en-US" sz="1400" dirty="0"/>
            <a:t>Business Services</a:t>
          </a:r>
        </a:p>
      </dgm:t>
    </dgm:pt>
    <dgm:pt modelId="{5243A061-13C5-4CB7-A49B-DB1A7E3143AD}" type="parTrans" cxnId="{30F4BD23-E0C9-4743-A6B9-0BC665582DCE}">
      <dgm:prSet/>
      <dgm:spPr/>
      <dgm:t>
        <a:bodyPr/>
        <a:lstStyle/>
        <a:p>
          <a:endParaRPr lang="en-US"/>
        </a:p>
      </dgm:t>
    </dgm:pt>
    <dgm:pt modelId="{619FAB68-B951-46C2-BAA3-0C54FF5AFD67}" type="sibTrans" cxnId="{30F4BD23-E0C9-4743-A6B9-0BC665582DCE}">
      <dgm:prSet/>
      <dgm:spPr/>
      <dgm:t>
        <a:bodyPr/>
        <a:lstStyle/>
        <a:p>
          <a:endParaRPr lang="en-US"/>
        </a:p>
      </dgm:t>
    </dgm:pt>
    <dgm:pt modelId="{EB8DE311-2293-4E6E-9FDD-2A7678BC3D0E}">
      <dgm:prSet phldrT="[Text]" custT="1"/>
      <dgm:spPr/>
      <dgm:t>
        <a:bodyPr/>
        <a:lstStyle/>
        <a:p>
          <a:r>
            <a:rPr lang="en-US" sz="1400" dirty="0"/>
            <a:t>Education</a:t>
          </a:r>
        </a:p>
        <a:p>
          <a:r>
            <a:rPr lang="en-US" sz="1400" dirty="0"/>
            <a:t>Consumer Goods and Retail Trade</a:t>
          </a:r>
        </a:p>
      </dgm:t>
    </dgm:pt>
    <dgm:pt modelId="{7259563A-EE63-4E3D-94FE-4FA8175FA080}" type="parTrans" cxnId="{2755ABF7-EF37-4117-9031-72858D7D13B0}">
      <dgm:prSet/>
      <dgm:spPr/>
      <dgm:t>
        <a:bodyPr/>
        <a:lstStyle/>
        <a:p>
          <a:endParaRPr lang="en-US"/>
        </a:p>
      </dgm:t>
    </dgm:pt>
    <dgm:pt modelId="{85D0D8AB-8EF3-4F34-93EB-BAA4126F7357}" type="sibTrans" cxnId="{2755ABF7-EF37-4117-9031-72858D7D13B0}">
      <dgm:prSet/>
      <dgm:spPr/>
      <dgm:t>
        <a:bodyPr/>
        <a:lstStyle/>
        <a:p>
          <a:endParaRPr lang="en-US"/>
        </a:p>
      </dgm:t>
    </dgm:pt>
    <dgm:pt modelId="{ABCE4109-0DEF-4473-BA55-87A091281C72}" type="pres">
      <dgm:prSet presAssocID="{6B045AC8-AB56-4E4A-9CF9-8A47C29D92BD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62C3BAE9-8BD5-4945-82DC-A1C38F9ACDAF}" type="pres">
      <dgm:prSet presAssocID="{6B045AC8-AB56-4E4A-9CF9-8A47C29D92BD}" presName="Background" presStyleLbl="bgImgPlace1" presStyleIdx="0" presStyleCnt="1" custLinFactNeighborY="199"/>
      <dgm:spPr/>
    </dgm:pt>
    <dgm:pt modelId="{E0B26471-588F-4CA8-AA99-DDCC80C3549F}" type="pres">
      <dgm:prSet presAssocID="{6B045AC8-AB56-4E4A-9CF9-8A47C29D92BD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A7750927-725E-439A-8B04-6E025F751B19}" type="pres">
      <dgm:prSet presAssocID="{6B045AC8-AB56-4E4A-9CF9-8A47C29D92BD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0A5F634-7A66-4EC0-B729-AD9A24BDAE99}" type="pres">
      <dgm:prSet presAssocID="{6B045AC8-AB56-4E4A-9CF9-8A47C29D92BD}" presName="Plus" presStyleLbl="alignNode1" presStyleIdx="0" presStyleCnt="2"/>
      <dgm:spPr/>
    </dgm:pt>
    <dgm:pt modelId="{88765C86-2B0B-40D4-A7DB-28A4E0A84E85}" type="pres">
      <dgm:prSet presAssocID="{6B045AC8-AB56-4E4A-9CF9-8A47C29D92BD}" presName="Minus" presStyleLbl="alignNode1" presStyleIdx="1" presStyleCnt="2"/>
      <dgm:spPr/>
    </dgm:pt>
    <dgm:pt modelId="{F6F18FD2-84AA-4E8C-ACA1-544BDE039104}" type="pres">
      <dgm:prSet presAssocID="{6B045AC8-AB56-4E4A-9CF9-8A47C29D92BD}" presName="Divider" presStyleLbl="parChTrans1D1" presStyleIdx="0" presStyleCnt="1"/>
      <dgm:spPr/>
    </dgm:pt>
  </dgm:ptLst>
  <dgm:cxnLst>
    <dgm:cxn modelId="{66980F20-7672-4C2D-BD24-C12D66C8D8BE}" type="presOf" srcId="{EB8DE311-2293-4E6E-9FDD-2A7678BC3D0E}" destId="{A7750927-725E-439A-8B04-6E025F751B19}" srcOrd="0" destOrd="0" presId="urn:microsoft.com/office/officeart/2009/3/layout/PlusandMinus"/>
    <dgm:cxn modelId="{30F4BD23-E0C9-4743-A6B9-0BC665582DCE}" srcId="{6B045AC8-AB56-4E4A-9CF9-8A47C29D92BD}" destId="{9ACDD926-560B-4ABC-A8CE-DB27FE6040AD}" srcOrd="0" destOrd="0" parTransId="{5243A061-13C5-4CB7-A49B-DB1A7E3143AD}" sibTransId="{619FAB68-B951-46C2-BAA3-0C54FF5AFD67}"/>
    <dgm:cxn modelId="{B1097A2D-9555-44A0-B7D7-B1185AFFC7C3}" type="presOf" srcId="{9ACDD926-560B-4ABC-A8CE-DB27FE6040AD}" destId="{E0B26471-588F-4CA8-AA99-DDCC80C3549F}" srcOrd="0" destOrd="0" presId="urn:microsoft.com/office/officeart/2009/3/layout/PlusandMinus"/>
    <dgm:cxn modelId="{0FAD178F-5E70-4E96-8C59-53BCD3B39E74}" type="presOf" srcId="{6B045AC8-AB56-4E4A-9CF9-8A47C29D92BD}" destId="{ABCE4109-0DEF-4473-BA55-87A091281C72}" srcOrd="0" destOrd="0" presId="urn:microsoft.com/office/officeart/2009/3/layout/PlusandMinus"/>
    <dgm:cxn modelId="{2755ABF7-EF37-4117-9031-72858D7D13B0}" srcId="{6B045AC8-AB56-4E4A-9CF9-8A47C29D92BD}" destId="{EB8DE311-2293-4E6E-9FDD-2A7678BC3D0E}" srcOrd="1" destOrd="0" parTransId="{7259563A-EE63-4E3D-94FE-4FA8175FA080}" sibTransId="{85D0D8AB-8EF3-4F34-93EB-BAA4126F7357}"/>
    <dgm:cxn modelId="{7FEEF47A-727F-4F63-B72F-ACDB9D6A9CB4}" type="presParOf" srcId="{ABCE4109-0DEF-4473-BA55-87A091281C72}" destId="{62C3BAE9-8BD5-4945-82DC-A1C38F9ACDAF}" srcOrd="0" destOrd="0" presId="urn:microsoft.com/office/officeart/2009/3/layout/PlusandMinus"/>
    <dgm:cxn modelId="{2D435405-5E7A-4BCA-886B-555EE60D210A}" type="presParOf" srcId="{ABCE4109-0DEF-4473-BA55-87A091281C72}" destId="{E0B26471-588F-4CA8-AA99-DDCC80C3549F}" srcOrd="1" destOrd="0" presId="urn:microsoft.com/office/officeart/2009/3/layout/PlusandMinus"/>
    <dgm:cxn modelId="{2BDA98AB-AD02-4241-9F52-9AA56CFFC0AA}" type="presParOf" srcId="{ABCE4109-0DEF-4473-BA55-87A091281C72}" destId="{A7750927-725E-439A-8B04-6E025F751B19}" srcOrd="2" destOrd="0" presId="urn:microsoft.com/office/officeart/2009/3/layout/PlusandMinus"/>
    <dgm:cxn modelId="{6706A0E2-7965-430C-BFD5-83C11E4B0AE0}" type="presParOf" srcId="{ABCE4109-0DEF-4473-BA55-87A091281C72}" destId="{20A5F634-7A66-4EC0-B729-AD9A24BDAE99}" srcOrd="3" destOrd="0" presId="urn:microsoft.com/office/officeart/2009/3/layout/PlusandMinus"/>
    <dgm:cxn modelId="{17A13141-2BAC-4B0B-B554-BDFD21165303}" type="presParOf" srcId="{ABCE4109-0DEF-4473-BA55-87A091281C72}" destId="{88765C86-2B0B-40D4-A7DB-28A4E0A84E85}" srcOrd="4" destOrd="0" presId="urn:microsoft.com/office/officeart/2009/3/layout/PlusandMinus"/>
    <dgm:cxn modelId="{C5E06418-95CF-4BEE-A63C-195D8E79F389}" type="presParOf" srcId="{ABCE4109-0DEF-4473-BA55-87A091281C72}" destId="{F6F18FD2-84AA-4E8C-ACA1-544BDE039104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94BD7A-6467-47E3-89D8-F318D3409CD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1CD755-9730-4D86-98B9-7FE64B1047F3}">
      <dgm:prSet/>
      <dgm:spPr/>
      <dgm:t>
        <a:bodyPr/>
        <a:lstStyle/>
        <a:p>
          <a:pPr>
            <a:defRPr cap="all"/>
          </a:pPr>
          <a:r>
            <a:rPr lang="en-US"/>
            <a:t>CPI in September is 3.7%, still above 2% target</a:t>
          </a:r>
        </a:p>
      </dgm:t>
    </dgm:pt>
    <dgm:pt modelId="{C97BBB02-7994-40E5-9A85-48B6D6EF16DD}" type="parTrans" cxnId="{CD962E25-CCF7-421E-AB6B-983AA3964101}">
      <dgm:prSet/>
      <dgm:spPr/>
      <dgm:t>
        <a:bodyPr/>
        <a:lstStyle/>
        <a:p>
          <a:endParaRPr lang="en-US"/>
        </a:p>
      </dgm:t>
    </dgm:pt>
    <dgm:pt modelId="{F581196F-FDA0-4E51-92C7-63347EDE8C7F}" type="sibTrans" cxnId="{CD962E25-CCF7-421E-AB6B-983AA3964101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38D81FB-D2A7-4689-A8A9-EFC971A648F7}">
      <dgm:prSet/>
      <dgm:spPr/>
      <dgm:t>
        <a:bodyPr/>
        <a:lstStyle/>
        <a:p>
          <a:pPr>
            <a:defRPr cap="all"/>
          </a:pPr>
          <a:r>
            <a:rPr lang="en-US" dirty="0"/>
            <a:t>Though inflation is declining, prices will remain high, without any deflationary pressures</a:t>
          </a:r>
        </a:p>
      </dgm:t>
    </dgm:pt>
    <dgm:pt modelId="{7FA5F8A7-AE87-4B06-B622-82085D72BDAB}" type="parTrans" cxnId="{0AAB29A3-D95C-40A6-B910-B1879033EBE0}">
      <dgm:prSet/>
      <dgm:spPr/>
      <dgm:t>
        <a:bodyPr/>
        <a:lstStyle/>
        <a:p>
          <a:endParaRPr lang="en-US"/>
        </a:p>
      </dgm:t>
    </dgm:pt>
    <dgm:pt modelId="{63124CFD-5FD4-4ABF-AC6E-064F3F231860}" type="sibTrans" cxnId="{0AAB29A3-D95C-40A6-B910-B1879033EBE0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C59CAC06-8874-463F-AE3A-6BFBD72954E5}">
      <dgm:prSet/>
      <dgm:spPr/>
      <dgm:t>
        <a:bodyPr/>
        <a:lstStyle/>
        <a:p>
          <a:pPr>
            <a:defRPr cap="all"/>
          </a:pPr>
          <a:r>
            <a:rPr lang="en-US"/>
            <a:t>So costs will be a consideration for both attendees and exhibit, sponsorship sales</a:t>
          </a:r>
        </a:p>
      </dgm:t>
    </dgm:pt>
    <dgm:pt modelId="{C69F4823-AF25-4AA2-AF02-9424B7029150}" type="parTrans" cxnId="{5F146E89-CCFC-450C-B121-12695C8B3B82}">
      <dgm:prSet/>
      <dgm:spPr/>
      <dgm:t>
        <a:bodyPr/>
        <a:lstStyle/>
        <a:p>
          <a:endParaRPr lang="en-US"/>
        </a:p>
      </dgm:t>
    </dgm:pt>
    <dgm:pt modelId="{D5AC068A-AE69-4778-BD2D-78B13FB0ED6D}" type="sibTrans" cxnId="{5F146E89-CCFC-450C-B121-12695C8B3B82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B0090735-6EA1-4FC5-B7E8-CB7AB4724DAE}">
      <dgm:prSet/>
      <dgm:spPr/>
      <dgm:t>
        <a:bodyPr/>
        <a:lstStyle/>
        <a:p>
          <a:pPr>
            <a:defRPr cap="all"/>
          </a:pPr>
          <a:r>
            <a:rPr lang="en-US"/>
            <a:t>Odds of recession, 40% to 50%, if occurs, likely to be technical</a:t>
          </a:r>
        </a:p>
      </dgm:t>
    </dgm:pt>
    <dgm:pt modelId="{E45B1965-375B-450C-8DAD-4052BCD1C55D}" type="parTrans" cxnId="{6CDCF62B-28B6-4858-AA0E-743CBFFE8784}">
      <dgm:prSet/>
      <dgm:spPr/>
      <dgm:t>
        <a:bodyPr/>
        <a:lstStyle/>
        <a:p>
          <a:endParaRPr lang="en-US"/>
        </a:p>
      </dgm:t>
    </dgm:pt>
    <dgm:pt modelId="{32169522-DCB1-4689-9EFB-EF39373E33F5}" type="sibTrans" cxnId="{6CDCF62B-28B6-4858-AA0E-743CBFFE8784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DBDB6190-4021-4B8C-B037-ED1278272516}" type="pres">
      <dgm:prSet presAssocID="{6794BD7A-6467-47E3-89D8-F318D3409CDA}" presName="Name0" presStyleCnt="0">
        <dgm:presLayoutVars>
          <dgm:animLvl val="lvl"/>
          <dgm:resizeHandles val="exact"/>
        </dgm:presLayoutVars>
      </dgm:prSet>
      <dgm:spPr/>
    </dgm:pt>
    <dgm:pt modelId="{5195CE28-663E-4B81-9815-220079866422}" type="pres">
      <dgm:prSet presAssocID="{B0090735-6EA1-4FC5-B7E8-CB7AB4724DAE}" presName="compositeNode" presStyleCnt="0">
        <dgm:presLayoutVars>
          <dgm:bulletEnabled val="1"/>
        </dgm:presLayoutVars>
      </dgm:prSet>
      <dgm:spPr/>
    </dgm:pt>
    <dgm:pt modelId="{7303EC01-91C2-4473-9C68-3AD9EDBE1B79}" type="pres">
      <dgm:prSet presAssocID="{B0090735-6EA1-4FC5-B7E8-CB7AB4724DAE}" presName="bgRect" presStyleLbl="alignNode1" presStyleIdx="0" presStyleCnt="4"/>
      <dgm:spPr/>
    </dgm:pt>
    <dgm:pt modelId="{7DC43116-BCA5-486C-8C50-258F11333E8B}" type="pres">
      <dgm:prSet presAssocID="{32169522-DCB1-4689-9EFB-EF39373E33F5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1EE90B41-23FB-459E-A1B9-9C8815D92079}" type="pres">
      <dgm:prSet presAssocID="{B0090735-6EA1-4FC5-B7E8-CB7AB4724DAE}" presName="nodeRect" presStyleLbl="alignNode1" presStyleIdx="0" presStyleCnt="4">
        <dgm:presLayoutVars>
          <dgm:bulletEnabled val="1"/>
        </dgm:presLayoutVars>
      </dgm:prSet>
      <dgm:spPr/>
    </dgm:pt>
    <dgm:pt modelId="{2FE0CC92-E980-4FD2-94B2-5B57EBF458A5}" type="pres">
      <dgm:prSet presAssocID="{32169522-DCB1-4689-9EFB-EF39373E33F5}" presName="sibTrans" presStyleCnt="0"/>
      <dgm:spPr/>
    </dgm:pt>
    <dgm:pt modelId="{0DAEA9F2-2378-4565-A447-5DEA1D1249BC}" type="pres">
      <dgm:prSet presAssocID="{391CD755-9730-4D86-98B9-7FE64B1047F3}" presName="compositeNode" presStyleCnt="0">
        <dgm:presLayoutVars>
          <dgm:bulletEnabled val="1"/>
        </dgm:presLayoutVars>
      </dgm:prSet>
      <dgm:spPr/>
    </dgm:pt>
    <dgm:pt modelId="{65E875B9-B5C6-4BA9-BE19-E86F23F95DEA}" type="pres">
      <dgm:prSet presAssocID="{391CD755-9730-4D86-98B9-7FE64B1047F3}" presName="bgRect" presStyleLbl="alignNode1" presStyleIdx="1" presStyleCnt="4"/>
      <dgm:spPr/>
    </dgm:pt>
    <dgm:pt modelId="{380380D6-8B5D-41D4-AAFF-AB6ED8968C1D}" type="pres">
      <dgm:prSet presAssocID="{F581196F-FDA0-4E51-92C7-63347EDE8C7F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55F9877B-C567-42E6-9B79-D97618DE0604}" type="pres">
      <dgm:prSet presAssocID="{391CD755-9730-4D86-98B9-7FE64B1047F3}" presName="nodeRect" presStyleLbl="alignNode1" presStyleIdx="1" presStyleCnt="4">
        <dgm:presLayoutVars>
          <dgm:bulletEnabled val="1"/>
        </dgm:presLayoutVars>
      </dgm:prSet>
      <dgm:spPr/>
    </dgm:pt>
    <dgm:pt modelId="{C47D6805-6D7F-40BB-B428-4B51A2EC93EC}" type="pres">
      <dgm:prSet presAssocID="{F581196F-FDA0-4E51-92C7-63347EDE8C7F}" presName="sibTrans" presStyleCnt="0"/>
      <dgm:spPr/>
    </dgm:pt>
    <dgm:pt modelId="{C84B2875-7792-41AF-B007-78C820176A25}" type="pres">
      <dgm:prSet presAssocID="{738D81FB-D2A7-4689-A8A9-EFC971A648F7}" presName="compositeNode" presStyleCnt="0">
        <dgm:presLayoutVars>
          <dgm:bulletEnabled val="1"/>
        </dgm:presLayoutVars>
      </dgm:prSet>
      <dgm:spPr/>
    </dgm:pt>
    <dgm:pt modelId="{E7A30C7C-89AF-4A0D-A63C-EF21A562A940}" type="pres">
      <dgm:prSet presAssocID="{738D81FB-D2A7-4689-A8A9-EFC971A648F7}" presName="bgRect" presStyleLbl="alignNode1" presStyleIdx="2" presStyleCnt="4"/>
      <dgm:spPr/>
    </dgm:pt>
    <dgm:pt modelId="{D94E6B2E-BADF-49D8-9606-792A5FE3B956}" type="pres">
      <dgm:prSet presAssocID="{63124CFD-5FD4-4ABF-AC6E-064F3F231860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3DA2970F-93F9-4BBB-A1EC-DA09F790C607}" type="pres">
      <dgm:prSet presAssocID="{738D81FB-D2A7-4689-A8A9-EFC971A648F7}" presName="nodeRect" presStyleLbl="alignNode1" presStyleIdx="2" presStyleCnt="4">
        <dgm:presLayoutVars>
          <dgm:bulletEnabled val="1"/>
        </dgm:presLayoutVars>
      </dgm:prSet>
      <dgm:spPr/>
    </dgm:pt>
    <dgm:pt modelId="{CA221A51-0242-4ACD-A2A2-80162D7111B2}" type="pres">
      <dgm:prSet presAssocID="{63124CFD-5FD4-4ABF-AC6E-064F3F231860}" presName="sibTrans" presStyleCnt="0"/>
      <dgm:spPr/>
    </dgm:pt>
    <dgm:pt modelId="{E78A4910-1B91-4597-BF77-E641E21EE772}" type="pres">
      <dgm:prSet presAssocID="{C59CAC06-8874-463F-AE3A-6BFBD72954E5}" presName="compositeNode" presStyleCnt="0">
        <dgm:presLayoutVars>
          <dgm:bulletEnabled val="1"/>
        </dgm:presLayoutVars>
      </dgm:prSet>
      <dgm:spPr/>
    </dgm:pt>
    <dgm:pt modelId="{D65BBF98-70E9-41B6-96C5-0CFC8566945E}" type="pres">
      <dgm:prSet presAssocID="{C59CAC06-8874-463F-AE3A-6BFBD72954E5}" presName="bgRect" presStyleLbl="alignNode1" presStyleIdx="3" presStyleCnt="4"/>
      <dgm:spPr/>
    </dgm:pt>
    <dgm:pt modelId="{B05E3F75-52E6-4639-8A6B-613CC91C04EE}" type="pres">
      <dgm:prSet presAssocID="{D5AC068A-AE69-4778-BD2D-78B13FB0ED6D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F98E653F-B921-4C47-A3E9-D1E146C4B4A0}" type="pres">
      <dgm:prSet presAssocID="{C59CAC06-8874-463F-AE3A-6BFBD72954E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FED7030A-7445-48A6-B88F-586E0E9537CF}" type="presOf" srcId="{C59CAC06-8874-463F-AE3A-6BFBD72954E5}" destId="{D65BBF98-70E9-41B6-96C5-0CFC8566945E}" srcOrd="0" destOrd="0" presId="urn:microsoft.com/office/officeart/2016/7/layout/LinearBlockProcessNumbered"/>
    <dgm:cxn modelId="{CD962E25-CCF7-421E-AB6B-983AA3964101}" srcId="{6794BD7A-6467-47E3-89D8-F318D3409CDA}" destId="{391CD755-9730-4D86-98B9-7FE64B1047F3}" srcOrd="1" destOrd="0" parTransId="{C97BBB02-7994-40E5-9A85-48B6D6EF16DD}" sibTransId="{F581196F-FDA0-4E51-92C7-63347EDE8C7F}"/>
    <dgm:cxn modelId="{6CDCF62B-28B6-4858-AA0E-743CBFFE8784}" srcId="{6794BD7A-6467-47E3-89D8-F318D3409CDA}" destId="{B0090735-6EA1-4FC5-B7E8-CB7AB4724DAE}" srcOrd="0" destOrd="0" parTransId="{E45B1965-375B-450C-8DAD-4052BCD1C55D}" sibTransId="{32169522-DCB1-4689-9EFB-EF39373E33F5}"/>
    <dgm:cxn modelId="{8F877E37-BC57-4BEF-B11D-CEC1C6C55457}" type="presOf" srcId="{D5AC068A-AE69-4778-BD2D-78B13FB0ED6D}" destId="{B05E3F75-52E6-4639-8A6B-613CC91C04EE}" srcOrd="0" destOrd="0" presId="urn:microsoft.com/office/officeart/2016/7/layout/LinearBlockProcessNumbered"/>
    <dgm:cxn modelId="{0FD4D843-8887-4ACF-AEC9-018FA83AA179}" type="presOf" srcId="{32169522-DCB1-4689-9EFB-EF39373E33F5}" destId="{7DC43116-BCA5-486C-8C50-258F11333E8B}" srcOrd="0" destOrd="0" presId="urn:microsoft.com/office/officeart/2016/7/layout/LinearBlockProcessNumbered"/>
    <dgm:cxn modelId="{04958964-5E7C-4767-B03F-5F5FA60C0C36}" type="presOf" srcId="{738D81FB-D2A7-4689-A8A9-EFC971A648F7}" destId="{3DA2970F-93F9-4BBB-A1EC-DA09F790C607}" srcOrd="1" destOrd="0" presId="urn:microsoft.com/office/officeart/2016/7/layout/LinearBlockProcessNumbered"/>
    <dgm:cxn modelId="{C0CD156D-4866-4F4B-A52D-B77A98F6E0F6}" type="presOf" srcId="{B0090735-6EA1-4FC5-B7E8-CB7AB4724DAE}" destId="{1EE90B41-23FB-459E-A1B9-9C8815D92079}" srcOrd="1" destOrd="0" presId="urn:microsoft.com/office/officeart/2016/7/layout/LinearBlockProcessNumbered"/>
    <dgm:cxn modelId="{B5CBEA7D-4894-45B6-98FB-7F7D836BAF34}" type="presOf" srcId="{C59CAC06-8874-463F-AE3A-6BFBD72954E5}" destId="{F98E653F-B921-4C47-A3E9-D1E146C4B4A0}" srcOrd="1" destOrd="0" presId="urn:microsoft.com/office/officeart/2016/7/layout/LinearBlockProcessNumbered"/>
    <dgm:cxn modelId="{5F146E89-CCFC-450C-B121-12695C8B3B82}" srcId="{6794BD7A-6467-47E3-89D8-F318D3409CDA}" destId="{C59CAC06-8874-463F-AE3A-6BFBD72954E5}" srcOrd="3" destOrd="0" parTransId="{C69F4823-AF25-4AA2-AF02-9424B7029150}" sibTransId="{D5AC068A-AE69-4778-BD2D-78B13FB0ED6D}"/>
    <dgm:cxn modelId="{07E5B78E-C431-48FD-9E15-870645AC9633}" type="presOf" srcId="{F581196F-FDA0-4E51-92C7-63347EDE8C7F}" destId="{380380D6-8B5D-41D4-AAFF-AB6ED8968C1D}" srcOrd="0" destOrd="0" presId="urn:microsoft.com/office/officeart/2016/7/layout/LinearBlockProcessNumbered"/>
    <dgm:cxn modelId="{0F869997-3D44-4C68-89E0-DF61DF1F1A00}" type="presOf" srcId="{63124CFD-5FD4-4ABF-AC6E-064F3F231860}" destId="{D94E6B2E-BADF-49D8-9606-792A5FE3B956}" srcOrd="0" destOrd="0" presId="urn:microsoft.com/office/officeart/2016/7/layout/LinearBlockProcessNumbered"/>
    <dgm:cxn modelId="{6083BB98-B75F-4771-B05A-AD76DAAA7837}" type="presOf" srcId="{738D81FB-D2A7-4689-A8A9-EFC971A648F7}" destId="{E7A30C7C-89AF-4A0D-A63C-EF21A562A940}" srcOrd="0" destOrd="0" presId="urn:microsoft.com/office/officeart/2016/7/layout/LinearBlockProcessNumbered"/>
    <dgm:cxn modelId="{D7672199-8CE2-413A-8236-940EB2BDBC32}" type="presOf" srcId="{391CD755-9730-4D86-98B9-7FE64B1047F3}" destId="{55F9877B-C567-42E6-9B79-D97618DE0604}" srcOrd="1" destOrd="0" presId="urn:microsoft.com/office/officeart/2016/7/layout/LinearBlockProcessNumbered"/>
    <dgm:cxn modelId="{DF05419A-CCF7-436D-93C8-BE476F06D646}" type="presOf" srcId="{6794BD7A-6467-47E3-89D8-F318D3409CDA}" destId="{DBDB6190-4021-4B8C-B037-ED1278272516}" srcOrd="0" destOrd="0" presId="urn:microsoft.com/office/officeart/2016/7/layout/LinearBlockProcessNumbered"/>
    <dgm:cxn modelId="{0AAB29A3-D95C-40A6-B910-B1879033EBE0}" srcId="{6794BD7A-6467-47E3-89D8-F318D3409CDA}" destId="{738D81FB-D2A7-4689-A8A9-EFC971A648F7}" srcOrd="2" destOrd="0" parTransId="{7FA5F8A7-AE87-4B06-B622-82085D72BDAB}" sibTransId="{63124CFD-5FD4-4ABF-AC6E-064F3F231860}"/>
    <dgm:cxn modelId="{076084AE-A3B9-4351-9097-52D9CE92F193}" type="presOf" srcId="{B0090735-6EA1-4FC5-B7E8-CB7AB4724DAE}" destId="{7303EC01-91C2-4473-9C68-3AD9EDBE1B79}" srcOrd="0" destOrd="0" presId="urn:microsoft.com/office/officeart/2016/7/layout/LinearBlockProcessNumbered"/>
    <dgm:cxn modelId="{181556F9-15DA-4A53-9591-7CBD260ADFAC}" type="presOf" srcId="{391CD755-9730-4D86-98B9-7FE64B1047F3}" destId="{65E875B9-B5C6-4BA9-BE19-E86F23F95DEA}" srcOrd="0" destOrd="0" presId="urn:microsoft.com/office/officeart/2016/7/layout/LinearBlockProcessNumbered"/>
    <dgm:cxn modelId="{ED2430E7-D712-43A0-9615-E3322EABC351}" type="presParOf" srcId="{DBDB6190-4021-4B8C-B037-ED1278272516}" destId="{5195CE28-663E-4B81-9815-220079866422}" srcOrd="0" destOrd="0" presId="urn:microsoft.com/office/officeart/2016/7/layout/LinearBlockProcessNumbered"/>
    <dgm:cxn modelId="{B1062DE2-C27A-47F6-AD62-FF712C535492}" type="presParOf" srcId="{5195CE28-663E-4B81-9815-220079866422}" destId="{7303EC01-91C2-4473-9C68-3AD9EDBE1B79}" srcOrd="0" destOrd="0" presId="urn:microsoft.com/office/officeart/2016/7/layout/LinearBlockProcessNumbered"/>
    <dgm:cxn modelId="{CBCBAFC3-BD10-4695-A5BD-426EE554019B}" type="presParOf" srcId="{5195CE28-663E-4B81-9815-220079866422}" destId="{7DC43116-BCA5-486C-8C50-258F11333E8B}" srcOrd="1" destOrd="0" presId="urn:microsoft.com/office/officeart/2016/7/layout/LinearBlockProcessNumbered"/>
    <dgm:cxn modelId="{B9C7997D-458E-4E19-B409-D9C25A5BE3B4}" type="presParOf" srcId="{5195CE28-663E-4B81-9815-220079866422}" destId="{1EE90B41-23FB-459E-A1B9-9C8815D92079}" srcOrd="2" destOrd="0" presId="urn:microsoft.com/office/officeart/2016/7/layout/LinearBlockProcessNumbered"/>
    <dgm:cxn modelId="{5EF2937B-2BA8-4763-A956-2572C005FBD0}" type="presParOf" srcId="{DBDB6190-4021-4B8C-B037-ED1278272516}" destId="{2FE0CC92-E980-4FD2-94B2-5B57EBF458A5}" srcOrd="1" destOrd="0" presId="urn:microsoft.com/office/officeart/2016/7/layout/LinearBlockProcessNumbered"/>
    <dgm:cxn modelId="{FBEB1827-7292-4A74-A8FE-B0E4BDDAE168}" type="presParOf" srcId="{DBDB6190-4021-4B8C-B037-ED1278272516}" destId="{0DAEA9F2-2378-4565-A447-5DEA1D1249BC}" srcOrd="2" destOrd="0" presId="urn:microsoft.com/office/officeart/2016/7/layout/LinearBlockProcessNumbered"/>
    <dgm:cxn modelId="{0A9D8C76-5D34-486E-82F3-9FF709E8CE49}" type="presParOf" srcId="{0DAEA9F2-2378-4565-A447-5DEA1D1249BC}" destId="{65E875B9-B5C6-4BA9-BE19-E86F23F95DEA}" srcOrd="0" destOrd="0" presId="urn:microsoft.com/office/officeart/2016/7/layout/LinearBlockProcessNumbered"/>
    <dgm:cxn modelId="{C3241235-E2F5-4CC2-9A42-9F13B0E8F402}" type="presParOf" srcId="{0DAEA9F2-2378-4565-A447-5DEA1D1249BC}" destId="{380380D6-8B5D-41D4-AAFF-AB6ED8968C1D}" srcOrd="1" destOrd="0" presId="urn:microsoft.com/office/officeart/2016/7/layout/LinearBlockProcessNumbered"/>
    <dgm:cxn modelId="{C2CF6C4C-1DB9-406B-9F54-E574955BB86E}" type="presParOf" srcId="{0DAEA9F2-2378-4565-A447-5DEA1D1249BC}" destId="{55F9877B-C567-42E6-9B79-D97618DE0604}" srcOrd="2" destOrd="0" presId="urn:microsoft.com/office/officeart/2016/7/layout/LinearBlockProcessNumbered"/>
    <dgm:cxn modelId="{A55D3D95-0804-4202-B68C-FB218EA1F6F9}" type="presParOf" srcId="{DBDB6190-4021-4B8C-B037-ED1278272516}" destId="{C47D6805-6D7F-40BB-B428-4B51A2EC93EC}" srcOrd="3" destOrd="0" presId="urn:microsoft.com/office/officeart/2016/7/layout/LinearBlockProcessNumbered"/>
    <dgm:cxn modelId="{C399A4FD-5F8C-4EC6-B8FE-D3956D7CB3C5}" type="presParOf" srcId="{DBDB6190-4021-4B8C-B037-ED1278272516}" destId="{C84B2875-7792-41AF-B007-78C820176A25}" srcOrd="4" destOrd="0" presId="urn:microsoft.com/office/officeart/2016/7/layout/LinearBlockProcessNumbered"/>
    <dgm:cxn modelId="{F8799644-102B-4913-8030-8329F782BF60}" type="presParOf" srcId="{C84B2875-7792-41AF-B007-78C820176A25}" destId="{E7A30C7C-89AF-4A0D-A63C-EF21A562A940}" srcOrd="0" destOrd="0" presId="urn:microsoft.com/office/officeart/2016/7/layout/LinearBlockProcessNumbered"/>
    <dgm:cxn modelId="{4A528DFB-326B-4F9A-9158-EB35B616E496}" type="presParOf" srcId="{C84B2875-7792-41AF-B007-78C820176A25}" destId="{D94E6B2E-BADF-49D8-9606-792A5FE3B956}" srcOrd="1" destOrd="0" presId="urn:microsoft.com/office/officeart/2016/7/layout/LinearBlockProcessNumbered"/>
    <dgm:cxn modelId="{AD2E1E95-E25E-450B-AA8E-011C4E16CA7C}" type="presParOf" srcId="{C84B2875-7792-41AF-B007-78C820176A25}" destId="{3DA2970F-93F9-4BBB-A1EC-DA09F790C607}" srcOrd="2" destOrd="0" presId="urn:microsoft.com/office/officeart/2016/7/layout/LinearBlockProcessNumbered"/>
    <dgm:cxn modelId="{B8C881D4-60C5-450C-AF5B-10A4AB484F9A}" type="presParOf" srcId="{DBDB6190-4021-4B8C-B037-ED1278272516}" destId="{CA221A51-0242-4ACD-A2A2-80162D7111B2}" srcOrd="5" destOrd="0" presId="urn:microsoft.com/office/officeart/2016/7/layout/LinearBlockProcessNumbered"/>
    <dgm:cxn modelId="{93DB8743-6D7C-4F99-8CE3-1A5F4D6E79F6}" type="presParOf" srcId="{DBDB6190-4021-4B8C-B037-ED1278272516}" destId="{E78A4910-1B91-4597-BF77-E641E21EE772}" srcOrd="6" destOrd="0" presId="urn:microsoft.com/office/officeart/2016/7/layout/LinearBlockProcessNumbered"/>
    <dgm:cxn modelId="{627ECAE4-C391-4916-A442-270AE10125E5}" type="presParOf" srcId="{E78A4910-1B91-4597-BF77-E641E21EE772}" destId="{D65BBF98-70E9-41B6-96C5-0CFC8566945E}" srcOrd="0" destOrd="0" presId="urn:microsoft.com/office/officeart/2016/7/layout/LinearBlockProcessNumbered"/>
    <dgm:cxn modelId="{E31E9077-710C-4216-8192-FBC2A618C0CE}" type="presParOf" srcId="{E78A4910-1B91-4597-BF77-E641E21EE772}" destId="{B05E3F75-52E6-4639-8A6B-613CC91C04EE}" srcOrd="1" destOrd="0" presId="urn:microsoft.com/office/officeart/2016/7/layout/LinearBlockProcessNumbered"/>
    <dgm:cxn modelId="{F1573A36-3641-48CD-8D5D-978DA891B9B6}" type="presParOf" srcId="{E78A4910-1B91-4597-BF77-E641E21EE772}" destId="{F98E653F-B921-4C47-A3E9-D1E146C4B4A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3F4FDF-3975-4019-A30F-F69FF7A0E578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2A81FA0-0F84-4193-93B6-EDBCDAED6BF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Macroeconomic</a:t>
          </a:r>
        </a:p>
      </dgm:t>
    </dgm:pt>
    <dgm:pt modelId="{E7F72DAB-B9E0-44F3-AA76-F029115DF8BE}" type="parTrans" cxnId="{71FCD28C-8E9F-4A3E-AAAA-A05B47B383B8}">
      <dgm:prSet/>
      <dgm:spPr/>
      <dgm:t>
        <a:bodyPr/>
        <a:lstStyle/>
        <a:p>
          <a:endParaRPr lang="en-US"/>
        </a:p>
      </dgm:t>
    </dgm:pt>
    <dgm:pt modelId="{3511825E-1037-4C39-BE00-A199DC7CD026}" type="sibTrans" cxnId="{71FCD28C-8E9F-4A3E-AAAA-A05B47B383B8}">
      <dgm:prSet/>
      <dgm:spPr/>
      <dgm:t>
        <a:bodyPr/>
        <a:lstStyle/>
        <a:p>
          <a:endParaRPr lang="en-US"/>
        </a:p>
      </dgm:t>
    </dgm:pt>
    <dgm:pt modelId="{5012E151-3FD8-4BAE-8CA1-741C2B5E34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industry is forecast to fully recover in 2024</a:t>
          </a:r>
        </a:p>
      </dgm:t>
    </dgm:pt>
    <dgm:pt modelId="{4F9B79B9-470C-4A46-95BE-0784ECC933E3}" type="parTrans" cxnId="{81EF1001-1C46-4852-826B-504F373FE288}">
      <dgm:prSet/>
      <dgm:spPr/>
      <dgm:t>
        <a:bodyPr/>
        <a:lstStyle/>
        <a:p>
          <a:endParaRPr lang="en-US"/>
        </a:p>
      </dgm:t>
    </dgm:pt>
    <dgm:pt modelId="{7E3D9A07-13ED-4A54-98FF-F4F32885B1A1}" type="sibTrans" cxnId="{81EF1001-1C46-4852-826B-504F373FE288}">
      <dgm:prSet/>
      <dgm:spPr/>
      <dgm:t>
        <a:bodyPr/>
        <a:lstStyle/>
        <a:p>
          <a:endParaRPr lang="en-US"/>
        </a:p>
      </dgm:t>
    </dgm:pt>
    <dgm:pt modelId="{927EAF67-6219-4D52-B8AA-6747C341CF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Though inflation is ebbing, pricing will remain high</a:t>
          </a:r>
        </a:p>
      </dgm:t>
    </dgm:pt>
    <dgm:pt modelId="{0A44C2C1-6163-48C5-BB9D-60E351A22BA1}" type="parTrans" cxnId="{99D90ADD-A648-4CE1-BADC-C4FF6AF4AC06}">
      <dgm:prSet/>
      <dgm:spPr/>
      <dgm:t>
        <a:bodyPr/>
        <a:lstStyle/>
        <a:p>
          <a:endParaRPr lang="en-US"/>
        </a:p>
      </dgm:t>
    </dgm:pt>
    <dgm:pt modelId="{0836C08E-FF2C-4356-BD5D-3A9AEACC3F7F}" type="sibTrans" cxnId="{99D90ADD-A648-4CE1-BADC-C4FF6AF4AC06}">
      <dgm:prSet/>
      <dgm:spPr/>
      <dgm:t>
        <a:bodyPr/>
        <a:lstStyle/>
        <a:p>
          <a:endParaRPr lang="en-US"/>
        </a:p>
      </dgm:t>
    </dgm:pt>
    <dgm:pt modelId="{A5213322-15BE-444A-A028-7BAE7FDA23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Integrate compelling event that aligns with what attendees and exhibitors want</a:t>
          </a:r>
        </a:p>
      </dgm:t>
    </dgm:pt>
    <dgm:pt modelId="{C3BB1890-1185-4391-9487-B8418005B5C5}" type="parTrans" cxnId="{856A352F-9A1E-4C24-82C4-10D90C42F276}">
      <dgm:prSet/>
      <dgm:spPr/>
      <dgm:t>
        <a:bodyPr/>
        <a:lstStyle/>
        <a:p>
          <a:endParaRPr lang="en-US"/>
        </a:p>
      </dgm:t>
    </dgm:pt>
    <dgm:pt modelId="{58C1099C-E21E-4BCC-B27D-D09E211E5602}" type="sibTrans" cxnId="{856A352F-9A1E-4C24-82C4-10D90C42F276}">
      <dgm:prSet/>
      <dgm:spPr/>
      <dgm:t>
        <a:bodyPr/>
        <a:lstStyle/>
        <a:p>
          <a:endParaRPr lang="en-US"/>
        </a:p>
      </dgm:t>
    </dgm:pt>
    <dgm:pt modelId="{4DDC6CDE-1D14-475A-A7A0-2832D9C894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Leverage areas of advantage midsized shows enjoy</a:t>
          </a:r>
        </a:p>
      </dgm:t>
    </dgm:pt>
    <dgm:pt modelId="{FE8E9683-95CF-460A-9953-E6663A39AE0C}" type="parTrans" cxnId="{DE9DF5F7-F7CA-4C5B-8A3C-B70BAF5F2C09}">
      <dgm:prSet/>
      <dgm:spPr/>
      <dgm:t>
        <a:bodyPr/>
        <a:lstStyle/>
        <a:p>
          <a:endParaRPr lang="en-US"/>
        </a:p>
      </dgm:t>
    </dgm:pt>
    <dgm:pt modelId="{2E51CF4F-39CF-48CC-99F6-627C1BDAA62B}" type="sibTrans" cxnId="{DE9DF5F7-F7CA-4C5B-8A3C-B70BAF5F2C09}">
      <dgm:prSet/>
      <dgm:spPr/>
      <dgm:t>
        <a:bodyPr/>
        <a:lstStyle/>
        <a:p>
          <a:endParaRPr lang="en-US"/>
        </a:p>
      </dgm:t>
    </dgm:pt>
    <dgm:pt modelId="{E8B4FD1E-2AC9-465F-A232-A5119F51496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Attendee Acquisition</a:t>
          </a:r>
        </a:p>
      </dgm:t>
    </dgm:pt>
    <dgm:pt modelId="{66FB80DE-9C6C-4CDB-BE6A-4F2DAB1FB990}" type="parTrans" cxnId="{CA3A8E93-C6D9-4594-8305-7B5319A38425}">
      <dgm:prSet/>
      <dgm:spPr/>
      <dgm:t>
        <a:bodyPr/>
        <a:lstStyle/>
        <a:p>
          <a:endParaRPr lang="en-US"/>
        </a:p>
      </dgm:t>
    </dgm:pt>
    <dgm:pt modelId="{C99F31BD-D517-4C24-9C1A-D7C5E4464FD6}" type="sibTrans" cxnId="{CA3A8E93-C6D9-4594-8305-7B5319A38425}">
      <dgm:prSet/>
      <dgm:spPr/>
      <dgm:t>
        <a:bodyPr/>
        <a:lstStyle/>
        <a:p>
          <a:endParaRPr lang="en-US"/>
        </a:p>
      </dgm:t>
    </dgm:pt>
    <dgm:pt modelId="{7B56AB61-4E17-48C0-9119-2258CA0D6C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Set goals that will build back your attendance</a:t>
          </a:r>
        </a:p>
      </dgm:t>
    </dgm:pt>
    <dgm:pt modelId="{8991451A-BFC7-4188-9E1B-C70722FEA549}" type="parTrans" cxnId="{2CC331EA-38C2-433C-972B-7E9DCEB9C055}">
      <dgm:prSet/>
      <dgm:spPr/>
      <dgm:t>
        <a:bodyPr/>
        <a:lstStyle/>
        <a:p>
          <a:endParaRPr lang="en-US"/>
        </a:p>
      </dgm:t>
    </dgm:pt>
    <dgm:pt modelId="{6CEBB350-06EA-4B12-99F1-862583165AFC}" type="sibTrans" cxnId="{2CC331EA-38C2-433C-972B-7E9DCEB9C055}">
      <dgm:prSet/>
      <dgm:spPr/>
      <dgm:t>
        <a:bodyPr/>
        <a:lstStyle/>
        <a:p>
          <a:endParaRPr lang="en-US"/>
        </a:p>
      </dgm:t>
    </dgm:pt>
    <dgm:pt modelId="{3F416AF8-4010-4570-A00C-F4B7E3E9DD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Plan and start early to maximize registration outcomes</a:t>
          </a:r>
        </a:p>
      </dgm:t>
    </dgm:pt>
    <dgm:pt modelId="{C878A02F-0C81-461F-BFCB-094E1A016CC2}" type="parTrans" cxnId="{C159CBC3-212E-4221-908E-6045D0C1D375}">
      <dgm:prSet/>
      <dgm:spPr/>
      <dgm:t>
        <a:bodyPr/>
        <a:lstStyle/>
        <a:p>
          <a:endParaRPr lang="en-US"/>
        </a:p>
      </dgm:t>
    </dgm:pt>
    <dgm:pt modelId="{01DAF846-D132-48F5-949B-5AF00A1422DE}" type="sibTrans" cxnId="{C159CBC3-212E-4221-908E-6045D0C1D375}">
      <dgm:prSet/>
      <dgm:spPr/>
      <dgm:t>
        <a:bodyPr/>
        <a:lstStyle/>
        <a:p>
          <a:endParaRPr lang="en-US"/>
        </a:p>
      </dgm:t>
    </dgm:pt>
    <dgm:pt modelId="{9BB44C17-83B9-449B-858E-D8C84FEE5B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premiums, discounts to offset attendee cost concerns</a:t>
          </a:r>
        </a:p>
      </dgm:t>
    </dgm:pt>
    <dgm:pt modelId="{C742780E-F2A6-499A-A89B-542018CEDB4C}" type="parTrans" cxnId="{EC320DB4-27EF-4D30-B947-E7EAFA640DB4}">
      <dgm:prSet/>
      <dgm:spPr/>
      <dgm:t>
        <a:bodyPr/>
        <a:lstStyle/>
        <a:p>
          <a:endParaRPr lang="en-US"/>
        </a:p>
      </dgm:t>
    </dgm:pt>
    <dgm:pt modelId="{2D00C066-9A96-41D0-BC94-8192B44C55C2}" type="sibTrans" cxnId="{EC320DB4-27EF-4D30-B947-E7EAFA640DB4}">
      <dgm:prSet/>
      <dgm:spPr/>
      <dgm:t>
        <a:bodyPr/>
        <a:lstStyle/>
        <a:p>
          <a:endParaRPr lang="en-US"/>
        </a:p>
      </dgm:t>
    </dgm:pt>
    <dgm:pt modelId="{0489F491-2749-4669-84B4-4E350D5FF3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Assure multichannel mix is in line with current media habits</a:t>
          </a:r>
        </a:p>
      </dgm:t>
    </dgm:pt>
    <dgm:pt modelId="{F5337D2C-6629-4FAC-A1D5-DA880C92A3AA}" type="parTrans" cxnId="{747B37DB-4388-44C5-AD04-D03C65D99CAA}">
      <dgm:prSet/>
      <dgm:spPr/>
      <dgm:t>
        <a:bodyPr/>
        <a:lstStyle/>
        <a:p>
          <a:endParaRPr lang="en-US"/>
        </a:p>
      </dgm:t>
    </dgm:pt>
    <dgm:pt modelId="{4B47F8F9-E48E-40A2-A1E2-552954820623}" type="sibTrans" cxnId="{747B37DB-4388-44C5-AD04-D03C65D99CAA}">
      <dgm:prSet/>
      <dgm:spPr/>
      <dgm:t>
        <a:bodyPr/>
        <a:lstStyle/>
        <a:p>
          <a:endParaRPr lang="en-US"/>
        </a:p>
      </dgm:t>
    </dgm:pt>
    <dgm:pt modelId="{E465528A-7B67-4154-AD37-1FABBB6CC7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marketing automation to maximize engagement, prospect conversions</a:t>
          </a:r>
        </a:p>
      </dgm:t>
    </dgm:pt>
    <dgm:pt modelId="{0D4DE872-506B-4DD7-94C3-2E89EB027F02}" type="parTrans" cxnId="{3607FBA6-E9B3-493E-A664-6E9352FE315F}">
      <dgm:prSet/>
      <dgm:spPr/>
      <dgm:t>
        <a:bodyPr/>
        <a:lstStyle/>
        <a:p>
          <a:endParaRPr lang="en-US"/>
        </a:p>
      </dgm:t>
    </dgm:pt>
    <dgm:pt modelId="{D87F9000-FEA4-4EC3-A91B-D48C95CC8BE3}" type="sibTrans" cxnId="{3607FBA6-E9B3-493E-A664-6E9352FE315F}">
      <dgm:prSet/>
      <dgm:spPr/>
      <dgm:t>
        <a:bodyPr/>
        <a:lstStyle/>
        <a:p>
          <a:endParaRPr lang="en-US"/>
        </a:p>
      </dgm:t>
    </dgm:pt>
    <dgm:pt modelId="{BDED22CA-CE45-489B-89DA-4DFACF73842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Exhibit and Sponsorship Sales</a:t>
          </a:r>
        </a:p>
      </dgm:t>
    </dgm:pt>
    <dgm:pt modelId="{0310E7F6-1315-4A10-AB38-6610102905F3}" type="parTrans" cxnId="{B9CDC1A5-4216-4967-9466-5225E73E4F68}">
      <dgm:prSet/>
      <dgm:spPr/>
      <dgm:t>
        <a:bodyPr/>
        <a:lstStyle/>
        <a:p>
          <a:endParaRPr lang="en-US"/>
        </a:p>
      </dgm:t>
    </dgm:pt>
    <dgm:pt modelId="{A35098FE-308B-4D15-A4D7-65B4558213DC}" type="sibTrans" cxnId="{B9CDC1A5-4216-4967-9466-5225E73E4F68}">
      <dgm:prSet/>
      <dgm:spPr/>
      <dgm:t>
        <a:bodyPr/>
        <a:lstStyle/>
        <a:p>
          <a:endParaRPr lang="en-US"/>
        </a:p>
      </dgm:t>
    </dgm:pt>
    <dgm:pt modelId="{47077F7C-7C07-4BE4-BCB6-7F0651FE45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Moving forward, charge based on value, do not discount</a:t>
          </a:r>
        </a:p>
      </dgm:t>
    </dgm:pt>
    <dgm:pt modelId="{B9D01D38-706C-474E-9305-9C30417CB3D0}" type="parTrans" cxnId="{B6914F9E-07FD-4367-81E6-DEE9E875BA14}">
      <dgm:prSet/>
      <dgm:spPr/>
      <dgm:t>
        <a:bodyPr/>
        <a:lstStyle/>
        <a:p>
          <a:endParaRPr lang="en-US"/>
        </a:p>
      </dgm:t>
    </dgm:pt>
    <dgm:pt modelId="{81786104-EDEE-491F-B6DB-2758C09469A0}" type="sibTrans" cxnId="{B6914F9E-07FD-4367-81E6-DEE9E875BA14}">
      <dgm:prSet/>
      <dgm:spPr/>
      <dgm:t>
        <a:bodyPr/>
        <a:lstStyle/>
        <a:p>
          <a:endParaRPr lang="en-US"/>
        </a:p>
      </dgm:t>
    </dgm:pt>
    <dgm:pt modelId="{7F5736C3-45B4-43F7-AB57-8875765CBF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sales methods strategically – use lower cost options to free up in-person sales efforts for highest value opportunities</a:t>
          </a:r>
        </a:p>
      </dgm:t>
    </dgm:pt>
    <dgm:pt modelId="{828BEA44-D6D6-4E21-977A-FE79095791BD}" type="parTrans" cxnId="{F0329CB6-4183-452D-94D0-A40A5701D435}">
      <dgm:prSet/>
      <dgm:spPr/>
      <dgm:t>
        <a:bodyPr/>
        <a:lstStyle/>
        <a:p>
          <a:endParaRPr lang="en-US"/>
        </a:p>
      </dgm:t>
    </dgm:pt>
    <dgm:pt modelId="{853CE0FC-FD3A-4889-8247-F21B9AB0ABCF}" type="sibTrans" cxnId="{F0329CB6-4183-452D-94D0-A40A5701D435}">
      <dgm:prSet/>
      <dgm:spPr/>
      <dgm:t>
        <a:bodyPr/>
        <a:lstStyle/>
        <a:p>
          <a:endParaRPr lang="en-US"/>
        </a:p>
      </dgm:t>
    </dgm:pt>
    <dgm:pt modelId="{79111750-7192-4861-894B-8B2E6410E9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performance metrics to focus team on desired revenue goals AND best outcomes for exhibitors, sponsors and the attendee experience</a:t>
          </a:r>
        </a:p>
      </dgm:t>
    </dgm:pt>
    <dgm:pt modelId="{F7497C93-F4B4-4FC1-959D-E3646D49A819}" type="parTrans" cxnId="{778CF68A-D4AB-4D0B-A52C-415186212F50}">
      <dgm:prSet/>
      <dgm:spPr/>
      <dgm:t>
        <a:bodyPr/>
        <a:lstStyle/>
        <a:p>
          <a:endParaRPr lang="en-US"/>
        </a:p>
      </dgm:t>
    </dgm:pt>
    <dgm:pt modelId="{0A356DD8-628C-43DC-85B4-17A8915A7FD6}" type="sibTrans" cxnId="{778CF68A-D4AB-4D0B-A52C-415186212F50}">
      <dgm:prSet/>
      <dgm:spPr/>
      <dgm:t>
        <a:bodyPr/>
        <a:lstStyle/>
        <a:p>
          <a:endParaRPr lang="en-US"/>
        </a:p>
      </dgm:t>
    </dgm:pt>
    <dgm:pt modelId="{82BE3B89-EE30-48A9-8B3D-17114DF12AD6}" type="pres">
      <dgm:prSet presAssocID="{723F4FDF-3975-4019-A30F-F69FF7A0E578}" presName="root" presStyleCnt="0">
        <dgm:presLayoutVars>
          <dgm:dir/>
          <dgm:resizeHandles val="exact"/>
        </dgm:presLayoutVars>
      </dgm:prSet>
      <dgm:spPr/>
    </dgm:pt>
    <dgm:pt modelId="{98EFC179-0A0A-49F5-806F-917DBDCA31FA}" type="pres">
      <dgm:prSet presAssocID="{B2A81FA0-0F84-4193-93B6-EDBCDAED6BFF}" presName="compNode" presStyleCnt="0"/>
      <dgm:spPr/>
    </dgm:pt>
    <dgm:pt modelId="{7EEC633C-8544-4513-A95B-987F8C41C080}" type="pres">
      <dgm:prSet presAssocID="{B2A81FA0-0F84-4193-93B6-EDBCDAED6B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70B3E53-60B8-4EEC-A820-9F449F3FD129}" type="pres">
      <dgm:prSet presAssocID="{B2A81FA0-0F84-4193-93B6-EDBCDAED6BFF}" presName="iconSpace" presStyleCnt="0"/>
      <dgm:spPr/>
    </dgm:pt>
    <dgm:pt modelId="{AE774DD5-ED9C-44D5-BAF3-A239E23B070D}" type="pres">
      <dgm:prSet presAssocID="{B2A81FA0-0F84-4193-93B6-EDBCDAED6BFF}" presName="parTx" presStyleLbl="revTx" presStyleIdx="0" presStyleCnt="6">
        <dgm:presLayoutVars>
          <dgm:chMax val="0"/>
          <dgm:chPref val="0"/>
        </dgm:presLayoutVars>
      </dgm:prSet>
      <dgm:spPr/>
    </dgm:pt>
    <dgm:pt modelId="{2AE8FD2B-992D-454A-AD2E-1430A354AB2E}" type="pres">
      <dgm:prSet presAssocID="{B2A81FA0-0F84-4193-93B6-EDBCDAED6BFF}" presName="txSpace" presStyleCnt="0"/>
      <dgm:spPr/>
    </dgm:pt>
    <dgm:pt modelId="{AE61BB94-EB49-41C9-A258-B12783067C3D}" type="pres">
      <dgm:prSet presAssocID="{B2A81FA0-0F84-4193-93B6-EDBCDAED6BFF}" presName="desTx" presStyleLbl="revTx" presStyleIdx="1" presStyleCnt="6">
        <dgm:presLayoutVars/>
      </dgm:prSet>
      <dgm:spPr/>
    </dgm:pt>
    <dgm:pt modelId="{C22BD3F6-249B-4A94-A810-50E405D9C230}" type="pres">
      <dgm:prSet presAssocID="{3511825E-1037-4C39-BE00-A199DC7CD026}" presName="sibTrans" presStyleCnt="0"/>
      <dgm:spPr/>
    </dgm:pt>
    <dgm:pt modelId="{CAA17266-8BE2-4B3B-B5CB-A256BE8C4030}" type="pres">
      <dgm:prSet presAssocID="{E8B4FD1E-2AC9-465F-A232-A5119F514965}" presName="compNode" presStyleCnt="0"/>
      <dgm:spPr/>
    </dgm:pt>
    <dgm:pt modelId="{2BBF3703-07EB-43E0-88FE-BA79B2D2430E}" type="pres">
      <dgm:prSet presAssocID="{E8B4FD1E-2AC9-465F-A232-A5119F514965}" presName="iconRect" presStyleLbl="node1" presStyleIdx="1" presStyleCnt="3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noFill/>
        </a:ln>
      </dgm:spPr>
    </dgm:pt>
    <dgm:pt modelId="{BC2ADDF8-5ABF-461A-A1E6-B62591B0AD7F}" type="pres">
      <dgm:prSet presAssocID="{E8B4FD1E-2AC9-465F-A232-A5119F514965}" presName="iconSpace" presStyleCnt="0"/>
      <dgm:spPr/>
    </dgm:pt>
    <dgm:pt modelId="{A96327AB-EF8D-4E4C-8505-CB4432B47723}" type="pres">
      <dgm:prSet presAssocID="{E8B4FD1E-2AC9-465F-A232-A5119F514965}" presName="parTx" presStyleLbl="revTx" presStyleIdx="2" presStyleCnt="6">
        <dgm:presLayoutVars>
          <dgm:chMax val="0"/>
          <dgm:chPref val="0"/>
        </dgm:presLayoutVars>
      </dgm:prSet>
      <dgm:spPr/>
    </dgm:pt>
    <dgm:pt modelId="{A6EAA8F7-319C-4947-A545-2C5A5D133740}" type="pres">
      <dgm:prSet presAssocID="{E8B4FD1E-2AC9-465F-A232-A5119F514965}" presName="txSpace" presStyleCnt="0"/>
      <dgm:spPr/>
    </dgm:pt>
    <dgm:pt modelId="{D79EE861-BD0F-475B-A587-0B43BD5F4C1D}" type="pres">
      <dgm:prSet presAssocID="{E8B4FD1E-2AC9-465F-A232-A5119F514965}" presName="desTx" presStyleLbl="revTx" presStyleIdx="3" presStyleCnt="6">
        <dgm:presLayoutVars/>
      </dgm:prSet>
      <dgm:spPr/>
    </dgm:pt>
    <dgm:pt modelId="{3BFAE170-086C-439F-A93C-2FE1E21F759F}" type="pres">
      <dgm:prSet presAssocID="{C99F31BD-D517-4C24-9C1A-D7C5E4464FD6}" presName="sibTrans" presStyleCnt="0"/>
      <dgm:spPr/>
    </dgm:pt>
    <dgm:pt modelId="{B17C910A-BAA0-4D8D-9156-75549DFA26A7}" type="pres">
      <dgm:prSet presAssocID="{BDED22CA-CE45-489B-89DA-4DFACF738422}" presName="compNode" presStyleCnt="0"/>
      <dgm:spPr/>
    </dgm:pt>
    <dgm:pt modelId="{40539F83-831D-4891-99BC-100D6BF853C7}" type="pres">
      <dgm:prSet presAssocID="{BDED22CA-CE45-489B-89DA-4DFACF738422}" presName="iconRect" presStyleLbl="node1" presStyleIdx="2" presStyleCnt="3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4000" b="-4000"/>
          </a:stretch>
        </a:blipFill>
        <a:ln>
          <a:noFill/>
        </a:ln>
      </dgm:spPr>
    </dgm:pt>
    <dgm:pt modelId="{497C3761-4B0F-4C9C-AF16-183498EECB11}" type="pres">
      <dgm:prSet presAssocID="{BDED22CA-CE45-489B-89DA-4DFACF738422}" presName="iconSpace" presStyleCnt="0"/>
      <dgm:spPr/>
    </dgm:pt>
    <dgm:pt modelId="{E782F06D-290C-4A78-A1AC-4E9003B0A59A}" type="pres">
      <dgm:prSet presAssocID="{BDED22CA-CE45-489B-89DA-4DFACF738422}" presName="parTx" presStyleLbl="revTx" presStyleIdx="4" presStyleCnt="6">
        <dgm:presLayoutVars>
          <dgm:chMax val="0"/>
          <dgm:chPref val="0"/>
        </dgm:presLayoutVars>
      </dgm:prSet>
      <dgm:spPr/>
    </dgm:pt>
    <dgm:pt modelId="{CD981B2B-01D3-495E-BD01-807491BE5F10}" type="pres">
      <dgm:prSet presAssocID="{BDED22CA-CE45-489B-89DA-4DFACF738422}" presName="txSpace" presStyleCnt="0"/>
      <dgm:spPr/>
    </dgm:pt>
    <dgm:pt modelId="{7B150FC3-8577-4344-B536-32F187CF21B6}" type="pres">
      <dgm:prSet presAssocID="{BDED22CA-CE45-489B-89DA-4DFACF738422}" presName="desTx" presStyleLbl="revTx" presStyleIdx="5" presStyleCnt="6">
        <dgm:presLayoutVars/>
      </dgm:prSet>
      <dgm:spPr/>
    </dgm:pt>
  </dgm:ptLst>
  <dgm:cxnLst>
    <dgm:cxn modelId="{81EF1001-1C46-4852-826B-504F373FE288}" srcId="{B2A81FA0-0F84-4193-93B6-EDBCDAED6BFF}" destId="{5012E151-3FD8-4BAE-8CA1-741C2B5E34BC}" srcOrd="0" destOrd="0" parTransId="{4F9B79B9-470C-4A46-95BE-0784ECC933E3}" sibTransId="{7E3D9A07-13ED-4A54-98FF-F4F32885B1A1}"/>
    <dgm:cxn modelId="{0EACA102-A98B-488B-8377-09A06875E97F}" type="presOf" srcId="{5012E151-3FD8-4BAE-8CA1-741C2B5E34BC}" destId="{AE61BB94-EB49-41C9-A258-B12783067C3D}" srcOrd="0" destOrd="0" presId="urn:microsoft.com/office/officeart/2018/5/layout/CenteredIconLabelDescriptionList"/>
    <dgm:cxn modelId="{6E8A7A22-0154-4885-8AE2-D177A57A7022}" type="presOf" srcId="{7F5736C3-45B4-43F7-AB57-8875765CBFB8}" destId="{7B150FC3-8577-4344-B536-32F187CF21B6}" srcOrd="0" destOrd="1" presId="urn:microsoft.com/office/officeart/2018/5/layout/CenteredIconLabelDescriptionList"/>
    <dgm:cxn modelId="{BD8D2924-AFE0-4925-9E2A-B56C8D171C5E}" type="presOf" srcId="{79111750-7192-4861-894B-8B2E6410E9A4}" destId="{7B150FC3-8577-4344-B536-32F187CF21B6}" srcOrd="0" destOrd="2" presId="urn:microsoft.com/office/officeart/2018/5/layout/CenteredIconLabelDescriptionList"/>
    <dgm:cxn modelId="{856A352F-9A1E-4C24-82C4-10D90C42F276}" srcId="{B2A81FA0-0F84-4193-93B6-EDBCDAED6BFF}" destId="{A5213322-15BE-444A-A028-7BAE7FDA239C}" srcOrd="2" destOrd="0" parTransId="{C3BB1890-1185-4391-9487-B8418005B5C5}" sibTransId="{58C1099C-E21E-4BCC-B27D-D09E211E5602}"/>
    <dgm:cxn modelId="{074A5239-BB12-4450-82CB-1F65F9CAB498}" type="presOf" srcId="{927EAF67-6219-4D52-B8AA-6747C341CF85}" destId="{AE61BB94-EB49-41C9-A258-B12783067C3D}" srcOrd="0" destOrd="1" presId="urn:microsoft.com/office/officeart/2018/5/layout/CenteredIconLabelDescriptionList"/>
    <dgm:cxn modelId="{FC8D8340-748D-45FA-A0AE-40AD15F2EAF0}" type="presOf" srcId="{723F4FDF-3975-4019-A30F-F69FF7A0E578}" destId="{82BE3B89-EE30-48A9-8B3D-17114DF12AD6}" srcOrd="0" destOrd="0" presId="urn:microsoft.com/office/officeart/2018/5/layout/CenteredIconLabelDescriptionList"/>
    <dgm:cxn modelId="{2C2A254D-6B16-4EB5-879D-B8B51B11E185}" type="presOf" srcId="{9BB44C17-83B9-449B-858E-D8C84FEE5BBB}" destId="{D79EE861-BD0F-475B-A587-0B43BD5F4C1D}" srcOrd="0" destOrd="2" presId="urn:microsoft.com/office/officeart/2018/5/layout/CenteredIconLabelDescriptionList"/>
    <dgm:cxn modelId="{7CE9FA6D-C21D-4F69-8D6E-707FFEFD31AC}" type="presOf" srcId="{3F416AF8-4010-4570-A00C-F4B7E3E9DDDE}" destId="{D79EE861-BD0F-475B-A587-0B43BD5F4C1D}" srcOrd="0" destOrd="1" presId="urn:microsoft.com/office/officeart/2018/5/layout/CenteredIconLabelDescriptionList"/>
    <dgm:cxn modelId="{19D2757D-1845-4EB4-AC1C-83FBAF588D0F}" type="presOf" srcId="{B2A81FA0-0F84-4193-93B6-EDBCDAED6BFF}" destId="{AE774DD5-ED9C-44D5-BAF3-A239E23B070D}" srcOrd="0" destOrd="0" presId="urn:microsoft.com/office/officeart/2018/5/layout/CenteredIconLabelDescriptionList"/>
    <dgm:cxn modelId="{778CF68A-D4AB-4D0B-A52C-415186212F50}" srcId="{BDED22CA-CE45-489B-89DA-4DFACF738422}" destId="{79111750-7192-4861-894B-8B2E6410E9A4}" srcOrd="2" destOrd="0" parTransId="{F7497C93-F4B4-4FC1-959D-E3646D49A819}" sibTransId="{0A356DD8-628C-43DC-85B4-17A8915A7FD6}"/>
    <dgm:cxn modelId="{71FCD28C-8E9F-4A3E-AAAA-A05B47B383B8}" srcId="{723F4FDF-3975-4019-A30F-F69FF7A0E578}" destId="{B2A81FA0-0F84-4193-93B6-EDBCDAED6BFF}" srcOrd="0" destOrd="0" parTransId="{E7F72DAB-B9E0-44F3-AA76-F029115DF8BE}" sibTransId="{3511825E-1037-4C39-BE00-A199DC7CD026}"/>
    <dgm:cxn modelId="{E236478D-75B2-4D0A-9BD0-DE9BE0484EE2}" type="presOf" srcId="{E8B4FD1E-2AC9-465F-A232-A5119F514965}" destId="{A96327AB-EF8D-4E4C-8505-CB4432B47723}" srcOrd="0" destOrd="0" presId="urn:microsoft.com/office/officeart/2018/5/layout/CenteredIconLabelDescriptionList"/>
    <dgm:cxn modelId="{CA3A8E93-C6D9-4594-8305-7B5319A38425}" srcId="{723F4FDF-3975-4019-A30F-F69FF7A0E578}" destId="{E8B4FD1E-2AC9-465F-A232-A5119F514965}" srcOrd="1" destOrd="0" parTransId="{66FB80DE-9C6C-4CDB-BE6A-4F2DAB1FB990}" sibTransId="{C99F31BD-D517-4C24-9C1A-D7C5E4464FD6}"/>
    <dgm:cxn modelId="{3D52E19C-C667-4ABA-923C-D4F8823F42B7}" type="presOf" srcId="{4DDC6CDE-1D14-475A-A7A0-2832D9C8940A}" destId="{AE61BB94-EB49-41C9-A258-B12783067C3D}" srcOrd="0" destOrd="3" presId="urn:microsoft.com/office/officeart/2018/5/layout/CenteredIconLabelDescriptionList"/>
    <dgm:cxn modelId="{B6914F9E-07FD-4367-81E6-DEE9E875BA14}" srcId="{BDED22CA-CE45-489B-89DA-4DFACF738422}" destId="{47077F7C-7C07-4BE4-BCB6-7F0651FE45C5}" srcOrd="0" destOrd="0" parTransId="{B9D01D38-706C-474E-9305-9C30417CB3D0}" sibTransId="{81786104-EDEE-491F-B6DB-2758C09469A0}"/>
    <dgm:cxn modelId="{DD58BCA2-ED1C-4422-9EC6-751B9DE46A1C}" type="presOf" srcId="{0489F491-2749-4669-84B4-4E350D5FF39A}" destId="{D79EE861-BD0F-475B-A587-0B43BD5F4C1D}" srcOrd="0" destOrd="3" presId="urn:microsoft.com/office/officeart/2018/5/layout/CenteredIconLabelDescriptionList"/>
    <dgm:cxn modelId="{83C9E7A4-AF0C-42D7-89A7-F3991964B444}" type="presOf" srcId="{E465528A-7B67-4154-AD37-1FABBB6CC7F8}" destId="{D79EE861-BD0F-475B-A587-0B43BD5F4C1D}" srcOrd="0" destOrd="4" presId="urn:microsoft.com/office/officeart/2018/5/layout/CenteredIconLabelDescriptionList"/>
    <dgm:cxn modelId="{B9CDC1A5-4216-4967-9466-5225E73E4F68}" srcId="{723F4FDF-3975-4019-A30F-F69FF7A0E578}" destId="{BDED22CA-CE45-489B-89DA-4DFACF738422}" srcOrd="2" destOrd="0" parTransId="{0310E7F6-1315-4A10-AB38-6610102905F3}" sibTransId="{A35098FE-308B-4D15-A4D7-65B4558213DC}"/>
    <dgm:cxn modelId="{3607FBA6-E9B3-493E-A664-6E9352FE315F}" srcId="{E8B4FD1E-2AC9-465F-A232-A5119F514965}" destId="{E465528A-7B67-4154-AD37-1FABBB6CC7F8}" srcOrd="4" destOrd="0" parTransId="{0D4DE872-506B-4DD7-94C3-2E89EB027F02}" sibTransId="{D87F9000-FEA4-4EC3-A91B-D48C95CC8BE3}"/>
    <dgm:cxn modelId="{1A25FCAC-892C-40C5-BD84-F5128971A4A8}" type="presOf" srcId="{47077F7C-7C07-4BE4-BCB6-7F0651FE45C5}" destId="{7B150FC3-8577-4344-B536-32F187CF21B6}" srcOrd="0" destOrd="0" presId="urn:microsoft.com/office/officeart/2018/5/layout/CenteredIconLabelDescriptionList"/>
    <dgm:cxn modelId="{EC320DB4-27EF-4D30-B947-E7EAFA640DB4}" srcId="{E8B4FD1E-2AC9-465F-A232-A5119F514965}" destId="{9BB44C17-83B9-449B-858E-D8C84FEE5BBB}" srcOrd="2" destOrd="0" parTransId="{C742780E-F2A6-499A-A89B-542018CEDB4C}" sibTransId="{2D00C066-9A96-41D0-BC94-8192B44C55C2}"/>
    <dgm:cxn modelId="{F0329CB6-4183-452D-94D0-A40A5701D435}" srcId="{BDED22CA-CE45-489B-89DA-4DFACF738422}" destId="{7F5736C3-45B4-43F7-AB57-8875765CBFB8}" srcOrd="1" destOrd="0" parTransId="{828BEA44-D6D6-4E21-977A-FE79095791BD}" sibTransId="{853CE0FC-FD3A-4889-8247-F21B9AB0ABCF}"/>
    <dgm:cxn modelId="{C159CBC3-212E-4221-908E-6045D0C1D375}" srcId="{E8B4FD1E-2AC9-465F-A232-A5119F514965}" destId="{3F416AF8-4010-4570-A00C-F4B7E3E9DDDE}" srcOrd="1" destOrd="0" parTransId="{C878A02F-0C81-461F-BFCB-094E1A016CC2}" sibTransId="{01DAF846-D132-48F5-949B-5AF00A1422DE}"/>
    <dgm:cxn modelId="{BA469DD0-9F45-445B-8AF3-D02A95E5630D}" type="presOf" srcId="{A5213322-15BE-444A-A028-7BAE7FDA239C}" destId="{AE61BB94-EB49-41C9-A258-B12783067C3D}" srcOrd="0" destOrd="2" presId="urn:microsoft.com/office/officeart/2018/5/layout/CenteredIconLabelDescriptionList"/>
    <dgm:cxn modelId="{747B37DB-4388-44C5-AD04-D03C65D99CAA}" srcId="{E8B4FD1E-2AC9-465F-A232-A5119F514965}" destId="{0489F491-2749-4669-84B4-4E350D5FF39A}" srcOrd="3" destOrd="0" parTransId="{F5337D2C-6629-4FAC-A1D5-DA880C92A3AA}" sibTransId="{4B47F8F9-E48E-40A2-A1E2-552954820623}"/>
    <dgm:cxn modelId="{FC05ADDC-203A-40FB-999D-9A667A8DE67E}" type="presOf" srcId="{BDED22CA-CE45-489B-89DA-4DFACF738422}" destId="{E782F06D-290C-4A78-A1AC-4E9003B0A59A}" srcOrd="0" destOrd="0" presId="urn:microsoft.com/office/officeart/2018/5/layout/CenteredIconLabelDescriptionList"/>
    <dgm:cxn modelId="{99D90ADD-A648-4CE1-BADC-C4FF6AF4AC06}" srcId="{B2A81FA0-0F84-4193-93B6-EDBCDAED6BFF}" destId="{927EAF67-6219-4D52-B8AA-6747C341CF85}" srcOrd="1" destOrd="0" parTransId="{0A44C2C1-6163-48C5-BB9D-60E351A22BA1}" sibTransId="{0836C08E-FF2C-4356-BD5D-3A9AEACC3F7F}"/>
    <dgm:cxn modelId="{8A6EBEE3-0F92-45FD-B55F-C1D687C1C0B0}" type="presOf" srcId="{7B56AB61-4E17-48C0-9119-2258CA0D6CF1}" destId="{D79EE861-BD0F-475B-A587-0B43BD5F4C1D}" srcOrd="0" destOrd="0" presId="urn:microsoft.com/office/officeart/2018/5/layout/CenteredIconLabelDescriptionList"/>
    <dgm:cxn modelId="{2CC331EA-38C2-433C-972B-7E9DCEB9C055}" srcId="{E8B4FD1E-2AC9-465F-A232-A5119F514965}" destId="{7B56AB61-4E17-48C0-9119-2258CA0D6CF1}" srcOrd="0" destOrd="0" parTransId="{8991451A-BFC7-4188-9E1B-C70722FEA549}" sibTransId="{6CEBB350-06EA-4B12-99F1-862583165AFC}"/>
    <dgm:cxn modelId="{DE9DF5F7-F7CA-4C5B-8A3C-B70BAF5F2C09}" srcId="{B2A81FA0-0F84-4193-93B6-EDBCDAED6BFF}" destId="{4DDC6CDE-1D14-475A-A7A0-2832D9C8940A}" srcOrd="3" destOrd="0" parTransId="{FE8E9683-95CF-460A-9953-E6663A39AE0C}" sibTransId="{2E51CF4F-39CF-48CC-99F6-627C1BDAA62B}"/>
    <dgm:cxn modelId="{96F95A2D-89CE-4904-936F-BD3DF5F989B0}" type="presParOf" srcId="{82BE3B89-EE30-48A9-8B3D-17114DF12AD6}" destId="{98EFC179-0A0A-49F5-806F-917DBDCA31FA}" srcOrd="0" destOrd="0" presId="urn:microsoft.com/office/officeart/2018/5/layout/CenteredIconLabelDescriptionList"/>
    <dgm:cxn modelId="{7EDB546B-4EF1-426A-866F-58A02E6E16D2}" type="presParOf" srcId="{98EFC179-0A0A-49F5-806F-917DBDCA31FA}" destId="{7EEC633C-8544-4513-A95B-987F8C41C080}" srcOrd="0" destOrd="0" presId="urn:microsoft.com/office/officeart/2018/5/layout/CenteredIconLabelDescriptionList"/>
    <dgm:cxn modelId="{C4F8480A-CE7D-4566-920E-19AE489468BE}" type="presParOf" srcId="{98EFC179-0A0A-49F5-806F-917DBDCA31FA}" destId="{670B3E53-60B8-4EEC-A820-9F449F3FD129}" srcOrd="1" destOrd="0" presId="urn:microsoft.com/office/officeart/2018/5/layout/CenteredIconLabelDescriptionList"/>
    <dgm:cxn modelId="{EB634061-FFF5-4D2F-B347-464A0675FFB8}" type="presParOf" srcId="{98EFC179-0A0A-49F5-806F-917DBDCA31FA}" destId="{AE774DD5-ED9C-44D5-BAF3-A239E23B070D}" srcOrd="2" destOrd="0" presId="urn:microsoft.com/office/officeart/2018/5/layout/CenteredIconLabelDescriptionList"/>
    <dgm:cxn modelId="{7E0AC7A9-6B7D-4837-B697-D90E6254B4D6}" type="presParOf" srcId="{98EFC179-0A0A-49F5-806F-917DBDCA31FA}" destId="{2AE8FD2B-992D-454A-AD2E-1430A354AB2E}" srcOrd="3" destOrd="0" presId="urn:microsoft.com/office/officeart/2018/5/layout/CenteredIconLabelDescriptionList"/>
    <dgm:cxn modelId="{FEDE5664-B9C3-4F31-8AB3-B26E645ED2D1}" type="presParOf" srcId="{98EFC179-0A0A-49F5-806F-917DBDCA31FA}" destId="{AE61BB94-EB49-41C9-A258-B12783067C3D}" srcOrd="4" destOrd="0" presId="urn:microsoft.com/office/officeart/2018/5/layout/CenteredIconLabelDescriptionList"/>
    <dgm:cxn modelId="{80098301-D0CD-4C4D-B490-3CCF4AEB8D94}" type="presParOf" srcId="{82BE3B89-EE30-48A9-8B3D-17114DF12AD6}" destId="{C22BD3F6-249B-4A94-A810-50E405D9C230}" srcOrd="1" destOrd="0" presId="urn:microsoft.com/office/officeart/2018/5/layout/CenteredIconLabelDescriptionList"/>
    <dgm:cxn modelId="{2D316E2A-737A-42BB-9482-B4652FFAEE7D}" type="presParOf" srcId="{82BE3B89-EE30-48A9-8B3D-17114DF12AD6}" destId="{CAA17266-8BE2-4B3B-B5CB-A256BE8C4030}" srcOrd="2" destOrd="0" presId="urn:microsoft.com/office/officeart/2018/5/layout/CenteredIconLabelDescriptionList"/>
    <dgm:cxn modelId="{99CB11E2-B9A9-40CE-A55D-01E0162D2A94}" type="presParOf" srcId="{CAA17266-8BE2-4B3B-B5CB-A256BE8C4030}" destId="{2BBF3703-07EB-43E0-88FE-BA79B2D2430E}" srcOrd="0" destOrd="0" presId="urn:microsoft.com/office/officeart/2018/5/layout/CenteredIconLabelDescriptionList"/>
    <dgm:cxn modelId="{140E68D0-FEB8-44A1-8BA4-8BC7E991AB58}" type="presParOf" srcId="{CAA17266-8BE2-4B3B-B5CB-A256BE8C4030}" destId="{BC2ADDF8-5ABF-461A-A1E6-B62591B0AD7F}" srcOrd="1" destOrd="0" presId="urn:microsoft.com/office/officeart/2018/5/layout/CenteredIconLabelDescriptionList"/>
    <dgm:cxn modelId="{BD654C09-D014-4A7C-84D9-2469F7EBEAE7}" type="presParOf" srcId="{CAA17266-8BE2-4B3B-B5CB-A256BE8C4030}" destId="{A96327AB-EF8D-4E4C-8505-CB4432B47723}" srcOrd="2" destOrd="0" presId="urn:microsoft.com/office/officeart/2018/5/layout/CenteredIconLabelDescriptionList"/>
    <dgm:cxn modelId="{0B0AF5D2-70EA-46A4-8C3B-DBF09A679853}" type="presParOf" srcId="{CAA17266-8BE2-4B3B-B5CB-A256BE8C4030}" destId="{A6EAA8F7-319C-4947-A545-2C5A5D133740}" srcOrd="3" destOrd="0" presId="urn:microsoft.com/office/officeart/2018/5/layout/CenteredIconLabelDescriptionList"/>
    <dgm:cxn modelId="{992A17CC-CD63-4886-8ADE-04CC724F31AD}" type="presParOf" srcId="{CAA17266-8BE2-4B3B-B5CB-A256BE8C4030}" destId="{D79EE861-BD0F-475B-A587-0B43BD5F4C1D}" srcOrd="4" destOrd="0" presId="urn:microsoft.com/office/officeart/2018/5/layout/CenteredIconLabelDescriptionList"/>
    <dgm:cxn modelId="{41856107-847F-486B-BCA5-9EC6BB93CA6B}" type="presParOf" srcId="{82BE3B89-EE30-48A9-8B3D-17114DF12AD6}" destId="{3BFAE170-086C-439F-A93C-2FE1E21F759F}" srcOrd="3" destOrd="0" presId="urn:microsoft.com/office/officeart/2018/5/layout/CenteredIconLabelDescriptionList"/>
    <dgm:cxn modelId="{06FCB771-37E0-42E1-A283-1EE4C1C1C650}" type="presParOf" srcId="{82BE3B89-EE30-48A9-8B3D-17114DF12AD6}" destId="{B17C910A-BAA0-4D8D-9156-75549DFA26A7}" srcOrd="4" destOrd="0" presId="urn:microsoft.com/office/officeart/2018/5/layout/CenteredIconLabelDescriptionList"/>
    <dgm:cxn modelId="{1A3727A6-36ED-4FD9-8570-023E6E6D9F9A}" type="presParOf" srcId="{B17C910A-BAA0-4D8D-9156-75549DFA26A7}" destId="{40539F83-831D-4891-99BC-100D6BF853C7}" srcOrd="0" destOrd="0" presId="urn:microsoft.com/office/officeart/2018/5/layout/CenteredIconLabelDescriptionList"/>
    <dgm:cxn modelId="{65C332A5-8D93-4DFE-BE67-02AE02CE4650}" type="presParOf" srcId="{B17C910A-BAA0-4D8D-9156-75549DFA26A7}" destId="{497C3761-4B0F-4C9C-AF16-183498EECB11}" srcOrd="1" destOrd="0" presId="urn:microsoft.com/office/officeart/2018/5/layout/CenteredIconLabelDescriptionList"/>
    <dgm:cxn modelId="{25D57EB2-5B0A-45D0-B970-7C18BBB2FB4E}" type="presParOf" srcId="{B17C910A-BAA0-4D8D-9156-75549DFA26A7}" destId="{E782F06D-290C-4A78-A1AC-4E9003B0A59A}" srcOrd="2" destOrd="0" presId="urn:microsoft.com/office/officeart/2018/5/layout/CenteredIconLabelDescriptionList"/>
    <dgm:cxn modelId="{12E7E681-BE30-4A15-85B9-30217867441F}" type="presParOf" srcId="{B17C910A-BAA0-4D8D-9156-75549DFA26A7}" destId="{CD981B2B-01D3-495E-BD01-807491BE5F10}" srcOrd="3" destOrd="0" presId="urn:microsoft.com/office/officeart/2018/5/layout/CenteredIconLabelDescriptionList"/>
    <dgm:cxn modelId="{1097415E-B79E-456E-BCC8-77C8F8CFF0EA}" type="presParOf" srcId="{B17C910A-BAA0-4D8D-9156-75549DFA26A7}" destId="{7B150FC3-8577-4344-B536-32F187CF21B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D86BFC-6590-46F4-8A5B-6287EC4E0EB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8F8951-F00F-4F0C-8BDC-5F90AA35B018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2023 CEIR Index Report</a:t>
          </a:r>
          <a:endParaRPr lang="en-US" dirty="0">
            <a:solidFill>
              <a:schemeClr val="bg1"/>
            </a:solidFill>
          </a:endParaRPr>
        </a:p>
      </dgm:t>
    </dgm:pt>
    <dgm:pt modelId="{8EE18A5C-C380-439F-8314-797F7B4CC323}" type="parTrans" cxnId="{4C0DFCB0-5A9F-41D5-8499-D38E800FC12C}">
      <dgm:prSet/>
      <dgm:spPr/>
      <dgm:t>
        <a:bodyPr/>
        <a:lstStyle/>
        <a:p>
          <a:endParaRPr lang="en-US"/>
        </a:p>
      </dgm:t>
    </dgm:pt>
    <dgm:pt modelId="{6854BEC1-AFC7-4E21-8CEA-773E88F80124}" type="sibTrans" cxnId="{4C0DFCB0-5A9F-41D5-8499-D38E800FC12C}">
      <dgm:prSet/>
      <dgm:spPr/>
      <dgm:t>
        <a:bodyPr/>
        <a:lstStyle/>
        <a:p>
          <a:endParaRPr lang="en-US"/>
        </a:p>
      </dgm:t>
    </dgm:pt>
    <dgm:pt modelId="{C7800607-B79F-44A8-9F94-C48E14ED98C0}">
      <dgm:prSet/>
      <dgm:spPr/>
      <dgm:t>
        <a:bodyPr/>
        <a:lstStyle/>
        <a:p>
          <a:r>
            <a:rPr lang="en-US" b="0" i="0" dirty="0"/>
            <a:t>Attendee-Focused Studies</a:t>
          </a:r>
          <a:endParaRPr lang="en-US" dirty="0"/>
        </a:p>
      </dgm:t>
    </dgm:pt>
    <dgm:pt modelId="{A1C7424B-E6B2-44A4-8B25-0D95BD1BAC03}" type="parTrans" cxnId="{7A182507-FB40-4ACF-83EB-5E0491359AA7}">
      <dgm:prSet/>
      <dgm:spPr/>
      <dgm:t>
        <a:bodyPr/>
        <a:lstStyle/>
        <a:p>
          <a:endParaRPr lang="en-US"/>
        </a:p>
      </dgm:t>
    </dgm:pt>
    <dgm:pt modelId="{CE2976A9-41F9-4E01-BBF3-58CB0384D1CC}" type="sibTrans" cxnId="{7A182507-FB40-4ACF-83EB-5E0491359AA7}">
      <dgm:prSet/>
      <dgm:spPr/>
      <dgm:t>
        <a:bodyPr/>
        <a:lstStyle/>
        <a:p>
          <a:endParaRPr lang="en-US"/>
        </a:p>
      </dgm:t>
    </dgm:pt>
    <dgm:pt modelId="{227C89A4-41FD-44D7-B1C1-FE01B9488B2F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2018 Attendee ROI Playbook Series</a:t>
          </a:r>
          <a:endParaRPr lang="en-US" dirty="0"/>
        </a:p>
      </dgm:t>
    </dgm:pt>
    <dgm:pt modelId="{C88D3F31-A5D2-4FA8-AFAB-18F5E36B5338}" type="parTrans" cxnId="{2CE0061C-B853-47FA-99C0-0B0AB6FAADD0}">
      <dgm:prSet/>
      <dgm:spPr/>
      <dgm:t>
        <a:bodyPr/>
        <a:lstStyle/>
        <a:p>
          <a:endParaRPr lang="en-US"/>
        </a:p>
      </dgm:t>
    </dgm:pt>
    <dgm:pt modelId="{90F5AD9F-9C66-427E-89B3-59D2DB210BF4}" type="sibTrans" cxnId="{2CE0061C-B853-47FA-99C0-0B0AB6FAADD0}">
      <dgm:prSet/>
      <dgm:spPr/>
      <dgm:t>
        <a:bodyPr/>
        <a:lstStyle/>
        <a:p>
          <a:endParaRPr lang="en-US"/>
        </a:p>
      </dgm:t>
    </dgm:pt>
    <dgm:pt modelId="{2CDB82C3-C22E-4554-BABB-7E70856232E2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2018 How to Grow Attendance</a:t>
          </a:r>
          <a:endParaRPr lang="en-US" dirty="0"/>
        </a:p>
      </dgm:t>
    </dgm:pt>
    <dgm:pt modelId="{B68D82EC-FACA-4D13-9E1B-2DEEE253D35C}" type="parTrans" cxnId="{5DCEE4C3-2918-4B83-A7EA-A62DCA7D5EA2}">
      <dgm:prSet/>
      <dgm:spPr/>
      <dgm:t>
        <a:bodyPr/>
        <a:lstStyle/>
        <a:p>
          <a:endParaRPr lang="en-US"/>
        </a:p>
      </dgm:t>
    </dgm:pt>
    <dgm:pt modelId="{FE7FFE92-99DD-41BC-BC7B-ADEBFF082E53}" type="sibTrans" cxnId="{5DCEE4C3-2918-4B83-A7EA-A62DCA7D5EA2}">
      <dgm:prSet/>
      <dgm:spPr/>
      <dgm:t>
        <a:bodyPr/>
        <a:lstStyle/>
        <a:p>
          <a:endParaRPr lang="en-US"/>
        </a:p>
      </dgm:t>
    </dgm:pt>
    <dgm:pt modelId="{57E967D4-0E38-47C4-9B1E-B1B60F5A74C2}">
      <dgm:prSet/>
      <dgm:spPr/>
      <dgm:t>
        <a:bodyPr/>
        <a:lstStyle/>
        <a:p>
          <a:r>
            <a:rPr lang="en-US">
              <a:hlinkClick xmlns:r="http://schemas.openxmlformats.org/officeDocument/2006/relationships" r:id="rId4"/>
            </a:rPr>
            <a:t>2017 Cost to Attract Attendees Report</a:t>
          </a:r>
          <a:endParaRPr lang="en-US"/>
        </a:p>
      </dgm:t>
    </dgm:pt>
    <dgm:pt modelId="{3D64AC35-E12D-4862-9670-7A58D1F445B3}" type="parTrans" cxnId="{A5E99D39-9BCD-4BEC-A1D2-BF2C3CD5C492}">
      <dgm:prSet/>
      <dgm:spPr/>
      <dgm:t>
        <a:bodyPr/>
        <a:lstStyle/>
        <a:p>
          <a:endParaRPr lang="en-US"/>
        </a:p>
      </dgm:t>
    </dgm:pt>
    <dgm:pt modelId="{9A31D12D-EA5C-44FF-AFB3-2A322894772C}" type="sibTrans" cxnId="{A5E99D39-9BCD-4BEC-A1D2-BF2C3CD5C492}">
      <dgm:prSet/>
      <dgm:spPr/>
      <dgm:t>
        <a:bodyPr/>
        <a:lstStyle/>
        <a:p>
          <a:endParaRPr lang="en-US"/>
        </a:p>
      </dgm:t>
    </dgm:pt>
    <dgm:pt modelId="{EF89548A-CBED-41FA-B4E8-012753DDA8B4}">
      <dgm:prSet/>
      <dgm:spPr/>
      <dgm:t>
        <a:bodyPr/>
        <a:lstStyle/>
        <a:p>
          <a:r>
            <a:rPr lang="en-US">
              <a:hlinkClick xmlns:r="http://schemas.openxmlformats.org/officeDocument/2006/relationships" r:id="rId5"/>
            </a:rPr>
            <a:t>2016 Attendee Retention Insights Study Series</a:t>
          </a:r>
          <a:endParaRPr lang="en-US"/>
        </a:p>
      </dgm:t>
    </dgm:pt>
    <dgm:pt modelId="{A77DD396-89A3-4522-A3B7-0EE1FB722A8A}" type="parTrans" cxnId="{5A33828B-9D6C-4BC1-91DB-D2FF83D4BE6E}">
      <dgm:prSet/>
      <dgm:spPr/>
      <dgm:t>
        <a:bodyPr/>
        <a:lstStyle/>
        <a:p>
          <a:endParaRPr lang="en-US"/>
        </a:p>
      </dgm:t>
    </dgm:pt>
    <dgm:pt modelId="{9E717409-A0F6-4E55-B74D-ECA71CE4EAD6}" type="sibTrans" cxnId="{5A33828B-9D6C-4BC1-91DB-D2FF83D4BE6E}">
      <dgm:prSet/>
      <dgm:spPr/>
      <dgm:t>
        <a:bodyPr/>
        <a:lstStyle/>
        <a:p>
          <a:endParaRPr lang="en-US"/>
        </a:p>
      </dgm:t>
    </dgm:pt>
    <dgm:pt modelId="{A0889803-7638-43E0-8ED2-E550562E63D0}">
      <dgm:prSet/>
      <dgm:spPr/>
      <dgm:t>
        <a:bodyPr/>
        <a:lstStyle/>
        <a:p>
          <a:r>
            <a:rPr lang="en-US" b="0" i="0" dirty="0"/>
            <a:t>Exhibitor-Focused Studies:</a:t>
          </a:r>
          <a:endParaRPr lang="en-US" dirty="0"/>
        </a:p>
      </dgm:t>
    </dgm:pt>
    <dgm:pt modelId="{A3DFFB48-9064-4AD1-8DFD-79B4BE2B6CED}" type="parTrans" cxnId="{CECC7679-4079-458D-A25A-298AC3849DB3}">
      <dgm:prSet/>
      <dgm:spPr/>
      <dgm:t>
        <a:bodyPr/>
        <a:lstStyle/>
        <a:p>
          <a:endParaRPr lang="en-US"/>
        </a:p>
      </dgm:t>
    </dgm:pt>
    <dgm:pt modelId="{BCF53018-AC7F-4216-8294-0A0DDB263933}" type="sibTrans" cxnId="{CECC7679-4079-458D-A25A-298AC3849DB3}">
      <dgm:prSet/>
      <dgm:spPr/>
      <dgm:t>
        <a:bodyPr/>
        <a:lstStyle/>
        <a:p>
          <a:endParaRPr lang="en-US"/>
        </a:p>
      </dgm:t>
    </dgm:pt>
    <dgm:pt modelId="{3B0A5EF8-2B05-49CA-B970-C05FBC2B7001}">
      <dgm:prSet/>
      <dgm:spPr/>
      <dgm:t>
        <a:bodyPr/>
        <a:lstStyle/>
        <a:p>
          <a:r>
            <a:rPr lang="en-US" sz="800" dirty="0">
              <a:hlinkClick xmlns:r="http://schemas.openxmlformats.org/officeDocument/2006/relationships" r:id="rId6"/>
            </a:rPr>
            <a:t>2019 Head of Marketing Insights Series</a:t>
          </a:r>
          <a:endParaRPr lang="en-US" sz="800" dirty="0"/>
        </a:p>
      </dgm:t>
    </dgm:pt>
    <dgm:pt modelId="{DD133BE4-69DA-40AA-B1D1-0B3B43D51C00}" type="parTrans" cxnId="{A1B03AF3-46EE-4F4F-A132-1BA22CF80C2F}">
      <dgm:prSet/>
      <dgm:spPr/>
      <dgm:t>
        <a:bodyPr/>
        <a:lstStyle/>
        <a:p>
          <a:endParaRPr lang="en-US"/>
        </a:p>
      </dgm:t>
    </dgm:pt>
    <dgm:pt modelId="{A6117811-DD76-4DDF-95AE-712FF86600E1}" type="sibTrans" cxnId="{A1B03AF3-46EE-4F4F-A132-1BA22CF80C2F}">
      <dgm:prSet/>
      <dgm:spPr/>
      <dgm:t>
        <a:bodyPr/>
        <a:lstStyle/>
        <a:p>
          <a:endParaRPr lang="en-US"/>
        </a:p>
      </dgm:t>
    </dgm:pt>
    <dgm:pt modelId="{0D89A2D8-75AD-4761-9CD2-6484C636F4F8}">
      <dgm:prSet/>
      <dgm:spPr/>
      <dgm:t>
        <a:bodyPr/>
        <a:lstStyle/>
        <a:p>
          <a:r>
            <a:rPr lang="en-US" sz="800" b="0" i="0">
              <a:hlinkClick xmlns:r="http://schemas.openxmlformats.org/officeDocument/2006/relationships" r:id="rId7"/>
            </a:rPr>
            <a:t>2018 Marketing Spend Decision</a:t>
          </a:r>
          <a:endParaRPr lang="en-US" sz="800"/>
        </a:p>
      </dgm:t>
    </dgm:pt>
    <dgm:pt modelId="{EF0CB98F-6519-483F-8255-5A83E869AD7C}" type="parTrans" cxnId="{5857A436-5137-40D9-AC76-3ABBADA64C2E}">
      <dgm:prSet/>
      <dgm:spPr/>
      <dgm:t>
        <a:bodyPr/>
        <a:lstStyle/>
        <a:p>
          <a:endParaRPr lang="en-US"/>
        </a:p>
      </dgm:t>
    </dgm:pt>
    <dgm:pt modelId="{1795685B-4F50-493C-9382-1014602AF597}" type="sibTrans" cxnId="{5857A436-5137-40D9-AC76-3ABBADA64C2E}">
      <dgm:prSet/>
      <dgm:spPr/>
      <dgm:t>
        <a:bodyPr/>
        <a:lstStyle/>
        <a:p>
          <a:endParaRPr lang="en-US"/>
        </a:p>
      </dgm:t>
    </dgm:pt>
    <dgm:pt modelId="{8F234BAF-97A4-4CBD-A33E-0CCCA3368F70}">
      <dgm:prSet/>
      <dgm:spPr/>
      <dgm:t>
        <a:bodyPr/>
        <a:lstStyle/>
        <a:p>
          <a:r>
            <a:rPr lang="en-US" sz="800" b="0" i="0">
              <a:hlinkClick xmlns:r="http://schemas.openxmlformats.org/officeDocument/2006/relationships" r:id="rId8"/>
            </a:rPr>
            <a:t>2017 How the Exhibit Dollar is Spent</a:t>
          </a:r>
          <a:endParaRPr lang="en-US" sz="800"/>
        </a:p>
      </dgm:t>
    </dgm:pt>
    <dgm:pt modelId="{D7B7960C-5339-478F-9E18-3AF4A8AED037}" type="parTrans" cxnId="{176768A6-BD14-4B8C-AC8E-CA85475871D3}">
      <dgm:prSet/>
      <dgm:spPr/>
      <dgm:t>
        <a:bodyPr/>
        <a:lstStyle/>
        <a:p>
          <a:endParaRPr lang="en-US"/>
        </a:p>
      </dgm:t>
    </dgm:pt>
    <dgm:pt modelId="{CA268945-808A-46B2-8BA0-A839141FB893}" type="sibTrans" cxnId="{176768A6-BD14-4B8C-AC8E-CA85475871D3}">
      <dgm:prSet/>
      <dgm:spPr/>
      <dgm:t>
        <a:bodyPr/>
        <a:lstStyle/>
        <a:p>
          <a:endParaRPr lang="en-US"/>
        </a:p>
      </dgm:t>
    </dgm:pt>
    <dgm:pt modelId="{C393811A-F4E3-4AF8-9310-8FEE564F957D}">
      <dgm:prSet/>
      <dgm:spPr/>
      <dgm:t>
        <a:bodyPr/>
        <a:lstStyle/>
        <a:p>
          <a:r>
            <a:rPr lang="en-US" sz="800">
              <a:hlinkClick xmlns:r="http://schemas.openxmlformats.org/officeDocument/2006/relationships" r:id="rId9"/>
            </a:rPr>
            <a:t>2016 Changing Environment of Exhibitions Study</a:t>
          </a:r>
          <a:endParaRPr lang="en-US" sz="800"/>
        </a:p>
      </dgm:t>
    </dgm:pt>
    <dgm:pt modelId="{B19EB59E-8A47-4851-9339-5DBB3BFFC334}" type="parTrans" cxnId="{140FFAEA-BFC5-4659-A0FF-B007110D663C}">
      <dgm:prSet/>
      <dgm:spPr/>
      <dgm:t>
        <a:bodyPr/>
        <a:lstStyle/>
        <a:p>
          <a:endParaRPr lang="en-US"/>
        </a:p>
      </dgm:t>
    </dgm:pt>
    <dgm:pt modelId="{D9C1EF48-F165-42C9-A728-A48867FAF879}" type="sibTrans" cxnId="{140FFAEA-BFC5-4659-A0FF-B007110D663C}">
      <dgm:prSet/>
      <dgm:spPr/>
      <dgm:t>
        <a:bodyPr/>
        <a:lstStyle/>
        <a:p>
          <a:endParaRPr lang="en-US"/>
        </a:p>
      </dgm:t>
    </dgm:pt>
    <dgm:pt modelId="{EC6C4A34-1968-4E4A-A5BA-E00A637FB611}">
      <dgm:prSet/>
      <dgm:spPr/>
      <dgm:t>
        <a:bodyPr/>
        <a:lstStyle/>
        <a:p>
          <a:r>
            <a:rPr lang="en-US" b="0" i="0"/>
            <a:t>Other </a:t>
          </a:r>
          <a:r>
            <a:rPr lang="en-US"/>
            <a:t>Trend Studies:</a:t>
          </a:r>
        </a:p>
      </dgm:t>
    </dgm:pt>
    <dgm:pt modelId="{6562FB68-DC3B-4CD6-A4D1-C2B74C9F9F16}" type="parTrans" cxnId="{00649674-0A24-44E8-96D5-B5DE1AFDCF01}">
      <dgm:prSet/>
      <dgm:spPr/>
      <dgm:t>
        <a:bodyPr/>
        <a:lstStyle/>
        <a:p>
          <a:endParaRPr lang="en-US"/>
        </a:p>
      </dgm:t>
    </dgm:pt>
    <dgm:pt modelId="{07752768-4EA5-4010-B1A0-A794508DE5FA}" type="sibTrans" cxnId="{00649674-0A24-44E8-96D5-B5DE1AFDCF01}">
      <dgm:prSet/>
      <dgm:spPr/>
      <dgm:t>
        <a:bodyPr/>
        <a:lstStyle/>
        <a:p>
          <a:endParaRPr lang="en-US"/>
        </a:p>
      </dgm:t>
    </dgm:pt>
    <dgm:pt modelId="{258DB1BF-B930-4ACB-A320-D21F01CD0D40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0"/>
            </a:rPr>
            <a:t>2021/2022 Omnichannel Insight Series</a:t>
          </a:r>
          <a:endParaRPr lang="en-US" dirty="0"/>
        </a:p>
      </dgm:t>
    </dgm:pt>
    <dgm:pt modelId="{952EE706-C0D4-4CB3-84F0-D939D5276D32}" type="parTrans" cxnId="{E4F9FA73-D077-4EBA-9498-DC344754FE37}">
      <dgm:prSet/>
      <dgm:spPr/>
      <dgm:t>
        <a:bodyPr/>
        <a:lstStyle/>
        <a:p>
          <a:endParaRPr lang="en-US"/>
        </a:p>
      </dgm:t>
    </dgm:pt>
    <dgm:pt modelId="{8419D412-EBE2-4CA5-AE5E-5577BA52FFF2}" type="sibTrans" cxnId="{E4F9FA73-D077-4EBA-9498-DC344754FE37}">
      <dgm:prSet/>
      <dgm:spPr/>
      <dgm:t>
        <a:bodyPr/>
        <a:lstStyle/>
        <a:p>
          <a:endParaRPr lang="en-US"/>
        </a:p>
      </dgm:t>
    </dgm:pt>
    <dgm:pt modelId="{5D1563C4-4C77-4A3A-9376-62076BFBC5B7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1"/>
            </a:rPr>
            <a:t>2020 to 2022 Research on Impact of COVID on US B2B Exhibition Industry</a:t>
          </a:r>
          <a:endParaRPr lang="en-US" dirty="0"/>
        </a:p>
      </dgm:t>
    </dgm:pt>
    <dgm:pt modelId="{BB6F107A-ED6E-4025-A828-297050567BCF}" type="parTrans" cxnId="{2ED5A792-0E24-4652-B800-EE11EB3DFC32}">
      <dgm:prSet/>
      <dgm:spPr/>
      <dgm:t>
        <a:bodyPr/>
        <a:lstStyle/>
        <a:p>
          <a:endParaRPr lang="en-US"/>
        </a:p>
      </dgm:t>
    </dgm:pt>
    <dgm:pt modelId="{5B936198-FB17-486C-9CA2-107D81384FB8}" type="sibTrans" cxnId="{2ED5A792-0E24-4652-B800-EE11EB3DFC32}">
      <dgm:prSet/>
      <dgm:spPr/>
      <dgm:t>
        <a:bodyPr/>
        <a:lstStyle/>
        <a:p>
          <a:endParaRPr lang="en-US"/>
        </a:p>
      </dgm:t>
    </dgm:pt>
    <dgm:pt modelId="{F973E39D-42F2-431E-BF8C-19EF9DB14DD4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2"/>
            </a:rPr>
            <a:t>2021 CEIR Global Virtual Event Trends</a:t>
          </a:r>
          <a:endParaRPr lang="en-US" dirty="0"/>
        </a:p>
      </dgm:t>
    </dgm:pt>
    <dgm:pt modelId="{DE2B3BE1-4821-4CBC-9D8E-C608C9AEB75D}" type="parTrans" cxnId="{32A92CAF-4AEC-4096-90E2-52CEBB0BA865}">
      <dgm:prSet/>
      <dgm:spPr/>
      <dgm:t>
        <a:bodyPr/>
        <a:lstStyle/>
        <a:p>
          <a:endParaRPr lang="en-US"/>
        </a:p>
      </dgm:t>
    </dgm:pt>
    <dgm:pt modelId="{CAEF4E2C-C279-47D0-9F97-3A7194503EDB}" type="sibTrans" cxnId="{32A92CAF-4AEC-4096-90E2-52CEBB0BA865}">
      <dgm:prSet/>
      <dgm:spPr/>
      <dgm:t>
        <a:bodyPr/>
        <a:lstStyle/>
        <a:p>
          <a:endParaRPr lang="en-US"/>
        </a:p>
      </dgm:t>
    </dgm:pt>
    <dgm:pt modelId="{52FB8075-D234-402D-9E42-4E9CE50EBB28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3"/>
            </a:rPr>
            <a:t>2020 Attendee Matchmaking Study</a:t>
          </a:r>
          <a:endParaRPr lang="en-US" dirty="0"/>
        </a:p>
      </dgm:t>
    </dgm:pt>
    <dgm:pt modelId="{C9CB5A1F-19A1-42DC-945C-188937593631}" type="parTrans" cxnId="{4C620FF6-7BF6-4C0D-8483-D9E734E70FF2}">
      <dgm:prSet/>
      <dgm:spPr/>
      <dgm:t>
        <a:bodyPr/>
        <a:lstStyle/>
        <a:p>
          <a:endParaRPr lang="en-US"/>
        </a:p>
      </dgm:t>
    </dgm:pt>
    <dgm:pt modelId="{C1F906FF-9967-420E-9BE9-477DBB306D70}" type="sibTrans" cxnId="{4C620FF6-7BF6-4C0D-8483-D9E734E70FF2}">
      <dgm:prSet/>
      <dgm:spPr/>
      <dgm:t>
        <a:bodyPr/>
        <a:lstStyle/>
        <a:p>
          <a:endParaRPr lang="en-US"/>
        </a:p>
      </dgm:t>
    </dgm:pt>
    <dgm:pt modelId="{CA19A8D1-DEBA-4E6D-A96B-8ECA8CCF199E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1"/>
            </a:rPr>
            <a:t>2021 and 2020</a:t>
          </a:r>
          <a:r>
            <a:rPr lang="en-US" b="0" i="0" dirty="0">
              <a:hlinkClick xmlns:r="http://schemas.openxmlformats.org/officeDocument/2006/relationships" r:id="rId11"/>
            </a:rPr>
            <a:t> COVID Related Research</a:t>
          </a:r>
          <a:endParaRPr lang="en-US" dirty="0"/>
        </a:p>
      </dgm:t>
    </dgm:pt>
    <dgm:pt modelId="{EDA5A991-F044-4664-B7EC-3393AF421971}" type="parTrans" cxnId="{8FD8C4DF-4FD6-4DFD-A601-07BC01E7CB58}">
      <dgm:prSet/>
      <dgm:spPr/>
      <dgm:t>
        <a:bodyPr/>
        <a:lstStyle/>
        <a:p>
          <a:endParaRPr lang="en-US"/>
        </a:p>
      </dgm:t>
    </dgm:pt>
    <dgm:pt modelId="{9EA1A368-807A-4BFD-89EA-60509CBC0FEE}" type="sibTrans" cxnId="{8FD8C4DF-4FD6-4DFD-A601-07BC01E7CB58}">
      <dgm:prSet/>
      <dgm:spPr/>
      <dgm:t>
        <a:bodyPr/>
        <a:lstStyle/>
        <a:p>
          <a:endParaRPr lang="en-US"/>
        </a:p>
      </dgm:t>
    </dgm:pt>
    <dgm:pt modelId="{8AA2D1D5-36F4-40DE-8D3A-64D190064142}">
      <dgm:prSet/>
      <dgm:spPr/>
      <dgm:t>
        <a:bodyPr/>
        <a:lstStyle/>
        <a:p>
          <a:r>
            <a:rPr lang="en-US" b="0" i="0" dirty="0">
              <a:hlinkClick xmlns:r="http://schemas.openxmlformats.org/officeDocument/2006/relationships" r:id="rId14"/>
            </a:rPr>
            <a:t>2017 Attendee Floor Engagement Study Series</a:t>
          </a:r>
          <a:endParaRPr lang="en-US" dirty="0"/>
        </a:p>
      </dgm:t>
    </dgm:pt>
    <dgm:pt modelId="{369AA7F6-6305-49A2-95FB-DFBA0971F065}" type="parTrans" cxnId="{7979BCCF-BE89-4476-B616-7940962EB5DF}">
      <dgm:prSet/>
      <dgm:spPr/>
      <dgm:t>
        <a:bodyPr/>
        <a:lstStyle/>
        <a:p>
          <a:endParaRPr lang="en-US"/>
        </a:p>
      </dgm:t>
    </dgm:pt>
    <dgm:pt modelId="{5CA4D386-E0A3-4206-BD67-6CE37D767349}" type="sibTrans" cxnId="{7979BCCF-BE89-4476-B616-7940962EB5DF}">
      <dgm:prSet/>
      <dgm:spPr/>
      <dgm:t>
        <a:bodyPr/>
        <a:lstStyle/>
        <a:p>
          <a:endParaRPr lang="en-US"/>
        </a:p>
      </dgm:t>
    </dgm:pt>
    <dgm:pt modelId="{F3322E25-D333-4616-86D3-BB1BD35D235A}">
      <dgm:prSet/>
      <dgm:spPr/>
      <dgm:t>
        <a:bodyPr/>
        <a:lstStyle/>
        <a:p>
          <a:r>
            <a:rPr lang="en-US" b="0" i="0" dirty="0">
              <a:hlinkClick xmlns:r="http://schemas.openxmlformats.org/officeDocument/2006/relationships" r:id="rId15"/>
            </a:rPr>
            <a:t>2016 Digital Toolkit to Enhance the Attendee Experience Study Series</a:t>
          </a:r>
          <a:endParaRPr lang="en-US" dirty="0"/>
        </a:p>
      </dgm:t>
    </dgm:pt>
    <dgm:pt modelId="{B410B976-A55D-4DB4-B4E8-E3922C3F2816}" type="parTrans" cxnId="{4FB87816-5B5A-4CAE-85B9-8A231675821C}">
      <dgm:prSet/>
      <dgm:spPr/>
      <dgm:t>
        <a:bodyPr/>
        <a:lstStyle/>
        <a:p>
          <a:endParaRPr lang="en-US"/>
        </a:p>
      </dgm:t>
    </dgm:pt>
    <dgm:pt modelId="{7D360516-692D-42FA-9CC0-526EB220F12A}" type="sibTrans" cxnId="{4FB87816-5B5A-4CAE-85B9-8A231675821C}">
      <dgm:prSet/>
      <dgm:spPr/>
      <dgm:t>
        <a:bodyPr/>
        <a:lstStyle/>
        <a:p>
          <a:endParaRPr lang="en-US"/>
        </a:p>
      </dgm:t>
    </dgm:pt>
    <dgm:pt modelId="{44AC5342-7162-4FB8-95E3-0F358346ED79}">
      <dgm:prSet/>
      <dgm:spPr/>
      <dgm:t>
        <a:bodyPr/>
        <a:lstStyle/>
        <a:p>
          <a:r>
            <a:rPr lang="en-US" b="0" i="0" dirty="0">
              <a:hlinkClick xmlns:r="http://schemas.openxmlformats.org/officeDocument/2006/relationships" r:id="rId16"/>
            </a:rPr>
            <a:t>Cultivating an Innovative Culture and Mindset - Even in Mature Industries</a:t>
          </a:r>
          <a:endParaRPr lang="en-US" dirty="0"/>
        </a:p>
      </dgm:t>
    </dgm:pt>
    <dgm:pt modelId="{52D079C4-E787-450F-A4CF-937DBD4C77B2}" type="parTrans" cxnId="{96180790-71E0-4A2C-BF41-853AD52D2983}">
      <dgm:prSet/>
      <dgm:spPr/>
      <dgm:t>
        <a:bodyPr/>
        <a:lstStyle/>
        <a:p>
          <a:endParaRPr lang="en-US"/>
        </a:p>
      </dgm:t>
    </dgm:pt>
    <dgm:pt modelId="{D6A96EFC-4BE1-4D34-83A2-31F13145A193}" type="sibTrans" cxnId="{96180790-71E0-4A2C-BF41-853AD52D2983}">
      <dgm:prSet/>
      <dgm:spPr/>
      <dgm:t>
        <a:bodyPr/>
        <a:lstStyle/>
        <a:p>
          <a:endParaRPr lang="en-US"/>
        </a:p>
      </dgm:t>
    </dgm:pt>
    <dgm:pt modelId="{B6A2830D-A4A8-46CD-8B88-E64E4BD6E06A}">
      <dgm:prSet/>
      <dgm:spPr/>
      <dgm:t>
        <a:bodyPr/>
        <a:lstStyle/>
        <a:p>
          <a:r>
            <a:rPr lang="en-US" b="0" i="0" dirty="0">
              <a:hlinkClick xmlns:r="http://schemas.openxmlformats.org/officeDocument/2006/relationships" r:id="rId17"/>
            </a:rPr>
            <a:t>Industry Insight Series Reports to Share with Your Exhibitors</a:t>
          </a:r>
          <a:r>
            <a:rPr lang="en-US" dirty="0"/>
            <a:t>, topics below and more:</a:t>
          </a:r>
        </a:p>
      </dgm:t>
    </dgm:pt>
    <dgm:pt modelId="{B15344C7-0F1F-47E9-843C-70CDAE514A4D}" type="parTrans" cxnId="{F9FB3635-C1FF-4E17-853D-26347B96BFC0}">
      <dgm:prSet/>
      <dgm:spPr/>
      <dgm:t>
        <a:bodyPr/>
        <a:lstStyle/>
        <a:p>
          <a:endParaRPr lang="en-US"/>
        </a:p>
      </dgm:t>
    </dgm:pt>
    <dgm:pt modelId="{0C608868-8149-43C9-95E8-8C58DF46DE4E}" type="sibTrans" cxnId="{F9FB3635-C1FF-4E17-853D-26347B96BFC0}">
      <dgm:prSet/>
      <dgm:spPr/>
      <dgm:t>
        <a:bodyPr/>
        <a:lstStyle/>
        <a:p>
          <a:endParaRPr lang="en-US"/>
        </a:p>
      </dgm:t>
    </dgm:pt>
    <dgm:pt modelId="{B0A01B42-A1AE-40F0-87E2-11D1C03A340B}">
      <dgm:prSet/>
      <dgm:spPr/>
      <dgm:t>
        <a:bodyPr/>
        <a:lstStyle/>
        <a:p>
          <a:r>
            <a:rPr lang="en-US" dirty="0"/>
            <a:t>How Exhibitors Can Improve Lead Quality and Sales Conversion</a:t>
          </a:r>
        </a:p>
      </dgm:t>
    </dgm:pt>
    <dgm:pt modelId="{99D571B8-F7A2-41BC-8446-0B3A3657B423}" type="parTrans" cxnId="{7F9B44AE-231E-457A-979B-746A6AC2E695}">
      <dgm:prSet/>
      <dgm:spPr/>
      <dgm:t>
        <a:bodyPr/>
        <a:lstStyle/>
        <a:p>
          <a:endParaRPr lang="en-US"/>
        </a:p>
      </dgm:t>
    </dgm:pt>
    <dgm:pt modelId="{0821D45C-D764-4023-859C-D1A65DC2317C}" type="sibTrans" cxnId="{7F9B44AE-231E-457A-979B-746A6AC2E695}">
      <dgm:prSet/>
      <dgm:spPr/>
      <dgm:t>
        <a:bodyPr/>
        <a:lstStyle/>
        <a:p>
          <a:endParaRPr lang="en-US"/>
        </a:p>
      </dgm:t>
    </dgm:pt>
    <dgm:pt modelId="{C5C6543D-DB50-48DE-8B9B-BE879CDFF584}">
      <dgm:prSet/>
      <dgm:spPr/>
      <dgm:t>
        <a:bodyPr/>
        <a:lstStyle/>
        <a:p>
          <a:r>
            <a:rPr lang="en-US" b="0" i="0" dirty="0"/>
            <a:t>Designed to Engage – How to Build Elements of Engagement in Booth Design</a:t>
          </a:r>
          <a:endParaRPr lang="en-US" dirty="0"/>
        </a:p>
      </dgm:t>
    </dgm:pt>
    <dgm:pt modelId="{FE193E9A-CBE4-4B7C-AEA5-F6E92DCA19F6}" type="parTrans" cxnId="{AC5B7027-A075-4230-BAA5-46D8360A6C00}">
      <dgm:prSet/>
      <dgm:spPr/>
      <dgm:t>
        <a:bodyPr/>
        <a:lstStyle/>
        <a:p>
          <a:endParaRPr lang="en-US"/>
        </a:p>
      </dgm:t>
    </dgm:pt>
    <dgm:pt modelId="{76AABB19-65BF-4319-BC64-BF90691752B7}" type="sibTrans" cxnId="{AC5B7027-A075-4230-BAA5-46D8360A6C00}">
      <dgm:prSet/>
      <dgm:spPr/>
      <dgm:t>
        <a:bodyPr/>
        <a:lstStyle/>
        <a:p>
          <a:endParaRPr lang="en-US"/>
        </a:p>
      </dgm:t>
    </dgm:pt>
    <dgm:pt modelId="{6CA2097B-6DDD-4DBE-A01D-F2473228598F}">
      <dgm:prSet/>
      <dgm:spPr/>
      <dgm:t>
        <a:bodyPr/>
        <a:lstStyle/>
        <a:p>
          <a:r>
            <a:rPr lang="en-US" b="0" i="0" dirty="0"/>
            <a:t>How Exhibitors Can Use Games and Contests To Drive Greater Trade Show Success</a:t>
          </a:r>
          <a:endParaRPr lang="en-US" dirty="0"/>
        </a:p>
      </dgm:t>
    </dgm:pt>
    <dgm:pt modelId="{742D3950-26C9-4744-911A-CB01F6EA6B96}" type="parTrans" cxnId="{08947191-BEFB-41B8-9277-A9E0D210C3FB}">
      <dgm:prSet/>
      <dgm:spPr/>
      <dgm:t>
        <a:bodyPr/>
        <a:lstStyle/>
        <a:p>
          <a:endParaRPr lang="en-US"/>
        </a:p>
      </dgm:t>
    </dgm:pt>
    <dgm:pt modelId="{3D7CD4AD-1E3D-4454-849C-0491C6DD7102}" type="sibTrans" cxnId="{08947191-BEFB-41B8-9277-A9E0D210C3FB}">
      <dgm:prSet/>
      <dgm:spPr/>
      <dgm:t>
        <a:bodyPr/>
        <a:lstStyle/>
        <a:p>
          <a:endParaRPr lang="en-US"/>
        </a:p>
      </dgm:t>
    </dgm:pt>
    <dgm:pt modelId="{8F0DAFD2-D648-4B97-A805-2977D69F75E2}">
      <dgm:prSet/>
      <dgm:spPr/>
      <dgm:t>
        <a:bodyPr/>
        <a:lstStyle/>
        <a:p>
          <a:r>
            <a:rPr lang="en-US" b="0" i="0"/>
            <a:t>99 Cost-Savings Tips and Tricks for Exhibit Managers</a:t>
          </a:r>
          <a:endParaRPr lang="en-US"/>
        </a:p>
      </dgm:t>
    </dgm:pt>
    <dgm:pt modelId="{2D70B004-1B13-438D-8AFA-5614E90454D5}" type="parTrans" cxnId="{50F58378-F1E9-477A-9837-0DD23C0E10A4}">
      <dgm:prSet/>
      <dgm:spPr/>
      <dgm:t>
        <a:bodyPr/>
        <a:lstStyle/>
        <a:p>
          <a:endParaRPr lang="en-US"/>
        </a:p>
      </dgm:t>
    </dgm:pt>
    <dgm:pt modelId="{7C1B23B2-E649-4B60-BF2D-8D02FBCEEA13}" type="sibTrans" cxnId="{50F58378-F1E9-477A-9837-0DD23C0E10A4}">
      <dgm:prSet/>
      <dgm:spPr/>
      <dgm:t>
        <a:bodyPr/>
        <a:lstStyle/>
        <a:p>
          <a:endParaRPr lang="en-US"/>
        </a:p>
      </dgm:t>
    </dgm:pt>
    <dgm:pt modelId="{78A59936-144F-4D26-889E-AB0AF2189CD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2023 CEIR Census Report</a:t>
          </a:r>
          <a:endParaRPr lang="en-US" dirty="0">
            <a:solidFill>
              <a:schemeClr val="bg1"/>
            </a:solidFill>
          </a:endParaRPr>
        </a:p>
      </dgm:t>
    </dgm:pt>
    <dgm:pt modelId="{2120D23E-10B3-46C6-90AF-99DA1067AEA6}" type="parTrans" cxnId="{19D6C1BB-FA1A-4B77-9483-0880334C020F}">
      <dgm:prSet/>
      <dgm:spPr/>
      <dgm:t>
        <a:bodyPr/>
        <a:lstStyle/>
        <a:p>
          <a:endParaRPr lang="en-US"/>
        </a:p>
      </dgm:t>
    </dgm:pt>
    <dgm:pt modelId="{F2C4E6CD-C999-43A2-A9E6-9E55A34B1658}" type="sibTrans" cxnId="{19D6C1BB-FA1A-4B77-9483-0880334C020F}">
      <dgm:prSet/>
      <dgm:spPr/>
      <dgm:t>
        <a:bodyPr/>
        <a:lstStyle/>
        <a:p>
          <a:endParaRPr lang="en-US"/>
        </a:p>
      </dgm:t>
    </dgm:pt>
    <dgm:pt modelId="{B0A19A7F-0E8B-4670-B0B7-7414C91B881B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9"/>
            </a:rPr>
            <a:t>2023 Attendee Acquisition Trends </a:t>
          </a:r>
          <a:endParaRPr lang="en-US" dirty="0"/>
        </a:p>
      </dgm:t>
    </dgm:pt>
    <dgm:pt modelId="{33A70090-6A64-45C9-9FA8-607F087B6465}" type="parTrans" cxnId="{ACAE9EB4-6123-4E72-AE85-77F06F8BD651}">
      <dgm:prSet/>
      <dgm:spPr/>
      <dgm:t>
        <a:bodyPr/>
        <a:lstStyle/>
        <a:p>
          <a:endParaRPr lang="en-US"/>
        </a:p>
      </dgm:t>
    </dgm:pt>
    <dgm:pt modelId="{6B1DECB9-CB32-4CE7-86B2-AFA4EF1A182C}" type="sibTrans" cxnId="{ACAE9EB4-6123-4E72-AE85-77F06F8BD651}">
      <dgm:prSet/>
      <dgm:spPr/>
      <dgm:t>
        <a:bodyPr/>
        <a:lstStyle/>
        <a:p>
          <a:endParaRPr lang="en-US"/>
        </a:p>
      </dgm:t>
    </dgm:pt>
    <dgm:pt modelId="{85DC04DF-EB13-4D13-BA54-9A7E396C2A7D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0"/>
            </a:rPr>
            <a:t>2019 B2B Exhibition Sponsorship Playbook Series</a:t>
          </a:r>
          <a:endParaRPr lang="en-US" dirty="0"/>
        </a:p>
      </dgm:t>
    </dgm:pt>
    <dgm:pt modelId="{C35CD536-4554-4E5E-B3C4-64CCA28014EF}" type="parTrans" cxnId="{18ABDB84-FB44-476F-AD6B-10A7196EF51B}">
      <dgm:prSet/>
      <dgm:spPr/>
      <dgm:t>
        <a:bodyPr/>
        <a:lstStyle/>
        <a:p>
          <a:endParaRPr lang="en-US"/>
        </a:p>
      </dgm:t>
    </dgm:pt>
    <dgm:pt modelId="{279CDC14-F362-4D5A-B18D-BA8E61AFA114}" type="sibTrans" cxnId="{18ABDB84-FB44-476F-AD6B-10A7196EF51B}">
      <dgm:prSet/>
      <dgm:spPr/>
      <dgm:t>
        <a:bodyPr/>
        <a:lstStyle/>
        <a:p>
          <a:endParaRPr lang="en-US"/>
        </a:p>
      </dgm:t>
    </dgm:pt>
    <dgm:pt modelId="{19B3FE71-6859-4E42-8A5A-2A5EFF9B6B6C}">
      <dgm:prSet custT="1"/>
      <dgm:spPr/>
      <dgm:t>
        <a:bodyPr/>
        <a:lstStyle/>
        <a:p>
          <a:r>
            <a:rPr lang="en-US" sz="800" dirty="0">
              <a:hlinkClick xmlns:r="http://schemas.openxmlformats.org/officeDocument/2006/relationships" r:id="rId21"/>
            </a:rPr>
            <a:t>2023 Exhibit and Sponsorship Sales Driving Revenue Growth Series</a:t>
          </a:r>
          <a:r>
            <a:rPr lang="en-US" sz="800" dirty="0"/>
            <a:t>   </a:t>
          </a:r>
          <a:r>
            <a:rPr lang="en-US" sz="1000" dirty="0">
              <a:solidFill>
                <a:srgbClr val="00B0F0"/>
              </a:solidFill>
            </a:rPr>
            <a:t>NEW!</a:t>
          </a:r>
        </a:p>
      </dgm:t>
    </dgm:pt>
    <dgm:pt modelId="{98283296-1C0A-411A-8DC3-39ED32597666}" type="parTrans" cxnId="{1B07D3ED-1A9C-4F38-81AB-447ADDCEC11A}">
      <dgm:prSet/>
      <dgm:spPr/>
      <dgm:t>
        <a:bodyPr/>
        <a:lstStyle/>
        <a:p>
          <a:endParaRPr lang="en-US"/>
        </a:p>
      </dgm:t>
    </dgm:pt>
    <dgm:pt modelId="{DC712EB0-88BB-4293-A416-B512A22D05E9}" type="sibTrans" cxnId="{1B07D3ED-1A9C-4F38-81AB-447ADDCEC11A}">
      <dgm:prSet/>
      <dgm:spPr/>
      <dgm:t>
        <a:bodyPr/>
        <a:lstStyle/>
        <a:p>
          <a:endParaRPr lang="en-US"/>
        </a:p>
      </dgm:t>
    </dgm:pt>
    <dgm:pt modelId="{9955F7A9-8A45-4D4A-AAC9-C6F49AD34446}" type="pres">
      <dgm:prSet presAssocID="{ABD86BFC-6590-46F4-8A5B-6287EC4E0EB2}" presName="linear" presStyleCnt="0">
        <dgm:presLayoutVars>
          <dgm:dir/>
          <dgm:animLvl val="lvl"/>
          <dgm:resizeHandles val="exact"/>
        </dgm:presLayoutVars>
      </dgm:prSet>
      <dgm:spPr/>
    </dgm:pt>
    <dgm:pt modelId="{2D785DA8-0F93-4D1F-AF36-2472C3C2161B}" type="pres">
      <dgm:prSet presAssocID="{78A59936-144F-4D26-889E-AB0AF2189CD0}" presName="parentLin" presStyleCnt="0"/>
      <dgm:spPr/>
    </dgm:pt>
    <dgm:pt modelId="{FC83AE2D-D7BA-4DDA-92BE-AA6B9C4B89D1}" type="pres">
      <dgm:prSet presAssocID="{78A59936-144F-4D26-889E-AB0AF2189CD0}" presName="parentLeftMargin" presStyleLbl="node1" presStyleIdx="0" presStyleCnt="5"/>
      <dgm:spPr/>
    </dgm:pt>
    <dgm:pt modelId="{258D07C7-655C-47A3-8E6C-9882D82C05D7}" type="pres">
      <dgm:prSet presAssocID="{78A59936-144F-4D26-889E-AB0AF2189CD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77A2B61-680C-4EA8-9BC7-944CAC7136B3}" type="pres">
      <dgm:prSet presAssocID="{78A59936-144F-4D26-889E-AB0AF2189CD0}" presName="negativeSpace" presStyleCnt="0"/>
      <dgm:spPr/>
    </dgm:pt>
    <dgm:pt modelId="{D765C97A-958E-4D47-A609-98781922A326}" type="pres">
      <dgm:prSet presAssocID="{78A59936-144F-4D26-889E-AB0AF2189CD0}" presName="childText" presStyleLbl="conFgAcc1" presStyleIdx="0" presStyleCnt="5">
        <dgm:presLayoutVars>
          <dgm:bulletEnabled val="1"/>
        </dgm:presLayoutVars>
      </dgm:prSet>
      <dgm:spPr/>
    </dgm:pt>
    <dgm:pt modelId="{637A8345-7D1C-46C8-A656-B26C4A4E8A7E}" type="pres">
      <dgm:prSet presAssocID="{F2C4E6CD-C999-43A2-A9E6-9E55A34B1658}" presName="spaceBetweenRectangles" presStyleCnt="0"/>
      <dgm:spPr/>
    </dgm:pt>
    <dgm:pt modelId="{36778797-8089-4D04-BFD4-8EA5DF654308}" type="pres">
      <dgm:prSet presAssocID="{CF8F8951-F00F-4F0C-8BDC-5F90AA35B018}" presName="parentLin" presStyleCnt="0"/>
      <dgm:spPr/>
    </dgm:pt>
    <dgm:pt modelId="{9CDB030D-4233-414E-B79F-853737FB91A7}" type="pres">
      <dgm:prSet presAssocID="{CF8F8951-F00F-4F0C-8BDC-5F90AA35B018}" presName="parentLeftMargin" presStyleLbl="node1" presStyleIdx="0" presStyleCnt="5"/>
      <dgm:spPr/>
    </dgm:pt>
    <dgm:pt modelId="{A1E06015-4601-42C7-9FA1-F9F0B54001F9}" type="pres">
      <dgm:prSet presAssocID="{CF8F8951-F00F-4F0C-8BDC-5F90AA35B0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9FB0202-3447-40DE-A6E1-3C08965440FF}" type="pres">
      <dgm:prSet presAssocID="{CF8F8951-F00F-4F0C-8BDC-5F90AA35B018}" presName="negativeSpace" presStyleCnt="0"/>
      <dgm:spPr/>
    </dgm:pt>
    <dgm:pt modelId="{775F6145-C697-4BBD-9B3F-F9325D5F3CAC}" type="pres">
      <dgm:prSet presAssocID="{CF8F8951-F00F-4F0C-8BDC-5F90AA35B018}" presName="childText" presStyleLbl="conFgAcc1" presStyleIdx="1" presStyleCnt="5">
        <dgm:presLayoutVars>
          <dgm:bulletEnabled val="1"/>
        </dgm:presLayoutVars>
      </dgm:prSet>
      <dgm:spPr/>
    </dgm:pt>
    <dgm:pt modelId="{E21898BA-8CD5-4D95-AA73-1A144BB509E2}" type="pres">
      <dgm:prSet presAssocID="{6854BEC1-AFC7-4E21-8CEA-773E88F80124}" presName="spaceBetweenRectangles" presStyleCnt="0"/>
      <dgm:spPr/>
    </dgm:pt>
    <dgm:pt modelId="{6E98A4D6-FFC1-4973-B0C5-85E04CCF1163}" type="pres">
      <dgm:prSet presAssocID="{C7800607-B79F-44A8-9F94-C48E14ED98C0}" presName="parentLin" presStyleCnt="0"/>
      <dgm:spPr/>
    </dgm:pt>
    <dgm:pt modelId="{016E2934-D218-4360-B415-67DA30BBE41A}" type="pres">
      <dgm:prSet presAssocID="{C7800607-B79F-44A8-9F94-C48E14ED98C0}" presName="parentLeftMargin" presStyleLbl="node1" presStyleIdx="1" presStyleCnt="5"/>
      <dgm:spPr/>
    </dgm:pt>
    <dgm:pt modelId="{815D9FBC-E80D-4CC6-BB22-8A3331712F37}" type="pres">
      <dgm:prSet presAssocID="{C7800607-B79F-44A8-9F94-C48E14ED98C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E0F367C-7797-4026-8EA0-EB14304431EB}" type="pres">
      <dgm:prSet presAssocID="{C7800607-B79F-44A8-9F94-C48E14ED98C0}" presName="negativeSpace" presStyleCnt="0"/>
      <dgm:spPr/>
    </dgm:pt>
    <dgm:pt modelId="{DD325E5F-15AF-4520-BDDB-5EFCC4FB49D6}" type="pres">
      <dgm:prSet presAssocID="{C7800607-B79F-44A8-9F94-C48E14ED98C0}" presName="childText" presStyleLbl="conFgAcc1" presStyleIdx="2" presStyleCnt="5">
        <dgm:presLayoutVars>
          <dgm:bulletEnabled val="1"/>
        </dgm:presLayoutVars>
      </dgm:prSet>
      <dgm:spPr/>
    </dgm:pt>
    <dgm:pt modelId="{6AD6549F-4E16-4F1D-92FB-0FF0B2BDB719}" type="pres">
      <dgm:prSet presAssocID="{CE2976A9-41F9-4E01-BBF3-58CB0384D1CC}" presName="spaceBetweenRectangles" presStyleCnt="0"/>
      <dgm:spPr/>
    </dgm:pt>
    <dgm:pt modelId="{05ABFAD0-D64A-40F5-8188-8AD7420EB14D}" type="pres">
      <dgm:prSet presAssocID="{A0889803-7638-43E0-8ED2-E550562E63D0}" presName="parentLin" presStyleCnt="0"/>
      <dgm:spPr/>
    </dgm:pt>
    <dgm:pt modelId="{F8C0A4D0-EA99-46AD-9876-7B6CE21CF84C}" type="pres">
      <dgm:prSet presAssocID="{A0889803-7638-43E0-8ED2-E550562E63D0}" presName="parentLeftMargin" presStyleLbl="node1" presStyleIdx="2" presStyleCnt="5"/>
      <dgm:spPr/>
    </dgm:pt>
    <dgm:pt modelId="{E55EB546-008A-4AF7-80A4-EA6FD2833013}" type="pres">
      <dgm:prSet presAssocID="{A0889803-7638-43E0-8ED2-E550562E63D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A9C6D57-4654-4D39-BF1C-3CC3DF325C1A}" type="pres">
      <dgm:prSet presAssocID="{A0889803-7638-43E0-8ED2-E550562E63D0}" presName="negativeSpace" presStyleCnt="0"/>
      <dgm:spPr/>
    </dgm:pt>
    <dgm:pt modelId="{CF39B33F-AEED-49D6-9A97-6766C9D3E5A6}" type="pres">
      <dgm:prSet presAssocID="{A0889803-7638-43E0-8ED2-E550562E63D0}" presName="childText" presStyleLbl="conFgAcc1" presStyleIdx="3" presStyleCnt="5">
        <dgm:presLayoutVars>
          <dgm:bulletEnabled val="1"/>
        </dgm:presLayoutVars>
      </dgm:prSet>
      <dgm:spPr/>
    </dgm:pt>
    <dgm:pt modelId="{E5406E63-B96C-4162-B1B6-700D857680F6}" type="pres">
      <dgm:prSet presAssocID="{BCF53018-AC7F-4216-8294-0A0DDB263933}" presName="spaceBetweenRectangles" presStyleCnt="0"/>
      <dgm:spPr/>
    </dgm:pt>
    <dgm:pt modelId="{6F942084-5BBE-4234-A20B-F4F15080252E}" type="pres">
      <dgm:prSet presAssocID="{EC6C4A34-1968-4E4A-A5BA-E00A637FB611}" presName="parentLin" presStyleCnt="0"/>
      <dgm:spPr/>
    </dgm:pt>
    <dgm:pt modelId="{02FC643C-7CF4-4479-A2A1-DF4012656BC1}" type="pres">
      <dgm:prSet presAssocID="{EC6C4A34-1968-4E4A-A5BA-E00A637FB611}" presName="parentLeftMargin" presStyleLbl="node1" presStyleIdx="3" presStyleCnt="5"/>
      <dgm:spPr/>
    </dgm:pt>
    <dgm:pt modelId="{CE9FFAB0-6916-4A75-98EC-789CAF4A19D6}" type="pres">
      <dgm:prSet presAssocID="{EC6C4A34-1968-4E4A-A5BA-E00A637FB61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07F079F-29AA-40F6-B415-6E1EA5811A19}" type="pres">
      <dgm:prSet presAssocID="{EC6C4A34-1968-4E4A-A5BA-E00A637FB611}" presName="negativeSpace" presStyleCnt="0"/>
      <dgm:spPr/>
    </dgm:pt>
    <dgm:pt modelId="{2C727B6F-1678-4D8A-B379-DDA538A4ED9D}" type="pres">
      <dgm:prSet presAssocID="{EC6C4A34-1968-4E4A-A5BA-E00A637FB611}" presName="childText" presStyleLbl="conFgAcc1" presStyleIdx="4" presStyleCnt="5" custScaleY="93869">
        <dgm:presLayoutVars>
          <dgm:bulletEnabled val="1"/>
        </dgm:presLayoutVars>
      </dgm:prSet>
      <dgm:spPr/>
    </dgm:pt>
  </dgm:ptLst>
  <dgm:cxnLst>
    <dgm:cxn modelId="{92F71200-1D78-4398-A13E-DA7EB93F870E}" type="presOf" srcId="{EC6C4A34-1968-4E4A-A5BA-E00A637FB611}" destId="{02FC643C-7CF4-4479-A2A1-DF4012656BC1}" srcOrd="0" destOrd="0" presId="urn:microsoft.com/office/officeart/2005/8/layout/list1"/>
    <dgm:cxn modelId="{ADB84303-A84F-4F69-A827-420FF819CF3E}" type="presOf" srcId="{8F234BAF-97A4-4CBD-A33E-0CCCA3368F70}" destId="{CF39B33F-AEED-49D6-9A97-6766C9D3E5A6}" srcOrd="0" destOrd="3" presId="urn:microsoft.com/office/officeart/2005/8/layout/list1"/>
    <dgm:cxn modelId="{04CDD203-4A23-44EE-96A9-2EC7A6BFC8DE}" type="presOf" srcId="{F3322E25-D333-4616-86D3-BB1BD35D235A}" destId="{2C727B6F-1678-4D8A-B379-DDA538A4ED9D}" srcOrd="0" destOrd="7" presId="urn:microsoft.com/office/officeart/2005/8/layout/list1"/>
    <dgm:cxn modelId="{BEB73206-B560-4492-93CE-F289A933F9C9}" type="presOf" srcId="{8F0DAFD2-D648-4B97-A805-2977D69F75E2}" destId="{2C727B6F-1678-4D8A-B379-DDA538A4ED9D}" srcOrd="0" destOrd="13" presId="urn:microsoft.com/office/officeart/2005/8/layout/list1"/>
    <dgm:cxn modelId="{EE281C07-F3DD-4EFC-B82E-8DD517B38329}" type="presOf" srcId="{227C89A4-41FD-44D7-B1C1-FE01B9488B2F}" destId="{DD325E5F-15AF-4520-BDDB-5EFCC4FB49D6}" srcOrd="0" destOrd="1" presId="urn:microsoft.com/office/officeart/2005/8/layout/list1"/>
    <dgm:cxn modelId="{7A182507-FB40-4ACF-83EB-5E0491359AA7}" srcId="{ABD86BFC-6590-46F4-8A5B-6287EC4E0EB2}" destId="{C7800607-B79F-44A8-9F94-C48E14ED98C0}" srcOrd="2" destOrd="0" parTransId="{A1C7424B-E6B2-44A4-8B25-0D95BD1BAC03}" sibTransId="{CE2976A9-41F9-4E01-BBF3-58CB0384D1CC}"/>
    <dgm:cxn modelId="{84BE6B0C-CB92-46BE-B0A2-1D5FCD8D7459}" type="presOf" srcId="{A0889803-7638-43E0-8ED2-E550562E63D0}" destId="{E55EB546-008A-4AF7-80A4-EA6FD2833013}" srcOrd="1" destOrd="0" presId="urn:microsoft.com/office/officeart/2005/8/layout/list1"/>
    <dgm:cxn modelId="{4FB87816-5B5A-4CAE-85B9-8A231675821C}" srcId="{EC6C4A34-1968-4E4A-A5BA-E00A637FB611}" destId="{F3322E25-D333-4616-86D3-BB1BD35D235A}" srcOrd="7" destOrd="0" parTransId="{B410B976-A55D-4DB4-B4E8-E3922C3F2816}" sibTransId="{7D360516-692D-42FA-9CC0-526EB220F12A}"/>
    <dgm:cxn modelId="{A3BA2219-D2DE-46FB-A019-3A363ED81E44}" type="presOf" srcId="{A0889803-7638-43E0-8ED2-E550562E63D0}" destId="{F8C0A4D0-EA99-46AD-9876-7B6CE21CF84C}" srcOrd="0" destOrd="0" presId="urn:microsoft.com/office/officeart/2005/8/layout/list1"/>
    <dgm:cxn modelId="{AF115C19-130A-4494-AC10-C20AB25531C2}" type="presOf" srcId="{0D89A2D8-75AD-4761-9CD2-6484C636F4F8}" destId="{CF39B33F-AEED-49D6-9A97-6766C9D3E5A6}" srcOrd="0" destOrd="2" presId="urn:microsoft.com/office/officeart/2005/8/layout/list1"/>
    <dgm:cxn modelId="{19336819-73A6-4A3C-B522-AF09EB892260}" type="presOf" srcId="{57E967D4-0E38-47C4-9B1E-B1B60F5A74C2}" destId="{DD325E5F-15AF-4520-BDDB-5EFCC4FB49D6}" srcOrd="0" destOrd="3" presId="urn:microsoft.com/office/officeart/2005/8/layout/list1"/>
    <dgm:cxn modelId="{2CE0061C-B853-47FA-99C0-0B0AB6FAADD0}" srcId="{C7800607-B79F-44A8-9F94-C48E14ED98C0}" destId="{227C89A4-41FD-44D7-B1C1-FE01B9488B2F}" srcOrd="1" destOrd="0" parTransId="{C88D3F31-A5D2-4FA8-AFAB-18F5E36B5338}" sibTransId="{90F5AD9F-9C66-427E-89B3-59D2DB210BF4}"/>
    <dgm:cxn modelId="{33220726-BD9A-421E-927B-C606038B595C}" type="presOf" srcId="{8AA2D1D5-36F4-40DE-8D3A-64D190064142}" destId="{2C727B6F-1678-4D8A-B379-DDA538A4ED9D}" srcOrd="0" destOrd="6" presId="urn:microsoft.com/office/officeart/2005/8/layout/list1"/>
    <dgm:cxn modelId="{AC5B7027-A075-4230-BAA5-46D8360A6C00}" srcId="{B6A2830D-A4A8-46CD-8B88-E64E4BD6E06A}" destId="{C5C6543D-DB50-48DE-8B9B-BE879CDFF584}" srcOrd="1" destOrd="0" parTransId="{FE193E9A-CBE4-4B7C-AEA5-F6E92DCA19F6}" sibTransId="{76AABB19-65BF-4319-BC64-BF90691752B7}"/>
    <dgm:cxn modelId="{F9FB3635-C1FF-4E17-853D-26347B96BFC0}" srcId="{EC6C4A34-1968-4E4A-A5BA-E00A637FB611}" destId="{B6A2830D-A4A8-46CD-8B88-E64E4BD6E06A}" srcOrd="9" destOrd="0" parTransId="{B15344C7-0F1F-47E9-843C-70CDAE514A4D}" sibTransId="{0C608868-8149-43C9-95E8-8C58DF46DE4E}"/>
    <dgm:cxn modelId="{5857A436-5137-40D9-AC76-3ABBADA64C2E}" srcId="{A0889803-7638-43E0-8ED2-E550562E63D0}" destId="{0D89A2D8-75AD-4761-9CD2-6484C636F4F8}" srcOrd="2" destOrd="0" parTransId="{EF0CB98F-6519-483F-8255-5A83E869AD7C}" sibTransId="{1795685B-4F50-493C-9382-1014602AF597}"/>
    <dgm:cxn modelId="{A5E99D39-9BCD-4BEC-A1D2-BF2C3CD5C492}" srcId="{C7800607-B79F-44A8-9F94-C48E14ED98C0}" destId="{57E967D4-0E38-47C4-9B1E-B1B60F5A74C2}" srcOrd="3" destOrd="0" parTransId="{3D64AC35-E12D-4862-9670-7A58D1F445B3}" sibTransId="{9A31D12D-EA5C-44FF-AFB3-2A322894772C}"/>
    <dgm:cxn modelId="{1CBF1840-E698-450F-8A37-A6481486664E}" type="presOf" srcId="{B0A19A7F-0E8B-4670-B0B7-7414C91B881B}" destId="{DD325E5F-15AF-4520-BDDB-5EFCC4FB49D6}" srcOrd="0" destOrd="0" presId="urn:microsoft.com/office/officeart/2005/8/layout/list1"/>
    <dgm:cxn modelId="{D845C45E-D138-4ECC-9895-48F86A70C35F}" type="presOf" srcId="{78A59936-144F-4D26-889E-AB0AF2189CD0}" destId="{FC83AE2D-D7BA-4DDA-92BE-AA6B9C4B89D1}" srcOrd="0" destOrd="0" presId="urn:microsoft.com/office/officeart/2005/8/layout/list1"/>
    <dgm:cxn modelId="{17CFF244-9D4A-466B-A0BF-A86617BD7377}" type="presOf" srcId="{EF89548A-CBED-41FA-B4E8-012753DDA8B4}" destId="{DD325E5F-15AF-4520-BDDB-5EFCC4FB49D6}" srcOrd="0" destOrd="4" presId="urn:microsoft.com/office/officeart/2005/8/layout/list1"/>
    <dgm:cxn modelId="{1AAC1A66-E5F3-4261-8E29-8FEB71EBE964}" type="presOf" srcId="{CA19A8D1-DEBA-4E6D-A96B-8ECA8CCF199E}" destId="{2C727B6F-1678-4D8A-B379-DDA538A4ED9D}" srcOrd="0" destOrd="4" presId="urn:microsoft.com/office/officeart/2005/8/layout/list1"/>
    <dgm:cxn modelId="{04AC5B6C-FAD6-46D1-88F7-4724C1EC2E9C}" type="presOf" srcId="{B0A01B42-A1AE-40F0-87E2-11D1C03A340B}" destId="{2C727B6F-1678-4D8A-B379-DDA538A4ED9D}" srcOrd="0" destOrd="10" presId="urn:microsoft.com/office/officeart/2005/8/layout/list1"/>
    <dgm:cxn modelId="{472C1950-53ED-430B-8207-8A4D7F99C10B}" type="presOf" srcId="{C7800607-B79F-44A8-9F94-C48E14ED98C0}" destId="{815D9FBC-E80D-4CC6-BB22-8A3331712F37}" srcOrd="1" destOrd="0" presId="urn:microsoft.com/office/officeart/2005/8/layout/list1"/>
    <dgm:cxn modelId="{F1FFB771-25F1-47D5-951C-5CB2028FB4D3}" type="presOf" srcId="{6CA2097B-6DDD-4DBE-A01D-F2473228598F}" destId="{2C727B6F-1678-4D8A-B379-DDA538A4ED9D}" srcOrd="0" destOrd="12" presId="urn:microsoft.com/office/officeart/2005/8/layout/list1"/>
    <dgm:cxn modelId="{E4F9FA73-D077-4EBA-9498-DC344754FE37}" srcId="{EC6C4A34-1968-4E4A-A5BA-E00A637FB611}" destId="{258DB1BF-B930-4ACB-A320-D21F01CD0D40}" srcOrd="0" destOrd="0" parTransId="{952EE706-C0D4-4CB3-84F0-D939D5276D32}" sibTransId="{8419D412-EBE2-4CA5-AE5E-5577BA52FFF2}"/>
    <dgm:cxn modelId="{00649674-0A24-44E8-96D5-B5DE1AFDCF01}" srcId="{ABD86BFC-6590-46F4-8A5B-6287EC4E0EB2}" destId="{EC6C4A34-1968-4E4A-A5BA-E00A637FB611}" srcOrd="4" destOrd="0" parTransId="{6562FB68-DC3B-4CD6-A4D1-C2B74C9F9F16}" sibTransId="{07752768-4EA5-4010-B1A0-A794508DE5FA}"/>
    <dgm:cxn modelId="{77EA5176-756B-4298-B966-B34405ADAF39}" type="presOf" srcId="{44AC5342-7162-4FB8-95E3-0F358346ED79}" destId="{2C727B6F-1678-4D8A-B379-DDA538A4ED9D}" srcOrd="0" destOrd="8" presId="urn:microsoft.com/office/officeart/2005/8/layout/list1"/>
    <dgm:cxn modelId="{B07E6257-9350-46B6-A3C4-21B73B37F651}" type="presOf" srcId="{258DB1BF-B930-4ACB-A320-D21F01CD0D40}" destId="{2C727B6F-1678-4D8A-B379-DDA538A4ED9D}" srcOrd="0" destOrd="0" presId="urn:microsoft.com/office/officeart/2005/8/layout/list1"/>
    <dgm:cxn modelId="{50F58378-F1E9-477A-9837-0DD23C0E10A4}" srcId="{B6A2830D-A4A8-46CD-8B88-E64E4BD6E06A}" destId="{8F0DAFD2-D648-4B97-A805-2977D69F75E2}" srcOrd="3" destOrd="0" parTransId="{2D70B004-1B13-438D-8AFA-5614E90454D5}" sibTransId="{7C1B23B2-E649-4B60-BF2D-8D02FBCEEA13}"/>
    <dgm:cxn modelId="{CECC7679-4079-458D-A25A-298AC3849DB3}" srcId="{ABD86BFC-6590-46F4-8A5B-6287EC4E0EB2}" destId="{A0889803-7638-43E0-8ED2-E550562E63D0}" srcOrd="3" destOrd="0" parTransId="{A3DFFB48-9064-4AD1-8DFD-79B4BE2B6CED}" sibTransId="{BCF53018-AC7F-4216-8294-0A0DDB263933}"/>
    <dgm:cxn modelId="{228AAA7C-9482-4601-A23D-9479587F4753}" type="presOf" srcId="{EC6C4A34-1968-4E4A-A5BA-E00A637FB611}" destId="{CE9FFAB0-6916-4A75-98EC-789CAF4A19D6}" srcOrd="1" destOrd="0" presId="urn:microsoft.com/office/officeart/2005/8/layout/list1"/>
    <dgm:cxn modelId="{C467B07F-4AE0-46D3-96D3-384FD798AA6B}" type="presOf" srcId="{5D1563C4-4C77-4A3A-9376-62076BFBC5B7}" destId="{2C727B6F-1678-4D8A-B379-DDA538A4ED9D}" srcOrd="0" destOrd="1" presId="urn:microsoft.com/office/officeart/2005/8/layout/list1"/>
    <dgm:cxn modelId="{18ABDB84-FB44-476F-AD6B-10A7196EF51B}" srcId="{EC6C4A34-1968-4E4A-A5BA-E00A637FB611}" destId="{85DC04DF-EB13-4D13-BA54-9A7E396C2A7D}" srcOrd="5" destOrd="0" parTransId="{C35CD536-4554-4E5E-B3C4-64CCA28014EF}" sibTransId="{279CDC14-F362-4D5A-B18D-BA8E61AFA114}"/>
    <dgm:cxn modelId="{5A33828B-9D6C-4BC1-91DB-D2FF83D4BE6E}" srcId="{C7800607-B79F-44A8-9F94-C48E14ED98C0}" destId="{EF89548A-CBED-41FA-B4E8-012753DDA8B4}" srcOrd="4" destOrd="0" parTransId="{A77DD396-89A3-4522-A3B7-0EE1FB722A8A}" sibTransId="{9E717409-A0F6-4E55-B74D-ECA71CE4EAD6}"/>
    <dgm:cxn modelId="{96180790-71E0-4A2C-BF41-853AD52D2983}" srcId="{EC6C4A34-1968-4E4A-A5BA-E00A637FB611}" destId="{44AC5342-7162-4FB8-95E3-0F358346ED79}" srcOrd="8" destOrd="0" parTransId="{52D079C4-E787-450F-A4CF-937DBD4C77B2}" sibTransId="{D6A96EFC-4BE1-4D34-83A2-31F13145A193}"/>
    <dgm:cxn modelId="{08947191-BEFB-41B8-9277-A9E0D210C3FB}" srcId="{B6A2830D-A4A8-46CD-8B88-E64E4BD6E06A}" destId="{6CA2097B-6DDD-4DBE-A01D-F2473228598F}" srcOrd="2" destOrd="0" parTransId="{742D3950-26C9-4744-911A-CB01F6EA6B96}" sibTransId="{3D7CD4AD-1E3D-4454-849C-0491C6DD7102}"/>
    <dgm:cxn modelId="{2ED5A792-0E24-4652-B800-EE11EB3DFC32}" srcId="{EC6C4A34-1968-4E4A-A5BA-E00A637FB611}" destId="{5D1563C4-4C77-4A3A-9376-62076BFBC5B7}" srcOrd="1" destOrd="0" parTransId="{BB6F107A-ED6E-4025-A828-297050567BCF}" sibTransId="{5B936198-FB17-486C-9CA2-107D81384FB8}"/>
    <dgm:cxn modelId="{5D905C95-E1BF-4291-A03B-D1D53FE99B8E}" type="presOf" srcId="{19B3FE71-6859-4E42-8A5A-2A5EFF9B6B6C}" destId="{CF39B33F-AEED-49D6-9A97-6766C9D3E5A6}" srcOrd="0" destOrd="0" presId="urn:microsoft.com/office/officeart/2005/8/layout/list1"/>
    <dgm:cxn modelId="{9D1C5FA3-471F-4FA5-A005-F4E537C39AF4}" type="presOf" srcId="{52FB8075-D234-402D-9E42-4E9CE50EBB28}" destId="{2C727B6F-1678-4D8A-B379-DDA538A4ED9D}" srcOrd="0" destOrd="3" presId="urn:microsoft.com/office/officeart/2005/8/layout/list1"/>
    <dgm:cxn modelId="{3129A4A5-CD30-470E-8C2C-B81A397A9278}" type="presOf" srcId="{2CDB82C3-C22E-4554-BABB-7E70856232E2}" destId="{DD325E5F-15AF-4520-BDDB-5EFCC4FB49D6}" srcOrd="0" destOrd="2" presId="urn:microsoft.com/office/officeart/2005/8/layout/list1"/>
    <dgm:cxn modelId="{176768A6-BD14-4B8C-AC8E-CA85475871D3}" srcId="{A0889803-7638-43E0-8ED2-E550562E63D0}" destId="{8F234BAF-97A4-4CBD-A33E-0CCCA3368F70}" srcOrd="3" destOrd="0" parTransId="{D7B7960C-5339-478F-9E18-3AF4A8AED037}" sibTransId="{CA268945-808A-46B2-8BA0-A839141FB893}"/>
    <dgm:cxn modelId="{04084FA7-BDC8-41D0-9BF3-CD1EC7529240}" type="presOf" srcId="{C5C6543D-DB50-48DE-8B9B-BE879CDFF584}" destId="{2C727B6F-1678-4D8A-B379-DDA538A4ED9D}" srcOrd="0" destOrd="11" presId="urn:microsoft.com/office/officeart/2005/8/layout/list1"/>
    <dgm:cxn modelId="{CB0CC4A9-D578-4135-B577-935F07846397}" type="presOf" srcId="{ABD86BFC-6590-46F4-8A5B-6287EC4E0EB2}" destId="{9955F7A9-8A45-4D4A-AAC9-C6F49AD34446}" srcOrd="0" destOrd="0" presId="urn:microsoft.com/office/officeart/2005/8/layout/list1"/>
    <dgm:cxn modelId="{7F9B44AE-231E-457A-979B-746A6AC2E695}" srcId="{B6A2830D-A4A8-46CD-8B88-E64E4BD6E06A}" destId="{B0A01B42-A1AE-40F0-87E2-11D1C03A340B}" srcOrd="0" destOrd="0" parTransId="{99D571B8-F7A2-41BC-8446-0B3A3657B423}" sibTransId="{0821D45C-D764-4023-859C-D1A65DC2317C}"/>
    <dgm:cxn modelId="{32A92CAF-4AEC-4096-90E2-52CEBB0BA865}" srcId="{EC6C4A34-1968-4E4A-A5BA-E00A637FB611}" destId="{F973E39D-42F2-431E-BF8C-19EF9DB14DD4}" srcOrd="2" destOrd="0" parTransId="{DE2B3BE1-4821-4CBC-9D8E-C608C9AEB75D}" sibTransId="{CAEF4E2C-C279-47D0-9F97-3A7194503EDB}"/>
    <dgm:cxn modelId="{4C0DFCB0-5A9F-41D5-8499-D38E800FC12C}" srcId="{ABD86BFC-6590-46F4-8A5B-6287EC4E0EB2}" destId="{CF8F8951-F00F-4F0C-8BDC-5F90AA35B018}" srcOrd="1" destOrd="0" parTransId="{8EE18A5C-C380-439F-8314-797F7B4CC323}" sibTransId="{6854BEC1-AFC7-4E21-8CEA-773E88F80124}"/>
    <dgm:cxn modelId="{ACAE9EB4-6123-4E72-AE85-77F06F8BD651}" srcId="{C7800607-B79F-44A8-9F94-C48E14ED98C0}" destId="{B0A19A7F-0E8B-4670-B0B7-7414C91B881B}" srcOrd="0" destOrd="0" parTransId="{33A70090-6A64-45C9-9FA8-607F087B6465}" sibTransId="{6B1DECB9-CB32-4CE7-86B2-AFA4EF1A182C}"/>
    <dgm:cxn modelId="{078F40B9-FD4A-4FE6-A5D4-6889F538A026}" type="presOf" srcId="{3B0A5EF8-2B05-49CA-B970-C05FBC2B7001}" destId="{CF39B33F-AEED-49D6-9A97-6766C9D3E5A6}" srcOrd="0" destOrd="1" presId="urn:microsoft.com/office/officeart/2005/8/layout/list1"/>
    <dgm:cxn modelId="{2DD8B9B9-87C0-4008-B8FD-EAE2A558FCAD}" type="presOf" srcId="{CF8F8951-F00F-4F0C-8BDC-5F90AA35B018}" destId="{9CDB030D-4233-414E-B79F-853737FB91A7}" srcOrd="0" destOrd="0" presId="urn:microsoft.com/office/officeart/2005/8/layout/list1"/>
    <dgm:cxn modelId="{19D6C1BB-FA1A-4B77-9483-0880334C020F}" srcId="{ABD86BFC-6590-46F4-8A5B-6287EC4E0EB2}" destId="{78A59936-144F-4D26-889E-AB0AF2189CD0}" srcOrd="0" destOrd="0" parTransId="{2120D23E-10B3-46C6-90AF-99DA1067AEA6}" sibTransId="{F2C4E6CD-C999-43A2-A9E6-9E55A34B1658}"/>
    <dgm:cxn modelId="{5DCEE4C3-2918-4B83-A7EA-A62DCA7D5EA2}" srcId="{C7800607-B79F-44A8-9F94-C48E14ED98C0}" destId="{2CDB82C3-C22E-4554-BABB-7E70856232E2}" srcOrd="2" destOrd="0" parTransId="{B68D82EC-FACA-4D13-9E1B-2DEEE253D35C}" sibTransId="{FE7FFE92-99DD-41BC-BC7B-ADEBFF082E53}"/>
    <dgm:cxn modelId="{63E001C6-2475-4995-B5EE-4C55807BC655}" type="presOf" srcId="{85DC04DF-EB13-4D13-BA54-9A7E396C2A7D}" destId="{2C727B6F-1678-4D8A-B379-DDA538A4ED9D}" srcOrd="0" destOrd="5" presId="urn:microsoft.com/office/officeart/2005/8/layout/list1"/>
    <dgm:cxn modelId="{2E6B56C9-FA8C-454F-88FB-D0ABC663C68A}" type="presOf" srcId="{CF8F8951-F00F-4F0C-8BDC-5F90AA35B018}" destId="{A1E06015-4601-42C7-9FA1-F9F0B54001F9}" srcOrd="1" destOrd="0" presId="urn:microsoft.com/office/officeart/2005/8/layout/list1"/>
    <dgm:cxn modelId="{7979BCCF-BE89-4476-B616-7940962EB5DF}" srcId="{EC6C4A34-1968-4E4A-A5BA-E00A637FB611}" destId="{8AA2D1D5-36F4-40DE-8D3A-64D190064142}" srcOrd="6" destOrd="0" parTransId="{369AA7F6-6305-49A2-95FB-DFBA0971F065}" sibTransId="{5CA4D386-E0A3-4206-BD67-6CE37D767349}"/>
    <dgm:cxn modelId="{6929B5DF-4D62-4CFC-A33E-36C0502015EA}" type="presOf" srcId="{C393811A-F4E3-4AF8-9310-8FEE564F957D}" destId="{CF39B33F-AEED-49D6-9A97-6766C9D3E5A6}" srcOrd="0" destOrd="4" presId="urn:microsoft.com/office/officeart/2005/8/layout/list1"/>
    <dgm:cxn modelId="{8FD8C4DF-4FD6-4DFD-A601-07BC01E7CB58}" srcId="{EC6C4A34-1968-4E4A-A5BA-E00A637FB611}" destId="{CA19A8D1-DEBA-4E6D-A96B-8ECA8CCF199E}" srcOrd="4" destOrd="0" parTransId="{EDA5A991-F044-4664-B7EC-3393AF421971}" sibTransId="{9EA1A368-807A-4BFD-89EA-60509CBC0FEE}"/>
    <dgm:cxn modelId="{3C0DA5E2-EB4F-4835-9D0C-171CCE4B77C9}" type="presOf" srcId="{78A59936-144F-4D26-889E-AB0AF2189CD0}" destId="{258D07C7-655C-47A3-8E6C-9882D82C05D7}" srcOrd="1" destOrd="0" presId="urn:microsoft.com/office/officeart/2005/8/layout/list1"/>
    <dgm:cxn modelId="{6C7C14E9-FA4A-4667-AF16-96BA1C1D1B7B}" type="presOf" srcId="{B6A2830D-A4A8-46CD-8B88-E64E4BD6E06A}" destId="{2C727B6F-1678-4D8A-B379-DDA538A4ED9D}" srcOrd="0" destOrd="9" presId="urn:microsoft.com/office/officeart/2005/8/layout/list1"/>
    <dgm:cxn modelId="{140FFAEA-BFC5-4659-A0FF-B007110D663C}" srcId="{A0889803-7638-43E0-8ED2-E550562E63D0}" destId="{C393811A-F4E3-4AF8-9310-8FEE564F957D}" srcOrd="4" destOrd="0" parTransId="{B19EB59E-8A47-4851-9339-5DBB3BFFC334}" sibTransId="{D9C1EF48-F165-42C9-A728-A48867FAF879}"/>
    <dgm:cxn modelId="{1B07D3ED-1A9C-4F38-81AB-447ADDCEC11A}" srcId="{A0889803-7638-43E0-8ED2-E550562E63D0}" destId="{19B3FE71-6859-4E42-8A5A-2A5EFF9B6B6C}" srcOrd="0" destOrd="0" parTransId="{98283296-1C0A-411A-8DC3-39ED32597666}" sibTransId="{DC712EB0-88BB-4293-A416-B512A22D05E9}"/>
    <dgm:cxn modelId="{1E56DBEF-CF05-4E16-A4A5-10784667DAFF}" type="presOf" srcId="{C7800607-B79F-44A8-9F94-C48E14ED98C0}" destId="{016E2934-D218-4360-B415-67DA30BBE41A}" srcOrd="0" destOrd="0" presId="urn:microsoft.com/office/officeart/2005/8/layout/list1"/>
    <dgm:cxn modelId="{A1B03AF3-46EE-4F4F-A132-1BA22CF80C2F}" srcId="{A0889803-7638-43E0-8ED2-E550562E63D0}" destId="{3B0A5EF8-2B05-49CA-B970-C05FBC2B7001}" srcOrd="1" destOrd="0" parTransId="{DD133BE4-69DA-40AA-B1D1-0B3B43D51C00}" sibTransId="{A6117811-DD76-4DDF-95AE-712FF86600E1}"/>
    <dgm:cxn modelId="{4C620FF6-7BF6-4C0D-8483-D9E734E70FF2}" srcId="{EC6C4A34-1968-4E4A-A5BA-E00A637FB611}" destId="{52FB8075-D234-402D-9E42-4E9CE50EBB28}" srcOrd="3" destOrd="0" parTransId="{C9CB5A1F-19A1-42DC-945C-188937593631}" sibTransId="{C1F906FF-9967-420E-9BE9-477DBB306D70}"/>
    <dgm:cxn modelId="{073B6BFC-3F92-46EF-97A4-D83710AD20A9}" type="presOf" srcId="{F973E39D-42F2-431E-BF8C-19EF9DB14DD4}" destId="{2C727B6F-1678-4D8A-B379-DDA538A4ED9D}" srcOrd="0" destOrd="2" presId="urn:microsoft.com/office/officeart/2005/8/layout/list1"/>
    <dgm:cxn modelId="{B7F87961-6196-410D-AA12-7DB01EE313F2}" type="presParOf" srcId="{9955F7A9-8A45-4D4A-AAC9-C6F49AD34446}" destId="{2D785DA8-0F93-4D1F-AF36-2472C3C2161B}" srcOrd="0" destOrd="0" presId="urn:microsoft.com/office/officeart/2005/8/layout/list1"/>
    <dgm:cxn modelId="{4F9DFF3F-B373-4565-B654-AFECA857BB77}" type="presParOf" srcId="{2D785DA8-0F93-4D1F-AF36-2472C3C2161B}" destId="{FC83AE2D-D7BA-4DDA-92BE-AA6B9C4B89D1}" srcOrd="0" destOrd="0" presId="urn:microsoft.com/office/officeart/2005/8/layout/list1"/>
    <dgm:cxn modelId="{989BCA75-C4B5-44FF-B55F-F0D3717B46B9}" type="presParOf" srcId="{2D785DA8-0F93-4D1F-AF36-2472C3C2161B}" destId="{258D07C7-655C-47A3-8E6C-9882D82C05D7}" srcOrd="1" destOrd="0" presId="urn:microsoft.com/office/officeart/2005/8/layout/list1"/>
    <dgm:cxn modelId="{332B9133-6221-4218-8839-D8BC72EE8118}" type="presParOf" srcId="{9955F7A9-8A45-4D4A-AAC9-C6F49AD34446}" destId="{577A2B61-680C-4EA8-9BC7-944CAC7136B3}" srcOrd="1" destOrd="0" presId="urn:microsoft.com/office/officeart/2005/8/layout/list1"/>
    <dgm:cxn modelId="{1FC338F0-9A67-4D54-B11F-3604751130EF}" type="presParOf" srcId="{9955F7A9-8A45-4D4A-AAC9-C6F49AD34446}" destId="{D765C97A-958E-4D47-A609-98781922A326}" srcOrd="2" destOrd="0" presId="urn:microsoft.com/office/officeart/2005/8/layout/list1"/>
    <dgm:cxn modelId="{156B5FB8-A011-4B4F-B26C-0B79880F0CEB}" type="presParOf" srcId="{9955F7A9-8A45-4D4A-AAC9-C6F49AD34446}" destId="{637A8345-7D1C-46C8-A656-B26C4A4E8A7E}" srcOrd="3" destOrd="0" presId="urn:microsoft.com/office/officeart/2005/8/layout/list1"/>
    <dgm:cxn modelId="{52DDE3F9-F627-47AD-95EF-00EB0E9B94BB}" type="presParOf" srcId="{9955F7A9-8A45-4D4A-AAC9-C6F49AD34446}" destId="{36778797-8089-4D04-BFD4-8EA5DF654308}" srcOrd="4" destOrd="0" presId="urn:microsoft.com/office/officeart/2005/8/layout/list1"/>
    <dgm:cxn modelId="{20E3170B-5E96-4A21-A6CE-43CB9CACB2BF}" type="presParOf" srcId="{36778797-8089-4D04-BFD4-8EA5DF654308}" destId="{9CDB030D-4233-414E-B79F-853737FB91A7}" srcOrd="0" destOrd="0" presId="urn:microsoft.com/office/officeart/2005/8/layout/list1"/>
    <dgm:cxn modelId="{9D0105C7-1992-4B91-827D-D3F23F72F2EB}" type="presParOf" srcId="{36778797-8089-4D04-BFD4-8EA5DF654308}" destId="{A1E06015-4601-42C7-9FA1-F9F0B54001F9}" srcOrd="1" destOrd="0" presId="urn:microsoft.com/office/officeart/2005/8/layout/list1"/>
    <dgm:cxn modelId="{F623D495-364C-46D9-AD56-9ADB9C4F839B}" type="presParOf" srcId="{9955F7A9-8A45-4D4A-AAC9-C6F49AD34446}" destId="{C9FB0202-3447-40DE-A6E1-3C08965440FF}" srcOrd="5" destOrd="0" presId="urn:microsoft.com/office/officeart/2005/8/layout/list1"/>
    <dgm:cxn modelId="{F5E051A9-CF59-40DD-A4F7-FF3BA8698FB2}" type="presParOf" srcId="{9955F7A9-8A45-4D4A-AAC9-C6F49AD34446}" destId="{775F6145-C697-4BBD-9B3F-F9325D5F3CAC}" srcOrd="6" destOrd="0" presId="urn:microsoft.com/office/officeart/2005/8/layout/list1"/>
    <dgm:cxn modelId="{0A1742ED-4C20-40E5-B9BB-A545CD7FC917}" type="presParOf" srcId="{9955F7A9-8A45-4D4A-AAC9-C6F49AD34446}" destId="{E21898BA-8CD5-4D95-AA73-1A144BB509E2}" srcOrd="7" destOrd="0" presId="urn:microsoft.com/office/officeart/2005/8/layout/list1"/>
    <dgm:cxn modelId="{F0654A77-47F7-40A3-B73B-E7B1588D7F5F}" type="presParOf" srcId="{9955F7A9-8A45-4D4A-AAC9-C6F49AD34446}" destId="{6E98A4D6-FFC1-4973-B0C5-85E04CCF1163}" srcOrd="8" destOrd="0" presId="urn:microsoft.com/office/officeart/2005/8/layout/list1"/>
    <dgm:cxn modelId="{BE9BA573-FDA7-4F1A-BB39-CEAE603F242A}" type="presParOf" srcId="{6E98A4D6-FFC1-4973-B0C5-85E04CCF1163}" destId="{016E2934-D218-4360-B415-67DA30BBE41A}" srcOrd="0" destOrd="0" presId="urn:microsoft.com/office/officeart/2005/8/layout/list1"/>
    <dgm:cxn modelId="{AD67DC14-0574-47BC-BF6B-518A193B143A}" type="presParOf" srcId="{6E98A4D6-FFC1-4973-B0C5-85E04CCF1163}" destId="{815D9FBC-E80D-4CC6-BB22-8A3331712F37}" srcOrd="1" destOrd="0" presId="urn:microsoft.com/office/officeart/2005/8/layout/list1"/>
    <dgm:cxn modelId="{1B0518DA-C20D-4529-AB45-A66374E84624}" type="presParOf" srcId="{9955F7A9-8A45-4D4A-AAC9-C6F49AD34446}" destId="{EE0F367C-7797-4026-8EA0-EB14304431EB}" srcOrd="9" destOrd="0" presId="urn:microsoft.com/office/officeart/2005/8/layout/list1"/>
    <dgm:cxn modelId="{0CE70DAF-BC86-4EF0-AB54-81E21D933EDF}" type="presParOf" srcId="{9955F7A9-8A45-4D4A-AAC9-C6F49AD34446}" destId="{DD325E5F-15AF-4520-BDDB-5EFCC4FB49D6}" srcOrd="10" destOrd="0" presId="urn:microsoft.com/office/officeart/2005/8/layout/list1"/>
    <dgm:cxn modelId="{C2151C4D-E015-4DB9-9E11-145CF8D62968}" type="presParOf" srcId="{9955F7A9-8A45-4D4A-AAC9-C6F49AD34446}" destId="{6AD6549F-4E16-4F1D-92FB-0FF0B2BDB719}" srcOrd="11" destOrd="0" presId="urn:microsoft.com/office/officeart/2005/8/layout/list1"/>
    <dgm:cxn modelId="{0A2C375D-E02E-4B2A-98CB-99226B0BFE03}" type="presParOf" srcId="{9955F7A9-8A45-4D4A-AAC9-C6F49AD34446}" destId="{05ABFAD0-D64A-40F5-8188-8AD7420EB14D}" srcOrd="12" destOrd="0" presId="urn:microsoft.com/office/officeart/2005/8/layout/list1"/>
    <dgm:cxn modelId="{A02822FF-C79D-46A7-89DA-A4AFD222E3A7}" type="presParOf" srcId="{05ABFAD0-D64A-40F5-8188-8AD7420EB14D}" destId="{F8C0A4D0-EA99-46AD-9876-7B6CE21CF84C}" srcOrd="0" destOrd="0" presId="urn:microsoft.com/office/officeart/2005/8/layout/list1"/>
    <dgm:cxn modelId="{505D5751-DBDD-4F45-9671-854E0163DF15}" type="presParOf" srcId="{05ABFAD0-D64A-40F5-8188-8AD7420EB14D}" destId="{E55EB546-008A-4AF7-80A4-EA6FD2833013}" srcOrd="1" destOrd="0" presId="urn:microsoft.com/office/officeart/2005/8/layout/list1"/>
    <dgm:cxn modelId="{A9B4E969-A009-4F21-9CD8-ED55635E723C}" type="presParOf" srcId="{9955F7A9-8A45-4D4A-AAC9-C6F49AD34446}" destId="{0A9C6D57-4654-4D39-BF1C-3CC3DF325C1A}" srcOrd="13" destOrd="0" presId="urn:microsoft.com/office/officeart/2005/8/layout/list1"/>
    <dgm:cxn modelId="{1FB3C5F4-F923-4037-8583-9AD313F62A43}" type="presParOf" srcId="{9955F7A9-8A45-4D4A-AAC9-C6F49AD34446}" destId="{CF39B33F-AEED-49D6-9A97-6766C9D3E5A6}" srcOrd="14" destOrd="0" presId="urn:microsoft.com/office/officeart/2005/8/layout/list1"/>
    <dgm:cxn modelId="{F9DBC2FF-98BB-4828-A09B-63FFDF8378BA}" type="presParOf" srcId="{9955F7A9-8A45-4D4A-AAC9-C6F49AD34446}" destId="{E5406E63-B96C-4162-B1B6-700D857680F6}" srcOrd="15" destOrd="0" presId="urn:microsoft.com/office/officeart/2005/8/layout/list1"/>
    <dgm:cxn modelId="{8700D655-613C-4BC5-AB3C-420A1D5428C6}" type="presParOf" srcId="{9955F7A9-8A45-4D4A-AAC9-C6F49AD34446}" destId="{6F942084-5BBE-4234-A20B-F4F15080252E}" srcOrd="16" destOrd="0" presId="urn:microsoft.com/office/officeart/2005/8/layout/list1"/>
    <dgm:cxn modelId="{B8D18F9A-28FD-4806-9648-FC5F03CD9CEB}" type="presParOf" srcId="{6F942084-5BBE-4234-A20B-F4F15080252E}" destId="{02FC643C-7CF4-4479-A2A1-DF4012656BC1}" srcOrd="0" destOrd="0" presId="urn:microsoft.com/office/officeart/2005/8/layout/list1"/>
    <dgm:cxn modelId="{94ED00D8-C397-4572-BC3B-CDB6ECF31428}" type="presParOf" srcId="{6F942084-5BBE-4234-A20B-F4F15080252E}" destId="{CE9FFAB0-6916-4A75-98EC-789CAF4A19D6}" srcOrd="1" destOrd="0" presId="urn:microsoft.com/office/officeart/2005/8/layout/list1"/>
    <dgm:cxn modelId="{D73A3712-421D-4227-902C-E527EAAF7EB6}" type="presParOf" srcId="{9955F7A9-8A45-4D4A-AAC9-C6F49AD34446}" destId="{A07F079F-29AA-40F6-B415-6E1EA5811A19}" srcOrd="17" destOrd="0" presId="urn:microsoft.com/office/officeart/2005/8/layout/list1"/>
    <dgm:cxn modelId="{45EDB19F-2DF5-48EC-9E5B-A73D4EE06DE9}" type="presParOf" srcId="{9955F7A9-8A45-4D4A-AAC9-C6F49AD34446}" destId="{2C727B6F-1678-4D8A-B379-DDA538A4ED9D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3BAE9-8BD5-4945-82DC-A1C38F9ACDAF}">
      <dsp:nvSpPr>
        <dsp:cNvPr id="0" name=""/>
        <dsp:cNvSpPr/>
      </dsp:nvSpPr>
      <dsp:spPr>
        <a:xfrm>
          <a:off x="1706766" y="831067"/>
          <a:ext cx="7592386" cy="392369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26471-588F-4CA8-AA99-DDCC80C3549F}">
      <dsp:nvSpPr>
        <dsp:cNvPr id="0" name=""/>
        <dsp:cNvSpPr/>
      </dsp:nvSpPr>
      <dsp:spPr>
        <a:xfrm>
          <a:off x="1933665" y="1282140"/>
          <a:ext cx="3525659" cy="335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Industrial/Heavy Machinery and Finished Business Inputs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Transportation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Sporting Goods, Travel and Amusement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Food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Building, Construction, Home &amp; Repair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Raw Materials and Science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Discretionary Consumer Goods and Services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Communications and Information Technology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Medical and Health Care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Financial, Legal and Real Estate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Government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Business Services</a:t>
          </a:r>
        </a:p>
      </dsp:txBody>
      <dsp:txXfrm>
        <a:off x="1933665" y="1282140"/>
        <a:ext cx="3525659" cy="3356676"/>
      </dsp:txXfrm>
    </dsp:sp>
    <dsp:sp modelId="{A7750927-725E-439A-8B04-6E025F751B19}">
      <dsp:nvSpPr>
        <dsp:cNvPr id="0" name=""/>
        <dsp:cNvSpPr/>
      </dsp:nvSpPr>
      <dsp:spPr>
        <a:xfrm>
          <a:off x="5537867" y="1282140"/>
          <a:ext cx="3525659" cy="335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Education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Consumer Goods and Retail Trade</a:t>
          </a:r>
        </a:p>
      </dsp:txBody>
      <dsp:txXfrm>
        <a:off x="5537867" y="1282140"/>
        <a:ext cx="3525659" cy="3356676"/>
      </dsp:txXfrm>
    </dsp:sp>
    <dsp:sp modelId="{20A5F634-7A66-4EC0-B729-AD9A24BDAE99}">
      <dsp:nvSpPr>
        <dsp:cNvPr id="0" name=""/>
        <dsp:cNvSpPr/>
      </dsp:nvSpPr>
      <dsp:spPr>
        <a:xfrm>
          <a:off x="921346" y="38040"/>
          <a:ext cx="1483569" cy="1483569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65C86-2B0B-40D4-A7DB-28A4E0A84E85}">
      <dsp:nvSpPr>
        <dsp:cNvPr id="0" name=""/>
        <dsp:cNvSpPr/>
      </dsp:nvSpPr>
      <dsp:spPr>
        <a:xfrm>
          <a:off x="8251927" y="571568"/>
          <a:ext cx="1396300" cy="4784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18FD2-84AA-4E8C-ACA1-544BDE039104}">
      <dsp:nvSpPr>
        <dsp:cNvPr id="0" name=""/>
        <dsp:cNvSpPr/>
      </dsp:nvSpPr>
      <dsp:spPr>
        <a:xfrm>
          <a:off x="5502959" y="1289317"/>
          <a:ext cx="872" cy="3205949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3EC01-91C2-4473-9C68-3AD9EDBE1B79}">
      <dsp:nvSpPr>
        <dsp:cNvPr id="0" name=""/>
        <dsp:cNvSpPr/>
      </dsp:nvSpPr>
      <dsp:spPr>
        <a:xfrm>
          <a:off x="205" y="688273"/>
          <a:ext cx="2479997" cy="29759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Odds of recession, 40% to 50%, if occurs, likely to be technical</a:t>
          </a:r>
        </a:p>
      </dsp:txBody>
      <dsp:txXfrm>
        <a:off x="205" y="1878672"/>
        <a:ext cx="2479997" cy="1785598"/>
      </dsp:txXfrm>
    </dsp:sp>
    <dsp:sp modelId="{7DC43116-BCA5-486C-8C50-258F11333E8B}">
      <dsp:nvSpPr>
        <dsp:cNvPr id="0" name=""/>
        <dsp:cNvSpPr/>
      </dsp:nvSpPr>
      <dsp:spPr>
        <a:xfrm>
          <a:off x="205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688273"/>
        <a:ext cx="2479997" cy="1190398"/>
      </dsp:txXfrm>
    </dsp:sp>
    <dsp:sp modelId="{65E875B9-B5C6-4BA9-BE19-E86F23F95DEA}">
      <dsp:nvSpPr>
        <dsp:cNvPr id="0" name=""/>
        <dsp:cNvSpPr/>
      </dsp:nvSpPr>
      <dsp:spPr>
        <a:xfrm>
          <a:off x="2678602" y="688273"/>
          <a:ext cx="2479997" cy="29759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CPI in September is 3.7%, still above 2% target</a:t>
          </a:r>
        </a:p>
      </dsp:txBody>
      <dsp:txXfrm>
        <a:off x="2678602" y="1878672"/>
        <a:ext cx="2479997" cy="1785598"/>
      </dsp:txXfrm>
    </dsp:sp>
    <dsp:sp modelId="{380380D6-8B5D-41D4-AAFF-AB6ED8968C1D}">
      <dsp:nvSpPr>
        <dsp:cNvPr id="0" name=""/>
        <dsp:cNvSpPr/>
      </dsp:nvSpPr>
      <dsp:spPr>
        <a:xfrm>
          <a:off x="2678602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688273"/>
        <a:ext cx="2479997" cy="1190398"/>
      </dsp:txXfrm>
    </dsp:sp>
    <dsp:sp modelId="{E7A30C7C-89AF-4A0D-A63C-EF21A562A940}">
      <dsp:nvSpPr>
        <dsp:cNvPr id="0" name=""/>
        <dsp:cNvSpPr/>
      </dsp:nvSpPr>
      <dsp:spPr>
        <a:xfrm>
          <a:off x="5356999" y="688273"/>
          <a:ext cx="2479997" cy="29759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Though inflation is declining, prices will remain high, without any deflationary pressures</a:t>
          </a:r>
        </a:p>
      </dsp:txBody>
      <dsp:txXfrm>
        <a:off x="5356999" y="1878672"/>
        <a:ext cx="2479997" cy="1785598"/>
      </dsp:txXfrm>
    </dsp:sp>
    <dsp:sp modelId="{D94E6B2E-BADF-49D8-9606-792A5FE3B956}">
      <dsp:nvSpPr>
        <dsp:cNvPr id="0" name=""/>
        <dsp:cNvSpPr/>
      </dsp:nvSpPr>
      <dsp:spPr>
        <a:xfrm>
          <a:off x="5356999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688273"/>
        <a:ext cx="2479997" cy="1190398"/>
      </dsp:txXfrm>
    </dsp:sp>
    <dsp:sp modelId="{D65BBF98-70E9-41B6-96C5-0CFC8566945E}">
      <dsp:nvSpPr>
        <dsp:cNvPr id="0" name=""/>
        <dsp:cNvSpPr/>
      </dsp:nvSpPr>
      <dsp:spPr>
        <a:xfrm>
          <a:off x="8035397" y="688273"/>
          <a:ext cx="2479997" cy="29759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So costs will be a consideration for both attendees and exhibit, sponsorship sales</a:t>
          </a:r>
        </a:p>
      </dsp:txBody>
      <dsp:txXfrm>
        <a:off x="8035397" y="1878672"/>
        <a:ext cx="2479997" cy="1785598"/>
      </dsp:txXfrm>
    </dsp:sp>
    <dsp:sp modelId="{B05E3F75-52E6-4639-8A6B-613CC91C04EE}">
      <dsp:nvSpPr>
        <dsp:cNvPr id="0" name=""/>
        <dsp:cNvSpPr/>
      </dsp:nvSpPr>
      <dsp:spPr>
        <a:xfrm>
          <a:off x="8035397" y="688273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688273"/>
        <a:ext cx="2479997" cy="1190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C633C-8544-4513-A95B-987F8C41C080}">
      <dsp:nvSpPr>
        <dsp:cNvPr id="0" name=""/>
        <dsp:cNvSpPr/>
      </dsp:nvSpPr>
      <dsp:spPr>
        <a:xfrm>
          <a:off x="1070032" y="165482"/>
          <a:ext cx="1139154" cy="10502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74DD5-ED9C-44D5-BAF3-A239E23B070D}">
      <dsp:nvSpPr>
        <dsp:cNvPr id="0" name=""/>
        <dsp:cNvSpPr/>
      </dsp:nvSpPr>
      <dsp:spPr>
        <a:xfrm>
          <a:off x="12245" y="1381801"/>
          <a:ext cx="3254727" cy="450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Macroeconomic</a:t>
          </a:r>
        </a:p>
      </dsp:txBody>
      <dsp:txXfrm>
        <a:off x="12245" y="1381801"/>
        <a:ext cx="3254727" cy="450111"/>
      </dsp:txXfrm>
    </dsp:sp>
    <dsp:sp modelId="{AE61BB94-EB49-41C9-A258-B12783067C3D}">
      <dsp:nvSpPr>
        <dsp:cNvPr id="0" name=""/>
        <dsp:cNvSpPr/>
      </dsp:nvSpPr>
      <dsp:spPr>
        <a:xfrm>
          <a:off x="12245" y="1909149"/>
          <a:ext cx="3254727" cy="211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industry is forecast to fully recover in 2024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Though inflation is ebbing, pricing will remain high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Integrate compelling event that aligns with what attendees and exhibitors want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Leverage areas of advantage midsized shows enjoy</a:t>
          </a:r>
        </a:p>
      </dsp:txBody>
      <dsp:txXfrm>
        <a:off x="12245" y="1909149"/>
        <a:ext cx="3254727" cy="2118173"/>
      </dsp:txXfrm>
    </dsp:sp>
    <dsp:sp modelId="{2BBF3703-07EB-43E0-88FE-BA79B2D2430E}">
      <dsp:nvSpPr>
        <dsp:cNvPr id="0" name=""/>
        <dsp:cNvSpPr/>
      </dsp:nvSpPr>
      <dsp:spPr>
        <a:xfrm>
          <a:off x="4894337" y="165482"/>
          <a:ext cx="1139154" cy="105025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327AB-EF8D-4E4C-8505-CB4432B47723}">
      <dsp:nvSpPr>
        <dsp:cNvPr id="0" name=""/>
        <dsp:cNvSpPr/>
      </dsp:nvSpPr>
      <dsp:spPr>
        <a:xfrm>
          <a:off x="3836550" y="1381801"/>
          <a:ext cx="3254727" cy="450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Attendee Acquisition</a:t>
          </a:r>
        </a:p>
      </dsp:txBody>
      <dsp:txXfrm>
        <a:off x="3836550" y="1381801"/>
        <a:ext cx="3254727" cy="450111"/>
      </dsp:txXfrm>
    </dsp:sp>
    <dsp:sp modelId="{D79EE861-BD0F-475B-A587-0B43BD5F4C1D}">
      <dsp:nvSpPr>
        <dsp:cNvPr id="0" name=""/>
        <dsp:cNvSpPr/>
      </dsp:nvSpPr>
      <dsp:spPr>
        <a:xfrm>
          <a:off x="3836550" y="1909149"/>
          <a:ext cx="3254727" cy="211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Set goals that will build back your attendance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Plan and start early to maximize registration outcomes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Use premiums, discounts to offset attendee cost concerns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Assure multichannel mix is in line with current media habits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marketing automation to maximize engagement, prospect conversions</a:t>
          </a:r>
        </a:p>
      </dsp:txBody>
      <dsp:txXfrm>
        <a:off x="3836550" y="1909149"/>
        <a:ext cx="3254727" cy="2118173"/>
      </dsp:txXfrm>
    </dsp:sp>
    <dsp:sp modelId="{40539F83-831D-4891-99BC-100D6BF853C7}">
      <dsp:nvSpPr>
        <dsp:cNvPr id="0" name=""/>
        <dsp:cNvSpPr/>
      </dsp:nvSpPr>
      <dsp:spPr>
        <a:xfrm>
          <a:off x="8718642" y="165482"/>
          <a:ext cx="1139154" cy="1050259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4000" b="-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2F06D-290C-4A78-A1AC-4E9003B0A59A}">
      <dsp:nvSpPr>
        <dsp:cNvPr id="0" name=""/>
        <dsp:cNvSpPr/>
      </dsp:nvSpPr>
      <dsp:spPr>
        <a:xfrm>
          <a:off x="7660855" y="1381801"/>
          <a:ext cx="3254727" cy="450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Exhibit and Sponsorship Sales</a:t>
          </a:r>
        </a:p>
      </dsp:txBody>
      <dsp:txXfrm>
        <a:off x="7660855" y="1381801"/>
        <a:ext cx="3254727" cy="450111"/>
      </dsp:txXfrm>
    </dsp:sp>
    <dsp:sp modelId="{7B150FC3-8577-4344-B536-32F187CF21B6}">
      <dsp:nvSpPr>
        <dsp:cNvPr id="0" name=""/>
        <dsp:cNvSpPr/>
      </dsp:nvSpPr>
      <dsp:spPr>
        <a:xfrm>
          <a:off x="7660855" y="1909149"/>
          <a:ext cx="3254727" cy="211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Moving forward, charge based on value, do not discount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Use sales methods strategically – use lower cost options to free up in-person sales efforts for highest value opportunities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performance metrics to focus team on desired revenue goals AND best outcomes for exhibitors, sponsors and the attendee experience</a:t>
          </a:r>
        </a:p>
      </dsp:txBody>
      <dsp:txXfrm>
        <a:off x="7660855" y="1909149"/>
        <a:ext cx="3254727" cy="21181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5C97A-958E-4D47-A609-98781922A326}">
      <dsp:nvSpPr>
        <dsp:cNvPr id="0" name=""/>
        <dsp:cNvSpPr/>
      </dsp:nvSpPr>
      <dsp:spPr>
        <a:xfrm>
          <a:off x="0" y="264565"/>
          <a:ext cx="5464582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D07C7-655C-47A3-8E6C-9882D82C05D7}">
      <dsp:nvSpPr>
        <dsp:cNvPr id="0" name=""/>
        <dsp:cNvSpPr/>
      </dsp:nvSpPr>
      <dsp:spPr>
        <a:xfrm>
          <a:off x="273229" y="131725"/>
          <a:ext cx="3825207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84" tIns="0" rIns="144584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2023 CEIR Census Report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286198" y="144694"/>
        <a:ext cx="3799269" cy="239742"/>
      </dsp:txXfrm>
    </dsp:sp>
    <dsp:sp modelId="{775F6145-C697-4BBD-9B3F-F9325D5F3CAC}">
      <dsp:nvSpPr>
        <dsp:cNvPr id="0" name=""/>
        <dsp:cNvSpPr/>
      </dsp:nvSpPr>
      <dsp:spPr>
        <a:xfrm>
          <a:off x="0" y="672805"/>
          <a:ext cx="5464582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06015-4601-42C7-9FA1-F9F0B54001F9}">
      <dsp:nvSpPr>
        <dsp:cNvPr id="0" name=""/>
        <dsp:cNvSpPr/>
      </dsp:nvSpPr>
      <dsp:spPr>
        <a:xfrm>
          <a:off x="273229" y="539965"/>
          <a:ext cx="3825207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84" tIns="0" rIns="144584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2023 CEIR Index Report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286198" y="552934"/>
        <a:ext cx="3799269" cy="239742"/>
      </dsp:txXfrm>
    </dsp:sp>
    <dsp:sp modelId="{DD325E5F-15AF-4520-BDDB-5EFCC4FB49D6}">
      <dsp:nvSpPr>
        <dsp:cNvPr id="0" name=""/>
        <dsp:cNvSpPr/>
      </dsp:nvSpPr>
      <dsp:spPr>
        <a:xfrm>
          <a:off x="0" y="1081045"/>
          <a:ext cx="5464582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112" tIns="166624" rIns="424112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3"/>
            </a:rPr>
            <a:t>2023 Attendee Acquisition Trends 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4"/>
            </a:rPr>
            <a:t>2018 Attendee ROI Playbook Series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5"/>
            </a:rPr>
            <a:t>2018 How to Grow Attendance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hlinkClick xmlns:r="http://schemas.openxmlformats.org/officeDocument/2006/relationships" r:id="rId6"/>
            </a:rPr>
            <a:t>2017 Cost to Attract Attendees Report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hlinkClick xmlns:r="http://schemas.openxmlformats.org/officeDocument/2006/relationships" r:id="rId7"/>
            </a:rPr>
            <a:t>2016 Attendee Retention Insights Study Series</a:t>
          </a:r>
          <a:endParaRPr lang="en-US" sz="800" kern="1200"/>
        </a:p>
      </dsp:txBody>
      <dsp:txXfrm>
        <a:off x="0" y="1081045"/>
        <a:ext cx="5464582" cy="963900"/>
      </dsp:txXfrm>
    </dsp:sp>
    <dsp:sp modelId="{815D9FBC-E80D-4CC6-BB22-8A3331712F37}">
      <dsp:nvSpPr>
        <dsp:cNvPr id="0" name=""/>
        <dsp:cNvSpPr/>
      </dsp:nvSpPr>
      <dsp:spPr>
        <a:xfrm>
          <a:off x="273229" y="948205"/>
          <a:ext cx="3825207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84" tIns="0" rIns="144584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Attendee-Focused Studies</a:t>
          </a:r>
          <a:endParaRPr lang="en-US" sz="800" kern="1200" dirty="0"/>
        </a:p>
      </dsp:txBody>
      <dsp:txXfrm>
        <a:off x="286198" y="961174"/>
        <a:ext cx="3799269" cy="239742"/>
      </dsp:txXfrm>
    </dsp:sp>
    <dsp:sp modelId="{CF39B33F-AEED-49D6-9A97-6766C9D3E5A6}">
      <dsp:nvSpPr>
        <dsp:cNvPr id="0" name=""/>
        <dsp:cNvSpPr/>
      </dsp:nvSpPr>
      <dsp:spPr>
        <a:xfrm>
          <a:off x="0" y="2226385"/>
          <a:ext cx="5464582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112" tIns="166624" rIns="424112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8"/>
            </a:rPr>
            <a:t>2023 Exhibit and Sponsorship Sales Driving Revenue Growth Series</a:t>
          </a:r>
          <a:r>
            <a:rPr lang="en-US" sz="800" kern="1200" dirty="0"/>
            <a:t>   </a:t>
          </a:r>
          <a:r>
            <a:rPr lang="en-US" sz="1000" kern="1200" dirty="0">
              <a:solidFill>
                <a:srgbClr val="00B0F0"/>
              </a:solidFill>
            </a:rPr>
            <a:t>NEW!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9"/>
            </a:rPr>
            <a:t>2019 Head of Marketing Insights Series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>
              <a:hlinkClick xmlns:r="http://schemas.openxmlformats.org/officeDocument/2006/relationships" r:id="rId10"/>
            </a:rPr>
            <a:t>2018 Marketing Spend Decision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>
              <a:hlinkClick xmlns:r="http://schemas.openxmlformats.org/officeDocument/2006/relationships" r:id="rId11"/>
            </a:rPr>
            <a:t>2017 How the Exhibit Dollar is Spent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hlinkClick xmlns:r="http://schemas.openxmlformats.org/officeDocument/2006/relationships" r:id="rId12"/>
            </a:rPr>
            <a:t>2016 Changing Environment of Exhibitions Study</a:t>
          </a:r>
          <a:endParaRPr lang="en-US" sz="800" kern="1200"/>
        </a:p>
      </dsp:txBody>
      <dsp:txXfrm>
        <a:off x="0" y="2226385"/>
        <a:ext cx="5464582" cy="935550"/>
      </dsp:txXfrm>
    </dsp:sp>
    <dsp:sp modelId="{E55EB546-008A-4AF7-80A4-EA6FD2833013}">
      <dsp:nvSpPr>
        <dsp:cNvPr id="0" name=""/>
        <dsp:cNvSpPr/>
      </dsp:nvSpPr>
      <dsp:spPr>
        <a:xfrm>
          <a:off x="273229" y="2093545"/>
          <a:ext cx="3825207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84" tIns="0" rIns="144584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Exhibitor-Focused Studies:</a:t>
          </a:r>
          <a:endParaRPr lang="en-US" sz="800" kern="1200" dirty="0"/>
        </a:p>
      </dsp:txBody>
      <dsp:txXfrm>
        <a:off x="286198" y="2106514"/>
        <a:ext cx="3799269" cy="239742"/>
      </dsp:txXfrm>
    </dsp:sp>
    <dsp:sp modelId="{2C727B6F-1678-4D8A-B379-DDA538A4ED9D}">
      <dsp:nvSpPr>
        <dsp:cNvPr id="0" name=""/>
        <dsp:cNvSpPr/>
      </dsp:nvSpPr>
      <dsp:spPr>
        <a:xfrm>
          <a:off x="0" y="3343375"/>
          <a:ext cx="5464582" cy="21821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112" tIns="166624" rIns="424112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13"/>
            </a:rPr>
            <a:t>2021/2022 Omnichannel Insight Series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14"/>
            </a:rPr>
            <a:t>2020 to 2022 Research on Impact of COVID on US B2B Exhibition Industry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15"/>
            </a:rPr>
            <a:t>2021 CEIR Global Virtual Event Trends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16"/>
            </a:rPr>
            <a:t>2020 Attendee Matchmaking Study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14"/>
            </a:rPr>
            <a:t>2021 and 2020</a:t>
          </a:r>
          <a:r>
            <a:rPr lang="en-US" sz="800" b="0" i="0" kern="1200" dirty="0">
              <a:hlinkClick xmlns:r="http://schemas.openxmlformats.org/officeDocument/2006/relationships" r:id="rId14"/>
            </a:rPr>
            <a:t> COVID Related Research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hlinkClick xmlns:r="http://schemas.openxmlformats.org/officeDocument/2006/relationships" r:id="rId17"/>
            </a:rPr>
            <a:t>2019 B2B Exhibition Sponsorship Playbook Series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dirty="0">
              <a:hlinkClick xmlns:r="http://schemas.openxmlformats.org/officeDocument/2006/relationships" r:id="rId18"/>
            </a:rPr>
            <a:t>2017 Attendee Floor Engagement Study Series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dirty="0">
              <a:hlinkClick xmlns:r="http://schemas.openxmlformats.org/officeDocument/2006/relationships" r:id="rId19"/>
            </a:rPr>
            <a:t>2016 Digital Toolkit to Enhance the Attendee Experience Study Series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dirty="0">
              <a:hlinkClick xmlns:r="http://schemas.openxmlformats.org/officeDocument/2006/relationships" r:id="rId20"/>
            </a:rPr>
            <a:t>Cultivating an Innovative Culture and Mindset - Even in Mature Industries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dirty="0">
              <a:hlinkClick xmlns:r="http://schemas.openxmlformats.org/officeDocument/2006/relationships" r:id="rId21"/>
            </a:rPr>
            <a:t>Industry Insight Series Reports to Share with Your Exhibitors</a:t>
          </a:r>
          <a:r>
            <a:rPr lang="en-US" sz="800" kern="1200" dirty="0"/>
            <a:t>, topics below and more: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How Exhibitors Can Improve Lead Quality and Sales Conversion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dirty="0"/>
            <a:t>Designed to Engage – How to Build Elements of Engagement in Booth Design</a:t>
          </a:r>
          <a:endParaRPr lang="en-US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dirty="0"/>
            <a:t>How Exhibitors Can Use Games and Contests To Drive Greater Trade Show Success</a:t>
          </a:r>
          <a:endParaRPr lang="en-US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/>
            <a:t>99 Cost-Savings Tips and Tricks for Exhibit Managers</a:t>
          </a:r>
          <a:endParaRPr lang="en-US" sz="800" kern="1200"/>
        </a:p>
      </dsp:txBody>
      <dsp:txXfrm>
        <a:off x="0" y="3343375"/>
        <a:ext cx="5464582" cy="2182172"/>
      </dsp:txXfrm>
    </dsp:sp>
    <dsp:sp modelId="{CE9FFAB0-6916-4A75-98EC-789CAF4A19D6}">
      <dsp:nvSpPr>
        <dsp:cNvPr id="0" name=""/>
        <dsp:cNvSpPr/>
      </dsp:nvSpPr>
      <dsp:spPr>
        <a:xfrm>
          <a:off x="273229" y="3210535"/>
          <a:ext cx="3825207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84" tIns="0" rIns="144584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/>
            <a:t>Other </a:t>
          </a:r>
          <a:r>
            <a:rPr lang="en-US" sz="800" kern="1200"/>
            <a:t>Trend Studies:</a:t>
          </a:r>
        </a:p>
      </dsp:txBody>
      <dsp:txXfrm>
        <a:off x="286198" y="3223504"/>
        <a:ext cx="3799269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75B99-46FE-403C-B14A-632028210E48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FA866-3545-4E0F-B5EE-4888DF2F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6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61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1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858C-0EEE-412D-88D9-06FC05C587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43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9F731-1DEC-4EF5-9458-8CC95DA43C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98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858C-0EEE-412D-88D9-06FC05C587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86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organizers whose recent B2B exhibitions have met or exceeded 2019 gross revenues, all measures are higher: 84% increased booth rates and 77% sustained higher </a:t>
            </a:r>
          </a:p>
          <a:p>
            <a:r>
              <a:rPr lang="en-US" dirty="0"/>
              <a:t>sponsorship sales. Also, 70% say the number of exhibiting companies is higher, and 75% say NSF/NSM of paid space is higher. Suggests they were willing to push on all measures and got good outcomes.</a:t>
            </a:r>
          </a:p>
          <a:p>
            <a:endParaRPr lang="en-US" dirty="0"/>
          </a:p>
          <a:p>
            <a:r>
              <a:rPr lang="en-US" dirty="0"/>
              <a:t>Yes, there is a connection between those that succeeded with matching or exceeding 2019 results with perceptions that the health of their industry. Sixty-eight percent of recently held B2B exhibitions that have exceeded 2019 gross revenues say the health of industry sectors served is positive, compared to 40% of surveyed organizers in general.</a:t>
            </a:r>
          </a:p>
          <a:p>
            <a:endParaRPr lang="en-US" dirty="0"/>
          </a:p>
          <a:p>
            <a:r>
              <a:rPr lang="en-US" dirty="0"/>
              <a:t>Larger events, with $1 million + gross rev, closest to 2019, 93%. Also the case for those what rely more heavily on sponsorships, 93.7% where 25%+ of gross revenues come from sponsorships.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B5E5-C195-4395-B3BC-9513BCA768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6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This is an area where deploying sales staff appropriately, efficiently can help boost gross revenue outcomes.</a:t>
            </a:r>
          </a:p>
          <a:p>
            <a:endParaRPr lang="en-US" dirty="0"/>
          </a:p>
          <a:p>
            <a:r>
              <a:rPr lang="en-US" dirty="0"/>
              <a:t>Do you sell exhibits or sponsorships via – remote staff options? Online self-serve?</a:t>
            </a:r>
          </a:p>
          <a:p>
            <a:endParaRPr lang="en-US" dirty="0"/>
          </a:p>
          <a:p>
            <a:r>
              <a:rPr lang="en-US" dirty="0"/>
              <a:t>What are the outcomes?</a:t>
            </a:r>
          </a:p>
          <a:p>
            <a:endParaRPr lang="en-US" dirty="0"/>
          </a:p>
          <a:p>
            <a:r>
              <a:rPr lang="en-US" dirty="0"/>
              <a:t>Among those that use self-serve –how has exhibit/sponsorship sales staff reacted to this? Any adjustments to how sales staff are compensated? Any adjustment to which exhibit/sponsorship sales efforts in-person sales efforts are used?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B5E5-C195-4395-B3BC-9513BCA768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This is an area where deploying sales staff appropriately, efficiently can help boost gross revenue outcomes.</a:t>
            </a:r>
          </a:p>
          <a:p>
            <a:endParaRPr lang="en-US" dirty="0"/>
          </a:p>
          <a:p>
            <a:r>
              <a:rPr lang="en-US" dirty="0"/>
              <a:t>Do you sell exhibits or sponsorships via – remote staff options? Online self-serve?</a:t>
            </a:r>
          </a:p>
          <a:p>
            <a:endParaRPr lang="en-US" dirty="0"/>
          </a:p>
          <a:p>
            <a:r>
              <a:rPr lang="en-US" dirty="0"/>
              <a:t>What are the outcomes?</a:t>
            </a:r>
          </a:p>
          <a:p>
            <a:endParaRPr lang="en-US" dirty="0"/>
          </a:p>
          <a:p>
            <a:r>
              <a:rPr lang="en-US" dirty="0"/>
              <a:t>Among those that use self-serve –how has exhibit/sponsorship sales staff reacted to this? Any adjustments to how sales staff are compensated? Any adjustment to which exhibit/sponsorship sales efforts in-person sales efforts are used?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B5E5-C195-4395-B3BC-9513BCA768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1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7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2950" y="1177925"/>
            <a:ext cx="5657850" cy="31829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35:notes"/>
          <p:cNvSpPr txBox="1">
            <a:spLocks noGrp="1"/>
          </p:cNvSpPr>
          <p:nvPr>
            <p:ph type="body" idx="1"/>
          </p:nvPr>
        </p:nvSpPr>
        <p:spPr>
          <a:xfrm>
            <a:off x="714439" y="4538298"/>
            <a:ext cx="5715507" cy="371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82" tIns="47328" rIns="94682" bIns="47328" anchor="t" anchorCtr="0">
            <a:noAutofit/>
          </a:bodyPr>
          <a:lstStyle/>
          <a:p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:notes"/>
          <p:cNvSpPr txBox="1">
            <a:spLocks noGrp="1"/>
          </p:cNvSpPr>
          <p:nvPr>
            <p:ph type="sldNum" idx="12"/>
          </p:nvPr>
        </p:nvSpPr>
        <p:spPr>
          <a:xfrm>
            <a:off x="4046831" y="8957081"/>
            <a:ext cx="3095899" cy="47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82" tIns="47328" rIns="94682" bIns="47328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/>
              <a:t>40</a:t>
            </a:fld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55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B740C-19AD-BC42-939A-36E51680B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391275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70F8-2B1F-4B96-9E42-7B37FA40B21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9C3ED-6D3C-464B-ACAE-CB53D409736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0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0500" indent="-190500" defTabSz="609630">
              <a:buFont typeface="Arial" panose="020B0604020202020204" pitchFamily="34" charset="0"/>
              <a:buChar char="•"/>
            </a:pPr>
            <a:endParaRPr lang="en-US" sz="1200" kern="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indent="0" defTabSz="60963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9C3ED-6D3C-464B-ACAE-CB53D40973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7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C2B4-C2B3-4996-B610-DD96007190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0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C2B4-C2B3-4996-B610-DD960071903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8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9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FA866-3545-4E0F-B5EE-4888DF2F36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0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9F731-1DEC-4EF5-9458-8CC95DA43C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3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">
            <a:extLst>
              <a:ext uri="{FF2B5EF4-FFF2-40B4-BE49-F238E27FC236}">
                <a16:creationId xmlns:a16="http://schemas.microsoft.com/office/drawing/2014/main" id="{C8D95800-4A82-8E5B-7351-1C1DC0DB3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3319C-B80C-D204-8310-A3B3C3C0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703" y="2320043"/>
            <a:ext cx="6683606" cy="23876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0E350-7515-5519-9479-14038517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4799718"/>
            <a:ext cx="6683606" cy="6531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2E151F7E-4D50-3722-FE4C-8FE5C8135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875456"/>
            <a:ext cx="2648934" cy="6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- White w/ Gree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8"/>
            <a:ext cx="10570594" cy="6699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913C-EC2E-9662-78A5-B4DFA5042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2265363"/>
            <a:ext cx="3360095" cy="3368675"/>
          </a:xfrm>
          <a:prstGeom prst="roundRect">
            <a:avLst>
              <a:gd name="adj" fmla="val 8352"/>
            </a:avLst>
          </a:prstGeom>
          <a:ln w="12700">
            <a:solidFill>
              <a:srgbClr val="39DC89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224250-2687-9737-0809-4E21F75D2A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5953" y="2270127"/>
            <a:ext cx="3360094" cy="3363912"/>
          </a:xfrm>
          <a:prstGeom prst="roundRect">
            <a:avLst>
              <a:gd name="adj" fmla="val 7218"/>
            </a:avLst>
          </a:prstGeom>
          <a:ln>
            <a:solidFill>
              <a:srgbClr val="39DC89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0A3F102-6090-808B-D304-EC2FE013EE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0049" y="2265363"/>
            <a:ext cx="3360738" cy="3368676"/>
          </a:xfrm>
          <a:prstGeom prst="roundRect">
            <a:avLst>
              <a:gd name="adj" fmla="val 7220"/>
            </a:avLst>
          </a:prstGeom>
          <a:ln>
            <a:solidFill>
              <a:srgbClr val="39DC89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39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- White w/ Pink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8"/>
            <a:ext cx="10570594" cy="6699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913C-EC2E-9662-78A5-B4DFA5042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2265363"/>
            <a:ext cx="3360095" cy="3368675"/>
          </a:xfrm>
          <a:prstGeom prst="roundRect">
            <a:avLst>
              <a:gd name="adj" fmla="val 8352"/>
            </a:avLst>
          </a:prstGeom>
          <a:ln w="12700">
            <a:solidFill>
              <a:srgbClr val="CC2A7F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224250-2687-9737-0809-4E21F75D2A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5953" y="2270127"/>
            <a:ext cx="3360094" cy="3363912"/>
          </a:xfrm>
          <a:prstGeom prst="roundRect">
            <a:avLst>
              <a:gd name="adj" fmla="val 7218"/>
            </a:avLst>
          </a:prstGeom>
          <a:ln>
            <a:solidFill>
              <a:srgbClr val="CC2A7F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0A3F102-6090-808B-D304-EC2FE013EE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0049" y="2265363"/>
            <a:ext cx="3360738" cy="3368676"/>
          </a:xfrm>
          <a:prstGeom prst="roundRect">
            <a:avLst>
              <a:gd name="adj" fmla="val 7220"/>
            </a:avLst>
          </a:prstGeom>
          <a:ln>
            <a:solidFill>
              <a:srgbClr val="CC2A7F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63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 w/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 w/ Magenta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4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 w/ red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4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5285297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C03BD4-E510-FCAD-9CD6-02C467276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1397" y="1593193"/>
            <a:ext cx="5019667" cy="4157157"/>
          </a:xfrm>
          <a:custGeom>
            <a:avLst/>
            <a:gdLst>
              <a:gd name="connsiteX0" fmla="*/ 1854511 w 5019667"/>
              <a:gd name="connsiteY0" fmla="*/ 1132 h 4157157"/>
              <a:gd name="connsiteX1" fmla="*/ 2493537 w 5019667"/>
              <a:gd name="connsiteY1" fmla="*/ 76414 h 4157157"/>
              <a:gd name="connsiteX2" fmla="*/ 3562257 w 5019667"/>
              <a:gd name="connsiteY2" fmla="*/ 541160 h 4157157"/>
              <a:gd name="connsiteX3" fmla="*/ 4700917 w 5019667"/>
              <a:gd name="connsiteY3" fmla="*/ 1631450 h 4157157"/>
              <a:gd name="connsiteX4" fmla="*/ 4994406 w 5019667"/>
              <a:gd name="connsiteY4" fmla="*/ 2303403 h 4157157"/>
              <a:gd name="connsiteX5" fmla="*/ 4604177 w 5019667"/>
              <a:gd name="connsiteY5" fmla="*/ 3357088 h 4157157"/>
              <a:gd name="connsiteX6" fmla="*/ 4066875 w 5019667"/>
              <a:gd name="connsiteY6" fmla="*/ 3665612 h 4157157"/>
              <a:gd name="connsiteX7" fmla="*/ 2924293 w 5019667"/>
              <a:gd name="connsiteY7" fmla="*/ 4054534 h 4157157"/>
              <a:gd name="connsiteX8" fmla="*/ 2022908 w 5019667"/>
              <a:gd name="connsiteY8" fmla="*/ 4157157 h 4157157"/>
              <a:gd name="connsiteX9" fmla="*/ 1211727 w 5019667"/>
              <a:gd name="connsiteY9" fmla="*/ 4050612 h 4157157"/>
              <a:gd name="connsiteX10" fmla="*/ 384205 w 5019667"/>
              <a:gd name="connsiteY10" fmla="*/ 3566257 h 4157157"/>
              <a:gd name="connsiteX11" fmla="*/ 31887 w 5019667"/>
              <a:gd name="connsiteY11" fmla="*/ 2859660 h 4157157"/>
              <a:gd name="connsiteX12" fmla="*/ 34501 w 5019667"/>
              <a:gd name="connsiteY12" fmla="*/ 2139336 h 4157157"/>
              <a:gd name="connsiteX13" fmla="*/ 512974 w 5019667"/>
              <a:gd name="connsiteY13" fmla="*/ 871907 h 4157157"/>
              <a:gd name="connsiteX14" fmla="*/ 803195 w 5019667"/>
              <a:gd name="connsiteY14" fmla="*/ 458146 h 4157157"/>
              <a:gd name="connsiteX15" fmla="*/ 1638561 w 5019667"/>
              <a:gd name="connsiteY15" fmla="*/ 21507 h 4157157"/>
              <a:gd name="connsiteX16" fmla="*/ 1854511 w 5019667"/>
              <a:gd name="connsiteY16" fmla="*/ 1132 h 415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19667" h="4157157">
                <a:moveTo>
                  <a:pt x="1854511" y="1132"/>
                </a:moveTo>
                <a:cubicBezTo>
                  <a:pt x="2069726" y="-6314"/>
                  <a:pt x="2282735" y="23468"/>
                  <a:pt x="2493537" y="76414"/>
                </a:cubicBezTo>
                <a:cubicBezTo>
                  <a:pt x="2875269" y="172500"/>
                  <a:pt x="3228895" y="334606"/>
                  <a:pt x="3562257" y="541160"/>
                </a:cubicBezTo>
                <a:cubicBezTo>
                  <a:pt x="4019159" y="824190"/>
                  <a:pt x="4402199" y="1184352"/>
                  <a:pt x="4700917" y="1631450"/>
                </a:cubicBezTo>
                <a:cubicBezTo>
                  <a:pt x="4838837" y="1837350"/>
                  <a:pt x="4945382" y="2058284"/>
                  <a:pt x="4994406" y="2303403"/>
                </a:cubicBezTo>
                <a:cubicBezTo>
                  <a:pt x="5081342" y="2734159"/>
                  <a:pt x="4942114" y="3082555"/>
                  <a:pt x="4604177" y="3357088"/>
                </a:cubicBezTo>
                <a:cubicBezTo>
                  <a:pt x="4442071" y="3489126"/>
                  <a:pt x="4254473" y="3577369"/>
                  <a:pt x="4066875" y="3665612"/>
                </a:cubicBezTo>
                <a:cubicBezTo>
                  <a:pt x="3700831" y="3838176"/>
                  <a:pt x="3319752" y="3968252"/>
                  <a:pt x="2924293" y="4054534"/>
                </a:cubicBezTo>
                <a:cubicBezTo>
                  <a:pt x="2627535" y="4119899"/>
                  <a:pt x="2326856" y="4156504"/>
                  <a:pt x="2022908" y="4157157"/>
                </a:cubicBezTo>
                <a:cubicBezTo>
                  <a:pt x="1747721" y="4156504"/>
                  <a:pt x="1475802" y="4131011"/>
                  <a:pt x="1211727" y="4050612"/>
                </a:cubicBezTo>
                <a:cubicBezTo>
                  <a:pt x="897974" y="3955179"/>
                  <a:pt x="611021" y="3811376"/>
                  <a:pt x="384205" y="3566257"/>
                </a:cubicBezTo>
                <a:cubicBezTo>
                  <a:pt x="197914" y="3364932"/>
                  <a:pt x="84179" y="3127657"/>
                  <a:pt x="31887" y="2859660"/>
                </a:cubicBezTo>
                <a:cubicBezTo>
                  <a:pt x="-14523" y="2619770"/>
                  <a:pt x="-7333" y="2379226"/>
                  <a:pt x="34501" y="2139336"/>
                </a:cubicBezTo>
                <a:cubicBezTo>
                  <a:pt x="112286" y="1686356"/>
                  <a:pt x="292040" y="1271288"/>
                  <a:pt x="512974" y="871907"/>
                </a:cubicBezTo>
                <a:cubicBezTo>
                  <a:pt x="594680" y="722874"/>
                  <a:pt x="685538" y="581686"/>
                  <a:pt x="803195" y="458146"/>
                </a:cubicBezTo>
                <a:cubicBezTo>
                  <a:pt x="1031973" y="216949"/>
                  <a:pt x="1310428" y="72492"/>
                  <a:pt x="1638561" y="21507"/>
                </a:cubicBezTo>
                <a:cubicBezTo>
                  <a:pt x="1710790" y="10232"/>
                  <a:pt x="1782773" y="3613"/>
                  <a:pt x="1854511" y="11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99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General - Wav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2678BD">
                  <a:alpha val="75000"/>
                </a:srgbClr>
              </a:gs>
              <a:gs pos="100000">
                <a:srgbClr val="39DCDA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755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ave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0BA04C">
                  <a:alpha val="75000"/>
                </a:srgbClr>
              </a:gs>
              <a:gs pos="100000">
                <a:srgbClr val="39DC89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275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ave Photo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A12162">
                  <a:alpha val="75000"/>
                </a:srgbClr>
              </a:gs>
              <a:gs pos="100000">
                <a:srgbClr val="CC2A7F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634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ave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C82B2E">
                  <a:alpha val="75000"/>
                </a:srgbClr>
              </a:gs>
              <a:gs pos="100000">
                <a:srgbClr val="ED552B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380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D95800-4A82-8E5B-7351-1C1DC0DB3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3319C-B80C-D204-8310-A3B3C3C0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703" y="2320043"/>
            <a:ext cx="6683606" cy="23876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0E350-7515-5519-9479-14038517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4799718"/>
            <a:ext cx="6683606" cy="6531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51F7E-4D50-3722-FE4C-8FE5C8135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875456"/>
            <a:ext cx="2648934" cy="6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09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5" y="6105623"/>
            <a:ext cx="1512228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51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5" y="6105623"/>
            <a:ext cx="1512228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78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AA48-7930-4027-92BD-69B22DAD976B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B928-69B4-43A0-9168-0146BB529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4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FCD5-181B-4063-BBFE-62DAAA1B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909651-20A8-4CBF-8915-32E6F0BD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FFDB-CFA5-4628-87D6-53B0750C5EE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1DF11-4DF5-40F1-81AF-6C6C2F80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C64CF-95AF-4269-9ED7-875CD3AE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6C0-98D8-4684-B3A4-C383069FE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84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Blu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2678BD">
                  <a:alpha val="75000"/>
                </a:srgbClr>
              </a:gs>
              <a:gs pos="100000">
                <a:srgbClr val="39DCDA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Blu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2678BD">
                  <a:alpha val="75000"/>
                </a:srgbClr>
              </a:gs>
              <a:gs pos="100000">
                <a:srgbClr val="39DCDA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1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Green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0BA04C">
                  <a:alpha val="75000"/>
                </a:srgbClr>
              </a:gs>
              <a:gs pos="100000">
                <a:srgbClr val="39DC89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38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Green 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FBBAB-3E88-72B2-1965-1D0DFEF24765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0BA04C">
                  <a:alpha val="75000"/>
                </a:srgbClr>
              </a:gs>
              <a:gs pos="100000">
                <a:srgbClr val="39DC89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84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Magenta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A12162">
                  <a:alpha val="75000"/>
                </a:srgbClr>
              </a:gs>
              <a:gs pos="100000">
                <a:srgbClr val="CC2A7F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07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Magenta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38686B-25ED-5614-C7A6-FACBD24622BC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A12162">
                  <a:alpha val="75000"/>
                </a:srgbClr>
              </a:gs>
              <a:gs pos="100000">
                <a:srgbClr val="CC2A7F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1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D95800-4A82-8E5B-7351-1C1DC0DB3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3319C-B80C-D204-8310-A3B3C3C0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703" y="2320043"/>
            <a:ext cx="6683606" cy="23876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0E350-7515-5519-9479-14038517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4799718"/>
            <a:ext cx="6683606" cy="6531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39DCDA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2E151F7E-4D50-3722-FE4C-8FE5C8135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875456"/>
            <a:ext cx="2648934" cy="6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8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Red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C82B2E">
                  <a:alpha val="75000"/>
                </a:srgbClr>
              </a:gs>
              <a:gs pos="100000">
                <a:srgbClr val="ED552B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05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Red 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382A8C-13A9-E3F9-41E6-A355A2FEBA9F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C82B2E">
                  <a:alpha val="75000"/>
                </a:srgbClr>
              </a:gs>
              <a:gs pos="100000">
                <a:srgbClr val="ED552B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23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">
            <a:extLst>
              <a:ext uri="{FF2B5EF4-FFF2-40B4-BE49-F238E27FC236}">
                <a16:creationId xmlns:a16="http://schemas.microsoft.com/office/drawing/2014/main" id="{32CE022C-340C-5851-9E2F-2D634DAC2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7C65B-EB86-8192-9186-E64E49B58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703" y="1024164"/>
            <a:ext cx="6598765" cy="2387600"/>
          </a:xfrm>
          <a:prstGeom prst="rect">
            <a:avLst/>
          </a:prstGeom>
        </p:spPr>
        <p:txBody>
          <a:bodyPr anchor="b"/>
          <a:lstStyle>
            <a:lvl1pPr algn="l">
              <a:defRPr sz="13800" b="1">
                <a:solidFill>
                  <a:srgbClr val="39DCD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1816-7E7F-3395-EAD7-8BC776E3B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21191"/>
            <a:ext cx="65987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blue and white logo">
            <a:extLst>
              <a:ext uri="{FF2B5EF4-FFF2-40B4-BE49-F238E27FC236}">
                <a16:creationId xmlns:a16="http://schemas.microsoft.com/office/drawing/2014/main" id="{D27FDD04-F05D-76A2-3CE1-BF12D51F8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36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E022C-340C-5851-9E2F-2D634DAC2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7C65B-EB86-8192-9186-E64E49B58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703" y="1024164"/>
            <a:ext cx="6598765" cy="2387600"/>
          </a:xfrm>
          <a:prstGeom prst="rect">
            <a:avLst/>
          </a:prstGeom>
        </p:spPr>
        <p:txBody>
          <a:bodyPr anchor="b"/>
          <a:lstStyle>
            <a:lvl1pPr algn="l">
              <a:defRPr sz="13800" b="1">
                <a:solidFill>
                  <a:srgbClr val="39DCD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1816-7E7F-3395-EAD7-8BC776E3B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21191"/>
            <a:ext cx="65987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678BD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FDD04-F05D-76A2-3CE1-BF12D51F8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9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E022C-340C-5851-9E2F-2D634DAC2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7C65B-EB86-8192-9186-E64E49B58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703" y="1024164"/>
            <a:ext cx="6598765" cy="2387600"/>
          </a:xfrm>
          <a:prstGeom prst="rect">
            <a:avLst/>
          </a:prstGeom>
        </p:spPr>
        <p:txBody>
          <a:bodyPr anchor="b"/>
          <a:lstStyle>
            <a:lvl1pPr algn="l">
              <a:defRPr sz="13800" b="1">
                <a:solidFill>
                  <a:srgbClr val="39DCD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1816-7E7F-3395-EAD7-8BC776E3B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21191"/>
            <a:ext cx="65987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blue and white logo">
            <a:extLst>
              <a:ext uri="{FF2B5EF4-FFF2-40B4-BE49-F238E27FC236}">
                <a16:creationId xmlns:a16="http://schemas.microsoft.com/office/drawing/2014/main" id="{D27FDD04-F05D-76A2-3CE1-BF12D51F8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- White w/ Gree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8"/>
            <a:ext cx="10570594" cy="6699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913C-EC2E-9662-78A5-B4DFA5042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2265363"/>
            <a:ext cx="3360095" cy="3368675"/>
          </a:xfrm>
          <a:prstGeom prst="roundRect">
            <a:avLst>
              <a:gd name="adj" fmla="val 8352"/>
            </a:avLst>
          </a:prstGeom>
          <a:ln w="12700">
            <a:solidFill>
              <a:srgbClr val="39DC89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224250-2687-9737-0809-4E21F75D2A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5953" y="2270127"/>
            <a:ext cx="3360094" cy="3363912"/>
          </a:xfrm>
          <a:prstGeom prst="roundRect">
            <a:avLst>
              <a:gd name="adj" fmla="val 7218"/>
            </a:avLst>
          </a:prstGeom>
          <a:ln>
            <a:solidFill>
              <a:srgbClr val="39DC89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0A3F102-6090-808B-D304-EC2FE013EE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0049" y="2265363"/>
            <a:ext cx="3360738" cy="3368676"/>
          </a:xfrm>
          <a:prstGeom prst="roundRect">
            <a:avLst>
              <a:gd name="adj" fmla="val 7220"/>
            </a:avLst>
          </a:prstGeom>
          <a:ln>
            <a:solidFill>
              <a:srgbClr val="39DC89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392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- White w/ Pink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8"/>
            <a:ext cx="10570594" cy="6699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913C-EC2E-9662-78A5-B4DFA5042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2265363"/>
            <a:ext cx="3360095" cy="3368675"/>
          </a:xfrm>
          <a:prstGeom prst="roundRect">
            <a:avLst>
              <a:gd name="adj" fmla="val 8352"/>
            </a:avLst>
          </a:prstGeom>
          <a:ln w="12700">
            <a:solidFill>
              <a:srgbClr val="CC2A7F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224250-2687-9737-0809-4E21F75D2A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5953" y="2270127"/>
            <a:ext cx="3360094" cy="3363912"/>
          </a:xfrm>
          <a:prstGeom prst="roundRect">
            <a:avLst>
              <a:gd name="adj" fmla="val 7218"/>
            </a:avLst>
          </a:prstGeom>
          <a:ln>
            <a:solidFill>
              <a:srgbClr val="CC2A7F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0A3F102-6090-808B-D304-EC2FE013EE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0049" y="2265363"/>
            <a:ext cx="3360738" cy="3368676"/>
          </a:xfrm>
          <a:prstGeom prst="roundRect">
            <a:avLst>
              <a:gd name="adj" fmla="val 7220"/>
            </a:avLst>
          </a:prstGeom>
          <a:ln>
            <a:solidFill>
              <a:srgbClr val="CC2A7F"/>
            </a:solidFill>
          </a:ln>
        </p:spPr>
        <p:txBody>
          <a:bodyPr/>
          <a:lstStyle>
            <a:lvl1pPr marL="0" indent="0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 marL="9144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 marL="13716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 marL="1828800" indent="0">
              <a:buNone/>
              <a:defRPr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632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 w/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2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 w/ Magenta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4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">
            <a:extLst>
              <a:ext uri="{FF2B5EF4-FFF2-40B4-BE49-F238E27FC236}">
                <a16:creationId xmlns:a16="http://schemas.microsoft.com/office/drawing/2014/main" id="{32CE022C-340C-5851-9E2F-2D634DAC2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7C65B-EB86-8192-9186-E64E49B58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703" y="1024164"/>
            <a:ext cx="6598765" cy="2387600"/>
          </a:xfrm>
          <a:prstGeom prst="rect">
            <a:avLst/>
          </a:prstGeom>
        </p:spPr>
        <p:txBody>
          <a:bodyPr anchor="b"/>
          <a:lstStyle>
            <a:lvl1pPr algn="l">
              <a:defRPr sz="13800" b="1">
                <a:solidFill>
                  <a:srgbClr val="39DCD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1816-7E7F-3395-EAD7-8BC776E3B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21191"/>
            <a:ext cx="65987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blue and white logo">
            <a:extLst>
              <a:ext uri="{FF2B5EF4-FFF2-40B4-BE49-F238E27FC236}">
                <a16:creationId xmlns:a16="http://schemas.microsoft.com/office/drawing/2014/main" id="{D27FDD04-F05D-76A2-3CE1-BF12D51F8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36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 w/ red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4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5285297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C03BD4-E510-FCAD-9CD6-02C467276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1397" y="1593193"/>
            <a:ext cx="5019667" cy="4157157"/>
          </a:xfrm>
          <a:custGeom>
            <a:avLst/>
            <a:gdLst>
              <a:gd name="connsiteX0" fmla="*/ 1854511 w 5019667"/>
              <a:gd name="connsiteY0" fmla="*/ 1132 h 4157157"/>
              <a:gd name="connsiteX1" fmla="*/ 2493537 w 5019667"/>
              <a:gd name="connsiteY1" fmla="*/ 76414 h 4157157"/>
              <a:gd name="connsiteX2" fmla="*/ 3562257 w 5019667"/>
              <a:gd name="connsiteY2" fmla="*/ 541160 h 4157157"/>
              <a:gd name="connsiteX3" fmla="*/ 4700917 w 5019667"/>
              <a:gd name="connsiteY3" fmla="*/ 1631450 h 4157157"/>
              <a:gd name="connsiteX4" fmla="*/ 4994406 w 5019667"/>
              <a:gd name="connsiteY4" fmla="*/ 2303403 h 4157157"/>
              <a:gd name="connsiteX5" fmla="*/ 4604177 w 5019667"/>
              <a:gd name="connsiteY5" fmla="*/ 3357088 h 4157157"/>
              <a:gd name="connsiteX6" fmla="*/ 4066875 w 5019667"/>
              <a:gd name="connsiteY6" fmla="*/ 3665612 h 4157157"/>
              <a:gd name="connsiteX7" fmla="*/ 2924293 w 5019667"/>
              <a:gd name="connsiteY7" fmla="*/ 4054534 h 4157157"/>
              <a:gd name="connsiteX8" fmla="*/ 2022908 w 5019667"/>
              <a:gd name="connsiteY8" fmla="*/ 4157157 h 4157157"/>
              <a:gd name="connsiteX9" fmla="*/ 1211727 w 5019667"/>
              <a:gd name="connsiteY9" fmla="*/ 4050612 h 4157157"/>
              <a:gd name="connsiteX10" fmla="*/ 384205 w 5019667"/>
              <a:gd name="connsiteY10" fmla="*/ 3566257 h 4157157"/>
              <a:gd name="connsiteX11" fmla="*/ 31887 w 5019667"/>
              <a:gd name="connsiteY11" fmla="*/ 2859660 h 4157157"/>
              <a:gd name="connsiteX12" fmla="*/ 34501 w 5019667"/>
              <a:gd name="connsiteY12" fmla="*/ 2139336 h 4157157"/>
              <a:gd name="connsiteX13" fmla="*/ 512974 w 5019667"/>
              <a:gd name="connsiteY13" fmla="*/ 871907 h 4157157"/>
              <a:gd name="connsiteX14" fmla="*/ 803195 w 5019667"/>
              <a:gd name="connsiteY14" fmla="*/ 458146 h 4157157"/>
              <a:gd name="connsiteX15" fmla="*/ 1638561 w 5019667"/>
              <a:gd name="connsiteY15" fmla="*/ 21507 h 4157157"/>
              <a:gd name="connsiteX16" fmla="*/ 1854511 w 5019667"/>
              <a:gd name="connsiteY16" fmla="*/ 1132 h 415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19667" h="4157157">
                <a:moveTo>
                  <a:pt x="1854511" y="1132"/>
                </a:moveTo>
                <a:cubicBezTo>
                  <a:pt x="2069726" y="-6314"/>
                  <a:pt x="2282735" y="23468"/>
                  <a:pt x="2493537" y="76414"/>
                </a:cubicBezTo>
                <a:cubicBezTo>
                  <a:pt x="2875269" y="172500"/>
                  <a:pt x="3228895" y="334606"/>
                  <a:pt x="3562257" y="541160"/>
                </a:cubicBezTo>
                <a:cubicBezTo>
                  <a:pt x="4019159" y="824190"/>
                  <a:pt x="4402199" y="1184352"/>
                  <a:pt x="4700917" y="1631450"/>
                </a:cubicBezTo>
                <a:cubicBezTo>
                  <a:pt x="4838837" y="1837350"/>
                  <a:pt x="4945382" y="2058284"/>
                  <a:pt x="4994406" y="2303403"/>
                </a:cubicBezTo>
                <a:cubicBezTo>
                  <a:pt x="5081342" y="2734159"/>
                  <a:pt x="4942114" y="3082555"/>
                  <a:pt x="4604177" y="3357088"/>
                </a:cubicBezTo>
                <a:cubicBezTo>
                  <a:pt x="4442071" y="3489126"/>
                  <a:pt x="4254473" y="3577369"/>
                  <a:pt x="4066875" y="3665612"/>
                </a:cubicBezTo>
                <a:cubicBezTo>
                  <a:pt x="3700831" y="3838176"/>
                  <a:pt x="3319752" y="3968252"/>
                  <a:pt x="2924293" y="4054534"/>
                </a:cubicBezTo>
                <a:cubicBezTo>
                  <a:pt x="2627535" y="4119899"/>
                  <a:pt x="2326856" y="4156504"/>
                  <a:pt x="2022908" y="4157157"/>
                </a:cubicBezTo>
                <a:cubicBezTo>
                  <a:pt x="1747721" y="4156504"/>
                  <a:pt x="1475802" y="4131011"/>
                  <a:pt x="1211727" y="4050612"/>
                </a:cubicBezTo>
                <a:cubicBezTo>
                  <a:pt x="897974" y="3955179"/>
                  <a:pt x="611021" y="3811376"/>
                  <a:pt x="384205" y="3566257"/>
                </a:cubicBezTo>
                <a:cubicBezTo>
                  <a:pt x="197914" y="3364932"/>
                  <a:pt x="84179" y="3127657"/>
                  <a:pt x="31887" y="2859660"/>
                </a:cubicBezTo>
                <a:cubicBezTo>
                  <a:pt x="-14523" y="2619770"/>
                  <a:pt x="-7333" y="2379226"/>
                  <a:pt x="34501" y="2139336"/>
                </a:cubicBezTo>
                <a:cubicBezTo>
                  <a:pt x="112286" y="1686356"/>
                  <a:pt x="292040" y="1271288"/>
                  <a:pt x="512974" y="871907"/>
                </a:cubicBezTo>
                <a:cubicBezTo>
                  <a:pt x="594680" y="722874"/>
                  <a:pt x="685538" y="581686"/>
                  <a:pt x="803195" y="458146"/>
                </a:cubicBezTo>
                <a:cubicBezTo>
                  <a:pt x="1031973" y="216949"/>
                  <a:pt x="1310428" y="72492"/>
                  <a:pt x="1638561" y="21507"/>
                </a:cubicBezTo>
                <a:cubicBezTo>
                  <a:pt x="1710790" y="10232"/>
                  <a:pt x="1782773" y="3613"/>
                  <a:pt x="1854511" y="11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99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General - Wav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2678BD">
                  <a:alpha val="75000"/>
                </a:srgbClr>
              </a:gs>
              <a:gs pos="100000">
                <a:srgbClr val="39DCDA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755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ave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0BA04C">
                  <a:alpha val="75000"/>
                </a:srgbClr>
              </a:gs>
              <a:gs pos="100000">
                <a:srgbClr val="39DC89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275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ave Photo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A12162">
                  <a:alpha val="75000"/>
                </a:srgbClr>
              </a:gs>
              <a:gs pos="100000">
                <a:srgbClr val="CC2A7F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634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ave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black and white wave&#10;&#10;Description automatically generated">
            <a:extLst>
              <a:ext uri="{FF2B5EF4-FFF2-40B4-BE49-F238E27FC236}">
                <a16:creationId xmlns:a16="http://schemas.microsoft.com/office/drawing/2014/main" id="{B134C687-CEDC-3617-4A08-9B51AFAF7D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2D3E6-04AA-CA76-BEDB-5443E9149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2" b="21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171AB-58D7-A130-B2CE-520C27DE2ABD}"/>
              </a:ext>
            </a:extLst>
          </p:cNvPr>
          <p:cNvSpPr>
            <a:spLocks/>
          </p:cNvSpPr>
          <p:nvPr userDrawn="1"/>
        </p:nvSpPr>
        <p:spPr>
          <a:xfrm>
            <a:off x="0" y="3124082"/>
            <a:ext cx="12192000" cy="3739100"/>
          </a:xfrm>
          <a:prstGeom prst="rect">
            <a:avLst/>
          </a:prstGeom>
          <a:gradFill>
            <a:gsLst>
              <a:gs pos="0">
                <a:srgbClr val="C82B2E">
                  <a:alpha val="75000"/>
                </a:srgbClr>
              </a:gs>
              <a:gs pos="100000">
                <a:srgbClr val="ED552B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wave&#10;&#10;Description automatically generated">
            <a:extLst>
              <a:ext uri="{FF2B5EF4-FFF2-40B4-BE49-F238E27FC236}">
                <a16:creationId xmlns:a16="http://schemas.microsoft.com/office/drawing/2014/main" id="{AB384627-8697-6372-BC00-FADC5BDC0DB0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871725"/>
          </a:xfrm>
          <a:prstGeom prst="rect">
            <a:avLst/>
          </a:prstGeom>
        </p:spPr>
      </p:pic>
      <p:pic>
        <p:nvPicPr>
          <p:cNvPr id="10" name="Picture 9" descr="A blue and white logo">
            <a:extLst>
              <a:ext uri="{FF2B5EF4-FFF2-40B4-BE49-F238E27FC236}">
                <a16:creationId xmlns:a16="http://schemas.microsoft.com/office/drawing/2014/main" id="{88B803C3-250F-0772-E1B7-B875786C13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242499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3806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5" y="6105623"/>
            <a:ext cx="1512228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51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5" y="6105623"/>
            <a:ext cx="1512228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78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Blu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2678BD">
                  <a:alpha val="75000"/>
                </a:srgbClr>
              </a:gs>
              <a:gs pos="100000">
                <a:srgbClr val="39DCDA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Blu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2678BD">
                  <a:alpha val="75000"/>
                </a:srgbClr>
              </a:gs>
              <a:gs pos="100000">
                <a:srgbClr val="39DCDA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1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E022C-340C-5851-9E2F-2D634DAC2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7C65B-EB86-8192-9186-E64E49B58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703" y="1024164"/>
            <a:ext cx="6598765" cy="2387600"/>
          </a:xfrm>
          <a:prstGeom prst="rect">
            <a:avLst/>
          </a:prstGeom>
        </p:spPr>
        <p:txBody>
          <a:bodyPr anchor="b"/>
          <a:lstStyle>
            <a:lvl1pPr algn="l">
              <a:defRPr sz="13800" b="1">
                <a:solidFill>
                  <a:srgbClr val="39DCD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1816-7E7F-3395-EAD7-8BC776E3B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21191"/>
            <a:ext cx="65987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rgbClr val="2678BD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FDD04-F05D-76A2-3CE1-BF12D51F8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Green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0BA04C">
                  <a:alpha val="75000"/>
                </a:srgbClr>
              </a:gs>
              <a:gs pos="100000">
                <a:srgbClr val="39DC89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38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Green 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FBBAB-3E88-72B2-1965-1D0DFEF24765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0BA04C">
                  <a:alpha val="75000"/>
                </a:srgbClr>
              </a:gs>
              <a:gs pos="100000">
                <a:srgbClr val="39DC89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84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Magenta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A12162">
                  <a:alpha val="75000"/>
                </a:srgbClr>
              </a:gs>
              <a:gs pos="100000">
                <a:srgbClr val="CC2A7F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07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Magenta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38686B-25ED-5614-C7A6-FACBD24622BC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A12162">
                  <a:alpha val="75000"/>
                </a:srgbClr>
              </a:gs>
              <a:gs pos="100000">
                <a:srgbClr val="CC2A7F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11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Red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4919537" cy="461264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0" y="0"/>
            <a:ext cx="60102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DD8-7AE0-E54F-7022-747933D0D42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10276" cy="6863182"/>
          </a:xfrm>
          <a:prstGeom prst="rect">
            <a:avLst/>
          </a:prstGeom>
          <a:gradFill>
            <a:gsLst>
              <a:gs pos="0">
                <a:srgbClr val="C82B2E">
                  <a:alpha val="75000"/>
                </a:srgbClr>
              </a:gs>
              <a:gs pos="100000">
                <a:srgbClr val="ED552B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white logo">
            <a:extLst>
              <a:ext uri="{FF2B5EF4-FFF2-40B4-BE49-F238E27FC236}">
                <a16:creationId xmlns:a16="http://schemas.microsoft.com/office/drawing/2014/main" id="{7D701387-476E-90B7-04EC-64D942831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05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alf - Red 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58C3D9E-BB6D-7C64-42D5-28F902B4D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1985" r="30547" b="3632"/>
          <a:stretch/>
        </p:blipFill>
        <p:spPr>
          <a:xfrm>
            <a:off x="6181726" y="0"/>
            <a:ext cx="60102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508000"/>
            <a:ext cx="4919537" cy="108711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737360"/>
            <a:ext cx="4919537" cy="408432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C828-819F-EF9B-6356-F8513A8984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382A8C-13A9-E3F9-41E6-A355A2FEBA9F}"/>
              </a:ext>
            </a:extLst>
          </p:cNvPr>
          <p:cNvSpPr>
            <a:spLocks/>
          </p:cNvSpPr>
          <p:nvPr userDrawn="1"/>
        </p:nvSpPr>
        <p:spPr>
          <a:xfrm>
            <a:off x="6181726" y="0"/>
            <a:ext cx="6010276" cy="6863182"/>
          </a:xfrm>
          <a:prstGeom prst="rect">
            <a:avLst/>
          </a:prstGeom>
          <a:gradFill>
            <a:gsLst>
              <a:gs pos="0">
                <a:srgbClr val="C82B2E">
                  <a:alpha val="75000"/>
                </a:srgbClr>
              </a:gs>
              <a:gs pos="100000">
                <a:srgbClr val="ED552B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2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E022C-340C-5851-9E2F-2D634DAC2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7C65B-EB86-8192-9186-E64E49B58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703" y="1024164"/>
            <a:ext cx="6598765" cy="2387600"/>
          </a:xfrm>
          <a:prstGeom prst="rect">
            <a:avLst/>
          </a:prstGeom>
        </p:spPr>
        <p:txBody>
          <a:bodyPr anchor="b"/>
          <a:lstStyle>
            <a:lvl1pPr algn="l">
              <a:defRPr sz="13800" b="1">
                <a:solidFill>
                  <a:srgbClr val="39DCD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1816-7E7F-3395-EAD7-8BC776E3B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21191"/>
            <a:ext cx="65987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blue and white logo">
            <a:extLst>
              <a:ext uri="{FF2B5EF4-FFF2-40B4-BE49-F238E27FC236}">
                <a16:creationId xmlns:a16="http://schemas.microsoft.com/office/drawing/2014/main" id="{D27FDD04-F05D-76A2-3CE1-BF12D51F8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" y="6105623"/>
            <a:ext cx="1512232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4701-005E-4166-AD94-B5861BB5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18A575-85C3-46FF-B12C-F076914E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1B9CB-DC28-43BC-835A-94C2B5DCD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1A3B5-3A0E-4D83-B828-AD12B7E8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199" y="6356350"/>
            <a:ext cx="57888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4FEFE-F4DF-45F2-9A9B-2E7E2044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35C6-90EB-4534-81B3-4875796B4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dySlid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1B11-0691-4183-88BE-7F7A39D2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4EFE-BFCC-4D5A-B9EA-D95E62A63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3A61F-E23C-46FE-A914-6DAD5DDD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FFDB-CFA5-4628-87D6-53B0750C5EE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B64F6-177F-4000-8463-92D3DA1C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43447-2BAC-4971-8D92-5AEA198B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6C0-98D8-4684-B3A4-C383069FE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6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object&#10;&#10;Description automatically generated">
            <a:extLst>
              <a:ext uri="{FF2B5EF4-FFF2-40B4-BE49-F238E27FC236}">
                <a16:creationId xmlns:a16="http://schemas.microsoft.com/office/drawing/2014/main" id="{46FD304F-3959-741A-7615-B90CEB1DF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480AD-F4BD-68C0-0CF2-CEF175F8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86651"/>
            <a:ext cx="10570594" cy="5115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5AA8-B5D0-F6C4-48B9-D19C92F6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3" y="1395167"/>
            <a:ext cx="10570594" cy="452486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en-US" sz="2000" dirty="0" smtClean="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1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58010-4D46-1FCE-B0DE-3F8F06DE25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03" y="6105623"/>
            <a:ext cx="1512232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79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8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0" r:id="rId2"/>
    <p:sldLayoutId id="2147483663" r:id="rId3"/>
    <p:sldLayoutId id="2147483853" r:id="rId4"/>
    <p:sldLayoutId id="21474838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45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15" r:id="rId2"/>
    <p:sldLayoutId id="2147483716" r:id="rId3"/>
    <p:sldLayoutId id="2147483705" r:id="rId4"/>
    <p:sldLayoutId id="2147483706" r:id="rId5"/>
    <p:sldLayoutId id="2147483711" r:id="rId6"/>
    <p:sldLayoutId id="2147483697" r:id="rId7"/>
    <p:sldLayoutId id="2147483700" r:id="rId8"/>
    <p:sldLayoutId id="2147483702" r:id="rId9"/>
    <p:sldLayoutId id="2147483777" r:id="rId10"/>
    <p:sldLayoutId id="2147483714" r:id="rId11"/>
    <p:sldLayoutId id="2147483776" r:id="rId12"/>
    <p:sldLayoutId id="2147483704" r:id="rId13"/>
    <p:sldLayoutId id="2147483854" r:id="rId14"/>
    <p:sldLayoutId id="21474838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08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01" r:id="rId2"/>
    <p:sldLayoutId id="2147483709" r:id="rId3"/>
    <p:sldLayoutId id="2147483710" r:id="rId4"/>
    <p:sldLayoutId id="2147483707" r:id="rId5"/>
    <p:sldLayoutId id="2147483708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8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45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08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ceir.org/" TargetMode="Externa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ceir.org/tools/event-performance-analyzer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ndrapeau@ceir.or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ceir.org/2023-predict-program/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8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9.png"/><Relationship Id="rId4" Type="http://schemas.openxmlformats.org/officeDocument/2006/relationships/diagramData" Target="../diagrams/data4.xml"/><Relationship Id="rId9" Type="http://schemas.openxmlformats.org/officeDocument/2006/relationships/hyperlink" Target="https://www.ceir.org/exhibit-and-sponsorship-sales-approaches-driving-revenue-growth/%6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rbrown@ntpevents.com" TargetMode="External"/><Relationship Id="rId5" Type="http://schemas.openxmlformats.org/officeDocument/2006/relationships/hyperlink" Target="mailto:Cbreden@ceir.org" TargetMode="External"/><Relationship Id="rId4" Type="http://schemas.openxmlformats.org/officeDocument/2006/relationships/hyperlink" Target="mailto:Ndrapeau@ceir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C008-DB57-F58B-1B35-F80BE25D5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53" y="881768"/>
            <a:ext cx="11381297" cy="2387600"/>
          </a:xfrm>
        </p:spPr>
        <p:txBody>
          <a:bodyPr/>
          <a:lstStyle/>
          <a:p>
            <a:r>
              <a:rPr lang="en-US" b="1" cap="all" dirty="0"/>
              <a:t>CEIR INSIGHTS TO SUPPORT EVENT PLANNING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18D06-AC5F-7200-A09D-32C414E72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6928" y="3697538"/>
            <a:ext cx="6683606" cy="6531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Presenters:</a:t>
            </a:r>
          </a:p>
          <a:p>
            <a:pPr>
              <a:spcBef>
                <a:spcPts val="0"/>
              </a:spcBef>
            </a:pPr>
            <a:r>
              <a:rPr lang="en-US" dirty="0"/>
              <a:t>Nancy Drapeau, IPC, VP of Research, CEIR Ryan Brown, Executive Director, </a:t>
            </a:r>
            <a:r>
              <a:rPr lang="en-US" dirty="0" err="1"/>
              <a:t>SpaceCom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Prepared especially for:</a:t>
            </a:r>
          </a:p>
          <a:p>
            <a:pPr>
              <a:spcBef>
                <a:spcPts val="0"/>
              </a:spcBef>
            </a:pPr>
            <a:r>
              <a:rPr lang="en-US" dirty="0"/>
              <a:t>Midsize Show Roundtable</a:t>
            </a:r>
          </a:p>
          <a:p>
            <a:pPr>
              <a:spcBef>
                <a:spcPts val="0"/>
              </a:spcBef>
            </a:pPr>
            <a:r>
              <a:rPr lang="en-US" dirty="0"/>
              <a:t>Pittsburgh</a:t>
            </a:r>
          </a:p>
          <a:p>
            <a:pPr>
              <a:spcBef>
                <a:spcPts val="0"/>
              </a:spcBef>
            </a:pPr>
            <a:r>
              <a:rPr lang="en-US" dirty="0"/>
              <a:t>November 15,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B59D3-739F-DF37-3C56-8955E3F86811}"/>
              </a:ext>
            </a:extLst>
          </p:cNvPr>
          <p:cNvSpPr txBox="1"/>
          <p:nvPr/>
        </p:nvSpPr>
        <p:spPr>
          <a:xfrm>
            <a:off x="9534525" y="462349"/>
            <a:ext cx="1962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July 2023</a:t>
            </a:r>
          </a:p>
        </p:txBody>
      </p:sp>
    </p:spTree>
    <p:extLst>
      <p:ext uri="{BB962C8B-B14F-4D97-AF65-F5344CB8AC3E}">
        <p14:creationId xmlns:p14="http://schemas.microsoft.com/office/powerpoint/2010/main" val="169035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BEBED6-A85D-C1F7-E3BA-88BB7527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2500" dirty="0"/>
              <a:t>Chance of Recession at Best is Even Odds, Likely Technical. Biggest Challenge Will Be Persistence of Higher Costs.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08E00A16-6F70-E34E-3ABA-92AE0F8EDF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124656"/>
              </p:ext>
            </p:extLst>
          </p:nvPr>
        </p:nvGraphicFramePr>
        <p:xfrm>
          <a:off x="836675" y="1690687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72DEA89-2056-E4C7-818A-A5FD3C89C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17" y="5878483"/>
            <a:ext cx="4304473" cy="6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71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6DA7C1-B865-FB43-B23A-94396780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26" y="332690"/>
            <a:ext cx="10570594" cy="511568"/>
          </a:xfrm>
        </p:spPr>
        <p:txBody>
          <a:bodyPr/>
          <a:lstStyle/>
          <a:p>
            <a:r>
              <a:rPr lang="en-US" dirty="0"/>
              <a:t>Remember: No Matter the Economic Environment – The B2B Exhibition Industry is Resilient</a:t>
            </a:r>
          </a:p>
        </p:txBody>
      </p:sp>
      <p:pic>
        <p:nvPicPr>
          <p:cNvPr id="2050" name="Picture 2" descr="Growth in the US B2B Exhibition Industry Compared to US GDP">
            <a:extLst>
              <a:ext uri="{FF2B5EF4-FFF2-40B4-BE49-F238E27FC236}">
                <a16:creationId xmlns:a16="http://schemas.microsoft.com/office/drawing/2014/main" id="{2C4D7042-D845-48B2-8D64-3FB3154A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67" y="1805233"/>
            <a:ext cx="59245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over of a report&#10;&#10;Description automatically generated">
            <a:extLst>
              <a:ext uri="{FF2B5EF4-FFF2-40B4-BE49-F238E27FC236}">
                <a16:creationId xmlns:a16="http://schemas.microsoft.com/office/drawing/2014/main" id="{8F1FC860-235B-52E3-CD60-8EEDD0A09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64" y="110473"/>
            <a:ext cx="803564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8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3AC3D3-43FF-4F6A-82EF-B167C86C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0354"/>
            <a:ext cx="1081302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Attendees Are Back for In-person EXPERIENCES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48983A-5E5B-4230-88C4-6ACC4767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4" y="3116205"/>
            <a:ext cx="5458502" cy="2066827"/>
          </a:xfrm>
          <a:prstGeom prst="rect">
            <a:avLst/>
          </a:prstGeom>
        </p:spPr>
      </p:pic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0182144E-1444-4F13-83DA-AD0E0CD0C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68750"/>
            <a:ext cx="5693599" cy="3486462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C947AF7-C28F-468C-9B6E-5C35833BB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176" y="5320827"/>
            <a:ext cx="5079246" cy="1325562"/>
          </a:xfrm>
          <a:prstGeom prst="rect">
            <a:avLst/>
          </a:prstGeom>
        </p:spPr>
      </p:pic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AC7C317E-A698-F279-B6F0-FDC84A1A4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40354"/>
            <a:ext cx="762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68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3AC3D3-43FF-4F6A-82EF-B167C86C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92" y="472101"/>
            <a:ext cx="10813026" cy="646331"/>
          </a:xfrm>
        </p:spPr>
        <p:txBody>
          <a:bodyPr>
            <a:normAutofit/>
          </a:bodyPr>
          <a:lstStyle/>
          <a:p>
            <a:r>
              <a:rPr lang="en-US" sz="3600" b="1" dirty="0"/>
              <a:t>Exhibitors Are Back Because Events Deliver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7D594-B604-44D4-B298-3EE2A51C0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7" y="1993720"/>
            <a:ext cx="5252907" cy="2870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2CF48-CACB-47ED-AFCA-13D293718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18" y="3429000"/>
            <a:ext cx="6211282" cy="2260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CF2C9A2C-7D41-4AE4-4E62-74AC4D65D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718" y="472101"/>
            <a:ext cx="762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7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D1BB0F2-B265-5EB3-F6B6-7DBC70B99B02}"/>
              </a:ext>
            </a:extLst>
          </p:cNvPr>
          <p:cNvSpPr txBox="1"/>
          <p:nvPr/>
        </p:nvSpPr>
        <p:spPr>
          <a:xfrm>
            <a:off x="8112868" y="5103674"/>
            <a:ext cx="407913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FFFFFF"/>
              </a:highlight>
            </a:endParaRPr>
          </a:p>
          <a:p>
            <a:endParaRPr lang="en-US" dirty="0">
              <a:highlight>
                <a:srgbClr val="FFFFFF"/>
              </a:highlight>
            </a:endParaRPr>
          </a:p>
          <a:p>
            <a:endParaRPr lang="en-US" dirty="0">
              <a:highlight>
                <a:srgbClr val="FFFFFF"/>
              </a:highlight>
            </a:endParaRPr>
          </a:p>
          <a:p>
            <a:endParaRPr lang="en-US" dirty="0">
              <a:highlight>
                <a:srgbClr val="FFFFFF"/>
              </a:highlight>
            </a:endParaRPr>
          </a:p>
          <a:p>
            <a:endParaRPr lang="en-US" dirty="0">
              <a:highlight>
                <a:srgbClr val="FFFFFF"/>
              </a:highlight>
            </a:endParaRPr>
          </a:p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1B89E8-1DA2-3D03-64AB-EDF04EC2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47" y="266220"/>
            <a:ext cx="10939787" cy="784537"/>
          </a:xfrm>
        </p:spPr>
        <p:txBody>
          <a:bodyPr/>
          <a:lstStyle/>
          <a:p>
            <a:r>
              <a:rPr lang="en-US" sz="2400" dirty="0"/>
              <a:t>Play to Areas of Strength of Mid-Sized B2B Exhibitions, Exploit Larger Show Weaknesses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275E7-4822-4014-31CF-20B5AC27F921}"/>
              </a:ext>
            </a:extLst>
          </p:cNvPr>
          <p:cNvSpPr txBox="1"/>
          <p:nvPr/>
        </p:nvSpPr>
        <p:spPr>
          <a:xfrm>
            <a:off x="2626781" y="6256054"/>
            <a:ext cx="5115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CEIR 2018 Attendee ROI Playbook Part 07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C8A2AC6-4D8F-7DDC-8A50-B8AC8DE7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3236" y="1133233"/>
            <a:ext cx="9308002" cy="49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4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CEBA-0BA9-5EF8-38D7-95FE3CB7F4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A2355-4186-EFCB-3CF2-30E08E4DD0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Attendee Acquisition</a:t>
            </a:r>
          </a:p>
        </p:txBody>
      </p:sp>
    </p:spTree>
    <p:extLst>
      <p:ext uri="{BB962C8B-B14F-4D97-AF65-F5344CB8AC3E}">
        <p14:creationId xmlns:p14="http://schemas.microsoft.com/office/powerpoint/2010/main" val="236253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FA625-1F4F-9904-2E80-F26A4E07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to the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77FFF-BD5A-6E89-9E65-C07DAD38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5415609" cy="4612640"/>
          </a:xfrm>
        </p:spPr>
        <p:txBody>
          <a:bodyPr/>
          <a:lstStyle/>
          <a:p>
            <a:r>
              <a:rPr lang="en-US" sz="2400" dirty="0"/>
              <a:t>Which performance metrics do you set during attendee acquisition planning?</a:t>
            </a:r>
          </a:p>
          <a:p>
            <a:pPr lvl="1"/>
            <a:r>
              <a:rPr lang="en-US" sz="2400" dirty="0"/>
              <a:t>Total registration #</a:t>
            </a:r>
          </a:p>
          <a:p>
            <a:pPr lvl="1"/>
            <a:r>
              <a:rPr lang="en-US" sz="2400" dirty="0"/>
              <a:t>Registration count by channel</a:t>
            </a:r>
          </a:p>
          <a:p>
            <a:pPr lvl="1"/>
            <a:r>
              <a:rPr lang="en-US" sz="2400" dirty="0"/>
              <a:t>Registration count by partners</a:t>
            </a:r>
          </a:p>
          <a:p>
            <a:pPr lvl="1"/>
            <a:r>
              <a:rPr lang="en-US" sz="2400" dirty="0"/>
              <a:t>Attendee satisfaction/NPS</a:t>
            </a:r>
          </a:p>
          <a:p>
            <a:pPr lvl="1"/>
            <a:r>
              <a:rPr lang="en-US" sz="2400" dirty="0"/>
              <a:t>Something else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07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72C1C8-5E21-E6E0-877E-BE72E0AF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3" y="472047"/>
            <a:ext cx="10570594" cy="511568"/>
          </a:xfrm>
        </p:spPr>
        <p:txBody>
          <a:bodyPr/>
          <a:lstStyle/>
          <a:p>
            <a:r>
              <a:rPr lang="en-US" dirty="0"/>
              <a:t>Setting Goals at Outset Helps Focus Team Efforts</a:t>
            </a:r>
          </a:p>
        </p:txBody>
      </p:sp>
      <p:pic>
        <p:nvPicPr>
          <p:cNvPr id="2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CDFD737-873B-DA53-7C28-79CD581C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97" y="155816"/>
            <a:ext cx="964733" cy="870672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A690A931-57CA-DE79-249C-B6F201388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319251"/>
              </p:ext>
            </p:extLst>
          </p:nvPr>
        </p:nvGraphicFramePr>
        <p:xfrm>
          <a:off x="658761" y="1214014"/>
          <a:ext cx="11249649" cy="421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323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FA625-1F4F-9904-2E80-F26A4E07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to the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77FFF-BD5A-6E89-9E65-C07DAD38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5327118" cy="4612640"/>
          </a:xfrm>
        </p:spPr>
        <p:txBody>
          <a:bodyPr/>
          <a:lstStyle/>
          <a:p>
            <a:r>
              <a:rPr lang="en-US" sz="2400" dirty="0"/>
              <a:t>Are attendees waiting until the last minute to register for your event?</a:t>
            </a:r>
          </a:p>
          <a:p>
            <a:endParaRPr lang="en-US" sz="2400" dirty="0"/>
          </a:p>
          <a:p>
            <a:pPr lvl="1"/>
            <a:r>
              <a:rPr lang="en-US" sz="2400" dirty="0"/>
              <a:t>Yes</a:t>
            </a:r>
          </a:p>
          <a:p>
            <a:pPr lvl="1"/>
            <a:r>
              <a:rPr lang="en-US" sz="2400" dirty="0"/>
              <a:t>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8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94809-B84D-0543-A949-9D705C2C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686651"/>
            <a:ext cx="10850355" cy="606650"/>
          </a:xfrm>
        </p:spPr>
        <p:txBody>
          <a:bodyPr/>
          <a:lstStyle/>
          <a:p>
            <a:r>
              <a:rPr lang="en-US" dirty="0"/>
              <a:t>Registering Closer to Event Persists – </a:t>
            </a:r>
            <a:br>
              <a:rPr lang="en-US" dirty="0"/>
            </a:br>
            <a:r>
              <a:rPr lang="en-US" dirty="0"/>
              <a:t>Source of Heartburn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276031-4071-0969-73EC-BA52B287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683" y="1729464"/>
            <a:ext cx="10570594" cy="452486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Might starting earlier reverse this trend?</a:t>
            </a:r>
          </a:p>
          <a:p>
            <a:pPr lvl="1"/>
            <a:r>
              <a:rPr lang="en-US" sz="2000" kern="1200" dirty="0"/>
              <a:t>30% that started 9 months or earlier, exceeded 2019 results vs. 19% that started later.</a:t>
            </a:r>
            <a:endParaRPr lang="en-US" sz="2600" kern="1200" dirty="0"/>
          </a:p>
          <a:p>
            <a:pPr marL="0" indent="0">
              <a:buNone/>
            </a:pPr>
            <a:endParaRPr lang="en-US" sz="2600" kern="1200" dirty="0"/>
          </a:p>
        </p:txBody>
      </p:sp>
      <p:pic>
        <p:nvPicPr>
          <p:cNvPr id="18" name="Picture 17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DD44D677-9897-A36C-7B85-C7AF5513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81" y="2080330"/>
            <a:ext cx="8013866" cy="1207217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4B25161-78A8-E5B6-367D-A4D371F83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910" y="71763"/>
            <a:ext cx="964733" cy="870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1154C-6D47-52DB-9FBC-F97A3A5FD017}"/>
              </a:ext>
            </a:extLst>
          </p:cNvPr>
          <p:cNvSpPr txBox="1"/>
          <p:nvPr/>
        </p:nvSpPr>
        <p:spPr>
          <a:xfrm>
            <a:off x="1926547" y="4999704"/>
            <a:ext cx="801386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Remember official end of the pandemic was May 11, 2023, not that long ago!</a:t>
            </a:r>
          </a:p>
        </p:txBody>
      </p:sp>
    </p:spTree>
    <p:extLst>
      <p:ext uri="{BB962C8B-B14F-4D97-AF65-F5344CB8AC3E}">
        <p14:creationId xmlns:p14="http://schemas.microsoft.com/office/powerpoint/2010/main" val="423449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2B723C29-0F9B-327B-E700-9D611D5A9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42" y="203712"/>
            <a:ext cx="7391900" cy="1200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DE1BFE-DF2D-6686-D242-1DF8D98B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04" y="1588827"/>
            <a:ext cx="6962775" cy="304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A890AD-5B33-81B0-19C7-4AE840FC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82" y="4636827"/>
            <a:ext cx="8884002" cy="16797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35DA0A-76C6-FF3B-301B-5FC75BE4862C}"/>
              </a:ext>
            </a:extLst>
          </p:cNvPr>
          <p:cNvSpPr txBox="1"/>
          <p:nvPr/>
        </p:nvSpPr>
        <p:spPr>
          <a:xfrm flipH="1">
            <a:off x="4946603" y="6330735"/>
            <a:ext cx="267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FMI visit </a:t>
            </a:r>
            <a:r>
              <a:rPr lang="en-US" dirty="0">
                <a:hlinkClick r:id="rId5"/>
              </a:rPr>
              <a:t>www.ceir.org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0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832E2-1009-CF50-566D-9CB964C0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63" y="415019"/>
            <a:ext cx="10570594" cy="511568"/>
          </a:xfrm>
        </p:spPr>
        <p:txBody>
          <a:bodyPr/>
          <a:lstStyle/>
          <a:p>
            <a:r>
              <a:rPr lang="en-US" dirty="0"/>
              <a:t>Travel Costs Are Biggest Headwind for Attendee Acquisition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1493E-684D-3CF8-DBE7-40733552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5" y="1564096"/>
            <a:ext cx="10433690" cy="3558510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BA29749-2AB3-DCC9-52E1-4932E19F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657" y="145656"/>
            <a:ext cx="964733" cy="8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9DE979-AC99-CBC8-8157-B6384511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63" y="332218"/>
            <a:ext cx="10570594" cy="51156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Use Premiums and Discounts in 2024 to Alter Late Signup Registration Trend? Other ideas?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533A-FB77-2C55-C36E-1C8190AD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" y="2231616"/>
            <a:ext cx="11326257" cy="2954156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5787486-3726-ED20-BB3A-6B0C081F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20" y="152666"/>
            <a:ext cx="964733" cy="8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85A45-E02F-22E6-3519-B2DE58D7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03" y="251315"/>
            <a:ext cx="10570594" cy="511568"/>
          </a:xfrm>
        </p:spPr>
        <p:txBody>
          <a:bodyPr/>
          <a:lstStyle/>
          <a:p>
            <a:r>
              <a:rPr lang="en-US" dirty="0"/>
              <a:t>Attendee Acquisition Costs – A Larger Share of Event Revenues, the Smaller the Event</a:t>
            </a:r>
          </a:p>
        </p:txBody>
      </p:sp>
      <p:pic>
        <p:nvPicPr>
          <p:cNvPr id="6" name="Content Placeholder 5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1254CD21-CC42-95FB-2E70-389E91020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3146" y="1430355"/>
            <a:ext cx="10488150" cy="4257676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34C6061-9F36-59D4-8D56-C7C08FD38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930" y="251315"/>
            <a:ext cx="964733" cy="8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00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45A073-79DD-45CD-D1EE-EC86ABCBA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793240"/>
            <a:ext cx="10905066" cy="3271520"/>
          </a:xfrm>
          <a:prstGeom prst="rect">
            <a:avLst/>
          </a:prstGeom>
        </p:spPr>
      </p:pic>
      <p:pic>
        <p:nvPicPr>
          <p:cNvPr id="7" name="Picture 6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BF5E8BAC-61C0-C6EB-9906-67F551DAA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166" y="91630"/>
            <a:ext cx="964733" cy="870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FB05-7A22-11B3-5041-1C936C10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686650"/>
            <a:ext cx="10312400" cy="735749"/>
          </a:xfrm>
        </p:spPr>
        <p:txBody>
          <a:bodyPr/>
          <a:lstStyle/>
          <a:p>
            <a:r>
              <a:rPr lang="en-US" dirty="0"/>
              <a:t>Keep Pace with Shifting Media Habits</a:t>
            </a:r>
          </a:p>
        </p:txBody>
      </p:sp>
    </p:spTree>
    <p:extLst>
      <p:ext uri="{BB962C8B-B14F-4D97-AF65-F5344CB8AC3E}">
        <p14:creationId xmlns:p14="http://schemas.microsoft.com/office/powerpoint/2010/main" val="2260026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F58FA7-63DA-48E7-8EB2-64606DCC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9198"/>
          </a:xfrm>
        </p:spPr>
        <p:txBody>
          <a:bodyPr>
            <a:noAutofit/>
          </a:bodyPr>
          <a:lstStyle/>
          <a:p>
            <a:r>
              <a:rPr lang="en-US" b="1" dirty="0"/>
              <a:t>Use Marketing Automation and Real-Time Dashboards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61C42-4411-5BB3-6DDF-76003762A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1" y="1347787"/>
            <a:ext cx="5742337" cy="3709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31E53-4800-A029-01F8-F3E147EFC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08" y="1514042"/>
            <a:ext cx="4067175" cy="4162425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8493A76-F83B-D30E-4574-13034F2D9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895" y="125408"/>
            <a:ext cx="964733" cy="8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65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4789-2674-6DFC-03CA-A2B26412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2" y="686651"/>
            <a:ext cx="10928715" cy="511568"/>
          </a:xfrm>
        </p:spPr>
        <p:txBody>
          <a:bodyPr/>
          <a:lstStyle/>
          <a:p>
            <a:r>
              <a:rPr lang="en-US" dirty="0"/>
              <a:t>Messaging Approach to Align and Connect with What Attendees Want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DD916-5068-64C5-1870-07A6A9F0D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873" y="1650855"/>
            <a:ext cx="11463731" cy="3817072"/>
          </a:xfrm>
          <a:prstGeom prst="rect">
            <a:avLst/>
          </a:prstGeom>
        </p:spPr>
      </p:pic>
      <p:pic>
        <p:nvPicPr>
          <p:cNvPr id="6" name="Picture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8A71884-1C4D-213F-7868-20645CCCD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42" y="118529"/>
            <a:ext cx="964733" cy="8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20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CEBA-0BA9-5EF8-38D7-95FE3CB7F4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A2355-4186-EFCB-3CF2-30E08E4DD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3" y="3446237"/>
            <a:ext cx="6598765" cy="1630716"/>
          </a:xfrm>
        </p:spPr>
        <p:txBody>
          <a:bodyPr/>
          <a:lstStyle/>
          <a:p>
            <a:r>
              <a:rPr lang="en-US" dirty="0">
                <a:latin typeface="Poppins SemiBold" panose="00000700000000000000" pitchFamily="2" charset="0"/>
                <a:cs typeface="Poppins SemiBold" panose="00000700000000000000" pitchFamily="2" charset="0"/>
              </a:rPr>
              <a:t>Exhibit and Sponsorship Sales</a:t>
            </a:r>
          </a:p>
        </p:txBody>
      </p:sp>
    </p:spTree>
    <p:extLst>
      <p:ext uri="{BB962C8B-B14F-4D97-AF65-F5344CB8AC3E}">
        <p14:creationId xmlns:p14="http://schemas.microsoft.com/office/powerpoint/2010/main" val="2736969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7C0DECD-4752-0E78-3C06-1E65294CA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84" y="216309"/>
            <a:ext cx="9917748" cy="11700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678BD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Recovery To-Date Driven More by Increased Booth Space Rates and Sponsorship Sales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9B9542-92D5-1A54-9527-25A51349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3" y="1630242"/>
            <a:ext cx="2422317" cy="2566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1631F-2055-D2F2-33B8-E03356471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842" y="1630242"/>
            <a:ext cx="7160229" cy="3832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E6A5E-2AC2-6EEE-42BC-73EDBFC51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36" y="4475152"/>
            <a:ext cx="3708406" cy="977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3A0A1-C722-A78E-58F0-BB9820F63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875" y="5847735"/>
            <a:ext cx="657225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CCB0-86D1-A868-3614-62D5E0C93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1327" y="216309"/>
            <a:ext cx="1124036" cy="10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17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425A0-DBF3-C14A-91EE-9888C277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07" y="560192"/>
            <a:ext cx="10570594" cy="511568"/>
          </a:xfrm>
        </p:spPr>
        <p:txBody>
          <a:bodyPr/>
          <a:lstStyle/>
          <a:p>
            <a:r>
              <a:rPr lang="en-US" dirty="0"/>
              <a:t>Event Performance Analyzer Charts+ Can Help with Setting Goals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6226B7-B8F1-8365-B63C-2B7BA29F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68" y="1602889"/>
            <a:ext cx="6131811" cy="3977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D1655B-EEBC-C7D1-F7BA-42B15661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79" y="1602889"/>
            <a:ext cx="5701399" cy="36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48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FA625-1F4F-9904-2E80-F26A4E07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to the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77FFF-BD5A-6E89-9E65-C07DAD38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5327118" cy="4612640"/>
          </a:xfrm>
        </p:spPr>
        <p:txBody>
          <a:bodyPr/>
          <a:lstStyle/>
          <a:p>
            <a:r>
              <a:rPr lang="en-US" sz="2400" dirty="0"/>
              <a:t>Which options do you use to sell exhibits? Are options different for selling sponsorships?</a:t>
            </a:r>
          </a:p>
          <a:p>
            <a:pPr lvl="1"/>
            <a:r>
              <a:rPr lang="en-US" sz="2400" dirty="0"/>
              <a:t>Staff assisted</a:t>
            </a:r>
          </a:p>
          <a:p>
            <a:pPr lvl="2"/>
            <a:r>
              <a:rPr lang="en-US" sz="2200" dirty="0"/>
              <a:t>by phone</a:t>
            </a:r>
          </a:p>
          <a:p>
            <a:pPr lvl="2"/>
            <a:r>
              <a:rPr lang="en-US" sz="2400" dirty="0"/>
              <a:t>by email</a:t>
            </a:r>
          </a:p>
          <a:p>
            <a:pPr lvl="2"/>
            <a:r>
              <a:rPr lang="en-US" sz="2400" dirty="0"/>
              <a:t>by video conference</a:t>
            </a:r>
          </a:p>
          <a:p>
            <a:pPr lvl="2"/>
            <a:r>
              <a:rPr lang="en-US" sz="2400" dirty="0"/>
              <a:t>In-person</a:t>
            </a:r>
          </a:p>
          <a:p>
            <a:pPr lvl="1"/>
            <a:r>
              <a:rPr lang="en-US" sz="2400" dirty="0"/>
              <a:t>Self-serve, online form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6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9D39DC-33B1-858E-4140-4C404731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Today’s Agenda</a:t>
            </a:r>
          </a:p>
        </p:txBody>
      </p:sp>
      <p:pic>
        <p:nvPicPr>
          <p:cNvPr id="7" name="Picture 6" descr="Magnifying glass showing decling performance">
            <a:extLst>
              <a:ext uri="{FF2B5EF4-FFF2-40B4-BE49-F238E27FC236}">
                <a16:creationId xmlns:a16="http://schemas.microsoft.com/office/drawing/2014/main" id="{92C4B2B2-8311-592B-2E89-923D572E2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" r="31525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42C7B4-AAF8-B510-814E-9F6BCE2D9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24" y="2750113"/>
            <a:ext cx="5072376" cy="3742762"/>
          </a:xfrm>
        </p:spPr>
        <p:txBody>
          <a:bodyPr>
            <a:normAutofit/>
          </a:bodyPr>
          <a:lstStyle/>
          <a:p>
            <a:r>
              <a:rPr lang="en-US" dirty="0"/>
              <a:t>Discuss event approaches considering:</a:t>
            </a:r>
          </a:p>
          <a:p>
            <a:pPr lvl="1"/>
            <a:r>
              <a:rPr lang="en-US" sz="2000" dirty="0"/>
              <a:t>Macroeconomy, state of the industry</a:t>
            </a:r>
          </a:p>
          <a:p>
            <a:pPr lvl="1"/>
            <a:r>
              <a:rPr lang="en-US" sz="2000" dirty="0"/>
              <a:t>Attendee acquisition trends</a:t>
            </a:r>
          </a:p>
          <a:p>
            <a:pPr lvl="1"/>
            <a:r>
              <a:rPr lang="en-US" sz="2000" dirty="0"/>
              <a:t>Exhibit sponsorship sales trends</a:t>
            </a:r>
          </a:p>
        </p:txBody>
      </p:sp>
    </p:spTree>
    <p:extLst>
      <p:ext uri="{BB962C8B-B14F-4D97-AF65-F5344CB8AC3E}">
        <p14:creationId xmlns:p14="http://schemas.microsoft.com/office/powerpoint/2010/main" val="3941662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F58FA7-63DA-48E7-8EB2-64606DCC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9" y="304769"/>
            <a:ext cx="10328564" cy="1325563"/>
          </a:xfrm>
        </p:spPr>
        <p:txBody>
          <a:bodyPr>
            <a:normAutofit/>
          </a:bodyPr>
          <a:lstStyle/>
          <a:p>
            <a:r>
              <a:rPr lang="en-US" dirty="0"/>
              <a:t>Remote Staffing, Online Self-Serve Deliver for Exhibit Sales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14F047FC-FE69-41F3-8815-F2D7E05787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91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75882C9-0D91-E08C-775C-860CCF78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195" y="195696"/>
            <a:ext cx="1025186" cy="9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7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F58FA7-63DA-48E7-8EB2-64606DCC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82" y="384464"/>
            <a:ext cx="9414163" cy="813755"/>
          </a:xfrm>
        </p:spPr>
        <p:txBody>
          <a:bodyPr>
            <a:normAutofit fontScale="90000"/>
          </a:bodyPr>
          <a:lstStyle/>
          <a:p>
            <a:r>
              <a:rPr lang="en-US" dirty="0"/>
              <a:t>For Sponsorships Sales, Staff-Assisted, Remote or In-Person Work Best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BD4AB7E-D0B0-4600-BAF9-EDE9B30C66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91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64386D5-C118-6E81-C802-00B61E2F4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195" y="195696"/>
            <a:ext cx="1025186" cy="9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16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FA625-1F4F-9904-2E80-F26A4E07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9" y="508000"/>
            <a:ext cx="5658905" cy="1680723"/>
          </a:xfrm>
        </p:spPr>
        <p:txBody>
          <a:bodyPr/>
          <a:lstStyle/>
          <a:p>
            <a:r>
              <a:rPr lang="en-US" dirty="0"/>
              <a:t>Which performance metrics do you set for exhibit and sponsorship sales?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77FFF-BD5A-6E89-9E65-C07DAD38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2548646"/>
            <a:ext cx="5327118" cy="3801353"/>
          </a:xfrm>
        </p:spPr>
        <p:txBody>
          <a:bodyPr/>
          <a:lstStyle/>
          <a:p>
            <a:r>
              <a:rPr lang="en-US" sz="2400" dirty="0"/>
              <a:t>Gross sales</a:t>
            </a:r>
          </a:p>
          <a:p>
            <a:r>
              <a:rPr lang="en-US" sz="2400" dirty="0"/>
              <a:t>Net profit</a:t>
            </a:r>
          </a:p>
          <a:p>
            <a:r>
              <a:rPr lang="en-US" sz="2400" dirty="0"/>
              <a:t>Support to anchor, strategically important exhibitors</a:t>
            </a:r>
          </a:p>
          <a:p>
            <a:r>
              <a:rPr lang="en-US" sz="2400" dirty="0"/>
              <a:t>Options for exhibitors of all sizes</a:t>
            </a:r>
          </a:p>
          <a:p>
            <a:r>
              <a:rPr lang="en-US" sz="2400" dirty="0"/>
              <a:t>General sentiment metrics</a:t>
            </a:r>
          </a:p>
          <a:p>
            <a:r>
              <a:rPr lang="en-US" sz="2400" dirty="0"/>
              <a:t>Specific metrics on exhibitor/sponsor results compared to their goals</a:t>
            </a:r>
          </a:p>
          <a:p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61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BB009-146E-07F8-4142-53E960078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4DEF863-C0CC-D9EC-B63D-71EBDA8E5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184463"/>
              </p:ext>
            </p:extLst>
          </p:nvPr>
        </p:nvGraphicFramePr>
        <p:xfrm>
          <a:off x="811213" y="1395413"/>
          <a:ext cx="10338568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B8DEF9C-C63D-A1FA-A019-656C3EBB1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195" y="195696"/>
            <a:ext cx="1025186" cy="9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60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4DEF863-C0CC-D9EC-B63D-71EBDA8E5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447197"/>
              </p:ext>
            </p:extLst>
          </p:nvPr>
        </p:nvGraphicFramePr>
        <p:xfrm>
          <a:off x="0" y="145473"/>
          <a:ext cx="11905673" cy="656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719760A-4132-EA90-7FDD-EA0B171B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195" y="195696"/>
            <a:ext cx="1025186" cy="9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9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DDAA4B-591C-1E8D-4D2C-C6821195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Takeaways from Today’s Session</a:t>
            </a:r>
          </a:p>
        </p:txBody>
      </p:sp>
      <p:graphicFrame>
        <p:nvGraphicFramePr>
          <p:cNvPr id="59" name="Content Placeholder 7">
            <a:extLst>
              <a:ext uri="{FF2B5EF4-FFF2-40B4-BE49-F238E27FC236}">
                <a16:creationId xmlns:a16="http://schemas.microsoft.com/office/drawing/2014/main" id="{956F996E-0405-223B-BADC-946D4859B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03833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4045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DF9E9F-A05A-C77D-D299-FD685D71E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703" y="1024164"/>
            <a:ext cx="9365684" cy="2387600"/>
          </a:xfrm>
        </p:spPr>
        <p:txBody>
          <a:bodyPr/>
          <a:lstStyle/>
          <a:p>
            <a:r>
              <a:rPr lang="en-US" sz="9600" dirty="0"/>
              <a:t>Resources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6F365B-EEE0-DFA5-2208-2637B2081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Your Planning Needs</a:t>
            </a:r>
          </a:p>
        </p:txBody>
      </p:sp>
    </p:spTree>
    <p:extLst>
      <p:ext uri="{BB962C8B-B14F-4D97-AF65-F5344CB8AC3E}">
        <p14:creationId xmlns:p14="http://schemas.microsoft.com/office/powerpoint/2010/main" val="245145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CE4260E-86EC-8E6C-441D-5C84862D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306455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 dirty="0">
                <a:latin typeface="Poppins" panose="00000500000000000000" pitchFamily="2" charset="0"/>
                <a:cs typeface="Poppins" panose="00000500000000000000" pitchFamily="2" charset="0"/>
              </a:rPr>
              <a:t>Use CEIR’s Industry Benchmarking Tool to Understand Your Event’s Market Position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A7BB0-6663-41D1-8056-34A3B5560AC0}"/>
              </a:ext>
            </a:extLst>
          </p:cNvPr>
          <p:cNvSpPr txBox="1"/>
          <p:nvPr/>
        </p:nvSpPr>
        <p:spPr>
          <a:xfrm>
            <a:off x="787400" y="215900"/>
            <a:ext cx="2311400" cy="48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9ED604-D200-459D-8D4F-4198501703BC}"/>
              </a:ext>
            </a:extLst>
          </p:cNvPr>
          <p:cNvSpPr/>
          <p:nvPr/>
        </p:nvSpPr>
        <p:spPr>
          <a:xfrm>
            <a:off x="6096001" y="2827452"/>
            <a:ext cx="5727192" cy="25730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2598" indent="-212598" defTabSz="566928">
              <a:lnSpc>
                <a:spcPct val="107000"/>
              </a:lnSpc>
              <a:spcAft>
                <a:spcPts val="496"/>
              </a:spcAft>
              <a:buFont typeface="+mj-lt"/>
              <a:buAutoNum type="arabicPeriod"/>
            </a:pPr>
            <a:r>
              <a:rPr lang="en-US" sz="1400" b="1" i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Benchmarks are rebounding, but how much? The CEIR Index and Event Performance Analyzer have the answers!</a:t>
            </a:r>
          </a:p>
          <a:p>
            <a:pPr marL="212598" indent="-212598" defTabSz="566928">
              <a:lnSpc>
                <a:spcPct val="107000"/>
              </a:lnSpc>
              <a:spcAft>
                <a:spcPts val="496"/>
              </a:spcAft>
              <a:buFont typeface="+mj-lt"/>
              <a:buAutoNum type="arabicPeriod"/>
            </a:pPr>
            <a:r>
              <a:rPr lang="en-US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Complimentary copy of the latest CEIR Index Sector report for your show ($450 value)</a:t>
            </a:r>
          </a:p>
          <a:p>
            <a:pPr marL="212598" indent="-212598" defTabSz="566928">
              <a:lnSpc>
                <a:spcPct val="107000"/>
              </a:lnSpc>
              <a:spcAft>
                <a:spcPts val="496"/>
              </a:spcAft>
              <a:buFont typeface="+mj-lt"/>
              <a:buAutoNum type="arabicPeriod"/>
            </a:pP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event performance is visualized, compared to CEIR Index benchmarks, in easy-to-read line and stack bar charts, </a:t>
            </a:r>
            <a:r>
              <a:rPr lang="en-US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forecast through 2023.  </a:t>
            </a:r>
          </a:p>
          <a:p>
            <a:pPr marL="212598" indent="-212598" defTabSz="566928">
              <a:lnSpc>
                <a:spcPct val="107000"/>
              </a:lnSpc>
              <a:buFont typeface="+mj-lt"/>
              <a:buAutoNum type="arabicPeriod"/>
            </a:pP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ACCESS to 13 charts, downloaded to excel. Download charts in multiple formats. </a:t>
            </a:r>
          </a:p>
          <a:p>
            <a:pPr marL="212598" indent="-212598" defTabSz="566928">
              <a:lnSpc>
                <a:spcPct val="107000"/>
              </a:lnSpc>
              <a:spcAft>
                <a:spcPts val="496"/>
              </a:spcAft>
              <a:buFont typeface="+mj-lt"/>
              <a:buAutoNum type="arabicPeriod"/>
            </a:pP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the CEIR Event Performance Analyzer </a:t>
            </a: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A83AB-CF58-66CC-2CEB-64EF79AF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56" y="1425744"/>
            <a:ext cx="3612836" cy="1305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6B704D-34C8-842A-B801-8E453CC7B462}"/>
              </a:ext>
            </a:extLst>
          </p:cNvPr>
          <p:cNvSpPr txBox="1"/>
          <p:nvPr/>
        </p:nvSpPr>
        <p:spPr>
          <a:xfrm>
            <a:off x="7125323" y="5803171"/>
            <a:ext cx="2900400" cy="43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566928">
              <a:spcAft>
                <a:spcPts val="600"/>
              </a:spcAft>
            </a:pPr>
            <a:r>
              <a:rPr lang="en-US" sz="1116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Want help getting started? Contact CEIR VP Nancy Drapeau, IPC at </a:t>
            </a:r>
            <a:r>
              <a:rPr lang="en-US" sz="1116" kern="1200">
                <a:solidFill>
                  <a:schemeClr val="dk1"/>
                </a:solidFill>
                <a:latin typeface="+mn-lt"/>
                <a:ea typeface="+mn-ea"/>
                <a:cs typeface="+mn-cs"/>
                <a:hlinkClick r:id="rId4"/>
              </a:rPr>
              <a:t>ndrapeau@ceir.org</a:t>
            </a:r>
            <a:r>
              <a:rPr lang="en-US" sz="1116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1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35D5A6-D2D7-8783-1F5C-888D71FCC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1" y="991147"/>
            <a:ext cx="11796457" cy="3836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5E8322-956C-33A4-7B0E-8143B22511C7}"/>
              </a:ext>
            </a:extLst>
          </p:cNvPr>
          <p:cNvSpPr txBox="1"/>
          <p:nvPr/>
        </p:nvSpPr>
        <p:spPr>
          <a:xfrm>
            <a:off x="2725016" y="6060270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https://analyzer.ceir.org/login</a:t>
            </a:r>
          </a:p>
        </p:txBody>
      </p:sp>
    </p:spTree>
    <p:extLst>
      <p:ext uri="{BB962C8B-B14F-4D97-AF65-F5344CB8AC3E}">
        <p14:creationId xmlns:p14="http://schemas.microsoft.com/office/powerpoint/2010/main" val="700840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39392620-A5F6-7B4D-AB42-39BDEFBF3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3"/>
            <a:ext cx="12192000" cy="6846407"/>
          </a:xfrm>
          <a:prstGeom prst="rect">
            <a:avLst/>
          </a:prstGeom>
        </p:spPr>
      </p:pic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CE71676-EF53-45FC-3E2E-1362D468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CEBA-0BA9-5EF8-38D7-95FE3CB7F4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A2355-4186-EFCB-3CF2-30E08E4DD0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Where is the Industry Now and What is the Outlook?</a:t>
            </a:r>
          </a:p>
        </p:txBody>
      </p:sp>
    </p:spTree>
    <p:extLst>
      <p:ext uri="{BB962C8B-B14F-4D97-AF65-F5344CB8AC3E}">
        <p14:creationId xmlns:p14="http://schemas.microsoft.com/office/powerpoint/2010/main" val="415147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BC8569-6087-4F2F-9A0E-6B0901A7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781" y="686651"/>
            <a:ext cx="6327516" cy="2513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+mj-lt"/>
                <a:cs typeface="+mj-cs"/>
              </a:rPr>
              <a:t>CEIR Research to Support Your Business Needs</a:t>
            </a:r>
          </a:p>
        </p:txBody>
      </p:sp>
      <p:pic>
        <p:nvPicPr>
          <p:cNvPr id="430" name="Picture 429" descr="Background pattern&#10;&#10;Description automatically generated">
            <a:extLst>
              <a:ext uri="{FF2B5EF4-FFF2-40B4-BE49-F238E27FC236}">
                <a16:creationId xmlns:a16="http://schemas.microsoft.com/office/drawing/2014/main" id="{8AF1AAF8-A650-47CF-3563-744AC33CC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0" r="17860" b="-1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429" name="Google Shape;424;p49">
            <a:extLst>
              <a:ext uri="{FF2B5EF4-FFF2-40B4-BE49-F238E27FC236}">
                <a16:creationId xmlns:a16="http://schemas.microsoft.com/office/drawing/2014/main" id="{739B349C-DCB2-8320-7339-A5333C571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192282"/>
              </p:ext>
            </p:extLst>
          </p:nvPr>
        </p:nvGraphicFramePr>
        <p:xfrm>
          <a:off x="5916715" y="1274618"/>
          <a:ext cx="5464582" cy="565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01808C4-D8E3-3460-DA0C-5CB9DB4AE6FC}"/>
              </a:ext>
            </a:extLst>
          </p:cNvPr>
          <p:cNvSpPr txBox="1"/>
          <p:nvPr/>
        </p:nvSpPr>
        <p:spPr>
          <a:xfrm>
            <a:off x="491564" y="4866831"/>
            <a:ext cx="36524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NEW!!!!!</a:t>
            </a:r>
          </a:p>
          <a:p>
            <a:pPr algn="ctr"/>
            <a:r>
              <a:rPr lang="en-US" dirty="0">
                <a:hlinkClick r:id="rId9"/>
              </a:rPr>
              <a:t>Exhibit and Sponsorship Sales Driving Revenue Growth Series</a:t>
            </a:r>
            <a:endParaRPr lang="en-US" dirty="0"/>
          </a:p>
        </p:txBody>
      </p:sp>
      <p:sp>
        <p:nvSpPr>
          <p:cNvPr id="5" name="Google Shape;426;p49">
            <a:extLst>
              <a:ext uri="{FF2B5EF4-FFF2-40B4-BE49-F238E27FC236}">
                <a16:creationId xmlns:a16="http://schemas.microsoft.com/office/drawing/2014/main" id="{442FC86E-6A5F-C1B9-7162-9B975D159D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1564" y="698507"/>
            <a:ext cx="3652442" cy="94168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3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 us keep you informed on trends impacting your business.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3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3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 QR code to donate</a:t>
            </a:r>
          </a:p>
        </p:txBody>
      </p:sp>
      <p:pic>
        <p:nvPicPr>
          <p:cNvPr id="6" name="Picture 5" descr="A qr code with a sound wave&#10;&#10;Description automatically generated">
            <a:extLst>
              <a:ext uri="{FF2B5EF4-FFF2-40B4-BE49-F238E27FC236}">
                <a16:creationId xmlns:a16="http://schemas.microsoft.com/office/drawing/2014/main" id="{8D64B08A-910D-DB8E-C8D8-1BDC5CC8B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9" y="2107118"/>
            <a:ext cx="2102770" cy="21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3D76D0E-6875-D778-BC47-6919EBB16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518"/>
            <a:ext cx="12192000" cy="4572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B2236-0D76-8005-9268-B56A8584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8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D4E05-BE42-4D34-BD08-2AAFB382B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7C0397-65FF-44EA-8327-A68113F7345B}"/>
              </a:ext>
            </a:extLst>
          </p:cNvPr>
          <p:cNvSpPr txBox="1"/>
          <p:nvPr/>
        </p:nvSpPr>
        <p:spPr>
          <a:xfrm>
            <a:off x="919018" y="4292600"/>
            <a:ext cx="341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Nancy Drapeau, IPC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VP of Research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CEIR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Ndrapeau@ceir.org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+1 (207) 332-9839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2D5F64-B65E-4A9C-8587-76A934DE716D}"/>
              </a:ext>
            </a:extLst>
          </p:cNvPr>
          <p:cNvSpPr txBox="1"/>
          <p:nvPr/>
        </p:nvSpPr>
        <p:spPr>
          <a:xfrm>
            <a:off x="4184650" y="4299527"/>
            <a:ext cx="382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Cathy Breden, CMP-F, CAE, CEM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CEIR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Cbreden@ceir.org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+1 (972) 571-0449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5A6A1-2470-4B23-90EB-F1647AEC233D}"/>
              </a:ext>
            </a:extLst>
          </p:cNvPr>
          <p:cNvSpPr txBox="1"/>
          <p:nvPr/>
        </p:nvSpPr>
        <p:spPr>
          <a:xfrm>
            <a:off x="8369300" y="4292600"/>
            <a:ext cx="3822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Ryan Brown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Director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SpaceCom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rbrown@ntpevents.com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+1 (703) 706-8218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0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FA625-1F4F-9904-2E80-F26A4E07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to the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77FFF-BD5A-6E89-9E65-C07DAD38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59" y="1737360"/>
            <a:ext cx="5327118" cy="4612640"/>
          </a:xfrm>
        </p:spPr>
        <p:txBody>
          <a:bodyPr/>
          <a:lstStyle/>
          <a:p>
            <a:r>
              <a:rPr lang="en-US" sz="2400" dirty="0"/>
              <a:t>Compared to 2019 or pre-pandemic, are the results for the last edition of your event for:</a:t>
            </a:r>
          </a:p>
          <a:p>
            <a:pPr lvl="1"/>
            <a:r>
              <a:rPr lang="en-US" sz="1800" dirty="0"/>
              <a:t>Attendance?</a:t>
            </a:r>
          </a:p>
          <a:p>
            <a:pPr lvl="1"/>
            <a:r>
              <a:rPr lang="en-US" sz="1800" dirty="0"/>
              <a:t># of exhibiting companies?</a:t>
            </a:r>
          </a:p>
          <a:p>
            <a:pPr lvl="1"/>
            <a:r>
              <a:rPr lang="en-US" sz="1800" dirty="0"/>
              <a:t>NSF of paid space?</a:t>
            </a:r>
          </a:p>
          <a:p>
            <a:pPr lvl="1"/>
            <a:r>
              <a:rPr lang="en-US" sz="1800" dirty="0"/>
              <a:t>Gross revenues?</a:t>
            </a:r>
          </a:p>
          <a:p>
            <a:r>
              <a:rPr lang="en-US" sz="2400" dirty="0"/>
              <a:t>Raise of hands for:</a:t>
            </a:r>
          </a:p>
          <a:p>
            <a:pPr lvl="1"/>
            <a:r>
              <a:rPr lang="en-US" sz="2400" dirty="0"/>
              <a:t>Higher</a:t>
            </a:r>
          </a:p>
          <a:p>
            <a:pPr lvl="1"/>
            <a:r>
              <a:rPr lang="en-US" sz="2400" dirty="0"/>
              <a:t>Same</a:t>
            </a:r>
          </a:p>
          <a:p>
            <a:pPr lvl="1"/>
            <a:r>
              <a:rPr lang="en-US" sz="2400" dirty="0"/>
              <a:t>Lower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8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B153-5934-128D-575E-020D8298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kern="1200" dirty="0">
                <a:ea typeface="Roboto Medium" panose="02000000000000000000" pitchFamily="2" charset="0"/>
              </a:rPr>
              <a:t>Each Metric Improves in 2023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C1609-DAE6-0D96-8A93-A071B72F6335}"/>
              </a:ext>
            </a:extLst>
          </p:cNvPr>
          <p:cNvSpPr txBox="1"/>
          <p:nvPr/>
        </p:nvSpPr>
        <p:spPr>
          <a:xfrm>
            <a:off x="3370189" y="6301005"/>
            <a:ext cx="5451621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9808">
              <a:spcAft>
                <a:spcPts val="600"/>
              </a:spcAft>
            </a:pPr>
            <a:r>
              <a:rPr lang="en-US" sz="1476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CEIR Q1/Q2 2023 Index vs. Q1/Q2 2022 Index Results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C8B5E-3867-6BDB-46A5-A3795853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558" y="1492286"/>
            <a:ext cx="7045423" cy="477109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56DEFB2-2D9C-8CFB-E141-6F400FD75D41}"/>
              </a:ext>
            </a:extLst>
          </p:cNvPr>
          <p:cNvSpPr/>
          <p:nvPr/>
        </p:nvSpPr>
        <p:spPr>
          <a:xfrm>
            <a:off x="1416818" y="33059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2023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ACDA06D-E2BF-3A8D-6CF3-549865558FE7}"/>
              </a:ext>
            </a:extLst>
          </p:cNvPr>
          <p:cNvSpPr/>
          <p:nvPr/>
        </p:nvSpPr>
        <p:spPr>
          <a:xfrm>
            <a:off x="1416818" y="4708840"/>
            <a:ext cx="978408" cy="484632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2022</a:t>
            </a:r>
          </a:p>
        </p:txBody>
      </p:sp>
      <p:pic>
        <p:nvPicPr>
          <p:cNvPr id="4" name="Picture 3" descr="A cover of a report&#10;&#10;Description automatically generated">
            <a:extLst>
              <a:ext uri="{FF2B5EF4-FFF2-40B4-BE49-F238E27FC236}">
                <a16:creationId xmlns:a16="http://schemas.microsoft.com/office/drawing/2014/main" id="{FBB28077-A4D6-6F6F-9034-C668BA460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64" y="110473"/>
            <a:ext cx="803564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536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6F8180-397F-2C5E-F57D-C4935909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Industry is Still Rebounding in 2023, Some Sectors Faring Better than Others</a:t>
            </a:r>
          </a:p>
        </p:txBody>
      </p:sp>
      <p:pic>
        <p:nvPicPr>
          <p:cNvPr id="10" name="Content Placeholder 9" descr="A screenshot of a graph&#10;&#10;Description automatically generated">
            <a:extLst>
              <a:ext uri="{FF2B5EF4-FFF2-40B4-BE49-F238E27FC236}">
                <a16:creationId xmlns:a16="http://schemas.microsoft.com/office/drawing/2014/main" id="{EDD4289E-30A3-5ADA-0B07-4A9D6387E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45" y="2310884"/>
            <a:ext cx="6704249" cy="355489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11FEBA-5AE3-4F2D-EA3C-0C9FE0FFE19B}"/>
              </a:ext>
            </a:extLst>
          </p:cNvPr>
          <p:cNvSpPr txBox="1"/>
          <p:nvPr/>
        </p:nvSpPr>
        <p:spPr>
          <a:xfrm>
            <a:off x="3209925" y="1934186"/>
            <a:ext cx="627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CEIR Total Index by Sector, 2023, Percent Change from 2019</a:t>
            </a:r>
          </a:p>
        </p:txBody>
      </p:sp>
      <p:pic>
        <p:nvPicPr>
          <p:cNvPr id="2" name="Picture 1" descr="A cover of a report&#10;&#10;Description automatically generated">
            <a:extLst>
              <a:ext uri="{FF2B5EF4-FFF2-40B4-BE49-F238E27FC236}">
                <a16:creationId xmlns:a16="http://schemas.microsoft.com/office/drawing/2014/main" id="{6F50A624-EACA-0E50-5F77-91AE160EE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64" y="110473"/>
            <a:ext cx="803564" cy="1039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FC2CB-4BC2-A8FA-808F-ABEF1E7A8063}"/>
              </a:ext>
            </a:extLst>
          </p:cNvPr>
          <p:cNvSpPr txBox="1"/>
          <p:nvPr/>
        </p:nvSpPr>
        <p:spPr>
          <a:xfrm>
            <a:off x="8011698" y="5582735"/>
            <a:ext cx="1352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830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81B6616-D21F-4A3E-89E9-D8C70ADE593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D4B8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solidFill>
                  <a:srgbClr val="0070C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Industry is on Track to Recover in 2024</a:t>
            </a:r>
            <a:endParaRPr lang="en-US" sz="3600" b="0" i="1" dirty="0">
              <a:solidFill>
                <a:srgbClr val="0070C0"/>
              </a:solidFill>
              <a:latin typeface="Poppins SemiBold" panose="00000700000000000000" pitchFamily="2" charset="0"/>
              <a:ea typeface="Roboto Medium" panose="02000000000000000000" pitchFamily="2" charset="0"/>
              <a:cs typeface="Poppins SemiBold" panose="00000700000000000000" pitchFamily="2" charset="0"/>
            </a:endParaRPr>
          </a:p>
        </p:txBody>
      </p: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5FE0B73D-0935-4063-802D-D9CF57F6AE0B}"/>
              </a:ext>
            </a:extLst>
          </p:cNvPr>
          <p:cNvGraphicFramePr/>
          <p:nvPr/>
        </p:nvGraphicFramePr>
        <p:xfrm>
          <a:off x="250374" y="1750928"/>
          <a:ext cx="5679336" cy="4125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20ED3796-27D0-46CF-9F56-634D478C8DB9}"/>
              </a:ext>
            </a:extLst>
          </p:cNvPr>
          <p:cNvGraphicFramePr/>
          <p:nvPr/>
        </p:nvGraphicFramePr>
        <p:xfrm>
          <a:off x="6262291" y="1750928"/>
          <a:ext cx="5450737" cy="3940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4C01209-1CF1-3467-2988-4103CC8082C7}"/>
              </a:ext>
            </a:extLst>
          </p:cNvPr>
          <p:cNvSpPr txBox="1"/>
          <p:nvPr/>
        </p:nvSpPr>
        <p:spPr>
          <a:xfrm>
            <a:off x="6970396" y="1448037"/>
            <a:ext cx="425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28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 dirty="0">
                <a:solidFill>
                  <a:srgbClr val="0D4B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CEIR Total Index </a:t>
            </a:r>
          </a:p>
          <a:p>
            <a:pPr algn="ctr" rtl="0">
              <a:defRPr sz="28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 dirty="0">
                <a:solidFill>
                  <a:srgbClr val="0D4B8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Deviation from 2019</a:t>
            </a:r>
          </a:p>
          <a:p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9FDA3-021A-049F-1D18-DF3FFFBF0F7E}"/>
              </a:ext>
            </a:extLst>
          </p:cNvPr>
          <p:cNvSpPr txBox="1"/>
          <p:nvPr/>
        </p:nvSpPr>
        <p:spPr>
          <a:xfrm>
            <a:off x="1964906" y="1750928"/>
            <a:ext cx="3254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Real GDP Growth</a:t>
            </a:r>
          </a:p>
          <a:p>
            <a:endParaRPr lang="en-US" sz="20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3" name="Picture 2" descr="A cover of a report&#10;&#10;Description automatically generated">
            <a:extLst>
              <a:ext uri="{FF2B5EF4-FFF2-40B4-BE49-F238E27FC236}">
                <a16:creationId xmlns:a16="http://schemas.microsoft.com/office/drawing/2014/main" id="{9408F631-AA5E-C1C8-195B-E2D1A8B02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64" y="110473"/>
            <a:ext cx="803564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0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692E-C162-FABA-A0BA-2C48C3B7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3" y="696811"/>
            <a:ext cx="10570594" cy="511568"/>
          </a:xfrm>
        </p:spPr>
        <p:txBody>
          <a:bodyPr/>
          <a:lstStyle/>
          <a:p>
            <a:r>
              <a:rPr lang="en-US" sz="3600" dirty="0"/>
              <a:t>2024 Outlook by Sector</a:t>
            </a:r>
            <a:br>
              <a:rPr lang="en-US" sz="3600" dirty="0"/>
            </a:br>
            <a:r>
              <a:rPr lang="en-US" sz="3600" dirty="0"/>
              <a:t>All But 2 Forecast to Fully Recover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381CA55-6BE5-E479-3594-D9C4C9C03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844630"/>
              </p:ext>
            </p:extLst>
          </p:nvPr>
        </p:nvGraphicFramePr>
        <p:xfrm>
          <a:off x="811722" y="1646974"/>
          <a:ext cx="10569575" cy="478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cover of a report&#10;&#10;Description automatically generated">
            <a:extLst>
              <a:ext uri="{FF2B5EF4-FFF2-40B4-BE49-F238E27FC236}">
                <a16:creationId xmlns:a16="http://schemas.microsoft.com/office/drawing/2014/main" id="{E111E862-0F65-368E-B54F-E5B1202FE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64" y="110473"/>
            <a:ext cx="803564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03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ne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hoto Hal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ene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hoto Hal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Gre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8f2d0c-f3de-455b-88c8-310db7533d40">
      <Terms xmlns="http://schemas.microsoft.com/office/infopath/2007/PartnerControls"/>
    </lcf76f155ced4ddcb4097134ff3c332f>
    <TaxCatchAll xmlns="9b79b3ee-6200-413f-87e6-2621432c327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8E34CE00017140B1674F3341A26B08" ma:contentTypeVersion="17" ma:contentTypeDescription="Create a new document." ma:contentTypeScope="" ma:versionID="da2aff21a8473a3bf38db9f4a53d5638">
  <xsd:schema xmlns:xsd="http://www.w3.org/2001/XMLSchema" xmlns:xs="http://www.w3.org/2001/XMLSchema" xmlns:p="http://schemas.microsoft.com/office/2006/metadata/properties" xmlns:ns2="a78f2d0c-f3de-455b-88c8-310db7533d40" xmlns:ns3="9b79b3ee-6200-413f-87e6-2621432c3279" targetNamespace="http://schemas.microsoft.com/office/2006/metadata/properties" ma:root="true" ma:fieldsID="af8aea47448c2d6a5c7acc42f7bc672a" ns2:_="" ns3:_="">
    <xsd:import namespace="a78f2d0c-f3de-455b-88c8-310db7533d40"/>
    <xsd:import namespace="9b79b3ee-6200-413f-87e6-2621432c32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f2d0c-f3de-455b-88c8-310db7533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8ec5b47-9f6a-423f-af0a-ba60a4ef0a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9b3ee-6200-413f-87e6-2621432c327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0a35e88-671c-437b-992b-6885e118da92}" ma:internalName="TaxCatchAll" ma:showField="CatchAllData" ma:web="9b79b3ee-6200-413f-87e6-2621432c32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D32CF1-6D7A-477E-BD2C-710B232A11FE}">
  <ds:schemaRefs>
    <ds:schemaRef ds:uri="http://purl.org/dc/elements/1.1/"/>
    <ds:schemaRef ds:uri="http://www.w3.org/XML/1998/namespace"/>
    <ds:schemaRef ds:uri="9b79b3ee-6200-413f-87e6-2621432c3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78f2d0c-f3de-455b-88c8-310db7533d40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CDD525-4B80-46ED-94E7-8CBF700B7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E1B0E1-7F6B-448D-AE14-E5BA69C8C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8f2d0c-f3de-455b-88c8-310db7533d40"/>
    <ds:schemaRef ds:uri="9b79b3ee-6200-413f-87e6-2621432c3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10591</TotalTime>
  <Words>1667</Words>
  <Application>Microsoft Office PowerPoint</Application>
  <PresentationFormat>Widescreen</PresentationFormat>
  <Paragraphs>252</Paragraphs>
  <Slides>42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Poppins SemiBold</vt:lpstr>
      <vt:lpstr>HelveticaNeueLT Std Cn</vt:lpstr>
      <vt:lpstr>Roboto</vt:lpstr>
      <vt:lpstr>Poppins Light</vt:lpstr>
      <vt:lpstr>Arial</vt:lpstr>
      <vt:lpstr>Calibri</vt:lpstr>
      <vt:lpstr>Poppins</vt:lpstr>
      <vt:lpstr>Roboto Medium</vt:lpstr>
      <vt:lpstr>Calibri Light</vt:lpstr>
      <vt:lpstr>Cover</vt:lpstr>
      <vt:lpstr>Title</vt:lpstr>
      <vt:lpstr>General</vt:lpstr>
      <vt:lpstr>Photo Half</vt:lpstr>
      <vt:lpstr>Title</vt:lpstr>
      <vt:lpstr>General</vt:lpstr>
      <vt:lpstr>Photo Half</vt:lpstr>
      <vt:lpstr>CEIR INSIGHTS TO SUPPORT EVENT PLANNING</vt:lpstr>
      <vt:lpstr>PowerPoint Presentation</vt:lpstr>
      <vt:lpstr>Today’s Agenda</vt:lpstr>
      <vt:lpstr>PowerPoint Presentation</vt:lpstr>
      <vt:lpstr>Question to the Group</vt:lpstr>
      <vt:lpstr>Each Metric Improves in 2023 </vt:lpstr>
      <vt:lpstr>Industry is Still Rebounding in 2023, Some Sectors Faring Better than Others</vt:lpstr>
      <vt:lpstr>Industry is on Track to Recover in 2024</vt:lpstr>
      <vt:lpstr>2024 Outlook by Sector All But 2 Forecast to Fully Recover</vt:lpstr>
      <vt:lpstr>Chance of Recession at Best is Even Odds, Likely Technical. Biggest Challenge Will Be Persistence of Higher Costs.</vt:lpstr>
      <vt:lpstr>Remember: No Matter the Economic Environment – The B2B Exhibition Industry is Resilient</vt:lpstr>
      <vt:lpstr>Attendees Are Back for In-person EXPERIENCES</vt:lpstr>
      <vt:lpstr>Exhibitors Are Back Because Events Deliver</vt:lpstr>
      <vt:lpstr>Play to Areas of Strength of Mid-Sized B2B Exhibitions, Exploit Larger Show Weaknesses </vt:lpstr>
      <vt:lpstr>PowerPoint Presentation</vt:lpstr>
      <vt:lpstr>Question to the Group</vt:lpstr>
      <vt:lpstr>Setting Goals at Outset Helps Focus Team Efforts</vt:lpstr>
      <vt:lpstr>Question to the Group</vt:lpstr>
      <vt:lpstr>Registering Closer to Event Persists –  Source of Heartburn</vt:lpstr>
      <vt:lpstr>Travel Costs Are Biggest Headwind for Attendee Acquisition</vt:lpstr>
      <vt:lpstr>Use Premiums and Discounts in 2024 to Alter Late Signup Registration Trend? Other ideas?</vt:lpstr>
      <vt:lpstr>Attendee Acquisition Costs – A Larger Share of Event Revenues, the Smaller the Event</vt:lpstr>
      <vt:lpstr>Keep Pace with Shifting Media Habits</vt:lpstr>
      <vt:lpstr>Use Marketing Automation and Real-Time Dashboards</vt:lpstr>
      <vt:lpstr>Messaging Approach to Align and Connect with What Attendees Want</vt:lpstr>
      <vt:lpstr>PowerPoint Presentation</vt:lpstr>
      <vt:lpstr>Recovery To-Date Driven More by Increased Booth Space Rates and Sponsorship Sales</vt:lpstr>
      <vt:lpstr>Event Performance Analyzer Charts+ Can Help with Setting Goals</vt:lpstr>
      <vt:lpstr>Question to the Group</vt:lpstr>
      <vt:lpstr>Remote Staffing, Online Self-Serve Deliver for Exhibit Sales</vt:lpstr>
      <vt:lpstr>For Sponsorships Sales, Staff-Assisted, Remote or In-Person Work Best</vt:lpstr>
      <vt:lpstr>Which performance metrics do you set for exhibit and sponsorship sales?</vt:lpstr>
      <vt:lpstr>PowerPoint Presentation</vt:lpstr>
      <vt:lpstr>PowerPoint Presentation</vt:lpstr>
      <vt:lpstr>Takeaways from Today’s Session</vt:lpstr>
      <vt:lpstr>Resources</vt:lpstr>
      <vt:lpstr>Use CEIR’s Industry Benchmarking Tool to Understand Your Event’s Market Position</vt:lpstr>
      <vt:lpstr>PowerPoint Presentation</vt:lpstr>
      <vt:lpstr>PowerPoint Presentation</vt:lpstr>
      <vt:lpstr>CEIR Research to Support Your Business Needs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Johnson</dc:creator>
  <cp:lastModifiedBy>Nancy Drapeau</cp:lastModifiedBy>
  <cp:revision>15</cp:revision>
  <dcterms:created xsi:type="dcterms:W3CDTF">2023-07-21T19:50:38Z</dcterms:created>
  <dcterms:modified xsi:type="dcterms:W3CDTF">2023-11-10T21:28:01Z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