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9" r:id="rId1"/>
    <p:sldMasterId id="2147483765" r:id="rId2"/>
  </p:sldMasterIdLst>
  <p:notesMasterIdLst>
    <p:notesMasterId r:id="rId26"/>
  </p:notesMasterIdLst>
  <p:handoutMasterIdLst>
    <p:handoutMasterId r:id="rId27"/>
  </p:handoutMasterIdLst>
  <p:sldIdLst>
    <p:sldId id="2702" r:id="rId3"/>
    <p:sldId id="2856" r:id="rId4"/>
    <p:sldId id="256" r:id="rId5"/>
    <p:sldId id="2147472565" r:id="rId6"/>
    <p:sldId id="258" r:id="rId7"/>
    <p:sldId id="259" r:id="rId8"/>
    <p:sldId id="260" r:id="rId9"/>
    <p:sldId id="261" r:id="rId10"/>
    <p:sldId id="2147472566" r:id="rId11"/>
    <p:sldId id="2147472567" r:id="rId12"/>
    <p:sldId id="2147472568" r:id="rId13"/>
    <p:sldId id="2147472569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x="16256000" cy="9144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72"/>
    <a:srgbClr val="2D6ABB"/>
    <a:srgbClr val="DEF2FB"/>
    <a:srgbClr val="C4E8F8"/>
    <a:srgbClr val="C0E5F8"/>
    <a:srgbClr val="CFECF9"/>
    <a:srgbClr val="C3E7F8"/>
    <a:srgbClr val="DBF1FA"/>
    <a:srgbClr val="DBF1FB"/>
    <a:srgbClr val="7BCA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99" autoAdjust="0"/>
    <p:restoredTop sz="79817" autoAdjust="0"/>
  </p:normalViewPr>
  <p:slideViewPr>
    <p:cSldViewPr snapToGrid="0" snapToObjects="1">
      <p:cViewPr varScale="1">
        <p:scale>
          <a:sx n="42" d="100"/>
          <a:sy n="42" d="100"/>
        </p:scale>
        <p:origin x="34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1" d="100"/>
        <a:sy n="51" d="100"/>
      </p:scale>
      <p:origin x="0" y="0"/>
    </p:cViewPr>
  </p:sorterViewPr>
  <p:notesViewPr>
    <p:cSldViewPr snapToGrid="0" snapToObjects="1">
      <p:cViewPr varScale="1">
        <p:scale>
          <a:sx n="57" d="100"/>
          <a:sy n="57" d="100"/>
        </p:scale>
        <p:origin x="3178" y="5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89638D-EAB1-F9DA-D4D6-646EAE7F7A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ECEF 2024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BAF25F-6EA5-1CAD-2081-52DDDB4DDC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dirty="0"/>
              <a:t>5/29/2024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A92949-ACDF-3B49-555A-0E31738AC69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DCF93D-3090-DE3C-D66F-3BB33912B8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US" dirty="0"/>
              <a:t>Comprehensive Master Deck – Page </a:t>
            </a:r>
            <a:fld id="{ADE53DD5-6D54-47A5-A611-60B3F23B0F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3419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AEDF6F19-676C-7243-8B2F-81F63BE89B66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53A82B60-1CFB-1D48-B5A2-728740B98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839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C09EA78-4A08-1549-863F-A4FA77C2D1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0951" y="3402444"/>
            <a:ext cx="6175049" cy="5741556"/>
          </a:xfrm>
          <a:prstGeom prst="rect">
            <a:avLst/>
          </a:prstGeom>
        </p:spPr>
      </p:pic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9532F007-E539-67AE-5B8D-B14962931E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48426" y="729610"/>
            <a:ext cx="6026143" cy="138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92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917" y="1316567"/>
            <a:ext cx="8229600" cy="6498167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6F0B3-D6EF-4A4B-94EA-1E9CED53236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9CC5D-62FE-644B-BB75-2A011DAC1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00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6F0B3-D6EF-4A4B-94EA-1E9CED53236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9CC5D-62FE-644B-BB75-2A011DAC1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69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33200" y="486834"/>
            <a:ext cx="350520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486834"/>
            <a:ext cx="10312400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6F0B3-D6EF-4A4B-94EA-1E9CED53236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9CC5D-62FE-644B-BB75-2A011DAC1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48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893712"/>
            <a:ext cx="6908800" cy="13066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454400"/>
            <a:ext cx="5689600" cy="1557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9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5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32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38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44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5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672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25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056" y="3917245"/>
            <a:ext cx="6908800" cy="1210733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056" y="2583745"/>
            <a:ext cx="6908800" cy="1333500"/>
          </a:xfrm>
        </p:spPr>
        <p:txBody>
          <a:bodyPr anchor="b"/>
          <a:lstStyle>
            <a:lvl1pPr marL="0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1pPr>
            <a:lvl2pPr marL="4064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2810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3pPr>
            <a:lvl4pPr marL="1219215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4pPr>
            <a:lvl5pPr marL="1625620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5pPr>
            <a:lvl6pPr marL="2032025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6pPr>
            <a:lvl7pPr marL="2438430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7pPr>
            <a:lvl8pPr marL="2844836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8pPr>
            <a:lvl9pPr marL="3251241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510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422401"/>
            <a:ext cx="3589867" cy="4023078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31733" y="1422401"/>
            <a:ext cx="3589867" cy="4023078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60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400" y="1364545"/>
            <a:ext cx="3591278" cy="568677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400" y="1933222"/>
            <a:ext cx="3591278" cy="3512256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28912" y="1364545"/>
            <a:ext cx="3592689" cy="568677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28912" y="1933222"/>
            <a:ext cx="3592689" cy="3512256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329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5023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59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D7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DE73002E-A43F-8647-BF3E-42388F14DF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74133" y="7810659"/>
            <a:ext cx="2675022" cy="8505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27"/>
          <a:stretch/>
        </p:blipFill>
        <p:spPr>
          <a:xfrm>
            <a:off x="406845" y="8054715"/>
            <a:ext cx="3087119" cy="72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409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42711"/>
            <a:ext cx="2674056" cy="1032933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7822" y="242712"/>
            <a:ext cx="4543778" cy="5202767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1275645"/>
            <a:ext cx="2674056" cy="4169834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444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145" y="4267200"/>
            <a:ext cx="4876800" cy="503767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93145" y="544689"/>
            <a:ext cx="4876800" cy="3657600"/>
          </a:xfrm>
        </p:spPr>
        <p:txBody>
          <a:bodyPr/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93145" y="4770967"/>
            <a:ext cx="4876800" cy="715433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54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769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92800" y="244123"/>
            <a:ext cx="1828800" cy="52013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244123"/>
            <a:ext cx="5350933" cy="52013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935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C09EA78-4A08-1549-863F-A4FA77C2D1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0951" y="3402444"/>
            <a:ext cx="6175049" cy="5741556"/>
          </a:xfrm>
          <a:prstGeom prst="rect">
            <a:avLst/>
          </a:prstGeom>
        </p:spPr>
      </p:pic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9532F007-E539-67AE-5B8D-B14962931E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48426" y="729610"/>
            <a:ext cx="6026143" cy="138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653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C09EA78-4A08-1549-863F-A4FA77C2D1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0951" y="3402444"/>
            <a:ext cx="6175049" cy="5741556"/>
          </a:xfrm>
          <a:prstGeom prst="rect">
            <a:avLst/>
          </a:prstGeom>
        </p:spPr>
      </p:pic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BF02CC9D-E766-1DBD-ED8C-4D005E6659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32048" y="912491"/>
            <a:ext cx="6026143" cy="138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52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C09EA78-4A08-1549-863F-A4FA77C2D1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0951" y="3402444"/>
            <a:ext cx="6175049" cy="574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87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57" y="702451"/>
            <a:ext cx="4747787" cy="1021030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DE73002E-A43F-8647-BF3E-42388F14DF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74133" y="7810659"/>
            <a:ext cx="2675022" cy="85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60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486834"/>
            <a:ext cx="1402080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718" y="2241551"/>
            <a:ext cx="6877049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9718" y="3340100"/>
            <a:ext cx="6877049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29600" y="2241551"/>
            <a:ext cx="691091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9600" y="3340100"/>
            <a:ext cx="6910917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6F0B3-D6EF-4A4B-94EA-1E9CED53236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9CC5D-62FE-644B-BB75-2A011DAC1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63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6F0B3-D6EF-4A4B-94EA-1E9CED53236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9CC5D-62FE-644B-BB75-2A011DAC1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77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6F0B3-D6EF-4A4B-94EA-1E9CED53236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9CC5D-62FE-644B-BB75-2A011DAC1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668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0917" y="1316567"/>
            <a:ext cx="82296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6F0B3-D6EF-4A4B-94EA-1E9CED53236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9CC5D-62FE-644B-BB75-2A011DAC1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692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45000">
              <a:srgbClr val="BDE5F7">
                <a:alpha val="50000"/>
              </a:srgbClr>
            </a:gs>
            <a:gs pos="90000">
              <a:schemeClr val="accent5">
                <a:lumMod val="0"/>
                <a:lumOff val="100000"/>
              </a:schemeClr>
            </a:gs>
            <a:gs pos="17000">
              <a:srgbClr val="7BCAEF">
                <a:alpha val="50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600" y="486834"/>
            <a:ext cx="140208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600" y="2434167"/>
            <a:ext cx="140208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6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6F0B3-D6EF-4A4B-94EA-1E9CED53236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4800" y="8475134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9CC5D-62FE-644B-BB75-2A011DAC1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0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41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400" y="244123"/>
            <a:ext cx="7315200" cy="101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400" y="1422401"/>
            <a:ext cx="7315200" cy="4023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6400" y="5650089"/>
            <a:ext cx="1896533" cy="3245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77067" y="5650089"/>
            <a:ext cx="2573867" cy="3245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25067" y="5650089"/>
            <a:ext cx="1896533" cy="3245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1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ctr" defTabSz="812810" rtl="0" eaLnBrk="1" latinLnBrk="0" hangingPunct="1">
        <a:spcBef>
          <a:spcPct val="0"/>
        </a:spcBef>
        <a:buNone/>
        <a:defRPr sz="39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4" indent="-304804" algn="l" defTabSz="812810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1pPr>
      <a:lvl2pPr marL="660408" indent="-254003" algn="l" defTabSz="812810" rtl="0" eaLnBrk="1" latinLnBrk="0" hangingPunct="1">
        <a:spcBef>
          <a:spcPct val="20000"/>
        </a:spcBef>
        <a:buFont typeface="Arial" pitchFamily="34" charset="0"/>
        <a:buChar char="–"/>
        <a:defRPr sz="2489" kern="1200">
          <a:solidFill>
            <a:schemeClr val="tx1"/>
          </a:solidFill>
          <a:latin typeface="+mn-lt"/>
          <a:ea typeface="+mn-ea"/>
          <a:cs typeface="+mn-cs"/>
        </a:defRPr>
      </a:lvl2pPr>
      <a:lvl3pPr marL="1016013" indent="-203203" algn="l" defTabSz="81281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422418" indent="-203203" algn="l" defTabSz="812810" rtl="0" eaLnBrk="1" latinLnBrk="0" hangingPunct="1">
        <a:spcBef>
          <a:spcPct val="20000"/>
        </a:spcBef>
        <a:buFont typeface="Arial" pitchFamily="34" charset="0"/>
        <a:buChar char="–"/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indent="-203203" algn="l" defTabSz="812810" rtl="0" eaLnBrk="1" latinLnBrk="0" hangingPunct="1">
        <a:spcBef>
          <a:spcPct val="20000"/>
        </a:spcBef>
        <a:buFont typeface="Arial" pitchFamily="34" charset="0"/>
        <a:buChar char="»"/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235228" indent="-203203" algn="l" defTabSz="812810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641633" indent="-203203" algn="l" defTabSz="812810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048038" indent="-203203" algn="l" defTabSz="812810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454443" indent="-203203" algn="l" defTabSz="812810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13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7.svg"/><Relationship Id="rId2" Type="http://schemas.openxmlformats.org/officeDocument/2006/relationships/hyperlink" Target="https://www.youtube.com/watch?v=yz_QoRppwQc" TargetMode="Externa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hyperlink" Target="https://youtu.be/yz_QoRppwQc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hyperlink" Target="https://youtu.be/CO_8TW2ZPmQ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sv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svg"/><Relationship Id="rId4" Type="http://schemas.openxmlformats.org/officeDocument/2006/relationships/image" Target="../media/image82.jpeg"/><Relationship Id="rId9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45000">
              <a:srgbClr val="BDE5F7">
                <a:alpha val="50000"/>
              </a:srgbClr>
            </a:gs>
            <a:gs pos="90000">
              <a:schemeClr val="accent5">
                <a:lumMod val="0"/>
                <a:lumOff val="100000"/>
              </a:schemeClr>
            </a:gs>
            <a:gs pos="17000">
              <a:srgbClr val="7BCAEF">
                <a:alpha val="50000"/>
              </a:srgb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DE0353-80AA-4670-9E7F-A73ADA9C32E2}"/>
              </a:ext>
            </a:extLst>
          </p:cNvPr>
          <p:cNvSpPr txBox="1"/>
          <p:nvPr/>
        </p:nvSpPr>
        <p:spPr>
          <a:xfrm>
            <a:off x="1857829" y="2448909"/>
            <a:ext cx="1254034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D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Keynote: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D7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Unlocking Innovation &amp; Fostering an Ecosystem: How One Show Helped Transform a City</a:t>
            </a:r>
          </a:p>
        </p:txBody>
      </p:sp>
    </p:spTree>
    <p:extLst>
      <p:ext uri="{BB962C8B-B14F-4D97-AF65-F5344CB8AC3E}">
        <p14:creationId xmlns:p14="http://schemas.microsoft.com/office/powerpoint/2010/main" val="250374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387" r="-49612"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345440"/>
            <a:ext cx="4432050" cy="1137920"/>
            <a:chOff x="0" y="0"/>
            <a:chExt cx="6648075" cy="170688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6648075" cy="1706881"/>
              <a:chOff x="0" y="0"/>
              <a:chExt cx="1313200" cy="33716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313200" cy="337162"/>
              </a:xfrm>
              <a:custGeom>
                <a:avLst/>
                <a:gdLst/>
                <a:ahLst/>
                <a:cxnLst/>
                <a:rect l="l" t="t" r="r" b="b"/>
                <a:pathLst>
                  <a:path w="1313200" h="337162">
                    <a:moveTo>
                      <a:pt x="0" y="0"/>
                    </a:moveTo>
                    <a:lnTo>
                      <a:pt x="1313200" y="0"/>
                    </a:lnTo>
                    <a:lnTo>
                      <a:pt x="1313200" y="337162"/>
                    </a:lnTo>
                    <a:lnTo>
                      <a:pt x="0" y="337162"/>
                    </a:lnTo>
                    <a:close/>
                  </a:path>
                </a:pathLst>
              </a:custGeom>
              <a:solidFill>
                <a:srgbClr val="EC1E6B"/>
              </a:solidFill>
            </p:spPr>
            <p:txBody>
              <a:bodyPr/>
              <a:lstStyle/>
              <a:p>
                <a:pPr defTabSz="812810"/>
                <a:endParaRPr lang="en-US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313200" cy="375262"/>
              </a:xfrm>
              <a:prstGeom prst="rect">
                <a:avLst/>
              </a:prstGeom>
            </p:spPr>
            <p:txBody>
              <a:bodyPr lIns="45156" tIns="45156" rIns="45156" bIns="45156" rtlCol="0" anchor="ctr"/>
              <a:lstStyle/>
              <a:p>
                <a:pPr algn="ctr" defTabSz="812810">
                  <a:lnSpc>
                    <a:spcPts val="2364"/>
                  </a:lnSpc>
                  <a:spcBef>
                    <a:spcPct val="0"/>
                  </a:spcBef>
                </a:pPr>
                <a:endParaRPr sz="16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55017" y="173565"/>
              <a:ext cx="6101210" cy="1227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812810">
                <a:lnSpc>
                  <a:spcPts val="6968"/>
                </a:lnSpc>
                <a:spcBef>
                  <a:spcPct val="0"/>
                </a:spcBef>
              </a:pPr>
              <a:r>
                <a:rPr lang="en-US" sz="4977">
                  <a:solidFill>
                    <a:srgbClr val="FFFFFF"/>
                  </a:solidFill>
                  <a:latin typeface="Gotham 3"/>
                </a:rPr>
                <a:t>HEADLINES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2435501" y="7005483"/>
            <a:ext cx="3639878" cy="980052"/>
          </a:xfrm>
          <a:custGeom>
            <a:avLst/>
            <a:gdLst/>
            <a:ahLst/>
            <a:cxnLst/>
            <a:rect l="l" t="t" r="r" b="b"/>
            <a:pathLst>
              <a:path w="4094863" h="1102559">
                <a:moveTo>
                  <a:pt x="0" y="0"/>
                </a:moveTo>
                <a:lnTo>
                  <a:pt x="4094863" y="0"/>
                </a:lnTo>
                <a:lnTo>
                  <a:pt x="4094863" y="1102559"/>
                </a:lnTo>
                <a:lnTo>
                  <a:pt x="0" y="11025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273"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1153629" y="466854"/>
            <a:ext cx="4729784" cy="2881676"/>
          </a:xfrm>
          <a:custGeom>
            <a:avLst/>
            <a:gdLst/>
            <a:ahLst/>
            <a:cxnLst/>
            <a:rect l="l" t="t" r="r" b="b"/>
            <a:pathLst>
              <a:path w="5321007" h="3241886">
                <a:moveTo>
                  <a:pt x="0" y="0"/>
                </a:moveTo>
                <a:lnTo>
                  <a:pt x="5321007" y="0"/>
                </a:lnTo>
                <a:lnTo>
                  <a:pt x="5321007" y="3241886"/>
                </a:lnTo>
                <a:lnTo>
                  <a:pt x="0" y="32418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67" r="-2587" b="-7302"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214958" y="895670"/>
            <a:ext cx="5938671" cy="2076616"/>
          </a:xfrm>
          <a:custGeom>
            <a:avLst/>
            <a:gdLst/>
            <a:ahLst/>
            <a:cxnLst/>
            <a:rect l="l" t="t" r="r" b="b"/>
            <a:pathLst>
              <a:path w="6681005" h="2336193">
                <a:moveTo>
                  <a:pt x="0" y="0"/>
                </a:moveTo>
                <a:lnTo>
                  <a:pt x="6681005" y="0"/>
                </a:lnTo>
                <a:lnTo>
                  <a:pt x="6681005" y="2336193"/>
                </a:lnTo>
                <a:lnTo>
                  <a:pt x="0" y="23361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188" t="-6280" r="-15234"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213292" y="7894467"/>
            <a:ext cx="5120337" cy="877617"/>
          </a:xfrm>
          <a:custGeom>
            <a:avLst/>
            <a:gdLst/>
            <a:ahLst/>
            <a:cxnLst/>
            <a:rect l="l" t="t" r="r" b="b"/>
            <a:pathLst>
              <a:path w="5760379" h="987319">
                <a:moveTo>
                  <a:pt x="0" y="0"/>
                </a:moveTo>
                <a:lnTo>
                  <a:pt x="5760379" y="0"/>
                </a:lnTo>
                <a:lnTo>
                  <a:pt x="5760379" y="987319"/>
                </a:lnTo>
                <a:lnTo>
                  <a:pt x="0" y="9873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0448" b="-20896"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753813" y="1823026"/>
            <a:ext cx="5087541" cy="1352950"/>
          </a:xfrm>
          <a:custGeom>
            <a:avLst/>
            <a:gdLst/>
            <a:ahLst/>
            <a:cxnLst/>
            <a:rect l="l" t="t" r="r" b="b"/>
            <a:pathLst>
              <a:path w="5723484" h="1522069">
                <a:moveTo>
                  <a:pt x="0" y="0"/>
                </a:moveTo>
                <a:lnTo>
                  <a:pt x="5723484" y="0"/>
                </a:lnTo>
                <a:lnTo>
                  <a:pt x="5723484" y="1522070"/>
                </a:lnTo>
                <a:lnTo>
                  <a:pt x="0" y="15220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62924" y="8085521"/>
            <a:ext cx="5827387" cy="863523"/>
          </a:xfrm>
          <a:custGeom>
            <a:avLst/>
            <a:gdLst/>
            <a:ahLst/>
            <a:cxnLst/>
            <a:rect l="l" t="t" r="r" b="b"/>
            <a:pathLst>
              <a:path w="6555810" h="971463">
                <a:moveTo>
                  <a:pt x="0" y="0"/>
                </a:moveTo>
                <a:lnTo>
                  <a:pt x="6555810" y="0"/>
                </a:lnTo>
                <a:lnTo>
                  <a:pt x="6555810" y="971463"/>
                </a:lnTo>
                <a:lnTo>
                  <a:pt x="0" y="9714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210440" y="1631743"/>
            <a:ext cx="3675772" cy="3250611"/>
          </a:xfrm>
          <a:custGeom>
            <a:avLst/>
            <a:gdLst/>
            <a:ahLst/>
            <a:cxnLst/>
            <a:rect l="l" t="t" r="r" b="b"/>
            <a:pathLst>
              <a:path w="4135244" h="3656937">
                <a:moveTo>
                  <a:pt x="0" y="0"/>
                </a:moveTo>
                <a:lnTo>
                  <a:pt x="4135245" y="0"/>
                </a:lnTo>
                <a:lnTo>
                  <a:pt x="4135245" y="3656936"/>
                </a:lnTo>
                <a:lnTo>
                  <a:pt x="0" y="36569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3729832" y="3086793"/>
            <a:ext cx="5629216" cy="2727430"/>
          </a:xfrm>
          <a:custGeom>
            <a:avLst/>
            <a:gdLst/>
            <a:ahLst/>
            <a:cxnLst/>
            <a:rect l="l" t="t" r="r" b="b"/>
            <a:pathLst>
              <a:path w="6332868" h="3068359">
                <a:moveTo>
                  <a:pt x="0" y="0"/>
                </a:moveTo>
                <a:lnTo>
                  <a:pt x="6332868" y="0"/>
                </a:lnTo>
                <a:lnTo>
                  <a:pt x="6332868" y="3068359"/>
                </a:lnTo>
                <a:lnTo>
                  <a:pt x="0" y="30683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8154614" y="5383343"/>
            <a:ext cx="5794360" cy="1512074"/>
          </a:xfrm>
          <a:custGeom>
            <a:avLst/>
            <a:gdLst/>
            <a:ahLst/>
            <a:cxnLst/>
            <a:rect l="l" t="t" r="r" b="b"/>
            <a:pathLst>
              <a:path w="6518655" h="1701083">
                <a:moveTo>
                  <a:pt x="0" y="0"/>
                </a:moveTo>
                <a:lnTo>
                  <a:pt x="6518656" y="0"/>
                </a:lnTo>
                <a:lnTo>
                  <a:pt x="6518656" y="1701083"/>
                </a:lnTo>
                <a:lnTo>
                  <a:pt x="0" y="17010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8841354" y="3006152"/>
            <a:ext cx="3978366" cy="2309456"/>
          </a:xfrm>
          <a:custGeom>
            <a:avLst/>
            <a:gdLst/>
            <a:ahLst/>
            <a:cxnLst/>
            <a:rect l="l" t="t" r="r" b="b"/>
            <a:pathLst>
              <a:path w="4475662" h="2598138">
                <a:moveTo>
                  <a:pt x="0" y="0"/>
                </a:moveTo>
                <a:lnTo>
                  <a:pt x="4475661" y="0"/>
                </a:lnTo>
                <a:lnTo>
                  <a:pt x="4475661" y="2598139"/>
                </a:lnTo>
                <a:lnTo>
                  <a:pt x="0" y="259813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850" b="-4561"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2435500" y="4064732"/>
            <a:ext cx="3547257" cy="2830684"/>
          </a:xfrm>
          <a:custGeom>
            <a:avLst/>
            <a:gdLst/>
            <a:ahLst/>
            <a:cxnLst/>
            <a:rect l="l" t="t" r="r" b="b"/>
            <a:pathLst>
              <a:path w="3990664" h="3184520">
                <a:moveTo>
                  <a:pt x="0" y="0"/>
                </a:moveTo>
                <a:lnTo>
                  <a:pt x="3990664" y="0"/>
                </a:lnTo>
                <a:lnTo>
                  <a:pt x="3990664" y="3184520"/>
                </a:lnTo>
                <a:lnTo>
                  <a:pt x="0" y="318452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81103" y="4733364"/>
            <a:ext cx="4916051" cy="887892"/>
          </a:xfrm>
          <a:custGeom>
            <a:avLst/>
            <a:gdLst/>
            <a:ahLst/>
            <a:cxnLst/>
            <a:rect l="l" t="t" r="r" b="b"/>
            <a:pathLst>
              <a:path w="5530557" h="998878">
                <a:moveTo>
                  <a:pt x="0" y="0"/>
                </a:moveTo>
                <a:lnTo>
                  <a:pt x="5530557" y="0"/>
                </a:lnTo>
                <a:lnTo>
                  <a:pt x="5530557" y="998878"/>
                </a:lnTo>
                <a:lnTo>
                  <a:pt x="0" y="99887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1838" r="-7458" b="-54510"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3886213" y="5389125"/>
            <a:ext cx="4063584" cy="2696396"/>
          </a:xfrm>
          <a:custGeom>
            <a:avLst/>
            <a:gdLst/>
            <a:ahLst/>
            <a:cxnLst/>
            <a:rect l="l" t="t" r="r" b="b"/>
            <a:pathLst>
              <a:path w="4571532" h="3033446">
                <a:moveTo>
                  <a:pt x="0" y="0"/>
                </a:moveTo>
                <a:lnTo>
                  <a:pt x="4571532" y="0"/>
                </a:lnTo>
                <a:lnTo>
                  <a:pt x="4571532" y="3033446"/>
                </a:lnTo>
                <a:lnTo>
                  <a:pt x="0" y="303344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6793421" y="6963150"/>
            <a:ext cx="5642078" cy="829717"/>
          </a:xfrm>
          <a:custGeom>
            <a:avLst/>
            <a:gdLst/>
            <a:ahLst/>
            <a:cxnLst/>
            <a:rect l="l" t="t" r="r" b="b"/>
            <a:pathLst>
              <a:path w="6347338" h="933432">
                <a:moveTo>
                  <a:pt x="0" y="0"/>
                </a:moveTo>
                <a:lnTo>
                  <a:pt x="6347339" y="0"/>
                </a:lnTo>
                <a:lnTo>
                  <a:pt x="6347339" y="933432"/>
                </a:lnTo>
                <a:lnTo>
                  <a:pt x="0" y="93343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11811584" y="3451224"/>
            <a:ext cx="4444417" cy="613508"/>
          </a:xfrm>
          <a:custGeom>
            <a:avLst/>
            <a:gdLst/>
            <a:ahLst/>
            <a:cxnLst/>
            <a:rect l="l" t="t" r="r" b="b"/>
            <a:pathLst>
              <a:path w="4999969" h="690196">
                <a:moveTo>
                  <a:pt x="0" y="0"/>
                </a:moveTo>
                <a:lnTo>
                  <a:pt x="4999969" y="0"/>
                </a:lnTo>
                <a:lnTo>
                  <a:pt x="4999969" y="690196"/>
                </a:lnTo>
                <a:lnTo>
                  <a:pt x="0" y="69019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6793422" y="7816752"/>
            <a:ext cx="3377354" cy="955332"/>
          </a:xfrm>
          <a:custGeom>
            <a:avLst/>
            <a:gdLst/>
            <a:ahLst/>
            <a:cxnLst/>
            <a:rect l="l" t="t" r="r" b="b"/>
            <a:pathLst>
              <a:path w="3799523" h="1074748">
                <a:moveTo>
                  <a:pt x="0" y="0"/>
                </a:moveTo>
                <a:lnTo>
                  <a:pt x="3799523" y="0"/>
                </a:lnTo>
                <a:lnTo>
                  <a:pt x="3799523" y="1074748"/>
                </a:lnTo>
                <a:lnTo>
                  <a:pt x="0" y="107474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210440" y="5621256"/>
            <a:ext cx="3595299" cy="2673162"/>
          </a:xfrm>
          <a:custGeom>
            <a:avLst/>
            <a:gdLst/>
            <a:ahLst/>
            <a:cxnLst/>
            <a:rect l="l" t="t" r="r" b="b"/>
            <a:pathLst>
              <a:path w="4044711" h="3007307">
                <a:moveTo>
                  <a:pt x="0" y="0"/>
                </a:moveTo>
                <a:lnTo>
                  <a:pt x="4044711" y="0"/>
                </a:lnTo>
                <a:lnTo>
                  <a:pt x="4044711" y="3007307"/>
                </a:lnTo>
                <a:lnTo>
                  <a:pt x="0" y="300730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" r="-49612"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345440"/>
            <a:ext cx="7947939" cy="1137920"/>
            <a:chOff x="0" y="0"/>
            <a:chExt cx="11921908" cy="170688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1921908" cy="1706881"/>
              <a:chOff x="0" y="0"/>
              <a:chExt cx="2354945" cy="33716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354945" cy="337162"/>
              </a:xfrm>
              <a:custGeom>
                <a:avLst/>
                <a:gdLst/>
                <a:ahLst/>
                <a:cxnLst/>
                <a:rect l="l" t="t" r="r" b="b"/>
                <a:pathLst>
                  <a:path w="2354945" h="337162">
                    <a:moveTo>
                      <a:pt x="0" y="0"/>
                    </a:moveTo>
                    <a:lnTo>
                      <a:pt x="2354945" y="0"/>
                    </a:lnTo>
                    <a:lnTo>
                      <a:pt x="2354945" y="337162"/>
                    </a:lnTo>
                    <a:lnTo>
                      <a:pt x="0" y="337162"/>
                    </a:lnTo>
                    <a:close/>
                  </a:path>
                </a:pathLst>
              </a:custGeom>
              <a:solidFill>
                <a:srgbClr val="EC1E6B"/>
              </a:solidFill>
            </p:spPr>
            <p:txBody>
              <a:bodyPr/>
              <a:lstStyle/>
              <a:p>
                <a:pPr defTabSz="812810"/>
                <a:endParaRPr lang="en-US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2354945" cy="375262"/>
              </a:xfrm>
              <a:prstGeom prst="rect">
                <a:avLst/>
              </a:prstGeom>
            </p:spPr>
            <p:txBody>
              <a:bodyPr lIns="45156" tIns="45156" rIns="45156" bIns="45156" rtlCol="0" anchor="ctr"/>
              <a:lstStyle/>
              <a:p>
                <a:pPr algn="ctr" defTabSz="812810">
                  <a:lnSpc>
                    <a:spcPts val="2364"/>
                  </a:lnSpc>
                  <a:spcBef>
                    <a:spcPct val="0"/>
                  </a:spcBef>
                </a:pPr>
                <a:endParaRPr sz="16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636648" y="173565"/>
              <a:ext cx="10941220" cy="1227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812810">
                <a:lnSpc>
                  <a:spcPts val="6968"/>
                </a:lnSpc>
                <a:spcBef>
                  <a:spcPct val="0"/>
                </a:spcBef>
              </a:pPr>
              <a:r>
                <a:rPr lang="en-US" sz="4977">
                  <a:solidFill>
                    <a:srgbClr val="FFFFFF"/>
                  </a:solidFill>
                  <a:latin typeface="Gotham 3"/>
                </a:rPr>
                <a:t>BIENVENIDO A MIAMI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8522691" y="0"/>
            <a:ext cx="7115467" cy="9720236"/>
          </a:xfrm>
          <a:custGeom>
            <a:avLst/>
            <a:gdLst/>
            <a:ahLst/>
            <a:cxnLst/>
            <a:rect l="l" t="t" r="r" b="b"/>
            <a:pathLst>
              <a:path w="8004900" h="10935265">
                <a:moveTo>
                  <a:pt x="0" y="0"/>
                </a:moveTo>
                <a:lnTo>
                  <a:pt x="8004900" y="0"/>
                </a:lnTo>
                <a:lnTo>
                  <a:pt x="8004900" y="10935265"/>
                </a:lnTo>
                <a:lnTo>
                  <a:pt x="0" y="10935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93945" y="8475057"/>
            <a:ext cx="2884686" cy="35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12810">
              <a:lnSpc>
                <a:spcPts val="2986"/>
              </a:lnSpc>
            </a:pPr>
            <a:r>
              <a:rPr lang="en-US" sz="2133">
                <a:solidFill>
                  <a:srgbClr val="FEFEFE"/>
                </a:solidFill>
                <a:latin typeface="Gotham 2"/>
              </a:rPr>
              <a:t>emergeamericas.com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4475" y="3020478"/>
            <a:ext cx="7423464" cy="3101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12810">
              <a:lnSpc>
                <a:spcPts val="4912"/>
              </a:lnSpc>
            </a:pPr>
            <a:r>
              <a:rPr lang="en-US" sz="3993">
                <a:solidFill>
                  <a:srgbClr val="000000"/>
                </a:solidFill>
                <a:latin typeface="Gotham 3"/>
              </a:rPr>
              <a:t>Propelled by the pandemic, Miami has gained validation as a global tech hub with a massive migration of tech talent and investors.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www.youtube.com/watch?v=yz_QoRppwQc"/>
          </p:cNvPr>
          <p:cNvSpPr/>
          <p:nvPr/>
        </p:nvSpPr>
        <p:spPr>
          <a:xfrm flipH="1"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l="-387" r="-49612"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4" tooltip="https://youtu.be/yz_QoRppwQc"/>
          </p:cNvPr>
          <p:cNvSpPr/>
          <p:nvPr/>
        </p:nvSpPr>
        <p:spPr>
          <a:xfrm>
            <a:off x="0" y="-372533"/>
            <a:ext cx="16256000" cy="10837333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0" y="345440"/>
            <a:ext cx="10007943" cy="1137920"/>
            <a:chOff x="0" y="0"/>
            <a:chExt cx="15011915" cy="1706881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5011915" cy="1706881"/>
              <a:chOff x="0" y="0"/>
              <a:chExt cx="2965317" cy="33716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965316" cy="337162"/>
              </a:xfrm>
              <a:custGeom>
                <a:avLst/>
                <a:gdLst/>
                <a:ahLst/>
                <a:cxnLst/>
                <a:rect l="l" t="t" r="r" b="b"/>
                <a:pathLst>
                  <a:path w="2965316" h="337162">
                    <a:moveTo>
                      <a:pt x="0" y="0"/>
                    </a:moveTo>
                    <a:lnTo>
                      <a:pt x="2965316" y="0"/>
                    </a:lnTo>
                    <a:lnTo>
                      <a:pt x="2965316" y="337162"/>
                    </a:lnTo>
                    <a:lnTo>
                      <a:pt x="0" y="337162"/>
                    </a:lnTo>
                    <a:close/>
                  </a:path>
                </a:pathLst>
              </a:custGeom>
              <a:solidFill>
                <a:srgbClr val="EC1E6B"/>
              </a:solidFill>
            </p:spPr>
            <p:txBody>
              <a:bodyPr/>
              <a:lstStyle/>
              <a:p>
                <a:pPr defTabSz="812810"/>
                <a:endParaRPr lang="en-US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2965317" cy="375262"/>
              </a:xfrm>
              <a:prstGeom prst="rect">
                <a:avLst/>
              </a:prstGeom>
            </p:spPr>
            <p:txBody>
              <a:bodyPr lIns="45156" tIns="45156" rIns="45156" bIns="45156" rtlCol="0" anchor="ctr"/>
              <a:lstStyle/>
              <a:p>
                <a:pPr algn="ctr" defTabSz="812810">
                  <a:lnSpc>
                    <a:spcPts val="2364"/>
                  </a:lnSpc>
                  <a:spcBef>
                    <a:spcPct val="0"/>
                  </a:spcBef>
                </a:pPr>
                <a:endParaRPr sz="16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801659" y="173565"/>
              <a:ext cx="13777046" cy="1227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812810">
                <a:lnSpc>
                  <a:spcPts val="6968"/>
                </a:lnSpc>
                <a:spcBef>
                  <a:spcPct val="0"/>
                </a:spcBef>
              </a:pPr>
              <a:r>
                <a:rPr lang="en-US" sz="4977">
                  <a:solidFill>
                    <a:srgbClr val="FFFFFF"/>
                  </a:solidFill>
                  <a:latin typeface="Gotham 3"/>
                </a:rPr>
                <a:t>A LOOK BACK AT 10 YEARS</a:t>
              </a:r>
            </a:p>
          </p:txBody>
        </p:sp>
      </p:grpSp>
      <p:sp>
        <p:nvSpPr>
          <p:cNvPr id="9" name="Freeform 9">
            <a:hlinkClick r:id="rId4" tooltip="https://youtu.be/yz_QoRppwQc"/>
          </p:cNvPr>
          <p:cNvSpPr/>
          <p:nvPr/>
        </p:nvSpPr>
        <p:spPr>
          <a:xfrm>
            <a:off x="6564244" y="4319578"/>
            <a:ext cx="3127513" cy="3127513"/>
          </a:xfrm>
          <a:custGeom>
            <a:avLst/>
            <a:gdLst/>
            <a:ahLst/>
            <a:cxnLst/>
            <a:rect l="l" t="t" r="r" b="b"/>
            <a:pathLst>
              <a:path w="3518452" h="3518452">
                <a:moveTo>
                  <a:pt x="0" y="0"/>
                </a:moveTo>
                <a:lnTo>
                  <a:pt x="3518452" y="0"/>
                </a:lnTo>
                <a:lnTo>
                  <a:pt x="3518452" y="3518452"/>
                </a:lnTo>
                <a:lnTo>
                  <a:pt x="0" y="35184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387" r="-49612"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8032" b="-68634"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0" y="345440"/>
            <a:ext cx="8580217" cy="1137920"/>
            <a:chOff x="0" y="0"/>
            <a:chExt cx="12870326" cy="1706881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2870326" cy="1706881"/>
              <a:chOff x="0" y="0"/>
              <a:chExt cx="2542287" cy="33716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542286" cy="337162"/>
              </a:xfrm>
              <a:custGeom>
                <a:avLst/>
                <a:gdLst/>
                <a:ahLst/>
                <a:cxnLst/>
                <a:rect l="l" t="t" r="r" b="b"/>
                <a:pathLst>
                  <a:path w="2542286" h="337162">
                    <a:moveTo>
                      <a:pt x="0" y="0"/>
                    </a:moveTo>
                    <a:lnTo>
                      <a:pt x="2542286" y="0"/>
                    </a:lnTo>
                    <a:lnTo>
                      <a:pt x="2542286" y="337162"/>
                    </a:lnTo>
                    <a:lnTo>
                      <a:pt x="0" y="337162"/>
                    </a:lnTo>
                    <a:close/>
                  </a:path>
                </a:pathLst>
              </a:custGeom>
              <a:solidFill>
                <a:srgbClr val="EC1E6B"/>
              </a:solidFill>
            </p:spPr>
            <p:txBody>
              <a:bodyPr/>
              <a:lstStyle/>
              <a:p>
                <a:pPr defTabSz="812810"/>
                <a:endParaRPr lang="en-US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2542287" cy="375262"/>
              </a:xfrm>
              <a:prstGeom prst="rect">
                <a:avLst/>
              </a:prstGeom>
            </p:spPr>
            <p:txBody>
              <a:bodyPr lIns="45156" tIns="45156" rIns="45156" bIns="45156" rtlCol="0" anchor="ctr"/>
              <a:lstStyle/>
              <a:p>
                <a:pPr algn="ctr" defTabSz="812810">
                  <a:lnSpc>
                    <a:spcPts val="2364"/>
                  </a:lnSpc>
                  <a:spcBef>
                    <a:spcPct val="0"/>
                  </a:spcBef>
                </a:pPr>
                <a:endParaRPr sz="16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687296" y="173565"/>
              <a:ext cx="11811621" cy="1227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812810">
                <a:lnSpc>
                  <a:spcPts val="6968"/>
                </a:lnSpc>
                <a:spcBef>
                  <a:spcPct val="0"/>
                </a:spcBef>
              </a:pPr>
              <a:r>
                <a:rPr lang="en-US" sz="4977">
                  <a:solidFill>
                    <a:srgbClr val="FFFFFF"/>
                  </a:solidFill>
                  <a:latin typeface="Gotham 3"/>
                </a:rPr>
                <a:t>MORE THAN AN EVENT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0" y="5265971"/>
            <a:ext cx="1625600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12810">
              <a:lnSpc>
                <a:spcPts val="3577"/>
              </a:lnSpc>
            </a:pPr>
            <a:r>
              <a:rPr lang="en-US" sz="3110">
                <a:solidFill>
                  <a:srgbClr val="FEFDFC"/>
                </a:solidFill>
                <a:latin typeface="Gotham 1"/>
              </a:rPr>
              <a:t>eMerge Americas is an ecosystem that is making a direct and </a:t>
            </a:r>
          </a:p>
          <a:p>
            <a:pPr algn="ctr" defTabSz="812810">
              <a:lnSpc>
                <a:spcPts val="3577"/>
              </a:lnSpc>
            </a:pPr>
            <a:r>
              <a:rPr lang="en-US" sz="3110">
                <a:solidFill>
                  <a:srgbClr val="FEFDFC"/>
                </a:solidFill>
                <a:latin typeface="Gotham 1"/>
              </a:rPr>
              <a:t>transformational economic impact on Miami and the entire State of Florida.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355411" y="6379102"/>
            <a:ext cx="6289898" cy="1611186"/>
            <a:chOff x="0" y="-66675"/>
            <a:chExt cx="9434846" cy="2416780"/>
          </a:xfrm>
        </p:grpSpPr>
        <p:sp>
          <p:nvSpPr>
            <p:cNvPr id="11" name="TextBox 11"/>
            <p:cNvSpPr txBox="1"/>
            <p:nvPr/>
          </p:nvSpPr>
          <p:spPr>
            <a:xfrm>
              <a:off x="4399815" y="166524"/>
              <a:ext cx="5035031" cy="21835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812810">
                <a:lnSpc>
                  <a:spcPts val="3852"/>
                </a:lnSpc>
              </a:pPr>
              <a:r>
                <a:rPr lang="en-US" sz="2751">
                  <a:solidFill>
                    <a:srgbClr val="FEFDFC"/>
                  </a:solidFill>
                  <a:latin typeface="Gotham 1"/>
                </a:rPr>
                <a:t>Total Cumulative</a:t>
              </a:r>
            </a:p>
            <a:p>
              <a:pPr defTabSz="812810">
                <a:lnSpc>
                  <a:spcPts val="3852"/>
                </a:lnSpc>
              </a:pPr>
              <a:r>
                <a:rPr lang="en-US" sz="2751">
                  <a:solidFill>
                    <a:srgbClr val="FEFDFC"/>
                  </a:solidFill>
                  <a:latin typeface="Gotham 1"/>
                </a:rPr>
                <a:t>Economic Impact*</a:t>
              </a:r>
            </a:p>
            <a:p>
              <a:pPr defTabSz="812810">
                <a:lnSpc>
                  <a:spcPts val="3852"/>
                </a:lnSpc>
                <a:spcBef>
                  <a:spcPct val="0"/>
                </a:spcBef>
              </a:pPr>
              <a:endParaRPr lang="en-US" sz="2751">
                <a:solidFill>
                  <a:srgbClr val="FEFDFC"/>
                </a:solidFill>
                <a:latin typeface="Gotham 1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4121713" cy="2340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defTabSz="812810">
                <a:lnSpc>
                  <a:spcPts val="6279"/>
                </a:lnSpc>
              </a:pPr>
              <a:r>
                <a:rPr lang="en-US" sz="5023">
                  <a:solidFill>
                    <a:srgbClr val="FEFEFE"/>
                  </a:solidFill>
                  <a:latin typeface="Gotham 1"/>
                </a:rPr>
                <a:t>Almost $3B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936206" y="6499225"/>
            <a:ext cx="6964383" cy="1168199"/>
            <a:chOff x="0" y="-152400"/>
            <a:chExt cx="10446575" cy="1752299"/>
          </a:xfrm>
        </p:grpSpPr>
        <p:sp>
          <p:nvSpPr>
            <p:cNvPr id="14" name="TextBox 14"/>
            <p:cNvSpPr txBox="1"/>
            <p:nvPr/>
          </p:nvSpPr>
          <p:spPr>
            <a:xfrm>
              <a:off x="4871621" y="166524"/>
              <a:ext cx="5574954" cy="1433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812810">
                <a:lnSpc>
                  <a:spcPts val="3852"/>
                </a:lnSpc>
              </a:pPr>
              <a:r>
                <a:rPr lang="en-US" sz="2751">
                  <a:solidFill>
                    <a:srgbClr val="FEFDFC"/>
                  </a:solidFill>
                  <a:latin typeface="Gotham 1"/>
                </a:rPr>
                <a:t>Total Jobs Created*</a:t>
              </a:r>
            </a:p>
            <a:p>
              <a:pPr defTabSz="812810">
                <a:lnSpc>
                  <a:spcPts val="3852"/>
                </a:lnSpc>
                <a:spcBef>
                  <a:spcPct val="0"/>
                </a:spcBef>
              </a:pPr>
              <a:endParaRPr lang="en-US" sz="2751">
                <a:solidFill>
                  <a:srgbClr val="FEFDFC"/>
                </a:solidFill>
                <a:latin typeface="Gotham 1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52400"/>
              <a:ext cx="4563699" cy="12299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defTabSz="812810">
                <a:lnSpc>
                  <a:spcPts val="7033"/>
                </a:lnSpc>
                <a:spcBef>
                  <a:spcPct val="0"/>
                </a:spcBef>
              </a:pPr>
              <a:r>
                <a:rPr lang="en-US" sz="5023">
                  <a:solidFill>
                    <a:srgbClr val="FEFEFE"/>
                  </a:solidFill>
                  <a:latin typeface="Gotham 1"/>
                </a:rPr>
                <a:t>10,000+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359545" y="7636777"/>
            <a:ext cx="4541044" cy="417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812810">
              <a:lnSpc>
                <a:spcPts val="1742"/>
              </a:lnSpc>
            </a:pPr>
            <a:r>
              <a:rPr lang="en-US" sz="1244">
                <a:solidFill>
                  <a:srgbClr val="FEFEFE"/>
                </a:solidFill>
                <a:latin typeface="Gotham 4"/>
              </a:rPr>
              <a:t>* Source: Washington Economics Group Analysis of </a:t>
            </a:r>
          </a:p>
          <a:p>
            <a:pPr algn="just" defTabSz="812810">
              <a:lnSpc>
                <a:spcPts val="1742"/>
              </a:lnSpc>
            </a:pPr>
            <a:r>
              <a:rPr lang="en-US" sz="1244">
                <a:solidFill>
                  <a:srgbClr val="FEFEFE"/>
                </a:solidFill>
                <a:latin typeface="Gotham 4"/>
              </a:rPr>
              <a:t>eMerge Americas cumulative economic impact on Florida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93945" y="8475057"/>
            <a:ext cx="2884686" cy="35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12810">
              <a:lnSpc>
                <a:spcPts val="2986"/>
              </a:lnSpc>
            </a:pPr>
            <a:r>
              <a:rPr lang="en-US" sz="2133">
                <a:solidFill>
                  <a:srgbClr val="FEFEFE"/>
                </a:solidFill>
                <a:latin typeface="Gotham 2"/>
              </a:rPr>
              <a:t>emergeamericas.com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" r="-49612"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345440"/>
            <a:ext cx="11606777" cy="1137920"/>
            <a:chOff x="0" y="0"/>
            <a:chExt cx="17410166" cy="170688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7410166" cy="1706881"/>
              <a:chOff x="0" y="0"/>
              <a:chExt cx="3439045" cy="33716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439045" cy="337162"/>
              </a:xfrm>
              <a:custGeom>
                <a:avLst/>
                <a:gdLst/>
                <a:ahLst/>
                <a:cxnLst/>
                <a:rect l="l" t="t" r="r" b="b"/>
                <a:pathLst>
                  <a:path w="3439045" h="337162">
                    <a:moveTo>
                      <a:pt x="0" y="0"/>
                    </a:moveTo>
                    <a:lnTo>
                      <a:pt x="3439045" y="0"/>
                    </a:lnTo>
                    <a:lnTo>
                      <a:pt x="3439045" y="337162"/>
                    </a:lnTo>
                    <a:lnTo>
                      <a:pt x="0" y="337162"/>
                    </a:lnTo>
                    <a:close/>
                  </a:path>
                </a:pathLst>
              </a:custGeom>
              <a:solidFill>
                <a:srgbClr val="EC1E6B"/>
              </a:solidFill>
            </p:spPr>
            <p:txBody>
              <a:bodyPr/>
              <a:lstStyle/>
              <a:p>
                <a:pPr defTabSz="812810"/>
                <a:endParaRPr lang="en-US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3439045" cy="375262"/>
              </a:xfrm>
              <a:prstGeom prst="rect">
                <a:avLst/>
              </a:prstGeom>
            </p:spPr>
            <p:txBody>
              <a:bodyPr lIns="45156" tIns="45156" rIns="45156" bIns="45156" rtlCol="0" anchor="ctr"/>
              <a:lstStyle/>
              <a:p>
                <a:pPr algn="ctr" defTabSz="812810">
                  <a:lnSpc>
                    <a:spcPts val="2364"/>
                  </a:lnSpc>
                  <a:spcBef>
                    <a:spcPct val="0"/>
                  </a:spcBef>
                </a:pPr>
                <a:endParaRPr sz="16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929729" y="173565"/>
              <a:ext cx="15978018" cy="1227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812810">
                <a:lnSpc>
                  <a:spcPts val="6968"/>
                </a:lnSpc>
                <a:spcBef>
                  <a:spcPct val="0"/>
                </a:spcBef>
              </a:pPr>
              <a:r>
                <a:rPr lang="en-US" sz="4977">
                  <a:solidFill>
                    <a:srgbClr val="FFFFFF"/>
                  </a:solidFill>
                  <a:latin typeface="Gotham 3"/>
                </a:rPr>
                <a:t>IT’S A YEAR-ROUND PLATFORM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21406" y="1711748"/>
            <a:ext cx="15213188" cy="6781481"/>
            <a:chOff x="0" y="0"/>
            <a:chExt cx="4507611" cy="200932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07611" cy="2009328"/>
            </a:xfrm>
            <a:custGeom>
              <a:avLst/>
              <a:gdLst/>
              <a:ahLst/>
              <a:cxnLst/>
              <a:rect l="l" t="t" r="r" b="b"/>
              <a:pathLst>
                <a:path w="4507611" h="2009328">
                  <a:moveTo>
                    <a:pt x="0" y="0"/>
                  </a:moveTo>
                  <a:lnTo>
                    <a:pt x="4507611" y="0"/>
                  </a:lnTo>
                  <a:lnTo>
                    <a:pt x="4507611" y="2009328"/>
                  </a:lnTo>
                  <a:lnTo>
                    <a:pt x="0" y="200932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507611" cy="2047428"/>
            </a:xfrm>
            <a:prstGeom prst="rect">
              <a:avLst/>
            </a:prstGeom>
          </p:spPr>
          <p:txBody>
            <a:bodyPr lIns="45156" tIns="45156" rIns="45156" bIns="45156" rtlCol="0" anchor="ctr"/>
            <a:lstStyle/>
            <a:p>
              <a:pPr algn="ctr" defTabSz="812810">
                <a:lnSpc>
                  <a:spcPts val="2364"/>
                </a:lnSpc>
              </a:pPr>
              <a:endParaRPr sz="16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765991" y="1855696"/>
            <a:ext cx="14662358" cy="6586732"/>
          </a:xfrm>
          <a:custGeom>
            <a:avLst/>
            <a:gdLst/>
            <a:ahLst/>
            <a:cxnLst/>
            <a:rect l="l" t="t" r="r" b="b"/>
            <a:pathLst>
              <a:path w="16495153" h="7410074">
                <a:moveTo>
                  <a:pt x="0" y="0"/>
                </a:moveTo>
                <a:lnTo>
                  <a:pt x="16495153" y="0"/>
                </a:lnTo>
                <a:lnTo>
                  <a:pt x="16495153" y="7410075"/>
                </a:lnTo>
                <a:lnTo>
                  <a:pt x="0" y="74100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849909" y="8630920"/>
            <a:ext cx="2884686" cy="35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12810">
              <a:lnSpc>
                <a:spcPts val="2986"/>
              </a:lnSpc>
            </a:pPr>
            <a:r>
              <a:rPr lang="en-US" sz="2133">
                <a:solidFill>
                  <a:srgbClr val="000000"/>
                </a:solidFill>
                <a:latin typeface="Gotham 2"/>
              </a:rPr>
              <a:t>emergeamericas.com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387" r="-49612"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345440"/>
            <a:ext cx="11440546" cy="899909"/>
            <a:chOff x="0" y="0"/>
            <a:chExt cx="3389791" cy="2666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89792" cy="266640"/>
            </a:xfrm>
            <a:custGeom>
              <a:avLst/>
              <a:gdLst/>
              <a:ahLst/>
              <a:cxnLst/>
              <a:rect l="l" t="t" r="r" b="b"/>
              <a:pathLst>
                <a:path w="3389792" h="266640">
                  <a:moveTo>
                    <a:pt x="0" y="0"/>
                  </a:moveTo>
                  <a:lnTo>
                    <a:pt x="3389792" y="0"/>
                  </a:lnTo>
                  <a:lnTo>
                    <a:pt x="3389792" y="266640"/>
                  </a:lnTo>
                  <a:lnTo>
                    <a:pt x="0" y="266640"/>
                  </a:lnTo>
                  <a:close/>
                </a:path>
              </a:pathLst>
            </a:custGeom>
            <a:solidFill>
              <a:srgbClr val="EC1E6B"/>
            </a:solid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389791" cy="304740"/>
            </a:xfrm>
            <a:prstGeom prst="rect">
              <a:avLst/>
            </a:prstGeom>
          </p:spPr>
          <p:txBody>
            <a:bodyPr lIns="45156" tIns="45156" rIns="45156" bIns="45156" rtlCol="0" anchor="ctr"/>
            <a:lstStyle/>
            <a:p>
              <a:pPr defTabSz="812810">
                <a:lnSpc>
                  <a:spcPts val="2364"/>
                </a:lnSpc>
                <a:spcBef>
                  <a:spcPct val="0"/>
                </a:spcBef>
              </a:pPr>
              <a:endParaRPr sz="16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292754">
            <a:off x="10452751" y="3023542"/>
            <a:ext cx="5000014" cy="5747647"/>
          </a:xfrm>
          <a:custGeom>
            <a:avLst/>
            <a:gdLst/>
            <a:ahLst/>
            <a:cxnLst/>
            <a:rect l="l" t="t" r="r" b="b"/>
            <a:pathLst>
              <a:path w="5625016" h="6466103">
                <a:moveTo>
                  <a:pt x="0" y="0"/>
                </a:moveTo>
                <a:lnTo>
                  <a:pt x="5625016" y="0"/>
                </a:lnTo>
                <a:lnTo>
                  <a:pt x="5625016" y="6466103"/>
                </a:lnTo>
                <a:lnTo>
                  <a:pt x="0" y="64661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690" r="-5690" b="-59664"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54626" y="1418863"/>
            <a:ext cx="8527972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812810">
              <a:lnSpc>
                <a:spcPts val="2986"/>
              </a:lnSpc>
            </a:pPr>
            <a:r>
              <a:rPr lang="en-US" sz="2133">
                <a:solidFill>
                  <a:srgbClr val="EC1E6B"/>
                </a:solidFill>
                <a:latin typeface="Gotham 1"/>
              </a:rPr>
              <a:t>Tech Basel Summit</a:t>
            </a:r>
          </a:p>
          <a:p>
            <a:pPr defTabSz="812810">
              <a:lnSpc>
                <a:spcPts val="2539"/>
              </a:lnSpc>
            </a:pPr>
            <a:r>
              <a:rPr lang="en-US" sz="2133">
                <a:solidFill>
                  <a:srgbClr val="000000"/>
                </a:solidFill>
                <a:latin typeface="Gotham 2"/>
              </a:rPr>
              <a:t>Leveraging the excitement around Art Basel, Tech Basel Summit is a one-day, invite-only event for founders, family offices and investors to connect, converse and collaborate. </a:t>
            </a: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 rot="295000">
            <a:off x="1619367" y="5998957"/>
            <a:ext cx="3373444" cy="2531838"/>
            <a:chOff x="0" y="0"/>
            <a:chExt cx="8909050" cy="6686423"/>
          </a:xfrm>
        </p:grpSpPr>
        <p:sp>
          <p:nvSpPr>
            <p:cNvPr id="9" name="Freeform 9"/>
            <p:cNvSpPr/>
            <p:nvPr/>
          </p:nvSpPr>
          <p:spPr>
            <a:xfrm>
              <a:off x="9525" y="9525"/>
              <a:ext cx="8890000" cy="6667373"/>
            </a:xfrm>
            <a:custGeom>
              <a:avLst/>
              <a:gdLst/>
              <a:ahLst/>
              <a:cxnLst/>
              <a:rect l="l" t="t" r="r" b="b"/>
              <a:pathLst>
                <a:path w="8890000" h="6667373">
                  <a:moveTo>
                    <a:pt x="0" y="0"/>
                  </a:moveTo>
                  <a:lnTo>
                    <a:pt x="8890000" y="0"/>
                  </a:lnTo>
                  <a:lnTo>
                    <a:pt x="8890000" y="6667373"/>
                  </a:lnTo>
                  <a:lnTo>
                    <a:pt x="0" y="66673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182372" y="372872"/>
              <a:ext cx="8544306" cy="5940679"/>
            </a:xfrm>
            <a:custGeom>
              <a:avLst/>
              <a:gdLst/>
              <a:ahLst/>
              <a:cxnLst/>
              <a:rect l="l" t="t" r="r" b="b"/>
              <a:pathLst>
                <a:path w="8544306" h="5940679">
                  <a:moveTo>
                    <a:pt x="0" y="0"/>
                  </a:moveTo>
                  <a:lnTo>
                    <a:pt x="8544306" y="0"/>
                  </a:lnTo>
                  <a:lnTo>
                    <a:pt x="8544306" y="5940679"/>
                  </a:lnTo>
                  <a:lnTo>
                    <a:pt x="0" y="5940679"/>
                  </a:lnTo>
                  <a:close/>
                </a:path>
              </a:pathLst>
            </a:custGeom>
            <a:blipFill>
              <a:blip r:embed="rId4"/>
              <a:stretch>
                <a:fillRect l="-5366" t="-4166" r="-6139" b="-2751"/>
              </a:stretch>
            </a:blip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8909050" cy="6686423"/>
            </a:xfrm>
            <a:custGeom>
              <a:avLst/>
              <a:gdLst/>
              <a:ahLst/>
              <a:cxnLst/>
              <a:rect l="l" t="t" r="r" b="b"/>
              <a:pathLst>
                <a:path w="8909050" h="6686423">
                  <a:moveTo>
                    <a:pt x="8909050" y="6686423"/>
                  </a:moveTo>
                  <a:lnTo>
                    <a:pt x="0" y="6686423"/>
                  </a:lnTo>
                  <a:lnTo>
                    <a:pt x="0" y="0"/>
                  </a:lnTo>
                  <a:lnTo>
                    <a:pt x="8909050" y="0"/>
                  </a:lnTo>
                  <a:lnTo>
                    <a:pt x="8909050" y="6686423"/>
                  </a:lnTo>
                  <a:close/>
                  <a:moveTo>
                    <a:pt x="19050" y="6667373"/>
                  </a:moveTo>
                  <a:lnTo>
                    <a:pt x="8890000" y="6667373"/>
                  </a:lnTo>
                  <a:lnTo>
                    <a:pt x="8890000" y="19050"/>
                  </a:lnTo>
                  <a:lnTo>
                    <a:pt x="19050" y="19050"/>
                  </a:lnTo>
                  <a:lnTo>
                    <a:pt x="19050" y="6667373"/>
                  </a:lnTo>
                  <a:close/>
                  <a:moveTo>
                    <a:pt x="8736203" y="6323076"/>
                  </a:moveTo>
                  <a:lnTo>
                    <a:pt x="172847" y="6323076"/>
                  </a:lnTo>
                  <a:lnTo>
                    <a:pt x="172847" y="363347"/>
                  </a:lnTo>
                  <a:lnTo>
                    <a:pt x="8736203" y="363347"/>
                  </a:lnTo>
                  <a:lnTo>
                    <a:pt x="8736203" y="6323076"/>
                  </a:lnTo>
                  <a:close/>
                  <a:moveTo>
                    <a:pt x="191897" y="6304026"/>
                  </a:moveTo>
                  <a:lnTo>
                    <a:pt x="8717153" y="6304026"/>
                  </a:lnTo>
                  <a:lnTo>
                    <a:pt x="8717153" y="382397"/>
                  </a:lnTo>
                  <a:lnTo>
                    <a:pt x="191897" y="382397"/>
                  </a:lnTo>
                  <a:lnTo>
                    <a:pt x="191897" y="63040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227477">
            <a:off x="394769" y="3444468"/>
            <a:ext cx="3623728" cy="2719682"/>
            <a:chOff x="0" y="0"/>
            <a:chExt cx="8909050" cy="6686423"/>
          </a:xfrm>
        </p:grpSpPr>
        <p:sp>
          <p:nvSpPr>
            <p:cNvPr id="13" name="Freeform 13"/>
            <p:cNvSpPr/>
            <p:nvPr/>
          </p:nvSpPr>
          <p:spPr>
            <a:xfrm>
              <a:off x="9525" y="9525"/>
              <a:ext cx="8890000" cy="6667373"/>
            </a:xfrm>
            <a:custGeom>
              <a:avLst/>
              <a:gdLst/>
              <a:ahLst/>
              <a:cxnLst/>
              <a:rect l="l" t="t" r="r" b="b"/>
              <a:pathLst>
                <a:path w="8890000" h="6667373">
                  <a:moveTo>
                    <a:pt x="0" y="0"/>
                  </a:moveTo>
                  <a:lnTo>
                    <a:pt x="8890000" y="0"/>
                  </a:lnTo>
                  <a:lnTo>
                    <a:pt x="8890000" y="6667373"/>
                  </a:lnTo>
                  <a:lnTo>
                    <a:pt x="0" y="66673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182372" y="372872"/>
              <a:ext cx="8544306" cy="5940679"/>
            </a:xfrm>
            <a:custGeom>
              <a:avLst/>
              <a:gdLst/>
              <a:ahLst/>
              <a:cxnLst/>
              <a:rect l="l" t="t" r="r" b="b"/>
              <a:pathLst>
                <a:path w="8544306" h="5940679">
                  <a:moveTo>
                    <a:pt x="0" y="0"/>
                  </a:moveTo>
                  <a:lnTo>
                    <a:pt x="8544306" y="0"/>
                  </a:lnTo>
                  <a:lnTo>
                    <a:pt x="8544306" y="5940679"/>
                  </a:lnTo>
                  <a:lnTo>
                    <a:pt x="0" y="5940679"/>
                  </a:lnTo>
                  <a:close/>
                </a:path>
              </a:pathLst>
            </a:custGeom>
            <a:blipFill>
              <a:blip r:embed="rId5"/>
              <a:stretch>
                <a:fillRect l="-2145" r="-2145"/>
              </a:stretch>
            </a:blip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8909050" cy="6686423"/>
            </a:xfrm>
            <a:custGeom>
              <a:avLst/>
              <a:gdLst/>
              <a:ahLst/>
              <a:cxnLst/>
              <a:rect l="l" t="t" r="r" b="b"/>
              <a:pathLst>
                <a:path w="8909050" h="6686423">
                  <a:moveTo>
                    <a:pt x="8909050" y="6686423"/>
                  </a:moveTo>
                  <a:lnTo>
                    <a:pt x="0" y="6686423"/>
                  </a:lnTo>
                  <a:lnTo>
                    <a:pt x="0" y="0"/>
                  </a:lnTo>
                  <a:lnTo>
                    <a:pt x="8909050" y="0"/>
                  </a:lnTo>
                  <a:lnTo>
                    <a:pt x="8909050" y="6686423"/>
                  </a:lnTo>
                  <a:close/>
                  <a:moveTo>
                    <a:pt x="19050" y="6667373"/>
                  </a:moveTo>
                  <a:lnTo>
                    <a:pt x="8890000" y="6667373"/>
                  </a:lnTo>
                  <a:lnTo>
                    <a:pt x="8890000" y="19050"/>
                  </a:lnTo>
                  <a:lnTo>
                    <a:pt x="19050" y="19050"/>
                  </a:lnTo>
                  <a:lnTo>
                    <a:pt x="19050" y="6667373"/>
                  </a:lnTo>
                  <a:close/>
                  <a:moveTo>
                    <a:pt x="8736203" y="6323076"/>
                  </a:moveTo>
                  <a:lnTo>
                    <a:pt x="172847" y="6323076"/>
                  </a:lnTo>
                  <a:lnTo>
                    <a:pt x="172847" y="363347"/>
                  </a:lnTo>
                  <a:lnTo>
                    <a:pt x="8736203" y="363347"/>
                  </a:lnTo>
                  <a:lnTo>
                    <a:pt x="8736203" y="6323076"/>
                  </a:lnTo>
                  <a:close/>
                  <a:moveTo>
                    <a:pt x="191897" y="6304026"/>
                  </a:moveTo>
                  <a:lnTo>
                    <a:pt x="8717153" y="6304026"/>
                  </a:lnTo>
                  <a:lnTo>
                    <a:pt x="8717153" y="382397"/>
                  </a:lnTo>
                  <a:lnTo>
                    <a:pt x="191897" y="382397"/>
                  </a:lnTo>
                  <a:lnTo>
                    <a:pt x="191897" y="63040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157754">
            <a:off x="5444998" y="5296830"/>
            <a:ext cx="3793708" cy="2847255"/>
            <a:chOff x="0" y="0"/>
            <a:chExt cx="8909050" cy="6686423"/>
          </a:xfrm>
        </p:grpSpPr>
        <p:sp>
          <p:nvSpPr>
            <p:cNvPr id="17" name="Freeform 17"/>
            <p:cNvSpPr/>
            <p:nvPr/>
          </p:nvSpPr>
          <p:spPr>
            <a:xfrm>
              <a:off x="9525" y="9525"/>
              <a:ext cx="8890000" cy="6667373"/>
            </a:xfrm>
            <a:custGeom>
              <a:avLst/>
              <a:gdLst/>
              <a:ahLst/>
              <a:cxnLst/>
              <a:rect l="l" t="t" r="r" b="b"/>
              <a:pathLst>
                <a:path w="8890000" h="6667373">
                  <a:moveTo>
                    <a:pt x="0" y="0"/>
                  </a:moveTo>
                  <a:lnTo>
                    <a:pt x="8890000" y="0"/>
                  </a:lnTo>
                  <a:lnTo>
                    <a:pt x="8890000" y="6667373"/>
                  </a:lnTo>
                  <a:lnTo>
                    <a:pt x="0" y="66673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>
              <a:off x="182372" y="372872"/>
              <a:ext cx="8544306" cy="5940679"/>
            </a:xfrm>
            <a:custGeom>
              <a:avLst/>
              <a:gdLst/>
              <a:ahLst/>
              <a:cxnLst/>
              <a:rect l="l" t="t" r="r" b="b"/>
              <a:pathLst>
                <a:path w="8544306" h="5940679">
                  <a:moveTo>
                    <a:pt x="0" y="0"/>
                  </a:moveTo>
                  <a:lnTo>
                    <a:pt x="8544306" y="0"/>
                  </a:lnTo>
                  <a:lnTo>
                    <a:pt x="8544306" y="5940679"/>
                  </a:lnTo>
                  <a:lnTo>
                    <a:pt x="0" y="5940679"/>
                  </a:lnTo>
                  <a:close/>
                </a:path>
              </a:pathLst>
            </a:custGeom>
            <a:blipFill>
              <a:blip r:embed="rId6"/>
              <a:stretch>
                <a:fillRect l="-5965" t="-5419" r="-17082" b="-12534"/>
              </a:stretch>
            </a:blip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0"/>
              <a:ext cx="8909050" cy="6686423"/>
            </a:xfrm>
            <a:custGeom>
              <a:avLst/>
              <a:gdLst/>
              <a:ahLst/>
              <a:cxnLst/>
              <a:rect l="l" t="t" r="r" b="b"/>
              <a:pathLst>
                <a:path w="8909050" h="6686423">
                  <a:moveTo>
                    <a:pt x="8909050" y="6686423"/>
                  </a:moveTo>
                  <a:lnTo>
                    <a:pt x="0" y="6686423"/>
                  </a:lnTo>
                  <a:lnTo>
                    <a:pt x="0" y="0"/>
                  </a:lnTo>
                  <a:lnTo>
                    <a:pt x="8909050" y="0"/>
                  </a:lnTo>
                  <a:lnTo>
                    <a:pt x="8909050" y="6686423"/>
                  </a:lnTo>
                  <a:close/>
                  <a:moveTo>
                    <a:pt x="19050" y="6667373"/>
                  </a:moveTo>
                  <a:lnTo>
                    <a:pt x="8890000" y="6667373"/>
                  </a:lnTo>
                  <a:lnTo>
                    <a:pt x="8890000" y="19050"/>
                  </a:lnTo>
                  <a:lnTo>
                    <a:pt x="19050" y="19050"/>
                  </a:lnTo>
                  <a:lnTo>
                    <a:pt x="19050" y="6667373"/>
                  </a:lnTo>
                  <a:close/>
                  <a:moveTo>
                    <a:pt x="8736203" y="6323076"/>
                  </a:moveTo>
                  <a:lnTo>
                    <a:pt x="172847" y="6323076"/>
                  </a:lnTo>
                  <a:lnTo>
                    <a:pt x="172847" y="363347"/>
                  </a:lnTo>
                  <a:lnTo>
                    <a:pt x="8736203" y="363347"/>
                  </a:lnTo>
                  <a:lnTo>
                    <a:pt x="8736203" y="6323076"/>
                  </a:lnTo>
                  <a:close/>
                  <a:moveTo>
                    <a:pt x="191897" y="6304026"/>
                  </a:moveTo>
                  <a:lnTo>
                    <a:pt x="8717153" y="6304026"/>
                  </a:lnTo>
                  <a:lnTo>
                    <a:pt x="8717153" y="382397"/>
                  </a:lnTo>
                  <a:lnTo>
                    <a:pt x="191897" y="382397"/>
                  </a:lnTo>
                  <a:lnTo>
                    <a:pt x="191897" y="63040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318834">
            <a:off x="4343676" y="3268097"/>
            <a:ext cx="3306366" cy="2481495"/>
            <a:chOff x="0" y="0"/>
            <a:chExt cx="8909050" cy="6686423"/>
          </a:xfrm>
        </p:grpSpPr>
        <p:sp>
          <p:nvSpPr>
            <p:cNvPr id="21" name="Freeform 21"/>
            <p:cNvSpPr/>
            <p:nvPr/>
          </p:nvSpPr>
          <p:spPr>
            <a:xfrm>
              <a:off x="9525" y="9525"/>
              <a:ext cx="8890000" cy="6667373"/>
            </a:xfrm>
            <a:custGeom>
              <a:avLst/>
              <a:gdLst/>
              <a:ahLst/>
              <a:cxnLst/>
              <a:rect l="l" t="t" r="r" b="b"/>
              <a:pathLst>
                <a:path w="8890000" h="6667373">
                  <a:moveTo>
                    <a:pt x="0" y="0"/>
                  </a:moveTo>
                  <a:lnTo>
                    <a:pt x="8890000" y="0"/>
                  </a:lnTo>
                  <a:lnTo>
                    <a:pt x="8890000" y="6667373"/>
                  </a:lnTo>
                  <a:lnTo>
                    <a:pt x="0" y="66673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182372" y="372872"/>
              <a:ext cx="8544306" cy="5940679"/>
            </a:xfrm>
            <a:custGeom>
              <a:avLst/>
              <a:gdLst/>
              <a:ahLst/>
              <a:cxnLst/>
              <a:rect l="l" t="t" r="r" b="b"/>
              <a:pathLst>
                <a:path w="8544306" h="5940679">
                  <a:moveTo>
                    <a:pt x="0" y="0"/>
                  </a:moveTo>
                  <a:lnTo>
                    <a:pt x="8544306" y="0"/>
                  </a:lnTo>
                  <a:lnTo>
                    <a:pt x="8544306" y="5940679"/>
                  </a:lnTo>
                  <a:lnTo>
                    <a:pt x="0" y="5940679"/>
                  </a:lnTo>
                  <a:close/>
                </a:path>
              </a:pathLst>
            </a:custGeom>
            <a:blipFill>
              <a:blip r:embed="rId7"/>
              <a:stretch>
                <a:fillRect l="-33182" t="-26426" r="-16237" b="-16844"/>
              </a:stretch>
            </a:blip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0" y="0"/>
              <a:ext cx="8909050" cy="6686423"/>
            </a:xfrm>
            <a:custGeom>
              <a:avLst/>
              <a:gdLst/>
              <a:ahLst/>
              <a:cxnLst/>
              <a:rect l="l" t="t" r="r" b="b"/>
              <a:pathLst>
                <a:path w="8909050" h="6686423">
                  <a:moveTo>
                    <a:pt x="8909050" y="6686423"/>
                  </a:moveTo>
                  <a:lnTo>
                    <a:pt x="0" y="6686423"/>
                  </a:lnTo>
                  <a:lnTo>
                    <a:pt x="0" y="0"/>
                  </a:lnTo>
                  <a:lnTo>
                    <a:pt x="8909050" y="0"/>
                  </a:lnTo>
                  <a:lnTo>
                    <a:pt x="8909050" y="6686423"/>
                  </a:lnTo>
                  <a:close/>
                  <a:moveTo>
                    <a:pt x="19050" y="6667373"/>
                  </a:moveTo>
                  <a:lnTo>
                    <a:pt x="8890000" y="6667373"/>
                  </a:lnTo>
                  <a:lnTo>
                    <a:pt x="8890000" y="19050"/>
                  </a:lnTo>
                  <a:lnTo>
                    <a:pt x="19050" y="19050"/>
                  </a:lnTo>
                  <a:lnTo>
                    <a:pt x="19050" y="6667373"/>
                  </a:lnTo>
                  <a:close/>
                  <a:moveTo>
                    <a:pt x="8736203" y="6323076"/>
                  </a:moveTo>
                  <a:lnTo>
                    <a:pt x="172847" y="6323076"/>
                  </a:lnTo>
                  <a:lnTo>
                    <a:pt x="172847" y="363347"/>
                  </a:lnTo>
                  <a:lnTo>
                    <a:pt x="8736203" y="363347"/>
                  </a:lnTo>
                  <a:lnTo>
                    <a:pt x="8736203" y="6323076"/>
                  </a:lnTo>
                  <a:close/>
                  <a:moveTo>
                    <a:pt x="191897" y="6304026"/>
                  </a:moveTo>
                  <a:lnTo>
                    <a:pt x="8717153" y="6304026"/>
                  </a:lnTo>
                  <a:lnTo>
                    <a:pt x="8717153" y="382397"/>
                  </a:lnTo>
                  <a:lnTo>
                    <a:pt x="191897" y="382397"/>
                  </a:lnTo>
                  <a:lnTo>
                    <a:pt x="191897" y="63040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54820" y="424534"/>
            <a:ext cx="11285726" cy="630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812810">
              <a:lnSpc>
                <a:spcPts val="5350"/>
              </a:lnSpc>
              <a:spcBef>
                <a:spcPct val="0"/>
              </a:spcBef>
            </a:pPr>
            <a:r>
              <a:rPr lang="en-US" sz="3821">
                <a:solidFill>
                  <a:srgbClr val="FFFFFF"/>
                </a:solidFill>
                <a:latin typeface="Gotham 3"/>
              </a:rPr>
              <a:t>FOR THE ART OF INVESTING + INNOVATION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976762" y="1452730"/>
            <a:ext cx="5711380" cy="1014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812810">
              <a:lnSpc>
                <a:spcPts val="2666"/>
              </a:lnSpc>
            </a:pPr>
            <a:r>
              <a:rPr lang="en-US" sz="2132">
                <a:solidFill>
                  <a:srgbClr val="EC1E6B"/>
                </a:solidFill>
                <a:latin typeface="Gotham 1"/>
              </a:rPr>
              <a:t>TechBaselWeek.com </a:t>
            </a:r>
          </a:p>
          <a:p>
            <a:pPr defTabSz="812810">
              <a:lnSpc>
                <a:spcPts val="2666"/>
              </a:lnSpc>
            </a:pPr>
            <a:r>
              <a:rPr lang="en-US" sz="2132">
                <a:solidFill>
                  <a:srgbClr val="000000"/>
                </a:solidFill>
                <a:latin typeface="Gotham 2"/>
              </a:rPr>
              <a:t>A full week of South Florida's must-go-to tech events during Art Basel 2023.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08819" y="8513932"/>
            <a:ext cx="2884686" cy="35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12810">
              <a:lnSpc>
                <a:spcPts val="2986"/>
              </a:lnSpc>
            </a:pPr>
            <a:r>
              <a:rPr lang="en-US" sz="2133">
                <a:solidFill>
                  <a:srgbClr val="000000"/>
                </a:solidFill>
                <a:latin typeface="Gotham 2"/>
              </a:rPr>
              <a:t>emergeamericas.com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" r="-49612"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" y="345440"/>
            <a:ext cx="8512630" cy="1137920"/>
            <a:chOff x="0" y="0"/>
            <a:chExt cx="12768946" cy="170688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2768946" cy="1706881"/>
              <a:chOff x="0" y="0"/>
              <a:chExt cx="2522261" cy="33716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522261" cy="337162"/>
              </a:xfrm>
              <a:custGeom>
                <a:avLst/>
                <a:gdLst/>
                <a:ahLst/>
                <a:cxnLst/>
                <a:rect l="l" t="t" r="r" b="b"/>
                <a:pathLst>
                  <a:path w="2522261" h="337162">
                    <a:moveTo>
                      <a:pt x="0" y="0"/>
                    </a:moveTo>
                    <a:lnTo>
                      <a:pt x="2522261" y="0"/>
                    </a:lnTo>
                    <a:lnTo>
                      <a:pt x="2522261" y="337162"/>
                    </a:lnTo>
                    <a:lnTo>
                      <a:pt x="0" y="337162"/>
                    </a:lnTo>
                    <a:close/>
                  </a:path>
                </a:pathLst>
              </a:custGeom>
              <a:solidFill>
                <a:srgbClr val="EC1E6B"/>
              </a:solidFill>
            </p:spPr>
            <p:txBody>
              <a:bodyPr/>
              <a:lstStyle/>
              <a:p>
                <a:pPr defTabSz="812810"/>
                <a:endParaRPr lang="en-US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2522261" cy="375262"/>
              </a:xfrm>
              <a:prstGeom prst="rect">
                <a:avLst/>
              </a:prstGeom>
            </p:spPr>
            <p:txBody>
              <a:bodyPr lIns="45156" tIns="45156" rIns="45156" bIns="45156" rtlCol="0" anchor="ctr"/>
              <a:lstStyle/>
              <a:p>
                <a:pPr algn="ctr" defTabSz="812810">
                  <a:lnSpc>
                    <a:spcPts val="2364"/>
                  </a:lnSpc>
                  <a:spcBef>
                    <a:spcPct val="0"/>
                  </a:spcBef>
                </a:pPr>
                <a:endParaRPr sz="16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539865" y="173565"/>
              <a:ext cx="12046229" cy="1227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812810">
                <a:lnSpc>
                  <a:spcPts val="6968"/>
                </a:lnSpc>
                <a:spcBef>
                  <a:spcPct val="0"/>
                </a:spcBef>
              </a:pPr>
              <a:r>
                <a:rPr lang="en-US" sz="4977">
                  <a:solidFill>
                    <a:srgbClr val="FFFFFF"/>
                  </a:solidFill>
                  <a:latin typeface="Gotham 3"/>
                </a:rPr>
                <a:t>MIAMITECHMONTH.COM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 rot="214108">
            <a:off x="9107144" y="445036"/>
            <a:ext cx="6112601" cy="8253930"/>
            <a:chOff x="0" y="0"/>
            <a:chExt cx="9168902" cy="1238089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168902" cy="5633997"/>
            </a:xfrm>
            <a:custGeom>
              <a:avLst/>
              <a:gdLst/>
              <a:ahLst/>
              <a:cxnLst/>
              <a:rect l="l" t="t" r="r" b="b"/>
              <a:pathLst>
                <a:path w="9168902" h="5633997">
                  <a:moveTo>
                    <a:pt x="0" y="0"/>
                  </a:moveTo>
                  <a:lnTo>
                    <a:pt x="9168902" y="0"/>
                  </a:lnTo>
                  <a:lnTo>
                    <a:pt x="9168902" y="5633997"/>
                  </a:lnTo>
                  <a:lnTo>
                    <a:pt x="0" y="5633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12655" y="5534614"/>
              <a:ext cx="9156247" cy="6846280"/>
            </a:xfrm>
            <a:custGeom>
              <a:avLst/>
              <a:gdLst/>
              <a:ahLst/>
              <a:cxnLst/>
              <a:rect l="l" t="t" r="r" b="b"/>
              <a:pathLst>
                <a:path w="9156247" h="6846280">
                  <a:moveTo>
                    <a:pt x="0" y="0"/>
                  </a:moveTo>
                  <a:lnTo>
                    <a:pt x="9156247" y="0"/>
                  </a:lnTo>
                  <a:lnTo>
                    <a:pt x="9156247" y="6846280"/>
                  </a:lnTo>
                  <a:lnTo>
                    <a:pt x="0" y="6846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00086" y="8550650"/>
            <a:ext cx="2884686" cy="35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12810">
              <a:lnSpc>
                <a:spcPts val="2986"/>
              </a:lnSpc>
            </a:pPr>
            <a:r>
              <a:rPr lang="en-US" sz="2133">
                <a:solidFill>
                  <a:srgbClr val="FEFDFC"/>
                </a:solidFill>
                <a:latin typeface="Gotham 2"/>
              </a:rPr>
              <a:t>emergeamericas.com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33640" y="2682366"/>
            <a:ext cx="7094360" cy="4448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12810">
              <a:lnSpc>
                <a:spcPts val="3484"/>
              </a:lnSpc>
            </a:pPr>
            <a:r>
              <a:rPr lang="en-US" sz="2488">
                <a:solidFill>
                  <a:srgbClr val="000000"/>
                </a:solidFill>
                <a:latin typeface="Canva Sans"/>
              </a:rPr>
              <a:t>#MiamiTech Month is an entire month dedicated to South Florida’s must-attend events, embracing innovators, entrepreneurs, and forward-thinkers alike.</a:t>
            </a:r>
          </a:p>
          <a:p>
            <a:pPr algn="ctr" defTabSz="812810">
              <a:lnSpc>
                <a:spcPts val="3484"/>
              </a:lnSpc>
            </a:pPr>
            <a:endParaRPr lang="en-US" sz="2488">
              <a:solidFill>
                <a:srgbClr val="000000"/>
              </a:solidFill>
              <a:latin typeface="Canva Sans"/>
            </a:endParaRPr>
          </a:p>
          <a:p>
            <a:pPr algn="ctr" defTabSz="812810">
              <a:lnSpc>
                <a:spcPts val="3484"/>
              </a:lnSpc>
              <a:spcBef>
                <a:spcPct val="0"/>
              </a:spcBef>
            </a:pPr>
            <a:r>
              <a:rPr lang="en-US" sz="2488">
                <a:solidFill>
                  <a:srgbClr val="000000"/>
                </a:solidFill>
                <a:latin typeface="Canva Sans"/>
              </a:rPr>
              <a:t>From conferences and workshops to networking sessions and community events, our diverse lineup aims to foster a thriving and inclusive ecosystem that brings together our entire community and makes an impact.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387" r="-49612"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345440"/>
            <a:ext cx="11606777" cy="1137920"/>
            <a:chOff x="0" y="0"/>
            <a:chExt cx="17410166" cy="170688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7410166" cy="1706881"/>
              <a:chOff x="0" y="0"/>
              <a:chExt cx="3439045" cy="33716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439045" cy="337162"/>
              </a:xfrm>
              <a:custGeom>
                <a:avLst/>
                <a:gdLst/>
                <a:ahLst/>
                <a:cxnLst/>
                <a:rect l="l" t="t" r="r" b="b"/>
                <a:pathLst>
                  <a:path w="3439045" h="337162">
                    <a:moveTo>
                      <a:pt x="0" y="0"/>
                    </a:moveTo>
                    <a:lnTo>
                      <a:pt x="3439045" y="0"/>
                    </a:lnTo>
                    <a:lnTo>
                      <a:pt x="3439045" y="337162"/>
                    </a:lnTo>
                    <a:lnTo>
                      <a:pt x="0" y="337162"/>
                    </a:lnTo>
                    <a:close/>
                  </a:path>
                </a:pathLst>
              </a:custGeom>
              <a:solidFill>
                <a:srgbClr val="EC1E6B"/>
              </a:solidFill>
            </p:spPr>
            <p:txBody>
              <a:bodyPr/>
              <a:lstStyle/>
              <a:p>
                <a:pPr defTabSz="812810"/>
                <a:endParaRPr lang="en-US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3439045" cy="375262"/>
              </a:xfrm>
              <a:prstGeom prst="rect">
                <a:avLst/>
              </a:prstGeom>
            </p:spPr>
            <p:txBody>
              <a:bodyPr lIns="45156" tIns="45156" rIns="45156" bIns="45156" rtlCol="0" anchor="ctr"/>
              <a:lstStyle/>
              <a:p>
                <a:pPr algn="ctr" defTabSz="812810">
                  <a:lnSpc>
                    <a:spcPts val="2364"/>
                  </a:lnSpc>
                  <a:spcBef>
                    <a:spcPct val="0"/>
                  </a:spcBef>
                </a:pPr>
                <a:endParaRPr sz="16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929729" y="173565"/>
              <a:ext cx="15978018" cy="1227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812810">
                <a:lnSpc>
                  <a:spcPts val="6968"/>
                </a:lnSpc>
                <a:spcBef>
                  <a:spcPct val="0"/>
                </a:spcBef>
              </a:pPr>
              <a:r>
                <a:rPr lang="en-US" sz="4977">
                  <a:solidFill>
                    <a:srgbClr val="FFFFFF"/>
                  </a:solidFill>
                  <a:latin typeface="Gotham 3"/>
                </a:rPr>
                <a:t>DIGITAL MARKETING EFFORTS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1005562" y="-372312"/>
            <a:ext cx="5699829" cy="6696521"/>
          </a:xfrm>
          <a:custGeom>
            <a:avLst/>
            <a:gdLst/>
            <a:ahLst/>
            <a:cxnLst/>
            <a:rect l="l" t="t" r="r" b="b"/>
            <a:pathLst>
              <a:path w="6412308" h="7533586">
                <a:moveTo>
                  <a:pt x="0" y="0"/>
                </a:moveTo>
                <a:lnTo>
                  <a:pt x="6412308" y="0"/>
                </a:lnTo>
                <a:lnTo>
                  <a:pt x="6412308" y="7533586"/>
                </a:lnTo>
                <a:lnTo>
                  <a:pt x="0" y="75335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894957" y="5389049"/>
            <a:ext cx="6375857" cy="3754951"/>
          </a:xfrm>
          <a:custGeom>
            <a:avLst/>
            <a:gdLst/>
            <a:ahLst/>
            <a:cxnLst/>
            <a:rect l="l" t="t" r="r" b="b"/>
            <a:pathLst>
              <a:path w="7172839" h="4224320">
                <a:moveTo>
                  <a:pt x="0" y="0"/>
                </a:moveTo>
                <a:lnTo>
                  <a:pt x="7172839" y="0"/>
                </a:lnTo>
                <a:lnTo>
                  <a:pt x="7172839" y="4224320"/>
                </a:lnTo>
                <a:lnTo>
                  <a:pt x="0" y="42243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14400" y="2143069"/>
            <a:ext cx="9213416" cy="1382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12810">
              <a:lnSpc>
                <a:spcPts val="3732"/>
              </a:lnSpc>
              <a:spcBef>
                <a:spcPct val="0"/>
              </a:spcBef>
            </a:pPr>
            <a:r>
              <a:rPr lang="en-US" sz="2666">
                <a:solidFill>
                  <a:srgbClr val="000000"/>
                </a:solidFill>
                <a:latin typeface="Gotham 2"/>
              </a:rPr>
              <a:t>A turnkey solution with a suite of customizable tools to prescribe the best mix to engage your company’s target audience for year-round engagement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29759" y="8479467"/>
            <a:ext cx="2884686" cy="35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12810">
              <a:lnSpc>
                <a:spcPts val="2986"/>
              </a:lnSpc>
            </a:pPr>
            <a:r>
              <a:rPr lang="en-US" sz="2133">
                <a:solidFill>
                  <a:srgbClr val="000000"/>
                </a:solidFill>
                <a:latin typeface="Gotham 2"/>
              </a:rPr>
              <a:t>emergeamericas.com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413274" y="4220945"/>
            <a:ext cx="7749949" cy="3294415"/>
            <a:chOff x="0" y="-95249"/>
            <a:chExt cx="11624924" cy="4941623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95249"/>
              <a:ext cx="11624924" cy="7382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812810">
                <a:lnSpc>
                  <a:spcPts val="4230"/>
                </a:lnSpc>
                <a:spcBef>
                  <a:spcPct val="0"/>
                </a:spcBef>
              </a:pPr>
              <a:r>
                <a:rPr lang="en-US" sz="3021">
                  <a:solidFill>
                    <a:srgbClr val="EC1E6B"/>
                  </a:solidFill>
                  <a:latin typeface="Gotham 1"/>
                </a:rPr>
                <a:t>END-TO-END TOOL SUITE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538244" y="890868"/>
              <a:ext cx="10734699" cy="39555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812810">
                <a:lnSpc>
                  <a:spcPts val="5318"/>
                </a:lnSpc>
              </a:pPr>
              <a:r>
                <a:rPr lang="en-US" sz="3021">
                  <a:solidFill>
                    <a:srgbClr val="000000"/>
                  </a:solidFill>
                  <a:latin typeface="Gotham 4"/>
                </a:rPr>
                <a:t>eMerge Insights Report</a:t>
              </a:r>
            </a:p>
            <a:p>
              <a:pPr algn="ctr" defTabSz="812810">
                <a:lnSpc>
                  <a:spcPts val="5318"/>
                </a:lnSpc>
              </a:pPr>
              <a:r>
                <a:rPr lang="en-US" sz="3021">
                  <a:solidFill>
                    <a:srgbClr val="000000"/>
                  </a:solidFill>
                  <a:latin typeface="Gotham 2"/>
                </a:rPr>
                <a:t>The Brief Newsletter</a:t>
              </a:r>
            </a:p>
            <a:p>
              <a:pPr algn="ctr" defTabSz="812810">
                <a:lnSpc>
                  <a:spcPts val="5318"/>
                </a:lnSpc>
              </a:pPr>
              <a:r>
                <a:rPr lang="en-US" sz="3021">
                  <a:solidFill>
                    <a:srgbClr val="000000"/>
                  </a:solidFill>
                  <a:latin typeface="Gotham 2"/>
                </a:rPr>
                <a:t>Virtual events + Webinars</a:t>
              </a:r>
            </a:p>
            <a:p>
              <a:pPr algn="ctr" defTabSz="812810">
                <a:lnSpc>
                  <a:spcPts val="5318"/>
                </a:lnSpc>
              </a:pPr>
              <a:r>
                <a:rPr lang="en-US" sz="3021">
                  <a:solidFill>
                    <a:srgbClr val="000000"/>
                  </a:solidFill>
                  <a:latin typeface="Gotham 2"/>
                </a:rPr>
                <a:t>Award-winning Short Form Videos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" r="-49612"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345440"/>
            <a:ext cx="11606777" cy="1137920"/>
            <a:chOff x="0" y="0"/>
            <a:chExt cx="17410166" cy="170688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7410166" cy="1706881"/>
              <a:chOff x="0" y="0"/>
              <a:chExt cx="3439045" cy="33716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439045" cy="337162"/>
              </a:xfrm>
              <a:custGeom>
                <a:avLst/>
                <a:gdLst/>
                <a:ahLst/>
                <a:cxnLst/>
                <a:rect l="l" t="t" r="r" b="b"/>
                <a:pathLst>
                  <a:path w="3439045" h="337162">
                    <a:moveTo>
                      <a:pt x="0" y="0"/>
                    </a:moveTo>
                    <a:lnTo>
                      <a:pt x="3439045" y="0"/>
                    </a:lnTo>
                    <a:lnTo>
                      <a:pt x="3439045" y="337162"/>
                    </a:lnTo>
                    <a:lnTo>
                      <a:pt x="0" y="337162"/>
                    </a:lnTo>
                    <a:close/>
                  </a:path>
                </a:pathLst>
              </a:custGeom>
              <a:solidFill>
                <a:srgbClr val="EC1E6B"/>
              </a:solidFill>
            </p:spPr>
            <p:txBody>
              <a:bodyPr/>
              <a:lstStyle/>
              <a:p>
                <a:pPr defTabSz="812810"/>
                <a:endParaRPr lang="en-US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3439045" cy="375262"/>
              </a:xfrm>
              <a:prstGeom prst="rect">
                <a:avLst/>
              </a:prstGeom>
            </p:spPr>
            <p:txBody>
              <a:bodyPr lIns="45156" tIns="45156" rIns="45156" bIns="45156" rtlCol="0" anchor="ctr"/>
              <a:lstStyle/>
              <a:p>
                <a:pPr algn="ctr" defTabSz="812810">
                  <a:lnSpc>
                    <a:spcPts val="2364"/>
                  </a:lnSpc>
                  <a:spcBef>
                    <a:spcPct val="0"/>
                  </a:spcBef>
                </a:pPr>
                <a:endParaRPr sz="16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929729" y="173565"/>
              <a:ext cx="15978018" cy="1227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812810">
                <a:lnSpc>
                  <a:spcPts val="6968"/>
                </a:lnSpc>
                <a:spcBef>
                  <a:spcPct val="0"/>
                </a:spcBef>
              </a:pPr>
              <a:r>
                <a:rPr lang="en-US" sz="4977">
                  <a:solidFill>
                    <a:srgbClr val="FFFFFF"/>
                  </a:solidFill>
                  <a:latin typeface="Gotham 3"/>
                </a:rPr>
                <a:t>WEBINARS + VIDEO SERIES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5803388" y="1968081"/>
            <a:ext cx="9915801" cy="6331586"/>
          </a:xfrm>
          <a:custGeom>
            <a:avLst/>
            <a:gdLst/>
            <a:ahLst/>
            <a:cxnLst/>
            <a:rect l="l" t="t" r="r" b="b"/>
            <a:pathLst>
              <a:path w="11155276" h="7123034">
                <a:moveTo>
                  <a:pt x="0" y="0"/>
                </a:moveTo>
                <a:lnTo>
                  <a:pt x="11155276" y="0"/>
                </a:lnTo>
                <a:lnTo>
                  <a:pt x="11155276" y="7123034"/>
                </a:lnTo>
                <a:lnTo>
                  <a:pt x="0" y="71230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45255" y="3860471"/>
            <a:ext cx="4888988" cy="2157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12810">
              <a:lnSpc>
                <a:spcPts val="4275"/>
              </a:lnSpc>
              <a:spcBef>
                <a:spcPct val="0"/>
              </a:spcBef>
            </a:pPr>
            <a:r>
              <a:rPr lang="en-US" sz="3053">
                <a:solidFill>
                  <a:srgbClr val="000000"/>
                </a:solidFill>
                <a:latin typeface="Gotham 2"/>
              </a:rPr>
              <a:t>Our in-house teams produce, promote and execute virtual events and video content.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45255" y="8394678"/>
            <a:ext cx="2884686" cy="35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12810">
              <a:lnSpc>
                <a:spcPts val="2986"/>
              </a:lnSpc>
            </a:pPr>
            <a:r>
              <a:rPr lang="en-US" sz="2133">
                <a:solidFill>
                  <a:srgbClr val="FEFEFE"/>
                </a:solidFill>
                <a:latin typeface="Gotham 2"/>
              </a:rPr>
              <a:t>emergeamericas.com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387" r="-49612"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345440"/>
            <a:ext cx="10835355" cy="1137920"/>
            <a:chOff x="0" y="0"/>
            <a:chExt cx="16253032" cy="170688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6253032" cy="1706881"/>
              <a:chOff x="0" y="0"/>
              <a:chExt cx="3210475" cy="33716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210475" cy="337162"/>
              </a:xfrm>
              <a:custGeom>
                <a:avLst/>
                <a:gdLst/>
                <a:ahLst/>
                <a:cxnLst/>
                <a:rect l="l" t="t" r="r" b="b"/>
                <a:pathLst>
                  <a:path w="3210475" h="337162">
                    <a:moveTo>
                      <a:pt x="0" y="0"/>
                    </a:moveTo>
                    <a:lnTo>
                      <a:pt x="3210475" y="0"/>
                    </a:lnTo>
                    <a:lnTo>
                      <a:pt x="3210475" y="337162"/>
                    </a:lnTo>
                    <a:lnTo>
                      <a:pt x="0" y="337162"/>
                    </a:lnTo>
                    <a:close/>
                  </a:path>
                </a:pathLst>
              </a:custGeom>
              <a:solidFill>
                <a:srgbClr val="EC1E6B"/>
              </a:solidFill>
            </p:spPr>
            <p:txBody>
              <a:bodyPr/>
              <a:lstStyle/>
              <a:p>
                <a:pPr defTabSz="812810"/>
                <a:endParaRPr lang="en-US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3210475" cy="375262"/>
              </a:xfrm>
              <a:prstGeom prst="rect">
                <a:avLst/>
              </a:prstGeom>
            </p:spPr>
            <p:txBody>
              <a:bodyPr lIns="45156" tIns="45156" rIns="45156" bIns="45156" rtlCol="0" anchor="ctr"/>
              <a:lstStyle/>
              <a:p>
                <a:pPr algn="ctr" defTabSz="812810">
                  <a:lnSpc>
                    <a:spcPts val="2364"/>
                  </a:lnSpc>
                  <a:spcBef>
                    <a:spcPct val="0"/>
                  </a:spcBef>
                </a:pPr>
                <a:endParaRPr sz="16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867937" y="173565"/>
              <a:ext cx="14916069" cy="1227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812810">
                <a:lnSpc>
                  <a:spcPts val="6968"/>
                </a:lnSpc>
                <a:spcBef>
                  <a:spcPct val="0"/>
                </a:spcBef>
              </a:pPr>
              <a:r>
                <a:rPr lang="en-US" sz="4977">
                  <a:solidFill>
                    <a:srgbClr val="FFFFFF"/>
                  </a:solidFill>
                  <a:latin typeface="Gotham 3"/>
                </a:rPr>
                <a:t>EXCLUSIVELY FOR STARTUPS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914400" y="1853417"/>
            <a:ext cx="7766396" cy="1547918"/>
          </a:xfrm>
          <a:custGeom>
            <a:avLst/>
            <a:gdLst/>
            <a:ahLst/>
            <a:cxnLst/>
            <a:rect l="l" t="t" r="r" b="b"/>
            <a:pathLst>
              <a:path w="8737195" h="1741408">
                <a:moveTo>
                  <a:pt x="0" y="0"/>
                </a:moveTo>
                <a:lnTo>
                  <a:pt x="8737195" y="0"/>
                </a:lnTo>
                <a:lnTo>
                  <a:pt x="8737195" y="1741408"/>
                </a:lnTo>
                <a:lnTo>
                  <a:pt x="0" y="17414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982031" y="8569056"/>
            <a:ext cx="2884686" cy="35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12810">
              <a:lnSpc>
                <a:spcPts val="2986"/>
              </a:lnSpc>
            </a:pPr>
            <a:r>
              <a:rPr lang="en-US" sz="2133">
                <a:solidFill>
                  <a:srgbClr val="FEFEFE"/>
                </a:solidFill>
                <a:latin typeface="Gotham 2"/>
              </a:rPr>
              <a:t>emergeamericas.com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67551" y="3737526"/>
            <a:ext cx="7705219" cy="4205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812810">
              <a:lnSpc>
                <a:spcPts val="2975"/>
              </a:lnSpc>
            </a:pPr>
            <a:r>
              <a:rPr lang="en-US" sz="2399">
                <a:solidFill>
                  <a:srgbClr val="000000"/>
                </a:solidFill>
                <a:latin typeface="Gotham 2"/>
              </a:rPr>
              <a:t>Featuring 100 early and later stage innovative companies invited to a 7-week virtual program culminating in a pitch competition at the eMerge Americas conference.</a:t>
            </a:r>
          </a:p>
          <a:p>
            <a:pPr marL="518162" lvl="1" indent="-259081" defTabSz="812810">
              <a:lnSpc>
                <a:spcPts val="2975"/>
              </a:lnSpc>
              <a:buFont typeface="Arial"/>
              <a:buChar char="•"/>
            </a:pPr>
            <a:endParaRPr lang="en-US" sz="2399">
              <a:solidFill>
                <a:srgbClr val="000000"/>
              </a:solidFill>
              <a:latin typeface="Gotham 2"/>
            </a:endParaRPr>
          </a:p>
          <a:p>
            <a:pPr defTabSz="812810">
              <a:lnSpc>
                <a:spcPts val="2975"/>
              </a:lnSpc>
            </a:pPr>
            <a:endParaRPr lang="en-US" sz="2399">
              <a:solidFill>
                <a:srgbClr val="000000"/>
              </a:solidFill>
              <a:latin typeface="Gotham 2"/>
            </a:endParaRPr>
          </a:p>
          <a:p>
            <a:pPr defTabSz="812810">
              <a:lnSpc>
                <a:spcPts val="2975"/>
              </a:lnSpc>
            </a:pPr>
            <a:r>
              <a:rPr lang="en-US" sz="2399">
                <a:solidFill>
                  <a:srgbClr val="000000"/>
                </a:solidFill>
                <a:latin typeface="Gotham 2"/>
              </a:rPr>
              <a:t>All companies have access to:</a:t>
            </a:r>
          </a:p>
          <a:p>
            <a:pPr marL="518162" lvl="1" indent="-259081" defTabSz="812810">
              <a:lnSpc>
                <a:spcPts val="2975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Gotham 2"/>
              </a:rPr>
              <a:t>Mentorship</a:t>
            </a:r>
          </a:p>
          <a:p>
            <a:pPr marL="518162" lvl="1" indent="-259081" defTabSz="812810">
              <a:lnSpc>
                <a:spcPts val="2975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Gotham 2"/>
              </a:rPr>
              <a:t>Investors, talent and corporate partners</a:t>
            </a:r>
          </a:p>
          <a:p>
            <a:pPr marL="518162" lvl="1" indent="-259081" defTabSz="812810">
              <a:lnSpc>
                <a:spcPts val="2975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Gotham 2"/>
              </a:rPr>
              <a:t>Exhibit space </a:t>
            </a:r>
          </a:p>
          <a:p>
            <a:pPr marL="518162" lvl="1" indent="-259081" defTabSz="812810">
              <a:lnSpc>
                <a:spcPts val="2975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Gotham 2"/>
              </a:rPr>
              <a:t>Curated networking events</a:t>
            </a:r>
          </a:p>
          <a:p>
            <a:pPr marL="518162" lvl="1" indent="-259081" defTabSz="812810">
              <a:lnSpc>
                <a:spcPts val="2975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Gotham 2"/>
              </a:rPr>
              <a:t>Opportunity to win a $520,000 investment  </a:t>
            </a: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 rot="-213916">
            <a:off x="10686495" y="1403085"/>
            <a:ext cx="4855964" cy="3644500"/>
            <a:chOff x="0" y="0"/>
            <a:chExt cx="8909050" cy="6686423"/>
          </a:xfrm>
        </p:grpSpPr>
        <p:sp>
          <p:nvSpPr>
            <p:cNvPr id="12" name="Freeform 12"/>
            <p:cNvSpPr/>
            <p:nvPr/>
          </p:nvSpPr>
          <p:spPr>
            <a:xfrm>
              <a:off x="9525" y="9525"/>
              <a:ext cx="8890000" cy="6667373"/>
            </a:xfrm>
            <a:custGeom>
              <a:avLst/>
              <a:gdLst/>
              <a:ahLst/>
              <a:cxnLst/>
              <a:rect l="l" t="t" r="r" b="b"/>
              <a:pathLst>
                <a:path w="8890000" h="6667373">
                  <a:moveTo>
                    <a:pt x="0" y="0"/>
                  </a:moveTo>
                  <a:lnTo>
                    <a:pt x="8890000" y="0"/>
                  </a:lnTo>
                  <a:lnTo>
                    <a:pt x="8890000" y="6667373"/>
                  </a:lnTo>
                  <a:lnTo>
                    <a:pt x="0" y="66673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182372" y="372872"/>
              <a:ext cx="8544306" cy="5940679"/>
            </a:xfrm>
            <a:custGeom>
              <a:avLst/>
              <a:gdLst/>
              <a:ahLst/>
              <a:cxnLst/>
              <a:rect l="l" t="t" r="r" b="b"/>
              <a:pathLst>
                <a:path w="8544306" h="5940679">
                  <a:moveTo>
                    <a:pt x="0" y="0"/>
                  </a:moveTo>
                  <a:lnTo>
                    <a:pt x="8544306" y="0"/>
                  </a:lnTo>
                  <a:lnTo>
                    <a:pt x="8544306" y="5940679"/>
                  </a:lnTo>
                  <a:lnTo>
                    <a:pt x="0" y="5940679"/>
                  </a:lnTo>
                  <a:close/>
                </a:path>
              </a:pathLst>
            </a:custGeom>
            <a:blipFill>
              <a:blip r:embed="rId4"/>
              <a:stretch>
                <a:fillRect l="-2145" r="-2145"/>
              </a:stretch>
            </a:blip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8909050" cy="6686423"/>
            </a:xfrm>
            <a:custGeom>
              <a:avLst/>
              <a:gdLst/>
              <a:ahLst/>
              <a:cxnLst/>
              <a:rect l="l" t="t" r="r" b="b"/>
              <a:pathLst>
                <a:path w="8909050" h="6686423">
                  <a:moveTo>
                    <a:pt x="8909050" y="6686423"/>
                  </a:moveTo>
                  <a:lnTo>
                    <a:pt x="0" y="6686423"/>
                  </a:lnTo>
                  <a:lnTo>
                    <a:pt x="0" y="0"/>
                  </a:lnTo>
                  <a:lnTo>
                    <a:pt x="8909050" y="0"/>
                  </a:lnTo>
                  <a:lnTo>
                    <a:pt x="8909050" y="6686423"/>
                  </a:lnTo>
                  <a:close/>
                  <a:moveTo>
                    <a:pt x="19050" y="6667373"/>
                  </a:moveTo>
                  <a:lnTo>
                    <a:pt x="8890000" y="6667373"/>
                  </a:lnTo>
                  <a:lnTo>
                    <a:pt x="8890000" y="19050"/>
                  </a:lnTo>
                  <a:lnTo>
                    <a:pt x="19050" y="19050"/>
                  </a:lnTo>
                  <a:lnTo>
                    <a:pt x="19050" y="6667373"/>
                  </a:lnTo>
                  <a:close/>
                  <a:moveTo>
                    <a:pt x="8736203" y="6323076"/>
                  </a:moveTo>
                  <a:lnTo>
                    <a:pt x="172847" y="6323076"/>
                  </a:lnTo>
                  <a:lnTo>
                    <a:pt x="172847" y="363347"/>
                  </a:lnTo>
                  <a:lnTo>
                    <a:pt x="8736203" y="363347"/>
                  </a:lnTo>
                  <a:lnTo>
                    <a:pt x="8736203" y="6323076"/>
                  </a:lnTo>
                  <a:close/>
                  <a:moveTo>
                    <a:pt x="191897" y="6304026"/>
                  </a:moveTo>
                  <a:lnTo>
                    <a:pt x="8717153" y="6304026"/>
                  </a:lnTo>
                  <a:lnTo>
                    <a:pt x="8717153" y="382397"/>
                  </a:lnTo>
                  <a:lnTo>
                    <a:pt x="191897" y="382397"/>
                  </a:lnTo>
                  <a:lnTo>
                    <a:pt x="191897" y="63040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 rot="316132">
            <a:off x="9506069" y="4960538"/>
            <a:ext cx="4517668" cy="3390601"/>
            <a:chOff x="0" y="0"/>
            <a:chExt cx="8909050" cy="6686423"/>
          </a:xfrm>
        </p:grpSpPr>
        <p:sp>
          <p:nvSpPr>
            <p:cNvPr id="16" name="Freeform 16"/>
            <p:cNvSpPr/>
            <p:nvPr/>
          </p:nvSpPr>
          <p:spPr>
            <a:xfrm>
              <a:off x="9525" y="9525"/>
              <a:ext cx="8890000" cy="6667373"/>
            </a:xfrm>
            <a:custGeom>
              <a:avLst/>
              <a:gdLst/>
              <a:ahLst/>
              <a:cxnLst/>
              <a:rect l="l" t="t" r="r" b="b"/>
              <a:pathLst>
                <a:path w="8890000" h="6667373">
                  <a:moveTo>
                    <a:pt x="0" y="0"/>
                  </a:moveTo>
                  <a:lnTo>
                    <a:pt x="8890000" y="0"/>
                  </a:lnTo>
                  <a:lnTo>
                    <a:pt x="8890000" y="6667373"/>
                  </a:lnTo>
                  <a:lnTo>
                    <a:pt x="0" y="66673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>
              <a:off x="182372" y="372872"/>
              <a:ext cx="8544306" cy="5940679"/>
            </a:xfrm>
            <a:custGeom>
              <a:avLst/>
              <a:gdLst/>
              <a:ahLst/>
              <a:cxnLst/>
              <a:rect l="l" t="t" r="r" b="b"/>
              <a:pathLst>
                <a:path w="8544306" h="5940679">
                  <a:moveTo>
                    <a:pt x="0" y="0"/>
                  </a:moveTo>
                  <a:lnTo>
                    <a:pt x="8544306" y="0"/>
                  </a:lnTo>
                  <a:lnTo>
                    <a:pt x="8544306" y="5940679"/>
                  </a:lnTo>
                  <a:lnTo>
                    <a:pt x="0" y="5940679"/>
                  </a:lnTo>
                  <a:close/>
                </a:path>
              </a:pathLst>
            </a:custGeom>
            <a:blipFill>
              <a:blip r:embed="rId5"/>
              <a:stretch>
                <a:fillRect l="-8219" r="-4195" b="-7788"/>
              </a:stretch>
            </a:blip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8909050" cy="6686423"/>
            </a:xfrm>
            <a:custGeom>
              <a:avLst/>
              <a:gdLst/>
              <a:ahLst/>
              <a:cxnLst/>
              <a:rect l="l" t="t" r="r" b="b"/>
              <a:pathLst>
                <a:path w="8909050" h="6686423">
                  <a:moveTo>
                    <a:pt x="8909050" y="6686423"/>
                  </a:moveTo>
                  <a:lnTo>
                    <a:pt x="0" y="6686423"/>
                  </a:lnTo>
                  <a:lnTo>
                    <a:pt x="0" y="0"/>
                  </a:lnTo>
                  <a:lnTo>
                    <a:pt x="8909050" y="0"/>
                  </a:lnTo>
                  <a:lnTo>
                    <a:pt x="8909050" y="6686423"/>
                  </a:lnTo>
                  <a:close/>
                  <a:moveTo>
                    <a:pt x="19050" y="6667373"/>
                  </a:moveTo>
                  <a:lnTo>
                    <a:pt x="8890000" y="6667373"/>
                  </a:lnTo>
                  <a:lnTo>
                    <a:pt x="8890000" y="19050"/>
                  </a:lnTo>
                  <a:lnTo>
                    <a:pt x="19050" y="19050"/>
                  </a:lnTo>
                  <a:lnTo>
                    <a:pt x="19050" y="6667373"/>
                  </a:lnTo>
                  <a:close/>
                  <a:moveTo>
                    <a:pt x="8736203" y="6323076"/>
                  </a:moveTo>
                  <a:lnTo>
                    <a:pt x="172847" y="6323076"/>
                  </a:lnTo>
                  <a:lnTo>
                    <a:pt x="172847" y="363347"/>
                  </a:lnTo>
                  <a:lnTo>
                    <a:pt x="8736203" y="363347"/>
                  </a:lnTo>
                  <a:lnTo>
                    <a:pt x="8736203" y="6323076"/>
                  </a:lnTo>
                  <a:close/>
                  <a:moveTo>
                    <a:pt x="191897" y="6304026"/>
                  </a:moveTo>
                  <a:lnTo>
                    <a:pt x="8717153" y="6304026"/>
                  </a:lnTo>
                  <a:lnTo>
                    <a:pt x="8717153" y="382397"/>
                  </a:lnTo>
                  <a:lnTo>
                    <a:pt x="191897" y="382397"/>
                  </a:lnTo>
                  <a:lnTo>
                    <a:pt x="191897" y="63040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000">
              <a:srgbClr val="BDE5F7">
                <a:alpha val="50000"/>
              </a:srgbClr>
            </a:gs>
            <a:gs pos="90000">
              <a:schemeClr val="accent5">
                <a:lumMod val="0"/>
                <a:lumOff val="100000"/>
              </a:schemeClr>
            </a:gs>
            <a:gs pos="17000">
              <a:srgbClr val="7BCAEF">
                <a:alpha val="50000"/>
              </a:srgb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0" y="2674620"/>
            <a:ext cx="8264144" cy="1467867"/>
          </a:xfrm>
        </p:spPr>
        <p:txBody>
          <a:bodyPr>
            <a:noAutofit/>
          </a:bodyPr>
          <a:lstStyle/>
          <a:p>
            <a:pPr algn="l" defTabSz="1219170">
              <a:lnSpc>
                <a:spcPct val="150000"/>
              </a:lnSpc>
              <a:spcAft>
                <a:spcPts val="600"/>
              </a:spcAft>
            </a:pPr>
            <a:r>
              <a:rPr lang="en-US" sz="7000" b="1" dirty="0">
                <a:solidFill>
                  <a:srgbClr val="002D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Melissa Medina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2400" y="4190998"/>
            <a:ext cx="8264144" cy="87782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4500" dirty="0"/>
              <a:t>Co-founder, CEO, &amp; President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4500" dirty="0"/>
              <a:t>eMerge Americas</a:t>
            </a:r>
          </a:p>
        </p:txBody>
      </p:sp>
      <p:pic>
        <p:nvPicPr>
          <p:cNvPr id="6" name="Picture 2" descr="Twitter Logo, history, meaning, symbol, PNG">
            <a:extLst>
              <a:ext uri="{FF2B5EF4-FFF2-40B4-BE49-F238E27FC236}">
                <a16:creationId xmlns:a16="http://schemas.microsoft.com/office/drawing/2014/main" id="{8ED3C676-CB39-1FE0-0B4C-1FA266A54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690494"/>
            <a:ext cx="1079285" cy="60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2FDF7C9-3991-EB35-3AD4-9235077EDE65}"/>
              </a:ext>
            </a:extLst>
          </p:cNvPr>
          <p:cNvSpPr txBox="1">
            <a:spLocks/>
          </p:cNvSpPr>
          <p:nvPr/>
        </p:nvSpPr>
        <p:spPr>
          <a:xfrm>
            <a:off x="8851685" y="6690494"/>
            <a:ext cx="3972217" cy="7883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200" dirty="0"/>
              <a:t>@melissamedinavo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6BE2A9-8F33-1186-B012-CCEA83F6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520" b="6520"/>
          <a:stretch/>
        </p:blipFill>
        <p:spPr>
          <a:xfrm>
            <a:off x="1371600" y="0"/>
            <a:ext cx="5345217" cy="6972300"/>
          </a:xfrm>
          <a:prstGeom prst="rect">
            <a:avLst/>
          </a:prstGeom>
        </p:spPr>
      </p:pic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519C4CBE-E8E9-8BF1-9A3B-336E7912937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74133" y="7810659"/>
            <a:ext cx="2675022" cy="850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3C6D95-DD26-BE10-5602-A657A53131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27"/>
          <a:stretch/>
        </p:blipFill>
        <p:spPr>
          <a:xfrm>
            <a:off x="406845" y="8054715"/>
            <a:ext cx="3087119" cy="72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52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" r="-49612"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345440"/>
            <a:ext cx="9712616" cy="1137920"/>
            <a:chOff x="0" y="0"/>
            <a:chExt cx="14568924" cy="170688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4568924" cy="1706881"/>
              <a:chOff x="0" y="0"/>
              <a:chExt cx="2877812" cy="33716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877812" cy="337162"/>
              </a:xfrm>
              <a:custGeom>
                <a:avLst/>
                <a:gdLst/>
                <a:ahLst/>
                <a:cxnLst/>
                <a:rect l="l" t="t" r="r" b="b"/>
                <a:pathLst>
                  <a:path w="2877812" h="337162">
                    <a:moveTo>
                      <a:pt x="0" y="0"/>
                    </a:moveTo>
                    <a:lnTo>
                      <a:pt x="2877812" y="0"/>
                    </a:lnTo>
                    <a:lnTo>
                      <a:pt x="2877812" y="337162"/>
                    </a:lnTo>
                    <a:lnTo>
                      <a:pt x="0" y="337162"/>
                    </a:lnTo>
                    <a:close/>
                  </a:path>
                </a:pathLst>
              </a:custGeom>
              <a:solidFill>
                <a:srgbClr val="EC1E6B"/>
              </a:solidFill>
            </p:spPr>
            <p:txBody>
              <a:bodyPr/>
              <a:lstStyle/>
              <a:p>
                <a:pPr defTabSz="812810"/>
                <a:endParaRPr lang="en-US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2877812" cy="375262"/>
              </a:xfrm>
              <a:prstGeom prst="rect">
                <a:avLst/>
              </a:prstGeom>
            </p:spPr>
            <p:txBody>
              <a:bodyPr lIns="45156" tIns="45156" rIns="45156" bIns="45156" rtlCol="0" anchor="ctr"/>
              <a:lstStyle/>
              <a:p>
                <a:pPr algn="ctr" defTabSz="812810">
                  <a:lnSpc>
                    <a:spcPts val="2364"/>
                  </a:lnSpc>
                  <a:spcBef>
                    <a:spcPct val="0"/>
                  </a:spcBef>
                </a:pPr>
                <a:endParaRPr sz="16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778004" y="173565"/>
              <a:ext cx="13370495" cy="1227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812810">
                <a:lnSpc>
                  <a:spcPts val="6968"/>
                </a:lnSpc>
                <a:spcBef>
                  <a:spcPct val="0"/>
                </a:spcBef>
              </a:pPr>
              <a:r>
                <a:rPr lang="en-US" sz="4977">
                  <a:solidFill>
                    <a:srgbClr val="FFFFFF"/>
                  </a:solidFill>
                  <a:latin typeface="Gotham 3"/>
                </a:rPr>
                <a:t>2024 CONFERENCE RECAP</a:t>
              </a:r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3248639" y="1759924"/>
            <a:ext cx="9405331" cy="7058892"/>
            <a:chOff x="0" y="0"/>
            <a:chExt cx="8909050" cy="6686423"/>
          </a:xfrm>
        </p:grpSpPr>
        <p:sp>
          <p:nvSpPr>
            <p:cNvPr id="9" name="Freeform 9"/>
            <p:cNvSpPr/>
            <p:nvPr/>
          </p:nvSpPr>
          <p:spPr>
            <a:xfrm>
              <a:off x="9525" y="9525"/>
              <a:ext cx="8890000" cy="6667373"/>
            </a:xfrm>
            <a:custGeom>
              <a:avLst/>
              <a:gdLst/>
              <a:ahLst/>
              <a:cxnLst/>
              <a:rect l="l" t="t" r="r" b="b"/>
              <a:pathLst>
                <a:path w="8890000" h="6667373">
                  <a:moveTo>
                    <a:pt x="0" y="0"/>
                  </a:moveTo>
                  <a:lnTo>
                    <a:pt x="8890000" y="0"/>
                  </a:lnTo>
                  <a:lnTo>
                    <a:pt x="8890000" y="6667373"/>
                  </a:lnTo>
                  <a:lnTo>
                    <a:pt x="0" y="66673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182372" y="372872"/>
              <a:ext cx="8544306" cy="5940679"/>
            </a:xfrm>
            <a:custGeom>
              <a:avLst/>
              <a:gdLst/>
              <a:ahLst/>
              <a:cxnLst/>
              <a:rect l="l" t="t" r="r" b="b"/>
              <a:pathLst>
                <a:path w="8544306" h="5940679">
                  <a:moveTo>
                    <a:pt x="0" y="0"/>
                  </a:moveTo>
                  <a:lnTo>
                    <a:pt x="8544306" y="0"/>
                  </a:lnTo>
                  <a:lnTo>
                    <a:pt x="8544306" y="5940679"/>
                  </a:lnTo>
                  <a:lnTo>
                    <a:pt x="0" y="5940679"/>
                  </a:lnTo>
                  <a:close/>
                </a:path>
              </a:pathLst>
            </a:custGeom>
            <a:blipFill>
              <a:blip r:embed="rId3"/>
              <a:stretch>
                <a:fillRect l="-2145" r="-2145"/>
              </a:stretch>
            </a:blip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8909050" cy="6686423"/>
            </a:xfrm>
            <a:custGeom>
              <a:avLst/>
              <a:gdLst/>
              <a:ahLst/>
              <a:cxnLst/>
              <a:rect l="l" t="t" r="r" b="b"/>
              <a:pathLst>
                <a:path w="8909050" h="6686423">
                  <a:moveTo>
                    <a:pt x="8909050" y="6686423"/>
                  </a:moveTo>
                  <a:lnTo>
                    <a:pt x="0" y="6686423"/>
                  </a:lnTo>
                  <a:lnTo>
                    <a:pt x="0" y="0"/>
                  </a:lnTo>
                  <a:lnTo>
                    <a:pt x="8909050" y="0"/>
                  </a:lnTo>
                  <a:lnTo>
                    <a:pt x="8909050" y="6686423"/>
                  </a:lnTo>
                  <a:close/>
                  <a:moveTo>
                    <a:pt x="19050" y="6667373"/>
                  </a:moveTo>
                  <a:lnTo>
                    <a:pt x="8890000" y="6667373"/>
                  </a:lnTo>
                  <a:lnTo>
                    <a:pt x="8890000" y="19050"/>
                  </a:lnTo>
                  <a:lnTo>
                    <a:pt x="19050" y="19050"/>
                  </a:lnTo>
                  <a:lnTo>
                    <a:pt x="19050" y="6667373"/>
                  </a:lnTo>
                  <a:close/>
                  <a:moveTo>
                    <a:pt x="8736203" y="6323076"/>
                  </a:moveTo>
                  <a:lnTo>
                    <a:pt x="172847" y="6323076"/>
                  </a:lnTo>
                  <a:lnTo>
                    <a:pt x="172847" y="363347"/>
                  </a:lnTo>
                  <a:lnTo>
                    <a:pt x="8736203" y="363347"/>
                  </a:lnTo>
                  <a:lnTo>
                    <a:pt x="8736203" y="6323076"/>
                  </a:lnTo>
                  <a:close/>
                  <a:moveTo>
                    <a:pt x="191897" y="6304026"/>
                  </a:moveTo>
                  <a:lnTo>
                    <a:pt x="8717153" y="6304026"/>
                  </a:lnTo>
                  <a:lnTo>
                    <a:pt x="8717153" y="382397"/>
                  </a:lnTo>
                  <a:lnTo>
                    <a:pt x="191897" y="382397"/>
                  </a:lnTo>
                  <a:lnTo>
                    <a:pt x="191897" y="63040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33085" y="458610"/>
            <a:ext cx="1684271" cy="726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12810">
              <a:lnSpc>
                <a:spcPts val="6221"/>
              </a:lnSpc>
              <a:spcBef>
                <a:spcPct val="0"/>
              </a:spcBef>
            </a:pPr>
            <a:r>
              <a:rPr lang="en-US" sz="4444">
                <a:solidFill>
                  <a:srgbClr val="EC1E6B"/>
                </a:solidFill>
                <a:latin typeface="Gotham 1"/>
              </a:rPr>
              <a:t>DAY 1</a:t>
            </a:r>
          </a:p>
        </p:txBody>
      </p:sp>
      <p:sp>
        <p:nvSpPr>
          <p:cNvPr id="13" name="Freeform 13">
            <a:hlinkClick r:id="rId4" tooltip="https://youtu.be/CO_8TW2ZPmQ"/>
          </p:cNvPr>
          <p:cNvSpPr/>
          <p:nvPr/>
        </p:nvSpPr>
        <p:spPr>
          <a:xfrm>
            <a:off x="7076799" y="2469598"/>
            <a:ext cx="2102402" cy="2102402"/>
          </a:xfrm>
          <a:custGeom>
            <a:avLst/>
            <a:gdLst/>
            <a:ahLst/>
            <a:cxnLst/>
            <a:rect l="l" t="t" r="r" b="b"/>
            <a:pathLst>
              <a:path w="2365202" h="2365202">
                <a:moveTo>
                  <a:pt x="0" y="0"/>
                </a:moveTo>
                <a:lnTo>
                  <a:pt x="2365202" y="0"/>
                </a:lnTo>
                <a:lnTo>
                  <a:pt x="2365202" y="2365202"/>
                </a:lnTo>
                <a:lnTo>
                  <a:pt x="0" y="23652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941413" y="8591908"/>
            <a:ext cx="2884686" cy="35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12810">
              <a:lnSpc>
                <a:spcPts val="2986"/>
              </a:lnSpc>
            </a:pPr>
            <a:r>
              <a:rPr lang="en-US" sz="2133">
                <a:solidFill>
                  <a:srgbClr val="000000"/>
                </a:solidFill>
                <a:latin typeface="Gotham 2"/>
              </a:rPr>
              <a:t>emergeamericas.com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387" r="-49612"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345440"/>
            <a:ext cx="6779672" cy="1137920"/>
            <a:chOff x="0" y="0"/>
            <a:chExt cx="10169507" cy="170688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0169507" cy="1706881"/>
              <a:chOff x="0" y="0"/>
              <a:chExt cx="2008792" cy="33716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008792" cy="337162"/>
              </a:xfrm>
              <a:custGeom>
                <a:avLst/>
                <a:gdLst/>
                <a:ahLst/>
                <a:cxnLst/>
                <a:rect l="l" t="t" r="r" b="b"/>
                <a:pathLst>
                  <a:path w="2008792" h="337162">
                    <a:moveTo>
                      <a:pt x="0" y="0"/>
                    </a:moveTo>
                    <a:lnTo>
                      <a:pt x="2008792" y="0"/>
                    </a:lnTo>
                    <a:lnTo>
                      <a:pt x="2008792" y="337162"/>
                    </a:lnTo>
                    <a:lnTo>
                      <a:pt x="0" y="337162"/>
                    </a:lnTo>
                    <a:close/>
                  </a:path>
                </a:pathLst>
              </a:custGeom>
              <a:solidFill>
                <a:srgbClr val="EC1E6B"/>
              </a:solidFill>
            </p:spPr>
            <p:txBody>
              <a:bodyPr/>
              <a:lstStyle/>
              <a:p>
                <a:pPr defTabSz="812810"/>
                <a:endParaRPr lang="en-US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2008792" cy="375262"/>
              </a:xfrm>
              <a:prstGeom prst="rect">
                <a:avLst/>
              </a:prstGeom>
            </p:spPr>
            <p:txBody>
              <a:bodyPr lIns="45156" tIns="45156" rIns="45156" bIns="45156" rtlCol="0" anchor="ctr"/>
              <a:lstStyle/>
              <a:p>
                <a:pPr algn="ctr" defTabSz="812810">
                  <a:lnSpc>
                    <a:spcPts val="2364"/>
                  </a:lnSpc>
                  <a:spcBef>
                    <a:spcPct val="0"/>
                  </a:spcBef>
                </a:pPr>
                <a:endParaRPr sz="16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543067" y="173565"/>
              <a:ext cx="9332971" cy="1227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812810">
                <a:lnSpc>
                  <a:spcPts val="6968"/>
                </a:lnSpc>
                <a:spcBef>
                  <a:spcPct val="0"/>
                </a:spcBef>
              </a:pPr>
              <a:r>
                <a:rPr lang="en-US" sz="4977">
                  <a:solidFill>
                    <a:srgbClr val="FFFFFF"/>
                  </a:solidFill>
                  <a:latin typeface="Gotham 3"/>
                </a:rPr>
                <a:t>LATEST VENTURE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7260292" y="394784"/>
            <a:ext cx="8606425" cy="1035046"/>
          </a:xfrm>
          <a:custGeom>
            <a:avLst/>
            <a:gdLst/>
            <a:ahLst/>
            <a:cxnLst/>
            <a:rect l="l" t="t" r="r" b="b"/>
            <a:pathLst>
              <a:path w="9682228" h="1164427">
                <a:moveTo>
                  <a:pt x="0" y="0"/>
                </a:moveTo>
                <a:lnTo>
                  <a:pt x="9682228" y="0"/>
                </a:lnTo>
                <a:lnTo>
                  <a:pt x="9682228" y="1164427"/>
                </a:lnTo>
                <a:lnTo>
                  <a:pt x="0" y="11644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4577"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8176123" y="2354799"/>
            <a:ext cx="7693409" cy="3164443"/>
            <a:chOff x="0" y="0"/>
            <a:chExt cx="11540113" cy="47466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359084" cy="4741976"/>
            </a:xfrm>
            <a:custGeom>
              <a:avLst/>
              <a:gdLst/>
              <a:ahLst/>
              <a:cxnLst/>
              <a:rect l="l" t="t" r="r" b="b"/>
              <a:pathLst>
                <a:path w="4359084" h="4741976">
                  <a:moveTo>
                    <a:pt x="0" y="0"/>
                  </a:moveTo>
                  <a:lnTo>
                    <a:pt x="4359084" y="0"/>
                  </a:lnTo>
                  <a:lnTo>
                    <a:pt x="4359084" y="4741976"/>
                  </a:lnTo>
                  <a:lnTo>
                    <a:pt x="0" y="47419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4001" t="-6435" r="-15401" b="-48049"/>
              </a:stretch>
            </a:blip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443519" y="226184"/>
              <a:ext cx="7096594" cy="1816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812810">
                <a:lnSpc>
                  <a:spcPts val="2444"/>
                </a:lnSpc>
              </a:pPr>
              <a:r>
                <a:rPr lang="en-US" sz="1955">
                  <a:solidFill>
                    <a:srgbClr val="EC1E6B"/>
                  </a:solidFill>
                  <a:latin typeface="Gotham 1"/>
                </a:rPr>
                <a:t>DECADE OF DEALS</a:t>
              </a:r>
            </a:p>
            <a:p>
              <a:pPr defTabSz="812810">
                <a:lnSpc>
                  <a:spcPts val="2444"/>
                </a:lnSpc>
              </a:pPr>
              <a:r>
                <a:rPr lang="en-US" sz="1955">
                  <a:solidFill>
                    <a:srgbClr val="000000"/>
                  </a:solidFill>
                  <a:latin typeface="Gotham 2"/>
                </a:rPr>
                <a:t>A global platform + accelerator and pre-eminent tech startup hub of Southeast USA and the Americas.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4443519" y="2468157"/>
              <a:ext cx="7096594" cy="2278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812810">
                <a:lnSpc>
                  <a:spcPts val="2444"/>
                </a:lnSpc>
              </a:pPr>
              <a:r>
                <a:rPr lang="en-US" sz="1955">
                  <a:solidFill>
                    <a:srgbClr val="EC1E6B"/>
                  </a:solidFill>
                  <a:latin typeface="Gotham 1"/>
                </a:rPr>
                <a:t>THE PIPELINE</a:t>
              </a:r>
            </a:p>
            <a:p>
              <a:pPr defTabSz="812810">
                <a:lnSpc>
                  <a:spcPts val="2444"/>
                </a:lnSpc>
              </a:pPr>
              <a:r>
                <a:rPr lang="en-US" sz="1955">
                  <a:solidFill>
                    <a:srgbClr val="000000"/>
                  </a:solidFill>
                  <a:latin typeface="Gotham 2"/>
                </a:rPr>
                <a:t>We are intimately familiar, have mentored and gained the trust of a network of 1,000+ startups that are often overlooked by traditional VCs.  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386469" y="6851219"/>
            <a:ext cx="15483064" cy="1434468"/>
          </a:xfrm>
          <a:custGeom>
            <a:avLst/>
            <a:gdLst/>
            <a:ahLst/>
            <a:cxnLst/>
            <a:rect l="l" t="t" r="r" b="b"/>
            <a:pathLst>
              <a:path w="17418447" h="1613776">
                <a:moveTo>
                  <a:pt x="0" y="0"/>
                </a:moveTo>
                <a:lnTo>
                  <a:pt x="17418446" y="0"/>
                </a:lnTo>
                <a:lnTo>
                  <a:pt x="17418446" y="1613776"/>
                </a:lnTo>
                <a:lnTo>
                  <a:pt x="0" y="16137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171" t="-9138" r="-2798"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386468" y="4475102"/>
            <a:ext cx="7028433" cy="1995669"/>
            <a:chOff x="0" y="-123825"/>
            <a:chExt cx="10542649" cy="2993503"/>
          </a:xfrm>
        </p:grpSpPr>
        <p:sp>
          <p:nvSpPr>
            <p:cNvPr id="15" name="TextBox 15"/>
            <p:cNvSpPr txBox="1"/>
            <p:nvPr/>
          </p:nvSpPr>
          <p:spPr>
            <a:xfrm>
              <a:off x="3046631" y="102101"/>
              <a:ext cx="7496018" cy="4910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812810">
                <a:lnSpc>
                  <a:spcPts val="2782"/>
                </a:lnSpc>
                <a:spcBef>
                  <a:spcPct val="0"/>
                </a:spcBef>
              </a:pPr>
              <a:r>
                <a:rPr lang="en-US" sz="1987">
                  <a:solidFill>
                    <a:srgbClr val="EC1E6B"/>
                  </a:solidFill>
                  <a:latin typeface="Gotham 1"/>
                </a:rPr>
                <a:t>Startups Graduated From Accelerator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046630" y="1185219"/>
              <a:ext cx="7496017" cy="4910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812810">
                <a:lnSpc>
                  <a:spcPts val="2782"/>
                </a:lnSpc>
                <a:spcBef>
                  <a:spcPct val="0"/>
                </a:spcBef>
              </a:pPr>
              <a:r>
                <a:rPr lang="en-US" sz="1987">
                  <a:solidFill>
                    <a:srgbClr val="EC1E6B"/>
                  </a:solidFill>
                  <a:latin typeface="Gotham 1"/>
                </a:rPr>
                <a:t>Raised By eMerge Alumni Startups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3046630" y="2194632"/>
              <a:ext cx="6065953" cy="4910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812810">
                <a:lnSpc>
                  <a:spcPts val="2782"/>
                </a:lnSpc>
                <a:spcBef>
                  <a:spcPct val="0"/>
                </a:spcBef>
              </a:pPr>
              <a:r>
                <a:rPr lang="en-US" sz="1987">
                  <a:solidFill>
                    <a:srgbClr val="EC1E6B"/>
                  </a:solidFill>
                  <a:latin typeface="Gotham 1"/>
                </a:rPr>
                <a:t>Successful Alumni Exits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123825"/>
              <a:ext cx="2850315" cy="89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defTabSz="812810">
                <a:lnSpc>
                  <a:spcPts val="5079"/>
                </a:lnSpc>
                <a:spcBef>
                  <a:spcPct val="0"/>
                </a:spcBef>
              </a:pPr>
              <a:r>
                <a:rPr lang="en-US" sz="3628">
                  <a:solidFill>
                    <a:srgbClr val="FEFEFE"/>
                  </a:solidFill>
                  <a:latin typeface="Gotham 1"/>
                </a:rPr>
                <a:t>1,000+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450556" y="925592"/>
              <a:ext cx="2419486" cy="89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defTabSz="812810">
                <a:lnSpc>
                  <a:spcPts val="5079"/>
                </a:lnSpc>
                <a:spcBef>
                  <a:spcPct val="0"/>
                </a:spcBef>
              </a:pPr>
              <a:r>
                <a:rPr lang="en-US" sz="3628">
                  <a:solidFill>
                    <a:srgbClr val="FEFEFE"/>
                  </a:solidFill>
                  <a:latin typeface="Gotham 1"/>
                </a:rPr>
                <a:t>$2.5B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172515" y="1975010"/>
              <a:ext cx="1697527" cy="89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defTabSz="812810">
                <a:lnSpc>
                  <a:spcPts val="5079"/>
                </a:lnSpc>
                <a:spcBef>
                  <a:spcPct val="0"/>
                </a:spcBef>
              </a:pPr>
              <a:r>
                <a:rPr lang="en-US" sz="3628">
                  <a:solidFill>
                    <a:srgbClr val="FEFEFE"/>
                  </a:solidFill>
                  <a:latin typeface="Gotham 1"/>
                </a:rPr>
                <a:t>15+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2982031" y="8569056"/>
            <a:ext cx="2884686" cy="35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12810">
              <a:lnSpc>
                <a:spcPts val="2986"/>
              </a:lnSpc>
            </a:pPr>
            <a:r>
              <a:rPr lang="en-US" sz="2133">
                <a:solidFill>
                  <a:srgbClr val="FEFEFE"/>
                </a:solidFill>
                <a:latin typeface="Gotham 2"/>
              </a:rPr>
              <a:t>emergeamericas.com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581737" y="2058313"/>
            <a:ext cx="7357898" cy="2110086"/>
            <a:chOff x="0" y="0"/>
            <a:chExt cx="11036848" cy="3165129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2720033" cy="3165129"/>
              <a:chOff x="0" y="0"/>
              <a:chExt cx="6985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37455" r="-37455"/>
                </a:stretch>
              </a:blipFill>
            </p:spPr>
            <p:txBody>
              <a:bodyPr/>
              <a:lstStyle/>
              <a:p>
                <a:pPr defTabSz="812810"/>
                <a:endParaRPr lang="en-US" sz="16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2984625" y="804692"/>
              <a:ext cx="8052223" cy="17372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812810">
                <a:lnSpc>
                  <a:spcPts val="3111"/>
                </a:lnSpc>
              </a:pPr>
              <a:r>
                <a:rPr lang="en-US" sz="2222">
                  <a:solidFill>
                    <a:srgbClr val="EC1E6B"/>
                  </a:solidFill>
                  <a:latin typeface="Gotham 1"/>
                </a:rPr>
                <a:t>Melissa Medina</a:t>
              </a:r>
            </a:p>
            <a:p>
              <a:pPr defTabSz="812810">
                <a:lnSpc>
                  <a:spcPts val="3111"/>
                </a:lnSpc>
              </a:pPr>
              <a:r>
                <a:rPr lang="en-US" sz="2222">
                  <a:solidFill>
                    <a:srgbClr val="000000"/>
                  </a:solidFill>
                  <a:latin typeface="Gotham 3"/>
                </a:rPr>
                <a:t>CEO + Co-Founder, eMerge Americas</a:t>
              </a:r>
            </a:p>
            <a:p>
              <a:pPr defTabSz="812810">
                <a:lnSpc>
                  <a:spcPts val="3111"/>
                </a:lnSpc>
                <a:spcBef>
                  <a:spcPct val="0"/>
                </a:spcBef>
              </a:pPr>
              <a:r>
                <a:rPr lang="en-US" sz="2222">
                  <a:solidFill>
                    <a:srgbClr val="000000"/>
                  </a:solidFill>
                  <a:latin typeface="Gotham 3"/>
                </a:rPr>
                <a:t>Partner, Medina Ventures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" r="-49612"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693670" y="5170305"/>
            <a:ext cx="2329581" cy="3566272"/>
          </a:xfrm>
          <a:custGeom>
            <a:avLst/>
            <a:gdLst/>
            <a:ahLst/>
            <a:cxnLst/>
            <a:rect l="l" t="t" r="r" b="b"/>
            <a:pathLst>
              <a:path w="2620779" h="4012056">
                <a:moveTo>
                  <a:pt x="0" y="0"/>
                </a:moveTo>
                <a:lnTo>
                  <a:pt x="2620778" y="0"/>
                </a:lnTo>
                <a:lnTo>
                  <a:pt x="2620778" y="4012056"/>
                </a:lnTo>
                <a:lnTo>
                  <a:pt x="0" y="40120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-258986">
            <a:off x="1077122" y="373567"/>
            <a:ext cx="6065877" cy="4552564"/>
            <a:chOff x="0" y="0"/>
            <a:chExt cx="8909050" cy="6686423"/>
          </a:xfrm>
        </p:grpSpPr>
        <p:sp>
          <p:nvSpPr>
            <p:cNvPr id="5" name="Freeform 5"/>
            <p:cNvSpPr/>
            <p:nvPr/>
          </p:nvSpPr>
          <p:spPr>
            <a:xfrm>
              <a:off x="9525" y="9525"/>
              <a:ext cx="8890000" cy="6667373"/>
            </a:xfrm>
            <a:custGeom>
              <a:avLst/>
              <a:gdLst/>
              <a:ahLst/>
              <a:cxnLst/>
              <a:rect l="l" t="t" r="r" b="b"/>
              <a:pathLst>
                <a:path w="8890000" h="6667373">
                  <a:moveTo>
                    <a:pt x="0" y="0"/>
                  </a:moveTo>
                  <a:lnTo>
                    <a:pt x="8890000" y="0"/>
                  </a:lnTo>
                  <a:lnTo>
                    <a:pt x="8890000" y="6667373"/>
                  </a:lnTo>
                  <a:lnTo>
                    <a:pt x="0" y="66673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182372" y="372872"/>
              <a:ext cx="8544306" cy="5940679"/>
            </a:xfrm>
            <a:custGeom>
              <a:avLst/>
              <a:gdLst/>
              <a:ahLst/>
              <a:cxnLst/>
              <a:rect l="l" t="t" r="r" b="b"/>
              <a:pathLst>
                <a:path w="8544306" h="5940679">
                  <a:moveTo>
                    <a:pt x="0" y="0"/>
                  </a:moveTo>
                  <a:lnTo>
                    <a:pt x="8544306" y="0"/>
                  </a:lnTo>
                  <a:lnTo>
                    <a:pt x="8544306" y="5940679"/>
                  </a:lnTo>
                  <a:lnTo>
                    <a:pt x="0" y="5940679"/>
                  </a:lnTo>
                  <a:close/>
                </a:path>
              </a:pathLst>
            </a:custGeom>
            <a:blipFill>
              <a:blip r:embed="rId4"/>
              <a:stretch>
                <a:fillRect l="-13919" t="-17583" r="-8591"/>
              </a:stretch>
            </a:blip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8909050" cy="6686423"/>
            </a:xfrm>
            <a:custGeom>
              <a:avLst/>
              <a:gdLst/>
              <a:ahLst/>
              <a:cxnLst/>
              <a:rect l="l" t="t" r="r" b="b"/>
              <a:pathLst>
                <a:path w="8909050" h="6686423">
                  <a:moveTo>
                    <a:pt x="8909050" y="6686423"/>
                  </a:moveTo>
                  <a:lnTo>
                    <a:pt x="0" y="6686423"/>
                  </a:lnTo>
                  <a:lnTo>
                    <a:pt x="0" y="0"/>
                  </a:lnTo>
                  <a:lnTo>
                    <a:pt x="8909050" y="0"/>
                  </a:lnTo>
                  <a:lnTo>
                    <a:pt x="8909050" y="6686423"/>
                  </a:lnTo>
                  <a:close/>
                  <a:moveTo>
                    <a:pt x="19050" y="6667373"/>
                  </a:moveTo>
                  <a:lnTo>
                    <a:pt x="8890000" y="6667373"/>
                  </a:lnTo>
                  <a:lnTo>
                    <a:pt x="8890000" y="19050"/>
                  </a:lnTo>
                  <a:lnTo>
                    <a:pt x="19050" y="19050"/>
                  </a:lnTo>
                  <a:lnTo>
                    <a:pt x="19050" y="6667373"/>
                  </a:lnTo>
                  <a:close/>
                  <a:moveTo>
                    <a:pt x="8736203" y="6323076"/>
                  </a:moveTo>
                  <a:lnTo>
                    <a:pt x="172847" y="6323076"/>
                  </a:lnTo>
                  <a:lnTo>
                    <a:pt x="172847" y="363347"/>
                  </a:lnTo>
                  <a:lnTo>
                    <a:pt x="8736203" y="363347"/>
                  </a:lnTo>
                  <a:lnTo>
                    <a:pt x="8736203" y="6323076"/>
                  </a:lnTo>
                  <a:close/>
                  <a:moveTo>
                    <a:pt x="191897" y="6304026"/>
                  </a:moveTo>
                  <a:lnTo>
                    <a:pt x="8717153" y="6304026"/>
                  </a:lnTo>
                  <a:lnTo>
                    <a:pt x="8717153" y="382397"/>
                  </a:lnTo>
                  <a:lnTo>
                    <a:pt x="191897" y="382397"/>
                  </a:lnTo>
                  <a:lnTo>
                    <a:pt x="191897" y="63040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310130">
            <a:off x="8318527" y="599814"/>
            <a:ext cx="5996254" cy="4500310"/>
            <a:chOff x="0" y="0"/>
            <a:chExt cx="8909050" cy="6686423"/>
          </a:xfrm>
        </p:grpSpPr>
        <p:sp>
          <p:nvSpPr>
            <p:cNvPr id="9" name="Freeform 9"/>
            <p:cNvSpPr/>
            <p:nvPr/>
          </p:nvSpPr>
          <p:spPr>
            <a:xfrm>
              <a:off x="9525" y="9525"/>
              <a:ext cx="8890000" cy="6667373"/>
            </a:xfrm>
            <a:custGeom>
              <a:avLst/>
              <a:gdLst/>
              <a:ahLst/>
              <a:cxnLst/>
              <a:rect l="l" t="t" r="r" b="b"/>
              <a:pathLst>
                <a:path w="8890000" h="6667373">
                  <a:moveTo>
                    <a:pt x="0" y="0"/>
                  </a:moveTo>
                  <a:lnTo>
                    <a:pt x="8890000" y="0"/>
                  </a:lnTo>
                  <a:lnTo>
                    <a:pt x="8890000" y="6667373"/>
                  </a:lnTo>
                  <a:lnTo>
                    <a:pt x="0" y="66673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182372" y="372872"/>
              <a:ext cx="8544306" cy="5940679"/>
            </a:xfrm>
            <a:custGeom>
              <a:avLst/>
              <a:gdLst/>
              <a:ahLst/>
              <a:cxnLst/>
              <a:rect l="l" t="t" r="r" b="b"/>
              <a:pathLst>
                <a:path w="8544306" h="5940679">
                  <a:moveTo>
                    <a:pt x="0" y="0"/>
                  </a:moveTo>
                  <a:lnTo>
                    <a:pt x="8544306" y="0"/>
                  </a:lnTo>
                  <a:lnTo>
                    <a:pt x="8544306" y="5940679"/>
                  </a:lnTo>
                  <a:lnTo>
                    <a:pt x="0" y="5940679"/>
                  </a:lnTo>
                  <a:close/>
                </a:path>
              </a:pathLst>
            </a:custGeom>
            <a:blipFill>
              <a:blip r:embed="rId5"/>
              <a:stretch>
                <a:fillRect l="-968" t="-8711" r="-5716" b="-6954"/>
              </a:stretch>
            </a:blip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8909050" cy="6686423"/>
            </a:xfrm>
            <a:custGeom>
              <a:avLst/>
              <a:gdLst/>
              <a:ahLst/>
              <a:cxnLst/>
              <a:rect l="l" t="t" r="r" b="b"/>
              <a:pathLst>
                <a:path w="8909050" h="6686423">
                  <a:moveTo>
                    <a:pt x="8909050" y="6686423"/>
                  </a:moveTo>
                  <a:lnTo>
                    <a:pt x="0" y="6686423"/>
                  </a:lnTo>
                  <a:lnTo>
                    <a:pt x="0" y="0"/>
                  </a:lnTo>
                  <a:lnTo>
                    <a:pt x="8909050" y="0"/>
                  </a:lnTo>
                  <a:lnTo>
                    <a:pt x="8909050" y="6686423"/>
                  </a:lnTo>
                  <a:close/>
                  <a:moveTo>
                    <a:pt x="19050" y="6667373"/>
                  </a:moveTo>
                  <a:lnTo>
                    <a:pt x="8890000" y="6667373"/>
                  </a:lnTo>
                  <a:lnTo>
                    <a:pt x="8890000" y="19050"/>
                  </a:lnTo>
                  <a:lnTo>
                    <a:pt x="19050" y="19050"/>
                  </a:lnTo>
                  <a:lnTo>
                    <a:pt x="19050" y="6667373"/>
                  </a:lnTo>
                  <a:close/>
                  <a:moveTo>
                    <a:pt x="8736203" y="6323076"/>
                  </a:moveTo>
                  <a:lnTo>
                    <a:pt x="172847" y="6323076"/>
                  </a:lnTo>
                  <a:lnTo>
                    <a:pt x="172847" y="363347"/>
                  </a:lnTo>
                  <a:lnTo>
                    <a:pt x="8736203" y="363347"/>
                  </a:lnTo>
                  <a:lnTo>
                    <a:pt x="8736203" y="6323076"/>
                  </a:lnTo>
                  <a:close/>
                  <a:moveTo>
                    <a:pt x="191897" y="6304026"/>
                  </a:moveTo>
                  <a:lnTo>
                    <a:pt x="8717153" y="6304026"/>
                  </a:lnTo>
                  <a:lnTo>
                    <a:pt x="8717153" y="382397"/>
                  </a:lnTo>
                  <a:lnTo>
                    <a:pt x="191897" y="382397"/>
                  </a:lnTo>
                  <a:lnTo>
                    <a:pt x="191897" y="63040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856434" y="5784412"/>
            <a:ext cx="8128782" cy="2338058"/>
            <a:chOff x="0" y="0"/>
            <a:chExt cx="12193173" cy="350708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2193173" cy="3507087"/>
              <a:chOff x="0" y="0"/>
              <a:chExt cx="2077638" cy="59758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077638" cy="597585"/>
              </a:xfrm>
              <a:custGeom>
                <a:avLst/>
                <a:gdLst/>
                <a:ahLst/>
                <a:cxnLst/>
                <a:rect l="l" t="t" r="r" b="b"/>
                <a:pathLst>
                  <a:path w="2077638" h="597585">
                    <a:moveTo>
                      <a:pt x="0" y="0"/>
                    </a:moveTo>
                    <a:lnTo>
                      <a:pt x="2077638" y="0"/>
                    </a:lnTo>
                    <a:lnTo>
                      <a:pt x="2077638" y="597585"/>
                    </a:lnTo>
                    <a:lnTo>
                      <a:pt x="0" y="597585"/>
                    </a:lnTo>
                    <a:close/>
                  </a:path>
                </a:pathLst>
              </a:custGeom>
              <a:solidFill>
                <a:srgbClr val="EC1E6B"/>
              </a:solidFill>
            </p:spPr>
            <p:txBody>
              <a:bodyPr/>
              <a:lstStyle/>
              <a:p>
                <a:pPr defTabSz="812810"/>
                <a:endParaRPr lang="en-US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28575"/>
                <a:ext cx="2077638" cy="626160"/>
              </a:xfrm>
              <a:prstGeom prst="rect">
                <a:avLst/>
              </a:prstGeom>
            </p:spPr>
            <p:txBody>
              <a:bodyPr lIns="52348" tIns="52348" rIns="52348" bIns="52348" rtlCol="0" anchor="ctr"/>
              <a:lstStyle/>
              <a:p>
                <a:pPr algn="ctr" defTabSz="812810">
                  <a:lnSpc>
                    <a:spcPts val="1990"/>
                  </a:lnSpc>
                </a:pPr>
                <a:endParaRPr sz="16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296588" y="361773"/>
              <a:ext cx="11443625" cy="29238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812810">
                <a:lnSpc>
                  <a:spcPts val="3777"/>
                </a:lnSpc>
              </a:pPr>
              <a:r>
                <a:rPr lang="en-US" sz="3403">
                  <a:solidFill>
                    <a:srgbClr val="FEFEFE"/>
                  </a:solidFill>
                  <a:latin typeface="Gotham 2"/>
                </a:rPr>
                <a:t>“The people who are crazy enough to think they can change the world are the ones who do.”</a:t>
              </a:r>
            </a:p>
            <a:p>
              <a:pPr defTabSz="812810">
                <a:lnSpc>
                  <a:spcPts val="3777"/>
                </a:lnSpc>
              </a:pPr>
              <a:r>
                <a:rPr lang="en-US" sz="3403">
                  <a:solidFill>
                    <a:srgbClr val="FEFEFE"/>
                  </a:solidFill>
                  <a:latin typeface="Gotham 2"/>
                </a:rPr>
                <a:t>                                   ~Steve Jobs 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2844341" y="8479467"/>
            <a:ext cx="2884686" cy="35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12810">
              <a:lnSpc>
                <a:spcPts val="2986"/>
              </a:lnSpc>
            </a:pPr>
            <a:r>
              <a:rPr lang="en-US" sz="2133">
                <a:solidFill>
                  <a:srgbClr val="000000"/>
                </a:solidFill>
                <a:latin typeface="Gotham 2"/>
              </a:rPr>
              <a:t>emergeamericas.com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431722" y="-3986740"/>
            <a:ext cx="2884686" cy="35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12810">
              <a:lnSpc>
                <a:spcPts val="2986"/>
              </a:lnSpc>
            </a:pPr>
            <a:r>
              <a:rPr lang="en-US" sz="2133">
                <a:solidFill>
                  <a:srgbClr val="FEFEFE"/>
                </a:solidFill>
                <a:latin typeface="Gotham 2"/>
              </a:rPr>
              <a:t>emergeamericas.com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5904471"/>
            <a:ext cx="16256000" cy="3239529"/>
          </a:xfrm>
          <a:custGeom>
            <a:avLst/>
            <a:gdLst/>
            <a:ahLst/>
            <a:cxnLst/>
            <a:rect l="l" t="t" r="r" b="b"/>
            <a:pathLst>
              <a:path w="18288000" h="3644470">
                <a:moveTo>
                  <a:pt x="18288000" y="0"/>
                </a:moveTo>
                <a:lnTo>
                  <a:pt x="0" y="0"/>
                </a:lnTo>
                <a:lnTo>
                  <a:pt x="0" y="3644470"/>
                </a:lnTo>
                <a:lnTo>
                  <a:pt x="18288000" y="364447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r="-16012" b="-15217"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187208" y="6501650"/>
            <a:ext cx="2027237" cy="1429203"/>
          </a:xfrm>
          <a:custGeom>
            <a:avLst/>
            <a:gdLst/>
            <a:ahLst/>
            <a:cxnLst/>
            <a:rect l="l" t="t" r="r" b="b"/>
            <a:pathLst>
              <a:path w="2280642" h="1607853">
                <a:moveTo>
                  <a:pt x="0" y="0"/>
                </a:moveTo>
                <a:lnTo>
                  <a:pt x="2280642" y="0"/>
                </a:lnTo>
                <a:lnTo>
                  <a:pt x="2280642" y="1607853"/>
                </a:lnTo>
                <a:lnTo>
                  <a:pt x="0" y="16078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6256000" cy="5904471"/>
          </a:xfrm>
          <a:custGeom>
            <a:avLst/>
            <a:gdLst/>
            <a:ahLst/>
            <a:cxnLst/>
            <a:rect l="l" t="t" r="r" b="b"/>
            <a:pathLst>
              <a:path w="18288000" h="6642530">
                <a:moveTo>
                  <a:pt x="0" y="0"/>
                </a:moveTo>
                <a:lnTo>
                  <a:pt x="18288000" y="0"/>
                </a:lnTo>
                <a:lnTo>
                  <a:pt x="18288000" y="6642530"/>
                </a:lnTo>
                <a:lnTo>
                  <a:pt x="0" y="66425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7102"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0" y="345440"/>
            <a:ext cx="11109680" cy="1137920"/>
            <a:chOff x="0" y="0"/>
            <a:chExt cx="16664519" cy="1706881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6664519" cy="1706881"/>
              <a:chOff x="0" y="0"/>
              <a:chExt cx="3291757" cy="33716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291757" cy="337162"/>
              </a:xfrm>
              <a:custGeom>
                <a:avLst/>
                <a:gdLst/>
                <a:ahLst/>
                <a:cxnLst/>
                <a:rect l="l" t="t" r="r" b="b"/>
                <a:pathLst>
                  <a:path w="3291757" h="337162">
                    <a:moveTo>
                      <a:pt x="0" y="0"/>
                    </a:moveTo>
                    <a:lnTo>
                      <a:pt x="3291757" y="0"/>
                    </a:lnTo>
                    <a:lnTo>
                      <a:pt x="3291757" y="337162"/>
                    </a:lnTo>
                    <a:lnTo>
                      <a:pt x="0" y="337162"/>
                    </a:lnTo>
                    <a:close/>
                  </a:path>
                </a:pathLst>
              </a:custGeom>
              <a:solidFill>
                <a:srgbClr val="EC1E6B"/>
              </a:solidFill>
            </p:spPr>
            <p:txBody>
              <a:bodyPr/>
              <a:lstStyle/>
              <a:p>
                <a:pPr defTabSz="812810"/>
                <a:endParaRPr lang="en-US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3291757" cy="375262"/>
              </a:xfrm>
              <a:prstGeom prst="rect">
                <a:avLst/>
              </a:prstGeom>
            </p:spPr>
            <p:txBody>
              <a:bodyPr lIns="45156" tIns="45156" rIns="45156" bIns="45156" rtlCol="0" anchor="ctr"/>
              <a:lstStyle/>
              <a:p>
                <a:pPr algn="ctr" defTabSz="812810">
                  <a:lnSpc>
                    <a:spcPts val="2364"/>
                  </a:lnSpc>
                  <a:spcBef>
                    <a:spcPct val="0"/>
                  </a:spcBef>
                </a:pPr>
                <a:endParaRPr sz="16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889911" y="173565"/>
              <a:ext cx="15293708" cy="1227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812810">
                <a:lnSpc>
                  <a:spcPts val="6968"/>
                </a:lnSpc>
                <a:spcBef>
                  <a:spcPct val="0"/>
                </a:spcBef>
              </a:pPr>
              <a:r>
                <a:rPr lang="en-US" sz="4977">
                  <a:solidFill>
                    <a:srgbClr val="FFFFFF"/>
                  </a:solidFill>
                  <a:latin typeface="Gotham 3"/>
                </a:rPr>
                <a:t>THANK YOU + LET’S CONNECT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883147" y="6678209"/>
            <a:ext cx="9028773" cy="1652335"/>
            <a:chOff x="0" y="-59578"/>
            <a:chExt cx="13543160" cy="2478502"/>
          </a:xfrm>
        </p:grpSpPr>
        <p:sp>
          <p:nvSpPr>
            <p:cNvPr id="11" name="Freeform 11"/>
            <p:cNvSpPr/>
            <p:nvPr/>
          </p:nvSpPr>
          <p:spPr>
            <a:xfrm>
              <a:off x="0" y="1502895"/>
              <a:ext cx="1395612" cy="916029"/>
            </a:xfrm>
            <a:custGeom>
              <a:avLst/>
              <a:gdLst/>
              <a:ahLst/>
              <a:cxnLst/>
              <a:rect l="l" t="t" r="r" b="b"/>
              <a:pathLst>
                <a:path w="1395612" h="916029">
                  <a:moveTo>
                    <a:pt x="0" y="0"/>
                  </a:moveTo>
                  <a:lnTo>
                    <a:pt x="1395612" y="0"/>
                  </a:lnTo>
                  <a:lnTo>
                    <a:pt x="1395612" y="916028"/>
                  </a:lnTo>
                  <a:lnTo>
                    <a:pt x="0" y="916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15406" y="1419608"/>
              <a:ext cx="11927754" cy="9473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812810">
                <a:lnSpc>
                  <a:spcPts val="5377"/>
                </a:lnSpc>
                <a:spcBef>
                  <a:spcPct val="0"/>
                </a:spcBef>
              </a:pPr>
              <a:r>
                <a:rPr lang="en-US" sz="3841">
                  <a:solidFill>
                    <a:srgbClr val="000000"/>
                  </a:solidFill>
                  <a:latin typeface="Gotham 2"/>
                </a:rPr>
                <a:t>mmedina@emergeamericas.com</a:t>
              </a:r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69896"/>
              <a:ext cx="831557" cy="905097"/>
            </a:xfrm>
            <a:custGeom>
              <a:avLst/>
              <a:gdLst/>
              <a:ahLst/>
              <a:cxnLst/>
              <a:rect l="l" t="t" r="r" b="b"/>
              <a:pathLst>
                <a:path w="831557" h="905097">
                  <a:moveTo>
                    <a:pt x="0" y="0"/>
                  </a:moveTo>
                  <a:lnTo>
                    <a:pt x="831557" y="0"/>
                  </a:lnTo>
                  <a:lnTo>
                    <a:pt x="831557" y="905097"/>
                  </a:lnTo>
                  <a:lnTo>
                    <a:pt x="0" y="905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937562" y="0"/>
              <a:ext cx="1044889" cy="1044889"/>
            </a:xfrm>
            <a:custGeom>
              <a:avLst/>
              <a:gdLst/>
              <a:ahLst/>
              <a:cxnLst/>
              <a:rect l="l" t="t" r="r" b="b"/>
              <a:pathLst>
                <a:path w="1044889" h="1044889">
                  <a:moveTo>
                    <a:pt x="0" y="0"/>
                  </a:moveTo>
                  <a:lnTo>
                    <a:pt x="1044889" y="0"/>
                  </a:lnTo>
                  <a:lnTo>
                    <a:pt x="1044889" y="1044889"/>
                  </a:lnTo>
                  <a:lnTo>
                    <a:pt x="0" y="1044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2092210" y="0"/>
              <a:ext cx="974993" cy="974993"/>
            </a:xfrm>
            <a:custGeom>
              <a:avLst/>
              <a:gdLst/>
              <a:ahLst/>
              <a:cxnLst/>
              <a:rect l="l" t="t" r="r" b="b"/>
              <a:pathLst>
                <a:path w="974993" h="974993">
                  <a:moveTo>
                    <a:pt x="0" y="0"/>
                  </a:moveTo>
                  <a:lnTo>
                    <a:pt x="974993" y="0"/>
                  </a:lnTo>
                  <a:lnTo>
                    <a:pt x="974993" y="974993"/>
                  </a:lnTo>
                  <a:lnTo>
                    <a:pt x="0" y="974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346460" y="-59578"/>
              <a:ext cx="8264508" cy="9473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812810">
                <a:lnSpc>
                  <a:spcPts val="5377"/>
                </a:lnSpc>
                <a:spcBef>
                  <a:spcPct val="0"/>
                </a:spcBef>
              </a:pPr>
              <a:r>
                <a:rPr lang="en-US" sz="3841">
                  <a:solidFill>
                    <a:srgbClr val="000000"/>
                  </a:solidFill>
                  <a:latin typeface="Gotham 2"/>
                </a:rPr>
                <a:t>@melmedina305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914400" y="8299958"/>
            <a:ext cx="2884686" cy="35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12810">
              <a:lnSpc>
                <a:spcPts val="2986"/>
              </a:lnSpc>
            </a:pPr>
            <a:r>
              <a:rPr lang="en-US" sz="2133">
                <a:solidFill>
                  <a:srgbClr val="FFFFFF"/>
                </a:solidFill>
                <a:latin typeface="Gotham 2"/>
              </a:rPr>
              <a:t>emergeamericas.com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1738291" y="3014279"/>
            <a:ext cx="3956175" cy="2979976"/>
          </a:xfrm>
          <a:custGeom>
            <a:avLst/>
            <a:gdLst/>
            <a:ahLst/>
            <a:cxnLst/>
            <a:rect l="l" t="t" r="r" b="b"/>
            <a:pathLst>
              <a:path w="4450697" h="3352473">
                <a:moveTo>
                  <a:pt x="0" y="0"/>
                </a:moveTo>
                <a:lnTo>
                  <a:pt x="4450697" y="0"/>
                </a:lnTo>
                <a:lnTo>
                  <a:pt x="4450697" y="3352474"/>
                </a:lnTo>
                <a:lnTo>
                  <a:pt x="0" y="3352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04526" y="3897490"/>
            <a:ext cx="11049244" cy="1225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12810">
              <a:lnSpc>
                <a:spcPts val="4977"/>
              </a:lnSpc>
              <a:spcBef>
                <a:spcPct val="0"/>
              </a:spcBef>
            </a:pPr>
            <a:r>
              <a:rPr lang="en-US" sz="3555">
                <a:solidFill>
                  <a:srgbClr val="FFFFFF"/>
                </a:solidFill>
                <a:latin typeface="Gotham 1"/>
              </a:rPr>
              <a:t>Unlocking Innovation + Fostering an Ecosystem: How One Show Helped Transform a City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5586"/>
            <a:ext cx="16256000" cy="9219587"/>
          </a:xfrm>
          <a:custGeom>
            <a:avLst/>
            <a:gdLst/>
            <a:ahLst/>
            <a:cxnLst/>
            <a:rect l="l" t="t" r="r" b="b"/>
            <a:pathLst>
              <a:path w="18288000" h="10372035">
                <a:moveTo>
                  <a:pt x="0" y="0"/>
                </a:moveTo>
                <a:lnTo>
                  <a:pt x="18288000" y="0"/>
                </a:lnTo>
                <a:lnTo>
                  <a:pt x="18288000" y="10372035"/>
                </a:lnTo>
                <a:lnTo>
                  <a:pt x="0" y="103720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515" b="-178"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8128000" cy="9144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2380" t="-3153" r="-172539" b="-12063"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2024" y="0"/>
            <a:ext cx="527742" cy="9144000"/>
          </a:xfrm>
          <a:custGeom>
            <a:avLst/>
            <a:gdLst/>
            <a:ahLst/>
            <a:cxnLst/>
            <a:rect l="l" t="t" r="r" b="b"/>
            <a:pathLst>
              <a:path w="593710" h="10287000">
                <a:moveTo>
                  <a:pt x="0" y="0"/>
                </a:moveTo>
                <a:lnTo>
                  <a:pt x="593710" y="0"/>
                </a:lnTo>
                <a:lnTo>
                  <a:pt x="59371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6392"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2594" y="2649401"/>
            <a:ext cx="6689725" cy="3622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5232" lvl="1" indent="-412616" defTabSz="812810">
              <a:lnSpc>
                <a:spcPts val="7301"/>
              </a:lnSpc>
              <a:buFont typeface="Arial"/>
              <a:buChar char="•"/>
            </a:pPr>
            <a:r>
              <a:rPr lang="en-US" sz="3822" dirty="0">
                <a:solidFill>
                  <a:srgbClr val="000000"/>
                </a:solidFill>
                <a:latin typeface="Gotham 2"/>
              </a:rPr>
              <a:t>My Roots + My Story </a:t>
            </a:r>
          </a:p>
          <a:p>
            <a:pPr marL="825232" lvl="1" indent="-412616" defTabSz="812810">
              <a:lnSpc>
                <a:spcPts val="7301"/>
              </a:lnSpc>
              <a:buFont typeface="Arial"/>
              <a:buChar char="•"/>
            </a:pPr>
            <a:r>
              <a:rPr lang="en-US" sz="3822" dirty="0">
                <a:solidFill>
                  <a:srgbClr val="000000"/>
                </a:solidFill>
                <a:latin typeface="Gotham 2"/>
              </a:rPr>
              <a:t>About eMerge Americas</a:t>
            </a:r>
          </a:p>
          <a:p>
            <a:pPr marL="825232" lvl="1" indent="-412616" defTabSz="812810">
              <a:lnSpc>
                <a:spcPts val="7301"/>
              </a:lnSpc>
              <a:buFont typeface="Arial"/>
              <a:buChar char="•"/>
            </a:pPr>
            <a:r>
              <a:rPr lang="en-US" sz="3822" dirty="0">
                <a:solidFill>
                  <a:srgbClr val="000000"/>
                </a:solidFill>
                <a:latin typeface="Gotham 2"/>
              </a:rPr>
              <a:t>More Than An Event </a:t>
            </a:r>
          </a:p>
          <a:p>
            <a:pPr marL="825232" lvl="1" indent="-412616" defTabSz="812810">
              <a:lnSpc>
                <a:spcPts val="7301"/>
              </a:lnSpc>
              <a:buFont typeface="Arial"/>
              <a:buChar char="•"/>
            </a:pPr>
            <a:r>
              <a:rPr lang="en-US" sz="3822" dirty="0">
                <a:solidFill>
                  <a:srgbClr val="000000"/>
                </a:solidFill>
                <a:latin typeface="Gotham 2"/>
              </a:rPr>
              <a:t>Constantly Evolving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914885" y="8370813"/>
            <a:ext cx="2884686" cy="35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12810">
              <a:lnSpc>
                <a:spcPts val="2986"/>
              </a:lnSpc>
            </a:pPr>
            <a:r>
              <a:rPr lang="en-US" sz="2133">
                <a:solidFill>
                  <a:srgbClr val="FEFEFE"/>
                </a:solidFill>
                <a:latin typeface="Gotham 2"/>
              </a:rPr>
              <a:t>emergeamericas.com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11048" y="1434629"/>
            <a:ext cx="7001272" cy="760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12810">
              <a:lnSpc>
                <a:spcPts val="6470"/>
              </a:lnSpc>
            </a:pPr>
            <a:r>
              <a:rPr lang="en-US" sz="4621">
                <a:solidFill>
                  <a:srgbClr val="EC1E6B"/>
                </a:solidFill>
                <a:latin typeface="Gotham 1"/>
              </a:rPr>
              <a:t>TODAY’S JOURNEY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51" r="-43048"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345440"/>
            <a:ext cx="8691319" cy="1137920"/>
            <a:chOff x="0" y="0"/>
            <a:chExt cx="13036978" cy="170688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3036978" cy="1706881"/>
              <a:chOff x="0" y="0"/>
              <a:chExt cx="2575206" cy="33716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575206" cy="337162"/>
              </a:xfrm>
              <a:custGeom>
                <a:avLst/>
                <a:gdLst/>
                <a:ahLst/>
                <a:cxnLst/>
                <a:rect l="l" t="t" r="r" b="b"/>
                <a:pathLst>
                  <a:path w="2575206" h="337162">
                    <a:moveTo>
                      <a:pt x="0" y="0"/>
                    </a:moveTo>
                    <a:lnTo>
                      <a:pt x="2575206" y="0"/>
                    </a:lnTo>
                    <a:lnTo>
                      <a:pt x="2575206" y="337162"/>
                    </a:lnTo>
                    <a:lnTo>
                      <a:pt x="0" y="337162"/>
                    </a:lnTo>
                    <a:close/>
                  </a:path>
                </a:pathLst>
              </a:custGeom>
              <a:solidFill>
                <a:srgbClr val="EC1E6B"/>
              </a:solidFill>
            </p:spPr>
            <p:txBody>
              <a:bodyPr/>
              <a:lstStyle/>
              <a:p>
                <a:pPr defTabSz="812810"/>
                <a:endParaRPr lang="en-US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2575206" cy="375262"/>
              </a:xfrm>
              <a:prstGeom prst="rect">
                <a:avLst/>
              </a:prstGeom>
            </p:spPr>
            <p:txBody>
              <a:bodyPr lIns="45156" tIns="45156" rIns="45156" bIns="45156" rtlCol="0" anchor="ctr"/>
              <a:lstStyle/>
              <a:p>
                <a:pPr algn="ctr" defTabSz="812810">
                  <a:lnSpc>
                    <a:spcPts val="2364"/>
                  </a:lnSpc>
                  <a:spcBef>
                    <a:spcPct val="0"/>
                  </a:spcBef>
                </a:pPr>
                <a:endParaRPr sz="16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614188" y="173565"/>
              <a:ext cx="11932153" cy="1227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812810">
                <a:lnSpc>
                  <a:spcPts val="6968"/>
                </a:lnSpc>
                <a:spcBef>
                  <a:spcPct val="0"/>
                </a:spcBef>
              </a:pPr>
              <a:r>
                <a:rPr lang="en-US" sz="4977">
                  <a:solidFill>
                    <a:srgbClr val="FFFFFF"/>
                  </a:solidFill>
                  <a:latin typeface="Gotham 3"/>
                </a:rPr>
                <a:t>MY ROOTS + MY STORY</a:t>
              </a:r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8128000" y="2128046"/>
            <a:ext cx="0" cy="6013874"/>
          </a:xfrm>
          <a:prstGeom prst="line">
            <a:avLst/>
          </a:prstGeom>
          <a:ln w="19050" cap="flat">
            <a:solidFill>
              <a:srgbClr val="EC1E6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-260226">
            <a:off x="321283" y="5221383"/>
            <a:ext cx="3517452" cy="2639919"/>
            <a:chOff x="0" y="0"/>
            <a:chExt cx="8909050" cy="6686423"/>
          </a:xfrm>
        </p:grpSpPr>
        <p:sp>
          <p:nvSpPr>
            <p:cNvPr id="10" name="Freeform 10"/>
            <p:cNvSpPr/>
            <p:nvPr/>
          </p:nvSpPr>
          <p:spPr>
            <a:xfrm>
              <a:off x="9525" y="9525"/>
              <a:ext cx="8890000" cy="6667373"/>
            </a:xfrm>
            <a:custGeom>
              <a:avLst/>
              <a:gdLst/>
              <a:ahLst/>
              <a:cxnLst/>
              <a:rect l="l" t="t" r="r" b="b"/>
              <a:pathLst>
                <a:path w="8890000" h="6667373">
                  <a:moveTo>
                    <a:pt x="0" y="0"/>
                  </a:moveTo>
                  <a:lnTo>
                    <a:pt x="8890000" y="0"/>
                  </a:lnTo>
                  <a:lnTo>
                    <a:pt x="8890000" y="6667373"/>
                  </a:lnTo>
                  <a:lnTo>
                    <a:pt x="0" y="66673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182372" y="372872"/>
              <a:ext cx="8544306" cy="5940679"/>
            </a:xfrm>
            <a:custGeom>
              <a:avLst/>
              <a:gdLst/>
              <a:ahLst/>
              <a:cxnLst/>
              <a:rect l="l" t="t" r="r" b="b"/>
              <a:pathLst>
                <a:path w="8544306" h="5940679">
                  <a:moveTo>
                    <a:pt x="0" y="0"/>
                  </a:moveTo>
                  <a:lnTo>
                    <a:pt x="8544306" y="0"/>
                  </a:lnTo>
                  <a:lnTo>
                    <a:pt x="8544306" y="5940679"/>
                  </a:lnTo>
                  <a:lnTo>
                    <a:pt x="0" y="5940679"/>
                  </a:lnTo>
                  <a:close/>
                </a:path>
              </a:pathLst>
            </a:custGeom>
            <a:blipFill>
              <a:blip r:embed="rId3"/>
              <a:stretch>
                <a:fillRect l="-18348" r="-19535" b="-10174"/>
              </a:stretch>
            </a:blip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8909050" cy="6686423"/>
            </a:xfrm>
            <a:custGeom>
              <a:avLst/>
              <a:gdLst/>
              <a:ahLst/>
              <a:cxnLst/>
              <a:rect l="l" t="t" r="r" b="b"/>
              <a:pathLst>
                <a:path w="8909050" h="6686423">
                  <a:moveTo>
                    <a:pt x="8909050" y="6686423"/>
                  </a:moveTo>
                  <a:lnTo>
                    <a:pt x="0" y="6686423"/>
                  </a:lnTo>
                  <a:lnTo>
                    <a:pt x="0" y="0"/>
                  </a:lnTo>
                  <a:lnTo>
                    <a:pt x="8909050" y="0"/>
                  </a:lnTo>
                  <a:lnTo>
                    <a:pt x="8909050" y="6686423"/>
                  </a:lnTo>
                  <a:close/>
                  <a:moveTo>
                    <a:pt x="19050" y="6667373"/>
                  </a:moveTo>
                  <a:lnTo>
                    <a:pt x="8890000" y="6667373"/>
                  </a:lnTo>
                  <a:lnTo>
                    <a:pt x="8890000" y="19050"/>
                  </a:lnTo>
                  <a:lnTo>
                    <a:pt x="19050" y="19050"/>
                  </a:lnTo>
                  <a:lnTo>
                    <a:pt x="19050" y="6667373"/>
                  </a:lnTo>
                  <a:close/>
                  <a:moveTo>
                    <a:pt x="8736203" y="6323076"/>
                  </a:moveTo>
                  <a:lnTo>
                    <a:pt x="172847" y="6323076"/>
                  </a:lnTo>
                  <a:lnTo>
                    <a:pt x="172847" y="363347"/>
                  </a:lnTo>
                  <a:lnTo>
                    <a:pt x="8736203" y="363347"/>
                  </a:lnTo>
                  <a:lnTo>
                    <a:pt x="8736203" y="6323076"/>
                  </a:lnTo>
                  <a:close/>
                  <a:moveTo>
                    <a:pt x="191897" y="6304026"/>
                  </a:moveTo>
                  <a:lnTo>
                    <a:pt x="8717153" y="6304026"/>
                  </a:lnTo>
                  <a:lnTo>
                    <a:pt x="8717153" y="382397"/>
                  </a:lnTo>
                  <a:lnTo>
                    <a:pt x="191897" y="382397"/>
                  </a:lnTo>
                  <a:lnTo>
                    <a:pt x="191897" y="63040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507360">
            <a:off x="3812725" y="5629950"/>
            <a:ext cx="3849452" cy="2889092"/>
            <a:chOff x="0" y="0"/>
            <a:chExt cx="8909050" cy="6686423"/>
          </a:xfrm>
        </p:grpSpPr>
        <p:sp>
          <p:nvSpPr>
            <p:cNvPr id="14" name="Freeform 14"/>
            <p:cNvSpPr/>
            <p:nvPr/>
          </p:nvSpPr>
          <p:spPr>
            <a:xfrm>
              <a:off x="9525" y="9525"/>
              <a:ext cx="8890000" cy="6667373"/>
            </a:xfrm>
            <a:custGeom>
              <a:avLst/>
              <a:gdLst/>
              <a:ahLst/>
              <a:cxnLst/>
              <a:rect l="l" t="t" r="r" b="b"/>
              <a:pathLst>
                <a:path w="8890000" h="6667373">
                  <a:moveTo>
                    <a:pt x="0" y="0"/>
                  </a:moveTo>
                  <a:lnTo>
                    <a:pt x="8890000" y="0"/>
                  </a:lnTo>
                  <a:lnTo>
                    <a:pt x="8890000" y="6667373"/>
                  </a:lnTo>
                  <a:lnTo>
                    <a:pt x="0" y="66673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82372" y="372872"/>
              <a:ext cx="8544306" cy="5940679"/>
            </a:xfrm>
            <a:custGeom>
              <a:avLst/>
              <a:gdLst/>
              <a:ahLst/>
              <a:cxnLst/>
              <a:rect l="l" t="t" r="r" b="b"/>
              <a:pathLst>
                <a:path w="8544306" h="5940679">
                  <a:moveTo>
                    <a:pt x="0" y="0"/>
                  </a:moveTo>
                  <a:lnTo>
                    <a:pt x="8544306" y="0"/>
                  </a:lnTo>
                  <a:lnTo>
                    <a:pt x="8544306" y="5940679"/>
                  </a:lnTo>
                  <a:lnTo>
                    <a:pt x="0" y="5940679"/>
                  </a:lnTo>
                  <a:close/>
                </a:path>
              </a:pathLst>
            </a:custGeom>
            <a:blipFill>
              <a:blip r:embed="rId4"/>
              <a:stretch>
                <a:fillRect t="-11749" b="-3793"/>
              </a:stretch>
            </a:blip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8909050" cy="6686423"/>
            </a:xfrm>
            <a:custGeom>
              <a:avLst/>
              <a:gdLst/>
              <a:ahLst/>
              <a:cxnLst/>
              <a:rect l="l" t="t" r="r" b="b"/>
              <a:pathLst>
                <a:path w="8909050" h="6686423">
                  <a:moveTo>
                    <a:pt x="8909050" y="6686423"/>
                  </a:moveTo>
                  <a:lnTo>
                    <a:pt x="0" y="6686423"/>
                  </a:lnTo>
                  <a:lnTo>
                    <a:pt x="0" y="0"/>
                  </a:lnTo>
                  <a:lnTo>
                    <a:pt x="8909050" y="0"/>
                  </a:lnTo>
                  <a:lnTo>
                    <a:pt x="8909050" y="6686423"/>
                  </a:lnTo>
                  <a:close/>
                  <a:moveTo>
                    <a:pt x="19050" y="6667373"/>
                  </a:moveTo>
                  <a:lnTo>
                    <a:pt x="8890000" y="6667373"/>
                  </a:lnTo>
                  <a:lnTo>
                    <a:pt x="8890000" y="19050"/>
                  </a:lnTo>
                  <a:lnTo>
                    <a:pt x="19050" y="19050"/>
                  </a:lnTo>
                  <a:lnTo>
                    <a:pt x="19050" y="6667373"/>
                  </a:lnTo>
                  <a:close/>
                  <a:moveTo>
                    <a:pt x="8736203" y="6323076"/>
                  </a:moveTo>
                  <a:lnTo>
                    <a:pt x="172847" y="6323076"/>
                  </a:lnTo>
                  <a:lnTo>
                    <a:pt x="172847" y="363347"/>
                  </a:lnTo>
                  <a:lnTo>
                    <a:pt x="8736203" y="363347"/>
                  </a:lnTo>
                  <a:lnTo>
                    <a:pt x="8736203" y="6323076"/>
                  </a:lnTo>
                  <a:close/>
                  <a:moveTo>
                    <a:pt x="191897" y="6304026"/>
                  </a:moveTo>
                  <a:lnTo>
                    <a:pt x="8717153" y="6304026"/>
                  </a:lnTo>
                  <a:lnTo>
                    <a:pt x="8717153" y="382397"/>
                  </a:lnTo>
                  <a:lnTo>
                    <a:pt x="191897" y="382397"/>
                  </a:lnTo>
                  <a:lnTo>
                    <a:pt x="191897" y="63040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 rot="-850555">
            <a:off x="496200" y="2061724"/>
            <a:ext cx="3517452" cy="2639919"/>
            <a:chOff x="0" y="0"/>
            <a:chExt cx="8909050" cy="6686423"/>
          </a:xfrm>
        </p:grpSpPr>
        <p:sp>
          <p:nvSpPr>
            <p:cNvPr id="18" name="Freeform 18"/>
            <p:cNvSpPr/>
            <p:nvPr/>
          </p:nvSpPr>
          <p:spPr>
            <a:xfrm>
              <a:off x="9525" y="9525"/>
              <a:ext cx="8890000" cy="6667373"/>
            </a:xfrm>
            <a:custGeom>
              <a:avLst/>
              <a:gdLst/>
              <a:ahLst/>
              <a:cxnLst/>
              <a:rect l="l" t="t" r="r" b="b"/>
              <a:pathLst>
                <a:path w="8890000" h="6667373">
                  <a:moveTo>
                    <a:pt x="0" y="0"/>
                  </a:moveTo>
                  <a:lnTo>
                    <a:pt x="8890000" y="0"/>
                  </a:lnTo>
                  <a:lnTo>
                    <a:pt x="8890000" y="6667373"/>
                  </a:lnTo>
                  <a:lnTo>
                    <a:pt x="0" y="66673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 19"/>
            <p:cNvSpPr/>
            <p:nvPr/>
          </p:nvSpPr>
          <p:spPr>
            <a:xfrm>
              <a:off x="182372" y="372872"/>
              <a:ext cx="8544306" cy="5940679"/>
            </a:xfrm>
            <a:custGeom>
              <a:avLst/>
              <a:gdLst/>
              <a:ahLst/>
              <a:cxnLst/>
              <a:rect l="l" t="t" r="r" b="b"/>
              <a:pathLst>
                <a:path w="8544306" h="5940679">
                  <a:moveTo>
                    <a:pt x="0" y="0"/>
                  </a:moveTo>
                  <a:lnTo>
                    <a:pt x="8544306" y="0"/>
                  </a:lnTo>
                  <a:lnTo>
                    <a:pt x="8544306" y="5940679"/>
                  </a:lnTo>
                  <a:lnTo>
                    <a:pt x="0" y="5940679"/>
                  </a:lnTo>
                  <a:close/>
                </a:path>
              </a:pathLst>
            </a:custGeom>
            <a:blipFill>
              <a:blip r:embed="rId5"/>
              <a:stretch>
                <a:fillRect t="-3389" r="-633" b="-6437"/>
              </a:stretch>
            </a:blip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8909050" cy="6686423"/>
            </a:xfrm>
            <a:custGeom>
              <a:avLst/>
              <a:gdLst/>
              <a:ahLst/>
              <a:cxnLst/>
              <a:rect l="l" t="t" r="r" b="b"/>
              <a:pathLst>
                <a:path w="8909050" h="6686423">
                  <a:moveTo>
                    <a:pt x="8909050" y="6686423"/>
                  </a:moveTo>
                  <a:lnTo>
                    <a:pt x="0" y="6686423"/>
                  </a:lnTo>
                  <a:lnTo>
                    <a:pt x="0" y="0"/>
                  </a:lnTo>
                  <a:lnTo>
                    <a:pt x="8909050" y="0"/>
                  </a:lnTo>
                  <a:lnTo>
                    <a:pt x="8909050" y="6686423"/>
                  </a:lnTo>
                  <a:close/>
                  <a:moveTo>
                    <a:pt x="19050" y="6667373"/>
                  </a:moveTo>
                  <a:lnTo>
                    <a:pt x="8890000" y="6667373"/>
                  </a:lnTo>
                  <a:lnTo>
                    <a:pt x="8890000" y="19050"/>
                  </a:lnTo>
                  <a:lnTo>
                    <a:pt x="19050" y="19050"/>
                  </a:lnTo>
                  <a:lnTo>
                    <a:pt x="19050" y="6667373"/>
                  </a:lnTo>
                  <a:close/>
                  <a:moveTo>
                    <a:pt x="8736203" y="6323076"/>
                  </a:moveTo>
                  <a:lnTo>
                    <a:pt x="172847" y="6323076"/>
                  </a:lnTo>
                  <a:lnTo>
                    <a:pt x="172847" y="363347"/>
                  </a:lnTo>
                  <a:lnTo>
                    <a:pt x="8736203" y="363347"/>
                  </a:lnTo>
                  <a:lnTo>
                    <a:pt x="8736203" y="6323076"/>
                  </a:lnTo>
                  <a:close/>
                  <a:moveTo>
                    <a:pt x="191897" y="6304026"/>
                  </a:moveTo>
                  <a:lnTo>
                    <a:pt x="8717153" y="6304026"/>
                  </a:lnTo>
                  <a:lnTo>
                    <a:pt x="8717153" y="382397"/>
                  </a:lnTo>
                  <a:lnTo>
                    <a:pt x="191897" y="382397"/>
                  </a:lnTo>
                  <a:lnTo>
                    <a:pt x="191897" y="63040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 rot="400686">
            <a:off x="3978724" y="2527136"/>
            <a:ext cx="3517452" cy="2639919"/>
            <a:chOff x="0" y="0"/>
            <a:chExt cx="8909050" cy="6686423"/>
          </a:xfrm>
        </p:grpSpPr>
        <p:sp>
          <p:nvSpPr>
            <p:cNvPr id="22" name="Freeform 22"/>
            <p:cNvSpPr/>
            <p:nvPr/>
          </p:nvSpPr>
          <p:spPr>
            <a:xfrm>
              <a:off x="9525" y="9525"/>
              <a:ext cx="8890000" cy="6667373"/>
            </a:xfrm>
            <a:custGeom>
              <a:avLst/>
              <a:gdLst/>
              <a:ahLst/>
              <a:cxnLst/>
              <a:rect l="l" t="t" r="r" b="b"/>
              <a:pathLst>
                <a:path w="8890000" h="6667373">
                  <a:moveTo>
                    <a:pt x="0" y="0"/>
                  </a:moveTo>
                  <a:lnTo>
                    <a:pt x="8890000" y="0"/>
                  </a:lnTo>
                  <a:lnTo>
                    <a:pt x="8890000" y="6667373"/>
                  </a:lnTo>
                  <a:lnTo>
                    <a:pt x="0" y="66673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182372" y="372872"/>
              <a:ext cx="8544306" cy="5940679"/>
            </a:xfrm>
            <a:custGeom>
              <a:avLst/>
              <a:gdLst/>
              <a:ahLst/>
              <a:cxnLst/>
              <a:rect l="l" t="t" r="r" b="b"/>
              <a:pathLst>
                <a:path w="8544306" h="5940679">
                  <a:moveTo>
                    <a:pt x="0" y="0"/>
                  </a:moveTo>
                  <a:lnTo>
                    <a:pt x="8544306" y="0"/>
                  </a:lnTo>
                  <a:lnTo>
                    <a:pt x="8544306" y="5940679"/>
                  </a:lnTo>
                  <a:lnTo>
                    <a:pt x="0" y="5940679"/>
                  </a:lnTo>
                  <a:close/>
                </a:path>
              </a:pathLst>
            </a:custGeom>
            <a:blipFill>
              <a:blip r:embed="rId6"/>
              <a:stretch>
                <a:fillRect t="-565" r="-334" b="-7301"/>
              </a:stretch>
            </a:blip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0"/>
              <a:ext cx="8909050" cy="6686423"/>
            </a:xfrm>
            <a:custGeom>
              <a:avLst/>
              <a:gdLst/>
              <a:ahLst/>
              <a:cxnLst/>
              <a:rect l="l" t="t" r="r" b="b"/>
              <a:pathLst>
                <a:path w="8909050" h="6686423">
                  <a:moveTo>
                    <a:pt x="8909050" y="6686423"/>
                  </a:moveTo>
                  <a:lnTo>
                    <a:pt x="0" y="6686423"/>
                  </a:lnTo>
                  <a:lnTo>
                    <a:pt x="0" y="0"/>
                  </a:lnTo>
                  <a:lnTo>
                    <a:pt x="8909050" y="0"/>
                  </a:lnTo>
                  <a:lnTo>
                    <a:pt x="8909050" y="6686423"/>
                  </a:lnTo>
                  <a:close/>
                  <a:moveTo>
                    <a:pt x="19050" y="6667373"/>
                  </a:moveTo>
                  <a:lnTo>
                    <a:pt x="8890000" y="6667373"/>
                  </a:lnTo>
                  <a:lnTo>
                    <a:pt x="8890000" y="19050"/>
                  </a:lnTo>
                  <a:lnTo>
                    <a:pt x="19050" y="19050"/>
                  </a:lnTo>
                  <a:lnTo>
                    <a:pt x="19050" y="6667373"/>
                  </a:lnTo>
                  <a:close/>
                  <a:moveTo>
                    <a:pt x="8736203" y="6323076"/>
                  </a:moveTo>
                  <a:lnTo>
                    <a:pt x="172847" y="6323076"/>
                  </a:lnTo>
                  <a:lnTo>
                    <a:pt x="172847" y="363347"/>
                  </a:lnTo>
                  <a:lnTo>
                    <a:pt x="8736203" y="363347"/>
                  </a:lnTo>
                  <a:lnTo>
                    <a:pt x="8736203" y="6323076"/>
                  </a:lnTo>
                  <a:close/>
                  <a:moveTo>
                    <a:pt x="191897" y="6304026"/>
                  </a:moveTo>
                  <a:lnTo>
                    <a:pt x="8717153" y="6304026"/>
                  </a:lnTo>
                  <a:lnTo>
                    <a:pt x="8717153" y="382397"/>
                  </a:lnTo>
                  <a:lnTo>
                    <a:pt x="191897" y="382397"/>
                  </a:lnTo>
                  <a:lnTo>
                    <a:pt x="191897" y="63040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 rot="-176371">
            <a:off x="10178845" y="3624747"/>
            <a:ext cx="4024506" cy="3020474"/>
            <a:chOff x="0" y="0"/>
            <a:chExt cx="8909050" cy="6686423"/>
          </a:xfrm>
        </p:grpSpPr>
        <p:sp>
          <p:nvSpPr>
            <p:cNvPr id="26" name="Freeform 26"/>
            <p:cNvSpPr/>
            <p:nvPr/>
          </p:nvSpPr>
          <p:spPr>
            <a:xfrm>
              <a:off x="9525" y="9525"/>
              <a:ext cx="8890000" cy="6667373"/>
            </a:xfrm>
            <a:custGeom>
              <a:avLst/>
              <a:gdLst/>
              <a:ahLst/>
              <a:cxnLst/>
              <a:rect l="l" t="t" r="r" b="b"/>
              <a:pathLst>
                <a:path w="8890000" h="6667373">
                  <a:moveTo>
                    <a:pt x="0" y="0"/>
                  </a:moveTo>
                  <a:lnTo>
                    <a:pt x="8890000" y="0"/>
                  </a:lnTo>
                  <a:lnTo>
                    <a:pt x="8890000" y="6667373"/>
                  </a:lnTo>
                  <a:lnTo>
                    <a:pt x="0" y="66673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27"/>
            <p:cNvSpPr/>
            <p:nvPr/>
          </p:nvSpPr>
          <p:spPr>
            <a:xfrm>
              <a:off x="182372" y="372872"/>
              <a:ext cx="8544306" cy="5940679"/>
            </a:xfrm>
            <a:custGeom>
              <a:avLst/>
              <a:gdLst/>
              <a:ahLst/>
              <a:cxnLst/>
              <a:rect l="l" t="t" r="r" b="b"/>
              <a:pathLst>
                <a:path w="8544306" h="5940679">
                  <a:moveTo>
                    <a:pt x="0" y="0"/>
                  </a:moveTo>
                  <a:lnTo>
                    <a:pt x="8544306" y="0"/>
                  </a:lnTo>
                  <a:lnTo>
                    <a:pt x="8544306" y="5940679"/>
                  </a:lnTo>
                  <a:lnTo>
                    <a:pt x="0" y="5940679"/>
                  </a:lnTo>
                  <a:close/>
                </a:path>
              </a:pathLst>
            </a:custGeom>
            <a:blipFill>
              <a:blip r:embed="rId7"/>
              <a:stretch>
                <a:fillRect l="-2145" r="-2145"/>
              </a:stretch>
            </a:blip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28"/>
            <p:cNvSpPr/>
            <p:nvPr/>
          </p:nvSpPr>
          <p:spPr>
            <a:xfrm>
              <a:off x="0" y="0"/>
              <a:ext cx="8909050" cy="6686423"/>
            </a:xfrm>
            <a:custGeom>
              <a:avLst/>
              <a:gdLst/>
              <a:ahLst/>
              <a:cxnLst/>
              <a:rect l="l" t="t" r="r" b="b"/>
              <a:pathLst>
                <a:path w="8909050" h="6686423">
                  <a:moveTo>
                    <a:pt x="8909050" y="6686423"/>
                  </a:moveTo>
                  <a:lnTo>
                    <a:pt x="0" y="6686423"/>
                  </a:lnTo>
                  <a:lnTo>
                    <a:pt x="0" y="0"/>
                  </a:lnTo>
                  <a:lnTo>
                    <a:pt x="8909050" y="0"/>
                  </a:lnTo>
                  <a:lnTo>
                    <a:pt x="8909050" y="6686423"/>
                  </a:lnTo>
                  <a:close/>
                  <a:moveTo>
                    <a:pt x="19050" y="6667373"/>
                  </a:moveTo>
                  <a:lnTo>
                    <a:pt x="8890000" y="6667373"/>
                  </a:lnTo>
                  <a:lnTo>
                    <a:pt x="8890000" y="19050"/>
                  </a:lnTo>
                  <a:lnTo>
                    <a:pt x="19050" y="19050"/>
                  </a:lnTo>
                  <a:lnTo>
                    <a:pt x="19050" y="6667373"/>
                  </a:lnTo>
                  <a:close/>
                  <a:moveTo>
                    <a:pt x="8736203" y="6323076"/>
                  </a:moveTo>
                  <a:lnTo>
                    <a:pt x="172847" y="6323076"/>
                  </a:lnTo>
                  <a:lnTo>
                    <a:pt x="172847" y="363347"/>
                  </a:lnTo>
                  <a:lnTo>
                    <a:pt x="8736203" y="363347"/>
                  </a:lnTo>
                  <a:lnTo>
                    <a:pt x="8736203" y="6323076"/>
                  </a:lnTo>
                  <a:close/>
                  <a:moveTo>
                    <a:pt x="191897" y="6304026"/>
                  </a:moveTo>
                  <a:lnTo>
                    <a:pt x="8717153" y="6304026"/>
                  </a:lnTo>
                  <a:lnTo>
                    <a:pt x="8717153" y="382397"/>
                  </a:lnTo>
                  <a:lnTo>
                    <a:pt x="191897" y="382397"/>
                  </a:lnTo>
                  <a:lnTo>
                    <a:pt x="191897" y="63040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 rot="454909">
            <a:off x="12722273" y="6289722"/>
            <a:ext cx="3111756" cy="2335436"/>
            <a:chOff x="0" y="0"/>
            <a:chExt cx="8909050" cy="6686423"/>
          </a:xfrm>
        </p:grpSpPr>
        <p:sp>
          <p:nvSpPr>
            <p:cNvPr id="30" name="Freeform 30"/>
            <p:cNvSpPr/>
            <p:nvPr/>
          </p:nvSpPr>
          <p:spPr>
            <a:xfrm>
              <a:off x="9525" y="9525"/>
              <a:ext cx="8890000" cy="6667373"/>
            </a:xfrm>
            <a:custGeom>
              <a:avLst/>
              <a:gdLst/>
              <a:ahLst/>
              <a:cxnLst/>
              <a:rect l="l" t="t" r="r" b="b"/>
              <a:pathLst>
                <a:path w="8890000" h="6667373">
                  <a:moveTo>
                    <a:pt x="0" y="0"/>
                  </a:moveTo>
                  <a:lnTo>
                    <a:pt x="8890000" y="0"/>
                  </a:lnTo>
                  <a:lnTo>
                    <a:pt x="8890000" y="6667373"/>
                  </a:lnTo>
                  <a:lnTo>
                    <a:pt x="0" y="66673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1"/>
            <p:cNvSpPr/>
            <p:nvPr/>
          </p:nvSpPr>
          <p:spPr>
            <a:xfrm>
              <a:off x="182372" y="372872"/>
              <a:ext cx="8544306" cy="5940679"/>
            </a:xfrm>
            <a:custGeom>
              <a:avLst/>
              <a:gdLst/>
              <a:ahLst/>
              <a:cxnLst/>
              <a:rect l="l" t="t" r="r" b="b"/>
              <a:pathLst>
                <a:path w="8544306" h="5940679">
                  <a:moveTo>
                    <a:pt x="0" y="0"/>
                  </a:moveTo>
                  <a:lnTo>
                    <a:pt x="8544306" y="0"/>
                  </a:lnTo>
                  <a:lnTo>
                    <a:pt x="8544306" y="5940679"/>
                  </a:lnTo>
                  <a:lnTo>
                    <a:pt x="0" y="5940679"/>
                  </a:lnTo>
                  <a:close/>
                </a:path>
              </a:pathLst>
            </a:custGeom>
            <a:blipFill>
              <a:blip r:embed="rId8"/>
              <a:stretch>
                <a:fillRect t="-3935" b="-3935"/>
              </a:stretch>
            </a:blip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reeform 32"/>
            <p:cNvSpPr/>
            <p:nvPr/>
          </p:nvSpPr>
          <p:spPr>
            <a:xfrm>
              <a:off x="0" y="0"/>
              <a:ext cx="8909050" cy="6686423"/>
            </a:xfrm>
            <a:custGeom>
              <a:avLst/>
              <a:gdLst/>
              <a:ahLst/>
              <a:cxnLst/>
              <a:rect l="l" t="t" r="r" b="b"/>
              <a:pathLst>
                <a:path w="8909050" h="6686423">
                  <a:moveTo>
                    <a:pt x="8909050" y="6686423"/>
                  </a:moveTo>
                  <a:lnTo>
                    <a:pt x="0" y="6686423"/>
                  </a:lnTo>
                  <a:lnTo>
                    <a:pt x="0" y="0"/>
                  </a:lnTo>
                  <a:lnTo>
                    <a:pt x="8909050" y="0"/>
                  </a:lnTo>
                  <a:lnTo>
                    <a:pt x="8909050" y="6686423"/>
                  </a:lnTo>
                  <a:close/>
                  <a:moveTo>
                    <a:pt x="19050" y="6667373"/>
                  </a:moveTo>
                  <a:lnTo>
                    <a:pt x="8890000" y="6667373"/>
                  </a:lnTo>
                  <a:lnTo>
                    <a:pt x="8890000" y="19050"/>
                  </a:lnTo>
                  <a:lnTo>
                    <a:pt x="19050" y="19050"/>
                  </a:lnTo>
                  <a:lnTo>
                    <a:pt x="19050" y="6667373"/>
                  </a:lnTo>
                  <a:close/>
                  <a:moveTo>
                    <a:pt x="8736203" y="6323076"/>
                  </a:moveTo>
                  <a:lnTo>
                    <a:pt x="172847" y="6323076"/>
                  </a:lnTo>
                  <a:lnTo>
                    <a:pt x="172847" y="363347"/>
                  </a:lnTo>
                  <a:lnTo>
                    <a:pt x="8736203" y="363347"/>
                  </a:lnTo>
                  <a:lnTo>
                    <a:pt x="8736203" y="6323076"/>
                  </a:lnTo>
                  <a:close/>
                  <a:moveTo>
                    <a:pt x="191897" y="6304026"/>
                  </a:moveTo>
                  <a:lnTo>
                    <a:pt x="8717153" y="6304026"/>
                  </a:lnTo>
                  <a:lnTo>
                    <a:pt x="8717153" y="382397"/>
                  </a:lnTo>
                  <a:lnTo>
                    <a:pt x="191897" y="382397"/>
                  </a:lnTo>
                  <a:lnTo>
                    <a:pt x="191897" y="63040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3" name="Group 33"/>
          <p:cNvGrpSpPr>
            <a:grpSpLocks noChangeAspect="1"/>
          </p:cNvGrpSpPr>
          <p:nvPr/>
        </p:nvGrpSpPr>
        <p:grpSpPr>
          <a:xfrm rot="-260226">
            <a:off x="8459013" y="6137481"/>
            <a:ext cx="3517452" cy="2639919"/>
            <a:chOff x="0" y="0"/>
            <a:chExt cx="8909050" cy="6686423"/>
          </a:xfrm>
        </p:grpSpPr>
        <p:sp>
          <p:nvSpPr>
            <p:cNvPr id="34" name="Freeform 34"/>
            <p:cNvSpPr/>
            <p:nvPr/>
          </p:nvSpPr>
          <p:spPr>
            <a:xfrm>
              <a:off x="9525" y="9525"/>
              <a:ext cx="8890000" cy="6667373"/>
            </a:xfrm>
            <a:custGeom>
              <a:avLst/>
              <a:gdLst/>
              <a:ahLst/>
              <a:cxnLst/>
              <a:rect l="l" t="t" r="r" b="b"/>
              <a:pathLst>
                <a:path w="8890000" h="6667373">
                  <a:moveTo>
                    <a:pt x="0" y="0"/>
                  </a:moveTo>
                  <a:lnTo>
                    <a:pt x="8890000" y="0"/>
                  </a:lnTo>
                  <a:lnTo>
                    <a:pt x="8890000" y="6667373"/>
                  </a:lnTo>
                  <a:lnTo>
                    <a:pt x="0" y="66673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35"/>
            <p:cNvSpPr/>
            <p:nvPr/>
          </p:nvSpPr>
          <p:spPr>
            <a:xfrm>
              <a:off x="182372" y="372872"/>
              <a:ext cx="8544306" cy="5940679"/>
            </a:xfrm>
            <a:custGeom>
              <a:avLst/>
              <a:gdLst/>
              <a:ahLst/>
              <a:cxnLst/>
              <a:rect l="l" t="t" r="r" b="b"/>
              <a:pathLst>
                <a:path w="8544306" h="5940679">
                  <a:moveTo>
                    <a:pt x="0" y="0"/>
                  </a:moveTo>
                  <a:lnTo>
                    <a:pt x="8544306" y="0"/>
                  </a:lnTo>
                  <a:lnTo>
                    <a:pt x="8544306" y="5940679"/>
                  </a:lnTo>
                  <a:lnTo>
                    <a:pt x="0" y="5940679"/>
                  </a:lnTo>
                  <a:close/>
                </a:path>
              </a:pathLst>
            </a:custGeom>
            <a:blipFill>
              <a:blip r:embed="rId9"/>
              <a:stretch>
                <a:fillRect l="-12011" r="-12011"/>
              </a:stretch>
            </a:blip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6"/>
            <p:cNvSpPr/>
            <p:nvPr/>
          </p:nvSpPr>
          <p:spPr>
            <a:xfrm>
              <a:off x="0" y="0"/>
              <a:ext cx="8909050" cy="6686423"/>
            </a:xfrm>
            <a:custGeom>
              <a:avLst/>
              <a:gdLst/>
              <a:ahLst/>
              <a:cxnLst/>
              <a:rect l="l" t="t" r="r" b="b"/>
              <a:pathLst>
                <a:path w="8909050" h="6686423">
                  <a:moveTo>
                    <a:pt x="8909050" y="6686423"/>
                  </a:moveTo>
                  <a:lnTo>
                    <a:pt x="0" y="6686423"/>
                  </a:lnTo>
                  <a:lnTo>
                    <a:pt x="0" y="0"/>
                  </a:lnTo>
                  <a:lnTo>
                    <a:pt x="8909050" y="0"/>
                  </a:lnTo>
                  <a:lnTo>
                    <a:pt x="8909050" y="6686423"/>
                  </a:lnTo>
                  <a:close/>
                  <a:moveTo>
                    <a:pt x="19050" y="6667373"/>
                  </a:moveTo>
                  <a:lnTo>
                    <a:pt x="8890000" y="6667373"/>
                  </a:lnTo>
                  <a:lnTo>
                    <a:pt x="8890000" y="19050"/>
                  </a:lnTo>
                  <a:lnTo>
                    <a:pt x="19050" y="19050"/>
                  </a:lnTo>
                  <a:lnTo>
                    <a:pt x="19050" y="6667373"/>
                  </a:lnTo>
                  <a:close/>
                  <a:moveTo>
                    <a:pt x="8736203" y="6323076"/>
                  </a:moveTo>
                  <a:lnTo>
                    <a:pt x="172847" y="6323076"/>
                  </a:lnTo>
                  <a:lnTo>
                    <a:pt x="172847" y="363347"/>
                  </a:lnTo>
                  <a:lnTo>
                    <a:pt x="8736203" y="363347"/>
                  </a:lnTo>
                  <a:lnTo>
                    <a:pt x="8736203" y="6323076"/>
                  </a:lnTo>
                  <a:close/>
                  <a:moveTo>
                    <a:pt x="191897" y="6304026"/>
                  </a:moveTo>
                  <a:lnTo>
                    <a:pt x="8717153" y="6304026"/>
                  </a:lnTo>
                  <a:lnTo>
                    <a:pt x="8717153" y="382397"/>
                  </a:lnTo>
                  <a:lnTo>
                    <a:pt x="191897" y="382397"/>
                  </a:lnTo>
                  <a:lnTo>
                    <a:pt x="191897" y="63040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7" name="Group 37"/>
          <p:cNvGrpSpPr>
            <a:grpSpLocks noChangeAspect="1"/>
          </p:cNvGrpSpPr>
          <p:nvPr/>
        </p:nvGrpSpPr>
        <p:grpSpPr>
          <a:xfrm rot="400686">
            <a:off x="12704353" y="1765191"/>
            <a:ext cx="3044932" cy="2285283"/>
            <a:chOff x="0" y="0"/>
            <a:chExt cx="8909050" cy="6686423"/>
          </a:xfrm>
        </p:grpSpPr>
        <p:sp>
          <p:nvSpPr>
            <p:cNvPr id="38" name="Freeform 38"/>
            <p:cNvSpPr/>
            <p:nvPr/>
          </p:nvSpPr>
          <p:spPr>
            <a:xfrm>
              <a:off x="9525" y="9525"/>
              <a:ext cx="8890000" cy="6667373"/>
            </a:xfrm>
            <a:custGeom>
              <a:avLst/>
              <a:gdLst/>
              <a:ahLst/>
              <a:cxnLst/>
              <a:rect l="l" t="t" r="r" b="b"/>
              <a:pathLst>
                <a:path w="8890000" h="6667373">
                  <a:moveTo>
                    <a:pt x="0" y="0"/>
                  </a:moveTo>
                  <a:lnTo>
                    <a:pt x="8890000" y="0"/>
                  </a:lnTo>
                  <a:lnTo>
                    <a:pt x="8890000" y="6667373"/>
                  </a:lnTo>
                  <a:lnTo>
                    <a:pt x="0" y="66673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9"/>
            <p:cNvSpPr/>
            <p:nvPr/>
          </p:nvSpPr>
          <p:spPr>
            <a:xfrm>
              <a:off x="182372" y="372872"/>
              <a:ext cx="8544306" cy="5940679"/>
            </a:xfrm>
            <a:custGeom>
              <a:avLst/>
              <a:gdLst/>
              <a:ahLst/>
              <a:cxnLst/>
              <a:rect l="l" t="t" r="r" b="b"/>
              <a:pathLst>
                <a:path w="8544306" h="5940679">
                  <a:moveTo>
                    <a:pt x="0" y="0"/>
                  </a:moveTo>
                  <a:lnTo>
                    <a:pt x="8544306" y="0"/>
                  </a:lnTo>
                  <a:lnTo>
                    <a:pt x="8544306" y="5940679"/>
                  </a:lnTo>
                  <a:lnTo>
                    <a:pt x="0" y="5940679"/>
                  </a:lnTo>
                  <a:close/>
                </a:path>
              </a:pathLst>
            </a:custGeom>
            <a:blipFill>
              <a:blip r:embed="rId10"/>
              <a:stretch>
                <a:fillRect t="-42024" b="-42024"/>
              </a:stretch>
            </a:blip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40"/>
            <p:cNvSpPr/>
            <p:nvPr/>
          </p:nvSpPr>
          <p:spPr>
            <a:xfrm>
              <a:off x="0" y="0"/>
              <a:ext cx="8909050" cy="6686423"/>
            </a:xfrm>
            <a:custGeom>
              <a:avLst/>
              <a:gdLst/>
              <a:ahLst/>
              <a:cxnLst/>
              <a:rect l="l" t="t" r="r" b="b"/>
              <a:pathLst>
                <a:path w="8909050" h="6686423">
                  <a:moveTo>
                    <a:pt x="8909050" y="6686423"/>
                  </a:moveTo>
                  <a:lnTo>
                    <a:pt x="0" y="6686423"/>
                  </a:lnTo>
                  <a:lnTo>
                    <a:pt x="0" y="0"/>
                  </a:lnTo>
                  <a:lnTo>
                    <a:pt x="8909050" y="0"/>
                  </a:lnTo>
                  <a:lnTo>
                    <a:pt x="8909050" y="6686423"/>
                  </a:lnTo>
                  <a:close/>
                  <a:moveTo>
                    <a:pt x="19050" y="6667373"/>
                  </a:moveTo>
                  <a:lnTo>
                    <a:pt x="8890000" y="6667373"/>
                  </a:lnTo>
                  <a:lnTo>
                    <a:pt x="8890000" y="19050"/>
                  </a:lnTo>
                  <a:lnTo>
                    <a:pt x="19050" y="19050"/>
                  </a:lnTo>
                  <a:lnTo>
                    <a:pt x="19050" y="6667373"/>
                  </a:lnTo>
                  <a:close/>
                  <a:moveTo>
                    <a:pt x="8736203" y="6323076"/>
                  </a:moveTo>
                  <a:lnTo>
                    <a:pt x="172847" y="6323076"/>
                  </a:lnTo>
                  <a:lnTo>
                    <a:pt x="172847" y="363347"/>
                  </a:lnTo>
                  <a:lnTo>
                    <a:pt x="8736203" y="363347"/>
                  </a:lnTo>
                  <a:lnTo>
                    <a:pt x="8736203" y="6323076"/>
                  </a:lnTo>
                  <a:close/>
                  <a:moveTo>
                    <a:pt x="191897" y="6304026"/>
                  </a:moveTo>
                  <a:lnTo>
                    <a:pt x="8717153" y="6304026"/>
                  </a:lnTo>
                  <a:lnTo>
                    <a:pt x="8717153" y="382397"/>
                  </a:lnTo>
                  <a:lnTo>
                    <a:pt x="191897" y="382397"/>
                  </a:lnTo>
                  <a:lnTo>
                    <a:pt x="191897" y="63040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1" name="Group 41"/>
          <p:cNvGrpSpPr>
            <a:grpSpLocks noChangeAspect="1"/>
          </p:cNvGrpSpPr>
          <p:nvPr/>
        </p:nvGrpSpPr>
        <p:grpSpPr>
          <a:xfrm rot="-260226">
            <a:off x="8567708" y="1824777"/>
            <a:ext cx="3014537" cy="2262471"/>
            <a:chOff x="0" y="0"/>
            <a:chExt cx="8909050" cy="6686423"/>
          </a:xfrm>
        </p:grpSpPr>
        <p:sp>
          <p:nvSpPr>
            <p:cNvPr id="42" name="Freeform 42"/>
            <p:cNvSpPr/>
            <p:nvPr/>
          </p:nvSpPr>
          <p:spPr>
            <a:xfrm>
              <a:off x="9525" y="9525"/>
              <a:ext cx="8890000" cy="6667373"/>
            </a:xfrm>
            <a:custGeom>
              <a:avLst/>
              <a:gdLst/>
              <a:ahLst/>
              <a:cxnLst/>
              <a:rect l="l" t="t" r="r" b="b"/>
              <a:pathLst>
                <a:path w="8890000" h="6667373">
                  <a:moveTo>
                    <a:pt x="0" y="0"/>
                  </a:moveTo>
                  <a:lnTo>
                    <a:pt x="8890000" y="0"/>
                  </a:lnTo>
                  <a:lnTo>
                    <a:pt x="8890000" y="6667373"/>
                  </a:lnTo>
                  <a:lnTo>
                    <a:pt x="0" y="66673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43"/>
            <p:cNvSpPr/>
            <p:nvPr/>
          </p:nvSpPr>
          <p:spPr>
            <a:xfrm>
              <a:off x="182372" y="372872"/>
              <a:ext cx="8544306" cy="5940679"/>
            </a:xfrm>
            <a:custGeom>
              <a:avLst/>
              <a:gdLst/>
              <a:ahLst/>
              <a:cxnLst/>
              <a:rect l="l" t="t" r="r" b="b"/>
              <a:pathLst>
                <a:path w="8544306" h="5940679">
                  <a:moveTo>
                    <a:pt x="0" y="0"/>
                  </a:moveTo>
                  <a:lnTo>
                    <a:pt x="8544306" y="0"/>
                  </a:lnTo>
                  <a:lnTo>
                    <a:pt x="8544306" y="5940679"/>
                  </a:lnTo>
                  <a:lnTo>
                    <a:pt x="0" y="5940679"/>
                  </a:lnTo>
                  <a:close/>
                </a:path>
              </a:pathLst>
            </a:custGeom>
            <a:blipFill>
              <a:blip r:embed="rId11"/>
              <a:stretch>
                <a:fillRect t="-4478" b="-20813"/>
              </a:stretch>
            </a:blip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Freeform 44"/>
            <p:cNvSpPr/>
            <p:nvPr/>
          </p:nvSpPr>
          <p:spPr>
            <a:xfrm>
              <a:off x="0" y="0"/>
              <a:ext cx="8909050" cy="6686423"/>
            </a:xfrm>
            <a:custGeom>
              <a:avLst/>
              <a:gdLst/>
              <a:ahLst/>
              <a:cxnLst/>
              <a:rect l="l" t="t" r="r" b="b"/>
              <a:pathLst>
                <a:path w="8909050" h="6686423">
                  <a:moveTo>
                    <a:pt x="8909050" y="6686423"/>
                  </a:moveTo>
                  <a:lnTo>
                    <a:pt x="0" y="6686423"/>
                  </a:lnTo>
                  <a:lnTo>
                    <a:pt x="0" y="0"/>
                  </a:lnTo>
                  <a:lnTo>
                    <a:pt x="8909050" y="0"/>
                  </a:lnTo>
                  <a:lnTo>
                    <a:pt x="8909050" y="6686423"/>
                  </a:lnTo>
                  <a:close/>
                  <a:moveTo>
                    <a:pt x="19050" y="6667373"/>
                  </a:moveTo>
                  <a:lnTo>
                    <a:pt x="8890000" y="6667373"/>
                  </a:lnTo>
                  <a:lnTo>
                    <a:pt x="8890000" y="19050"/>
                  </a:lnTo>
                  <a:lnTo>
                    <a:pt x="19050" y="19050"/>
                  </a:lnTo>
                  <a:lnTo>
                    <a:pt x="19050" y="6667373"/>
                  </a:lnTo>
                  <a:close/>
                  <a:moveTo>
                    <a:pt x="8736203" y="6323076"/>
                  </a:moveTo>
                  <a:lnTo>
                    <a:pt x="172847" y="6323076"/>
                  </a:lnTo>
                  <a:lnTo>
                    <a:pt x="172847" y="363347"/>
                  </a:lnTo>
                  <a:lnTo>
                    <a:pt x="8736203" y="363347"/>
                  </a:lnTo>
                  <a:lnTo>
                    <a:pt x="8736203" y="6323076"/>
                  </a:lnTo>
                  <a:close/>
                  <a:moveTo>
                    <a:pt x="191897" y="6304026"/>
                  </a:moveTo>
                  <a:lnTo>
                    <a:pt x="8717153" y="6304026"/>
                  </a:lnTo>
                  <a:lnTo>
                    <a:pt x="8717153" y="382397"/>
                  </a:lnTo>
                  <a:lnTo>
                    <a:pt x="191897" y="382397"/>
                  </a:lnTo>
                  <a:lnTo>
                    <a:pt x="191897" y="63040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637666" y="8434156"/>
            <a:ext cx="2884686" cy="35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12810">
              <a:lnSpc>
                <a:spcPts val="2986"/>
              </a:lnSpc>
            </a:pPr>
            <a:r>
              <a:rPr lang="en-US" sz="2133">
                <a:solidFill>
                  <a:srgbClr val="FEFEFE"/>
                </a:solidFill>
                <a:latin typeface="Gotham 2"/>
              </a:rPr>
              <a:t>emergeamericas.com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20807" r="-29192"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345440"/>
            <a:ext cx="10436261" cy="1137920"/>
            <a:chOff x="0" y="0"/>
            <a:chExt cx="15654392" cy="170688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5654392" cy="1706881"/>
              <a:chOff x="0" y="0"/>
              <a:chExt cx="3092226" cy="33716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092226" cy="337162"/>
              </a:xfrm>
              <a:custGeom>
                <a:avLst/>
                <a:gdLst/>
                <a:ahLst/>
                <a:cxnLst/>
                <a:rect l="l" t="t" r="r" b="b"/>
                <a:pathLst>
                  <a:path w="3092226" h="337162">
                    <a:moveTo>
                      <a:pt x="0" y="0"/>
                    </a:moveTo>
                    <a:lnTo>
                      <a:pt x="3092226" y="0"/>
                    </a:lnTo>
                    <a:lnTo>
                      <a:pt x="3092226" y="337162"/>
                    </a:lnTo>
                    <a:lnTo>
                      <a:pt x="0" y="337162"/>
                    </a:lnTo>
                    <a:close/>
                  </a:path>
                </a:pathLst>
              </a:custGeom>
              <a:solidFill>
                <a:srgbClr val="EC1E6B"/>
              </a:solidFill>
            </p:spPr>
            <p:txBody>
              <a:bodyPr/>
              <a:lstStyle/>
              <a:p>
                <a:pPr defTabSz="812810"/>
                <a:endParaRPr lang="en-US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3092226" cy="375262"/>
              </a:xfrm>
              <a:prstGeom prst="rect">
                <a:avLst/>
              </a:prstGeom>
            </p:spPr>
            <p:txBody>
              <a:bodyPr lIns="45156" tIns="45156" rIns="45156" bIns="45156" rtlCol="0" anchor="ctr"/>
              <a:lstStyle/>
              <a:p>
                <a:pPr algn="ctr" defTabSz="812810">
                  <a:lnSpc>
                    <a:spcPts val="2364"/>
                  </a:lnSpc>
                  <a:spcBef>
                    <a:spcPct val="0"/>
                  </a:spcBef>
                </a:pPr>
                <a:endParaRPr sz="16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835970" y="173565"/>
              <a:ext cx="14366673" cy="1227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812810">
                <a:lnSpc>
                  <a:spcPts val="6968"/>
                </a:lnSpc>
                <a:spcBef>
                  <a:spcPct val="0"/>
                </a:spcBef>
              </a:pPr>
              <a:r>
                <a:rPr lang="en-US" sz="4977">
                  <a:solidFill>
                    <a:srgbClr val="FFFFFF"/>
                  </a:solidFill>
                  <a:latin typeface="Gotham 3"/>
                </a:rPr>
                <a:t>MY ROOTS + MY STORY cont.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91826" y="2161550"/>
            <a:ext cx="4726305" cy="6296621"/>
            <a:chOff x="0" y="0"/>
            <a:chExt cx="7089458" cy="9444932"/>
          </a:xfrm>
        </p:grpSpPr>
        <p:sp>
          <p:nvSpPr>
            <p:cNvPr id="9" name="Freeform 9"/>
            <p:cNvSpPr/>
            <p:nvPr/>
          </p:nvSpPr>
          <p:spPr>
            <a:xfrm>
              <a:off x="0" y="8593994"/>
              <a:ext cx="4196981" cy="796715"/>
            </a:xfrm>
            <a:custGeom>
              <a:avLst/>
              <a:gdLst/>
              <a:ahLst/>
              <a:cxnLst/>
              <a:rect l="l" t="t" r="r" b="b"/>
              <a:pathLst>
                <a:path w="4196981" h="796715">
                  <a:moveTo>
                    <a:pt x="0" y="0"/>
                  </a:moveTo>
                  <a:lnTo>
                    <a:pt x="4196981" y="0"/>
                  </a:lnTo>
                  <a:lnTo>
                    <a:pt x="4196981" y="796715"/>
                  </a:lnTo>
                  <a:lnTo>
                    <a:pt x="0" y="796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4665466" y="8539771"/>
              <a:ext cx="2423992" cy="905161"/>
            </a:xfrm>
            <a:custGeom>
              <a:avLst/>
              <a:gdLst/>
              <a:ahLst/>
              <a:cxnLst/>
              <a:rect l="l" t="t" r="r" b="b"/>
              <a:pathLst>
                <a:path w="2423992" h="905161">
                  <a:moveTo>
                    <a:pt x="0" y="0"/>
                  </a:moveTo>
                  <a:lnTo>
                    <a:pt x="2423992" y="0"/>
                  </a:lnTo>
                  <a:lnTo>
                    <a:pt x="2423992" y="905161"/>
                  </a:lnTo>
                  <a:lnTo>
                    <a:pt x="0" y="9051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 rot="-5709341">
              <a:off x="-204801" y="1173143"/>
              <a:ext cx="7499061" cy="5628197"/>
              <a:chOff x="0" y="0"/>
              <a:chExt cx="8909050" cy="668642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9525" y="9525"/>
                <a:ext cx="8890000" cy="6667373"/>
              </a:xfrm>
              <a:custGeom>
                <a:avLst/>
                <a:gdLst/>
                <a:ahLst/>
                <a:cxnLst/>
                <a:rect l="l" t="t" r="r" b="b"/>
                <a:pathLst>
                  <a:path w="8890000" h="6667373">
                    <a:moveTo>
                      <a:pt x="0" y="0"/>
                    </a:moveTo>
                    <a:lnTo>
                      <a:pt x="8890000" y="0"/>
                    </a:lnTo>
                    <a:lnTo>
                      <a:pt x="8890000" y="6667373"/>
                    </a:lnTo>
                    <a:lnTo>
                      <a:pt x="0" y="666737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812810"/>
                <a:endParaRPr lang="en-US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Freeform 13"/>
              <p:cNvSpPr/>
              <p:nvPr/>
            </p:nvSpPr>
            <p:spPr>
              <a:xfrm rot="5555742">
                <a:off x="1293756" y="-1059079"/>
                <a:ext cx="6321538" cy="8804581"/>
              </a:xfrm>
              <a:custGeom>
                <a:avLst/>
                <a:gdLst/>
                <a:ahLst/>
                <a:cxnLst/>
                <a:rect l="l" t="t" r="r" b="b"/>
                <a:pathLst>
                  <a:path w="6321538" h="8804581">
                    <a:moveTo>
                      <a:pt x="386955" y="8804581"/>
                    </a:moveTo>
                    <a:lnTo>
                      <a:pt x="0" y="269042"/>
                    </a:lnTo>
                    <a:lnTo>
                      <a:pt x="5934584" y="0"/>
                    </a:lnTo>
                    <a:lnTo>
                      <a:pt x="6321538" y="8535539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51" r="-4507"/>
                </a:stretch>
              </a:blipFill>
            </p:spPr>
            <p:txBody>
              <a:bodyPr/>
              <a:lstStyle/>
              <a:p>
                <a:pPr defTabSz="812810"/>
                <a:endParaRPr lang="en-US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0" y="0"/>
                <a:ext cx="8909050" cy="6686423"/>
              </a:xfrm>
              <a:custGeom>
                <a:avLst/>
                <a:gdLst/>
                <a:ahLst/>
                <a:cxnLst/>
                <a:rect l="l" t="t" r="r" b="b"/>
                <a:pathLst>
                  <a:path w="8909050" h="6686423">
                    <a:moveTo>
                      <a:pt x="8909050" y="6686423"/>
                    </a:moveTo>
                    <a:lnTo>
                      <a:pt x="0" y="6686423"/>
                    </a:lnTo>
                    <a:lnTo>
                      <a:pt x="0" y="0"/>
                    </a:lnTo>
                    <a:lnTo>
                      <a:pt x="8909050" y="0"/>
                    </a:lnTo>
                    <a:lnTo>
                      <a:pt x="8909050" y="6686423"/>
                    </a:lnTo>
                    <a:close/>
                    <a:moveTo>
                      <a:pt x="19050" y="6667373"/>
                    </a:moveTo>
                    <a:lnTo>
                      <a:pt x="8890000" y="6667373"/>
                    </a:lnTo>
                    <a:lnTo>
                      <a:pt x="8890000" y="19050"/>
                    </a:lnTo>
                    <a:lnTo>
                      <a:pt x="19050" y="19050"/>
                    </a:lnTo>
                    <a:lnTo>
                      <a:pt x="19050" y="6667373"/>
                    </a:lnTo>
                    <a:close/>
                    <a:moveTo>
                      <a:pt x="8736203" y="6323076"/>
                    </a:moveTo>
                    <a:lnTo>
                      <a:pt x="172847" y="6323076"/>
                    </a:lnTo>
                    <a:lnTo>
                      <a:pt x="172847" y="363347"/>
                    </a:lnTo>
                    <a:lnTo>
                      <a:pt x="8736203" y="363347"/>
                    </a:lnTo>
                    <a:lnTo>
                      <a:pt x="8736203" y="6323076"/>
                    </a:lnTo>
                    <a:close/>
                    <a:moveTo>
                      <a:pt x="191897" y="6304026"/>
                    </a:moveTo>
                    <a:lnTo>
                      <a:pt x="8717153" y="6304026"/>
                    </a:lnTo>
                    <a:lnTo>
                      <a:pt x="8717153" y="382397"/>
                    </a:lnTo>
                    <a:lnTo>
                      <a:pt x="191897" y="382397"/>
                    </a:lnTo>
                    <a:lnTo>
                      <a:pt x="191897" y="630402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812810"/>
                <a:endParaRPr lang="en-US" sz="16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5575092" y="2451850"/>
            <a:ext cx="4132947" cy="5423465"/>
            <a:chOff x="0" y="0"/>
            <a:chExt cx="6199420" cy="8135197"/>
          </a:xfrm>
        </p:grpSpPr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 rot="-5307435">
              <a:off x="-888744" y="1074183"/>
              <a:ext cx="7976907" cy="5986831"/>
              <a:chOff x="0" y="0"/>
              <a:chExt cx="8909050" cy="6686423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9525" y="9525"/>
                <a:ext cx="8890000" cy="6667373"/>
              </a:xfrm>
              <a:custGeom>
                <a:avLst/>
                <a:gdLst/>
                <a:ahLst/>
                <a:cxnLst/>
                <a:rect l="l" t="t" r="r" b="b"/>
                <a:pathLst>
                  <a:path w="8890000" h="6667373">
                    <a:moveTo>
                      <a:pt x="0" y="0"/>
                    </a:moveTo>
                    <a:lnTo>
                      <a:pt x="8890000" y="0"/>
                    </a:lnTo>
                    <a:lnTo>
                      <a:pt x="8890000" y="6667373"/>
                    </a:lnTo>
                    <a:lnTo>
                      <a:pt x="0" y="666737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812810"/>
                <a:endParaRPr lang="en-US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Freeform 18"/>
              <p:cNvSpPr/>
              <p:nvPr/>
            </p:nvSpPr>
            <p:spPr>
              <a:xfrm rot="5400000">
                <a:off x="1484186" y="-928942"/>
                <a:ext cx="5940679" cy="8544306"/>
              </a:xfrm>
              <a:custGeom>
                <a:avLst/>
                <a:gdLst/>
                <a:ahLst/>
                <a:cxnLst/>
                <a:rect l="l" t="t" r="r" b="b"/>
                <a:pathLst>
                  <a:path w="5940679" h="8544306">
                    <a:moveTo>
                      <a:pt x="0" y="8544307"/>
                    </a:moveTo>
                    <a:lnTo>
                      <a:pt x="0" y="0"/>
                    </a:lnTo>
                    <a:lnTo>
                      <a:pt x="5940679" y="0"/>
                    </a:lnTo>
                    <a:lnTo>
                      <a:pt x="5940679" y="8544307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21913" t="-12499" r="-21913" b="-12499"/>
                </a:stretch>
              </a:blipFill>
            </p:spPr>
            <p:txBody>
              <a:bodyPr/>
              <a:lstStyle/>
              <a:p>
                <a:pPr defTabSz="812810"/>
                <a:endParaRPr lang="en-US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Freeform 19"/>
              <p:cNvSpPr/>
              <p:nvPr/>
            </p:nvSpPr>
            <p:spPr>
              <a:xfrm>
                <a:off x="0" y="0"/>
                <a:ext cx="8909050" cy="6686423"/>
              </a:xfrm>
              <a:custGeom>
                <a:avLst/>
                <a:gdLst/>
                <a:ahLst/>
                <a:cxnLst/>
                <a:rect l="l" t="t" r="r" b="b"/>
                <a:pathLst>
                  <a:path w="8909050" h="6686423">
                    <a:moveTo>
                      <a:pt x="8909050" y="6686423"/>
                    </a:moveTo>
                    <a:lnTo>
                      <a:pt x="0" y="6686423"/>
                    </a:lnTo>
                    <a:lnTo>
                      <a:pt x="0" y="0"/>
                    </a:lnTo>
                    <a:lnTo>
                      <a:pt x="8909050" y="0"/>
                    </a:lnTo>
                    <a:lnTo>
                      <a:pt x="8909050" y="6686423"/>
                    </a:lnTo>
                    <a:close/>
                    <a:moveTo>
                      <a:pt x="19050" y="6667373"/>
                    </a:moveTo>
                    <a:lnTo>
                      <a:pt x="8890000" y="6667373"/>
                    </a:lnTo>
                    <a:lnTo>
                      <a:pt x="8890000" y="19050"/>
                    </a:lnTo>
                    <a:lnTo>
                      <a:pt x="19050" y="19050"/>
                    </a:lnTo>
                    <a:lnTo>
                      <a:pt x="19050" y="6667373"/>
                    </a:lnTo>
                    <a:close/>
                    <a:moveTo>
                      <a:pt x="8736203" y="6323076"/>
                    </a:moveTo>
                    <a:lnTo>
                      <a:pt x="172847" y="6323076"/>
                    </a:lnTo>
                    <a:lnTo>
                      <a:pt x="172847" y="363347"/>
                    </a:lnTo>
                    <a:lnTo>
                      <a:pt x="8736203" y="363347"/>
                    </a:lnTo>
                    <a:lnTo>
                      <a:pt x="8736203" y="6323076"/>
                    </a:lnTo>
                    <a:close/>
                    <a:moveTo>
                      <a:pt x="191897" y="6304026"/>
                    </a:moveTo>
                    <a:lnTo>
                      <a:pt x="8717153" y="6304026"/>
                    </a:lnTo>
                    <a:lnTo>
                      <a:pt x="8717153" y="382397"/>
                    </a:lnTo>
                    <a:lnTo>
                      <a:pt x="191897" y="382397"/>
                    </a:lnTo>
                    <a:lnTo>
                      <a:pt x="191897" y="630402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812810"/>
                <a:endParaRPr lang="en-US" sz="16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1686113" y="746643"/>
              <a:ext cx="2827194" cy="2620830"/>
            </a:xfrm>
            <a:custGeom>
              <a:avLst/>
              <a:gdLst/>
              <a:ahLst/>
              <a:cxnLst/>
              <a:rect l="l" t="t" r="r" b="b"/>
              <a:pathLst>
                <a:path w="2827194" h="2620830">
                  <a:moveTo>
                    <a:pt x="0" y="0"/>
                  </a:moveTo>
                  <a:lnTo>
                    <a:pt x="2827194" y="0"/>
                  </a:lnTo>
                  <a:lnTo>
                    <a:pt x="2827194" y="2620830"/>
                  </a:lnTo>
                  <a:lnTo>
                    <a:pt x="0" y="2620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190013" y="1766824"/>
            <a:ext cx="5644899" cy="6456042"/>
            <a:chOff x="187520" y="0"/>
            <a:chExt cx="8467348" cy="9684064"/>
          </a:xfrm>
        </p:grpSpPr>
        <p:sp>
          <p:nvSpPr>
            <p:cNvPr id="22" name="Freeform 22"/>
            <p:cNvSpPr/>
            <p:nvPr/>
          </p:nvSpPr>
          <p:spPr>
            <a:xfrm>
              <a:off x="1650194" y="0"/>
              <a:ext cx="6322393" cy="1251074"/>
            </a:xfrm>
            <a:custGeom>
              <a:avLst/>
              <a:gdLst/>
              <a:ahLst/>
              <a:cxnLst/>
              <a:rect l="l" t="t" r="r" b="b"/>
              <a:pathLst>
                <a:path w="6322393" h="1251074">
                  <a:moveTo>
                    <a:pt x="0" y="0"/>
                  </a:moveTo>
                  <a:lnTo>
                    <a:pt x="6322393" y="0"/>
                  </a:lnTo>
                  <a:lnTo>
                    <a:pt x="6322393" y="1251074"/>
                  </a:lnTo>
                  <a:lnTo>
                    <a:pt x="0" y="1251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3" name="Group 23"/>
            <p:cNvGrpSpPr>
              <a:grpSpLocks noChangeAspect="1"/>
            </p:cNvGrpSpPr>
            <p:nvPr/>
          </p:nvGrpSpPr>
          <p:grpSpPr>
            <a:xfrm rot="-367834">
              <a:off x="187520" y="1765048"/>
              <a:ext cx="5038660" cy="3781617"/>
              <a:chOff x="0" y="0"/>
              <a:chExt cx="8909050" cy="6686423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9525" y="9525"/>
                <a:ext cx="8890000" cy="6667373"/>
              </a:xfrm>
              <a:custGeom>
                <a:avLst/>
                <a:gdLst/>
                <a:ahLst/>
                <a:cxnLst/>
                <a:rect l="l" t="t" r="r" b="b"/>
                <a:pathLst>
                  <a:path w="8890000" h="6667373">
                    <a:moveTo>
                      <a:pt x="0" y="0"/>
                    </a:moveTo>
                    <a:lnTo>
                      <a:pt x="8890000" y="0"/>
                    </a:lnTo>
                    <a:lnTo>
                      <a:pt x="8890000" y="6667373"/>
                    </a:lnTo>
                    <a:lnTo>
                      <a:pt x="0" y="666737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812810"/>
                <a:endParaRPr lang="en-US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182372" y="372872"/>
                <a:ext cx="8544306" cy="5940679"/>
              </a:xfrm>
              <a:custGeom>
                <a:avLst/>
                <a:gdLst/>
                <a:ahLst/>
                <a:cxnLst/>
                <a:rect l="l" t="t" r="r" b="b"/>
                <a:pathLst>
                  <a:path w="8544306" h="5940679">
                    <a:moveTo>
                      <a:pt x="0" y="0"/>
                    </a:moveTo>
                    <a:lnTo>
                      <a:pt x="8544306" y="0"/>
                    </a:lnTo>
                    <a:lnTo>
                      <a:pt x="8544306" y="5940679"/>
                    </a:lnTo>
                    <a:lnTo>
                      <a:pt x="0" y="5940679"/>
                    </a:lnTo>
                    <a:close/>
                  </a:path>
                </a:pathLst>
              </a:custGeom>
              <a:blipFill>
                <a:blip r:embed="rId9"/>
                <a:stretch>
                  <a:fillRect l="-1029" r="-1029"/>
                </a:stretch>
              </a:blipFill>
            </p:spPr>
            <p:txBody>
              <a:bodyPr/>
              <a:lstStyle/>
              <a:p>
                <a:pPr defTabSz="812810"/>
                <a:endParaRPr lang="en-US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Freeform 26"/>
              <p:cNvSpPr/>
              <p:nvPr/>
            </p:nvSpPr>
            <p:spPr>
              <a:xfrm>
                <a:off x="0" y="0"/>
                <a:ext cx="8909050" cy="6686423"/>
              </a:xfrm>
              <a:custGeom>
                <a:avLst/>
                <a:gdLst/>
                <a:ahLst/>
                <a:cxnLst/>
                <a:rect l="l" t="t" r="r" b="b"/>
                <a:pathLst>
                  <a:path w="8909050" h="6686423">
                    <a:moveTo>
                      <a:pt x="8909050" y="6686423"/>
                    </a:moveTo>
                    <a:lnTo>
                      <a:pt x="0" y="6686423"/>
                    </a:lnTo>
                    <a:lnTo>
                      <a:pt x="0" y="0"/>
                    </a:lnTo>
                    <a:lnTo>
                      <a:pt x="8909050" y="0"/>
                    </a:lnTo>
                    <a:lnTo>
                      <a:pt x="8909050" y="6686423"/>
                    </a:lnTo>
                    <a:close/>
                    <a:moveTo>
                      <a:pt x="19050" y="6667373"/>
                    </a:moveTo>
                    <a:lnTo>
                      <a:pt x="8890000" y="6667373"/>
                    </a:lnTo>
                    <a:lnTo>
                      <a:pt x="8890000" y="19050"/>
                    </a:lnTo>
                    <a:lnTo>
                      <a:pt x="19050" y="19050"/>
                    </a:lnTo>
                    <a:lnTo>
                      <a:pt x="19050" y="6667373"/>
                    </a:lnTo>
                    <a:close/>
                    <a:moveTo>
                      <a:pt x="8736203" y="6323076"/>
                    </a:moveTo>
                    <a:lnTo>
                      <a:pt x="172847" y="6323076"/>
                    </a:lnTo>
                    <a:lnTo>
                      <a:pt x="172847" y="363347"/>
                    </a:lnTo>
                    <a:lnTo>
                      <a:pt x="8736203" y="363347"/>
                    </a:lnTo>
                    <a:lnTo>
                      <a:pt x="8736203" y="6323076"/>
                    </a:lnTo>
                    <a:close/>
                    <a:moveTo>
                      <a:pt x="191897" y="6304026"/>
                    </a:moveTo>
                    <a:lnTo>
                      <a:pt x="8717153" y="6304026"/>
                    </a:lnTo>
                    <a:lnTo>
                      <a:pt x="8717153" y="382397"/>
                    </a:lnTo>
                    <a:lnTo>
                      <a:pt x="191897" y="382397"/>
                    </a:lnTo>
                    <a:lnTo>
                      <a:pt x="191897" y="630402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812810"/>
                <a:endParaRPr lang="en-US" sz="16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7" name="Group 27"/>
            <p:cNvGrpSpPr>
              <a:grpSpLocks noChangeAspect="1"/>
            </p:cNvGrpSpPr>
            <p:nvPr/>
          </p:nvGrpSpPr>
          <p:grpSpPr>
            <a:xfrm rot="134640">
              <a:off x="3844097" y="4629633"/>
              <a:ext cx="4810771" cy="3610582"/>
              <a:chOff x="0" y="0"/>
              <a:chExt cx="8909050" cy="6686423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9525" y="9525"/>
                <a:ext cx="8890000" cy="6667373"/>
              </a:xfrm>
              <a:custGeom>
                <a:avLst/>
                <a:gdLst/>
                <a:ahLst/>
                <a:cxnLst/>
                <a:rect l="l" t="t" r="r" b="b"/>
                <a:pathLst>
                  <a:path w="8890000" h="6667373">
                    <a:moveTo>
                      <a:pt x="0" y="0"/>
                    </a:moveTo>
                    <a:lnTo>
                      <a:pt x="8890000" y="0"/>
                    </a:lnTo>
                    <a:lnTo>
                      <a:pt x="8890000" y="6667373"/>
                    </a:lnTo>
                    <a:lnTo>
                      <a:pt x="0" y="666737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812810"/>
                <a:endParaRPr lang="en-US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Freeform 29"/>
              <p:cNvSpPr/>
              <p:nvPr/>
            </p:nvSpPr>
            <p:spPr>
              <a:xfrm>
                <a:off x="182372" y="372872"/>
                <a:ext cx="8544306" cy="5940679"/>
              </a:xfrm>
              <a:custGeom>
                <a:avLst/>
                <a:gdLst/>
                <a:ahLst/>
                <a:cxnLst/>
                <a:rect l="l" t="t" r="r" b="b"/>
                <a:pathLst>
                  <a:path w="8544306" h="5940679">
                    <a:moveTo>
                      <a:pt x="0" y="0"/>
                    </a:moveTo>
                    <a:lnTo>
                      <a:pt x="8544306" y="0"/>
                    </a:lnTo>
                    <a:lnTo>
                      <a:pt x="8544306" y="5940679"/>
                    </a:lnTo>
                    <a:lnTo>
                      <a:pt x="0" y="5940679"/>
                    </a:lnTo>
                    <a:close/>
                  </a:path>
                </a:pathLst>
              </a:custGeom>
              <a:blipFill>
                <a:blip r:embed="rId10"/>
                <a:stretch>
                  <a:fillRect l="-1626" t="-2870" b="-531"/>
                </a:stretch>
              </a:blipFill>
            </p:spPr>
            <p:txBody>
              <a:bodyPr/>
              <a:lstStyle/>
              <a:p>
                <a:pPr defTabSz="812810"/>
                <a:endParaRPr lang="en-US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Freeform 30"/>
              <p:cNvSpPr/>
              <p:nvPr/>
            </p:nvSpPr>
            <p:spPr>
              <a:xfrm>
                <a:off x="0" y="0"/>
                <a:ext cx="8909050" cy="6686423"/>
              </a:xfrm>
              <a:custGeom>
                <a:avLst/>
                <a:gdLst/>
                <a:ahLst/>
                <a:cxnLst/>
                <a:rect l="l" t="t" r="r" b="b"/>
                <a:pathLst>
                  <a:path w="8909050" h="6686423">
                    <a:moveTo>
                      <a:pt x="8909050" y="6686423"/>
                    </a:moveTo>
                    <a:lnTo>
                      <a:pt x="0" y="6686423"/>
                    </a:lnTo>
                    <a:lnTo>
                      <a:pt x="0" y="0"/>
                    </a:lnTo>
                    <a:lnTo>
                      <a:pt x="8909050" y="0"/>
                    </a:lnTo>
                    <a:lnTo>
                      <a:pt x="8909050" y="6686423"/>
                    </a:lnTo>
                    <a:close/>
                    <a:moveTo>
                      <a:pt x="19050" y="6667373"/>
                    </a:moveTo>
                    <a:lnTo>
                      <a:pt x="8890000" y="6667373"/>
                    </a:lnTo>
                    <a:lnTo>
                      <a:pt x="8890000" y="19050"/>
                    </a:lnTo>
                    <a:lnTo>
                      <a:pt x="19050" y="19050"/>
                    </a:lnTo>
                    <a:lnTo>
                      <a:pt x="19050" y="6667373"/>
                    </a:lnTo>
                    <a:close/>
                    <a:moveTo>
                      <a:pt x="8736203" y="6323076"/>
                    </a:moveTo>
                    <a:lnTo>
                      <a:pt x="172847" y="6323076"/>
                    </a:lnTo>
                    <a:lnTo>
                      <a:pt x="172847" y="363347"/>
                    </a:lnTo>
                    <a:lnTo>
                      <a:pt x="8736203" y="363347"/>
                    </a:lnTo>
                    <a:lnTo>
                      <a:pt x="8736203" y="6323076"/>
                    </a:lnTo>
                    <a:close/>
                    <a:moveTo>
                      <a:pt x="191897" y="6304026"/>
                    </a:moveTo>
                    <a:lnTo>
                      <a:pt x="8717153" y="6304026"/>
                    </a:lnTo>
                    <a:lnTo>
                      <a:pt x="8717153" y="382397"/>
                    </a:lnTo>
                    <a:lnTo>
                      <a:pt x="191897" y="382397"/>
                    </a:lnTo>
                    <a:lnTo>
                      <a:pt x="191897" y="630402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812810"/>
                <a:endParaRPr lang="en-US" sz="16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1072908" y="8837678"/>
              <a:ext cx="7476966" cy="846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812810">
                <a:lnSpc>
                  <a:spcPts val="2170"/>
                </a:lnSpc>
                <a:spcBef>
                  <a:spcPct val="0"/>
                </a:spcBef>
              </a:pPr>
              <a:r>
                <a:rPr lang="en-US" sz="1938">
                  <a:solidFill>
                    <a:srgbClr val="000000"/>
                  </a:solidFill>
                  <a:latin typeface="Gotham 2"/>
                </a:rPr>
                <a:t>Technology Foundation of the Americas Est. 2012 </a:t>
              </a: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2852564" y="8459835"/>
            <a:ext cx="2884686" cy="35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12810">
              <a:lnSpc>
                <a:spcPts val="2986"/>
              </a:lnSpc>
            </a:pPr>
            <a:r>
              <a:rPr lang="en-US" sz="2133">
                <a:solidFill>
                  <a:srgbClr val="FEFEFE"/>
                </a:solidFill>
                <a:latin typeface="Gotham 2"/>
              </a:rPr>
              <a:t>emergeamericas.com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" r="-49612"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340422" y="1038108"/>
            <a:ext cx="6694736" cy="7191492"/>
          </a:xfrm>
          <a:custGeom>
            <a:avLst/>
            <a:gdLst/>
            <a:ahLst/>
            <a:cxnLst/>
            <a:rect l="l" t="t" r="r" b="b"/>
            <a:pathLst>
              <a:path w="7531578" h="8090429">
                <a:moveTo>
                  <a:pt x="0" y="0"/>
                </a:moveTo>
                <a:lnTo>
                  <a:pt x="7531578" y="0"/>
                </a:lnTo>
                <a:lnTo>
                  <a:pt x="7531578" y="8090429"/>
                </a:lnTo>
                <a:lnTo>
                  <a:pt x="0" y="80904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799" r="-22199"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0" y="345440"/>
            <a:ext cx="9770581" cy="1137920"/>
            <a:chOff x="0" y="0"/>
            <a:chExt cx="14655872" cy="1706881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4655872" cy="1706881"/>
              <a:chOff x="0" y="0"/>
              <a:chExt cx="2894987" cy="33716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894987" cy="337162"/>
              </a:xfrm>
              <a:custGeom>
                <a:avLst/>
                <a:gdLst/>
                <a:ahLst/>
                <a:cxnLst/>
                <a:rect l="l" t="t" r="r" b="b"/>
                <a:pathLst>
                  <a:path w="2894987" h="337162">
                    <a:moveTo>
                      <a:pt x="0" y="0"/>
                    </a:moveTo>
                    <a:lnTo>
                      <a:pt x="2894987" y="0"/>
                    </a:lnTo>
                    <a:lnTo>
                      <a:pt x="2894987" y="337162"/>
                    </a:lnTo>
                    <a:lnTo>
                      <a:pt x="0" y="337162"/>
                    </a:lnTo>
                    <a:close/>
                  </a:path>
                </a:pathLst>
              </a:custGeom>
              <a:solidFill>
                <a:srgbClr val="EC1E6B"/>
              </a:solidFill>
            </p:spPr>
            <p:txBody>
              <a:bodyPr/>
              <a:lstStyle/>
              <a:p>
                <a:pPr defTabSz="812810"/>
                <a:endParaRPr lang="en-US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2894987" cy="375262"/>
              </a:xfrm>
              <a:prstGeom prst="rect">
                <a:avLst/>
              </a:prstGeom>
            </p:spPr>
            <p:txBody>
              <a:bodyPr lIns="45156" tIns="45156" rIns="45156" bIns="45156" rtlCol="0" anchor="ctr"/>
              <a:lstStyle/>
              <a:p>
                <a:pPr algn="ctr" defTabSz="812810">
                  <a:lnSpc>
                    <a:spcPts val="2364"/>
                  </a:lnSpc>
                  <a:spcBef>
                    <a:spcPct val="0"/>
                  </a:spcBef>
                </a:pPr>
                <a:endParaRPr sz="16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289199" y="173565"/>
              <a:ext cx="14366673" cy="1227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812810">
                <a:lnSpc>
                  <a:spcPts val="6968"/>
                </a:lnSpc>
                <a:spcBef>
                  <a:spcPct val="0"/>
                </a:spcBef>
              </a:pPr>
              <a:r>
                <a:rPr lang="en-US" sz="4977">
                  <a:solidFill>
                    <a:srgbClr val="FFFFFF"/>
                  </a:solidFill>
                  <a:latin typeface="Gotham 3"/>
                </a:rPr>
                <a:t>ABOUT eMERGE AMERICAS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960457" y="8467823"/>
            <a:ext cx="2884686" cy="35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12810">
              <a:lnSpc>
                <a:spcPts val="2986"/>
              </a:lnSpc>
            </a:pPr>
            <a:r>
              <a:rPr lang="en-US" sz="2133">
                <a:solidFill>
                  <a:srgbClr val="000000"/>
                </a:solidFill>
                <a:latin typeface="Gotham 2"/>
              </a:rPr>
              <a:t>emergeamericas.com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0160" y="2037196"/>
            <a:ext cx="8715046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12810">
              <a:lnSpc>
                <a:spcPts val="2986"/>
              </a:lnSpc>
              <a:spcBef>
                <a:spcPct val="0"/>
              </a:spcBef>
            </a:pPr>
            <a:r>
              <a:rPr lang="en-US" sz="2666">
                <a:solidFill>
                  <a:srgbClr val="000000"/>
                </a:solidFill>
                <a:latin typeface="Gotham 2"/>
              </a:rPr>
              <a:t>Since 2014, eMerge Americas has led the charge in helping to transform Miami into a global tech hub.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3943" y="5958839"/>
            <a:ext cx="8501262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12810">
              <a:lnSpc>
                <a:spcPts val="2987"/>
              </a:lnSpc>
              <a:spcBef>
                <a:spcPct val="0"/>
              </a:spcBef>
            </a:pPr>
            <a:r>
              <a:rPr lang="en-US" sz="2667">
                <a:solidFill>
                  <a:srgbClr val="000000"/>
                </a:solidFill>
                <a:latin typeface="Gotham 2"/>
              </a:rPr>
              <a:t>At eMerge Americas, our mission is to foster innovation and entrepreneurship, while continuing to build and grow Miami as a global technology hub. Miami’s connection to LatAm, as well as its unique ability to build, grow and welcome others is an integral part of its history and culture.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90541" y="3342755"/>
            <a:ext cx="7408069" cy="2001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12810">
              <a:lnSpc>
                <a:spcPts val="3973"/>
              </a:lnSpc>
            </a:pPr>
            <a:r>
              <a:rPr lang="en-US" sz="2667">
                <a:solidFill>
                  <a:srgbClr val="EC1E6B"/>
                </a:solidFill>
                <a:latin typeface="Gotham 1"/>
              </a:rPr>
              <a:t>HOW IT ALL BEGAN</a:t>
            </a:r>
          </a:p>
          <a:p>
            <a:pPr algn="ctr" defTabSz="812810">
              <a:lnSpc>
                <a:spcPts val="3973"/>
              </a:lnSpc>
            </a:pPr>
            <a:r>
              <a:rPr lang="en-US" sz="2667">
                <a:solidFill>
                  <a:srgbClr val="000000"/>
                </a:solidFill>
                <a:latin typeface="Gotham 1"/>
              </a:rPr>
              <a:t>Fustration + Passion</a:t>
            </a:r>
          </a:p>
          <a:p>
            <a:pPr algn="ctr" defTabSz="812810">
              <a:lnSpc>
                <a:spcPts val="3973"/>
              </a:lnSpc>
            </a:pPr>
            <a:r>
              <a:rPr lang="en-US" sz="2667">
                <a:solidFill>
                  <a:srgbClr val="000000"/>
                </a:solidFill>
                <a:latin typeface="Gotham 1"/>
              </a:rPr>
              <a:t>Finding A Void In The Market</a:t>
            </a:r>
          </a:p>
          <a:p>
            <a:pPr algn="ctr" defTabSz="812810">
              <a:lnSpc>
                <a:spcPts val="3973"/>
              </a:lnSpc>
            </a:pPr>
            <a:r>
              <a:rPr lang="en-US" sz="2667">
                <a:solidFill>
                  <a:srgbClr val="000000"/>
                </a:solidFill>
                <a:latin typeface="Gotham 1"/>
              </a:rPr>
              <a:t>Research + Implementation</a:t>
            </a:r>
          </a:p>
        </p:txBody>
      </p:sp>
      <p:sp>
        <p:nvSpPr>
          <p:cNvPr id="13" name="AutoShape 13"/>
          <p:cNvSpPr/>
          <p:nvPr/>
        </p:nvSpPr>
        <p:spPr>
          <a:xfrm>
            <a:off x="1969740" y="5654126"/>
            <a:ext cx="5770880" cy="0"/>
          </a:xfrm>
          <a:prstGeom prst="line">
            <a:avLst/>
          </a:prstGeom>
          <a:ln w="19050" cap="flat">
            <a:solidFill>
              <a:srgbClr val="EC1E6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AutoShape 14"/>
          <p:cNvSpPr/>
          <p:nvPr/>
        </p:nvSpPr>
        <p:spPr>
          <a:xfrm>
            <a:off x="1999851" y="3131088"/>
            <a:ext cx="5770880" cy="0"/>
          </a:xfrm>
          <a:prstGeom prst="line">
            <a:avLst/>
          </a:prstGeom>
          <a:ln w="19050" cap="flat">
            <a:solidFill>
              <a:srgbClr val="EC1E6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387" r="-49612"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345440"/>
            <a:ext cx="11799596" cy="1569644"/>
            <a:chOff x="0" y="0"/>
            <a:chExt cx="3496177" cy="4650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96177" cy="465079"/>
            </a:xfrm>
            <a:custGeom>
              <a:avLst/>
              <a:gdLst/>
              <a:ahLst/>
              <a:cxnLst/>
              <a:rect l="l" t="t" r="r" b="b"/>
              <a:pathLst>
                <a:path w="3496177" h="465079">
                  <a:moveTo>
                    <a:pt x="0" y="0"/>
                  </a:moveTo>
                  <a:lnTo>
                    <a:pt x="3496177" y="0"/>
                  </a:lnTo>
                  <a:lnTo>
                    <a:pt x="3496177" y="465079"/>
                  </a:lnTo>
                  <a:lnTo>
                    <a:pt x="0" y="465079"/>
                  </a:lnTo>
                  <a:close/>
                </a:path>
              </a:pathLst>
            </a:custGeom>
            <a:solidFill>
              <a:srgbClr val="EC1E6B"/>
            </a:solid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496177" cy="503179"/>
            </a:xfrm>
            <a:prstGeom prst="rect">
              <a:avLst/>
            </a:prstGeom>
          </p:spPr>
          <p:txBody>
            <a:bodyPr lIns="45156" tIns="45156" rIns="45156" bIns="45156" rtlCol="0" anchor="ctr"/>
            <a:lstStyle/>
            <a:p>
              <a:pPr algn="ctr" defTabSz="812810">
                <a:lnSpc>
                  <a:spcPts val="2364"/>
                </a:lnSpc>
                <a:spcBef>
                  <a:spcPct val="0"/>
                </a:spcBef>
              </a:pPr>
              <a:endParaRPr sz="16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6251993" y="2786057"/>
            <a:ext cx="10004007" cy="5246507"/>
          </a:xfrm>
          <a:custGeom>
            <a:avLst/>
            <a:gdLst/>
            <a:ahLst/>
            <a:cxnLst/>
            <a:rect l="l" t="t" r="r" b="b"/>
            <a:pathLst>
              <a:path w="11254508" h="5902320">
                <a:moveTo>
                  <a:pt x="0" y="0"/>
                </a:moveTo>
                <a:lnTo>
                  <a:pt x="11254508" y="0"/>
                </a:lnTo>
                <a:lnTo>
                  <a:pt x="11254508" y="5902320"/>
                </a:lnTo>
                <a:lnTo>
                  <a:pt x="0" y="59023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19" t="-8811" r="-1819" b="-13913"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53621" y="469617"/>
            <a:ext cx="11996746" cy="1188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812810">
              <a:lnSpc>
                <a:spcPts val="4815"/>
              </a:lnSpc>
            </a:pPr>
            <a:r>
              <a:rPr lang="en-US" sz="3821">
                <a:solidFill>
                  <a:srgbClr val="FFFFFF"/>
                </a:solidFill>
                <a:latin typeface="Gotham 3"/>
              </a:rPr>
              <a:t>THE PREMIER GLOBAL TECH EVENT</a:t>
            </a:r>
          </a:p>
          <a:p>
            <a:pPr defTabSz="812810">
              <a:lnSpc>
                <a:spcPts val="4815"/>
              </a:lnSpc>
            </a:pPr>
            <a:r>
              <a:rPr lang="en-US" sz="3821">
                <a:solidFill>
                  <a:srgbClr val="FFFFFF"/>
                </a:solidFill>
                <a:latin typeface="Gotham 3"/>
              </a:rPr>
              <a:t>AN INTERNATIONAL + DIVERSE COMMUNITY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960457" y="8467823"/>
            <a:ext cx="2884686" cy="35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12810">
              <a:lnSpc>
                <a:spcPts val="2986"/>
              </a:lnSpc>
            </a:pPr>
            <a:r>
              <a:rPr lang="en-US" sz="2133">
                <a:solidFill>
                  <a:srgbClr val="FEFEFE"/>
                </a:solidFill>
                <a:latin typeface="Gotham 2"/>
              </a:rPr>
              <a:t>emergeamericas.com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763757" y="2273599"/>
            <a:ext cx="4573693" cy="33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812810">
              <a:lnSpc>
                <a:spcPts val="2900"/>
              </a:lnSpc>
              <a:spcBef>
                <a:spcPct val="0"/>
              </a:spcBef>
            </a:pPr>
            <a:r>
              <a:rPr lang="en-US" sz="2072">
                <a:solidFill>
                  <a:srgbClr val="EC1E6B"/>
                </a:solidFill>
                <a:latin typeface="Gotham 1"/>
              </a:rPr>
              <a:t>Attendees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63757" y="3074698"/>
            <a:ext cx="4573693" cy="33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812810">
              <a:lnSpc>
                <a:spcPts val="2900"/>
              </a:lnSpc>
              <a:spcBef>
                <a:spcPct val="0"/>
              </a:spcBef>
            </a:pPr>
            <a:r>
              <a:rPr lang="en-US" sz="2072">
                <a:solidFill>
                  <a:srgbClr val="EC1E6B"/>
                </a:solidFill>
                <a:latin typeface="Gotham 1"/>
              </a:rPr>
              <a:t>Senior Executives Or Above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63757" y="3875796"/>
            <a:ext cx="4573693" cy="33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812810">
              <a:lnSpc>
                <a:spcPts val="2900"/>
              </a:lnSpc>
              <a:spcBef>
                <a:spcPct val="0"/>
              </a:spcBef>
            </a:pPr>
            <a:r>
              <a:rPr lang="en-US" sz="2072">
                <a:solidFill>
                  <a:srgbClr val="EC1E6B"/>
                </a:solidFill>
                <a:latin typeface="Gotham 1"/>
              </a:rPr>
              <a:t>Sponsors + Exhibitors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763757" y="4676894"/>
            <a:ext cx="4573693" cy="33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812810">
              <a:lnSpc>
                <a:spcPts val="2900"/>
              </a:lnSpc>
              <a:spcBef>
                <a:spcPct val="0"/>
              </a:spcBef>
            </a:pPr>
            <a:r>
              <a:rPr lang="en-US" sz="2072">
                <a:solidFill>
                  <a:srgbClr val="EC1E6B"/>
                </a:solidFill>
                <a:latin typeface="Gotham 1"/>
              </a:rPr>
              <a:t>Countries Represented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763757" y="5477993"/>
            <a:ext cx="4573693" cy="33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812810">
              <a:lnSpc>
                <a:spcPts val="2900"/>
              </a:lnSpc>
              <a:spcBef>
                <a:spcPct val="0"/>
              </a:spcBef>
            </a:pPr>
            <a:r>
              <a:rPr lang="en-US" sz="2072">
                <a:solidFill>
                  <a:srgbClr val="EC1E6B"/>
                </a:solidFill>
                <a:latin typeface="Gotham 1"/>
              </a:rPr>
              <a:t>U.S. States Represented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763757" y="6279092"/>
            <a:ext cx="4573693" cy="33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812810">
              <a:lnSpc>
                <a:spcPts val="2900"/>
              </a:lnSpc>
              <a:spcBef>
                <a:spcPct val="0"/>
              </a:spcBef>
            </a:pPr>
            <a:r>
              <a:rPr lang="en-US" sz="2072">
                <a:solidFill>
                  <a:srgbClr val="EC1E6B"/>
                </a:solidFill>
                <a:latin typeface="Gotham 1"/>
              </a:rPr>
              <a:t>Women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763757" y="7080189"/>
            <a:ext cx="4573693" cy="33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812810">
              <a:lnSpc>
                <a:spcPts val="2900"/>
              </a:lnSpc>
              <a:spcBef>
                <a:spcPct val="0"/>
              </a:spcBef>
            </a:pPr>
            <a:r>
              <a:rPr lang="en-US" sz="2072">
                <a:solidFill>
                  <a:srgbClr val="EC1E6B"/>
                </a:solidFill>
                <a:latin typeface="Gotham 1"/>
              </a:rPr>
              <a:t>Identify As Multicultural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763757" y="7878045"/>
            <a:ext cx="4573693" cy="33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812810">
              <a:lnSpc>
                <a:spcPts val="2900"/>
              </a:lnSpc>
              <a:spcBef>
                <a:spcPct val="0"/>
              </a:spcBef>
            </a:pPr>
            <a:r>
              <a:rPr lang="en-US" sz="2072">
                <a:solidFill>
                  <a:srgbClr val="EC1E6B"/>
                </a:solidFill>
                <a:latin typeface="Gotham 1"/>
              </a:rPr>
              <a:t>Weekly Newsletter Subscribers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66615" y="2113961"/>
            <a:ext cx="2149121" cy="620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812810">
              <a:lnSpc>
                <a:spcPts val="5295"/>
              </a:lnSpc>
              <a:spcBef>
                <a:spcPct val="0"/>
              </a:spcBef>
            </a:pPr>
            <a:r>
              <a:rPr lang="en-US" sz="3782">
                <a:solidFill>
                  <a:srgbClr val="FEFEFE"/>
                </a:solidFill>
                <a:latin typeface="Gotham 1"/>
              </a:rPr>
              <a:t>22,000+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06333" y="2891637"/>
            <a:ext cx="1824278" cy="620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812810">
              <a:lnSpc>
                <a:spcPts val="5295"/>
              </a:lnSpc>
              <a:spcBef>
                <a:spcPct val="0"/>
              </a:spcBef>
            </a:pPr>
            <a:r>
              <a:rPr lang="en-US" sz="3782">
                <a:solidFill>
                  <a:srgbClr val="FEFEFE"/>
                </a:solidFill>
                <a:latin typeface="Gotham 1"/>
              </a:rPr>
              <a:t>76%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14400" y="3720539"/>
            <a:ext cx="1716211" cy="620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812810">
              <a:lnSpc>
                <a:spcPts val="5295"/>
              </a:lnSpc>
              <a:spcBef>
                <a:spcPct val="0"/>
              </a:spcBef>
            </a:pPr>
            <a:r>
              <a:rPr lang="en-US" sz="3782">
                <a:solidFill>
                  <a:srgbClr val="FEFEFE"/>
                </a:solidFill>
                <a:latin typeface="Gotham 1"/>
              </a:rPr>
              <a:t>292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46179" y="4552261"/>
            <a:ext cx="969556" cy="620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812810">
              <a:lnSpc>
                <a:spcPts val="5295"/>
              </a:lnSpc>
              <a:spcBef>
                <a:spcPct val="0"/>
              </a:spcBef>
            </a:pPr>
            <a:r>
              <a:rPr lang="en-US" sz="3782">
                <a:solidFill>
                  <a:srgbClr val="FEFEFE"/>
                </a:solidFill>
                <a:latin typeface="Gotham 1"/>
              </a:rPr>
              <a:t>59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912946" y="5329936"/>
            <a:ext cx="643691" cy="620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812810">
              <a:lnSpc>
                <a:spcPts val="5295"/>
              </a:lnSpc>
              <a:spcBef>
                <a:spcPct val="0"/>
              </a:spcBef>
            </a:pPr>
            <a:r>
              <a:rPr lang="en-US" sz="3782">
                <a:solidFill>
                  <a:srgbClr val="FEFEFE"/>
                </a:solidFill>
                <a:latin typeface="Gotham 1"/>
              </a:rPr>
              <a:t>47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77800" y="6107612"/>
            <a:ext cx="1124741" cy="620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812810">
              <a:lnSpc>
                <a:spcPts val="5295"/>
              </a:lnSpc>
              <a:spcBef>
                <a:spcPct val="0"/>
              </a:spcBef>
            </a:pPr>
            <a:r>
              <a:rPr lang="en-US" sz="3782">
                <a:solidFill>
                  <a:srgbClr val="FEFEFE"/>
                </a:solidFill>
                <a:latin typeface="Gotham 1"/>
              </a:rPr>
              <a:t>40%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541176" y="6885287"/>
            <a:ext cx="1061366" cy="620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812810">
              <a:lnSpc>
                <a:spcPts val="5295"/>
              </a:lnSpc>
              <a:spcBef>
                <a:spcPct val="0"/>
              </a:spcBef>
            </a:pPr>
            <a:r>
              <a:rPr lang="en-US" sz="3782">
                <a:solidFill>
                  <a:srgbClr val="FEFEFE"/>
                </a:solidFill>
                <a:latin typeface="Gotham 1"/>
              </a:rPr>
              <a:t>69%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46831" y="7692805"/>
            <a:ext cx="1855710" cy="620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812810">
              <a:lnSpc>
                <a:spcPts val="5295"/>
              </a:lnSpc>
              <a:spcBef>
                <a:spcPct val="0"/>
              </a:spcBef>
            </a:pPr>
            <a:r>
              <a:rPr lang="en-US" sz="3782">
                <a:solidFill>
                  <a:srgbClr val="FEFEFE"/>
                </a:solidFill>
                <a:latin typeface="Gotham 1"/>
              </a:rPr>
              <a:t>65,000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331905" y="8631512"/>
            <a:ext cx="1840177" cy="199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12810">
              <a:lnSpc>
                <a:spcPts val="1742"/>
              </a:lnSpc>
            </a:pPr>
            <a:r>
              <a:rPr lang="en-US" sz="1244">
                <a:solidFill>
                  <a:srgbClr val="000000"/>
                </a:solidFill>
                <a:latin typeface="Gotham 4"/>
              </a:rPr>
              <a:t>*2024 Post-Event Data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" r="-49612"/>
            </a:stretch>
          </a:blipFill>
        </p:spPr>
        <p:txBody>
          <a:bodyPr/>
          <a:lstStyle/>
          <a:p>
            <a:pPr defTabSz="812810"/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345440"/>
            <a:ext cx="11899667" cy="1137920"/>
            <a:chOff x="0" y="0"/>
            <a:chExt cx="17849500" cy="170688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7849500" cy="1706881"/>
              <a:chOff x="0" y="0"/>
              <a:chExt cx="3525827" cy="33716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25827" cy="337162"/>
              </a:xfrm>
              <a:custGeom>
                <a:avLst/>
                <a:gdLst/>
                <a:ahLst/>
                <a:cxnLst/>
                <a:rect l="l" t="t" r="r" b="b"/>
                <a:pathLst>
                  <a:path w="3525827" h="337162">
                    <a:moveTo>
                      <a:pt x="0" y="0"/>
                    </a:moveTo>
                    <a:lnTo>
                      <a:pt x="3525827" y="0"/>
                    </a:lnTo>
                    <a:lnTo>
                      <a:pt x="3525827" y="337162"/>
                    </a:lnTo>
                    <a:lnTo>
                      <a:pt x="0" y="337162"/>
                    </a:lnTo>
                    <a:close/>
                  </a:path>
                </a:pathLst>
              </a:custGeom>
              <a:solidFill>
                <a:srgbClr val="EC1E6B"/>
              </a:solidFill>
            </p:spPr>
            <p:txBody>
              <a:bodyPr/>
              <a:lstStyle/>
              <a:p>
                <a:pPr defTabSz="812810"/>
                <a:endParaRPr lang="en-US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3525827" cy="375262"/>
              </a:xfrm>
              <a:prstGeom prst="rect">
                <a:avLst/>
              </a:prstGeom>
            </p:spPr>
            <p:txBody>
              <a:bodyPr lIns="45156" tIns="45156" rIns="45156" bIns="45156" rtlCol="0" anchor="ctr"/>
              <a:lstStyle/>
              <a:p>
                <a:pPr algn="ctr" defTabSz="812810">
                  <a:lnSpc>
                    <a:spcPts val="2364"/>
                  </a:lnSpc>
                  <a:spcBef>
                    <a:spcPct val="0"/>
                  </a:spcBef>
                </a:pPr>
                <a:endParaRPr sz="16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953191" y="173565"/>
              <a:ext cx="16381213" cy="1227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812810">
                <a:lnSpc>
                  <a:spcPts val="6968"/>
                </a:lnSpc>
                <a:spcBef>
                  <a:spcPct val="0"/>
                </a:spcBef>
              </a:pPr>
              <a:r>
                <a:rPr lang="en-US" sz="4977">
                  <a:solidFill>
                    <a:srgbClr val="FFFFFF"/>
                  </a:solidFill>
                  <a:latin typeface="Gotham 3"/>
                </a:rPr>
                <a:t>WORLDWIDE MEDIA COVERAGE</a:t>
              </a:r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719667" y="5258481"/>
            <a:ext cx="4512982" cy="3387084"/>
            <a:chOff x="0" y="0"/>
            <a:chExt cx="8909050" cy="6686423"/>
          </a:xfrm>
        </p:grpSpPr>
        <p:sp>
          <p:nvSpPr>
            <p:cNvPr id="9" name="Freeform 9"/>
            <p:cNvSpPr/>
            <p:nvPr/>
          </p:nvSpPr>
          <p:spPr>
            <a:xfrm>
              <a:off x="9525" y="9525"/>
              <a:ext cx="8890000" cy="6667373"/>
            </a:xfrm>
            <a:custGeom>
              <a:avLst/>
              <a:gdLst/>
              <a:ahLst/>
              <a:cxnLst/>
              <a:rect l="l" t="t" r="r" b="b"/>
              <a:pathLst>
                <a:path w="8890000" h="6667373">
                  <a:moveTo>
                    <a:pt x="0" y="0"/>
                  </a:moveTo>
                  <a:lnTo>
                    <a:pt x="8890000" y="0"/>
                  </a:lnTo>
                  <a:lnTo>
                    <a:pt x="8890000" y="6667373"/>
                  </a:lnTo>
                  <a:lnTo>
                    <a:pt x="0" y="66673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182372" y="372872"/>
              <a:ext cx="8544306" cy="5940679"/>
            </a:xfrm>
            <a:custGeom>
              <a:avLst/>
              <a:gdLst/>
              <a:ahLst/>
              <a:cxnLst/>
              <a:rect l="l" t="t" r="r" b="b"/>
              <a:pathLst>
                <a:path w="8544306" h="5940679">
                  <a:moveTo>
                    <a:pt x="0" y="0"/>
                  </a:moveTo>
                  <a:lnTo>
                    <a:pt x="8544306" y="0"/>
                  </a:lnTo>
                  <a:lnTo>
                    <a:pt x="8544306" y="5940679"/>
                  </a:lnTo>
                  <a:lnTo>
                    <a:pt x="0" y="5940679"/>
                  </a:lnTo>
                  <a:close/>
                </a:path>
              </a:pathLst>
            </a:custGeom>
            <a:blipFill>
              <a:blip r:embed="rId3"/>
              <a:stretch>
                <a:fillRect l="-18064" r="-24650"/>
              </a:stretch>
            </a:blip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8909050" cy="6686423"/>
            </a:xfrm>
            <a:custGeom>
              <a:avLst/>
              <a:gdLst/>
              <a:ahLst/>
              <a:cxnLst/>
              <a:rect l="l" t="t" r="r" b="b"/>
              <a:pathLst>
                <a:path w="8909050" h="6686423">
                  <a:moveTo>
                    <a:pt x="8909050" y="6686423"/>
                  </a:moveTo>
                  <a:lnTo>
                    <a:pt x="0" y="6686423"/>
                  </a:lnTo>
                  <a:lnTo>
                    <a:pt x="0" y="0"/>
                  </a:lnTo>
                  <a:lnTo>
                    <a:pt x="8909050" y="0"/>
                  </a:lnTo>
                  <a:lnTo>
                    <a:pt x="8909050" y="6686423"/>
                  </a:lnTo>
                  <a:close/>
                  <a:moveTo>
                    <a:pt x="19050" y="6667373"/>
                  </a:moveTo>
                  <a:lnTo>
                    <a:pt x="8890000" y="6667373"/>
                  </a:lnTo>
                  <a:lnTo>
                    <a:pt x="8890000" y="19050"/>
                  </a:lnTo>
                  <a:lnTo>
                    <a:pt x="19050" y="19050"/>
                  </a:lnTo>
                  <a:lnTo>
                    <a:pt x="19050" y="6667373"/>
                  </a:lnTo>
                  <a:close/>
                  <a:moveTo>
                    <a:pt x="8736203" y="6323076"/>
                  </a:moveTo>
                  <a:lnTo>
                    <a:pt x="172847" y="6323076"/>
                  </a:lnTo>
                  <a:lnTo>
                    <a:pt x="172847" y="363347"/>
                  </a:lnTo>
                  <a:lnTo>
                    <a:pt x="8736203" y="363347"/>
                  </a:lnTo>
                  <a:lnTo>
                    <a:pt x="8736203" y="6323076"/>
                  </a:lnTo>
                  <a:close/>
                  <a:moveTo>
                    <a:pt x="191897" y="6304026"/>
                  </a:moveTo>
                  <a:lnTo>
                    <a:pt x="8717153" y="6304026"/>
                  </a:lnTo>
                  <a:lnTo>
                    <a:pt x="8717153" y="382397"/>
                  </a:lnTo>
                  <a:lnTo>
                    <a:pt x="191897" y="382397"/>
                  </a:lnTo>
                  <a:lnTo>
                    <a:pt x="191897" y="63040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719667" y="1677378"/>
            <a:ext cx="4512982" cy="3387084"/>
            <a:chOff x="0" y="0"/>
            <a:chExt cx="8909050" cy="6686423"/>
          </a:xfrm>
        </p:grpSpPr>
        <p:sp>
          <p:nvSpPr>
            <p:cNvPr id="13" name="Freeform 13"/>
            <p:cNvSpPr/>
            <p:nvPr/>
          </p:nvSpPr>
          <p:spPr>
            <a:xfrm>
              <a:off x="9525" y="9525"/>
              <a:ext cx="8890000" cy="6667373"/>
            </a:xfrm>
            <a:custGeom>
              <a:avLst/>
              <a:gdLst/>
              <a:ahLst/>
              <a:cxnLst/>
              <a:rect l="l" t="t" r="r" b="b"/>
              <a:pathLst>
                <a:path w="8890000" h="6667373">
                  <a:moveTo>
                    <a:pt x="0" y="0"/>
                  </a:moveTo>
                  <a:lnTo>
                    <a:pt x="8890000" y="0"/>
                  </a:lnTo>
                  <a:lnTo>
                    <a:pt x="8890000" y="6667373"/>
                  </a:lnTo>
                  <a:lnTo>
                    <a:pt x="0" y="66673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182372" y="372872"/>
              <a:ext cx="8544306" cy="5940679"/>
            </a:xfrm>
            <a:custGeom>
              <a:avLst/>
              <a:gdLst/>
              <a:ahLst/>
              <a:cxnLst/>
              <a:rect l="l" t="t" r="r" b="b"/>
              <a:pathLst>
                <a:path w="8544306" h="5940679">
                  <a:moveTo>
                    <a:pt x="0" y="0"/>
                  </a:moveTo>
                  <a:lnTo>
                    <a:pt x="8544306" y="0"/>
                  </a:lnTo>
                  <a:lnTo>
                    <a:pt x="8544306" y="5940679"/>
                  </a:lnTo>
                  <a:lnTo>
                    <a:pt x="0" y="5940679"/>
                  </a:lnTo>
                  <a:close/>
                </a:path>
              </a:pathLst>
            </a:custGeom>
            <a:blipFill>
              <a:blip r:embed="rId4"/>
              <a:stretch>
                <a:fillRect l="-16967" r="-25747"/>
              </a:stretch>
            </a:blip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8909050" cy="6686423"/>
            </a:xfrm>
            <a:custGeom>
              <a:avLst/>
              <a:gdLst/>
              <a:ahLst/>
              <a:cxnLst/>
              <a:rect l="l" t="t" r="r" b="b"/>
              <a:pathLst>
                <a:path w="8909050" h="6686423">
                  <a:moveTo>
                    <a:pt x="8909050" y="6686423"/>
                  </a:moveTo>
                  <a:lnTo>
                    <a:pt x="0" y="6686423"/>
                  </a:lnTo>
                  <a:lnTo>
                    <a:pt x="0" y="0"/>
                  </a:lnTo>
                  <a:lnTo>
                    <a:pt x="8909050" y="0"/>
                  </a:lnTo>
                  <a:lnTo>
                    <a:pt x="8909050" y="6686423"/>
                  </a:lnTo>
                  <a:close/>
                  <a:moveTo>
                    <a:pt x="19050" y="6667373"/>
                  </a:moveTo>
                  <a:lnTo>
                    <a:pt x="8890000" y="6667373"/>
                  </a:lnTo>
                  <a:lnTo>
                    <a:pt x="8890000" y="19050"/>
                  </a:lnTo>
                  <a:lnTo>
                    <a:pt x="19050" y="19050"/>
                  </a:lnTo>
                  <a:lnTo>
                    <a:pt x="19050" y="6667373"/>
                  </a:lnTo>
                  <a:close/>
                  <a:moveTo>
                    <a:pt x="8736203" y="6323076"/>
                  </a:moveTo>
                  <a:lnTo>
                    <a:pt x="172847" y="6323076"/>
                  </a:lnTo>
                  <a:lnTo>
                    <a:pt x="172847" y="363347"/>
                  </a:lnTo>
                  <a:lnTo>
                    <a:pt x="8736203" y="363347"/>
                  </a:lnTo>
                  <a:lnTo>
                    <a:pt x="8736203" y="6323076"/>
                  </a:lnTo>
                  <a:close/>
                  <a:moveTo>
                    <a:pt x="191897" y="6304026"/>
                  </a:moveTo>
                  <a:lnTo>
                    <a:pt x="8717153" y="6304026"/>
                  </a:lnTo>
                  <a:lnTo>
                    <a:pt x="8717153" y="382397"/>
                  </a:lnTo>
                  <a:lnTo>
                    <a:pt x="191897" y="382397"/>
                  </a:lnTo>
                  <a:lnTo>
                    <a:pt x="191897" y="63040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793115" y="3817488"/>
            <a:ext cx="9825313" cy="4683396"/>
            <a:chOff x="0" y="0"/>
            <a:chExt cx="14737970" cy="7025093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14737970" cy="7025093"/>
              <a:chOff x="0" y="0"/>
              <a:chExt cx="2911204" cy="1387673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911204" cy="1387673"/>
              </a:xfrm>
              <a:custGeom>
                <a:avLst/>
                <a:gdLst/>
                <a:ahLst/>
                <a:cxnLst/>
                <a:rect l="l" t="t" r="r" b="b"/>
                <a:pathLst>
                  <a:path w="2911204" h="1387673">
                    <a:moveTo>
                      <a:pt x="0" y="0"/>
                    </a:moveTo>
                    <a:lnTo>
                      <a:pt x="2911204" y="0"/>
                    </a:lnTo>
                    <a:lnTo>
                      <a:pt x="2911204" y="1387673"/>
                    </a:lnTo>
                    <a:lnTo>
                      <a:pt x="0" y="1387673"/>
                    </a:lnTo>
                    <a:close/>
                  </a:path>
                </a:pathLst>
              </a:custGeom>
              <a:solidFill>
                <a:srgbClr val="FEFDFC"/>
              </a:solidFill>
            </p:spPr>
            <p:txBody>
              <a:bodyPr/>
              <a:lstStyle/>
              <a:p>
                <a:pPr defTabSz="812810"/>
                <a:endParaRPr lang="en-US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2911204" cy="1425773"/>
              </a:xfrm>
              <a:prstGeom prst="rect">
                <a:avLst/>
              </a:prstGeom>
            </p:spPr>
            <p:txBody>
              <a:bodyPr lIns="45156" tIns="45156" rIns="45156" bIns="45156" rtlCol="0" anchor="ctr"/>
              <a:lstStyle/>
              <a:p>
                <a:pPr algn="ctr" defTabSz="812810">
                  <a:lnSpc>
                    <a:spcPts val="2364"/>
                  </a:lnSpc>
                </a:pPr>
                <a:endParaRPr sz="16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312652" y="391786"/>
              <a:ext cx="14250125" cy="2959557"/>
            </a:xfrm>
            <a:custGeom>
              <a:avLst/>
              <a:gdLst/>
              <a:ahLst/>
              <a:cxnLst/>
              <a:rect l="l" t="t" r="r" b="b"/>
              <a:pathLst>
                <a:path w="14250125" h="2959557">
                  <a:moveTo>
                    <a:pt x="0" y="0"/>
                  </a:moveTo>
                  <a:lnTo>
                    <a:pt x="14250125" y="0"/>
                  </a:lnTo>
                  <a:lnTo>
                    <a:pt x="14250125" y="2959557"/>
                  </a:lnTo>
                  <a:lnTo>
                    <a:pt x="0" y="2959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31" t="-1102" r="-131"/>
              </a:stretch>
            </a:blip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312652" y="3833943"/>
              <a:ext cx="14250125" cy="3014449"/>
            </a:xfrm>
            <a:custGeom>
              <a:avLst/>
              <a:gdLst/>
              <a:ahLst/>
              <a:cxnLst/>
              <a:rect l="l" t="t" r="r" b="b"/>
              <a:pathLst>
                <a:path w="14250125" h="3014449">
                  <a:moveTo>
                    <a:pt x="0" y="0"/>
                  </a:moveTo>
                  <a:lnTo>
                    <a:pt x="14250125" y="0"/>
                  </a:lnTo>
                  <a:lnTo>
                    <a:pt x="14250125" y="3014450"/>
                  </a:lnTo>
                  <a:lnTo>
                    <a:pt x="0" y="3014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81281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5793115" y="2421843"/>
            <a:ext cx="9825313" cy="1203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12810">
              <a:lnSpc>
                <a:spcPts val="3170"/>
              </a:lnSpc>
            </a:pPr>
            <a:r>
              <a:rPr lang="en-US" sz="2577">
                <a:solidFill>
                  <a:srgbClr val="000000"/>
                </a:solidFill>
                <a:latin typeface="Gotham 3"/>
              </a:rPr>
              <a:t>There are over 200 articles, live broadcasts and features covering eMerge Americas and subsequent content from the conference, which extends across the globe.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7404105" y="1575778"/>
            <a:ext cx="6289898" cy="819968"/>
            <a:chOff x="0" y="-152400"/>
            <a:chExt cx="9434846" cy="1229952"/>
          </a:xfrm>
        </p:grpSpPr>
        <p:sp>
          <p:nvSpPr>
            <p:cNvPr id="24" name="TextBox 24"/>
            <p:cNvSpPr txBox="1"/>
            <p:nvPr/>
          </p:nvSpPr>
          <p:spPr>
            <a:xfrm>
              <a:off x="4399815" y="166524"/>
              <a:ext cx="5035031" cy="6831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812810">
                <a:lnSpc>
                  <a:spcPts val="3852"/>
                </a:lnSpc>
                <a:spcBef>
                  <a:spcPct val="0"/>
                </a:spcBef>
              </a:pPr>
              <a:r>
                <a:rPr lang="en-US" sz="2751">
                  <a:solidFill>
                    <a:srgbClr val="EC1E6B"/>
                  </a:solidFill>
                  <a:latin typeface="Gotham 1"/>
                </a:rPr>
                <a:t>Registered Media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152400"/>
              <a:ext cx="4121713" cy="12299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defTabSz="812810">
                <a:lnSpc>
                  <a:spcPts val="7033"/>
                </a:lnSpc>
                <a:spcBef>
                  <a:spcPct val="0"/>
                </a:spcBef>
              </a:pPr>
              <a:r>
                <a:rPr lang="en-US" sz="5023">
                  <a:solidFill>
                    <a:srgbClr val="FEFEFE"/>
                  </a:solidFill>
                  <a:latin typeface="Gotham 1"/>
                </a:rPr>
                <a:t>400+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2890461" y="8577832"/>
            <a:ext cx="2884686" cy="35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12810">
              <a:lnSpc>
                <a:spcPts val="2986"/>
              </a:lnSpc>
            </a:pPr>
            <a:r>
              <a:rPr lang="en-US" sz="2133">
                <a:solidFill>
                  <a:srgbClr val="000000"/>
                </a:solidFill>
                <a:latin typeface="Gotham 2"/>
              </a:rPr>
              <a:t>emergeamericas.com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15621</TotalTime>
  <Words>755</Words>
  <Application>Microsoft Office PowerPoint</Application>
  <PresentationFormat>Custom</PresentationFormat>
  <Paragraphs>128</Paragraphs>
  <Slides>23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Canva Sans</vt:lpstr>
      <vt:lpstr>Gotham 1</vt:lpstr>
      <vt:lpstr>Gotham 2</vt:lpstr>
      <vt:lpstr>Gotham 3</vt:lpstr>
      <vt:lpstr>Gotham 4</vt:lpstr>
      <vt:lpstr>Segoe UI</vt:lpstr>
      <vt:lpstr>5_Office Theme</vt:lpstr>
      <vt:lpstr>6_Office Theme</vt:lpstr>
      <vt:lpstr>PowerPoint Presentation</vt:lpstr>
      <vt:lpstr>Melissa Medina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Shin</dc:creator>
  <cp:lastModifiedBy>Renee Mowery</cp:lastModifiedBy>
  <cp:revision>145</cp:revision>
  <cp:lastPrinted>2024-05-25T14:05:55Z</cp:lastPrinted>
  <dcterms:created xsi:type="dcterms:W3CDTF">2020-11-09T18:36:40Z</dcterms:created>
  <dcterms:modified xsi:type="dcterms:W3CDTF">2024-05-30T13:27:36Z</dcterms:modified>
</cp:coreProperties>
</file>