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3" r:id="rId3"/>
    <p:sldId id="263" r:id="rId4"/>
    <p:sldId id="272" r:id="rId5"/>
    <p:sldId id="282" r:id="rId6"/>
    <p:sldId id="281" r:id="rId7"/>
    <p:sldId id="258" r:id="rId8"/>
    <p:sldId id="257" r:id="rId9"/>
    <p:sldId id="262" r:id="rId10"/>
    <p:sldId id="283" r:id="rId11"/>
    <p:sldId id="284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8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wling, Dorrie" userId="32d72333-e231-4c1d-8df1-009815c71c54" providerId="ADAL" clId="{89190010-E78E-4DD1-91C4-FDE0BCBEC36A}"/>
    <pc:docChg chg="delSld">
      <pc:chgData name="Dowling, Dorrie" userId="32d72333-e231-4c1d-8df1-009815c71c54" providerId="ADAL" clId="{89190010-E78E-4DD1-91C4-FDE0BCBEC36A}" dt="2024-11-13T20:53:50.210" v="5" actId="47"/>
      <pc:docMkLst>
        <pc:docMk/>
      </pc:docMkLst>
      <pc:sldChg chg="del">
        <pc:chgData name="Dowling, Dorrie" userId="32d72333-e231-4c1d-8df1-009815c71c54" providerId="ADAL" clId="{89190010-E78E-4DD1-91C4-FDE0BCBEC36A}" dt="2024-11-13T20:53:47.239" v="3" actId="47"/>
        <pc:sldMkLst>
          <pc:docMk/>
          <pc:sldMk cId="2899844515" sldId="285"/>
        </pc:sldMkLst>
      </pc:sldChg>
      <pc:sldChg chg="del">
        <pc:chgData name="Dowling, Dorrie" userId="32d72333-e231-4c1d-8df1-009815c71c54" providerId="ADAL" clId="{89190010-E78E-4DD1-91C4-FDE0BCBEC36A}" dt="2024-11-13T20:53:49.355" v="4" actId="47"/>
        <pc:sldMkLst>
          <pc:docMk/>
          <pc:sldMk cId="3598041275" sldId="286"/>
        </pc:sldMkLst>
      </pc:sldChg>
      <pc:sldChg chg="del">
        <pc:chgData name="Dowling, Dorrie" userId="32d72333-e231-4c1d-8df1-009815c71c54" providerId="ADAL" clId="{89190010-E78E-4DD1-91C4-FDE0BCBEC36A}" dt="2024-11-13T20:53:50.210" v="5" actId="47"/>
        <pc:sldMkLst>
          <pc:docMk/>
          <pc:sldMk cId="3573675239" sldId="288"/>
        </pc:sldMkLst>
      </pc:sldChg>
      <pc:sldChg chg="del">
        <pc:chgData name="Dowling, Dorrie" userId="32d72333-e231-4c1d-8df1-009815c71c54" providerId="ADAL" clId="{89190010-E78E-4DD1-91C4-FDE0BCBEC36A}" dt="2024-11-13T20:53:36.357" v="0" actId="47"/>
        <pc:sldMkLst>
          <pc:docMk/>
          <pc:sldMk cId="1696967898" sldId="290"/>
        </pc:sldMkLst>
      </pc:sldChg>
      <pc:sldChg chg="del">
        <pc:chgData name="Dowling, Dorrie" userId="32d72333-e231-4c1d-8df1-009815c71c54" providerId="ADAL" clId="{89190010-E78E-4DD1-91C4-FDE0BCBEC36A}" dt="2024-11-13T20:53:37.010" v="1" actId="47"/>
        <pc:sldMkLst>
          <pc:docMk/>
          <pc:sldMk cId="2235060717" sldId="291"/>
        </pc:sldMkLst>
      </pc:sldChg>
      <pc:sldChg chg="del">
        <pc:chgData name="Dowling, Dorrie" userId="32d72333-e231-4c1d-8df1-009815c71c54" providerId="ADAL" clId="{89190010-E78E-4DD1-91C4-FDE0BCBEC36A}" dt="2024-11-13T20:53:37.620" v="2" actId="47"/>
        <pc:sldMkLst>
          <pc:docMk/>
          <pc:sldMk cId="659004004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B176-0641-46CA-ADF2-5FF7106B1967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F888-0E1B-4745-97D9-A804E44481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1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Driven by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7F888-0E1B-4745-97D9-A804E44481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We are not cold-blooded optimisers – not biases but cognitive inclinations (response to how we have evolved and behave in real life. BS looks at what people do, do rather than what they should do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BS is not all about nudges – human emotions, decision making and real-life behaviours (helps us to understand why people make decisions, judgements, how they understand themselves and others)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 of Framing effect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7F888-0E1B-4745-97D9-A804E44481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1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6217-A8F2-96BB-2443-AA59153F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DD264-6CFF-75BF-5BF7-56E9285AC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9076-5375-5E7D-EB7D-399501B1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D0951-D601-1C64-9E5B-13126394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C1922-ED89-AD69-DBC6-F18206A0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E8AC-CBB2-7039-75C2-D33DAADC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22AFF-B543-C2CA-CC18-2978726AD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4391-8853-E27D-E70B-236E715B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E9580-890A-4E82-AC55-B3C4FB73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E0806-5530-C12C-C0CA-BBFE4CDD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2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F1E3BD-30CE-CF25-5EFA-37986DDBF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253C4-096B-1291-1F23-AA01F4876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0FDDD-4297-E31B-7CDD-04399F9D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C2695-CF53-EA12-AD87-7C6946F7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164D6-A40B-6336-E273-42B493DB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6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EA20-6D66-C389-1D32-71184CC0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1C455-F099-DE76-F80B-A6651F1C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0232A-E908-5F0A-AE62-974C2091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23A46-C4F4-44C3-1E95-B98E6312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1EFB-589B-BAA6-EDB3-0A11D5D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0282-CD5F-F7FF-EAB0-2100D296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7B157-7DDF-35B1-5517-BB5D96CA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4A4D-3131-9903-9F67-444892D7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EB64-39F8-4BF9-0FF7-B35CBF9B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B652E-5403-4E6D-0803-F0782AAD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573E-E8AB-DEB5-A761-6ACD62B9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6CCE-A2F7-B351-24A8-84E5056F9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43490-17D0-01B5-B480-5258B93C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B43AB-7EF4-98EB-7289-D49CB81D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D70B-EA7A-0D99-987A-754D552D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5A541-69AC-A02E-C6E9-E95625F7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7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CB77-5F9A-281F-B56B-930AC183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23DF0-E608-AC41-DF3F-CB8D69C1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4C5E-22DF-DEEE-43C0-B170B6106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FFE3A-7FB6-FB3F-A469-5BB0A4AF2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565BD-4549-47FA-FC1F-75A494B0C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B64F9-838D-F317-7CE7-132F4A58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E8449-99B4-A121-0E95-37183DB1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F1D4E9-6900-5C89-409A-0598958A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0162-A972-0669-45AD-ADB8D301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42424-388B-3510-86C3-D7D6199D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08BAC-A96D-B6BD-35F1-CCF80C27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34D3-8B24-80AE-FF33-3BAEFBF0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B7F17-815B-1021-D17B-B81DDF666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5B5A5-6FE7-C931-A3B7-15244DDB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6E73C-3FBD-96A1-E152-5D6DC9E5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6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7FF5-0514-0BA1-809A-943A476F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F9DF-4671-8BA0-5DE5-BAECBB64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92C85-1CFD-E00E-FB1A-BCAB0D6B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5F1CE-6316-B36B-AE75-BB5C133B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5AB26-7202-0479-3BCF-10AD0D9A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29EA8-B385-11C3-D407-0F0F84E3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9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3C77-86E3-2766-10C1-B9D9E1B8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DABE7-43BA-183F-EE2E-2930B81C2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C473B-C3F1-006A-2BD7-6A082DD00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FF169-DE12-D10C-127B-F164CB25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541CF-A9EF-17CB-68EF-8717C585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2B489-5B8F-6A10-DDF0-8C5A8132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B147B-D71E-229C-E00A-D9D97AD4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68CCE-580D-DEE1-F0FE-6455ECCEE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2A512-E676-7723-27D6-F8CA671B6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E8C7B5-22E4-4648-9473-3C1F61CEC93A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E9C07-CB50-86B1-B75C-796C94EEC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D3A9-261E-1588-D823-CD0E07453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332AE-3467-4CA4-AF2E-63A5E2C32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6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the+fun+theory+piano+steps&amp;sca_esv=fe2de4c3354a0dc5&amp;biw=1912&amp;bih=964&amp;tbm=vid&amp;sxsrf=ADLYWIIeziJvu6WzBe2QwVuXJj6d0Es3fg%3A1731058100187&amp;ei=tNktZ8m4CpSKkdUP5oeHgAU&amp;ved=0ahUKEwjJ4pX5tcyJAxUURaQEHebDAVAQ4dUDCA0&amp;uact=5&amp;oq=the+fun+theory+piano+steps&amp;gs_lp=Eg1nd3Mtd2l6LXZpZGVvIhp0aGUgZnVuIHRoZW9yeSBwaWFubyBzdGVwczIGEAAYFhgeMgsQABiABBiGAxiKBTILEAAYgAQYhgMYigUyCBAAGIAEGKIESJ8VUPUEWP8RcAB4AJABAJgBugKgAcIPqgEHMy44LjEuMbgBA8gBAPgBAZgCDaACiBDCAgQQIxgnwgIIEAAYogQYiQXCAgUQABiABMICCxAAGIAEGJECGIoFwgIFECEYoAGYAwCIBgGSBwczLjguMS4xoAf0Lw&amp;sclient=gws-wiz-video#fpstate=ive&amp;vld=cid:f43a3a92,vid:2lXh2n0aPyw,st: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AA84F-9C8B-0E81-E3CC-6009EC5B7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br>
              <a:rPr lang="en-GB" sz="5200" dirty="0"/>
            </a:br>
            <a:br>
              <a:rPr lang="en-GB" sz="5200" dirty="0"/>
            </a:br>
            <a:r>
              <a:rPr lang="en-GB" sz="5200" dirty="0"/>
              <a:t>A Rational Decision Maker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0DAB0-5D45-22BF-A8CD-5DD181D3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682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AC7ED-B199-10DA-55FC-E7385AFB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COM-B model </a:t>
            </a:r>
            <a:br>
              <a:rPr lang="en-US" dirty="0"/>
            </a:br>
            <a:br>
              <a:rPr lang="en-US" sz="4000" dirty="0"/>
            </a:br>
            <a:r>
              <a:rPr lang="en-US" sz="3200" dirty="0"/>
              <a:t>A</a:t>
            </a:r>
            <a:r>
              <a:rPr lang="en-US" sz="3200" b="0" i="0" dirty="0">
                <a:effectLst/>
              </a:rPr>
              <a:t> </a:t>
            </a:r>
            <a:r>
              <a:rPr lang="en-US" sz="3200" b="0" i="0" dirty="0" err="1">
                <a:effectLst/>
              </a:rPr>
              <a:t>behaviour</a:t>
            </a:r>
            <a:r>
              <a:rPr lang="en-US" sz="3200" b="0" i="0" dirty="0">
                <a:effectLst/>
              </a:rPr>
              <a:t> change framework that proposes three necessary components for any </a:t>
            </a:r>
            <a:r>
              <a:rPr lang="en-US" sz="3200" b="0" i="0" dirty="0" err="1">
                <a:effectLst/>
              </a:rPr>
              <a:t>behaviour</a:t>
            </a:r>
            <a:r>
              <a:rPr lang="en-US" sz="3200" b="0" i="0" dirty="0">
                <a:effectLst/>
              </a:rPr>
              <a:t> (B) to occur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66152-0955-3FD4-46DB-23FEB266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15" b="2"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7D4EE-9B06-9EDA-AFBC-C1A1374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611" y="563079"/>
            <a:ext cx="3206143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MINDSPACE</a:t>
            </a:r>
            <a:br>
              <a:rPr lang="en-US" sz="29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9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 tool used to integrate principles of </a:t>
            </a:r>
            <a:r>
              <a:rPr lang="en-US" sz="2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behavioural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science in policymaking. It highlights nine important factors that influence all </a:t>
            </a:r>
            <a:r>
              <a:rPr lang="en-US" sz="28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behaviour</a:t>
            </a:r>
            <a:r>
              <a:rPr lang="en-US" sz="28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0B2E1-2EC4-DAD0-5DC4-9BB02EFB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58"/>
          <a:stretch/>
        </p:blipFill>
        <p:spPr>
          <a:xfrm>
            <a:off x="304175" y="1092469"/>
            <a:ext cx="8300239" cy="51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3" name="Rectangle 2092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9B827C-4660-4715-C166-851798A4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16" r="6005"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7E7795-B60A-4208-359E-A2872A2A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04" r="21924" b="3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2050" name="Picture 2" descr="Percent Change: Formula and Calculation Steps - Statistics By Jim">
            <a:extLst>
              <a:ext uri="{FF2B5EF4-FFF2-40B4-BE49-F238E27FC236}">
                <a16:creationId xmlns:a16="http://schemas.microsoft.com/office/drawing/2014/main" id="{BE0EDC38-6D59-1992-5A10-02D87536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6" r="3" b="7339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95" name="Freeform: Shape 2094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92" name="Freeform: Shape 2091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AB6A3-666D-AEEF-D150-82E76E4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GB" sz="3400" dirty="0"/>
              <a:t>3 Key Takeaways</a:t>
            </a:r>
            <a:br>
              <a:rPr lang="en-GB" sz="3400" dirty="0"/>
            </a:br>
            <a:endParaRPr lang="en-GB" sz="3400" dirty="0"/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6" name="Rectangle 209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787185-8776-615D-63BE-65B0CA2A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GB" sz="1700" dirty="0"/>
              <a:t>Learning and development is instrumental in driving </a:t>
            </a:r>
            <a:r>
              <a:rPr lang="en-GB" sz="1700" b="1" dirty="0"/>
              <a:t>behaviour change </a:t>
            </a:r>
            <a:r>
              <a:rPr lang="en-GB" sz="1700" dirty="0"/>
              <a:t>to improve productivity, performance and engagement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Behavioural science frameworks such as </a:t>
            </a:r>
            <a:r>
              <a:rPr lang="en-GB" sz="1700" b="1" dirty="0"/>
              <a:t>COM-B</a:t>
            </a:r>
            <a:r>
              <a:rPr lang="en-GB" sz="1700" dirty="0"/>
              <a:t> and </a:t>
            </a:r>
            <a:r>
              <a:rPr lang="en-GB" sz="1700" b="1" dirty="0"/>
              <a:t>MINDSPACE</a:t>
            </a:r>
            <a:r>
              <a:rPr lang="en-GB" sz="1700" dirty="0"/>
              <a:t> can help us design interventions that drive this behaviour change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This approach has the potential to </a:t>
            </a:r>
            <a:r>
              <a:rPr lang="en-GB" sz="1700" b="1" dirty="0"/>
              <a:t>actually</a:t>
            </a:r>
            <a:r>
              <a:rPr lang="en-GB" sz="1700" dirty="0"/>
              <a:t> </a:t>
            </a:r>
            <a:r>
              <a:rPr lang="en-GB" sz="1700" b="1" dirty="0"/>
              <a:t>make a difference </a:t>
            </a:r>
            <a:r>
              <a:rPr lang="en-GB" sz="1700" dirty="0"/>
              <a:t>- positively impacting the lives of employees, the performance of organisations and possibly society as a whole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3CE77A-A117-D0BB-1414-4DB7255CCB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015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714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toon of a person with a stick figure&#10;&#10;Description automatically generated">
            <a:extLst>
              <a:ext uri="{FF2B5EF4-FFF2-40B4-BE49-F238E27FC236}">
                <a16:creationId xmlns:a16="http://schemas.microsoft.com/office/drawing/2014/main" id="{F7EFA3DB-3B08-3D08-BC46-057514433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957"/>
          <a:stretch/>
        </p:blipFill>
        <p:spPr>
          <a:xfrm>
            <a:off x="739207" y="1001025"/>
            <a:ext cx="10713586" cy="46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FA6AD11-63D5-F3B2-F91B-5FEA888A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2456"/>
          <a:stretch/>
        </p:blipFill>
        <p:spPr>
          <a:xfrm>
            <a:off x="3421888" y="643467"/>
            <a:ext cx="534822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3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378B-487C-EBE4-1DF4-C85278D80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491" y="2408505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Behavioural science looks at what people do, rather than what they should do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53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6784-7AFF-2E36-E85F-81E235A9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" y="2419435"/>
            <a:ext cx="2906829" cy="132556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BEHAVIOURAL</a:t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>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555CDF-1187-0BB8-5B15-16EA56D5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92" y="1931502"/>
            <a:ext cx="4585587" cy="2849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600FDB-D8C6-DDAE-CEE3-938DB5E2A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98" y="1731113"/>
            <a:ext cx="4653011" cy="3249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B8658-9C91-00E5-C885-38F2DE853F75}"/>
              </a:ext>
            </a:extLst>
          </p:cNvPr>
          <p:cNvSpPr txBox="1"/>
          <p:nvPr/>
        </p:nvSpPr>
        <p:spPr>
          <a:xfrm>
            <a:off x="6970392" y="1651481"/>
            <a:ext cx="173255" cy="963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618CA-538B-D177-FC7C-50F428D84E0C}"/>
              </a:ext>
            </a:extLst>
          </p:cNvPr>
          <p:cNvSpPr/>
          <p:nvPr/>
        </p:nvSpPr>
        <p:spPr>
          <a:xfrm>
            <a:off x="103695" y="2743204"/>
            <a:ext cx="2139884" cy="641023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A254D2-1579-EA48-DAF2-9AF9A8FF4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is Behavioural Science</a:t>
            </a:r>
          </a:p>
        </p:txBody>
      </p:sp>
    </p:spTree>
    <p:extLst>
      <p:ext uri="{BB962C8B-B14F-4D97-AF65-F5344CB8AC3E}">
        <p14:creationId xmlns:p14="http://schemas.microsoft.com/office/powerpoint/2010/main" val="73093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7CA7-0C77-BD12-7D9C-8DAAE29B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Behavioural 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31A17-9C23-1083-3BE8-6D7877EB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20"/>
          <a:stretch/>
        </p:blipFill>
        <p:spPr>
          <a:xfrm>
            <a:off x="1304096" y="2079057"/>
            <a:ext cx="9087178" cy="33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D4F0B-3628-5195-7EF8-390CA649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938212"/>
            <a:ext cx="73533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1C42F-691A-FFD7-1B00-88DCE2F6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152400"/>
            <a:ext cx="47529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4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BADFEB-6215-879B-8201-22D9DB376290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the fun theory piano steps - Google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056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234</Words>
  <Application>Microsoft Office PowerPoint</Application>
  <PresentationFormat>Widescreen</PresentationFormat>
  <Paragraphs>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Comic Sans MS</vt:lpstr>
      <vt:lpstr>Office Theme</vt:lpstr>
      <vt:lpstr>  A Rational Decision Maker</vt:lpstr>
      <vt:lpstr>PowerPoint Presentation</vt:lpstr>
      <vt:lpstr>PowerPoint Presentation</vt:lpstr>
      <vt:lpstr>PowerPoint Presentation</vt:lpstr>
      <vt:lpstr>BEHAVIOURAL SCIENCE</vt:lpstr>
      <vt:lpstr>Applying Behavioural Science</vt:lpstr>
      <vt:lpstr>PowerPoint Presentation</vt:lpstr>
      <vt:lpstr>PowerPoint Presentation</vt:lpstr>
      <vt:lpstr>PowerPoint Presentation</vt:lpstr>
      <vt:lpstr>COM-B model   A behaviour change framework that proposes three necessary components for any behaviour (B) to occur</vt:lpstr>
      <vt:lpstr>MINDSPACE  A tool used to integrate principles of behavioural science in policymaking. It highlights nine important factors that influence all behaviour </vt:lpstr>
      <vt:lpstr>3 Key 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Dowling, Dorrie</dc:creator>
  <cp:lastModifiedBy>Dowling, Dorrie</cp:lastModifiedBy>
  <cp:revision>2</cp:revision>
  <dcterms:created xsi:type="dcterms:W3CDTF">2024-11-08T09:21:18Z</dcterms:created>
  <dcterms:modified xsi:type="dcterms:W3CDTF">2024-11-13T20:53:59Z</dcterms:modified>
</cp:coreProperties>
</file>