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3.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19"/>
  </p:notesMasterIdLst>
  <p:sldIdLst>
    <p:sldId id="256" r:id="rId2"/>
    <p:sldId id="2147483217" r:id="rId3"/>
    <p:sldId id="2147483219" r:id="rId4"/>
    <p:sldId id="263" r:id="rId5"/>
    <p:sldId id="257" r:id="rId6"/>
    <p:sldId id="259" r:id="rId7"/>
    <p:sldId id="260" r:id="rId8"/>
    <p:sldId id="261" r:id="rId9"/>
    <p:sldId id="269" r:id="rId10"/>
    <p:sldId id="286" r:id="rId11"/>
    <p:sldId id="278" r:id="rId12"/>
    <p:sldId id="282" r:id="rId13"/>
    <p:sldId id="2147483233" r:id="rId14"/>
    <p:sldId id="2147483234" r:id="rId15"/>
    <p:sldId id="3844" r:id="rId16"/>
    <p:sldId id="3892" r:id="rId17"/>
    <p:sldId id="2147483226" r:id="rId18"/>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7"/>
    <p:restoredTop sz="70413"/>
  </p:normalViewPr>
  <p:slideViewPr>
    <p:cSldViewPr snapToGrid="0" snapToObjects="1">
      <p:cViewPr varScale="1">
        <p:scale>
          <a:sx n="66" d="100"/>
          <a:sy n="66" d="100"/>
        </p:scale>
        <p:origin x="2512" y="48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34D6B-0BFA-43BC-93E2-FD7D99C1A74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E8F6A27-F00A-4D9C-B66C-AF775E6A95CA}">
      <dgm:prSet custT="1"/>
      <dgm:spPr/>
      <dgm:t>
        <a:bodyPr/>
        <a:lstStyle/>
        <a:p>
          <a:pPr>
            <a:lnSpc>
              <a:spcPct val="100000"/>
            </a:lnSpc>
          </a:pPr>
          <a:r>
            <a:rPr lang="en-US" sz="2800" dirty="0"/>
            <a:t>Industrial Revolution-scale transformation &gt;&gt;&gt;&gt; INTERNET</a:t>
          </a:r>
        </a:p>
      </dgm:t>
    </dgm:pt>
    <dgm:pt modelId="{BA0A92FF-83BB-4AA2-BBAD-C9260D4D5D56}" type="parTrans" cxnId="{CC20F38C-6AF2-4C02-858E-65AFEA7011AA}">
      <dgm:prSet/>
      <dgm:spPr/>
      <dgm:t>
        <a:bodyPr/>
        <a:lstStyle/>
        <a:p>
          <a:endParaRPr lang="en-US" sz="2800"/>
        </a:p>
      </dgm:t>
    </dgm:pt>
    <dgm:pt modelId="{806F76B8-C824-4E50-9A1B-61A4EEBE8648}" type="sibTrans" cxnId="{CC20F38C-6AF2-4C02-858E-65AFEA7011AA}">
      <dgm:prSet/>
      <dgm:spPr/>
      <dgm:t>
        <a:bodyPr/>
        <a:lstStyle/>
        <a:p>
          <a:pPr>
            <a:lnSpc>
              <a:spcPct val="100000"/>
            </a:lnSpc>
          </a:pPr>
          <a:endParaRPr lang="en-US" sz="2800"/>
        </a:p>
      </dgm:t>
    </dgm:pt>
    <dgm:pt modelId="{1C456189-43C1-4BEE-931C-33C73889B5F2}">
      <dgm:prSet custT="1"/>
      <dgm:spPr/>
      <dgm:t>
        <a:bodyPr/>
        <a:lstStyle/>
        <a:p>
          <a:pPr>
            <a:lnSpc>
              <a:spcPct val="100000"/>
            </a:lnSpc>
          </a:pPr>
          <a:r>
            <a:rPr lang="en-US" sz="2800" dirty="0"/>
            <a:t>Cognitive work done by AI at a fraction of the cost in a fraction of the time!! </a:t>
          </a:r>
          <a:r>
            <a:rPr lang="en-US" sz="2800" dirty="0">
              <a:sym typeface="Wingdings" panose="05000000000000000000" pitchFamily="2" charset="2"/>
            </a:rPr>
            <a:t></a:t>
          </a:r>
          <a:r>
            <a:rPr lang="en-US" sz="2800" dirty="0"/>
            <a:t> COSTS COLLAPSE!</a:t>
          </a:r>
        </a:p>
      </dgm:t>
    </dgm:pt>
    <dgm:pt modelId="{7AF28FF0-3A18-4FC7-A6F9-CC7A0912188B}" type="parTrans" cxnId="{59FF4C53-5EC7-4954-B5AB-76E2C598F31F}">
      <dgm:prSet/>
      <dgm:spPr/>
      <dgm:t>
        <a:bodyPr/>
        <a:lstStyle/>
        <a:p>
          <a:endParaRPr lang="en-US" sz="2800"/>
        </a:p>
      </dgm:t>
    </dgm:pt>
    <dgm:pt modelId="{7D1171E1-BFA5-4251-AA7F-A7AB04185AB2}" type="sibTrans" cxnId="{59FF4C53-5EC7-4954-B5AB-76E2C598F31F}">
      <dgm:prSet/>
      <dgm:spPr/>
      <dgm:t>
        <a:bodyPr/>
        <a:lstStyle/>
        <a:p>
          <a:pPr>
            <a:lnSpc>
              <a:spcPct val="100000"/>
            </a:lnSpc>
          </a:pPr>
          <a:endParaRPr lang="en-US" sz="2800"/>
        </a:p>
      </dgm:t>
    </dgm:pt>
    <dgm:pt modelId="{D60D972E-D11E-40B4-AED5-0214EB44E05D}">
      <dgm:prSet custT="1"/>
      <dgm:spPr/>
      <dgm:t>
        <a:bodyPr/>
        <a:lstStyle/>
        <a:p>
          <a:pPr>
            <a:lnSpc>
              <a:spcPct val="100000"/>
            </a:lnSpc>
          </a:pPr>
          <a:r>
            <a:rPr lang="en-US" sz="2800" dirty="0"/>
            <a:t>THE ELECTRICITY PARALLEL</a:t>
          </a:r>
        </a:p>
      </dgm:t>
    </dgm:pt>
    <dgm:pt modelId="{8FC08B8D-B11C-45D6-86B5-4584C273680D}" type="parTrans" cxnId="{88C929E0-3FCE-4FDF-80B4-FE4BDF0C3EDE}">
      <dgm:prSet/>
      <dgm:spPr/>
      <dgm:t>
        <a:bodyPr/>
        <a:lstStyle/>
        <a:p>
          <a:endParaRPr lang="en-US" sz="2800"/>
        </a:p>
      </dgm:t>
    </dgm:pt>
    <dgm:pt modelId="{D1AFAAE3-D01A-442B-A9D0-627CB95D5123}" type="sibTrans" cxnId="{88C929E0-3FCE-4FDF-80B4-FE4BDF0C3EDE}">
      <dgm:prSet/>
      <dgm:spPr/>
      <dgm:t>
        <a:bodyPr/>
        <a:lstStyle/>
        <a:p>
          <a:pPr>
            <a:lnSpc>
              <a:spcPct val="100000"/>
            </a:lnSpc>
          </a:pPr>
          <a:endParaRPr lang="en-US" sz="2800"/>
        </a:p>
      </dgm:t>
    </dgm:pt>
    <dgm:pt modelId="{E3522645-6B6F-4623-912D-ADE3AC8A4CB8}">
      <dgm:prSet custT="1"/>
      <dgm:spPr/>
      <dgm:t>
        <a:bodyPr/>
        <a:lstStyle/>
        <a:p>
          <a:pPr>
            <a:lnSpc>
              <a:spcPct val="100000"/>
            </a:lnSpc>
          </a:pPr>
          <a:r>
            <a:rPr lang="en-US" sz="2800" dirty="0"/>
            <a:t>AI is the first tool that learns from use…Every day you wait, competitors build better AI</a:t>
          </a:r>
        </a:p>
      </dgm:t>
    </dgm:pt>
    <dgm:pt modelId="{94BF3AFF-4952-45D2-9602-8804C39755F2}" type="parTrans" cxnId="{FA4F44DD-81F6-44E9-BE9B-6A16EC5C0E9A}">
      <dgm:prSet/>
      <dgm:spPr/>
      <dgm:t>
        <a:bodyPr/>
        <a:lstStyle/>
        <a:p>
          <a:endParaRPr lang="en-US" sz="2800"/>
        </a:p>
      </dgm:t>
    </dgm:pt>
    <dgm:pt modelId="{AAC298FC-09CC-4124-A5F1-242C62566D30}" type="sibTrans" cxnId="{FA4F44DD-81F6-44E9-BE9B-6A16EC5C0E9A}">
      <dgm:prSet/>
      <dgm:spPr/>
      <dgm:t>
        <a:bodyPr/>
        <a:lstStyle/>
        <a:p>
          <a:endParaRPr lang="en-US" sz="2800"/>
        </a:p>
      </dgm:t>
    </dgm:pt>
    <dgm:pt modelId="{AFE48198-C5A8-48D5-9F6C-7130EE79BDC8}" type="pres">
      <dgm:prSet presAssocID="{8A534D6B-0BFA-43BC-93E2-FD7D99C1A742}" presName="root" presStyleCnt="0">
        <dgm:presLayoutVars>
          <dgm:dir/>
          <dgm:resizeHandles val="exact"/>
        </dgm:presLayoutVars>
      </dgm:prSet>
      <dgm:spPr/>
    </dgm:pt>
    <dgm:pt modelId="{FBE229B5-158B-4D10-AF11-8BDF6380522B}" type="pres">
      <dgm:prSet presAssocID="{8A534D6B-0BFA-43BC-93E2-FD7D99C1A742}" presName="container" presStyleCnt="0">
        <dgm:presLayoutVars>
          <dgm:dir/>
          <dgm:resizeHandles val="exact"/>
        </dgm:presLayoutVars>
      </dgm:prSet>
      <dgm:spPr/>
    </dgm:pt>
    <dgm:pt modelId="{15827865-F90B-45D1-8D11-F630A7D00E66}" type="pres">
      <dgm:prSet presAssocID="{DE8F6A27-F00A-4D9C-B66C-AF775E6A95CA}" presName="compNode" presStyleCnt="0"/>
      <dgm:spPr/>
    </dgm:pt>
    <dgm:pt modelId="{9A571CEA-4DB8-4099-A637-D8FA11588D39}" type="pres">
      <dgm:prSet presAssocID="{DE8F6A27-F00A-4D9C-B66C-AF775E6A95CA}" presName="iconBgRect" presStyleLbl="bgShp" presStyleIdx="0" presStyleCnt="4"/>
      <dgm:spPr/>
    </dgm:pt>
    <dgm:pt modelId="{EC1D6250-2CB1-41A9-AE12-2D578EB926A6}" type="pres">
      <dgm:prSet presAssocID="{DE8F6A27-F00A-4D9C-B66C-AF775E6A95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ctory"/>
        </a:ext>
      </dgm:extLst>
    </dgm:pt>
    <dgm:pt modelId="{FB1F369E-0E51-4BFA-9424-927E0F89C6F1}" type="pres">
      <dgm:prSet presAssocID="{DE8F6A27-F00A-4D9C-B66C-AF775E6A95CA}" presName="spaceRect" presStyleCnt="0"/>
      <dgm:spPr/>
    </dgm:pt>
    <dgm:pt modelId="{FE42C1CF-B803-45E8-BC6C-E1742496954A}" type="pres">
      <dgm:prSet presAssocID="{DE8F6A27-F00A-4D9C-B66C-AF775E6A95CA}" presName="textRect" presStyleLbl="revTx" presStyleIdx="0" presStyleCnt="4">
        <dgm:presLayoutVars>
          <dgm:chMax val="1"/>
          <dgm:chPref val="1"/>
        </dgm:presLayoutVars>
      </dgm:prSet>
      <dgm:spPr/>
    </dgm:pt>
    <dgm:pt modelId="{93F8C328-3A93-4D5D-BD54-E864AF31008F}" type="pres">
      <dgm:prSet presAssocID="{806F76B8-C824-4E50-9A1B-61A4EEBE8648}" presName="sibTrans" presStyleLbl="sibTrans2D1" presStyleIdx="0" presStyleCnt="0"/>
      <dgm:spPr/>
    </dgm:pt>
    <dgm:pt modelId="{62799A0F-E74F-4C57-87DC-C694384D760C}" type="pres">
      <dgm:prSet presAssocID="{1C456189-43C1-4BEE-931C-33C73889B5F2}" presName="compNode" presStyleCnt="0"/>
      <dgm:spPr/>
    </dgm:pt>
    <dgm:pt modelId="{8F01721B-3110-43B3-9BFB-148AC7B277D6}" type="pres">
      <dgm:prSet presAssocID="{1C456189-43C1-4BEE-931C-33C73889B5F2}" presName="iconBgRect" presStyleLbl="bgShp" presStyleIdx="1" presStyleCnt="4"/>
      <dgm:spPr/>
    </dgm:pt>
    <dgm:pt modelId="{73EA03BF-E09B-4BD6-87CE-B931EC8A5C5B}" type="pres">
      <dgm:prSet presAssocID="{1C456189-43C1-4BEE-931C-33C73889B5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a:ext>
      </dgm:extLst>
    </dgm:pt>
    <dgm:pt modelId="{9D32BE81-7FED-4E5C-936F-994E29196149}" type="pres">
      <dgm:prSet presAssocID="{1C456189-43C1-4BEE-931C-33C73889B5F2}" presName="spaceRect" presStyleCnt="0"/>
      <dgm:spPr/>
    </dgm:pt>
    <dgm:pt modelId="{63210423-E90C-4EE8-AA57-FEACF2334096}" type="pres">
      <dgm:prSet presAssocID="{1C456189-43C1-4BEE-931C-33C73889B5F2}" presName="textRect" presStyleLbl="revTx" presStyleIdx="1" presStyleCnt="4">
        <dgm:presLayoutVars>
          <dgm:chMax val="1"/>
          <dgm:chPref val="1"/>
        </dgm:presLayoutVars>
      </dgm:prSet>
      <dgm:spPr/>
    </dgm:pt>
    <dgm:pt modelId="{9C0F6DFA-D984-40A4-A4CB-A80E3F312C38}" type="pres">
      <dgm:prSet presAssocID="{7D1171E1-BFA5-4251-AA7F-A7AB04185AB2}" presName="sibTrans" presStyleLbl="sibTrans2D1" presStyleIdx="0" presStyleCnt="0"/>
      <dgm:spPr/>
    </dgm:pt>
    <dgm:pt modelId="{1068704D-7808-43F2-B355-D4F684EA30DB}" type="pres">
      <dgm:prSet presAssocID="{D60D972E-D11E-40B4-AED5-0214EB44E05D}" presName="compNode" presStyleCnt="0"/>
      <dgm:spPr/>
    </dgm:pt>
    <dgm:pt modelId="{9F96B826-0B0E-40E0-BBCA-BDFAC1FE3583}" type="pres">
      <dgm:prSet presAssocID="{D60D972E-D11E-40B4-AED5-0214EB44E05D}" presName="iconBgRect" presStyleLbl="bgShp" presStyleIdx="2" presStyleCnt="4"/>
      <dgm:spPr/>
    </dgm:pt>
    <dgm:pt modelId="{722DC4C4-5708-42BC-B70A-418029E2335A}" type="pres">
      <dgm:prSet presAssocID="{D60D972E-D11E-40B4-AED5-0214EB44E0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gh Voltage"/>
        </a:ext>
      </dgm:extLst>
    </dgm:pt>
    <dgm:pt modelId="{93D7E5BB-40B6-48F9-8A16-7D600BCAD0B2}" type="pres">
      <dgm:prSet presAssocID="{D60D972E-D11E-40B4-AED5-0214EB44E05D}" presName="spaceRect" presStyleCnt="0"/>
      <dgm:spPr/>
    </dgm:pt>
    <dgm:pt modelId="{688D13F2-5976-47AC-AB41-3AD1E2538535}" type="pres">
      <dgm:prSet presAssocID="{D60D972E-D11E-40B4-AED5-0214EB44E05D}" presName="textRect" presStyleLbl="revTx" presStyleIdx="2" presStyleCnt="4">
        <dgm:presLayoutVars>
          <dgm:chMax val="1"/>
          <dgm:chPref val="1"/>
        </dgm:presLayoutVars>
      </dgm:prSet>
      <dgm:spPr/>
    </dgm:pt>
    <dgm:pt modelId="{EB3F1E93-3433-4BA0-96AD-085ABEB6657B}" type="pres">
      <dgm:prSet presAssocID="{D1AFAAE3-D01A-442B-A9D0-627CB95D5123}" presName="sibTrans" presStyleLbl="sibTrans2D1" presStyleIdx="0" presStyleCnt="0"/>
      <dgm:spPr/>
    </dgm:pt>
    <dgm:pt modelId="{A9988AEF-BDED-4C80-A7D5-F4F295E116CF}" type="pres">
      <dgm:prSet presAssocID="{E3522645-6B6F-4623-912D-ADE3AC8A4CB8}" presName="compNode" presStyleCnt="0"/>
      <dgm:spPr/>
    </dgm:pt>
    <dgm:pt modelId="{CC0F4324-8DAC-4309-ABA1-0925171BC1D6}" type="pres">
      <dgm:prSet presAssocID="{E3522645-6B6F-4623-912D-ADE3AC8A4CB8}" presName="iconBgRect" presStyleLbl="bgShp" presStyleIdx="3" presStyleCnt="4"/>
      <dgm:spPr/>
    </dgm:pt>
    <dgm:pt modelId="{F48DFAD1-4E4B-4767-AC3A-41F4E0C7CB6D}" type="pres">
      <dgm:prSet presAssocID="{E3522645-6B6F-4623-912D-ADE3AC8A4C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105427DA-8F2D-4B1B-8683-86D9A2E2AA8A}" type="pres">
      <dgm:prSet presAssocID="{E3522645-6B6F-4623-912D-ADE3AC8A4CB8}" presName="spaceRect" presStyleCnt="0"/>
      <dgm:spPr/>
    </dgm:pt>
    <dgm:pt modelId="{DF29409A-CE44-49F4-9A19-0BE005976B4D}" type="pres">
      <dgm:prSet presAssocID="{E3522645-6B6F-4623-912D-ADE3AC8A4CB8}" presName="textRect" presStyleLbl="revTx" presStyleIdx="3" presStyleCnt="4">
        <dgm:presLayoutVars>
          <dgm:chMax val="1"/>
          <dgm:chPref val="1"/>
        </dgm:presLayoutVars>
      </dgm:prSet>
      <dgm:spPr/>
    </dgm:pt>
  </dgm:ptLst>
  <dgm:cxnLst>
    <dgm:cxn modelId="{63B38309-9A4C-43AE-978A-3FA5C16FC096}" type="presOf" srcId="{806F76B8-C824-4E50-9A1B-61A4EEBE8648}" destId="{93F8C328-3A93-4D5D-BD54-E864AF31008F}" srcOrd="0" destOrd="0" presId="urn:microsoft.com/office/officeart/2018/2/layout/IconCircleList"/>
    <dgm:cxn modelId="{28A7431F-09A9-49EA-A387-2DF0983A7FA9}" type="presOf" srcId="{7D1171E1-BFA5-4251-AA7F-A7AB04185AB2}" destId="{9C0F6DFA-D984-40A4-A4CB-A80E3F312C38}" srcOrd="0" destOrd="0" presId="urn:microsoft.com/office/officeart/2018/2/layout/IconCircleList"/>
    <dgm:cxn modelId="{C1BA4D24-6907-49FE-8242-334CC663B840}" type="presOf" srcId="{DE8F6A27-F00A-4D9C-B66C-AF775E6A95CA}" destId="{FE42C1CF-B803-45E8-BC6C-E1742496954A}" srcOrd="0" destOrd="0" presId="urn:microsoft.com/office/officeart/2018/2/layout/IconCircleList"/>
    <dgm:cxn modelId="{F8EBDB4D-1784-4C1D-9187-9AA7A461DFA9}" type="presOf" srcId="{1C456189-43C1-4BEE-931C-33C73889B5F2}" destId="{63210423-E90C-4EE8-AA57-FEACF2334096}" srcOrd="0" destOrd="0" presId="urn:microsoft.com/office/officeart/2018/2/layout/IconCircleList"/>
    <dgm:cxn modelId="{59FF4C53-5EC7-4954-B5AB-76E2C598F31F}" srcId="{8A534D6B-0BFA-43BC-93E2-FD7D99C1A742}" destId="{1C456189-43C1-4BEE-931C-33C73889B5F2}" srcOrd="1" destOrd="0" parTransId="{7AF28FF0-3A18-4FC7-A6F9-CC7A0912188B}" sibTransId="{7D1171E1-BFA5-4251-AA7F-A7AB04185AB2}"/>
    <dgm:cxn modelId="{07319355-F538-441D-9BF4-6618500ED32E}" type="presOf" srcId="{E3522645-6B6F-4623-912D-ADE3AC8A4CB8}" destId="{DF29409A-CE44-49F4-9A19-0BE005976B4D}" srcOrd="0" destOrd="0" presId="urn:microsoft.com/office/officeart/2018/2/layout/IconCircleList"/>
    <dgm:cxn modelId="{9A7EE188-F468-4E02-ACA9-90ABFB38B4F9}" type="presOf" srcId="{8A534D6B-0BFA-43BC-93E2-FD7D99C1A742}" destId="{AFE48198-C5A8-48D5-9F6C-7130EE79BDC8}" srcOrd="0" destOrd="0" presId="urn:microsoft.com/office/officeart/2018/2/layout/IconCircleList"/>
    <dgm:cxn modelId="{CC20F38C-6AF2-4C02-858E-65AFEA7011AA}" srcId="{8A534D6B-0BFA-43BC-93E2-FD7D99C1A742}" destId="{DE8F6A27-F00A-4D9C-B66C-AF775E6A95CA}" srcOrd="0" destOrd="0" parTransId="{BA0A92FF-83BB-4AA2-BBAD-C9260D4D5D56}" sibTransId="{806F76B8-C824-4E50-9A1B-61A4EEBE8648}"/>
    <dgm:cxn modelId="{4D571F9B-3151-429A-83F7-075A982B703E}" type="presOf" srcId="{D1AFAAE3-D01A-442B-A9D0-627CB95D5123}" destId="{EB3F1E93-3433-4BA0-96AD-085ABEB6657B}" srcOrd="0" destOrd="0" presId="urn:microsoft.com/office/officeart/2018/2/layout/IconCircleList"/>
    <dgm:cxn modelId="{D40ABBAF-FABB-4A16-A214-AD715EF96841}" type="presOf" srcId="{D60D972E-D11E-40B4-AED5-0214EB44E05D}" destId="{688D13F2-5976-47AC-AB41-3AD1E2538535}" srcOrd="0" destOrd="0" presId="urn:microsoft.com/office/officeart/2018/2/layout/IconCircleList"/>
    <dgm:cxn modelId="{FA4F44DD-81F6-44E9-BE9B-6A16EC5C0E9A}" srcId="{8A534D6B-0BFA-43BC-93E2-FD7D99C1A742}" destId="{E3522645-6B6F-4623-912D-ADE3AC8A4CB8}" srcOrd="3" destOrd="0" parTransId="{94BF3AFF-4952-45D2-9602-8804C39755F2}" sibTransId="{AAC298FC-09CC-4124-A5F1-242C62566D30}"/>
    <dgm:cxn modelId="{88C929E0-3FCE-4FDF-80B4-FE4BDF0C3EDE}" srcId="{8A534D6B-0BFA-43BC-93E2-FD7D99C1A742}" destId="{D60D972E-D11E-40B4-AED5-0214EB44E05D}" srcOrd="2" destOrd="0" parTransId="{8FC08B8D-B11C-45D6-86B5-4584C273680D}" sibTransId="{D1AFAAE3-D01A-442B-A9D0-627CB95D5123}"/>
    <dgm:cxn modelId="{FC7F0BA2-C9D5-426F-B2BF-8C2433856E46}" type="presParOf" srcId="{AFE48198-C5A8-48D5-9F6C-7130EE79BDC8}" destId="{FBE229B5-158B-4D10-AF11-8BDF6380522B}" srcOrd="0" destOrd="0" presId="urn:microsoft.com/office/officeart/2018/2/layout/IconCircleList"/>
    <dgm:cxn modelId="{75D37CB1-E7FE-45A7-A43B-E861C4FEEAD0}" type="presParOf" srcId="{FBE229B5-158B-4D10-AF11-8BDF6380522B}" destId="{15827865-F90B-45D1-8D11-F630A7D00E66}" srcOrd="0" destOrd="0" presId="urn:microsoft.com/office/officeart/2018/2/layout/IconCircleList"/>
    <dgm:cxn modelId="{783AB472-DD3C-4679-96DF-0475FC89CCE1}" type="presParOf" srcId="{15827865-F90B-45D1-8D11-F630A7D00E66}" destId="{9A571CEA-4DB8-4099-A637-D8FA11588D39}" srcOrd="0" destOrd="0" presId="urn:microsoft.com/office/officeart/2018/2/layout/IconCircleList"/>
    <dgm:cxn modelId="{5E05C89B-2403-470B-9C7C-25C2F0532925}" type="presParOf" srcId="{15827865-F90B-45D1-8D11-F630A7D00E66}" destId="{EC1D6250-2CB1-41A9-AE12-2D578EB926A6}" srcOrd="1" destOrd="0" presId="urn:microsoft.com/office/officeart/2018/2/layout/IconCircleList"/>
    <dgm:cxn modelId="{D575D99F-0595-41B0-8599-B82105E31CD6}" type="presParOf" srcId="{15827865-F90B-45D1-8D11-F630A7D00E66}" destId="{FB1F369E-0E51-4BFA-9424-927E0F89C6F1}" srcOrd="2" destOrd="0" presId="urn:microsoft.com/office/officeart/2018/2/layout/IconCircleList"/>
    <dgm:cxn modelId="{329747A2-556C-462C-BCB8-00B17F4DEAA1}" type="presParOf" srcId="{15827865-F90B-45D1-8D11-F630A7D00E66}" destId="{FE42C1CF-B803-45E8-BC6C-E1742496954A}" srcOrd="3" destOrd="0" presId="urn:microsoft.com/office/officeart/2018/2/layout/IconCircleList"/>
    <dgm:cxn modelId="{9541B62D-4F29-427A-9A1B-F09097B8AA5A}" type="presParOf" srcId="{FBE229B5-158B-4D10-AF11-8BDF6380522B}" destId="{93F8C328-3A93-4D5D-BD54-E864AF31008F}" srcOrd="1" destOrd="0" presId="urn:microsoft.com/office/officeart/2018/2/layout/IconCircleList"/>
    <dgm:cxn modelId="{9E1A56AE-1F11-442E-9309-9AF4AAE57344}" type="presParOf" srcId="{FBE229B5-158B-4D10-AF11-8BDF6380522B}" destId="{62799A0F-E74F-4C57-87DC-C694384D760C}" srcOrd="2" destOrd="0" presId="urn:microsoft.com/office/officeart/2018/2/layout/IconCircleList"/>
    <dgm:cxn modelId="{DA53668C-56AC-460E-8D25-0C9B5E3D978A}" type="presParOf" srcId="{62799A0F-E74F-4C57-87DC-C694384D760C}" destId="{8F01721B-3110-43B3-9BFB-148AC7B277D6}" srcOrd="0" destOrd="0" presId="urn:microsoft.com/office/officeart/2018/2/layout/IconCircleList"/>
    <dgm:cxn modelId="{E33B454F-A913-462B-89F5-C315B6BCB395}" type="presParOf" srcId="{62799A0F-E74F-4C57-87DC-C694384D760C}" destId="{73EA03BF-E09B-4BD6-87CE-B931EC8A5C5B}" srcOrd="1" destOrd="0" presId="urn:microsoft.com/office/officeart/2018/2/layout/IconCircleList"/>
    <dgm:cxn modelId="{23E44A18-D988-4C90-B892-0F76357AE88C}" type="presParOf" srcId="{62799A0F-E74F-4C57-87DC-C694384D760C}" destId="{9D32BE81-7FED-4E5C-936F-994E29196149}" srcOrd="2" destOrd="0" presId="urn:microsoft.com/office/officeart/2018/2/layout/IconCircleList"/>
    <dgm:cxn modelId="{2DFEB37D-E2F6-46A0-8AE3-C3AAC9458BA3}" type="presParOf" srcId="{62799A0F-E74F-4C57-87DC-C694384D760C}" destId="{63210423-E90C-4EE8-AA57-FEACF2334096}" srcOrd="3" destOrd="0" presId="urn:microsoft.com/office/officeart/2018/2/layout/IconCircleList"/>
    <dgm:cxn modelId="{AA826218-9ADC-4E06-B0D9-1E4C5978739A}" type="presParOf" srcId="{FBE229B5-158B-4D10-AF11-8BDF6380522B}" destId="{9C0F6DFA-D984-40A4-A4CB-A80E3F312C38}" srcOrd="3" destOrd="0" presId="urn:microsoft.com/office/officeart/2018/2/layout/IconCircleList"/>
    <dgm:cxn modelId="{3791DE26-87A2-4114-B3C7-DB2521851552}" type="presParOf" srcId="{FBE229B5-158B-4D10-AF11-8BDF6380522B}" destId="{1068704D-7808-43F2-B355-D4F684EA30DB}" srcOrd="4" destOrd="0" presId="urn:microsoft.com/office/officeart/2018/2/layout/IconCircleList"/>
    <dgm:cxn modelId="{55F51764-D513-4F5D-9AEB-953262944A68}" type="presParOf" srcId="{1068704D-7808-43F2-B355-D4F684EA30DB}" destId="{9F96B826-0B0E-40E0-BBCA-BDFAC1FE3583}" srcOrd="0" destOrd="0" presId="urn:microsoft.com/office/officeart/2018/2/layout/IconCircleList"/>
    <dgm:cxn modelId="{A2B7F525-FE56-4429-928C-6BAF16D5E08D}" type="presParOf" srcId="{1068704D-7808-43F2-B355-D4F684EA30DB}" destId="{722DC4C4-5708-42BC-B70A-418029E2335A}" srcOrd="1" destOrd="0" presId="urn:microsoft.com/office/officeart/2018/2/layout/IconCircleList"/>
    <dgm:cxn modelId="{65A91CF0-0107-43FC-BDEB-F1D454876F5B}" type="presParOf" srcId="{1068704D-7808-43F2-B355-D4F684EA30DB}" destId="{93D7E5BB-40B6-48F9-8A16-7D600BCAD0B2}" srcOrd="2" destOrd="0" presId="urn:microsoft.com/office/officeart/2018/2/layout/IconCircleList"/>
    <dgm:cxn modelId="{58D2363F-B640-4972-97F4-03A8BFB9002A}" type="presParOf" srcId="{1068704D-7808-43F2-B355-D4F684EA30DB}" destId="{688D13F2-5976-47AC-AB41-3AD1E2538535}" srcOrd="3" destOrd="0" presId="urn:microsoft.com/office/officeart/2018/2/layout/IconCircleList"/>
    <dgm:cxn modelId="{BE1CAFE6-204C-4060-B0DA-D1A6D6C67FBF}" type="presParOf" srcId="{FBE229B5-158B-4D10-AF11-8BDF6380522B}" destId="{EB3F1E93-3433-4BA0-96AD-085ABEB6657B}" srcOrd="5" destOrd="0" presId="urn:microsoft.com/office/officeart/2018/2/layout/IconCircleList"/>
    <dgm:cxn modelId="{5D422B7C-1380-408C-82E4-B1A1935E8B25}" type="presParOf" srcId="{FBE229B5-158B-4D10-AF11-8BDF6380522B}" destId="{A9988AEF-BDED-4C80-A7D5-F4F295E116CF}" srcOrd="6" destOrd="0" presId="urn:microsoft.com/office/officeart/2018/2/layout/IconCircleList"/>
    <dgm:cxn modelId="{A207FC76-3D40-4A0D-8FAF-2124AF24AD34}" type="presParOf" srcId="{A9988AEF-BDED-4C80-A7D5-F4F295E116CF}" destId="{CC0F4324-8DAC-4309-ABA1-0925171BC1D6}" srcOrd="0" destOrd="0" presId="urn:microsoft.com/office/officeart/2018/2/layout/IconCircleList"/>
    <dgm:cxn modelId="{2B9B9D83-3675-4157-ABED-7A0225055550}" type="presParOf" srcId="{A9988AEF-BDED-4C80-A7D5-F4F295E116CF}" destId="{F48DFAD1-4E4B-4767-AC3A-41F4E0C7CB6D}" srcOrd="1" destOrd="0" presId="urn:microsoft.com/office/officeart/2018/2/layout/IconCircleList"/>
    <dgm:cxn modelId="{B0BC1845-223C-4A08-9B8B-4F4F531492C4}" type="presParOf" srcId="{A9988AEF-BDED-4C80-A7D5-F4F295E116CF}" destId="{105427DA-8F2D-4B1B-8683-86D9A2E2AA8A}" srcOrd="2" destOrd="0" presId="urn:microsoft.com/office/officeart/2018/2/layout/IconCircleList"/>
    <dgm:cxn modelId="{DF042582-44FC-4680-AB15-B51E6665F4B1}" type="presParOf" srcId="{A9988AEF-BDED-4C80-A7D5-F4F295E116CF}" destId="{DF29409A-CE44-49F4-9A19-0BE005976B4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8F882-9F42-46C3-A69E-F28705FA307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F3DC59C-9A19-4A00-8BFD-69CAB1EC3EB3}">
      <dgm:prSet/>
      <dgm:spPr/>
      <dgm:t>
        <a:bodyPr/>
        <a:lstStyle/>
        <a:p>
          <a:r>
            <a:rPr lang="en-SG"/>
            <a:t>Computational statistics</a:t>
          </a:r>
          <a:endParaRPr lang="en-US"/>
        </a:p>
      </dgm:t>
    </dgm:pt>
    <dgm:pt modelId="{FB44FF95-AF1D-4FD8-B17A-1F40028EB7AE}" type="parTrans" cxnId="{2A8C2A44-E8BA-4156-A25E-AE80E99FBB8B}">
      <dgm:prSet/>
      <dgm:spPr/>
      <dgm:t>
        <a:bodyPr/>
        <a:lstStyle/>
        <a:p>
          <a:endParaRPr lang="en-US"/>
        </a:p>
      </dgm:t>
    </dgm:pt>
    <dgm:pt modelId="{03B10A0D-04BF-4F3B-AB40-E3769D79A005}" type="sibTrans" cxnId="{2A8C2A44-E8BA-4156-A25E-AE80E99FBB8B}">
      <dgm:prSet/>
      <dgm:spPr/>
      <dgm:t>
        <a:bodyPr/>
        <a:lstStyle/>
        <a:p>
          <a:endParaRPr lang="en-US"/>
        </a:p>
      </dgm:t>
    </dgm:pt>
    <dgm:pt modelId="{87CFC8A2-6019-4B03-81F4-CE2EA299AA94}">
      <dgm:prSet/>
      <dgm:spPr/>
      <dgm:t>
        <a:bodyPr/>
        <a:lstStyle/>
        <a:p>
          <a:r>
            <a:rPr lang="en-SG"/>
            <a:t>Pattern recognition</a:t>
          </a:r>
          <a:endParaRPr lang="en-US"/>
        </a:p>
      </dgm:t>
    </dgm:pt>
    <dgm:pt modelId="{A89B1E57-B24F-4904-A918-9E115FA3B780}" type="parTrans" cxnId="{24A714C1-ABD3-40BC-9161-CF04D0BDE388}">
      <dgm:prSet/>
      <dgm:spPr/>
      <dgm:t>
        <a:bodyPr/>
        <a:lstStyle/>
        <a:p>
          <a:endParaRPr lang="en-US"/>
        </a:p>
      </dgm:t>
    </dgm:pt>
    <dgm:pt modelId="{13B7D9FA-035E-4C7C-9367-E6081E4DBC81}" type="sibTrans" cxnId="{24A714C1-ABD3-40BC-9161-CF04D0BDE388}">
      <dgm:prSet/>
      <dgm:spPr/>
      <dgm:t>
        <a:bodyPr/>
        <a:lstStyle/>
        <a:p>
          <a:endParaRPr lang="en-US"/>
        </a:p>
      </dgm:t>
    </dgm:pt>
    <dgm:pt modelId="{C05DE358-78F5-48E9-AE98-5F9E02908C0A}">
      <dgm:prSet/>
      <dgm:spPr/>
      <dgm:t>
        <a:bodyPr/>
        <a:lstStyle/>
        <a:p>
          <a:r>
            <a:rPr lang="en-SG"/>
            <a:t>Next word, next move</a:t>
          </a:r>
          <a:endParaRPr lang="en-US"/>
        </a:p>
      </dgm:t>
    </dgm:pt>
    <dgm:pt modelId="{F5C167E1-A0C7-47E0-808A-CBA890CFE015}" type="parTrans" cxnId="{A1ED78A7-879A-4161-8B58-0EF2868C4407}">
      <dgm:prSet/>
      <dgm:spPr/>
      <dgm:t>
        <a:bodyPr/>
        <a:lstStyle/>
        <a:p>
          <a:endParaRPr lang="en-US"/>
        </a:p>
      </dgm:t>
    </dgm:pt>
    <dgm:pt modelId="{098E431F-2452-4B3B-9698-7E2B170A6365}" type="sibTrans" cxnId="{A1ED78A7-879A-4161-8B58-0EF2868C4407}">
      <dgm:prSet/>
      <dgm:spPr/>
      <dgm:t>
        <a:bodyPr/>
        <a:lstStyle/>
        <a:p>
          <a:endParaRPr lang="en-US"/>
        </a:p>
      </dgm:t>
    </dgm:pt>
    <dgm:pt modelId="{80F5577F-AB95-498E-83D0-F767174FBEC7}">
      <dgm:prSet/>
      <dgm:spPr/>
      <dgm:t>
        <a:bodyPr/>
        <a:lstStyle/>
        <a:p>
          <a:r>
            <a:rPr lang="en-SG"/>
            <a:t>Cancer from image</a:t>
          </a:r>
          <a:endParaRPr lang="en-US"/>
        </a:p>
      </dgm:t>
    </dgm:pt>
    <dgm:pt modelId="{2D5D0075-925F-42B0-8882-722B2F470F42}" type="parTrans" cxnId="{670A2F58-3893-4B6D-9092-14C0FBF57EB8}">
      <dgm:prSet/>
      <dgm:spPr/>
      <dgm:t>
        <a:bodyPr/>
        <a:lstStyle/>
        <a:p>
          <a:endParaRPr lang="en-US"/>
        </a:p>
      </dgm:t>
    </dgm:pt>
    <dgm:pt modelId="{02215731-BC2C-4B3F-A170-042C4605AB2B}" type="sibTrans" cxnId="{670A2F58-3893-4B6D-9092-14C0FBF57EB8}">
      <dgm:prSet/>
      <dgm:spPr/>
      <dgm:t>
        <a:bodyPr/>
        <a:lstStyle/>
        <a:p>
          <a:endParaRPr lang="en-US"/>
        </a:p>
      </dgm:t>
    </dgm:pt>
    <dgm:pt modelId="{209A3B52-5168-41E4-9F70-9B9D26CA4EE2}">
      <dgm:prSet/>
      <dgm:spPr/>
      <dgm:t>
        <a:bodyPr/>
        <a:lstStyle/>
        <a:p>
          <a:r>
            <a:rPr lang="en-SG"/>
            <a:t>Code completion</a:t>
          </a:r>
          <a:endParaRPr lang="en-US"/>
        </a:p>
      </dgm:t>
    </dgm:pt>
    <dgm:pt modelId="{EFB07F81-1032-4CA2-9FCB-1CC2118F15F0}" type="parTrans" cxnId="{11386FB9-D38B-46BF-9992-2C2967C068B3}">
      <dgm:prSet/>
      <dgm:spPr/>
      <dgm:t>
        <a:bodyPr/>
        <a:lstStyle/>
        <a:p>
          <a:endParaRPr lang="en-US"/>
        </a:p>
      </dgm:t>
    </dgm:pt>
    <dgm:pt modelId="{AE281A73-5A8B-47D4-9468-8DCEE99B1CBA}" type="sibTrans" cxnId="{11386FB9-D38B-46BF-9992-2C2967C068B3}">
      <dgm:prSet/>
      <dgm:spPr/>
      <dgm:t>
        <a:bodyPr/>
        <a:lstStyle/>
        <a:p>
          <a:endParaRPr lang="en-US"/>
        </a:p>
      </dgm:t>
    </dgm:pt>
    <dgm:pt modelId="{E17E60BE-2774-494D-84F8-C6721DBEF12C}">
      <dgm:prSet/>
      <dgm:spPr/>
      <dgm:t>
        <a:bodyPr/>
        <a:lstStyle/>
        <a:p>
          <a:r>
            <a:rPr lang="en-SG"/>
            <a:t>Speed: Microseconds</a:t>
          </a:r>
          <a:endParaRPr lang="en-US"/>
        </a:p>
      </dgm:t>
    </dgm:pt>
    <dgm:pt modelId="{702D7983-C981-40C1-9512-1246E008107B}" type="parTrans" cxnId="{F5F1DBDF-5A6A-48DD-A6E5-EAA0E93DE7B2}">
      <dgm:prSet/>
      <dgm:spPr/>
      <dgm:t>
        <a:bodyPr/>
        <a:lstStyle/>
        <a:p>
          <a:endParaRPr lang="en-US"/>
        </a:p>
      </dgm:t>
    </dgm:pt>
    <dgm:pt modelId="{C44445FB-50EC-46B8-81C2-3DC1AFAA1CFB}" type="sibTrans" cxnId="{F5F1DBDF-5A6A-48DD-A6E5-EAA0E93DE7B2}">
      <dgm:prSet/>
      <dgm:spPr/>
      <dgm:t>
        <a:bodyPr/>
        <a:lstStyle/>
        <a:p>
          <a:endParaRPr lang="en-US"/>
        </a:p>
      </dgm:t>
    </dgm:pt>
    <dgm:pt modelId="{1BF2682A-C1AC-492A-B983-373D7FD40C80}">
      <dgm:prSet/>
      <dgm:spPr/>
      <dgm:t>
        <a:bodyPr/>
        <a:lstStyle/>
        <a:p>
          <a:r>
            <a:rPr lang="en-SG" dirty="0"/>
            <a:t>Cost: Cents</a:t>
          </a:r>
          <a:endParaRPr lang="en-US" dirty="0"/>
        </a:p>
      </dgm:t>
    </dgm:pt>
    <dgm:pt modelId="{1181247E-5885-41EB-B6FA-106E29C29186}" type="parTrans" cxnId="{D00DCD50-DF41-422B-B961-06A691920341}">
      <dgm:prSet/>
      <dgm:spPr/>
      <dgm:t>
        <a:bodyPr/>
        <a:lstStyle/>
        <a:p>
          <a:endParaRPr lang="en-US"/>
        </a:p>
      </dgm:t>
    </dgm:pt>
    <dgm:pt modelId="{9D76BDBF-D798-4979-9B78-3067591B7DB6}" type="sibTrans" cxnId="{D00DCD50-DF41-422B-B961-06A691920341}">
      <dgm:prSet/>
      <dgm:spPr/>
      <dgm:t>
        <a:bodyPr/>
        <a:lstStyle/>
        <a:p>
          <a:endParaRPr lang="en-US"/>
        </a:p>
      </dgm:t>
    </dgm:pt>
    <dgm:pt modelId="{F58F3562-A65C-4D06-803B-C185CA2E0AD4}">
      <dgm:prSet/>
      <dgm:spPr/>
      <dgm:t>
        <a:bodyPr/>
        <a:lstStyle/>
        <a:p>
          <a:r>
            <a:rPr lang="en-SG"/>
            <a:t>⚠️ HAS ZERO JUDGMENT</a:t>
          </a:r>
          <a:endParaRPr lang="en-US"/>
        </a:p>
      </dgm:t>
    </dgm:pt>
    <dgm:pt modelId="{551FE953-09E6-4354-B404-C7AE18A207FD}" type="parTrans" cxnId="{7E457807-F4E5-4251-AEF7-79701E8FFE3E}">
      <dgm:prSet/>
      <dgm:spPr/>
      <dgm:t>
        <a:bodyPr/>
        <a:lstStyle/>
        <a:p>
          <a:endParaRPr lang="en-US"/>
        </a:p>
      </dgm:t>
    </dgm:pt>
    <dgm:pt modelId="{58E66639-B1F8-4C37-949D-3F5FBD874ED4}" type="sibTrans" cxnId="{7E457807-F4E5-4251-AEF7-79701E8FFE3E}">
      <dgm:prSet/>
      <dgm:spPr/>
      <dgm:t>
        <a:bodyPr/>
        <a:lstStyle/>
        <a:p>
          <a:endParaRPr lang="en-US"/>
        </a:p>
      </dgm:t>
    </dgm:pt>
    <dgm:pt modelId="{72805009-2EB6-7640-BD1E-90A30B1978DF}" type="pres">
      <dgm:prSet presAssocID="{B8B8F882-9F42-46C3-A69E-F28705FA3070}" presName="vert0" presStyleCnt="0">
        <dgm:presLayoutVars>
          <dgm:dir/>
          <dgm:animOne val="branch"/>
          <dgm:animLvl val="lvl"/>
        </dgm:presLayoutVars>
      </dgm:prSet>
      <dgm:spPr/>
    </dgm:pt>
    <dgm:pt modelId="{73446CB8-17ED-EE4C-A6F1-EC6BF07085D3}" type="pres">
      <dgm:prSet presAssocID="{7F3DC59C-9A19-4A00-8BFD-69CAB1EC3EB3}" presName="thickLine" presStyleLbl="alignNode1" presStyleIdx="0" presStyleCnt="8"/>
      <dgm:spPr/>
    </dgm:pt>
    <dgm:pt modelId="{2F9EEE5D-BA64-7149-8E05-C25F4359B653}" type="pres">
      <dgm:prSet presAssocID="{7F3DC59C-9A19-4A00-8BFD-69CAB1EC3EB3}" presName="horz1" presStyleCnt="0"/>
      <dgm:spPr/>
    </dgm:pt>
    <dgm:pt modelId="{C898350E-6676-3B45-846B-E59627A74E83}" type="pres">
      <dgm:prSet presAssocID="{7F3DC59C-9A19-4A00-8BFD-69CAB1EC3EB3}" presName="tx1" presStyleLbl="revTx" presStyleIdx="0" presStyleCnt="8"/>
      <dgm:spPr/>
    </dgm:pt>
    <dgm:pt modelId="{7DFC644F-DE27-AD4D-85B4-51E58B5646BC}" type="pres">
      <dgm:prSet presAssocID="{7F3DC59C-9A19-4A00-8BFD-69CAB1EC3EB3}" presName="vert1" presStyleCnt="0"/>
      <dgm:spPr/>
    </dgm:pt>
    <dgm:pt modelId="{46293983-48E8-9F4D-8E00-0B1F2B483D5C}" type="pres">
      <dgm:prSet presAssocID="{87CFC8A2-6019-4B03-81F4-CE2EA299AA94}" presName="thickLine" presStyleLbl="alignNode1" presStyleIdx="1" presStyleCnt="8"/>
      <dgm:spPr/>
    </dgm:pt>
    <dgm:pt modelId="{C530F41A-18B8-644D-A793-362F860BC288}" type="pres">
      <dgm:prSet presAssocID="{87CFC8A2-6019-4B03-81F4-CE2EA299AA94}" presName="horz1" presStyleCnt="0"/>
      <dgm:spPr/>
    </dgm:pt>
    <dgm:pt modelId="{B2F004B2-58C8-5E44-9DC2-F77F5529C53B}" type="pres">
      <dgm:prSet presAssocID="{87CFC8A2-6019-4B03-81F4-CE2EA299AA94}" presName="tx1" presStyleLbl="revTx" presStyleIdx="1" presStyleCnt="8"/>
      <dgm:spPr/>
    </dgm:pt>
    <dgm:pt modelId="{D0FC8D68-531D-0044-8FC6-26E6037A6C65}" type="pres">
      <dgm:prSet presAssocID="{87CFC8A2-6019-4B03-81F4-CE2EA299AA94}" presName="vert1" presStyleCnt="0"/>
      <dgm:spPr/>
    </dgm:pt>
    <dgm:pt modelId="{F5D2517B-496F-C248-BC20-BAE825584BD6}" type="pres">
      <dgm:prSet presAssocID="{C05DE358-78F5-48E9-AE98-5F9E02908C0A}" presName="thickLine" presStyleLbl="alignNode1" presStyleIdx="2" presStyleCnt="8"/>
      <dgm:spPr/>
    </dgm:pt>
    <dgm:pt modelId="{6A6A071B-6E41-6347-A4BE-42E087C8EC98}" type="pres">
      <dgm:prSet presAssocID="{C05DE358-78F5-48E9-AE98-5F9E02908C0A}" presName="horz1" presStyleCnt="0"/>
      <dgm:spPr/>
    </dgm:pt>
    <dgm:pt modelId="{536C5754-D70F-164F-A49A-B08F6F1295A7}" type="pres">
      <dgm:prSet presAssocID="{C05DE358-78F5-48E9-AE98-5F9E02908C0A}" presName="tx1" presStyleLbl="revTx" presStyleIdx="2" presStyleCnt="8"/>
      <dgm:spPr/>
    </dgm:pt>
    <dgm:pt modelId="{61F320BC-A45E-274B-8B12-B938A4DE30B9}" type="pres">
      <dgm:prSet presAssocID="{C05DE358-78F5-48E9-AE98-5F9E02908C0A}" presName="vert1" presStyleCnt="0"/>
      <dgm:spPr/>
    </dgm:pt>
    <dgm:pt modelId="{324C17E8-3DC5-5E4B-A904-6453065D980C}" type="pres">
      <dgm:prSet presAssocID="{80F5577F-AB95-498E-83D0-F767174FBEC7}" presName="thickLine" presStyleLbl="alignNode1" presStyleIdx="3" presStyleCnt="8"/>
      <dgm:spPr/>
    </dgm:pt>
    <dgm:pt modelId="{1A46F7D0-8A05-B342-8005-EBA012E3C1FD}" type="pres">
      <dgm:prSet presAssocID="{80F5577F-AB95-498E-83D0-F767174FBEC7}" presName="horz1" presStyleCnt="0"/>
      <dgm:spPr/>
    </dgm:pt>
    <dgm:pt modelId="{B9012D95-E7D1-A140-A6F6-1FB0EF69443C}" type="pres">
      <dgm:prSet presAssocID="{80F5577F-AB95-498E-83D0-F767174FBEC7}" presName="tx1" presStyleLbl="revTx" presStyleIdx="3" presStyleCnt="8"/>
      <dgm:spPr/>
    </dgm:pt>
    <dgm:pt modelId="{AF0677F1-5E80-3645-89E8-32FD834B7600}" type="pres">
      <dgm:prSet presAssocID="{80F5577F-AB95-498E-83D0-F767174FBEC7}" presName="vert1" presStyleCnt="0"/>
      <dgm:spPr/>
    </dgm:pt>
    <dgm:pt modelId="{DC3F05F4-5D66-C74E-A851-5A19A5379A85}" type="pres">
      <dgm:prSet presAssocID="{209A3B52-5168-41E4-9F70-9B9D26CA4EE2}" presName="thickLine" presStyleLbl="alignNode1" presStyleIdx="4" presStyleCnt="8"/>
      <dgm:spPr/>
    </dgm:pt>
    <dgm:pt modelId="{D2318285-4AC4-BB48-86B3-E95A8E8E59DE}" type="pres">
      <dgm:prSet presAssocID="{209A3B52-5168-41E4-9F70-9B9D26CA4EE2}" presName="horz1" presStyleCnt="0"/>
      <dgm:spPr/>
    </dgm:pt>
    <dgm:pt modelId="{59B0BEF8-61C2-864A-9F5F-73FD21DD8EAD}" type="pres">
      <dgm:prSet presAssocID="{209A3B52-5168-41E4-9F70-9B9D26CA4EE2}" presName="tx1" presStyleLbl="revTx" presStyleIdx="4" presStyleCnt="8"/>
      <dgm:spPr/>
    </dgm:pt>
    <dgm:pt modelId="{9FCFA572-7FB8-6043-B6A0-5C8548B8D8D5}" type="pres">
      <dgm:prSet presAssocID="{209A3B52-5168-41E4-9F70-9B9D26CA4EE2}" presName="vert1" presStyleCnt="0"/>
      <dgm:spPr/>
    </dgm:pt>
    <dgm:pt modelId="{EBB558E9-C5FF-654A-9E8E-B99FDB471FEA}" type="pres">
      <dgm:prSet presAssocID="{E17E60BE-2774-494D-84F8-C6721DBEF12C}" presName="thickLine" presStyleLbl="alignNode1" presStyleIdx="5" presStyleCnt="8"/>
      <dgm:spPr/>
    </dgm:pt>
    <dgm:pt modelId="{24EFBC41-5E20-814B-A6B7-CB58E826B944}" type="pres">
      <dgm:prSet presAssocID="{E17E60BE-2774-494D-84F8-C6721DBEF12C}" presName="horz1" presStyleCnt="0"/>
      <dgm:spPr/>
    </dgm:pt>
    <dgm:pt modelId="{45EF066C-F7FC-F84F-BCED-AD3ACD12688F}" type="pres">
      <dgm:prSet presAssocID="{E17E60BE-2774-494D-84F8-C6721DBEF12C}" presName="tx1" presStyleLbl="revTx" presStyleIdx="5" presStyleCnt="8"/>
      <dgm:spPr/>
    </dgm:pt>
    <dgm:pt modelId="{DD7F12F6-30C6-1546-ABE1-D759FD63C7EC}" type="pres">
      <dgm:prSet presAssocID="{E17E60BE-2774-494D-84F8-C6721DBEF12C}" presName="vert1" presStyleCnt="0"/>
      <dgm:spPr/>
    </dgm:pt>
    <dgm:pt modelId="{2879E202-D04E-7F43-B51A-6551C11BBDCB}" type="pres">
      <dgm:prSet presAssocID="{1BF2682A-C1AC-492A-B983-373D7FD40C80}" presName="thickLine" presStyleLbl="alignNode1" presStyleIdx="6" presStyleCnt="8"/>
      <dgm:spPr/>
    </dgm:pt>
    <dgm:pt modelId="{1320BF2F-D52E-FA46-B359-A769DA4BAD8C}" type="pres">
      <dgm:prSet presAssocID="{1BF2682A-C1AC-492A-B983-373D7FD40C80}" presName="horz1" presStyleCnt="0"/>
      <dgm:spPr/>
    </dgm:pt>
    <dgm:pt modelId="{5D105BF8-2673-DE4D-81C1-ADF752111899}" type="pres">
      <dgm:prSet presAssocID="{1BF2682A-C1AC-492A-B983-373D7FD40C80}" presName="tx1" presStyleLbl="revTx" presStyleIdx="6" presStyleCnt="8"/>
      <dgm:spPr/>
    </dgm:pt>
    <dgm:pt modelId="{2BA5DC25-AB3A-674D-818A-76AC03307160}" type="pres">
      <dgm:prSet presAssocID="{1BF2682A-C1AC-492A-B983-373D7FD40C80}" presName="vert1" presStyleCnt="0"/>
      <dgm:spPr/>
    </dgm:pt>
    <dgm:pt modelId="{0C50F629-3846-B04F-B77B-A6F7CB5AC9F0}" type="pres">
      <dgm:prSet presAssocID="{F58F3562-A65C-4D06-803B-C185CA2E0AD4}" presName="thickLine" presStyleLbl="alignNode1" presStyleIdx="7" presStyleCnt="8"/>
      <dgm:spPr/>
    </dgm:pt>
    <dgm:pt modelId="{2BE7CDEB-B388-214A-863C-1CF8A8D52CEB}" type="pres">
      <dgm:prSet presAssocID="{F58F3562-A65C-4D06-803B-C185CA2E0AD4}" presName="horz1" presStyleCnt="0"/>
      <dgm:spPr/>
    </dgm:pt>
    <dgm:pt modelId="{36679177-1194-E64F-8F0F-2A2AE2CB1229}" type="pres">
      <dgm:prSet presAssocID="{F58F3562-A65C-4D06-803B-C185CA2E0AD4}" presName="tx1" presStyleLbl="revTx" presStyleIdx="7" presStyleCnt="8"/>
      <dgm:spPr/>
    </dgm:pt>
    <dgm:pt modelId="{DEDF41FD-D902-F64D-845F-508FB85A7E79}" type="pres">
      <dgm:prSet presAssocID="{F58F3562-A65C-4D06-803B-C185CA2E0AD4}" presName="vert1" presStyleCnt="0"/>
      <dgm:spPr/>
    </dgm:pt>
  </dgm:ptLst>
  <dgm:cxnLst>
    <dgm:cxn modelId="{7E457807-F4E5-4251-AEF7-79701E8FFE3E}" srcId="{B8B8F882-9F42-46C3-A69E-F28705FA3070}" destId="{F58F3562-A65C-4D06-803B-C185CA2E0AD4}" srcOrd="7" destOrd="0" parTransId="{551FE953-09E6-4354-B404-C7AE18A207FD}" sibTransId="{58E66639-B1F8-4C37-949D-3F5FBD874ED4}"/>
    <dgm:cxn modelId="{44089416-8119-C644-A79C-EA8A13F56E03}" type="presOf" srcId="{F58F3562-A65C-4D06-803B-C185CA2E0AD4}" destId="{36679177-1194-E64F-8F0F-2A2AE2CB1229}" srcOrd="0" destOrd="0" presId="urn:microsoft.com/office/officeart/2008/layout/LinedList"/>
    <dgm:cxn modelId="{BB188B17-9BB1-9742-AA5E-9CF2CD194EF5}" type="presOf" srcId="{1BF2682A-C1AC-492A-B983-373D7FD40C80}" destId="{5D105BF8-2673-DE4D-81C1-ADF752111899}" srcOrd="0" destOrd="0" presId="urn:microsoft.com/office/officeart/2008/layout/LinedList"/>
    <dgm:cxn modelId="{576DF01F-B177-1A48-8392-91346938072E}" type="presOf" srcId="{80F5577F-AB95-498E-83D0-F767174FBEC7}" destId="{B9012D95-E7D1-A140-A6F6-1FB0EF69443C}" srcOrd="0" destOrd="0" presId="urn:microsoft.com/office/officeart/2008/layout/LinedList"/>
    <dgm:cxn modelId="{2A8C2A44-E8BA-4156-A25E-AE80E99FBB8B}" srcId="{B8B8F882-9F42-46C3-A69E-F28705FA3070}" destId="{7F3DC59C-9A19-4A00-8BFD-69CAB1EC3EB3}" srcOrd="0" destOrd="0" parTransId="{FB44FF95-AF1D-4FD8-B17A-1F40028EB7AE}" sibTransId="{03B10A0D-04BF-4F3B-AB40-E3769D79A005}"/>
    <dgm:cxn modelId="{D00DCD50-DF41-422B-B961-06A691920341}" srcId="{B8B8F882-9F42-46C3-A69E-F28705FA3070}" destId="{1BF2682A-C1AC-492A-B983-373D7FD40C80}" srcOrd="6" destOrd="0" parTransId="{1181247E-5885-41EB-B6FA-106E29C29186}" sibTransId="{9D76BDBF-D798-4979-9B78-3067591B7DB6}"/>
    <dgm:cxn modelId="{670A2F58-3893-4B6D-9092-14C0FBF57EB8}" srcId="{B8B8F882-9F42-46C3-A69E-F28705FA3070}" destId="{80F5577F-AB95-498E-83D0-F767174FBEC7}" srcOrd="3" destOrd="0" parTransId="{2D5D0075-925F-42B0-8882-722B2F470F42}" sibTransId="{02215731-BC2C-4B3F-A170-042C4605AB2B}"/>
    <dgm:cxn modelId="{901AFC7A-0A5C-3F4B-8C67-C6C06E7B2F2A}" type="presOf" srcId="{B8B8F882-9F42-46C3-A69E-F28705FA3070}" destId="{72805009-2EB6-7640-BD1E-90A30B1978DF}" srcOrd="0" destOrd="0" presId="urn:microsoft.com/office/officeart/2008/layout/LinedList"/>
    <dgm:cxn modelId="{9BFAD77B-AB16-C642-994E-5011DD3D1048}" type="presOf" srcId="{E17E60BE-2774-494D-84F8-C6721DBEF12C}" destId="{45EF066C-F7FC-F84F-BCED-AD3ACD12688F}" srcOrd="0" destOrd="0" presId="urn:microsoft.com/office/officeart/2008/layout/LinedList"/>
    <dgm:cxn modelId="{62F16998-229D-8C49-BB05-58B3FA17AEEF}" type="presOf" srcId="{C05DE358-78F5-48E9-AE98-5F9E02908C0A}" destId="{536C5754-D70F-164F-A49A-B08F6F1295A7}" srcOrd="0" destOrd="0" presId="urn:microsoft.com/office/officeart/2008/layout/LinedList"/>
    <dgm:cxn modelId="{A1ED78A7-879A-4161-8B58-0EF2868C4407}" srcId="{B8B8F882-9F42-46C3-A69E-F28705FA3070}" destId="{C05DE358-78F5-48E9-AE98-5F9E02908C0A}" srcOrd="2" destOrd="0" parTransId="{F5C167E1-A0C7-47E0-808A-CBA890CFE015}" sibTransId="{098E431F-2452-4B3B-9698-7E2B170A6365}"/>
    <dgm:cxn modelId="{11386FB9-D38B-46BF-9992-2C2967C068B3}" srcId="{B8B8F882-9F42-46C3-A69E-F28705FA3070}" destId="{209A3B52-5168-41E4-9F70-9B9D26CA4EE2}" srcOrd="4" destOrd="0" parTransId="{EFB07F81-1032-4CA2-9FCB-1CC2118F15F0}" sibTransId="{AE281A73-5A8B-47D4-9468-8DCEE99B1CBA}"/>
    <dgm:cxn modelId="{24A714C1-ABD3-40BC-9161-CF04D0BDE388}" srcId="{B8B8F882-9F42-46C3-A69E-F28705FA3070}" destId="{87CFC8A2-6019-4B03-81F4-CE2EA299AA94}" srcOrd="1" destOrd="0" parTransId="{A89B1E57-B24F-4904-A918-9E115FA3B780}" sibTransId="{13B7D9FA-035E-4C7C-9367-E6081E4DBC81}"/>
    <dgm:cxn modelId="{4695ACCA-5F34-7442-9D25-A9C258F20208}" type="presOf" srcId="{7F3DC59C-9A19-4A00-8BFD-69CAB1EC3EB3}" destId="{C898350E-6676-3B45-846B-E59627A74E83}" srcOrd="0" destOrd="0" presId="urn:microsoft.com/office/officeart/2008/layout/LinedList"/>
    <dgm:cxn modelId="{469B5ADD-E605-854E-892E-D17CA2105A7B}" type="presOf" srcId="{87CFC8A2-6019-4B03-81F4-CE2EA299AA94}" destId="{B2F004B2-58C8-5E44-9DC2-F77F5529C53B}" srcOrd="0" destOrd="0" presId="urn:microsoft.com/office/officeart/2008/layout/LinedList"/>
    <dgm:cxn modelId="{F5F1DBDF-5A6A-48DD-A6E5-EAA0E93DE7B2}" srcId="{B8B8F882-9F42-46C3-A69E-F28705FA3070}" destId="{E17E60BE-2774-494D-84F8-C6721DBEF12C}" srcOrd="5" destOrd="0" parTransId="{702D7983-C981-40C1-9512-1246E008107B}" sibTransId="{C44445FB-50EC-46B8-81C2-3DC1AFAA1CFB}"/>
    <dgm:cxn modelId="{9BC812FF-4632-834B-A02B-C621F0FE4714}" type="presOf" srcId="{209A3B52-5168-41E4-9F70-9B9D26CA4EE2}" destId="{59B0BEF8-61C2-864A-9F5F-73FD21DD8EAD}" srcOrd="0" destOrd="0" presId="urn:microsoft.com/office/officeart/2008/layout/LinedList"/>
    <dgm:cxn modelId="{D92D45E1-A938-2C42-A1A5-22E9D1CDDFBA}" type="presParOf" srcId="{72805009-2EB6-7640-BD1E-90A30B1978DF}" destId="{73446CB8-17ED-EE4C-A6F1-EC6BF07085D3}" srcOrd="0" destOrd="0" presId="urn:microsoft.com/office/officeart/2008/layout/LinedList"/>
    <dgm:cxn modelId="{D5D7B454-345C-FF4A-A0B0-2CEAA3BC3F1B}" type="presParOf" srcId="{72805009-2EB6-7640-BD1E-90A30B1978DF}" destId="{2F9EEE5D-BA64-7149-8E05-C25F4359B653}" srcOrd="1" destOrd="0" presId="urn:microsoft.com/office/officeart/2008/layout/LinedList"/>
    <dgm:cxn modelId="{8EE555C4-721B-C343-B927-486353CB3CA9}" type="presParOf" srcId="{2F9EEE5D-BA64-7149-8E05-C25F4359B653}" destId="{C898350E-6676-3B45-846B-E59627A74E83}" srcOrd="0" destOrd="0" presId="urn:microsoft.com/office/officeart/2008/layout/LinedList"/>
    <dgm:cxn modelId="{C30023FC-4327-4F4C-AA14-2C5E00D0F1B1}" type="presParOf" srcId="{2F9EEE5D-BA64-7149-8E05-C25F4359B653}" destId="{7DFC644F-DE27-AD4D-85B4-51E58B5646BC}" srcOrd="1" destOrd="0" presId="urn:microsoft.com/office/officeart/2008/layout/LinedList"/>
    <dgm:cxn modelId="{ABADBA82-A64E-234F-AC3B-9651267207B0}" type="presParOf" srcId="{72805009-2EB6-7640-BD1E-90A30B1978DF}" destId="{46293983-48E8-9F4D-8E00-0B1F2B483D5C}" srcOrd="2" destOrd="0" presId="urn:microsoft.com/office/officeart/2008/layout/LinedList"/>
    <dgm:cxn modelId="{71DF5B98-2EE0-8546-9658-54E643C58D76}" type="presParOf" srcId="{72805009-2EB6-7640-BD1E-90A30B1978DF}" destId="{C530F41A-18B8-644D-A793-362F860BC288}" srcOrd="3" destOrd="0" presId="urn:microsoft.com/office/officeart/2008/layout/LinedList"/>
    <dgm:cxn modelId="{016D28CC-EAB4-1844-8D92-FAA2719D5A25}" type="presParOf" srcId="{C530F41A-18B8-644D-A793-362F860BC288}" destId="{B2F004B2-58C8-5E44-9DC2-F77F5529C53B}" srcOrd="0" destOrd="0" presId="urn:microsoft.com/office/officeart/2008/layout/LinedList"/>
    <dgm:cxn modelId="{34108133-CF37-8348-BC46-E1A2BC9C1031}" type="presParOf" srcId="{C530F41A-18B8-644D-A793-362F860BC288}" destId="{D0FC8D68-531D-0044-8FC6-26E6037A6C65}" srcOrd="1" destOrd="0" presId="urn:microsoft.com/office/officeart/2008/layout/LinedList"/>
    <dgm:cxn modelId="{5AFD7F49-D6AF-3E44-A947-643F5BF2BB60}" type="presParOf" srcId="{72805009-2EB6-7640-BD1E-90A30B1978DF}" destId="{F5D2517B-496F-C248-BC20-BAE825584BD6}" srcOrd="4" destOrd="0" presId="urn:microsoft.com/office/officeart/2008/layout/LinedList"/>
    <dgm:cxn modelId="{737EB446-A82F-1B4C-8288-98FB24548805}" type="presParOf" srcId="{72805009-2EB6-7640-BD1E-90A30B1978DF}" destId="{6A6A071B-6E41-6347-A4BE-42E087C8EC98}" srcOrd="5" destOrd="0" presId="urn:microsoft.com/office/officeart/2008/layout/LinedList"/>
    <dgm:cxn modelId="{F4E6ADA4-E3AE-0B4E-BB0F-BA8C92B4A7D6}" type="presParOf" srcId="{6A6A071B-6E41-6347-A4BE-42E087C8EC98}" destId="{536C5754-D70F-164F-A49A-B08F6F1295A7}" srcOrd="0" destOrd="0" presId="urn:microsoft.com/office/officeart/2008/layout/LinedList"/>
    <dgm:cxn modelId="{245B640F-16D6-FE42-B206-F7F1C1BA7B21}" type="presParOf" srcId="{6A6A071B-6E41-6347-A4BE-42E087C8EC98}" destId="{61F320BC-A45E-274B-8B12-B938A4DE30B9}" srcOrd="1" destOrd="0" presId="urn:microsoft.com/office/officeart/2008/layout/LinedList"/>
    <dgm:cxn modelId="{D107BE04-AC75-6F48-B303-015780D34CE6}" type="presParOf" srcId="{72805009-2EB6-7640-BD1E-90A30B1978DF}" destId="{324C17E8-3DC5-5E4B-A904-6453065D980C}" srcOrd="6" destOrd="0" presId="urn:microsoft.com/office/officeart/2008/layout/LinedList"/>
    <dgm:cxn modelId="{68A5AF53-29E9-EF41-86B3-84B7A8B575D8}" type="presParOf" srcId="{72805009-2EB6-7640-BD1E-90A30B1978DF}" destId="{1A46F7D0-8A05-B342-8005-EBA012E3C1FD}" srcOrd="7" destOrd="0" presId="urn:microsoft.com/office/officeart/2008/layout/LinedList"/>
    <dgm:cxn modelId="{CFAB6440-7785-4D49-B368-D90231F910B6}" type="presParOf" srcId="{1A46F7D0-8A05-B342-8005-EBA012E3C1FD}" destId="{B9012D95-E7D1-A140-A6F6-1FB0EF69443C}" srcOrd="0" destOrd="0" presId="urn:microsoft.com/office/officeart/2008/layout/LinedList"/>
    <dgm:cxn modelId="{51D4B32F-BDC6-7345-89DB-1B7B559E6465}" type="presParOf" srcId="{1A46F7D0-8A05-B342-8005-EBA012E3C1FD}" destId="{AF0677F1-5E80-3645-89E8-32FD834B7600}" srcOrd="1" destOrd="0" presId="urn:microsoft.com/office/officeart/2008/layout/LinedList"/>
    <dgm:cxn modelId="{6E35C98F-AB57-CC49-B16B-03A654033F53}" type="presParOf" srcId="{72805009-2EB6-7640-BD1E-90A30B1978DF}" destId="{DC3F05F4-5D66-C74E-A851-5A19A5379A85}" srcOrd="8" destOrd="0" presId="urn:microsoft.com/office/officeart/2008/layout/LinedList"/>
    <dgm:cxn modelId="{AB4FE7B8-A53E-614E-B6B3-7815FE2B49B4}" type="presParOf" srcId="{72805009-2EB6-7640-BD1E-90A30B1978DF}" destId="{D2318285-4AC4-BB48-86B3-E95A8E8E59DE}" srcOrd="9" destOrd="0" presId="urn:microsoft.com/office/officeart/2008/layout/LinedList"/>
    <dgm:cxn modelId="{4D7E5227-EAAE-E44C-A3A4-5995377E1D74}" type="presParOf" srcId="{D2318285-4AC4-BB48-86B3-E95A8E8E59DE}" destId="{59B0BEF8-61C2-864A-9F5F-73FD21DD8EAD}" srcOrd="0" destOrd="0" presId="urn:microsoft.com/office/officeart/2008/layout/LinedList"/>
    <dgm:cxn modelId="{7CB7F7F9-7C2D-2A4A-BE3E-ADB6073A27CB}" type="presParOf" srcId="{D2318285-4AC4-BB48-86B3-E95A8E8E59DE}" destId="{9FCFA572-7FB8-6043-B6A0-5C8548B8D8D5}" srcOrd="1" destOrd="0" presId="urn:microsoft.com/office/officeart/2008/layout/LinedList"/>
    <dgm:cxn modelId="{EB9DBFDB-7A92-AD4F-9C00-48C352D8F0A8}" type="presParOf" srcId="{72805009-2EB6-7640-BD1E-90A30B1978DF}" destId="{EBB558E9-C5FF-654A-9E8E-B99FDB471FEA}" srcOrd="10" destOrd="0" presId="urn:microsoft.com/office/officeart/2008/layout/LinedList"/>
    <dgm:cxn modelId="{3B3600FC-43D8-6540-9502-C665F5B77A44}" type="presParOf" srcId="{72805009-2EB6-7640-BD1E-90A30B1978DF}" destId="{24EFBC41-5E20-814B-A6B7-CB58E826B944}" srcOrd="11" destOrd="0" presId="urn:microsoft.com/office/officeart/2008/layout/LinedList"/>
    <dgm:cxn modelId="{A6D6432F-7311-8A48-AC88-496711176152}" type="presParOf" srcId="{24EFBC41-5E20-814B-A6B7-CB58E826B944}" destId="{45EF066C-F7FC-F84F-BCED-AD3ACD12688F}" srcOrd="0" destOrd="0" presId="urn:microsoft.com/office/officeart/2008/layout/LinedList"/>
    <dgm:cxn modelId="{9EF1AD04-5B6C-EF43-A8E6-0C0607821054}" type="presParOf" srcId="{24EFBC41-5E20-814B-A6B7-CB58E826B944}" destId="{DD7F12F6-30C6-1546-ABE1-D759FD63C7EC}" srcOrd="1" destOrd="0" presId="urn:microsoft.com/office/officeart/2008/layout/LinedList"/>
    <dgm:cxn modelId="{B6317B60-B2B9-C54C-852D-7B1F36D8C25D}" type="presParOf" srcId="{72805009-2EB6-7640-BD1E-90A30B1978DF}" destId="{2879E202-D04E-7F43-B51A-6551C11BBDCB}" srcOrd="12" destOrd="0" presId="urn:microsoft.com/office/officeart/2008/layout/LinedList"/>
    <dgm:cxn modelId="{5B639F86-9B6A-FF46-880F-0EB19855D5E8}" type="presParOf" srcId="{72805009-2EB6-7640-BD1E-90A30B1978DF}" destId="{1320BF2F-D52E-FA46-B359-A769DA4BAD8C}" srcOrd="13" destOrd="0" presId="urn:microsoft.com/office/officeart/2008/layout/LinedList"/>
    <dgm:cxn modelId="{F7630F5A-14EA-9B46-BE30-F6016A2418BE}" type="presParOf" srcId="{1320BF2F-D52E-FA46-B359-A769DA4BAD8C}" destId="{5D105BF8-2673-DE4D-81C1-ADF752111899}" srcOrd="0" destOrd="0" presId="urn:microsoft.com/office/officeart/2008/layout/LinedList"/>
    <dgm:cxn modelId="{D2B8A4A0-0B1D-8F47-AFEF-D164B2D85F4E}" type="presParOf" srcId="{1320BF2F-D52E-FA46-B359-A769DA4BAD8C}" destId="{2BA5DC25-AB3A-674D-818A-76AC03307160}" srcOrd="1" destOrd="0" presId="urn:microsoft.com/office/officeart/2008/layout/LinedList"/>
    <dgm:cxn modelId="{93C73273-7ED6-EF44-9B2E-CE07DB636047}" type="presParOf" srcId="{72805009-2EB6-7640-BD1E-90A30B1978DF}" destId="{0C50F629-3846-B04F-B77B-A6F7CB5AC9F0}" srcOrd="14" destOrd="0" presId="urn:microsoft.com/office/officeart/2008/layout/LinedList"/>
    <dgm:cxn modelId="{DF06D4B1-E1A4-0742-9448-2CD296006DFD}" type="presParOf" srcId="{72805009-2EB6-7640-BD1E-90A30B1978DF}" destId="{2BE7CDEB-B388-214A-863C-1CF8A8D52CEB}" srcOrd="15" destOrd="0" presId="urn:microsoft.com/office/officeart/2008/layout/LinedList"/>
    <dgm:cxn modelId="{FB65CA1E-31DF-8241-A4A9-E6B3090CDDFD}" type="presParOf" srcId="{2BE7CDEB-B388-214A-863C-1CF8A8D52CEB}" destId="{36679177-1194-E64F-8F0F-2A2AE2CB1229}" srcOrd="0" destOrd="0" presId="urn:microsoft.com/office/officeart/2008/layout/LinedList"/>
    <dgm:cxn modelId="{6A7927E5-68E0-6247-BA8C-46324DB9EEE3}" type="presParOf" srcId="{2BE7CDEB-B388-214A-863C-1CF8A8D52CEB}" destId="{DEDF41FD-D902-F64D-845F-508FB85A7E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B8F882-9F42-46C3-A69E-F28705FA307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F3DC59C-9A19-4A00-8BFD-69CAB1EC3EB3}">
      <dgm:prSet/>
      <dgm:spPr/>
      <dgm:t>
        <a:bodyPr/>
        <a:lstStyle/>
        <a:p>
          <a:r>
            <a:rPr lang="en-SG" dirty="0"/>
            <a:t>Weighing trade-offs</a:t>
          </a:r>
          <a:endParaRPr lang="en-US" dirty="0"/>
        </a:p>
      </dgm:t>
    </dgm:pt>
    <dgm:pt modelId="{FB44FF95-AF1D-4FD8-B17A-1F40028EB7AE}" type="parTrans" cxnId="{2A8C2A44-E8BA-4156-A25E-AE80E99FBB8B}">
      <dgm:prSet/>
      <dgm:spPr/>
      <dgm:t>
        <a:bodyPr/>
        <a:lstStyle/>
        <a:p>
          <a:endParaRPr lang="en-US"/>
        </a:p>
      </dgm:t>
    </dgm:pt>
    <dgm:pt modelId="{03B10A0D-04BF-4F3B-AB40-E3769D79A005}" type="sibTrans" cxnId="{2A8C2A44-E8BA-4156-A25E-AE80E99FBB8B}">
      <dgm:prSet/>
      <dgm:spPr/>
      <dgm:t>
        <a:bodyPr/>
        <a:lstStyle/>
        <a:p>
          <a:endParaRPr lang="en-US"/>
        </a:p>
      </dgm:t>
    </dgm:pt>
    <dgm:pt modelId="{87CFC8A2-6019-4B03-81F4-CE2EA299AA94}">
      <dgm:prSet/>
      <dgm:spPr/>
      <dgm:t>
        <a:bodyPr/>
        <a:lstStyle/>
        <a:p>
          <a:r>
            <a:rPr lang="en-SG" dirty="0"/>
            <a:t>Understanding context</a:t>
          </a:r>
          <a:endParaRPr lang="en-US" dirty="0"/>
        </a:p>
      </dgm:t>
    </dgm:pt>
    <dgm:pt modelId="{A89B1E57-B24F-4904-A918-9E115FA3B780}" type="parTrans" cxnId="{24A714C1-ABD3-40BC-9161-CF04D0BDE388}">
      <dgm:prSet/>
      <dgm:spPr/>
      <dgm:t>
        <a:bodyPr/>
        <a:lstStyle/>
        <a:p>
          <a:endParaRPr lang="en-US"/>
        </a:p>
      </dgm:t>
    </dgm:pt>
    <dgm:pt modelId="{13B7D9FA-035E-4C7C-9367-E6081E4DBC81}" type="sibTrans" cxnId="{24A714C1-ABD3-40BC-9161-CF04D0BDE388}">
      <dgm:prSet/>
      <dgm:spPr/>
      <dgm:t>
        <a:bodyPr/>
        <a:lstStyle/>
        <a:p>
          <a:endParaRPr lang="en-US"/>
        </a:p>
      </dgm:t>
    </dgm:pt>
    <dgm:pt modelId="{C05DE358-78F5-48E9-AE98-5F9E02908C0A}">
      <dgm:prSet/>
      <dgm:spPr/>
      <dgm:t>
        <a:bodyPr/>
        <a:lstStyle/>
        <a:p>
          <a:r>
            <a:rPr lang="en-SG" dirty="0"/>
            <a:t>Evaluating preferences</a:t>
          </a:r>
          <a:endParaRPr lang="en-US" dirty="0"/>
        </a:p>
      </dgm:t>
    </dgm:pt>
    <dgm:pt modelId="{F5C167E1-A0C7-47E0-808A-CBA890CFE015}" type="parTrans" cxnId="{A1ED78A7-879A-4161-8B58-0EF2868C4407}">
      <dgm:prSet/>
      <dgm:spPr/>
      <dgm:t>
        <a:bodyPr/>
        <a:lstStyle/>
        <a:p>
          <a:endParaRPr lang="en-US"/>
        </a:p>
      </dgm:t>
    </dgm:pt>
    <dgm:pt modelId="{098E431F-2452-4B3B-9698-7E2B170A6365}" type="sibTrans" cxnId="{A1ED78A7-879A-4161-8B58-0EF2868C4407}">
      <dgm:prSet/>
      <dgm:spPr/>
      <dgm:t>
        <a:bodyPr/>
        <a:lstStyle/>
        <a:p>
          <a:endParaRPr lang="en-US"/>
        </a:p>
      </dgm:t>
    </dgm:pt>
    <dgm:pt modelId="{80F5577F-AB95-498E-83D0-F767174FBEC7}">
      <dgm:prSet/>
      <dgm:spPr/>
      <dgm:t>
        <a:bodyPr/>
        <a:lstStyle/>
        <a:p>
          <a:r>
            <a:rPr lang="en-SG" dirty="0"/>
            <a:t>Deciding what to build</a:t>
          </a:r>
          <a:endParaRPr lang="en-US" dirty="0"/>
        </a:p>
      </dgm:t>
    </dgm:pt>
    <dgm:pt modelId="{2D5D0075-925F-42B0-8882-722B2F470F42}" type="parTrans" cxnId="{670A2F58-3893-4B6D-9092-14C0FBF57EB8}">
      <dgm:prSet/>
      <dgm:spPr/>
      <dgm:t>
        <a:bodyPr/>
        <a:lstStyle/>
        <a:p>
          <a:endParaRPr lang="en-US"/>
        </a:p>
      </dgm:t>
    </dgm:pt>
    <dgm:pt modelId="{02215731-BC2C-4B3F-A170-042C4605AB2B}" type="sibTrans" cxnId="{670A2F58-3893-4B6D-9092-14C0FBF57EB8}">
      <dgm:prSet/>
      <dgm:spPr/>
      <dgm:t>
        <a:bodyPr/>
        <a:lstStyle/>
        <a:p>
          <a:endParaRPr lang="en-US"/>
        </a:p>
      </dgm:t>
    </dgm:pt>
    <dgm:pt modelId="{209A3B52-5168-41E4-9F70-9B9D26CA4EE2}">
      <dgm:prSet/>
      <dgm:spPr/>
      <dgm:t>
        <a:bodyPr/>
        <a:lstStyle/>
        <a:p>
          <a:r>
            <a:rPr lang="en-SG" dirty="0"/>
            <a:t>Making strategic calls</a:t>
          </a:r>
          <a:endParaRPr lang="en-US" dirty="0"/>
        </a:p>
      </dgm:t>
    </dgm:pt>
    <dgm:pt modelId="{EFB07F81-1032-4CA2-9FCB-1CC2118F15F0}" type="parTrans" cxnId="{11386FB9-D38B-46BF-9992-2C2967C068B3}">
      <dgm:prSet/>
      <dgm:spPr/>
      <dgm:t>
        <a:bodyPr/>
        <a:lstStyle/>
        <a:p>
          <a:endParaRPr lang="en-US"/>
        </a:p>
      </dgm:t>
    </dgm:pt>
    <dgm:pt modelId="{AE281A73-5A8B-47D4-9468-8DCEE99B1CBA}" type="sibTrans" cxnId="{11386FB9-D38B-46BF-9992-2C2967C068B3}">
      <dgm:prSet/>
      <dgm:spPr/>
      <dgm:t>
        <a:bodyPr/>
        <a:lstStyle/>
        <a:p>
          <a:endParaRPr lang="en-US"/>
        </a:p>
      </dgm:t>
    </dgm:pt>
    <dgm:pt modelId="{1BF2682A-C1AC-492A-B983-373D7FD40C80}">
      <dgm:prSet/>
      <dgm:spPr/>
      <dgm:t>
        <a:bodyPr/>
        <a:lstStyle/>
        <a:p>
          <a:r>
            <a:rPr lang="en-US" dirty="0"/>
            <a:t>Costs: High</a:t>
          </a:r>
        </a:p>
      </dgm:t>
    </dgm:pt>
    <dgm:pt modelId="{1181247E-5885-41EB-B6FA-106E29C29186}" type="parTrans" cxnId="{D00DCD50-DF41-422B-B961-06A691920341}">
      <dgm:prSet/>
      <dgm:spPr/>
      <dgm:t>
        <a:bodyPr/>
        <a:lstStyle/>
        <a:p>
          <a:endParaRPr lang="en-US"/>
        </a:p>
      </dgm:t>
    </dgm:pt>
    <dgm:pt modelId="{9D76BDBF-D798-4979-9B78-3067591B7DB6}" type="sibTrans" cxnId="{D00DCD50-DF41-422B-B961-06A691920341}">
      <dgm:prSet/>
      <dgm:spPr/>
      <dgm:t>
        <a:bodyPr/>
        <a:lstStyle/>
        <a:p>
          <a:endParaRPr lang="en-US"/>
        </a:p>
      </dgm:t>
    </dgm:pt>
    <dgm:pt modelId="{F58F3562-A65C-4D06-803B-C185CA2E0AD4}">
      <dgm:prSet/>
      <dgm:spPr/>
      <dgm:t>
        <a:bodyPr/>
        <a:lstStyle/>
        <a:p>
          <a:r>
            <a:rPr lang="en-SG" dirty="0"/>
            <a:t>✨ THIS IS IRREPLACEABLE</a:t>
          </a:r>
          <a:endParaRPr lang="en-US" dirty="0"/>
        </a:p>
      </dgm:t>
    </dgm:pt>
    <dgm:pt modelId="{551FE953-09E6-4354-B404-C7AE18A207FD}" type="parTrans" cxnId="{7E457807-F4E5-4251-AEF7-79701E8FFE3E}">
      <dgm:prSet/>
      <dgm:spPr/>
      <dgm:t>
        <a:bodyPr/>
        <a:lstStyle/>
        <a:p>
          <a:endParaRPr lang="en-US"/>
        </a:p>
      </dgm:t>
    </dgm:pt>
    <dgm:pt modelId="{58E66639-B1F8-4C37-949D-3F5FBD874ED4}" type="sibTrans" cxnId="{7E457807-F4E5-4251-AEF7-79701E8FFE3E}">
      <dgm:prSet/>
      <dgm:spPr/>
      <dgm:t>
        <a:bodyPr/>
        <a:lstStyle/>
        <a:p>
          <a:endParaRPr lang="en-US"/>
        </a:p>
      </dgm:t>
    </dgm:pt>
    <dgm:pt modelId="{E17E60BE-2774-494D-84F8-C6721DBEF12C}">
      <dgm:prSet/>
      <dgm:spPr/>
      <dgm:t>
        <a:bodyPr/>
        <a:lstStyle/>
        <a:p>
          <a:r>
            <a:rPr lang="en-SG" dirty="0"/>
            <a:t>Owning outcomes</a:t>
          </a:r>
          <a:endParaRPr lang="en-US" dirty="0"/>
        </a:p>
      </dgm:t>
    </dgm:pt>
    <dgm:pt modelId="{C44445FB-50EC-46B8-81C2-3DC1AFAA1CFB}" type="sibTrans" cxnId="{F5F1DBDF-5A6A-48DD-A6E5-EAA0E93DE7B2}">
      <dgm:prSet/>
      <dgm:spPr/>
      <dgm:t>
        <a:bodyPr/>
        <a:lstStyle/>
        <a:p>
          <a:endParaRPr lang="en-US"/>
        </a:p>
      </dgm:t>
    </dgm:pt>
    <dgm:pt modelId="{702D7983-C981-40C1-9512-1246E008107B}" type="parTrans" cxnId="{F5F1DBDF-5A6A-48DD-A6E5-EAA0E93DE7B2}">
      <dgm:prSet/>
      <dgm:spPr/>
      <dgm:t>
        <a:bodyPr/>
        <a:lstStyle/>
        <a:p>
          <a:endParaRPr lang="en-US"/>
        </a:p>
      </dgm:t>
    </dgm:pt>
    <dgm:pt modelId="{72805009-2EB6-7640-BD1E-90A30B1978DF}" type="pres">
      <dgm:prSet presAssocID="{B8B8F882-9F42-46C3-A69E-F28705FA3070}" presName="vert0" presStyleCnt="0">
        <dgm:presLayoutVars>
          <dgm:dir/>
          <dgm:animOne val="branch"/>
          <dgm:animLvl val="lvl"/>
        </dgm:presLayoutVars>
      </dgm:prSet>
      <dgm:spPr/>
    </dgm:pt>
    <dgm:pt modelId="{73446CB8-17ED-EE4C-A6F1-EC6BF07085D3}" type="pres">
      <dgm:prSet presAssocID="{7F3DC59C-9A19-4A00-8BFD-69CAB1EC3EB3}" presName="thickLine" presStyleLbl="alignNode1" presStyleIdx="0" presStyleCnt="8"/>
      <dgm:spPr/>
    </dgm:pt>
    <dgm:pt modelId="{2F9EEE5D-BA64-7149-8E05-C25F4359B653}" type="pres">
      <dgm:prSet presAssocID="{7F3DC59C-9A19-4A00-8BFD-69CAB1EC3EB3}" presName="horz1" presStyleCnt="0"/>
      <dgm:spPr/>
    </dgm:pt>
    <dgm:pt modelId="{C898350E-6676-3B45-846B-E59627A74E83}" type="pres">
      <dgm:prSet presAssocID="{7F3DC59C-9A19-4A00-8BFD-69CAB1EC3EB3}" presName="tx1" presStyleLbl="revTx" presStyleIdx="0" presStyleCnt="8"/>
      <dgm:spPr/>
    </dgm:pt>
    <dgm:pt modelId="{7DFC644F-DE27-AD4D-85B4-51E58B5646BC}" type="pres">
      <dgm:prSet presAssocID="{7F3DC59C-9A19-4A00-8BFD-69CAB1EC3EB3}" presName="vert1" presStyleCnt="0"/>
      <dgm:spPr/>
    </dgm:pt>
    <dgm:pt modelId="{46293983-48E8-9F4D-8E00-0B1F2B483D5C}" type="pres">
      <dgm:prSet presAssocID="{87CFC8A2-6019-4B03-81F4-CE2EA299AA94}" presName="thickLine" presStyleLbl="alignNode1" presStyleIdx="1" presStyleCnt="8"/>
      <dgm:spPr/>
    </dgm:pt>
    <dgm:pt modelId="{C530F41A-18B8-644D-A793-362F860BC288}" type="pres">
      <dgm:prSet presAssocID="{87CFC8A2-6019-4B03-81F4-CE2EA299AA94}" presName="horz1" presStyleCnt="0"/>
      <dgm:spPr/>
    </dgm:pt>
    <dgm:pt modelId="{B2F004B2-58C8-5E44-9DC2-F77F5529C53B}" type="pres">
      <dgm:prSet presAssocID="{87CFC8A2-6019-4B03-81F4-CE2EA299AA94}" presName="tx1" presStyleLbl="revTx" presStyleIdx="1" presStyleCnt="8"/>
      <dgm:spPr/>
    </dgm:pt>
    <dgm:pt modelId="{D0FC8D68-531D-0044-8FC6-26E6037A6C65}" type="pres">
      <dgm:prSet presAssocID="{87CFC8A2-6019-4B03-81F4-CE2EA299AA94}" presName="vert1" presStyleCnt="0"/>
      <dgm:spPr/>
    </dgm:pt>
    <dgm:pt modelId="{F5D2517B-496F-C248-BC20-BAE825584BD6}" type="pres">
      <dgm:prSet presAssocID="{C05DE358-78F5-48E9-AE98-5F9E02908C0A}" presName="thickLine" presStyleLbl="alignNode1" presStyleIdx="2" presStyleCnt="8"/>
      <dgm:spPr/>
    </dgm:pt>
    <dgm:pt modelId="{6A6A071B-6E41-6347-A4BE-42E087C8EC98}" type="pres">
      <dgm:prSet presAssocID="{C05DE358-78F5-48E9-AE98-5F9E02908C0A}" presName="horz1" presStyleCnt="0"/>
      <dgm:spPr/>
    </dgm:pt>
    <dgm:pt modelId="{536C5754-D70F-164F-A49A-B08F6F1295A7}" type="pres">
      <dgm:prSet presAssocID="{C05DE358-78F5-48E9-AE98-5F9E02908C0A}" presName="tx1" presStyleLbl="revTx" presStyleIdx="2" presStyleCnt="8"/>
      <dgm:spPr/>
    </dgm:pt>
    <dgm:pt modelId="{61F320BC-A45E-274B-8B12-B938A4DE30B9}" type="pres">
      <dgm:prSet presAssocID="{C05DE358-78F5-48E9-AE98-5F9E02908C0A}" presName="vert1" presStyleCnt="0"/>
      <dgm:spPr/>
    </dgm:pt>
    <dgm:pt modelId="{324C17E8-3DC5-5E4B-A904-6453065D980C}" type="pres">
      <dgm:prSet presAssocID="{80F5577F-AB95-498E-83D0-F767174FBEC7}" presName="thickLine" presStyleLbl="alignNode1" presStyleIdx="3" presStyleCnt="8"/>
      <dgm:spPr/>
    </dgm:pt>
    <dgm:pt modelId="{1A46F7D0-8A05-B342-8005-EBA012E3C1FD}" type="pres">
      <dgm:prSet presAssocID="{80F5577F-AB95-498E-83D0-F767174FBEC7}" presName="horz1" presStyleCnt="0"/>
      <dgm:spPr/>
    </dgm:pt>
    <dgm:pt modelId="{B9012D95-E7D1-A140-A6F6-1FB0EF69443C}" type="pres">
      <dgm:prSet presAssocID="{80F5577F-AB95-498E-83D0-F767174FBEC7}" presName="tx1" presStyleLbl="revTx" presStyleIdx="3" presStyleCnt="8"/>
      <dgm:spPr/>
    </dgm:pt>
    <dgm:pt modelId="{AF0677F1-5E80-3645-89E8-32FD834B7600}" type="pres">
      <dgm:prSet presAssocID="{80F5577F-AB95-498E-83D0-F767174FBEC7}" presName="vert1" presStyleCnt="0"/>
      <dgm:spPr/>
    </dgm:pt>
    <dgm:pt modelId="{DC3F05F4-5D66-C74E-A851-5A19A5379A85}" type="pres">
      <dgm:prSet presAssocID="{209A3B52-5168-41E4-9F70-9B9D26CA4EE2}" presName="thickLine" presStyleLbl="alignNode1" presStyleIdx="4" presStyleCnt="8"/>
      <dgm:spPr/>
    </dgm:pt>
    <dgm:pt modelId="{D2318285-4AC4-BB48-86B3-E95A8E8E59DE}" type="pres">
      <dgm:prSet presAssocID="{209A3B52-5168-41E4-9F70-9B9D26CA4EE2}" presName="horz1" presStyleCnt="0"/>
      <dgm:spPr/>
    </dgm:pt>
    <dgm:pt modelId="{59B0BEF8-61C2-864A-9F5F-73FD21DD8EAD}" type="pres">
      <dgm:prSet presAssocID="{209A3B52-5168-41E4-9F70-9B9D26CA4EE2}" presName="tx1" presStyleLbl="revTx" presStyleIdx="4" presStyleCnt="8"/>
      <dgm:spPr/>
    </dgm:pt>
    <dgm:pt modelId="{9FCFA572-7FB8-6043-B6A0-5C8548B8D8D5}" type="pres">
      <dgm:prSet presAssocID="{209A3B52-5168-41E4-9F70-9B9D26CA4EE2}" presName="vert1" presStyleCnt="0"/>
      <dgm:spPr/>
    </dgm:pt>
    <dgm:pt modelId="{EBB558E9-C5FF-654A-9E8E-B99FDB471FEA}" type="pres">
      <dgm:prSet presAssocID="{E17E60BE-2774-494D-84F8-C6721DBEF12C}" presName="thickLine" presStyleLbl="alignNode1" presStyleIdx="5" presStyleCnt="8"/>
      <dgm:spPr/>
    </dgm:pt>
    <dgm:pt modelId="{24EFBC41-5E20-814B-A6B7-CB58E826B944}" type="pres">
      <dgm:prSet presAssocID="{E17E60BE-2774-494D-84F8-C6721DBEF12C}" presName="horz1" presStyleCnt="0"/>
      <dgm:spPr/>
    </dgm:pt>
    <dgm:pt modelId="{45EF066C-F7FC-F84F-BCED-AD3ACD12688F}" type="pres">
      <dgm:prSet presAssocID="{E17E60BE-2774-494D-84F8-C6721DBEF12C}" presName="tx1" presStyleLbl="revTx" presStyleIdx="5" presStyleCnt="8"/>
      <dgm:spPr/>
    </dgm:pt>
    <dgm:pt modelId="{DD7F12F6-30C6-1546-ABE1-D759FD63C7EC}" type="pres">
      <dgm:prSet presAssocID="{E17E60BE-2774-494D-84F8-C6721DBEF12C}" presName="vert1" presStyleCnt="0"/>
      <dgm:spPr/>
    </dgm:pt>
    <dgm:pt modelId="{2879E202-D04E-7F43-B51A-6551C11BBDCB}" type="pres">
      <dgm:prSet presAssocID="{1BF2682A-C1AC-492A-B983-373D7FD40C80}" presName="thickLine" presStyleLbl="alignNode1" presStyleIdx="6" presStyleCnt="8"/>
      <dgm:spPr/>
    </dgm:pt>
    <dgm:pt modelId="{1320BF2F-D52E-FA46-B359-A769DA4BAD8C}" type="pres">
      <dgm:prSet presAssocID="{1BF2682A-C1AC-492A-B983-373D7FD40C80}" presName="horz1" presStyleCnt="0"/>
      <dgm:spPr/>
    </dgm:pt>
    <dgm:pt modelId="{5D105BF8-2673-DE4D-81C1-ADF752111899}" type="pres">
      <dgm:prSet presAssocID="{1BF2682A-C1AC-492A-B983-373D7FD40C80}" presName="tx1" presStyleLbl="revTx" presStyleIdx="6" presStyleCnt="8"/>
      <dgm:spPr/>
    </dgm:pt>
    <dgm:pt modelId="{2BA5DC25-AB3A-674D-818A-76AC03307160}" type="pres">
      <dgm:prSet presAssocID="{1BF2682A-C1AC-492A-B983-373D7FD40C80}" presName="vert1" presStyleCnt="0"/>
      <dgm:spPr/>
    </dgm:pt>
    <dgm:pt modelId="{0C50F629-3846-B04F-B77B-A6F7CB5AC9F0}" type="pres">
      <dgm:prSet presAssocID="{F58F3562-A65C-4D06-803B-C185CA2E0AD4}" presName="thickLine" presStyleLbl="alignNode1" presStyleIdx="7" presStyleCnt="8"/>
      <dgm:spPr/>
    </dgm:pt>
    <dgm:pt modelId="{2BE7CDEB-B388-214A-863C-1CF8A8D52CEB}" type="pres">
      <dgm:prSet presAssocID="{F58F3562-A65C-4D06-803B-C185CA2E0AD4}" presName="horz1" presStyleCnt="0"/>
      <dgm:spPr/>
    </dgm:pt>
    <dgm:pt modelId="{36679177-1194-E64F-8F0F-2A2AE2CB1229}" type="pres">
      <dgm:prSet presAssocID="{F58F3562-A65C-4D06-803B-C185CA2E0AD4}" presName="tx1" presStyleLbl="revTx" presStyleIdx="7" presStyleCnt="8"/>
      <dgm:spPr/>
    </dgm:pt>
    <dgm:pt modelId="{DEDF41FD-D902-F64D-845F-508FB85A7E79}" type="pres">
      <dgm:prSet presAssocID="{F58F3562-A65C-4D06-803B-C185CA2E0AD4}" presName="vert1" presStyleCnt="0"/>
      <dgm:spPr/>
    </dgm:pt>
  </dgm:ptLst>
  <dgm:cxnLst>
    <dgm:cxn modelId="{7E457807-F4E5-4251-AEF7-79701E8FFE3E}" srcId="{B8B8F882-9F42-46C3-A69E-F28705FA3070}" destId="{F58F3562-A65C-4D06-803B-C185CA2E0AD4}" srcOrd="7" destOrd="0" parTransId="{551FE953-09E6-4354-B404-C7AE18A207FD}" sibTransId="{58E66639-B1F8-4C37-949D-3F5FBD874ED4}"/>
    <dgm:cxn modelId="{F42A5742-B8DD-DF49-8158-1B5C008D779A}" type="presOf" srcId="{B8B8F882-9F42-46C3-A69E-F28705FA3070}" destId="{72805009-2EB6-7640-BD1E-90A30B1978DF}" srcOrd="0" destOrd="0" presId="urn:microsoft.com/office/officeart/2008/layout/LinedList"/>
    <dgm:cxn modelId="{2A8C2A44-E8BA-4156-A25E-AE80E99FBB8B}" srcId="{B8B8F882-9F42-46C3-A69E-F28705FA3070}" destId="{7F3DC59C-9A19-4A00-8BFD-69CAB1EC3EB3}" srcOrd="0" destOrd="0" parTransId="{FB44FF95-AF1D-4FD8-B17A-1F40028EB7AE}" sibTransId="{03B10A0D-04BF-4F3B-AB40-E3769D79A005}"/>
    <dgm:cxn modelId="{AD459448-5724-5546-91F6-B27873357359}" type="presOf" srcId="{7F3DC59C-9A19-4A00-8BFD-69CAB1EC3EB3}" destId="{C898350E-6676-3B45-846B-E59627A74E83}" srcOrd="0" destOrd="0" presId="urn:microsoft.com/office/officeart/2008/layout/LinedList"/>
    <dgm:cxn modelId="{D00DCD50-DF41-422B-B961-06A691920341}" srcId="{B8B8F882-9F42-46C3-A69E-F28705FA3070}" destId="{1BF2682A-C1AC-492A-B983-373D7FD40C80}" srcOrd="6" destOrd="0" parTransId="{1181247E-5885-41EB-B6FA-106E29C29186}" sibTransId="{9D76BDBF-D798-4979-9B78-3067591B7DB6}"/>
    <dgm:cxn modelId="{997E5E51-8135-D548-BCB1-D90565CA0C3D}" type="presOf" srcId="{E17E60BE-2774-494D-84F8-C6721DBEF12C}" destId="{45EF066C-F7FC-F84F-BCED-AD3ACD12688F}" srcOrd="0" destOrd="0" presId="urn:microsoft.com/office/officeart/2008/layout/LinedList"/>
    <dgm:cxn modelId="{670A2F58-3893-4B6D-9092-14C0FBF57EB8}" srcId="{B8B8F882-9F42-46C3-A69E-F28705FA3070}" destId="{80F5577F-AB95-498E-83D0-F767174FBEC7}" srcOrd="3" destOrd="0" parTransId="{2D5D0075-925F-42B0-8882-722B2F470F42}" sibTransId="{02215731-BC2C-4B3F-A170-042C4605AB2B}"/>
    <dgm:cxn modelId="{F057B471-C923-A547-B597-41BABCE28D3E}" type="presOf" srcId="{C05DE358-78F5-48E9-AE98-5F9E02908C0A}" destId="{536C5754-D70F-164F-A49A-B08F6F1295A7}" srcOrd="0" destOrd="0" presId="urn:microsoft.com/office/officeart/2008/layout/LinedList"/>
    <dgm:cxn modelId="{EE39E67E-EAC9-0441-8317-F5DFD4CF3119}" type="presOf" srcId="{80F5577F-AB95-498E-83D0-F767174FBEC7}" destId="{B9012D95-E7D1-A140-A6F6-1FB0EF69443C}" srcOrd="0" destOrd="0" presId="urn:microsoft.com/office/officeart/2008/layout/LinedList"/>
    <dgm:cxn modelId="{E663B087-E0AB-2B48-9709-562080DF190E}" type="presOf" srcId="{1BF2682A-C1AC-492A-B983-373D7FD40C80}" destId="{5D105BF8-2673-DE4D-81C1-ADF752111899}" srcOrd="0" destOrd="0" presId="urn:microsoft.com/office/officeart/2008/layout/LinedList"/>
    <dgm:cxn modelId="{A1ED78A7-879A-4161-8B58-0EF2868C4407}" srcId="{B8B8F882-9F42-46C3-A69E-F28705FA3070}" destId="{C05DE358-78F5-48E9-AE98-5F9E02908C0A}" srcOrd="2" destOrd="0" parTransId="{F5C167E1-A0C7-47E0-808A-CBA890CFE015}" sibTransId="{098E431F-2452-4B3B-9698-7E2B170A6365}"/>
    <dgm:cxn modelId="{C6C582A8-A031-2F42-AD6A-C143D1907344}" type="presOf" srcId="{F58F3562-A65C-4D06-803B-C185CA2E0AD4}" destId="{36679177-1194-E64F-8F0F-2A2AE2CB1229}" srcOrd="0" destOrd="0" presId="urn:microsoft.com/office/officeart/2008/layout/LinedList"/>
    <dgm:cxn modelId="{11386FB9-D38B-46BF-9992-2C2967C068B3}" srcId="{B8B8F882-9F42-46C3-A69E-F28705FA3070}" destId="{209A3B52-5168-41E4-9F70-9B9D26CA4EE2}" srcOrd="4" destOrd="0" parTransId="{EFB07F81-1032-4CA2-9FCB-1CC2118F15F0}" sibTransId="{AE281A73-5A8B-47D4-9468-8DCEE99B1CBA}"/>
    <dgm:cxn modelId="{24A714C1-ABD3-40BC-9161-CF04D0BDE388}" srcId="{B8B8F882-9F42-46C3-A69E-F28705FA3070}" destId="{87CFC8A2-6019-4B03-81F4-CE2EA299AA94}" srcOrd="1" destOrd="0" parTransId="{A89B1E57-B24F-4904-A918-9E115FA3B780}" sibTransId="{13B7D9FA-035E-4C7C-9367-E6081E4DBC81}"/>
    <dgm:cxn modelId="{F5F1DBDF-5A6A-48DD-A6E5-EAA0E93DE7B2}" srcId="{B8B8F882-9F42-46C3-A69E-F28705FA3070}" destId="{E17E60BE-2774-494D-84F8-C6721DBEF12C}" srcOrd="5" destOrd="0" parTransId="{702D7983-C981-40C1-9512-1246E008107B}" sibTransId="{C44445FB-50EC-46B8-81C2-3DC1AFAA1CFB}"/>
    <dgm:cxn modelId="{F2EFF7E7-338C-BA49-92AC-86534CAFEC97}" type="presOf" srcId="{209A3B52-5168-41E4-9F70-9B9D26CA4EE2}" destId="{59B0BEF8-61C2-864A-9F5F-73FD21DD8EAD}" srcOrd="0" destOrd="0" presId="urn:microsoft.com/office/officeart/2008/layout/LinedList"/>
    <dgm:cxn modelId="{F2112CEB-60F6-784B-A4F3-11722F3A1E50}" type="presOf" srcId="{87CFC8A2-6019-4B03-81F4-CE2EA299AA94}" destId="{B2F004B2-58C8-5E44-9DC2-F77F5529C53B}" srcOrd="0" destOrd="0" presId="urn:microsoft.com/office/officeart/2008/layout/LinedList"/>
    <dgm:cxn modelId="{19ED5898-4887-3248-A152-39C27DF4CBDA}" type="presParOf" srcId="{72805009-2EB6-7640-BD1E-90A30B1978DF}" destId="{73446CB8-17ED-EE4C-A6F1-EC6BF07085D3}" srcOrd="0" destOrd="0" presId="urn:microsoft.com/office/officeart/2008/layout/LinedList"/>
    <dgm:cxn modelId="{A2CC216A-B6A3-814F-A123-14719ECD8E43}" type="presParOf" srcId="{72805009-2EB6-7640-BD1E-90A30B1978DF}" destId="{2F9EEE5D-BA64-7149-8E05-C25F4359B653}" srcOrd="1" destOrd="0" presId="urn:microsoft.com/office/officeart/2008/layout/LinedList"/>
    <dgm:cxn modelId="{1669E317-0812-1F43-B17F-E7338CE7D210}" type="presParOf" srcId="{2F9EEE5D-BA64-7149-8E05-C25F4359B653}" destId="{C898350E-6676-3B45-846B-E59627A74E83}" srcOrd="0" destOrd="0" presId="urn:microsoft.com/office/officeart/2008/layout/LinedList"/>
    <dgm:cxn modelId="{CCA8DA11-8552-4943-B4B0-3E9599FCF869}" type="presParOf" srcId="{2F9EEE5D-BA64-7149-8E05-C25F4359B653}" destId="{7DFC644F-DE27-AD4D-85B4-51E58B5646BC}" srcOrd="1" destOrd="0" presId="urn:microsoft.com/office/officeart/2008/layout/LinedList"/>
    <dgm:cxn modelId="{A511ED5F-58D7-3446-B3D6-24026A2ACD2D}" type="presParOf" srcId="{72805009-2EB6-7640-BD1E-90A30B1978DF}" destId="{46293983-48E8-9F4D-8E00-0B1F2B483D5C}" srcOrd="2" destOrd="0" presId="urn:microsoft.com/office/officeart/2008/layout/LinedList"/>
    <dgm:cxn modelId="{F7910AB8-1040-5F41-9A5F-3C2788C8ABBC}" type="presParOf" srcId="{72805009-2EB6-7640-BD1E-90A30B1978DF}" destId="{C530F41A-18B8-644D-A793-362F860BC288}" srcOrd="3" destOrd="0" presId="urn:microsoft.com/office/officeart/2008/layout/LinedList"/>
    <dgm:cxn modelId="{07761FE8-1F90-D445-9005-9D56BCD77DE5}" type="presParOf" srcId="{C530F41A-18B8-644D-A793-362F860BC288}" destId="{B2F004B2-58C8-5E44-9DC2-F77F5529C53B}" srcOrd="0" destOrd="0" presId="urn:microsoft.com/office/officeart/2008/layout/LinedList"/>
    <dgm:cxn modelId="{93A1AA53-B55E-9941-B8F5-580CE22D0C50}" type="presParOf" srcId="{C530F41A-18B8-644D-A793-362F860BC288}" destId="{D0FC8D68-531D-0044-8FC6-26E6037A6C65}" srcOrd="1" destOrd="0" presId="urn:microsoft.com/office/officeart/2008/layout/LinedList"/>
    <dgm:cxn modelId="{A2D8AD48-FBEB-6640-A605-8ED7235F3A74}" type="presParOf" srcId="{72805009-2EB6-7640-BD1E-90A30B1978DF}" destId="{F5D2517B-496F-C248-BC20-BAE825584BD6}" srcOrd="4" destOrd="0" presId="urn:microsoft.com/office/officeart/2008/layout/LinedList"/>
    <dgm:cxn modelId="{2C2FC59A-E2E6-3B4E-BB04-40E3D77FEDB2}" type="presParOf" srcId="{72805009-2EB6-7640-BD1E-90A30B1978DF}" destId="{6A6A071B-6E41-6347-A4BE-42E087C8EC98}" srcOrd="5" destOrd="0" presId="urn:microsoft.com/office/officeart/2008/layout/LinedList"/>
    <dgm:cxn modelId="{C52F7011-6EAC-B342-B6FC-5649BC3473E1}" type="presParOf" srcId="{6A6A071B-6E41-6347-A4BE-42E087C8EC98}" destId="{536C5754-D70F-164F-A49A-B08F6F1295A7}" srcOrd="0" destOrd="0" presId="urn:microsoft.com/office/officeart/2008/layout/LinedList"/>
    <dgm:cxn modelId="{1C97E377-AFFA-264A-8D69-C64CAF6A1DC7}" type="presParOf" srcId="{6A6A071B-6E41-6347-A4BE-42E087C8EC98}" destId="{61F320BC-A45E-274B-8B12-B938A4DE30B9}" srcOrd="1" destOrd="0" presId="urn:microsoft.com/office/officeart/2008/layout/LinedList"/>
    <dgm:cxn modelId="{5A1CE420-A35D-C74C-8565-F43B16BA34A2}" type="presParOf" srcId="{72805009-2EB6-7640-BD1E-90A30B1978DF}" destId="{324C17E8-3DC5-5E4B-A904-6453065D980C}" srcOrd="6" destOrd="0" presId="urn:microsoft.com/office/officeart/2008/layout/LinedList"/>
    <dgm:cxn modelId="{D6F68573-A86F-9D47-9FB2-30D8FE4A67D3}" type="presParOf" srcId="{72805009-2EB6-7640-BD1E-90A30B1978DF}" destId="{1A46F7D0-8A05-B342-8005-EBA012E3C1FD}" srcOrd="7" destOrd="0" presId="urn:microsoft.com/office/officeart/2008/layout/LinedList"/>
    <dgm:cxn modelId="{72ADB60F-A0C6-8746-AAC5-AF9842CB5CDE}" type="presParOf" srcId="{1A46F7D0-8A05-B342-8005-EBA012E3C1FD}" destId="{B9012D95-E7D1-A140-A6F6-1FB0EF69443C}" srcOrd="0" destOrd="0" presId="urn:microsoft.com/office/officeart/2008/layout/LinedList"/>
    <dgm:cxn modelId="{C4AD9ED4-CC01-B24D-8E59-388818DE3B5B}" type="presParOf" srcId="{1A46F7D0-8A05-B342-8005-EBA012E3C1FD}" destId="{AF0677F1-5E80-3645-89E8-32FD834B7600}" srcOrd="1" destOrd="0" presId="urn:microsoft.com/office/officeart/2008/layout/LinedList"/>
    <dgm:cxn modelId="{1A14C44B-AC3D-F048-B8FF-D0AE1CA1FB52}" type="presParOf" srcId="{72805009-2EB6-7640-BD1E-90A30B1978DF}" destId="{DC3F05F4-5D66-C74E-A851-5A19A5379A85}" srcOrd="8" destOrd="0" presId="urn:microsoft.com/office/officeart/2008/layout/LinedList"/>
    <dgm:cxn modelId="{E94E1AE7-34CD-E541-91BA-37CBCC0F62CA}" type="presParOf" srcId="{72805009-2EB6-7640-BD1E-90A30B1978DF}" destId="{D2318285-4AC4-BB48-86B3-E95A8E8E59DE}" srcOrd="9" destOrd="0" presId="urn:microsoft.com/office/officeart/2008/layout/LinedList"/>
    <dgm:cxn modelId="{749A15AA-B7A4-5348-A538-721DD8E91D0E}" type="presParOf" srcId="{D2318285-4AC4-BB48-86B3-E95A8E8E59DE}" destId="{59B0BEF8-61C2-864A-9F5F-73FD21DD8EAD}" srcOrd="0" destOrd="0" presId="urn:microsoft.com/office/officeart/2008/layout/LinedList"/>
    <dgm:cxn modelId="{7E1063B8-EBC5-3D4C-BBEF-4C5294317702}" type="presParOf" srcId="{D2318285-4AC4-BB48-86B3-E95A8E8E59DE}" destId="{9FCFA572-7FB8-6043-B6A0-5C8548B8D8D5}" srcOrd="1" destOrd="0" presId="urn:microsoft.com/office/officeart/2008/layout/LinedList"/>
    <dgm:cxn modelId="{06BAAF23-8C06-704E-B498-5E5A063D26AD}" type="presParOf" srcId="{72805009-2EB6-7640-BD1E-90A30B1978DF}" destId="{EBB558E9-C5FF-654A-9E8E-B99FDB471FEA}" srcOrd="10" destOrd="0" presId="urn:microsoft.com/office/officeart/2008/layout/LinedList"/>
    <dgm:cxn modelId="{70ECD4CA-3D26-414D-AEDA-E63A7328B864}" type="presParOf" srcId="{72805009-2EB6-7640-BD1E-90A30B1978DF}" destId="{24EFBC41-5E20-814B-A6B7-CB58E826B944}" srcOrd="11" destOrd="0" presId="urn:microsoft.com/office/officeart/2008/layout/LinedList"/>
    <dgm:cxn modelId="{6B3259CF-4713-E94C-872E-13D6799607E8}" type="presParOf" srcId="{24EFBC41-5E20-814B-A6B7-CB58E826B944}" destId="{45EF066C-F7FC-F84F-BCED-AD3ACD12688F}" srcOrd="0" destOrd="0" presId="urn:microsoft.com/office/officeart/2008/layout/LinedList"/>
    <dgm:cxn modelId="{4CE1BF20-9BA2-B44A-82DF-702792FA7CEB}" type="presParOf" srcId="{24EFBC41-5E20-814B-A6B7-CB58E826B944}" destId="{DD7F12F6-30C6-1546-ABE1-D759FD63C7EC}" srcOrd="1" destOrd="0" presId="urn:microsoft.com/office/officeart/2008/layout/LinedList"/>
    <dgm:cxn modelId="{63402DDE-71A2-2247-8A5F-B7844923AE75}" type="presParOf" srcId="{72805009-2EB6-7640-BD1E-90A30B1978DF}" destId="{2879E202-D04E-7F43-B51A-6551C11BBDCB}" srcOrd="12" destOrd="0" presId="urn:microsoft.com/office/officeart/2008/layout/LinedList"/>
    <dgm:cxn modelId="{047F00CC-E20F-FB42-94F2-0FDC7C012079}" type="presParOf" srcId="{72805009-2EB6-7640-BD1E-90A30B1978DF}" destId="{1320BF2F-D52E-FA46-B359-A769DA4BAD8C}" srcOrd="13" destOrd="0" presId="urn:microsoft.com/office/officeart/2008/layout/LinedList"/>
    <dgm:cxn modelId="{025052F1-7E03-D544-8520-534F7CB01EA2}" type="presParOf" srcId="{1320BF2F-D52E-FA46-B359-A769DA4BAD8C}" destId="{5D105BF8-2673-DE4D-81C1-ADF752111899}" srcOrd="0" destOrd="0" presId="urn:microsoft.com/office/officeart/2008/layout/LinedList"/>
    <dgm:cxn modelId="{3687845D-9790-6445-9FE3-788138D2F45D}" type="presParOf" srcId="{1320BF2F-D52E-FA46-B359-A769DA4BAD8C}" destId="{2BA5DC25-AB3A-674D-818A-76AC03307160}" srcOrd="1" destOrd="0" presId="urn:microsoft.com/office/officeart/2008/layout/LinedList"/>
    <dgm:cxn modelId="{197CE246-9A0E-9944-AF10-99ECE7C07D7C}" type="presParOf" srcId="{72805009-2EB6-7640-BD1E-90A30B1978DF}" destId="{0C50F629-3846-B04F-B77B-A6F7CB5AC9F0}" srcOrd="14" destOrd="0" presId="urn:microsoft.com/office/officeart/2008/layout/LinedList"/>
    <dgm:cxn modelId="{84A0B013-39A2-1D4E-9A34-488B3B38BDCF}" type="presParOf" srcId="{72805009-2EB6-7640-BD1E-90A30B1978DF}" destId="{2BE7CDEB-B388-214A-863C-1CF8A8D52CEB}" srcOrd="15" destOrd="0" presId="urn:microsoft.com/office/officeart/2008/layout/LinedList"/>
    <dgm:cxn modelId="{10C60261-A1FF-4545-B5E0-0535D2C89911}" type="presParOf" srcId="{2BE7CDEB-B388-214A-863C-1CF8A8D52CEB}" destId="{36679177-1194-E64F-8F0F-2A2AE2CB1229}" srcOrd="0" destOrd="0" presId="urn:microsoft.com/office/officeart/2008/layout/LinedList"/>
    <dgm:cxn modelId="{B5034C5B-6C09-7C4F-827A-BD2DA5979F87}" type="presParOf" srcId="{2BE7CDEB-B388-214A-863C-1CF8A8D52CEB}" destId="{DEDF41FD-D902-F64D-845F-508FB85A7E79}"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71CEA-4DB8-4099-A637-D8FA11588D39}">
      <dsp:nvSpPr>
        <dsp:cNvPr id="0" name=""/>
        <dsp:cNvSpPr/>
      </dsp:nvSpPr>
      <dsp:spPr>
        <a:xfrm>
          <a:off x="336733" y="1003564"/>
          <a:ext cx="1691480" cy="16914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D6250-2CB1-41A9-AE12-2D578EB926A6}">
      <dsp:nvSpPr>
        <dsp:cNvPr id="0" name=""/>
        <dsp:cNvSpPr/>
      </dsp:nvSpPr>
      <dsp:spPr>
        <a:xfrm>
          <a:off x="691944" y="1358775"/>
          <a:ext cx="981058" cy="981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2C1CF-B803-45E8-BC6C-E1742496954A}">
      <dsp:nvSpPr>
        <dsp:cNvPr id="0" name=""/>
        <dsp:cNvSpPr/>
      </dsp:nvSpPr>
      <dsp:spPr>
        <a:xfrm>
          <a:off x="2390674" y="1003564"/>
          <a:ext cx="3987060" cy="169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t>Industrial Revolution-scale transformation &gt;&gt;&gt;&gt; INTERNET</a:t>
          </a:r>
        </a:p>
      </dsp:txBody>
      <dsp:txXfrm>
        <a:off x="2390674" y="1003564"/>
        <a:ext cx="3987060" cy="1691480"/>
      </dsp:txXfrm>
    </dsp:sp>
    <dsp:sp modelId="{8F01721B-3110-43B3-9BFB-148AC7B277D6}">
      <dsp:nvSpPr>
        <dsp:cNvPr id="0" name=""/>
        <dsp:cNvSpPr/>
      </dsp:nvSpPr>
      <dsp:spPr>
        <a:xfrm>
          <a:off x="7072450" y="1003564"/>
          <a:ext cx="1691480" cy="16914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A03BF-E09B-4BD6-87CE-B931EC8A5C5B}">
      <dsp:nvSpPr>
        <dsp:cNvPr id="0" name=""/>
        <dsp:cNvSpPr/>
      </dsp:nvSpPr>
      <dsp:spPr>
        <a:xfrm>
          <a:off x="7427661" y="1358775"/>
          <a:ext cx="981058" cy="9810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10423-E90C-4EE8-AA57-FEACF2334096}">
      <dsp:nvSpPr>
        <dsp:cNvPr id="0" name=""/>
        <dsp:cNvSpPr/>
      </dsp:nvSpPr>
      <dsp:spPr>
        <a:xfrm>
          <a:off x="9126391" y="1003564"/>
          <a:ext cx="3987060" cy="169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t>Cognitive work done by AI at a fraction of the cost in a fraction of the time!! </a:t>
          </a:r>
          <a:r>
            <a:rPr lang="en-US" sz="2800" kern="1200" dirty="0">
              <a:sym typeface="Wingdings" panose="05000000000000000000" pitchFamily="2" charset="2"/>
            </a:rPr>
            <a:t></a:t>
          </a:r>
          <a:r>
            <a:rPr lang="en-US" sz="2800" kern="1200" dirty="0"/>
            <a:t> COSTS COLLAPSE!</a:t>
          </a:r>
        </a:p>
      </dsp:txBody>
      <dsp:txXfrm>
        <a:off x="9126391" y="1003564"/>
        <a:ext cx="3987060" cy="1691480"/>
      </dsp:txXfrm>
    </dsp:sp>
    <dsp:sp modelId="{9F96B826-0B0E-40E0-BBCA-BDFAC1FE3583}">
      <dsp:nvSpPr>
        <dsp:cNvPr id="0" name=""/>
        <dsp:cNvSpPr/>
      </dsp:nvSpPr>
      <dsp:spPr>
        <a:xfrm>
          <a:off x="336733" y="3799039"/>
          <a:ext cx="1691480" cy="16914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DC4C4-5708-42BC-B70A-418029E2335A}">
      <dsp:nvSpPr>
        <dsp:cNvPr id="0" name=""/>
        <dsp:cNvSpPr/>
      </dsp:nvSpPr>
      <dsp:spPr>
        <a:xfrm>
          <a:off x="691944" y="4154250"/>
          <a:ext cx="981058" cy="9810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D13F2-5976-47AC-AB41-3AD1E2538535}">
      <dsp:nvSpPr>
        <dsp:cNvPr id="0" name=""/>
        <dsp:cNvSpPr/>
      </dsp:nvSpPr>
      <dsp:spPr>
        <a:xfrm>
          <a:off x="2390674" y="3799039"/>
          <a:ext cx="3987060" cy="169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t>THE ELECTRICITY PARALLEL</a:t>
          </a:r>
        </a:p>
      </dsp:txBody>
      <dsp:txXfrm>
        <a:off x="2390674" y="3799039"/>
        <a:ext cx="3987060" cy="1691480"/>
      </dsp:txXfrm>
    </dsp:sp>
    <dsp:sp modelId="{CC0F4324-8DAC-4309-ABA1-0925171BC1D6}">
      <dsp:nvSpPr>
        <dsp:cNvPr id="0" name=""/>
        <dsp:cNvSpPr/>
      </dsp:nvSpPr>
      <dsp:spPr>
        <a:xfrm>
          <a:off x="7072450" y="3799039"/>
          <a:ext cx="1691480" cy="16914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DFAD1-4E4B-4767-AC3A-41F4E0C7CB6D}">
      <dsp:nvSpPr>
        <dsp:cNvPr id="0" name=""/>
        <dsp:cNvSpPr/>
      </dsp:nvSpPr>
      <dsp:spPr>
        <a:xfrm>
          <a:off x="7427661" y="4154250"/>
          <a:ext cx="981058" cy="9810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9409A-CE44-49F4-9A19-0BE005976B4D}">
      <dsp:nvSpPr>
        <dsp:cNvPr id="0" name=""/>
        <dsp:cNvSpPr/>
      </dsp:nvSpPr>
      <dsp:spPr>
        <a:xfrm>
          <a:off x="9126391" y="3799039"/>
          <a:ext cx="3987060" cy="169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t>AI is the first tool that learns from use…Every day you wait, competitors build better AI</a:t>
          </a:r>
        </a:p>
      </dsp:txBody>
      <dsp:txXfrm>
        <a:off x="9126391" y="3799039"/>
        <a:ext cx="3987060" cy="1691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46CB8-17ED-EE4C-A6F1-EC6BF07085D3}">
      <dsp:nvSpPr>
        <dsp:cNvPr id="0" name=""/>
        <dsp:cNvSpPr/>
      </dsp:nvSpPr>
      <dsp:spPr>
        <a:xfrm>
          <a:off x="0" y="0"/>
          <a:ext cx="5852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8350E-6676-3B45-846B-E59627A74E83}">
      <dsp:nvSpPr>
        <dsp:cNvPr id="0" name=""/>
        <dsp:cNvSpPr/>
      </dsp:nvSpPr>
      <dsp:spPr>
        <a:xfrm>
          <a:off x="0" y="0"/>
          <a:ext cx="585216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a:t>Computational statistics</a:t>
          </a:r>
          <a:endParaRPr lang="en-US" sz="2800" kern="1200"/>
        </a:p>
      </dsp:txBody>
      <dsp:txXfrm>
        <a:off x="0" y="0"/>
        <a:ext cx="5852160" cy="652700"/>
      </dsp:txXfrm>
    </dsp:sp>
    <dsp:sp modelId="{46293983-48E8-9F4D-8E00-0B1F2B483D5C}">
      <dsp:nvSpPr>
        <dsp:cNvPr id="0" name=""/>
        <dsp:cNvSpPr/>
      </dsp:nvSpPr>
      <dsp:spPr>
        <a:xfrm>
          <a:off x="0" y="652700"/>
          <a:ext cx="5852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004B2-58C8-5E44-9DC2-F77F5529C53B}">
      <dsp:nvSpPr>
        <dsp:cNvPr id="0" name=""/>
        <dsp:cNvSpPr/>
      </dsp:nvSpPr>
      <dsp:spPr>
        <a:xfrm>
          <a:off x="0" y="652700"/>
          <a:ext cx="585216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a:t>Pattern recognition</a:t>
          </a:r>
          <a:endParaRPr lang="en-US" sz="2800" kern="1200"/>
        </a:p>
      </dsp:txBody>
      <dsp:txXfrm>
        <a:off x="0" y="652700"/>
        <a:ext cx="5852160" cy="652700"/>
      </dsp:txXfrm>
    </dsp:sp>
    <dsp:sp modelId="{F5D2517B-496F-C248-BC20-BAE825584BD6}">
      <dsp:nvSpPr>
        <dsp:cNvPr id="0" name=""/>
        <dsp:cNvSpPr/>
      </dsp:nvSpPr>
      <dsp:spPr>
        <a:xfrm>
          <a:off x="0" y="1305401"/>
          <a:ext cx="5852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C5754-D70F-164F-A49A-B08F6F1295A7}">
      <dsp:nvSpPr>
        <dsp:cNvPr id="0" name=""/>
        <dsp:cNvSpPr/>
      </dsp:nvSpPr>
      <dsp:spPr>
        <a:xfrm>
          <a:off x="0" y="1305401"/>
          <a:ext cx="585216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a:t>Next word, next move</a:t>
          </a:r>
          <a:endParaRPr lang="en-US" sz="2800" kern="1200"/>
        </a:p>
      </dsp:txBody>
      <dsp:txXfrm>
        <a:off x="0" y="1305401"/>
        <a:ext cx="5852160" cy="652700"/>
      </dsp:txXfrm>
    </dsp:sp>
    <dsp:sp modelId="{324C17E8-3DC5-5E4B-A904-6453065D980C}">
      <dsp:nvSpPr>
        <dsp:cNvPr id="0" name=""/>
        <dsp:cNvSpPr/>
      </dsp:nvSpPr>
      <dsp:spPr>
        <a:xfrm>
          <a:off x="0" y="1958102"/>
          <a:ext cx="5852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012D95-E7D1-A140-A6F6-1FB0EF69443C}">
      <dsp:nvSpPr>
        <dsp:cNvPr id="0" name=""/>
        <dsp:cNvSpPr/>
      </dsp:nvSpPr>
      <dsp:spPr>
        <a:xfrm>
          <a:off x="0" y="1958102"/>
          <a:ext cx="585216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a:t>Cancer from image</a:t>
          </a:r>
          <a:endParaRPr lang="en-US" sz="2800" kern="1200"/>
        </a:p>
      </dsp:txBody>
      <dsp:txXfrm>
        <a:off x="0" y="1958102"/>
        <a:ext cx="5852160" cy="652700"/>
      </dsp:txXfrm>
    </dsp:sp>
    <dsp:sp modelId="{DC3F05F4-5D66-C74E-A851-5A19A5379A85}">
      <dsp:nvSpPr>
        <dsp:cNvPr id="0" name=""/>
        <dsp:cNvSpPr/>
      </dsp:nvSpPr>
      <dsp:spPr>
        <a:xfrm>
          <a:off x="0" y="2610803"/>
          <a:ext cx="5852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B0BEF8-61C2-864A-9F5F-73FD21DD8EAD}">
      <dsp:nvSpPr>
        <dsp:cNvPr id="0" name=""/>
        <dsp:cNvSpPr/>
      </dsp:nvSpPr>
      <dsp:spPr>
        <a:xfrm>
          <a:off x="0" y="2610803"/>
          <a:ext cx="585216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a:t>Code completion</a:t>
          </a:r>
          <a:endParaRPr lang="en-US" sz="2800" kern="1200"/>
        </a:p>
      </dsp:txBody>
      <dsp:txXfrm>
        <a:off x="0" y="2610803"/>
        <a:ext cx="5852160" cy="652700"/>
      </dsp:txXfrm>
    </dsp:sp>
    <dsp:sp modelId="{EBB558E9-C5FF-654A-9E8E-B99FDB471FEA}">
      <dsp:nvSpPr>
        <dsp:cNvPr id="0" name=""/>
        <dsp:cNvSpPr/>
      </dsp:nvSpPr>
      <dsp:spPr>
        <a:xfrm>
          <a:off x="0" y="3263503"/>
          <a:ext cx="5852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F066C-F7FC-F84F-BCED-AD3ACD12688F}">
      <dsp:nvSpPr>
        <dsp:cNvPr id="0" name=""/>
        <dsp:cNvSpPr/>
      </dsp:nvSpPr>
      <dsp:spPr>
        <a:xfrm>
          <a:off x="0" y="3263503"/>
          <a:ext cx="585216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a:t>Speed: Microseconds</a:t>
          </a:r>
          <a:endParaRPr lang="en-US" sz="2800" kern="1200"/>
        </a:p>
      </dsp:txBody>
      <dsp:txXfrm>
        <a:off x="0" y="3263503"/>
        <a:ext cx="5852160" cy="652700"/>
      </dsp:txXfrm>
    </dsp:sp>
    <dsp:sp modelId="{2879E202-D04E-7F43-B51A-6551C11BBDCB}">
      <dsp:nvSpPr>
        <dsp:cNvPr id="0" name=""/>
        <dsp:cNvSpPr/>
      </dsp:nvSpPr>
      <dsp:spPr>
        <a:xfrm>
          <a:off x="0" y="3916204"/>
          <a:ext cx="5852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05BF8-2673-DE4D-81C1-ADF752111899}">
      <dsp:nvSpPr>
        <dsp:cNvPr id="0" name=""/>
        <dsp:cNvSpPr/>
      </dsp:nvSpPr>
      <dsp:spPr>
        <a:xfrm>
          <a:off x="0" y="3916204"/>
          <a:ext cx="585216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dirty="0"/>
            <a:t>Cost: Cents</a:t>
          </a:r>
          <a:endParaRPr lang="en-US" sz="2800" kern="1200" dirty="0"/>
        </a:p>
      </dsp:txBody>
      <dsp:txXfrm>
        <a:off x="0" y="3916204"/>
        <a:ext cx="5852160" cy="652700"/>
      </dsp:txXfrm>
    </dsp:sp>
    <dsp:sp modelId="{0C50F629-3846-B04F-B77B-A6F7CB5AC9F0}">
      <dsp:nvSpPr>
        <dsp:cNvPr id="0" name=""/>
        <dsp:cNvSpPr/>
      </dsp:nvSpPr>
      <dsp:spPr>
        <a:xfrm>
          <a:off x="0" y="4568905"/>
          <a:ext cx="5852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79177-1194-E64F-8F0F-2A2AE2CB1229}">
      <dsp:nvSpPr>
        <dsp:cNvPr id="0" name=""/>
        <dsp:cNvSpPr/>
      </dsp:nvSpPr>
      <dsp:spPr>
        <a:xfrm>
          <a:off x="0" y="4568905"/>
          <a:ext cx="585216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a:t>⚠️ HAS ZERO JUDGMENT</a:t>
          </a:r>
          <a:endParaRPr lang="en-US" sz="2800" kern="1200"/>
        </a:p>
      </dsp:txBody>
      <dsp:txXfrm>
        <a:off x="0" y="4568905"/>
        <a:ext cx="5852160" cy="65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46CB8-17ED-EE4C-A6F1-EC6BF07085D3}">
      <dsp:nvSpPr>
        <dsp:cNvPr id="0" name=""/>
        <dsp:cNvSpPr/>
      </dsp:nvSpPr>
      <dsp:spPr>
        <a:xfrm>
          <a:off x="0" y="0"/>
          <a:ext cx="5415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8350E-6676-3B45-846B-E59627A74E83}">
      <dsp:nvSpPr>
        <dsp:cNvPr id="0" name=""/>
        <dsp:cNvSpPr/>
      </dsp:nvSpPr>
      <dsp:spPr>
        <a:xfrm>
          <a:off x="0" y="0"/>
          <a:ext cx="5415275"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dirty="0"/>
            <a:t>Weighing trade-offs</a:t>
          </a:r>
          <a:endParaRPr lang="en-US" sz="2800" kern="1200" dirty="0"/>
        </a:p>
      </dsp:txBody>
      <dsp:txXfrm>
        <a:off x="0" y="0"/>
        <a:ext cx="5415275" cy="652700"/>
      </dsp:txXfrm>
    </dsp:sp>
    <dsp:sp modelId="{46293983-48E8-9F4D-8E00-0B1F2B483D5C}">
      <dsp:nvSpPr>
        <dsp:cNvPr id="0" name=""/>
        <dsp:cNvSpPr/>
      </dsp:nvSpPr>
      <dsp:spPr>
        <a:xfrm>
          <a:off x="0" y="652700"/>
          <a:ext cx="5415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004B2-58C8-5E44-9DC2-F77F5529C53B}">
      <dsp:nvSpPr>
        <dsp:cNvPr id="0" name=""/>
        <dsp:cNvSpPr/>
      </dsp:nvSpPr>
      <dsp:spPr>
        <a:xfrm>
          <a:off x="0" y="652700"/>
          <a:ext cx="5415275"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dirty="0"/>
            <a:t>Understanding context</a:t>
          </a:r>
          <a:endParaRPr lang="en-US" sz="2800" kern="1200" dirty="0"/>
        </a:p>
      </dsp:txBody>
      <dsp:txXfrm>
        <a:off x="0" y="652700"/>
        <a:ext cx="5415275" cy="652700"/>
      </dsp:txXfrm>
    </dsp:sp>
    <dsp:sp modelId="{F5D2517B-496F-C248-BC20-BAE825584BD6}">
      <dsp:nvSpPr>
        <dsp:cNvPr id="0" name=""/>
        <dsp:cNvSpPr/>
      </dsp:nvSpPr>
      <dsp:spPr>
        <a:xfrm>
          <a:off x="0" y="1305401"/>
          <a:ext cx="5415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C5754-D70F-164F-A49A-B08F6F1295A7}">
      <dsp:nvSpPr>
        <dsp:cNvPr id="0" name=""/>
        <dsp:cNvSpPr/>
      </dsp:nvSpPr>
      <dsp:spPr>
        <a:xfrm>
          <a:off x="0" y="1305401"/>
          <a:ext cx="5415275"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dirty="0"/>
            <a:t>Evaluating preferences</a:t>
          </a:r>
          <a:endParaRPr lang="en-US" sz="2800" kern="1200" dirty="0"/>
        </a:p>
      </dsp:txBody>
      <dsp:txXfrm>
        <a:off x="0" y="1305401"/>
        <a:ext cx="5415275" cy="652700"/>
      </dsp:txXfrm>
    </dsp:sp>
    <dsp:sp modelId="{324C17E8-3DC5-5E4B-A904-6453065D980C}">
      <dsp:nvSpPr>
        <dsp:cNvPr id="0" name=""/>
        <dsp:cNvSpPr/>
      </dsp:nvSpPr>
      <dsp:spPr>
        <a:xfrm>
          <a:off x="0" y="1958102"/>
          <a:ext cx="5415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012D95-E7D1-A140-A6F6-1FB0EF69443C}">
      <dsp:nvSpPr>
        <dsp:cNvPr id="0" name=""/>
        <dsp:cNvSpPr/>
      </dsp:nvSpPr>
      <dsp:spPr>
        <a:xfrm>
          <a:off x="0" y="1958102"/>
          <a:ext cx="5415275"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dirty="0"/>
            <a:t>Deciding what to build</a:t>
          </a:r>
          <a:endParaRPr lang="en-US" sz="2800" kern="1200" dirty="0"/>
        </a:p>
      </dsp:txBody>
      <dsp:txXfrm>
        <a:off x="0" y="1958102"/>
        <a:ext cx="5415275" cy="652700"/>
      </dsp:txXfrm>
    </dsp:sp>
    <dsp:sp modelId="{DC3F05F4-5D66-C74E-A851-5A19A5379A85}">
      <dsp:nvSpPr>
        <dsp:cNvPr id="0" name=""/>
        <dsp:cNvSpPr/>
      </dsp:nvSpPr>
      <dsp:spPr>
        <a:xfrm>
          <a:off x="0" y="2610803"/>
          <a:ext cx="5415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B0BEF8-61C2-864A-9F5F-73FD21DD8EAD}">
      <dsp:nvSpPr>
        <dsp:cNvPr id="0" name=""/>
        <dsp:cNvSpPr/>
      </dsp:nvSpPr>
      <dsp:spPr>
        <a:xfrm>
          <a:off x="0" y="2610803"/>
          <a:ext cx="5415275"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dirty="0"/>
            <a:t>Making strategic calls</a:t>
          </a:r>
          <a:endParaRPr lang="en-US" sz="2800" kern="1200" dirty="0"/>
        </a:p>
      </dsp:txBody>
      <dsp:txXfrm>
        <a:off x="0" y="2610803"/>
        <a:ext cx="5415275" cy="652700"/>
      </dsp:txXfrm>
    </dsp:sp>
    <dsp:sp modelId="{EBB558E9-C5FF-654A-9E8E-B99FDB471FEA}">
      <dsp:nvSpPr>
        <dsp:cNvPr id="0" name=""/>
        <dsp:cNvSpPr/>
      </dsp:nvSpPr>
      <dsp:spPr>
        <a:xfrm>
          <a:off x="0" y="3263503"/>
          <a:ext cx="5415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F066C-F7FC-F84F-BCED-AD3ACD12688F}">
      <dsp:nvSpPr>
        <dsp:cNvPr id="0" name=""/>
        <dsp:cNvSpPr/>
      </dsp:nvSpPr>
      <dsp:spPr>
        <a:xfrm>
          <a:off x="0" y="3263503"/>
          <a:ext cx="5415275"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dirty="0"/>
            <a:t>Owning outcomes</a:t>
          </a:r>
          <a:endParaRPr lang="en-US" sz="2800" kern="1200" dirty="0"/>
        </a:p>
      </dsp:txBody>
      <dsp:txXfrm>
        <a:off x="0" y="3263503"/>
        <a:ext cx="5415275" cy="652700"/>
      </dsp:txXfrm>
    </dsp:sp>
    <dsp:sp modelId="{2879E202-D04E-7F43-B51A-6551C11BBDCB}">
      <dsp:nvSpPr>
        <dsp:cNvPr id="0" name=""/>
        <dsp:cNvSpPr/>
      </dsp:nvSpPr>
      <dsp:spPr>
        <a:xfrm>
          <a:off x="0" y="3916204"/>
          <a:ext cx="5415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05BF8-2673-DE4D-81C1-ADF752111899}">
      <dsp:nvSpPr>
        <dsp:cNvPr id="0" name=""/>
        <dsp:cNvSpPr/>
      </dsp:nvSpPr>
      <dsp:spPr>
        <a:xfrm>
          <a:off x="0" y="3916204"/>
          <a:ext cx="5415275"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Costs: High</a:t>
          </a:r>
        </a:p>
      </dsp:txBody>
      <dsp:txXfrm>
        <a:off x="0" y="3916204"/>
        <a:ext cx="5415275" cy="652700"/>
      </dsp:txXfrm>
    </dsp:sp>
    <dsp:sp modelId="{0C50F629-3846-B04F-B77B-A6F7CB5AC9F0}">
      <dsp:nvSpPr>
        <dsp:cNvPr id="0" name=""/>
        <dsp:cNvSpPr/>
      </dsp:nvSpPr>
      <dsp:spPr>
        <a:xfrm>
          <a:off x="0" y="4568905"/>
          <a:ext cx="5415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79177-1194-E64F-8F0F-2A2AE2CB1229}">
      <dsp:nvSpPr>
        <dsp:cNvPr id="0" name=""/>
        <dsp:cNvSpPr/>
      </dsp:nvSpPr>
      <dsp:spPr>
        <a:xfrm>
          <a:off x="0" y="4568905"/>
          <a:ext cx="5415275"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SG" sz="2800" kern="1200" dirty="0"/>
            <a:t>✨ THIS IS IRREPLACEABLE</a:t>
          </a:r>
          <a:endParaRPr lang="en-US" sz="2800" kern="1200" dirty="0"/>
        </a:p>
      </dsp:txBody>
      <dsp:txXfrm>
        <a:off x="0" y="4568905"/>
        <a:ext cx="5415275" cy="6527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SG" dirty="0"/>
              <a:t>Good morning. I am Laurence Liew, Director for AI Industry Innovation and AI Makerspace at AI Singapore. Today I want to talk about something that keeps educators, trainers, and business leaders up at night: how do we train people for an AI era when AI itself is changing faster than we can design curricula?</a:t>
            </a:r>
          </a:p>
          <a:p>
            <a:endParaRPr lang="en-SG" b="1" dirty="0"/>
          </a:p>
          <a:p>
            <a:r>
              <a:rPr lang="en-SG" b="1" dirty="0"/>
              <a:t>DELIVERY NOTE:</a:t>
            </a:r>
            <a:r>
              <a:rPr lang="en-SG" dirty="0"/>
              <a:t> Establish the problem immediately. Pause after the question.</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Let me break down the six-step workflow from Matthew Kam's research. This shows exactly why pattern recognition alone is not enough - we need judgement at every step.</a:t>
            </a:r>
          </a:p>
          <a:p>
            <a:endParaRPr dirty="0"/>
          </a:p>
          <a:p>
            <a:r>
              <a:rPr dirty="0"/>
              <a:t>Step 1 - IDENTIFY: AI processes queries. Humans determine WHAT is needed based on domain expertise. Without understanding the problem deeply, you cannot even formulate the right query.</a:t>
            </a:r>
          </a:p>
          <a:p>
            <a:endParaRPr dirty="0"/>
          </a:p>
          <a:p>
            <a:r>
              <a:rPr dirty="0"/>
              <a:t>Step 2 - ENGAGE: AI responds to prompts. Humans clearly express needs and context. Effective engagement requires communication skills and technical understanding.</a:t>
            </a:r>
          </a:p>
          <a:p>
            <a:endParaRPr dirty="0"/>
          </a:p>
          <a:p>
            <a:r>
              <a:rPr dirty="0"/>
              <a:t>Step 3 - EVALUATE: AI provides outputs. Humans cross-check against domain knowledge to catch failures. This is where junior developers without expertise fail - they cannot evaluate if outputs are correct.</a:t>
            </a:r>
          </a:p>
          <a:p>
            <a:endParaRPr dirty="0"/>
          </a:p>
          <a:p>
            <a:r>
              <a:rPr dirty="0"/>
              <a:t>Step 4 - CALIBRATE: AI refines based on feedback. Humans assess if outputs meet requirements. This requires both technical skills and business understanding.</a:t>
            </a:r>
          </a:p>
          <a:p>
            <a:endParaRPr dirty="0"/>
          </a:p>
          <a:p>
            <a:r>
              <a:rPr dirty="0"/>
              <a:t>Step 5 - TWEAK: AI generates variations. Humans iteratively improve and optimize. Engineering skills matter here - knowing what to change and why.</a:t>
            </a:r>
          </a:p>
          <a:p>
            <a:endParaRPr dirty="0"/>
          </a:p>
          <a:p>
            <a:r>
              <a:rPr dirty="0"/>
              <a:t>Step 6 - FINALIZE: AI produces solution. Humans integrate into systems and ensure production readiness. This requires full-stack capabilities and systems thinking.</a:t>
            </a:r>
          </a:p>
          <a:p>
            <a:endParaRPr dirty="0"/>
          </a:p>
          <a:p>
            <a:r>
              <a:rPr dirty="0"/>
              <a:t>See the pattern? At EVERY step, humans need domain expertise and judgement. Junior developers lacking expertise cannot identify needs, evaluate outputs, or integrate properly.</a:t>
            </a:r>
          </a:p>
          <a:p>
            <a:endParaRPr dirty="0"/>
          </a:p>
          <a:p>
            <a:r>
              <a:rPr dirty="0"/>
              <a:t>This is not prompt engineering. This is JUDGEMENT engineering. And judgement requires the deep fundamentals and broad capabilities we build through PLUS-Skilling.</a:t>
            </a:r>
          </a:p>
          <a:p>
            <a:endParaRPr dirty="0"/>
          </a:p>
          <a:p>
            <a:r>
              <a:rPr dirty="0"/>
              <a:t>DELIVERY NOTE: Walk through methodically. Use visual. Build to soundbite with maximum impact.</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Think of Iron Man. Tony Stark without the suit is brilliant. But Tony Stark WITH the suit is transformational. The suit amplifies his capabilities without replacing his judgement.</a:t>
            </a:r>
          </a:p>
          <a:p>
            <a:endParaRPr dirty="0"/>
          </a:p>
          <a:p>
            <a:r>
              <a:rPr dirty="0"/>
              <a:t>This is the model for individual augmentation. AI tools are the Iron Man suit. But you need the Tony Stark underneath - the knowledge, the judgement, the strategic thinking.</a:t>
            </a:r>
          </a:p>
          <a:p>
            <a:endParaRPr dirty="0"/>
          </a:p>
          <a:p>
            <a:r>
              <a:rPr dirty="0"/>
              <a:t>Junior developers without fundamentals are like trying to wear the Iron Man suit without being Tony Stark. The suit does not help. It actually makes things worse because you do not know how to use it effectively.</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Let me bring in more expert voices to validate what we are seeing.</a:t>
            </a:r>
          </a:p>
          <a:p>
            <a:endParaRPr dirty="0"/>
          </a:p>
          <a:p>
            <a:r>
              <a:rPr dirty="0"/>
              <a:t>Professor Ethan Mollick from Wharton says: "No one knows anything" because no one has five years of experience with generative AI yet. But the evidence DOES show three critical patterns:</a:t>
            </a:r>
          </a:p>
          <a:p>
            <a:endParaRPr dirty="0"/>
          </a:p>
          <a:p>
            <a:r>
              <a:rPr dirty="0"/>
              <a:t>First, properly trained professionals with AI tools show 25-40% productivity gains. BCG and P&amp;G studies demonstrate this consistently. But notice: PROPERLY TRAINED professionals. Training matters.</a:t>
            </a:r>
          </a:p>
          <a:p>
            <a:endParaRPr dirty="0"/>
          </a:p>
          <a:p>
            <a:r>
              <a:rPr dirty="0"/>
              <a:t>Second, soft skills matter MORE in the AI era. Leadership is about asking right questions, not having all answers. Communication becomes critical. Stakeholder management becomes essential. AI cannot replace these human capabilities.</a:t>
            </a:r>
            <a:endParaRPr lang="en-US" dirty="0"/>
          </a:p>
          <a:p>
            <a:endParaRPr dirty="0"/>
          </a:p>
          <a:p>
            <a:r>
              <a:rPr lang="en-SG" dirty="0"/>
              <a:t>And third, from Matthew Kam's research, the six-step AI workflow requires human judgement at every step:</a:t>
            </a:r>
          </a:p>
          <a:p>
            <a:r>
              <a:rPr lang="en-SG" dirty="0"/>
              <a:t>1. IDENTIFY what AI needs - requires domain expertise</a:t>
            </a:r>
          </a:p>
          <a:p>
            <a:r>
              <a:rPr lang="en-SG" dirty="0"/>
              <a:t>2. ENGAGE effectively - requires communication skills</a:t>
            </a:r>
          </a:p>
          <a:p>
            <a:r>
              <a:rPr lang="en-SG" dirty="0"/>
              <a:t>3. EVALUATE critically - requires technical knowledge</a:t>
            </a:r>
          </a:p>
          <a:p>
            <a:r>
              <a:rPr lang="en-SG" dirty="0"/>
              <a:t>4. CALIBRATE results - requires domain expertise</a:t>
            </a:r>
          </a:p>
          <a:p>
            <a:r>
              <a:rPr lang="en-SG" dirty="0"/>
              <a:t>5. TWEAK and improve - requires engineering skills</a:t>
            </a:r>
          </a:p>
          <a:p>
            <a:r>
              <a:rPr lang="en-SG" dirty="0"/>
              <a:t>6. FINALIZE and deploy - requires systems thinking</a:t>
            </a:r>
          </a:p>
          <a:p>
            <a:endParaRPr lang="en-SG" dirty="0"/>
          </a:p>
          <a:p>
            <a:r>
              <a:rPr lang="en-SG" dirty="0"/>
              <a:t>This is not prompt engineering. This is JUDGEMENT engineering.</a:t>
            </a:r>
          </a:p>
          <a:p>
            <a:endParaRPr lang="en-SG" dirty="0"/>
          </a:p>
          <a:p>
            <a:r>
              <a:rPr lang="en-SG" dirty="0"/>
              <a:t>DELIVERY NOTE: "This is not prompt engineering. This is judgement engineering" is your soundbite. Deliver with conviction. Pause after.</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5D0D3A-A165-4747-8301-76CC4E8AFFE6}" type="slidenum">
              <a:rPr lang="en-GB" smtClean="0"/>
              <a:t>14</a:t>
            </a:fld>
            <a:endParaRPr lang="en-GB"/>
          </a:p>
        </p:txBody>
      </p:sp>
    </p:spTree>
    <p:extLst>
      <p:ext uri="{BB962C8B-B14F-4D97-AF65-F5344CB8AC3E}">
        <p14:creationId xmlns:p14="http://schemas.microsoft.com/office/powerpoint/2010/main" val="232326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 Placeholder 2"/>
          <p:cNvSpPr>
            <a:spLocks noGrp="1"/>
          </p:cNvSpPr>
          <p:nvPr>
            <p:ph type="body"/>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455786A-A2E5-48DD-B5F9-CF59906803B8}" type="slidenum">
              <a:rPr lang="en-US" sz="1500" spc="-1" smtClean="0"/>
              <a:t>16</a:t>
            </a:fld>
            <a:endParaRPr lang="en-US" sz="1500" spc="-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17686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SG" dirty="0"/>
              <a:t>Quick context about who we are. AI Singapore is Singapore's national AI programme, bringing together government, academia, and industry. We focus on AI research, technology development, industry adoption, governance, and AI products.</a:t>
            </a:r>
          </a:p>
          <a:p>
            <a:endParaRPr lang="en-SG" dirty="0"/>
          </a:p>
        </p:txBody>
      </p:sp>
      <p:sp>
        <p:nvSpPr>
          <p:cNvPr id="780" name="Google Shape;7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SG" dirty="0"/>
              <a:t>More importantly for today's conversation, we have trained over 500 AI engineers through our AI Apprenticeship Programme, with a 90% placement rate. We have completed over 300 real-world AI projects with companies.</a:t>
            </a:r>
          </a:p>
          <a:p>
            <a:endParaRPr lang="en-SG" dirty="0"/>
          </a:p>
          <a:p>
            <a:r>
              <a:rPr lang="en-SG" dirty="0"/>
              <a:t>This is not theory. This is battle-tested experience at scale. Everything I share today comes from actually doing this work with hundreds of people.</a:t>
            </a:r>
          </a:p>
          <a:p>
            <a:endParaRPr lang="en-SG" dirty="0"/>
          </a:p>
          <a:p>
            <a:r>
              <a:rPr lang="en-SG" dirty="0"/>
              <a:t>These numbers represent real people solving real problems. Every statistic here represents a career transformed, a company empowered, and Singapore's AI ecosystem strengthened.</a:t>
            </a:r>
          </a:p>
          <a:p>
            <a:endParaRPr lang="en-SG" dirty="0"/>
          </a:p>
          <a:p>
            <a:pPr marL="457200" marR="0" lvl="0" indent="-228600" algn="l" rtl="0">
              <a:lnSpc>
                <a:spcPct val="100000"/>
              </a:lnSpc>
              <a:spcBef>
                <a:spcPts val="0"/>
              </a:spcBef>
              <a:spcAft>
                <a:spcPts val="0"/>
              </a:spcAft>
              <a:buClr>
                <a:srgbClr val="000000"/>
              </a:buClr>
              <a:buSzPts val="1400"/>
              <a:buFont typeface="Arial" panose="020B0604020202090204"/>
              <a:buNone/>
            </a:pPr>
            <a:endParaRPr lang="en-US" dirty="0"/>
          </a:p>
        </p:txBody>
      </p:sp>
      <p:sp>
        <p:nvSpPr>
          <p:cNvPr id="209" name="Google Shape;2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90204"/>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SG" dirty="0"/>
              <a:t>Here is what is keeping leaders up at night: AI is no longer optional. It is transforming every industry, every job function, every business process. But here is the challenge - the very nature of the skills we need is changing faster than we can train people. [PAUSE]</a:t>
            </a:r>
          </a:p>
          <a:p>
            <a:endParaRPr lang="en-SG" dirty="0"/>
          </a:p>
          <a:p>
            <a:r>
              <a:rPr lang="en-SG" dirty="0"/>
              <a:t>Traditional approach: hire more people, train them on tools, hope for the best. But that approach is not working anymore. Why? Because AI is fundamentally changing WHAT we need people to do.</a:t>
            </a:r>
          </a:p>
          <a:p>
            <a:endParaRPr lang="en-SG" dirty="0"/>
          </a:p>
          <a:p>
            <a:r>
              <a:rPr lang="en-SG" dirty="0"/>
              <a:t>We are not just automating tasks. We are transforming entire workflows, decision-making processes, and the fundamental relationship between humans and technology.</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SG" dirty="0"/>
              <a:t>Some people say AI is overhyped. They are wrong. AI is not overhyped - it is misunderstood. [PAUSE]</a:t>
            </a:r>
          </a:p>
          <a:p>
            <a:endParaRPr lang="en-SG" dirty="0"/>
          </a:p>
          <a:p>
            <a:r>
              <a:rPr lang="en-SG" dirty="0"/>
              <a:t>This is MORE than the internet. We are looking at Industrial Revolution-scale transformation. The cost collapse we are seeing is unprecedented - cognitive work done by AI at a fraction of the cost in a fraction of the time.</a:t>
            </a:r>
          </a:p>
          <a:p>
            <a:endParaRPr lang="en-SG" dirty="0"/>
          </a:p>
          <a:p>
            <a:r>
              <a:rPr lang="en-SG" dirty="0"/>
              <a:t>In the 1900s,when ELECTRICTY was introduced - only 3% of factories adopted electricity and saw NO gains. Why? Because they just replaced steam engines with electric motors but kept the same factory floor layout. By 1920, factories that REDESIGNED their entire layout around electricity saw 300-500% productivity boosts.</a:t>
            </a:r>
          </a:p>
          <a:p>
            <a:endParaRPr lang="en-SG" dirty="0"/>
          </a:p>
          <a:p>
            <a:r>
              <a:rPr lang="en-SG" dirty="0"/>
              <a:t>Hence if you look at using AI to replace specific tasks only – you are missing the bigger picture. You need to leverage Aito transform your whole workflow, organization, ecosystem.</a:t>
            </a:r>
          </a:p>
          <a:p>
            <a:endParaRPr lang="en-SG" dirty="0"/>
          </a:p>
          <a:p>
            <a:r>
              <a:rPr lang="en-SG" dirty="0"/>
              <a:t>AI different from every tool before it: AI is the first tool that learns from use. It gets better as more people use it. </a:t>
            </a:r>
          </a:p>
          <a:p>
            <a:endParaRPr lang="en-SG" dirty="0"/>
          </a:p>
          <a:p>
            <a:r>
              <a:rPr lang="en-SG" dirty="0"/>
              <a:t>That changes everything about how we must approach training.</a:t>
            </a:r>
          </a:p>
          <a:p>
            <a:endParaRPr lang="en-SG" dirty="0"/>
          </a:p>
          <a:p>
            <a:r>
              <a:rPr lang="en-SG" b="1" dirty="0"/>
              <a:t>DELIVERY NOTE:</a:t>
            </a:r>
            <a:r>
              <a:rPr lang="en-SG" dirty="0"/>
              <a:t> The electricity parallel is crucial - slow down here. This sets up the co-invention concept that runs through both presentations.</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SG" dirty="0"/>
              <a:t>Let me give you the most important framework for understanding AI and training. Everything else I say today builds on this. [PAUSE]</a:t>
            </a:r>
          </a:p>
          <a:p>
            <a:endParaRPr lang="en-SG" dirty="0"/>
          </a:p>
          <a:p>
            <a:r>
              <a:rPr lang="en-SG" dirty="0"/>
              <a:t>AI and Machine Learning excel at PATTERN RECOGNITION. It is about finding PATTERNS in data and making PREDICTIONS based on those patterns. Generative AI adds content generation - it can predict the next word, the next image, the next code snippet.</a:t>
            </a:r>
          </a:p>
          <a:p>
            <a:endParaRPr lang="en-SG" dirty="0"/>
          </a:p>
          <a:p>
            <a:r>
              <a:rPr lang="en-SG" dirty="0"/>
              <a:t>AI is computational statistics. It recognizes patterns and predicts outcomes. It does this at microsecond speed for cents. These are powerful capabilities. [PAUSE]</a:t>
            </a:r>
          </a:p>
          <a:p>
            <a:endParaRPr lang="en-SG" dirty="0"/>
          </a:p>
          <a:p>
            <a:r>
              <a:rPr lang="en-SG" dirty="0"/>
              <a:t>But here is what AI cannot do: exercise JUDGEMENT. [Spell it out] </a:t>
            </a:r>
          </a:p>
          <a:p>
            <a:endParaRPr lang="en-SG" dirty="0"/>
          </a:p>
          <a:p>
            <a:r>
              <a:rPr lang="en-SG" dirty="0"/>
              <a:t>AI cannot understand deep context. It cannot make ethical decisions. It cannot think strategically about what problem is worth solving. It cannot evaluate whether a technically correct answer is actually the right solution for the business. It cannot weigh trade-offs or evaluate preferences. It cannot own outcomes.</a:t>
            </a:r>
          </a:p>
          <a:p>
            <a:endParaRPr lang="en-SG" dirty="0"/>
          </a:p>
          <a:p>
            <a:r>
              <a:rPr lang="en-SG" dirty="0"/>
              <a:t>This distinction - between PATTERN RECOGNITION and JUDEGEMENT - is crucial to everything about training people for the AI era. </a:t>
            </a:r>
            <a:r>
              <a:rPr lang="en-SG" b="1" dirty="0"/>
              <a:t>We need to train people for the things that require judgement</a:t>
            </a:r>
            <a:r>
              <a:rPr lang="en-SG" dirty="0"/>
              <a:t>, </a:t>
            </a:r>
            <a:r>
              <a:rPr lang="en-SG" b="1" dirty="0"/>
              <a:t>not the things that require prediction</a:t>
            </a:r>
            <a:r>
              <a:rPr lang="en-SG" dirty="0"/>
              <a:t>. Keep this framework in mind - I will refer back to it repeatedly.</a:t>
            </a:r>
          </a:p>
          <a:p>
            <a:endParaRPr lang="en-SG" dirty="0"/>
          </a:p>
          <a:p>
            <a:r>
              <a:rPr lang="en-SG" b="1" dirty="0"/>
              <a:t>DELIVERY NOTE:</a:t>
            </a:r>
            <a:r>
              <a:rPr lang="en-SG" dirty="0"/>
              <a:t> This is your foundational framework. Take your time. Use hand gestures to physically separate "prediction" and "judgement." This will be referenced throughout both presentations.</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Traditional training approaches are failing. Three-month bootcamps that focus on using GUI tools without deep understanding. Online courses that teach algorithms but not how to deploy them in production. Programs that teach Python but not software engineering best practices.</a:t>
            </a:r>
          </a:p>
          <a:p>
            <a:endParaRPr dirty="0"/>
          </a:p>
          <a:p>
            <a:r>
              <a:rPr dirty="0"/>
              <a:t>The result? Graduates who have certificates but cannot deliver real-world AI solutions. Companies that hire these graduates and then spend six more months training them. And a growing junior gap crisis that threatens our entire AI talent pipeline. [PAUSE]</a:t>
            </a:r>
          </a:p>
          <a:p>
            <a:endParaRPr dirty="0"/>
          </a:p>
          <a:p>
            <a:r>
              <a:rPr dirty="0"/>
              <a:t>But there is a better way. And we have proof that it works.</a:t>
            </a:r>
          </a:p>
          <a:p>
            <a:endParaRPr dirty="0"/>
          </a:p>
          <a:p>
            <a:r>
              <a:rPr dirty="0"/>
              <a:t>Let me show you what we built at AI Singapore, and more importantly, the outcomes we have achieved at scale.</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GB"/>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2562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8488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3483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1005840" y="438150"/>
            <a:ext cx="12618720" cy="902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Aptos" panose="020B000402020209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7490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2961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GB"/>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0450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888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GB"/>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GB"/>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10/13/25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7002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10/13/25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7819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7794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GB"/>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6690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GB"/>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GB"/>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3603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5BCAD085-E8A6-8845-BD4E-CB4CCA059FC4}" type="datetimeFigureOut">
              <a:rPr lang="en-US" smtClean="0"/>
              <a:t>10/13/25</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728071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5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everal books on a table&#10;&#10;AI-generated content may be incorrect.">
            <a:extLst>
              <a:ext uri="{FF2B5EF4-FFF2-40B4-BE49-F238E27FC236}">
                <a16:creationId xmlns:a16="http://schemas.microsoft.com/office/drawing/2014/main" id="{D381F2E2-8160-41AD-5011-F70742F5233E}"/>
              </a:ext>
            </a:extLst>
          </p:cNvPr>
          <p:cNvPicPr>
            <a:picLocks noChangeAspect="1"/>
          </p:cNvPicPr>
          <p:nvPr/>
        </p:nvPicPr>
        <p:blipFill rotWithShape="1">
          <a:blip r:embed="rId3">
            <a:alphaModFix amt="50000"/>
          </a:blip>
          <a:srcRect t="14572" b="10428"/>
          <a:stretch>
            <a:fillRect/>
          </a:stretch>
        </p:blipFill>
        <p:spPr>
          <a:xfrm>
            <a:off x="20" y="1"/>
            <a:ext cx="14630380" cy="8229599"/>
          </a:xfrm>
          <a:prstGeom prst="rect">
            <a:avLst/>
          </a:prstGeom>
        </p:spPr>
      </p:pic>
      <p:sp>
        <p:nvSpPr>
          <p:cNvPr id="5" name="Rectangle 4">
            <a:extLst>
              <a:ext uri="{FF2B5EF4-FFF2-40B4-BE49-F238E27FC236}">
                <a16:creationId xmlns:a16="http://schemas.microsoft.com/office/drawing/2014/main" id="{E8EB4D81-ECE2-C708-02F0-DB4FDC824C46}"/>
              </a:ext>
            </a:extLst>
          </p:cNvPr>
          <p:cNvSpPr/>
          <p:nvPr/>
        </p:nvSpPr>
        <p:spPr>
          <a:xfrm>
            <a:off x="21" y="24766"/>
            <a:ext cx="14630379" cy="8204832"/>
          </a:xfrm>
          <a:prstGeom prst="rect">
            <a:avLst/>
          </a:prstGeom>
          <a:solidFill>
            <a:schemeClr val="bg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5" dirty="0">
              <a:latin typeface="Aptos" panose="020B0004020202090204" pitchFamily="34" charset="0"/>
            </a:endParaRPr>
          </a:p>
        </p:txBody>
      </p:sp>
      <p:sp>
        <p:nvSpPr>
          <p:cNvPr id="2" name="TextBox 1"/>
          <p:cNvSpPr txBox="1"/>
          <p:nvPr/>
        </p:nvSpPr>
        <p:spPr>
          <a:xfrm>
            <a:off x="1828800" y="1346834"/>
            <a:ext cx="10972800" cy="3480622"/>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defRPr sz="6000" b="1">
                <a:solidFill>
                  <a:srgbClr val="FFFFFF"/>
                </a:solidFill>
              </a:defRPr>
            </a:pPr>
            <a:r>
              <a:rPr lang="en-US" sz="8800" dirty="0">
                <a:solidFill>
                  <a:srgbClr val="FFFFFF"/>
                </a:solidFill>
                <a:latin typeface="+mj-lt"/>
                <a:ea typeface="+mj-ea"/>
                <a:cs typeface="+mj-cs"/>
              </a:rPr>
              <a:t>Future of Work</a:t>
            </a:r>
          </a:p>
          <a:p>
            <a:pPr algn="ctr" defTabSz="914400">
              <a:lnSpc>
                <a:spcPct val="90000"/>
              </a:lnSpc>
              <a:spcBef>
                <a:spcPct val="0"/>
              </a:spcBef>
              <a:spcAft>
                <a:spcPts val="600"/>
              </a:spcAft>
              <a:defRPr sz="6000" b="1">
                <a:solidFill>
                  <a:srgbClr val="FFFFFF"/>
                </a:solidFill>
              </a:defRPr>
            </a:pPr>
            <a:r>
              <a:rPr lang="en-US" sz="4800" i="1" dirty="0">
                <a:solidFill>
                  <a:srgbClr val="FFFFFF"/>
                </a:solidFill>
                <a:latin typeface="+mj-lt"/>
                <a:ea typeface="+mj-ea"/>
                <a:cs typeface="+mj-cs"/>
              </a:rPr>
              <a:t>Reshaping Teams, Work &amp; Learning in the Age of Agentic AI</a:t>
            </a:r>
          </a:p>
        </p:txBody>
      </p:sp>
      <p:sp>
        <p:nvSpPr>
          <p:cNvPr id="3" name="TextBox 2"/>
          <p:cNvSpPr txBox="1"/>
          <p:nvPr/>
        </p:nvSpPr>
        <p:spPr>
          <a:xfrm>
            <a:off x="1828800" y="4991284"/>
            <a:ext cx="10972800" cy="1318074"/>
          </a:xfrm>
          <a:prstGeom prst="rect">
            <a:avLst/>
          </a:prstGeom>
        </p:spPr>
        <p:txBody>
          <a:bodyPr vert="horz" lIns="91440" tIns="45720" rIns="91440" bIns="45720" rtlCol="0">
            <a:normAutofit/>
          </a:bodyPr>
          <a:lstStyle/>
          <a:p>
            <a:pPr algn="ctr" defTabSz="914400">
              <a:lnSpc>
                <a:spcPct val="90000"/>
              </a:lnSpc>
              <a:spcBef>
                <a:spcPts val="1000"/>
              </a:spcBef>
              <a:defRPr sz="3200">
                <a:solidFill>
                  <a:srgbClr val="FFFFFF"/>
                </a:solidFill>
              </a:defRPr>
            </a:pPr>
            <a:r>
              <a:rPr lang="en-US" sz="2400" dirty="0">
                <a:solidFill>
                  <a:srgbClr val="FFFFFF"/>
                </a:solidFill>
              </a:rPr>
              <a:t>Laurence Liew | Director, AI Industry Innovation | AI Singapore</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67400"/>
            <a:ext cx="11430000" cy="640080"/>
          </a:xfrm>
          <a:prstGeom prst="rect">
            <a:avLst/>
          </a:prstGeom>
          <a:noFill/>
        </p:spPr>
        <p:txBody>
          <a:bodyPr wrap="none">
            <a:spAutoFit/>
          </a:bodyPr>
          <a:lstStyle/>
          <a:p>
            <a:pPr>
              <a:defRPr sz="4200" b="1">
                <a:solidFill>
                  <a:srgbClr val="003366"/>
                </a:solidFill>
              </a:defRPr>
            </a:pPr>
            <a:r>
              <a:rPr dirty="0"/>
              <a:t>The Six-Step AI Workflow: Why Judgment Matters MORE</a:t>
            </a:r>
          </a:p>
        </p:txBody>
      </p:sp>
      <p:sp>
        <p:nvSpPr>
          <p:cNvPr id="3" name="TextBox 2"/>
          <p:cNvSpPr txBox="1"/>
          <p:nvPr/>
        </p:nvSpPr>
        <p:spPr>
          <a:xfrm>
            <a:off x="457200" y="960120"/>
            <a:ext cx="9764917" cy="369332"/>
          </a:xfrm>
          <a:prstGeom prst="rect">
            <a:avLst/>
          </a:prstGeom>
          <a:noFill/>
        </p:spPr>
        <p:txBody>
          <a:bodyPr wrap="none">
            <a:spAutoFit/>
          </a:bodyPr>
          <a:lstStyle/>
          <a:p>
            <a:pPr>
              <a:defRPr sz="1800" i="1">
                <a:solidFill>
                  <a:srgbClr val="646464"/>
                </a:solidFill>
              </a:defRPr>
            </a:pPr>
            <a:r>
              <a:rPr dirty="0"/>
              <a:t>Domain expertise required at every step - this is not prompt engineering, it's judgment engineering</a:t>
            </a:r>
          </a:p>
        </p:txBody>
      </p:sp>
      <p:sp>
        <p:nvSpPr>
          <p:cNvPr id="4" name="Rectangle 3"/>
          <p:cNvSpPr/>
          <p:nvPr/>
        </p:nvSpPr>
        <p:spPr>
          <a:xfrm>
            <a:off x="606697" y="1681934"/>
            <a:ext cx="4255589" cy="2004694"/>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square" tIns="91440" rtlCol="0" anchor="ctr"/>
          <a:lstStyle/>
          <a:p>
            <a:pPr algn="ctr">
              <a:defRPr sz="1800" b="1">
                <a:solidFill>
                  <a:srgbClr val="FFFFFF"/>
                </a:solidFill>
              </a:defRPr>
            </a:pPr>
            <a:r>
              <a:rPr sz="4400" dirty="0"/>
              <a:t>1. IDENTIFY</a:t>
            </a:r>
          </a:p>
          <a:p>
            <a:pPr algn="ctr">
              <a:spcBef>
                <a:spcPts val="800"/>
              </a:spcBef>
              <a:defRPr sz="1400">
                <a:solidFill>
                  <a:srgbClr val="FFFFFF"/>
                </a:solidFill>
              </a:defRPr>
            </a:pPr>
            <a:r>
              <a:rPr sz="1600" dirty="0"/>
              <a:t>AI: What info does AI need?</a:t>
            </a:r>
          </a:p>
          <a:p>
            <a:pPr algn="ctr">
              <a:spcBef>
                <a:spcPts val="600"/>
              </a:spcBef>
              <a:defRPr sz="1300" b="1">
                <a:solidFill>
                  <a:srgbClr val="FFFFFF"/>
                </a:solidFill>
              </a:defRPr>
            </a:pPr>
            <a:r>
              <a:rPr sz="1400" dirty="0"/>
              <a:t>👤 Human knows: Context, requirements, constraints</a:t>
            </a:r>
          </a:p>
        </p:txBody>
      </p:sp>
      <p:sp>
        <p:nvSpPr>
          <p:cNvPr id="5" name="Rectangle 4"/>
          <p:cNvSpPr/>
          <p:nvPr/>
        </p:nvSpPr>
        <p:spPr>
          <a:xfrm>
            <a:off x="5011784" y="1681934"/>
            <a:ext cx="4255589" cy="200469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wrap="square" tIns="91440" rtlCol="0" anchor="ctr"/>
          <a:lstStyle/>
          <a:p>
            <a:pPr algn="ctr">
              <a:defRPr sz="1800" b="1">
                <a:solidFill>
                  <a:srgbClr val="FFFFFF"/>
                </a:solidFill>
              </a:defRPr>
            </a:pPr>
            <a:r>
              <a:rPr sz="4400" dirty="0"/>
              <a:t>2. ENGAGE</a:t>
            </a:r>
          </a:p>
          <a:p>
            <a:pPr algn="ctr">
              <a:spcBef>
                <a:spcPts val="800"/>
              </a:spcBef>
              <a:defRPr sz="1400">
                <a:solidFill>
                  <a:srgbClr val="FFFFFF"/>
                </a:solidFill>
              </a:defRPr>
            </a:pPr>
            <a:r>
              <a:rPr sz="1600" dirty="0"/>
              <a:t>AI: Prompt AI clearly</a:t>
            </a:r>
          </a:p>
          <a:p>
            <a:pPr algn="ctr">
              <a:spcBef>
                <a:spcPts val="600"/>
              </a:spcBef>
              <a:defRPr sz="1300" b="1">
                <a:solidFill>
                  <a:srgbClr val="FFFFFF"/>
                </a:solidFill>
              </a:defRPr>
            </a:pPr>
            <a:r>
              <a:rPr sz="1400" dirty="0"/>
              <a:t>👤 Human knows: Problem statement, desired outcomes</a:t>
            </a:r>
          </a:p>
        </p:txBody>
      </p:sp>
      <p:sp>
        <p:nvSpPr>
          <p:cNvPr id="6" name="Rectangle 5"/>
          <p:cNvSpPr/>
          <p:nvPr/>
        </p:nvSpPr>
        <p:spPr>
          <a:xfrm>
            <a:off x="9416871" y="1681934"/>
            <a:ext cx="4255589" cy="2004694"/>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wrap="square" tIns="91440" rtlCol="0" anchor="ctr"/>
          <a:lstStyle/>
          <a:p>
            <a:pPr algn="ctr">
              <a:defRPr sz="1800" b="1">
                <a:solidFill>
                  <a:srgbClr val="FFFFFF"/>
                </a:solidFill>
              </a:defRPr>
            </a:pPr>
            <a:r>
              <a:rPr sz="4400" dirty="0"/>
              <a:t>3. EVALUATE</a:t>
            </a:r>
          </a:p>
          <a:p>
            <a:pPr algn="ctr">
              <a:spcBef>
                <a:spcPts val="800"/>
              </a:spcBef>
              <a:defRPr sz="1400">
                <a:solidFill>
                  <a:srgbClr val="FFFFFF"/>
                </a:solidFill>
              </a:defRPr>
            </a:pPr>
            <a:r>
              <a:rPr sz="1600" dirty="0"/>
              <a:t>AI: Check AI output</a:t>
            </a:r>
          </a:p>
          <a:p>
            <a:pPr algn="ctr">
              <a:spcBef>
                <a:spcPts val="600"/>
              </a:spcBef>
              <a:defRPr sz="1300" b="1">
                <a:solidFill>
                  <a:srgbClr val="FFFFFF"/>
                </a:solidFill>
              </a:defRPr>
            </a:pPr>
            <a:r>
              <a:rPr sz="1400" dirty="0"/>
              <a:t>👤 Human knows: Quality standards, best practices</a:t>
            </a:r>
          </a:p>
        </p:txBody>
      </p:sp>
      <p:sp>
        <p:nvSpPr>
          <p:cNvPr id="7" name="Rectangle 6"/>
          <p:cNvSpPr/>
          <p:nvPr/>
        </p:nvSpPr>
        <p:spPr>
          <a:xfrm>
            <a:off x="609305" y="3810962"/>
            <a:ext cx="4255589" cy="2004694"/>
          </a:xfrm>
          <a:prstGeom prst="rect">
            <a:avLst/>
          </a:prstGeom>
          <a:solidFill>
            <a:srgbClr val="4CAF50"/>
          </a:solidFill>
        </p:spPr>
        <p:style>
          <a:lnRef idx="1">
            <a:schemeClr val="accent1"/>
          </a:lnRef>
          <a:fillRef idx="3">
            <a:schemeClr val="accent1"/>
          </a:fillRef>
          <a:effectRef idx="2">
            <a:schemeClr val="accent1"/>
          </a:effectRef>
          <a:fontRef idx="minor">
            <a:schemeClr val="lt1"/>
          </a:fontRef>
        </p:style>
        <p:txBody>
          <a:bodyPr wrap="square" tIns="91440" rtlCol="0" anchor="ctr"/>
          <a:lstStyle/>
          <a:p>
            <a:pPr algn="ctr">
              <a:defRPr sz="1800" b="1">
                <a:solidFill>
                  <a:srgbClr val="FFFFFF"/>
                </a:solidFill>
              </a:defRPr>
            </a:pPr>
            <a:r>
              <a:rPr sz="4400" dirty="0"/>
              <a:t>4. CALIBRATE</a:t>
            </a:r>
          </a:p>
          <a:p>
            <a:pPr algn="ctr">
              <a:spcBef>
                <a:spcPts val="800"/>
              </a:spcBef>
              <a:defRPr sz="1400">
                <a:solidFill>
                  <a:srgbClr val="FFFFFF"/>
                </a:solidFill>
              </a:defRPr>
            </a:pPr>
            <a:r>
              <a:rPr sz="1600" dirty="0"/>
              <a:t>AI: Steer AI with feedback</a:t>
            </a:r>
          </a:p>
          <a:p>
            <a:pPr algn="ctr">
              <a:spcBef>
                <a:spcPts val="600"/>
              </a:spcBef>
              <a:defRPr sz="1300" b="1">
                <a:solidFill>
                  <a:srgbClr val="FFFFFF"/>
                </a:solidFill>
              </a:defRPr>
            </a:pPr>
            <a:r>
              <a:rPr sz="1400" dirty="0"/>
              <a:t>👤 Human knows: Desired results, trade-offs</a:t>
            </a:r>
          </a:p>
        </p:txBody>
      </p:sp>
      <p:sp>
        <p:nvSpPr>
          <p:cNvPr id="8" name="Rectangle 7"/>
          <p:cNvSpPr/>
          <p:nvPr/>
        </p:nvSpPr>
        <p:spPr>
          <a:xfrm>
            <a:off x="5014392" y="3810962"/>
            <a:ext cx="4255589" cy="2004694"/>
          </a:xfrm>
          <a:prstGeom prst="rect">
            <a:avLst/>
          </a:prstGeom>
          <a:solidFill>
            <a:srgbClr val="03A9F4"/>
          </a:solidFill>
        </p:spPr>
        <p:style>
          <a:lnRef idx="1">
            <a:schemeClr val="accent1"/>
          </a:lnRef>
          <a:fillRef idx="3">
            <a:schemeClr val="accent1"/>
          </a:fillRef>
          <a:effectRef idx="2">
            <a:schemeClr val="accent1"/>
          </a:effectRef>
          <a:fontRef idx="minor">
            <a:schemeClr val="lt1"/>
          </a:fontRef>
        </p:style>
        <p:txBody>
          <a:bodyPr wrap="square" tIns="91440" rtlCol="0" anchor="ctr"/>
          <a:lstStyle/>
          <a:p>
            <a:pPr algn="ctr">
              <a:defRPr sz="1800" b="1">
                <a:solidFill>
                  <a:srgbClr val="FFFFFF"/>
                </a:solidFill>
              </a:defRPr>
            </a:pPr>
            <a:r>
              <a:rPr sz="4400"/>
              <a:t>5. TWEAK</a:t>
            </a:r>
          </a:p>
          <a:p>
            <a:pPr algn="ctr">
              <a:spcBef>
                <a:spcPts val="800"/>
              </a:spcBef>
              <a:defRPr sz="1400">
                <a:solidFill>
                  <a:srgbClr val="FFFFFF"/>
                </a:solidFill>
              </a:defRPr>
            </a:pPr>
            <a:r>
              <a:rPr sz="1600"/>
              <a:t>AI: Improve AI output</a:t>
            </a:r>
          </a:p>
          <a:p>
            <a:pPr algn="ctr">
              <a:spcBef>
                <a:spcPts val="600"/>
              </a:spcBef>
              <a:defRPr sz="1300" b="1">
                <a:solidFill>
                  <a:srgbClr val="FFFFFF"/>
                </a:solidFill>
              </a:defRPr>
            </a:pPr>
            <a:r>
              <a:rPr sz="1400"/>
              <a:t>👤 Human knows: Domain expertise, coding standards</a:t>
            </a:r>
          </a:p>
        </p:txBody>
      </p:sp>
      <p:sp>
        <p:nvSpPr>
          <p:cNvPr id="9" name="Rectangle 8"/>
          <p:cNvSpPr/>
          <p:nvPr/>
        </p:nvSpPr>
        <p:spPr>
          <a:xfrm>
            <a:off x="9394808" y="3810962"/>
            <a:ext cx="4255589" cy="2004694"/>
          </a:xfrm>
          <a:prstGeom prst="rect">
            <a:avLst/>
          </a:prstGeom>
          <a:solidFill>
            <a:srgbClr val="3F51B5"/>
          </a:solidFill>
        </p:spPr>
        <p:style>
          <a:lnRef idx="1">
            <a:schemeClr val="accent1"/>
          </a:lnRef>
          <a:fillRef idx="3">
            <a:schemeClr val="accent1"/>
          </a:fillRef>
          <a:effectRef idx="2">
            <a:schemeClr val="accent1"/>
          </a:effectRef>
          <a:fontRef idx="minor">
            <a:schemeClr val="lt1"/>
          </a:fontRef>
        </p:style>
        <p:txBody>
          <a:bodyPr wrap="square" tIns="91440" rtlCol="0" anchor="ctr"/>
          <a:lstStyle/>
          <a:p>
            <a:pPr algn="ctr">
              <a:defRPr sz="1800" b="1">
                <a:solidFill>
                  <a:srgbClr val="FFFFFF"/>
                </a:solidFill>
              </a:defRPr>
            </a:pPr>
            <a:r>
              <a:rPr sz="4400"/>
              <a:t>6. FINALIZE</a:t>
            </a:r>
          </a:p>
          <a:p>
            <a:pPr algn="ctr">
              <a:spcBef>
                <a:spcPts val="800"/>
              </a:spcBef>
              <a:defRPr sz="1400">
                <a:solidFill>
                  <a:srgbClr val="FFFFFF"/>
                </a:solidFill>
              </a:defRPr>
            </a:pPr>
            <a:r>
              <a:rPr sz="1600"/>
              <a:t>AI: Document reasoning</a:t>
            </a:r>
          </a:p>
          <a:p>
            <a:pPr algn="ctr">
              <a:spcBef>
                <a:spcPts val="600"/>
              </a:spcBef>
              <a:defRPr sz="1300" b="1">
                <a:solidFill>
                  <a:srgbClr val="FFFFFF"/>
                </a:solidFill>
              </a:defRPr>
            </a:pPr>
            <a:r>
              <a:rPr sz="1400"/>
              <a:t>👤 Human knows: Why solution works, decisions made</a:t>
            </a:r>
          </a:p>
        </p:txBody>
      </p:sp>
      <p:sp>
        <p:nvSpPr>
          <p:cNvPr id="10" name="Rectangle 9"/>
          <p:cNvSpPr/>
          <p:nvPr/>
        </p:nvSpPr>
        <p:spPr>
          <a:xfrm>
            <a:off x="606697" y="5945666"/>
            <a:ext cx="13065763" cy="2113096"/>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wrap="square" lIns="137160" tIns="137160" rIns="137160" rtlCol="0" anchor="ctr"/>
          <a:lstStyle/>
          <a:p>
            <a:pPr algn="ctr">
              <a:defRPr sz="1800" b="1">
                <a:solidFill>
                  <a:srgbClr val="FFFFFF"/>
                </a:solidFill>
              </a:defRPr>
            </a:pPr>
            <a:r>
              <a:rPr sz="2400" dirty="0"/>
              <a:t>⚡ THE CRISIS: Junior developers used to build foundational skills by doing the repetitive work that AI now automates.</a:t>
            </a:r>
          </a:p>
          <a:p>
            <a:pPr algn="ctr">
              <a:spcBef>
                <a:spcPts val="1000"/>
              </a:spcBef>
              <a:defRPr sz="1800" b="1">
                <a:solidFill>
                  <a:srgbClr val="FFC107"/>
                </a:solidFill>
              </a:defRPr>
            </a:pPr>
            <a:r>
              <a:rPr sz="2400" dirty="0"/>
              <a:t>If AI does the repetitive work, and juniors never build foundational skills, how do they develop the judgment needed for these 6 steps?</a:t>
            </a:r>
          </a:p>
        </p:txBody>
      </p:sp>
      <p:sp>
        <p:nvSpPr>
          <p:cNvPr id="11" name="Rectangle 10">
            <a:extLst>
              <a:ext uri="{FF2B5EF4-FFF2-40B4-BE49-F238E27FC236}">
                <a16:creationId xmlns:a16="http://schemas.microsoft.com/office/drawing/2014/main" id="{547A8D4C-6A59-EB2A-8E58-5346F543DE59}"/>
              </a:ext>
            </a:extLst>
          </p:cNvPr>
          <p:cNvSpPr/>
          <p:nvPr/>
        </p:nvSpPr>
        <p:spPr>
          <a:xfrm>
            <a:off x="457200" y="1382092"/>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3716000" cy="731520"/>
          </a:xfrm>
          <a:prstGeom prst="rect">
            <a:avLst/>
          </a:prstGeom>
          <a:noFill/>
        </p:spPr>
        <p:txBody>
          <a:bodyPr wrap="none">
            <a:spAutoFit/>
          </a:bodyPr>
          <a:lstStyle/>
          <a:p>
            <a:pPr>
              <a:defRPr sz="4400" b="1">
                <a:solidFill>
                  <a:srgbClr val="003366"/>
                </a:solidFill>
              </a:defRPr>
            </a:pPr>
            <a:r>
              <a:t>The Three Stages of AI Empowerment</a:t>
            </a:r>
          </a:p>
        </p:txBody>
      </p:sp>
      <p:sp>
        <p:nvSpPr>
          <p:cNvPr id="3" name="TextBox 2"/>
          <p:cNvSpPr txBox="1"/>
          <p:nvPr/>
        </p:nvSpPr>
        <p:spPr>
          <a:xfrm>
            <a:off x="194871" y="1855782"/>
            <a:ext cx="3717561" cy="1569660"/>
          </a:xfrm>
          <a:prstGeom prst="rect">
            <a:avLst/>
          </a:prstGeom>
          <a:noFill/>
        </p:spPr>
        <p:txBody>
          <a:bodyPr wrap="square">
            <a:spAutoFit/>
          </a:bodyPr>
          <a:lstStyle/>
          <a:p>
            <a:pPr algn="ctr">
              <a:defRPr sz="2000" b="1">
                <a:solidFill>
                  <a:srgbClr val="E64A19"/>
                </a:solidFill>
              </a:defRPr>
            </a:pPr>
            <a:r>
              <a:rPr sz="3200" dirty="0"/>
              <a:t>STAGE 1: </a:t>
            </a:r>
            <a:endParaRPr lang="en-US" sz="3200" dirty="0"/>
          </a:p>
          <a:p>
            <a:pPr algn="ctr">
              <a:defRPr sz="2000" b="1">
                <a:solidFill>
                  <a:srgbClr val="E64A19"/>
                </a:solidFill>
              </a:defRPr>
            </a:pPr>
            <a:r>
              <a:rPr sz="3200" dirty="0"/>
              <a:t>Just </a:t>
            </a:r>
            <a:r>
              <a:rPr lang="en-US" sz="3200" dirty="0"/>
              <a:t>One </a:t>
            </a:r>
            <a:r>
              <a:rPr sz="3200" dirty="0"/>
              <a:t>Man</a:t>
            </a:r>
          </a:p>
          <a:p>
            <a:pPr algn="ctr">
              <a:defRPr sz="4800"/>
            </a:pPr>
            <a:r>
              <a:rPr sz="3200" dirty="0"/>
              <a:t>🧑</a:t>
            </a:r>
          </a:p>
        </p:txBody>
      </p:sp>
      <p:sp>
        <p:nvSpPr>
          <p:cNvPr id="4" name="TextBox 3"/>
          <p:cNvSpPr txBox="1"/>
          <p:nvPr/>
        </p:nvSpPr>
        <p:spPr>
          <a:xfrm>
            <a:off x="584617" y="3764210"/>
            <a:ext cx="4249710" cy="2852448"/>
          </a:xfrm>
          <a:prstGeom prst="rect">
            <a:avLst/>
          </a:prstGeom>
          <a:noFill/>
        </p:spPr>
        <p:txBody>
          <a:bodyPr wrap="square">
            <a:spAutoFit/>
          </a:bodyPr>
          <a:lstStyle/>
          <a:p>
            <a:pPr>
              <a:lnSpc>
                <a:spcPct val="130000"/>
              </a:lnSpc>
              <a:defRPr sz="1600">
                <a:solidFill>
                  <a:srgbClr val="212121"/>
                </a:solidFill>
              </a:defRPr>
            </a:pPr>
            <a:r>
              <a:rPr sz="2800" b="1" dirty="0"/>
              <a:t>Pre-AI Era:</a:t>
            </a:r>
            <a:br>
              <a:rPr sz="2800" dirty="0"/>
            </a:br>
            <a:r>
              <a:rPr sz="2800" dirty="0"/>
              <a:t>• Computer as tool</a:t>
            </a:r>
            <a:br>
              <a:rPr sz="2800" dirty="0"/>
            </a:br>
            <a:r>
              <a:rPr sz="2800" dirty="0"/>
              <a:t>• Manual work</a:t>
            </a:r>
            <a:br>
              <a:rPr sz="2800" dirty="0"/>
            </a:br>
            <a:r>
              <a:rPr sz="2800" dirty="0"/>
              <a:t>• Limited by human speed</a:t>
            </a:r>
            <a:br>
              <a:rPr sz="2800" dirty="0"/>
            </a:br>
            <a:r>
              <a:rPr sz="2800" dirty="0"/>
              <a:t>• One person, one output</a:t>
            </a:r>
          </a:p>
        </p:txBody>
      </p:sp>
      <p:sp>
        <p:nvSpPr>
          <p:cNvPr id="5" name="TextBox 4"/>
          <p:cNvSpPr txBox="1"/>
          <p:nvPr/>
        </p:nvSpPr>
        <p:spPr>
          <a:xfrm>
            <a:off x="4384623" y="1855782"/>
            <a:ext cx="4114800" cy="1569660"/>
          </a:xfrm>
          <a:prstGeom prst="rect">
            <a:avLst/>
          </a:prstGeom>
          <a:noFill/>
        </p:spPr>
        <p:txBody>
          <a:bodyPr wrap="square">
            <a:spAutoFit/>
          </a:bodyPr>
          <a:lstStyle/>
          <a:p>
            <a:pPr algn="ctr">
              <a:defRPr sz="2000" b="1">
                <a:solidFill>
                  <a:srgbClr val="E64A19"/>
                </a:solidFill>
              </a:defRPr>
            </a:pPr>
            <a:r>
              <a:rPr sz="3200" dirty="0"/>
              <a:t>STAGE 2: </a:t>
            </a:r>
            <a:endParaRPr lang="en-US" sz="3200" dirty="0"/>
          </a:p>
          <a:p>
            <a:pPr algn="ctr">
              <a:defRPr sz="2000" b="1">
                <a:solidFill>
                  <a:srgbClr val="E64A19"/>
                </a:solidFill>
              </a:defRPr>
            </a:pPr>
            <a:r>
              <a:rPr sz="3200" dirty="0"/>
              <a:t>Man + Iron Man Suit</a:t>
            </a:r>
          </a:p>
          <a:p>
            <a:pPr algn="ctr">
              <a:defRPr sz="4800"/>
            </a:pPr>
            <a:r>
              <a:rPr sz="3200" dirty="0"/>
              <a:t>🧑🦾</a:t>
            </a:r>
          </a:p>
        </p:txBody>
      </p:sp>
      <p:sp>
        <p:nvSpPr>
          <p:cNvPr id="6" name="TextBox 5"/>
          <p:cNvSpPr txBox="1"/>
          <p:nvPr/>
        </p:nvSpPr>
        <p:spPr>
          <a:xfrm>
            <a:off x="5257800" y="3764210"/>
            <a:ext cx="4114799" cy="2852448"/>
          </a:xfrm>
          <a:prstGeom prst="rect">
            <a:avLst/>
          </a:prstGeom>
          <a:noFill/>
        </p:spPr>
        <p:txBody>
          <a:bodyPr wrap="square">
            <a:spAutoFit/>
          </a:bodyPr>
          <a:lstStyle/>
          <a:p>
            <a:pPr>
              <a:lnSpc>
                <a:spcPct val="130000"/>
              </a:lnSpc>
              <a:defRPr sz="1600">
                <a:solidFill>
                  <a:srgbClr val="212121"/>
                </a:solidFill>
              </a:defRPr>
            </a:pPr>
            <a:r>
              <a:rPr sz="2800" b="1" dirty="0"/>
              <a:t>PLUS-Skilling:</a:t>
            </a:r>
            <a:br>
              <a:rPr sz="2800" dirty="0"/>
            </a:br>
            <a:r>
              <a:rPr sz="2800" dirty="0"/>
              <a:t>• Individual + AI</a:t>
            </a:r>
            <a:br>
              <a:rPr sz="2800" dirty="0"/>
            </a:br>
            <a:r>
              <a:rPr sz="2800" dirty="0"/>
              <a:t>• Augmented capabilities</a:t>
            </a:r>
            <a:br>
              <a:rPr sz="2800" dirty="0"/>
            </a:br>
            <a:r>
              <a:rPr sz="2800" dirty="0"/>
              <a:t>• 10x productivity</a:t>
            </a:r>
            <a:br>
              <a:rPr sz="2800" dirty="0"/>
            </a:br>
            <a:r>
              <a:rPr sz="2800" dirty="0"/>
              <a:t>• One-person superhero</a:t>
            </a:r>
          </a:p>
        </p:txBody>
      </p:sp>
      <p:sp>
        <p:nvSpPr>
          <p:cNvPr id="7" name="TextBox 6"/>
          <p:cNvSpPr txBox="1"/>
          <p:nvPr/>
        </p:nvSpPr>
        <p:spPr>
          <a:xfrm>
            <a:off x="9372599" y="1863467"/>
            <a:ext cx="4114800" cy="1569660"/>
          </a:xfrm>
          <a:prstGeom prst="rect">
            <a:avLst/>
          </a:prstGeom>
          <a:noFill/>
        </p:spPr>
        <p:txBody>
          <a:bodyPr wrap="square">
            <a:spAutoFit/>
          </a:bodyPr>
          <a:lstStyle/>
          <a:p>
            <a:pPr algn="ctr">
              <a:defRPr sz="2000" b="1">
                <a:solidFill>
                  <a:srgbClr val="E64A19"/>
                </a:solidFill>
              </a:defRPr>
            </a:pPr>
            <a:r>
              <a:rPr sz="3200" dirty="0"/>
              <a:t>STAGE 3: </a:t>
            </a:r>
            <a:endParaRPr lang="en-US" sz="3200" dirty="0"/>
          </a:p>
          <a:p>
            <a:pPr algn="ctr">
              <a:defRPr sz="2000" b="1">
                <a:solidFill>
                  <a:srgbClr val="E64A19"/>
                </a:solidFill>
              </a:defRPr>
            </a:pPr>
            <a:r>
              <a:rPr sz="3200" dirty="0"/>
              <a:t>Leading Avengers</a:t>
            </a:r>
          </a:p>
          <a:p>
            <a:pPr algn="ctr">
              <a:defRPr sz="3600"/>
            </a:pPr>
            <a:r>
              <a:rPr sz="3200" dirty="0"/>
              <a:t>🧑🦾🦸🦸‍♀️🦸‍♂️</a:t>
            </a:r>
          </a:p>
        </p:txBody>
      </p:sp>
      <p:sp>
        <p:nvSpPr>
          <p:cNvPr id="8" name="TextBox 7"/>
          <p:cNvSpPr txBox="1"/>
          <p:nvPr/>
        </p:nvSpPr>
        <p:spPr>
          <a:xfrm>
            <a:off x="9923489" y="3731232"/>
            <a:ext cx="4249711" cy="2852448"/>
          </a:xfrm>
          <a:prstGeom prst="rect">
            <a:avLst/>
          </a:prstGeom>
          <a:noFill/>
        </p:spPr>
        <p:txBody>
          <a:bodyPr wrap="square">
            <a:spAutoFit/>
          </a:bodyPr>
          <a:lstStyle/>
          <a:p>
            <a:pPr>
              <a:lnSpc>
                <a:spcPct val="130000"/>
              </a:lnSpc>
              <a:defRPr sz="1600">
                <a:solidFill>
                  <a:srgbClr val="212121"/>
                </a:solidFill>
              </a:defRPr>
            </a:pPr>
            <a:r>
              <a:rPr sz="2800" b="1" dirty="0"/>
              <a:t>Agentic AI Teams:</a:t>
            </a:r>
            <a:br>
              <a:rPr sz="2800" dirty="0"/>
            </a:br>
            <a:r>
              <a:rPr sz="2800" dirty="0"/>
              <a:t>• You + AI agents</a:t>
            </a:r>
            <a:br>
              <a:rPr sz="2800" dirty="0"/>
            </a:br>
            <a:r>
              <a:rPr sz="2800" dirty="0"/>
              <a:t>• Each agent specialized</a:t>
            </a:r>
            <a:br>
              <a:rPr sz="2800" dirty="0"/>
            </a:br>
            <a:r>
              <a:rPr sz="2800" dirty="0"/>
              <a:t>• You orchestrate &amp; judge</a:t>
            </a:r>
            <a:br>
              <a:rPr sz="2800" dirty="0"/>
            </a:br>
            <a:r>
              <a:rPr sz="2800" dirty="0"/>
              <a:t>• Superhero team leader</a:t>
            </a:r>
          </a:p>
        </p:txBody>
      </p:sp>
      <p:sp>
        <p:nvSpPr>
          <p:cNvPr id="10" name="Rectangle 9">
            <a:extLst>
              <a:ext uri="{FF2B5EF4-FFF2-40B4-BE49-F238E27FC236}">
                <a16:creationId xmlns:a16="http://schemas.microsoft.com/office/drawing/2014/main" id="{79F799DF-A3D9-888D-3D8A-E40FB84F13F4}"/>
              </a:ext>
            </a:extLst>
          </p:cNvPr>
          <p:cNvSpPr/>
          <p:nvPr/>
        </p:nvSpPr>
        <p:spPr>
          <a:xfrm>
            <a:off x="457200" y="1202211"/>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365760"/>
            <a:ext cx="11430000" cy="731520"/>
          </a:xfrm>
          <a:prstGeom prst="rect">
            <a:avLst/>
          </a:prstGeom>
          <a:noFill/>
        </p:spPr>
        <p:txBody>
          <a:bodyPr wrap="none">
            <a:spAutoFit/>
          </a:bodyPr>
          <a:lstStyle/>
          <a:p>
            <a:pPr>
              <a:defRPr sz="4400" b="1">
                <a:solidFill>
                  <a:srgbClr val="003366"/>
                </a:solidFill>
              </a:defRPr>
            </a:pPr>
            <a:r>
              <a:t>What We Actually Know About AI and Jobs</a:t>
            </a:r>
          </a:p>
        </p:txBody>
      </p:sp>
      <p:sp>
        <p:nvSpPr>
          <p:cNvPr id="3" name="TextBox 2"/>
          <p:cNvSpPr txBox="1"/>
          <p:nvPr/>
        </p:nvSpPr>
        <p:spPr>
          <a:xfrm>
            <a:off x="712034" y="1770903"/>
            <a:ext cx="12321915" cy="1544012"/>
          </a:xfrm>
          <a:prstGeom prst="rect">
            <a:avLst/>
          </a:prstGeom>
          <a:noFill/>
        </p:spPr>
        <p:txBody>
          <a:bodyPr wrap="square">
            <a:spAutoFit/>
          </a:bodyPr>
          <a:lstStyle/>
          <a:p>
            <a:pPr>
              <a:defRPr sz="3600" b="1" i="1">
                <a:solidFill>
                  <a:srgbClr val="E64A19"/>
                </a:solidFill>
              </a:defRPr>
            </a:pPr>
            <a:r>
              <a:rPr sz="5400" dirty="0"/>
              <a:t>"I can tell you, no one knows anything."</a:t>
            </a:r>
          </a:p>
          <a:p>
            <a:pPr>
              <a:spcBef>
                <a:spcPts val="1000"/>
              </a:spcBef>
              <a:defRPr sz="1800" i="1">
                <a:solidFill>
                  <a:srgbClr val="646464"/>
                </a:solidFill>
              </a:defRPr>
            </a:pPr>
            <a:r>
              <a:rPr sz="3200" dirty="0"/>
              <a:t>— Ethan Mollick, Wharton AI Expert (CNBC, Oct 2025)</a:t>
            </a:r>
          </a:p>
        </p:txBody>
      </p:sp>
      <p:sp>
        <p:nvSpPr>
          <p:cNvPr id="4" name="TextBox 3"/>
          <p:cNvSpPr txBox="1"/>
          <p:nvPr/>
        </p:nvSpPr>
        <p:spPr>
          <a:xfrm>
            <a:off x="712034" y="4114800"/>
            <a:ext cx="5523874" cy="954107"/>
          </a:xfrm>
          <a:prstGeom prst="rect">
            <a:avLst/>
          </a:prstGeom>
          <a:noFill/>
        </p:spPr>
        <p:txBody>
          <a:bodyPr wrap="square">
            <a:spAutoFit/>
          </a:bodyPr>
          <a:lstStyle/>
          <a:p>
            <a:pPr>
              <a:defRPr sz="2000" b="1">
                <a:solidFill>
                  <a:srgbClr val="E64A19"/>
                </a:solidFill>
              </a:defRPr>
            </a:pPr>
            <a:r>
              <a:rPr sz="2800" dirty="0"/>
              <a:t>❌ WHAT WE DON'T KNOW</a:t>
            </a:r>
            <a:endParaRPr lang="en-US" sz="2800" dirty="0"/>
          </a:p>
          <a:p>
            <a:pPr>
              <a:defRPr sz="2000" b="1">
                <a:solidFill>
                  <a:srgbClr val="E64A19"/>
                </a:solidFill>
              </a:defRPr>
            </a:pPr>
            <a:endParaRPr lang="en-US" sz="2800" dirty="0"/>
          </a:p>
        </p:txBody>
      </p:sp>
      <p:sp>
        <p:nvSpPr>
          <p:cNvPr id="23" name="Rectangle 22">
            <a:extLst>
              <a:ext uri="{FF2B5EF4-FFF2-40B4-BE49-F238E27FC236}">
                <a16:creationId xmlns:a16="http://schemas.microsoft.com/office/drawing/2014/main" id="{4E6937FE-981A-CF21-C358-2034CC59F7FA}"/>
              </a:ext>
            </a:extLst>
          </p:cNvPr>
          <p:cNvSpPr/>
          <p:nvPr/>
        </p:nvSpPr>
        <p:spPr>
          <a:xfrm>
            <a:off x="457200" y="1382092"/>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a:extLst>
              <a:ext uri="{FF2B5EF4-FFF2-40B4-BE49-F238E27FC236}">
                <a16:creationId xmlns:a16="http://schemas.microsoft.com/office/drawing/2014/main" id="{53ADEDCD-B37E-A6AE-80B1-1DE6DEBDFD6F}"/>
              </a:ext>
            </a:extLst>
          </p:cNvPr>
          <p:cNvSpPr txBox="1"/>
          <p:nvPr/>
        </p:nvSpPr>
        <p:spPr>
          <a:xfrm>
            <a:off x="712034" y="4636807"/>
            <a:ext cx="7993506" cy="1569660"/>
          </a:xfrm>
          <a:prstGeom prst="rect">
            <a:avLst/>
          </a:prstGeom>
          <a:noFill/>
        </p:spPr>
        <p:txBody>
          <a:bodyPr wrap="square" rtlCol="0">
            <a:spAutoFit/>
          </a:bodyPr>
          <a:lstStyle/>
          <a:p>
            <a:pPr marL="285750" indent="-285750">
              <a:buFontTx/>
              <a:buChar char="-"/>
            </a:pPr>
            <a:r>
              <a:rPr lang="en-US" sz="3200" dirty="0"/>
              <a:t>Which jobs will change</a:t>
            </a:r>
          </a:p>
          <a:p>
            <a:pPr marL="285750" indent="-285750">
              <a:buFontTx/>
              <a:buChar char="-"/>
            </a:pPr>
            <a:r>
              <a:rPr lang="en-US" sz="3200" dirty="0"/>
              <a:t>What skills will matter in 5 years</a:t>
            </a:r>
          </a:p>
          <a:p>
            <a:pPr marL="285750" indent="-285750">
              <a:buFontTx/>
              <a:buChar char="-"/>
            </a:pPr>
            <a:r>
              <a:rPr lang="en-US" sz="3200" dirty="0"/>
              <a:t>How fast disruptions will happen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B3FDCE-1444-5319-4DE8-EF9F9093B565}"/>
              </a:ext>
            </a:extLst>
          </p:cNvPr>
          <p:cNvSpPr>
            <a:spLocks noGrp="1"/>
          </p:cNvSpPr>
          <p:nvPr>
            <p:ph type="title"/>
          </p:nvPr>
        </p:nvSpPr>
        <p:spPr>
          <a:xfrm>
            <a:off x="1097280" y="2785206"/>
            <a:ext cx="12161520" cy="2659189"/>
          </a:xfrm>
        </p:spPr>
        <p:txBody>
          <a:bodyPr/>
          <a:lstStyle/>
          <a:p>
            <a:pPr algn="ctr"/>
            <a:r>
              <a:rPr lang="en-US" sz="5760" dirty="0"/>
              <a:t>I am a 38-year engineer, I want to do a mid-career switch!</a:t>
            </a:r>
          </a:p>
        </p:txBody>
      </p:sp>
      <p:pic>
        <p:nvPicPr>
          <p:cNvPr id="8" name="Graphic 7" descr="Close with solid fill">
            <a:extLst>
              <a:ext uri="{FF2B5EF4-FFF2-40B4-BE49-F238E27FC236}">
                <a16:creationId xmlns:a16="http://schemas.microsoft.com/office/drawing/2014/main" id="{FBCEE6B4-8F40-DFDB-099F-243FFCABE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0560" y="1691640"/>
            <a:ext cx="4846320" cy="4846320"/>
          </a:xfrm>
          <a:prstGeom prst="rect">
            <a:avLst/>
          </a:prstGeom>
        </p:spPr>
      </p:pic>
    </p:spTree>
    <p:extLst>
      <p:ext uri="{BB962C8B-B14F-4D97-AF65-F5344CB8AC3E}">
        <p14:creationId xmlns:p14="http://schemas.microsoft.com/office/powerpoint/2010/main" val="182741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4010-7D98-2B97-7088-AAA588413F31}"/>
              </a:ext>
            </a:extLst>
          </p:cNvPr>
          <p:cNvSpPr>
            <a:spLocks noGrp="1"/>
          </p:cNvSpPr>
          <p:nvPr>
            <p:ph type="title"/>
          </p:nvPr>
        </p:nvSpPr>
        <p:spPr>
          <a:xfrm>
            <a:off x="2060114" y="1491391"/>
            <a:ext cx="9847517" cy="2659189"/>
          </a:xfrm>
        </p:spPr>
        <p:txBody>
          <a:bodyPr/>
          <a:lstStyle/>
          <a:p>
            <a:pPr algn="ctr"/>
            <a:r>
              <a:rPr lang="en-US" sz="5760" dirty="0"/>
              <a:t>PLUS-skill and Deep-skill! </a:t>
            </a:r>
            <a:br>
              <a:rPr lang="en-US" sz="5760" dirty="0"/>
            </a:br>
            <a:r>
              <a:rPr lang="en-US" sz="5760" dirty="0"/>
              <a:t>Not re-skill!</a:t>
            </a:r>
          </a:p>
        </p:txBody>
      </p:sp>
      <p:pic>
        <p:nvPicPr>
          <p:cNvPr id="5" name="Graphic 4" descr="Blueprint with solid fill">
            <a:extLst>
              <a:ext uri="{FF2B5EF4-FFF2-40B4-BE49-F238E27FC236}">
                <a16:creationId xmlns:a16="http://schemas.microsoft.com/office/drawing/2014/main" id="{B458647A-92B1-F1B6-A465-4CED4A5AFB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213" y="4757986"/>
            <a:ext cx="2508463" cy="2508463"/>
          </a:xfrm>
          <a:prstGeom prst="rect">
            <a:avLst/>
          </a:prstGeom>
        </p:spPr>
      </p:pic>
      <p:pic>
        <p:nvPicPr>
          <p:cNvPr id="9" name="Picture 8" descr="A blue circles and lines connected together&#10;&#10;AI-generated content may be incorrect.">
            <a:extLst>
              <a:ext uri="{FF2B5EF4-FFF2-40B4-BE49-F238E27FC236}">
                <a16:creationId xmlns:a16="http://schemas.microsoft.com/office/drawing/2014/main" id="{693A9070-81BF-3E27-4B45-BD1C45FC3E4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75" b="89844" l="5882" r="89706">
                        <a14:foregroundMark x1="5882" y1="24219" x2="17157" y2="23438"/>
                        <a14:foregroundMark x1="89216" y1="54688" x2="80882" y2="53906"/>
                      </a14:backgroundRemoval>
                    </a14:imgEffect>
                  </a14:imgLayer>
                </a14:imgProps>
              </a:ext>
              <a:ext uri="{28A0092B-C50C-407E-A947-70E740481C1C}">
                <a14:useLocalDpi xmlns:a14="http://schemas.microsoft.com/office/drawing/2010/main" val="0"/>
              </a:ext>
            </a:extLst>
          </a:blip>
          <a:stretch>
            <a:fillRect/>
          </a:stretch>
        </p:blipFill>
        <p:spPr>
          <a:xfrm>
            <a:off x="5002709" y="5148264"/>
            <a:ext cx="2926080" cy="1835972"/>
          </a:xfrm>
          <a:prstGeom prst="rect">
            <a:avLst/>
          </a:prstGeom>
        </p:spPr>
      </p:pic>
      <p:sp>
        <p:nvSpPr>
          <p:cNvPr id="10" name="TextBox 9">
            <a:extLst>
              <a:ext uri="{FF2B5EF4-FFF2-40B4-BE49-F238E27FC236}">
                <a16:creationId xmlns:a16="http://schemas.microsoft.com/office/drawing/2014/main" id="{AB40C466-F0E1-A32F-782F-2F843C96B2C9}"/>
              </a:ext>
            </a:extLst>
          </p:cNvPr>
          <p:cNvSpPr txBox="1"/>
          <p:nvPr/>
        </p:nvSpPr>
        <p:spPr>
          <a:xfrm>
            <a:off x="3681756" y="5215186"/>
            <a:ext cx="907621" cy="1717393"/>
          </a:xfrm>
          <a:prstGeom prst="rect">
            <a:avLst/>
          </a:prstGeom>
          <a:noFill/>
        </p:spPr>
        <p:txBody>
          <a:bodyPr wrap="none" rtlCol="0">
            <a:spAutoFit/>
          </a:bodyPr>
          <a:lstStyle/>
          <a:p>
            <a:r>
              <a:rPr lang="en-US" sz="10560" dirty="0">
                <a:solidFill>
                  <a:schemeClr val="accent1">
                    <a:lumMod val="75000"/>
                  </a:schemeClr>
                </a:solidFill>
                <a:latin typeface="Aptos" panose="020B0004020202020204" pitchFamily="34" charset="0"/>
              </a:rPr>
              <a:t>+</a:t>
            </a:r>
          </a:p>
        </p:txBody>
      </p:sp>
      <p:sp>
        <p:nvSpPr>
          <p:cNvPr id="11" name="TextBox 10">
            <a:extLst>
              <a:ext uri="{FF2B5EF4-FFF2-40B4-BE49-F238E27FC236}">
                <a16:creationId xmlns:a16="http://schemas.microsoft.com/office/drawing/2014/main" id="{3D8FF115-4519-A279-A198-897A4B8256A8}"/>
              </a:ext>
            </a:extLst>
          </p:cNvPr>
          <p:cNvSpPr txBox="1"/>
          <p:nvPr/>
        </p:nvSpPr>
        <p:spPr>
          <a:xfrm>
            <a:off x="8422720" y="5215186"/>
            <a:ext cx="907621" cy="1717393"/>
          </a:xfrm>
          <a:prstGeom prst="rect">
            <a:avLst/>
          </a:prstGeom>
          <a:noFill/>
        </p:spPr>
        <p:txBody>
          <a:bodyPr wrap="none" rtlCol="0">
            <a:spAutoFit/>
          </a:bodyPr>
          <a:lstStyle/>
          <a:p>
            <a:r>
              <a:rPr lang="en-US" sz="10560" dirty="0">
                <a:solidFill>
                  <a:schemeClr val="accent1">
                    <a:lumMod val="75000"/>
                  </a:schemeClr>
                </a:solidFill>
                <a:latin typeface="Aptos" panose="020B0004020202020204" pitchFamily="34" charset="0"/>
              </a:rPr>
              <a:t>=</a:t>
            </a:r>
          </a:p>
        </p:txBody>
      </p:sp>
      <p:pic>
        <p:nvPicPr>
          <p:cNvPr id="13" name="Graphic 12" descr="Muscular arm with solid fill">
            <a:extLst>
              <a:ext uri="{FF2B5EF4-FFF2-40B4-BE49-F238E27FC236}">
                <a16:creationId xmlns:a16="http://schemas.microsoft.com/office/drawing/2014/main" id="{E9DB4176-9549-1FF9-884E-6D7733675F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69681" y="2011681"/>
            <a:ext cx="5533585" cy="5533585"/>
          </a:xfrm>
          <a:prstGeom prst="rect">
            <a:avLst/>
          </a:prstGeom>
        </p:spPr>
      </p:pic>
    </p:spTree>
    <p:extLst>
      <p:ext uri="{BB962C8B-B14F-4D97-AF65-F5344CB8AC3E}">
        <p14:creationId xmlns:p14="http://schemas.microsoft.com/office/powerpoint/2010/main" val="391192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5450" y="2472969"/>
            <a:ext cx="12499501" cy="2529923"/>
          </a:xfrm>
          <a:prstGeom prst="rect">
            <a:avLst/>
          </a:prstGeom>
        </p:spPr>
        <p:txBody>
          <a:bodyPr wrap="square">
            <a:spAutoFit/>
          </a:bodyPr>
          <a:lstStyle/>
          <a:p>
            <a:pPr algn="ctr"/>
            <a:r>
              <a:rPr lang="en-SG" sz="4320" dirty="0">
                <a:solidFill>
                  <a:schemeClr val="tx1">
                    <a:lumMod val="75000"/>
                    <a:lumOff val="25000"/>
                  </a:schemeClr>
                </a:solidFill>
              </a:rPr>
              <a:t>“Managers” will be replaced by </a:t>
            </a:r>
          </a:p>
          <a:p>
            <a:pPr algn="ctr"/>
            <a:r>
              <a:rPr lang="en-SG" sz="11520" dirty="0">
                <a:solidFill>
                  <a:srgbClr val="F8993B"/>
                </a:solidFill>
                <a:latin typeface="Arial" panose="020B0604020202090204" pitchFamily="34" charset="0"/>
              </a:rPr>
              <a:t>AI</a:t>
            </a:r>
          </a:p>
        </p:txBody>
      </p:sp>
      <p:pic>
        <p:nvPicPr>
          <p:cNvPr id="7" name="Picture 6"/>
          <p:cNvPicPr>
            <a:picLocks noChangeAspect="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53034" y="3328629"/>
            <a:ext cx="1511435" cy="1572343"/>
          </a:xfrm>
          <a:prstGeom prst="rect">
            <a:avLst/>
          </a:prstGeom>
        </p:spPr>
      </p:pic>
      <p:sp>
        <p:nvSpPr>
          <p:cNvPr id="4" name="Title 3"/>
          <p:cNvSpPr>
            <a:spLocks noGrp="1"/>
          </p:cNvSpPr>
          <p:nvPr>
            <p:ph type="title"/>
          </p:nvPr>
        </p:nvSpPr>
        <p:spPr/>
        <p:txBody>
          <a:bodyPr>
            <a:normAutofit/>
          </a:bodyPr>
          <a:lstStyle/>
          <a:p>
            <a:r>
              <a:rPr lang="en-US" b="1" dirty="0"/>
              <a:t>Future of Work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2076" y="1732408"/>
            <a:ext cx="12866915" cy="2529923"/>
          </a:xfrm>
          <a:prstGeom prst="rect">
            <a:avLst/>
          </a:prstGeom>
        </p:spPr>
        <p:txBody>
          <a:bodyPr wrap="square">
            <a:spAutoFit/>
          </a:bodyPr>
          <a:lstStyle/>
          <a:p>
            <a:pPr algn="ctr"/>
            <a:r>
              <a:rPr lang="en-SG" sz="4320" dirty="0">
                <a:solidFill>
                  <a:schemeClr val="bg1">
                    <a:lumMod val="65000"/>
                  </a:schemeClr>
                </a:solidFill>
              </a:rPr>
              <a:t>“Managers” will be replaced by </a:t>
            </a:r>
          </a:p>
          <a:p>
            <a:pPr algn="ctr"/>
            <a:r>
              <a:rPr lang="en-SG" sz="11520" dirty="0">
                <a:solidFill>
                  <a:schemeClr val="bg1">
                    <a:lumMod val="65000"/>
                  </a:schemeClr>
                </a:solidFill>
                <a:latin typeface="Arial" panose="020B0604020202090204" pitchFamily="34" charset="0"/>
              </a:rPr>
              <a:t>AI</a:t>
            </a:r>
          </a:p>
        </p:txBody>
      </p:sp>
      <p:pic>
        <p:nvPicPr>
          <p:cNvPr id="7" name="Picture 6"/>
          <p:cNvPicPr>
            <a:picLocks noChangeAspect="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19271" y="2588068"/>
            <a:ext cx="1511435" cy="1572343"/>
          </a:xfrm>
          <a:prstGeom prst="rect">
            <a:avLst/>
          </a:prstGeom>
        </p:spPr>
      </p:pic>
      <p:sp>
        <p:nvSpPr>
          <p:cNvPr id="2" name="Rectangle 1"/>
          <p:cNvSpPr/>
          <p:nvPr/>
        </p:nvSpPr>
        <p:spPr>
          <a:xfrm>
            <a:off x="1206821" y="3973644"/>
            <a:ext cx="12195967" cy="1311128"/>
          </a:xfrm>
          <a:prstGeom prst="rect">
            <a:avLst/>
          </a:prstGeom>
        </p:spPr>
        <p:txBody>
          <a:bodyPr wrap="none">
            <a:spAutoFit/>
          </a:bodyPr>
          <a:lstStyle/>
          <a:p>
            <a:pPr algn="ctr"/>
            <a:r>
              <a:rPr lang="en-SG" sz="4320" dirty="0">
                <a:solidFill>
                  <a:schemeClr val="tx1">
                    <a:lumMod val="75000"/>
                    <a:lumOff val="25000"/>
                  </a:schemeClr>
                </a:solidFill>
              </a:rPr>
              <a:t>Managers who uses a fleet of  </a:t>
            </a:r>
            <a:r>
              <a:rPr lang="en-SG" sz="7920" b="1" dirty="0">
                <a:solidFill>
                  <a:srgbClr val="F8993B"/>
                </a:solidFill>
              </a:rPr>
              <a:t>AI AGENTS</a:t>
            </a:r>
            <a:endParaRPr lang="en-SG" sz="5760" b="1" dirty="0">
              <a:solidFill>
                <a:srgbClr val="F8993B"/>
              </a:solidFill>
            </a:endParaRPr>
          </a:p>
        </p:txBody>
      </p:sp>
      <p:sp>
        <p:nvSpPr>
          <p:cNvPr id="5" name="Rectangle 4"/>
          <p:cNvSpPr/>
          <p:nvPr/>
        </p:nvSpPr>
        <p:spPr>
          <a:xfrm>
            <a:off x="2641093" y="5894070"/>
            <a:ext cx="10281666" cy="1126462"/>
          </a:xfrm>
          <a:prstGeom prst="rect">
            <a:avLst/>
          </a:prstGeom>
        </p:spPr>
        <p:txBody>
          <a:bodyPr wrap="square">
            <a:spAutoFit/>
          </a:bodyPr>
          <a:lstStyle/>
          <a:p>
            <a:pPr algn="ctr"/>
            <a:r>
              <a:rPr lang="en-SG" sz="3360" dirty="0">
                <a:solidFill>
                  <a:schemeClr val="tx1">
                    <a:lumMod val="75000"/>
                    <a:lumOff val="25000"/>
                  </a:schemeClr>
                </a:solidFill>
              </a:rPr>
              <a:t>Data Scientists, Lawyers, Doctors, Accountants, Engineers….</a:t>
            </a:r>
          </a:p>
        </p:txBody>
      </p:sp>
      <p:sp>
        <p:nvSpPr>
          <p:cNvPr id="10" name="Title 3"/>
          <p:cNvSpPr txBox="1"/>
          <p:nvPr/>
        </p:nvSpPr>
        <p:spPr>
          <a:xfrm>
            <a:off x="1005840" y="590804"/>
            <a:ext cx="12618720" cy="1077359"/>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4320" dirty="0"/>
              <a:t>Future of Work (2)</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s 9"/>
          <p:cNvSpPr/>
          <p:nvPr/>
        </p:nvSpPr>
        <p:spPr>
          <a:xfrm>
            <a:off x="8885682" y="3109722"/>
            <a:ext cx="4546092" cy="4469892"/>
          </a:xfrm>
          <a:prstGeom prst="rect">
            <a:avLst/>
          </a:prstGeom>
          <a:solidFill>
            <a:srgbClr val="C00000"/>
          </a:solidFill>
        </p:spPr>
        <p:style>
          <a:lnRef idx="0">
            <a:srgbClr val="FFFFFF"/>
          </a:lnRef>
          <a:fillRef idx="1">
            <a:schemeClr val="accent1"/>
          </a:fillRef>
          <a:effectRef idx="0">
            <a:srgbClr val="FFFFFF"/>
          </a:effectRef>
          <a:fontRef idx="minor">
            <a:schemeClr val="lt1"/>
          </a:fontRef>
        </p:style>
        <p:txBody>
          <a:bodyPr rtlCol="0" anchor="ctr"/>
          <a:lstStyle/>
          <a:p>
            <a:pPr algn="ctr"/>
            <a:endParaRPr lang="en-US" sz="2160"/>
          </a:p>
        </p:txBody>
      </p:sp>
      <p:sp>
        <p:nvSpPr>
          <p:cNvPr id="9" name="Rectangles 8"/>
          <p:cNvSpPr/>
          <p:nvPr/>
        </p:nvSpPr>
        <p:spPr>
          <a:xfrm>
            <a:off x="1472946" y="3083052"/>
            <a:ext cx="4546092" cy="4469892"/>
          </a:xfrm>
          <a:prstGeom prst="rect">
            <a:avLst/>
          </a:prstGeom>
          <a:solidFill>
            <a:srgbClr val="2F5597"/>
          </a:solidFill>
        </p:spPr>
        <p:style>
          <a:lnRef idx="0">
            <a:srgbClr val="FFFFFF"/>
          </a:lnRef>
          <a:fillRef idx="1">
            <a:schemeClr val="accent1"/>
          </a:fillRef>
          <a:effectRef idx="0">
            <a:srgbClr val="FFFFFF"/>
          </a:effectRef>
          <a:fontRef idx="minor">
            <a:schemeClr val="lt1"/>
          </a:fontRef>
        </p:style>
        <p:txBody>
          <a:bodyPr rtlCol="0" anchor="ctr"/>
          <a:lstStyle/>
          <a:p>
            <a:pPr algn="ctr"/>
            <a:endParaRPr lang="en-US" sz="2160"/>
          </a:p>
        </p:txBody>
      </p:sp>
      <p:sp>
        <p:nvSpPr>
          <p:cNvPr id="14" name="Title 13">
            <a:extLst>
              <a:ext uri="{FF2B5EF4-FFF2-40B4-BE49-F238E27FC236}">
                <a16:creationId xmlns:a16="http://schemas.microsoft.com/office/drawing/2014/main" id="{D82A2CD7-FBF6-253E-FFAC-55096AFD9DDD}"/>
              </a:ext>
            </a:extLst>
          </p:cNvPr>
          <p:cNvSpPr>
            <a:spLocks noGrp="1"/>
          </p:cNvSpPr>
          <p:nvPr>
            <p:ph type="title"/>
          </p:nvPr>
        </p:nvSpPr>
        <p:spPr/>
        <p:txBody>
          <a:bodyPr/>
          <a:lstStyle/>
          <a:p>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7831" y="3296413"/>
            <a:ext cx="4115562" cy="411556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1329" y="3287269"/>
            <a:ext cx="4115562" cy="4115562"/>
          </a:xfrm>
          <a:prstGeom prst="rect">
            <a:avLst/>
          </a:prstGeom>
        </p:spPr>
      </p:pic>
      <p:sp>
        <p:nvSpPr>
          <p:cNvPr id="7" name="Text Box 6"/>
          <p:cNvSpPr txBox="1"/>
          <p:nvPr/>
        </p:nvSpPr>
        <p:spPr>
          <a:xfrm>
            <a:off x="1207008" y="2641092"/>
            <a:ext cx="4876800" cy="424732"/>
          </a:xfrm>
          <a:prstGeom prst="rect">
            <a:avLst/>
          </a:prstGeom>
          <a:noFill/>
        </p:spPr>
        <p:txBody>
          <a:bodyPr wrap="square" rtlCol="0">
            <a:spAutoFit/>
          </a:bodyPr>
          <a:lstStyle/>
          <a:p>
            <a:pPr algn="ctr"/>
            <a:r>
              <a:rPr lang="en-US" sz="2160" b="1"/>
              <a:t>Connect with me on Linkedin!</a:t>
            </a:r>
          </a:p>
        </p:txBody>
      </p:sp>
      <p:sp>
        <p:nvSpPr>
          <p:cNvPr id="8" name="Text Box 7"/>
          <p:cNvSpPr txBox="1"/>
          <p:nvPr/>
        </p:nvSpPr>
        <p:spPr>
          <a:xfrm>
            <a:off x="8965692" y="2575560"/>
            <a:ext cx="2523744" cy="424732"/>
          </a:xfrm>
          <a:prstGeom prst="rect">
            <a:avLst/>
          </a:prstGeom>
          <a:noFill/>
        </p:spPr>
        <p:txBody>
          <a:bodyPr wrap="square" rtlCol="0">
            <a:spAutoFit/>
          </a:bodyPr>
          <a:lstStyle/>
          <a:p>
            <a:pPr algn="l"/>
            <a:r>
              <a:rPr lang="en-US" sz="2160" b="1"/>
              <a:t>Chat with me on </a:t>
            </a:r>
          </a:p>
        </p:txBody>
      </p:sp>
      <p:pic>
        <p:nvPicPr>
          <p:cNvPr id="12" name="Picture 11" descr="CleanShot 2025-07-24 at 16.49.57@2x"/>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08842" y="2509266"/>
            <a:ext cx="1790700" cy="600456"/>
          </a:xfrm>
          <a:prstGeom prst="rect">
            <a:avLst/>
          </a:prstGeom>
        </p:spPr>
      </p:pic>
      <p:grpSp>
        <p:nvGrpSpPr>
          <p:cNvPr id="13" name="Group 12"/>
          <p:cNvGrpSpPr/>
          <p:nvPr/>
        </p:nvGrpSpPr>
        <p:grpSpPr>
          <a:xfrm>
            <a:off x="0" y="0"/>
            <a:ext cx="7620000" cy="2641092"/>
            <a:chOff x="0" y="0"/>
            <a:chExt cx="10000" cy="3466"/>
          </a:xfrm>
        </p:grpSpPr>
        <p:pic>
          <p:nvPicPr>
            <p:cNvPr id="4" name="Picture 3" descr="CleanShot 2025-07-24 at 16.44.28@2x"/>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0001" cy="3466"/>
            </a:xfrm>
            <a:prstGeom prst="rect">
              <a:avLst/>
            </a:prstGeom>
          </p:spPr>
        </p:pic>
        <p:sp>
          <p:nvSpPr>
            <p:cNvPr id="11" name="Rectangles 10"/>
            <p:cNvSpPr/>
            <p:nvPr/>
          </p:nvSpPr>
          <p:spPr>
            <a:xfrm>
              <a:off x="9217" y="2871"/>
              <a:ext cx="677" cy="534"/>
            </a:xfrm>
            <a:prstGeom prst="rect">
              <a:avLst/>
            </a:prstGeom>
            <a:solidFill>
              <a:schemeClr val="bg1"/>
            </a:solidFill>
            <a:ln>
              <a:noFill/>
            </a:ln>
          </p:spPr>
          <p:style>
            <a:lnRef idx="2">
              <a:schemeClr val="accent1"/>
            </a:lnRef>
            <a:fillRef idx="0">
              <a:srgbClr val="FFFFFF"/>
            </a:fillRef>
            <a:effectRef idx="0">
              <a:srgbClr val="FFFFFF"/>
            </a:effectRef>
            <a:fontRef idx="minor">
              <a:schemeClr val="tx1"/>
            </a:fontRef>
          </p:style>
          <p:txBody>
            <a:bodyPr rtlCol="0" anchor="ctr"/>
            <a:lstStyle/>
            <a:p>
              <a:pPr algn="ctr"/>
              <a:endParaRPr lang="en-US" sz="2160"/>
            </a:p>
          </p:txBody>
        </p:sp>
      </p:grpSp>
      <p:pic>
        <p:nvPicPr>
          <p:cNvPr id="15" name="Picture 14" descr="A screenshot of a computer&#10;&#10;AI-generated content may be incorrect.">
            <a:extLst>
              <a:ext uri="{FF2B5EF4-FFF2-40B4-BE49-F238E27FC236}">
                <a16:creationId xmlns:a16="http://schemas.microsoft.com/office/drawing/2014/main" id="{B1F157D4-F7EA-0CA0-A17A-6A5D6E3DBA1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372426" y="-6166"/>
            <a:ext cx="7257973" cy="205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81"/>
        <p:cNvGrpSpPr/>
        <p:nvPr/>
      </p:nvGrpSpPr>
      <p:grpSpPr>
        <a:xfrm>
          <a:off x="0" y="0"/>
          <a:ext cx="0" cy="0"/>
          <a:chOff x="0" y="0"/>
          <a:chExt cx="0" cy="0"/>
        </a:xfrm>
      </p:grpSpPr>
      <p:sp useBgFill="1">
        <p:nvSpPr>
          <p:cNvPr id="845" name="Rectangle 844">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47" name="Freeform: Shape 846">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5202" cy="82296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49" name="Freeform: Shape 848">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02444" cy="82296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2" name="Google Shape;782;p4"/>
          <p:cNvSpPr txBox="1">
            <a:spLocks noGrp="1"/>
          </p:cNvSpPr>
          <p:nvPr>
            <p:ph type="title"/>
          </p:nvPr>
        </p:nvSpPr>
        <p:spPr>
          <a:xfrm>
            <a:off x="526695" y="1031443"/>
            <a:ext cx="5799363" cy="1492301"/>
          </a:xfrm>
          <a:prstGeom prst="rect">
            <a:avLst/>
          </a:prstGeom>
        </p:spPr>
        <p:txBody>
          <a:bodyPr spcFirstLastPara="1" vert="horz" lIns="91440" tIns="45720" rIns="91440" bIns="45720" rtlCol="0" anchor="ctr" anchorCtr="0">
            <a:normAutofit/>
          </a:bodyPr>
          <a:lstStyle/>
          <a:p>
            <a:pPr defTabSz="914400">
              <a:buClr>
                <a:srgbClr val="595959"/>
              </a:buClr>
              <a:buSzPts val="4000"/>
            </a:pPr>
            <a:r>
              <a:rPr lang="en-US" sz="4100" b="1" dirty="0">
                <a:sym typeface="Arial"/>
              </a:rPr>
              <a:t>AI Singapore</a:t>
            </a:r>
            <a:endParaRPr lang="en-US" sz="4100" dirty="0">
              <a:sym typeface="Arial"/>
            </a:endParaRPr>
          </a:p>
        </p:txBody>
      </p:sp>
      <p:sp>
        <p:nvSpPr>
          <p:cNvPr id="851" name="Rectangle 85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82572"/>
            <a:ext cx="153619" cy="784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53" name="Rectangle 85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694" y="2622074"/>
            <a:ext cx="5980176" cy="2194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3" name="Google Shape;783;p4"/>
          <p:cNvSpPr/>
          <p:nvPr/>
        </p:nvSpPr>
        <p:spPr>
          <a:xfrm>
            <a:off x="526694" y="3015133"/>
            <a:ext cx="5799364" cy="4397221"/>
          </a:xfrm>
          <a:prstGeom prst="rect">
            <a:avLst/>
          </a:prstGeom>
        </p:spPr>
        <p:txBody>
          <a:bodyPr spcFirstLastPara="1" vert="horz" lIns="91440" tIns="45720" rIns="91440" bIns="45720" rtlCol="0" anchorCtr="0">
            <a:normAutofit/>
          </a:bodyPr>
          <a:lstStyle/>
          <a:p>
            <a:pPr defTabSz="914400">
              <a:lnSpc>
                <a:spcPct val="90000"/>
              </a:lnSpc>
              <a:spcAft>
                <a:spcPts val="600"/>
              </a:spcAft>
              <a:buClr>
                <a:srgbClr val="800000"/>
              </a:buClr>
              <a:buSzPts val="1700"/>
              <a:defRPr/>
            </a:pPr>
            <a:r>
              <a:rPr lang="en-US" sz="3600" b="1" dirty="0">
                <a:sym typeface="Arial"/>
              </a:rPr>
              <a:t>Support Singapore’s vision to be a leader in developing scalable, impactful AI solutions strategic to the nation</a:t>
            </a:r>
            <a:endParaRPr lang="en-US" sz="3600" dirty="0">
              <a:sym typeface="Arial"/>
            </a:endParaRPr>
          </a:p>
        </p:txBody>
      </p:sp>
      <p:grpSp>
        <p:nvGrpSpPr>
          <p:cNvPr id="18" name="Group 17">
            <a:extLst>
              <a:ext uri="{FF2B5EF4-FFF2-40B4-BE49-F238E27FC236}">
                <a16:creationId xmlns:a16="http://schemas.microsoft.com/office/drawing/2014/main" id="{639B6621-B1DA-E5C9-1BD4-E9CC84633C09}"/>
              </a:ext>
            </a:extLst>
          </p:cNvPr>
          <p:cNvGrpSpPr/>
          <p:nvPr/>
        </p:nvGrpSpPr>
        <p:grpSpPr>
          <a:xfrm>
            <a:off x="7940838" y="980430"/>
            <a:ext cx="6162861" cy="2573225"/>
            <a:chOff x="7284063" y="1827085"/>
            <a:chExt cx="7096479" cy="2963037"/>
          </a:xfrm>
        </p:grpSpPr>
        <p:sp>
          <p:nvSpPr>
            <p:cNvPr id="806" name="Google Shape;806;p4"/>
            <p:cNvSpPr txBox="1"/>
            <p:nvPr/>
          </p:nvSpPr>
          <p:spPr>
            <a:xfrm>
              <a:off x="9657431" y="2788920"/>
              <a:ext cx="2305500" cy="704562"/>
            </a:xfrm>
            <a:prstGeom prst="rect">
              <a:avLst/>
            </a:prstGeom>
            <a:noFill/>
            <a:ln>
              <a:noFill/>
            </a:ln>
          </p:spPr>
          <p:txBody>
            <a:bodyPr spcFirstLastPara="1" wrap="square" lIns="109710" tIns="54840" rIns="109710" bIns="54840" anchor="t" anchorCtr="0">
              <a:spAutoFit/>
            </a:bodyPr>
            <a:lstStyle/>
            <a:p>
              <a:pPr algn="ctr" defTabSz="937200">
                <a:spcAft>
                  <a:spcPts val="915"/>
                </a:spcAft>
                <a:buClr>
                  <a:srgbClr val="000000"/>
                </a:buClr>
                <a:buSzPts val="1600"/>
                <a:defRPr/>
              </a:pPr>
              <a:r>
                <a:rPr lang="en-US" sz="1640" b="1" kern="0">
                  <a:solidFill>
                    <a:srgbClr val="7030A0"/>
                  </a:solidFill>
                  <a:latin typeface="Arial"/>
                  <a:ea typeface="+mn-ea"/>
                  <a:cs typeface="Arial"/>
                  <a:sym typeface="Arial"/>
                </a:rPr>
                <a:t>AI </a:t>
              </a:r>
            </a:p>
            <a:p>
              <a:pPr algn="ctr" defTabSz="937200">
                <a:spcAft>
                  <a:spcPts val="915"/>
                </a:spcAft>
                <a:buClr>
                  <a:srgbClr val="000000"/>
                </a:buClr>
                <a:buSzPts val="1600"/>
                <a:defRPr/>
              </a:pPr>
              <a:r>
                <a:rPr lang="en-US" sz="1640" b="1" kern="0">
                  <a:solidFill>
                    <a:srgbClr val="7030A0"/>
                  </a:solidFill>
                  <a:latin typeface="Arial"/>
                  <a:ea typeface="+mn-ea"/>
                  <a:cs typeface="Arial"/>
                  <a:sym typeface="Arial"/>
                </a:rPr>
                <a:t>GOVERNANCE</a:t>
              </a:r>
              <a:endParaRPr sz="1760" kern="0">
                <a:solidFill>
                  <a:srgbClr val="000000"/>
                </a:solidFill>
                <a:latin typeface="Arial"/>
                <a:ea typeface="Arial"/>
                <a:cs typeface="Arial"/>
                <a:sym typeface="Arial"/>
              </a:endParaRPr>
            </a:p>
          </p:txBody>
        </p:sp>
        <p:sp>
          <p:nvSpPr>
            <p:cNvPr id="807" name="Google Shape;807;p4"/>
            <p:cNvSpPr txBox="1"/>
            <p:nvPr/>
          </p:nvSpPr>
          <p:spPr>
            <a:xfrm>
              <a:off x="9713565" y="3560899"/>
              <a:ext cx="2129100" cy="1001241"/>
            </a:xfrm>
            <a:prstGeom prst="rect">
              <a:avLst/>
            </a:prstGeom>
            <a:noFill/>
            <a:ln>
              <a:noFill/>
            </a:ln>
          </p:spPr>
          <p:txBody>
            <a:bodyPr spcFirstLastPara="1" wrap="square" lIns="109710" tIns="54840" rIns="109710" bIns="54840" anchor="t" anchorCtr="0">
              <a:spAutoFit/>
            </a:bodyPr>
            <a:lstStyle/>
            <a:p>
              <a:pPr marL="104130" algn="ctr" defTabSz="937200">
                <a:spcAft>
                  <a:spcPts val="915"/>
                </a:spcAft>
                <a:buClr>
                  <a:srgbClr val="000000"/>
                </a:buClr>
                <a:buSzPts val="1400"/>
                <a:defRPr/>
              </a:pPr>
              <a:r>
                <a:rPr lang="en-US" sz="1229" kern="0">
                  <a:solidFill>
                    <a:srgbClr val="000000"/>
                  </a:solidFill>
                  <a:latin typeface="Arial"/>
                  <a:ea typeface="+mn-ea"/>
                  <a:cs typeface="Arial"/>
                  <a:sym typeface="Arial"/>
                </a:rPr>
                <a:t>Establish Singapore as a leading hub for </a:t>
              </a:r>
              <a:r>
                <a:rPr lang="en-US" sz="1229" b="1" kern="0">
                  <a:solidFill>
                    <a:srgbClr val="000000"/>
                  </a:solidFill>
                  <a:latin typeface="Arial"/>
                  <a:ea typeface="+mn-ea"/>
                  <a:cs typeface="Arial"/>
                  <a:sym typeface="Arial"/>
                </a:rPr>
                <a:t>responsible and trusted AI</a:t>
              </a:r>
              <a:endParaRPr lang="en-US" sz="1440" b="1" kern="0">
                <a:solidFill>
                  <a:srgbClr val="000000"/>
                </a:solidFill>
                <a:latin typeface="Arial"/>
                <a:ea typeface="Arial"/>
                <a:cs typeface="Arial"/>
                <a:sym typeface="Arial"/>
              </a:endParaRPr>
            </a:p>
          </p:txBody>
        </p:sp>
        <p:grpSp>
          <p:nvGrpSpPr>
            <p:cNvPr id="809" name="Google Shape;809;p4"/>
            <p:cNvGrpSpPr/>
            <p:nvPr/>
          </p:nvGrpSpPr>
          <p:grpSpPr>
            <a:xfrm>
              <a:off x="10358140" y="1828800"/>
              <a:ext cx="903657" cy="903657"/>
              <a:chOff x="9929116" y="1200242"/>
              <a:chExt cx="1257000" cy="1257000"/>
            </a:xfrm>
          </p:grpSpPr>
          <p:sp>
            <p:nvSpPr>
              <p:cNvPr id="810" name="Google Shape;810;p4"/>
              <p:cNvSpPr/>
              <p:nvPr/>
            </p:nvSpPr>
            <p:spPr>
              <a:xfrm>
                <a:off x="9929116" y="1200242"/>
                <a:ext cx="1257000" cy="1257000"/>
              </a:xfrm>
              <a:prstGeom prst="ellipse">
                <a:avLst/>
              </a:prstGeom>
              <a:solidFill>
                <a:srgbClr val="7030A0"/>
              </a:solidFill>
              <a:ln>
                <a:noFill/>
              </a:ln>
            </p:spPr>
            <p:txBody>
              <a:bodyPr spcFirstLastPara="1" wrap="square" lIns="109710" tIns="54840" rIns="109710" bIns="54840" anchor="ctr" anchorCtr="0">
                <a:noAutofit/>
              </a:bodyPr>
              <a:lstStyle/>
              <a:p>
                <a:pPr algn="ctr" defTabSz="1097280">
                  <a:buClr>
                    <a:srgbClr val="000000"/>
                  </a:buClr>
                  <a:buSzPts val="1200"/>
                  <a:defRPr/>
                </a:pPr>
                <a:endParaRPr sz="1440" kern="0">
                  <a:solidFill>
                    <a:srgbClr val="0070C0"/>
                  </a:solidFill>
                  <a:latin typeface="Arial"/>
                  <a:ea typeface="Arial"/>
                  <a:cs typeface="Arial"/>
                  <a:sym typeface="Arial"/>
                </a:endParaRPr>
              </a:p>
            </p:txBody>
          </p:sp>
          <p:pic>
            <p:nvPicPr>
              <p:cNvPr id="811" name="Google Shape;811;p4"/>
              <p:cNvPicPr preferRelativeResize="0"/>
              <p:nvPr/>
            </p:nvPicPr>
            <p:blipFill rotWithShape="1">
              <a:blip r:embed="rId3">
                <a:alphaModFix/>
              </a:blip>
              <a:srcRect/>
              <a:stretch/>
            </p:blipFill>
            <p:spPr>
              <a:xfrm>
                <a:off x="10159368" y="1418630"/>
                <a:ext cx="839480" cy="839480"/>
              </a:xfrm>
              <a:prstGeom prst="rect">
                <a:avLst/>
              </a:prstGeom>
              <a:noFill/>
              <a:ln>
                <a:noFill/>
              </a:ln>
            </p:spPr>
          </p:pic>
        </p:grpSp>
        <p:grpSp>
          <p:nvGrpSpPr>
            <p:cNvPr id="812" name="Google Shape;812;p4"/>
            <p:cNvGrpSpPr/>
            <p:nvPr/>
          </p:nvGrpSpPr>
          <p:grpSpPr>
            <a:xfrm>
              <a:off x="7284063" y="1828799"/>
              <a:ext cx="2305500" cy="2858933"/>
              <a:chOff x="7284063" y="1828798"/>
              <a:chExt cx="2305500" cy="2858933"/>
            </a:xfrm>
          </p:grpSpPr>
          <p:grpSp>
            <p:nvGrpSpPr>
              <p:cNvPr id="813" name="Google Shape;813;p4"/>
              <p:cNvGrpSpPr/>
              <p:nvPr/>
            </p:nvGrpSpPr>
            <p:grpSpPr>
              <a:xfrm>
                <a:off x="7984127" y="1828798"/>
                <a:ext cx="905400" cy="905372"/>
                <a:chOff x="8122117" y="1804055"/>
                <a:chExt cx="905400" cy="918600"/>
              </a:xfrm>
            </p:grpSpPr>
            <p:sp>
              <p:nvSpPr>
                <p:cNvPr id="814" name="Google Shape;814;p4"/>
                <p:cNvSpPr/>
                <p:nvPr/>
              </p:nvSpPr>
              <p:spPr>
                <a:xfrm>
                  <a:off x="8122117" y="1804055"/>
                  <a:ext cx="905400" cy="918600"/>
                </a:xfrm>
                <a:prstGeom prst="ellipse">
                  <a:avLst/>
                </a:prstGeom>
                <a:solidFill>
                  <a:srgbClr val="FF7E79"/>
                </a:solidFill>
                <a:ln>
                  <a:noFill/>
                </a:ln>
              </p:spPr>
              <p:txBody>
                <a:bodyPr spcFirstLastPara="1" wrap="square" lIns="109710" tIns="54840" rIns="109710" bIns="54840" anchor="ctr" anchorCtr="0">
                  <a:noAutofit/>
                </a:bodyPr>
                <a:lstStyle/>
                <a:p>
                  <a:pPr algn="ctr" defTabSz="1097280">
                    <a:buClr>
                      <a:srgbClr val="000000"/>
                    </a:buClr>
                    <a:buSzPts val="1200"/>
                    <a:defRPr/>
                  </a:pPr>
                  <a:endParaRPr sz="1440" kern="0">
                    <a:solidFill>
                      <a:srgbClr val="0070C0"/>
                    </a:solidFill>
                    <a:latin typeface="Arial"/>
                    <a:ea typeface="Arial"/>
                    <a:cs typeface="Arial"/>
                    <a:sym typeface="Arial"/>
                  </a:endParaRPr>
                </a:p>
              </p:txBody>
            </p:sp>
            <p:pic>
              <p:nvPicPr>
                <p:cNvPr id="815" name="Google Shape;815;p4"/>
                <p:cNvPicPr preferRelativeResize="0"/>
                <p:nvPr/>
              </p:nvPicPr>
              <p:blipFill rotWithShape="1">
                <a:blip r:embed="rId4">
                  <a:alphaModFix/>
                </a:blip>
                <a:srcRect l="60976" t="21408" r="6285" b="34045"/>
                <a:stretch/>
              </p:blipFill>
              <p:spPr>
                <a:xfrm>
                  <a:off x="8169364" y="1984195"/>
                  <a:ext cx="810897" cy="479285"/>
                </a:xfrm>
                <a:prstGeom prst="rect">
                  <a:avLst/>
                </a:prstGeom>
                <a:noFill/>
                <a:ln>
                  <a:noFill/>
                </a:ln>
              </p:spPr>
            </p:pic>
          </p:grpSp>
          <p:sp>
            <p:nvSpPr>
              <p:cNvPr id="816" name="Google Shape;816;p4"/>
              <p:cNvSpPr txBox="1"/>
              <p:nvPr/>
            </p:nvSpPr>
            <p:spPr>
              <a:xfrm>
                <a:off x="7284063" y="2788931"/>
                <a:ext cx="2305500" cy="704562"/>
              </a:xfrm>
              <a:prstGeom prst="rect">
                <a:avLst/>
              </a:prstGeom>
              <a:noFill/>
              <a:ln>
                <a:noFill/>
              </a:ln>
            </p:spPr>
            <p:txBody>
              <a:bodyPr spcFirstLastPara="1" wrap="square" lIns="109710" tIns="54840" rIns="109710" bIns="54840" anchor="t" anchorCtr="0">
                <a:spAutoFit/>
              </a:bodyPr>
              <a:lstStyle/>
              <a:p>
                <a:pPr algn="ctr" defTabSz="937200">
                  <a:spcAft>
                    <a:spcPts val="915"/>
                  </a:spcAft>
                  <a:buClr>
                    <a:srgbClr val="000000"/>
                  </a:buClr>
                  <a:buSzPts val="1600"/>
                  <a:defRPr/>
                </a:pPr>
                <a:r>
                  <a:rPr lang="en-US" sz="1640" b="1" kern="0">
                    <a:solidFill>
                      <a:srgbClr val="FF7E79"/>
                    </a:solidFill>
                    <a:latin typeface="Arial"/>
                    <a:ea typeface="+mn-ea"/>
                    <a:cs typeface="Arial"/>
                    <a:sym typeface="Arial"/>
                  </a:rPr>
                  <a:t>AI </a:t>
                </a:r>
              </a:p>
              <a:p>
                <a:pPr algn="ctr" defTabSz="937200">
                  <a:spcAft>
                    <a:spcPts val="915"/>
                  </a:spcAft>
                  <a:buClr>
                    <a:srgbClr val="000000"/>
                  </a:buClr>
                  <a:buSzPts val="1600"/>
                  <a:defRPr/>
                </a:pPr>
                <a:r>
                  <a:rPr lang="en-US" sz="1640" b="1" kern="0">
                    <a:solidFill>
                      <a:srgbClr val="FF7E79"/>
                    </a:solidFill>
                    <a:latin typeface="Arial"/>
                    <a:ea typeface="+mn-ea"/>
                    <a:cs typeface="Arial"/>
                    <a:sym typeface="Arial"/>
                  </a:rPr>
                  <a:t>PRODUCTS</a:t>
                </a:r>
                <a:endParaRPr sz="1760" kern="0">
                  <a:solidFill>
                    <a:srgbClr val="000000"/>
                  </a:solidFill>
                  <a:latin typeface="Arial"/>
                  <a:ea typeface="Arial"/>
                  <a:cs typeface="Arial"/>
                  <a:sym typeface="Arial"/>
                </a:endParaRPr>
              </a:p>
            </p:txBody>
          </p:sp>
          <p:sp>
            <p:nvSpPr>
              <p:cNvPr id="817" name="Google Shape;817;p4"/>
              <p:cNvSpPr txBox="1"/>
              <p:nvPr/>
            </p:nvSpPr>
            <p:spPr>
              <a:xfrm>
                <a:off x="7347514" y="3557723"/>
                <a:ext cx="2178600" cy="1130008"/>
              </a:xfrm>
              <a:prstGeom prst="rect">
                <a:avLst/>
              </a:prstGeom>
              <a:noFill/>
              <a:ln>
                <a:noFill/>
              </a:ln>
            </p:spPr>
            <p:txBody>
              <a:bodyPr spcFirstLastPara="1" wrap="square" lIns="109710" tIns="54840" rIns="109710" bIns="54840" anchor="t" anchorCtr="0">
                <a:spAutoFit/>
              </a:bodyPr>
              <a:lstStyle/>
              <a:p>
                <a:pPr algn="ctr" defTabSz="937200">
                  <a:spcAft>
                    <a:spcPts val="820"/>
                  </a:spcAft>
                  <a:buClr>
                    <a:srgbClr val="000000"/>
                  </a:buClr>
                  <a:buSzPts val="1400"/>
                  <a:defRPr/>
                </a:pPr>
                <a:r>
                  <a:rPr lang="en-US" sz="1229" kern="0">
                    <a:solidFill>
                      <a:srgbClr val="000000"/>
                    </a:solidFill>
                    <a:latin typeface="Arial"/>
                    <a:ea typeface="+mn-ea"/>
                    <a:cs typeface="Arial"/>
                    <a:sym typeface="Arial"/>
                  </a:rPr>
                  <a:t>Build </a:t>
                </a:r>
                <a:r>
                  <a:rPr lang="en-US" sz="1229" b="1" kern="0">
                    <a:solidFill>
                      <a:srgbClr val="000000"/>
                    </a:solidFill>
                    <a:latin typeface="Arial"/>
                    <a:ea typeface="+mn-ea"/>
                    <a:cs typeface="Arial"/>
                    <a:sym typeface="Arial"/>
                  </a:rPr>
                  <a:t>catalytic AI products/solutions </a:t>
                </a:r>
                <a:r>
                  <a:rPr lang="en-US" sz="1229" kern="0">
                    <a:solidFill>
                      <a:srgbClr val="000000"/>
                    </a:solidFill>
                    <a:latin typeface="Arial"/>
                    <a:ea typeface="+mn-ea"/>
                    <a:cs typeface="Arial"/>
                    <a:sym typeface="Arial"/>
                  </a:rPr>
                  <a:t>to enrich Singapore AI Ecosystem</a:t>
                </a:r>
                <a:endParaRPr sz="1440" b="1" kern="0">
                  <a:solidFill>
                    <a:srgbClr val="000000"/>
                  </a:solidFill>
                  <a:latin typeface="Arial"/>
                  <a:ea typeface="Arial"/>
                  <a:cs typeface="Arial"/>
                  <a:sym typeface="Arial"/>
                </a:endParaRPr>
              </a:p>
            </p:txBody>
          </p:sp>
        </p:grpSp>
        <p:pic>
          <p:nvPicPr>
            <p:cNvPr id="14" name="Picture 13" descr="A globe and books in a red circle&#10;&#10;Description automatically generated">
              <a:extLst>
                <a:ext uri="{FF2B5EF4-FFF2-40B4-BE49-F238E27FC236}">
                  <a16:creationId xmlns:a16="http://schemas.microsoft.com/office/drawing/2014/main" id="{5ECF26DB-A8BA-6107-FFB6-9B2E80C58E0D}"/>
                </a:ext>
              </a:extLst>
            </p:cNvPr>
            <p:cNvPicPr>
              <a:picLocks noChangeAspect="1"/>
            </p:cNvPicPr>
            <p:nvPr/>
          </p:nvPicPr>
          <p:blipFill>
            <a:blip r:embed="rId5"/>
            <a:stretch>
              <a:fillRect/>
            </a:stretch>
          </p:blipFill>
          <p:spPr>
            <a:xfrm>
              <a:off x="12704978" y="1827085"/>
              <a:ext cx="905372" cy="905372"/>
            </a:xfrm>
            <a:prstGeom prst="rect">
              <a:avLst/>
            </a:prstGeom>
          </p:spPr>
        </p:pic>
        <p:sp>
          <p:nvSpPr>
            <p:cNvPr id="15" name="Google Shape;806;p4">
              <a:extLst>
                <a:ext uri="{FF2B5EF4-FFF2-40B4-BE49-F238E27FC236}">
                  <a16:creationId xmlns:a16="http://schemas.microsoft.com/office/drawing/2014/main" id="{AE708582-296A-DFE1-A0D3-E74A5B0CD40F}"/>
                </a:ext>
              </a:extLst>
            </p:cNvPr>
            <p:cNvSpPr txBox="1"/>
            <p:nvPr/>
          </p:nvSpPr>
          <p:spPr>
            <a:xfrm>
              <a:off x="12075042" y="2788920"/>
              <a:ext cx="2305500" cy="704562"/>
            </a:xfrm>
            <a:prstGeom prst="rect">
              <a:avLst/>
            </a:prstGeom>
            <a:noFill/>
            <a:ln>
              <a:noFill/>
            </a:ln>
          </p:spPr>
          <p:txBody>
            <a:bodyPr spcFirstLastPara="1" wrap="square" lIns="109710" tIns="54840" rIns="109710" bIns="54840" anchor="t" anchorCtr="0">
              <a:spAutoFit/>
            </a:bodyPr>
            <a:lstStyle/>
            <a:p>
              <a:pPr algn="ctr" defTabSz="937200">
                <a:spcAft>
                  <a:spcPts val="915"/>
                </a:spcAft>
                <a:buClr>
                  <a:srgbClr val="000000"/>
                </a:buClr>
                <a:buSzPts val="1600"/>
                <a:defRPr/>
              </a:pPr>
              <a:r>
                <a:rPr lang="en-US" sz="1640" b="1" kern="0">
                  <a:solidFill>
                    <a:srgbClr val="FF0000"/>
                  </a:solidFill>
                  <a:latin typeface="Arial"/>
                  <a:ea typeface="+mn-ea"/>
                  <a:cs typeface="Arial"/>
                  <a:sym typeface="Arial"/>
                </a:rPr>
                <a:t>AI TALENT DEVELOPMENT</a:t>
              </a:r>
              <a:endParaRPr sz="1760" kern="0">
                <a:solidFill>
                  <a:srgbClr val="FF0000"/>
                </a:solidFill>
                <a:latin typeface="Arial"/>
                <a:ea typeface="Arial"/>
                <a:cs typeface="Arial"/>
                <a:sym typeface="Arial"/>
              </a:endParaRPr>
            </a:p>
          </p:txBody>
        </p:sp>
        <p:sp>
          <p:nvSpPr>
            <p:cNvPr id="16" name="Google Shape;807;p4">
              <a:extLst>
                <a:ext uri="{FF2B5EF4-FFF2-40B4-BE49-F238E27FC236}">
                  <a16:creationId xmlns:a16="http://schemas.microsoft.com/office/drawing/2014/main" id="{7D94DEE3-0EF5-E7FA-BC71-7B8C6A4188D8}"/>
                </a:ext>
              </a:extLst>
            </p:cNvPr>
            <p:cNvSpPr txBox="1"/>
            <p:nvPr/>
          </p:nvSpPr>
          <p:spPr>
            <a:xfrm>
              <a:off x="12149940" y="3566372"/>
              <a:ext cx="2129100" cy="1223750"/>
            </a:xfrm>
            <a:prstGeom prst="rect">
              <a:avLst/>
            </a:prstGeom>
            <a:noFill/>
            <a:ln>
              <a:noFill/>
            </a:ln>
          </p:spPr>
          <p:txBody>
            <a:bodyPr spcFirstLastPara="1" wrap="square" lIns="109710" tIns="54840" rIns="109710" bIns="54840" anchor="t" anchorCtr="0">
              <a:spAutoFit/>
            </a:bodyPr>
            <a:lstStyle/>
            <a:p>
              <a:pPr algn="ctr" defTabSz="937200">
                <a:spcAft>
                  <a:spcPts val="915"/>
                </a:spcAft>
                <a:buClr>
                  <a:srgbClr val="000000"/>
                </a:buClr>
                <a:defRPr/>
              </a:pPr>
              <a:r>
                <a:rPr lang="en-US" sz="1229" b="1" kern="0">
                  <a:solidFill>
                    <a:srgbClr val="000000"/>
                  </a:solidFill>
                  <a:latin typeface="Arial"/>
                  <a:ea typeface="+mn-ea"/>
                  <a:cs typeface="Arial"/>
                  <a:sym typeface="Arial"/>
                </a:rPr>
                <a:t>Nurture and empower </a:t>
              </a:r>
              <a:r>
                <a:rPr lang="en-US" sz="1229" kern="0">
                  <a:solidFill>
                    <a:srgbClr val="000000"/>
                  </a:solidFill>
                  <a:latin typeface="Arial"/>
                  <a:ea typeface="+mn-ea"/>
                  <a:cs typeface="Arial"/>
                  <a:sym typeface="Arial"/>
                </a:rPr>
                <a:t>the next generation of </a:t>
              </a:r>
              <a:r>
                <a:rPr lang="en-US" sz="1229" b="1" kern="0">
                  <a:solidFill>
                    <a:srgbClr val="000000"/>
                  </a:solidFill>
                  <a:latin typeface="Arial"/>
                  <a:ea typeface="+mn-ea"/>
                  <a:cs typeface="Arial"/>
                  <a:sym typeface="Arial"/>
                </a:rPr>
                <a:t>AI professionals</a:t>
              </a:r>
              <a:r>
                <a:rPr lang="en-US" sz="1229" kern="0">
                  <a:solidFill>
                    <a:srgbClr val="000000"/>
                  </a:solidFill>
                  <a:latin typeface="Arial"/>
                  <a:ea typeface="+mn-ea"/>
                  <a:cs typeface="Arial"/>
                  <a:sym typeface="Arial"/>
                </a:rPr>
                <a:t>, and position Singapore as a </a:t>
              </a:r>
              <a:r>
                <a:rPr lang="en-US" sz="1229" b="1" kern="0">
                  <a:solidFill>
                    <a:srgbClr val="000000"/>
                  </a:solidFill>
                  <a:latin typeface="Arial"/>
                  <a:ea typeface="+mn-ea"/>
                  <a:cs typeface="Arial"/>
                  <a:sym typeface="Arial"/>
                </a:rPr>
                <a:t>hub for AI talent</a:t>
              </a:r>
              <a:endParaRPr lang="en-US" sz="1440" kern="0">
                <a:solidFill>
                  <a:srgbClr val="000000"/>
                </a:solidFill>
                <a:latin typeface="Arial"/>
                <a:cs typeface="Arial"/>
                <a:sym typeface="Arial"/>
              </a:endParaRPr>
            </a:p>
          </p:txBody>
        </p:sp>
      </p:grpSp>
      <p:grpSp>
        <p:nvGrpSpPr>
          <p:cNvPr id="2" name="Group 1">
            <a:extLst>
              <a:ext uri="{FF2B5EF4-FFF2-40B4-BE49-F238E27FC236}">
                <a16:creationId xmlns:a16="http://schemas.microsoft.com/office/drawing/2014/main" id="{1B08AAEE-DB72-C3A6-086E-39CCC2AC336F}"/>
              </a:ext>
            </a:extLst>
          </p:cNvPr>
          <p:cNvGrpSpPr/>
          <p:nvPr/>
        </p:nvGrpSpPr>
        <p:grpSpPr>
          <a:xfrm>
            <a:off x="7940841" y="4546241"/>
            <a:ext cx="6162862" cy="2428953"/>
            <a:chOff x="166649" y="1828800"/>
            <a:chExt cx="7507917" cy="2959075"/>
          </a:xfrm>
        </p:grpSpPr>
        <p:sp>
          <p:nvSpPr>
            <p:cNvPr id="3" name="Google Shape;785;p4">
              <a:extLst>
                <a:ext uri="{FF2B5EF4-FFF2-40B4-BE49-F238E27FC236}">
                  <a16:creationId xmlns:a16="http://schemas.microsoft.com/office/drawing/2014/main" id="{04335B32-9799-FDCD-62D5-E8BC0A4EEC61}"/>
                </a:ext>
              </a:extLst>
            </p:cNvPr>
            <p:cNvSpPr txBox="1"/>
            <p:nvPr/>
          </p:nvSpPr>
          <p:spPr>
            <a:xfrm>
              <a:off x="166649" y="3556876"/>
              <a:ext cx="2254500" cy="1223750"/>
            </a:xfrm>
            <a:prstGeom prst="rect">
              <a:avLst/>
            </a:prstGeom>
            <a:noFill/>
            <a:ln>
              <a:noFill/>
            </a:ln>
          </p:spPr>
          <p:txBody>
            <a:bodyPr spcFirstLastPara="1" wrap="square" lIns="172800" tIns="54840" rIns="172800" bIns="54840" anchor="t" anchorCtr="0">
              <a:spAutoFit/>
            </a:bodyPr>
            <a:lstStyle/>
            <a:p>
              <a:pPr marL="0" lvl="1" algn="ctr" defTabSz="887551">
                <a:spcAft>
                  <a:spcPts val="867"/>
                </a:spcAft>
                <a:buClr>
                  <a:srgbClr val="000000"/>
                </a:buClr>
                <a:buSzPts val="1400"/>
                <a:defRPr/>
              </a:pPr>
              <a:r>
                <a:rPr lang="en-US" sz="1164" kern="0">
                  <a:solidFill>
                    <a:srgbClr val="000000"/>
                  </a:solidFill>
                  <a:latin typeface="Arial"/>
                  <a:ea typeface="+mn-ea"/>
                  <a:cs typeface="Arial"/>
                  <a:sym typeface="Arial"/>
                </a:rPr>
                <a:t>Sustain investments in </a:t>
              </a:r>
              <a:r>
                <a:rPr lang="en-US" sz="1164" b="1" kern="0">
                  <a:solidFill>
                    <a:srgbClr val="000000"/>
                  </a:solidFill>
                  <a:latin typeface="Arial"/>
                  <a:ea typeface="+mn-ea"/>
                  <a:cs typeface="Arial"/>
                  <a:sym typeface="Arial"/>
                </a:rPr>
                <a:t>fundamental AI research </a:t>
              </a:r>
              <a:r>
                <a:rPr lang="en-US" sz="1164" kern="0">
                  <a:solidFill>
                    <a:srgbClr val="000000"/>
                  </a:solidFill>
                  <a:latin typeface="Arial"/>
                  <a:ea typeface="+mn-ea"/>
                  <a:cs typeface="Arial"/>
                  <a:sym typeface="Arial"/>
                </a:rPr>
                <a:t>to </a:t>
              </a:r>
              <a:r>
                <a:rPr lang="en-US" sz="1164" b="1" kern="0">
                  <a:solidFill>
                    <a:srgbClr val="000000"/>
                  </a:solidFill>
                  <a:latin typeface="Arial"/>
                  <a:ea typeface="+mn-ea"/>
                  <a:cs typeface="Arial"/>
                  <a:sym typeface="Arial"/>
                </a:rPr>
                <a:t>ensure SG’s relevance in the global AI race </a:t>
              </a:r>
              <a:endParaRPr sz="1440" kern="0">
                <a:solidFill>
                  <a:srgbClr val="000000"/>
                </a:solidFill>
                <a:latin typeface="Arial"/>
                <a:ea typeface="Arial"/>
                <a:cs typeface="Arial"/>
                <a:sym typeface="Arial"/>
              </a:endParaRPr>
            </a:p>
          </p:txBody>
        </p:sp>
        <p:sp>
          <p:nvSpPr>
            <p:cNvPr id="4" name="Google Shape;786;p4">
              <a:extLst>
                <a:ext uri="{FF2B5EF4-FFF2-40B4-BE49-F238E27FC236}">
                  <a16:creationId xmlns:a16="http://schemas.microsoft.com/office/drawing/2014/main" id="{1AB95A07-AD27-62EC-CB90-38E4BA284742}"/>
                </a:ext>
              </a:extLst>
            </p:cNvPr>
            <p:cNvSpPr txBox="1"/>
            <p:nvPr/>
          </p:nvSpPr>
          <p:spPr>
            <a:xfrm>
              <a:off x="237738" y="2788922"/>
              <a:ext cx="2049301" cy="922696"/>
            </a:xfrm>
            <a:prstGeom prst="rect">
              <a:avLst/>
            </a:prstGeom>
            <a:noFill/>
            <a:ln>
              <a:noFill/>
            </a:ln>
          </p:spPr>
          <p:txBody>
            <a:bodyPr spcFirstLastPara="1" wrap="square" lIns="109710" tIns="54840" rIns="109710" bIns="54840" anchor="t" anchorCtr="0">
              <a:spAutoFit/>
            </a:bodyPr>
            <a:lstStyle/>
            <a:p>
              <a:pPr algn="ctr" defTabSz="887551">
                <a:spcAft>
                  <a:spcPts val="867"/>
                </a:spcAft>
                <a:buClr>
                  <a:srgbClr val="000000"/>
                </a:buClr>
                <a:buSzPts val="1600"/>
                <a:defRPr/>
              </a:pPr>
              <a:r>
                <a:rPr lang="en-US" sz="1553" b="1" kern="0">
                  <a:solidFill>
                    <a:srgbClr val="0070C0"/>
                  </a:solidFill>
                  <a:latin typeface="Arial"/>
                  <a:ea typeface="+mn-ea"/>
                  <a:cs typeface="Arial"/>
                  <a:sym typeface="Arial"/>
                </a:rPr>
                <a:t>AI RESEARCH</a:t>
              </a:r>
              <a:endParaRPr sz="1760" kern="0">
                <a:solidFill>
                  <a:srgbClr val="000000"/>
                </a:solidFill>
                <a:latin typeface="Arial"/>
                <a:ea typeface="Arial"/>
                <a:cs typeface="Arial"/>
                <a:sym typeface="Arial"/>
              </a:endParaRPr>
            </a:p>
          </p:txBody>
        </p:sp>
        <p:grpSp>
          <p:nvGrpSpPr>
            <p:cNvPr id="5" name="Google Shape;787;p4">
              <a:extLst>
                <a:ext uri="{FF2B5EF4-FFF2-40B4-BE49-F238E27FC236}">
                  <a16:creationId xmlns:a16="http://schemas.microsoft.com/office/drawing/2014/main" id="{E33D3D97-0BA5-B829-C1E9-1DBE4BA340D0}"/>
                </a:ext>
              </a:extLst>
            </p:cNvPr>
            <p:cNvGrpSpPr/>
            <p:nvPr/>
          </p:nvGrpSpPr>
          <p:grpSpPr>
            <a:xfrm>
              <a:off x="841248" y="1828800"/>
              <a:ext cx="905291" cy="903657"/>
              <a:chOff x="877134" y="1200242"/>
              <a:chExt cx="1257000" cy="1257000"/>
            </a:xfrm>
          </p:grpSpPr>
          <p:sp>
            <p:nvSpPr>
              <p:cNvPr id="39" name="Google Shape;788;p4">
                <a:extLst>
                  <a:ext uri="{FF2B5EF4-FFF2-40B4-BE49-F238E27FC236}">
                    <a16:creationId xmlns:a16="http://schemas.microsoft.com/office/drawing/2014/main" id="{ACB951F5-732E-12A4-185B-E238E6C7CD1C}"/>
                  </a:ext>
                </a:extLst>
              </p:cNvPr>
              <p:cNvSpPr/>
              <p:nvPr/>
            </p:nvSpPr>
            <p:spPr>
              <a:xfrm>
                <a:off x="877134" y="1200242"/>
                <a:ext cx="1257000" cy="1257000"/>
              </a:xfrm>
              <a:prstGeom prst="ellipse">
                <a:avLst/>
              </a:prstGeom>
              <a:solidFill>
                <a:srgbClr val="4472C4"/>
              </a:solidFill>
              <a:ln>
                <a:noFill/>
              </a:ln>
            </p:spPr>
            <p:txBody>
              <a:bodyPr spcFirstLastPara="1" wrap="square" lIns="109710" tIns="54840" rIns="109710" bIns="54840" anchor="ctr" anchorCtr="0">
                <a:noAutofit/>
              </a:bodyPr>
              <a:lstStyle/>
              <a:p>
                <a:pPr algn="ctr" defTabSz="1097280">
                  <a:buClr>
                    <a:srgbClr val="000000"/>
                  </a:buClr>
                  <a:buSzPts val="1200"/>
                  <a:defRPr/>
                </a:pPr>
                <a:endParaRPr sz="1440" kern="0">
                  <a:solidFill>
                    <a:srgbClr val="0070C0"/>
                  </a:solidFill>
                  <a:latin typeface="Arial"/>
                  <a:ea typeface="Arial"/>
                  <a:cs typeface="Arial"/>
                  <a:sym typeface="Arial"/>
                </a:endParaRPr>
              </a:p>
            </p:txBody>
          </p:sp>
          <p:pic>
            <p:nvPicPr>
              <p:cNvPr id="40" name="Google Shape;789;p4">
                <a:extLst>
                  <a:ext uri="{FF2B5EF4-FFF2-40B4-BE49-F238E27FC236}">
                    <a16:creationId xmlns:a16="http://schemas.microsoft.com/office/drawing/2014/main" id="{C09E16D9-11B6-0175-4590-78A10651ADE1}"/>
                  </a:ext>
                </a:extLst>
              </p:cNvPr>
              <p:cNvPicPr preferRelativeResize="0"/>
              <p:nvPr/>
            </p:nvPicPr>
            <p:blipFill rotWithShape="1">
              <a:blip r:embed="rId6">
                <a:alphaModFix/>
              </a:blip>
              <a:srcRect/>
              <a:stretch/>
            </p:blipFill>
            <p:spPr>
              <a:xfrm>
                <a:off x="1043116" y="1315667"/>
                <a:ext cx="960679" cy="973488"/>
              </a:xfrm>
              <a:prstGeom prst="rect">
                <a:avLst/>
              </a:prstGeom>
              <a:noFill/>
              <a:ln>
                <a:noFill/>
              </a:ln>
            </p:spPr>
          </p:pic>
        </p:grpSp>
        <p:grpSp>
          <p:nvGrpSpPr>
            <p:cNvPr id="6" name="Google Shape;791;p4">
              <a:extLst>
                <a:ext uri="{FF2B5EF4-FFF2-40B4-BE49-F238E27FC236}">
                  <a16:creationId xmlns:a16="http://schemas.microsoft.com/office/drawing/2014/main" id="{C13D330A-9FA4-B28A-CFDF-DF6F6ABCE05C}"/>
                </a:ext>
              </a:extLst>
            </p:cNvPr>
            <p:cNvGrpSpPr/>
            <p:nvPr/>
          </p:nvGrpSpPr>
          <p:grpSpPr>
            <a:xfrm>
              <a:off x="2568362" y="1828800"/>
              <a:ext cx="2189400" cy="2959075"/>
              <a:chOff x="2160141" y="1828799"/>
              <a:chExt cx="2189400" cy="2959075"/>
            </a:xfrm>
          </p:grpSpPr>
          <p:sp>
            <p:nvSpPr>
              <p:cNvPr id="34" name="Google Shape;792;p4">
                <a:extLst>
                  <a:ext uri="{FF2B5EF4-FFF2-40B4-BE49-F238E27FC236}">
                    <a16:creationId xmlns:a16="http://schemas.microsoft.com/office/drawing/2014/main" id="{3604FA09-F2BC-5FF2-73D3-A72915AB06E3}"/>
                  </a:ext>
                </a:extLst>
              </p:cNvPr>
              <p:cNvSpPr txBox="1"/>
              <p:nvPr/>
            </p:nvSpPr>
            <p:spPr>
              <a:xfrm>
                <a:off x="2167626" y="3564124"/>
                <a:ext cx="2049300" cy="1223750"/>
              </a:xfrm>
              <a:prstGeom prst="rect">
                <a:avLst/>
              </a:prstGeom>
              <a:noFill/>
              <a:ln>
                <a:noFill/>
              </a:ln>
            </p:spPr>
            <p:txBody>
              <a:bodyPr spcFirstLastPara="1" wrap="square" lIns="109710" tIns="54840" rIns="109710" bIns="54840" anchor="t" anchorCtr="0">
                <a:spAutoFit/>
              </a:bodyPr>
              <a:lstStyle/>
              <a:p>
                <a:pPr marL="0" lvl="1" algn="ctr" defTabSz="887551">
                  <a:spcAft>
                    <a:spcPts val="867"/>
                  </a:spcAft>
                  <a:buClr>
                    <a:srgbClr val="000000"/>
                  </a:buClr>
                  <a:buSzPts val="1400"/>
                  <a:defRPr/>
                </a:pPr>
                <a:r>
                  <a:rPr lang="en-US" sz="1164" kern="0">
                    <a:solidFill>
                      <a:srgbClr val="000000"/>
                    </a:solidFill>
                    <a:latin typeface="Arial"/>
                    <a:ea typeface="+mn-ea"/>
                    <a:cs typeface="Arial"/>
                    <a:sym typeface="Arial"/>
                  </a:rPr>
                  <a:t>Support </a:t>
                </a:r>
                <a:r>
                  <a:rPr lang="en-US" sz="1164" b="1" kern="0">
                    <a:solidFill>
                      <a:srgbClr val="000000"/>
                    </a:solidFill>
                    <a:latin typeface="Arial"/>
                    <a:ea typeface="+mn-ea"/>
                    <a:cs typeface="Arial"/>
                    <a:sym typeface="Arial"/>
                  </a:rPr>
                  <a:t>applied AI research projects</a:t>
                </a:r>
                <a:r>
                  <a:rPr lang="en-US" sz="1164" kern="0">
                    <a:solidFill>
                      <a:srgbClr val="000000"/>
                    </a:solidFill>
                    <a:latin typeface="Arial"/>
                    <a:ea typeface="+mn-ea"/>
                    <a:cs typeface="Arial"/>
                    <a:sym typeface="Arial"/>
                  </a:rPr>
                  <a:t> which are </a:t>
                </a:r>
                <a:r>
                  <a:rPr lang="en-US" sz="1164" b="1" kern="0">
                    <a:solidFill>
                      <a:srgbClr val="000000"/>
                    </a:solidFill>
                    <a:latin typeface="Arial"/>
                    <a:ea typeface="+mn-ea"/>
                    <a:cs typeface="Arial"/>
                    <a:sym typeface="Arial"/>
                  </a:rPr>
                  <a:t>aligned to the National AI Strategy </a:t>
                </a:r>
                <a:endParaRPr sz="1440" kern="0">
                  <a:solidFill>
                    <a:srgbClr val="000000"/>
                  </a:solidFill>
                  <a:latin typeface="Arial"/>
                  <a:ea typeface="Arial"/>
                  <a:cs typeface="Arial"/>
                  <a:sym typeface="Arial"/>
                </a:endParaRPr>
              </a:p>
            </p:txBody>
          </p:sp>
          <p:sp>
            <p:nvSpPr>
              <p:cNvPr id="35" name="Google Shape;793;p4">
                <a:extLst>
                  <a:ext uri="{FF2B5EF4-FFF2-40B4-BE49-F238E27FC236}">
                    <a16:creationId xmlns:a16="http://schemas.microsoft.com/office/drawing/2014/main" id="{BAEF6D72-B9C4-7CAC-6313-CC01C0BC2137}"/>
                  </a:ext>
                </a:extLst>
              </p:cNvPr>
              <p:cNvSpPr txBox="1"/>
              <p:nvPr/>
            </p:nvSpPr>
            <p:spPr>
              <a:xfrm>
                <a:off x="2160141" y="2790932"/>
                <a:ext cx="2189400" cy="704562"/>
              </a:xfrm>
              <a:prstGeom prst="rect">
                <a:avLst/>
              </a:prstGeom>
              <a:noFill/>
              <a:ln>
                <a:noFill/>
              </a:ln>
            </p:spPr>
            <p:txBody>
              <a:bodyPr spcFirstLastPara="1" wrap="square" lIns="109710" tIns="54840" rIns="109710" bIns="54840" anchor="t" anchorCtr="0">
                <a:spAutoFit/>
              </a:bodyPr>
              <a:lstStyle/>
              <a:p>
                <a:pPr algn="ctr" defTabSz="887551">
                  <a:spcAft>
                    <a:spcPts val="867"/>
                  </a:spcAft>
                  <a:buClr>
                    <a:srgbClr val="000000"/>
                  </a:buClr>
                  <a:buSzPts val="1600"/>
                  <a:defRPr/>
                </a:pPr>
                <a:r>
                  <a:rPr lang="en-US" sz="1553" b="1" kern="0">
                    <a:solidFill>
                      <a:srgbClr val="ED7D31"/>
                    </a:solidFill>
                    <a:latin typeface="Arial"/>
                    <a:ea typeface="+mn-ea"/>
                    <a:cs typeface="Arial"/>
                    <a:sym typeface="Arial"/>
                  </a:rPr>
                  <a:t>AI TECHNOLOGY</a:t>
                </a:r>
                <a:endParaRPr sz="1760" kern="0">
                  <a:solidFill>
                    <a:srgbClr val="000000"/>
                  </a:solidFill>
                  <a:latin typeface="Arial"/>
                  <a:ea typeface="Arial"/>
                  <a:cs typeface="Arial"/>
                  <a:sym typeface="Arial"/>
                </a:endParaRPr>
              </a:p>
            </p:txBody>
          </p:sp>
          <p:grpSp>
            <p:nvGrpSpPr>
              <p:cNvPr id="36" name="Google Shape;794;p4">
                <a:extLst>
                  <a:ext uri="{FF2B5EF4-FFF2-40B4-BE49-F238E27FC236}">
                    <a16:creationId xmlns:a16="http://schemas.microsoft.com/office/drawing/2014/main" id="{20DE3E61-A6A8-95A4-A2A3-D0CC3DE67B7D}"/>
                  </a:ext>
                </a:extLst>
              </p:cNvPr>
              <p:cNvGrpSpPr/>
              <p:nvPr/>
            </p:nvGrpSpPr>
            <p:grpSpPr>
              <a:xfrm>
                <a:off x="2740458" y="1828799"/>
                <a:ext cx="903657" cy="903657"/>
                <a:chOff x="3776579" y="1235359"/>
                <a:chExt cx="1257000" cy="1257000"/>
              </a:xfrm>
            </p:grpSpPr>
            <p:sp>
              <p:nvSpPr>
                <p:cNvPr id="37" name="Google Shape;795;p4">
                  <a:extLst>
                    <a:ext uri="{FF2B5EF4-FFF2-40B4-BE49-F238E27FC236}">
                      <a16:creationId xmlns:a16="http://schemas.microsoft.com/office/drawing/2014/main" id="{7C0B72DA-9316-AA41-0759-EC57F1CCA5AC}"/>
                    </a:ext>
                  </a:extLst>
                </p:cNvPr>
                <p:cNvSpPr/>
                <p:nvPr/>
              </p:nvSpPr>
              <p:spPr>
                <a:xfrm>
                  <a:off x="3776579" y="1235359"/>
                  <a:ext cx="1257000" cy="1257000"/>
                </a:xfrm>
                <a:prstGeom prst="ellipse">
                  <a:avLst/>
                </a:prstGeom>
                <a:solidFill>
                  <a:srgbClr val="ED7D31"/>
                </a:solidFill>
                <a:ln>
                  <a:noFill/>
                </a:ln>
              </p:spPr>
              <p:txBody>
                <a:bodyPr spcFirstLastPara="1" wrap="square" lIns="109710" tIns="54840" rIns="109710" bIns="54840" anchor="ctr" anchorCtr="0">
                  <a:noAutofit/>
                </a:bodyPr>
                <a:lstStyle/>
                <a:p>
                  <a:pPr algn="ctr" defTabSz="1097280">
                    <a:buClr>
                      <a:srgbClr val="000000"/>
                    </a:buClr>
                    <a:buSzPts val="1200"/>
                    <a:defRPr/>
                  </a:pPr>
                  <a:endParaRPr sz="1440" kern="0">
                    <a:solidFill>
                      <a:srgbClr val="0070C0"/>
                    </a:solidFill>
                    <a:latin typeface="Arial"/>
                    <a:ea typeface="Arial"/>
                    <a:cs typeface="Arial"/>
                    <a:sym typeface="Arial"/>
                  </a:endParaRPr>
                </a:p>
              </p:txBody>
            </p:sp>
            <p:pic>
              <p:nvPicPr>
                <p:cNvPr id="38" name="Google Shape;796;p4">
                  <a:extLst>
                    <a:ext uri="{FF2B5EF4-FFF2-40B4-BE49-F238E27FC236}">
                      <a16:creationId xmlns:a16="http://schemas.microsoft.com/office/drawing/2014/main" id="{41AEBC5F-C1B8-318C-7A82-81B008E8F36D}"/>
                    </a:ext>
                  </a:extLst>
                </p:cNvPr>
                <p:cNvPicPr preferRelativeResize="0"/>
                <p:nvPr/>
              </p:nvPicPr>
              <p:blipFill rotWithShape="1">
                <a:blip r:embed="rId7">
                  <a:alphaModFix/>
                </a:blip>
                <a:srcRect/>
                <a:stretch/>
              </p:blipFill>
              <p:spPr>
                <a:xfrm>
                  <a:off x="3933217" y="1314212"/>
                  <a:ext cx="979396" cy="979396"/>
                </a:xfrm>
                <a:prstGeom prst="rect">
                  <a:avLst/>
                </a:prstGeom>
                <a:noFill/>
                <a:ln>
                  <a:noFill/>
                </a:ln>
              </p:spPr>
            </p:pic>
          </p:grpSp>
        </p:grpSp>
        <p:grpSp>
          <p:nvGrpSpPr>
            <p:cNvPr id="7" name="Google Shape;798;p4">
              <a:extLst>
                <a:ext uri="{FF2B5EF4-FFF2-40B4-BE49-F238E27FC236}">
                  <a16:creationId xmlns:a16="http://schemas.microsoft.com/office/drawing/2014/main" id="{9B3654D3-CB3E-1796-21CE-0DF35B68A5F0}"/>
                </a:ext>
              </a:extLst>
            </p:cNvPr>
            <p:cNvGrpSpPr/>
            <p:nvPr/>
          </p:nvGrpSpPr>
          <p:grpSpPr>
            <a:xfrm>
              <a:off x="4370066" y="1828800"/>
              <a:ext cx="3304500" cy="2747140"/>
              <a:chOff x="4121546" y="1828798"/>
              <a:chExt cx="3304500" cy="2747140"/>
            </a:xfrm>
          </p:grpSpPr>
          <p:sp>
            <p:nvSpPr>
              <p:cNvPr id="28" name="Google Shape;799;p4">
                <a:extLst>
                  <a:ext uri="{FF2B5EF4-FFF2-40B4-BE49-F238E27FC236}">
                    <a16:creationId xmlns:a16="http://schemas.microsoft.com/office/drawing/2014/main" id="{16D7952A-BF10-0190-6081-24020F63344A}"/>
                  </a:ext>
                </a:extLst>
              </p:cNvPr>
              <p:cNvSpPr txBox="1"/>
              <p:nvPr/>
            </p:nvSpPr>
            <p:spPr>
              <a:xfrm>
                <a:off x="4121546" y="2788919"/>
                <a:ext cx="3304500" cy="704562"/>
              </a:xfrm>
              <a:prstGeom prst="rect">
                <a:avLst/>
              </a:prstGeom>
              <a:noFill/>
              <a:ln>
                <a:noFill/>
              </a:ln>
            </p:spPr>
            <p:txBody>
              <a:bodyPr spcFirstLastPara="1" wrap="square" lIns="109710" tIns="54840" rIns="109710" bIns="54840" anchor="t" anchorCtr="0">
                <a:spAutoFit/>
              </a:bodyPr>
              <a:lstStyle/>
              <a:p>
                <a:pPr algn="ctr" defTabSz="887551">
                  <a:spcAft>
                    <a:spcPts val="867"/>
                  </a:spcAft>
                  <a:buClr>
                    <a:srgbClr val="000000"/>
                  </a:buClr>
                  <a:buSzPts val="1600"/>
                  <a:defRPr/>
                </a:pPr>
                <a:r>
                  <a:rPr lang="en-US" sz="1553" b="1" kern="0">
                    <a:solidFill>
                      <a:srgbClr val="70AD47"/>
                    </a:solidFill>
                    <a:latin typeface="Arial"/>
                    <a:ea typeface="+mn-ea"/>
                    <a:cs typeface="Arial"/>
                    <a:sym typeface="Arial"/>
                  </a:rPr>
                  <a:t>AI </a:t>
                </a:r>
              </a:p>
              <a:p>
                <a:pPr algn="ctr" defTabSz="887551">
                  <a:spcAft>
                    <a:spcPts val="867"/>
                  </a:spcAft>
                  <a:buClr>
                    <a:srgbClr val="000000"/>
                  </a:buClr>
                  <a:buSzPts val="1600"/>
                  <a:defRPr/>
                </a:pPr>
                <a:r>
                  <a:rPr lang="en-US" sz="1553" b="1" kern="0">
                    <a:solidFill>
                      <a:srgbClr val="70AD47"/>
                    </a:solidFill>
                    <a:latin typeface="Arial"/>
                    <a:ea typeface="+mn-ea"/>
                    <a:cs typeface="Arial"/>
                    <a:sym typeface="Arial"/>
                  </a:rPr>
                  <a:t>INNOVATION</a:t>
                </a:r>
                <a:endParaRPr sz="1760" kern="0">
                  <a:solidFill>
                    <a:srgbClr val="000000"/>
                  </a:solidFill>
                  <a:latin typeface="Arial"/>
                  <a:ea typeface="Arial"/>
                  <a:cs typeface="Arial"/>
                  <a:sym typeface="Arial"/>
                </a:endParaRPr>
              </a:p>
            </p:txBody>
          </p:sp>
          <p:grpSp>
            <p:nvGrpSpPr>
              <p:cNvPr id="29" name="Google Shape;800;p4">
                <a:extLst>
                  <a:ext uri="{FF2B5EF4-FFF2-40B4-BE49-F238E27FC236}">
                    <a16:creationId xmlns:a16="http://schemas.microsoft.com/office/drawing/2014/main" id="{D32C8479-DFF7-D10A-0BF6-6966A80908E0}"/>
                  </a:ext>
                </a:extLst>
              </p:cNvPr>
              <p:cNvGrpSpPr/>
              <p:nvPr/>
            </p:nvGrpSpPr>
            <p:grpSpPr>
              <a:xfrm>
                <a:off x="4754081" y="1828798"/>
                <a:ext cx="2178600" cy="2747140"/>
                <a:chOff x="4418843" y="1828798"/>
                <a:chExt cx="2178600" cy="2747140"/>
              </a:xfrm>
            </p:grpSpPr>
            <p:sp>
              <p:nvSpPr>
                <p:cNvPr id="30" name="Google Shape;801;p4">
                  <a:extLst>
                    <a:ext uri="{FF2B5EF4-FFF2-40B4-BE49-F238E27FC236}">
                      <a16:creationId xmlns:a16="http://schemas.microsoft.com/office/drawing/2014/main" id="{F6219677-6B28-190B-27C9-295D9BFD3422}"/>
                    </a:ext>
                  </a:extLst>
                </p:cNvPr>
                <p:cNvSpPr txBox="1"/>
                <p:nvPr/>
              </p:nvSpPr>
              <p:spPr>
                <a:xfrm>
                  <a:off x="4418843" y="3574697"/>
                  <a:ext cx="2178600" cy="1001241"/>
                </a:xfrm>
                <a:prstGeom prst="rect">
                  <a:avLst/>
                </a:prstGeom>
                <a:noFill/>
                <a:ln>
                  <a:noFill/>
                </a:ln>
              </p:spPr>
              <p:txBody>
                <a:bodyPr spcFirstLastPara="1" wrap="square" lIns="109710" tIns="54840" rIns="109710" bIns="54840" anchor="t" anchorCtr="0">
                  <a:spAutoFit/>
                </a:bodyPr>
                <a:lstStyle/>
                <a:p>
                  <a:pPr marL="0" lvl="1" algn="ctr" defTabSz="887551">
                    <a:spcAft>
                      <a:spcPts val="867"/>
                    </a:spcAft>
                    <a:buClr>
                      <a:srgbClr val="000000"/>
                    </a:buClr>
                    <a:buSzPts val="1400"/>
                    <a:defRPr/>
                  </a:pPr>
                  <a:r>
                    <a:rPr lang="en-US" sz="1164" kern="0">
                      <a:solidFill>
                        <a:srgbClr val="000000"/>
                      </a:solidFill>
                      <a:latin typeface="Arial"/>
                      <a:ea typeface="+mn-ea"/>
                      <a:cs typeface="Arial"/>
                      <a:sym typeface="Arial"/>
                    </a:rPr>
                    <a:t>Catalyze and support more widespread </a:t>
                  </a:r>
                  <a:r>
                    <a:rPr lang="en-US" sz="1164" b="1" kern="0">
                      <a:solidFill>
                        <a:srgbClr val="000000"/>
                      </a:solidFill>
                      <a:latin typeface="Arial"/>
                      <a:ea typeface="+mn-ea"/>
                      <a:cs typeface="Arial"/>
                      <a:sym typeface="Arial"/>
                    </a:rPr>
                    <a:t>industry adoption of AI </a:t>
                  </a:r>
                  <a:endParaRPr sz="1440" kern="0">
                    <a:solidFill>
                      <a:srgbClr val="000000"/>
                    </a:solidFill>
                    <a:latin typeface="Arial"/>
                    <a:ea typeface="Arial"/>
                    <a:cs typeface="Arial"/>
                    <a:sym typeface="Arial"/>
                  </a:endParaRPr>
                </a:p>
              </p:txBody>
            </p:sp>
            <p:grpSp>
              <p:nvGrpSpPr>
                <p:cNvPr id="31" name="Google Shape;802;p4">
                  <a:extLst>
                    <a:ext uri="{FF2B5EF4-FFF2-40B4-BE49-F238E27FC236}">
                      <a16:creationId xmlns:a16="http://schemas.microsoft.com/office/drawing/2014/main" id="{0D8F33EC-2CFA-E7D7-B041-06F8613F60B3}"/>
                    </a:ext>
                  </a:extLst>
                </p:cNvPr>
                <p:cNvGrpSpPr/>
                <p:nvPr/>
              </p:nvGrpSpPr>
              <p:grpSpPr>
                <a:xfrm>
                  <a:off x="4979975" y="1828798"/>
                  <a:ext cx="903657" cy="903657"/>
                  <a:chOff x="6843410" y="1251255"/>
                  <a:chExt cx="1257000" cy="1257000"/>
                </a:xfrm>
              </p:grpSpPr>
              <p:sp>
                <p:nvSpPr>
                  <p:cNvPr id="32" name="Google Shape;803;p4">
                    <a:extLst>
                      <a:ext uri="{FF2B5EF4-FFF2-40B4-BE49-F238E27FC236}">
                        <a16:creationId xmlns:a16="http://schemas.microsoft.com/office/drawing/2014/main" id="{A382366E-6544-3626-177A-80A8B630128E}"/>
                      </a:ext>
                    </a:extLst>
                  </p:cNvPr>
                  <p:cNvSpPr/>
                  <p:nvPr/>
                </p:nvSpPr>
                <p:spPr>
                  <a:xfrm>
                    <a:off x="6843410" y="1251255"/>
                    <a:ext cx="1257000" cy="1257000"/>
                  </a:xfrm>
                  <a:prstGeom prst="ellipse">
                    <a:avLst/>
                  </a:prstGeom>
                  <a:solidFill>
                    <a:srgbClr val="70AD47"/>
                  </a:solidFill>
                  <a:ln>
                    <a:noFill/>
                  </a:ln>
                </p:spPr>
                <p:txBody>
                  <a:bodyPr spcFirstLastPara="1" wrap="square" lIns="109710" tIns="54840" rIns="109710" bIns="54840" anchor="ctr" anchorCtr="0">
                    <a:noAutofit/>
                  </a:bodyPr>
                  <a:lstStyle/>
                  <a:p>
                    <a:pPr algn="ctr" defTabSz="1097280">
                      <a:buClr>
                        <a:srgbClr val="000000"/>
                      </a:buClr>
                      <a:buSzPts val="1200"/>
                      <a:defRPr/>
                    </a:pPr>
                    <a:endParaRPr sz="1440" kern="0">
                      <a:solidFill>
                        <a:srgbClr val="0070C0"/>
                      </a:solidFill>
                      <a:latin typeface="Arial"/>
                      <a:ea typeface="Arial"/>
                      <a:cs typeface="Arial"/>
                      <a:sym typeface="Arial"/>
                    </a:endParaRPr>
                  </a:p>
                </p:txBody>
              </p:sp>
              <p:pic>
                <p:nvPicPr>
                  <p:cNvPr id="33" name="Google Shape;804;p4">
                    <a:extLst>
                      <a:ext uri="{FF2B5EF4-FFF2-40B4-BE49-F238E27FC236}">
                        <a16:creationId xmlns:a16="http://schemas.microsoft.com/office/drawing/2014/main" id="{CE390A6C-1734-214E-49F4-7E9FE787C6BC}"/>
                      </a:ext>
                    </a:extLst>
                  </p:cNvPr>
                  <p:cNvPicPr preferRelativeResize="0"/>
                  <p:nvPr/>
                </p:nvPicPr>
                <p:blipFill rotWithShape="1">
                  <a:blip r:embed="rId8">
                    <a:alphaModFix/>
                  </a:blip>
                  <a:srcRect/>
                  <a:stretch/>
                </p:blipFill>
                <p:spPr>
                  <a:xfrm>
                    <a:off x="7000066" y="1380757"/>
                    <a:ext cx="979396" cy="979396"/>
                  </a:xfrm>
                  <a:prstGeom prst="rect">
                    <a:avLst/>
                  </a:prstGeom>
                  <a:noFill/>
                  <a:ln>
                    <a:noFill/>
                  </a:ln>
                </p:spPr>
              </p:pic>
            </p:gr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0"/>
        <p:cNvGrpSpPr/>
        <p:nvPr/>
      </p:nvGrpSpPr>
      <p:grpSpPr>
        <a:xfrm>
          <a:off x="0" y="0"/>
          <a:ext cx="0" cy="0"/>
          <a:chOff x="0" y="0"/>
          <a:chExt cx="0" cy="0"/>
        </a:xfrm>
      </p:grpSpPr>
      <p:sp useBgFill="1">
        <p:nvSpPr>
          <p:cNvPr id="226" name="Rectangle 225">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7" name="Rectangle 226">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9" y="438150"/>
            <a:ext cx="13400936" cy="2507180"/>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Google Shape;211;p2"/>
          <p:cNvSpPr txBox="1">
            <a:spLocks noGrp="1"/>
          </p:cNvSpPr>
          <p:nvPr>
            <p:ph type="title"/>
          </p:nvPr>
        </p:nvSpPr>
        <p:spPr>
          <a:xfrm>
            <a:off x="1261872" y="704186"/>
            <a:ext cx="4389120" cy="1975104"/>
          </a:xfrm>
          <a:prstGeom prst="rect">
            <a:avLst/>
          </a:prstGeom>
        </p:spPr>
        <p:txBody>
          <a:bodyPr spcFirstLastPara="1" vert="horz" lIns="91440" tIns="45720" rIns="91440" bIns="45720" rtlCol="0" anchor="ctr" anchorCtr="0">
            <a:normAutofit/>
          </a:bodyPr>
          <a:lstStyle/>
          <a:p>
            <a:pPr defTabSz="914400">
              <a:buClr>
                <a:srgbClr val="595959"/>
              </a:buClr>
              <a:buSzPts val="4000"/>
            </a:pPr>
            <a:r>
              <a:rPr lang="en-US" sz="3200" b="1" dirty="0"/>
              <a:t>Real World Industry Projects Delivered</a:t>
            </a:r>
            <a:endParaRPr lang="en-US" sz="3200" dirty="0"/>
          </a:p>
        </p:txBody>
      </p:sp>
      <p:sp>
        <p:nvSpPr>
          <p:cNvPr id="228" name="Rectangle 22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89" y="1269286"/>
            <a:ext cx="153619"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9" name="Rectangle 228">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92249" y="1680766"/>
            <a:ext cx="1755648" cy="2194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E187B13-A398-62D7-AAA8-BADA317E91CE}"/>
              </a:ext>
            </a:extLst>
          </p:cNvPr>
          <p:cNvPicPr>
            <a:picLocks noChangeAspect="1"/>
          </p:cNvPicPr>
          <p:nvPr/>
        </p:nvPicPr>
        <p:blipFill>
          <a:blip r:embed="rId3"/>
          <a:stretch>
            <a:fillRect/>
          </a:stretch>
        </p:blipFill>
        <p:spPr>
          <a:xfrm>
            <a:off x="669339" y="3317785"/>
            <a:ext cx="6577811" cy="4095618"/>
          </a:xfrm>
          <a:prstGeom prst="rect">
            <a:avLst/>
          </a:prstGeom>
        </p:spPr>
      </p:pic>
      <p:pic>
        <p:nvPicPr>
          <p:cNvPr id="15" name="Picture 14" descr="A circular chart with text on it&#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t="953"/>
          <a:stretch>
            <a:fillRect/>
          </a:stretch>
        </p:blipFill>
        <p:spPr>
          <a:xfrm>
            <a:off x="7438537" y="3757283"/>
            <a:ext cx="6627698" cy="3216623"/>
          </a:xfrm>
          <a:prstGeom prst="rect">
            <a:avLst/>
          </a:prstGeom>
        </p:spPr>
      </p:pic>
      <p:sp>
        <p:nvSpPr>
          <p:cNvPr id="4" name="TextBox 4">
            <a:extLst>
              <a:ext uri="{FF2B5EF4-FFF2-40B4-BE49-F238E27FC236}">
                <a16:creationId xmlns:a16="http://schemas.microsoft.com/office/drawing/2014/main" id="{C92616A0-4835-B766-C1F0-EF67517456CB}"/>
              </a:ext>
            </a:extLst>
          </p:cNvPr>
          <p:cNvSpPr txBox="1"/>
          <p:nvPr/>
        </p:nvSpPr>
        <p:spPr>
          <a:xfrm>
            <a:off x="9101962" y="4709101"/>
            <a:ext cx="3300848" cy="131298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97280">
              <a:defRPr/>
            </a:pPr>
            <a:endParaRPr lang="en-SG" sz="500" b="1" kern="0" dirty="0">
              <a:solidFill>
                <a:srgbClr val="C00000"/>
              </a:solidFill>
              <a:latin typeface="Arial" panose="020B0604020202090204"/>
              <a:cs typeface="Arial" panose="020B0604020202090204"/>
            </a:endParaRPr>
          </a:p>
          <a:p>
            <a:pPr algn="ctr" defTabSz="1097280">
              <a:defRPr/>
            </a:pPr>
            <a:endParaRPr lang="en-SG" sz="500" b="1" dirty="0">
              <a:solidFill>
                <a:srgbClr val="C00000"/>
              </a:solidFill>
              <a:latin typeface="Arial" panose="020B0604020202090204"/>
              <a:cs typeface="Arial" panose="020B0604020202090204"/>
            </a:endParaRPr>
          </a:p>
          <a:p>
            <a:pPr algn="ctr" defTabSz="1097280">
              <a:defRPr/>
            </a:pPr>
            <a:r>
              <a:rPr lang="en-SG" sz="2800" b="1" dirty="0">
                <a:solidFill>
                  <a:srgbClr val="C00000"/>
                </a:solidFill>
                <a:latin typeface="Arial" panose="020B0604020202090204"/>
                <a:cs typeface="Arial" panose="020B0604020202090204"/>
              </a:rPr>
              <a:t>&gt; 300</a:t>
            </a:r>
          </a:p>
          <a:p>
            <a:pPr algn="ctr" defTabSz="1097280">
              <a:defRPr/>
            </a:pPr>
            <a:r>
              <a:rPr lang="en-SG" sz="1200" b="1" kern="0" dirty="0">
                <a:solidFill>
                  <a:srgbClr val="C00000"/>
                </a:solidFill>
                <a:latin typeface="Arial" panose="020B0604020202090204"/>
                <a:cs typeface="Arial" panose="020B0604020202090204"/>
              </a:rPr>
              <a:t>completed</a:t>
            </a:r>
            <a:endParaRPr lang="en-US" sz="1200" b="1" dirty="0">
              <a:solidFill>
                <a:srgbClr val="C00000"/>
              </a:solidFill>
            </a:endParaRPr>
          </a:p>
          <a:p>
            <a:pPr algn="ctr">
              <a:defRPr/>
            </a:pPr>
            <a:endParaRPr lang="en-US" sz="1050" b="1" dirty="0">
              <a:solidFill>
                <a:srgbClr val="C00000"/>
              </a:solidFill>
            </a:endParaRPr>
          </a:p>
          <a:p>
            <a:pPr algn="ctr">
              <a:defRPr/>
            </a:pPr>
            <a:r>
              <a:rPr lang="en-US" sz="1050" b="1" dirty="0">
                <a:solidFill>
                  <a:srgbClr val="C00000"/>
                </a:solidFill>
              </a:rPr>
              <a:t>As of July 2025</a:t>
            </a:r>
          </a:p>
          <a:p>
            <a:pPr algn="ctr" defTabSz="1097280">
              <a:defRPr/>
            </a:pPr>
            <a:endParaRPr lang="en-SG" b="1" kern="0" dirty="0">
              <a:solidFill>
                <a:srgbClr val="C00000"/>
              </a:solidFill>
              <a:latin typeface="Arial" panose="020B0604020202090204"/>
              <a:cs typeface="Arial" panose="020B0604020202090204"/>
            </a:endParaRPr>
          </a:p>
        </p:txBody>
      </p:sp>
      <p:sp>
        <p:nvSpPr>
          <p:cNvPr id="6" name="TextBox 5">
            <a:extLst>
              <a:ext uri="{FF2B5EF4-FFF2-40B4-BE49-F238E27FC236}">
                <a16:creationId xmlns:a16="http://schemas.microsoft.com/office/drawing/2014/main" id="{87C65C02-4603-3F2F-BA69-4E10B6E6E48F}"/>
              </a:ext>
            </a:extLst>
          </p:cNvPr>
          <p:cNvSpPr txBox="1"/>
          <p:nvPr/>
        </p:nvSpPr>
        <p:spPr>
          <a:xfrm>
            <a:off x="6289154" y="722242"/>
            <a:ext cx="6002729" cy="1938992"/>
          </a:xfrm>
          <a:prstGeom prst="rect">
            <a:avLst/>
          </a:prstGeom>
          <a:noFill/>
        </p:spPr>
        <p:txBody>
          <a:bodyPr wrap="square">
            <a:spAutoFit/>
          </a:bodyPr>
          <a:lstStyle/>
          <a:p>
            <a:r>
              <a:rPr lang="en-US" sz="2400" b="1" dirty="0"/>
              <a:t>8			Years</a:t>
            </a:r>
          </a:p>
          <a:p>
            <a:r>
              <a:rPr lang="en-US" sz="2400" b="1" dirty="0"/>
              <a:t>300 		AI projects deployed</a:t>
            </a:r>
          </a:p>
          <a:p>
            <a:r>
              <a:rPr lang="en-US" sz="2400" b="1" dirty="0"/>
              <a:t>500 		AI Engineers trained</a:t>
            </a:r>
          </a:p>
          <a:p>
            <a:r>
              <a:rPr lang="en-US" sz="2400" b="1" dirty="0"/>
              <a:t>1000 		Companies engaged</a:t>
            </a:r>
          </a:p>
          <a:p>
            <a:r>
              <a:rPr lang="en-US" sz="2400" b="1" dirty="0"/>
              <a:t>250,000 	Completed AI For Everyone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0673115" cy="769441"/>
          </a:xfrm>
          <a:prstGeom prst="rect">
            <a:avLst/>
          </a:prstGeom>
          <a:noFill/>
        </p:spPr>
        <p:txBody>
          <a:bodyPr wrap="none">
            <a:spAutoFit/>
          </a:bodyPr>
          <a:lstStyle/>
          <a:p>
            <a:pPr>
              <a:defRPr sz="4400" b="1">
                <a:solidFill>
                  <a:srgbClr val="003366"/>
                </a:solidFill>
              </a:defRPr>
            </a:pPr>
            <a:r>
              <a:rPr lang="en-US" dirty="0"/>
              <a:t>The AI Readiness Index: Capability Model</a:t>
            </a:r>
          </a:p>
        </p:txBody>
      </p:sp>
      <p:sp>
        <p:nvSpPr>
          <p:cNvPr id="3" name="Rectangle 2"/>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rapezium 4">
            <a:extLst>
              <a:ext uri="{FF2B5EF4-FFF2-40B4-BE49-F238E27FC236}">
                <a16:creationId xmlns:a16="http://schemas.microsoft.com/office/drawing/2014/main" id="{F635941E-7F58-6DEC-D5C7-4468EA2F3820}"/>
              </a:ext>
            </a:extLst>
          </p:cNvPr>
          <p:cNvSpPr/>
          <p:nvPr/>
        </p:nvSpPr>
        <p:spPr>
          <a:xfrm>
            <a:off x="3235569" y="1587936"/>
            <a:ext cx="2640624" cy="1857233"/>
          </a:xfrm>
          <a:prstGeom prst="trapezoid">
            <a:avLst>
              <a:gd name="adj" fmla="val 94243"/>
            </a:avLst>
          </a:prstGeom>
          <a:solidFill>
            <a:schemeClr val="accent1">
              <a:lumMod val="75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latin typeface="Aptos" panose="020B0004020202020204" pitchFamily="34" charset="0"/>
              </a:rPr>
              <a:t>AI-</a:t>
            </a:r>
          </a:p>
          <a:p>
            <a:pPr algn="ctr"/>
            <a:endParaRPr lang="en-US" sz="3200" dirty="0">
              <a:latin typeface="Aptos" panose="020B0004020202020204" pitchFamily="34" charset="0"/>
            </a:endParaRPr>
          </a:p>
        </p:txBody>
      </p:sp>
      <p:sp>
        <p:nvSpPr>
          <p:cNvPr id="6" name="Trapezium 5">
            <a:extLst>
              <a:ext uri="{FF2B5EF4-FFF2-40B4-BE49-F238E27FC236}">
                <a16:creationId xmlns:a16="http://schemas.microsoft.com/office/drawing/2014/main" id="{A620BAF6-9537-965D-712B-680E76EF3764}"/>
              </a:ext>
            </a:extLst>
          </p:cNvPr>
          <p:cNvSpPr/>
          <p:nvPr/>
        </p:nvSpPr>
        <p:spPr>
          <a:xfrm>
            <a:off x="1582616" y="3463252"/>
            <a:ext cx="5926016" cy="1948674"/>
          </a:xfrm>
          <a:prstGeom prst="trapezoid">
            <a:avLst>
              <a:gd name="adj" fmla="val 82847"/>
            </a:avLst>
          </a:prstGeom>
          <a:solidFill>
            <a:schemeClr val="accent2">
              <a:lumMod val="75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ptos" panose="020B0004020202020204" pitchFamily="34" charset="0"/>
              </a:rPr>
              <a:t>AI-READY</a:t>
            </a:r>
          </a:p>
          <a:p>
            <a:pPr algn="ctr"/>
            <a:endParaRPr lang="en-US" sz="1400" dirty="0">
              <a:latin typeface="Aptos" panose="020B0004020202020204" pitchFamily="34" charset="0"/>
            </a:endParaRPr>
          </a:p>
          <a:p>
            <a:pPr algn="ctr"/>
            <a:r>
              <a:rPr lang="en-US" dirty="0">
                <a:latin typeface="Aptos" panose="020B0004020202020204" pitchFamily="34" charset="0"/>
              </a:rPr>
              <a:t>Data analysts, power-users of LLMs, basic apps via no-code, low-code. Attend (online) courses, </a:t>
            </a:r>
            <a:r>
              <a:rPr lang="en-US" dirty="0" err="1">
                <a:latin typeface="Aptos" panose="020B0004020202020204" pitchFamily="34" charset="0"/>
              </a:rPr>
              <a:t>youtube</a:t>
            </a:r>
            <a:r>
              <a:rPr lang="en-US" dirty="0">
                <a:latin typeface="Aptos" panose="020B0004020202020204" pitchFamily="34" charset="0"/>
              </a:rPr>
              <a:t> videos.</a:t>
            </a:r>
          </a:p>
          <a:p>
            <a:pPr algn="ctr"/>
            <a:r>
              <a:rPr lang="en-US" dirty="0">
                <a:latin typeface="Aptos" panose="020B0004020202020204" pitchFamily="34" charset="0"/>
              </a:rPr>
              <a:t> </a:t>
            </a:r>
          </a:p>
        </p:txBody>
      </p:sp>
      <p:sp>
        <p:nvSpPr>
          <p:cNvPr id="7" name="Trapezium 6">
            <a:extLst>
              <a:ext uri="{FF2B5EF4-FFF2-40B4-BE49-F238E27FC236}">
                <a16:creationId xmlns:a16="http://schemas.microsoft.com/office/drawing/2014/main" id="{25DBFAD4-9841-A55B-6DE4-A328AC9E2D11}"/>
              </a:ext>
            </a:extLst>
          </p:cNvPr>
          <p:cNvSpPr/>
          <p:nvPr/>
        </p:nvSpPr>
        <p:spPr>
          <a:xfrm>
            <a:off x="0" y="5411926"/>
            <a:ext cx="9119937" cy="2277982"/>
          </a:xfrm>
          <a:prstGeom prst="trapezoid">
            <a:avLst>
              <a:gd name="adj" fmla="val 70881"/>
            </a:avLst>
          </a:prstGeom>
          <a:solidFill>
            <a:schemeClr val="accent6">
              <a:lumMod val="75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ptos" panose="020B0004020202020204" pitchFamily="34" charset="0"/>
              </a:rPr>
              <a:t>AI-AWARE</a:t>
            </a:r>
          </a:p>
          <a:p>
            <a:pPr algn="ctr"/>
            <a:endParaRPr lang="en-US" sz="1400" dirty="0">
              <a:latin typeface="Aptos" panose="020B0004020202020204" pitchFamily="34" charset="0"/>
            </a:endParaRPr>
          </a:p>
          <a:p>
            <a:pPr algn="ctr"/>
            <a:r>
              <a:rPr lang="en-US" dirty="0">
                <a:latin typeface="Aptos" panose="020B0004020202020204" pitchFamily="34" charset="0"/>
              </a:rPr>
              <a:t>Working professionals requiring skills to use AI tools (like Copilot, AI-infused marketing/sales tools like Mailchimp </a:t>
            </a:r>
            <a:r>
              <a:rPr lang="en-US" dirty="0" err="1">
                <a:latin typeface="Aptos" panose="020B0004020202020204" pitchFamily="34" charset="0"/>
              </a:rPr>
              <a:t>etc</a:t>
            </a:r>
            <a:r>
              <a:rPr lang="en-US" dirty="0">
                <a:latin typeface="Aptos" panose="020B0004020202020204" pitchFamily="34" charset="0"/>
              </a:rPr>
              <a:t>). Don’t require technical training. Only require vendor training on the tools – usually bundled as part of the purchase of the tool and offered FREE.</a:t>
            </a:r>
          </a:p>
          <a:p>
            <a:pPr algn="ctr"/>
            <a:endParaRPr lang="en-US" sz="1400" dirty="0">
              <a:latin typeface="Aptos" panose="020B0004020202020204" pitchFamily="34" charset="0"/>
            </a:endParaRPr>
          </a:p>
        </p:txBody>
      </p:sp>
      <p:sp>
        <p:nvSpPr>
          <p:cNvPr id="8" name="TextBox 7">
            <a:extLst>
              <a:ext uri="{FF2B5EF4-FFF2-40B4-BE49-F238E27FC236}">
                <a16:creationId xmlns:a16="http://schemas.microsoft.com/office/drawing/2014/main" id="{41A16E01-F2D1-FCA7-596B-0E879259281C}"/>
              </a:ext>
            </a:extLst>
          </p:cNvPr>
          <p:cNvSpPr txBox="1"/>
          <p:nvPr/>
        </p:nvSpPr>
        <p:spPr>
          <a:xfrm>
            <a:off x="2966513" y="2916496"/>
            <a:ext cx="3186910" cy="523220"/>
          </a:xfrm>
          <a:prstGeom prst="rect">
            <a:avLst/>
          </a:prstGeom>
          <a:noFill/>
        </p:spPr>
        <p:txBody>
          <a:bodyPr wrap="square">
            <a:spAutoFit/>
          </a:bodyPr>
          <a:lstStyle/>
          <a:p>
            <a:pPr algn="ctr"/>
            <a:r>
              <a:rPr lang="en-US" sz="2800" b="1" dirty="0">
                <a:solidFill>
                  <a:schemeClr val="bg1"/>
                </a:solidFill>
                <a:latin typeface="Aptos" panose="020B0004020202020204" pitchFamily="34" charset="0"/>
              </a:rPr>
              <a:t>COMPETENT</a:t>
            </a:r>
          </a:p>
        </p:txBody>
      </p:sp>
      <p:sp>
        <p:nvSpPr>
          <p:cNvPr id="10" name="TextBox 9">
            <a:extLst>
              <a:ext uri="{FF2B5EF4-FFF2-40B4-BE49-F238E27FC236}">
                <a16:creationId xmlns:a16="http://schemas.microsoft.com/office/drawing/2014/main" id="{A130E3A6-5BC1-11BA-4860-AA431D3FD176}"/>
              </a:ext>
            </a:extLst>
          </p:cNvPr>
          <p:cNvSpPr txBox="1"/>
          <p:nvPr/>
        </p:nvSpPr>
        <p:spPr>
          <a:xfrm>
            <a:off x="8789126" y="5465446"/>
            <a:ext cx="4464408" cy="1815882"/>
          </a:xfrm>
          <a:prstGeom prst="rect">
            <a:avLst/>
          </a:prstGeom>
          <a:noFill/>
        </p:spPr>
        <p:txBody>
          <a:bodyPr wrap="square">
            <a:spAutoFit/>
          </a:bodyPr>
          <a:lstStyle/>
          <a:p>
            <a:pPr>
              <a:defRPr sz="2800">
                <a:solidFill>
                  <a:srgbClr val="212121"/>
                </a:solidFill>
              </a:defRPr>
            </a:pPr>
            <a:r>
              <a:rPr lang="en-SG" b="1" dirty="0"/>
              <a:t>TIER 1: AI-AWARE</a:t>
            </a:r>
          </a:p>
          <a:p>
            <a:pPr>
              <a:defRPr sz="2800">
                <a:solidFill>
                  <a:srgbClr val="212121"/>
                </a:solidFill>
              </a:defRPr>
            </a:pPr>
            <a:r>
              <a:rPr lang="en-SG" dirty="0"/>
              <a:t>Using Copilot, ChatGPT Vendor training only</a:t>
            </a:r>
          </a:p>
          <a:p>
            <a:pPr>
              <a:defRPr sz="2800">
                <a:solidFill>
                  <a:srgbClr val="212121"/>
                </a:solidFill>
              </a:defRPr>
            </a:pPr>
            <a:r>
              <a:rPr lang="en-SG" dirty="0"/>
              <a:t>Everyone needs this</a:t>
            </a:r>
          </a:p>
        </p:txBody>
      </p:sp>
      <p:sp>
        <p:nvSpPr>
          <p:cNvPr id="12" name="TextBox 11">
            <a:extLst>
              <a:ext uri="{FF2B5EF4-FFF2-40B4-BE49-F238E27FC236}">
                <a16:creationId xmlns:a16="http://schemas.microsoft.com/office/drawing/2014/main" id="{36AB43E6-05A1-EB5E-5DDB-9989FE76DBF7}"/>
              </a:ext>
            </a:extLst>
          </p:cNvPr>
          <p:cNvSpPr txBox="1"/>
          <p:nvPr/>
        </p:nvSpPr>
        <p:spPr>
          <a:xfrm>
            <a:off x="7508631" y="3463252"/>
            <a:ext cx="6376738" cy="1815882"/>
          </a:xfrm>
          <a:prstGeom prst="rect">
            <a:avLst/>
          </a:prstGeom>
          <a:noFill/>
        </p:spPr>
        <p:txBody>
          <a:bodyPr wrap="square">
            <a:spAutoFit/>
          </a:bodyPr>
          <a:lstStyle/>
          <a:p>
            <a:pPr>
              <a:defRPr sz="2800">
                <a:solidFill>
                  <a:srgbClr val="212121"/>
                </a:solidFill>
              </a:defRPr>
            </a:pPr>
            <a:r>
              <a:rPr lang="en-SG" b="1" dirty="0"/>
              <a:t>TIER 2: AI-READY</a:t>
            </a:r>
          </a:p>
          <a:p>
            <a:pPr>
              <a:defRPr sz="2800">
                <a:solidFill>
                  <a:srgbClr val="212121"/>
                </a:solidFill>
              </a:defRPr>
            </a:pPr>
            <a:r>
              <a:rPr lang="en-SG" dirty="0"/>
              <a:t>Building LLM applications</a:t>
            </a:r>
          </a:p>
          <a:p>
            <a:pPr>
              <a:defRPr sz="2800">
                <a:solidFill>
                  <a:srgbClr val="212121"/>
                </a:solidFill>
              </a:defRPr>
            </a:pPr>
            <a:r>
              <a:rPr lang="en-SG" dirty="0"/>
              <a:t>No-code/low-code platforms</a:t>
            </a:r>
          </a:p>
          <a:p>
            <a:pPr>
              <a:defRPr sz="2800">
                <a:solidFill>
                  <a:srgbClr val="212121"/>
                </a:solidFill>
              </a:defRPr>
            </a:pPr>
            <a:r>
              <a:rPr lang="en-SG" dirty="0"/>
              <a:t>Managers and team leads need this</a:t>
            </a:r>
          </a:p>
        </p:txBody>
      </p:sp>
      <p:sp>
        <p:nvSpPr>
          <p:cNvPr id="14" name="TextBox 13">
            <a:extLst>
              <a:ext uri="{FF2B5EF4-FFF2-40B4-BE49-F238E27FC236}">
                <a16:creationId xmlns:a16="http://schemas.microsoft.com/office/drawing/2014/main" id="{03B2E5A6-460B-8CFF-FE0D-E017363E8150}"/>
              </a:ext>
            </a:extLst>
          </p:cNvPr>
          <p:cNvSpPr txBox="1"/>
          <p:nvPr/>
        </p:nvSpPr>
        <p:spPr>
          <a:xfrm>
            <a:off x="5696306" y="1655557"/>
            <a:ext cx="8326314" cy="1384995"/>
          </a:xfrm>
          <a:prstGeom prst="rect">
            <a:avLst/>
          </a:prstGeom>
          <a:noFill/>
        </p:spPr>
        <p:txBody>
          <a:bodyPr wrap="square">
            <a:spAutoFit/>
          </a:bodyPr>
          <a:lstStyle/>
          <a:p>
            <a:pPr>
              <a:defRPr sz="2800">
                <a:solidFill>
                  <a:srgbClr val="212121"/>
                </a:solidFill>
              </a:defRPr>
            </a:pPr>
            <a:r>
              <a:rPr lang="en-SG" b="1" dirty="0"/>
              <a:t>TIER 3: AI-COMPETENT</a:t>
            </a:r>
          </a:p>
          <a:p>
            <a:pPr>
              <a:defRPr sz="2800">
                <a:solidFill>
                  <a:srgbClr val="212121"/>
                </a:solidFill>
              </a:defRPr>
            </a:pPr>
            <a:r>
              <a:rPr lang="en-SG" dirty="0"/>
              <a:t>Architecting AI systems</a:t>
            </a:r>
          </a:p>
          <a:p>
            <a:pPr>
              <a:defRPr sz="2800">
                <a:solidFill>
                  <a:srgbClr val="212121"/>
                </a:solidFill>
              </a:defRPr>
            </a:pPr>
            <a:r>
              <a:rPr lang="en-SG" dirty="0"/>
              <a:t>Working ABOVE AI agents</a:t>
            </a:r>
          </a:p>
        </p:txBody>
      </p:sp>
      <p:sp>
        <p:nvSpPr>
          <p:cNvPr id="16" name="TextBox 15">
            <a:extLst>
              <a:ext uri="{FF2B5EF4-FFF2-40B4-BE49-F238E27FC236}">
                <a16:creationId xmlns:a16="http://schemas.microsoft.com/office/drawing/2014/main" id="{C663CA3B-C897-9F5C-2343-E09032A2FDE9}"/>
              </a:ext>
            </a:extLst>
          </p:cNvPr>
          <p:cNvSpPr txBox="1"/>
          <p:nvPr/>
        </p:nvSpPr>
        <p:spPr>
          <a:xfrm>
            <a:off x="457200" y="1565576"/>
            <a:ext cx="2584938" cy="2554545"/>
          </a:xfrm>
          <a:prstGeom prst="rect">
            <a:avLst/>
          </a:prstGeom>
          <a:noFill/>
        </p:spPr>
        <p:txBody>
          <a:bodyPr wrap="square">
            <a:spAutoFit/>
          </a:bodyPr>
          <a:lstStyle/>
          <a:p>
            <a:r>
              <a:rPr lang="en-SG" sz="3200" b="1" dirty="0">
                <a:solidFill>
                  <a:srgbClr val="FF0000"/>
                </a:solidFill>
              </a:rPr>
              <a:t>Value is in Tier 2-3: Applying judgment to direct AI</a:t>
            </a:r>
            <a:endParaRPr lang="en-US" sz="3200" b="1" dirty="0">
              <a:solidFill>
                <a:srgbClr val="FF0000"/>
              </a:solidFill>
            </a:endParaRPr>
          </a:p>
        </p:txBody>
      </p:sp>
      <p:sp>
        <p:nvSpPr>
          <p:cNvPr id="17" name="TextBox 16">
            <a:extLst>
              <a:ext uri="{FF2B5EF4-FFF2-40B4-BE49-F238E27FC236}">
                <a16:creationId xmlns:a16="http://schemas.microsoft.com/office/drawing/2014/main" id="{A9206648-38F5-A453-E312-5EC7F93AB568}"/>
              </a:ext>
            </a:extLst>
          </p:cNvPr>
          <p:cNvSpPr txBox="1"/>
          <p:nvPr/>
        </p:nvSpPr>
        <p:spPr>
          <a:xfrm>
            <a:off x="9708792" y="7689908"/>
            <a:ext cx="4464408" cy="523220"/>
          </a:xfrm>
          <a:prstGeom prst="rect">
            <a:avLst/>
          </a:prstGeom>
          <a:noFill/>
        </p:spPr>
        <p:txBody>
          <a:bodyPr wrap="square">
            <a:spAutoFit/>
          </a:bodyPr>
          <a:lstStyle/>
          <a:p>
            <a:pPr>
              <a:defRPr sz="2800">
                <a:solidFill>
                  <a:srgbClr val="212121"/>
                </a:solidFill>
              </a:defRPr>
            </a:pPr>
            <a:r>
              <a:rPr lang="en-SG" b="1" dirty="0"/>
              <a:t>TIER 0: AI-UNAWARE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extBox 1"/>
          <p:cNvSpPr txBox="1"/>
          <p:nvPr/>
        </p:nvSpPr>
        <p:spPr>
          <a:xfrm>
            <a:off x="1828800" y="2641937"/>
            <a:ext cx="10972800" cy="2031325"/>
          </a:xfrm>
          <a:prstGeom prst="rect">
            <a:avLst/>
          </a:prstGeom>
          <a:noFill/>
        </p:spPr>
        <p:txBody>
          <a:bodyPr wrap="square" anchor="ctr">
            <a:spAutoFit/>
          </a:bodyPr>
          <a:lstStyle/>
          <a:p>
            <a:pPr algn="ctr">
              <a:defRPr sz="4200" i="1">
                <a:solidFill>
                  <a:srgbClr val="003366"/>
                </a:solidFill>
              </a:defRPr>
            </a:pPr>
            <a:r>
              <a:rPr dirty="0"/>
              <a:t>We are at an inflection point where agentic AI systems are not just automating tasks—they are performing entire knowledge worker roles.</a:t>
            </a:r>
          </a:p>
        </p:txBody>
      </p:sp>
      <p:sp>
        <p:nvSpPr>
          <p:cNvPr id="4" name="TextBox 3">
            <a:extLst>
              <a:ext uri="{FF2B5EF4-FFF2-40B4-BE49-F238E27FC236}">
                <a16:creationId xmlns:a16="http://schemas.microsoft.com/office/drawing/2014/main" id="{41F3F92D-7C59-6201-E040-B4A0E4C51DB4}"/>
              </a:ext>
            </a:extLst>
          </p:cNvPr>
          <p:cNvSpPr txBox="1"/>
          <p:nvPr/>
        </p:nvSpPr>
        <p:spPr>
          <a:xfrm>
            <a:off x="5993368" y="5486400"/>
            <a:ext cx="2643673" cy="523220"/>
          </a:xfrm>
          <a:prstGeom prst="rect">
            <a:avLst/>
          </a:prstGeom>
          <a:noFill/>
        </p:spPr>
        <p:txBody>
          <a:bodyPr wrap="none">
            <a:spAutoFit/>
          </a:bodyPr>
          <a:lstStyle/>
          <a:p>
            <a:pPr algn="ctr">
              <a:defRPr sz="2800">
                <a:solidFill>
                  <a:srgbClr val="212121"/>
                </a:solidFill>
              </a:defRPr>
            </a:pPr>
            <a:r>
              <a:rPr lang="en-US" dirty="0"/>
              <a:t>The New Reality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3716000" cy="731520"/>
          </a:xfrm>
          <a:prstGeom prst="rect">
            <a:avLst/>
          </a:prstGeom>
          <a:noFill/>
        </p:spPr>
        <p:txBody>
          <a:bodyPr wrap="none">
            <a:spAutoFit/>
          </a:bodyPr>
          <a:lstStyle/>
          <a:p>
            <a:pPr>
              <a:defRPr sz="4400" b="1">
                <a:solidFill>
                  <a:srgbClr val="003366"/>
                </a:solidFill>
              </a:defRPr>
            </a:pPr>
            <a:r>
              <a:t>AI is NOT Overhyped—It's Misunderstood</a:t>
            </a:r>
          </a:p>
        </p:txBody>
      </p:sp>
      <p:sp>
        <p:nvSpPr>
          <p:cNvPr id="3" name="Rectangle 2"/>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aphicFrame>
        <p:nvGraphicFramePr>
          <p:cNvPr id="8" name="TextBox 3">
            <a:extLst>
              <a:ext uri="{FF2B5EF4-FFF2-40B4-BE49-F238E27FC236}">
                <a16:creationId xmlns:a16="http://schemas.microsoft.com/office/drawing/2014/main" id="{245B4AFA-40AD-7E06-6B78-99F11D825A1D}"/>
              </a:ext>
            </a:extLst>
          </p:cNvPr>
          <p:cNvGraphicFramePr/>
          <p:nvPr>
            <p:extLst>
              <p:ext uri="{D42A27DB-BD31-4B8C-83A1-F6EECF244321}">
                <p14:modId xmlns:p14="http://schemas.microsoft.com/office/powerpoint/2010/main" val="1102776904"/>
              </p:ext>
            </p:extLst>
          </p:nvPr>
        </p:nvGraphicFramePr>
        <p:xfrm>
          <a:off x="457200" y="1188721"/>
          <a:ext cx="13450186" cy="649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8703" y="1787306"/>
            <a:ext cx="3706464" cy="646331"/>
          </a:xfrm>
          <a:prstGeom prst="rect">
            <a:avLst/>
          </a:prstGeom>
          <a:noFill/>
        </p:spPr>
        <p:txBody>
          <a:bodyPr wrap="none">
            <a:spAutoFit/>
          </a:bodyPr>
          <a:lstStyle/>
          <a:p>
            <a:pPr>
              <a:defRPr sz="3600" b="1">
                <a:solidFill>
                  <a:srgbClr val="2980B9"/>
                </a:solidFill>
              </a:defRPr>
            </a:pPr>
            <a:r>
              <a:rPr dirty="0"/>
              <a:t>AI = </a:t>
            </a:r>
            <a:r>
              <a:rPr lang="en-SG" dirty="0"/>
              <a:t>PREDICTION</a:t>
            </a:r>
            <a:endParaRPr dirty="0"/>
          </a:p>
        </p:txBody>
      </p:sp>
      <p:sp>
        <p:nvSpPr>
          <p:cNvPr id="4" name="TextBox 3"/>
          <p:cNvSpPr txBox="1"/>
          <p:nvPr/>
        </p:nvSpPr>
        <p:spPr>
          <a:xfrm>
            <a:off x="500063" y="2528887"/>
            <a:ext cx="6400800" cy="841256"/>
          </a:xfrm>
          <a:prstGeom prst="rect">
            <a:avLst/>
          </a:prstGeom>
          <a:noFill/>
        </p:spPr>
        <p:txBody>
          <a:bodyPr wrap="square">
            <a:spAutoFit/>
          </a:bodyPr>
          <a:lstStyle/>
          <a:p>
            <a:endParaRPr dirty="0"/>
          </a:p>
          <a:p>
            <a:pPr>
              <a:spcBef>
                <a:spcPts val="800"/>
              </a:spcBef>
              <a:defRPr sz="2400">
                <a:solidFill>
                  <a:srgbClr val="212121"/>
                </a:solidFill>
              </a:defRPr>
            </a:pPr>
            <a:endParaRPr dirty="0"/>
          </a:p>
        </p:txBody>
      </p:sp>
      <p:sp>
        <p:nvSpPr>
          <p:cNvPr id="5" name="TextBox 4"/>
          <p:cNvSpPr txBox="1"/>
          <p:nvPr/>
        </p:nvSpPr>
        <p:spPr>
          <a:xfrm>
            <a:off x="7735141" y="1787306"/>
            <a:ext cx="4915128" cy="646331"/>
          </a:xfrm>
          <a:prstGeom prst="rect">
            <a:avLst/>
          </a:prstGeom>
          <a:noFill/>
        </p:spPr>
        <p:txBody>
          <a:bodyPr wrap="none">
            <a:spAutoFit/>
          </a:bodyPr>
          <a:lstStyle/>
          <a:p>
            <a:pPr>
              <a:defRPr sz="3600" b="1">
                <a:solidFill>
                  <a:srgbClr val="E74C3C"/>
                </a:solidFill>
              </a:defRPr>
            </a:pPr>
            <a:r>
              <a:rPr dirty="0"/>
              <a:t>HUMANS = JUDGMENT</a:t>
            </a:r>
          </a:p>
        </p:txBody>
      </p:sp>
      <p:sp>
        <p:nvSpPr>
          <p:cNvPr id="7" name="Title 6">
            <a:extLst>
              <a:ext uri="{FF2B5EF4-FFF2-40B4-BE49-F238E27FC236}">
                <a16:creationId xmlns:a16="http://schemas.microsoft.com/office/drawing/2014/main" id="{6DBC0DA7-7892-3DEA-AAC8-0F7797B1C373}"/>
              </a:ext>
            </a:extLst>
          </p:cNvPr>
          <p:cNvSpPr>
            <a:spLocks noGrp="1"/>
          </p:cNvSpPr>
          <p:nvPr>
            <p:ph type="title"/>
          </p:nvPr>
        </p:nvSpPr>
        <p:spPr>
          <a:xfrm>
            <a:off x="1005840" y="120185"/>
            <a:ext cx="12618720" cy="1451440"/>
          </a:xfrm>
        </p:spPr>
        <p:txBody>
          <a:bodyPr>
            <a:normAutofit/>
          </a:bodyPr>
          <a:lstStyle/>
          <a:p>
            <a:r>
              <a:rPr lang="en-SG" sz="4800" dirty="0"/>
              <a:t>The New Division of Labor: </a:t>
            </a:r>
            <a:br>
              <a:rPr lang="en-SG" sz="4800" dirty="0"/>
            </a:br>
            <a:r>
              <a:rPr lang="en-SG" sz="4800" dirty="0"/>
              <a:t>Prediction vs. Judgment</a:t>
            </a:r>
            <a:endParaRPr lang="en-US" sz="4800" dirty="0"/>
          </a:p>
        </p:txBody>
      </p:sp>
      <p:graphicFrame>
        <p:nvGraphicFramePr>
          <p:cNvPr id="13" name="Content Placeholder 8">
            <a:extLst>
              <a:ext uri="{FF2B5EF4-FFF2-40B4-BE49-F238E27FC236}">
                <a16:creationId xmlns:a16="http://schemas.microsoft.com/office/drawing/2014/main" id="{4C27FD52-0594-C2F3-4B5E-BFAC170B482D}"/>
              </a:ext>
            </a:extLst>
          </p:cNvPr>
          <p:cNvGraphicFramePr>
            <a:graphicFrameLocks noGrp="1"/>
          </p:cNvGraphicFramePr>
          <p:nvPr>
            <p:ph sz="half" idx="1"/>
            <p:extLst>
              <p:ext uri="{D42A27DB-BD31-4B8C-83A1-F6EECF244321}">
                <p14:modId xmlns:p14="http://schemas.microsoft.com/office/powerpoint/2010/main" val="951305801"/>
              </p:ext>
            </p:extLst>
          </p:nvPr>
        </p:nvGraphicFramePr>
        <p:xfrm>
          <a:off x="1048703" y="2406643"/>
          <a:ext cx="5852160" cy="5221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a:extLst>
              <a:ext uri="{FF2B5EF4-FFF2-40B4-BE49-F238E27FC236}">
                <a16:creationId xmlns:a16="http://schemas.microsoft.com/office/drawing/2014/main" id="{9B40272F-2ED0-DDB0-600F-60672B07C77E}"/>
              </a:ext>
            </a:extLst>
          </p:cNvPr>
          <p:cNvSpPr>
            <a:spLocks noGrp="1"/>
          </p:cNvSpPr>
          <p:nvPr>
            <p:ph sz="half" idx="2"/>
          </p:nvPr>
        </p:nvSpPr>
        <p:spPr>
          <a:xfrm>
            <a:off x="4297682" y="4693101"/>
            <a:ext cx="6217920" cy="5221606"/>
          </a:xfrm>
        </p:spPr>
        <p:txBody>
          <a:bodyPr/>
          <a:lstStyle/>
          <a:p>
            <a:pPr>
              <a:spcBef>
                <a:spcPts val="800"/>
              </a:spcBef>
              <a:defRPr sz="2400">
                <a:solidFill>
                  <a:srgbClr val="212121"/>
                </a:solidFill>
              </a:defRPr>
            </a:pPr>
            <a:endParaRPr lang="en-SG" dirty="0"/>
          </a:p>
          <a:p>
            <a:endParaRPr lang="en-US" dirty="0"/>
          </a:p>
        </p:txBody>
      </p:sp>
      <p:graphicFrame>
        <p:nvGraphicFramePr>
          <p:cNvPr id="12" name="Content Placeholder 8">
            <a:extLst>
              <a:ext uri="{FF2B5EF4-FFF2-40B4-BE49-F238E27FC236}">
                <a16:creationId xmlns:a16="http://schemas.microsoft.com/office/drawing/2014/main" id="{85EA3874-DCF4-2460-4F3F-31CB3B5D0806}"/>
              </a:ext>
            </a:extLst>
          </p:cNvPr>
          <p:cNvGraphicFramePr>
            <a:graphicFrameLocks/>
          </p:cNvGraphicFramePr>
          <p:nvPr>
            <p:extLst>
              <p:ext uri="{D42A27DB-BD31-4B8C-83A1-F6EECF244321}">
                <p14:modId xmlns:p14="http://schemas.microsoft.com/office/powerpoint/2010/main" val="3748716851"/>
              </p:ext>
            </p:extLst>
          </p:nvPr>
        </p:nvGraphicFramePr>
        <p:xfrm>
          <a:off x="7735141" y="2406643"/>
          <a:ext cx="5415276" cy="52216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ectangle 14">
            <a:extLst>
              <a:ext uri="{FF2B5EF4-FFF2-40B4-BE49-F238E27FC236}">
                <a16:creationId xmlns:a16="http://schemas.microsoft.com/office/drawing/2014/main" id="{73B4A1E8-AEB4-BFFE-C233-13B59F4889A6}"/>
              </a:ext>
            </a:extLst>
          </p:cNvPr>
          <p:cNvSpPr/>
          <p:nvPr/>
        </p:nvSpPr>
        <p:spPr>
          <a:xfrm>
            <a:off x="457200" y="1571625"/>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extBox 1"/>
          <p:cNvSpPr txBox="1"/>
          <p:nvPr/>
        </p:nvSpPr>
        <p:spPr>
          <a:xfrm>
            <a:off x="1828800" y="2286000"/>
            <a:ext cx="10972800" cy="2743200"/>
          </a:xfrm>
          <a:prstGeom prst="rect">
            <a:avLst/>
          </a:prstGeom>
          <a:noFill/>
        </p:spPr>
        <p:txBody>
          <a:bodyPr wrap="square" anchor="ctr">
            <a:spAutoFit/>
          </a:bodyPr>
          <a:lstStyle/>
          <a:p>
            <a:pPr algn="ctr">
              <a:defRPr sz="4200" i="1">
                <a:solidFill>
                  <a:srgbClr val="003366"/>
                </a:solidFill>
              </a:defRPr>
            </a:pPr>
            <a:r>
              <a:t>"Spreadsheets didn't eliminate accountants. They eliminated arithmetic. The job shifted entirely to applying judgment: which numbers to input, how to interpret outputs, what trade-offs to make."</a:t>
            </a:r>
          </a:p>
        </p:txBody>
      </p:sp>
      <p:sp>
        <p:nvSpPr>
          <p:cNvPr id="3" name="TextBox 2"/>
          <p:cNvSpPr txBox="1"/>
          <p:nvPr/>
        </p:nvSpPr>
        <p:spPr>
          <a:xfrm>
            <a:off x="1828800" y="5486400"/>
            <a:ext cx="10972800" cy="731520"/>
          </a:xfrm>
          <a:prstGeom prst="rect">
            <a:avLst/>
          </a:prstGeom>
          <a:noFill/>
        </p:spPr>
        <p:txBody>
          <a:bodyPr wrap="none">
            <a:spAutoFit/>
          </a:bodyPr>
          <a:lstStyle/>
          <a:p>
            <a:pPr algn="ctr">
              <a:defRPr sz="2800">
                <a:solidFill>
                  <a:srgbClr val="212121"/>
                </a:solidFill>
              </a:defRPr>
            </a:pPr>
            <a:r>
              <a:rPr dirty="0"/>
              <a:t>The Historical Parallel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extBox 1"/>
          <p:cNvSpPr txBox="1"/>
          <p:nvPr/>
        </p:nvSpPr>
        <p:spPr>
          <a:xfrm>
            <a:off x="1828800" y="2286000"/>
            <a:ext cx="10972800" cy="2743200"/>
          </a:xfrm>
          <a:prstGeom prst="rect">
            <a:avLst/>
          </a:prstGeom>
          <a:noFill/>
        </p:spPr>
        <p:txBody>
          <a:bodyPr wrap="square" anchor="ctr">
            <a:spAutoFit/>
          </a:bodyPr>
          <a:lstStyle/>
          <a:p>
            <a:pPr algn="ctr">
              <a:defRPr sz="4200" i="1">
                <a:solidFill>
                  <a:srgbClr val="003366"/>
                </a:solidFill>
              </a:defRPr>
            </a:pPr>
            <a:r>
              <a:t>"AI generated 90% of the code. Human judgment provided 100% of the architecture."</a:t>
            </a:r>
          </a:p>
        </p:txBody>
      </p:sp>
      <p:sp>
        <p:nvSpPr>
          <p:cNvPr id="3" name="TextBox 2"/>
          <p:cNvSpPr txBox="1"/>
          <p:nvPr/>
        </p:nvSpPr>
        <p:spPr>
          <a:xfrm>
            <a:off x="1828800" y="5486400"/>
            <a:ext cx="10972800" cy="731520"/>
          </a:xfrm>
          <a:prstGeom prst="rect">
            <a:avLst/>
          </a:prstGeom>
          <a:noFill/>
        </p:spPr>
        <p:txBody>
          <a:bodyPr wrap="none">
            <a:spAutoFit/>
          </a:bodyPr>
          <a:lstStyle/>
          <a:p>
            <a:pPr algn="ctr">
              <a:defRPr sz="2800">
                <a:solidFill>
                  <a:srgbClr val="212121"/>
                </a:solidFill>
              </a:defRPr>
            </a:pPr>
            <a:r>
              <a:t>The Reality of Production Systems</a:t>
            </a:r>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6DDE021439674B83A30C05574351AA" ma:contentTypeVersion="19" ma:contentTypeDescription="Create a new document." ma:contentTypeScope="" ma:versionID="f83b263c33cb4627b8a1cf177bd95ddc">
  <xsd:schema xmlns:xsd="http://www.w3.org/2001/XMLSchema" xmlns:xs="http://www.w3.org/2001/XMLSchema" xmlns:p="http://schemas.microsoft.com/office/2006/metadata/properties" xmlns:ns2="ab7775a3-74f5-4602-8796-eb6b4727f058" xmlns:ns3="67dda040-bd71-4138-b1f8-6648106f10bf" targetNamespace="http://schemas.microsoft.com/office/2006/metadata/properties" ma:root="true" ma:fieldsID="32913c8f3f6a4b0f7e108c6e3759c223" ns2:_="" ns3:_="">
    <xsd:import namespace="ab7775a3-74f5-4602-8796-eb6b4727f058"/>
    <xsd:import namespace="67dda040-bd71-4138-b1f8-6648106f10b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7775a3-74f5-4602-8796-eb6b4727f0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266e5c-f689-4543-ad3a-efc285dca92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dda040-bd71-4138-b1f8-6648106f10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f66f6fc-55a3-4f76-aea2-49a351729bfa}" ma:internalName="TaxCatchAll" ma:showField="CatchAllData" ma:web="67dda040-bd71-4138-b1f8-6648106f10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7775a3-74f5-4602-8796-eb6b4727f058">
      <Terms xmlns="http://schemas.microsoft.com/office/infopath/2007/PartnerControls"/>
    </lcf76f155ced4ddcb4097134ff3c332f>
    <TaxCatchAll xmlns="67dda040-bd71-4138-b1f8-6648106f10bf" xsi:nil="true"/>
  </documentManagement>
</p:properties>
</file>

<file path=customXml/itemProps1.xml><?xml version="1.0" encoding="utf-8"?>
<ds:datastoreItem xmlns:ds="http://schemas.openxmlformats.org/officeDocument/2006/customXml" ds:itemID="{3441AC40-DF38-40C8-864F-B7FF3E16192C}"/>
</file>

<file path=customXml/itemProps2.xml><?xml version="1.0" encoding="utf-8"?>
<ds:datastoreItem xmlns:ds="http://schemas.openxmlformats.org/officeDocument/2006/customXml" ds:itemID="{E4E82A60-3F0C-4235-B46D-D65EFCA9217D}"/>
</file>

<file path=customXml/itemProps3.xml><?xml version="1.0" encoding="utf-8"?>
<ds:datastoreItem xmlns:ds="http://schemas.openxmlformats.org/officeDocument/2006/customXml" ds:itemID="{6093C819-A440-494C-BC9E-BD01F86BFD29}"/>
</file>

<file path=docProps/app.xml><?xml version="1.0" encoding="utf-8"?>
<Properties xmlns="http://schemas.openxmlformats.org/officeDocument/2006/extended-properties" xmlns:vt="http://schemas.openxmlformats.org/officeDocument/2006/docPropsVTypes">
  <Template>Office 2013 - 2022 Theme</Template>
  <TotalTime>1436</TotalTime>
  <Words>2475</Words>
  <Application>Microsoft Macintosh PowerPoint</Application>
  <PresentationFormat>Custom</PresentationFormat>
  <Paragraphs>233</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Wingdings</vt:lpstr>
      <vt:lpstr>Office 2013 - 2022 Theme</vt:lpstr>
      <vt:lpstr>PowerPoint Presentation</vt:lpstr>
      <vt:lpstr>AI Singapore</vt:lpstr>
      <vt:lpstr>Real World Industry Projects Delivered</vt:lpstr>
      <vt:lpstr>PowerPoint Presentation</vt:lpstr>
      <vt:lpstr>PowerPoint Presentation</vt:lpstr>
      <vt:lpstr>PowerPoint Presentation</vt:lpstr>
      <vt:lpstr>The New Division of Labor:  Prediction vs. Judgment</vt:lpstr>
      <vt:lpstr>PowerPoint Presentation</vt:lpstr>
      <vt:lpstr>PowerPoint Presentation</vt:lpstr>
      <vt:lpstr>PowerPoint Presentation</vt:lpstr>
      <vt:lpstr>PowerPoint Presentation</vt:lpstr>
      <vt:lpstr>PowerPoint Presentation</vt:lpstr>
      <vt:lpstr>I am a 38-year engineer, I want to do a mid-career switch!</vt:lpstr>
      <vt:lpstr>PLUS-skill and Deep-skill!  Not re-skill!</vt:lpstr>
      <vt:lpstr>Future of Work (1)</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Liew Yuen Kien Laurence</cp:lastModifiedBy>
  <cp:revision>10</cp:revision>
  <dcterms:created xsi:type="dcterms:W3CDTF">2013-01-27T09:14:16Z</dcterms:created>
  <dcterms:modified xsi:type="dcterms:W3CDTF">2025-10-14T13:29:19Z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0x010100B06DDE021439674B83A30C05574351AA</vt:lpwstr>
  </property>
  <property fmtid="{D5CDD505-2E9C-101B-9397-08002B2CF9AE}" pid="3" name="MediaServiceImageTags">
    <vt:lpwstr/>
  </property>
</Properties>
</file>