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9753600" cy="7315200"/>
  <p:notesSz cx="6858000" cy="9144000"/>
  <p:embeddedFontLst>
    <p:embeddedFont>
      <p:font typeface="Arimo" panose="020B0604020202020204" charset="0"/>
      <p:regular r:id="rId8"/>
    </p:embeddedFont>
    <p:embeddedFont>
      <p:font typeface="Arimo Bold" panose="020B0604020202020204" charset="0"/>
      <p:regular r:id="rId9"/>
    </p:embeddedFont>
    <p:embeddedFont>
      <p:font typeface="Euclid Circular B 1" panose="020B0604020202020204" charset="0"/>
      <p:regular r:id="rId10"/>
    </p:embeddedFont>
    <p:embeddedFont>
      <p:font typeface="Euclid Circular B 2"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9C5F2-FE44-8CF6-5221-2A65CDC71B7E}" v="285" dt="2024-05-03T11:20:19.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1061" y="-3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60565" y="4773788"/>
            <a:ext cx="74623" cy="79279"/>
          </a:xfrm>
          <a:custGeom>
            <a:avLst/>
            <a:gdLst/>
            <a:ahLst/>
            <a:cxnLst/>
            <a:rect l="l" t="t" r="r" b="b"/>
            <a:pathLst>
              <a:path w="74623" h="79279">
                <a:moveTo>
                  <a:pt x="0" y="0"/>
                </a:moveTo>
                <a:lnTo>
                  <a:pt x="74624" y="0"/>
                </a:lnTo>
                <a:lnTo>
                  <a:pt x="74624" y="79279"/>
                </a:lnTo>
                <a:lnTo>
                  <a:pt x="0" y="79279"/>
                </a:lnTo>
                <a:lnTo>
                  <a:pt x="0" y="0"/>
                </a:lnTo>
                <a:close/>
              </a:path>
            </a:pathLst>
          </a:custGeom>
          <a:blipFill>
            <a:blip r:embed="rId2"/>
            <a:stretch>
              <a:fillRect l="-3119" r="-3119"/>
            </a:stretch>
          </a:blipFill>
        </p:spPr>
        <p:txBody>
          <a:bodyPr/>
          <a:lstStyle/>
          <a:p>
            <a:endParaRPr lang="en-GB"/>
          </a:p>
        </p:txBody>
      </p:sp>
      <p:sp>
        <p:nvSpPr>
          <p:cNvPr id="3" name="Freeform 3"/>
          <p:cNvSpPr/>
          <p:nvPr/>
        </p:nvSpPr>
        <p:spPr>
          <a:xfrm>
            <a:off x="0" y="0"/>
            <a:ext cx="5364763" cy="6532957"/>
          </a:xfrm>
          <a:custGeom>
            <a:avLst/>
            <a:gdLst/>
            <a:ahLst/>
            <a:cxnLst/>
            <a:rect l="l" t="t" r="r" b="b"/>
            <a:pathLst>
              <a:path w="5364763" h="6532957">
                <a:moveTo>
                  <a:pt x="0" y="0"/>
                </a:moveTo>
                <a:lnTo>
                  <a:pt x="5364763" y="0"/>
                </a:lnTo>
                <a:lnTo>
                  <a:pt x="5364763" y="6532957"/>
                </a:lnTo>
                <a:lnTo>
                  <a:pt x="0" y="6532957"/>
                </a:lnTo>
                <a:lnTo>
                  <a:pt x="0" y="0"/>
                </a:lnTo>
                <a:close/>
              </a:path>
            </a:pathLst>
          </a:custGeom>
          <a:blipFill>
            <a:blip r:embed="rId3"/>
            <a:stretch>
              <a:fillRect l="-1686" r="-1686" b="-10"/>
            </a:stretch>
          </a:blipFill>
        </p:spPr>
        <p:txBody>
          <a:bodyPr/>
          <a:lstStyle/>
          <a:p>
            <a:endParaRPr lang="en-GB"/>
          </a:p>
        </p:txBody>
      </p:sp>
      <p:grpSp>
        <p:nvGrpSpPr>
          <p:cNvPr id="4" name="Group 4"/>
          <p:cNvGrpSpPr/>
          <p:nvPr/>
        </p:nvGrpSpPr>
        <p:grpSpPr>
          <a:xfrm>
            <a:off x="0" y="6532958"/>
            <a:ext cx="9749547" cy="782242"/>
            <a:chOff x="0" y="0"/>
            <a:chExt cx="14256173" cy="1143826"/>
          </a:xfrm>
        </p:grpSpPr>
        <p:sp>
          <p:nvSpPr>
            <p:cNvPr id="5" name="Freeform 5"/>
            <p:cNvSpPr/>
            <p:nvPr/>
          </p:nvSpPr>
          <p:spPr>
            <a:xfrm>
              <a:off x="0" y="0"/>
              <a:ext cx="14256004" cy="1142789"/>
            </a:xfrm>
            <a:custGeom>
              <a:avLst/>
              <a:gdLst/>
              <a:ahLst/>
              <a:cxnLst/>
              <a:rect l="l" t="t" r="r" b="b"/>
              <a:pathLst>
                <a:path w="14256004" h="1142789">
                  <a:moveTo>
                    <a:pt x="14256004" y="0"/>
                  </a:moveTo>
                  <a:lnTo>
                    <a:pt x="0" y="0"/>
                  </a:lnTo>
                  <a:lnTo>
                    <a:pt x="0" y="1142789"/>
                  </a:lnTo>
                  <a:lnTo>
                    <a:pt x="14256004" y="1142789"/>
                  </a:lnTo>
                  <a:lnTo>
                    <a:pt x="14256004" y="0"/>
                  </a:lnTo>
                  <a:close/>
                </a:path>
              </a:pathLst>
            </a:custGeom>
            <a:solidFill>
              <a:srgbClr val="009A9B"/>
            </a:solidFill>
          </p:spPr>
          <p:txBody>
            <a:bodyPr/>
            <a:lstStyle/>
            <a:p>
              <a:endParaRPr lang="en-GB"/>
            </a:p>
          </p:txBody>
        </p:sp>
      </p:grpSp>
      <p:sp>
        <p:nvSpPr>
          <p:cNvPr id="6" name="TextBox 6"/>
          <p:cNvSpPr txBox="1"/>
          <p:nvPr/>
        </p:nvSpPr>
        <p:spPr>
          <a:xfrm>
            <a:off x="5563929" y="-75933"/>
            <a:ext cx="4031541" cy="1263416"/>
          </a:xfrm>
          <a:prstGeom prst="rect">
            <a:avLst/>
          </a:prstGeom>
        </p:spPr>
        <p:txBody>
          <a:bodyPr lIns="0" tIns="0" rIns="0" bIns="0" rtlCol="0" anchor="t">
            <a:spAutoFit/>
          </a:bodyPr>
          <a:lstStyle/>
          <a:p>
            <a:pPr algn="ctr">
              <a:lnSpc>
                <a:spcPts val="2360"/>
              </a:lnSpc>
            </a:pPr>
            <a:endParaRPr/>
          </a:p>
          <a:p>
            <a:pPr algn="ctr">
              <a:lnSpc>
                <a:spcPts val="2360"/>
              </a:lnSpc>
            </a:pPr>
            <a:r>
              <a:rPr lang="en-US" sz="2444" spc="-63">
                <a:solidFill>
                  <a:srgbClr val="009A9B"/>
                </a:solidFill>
                <a:latin typeface="Euclid Circular B 1"/>
              </a:rPr>
              <a:t>How to become a Grand Designs magazine </a:t>
            </a:r>
          </a:p>
          <a:p>
            <a:pPr algn="ctr">
              <a:lnSpc>
                <a:spcPts val="2360"/>
              </a:lnSpc>
            </a:pPr>
            <a:r>
              <a:rPr lang="en-US" sz="2444" spc="-71">
                <a:solidFill>
                  <a:srgbClr val="009A9B"/>
                </a:solidFill>
                <a:latin typeface="Euclid Circular B 1"/>
              </a:rPr>
              <a:t>approved partner</a:t>
            </a:r>
          </a:p>
        </p:txBody>
      </p:sp>
      <p:sp>
        <p:nvSpPr>
          <p:cNvPr id="7" name="TextBox 7"/>
          <p:cNvSpPr txBox="1"/>
          <p:nvPr/>
        </p:nvSpPr>
        <p:spPr>
          <a:xfrm>
            <a:off x="5464112" y="1392456"/>
            <a:ext cx="4189671" cy="2849050"/>
          </a:xfrm>
          <a:prstGeom prst="rect">
            <a:avLst/>
          </a:prstGeom>
        </p:spPr>
        <p:txBody>
          <a:bodyPr lIns="0" tIns="0" rIns="0" bIns="0" rtlCol="0" anchor="t">
            <a:spAutoFit/>
          </a:bodyPr>
          <a:lstStyle/>
          <a:p>
            <a:pPr algn="ctr">
              <a:lnSpc>
                <a:spcPts val="1913"/>
              </a:lnSpc>
            </a:pPr>
            <a:r>
              <a:rPr lang="en-US" sz="1450" spc="-41">
                <a:solidFill>
                  <a:srgbClr val="000000"/>
                </a:solidFill>
                <a:latin typeface="Euclid Circular B 2"/>
              </a:rPr>
              <a:t>Engage with an audience who are passionate about </a:t>
            </a:r>
          </a:p>
          <a:p>
            <a:pPr algn="ctr">
              <a:lnSpc>
                <a:spcPts val="1913"/>
              </a:lnSpc>
            </a:pPr>
            <a:r>
              <a:rPr lang="en-US" sz="1450" spc="-41">
                <a:solidFill>
                  <a:srgbClr val="000000"/>
                </a:solidFill>
                <a:latin typeface="Euclid Circular B 2"/>
              </a:rPr>
              <a:t>creating a dream home that they long to live in</a:t>
            </a:r>
          </a:p>
          <a:p>
            <a:pPr algn="ctr">
              <a:lnSpc>
                <a:spcPts val="1435"/>
              </a:lnSpc>
            </a:pPr>
            <a:endParaRPr lang="en-US" sz="1458" spc="-41">
              <a:solidFill>
                <a:srgbClr val="000000"/>
              </a:solidFill>
              <a:latin typeface="Euclid Circular B 2"/>
            </a:endParaRPr>
          </a:p>
          <a:p>
            <a:pPr algn="ctr">
              <a:lnSpc>
                <a:spcPts val="1674"/>
              </a:lnSpc>
            </a:pPr>
            <a:r>
              <a:rPr lang="en-US" sz="1250" spc="-31">
                <a:solidFill>
                  <a:srgbClr val="009A9B"/>
                </a:solidFill>
                <a:latin typeface="Euclid Circular B 1"/>
              </a:rPr>
              <a:t>What is the Grand Designs magazine Premium  </a:t>
            </a:r>
            <a:r>
              <a:rPr lang="en-US" sz="1250" spc="-27">
                <a:solidFill>
                  <a:srgbClr val="009A9B"/>
                </a:solidFill>
                <a:latin typeface="Euclid Circular B 1"/>
              </a:rPr>
              <a:t>Partner scheme?</a:t>
            </a:r>
            <a:r>
              <a:rPr lang="en-US" sz="1250" spc="-27">
                <a:solidFill>
                  <a:srgbClr val="009A9B"/>
                </a:solidFill>
                <a:latin typeface="Euclid Circular B 1"/>
                <a:ea typeface="Euclid Circular B 1"/>
              </a:rPr>
              <a:t> </a:t>
            </a:r>
            <a:r>
              <a:rPr lang="en-US" sz="1050" spc="-9">
                <a:solidFill>
                  <a:srgbClr val="009A9B"/>
                </a:solidFill>
                <a:latin typeface="Euclid Circular B 2"/>
              </a:rPr>
              <a:t>It’s a coveted Grand Designs magazine endorsement. B</a:t>
            </a:r>
            <a:r>
              <a:rPr lang="en-US" sz="1050" spc="-18">
                <a:solidFill>
                  <a:srgbClr val="009A9B"/>
                </a:solidFill>
                <a:latin typeface="Euclid Circular B 2"/>
              </a:rPr>
              <a:t>eing a Premium Partner will send a strong signal to a wider audience that an approved brand represents excellence in its industry, offering products and services of the best </a:t>
            </a:r>
            <a:r>
              <a:rPr lang="en-US" sz="1050" spc="-22">
                <a:solidFill>
                  <a:srgbClr val="009A9B"/>
                </a:solidFill>
                <a:latin typeface="Euclid Circular B 2"/>
              </a:rPr>
              <a:t>quality. The magazine approvals team will identify, assess and select </a:t>
            </a:r>
            <a:r>
              <a:rPr lang="en-US" sz="1050" spc="-9">
                <a:solidFill>
                  <a:srgbClr val="009A9B"/>
                </a:solidFill>
                <a:latin typeface="Euclid Circular B 2"/>
              </a:rPr>
              <a:t>brands suitable for Premium Partner status. Companies which meet</a:t>
            </a:r>
            <a:endParaRPr lang="en-US" sz="1250" spc="-27">
              <a:solidFill>
                <a:srgbClr val="009A9B"/>
              </a:solidFill>
              <a:latin typeface="Euclid Circular B 1"/>
              <a:ea typeface="Euclid Circular B 1"/>
            </a:endParaRPr>
          </a:p>
          <a:p>
            <a:pPr algn="ctr">
              <a:lnSpc>
                <a:spcPts val="1435"/>
              </a:lnSpc>
            </a:pPr>
            <a:r>
              <a:rPr lang="en-US" sz="1050" spc="-18">
                <a:solidFill>
                  <a:srgbClr val="009A9B"/>
                </a:solidFill>
                <a:latin typeface="Euclid Circular B 2"/>
              </a:rPr>
              <a:t>the criteria will need to demonstrate exemplary customer service, </a:t>
            </a:r>
            <a:r>
              <a:rPr lang="en-US" sz="1050" spc="-27">
                <a:solidFill>
                  <a:srgbClr val="009A9B"/>
                </a:solidFill>
                <a:latin typeface="Euclid Circular B 2"/>
              </a:rPr>
              <a:t>product innovation and sustainable business practices.</a:t>
            </a:r>
          </a:p>
        </p:txBody>
      </p:sp>
      <p:sp>
        <p:nvSpPr>
          <p:cNvPr id="8" name="Freeform 8"/>
          <p:cNvSpPr/>
          <p:nvPr/>
        </p:nvSpPr>
        <p:spPr>
          <a:xfrm>
            <a:off x="4801334" y="4993013"/>
            <a:ext cx="2037476" cy="2037486"/>
          </a:xfrm>
          <a:custGeom>
            <a:avLst/>
            <a:gdLst/>
            <a:ahLst/>
            <a:cxnLst/>
            <a:rect l="l" t="t" r="r" b="b"/>
            <a:pathLst>
              <a:path w="2037476" h="2037486">
                <a:moveTo>
                  <a:pt x="0" y="0"/>
                </a:moveTo>
                <a:lnTo>
                  <a:pt x="2037476" y="0"/>
                </a:lnTo>
                <a:lnTo>
                  <a:pt x="2037476" y="2037487"/>
                </a:lnTo>
                <a:lnTo>
                  <a:pt x="0" y="2037487"/>
                </a:lnTo>
                <a:lnTo>
                  <a:pt x="0" y="0"/>
                </a:lnTo>
                <a:close/>
              </a:path>
            </a:pathLst>
          </a:custGeom>
          <a:blipFill>
            <a:blip r:embed="rId4"/>
            <a:stretch>
              <a:fillRect l="-90" r="-90"/>
            </a:stretch>
          </a:blipFill>
        </p:spPr>
        <p:txBody>
          <a:bodyPr/>
          <a:lstStyle/>
          <a:p>
            <a:endParaRPr lang="en-GB"/>
          </a:p>
        </p:txBody>
      </p:sp>
      <p:sp>
        <p:nvSpPr>
          <p:cNvPr id="9" name="Freeform 9" descr="A magazine cover with a wood house  Description automatically generated"/>
          <p:cNvSpPr/>
          <p:nvPr/>
        </p:nvSpPr>
        <p:spPr>
          <a:xfrm rot="388233">
            <a:off x="8190729" y="5420543"/>
            <a:ext cx="1194498" cy="1621243"/>
          </a:xfrm>
          <a:custGeom>
            <a:avLst/>
            <a:gdLst/>
            <a:ahLst/>
            <a:cxnLst/>
            <a:rect l="l" t="t" r="r" b="b"/>
            <a:pathLst>
              <a:path w="1194498" h="1621243">
                <a:moveTo>
                  <a:pt x="0" y="0"/>
                </a:moveTo>
                <a:lnTo>
                  <a:pt x="1194499" y="0"/>
                </a:lnTo>
                <a:lnTo>
                  <a:pt x="1194499" y="1621242"/>
                </a:lnTo>
                <a:lnTo>
                  <a:pt x="0" y="1621242"/>
                </a:lnTo>
                <a:lnTo>
                  <a:pt x="0" y="0"/>
                </a:lnTo>
                <a:close/>
              </a:path>
            </a:pathLst>
          </a:custGeom>
          <a:blipFill>
            <a:blip r:embed="rId5"/>
            <a:stretch>
              <a:fillRect l="-23" r="-23"/>
            </a:stretch>
          </a:blipFill>
        </p:spPr>
        <p:txBody>
          <a:bodyPr/>
          <a:lstStyle/>
          <a:p>
            <a:endParaRPr lang="en-GB"/>
          </a:p>
        </p:txBody>
      </p:sp>
      <p:sp>
        <p:nvSpPr>
          <p:cNvPr id="10" name="Freeform 10"/>
          <p:cNvSpPr/>
          <p:nvPr/>
        </p:nvSpPr>
        <p:spPr>
          <a:xfrm>
            <a:off x="7641684" y="5418485"/>
            <a:ext cx="1194498" cy="1607477"/>
          </a:xfrm>
          <a:custGeom>
            <a:avLst/>
            <a:gdLst/>
            <a:ahLst/>
            <a:cxnLst/>
            <a:rect l="l" t="t" r="r" b="b"/>
            <a:pathLst>
              <a:path w="1194498" h="1607477">
                <a:moveTo>
                  <a:pt x="0" y="0"/>
                </a:moveTo>
                <a:lnTo>
                  <a:pt x="1194497" y="0"/>
                </a:lnTo>
                <a:lnTo>
                  <a:pt x="1194497" y="1607477"/>
                </a:lnTo>
                <a:lnTo>
                  <a:pt x="0" y="1607477"/>
                </a:lnTo>
                <a:lnTo>
                  <a:pt x="0" y="0"/>
                </a:lnTo>
                <a:close/>
              </a:path>
            </a:pathLst>
          </a:custGeom>
          <a:blipFill>
            <a:blip r:embed="rId6"/>
            <a:stretch>
              <a:fillRect t="-89" b="-89"/>
            </a:stretch>
          </a:blipFill>
        </p:spPr>
        <p:txBody>
          <a:bodyPr/>
          <a:lstStyle/>
          <a:p>
            <a:endParaRPr lang="en-GB"/>
          </a:p>
        </p:txBody>
      </p:sp>
      <p:sp>
        <p:nvSpPr>
          <p:cNvPr id="11" name="Freeform 11" descr="A magazine cover with a kitchen and dining area  Description automatically generated"/>
          <p:cNvSpPr/>
          <p:nvPr/>
        </p:nvSpPr>
        <p:spPr>
          <a:xfrm rot="-364190">
            <a:off x="7044434" y="5502688"/>
            <a:ext cx="1194498" cy="1621242"/>
          </a:xfrm>
          <a:custGeom>
            <a:avLst/>
            <a:gdLst/>
            <a:ahLst/>
            <a:cxnLst/>
            <a:rect l="l" t="t" r="r" b="b"/>
            <a:pathLst>
              <a:path w="1194498" h="1621242">
                <a:moveTo>
                  <a:pt x="0" y="0"/>
                </a:moveTo>
                <a:lnTo>
                  <a:pt x="1194498" y="0"/>
                </a:lnTo>
                <a:lnTo>
                  <a:pt x="1194498" y="1621241"/>
                </a:lnTo>
                <a:lnTo>
                  <a:pt x="0" y="1621241"/>
                </a:lnTo>
                <a:lnTo>
                  <a:pt x="0" y="0"/>
                </a:lnTo>
                <a:close/>
              </a:path>
            </a:pathLst>
          </a:custGeom>
          <a:blipFill>
            <a:blip r:embed="rId7"/>
            <a:stretch>
              <a:fillRect l="-23" r="-23"/>
            </a:stretch>
          </a:blipFill>
        </p:spPr>
        <p:txBody>
          <a:bodyPr/>
          <a:lstStyle/>
          <a:p>
            <a:endParaRPr lang="en-GB"/>
          </a:p>
        </p:txBody>
      </p:sp>
      <p:grpSp>
        <p:nvGrpSpPr>
          <p:cNvPr id="12" name="Group 12"/>
          <p:cNvGrpSpPr/>
          <p:nvPr/>
        </p:nvGrpSpPr>
        <p:grpSpPr>
          <a:xfrm>
            <a:off x="8970015" y="4623117"/>
            <a:ext cx="502759" cy="370573"/>
            <a:chOff x="0" y="0"/>
            <a:chExt cx="735155" cy="541867"/>
          </a:xfrm>
        </p:grpSpPr>
        <p:sp>
          <p:nvSpPr>
            <p:cNvPr id="13" name="Freeform 13"/>
            <p:cNvSpPr/>
            <p:nvPr/>
          </p:nvSpPr>
          <p:spPr>
            <a:xfrm>
              <a:off x="16891" y="16891"/>
              <a:ext cx="701294" cy="508000"/>
            </a:xfrm>
            <a:custGeom>
              <a:avLst/>
              <a:gdLst/>
              <a:ahLst/>
              <a:cxnLst/>
              <a:rect l="l" t="t" r="r" b="b"/>
              <a:pathLst>
                <a:path w="701294" h="508000">
                  <a:moveTo>
                    <a:pt x="0" y="0"/>
                  </a:moveTo>
                  <a:lnTo>
                    <a:pt x="701294" y="0"/>
                  </a:lnTo>
                  <a:lnTo>
                    <a:pt x="701294" y="508000"/>
                  </a:lnTo>
                  <a:lnTo>
                    <a:pt x="0" y="508000"/>
                  </a:lnTo>
                  <a:close/>
                </a:path>
              </a:pathLst>
            </a:custGeom>
            <a:solidFill>
              <a:srgbClr val="FFFFFF"/>
            </a:solidFill>
          </p:spPr>
          <p:txBody>
            <a:bodyPr/>
            <a:lstStyle/>
            <a:p>
              <a:endParaRPr lang="en-GB"/>
            </a:p>
          </p:txBody>
        </p:sp>
        <p:sp>
          <p:nvSpPr>
            <p:cNvPr id="14" name="Freeform 14"/>
            <p:cNvSpPr/>
            <p:nvPr/>
          </p:nvSpPr>
          <p:spPr>
            <a:xfrm>
              <a:off x="0" y="0"/>
              <a:ext cx="735076" cy="541909"/>
            </a:xfrm>
            <a:custGeom>
              <a:avLst/>
              <a:gdLst/>
              <a:ahLst/>
              <a:cxnLst/>
              <a:rect l="l" t="t" r="r" b="b"/>
              <a:pathLst>
                <a:path w="735076" h="541909">
                  <a:moveTo>
                    <a:pt x="16891" y="0"/>
                  </a:moveTo>
                  <a:lnTo>
                    <a:pt x="718185" y="0"/>
                  </a:lnTo>
                  <a:cubicBezTo>
                    <a:pt x="727583" y="0"/>
                    <a:pt x="735076" y="7620"/>
                    <a:pt x="735076" y="16891"/>
                  </a:cubicBezTo>
                  <a:lnTo>
                    <a:pt x="735076" y="524891"/>
                  </a:lnTo>
                  <a:cubicBezTo>
                    <a:pt x="735076" y="534289"/>
                    <a:pt x="727456" y="541782"/>
                    <a:pt x="718185" y="541782"/>
                  </a:cubicBezTo>
                  <a:lnTo>
                    <a:pt x="16891" y="541782"/>
                  </a:lnTo>
                  <a:cubicBezTo>
                    <a:pt x="7620" y="541909"/>
                    <a:pt x="0" y="534289"/>
                    <a:pt x="0" y="524891"/>
                  </a:cubicBezTo>
                  <a:lnTo>
                    <a:pt x="0" y="16891"/>
                  </a:lnTo>
                  <a:cubicBezTo>
                    <a:pt x="0" y="7620"/>
                    <a:pt x="7620" y="0"/>
                    <a:pt x="16891" y="0"/>
                  </a:cubicBezTo>
                  <a:moveTo>
                    <a:pt x="16891" y="33909"/>
                  </a:moveTo>
                  <a:lnTo>
                    <a:pt x="16891" y="16891"/>
                  </a:lnTo>
                  <a:lnTo>
                    <a:pt x="33909" y="16891"/>
                  </a:lnTo>
                  <a:lnTo>
                    <a:pt x="33909" y="524891"/>
                  </a:lnTo>
                  <a:lnTo>
                    <a:pt x="16891" y="524891"/>
                  </a:lnTo>
                  <a:lnTo>
                    <a:pt x="16891" y="508000"/>
                  </a:lnTo>
                  <a:lnTo>
                    <a:pt x="718185" y="508000"/>
                  </a:lnTo>
                  <a:lnTo>
                    <a:pt x="718185" y="524891"/>
                  </a:lnTo>
                  <a:lnTo>
                    <a:pt x="701294" y="524891"/>
                  </a:lnTo>
                  <a:lnTo>
                    <a:pt x="701294" y="16891"/>
                  </a:lnTo>
                  <a:lnTo>
                    <a:pt x="718185" y="16891"/>
                  </a:lnTo>
                  <a:lnTo>
                    <a:pt x="718185" y="33909"/>
                  </a:lnTo>
                  <a:lnTo>
                    <a:pt x="16891" y="33909"/>
                  </a:lnTo>
                  <a:close/>
                </a:path>
              </a:pathLst>
            </a:custGeom>
            <a:solidFill>
              <a:srgbClr val="FFFFFF"/>
            </a:solidFill>
          </p:spPr>
          <p:txBody>
            <a:bodyPr/>
            <a:lstStyle/>
            <a:p>
              <a:endParaRPr lang="en-GB"/>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67389" y="1181407"/>
            <a:ext cx="3331104" cy="4477565"/>
            <a:chOff x="0" y="0"/>
            <a:chExt cx="4870872" cy="6547273"/>
          </a:xfrm>
        </p:grpSpPr>
        <p:sp>
          <p:nvSpPr>
            <p:cNvPr id="3" name="Freeform 3"/>
            <p:cNvSpPr/>
            <p:nvPr/>
          </p:nvSpPr>
          <p:spPr>
            <a:xfrm>
              <a:off x="0" y="0"/>
              <a:ext cx="4870704" cy="6547104"/>
            </a:xfrm>
            <a:custGeom>
              <a:avLst/>
              <a:gdLst/>
              <a:ahLst/>
              <a:cxnLst/>
              <a:rect l="l" t="t" r="r" b="b"/>
              <a:pathLst>
                <a:path w="4870704" h="6547104">
                  <a:moveTo>
                    <a:pt x="4870704" y="0"/>
                  </a:moveTo>
                  <a:lnTo>
                    <a:pt x="0" y="0"/>
                  </a:lnTo>
                  <a:lnTo>
                    <a:pt x="0" y="6547104"/>
                  </a:lnTo>
                  <a:lnTo>
                    <a:pt x="4870704" y="6547104"/>
                  </a:lnTo>
                  <a:lnTo>
                    <a:pt x="4870704" y="0"/>
                  </a:lnTo>
                  <a:close/>
                </a:path>
              </a:pathLst>
            </a:custGeom>
            <a:solidFill>
              <a:srgbClr val="000000">
                <a:alpha val="34902"/>
              </a:srgbClr>
            </a:solidFill>
          </p:spPr>
          <p:txBody>
            <a:bodyPr/>
            <a:lstStyle/>
            <a:p>
              <a:endParaRPr lang="en-GB"/>
            </a:p>
          </p:txBody>
        </p:sp>
      </p:grpSp>
      <p:sp>
        <p:nvSpPr>
          <p:cNvPr id="4" name="Freeform 4"/>
          <p:cNvSpPr/>
          <p:nvPr/>
        </p:nvSpPr>
        <p:spPr>
          <a:xfrm>
            <a:off x="4384663" y="1198662"/>
            <a:ext cx="3203700" cy="4348258"/>
          </a:xfrm>
          <a:custGeom>
            <a:avLst/>
            <a:gdLst/>
            <a:ahLst/>
            <a:cxnLst/>
            <a:rect l="l" t="t" r="r" b="b"/>
            <a:pathLst>
              <a:path w="3203700" h="4348258">
                <a:moveTo>
                  <a:pt x="0" y="0"/>
                </a:moveTo>
                <a:lnTo>
                  <a:pt x="3203700" y="0"/>
                </a:lnTo>
                <a:lnTo>
                  <a:pt x="3203700" y="4348258"/>
                </a:lnTo>
                <a:lnTo>
                  <a:pt x="0" y="4348258"/>
                </a:lnTo>
                <a:lnTo>
                  <a:pt x="0" y="0"/>
                </a:lnTo>
                <a:close/>
              </a:path>
            </a:pathLst>
          </a:custGeom>
          <a:blipFill>
            <a:blip r:embed="rId2"/>
            <a:stretch>
              <a:fillRect t="-84" b="-84"/>
            </a:stretch>
          </a:blipFill>
        </p:spPr>
        <p:txBody>
          <a:bodyPr/>
          <a:lstStyle/>
          <a:p>
            <a:endParaRPr lang="en-GB"/>
          </a:p>
        </p:txBody>
      </p:sp>
      <p:grpSp>
        <p:nvGrpSpPr>
          <p:cNvPr id="5" name="Group 5"/>
          <p:cNvGrpSpPr/>
          <p:nvPr/>
        </p:nvGrpSpPr>
        <p:grpSpPr>
          <a:xfrm>
            <a:off x="7720751" y="3408239"/>
            <a:ext cx="1680317" cy="2235019"/>
            <a:chOff x="0" y="0"/>
            <a:chExt cx="2457027" cy="3268133"/>
          </a:xfrm>
        </p:grpSpPr>
        <p:sp>
          <p:nvSpPr>
            <p:cNvPr id="6" name="Freeform 6"/>
            <p:cNvSpPr/>
            <p:nvPr/>
          </p:nvSpPr>
          <p:spPr>
            <a:xfrm>
              <a:off x="0" y="0"/>
              <a:ext cx="2456688" cy="3267456"/>
            </a:xfrm>
            <a:custGeom>
              <a:avLst/>
              <a:gdLst/>
              <a:ahLst/>
              <a:cxnLst/>
              <a:rect l="l" t="t" r="r" b="b"/>
              <a:pathLst>
                <a:path w="2456688" h="3267456">
                  <a:moveTo>
                    <a:pt x="2456688" y="0"/>
                  </a:moveTo>
                  <a:lnTo>
                    <a:pt x="0" y="0"/>
                  </a:lnTo>
                  <a:lnTo>
                    <a:pt x="0" y="3267456"/>
                  </a:lnTo>
                  <a:lnTo>
                    <a:pt x="2456688" y="3267456"/>
                  </a:lnTo>
                  <a:lnTo>
                    <a:pt x="2456688" y="0"/>
                  </a:lnTo>
                  <a:close/>
                </a:path>
              </a:pathLst>
            </a:custGeom>
            <a:solidFill>
              <a:srgbClr val="000000">
                <a:alpha val="34902"/>
              </a:srgbClr>
            </a:solidFill>
          </p:spPr>
          <p:txBody>
            <a:bodyPr/>
            <a:lstStyle/>
            <a:p>
              <a:endParaRPr lang="en-GB"/>
            </a:p>
          </p:txBody>
        </p:sp>
      </p:grpSp>
      <p:sp>
        <p:nvSpPr>
          <p:cNvPr id="7" name="Freeform 7"/>
          <p:cNvSpPr/>
          <p:nvPr/>
        </p:nvSpPr>
        <p:spPr>
          <a:xfrm>
            <a:off x="7738023" y="3425505"/>
            <a:ext cx="1551838" cy="2106245"/>
          </a:xfrm>
          <a:custGeom>
            <a:avLst/>
            <a:gdLst/>
            <a:ahLst/>
            <a:cxnLst/>
            <a:rect l="l" t="t" r="r" b="b"/>
            <a:pathLst>
              <a:path w="1551838" h="2106245">
                <a:moveTo>
                  <a:pt x="0" y="0"/>
                </a:moveTo>
                <a:lnTo>
                  <a:pt x="1551838" y="0"/>
                </a:lnTo>
                <a:lnTo>
                  <a:pt x="1551838" y="2106245"/>
                </a:lnTo>
                <a:lnTo>
                  <a:pt x="0" y="2106245"/>
                </a:lnTo>
                <a:lnTo>
                  <a:pt x="0" y="0"/>
                </a:lnTo>
                <a:close/>
              </a:path>
            </a:pathLst>
          </a:custGeom>
          <a:blipFill>
            <a:blip r:embed="rId3"/>
            <a:stretch>
              <a:fillRect t="-47" b="-47"/>
            </a:stretch>
          </a:blipFill>
        </p:spPr>
        <p:txBody>
          <a:bodyPr/>
          <a:lstStyle/>
          <a:p>
            <a:endParaRPr lang="en-GB"/>
          </a:p>
        </p:txBody>
      </p:sp>
      <p:grpSp>
        <p:nvGrpSpPr>
          <p:cNvPr id="8" name="Group 8"/>
          <p:cNvGrpSpPr/>
          <p:nvPr/>
        </p:nvGrpSpPr>
        <p:grpSpPr>
          <a:xfrm>
            <a:off x="7720751" y="1181407"/>
            <a:ext cx="1680317" cy="2235019"/>
            <a:chOff x="0" y="0"/>
            <a:chExt cx="2457027" cy="3268133"/>
          </a:xfrm>
        </p:grpSpPr>
        <p:sp>
          <p:nvSpPr>
            <p:cNvPr id="9" name="Freeform 9"/>
            <p:cNvSpPr/>
            <p:nvPr/>
          </p:nvSpPr>
          <p:spPr>
            <a:xfrm>
              <a:off x="0" y="0"/>
              <a:ext cx="2456688" cy="3267456"/>
            </a:xfrm>
            <a:custGeom>
              <a:avLst/>
              <a:gdLst/>
              <a:ahLst/>
              <a:cxnLst/>
              <a:rect l="l" t="t" r="r" b="b"/>
              <a:pathLst>
                <a:path w="2456688" h="3267456">
                  <a:moveTo>
                    <a:pt x="2456688" y="0"/>
                  </a:moveTo>
                  <a:lnTo>
                    <a:pt x="0" y="0"/>
                  </a:lnTo>
                  <a:lnTo>
                    <a:pt x="0" y="3267456"/>
                  </a:lnTo>
                  <a:lnTo>
                    <a:pt x="2456688" y="3267456"/>
                  </a:lnTo>
                  <a:lnTo>
                    <a:pt x="2456688" y="0"/>
                  </a:lnTo>
                  <a:close/>
                </a:path>
              </a:pathLst>
            </a:custGeom>
            <a:solidFill>
              <a:srgbClr val="000000">
                <a:alpha val="34902"/>
              </a:srgbClr>
            </a:solidFill>
          </p:spPr>
          <p:txBody>
            <a:bodyPr/>
            <a:lstStyle/>
            <a:p>
              <a:endParaRPr lang="en-GB"/>
            </a:p>
          </p:txBody>
        </p:sp>
      </p:grpSp>
      <p:sp>
        <p:nvSpPr>
          <p:cNvPr id="10" name="Freeform 10"/>
          <p:cNvSpPr/>
          <p:nvPr/>
        </p:nvSpPr>
        <p:spPr>
          <a:xfrm>
            <a:off x="7738029" y="1198662"/>
            <a:ext cx="1551832" cy="2106245"/>
          </a:xfrm>
          <a:custGeom>
            <a:avLst/>
            <a:gdLst/>
            <a:ahLst/>
            <a:cxnLst/>
            <a:rect l="l" t="t" r="r" b="b"/>
            <a:pathLst>
              <a:path w="1551832" h="2106245">
                <a:moveTo>
                  <a:pt x="0" y="0"/>
                </a:moveTo>
                <a:lnTo>
                  <a:pt x="1551832" y="0"/>
                </a:lnTo>
                <a:lnTo>
                  <a:pt x="1551832" y="2106245"/>
                </a:lnTo>
                <a:lnTo>
                  <a:pt x="0" y="2106245"/>
                </a:lnTo>
                <a:lnTo>
                  <a:pt x="0" y="0"/>
                </a:lnTo>
                <a:close/>
              </a:path>
            </a:pathLst>
          </a:custGeom>
          <a:blipFill>
            <a:blip r:embed="rId4"/>
            <a:stretch>
              <a:fillRect t="-47" b="-47"/>
            </a:stretch>
          </a:blipFill>
        </p:spPr>
        <p:txBody>
          <a:bodyPr/>
          <a:lstStyle/>
          <a:p>
            <a:endParaRPr lang="en-GB"/>
          </a:p>
        </p:txBody>
      </p:sp>
      <p:sp>
        <p:nvSpPr>
          <p:cNvPr id="11" name="TextBox 11"/>
          <p:cNvSpPr txBox="1"/>
          <p:nvPr/>
        </p:nvSpPr>
        <p:spPr>
          <a:xfrm>
            <a:off x="137639" y="1427872"/>
            <a:ext cx="4077351" cy="3725494"/>
          </a:xfrm>
          <a:prstGeom prst="rect">
            <a:avLst/>
          </a:prstGeom>
        </p:spPr>
        <p:txBody>
          <a:bodyPr lIns="0" tIns="0" rIns="0" bIns="0" rtlCol="0" anchor="t">
            <a:spAutoFit/>
          </a:bodyPr>
          <a:lstStyle/>
          <a:p>
            <a:pPr algn="l">
              <a:lnSpc>
                <a:spcPts val="1670"/>
              </a:lnSpc>
            </a:pPr>
            <a:r>
              <a:rPr lang="en-US" sz="1454" spc="-31">
                <a:solidFill>
                  <a:srgbClr val="009A9B"/>
                </a:solidFill>
                <a:latin typeface="Euclid Circular B 1"/>
              </a:rPr>
              <a:t>How being a Grand Designs partner can benefit your brand </a:t>
            </a:r>
          </a:p>
          <a:p>
            <a:pPr algn="l">
              <a:lnSpc>
                <a:spcPts val="1431"/>
              </a:lnSpc>
            </a:pPr>
            <a:r>
              <a:rPr lang="en-US" sz="1246" spc="-10">
                <a:solidFill>
                  <a:srgbClr val="009A9B"/>
                </a:solidFill>
                <a:latin typeface="Euclid Circular B 2"/>
              </a:rPr>
              <a:t>Grand Designs magazine is a multi- platform global brand. It has the power to enhance a partner brand’s reach and influence with a highly motivated, high-income audience. The magazine represents 20 years of authority in the arena of self-build, renovation and home-improvement inspiration and ideas.</a:t>
            </a:r>
          </a:p>
          <a:p>
            <a:pPr algn="l">
              <a:lnSpc>
                <a:spcPts val="1495"/>
              </a:lnSpc>
            </a:pPr>
            <a:endParaRPr lang="en-US" sz="1246" spc="-10">
              <a:solidFill>
                <a:srgbClr val="009A9B"/>
              </a:solidFill>
              <a:latin typeface="Euclid Circular B 2"/>
            </a:endParaRPr>
          </a:p>
          <a:p>
            <a:pPr algn="l">
              <a:lnSpc>
                <a:spcPts val="1702"/>
              </a:lnSpc>
            </a:pPr>
            <a:r>
              <a:rPr lang="en-US" sz="1454" spc="-10">
                <a:solidFill>
                  <a:srgbClr val="009A9B"/>
                </a:solidFill>
                <a:latin typeface="Euclid Circular B 1"/>
              </a:rPr>
              <a:t>How it works</a:t>
            </a:r>
          </a:p>
          <a:p>
            <a:pPr algn="l">
              <a:lnSpc>
                <a:spcPts val="1454"/>
              </a:lnSpc>
            </a:pPr>
            <a:r>
              <a:rPr lang="en-US" sz="1246" spc="-10">
                <a:solidFill>
                  <a:srgbClr val="009A9B"/>
                </a:solidFill>
                <a:latin typeface="Euclid Circular B 2"/>
              </a:rPr>
              <a:t>The approvals team will pre-select brands that align with the Grand Designs magazine ethos.</a:t>
            </a:r>
          </a:p>
          <a:p>
            <a:pPr algn="l">
              <a:lnSpc>
                <a:spcPts val="1454"/>
              </a:lnSpc>
            </a:pPr>
            <a:r>
              <a:rPr lang="en-US" sz="1246" spc="-10">
                <a:solidFill>
                  <a:srgbClr val="009A9B"/>
                </a:solidFill>
                <a:latin typeface="Euclid Circular B 2"/>
              </a:rPr>
              <a:t>We will be looking for trustworthy expertise, quality products and an eco-conscious track record. Selected companies will be expected to provide customer testimonials, along with evidence of their sustainability and business ethics policies. If a brand passes the screening process, it will be able to select from a range of Grand Designs magazine Premium Partner endorsement opportunities.</a:t>
            </a:r>
          </a:p>
        </p:txBody>
      </p:sp>
      <p:sp>
        <p:nvSpPr>
          <p:cNvPr id="12" name="Freeform 12"/>
          <p:cNvSpPr/>
          <p:nvPr/>
        </p:nvSpPr>
        <p:spPr>
          <a:xfrm>
            <a:off x="4152645" y="383652"/>
            <a:ext cx="1401438" cy="1410501"/>
          </a:xfrm>
          <a:custGeom>
            <a:avLst/>
            <a:gdLst/>
            <a:ahLst/>
            <a:cxnLst/>
            <a:rect l="l" t="t" r="r" b="b"/>
            <a:pathLst>
              <a:path w="1401438" h="1410501">
                <a:moveTo>
                  <a:pt x="0" y="0"/>
                </a:moveTo>
                <a:lnTo>
                  <a:pt x="1401438" y="0"/>
                </a:lnTo>
                <a:lnTo>
                  <a:pt x="1401438" y="1410501"/>
                </a:lnTo>
                <a:lnTo>
                  <a:pt x="0" y="1410501"/>
                </a:lnTo>
                <a:lnTo>
                  <a:pt x="0" y="0"/>
                </a:lnTo>
                <a:close/>
              </a:path>
            </a:pathLst>
          </a:custGeom>
          <a:blipFill>
            <a:blip r:embed="rId5"/>
            <a:stretch>
              <a:fillRect l="-323" r="-323"/>
            </a:stretch>
          </a:blipFill>
        </p:spPr>
        <p:txBody>
          <a:bodyPr/>
          <a:lstStyle/>
          <a:p>
            <a:endParaRPr lang="en-GB"/>
          </a:p>
        </p:txBody>
      </p:sp>
      <p:grpSp>
        <p:nvGrpSpPr>
          <p:cNvPr id="13" name="Group 13"/>
          <p:cNvGrpSpPr/>
          <p:nvPr/>
        </p:nvGrpSpPr>
        <p:grpSpPr>
          <a:xfrm>
            <a:off x="0" y="6532958"/>
            <a:ext cx="9749547" cy="782242"/>
            <a:chOff x="0" y="0"/>
            <a:chExt cx="14256173" cy="1143826"/>
          </a:xfrm>
        </p:grpSpPr>
        <p:sp>
          <p:nvSpPr>
            <p:cNvPr id="14" name="Freeform 14"/>
            <p:cNvSpPr/>
            <p:nvPr/>
          </p:nvSpPr>
          <p:spPr>
            <a:xfrm>
              <a:off x="0" y="0"/>
              <a:ext cx="14256004" cy="1142789"/>
            </a:xfrm>
            <a:custGeom>
              <a:avLst/>
              <a:gdLst/>
              <a:ahLst/>
              <a:cxnLst/>
              <a:rect l="l" t="t" r="r" b="b"/>
              <a:pathLst>
                <a:path w="14256004" h="1142789">
                  <a:moveTo>
                    <a:pt x="14256004" y="0"/>
                  </a:moveTo>
                  <a:lnTo>
                    <a:pt x="0" y="0"/>
                  </a:lnTo>
                  <a:lnTo>
                    <a:pt x="0" y="1142789"/>
                  </a:lnTo>
                  <a:lnTo>
                    <a:pt x="14256004" y="1142789"/>
                  </a:lnTo>
                  <a:lnTo>
                    <a:pt x="14256004" y="0"/>
                  </a:lnTo>
                  <a:close/>
                </a:path>
              </a:pathLst>
            </a:custGeom>
            <a:solidFill>
              <a:srgbClr val="009A9B"/>
            </a:solidFill>
          </p:spPr>
          <p:txBody>
            <a:bodyPr/>
            <a:lstStyle/>
            <a:p>
              <a:endParaRPr lang="en-GB"/>
            </a:p>
          </p:txBody>
        </p:sp>
      </p:grpSp>
      <p:sp>
        <p:nvSpPr>
          <p:cNvPr id="15" name="Freeform 15" descr="A magazine cover with a wood house  Description automatically generated"/>
          <p:cNvSpPr/>
          <p:nvPr/>
        </p:nvSpPr>
        <p:spPr>
          <a:xfrm rot="388233">
            <a:off x="1697818" y="5372276"/>
            <a:ext cx="1219013" cy="1654515"/>
          </a:xfrm>
          <a:custGeom>
            <a:avLst/>
            <a:gdLst/>
            <a:ahLst/>
            <a:cxnLst/>
            <a:rect l="l" t="t" r="r" b="b"/>
            <a:pathLst>
              <a:path w="1219013" h="1654515">
                <a:moveTo>
                  <a:pt x="0" y="0"/>
                </a:moveTo>
                <a:lnTo>
                  <a:pt x="1219013" y="0"/>
                </a:lnTo>
                <a:lnTo>
                  <a:pt x="1219013" y="1654515"/>
                </a:lnTo>
                <a:lnTo>
                  <a:pt x="0" y="1654515"/>
                </a:lnTo>
                <a:lnTo>
                  <a:pt x="0" y="0"/>
                </a:lnTo>
                <a:close/>
              </a:path>
            </a:pathLst>
          </a:custGeom>
          <a:blipFill>
            <a:blip r:embed="rId6"/>
            <a:stretch>
              <a:fillRect l="-23" r="-23"/>
            </a:stretch>
          </a:blipFill>
        </p:spPr>
        <p:txBody>
          <a:bodyPr/>
          <a:lstStyle/>
          <a:p>
            <a:endParaRPr lang="en-GB"/>
          </a:p>
        </p:txBody>
      </p:sp>
      <p:sp>
        <p:nvSpPr>
          <p:cNvPr id="16" name="Freeform 16"/>
          <p:cNvSpPr/>
          <p:nvPr/>
        </p:nvSpPr>
        <p:spPr>
          <a:xfrm>
            <a:off x="1137504" y="5370176"/>
            <a:ext cx="1219012" cy="1640467"/>
          </a:xfrm>
          <a:custGeom>
            <a:avLst/>
            <a:gdLst/>
            <a:ahLst/>
            <a:cxnLst/>
            <a:rect l="l" t="t" r="r" b="b"/>
            <a:pathLst>
              <a:path w="1219012" h="1640467">
                <a:moveTo>
                  <a:pt x="0" y="0"/>
                </a:moveTo>
                <a:lnTo>
                  <a:pt x="1219012" y="0"/>
                </a:lnTo>
                <a:lnTo>
                  <a:pt x="1219012" y="1640467"/>
                </a:lnTo>
                <a:lnTo>
                  <a:pt x="0" y="1640467"/>
                </a:lnTo>
                <a:lnTo>
                  <a:pt x="0" y="0"/>
                </a:lnTo>
                <a:close/>
              </a:path>
            </a:pathLst>
          </a:custGeom>
          <a:blipFill>
            <a:blip r:embed="rId7"/>
            <a:stretch>
              <a:fillRect t="-89" b="-89"/>
            </a:stretch>
          </a:blipFill>
        </p:spPr>
        <p:txBody>
          <a:bodyPr/>
          <a:lstStyle/>
          <a:p>
            <a:endParaRPr lang="en-GB"/>
          </a:p>
        </p:txBody>
      </p:sp>
      <p:sp>
        <p:nvSpPr>
          <p:cNvPr id="17" name="Freeform 17" descr="A magazine cover with a kitchen and dining area  Description automatically generated"/>
          <p:cNvSpPr/>
          <p:nvPr/>
        </p:nvSpPr>
        <p:spPr>
          <a:xfrm rot="-364190">
            <a:off x="527997" y="5456107"/>
            <a:ext cx="1219012" cy="1654514"/>
          </a:xfrm>
          <a:custGeom>
            <a:avLst/>
            <a:gdLst/>
            <a:ahLst/>
            <a:cxnLst/>
            <a:rect l="l" t="t" r="r" b="b"/>
            <a:pathLst>
              <a:path w="1219012" h="1654514">
                <a:moveTo>
                  <a:pt x="0" y="0"/>
                </a:moveTo>
                <a:lnTo>
                  <a:pt x="1219012" y="0"/>
                </a:lnTo>
                <a:lnTo>
                  <a:pt x="1219012" y="1654514"/>
                </a:lnTo>
                <a:lnTo>
                  <a:pt x="0" y="1654514"/>
                </a:lnTo>
                <a:lnTo>
                  <a:pt x="0" y="0"/>
                </a:lnTo>
                <a:close/>
              </a:path>
            </a:pathLst>
          </a:custGeom>
          <a:blipFill>
            <a:blip r:embed="rId8"/>
            <a:stretch>
              <a:fillRect l="-23" r="-23"/>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61943"/>
            <a:ext cx="9749547" cy="3653257"/>
            <a:chOff x="0" y="0"/>
            <a:chExt cx="14256173" cy="5341938"/>
          </a:xfrm>
        </p:grpSpPr>
        <p:sp>
          <p:nvSpPr>
            <p:cNvPr id="3" name="Freeform 3"/>
            <p:cNvSpPr/>
            <p:nvPr/>
          </p:nvSpPr>
          <p:spPr>
            <a:xfrm>
              <a:off x="0" y="0"/>
              <a:ext cx="14256004" cy="5337227"/>
            </a:xfrm>
            <a:custGeom>
              <a:avLst/>
              <a:gdLst/>
              <a:ahLst/>
              <a:cxnLst/>
              <a:rect l="l" t="t" r="r" b="b"/>
              <a:pathLst>
                <a:path w="14256004" h="5337227">
                  <a:moveTo>
                    <a:pt x="14256004" y="0"/>
                  </a:moveTo>
                  <a:lnTo>
                    <a:pt x="0" y="0"/>
                  </a:lnTo>
                  <a:lnTo>
                    <a:pt x="0" y="5337227"/>
                  </a:lnTo>
                  <a:lnTo>
                    <a:pt x="14256004" y="5337227"/>
                  </a:lnTo>
                  <a:lnTo>
                    <a:pt x="14256004" y="0"/>
                  </a:lnTo>
                  <a:close/>
                </a:path>
              </a:pathLst>
            </a:custGeom>
            <a:solidFill>
              <a:srgbClr val="009A9B"/>
            </a:solidFill>
          </p:spPr>
          <p:txBody>
            <a:bodyPr/>
            <a:lstStyle/>
            <a:p>
              <a:endParaRPr lang="en-GB"/>
            </a:p>
          </p:txBody>
        </p:sp>
      </p:grpSp>
      <p:graphicFrame>
        <p:nvGraphicFramePr>
          <p:cNvPr id="4" name="Table 4"/>
          <p:cNvGraphicFramePr>
            <a:graphicFrameLocks noGrp="1"/>
          </p:cNvGraphicFramePr>
          <p:nvPr>
            <p:extLst>
              <p:ext uri="{D42A27DB-BD31-4B8C-83A1-F6EECF244321}">
                <p14:modId xmlns:p14="http://schemas.microsoft.com/office/powerpoint/2010/main" val="2289551792"/>
              </p:ext>
            </p:extLst>
          </p:nvPr>
        </p:nvGraphicFramePr>
        <p:xfrm>
          <a:off x="772342" y="1824511"/>
          <a:ext cx="8204745" cy="4405977"/>
        </p:xfrm>
        <a:graphic>
          <a:graphicData uri="http://schemas.openxmlformats.org/drawingml/2006/table">
            <a:tbl>
              <a:tblPr/>
              <a:tblGrid>
                <a:gridCol w="5010234">
                  <a:extLst>
                    <a:ext uri="{9D8B030D-6E8A-4147-A177-3AD203B41FA5}">
                      <a16:colId xmlns:a16="http://schemas.microsoft.com/office/drawing/2014/main" val="20000"/>
                    </a:ext>
                  </a:extLst>
                </a:gridCol>
                <a:gridCol w="823719">
                  <a:extLst>
                    <a:ext uri="{9D8B030D-6E8A-4147-A177-3AD203B41FA5}">
                      <a16:colId xmlns:a16="http://schemas.microsoft.com/office/drawing/2014/main" val="20001"/>
                    </a:ext>
                  </a:extLst>
                </a:gridCol>
                <a:gridCol w="823719">
                  <a:extLst>
                    <a:ext uri="{9D8B030D-6E8A-4147-A177-3AD203B41FA5}">
                      <a16:colId xmlns:a16="http://schemas.microsoft.com/office/drawing/2014/main" val="20002"/>
                    </a:ext>
                  </a:extLst>
                </a:gridCol>
                <a:gridCol w="823719">
                  <a:extLst>
                    <a:ext uri="{9D8B030D-6E8A-4147-A177-3AD203B41FA5}">
                      <a16:colId xmlns:a16="http://schemas.microsoft.com/office/drawing/2014/main" val="20003"/>
                    </a:ext>
                  </a:extLst>
                </a:gridCol>
                <a:gridCol w="723354">
                  <a:extLst>
                    <a:ext uri="{9D8B030D-6E8A-4147-A177-3AD203B41FA5}">
                      <a16:colId xmlns:a16="http://schemas.microsoft.com/office/drawing/2014/main" val="20004"/>
                    </a:ext>
                  </a:extLst>
                </a:gridCol>
              </a:tblGrid>
              <a:tr h="335462">
                <a:tc>
                  <a:txBody>
                    <a:bodyPr/>
                    <a:lstStyle/>
                    <a:p>
                      <a:pPr algn="ctr">
                        <a:lnSpc>
                          <a:spcPts val="1203"/>
                        </a:lnSpc>
                        <a:defRPr/>
                      </a:pPr>
                      <a:r>
                        <a:rPr lang="en-US" sz="1000" dirty="0">
                          <a:solidFill>
                            <a:srgbClr val="FFFFFF"/>
                          </a:solidFill>
                          <a:latin typeface="Euclid Circular B 2"/>
                        </a:rPr>
                        <a:t>GRAND DESIGNS MAGAZINE - APPROVED PREMIUM PARTNER  - MENU OF OPPORTUNITIES</a:t>
                      </a:r>
                      <a:endParaRPr lang="en-US" sz="10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009A9B"/>
                    </a:solidFill>
                  </a:tcPr>
                </a:tc>
                <a:tc>
                  <a:txBody>
                    <a:bodyPr/>
                    <a:lstStyle/>
                    <a:p>
                      <a:pPr algn="ctr">
                        <a:lnSpc>
                          <a:spcPts val="1203"/>
                        </a:lnSpc>
                        <a:defRPr/>
                      </a:pPr>
                      <a:r>
                        <a:rPr lang="en-US" sz="1003" dirty="0">
                          <a:solidFill>
                            <a:srgbClr val="FFFFFF"/>
                          </a:solidFill>
                          <a:latin typeface="Euclid Circular B 2"/>
                        </a:rPr>
                        <a:t>TIER 1</a:t>
                      </a:r>
                      <a:endParaRPr lang="en-US" sz="1100" dirty="0"/>
                    </a:p>
                    <a:p>
                      <a:pPr algn="ctr">
                        <a:lnSpc>
                          <a:spcPts val="1203"/>
                        </a:lnSpc>
                      </a:pPr>
                      <a:r>
                        <a:rPr lang="en-US" sz="1003" dirty="0">
                          <a:solidFill>
                            <a:srgbClr val="FFFFFF"/>
                          </a:solidFill>
                          <a:latin typeface="Euclid Circular B 2"/>
                        </a:rPr>
                        <a:t>£10,000</a:t>
                      </a:r>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009A9B"/>
                    </a:solidFill>
                  </a:tcPr>
                </a:tc>
                <a:tc>
                  <a:txBody>
                    <a:bodyPr/>
                    <a:lstStyle/>
                    <a:p>
                      <a:pPr algn="ctr">
                        <a:lnSpc>
                          <a:spcPts val="1203"/>
                        </a:lnSpc>
                        <a:defRPr/>
                      </a:pPr>
                      <a:r>
                        <a:rPr lang="en-US" sz="1000" dirty="0">
                          <a:solidFill>
                            <a:srgbClr val="FFFFFF"/>
                          </a:solidFill>
                          <a:latin typeface="Euclid Circular B 2"/>
                        </a:rPr>
                        <a:t>TIER 2</a:t>
                      </a:r>
                      <a:endParaRPr lang="en-US" sz="1000" dirty="0"/>
                    </a:p>
                    <a:p>
                      <a:pPr algn="ctr">
                        <a:lnSpc>
                          <a:spcPts val="1203"/>
                        </a:lnSpc>
                      </a:pPr>
                      <a:r>
                        <a:rPr lang="en-US" sz="1000" spc="-9" dirty="0">
                          <a:solidFill>
                            <a:srgbClr val="FFFFFF"/>
                          </a:solidFill>
                          <a:latin typeface="Euclid Circular B 2"/>
                        </a:rPr>
                        <a:t>£7,500</a:t>
                      </a:r>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009A9B"/>
                    </a:solidFill>
                  </a:tcPr>
                </a:tc>
                <a:tc>
                  <a:txBody>
                    <a:bodyPr/>
                    <a:lstStyle/>
                    <a:p>
                      <a:pPr algn="ctr">
                        <a:lnSpc>
                          <a:spcPts val="1203"/>
                        </a:lnSpc>
                        <a:defRPr/>
                      </a:pPr>
                      <a:r>
                        <a:rPr lang="en-US" sz="1000" dirty="0">
                          <a:solidFill>
                            <a:srgbClr val="FFFFFF"/>
                          </a:solidFill>
                          <a:latin typeface="Euclid Circular B 2"/>
                        </a:rPr>
                        <a:t>TIER 3</a:t>
                      </a:r>
                      <a:endParaRPr lang="en-US" sz="1000" dirty="0"/>
                    </a:p>
                    <a:p>
                      <a:pPr algn="ctr">
                        <a:lnSpc>
                          <a:spcPts val="1203"/>
                        </a:lnSpc>
                      </a:pPr>
                      <a:r>
                        <a:rPr lang="en-US" sz="1000" spc="-9" dirty="0">
                          <a:solidFill>
                            <a:srgbClr val="FFFFFF"/>
                          </a:solidFill>
                          <a:latin typeface="Euclid Circular B 2"/>
                        </a:rPr>
                        <a:t>£5,000</a:t>
                      </a:r>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009A9B"/>
                    </a:solidFill>
                  </a:tcPr>
                </a:tc>
                <a:tc>
                  <a:txBody>
                    <a:bodyPr/>
                    <a:lstStyle/>
                    <a:p>
                      <a:pPr algn="ctr">
                        <a:lnSpc>
                          <a:spcPts val="1203"/>
                        </a:lnSpc>
                        <a:defRPr/>
                      </a:pPr>
                      <a:r>
                        <a:rPr lang="en-US" sz="1000" dirty="0">
                          <a:solidFill>
                            <a:srgbClr val="FFFFFF"/>
                          </a:solidFill>
                          <a:latin typeface="Euclid Circular B 2"/>
                        </a:rPr>
                        <a:t>TIER 4</a:t>
                      </a:r>
                      <a:endParaRPr lang="en-US" sz="1000" dirty="0"/>
                    </a:p>
                    <a:p>
                      <a:pPr algn="ctr">
                        <a:lnSpc>
                          <a:spcPts val="1203"/>
                        </a:lnSpc>
                      </a:pPr>
                      <a:r>
                        <a:rPr lang="en-US" sz="1000" spc="-9" dirty="0">
                          <a:solidFill>
                            <a:srgbClr val="FFFFFF"/>
                          </a:solidFill>
                          <a:latin typeface="Euclid Circular B 2"/>
                        </a:rPr>
                        <a:t>£2,500</a:t>
                      </a:r>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009A9B"/>
                    </a:solidFill>
                  </a:tcPr>
                </a:tc>
                <a:extLst>
                  <a:ext uri="{0D108BD9-81ED-4DB2-BD59-A6C34878D82A}">
                    <a16:rowId xmlns:a16="http://schemas.microsoft.com/office/drawing/2014/main" val="10000"/>
                  </a:ext>
                </a:extLst>
              </a:tr>
              <a:tr h="235909">
                <a:tc>
                  <a:txBody>
                    <a:bodyPr/>
                    <a:lstStyle/>
                    <a:p>
                      <a:pPr algn="l">
                        <a:lnSpc>
                          <a:spcPts val="1233"/>
                        </a:lnSpc>
                        <a:defRPr/>
                      </a:pPr>
                      <a:r>
                        <a:rPr lang="en-US" sz="900" dirty="0">
                          <a:solidFill>
                            <a:srgbClr val="000000"/>
                          </a:solidFill>
                          <a:latin typeface="Euclid Circular B 2"/>
                        </a:rPr>
                        <a:t>Print Advertising -  </a:t>
                      </a:r>
                      <a:r>
                        <a:rPr lang="en-US" sz="900" dirty="0">
                          <a:solidFill>
                            <a:srgbClr val="009A9B"/>
                          </a:solidFill>
                          <a:latin typeface="Euclid Circular B 2"/>
                        </a:rPr>
                        <a:t>Full page adverts within Grand Designs Magazine.</a:t>
                      </a:r>
                      <a:endParaRPr lang="en-US" sz="9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marL="293370" lvl="1" indent="-146685" algn="l">
                        <a:lnSpc>
                          <a:spcPts val="1490"/>
                        </a:lnSpc>
                        <a:buFont typeface="Arial"/>
                        <a:buChar char="•"/>
                      </a:pPr>
                      <a:r>
                        <a:rPr lang="en-US" sz="1200" b="0" dirty="0">
                          <a:solidFill>
                            <a:srgbClr val="000000"/>
                          </a:solidFill>
                          <a:latin typeface="Euclid Circular B 1"/>
                        </a:rPr>
                        <a:t> x2</a:t>
                      </a:r>
                      <a:endParaRPr lang="en-US" sz="1200" b="0" dirty="0">
                        <a:latin typeface="Euclid Circular B 1"/>
                      </a:endParaRPr>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1"/>
                  </a:ext>
                </a:extLst>
              </a:tr>
              <a:tr h="376766">
                <a:tc>
                  <a:txBody>
                    <a:bodyPr/>
                    <a:lstStyle/>
                    <a:p>
                      <a:pPr algn="l">
                        <a:lnSpc>
                          <a:spcPts val="1233"/>
                        </a:lnSpc>
                        <a:defRPr/>
                      </a:pPr>
                      <a:r>
                        <a:rPr lang="en-US" sz="900" spc="-9" dirty="0">
                          <a:solidFill>
                            <a:srgbClr val="000000"/>
                          </a:solidFill>
                          <a:latin typeface="Euclid Circular B 2"/>
                        </a:rPr>
                        <a:t>TV &amp; Radio  - </a:t>
                      </a:r>
                      <a:r>
                        <a:rPr lang="en-US" sz="900" spc="-9" dirty="0">
                          <a:solidFill>
                            <a:srgbClr val="009A9B"/>
                          </a:solidFill>
                          <a:latin typeface="Euclid Circular B 2"/>
                        </a:rPr>
                        <a:t>The Grand Designs Approved Partner branding can be included as an endorsement applicable to your business incorporating TV &amp; Radio advertising campaigns. </a:t>
                      </a:r>
                      <a:endParaRPr lang="en-US" sz="9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algn="l">
                        <a:lnSpc>
                          <a:spcPts val="1846"/>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46"/>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2"/>
                  </a:ext>
                </a:extLst>
              </a:tr>
              <a:tr h="452728">
                <a:tc>
                  <a:txBody>
                    <a:bodyPr/>
                    <a:lstStyle/>
                    <a:p>
                      <a:pPr algn="l">
                        <a:lnSpc>
                          <a:spcPts val="1233"/>
                        </a:lnSpc>
                        <a:defRPr/>
                      </a:pPr>
                      <a:r>
                        <a:rPr lang="en-US" sz="911" spc="-9" dirty="0">
                          <a:solidFill>
                            <a:srgbClr val="000000"/>
                          </a:solidFill>
                          <a:latin typeface="Euclid Circular B 2"/>
                        </a:rPr>
                        <a:t>Promoted targeted solus emails - </a:t>
                      </a:r>
                      <a:r>
                        <a:rPr lang="en-US" sz="911" spc="-9" dirty="0">
                          <a:solidFill>
                            <a:srgbClr val="009A9B"/>
                          </a:solidFill>
                          <a:latin typeface="Euclid Circular B 2"/>
                        </a:rPr>
                        <a:t> The solus emails are sent to subscribers who have requested information on a particular product/service and will incorporate the Grand Designs Approved Partner endorsement.</a:t>
                      </a:r>
                      <a:endParaRPr lang="en-US" sz="11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marL="293370" lvl="1" indent="-146685" algn="l">
                        <a:lnSpc>
                          <a:spcPts val="1490"/>
                        </a:lnSpc>
                        <a:buFont typeface="Arial"/>
                        <a:buChar char="•"/>
                        <a:defRPr/>
                      </a:pPr>
                      <a:r>
                        <a:rPr lang="en-US" sz="1200" b="1" spc="-22" dirty="0">
                          <a:solidFill>
                            <a:srgbClr val="000000"/>
                          </a:solidFill>
                          <a:latin typeface="Euclid Circular B 2"/>
                        </a:rPr>
                        <a:t>x4</a:t>
                      </a:r>
                      <a:endParaRPr lang="en-US" sz="1200" b="1"/>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marL="293370" lvl="1" indent="-146685" algn="l">
                        <a:lnSpc>
                          <a:spcPts val="1490"/>
                        </a:lnSpc>
                        <a:buFont typeface="Arial"/>
                        <a:buChar char="•"/>
                        <a:defRPr/>
                      </a:pPr>
                      <a:r>
                        <a:rPr lang="en-US" sz="1200" spc="-22" dirty="0">
                          <a:solidFill>
                            <a:srgbClr val="000000"/>
                          </a:solidFill>
                          <a:latin typeface="Euclid Circular B 2"/>
                        </a:rPr>
                        <a:t>x3</a:t>
                      </a:r>
                      <a:endParaRPr lang="en-US" sz="12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3"/>
                  </a:ext>
                </a:extLst>
              </a:tr>
              <a:tr h="349296">
                <a:tc>
                  <a:txBody>
                    <a:bodyPr/>
                    <a:lstStyle/>
                    <a:p>
                      <a:pPr algn="l">
                        <a:lnSpc>
                          <a:spcPts val="1233"/>
                        </a:lnSpc>
                        <a:defRPr/>
                      </a:pPr>
                      <a:r>
                        <a:rPr lang="en-US" sz="900" spc="-13" dirty="0">
                          <a:solidFill>
                            <a:srgbClr val="000000"/>
                          </a:solidFill>
                          <a:latin typeface="Euclid Circular B 2"/>
                        </a:rPr>
                        <a:t>Paid media  - </a:t>
                      </a:r>
                      <a:r>
                        <a:rPr lang="en-US" sz="900" spc="-13" dirty="0">
                          <a:solidFill>
                            <a:srgbClr val="009A9B"/>
                          </a:solidFill>
                          <a:latin typeface="Euclid Circular B 2"/>
                        </a:rPr>
                        <a:t>The Grand Designs Approved Partner endorsement can be included within your business message on PPC marketing, branded content and display ads.</a:t>
                      </a:r>
                      <a:endParaRPr lang="en-US" sz="9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531"/>
                        </a:lnSpc>
                        <a:defRPr/>
                      </a:pPr>
                      <a:endParaRPr lang="en-US" sz="11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4"/>
                  </a:ext>
                </a:extLst>
              </a:tr>
              <a:tr h="327323">
                <a:tc>
                  <a:txBody>
                    <a:bodyPr/>
                    <a:lstStyle/>
                    <a:p>
                      <a:pPr algn="l">
                        <a:lnSpc>
                          <a:spcPts val="1094"/>
                        </a:lnSpc>
                        <a:defRPr/>
                      </a:pPr>
                      <a:r>
                        <a:rPr lang="en-US" sz="900" spc="-22" dirty="0">
                          <a:solidFill>
                            <a:srgbClr val="000000"/>
                          </a:solidFill>
                          <a:latin typeface="Euclid Circular B 2"/>
                        </a:rPr>
                        <a:t>Website logo -  </a:t>
                      </a:r>
                      <a:r>
                        <a:rPr lang="en-US" sz="900" spc="-22" dirty="0">
                          <a:solidFill>
                            <a:srgbClr val="009A9B"/>
                          </a:solidFill>
                          <a:latin typeface="Euclid Circular B 2"/>
                        </a:rPr>
                        <a:t>The Grand Designs Approved Partner endorsement can be incorporated across the website pages of your business.</a:t>
                      </a:r>
                      <a:endParaRPr lang="en-US" sz="9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810"/>
                        </a:lnSpc>
                      </a:pPr>
                      <a:r>
                        <a:rPr lang="en-US" sz="1700" dirty="0">
                          <a:solidFill>
                            <a:srgbClr val="000000"/>
                          </a:solidFill>
                          <a:latin typeface="Euclid Circular B 2"/>
                        </a:rPr>
                        <a:t>     •</a:t>
                      </a:r>
                      <a:endParaRPr lang="en-US" sz="11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5"/>
                  </a:ext>
                </a:extLst>
              </a:tr>
              <a:tr h="354124">
                <a:tc>
                  <a:txBody>
                    <a:bodyPr/>
                    <a:lstStyle/>
                    <a:p>
                      <a:pPr algn="l">
                        <a:lnSpc>
                          <a:spcPts val="1233"/>
                        </a:lnSpc>
                        <a:defRPr/>
                      </a:pPr>
                      <a:r>
                        <a:rPr lang="en-US" sz="900" spc="-22" dirty="0">
                          <a:solidFill>
                            <a:srgbClr val="000000"/>
                          </a:solidFill>
                          <a:latin typeface="Euclid Circular B 2"/>
                        </a:rPr>
                        <a:t>Social video marketing  - </a:t>
                      </a:r>
                      <a:r>
                        <a:rPr lang="en-US" sz="900" spc="-22" dirty="0">
                          <a:solidFill>
                            <a:srgbClr val="009A9B"/>
                          </a:solidFill>
                          <a:latin typeface="Euclid Circular B 2"/>
                        </a:rPr>
                        <a:t>The Grand Designs Approved Partner endorsement  can be incorporated when promoting your company on YouTube, Facebook, Instagram, Vimeo and  X.</a:t>
                      </a:r>
                      <a:endParaRPr lang="en-US" sz="9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810"/>
                        </a:lnSpc>
                      </a:pPr>
                      <a:r>
                        <a:rPr lang="en-US" sz="1700" dirty="0">
                          <a:solidFill>
                            <a:srgbClr val="000000"/>
                          </a:solidFill>
                          <a:latin typeface="Euclid Circular B 2"/>
                        </a:rPr>
                        <a:t>     •</a:t>
                      </a:r>
                      <a:endParaRPr lang="en-US" sz="11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6"/>
                  </a:ext>
                </a:extLst>
              </a:tr>
              <a:tr h="484541">
                <a:tc>
                  <a:txBody>
                    <a:bodyPr/>
                    <a:lstStyle/>
                    <a:p>
                      <a:pPr algn="l">
                        <a:lnSpc>
                          <a:spcPts val="1233"/>
                        </a:lnSpc>
                        <a:defRPr/>
                      </a:pPr>
                      <a:r>
                        <a:rPr lang="en-US" sz="900" spc="-22" dirty="0">
                          <a:solidFill>
                            <a:srgbClr val="000000"/>
                          </a:solidFill>
                          <a:latin typeface="Euclid Circular B 2"/>
                        </a:rPr>
                        <a:t>Fleet vehicles &amp; company clothing branding -   </a:t>
                      </a:r>
                      <a:r>
                        <a:rPr lang="en-US" sz="900" spc="-22" dirty="0">
                          <a:solidFill>
                            <a:srgbClr val="009A9B"/>
                          </a:solidFill>
                          <a:latin typeface="Euclid Circular B 2"/>
                        </a:rPr>
                        <a:t>The Grand Designs Approved Partner endorsement can be incorporated on fleet vehicles and clothing along with the opportunity to include the branding at shows &amp; exhibitions.</a:t>
                      </a:r>
                      <a:endParaRPr lang="en-US" sz="9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7"/>
                  </a:ext>
                </a:extLst>
              </a:tr>
              <a:tr h="388085">
                <a:tc>
                  <a:txBody>
                    <a:bodyPr/>
                    <a:lstStyle/>
                    <a:p>
                      <a:pPr algn="l">
                        <a:lnSpc>
                          <a:spcPts val="1233"/>
                        </a:lnSpc>
                        <a:defRPr/>
                      </a:pPr>
                      <a:r>
                        <a:rPr lang="en-US" sz="900" spc="-22" dirty="0">
                          <a:solidFill>
                            <a:srgbClr val="000000"/>
                          </a:solidFill>
                          <a:latin typeface="Euclid Circular B 2"/>
                        </a:rPr>
                        <a:t>Marketing collateral -  </a:t>
                      </a:r>
                      <a:r>
                        <a:rPr lang="en-US" sz="900" spc="-22" dirty="0">
                          <a:solidFill>
                            <a:srgbClr val="009A9B"/>
                          </a:solidFill>
                          <a:latin typeface="Euclid Circular B 2"/>
                        </a:rPr>
                        <a:t>The Grand Designs Approved Partner endorsement can be incorporated on the printed marketing material including, leaflets, brochures &amp; magazines, relating to your business.</a:t>
                      </a:r>
                      <a:endParaRPr lang="en-US" sz="9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8"/>
                  </a:ext>
                </a:extLst>
              </a:tr>
              <a:tr h="522379">
                <a:tc>
                  <a:txBody>
                    <a:bodyPr/>
                    <a:lstStyle/>
                    <a:p>
                      <a:pPr algn="l">
                        <a:lnSpc>
                          <a:spcPts val="1094"/>
                        </a:lnSpc>
                        <a:defRPr/>
                      </a:pPr>
                      <a:r>
                        <a:rPr lang="en-US" sz="900" spc="-9" dirty="0">
                          <a:solidFill>
                            <a:srgbClr val="000000"/>
                          </a:solidFill>
                          <a:latin typeface="Euclid Circular B 2"/>
                        </a:rPr>
                        <a:t>Premium Partner company advertorial on the Grand Designs magazine website. 12 month tenancy  - </a:t>
                      </a:r>
                      <a:r>
                        <a:rPr lang="en-US" sz="900" spc="-9" dirty="0">
                          <a:solidFill>
                            <a:srgbClr val="009A9B"/>
                          </a:solidFill>
                          <a:latin typeface="Euclid Circular B 2"/>
                        </a:rPr>
                        <a:t>The advertorial will remain on the website for 12 months incorporating the Grand Designs Approved Partner logo. 25k social media impressions, included one week after the advertorial live date, to drive traffic to the advertorial. </a:t>
                      </a:r>
                      <a:endParaRPr lang="en-US" sz="9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algn="l">
                        <a:lnSpc>
                          <a:spcPts val="1810"/>
                        </a:lnSpc>
                      </a:pPr>
                      <a:r>
                        <a:rPr lang="en-US" sz="1700" dirty="0">
                          <a:solidFill>
                            <a:srgbClr val="000000"/>
                          </a:solidFill>
                          <a:latin typeface="Euclid Circular B 2"/>
                        </a:rPr>
                        <a:t>      •</a:t>
                      </a:r>
                      <a:endParaRPr lang="en-US" sz="11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algn="l">
                        <a:lnSpc>
                          <a:spcPts val="1810"/>
                        </a:lnSpc>
                      </a:pPr>
                      <a:r>
                        <a:rPr lang="en-US" sz="1700" dirty="0">
                          <a:solidFill>
                            <a:srgbClr val="000000"/>
                          </a:solidFill>
                          <a:latin typeface="Euclid Circular B 2"/>
                        </a:rPr>
                        <a:t>     •</a:t>
                      </a:r>
                      <a:endParaRPr lang="en-US" sz="17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09"/>
                  </a:ext>
                </a:extLst>
              </a:tr>
              <a:tr h="487035">
                <a:tc>
                  <a:txBody>
                    <a:bodyPr/>
                    <a:lstStyle/>
                    <a:p>
                      <a:pPr algn="l">
                        <a:lnSpc>
                          <a:spcPts val="1244"/>
                        </a:lnSpc>
                        <a:defRPr/>
                      </a:pPr>
                      <a:r>
                        <a:rPr lang="en-US" sz="900" spc="-9" dirty="0">
                          <a:solidFill>
                            <a:srgbClr val="000000"/>
                          </a:solidFill>
                          <a:latin typeface="Euclid Circular B 2"/>
                        </a:rPr>
                        <a:t>Promoted company social media posts  - </a:t>
                      </a:r>
                      <a:r>
                        <a:rPr lang="en-US" sz="900" spc="-9" dirty="0">
                          <a:solidFill>
                            <a:srgbClr val="009A9B"/>
                          </a:solidFill>
                          <a:latin typeface="Euclid Circular B 2"/>
                        </a:rPr>
                        <a:t>25k impressions relevant to each post sent directly to Grand Designs followers who match a target audience across Facebook, and Instagram. Each social post will incorporate the Grand Designs Approved Partner endorsement.</a:t>
                      </a:r>
                      <a:endParaRPr lang="en-US" sz="9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tc>
                  <a:txBody>
                    <a:bodyPr/>
                    <a:lstStyle/>
                    <a:p>
                      <a:pPr marL="293370" lvl="1" indent="-146685" algn="l">
                        <a:lnSpc>
                          <a:spcPts val="1490"/>
                        </a:lnSpc>
                        <a:buFont typeface="Arial"/>
                        <a:buChar char="•"/>
                        <a:defRPr/>
                      </a:pPr>
                      <a:r>
                        <a:rPr lang="en-US" sz="1200" spc="-22" dirty="0">
                          <a:solidFill>
                            <a:srgbClr val="000000"/>
                          </a:solidFill>
                          <a:latin typeface="Euclid Circular B 2"/>
                        </a:rPr>
                        <a:t>x6</a:t>
                      </a:r>
                      <a:endParaRPr lang="en-US" sz="12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marL="293370" lvl="1" indent="-146685" algn="l">
                        <a:lnSpc>
                          <a:spcPts val="1490"/>
                        </a:lnSpc>
                        <a:buFont typeface="Arial"/>
                        <a:buChar char="•"/>
                        <a:defRPr/>
                      </a:pPr>
                      <a:r>
                        <a:rPr lang="en-US" sz="1200" spc="-22" dirty="0">
                          <a:solidFill>
                            <a:srgbClr val="000000"/>
                          </a:solidFill>
                          <a:latin typeface="Euclid Circular B 2"/>
                        </a:rPr>
                        <a:t>x6</a:t>
                      </a:r>
                      <a:endParaRPr lang="en-US" sz="1200" dirty="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88CDCF"/>
                    </a:solidFill>
                  </a:tcPr>
                </a:tc>
                <a:tc>
                  <a:txBody>
                    <a:bodyPr/>
                    <a:lstStyle/>
                    <a:p>
                      <a:pPr marL="295275" lvl="1" indent="-147320" algn="l">
                        <a:lnSpc>
                          <a:spcPts val="1490"/>
                        </a:lnSpc>
                        <a:buFont typeface="Arial"/>
                        <a:buChar char="•"/>
                        <a:defRPr/>
                      </a:pPr>
                      <a:r>
                        <a:rPr lang="en-US" sz="1200" spc="-22" dirty="0">
                          <a:solidFill>
                            <a:srgbClr val="000000"/>
                          </a:solidFill>
                          <a:latin typeface="Euclid Circular B 2"/>
                        </a:rPr>
                        <a:t>x4</a:t>
                      </a:r>
                      <a:endParaRPr lang="en-US" sz="12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B2DDDE"/>
                    </a:solidFill>
                  </a:tcPr>
                </a:tc>
                <a:tc>
                  <a:txBody>
                    <a:bodyPr/>
                    <a:lstStyle/>
                    <a:p>
                      <a:pPr marL="306705" lvl="1" indent="-153035" algn="l">
                        <a:lnSpc>
                          <a:spcPts val="1490"/>
                        </a:lnSpc>
                        <a:buFont typeface="Arial"/>
                        <a:buChar char="•"/>
                        <a:defRPr/>
                      </a:pPr>
                      <a:r>
                        <a:rPr lang="en-US" sz="1200" spc="-22" dirty="0">
                          <a:solidFill>
                            <a:srgbClr val="000000"/>
                          </a:solidFill>
                          <a:latin typeface="Euclid Circular B 2"/>
                        </a:rPr>
                        <a:t>x2</a:t>
                      </a:r>
                      <a:endParaRPr lang="en-US" sz="1200"/>
                    </a:p>
                  </a:txBody>
                  <a:tcPr marL="0" marR="0" marT="0" marB="0" anchor="ctr">
                    <a:lnL w="10560" cap="flat" cmpd="sng" algn="ctr">
                      <a:solidFill>
                        <a:srgbClr val="000000"/>
                      </a:solidFill>
                      <a:prstDash val="solid"/>
                      <a:round/>
                      <a:headEnd type="none" w="med" len="med"/>
                      <a:tailEnd type="none" w="med" len="med"/>
                    </a:lnL>
                    <a:lnR w="10560" cap="flat" cmpd="sng" algn="ctr">
                      <a:solidFill>
                        <a:srgbClr val="000000"/>
                      </a:solidFill>
                      <a:prstDash val="solid"/>
                      <a:round/>
                      <a:headEnd type="none" w="med" len="med"/>
                      <a:tailEnd type="none" w="med" len="med"/>
                    </a:lnR>
                    <a:lnT w="10560" cap="flat" cmpd="sng" algn="ctr">
                      <a:solidFill>
                        <a:srgbClr val="000000"/>
                      </a:solidFill>
                      <a:prstDash val="solid"/>
                      <a:round/>
                      <a:headEnd type="none" w="med" len="med"/>
                      <a:tailEnd type="none" w="med" len="med"/>
                    </a:lnT>
                    <a:lnB w="10560" cap="flat" cmpd="sng" algn="ctr">
                      <a:solidFill>
                        <a:srgbClr val="000000"/>
                      </a:solidFill>
                      <a:prstDash val="solid"/>
                      <a:round/>
                      <a:headEnd type="none" w="med" len="med"/>
                      <a:tailEnd type="none" w="med" len="med"/>
                    </a:lnB>
                    <a:solidFill>
                      <a:srgbClr val="D5ECED"/>
                    </a:solidFill>
                  </a:tcPr>
                </a:tc>
                <a:extLst>
                  <a:ext uri="{0D108BD9-81ED-4DB2-BD59-A6C34878D82A}">
                    <a16:rowId xmlns:a16="http://schemas.microsoft.com/office/drawing/2014/main" val="10010"/>
                  </a:ext>
                </a:extLst>
              </a:tr>
            </a:tbl>
          </a:graphicData>
        </a:graphic>
      </p:graphicFrame>
      <p:sp>
        <p:nvSpPr>
          <p:cNvPr id="5" name="TextBox 5"/>
          <p:cNvSpPr txBox="1"/>
          <p:nvPr/>
        </p:nvSpPr>
        <p:spPr>
          <a:xfrm>
            <a:off x="346281" y="871285"/>
            <a:ext cx="8871093" cy="376291"/>
          </a:xfrm>
          <a:prstGeom prst="rect">
            <a:avLst/>
          </a:prstGeom>
        </p:spPr>
        <p:txBody>
          <a:bodyPr lIns="0" tIns="0" rIns="0" bIns="0" rtlCol="0" anchor="t">
            <a:spAutoFit/>
          </a:bodyPr>
          <a:lstStyle/>
          <a:p>
            <a:pPr algn="l">
              <a:lnSpc>
                <a:spcPts val="2513"/>
              </a:lnSpc>
            </a:pPr>
            <a:r>
              <a:rPr lang="en-US" sz="2188" spc="-27">
                <a:solidFill>
                  <a:srgbClr val="009A9B"/>
                </a:solidFill>
                <a:latin typeface="Euclid Circular B 1"/>
              </a:rPr>
              <a:t>Grand Designs Magazine Approved Premium Partner </a:t>
            </a:r>
          </a:p>
        </p:txBody>
      </p:sp>
      <p:sp>
        <p:nvSpPr>
          <p:cNvPr id="6" name="Freeform 6"/>
          <p:cNvSpPr/>
          <p:nvPr/>
        </p:nvSpPr>
        <p:spPr>
          <a:xfrm>
            <a:off x="7409805" y="283592"/>
            <a:ext cx="1262473" cy="1270637"/>
          </a:xfrm>
          <a:custGeom>
            <a:avLst/>
            <a:gdLst/>
            <a:ahLst/>
            <a:cxnLst/>
            <a:rect l="l" t="t" r="r" b="b"/>
            <a:pathLst>
              <a:path w="1262473" h="1270637">
                <a:moveTo>
                  <a:pt x="0" y="0"/>
                </a:moveTo>
                <a:lnTo>
                  <a:pt x="1262474" y="0"/>
                </a:lnTo>
                <a:lnTo>
                  <a:pt x="1262474" y="1270637"/>
                </a:lnTo>
                <a:lnTo>
                  <a:pt x="0" y="1270637"/>
                </a:lnTo>
                <a:lnTo>
                  <a:pt x="0" y="0"/>
                </a:lnTo>
                <a:close/>
              </a:path>
            </a:pathLst>
          </a:custGeom>
          <a:blipFill>
            <a:blip r:embed="rId2"/>
            <a:stretch>
              <a:fillRect l="-323" r="-323"/>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7093" y="6686104"/>
            <a:ext cx="3088495" cy="252974"/>
          </a:xfrm>
          <a:prstGeom prst="rect">
            <a:avLst/>
          </a:prstGeom>
        </p:spPr>
        <p:txBody>
          <a:bodyPr lIns="0" tIns="0" rIns="0" bIns="0" rtlCol="0" anchor="t">
            <a:spAutoFit/>
          </a:bodyPr>
          <a:lstStyle/>
          <a:p>
            <a:pPr algn="l">
              <a:lnSpc>
                <a:spcPts val="1586"/>
              </a:lnSpc>
            </a:pPr>
            <a:r>
              <a:rPr lang="en-US" sz="1322" spc="-54">
                <a:solidFill>
                  <a:srgbClr val="FFFFFF"/>
                </a:solidFill>
                <a:latin typeface="Arimo Bold"/>
              </a:rPr>
              <a:t>GRAND</a:t>
            </a:r>
            <a:r>
              <a:rPr lang="en-US" sz="1322" spc="-54">
                <a:solidFill>
                  <a:srgbClr val="FFFFFF"/>
                </a:solidFill>
                <a:latin typeface="Arimo"/>
              </a:rPr>
              <a:t>DESIGNS portfolio of products</a:t>
            </a:r>
          </a:p>
        </p:txBody>
      </p:sp>
      <p:sp>
        <p:nvSpPr>
          <p:cNvPr id="3" name="Freeform 3" descr="A screenshot of a cell phone  Description automatically generated"/>
          <p:cNvSpPr/>
          <p:nvPr/>
        </p:nvSpPr>
        <p:spPr>
          <a:xfrm>
            <a:off x="6804380" y="1594731"/>
            <a:ext cx="2212099" cy="4769380"/>
          </a:xfrm>
          <a:custGeom>
            <a:avLst/>
            <a:gdLst/>
            <a:ahLst/>
            <a:cxnLst/>
            <a:rect l="l" t="t" r="r" b="b"/>
            <a:pathLst>
              <a:path w="2212099" h="4769380">
                <a:moveTo>
                  <a:pt x="0" y="0"/>
                </a:moveTo>
                <a:lnTo>
                  <a:pt x="2212099" y="0"/>
                </a:lnTo>
                <a:lnTo>
                  <a:pt x="2212099" y="4769380"/>
                </a:lnTo>
                <a:lnTo>
                  <a:pt x="0" y="4769380"/>
                </a:lnTo>
                <a:lnTo>
                  <a:pt x="0" y="0"/>
                </a:lnTo>
                <a:close/>
              </a:path>
            </a:pathLst>
          </a:custGeom>
          <a:blipFill>
            <a:blip r:embed="rId2"/>
            <a:stretch>
              <a:fillRect t="-1" r="-12586" b="-26752"/>
            </a:stretch>
          </a:blipFill>
        </p:spPr>
        <p:txBody>
          <a:bodyPr/>
          <a:lstStyle/>
          <a:p>
            <a:endParaRPr lang="en-GB"/>
          </a:p>
        </p:txBody>
      </p:sp>
      <p:sp>
        <p:nvSpPr>
          <p:cNvPr id="4" name="TextBox 4"/>
          <p:cNvSpPr txBox="1"/>
          <p:nvPr/>
        </p:nvSpPr>
        <p:spPr>
          <a:xfrm>
            <a:off x="6804380" y="1181680"/>
            <a:ext cx="1206053" cy="231784"/>
          </a:xfrm>
          <a:prstGeom prst="rect">
            <a:avLst/>
          </a:prstGeom>
        </p:spPr>
        <p:txBody>
          <a:bodyPr lIns="0" tIns="0" rIns="0" bIns="0" rtlCol="0" anchor="t">
            <a:spAutoFit/>
          </a:bodyPr>
          <a:lstStyle/>
          <a:p>
            <a:pPr algn="l">
              <a:lnSpc>
                <a:spcPts val="1494"/>
              </a:lnSpc>
            </a:pPr>
            <a:r>
              <a:rPr lang="en-US" sz="1641" spc="-27">
                <a:solidFill>
                  <a:srgbClr val="009A9B"/>
                </a:solidFill>
                <a:latin typeface="Euclid Circular B 1"/>
              </a:rPr>
              <a:t>Solus Emails</a:t>
            </a:r>
          </a:p>
        </p:txBody>
      </p:sp>
      <p:sp>
        <p:nvSpPr>
          <p:cNvPr id="5" name="Freeform 5" descr="A screenshot of a homepage  Description automatically generated"/>
          <p:cNvSpPr/>
          <p:nvPr/>
        </p:nvSpPr>
        <p:spPr>
          <a:xfrm>
            <a:off x="3711167" y="2125421"/>
            <a:ext cx="2790394" cy="3216664"/>
          </a:xfrm>
          <a:custGeom>
            <a:avLst/>
            <a:gdLst/>
            <a:ahLst/>
            <a:cxnLst/>
            <a:rect l="l" t="t" r="r" b="b"/>
            <a:pathLst>
              <a:path w="2790394" h="3216664">
                <a:moveTo>
                  <a:pt x="0" y="0"/>
                </a:moveTo>
                <a:lnTo>
                  <a:pt x="2790393" y="0"/>
                </a:lnTo>
                <a:lnTo>
                  <a:pt x="2790393" y="3216664"/>
                </a:lnTo>
                <a:lnTo>
                  <a:pt x="0" y="3216664"/>
                </a:lnTo>
                <a:lnTo>
                  <a:pt x="0" y="0"/>
                </a:lnTo>
                <a:close/>
              </a:path>
            </a:pathLst>
          </a:custGeom>
          <a:blipFill>
            <a:blip r:embed="rId3"/>
            <a:stretch>
              <a:fillRect t="-33" b="-33"/>
            </a:stretch>
          </a:blipFill>
        </p:spPr>
        <p:txBody>
          <a:bodyPr/>
          <a:lstStyle/>
          <a:p>
            <a:endParaRPr lang="en-GB"/>
          </a:p>
        </p:txBody>
      </p:sp>
      <p:sp>
        <p:nvSpPr>
          <p:cNvPr id="6" name="TextBox 6"/>
          <p:cNvSpPr txBox="1"/>
          <p:nvPr/>
        </p:nvSpPr>
        <p:spPr>
          <a:xfrm>
            <a:off x="3711167" y="1760678"/>
            <a:ext cx="1080380" cy="231784"/>
          </a:xfrm>
          <a:prstGeom prst="rect">
            <a:avLst/>
          </a:prstGeom>
        </p:spPr>
        <p:txBody>
          <a:bodyPr lIns="0" tIns="0" rIns="0" bIns="0" rtlCol="0" anchor="t">
            <a:spAutoFit/>
          </a:bodyPr>
          <a:lstStyle/>
          <a:p>
            <a:pPr algn="l">
              <a:lnSpc>
                <a:spcPts val="1494"/>
              </a:lnSpc>
            </a:pPr>
            <a:r>
              <a:rPr lang="en-US" sz="1641" spc="-27">
                <a:solidFill>
                  <a:srgbClr val="009A9B"/>
                </a:solidFill>
                <a:latin typeface="Euclid Circular B 1"/>
              </a:rPr>
              <a:t>Websites</a:t>
            </a:r>
          </a:p>
        </p:txBody>
      </p:sp>
      <p:sp>
        <p:nvSpPr>
          <p:cNvPr id="7" name="TextBox 7"/>
          <p:cNvSpPr txBox="1"/>
          <p:nvPr/>
        </p:nvSpPr>
        <p:spPr>
          <a:xfrm>
            <a:off x="330543" y="1763499"/>
            <a:ext cx="1367791" cy="231784"/>
          </a:xfrm>
          <a:prstGeom prst="rect">
            <a:avLst/>
          </a:prstGeom>
        </p:spPr>
        <p:txBody>
          <a:bodyPr lIns="0" tIns="0" rIns="0" bIns="0" rtlCol="0" anchor="t">
            <a:spAutoFit/>
          </a:bodyPr>
          <a:lstStyle/>
          <a:p>
            <a:pPr algn="l">
              <a:lnSpc>
                <a:spcPts val="1494"/>
              </a:lnSpc>
            </a:pPr>
            <a:r>
              <a:rPr lang="en-US" sz="1641" spc="-27">
                <a:solidFill>
                  <a:srgbClr val="009A9B"/>
                </a:solidFill>
                <a:latin typeface="Euclid Circular B 1"/>
              </a:rPr>
              <a:t>Social Posts</a:t>
            </a:r>
          </a:p>
        </p:txBody>
      </p:sp>
      <p:sp>
        <p:nvSpPr>
          <p:cNvPr id="8" name="Freeform 8" descr="A screenshot of a social media post  Description automatically generated"/>
          <p:cNvSpPr/>
          <p:nvPr/>
        </p:nvSpPr>
        <p:spPr>
          <a:xfrm>
            <a:off x="278916" y="2125421"/>
            <a:ext cx="3047342" cy="2787682"/>
          </a:xfrm>
          <a:custGeom>
            <a:avLst/>
            <a:gdLst/>
            <a:ahLst/>
            <a:cxnLst/>
            <a:rect l="l" t="t" r="r" b="b"/>
            <a:pathLst>
              <a:path w="3047342" h="2787682">
                <a:moveTo>
                  <a:pt x="0" y="0"/>
                </a:moveTo>
                <a:lnTo>
                  <a:pt x="3047341" y="0"/>
                </a:lnTo>
                <a:lnTo>
                  <a:pt x="3047341" y="2787682"/>
                </a:lnTo>
                <a:lnTo>
                  <a:pt x="0" y="2787682"/>
                </a:lnTo>
                <a:lnTo>
                  <a:pt x="0" y="0"/>
                </a:lnTo>
                <a:close/>
              </a:path>
            </a:pathLst>
          </a:custGeom>
          <a:blipFill>
            <a:blip r:embed="rId4"/>
            <a:stretch>
              <a:fillRect l="-2443" r="-5179" b="-29"/>
            </a:stretch>
          </a:blipFill>
        </p:spPr>
        <p:txBody>
          <a:bodyPr/>
          <a:lstStyle/>
          <a:p>
            <a:endParaRPr lang="en-GB"/>
          </a:p>
        </p:txBody>
      </p:sp>
      <p:sp>
        <p:nvSpPr>
          <p:cNvPr id="9" name="TextBox 9"/>
          <p:cNvSpPr txBox="1"/>
          <p:nvPr/>
        </p:nvSpPr>
        <p:spPr>
          <a:xfrm>
            <a:off x="5270727" y="6686104"/>
            <a:ext cx="3088495" cy="252974"/>
          </a:xfrm>
          <a:prstGeom prst="rect">
            <a:avLst/>
          </a:prstGeom>
        </p:spPr>
        <p:txBody>
          <a:bodyPr lIns="0" tIns="0" rIns="0" bIns="0" rtlCol="0" anchor="t">
            <a:spAutoFit/>
          </a:bodyPr>
          <a:lstStyle/>
          <a:p>
            <a:pPr algn="l">
              <a:lnSpc>
                <a:spcPts val="1586"/>
              </a:lnSpc>
            </a:pPr>
            <a:r>
              <a:rPr lang="en-US" sz="1322" spc="-54">
                <a:solidFill>
                  <a:srgbClr val="FFFFFF"/>
                </a:solidFill>
                <a:latin typeface="Arimo Bold"/>
              </a:rPr>
              <a:t>GRAND</a:t>
            </a:r>
            <a:r>
              <a:rPr lang="en-US" sz="1322" spc="-54">
                <a:solidFill>
                  <a:srgbClr val="FFFFFF"/>
                </a:solidFill>
                <a:latin typeface="Arimo"/>
              </a:rPr>
              <a:t>DESIGNS portfolio of products</a:t>
            </a:r>
          </a:p>
        </p:txBody>
      </p:sp>
      <p:sp>
        <p:nvSpPr>
          <p:cNvPr id="10" name="TextBox 10"/>
          <p:cNvSpPr txBox="1"/>
          <p:nvPr/>
        </p:nvSpPr>
        <p:spPr>
          <a:xfrm>
            <a:off x="289510" y="540321"/>
            <a:ext cx="5697562" cy="376291"/>
          </a:xfrm>
          <a:prstGeom prst="rect">
            <a:avLst/>
          </a:prstGeom>
        </p:spPr>
        <p:txBody>
          <a:bodyPr lIns="0" tIns="0" rIns="0" bIns="0" rtlCol="0" anchor="t">
            <a:spAutoFit/>
          </a:bodyPr>
          <a:lstStyle/>
          <a:p>
            <a:pPr algn="l">
              <a:lnSpc>
                <a:spcPts val="2513"/>
              </a:lnSpc>
            </a:pPr>
            <a:r>
              <a:rPr lang="en-US" sz="2188" spc="-27">
                <a:solidFill>
                  <a:srgbClr val="009A9B"/>
                </a:solidFill>
                <a:latin typeface="Euclid Circular B 1"/>
              </a:rPr>
              <a:t>Creative Examples</a:t>
            </a:r>
          </a:p>
        </p:txBody>
      </p:sp>
      <p:grpSp>
        <p:nvGrpSpPr>
          <p:cNvPr id="11" name="Group 11"/>
          <p:cNvGrpSpPr/>
          <p:nvPr/>
        </p:nvGrpSpPr>
        <p:grpSpPr>
          <a:xfrm>
            <a:off x="0" y="6532958"/>
            <a:ext cx="9749547" cy="944772"/>
            <a:chOff x="0" y="0"/>
            <a:chExt cx="14256173" cy="1381483"/>
          </a:xfrm>
        </p:grpSpPr>
        <p:sp>
          <p:nvSpPr>
            <p:cNvPr id="12" name="Freeform 12"/>
            <p:cNvSpPr/>
            <p:nvPr/>
          </p:nvSpPr>
          <p:spPr>
            <a:xfrm>
              <a:off x="0" y="0"/>
              <a:ext cx="14256004" cy="1380231"/>
            </a:xfrm>
            <a:custGeom>
              <a:avLst/>
              <a:gdLst/>
              <a:ahLst/>
              <a:cxnLst/>
              <a:rect l="l" t="t" r="r" b="b"/>
              <a:pathLst>
                <a:path w="14256004" h="1380231">
                  <a:moveTo>
                    <a:pt x="14256004" y="0"/>
                  </a:moveTo>
                  <a:lnTo>
                    <a:pt x="0" y="0"/>
                  </a:lnTo>
                  <a:lnTo>
                    <a:pt x="0" y="1380231"/>
                  </a:lnTo>
                  <a:lnTo>
                    <a:pt x="14256004" y="1380231"/>
                  </a:lnTo>
                  <a:lnTo>
                    <a:pt x="14256004" y="0"/>
                  </a:lnTo>
                  <a:close/>
                </a:path>
              </a:pathLst>
            </a:custGeom>
            <a:solidFill>
              <a:srgbClr val="009A9B"/>
            </a:solidFill>
          </p:spPr>
          <p:txBody>
            <a:bodyPr/>
            <a:lstStyle/>
            <a:p>
              <a:endParaRPr lang="en-GB"/>
            </a:p>
          </p:txBody>
        </p:sp>
      </p:grpSp>
      <p:sp>
        <p:nvSpPr>
          <p:cNvPr id="13" name="Freeform 13" descr="A magazine cover with a wood house  Description automatically generated"/>
          <p:cNvSpPr/>
          <p:nvPr/>
        </p:nvSpPr>
        <p:spPr>
          <a:xfrm rot="388233">
            <a:off x="1688307" y="5371795"/>
            <a:ext cx="1209766" cy="1641965"/>
          </a:xfrm>
          <a:custGeom>
            <a:avLst/>
            <a:gdLst/>
            <a:ahLst/>
            <a:cxnLst/>
            <a:rect l="l" t="t" r="r" b="b"/>
            <a:pathLst>
              <a:path w="1209766" h="1641965">
                <a:moveTo>
                  <a:pt x="0" y="0"/>
                </a:moveTo>
                <a:lnTo>
                  <a:pt x="1209766" y="0"/>
                </a:lnTo>
                <a:lnTo>
                  <a:pt x="1209766" y="1641965"/>
                </a:lnTo>
                <a:lnTo>
                  <a:pt x="0" y="1641965"/>
                </a:lnTo>
                <a:lnTo>
                  <a:pt x="0" y="0"/>
                </a:lnTo>
                <a:close/>
              </a:path>
            </a:pathLst>
          </a:custGeom>
          <a:blipFill>
            <a:blip r:embed="rId5"/>
            <a:stretch>
              <a:fillRect l="-23" r="-23"/>
            </a:stretch>
          </a:blipFill>
        </p:spPr>
        <p:txBody>
          <a:bodyPr/>
          <a:lstStyle/>
          <a:p>
            <a:endParaRPr lang="en-GB"/>
          </a:p>
        </p:txBody>
      </p:sp>
      <p:sp>
        <p:nvSpPr>
          <p:cNvPr id="14" name="Freeform 14"/>
          <p:cNvSpPr/>
          <p:nvPr/>
        </p:nvSpPr>
        <p:spPr>
          <a:xfrm>
            <a:off x="1132243" y="5369711"/>
            <a:ext cx="1209765" cy="1628023"/>
          </a:xfrm>
          <a:custGeom>
            <a:avLst/>
            <a:gdLst/>
            <a:ahLst/>
            <a:cxnLst/>
            <a:rect l="l" t="t" r="r" b="b"/>
            <a:pathLst>
              <a:path w="1209765" h="1628023">
                <a:moveTo>
                  <a:pt x="0" y="0"/>
                </a:moveTo>
                <a:lnTo>
                  <a:pt x="1209766" y="0"/>
                </a:lnTo>
                <a:lnTo>
                  <a:pt x="1209766" y="1628023"/>
                </a:lnTo>
                <a:lnTo>
                  <a:pt x="0" y="1628023"/>
                </a:lnTo>
                <a:lnTo>
                  <a:pt x="0" y="0"/>
                </a:lnTo>
                <a:close/>
              </a:path>
            </a:pathLst>
          </a:custGeom>
          <a:blipFill>
            <a:blip r:embed="rId6"/>
            <a:stretch>
              <a:fillRect t="-89" b="-89"/>
            </a:stretch>
          </a:blipFill>
        </p:spPr>
        <p:txBody>
          <a:bodyPr/>
          <a:lstStyle/>
          <a:p>
            <a:endParaRPr lang="en-GB"/>
          </a:p>
        </p:txBody>
      </p:sp>
      <p:sp>
        <p:nvSpPr>
          <p:cNvPr id="15" name="Freeform 15" descr="A magazine cover with a kitchen and dining area  Description automatically generated"/>
          <p:cNvSpPr/>
          <p:nvPr/>
        </p:nvSpPr>
        <p:spPr>
          <a:xfrm rot="-364190">
            <a:off x="527360" y="5454990"/>
            <a:ext cx="1209765" cy="1641964"/>
          </a:xfrm>
          <a:custGeom>
            <a:avLst/>
            <a:gdLst/>
            <a:ahLst/>
            <a:cxnLst/>
            <a:rect l="l" t="t" r="r" b="b"/>
            <a:pathLst>
              <a:path w="1209765" h="1641964">
                <a:moveTo>
                  <a:pt x="0" y="0"/>
                </a:moveTo>
                <a:lnTo>
                  <a:pt x="1209765" y="0"/>
                </a:lnTo>
                <a:lnTo>
                  <a:pt x="1209765" y="1641964"/>
                </a:lnTo>
                <a:lnTo>
                  <a:pt x="0" y="1641964"/>
                </a:lnTo>
                <a:lnTo>
                  <a:pt x="0" y="0"/>
                </a:lnTo>
                <a:close/>
              </a:path>
            </a:pathLst>
          </a:custGeom>
          <a:blipFill>
            <a:blip r:embed="rId7"/>
            <a:stretch>
              <a:fillRect l="-23" r="-23"/>
            </a:stretch>
          </a:blipFill>
        </p:spPr>
        <p:txBody>
          <a:bodyPr/>
          <a:lstStyle/>
          <a:p>
            <a:endParaRPr lang="en-GB"/>
          </a:p>
        </p:txBody>
      </p:sp>
      <p:sp>
        <p:nvSpPr>
          <p:cNvPr id="16" name="Freeform 16"/>
          <p:cNvSpPr/>
          <p:nvPr/>
        </p:nvSpPr>
        <p:spPr>
          <a:xfrm>
            <a:off x="2975182" y="239031"/>
            <a:ext cx="1297174" cy="1305563"/>
          </a:xfrm>
          <a:custGeom>
            <a:avLst/>
            <a:gdLst/>
            <a:ahLst/>
            <a:cxnLst/>
            <a:rect l="l" t="t" r="r" b="b"/>
            <a:pathLst>
              <a:path w="1297174" h="1305563">
                <a:moveTo>
                  <a:pt x="0" y="0"/>
                </a:moveTo>
                <a:lnTo>
                  <a:pt x="1297174" y="0"/>
                </a:lnTo>
                <a:lnTo>
                  <a:pt x="1297174" y="1305563"/>
                </a:lnTo>
                <a:lnTo>
                  <a:pt x="0" y="1305563"/>
                </a:lnTo>
                <a:lnTo>
                  <a:pt x="0" y="0"/>
                </a:lnTo>
                <a:close/>
              </a:path>
            </a:pathLst>
          </a:custGeom>
          <a:blipFill>
            <a:blip r:embed="rId8"/>
            <a:stretch>
              <a:fillRect l="-323" r="-323"/>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7093" y="6686104"/>
            <a:ext cx="3088495" cy="252974"/>
          </a:xfrm>
          <a:prstGeom prst="rect">
            <a:avLst/>
          </a:prstGeom>
        </p:spPr>
        <p:txBody>
          <a:bodyPr lIns="0" tIns="0" rIns="0" bIns="0" rtlCol="0" anchor="t">
            <a:spAutoFit/>
          </a:bodyPr>
          <a:lstStyle/>
          <a:p>
            <a:pPr algn="l">
              <a:lnSpc>
                <a:spcPts val="1586"/>
              </a:lnSpc>
            </a:pPr>
            <a:r>
              <a:rPr lang="en-US" sz="1322" spc="-54">
                <a:solidFill>
                  <a:srgbClr val="FFFFFF"/>
                </a:solidFill>
                <a:latin typeface="Arimo Bold"/>
              </a:rPr>
              <a:t>GRAND</a:t>
            </a:r>
            <a:r>
              <a:rPr lang="en-US" sz="1322" spc="-54">
                <a:solidFill>
                  <a:srgbClr val="FFFFFF"/>
                </a:solidFill>
                <a:latin typeface="Arimo"/>
              </a:rPr>
              <a:t>DESIGNS portfolio of products</a:t>
            </a:r>
          </a:p>
        </p:txBody>
      </p:sp>
      <p:sp>
        <p:nvSpPr>
          <p:cNvPr id="3" name="TextBox 3"/>
          <p:cNvSpPr txBox="1"/>
          <p:nvPr/>
        </p:nvSpPr>
        <p:spPr>
          <a:xfrm>
            <a:off x="5270727" y="6686104"/>
            <a:ext cx="3088495" cy="252974"/>
          </a:xfrm>
          <a:prstGeom prst="rect">
            <a:avLst/>
          </a:prstGeom>
        </p:spPr>
        <p:txBody>
          <a:bodyPr lIns="0" tIns="0" rIns="0" bIns="0" rtlCol="0" anchor="t">
            <a:spAutoFit/>
          </a:bodyPr>
          <a:lstStyle/>
          <a:p>
            <a:pPr algn="l">
              <a:lnSpc>
                <a:spcPts val="1586"/>
              </a:lnSpc>
            </a:pPr>
            <a:r>
              <a:rPr lang="en-US" sz="1322" spc="-54">
                <a:solidFill>
                  <a:srgbClr val="FFFFFF"/>
                </a:solidFill>
                <a:latin typeface="Arimo Bold"/>
              </a:rPr>
              <a:t>GRAND</a:t>
            </a:r>
            <a:r>
              <a:rPr lang="en-US" sz="1322" spc="-54">
                <a:solidFill>
                  <a:srgbClr val="FFFFFF"/>
                </a:solidFill>
                <a:latin typeface="Arimo"/>
              </a:rPr>
              <a:t>DESIGNS portfolio of products</a:t>
            </a:r>
          </a:p>
        </p:txBody>
      </p:sp>
      <p:sp>
        <p:nvSpPr>
          <p:cNvPr id="4" name="TextBox 4"/>
          <p:cNvSpPr txBox="1"/>
          <p:nvPr/>
        </p:nvSpPr>
        <p:spPr>
          <a:xfrm>
            <a:off x="289510" y="540321"/>
            <a:ext cx="5697562" cy="376291"/>
          </a:xfrm>
          <a:prstGeom prst="rect">
            <a:avLst/>
          </a:prstGeom>
        </p:spPr>
        <p:txBody>
          <a:bodyPr lIns="0" tIns="0" rIns="0" bIns="0" rtlCol="0" anchor="t">
            <a:spAutoFit/>
          </a:bodyPr>
          <a:lstStyle/>
          <a:p>
            <a:pPr algn="l">
              <a:lnSpc>
                <a:spcPts val="2513"/>
              </a:lnSpc>
            </a:pPr>
            <a:r>
              <a:rPr lang="en-US" sz="2188" spc="-27">
                <a:solidFill>
                  <a:srgbClr val="009A9B"/>
                </a:solidFill>
                <a:latin typeface="Euclid Circular B 1"/>
              </a:rPr>
              <a:t>Creative Examples</a:t>
            </a:r>
          </a:p>
        </p:txBody>
      </p:sp>
      <p:grpSp>
        <p:nvGrpSpPr>
          <p:cNvPr id="5" name="Group 5"/>
          <p:cNvGrpSpPr/>
          <p:nvPr/>
        </p:nvGrpSpPr>
        <p:grpSpPr>
          <a:xfrm>
            <a:off x="0" y="6532958"/>
            <a:ext cx="9749547" cy="1001814"/>
            <a:chOff x="0" y="0"/>
            <a:chExt cx="14256173" cy="1464892"/>
          </a:xfrm>
        </p:grpSpPr>
        <p:sp>
          <p:nvSpPr>
            <p:cNvPr id="6" name="Freeform 6"/>
            <p:cNvSpPr/>
            <p:nvPr/>
          </p:nvSpPr>
          <p:spPr>
            <a:xfrm>
              <a:off x="0" y="0"/>
              <a:ext cx="14256004" cy="1463564"/>
            </a:xfrm>
            <a:custGeom>
              <a:avLst/>
              <a:gdLst/>
              <a:ahLst/>
              <a:cxnLst/>
              <a:rect l="l" t="t" r="r" b="b"/>
              <a:pathLst>
                <a:path w="14256004" h="1463564">
                  <a:moveTo>
                    <a:pt x="14256004" y="0"/>
                  </a:moveTo>
                  <a:lnTo>
                    <a:pt x="0" y="0"/>
                  </a:lnTo>
                  <a:lnTo>
                    <a:pt x="0" y="1463564"/>
                  </a:lnTo>
                  <a:lnTo>
                    <a:pt x="14256004" y="1463564"/>
                  </a:lnTo>
                  <a:lnTo>
                    <a:pt x="14256004" y="0"/>
                  </a:lnTo>
                  <a:close/>
                </a:path>
              </a:pathLst>
            </a:custGeom>
            <a:solidFill>
              <a:srgbClr val="009A9B"/>
            </a:solidFill>
          </p:spPr>
          <p:txBody>
            <a:bodyPr/>
            <a:lstStyle/>
            <a:p>
              <a:endParaRPr lang="en-GB"/>
            </a:p>
          </p:txBody>
        </p:sp>
      </p:grpSp>
      <p:sp>
        <p:nvSpPr>
          <p:cNvPr id="7" name="Freeform 7" descr="A magazine cover with a wood house  Description automatically generated"/>
          <p:cNvSpPr/>
          <p:nvPr/>
        </p:nvSpPr>
        <p:spPr>
          <a:xfrm rot="388233">
            <a:off x="1682651" y="5232513"/>
            <a:ext cx="1204268" cy="1634503"/>
          </a:xfrm>
          <a:custGeom>
            <a:avLst/>
            <a:gdLst/>
            <a:ahLst/>
            <a:cxnLst/>
            <a:rect l="l" t="t" r="r" b="b"/>
            <a:pathLst>
              <a:path w="1204268" h="1634503">
                <a:moveTo>
                  <a:pt x="0" y="0"/>
                </a:moveTo>
                <a:lnTo>
                  <a:pt x="1204269" y="0"/>
                </a:lnTo>
                <a:lnTo>
                  <a:pt x="1204269" y="1634502"/>
                </a:lnTo>
                <a:lnTo>
                  <a:pt x="0" y="1634502"/>
                </a:lnTo>
                <a:lnTo>
                  <a:pt x="0" y="0"/>
                </a:lnTo>
                <a:close/>
              </a:path>
            </a:pathLst>
          </a:custGeom>
          <a:blipFill>
            <a:blip r:embed="rId2"/>
            <a:stretch>
              <a:fillRect l="-23" r="-23"/>
            </a:stretch>
          </a:blipFill>
        </p:spPr>
        <p:txBody>
          <a:bodyPr/>
          <a:lstStyle/>
          <a:p>
            <a:endParaRPr lang="en-GB"/>
          </a:p>
        </p:txBody>
      </p:sp>
      <p:sp>
        <p:nvSpPr>
          <p:cNvPr id="8" name="Freeform 8"/>
          <p:cNvSpPr/>
          <p:nvPr/>
        </p:nvSpPr>
        <p:spPr>
          <a:xfrm>
            <a:off x="1129115" y="5230438"/>
            <a:ext cx="1204267" cy="1620624"/>
          </a:xfrm>
          <a:custGeom>
            <a:avLst/>
            <a:gdLst/>
            <a:ahLst/>
            <a:cxnLst/>
            <a:rect l="l" t="t" r="r" b="b"/>
            <a:pathLst>
              <a:path w="1204267" h="1620624">
                <a:moveTo>
                  <a:pt x="0" y="0"/>
                </a:moveTo>
                <a:lnTo>
                  <a:pt x="1204268" y="0"/>
                </a:lnTo>
                <a:lnTo>
                  <a:pt x="1204268" y="1620624"/>
                </a:lnTo>
                <a:lnTo>
                  <a:pt x="0" y="1620624"/>
                </a:lnTo>
                <a:lnTo>
                  <a:pt x="0" y="0"/>
                </a:lnTo>
                <a:close/>
              </a:path>
            </a:pathLst>
          </a:custGeom>
          <a:blipFill>
            <a:blip r:embed="rId3"/>
            <a:stretch>
              <a:fillRect t="-89" b="-89"/>
            </a:stretch>
          </a:blipFill>
        </p:spPr>
        <p:txBody>
          <a:bodyPr/>
          <a:lstStyle/>
          <a:p>
            <a:endParaRPr lang="en-GB"/>
          </a:p>
        </p:txBody>
      </p:sp>
      <p:sp>
        <p:nvSpPr>
          <p:cNvPr id="9" name="Freeform 9" descr="A magazine cover with a kitchen and dining area  Description automatically generated"/>
          <p:cNvSpPr/>
          <p:nvPr/>
        </p:nvSpPr>
        <p:spPr>
          <a:xfrm rot="-364190">
            <a:off x="526981" y="5315329"/>
            <a:ext cx="1204267" cy="1634502"/>
          </a:xfrm>
          <a:custGeom>
            <a:avLst/>
            <a:gdLst/>
            <a:ahLst/>
            <a:cxnLst/>
            <a:rect l="l" t="t" r="r" b="b"/>
            <a:pathLst>
              <a:path w="1204267" h="1634502">
                <a:moveTo>
                  <a:pt x="0" y="0"/>
                </a:moveTo>
                <a:lnTo>
                  <a:pt x="1204267" y="0"/>
                </a:lnTo>
                <a:lnTo>
                  <a:pt x="1204267" y="1634502"/>
                </a:lnTo>
                <a:lnTo>
                  <a:pt x="0" y="1634502"/>
                </a:lnTo>
                <a:lnTo>
                  <a:pt x="0" y="0"/>
                </a:lnTo>
                <a:close/>
              </a:path>
            </a:pathLst>
          </a:custGeom>
          <a:blipFill>
            <a:blip r:embed="rId4"/>
            <a:stretch>
              <a:fillRect l="-23" r="-23"/>
            </a:stretch>
          </a:blipFill>
        </p:spPr>
        <p:txBody>
          <a:bodyPr/>
          <a:lstStyle/>
          <a:p>
            <a:endParaRPr lang="en-GB"/>
          </a:p>
        </p:txBody>
      </p:sp>
      <p:sp>
        <p:nvSpPr>
          <p:cNvPr id="10" name="Freeform 10"/>
          <p:cNvSpPr/>
          <p:nvPr/>
        </p:nvSpPr>
        <p:spPr>
          <a:xfrm>
            <a:off x="2975182" y="239031"/>
            <a:ext cx="1297174" cy="1305563"/>
          </a:xfrm>
          <a:custGeom>
            <a:avLst/>
            <a:gdLst/>
            <a:ahLst/>
            <a:cxnLst/>
            <a:rect l="l" t="t" r="r" b="b"/>
            <a:pathLst>
              <a:path w="1297174" h="1305563">
                <a:moveTo>
                  <a:pt x="0" y="0"/>
                </a:moveTo>
                <a:lnTo>
                  <a:pt x="1297174" y="0"/>
                </a:lnTo>
                <a:lnTo>
                  <a:pt x="1297174" y="1305563"/>
                </a:lnTo>
                <a:lnTo>
                  <a:pt x="0" y="1305563"/>
                </a:lnTo>
                <a:lnTo>
                  <a:pt x="0" y="0"/>
                </a:lnTo>
                <a:close/>
              </a:path>
            </a:pathLst>
          </a:custGeom>
          <a:blipFill>
            <a:blip r:embed="rId5"/>
            <a:stretch>
              <a:fillRect l="-323" r="-323"/>
            </a:stretch>
          </a:blipFill>
        </p:spPr>
        <p:txBody>
          <a:bodyPr/>
          <a:lstStyle/>
          <a:p>
            <a:endParaRPr lang="en-GB"/>
          </a:p>
        </p:txBody>
      </p:sp>
      <p:sp>
        <p:nvSpPr>
          <p:cNvPr id="11" name="Freeform 11" descr="A vehicle with advertisement on the side  Description automatically generated"/>
          <p:cNvSpPr/>
          <p:nvPr/>
        </p:nvSpPr>
        <p:spPr>
          <a:xfrm>
            <a:off x="203569" y="1818930"/>
            <a:ext cx="4446547" cy="3116942"/>
          </a:xfrm>
          <a:custGeom>
            <a:avLst/>
            <a:gdLst/>
            <a:ahLst/>
            <a:cxnLst/>
            <a:rect l="l" t="t" r="r" b="b"/>
            <a:pathLst>
              <a:path w="4446547" h="3116942">
                <a:moveTo>
                  <a:pt x="0" y="0"/>
                </a:moveTo>
                <a:lnTo>
                  <a:pt x="4446547" y="0"/>
                </a:lnTo>
                <a:lnTo>
                  <a:pt x="4446547" y="3116943"/>
                </a:lnTo>
                <a:lnTo>
                  <a:pt x="0" y="3116943"/>
                </a:lnTo>
                <a:lnTo>
                  <a:pt x="0" y="0"/>
                </a:lnTo>
                <a:close/>
              </a:path>
            </a:pathLst>
          </a:custGeom>
          <a:blipFill>
            <a:blip r:embed="rId6"/>
            <a:stretch>
              <a:fillRect/>
            </a:stretch>
          </a:blipFill>
        </p:spPr>
        <p:txBody>
          <a:bodyPr/>
          <a:lstStyle/>
          <a:p>
            <a:endParaRPr lang="en-GB"/>
          </a:p>
        </p:txBody>
      </p:sp>
      <p:sp>
        <p:nvSpPr>
          <p:cNvPr id="12" name="Freeform 12" descr="A kitchen with a table and chairs  Description automatically generated"/>
          <p:cNvSpPr/>
          <p:nvPr/>
        </p:nvSpPr>
        <p:spPr>
          <a:xfrm>
            <a:off x="4928291" y="1286718"/>
            <a:ext cx="3976538" cy="3973694"/>
          </a:xfrm>
          <a:custGeom>
            <a:avLst/>
            <a:gdLst/>
            <a:ahLst/>
            <a:cxnLst/>
            <a:rect l="l" t="t" r="r" b="b"/>
            <a:pathLst>
              <a:path w="3976538" h="3973694">
                <a:moveTo>
                  <a:pt x="0" y="0"/>
                </a:moveTo>
                <a:lnTo>
                  <a:pt x="3976538" y="0"/>
                </a:lnTo>
                <a:lnTo>
                  <a:pt x="3976538" y="3973693"/>
                </a:lnTo>
                <a:lnTo>
                  <a:pt x="0" y="3973693"/>
                </a:lnTo>
                <a:lnTo>
                  <a:pt x="0" y="0"/>
                </a:lnTo>
                <a:close/>
              </a:path>
            </a:pathLst>
          </a:custGeom>
          <a:blipFill>
            <a:blip r:embed="rId7"/>
            <a:stretch>
              <a:fillRect l="-5826" r="-5826"/>
            </a:stretch>
          </a:blipFill>
        </p:spPr>
        <p:txBody>
          <a:bodyPr/>
          <a:lstStyle/>
          <a:p>
            <a:endParaRPr lang="en-GB"/>
          </a:p>
        </p:txBody>
      </p:sp>
      <p:sp>
        <p:nvSpPr>
          <p:cNvPr id="13" name="TextBox 13"/>
          <p:cNvSpPr txBox="1"/>
          <p:nvPr/>
        </p:nvSpPr>
        <p:spPr>
          <a:xfrm>
            <a:off x="692183" y="1554119"/>
            <a:ext cx="1367791" cy="231784"/>
          </a:xfrm>
          <a:prstGeom prst="rect">
            <a:avLst/>
          </a:prstGeom>
        </p:spPr>
        <p:txBody>
          <a:bodyPr lIns="0" tIns="0" rIns="0" bIns="0" rtlCol="0" anchor="t">
            <a:spAutoFit/>
          </a:bodyPr>
          <a:lstStyle/>
          <a:p>
            <a:pPr algn="l">
              <a:lnSpc>
                <a:spcPts val="1494"/>
              </a:lnSpc>
            </a:pPr>
            <a:r>
              <a:rPr lang="en-US" sz="1641">
                <a:solidFill>
                  <a:srgbClr val="009A9B"/>
                </a:solidFill>
                <a:latin typeface="Euclid Circular B 1"/>
              </a:rPr>
              <a:t>Branding</a:t>
            </a:r>
          </a:p>
        </p:txBody>
      </p:sp>
      <p:sp>
        <p:nvSpPr>
          <p:cNvPr id="14" name="TextBox 14"/>
          <p:cNvSpPr txBox="1"/>
          <p:nvPr/>
        </p:nvSpPr>
        <p:spPr>
          <a:xfrm>
            <a:off x="5270727" y="1050750"/>
            <a:ext cx="1245529" cy="231784"/>
          </a:xfrm>
          <a:prstGeom prst="rect">
            <a:avLst/>
          </a:prstGeom>
        </p:spPr>
        <p:txBody>
          <a:bodyPr lIns="0" tIns="0" rIns="0" bIns="0" rtlCol="0" anchor="t">
            <a:spAutoFit/>
          </a:bodyPr>
          <a:lstStyle/>
          <a:p>
            <a:pPr algn="l">
              <a:lnSpc>
                <a:spcPts val="1494"/>
              </a:lnSpc>
            </a:pPr>
            <a:r>
              <a:rPr lang="en-US" sz="1641">
                <a:solidFill>
                  <a:srgbClr val="009A9B"/>
                </a:solidFill>
                <a:latin typeface="Euclid Circular B 1"/>
              </a:rPr>
              <a:t>Advertorials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7093" y="6686104"/>
            <a:ext cx="3088495" cy="252974"/>
          </a:xfrm>
          <a:prstGeom prst="rect">
            <a:avLst/>
          </a:prstGeom>
        </p:spPr>
        <p:txBody>
          <a:bodyPr lIns="0" tIns="0" rIns="0" bIns="0" rtlCol="0" anchor="t">
            <a:spAutoFit/>
          </a:bodyPr>
          <a:lstStyle/>
          <a:p>
            <a:pPr algn="l">
              <a:lnSpc>
                <a:spcPts val="1586"/>
              </a:lnSpc>
            </a:pPr>
            <a:r>
              <a:rPr lang="en-US" sz="1322" spc="-54">
                <a:solidFill>
                  <a:srgbClr val="FFFFFF"/>
                </a:solidFill>
                <a:latin typeface="Arimo Bold"/>
              </a:rPr>
              <a:t>GRAND</a:t>
            </a:r>
            <a:r>
              <a:rPr lang="en-US" sz="1322" spc="-54">
                <a:solidFill>
                  <a:srgbClr val="FFFFFF"/>
                </a:solidFill>
                <a:latin typeface="Arimo"/>
              </a:rPr>
              <a:t>DESIGNS portfolio of products</a:t>
            </a:r>
          </a:p>
        </p:txBody>
      </p:sp>
      <p:sp>
        <p:nvSpPr>
          <p:cNvPr id="3" name="TextBox 3"/>
          <p:cNvSpPr txBox="1"/>
          <p:nvPr/>
        </p:nvSpPr>
        <p:spPr>
          <a:xfrm>
            <a:off x="5270727" y="6686104"/>
            <a:ext cx="3088495" cy="252974"/>
          </a:xfrm>
          <a:prstGeom prst="rect">
            <a:avLst/>
          </a:prstGeom>
        </p:spPr>
        <p:txBody>
          <a:bodyPr lIns="0" tIns="0" rIns="0" bIns="0" rtlCol="0" anchor="t">
            <a:spAutoFit/>
          </a:bodyPr>
          <a:lstStyle/>
          <a:p>
            <a:pPr algn="l">
              <a:lnSpc>
                <a:spcPts val="1586"/>
              </a:lnSpc>
            </a:pPr>
            <a:r>
              <a:rPr lang="en-US" sz="1322" spc="-54">
                <a:solidFill>
                  <a:srgbClr val="FFFFFF"/>
                </a:solidFill>
                <a:latin typeface="Arimo Bold"/>
              </a:rPr>
              <a:t>GRAND</a:t>
            </a:r>
            <a:r>
              <a:rPr lang="en-US" sz="1322" spc="-54">
                <a:solidFill>
                  <a:srgbClr val="FFFFFF"/>
                </a:solidFill>
                <a:latin typeface="Arimo"/>
              </a:rPr>
              <a:t>DESIGNS portfolio of products</a:t>
            </a:r>
          </a:p>
        </p:txBody>
      </p:sp>
      <p:sp>
        <p:nvSpPr>
          <p:cNvPr id="4" name="TextBox 4"/>
          <p:cNvSpPr txBox="1"/>
          <p:nvPr/>
        </p:nvSpPr>
        <p:spPr>
          <a:xfrm>
            <a:off x="289510" y="540321"/>
            <a:ext cx="5697562" cy="376291"/>
          </a:xfrm>
          <a:prstGeom prst="rect">
            <a:avLst/>
          </a:prstGeom>
        </p:spPr>
        <p:txBody>
          <a:bodyPr lIns="0" tIns="0" rIns="0" bIns="0" rtlCol="0" anchor="t">
            <a:spAutoFit/>
          </a:bodyPr>
          <a:lstStyle/>
          <a:p>
            <a:pPr algn="l">
              <a:lnSpc>
                <a:spcPts val="2513"/>
              </a:lnSpc>
            </a:pPr>
            <a:r>
              <a:rPr lang="en-US" sz="2188" spc="-27">
                <a:solidFill>
                  <a:srgbClr val="009A9B"/>
                </a:solidFill>
                <a:latin typeface="Euclid Circular B 1"/>
              </a:rPr>
              <a:t>Creative Examples</a:t>
            </a:r>
          </a:p>
        </p:txBody>
      </p:sp>
      <p:grpSp>
        <p:nvGrpSpPr>
          <p:cNvPr id="5" name="Group 5"/>
          <p:cNvGrpSpPr/>
          <p:nvPr/>
        </p:nvGrpSpPr>
        <p:grpSpPr>
          <a:xfrm>
            <a:off x="0" y="6532958"/>
            <a:ext cx="9749547" cy="1001814"/>
            <a:chOff x="0" y="0"/>
            <a:chExt cx="14256173" cy="1464892"/>
          </a:xfrm>
        </p:grpSpPr>
        <p:sp>
          <p:nvSpPr>
            <p:cNvPr id="6" name="Freeform 6"/>
            <p:cNvSpPr/>
            <p:nvPr/>
          </p:nvSpPr>
          <p:spPr>
            <a:xfrm>
              <a:off x="0" y="0"/>
              <a:ext cx="14256004" cy="1463564"/>
            </a:xfrm>
            <a:custGeom>
              <a:avLst/>
              <a:gdLst/>
              <a:ahLst/>
              <a:cxnLst/>
              <a:rect l="l" t="t" r="r" b="b"/>
              <a:pathLst>
                <a:path w="14256004" h="1463564">
                  <a:moveTo>
                    <a:pt x="14256004" y="0"/>
                  </a:moveTo>
                  <a:lnTo>
                    <a:pt x="0" y="0"/>
                  </a:lnTo>
                  <a:lnTo>
                    <a:pt x="0" y="1463564"/>
                  </a:lnTo>
                  <a:lnTo>
                    <a:pt x="14256004" y="1463564"/>
                  </a:lnTo>
                  <a:lnTo>
                    <a:pt x="14256004" y="0"/>
                  </a:lnTo>
                  <a:close/>
                </a:path>
              </a:pathLst>
            </a:custGeom>
            <a:solidFill>
              <a:srgbClr val="009A9B"/>
            </a:solidFill>
          </p:spPr>
          <p:txBody>
            <a:bodyPr/>
            <a:lstStyle/>
            <a:p>
              <a:endParaRPr lang="en-GB"/>
            </a:p>
          </p:txBody>
        </p:sp>
      </p:grpSp>
      <p:sp>
        <p:nvSpPr>
          <p:cNvPr id="7" name="Freeform 7"/>
          <p:cNvSpPr/>
          <p:nvPr/>
        </p:nvSpPr>
        <p:spPr>
          <a:xfrm>
            <a:off x="692183" y="1924935"/>
            <a:ext cx="3228480" cy="3599699"/>
          </a:xfrm>
          <a:custGeom>
            <a:avLst/>
            <a:gdLst/>
            <a:ahLst/>
            <a:cxnLst/>
            <a:rect l="l" t="t" r="r" b="b"/>
            <a:pathLst>
              <a:path w="3228480" h="3599699">
                <a:moveTo>
                  <a:pt x="0" y="0"/>
                </a:moveTo>
                <a:lnTo>
                  <a:pt x="3228479" y="0"/>
                </a:lnTo>
                <a:lnTo>
                  <a:pt x="3228479" y="3599699"/>
                </a:lnTo>
                <a:lnTo>
                  <a:pt x="0" y="3599699"/>
                </a:lnTo>
                <a:lnTo>
                  <a:pt x="0" y="0"/>
                </a:lnTo>
                <a:close/>
              </a:path>
            </a:pathLst>
          </a:custGeom>
          <a:blipFill>
            <a:blip r:embed="rId2"/>
            <a:stretch>
              <a:fillRect b="-19583"/>
            </a:stretch>
          </a:blipFill>
        </p:spPr>
        <p:txBody>
          <a:bodyPr/>
          <a:lstStyle/>
          <a:p>
            <a:endParaRPr lang="en-GB"/>
          </a:p>
        </p:txBody>
      </p:sp>
      <p:sp>
        <p:nvSpPr>
          <p:cNvPr id="8" name="Freeform 8" descr="A magazine cover with a wood house  Description automatically generated"/>
          <p:cNvSpPr/>
          <p:nvPr/>
        </p:nvSpPr>
        <p:spPr>
          <a:xfrm rot="388233">
            <a:off x="1682651" y="5232513"/>
            <a:ext cx="1204268" cy="1634503"/>
          </a:xfrm>
          <a:custGeom>
            <a:avLst/>
            <a:gdLst/>
            <a:ahLst/>
            <a:cxnLst/>
            <a:rect l="l" t="t" r="r" b="b"/>
            <a:pathLst>
              <a:path w="1204268" h="1634503">
                <a:moveTo>
                  <a:pt x="0" y="0"/>
                </a:moveTo>
                <a:lnTo>
                  <a:pt x="1204269" y="0"/>
                </a:lnTo>
                <a:lnTo>
                  <a:pt x="1204269" y="1634502"/>
                </a:lnTo>
                <a:lnTo>
                  <a:pt x="0" y="1634502"/>
                </a:lnTo>
                <a:lnTo>
                  <a:pt x="0" y="0"/>
                </a:lnTo>
                <a:close/>
              </a:path>
            </a:pathLst>
          </a:custGeom>
          <a:blipFill>
            <a:blip r:embed="rId3"/>
            <a:stretch>
              <a:fillRect l="-23" r="-23"/>
            </a:stretch>
          </a:blipFill>
        </p:spPr>
        <p:txBody>
          <a:bodyPr/>
          <a:lstStyle/>
          <a:p>
            <a:endParaRPr lang="en-GB"/>
          </a:p>
        </p:txBody>
      </p:sp>
      <p:sp>
        <p:nvSpPr>
          <p:cNvPr id="9" name="Freeform 9"/>
          <p:cNvSpPr/>
          <p:nvPr/>
        </p:nvSpPr>
        <p:spPr>
          <a:xfrm>
            <a:off x="1129115" y="5230438"/>
            <a:ext cx="1204267" cy="1620624"/>
          </a:xfrm>
          <a:custGeom>
            <a:avLst/>
            <a:gdLst/>
            <a:ahLst/>
            <a:cxnLst/>
            <a:rect l="l" t="t" r="r" b="b"/>
            <a:pathLst>
              <a:path w="1204267" h="1620624">
                <a:moveTo>
                  <a:pt x="0" y="0"/>
                </a:moveTo>
                <a:lnTo>
                  <a:pt x="1204268" y="0"/>
                </a:lnTo>
                <a:lnTo>
                  <a:pt x="1204268" y="1620624"/>
                </a:lnTo>
                <a:lnTo>
                  <a:pt x="0" y="1620624"/>
                </a:lnTo>
                <a:lnTo>
                  <a:pt x="0" y="0"/>
                </a:lnTo>
                <a:close/>
              </a:path>
            </a:pathLst>
          </a:custGeom>
          <a:blipFill>
            <a:blip r:embed="rId4"/>
            <a:stretch>
              <a:fillRect t="-89" b="-89"/>
            </a:stretch>
          </a:blipFill>
        </p:spPr>
        <p:txBody>
          <a:bodyPr/>
          <a:lstStyle/>
          <a:p>
            <a:endParaRPr lang="en-GB"/>
          </a:p>
        </p:txBody>
      </p:sp>
      <p:sp>
        <p:nvSpPr>
          <p:cNvPr id="10" name="Freeform 10" descr="A magazine cover with a kitchen and dining area  Description automatically generated"/>
          <p:cNvSpPr/>
          <p:nvPr/>
        </p:nvSpPr>
        <p:spPr>
          <a:xfrm rot="-364190">
            <a:off x="526981" y="5315329"/>
            <a:ext cx="1204267" cy="1634502"/>
          </a:xfrm>
          <a:custGeom>
            <a:avLst/>
            <a:gdLst/>
            <a:ahLst/>
            <a:cxnLst/>
            <a:rect l="l" t="t" r="r" b="b"/>
            <a:pathLst>
              <a:path w="1204267" h="1634502">
                <a:moveTo>
                  <a:pt x="0" y="0"/>
                </a:moveTo>
                <a:lnTo>
                  <a:pt x="1204267" y="0"/>
                </a:lnTo>
                <a:lnTo>
                  <a:pt x="1204267" y="1634502"/>
                </a:lnTo>
                <a:lnTo>
                  <a:pt x="0" y="1634502"/>
                </a:lnTo>
                <a:lnTo>
                  <a:pt x="0" y="0"/>
                </a:lnTo>
                <a:close/>
              </a:path>
            </a:pathLst>
          </a:custGeom>
          <a:blipFill>
            <a:blip r:embed="rId5"/>
            <a:stretch>
              <a:fillRect l="-23" r="-23"/>
            </a:stretch>
          </a:blipFill>
        </p:spPr>
        <p:txBody>
          <a:bodyPr/>
          <a:lstStyle/>
          <a:p>
            <a:endParaRPr lang="en-GB"/>
          </a:p>
        </p:txBody>
      </p:sp>
      <p:sp>
        <p:nvSpPr>
          <p:cNvPr id="11" name="Freeform 11"/>
          <p:cNvSpPr/>
          <p:nvPr/>
        </p:nvSpPr>
        <p:spPr>
          <a:xfrm>
            <a:off x="2975182" y="239031"/>
            <a:ext cx="1297174" cy="1305563"/>
          </a:xfrm>
          <a:custGeom>
            <a:avLst/>
            <a:gdLst/>
            <a:ahLst/>
            <a:cxnLst/>
            <a:rect l="l" t="t" r="r" b="b"/>
            <a:pathLst>
              <a:path w="1297174" h="1305563">
                <a:moveTo>
                  <a:pt x="0" y="0"/>
                </a:moveTo>
                <a:lnTo>
                  <a:pt x="1297174" y="0"/>
                </a:lnTo>
                <a:lnTo>
                  <a:pt x="1297174" y="1305563"/>
                </a:lnTo>
                <a:lnTo>
                  <a:pt x="0" y="1305563"/>
                </a:lnTo>
                <a:lnTo>
                  <a:pt x="0" y="0"/>
                </a:lnTo>
                <a:close/>
              </a:path>
            </a:pathLst>
          </a:custGeom>
          <a:blipFill>
            <a:blip r:embed="rId6"/>
            <a:stretch>
              <a:fillRect l="-323" r="-323"/>
            </a:stretch>
          </a:blipFill>
        </p:spPr>
        <p:txBody>
          <a:bodyPr/>
          <a:lstStyle/>
          <a:p>
            <a:endParaRPr lang="en-GB"/>
          </a:p>
        </p:txBody>
      </p:sp>
      <p:sp>
        <p:nvSpPr>
          <p:cNvPr id="12" name="Freeform 12"/>
          <p:cNvSpPr/>
          <p:nvPr/>
        </p:nvSpPr>
        <p:spPr>
          <a:xfrm>
            <a:off x="5902510" y="587946"/>
            <a:ext cx="2670461" cy="5899230"/>
          </a:xfrm>
          <a:custGeom>
            <a:avLst/>
            <a:gdLst/>
            <a:ahLst/>
            <a:cxnLst/>
            <a:rect l="l" t="t" r="r" b="b"/>
            <a:pathLst>
              <a:path w="2670461" h="5899230">
                <a:moveTo>
                  <a:pt x="0" y="0"/>
                </a:moveTo>
                <a:lnTo>
                  <a:pt x="2670461" y="0"/>
                </a:lnTo>
                <a:lnTo>
                  <a:pt x="2670461" y="5899229"/>
                </a:lnTo>
                <a:lnTo>
                  <a:pt x="0" y="5899229"/>
                </a:lnTo>
                <a:lnTo>
                  <a:pt x="0" y="0"/>
                </a:lnTo>
                <a:close/>
              </a:path>
            </a:pathLst>
          </a:custGeom>
          <a:blipFill>
            <a:blip r:embed="rId7"/>
            <a:stretch>
              <a:fillRect/>
            </a:stretch>
          </a:blipFill>
        </p:spPr>
        <p:txBody>
          <a:bodyPr/>
          <a:lstStyle/>
          <a:p>
            <a:endParaRPr lang="en-GB"/>
          </a:p>
        </p:txBody>
      </p:sp>
      <p:sp>
        <p:nvSpPr>
          <p:cNvPr id="13" name="TextBox 13"/>
          <p:cNvSpPr txBox="1"/>
          <p:nvPr/>
        </p:nvSpPr>
        <p:spPr>
          <a:xfrm>
            <a:off x="692183" y="1554119"/>
            <a:ext cx="1367791" cy="231784"/>
          </a:xfrm>
          <a:prstGeom prst="rect">
            <a:avLst/>
          </a:prstGeom>
        </p:spPr>
        <p:txBody>
          <a:bodyPr lIns="0" tIns="0" rIns="0" bIns="0" rtlCol="0" anchor="t">
            <a:spAutoFit/>
          </a:bodyPr>
          <a:lstStyle/>
          <a:p>
            <a:pPr algn="l">
              <a:lnSpc>
                <a:spcPts val="1494"/>
              </a:lnSpc>
            </a:pPr>
            <a:r>
              <a:rPr lang="en-US" sz="1641">
                <a:solidFill>
                  <a:srgbClr val="009A9B"/>
                </a:solidFill>
                <a:latin typeface="Euclid Circular B 1"/>
              </a:rPr>
              <a:t>Branding</a:t>
            </a:r>
          </a:p>
        </p:txBody>
      </p:sp>
      <p:sp>
        <p:nvSpPr>
          <p:cNvPr id="14" name="TextBox 14"/>
          <p:cNvSpPr txBox="1"/>
          <p:nvPr/>
        </p:nvSpPr>
        <p:spPr>
          <a:xfrm>
            <a:off x="4741543" y="1154757"/>
            <a:ext cx="1245529" cy="231784"/>
          </a:xfrm>
          <a:prstGeom prst="rect">
            <a:avLst/>
          </a:prstGeom>
        </p:spPr>
        <p:txBody>
          <a:bodyPr lIns="0" tIns="0" rIns="0" bIns="0" rtlCol="0" anchor="t">
            <a:spAutoFit/>
          </a:bodyPr>
          <a:lstStyle/>
          <a:p>
            <a:pPr algn="l">
              <a:lnSpc>
                <a:spcPts val="1494"/>
              </a:lnSpc>
            </a:pPr>
            <a:r>
              <a:rPr lang="en-US" sz="1641">
                <a:solidFill>
                  <a:srgbClr val="009A9B"/>
                </a:solidFill>
                <a:latin typeface="Euclid Circular B 1"/>
              </a:rPr>
              <a:t>Branding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663</Words>
  <Application>Microsoft Office PowerPoint</Application>
  <PresentationFormat>Custom</PresentationFormat>
  <Paragraphs>82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 with an audience who are passionate about creating a dream home that they long to live in What is the Grand Designs magazine Premium Partner scheme? It’s a coveted Grand Designs magazine endorsement. Being a Premium Partner will send a strong</dc:title>
  <dc:creator>Aurelia Allegra</dc:creator>
  <cp:lastModifiedBy>Aurelia Allegra</cp:lastModifiedBy>
  <cp:revision>32</cp:revision>
  <dcterms:created xsi:type="dcterms:W3CDTF">2006-08-16T00:00:00Z</dcterms:created>
  <dcterms:modified xsi:type="dcterms:W3CDTF">2024-05-03T11:21:02Z</dcterms:modified>
  <dc:identifier>DAF8MgFPMKA</dc:identifier>
</cp:coreProperties>
</file>