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1" r:id="rId5"/>
    <p:sldId id="259" r:id="rId6"/>
    <p:sldId id="260" r:id="rId7"/>
    <p:sldId id="261" r:id="rId8"/>
    <p:sldId id="262" r:id="rId9"/>
    <p:sldId id="263" r:id="rId10"/>
    <p:sldId id="264" r:id="rId11"/>
    <p:sldId id="272" r:id="rId12"/>
  </p:sldIdLst>
  <p:sldSz cx="9753600" cy="7315200"/>
  <p:notesSz cx="6858000" cy="9144000"/>
  <p:embeddedFontLst>
    <p:embeddedFont>
      <p:font typeface="Euclid Circular B 1" panose="020B0604020202020204" charset="0"/>
      <p:regular r:id="rId13"/>
    </p:embeddedFont>
    <p:embeddedFont>
      <p:font typeface="Euclid Circular B 2" panose="020B0604020202020204" charset="0"/>
      <p:regular r:id="rId14"/>
    </p:embeddedFont>
    <p:embeddedFont>
      <p:font typeface="Euclid Circular B 3" panose="020B0604020202020204" charset="0"/>
      <p:regular r:id="rId15"/>
    </p:embeddedFont>
    <p:embeddedFont>
      <p:font typeface="Euclid Circular B 4" panose="020B0604020202020204" charset="0"/>
      <p:regular r:id="rId16"/>
    </p:embeddedFont>
    <p:embeddedFont>
      <p:font typeface="Euclid Circular B 5" panose="020B0604020202020204" charset="0"/>
      <p:regular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89B"/>
    <a:srgbClr val="398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245F5-EEBF-4AD1-AEDB-81CF79EAA940}" v="1" dt="2024-04-17T09:36:33.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7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cdn.asp.events/CLIENT_Media_10_B9D470DF_5056_B739_5443B4BBAA6F8ED4/sites/Grand-Designs-Live/media/all/GDM-leaderboard.png" TargetMode="External"/><Relationship Id="rId7" Type="http://schemas.openxmlformats.org/officeDocument/2006/relationships/image" Target="../media/image114.png"/><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hyperlink" Target="https://cdn.asp.events/CLIENT_Media_10_B9D470DF_5056_B739_5443B4BBAA6F8ED4/sites/Grand-Designs-Live/media/thumbnail_image001.png" TargetMode="External"/><Relationship Id="rId4" Type="http://schemas.openxmlformats.org/officeDocument/2006/relationships/hyperlink" Target="https://cdn.asp.events/CLIENT_Media_10_B9D470DF_5056_B739_5443B4BBAA6F8ED4/sites/Grand-Designs-Live/media/all/mpu-example.p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dn.asp.events/CLIENT_Media_10_B9D470DF_5056_B739_5443B4BBAA6F8ED4/sites/Grand-Designs-Live/media/Premium-partner-examples--1.png" TargetMode="External"/><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hyperlink" Target="https://cdn.asp.events/CLIENT_Media_10_B9D470DF_5056_B739_5443B4BBAA6F8ED4/sites/Grand-Designs-Live/media/Premium-partner-examples--2.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sv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3" Type="http://schemas.openxmlformats.org/officeDocument/2006/relationships/image" Target="../media/image44.svg"/><Relationship Id="rId21" Type="http://schemas.openxmlformats.org/officeDocument/2006/relationships/image" Target="../media/image62.pn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19" Type="http://schemas.openxmlformats.org/officeDocument/2006/relationships/image" Target="../media/image60.sv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hyperlink" Target="https://www.granddesignsmagazine.com/self-build/construction/eco-house-post-closed-panel-construction-post-and-beam/" TargetMode="External"/><Relationship Id="rId4" Type="http://schemas.openxmlformats.org/officeDocument/2006/relationships/image" Target="../media/image65.png"/><Relationship Id="rId9"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74.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 Id="rId14" Type="http://schemas.openxmlformats.org/officeDocument/2006/relationships/hyperlink" Target="https://emails.granddesignsmagazine.com/q/119zbFK80qz7/w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8.png"/><Relationship Id="rId7" Type="http://schemas.openxmlformats.org/officeDocument/2006/relationships/image" Target="../media/image66.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hyperlink" Target="https://cdn.asp.events/CLIENT_Media_10_B9D470DF_5056_B739_5443B4BBAA6F8ED4/sites/Grand-Designs-Live/media/Grand-Designs--Retargeting-and-audience-extension-examples.png" TargetMode="External"/><Relationship Id="rId5" Type="http://schemas.openxmlformats.org/officeDocument/2006/relationships/image" Target="../media/image64.png"/><Relationship Id="rId10" Type="http://schemas.openxmlformats.org/officeDocument/2006/relationships/image" Target="../media/image12.png"/><Relationship Id="rId4" Type="http://schemas.openxmlformats.org/officeDocument/2006/relationships/image" Target="../media/image84.png"/><Relationship Id="rId9" Type="http://schemas.openxmlformats.org/officeDocument/2006/relationships/image" Target="../media/image86.svg"/></Relationships>
</file>

<file path=ppt/slides/_rels/slide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svg"/><Relationship Id="rId3" Type="http://schemas.openxmlformats.org/officeDocument/2006/relationships/image" Target="../media/image88.png"/><Relationship Id="rId7" Type="http://schemas.openxmlformats.org/officeDocument/2006/relationships/image" Target="../media/image92.sv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svg"/><Relationship Id="rId5" Type="http://schemas.openxmlformats.org/officeDocument/2006/relationships/image" Target="../media/image90.sv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svg"/><Relationship Id="rId14" Type="http://schemas.openxmlformats.org/officeDocument/2006/relationships/hyperlink" Target="https://media10ltd-my.sharepoint.com/:i:/g/personal/aurelia_allegra_m10_network/EWwYMkKZqpZHosaK1ofCRvIBsvDhWTWkhTdnAj2Ht8lxFA?e=iXV1Y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sv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109.png"/><Relationship Id="rId2" Type="http://schemas.openxmlformats.org/officeDocument/2006/relationships/image" Target="../media/image99.png"/><Relationship Id="rId16" Type="http://schemas.openxmlformats.org/officeDocument/2006/relationships/hyperlink" Target="https://cdn.asp.events/CLIENT_Media_10_B9D470DF_5056_B739_5443B4BBAA6F8ED4/sites/Grand-Designs-Live/media/Grand-Designs--Lead-generation-presentation.pdf" TargetMode="External"/><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svg"/><Relationship Id="rId5" Type="http://schemas.openxmlformats.org/officeDocument/2006/relationships/image" Target="../media/image102.svg"/><Relationship Id="rId15" Type="http://schemas.openxmlformats.org/officeDocument/2006/relationships/image" Target="../media/image111.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789B"/>
        </a:solidFill>
        <a:effectLst/>
      </p:bgPr>
    </p:bg>
    <p:spTree>
      <p:nvGrpSpPr>
        <p:cNvPr id="1" name=""/>
        <p:cNvGrpSpPr/>
        <p:nvPr/>
      </p:nvGrpSpPr>
      <p:grpSpPr>
        <a:xfrm>
          <a:off x="0" y="0"/>
          <a:ext cx="0" cy="0"/>
          <a:chOff x="0" y="0"/>
          <a:chExt cx="0" cy="0"/>
        </a:xfrm>
      </p:grpSpPr>
      <p:sp>
        <p:nvSpPr>
          <p:cNvPr id="2" name="TextBox 2"/>
          <p:cNvSpPr txBox="1"/>
          <p:nvPr/>
        </p:nvSpPr>
        <p:spPr>
          <a:xfrm>
            <a:off x="424474" y="2523477"/>
            <a:ext cx="3612731" cy="710355"/>
          </a:xfrm>
          <a:prstGeom prst="rect">
            <a:avLst/>
          </a:prstGeom>
        </p:spPr>
        <p:txBody>
          <a:bodyPr lIns="0" tIns="0" rIns="0" bIns="0" rtlCol="0" anchor="t">
            <a:spAutoFit/>
          </a:bodyPr>
          <a:lstStyle/>
          <a:p>
            <a:pPr>
              <a:lnSpc>
                <a:spcPts val="4409"/>
              </a:lnSpc>
            </a:pPr>
            <a:r>
              <a:rPr lang="en-US" sz="4499" spc="-44" dirty="0">
                <a:solidFill>
                  <a:srgbClr val="FFFFFF"/>
                </a:solidFill>
                <a:latin typeface="Euclid Circular B 1"/>
              </a:rPr>
              <a:t>MEDIA PACK</a:t>
            </a:r>
          </a:p>
        </p:txBody>
      </p:sp>
      <p:grpSp>
        <p:nvGrpSpPr>
          <p:cNvPr id="3" name="Group 3"/>
          <p:cNvGrpSpPr/>
          <p:nvPr/>
        </p:nvGrpSpPr>
        <p:grpSpPr>
          <a:xfrm>
            <a:off x="3276999" y="1814337"/>
            <a:ext cx="6476601" cy="5473254"/>
            <a:chOff x="0" y="0"/>
            <a:chExt cx="8635468" cy="7297672"/>
          </a:xfrm>
        </p:grpSpPr>
        <p:sp>
          <p:nvSpPr>
            <p:cNvPr id="4" name="Freeform 4"/>
            <p:cNvSpPr/>
            <p:nvPr/>
          </p:nvSpPr>
          <p:spPr>
            <a:xfrm>
              <a:off x="4695123" y="436758"/>
              <a:ext cx="3110377" cy="5936608"/>
            </a:xfrm>
            <a:custGeom>
              <a:avLst/>
              <a:gdLst/>
              <a:ahLst/>
              <a:cxnLst/>
              <a:rect l="l" t="t" r="r" b="b"/>
              <a:pathLst>
                <a:path w="3110377" h="5936608">
                  <a:moveTo>
                    <a:pt x="0" y="0"/>
                  </a:moveTo>
                  <a:lnTo>
                    <a:pt x="3110377" y="0"/>
                  </a:lnTo>
                  <a:lnTo>
                    <a:pt x="3110377" y="5936608"/>
                  </a:lnTo>
                  <a:lnTo>
                    <a:pt x="0" y="5936608"/>
                  </a:lnTo>
                  <a:lnTo>
                    <a:pt x="0" y="0"/>
                  </a:lnTo>
                  <a:close/>
                </a:path>
              </a:pathLst>
            </a:custGeom>
            <a:blipFill>
              <a:blip r:embed="rId2"/>
              <a:stretch>
                <a:fillRect t="-1911" b="-11480"/>
              </a:stretch>
            </a:blipFill>
          </p:spPr>
          <p:txBody>
            <a:bodyPr/>
            <a:lstStyle/>
            <a:p>
              <a:endParaRPr lang="en-GB"/>
            </a:p>
          </p:txBody>
        </p:sp>
        <p:sp>
          <p:nvSpPr>
            <p:cNvPr id="5" name="Freeform 5"/>
            <p:cNvSpPr/>
            <p:nvPr/>
          </p:nvSpPr>
          <p:spPr>
            <a:xfrm>
              <a:off x="4473001" y="0"/>
              <a:ext cx="3558612" cy="7064243"/>
            </a:xfrm>
            <a:custGeom>
              <a:avLst/>
              <a:gdLst/>
              <a:ahLst/>
              <a:cxnLst/>
              <a:rect l="l" t="t" r="r" b="b"/>
              <a:pathLst>
                <a:path w="3558612" h="7064243">
                  <a:moveTo>
                    <a:pt x="0" y="0"/>
                  </a:moveTo>
                  <a:lnTo>
                    <a:pt x="3558612" y="0"/>
                  </a:lnTo>
                  <a:lnTo>
                    <a:pt x="3558612" y="7064243"/>
                  </a:lnTo>
                  <a:lnTo>
                    <a:pt x="0" y="70642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4674451" y="598557"/>
              <a:ext cx="3151721" cy="5665769"/>
            </a:xfrm>
            <a:custGeom>
              <a:avLst/>
              <a:gdLst/>
              <a:ahLst/>
              <a:cxnLst/>
              <a:rect l="l" t="t" r="r" b="b"/>
              <a:pathLst>
                <a:path w="3151721" h="5665769">
                  <a:moveTo>
                    <a:pt x="0" y="0"/>
                  </a:moveTo>
                  <a:lnTo>
                    <a:pt x="3151721" y="0"/>
                  </a:lnTo>
                  <a:lnTo>
                    <a:pt x="3151721" y="5665770"/>
                  </a:lnTo>
                  <a:lnTo>
                    <a:pt x="0" y="5665770"/>
                  </a:lnTo>
                  <a:lnTo>
                    <a:pt x="0" y="0"/>
                  </a:lnTo>
                  <a:close/>
                </a:path>
              </a:pathLst>
            </a:custGeom>
            <a:blipFill>
              <a:blip r:embed="rId5"/>
              <a:stretch>
                <a:fillRect l="-1175" t="-215" r="-1175"/>
              </a:stretch>
            </a:blipFill>
          </p:spPr>
          <p:txBody>
            <a:bodyPr/>
            <a:lstStyle/>
            <a:p>
              <a:endParaRPr lang="en-GB"/>
            </a:p>
          </p:txBody>
        </p:sp>
        <p:grpSp>
          <p:nvGrpSpPr>
            <p:cNvPr id="7" name="Group 7"/>
            <p:cNvGrpSpPr/>
            <p:nvPr/>
          </p:nvGrpSpPr>
          <p:grpSpPr>
            <a:xfrm>
              <a:off x="4695123" y="6264327"/>
              <a:ext cx="3103925" cy="560749"/>
              <a:chOff x="0" y="0"/>
              <a:chExt cx="1086731" cy="196327"/>
            </a:xfrm>
          </p:grpSpPr>
          <p:sp>
            <p:nvSpPr>
              <p:cNvPr id="8" name="Freeform 8"/>
              <p:cNvSpPr/>
              <p:nvPr/>
            </p:nvSpPr>
            <p:spPr>
              <a:xfrm>
                <a:off x="0" y="0"/>
                <a:ext cx="1086731" cy="196327"/>
              </a:xfrm>
              <a:custGeom>
                <a:avLst/>
                <a:gdLst/>
                <a:ahLst/>
                <a:cxnLst/>
                <a:rect l="l" t="t" r="r" b="b"/>
                <a:pathLst>
                  <a:path w="1086731" h="196327">
                    <a:moveTo>
                      <a:pt x="0" y="0"/>
                    </a:moveTo>
                    <a:lnTo>
                      <a:pt x="1086731" y="0"/>
                    </a:lnTo>
                    <a:lnTo>
                      <a:pt x="1086731" y="196327"/>
                    </a:lnTo>
                    <a:lnTo>
                      <a:pt x="0" y="196327"/>
                    </a:lnTo>
                    <a:close/>
                  </a:path>
                </a:pathLst>
              </a:custGeom>
              <a:solidFill>
                <a:srgbClr val="000000"/>
              </a:solidFill>
            </p:spPr>
            <p:txBody>
              <a:bodyPr/>
              <a:lstStyle/>
              <a:p>
                <a:endParaRPr lang="en-GB"/>
              </a:p>
            </p:txBody>
          </p:sp>
          <p:sp>
            <p:nvSpPr>
              <p:cNvPr id="9" name="TextBox 9"/>
              <p:cNvSpPr txBox="1"/>
              <p:nvPr/>
            </p:nvSpPr>
            <p:spPr>
              <a:xfrm>
                <a:off x="0" y="-47625"/>
                <a:ext cx="1086731" cy="243952"/>
              </a:xfrm>
              <a:prstGeom prst="rect">
                <a:avLst/>
              </a:prstGeom>
            </p:spPr>
            <p:txBody>
              <a:bodyPr lIns="50800" tIns="50800" rIns="50800" bIns="50800" rtlCol="0" anchor="ctr"/>
              <a:lstStyle/>
              <a:p>
                <a:pPr algn="ctr">
                  <a:lnSpc>
                    <a:spcPts val="1648"/>
                  </a:lnSpc>
                </a:pPr>
                <a:endParaRPr/>
              </a:p>
            </p:txBody>
          </p:sp>
        </p:grpSp>
        <p:grpSp>
          <p:nvGrpSpPr>
            <p:cNvPr id="10" name="Group 10"/>
            <p:cNvGrpSpPr/>
            <p:nvPr/>
          </p:nvGrpSpPr>
          <p:grpSpPr>
            <a:xfrm>
              <a:off x="4902948" y="6544701"/>
              <a:ext cx="2749399" cy="402193"/>
              <a:chOff x="0" y="0"/>
              <a:chExt cx="962606" cy="140814"/>
            </a:xfrm>
          </p:grpSpPr>
          <p:sp>
            <p:nvSpPr>
              <p:cNvPr id="11" name="Freeform 11"/>
              <p:cNvSpPr/>
              <p:nvPr/>
            </p:nvSpPr>
            <p:spPr>
              <a:xfrm>
                <a:off x="0" y="0"/>
                <a:ext cx="962606" cy="140814"/>
              </a:xfrm>
              <a:custGeom>
                <a:avLst/>
                <a:gdLst/>
                <a:ahLst/>
                <a:cxnLst/>
                <a:rect l="l" t="t" r="r" b="b"/>
                <a:pathLst>
                  <a:path w="962606" h="140814">
                    <a:moveTo>
                      <a:pt x="0" y="0"/>
                    </a:moveTo>
                    <a:lnTo>
                      <a:pt x="962606" y="0"/>
                    </a:lnTo>
                    <a:lnTo>
                      <a:pt x="962606" y="140814"/>
                    </a:lnTo>
                    <a:lnTo>
                      <a:pt x="0" y="140814"/>
                    </a:lnTo>
                    <a:close/>
                  </a:path>
                </a:pathLst>
              </a:custGeom>
              <a:solidFill>
                <a:srgbClr val="000000"/>
              </a:solidFill>
            </p:spPr>
            <p:txBody>
              <a:bodyPr/>
              <a:lstStyle/>
              <a:p>
                <a:endParaRPr lang="en-GB"/>
              </a:p>
            </p:txBody>
          </p:sp>
          <p:sp>
            <p:nvSpPr>
              <p:cNvPr id="12" name="TextBox 12"/>
              <p:cNvSpPr txBox="1"/>
              <p:nvPr/>
            </p:nvSpPr>
            <p:spPr>
              <a:xfrm>
                <a:off x="0" y="-47625"/>
                <a:ext cx="962606" cy="188439"/>
              </a:xfrm>
              <a:prstGeom prst="rect">
                <a:avLst/>
              </a:prstGeom>
            </p:spPr>
            <p:txBody>
              <a:bodyPr lIns="50800" tIns="50800" rIns="50800" bIns="50800" rtlCol="0" anchor="ctr"/>
              <a:lstStyle/>
              <a:p>
                <a:pPr algn="ctr">
                  <a:lnSpc>
                    <a:spcPts val="1648"/>
                  </a:lnSpc>
                </a:pPr>
                <a:endParaRPr/>
              </a:p>
            </p:txBody>
          </p:sp>
        </p:grpSp>
        <p:grpSp>
          <p:nvGrpSpPr>
            <p:cNvPr id="13" name="Group 13"/>
            <p:cNvGrpSpPr/>
            <p:nvPr/>
          </p:nvGrpSpPr>
          <p:grpSpPr>
            <a:xfrm>
              <a:off x="4663000" y="51987"/>
              <a:ext cx="1214500" cy="483651"/>
              <a:chOff x="0" y="0"/>
              <a:chExt cx="2152650" cy="857250"/>
            </a:xfrm>
          </p:grpSpPr>
          <p:sp>
            <p:nvSpPr>
              <p:cNvPr id="14" name="Freeform 14"/>
              <p:cNvSpPr/>
              <p:nvPr/>
            </p:nvSpPr>
            <p:spPr>
              <a:xfrm>
                <a:off x="36830" y="48260"/>
                <a:ext cx="2068830" cy="759460"/>
              </a:xfrm>
              <a:custGeom>
                <a:avLst/>
                <a:gdLst/>
                <a:ahLst/>
                <a:cxnLst/>
                <a:rect l="l" t="t" r="r" b="b"/>
                <a:pathLst>
                  <a:path w="2068830" h="759460">
                    <a:moveTo>
                      <a:pt x="1104900" y="311150"/>
                    </a:moveTo>
                    <a:cubicBezTo>
                      <a:pt x="383540" y="316230"/>
                      <a:pt x="377190" y="336550"/>
                      <a:pt x="358140" y="336550"/>
                    </a:cubicBezTo>
                    <a:cubicBezTo>
                      <a:pt x="339090" y="336550"/>
                      <a:pt x="308610" y="321310"/>
                      <a:pt x="297180" y="304800"/>
                    </a:cubicBezTo>
                    <a:cubicBezTo>
                      <a:pt x="285750" y="287020"/>
                      <a:pt x="281940" y="255270"/>
                      <a:pt x="289560" y="236220"/>
                    </a:cubicBezTo>
                    <a:cubicBezTo>
                      <a:pt x="295910" y="217170"/>
                      <a:pt x="314960" y="196850"/>
                      <a:pt x="340360" y="189230"/>
                    </a:cubicBezTo>
                    <a:cubicBezTo>
                      <a:pt x="392430" y="175260"/>
                      <a:pt x="509270" y="229870"/>
                      <a:pt x="600710" y="238760"/>
                    </a:cubicBezTo>
                    <a:cubicBezTo>
                      <a:pt x="697230" y="248920"/>
                      <a:pt x="814070" y="251460"/>
                      <a:pt x="905510" y="245110"/>
                    </a:cubicBezTo>
                    <a:cubicBezTo>
                      <a:pt x="981710" y="241300"/>
                      <a:pt x="1060450" y="232410"/>
                      <a:pt x="1111250" y="217170"/>
                    </a:cubicBezTo>
                    <a:cubicBezTo>
                      <a:pt x="1143000" y="207010"/>
                      <a:pt x="1158240" y="181610"/>
                      <a:pt x="1184910" y="180340"/>
                    </a:cubicBezTo>
                    <a:cubicBezTo>
                      <a:pt x="1217930" y="179070"/>
                      <a:pt x="1267460" y="198120"/>
                      <a:pt x="1292860" y="222250"/>
                    </a:cubicBezTo>
                    <a:cubicBezTo>
                      <a:pt x="1316990" y="245110"/>
                      <a:pt x="1328420" y="284480"/>
                      <a:pt x="1336040" y="318770"/>
                    </a:cubicBezTo>
                    <a:cubicBezTo>
                      <a:pt x="1344930" y="353060"/>
                      <a:pt x="1324610" y="394970"/>
                      <a:pt x="1339850" y="427990"/>
                    </a:cubicBezTo>
                    <a:cubicBezTo>
                      <a:pt x="1357630" y="466090"/>
                      <a:pt x="1433830" y="495300"/>
                      <a:pt x="1449070" y="527050"/>
                    </a:cubicBezTo>
                    <a:cubicBezTo>
                      <a:pt x="1459230" y="548640"/>
                      <a:pt x="1455420" y="571500"/>
                      <a:pt x="1451610" y="588010"/>
                    </a:cubicBezTo>
                    <a:cubicBezTo>
                      <a:pt x="1447800" y="601980"/>
                      <a:pt x="1438910" y="613410"/>
                      <a:pt x="1430020" y="622300"/>
                    </a:cubicBezTo>
                    <a:cubicBezTo>
                      <a:pt x="1419860" y="631190"/>
                      <a:pt x="1414780" y="637540"/>
                      <a:pt x="1394460" y="642620"/>
                    </a:cubicBezTo>
                    <a:cubicBezTo>
                      <a:pt x="1320800" y="659130"/>
                      <a:pt x="1004570" y="610870"/>
                      <a:pt x="838200" y="604520"/>
                    </a:cubicBezTo>
                    <a:cubicBezTo>
                      <a:pt x="704850" y="600710"/>
                      <a:pt x="566420" y="599440"/>
                      <a:pt x="473710" y="604520"/>
                    </a:cubicBezTo>
                    <a:cubicBezTo>
                      <a:pt x="415290" y="608330"/>
                      <a:pt x="368300" y="610870"/>
                      <a:pt x="332740" y="619760"/>
                    </a:cubicBezTo>
                    <a:cubicBezTo>
                      <a:pt x="308610" y="626110"/>
                      <a:pt x="293370" y="641350"/>
                      <a:pt x="276860" y="642620"/>
                    </a:cubicBezTo>
                    <a:cubicBezTo>
                      <a:pt x="261620" y="643890"/>
                      <a:pt x="248920" y="641350"/>
                      <a:pt x="236220" y="635000"/>
                    </a:cubicBezTo>
                    <a:cubicBezTo>
                      <a:pt x="220980" y="626110"/>
                      <a:pt x="201930" y="608330"/>
                      <a:pt x="195580" y="590550"/>
                    </a:cubicBezTo>
                    <a:cubicBezTo>
                      <a:pt x="187960" y="572770"/>
                      <a:pt x="186690" y="554990"/>
                      <a:pt x="193040" y="529590"/>
                    </a:cubicBezTo>
                    <a:cubicBezTo>
                      <a:pt x="208280" y="477520"/>
                      <a:pt x="294640" y="337820"/>
                      <a:pt x="337820" y="307340"/>
                    </a:cubicBezTo>
                    <a:cubicBezTo>
                      <a:pt x="359410" y="293370"/>
                      <a:pt x="379730" y="293370"/>
                      <a:pt x="397510" y="294640"/>
                    </a:cubicBezTo>
                    <a:cubicBezTo>
                      <a:pt x="412750" y="295910"/>
                      <a:pt x="425450" y="300990"/>
                      <a:pt x="435610" y="309880"/>
                    </a:cubicBezTo>
                    <a:cubicBezTo>
                      <a:pt x="449580" y="321310"/>
                      <a:pt x="464820" y="342900"/>
                      <a:pt x="468630" y="361950"/>
                    </a:cubicBezTo>
                    <a:cubicBezTo>
                      <a:pt x="472440" y="379730"/>
                      <a:pt x="467360" y="406400"/>
                      <a:pt x="459740" y="421640"/>
                    </a:cubicBezTo>
                    <a:cubicBezTo>
                      <a:pt x="453390" y="435610"/>
                      <a:pt x="445770" y="445770"/>
                      <a:pt x="431800" y="452120"/>
                    </a:cubicBezTo>
                    <a:cubicBezTo>
                      <a:pt x="408940" y="462280"/>
                      <a:pt x="367030" y="452120"/>
                      <a:pt x="325120" y="457200"/>
                    </a:cubicBezTo>
                    <a:cubicBezTo>
                      <a:pt x="267970" y="464820"/>
                      <a:pt x="139700" y="525780"/>
                      <a:pt x="116840" y="502920"/>
                    </a:cubicBezTo>
                    <a:cubicBezTo>
                      <a:pt x="100330" y="487680"/>
                      <a:pt x="109220" y="429260"/>
                      <a:pt x="138430" y="397510"/>
                    </a:cubicBezTo>
                    <a:cubicBezTo>
                      <a:pt x="205740" y="323850"/>
                      <a:pt x="542290" y="247650"/>
                      <a:pt x="679450" y="224790"/>
                    </a:cubicBezTo>
                    <a:cubicBezTo>
                      <a:pt x="759460" y="212090"/>
                      <a:pt x="831850" y="214630"/>
                      <a:pt x="875030" y="222250"/>
                    </a:cubicBezTo>
                    <a:cubicBezTo>
                      <a:pt x="899160" y="227330"/>
                      <a:pt x="915670" y="231140"/>
                      <a:pt x="928370" y="242570"/>
                    </a:cubicBezTo>
                    <a:cubicBezTo>
                      <a:pt x="942340" y="254000"/>
                      <a:pt x="952500" y="275590"/>
                      <a:pt x="955040" y="292100"/>
                    </a:cubicBezTo>
                    <a:cubicBezTo>
                      <a:pt x="957580" y="304800"/>
                      <a:pt x="957580" y="317500"/>
                      <a:pt x="951230" y="330200"/>
                    </a:cubicBezTo>
                    <a:cubicBezTo>
                      <a:pt x="942340" y="346710"/>
                      <a:pt x="928370" y="367030"/>
                      <a:pt x="896620" y="379730"/>
                    </a:cubicBezTo>
                    <a:cubicBezTo>
                      <a:pt x="798830" y="416560"/>
                      <a:pt x="299720" y="412750"/>
                      <a:pt x="220980" y="375920"/>
                    </a:cubicBezTo>
                    <a:cubicBezTo>
                      <a:pt x="199390" y="367030"/>
                      <a:pt x="193040" y="351790"/>
                      <a:pt x="187960" y="339090"/>
                    </a:cubicBezTo>
                    <a:cubicBezTo>
                      <a:pt x="182880" y="328930"/>
                      <a:pt x="181610" y="317500"/>
                      <a:pt x="184150" y="306070"/>
                    </a:cubicBezTo>
                    <a:cubicBezTo>
                      <a:pt x="186690" y="292100"/>
                      <a:pt x="196850" y="273050"/>
                      <a:pt x="207010" y="262890"/>
                    </a:cubicBezTo>
                    <a:cubicBezTo>
                      <a:pt x="214630" y="254000"/>
                      <a:pt x="220980" y="248920"/>
                      <a:pt x="236220" y="246380"/>
                    </a:cubicBezTo>
                    <a:cubicBezTo>
                      <a:pt x="280670" y="240030"/>
                      <a:pt x="398780" y="285750"/>
                      <a:pt x="502920" y="292100"/>
                    </a:cubicBezTo>
                    <a:cubicBezTo>
                      <a:pt x="651510" y="300990"/>
                      <a:pt x="932180" y="260350"/>
                      <a:pt x="1041400" y="265430"/>
                    </a:cubicBezTo>
                    <a:cubicBezTo>
                      <a:pt x="1088390" y="267970"/>
                      <a:pt x="1112520" y="269240"/>
                      <a:pt x="1143000" y="280670"/>
                    </a:cubicBezTo>
                    <a:cubicBezTo>
                      <a:pt x="1170940" y="292100"/>
                      <a:pt x="1203960" y="311150"/>
                      <a:pt x="1217930" y="334010"/>
                    </a:cubicBezTo>
                    <a:cubicBezTo>
                      <a:pt x="1229360" y="354330"/>
                      <a:pt x="1231900" y="388620"/>
                      <a:pt x="1221740" y="408940"/>
                    </a:cubicBezTo>
                    <a:cubicBezTo>
                      <a:pt x="1212850" y="429260"/>
                      <a:pt x="1188720" y="445770"/>
                      <a:pt x="1163320" y="455930"/>
                    </a:cubicBezTo>
                    <a:cubicBezTo>
                      <a:pt x="1126490" y="469900"/>
                      <a:pt x="1062990" y="468630"/>
                      <a:pt x="1014730" y="468630"/>
                    </a:cubicBezTo>
                    <a:cubicBezTo>
                      <a:pt x="967740" y="469900"/>
                      <a:pt x="908050" y="474980"/>
                      <a:pt x="878840" y="461010"/>
                    </a:cubicBezTo>
                    <a:cubicBezTo>
                      <a:pt x="859790" y="452120"/>
                      <a:pt x="847090" y="433070"/>
                      <a:pt x="839470" y="417830"/>
                    </a:cubicBezTo>
                    <a:cubicBezTo>
                      <a:pt x="834390" y="406400"/>
                      <a:pt x="831850" y="393700"/>
                      <a:pt x="834390" y="379730"/>
                    </a:cubicBezTo>
                    <a:cubicBezTo>
                      <a:pt x="839470" y="360680"/>
                      <a:pt x="852170" y="331470"/>
                      <a:pt x="877570" y="317500"/>
                    </a:cubicBezTo>
                    <a:cubicBezTo>
                      <a:pt x="923290" y="292100"/>
                      <a:pt x="1064260" y="330200"/>
                      <a:pt x="1126490" y="309880"/>
                    </a:cubicBezTo>
                    <a:cubicBezTo>
                      <a:pt x="1168400" y="295910"/>
                      <a:pt x="1212850" y="271780"/>
                      <a:pt x="1221740" y="242570"/>
                    </a:cubicBezTo>
                    <a:cubicBezTo>
                      <a:pt x="1231900" y="214630"/>
                      <a:pt x="1176020" y="167640"/>
                      <a:pt x="1186180" y="138430"/>
                    </a:cubicBezTo>
                    <a:cubicBezTo>
                      <a:pt x="1198880" y="101600"/>
                      <a:pt x="1275080" y="64770"/>
                      <a:pt x="1330960" y="50800"/>
                    </a:cubicBezTo>
                    <a:cubicBezTo>
                      <a:pt x="1393190" y="34290"/>
                      <a:pt x="1489710" y="46990"/>
                      <a:pt x="1545590" y="60960"/>
                    </a:cubicBezTo>
                    <a:cubicBezTo>
                      <a:pt x="1586230" y="71120"/>
                      <a:pt x="1611630" y="100330"/>
                      <a:pt x="1644650" y="107950"/>
                    </a:cubicBezTo>
                    <a:cubicBezTo>
                      <a:pt x="1673860" y="115570"/>
                      <a:pt x="1714500" y="123190"/>
                      <a:pt x="1732280" y="109220"/>
                    </a:cubicBezTo>
                    <a:cubicBezTo>
                      <a:pt x="1750060" y="97790"/>
                      <a:pt x="1743710" y="53340"/>
                      <a:pt x="1756410" y="38100"/>
                    </a:cubicBezTo>
                    <a:cubicBezTo>
                      <a:pt x="1766570" y="26670"/>
                      <a:pt x="1779270" y="21590"/>
                      <a:pt x="1791970" y="17780"/>
                    </a:cubicBezTo>
                    <a:cubicBezTo>
                      <a:pt x="1804670" y="13970"/>
                      <a:pt x="1818640" y="12700"/>
                      <a:pt x="1832610" y="16510"/>
                    </a:cubicBezTo>
                    <a:cubicBezTo>
                      <a:pt x="1849120" y="20320"/>
                      <a:pt x="1871980" y="35560"/>
                      <a:pt x="1883410" y="48260"/>
                    </a:cubicBezTo>
                    <a:cubicBezTo>
                      <a:pt x="1892300" y="58420"/>
                      <a:pt x="1897380" y="72390"/>
                      <a:pt x="1898650" y="85090"/>
                    </a:cubicBezTo>
                    <a:cubicBezTo>
                      <a:pt x="1901190" y="97790"/>
                      <a:pt x="1901190" y="106680"/>
                      <a:pt x="1896110" y="125730"/>
                    </a:cubicBezTo>
                    <a:cubicBezTo>
                      <a:pt x="1880870" y="176530"/>
                      <a:pt x="1789430" y="311150"/>
                      <a:pt x="1756410" y="397510"/>
                    </a:cubicBezTo>
                    <a:cubicBezTo>
                      <a:pt x="1728470" y="471170"/>
                      <a:pt x="1725930" y="568960"/>
                      <a:pt x="1703070" y="610870"/>
                    </a:cubicBezTo>
                    <a:cubicBezTo>
                      <a:pt x="1691640" y="633730"/>
                      <a:pt x="1677670" y="646430"/>
                      <a:pt x="1663700" y="654050"/>
                    </a:cubicBezTo>
                    <a:cubicBezTo>
                      <a:pt x="1651000" y="661670"/>
                      <a:pt x="1638300" y="664210"/>
                      <a:pt x="1624330" y="662940"/>
                    </a:cubicBezTo>
                    <a:cubicBezTo>
                      <a:pt x="1607820" y="661670"/>
                      <a:pt x="1583690" y="652780"/>
                      <a:pt x="1570990" y="641350"/>
                    </a:cubicBezTo>
                    <a:cubicBezTo>
                      <a:pt x="1557020" y="628650"/>
                      <a:pt x="1549400" y="613410"/>
                      <a:pt x="1544320" y="588010"/>
                    </a:cubicBezTo>
                    <a:cubicBezTo>
                      <a:pt x="1534160" y="535940"/>
                      <a:pt x="1545590" y="400050"/>
                      <a:pt x="1559560" y="327660"/>
                    </a:cubicBezTo>
                    <a:cubicBezTo>
                      <a:pt x="1569720" y="271780"/>
                      <a:pt x="1590040" y="214630"/>
                      <a:pt x="1606550" y="185420"/>
                    </a:cubicBezTo>
                    <a:cubicBezTo>
                      <a:pt x="1615440" y="171450"/>
                      <a:pt x="1620520" y="163830"/>
                      <a:pt x="1631950" y="156210"/>
                    </a:cubicBezTo>
                    <a:cubicBezTo>
                      <a:pt x="1645920" y="148590"/>
                      <a:pt x="1668780" y="139700"/>
                      <a:pt x="1686560" y="142240"/>
                    </a:cubicBezTo>
                    <a:cubicBezTo>
                      <a:pt x="1708150" y="146050"/>
                      <a:pt x="1737360" y="168910"/>
                      <a:pt x="1748790" y="184150"/>
                    </a:cubicBezTo>
                    <a:cubicBezTo>
                      <a:pt x="1757680" y="195580"/>
                      <a:pt x="1757680" y="204470"/>
                      <a:pt x="1758950" y="220980"/>
                    </a:cubicBezTo>
                    <a:cubicBezTo>
                      <a:pt x="1761490" y="256540"/>
                      <a:pt x="1748790" y="334010"/>
                      <a:pt x="1737360" y="384810"/>
                    </a:cubicBezTo>
                    <a:cubicBezTo>
                      <a:pt x="1725930" y="430530"/>
                      <a:pt x="1709420" y="474980"/>
                      <a:pt x="1692910" y="511810"/>
                    </a:cubicBezTo>
                    <a:cubicBezTo>
                      <a:pt x="1677670" y="542290"/>
                      <a:pt x="1666240" y="572770"/>
                      <a:pt x="1644650" y="591820"/>
                    </a:cubicBezTo>
                    <a:cubicBezTo>
                      <a:pt x="1623060" y="608330"/>
                      <a:pt x="1592580" y="613410"/>
                      <a:pt x="1563370" y="618490"/>
                    </a:cubicBezTo>
                    <a:cubicBezTo>
                      <a:pt x="1534160" y="624840"/>
                      <a:pt x="1477010" y="610870"/>
                      <a:pt x="1471930" y="622300"/>
                    </a:cubicBezTo>
                    <a:cubicBezTo>
                      <a:pt x="1466850" y="632460"/>
                      <a:pt x="1510030" y="661670"/>
                      <a:pt x="1513840" y="676910"/>
                    </a:cubicBezTo>
                    <a:cubicBezTo>
                      <a:pt x="1516380" y="684530"/>
                      <a:pt x="1513840" y="689610"/>
                      <a:pt x="1511300" y="695960"/>
                    </a:cubicBezTo>
                    <a:cubicBezTo>
                      <a:pt x="1507490" y="706120"/>
                      <a:pt x="1501140" y="721360"/>
                      <a:pt x="1490980" y="731520"/>
                    </a:cubicBezTo>
                    <a:cubicBezTo>
                      <a:pt x="1479550" y="742950"/>
                      <a:pt x="1456690" y="755650"/>
                      <a:pt x="1437640" y="756920"/>
                    </a:cubicBezTo>
                    <a:cubicBezTo>
                      <a:pt x="1419860" y="759460"/>
                      <a:pt x="1395730" y="753110"/>
                      <a:pt x="1380490" y="741680"/>
                    </a:cubicBezTo>
                    <a:cubicBezTo>
                      <a:pt x="1366520" y="730250"/>
                      <a:pt x="1356360" y="716280"/>
                      <a:pt x="1348740" y="692150"/>
                    </a:cubicBezTo>
                    <a:cubicBezTo>
                      <a:pt x="1333500" y="642620"/>
                      <a:pt x="1360170" y="495300"/>
                      <a:pt x="1347470" y="447040"/>
                    </a:cubicBezTo>
                    <a:cubicBezTo>
                      <a:pt x="1341120" y="422910"/>
                      <a:pt x="1323340" y="415290"/>
                      <a:pt x="1322070" y="398780"/>
                    </a:cubicBezTo>
                    <a:cubicBezTo>
                      <a:pt x="1320800" y="382270"/>
                      <a:pt x="1332230" y="358140"/>
                      <a:pt x="1342390" y="344170"/>
                    </a:cubicBezTo>
                    <a:cubicBezTo>
                      <a:pt x="1351280" y="332740"/>
                      <a:pt x="1361440" y="325120"/>
                      <a:pt x="1375410" y="321310"/>
                    </a:cubicBezTo>
                    <a:cubicBezTo>
                      <a:pt x="1395730" y="316230"/>
                      <a:pt x="1433830" y="317500"/>
                      <a:pt x="1451610" y="331470"/>
                    </a:cubicBezTo>
                    <a:cubicBezTo>
                      <a:pt x="1470660" y="344170"/>
                      <a:pt x="1485900" y="369570"/>
                      <a:pt x="1488440" y="398780"/>
                    </a:cubicBezTo>
                    <a:cubicBezTo>
                      <a:pt x="1492250" y="449580"/>
                      <a:pt x="1451610" y="567690"/>
                      <a:pt x="1422400" y="612140"/>
                    </a:cubicBezTo>
                    <a:cubicBezTo>
                      <a:pt x="1404620" y="637540"/>
                      <a:pt x="1383030" y="654050"/>
                      <a:pt x="1362710" y="660400"/>
                    </a:cubicBezTo>
                    <a:cubicBezTo>
                      <a:pt x="1343660" y="665480"/>
                      <a:pt x="1319530" y="657860"/>
                      <a:pt x="1304290" y="650240"/>
                    </a:cubicBezTo>
                    <a:cubicBezTo>
                      <a:pt x="1291590" y="643890"/>
                      <a:pt x="1285240" y="637540"/>
                      <a:pt x="1276350" y="622300"/>
                    </a:cubicBezTo>
                    <a:cubicBezTo>
                      <a:pt x="1254760" y="589280"/>
                      <a:pt x="1210310" y="478790"/>
                      <a:pt x="1206500" y="434340"/>
                    </a:cubicBezTo>
                    <a:cubicBezTo>
                      <a:pt x="1205230" y="410210"/>
                      <a:pt x="1207770" y="392430"/>
                      <a:pt x="1217930" y="377190"/>
                    </a:cubicBezTo>
                    <a:cubicBezTo>
                      <a:pt x="1226820" y="360680"/>
                      <a:pt x="1247140" y="346710"/>
                      <a:pt x="1263650" y="340360"/>
                    </a:cubicBezTo>
                    <a:cubicBezTo>
                      <a:pt x="1276350" y="335280"/>
                      <a:pt x="1289050" y="334010"/>
                      <a:pt x="1303020" y="337820"/>
                    </a:cubicBezTo>
                    <a:cubicBezTo>
                      <a:pt x="1322070" y="344170"/>
                      <a:pt x="1351280" y="359410"/>
                      <a:pt x="1362710" y="384810"/>
                    </a:cubicBezTo>
                    <a:cubicBezTo>
                      <a:pt x="1383030" y="430530"/>
                      <a:pt x="1369060" y="552450"/>
                      <a:pt x="1346200" y="610870"/>
                    </a:cubicBezTo>
                    <a:cubicBezTo>
                      <a:pt x="1327150" y="655320"/>
                      <a:pt x="1292860" y="698500"/>
                      <a:pt x="1261110" y="712470"/>
                    </a:cubicBezTo>
                    <a:cubicBezTo>
                      <a:pt x="1234440" y="725170"/>
                      <a:pt x="1200150" y="718820"/>
                      <a:pt x="1174750" y="709930"/>
                    </a:cubicBezTo>
                    <a:cubicBezTo>
                      <a:pt x="1150620" y="701040"/>
                      <a:pt x="1130300" y="683260"/>
                      <a:pt x="1109980" y="662940"/>
                    </a:cubicBezTo>
                    <a:cubicBezTo>
                      <a:pt x="1085850" y="638810"/>
                      <a:pt x="1052830" y="594360"/>
                      <a:pt x="1043940" y="567690"/>
                    </a:cubicBezTo>
                    <a:cubicBezTo>
                      <a:pt x="1037590" y="552450"/>
                      <a:pt x="1037590" y="541020"/>
                      <a:pt x="1038860" y="528320"/>
                    </a:cubicBezTo>
                    <a:cubicBezTo>
                      <a:pt x="1041400" y="515620"/>
                      <a:pt x="1046480" y="501650"/>
                      <a:pt x="1054100" y="491490"/>
                    </a:cubicBezTo>
                    <a:cubicBezTo>
                      <a:pt x="1061720" y="480060"/>
                      <a:pt x="1073150" y="471170"/>
                      <a:pt x="1084580" y="464820"/>
                    </a:cubicBezTo>
                    <a:cubicBezTo>
                      <a:pt x="1096010" y="459740"/>
                      <a:pt x="1109980" y="455930"/>
                      <a:pt x="1122680" y="455930"/>
                    </a:cubicBezTo>
                    <a:cubicBezTo>
                      <a:pt x="1136650" y="455930"/>
                      <a:pt x="1150620" y="459740"/>
                      <a:pt x="1162050" y="466090"/>
                    </a:cubicBezTo>
                    <a:cubicBezTo>
                      <a:pt x="1173480" y="472440"/>
                      <a:pt x="1183640" y="478790"/>
                      <a:pt x="1191260" y="494030"/>
                    </a:cubicBezTo>
                    <a:cubicBezTo>
                      <a:pt x="1206500" y="525780"/>
                      <a:pt x="1216660" y="640080"/>
                      <a:pt x="1203960" y="678180"/>
                    </a:cubicBezTo>
                    <a:cubicBezTo>
                      <a:pt x="1196340" y="701040"/>
                      <a:pt x="1181100" y="713740"/>
                      <a:pt x="1164590" y="722630"/>
                    </a:cubicBezTo>
                    <a:cubicBezTo>
                      <a:pt x="1148080" y="731520"/>
                      <a:pt x="1122680" y="734060"/>
                      <a:pt x="1104900" y="730250"/>
                    </a:cubicBezTo>
                    <a:cubicBezTo>
                      <a:pt x="1087120" y="725170"/>
                      <a:pt x="1066800" y="709930"/>
                      <a:pt x="1056640" y="695960"/>
                    </a:cubicBezTo>
                    <a:cubicBezTo>
                      <a:pt x="1047750" y="684530"/>
                      <a:pt x="1043940" y="675640"/>
                      <a:pt x="1042670" y="659130"/>
                    </a:cubicBezTo>
                    <a:cubicBezTo>
                      <a:pt x="1038860" y="628650"/>
                      <a:pt x="1050290" y="566420"/>
                      <a:pt x="1057910" y="530860"/>
                    </a:cubicBezTo>
                    <a:cubicBezTo>
                      <a:pt x="1064260" y="502920"/>
                      <a:pt x="1078230" y="483870"/>
                      <a:pt x="1083310" y="457200"/>
                    </a:cubicBezTo>
                    <a:cubicBezTo>
                      <a:pt x="1088390" y="427990"/>
                      <a:pt x="1087120" y="391160"/>
                      <a:pt x="1085850" y="359410"/>
                    </a:cubicBezTo>
                    <a:cubicBezTo>
                      <a:pt x="1084580" y="330200"/>
                      <a:pt x="1084580" y="300990"/>
                      <a:pt x="1075690" y="275590"/>
                    </a:cubicBezTo>
                    <a:cubicBezTo>
                      <a:pt x="1068070" y="250190"/>
                      <a:pt x="1062990" y="217170"/>
                      <a:pt x="1037590" y="204470"/>
                    </a:cubicBezTo>
                    <a:cubicBezTo>
                      <a:pt x="994410" y="182880"/>
                      <a:pt x="850900" y="219710"/>
                      <a:pt x="795020" y="238760"/>
                    </a:cubicBezTo>
                    <a:cubicBezTo>
                      <a:pt x="763270" y="248920"/>
                      <a:pt x="723900" y="274320"/>
                      <a:pt x="725170" y="278130"/>
                    </a:cubicBezTo>
                    <a:cubicBezTo>
                      <a:pt x="727710" y="281940"/>
                      <a:pt x="791210" y="252730"/>
                      <a:pt x="829310" y="254000"/>
                    </a:cubicBezTo>
                    <a:cubicBezTo>
                      <a:pt x="876300" y="255270"/>
                      <a:pt x="956310" y="279400"/>
                      <a:pt x="985520" y="303530"/>
                    </a:cubicBezTo>
                    <a:cubicBezTo>
                      <a:pt x="1002030" y="318770"/>
                      <a:pt x="1009650" y="337820"/>
                      <a:pt x="1012190" y="354330"/>
                    </a:cubicBezTo>
                    <a:cubicBezTo>
                      <a:pt x="1014730" y="367030"/>
                      <a:pt x="1012190" y="381000"/>
                      <a:pt x="1008380" y="392430"/>
                    </a:cubicBezTo>
                    <a:cubicBezTo>
                      <a:pt x="1003300" y="403860"/>
                      <a:pt x="996950" y="415290"/>
                      <a:pt x="985520" y="424180"/>
                    </a:cubicBezTo>
                    <a:cubicBezTo>
                      <a:pt x="972820" y="434340"/>
                      <a:pt x="960120" y="444500"/>
                      <a:pt x="933450" y="444500"/>
                    </a:cubicBezTo>
                    <a:cubicBezTo>
                      <a:pt x="845820" y="447040"/>
                      <a:pt x="453390" y="320040"/>
                      <a:pt x="384810" y="273050"/>
                    </a:cubicBezTo>
                    <a:cubicBezTo>
                      <a:pt x="364490" y="259080"/>
                      <a:pt x="358140" y="247650"/>
                      <a:pt x="354330" y="232410"/>
                    </a:cubicBezTo>
                    <a:cubicBezTo>
                      <a:pt x="349250" y="218440"/>
                      <a:pt x="351790" y="196850"/>
                      <a:pt x="356870" y="182880"/>
                    </a:cubicBezTo>
                    <a:cubicBezTo>
                      <a:pt x="361950" y="171450"/>
                      <a:pt x="368300" y="163830"/>
                      <a:pt x="378460" y="156210"/>
                    </a:cubicBezTo>
                    <a:cubicBezTo>
                      <a:pt x="389890" y="148590"/>
                      <a:pt x="407670" y="142240"/>
                      <a:pt x="426720" y="142240"/>
                    </a:cubicBezTo>
                    <a:cubicBezTo>
                      <a:pt x="454660" y="142240"/>
                      <a:pt x="492760" y="163830"/>
                      <a:pt x="534670" y="171450"/>
                    </a:cubicBezTo>
                    <a:cubicBezTo>
                      <a:pt x="590550" y="181610"/>
                      <a:pt x="684530" y="165100"/>
                      <a:pt x="734060" y="186690"/>
                    </a:cubicBezTo>
                    <a:cubicBezTo>
                      <a:pt x="773430" y="204470"/>
                      <a:pt x="812800" y="236220"/>
                      <a:pt x="820420" y="270510"/>
                    </a:cubicBezTo>
                    <a:cubicBezTo>
                      <a:pt x="829310" y="308610"/>
                      <a:pt x="798830" y="378460"/>
                      <a:pt x="768350" y="410210"/>
                    </a:cubicBezTo>
                    <a:cubicBezTo>
                      <a:pt x="740410" y="439420"/>
                      <a:pt x="702310" y="441960"/>
                      <a:pt x="651510" y="459740"/>
                    </a:cubicBezTo>
                    <a:cubicBezTo>
                      <a:pt x="557530" y="491490"/>
                      <a:pt x="323850" y="580390"/>
                      <a:pt x="246380" y="563880"/>
                    </a:cubicBezTo>
                    <a:cubicBezTo>
                      <a:pt x="208280" y="554990"/>
                      <a:pt x="184150" y="529590"/>
                      <a:pt x="172720" y="504190"/>
                    </a:cubicBezTo>
                    <a:cubicBezTo>
                      <a:pt x="161290" y="477520"/>
                      <a:pt x="170180" y="436880"/>
                      <a:pt x="181610" y="405130"/>
                    </a:cubicBezTo>
                    <a:cubicBezTo>
                      <a:pt x="193040" y="373380"/>
                      <a:pt x="220980" y="331470"/>
                      <a:pt x="241300" y="317500"/>
                    </a:cubicBezTo>
                    <a:cubicBezTo>
                      <a:pt x="252730" y="309880"/>
                      <a:pt x="262890" y="308610"/>
                      <a:pt x="275590" y="308610"/>
                    </a:cubicBezTo>
                    <a:cubicBezTo>
                      <a:pt x="290830" y="309880"/>
                      <a:pt x="313690" y="317500"/>
                      <a:pt x="326390" y="327660"/>
                    </a:cubicBezTo>
                    <a:cubicBezTo>
                      <a:pt x="339090" y="339090"/>
                      <a:pt x="347980" y="360680"/>
                      <a:pt x="350520" y="375920"/>
                    </a:cubicBezTo>
                    <a:cubicBezTo>
                      <a:pt x="353060" y="388620"/>
                      <a:pt x="351790" y="397510"/>
                      <a:pt x="346710" y="411480"/>
                    </a:cubicBezTo>
                    <a:cubicBezTo>
                      <a:pt x="337820" y="434340"/>
                      <a:pt x="316230" y="474980"/>
                      <a:pt x="294640" y="496570"/>
                    </a:cubicBezTo>
                    <a:cubicBezTo>
                      <a:pt x="275590" y="516890"/>
                      <a:pt x="227330" y="541020"/>
                      <a:pt x="228600" y="542290"/>
                    </a:cubicBezTo>
                    <a:cubicBezTo>
                      <a:pt x="228600" y="543560"/>
                      <a:pt x="260350" y="525780"/>
                      <a:pt x="260350" y="527050"/>
                    </a:cubicBezTo>
                    <a:cubicBezTo>
                      <a:pt x="261620" y="528320"/>
                      <a:pt x="254000" y="535940"/>
                      <a:pt x="247650" y="539750"/>
                    </a:cubicBezTo>
                    <a:cubicBezTo>
                      <a:pt x="236220" y="546100"/>
                      <a:pt x="212090" y="557530"/>
                      <a:pt x="194310" y="553720"/>
                    </a:cubicBezTo>
                    <a:cubicBezTo>
                      <a:pt x="173990" y="551180"/>
                      <a:pt x="144780" y="532130"/>
                      <a:pt x="133350" y="514350"/>
                    </a:cubicBezTo>
                    <a:cubicBezTo>
                      <a:pt x="124460" y="500380"/>
                      <a:pt x="123190" y="476250"/>
                      <a:pt x="125730" y="461010"/>
                    </a:cubicBezTo>
                    <a:cubicBezTo>
                      <a:pt x="127000" y="447040"/>
                      <a:pt x="130810" y="430530"/>
                      <a:pt x="142240" y="426720"/>
                    </a:cubicBezTo>
                    <a:cubicBezTo>
                      <a:pt x="163830" y="420370"/>
                      <a:pt x="270510" y="482600"/>
                      <a:pt x="269240" y="501650"/>
                    </a:cubicBezTo>
                    <a:cubicBezTo>
                      <a:pt x="269240" y="513080"/>
                      <a:pt x="238760" y="525780"/>
                      <a:pt x="220980" y="528320"/>
                    </a:cubicBezTo>
                    <a:cubicBezTo>
                      <a:pt x="204470" y="530860"/>
                      <a:pt x="181610" y="527050"/>
                      <a:pt x="167640" y="516890"/>
                    </a:cubicBezTo>
                    <a:cubicBezTo>
                      <a:pt x="151130" y="504190"/>
                      <a:pt x="134620" y="473710"/>
                      <a:pt x="132080" y="453390"/>
                    </a:cubicBezTo>
                    <a:cubicBezTo>
                      <a:pt x="130810" y="435610"/>
                      <a:pt x="135890" y="410210"/>
                      <a:pt x="149860" y="401320"/>
                    </a:cubicBezTo>
                    <a:cubicBezTo>
                      <a:pt x="171450" y="387350"/>
                      <a:pt x="243840" y="393700"/>
                      <a:pt x="267970" y="412750"/>
                    </a:cubicBezTo>
                    <a:cubicBezTo>
                      <a:pt x="288290" y="430530"/>
                      <a:pt x="294640" y="467360"/>
                      <a:pt x="292100" y="502920"/>
                    </a:cubicBezTo>
                    <a:cubicBezTo>
                      <a:pt x="288290" y="553720"/>
                      <a:pt x="245110" y="657860"/>
                      <a:pt x="210820" y="689610"/>
                    </a:cubicBezTo>
                    <a:cubicBezTo>
                      <a:pt x="189230" y="708660"/>
                      <a:pt x="160020" y="713740"/>
                      <a:pt x="139700" y="711200"/>
                    </a:cubicBezTo>
                    <a:cubicBezTo>
                      <a:pt x="120650" y="709930"/>
                      <a:pt x="100330" y="697230"/>
                      <a:pt x="90170" y="681990"/>
                    </a:cubicBezTo>
                    <a:cubicBezTo>
                      <a:pt x="78740" y="664210"/>
                      <a:pt x="73660" y="635000"/>
                      <a:pt x="77470" y="608330"/>
                    </a:cubicBezTo>
                    <a:cubicBezTo>
                      <a:pt x="82550" y="571500"/>
                      <a:pt x="114300" y="514350"/>
                      <a:pt x="138430" y="481330"/>
                    </a:cubicBezTo>
                    <a:cubicBezTo>
                      <a:pt x="157480" y="454660"/>
                      <a:pt x="176530" y="431800"/>
                      <a:pt x="200660" y="417830"/>
                    </a:cubicBezTo>
                    <a:cubicBezTo>
                      <a:pt x="223520" y="405130"/>
                      <a:pt x="242570" y="403860"/>
                      <a:pt x="278130" y="398780"/>
                    </a:cubicBezTo>
                    <a:cubicBezTo>
                      <a:pt x="351790" y="389890"/>
                      <a:pt x="562610" y="405130"/>
                      <a:pt x="621030" y="394970"/>
                    </a:cubicBezTo>
                    <a:cubicBezTo>
                      <a:pt x="642620" y="392430"/>
                      <a:pt x="648970" y="382270"/>
                      <a:pt x="662940" y="382270"/>
                    </a:cubicBezTo>
                    <a:cubicBezTo>
                      <a:pt x="675640" y="382270"/>
                      <a:pt x="688340" y="384810"/>
                      <a:pt x="699770" y="391160"/>
                    </a:cubicBezTo>
                    <a:cubicBezTo>
                      <a:pt x="713740" y="400050"/>
                      <a:pt x="731520" y="419100"/>
                      <a:pt x="737870" y="434340"/>
                    </a:cubicBezTo>
                    <a:cubicBezTo>
                      <a:pt x="744220" y="447040"/>
                      <a:pt x="745490" y="459740"/>
                      <a:pt x="742950" y="472440"/>
                    </a:cubicBezTo>
                    <a:cubicBezTo>
                      <a:pt x="740410" y="488950"/>
                      <a:pt x="728980" y="511810"/>
                      <a:pt x="716280" y="523240"/>
                    </a:cubicBezTo>
                    <a:cubicBezTo>
                      <a:pt x="702310" y="535940"/>
                      <a:pt x="685800" y="541020"/>
                      <a:pt x="662940" y="543560"/>
                    </a:cubicBezTo>
                    <a:cubicBezTo>
                      <a:pt x="619760" y="548640"/>
                      <a:pt x="499110" y="544830"/>
                      <a:pt x="478790" y="514350"/>
                    </a:cubicBezTo>
                    <a:cubicBezTo>
                      <a:pt x="463550" y="491490"/>
                      <a:pt x="482600" y="433070"/>
                      <a:pt x="502920" y="412750"/>
                    </a:cubicBezTo>
                    <a:cubicBezTo>
                      <a:pt x="523240" y="393700"/>
                      <a:pt x="557530" y="397510"/>
                      <a:pt x="598170" y="392430"/>
                    </a:cubicBezTo>
                    <a:cubicBezTo>
                      <a:pt x="670560" y="384810"/>
                      <a:pt x="844550" y="382270"/>
                      <a:pt x="904240" y="393700"/>
                    </a:cubicBezTo>
                    <a:cubicBezTo>
                      <a:pt x="930910" y="398780"/>
                      <a:pt x="944880" y="402590"/>
                      <a:pt x="958850" y="414020"/>
                    </a:cubicBezTo>
                    <a:cubicBezTo>
                      <a:pt x="972820" y="426720"/>
                      <a:pt x="984250" y="448310"/>
                      <a:pt x="985520" y="466090"/>
                    </a:cubicBezTo>
                    <a:cubicBezTo>
                      <a:pt x="988060" y="483870"/>
                      <a:pt x="980440" y="508000"/>
                      <a:pt x="971550" y="521970"/>
                    </a:cubicBezTo>
                    <a:cubicBezTo>
                      <a:pt x="965200" y="533400"/>
                      <a:pt x="958850" y="541020"/>
                      <a:pt x="942340" y="548640"/>
                    </a:cubicBezTo>
                    <a:cubicBezTo>
                      <a:pt x="905510" y="562610"/>
                      <a:pt x="784860" y="548640"/>
                      <a:pt x="731520" y="557530"/>
                    </a:cubicBezTo>
                    <a:cubicBezTo>
                      <a:pt x="697230" y="563880"/>
                      <a:pt x="685800" y="576580"/>
                      <a:pt x="648970" y="582930"/>
                    </a:cubicBezTo>
                    <a:cubicBezTo>
                      <a:pt x="579120" y="595630"/>
                      <a:pt x="386080" y="586740"/>
                      <a:pt x="335280" y="598170"/>
                    </a:cubicBezTo>
                    <a:cubicBezTo>
                      <a:pt x="318770" y="601980"/>
                      <a:pt x="314960" y="610870"/>
                      <a:pt x="303530" y="610870"/>
                    </a:cubicBezTo>
                    <a:cubicBezTo>
                      <a:pt x="292100" y="612140"/>
                      <a:pt x="278130" y="608330"/>
                      <a:pt x="266700" y="601980"/>
                    </a:cubicBezTo>
                    <a:cubicBezTo>
                      <a:pt x="255270" y="596900"/>
                      <a:pt x="245110" y="589280"/>
                      <a:pt x="237490" y="577850"/>
                    </a:cubicBezTo>
                    <a:cubicBezTo>
                      <a:pt x="228600" y="563880"/>
                      <a:pt x="220980" y="539750"/>
                      <a:pt x="223520" y="521970"/>
                    </a:cubicBezTo>
                    <a:cubicBezTo>
                      <a:pt x="226060" y="504190"/>
                      <a:pt x="236220" y="483870"/>
                      <a:pt x="248920" y="471170"/>
                    </a:cubicBezTo>
                    <a:cubicBezTo>
                      <a:pt x="262890" y="459740"/>
                      <a:pt x="280670" y="452120"/>
                      <a:pt x="302260" y="450850"/>
                    </a:cubicBezTo>
                    <a:cubicBezTo>
                      <a:pt x="340360" y="449580"/>
                      <a:pt x="384810" y="488950"/>
                      <a:pt x="457200" y="500380"/>
                    </a:cubicBezTo>
                    <a:cubicBezTo>
                      <a:pt x="610870" y="523240"/>
                      <a:pt x="1090930" y="477520"/>
                      <a:pt x="1197610" y="496570"/>
                    </a:cubicBezTo>
                    <a:cubicBezTo>
                      <a:pt x="1228090" y="502920"/>
                      <a:pt x="1240790" y="506730"/>
                      <a:pt x="1254760" y="519430"/>
                    </a:cubicBezTo>
                    <a:cubicBezTo>
                      <a:pt x="1268730" y="532130"/>
                      <a:pt x="1281430" y="554990"/>
                      <a:pt x="1283970" y="574040"/>
                    </a:cubicBezTo>
                    <a:cubicBezTo>
                      <a:pt x="1285240" y="593090"/>
                      <a:pt x="1280160" y="617220"/>
                      <a:pt x="1268730" y="633730"/>
                    </a:cubicBezTo>
                    <a:cubicBezTo>
                      <a:pt x="1257300" y="648970"/>
                      <a:pt x="1240790" y="662940"/>
                      <a:pt x="1217930" y="668020"/>
                    </a:cubicBezTo>
                    <a:cubicBezTo>
                      <a:pt x="1181100" y="675640"/>
                      <a:pt x="1126490" y="643890"/>
                      <a:pt x="1059180" y="635000"/>
                    </a:cubicBezTo>
                    <a:cubicBezTo>
                      <a:pt x="944880" y="618490"/>
                      <a:pt x="725170" y="605790"/>
                      <a:pt x="591820" y="600710"/>
                    </a:cubicBezTo>
                    <a:cubicBezTo>
                      <a:pt x="491490" y="598170"/>
                      <a:pt x="403860" y="594360"/>
                      <a:pt x="327660" y="601980"/>
                    </a:cubicBezTo>
                    <a:cubicBezTo>
                      <a:pt x="270510" y="607060"/>
                      <a:pt x="212090" y="640080"/>
                      <a:pt x="175260" y="629920"/>
                    </a:cubicBezTo>
                    <a:cubicBezTo>
                      <a:pt x="149860" y="622300"/>
                      <a:pt x="127000" y="599440"/>
                      <a:pt x="118110" y="579120"/>
                    </a:cubicBezTo>
                    <a:cubicBezTo>
                      <a:pt x="109220" y="561340"/>
                      <a:pt x="111760" y="537210"/>
                      <a:pt x="116840" y="520700"/>
                    </a:cubicBezTo>
                    <a:cubicBezTo>
                      <a:pt x="120650" y="506730"/>
                      <a:pt x="129540" y="496570"/>
                      <a:pt x="139700" y="487680"/>
                    </a:cubicBezTo>
                    <a:cubicBezTo>
                      <a:pt x="148590" y="478790"/>
                      <a:pt x="154940" y="473710"/>
                      <a:pt x="173990" y="468630"/>
                    </a:cubicBezTo>
                    <a:cubicBezTo>
                      <a:pt x="228600" y="455930"/>
                      <a:pt x="448310" y="467360"/>
                      <a:pt x="511810" y="480060"/>
                    </a:cubicBezTo>
                    <a:cubicBezTo>
                      <a:pt x="538480" y="485140"/>
                      <a:pt x="552450" y="488950"/>
                      <a:pt x="566420" y="500380"/>
                    </a:cubicBezTo>
                    <a:cubicBezTo>
                      <a:pt x="580390" y="513080"/>
                      <a:pt x="590550" y="534670"/>
                      <a:pt x="593090" y="552450"/>
                    </a:cubicBezTo>
                    <a:cubicBezTo>
                      <a:pt x="595630" y="570230"/>
                      <a:pt x="588010" y="594360"/>
                      <a:pt x="579120" y="608330"/>
                    </a:cubicBezTo>
                    <a:cubicBezTo>
                      <a:pt x="572770" y="621030"/>
                      <a:pt x="563880" y="626110"/>
                      <a:pt x="549910" y="635000"/>
                    </a:cubicBezTo>
                    <a:cubicBezTo>
                      <a:pt x="521970" y="652780"/>
                      <a:pt x="450850" y="689610"/>
                      <a:pt x="414020" y="694690"/>
                    </a:cubicBezTo>
                    <a:cubicBezTo>
                      <a:pt x="391160" y="697230"/>
                      <a:pt x="370840" y="694690"/>
                      <a:pt x="355600" y="684530"/>
                    </a:cubicBezTo>
                    <a:cubicBezTo>
                      <a:pt x="339090" y="675640"/>
                      <a:pt x="323850" y="655320"/>
                      <a:pt x="317500" y="638810"/>
                    </a:cubicBezTo>
                    <a:cubicBezTo>
                      <a:pt x="312420" y="626110"/>
                      <a:pt x="311150" y="613410"/>
                      <a:pt x="313690" y="599440"/>
                    </a:cubicBezTo>
                    <a:cubicBezTo>
                      <a:pt x="317500" y="582930"/>
                      <a:pt x="339090" y="546100"/>
                      <a:pt x="342900" y="547370"/>
                    </a:cubicBezTo>
                    <a:cubicBezTo>
                      <a:pt x="349250" y="549910"/>
                      <a:pt x="334010" y="656590"/>
                      <a:pt x="327660" y="656590"/>
                    </a:cubicBezTo>
                    <a:cubicBezTo>
                      <a:pt x="322580" y="656590"/>
                      <a:pt x="307340" y="585470"/>
                      <a:pt x="306070" y="552450"/>
                    </a:cubicBezTo>
                    <a:cubicBezTo>
                      <a:pt x="306070" y="521970"/>
                      <a:pt x="312420" y="494030"/>
                      <a:pt x="321310" y="466090"/>
                    </a:cubicBezTo>
                    <a:cubicBezTo>
                      <a:pt x="330200" y="439420"/>
                      <a:pt x="341630" y="419100"/>
                      <a:pt x="360680" y="388620"/>
                    </a:cubicBezTo>
                    <a:cubicBezTo>
                      <a:pt x="391160" y="339090"/>
                      <a:pt x="443230" y="257810"/>
                      <a:pt x="499110" y="209550"/>
                    </a:cubicBezTo>
                    <a:cubicBezTo>
                      <a:pt x="552450" y="161290"/>
                      <a:pt x="619760" y="123190"/>
                      <a:pt x="685800" y="96520"/>
                    </a:cubicBezTo>
                    <a:cubicBezTo>
                      <a:pt x="750570" y="71120"/>
                      <a:pt x="797560" y="64770"/>
                      <a:pt x="890270" y="53340"/>
                    </a:cubicBezTo>
                    <a:cubicBezTo>
                      <a:pt x="1087120" y="30480"/>
                      <a:pt x="1626870" y="40640"/>
                      <a:pt x="1811020" y="25400"/>
                    </a:cubicBezTo>
                    <a:cubicBezTo>
                      <a:pt x="1889760" y="19050"/>
                      <a:pt x="1940560" y="0"/>
                      <a:pt x="1981200" y="2540"/>
                    </a:cubicBezTo>
                    <a:cubicBezTo>
                      <a:pt x="2002790" y="5080"/>
                      <a:pt x="2018030" y="8890"/>
                      <a:pt x="2032000" y="17780"/>
                    </a:cubicBezTo>
                    <a:cubicBezTo>
                      <a:pt x="2044700" y="27940"/>
                      <a:pt x="2057400" y="45720"/>
                      <a:pt x="2062480" y="60960"/>
                    </a:cubicBezTo>
                    <a:cubicBezTo>
                      <a:pt x="2067560" y="77470"/>
                      <a:pt x="2068830" y="97790"/>
                      <a:pt x="2061210" y="114300"/>
                    </a:cubicBezTo>
                    <a:cubicBezTo>
                      <a:pt x="2052320" y="133350"/>
                      <a:pt x="2025650" y="161290"/>
                      <a:pt x="2002790" y="166370"/>
                    </a:cubicBezTo>
                    <a:cubicBezTo>
                      <a:pt x="1981200" y="171450"/>
                      <a:pt x="1945640" y="161290"/>
                      <a:pt x="1927860" y="147320"/>
                    </a:cubicBezTo>
                    <a:cubicBezTo>
                      <a:pt x="1913890" y="137160"/>
                      <a:pt x="1905000" y="118110"/>
                      <a:pt x="1901190" y="101600"/>
                    </a:cubicBezTo>
                    <a:cubicBezTo>
                      <a:pt x="1898650" y="85090"/>
                      <a:pt x="1899920" y="64770"/>
                      <a:pt x="1908810" y="49530"/>
                    </a:cubicBezTo>
                    <a:cubicBezTo>
                      <a:pt x="1920240" y="30480"/>
                      <a:pt x="1950720" y="8890"/>
                      <a:pt x="1972310" y="3810"/>
                    </a:cubicBezTo>
                    <a:cubicBezTo>
                      <a:pt x="1988820" y="0"/>
                      <a:pt x="2009140" y="5080"/>
                      <a:pt x="2024380" y="13970"/>
                    </a:cubicBezTo>
                    <a:cubicBezTo>
                      <a:pt x="2038350" y="21590"/>
                      <a:pt x="2052320" y="38100"/>
                      <a:pt x="2058670" y="53340"/>
                    </a:cubicBezTo>
                    <a:cubicBezTo>
                      <a:pt x="2066290" y="68580"/>
                      <a:pt x="2068830" y="88900"/>
                      <a:pt x="2063750" y="105410"/>
                    </a:cubicBezTo>
                    <a:cubicBezTo>
                      <a:pt x="2057400" y="125730"/>
                      <a:pt x="2038350" y="149860"/>
                      <a:pt x="2011680" y="163830"/>
                    </a:cubicBezTo>
                    <a:cubicBezTo>
                      <a:pt x="1968500" y="186690"/>
                      <a:pt x="1902460" y="181610"/>
                      <a:pt x="1811020" y="189230"/>
                    </a:cubicBezTo>
                    <a:cubicBezTo>
                      <a:pt x="1609090" y="204470"/>
                      <a:pt x="1019810" y="187960"/>
                      <a:pt x="848360" y="219710"/>
                    </a:cubicBezTo>
                    <a:cubicBezTo>
                      <a:pt x="782320" y="231140"/>
                      <a:pt x="756920" y="246380"/>
                      <a:pt x="716280" y="265430"/>
                    </a:cubicBezTo>
                    <a:cubicBezTo>
                      <a:pt x="680720" y="281940"/>
                      <a:pt x="650240" y="294640"/>
                      <a:pt x="618490" y="321310"/>
                    </a:cubicBezTo>
                    <a:cubicBezTo>
                      <a:pt x="579120" y="356870"/>
                      <a:pt x="533400" y="424180"/>
                      <a:pt x="504190" y="468630"/>
                    </a:cubicBezTo>
                    <a:cubicBezTo>
                      <a:pt x="483870" y="501650"/>
                      <a:pt x="466090" y="527050"/>
                      <a:pt x="457200" y="560070"/>
                    </a:cubicBezTo>
                    <a:cubicBezTo>
                      <a:pt x="447040" y="595630"/>
                      <a:pt x="463550" y="656590"/>
                      <a:pt x="449580" y="676910"/>
                    </a:cubicBezTo>
                    <a:cubicBezTo>
                      <a:pt x="441960" y="688340"/>
                      <a:pt x="427990" y="692150"/>
                      <a:pt x="414020" y="694690"/>
                    </a:cubicBezTo>
                    <a:cubicBezTo>
                      <a:pt x="397510" y="697230"/>
                      <a:pt x="370840" y="692150"/>
                      <a:pt x="355600" y="684530"/>
                    </a:cubicBezTo>
                    <a:cubicBezTo>
                      <a:pt x="342900" y="679450"/>
                      <a:pt x="332740" y="669290"/>
                      <a:pt x="326390" y="657860"/>
                    </a:cubicBezTo>
                    <a:cubicBezTo>
                      <a:pt x="317500" y="642620"/>
                      <a:pt x="312420" y="615950"/>
                      <a:pt x="313690" y="599440"/>
                    </a:cubicBezTo>
                    <a:cubicBezTo>
                      <a:pt x="314960" y="585470"/>
                      <a:pt x="321310" y="575310"/>
                      <a:pt x="328930" y="562610"/>
                    </a:cubicBezTo>
                    <a:cubicBezTo>
                      <a:pt x="341630" y="543560"/>
                      <a:pt x="359410" y="516890"/>
                      <a:pt x="384810" y="502920"/>
                    </a:cubicBezTo>
                    <a:cubicBezTo>
                      <a:pt x="416560" y="486410"/>
                      <a:pt x="478790" y="477520"/>
                      <a:pt x="511810" y="480060"/>
                    </a:cubicBezTo>
                    <a:cubicBezTo>
                      <a:pt x="534670" y="482600"/>
                      <a:pt x="552450" y="487680"/>
                      <a:pt x="566420" y="500380"/>
                    </a:cubicBezTo>
                    <a:cubicBezTo>
                      <a:pt x="581660" y="515620"/>
                      <a:pt x="595630" y="549910"/>
                      <a:pt x="593090" y="572770"/>
                    </a:cubicBezTo>
                    <a:cubicBezTo>
                      <a:pt x="590550" y="594360"/>
                      <a:pt x="575310" y="621030"/>
                      <a:pt x="549910" y="635000"/>
                    </a:cubicBezTo>
                    <a:cubicBezTo>
                      <a:pt x="508000" y="657860"/>
                      <a:pt x="400050" y="645160"/>
                      <a:pt x="334010" y="643890"/>
                    </a:cubicBezTo>
                    <a:cubicBezTo>
                      <a:pt x="276860" y="642620"/>
                      <a:pt x="208280" y="638810"/>
                      <a:pt x="175260" y="629920"/>
                    </a:cubicBezTo>
                    <a:cubicBezTo>
                      <a:pt x="158750" y="624840"/>
                      <a:pt x="149860" y="622300"/>
                      <a:pt x="139700" y="610870"/>
                    </a:cubicBezTo>
                    <a:cubicBezTo>
                      <a:pt x="127000" y="596900"/>
                      <a:pt x="111760" y="561340"/>
                      <a:pt x="113030" y="539750"/>
                    </a:cubicBezTo>
                    <a:cubicBezTo>
                      <a:pt x="113030" y="520700"/>
                      <a:pt x="124460" y="501650"/>
                      <a:pt x="139700" y="487680"/>
                    </a:cubicBezTo>
                    <a:cubicBezTo>
                      <a:pt x="158750" y="469900"/>
                      <a:pt x="198120" y="459740"/>
                      <a:pt x="232410" y="450850"/>
                    </a:cubicBezTo>
                    <a:cubicBezTo>
                      <a:pt x="270510" y="440690"/>
                      <a:pt x="300990" y="438150"/>
                      <a:pt x="361950" y="436880"/>
                    </a:cubicBezTo>
                    <a:cubicBezTo>
                      <a:pt x="506730" y="431800"/>
                      <a:pt x="956310" y="444500"/>
                      <a:pt x="1103630" y="468630"/>
                    </a:cubicBezTo>
                    <a:cubicBezTo>
                      <a:pt x="1167130" y="478790"/>
                      <a:pt x="1209040" y="491490"/>
                      <a:pt x="1236980" y="506730"/>
                    </a:cubicBezTo>
                    <a:cubicBezTo>
                      <a:pt x="1253490" y="515620"/>
                      <a:pt x="1261110" y="523240"/>
                      <a:pt x="1268730" y="534670"/>
                    </a:cubicBezTo>
                    <a:cubicBezTo>
                      <a:pt x="1276350" y="546100"/>
                      <a:pt x="1281430" y="560070"/>
                      <a:pt x="1283970" y="574040"/>
                    </a:cubicBezTo>
                    <a:cubicBezTo>
                      <a:pt x="1285240" y="586740"/>
                      <a:pt x="1282700" y="601980"/>
                      <a:pt x="1278890" y="614680"/>
                    </a:cubicBezTo>
                    <a:cubicBezTo>
                      <a:pt x="1273810" y="627380"/>
                      <a:pt x="1264920" y="640080"/>
                      <a:pt x="1254760" y="648970"/>
                    </a:cubicBezTo>
                    <a:cubicBezTo>
                      <a:pt x="1244600" y="657860"/>
                      <a:pt x="1239520" y="662940"/>
                      <a:pt x="1217930" y="668020"/>
                    </a:cubicBezTo>
                    <a:cubicBezTo>
                      <a:pt x="1122680" y="690880"/>
                      <a:pt x="549910" y="690880"/>
                      <a:pt x="396240" y="657860"/>
                    </a:cubicBezTo>
                    <a:cubicBezTo>
                      <a:pt x="332740" y="645160"/>
                      <a:pt x="295910" y="623570"/>
                      <a:pt x="266700" y="601980"/>
                    </a:cubicBezTo>
                    <a:cubicBezTo>
                      <a:pt x="247650" y="589280"/>
                      <a:pt x="233680" y="577850"/>
                      <a:pt x="228600" y="560070"/>
                    </a:cubicBezTo>
                    <a:cubicBezTo>
                      <a:pt x="222250" y="539750"/>
                      <a:pt x="227330" y="502920"/>
                      <a:pt x="236220" y="486410"/>
                    </a:cubicBezTo>
                    <a:cubicBezTo>
                      <a:pt x="242570" y="473710"/>
                      <a:pt x="252730" y="467360"/>
                      <a:pt x="265430" y="461010"/>
                    </a:cubicBezTo>
                    <a:cubicBezTo>
                      <a:pt x="281940" y="450850"/>
                      <a:pt x="300990" y="444500"/>
                      <a:pt x="328930" y="439420"/>
                    </a:cubicBezTo>
                    <a:cubicBezTo>
                      <a:pt x="381000" y="430530"/>
                      <a:pt x="482600" y="440690"/>
                      <a:pt x="552450" y="431800"/>
                    </a:cubicBezTo>
                    <a:cubicBezTo>
                      <a:pt x="615950" y="424180"/>
                      <a:pt x="670560" y="400050"/>
                      <a:pt x="730250" y="393700"/>
                    </a:cubicBezTo>
                    <a:cubicBezTo>
                      <a:pt x="788670" y="387350"/>
                      <a:pt x="861060" y="383540"/>
                      <a:pt x="904240" y="393700"/>
                    </a:cubicBezTo>
                    <a:cubicBezTo>
                      <a:pt x="933450" y="401320"/>
                      <a:pt x="958850" y="411480"/>
                      <a:pt x="971550" y="429260"/>
                    </a:cubicBezTo>
                    <a:cubicBezTo>
                      <a:pt x="984250" y="444500"/>
                      <a:pt x="988060" y="467360"/>
                      <a:pt x="985520" y="485140"/>
                    </a:cubicBezTo>
                    <a:cubicBezTo>
                      <a:pt x="984250" y="502920"/>
                      <a:pt x="972820" y="524510"/>
                      <a:pt x="958850" y="537210"/>
                    </a:cubicBezTo>
                    <a:cubicBezTo>
                      <a:pt x="944880" y="548640"/>
                      <a:pt x="932180" y="552450"/>
                      <a:pt x="904240" y="557530"/>
                    </a:cubicBezTo>
                    <a:cubicBezTo>
                      <a:pt x="828040" y="570230"/>
                      <a:pt x="542290" y="591820"/>
                      <a:pt x="457200" y="548640"/>
                    </a:cubicBezTo>
                    <a:cubicBezTo>
                      <a:pt x="410210" y="525780"/>
                      <a:pt x="374650" y="476250"/>
                      <a:pt x="374650" y="443230"/>
                    </a:cubicBezTo>
                    <a:cubicBezTo>
                      <a:pt x="374650" y="414020"/>
                      <a:pt x="412750" y="373380"/>
                      <a:pt x="440690" y="359410"/>
                    </a:cubicBezTo>
                    <a:cubicBezTo>
                      <a:pt x="467360" y="346710"/>
                      <a:pt x="499110" y="355600"/>
                      <a:pt x="534670" y="358140"/>
                    </a:cubicBezTo>
                    <a:cubicBezTo>
                      <a:pt x="582930" y="363220"/>
                      <a:pt x="665480" y="372110"/>
                      <a:pt x="699770" y="391160"/>
                    </a:cubicBezTo>
                    <a:cubicBezTo>
                      <a:pt x="720090" y="402590"/>
                      <a:pt x="732790" y="416560"/>
                      <a:pt x="737870" y="434340"/>
                    </a:cubicBezTo>
                    <a:cubicBezTo>
                      <a:pt x="744220" y="454660"/>
                      <a:pt x="737870" y="491490"/>
                      <a:pt x="728980" y="509270"/>
                    </a:cubicBezTo>
                    <a:cubicBezTo>
                      <a:pt x="722630" y="521970"/>
                      <a:pt x="713740" y="527050"/>
                      <a:pt x="699770" y="534670"/>
                    </a:cubicBezTo>
                    <a:cubicBezTo>
                      <a:pt x="680720" y="544830"/>
                      <a:pt x="657860" y="551180"/>
                      <a:pt x="622300" y="556260"/>
                    </a:cubicBezTo>
                    <a:cubicBezTo>
                      <a:pt x="549910" y="565150"/>
                      <a:pt x="353060" y="510540"/>
                      <a:pt x="285750" y="549910"/>
                    </a:cubicBezTo>
                    <a:cubicBezTo>
                      <a:pt x="238760" y="577850"/>
                      <a:pt x="241300" y="664210"/>
                      <a:pt x="210820" y="689610"/>
                    </a:cubicBezTo>
                    <a:cubicBezTo>
                      <a:pt x="189230" y="707390"/>
                      <a:pt x="160020" y="713740"/>
                      <a:pt x="139700" y="711200"/>
                    </a:cubicBezTo>
                    <a:cubicBezTo>
                      <a:pt x="120650" y="709930"/>
                      <a:pt x="101600" y="694690"/>
                      <a:pt x="90170" y="681990"/>
                    </a:cubicBezTo>
                    <a:cubicBezTo>
                      <a:pt x="81280" y="671830"/>
                      <a:pt x="76200" y="661670"/>
                      <a:pt x="74930" y="646430"/>
                    </a:cubicBezTo>
                    <a:cubicBezTo>
                      <a:pt x="72390" y="622300"/>
                      <a:pt x="81280" y="570230"/>
                      <a:pt x="97790" y="543560"/>
                    </a:cubicBezTo>
                    <a:cubicBezTo>
                      <a:pt x="111760" y="520700"/>
                      <a:pt x="134620" y="500380"/>
                      <a:pt x="160020" y="492760"/>
                    </a:cubicBezTo>
                    <a:cubicBezTo>
                      <a:pt x="190500" y="482600"/>
                      <a:pt x="267970" y="492760"/>
                      <a:pt x="269240" y="501650"/>
                    </a:cubicBezTo>
                    <a:cubicBezTo>
                      <a:pt x="270510" y="508000"/>
                      <a:pt x="238760" y="525780"/>
                      <a:pt x="220980" y="528320"/>
                    </a:cubicBezTo>
                    <a:cubicBezTo>
                      <a:pt x="204470" y="530860"/>
                      <a:pt x="181610" y="525780"/>
                      <a:pt x="167640" y="516890"/>
                    </a:cubicBezTo>
                    <a:cubicBezTo>
                      <a:pt x="153670" y="506730"/>
                      <a:pt x="138430" y="488950"/>
                      <a:pt x="134620" y="472440"/>
                    </a:cubicBezTo>
                    <a:cubicBezTo>
                      <a:pt x="130810" y="452120"/>
                      <a:pt x="137160" y="405130"/>
                      <a:pt x="149860" y="401320"/>
                    </a:cubicBezTo>
                    <a:cubicBezTo>
                      <a:pt x="170180" y="396240"/>
                      <a:pt x="265430" y="501650"/>
                      <a:pt x="260350" y="527050"/>
                    </a:cubicBezTo>
                    <a:cubicBezTo>
                      <a:pt x="257810" y="541020"/>
                      <a:pt x="231140" y="552450"/>
                      <a:pt x="213360" y="553720"/>
                    </a:cubicBezTo>
                    <a:cubicBezTo>
                      <a:pt x="193040" y="554990"/>
                      <a:pt x="158750" y="546100"/>
                      <a:pt x="144780" y="529590"/>
                    </a:cubicBezTo>
                    <a:cubicBezTo>
                      <a:pt x="130810" y="514350"/>
                      <a:pt x="120650" y="486410"/>
                      <a:pt x="125730" y="461010"/>
                    </a:cubicBezTo>
                    <a:cubicBezTo>
                      <a:pt x="134620" y="419100"/>
                      <a:pt x="205740" y="336550"/>
                      <a:pt x="241300" y="317500"/>
                    </a:cubicBezTo>
                    <a:cubicBezTo>
                      <a:pt x="259080" y="307340"/>
                      <a:pt x="278130" y="307340"/>
                      <a:pt x="294640" y="311150"/>
                    </a:cubicBezTo>
                    <a:cubicBezTo>
                      <a:pt x="309880" y="314960"/>
                      <a:pt x="328930" y="330200"/>
                      <a:pt x="337820" y="341630"/>
                    </a:cubicBezTo>
                    <a:cubicBezTo>
                      <a:pt x="345440" y="351790"/>
                      <a:pt x="350520" y="363220"/>
                      <a:pt x="350520" y="375920"/>
                    </a:cubicBezTo>
                    <a:cubicBezTo>
                      <a:pt x="351790" y="391160"/>
                      <a:pt x="349250" y="421640"/>
                      <a:pt x="337820" y="427990"/>
                    </a:cubicBezTo>
                    <a:cubicBezTo>
                      <a:pt x="326390" y="434340"/>
                      <a:pt x="281940" y="417830"/>
                      <a:pt x="281940" y="411480"/>
                    </a:cubicBezTo>
                    <a:cubicBezTo>
                      <a:pt x="283210" y="397510"/>
                      <a:pt x="416560" y="372110"/>
                      <a:pt x="482600" y="356870"/>
                    </a:cubicBezTo>
                    <a:cubicBezTo>
                      <a:pt x="547370" y="344170"/>
                      <a:pt x="676910" y="335280"/>
                      <a:pt x="675640" y="326390"/>
                    </a:cubicBezTo>
                    <a:cubicBezTo>
                      <a:pt x="675640" y="318770"/>
                      <a:pt x="549910" y="318770"/>
                      <a:pt x="496570" y="307340"/>
                    </a:cubicBezTo>
                    <a:cubicBezTo>
                      <a:pt x="450850" y="295910"/>
                      <a:pt x="393700" y="283210"/>
                      <a:pt x="370840" y="261620"/>
                    </a:cubicBezTo>
                    <a:cubicBezTo>
                      <a:pt x="356870" y="248920"/>
                      <a:pt x="351790" y="232410"/>
                      <a:pt x="350520" y="215900"/>
                    </a:cubicBezTo>
                    <a:cubicBezTo>
                      <a:pt x="350520" y="200660"/>
                      <a:pt x="358140" y="180340"/>
                      <a:pt x="365760" y="168910"/>
                    </a:cubicBezTo>
                    <a:cubicBezTo>
                      <a:pt x="373380" y="158750"/>
                      <a:pt x="382270" y="152400"/>
                      <a:pt x="393700" y="147320"/>
                    </a:cubicBezTo>
                    <a:cubicBezTo>
                      <a:pt x="407670" y="142240"/>
                      <a:pt x="425450" y="138430"/>
                      <a:pt x="449580" y="140970"/>
                    </a:cubicBezTo>
                    <a:cubicBezTo>
                      <a:pt x="492760" y="146050"/>
                      <a:pt x="560070" y="185420"/>
                      <a:pt x="629920" y="207010"/>
                    </a:cubicBezTo>
                    <a:cubicBezTo>
                      <a:pt x="725170" y="234950"/>
                      <a:pt x="914400" y="260350"/>
                      <a:pt x="969010" y="293370"/>
                    </a:cubicBezTo>
                    <a:cubicBezTo>
                      <a:pt x="991870" y="306070"/>
                      <a:pt x="1000760" y="320040"/>
                      <a:pt x="1007110" y="335280"/>
                    </a:cubicBezTo>
                    <a:cubicBezTo>
                      <a:pt x="1013460" y="347980"/>
                      <a:pt x="1014730" y="360680"/>
                      <a:pt x="1012190" y="373380"/>
                    </a:cubicBezTo>
                    <a:cubicBezTo>
                      <a:pt x="1009650" y="389890"/>
                      <a:pt x="998220" y="412750"/>
                      <a:pt x="985520" y="424180"/>
                    </a:cubicBezTo>
                    <a:cubicBezTo>
                      <a:pt x="976630" y="434340"/>
                      <a:pt x="966470" y="439420"/>
                      <a:pt x="952500" y="441960"/>
                    </a:cubicBezTo>
                    <a:cubicBezTo>
                      <a:pt x="934720" y="445770"/>
                      <a:pt x="913130" y="443230"/>
                      <a:pt x="885190" y="438150"/>
                    </a:cubicBezTo>
                    <a:cubicBezTo>
                      <a:pt x="836930" y="429260"/>
                      <a:pt x="736600" y="415290"/>
                      <a:pt x="687070" y="377190"/>
                    </a:cubicBezTo>
                    <a:cubicBezTo>
                      <a:pt x="638810" y="340360"/>
                      <a:pt x="584200" y="266700"/>
                      <a:pt x="588010" y="220980"/>
                    </a:cubicBezTo>
                    <a:cubicBezTo>
                      <a:pt x="589280" y="182880"/>
                      <a:pt x="640080" y="142240"/>
                      <a:pt x="671830" y="119380"/>
                    </a:cubicBezTo>
                    <a:cubicBezTo>
                      <a:pt x="699770" y="97790"/>
                      <a:pt x="723900" y="90170"/>
                      <a:pt x="762000" y="80010"/>
                    </a:cubicBezTo>
                    <a:cubicBezTo>
                      <a:pt x="824230" y="63500"/>
                      <a:pt x="947420" y="45720"/>
                      <a:pt x="1013460" y="46990"/>
                    </a:cubicBezTo>
                    <a:cubicBezTo>
                      <a:pt x="1056640" y="46990"/>
                      <a:pt x="1088390" y="49530"/>
                      <a:pt x="1118870" y="64770"/>
                    </a:cubicBezTo>
                    <a:cubicBezTo>
                      <a:pt x="1148080" y="78740"/>
                      <a:pt x="1174750" y="105410"/>
                      <a:pt x="1195070" y="133350"/>
                    </a:cubicBezTo>
                    <a:cubicBezTo>
                      <a:pt x="1215390" y="163830"/>
                      <a:pt x="1229360" y="198120"/>
                      <a:pt x="1239520" y="240030"/>
                    </a:cubicBezTo>
                    <a:cubicBezTo>
                      <a:pt x="1252220" y="295910"/>
                      <a:pt x="1257300" y="374650"/>
                      <a:pt x="1250950" y="445770"/>
                    </a:cubicBezTo>
                    <a:cubicBezTo>
                      <a:pt x="1244600" y="525780"/>
                      <a:pt x="1217930" y="656590"/>
                      <a:pt x="1193800" y="695960"/>
                    </a:cubicBezTo>
                    <a:cubicBezTo>
                      <a:pt x="1184910" y="712470"/>
                      <a:pt x="1176020" y="717550"/>
                      <a:pt x="1164590" y="722630"/>
                    </a:cubicBezTo>
                    <a:cubicBezTo>
                      <a:pt x="1153160" y="728980"/>
                      <a:pt x="1139190" y="732790"/>
                      <a:pt x="1125220" y="732790"/>
                    </a:cubicBezTo>
                    <a:cubicBezTo>
                      <a:pt x="1108710" y="731520"/>
                      <a:pt x="1083310" y="721360"/>
                      <a:pt x="1069340" y="711200"/>
                    </a:cubicBezTo>
                    <a:cubicBezTo>
                      <a:pt x="1059180" y="702310"/>
                      <a:pt x="1051560" y="688340"/>
                      <a:pt x="1047750" y="678180"/>
                    </a:cubicBezTo>
                    <a:cubicBezTo>
                      <a:pt x="1043940" y="670560"/>
                      <a:pt x="1040130" y="659130"/>
                      <a:pt x="1042670" y="659130"/>
                    </a:cubicBezTo>
                    <a:cubicBezTo>
                      <a:pt x="1046480" y="656590"/>
                      <a:pt x="1085850" y="713740"/>
                      <a:pt x="1090930" y="711200"/>
                    </a:cubicBezTo>
                    <a:cubicBezTo>
                      <a:pt x="1099820" y="706120"/>
                      <a:pt x="1040130" y="589280"/>
                      <a:pt x="1038860" y="548640"/>
                    </a:cubicBezTo>
                    <a:cubicBezTo>
                      <a:pt x="1038860" y="524510"/>
                      <a:pt x="1045210" y="505460"/>
                      <a:pt x="1054100" y="491490"/>
                    </a:cubicBezTo>
                    <a:cubicBezTo>
                      <a:pt x="1061720" y="478790"/>
                      <a:pt x="1071880" y="471170"/>
                      <a:pt x="1084580" y="464820"/>
                    </a:cubicBezTo>
                    <a:cubicBezTo>
                      <a:pt x="1099820" y="458470"/>
                      <a:pt x="1125220" y="454660"/>
                      <a:pt x="1143000" y="458470"/>
                    </a:cubicBezTo>
                    <a:cubicBezTo>
                      <a:pt x="1160780" y="463550"/>
                      <a:pt x="1182370" y="478790"/>
                      <a:pt x="1191260" y="494030"/>
                    </a:cubicBezTo>
                    <a:cubicBezTo>
                      <a:pt x="1198880" y="505460"/>
                      <a:pt x="1195070" y="537210"/>
                      <a:pt x="1197610" y="537210"/>
                    </a:cubicBezTo>
                    <a:cubicBezTo>
                      <a:pt x="1201420" y="537210"/>
                      <a:pt x="1196340" y="427990"/>
                      <a:pt x="1209040" y="394970"/>
                    </a:cubicBezTo>
                    <a:cubicBezTo>
                      <a:pt x="1217930" y="373380"/>
                      <a:pt x="1231900" y="358140"/>
                      <a:pt x="1244600" y="349250"/>
                    </a:cubicBezTo>
                    <a:cubicBezTo>
                      <a:pt x="1256030" y="341630"/>
                      <a:pt x="1268730" y="336550"/>
                      <a:pt x="1282700" y="336550"/>
                    </a:cubicBezTo>
                    <a:cubicBezTo>
                      <a:pt x="1303020" y="337820"/>
                      <a:pt x="1333500" y="349250"/>
                      <a:pt x="1352550" y="368300"/>
                    </a:cubicBezTo>
                    <a:cubicBezTo>
                      <a:pt x="1379220" y="394970"/>
                      <a:pt x="1398270" y="462280"/>
                      <a:pt x="1410970" y="502920"/>
                    </a:cubicBezTo>
                    <a:cubicBezTo>
                      <a:pt x="1419860" y="534670"/>
                      <a:pt x="1432560" y="567690"/>
                      <a:pt x="1427480" y="593090"/>
                    </a:cubicBezTo>
                    <a:cubicBezTo>
                      <a:pt x="1424940" y="612140"/>
                      <a:pt x="1412240" y="631190"/>
                      <a:pt x="1398270" y="643890"/>
                    </a:cubicBezTo>
                    <a:cubicBezTo>
                      <a:pt x="1384300" y="655320"/>
                      <a:pt x="1358900" y="661670"/>
                      <a:pt x="1342390" y="661670"/>
                    </a:cubicBezTo>
                    <a:cubicBezTo>
                      <a:pt x="1328420" y="661670"/>
                      <a:pt x="1315720" y="657860"/>
                      <a:pt x="1304290" y="650240"/>
                    </a:cubicBezTo>
                    <a:cubicBezTo>
                      <a:pt x="1290320" y="641350"/>
                      <a:pt x="1273810" y="619760"/>
                      <a:pt x="1267460" y="604520"/>
                    </a:cubicBezTo>
                    <a:cubicBezTo>
                      <a:pt x="1262380" y="591820"/>
                      <a:pt x="1262380" y="582930"/>
                      <a:pt x="1264920" y="565150"/>
                    </a:cubicBezTo>
                    <a:cubicBezTo>
                      <a:pt x="1270000" y="523240"/>
                      <a:pt x="1305560" y="400050"/>
                      <a:pt x="1330960" y="360680"/>
                    </a:cubicBezTo>
                    <a:cubicBezTo>
                      <a:pt x="1344930" y="340360"/>
                      <a:pt x="1360170" y="328930"/>
                      <a:pt x="1375410" y="321310"/>
                    </a:cubicBezTo>
                    <a:cubicBezTo>
                      <a:pt x="1388110" y="316230"/>
                      <a:pt x="1400810" y="314960"/>
                      <a:pt x="1414780" y="317500"/>
                    </a:cubicBezTo>
                    <a:cubicBezTo>
                      <a:pt x="1431290" y="320040"/>
                      <a:pt x="1452880" y="328930"/>
                      <a:pt x="1466850" y="344170"/>
                    </a:cubicBezTo>
                    <a:cubicBezTo>
                      <a:pt x="1487170" y="365760"/>
                      <a:pt x="1503680" y="403860"/>
                      <a:pt x="1512570" y="445770"/>
                    </a:cubicBezTo>
                    <a:cubicBezTo>
                      <a:pt x="1525270" y="510540"/>
                      <a:pt x="1522730" y="651510"/>
                      <a:pt x="1511300" y="695960"/>
                    </a:cubicBezTo>
                    <a:cubicBezTo>
                      <a:pt x="1506220" y="713740"/>
                      <a:pt x="1499870" y="721360"/>
                      <a:pt x="1490980" y="731520"/>
                    </a:cubicBezTo>
                    <a:cubicBezTo>
                      <a:pt x="1482090" y="740410"/>
                      <a:pt x="1470660" y="749300"/>
                      <a:pt x="1457960" y="753110"/>
                    </a:cubicBezTo>
                    <a:cubicBezTo>
                      <a:pt x="1441450" y="758190"/>
                      <a:pt x="1416050" y="758190"/>
                      <a:pt x="1398270" y="751840"/>
                    </a:cubicBezTo>
                    <a:cubicBezTo>
                      <a:pt x="1381760" y="744220"/>
                      <a:pt x="1363980" y="731520"/>
                      <a:pt x="1355090" y="711200"/>
                    </a:cubicBezTo>
                    <a:cubicBezTo>
                      <a:pt x="1341120" y="679450"/>
                      <a:pt x="1338580" y="612140"/>
                      <a:pt x="1351280" y="571500"/>
                    </a:cubicBezTo>
                    <a:cubicBezTo>
                      <a:pt x="1362710" y="532130"/>
                      <a:pt x="1391920" y="488950"/>
                      <a:pt x="1423670" y="469900"/>
                    </a:cubicBezTo>
                    <a:cubicBezTo>
                      <a:pt x="1456690" y="449580"/>
                      <a:pt x="1518920" y="472440"/>
                      <a:pt x="1545590" y="450850"/>
                    </a:cubicBezTo>
                    <a:cubicBezTo>
                      <a:pt x="1568450" y="431800"/>
                      <a:pt x="1570990" y="391160"/>
                      <a:pt x="1581150" y="354330"/>
                    </a:cubicBezTo>
                    <a:cubicBezTo>
                      <a:pt x="1593850" y="306070"/>
                      <a:pt x="1592580" y="218440"/>
                      <a:pt x="1606550" y="185420"/>
                    </a:cubicBezTo>
                    <a:cubicBezTo>
                      <a:pt x="1614170" y="170180"/>
                      <a:pt x="1620520" y="163830"/>
                      <a:pt x="1631950" y="156210"/>
                    </a:cubicBezTo>
                    <a:cubicBezTo>
                      <a:pt x="1645920" y="148590"/>
                      <a:pt x="1670050" y="140970"/>
                      <a:pt x="1686560" y="142240"/>
                    </a:cubicBezTo>
                    <a:cubicBezTo>
                      <a:pt x="1704340" y="144780"/>
                      <a:pt x="1725930" y="154940"/>
                      <a:pt x="1737360" y="168910"/>
                    </a:cubicBezTo>
                    <a:cubicBezTo>
                      <a:pt x="1750060" y="181610"/>
                      <a:pt x="1757680" y="198120"/>
                      <a:pt x="1758950" y="220980"/>
                    </a:cubicBezTo>
                    <a:cubicBezTo>
                      <a:pt x="1761490" y="266700"/>
                      <a:pt x="1713230" y="355600"/>
                      <a:pt x="1705610" y="419100"/>
                    </a:cubicBezTo>
                    <a:cubicBezTo>
                      <a:pt x="1697990" y="478790"/>
                      <a:pt x="1715770" y="556260"/>
                      <a:pt x="1708150" y="591820"/>
                    </a:cubicBezTo>
                    <a:cubicBezTo>
                      <a:pt x="1705610" y="609600"/>
                      <a:pt x="1701800" y="618490"/>
                      <a:pt x="1694180" y="628650"/>
                    </a:cubicBezTo>
                    <a:cubicBezTo>
                      <a:pt x="1682750" y="641350"/>
                      <a:pt x="1661160" y="656590"/>
                      <a:pt x="1644650" y="660400"/>
                    </a:cubicBezTo>
                    <a:cubicBezTo>
                      <a:pt x="1631950" y="664210"/>
                      <a:pt x="1617980" y="664210"/>
                      <a:pt x="1605280" y="660400"/>
                    </a:cubicBezTo>
                    <a:cubicBezTo>
                      <a:pt x="1588770" y="654050"/>
                      <a:pt x="1568450" y="641350"/>
                      <a:pt x="1558290" y="626110"/>
                    </a:cubicBezTo>
                    <a:cubicBezTo>
                      <a:pt x="1548130" y="610870"/>
                      <a:pt x="1544320" y="594360"/>
                      <a:pt x="1545590" y="568960"/>
                    </a:cubicBezTo>
                    <a:cubicBezTo>
                      <a:pt x="1546860" y="510540"/>
                      <a:pt x="1584960" y="377190"/>
                      <a:pt x="1620520" y="288290"/>
                    </a:cubicBezTo>
                    <a:cubicBezTo>
                      <a:pt x="1656080" y="200660"/>
                      <a:pt x="1722120" y="73660"/>
                      <a:pt x="1756410" y="38100"/>
                    </a:cubicBezTo>
                    <a:cubicBezTo>
                      <a:pt x="1770380" y="24130"/>
                      <a:pt x="1779270" y="21590"/>
                      <a:pt x="1791970" y="17780"/>
                    </a:cubicBezTo>
                    <a:cubicBezTo>
                      <a:pt x="1804670" y="13970"/>
                      <a:pt x="1818640" y="12700"/>
                      <a:pt x="1832610" y="16510"/>
                    </a:cubicBezTo>
                    <a:cubicBezTo>
                      <a:pt x="1849120" y="20320"/>
                      <a:pt x="1871980" y="33020"/>
                      <a:pt x="1883410" y="48260"/>
                    </a:cubicBezTo>
                    <a:cubicBezTo>
                      <a:pt x="1894840" y="63500"/>
                      <a:pt x="1902460" y="82550"/>
                      <a:pt x="1899920" y="105410"/>
                    </a:cubicBezTo>
                    <a:cubicBezTo>
                      <a:pt x="1896110" y="143510"/>
                      <a:pt x="1861820" y="223520"/>
                      <a:pt x="1823720" y="250190"/>
                    </a:cubicBezTo>
                    <a:cubicBezTo>
                      <a:pt x="1789430" y="275590"/>
                      <a:pt x="1732280" y="274320"/>
                      <a:pt x="1687830" y="274320"/>
                    </a:cubicBezTo>
                    <a:cubicBezTo>
                      <a:pt x="1644650" y="274320"/>
                      <a:pt x="1596390" y="261620"/>
                      <a:pt x="1558290" y="250190"/>
                    </a:cubicBezTo>
                    <a:cubicBezTo>
                      <a:pt x="1527810" y="240030"/>
                      <a:pt x="1506220" y="217170"/>
                      <a:pt x="1478280" y="212090"/>
                    </a:cubicBezTo>
                    <a:cubicBezTo>
                      <a:pt x="1450340" y="205740"/>
                      <a:pt x="1416050" y="223520"/>
                      <a:pt x="1394460" y="213360"/>
                    </a:cubicBezTo>
                    <a:cubicBezTo>
                      <a:pt x="1371600" y="203200"/>
                      <a:pt x="1350010" y="148590"/>
                      <a:pt x="1343660" y="151130"/>
                    </a:cubicBezTo>
                    <a:cubicBezTo>
                      <a:pt x="1337310" y="153670"/>
                      <a:pt x="1358900" y="213360"/>
                      <a:pt x="1358900" y="243840"/>
                    </a:cubicBezTo>
                    <a:cubicBezTo>
                      <a:pt x="1358900" y="273050"/>
                      <a:pt x="1357630" y="302260"/>
                      <a:pt x="1343660" y="330200"/>
                    </a:cubicBezTo>
                    <a:cubicBezTo>
                      <a:pt x="1327150" y="363220"/>
                      <a:pt x="1286510" y="403860"/>
                      <a:pt x="1250950" y="426720"/>
                    </a:cubicBezTo>
                    <a:cubicBezTo>
                      <a:pt x="1214120" y="449580"/>
                      <a:pt x="1176020" y="461010"/>
                      <a:pt x="1127760" y="467360"/>
                    </a:cubicBezTo>
                    <a:cubicBezTo>
                      <a:pt x="1059180" y="477520"/>
                      <a:pt x="923290" y="481330"/>
                      <a:pt x="878840" y="461010"/>
                    </a:cubicBezTo>
                    <a:cubicBezTo>
                      <a:pt x="857250" y="450850"/>
                      <a:pt x="847090" y="435610"/>
                      <a:pt x="839470" y="417830"/>
                    </a:cubicBezTo>
                    <a:cubicBezTo>
                      <a:pt x="833120" y="401320"/>
                      <a:pt x="831850" y="377190"/>
                      <a:pt x="839470" y="360680"/>
                    </a:cubicBezTo>
                    <a:cubicBezTo>
                      <a:pt x="848360" y="340360"/>
                      <a:pt x="867410" y="321310"/>
                      <a:pt x="895350" y="309880"/>
                    </a:cubicBezTo>
                    <a:cubicBezTo>
                      <a:pt x="951230" y="287020"/>
                      <a:pt x="1120140" y="281940"/>
                      <a:pt x="1172210" y="298450"/>
                    </a:cubicBezTo>
                    <a:cubicBezTo>
                      <a:pt x="1195070" y="306070"/>
                      <a:pt x="1207770" y="318770"/>
                      <a:pt x="1217930" y="334010"/>
                    </a:cubicBezTo>
                    <a:cubicBezTo>
                      <a:pt x="1226820" y="349250"/>
                      <a:pt x="1229360" y="373380"/>
                      <a:pt x="1228090" y="389890"/>
                    </a:cubicBezTo>
                    <a:cubicBezTo>
                      <a:pt x="1226820" y="403860"/>
                      <a:pt x="1221740" y="415290"/>
                      <a:pt x="1211580" y="425450"/>
                    </a:cubicBezTo>
                    <a:cubicBezTo>
                      <a:pt x="1201420" y="438150"/>
                      <a:pt x="1183640" y="452120"/>
                      <a:pt x="1163320" y="455930"/>
                    </a:cubicBezTo>
                    <a:cubicBezTo>
                      <a:pt x="1131570" y="459740"/>
                      <a:pt x="1089660" y="431800"/>
                      <a:pt x="1041400" y="425450"/>
                    </a:cubicBezTo>
                    <a:cubicBezTo>
                      <a:pt x="970280" y="416560"/>
                      <a:pt x="844550" y="420370"/>
                      <a:pt x="777240" y="425450"/>
                    </a:cubicBezTo>
                    <a:cubicBezTo>
                      <a:pt x="735330" y="429260"/>
                      <a:pt x="713740" y="440690"/>
                      <a:pt x="675640" y="443230"/>
                    </a:cubicBezTo>
                    <a:cubicBezTo>
                      <a:pt x="623570" y="445770"/>
                      <a:pt x="548640" y="440690"/>
                      <a:pt x="494030" y="436880"/>
                    </a:cubicBezTo>
                    <a:cubicBezTo>
                      <a:pt x="450850" y="433070"/>
                      <a:pt x="417830" y="430530"/>
                      <a:pt x="375920" y="420370"/>
                    </a:cubicBezTo>
                    <a:cubicBezTo>
                      <a:pt x="323850" y="408940"/>
                      <a:pt x="236220" y="394970"/>
                      <a:pt x="207010" y="367030"/>
                    </a:cubicBezTo>
                    <a:cubicBezTo>
                      <a:pt x="189230" y="350520"/>
                      <a:pt x="184150" y="322580"/>
                      <a:pt x="184150" y="306070"/>
                    </a:cubicBezTo>
                    <a:cubicBezTo>
                      <a:pt x="184150" y="294640"/>
                      <a:pt x="187960" y="284480"/>
                      <a:pt x="195580" y="275590"/>
                    </a:cubicBezTo>
                    <a:cubicBezTo>
                      <a:pt x="204470" y="264160"/>
                      <a:pt x="219710" y="254000"/>
                      <a:pt x="236220" y="246380"/>
                    </a:cubicBezTo>
                    <a:cubicBezTo>
                      <a:pt x="255270" y="238760"/>
                      <a:pt x="269240" y="237490"/>
                      <a:pt x="300990" y="233680"/>
                    </a:cubicBezTo>
                    <a:cubicBezTo>
                      <a:pt x="397510" y="223520"/>
                      <a:pt x="787400" y="208280"/>
                      <a:pt x="875030" y="222250"/>
                    </a:cubicBezTo>
                    <a:cubicBezTo>
                      <a:pt x="902970" y="227330"/>
                      <a:pt x="915670" y="231140"/>
                      <a:pt x="928370" y="242570"/>
                    </a:cubicBezTo>
                    <a:cubicBezTo>
                      <a:pt x="942340" y="254000"/>
                      <a:pt x="952500" y="274320"/>
                      <a:pt x="955040" y="292100"/>
                    </a:cubicBezTo>
                    <a:cubicBezTo>
                      <a:pt x="957580" y="309880"/>
                      <a:pt x="952500" y="332740"/>
                      <a:pt x="942340" y="346710"/>
                    </a:cubicBezTo>
                    <a:cubicBezTo>
                      <a:pt x="932180" y="361950"/>
                      <a:pt x="919480" y="372110"/>
                      <a:pt x="896620" y="379730"/>
                    </a:cubicBezTo>
                    <a:cubicBezTo>
                      <a:pt x="849630" y="394970"/>
                      <a:pt x="725170" y="372110"/>
                      <a:pt x="662940" y="386080"/>
                    </a:cubicBezTo>
                    <a:cubicBezTo>
                      <a:pt x="618490" y="396240"/>
                      <a:pt x="598170" y="419100"/>
                      <a:pt x="553720" y="434340"/>
                    </a:cubicBezTo>
                    <a:cubicBezTo>
                      <a:pt x="490220" y="458470"/>
                      <a:pt x="389890" y="485140"/>
                      <a:pt x="314960" y="502920"/>
                    </a:cubicBezTo>
                    <a:cubicBezTo>
                      <a:pt x="248920" y="516890"/>
                      <a:pt x="184150" y="541020"/>
                      <a:pt x="130810" y="534670"/>
                    </a:cubicBezTo>
                    <a:cubicBezTo>
                      <a:pt x="86360" y="529590"/>
                      <a:pt x="26670" y="515620"/>
                      <a:pt x="13970" y="487680"/>
                    </a:cubicBezTo>
                    <a:cubicBezTo>
                      <a:pt x="0" y="455930"/>
                      <a:pt x="31750" y="381000"/>
                      <a:pt x="66040" y="349250"/>
                    </a:cubicBezTo>
                    <a:cubicBezTo>
                      <a:pt x="105410" y="313690"/>
                      <a:pt x="195580" y="303530"/>
                      <a:pt x="246380" y="298450"/>
                    </a:cubicBezTo>
                    <a:cubicBezTo>
                      <a:pt x="281940" y="295910"/>
                      <a:pt x="311150" y="308610"/>
                      <a:pt x="337820" y="307340"/>
                    </a:cubicBezTo>
                    <a:cubicBezTo>
                      <a:pt x="360680" y="306070"/>
                      <a:pt x="379730" y="293370"/>
                      <a:pt x="397510" y="294640"/>
                    </a:cubicBezTo>
                    <a:cubicBezTo>
                      <a:pt x="412750" y="295910"/>
                      <a:pt x="425450" y="302260"/>
                      <a:pt x="435610" y="309880"/>
                    </a:cubicBezTo>
                    <a:cubicBezTo>
                      <a:pt x="447040" y="318770"/>
                      <a:pt x="455930" y="330200"/>
                      <a:pt x="462280" y="341630"/>
                    </a:cubicBezTo>
                    <a:cubicBezTo>
                      <a:pt x="468630" y="354330"/>
                      <a:pt x="471170" y="369570"/>
                      <a:pt x="471170" y="382270"/>
                    </a:cubicBezTo>
                    <a:cubicBezTo>
                      <a:pt x="469900" y="396240"/>
                      <a:pt x="467360" y="405130"/>
                      <a:pt x="459740" y="421640"/>
                    </a:cubicBezTo>
                    <a:cubicBezTo>
                      <a:pt x="440690" y="463550"/>
                      <a:pt x="365760" y="589280"/>
                      <a:pt x="332740" y="619760"/>
                    </a:cubicBezTo>
                    <a:cubicBezTo>
                      <a:pt x="318770" y="632460"/>
                      <a:pt x="311150" y="637540"/>
                      <a:pt x="297180" y="640080"/>
                    </a:cubicBezTo>
                    <a:cubicBezTo>
                      <a:pt x="279400" y="643890"/>
                      <a:pt x="254000" y="642620"/>
                      <a:pt x="236220" y="635000"/>
                    </a:cubicBezTo>
                    <a:cubicBezTo>
                      <a:pt x="219710" y="626110"/>
                      <a:pt x="201930" y="605790"/>
                      <a:pt x="195580" y="590550"/>
                    </a:cubicBezTo>
                    <a:cubicBezTo>
                      <a:pt x="189230" y="577850"/>
                      <a:pt x="187960" y="562610"/>
                      <a:pt x="189230" y="549910"/>
                    </a:cubicBezTo>
                    <a:cubicBezTo>
                      <a:pt x="190500" y="535940"/>
                      <a:pt x="191770" y="523240"/>
                      <a:pt x="201930" y="510540"/>
                    </a:cubicBezTo>
                    <a:cubicBezTo>
                      <a:pt x="222250" y="487680"/>
                      <a:pt x="284480" y="461010"/>
                      <a:pt x="327660" y="448310"/>
                    </a:cubicBezTo>
                    <a:cubicBezTo>
                      <a:pt x="368300" y="435610"/>
                      <a:pt x="398780" y="435610"/>
                      <a:pt x="450850" y="433070"/>
                    </a:cubicBezTo>
                    <a:cubicBezTo>
                      <a:pt x="539750" y="427990"/>
                      <a:pt x="680720" y="426720"/>
                      <a:pt x="817880" y="433070"/>
                    </a:cubicBezTo>
                    <a:cubicBezTo>
                      <a:pt x="991870" y="440690"/>
                      <a:pt x="1334770" y="454660"/>
                      <a:pt x="1407160" y="483870"/>
                    </a:cubicBezTo>
                    <a:cubicBezTo>
                      <a:pt x="1426210" y="491490"/>
                      <a:pt x="1431290" y="497840"/>
                      <a:pt x="1438910" y="509270"/>
                    </a:cubicBezTo>
                    <a:cubicBezTo>
                      <a:pt x="1447800" y="524510"/>
                      <a:pt x="1456690" y="548640"/>
                      <a:pt x="1455420" y="567690"/>
                    </a:cubicBezTo>
                    <a:cubicBezTo>
                      <a:pt x="1454150" y="586740"/>
                      <a:pt x="1442720" y="609600"/>
                      <a:pt x="1430020" y="622300"/>
                    </a:cubicBezTo>
                    <a:cubicBezTo>
                      <a:pt x="1416050" y="635000"/>
                      <a:pt x="1391920" y="642620"/>
                      <a:pt x="1374140" y="646430"/>
                    </a:cubicBezTo>
                    <a:cubicBezTo>
                      <a:pt x="1358900" y="647700"/>
                      <a:pt x="1348740" y="646430"/>
                      <a:pt x="1332230" y="642620"/>
                    </a:cubicBezTo>
                    <a:cubicBezTo>
                      <a:pt x="1308100" y="635000"/>
                      <a:pt x="1267460" y="619760"/>
                      <a:pt x="1244600" y="599440"/>
                    </a:cubicBezTo>
                    <a:cubicBezTo>
                      <a:pt x="1220470" y="579120"/>
                      <a:pt x="1201420" y="551180"/>
                      <a:pt x="1189990" y="519430"/>
                    </a:cubicBezTo>
                    <a:cubicBezTo>
                      <a:pt x="1176020" y="483870"/>
                      <a:pt x="1165860" y="429260"/>
                      <a:pt x="1172210" y="394970"/>
                    </a:cubicBezTo>
                    <a:cubicBezTo>
                      <a:pt x="1178560" y="368300"/>
                      <a:pt x="1219200" y="335280"/>
                      <a:pt x="1212850" y="328930"/>
                    </a:cubicBezTo>
                    <a:cubicBezTo>
                      <a:pt x="1206500" y="322580"/>
                      <a:pt x="1143000" y="370840"/>
                      <a:pt x="1103630" y="383540"/>
                    </a:cubicBezTo>
                    <a:cubicBezTo>
                      <a:pt x="1062990" y="396240"/>
                      <a:pt x="1022350" y="398780"/>
                      <a:pt x="972820" y="402590"/>
                    </a:cubicBezTo>
                    <a:cubicBezTo>
                      <a:pt x="908050" y="406400"/>
                      <a:pt x="826770" y="403860"/>
                      <a:pt x="750570" y="398780"/>
                    </a:cubicBezTo>
                    <a:cubicBezTo>
                      <a:pt x="666750" y="393700"/>
                      <a:pt x="565150" y="381000"/>
                      <a:pt x="491490" y="368300"/>
                    </a:cubicBezTo>
                    <a:cubicBezTo>
                      <a:pt x="434340" y="359410"/>
                      <a:pt x="374650" y="349250"/>
                      <a:pt x="340360" y="334010"/>
                    </a:cubicBezTo>
                    <a:cubicBezTo>
                      <a:pt x="321310" y="325120"/>
                      <a:pt x="307340" y="317500"/>
                      <a:pt x="297180" y="304800"/>
                    </a:cubicBezTo>
                    <a:cubicBezTo>
                      <a:pt x="288290" y="290830"/>
                      <a:pt x="284480" y="267970"/>
                      <a:pt x="284480" y="252730"/>
                    </a:cubicBezTo>
                    <a:cubicBezTo>
                      <a:pt x="285750" y="241300"/>
                      <a:pt x="290830" y="229870"/>
                      <a:pt x="297180" y="219710"/>
                    </a:cubicBezTo>
                    <a:cubicBezTo>
                      <a:pt x="303530" y="210820"/>
                      <a:pt x="311150" y="203200"/>
                      <a:pt x="323850" y="195580"/>
                    </a:cubicBezTo>
                    <a:cubicBezTo>
                      <a:pt x="344170" y="184150"/>
                      <a:pt x="369570" y="172720"/>
                      <a:pt x="414020" y="163830"/>
                    </a:cubicBezTo>
                    <a:cubicBezTo>
                      <a:pt x="534670" y="143510"/>
                      <a:pt x="1008380" y="144780"/>
                      <a:pt x="1104900" y="162560"/>
                    </a:cubicBezTo>
                    <a:cubicBezTo>
                      <a:pt x="1131570" y="167640"/>
                      <a:pt x="1141730" y="170180"/>
                      <a:pt x="1154430" y="181610"/>
                    </a:cubicBezTo>
                    <a:cubicBezTo>
                      <a:pt x="1165860" y="193040"/>
                      <a:pt x="1177290" y="212090"/>
                      <a:pt x="1178560" y="228600"/>
                    </a:cubicBezTo>
                    <a:cubicBezTo>
                      <a:pt x="1181100" y="245110"/>
                      <a:pt x="1176020" y="265430"/>
                      <a:pt x="1165860" y="279400"/>
                    </a:cubicBezTo>
                    <a:cubicBezTo>
                      <a:pt x="1154430" y="294640"/>
                      <a:pt x="1104900" y="311150"/>
                      <a:pt x="1104900" y="311150"/>
                    </a:cubicBezTo>
                  </a:path>
                </a:pathLst>
              </a:custGeom>
              <a:solidFill>
                <a:srgbClr val="000000"/>
              </a:solidFill>
              <a:ln cap="sq">
                <a:noFill/>
                <a:prstDash val="solid"/>
                <a:miter/>
              </a:ln>
            </p:spPr>
            <p:txBody>
              <a:bodyPr/>
              <a:lstStyle/>
              <a:p>
                <a:endParaRPr lang="en-GB"/>
              </a:p>
            </p:txBody>
          </p:sp>
        </p:grpSp>
        <p:grpSp>
          <p:nvGrpSpPr>
            <p:cNvPr id="15" name="Group 15"/>
            <p:cNvGrpSpPr/>
            <p:nvPr/>
          </p:nvGrpSpPr>
          <p:grpSpPr>
            <a:xfrm>
              <a:off x="6932217" y="97844"/>
              <a:ext cx="888484" cy="434211"/>
              <a:chOff x="0" y="0"/>
              <a:chExt cx="1574800" cy="769620"/>
            </a:xfrm>
          </p:grpSpPr>
          <p:sp>
            <p:nvSpPr>
              <p:cNvPr id="16" name="Freeform 16"/>
              <p:cNvSpPr/>
              <p:nvPr/>
            </p:nvSpPr>
            <p:spPr>
              <a:xfrm>
                <a:off x="45720" y="48260"/>
                <a:ext cx="1494790" cy="675640"/>
              </a:xfrm>
              <a:custGeom>
                <a:avLst/>
                <a:gdLst/>
                <a:ahLst/>
                <a:cxnLst/>
                <a:rect l="l" t="t" r="r" b="b"/>
                <a:pathLst>
                  <a:path w="1494790" h="675640">
                    <a:moveTo>
                      <a:pt x="335280" y="143510"/>
                    </a:moveTo>
                    <a:cubicBezTo>
                      <a:pt x="346710" y="254000"/>
                      <a:pt x="336550" y="297180"/>
                      <a:pt x="326390" y="330200"/>
                    </a:cubicBezTo>
                    <a:cubicBezTo>
                      <a:pt x="316230" y="361950"/>
                      <a:pt x="306070" y="381000"/>
                      <a:pt x="288290" y="416560"/>
                    </a:cubicBezTo>
                    <a:cubicBezTo>
                      <a:pt x="255270" y="476250"/>
                      <a:pt x="171450" y="613410"/>
                      <a:pt x="137160" y="647700"/>
                    </a:cubicBezTo>
                    <a:cubicBezTo>
                      <a:pt x="125730" y="660400"/>
                      <a:pt x="120650" y="665480"/>
                      <a:pt x="107950" y="669290"/>
                    </a:cubicBezTo>
                    <a:cubicBezTo>
                      <a:pt x="93980" y="674370"/>
                      <a:pt x="69850" y="675640"/>
                      <a:pt x="54610" y="670560"/>
                    </a:cubicBezTo>
                    <a:cubicBezTo>
                      <a:pt x="38100" y="664210"/>
                      <a:pt x="20320" y="651510"/>
                      <a:pt x="12700" y="635000"/>
                    </a:cubicBezTo>
                    <a:cubicBezTo>
                      <a:pt x="3810" y="617220"/>
                      <a:pt x="0" y="580390"/>
                      <a:pt x="11430" y="563880"/>
                    </a:cubicBezTo>
                    <a:cubicBezTo>
                      <a:pt x="25400" y="544830"/>
                      <a:pt x="82550" y="556260"/>
                      <a:pt x="104140" y="537210"/>
                    </a:cubicBezTo>
                    <a:cubicBezTo>
                      <a:pt x="125730" y="515620"/>
                      <a:pt x="120650" y="480060"/>
                      <a:pt x="138430" y="440690"/>
                    </a:cubicBezTo>
                    <a:cubicBezTo>
                      <a:pt x="170180" y="372110"/>
                      <a:pt x="242570" y="240030"/>
                      <a:pt x="289560" y="165100"/>
                    </a:cubicBezTo>
                    <a:cubicBezTo>
                      <a:pt x="322580" y="110490"/>
                      <a:pt x="354330" y="54610"/>
                      <a:pt x="383540" y="27940"/>
                    </a:cubicBezTo>
                    <a:cubicBezTo>
                      <a:pt x="401320" y="12700"/>
                      <a:pt x="415290" y="3810"/>
                      <a:pt x="433070" y="2540"/>
                    </a:cubicBezTo>
                    <a:cubicBezTo>
                      <a:pt x="449580" y="0"/>
                      <a:pt x="472440" y="3810"/>
                      <a:pt x="486410" y="15240"/>
                    </a:cubicBezTo>
                    <a:cubicBezTo>
                      <a:pt x="502920" y="27940"/>
                      <a:pt x="516890" y="53340"/>
                      <a:pt x="520700" y="80010"/>
                    </a:cubicBezTo>
                    <a:cubicBezTo>
                      <a:pt x="527050" y="116840"/>
                      <a:pt x="506730" y="177800"/>
                      <a:pt x="495300" y="219710"/>
                    </a:cubicBezTo>
                    <a:cubicBezTo>
                      <a:pt x="485140" y="257810"/>
                      <a:pt x="474980" y="284480"/>
                      <a:pt x="458470" y="323850"/>
                    </a:cubicBezTo>
                    <a:cubicBezTo>
                      <a:pt x="436880" y="378460"/>
                      <a:pt x="401320" y="481330"/>
                      <a:pt x="369570" y="513080"/>
                    </a:cubicBezTo>
                    <a:cubicBezTo>
                      <a:pt x="351790" y="529590"/>
                      <a:pt x="336550" y="537210"/>
                      <a:pt x="317500" y="538480"/>
                    </a:cubicBezTo>
                    <a:cubicBezTo>
                      <a:pt x="295910" y="538480"/>
                      <a:pt x="262890" y="525780"/>
                      <a:pt x="248920" y="509270"/>
                    </a:cubicBezTo>
                    <a:cubicBezTo>
                      <a:pt x="233680" y="492760"/>
                      <a:pt x="228600" y="462280"/>
                      <a:pt x="232410" y="435610"/>
                    </a:cubicBezTo>
                    <a:cubicBezTo>
                      <a:pt x="238760" y="401320"/>
                      <a:pt x="269240" y="358140"/>
                      <a:pt x="297180" y="320040"/>
                    </a:cubicBezTo>
                    <a:cubicBezTo>
                      <a:pt x="330200" y="275590"/>
                      <a:pt x="382270" y="223520"/>
                      <a:pt x="426720" y="190500"/>
                    </a:cubicBezTo>
                    <a:cubicBezTo>
                      <a:pt x="464820" y="163830"/>
                      <a:pt x="508000" y="139700"/>
                      <a:pt x="541020" y="132080"/>
                    </a:cubicBezTo>
                    <a:cubicBezTo>
                      <a:pt x="562610" y="128270"/>
                      <a:pt x="582930" y="128270"/>
                      <a:pt x="599440" y="135890"/>
                    </a:cubicBezTo>
                    <a:cubicBezTo>
                      <a:pt x="615950" y="143510"/>
                      <a:pt x="633730" y="158750"/>
                      <a:pt x="641350" y="176530"/>
                    </a:cubicBezTo>
                    <a:cubicBezTo>
                      <a:pt x="648970" y="196850"/>
                      <a:pt x="646430" y="233680"/>
                      <a:pt x="637540" y="254000"/>
                    </a:cubicBezTo>
                    <a:cubicBezTo>
                      <a:pt x="628650" y="270510"/>
                      <a:pt x="590550" y="290830"/>
                      <a:pt x="590550" y="289560"/>
                    </a:cubicBezTo>
                    <a:cubicBezTo>
                      <a:pt x="590550" y="289560"/>
                      <a:pt x="646430" y="231140"/>
                      <a:pt x="656590" y="236220"/>
                    </a:cubicBezTo>
                    <a:cubicBezTo>
                      <a:pt x="666750" y="242570"/>
                      <a:pt x="656590" y="294640"/>
                      <a:pt x="650240" y="322580"/>
                    </a:cubicBezTo>
                    <a:cubicBezTo>
                      <a:pt x="642620" y="350520"/>
                      <a:pt x="629920" y="377190"/>
                      <a:pt x="614680" y="405130"/>
                    </a:cubicBezTo>
                    <a:cubicBezTo>
                      <a:pt x="595630" y="440690"/>
                      <a:pt x="563880" y="482600"/>
                      <a:pt x="537210" y="514350"/>
                    </a:cubicBezTo>
                    <a:cubicBezTo>
                      <a:pt x="513080" y="543560"/>
                      <a:pt x="492760" y="567690"/>
                      <a:pt x="462280" y="589280"/>
                    </a:cubicBezTo>
                    <a:cubicBezTo>
                      <a:pt x="429260" y="612140"/>
                      <a:pt x="383540" y="635000"/>
                      <a:pt x="344170" y="643890"/>
                    </a:cubicBezTo>
                    <a:cubicBezTo>
                      <a:pt x="311150" y="651510"/>
                      <a:pt x="271780" y="654050"/>
                      <a:pt x="246380" y="645160"/>
                    </a:cubicBezTo>
                    <a:cubicBezTo>
                      <a:pt x="227330" y="637540"/>
                      <a:pt x="210820" y="619760"/>
                      <a:pt x="201930" y="604520"/>
                    </a:cubicBezTo>
                    <a:cubicBezTo>
                      <a:pt x="195580" y="593090"/>
                      <a:pt x="191770" y="580390"/>
                      <a:pt x="193040" y="566420"/>
                    </a:cubicBezTo>
                    <a:cubicBezTo>
                      <a:pt x="194310" y="548640"/>
                      <a:pt x="204470" y="523240"/>
                      <a:pt x="214630" y="510540"/>
                    </a:cubicBezTo>
                    <a:cubicBezTo>
                      <a:pt x="223520" y="499110"/>
                      <a:pt x="231140" y="494030"/>
                      <a:pt x="247650" y="487680"/>
                    </a:cubicBezTo>
                    <a:cubicBezTo>
                      <a:pt x="283210" y="474980"/>
                      <a:pt x="369570" y="478790"/>
                      <a:pt x="431800" y="468630"/>
                    </a:cubicBezTo>
                    <a:cubicBezTo>
                      <a:pt x="495300" y="458470"/>
                      <a:pt x="561340" y="433070"/>
                      <a:pt x="626110" y="425450"/>
                    </a:cubicBezTo>
                    <a:cubicBezTo>
                      <a:pt x="689610" y="417830"/>
                      <a:pt x="753110" y="427990"/>
                      <a:pt x="815340" y="420370"/>
                    </a:cubicBezTo>
                    <a:cubicBezTo>
                      <a:pt x="876300" y="411480"/>
                      <a:pt x="937260" y="383540"/>
                      <a:pt x="996950" y="375920"/>
                    </a:cubicBezTo>
                    <a:cubicBezTo>
                      <a:pt x="1054100" y="368300"/>
                      <a:pt x="1102360" y="364490"/>
                      <a:pt x="1165860" y="373380"/>
                    </a:cubicBezTo>
                    <a:cubicBezTo>
                      <a:pt x="1250950" y="384810"/>
                      <a:pt x="1457960" y="444500"/>
                      <a:pt x="1456690" y="461010"/>
                    </a:cubicBezTo>
                    <a:cubicBezTo>
                      <a:pt x="1456690" y="469900"/>
                      <a:pt x="1386840" y="461010"/>
                      <a:pt x="1376680" y="477520"/>
                    </a:cubicBezTo>
                    <a:cubicBezTo>
                      <a:pt x="1365250" y="499110"/>
                      <a:pt x="1427480" y="584200"/>
                      <a:pt x="1418590" y="591820"/>
                    </a:cubicBezTo>
                    <a:cubicBezTo>
                      <a:pt x="1410970" y="598170"/>
                      <a:pt x="1374140" y="554990"/>
                      <a:pt x="1347470" y="544830"/>
                    </a:cubicBezTo>
                    <a:cubicBezTo>
                      <a:pt x="1318260" y="533400"/>
                      <a:pt x="1283970" y="524510"/>
                      <a:pt x="1249680" y="527050"/>
                    </a:cubicBezTo>
                    <a:cubicBezTo>
                      <a:pt x="1211580" y="528320"/>
                      <a:pt x="1172210" y="554990"/>
                      <a:pt x="1126490" y="560070"/>
                    </a:cubicBezTo>
                    <a:cubicBezTo>
                      <a:pt x="1071880" y="566420"/>
                      <a:pt x="982980" y="574040"/>
                      <a:pt x="941070" y="554990"/>
                    </a:cubicBezTo>
                    <a:cubicBezTo>
                      <a:pt x="913130" y="541020"/>
                      <a:pt x="892810" y="515620"/>
                      <a:pt x="883920" y="491490"/>
                    </a:cubicBezTo>
                    <a:cubicBezTo>
                      <a:pt x="876300" y="464820"/>
                      <a:pt x="881380" y="429260"/>
                      <a:pt x="894080" y="401320"/>
                    </a:cubicBezTo>
                    <a:cubicBezTo>
                      <a:pt x="909320" y="367030"/>
                      <a:pt x="956310" y="325120"/>
                      <a:pt x="984250" y="308610"/>
                    </a:cubicBezTo>
                    <a:cubicBezTo>
                      <a:pt x="1003300" y="297180"/>
                      <a:pt x="1019810" y="292100"/>
                      <a:pt x="1037590" y="293370"/>
                    </a:cubicBezTo>
                    <a:cubicBezTo>
                      <a:pt x="1055370" y="293370"/>
                      <a:pt x="1076960" y="302260"/>
                      <a:pt x="1089660" y="313690"/>
                    </a:cubicBezTo>
                    <a:cubicBezTo>
                      <a:pt x="1103630" y="323850"/>
                      <a:pt x="1115060" y="342900"/>
                      <a:pt x="1118870" y="360680"/>
                    </a:cubicBezTo>
                    <a:cubicBezTo>
                      <a:pt x="1122680" y="377190"/>
                      <a:pt x="1122680" y="400050"/>
                      <a:pt x="1112520" y="416560"/>
                    </a:cubicBezTo>
                    <a:cubicBezTo>
                      <a:pt x="1102360" y="435610"/>
                      <a:pt x="1071880" y="462280"/>
                      <a:pt x="1049020" y="466090"/>
                    </a:cubicBezTo>
                    <a:cubicBezTo>
                      <a:pt x="1024890" y="469900"/>
                      <a:pt x="988060" y="457200"/>
                      <a:pt x="971550" y="440690"/>
                    </a:cubicBezTo>
                    <a:cubicBezTo>
                      <a:pt x="953770" y="422910"/>
                      <a:pt x="946150" y="383540"/>
                      <a:pt x="948690" y="361950"/>
                    </a:cubicBezTo>
                    <a:cubicBezTo>
                      <a:pt x="951230" y="342900"/>
                      <a:pt x="963930" y="325120"/>
                      <a:pt x="976630" y="313690"/>
                    </a:cubicBezTo>
                    <a:cubicBezTo>
                      <a:pt x="990600" y="302260"/>
                      <a:pt x="1010920" y="293370"/>
                      <a:pt x="1028700" y="293370"/>
                    </a:cubicBezTo>
                    <a:cubicBezTo>
                      <a:pt x="1046480" y="292100"/>
                      <a:pt x="1068070" y="295910"/>
                      <a:pt x="1082040" y="307340"/>
                    </a:cubicBezTo>
                    <a:cubicBezTo>
                      <a:pt x="1099820" y="321310"/>
                      <a:pt x="1118870" y="356870"/>
                      <a:pt x="1121410" y="379730"/>
                    </a:cubicBezTo>
                    <a:cubicBezTo>
                      <a:pt x="1122680" y="397510"/>
                      <a:pt x="1115060" y="416560"/>
                      <a:pt x="1103630" y="431800"/>
                    </a:cubicBezTo>
                    <a:cubicBezTo>
                      <a:pt x="1090930" y="449580"/>
                      <a:pt x="1054100" y="480060"/>
                      <a:pt x="1042670" y="474980"/>
                    </a:cubicBezTo>
                    <a:cubicBezTo>
                      <a:pt x="1029970" y="469900"/>
                      <a:pt x="1021080" y="412750"/>
                      <a:pt x="1035050" y="392430"/>
                    </a:cubicBezTo>
                    <a:cubicBezTo>
                      <a:pt x="1056640" y="363220"/>
                      <a:pt x="1160780" y="355600"/>
                      <a:pt x="1211580" y="351790"/>
                    </a:cubicBezTo>
                    <a:cubicBezTo>
                      <a:pt x="1248410" y="347980"/>
                      <a:pt x="1275080" y="351790"/>
                      <a:pt x="1308100" y="358140"/>
                    </a:cubicBezTo>
                    <a:cubicBezTo>
                      <a:pt x="1342390" y="365760"/>
                      <a:pt x="1380490" y="379730"/>
                      <a:pt x="1409700" y="393700"/>
                    </a:cubicBezTo>
                    <a:cubicBezTo>
                      <a:pt x="1435100" y="406400"/>
                      <a:pt x="1465580" y="414020"/>
                      <a:pt x="1477010" y="438150"/>
                    </a:cubicBezTo>
                    <a:cubicBezTo>
                      <a:pt x="1494790" y="474980"/>
                      <a:pt x="1488440" y="588010"/>
                      <a:pt x="1457960" y="612140"/>
                    </a:cubicBezTo>
                    <a:cubicBezTo>
                      <a:pt x="1431290" y="635000"/>
                      <a:pt x="1360170" y="612140"/>
                      <a:pt x="1320800" y="601980"/>
                    </a:cubicBezTo>
                    <a:cubicBezTo>
                      <a:pt x="1289050" y="593090"/>
                      <a:pt x="1272540" y="571500"/>
                      <a:pt x="1238250" y="562610"/>
                    </a:cubicBezTo>
                    <a:cubicBezTo>
                      <a:pt x="1188720" y="548640"/>
                      <a:pt x="1097280" y="546100"/>
                      <a:pt x="1045210" y="544830"/>
                    </a:cubicBezTo>
                    <a:cubicBezTo>
                      <a:pt x="1010920" y="543560"/>
                      <a:pt x="991870" y="543560"/>
                      <a:pt x="957580" y="547370"/>
                    </a:cubicBezTo>
                    <a:cubicBezTo>
                      <a:pt x="909320" y="553720"/>
                      <a:pt x="842010" y="579120"/>
                      <a:pt x="783590" y="585470"/>
                    </a:cubicBezTo>
                    <a:cubicBezTo>
                      <a:pt x="727710" y="593090"/>
                      <a:pt x="666750" y="584200"/>
                      <a:pt x="615950" y="591820"/>
                    </a:cubicBezTo>
                    <a:cubicBezTo>
                      <a:pt x="570230" y="599440"/>
                      <a:pt x="538480" y="619760"/>
                      <a:pt x="490220" y="628650"/>
                    </a:cubicBezTo>
                    <a:cubicBezTo>
                      <a:pt x="422910" y="640080"/>
                      <a:pt x="293370" y="661670"/>
                      <a:pt x="246380" y="645160"/>
                    </a:cubicBezTo>
                    <a:cubicBezTo>
                      <a:pt x="223520" y="636270"/>
                      <a:pt x="210820" y="619760"/>
                      <a:pt x="201930" y="604520"/>
                    </a:cubicBezTo>
                    <a:cubicBezTo>
                      <a:pt x="195580" y="593090"/>
                      <a:pt x="193040" y="579120"/>
                      <a:pt x="193040" y="566420"/>
                    </a:cubicBezTo>
                    <a:cubicBezTo>
                      <a:pt x="193040" y="552450"/>
                      <a:pt x="195580" y="538480"/>
                      <a:pt x="203200" y="527050"/>
                    </a:cubicBezTo>
                    <a:cubicBezTo>
                      <a:pt x="212090" y="511810"/>
                      <a:pt x="227330" y="499110"/>
                      <a:pt x="247650" y="487680"/>
                    </a:cubicBezTo>
                    <a:cubicBezTo>
                      <a:pt x="278130" y="471170"/>
                      <a:pt x="336550" y="467360"/>
                      <a:pt x="370840" y="448310"/>
                    </a:cubicBezTo>
                    <a:cubicBezTo>
                      <a:pt x="400050" y="431800"/>
                      <a:pt x="420370" y="416560"/>
                      <a:pt x="443230" y="384810"/>
                    </a:cubicBezTo>
                    <a:cubicBezTo>
                      <a:pt x="480060" y="331470"/>
                      <a:pt x="497840" y="156210"/>
                      <a:pt x="541020" y="132080"/>
                    </a:cubicBezTo>
                    <a:cubicBezTo>
                      <a:pt x="562610" y="119380"/>
                      <a:pt x="598170" y="133350"/>
                      <a:pt x="615950" y="146050"/>
                    </a:cubicBezTo>
                    <a:cubicBezTo>
                      <a:pt x="632460" y="156210"/>
                      <a:pt x="642620" y="179070"/>
                      <a:pt x="647700" y="195580"/>
                    </a:cubicBezTo>
                    <a:cubicBezTo>
                      <a:pt x="650240" y="209550"/>
                      <a:pt x="650240" y="222250"/>
                      <a:pt x="645160" y="234950"/>
                    </a:cubicBezTo>
                    <a:cubicBezTo>
                      <a:pt x="638810" y="251460"/>
                      <a:pt x="626110" y="267970"/>
                      <a:pt x="609600" y="281940"/>
                    </a:cubicBezTo>
                    <a:cubicBezTo>
                      <a:pt x="582930" y="303530"/>
                      <a:pt x="532130" y="308610"/>
                      <a:pt x="496570" y="339090"/>
                    </a:cubicBezTo>
                    <a:cubicBezTo>
                      <a:pt x="447040" y="379730"/>
                      <a:pt x="394970" y="500380"/>
                      <a:pt x="354330" y="525780"/>
                    </a:cubicBezTo>
                    <a:cubicBezTo>
                      <a:pt x="334010" y="538480"/>
                      <a:pt x="316230" y="539750"/>
                      <a:pt x="298450" y="537210"/>
                    </a:cubicBezTo>
                    <a:cubicBezTo>
                      <a:pt x="280670" y="534670"/>
                      <a:pt x="259080" y="524510"/>
                      <a:pt x="248920" y="509270"/>
                    </a:cubicBezTo>
                    <a:cubicBezTo>
                      <a:pt x="236220" y="491490"/>
                      <a:pt x="229870" y="467360"/>
                      <a:pt x="232410" y="435610"/>
                    </a:cubicBezTo>
                    <a:cubicBezTo>
                      <a:pt x="240030" y="370840"/>
                      <a:pt x="337820" y="220980"/>
                      <a:pt x="355600" y="152400"/>
                    </a:cubicBezTo>
                    <a:cubicBezTo>
                      <a:pt x="365760" y="114300"/>
                      <a:pt x="359410" y="83820"/>
                      <a:pt x="365760" y="60960"/>
                    </a:cubicBezTo>
                    <a:cubicBezTo>
                      <a:pt x="370840" y="46990"/>
                      <a:pt x="374650" y="38100"/>
                      <a:pt x="383540" y="27940"/>
                    </a:cubicBezTo>
                    <a:cubicBezTo>
                      <a:pt x="394970" y="16510"/>
                      <a:pt x="415290" y="3810"/>
                      <a:pt x="433070" y="2540"/>
                    </a:cubicBezTo>
                    <a:cubicBezTo>
                      <a:pt x="453390" y="1270"/>
                      <a:pt x="486410" y="11430"/>
                      <a:pt x="500380" y="27940"/>
                    </a:cubicBezTo>
                    <a:cubicBezTo>
                      <a:pt x="515620" y="44450"/>
                      <a:pt x="523240" y="71120"/>
                      <a:pt x="518160" y="97790"/>
                    </a:cubicBezTo>
                    <a:cubicBezTo>
                      <a:pt x="510540" y="144780"/>
                      <a:pt x="438150" y="203200"/>
                      <a:pt x="398780" y="266700"/>
                    </a:cubicBezTo>
                    <a:cubicBezTo>
                      <a:pt x="351790" y="344170"/>
                      <a:pt x="313690" y="464820"/>
                      <a:pt x="260350" y="533400"/>
                    </a:cubicBezTo>
                    <a:cubicBezTo>
                      <a:pt x="218440" y="588010"/>
                      <a:pt x="165100" y="641350"/>
                      <a:pt x="124460" y="660400"/>
                    </a:cubicBezTo>
                    <a:cubicBezTo>
                      <a:pt x="99060" y="671830"/>
                      <a:pt x="73660" y="675640"/>
                      <a:pt x="54610" y="670560"/>
                    </a:cubicBezTo>
                    <a:cubicBezTo>
                      <a:pt x="36830" y="665480"/>
                      <a:pt x="21590" y="650240"/>
                      <a:pt x="12700" y="635000"/>
                    </a:cubicBezTo>
                    <a:cubicBezTo>
                      <a:pt x="5080" y="621030"/>
                      <a:pt x="0" y="603250"/>
                      <a:pt x="5080" y="581660"/>
                    </a:cubicBezTo>
                    <a:cubicBezTo>
                      <a:pt x="13970" y="544830"/>
                      <a:pt x="72390" y="494030"/>
                      <a:pt x="101600" y="440690"/>
                    </a:cubicBezTo>
                    <a:cubicBezTo>
                      <a:pt x="135890" y="381000"/>
                      <a:pt x="187960" y="295910"/>
                      <a:pt x="196850" y="241300"/>
                    </a:cubicBezTo>
                    <a:cubicBezTo>
                      <a:pt x="201930" y="205740"/>
                      <a:pt x="181610" y="172720"/>
                      <a:pt x="182880" y="149860"/>
                    </a:cubicBezTo>
                    <a:cubicBezTo>
                      <a:pt x="184150" y="135890"/>
                      <a:pt x="187960" y="125730"/>
                      <a:pt x="194310" y="115570"/>
                    </a:cubicBezTo>
                    <a:cubicBezTo>
                      <a:pt x="200660" y="105410"/>
                      <a:pt x="209550" y="95250"/>
                      <a:pt x="220980" y="90170"/>
                    </a:cubicBezTo>
                    <a:cubicBezTo>
                      <a:pt x="234950" y="82550"/>
                      <a:pt x="257810" y="77470"/>
                      <a:pt x="274320" y="81280"/>
                    </a:cubicBezTo>
                    <a:cubicBezTo>
                      <a:pt x="290830" y="83820"/>
                      <a:pt x="309880" y="97790"/>
                      <a:pt x="320040" y="109220"/>
                    </a:cubicBezTo>
                    <a:cubicBezTo>
                      <a:pt x="328930" y="119380"/>
                      <a:pt x="335280" y="143510"/>
                      <a:pt x="335280" y="143510"/>
                    </a:cubicBezTo>
                  </a:path>
                </a:pathLst>
              </a:custGeom>
              <a:solidFill>
                <a:srgbClr val="000000"/>
              </a:solidFill>
              <a:ln cap="sq">
                <a:noFill/>
                <a:prstDash val="solid"/>
                <a:miter/>
              </a:ln>
            </p:spPr>
            <p:txBody>
              <a:bodyPr/>
              <a:lstStyle/>
              <a:p>
                <a:endParaRPr lang="en-GB"/>
              </a:p>
            </p:txBody>
          </p:sp>
        </p:grpSp>
        <p:grpSp>
          <p:nvGrpSpPr>
            <p:cNvPr id="17" name="Group 17"/>
            <p:cNvGrpSpPr/>
            <p:nvPr/>
          </p:nvGrpSpPr>
          <p:grpSpPr>
            <a:xfrm>
              <a:off x="7122094" y="148000"/>
              <a:ext cx="654899" cy="295206"/>
              <a:chOff x="0" y="0"/>
              <a:chExt cx="1160780" cy="523240"/>
            </a:xfrm>
          </p:grpSpPr>
          <p:sp>
            <p:nvSpPr>
              <p:cNvPr id="18" name="Freeform 18"/>
              <p:cNvSpPr/>
              <p:nvPr/>
            </p:nvSpPr>
            <p:spPr>
              <a:xfrm>
                <a:off x="49530" y="46990"/>
                <a:ext cx="1060450" cy="426720"/>
              </a:xfrm>
              <a:custGeom>
                <a:avLst/>
                <a:gdLst/>
                <a:ahLst/>
                <a:cxnLst/>
                <a:rect l="l" t="t" r="r" b="b"/>
                <a:pathLst>
                  <a:path w="1060450" h="426720">
                    <a:moveTo>
                      <a:pt x="948690" y="309880"/>
                    </a:moveTo>
                    <a:cubicBezTo>
                      <a:pt x="683260" y="170180"/>
                      <a:pt x="633730" y="173990"/>
                      <a:pt x="621030" y="151130"/>
                    </a:cubicBezTo>
                    <a:cubicBezTo>
                      <a:pt x="609600" y="132080"/>
                      <a:pt x="622300" y="87630"/>
                      <a:pt x="636270" y="71120"/>
                    </a:cubicBezTo>
                    <a:cubicBezTo>
                      <a:pt x="646430" y="58420"/>
                      <a:pt x="670560" y="53340"/>
                      <a:pt x="687070" y="54610"/>
                    </a:cubicBezTo>
                    <a:cubicBezTo>
                      <a:pt x="704850" y="55880"/>
                      <a:pt x="726440" y="66040"/>
                      <a:pt x="737870" y="77470"/>
                    </a:cubicBezTo>
                    <a:cubicBezTo>
                      <a:pt x="750570" y="90170"/>
                      <a:pt x="759460" y="111760"/>
                      <a:pt x="760730" y="128270"/>
                    </a:cubicBezTo>
                    <a:cubicBezTo>
                      <a:pt x="762000" y="146050"/>
                      <a:pt x="754380" y="167640"/>
                      <a:pt x="744220" y="181610"/>
                    </a:cubicBezTo>
                    <a:cubicBezTo>
                      <a:pt x="732790" y="194310"/>
                      <a:pt x="720090" y="204470"/>
                      <a:pt x="695960" y="209550"/>
                    </a:cubicBezTo>
                    <a:cubicBezTo>
                      <a:pt x="636270" y="222250"/>
                      <a:pt x="459740" y="175260"/>
                      <a:pt x="360680" y="167640"/>
                    </a:cubicBezTo>
                    <a:cubicBezTo>
                      <a:pt x="284480" y="161290"/>
                      <a:pt x="157480" y="154940"/>
                      <a:pt x="156210" y="161290"/>
                    </a:cubicBezTo>
                    <a:cubicBezTo>
                      <a:pt x="156210" y="165100"/>
                      <a:pt x="218440" y="185420"/>
                      <a:pt x="252730" y="184150"/>
                    </a:cubicBezTo>
                    <a:cubicBezTo>
                      <a:pt x="289560" y="182880"/>
                      <a:pt x="340360" y="138430"/>
                      <a:pt x="370840" y="146050"/>
                    </a:cubicBezTo>
                    <a:cubicBezTo>
                      <a:pt x="393700" y="152400"/>
                      <a:pt x="397510" y="196850"/>
                      <a:pt x="424180" y="204470"/>
                    </a:cubicBezTo>
                    <a:cubicBezTo>
                      <a:pt x="464820" y="217170"/>
                      <a:pt x="608330" y="158750"/>
                      <a:pt x="609600" y="162560"/>
                    </a:cubicBezTo>
                    <a:cubicBezTo>
                      <a:pt x="609600" y="165100"/>
                      <a:pt x="530860" y="185420"/>
                      <a:pt x="530860" y="194310"/>
                    </a:cubicBezTo>
                    <a:cubicBezTo>
                      <a:pt x="532130" y="204470"/>
                      <a:pt x="599440" y="223520"/>
                      <a:pt x="626110" y="220980"/>
                    </a:cubicBezTo>
                    <a:cubicBezTo>
                      <a:pt x="646430" y="218440"/>
                      <a:pt x="661670" y="198120"/>
                      <a:pt x="678180" y="194310"/>
                    </a:cubicBezTo>
                    <a:cubicBezTo>
                      <a:pt x="690880" y="191770"/>
                      <a:pt x="704850" y="194310"/>
                      <a:pt x="717550" y="198120"/>
                    </a:cubicBezTo>
                    <a:cubicBezTo>
                      <a:pt x="728980" y="201930"/>
                      <a:pt x="741680" y="208280"/>
                      <a:pt x="750570" y="219710"/>
                    </a:cubicBezTo>
                    <a:cubicBezTo>
                      <a:pt x="760730" y="232410"/>
                      <a:pt x="770890" y="256540"/>
                      <a:pt x="773430" y="273050"/>
                    </a:cubicBezTo>
                    <a:cubicBezTo>
                      <a:pt x="774700" y="287020"/>
                      <a:pt x="770890" y="299720"/>
                      <a:pt x="764540" y="312420"/>
                    </a:cubicBezTo>
                    <a:cubicBezTo>
                      <a:pt x="756920" y="326390"/>
                      <a:pt x="746760" y="344170"/>
                      <a:pt x="722630" y="351790"/>
                    </a:cubicBezTo>
                    <a:cubicBezTo>
                      <a:pt x="648970" y="375920"/>
                      <a:pt x="287020" y="326390"/>
                      <a:pt x="219710" y="287020"/>
                    </a:cubicBezTo>
                    <a:cubicBezTo>
                      <a:pt x="198120" y="274320"/>
                      <a:pt x="191770" y="257810"/>
                      <a:pt x="186690" y="242570"/>
                    </a:cubicBezTo>
                    <a:cubicBezTo>
                      <a:pt x="182880" y="229870"/>
                      <a:pt x="182880" y="215900"/>
                      <a:pt x="185420" y="204470"/>
                    </a:cubicBezTo>
                    <a:cubicBezTo>
                      <a:pt x="187960" y="193040"/>
                      <a:pt x="193040" y="180340"/>
                      <a:pt x="201930" y="170180"/>
                    </a:cubicBezTo>
                    <a:cubicBezTo>
                      <a:pt x="212090" y="158750"/>
                      <a:pt x="227330" y="148590"/>
                      <a:pt x="250190" y="143510"/>
                    </a:cubicBezTo>
                    <a:cubicBezTo>
                      <a:pt x="290830" y="133350"/>
                      <a:pt x="401320" y="137160"/>
                      <a:pt x="435610" y="149860"/>
                    </a:cubicBezTo>
                    <a:cubicBezTo>
                      <a:pt x="450850" y="156210"/>
                      <a:pt x="457200" y="163830"/>
                      <a:pt x="463550" y="175260"/>
                    </a:cubicBezTo>
                    <a:cubicBezTo>
                      <a:pt x="472440" y="189230"/>
                      <a:pt x="477520" y="213360"/>
                      <a:pt x="477520" y="229870"/>
                    </a:cubicBezTo>
                    <a:cubicBezTo>
                      <a:pt x="476250" y="242570"/>
                      <a:pt x="472440" y="254000"/>
                      <a:pt x="463550" y="264160"/>
                    </a:cubicBezTo>
                    <a:cubicBezTo>
                      <a:pt x="454660" y="276860"/>
                      <a:pt x="439420" y="289560"/>
                      <a:pt x="417830" y="295910"/>
                    </a:cubicBezTo>
                    <a:cubicBezTo>
                      <a:pt x="378460" y="308610"/>
                      <a:pt x="266700" y="303530"/>
                      <a:pt x="233680" y="290830"/>
                    </a:cubicBezTo>
                    <a:cubicBezTo>
                      <a:pt x="218440" y="284480"/>
                      <a:pt x="210820" y="276860"/>
                      <a:pt x="204470" y="265430"/>
                    </a:cubicBezTo>
                    <a:cubicBezTo>
                      <a:pt x="195580" y="251460"/>
                      <a:pt x="189230" y="227330"/>
                      <a:pt x="190500" y="210820"/>
                    </a:cubicBezTo>
                    <a:cubicBezTo>
                      <a:pt x="193040" y="193040"/>
                      <a:pt x="205740" y="171450"/>
                      <a:pt x="217170" y="160020"/>
                    </a:cubicBezTo>
                    <a:cubicBezTo>
                      <a:pt x="227330" y="151130"/>
                      <a:pt x="232410" y="147320"/>
                      <a:pt x="251460" y="142240"/>
                    </a:cubicBezTo>
                    <a:cubicBezTo>
                      <a:pt x="318770" y="125730"/>
                      <a:pt x="621030" y="146050"/>
                      <a:pt x="742950" y="137160"/>
                    </a:cubicBezTo>
                    <a:cubicBezTo>
                      <a:pt x="816610" y="132080"/>
                      <a:pt x="869950" y="111760"/>
                      <a:pt x="919480" y="113030"/>
                    </a:cubicBezTo>
                    <a:cubicBezTo>
                      <a:pt x="956310" y="115570"/>
                      <a:pt x="991870" y="123190"/>
                      <a:pt x="1013460" y="134620"/>
                    </a:cubicBezTo>
                    <a:cubicBezTo>
                      <a:pt x="1027430" y="142240"/>
                      <a:pt x="1036320" y="151130"/>
                      <a:pt x="1043940" y="162560"/>
                    </a:cubicBezTo>
                    <a:cubicBezTo>
                      <a:pt x="1051560" y="172720"/>
                      <a:pt x="1056640" y="186690"/>
                      <a:pt x="1059180" y="200660"/>
                    </a:cubicBezTo>
                    <a:cubicBezTo>
                      <a:pt x="1060450" y="213360"/>
                      <a:pt x="1059180" y="227330"/>
                      <a:pt x="1054100" y="241300"/>
                    </a:cubicBezTo>
                    <a:cubicBezTo>
                      <a:pt x="1046480" y="256540"/>
                      <a:pt x="1035050" y="275590"/>
                      <a:pt x="1013460" y="287020"/>
                    </a:cubicBezTo>
                    <a:cubicBezTo>
                      <a:pt x="979170" y="303530"/>
                      <a:pt x="916940" y="298450"/>
                      <a:pt x="848360" y="302260"/>
                    </a:cubicBezTo>
                    <a:cubicBezTo>
                      <a:pt x="735330" y="307340"/>
                      <a:pt x="518160" y="288290"/>
                      <a:pt x="402590" y="300990"/>
                    </a:cubicBezTo>
                    <a:cubicBezTo>
                      <a:pt x="327660" y="308610"/>
                      <a:pt x="245110" y="360680"/>
                      <a:pt x="218440" y="339090"/>
                    </a:cubicBezTo>
                    <a:cubicBezTo>
                      <a:pt x="199390" y="325120"/>
                      <a:pt x="195580" y="261620"/>
                      <a:pt x="212090" y="245110"/>
                    </a:cubicBezTo>
                    <a:cubicBezTo>
                      <a:pt x="232410" y="224790"/>
                      <a:pt x="311150" y="257810"/>
                      <a:pt x="361950" y="259080"/>
                    </a:cubicBezTo>
                    <a:cubicBezTo>
                      <a:pt x="412750" y="259080"/>
                      <a:pt x="481330" y="240030"/>
                      <a:pt x="515620" y="248920"/>
                    </a:cubicBezTo>
                    <a:cubicBezTo>
                      <a:pt x="537210" y="254000"/>
                      <a:pt x="551180" y="261620"/>
                      <a:pt x="561340" y="276860"/>
                    </a:cubicBezTo>
                    <a:cubicBezTo>
                      <a:pt x="572770" y="294640"/>
                      <a:pt x="580390" y="331470"/>
                      <a:pt x="576580" y="353060"/>
                    </a:cubicBezTo>
                    <a:cubicBezTo>
                      <a:pt x="572770" y="369570"/>
                      <a:pt x="561340" y="386080"/>
                      <a:pt x="546100" y="396240"/>
                    </a:cubicBezTo>
                    <a:cubicBezTo>
                      <a:pt x="527050" y="406400"/>
                      <a:pt x="490220" y="414020"/>
                      <a:pt x="468630" y="406400"/>
                    </a:cubicBezTo>
                    <a:cubicBezTo>
                      <a:pt x="447040" y="398780"/>
                      <a:pt x="422910" y="372110"/>
                      <a:pt x="416560" y="349250"/>
                    </a:cubicBezTo>
                    <a:cubicBezTo>
                      <a:pt x="411480" y="327660"/>
                      <a:pt x="421640" y="292100"/>
                      <a:pt x="434340" y="274320"/>
                    </a:cubicBezTo>
                    <a:cubicBezTo>
                      <a:pt x="445770" y="260350"/>
                      <a:pt x="464820" y="251460"/>
                      <a:pt x="480060" y="247650"/>
                    </a:cubicBezTo>
                    <a:cubicBezTo>
                      <a:pt x="496570" y="245110"/>
                      <a:pt x="518160" y="247650"/>
                      <a:pt x="533400" y="254000"/>
                    </a:cubicBezTo>
                    <a:cubicBezTo>
                      <a:pt x="547370" y="261620"/>
                      <a:pt x="563880" y="275590"/>
                      <a:pt x="570230" y="292100"/>
                    </a:cubicBezTo>
                    <a:cubicBezTo>
                      <a:pt x="579120" y="311150"/>
                      <a:pt x="577850" y="349250"/>
                      <a:pt x="568960" y="369570"/>
                    </a:cubicBezTo>
                    <a:cubicBezTo>
                      <a:pt x="561340" y="384810"/>
                      <a:pt x="549910" y="394970"/>
                      <a:pt x="530860" y="405130"/>
                    </a:cubicBezTo>
                    <a:cubicBezTo>
                      <a:pt x="496570" y="420370"/>
                      <a:pt x="420370" y="426720"/>
                      <a:pt x="373380" y="425450"/>
                    </a:cubicBezTo>
                    <a:cubicBezTo>
                      <a:pt x="332740" y="424180"/>
                      <a:pt x="303530" y="415290"/>
                      <a:pt x="264160" y="403860"/>
                    </a:cubicBezTo>
                    <a:cubicBezTo>
                      <a:pt x="215900" y="389890"/>
                      <a:pt x="134620" y="375920"/>
                      <a:pt x="109220" y="340360"/>
                    </a:cubicBezTo>
                    <a:cubicBezTo>
                      <a:pt x="87630" y="312420"/>
                      <a:pt x="80010" y="256540"/>
                      <a:pt x="99060" y="224790"/>
                    </a:cubicBezTo>
                    <a:cubicBezTo>
                      <a:pt x="125730" y="182880"/>
                      <a:pt x="218440" y="160020"/>
                      <a:pt x="309880" y="140970"/>
                    </a:cubicBezTo>
                    <a:cubicBezTo>
                      <a:pt x="471170" y="107950"/>
                      <a:pt x="909320" y="107950"/>
                      <a:pt x="994410" y="127000"/>
                    </a:cubicBezTo>
                    <a:cubicBezTo>
                      <a:pt x="1014730" y="132080"/>
                      <a:pt x="1019810" y="135890"/>
                      <a:pt x="1029970" y="146050"/>
                    </a:cubicBezTo>
                    <a:cubicBezTo>
                      <a:pt x="1042670" y="158750"/>
                      <a:pt x="1056640" y="181610"/>
                      <a:pt x="1059180" y="200660"/>
                    </a:cubicBezTo>
                    <a:cubicBezTo>
                      <a:pt x="1060450" y="218440"/>
                      <a:pt x="1052830" y="243840"/>
                      <a:pt x="1043940" y="259080"/>
                    </a:cubicBezTo>
                    <a:cubicBezTo>
                      <a:pt x="1037590" y="271780"/>
                      <a:pt x="1026160" y="280670"/>
                      <a:pt x="1013460" y="287020"/>
                    </a:cubicBezTo>
                    <a:cubicBezTo>
                      <a:pt x="1002030" y="292100"/>
                      <a:pt x="990600" y="295910"/>
                      <a:pt x="974090" y="295910"/>
                    </a:cubicBezTo>
                    <a:cubicBezTo>
                      <a:pt x="948690" y="297180"/>
                      <a:pt x="910590" y="280670"/>
                      <a:pt x="875030" y="280670"/>
                    </a:cubicBezTo>
                    <a:cubicBezTo>
                      <a:pt x="834390" y="280670"/>
                      <a:pt x="801370" y="298450"/>
                      <a:pt x="742950" y="303530"/>
                    </a:cubicBezTo>
                    <a:cubicBezTo>
                      <a:pt x="631190" y="312420"/>
                      <a:pt x="326390" y="321310"/>
                      <a:pt x="251460" y="297180"/>
                    </a:cubicBezTo>
                    <a:cubicBezTo>
                      <a:pt x="224790" y="289560"/>
                      <a:pt x="214630" y="279400"/>
                      <a:pt x="204470" y="265430"/>
                    </a:cubicBezTo>
                    <a:cubicBezTo>
                      <a:pt x="194310" y="250190"/>
                      <a:pt x="189230" y="227330"/>
                      <a:pt x="190500" y="210820"/>
                    </a:cubicBezTo>
                    <a:cubicBezTo>
                      <a:pt x="193040" y="193040"/>
                      <a:pt x="204470" y="171450"/>
                      <a:pt x="217170" y="160020"/>
                    </a:cubicBezTo>
                    <a:cubicBezTo>
                      <a:pt x="229870" y="148590"/>
                      <a:pt x="247650" y="143510"/>
                      <a:pt x="270510" y="140970"/>
                    </a:cubicBezTo>
                    <a:cubicBezTo>
                      <a:pt x="309880" y="134620"/>
                      <a:pt x="401320" y="133350"/>
                      <a:pt x="435610" y="149860"/>
                    </a:cubicBezTo>
                    <a:cubicBezTo>
                      <a:pt x="454660" y="160020"/>
                      <a:pt x="466090" y="175260"/>
                      <a:pt x="472440" y="191770"/>
                    </a:cubicBezTo>
                    <a:cubicBezTo>
                      <a:pt x="478790" y="208280"/>
                      <a:pt x="480060" y="231140"/>
                      <a:pt x="472440" y="247650"/>
                    </a:cubicBezTo>
                    <a:cubicBezTo>
                      <a:pt x="464820" y="266700"/>
                      <a:pt x="443230" y="287020"/>
                      <a:pt x="417830" y="295910"/>
                    </a:cubicBezTo>
                    <a:cubicBezTo>
                      <a:pt x="379730" y="311150"/>
                      <a:pt x="289560" y="304800"/>
                      <a:pt x="255270" y="298450"/>
                    </a:cubicBezTo>
                    <a:cubicBezTo>
                      <a:pt x="238760" y="295910"/>
                      <a:pt x="231140" y="294640"/>
                      <a:pt x="219710" y="287020"/>
                    </a:cubicBezTo>
                    <a:cubicBezTo>
                      <a:pt x="207010" y="278130"/>
                      <a:pt x="191770" y="257810"/>
                      <a:pt x="186690" y="242570"/>
                    </a:cubicBezTo>
                    <a:cubicBezTo>
                      <a:pt x="182880" y="229870"/>
                      <a:pt x="181610" y="217170"/>
                      <a:pt x="185420" y="204470"/>
                    </a:cubicBezTo>
                    <a:cubicBezTo>
                      <a:pt x="191770" y="186690"/>
                      <a:pt x="204470" y="160020"/>
                      <a:pt x="232410" y="148590"/>
                    </a:cubicBezTo>
                    <a:cubicBezTo>
                      <a:pt x="287020" y="124460"/>
                      <a:pt x="467360" y="154940"/>
                      <a:pt x="544830" y="168910"/>
                    </a:cubicBezTo>
                    <a:cubicBezTo>
                      <a:pt x="593090" y="176530"/>
                      <a:pt x="627380" y="195580"/>
                      <a:pt x="659130" y="199390"/>
                    </a:cubicBezTo>
                    <a:cubicBezTo>
                      <a:pt x="680720" y="201930"/>
                      <a:pt x="701040" y="193040"/>
                      <a:pt x="717550" y="198120"/>
                    </a:cubicBezTo>
                    <a:cubicBezTo>
                      <a:pt x="730250" y="201930"/>
                      <a:pt x="741680" y="208280"/>
                      <a:pt x="750570" y="219710"/>
                    </a:cubicBezTo>
                    <a:cubicBezTo>
                      <a:pt x="760730" y="232410"/>
                      <a:pt x="773430" y="254000"/>
                      <a:pt x="773430" y="273050"/>
                    </a:cubicBezTo>
                    <a:cubicBezTo>
                      <a:pt x="772160" y="295910"/>
                      <a:pt x="758190" y="323850"/>
                      <a:pt x="739140" y="342900"/>
                    </a:cubicBezTo>
                    <a:cubicBezTo>
                      <a:pt x="718820" y="363220"/>
                      <a:pt x="680720" y="379730"/>
                      <a:pt x="648970" y="386080"/>
                    </a:cubicBezTo>
                    <a:cubicBezTo>
                      <a:pt x="617220" y="391160"/>
                      <a:pt x="577850" y="381000"/>
                      <a:pt x="546100" y="375920"/>
                    </a:cubicBezTo>
                    <a:cubicBezTo>
                      <a:pt x="515620" y="370840"/>
                      <a:pt x="488950" y="367030"/>
                      <a:pt x="461010" y="354330"/>
                    </a:cubicBezTo>
                    <a:cubicBezTo>
                      <a:pt x="427990" y="340360"/>
                      <a:pt x="382270" y="322580"/>
                      <a:pt x="363220" y="292100"/>
                    </a:cubicBezTo>
                    <a:cubicBezTo>
                      <a:pt x="341630" y="257810"/>
                      <a:pt x="335280" y="191770"/>
                      <a:pt x="345440" y="151130"/>
                    </a:cubicBezTo>
                    <a:cubicBezTo>
                      <a:pt x="355600" y="113030"/>
                      <a:pt x="386080" y="71120"/>
                      <a:pt x="417830" y="52070"/>
                    </a:cubicBezTo>
                    <a:cubicBezTo>
                      <a:pt x="450850" y="31750"/>
                      <a:pt x="502920" y="34290"/>
                      <a:pt x="543560" y="34290"/>
                    </a:cubicBezTo>
                    <a:cubicBezTo>
                      <a:pt x="581660" y="33020"/>
                      <a:pt x="621030" y="38100"/>
                      <a:pt x="655320" y="49530"/>
                    </a:cubicBezTo>
                    <a:cubicBezTo>
                      <a:pt x="687070" y="59690"/>
                      <a:pt x="725170" y="69850"/>
                      <a:pt x="740410" y="96520"/>
                    </a:cubicBezTo>
                    <a:cubicBezTo>
                      <a:pt x="758190" y="127000"/>
                      <a:pt x="758190" y="196850"/>
                      <a:pt x="737870" y="234950"/>
                    </a:cubicBezTo>
                    <a:cubicBezTo>
                      <a:pt x="715010" y="275590"/>
                      <a:pt x="654050" y="309880"/>
                      <a:pt x="600710" y="326390"/>
                    </a:cubicBezTo>
                    <a:cubicBezTo>
                      <a:pt x="544830" y="344170"/>
                      <a:pt x="463550" y="339090"/>
                      <a:pt x="406400" y="331470"/>
                    </a:cubicBezTo>
                    <a:cubicBezTo>
                      <a:pt x="361950" y="323850"/>
                      <a:pt x="314960" y="314960"/>
                      <a:pt x="288290" y="290830"/>
                    </a:cubicBezTo>
                    <a:cubicBezTo>
                      <a:pt x="265430" y="269240"/>
                      <a:pt x="250190" y="228600"/>
                      <a:pt x="250190" y="198120"/>
                    </a:cubicBezTo>
                    <a:cubicBezTo>
                      <a:pt x="248920" y="170180"/>
                      <a:pt x="265430" y="137160"/>
                      <a:pt x="283210" y="115570"/>
                    </a:cubicBezTo>
                    <a:cubicBezTo>
                      <a:pt x="299720" y="95250"/>
                      <a:pt x="323850" y="77470"/>
                      <a:pt x="353060" y="71120"/>
                    </a:cubicBezTo>
                    <a:cubicBezTo>
                      <a:pt x="391160" y="63500"/>
                      <a:pt x="476250" y="64770"/>
                      <a:pt x="499110" y="93980"/>
                    </a:cubicBezTo>
                    <a:cubicBezTo>
                      <a:pt x="523240" y="124460"/>
                      <a:pt x="506730" y="220980"/>
                      <a:pt x="483870" y="256540"/>
                    </a:cubicBezTo>
                    <a:cubicBezTo>
                      <a:pt x="467360" y="283210"/>
                      <a:pt x="434340" y="292100"/>
                      <a:pt x="403860" y="304800"/>
                    </a:cubicBezTo>
                    <a:cubicBezTo>
                      <a:pt x="368300" y="320040"/>
                      <a:pt x="325120" y="335280"/>
                      <a:pt x="278130" y="339090"/>
                    </a:cubicBezTo>
                    <a:cubicBezTo>
                      <a:pt x="222250" y="342900"/>
                      <a:pt x="135890" y="332740"/>
                      <a:pt x="90170" y="314960"/>
                    </a:cubicBezTo>
                    <a:cubicBezTo>
                      <a:pt x="60960" y="303530"/>
                      <a:pt x="40640" y="287020"/>
                      <a:pt x="25400" y="266700"/>
                    </a:cubicBezTo>
                    <a:cubicBezTo>
                      <a:pt x="11430" y="246380"/>
                      <a:pt x="1270" y="215900"/>
                      <a:pt x="1270" y="190500"/>
                    </a:cubicBezTo>
                    <a:cubicBezTo>
                      <a:pt x="0" y="165100"/>
                      <a:pt x="10160" y="137160"/>
                      <a:pt x="21590" y="113030"/>
                    </a:cubicBezTo>
                    <a:cubicBezTo>
                      <a:pt x="34290" y="88900"/>
                      <a:pt x="52070" y="62230"/>
                      <a:pt x="74930" y="46990"/>
                    </a:cubicBezTo>
                    <a:cubicBezTo>
                      <a:pt x="97790" y="31750"/>
                      <a:pt x="119380" y="26670"/>
                      <a:pt x="158750" y="21590"/>
                    </a:cubicBezTo>
                    <a:cubicBezTo>
                      <a:pt x="240030" y="11430"/>
                      <a:pt x="444500" y="25400"/>
                      <a:pt x="544830" y="34290"/>
                    </a:cubicBezTo>
                    <a:cubicBezTo>
                      <a:pt x="610870" y="40640"/>
                      <a:pt x="670560" y="43180"/>
                      <a:pt x="706120" y="58420"/>
                    </a:cubicBezTo>
                    <a:cubicBezTo>
                      <a:pt x="726440" y="67310"/>
                      <a:pt x="740410" y="77470"/>
                      <a:pt x="749300" y="92710"/>
                    </a:cubicBezTo>
                    <a:cubicBezTo>
                      <a:pt x="758190" y="107950"/>
                      <a:pt x="760730" y="132080"/>
                      <a:pt x="759460" y="147320"/>
                    </a:cubicBezTo>
                    <a:cubicBezTo>
                      <a:pt x="758190" y="160020"/>
                      <a:pt x="751840" y="171450"/>
                      <a:pt x="744220" y="181610"/>
                    </a:cubicBezTo>
                    <a:cubicBezTo>
                      <a:pt x="732790" y="193040"/>
                      <a:pt x="713740" y="204470"/>
                      <a:pt x="695960" y="209550"/>
                    </a:cubicBezTo>
                    <a:cubicBezTo>
                      <a:pt x="675640" y="214630"/>
                      <a:pt x="651510" y="212090"/>
                      <a:pt x="626110" y="207010"/>
                    </a:cubicBezTo>
                    <a:cubicBezTo>
                      <a:pt x="595630" y="200660"/>
                      <a:pt x="548640" y="191770"/>
                      <a:pt x="529590" y="165100"/>
                    </a:cubicBezTo>
                    <a:cubicBezTo>
                      <a:pt x="509270" y="137160"/>
                      <a:pt x="502920" y="58420"/>
                      <a:pt x="523240" y="31750"/>
                    </a:cubicBezTo>
                    <a:cubicBezTo>
                      <a:pt x="541020" y="7620"/>
                      <a:pt x="586740" y="0"/>
                      <a:pt x="635000" y="3810"/>
                    </a:cubicBezTo>
                    <a:cubicBezTo>
                      <a:pt x="726440" y="12700"/>
                      <a:pt x="974090" y="134620"/>
                      <a:pt x="1027430" y="182880"/>
                    </a:cubicBezTo>
                    <a:cubicBezTo>
                      <a:pt x="1046480" y="199390"/>
                      <a:pt x="1051560" y="212090"/>
                      <a:pt x="1055370" y="228600"/>
                    </a:cubicBezTo>
                    <a:cubicBezTo>
                      <a:pt x="1057910" y="245110"/>
                      <a:pt x="1054100" y="266700"/>
                      <a:pt x="1045210" y="280670"/>
                    </a:cubicBezTo>
                    <a:cubicBezTo>
                      <a:pt x="1036320" y="295910"/>
                      <a:pt x="1018540" y="308610"/>
                      <a:pt x="1003300" y="313690"/>
                    </a:cubicBezTo>
                    <a:cubicBezTo>
                      <a:pt x="986790" y="318770"/>
                      <a:pt x="948690" y="309880"/>
                      <a:pt x="948690" y="309880"/>
                    </a:cubicBezTo>
                  </a:path>
                </a:pathLst>
              </a:custGeom>
              <a:solidFill>
                <a:srgbClr val="000000"/>
              </a:solidFill>
              <a:ln cap="sq">
                <a:noFill/>
                <a:prstDash val="solid"/>
                <a:miter/>
              </a:ln>
            </p:spPr>
            <p:txBody>
              <a:bodyPr/>
              <a:lstStyle/>
              <a:p>
                <a:endParaRPr lang="en-GB"/>
              </a:p>
            </p:txBody>
          </p:sp>
        </p:grpSp>
        <p:grpSp>
          <p:nvGrpSpPr>
            <p:cNvPr id="19" name="Group 19"/>
            <p:cNvGrpSpPr/>
            <p:nvPr/>
          </p:nvGrpSpPr>
          <p:grpSpPr>
            <a:xfrm>
              <a:off x="1750060" y="1301067"/>
              <a:ext cx="3038124" cy="2152273"/>
              <a:chOff x="0" y="0"/>
              <a:chExt cx="1469139" cy="1040770"/>
            </a:xfrm>
          </p:grpSpPr>
          <p:sp>
            <p:nvSpPr>
              <p:cNvPr id="20" name="Freeform 20"/>
              <p:cNvSpPr/>
              <p:nvPr/>
            </p:nvSpPr>
            <p:spPr>
              <a:xfrm>
                <a:off x="0" y="0"/>
                <a:ext cx="1469139" cy="1040770"/>
              </a:xfrm>
              <a:custGeom>
                <a:avLst/>
                <a:gdLst/>
                <a:ahLst/>
                <a:cxnLst/>
                <a:rect l="l" t="t" r="r" b="b"/>
                <a:pathLst>
                  <a:path w="1469139" h="1040770">
                    <a:moveTo>
                      <a:pt x="0" y="0"/>
                    </a:moveTo>
                    <a:lnTo>
                      <a:pt x="1469139" y="0"/>
                    </a:lnTo>
                    <a:lnTo>
                      <a:pt x="1469139" y="1040770"/>
                    </a:lnTo>
                    <a:lnTo>
                      <a:pt x="0" y="1040770"/>
                    </a:lnTo>
                    <a:close/>
                  </a:path>
                </a:pathLst>
              </a:custGeom>
              <a:solidFill>
                <a:srgbClr val="FFFFFF"/>
              </a:solidFill>
            </p:spPr>
            <p:txBody>
              <a:bodyPr/>
              <a:lstStyle/>
              <a:p>
                <a:endParaRPr lang="en-GB"/>
              </a:p>
            </p:txBody>
          </p:sp>
          <p:sp>
            <p:nvSpPr>
              <p:cNvPr id="21" name="TextBox 21"/>
              <p:cNvSpPr txBox="1"/>
              <p:nvPr/>
            </p:nvSpPr>
            <p:spPr>
              <a:xfrm>
                <a:off x="0" y="-47625"/>
                <a:ext cx="1469139" cy="1088395"/>
              </a:xfrm>
              <a:prstGeom prst="rect">
                <a:avLst/>
              </a:prstGeom>
            </p:spPr>
            <p:txBody>
              <a:bodyPr lIns="36780" tIns="36780" rIns="36780" bIns="36780" rtlCol="0" anchor="ctr"/>
              <a:lstStyle/>
              <a:p>
                <a:pPr algn="ctr">
                  <a:lnSpc>
                    <a:spcPts val="1648"/>
                  </a:lnSpc>
                </a:pPr>
                <a:endParaRPr/>
              </a:p>
            </p:txBody>
          </p:sp>
        </p:grpSp>
        <p:sp>
          <p:nvSpPr>
            <p:cNvPr id="22" name="Freeform 22"/>
            <p:cNvSpPr/>
            <p:nvPr/>
          </p:nvSpPr>
          <p:spPr>
            <a:xfrm>
              <a:off x="2148014" y="1301067"/>
              <a:ext cx="2348828" cy="2152273"/>
            </a:xfrm>
            <a:custGeom>
              <a:avLst/>
              <a:gdLst/>
              <a:ahLst/>
              <a:cxnLst/>
              <a:rect l="l" t="t" r="r" b="b"/>
              <a:pathLst>
                <a:path w="2348828" h="2152273">
                  <a:moveTo>
                    <a:pt x="0" y="0"/>
                  </a:moveTo>
                  <a:lnTo>
                    <a:pt x="2348828" y="0"/>
                  </a:lnTo>
                  <a:lnTo>
                    <a:pt x="2348828" y="2152273"/>
                  </a:lnTo>
                  <a:lnTo>
                    <a:pt x="0" y="2152273"/>
                  </a:lnTo>
                  <a:lnTo>
                    <a:pt x="0" y="0"/>
                  </a:lnTo>
                  <a:close/>
                </a:path>
              </a:pathLst>
            </a:custGeom>
            <a:blipFill>
              <a:blip r:embed="rId6"/>
              <a:stretch>
                <a:fillRect l="-2637" r="-1961" b="-51549"/>
              </a:stretch>
            </a:blipFill>
          </p:spPr>
          <p:txBody>
            <a:bodyPr/>
            <a:lstStyle/>
            <a:p>
              <a:endParaRPr lang="en-GB"/>
            </a:p>
          </p:txBody>
        </p:sp>
        <p:sp>
          <p:nvSpPr>
            <p:cNvPr id="23" name="Freeform 23"/>
            <p:cNvSpPr/>
            <p:nvPr/>
          </p:nvSpPr>
          <p:spPr>
            <a:xfrm rot="-5400000">
              <a:off x="2049466" y="707847"/>
              <a:ext cx="2459090" cy="3323094"/>
            </a:xfrm>
            <a:custGeom>
              <a:avLst/>
              <a:gdLst/>
              <a:ahLst/>
              <a:cxnLst/>
              <a:rect l="l" t="t" r="r" b="b"/>
              <a:pathLst>
                <a:path w="2459090" h="3323094">
                  <a:moveTo>
                    <a:pt x="0" y="0"/>
                  </a:moveTo>
                  <a:lnTo>
                    <a:pt x="2459090" y="0"/>
                  </a:lnTo>
                  <a:lnTo>
                    <a:pt x="2459090" y="3323095"/>
                  </a:lnTo>
                  <a:lnTo>
                    <a:pt x="0" y="33230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4" name="Group 24"/>
            <p:cNvGrpSpPr/>
            <p:nvPr/>
          </p:nvGrpSpPr>
          <p:grpSpPr>
            <a:xfrm>
              <a:off x="574611" y="3844999"/>
              <a:ext cx="283432" cy="2750518"/>
              <a:chOff x="0" y="0"/>
              <a:chExt cx="99234" cy="962998"/>
            </a:xfrm>
          </p:grpSpPr>
          <p:sp>
            <p:nvSpPr>
              <p:cNvPr id="25" name="Freeform 25"/>
              <p:cNvSpPr/>
              <p:nvPr/>
            </p:nvSpPr>
            <p:spPr>
              <a:xfrm>
                <a:off x="0" y="0"/>
                <a:ext cx="99234" cy="962998"/>
              </a:xfrm>
              <a:custGeom>
                <a:avLst/>
                <a:gdLst/>
                <a:ahLst/>
                <a:cxnLst/>
                <a:rect l="l" t="t" r="r" b="b"/>
                <a:pathLst>
                  <a:path w="99234" h="962998">
                    <a:moveTo>
                      <a:pt x="0" y="0"/>
                    </a:moveTo>
                    <a:lnTo>
                      <a:pt x="99234" y="0"/>
                    </a:lnTo>
                    <a:lnTo>
                      <a:pt x="99234" y="962998"/>
                    </a:lnTo>
                    <a:lnTo>
                      <a:pt x="0" y="962998"/>
                    </a:lnTo>
                    <a:close/>
                  </a:path>
                </a:pathLst>
              </a:custGeom>
              <a:solidFill>
                <a:srgbClr val="FFFFFF"/>
              </a:solidFill>
            </p:spPr>
            <p:txBody>
              <a:bodyPr/>
              <a:lstStyle/>
              <a:p>
                <a:endParaRPr lang="en-GB"/>
              </a:p>
            </p:txBody>
          </p:sp>
          <p:sp>
            <p:nvSpPr>
              <p:cNvPr id="26" name="TextBox 26"/>
              <p:cNvSpPr txBox="1"/>
              <p:nvPr/>
            </p:nvSpPr>
            <p:spPr>
              <a:xfrm>
                <a:off x="0" y="-47625"/>
                <a:ext cx="99234" cy="1010623"/>
              </a:xfrm>
              <a:prstGeom prst="rect">
                <a:avLst/>
              </a:prstGeom>
            </p:spPr>
            <p:txBody>
              <a:bodyPr lIns="50800" tIns="50800" rIns="50800" bIns="50800" rtlCol="0" anchor="ctr"/>
              <a:lstStyle/>
              <a:p>
                <a:pPr algn="ctr">
                  <a:lnSpc>
                    <a:spcPts val="1648"/>
                  </a:lnSpc>
                </a:pPr>
                <a:endParaRPr/>
              </a:p>
            </p:txBody>
          </p:sp>
        </p:grpSp>
        <p:grpSp>
          <p:nvGrpSpPr>
            <p:cNvPr id="27" name="Group 27"/>
            <p:cNvGrpSpPr/>
            <p:nvPr/>
          </p:nvGrpSpPr>
          <p:grpSpPr>
            <a:xfrm>
              <a:off x="574611" y="3729103"/>
              <a:ext cx="4454865" cy="218894"/>
              <a:chOff x="0" y="0"/>
              <a:chExt cx="1559715" cy="76638"/>
            </a:xfrm>
          </p:grpSpPr>
          <p:sp>
            <p:nvSpPr>
              <p:cNvPr id="28" name="Freeform 28"/>
              <p:cNvSpPr/>
              <p:nvPr/>
            </p:nvSpPr>
            <p:spPr>
              <a:xfrm>
                <a:off x="0" y="0"/>
                <a:ext cx="1559715" cy="76638"/>
              </a:xfrm>
              <a:custGeom>
                <a:avLst/>
                <a:gdLst/>
                <a:ahLst/>
                <a:cxnLst/>
                <a:rect l="l" t="t" r="r" b="b"/>
                <a:pathLst>
                  <a:path w="1559715" h="76638">
                    <a:moveTo>
                      <a:pt x="0" y="0"/>
                    </a:moveTo>
                    <a:lnTo>
                      <a:pt x="1559715" y="0"/>
                    </a:lnTo>
                    <a:lnTo>
                      <a:pt x="1559715" y="76638"/>
                    </a:lnTo>
                    <a:lnTo>
                      <a:pt x="0" y="76638"/>
                    </a:lnTo>
                    <a:close/>
                  </a:path>
                </a:pathLst>
              </a:custGeom>
              <a:solidFill>
                <a:srgbClr val="FFFFFF"/>
              </a:solidFill>
            </p:spPr>
            <p:txBody>
              <a:bodyPr/>
              <a:lstStyle/>
              <a:p>
                <a:endParaRPr lang="en-GB"/>
              </a:p>
            </p:txBody>
          </p:sp>
          <p:sp>
            <p:nvSpPr>
              <p:cNvPr id="29" name="TextBox 29"/>
              <p:cNvSpPr txBox="1"/>
              <p:nvPr/>
            </p:nvSpPr>
            <p:spPr>
              <a:xfrm>
                <a:off x="0" y="-47625"/>
                <a:ext cx="1559715" cy="124263"/>
              </a:xfrm>
              <a:prstGeom prst="rect">
                <a:avLst/>
              </a:prstGeom>
            </p:spPr>
            <p:txBody>
              <a:bodyPr lIns="50800" tIns="50800" rIns="50800" bIns="50800" rtlCol="0" anchor="ctr"/>
              <a:lstStyle/>
              <a:p>
                <a:pPr algn="ctr">
                  <a:lnSpc>
                    <a:spcPts val="1648"/>
                  </a:lnSpc>
                </a:pPr>
                <a:endParaRPr/>
              </a:p>
            </p:txBody>
          </p:sp>
        </p:grpSp>
        <p:grpSp>
          <p:nvGrpSpPr>
            <p:cNvPr id="30" name="Group 30"/>
            <p:cNvGrpSpPr/>
            <p:nvPr/>
          </p:nvGrpSpPr>
          <p:grpSpPr>
            <a:xfrm>
              <a:off x="574611" y="3896408"/>
              <a:ext cx="343213" cy="2716325"/>
              <a:chOff x="0" y="0"/>
              <a:chExt cx="608330" cy="4814570"/>
            </a:xfrm>
          </p:grpSpPr>
          <p:sp>
            <p:nvSpPr>
              <p:cNvPr id="31" name="Freeform 31"/>
              <p:cNvSpPr/>
              <p:nvPr/>
            </p:nvSpPr>
            <p:spPr>
              <a:xfrm>
                <a:off x="27940" y="49530"/>
                <a:ext cx="549910" cy="4715510"/>
              </a:xfrm>
              <a:custGeom>
                <a:avLst/>
                <a:gdLst/>
                <a:ahLst/>
                <a:cxnLst/>
                <a:rect l="l" t="t" r="r" b="b"/>
                <a:pathLst>
                  <a:path w="549910" h="4715510">
                    <a:moveTo>
                      <a:pt x="350520" y="78740"/>
                    </a:moveTo>
                    <a:cubicBezTo>
                      <a:pt x="356870" y="210820"/>
                      <a:pt x="410210" y="393700"/>
                      <a:pt x="420370" y="494030"/>
                    </a:cubicBezTo>
                    <a:cubicBezTo>
                      <a:pt x="427990" y="567690"/>
                      <a:pt x="426720" y="637540"/>
                      <a:pt x="421640" y="688340"/>
                    </a:cubicBezTo>
                    <a:cubicBezTo>
                      <a:pt x="417830" y="720090"/>
                      <a:pt x="406400" y="730250"/>
                      <a:pt x="402590" y="767080"/>
                    </a:cubicBezTo>
                    <a:cubicBezTo>
                      <a:pt x="392430" y="850900"/>
                      <a:pt x="414020" y="1041400"/>
                      <a:pt x="400050" y="1178560"/>
                    </a:cubicBezTo>
                    <a:cubicBezTo>
                      <a:pt x="386080" y="1319530"/>
                      <a:pt x="334010" y="1432560"/>
                      <a:pt x="317500" y="1600200"/>
                    </a:cubicBezTo>
                    <a:cubicBezTo>
                      <a:pt x="293370" y="1840230"/>
                      <a:pt x="339090" y="2263140"/>
                      <a:pt x="312420" y="2490470"/>
                    </a:cubicBezTo>
                    <a:cubicBezTo>
                      <a:pt x="295910" y="2633980"/>
                      <a:pt x="255270" y="2715260"/>
                      <a:pt x="233680" y="2837180"/>
                    </a:cubicBezTo>
                    <a:cubicBezTo>
                      <a:pt x="209550" y="2966720"/>
                      <a:pt x="191770" y="3101340"/>
                      <a:pt x="181610" y="3247390"/>
                    </a:cubicBezTo>
                    <a:cubicBezTo>
                      <a:pt x="170180" y="3415030"/>
                      <a:pt x="123190" y="3713480"/>
                      <a:pt x="172720" y="3785870"/>
                    </a:cubicBezTo>
                    <a:cubicBezTo>
                      <a:pt x="193040" y="3816350"/>
                      <a:pt x="236220" y="3803650"/>
                      <a:pt x="262890" y="3818890"/>
                    </a:cubicBezTo>
                    <a:cubicBezTo>
                      <a:pt x="287020" y="3834130"/>
                      <a:pt x="309880" y="3853180"/>
                      <a:pt x="326390" y="3874770"/>
                    </a:cubicBezTo>
                    <a:cubicBezTo>
                      <a:pt x="344170" y="3898900"/>
                      <a:pt x="355600" y="3916680"/>
                      <a:pt x="365760" y="3957320"/>
                    </a:cubicBezTo>
                    <a:cubicBezTo>
                      <a:pt x="388620" y="4058920"/>
                      <a:pt x="316230" y="4461510"/>
                      <a:pt x="369570" y="4512310"/>
                    </a:cubicBezTo>
                    <a:cubicBezTo>
                      <a:pt x="391160" y="4532630"/>
                      <a:pt x="434340" y="4500880"/>
                      <a:pt x="457200" y="4508500"/>
                    </a:cubicBezTo>
                    <a:cubicBezTo>
                      <a:pt x="474980" y="4516120"/>
                      <a:pt x="490220" y="4533900"/>
                      <a:pt x="497840" y="4547870"/>
                    </a:cubicBezTo>
                    <a:cubicBezTo>
                      <a:pt x="504190" y="4559300"/>
                      <a:pt x="506730" y="4570730"/>
                      <a:pt x="505460" y="4584700"/>
                    </a:cubicBezTo>
                    <a:cubicBezTo>
                      <a:pt x="501650" y="4603750"/>
                      <a:pt x="486410" y="4636770"/>
                      <a:pt x="468630" y="4648200"/>
                    </a:cubicBezTo>
                    <a:cubicBezTo>
                      <a:pt x="449580" y="4659630"/>
                      <a:pt x="419100" y="4646930"/>
                      <a:pt x="394970" y="4654550"/>
                    </a:cubicBezTo>
                    <a:cubicBezTo>
                      <a:pt x="369570" y="4662170"/>
                      <a:pt x="334010" y="4702810"/>
                      <a:pt x="322580" y="4695190"/>
                    </a:cubicBezTo>
                    <a:cubicBezTo>
                      <a:pt x="309880" y="4686300"/>
                      <a:pt x="349250" y="4606290"/>
                      <a:pt x="335280" y="4587240"/>
                    </a:cubicBezTo>
                    <a:cubicBezTo>
                      <a:pt x="322580" y="4572000"/>
                      <a:pt x="276860" y="4598670"/>
                      <a:pt x="259080" y="4578350"/>
                    </a:cubicBezTo>
                    <a:cubicBezTo>
                      <a:pt x="217170" y="4531360"/>
                      <a:pt x="266700" y="4243070"/>
                      <a:pt x="255270" y="4155440"/>
                    </a:cubicBezTo>
                    <a:cubicBezTo>
                      <a:pt x="250190" y="4116070"/>
                      <a:pt x="238760" y="4099560"/>
                      <a:pt x="234950" y="4070350"/>
                    </a:cubicBezTo>
                    <a:cubicBezTo>
                      <a:pt x="229870" y="4038600"/>
                      <a:pt x="232410" y="4013200"/>
                      <a:pt x="232410" y="3970020"/>
                    </a:cubicBezTo>
                    <a:cubicBezTo>
                      <a:pt x="231140" y="3890010"/>
                      <a:pt x="218440" y="3737610"/>
                      <a:pt x="231140" y="3619500"/>
                    </a:cubicBezTo>
                    <a:cubicBezTo>
                      <a:pt x="245110" y="3500120"/>
                      <a:pt x="300990" y="3350260"/>
                      <a:pt x="313690" y="3260090"/>
                    </a:cubicBezTo>
                    <a:cubicBezTo>
                      <a:pt x="321310" y="3206750"/>
                      <a:pt x="311150" y="3159760"/>
                      <a:pt x="320040" y="3130550"/>
                    </a:cubicBezTo>
                    <a:cubicBezTo>
                      <a:pt x="325120" y="3114040"/>
                      <a:pt x="328930" y="3105150"/>
                      <a:pt x="339090" y="3094990"/>
                    </a:cubicBezTo>
                    <a:cubicBezTo>
                      <a:pt x="351790" y="3082290"/>
                      <a:pt x="374650" y="3069590"/>
                      <a:pt x="393700" y="3068320"/>
                    </a:cubicBezTo>
                    <a:cubicBezTo>
                      <a:pt x="411480" y="3065780"/>
                      <a:pt x="435610" y="3072130"/>
                      <a:pt x="450850" y="3083560"/>
                    </a:cubicBezTo>
                    <a:cubicBezTo>
                      <a:pt x="466090" y="3094990"/>
                      <a:pt x="480060" y="3120390"/>
                      <a:pt x="483870" y="3133090"/>
                    </a:cubicBezTo>
                    <a:cubicBezTo>
                      <a:pt x="487680" y="3141980"/>
                      <a:pt x="488950" y="3144520"/>
                      <a:pt x="486410" y="3153410"/>
                    </a:cubicBezTo>
                    <a:cubicBezTo>
                      <a:pt x="478790" y="3182620"/>
                      <a:pt x="403860" y="3253740"/>
                      <a:pt x="381000" y="3314700"/>
                    </a:cubicBezTo>
                    <a:cubicBezTo>
                      <a:pt x="358140" y="3378200"/>
                      <a:pt x="368300" y="3488690"/>
                      <a:pt x="354330" y="3529330"/>
                    </a:cubicBezTo>
                    <a:cubicBezTo>
                      <a:pt x="349250" y="3547110"/>
                      <a:pt x="344170" y="3556000"/>
                      <a:pt x="335280" y="3566160"/>
                    </a:cubicBezTo>
                    <a:cubicBezTo>
                      <a:pt x="326390" y="3575050"/>
                      <a:pt x="314960" y="3583940"/>
                      <a:pt x="300990" y="3587750"/>
                    </a:cubicBezTo>
                    <a:cubicBezTo>
                      <a:pt x="284480" y="3592830"/>
                      <a:pt x="257810" y="3594100"/>
                      <a:pt x="240030" y="3587750"/>
                    </a:cubicBezTo>
                    <a:cubicBezTo>
                      <a:pt x="222250" y="3580130"/>
                      <a:pt x="204470" y="3561080"/>
                      <a:pt x="195580" y="3545840"/>
                    </a:cubicBezTo>
                    <a:cubicBezTo>
                      <a:pt x="187960" y="3533140"/>
                      <a:pt x="182880" y="3519170"/>
                      <a:pt x="186690" y="3506470"/>
                    </a:cubicBezTo>
                    <a:cubicBezTo>
                      <a:pt x="193040" y="3486150"/>
                      <a:pt x="240030" y="3470910"/>
                      <a:pt x="254000" y="3444240"/>
                    </a:cubicBezTo>
                    <a:cubicBezTo>
                      <a:pt x="269240" y="3412490"/>
                      <a:pt x="259080" y="3375660"/>
                      <a:pt x="267970" y="3326130"/>
                    </a:cubicBezTo>
                    <a:cubicBezTo>
                      <a:pt x="284480" y="3235960"/>
                      <a:pt x="346710" y="3054350"/>
                      <a:pt x="359410" y="2954020"/>
                    </a:cubicBezTo>
                    <a:cubicBezTo>
                      <a:pt x="368300" y="2887980"/>
                      <a:pt x="364490" y="2843530"/>
                      <a:pt x="361950" y="2785110"/>
                    </a:cubicBezTo>
                    <a:cubicBezTo>
                      <a:pt x="359410" y="2722880"/>
                      <a:pt x="345440" y="2679700"/>
                      <a:pt x="340360" y="2590800"/>
                    </a:cubicBezTo>
                    <a:cubicBezTo>
                      <a:pt x="330200" y="2396490"/>
                      <a:pt x="284480" y="1708150"/>
                      <a:pt x="350520" y="1663700"/>
                    </a:cubicBezTo>
                    <a:cubicBezTo>
                      <a:pt x="370840" y="1649730"/>
                      <a:pt x="419100" y="1673860"/>
                      <a:pt x="427990" y="1694180"/>
                    </a:cubicBezTo>
                    <a:cubicBezTo>
                      <a:pt x="439420" y="1720850"/>
                      <a:pt x="394970" y="1765300"/>
                      <a:pt x="374650" y="1824990"/>
                    </a:cubicBezTo>
                    <a:cubicBezTo>
                      <a:pt x="331470" y="1950720"/>
                      <a:pt x="238760" y="2268220"/>
                      <a:pt x="210820" y="2416810"/>
                    </a:cubicBezTo>
                    <a:cubicBezTo>
                      <a:pt x="194310" y="2504440"/>
                      <a:pt x="205740" y="2588260"/>
                      <a:pt x="187960" y="2628900"/>
                    </a:cubicBezTo>
                    <a:cubicBezTo>
                      <a:pt x="179070" y="2647950"/>
                      <a:pt x="168910" y="2658110"/>
                      <a:pt x="156210" y="2665730"/>
                    </a:cubicBezTo>
                    <a:cubicBezTo>
                      <a:pt x="142240" y="2673350"/>
                      <a:pt x="121920" y="2675890"/>
                      <a:pt x="106680" y="2673350"/>
                    </a:cubicBezTo>
                    <a:cubicBezTo>
                      <a:pt x="92710" y="2669540"/>
                      <a:pt x="74930" y="2656840"/>
                      <a:pt x="66040" y="2645410"/>
                    </a:cubicBezTo>
                    <a:cubicBezTo>
                      <a:pt x="58420" y="2636520"/>
                      <a:pt x="55880" y="2623820"/>
                      <a:pt x="53340" y="2614930"/>
                    </a:cubicBezTo>
                    <a:cubicBezTo>
                      <a:pt x="52070" y="2608580"/>
                      <a:pt x="50800" y="2604770"/>
                      <a:pt x="53340" y="2598420"/>
                    </a:cubicBezTo>
                    <a:cubicBezTo>
                      <a:pt x="59690" y="2580640"/>
                      <a:pt x="109220" y="2550160"/>
                      <a:pt x="130810" y="2515870"/>
                    </a:cubicBezTo>
                    <a:cubicBezTo>
                      <a:pt x="158750" y="2473960"/>
                      <a:pt x="173990" y="2421890"/>
                      <a:pt x="196850" y="2359660"/>
                    </a:cubicBezTo>
                    <a:cubicBezTo>
                      <a:pt x="228600" y="2270760"/>
                      <a:pt x="271780" y="2134870"/>
                      <a:pt x="300990" y="2026920"/>
                    </a:cubicBezTo>
                    <a:cubicBezTo>
                      <a:pt x="327660" y="1926590"/>
                      <a:pt x="351790" y="1822450"/>
                      <a:pt x="364490" y="1732280"/>
                    </a:cubicBezTo>
                    <a:cubicBezTo>
                      <a:pt x="375920" y="1657350"/>
                      <a:pt x="368300" y="1563370"/>
                      <a:pt x="378460" y="1521460"/>
                    </a:cubicBezTo>
                    <a:cubicBezTo>
                      <a:pt x="383540" y="1501140"/>
                      <a:pt x="388620" y="1490980"/>
                      <a:pt x="398780" y="1480820"/>
                    </a:cubicBezTo>
                    <a:cubicBezTo>
                      <a:pt x="408940" y="1470660"/>
                      <a:pt x="426720" y="1464310"/>
                      <a:pt x="439420" y="1463040"/>
                    </a:cubicBezTo>
                    <a:cubicBezTo>
                      <a:pt x="449580" y="1463040"/>
                      <a:pt x="459740" y="1465580"/>
                      <a:pt x="468630" y="1469390"/>
                    </a:cubicBezTo>
                    <a:cubicBezTo>
                      <a:pt x="477520" y="1474470"/>
                      <a:pt x="486410" y="1479550"/>
                      <a:pt x="491490" y="1488440"/>
                    </a:cubicBezTo>
                    <a:cubicBezTo>
                      <a:pt x="499110" y="1499870"/>
                      <a:pt x="505460" y="1513840"/>
                      <a:pt x="504190" y="1531620"/>
                    </a:cubicBezTo>
                    <a:cubicBezTo>
                      <a:pt x="501650" y="1564640"/>
                      <a:pt x="459740" y="1606550"/>
                      <a:pt x="443230" y="1662430"/>
                    </a:cubicBezTo>
                    <a:cubicBezTo>
                      <a:pt x="416560" y="1753870"/>
                      <a:pt x="402590" y="1925320"/>
                      <a:pt x="392430" y="2035810"/>
                    </a:cubicBezTo>
                    <a:cubicBezTo>
                      <a:pt x="384810" y="2124710"/>
                      <a:pt x="396240" y="2233930"/>
                      <a:pt x="379730" y="2278380"/>
                    </a:cubicBezTo>
                    <a:cubicBezTo>
                      <a:pt x="373380" y="2297430"/>
                      <a:pt x="361950" y="2307590"/>
                      <a:pt x="351790" y="2316480"/>
                    </a:cubicBezTo>
                    <a:cubicBezTo>
                      <a:pt x="341630" y="2322830"/>
                      <a:pt x="331470" y="2325370"/>
                      <a:pt x="321310" y="2325370"/>
                    </a:cubicBezTo>
                    <a:cubicBezTo>
                      <a:pt x="309880" y="2326640"/>
                      <a:pt x="299720" y="2325370"/>
                      <a:pt x="289560" y="2320290"/>
                    </a:cubicBezTo>
                    <a:cubicBezTo>
                      <a:pt x="276860" y="2313940"/>
                      <a:pt x="262890" y="2305050"/>
                      <a:pt x="255270" y="2287270"/>
                    </a:cubicBezTo>
                    <a:cubicBezTo>
                      <a:pt x="238760" y="2242820"/>
                      <a:pt x="255270" y="2136140"/>
                      <a:pt x="264160" y="2034540"/>
                    </a:cubicBezTo>
                    <a:cubicBezTo>
                      <a:pt x="278130" y="1879600"/>
                      <a:pt x="318770" y="1568450"/>
                      <a:pt x="351790" y="1443990"/>
                    </a:cubicBezTo>
                    <a:cubicBezTo>
                      <a:pt x="368300" y="1383030"/>
                      <a:pt x="408940" y="1316990"/>
                      <a:pt x="405130" y="1314450"/>
                    </a:cubicBezTo>
                    <a:cubicBezTo>
                      <a:pt x="402590" y="1313180"/>
                      <a:pt x="379730" y="1346200"/>
                      <a:pt x="378460" y="1344930"/>
                    </a:cubicBezTo>
                    <a:cubicBezTo>
                      <a:pt x="377190" y="1343660"/>
                      <a:pt x="383540" y="1325880"/>
                      <a:pt x="391160" y="1318260"/>
                    </a:cubicBezTo>
                    <a:cubicBezTo>
                      <a:pt x="400050" y="1309370"/>
                      <a:pt x="416560" y="1297940"/>
                      <a:pt x="429260" y="1296670"/>
                    </a:cubicBezTo>
                    <a:cubicBezTo>
                      <a:pt x="443230" y="1294130"/>
                      <a:pt x="461010" y="1297940"/>
                      <a:pt x="472440" y="1305560"/>
                    </a:cubicBezTo>
                    <a:cubicBezTo>
                      <a:pt x="485140" y="1313180"/>
                      <a:pt x="494030" y="1319530"/>
                      <a:pt x="499110" y="1341120"/>
                    </a:cubicBezTo>
                    <a:cubicBezTo>
                      <a:pt x="527050" y="1457960"/>
                      <a:pt x="314960" y="2258060"/>
                      <a:pt x="285750" y="2538730"/>
                    </a:cubicBezTo>
                    <a:cubicBezTo>
                      <a:pt x="269240" y="2689860"/>
                      <a:pt x="275590" y="2786380"/>
                      <a:pt x="274320" y="2889250"/>
                    </a:cubicBezTo>
                    <a:cubicBezTo>
                      <a:pt x="274320" y="2970530"/>
                      <a:pt x="273050" y="3050540"/>
                      <a:pt x="279400" y="3107690"/>
                    </a:cubicBezTo>
                    <a:cubicBezTo>
                      <a:pt x="283210" y="3145790"/>
                      <a:pt x="302260" y="3176270"/>
                      <a:pt x="297180" y="3200400"/>
                    </a:cubicBezTo>
                    <a:cubicBezTo>
                      <a:pt x="293370" y="3218180"/>
                      <a:pt x="278130" y="3234690"/>
                      <a:pt x="266700" y="3243580"/>
                    </a:cubicBezTo>
                    <a:cubicBezTo>
                      <a:pt x="256540" y="3251200"/>
                      <a:pt x="245110" y="3255010"/>
                      <a:pt x="233680" y="3256280"/>
                    </a:cubicBezTo>
                    <a:cubicBezTo>
                      <a:pt x="222250" y="3257550"/>
                      <a:pt x="209550" y="3256280"/>
                      <a:pt x="198120" y="3251200"/>
                    </a:cubicBezTo>
                    <a:cubicBezTo>
                      <a:pt x="184150" y="3244850"/>
                      <a:pt x="162560" y="3233420"/>
                      <a:pt x="158750" y="3216910"/>
                    </a:cubicBezTo>
                    <a:cubicBezTo>
                      <a:pt x="153670" y="3191510"/>
                      <a:pt x="191770" y="3155950"/>
                      <a:pt x="207010" y="3112770"/>
                    </a:cubicBezTo>
                    <a:cubicBezTo>
                      <a:pt x="229870" y="3042920"/>
                      <a:pt x="247650" y="2913380"/>
                      <a:pt x="270510" y="2837180"/>
                    </a:cubicBezTo>
                    <a:cubicBezTo>
                      <a:pt x="287020" y="2780030"/>
                      <a:pt x="307340" y="2750820"/>
                      <a:pt x="325120" y="2692400"/>
                    </a:cubicBezTo>
                    <a:cubicBezTo>
                      <a:pt x="350520" y="2602230"/>
                      <a:pt x="375920" y="2407920"/>
                      <a:pt x="397510" y="2350770"/>
                    </a:cubicBezTo>
                    <a:cubicBezTo>
                      <a:pt x="405130" y="2329180"/>
                      <a:pt x="408940" y="2319020"/>
                      <a:pt x="420370" y="2308860"/>
                    </a:cubicBezTo>
                    <a:cubicBezTo>
                      <a:pt x="431800" y="2299970"/>
                      <a:pt x="450850" y="2293620"/>
                      <a:pt x="464820" y="2293620"/>
                    </a:cubicBezTo>
                    <a:cubicBezTo>
                      <a:pt x="476250" y="2293620"/>
                      <a:pt x="486410" y="2294890"/>
                      <a:pt x="495300" y="2302510"/>
                    </a:cubicBezTo>
                    <a:cubicBezTo>
                      <a:pt x="508000" y="2311400"/>
                      <a:pt x="524510" y="2326640"/>
                      <a:pt x="529590" y="2353310"/>
                    </a:cubicBezTo>
                    <a:cubicBezTo>
                      <a:pt x="541020" y="2420620"/>
                      <a:pt x="457200" y="2623820"/>
                      <a:pt x="440690" y="2733040"/>
                    </a:cubicBezTo>
                    <a:cubicBezTo>
                      <a:pt x="427990" y="2813050"/>
                      <a:pt x="439420" y="2905760"/>
                      <a:pt x="424180" y="2946400"/>
                    </a:cubicBezTo>
                    <a:cubicBezTo>
                      <a:pt x="416560" y="2964180"/>
                      <a:pt x="405130" y="2974340"/>
                      <a:pt x="393700" y="2980690"/>
                    </a:cubicBezTo>
                    <a:cubicBezTo>
                      <a:pt x="384810" y="2987040"/>
                      <a:pt x="374650" y="2989580"/>
                      <a:pt x="364490" y="2989580"/>
                    </a:cubicBezTo>
                    <a:cubicBezTo>
                      <a:pt x="350520" y="2989580"/>
                      <a:pt x="331470" y="2983230"/>
                      <a:pt x="320040" y="2974340"/>
                    </a:cubicBezTo>
                    <a:cubicBezTo>
                      <a:pt x="309880" y="2965450"/>
                      <a:pt x="303530" y="2956560"/>
                      <a:pt x="298450" y="2933700"/>
                    </a:cubicBezTo>
                    <a:cubicBezTo>
                      <a:pt x="274320" y="2846070"/>
                      <a:pt x="287020" y="2331720"/>
                      <a:pt x="295910" y="2254250"/>
                    </a:cubicBezTo>
                    <a:cubicBezTo>
                      <a:pt x="298450" y="2239010"/>
                      <a:pt x="298450" y="2235200"/>
                      <a:pt x="303530" y="2226310"/>
                    </a:cubicBezTo>
                    <a:cubicBezTo>
                      <a:pt x="309880" y="2214880"/>
                      <a:pt x="322580" y="2200910"/>
                      <a:pt x="336550" y="2197100"/>
                    </a:cubicBezTo>
                    <a:cubicBezTo>
                      <a:pt x="351790" y="2192020"/>
                      <a:pt x="379730" y="2193290"/>
                      <a:pt x="393700" y="2203450"/>
                    </a:cubicBezTo>
                    <a:cubicBezTo>
                      <a:pt x="407670" y="2213610"/>
                      <a:pt x="417830" y="2227580"/>
                      <a:pt x="420370" y="2254250"/>
                    </a:cubicBezTo>
                    <a:cubicBezTo>
                      <a:pt x="431800" y="2344420"/>
                      <a:pt x="304800" y="2694940"/>
                      <a:pt x="274320" y="2854960"/>
                    </a:cubicBezTo>
                    <a:cubicBezTo>
                      <a:pt x="254000" y="2961640"/>
                      <a:pt x="255270" y="3077210"/>
                      <a:pt x="234950" y="3121660"/>
                    </a:cubicBezTo>
                    <a:cubicBezTo>
                      <a:pt x="227330" y="3139440"/>
                      <a:pt x="218440" y="3148330"/>
                      <a:pt x="207010" y="3154680"/>
                    </a:cubicBezTo>
                    <a:cubicBezTo>
                      <a:pt x="195580" y="3161030"/>
                      <a:pt x="177800" y="3163570"/>
                      <a:pt x="163830" y="3159760"/>
                    </a:cubicBezTo>
                    <a:cubicBezTo>
                      <a:pt x="151130" y="3157220"/>
                      <a:pt x="135890" y="3147060"/>
                      <a:pt x="128270" y="3135630"/>
                    </a:cubicBezTo>
                    <a:cubicBezTo>
                      <a:pt x="120650" y="3124200"/>
                      <a:pt x="118110" y="3114040"/>
                      <a:pt x="118110" y="3093720"/>
                    </a:cubicBezTo>
                    <a:cubicBezTo>
                      <a:pt x="118110" y="3035300"/>
                      <a:pt x="172720" y="2806700"/>
                      <a:pt x="209550" y="2754630"/>
                    </a:cubicBezTo>
                    <a:cubicBezTo>
                      <a:pt x="224790" y="2733040"/>
                      <a:pt x="241300" y="2724150"/>
                      <a:pt x="259080" y="2721610"/>
                    </a:cubicBezTo>
                    <a:cubicBezTo>
                      <a:pt x="275590" y="2720340"/>
                      <a:pt x="298450" y="2726690"/>
                      <a:pt x="312420" y="2743200"/>
                    </a:cubicBezTo>
                    <a:cubicBezTo>
                      <a:pt x="337820" y="2771140"/>
                      <a:pt x="345440" y="2844800"/>
                      <a:pt x="353060" y="2909570"/>
                    </a:cubicBezTo>
                    <a:cubicBezTo>
                      <a:pt x="365760" y="3001010"/>
                      <a:pt x="350520" y="3177540"/>
                      <a:pt x="359410" y="3242310"/>
                    </a:cubicBezTo>
                    <a:cubicBezTo>
                      <a:pt x="363220" y="3270250"/>
                      <a:pt x="375920" y="3282950"/>
                      <a:pt x="374650" y="3300730"/>
                    </a:cubicBezTo>
                    <a:cubicBezTo>
                      <a:pt x="373380" y="3317240"/>
                      <a:pt x="365760" y="3335020"/>
                      <a:pt x="358140" y="3346450"/>
                    </a:cubicBezTo>
                    <a:cubicBezTo>
                      <a:pt x="350520" y="3355340"/>
                      <a:pt x="341630" y="3361690"/>
                      <a:pt x="330200" y="3365500"/>
                    </a:cubicBezTo>
                    <a:cubicBezTo>
                      <a:pt x="314960" y="3369310"/>
                      <a:pt x="283210" y="3368040"/>
                      <a:pt x="266700" y="3357880"/>
                    </a:cubicBezTo>
                    <a:cubicBezTo>
                      <a:pt x="251460" y="3346450"/>
                      <a:pt x="241300" y="3326130"/>
                      <a:pt x="237490" y="3302000"/>
                    </a:cubicBezTo>
                    <a:cubicBezTo>
                      <a:pt x="231140" y="3263900"/>
                      <a:pt x="247650" y="3201670"/>
                      <a:pt x="259080" y="3149600"/>
                    </a:cubicBezTo>
                    <a:cubicBezTo>
                      <a:pt x="270510" y="3094990"/>
                      <a:pt x="287020" y="3016250"/>
                      <a:pt x="303530" y="2980690"/>
                    </a:cubicBezTo>
                    <a:cubicBezTo>
                      <a:pt x="313690" y="2962910"/>
                      <a:pt x="322580" y="2950210"/>
                      <a:pt x="334010" y="2942590"/>
                    </a:cubicBezTo>
                    <a:cubicBezTo>
                      <a:pt x="344170" y="2936240"/>
                      <a:pt x="354330" y="2932430"/>
                      <a:pt x="365760" y="2932430"/>
                    </a:cubicBezTo>
                    <a:cubicBezTo>
                      <a:pt x="379730" y="2932430"/>
                      <a:pt x="401320" y="2937510"/>
                      <a:pt x="412750" y="2946400"/>
                    </a:cubicBezTo>
                    <a:cubicBezTo>
                      <a:pt x="425450" y="2956560"/>
                      <a:pt x="433070" y="2969260"/>
                      <a:pt x="438150" y="2988310"/>
                    </a:cubicBezTo>
                    <a:cubicBezTo>
                      <a:pt x="448310" y="3021330"/>
                      <a:pt x="447040" y="3081020"/>
                      <a:pt x="447040" y="3131820"/>
                    </a:cubicBezTo>
                    <a:cubicBezTo>
                      <a:pt x="445770" y="3188970"/>
                      <a:pt x="440690" y="3242310"/>
                      <a:pt x="431800" y="3312160"/>
                    </a:cubicBezTo>
                    <a:cubicBezTo>
                      <a:pt x="420370" y="3409950"/>
                      <a:pt x="383540" y="3563620"/>
                      <a:pt x="372110" y="3658870"/>
                    </a:cubicBezTo>
                    <a:cubicBezTo>
                      <a:pt x="364490" y="3724910"/>
                      <a:pt x="353060" y="3761740"/>
                      <a:pt x="360680" y="3826510"/>
                    </a:cubicBezTo>
                    <a:cubicBezTo>
                      <a:pt x="372110" y="3921760"/>
                      <a:pt x="444500" y="4043680"/>
                      <a:pt x="466090" y="4165600"/>
                    </a:cubicBezTo>
                    <a:cubicBezTo>
                      <a:pt x="491490" y="4302760"/>
                      <a:pt x="473710" y="4555490"/>
                      <a:pt x="492760" y="4612640"/>
                    </a:cubicBezTo>
                    <a:cubicBezTo>
                      <a:pt x="496570" y="4626610"/>
                      <a:pt x="506730" y="4626610"/>
                      <a:pt x="508000" y="4636770"/>
                    </a:cubicBezTo>
                    <a:cubicBezTo>
                      <a:pt x="509270" y="4650740"/>
                      <a:pt x="501650" y="4673600"/>
                      <a:pt x="490220" y="4685030"/>
                    </a:cubicBezTo>
                    <a:cubicBezTo>
                      <a:pt x="477520" y="4699000"/>
                      <a:pt x="447040" y="4710430"/>
                      <a:pt x="427990" y="4709160"/>
                    </a:cubicBezTo>
                    <a:cubicBezTo>
                      <a:pt x="411480" y="4709160"/>
                      <a:pt x="393700" y="4697730"/>
                      <a:pt x="382270" y="4686300"/>
                    </a:cubicBezTo>
                    <a:cubicBezTo>
                      <a:pt x="372110" y="4674870"/>
                      <a:pt x="377190" y="4644390"/>
                      <a:pt x="363220" y="4639310"/>
                    </a:cubicBezTo>
                    <a:cubicBezTo>
                      <a:pt x="340360" y="4629150"/>
                      <a:pt x="261620" y="4699000"/>
                      <a:pt x="228600" y="4697730"/>
                    </a:cubicBezTo>
                    <a:cubicBezTo>
                      <a:pt x="207010" y="4697730"/>
                      <a:pt x="189230" y="4683760"/>
                      <a:pt x="177800" y="4673600"/>
                    </a:cubicBezTo>
                    <a:cubicBezTo>
                      <a:pt x="167640" y="4664710"/>
                      <a:pt x="161290" y="4653280"/>
                      <a:pt x="158750" y="4640580"/>
                    </a:cubicBezTo>
                    <a:cubicBezTo>
                      <a:pt x="154940" y="4624070"/>
                      <a:pt x="156210" y="4599940"/>
                      <a:pt x="163830" y="4583430"/>
                    </a:cubicBezTo>
                    <a:cubicBezTo>
                      <a:pt x="171450" y="4568190"/>
                      <a:pt x="185420" y="4552950"/>
                      <a:pt x="205740" y="4545330"/>
                    </a:cubicBezTo>
                    <a:cubicBezTo>
                      <a:pt x="234950" y="4535170"/>
                      <a:pt x="306070" y="4538980"/>
                      <a:pt x="337820" y="4554220"/>
                    </a:cubicBezTo>
                    <a:cubicBezTo>
                      <a:pt x="360680" y="4566920"/>
                      <a:pt x="381000" y="4589780"/>
                      <a:pt x="386080" y="4611370"/>
                    </a:cubicBezTo>
                    <a:cubicBezTo>
                      <a:pt x="391160" y="4632960"/>
                      <a:pt x="379730" y="4667250"/>
                      <a:pt x="367030" y="4683760"/>
                    </a:cubicBezTo>
                    <a:cubicBezTo>
                      <a:pt x="355600" y="4696460"/>
                      <a:pt x="337820" y="4704080"/>
                      <a:pt x="321310" y="4707890"/>
                    </a:cubicBezTo>
                    <a:cubicBezTo>
                      <a:pt x="306070" y="4710430"/>
                      <a:pt x="285750" y="4707890"/>
                      <a:pt x="271780" y="4699000"/>
                    </a:cubicBezTo>
                    <a:cubicBezTo>
                      <a:pt x="254000" y="4688840"/>
                      <a:pt x="231140" y="4659630"/>
                      <a:pt x="229870" y="4638040"/>
                    </a:cubicBezTo>
                    <a:cubicBezTo>
                      <a:pt x="227330" y="4616450"/>
                      <a:pt x="242570" y="4583430"/>
                      <a:pt x="256540" y="4568190"/>
                    </a:cubicBezTo>
                    <a:cubicBezTo>
                      <a:pt x="269240" y="4555490"/>
                      <a:pt x="288290" y="4550410"/>
                      <a:pt x="303530" y="4549140"/>
                    </a:cubicBezTo>
                    <a:cubicBezTo>
                      <a:pt x="320040" y="4547870"/>
                      <a:pt x="339090" y="4554220"/>
                      <a:pt x="353060" y="4563110"/>
                    </a:cubicBezTo>
                    <a:cubicBezTo>
                      <a:pt x="365760" y="4572000"/>
                      <a:pt x="378460" y="4587240"/>
                      <a:pt x="383540" y="4602480"/>
                    </a:cubicBezTo>
                    <a:cubicBezTo>
                      <a:pt x="388620" y="4617720"/>
                      <a:pt x="391160" y="4638040"/>
                      <a:pt x="383540" y="4653280"/>
                    </a:cubicBezTo>
                    <a:cubicBezTo>
                      <a:pt x="375920" y="4672330"/>
                      <a:pt x="353060" y="4697730"/>
                      <a:pt x="330200" y="4705350"/>
                    </a:cubicBezTo>
                    <a:cubicBezTo>
                      <a:pt x="303530" y="4715510"/>
                      <a:pt x="255270" y="4705350"/>
                      <a:pt x="228600" y="4697730"/>
                    </a:cubicBezTo>
                    <a:cubicBezTo>
                      <a:pt x="208280" y="4692650"/>
                      <a:pt x="189230" y="4686300"/>
                      <a:pt x="177800" y="4673600"/>
                    </a:cubicBezTo>
                    <a:cubicBezTo>
                      <a:pt x="165100" y="4660900"/>
                      <a:pt x="156210" y="4639310"/>
                      <a:pt x="156210" y="4621530"/>
                    </a:cubicBezTo>
                    <a:cubicBezTo>
                      <a:pt x="154940" y="4603750"/>
                      <a:pt x="161290" y="4583430"/>
                      <a:pt x="173990" y="4568190"/>
                    </a:cubicBezTo>
                    <a:cubicBezTo>
                      <a:pt x="193040" y="4545330"/>
                      <a:pt x="233680" y="4525010"/>
                      <a:pt x="270510" y="4509770"/>
                    </a:cubicBezTo>
                    <a:cubicBezTo>
                      <a:pt x="314960" y="4490720"/>
                      <a:pt x="383540" y="4462780"/>
                      <a:pt x="425450" y="4471670"/>
                    </a:cubicBezTo>
                    <a:cubicBezTo>
                      <a:pt x="458470" y="4479290"/>
                      <a:pt x="492760" y="4504690"/>
                      <a:pt x="506730" y="4532630"/>
                    </a:cubicBezTo>
                    <a:cubicBezTo>
                      <a:pt x="521970" y="4564380"/>
                      <a:pt x="515620" y="4625340"/>
                      <a:pt x="506730" y="4654550"/>
                    </a:cubicBezTo>
                    <a:cubicBezTo>
                      <a:pt x="500380" y="4673600"/>
                      <a:pt x="488950" y="4687570"/>
                      <a:pt x="477520" y="4696460"/>
                    </a:cubicBezTo>
                    <a:cubicBezTo>
                      <a:pt x="468630" y="4704080"/>
                      <a:pt x="457200" y="4709160"/>
                      <a:pt x="445770" y="4709160"/>
                    </a:cubicBezTo>
                    <a:cubicBezTo>
                      <a:pt x="430530" y="4710430"/>
                      <a:pt x="410210" y="4707890"/>
                      <a:pt x="394970" y="4697730"/>
                    </a:cubicBezTo>
                    <a:cubicBezTo>
                      <a:pt x="378460" y="4685030"/>
                      <a:pt x="364490" y="4663440"/>
                      <a:pt x="354330" y="4629150"/>
                    </a:cubicBezTo>
                    <a:cubicBezTo>
                      <a:pt x="330200" y="4550410"/>
                      <a:pt x="354330" y="4345940"/>
                      <a:pt x="332740" y="4210050"/>
                    </a:cubicBezTo>
                    <a:cubicBezTo>
                      <a:pt x="311150" y="4076700"/>
                      <a:pt x="237490" y="3961130"/>
                      <a:pt x="228600" y="3821430"/>
                    </a:cubicBezTo>
                    <a:cubicBezTo>
                      <a:pt x="219710" y="3661410"/>
                      <a:pt x="290830" y="3456940"/>
                      <a:pt x="302260" y="3304540"/>
                    </a:cubicBezTo>
                    <a:cubicBezTo>
                      <a:pt x="311150" y="3183890"/>
                      <a:pt x="285750" y="3035300"/>
                      <a:pt x="303530" y="2980690"/>
                    </a:cubicBezTo>
                    <a:cubicBezTo>
                      <a:pt x="311150" y="2960370"/>
                      <a:pt x="322580" y="2950210"/>
                      <a:pt x="334010" y="2942590"/>
                    </a:cubicBezTo>
                    <a:cubicBezTo>
                      <a:pt x="344170" y="2936240"/>
                      <a:pt x="354330" y="2932430"/>
                      <a:pt x="365760" y="2932430"/>
                    </a:cubicBezTo>
                    <a:cubicBezTo>
                      <a:pt x="379730" y="2932430"/>
                      <a:pt x="401320" y="2937510"/>
                      <a:pt x="412750" y="2946400"/>
                    </a:cubicBezTo>
                    <a:cubicBezTo>
                      <a:pt x="425450" y="2956560"/>
                      <a:pt x="434340" y="2966720"/>
                      <a:pt x="438150" y="2988310"/>
                    </a:cubicBezTo>
                    <a:cubicBezTo>
                      <a:pt x="448310" y="3045460"/>
                      <a:pt x="401320" y="3258820"/>
                      <a:pt x="372110" y="3317240"/>
                    </a:cubicBezTo>
                    <a:cubicBezTo>
                      <a:pt x="359410" y="3342640"/>
                      <a:pt x="347980" y="3357880"/>
                      <a:pt x="330200" y="3365500"/>
                    </a:cubicBezTo>
                    <a:cubicBezTo>
                      <a:pt x="312420" y="3371850"/>
                      <a:pt x="283210" y="3366770"/>
                      <a:pt x="266700" y="3357880"/>
                    </a:cubicBezTo>
                    <a:cubicBezTo>
                      <a:pt x="254000" y="3348990"/>
                      <a:pt x="246380" y="3333750"/>
                      <a:pt x="240030" y="3317240"/>
                    </a:cubicBezTo>
                    <a:cubicBezTo>
                      <a:pt x="231140" y="3298190"/>
                      <a:pt x="229870" y="3277870"/>
                      <a:pt x="227330" y="3243580"/>
                    </a:cubicBezTo>
                    <a:cubicBezTo>
                      <a:pt x="219710" y="3163570"/>
                      <a:pt x="232410" y="2927350"/>
                      <a:pt x="222250" y="2847340"/>
                    </a:cubicBezTo>
                    <a:cubicBezTo>
                      <a:pt x="218440" y="2810510"/>
                      <a:pt x="199390" y="2790190"/>
                      <a:pt x="204470" y="2768600"/>
                    </a:cubicBezTo>
                    <a:cubicBezTo>
                      <a:pt x="209550" y="2750820"/>
                      <a:pt x="229870" y="2731770"/>
                      <a:pt x="243840" y="2725420"/>
                    </a:cubicBezTo>
                    <a:cubicBezTo>
                      <a:pt x="254000" y="2720340"/>
                      <a:pt x="262890" y="2720340"/>
                      <a:pt x="273050" y="2721610"/>
                    </a:cubicBezTo>
                    <a:cubicBezTo>
                      <a:pt x="285750" y="2724150"/>
                      <a:pt x="303530" y="2731770"/>
                      <a:pt x="312420" y="2743200"/>
                    </a:cubicBezTo>
                    <a:cubicBezTo>
                      <a:pt x="322580" y="2755900"/>
                      <a:pt x="326390" y="2773680"/>
                      <a:pt x="326390" y="2800350"/>
                    </a:cubicBezTo>
                    <a:cubicBezTo>
                      <a:pt x="325120" y="2865120"/>
                      <a:pt x="261620" y="3088640"/>
                      <a:pt x="228600" y="3135630"/>
                    </a:cubicBezTo>
                    <a:cubicBezTo>
                      <a:pt x="217170" y="3150870"/>
                      <a:pt x="204470" y="3155950"/>
                      <a:pt x="193040" y="3159760"/>
                    </a:cubicBezTo>
                    <a:cubicBezTo>
                      <a:pt x="184150" y="3162300"/>
                      <a:pt x="173990" y="3162300"/>
                      <a:pt x="163830" y="3159760"/>
                    </a:cubicBezTo>
                    <a:cubicBezTo>
                      <a:pt x="152400" y="3155950"/>
                      <a:pt x="135890" y="3147060"/>
                      <a:pt x="128270" y="3135630"/>
                    </a:cubicBezTo>
                    <a:cubicBezTo>
                      <a:pt x="120650" y="3124200"/>
                      <a:pt x="119380" y="3114040"/>
                      <a:pt x="118110" y="3093720"/>
                    </a:cubicBezTo>
                    <a:cubicBezTo>
                      <a:pt x="115570" y="3044190"/>
                      <a:pt x="140970" y="2924810"/>
                      <a:pt x="158750" y="2829560"/>
                    </a:cubicBezTo>
                    <a:cubicBezTo>
                      <a:pt x="179070" y="2716530"/>
                      <a:pt x="212090" y="2566670"/>
                      <a:pt x="238760" y="2459990"/>
                    </a:cubicBezTo>
                    <a:cubicBezTo>
                      <a:pt x="259080" y="2377440"/>
                      <a:pt x="274320" y="2283460"/>
                      <a:pt x="298450" y="2240280"/>
                    </a:cubicBezTo>
                    <a:cubicBezTo>
                      <a:pt x="309880" y="2217420"/>
                      <a:pt x="320040" y="2202180"/>
                      <a:pt x="336550" y="2197100"/>
                    </a:cubicBezTo>
                    <a:cubicBezTo>
                      <a:pt x="353060" y="2190750"/>
                      <a:pt x="379730" y="2193290"/>
                      <a:pt x="393700" y="2203450"/>
                    </a:cubicBezTo>
                    <a:cubicBezTo>
                      <a:pt x="407670" y="2213610"/>
                      <a:pt x="414020" y="2226310"/>
                      <a:pt x="420370" y="2254250"/>
                    </a:cubicBezTo>
                    <a:cubicBezTo>
                      <a:pt x="445770" y="2352040"/>
                      <a:pt x="445770" y="2871470"/>
                      <a:pt x="424180" y="2946400"/>
                    </a:cubicBezTo>
                    <a:cubicBezTo>
                      <a:pt x="419100" y="2961640"/>
                      <a:pt x="415290" y="2965450"/>
                      <a:pt x="406400" y="2971800"/>
                    </a:cubicBezTo>
                    <a:cubicBezTo>
                      <a:pt x="396240" y="2980690"/>
                      <a:pt x="378460" y="2989580"/>
                      <a:pt x="364490" y="2989580"/>
                    </a:cubicBezTo>
                    <a:cubicBezTo>
                      <a:pt x="349250" y="2989580"/>
                      <a:pt x="331470" y="2981960"/>
                      <a:pt x="320040" y="2974340"/>
                    </a:cubicBezTo>
                    <a:cubicBezTo>
                      <a:pt x="312420" y="2967990"/>
                      <a:pt x="306070" y="2962910"/>
                      <a:pt x="302260" y="2948940"/>
                    </a:cubicBezTo>
                    <a:cubicBezTo>
                      <a:pt x="290830" y="2910840"/>
                      <a:pt x="303530" y="2797810"/>
                      <a:pt x="316230" y="2710180"/>
                    </a:cubicBezTo>
                    <a:cubicBezTo>
                      <a:pt x="332740" y="2598420"/>
                      <a:pt x="365760" y="2393950"/>
                      <a:pt x="402590" y="2334260"/>
                    </a:cubicBezTo>
                    <a:cubicBezTo>
                      <a:pt x="416560" y="2311400"/>
                      <a:pt x="431800" y="2299970"/>
                      <a:pt x="449580" y="2294890"/>
                    </a:cubicBezTo>
                    <a:cubicBezTo>
                      <a:pt x="463550" y="2291080"/>
                      <a:pt x="483870" y="2296160"/>
                      <a:pt x="495300" y="2302510"/>
                    </a:cubicBezTo>
                    <a:cubicBezTo>
                      <a:pt x="505460" y="2306320"/>
                      <a:pt x="513080" y="2313940"/>
                      <a:pt x="519430" y="2324100"/>
                    </a:cubicBezTo>
                    <a:cubicBezTo>
                      <a:pt x="525780" y="2335530"/>
                      <a:pt x="528320" y="2346960"/>
                      <a:pt x="529590" y="2369820"/>
                    </a:cubicBezTo>
                    <a:cubicBezTo>
                      <a:pt x="529590" y="2433320"/>
                      <a:pt x="474980" y="2646680"/>
                      <a:pt x="450850" y="2736850"/>
                    </a:cubicBezTo>
                    <a:cubicBezTo>
                      <a:pt x="435610" y="2790190"/>
                      <a:pt x="417830" y="2818130"/>
                      <a:pt x="406400" y="2863850"/>
                    </a:cubicBezTo>
                    <a:cubicBezTo>
                      <a:pt x="393700" y="2912110"/>
                      <a:pt x="400050" y="2970530"/>
                      <a:pt x="381000" y="3017520"/>
                    </a:cubicBezTo>
                    <a:cubicBezTo>
                      <a:pt x="360680" y="3065780"/>
                      <a:pt x="299720" y="3112770"/>
                      <a:pt x="290830" y="3148330"/>
                    </a:cubicBezTo>
                    <a:cubicBezTo>
                      <a:pt x="285750" y="3168650"/>
                      <a:pt x="299720" y="3185160"/>
                      <a:pt x="297180" y="3200400"/>
                    </a:cubicBezTo>
                    <a:cubicBezTo>
                      <a:pt x="294640" y="3213100"/>
                      <a:pt x="289560" y="3223260"/>
                      <a:pt x="280670" y="3232150"/>
                    </a:cubicBezTo>
                    <a:cubicBezTo>
                      <a:pt x="266700" y="3243580"/>
                      <a:pt x="234950" y="3258820"/>
                      <a:pt x="215900" y="3256280"/>
                    </a:cubicBezTo>
                    <a:cubicBezTo>
                      <a:pt x="195580" y="3253740"/>
                      <a:pt x="171450" y="3235960"/>
                      <a:pt x="158750" y="3216910"/>
                    </a:cubicBezTo>
                    <a:cubicBezTo>
                      <a:pt x="142240" y="3191510"/>
                      <a:pt x="139700" y="3154680"/>
                      <a:pt x="134620" y="3107690"/>
                    </a:cubicBezTo>
                    <a:cubicBezTo>
                      <a:pt x="127000" y="3023870"/>
                      <a:pt x="137160" y="2853690"/>
                      <a:pt x="144780" y="2747010"/>
                    </a:cubicBezTo>
                    <a:cubicBezTo>
                      <a:pt x="149860" y="2661920"/>
                      <a:pt x="154940" y="2622550"/>
                      <a:pt x="170180" y="2517140"/>
                    </a:cubicBezTo>
                    <a:cubicBezTo>
                      <a:pt x="205740" y="2275840"/>
                      <a:pt x="345440" y="1447800"/>
                      <a:pt x="378460" y="1344930"/>
                    </a:cubicBezTo>
                    <a:cubicBezTo>
                      <a:pt x="383540" y="1328420"/>
                      <a:pt x="383540" y="1325880"/>
                      <a:pt x="391160" y="1318260"/>
                    </a:cubicBezTo>
                    <a:cubicBezTo>
                      <a:pt x="400050" y="1309370"/>
                      <a:pt x="416560" y="1297940"/>
                      <a:pt x="429260" y="1296670"/>
                    </a:cubicBezTo>
                    <a:cubicBezTo>
                      <a:pt x="443230" y="1294130"/>
                      <a:pt x="461010" y="1297940"/>
                      <a:pt x="472440" y="1305560"/>
                    </a:cubicBezTo>
                    <a:cubicBezTo>
                      <a:pt x="485140" y="1313180"/>
                      <a:pt x="496570" y="1324610"/>
                      <a:pt x="499110" y="1341120"/>
                    </a:cubicBezTo>
                    <a:cubicBezTo>
                      <a:pt x="504190" y="1367790"/>
                      <a:pt x="481330" y="1402080"/>
                      <a:pt x="471170" y="1455420"/>
                    </a:cubicBezTo>
                    <a:cubicBezTo>
                      <a:pt x="448310" y="1576070"/>
                      <a:pt x="406400" y="1892300"/>
                      <a:pt x="392430" y="2044700"/>
                    </a:cubicBezTo>
                    <a:cubicBezTo>
                      <a:pt x="383540" y="2139950"/>
                      <a:pt x="396240" y="2235200"/>
                      <a:pt x="379730" y="2278380"/>
                    </a:cubicBezTo>
                    <a:cubicBezTo>
                      <a:pt x="373380" y="2297430"/>
                      <a:pt x="364490" y="2307590"/>
                      <a:pt x="351790" y="2316480"/>
                    </a:cubicBezTo>
                    <a:cubicBezTo>
                      <a:pt x="339090" y="2324100"/>
                      <a:pt x="318770" y="2326640"/>
                      <a:pt x="304800" y="2324100"/>
                    </a:cubicBezTo>
                    <a:cubicBezTo>
                      <a:pt x="289560" y="2321560"/>
                      <a:pt x="273050" y="2311400"/>
                      <a:pt x="264160" y="2299970"/>
                    </a:cubicBezTo>
                    <a:cubicBezTo>
                      <a:pt x="255270" y="2288540"/>
                      <a:pt x="251460" y="2279650"/>
                      <a:pt x="250190" y="2255520"/>
                    </a:cubicBezTo>
                    <a:cubicBezTo>
                      <a:pt x="241300" y="2166620"/>
                      <a:pt x="279400" y="1750060"/>
                      <a:pt x="321310" y="1617980"/>
                    </a:cubicBezTo>
                    <a:cubicBezTo>
                      <a:pt x="342900" y="1553210"/>
                      <a:pt x="377190" y="1502410"/>
                      <a:pt x="398780" y="1480820"/>
                    </a:cubicBezTo>
                    <a:cubicBezTo>
                      <a:pt x="407670" y="1470660"/>
                      <a:pt x="414020" y="1468120"/>
                      <a:pt x="424180" y="1465580"/>
                    </a:cubicBezTo>
                    <a:cubicBezTo>
                      <a:pt x="436880" y="1463040"/>
                      <a:pt x="455930" y="1464310"/>
                      <a:pt x="468630" y="1469390"/>
                    </a:cubicBezTo>
                    <a:cubicBezTo>
                      <a:pt x="481330" y="1475740"/>
                      <a:pt x="494030" y="1490980"/>
                      <a:pt x="499110" y="1502410"/>
                    </a:cubicBezTo>
                    <a:cubicBezTo>
                      <a:pt x="504190" y="1511300"/>
                      <a:pt x="504190" y="1516380"/>
                      <a:pt x="504190" y="1531620"/>
                    </a:cubicBezTo>
                    <a:cubicBezTo>
                      <a:pt x="505460" y="1586230"/>
                      <a:pt x="482600" y="1769110"/>
                      <a:pt x="457200" y="1899920"/>
                    </a:cubicBezTo>
                    <a:cubicBezTo>
                      <a:pt x="426720" y="2056130"/>
                      <a:pt x="360680" y="2288540"/>
                      <a:pt x="325120" y="2405380"/>
                    </a:cubicBezTo>
                    <a:cubicBezTo>
                      <a:pt x="306070" y="2468880"/>
                      <a:pt x="299720" y="2513330"/>
                      <a:pt x="274320" y="2550160"/>
                    </a:cubicBezTo>
                    <a:cubicBezTo>
                      <a:pt x="252730" y="2579370"/>
                      <a:pt x="212090" y="2590800"/>
                      <a:pt x="191770" y="2612390"/>
                    </a:cubicBezTo>
                    <a:cubicBezTo>
                      <a:pt x="175260" y="2628900"/>
                      <a:pt x="172720" y="2656840"/>
                      <a:pt x="156210" y="2665730"/>
                    </a:cubicBezTo>
                    <a:cubicBezTo>
                      <a:pt x="139700" y="2675890"/>
                      <a:pt x="107950" y="2674620"/>
                      <a:pt x="91440" y="2667000"/>
                    </a:cubicBezTo>
                    <a:cubicBezTo>
                      <a:pt x="76200" y="2660650"/>
                      <a:pt x="63500" y="2644140"/>
                      <a:pt x="58420" y="2631440"/>
                    </a:cubicBezTo>
                    <a:cubicBezTo>
                      <a:pt x="53340" y="2621280"/>
                      <a:pt x="53340" y="2613660"/>
                      <a:pt x="53340" y="2598420"/>
                    </a:cubicBezTo>
                    <a:cubicBezTo>
                      <a:pt x="53340" y="2557780"/>
                      <a:pt x="66040" y="2468880"/>
                      <a:pt x="85090" y="2377440"/>
                    </a:cubicBezTo>
                    <a:cubicBezTo>
                      <a:pt x="115570" y="2221230"/>
                      <a:pt x="200660" y="1865630"/>
                      <a:pt x="245110" y="1753870"/>
                    </a:cubicBezTo>
                    <a:cubicBezTo>
                      <a:pt x="262890" y="1709420"/>
                      <a:pt x="269240" y="1692910"/>
                      <a:pt x="294640" y="1666240"/>
                    </a:cubicBezTo>
                    <a:cubicBezTo>
                      <a:pt x="325120" y="1631950"/>
                      <a:pt x="392430" y="1570990"/>
                      <a:pt x="427990" y="1574800"/>
                    </a:cubicBezTo>
                    <a:cubicBezTo>
                      <a:pt x="457200" y="1579880"/>
                      <a:pt x="478790" y="1609090"/>
                      <a:pt x="496570" y="1656080"/>
                    </a:cubicBezTo>
                    <a:cubicBezTo>
                      <a:pt x="549910" y="1802130"/>
                      <a:pt x="488950" y="2510790"/>
                      <a:pt x="506730" y="2677160"/>
                    </a:cubicBezTo>
                    <a:cubicBezTo>
                      <a:pt x="511810" y="2733040"/>
                      <a:pt x="524510" y="2744470"/>
                      <a:pt x="528320" y="2786380"/>
                    </a:cubicBezTo>
                    <a:cubicBezTo>
                      <a:pt x="532130" y="2839720"/>
                      <a:pt x="530860" y="2896870"/>
                      <a:pt x="520700" y="2971800"/>
                    </a:cubicBezTo>
                    <a:cubicBezTo>
                      <a:pt x="505460" y="3093720"/>
                      <a:pt x="462280" y="3359150"/>
                      <a:pt x="419100" y="3441700"/>
                    </a:cubicBezTo>
                    <a:cubicBezTo>
                      <a:pt x="400050" y="3478530"/>
                      <a:pt x="372110" y="3486150"/>
                      <a:pt x="358140" y="3509010"/>
                    </a:cubicBezTo>
                    <a:cubicBezTo>
                      <a:pt x="345440" y="3528060"/>
                      <a:pt x="345440" y="3552190"/>
                      <a:pt x="335280" y="3566160"/>
                    </a:cubicBezTo>
                    <a:cubicBezTo>
                      <a:pt x="326390" y="3576320"/>
                      <a:pt x="313690" y="3583940"/>
                      <a:pt x="300990" y="3587750"/>
                    </a:cubicBezTo>
                    <a:cubicBezTo>
                      <a:pt x="288290" y="3592830"/>
                      <a:pt x="273050" y="3594100"/>
                      <a:pt x="260350" y="3592830"/>
                    </a:cubicBezTo>
                    <a:cubicBezTo>
                      <a:pt x="246380" y="3590290"/>
                      <a:pt x="232410" y="3585210"/>
                      <a:pt x="222250" y="3577590"/>
                    </a:cubicBezTo>
                    <a:cubicBezTo>
                      <a:pt x="210820" y="3569970"/>
                      <a:pt x="201930" y="3558540"/>
                      <a:pt x="195580" y="3545840"/>
                    </a:cubicBezTo>
                    <a:cubicBezTo>
                      <a:pt x="189230" y="3534410"/>
                      <a:pt x="187960" y="3525520"/>
                      <a:pt x="186690" y="3506470"/>
                    </a:cubicBezTo>
                    <a:cubicBezTo>
                      <a:pt x="184150" y="3455670"/>
                      <a:pt x="191770" y="3293110"/>
                      <a:pt x="224790" y="3232150"/>
                    </a:cubicBezTo>
                    <a:cubicBezTo>
                      <a:pt x="246380" y="3191510"/>
                      <a:pt x="302260" y="3175000"/>
                      <a:pt x="317500" y="3150870"/>
                    </a:cubicBezTo>
                    <a:cubicBezTo>
                      <a:pt x="325120" y="3136900"/>
                      <a:pt x="320040" y="3122930"/>
                      <a:pt x="327660" y="3111500"/>
                    </a:cubicBezTo>
                    <a:cubicBezTo>
                      <a:pt x="336550" y="3096260"/>
                      <a:pt x="355600" y="3078480"/>
                      <a:pt x="373380" y="3072130"/>
                    </a:cubicBezTo>
                    <a:cubicBezTo>
                      <a:pt x="391160" y="3065780"/>
                      <a:pt x="416560" y="3068320"/>
                      <a:pt x="433070" y="3073400"/>
                    </a:cubicBezTo>
                    <a:cubicBezTo>
                      <a:pt x="447040" y="3078480"/>
                      <a:pt x="457200" y="3087370"/>
                      <a:pt x="466090" y="3097530"/>
                    </a:cubicBezTo>
                    <a:cubicBezTo>
                      <a:pt x="474980" y="3107690"/>
                      <a:pt x="480060" y="3116580"/>
                      <a:pt x="483870" y="3133090"/>
                    </a:cubicBezTo>
                    <a:cubicBezTo>
                      <a:pt x="491490" y="3167380"/>
                      <a:pt x="487680" y="3228340"/>
                      <a:pt x="478790" y="3289300"/>
                    </a:cubicBezTo>
                    <a:cubicBezTo>
                      <a:pt x="466090" y="3379470"/>
                      <a:pt x="414020" y="3481070"/>
                      <a:pt x="398780" y="3622040"/>
                    </a:cubicBezTo>
                    <a:cubicBezTo>
                      <a:pt x="374650" y="3855720"/>
                      <a:pt x="430530" y="4423410"/>
                      <a:pt x="419100" y="4570730"/>
                    </a:cubicBezTo>
                    <a:cubicBezTo>
                      <a:pt x="415290" y="4615180"/>
                      <a:pt x="419100" y="4634230"/>
                      <a:pt x="402590" y="4657090"/>
                    </a:cubicBezTo>
                    <a:cubicBezTo>
                      <a:pt x="383540" y="4683760"/>
                      <a:pt x="334010" y="4709160"/>
                      <a:pt x="302260" y="4712970"/>
                    </a:cubicBezTo>
                    <a:cubicBezTo>
                      <a:pt x="275590" y="4715510"/>
                      <a:pt x="234950" y="4709160"/>
                      <a:pt x="226060" y="4690110"/>
                    </a:cubicBezTo>
                    <a:cubicBezTo>
                      <a:pt x="212090" y="4664710"/>
                      <a:pt x="245110" y="4574540"/>
                      <a:pt x="281940" y="4544060"/>
                    </a:cubicBezTo>
                    <a:cubicBezTo>
                      <a:pt x="320040" y="4512310"/>
                      <a:pt x="420370" y="4498340"/>
                      <a:pt x="457200" y="4508500"/>
                    </a:cubicBezTo>
                    <a:cubicBezTo>
                      <a:pt x="477520" y="4514850"/>
                      <a:pt x="490220" y="4531360"/>
                      <a:pt x="497840" y="4547870"/>
                    </a:cubicBezTo>
                    <a:cubicBezTo>
                      <a:pt x="505460" y="4563110"/>
                      <a:pt x="505460" y="4587240"/>
                      <a:pt x="501650" y="4603750"/>
                    </a:cubicBezTo>
                    <a:cubicBezTo>
                      <a:pt x="499110" y="4616450"/>
                      <a:pt x="492760" y="4627880"/>
                      <a:pt x="482600" y="4636770"/>
                    </a:cubicBezTo>
                    <a:cubicBezTo>
                      <a:pt x="471170" y="4646930"/>
                      <a:pt x="454660" y="4658360"/>
                      <a:pt x="433070" y="4660900"/>
                    </a:cubicBezTo>
                    <a:cubicBezTo>
                      <a:pt x="391160" y="4663440"/>
                      <a:pt x="289560" y="4643120"/>
                      <a:pt x="255270" y="4611370"/>
                    </a:cubicBezTo>
                    <a:cubicBezTo>
                      <a:pt x="228600" y="4587240"/>
                      <a:pt x="226060" y="4559300"/>
                      <a:pt x="217170" y="4512310"/>
                    </a:cubicBezTo>
                    <a:cubicBezTo>
                      <a:pt x="198120" y="4408170"/>
                      <a:pt x="252730" y="4079240"/>
                      <a:pt x="218440" y="3990340"/>
                    </a:cubicBezTo>
                    <a:cubicBezTo>
                      <a:pt x="203200" y="3952240"/>
                      <a:pt x="180340" y="3938270"/>
                      <a:pt x="156210" y="3921760"/>
                    </a:cubicBezTo>
                    <a:cubicBezTo>
                      <a:pt x="134620" y="3907790"/>
                      <a:pt x="101600" y="3914140"/>
                      <a:pt x="81280" y="3896360"/>
                    </a:cubicBezTo>
                    <a:cubicBezTo>
                      <a:pt x="55880" y="3874770"/>
                      <a:pt x="36830" y="3839210"/>
                      <a:pt x="24130" y="3788410"/>
                    </a:cubicBezTo>
                    <a:cubicBezTo>
                      <a:pt x="0" y="3691890"/>
                      <a:pt x="21590" y="3460750"/>
                      <a:pt x="22860" y="3340100"/>
                    </a:cubicBezTo>
                    <a:cubicBezTo>
                      <a:pt x="24130" y="3258820"/>
                      <a:pt x="24130" y="3213100"/>
                      <a:pt x="30480" y="3136900"/>
                    </a:cubicBezTo>
                    <a:cubicBezTo>
                      <a:pt x="39370" y="3039110"/>
                      <a:pt x="55880" y="2910840"/>
                      <a:pt x="74930" y="2801620"/>
                    </a:cubicBezTo>
                    <a:cubicBezTo>
                      <a:pt x="93980" y="2694940"/>
                      <a:pt x="129540" y="2621280"/>
                      <a:pt x="144780" y="2490470"/>
                    </a:cubicBezTo>
                    <a:cubicBezTo>
                      <a:pt x="168910" y="2275840"/>
                      <a:pt x="124460" y="1866900"/>
                      <a:pt x="147320" y="1626870"/>
                    </a:cubicBezTo>
                    <a:cubicBezTo>
                      <a:pt x="162560" y="1452880"/>
                      <a:pt x="217170" y="1319530"/>
                      <a:pt x="229870" y="1178560"/>
                    </a:cubicBezTo>
                    <a:cubicBezTo>
                      <a:pt x="241300" y="1055370"/>
                      <a:pt x="227330" y="946150"/>
                      <a:pt x="231140" y="826770"/>
                    </a:cubicBezTo>
                    <a:cubicBezTo>
                      <a:pt x="234950" y="703580"/>
                      <a:pt x="264160" y="556260"/>
                      <a:pt x="256540" y="450850"/>
                    </a:cubicBezTo>
                    <a:cubicBezTo>
                      <a:pt x="250190" y="370840"/>
                      <a:pt x="218440" y="309880"/>
                      <a:pt x="208280" y="243840"/>
                    </a:cubicBezTo>
                    <a:cubicBezTo>
                      <a:pt x="199390" y="186690"/>
                      <a:pt x="187960" y="118110"/>
                      <a:pt x="193040" y="78740"/>
                    </a:cubicBezTo>
                    <a:cubicBezTo>
                      <a:pt x="196850" y="55880"/>
                      <a:pt x="201930" y="39370"/>
                      <a:pt x="213360" y="26670"/>
                    </a:cubicBezTo>
                    <a:cubicBezTo>
                      <a:pt x="224790" y="13970"/>
                      <a:pt x="243840" y="2540"/>
                      <a:pt x="262890" y="1270"/>
                    </a:cubicBezTo>
                    <a:cubicBezTo>
                      <a:pt x="283210" y="0"/>
                      <a:pt x="316230" y="12700"/>
                      <a:pt x="330200" y="26670"/>
                    </a:cubicBezTo>
                    <a:cubicBezTo>
                      <a:pt x="342900" y="39370"/>
                      <a:pt x="350520" y="78740"/>
                      <a:pt x="350520" y="78740"/>
                    </a:cubicBezTo>
                  </a:path>
                </a:pathLst>
              </a:custGeom>
              <a:solidFill>
                <a:srgbClr val="FFFFFF"/>
              </a:solidFill>
              <a:ln cap="sq">
                <a:noFill/>
                <a:prstDash val="solid"/>
                <a:miter/>
              </a:ln>
            </p:spPr>
            <p:txBody>
              <a:bodyPr/>
              <a:lstStyle/>
              <a:p>
                <a:endParaRPr lang="en-GB"/>
              </a:p>
            </p:txBody>
          </p:sp>
        </p:grpSp>
        <p:sp>
          <p:nvSpPr>
            <p:cNvPr id="32" name="Freeform 32"/>
            <p:cNvSpPr/>
            <p:nvPr/>
          </p:nvSpPr>
          <p:spPr>
            <a:xfrm>
              <a:off x="768242" y="3826189"/>
              <a:ext cx="4217636" cy="2770976"/>
            </a:xfrm>
            <a:custGeom>
              <a:avLst/>
              <a:gdLst/>
              <a:ahLst/>
              <a:cxnLst/>
              <a:rect l="l" t="t" r="r" b="b"/>
              <a:pathLst>
                <a:path w="4217636" h="2770976">
                  <a:moveTo>
                    <a:pt x="0" y="0"/>
                  </a:moveTo>
                  <a:lnTo>
                    <a:pt x="4217636" y="0"/>
                  </a:lnTo>
                  <a:lnTo>
                    <a:pt x="4217636" y="2770976"/>
                  </a:lnTo>
                  <a:lnTo>
                    <a:pt x="0" y="2770976"/>
                  </a:lnTo>
                  <a:lnTo>
                    <a:pt x="0" y="0"/>
                  </a:lnTo>
                  <a:close/>
                </a:path>
              </a:pathLst>
            </a:custGeom>
            <a:blipFill>
              <a:blip r:embed="rId9"/>
              <a:stretch>
                <a:fillRect l="-12015" r="-7739" b="-19755"/>
              </a:stretch>
            </a:blipFill>
          </p:spPr>
          <p:txBody>
            <a:bodyPr/>
            <a:lstStyle/>
            <a:p>
              <a:endParaRPr lang="en-GB"/>
            </a:p>
          </p:txBody>
        </p:sp>
        <p:grpSp>
          <p:nvGrpSpPr>
            <p:cNvPr id="33" name="Group 33"/>
            <p:cNvGrpSpPr/>
            <p:nvPr/>
          </p:nvGrpSpPr>
          <p:grpSpPr>
            <a:xfrm>
              <a:off x="3954211" y="3744169"/>
              <a:ext cx="1111766" cy="2859965"/>
              <a:chOff x="0" y="0"/>
              <a:chExt cx="389246" cy="1001317"/>
            </a:xfrm>
          </p:grpSpPr>
          <p:sp>
            <p:nvSpPr>
              <p:cNvPr id="34" name="Freeform 34"/>
              <p:cNvSpPr/>
              <p:nvPr/>
            </p:nvSpPr>
            <p:spPr>
              <a:xfrm>
                <a:off x="0" y="0"/>
                <a:ext cx="389246" cy="1001317"/>
              </a:xfrm>
              <a:custGeom>
                <a:avLst/>
                <a:gdLst/>
                <a:ahLst/>
                <a:cxnLst/>
                <a:rect l="l" t="t" r="r" b="b"/>
                <a:pathLst>
                  <a:path w="389246" h="1001317">
                    <a:moveTo>
                      <a:pt x="0" y="0"/>
                    </a:moveTo>
                    <a:lnTo>
                      <a:pt x="389246" y="0"/>
                    </a:lnTo>
                    <a:lnTo>
                      <a:pt x="389246" y="1001317"/>
                    </a:lnTo>
                    <a:lnTo>
                      <a:pt x="0" y="1001317"/>
                    </a:lnTo>
                    <a:close/>
                  </a:path>
                </a:pathLst>
              </a:custGeom>
              <a:solidFill>
                <a:srgbClr val="FFFFFF"/>
              </a:solidFill>
            </p:spPr>
            <p:txBody>
              <a:bodyPr/>
              <a:lstStyle/>
              <a:p>
                <a:endParaRPr lang="en-GB"/>
              </a:p>
            </p:txBody>
          </p:sp>
          <p:sp>
            <p:nvSpPr>
              <p:cNvPr id="35" name="TextBox 35"/>
              <p:cNvSpPr txBox="1"/>
              <p:nvPr/>
            </p:nvSpPr>
            <p:spPr>
              <a:xfrm>
                <a:off x="0" y="-47625"/>
                <a:ext cx="389246" cy="1048942"/>
              </a:xfrm>
              <a:prstGeom prst="rect">
                <a:avLst/>
              </a:prstGeom>
            </p:spPr>
            <p:txBody>
              <a:bodyPr lIns="50800" tIns="50800" rIns="50800" bIns="50800" rtlCol="0" anchor="ctr"/>
              <a:lstStyle/>
              <a:p>
                <a:pPr algn="ctr">
                  <a:lnSpc>
                    <a:spcPts val="1648"/>
                  </a:lnSpc>
                </a:pPr>
                <a:endParaRPr/>
              </a:p>
            </p:txBody>
          </p:sp>
        </p:grpSp>
        <p:sp>
          <p:nvSpPr>
            <p:cNvPr id="36" name="Freeform 36"/>
            <p:cNvSpPr/>
            <p:nvPr/>
          </p:nvSpPr>
          <p:spPr>
            <a:xfrm>
              <a:off x="0" y="3659240"/>
              <a:ext cx="5651456" cy="3405002"/>
            </a:xfrm>
            <a:custGeom>
              <a:avLst/>
              <a:gdLst/>
              <a:ahLst/>
              <a:cxnLst/>
              <a:rect l="l" t="t" r="r" b="b"/>
              <a:pathLst>
                <a:path w="5651456" h="3405002">
                  <a:moveTo>
                    <a:pt x="0" y="0"/>
                  </a:moveTo>
                  <a:lnTo>
                    <a:pt x="5651456" y="0"/>
                  </a:lnTo>
                  <a:lnTo>
                    <a:pt x="5651456" y="3405003"/>
                  </a:lnTo>
                  <a:lnTo>
                    <a:pt x="0" y="3405003"/>
                  </a:lnTo>
                  <a:lnTo>
                    <a:pt x="0" y="0"/>
                  </a:lnTo>
                  <a:close/>
                </a:path>
              </a:pathLst>
            </a:custGeom>
            <a:blipFill>
              <a:blip r:embed="rId10"/>
              <a:stretch>
                <a:fillRect/>
              </a:stretch>
            </a:blipFill>
          </p:spPr>
          <p:txBody>
            <a:bodyPr/>
            <a:lstStyle/>
            <a:p>
              <a:endParaRPr lang="en-GB"/>
            </a:p>
          </p:txBody>
        </p:sp>
        <p:sp>
          <p:nvSpPr>
            <p:cNvPr id="37" name="Freeform 37"/>
            <p:cNvSpPr/>
            <p:nvPr/>
          </p:nvSpPr>
          <p:spPr>
            <a:xfrm>
              <a:off x="4669394" y="2951176"/>
              <a:ext cx="3966074" cy="4346496"/>
            </a:xfrm>
            <a:custGeom>
              <a:avLst/>
              <a:gdLst/>
              <a:ahLst/>
              <a:cxnLst/>
              <a:rect l="l" t="t" r="r" b="b"/>
              <a:pathLst>
                <a:path w="5550387" h="11644168">
                  <a:moveTo>
                    <a:pt x="0" y="0"/>
                  </a:moveTo>
                  <a:lnTo>
                    <a:pt x="5550387" y="0"/>
                  </a:lnTo>
                  <a:lnTo>
                    <a:pt x="5550387" y="11644168"/>
                  </a:lnTo>
                  <a:lnTo>
                    <a:pt x="0" y="11644168"/>
                  </a:lnTo>
                  <a:lnTo>
                    <a:pt x="0" y="0"/>
                  </a:lnTo>
                  <a:close/>
                </a:path>
              </a:pathLst>
            </a:custGeom>
            <a:blipFill>
              <a:blip r:embed="rId11"/>
              <a:stretch>
                <a:fillRect r="-40988" b="-167898"/>
              </a:stretch>
            </a:blipFill>
          </p:spPr>
          <p:txBody>
            <a:bodyPr/>
            <a:lstStyle/>
            <a:p>
              <a:endParaRPr lang="en-GB"/>
            </a:p>
          </p:txBody>
        </p:sp>
        <p:sp>
          <p:nvSpPr>
            <p:cNvPr id="38" name="Freeform 38"/>
            <p:cNvSpPr/>
            <p:nvPr/>
          </p:nvSpPr>
          <p:spPr>
            <a:xfrm>
              <a:off x="450505" y="7064243"/>
              <a:ext cx="4750446" cy="165344"/>
            </a:xfrm>
            <a:custGeom>
              <a:avLst/>
              <a:gdLst/>
              <a:ahLst/>
              <a:cxnLst/>
              <a:rect l="l" t="t" r="r" b="b"/>
              <a:pathLst>
                <a:path w="4750446" h="165344">
                  <a:moveTo>
                    <a:pt x="0" y="0"/>
                  </a:moveTo>
                  <a:lnTo>
                    <a:pt x="4750446" y="0"/>
                  </a:lnTo>
                  <a:lnTo>
                    <a:pt x="4750446" y="165344"/>
                  </a:lnTo>
                  <a:lnTo>
                    <a:pt x="0" y="165344"/>
                  </a:lnTo>
                  <a:lnTo>
                    <a:pt x="0" y="0"/>
                  </a:lnTo>
                  <a:close/>
                </a:path>
              </a:pathLst>
            </a:custGeom>
            <a:blipFill>
              <a:blip r:embed="rId12"/>
              <a:stretch>
                <a:fillRect t="-69928" b="-296945"/>
              </a:stretch>
            </a:blipFill>
          </p:spPr>
          <p:txBody>
            <a:bodyPr/>
            <a:lstStyle/>
            <a:p>
              <a:endParaRPr lang="en-GB"/>
            </a:p>
          </p:txBody>
        </p:sp>
      </p:grpSp>
      <p:sp>
        <p:nvSpPr>
          <p:cNvPr id="39" name="Freeform 39"/>
          <p:cNvSpPr/>
          <p:nvPr/>
        </p:nvSpPr>
        <p:spPr>
          <a:xfrm>
            <a:off x="-213768" y="-290498"/>
            <a:ext cx="4678192" cy="3266435"/>
          </a:xfrm>
          <a:custGeom>
            <a:avLst/>
            <a:gdLst/>
            <a:ahLst/>
            <a:cxnLst/>
            <a:rect l="l" t="t" r="r" b="b"/>
            <a:pathLst>
              <a:path w="5245122" h="3702182">
                <a:moveTo>
                  <a:pt x="0" y="0"/>
                </a:moveTo>
                <a:lnTo>
                  <a:pt x="5245122" y="0"/>
                </a:lnTo>
                <a:lnTo>
                  <a:pt x="5245122" y="3702182"/>
                </a:lnTo>
                <a:lnTo>
                  <a:pt x="0" y="3702182"/>
                </a:lnTo>
                <a:lnTo>
                  <a:pt x="0" y="0"/>
                </a:lnTo>
                <a:close/>
              </a:path>
            </a:pathLst>
          </a:custGeom>
          <a:blipFill>
            <a:blip r:embed="rId13"/>
            <a:stretch>
              <a:fillRect/>
            </a:stretch>
          </a:blipFill>
        </p:spPr>
        <p:txBody>
          <a:bodyPr/>
          <a:lstStyle/>
          <a:p>
            <a:endParaRPr lang="en-GB"/>
          </a:p>
        </p:txBody>
      </p:sp>
      <p:sp>
        <p:nvSpPr>
          <p:cNvPr id="40" name="TextBox 40"/>
          <p:cNvSpPr txBox="1"/>
          <p:nvPr/>
        </p:nvSpPr>
        <p:spPr>
          <a:xfrm>
            <a:off x="462978" y="3172952"/>
            <a:ext cx="3756828" cy="591928"/>
          </a:xfrm>
          <a:prstGeom prst="rect">
            <a:avLst/>
          </a:prstGeom>
        </p:spPr>
        <p:txBody>
          <a:bodyPr lIns="0" tIns="0" rIns="0" bIns="0" rtlCol="0" anchor="t">
            <a:spAutoFit/>
          </a:bodyPr>
          <a:lstStyle/>
          <a:p>
            <a:pPr algn="just">
              <a:lnSpc>
                <a:spcPts val="3723"/>
              </a:lnSpc>
            </a:pPr>
            <a:r>
              <a:rPr lang="en-US" sz="3799" spc="-37" dirty="0">
                <a:solidFill>
                  <a:srgbClr val="FFFFFF"/>
                </a:solidFill>
                <a:latin typeface="Euclid Circular B 2"/>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9027" y="868137"/>
            <a:ext cx="5192661" cy="9236"/>
          </a:xfrm>
          <a:prstGeom prst="line">
            <a:avLst/>
          </a:prstGeom>
          <a:ln w="19050" cap="flat">
            <a:solidFill>
              <a:srgbClr val="E2637B"/>
            </a:solidFill>
            <a:prstDash val="sysDot"/>
            <a:headEnd type="none" w="sm" len="sm"/>
            <a:tailEnd type="none" w="sm" len="sm"/>
          </a:ln>
        </p:spPr>
        <p:txBody>
          <a:bodyPr/>
          <a:lstStyle/>
          <a:p>
            <a:endParaRPr lang="en-GB"/>
          </a:p>
        </p:txBody>
      </p:sp>
      <p:sp>
        <p:nvSpPr>
          <p:cNvPr id="8" name="Freeform 8"/>
          <p:cNvSpPr/>
          <p:nvPr/>
        </p:nvSpPr>
        <p:spPr>
          <a:xfrm>
            <a:off x="5758600" y="3848111"/>
            <a:ext cx="3582172" cy="954053"/>
          </a:xfrm>
          <a:custGeom>
            <a:avLst/>
            <a:gdLst/>
            <a:ahLst/>
            <a:cxnLst/>
            <a:rect l="l" t="t" r="r" b="b"/>
            <a:pathLst>
              <a:path w="4148897" h="1069303">
                <a:moveTo>
                  <a:pt x="0" y="0"/>
                </a:moveTo>
                <a:lnTo>
                  <a:pt x="4148897" y="0"/>
                </a:lnTo>
                <a:lnTo>
                  <a:pt x="4148897" y="1069304"/>
                </a:lnTo>
                <a:lnTo>
                  <a:pt x="0" y="1069304"/>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122741" y="279596"/>
            <a:ext cx="3605452" cy="418704"/>
          </a:xfrm>
          <a:prstGeom prst="rect">
            <a:avLst/>
          </a:prstGeom>
        </p:spPr>
        <p:txBody>
          <a:bodyPr wrap="square" lIns="0" tIns="0" rIns="0" bIns="0" rtlCol="0" anchor="t">
            <a:spAutoFit/>
          </a:bodyPr>
          <a:lstStyle/>
          <a:p>
            <a:pPr algn="ctr">
              <a:lnSpc>
                <a:spcPts val="3737"/>
              </a:lnSpc>
            </a:pPr>
            <a:r>
              <a:rPr lang="en-US" sz="2669">
                <a:solidFill>
                  <a:srgbClr val="E2637B"/>
                </a:solidFill>
                <a:latin typeface="Euclid Circular B 4"/>
              </a:rPr>
              <a:t>Display advertising</a:t>
            </a:r>
          </a:p>
        </p:txBody>
      </p:sp>
      <p:sp>
        <p:nvSpPr>
          <p:cNvPr id="10" name="TextBox 10"/>
          <p:cNvSpPr txBox="1"/>
          <p:nvPr/>
        </p:nvSpPr>
        <p:spPr>
          <a:xfrm>
            <a:off x="280799" y="1049433"/>
            <a:ext cx="9269062" cy="704215"/>
          </a:xfrm>
          <a:prstGeom prst="rect">
            <a:avLst/>
          </a:prstGeom>
        </p:spPr>
        <p:txBody>
          <a:bodyPr lIns="0" tIns="0" rIns="0" bIns="0" rtlCol="0" anchor="t">
            <a:spAutoFit/>
          </a:bodyPr>
          <a:lstStyle/>
          <a:p>
            <a:pPr>
              <a:lnSpc>
                <a:spcPts val="2660"/>
              </a:lnSpc>
            </a:pPr>
            <a:r>
              <a:rPr lang="en-US" sz="1900">
                <a:solidFill>
                  <a:srgbClr val="000000"/>
                </a:solidFill>
                <a:latin typeface="Euclid Circular B 2"/>
              </a:rPr>
              <a:t>Reach a high-income, highly motivated audience of self-builders, renovators and home improvers. 76,000 average unique visitors each month.</a:t>
            </a:r>
          </a:p>
        </p:txBody>
      </p:sp>
      <p:grpSp>
        <p:nvGrpSpPr>
          <p:cNvPr id="12" name="Group 12"/>
          <p:cNvGrpSpPr/>
          <p:nvPr/>
        </p:nvGrpSpPr>
        <p:grpSpPr>
          <a:xfrm>
            <a:off x="248866" y="3696274"/>
            <a:ext cx="4831396" cy="896462"/>
            <a:chOff x="0" y="0"/>
            <a:chExt cx="1845325" cy="342398"/>
          </a:xfrm>
        </p:grpSpPr>
        <p:sp>
          <p:nvSpPr>
            <p:cNvPr id="13" name="Freeform 13"/>
            <p:cNvSpPr/>
            <p:nvPr/>
          </p:nvSpPr>
          <p:spPr>
            <a:xfrm>
              <a:off x="0" y="0"/>
              <a:ext cx="1845325" cy="342398"/>
            </a:xfrm>
            <a:custGeom>
              <a:avLst/>
              <a:gdLst/>
              <a:ahLst/>
              <a:cxnLst/>
              <a:rect l="l" t="t" r="r" b="b"/>
              <a:pathLst>
                <a:path w="1845325" h="342398">
                  <a:moveTo>
                    <a:pt x="56085" y="0"/>
                  </a:moveTo>
                  <a:lnTo>
                    <a:pt x="1789240" y="0"/>
                  </a:lnTo>
                  <a:cubicBezTo>
                    <a:pt x="1804115" y="0"/>
                    <a:pt x="1818380" y="5909"/>
                    <a:pt x="1828898" y="16427"/>
                  </a:cubicBezTo>
                  <a:cubicBezTo>
                    <a:pt x="1839416" y="26945"/>
                    <a:pt x="1845325" y="41210"/>
                    <a:pt x="1845325" y="56085"/>
                  </a:cubicBezTo>
                  <a:lnTo>
                    <a:pt x="1845325" y="286314"/>
                  </a:lnTo>
                  <a:cubicBezTo>
                    <a:pt x="1845325" y="301188"/>
                    <a:pt x="1839416" y="315454"/>
                    <a:pt x="1828898" y="325972"/>
                  </a:cubicBezTo>
                  <a:cubicBezTo>
                    <a:pt x="1818380" y="336490"/>
                    <a:pt x="1804115" y="342398"/>
                    <a:pt x="1789240" y="342398"/>
                  </a:cubicBezTo>
                  <a:lnTo>
                    <a:pt x="56085" y="342398"/>
                  </a:lnTo>
                  <a:cubicBezTo>
                    <a:pt x="41210" y="342398"/>
                    <a:pt x="26945" y="336490"/>
                    <a:pt x="16427" y="325972"/>
                  </a:cubicBezTo>
                  <a:cubicBezTo>
                    <a:pt x="5909" y="315454"/>
                    <a:pt x="0" y="301188"/>
                    <a:pt x="0" y="286314"/>
                  </a:cubicBezTo>
                  <a:lnTo>
                    <a:pt x="0" y="56085"/>
                  </a:lnTo>
                  <a:cubicBezTo>
                    <a:pt x="0" y="41210"/>
                    <a:pt x="5909" y="26945"/>
                    <a:pt x="16427" y="16427"/>
                  </a:cubicBezTo>
                  <a:cubicBezTo>
                    <a:pt x="26945" y="5909"/>
                    <a:pt x="41210" y="0"/>
                    <a:pt x="56085" y="0"/>
                  </a:cubicBezTo>
                  <a:close/>
                </a:path>
              </a:pathLst>
            </a:custGeom>
            <a:solidFill>
              <a:srgbClr val="01789B"/>
            </a:solidFill>
          </p:spPr>
          <p:txBody>
            <a:bodyPr/>
            <a:lstStyle/>
            <a:p>
              <a:endParaRPr lang="en-GB"/>
            </a:p>
          </p:txBody>
        </p:sp>
        <p:sp>
          <p:nvSpPr>
            <p:cNvPr id="14" name="TextBox 14"/>
            <p:cNvSpPr txBox="1"/>
            <p:nvPr/>
          </p:nvSpPr>
          <p:spPr>
            <a:xfrm>
              <a:off x="0" y="-28575"/>
              <a:ext cx="1845325" cy="370973"/>
            </a:xfrm>
            <a:prstGeom prst="rect">
              <a:avLst/>
            </a:prstGeom>
          </p:spPr>
          <p:txBody>
            <a:bodyPr lIns="49261" tIns="49261" rIns="49261" bIns="49261" rtlCol="0" anchor="ctr"/>
            <a:lstStyle/>
            <a:p>
              <a:pPr algn="ctr">
                <a:lnSpc>
                  <a:spcPts val="1300"/>
                </a:lnSpc>
              </a:pPr>
              <a:endParaRPr/>
            </a:p>
          </p:txBody>
        </p:sp>
      </p:grpSp>
      <p:grpSp>
        <p:nvGrpSpPr>
          <p:cNvPr id="15" name="Group 15"/>
          <p:cNvGrpSpPr/>
          <p:nvPr/>
        </p:nvGrpSpPr>
        <p:grpSpPr>
          <a:xfrm>
            <a:off x="248866" y="2288444"/>
            <a:ext cx="4831396" cy="896462"/>
            <a:chOff x="0" y="0"/>
            <a:chExt cx="1845325" cy="342398"/>
          </a:xfrm>
        </p:grpSpPr>
        <p:sp>
          <p:nvSpPr>
            <p:cNvPr id="16" name="Freeform 16"/>
            <p:cNvSpPr/>
            <p:nvPr/>
          </p:nvSpPr>
          <p:spPr>
            <a:xfrm>
              <a:off x="0" y="0"/>
              <a:ext cx="1845325" cy="342398"/>
            </a:xfrm>
            <a:custGeom>
              <a:avLst/>
              <a:gdLst/>
              <a:ahLst/>
              <a:cxnLst/>
              <a:rect l="l" t="t" r="r" b="b"/>
              <a:pathLst>
                <a:path w="1845325" h="342398">
                  <a:moveTo>
                    <a:pt x="56085" y="0"/>
                  </a:moveTo>
                  <a:lnTo>
                    <a:pt x="1789240" y="0"/>
                  </a:lnTo>
                  <a:cubicBezTo>
                    <a:pt x="1804115" y="0"/>
                    <a:pt x="1818380" y="5909"/>
                    <a:pt x="1828898" y="16427"/>
                  </a:cubicBezTo>
                  <a:cubicBezTo>
                    <a:pt x="1839416" y="26945"/>
                    <a:pt x="1845325" y="41210"/>
                    <a:pt x="1845325" y="56085"/>
                  </a:cubicBezTo>
                  <a:lnTo>
                    <a:pt x="1845325" y="286314"/>
                  </a:lnTo>
                  <a:cubicBezTo>
                    <a:pt x="1845325" y="301188"/>
                    <a:pt x="1839416" y="315454"/>
                    <a:pt x="1828898" y="325972"/>
                  </a:cubicBezTo>
                  <a:cubicBezTo>
                    <a:pt x="1818380" y="336490"/>
                    <a:pt x="1804115" y="342398"/>
                    <a:pt x="1789240" y="342398"/>
                  </a:cubicBezTo>
                  <a:lnTo>
                    <a:pt x="56085" y="342398"/>
                  </a:lnTo>
                  <a:cubicBezTo>
                    <a:pt x="41210" y="342398"/>
                    <a:pt x="26945" y="336490"/>
                    <a:pt x="16427" y="325972"/>
                  </a:cubicBezTo>
                  <a:cubicBezTo>
                    <a:pt x="5909" y="315454"/>
                    <a:pt x="0" y="301188"/>
                    <a:pt x="0" y="286314"/>
                  </a:cubicBezTo>
                  <a:lnTo>
                    <a:pt x="0" y="56085"/>
                  </a:lnTo>
                  <a:cubicBezTo>
                    <a:pt x="0" y="41210"/>
                    <a:pt x="5909" y="26945"/>
                    <a:pt x="16427" y="16427"/>
                  </a:cubicBezTo>
                  <a:cubicBezTo>
                    <a:pt x="26945" y="5909"/>
                    <a:pt x="41210" y="0"/>
                    <a:pt x="56085" y="0"/>
                  </a:cubicBezTo>
                  <a:close/>
                </a:path>
              </a:pathLst>
            </a:custGeom>
            <a:solidFill>
              <a:srgbClr val="01789B"/>
            </a:solidFill>
          </p:spPr>
          <p:txBody>
            <a:bodyPr/>
            <a:lstStyle/>
            <a:p>
              <a:endParaRPr lang="en-GB"/>
            </a:p>
          </p:txBody>
        </p:sp>
        <p:sp>
          <p:nvSpPr>
            <p:cNvPr id="17" name="TextBox 17"/>
            <p:cNvSpPr txBox="1"/>
            <p:nvPr/>
          </p:nvSpPr>
          <p:spPr>
            <a:xfrm>
              <a:off x="0" y="-28575"/>
              <a:ext cx="1845325" cy="370973"/>
            </a:xfrm>
            <a:prstGeom prst="rect">
              <a:avLst/>
            </a:prstGeom>
          </p:spPr>
          <p:txBody>
            <a:bodyPr lIns="49261" tIns="49261" rIns="49261" bIns="49261" rtlCol="0" anchor="ctr"/>
            <a:lstStyle/>
            <a:p>
              <a:pPr algn="ctr">
                <a:lnSpc>
                  <a:spcPts val="1300"/>
                </a:lnSpc>
              </a:pPr>
              <a:endParaRPr/>
            </a:p>
          </p:txBody>
        </p:sp>
      </p:grpSp>
      <p:grpSp>
        <p:nvGrpSpPr>
          <p:cNvPr id="18" name="Group 18"/>
          <p:cNvGrpSpPr/>
          <p:nvPr/>
        </p:nvGrpSpPr>
        <p:grpSpPr>
          <a:xfrm>
            <a:off x="248866" y="5055595"/>
            <a:ext cx="4831396" cy="896462"/>
            <a:chOff x="0" y="0"/>
            <a:chExt cx="1845325" cy="342398"/>
          </a:xfrm>
        </p:grpSpPr>
        <p:sp>
          <p:nvSpPr>
            <p:cNvPr id="19" name="Freeform 19"/>
            <p:cNvSpPr/>
            <p:nvPr/>
          </p:nvSpPr>
          <p:spPr>
            <a:xfrm>
              <a:off x="0" y="0"/>
              <a:ext cx="1845325" cy="342398"/>
            </a:xfrm>
            <a:custGeom>
              <a:avLst/>
              <a:gdLst/>
              <a:ahLst/>
              <a:cxnLst/>
              <a:rect l="l" t="t" r="r" b="b"/>
              <a:pathLst>
                <a:path w="1845325" h="342398">
                  <a:moveTo>
                    <a:pt x="56085" y="0"/>
                  </a:moveTo>
                  <a:lnTo>
                    <a:pt x="1789240" y="0"/>
                  </a:lnTo>
                  <a:cubicBezTo>
                    <a:pt x="1804115" y="0"/>
                    <a:pt x="1818380" y="5909"/>
                    <a:pt x="1828898" y="16427"/>
                  </a:cubicBezTo>
                  <a:cubicBezTo>
                    <a:pt x="1839416" y="26945"/>
                    <a:pt x="1845325" y="41210"/>
                    <a:pt x="1845325" y="56085"/>
                  </a:cubicBezTo>
                  <a:lnTo>
                    <a:pt x="1845325" y="286314"/>
                  </a:lnTo>
                  <a:cubicBezTo>
                    <a:pt x="1845325" y="301188"/>
                    <a:pt x="1839416" y="315454"/>
                    <a:pt x="1828898" y="325972"/>
                  </a:cubicBezTo>
                  <a:cubicBezTo>
                    <a:pt x="1818380" y="336490"/>
                    <a:pt x="1804115" y="342398"/>
                    <a:pt x="1789240" y="342398"/>
                  </a:cubicBezTo>
                  <a:lnTo>
                    <a:pt x="56085" y="342398"/>
                  </a:lnTo>
                  <a:cubicBezTo>
                    <a:pt x="41210" y="342398"/>
                    <a:pt x="26945" y="336490"/>
                    <a:pt x="16427" y="325972"/>
                  </a:cubicBezTo>
                  <a:cubicBezTo>
                    <a:pt x="5909" y="315454"/>
                    <a:pt x="0" y="301188"/>
                    <a:pt x="0" y="286314"/>
                  </a:cubicBezTo>
                  <a:lnTo>
                    <a:pt x="0" y="56085"/>
                  </a:lnTo>
                  <a:cubicBezTo>
                    <a:pt x="0" y="41210"/>
                    <a:pt x="5909" y="26945"/>
                    <a:pt x="16427" y="16427"/>
                  </a:cubicBezTo>
                  <a:cubicBezTo>
                    <a:pt x="26945" y="5909"/>
                    <a:pt x="41210" y="0"/>
                    <a:pt x="56085" y="0"/>
                  </a:cubicBezTo>
                  <a:close/>
                </a:path>
              </a:pathLst>
            </a:custGeom>
            <a:solidFill>
              <a:srgbClr val="01789B"/>
            </a:solidFill>
          </p:spPr>
          <p:txBody>
            <a:bodyPr/>
            <a:lstStyle/>
            <a:p>
              <a:endParaRPr lang="en-GB"/>
            </a:p>
          </p:txBody>
        </p:sp>
        <p:sp>
          <p:nvSpPr>
            <p:cNvPr id="20" name="TextBox 20"/>
            <p:cNvSpPr txBox="1"/>
            <p:nvPr/>
          </p:nvSpPr>
          <p:spPr>
            <a:xfrm>
              <a:off x="0" y="-28575"/>
              <a:ext cx="1845325" cy="370973"/>
            </a:xfrm>
            <a:prstGeom prst="rect">
              <a:avLst/>
            </a:prstGeom>
          </p:spPr>
          <p:txBody>
            <a:bodyPr lIns="49261" tIns="49261" rIns="49261" bIns="49261" rtlCol="0" anchor="ctr"/>
            <a:lstStyle/>
            <a:p>
              <a:pPr algn="ctr">
                <a:lnSpc>
                  <a:spcPts val="1300"/>
                </a:lnSpc>
              </a:pPr>
              <a:endParaRPr/>
            </a:p>
          </p:txBody>
        </p:sp>
      </p:grpSp>
      <p:sp>
        <p:nvSpPr>
          <p:cNvPr id="21" name="TextBox 21"/>
          <p:cNvSpPr txBox="1"/>
          <p:nvPr/>
        </p:nvSpPr>
        <p:spPr>
          <a:xfrm>
            <a:off x="412828" y="3873283"/>
            <a:ext cx="4457357" cy="451855"/>
          </a:xfrm>
          <a:prstGeom prst="rect">
            <a:avLst/>
          </a:prstGeom>
        </p:spPr>
        <p:txBody>
          <a:bodyPr lIns="0" tIns="0" rIns="0" bIns="0" rtlCol="0" anchor="t">
            <a:spAutoFit/>
          </a:bodyPr>
          <a:lstStyle/>
          <a:p>
            <a:pPr algn="ctr">
              <a:lnSpc>
                <a:spcPts val="3994"/>
              </a:lnSpc>
            </a:pPr>
            <a:r>
              <a:rPr lang="en-US" sz="2850">
                <a:solidFill>
                  <a:schemeClr val="bg1"/>
                </a:solidFill>
                <a:latin typeface="Euclid Circular B 4"/>
                <a:hlinkClick r:id="rId3">
                  <a:extLst>
                    <a:ext uri="{A12FA001-AC4F-418D-AE19-62706E023703}">
                      <ahyp:hlinkClr xmlns:ahyp="http://schemas.microsoft.com/office/drawing/2018/hyperlinkcolor" val="tx"/>
                    </a:ext>
                  </a:extLst>
                </a:hlinkClick>
              </a:rPr>
              <a:t>LEADERBOARD (728 X 90)</a:t>
            </a:r>
            <a:endParaRPr lang="en-US" sz="2850">
              <a:solidFill>
                <a:schemeClr val="bg1"/>
              </a:solidFill>
              <a:latin typeface="Euclid Circular B 4"/>
              <a:ea typeface="Euclid Circular B 4"/>
              <a:hlinkClick r:id="rId3">
                <a:extLst>
                  <a:ext uri="{A12FA001-AC4F-418D-AE19-62706E023703}">
                    <ahyp:hlinkClr xmlns:ahyp="http://schemas.microsoft.com/office/drawing/2018/hyperlinkcolor" val="tx"/>
                  </a:ext>
                </a:extLst>
              </a:hlinkClick>
            </a:endParaRPr>
          </a:p>
        </p:txBody>
      </p:sp>
      <p:sp>
        <p:nvSpPr>
          <p:cNvPr id="22" name="TextBox 22"/>
          <p:cNvSpPr txBox="1"/>
          <p:nvPr/>
        </p:nvSpPr>
        <p:spPr>
          <a:xfrm>
            <a:off x="-336111" y="5251889"/>
            <a:ext cx="4457358" cy="451855"/>
          </a:xfrm>
          <a:prstGeom prst="rect">
            <a:avLst/>
          </a:prstGeom>
        </p:spPr>
        <p:txBody>
          <a:bodyPr lIns="0" tIns="0" rIns="0" bIns="0" rtlCol="0" anchor="t">
            <a:spAutoFit/>
          </a:bodyPr>
          <a:lstStyle/>
          <a:p>
            <a:pPr algn="ctr">
              <a:lnSpc>
                <a:spcPts val="3990"/>
              </a:lnSpc>
            </a:pPr>
            <a:r>
              <a:rPr lang="en-US" sz="2850">
                <a:solidFill>
                  <a:schemeClr val="bg1"/>
                </a:solidFill>
                <a:latin typeface="Euclid Circular B 4"/>
                <a:hlinkClick r:id="rId4">
                  <a:extLst>
                    <a:ext uri="{A12FA001-AC4F-418D-AE19-62706E023703}">
                      <ahyp:hlinkClr xmlns:ahyp="http://schemas.microsoft.com/office/drawing/2018/hyperlinkcolor" val="tx"/>
                    </a:ext>
                  </a:extLst>
                </a:hlinkClick>
              </a:rPr>
              <a:t>MPU (300 X 250)</a:t>
            </a:r>
            <a:endParaRPr lang="en-US" sz="2850">
              <a:solidFill>
                <a:schemeClr val="bg1"/>
              </a:solidFill>
              <a:latin typeface="Euclid Circular B 4"/>
              <a:ea typeface="Euclid Circular B 4"/>
            </a:endParaRPr>
          </a:p>
        </p:txBody>
      </p:sp>
      <p:sp>
        <p:nvSpPr>
          <p:cNvPr id="23" name="TextBox 23"/>
          <p:cNvSpPr txBox="1"/>
          <p:nvPr/>
        </p:nvSpPr>
        <p:spPr>
          <a:xfrm>
            <a:off x="410166" y="2507324"/>
            <a:ext cx="4134362" cy="451855"/>
          </a:xfrm>
          <a:prstGeom prst="rect">
            <a:avLst/>
          </a:prstGeom>
        </p:spPr>
        <p:txBody>
          <a:bodyPr wrap="square" lIns="0" tIns="0" rIns="0" bIns="0" rtlCol="0" anchor="t">
            <a:spAutoFit/>
          </a:bodyPr>
          <a:lstStyle/>
          <a:p>
            <a:pPr algn="ctr">
              <a:lnSpc>
                <a:spcPts val="3990"/>
              </a:lnSpc>
            </a:pPr>
            <a:r>
              <a:rPr lang="en-US" sz="2850">
                <a:solidFill>
                  <a:schemeClr val="bg1"/>
                </a:solidFill>
                <a:latin typeface="Euclid Circular B 4"/>
                <a:hlinkClick r:id="rId5">
                  <a:extLst>
                    <a:ext uri="{A12FA001-AC4F-418D-AE19-62706E023703}">
                      <ahyp:hlinkClr xmlns:ahyp="http://schemas.microsoft.com/office/drawing/2018/hyperlinkcolor" val="tx"/>
                    </a:ext>
                  </a:extLst>
                </a:hlinkClick>
              </a:rPr>
              <a:t>HOMEPAGE TAKEOVER</a:t>
            </a:r>
            <a:endParaRPr lang="en-US" sz="2850">
              <a:solidFill>
                <a:schemeClr val="bg1"/>
              </a:solidFill>
              <a:latin typeface="Euclid Circular B 4"/>
              <a:ea typeface="Euclid Circular B 4"/>
            </a:endParaRPr>
          </a:p>
        </p:txBody>
      </p:sp>
      <p:sp>
        <p:nvSpPr>
          <p:cNvPr id="24" name="TextBox 24"/>
          <p:cNvSpPr txBox="1"/>
          <p:nvPr/>
        </p:nvSpPr>
        <p:spPr>
          <a:xfrm>
            <a:off x="324852" y="6249668"/>
            <a:ext cx="5193518" cy="783228"/>
          </a:xfrm>
          <a:prstGeom prst="rect">
            <a:avLst/>
          </a:prstGeom>
        </p:spPr>
        <p:txBody>
          <a:bodyPr wrap="square" lIns="0" tIns="0" rIns="0" bIns="0" rtlCol="0" anchor="t">
            <a:spAutoFit/>
          </a:bodyPr>
          <a:lstStyle/>
          <a:p>
            <a:pPr>
              <a:lnSpc>
                <a:spcPts val="3222"/>
              </a:lnSpc>
            </a:pPr>
            <a:r>
              <a:rPr lang="en-US" sz="2000">
                <a:solidFill>
                  <a:srgbClr val="10789B"/>
                </a:solidFill>
                <a:latin typeface="Euclid Circular B 2"/>
              </a:rPr>
              <a:t>Entry level based on a one-month tenancy </a:t>
            </a:r>
            <a:r>
              <a:rPr lang="en-US" sz="2000">
                <a:solidFill>
                  <a:srgbClr val="10789B"/>
                </a:solidFill>
                <a:latin typeface="Euclid Circular B 1"/>
              </a:rPr>
              <a:t>minimum</a:t>
            </a:r>
            <a:endParaRPr lang="en-US" sz="2000">
              <a:solidFill>
                <a:srgbClr val="10789B"/>
              </a:solidFill>
              <a:latin typeface="Euclid Circular B 2"/>
              <a:ea typeface="Euclid Circular B 2"/>
            </a:endParaRPr>
          </a:p>
        </p:txBody>
      </p:sp>
      <p:pic>
        <p:nvPicPr>
          <p:cNvPr id="25" name="Picture 24">
            <a:extLst>
              <a:ext uri="{FF2B5EF4-FFF2-40B4-BE49-F238E27FC236}">
                <a16:creationId xmlns:a16="http://schemas.microsoft.com/office/drawing/2014/main" id="{A2A417E7-8BC5-D9A2-A10C-893B8C224058}"/>
              </a:ext>
            </a:extLst>
          </p:cNvPr>
          <p:cNvPicPr>
            <a:picLocks noChangeAspect="1"/>
          </p:cNvPicPr>
          <p:nvPr/>
        </p:nvPicPr>
        <p:blipFill>
          <a:blip r:embed="rId6"/>
          <a:stretch>
            <a:fillRect/>
          </a:stretch>
        </p:blipFill>
        <p:spPr>
          <a:xfrm>
            <a:off x="6297394" y="4973899"/>
            <a:ext cx="2414210" cy="2039366"/>
          </a:xfrm>
          <a:prstGeom prst="rect">
            <a:avLst/>
          </a:prstGeom>
        </p:spPr>
      </p:pic>
      <p:sp>
        <p:nvSpPr>
          <p:cNvPr id="3" name="Rectangle 2">
            <a:extLst>
              <a:ext uri="{FF2B5EF4-FFF2-40B4-BE49-F238E27FC236}">
                <a16:creationId xmlns:a16="http://schemas.microsoft.com/office/drawing/2014/main" id="{7590F034-B01D-0838-2EBF-6A39EB091FAF}"/>
              </a:ext>
            </a:extLst>
          </p:cNvPr>
          <p:cNvSpPr/>
          <p:nvPr/>
        </p:nvSpPr>
        <p:spPr>
          <a:xfrm>
            <a:off x="5394232" y="3871040"/>
            <a:ext cx="4201006" cy="10672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screenshot of a website&#10;&#10;Description automatically generated">
            <a:extLst>
              <a:ext uri="{FF2B5EF4-FFF2-40B4-BE49-F238E27FC236}">
                <a16:creationId xmlns:a16="http://schemas.microsoft.com/office/drawing/2014/main" id="{7E292B33-185F-CC25-DEE2-90A50CE60F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8370" y="1766742"/>
            <a:ext cx="3972258" cy="19325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07C0E8-021B-74F4-52B7-146101F8DA8B}"/>
              </a:ext>
            </a:extLst>
          </p:cNvPr>
          <p:cNvPicPr>
            <a:picLocks noChangeAspect="1"/>
          </p:cNvPicPr>
          <p:nvPr/>
        </p:nvPicPr>
        <p:blipFill>
          <a:blip r:embed="rId2"/>
          <a:stretch>
            <a:fillRect/>
          </a:stretch>
        </p:blipFill>
        <p:spPr>
          <a:xfrm>
            <a:off x="5348" y="70008"/>
            <a:ext cx="9748252" cy="7245191"/>
          </a:xfrm>
          <a:prstGeom prst="rect">
            <a:avLst/>
          </a:prstGeom>
        </p:spPr>
      </p:pic>
      <p:sp>
        <p:nvSpPr>
          <p:cNvPr id="6" name="TextBox 5">
            <a:extLst>
              <a:ext uri="{FF2B5EF4-FFF2-40B4-BE49-F238E27FC236}">
                <a16:creationId xmlns:a16="http://schemas.microsoft.com/office/drawing/2014/main" id="{18C30B92-7A71-F9CB-B67C-9E8F3AC01EFE}"/>
              </a:ext>
            </a:extLst>
          </p:cNvPr>
          <p:cNvSpPr txBox="1"/>
          <p:nvPr/>
        </p:nvSpPr>
        <p:spPr>
          <a:xfrm>
            <a:off x="1397775" y="6814208"/>
            <a:ext cx="88100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ECE1"/>
                </a:solidFill>
                <a:effectLst/>
                <a:uLnTx/>
                <a:uFillTx/>
                <a:latin typeface="Calibri"/>
                <a:ea typeface="Calibri"/>
                <a:cs typeface="Calibri"/>
                <a:hlinkClick r:id="rId3">
                  <a:extLst>
                    <a:ext uri="{A12FA001-AC4F-418D-AE19-62706E023703}">
                      <ahyp:hlinkClr xmlns:ahyp="http://schemas.microsoft.com/office/drawing/2018/hyperlinkcolor" val="tx"/>
                    </a:ext>
                  </a:extLst>
                </a:hlinkClick>
              </a:rPr>
              <a:t>Example Premium Partner creative content</a:t>
            </a:r>
            <a:r>
              <a:rPr kumimoji="0" lang="en-US" sz="1400" b="0" i="0" u="none" strike="noStrike" kern="1200" cap="none" spc="0" normalizeH="0" baseline="0" noProof="0" dirty="0">
                <a:ln>
                  <a:noFill/>
                </a:ln>
                <a:solidFill>
                  <a:srgbClr val="EEECE1"/>
                </a:solidFill>
                <a:effectLst/>
                <a:uLnTx/>
                <a:uFillTx/>
                <a:latin typeface="Calibri"/>
                <a:ea typeface="Calibri"/>
                <a:cs typeface="Calibri"/>
              </a:rPr>
              <a:t>    </a:t>
            </a:r>
            <a:r>
              <a:rPr kumimoji="0" lang="en-US" sz="1400" b="0" i="0" u="none" strike="noStrike" kern="1200" cap="none" spc="0" normalizeH="0" baseline="0" noProof="0" dirty="0">
                <a:ln>
                  <a:noFill/>
                </a:ln>
                <a:solidFill>
                  <a:srgbClr val="EEECE1"/>
                </a:solidFill>
                <a:effectLst/>
                <a:uLnTx/>
                <a:uFillTx/>
                <a:latin typeface="Calibri"/>
                <a:ea typeface="Calibri"/>
                <a:cs typeface="Calibri"/>
                <a:hlinkClick r:id="rId4">
                  <a:extLst>
                    <a:ext uri="{A12FA001-AC4F-418D-AE19-62706E023703}">
                      <ahyp:hlinkClr xmlns:ahyp="http://schemas.microsoft.com/office/drawing/2018/hyperlinkcolor" val="tx"/>
                    </a:ext>
                  </a:extLst>
                </a:hlinkClick>
              </a:rPr>
              <a:t>Example Premium Partner creative content - 2</a:t>
            </a:r>
            <a:endParaRPr kumimoji="0" lang="en-US" sz="1400" b="0" i="0" u="none" strike="noStrike" kern="1200" cap="none" spc="0" normalizeH="0" baseline="0" noProof="0" dirty="0">
              <a:ln>
                <a:noFill/>
              </a:ln>
              <a:solidFill>
                <a:srgbClr val="EEECE1"/>
              </a:solidFill>
              <a:effectLst/>
              <a:uLnTx/>
              <a:uFillTx/>
              <a:latin typeface="Calibri"/>
              <a:ea typeface="+mn-ea"/>
              <a:cs typeface="+mn-cs"/>
              <a:hlinkClick r:id="rId4">
                <a:extLst>
                  <a:ext uri="{A12FA001-AC4F-418D-AE19-62706E023703}">
                    <ahyp:hlinkClr xmlns:ahyp="http://schemas.microsoft.com/office/drawing/2018/hyperlinkcolor" val="tx"/>
                  </a:ext>
                </a:extLst>
              </a:hlinkClick>
            </a:endParaRPr>
          </a:p>
        </p:txBody>
      </p:sp>
      <p:pic>
        <p:nvPicPr>
          <p:cNvPr id="8" name="Picture 7" descr="A blue circle with white text&#10;&#10;Description automatically generated">
            <a:extLst>
              <a:ext uri="{FF2B5EF4-FFF2-40B4-BE49-F238E27FC236}">
                <a16:creationId xmlns:a16="http://schemas.microsoft.com/office/drawing/2014/main" id="{A9CC31A1-F05A-817B-2B4E-205348C7E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5322" y="6252971"/>
            <a:ext cx="992221" cy="992221"/>
          </a:xfrm>
          <a:prstGeom prst="rect">
            <a:avLst/>
          </a:prstGeom>
        </p:spPr>
      </p:pic>
      <p:sp>
        <p:nvSpPr>
          <p:cNvPr id="2" name="Rectangle 1">
            <a:extLst>
              <a:ext uri="{FF2B5EF4-FFF2-40B4-BE49-F238E27FC236}">
                <a16:creationId xmlns:a16="http://schemas.microsoft.com/office/drawing/2014/main" id="{F76CD253-1636-104D-E2DB-354E1ADE55CF}"/>
              </a:ext>
            </a:extLst>
          </p:cNvPr>
          <p:cNvSpPr/>
          <p:nvPr/>
        </p:nvSpPr>
        <p:spPr>
          <a:xfrm>
            <a:off x="6040877" y="1303506"/>
            <a:ext cx="554477" cy="139425"/>
          </a:xfrm>
          <a:prstGeom prst="rect">
            <a:avLst/>
          </a:prstGeom>
          <a:solidFill>
            <a:srgbClr val="10789B"/>
          </a:solidFill>
          <a:ln>
            <a:solidFill>
              <a:srgbClr val="1078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305190C-7B1E-B799-A01A-869970ED38DC}"/>
              </a:ext>
            </a:extLst>
          </p:cNvPr>
          <p:cNvPicPr>
            <a:picLocks noChangeAspect="1"/>
          </p:cNvPicPr>
          <p:nvPr/>
        </p:nvPicPr>
        <p:blipFill>
          <a:blip r:embed="rId6"/>
          <a:stretch>
            <a:fillRect/>
          </a:stretch>
        </p:blipFill>
        <p:spPr>
          <a:xfrm>
            <a:off x="6931581" y="1303506"/>
            <a:ext cx="579170" cy="164606"/>
          </a:xfrm>
          <a:prstGeom prst="rect">
            <a:avLst/>
          </a:prstGeom>
        </p:spPr>
      </p:pic>
      <p:pic>
        <p:nvPicPr>
          <p:cNvPr id="4" name="Picture 3">
            <a:extLst>
              <a:ext uri="{FF2B5EF4-FFF2-40B4-BE49-F238E27FC236}">
                <a16:creationId xmlns:a16="http://schemas.microsoft.com/office/drawing/2014/main" id="{B931DC51-86B0-43E9-3218-DA0204BB028D}"/>
              </a:ext>
            </a:extLst>
          </p:cNvPr>
          <p:cNvPicPr>
            <a:picLocks noChangeAspect="1"/>
          </p:cNvPicPr>
          <p:nvPr/>
        </p:nvPicPr>
        <p:blipFill>
          <a:blip r:embed="rId6"/>
          <a:stretch>
            <a:fillRect/>
          </a:stretch>
        </p:blipFill>
        <p:spPr>
          <a:xfrm>
            <a:off x="7816152" y="1288053"/>
            <a:ext cx="579170" cy="164606"/>
          </a:xfrm>
          <a:prstGeom prst="rect">
            <a:avLst/>
          </a:prstGeom>
        </p:spPr>
      </p:pic>
      <p:pic>
        <p:nvPicPr>
          <p:cNvPr id="7" name="Picture 6">
            <a:extLst>
              <a:ext uri="{FF2B5EF4-FFF2-40B4-BE49-F238E27FC236}">
                <a16:creationId xmlns:a16="http://schemas.microsoft.com/office/drawing/2014/main" id="{4774B344-C554-2784-839F-2C098B075BE6}"/>
              </a:ext>
            </a:extLst>
          </p:cNvPr>
          <p:cNvPicPr>
            <a:picLocks noChangeAspect="1"/>
          </p:cNvPicPr>
          <p:nvPr/>
        </p:nvPicPr>
        <p:blipFill>
          <a:blip r:embed="rId6"/>
          <a:stretch>
            <a:fillRect/>
          </a:stretch>
        </p:blipFill>
        <p:spPr>
          <a:xfrm>
            <a:off x="8700723" y="1303506"/>
            <a:ext cx="579170" cy="164606"/>
          </a:xfrm>
          <a:prstGeom prst="rect">
            <a:avLst/>
          </a:prstGeom>
        </p:spPr>
      </p:pic>
    </p:spTree>
    <p:extLst>
      <p:ext uri="{BB962C8B-B14F-4D97-AF65-F5344CB8AC3E}">
        <p14:creationId xmlns:p14="http://schemas.microsoft.com/office/powerpoint/2010/main" val="20546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19800" y="-123419"/>
            <a:ext cx="4419600" cy="7578597"/>
            <a:chOff x="-248069" y="-47625"/>
            <a:chExt cx="1788295" cy="2894603"/>
          </a:xfrm>
        </p:grpSpPr>
        <p:sp>
          <p:nvSpPr>
            <p:cNvPr id="3" name="Freeform 3"/>
            <p:cNvSpPr/>
            <p:nvPr/>
          </p:nvSpPr>
          <p:spPr>
            <a:xfrm>
              <a:off x="-248069" y="-486"/>
              <a:ext cx="1540226" cy="2794000"/>
            </a:xfrm>
            <a:custGeom>
              <a:avLst/>
              <a:gdLst/>
              <a:ahLst/>
              <a:cxnLst/>
              <a:rect l="l" t="t" r="r" b="b"/>
              <a:pathLst>
                <a:path w="1540226" h="2846978">
                  <a:moveTo>
                    <a:pt x="0" y="0"/>
                  </a:moveTo>
                  <a:lnTo>
                    <a:pt x="1540226" y="0"/>
                  </a:lnTo>
                  <a:lnTo>
                    <a:pt x="1540226" y="2846978"/>
                  </a:lnTo>
                  <a:lnTo>
                    <a:pt x="0" y="2846978"/>
                  </a:lnTo>
                  <a:close/>
                </a:path>
              </a:pathLst>
            </a:custGeom>
            <a:solidFill>
              <a:srgbClr val="01789B"/>
            </a:solidFill>
          </p:spPr>
          <p:txBody>
            <a:bodyPr/>
            <a:lstStyle/>
            <a:p>
              <a:endParaRPr lang="en-GB"/>
            </a:p>
          </p:txBody>
        </p:sp>
        <p:sp>
          <p:nvSpPr>
            <p:cNvPr id="4" name="TextBox 4"/>
            <p:cNvSpPr txBox="1"/>
            <p:nvPr/>
          </p:nvSpPr>
          <p:spPr>
            <a:xfrm>
              <a:off x="0" y="-47625"/>
              <a:ext cx="1540226" cy="2894603"/>
            </a:xfrm>
            <a:prstGeom prst="rect">
              <a:avLst/>
            </a:prstGeom>
          </p:spPr>
          <p:txBody>
            <a:bodyPr lIns="49261" tIns="49261" rIns="49261" bIns="49261" rtlCol="0" anchor="ctr"/>
            <a:lstStyle/>
            <a:p>
              <a:pPr algn="ctr">
                <a:lnSpc>
                  <a:spcPts val="1375"/>
                </a:lnSpc>
              </a:pPr>
              <a:endParaRPr/>
            </a:p>
          </p:txBody>
        </p:sp>
      </p:grpSp>
      <p:sp>
        <p:nvSpPr>
          <p:cNvPr id="5" name="TextBox 5"/>
          <p:cNvSpPr txBox="1"/>
          <p:nvPr/>
        </p:nvSpPr>
        <p:spPr>
          <a:xfrm>
            <a:off x="544814" y="1135780"/>
            <a:ext cx="2097862" cy="697395"/>
          </a:xfrm>
          <a:prstGeom prst="rect">
            <a:avLst/>
          </a:prstGeom>
        </p:spPr>
        <p:txBody>
          <a:bodyPr lIns="0" tIns="0" rIns="0" bIns="0" rtlCol="0" anchor="t">
            <a:spAutoFit/>
          </a:bodyPr>
          <a:lstStyle/>
          <a:p>
            <a:pPr algn="ctr">
              <a:lnSpc>
                <a:spcPts val="5083"/>
              </a:lnSpc>
            </a:pPr>
            <a:r>
              <a:rPr lang="en-US" sz="3631">
                <a:solidFill>
                  <a:srgbClr val="01789B"/>
                </a:solidFill>
                <a:latin typeface="Euclid Circular B 1"/>
              </a:rPr>
              <a:t>Summary</a:t>
            </a:r>
          </a:p>
        </p:txBody>
      </p:sp>
      <p:sp>
        <p:nvSpPr>
          <p:cNvPr id="6" name="TextBox 6"/>
          <p:cNvSpPr txBox="1"/>
          <p:nvPr/>
        </p:nvSpPr>
        <p:spPr>
          <a:xfrm>
            <a:off x="544814" y="1475481"/>
            <a:ext cx="3987555" cy="3914337"/>
          </a:xfrm>
          <a:prstGeom prst="rect">
            <a:avLst/>
          </a:prstGeom>
        </p:spPr>
        <p:txBody>
          <a:bodyPr lIns="0" tIns="0" rIns="0" bIns="0" rtlCol="0" anchor="t">
            <a:spAutoFit/>
          </a:bodyPr>
          <a:lstStyle/>
          <a:p>
            <a:pPr>
              <a:lnSpc>
                <a:spcPts val="3119"/>
              </a:lnSpc>
            </a:pPr>
            <a:endParaRPr/>
          </a:p>
          <a:p>
            <a:pPr marL="358282" lvl="1" indent="-179141">
              <a:lnSpc>
                <a:spcPts val="3119"/>
              </a:lnSpc>
              <a:buFont typeface="Arial"/>
              <a:buChar char="•"/>
            </a:pPr>
            <a:r>
              <a:rPr lang="en-US" sz="1659">
                <a:solidFill>
                  <a:srgbClr val="000000"/>
                </a:solidFill>
                <a:latin typeface="Euclid Circular B 2"/>
              </a:rPr>
              <a:t>Brand overview​</a:t>
            </a:r>
          </a:p>
          <a:p>
            <a:pPr marL="358282" lvl="1" indent="-179141">
              <a:lnSpc>
                <a:spcPts val="3119"/>
              </a:lnSpc>
              <a:buFont typeface="Arial"/>
              <a:buChar char="•"/>
            </a:pPr>
            <a:r>
              <a:rPr lang="en-US" sz="1659">
                <a:solidFill>
                  <a:srgbClr val="000000"/>
                </a:solidFill>
                <a:latin typeface="Euclid Circular B 2"/>
              </a:rPr>
              <a:t>Digital data​</a:t>
            </a:r>
          </a:p>
          <a:p>
            <a:pPr marL="358282" lvl="1" indent="-179141">
              <a:lnSpc>
                <a:spcPts val="3119"/>
              </a:lnSpc>
              <a:buFont typeface="Arial"/>
              <a:buChar char="•"/>
            </a:pPr>
            <a:r>
              <a:rPr lang="en-US" sz="1659">
                <a:solidFill>
                  <a:srgbClr val="000000"/>
                </a:solidFill>
                <a:latin typeface="Euclid Circular B 2"/>
              </a:rPr>
              <a:t>Online feature​</a:t>
            </a:r>
          </a:p>
          <a:p>
            <a:pPr marL="358282" lvl="1" indent="-179141">
              <a:lnSpc>
                <a:spcPts val="3119"/>
              </a:lnSpc>
              <a:buFont typeface="Arial"/>
              <a:buChar char="•"/>
            </a:pPr>
            <a:r>
              <a:rPr lang="en-US" sz="1659">
                <a:solidFill>
                  <a:srgbClr val="000000"/>
                </a:solidFill>
                <a:latin typeface="Euclid Circular B 2"/>
              </a:rPr>
              <a:t>Targeted solus newsletter​</a:t>
            </a:r>
          </a:p>
          <a:p>
            <a:pPr marL="358282" lvl="1" indent="-179141">
              <a:lnSpc>
                <a:spcPts val="3119"/>
              </a:lnSpc>
              <a:buFont typeface="Arial"/>
              <a:buChar char="•"/>
            </a:pPr>
            <a:r>
              <a:rPr lang="en-US" sz="1659">
                <a:solidFill>
                  <a:srgbClr val="000000"/>
                </a:solidFill>
                <a:latin typeface="Euclid Circular B 2"/>
              </a:rPr>
              <a:t>Re-targeting and geo-targeting​</a:t>
            </a:r>
          </a:p>
          <a:p>
            <a:pPr marL="358282" lvl="1" indent="-179141">
              <a:lnSpc>
                <a:spcPts val="3119"/>
              </a:lnSpc>
              <a:buFont typeface="Arial"/>
              <a:buChar char="•"/>
            </a:pPr>
            <a:r>
              <a:rPr lang="en-US" sz="1659">
                <a:solidFill>
                  <a:srgbClr val="000000"/>
                </a:solidFill>
                <a:latin typeface="Euclid Circular B 2"/>
              </a:rPr>
              <a:t>Social media​</a:t>
            </a:r>
          </a:p>
          <a:p>
            <a:pPr marL="358282" lvl="1" indent="-179141">
              <a:lnSpc>
                <a:spcPts val="3119"/>
              </a:lnSpc>
              <a:buFont typeface="Arial"/>
              <a:buChar char="•"/>
            </a:pPr>
            <a:r>
              <a:rPr lang="en-US" sz="1659">
                <a:solidFill>
                  <a:srgbClr val="000000"/>
                </a:solidFill>
                <a:latin typeface="Euclid Circular B 2"/>
              </a:rPr>
              <a:t>Lead gen​</a:t>
            </a:r>
          </a:p>
          <a:p>
            <a:pPr marL="358282" lvl="1" indent="-179141">
              <a:lnSpc>
                <a:spcPts val="3119"/>
              </a:lnSpc>
              <a:buFont typeface="Arial"/>
              <a:buChar char="•"/>
            </a:pPr>
            <a:r>
              <a:rPr lang="en-US" sz="1659">
                <a:solidFill>
                  <a:srgbClr val="000000"/>
                </a:solidFill>
                <a:latin typeface="Euclid Circular B 2"/>
              </a:rPr>
              <a:t>Display advertising​</a:t>
            </a:r>
          </a:p>
          <a:p>
            <a:pPr marL="358282" lvl="1" indent="-179141">
              <a:lnSpc>
                <a:spcPts val="3119"/>
              </a:lnSpc>
              <a:buFont typeface="Arial"/>
              <a:buChar char="•"/>
            </a:pPr>
            <a:r>
              <a:rPr lang="en-US" sz="1659">
                <a:solidFill>
                  <a:srgbClr val="000000"/>
                </a:solidFill>
                <a:latin typeface="Euclid Circular B 2"/>
              </a:rPr>
              <a:t>Premium partner</a:t>
            </a:r>
          </a:p>
        </p:txBody>
      </p:sp>
      <p:sp>
        <p:nvSpPr>
          <p:cNvPr id="7" name="Freeform 7"/>
          <p:cNvSpPr/>
          <p:nvPr/>
        </p:nvSpPr>
        <p:spPr>
          <a:xfrm>
            <a:off x="371468" y="5855938"/>
            <a:ext cx="2056468" cy="1182677"/>
          </a:xfrm>
          <a:custGeom>
            <a:avLst/>
            <a:gdLst/>
            <a:ahLst/>
            <a:cxnLst/>
            <a:rect l="l" t="t" r="r" b="b"/>
            <a:pathLst>
              <a:path w="2056468" h="1182677">
                <a:moveTo>
                  <a:pt x="0" y="0"/>
                </a:moveTo>
                <a:lnTo>
                  <a:pt x="2056468" y="0"/>
                </a:lnTo>
                <a:lnTo>
                  <a:pt x="2056468" y="1182676"/>
                </a:lnTo>
                <a:lnTo>
                  <a:pt x="0" y="1182676"/>
                </a:lnTo>
                <a:lnTo>
                  <a:pt x="0" y="0"/>
                </a:lnTo>
                <a:close/>
              </a:path>
            </a:pathLst>
          </a:custGeom>
          <a:blipFill>
            <a:blip r:embed="rId2"/>
            <a:stretch>
              <a:fillRect l="-3246"/>
            </a:stretch>
          </a:blipFill>
        </p:spPr>
        <p:txBody>
          <a:bodyPr/>
          <a:lstStyle/>
          <a:p>
            <a:endParaRPr lang="en-GB"/>
          </a:p>
        </p:txBody>
      </p:sp>
      <p:sp>
        <p:nvSpPr>
          <p:cNvPr id="8" name="Freeform 8"/>
          <p:cNvSpPr/>
          <p:nvPr/>
        </p:nvSpPr>
        <p:spPr>
          <a:xfrm>
            <a:off x="6864107" y="1394421"/>
            <a:ext cx="419856" cy="419856"/>
          </a:xfrm>
          <a:custGeom>
            <a:avLst/>
            <a:gdLst/>
            <a:ahLst/>
            <a:cxnLst/>
            <a:rect l="l" t="t" r="r" b="b"/>
            <a:pathLst>
              <a:path w="419856" h="419856">
                <a:moveTo>
                  <a:pt x="0" y="0"/>
                </a:moveTo>
                <a:lnTo>
                  <a:pt x="419856" y="0"/>
                </a:lnTo>
                <a:lnTo>
                  <a:pt x="419856" y="419855"/>
                </a:lnTo>
                <a:lnTo>
                  <a:pt x="0" y="419855"/>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7320534" y="969507"/>
            <a:ext cx="755836" cy="755836"/>
          </a:xfrm>
          <a:custGeom>
            <a:avLst/>
            <a:gdLst/>
            <a:ahLst/>
            <a:cxnLst/>
            <a:rect l="l" t="t" r="r" b="b"/>
            <a:pathLst>
              <a:path w="755836" h="755836">
                <a:moveTo>
                  <a:pt x="0" y="0"/>
                </a:moveTo>
                <a:lnTo>
                  <a:pt x="755836" y="0"/>
                </a:lnTo>
                <a:lnTo>
                  <a:pt x="755836" y="755836"/>
                </a:lnTo>
                <a:lnTo>
                  <a:pt x="0" y="755836"/>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6610733" y="604890"/>
            <a:ext cx="1228688" cy="1228688"/>
          </a:xfrm>
          <a:custGeom>
            <a:avLst/>
            <a:gdLst/>
            <a:ahLst/>
            <a:cxnLst/>
            <a:rect l="l" t="t" r="r" b="b"/>
            <a:pathLst>
              <a:path w="1228688" h="1228688">
                <a:moveTo>
                  <a:pt x="0" y="0"/>
                </a:moveTo>
                <a:lnTo>
                  <a:pt x="1228689" y="0"/>
                </a:lnTo>
                <a:lnTo>
                  <a:pt x="1228689" y="1228688"/>
                </a:lnTo>
                <a:lnTo>
                  <a:pt x="0" y="1228688"/>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6532977" y="1746364"/>
            <a:ext cx="959510" cy="959510"/>
          </a:xfrm>
          <a:custGeom>
            <a:avLst/>
            <a:gdLst/>
            <a:ahLst/>
            <a:cxnLst/>
            <a:rect l="l" t="t" r="r" b="b"/>
            <a:pathLst>
              <a:path w="959510" h="959510">
                <a:moveTo>
                  <a:pt x="0" y="0"/>
                </a:moveTo>
                <a:lnTo>
                  <a:pt x="959510" y="0"/>
                </a:lnTo>
                <a:lnTo>
                  <a:pt x="959510" y="959510"/>
                </a:lnTo>
                <a:lnTo>
                  <a:pt x="0" y="959510"/>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a:off x="6661861" y="2870913"/>
            <a:ext cx="1228688" cy="1228688"/>
          </a:xfrm>
          <a:custGeom>
            <a:avLst/>
            <a:gdLst/>
            <a:ahLst/>
            <a:cxnLst/>
            <a:rect l="l" t="t" r="r" b="b"/>
            <a:pathLst>
              <a:path w="1228688" h="1228688">
                <a:moveTo>
                  <a:pt x="0" y="0"/>
                </a:moveTo>
                <a:lnTo>
                  <a:pt x="1228688" y="0"/>
                </a:lnTo>
                <a:lnTo>
                  <a:pt x="1228688" y="1228689"/>
                </a:lnTo>
                <a:lnTo>
                  <a:pt x="0" y="1228689"/>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7259216" y="2740104"/>
            <a:ext cx="768745" cy="768745"/>
          </a:xfrm>
          <a:custGeom>
            <a:avLst/>
            <a:gdLst/>
            <a:ahLst/>
            <a:cxnLst/>
            <a:rect l="l" t="t" r="r" b="b"/>
            <a:pathLst>
              <a:path w="768745" h="768745">
                <a:moveTo>
                  <a:pt x="0" y="0"/>
                </a:moveTo>
                <a:lnTo>
                  <a:pt x="768745" y="0"/>
                </a:lnTo>
                <a:lnTo>
                  <a:pt x="768745" y="768745"/>
                </a:lnTo>
                <a:lnTo>
                  <a:pt x="0" y="768745"/>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a:off x="7323269" y="3386825"/>
            <a:ext cx="667411" cy="667411"/>
          </a:xfrm>
          <a:custGeom>
            <a:avLst/>
            <a:gdLst/>
            <a:ahLst/>
            <a:cxnLst/>
            <a:rect l="l" t="t" r="r" b="b"/>
            <a:pathLst>
              <a:path w="667411" h="667411">
                <a:moveTo>
                  <a:pt x="0" y="0"/>
                </a:moveTo>
                <a:lnTo>
                  <a:pt x="667411" y="0"/>
                </a:lnTo>
                <a:lnTo>
                  <a:pt x="667411" y="667411"/>
                </a:lnTo>
                <a:lnTo>
                  <a:pt x="0" y="667411"/>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a:off x="8187985" y="1308808"/>
            <a:ext cx="763925" cy="763925"/>
          </a:xfrm>
          <a:custGeom>
            <a:avLst/>
            <a:gdLst/>
            <a:ahLst/>
            <a:cxnLst/>
            <a:rect l="l" t="t" r="r" b="b"/>
            <a:pathLst>
              <a:path w="763925" h="763925">
                <a:moveTo>
                  <a:pt x="0" y="0"/>
                </a:moveTo>
                <a:lnTo>
                  <a:pt x="763925" y="0"/>
                </a:lnTo>
                <a:lnTo>
                  <a:pt x="763925" y="763925"/>
                </a:lnTo>
                <a:lnTo>
                  <a:pt x="0" y="763925"/>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Freeform 16"/>
          <p:cNvSpPr/>
          <p:nvPr/>
        </p:nvSpPr>
        <p:spPr>
          <a:xfrm>
            <a:off x="8177957" y="610282"/>
            <a:ext cx="1228688" cy="1228688"/>
          </a:xfrm>
          <a:custGeom>
            <a:avLst/>
            <a:gdLst/>
            <a:ahLst/>
            <a:cxnLst/>
            <a:rect l="l" t="t" r="r" b="b"/>
            <a:pathLst>
              <a:path w="1228688" h="1228688">
                <a:moveTo>
                  <a:pt x="0" y="0"/>
                </a:moveTo>
                <a:lnTo>
                  <a:pt x="1228689" y="0"/>
                </a:lnTo>
                <a:lnTo>
                  <a:pt x="1228689" y="1228688"/>
                </a:lnTo>
                <a:lnTo>
                  <a:pt x="0" y="1228688"/>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Freeform 17"/>
          <p:cNvSpPr/>
          <p:nvPr/>
        </p:nvSpPr>
        <p:spPr>
          <a:xfrm>
            <a:off x="8556453" y="1690770"/>
            <a:ext cx="1034670" cy="1034670"/>
          </a:xfrm>
          <a:custGeom>
            <a:avLst/>
            <a:gdLst/>
            <a:ahLst/>
            <a:cxnLst/>
            <a:rect l="l" t="t" r="r" b="b"/>
            <a:pathLst>
              <a:path w="1034670" h="1034670">
                <a:moveTo>
                  <a:pt x="0" y="0"/>
                </a:moveTo>
                <a:lnTo>
                  <a:pt x="1034670" y="0"/>
                </a:lnTo>
                <a:lnTo>
                  <a:pt x="1034670" y="1034670"/>
                </a:lnTo>
                <a:lnTo>
                  <a:pt x="0" y="1034670"/>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18"/>
          <p:cNvSpPr/>
          <p:nvPr/>
        </p:nvSpPr>
        <p:spPr>
          <a:xfrm>
            <a:off x="8331783" y="2635207"/>
            <a:ext cx="711855" cy="711855"/>
          </a:xfrm>
          <a:custGeom>
            <a:avLst/>
            <a:gdLst/>
            <a:ahLst/>
            <a:cxnLst/>
            <a:rect l="l" t="t" r="r" b="b"/>
            <a:pathLst>
              <a:path w="711855" h="711855">
                <a:moveTo>
                  <a:pt x="0" y="0"/>
                </a:moveTo>
                <a:lnTo>
                  <a:pt x="711855" y="0"/>
                </a:lnTo>
                <a:lnTo>
                  <a:pt x="711855" y="711855"/>
                </a:lnTo>
                <a:lnTo>
                  <a:pt x="0" y="711855"/>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19"/>
          <p:cNvSpPr/>
          <p:nvPr/>
        </p:nvSpPr>
        <p:spPr>
          <a:xfrm>
            <a:off x="8177957" y="2842266"/>
            <a:ext cx="1228688" cy="1228688"/>
          </a:xfrm>
          <a:custGeom>
            <a:avLst/>
            <a:gdLst/>
            <a:ahLst/>
            <a:cxnLst/>
            <a:rect l="l" t="t" r="r" b="b"/>
            <a:pathLst>
              <a:path w="1228688" h="1228688">
                <a:moveTo>
                  <a:pt x="0" y="0"/>
                </a:moveTo>
                <a:lnTo>
                  <a:pt x="1228689" y="0"/>
                </a:lnTo>
                <a:lnTo>
                  <a:pt x="1228689" y="1228688"/>
                </a:lnTo>
                <a:lnTo>
                  <a:pt x="0" y="1228688"/>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20"/>
          <p:cNvSpPr/>
          <p:nvPr/>
        </p:nvSpPr>
        <p:spPr>
          <a:xfrm>
            <a:off x="7248283" y="1465859"/>
            <a:ext cx="1580805" cy="1580805"/>
          </a:xfrm>
          <a:custGeom>
            <a:avLst/>
            <a:gdLst/>
            <a:ahLst/>
            <a:cxnLst/>
            <a:rect l="l" t="t" r="r" b="b"/>
            <a:pathLst>
              <a:path w="1580805" h="1580805">
                <a:moveTo>
                  <a:pt x="0" y="0"/>
                </a:moveTo>
                <a:lnTo>
                  <a:pt x="1580805" y="0"/>
                </a:lnTo>
                <a:lnTo>
                  <a:pt x="1580805" y="1580804"/>
                </a:lnTo>
                <a:lnTo>
                  <a:pt x="0" y="1580804"/>
                </a:lnTo>
                <a:lnTo>
                  <a:pt x="0" y="0"/>
                </a:lnTo>
                <a:close/>
              </a:path>
            </a:pathLst>
          </a:custGeom>
          <a:blipFill>
            <a:blip r:embed="rId3">
              <a:alphaModFix amt="5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1" name="Freeform 21"/>
          <p:cNvSpPr/>
          <p:nvPr/>
        </p:nvSpPr>
        <p:spPr>
          <a:xfrm>
            <a:off x="7051395" y="6355901"/>
            <a:ext cx="2021311" cy="399209"/>
          </a:xfrm>
          <a:custGeom>
            <a:avLst/>
            <a:gdLst/>
            <a:ahLst/>
            <a:cxnLst/>
            <a:rect l="l" t="t" r="r" b="b"/>
            <a:pathLst>
              <a:path w="2021311" h="399209">
                <a:moveTo>
                  <a:pt x="0" y="0"/>
                </a:moveTo>
                <a:lnTo>
                  <a:pt x="2021311" y="0"/>
                </a:lnTo>
                <a:lnTo>
                  <a:pt x="2021311" y="399209"/>
                </a:lnTo>
                <a:lnTo>
                  <a:pt x="0" y="399209"/>
                </a:lnTo>
                <a:lnTo>
                  <a:pt x="0" y="0"/>
                </a:lnTo>
                <a:close/>
              </a:path>
            </a:pathLst>
          </a:custGeom>
          <a:blipFill>
            <a:blip r:embed="rId5">
              <a:alphaModFix amt="38000"/>
            </a:blip>
            <a:stretch>
              <a:fillRect/>
            </a:stretch>
          </a:blipFill>
        </p:spPr>
        <p:txBody>
          <a:bodyPr/>
          <a:lstStyle/>
          <a:p>
            <a:endParaRPr lang="en-GB"/>
          </a:p>
        </p:txBody>
      </p:sp>
      <p:sp>
        <p:nvSpPr>
          <p:cNvPr id="22" name="Freeform 22"/>
          <p:cNvSpPr/>
          <p:nvPr/>
        </p:nvSpPr>
        <p:spPr>
          <a:xfrm>
            <a:off x="6731327" y="4346275"/>
            <a:ext cx="2661446" cy="2209230"/>
          </a:xfrm>
          <a:custGeom>
            <a:avLst/>
            <a:gdLst/>
            <a:ahLst/>
            <a:cxnLst/>
            <a:rect l="l" t="t" r="r" b="b"/>
            <a:pathLst>
              <a:path w="2661446" h="2209230">
                <a:moveTo>
                  <a:pt x="0" y="0"/>
                </a:moveTo>
                <a:lnTo>
                  <a:pt x="2661446" y="0"/>
                </a:lnTo>
                <a:lnTo>
                  <a:pt x="2661446" y="2209231"/>
                </a:lnTo>
                <a:lnTo>
                  <a:pt x="0" y="2209231"/>
                </a:lnTo>
                <a:lnTo>
                  <a:pt x="0" y="0"/>
                </a:lnTo>
                <a:close/>
              </a:path>
            </a:pathLst>
          </a:custGeom>
          <a:blipFill>
            <a:blip r:embed="rId6"/>
            <a:stretch>
              <a:fillRect/>
            </a:stretch>
          </a:blipFill>
        </p:spPr>
        <p:txBody>
          <a:bodyPr/>
          <a:lstStyle/>
          <a:p>
            <a:endParaRPr lang="en-GB"/>
          </a:p>
        </p:txBody>
      </p:sp>
      <p:sp>
        <p:nvSpPr>
          <p:cNvPr id="23" name="Freeform 23"/>
          <p:cNvSpPr/>
          <p:nvPr/>
        </p:nvSpPr>
        <p:spPr>
          <a:xfrm>
            <a:off x="6823573" y="4446618"/>
            <a:ext cx="2476955" cy="1409320"/>
          </a:xfrm>
          <a:custGeom>
            <a:avLst/>
            <a:gdLst/>
            <a:ahLst/>
            <a:cxnLst/>
            <a:rect l="l" t="t" r="r" b="b"/>
            <a:pathLst>
              <a:path w="2476955" h="1409320">
                <a:moveTo>
                  <a:pt x="0" y="0"/>
                </a:moveTo>
                <a:lnTo>
                  <a:pt x="2476955" y="0"/>
                </a:lnTo>
                <a:lnTo>
                  <a:pt x="2476955" y="1409320"/>
                </a:lnTo>
                <a:lnTo>
                  <a:pt x="0" y="1409320"/>
                </a:lnTo>
                <a:lnTo>
                  <a:pt x="0" y="0"/>
                </a:lnTo>
                <a:close/>
              </a:path>
            </a:pathLst>
          </a:custGeom>
          <a:blipFill>
            <a:blip r:embed="rId7"/>
            <a:stretch>
              <a:fillRect l="-11715" r="-11170" b="-6904"/>
            </a:stretch>
          </a:blipFill>
        </p:spPr>
        <p:txBody>
          <a:bodyPr/>
          <a:lstStyle/>
          <a:p>
            <a:endParaRPr lang="en-GB"/>
          </a:p>
        </p:txBody>
      </p:sp>
      <p:sp>
        <p:nvSpPr>
          <p:cNvPr id="24" name="Freeform 24"/>
          <p:cNvSpPr/>
          <p:nvPr/>
        </p:nvSpPr>
        <p:spPr>
          <a:xfrm>
            <a:off x="7485257" y="1135005"/>
            <a:ext cx="426390" cy="424839"/>
          </a:xfrm>
          <a:custGeom>
            <a:avLst/>
            <a:gdLst/>
            <a:ahLst/>
            <a:cxnLst/>
            <a:rect l="l" t="t" r="r" b="b"/>
            <a:pathLst>
              <a:path w="426390" h="424839">
                <a:moveTo>
                  <a:pt x="0" y="0"/>
                </a:moveTo>
                <a:lnTo>
                  <a:pt x="426390" y="0"/>
                </a:lnTo>
                <a:lnTo>
                  <a:pt x="426390" y="424840"/>
                </a:lnTo>
                <a:lnTo>
                  <a:pt x="0" y="4248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5" name="Freeform 25"/>
          <p:cNvSpPr/>
          <p:nvPr/>
        </p:nvSpPr>
        <p:spPr>
          <a:xfrm>
            <a:off x="8461715" y="2765139"/>
            <a:ext cx="451991" cy="451991"/>
          </a:xfrm>
          <a:custGeom>
            <a:avLst/>
            <a:gdLst/>
            <a:ahLst/>
            <a:cxnLst/>
            <a:rect l="l" t="t" r="r" b="b"/>
            <a:pathLst>
              <a:path w="451991" h="451991">
                <a:moveTo>
                  <a:pt x="0" y="0"/>
                </a:moveTo>
                <a:lnTo>
                  <a:pt x="451991" y="0"/>
                </a:lnTo>
                <a:lnTo>
                  <a:pt x="451991" y="451991"/>
                </a:lnTo>
                <a:lnTo>
                  <a:pt x="0" y="451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6" name="Freeform 26"/>
          <p:cNvSpPr/>
          <p:nvPr/>
        </p:nvSpPr>
        <p:spPr>
          <a:xfrm>
            <a:off x="6889859" y="889408"/>
            <a:ext cx="670437" cy="670437"/>
          </a:xfrm>
          <a:custGeom>
            <a:avLst/>
            <a:gdLst/>
            <a:ahLst/>
            <a:cxnLst/>
            <a:rect l="l" t="t" r="r" b="b"/>
            <a:pathLst>
              <a:path w="670437" h="670437">
                <a:moveTo>
                  <a:pt x="0" y="0"/>
                </a:moveTo>
                <a:lnTo>
                  <a:pt x="670437" y="0"/>
                </a:lnTo>
                <a:lnTo>
                  <a:pt x="670437" y="670437"/>
                </a:lnTo>
                <a:lnTo>
                  <a:pt x="0" y="6704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7" name="Freeform 27"/>
          <p:cNvSpPr/>
          <p:nvPr/>
        </p:nvSpPr>
        <p:spPr>
          <a:xfrm>
            <a:off x="7404017" y="2884905"/>
            <a:ext cx="479143" cy="479143"/>
          </a:xfrm>
          <a:custGeom>
            <a:avLst/>
            <a:gdLst/>
            <a:ahLst/>
            <a:cxnLst/>
            <a:rect l="l" t="t" r="r" b="b"/>
            <a:pathLst>
              <a:path w="479143" h="479143">
                <a:moveTo>
                  <a:pt x="0" y="0"/>
                </a:moveTo>
                <a:lnTo>
                  <a:pt x="479143" y="0"/>
                </a:lnTo>
                <a:lnTo>
                  <a:pt x="479143" y="479143"/>
                </a:lnTo>
                <a:lnTo>
                  <a:pt x="0" y="4791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8" name="Freeform 28"/>
          <p:cNvSpPr/>
          <p:nvPr/>
        </p:nvSpPr>
        <p:spPr>
          <a:xfrm>
            <a:off x="8461715" y="3126023"/>
            <a:ext cx="661173" cy="661173"/>
          </a:xfrm>
          <a:custGeom>
            <a:avLst/>
            <a:gdLst/>
            <a:ahLst/>
            <a:cxnLst/>
            <a:rect l="l" t="t" r="r" b="b"/>
            <a:pathLst>
              <a:path w="661173" h="661173">
                <a:moveTo>
                  <a:pt x="0" y="0"/>
                </a:moveTo>
                <a:lnTo>
                  <a:pt x="661173" y="0"/>
                </a:lnTo>
                <a:lnTo>
                  <a:pt x="661173" y="661174"/>
                </a:lnTo>
                <a:lnTo>
                  <a:pt x="0" y="6611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9" name="Freeform 29"/>
          <p:cNvSpPr/>
          <p:nvPr/>
        </p:nvSpPr>
        <p:spPr>
          <a:xfrm>
            <a:off x="8337164" y="1461052"/>
            <a:ext cx="465567" cy="465567"/>
          </a:xfrm>
          <a:custGeom>
            <a:avLst/>
            <a:gdLst/>
            <a:ahLst/>
            <a:cxnLst/>
            <a:rect l="l" t="t" r="r" b="b"/>
            <a:pathLst>
              <a:path w="465567" h="465567">
                <a:moveTo>
                  <a:pt x="0" y="0"/>
                </a:moveTo>
                <a:lnTo>
                  <a:pt x="465567" y="0"/>
                </a:lnTo>
                <a:lnTo>
                  <a:pt x="465567" y="465567"/>
                </a:lnTo>
                <a:lnTo>
                  <a:pt x="0" y="46556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30" name="Freeform 30"/>
          <p:cNvSpPr/>
          <p:nvPr/>
        </p:nvSpPr>
        <p:spPr>
          <a:xfrm>
            <a:off x="8451286" y="889408"/>
            <a:ext cx="682032" cy="682032"/>
          </a:xfrm>
          <a:custGeom>
            <a:avLst/>
            <a:gdLst/>
            <a:ahLst/>
            <a:cxnLst/>
            <a:rect l="l" t="t" r="r" b="b"/>
            <a:pathLst>
              <a:path w="682032" h="682032">
                <a:moveTo>
                  <a:pt x="0" y="0"/>
                </a:moveTo>
                <a:lnTo>
                  <a:pt x="682031" y="0"/>
                </a:lnTo>
                <a:lnTo>
                  <a:pt x="682031" y="682032"/>
                </a:lnTo>
                <a:lnTo>
                  <a:pt x="0" y="68203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31" name="Freeform 31"/>
          <p:cNvSpPr/>
          <p:nvPr/>
        </p:nvSpPr>
        <p:spPr>
          <a:xfrm>
            <a:off x="6945618" y="3154671"/>
            <a:ext cx="661173" cy="661173"/>
          </a:xfrm>
          <a:custGeom>
            <a:avLst/>
            <a:gdLst/>
            <a:ahLst/>
            <a:cxnLst/>
            <a:rect l="l" t="t" r="r" b="b"/>
            <a:pathLst>
              <a:path w="661173" h="661173">
                <a:moveTo>
                  <a:pt x="0" y="0"/>
                </a:moveTo>
                <a:lnTo>
                  <a:pt x="661174" y="0"/>
                </a:lnTo>
                <a:lnTo>
                  <a:pt x="661174" y="661173"/>
                </a:lnTo>
                <a:lnTo>
                  <a:pt x="0" y="66117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32" name="Freeform 32"/>
          <p:cNvSpPr/>
          <p:nvPr/>
        </p:nvSpPr>
        <p:spPr>
          <a:xfrm>
            <a:off x="6749260" y="1962647"/>
            <a:ext cx="526945" cy="526945"/>
          </a:xfrm>
          <a:custGeom>
            <a:avLst/>
            <a:gdLst/>
            <a:ahLst/>
            <a:cxnLst/>
            <a:rect l="l" t="t" r="r" b="b"/>
            <a:pathLst>
              <a:path w="526945" h="526945">
                <a:moveTo>
                  <a:pt x="0" y="0"/>
                </a:moveTo>
                <a:lnTo>
                  <a:pt x="526945" y="0"/>
                </a:lnTo>
                <a:lnTo>
                  <a:pt x="526945" y="526945"/>
                </a:lnTo>
                <a:lnTo>
                  <a:pt x="0" y="52694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33" name="Freeform 33"/>
          <p:cNvSpPr/>
          <p:nvPr/>
        </p:nvSpPr>
        <p:spPr>
          <a:xfrm>
            <a:off x="8792302" y="1926619"/>
            <a:ext cx="562973" cy="562973"/>
          </a:xfrm>
          <a:custGeom>
            <a:avLst/>
            <a:gdLst/>
            <a:ahLst/>
            <a:cxnLst/>
            <a:rect l="l" t="t" r="r" b="b"/>
            <a:pathLst>
              <a:path w="562973" h="562973">
                <a:moveTo>
                  <a:pt x="0" y="0"/>
                </a:moveTo>
                <a:lnTo>
                  <a:pt x="562973" y="0"/>
                </a:lnTo>
                <a:lnTo>
                  <a:pt x="562973" y="562973"/>
                </a:lnTo>
                <a:lnTo>
                  <a:pt x="0" y="562973"/>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34" name="Freeform 34"/>
          <p:cNvSpPr/>
          <p:nvPr/>
        </p:nvSpPr>
        <p:spPr>
          <a:xfrm>
            <a:off x="7606765" y="1830814"/>
            <a:ext cx="854976" cy="854976"/>
          </a:xfrm>
          <a:custGeom>
            <a:avLst/>
            <a:gdLst/>
            <a:ahLst/>
            <a:cxnLst/>
            <a:rect l="l" t="t" r="r" b="b"/>
            <a:pathLst>
              <a:path w="854976" h="854976">
                <a:moveTo>
                  <a:pt x="0" y="0"/>
                </a:moveTo>
                <a:lnTo>
                  <a:pt x="854976" y="0"/>
                </a:lnTo>
                <a:lnTo>
                  <a:pt x="854976" y="854977"/>
                </a:lnTo>
                <a:lnTo>
                  <a:pt x="0" y="854977"/>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a:p>
        </p:txBody>
      </p:sp>
      <p:grpSp>
        <p:nvGrpSpPr>
          <p:cNvPr id="35" name="Group 35"/>
          <p:cNvGrpSpPr/>
          <p:nvPr/>
        </p:nvGrpSpPr>
        <p:grpSpPr>
          <a:xfrm>
            <a:off x="7485257" y="1752248"/>
            <a:ext cx="348741" cy="34874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37" name="TextBox 37"/>
            <p:cNvSpPr txBox="1"/>
            <p:nvPr/>
          </p:nvSpPr>
          <p:spPr>
            <a:xfrm>
              <a:off x="76200" y="28575"/>
              <a:ext cx="660400" cy="708025"/>
            </a:xfrm>
            <a:prstGeom prst="rect">
              <a:avLst/>
            </a:prstGeom>
          </p:spPr>
          <p:txBody>
            <a:bodyPr lIns="49261" tIns="49261" rIns="49261" bIns="49261" rtlCol="0" anchor="ctr"/>
            <a:lstStyle/>
            <a:p>
              <a:pPr algn="ctr">
                <a:lnSpc>
                  <a:spcPts val="1375"/>
                </a:lnSpc>
              </a:pPr>
              <a:endParaRPr/>
            </a:p>
          </p:txBody>
        </p:sp>
      </p:grpSp>
      <p:grpSp>
        <p:nvGrpSpPr>
          <p:cNvPr id="38" name="Group 38"/>
          <p:cNvGrpSpPr/>
          <p:nvPr/>
        </p:nvGrpSpPr>
        <p:grpSpPr>
          <a:xfrm>
            <a:off x="8082863" y="2925362"/>
            <a:ext cx="194018" cy="19401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40" name="TextBox 40"/>
            <p:cNvSpPr txBox="1"/>
            <p:nvPr/>
          </p:nvSpPr>
          <p:spPr>
            <a:xfrm>
              <a:off x="76200" y="28575"/>
              <a:ext cx="660400" cy="708025"/>
            </a:xfrm>
            <a:prstGeom prst="rect">
              <a:avLst/>
            </a:prstGeom>
          </p:spPr>
          <p:txBody>
            <a:bodyPr lIns="49261" tIns="49261" rIns="49261" bIns="49261" rtlCol="0" anchor="ctr"/>
            <a:lstStyle/>
            <a:p>
              <a:pPr algn="ctr">
                <a:lnSpc>
                  <a:spcPts val="1375"/>
                </a:lnSpc>
              </a:pPr>
              <a:endParaRPr/>
            </a:p>
          </p:txBody>
        </p:sp>
      </p:grpSp>
      <p:grpSp>
        <p:nvGrpSpPr>
          <p:cNvPr id="41" name="Group 41"/>
          <p:cNvGrpSpPr/>
          <p:nvPr/>
        </p:nvGrpSpPr>
        <p:grpSpPr>
          <a:xfrm>
            <a:off x="7083474" y="2594672"/>
            <a:ext cx="194018" cy="194018"/>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43" name="TextBox 43"/>
            <p:cNvSpPr txBox="1"/>
            <p:nvPr/>
          </p:nvSpPr>
          <p:spPr>
            <a:xfrm>
              <a:off x="76200" y="28575"/>
              <a:ext cx="660400" cy="708025"/>
            </a:xfrm>
            <a:prstGeom prst="rect">
              <a:avLst/>
            </a:prstGeom>
          </p:spPr>
          <p:txBody>
            <a:bodyPr lIns="49261" tIns="49261" rIns="49261" bIns="49261" rtlCol="0" anchor="ctr"/>
            <a:lstStyle/>
            <a:p>
              <a:pPr algn="ctr">
                <a:lnSpc>
                  <a:spcPts val="1375"/>
                </a:lnSpc>
              </a:pPr>
              <a:endParaRPr/>
            </a:p>
          </p:txBody>
        </p:sp>
      </p:grpSp>
      <p:grpSp>
        <p:nvGrpSpPr>
          <p:cNvPr id="44" name="Group 44"/>
          <p:cNvGrpSpPr/>
          <p:nvPr/>
        </p:nvGrpSpPr>
        <p:grpSpPr>
          <a:xfrm>
            <a:off x="6941320" y="1471633"/>
            <a:ext cx="265431" cy="26543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46" name="TextBox 46"/>
            <p:cNvSpPr txBox="1"/>
            <p:nvPr/>
          </p:nvSpPr>
          <p:spPr>
            <a:xfrm>
              <a:off x="76200" y="28575"/>
              <a:ext cx="660400" cy="708025"/>
            </a:xfrm>
            <a:prstGeom prst="rect">
              <a:avLst/>
            </a:prstGeom>
          </p:spPr>
          <p:txBody>
            <a:bodyPr lIns="49261" tIns="49261" rIns="49261" bIns="49261" rtlCol="0" anchor="ctr"/>
            <a:lstStyle/>
            <a:p>
              <a:pPr algn="ctr">
                <a:lnSpc>
                  <a:spcPts val="1375"/>
                </a:lnSpc>
              </a:pPr>
              <a:endParaRPr/>
            </a:p>
          </p:txBody>
        </p:sp>
      </p:grpSp>
      <p:grpSp>
        <p:nvGrpSpPr>
          <p:cNvPr id="47" name="Group 47"/>
          <p:cNvGrpSpPr/>
          <p:nvPr/>
        </p:nvGrpSpPr>
        <p:grpSpPr>
          <a:xfrm>
            <a:off x="7485257" y="3553855"/>
            <a:ext cx="348741" cy="34874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49" name="TextBox 49"/>
            <p:cNvSpPr txBox="1"/>
            <p:nvPr/>
          </p:nvSpPr>
          <p:spPr>
            <a:xfrm>
              <a:off x="76200" y="28575"/>
              <a:ext cx="660400" cy="708025"/>
            </a:xfrm>
            <a:prstGeom prst="rect">
              <a:avLst/>
            </a:prstGeom>
          </p:spPr>
          <p:txBody>
            <a:bodyPr lIns="49261" tIns="49261" rIns="49261" bIns="49261" rtlCol="0" anchor="ctr"/>
            <a:lstStyle/>
            <a:p>
              <a:pPr algn="ctr">
                <a:lnSpc>
                  <a:spcPts val="1375"/>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0500" y="5013181"/>
            <a:ext cx="3383100" cy="2302019"/>
            <a:chOff x="0" y="0"/>
            <a:chExt cx="1540226" cy="932707"/>
          </a:xfrm>
        </p:grpSpPr>
        <p:sp>
          <p:nvSpPr>
            <p:cNvPr id="3" name="Freeform 3"/>
            <p:cNvSpPr/>
            <p:nvPr/>
          </p:nvSpPr>
          <p:spPr>
            <a:xfrm>
              <a:off x="0" y="0"/>
              <a:ext cx="1540226" cy="932707"/>
            </a:xfrm>
            <a:custGeom>
              <a:avLst/>
              <a:gdLst/>
              <a:ahLst/>
              <a:cxnLst/>
              <a:rect l="l" t="t" r="r" b="b"/>
              <a:pathLst>
                <a:path w="1540226" h="932707">
                  <a:moveTo>
                    <a:pt x="0" y="0"/>
                  </a:moveTo>
                  <a:lnTo>
                    <a:pt x="1540226" y="0"/>
                  </a:lnTo>
                  <a:lnTo>
                    <a:pt x="1540226" y="932707"/>
                  </a:lnTo>
                  <a:lnTo>
                    <a:pt x="0" y="932707"/>
                  </a:lnTo>
                  <a:close/>
                </a:path>
              </a:pathLst>
            </a:custGeom>
            <a:solidFill>
              <a:srgbClr val="01789B"/>
            </a:solidFill>
          </p:spPr>
          <p:txBody>
            <a:bodyPr/>
            <a:lstStyle/>
            <a:p>
              <a:endParaRPr lang="en-GB"/>
            </a:p>
          </p:txBody>
        </p:sp>
        <p:sp>
          <p:nvSpPr>
            <p:cNvPr id="4" name="TextBox 4"/>
            <p:cNvSpPr txBox="1"/>
            <p:nvPr/>
          </p:nvSpPr>
          <p:spPr>
            <a:xfrm>
              <a:off x="0" y="-47625"/>
              <a:ext cx="1540226" cy="980332"/>
            </a:xfrm>
            <a:prstGeom prst="rect">
              <a:avLst/>
            </a:prstGeom>
          </p:spPr>
          <p:txBody>
            <a:bodyPr lIns="49261" tIns="49261" rIns="49261" bIns="49261" rtlCol="0" anchor="ctr"/>
            <a:lstStyle/>
            <a:p>
              <a:pPr algn="ctr">
                <a:lnSpc>
                  <a:spcPts val="1375"/>
                </a:lnSpc>
              </a:pPr>
              <a:endParaRPr/>
            </a:p>
          </p:txBody>
        </p:sp>
      </p:grpSp>
      <p:sp>
        <p:nvSpPr>
          <p:cNvPr id="5" name="Freeform 5"/>
          <p:cNvSpPr/>
          <p:nvPr/>
        </p:nvSpPr>
        <p:spPr>
          <a:xfrm>
            <a:off x="7051395" y="6021131"/>
            <a:ext cx="2021311" cy="399209"/>
          </a:xfrm>
          <a:custGeom>
            <a:avLst/>
            <a:gdLst/>
            <a:ahLst/>
            <a:cxnLst/>
            <a:rect l="l" t="t" r="r" b="b"/>
            <a:pathLst>
              <a:path w="2021311" h="399209">
                <a:moveTo>
                  <a:pt x="0" y="0"/>
                </a:moveTo>
                <a:lnTo>
                  <a:pt x="2021311" y="0"/>
                </a:lnTo>
                <a:lnTo>
                  <a:pt x="2021311" y="399209"/>
                </a:lnTo>
                <a:lnTo>
                  <a:pt x="0" y="399209"/>
                </a:lnTo>
                <a:lnTo>
                  <a:pt x="0" y="0"/>
                </a:lnTo>
                <a:close/>
              </a:path>
            </a:pathLst>
          </a:custGeom>
          <a:blipFill>
            <a:blip r:embed="rId2">
              <a:alphaModFix amt="38000"/>
            </a:blip>
            <a:stretch>
              <a:fillRect/>
            </a:stretch>
          </a:blipFill>
        </p:spPr>
        <p:txBody>
          <a:bodyPr/>
          <a:lstStyle/>
          <a:p>
            <a:endParaRPr lang="en-GB"/>
          </a:p>
        </p:txBody>
      </p:sp>
      <p:sp>
        <p:nvSpPr>
          <p:cNvPr id="6" name="Freeform 6"/>
          <p:cNvSpPr/>
          <p:nvPr/>
        </p:nvSpPr>
        <p:spPr>
          <a:xfrm>
            <a:off x="670870" y="5864512"/>
            <a:ext cx="1238820" cy="712447"/>
          </a:xfrm>
          <a:custGeom>
            <a:avLst/>
            <a:gdLst/>
            <a:ahLst/>
            <a:cxnLst/>
            <a:rect l="l" t="t" r="r" b="b"/>
            <a:pathLst>
              <a:path w="1238820" h="712447">
                <a:moveTo>
                  <a:pt x="0" y="0"/>
                </a:moveTo>
                <a:lnTo>
                  <a:pt x="1238820" y="0"/>
                </a:lnTo>
                <a:lnTo>
                  <a:pt x="1238820" y="712447"/>
                </a:lnTo>
                <a:lnTo>
                  <a:pt x="0" y="712447"/>
                </a:lnTo>
                <a:lnTo>
                  <a:pt x="0" y="0"/>
                </a:lnTo>
                <a:close/>
              </a:path>
            </a:pathLst>
          </a:custGeom>
          <a:blipFill>
            <a:blip r:embed="rId3"/>
            <a:stretch>
              <a:fillRect l="-3246"/>
            </a:stretch>
          </a:blipFill>
        </p:spPr>
        <p:txBody>
          <a:bodyPr/>
          <a:lstStyle/>
          <a:p>
            <a:endParaRPr lang="en-GB"/>
          </a:p>
        </p:txBody>
      </p:sp>
      <p:sp>
        <p:nvSpPr>
          <p:cNvPr id="7" name="Freeform 7"/>
          <p:cNvSpPr/>
          <p:nvPr/>
        </p:nvSpPr>
        <p:spPr>
          <a:xfrm>
            <a:off x="0" y="5013181"/>
            <a:ext cx="6370500" cy="2302019"/>
          </a:xfrm>
          <a:custGeom>
            <a:avLst/>
            <a:gdLst/>
            <a:ahLst/>
            <a:cxnLst/>
            <a:rect l="l" t="t" r="r" b="b"/>
            <a:pathLst>
              <a:path w="6370500" h="2302019">
                <a:moveTo>
                  <a:pt x="0" y="0"/>
                </a:moveTo>
                <a:lnTo>
                  <a:pt x="6370500" y="0"/>
                </a:lnTo>
                <a:lnTo>
                  <a:pt x="6370500" y="2302019"/>
                </a:lnTo>
                <a:lnTo>
                  <a:pt x="0" y="2302019"/>
                </a:lnTo>
                <a:lnTo>
                  <a:pt x="0" y="0"/>
                </a:lnTo>
                <a:close/>
              </a:path>
            </a:pathLst>
          </a:custGeom>
          <a:blipFill>
            <a:blip r:embed="rId4"/>
            <a:stretch>
              <a:fillRect l="-13223" t="-62620" b="-46213"/>
            </a:stretch>
          </a:blipFill>
        </p:spPr>
        <p:txBody>
          <a:bodyPr/>
          <a:lstStyle/>
          <a:p>
            <a:endParaRPr lang="en-GB"/>
          </a:p>
        </p:txBody>
      </p:sp>
      <p:sp>
        <p:nvSpPr>
          <p:cNvPr id="8" name="Freeform 8"/>
          <p:cNvSpPr/>
          <p:nvPr/>
        </p:nvSpPr>
        <p:spPr>
          <a:xfrm>
            <a:off x="6311324" y="4924800"/>
            <a:ext cx="3511851" cy="2390400"/>
          </a:xfrm>
          <a:custGeom>
            <a:avLst/>
            <a:gdLst/>
            <a:ahLst/>
            <a:cxnLst/>
            <a:rect l="l" t="t" r="r" b="b"/>
            <a:pathLst>
              <a:path w="3511851" h="2478782">
                <a:moveTo>
                  <a:pt x="0" y="0"/>
                </a:moveTo>
                <a:lnTo>
                  <a:pt x="3511851" y="0"/>
                </a:lnTo>
                <a:lnTo>
                  <a:pt x="3511851" y="2478782"/>
                </a:lnTo>
                <a:lnTo>
                  <a:pt x="0" y="2478782"/>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372131" y="1188981"/>
            <a:ext cx="7695119" cy="3025964"/>
          </a:xfrm>
          <a:prstGeom prst="rect">
            <a:avLst/>
          </a:prstGeom>
        </p:spPr>
        <p:txBody>
          <a:bodyPr lIns="0" tIns="0" rIns="0" bIns="0" rtlCol="0" anchor="t">
            <a:spAutoFit/>
          </a:bodyPr>
          <a:lstStyle/>
          <a:p>
            <a:pPr>
              <a:lnSpc>
                <a:spcPts val="1819"/>
              </a:lnSpc>
            </a:pPr>
            <a:endParaRPr/>
          </a:p>
          <a:p>
            <a:pPr>
              <a:lnSpc>
                <a:spcPts val="1819"/>
              </a:lnSpc>
            </a:pPr>
            <a:endParaRPr/>
          </a:p>
          <a:p>
            <a:pPr>
              <a:lnSpc>
                <a:spcPts val="1819"/>
              </a:lnSpc>
            </a:pPr>
            <a:r>
              <a:rPr lang="en-US" sz="1299">
                <a:solidFill>
                  <a:srgbClr val="000000"/>
                </a:solidFill>
                <a:latin typeface="Euclid Circular B 2"/>
              </a:rPr>
              <a:t>The Grand Designs portfolio, run by Media 10 includes a biannual live event and the monthly publication, based on the hit television show hosted by Kevin McCloud and broadcast on Channel 4 and All 4. The show includes a series of inspirational, self-build and renovation projects that span a wide range of styles, periods, locations and budgets​</a:t>
            </a:r>
          </a:p>
          <a:p>
            <a:pPr>
              <a:lnSpc>
                <a:spcPts val="1819"/>
              </a:lnSpc>
            </a:pPr>
            <a:r>
              <a:rPr lang="en-US" sz="1299">
                <a:solidFill>
                  <a:srgbClr val="000000"/>
                </a:solidFill>
                <a:latin typeface="Euclid Circular B 2"/>
              </a:rPr>
              <a:t>​</a:t>
            </a:r>
          </a:p>
          <a:p>
            <a:pPr>
              <a:lnSpc>
                <a:spcPts val="1819"/>
              </a:lnSpc>
            </a:pPr>
            <a:r>
              <a:rPr lang="en-US" sz="1299">
                <a:solidFill>
                  <a:srgbClr val="000000"/>
                </a:solidFill>
                <a:latin typeface="Euclid Circular B 2"/>
              </a:rPr>
              <a:t>Grand Designs' digital presence offers fully responsive, multi-platform inspiration and includes architecture, design, construction and interiors ideas, as well as advice to empower the audience to create their own Grand Design. The website provides the user with a stream of exclusive articles, expert advice and home-related news keeping viewers engaged and up-to-date with the latest developments.</a:t>
            </a:r>
          </a:p>
          <a:p>
            <a:pPr>
              <a:lnSpc>
                <a:spcPts val="1819"/>
              </a:lnSpc>
            </a:pPr>
            <a:endParaRPr lang="en-US" sz="1299">
              <a:solidFill>
                <a:srgbClr val="000000"/>
              </a:solidFill>
              <a:latin typeface="Euclid Circular B 2"/>
            </a:endParaRPr>
          </a:p>
        </p:txBody>
      </p:sp>
      <p:sp>
        <p:nvSpPr>
          <p:cNvPr id="10" name="TextBox 10"/>
          <p:cNvSpPr txBox="1"/>
          <p:nvPr/>
        </p:nvSpPr>
        <p:spPr>
          <a:xfrm>
            <a:off x="485457" y="417737"/>
            <a:ext cx="2531269" cy="513265"/>
          </a:xfrm>
          <a:prstGeom prst="rect">
            <a:avLst/>
          </a:prstGeom>
        </p:spPr>
        <p:txBody>
          <a:bodyPr lIns="0" tIns="0" rIns="0" bIns="0" rtlCol="0" anchor="t">
            <a:spAutoFit/>
          </a:bodyPr>
          <a:lstStyle/>
          <a:p>
            <a:pPr algn="ctr">
              <a:lnSpc>
                <a:spcPts val="3734"/>
              </a:lnSpc>
            </a:pPr>
            <a:r>
              <a:rPr lang="en-US" sz="2667">
                <a:solidFill>
                  <a:srgbClr val="E2637B"/>
                </a:solidFill>
                <a:latin typeface="Euclid Circular B 1"/>
              </a:rPr>
              <a:t>Brand overview</a:t>
            </a:r>
          </a:p>
        </p:txBody>
      </p:sp>
      <p:sp>
        <p:nvSpPr>
          <p:cNvPr id="11" name="AutoShape 11"/>
          <p:cNvSpPr/>
          <p:nvPr/>
        </p:nvSpPr>
        <p:spPr>
          <a:xfrm>
            <a:off x="420395" y="1100599"/>
            <a:ext cx="5192661" cy="9236"/>
          </a:xfrm>
          <a:prstGeom prst="line">
            <a:avLst/>
          </a:prstGeom>
          <a:ln w="19050" cap="flat">
            <a:solidFill>
              <a:srgbClr val="E2637B"/>
            </a:solidFill>
            <a:prstDash val="sysDot"/>
            <a:headEnd type="none" w="sm" len="sm"/>
            <a:tailEnd type="none" w="sm" len="sm"/>
          </a:ln>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87650A41-770E-4DD8-40F1-23DC002E8CBC}"/>
              </a:ext>
            </a:extLst>
          </p:cNvPr>
          <p:cNvSpPr/>
          <p:nvPr/>
        </p:nvSpPr>
        <p:spPr>
          <a:xfrm>
            <a:off x="6568633" y="221033"/>
            <a:ext cx="3190576" cy="7098174"/>
          </a:xfrm>
          <a:custGeom>
            <a:avLst/>
            <a:gdLst/>
            <a:ahLst/>
            <a:cxnLst/>
            <a:rect l="l" t="t" r="r" b="b"/>
            <a:pathLst>
              <a:path w="1540226" h="2846978">
                <a:moveTo>
                  <a:pt x="0" y="0"/>
                </a:moveTo>
                <a:lnTo>
                  <a:pt x="1540226" y="0"/>
                </a:lnTo>
                <a:lnTo>
                  <a:pt x="1540226" y="2846978"/>
                </a:lnTo>
                <a:lnTo>
                  <a:pt x="0" y="2846978"/>
                </a:lnTo>
                <a:close/>
              </a:path>
            </a:pathLst>
          </a:custGeom>
          <a:solidFill>
            <a:srgbClr val="01789B"/>
          </a:solidFill>
        </p:spPr>
        <p:txBody>
          <a:bodyPr lIns="88669" tIns="44335" rIns="88669" bIns="44335" anchor="t"/>
          <a:lstStyle/>
          <a:p>
            <a:endParaRPr lang="en-GB" sz="1745">
              <a:solidFill>
                <a:srgbClr val="70285E"/>
              </a:solidFill>
              <a:cs typeface="Calibri"/>
            </a:endParaRPr>
          </a:p>
        </p:txBody>
      </p:sp>
      <p:sp>
        <p:nvSpPr>
          <p:cNvPr id="11" name="Freeform 3">
            <a:extLst>
              <a:ext uri="{FF2B5EF4-FFF2-40B4-BE49-F238E27FC236}">
                <a16:creationId xmlns:a16="http://schemas.microsoft.com/office/drawing/2014/main" id="{52F8531C-1D1E-6BA2-4F9E-8067C9EB692A}"/>
              </a:ext>
            </a:extLst>
          </p:cNvPr>
          <p:cNvSpPr/>
          <p:nvPr/>
        </p:nvSpPr>
        <p:spPr>
          <a:xfrm>
            <a:off x="3348502" y="104602"/>
            <a:ext cx="3049411" cy="7211555"/>
          </a:xfrm>
          <a:custGeom>
            <a:avLst/>
            <a:gdLst/>
            <a:ahLst/>
            <a:cxnLst/>
            <a:rect l="l" t="t" r="r" b="b"/>
            <a:pathLst>
              <a:path w="1540226" h="2846978">
                <a:moveTo>
                  <a:pt x="0" y="0"/>
                </a:moveTo>
                <a:lnTo>
                  <a:pt x="1540226" y="0"/>
                </a:lnTo>
                <a:lnTo>
                  <a:pt x="1540226" y="2846978"/>
                </a:lnTo>
                <a:lnTo>
                  <a:pt x="0" y="2846978"/>
                </a:lnTo>
                <a:close/>
              </a:path>
            </a:pathLst>
          </a:custGeom>
          <a:solidFill>
            <a:srgbClr val="01789B"/>
          </a:solidFill>
        </p:spPr>
        <p:txBody>
          <a:bodyPr/>
          <a:lstStyle/>
          <a:p>
            <a:r>
              <a:rPr lang="en-US" sz="1067" b="0" i="0" u="none" strike="noStrike" baseline="0">
                <a:solidFill>
                  <a:srgbClr val="000000"/>
                </a:solidFill>
                <a:latin typeface="Arial"/>
                <a:ea typeface="Arial"/>
                <a:cs typeface="Arial"/>
              </a:rPr>
              <a:t>Their interests</a:t>
            </a:r>
            <a:r>
              <a:rPr lang="en-US" sz="1067" b="0" i="0">
                <a:solidFill>
                  <a:srgbClr val="000000"/>
                </a:solidFill>
                <a:latin typeface="Arial"/>
                <a:ea typeface="Arial"/>
                <a:cs typeface="Arial"/>
              </a:rPr>
              <a:t>​</a:t>
            </a:r>
            <a:endParaRPr lang="en-GB" sz="1745"/>
          </a:p>
        </p:txBody>
      </p:sp>
      <p:sp>
        <p:nvSpPr>
          <p:cNvPr id="4" name="Freeform 10">
            <a:extLst>
              <a:ext uri="{FF2B5EF4-FFF2-40B4-BE49-F238E27FC236}">
                <a16:creationId xmlns:a16="http://schemas.microsoft.com/office/drawing/2014/main" id="{2C8940B0-C8D6-5B5A-C29C-FF2536C17721}"/>
              </a:ext>
            </a:extLst>
          </p:cNvPr>
          <p:cNvSpPr/>
          <p:nvPr/>
        </p:nvSpPr>
        <p:spPr>
          <a:xfrm>
            <a:off x="301531" y="1048870"/>
            <a:ext cx="2772434" cy="4411486"/>
          </a:xfrm>
          <a:custGeom>
            <a:avLst/>
            <a:gdLst/>
            <a:ahLst/>
            <a:cxnLst/>
            <a:rect l="l" t="t" r="r" b="b"/>
            <a:pathLst>
              <a:path w="945680" h="1504762">
                <a:moveTo>
                  <a:pt x="97482" y="0"/>
                </a:moveTo>
                <a:lnTo>
                  <a:pt x="848197" y="0"/>
                </a:lnTo>
                <a:cubicBezTo>
                  <a:pt x="874051" y="0"/>
                  <a:pt x="898846" y="10270"/>
                  <a:pt x="917128" y="28552"/>
                </a:cubicBezTo>
                <a:cubicBezTo>
                  <a:pt x="935409" y="46833"/>
                  <a:pt x="945680" y="71628"/>
                  <a:pt x="945680" y="97482"/>
                </a:cubicBezTo>
                <a:lnTo>
                  <a:pt x="945680" y="1407279"/>
                </a:lnTo>
                <a:cubicBezTo>
                  <a:pt x="945680" y="1433133"/>
                  <a:pt x="935409" y="1457928"/>
                  <a:pt x="917128" y="1476210"/>
                </a:cubicBezTo>
                <a:cubicBezTo>
                  <a:pt x="898846" y="1494491"/>
                  <a:pt x="874051" y="1504762"/>
                  <a:pt x="848197" y="1504762"/>
                </a:cubicBezTo>
                <a:lnTo>
                  <a:pt x="97482" y="1504762"/>
                </a:lnTo>
                <a:cubicBezTo>
                  <a:pt x="71628" y="1504762"/>
                  <a:pt x="46833" y="1494491"/>
                  <a:pt x="28552" y="1476210"/>
                </a:cubicBezTo>
                <a:cubicBezTo>
                  <a:pt x="10270" y="1457928"/>
                  <a:pt x="0" y="1433133"/>
                  <a:pt x="0" y="1407279"/>
                </a:cubicBezTo>
                <a:lnTo>
                  <a:pt x="0" y="97482"/>
                </a:lnTo>
                <a:cubicBezTo>
                  <a:pt x="0" y="71628"/>
                  <a:pt x="10270" y="46833"/>
                  <a:pt x="28552" y="28552"/>
                </a:cubicBezTo>
                <a:cubicBezTo>
                  <a:pt x="46833" y="10270"/>
                  <a:pt x="71628" y="0"/>
                  <a:pt x="97482" y="0"/>
                </a:cubicBezTo>
                <a:close/>
              </a:path>
            </a:pathLst>
          </a:custGeom>
          <a:solidFill>
            <a:srgbClr val="FFFFFF"/>
          </a:solidFill>
        </p:spPr>
        <p:txBody>
          <a:bodyPr/>
          <a:lstStyle/>
          <a:p>
            <a:endParaRPr lang="en-GB" sz="1745"/>
          </a:p>
        </p:txBody>
      </p:sp>
      <p:sp>
        <p:nvSpPr>
          <p:cNvPr id="6" name="Freeform 3">
            <a:extLst>
              <a:ext uri="{FF2B5EF4-FFF2-40B4-BE49-F238E27FC236}">
                <a16:creationId xmlns:a16="http://schemas.microsoft.com/office/drawing/2014/main" id="{D99CC347-5857-9663-A081-6531C2960FC0}"/>
              </a:ext>
            </a:extLst>
          </p:cNvPr>
          <p:cNvSpPr/>
          <p:nvPr/>
        </p:nvSpPr>
        <p:spPr>
          <a:xfrm>
            <a:off x="-3232" y="104602"/>
            <a:ext cx="3158301" cy="7211555"/>
          </a:xfrm>
          <a:custGeom>
            <a:avLst/>
            <a:gdLst/>
            <a:ahLst/>
            <a:cxnLst/>
            <a:rect l="l" t="t" r="r" b="b"/>
            <a:pathLst>
              <a:path w="1540226" h="2846978">
                <a:moveTo>
                  <a:pt x="0" y="0"/>
                </a:moveTo>
                <a:lnTo>
                  <a:pt x="1540226" y="0"/>
                </a:lnTo>
                <a:lnTo>
                  <a:pt x="1540226" y="2846978"/>
                </a:lnTo>
                <a:lnTo>
                  <a:pt x="0" y="2846978"/>
                </a:lnTo>
                <a:close/>
              </a:path>
            </a:pathLst>
          </a:custGeom>
          <a:solidFill>
            <a:srgbClr val="01789B"/>
          </a:solidFill>
        </p:spPr>
        <p:txBody>
          <a:bodyPr/>
          <a:lstStyle/>
          <a:p>
            <a:r>
              <a:rPr lang="en-US" sz="1745" b="0" i="0" u="none" strike="noStrike" baseline="0">
                <a:solidFill>
                  <a:srgbClr val="FFFFFF"/>
                </a:solidFill>
                <a:latin typeface="Segoe UI"/>
                <a:ea typeface="Segoe UI"/>
                <a:cs typeface="Segoe UI"/>
              </a:rPr>
              <a:t>(How we get our data)</a:t>
            </a:r>
            <a:endParaRPr lang="en-GB" sz="1745"/>
          </a:p>
        </p:txBody>
      </p:sp>
      <p:sp>
        <p:nvSpPr>
          <p:cNvPr id="14" name="TextBox 21">
            <a:extLst>
              <a:ext uri="{FF2B5EF4-FFF2-40B4-BE49-F238E27FC236}">
                <a16:creationId xmlns:a16="http://schemas.microsoft.com/office/drawing/2014/main" id="{FF8F8AAF-5111-7C30-9847-DBF376DC1E91}"/>
              </a:ext>
            </a:extLst>
          </p:cNvPr>
          <p:cNvSpPr txBox="1"/>
          <p:nvPr/>
        </p:nvSpPr>
        <p:spPr>
          <a:xfrm>
            <a:off x="2930635" y="372220"/>
            <a:ext cx="3637902" cy="414597"/>
          </a:xfrm>
          <a:prstGeom prst="rect">
            <a:avLst/>
          </a:prstGeom>
        </p:spPr>
        <p:txBody>
          <a:bodyPr wrap="square" lIns="0" tIns="0" rIns="0" bIns="0" rtlCol="0" anchor="t">
            <a:spAutoFit/>
          </a:bodyPr>
          <a:lstStyle/>
          <a:p>
            <a:pPr algn="ctr">
              <a:lnSpc>
                <a:spcPts val="3454"/>
              </a:lnSpc>
            </a:pPr>
            <a:r>
              <a:rPr lang="en-US" sz="2424">
                <a:solidFill>
                  <a:schemeClr val="accent4">
                    <a:lumMod val="75000"/>
                  </a:schemeClr>
                </a:solidFill>
                <a:latin typeface="Euclid Circular B 2"/>
              </a:rPr>
              <a:t>Brand overview</a:t>
            </a:r>
          </a:p>
        </p:txBody>
      </p:sp>
      <p:sp>
        <p:nvSpPr>
          <p:cNvPr id="18" name="Rectangle 17">
            <a:extLst>
              <a:ext uri="{FF2B5EF4-FFF2-40B4-BE49-F238E27FC236}">
                <a16:creationId xmlns:a16="http://schemas.microsoft.com/office/drawing/2014/main" id="{CF58ADC9-4896-8E62-75F8-441F27DAD88E}"/>
              </a:ext>
            </a:extLst>
          </p:cNvPr>
          <p:cNvSpPr/>
          <p:nvPr/>
        </p:nvSpPr>
        <p:spPr>
          <a:xfrm>
            <a:off x="-12754" y="48401"/>
            <a:ext cx="9789381" cy="12337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45" b="0" i="0" u="none" strike="noStrike" baseline="0">
                <a:solidFill>
                  <a:srgbClr val="FFFFFF"/>
                </a:solidFill>
                <a:latin typeface="Segoe UI"/>
                <a:ea typeface="Segoe UI"/>
                <a:cs typeface="Segoe UI"/>
              </a:rPr>
              <a:t>(How we get our data)</a:t>
            </a:r>
            <a:endParaRPr lang="en-GB" sz="1745"/>
          </a:p>
        </p:txBody>
      </p:sp>
      <p:grpSp>
        <p:nvGrpSpPr>
          <p:cNvPr id="88" name="Group 6">
            <a:extLst>
              <a:ext uri="{FF2B5EF4-FFF2-40B4-BE49-F238E27FC236}">
                <a16:creationId xmlns:a16="http://schemas.microsoft.com/office/drawing/2014/main" id="{1D52656A-1C72-307C-E1CE-4EF35A2FBD59}"/>
              </a:ext>
            </a:extLst>
          </p:cNvPr>
          <p:cNvGrpSpPr/>
          <p:nvPr/>
        </p:nvGrpSpPr>
        <p:grpSpPr>
          <a:xfrm>
            <a:off x="217296" y="1854564"/>
            <a:ext cx="2772434" cy="2466644"/>
            <a:chOff x="0" y="-28575"/>
            <a:chExt cx="945680" cy="841375"/>
          </a:xfrm>
        </p:grpSpPr>
        <p:sp>
          <p:nvSpPr>
            <p:cNvPr id="86" name="Freeform 7">
              <a:extLst>
                <a:ext uri="{FF2B5EF4-FFF2-40B4-BE49-F238E27FC236}">
                  <a16:creationId xmlns:a16="http://schemas.microsoft.com/office/drawing/2014/main" id="{D79C5439-7F39-C0A2-6E41-A97514149658}"/>
                </a:ext>
              </a:extLst>
            </p:cNvPr>
            <p:cNvSpPr/>
            <p:nvPr/>
          </p:nvSpPr>
          <p:spPr>
            <a:xfrm>
              <a:off x="0" y="0"/>
              <a:ext cx="945680" cy="239638"/>
            </a:xfrm>
            <a:custGeom>
              <a:avLst/>
              <a:gdLst/>
              <a:ahLst/>
              <a:cxnLst/>
              <a:rect l="l" t="t" r="r" b="b"/>
              <a:pathLst>
                <a:path w="945680" h="239638">
                  <a:moveTo>
                    <a:pt x="97482" y="0"/>
                  </a:moveTo>
                  <a:lnTo>
                    <a:pt x="848197" y="0"/>
                  </a:lnTo>
                  <a:cubicBezTo>
                    <a:pt x="874051" y="0"/>
                    <a:pt x="898846" y="10270"/>
                    <a:pt x="917128" y="28552"/>
                  </a:cubicBezTo>
                  <a:cubicBezTo>
                    <a:pt x="935409" y="46833"/>
                    <a:pt x="945680" y="71628"/>
                    <a:pt x="945680" y="97482"/>
                  </a:cubicBezTo>
                  <a:lnTo>
                    <a:pt x="945680" y="142156"/>
                  </a:lnTo>
                  <a:cubicBezTo>
                    <a:pt x="945680" y="168009"/>
                    <a:pt x="935409" y="192805"/>
                    <a:pt x="917128" y="211086"/>
                  </a:cubicBezTo>
                  <a:cubicBezTo>
                    <a:pt x="898846" y="229367"/>
                    <a:pt x="874051" y="239638"/>
                    <a:pt x="848197" y="239638"/>
                  </a:cubicBezTo>
                  <a:lnTo>
                    <a:pt x="97482" y="239638"/>
                  </a:lnTo>
                  <a:cubicBezTo>
                    <a:pt x="71628" y="239638"/>
                    <a:pt x="46833" y="229367"/>
                    <a:pt x="28552" y="211086"/>
                  </a:cubicBezTo>
                  <a:cubicBezTo>
                    <a:pt x="10270" y="192805"/>
                    <a:pt x="0" y="168009"/>
                    <a:pt x="0" y="142156"/>
                  </a:cubicBezTo>
                  <a:lnTo>
                    <a:pt x="0" y="97482"/>
                  </a:lnTo>
                  <a:cubicBezTo>
                    <a:pt x="0" y="71628"/>
                    <a:pt x="10270" y="46833"/>
                    <a:pt x="28552" y="28552"/>
                  </a:cubicBezTo>
                  <a:cubicBezTo>
                    <a:pt x="46833" y="10270"/>
                    <a:pt x="71628" y="0"/>
                    <a:pt x="97482" y="0"/>
                  </a:cubicBezTo>
                  <a:close/>
                </a:path>
              </a:pathLst>
            </a:custGeom>
            <a:solidFill>
              <a:srgbClr val="E2637C"/>
            </a:solidFill>
          </p:spPr>
          <p:txBody>
            <a:bodyPr/>
            <a:lstStyle/>
            <a:p>
              <a:endParaRPr lang="en-GB" sz="1745"/>
            </a:p>
          </p:txBody>
        </p:sp>
        <p:sp>
          <p:nvSpPr>
            <p:cNvPr id="87" name="TextBox 8">
              <a:extLst>
                <a:ext uri="{FF2B5EF4-FFF2-40B4-BE49-F238E27FC236}">
                  <a16:creationId xmlns:a16="http://schemas.microsoft.com/office/drawing/2014/main" id="{A7443A91-893F-5F31-410D-C7E9F3B35E1B}"/>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grpSp>
        <p:nvGrpSpPr>
          <p:cNvPr id="92" name="Group 9">
            <a:extLst>
              <a:ext uri="{FF2B5EF4-FFF2-40B4-BE49-F238E27FC236}">
                <a16:creationId xmlns:a16="http://schemas.microsoft.com/office/drawing/2014/main" id="{43FF4D90-57ED-AD8C-B3F0-C15E46476151}"/>
              </a:ext>
            </a:extLst>
          </p:cNvPr>
          <p:cNvGrpSpPr/>
          <p:nvPr/>
        </p:nvGrpSpPr>
        <p:grpSpPr>
          <a:xfrm>
            <a:off x="217296" y="2299017"/>
            <a:ext cx="2772434" cy="4495259"/>
            <a:chOff x="0" y="-28575"/>
            <a:chExt cx="945680" cy="1533337"/>
          </a:xfrm>
        </p:grpSpPr>
        <p:sp>
          <p:nvSpPr>
            <p:cNvPr id="90" name="Freeform 10">
              <a:extLst>
                <a:ext uri="{FF2B5EF4-FFF2-40B4-BE49-F238E27FC236}">
                  <a16:creationId xmlns:a16="http://schemas.microsoft.com/office/drawing/2014/main" id="{9ABBB165-6827-AD04-3C4C-18891EA49DCA}"/>
                </a:ext>
              </a:extLst>
            </p:cNvPr>
            <p:cNvSpPr/>
            <p:nvPr/>
          </p:nvSpPr>
          <p:spPr>
            <a:xfrm>
              <a:off x="0" y="0"/>
              <a:ext cx="945680" cy="1504762"/>
            </a:xfrm>
            <a:custGeom>
              <a:avLst/>
              <a:gdLst/>
              <a:ahLst/>
              <a:cxnLst/>
              <a:rect l="l" t="t" r="r" b="b"/>
              <a:pathLst>
                <a:path w="945680" h="1504762">
                  <a:moveTo>
                    <a:pt x="97482" y="0"/>
                  </a:moveTo>
                  <a:lnTo>
                    <a:pt x="848197" y="0"/>
                  </a:lnTo>
                  <a:cubicBezTo>
                    <a:pt x="874051" y="0"/>
                    <a:pt x="898846" y="10270"/>
                    <a:pt x="917128" y="28552"/>
                  </a:cubicBezTo>
                  <a:cubicBezTo>
                    <a:pt x="935409" y="46833"/>
                    <a:pt x="945680" y="71628"/>
                    <a:pt x="945680" y="97482"/>
                  </a:cubicBezTo>
                  <a:lnTo>
                    <a:pt x="945680" y="1407279"/>
                  </a:lnTo>
                  <a:cubicBezTo>
                    <a:pt x="945680" y="1433133"/>
                    <a:pt x="935409" y="1457928"/>
                    <a:pt x="917128" y="1476210"/>
                  </a:cubicBezTo>
                  <a:cubicBezTo>
                    <a:pt x="898846" y="1494491"/>
                    <a:pt x="874051" y="1504762"/>
                    <a:pt x="848197" y="1504762"/>
                  </a:cubicBezTo>
                  <a:lnTo>
                    <a:pt x="97482" y="1504762"/>
                  </a:lnTo>
                  <a:cubicBezTo>
                    <a:pt x="71628" y="1504762"/>
                    <a:pt x="46833" y="1494491"/>
                    <a:pt x="28552" y="1476210"/>
                  </a:cubicBezTo>
                  <a:cubicBezTo>
                    <a:pt x="10270" y="1457928"/>
                    <a:pt x="0" y="1433133"/>
                    <a:pt x="0" y="1407279"/>
                  </a:cubicBezTo>
                  <a:lnTo>
                    <a:pt x="0" y="97482"/>
                  </a:lnTo>
                  <a:cubicBezTo>
                    <a:pt x="0" y="71628"/>
                    <a:pt x="10270" y="46833"/>
                    <a:pt x="28552" y="28552"/>
                  </a:cubicBezTo>
                  <a:cubicBezTo>
                    <a:pt x="46833" y="10270"/>
                    <a:pt x="71628" y="0"/>
                    <a:pt x="97482" y="0"/>
                  </a:cubicBezTo>
                  <a:close/>
                </a:path>
              </a:pathLst>
            </a:custGeom>
            <a:solidFill>
              <a:srgbClr val="FFFFFF"/>
            </a:solidFill>
          </p:spPr>
          <p:txBody>
            <a:bodyPr lIns="88669" tIns="44335" rIns="88669" bIns="44335" anchor="t"/>
            <a:lstStyle/>
            <a:p>
              <a:endParaRPr lang="en-GB" sz="1745">
                <a:solidFill>
                  <a:srgbClr val="01789B"/>
                </a:solidFill>
                <a:cs typeface="Calibri"/>
              </a:endParaRPr>
            </a:p>
          </p:txBody>
        </p:sp>
        <p:sp>
          <p:nvSpPr>
            <p:cNvPr id="91" name="TextBox 11">
              <a:extLst>
                <a:ext uri="{FF2B5EF4-FFF2-40B4-BE49-F238E27FC236}">
                  <a16:creationId xmlns:a16="http://schemas.microsoft.com/office/drawing/2014/main" id="{0D26DB93-9933-356F-95DF-F312AF866EBE}"/>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lang="en-US" sz="1745">
                <a:solidFill>
                  <a:srgbClr val="01789B"/>
                </a:solidFill>
                <a:cs typeface="Calibri"/>
              </a:endParaRPr>
            </a:p>
          </p:txBody>
        </p:sp>
      </p:grpSp>
      <p:grpSp>
        <p:nvGrpSpPr>
          <p:cNvPr id="96" name="Group 12">
            <a:extLst>
              <a:ext uri="{FF2B5EF4-FFF2-40B4-BE49-F238E27FC236}">
                <a16:creationId xmlns:a16="http://schemas.microsoft.com/office/drawing/2014/main" id="{8A7D8878-BB5A-E29D-8C78-55567031EC49}"/>
              </a:ext>
            </a:extLst>
          </p:cNvPr>
          <p:cNvGrpSpPr/>
          <p:nvPr/>
        </p:nvGrpSpPr>
        <p:grpSpPr>
          <a:xfrm>
            <a:off x="217296" y="2245393"/>
            <a:ext cx="2772434" cy="2466636"/>
            <a:chOff x="0" y="-28575"/>
            <a:chExt cx="945680" cy="841375"/>
          </a:xfrm>
        </p:grpSpPr>
        <p:sp>
          <p:nvSpPr>
            <p:cNvPr id="94" name="Freeform 13">
              <a:extLst>
                <a:ext uri="{FF2B5EF4-FFF2-40B4-BE49-F238E27FC236}">
                  <a16:creationId xmlns:a16="http://schemas.microsoft.com/office/drawing/2014/main" id="{D69CB308-5621-7F0D-2A8B-8A23DA982C6F}"/>
                </a:ext>
              </a:extLst>
            </p:cNvPr>
            <p:cNvSpPr/>
            <p:nvPr/>
          </p:nvSpPr>
          <p:spPr>
            <a:xfrm>
              <a:off x="0" y="0"/>
              <a:ext cx="945680" cy="123543"/>
            </a:xfrm>
            <a:custGeom>
              <a:avLst/>
              <a:gdLst/>
              <a:ahLst/>
              <a:cxnLst/>
              <a:rect l="l" t="t" r="r" b="b"/>
              <a:pathLst>
                <a:path w="945680" h="123543">
                  <a:moveTo>
                    <a:pt x="0" y="0"/>
                  </a:moveTo>
                  <a:lnTo>
                    <a:pt x="945680" y="0"/>
                  </a:lnTo>
                  <a:lnTo>
                    <a:pt x="945680" y="123543"/>
                  </a:lnTo>
                  <a:lnTo>
                    <a:pt x="0" y="123543"/>
                  </a:lnTo>
                  <a:close/>
                </a:path>
              </a:pathLst>
            </a:custGeom>
            <a:solidFill>
              <a:srgbClr val="FFFFFF"/>
            </a:solidFill>
          </p:spPr>
          <p:txBody>
            <a:bodyPr/>
            <a:lstStyle/>
            <a:p>
              <a:endParaRPr lang="en-GB" sz="1745"/>
            </a:p>
          </p:txBody>
        </p:sp>
        <p:sp>
          <p:nvSpPr>
            <p:cNvPr id="95" name="TextBox 14">
              <a:extLst>
                <a:ext uri="{FF2B5EF4-FFF2-40B4-BE49-F238E27FC236}">
                  <a16:creationId xmlns:a16="http://schemas.microsoft.com/office/drawing/2014/main" id="{24D10F7E-FAD7-DFF7-4DE4-0C525456D6AC}"/>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sp>
        <p:nvSpPr>
          <p:cNvPr id="98" name="AutoShape 15">
            <a:extLst>
              <a:ext uri="{FF2B5EF4-FFF2-40B4-BE49-F238E27FC236}">
                <a16:creationId xmlns:a16="http://schemas.microsoft.com/office/drawing/2014/main" id="{9F6397C6-DBF6-8C9F-2A5A-F786D7805746}"/>
              </a:ext>
            </a:extLst>
          </p:cNvPr>
          <p:cNvSpPr/>
          <p:nvPr/>
        </p:nvSpPr>
        <p:spPr>
          <a:xfrm>
            <a:off x="1666370" y="2895121"/>
            <a:ext cx="0" cy="929417"/>
          </a:xfrm>
          <a:prstGeom prst="line">
            <a:avLst/>
          </a:prstGeom>
          <a:ln w="19050" cap="flat">
            <a:solidFill>
              <a:srgbClr val="70285E"/>
            </a:solidFill>
            <a:prstDash val="solid"/>
            <a:headEnd type="none" w="sm" len="sm"/>
            <a:tailEnd type="none" w="sm" len="sm"/>
          </a:ln>
        </p:spPr>
        <p:txBody>
          <a:bodyPr/>
          <a:lstStyle/>
          <a:p>
            <a:endParaRPr lang="en-GB" sz="1745"/>
          </a:p>
        </p:txBody>
      </p:sp>
      <p:sp>
        <p:nvSpPr>
          <p:cNvPr id="100" name="AutoShape 16">
            <a:extLst>
              <a:ext uri="{FF2B5EF4-FFF2-40B4-BE49-F238E27FC236}">
                <a16:creationId xmlns:a16="http://schemas.microsoft.com/office/drawing/2014/main" id="{36BDD7E0-0C93-855F-5034-5BCB7B6E521C}"/>
              </a:ext>
            </a:extLst>
          </p:cNvPr>
          <p:cNvSpPr/>
          <p:nvPr/>
        </p:nvSpPr>
        <p:spPr>
          <a:xfrm>
            <a:off x="217296" y="4164402"/>
            <a:ext cx="2772434" cy="0"/>
          </a:xfrm>
          <a:prstGeom prst="line">
            <a:avLst/>
          </a:prstGeom>
          <a:ln w="28575" cap="flat">
            <a:solidFill>
              <a:srgbClr val="70285E"/>
            </a:solidFill>
            <a:prstDash val="solid"/>
            <a:headEnd type="none" w="sm" len="sm"/>
            <a:tailEnd type="none" w="sm" len="sm"/>
          </a:ln>
        </p:spPr>
        <p:txBody>
          <a:bodyPr/>
          <a:lstStyle/>
          <a:p>
            <a:endParaRPr lang="en-GB" sz="1745"/>
          </a:p>
        </p:txBody>
      </p:sp>
      <p:sp>
        <p:nvSpPr>
          <p:cNvPr id="102" name="AutoShape 17">
            <a:extLst>
              <a:ext uri="{FF2B5EF4-FFF2-40B4-BE49-F238E27FC236}">
                <a16:creationId xmlns:a16="http://schemas.microsoft.com/office/drawing/2014/main" id="{F9C8D469-426B-4E5A-1AF3-E3BEAA275535}"/>
              </a:ext>
            </a:extLst>
          </p:cNvPr>
          <p:cNvSpPr/>
          <p:nvPr/>
        </p:nvSpPr>
        <p:spPr>
          <a:xfrm>
            <a:off x="217296" y="5359043"/>
            <a:ext cx="2772434" cy="0"/>
          </a:xfrm>
          <a:prstGeom prst="line">
            <a:avLst/>
          </a:prstGeom>
          <a:ln w="28575" cap="flat">
            <a:solidFill>
              <a:srgbClr val="70285E"/>
            </a:solidFill>
            <a:prstDash val="solid"/>
            <a:headEnd type="none" w="sm" len="sm"/>
            <a:tailEnd type="none" w="sm" len="sm"/>
          </a:ln>
        </p:spPr>
        <p:txBody>
          <a:bodyPr/>
          <a:lstStyle/>
          <a:p>
            <a:endParaRPr lang="en-GB" sz="1745"/>
          </a:p>
        </p:txBody>
      </p:sp>
      <p:sp>
        <p:nvSpPr>
          <p:cNvPr id="104" name="TextBox 22">
            <a:extLst>
              <a:ext uri="{FF2B5EF4-FFF2-40B4-BE49-F238E27FC236}">
                <a16:creationId xmlns:a16="http://schemas.microsoft.com/office/drawing/2014/main" id="{6C4FC940-4FBB-6845-7DEF-D61AD90DA6EC}"/>
              </a:ext>
            </a:extLst>
          </p:cNvPr>
          <p:cNvSpPr txBox="1"/>
          <p:nvPr/>
        </p:nvSpPr>
        <p:spPr>
          <a:xfrm>
            <a:off x="1200808" y="2000766"/>
            <a:ext cx="790526" cy="246349"/>
          </a:xfrm>
          <a:prstGeom prst="rect">
            <a:avLst/>
          </a:prstGeom>
        </p:spPr>
        <p:txBody>
          <a:bodyPr wrap="square" lIns="0" tIns="0" rIns="0" bIns="0" rtlCol="0" anchor="t">
            <a:spAutoFit/>
          </a:bodyPr>
          <a:lstStyle/>
          <a:p>
            <a:pPr algn="ctr">
              <a:lnSpc>
                <a:spcPts val="2128"/>
              </a:lnSpc>
            </a:pPr>
            <a:r>
              <a:rPr lang="en-US" sz="1520">
                <a:solidFill>
                  <a:srgbClr val="FFFFFF"/>
                </a:solidFill>
                <a:latin typeface="Euclid Circular B 3"/>
              </a:rPr>
              <a:t>DIGITAL</a:t>
            </a:r>
          </a:p>
        </p:txBody>
      </p:sp>
      <p:sp>
        <p:nvSpPr>
          <p:cNvPr id="106" name="TextBox 23">
            <a:extLst>
              <a:ext uri="{FF2B5EF4-FFF2-40B4-BE49-F238E27FC236}">
                <a16:creationId xmlns:a16="http://schemas.microsoft.com/office/drawing/2014/main" id="{A9EE00DD-BB6B-0E21-5B4D-67CAA5367468}"/>
              </a:ext>
            </a:extLst>
          </p:cNvPr>
          <p:cNvSpPr txBox="1"/>
          <p:nvPr/>
        </p:nvSpPr>
        <p:spPr>
          <a:xfrm>
            <a:off x="764193" y="2794742"/>
            <a:ext cx="688031" cy="226344"/>
          </a:xfrm>
          <a:prstGeom prst="rect">
            <a:avLst/>
          </a:prstGeom>
        </p:spPr>
        <p:txBody>
          <a:bodyPr wrap="square" lIns="0" tIns="0" rIns="0" bIns="0" rtlCol="0" anchor="t">
            <a:spAutoFit/>
          </a:bodyPr>
          <a:lstStyle/>
          <a:p>
            <a:pPr algn="ctr">
              <a:lnSpc>
                <a:spcPts val="1873"/>
              </a:lnSpc>
            </a:pPr>
            <a:r>
              <a:rPr lang="en-US" sz="1300">
                <a:solidFill>
                  <a:srgbClr val="000000"/>
                </a:solidFill>
                <a:latin typeface="Euclid Circular B 3"/>
              </a:rPr>
              <a:t>574,286</a:t>
            </a:r>
            <a:endParaRPr lang="en-US"/>
          </a:p>
        </p:txBody>
      </p:sp>
      <p:sp>
        <p:nvSpPr>
          <p:cNvPr id="108" name="TextBox 24">
            <a:extLst>
              <a:ext uri="{FF2B5EF4-FFF2-40B4-BE49-F238E27FC236}">
                <a16:creationId xmlns:a16="http://schemas.microsoft.com/office/drawing/2014/main" id="{0EF687B1-1295-6FF5-E348-9E7F2FB1B133}"/>
              </a:ext>
            </a:extLst>
          </p:cNvPr>
          <p:cNvSpPr txBox="1"/>
          <p:nvPr/>
        </p:nvSpPr>
        <p:spPr>
          <a:xfrm>
            <a:off x="764194" y="3222084"/>
            <a:ext cx="660731" cy="226344"/>
          </a:xfrm>
          <a:prstGeom prst="rect">
            <a:avLst/>
          </a:prstGeom>
        </p:spPr>
        <p:txBody>
          <a:bodyPr wrap="square" lIns="0" tIns="0" rIns="0" bIns="0" rtlCol="0" anchor="t">
            <a:spAutoFit/>
          </a:bodyPr>
          <a:lstStyle/>
          <a:p>
            <a:pPr algn="ctr">
              <a:lnSpc>
                <a:spcPts val="1873"/>
              </a:lnSpc>
            </a:pPr>
            <a:r>
              <a:rPr lang="en-US" sz="1300">
                <a:solidFill>
                  <a:srgbClr val="000000"/>
                </a:solidFill>
                <a:latin typeface="Euclid Circular B 3"/>
              </a:rPr>
              <a:t>209,090</a:t>
            </a:r>
            <a:endParaRPr lang="en-US"/>
          </a:p>
        </p:txBody>
      </p:sp>
      <p:sp>
        <p:nvSpPr>
          <p:cNvPr id="110" name="TextBox 25">
            <a:extLst>
              <a:ext uri="{FF2B5EF4-FFF2-40B4-BE49-F238E27FC236}">
                <a16:creationId xmlns:a16="http://schemas.microsoft.com/office/drawing/2014/main" id="{BD575183-8126-0336-FF49-764FB6F53D60}"/>
              </a:ext>
            </a:extLst>
          </p:cNvPr>
          <p:cNvSpPr txBox="1"/>
          <p:nvPr/>
        </p:nvSpPr>
        <p:spPr>
          <a:xfrm>
            <a:off x="745720" y="3656948"/>
            <a:ext cx="633431" cy="226344"/>
          </a:xfrm>
          <a:prstGeom prst="rect">
            <a:avLst/>
          </a:prstGeom>
        </p:spPr>
        <p:txBody>
          <a:bodyPr wrap="square" lIns="0" tIns="0" rIns="0" bIns="0" rtlCol="0" anchor="t">
            <a:spAutoFit/>
          </a:bodyPr>
          <a:lstStyle/>
          <a:p>
            <a:pPr algn="ctr">
              <a:lnSpc>
                <a:spcPts val="1873"/>
              </a:lnSpc>
            </a:pPr>
            <a:r>
              <a:rPr lang="en-US" sz="1300">
                <a:solidFill>
                  <a:srgbClr val="000000"/>
                </a:solidFill>
                <a:latin typeface="Euclid Circular B 3"/>
              </a:rPr>
              <a:t>63,990</a:t>
            </a:r>
            <a:endParaRPr lang="en-US"/>
          </a:p>
        </p:txBody>
      </p:sp>
      <p:sp>
        <p:nvSpPr>
          <p:cNvPr id="112" name="TextBox 26">
            <a:extLst>
              <a:ext uri="{FF2B5EF4-FFF2-40B4-BE49-F238E27FC236}">
                <a16:creationId xmlns:a16="http://schemas.microsoft.com/office/drawing/2014/main" id="{F8623856-A9AD-BD8C-185A-C1453BCAE874}"/>
              </a:ext>
            </a:extLst>
          </p:cNvPr>
          <p:cNvSpPr txBox="1"/>
          <p:nvPr/>
        </p:nvSpPr>
        <p:spPr>
          <a:xfrm>
            <a:off x="1863010" y="3081060"/>
            <a:ext cx="949860" cy="459421"/>
          </a:xfrm>
          <a:prstGeom prst="rect">
            <a:avLst/>
          </a:prstGeom>
        </p:spPr>
        <p:txBody>
          <a:bodyPr wrap="square" lIns="0" tIns="0" rIns="0" bIns="0" rtlCol="0" anchor="t">
            <a:spAutoFit/>
          </a:bodyPr>
          <a:lstStyle/>
          <a:p>
            <a:pPr>
              <a:lnSpc>
                <a:spcPts val="2039"/>
              </a:lnSpc>
            </a:pPr>
            <a:r>
              <a:rPr lang="en-US" sz="1450" dirty="0">
                <a:solidFill>
                  <a:srgbClr val="E2637C"/>
                </a:solidFill>
                <a:latin typeface="Euclid Circular B 3"/>
              </a:rPr>
              <a:t>847,000</a:t>
            </a:r>
            <a:endParaRPr lang="en-US" dirty="0"/>
          </a:p>
          <a:p>
            <a:pPr>
              <a:lnSpc>
                <a:spcPts val="1748"/>
              </a:lnSpc>
            </a:pPr>
            <a:r>
              <a:rPr lang="en-US" sz="1200" dirty="0">
                <a:solidFill>
                  <a:srgbClr val="E2637C"/>
                </a:solidFill>
                <a:latin typeface="Euclid Circular B 3"/>
              </a:rPr>
              <a:t>FOLLOWERS</a:t>
            </a:r>
          </a:p>
        </p:txBody>
      </p:sp>
      <p:sp>
        <p:nvSpPr>
          <p:cNvPr id="114" name="TextBox 27">
            <a:extLst>
              <a:ext uri="{FF2B5EF4-FFF2-40B4-BE49-F238E27FC236}">
                <a16:creationId xmlns:a16="http://schemas.microsoft.com/office/drawing/2014/main" id="{0AE3D49A-4256-BDB3-43B5-3CF2A65B4A3B}"/>
              </a:ext>
            </a:extLst>
          </p:cNvPr>
          <p:cNvSpPr txBox="1"/>
          <p:nvPr/>
        </p:nvSpPr>
        <p:spPr>
          <a:xfrm>
            <a:off x="1182225" y="2468546"/>
            <a:ext cx="864922" cy="232232"/>
          </a:xfrm>
          <a:prstGeom prst="rect">
            <a:avLst/>
          </a:prstGeom>
        </p:spPr>
        <p:txBody>
          <a:bodyPr wrap="square" lIns="0" tIns="0" rIns="0" bIns="0" rtlCol="0" anchor="t">
            <a:spAutoFit/>
          </a:bodyPr>
          <a:lstStyle/>
          <a:p>
            <a:pPr algn="ctr">
              <a:lnSpc>
                <a:spcPts val="1975"/>
              </a:lnSpc>
            </a:pPr>
            <a:r>
              <a:rPr lang="en-US" sz="1406">
                <a:solidFill>
                  <a:srgbClr val="01789B"/>
                </a:solidFill>
                <a:latin typeface="Euclid Circular B 2"/>
              </a:rPr>
              <a:t>SOCIAL</a:t>
            </a:r>
          </a:p>
        </p:txBody>
      </p:sp>
      <p:sp>
        <p:nvSpPr>
          <p:cNvPr id="116" name="TextBox 28">
            <a:extLst>
              <a:ext uri="{FF2B5EF4-FFF2-40B4-BE49-F238E27FC236}">
                <a16:creationId xmlns:a16="http://schemas.microsoft.com/office/drawing/2014/main" id="{9F5C7022-8ADE-7DF2-1FCC-B04FBB099D02}"/>
              </a:ext>
            </a:extLst>
          </p:cNvPr>
          <p:cNvSpPr txBox="1"/>
          <p:nvPr/>
        </p:nvSpPr>
        <p:spPr>
          <a:xfrm>
            <a:off x="904280" y="4310107"/>
            <a:ext cx="1398467" cy="232232"/>
          </a:xfrm>
          <a:prstGeom prst="rect">
            <a:avLst/>
          </a:prstGeom>
        </p:spPr>
        <p:txBody>
          <a:bodyPr wrap="square" lIns="0" tIns="0" rIns="0" bIns="0" rtlCol="0" anchor="t">
            <a:spAutoFit/>
          </a:bodyPr>
          <a:lstStyle/>
          <a:p>
            <a:pPr algn="ctr">
              <a:lnSpc>
                <a:spcPts val="1975"/>
              </a:lnSpc>
            </a:pPr>
            <a:r>
              <a:rPr lang="en-US" sz="1406">
                <a:solidFill>
                  <a:srgbClr val="01789B"/>
                </a:solidFill>
                <a:latin typeface="Euclid Circular B 2"/>
              </a:rPr>
              <a:t>NEWSLETTER</a:t>
            </a:r>
          </a:p>
        </p:txBody>
      </p:sp>
      <p:sp>
        <p:nvSpPr>
          <p:cNvPr id="118" name="TextBox 29">
            <a:extLst>
              <a:ext uri="{FF2B5EF4-FFF2-40B4-BE49-F238E27FC236}">
                <a16:creationId xmlns:a16="http://schemas.microsoft.com/office/drawing/2014/main" id="{03D98EDD-25AD-C961-1D33-719E931CD4DC}"/>
              </a:ext>
            </a:extLst>
          </p:cNvPr>
          <p:cNvSpPr txBox="1"/>
          <p:nvPr/>
        </p:nvSpPr>
        <p:spPr>
          <a:xfrm>
            <a:off x="635278" y="4903617"/>
            <a:ext cx="1936470" cy="211533"/>
          </a:xfrm>
          <a:prstGeom prst="rect">
            <a:avLst/>
          </a:prstGeom>
        </p:spPr>
        <p:txBody>
          <a:bodyPr wrap="square" lIns="0" tIns="0" rIns="0" bIns="0" rtlCol="0" anchor="t">
            <a:spAutoFit/>
          </a:bodyPr>
          <a:lstStyle/>
          <a:p>
            <a:pPr algn="ctr">
              <a:lnSpc>
                <a:spcPts val="1840"/>
              </a:lnSpc>
            </a:pPr>
            <a:r>
              <a:rPr lang="en-US" sz="1314">
                <a:solidFill>
                  <a:srgbClr val="000000"/>
                </a:solidFill>
                <a:latin typeface="Euclid Circular B 3"/>
              </a:rPr>
              <a:t>SUBSCRIBERS</a:t>
            </a:r>
          </a:p>
        </p:txBody>
      </p:sp>
      <p:sp>
        <p:nvSpPr>
          <p:cNvPr id="120" name="TextBox 30">
            <a:extLst>
              <a:ext uri="{FF2B5EF4-FFF2-40B4-BE49-F238E27FC236}">
                <a16:creationId xmlns:a16="http://schemas.microsoft.com/office/drawing/2014/main" id="{A0D5A163-4C35-FC24-A749-B70C04FB1D27}"/>
              </a:ext>
            </a:extLst>
          </p:cNvPr>
          <p:cNvSpPr txBox="1"/>
          <p:nvPr/>
        </p:nvSpPr>
        <p:spPr>
          <a:xfrm>
            <a:off x="1108208" y="5502205"/>
            <a:ext cx="975725" cy="232232"/>
          </a:xfrm>
          <a:prstGeom prst="rect">
            <a:avLst/>
          </a:prstGeom>
        </p:spPr>
        <p:txBody>
          <a:bodyPr wrap="square" lIns="0" tIns="0" rIns="0" bIns="0" rtlCol="0" anchor="t">
            <a:spAutoFit/>
          </a:bodyPr>
          <a:lstStyle/>
          <a:p>
            <a:pPr algn="ctr">
              <a:lnSpc>
                <a:spcPts val="1977"/>
              </a:lnSpc>
            </a:pPr>
            <a:r>
              <a:rPr lang="en-US" sz="1406">
                <a:solidFill>
                  <a:srgbClr val="01789B"/>
                </a:solidFill>
                <a:latin typeface="Euclid Circular B 2"/>
              </a:rPr>
              <a:t>WEBSITE</a:t>
            </a:r>
          </a:p>
        </p:txBody>
      </p:sp>
      <p:sp>
        <p:nvSpPr>
          <p:cNvPr id="122" name="TextBox 31">
            <a:extLst>
              <a:ext uri="{FF2B5EF4-FFF2-40B4-BE49-F238E27FC236}">
                <a16:creationId xmlns:a16="http://schemas.microsoft.com/office/drawing/2014/main" id="{3CFA5E18-D91C-1EDB-2CBD-47C2EACB2624}"/>
              </a:ext>
            </a:extLst>
          </p:cNvPr>
          <p:cNvSpPr txBox="1"/>
          <p:nvPr/>
        </p:nvSpPr>
        <p:spPr>
          <a:xfrm>
            <a:off x="519932" y="5808812"/>
            <a:ext cx="2274404" cy="199414"/>
          </a:xfrm>
          <a:prstGeom prst="rect">
            <a:avLst/>
          </a:prstGeom>
        </p:spPr>
        <p:txBody>
          <a:bodyPr wrap="square" lIns="0" tIns="0" rIns="0" bIns="0" rtlCol="0" anchor="t">
            <a:spAutoFit/>
          </a:bodyPr>
          <a:lstStyle/>
          <a:p>
            <a:pPr algn="ctr">
              <a:lnSpc>
                <a:spcPts val="1720"/>
              </a:lnSpc>
            </a:pPr>
            <a:r>
              <a:rPr lang="en-US" sz="1229">
                <a:solidFill>
                  <a:srgbClr val="000000"/>
                </a:solidFill>
                <a:latin typeface="Euclid Circular B 3"/>
              </a:rPr>
              <a:t>granddesignsmagazine.com</a:t>
            </a:r>
          </a:p>
        </p:txBody>
      </p:sp>
      <p:sp>
        <p:nvSpPr>
          <p:cNvPr id="124" name="TextBox 32">
            <a:extLst>
              <a:ext uri="{FF2B5EF4-FFF2-40B4-BE49-F238E27FC236}">
                <a16:creationId xmlns:a16="http://schemas.microsoft.com/office/drawing/2014/main" id="{8484700F-E517-AF0A-31F8-904268554948}"/>
              </a:ext>
            </a:extLst>
          </p:cNvPr>
          <p:cNvSpPr txBox="1"/>
          <p:nvPr/>
        </p:nvSpPr>
        <p:spPr>
          <a:xfrm>
            <a:off x="1217681" y="4611860"/>
            <a:ext cx="756780" cy="241558"/>
          </a:xfrm>
          <a:prstGeom prst="rect">
            <a:avLst/>
          </a:prstGeom>
        </p:spPr>
        <p:txBody>
          <a:bodyPr wrap="square" lIns="0" tIns="0" rIns="0" bIns="0" rtlCol="0" anchor="t">
            <a:spAutoFit/>
          </a:bodyPr>
          <a:lstStyle/>
          <a:p>
            <a:pPr algn="ctr">
              <a:lnSpc>
                <a:spcPts val="2007"/>
              </a:lnSpc>
              <a:spcBef>
                <a:spcPct val="0"/>
              </a:spcBef>
            </a:pPr>
            <a:r>
              <a:rPr lang="en-US" sz="1406">
                <a:solidFill>
                  <a:srgbClr val="E2637C"/>
                </a:solidFill>
                <a:latin typeface="Euclid Circular B 3"/>
              </a:rPr>
              <a:t>170,000</a:t>
            </a:r>
          </a:p>
        </p:txBody>
      </p:sp>
      <p:sp>
        <p:nvSpPr>
          <p:cNvPr id="126" name="TextBox 33">
            <a:extLst>
              <a:ext uri="{FF2B5EF4-FFF2-40B4-BE49-F238E27FC236}">
                <a16:creationId xmlns:a16="http://schemas.microsoft.com/office/drawing/2014/main" id="{91C34ADC-C2FD-3545-ACEE-8E876064771A}"/>
              </a:ext>
            </a:extLst>
          </p:cNvPr>
          <p:cNvSpPr txBox="1"/>
          <p:nvPr/>
        </p:nvSpPr>
        <p:spPr>
          <a:xfrm>
            <a:off x="1245227" y="6066181"/>
            <a:ext cx="716571" cy="266553"/>
          </a:xfrm>
          <a:prstGeom prst="rect">
            <a:avLst/>
          </a:prstGeom>
        </p:spPr>
        <p:txBody>
          <a:bodyPr wrap="square" lIns="0" tIns="0" rIns="0" bIns="0" rtlCol="0" anchor="t">
            <a:spAutoFit/>
          </a:bodyPr>
          <a:lstStyle/>
          <a:p>
            <a:pPr algn="ctr">
              <a:lnSpc>
                <a:spcPts val="2240"/>
              </a:lnSpc>
              <a:spcBef>
                <a:spcPct val="0"/>
              </a:spcBef>
            </a:pPr>
            <a:r>
              <a:rPr lang="en-US" sz="1600">
                <a:solidFill>
                  <a:srgbClr val="E2637C"/>
                </a:solidFill>
                <a:latin typeface="Euclid Circular B 3"/>
              </a:rPr>
              <a:t>76,000</a:t>
            </a:r>
          </a:p>
        </p:txBody>
      </p:sp>
      <p:sp>
        <p:nvSpPr>
          <p:cNvPr id="128" name="TextBox 34">
            <a:extLst>
              <a:ext uri="{FF2B5EF4-FFF2-40B4-BE49-F238E27FC236}">
                <a16:creationId xmlns:a16="http://schemas.microsoft.com/office/drawing/2014/main" id="{37003877-2526-15F6-3F08-EBEB9B28BE00}"/>
              </a:ext>
            </a:extLst>
          </p:cNvPr>
          <p:cNvSpPr txBox="1"/>
          <p:nvPr/>
        </p:nvSpPr>
        <p:spPr>
          <a:xfrm>
            <a:off x="519148" y="6434995"/>
            <a:ext cx="2168729" cy="164532"/>
          </a:xfrm>
          <a:prstGeom prst="rect">
            <a:avLst/>
          </a:prstGeom>
        </p:spPr>
        <p:txBody>
          <a:bodyPr wrap="square" lIns="0" tIns="0" rIns="0" bIns="0" rtlCol="0" anchor="t">
            <a:spAutoFit/>
          </a:bodyPr>
          <a:lstStyle/>
          <a:p>
            <a:pPr algn="ctr">
              <a:lnSpc>
                <a:spcPts val="1433"/>
              </a:lnSpc>
            </a:pPr>
            <a:r>
              <a:rPr lang="en-US" sz="1023">
                <a:solidFill>
                  <a:srgbClr val="000000"/>
                </a:solidFill>
                <a:latin typeface="Euclid Circular B 3"/>
              </a:rPr>
              <a:t>UNIQUE USERS PER MONTH</a:t>
            </a:r>
          </a:p>
        </p:txBody>
      </p:sp>
      <p:grpSp>
        <p:nvGrpSpPr>
          <p:cNvPr id="135" name="Group 6">
            <a:extLst>
              <a:ext uri="{FF2B5EF4-FFF2-40B4-BE49-F238E27FC236}">
                <a16:creationId xmlns:a16="http://schemas.microsoft.com/office/drawing/2014/main" id="{1041B046-C565-2D24-E667-8270CB4968F3}"/>
              </a:ext>
            </a:extLst>
          </p:cNvPr>
          <p:cNvGrpSpPr/>
          <p:nvPr/>
        </p:nvGrpSpPr>
        <p:grpSpPr>
          <a:xfrm>
            <a:off x="3496471" y="1822943"/>
            <a:ext cx="2772434" cy="2466644"/>
            <a:chOff x="0" y="-28575"/>
            <a:chExt cx="945680" cy="841375"/>
          </a:xfrm>
        </p:grpSpPr>
        <p:sp>
          <p:nvSpPr>
            <p:cNvPr id="136" name="Freeform 7">
              <a:extLst>
                <a:ext uri="{FF2B5EF4-FFF2-40B4-BE49-F238E27FC236}">
                  <a16:creationId xmlns:a16="http://schemas.microsoft.com/office/drawing/2014/main" id="{9F9874D0-D89B-A903-A830-096F5A3F4558}"/>
                </a:ext>
              </a:extLst>
            </p:cNvPr>
            <p:cNvSpPr/>
            <p:nvPr/>
          </p:nvSpPr>
          <p:spPr>
            <a:xfrm>
              <a:off x="0" y="0"/>
              <a:ext cx="945680" cy="239638"/>
            </a:xfrm>
            <a:custGeom>
              <a:avLst/>
              <a:gdLst/>
              <a:ahLst/>
              <a:cxnLst/>
              <a:rect l="l" t="t" r="r" b="b"/>
              <a:pathLst>
                <a:path w="945680" h="239638">
                  <a:moveTo>
                    <a:pt x="97482" y="0"/>
                  </a:moveTo>
                  <a:lnTo>
                    <a:pt x="848197" y="0"/>
                  </a:lnTo>
                  <a:cubicBezTo>
                    <a:pt x="874051" y="0"/>
                    <a:pt x="898846" y="10270"/>
                    <a:pt x="917128" y="28552"/>
                  </a:cubicBezTo>
                  <a:cubicBezTo>
                    <a:pt x="935409" y="46833"/>
                    <a:pt x="945680" y="71628"/>
                    <a:pt x="945680" y="97482"/>
                  </a:cubicBezTo>
                  <a:lnTo>
                    <a:pt x="945680" y="142156"/>
                  </a:lnTo>
                  <a:cubicBezTo>
                    <a:pt x="945680" y="168009"/>
                    <a:pt x="935409" y="192805"/>
                    <a:pt x="917128" y="211086"/>
                  </a:cubicBezTo>
                  <a:cubicBezTo>
                    <a:pt x="898846" y="229367"/>
                    <a:pt x="874051" y="239638"/>
                    <a:pt x="848197" y="239638"/>
                  </a:cubicBezTo>
                  <a:lnTo>
                    <a:pt x="97482" y="239638"/>
                  </a:lnTo>
                  <a:cubicBezTo>
                    <a:pt x="71628" y="239638"/>
                    <a:pt x="46833" y="229367"/>
                    <a:pt x="28552" y="211086"/>
                  </a:cubicBezTo>
                  <a:cubicBezTo>
                    <a:pt x="10270" y="192805"/>
                    <a:pt x="0" y="168009"/>
                    <a:pt x="0" y="142156"/>
                  </a:cubicBezTo>
                  <a:lnTo>
                    <a:pt x="0" y="97482"/>
                  </a:lnTo>
                  <a:cubicBezTo>
                    <a:pt x="0" y="71628"/>
                    <a:pt x="10270" y="46833"/>
                    <a:pt x="28552" y="28552"/>
                  </a:cubicBezTo>
                  <a:cubicBezTo>
                    <a:pt x="46833" y="10270"/>
                    <a:pt x="71628" y="0"/>
                    <a:pt x="97482" y="0"/>
                  </a:cubicBezTo>
                  <a:close/>
                </a:path>
              </a:pathLst>
            </a:custGeom>
            <a:solidFill>
              <a:srgbClr val="E2637C"/>
            </a:solidFill>
          </p:spPr>
          <p:txBody>
            <a:bodyPr/>
            <a:lstStyle/>
            <a:p>
              <a:endParaRPr lang="en-GB" sz="1745"/>
            </a:p>
          </p:txBody>
        </p:sp>
        <p:sp>
          <p:nvSpPr>
            <p:cNvPr id="137" name="TextBox 8">
              <a:extLst>
                <a:ext uri="{FF2B5EF4-FFF2-40B4-BE49-F238E27FC236}">
                  <a16:creationId xmlns:a16="http://schemas.microsoft.com/office/drawing/2014/main" id="{121C2FF7-7F9B-79DB-0ADA-5DDE4AA90587}"/>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grpSp>
        <p:nvGrpSpPr>
          <p:cNvPr id="138" name="Group 9">
            <a:extLst>
              <a:ext uri="{FF2B5EF4-FFF2-40B4-BE49-F238E27FC236}">
                <a16:creationId xmlns:a16="http://schemas.microsoft.com/office/drawing/2014/main" id="{BCDC2048-F064-9531-EBE4-EDE9AAA09070}"/>
              </a:ext>
            </a:extLst>
          </p:cNvPr>
          <p:cNvGrpSpPr/>
          <p:nvPr/>
        </p:nvGrpSpPr>
        <p:grpSpPr>
          <a:xfrm>
            <a:off x="3496471" y="2247967"/>
            <a:ext cx="2762720" cy="4534117"/>
            <a:chOff x="0" y="-28575"/>
            <a:chExt cx="945680" cy="1533337"/>
          </a:xfrm>
        </p:grpSpPr>
        <p:sp>
          <p:nvSpPr>
            <p:cNvPr id="139" name="Freeform 10">
              <a:extLst>
                <a:ext uri="{FF2B5EF4-FFF2-40B4-BE49-F238E27FC236}">
                  <a16:creationId xmlns:a16="http://schemas.microsoft.com/office/drawing/2014/main" id="{D4A5FA93-A559-1D04-E3C4-CB345739E3E2}"/>
                </a:ext>
              </a:extLst>
            </p:cNvPr>
            <p:cNvSpPr/>
            <p:nvPr/>
          </p:nvSpPr>
          <p:spPr>
            <a:xfrm>
              <a:off x="0" y="0"/>
              <a:ext cx="945680" cy="1504762"/>
            </a:xfrm>
            <a:custGeom>
              <a:avLst/>
              <a:gdLst/>
              <a:ahLst/>
              <a:cxnLst/>
              <a:rect l="l" t="t" r="r" b="b"/>
              <a:pathLst>
                <a:path w="945680" h="1504762">
                  <a:moveTo>
                    <a:pt x="97482" y="0"/>
                  </a:moveTo>
                  <a:lnTo>
                    <a:pt x="848197" y="0"/>
                  </a:lnTo>
                  <a:cubicBezTo>
                    <a:pt x="874051" y="0"/>
                    <a:pt x="898846" y="10270"/>
                    <a:pt x="917128" y="28552"/>
                  </a:cubicBezTo>
                  <a:cubicBezTo>
                    <a:pt x="935409" y="46833"/>
                    <a:pt x="945680" y="71628"/>
                    <a:pt x="945680" y="97482"/>
                  </a:cubicBezTo>
                  <a:lnTo>
                    <a:pt x="945680" y="1407279"/>
                  </a:lnTo>
                  <a:cubicBezTo>
                    <a:pt x="945680" y="1433133"/>
                    <a:pt x="935409" y="1457928"/>
                    <a:pt x="917128" y="1476210"/>
                  </a:cubicBezTo>
                  <a:cubicBezTo>
                    <a:pt x="898846" y="1494491"/>
                    <a:pt x="874051" y="1504762"/>
                    <a:pt x="848197" y="1504762"/>
                  </a:cubicBezTo>
                  <a:lnTo>
                    <a:pt x="97482" y="1504762"/>
                  </a:lnTo>
                  <a:cubicBezTo>
                    <a:pt x="71628" y="1504762"/>
                    <a:pt x="46833" y="1494491"/>
                    <a:pt x="28552" y="1476210"/>
                  </a:cubicBezTo>
                  <a:cubicBezTo>
                    <a:pt x="10270" y="1457928"/>
                    <a:pt x="0" y="1433133"/>
                    <a:pt x="0" y="1407279"/>
                  </a:cubicBezTo>
                  <a:lnTo>
                    <a:pt x="0" y="97482"/>
                  </a:lnTo>
                  <a:cubicBezTo>
                    <a:pt x="0" y="71628"/>
                    <a:pt x="10270" y="46833"/>
                    <a:pt x="28552" y="28552"/>
                  </a:cubicBezTo>
                  <a:cubicBezTo>
                    <a:pt x="46833" y="10270"/>
                    <a:pt x="71628" y="0"/>
                    <a:pt x="97482" y="0"/>
                  </a:cubicBezTo>
                  <a:close/>
                </a:path>
              </a:pathLst>
            </a:custGeom>
            <a:solidFill>
              <a:srgbClr val="FFFFFF"/>
            </a:solidFill>
            <a:ln>
              <a:noFill/>
            </a:ln>
          </p:spPr>
          <p:txBody>
            <a:bodyPr/>
            <a:lstStyle/>
            <a:p>
              <a:endParaRPr lang="en-GB" sz="1745"/>
            </a:p>
          </p:txBody>
        </p:sp>
        <p:sp>
          <p:nvSpPr>
            <p:cNvPr id="140" name="TextBox 11">
              <a:extLst>
                <a:ext uri="{FF2B5EF4-FFF2-40B4-BE49-F238E27FC236}">
                  <a16:creationId xmlns:a16="http://schemas.microsoft.com/office/drawing/2014/main" id="{DA393538-C957-642F-7A97-C3EDC4E4917F}"/>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grpSp>
        <p:nvGrpSpPr>
          <p:cNvPr id="141" name="Group 12">
            <a:extLst>
              <a:ext uri="{FF2B5EF4-FFF2-40B4-BE49-F238E27FC236}">
                <a16:creationId xmlns:a16="http://schemas.microsoft.com/office/drawing/2014/main" id="{15CABB56-C39C-6304-EBE8-250A45CF2408}"/>
              </a:ext>
            </a:extLst>
          </p:cNvPr>
          <p:cNvGrpSpPr/>
          <p:nvPr/>
        </p:nvGrpSpPr>
        <p:grpSpPr>
          <a:xfrm>
            <a:off x="3496471" y="2213772"/>
            <a:ext cx="2762722" cy="2466636"/>
            <a:chOff x="0" y="-28575"/>
            <a:chExt cx="942367" cy="841375"/>
          </a:xfrm>
        </p:grpSpPr>
        <p:sp>
          <p:nvSpPr>
            <p:cNvPr id="142" name="Freeform 13">
              <a:extLst>
                <a:ext uri="{FF2B5EF4-FFF2-40B4-BE49-F238E27FC236}">
                  <a16:creationId xmlns:a16="http://schemas.microsoft.com/office/drawing/2014/main" id="{53EFED96-A6E4-82B0-34D8-0C65DBCDDD98}"/>
                </a:ext>
              </a:extLst>
            </p:cNvPr>
            <p:cNvSpPr/>
            <p:nvPr/>
          </p:nvSpPr>
          <p:spPr>
            <a:xfrm>
              <a:off x="0" y="0"/>
              <a:ext cx="942367" cy="120230"/>
            </a:xfrm>
            <a:custGeom>
              <a:avLst/>
              <a:gdLst/>
              <a:ahLst/>
              <a:cxnLst/>
              <a:rect l="l" t="t" r="r" b="b"/>
              <a:pathLst>
                <a:path w="945680" h="123543">
                  <a:moveTo>
                    <a:pt x="0" y="0"/>
                  </a:moveTo>
                  <a:lnTo>
                    <a:pt x="945680" y="0"/>
                  </a:lnTo>
                  <a:lnTo>
                    <a:pt x="945680" y="123543"/>
                  </a:lnTo>
                  <a:lnTo>
                    <a:pt x="0" y="123543"/>
                  </a:lnTo>
                  <a:close/>
                </a:path>
              </a:pathLst>
            </a:custGeom>
            <a:solidFill>
              <a:srgbClr val="FFFFFF"/>
            </a:solidFill>
          </p:spPr>
          <p:txBody>
            <a:bodyPr/>
            <a:lstStyle/>
            <a:p>
              <a:endParaRPr lang="en-GB" sz="1745"/>
            </a:p>
          </p:txBody>
        </p:sp>
        <p:sp>
          <p:nvSpPr>
            <p:cNvPr id="143" name="TextBox 14">
              <a:extLst>
                <a:ext uri="{FF2B5EF4-FFF2-40B4-BE49-F238E27FC236}">
                  <a16:creationId xmlns:a16="http://schemas.microsoft.com/office/drawing/2014/main" id="{C00C6E8F-5AF9-D5B8-8ECD-132EF7FD705F}"/>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sp>
        <p:nvSpPr>
          <p:cNvPr id="146" name="AutoShape 17">
            <a:extLst>
              <a:ext uri="{FF2B5EF4-FFF2-40B4-BE49-F238E27FC236}">
                <a16:creationId xmlns:a16="http://schemas.microsoft.com/office/drawing/2014/main" id="{1B7C5D13-CC17-F566-ABBE-2D500835D823}"/>
              </a:ext>
            </a:extLst>
          </p:cNvPr>
          <p:cNvSpPr/>
          <p:nvPr/>
        </p:nvSpPr>
        <p:spPr>
          <a:xfrm>
            <a:off x="3479410" y="4155376"/>
            <a:ext cx="2772434" cy="0"/>
          </a:xfrm>
          <a:prstGeom prst="line">
            <a:avLst/>
          </a:prstGeom>
          <a:ln w="28575" cap="flat">
            <a:solidFill>
              <a:srgbClr val="70285E"/>
            </a:solidFill>
            <a:prstDash val="solid"/>
            <a:headEnd type="none" w="sm" len="sm"/>
            <a:tailEnd type="none" w="sm" len="sm"/>
          </a:ln>
        </p:spPr>
        <p:txBody>
          <a:bodyPr/>
          <a:lstStyle/>
          <a:p>
            <a:endParaRPr lang="en-GB" sz="1745"/>
          </a:p>
        </p:txBody>
      </p:sp>
      <p:sp>
        <p:nvSpPr>
          <p:cNvPr id="147" name="TextBox 22">
            <a:extLst>
              <a:ext uri="{FF2B5EF4-FFF2-40B4-BE49-F238E27FC236}">
                <a16:creationId xmlns:a16="http://schemas.microsoft.com/office/drawing/2014/main" id="{96A2B857-4814-B81B-F1C0-268A0D41900C}"/>
              </a:ext>
            </a:extLst>
          </p:cNvPr>
          <p:cNvSpPr txBox="1"/>
          <p:nvPr/>
        </p:nvSpPr>
        <p:spPr>
          <a:xfrm>
            <a:off x="4479584" y="1969143"/>
            <a:ext cx="790526" cy="255672"/>
          </a:xfrm>
          <a:prstGeom prst="rect">
            <a:avLst/>
          </a:prstGeom>
        </p:spPr>
        <p:txBody>
          <a:bodyPr wrap="square" lIns="0" tIns="0" rIns="0" bIns="0" rtlCol="0" anchor="t">
            <a:spAutoFit/>
          </a:bodyPr>
          <a:lstStyle/>
          <a:p>
            <a:pPr algn="ctr">
              <a:lnSpc>
                <a:spcPts val="2128"/>
              </a:lnSpc>
            </a:pPr>
            <a:r>
              <a:rPr lang="en-US" sz="1503">
                <a:solidFill>
                  <a:srgbClr val="FFFFFF"/>
                </a:solidFill>
                <a:latin typeface="Euclid Circular B 3"/>
              </a:rPr>
              <a:t>PRINT</a:t>
            </a:r>
            <a:endParaRPr lang="en-US" sz="1745"/>
          </a:p>
        </p:txBody>
      </p:sp>
      <p:sp>
        <p:nvSpPr>
          <p:cNvPr id="154" name="TextBox 29">
            <a:extLst>
              <a:ext uri="{FF2B5EF4-FFF2-40B4-BE49-F238E27FC236}">
                <a16:creationId xmlns:a16="http://schemas.microsoft.com/office/drawing/2014/main" id="{2A9C457F-DF66-00F9-F98A-2718D5E12E55}"/>
              </a:ext>
            </a:extLst>
          </p:cNvPr>
          <p:cNvSpPr txBox="1"/>
          <p:nvPr/>
        </p:nvSpPr>
        <p:spPr>
          <a:xfrm>
            <a:off x="3869592" y="2392053"/>
            <a:ext cx="2193437" cy="456070"/>
          </a:xfrm>
          <a:prstGeom prst="rect">
            <a:avLst/>
          </a:prstGeom>
        </p:spPr>
        <p:txBody>
          <a:bodyPr wrap="square" lIns="0" tIns="0" rIns="0" bIns="0" rtlCol="0" anchor="t">
            <a:spAutoFit/>
          </a:bodyPr>
          <a:lstStyle/>
          <a:p>
            <a:pPr algn="ctr">
              <a:lnSpc>
                <a:spcPts val="1840"/>
              </a:lnSpc>
            </a:pPr>
            <a:r>
              <a:rPr lang="en-US" sz="1309">
                <a:solidFill>
                  <a:srgbClr val="000000"/>
                </a:solidFill>
                <a:latin typeface="Euclid Circular B 3"/>
              </a:rPr>
              <a:t>36,000 PRINT AND DIGITAL COMBINED SUBSCRIBERS</a:t>
            </a:r>
            <a:endParaRPr lang="en-US" sz="1314">
              <a:solidFill>
                <a:srgbClr val="000000"/>
              </a:solidFill>
              <a:latin typeface="Euclid Circular B 3"/>
            </a:endParaRPr>
          </a:p>
        </p:txBody>
      </p:sp>
      <p:sp>
        <p:nvSpPr>
          <p:cNvPr id="155" name="TextBox 30">
            <a:extLst>
              <a:ext uri="{FF2B5EF4-FFF2-40B4-BE49-F238E27FC236}">
                <a16:creationId xmlns:a16="http://schemas.microsoft.com/office/drawing/2014/main" id="{EED490AE-539F-2368-0F0B-E9D650A95698}"/>
              </a:ext>
            </a:extLst>
          </p:cNvPr>
          <p:cNvSpPr txBox="1"/>
          <p:nvPr/>
        </p:nvSpPr>
        <p:spPr>
          <a:xfrm>
            <a:off x="3806958" y="4347936"/>
            <a:ext cx="2048285" cy="256480"/>
          </a:xfrm>
          <a:prstGeom prst="rect">
            <a:avLst/>
          </a:prstGeom>
        </p:spPr>
        <p:txBody>
          <a:bodyPr wrap="square" lIns="0" tIns="0" rIns="0" bIns="0" rtlCol="0" anchor="t">
            <a:spAutoFit/>
          </a:bodyPr>
          <a:lstStyle/>
          <a:p>
            <a:pPr algn="ctr">
              <a:lnSpc>
                <a:spcPts val="1977"/>
              </a:lnSpc>
            </a:pPr>
            <a:r>
              <a:rPr lang="en-US" sz="1745">
                <a:solidFill>
                  <a:srgbClr val="E2637C"/>
                </a:solidFill>
                <a:latin typeface="Euclid Circular B 2"/>
              </a:rPr>
              <a:t>COMPETITIONS</a:t>
            </a:r>
          </a:p>
        </p:txBody>
      </p:sp>
      <p:sp>
        <p:nvSpPr>
          <p:cNvPr id="158" name="TextBox 33">
            <a:extLst>
              <a:ext uri="{FF2B5EF4-FFF2-40B4-BE49-F238E27FC236}">
                <a16:creationId xmlns:a16="http://schemas.microsoft.com/office/drawing/2014/main" id="{4F35594F-6FAC-DB83-5766-BD3B127BF298}"/>
              </a:ext>
            </a:extLst>
          </p:cNvPr>
          <p:cNvSpPr txBox="1"/>
          <p:nvPr/>
        </p:nvSpPr>
        <p:spPr>
          <a:xfrm>
            <a:off x="3848319" y="4763166"/>
            <a:ext cx="2057272" cy="1688729"/>
          </a:xfrm>
          <a:prstGeom prst="rect">
            <a:avLst/>
          </a:prstGeom>
        </p:spPr>
        <p:txBody>
          <a:bodyPr wrap="square" lIns="0" tIns="0" rIns="0" bIns="0" rtlCol="0" anchor="t">
            <a:spAutoFit/>
          </a:bodyPr>
          <a:lstStyle/>
          <a:p>
            <a:pPr algn="ctr">
              <a:lnSpc>
                <a:spcPts val="2240"/>
              </a:lnSpc>
              <a:spcBef>
                <a:spcPct val="0"/>
              </a:spcBef>
            </a:pPr>
            <a:r>
              <a:rPr lang="en-US" sz="1358">
                <a:solidFill>
                  <a:srgbClr val="01789B"/>
                </a:solidFill>
                <a:latin typeface="Euclid Circular B 3"/>
              </a:rPr>
              <a:t>Regular competitions feature across both print and digital platforms - this helps to create a targeted audience with specific interests</a:t>
            </a:r>
          </a:p>
        </p:txBody>
      </p:sp>
      <p:grpSp>
        <p:nvGrpSpPr>
          <p:cNvPr id="163" name="Group 6">
            <a:extLst>
              <a:ext uri="{FF2B5EF4-FFF2-40B4-BE49-F238E27FC236}">
                <a16:creationId xmlns:a16="http://schemas.microsoft.com/office/drawing/2014/main" id="{DE8A94AC-28DC-BC87-0783-1B6403DFFC5B}"/>
              </a:ext>
            </a:extLst>
          </p:cNvPr>
          <p:cNvGrpSpPr/>
          <p:nvPr/>
        </p:nvGrpSpPr>
        <p:grpSpPr>
          <a:xfrm>
            <a:off x="6765190" y="1822943"/>
            <a:ext cx="2772434" cy="2466644"/>
            <a:chOff x="0" y="-28575"/>
            <a:chExt cx="945680" cy="841375"/>
          </a:xfrm>
        </p:grpSpPr>
        <p:sp>
          <p:nvSpPr>
            <p:cNvPr id="164" name="Freeform 7">
              <a:extLst>
                <a:ext uri="{FF2B5EF4-FFF2-40B4-BE49-F238E27FC236}">
                  <a16:creationId xmlns:a16="http://schemas.microsoft.com/office/drawing/2014/main" id="{6D768C4C-D916-ABD4-46A6-04AECE13F46A}"/>
                </a:ext>
              </a:extLst>
            </p:cNvPr>
            <p:cNvSpPr/>
            <p:nvPr/>
          </p:nvSpPr>
          <p:spPr>
            <a:xfrm>
              <a:off x="0" y="0"/>
              <a:ext cx="945680" cy="239638"/>
            </a:xfrm>
            <a:custGeom>
              <a:avLst/>
              <a:gdLst/>
              <a:ahLst/>
              <a:cxnLst/>
              <a:rect l="l" t="t" r="r" b="b"/>
              <a:pathLst>
                <a:path w="945680" h="239638">
                  <a:moveTo>
                    <a:pt x="97482" y="0"/>
                  </a:moveTo>
                  <a:lnTo>
                    <a:pt x="848197" y="0"/>
                  </a:lnTo>
                  <a:cubicBezTo>
                    <a:pt x="874051" y="0"/>
                    <a:pt x="898846" y="10270"/>
                    <a:pt x="917128" y="28552"/>
                  </a:cubicBezTo>
                  <a:cubicBezTo>
                    <a:pt x="935409" y="46833"/>
                    <a:pt x="945680" y="71628"/>
                    <a:pt x="945680" y="97482"/>
                  </a:cubicBezTo>
                  <a:lnTo>
                    <a:pt x="945680" y="142156"/>
                  </a:lnTo>
                  <a:cubicBezTo>
                    <a:pt x="945680" y="168009"/>
                    <a:pt x="935409" y="192805"/>
                    <a:pt x="917128" y="211086"/>
                  </a:cubicBezTo>
                  <a:cubicBezTo>
                    <a:pt x="898846" y="229367"/>
                    <a:pt x="874051" y="239638"/>
                    <a:pt x="848197" y="239638"/>
                  </a:cubicBezTo>
                  <a:lnTo>
                    <a:pt x="97482" y="239638"/>
                  </a:lnTo>
                  <a:cubicBezTo>
                    <a:pt x="71628" y="239638"/>
                    <a:pt x="46833" y="229367"/>
                    <a:pt x="28552" y="211086"/>
                  </a:cubicBezTo>
                  <a:cubicBezTo>
                    <a:pt x="10270" y="192805"/>
                    <a:pt x="0" y="168009"/>
                    <a:pt x="0" y="142156"/>
                  </a:cubicBezTo>
                  <a:lnTo>
                    <a:pt x="0" y="97482"/>
                  </a:lnTo>
                  <a:cubicBezTo>
                    <a:pt x="0" y="71628"/>
                    <a:pt x="10270" y="46833"/>
                    <a:pt x="28552" y="28552"/>
                  </a:cubicBezTo>
                  <a:cubicBezTo>
                    <a:pt x="46833" y="10270"/>
                    <a:pt x="71628" y="0"/>
                    <a:pt x="97482" y="0"/>
                  </a:cubicBezTo>
                  <a:close/>
                </a:path>
              </a:pathLst>
            </a:custGeom>
            <a:solidFill>
              <a:srgbClr val="E2637C"/>
            </a:solidFill>
          </p:spPr>
          <p:txBody>
            <a:bodyPr/>
            <a:lstStyle/>
            <a:p>
              <a:endParaRPr lang="en-GB" sz="1745"/>
            </a:p>
          </p:txBody>
        </p:sp>
        <p:sp>
          <p:nvSpPr>
            <p:cNvPr id="165" name="TextBox 8">
              <a:extLst>
                <a:ext uri="{FF2B5EF4-FFF2-40B4-BE49-F238E27FC236}">
                  <a16:creationId xmlns:a16="http://schemas.microsoft.com/office/drawing/2014/main" id="{7633F16B-2114-FA75-87BC-5687E8ACA6F5}"/>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grpSp>
        <p:nvGrpSpPr>
          <p:cNvPr id="166" name="Group 9">
            <a:extLst>
              <a:ext uri="{FF2B5EF4-FFF2-40B4-BE49-F238E27FC236}">
                <a16:creationId xmlns:a16="http://schemas.microsoft.com/office/drawing/2014/main" id="{53916B41-407A-D46A-BAF7-D7F98F3A5DE9}"/>
              </a:ext>
            </a:extLst>
          </p:cNvPr>
          <p:cNvGrpSpPr/>
          <p:nvPr/>
        </p:nvGrpSpPr>
        <p:grpSpPr>
          <a:xfrm>
            <a:off x="6765190" y="2345592"/>
            <a:ext cx="2772434" cy="4495259"/>
            <a:chOff x="0" y="-28575"/>
            <a:chExt cx="945680" cy="1533337"/>
          </a:xfrm>
        </p:grpSpPr>
        <p:sp>
          <p:nvSpPr>
            <p:cNvPr id="167" name="Freeform 10">
              <a:extLst>
                <a:ext uri="{FF2B5EF4-FFF2-40B4-BE49-F238E27FC236}">
                  <a16:creationId xmlns:a16="http://schemas.microsoft.com/office/drawing/2014/main" id="{12F32AC4-EE37-3FA7-141C-0863F4AFC4A8}"/>
                </a:ext>
              </a:extLst>
            </p:cNvPr>
            <p:cNvSpPr/>
            <p:nvPr/>
          </p:nvSpPr>
          <p:spPr>
            <a:xfrm>
              <a:off x="0" y="0"/>
              <a:ext cx="945680" cy="1504762"/>
            </a:xfrm>
            <a:custGeom>
              <a:avLst/>
              <a:gdLst/>
              <a:ahLst/>
              <a:cxnLst/>
              <a:rect l="l" t="t" r="r" b="b"/>
              <a:pathLst>
                <a:path w="945680" h="1504762">
                  <a:moveTo>
                    <a:pt x="97482" y="0"/>
                  </a:moveTo>
                  <a:lnTo>
                    <a:pt x="848197" y="0"/>
                  </a:lnTo>
                  <a:cubicBezTo>
                    <a:pt x="874051" y="0"/>
                    <a:pt x="898846" y="10270"/>
                    <a:pt x="917128" y="28552"/>
                  </a:cubicBezTo>
                  <a:cubicBezTo>
                    <a:pt x="935409" y="46833"/>
                    <a:pt x="945680" y="71628"/>
                    <a:pt x="945680" y="97482"/>
                  </a:cubicBezTo>
                  <a:lnTo>
                    <a:pt x="945680" y="1407279"/>
                  </a:lnTo>
                  <a:cubicBezTo>
                    <a:pt x="945680" y="1433133"/>
                    <a:pt x="935409" y="1457928"/>
                    <a:pt x="917128" y="1476210"/>
                  </a:cubicBezTo>
                  <a:cubicBezTo>
                    <a:pt x="898846" y="1494491"/>
                    <a:pt x="874051" y="1504762"/>
                    <a:pt x="848197" y="1504762"/>
                  </a:cubicBezTo>
                  <a:lnTo>
                    <a:pt x="97482" y="1504762"/>
                  </a:lnTo>
                  <a:cubicBezTo>
                    <a:pt x="71628" y="1504762"/>
                    <a:pt x="46833" y="1494491"/>
                    <a:pt x="28552" y="1476210"/>
                  </a:cubicBezTo>
                  <a:cubicBezTo>
                    <a:pt x="10270" y="1457928"/>
                    <a:pt x="0" y="1433133"/>
                    <a:pt x="0" y="1407279"/>
                  </a:cubicBezTo>
                  <a:lnTo>
                    <a:pt x="0" y="97482"/>
                  </a:lnTo>
                  <a:cubicBezTo>
                    <a:pt x="0" y="71628"/>
                    <a:pt x="10270" y="46833"/>
                    <a:pt x="28552" y="28552"/>
                  </a:cubicBezTo>
                  <a:cubicBezTo>
                    <a:pt x="46833" y="10270"/>
                    <a:pt x="71628" y="0"/>
                    <a:pt x="97482" y="0"/>
                  </a:cubicBezTo>
                  <a:close/>
                </a:path>
              </a:pathLst>
            </a:custGeom>
            <a:solidFill>
              <a:srgbClr val="FFFFFF"/>
            </a:solidFill>
          </p:spPr>
          <p:txBody>
            <a:bodyPr/>
            <a:lstStyle/>
            <a:p>
              <a:endParaRPr lang="en-GB" sz="1745"/>
            </a:p>
          </p:txBody>
        </p:sp>
        <p:sp>
          <p:nvSpPr>
            <p:cNvPr id="168" name="TextBox 11">
              <a:extLst>
                <a:ext uri="{FF2B5EF4-FFF2-40B4-BE49-F238E27FC236}">
                  <a16:creationId xmlns:a16="http://schemas.microsoft.com/office/drawing/2014/main" id="{81984597-16DA-0A02-8448-C8929785F685}"/>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grpSp>
        <p:nvGrpSpPr>
          <p:cNvPr id="169" name="Group 12">
            <a:extLst>
              <a:ext uri="{FF2B5EF4-FFF2-40B4-BE49-F238E27FC236}">
                <a16:creationId xmlns:a16="http://schemas.microsoft.com/office/drawing/2014/main" id="{3EE406D7-F31A-89FF-D71E-2B916CEB0D3C}"/>
              </a:ext>
            </a:extLst>
          </p:cNvPr>
          <p:cNvGrpSpPr/>
          <p:nvPr/>
        </p:nvGrpSpPr>
        <p:grpSpPr>
          <a:xfrm>
            <a:off x="6765190" y="2213772"/>
            <a:ext cx="2772434" cy="2466636"/>
            <a:chOff x="0" y="-28575"/>
            <a:chExt cx="945680" cy="841375"/>
          </a:xfrm>
        </p:grpSpPr>
        <p:sp>
          <p:nvSpPr>
            <p:cNvPr id="170" name="Freeform 13">
              <a:extLst>
                <a:ext uri="{FF2B5EF4-FFF2-40B4-BE49-F238E27FC236}">
                  <a16:creationId xmlns:a16="http://schemas.microsoft.com/office/drawing/2014/main" id="{7312FDB9-C2C7-7DCC-339D-716B5200A5C1}"/>
                </a:ext>
              </a:extLst>
            </p:cNvPr>
            <p:cNvSpPr/>
            <p:nvPr/>
          </p:nvSpPr>
          <p:spPr>
            <a:xfrm>
              <a:off x="0" y="0"/>
              <a:ext cx="945680" cy="123543"/>
            </a:xfrm>
            <a:custGeom>
              <a:avLst/>
              <a:gdLst/>
              <a:ahLst/>
              <a:cxnLst/>
              <a:rect l="l" t="t" r="r" b="b"/>
              <a:pathLst>
                <a:path w="945680" h="123543">
                  <a:moveTo>
                    <a:pt x="0" y="0"/>
                  </a:moveTo>
                  <a:lnTo>
                    <a:pt x="945680" y="0"/>
                  </a:lnTo>
                  <a:lnTo>
                    <a:pt x="945680" y="123543"/>
                  </a:lnTo>
                  <a:lnTo>
                    <a:pt x="0" y="123543"/>
                  </a:lnTo>
                  <a:close/>
                </a:path>
              </a:pathLst>
            </a:custGeom>
            <a:solidFill>
              <a:srgbClr val="FFFFFF"/>
            </a:solidFill>
          </p:spPr>
          <p:txBody>
            <a:bodyPr/>
            <a:lstStyle/>
            <a:p>
              <a:endParaRPr lang="en-GB" sz="1745"/>
            </a:p>
          </p:txBody>
        </p:sp>
        <p:sp>
          <p:nvSpPr>
            <p:cNvPr id="171" name="TextBox 14">
              <a:extLst>
                <a:ext uri="{FF2B5EF4-FFF2-40B4-BE49-F238E27FC236}">
                  <a16:creationId xmlns:a16="http://schemas.microsoft.com/office/drawing/2014/main" id="{E1420F97-4037-A0A7-254A-D52032235DC4}"/>
                </a:ext>
              </a:extLst>
            </p:cNvPr>
            <p:cNvSpPr txBox="1"/>
            <p:nvPr/>
          </p:nvSpPr>
          <p:spPr>
            <a:xfrm>
              <a:off x="0" y="-28575"/>
              <a:ext cx="812800" cy="841375"/>
            </a:xfrm>
            <a:prstGeom prst="rect">
              <a:avLst/>
            </a:prstGeom>
          </p:spPr>
          <p:txBody>
            <a:bodyPr lIns="49261" tIns="49261" rIns="49261" bIns="49261" rtlCol="0" anchor="ctr"/>
            <a:lstStyle/>
            <a:p>
              <a:pPr algn="ctr">
                <a:lnSpc>
                  <a:spcPts val="1901"/>
                </a:lnSpc>
              </a:pPr>
              <a:endParaRPr sz="1745"/>
            </a:p>
          </p:txBody>
        </p:sp>
      </p:grpSp>
      <p:sp>
        <p:nvSpPr>
          <p:cNvPr id="173" name="AutoShape 16">
            <a:extLst>
              <a:ext uri="{FF2B5EF4-FFF2-40B4-BE49-F238E27FC236}">
                <a16:creationId xmlns:a16="http://schemas.microsoft.com/office/drawing/2014/main" id="{49E1CB4A-2B73-0CB8-9551-C34B553E2BC5}"/>
              </a:ext>
            </a:extLst>
          </p:cNvPr>
          <p:cNvSpPr/>
          <p:nvPr/>
        </p:nvSpPr>
        <p:spPr>
          <a:xfrm>
            <a:off x="6765190" y="4132781"/>
            <a:ext cx="2772434" cy="0"/>
          </a:xfrm>
          <a:prstGeom prst="line">
            <a:avLst/>
          </a:prstGeom>
          <a:ln w="28575" cap="flat">
            <a:solidFill>
              <a:srgbClr val="70285E"/>
            </a:solidFill>
            <a:prstDash val="solid"/>
            <a:headEnd type="none" w="sm" len="sm"/>
            <a:tailEnd type="none" w="sm" len="sm"/>
          </a:ln>
        </p:spPr>
        <p:txBody>
          <a:bodyPr/>
          <a:lstStyle/>
          <a:p>
            <a:endParaRPr lang="en-GB" sz="1745"/>
          </a:p>
        </p:txBody>
      </p:sp>
      <p:sp>
        <p:nvSpPr>
          <p:cNvPr id="174" name="AutoShape 17">
            <a:extLst>
              <a:ext uri="{FF2B5EF4-FFF2-40B4-BE49-F238E27FC236}">
                <a16:creationId xmlns:a16="http://schemas.microsoft.com/office/drawing/2014/main" id="{B56416AF-835F-7D57-C3C8-B283F2EFD5BF}"/>
              </a:ext>
            </a:extLst>
          </p:cNvPr>
          <p:cNvSpPr/>
          <p:nvPr/>
        </p:nvSpPr>
        <p:spPr>
          <a:xfrm>
            <a:off x="6765190" y="5327422"/>
            <a:ext cx="2772434" cy="0"/>
          </a:xfrm>
          <a:prstGeom prst="line">
            <a:avLst/>
          </a:prstGeom>
          <a:ln w="28575" cap="flat">
            <a:solidFill>
              <a:srgbClr val="70285E"/>
            </a:solidFill>
            <a:prstDash val="solid"/>
            <a:headEnd type="none" w="sm" len="sm"/>
            <a:tailEnd type="none" w="sm" len="sm"/>
          </a:ln>
        </p:spPr>
        <p:txBody>
          <a:bodyPr/>
          <a:lstStyle/>
          <a:p>
            <a:endParaRPr lang="en-GB" sz="1745"/>
          </a:p>
        </p:txBody>
      </p:sp>
      <p:sp>
        <p:nvSpPr>
          <p:cNvPr id="175" name="TextBox 22">
            <a:extLst>
              <a:ext uri="{FF2B5EF4-FFF2-40B4-BE49-F238E27FC236}">
                <a16:creationId xmlns:a16="http://schemas.microsoft.com/office/drawing/2014/main" id="{DB76962D-307A-F192-70D4-97AD76980D38}"/>
              </a:ext>
            </a:extLst>
          </p:cNvPr>
          <p:cNvSpPr txBox="1"/>
          <p:nvPr/>
        </p:nvSpPr>
        <p:spPr>
          <a:xfrm>
            <a:off x="7748303" y="1969143"/>
            <a:ext cx="790526" cy="255672"/>
          </a:xfrm>
          <a:prstGeom prst="rect">
            <a:avLst/>
          </a:prstGeom>
        </p:spPr>
        <p:txBody>
          <a:bodyPr wrap="square" lIns="0" tIns="0" rIns="0" bIns="0" rtlCol="0" anchor="t">
            <a:spAutoFit/>
          </a:bodyPr>
          <a:lstStyle/>
          <a:p>
            <a:pPr algn="ctr">
              <a:lnSpc>
                <a:spcPts val="2128"/>
              </a:lnSpc>
            </a:pPr>
            <a:r>
              <a:rPr lang="en-US" sz="1503">
                <a:solidFill>
                  <a:srgbClr val="FFFFFF"/>
                </a:solidFill>
                <a:latin typeface="Euclid Circular B 3"/>
              </a:rPr>
              <a:t>LIVE</a:t>
            </a:r>
            <a:endParaRPr lang="en-US" sz="1745">
              <a:solidFill>
                <a:srgbClr val="000000"/>
              </a:solidFill>
              <a:latin typeface="Calibri"/>
              <a:cs typeface="Calibri"/>
            </a:endParaRPr>
          </a:p>
        </p:txBody>
      </p:sp>
      <p:sp>
        <p:nvSpPr>
          <p:cNvPr id="176" name="TextBox 23">
            <a:extLst>
              <a:ext uri="{FF2B5EF4-FFF2-40B4-BE49-F238E27FC236}">
                <a16:creationId xmlns:a16="http://schemas.microsoft.com/office/drawing/2014/main" id="{C8E337BE-B5E8-0D89-49DB-FD9CC53A80F6}"/>
              </a:ext>
            </a:extLst>
          </p:cNvPr>
          <p:cNvSpPr txBox="1"/>
          <p:nvPr/>
        </p:nvSpPr>
        <p:spPr>
          <a:xfrm>
            <a:off x="7133879" y="2691948"/>
            <a:ext cx="2028852" cy="221165"/>
          </a:xfrm>
          <a:prstGeom prst="rect">
            <a:avLst/>
          </a:prstGeom>
        </p:spPr>
        <p:txBody>
          <a:bodyPr wrap="square" lIns="0" tIns="0" rIns="0" bIns="0" rtlCol="0" anchor="t">
            <a:spAutoFit/>
          </a:bodyPr>
          <a:lstStyle/>
          <a:p>
            <a:pPr algn="ctr">
              <a:lnSpc>
                <a:spcPts val="1873"/>
              </a:lnSpc>
            </a:pPr>
            <a:r>
              <a:rPr lang="en-US" sz="1164">
                <a:solidFill>
                  <a:srgbClr val="000000"/>
                </a:solidFill>
                <a:latin typeface="Euclid Circular B 3"/>
              </a:rPr>
              <a:t>72% social grade A-B</a:t>
            </a:r>
            <a:endParaRPr lang="en-US" sz="1164"/>
          </a:p>
        </p:txBody>
      </p:sp>
      <p:sp>
        <p:nvSpPr>
          <p:cNvPr id="177" name="TextBox 24">
            <a:extLst>
              <a:ext uri="{FF2B5EF4-FFF2-40B4-BE49-F238E27FC236}">
                <a16:creationId xmlns:a16="http://schemas.microsoft.com/office/drawing/2014/main" id="{F7EBF651-58DA-FB06-6471-80D121045ADF}"/>
              </a:ext>
            </a:extLst>
          </p:cNvPr>
          <p:cNvSpPr txBox="1"/>
          <p:nvPr/>
        </p:nvSpPr>
        <p:spPr>
          <a:xfrm>
            <a:off x="7394925" y="3036255"/>
            <a:ext cx="1764240" cy="464614"/>
          </a:xfrm>
          <a:prstGeom prst="rect">
            <a:avLst/>
          </a:prstGeom>
        </p:spPr>
        <p:txBody>
          <a:bodyPr wrap="square" lIns="0" tIns="0" rIns="0" bIns="0" rtlCol="0" anchor="t">
            <a:spAutoFit/>
          </a:bodyPr>
          <a:lstStyle/>
          <a:p>
            <a:pPr>
              <a:lnSpc>
                <a:spcPts val="1873"/>
              </a:lnSpc>
            </a:pPr>
            <a:r>
              <a:rPr lang="en-US" sz="1164">
                <a:solidFill>
                  <a:srgbClr val="000000"/>
                </a:solidFill>
                <a:latin typeface="Euclid Circular B 3"/>
              </a:rPr>
              <a:t>88% have a mortgage or own a house outright </a:t>
            </a:r>
            <a:endParaRPr lang="en-US" sz="1164">
              <a:cs typeface="Calibri"/>
            </a:endParaRPr>
          </a:p>
        </p:txBody>
      </p:sp>
      <p:sp>
        <p:nvSpPr>
          <p:cNvPr id="178" name="TextBox 25">
            <a:extLst>
              <a:ext uri="{FF2B5EF4-FFF2-40B4-BE49-F238E27FC236}">
                <a16:creationId xmlns:a16="http://schemas.microsoft.com/office/drawing/2014/main" id="{3204CFB7-3184-6432-D7BB-314DF58D3F31}"/>
              </a:ext>
            </a:extLst>
          </p:cNvPr>
          <p:cNvSpPr txBox="1"/>
          <p:nvPr/>
        </p:nvSpPr>
        <p:spPr>
          <a:xfrm>
            <a:off x="7447654" y="3601603"/>
            <a:ext cx="2092908" cy="460447"/>
          </a:xfrm>
          <a:prstGeom prst="rect">
            <a:avLst/>
          </a:prstGeom>
        </p:spPr>
        <p:txBody>
          <a:bodyPr wrap="square" lIns="0" tIns="0" rIns="0" bIns="0" rtlCol="0" anchor="t">
            <a:spAutoFit/>
          </a:bodyPr>
          <a:lstStyle/>
          <a:p>
            <a:pPr>
              <a:lnSpc>
                <a:spcPts val="1874"/>
              </a:lnSpc>
            </a:pPr>
            <a:r>
              <a:rPr lang="en-US" sz="1164">
                <a:solidFill>
                  <a:srgbClr val="000000"/>
                </a:solidFill>
                <a:latin typeface="Euclid Circular B 3"/>
              </a:rPr>
              <a:t>£76k average household income</a:t>
            </a:r>
          </a:p>
        </p:txBody>
      </p:sp>
      <p:sp>
        <p:nvSpPr>
          <p:cNvPr id="180" name="TextBox 27">
            <a:extLst>
              <a:ext uri="{FF2B5EF4-FFF2-40B4-BE49-F238E27FC236}">
                <a16:creationId xmlns:a16="http://schemas.microsoft.com/office/drawing/2014/main" id="{A3A2662D-D9DB-3278-6A4B-B78258935305}"/>
              </a:ext>
            </a:extLst>
          </p:cNvPr>
          <p:cNvSpPr txBox="1"/>
          <p:nvPr/>
        </p:nvSpPr>
        <p:spPr>
          <a:xfrm>
            <a:off x="7457513" y="2371282"/>
            <a:ext cx="1541266" cy="238527"/>
          </a:xfrm>
          <a:prstGeom prst="rect">
            <a:avLst/>
          </a:prstGeom>
        </p:spPr>
        <p:txBody>
          <a:bodyPr wrap="square" lIns="0" tIns="0" rIns="0" bIns="0" rtlCol="0" anchor="t">
            <a:spAutoFit/>
          </a:bodyPr>
          <a:lstStyle/>
          <a:p>
            <a:pPr algn="ctr">
              <a:lnSpc>
                <a:spcPts val="1975"/>
              </a:lnSpc>
            </a:pPr>
            <a:r>
              <a:rPr lang="en-US" sz="1406">
                <a:solidFill>
                  <a:srgbClr val="01789B"/>
                </a:solidFill>
                <a:latin typeface="Euclid Circular B 2"/>
              </a:rPr>
              <a:t>DEMOGRAPHIC</a:t>
            </a:r>
            <a:endParaRPr lang="en-US" sz="1745">
              <a:solidFill>
                <a:srgbClr val="01789B"/>
              </a:solidFill>
              <a:cs typeface="Calibri"/>
            </a:endParaRPr>
          </a:p>
        </p:txBody>
      </p:sp>
      <p:sp>
        <p:nvSpPr>
          <p:cNvPr id="181" name="TextBox 28">
            <a:extLst>
              <a:ext uri="{FF2B5EF4-FFF2-40B4-BE49-F238E27FC236}">
                <a16:creationId xmlns:a16="http://schemas.microsoft.com/office/drawing/2014/main" id="{67145635-60F7-B8CA-C92C-A6224B9FF998}"/>
              </a:ext>
            </a:extLst>
          </p:cNvPr>
          <p:cNvSpPr txBox="1"/>
          <p:nvPr/>
        </p:nvSpPr>
        <p:spPr>
          <a:xfrm>
            <a:off x="7582417" y="4207313"/>
            <a:ext cx="1398467" cy="232232"/>
          </a:xfrm>
          <a:prstGeom prst="rect">
            <a:avLst/>
          </a:prstGeom>
        </p:spPr>
        <p:txBody>
          <a:bodyPr wrap="square" lIns="0" tIns="0" rIns="0" bIns="0" rtlCol="0" anchor="t">
            <a:spAutoFit/>
          </a:bodyPr>
          <a:lstStyle/>
          <a:p>
            <a:pPr algn="ctr">
              <a:lnSpc>
                <a:spcPts val="1975"/>
              </a:lnSpc>
            </a:pPr>
            <a:r>
              <a:rPr lang="en-US" sz="1406">
                <a:solidFill>
                  <a:srgbClr val="01789B"/>
                </a:solidFill>
                <a:latin typeface="Euclid Circular B 2"/>
              </a:rPr>
              <a:t>QR CODES</a:t>
            </a:r>
          </a:p>
        </p:txBody>
      </p:sp>
      <p:sp>
        <p:nvSpPr>
          <p:cNvPr id="183" name="TextBox 30">
            <a:extLst>
              <a:ext uri="{FF2B5EF4-FFF2-40B4-BE49-F238E27FC236}">
                <a16:creationId xmlns:a16="http://schemas.microsoft.com/office/drawing/2014/main" id="{794CE22C-FE99-C06B-78BD-CC37ED4E0B6C}"/>
              </a:ext>
            </a:extLst>
          </p:cNvPr>
          <p:cNvSpPr txBox="1"/>
          <p:nvPr/>
        </p:nvSpPr>
        <p:spPr>
          <a:xfrm>
            <a:off x="7181113" y="5423135"/>
            <a:ext cx="2209756" cy="232232"/>
          </a:xfrm>
          <a:prstGeom prst="rect">
            <a:avLst/>
          </a:prstGeom>
        </p:spPr>
        <p:txBody>
          <a:bodyPr wrap="square" lIns="0" tIns="0" rIns="0" bIns="0" rtlCol="0" anchor="t">
            <a:spAutoFit/>
          </a:bodyPr>
          <a:lstStyle/>
          <a:p>
            <a:pPr algn="ctr">
              <a:lnSpc>
                <a:spcPts val="1977"/>
              </a:lnSpc>
            </a:pPr>
            <a:r>
              <a:rPr lang="en-US" sz="1406">
                <a:solidFill>
                  <a:srgbClr val="01789B"/>
                </a:solidFill>
                <a:latin typeface="Euclid Circular B 2"/>
              </a:rPr>
              <a:t>PRE-SHOW FORM</a:t>
            </a:r>
          </a:p>
        </p:txBody>
      </p:sp>
      <p:sp>
        <p:nvSpPr>
          <p:cNvPr id="185" name="TextBox 32">
            <a:extLst>
              <a:ext uri="{FF2B5EF4-FFF2-40B4-BE49-F238E27FC236}">
                <a16:creationId xmlns:a16="http://schemas.microsoft.com/office/drawing/2014/main" id="{FCFCED45-6326-9ED9-5585-4AF3E5D22E3D}"/>
              </a:ext>
            </a:extLst>
          </p:cNvPr>
          <p:cNvSpPr txBox="1"/>
          <p:nvPr/>
        </p:nvSpPr>
        <p:spPr>
          <a:xfrm>
            <a:off x="7473591" y="4499566"/>
            <a:ext cx="1919617" cy="626582"/>
          </a:xfrm>
          <a:prstGeom prst="rect">
            <a:avLst/>
          </a:prstGeom>
        </p:spPr>
        <p:txBody>
          <a:bodyPr wrap="square" lIns="0" tIns="0" rIns="0" bIns="0" rtlCol="0" anchor="t">
            <a:spAutoFit/>
          </a:bodyPr>
          <a:lstStyle/>
          <a:p>
            <a:pPr>
              <a:spcBef>
                <a:spcPct val="0"/>
              </a:spcBef>
            </a:pPr>
            <a:r>
              <a:rPr lang="en-US" sz="1018">
                <a:solidFill>
                  <a:srgbClr val="01789B"/>
                </a:solidFill>
                <a:latin typeface="Euclid Circular B 3"/>
              </a:rPr>
              <a:t>Data is sourced from QR codes spread throughout the shows, allowing customers to be targeted based on their interests</a:t>
            </a:r>
            <a:endParaRPr lang="en-US" sz="1745">
              <a:solidFill>
                <a:srgbClr val="01789B"/>
              </a:solidFill>
              <a:ea typeface="Calibri"/>
              <a:cs typeface="Calibri"/>
            </a:endParaRPr>
          </a:p>
        </p:txBody>
      </p:sp>
      <p:sp>
        <p:nvSpPr>
          <p:cNvPr id="187" name="TextBox 34">
            <a:extLst>
              <a:ext uri="{FF2B5EF4-FFF2-40B4-BE49-F238E27FC236}">
                <a16:creationId xmlns:a16="http://schemas.microsoft.com/office/drawing/2014/main" id="{EBD59140-6344-07AB-C21F-513FBB35257B}"/>
              </a:ext>
            </a:extLst>
          </p:cNvPr>
          <p:cNvSpPr txBox="1"/>
          <p:nvPr/>
        </p:nvSpPr>
        <p:spPr>
          <a:xfrm>
            <a:off x="7517186" y="5719526"/>
            <a:ext cx="1943283" cy="808799"/>
          </a:xfrm>
          <a:prstGeom prst="rect">
            <a:avLst/>
          </a:prstGeom>
        </p:spPr>
        <p:txBody>
          <a:bodyPr wrap="square" lIns="0" tIns="0" rIns="0" bIns="0" rtlCol="0" anchor="t">
            <a:spAutoFit/>
          </a:bodyPr>
          <a:lstStyle/>
          <a:p>
            <a:r>
              <a:rPr lang="en-US" sz="970">
                <a:latin typeface="Euclid Circular B 3"/>
              </a:rPr>
              <a:t>When signing up to visit the live event all attendees are required to provide their:</a:t>
            </a:r>
            <a:endParaRPr lang="en-US" sz="970">
              <a:cs typeface="Calibri"/>
            </a:endParaRPr>
          </a:p>
          <a:p>
            <a:pPr>
              <a:lnSpc>
                <a:spcPts val="1433"/>
              </a:lnSpc>
            </a:pPr>
            <a:endParaRPr lang="en-US" sz="1067">
              <a:latin typeface="Euclid Circular B 3"/>
            </a:endParaRPr>
          </a:p>
          <a:p>
            <a:pPr marL="166255" indent="-166255">
              <a:lnSpc>
                <a:spcPts val="1433"/>
              </a:lnSpc>
              <a:buFont typeface="Arial"/>
              <a:buChar char="•"/>
            </a:pPr>
            <a:endParaRPr lang="en-US" sz="1067">
              <a:latin typeface="Euclid Circular B 3"/>
            </a:endParaRPr>
          </a:p>
        </p:txBody>
      </p:sp>
      <p:pic>
        <p:nvPicPr>
          <p:cNvPr id="193" name="Graphic 192" descr="Exponential Graph outline">
            <a:extLst>
              <a:ext uri="{FF2B5EF4-FFF2-40B4-BE49-F238E27FC236}">
                <a16:creationId xmlns:a16="http://schemas.microsoft.com/office/drawing/2014/main" id="{8B9740F5-2C51-5E2E-6855-D20672D7D7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4732" y="2644873"/>
            <a:ext cx="305544" cy="317312"/>
          </a:xfrm>
          <a:prstGeom prst="rect">
            <a:avLst/>
          </a:prstGeom>
        </p:spPr>
      </p:pic>
      <p:pic>
        <p:nvPicPr>
          <p:cNvPr id="194" name="Graphic 193" descr="Renovation (House With Sparkles) outline">
            <a:extLst>
              <a:ext uri="{FF2B5EF4-FFF2-40B4-BE49-F238E27FC236}">
                <a16:creationId xmlns:a16="http://schemas.microsoft.com/office/drawing/2014/main" id="{08F91723-7A25-21F7-0194-7607273292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4733" y="3095634"/>
            <a:ext cx="305545" cy="364758"/>
          </a:xfrm>
          <a:prstGeom prst="rect">
            <a:avLst/>
          </a:prstGeom>
        </p:spPr>
      </p:pic>
      <p:pic>
        <p:nvPicPr>
          <p:cNvPr id="195" name="Graphic 194" descr="Coins outline">
            <a:extLst>
              <a:ext uri="{FF2B5EF4-FFF2-40B4-BE49-F238E27FC236}">
                <a16:creationId xmlns:a16="http://schemas.microsoft.com/office/drawing/2014/main" id="{FAC8E414-70F2-9D19-8884-54A1BFC25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14732" y="3522668"/>
            <a:ext cx="364873" cy="388484"/>
          </a:xfrm>
          <a:prstGeom prst="rect">
            <a:avLst/>
          </a:prstGeom>
        </p:spPr>
      </p:pic>
      <p:pic>
        <p:nvPicPr>
          <p:cNvPr id="196" name="Graphic 195" descr="QR Code outline">
            <a:extLst>
              <a:ext uri="{FF2B5EF4-FFF2-40B4-BE49-F238E27FC236}">
                <a16:creationId xmlns:a16="http://schemas.microsoft.com/office/drawing/2014/main" id="{90250E87-4303-BA49-5577-D319480F2E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09394" y="4545752"/>
            <a:ext cx="568481" cy="564078"/>
          </a:xfrm>
          <a:prstGeom prst="rect">
            <a:avLst/>
          </a:prstGeom>
        </p:spPr>
      </p:pic>
      <p:pic>
        <p:nvPicPr>
          <p:cNvPr id="197" name="Graphic 196" descr="Document with solid fill">
            <a:extLst>
              <a:ext uri="{FF2B5EF4-FFF2-40B4-BE49-F238E27FC236}">
                <a16:creationId xmlns:a16="http://schemas.microsoft.com/office/drawing/2014/main" id="{FA4C6FAE-0612-8D88-3695-C77EBBEAEB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43539" y="5610395"/>
            <a:ext cx="495395" cy="566414"/>
          </a:xfrm>
          <a:prstGeom prst="rect">
            <a:avLst/>
          </a:prstGeom>
        </p:spPr>
      </p:pic>
      <p:sp>
        <p:nvSpPr>
          <p:cNvPr id="2" name="TextBox 1">
            <a:extLst>
              <a:ext uri="{FF2B5EF4-FFF2-40B4-BE49-F238E27FC236}">
                <a16:creationId xmlns:a16="http://schemas.microsoft.com/office/drawing/2014/main" id="{1CC990DD-6A71-FE73-315C-1B1F9D73B519}"/>
              </a:ext>
            </a:extLst>
          </p:cNvPr>
          <p:cNvSpPr txBox="1"/>
          <p:nvPr/>
        </p:nvSpPr>
        <p:spPr>
          <a:xfrm>
            <a:off x="7306763" y="6132541"/>
            <a:ext cx="2660073" cy="238760"/>
          </a:xfrm>
          <a:prstGeom prst="rect">
            <a:avLst/>
          </a:prstGeom>
          <a:noFill/>
        </p:spPr>
        <p:txBody>
          <a:bodyPr rot="0" spcFirstLastPara="0" vertOverflow="overflow" horzOverflow="overflow" vert="horz" wrap="square" lIns="88669" tIns="44335" rIns="88669" bIns="44335" numCol="1" spcCol="0" rtlCol="0" fromWordArt="0" anchor="t" anchorCtr="0" forceAA="0" compatLnSpc="1">
            <a:prstTxWarp prst="textNoShape">
              <a:avLst/>
            </a:prstTxWarp>
            <a:spAutoFit/>
          </a:bodyPr>
          <a:lstStyle/>
          <a:p>
            <a:pPr marL="166255" indent="-166255">
              <a:buChar char="•"/>
            </a:pPr>
            <a:r>
              <a:rPr lang="en-US" sz="970">
                <a:solidFill>
                  <a:srgbClr val="01789B"/>
                </a:solidFill>
                <a:latin typeface="Euclid Circular B 2"/>
                <a:cs typeface="Arial"/>
              </a:rPr>
              <a:t>Interests​</a:t>
            </a:r>
          </a:p>
        </p:txBody>
      </p:sp>
      <p:sp>
        <p:nvSpPr>
          <p:cNvPr id="3" name="TextBox 2">
            <a:extLst>
              <a:ext uri="{FF2B5EF4-FFF2-40B4-BE49-F238E27FC236}">
                <a16:creationId xmlns:a16="http://schemas.microsoft.com/office/drawing/2014/main" id="{D409F399-EE6A-82D4-01FE-830116FF6520}"/>
              </a:ext>
            </a:extLst>
          </p:cNvPr>
          <p:cNvSpPr txBox="1"/>
          <p:nvPr/>
        </p:nvSpPr>
        <p:spPr>
          <a:xfrm>
            <a:off x="7305437" y="6317320"/>
            <a:ext cx="2660073" cy="238760"/>
          </a:xfrm>
          <a:prstGeom prst="rect">
            <a:avLst/>
          </a:prstGeom>
          <a:noFill/>
        </p:spPr>
        <p:txBody>
          <a:bodyPr rot="0" spcFirstLastPara="0" vertOverflow="overflow" horzOverflow="overflow" vert="horz" wrap="square" lIns="88669" tIns="44335" rIns="88669" bIns="44335" numCol="1" spcCol="0" rtlCol="0" fromWordArt="0" anchor="t" anchorCtr="0" forceAA="0" compatLnSpc="1">
            <a:prstTxWarp prst="textNoShape">
              <a:avLst/>
            </a:prstTxWarp>
            <a:spAutoFit/>
          </a:bodyPr>
          <a:lstStyle/>
          <a:p>
            <a:pPr marL="166255" indent="-166255">
              <a:buFont typeface="Arial"/>
              <a:buChar char="•"/>
            </a:pPr>
            <a:r>
              <a:rPr lang="en-US" sz="970">
                <a:solidFill>
                  <a:srgbClr val="01789B"/>
                </a:solidFill>
                <a:latin typeface="Euclid Circular B 2"/>
                <a:cs typeface="Arial"/>
              </a:rPr>
              <a:t>Reason for visiting</a:t>
            </a:r>
            <a:endParaRPr lang="en-US" sz="1745">
              <a:solidFill>
                <a:srgbClr val="01789B"/>
              </a:solidFill>
              <a:cs typeface="Calibri"/>
            </a:endParaRPr>
          </a:p>
        </p:txBody>
      </p:sp>
      <p:sp>
        <p:nvSpPr>
          <p:cNvPr id="5" name="TextBox 4">
            <a:extLst>
              <a:ext uri="{FF2B5EF4-FFF2-40B4-BE49-F238E27FC236}">
                <a16:creationId xmlns:a16="http://schemas.microsoft.com/office/drawing/2014/main" id="{6C799A51-61D1-B8FD-1529-42864062E798}"/>
              </a:ext>
            </a:extLst>
          </p:cNvPr>
          <p:cNvSpPr txBox="1"/>
          <p:nvPr/>
        </p:nvSpPr>
        <p:spPr>
          <a:xfrm>
            <a:off x="7313950" y="6487510"/>
            <a:ext cx="2660073" cy="238760"/>
          </a:xfrm>
          <a:prstGeom prst="rect">
            <a:avLst/>
          </a:prstGeom>
          <a:noFill/>
        </p:spPr>
        <p:txBody>
          <a:bodyPr rot="0" spcFirstLastPara="0" vertOverflow="overflow" horzOverflow="overflow" vert="horz" wrap="square" lIns="88669" tIns="44335" rIns="88669" bIns="44335" numCol="1" spcCol="0" rtlCol="0" fromWordArt="0" anchor="t" anchorCtr="0" forceAA="0" compatLnSpc="1">
            <a:prstTxWarp prst="textNoShape">
              <a:avLst/>
            </a:prstTxWarp>
            <a:spAutoFit/>
          </a:bodyPr>
          <a:lstStyle/>
          <a:p>
            <a:pPr marL="166255" indent="-166255">
              <a:buFont typeface="Arial"/>
              <a:buChar char="•"/>
            </a:pPr>
            <a:r>
              <a:rPr lang="en-US" sz="970">
                <a:solidFill>
                  <a:srgbClr val="01789B"/>
                </a:solidFill>
                <a:latin typeface="Euclid Circular B 2"/>
                <a:cs typeface="Arial"/>
              </a:rPr>
              <a:t>Personal details</a:t>
            </a:r>
          </a:p>
        </p:txBody>
      </p:sp>
      <p:sp>
        <p:nvSpPr>
          <p:cNvPr id="8" name="TextBox 24">
            <a:extLst>
              <a:ext uri="{FF2B5EF4-FFF2-40B4-BE49-F238E27FC236}">
                <a16:creationId xmlns:a16="http://schemas.microsoft.com/office/drawing/2014/main" id="{0FCC653A-7D17-706D-730C-E95467EEAE0A}"/>
              </a:ext>
            </a:extLst>
          </p:cNvPr>
          <p:cNvSpPr txBox="1"/>
          <p:nvPr/>
        </p:nvSpPr>
        <p:spPr>
          <a:xfrm>
            <a:off x="4187339" y="2991572"/>
            <a:ext cx="1641342" cy="984885"/>
          </a:xfrm>
          <a:prstGeom prst="rect">
            <a:avLst/>
          </a:prstGeom>
          <a:solidFill>
            <a:schemeClr val="bg1"/>
          </a:solidFill>
        </p:spPr>
        <p:txBody>
          <a:bodyPr wrap="square" lIns="0" tIns="0" rIns="0" bIns="0" rtlCol="0" anchor="t">
            <a:spAutoFit/>
          </a:bodyPr>
          <a:lstStyle/>
          <a:p>
            <a:r>
              <a:rPr lang="en-US" sz="1067">
                <a:solidFill>
                  <a:srgbClr val="E2637C"/>
                </a:solidFill>
                <a:latin typeface="Euclid Circular B 3"/>
                <a:cs typeface="Calibri"/>
              </a:rPr>
              <a:t>Regular reader surveys </a:t>
            </a:r>
            <a:endParaRPr lang="en-US" sz="1067">
              <a:solidFill>
                <a:srgbClr val="E2637C"/>
              </a:solidFill>
              <a:cs typeface="Calibri"/>
            </a:endParaRPr>
          </a:p>
          <a:p>
            <a:endParaRPr lang="en-US" sz="1067">
              <a:solidFill>
                <a:srgbClr val="E2637C"/>
              </a:solidFill>
              <a:latin typeface="Euclid Circular B 3"/>
              <a:cs typeface="Calibri"/>
            </a:endParaRPr>
          </a:p>
          <a:p>
            <a:r>
              <a:rPr lang="en-US" sz="1067">
                <a:solidFill>
                  <a:srgbClr val="E2637C"/>
                </a:solidFill>
                <a:latin typeface="Euclid Circular B 3"/>
                <a:cs typeface="Calibri"/>
              </a:rPr>
              <a:t>QR codes in both print and digital issues</a:t>
            </a:r>
          </a:p>
          <a:p>
            <a:endParaRPr lang="en-US" sz="1067">
              <a:solidFill>
                <a:srgbClr val="E2637C"/>
              </a:solidFill>
              <a:latin typeface="Euclid Circular B 3"/>
              <a:cs typeface="Calibri"/>
            </a:endParaRPr>
          </a:p>
          <a:p>
            <a:r>
              <a:rPr lang="en-US" sz="1067">
                <a:solidFill>
                  <a:srgbClr val="E2637C"/>
                </a:solidFill>
                <a:latin typeface="Euclid Circular B 3"/>
                <a:cs typeface="Calibri"/>
              </a:rPr>
              <a:t>Giveaways</a:t>
            </a:r>
          </a:p>
        </p:txBody>
      </p:sp>
      <p:pic>
        <p:nvPicPr>
          <p:cNvPr id="9" name="Graphic 8" descr="Open book outline">
            <a:extLst>
              <a:ext uri="{FF2B5EF4-FFF2-40B4-BE49-F238E27FC236}">
                <a16:creationId xmlns:a16="http://schemas.microsoft.com/office/drawing/2014/main" id="{26F1914F-7DF8-41E7-83D5-9886665E3F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86086" y="3314793"/>
            <a:ext cx="294677" cy="283462"/>
          </a:xfrm>
          <a:prstGeom prst="rect">
            <a:avLst/>
          </a:prstGeom>
        </p:spPr>
      </p:pic>
      <p:pic>
        <p:nvPicPr>
          <p:cNvPr id="15" name="Graphic 14" descr="Clipboard outline">
            <a:extLst>
              <a:ext uri="{FF2B5EF4-FFF2-40B4-BE49-F238E27FC236}">
                <a16:creationId xmlns:a16="http://schemas.microsoft.com/office/drawing/2014/main" id="{AC5D9E43-EB2A-FDDC-09B4-DBD016163A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86084" y="2867956"/>
            <a:ext cx="294676" cy="305804"/>
          </a:xfrm>
          <a:prstGeom prst="rect">
            <a:avLst/>
          </a:prstGeom>
        </p:spPr>
      </p:pic>
      <p:pic>
        <p:nvPicPr>
          <p:cNvPr id="16" name="Graphic 15" descr="Trophy outline">
            <a:extLst>
              <a:ext uri="{FF2B5EF4-FFF2-40B4-BE49-F238E27FC236}">
                <a16:creationId xmlns:a16="http://schemas.microsoft.com/office/drawing/2014/main" id="{0B7042B5-2FAC-E8F2-C8D4-ACDACDDABBA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19601" y="3739287"/>
            <a:ext cx="249986" cy="272291"/>
          </a:xfrm>
          <a:prstGeom prst="rect">
            <a:avLst/>
          </a:prstGeom>
        </p:spPr>
      </p:pic>
      <p:sp>
        <p:nvSpPr>
          <p:cNvPr id="20" name="Freeform 3">
            <a:extLst>
              <a:ext uri="{FF2B5EF4-FFF2-40B4-BE49-F238E27FC236}">
                <a16:creationId xmlns:a16="http://schemas.microsoft.com/office/drawing/2014/main" id="{08396B6D-F0A5-58FE-05EC-2770DA0BAAC7}"/>
              </a:ext>
            </a:extLst>
          </p:cNvPr>
          <p:cNvSpPr/>
          <p:nvPr/>
        </p:nvSpPr>
        <p:spPr>
          <a:xfrm>
            <a:off x="-16955" y="-4008"/>
            <a:ext cx="9822374" cy="672509"/>
          </a:xfrm>
          <a:custGeom>
            <a:avLst/>
            <a:gdLst/>
            <a:ahLst/>
            <a:cxnLst/>
            <a:rect l="l" t="t" r="r" b="b"/>
            <a:pathLst>
              <a:path w="1540226" h="2846978">
                <a:moveTo>
                  <a:pt x="0" y="0"/>
                </a:moveTo>
                <a:lnTo>
                  <a:pt x="1540226" y="0"/>
                </a:lnTo>
                <a:lnTo>
                  <a:pt x="1540226" y="2846978"/>
                </a:lnTo>
                <a:lnTo>
                  <a:pt x="0" y="2846978"/>
                </a:lnTo>
                <a:close/>
              </a:path>
            </a:pathLst>
          </a:custGeom>
          <a:solidFill>
            <a:srgbClr val="01789B"/>
          </a:solidFill>
        </p:spPr>
        <p:txBody>
          <a:bodyPr/>
          <a:lstStyle/>
          <a:p>
            <a:endParaRPr lang="en-GB" sz="1745"/>
          </a:p>
        </p:txBody>
      </p:sp>
      <p:pic>
        <p:nvPicPr>
          <p:cNvPr id="17" name="Graphic 16" descr="Streamers outline">
            <a:extLst>
              <a:ext uri="{FF2B5EF4-FFF2-40B4-BE49-F238E27FC236}">
                <a16:creationId xmlns:a16="http://schemas.microsoft.com/office/drawing/2014/main" id="{EC7DD9B2-3BF4-0048-4414-03FE3CDD50C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01974" y="4275491"/>
            <a:ext cx="317021" cy="339316"/>
          </a:xfrm>
          <a:prstGeom prst="rect">
            <a:avLst/>
          </a:prstGeom>
        </p:spPr>
      </p:pic>
      <p:sp>
        <p:nvSpPr>
          <p:cNvPr id="192" name="TextBox 21">
            <a:extLst>
              <a:ext uri="{FF2B5EF4-FFF2-40B4-BE49-F238E27FC236}">
                <a16:creationId xmlns:a16="http://schemas.microsoft.com/office/drawing/2014/main" id="{898E6765-3ADD-107B-3FF7-666088D38757}"/>
              </a:ext>
            </a:extLst>
          </p:cNvPr>
          <p:cNvSpPr txBox="1"/>
          <p:nvPr/>
        </p:nvSpPr>
        <p:spPr>
          <a:xfrm>
            <a:off x="2044920" y="152189"/>
            <a:ext cx="5403239" cy="426846"/>
          </a:xfrm>
          <a:prstGeom prst="rect">
            <a:avLst/>
          </a:prstGeom>
        </p:spPr>
        <p:txBody>
          <a:bodyPr wrap="square" lIns="0" tIns="0" rIns="0" bIns="0" rtlCol="0" anchor="t">
            <a:spAutoFit/>
          </a:bodyPr>
          <a:lstStyle/>
          <a:p>
            <a:pPr algn="ctr">
              <a:lnSpc>
                <a:spcPts val="3453"/>
              </a:lnSpc>
            </a:pPr>
            <a:r>
              <a:rPr lang="en-US" sz="2715">
                <a:solidFill>
                  <a:schemeClr val="bg1"/>
                </a:solidFill>
                <a:latin typeface="Euclid Circular B 2"/>
              </a:rPr>
              <a:t>How is the data gathered?</a:t>
            </a:r>
            <a:endParaRPr lang="en-US" sz="1745">
              <a:solidFill>
                <a:schemeClr val="bg1"/>
              </a:solidFill>
            </a:endParaRPr>
          </a:p>
        </p:txBody>
      </p:sp>
      <p:sp>
        <p:nvSpPr>
          <p:cNvPr id="21" name="TextBox 27">
            <a:extLst>
              <a:ext uri="{FF2B5EF4-FFF2-40B4-BE49-F238E27FC236}">
                <a16:creationId xmlns:a16="http://schemas.microsoft.com/office/drawing/2014/main" id="{29AF9E49-86FB-B9C6-90CD-F4F94A2FC73C}"/>
              </a:ext>
            </a:extLst>
          </p:cNvPr>
          <p:cNvSpPr txBox="1"/>
          <p:nvPr/>
        </p:nvSpPr>
        <p:spPr>
          <a:xfrm>
            <a:off x="323889" y="872446"/>
            <a:ext cx="9093881" cy="232232"/>
          </a:xfrm>
          <a:prstGeom prst="rect">
            <a:avLst/>
          </a:prstGeom>
          <a:noFill/>
        </p:spPr>
        <p:txBody>
          <a:bodyPr wrap="square" lIns="0" tIns="0" rIns="0" bIns="0" rtlCol="0" anchor="t">
            <a:spAutoFit/>
          </a:bodyPr>
          <a:lstStyle/>
          <a:p>
            <a:pPr algn="ctr">
              <a:lnSpc>
                <a:spcPts val="1975"/>
              </a:lnSpc>
            </a:pPr>
            <a:r>
              <a:rPr lang="en-US" sz="1406">
                <a:solidFill>
                  <a:srgbClr val="01789B"/>
                </a:solidFill>
                <a:latin typeface="Euclid Circular B 2"/>
              </a:rPr>
              <a:t>Newsletter subscribers are regularly asked to update their product interests to keep the audience engaged</a:t>
            </a:r>
          </a:p>
        </p:txBody>
      </p:sp>
      <p:pic>
        <p:nvPicPr>
          <p:cNvPr id="10" name="Picture 9" descr="A blue letter f in a circle&#10;&#10;Description automatically generated">
            <a:extLst>
              <a:ext uri="{FF2B5EF4-FFF2-40B4-BE49-F238E27FC236}">
                <a16:creationId xmlns:a16="http://schemas.microsoft.com/office/drawing/2014/main" id="{52451699-E700-1466-487D-7AE1C5EB64B3}"/>
              </a:ext>
            </a:extLst>
          </p:cNvPr>
          <p:cNvPicPr>
            <a:picLocks noChangeAspect="1"/>
          </p:cNvPicPr>
          <p:nvPr/>
        </p:nvPicPr>
        <p:blipFill rotWithShape="1">
          <a:blip r:embed="rId20"/>
          <a:srcRect l="36863" t="32177" r="37370" b="31808"/>
          <a:stretch/>
        </p:blipFill>
        <p:spPr>
          <a:xfrm>
            <a:off x="304125" y="2646800"/>
            <a:ext cx="462452" cy="460797"/>
          </a:xfrm>
          <a:prstGeom prst="rect">
            <a:avLst/>
          </a:prstGeom>
        </p:spPr>
      </p:pic>
      <p:pic>
        <p:nvPicPr>
          <p:cNvPr id="13" name="Picture 12" descr="A blue and white logo&#10;&#10;Description automatically generated">
            <a:extLst>
              <a:ext uri="{FF2B5EF4-FFF2-40B4-BE49-F238E27FC236}">
                <a16:creationId xmlns:a16="http://schemas.microsoft.com/office/drawing/2014/main" id="{35896BCE-897C-ECA8-0F41-B3EE92CC8249}"/>
              </a:ext>
            </a:extLst>
          </p:cNvPr>
          <p:cNvPicPr>
            <a:picLocks noChangeAspect="1"/>
          </p:cNvPicPr>
          <p:nvPr/>
        </p:nvPicPr>
        <p:blipFill rotWithShape="1">
          <a:blip r:embed="rId21"/>
          <a:srcRect l="36667" t="31267" r="36542" b="31106"/>
          <a:stretch/>
        </p:blipFill>
        <p:spPr>
          <a:xfrm>
            <a:off x="304124" y="3116132"/>
            <a:ext cx="444958" cy="482540"/>
          </a:xfrm>
          <a:prstGeom prst="rect">
            <a:avLst/>
          </a:prstGeom>
        </p:spPr>
      </p:pic>
      <p:pic>
        <p:nvPicPr>
          <p:cNvPr id="19" name="Picture 18" descr="A blue x in a circle&#10;&#10;Description automatically generated">
            <a:extLst>
              <a:ext uri="{FF2B5EF4-FFF2-40B4-BE49-F238E27FC236}">
                <a16:creationId xmlns:a16="http://schemas.microsoft.com/office/drawing/2014/main" id="{48649794-E0E6-2F2B-DFF0-9914CD1B1C80}"/>
              </a:ext>
            </a:extLst>
          </p:cNvPr>
          <p:cNvPicPr>
            <a:picLocks noChangeAspect="1"/>
          </p:cNvPicPr>
          <p:nvPr/>
        </p:nvPicPr>
        <p:blipFill>
          <a:blip r:embed="rId22"/>
          <a:stretch>
            <a:fillRect/>
          </a:stretch>
        </p:blipFill>
        <p:spPr>
          <a:xfrm>
            <a:off x="266005" y="3519172"/>
            <a:ext cx="497350" cy="560799"/>
          </a:xfrm>
          <a:prstGeom prst="rect">
            <a:avLst/>
          </a:prstGeom>
        </p:spPr>
      </p:pic>
    </p:spTree>
    <p:extLst>
      <p:ext uri="{BB962C8B-B14F-4D97-AF65-F5344CB8AC3E}">
        <p14:creationId xmlns:p14="http://schemas.microsoft.com/office/powerpoint/2010/main" val="52636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789B"/>
        </a:solidFill>
        <a:effectLst/>
      </p:bgPr>
    </p:bg>
    <p:spTree>
      <p:nvGrpSpPr>
        <p:cNvPr id="1" name=""/>
        <p:cNvGrpSpPr/>
        <p:nvPr/>
      </p:nvGrpSpPr>
      <p:grpSpPr>
        <a:xfrm>
          <a:off x="0" y="0"/>
          <a:ext cx="0" cy="0"/>
          <a:chOff x="0" y="0"/>
          <a:chExt cx="0" cy="0"/>
        </a:xfrm>
      </p:grpSpPr>
      <p:grpSp>
        <p:nvGrpSpPr>
          <p:cNvPr id="2" name="Group 2"/>
          <p:cNvGrpSpPr/>
          <p:nvPr/>
        </p:nvGrpSpPr>
        <p:grpSpPr>
          <a:xfrm>
            <a:off x="-58288" y="-73743"/>
            <a:ext cx="7436106" cy="7511258"/>
            <a:chOff x="0" y="-70499"/>
            <a:chExt cx="2909625" cy="2868883"/>
          </a:xfrm>
        </p:grpSpPr>
        <p:sp>
          <p:nvSpPr>
            <p:cNvPr id="3" name="Freeform 3"/>
            <p:cNvSpPr/>
            <p:nvPr/>
          </p:nvSpPr>
          <p:spPr>
            <a:xfrm>
              <a:off x="19156" y="-70499"/>
              <a:ext cx="2890469" cy="2868883"/>
            </a:xfrm>
            <a:custGeom>
              <a:avLst/>
              <a:gdLst/>
              <a:ahLst/>
              <a:cxnLst/>
              <a:rect l="l" t="t" r="r" b="b"/>
              <a:pathLst>
                <a:path w="2905794" h="2709333">
                  <a:moveTo>
                    <a:pt x="0" y="0"/>
                  </a:moveTo>
                  <a:lnTo>
                    <a:pt x="2905794" y="0"/>
                  </a:lnTo>
                  <a:lnTo>
                    <a:pt x="2905794" y="2709333"/>
                  </a:lnTo>
                  <a:lnTo>
                    <a:pt x="0" y="2709333"/>
                  </a:lnTo>
                  <a:close/>
                </a:path>
              </a:pathLst>
            </a:custGeom>
            <a:solidFill>
              <a:srgbClr val="FFFFFF"/>
            </a:solidFill>
          </p:spPr>
          <p:txBody>
            <a:bodyPr/>
            <a:lstStyle/>
            <a:p>
              <a:endParaRPr lang="en-GB"/>
            </a:p>
          </p:txBody>
        </p:sp>
        <p:sp>
          <p:nvSpPr>
            <p:cNvPr id="4" name="TextBox 4"/>
            <p:cNvSpPr txBox="1"/>
            <p:nvPr/>
          </p:nvSpPr>
          <p:spPr>
            <a:xfrm>
              <a:off x="0" y="-38100"/>
              <a:ext cx="2905794" cy="2747433"/>
            </a:xfrm>
            <a:prstGeom prst="rect">
              <a:avLst/>
            </a:prstGeom>
          </p:spPr>
          <p:txBody>
            <a:bodyPr lIns="49261" tIns="49261" rIns="49261" bIns="49261" rtlCol="0" anchor="ctr"/>
            <a:lstStyle/>
            <a:p>
              <a:pPr algn="ctr">
                <a:lnSpc>
                  <a:spcPts val="1900"/>
                </a:lnSpc>
              </a:pPr>
              <a:endParaRPr/>
            </a:p>
          </p:txBody>
        </p:sp>
      </p:grpSp>
      <p:sp>
        <p:nvSpPr>
          <p:cNvPr id="5" name="Freeform 5"/>
          <p:cNvSpPr/>
          <p:nvPr/>
        </p:nvSpPr>
        <p:spPr>
          <a:xfrm>
            <a:off x="5065240" y="3315403"/>
            <a:ext cx="4425776" cy="874091"/>
          </a:xfrm>
          <a:custGeom>
            <a:avLst/>
            <a:gdLst/>
            <a:ahLst/>
            <a:cxnLst/>
            <a:rect l="l" t="t" r="r" b="b"/>
            <a:pathLst>
              <a:path w="4425776" h="874091">
                <a:moveTo>
                  <a:pt x="0" y="0"/>
                </a:moveTo>
                <a:lnTo>
                  <a:pt x="4425777" y="0"/>
                </a:lnTo>
                <a:lnTo>
                  <a:pt x="4425777" y="874091"/>
                </a:lnTo>
                <a:lnTo>
                  <a:pt x="0" y="874091"/>
                </a:lnTo>
                <a:lnTo>
                  <a:pt x="0" y="0"/>
                </a:lnTo>
                <a:close/>
              </a:path>
            </a:pathLst>
          </a:custGeom>
          <a:blipFill>
            <a:blip r:embed="rId2">
              <a:alphaModFix amt="38000"/>
            </a:blip>
            <a:stretch>
              <a:fillRect/>
            </a:stretch>
          </a:blipFill>
        </p:spPr>
        <p:txBody>
          <a:bodyPr/>
          <a:lstStyle/>
          <a:p>
            <a:endParaRPr lang="en-GB"/>
          </a:p>
        </p:txBody>
      </p:sp>
      <p:grpSp>
        <p:nvGrpSpPr>
          <p:cNvPr id="6" name="Group 6"/>
          <p:cNvGrpSpPr/>
          <p:nvPr/>
        </p:nvGrpSpPr>
        <p:grpSpPr>
          <a:xfrm>
            <a:off x="5393062" y="1679217"/>
            <a:ext cx="3720382" cy="2222928"/>
            <a:chOff x="0" y="0"/>
            <a:chExt cx="4960510" cy="2963905"/>
          </a:xfrm>
        </p:grpSpPr>
        <p:sp>
          <p:nvSpPr>
            <p:cNvPr id="7" name="Freeform 7"/>
            <p:cNvSpPr/>
            <p:nvPr/>
          </p:nvSpPr>
          <p:spPr>
            <a:xfrm>
              <a:off x="0" y="0"/>
              <a:ext cx="4960510" cy="2963905"/>
            </a:xfrm>
            <a:custGeom>
              <a:avLst/>
              <a:gdLst/>
              <a:ahLst/>
              <a:cxnLst/>
              <a:rect l="l" t="t" r="r" b="b"/>
              <a:pathLst>
                <a:path w="4960510" h="2963905">
                  <a:moveTo>
                    <a:pt x="0" y="0"/>
                  </a:moveTo>
                  <a:lnTo>
                    <a:pt x="4960510" y="0"/>
                  </a:lnTo>
                  <a:lnTo>
                    <a:pt x="4960510" y="2963905"/>
                  </a:lnTo>
                  <a:lnTo>
                    <a:pt x="0" y="2963905"/>
                  </a:lnTo>
                  <a:lnTo>
                    <a:pt x="0" y="0"/>
                  </a:lnTo>
                  <a:close/>
                </a:path>
              </a:pathLst>
            </a:custGeom>
            <a:blipFill>
              <a:blip r:embed="rId3"/>
              <a:stretch>
                <a:fillRect/>
              </a:stretch>
            </a:blipFill>
          </p:spPr>
          <p:txBody>
            <a:bodyPr/>
            <a:lstStyle/>
            <a:p>
              <a:endParaRPr lang="en-GB"/>
            </a:p>
          </p:txBody>
        </p:sp>
        <p:sp>
          <p:nvSpPr>
            <p:cNvPr id="8" name="Freeform 8"/>
            <p:cNvSpPr/>
            <p:nvPr/>
          </p:nvSpPr>
          <p:spPr>
            <a:xfrm>
              <a:off x="580537" y="186628"/>
              <a:ext cx="3799436" cy="2449686"/>
            </a:xfrm>
            <a:custGeom>
              <a:avLst/>
              <a:gdLst/>
              <a:ahLst/>
              <a:cxnLst/>
              <a:rect l="l" t="t" r="r" b="b"/>
              <a:pathLst>
                <a:path w="3799436" h="2449686">
                  <a:moveTo>
                    <a:pt x="0" y="0"/>
                  </a:moveTo>
                  <a:lnTo>
                    <a:pt x="3799436" y="0"/>
                  </a:lnTo>
                  <a:lnTo>
                    <a:pt x="3799436" y="2449686"/>
                  </a:lnTo>
                  <a:lnTo>
                    <a:pt x="0" y="2449686"/>
                  </a:lnTo>
                  <a:lnTo>
                    <a:pt x="0" y="0"/>
                  </a:lnTo>
                  <a:close/>
                </a:path>
              </a:pathLst>
            </a:custGeom>
            <a:blipFill>
              <a:blip r:embed="rId4"/>
              <a:stretch>
                <a:fillRect l="-5035" r="-1209" b="-2348"/>
              </a:stretch>
            </a:blipFill>
          </p:spPr>
          <p:txBody>
            <a:bodyPr/>
            <a:lstStyle/>
            <a:p>
              <a:endParaRPr lang="en-GB"/>
            </a:p>
          </p:txBody>
        </p:sp>
        <p:sp>
          <p:nvSpPr>
            <p:cNvPr id="9" name="Freeform 9"/>
            <p:cNvSpPr/>
            <p:nvPr/>
          </p:nvSpPr>
          <p:spPr>
            <a:xfrm>
              <a:off x="580537" y="186628"/>
              <a:ext cx="314698" cy="179916"/>
            </a:xfrm>
            <a:custGeom>
              <a:avLst/>
              <a:gdLst/>
              <a:ahLst/>
              <a:cxnLst/>
              <a:rect l="l" t="t" r="r" b="b"/>
              <a:pathLst>
                <a:path w="314698" h="179916">
                  <a:moveTo>
                    <a:pt x="0" y="0"/>
                  </a:moveTo>
                  <a:lnTo>
                    <a:pt x="314698" y="0"/>
                  </a:lnTo>
                  <a:lnTo>
                    <a:pt x="314698" y="179916"/>
                  </a:lnTo>
                  <a:lnTo>
                    <a:pt x="0" y="179916"/>
                  </a:lnTo>
                  <a:lnTo>
                    <a:pt x="0" y="0"/>
                  </a:lnTo>
                  <a:close/>
                </a:path>
              </a:pathLst>
            </a:custGeom>
            <a:blipFill>
              <a:blip r:embed="rId5"/>
              <a:stretch>
                <a:fillRect l="-15498" t="-12160" r="-1410435" b="-1130842"/>
              </a:stretch>
            </a:blipFill>
          </p:spPr>
          <p:txBody>
            <a:bodyPr/>
            <a:lstStyle/>
            <a:p>
              <a:endParaRPr lang="en-GB"/>
            </a:p>
          </p:txBody>
        </p:sp>
      </p:grpSp>
      <p:sp>
        <p:nvSpPr>
          <p:cNvPr id="10" name="AutoShape 10"/>
          <p:cNvSpPr/>
          <p:nvPr/>
        </p:nvSpPr>
        <p:spPr>
          <a:xfrm>
            <a:off x="587639" y="1331306"/>
            <a:ext cx="5192661" cy="9236"/>
          </a:xfrm>
          <a:prstGeom prst="line">
            <a:avLst/>
          </a:prstGeom>
          <a:ln w="19050" cap="flat">
            <a:solidFill>
              <a:srgbClr val="01789B"/>
            </a:solidFill>
            <a:prstDash val="sysDot"/>
            <a:headEnd type="none" w="sm" len="sm"/>
            <a:tailEnd type="none" w="sm" len="sm"/>
          </a:ln>
        </p:spPr>
        <p:txBody>
          <a:bodyPr/>
          <a:lstStyle/>
          <a:p>
            <a:endParaRPr lang="en-GB"/>
          </a:p>
        </p:txBody>
      </p:sp>
      <p:grpSp>
        <p:nvGrpSpPr>
          <p:cNvPr id="11" name="Group 11"/>
          <p:cNvGrpSpPr/>
          <p:nvPr/>
        </p:nvGrpSpPr>
        <p:grpSpPr>
          <a:xfrm>
            <a:off x="8371289" y="2456106"/>
            <a:ext cx="942023" cy="1770442"/>
            <a:chOff x="0" y="0"/>
            <a:chExt cx="1256030" cy="2360590"/>
          </a:xfrm>
        </p:grpSpPr>
        <p:sp>
          <p:nvSpPr>
            <p:cNvPr id="12" name="Freeform 12"/>
            <p:cNvSpPr/>
            <p:nvPr/>
          </p:nvSpPr>
          <p:spPr>
            <a:xfrm>
              <a:off x="250433" y="77596"/>
              <a:ext cx="957925" cy="2017978"/>
            </a:xfrm>
            <a:custGeom>
              <a:avLst/>
              <a:gdLst/>
              <a:ahLst/>
              <a:cxnLst/>
              <a:rect l="l" t="t" r="r" b="b"/>
              <a:pathLst>
                <a:path w="957925" h="2017978">
                  <a:moveTo>
                    <a:pt x="0" y="0"/>
                  </a:moveTo>
                  <a:lnTo>
                    <a:pt x="957925" y="0"/>
                  </a:lnTo>
                  <a:lnTo>
                    <a:pt x="957925" y="2017979"/>
                  </a:lnTo>
                  <a:lnTo>
                    <a:pt x="0" y="2017979"/>
                  </a:lnTo>
                  <a:lnTo>
                    <a:pt x="0" y="0"/>
                  </a:lnTo>
                  <a:close/>
                </a:path>
              </a:pathLst>
            </a:custGeom>
            <a:blipFill>
              <a:blip r:embed="rId6"/>
              <a:stretch>
                <a:fillRect l="-503" r="-503" b="-2233"/>
              </a:stretch>
            </a:blipFill>
          </p:spPr>
          <p:txBody>
            <a:bodyPr/>
            <a:lstStyle/>
            <a:p>
              <a:endParaRPr lang="en-GB"/>
            </a:p>
          </p:txBody>
        </p:sp>
        <p:sp>
          <p:nvSpPr>
            <p:cNvPr id="13" name="Freeform 13"/>
            <p:cNvSpPr/>
            <p:nvPr/>
          </p:nvSpPr>
          <p:spPr>
            <a:xfrm>
              <a:off x="279503" y="42283"/>
              <a:ext cx="899785" cy="44141"/>
            </a:xfrm>
            <a:custGeom>
              <a:avLst/>
              <a:gdLst/>
              <a:ahLst/>
              <a:cxnLst/>
              <a:rect l="l" t="t" r="r" b="b"/>
              <a:pathLst>
                <a:path w="899785" h="44141">
                  <a:moveTo>
                    <a:pt x="0" y="0"/>
                  </a:moveTo>
                  <a:lnTo>
                    <a:pt x="899785" y="0"/>
                  </a:lnTo>
                  <a:lnTo>
                    <a:pt x="899785" y="44142"/>
                  </a:lnTo>
                  <a:lnTo>
                    <a:pt x="0" y="44142"/>
                  </a:lnTo>
                  <a:lnTo>
                    <a:pt x="0" y="0"/>
                  </a:lnTo>
                  <a:close/>
                </a:path>
              </a:pathLst>
            </a:custGeom>
            <a:blipFill>
              <a:blip r:embed="rId6"/>
              <a:stretch>
                <a:fillRect l="-36740" b="-5843049"/>
              </a:stretch>
            </a:blipFill>
          </p:spPr>
          <p:txBody>
            <a:bodyPr/>
            <a:lstStyle/>
            <a:p>
              <a:endParaRPr lang="en-GB"/>
            </a:p>
          </p:txBody>
        </p:sp>
        <p:sp>
          <p:nvSpPr>
            <p:cNvPr id="14" name="Freeform 14"/>
            <p:cNvSpPr/>
            <p:nvPr/>
          </p:nvSpPr>
          <p:spPr>
            <a:xfrm rot="5400000">
              <a:off x="-552280" y="552280"/>
              <a:ext cx="2360590" cy="1256030"/>
            </a:xfrm>
            <a:custGeom>
              <a:avLst/>
              <a:gdLst/>
              <a:ahLst/>
              <a:cxnLst/>
              <a:rect l="l" t="t" r="r" b="b"/>
              <a:pathLst>
                <a:path w="2360590" h="1256030">
                  <a:moveTo>
                    <a:pt x="0" y="0"/>
                  </a:moveTo>
                  <a:lnTo>
                    <a:pt x="2360590" y="0"/>
                  </a:lnTo>
                  <a:lnTo>
                    <a:pt x="2360590" y="1256030"/>
                  </a:lnTo>
                  <a:lnTo>
                    <a:pt x="0" y="1256030"/>
                  </a:lnTo>
                  <a:lnTo>
                    <a:pt x="0" y="0"/>
                  </a:lnTo>
                  <a:close/>
                </a:path>
              </a:pathLst>
            </a:custGeom>
            <a:blipFill>
              <a:blip r:embed="rId7"/>
              <a:stretch>
                <a:fillRect/>
              </a:stretch>
            </a:blipFill>
          </p:spPr>
          <p:txBody>
            <a:bodyPr/>
            <a:lstStyle/>
            <a:p>
              <a:endParaRPr lang="en-GB"/>
            </a:p>
          </p:txBody>
        </p:sp>
      </p:grpSp>
      <p:grpSp>
        <p:nvGrpSpPr>
          <p:cNvPr id="15" name="Group 15"/>
          <p:cNvGrpSpPr/>
          <p:nvPr/>
        </p:nvGrpSpPr>
        <p:grpSpPr>
          <a:xfrm>
            <a:off x="2014429" y="4531802"/>
            <a:ext cx="6618685" cy="2402048"/>
            <a:chOff x="0" y="0"/>
            <a:chExt cx="2527970" cy="917449"/>
          </a:xfrm>
        </p:grpSpPr>
        <p:sp>
          <p:nvSpPr>
            <p:cNvPr id="16" name="Freeform 16"/>
            <p:cNvSpPr/>
            <p:nvPr/>
          </p:nvSpPr>
          <p:spPr>
            <a:xfrm>
              <a:off x="0" y="0"/>
              <a:ext cx="2527970" cy="917449"/>
            </a:xfrm>
            <a:custGeom>
              <a:avLst/>
              <a:gdLst/>
              <a:ahLst/>
              <a:cxnLst/>
              <a:rect l="l" t="t" r="r" b="b"/>
              <a:pathLst>
                <a:path w="2527970" h="917449">
                  <a:moveTo>
                    <a:pt x="40833" y="0"/>
                  </a:moveTo>
                  <a:lnTo>
                    <a:pt x="2487136" y="0"/>
                  </a:lnTo>
                  <a:cubicBezTo>
                    <a:pt x="2497966" y="0"/>
                    <a:pt x="2508352" y="4302"/>
                    <a:pt x="2516010" y="11960"/>
                  </a:cubicBezTo>
                  <a:cubicBezTo>
                    <a:pt x="2523668" y="19618"/>
                    <a:pt x="2527970" y="30004"/>
                    <a:pt x="2527970" y="40833"/>
                  </a:cubicBezTo>
                  <a:lnTo>
                    <a:pt x="2527970" y="876615"/>
                  </a:lnTo>
                  <a:cubicBezTo>
                    <a:pt x="2527970" y="887445"/>
                    <a:pt x="2523668" y="897831"/>
                    <a:pt x="2516010" y="905489"/>
                  </a:cubicBezTo>
                  <a:cubicBezTo>
                    <a:pt x="2508352" y="913147"/>
                    <a:pt x="2497966" y="917449"/>
                    <a:pt x="2487136" y="917449"/>
                  </a:cubicBezTo>
                  <a:lnTo>
                    <a:pt x="40833" y="917449"/>
                  </a:lnTo>
                  <a:cubicBezTo>
                    <a:pt x="18282" y="917449"/>
                    <a:pt x="0" y="899167"/>
                    <a:pt x="0" y="876615"/>
                  </a:cubicBezTo>
                  <a:lnTo>
                    <a:pt x="0" y="40833"/>
                  </a:lnTo>
                  <a:cubicBezTo>
                    <a:pt x="0" y="30004"/>
                    <a:pt x="4302" y="19618"/>
                    <a:pt x="11960" y="11960"/>
                  </a:cubicBezTo>
                  <a:cubicBezTo>
                    <a:pt x="19618" y="4302"/>
                    <a:pt x="30004" y="0"/>
                    <a:pt x="40833" y="0"/>
                  </a:cubicBezTo>
                  <a:close/>
                </a:path>
              </a:pathLst>
            </a:custGeom>
            <a:solidFill>
              <a:srgbClr val="E2637B"/>
            </a:solidFill>
          </p:spPr>
          <p:txBody>
            <a:bodyPr/>
            <a:lstStyle/>
            <a:p>
              <a:endParaRPr lang="en-GB"/>
            </a:p>
          </p:txBody>
        </p:sp>
        <p:sp>
          <p:nvSpPr>
            <p:cNvPr id="17" name="TextBox 17"/>
            <p:cNvSpPr txBox="1"/>
            <p:nvPr/>
          </p:nvSpPr>
          <p:spPr>
            <a:xfrm>
              <a:off x="0" y="-47625"/>
              <a:ext cx="2527970" cy="965074"/>
            </a:xfrm>
            <a:prstGeom prst="rect">
              <a:avLst/>
            </a:prstGeom>
          </p:spPr>
          <p:txBody>
            <a:bodyPr lIns="49261" tIns="49261" rIns="49261" bIns="49261" rtlCol="0" anchor="ctr"/>
            <a:lstStyle/>
            <a:p>
              <a:pPr algn="ctr">
                <a:lnSpc>
                  <a:spcPts val="1375"/>
                </a:lnSpc>
              </a:pPr>
              <a:endParaRPr/>
            </a:p>
          </p:txBody>
        </p:sp>
      </p:grpSp>
      <p:grpSp>
        <p:nvGrpSpPr>
          <p:cNvPr id="18" name="Group 18"/>
          <p:cNvGrpSpPr>
            <a:grpSpLocks noChangeAspect="1"/>
          </p:cNvGrpSpPr>
          <p:nvPr/>
        </p:nvGrpSpPr>
        <p:grpSpPr>
          <a:xfrm>
            <a:off x="1625531" y="4789966"/>
            <a:ext cx="1420289" cy="1968136"/>
            <a:chOff x="0" y="0"/>
            <a:chExt cx="4734560" cy="6560820"/>
          </a:xfrm>
        </p:grpSpPr>
        <p:sp>
          <p:nvSpPr>
            <p:cNvPr id="19" name="Freeform 19"/>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txBody>
            <a:bodyPr/>
            <a:lstStyle/>
            <a:p>
              <a:endParaRPr lang="en-GB"/>
            </a:p>
          </p:txBody>
        </p:sp>
        <p:sp>
          <p:nvSpPr>
            <p:cNvPr id="20" name="Freeform 20"/>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E9E8E9"/>
            </a:solidFill>
          </p:spPr>
          <p:txBody>
            <a:bodyPr/>
            <a:lstStyle/>
            <a:p>
              <a:endParaRPr lang="en-GB"/>
            </a:p>
          </p:txBody>
        </p:sp>
        <p:sp>
          <p:nvSpPr>
            <p:cNvPr id="21" name="Freeform 21"/>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8"/>
              <a:stretch>
                <a:fillRect l="-13516" t="-8027" r="-13135" b="-9028"/>
              </a:stretch>
            </a:blipFill>
          </p:spPr>
          <p:txBody>
            <a:bodyPr/>
            <a:lstStyle/>
            <a:p>
              <a:endParaRPr lang="en-GB"/>
            </a:p>
          </p:txBody>
        </p:sp>
        <p:sp>
          <p:nvSpPr>
            <p:cNvPr id="22" name="Freeform 22"/>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txBody>
            <a:bodyPr/>
            <a:lstStyle/>
            <a:p>
              <a:endParaRPr lang="en-GB"/>
            </a:p>
          </p:txBody>
        </p:sp>
        <p:sp>
          <p:nvSpPr>
            <p:cNvPr id="23" name="Freeform 23"/>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txBody>
            <a:bodyPr/>
            <a:lstStyle/>
            <a:p>
              <a:endParaRPr lang="en-GB"/>
            </a:p>
          </p:txBody>
        </p:sp>
        <p:sp>
          <p:nvSpPr>
            <p:cNvPr id="24" name="Freeform 24"/>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txBody>
            <a:bodyPr/>
            <a:lstStyle/>
            <a:p>
              <a:endParaRPr lang="en-GB"/>
            </a:p>
          </p:txBody>
        </p:sp>
        <p:sp>
          <p:nvSpPr>
            <p:cNvPr id="25" name="Freeform 25"/>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txBody>
            <a:bodyPr/>
            <a:lstStyle/>
            <a:p>
              <a:endParaRPr lang="en-GB"/>
            </a:p>
          </p:txBody>
        </p:sp>
        <p:sp>
          <p:nvSpPr>
            <p:cNvPr id="26" name="Freeform 26"/>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txBody>
            <a:bodyPr/>
            <a:lstStyle/>
            <a:p>
              <a:endParaRPr lang="en-GB"/>
            </a:p>
          </p:txBody>
        </p:sp>
        <p:sp>
          <p:nvSpPr>
            <p:cNvPr id="27" name="Freeform 27"/>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txBody>
            <a:bodyPr/>
            <a:lstStyle/>
            <a:p>
              <a:endParaRPr lang="en-GB"/>
            </a:p>
          </p:txBody>
        </p:sp>
        <p:sp>
          <p:nvSpPr>
            <p:cNvPr id="28" name="Freeform 28"/>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txBody>
            <a:bodyPr/>
            <a:lstStyle/>
            <a:p>
              <a:endParaRPr lang="en-GB"/>
            </a:p>
          </p:txBody>
        </p:sp>
        <p:sp>
          <p:nvSpPr>
            <p:cNvPr id="29" name="Freeform 29"/>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BCBCBB"/>
            </a:solidFill>
          </p:spPr>
          <p:txBody>
            <a:bodyPr/>
            <a:lstStyle/>
            <a:p>
              <a:endParaRPr lang="en-GB"/>
            </a:p>
          </p:txBody>
        </p:sp>
      </p:grpSp>
      <p:sp>
        <p:nvSpPr>
          <p:cNvPr id="30" name="Freeform 30"/>
          <p:cNvSpPr/>
          <p:nvPr/>
        </p:nvSpPr>
        <p:spPr>
          <a:xfrm>
            <a:off x="7020281" y="2773618"/>
            <a:ext cx="695646" cy="34127"/>
          </a:xfrm>
          <a:custGeom>
            <a:avLst/>
            <a:gdLst/>
            <a:ahLst/>
            <a:cxnLst/>
            <a:rect l="l" t="t" r="r" b="b"/>
            <a:pathLst>
              <a:path w="695646" h="34127">
                <a:moveTo>
                  <a:pt x="0" y="0"/>
                </a:moveTo>
                <a:lnTo>
                  <a:pt x="695646" y="0"/>
                </a:lnTo>
                <a:lnTo>
                  <a:pt x="695646" y="34126"/>
                </a:lnTo>
                <a:lnTo>
                  <a:pt x="0" y="34126"/>
                </a:lnTo>
                <a:lnTo>
                  <a:pt x="0" y="0"/>
                </a:lnTo>
                <a:close/>
              </a:path>
            </a:pathLst>
          </a:custGeom>
          <a:blipFill>
            <a:blip r:embed="rId6"/>
            <a:stretch>
              <a:fillRect l="-36740" b="-5843049"/>
            </a:stretch>
          </a:blipFill>
        </p:spPr>
        <p:txBody>
          <a:bodyPr/>
          <a:lstStyle/>
          <a:p>
            <a:endParaRPr lang="en-GB"/>
          </a:p>
        </p:txBody>
      </p:sp>
      <p:grpSp>
        <p:nvGrpSpPr>
          <p:cNvPr id="31" name="Group 31"/>
          <p:cNvGrpSpPr>
            <a:grpSpLocks noChangeAspect="1"/>
          </p:cNvGrpSpPr>
          <p:nvPr/>
        </p:nvGrpSpPr>
        <p:grpSpPr>
          <a:xfrm>
            <a:off x="1087344" y="5306552"/>
            <a:ext cx="822419" cy="1627297"/>
            <a:chOff x="0" y="0"/>
            <a:chExt cx="2620010" cy="5184140"/>
          </a:xfrm>
        </p:grpSpPr>
        <p:sp>
          <p:nvSpPr>
            <p:cNvPr id="32" name="Freeform 32"/>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GB"/>
            </a:p>
          </p:txBody>
        </p:sp>
        <p:sp>
          <p:nvSpPr>
            <p:cNvPr id="33" name="Freeform 33"/>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9"/>
              <a:stretch>
                <a:fillRect l="-1317" r="-1317"/>
              </a:stretch>
            </a:blipFill>
          </p:spPr>
          <p:txBody>
            <a:bodyPr/>
            <a:lstStyle/>
            <a:p>
              <a:endParaRPr lang="en-GB"/>
            </a:p>
          </p:txBody>
        </p:sp>
        <p:sp>
          <p:nvSpPr>
            <p:cNvPr id="34" name="Freeform 34"/>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en-GB"/>
            </a:p>
          </p:txBody>
        </p:sp>
        <p:sp>
          <p:nvSpPr>
            <p:cNvPr id="35" name="Freeform 35"/>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txBody>
            <a:bodyPr/>
            <a:lstStyle/>
            <a:p>
              <a:endParaRPr lang="en-GB"/>
            </a:p>
          </p:txBody>
        </p:sp>
        <p:sp>
          <p:nvSpPr>
            <p:cNvPr id="36" name="Freeform 36"/>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en-GB"/>
            </a:p>
          </p:txBody>
        </p:sp>
        <p:sp>
          <p:nvSpPr>
            <p:cNvPr id="37" name="Freeform 37"/>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en-GB"/>
            </a:p>
          </p:txBody>
        </p:sp>
        <p:sp>
          <p:nvSpPr>
            <p:cNvPr id="38" name="Freeform 38"/>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en-GB"/>
            </a:p>
          </p:txBody>
        </p:sp>
        <p:sp>
          <p:nvSpPr>
            <p:cNvPr id="39" name="Freeform 39"/>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en-GB"/>
            </a:p>
          </p:txBody>
        </p:sp>
        <p:sp>
          <p:nvSpPr>
            <p:cNvPr id="40" name="Freeform 40"/>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en-GB"/>
            </a:p>
          </p:txBody>
        </p:sp>
      </p:grpSp>
      <p:sp>
        <p:nvSpPr>
          <p:cNvPr id="41" name="TextBox 41"/>
          <p:cNvSpPr txBox="1"/>
          <p:nvPr/>
        </p:nvSpPr>
        <p:spPr>
          <a:xfrm>
            <a:off x="581657" y="798541"/>
            <a:ext cx="6094306" cy="468162"/>
          </a:xfrm>
          <a:prstGeom prst="rect">
            <a:avLst/>
          </a:prstGeom>
        </p:spPr>
        <p:txBody>
          <a:bodyPr lIns="0" tIns="0" rIns="0" bIns="0" rtlCol="0" anchor="t">
            <a:spAutoFit/>
          </a:bodyPr>
          <a:lstStyle/>
          <a:p>
            <a:pPr>
              <a:lnSpc>
                <a:spcPts val="3388"/>
              </a:lnSpc>
            </a:pPr>
            <a:r>
              <a:rPr lang="en-US" sz="2420">
                <a:solidFill>
                  <a:srgbClr val="01789B"/>
                </a:solidFill>
                <a:latin typeface="Euclid Circular B 1"/>
              </a:rPr>
              <a:t>Online feature</a:t>
            </a:r>
          </a:p>
        </p:txBody>
      </p:sp>
      <p:sp>
        <p:nvSpPr>
          <p:cNvPr id="42" name="TextBox 42"/>
          <p:cNvSpPr txBox="1"/>
          <p:nvPr/>
        </p:nvSpPr>
        <p:spPr>
          <a:xfrm>
            <a:off x="587622" y="1792842"/>
            <a:ext cx="4394705" cy="459708"/>
          </a:xfrm>
          <a:prstGeom prst="rect">
            <a:avLst/>
          </a:prstGeom>
        </p:spPr>
        <p:txBody>
          <a:bodyPr lIns="0" tIns="0" rIns="0" bIns="0" rtlCol="0" anchor="t">
            <a:spAutoFit/>
          </a:bodyPr>
          <a:lstStyle/>
          <a:p>
            <a:pPr>
              <a:lnSpc>
                <a:spcPts val="1782"/>
              </a:lnSpc>
            </a:pPr>
            <a:r>
              <a:rPr lang="en-US" sz="1273">
                <a:solidFill>
                  <a:srgbClr val="000000"/>
                </a:solidFill>
                <a:latin typeface="Euclid Circular B 2"/>
              </a:rPr>
              <a:t>Bespoke advertorial features, that can be run across granddesignsmagazine.com, in print or social media</a:t>
            </a:r>
          </a:p>
        </p:txBody>
      </p:sp>
      <p:sp>
        <p:nvSpPr>
          <p:cNvPr id="43" name="TextBox 43"/>
          <p:cNvSpPr txBox="1"/>
          <p:nvPr/>
        </p:nvSpPr>
        <p:spPr>
          <a:xfrm>
            <a:off x="376600" y="2572165"/>
            <a:ext cx="4605727" cy="1278663"/>
          </a:xfrm>
          <a:prstGeom prst="rect">
            <a:avLst/>
          </a:prstGeom>
        </p:spPr>
        <p:txBody>
          <a:bodyPr lIns="0" tIns="0" rIns="0" bIns="0" rtlCol="0" anchor="t">
            <a:spAutoFit/>
          </a:bodyPr>
          <a:lstStyle/>
          <a:p>
            <a:pPr marL="273855" lvl="1" indent="-136928">
              <a:lnSpc>
                <a:spcPts val="1407"/>
              </a:lnSpc>
              <a:buFont typeface="Arial"/>
              <a:buChar char="•"/>
            </a:pPr>
            <a:r>
              <a:rPr lang="en-US" sz="1268">
                <a:solidFill>
                  <a:srgbClr val="000000"/>
                </a:solidFill>
                <a:latin typeface="Euclid Circular B 3"/>
              </a:rPr>
              <a:t>CONTENT TAILORED TO YOUR PRODUCT OR SERVICE</a:t>
            </a:r>
          </a:p>
          <a:p>
            <a:pPr>
              <a:lnSpc>
                <a:spcPts val="1407"/>
              </a:lnSpc>
            </a:pPr>
            <a:endParaRPr lang="en-US" sz="1268">
              <a:solidFill>
                <a:srgbClr val="000000"/>
              </a:solidFill>
              <a:latin typeface="Euclid Circular B 3"/>
            </a:endParaRPr>
          </a:p>
          <a:p>
            <a:pPr marL="273855" lvl="1" indent="-136928">
              <a:lnSpc>
                <a:spcPts val="1407"/>
              </a:lnSpc>
              <a:buFont typeface="Arial"/>
              <a:buChar char="•"/>
            </a:pPr>
            <a:r>
              <a:rPr lang="en-US" sz="1268">
                <a:solidFill>
                  <a:srgbClr val="000000"/>
                </a:solidFill>
                <a:latin typeface="Euclid Circular B 3"/>
              </a:rPr>
              <a:t>EDITORIAL-STYLE FORMAT TO INSPIRE AND INFORM</a:t>
            </a:r>
          </a:p>
          <a:p>
            <a:pPr>
              <a:lnSpc>
                <a:spcPts val="1407"/>
              </a:lnSpc>
            </a:pPr>
            <a:endParaRPr lang="en-US" sz="1268">
              <a:solidFill>
                <a:srgbClr val="000000"/>
              </a:solidFill>
              <a:latin typeface="Euclid Circular B 3"/>
            </a:endParaRPr>
          </a:p>
          <a:p>
            <a:pPr marL="273855" lvl="1" indent="-136928">
              <a:lnSpc>
                <a:spcPts val="1407"/>
              </a:lnSpc>
              <a:buFont typeface="Arial"/>
              <a:buChar char="•"/>
            </a:pPr>
            <a:r>
              <a:rPr lang="en-US" sz="1268">
                <a:solidFill>
                  <a:srgbClr val="000000"/>
                </a:solidFill>
                <a:latin typeface="Euclid Circular B 3"/>
              </a:rPr>
              <a:t>BESPOKE CREATIVE SOLUTIONS</a:t>
            </a:r>
          </a:p>
          <a:p>
            <a:pPr>
              <a:lnSpc>
                <a:spcPts val="1407"/>
              </a:lnSpc>
            </a:pPr>
            <a:endParaRPr lang="en-US" sz="1268">
              <a:solidFill>
                <a:srgbClr val="000000"/>
              </a:solidFill>
              <a:latin typeface="Euclid Circular B 3"/>
            </a:endParaRPr>
          </a:p>
          <a:p>
            <a:pPr marL="273855" lvl="1" indent="-136928">
              <a:lnSpc>
                <a:spcPts val="1407"/>
              </a:lnSpc>
              <a:buFont typeface="Arial"/>
              <a:buChar char="•"/>
            </a:pPr>
            <a:r>
              <a:rPr lang="en-US" sz="1268">
                <a:solidFill>
                  <a:srgbClr val="000000"/>
                </a:solidFill>
                <a:latin typeface="Euclid Circular B 3"/>
              </a:rPr>
              <a:t>OPTION TO INCLUDE VIDEO</a:t>
            </a:r>
          </a:p>
        </p:txBody>
      </p:sp>
      <p:sp>
        <p:nvSpPr>
          <p:cNvPr id="44" name="TextBox 44"/>
          <p:cNvSpPr txBox="1"/>
          <p:nvPr/>
        </p:nvSpPr>
        <p:spPr>
          <a:xfrm>
            <a:off x="2718950" y="4704241"/>
            <a:ext cx="5652339" cy="354078"/>
          </a:xfrm>
          <a:prstGeom prst="rect">
            <a:avLst/>
          </a:prstGeom>
        </p:spPr>
        <p:txBody>
          <a:bodyPr lIns="0" tIns="0" rIns="0" bIns="0" rtlCol="0" anchor="t">
            <a:spAutoFit/>
          </a:bodyPr>
          <a:lstStyle/>
          <a:p>
            <a:pPr algn="r">
              <a:lnSpc>
                <a:spcPts val="2513"/>
              </a:lnSpc>
            </a:pPr>
            <a:r>
              <a:rPr lang="en-US" sz="1795">
                <a:solidFill>
                  <a:srgbClr val="FFFFFF"/>
                </a:solidFill>
                <a:latin typeface="Euclid Circular B 1"/>
              </a:rPr>
              <a:t>Boost traffic to your content</a:t>
            </a:r>
          </a:p>
        </p:txBody>
      </p:sp>
      <p:sp>
        <p:nvSpPr>
          <p:cNvPr id="45" name="TextBox 45"/>
          <p:cNvSpPr txBox="1"/>
          <p:nvPr/>
        </p:nvSpPr>
        <p:spPr>
          <a:xfrm>
            <a:off x="3205688" y="5324731"/>
            <a:ext cx="5165601" cy="654575"/>
          </a:xfrm>
          <a:prstGeom prst="rect">
            <a:avLst/>
          </a:prstGeom>
        </p:spPr>
        <p:txBody>
          <a:bodyPr lIns="0" tIns="0" rIns="0" bIns="0" rtlCol="0" anchor="t">
            <a:spAutoFit/>
          </a:bodyPr>
          <a:lstStyle/>
          <a:p>
            <a:pPr algn="r">
              <a:lnSpc>
                <a:spcPts val="1673"/>
              </a:lnSpc>
            </a:pPr>
            <a:r>
              <a:rPr lang="en-US" sz="1195">
                <a:solidFill>
                  <a:srgbClr val="FFFFFF"/>
                </a:solidFill>
                <a:latin typeface="Euclid Circular B 2"/>
              </a:rPr>
              <a:t>Enhance the number of impressions reaching your native article with a newsletter inclusion. The Grand Designs subscribers database includes a total subscriber base of 170,000 with an average open rate of 26%</a:t>
            </a:r>
          </a:p>
        </p:txBody>
      </p:sp>
      <p:sp>
        <p:nvSpPr>
          <p:cNvPr id="46" name="TextBox 46"/>
          <p:cNvSpPr txBox="1"/>
          <p:nvPr/>
        </p:nvSpPr>
        <p:spPr>
          <a:xfrm>
            <a:off x="145073" y="4006649"/>
            <a:ext cx="3752973" cy="283026"/>
          </a:xfrm>
          <a:prstGeom prst="rect">
            <a:avLst/>
          </a:prstGeom>
        </p:spPr>
        <p:txBody>
          <a:bodyPr wrap="square" lIns="0" tIns="0" rIns="0" bIns="0" rtlCol="0" anchor="t">
            <a:spAutoFit/>
          </a:bodyPr>
          <a:lstStyle/>
          <a:p>
            <a:pPr algn="ctr">
              <a:lnSpc>
                <a:spcPts val="2534"/>
              </a:lnSpc>
            </a:pPr>
            <a:r>
              <a:rPr lang="en-US" sz="1600" u="sng">
                <a:latin typeface="Euclid Circular B 4"/>
                <a:hlinkClick r:id="rId10" tooltip="https://www.granddesignsmagazine.com/self-build/construction/eco-house-post-closed-panel-construction-post-and-beam/">
                  <a:extLst>
                    <a:ext uri="{A12FA001-AC4F-418D-AE19-62706E023703}">
                      <ahyp:hlinkClr xmlns:ahyp="http://schemas.microsoft.com/office/drawing/2018/hyperlinkcolor" val="tx"/>
                    </a:ext>
                  </a:extLst>
                </a:hlinkClick>
              </a:rPr>
              <a:t>Example of an online feature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90837" y="3162736"/>
            <a:ext cx="940558" cy="940554"/>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sp>
        <p:nvSpPr>
          <p:cNvPr id="4" name="Freeform 4"/>
          <p:cNvSpPr/>
          <p:nvPr/>
        </p:nvSpPr>
        <p:spPr>
          <a:xfrm>
            <a:off x="609528" y="3296496"/>
            <a:ext cx="649911" cy="649911"/>
          </a:xfrm>
          <a:custGeom>
            <a:avLst/>
            <a:gdLst/>
            <a:ahLst/>
            <a:cxnLst/>
            <a:rect l="l" t="t" r="r" b="b"/>
            <a:pathLst>
              <a:path w="649911" h="649911">
                <a:moveTo>
                  <a:pt x="0" y="0"/>
                </a:moveTo>
                <a:lnTo>
                  <a:pt x="649911" y="0"/>
                </a:lnTo>
                <a:lnTo>
                  <a:pt x="649911" y="649910"/>
                </a:lnTo>
                <a:lnTo>
                  <a:pt x="0" y="649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a:grpSpLocks noChangeAspect="1"/>
          </p:cNvGrpSpPr>
          <p:nvPr/>
        </p:nvGrpSpPr>
        <p:grpSpPr>
          <a:xfrm>
            <a:off x="2270644" y="3162736"/>
            <a:ext cx="940558" cy="940554"/>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grpSp>
        <p:nvGrpSpPr>
          <p:cNvPr id="7" name="Group 7"/>
          <p:cNvGrpSpPr>
            <a:grpSpLocks noChangeAspect="1"/>
          </p:cNvGrpSpPr>
          <p:nvPr/>
        </p:nvGrpSpPr>
        <p:grpSpPr>
          <a:xfrm>
            <a:off x="4050451" y="3162736"/>
            <a:ext cx="940558" cy="94055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grpSp>
        <p:nvGrpSpPr>
          <p:cNvPr id="9" name="Group 9"/>
          <p:cNvGrpSpPr>
            <a:grpSpLocks noChangeAspect="1"/>
          </p:cNvGrpSpPr>
          <p:nvPr/>
        </p:nvGrpSpPr>
        <p:grpSpPr>
          <a:xfrm>
            <a:off x="2244012" y="5175168"/>
            <a:ext cx="940558" cy="940554"/>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grpSp>
        <p:nvGrpSpPr>
          <p:cNvPr id="11" name="Group 11"/>
          <p:cNvGrpSpPr>
            <a:grpSpLocks noChangeAspect="1"/>
          </p:cNvGrpSpPr>
          <p:nvPr/>
        </p:nvGrpSpPr>
        <p:grpSpPr>
          <a:xfrm>
            <a:off x="4050451" y="5175168"/>
            <a:ext cx="940558" cy="940554"/>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sp>
        <p:nvSpPr>
          <p:cNvPr id="13" name="Freeform 13"/>
          <p:cNvSpPr/>
          <p:nvPr/>
        </p:nvSpPr>
        <p:spPr>
          <a:xfrm>
            <a:off x="2389335" y="3375892"/>
            <a:ext cx="649911" cy="514242"/>
          </a:xfrm>
          <a:custGeom>
            <a:avLst/>
            <a:gdLst/>
            <a:ahLst/>
            <a:cxnLst/>
            <a:rect l="l" t="t" r="r" b="b"/>
            <a:pathLst>
              <a:path w="649911" h="514242">
                <a:moveTo>
                  <a:pt x="0" y="0"/>
                </a:moveTo>
                <a:lnTo>
                  <a:pt x="649911" y="0"/>
                </a:lnTo>
                <a:lnTo>
                  <a:pt x="649911" y="514242"/>
                </a:lnTo>
                <a:lnTo>
                  <a:pt x="0" y="5142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4200695" y="3339381"/>
            <a:ext cx="640071" cy="587265"/>
          </a:xfrm>
          <a:custGeom>
            <a:avLst/>
            <a:gdLst/>
            <a:ahLst/>
            <a:cxnLst/>
            <a:rect l="l" t="t" r="r" b="b"/>
            <a:pathLst>
              <a:path w="640071" h="587265">
                <a:moveTo>
                  <a:pt x="0" y="0"/>
                </a:moveTo>
                <a:lnTo>
                  <a:pt x="640070" y="0"/>
                </a:lnTo>
                <a:lnTo>
                  <a:pt x="640070" y="587265"/>
                </a:lnTo>
                <a:lnTo>
                  <a:pt x="0" y="5872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2389335" y="5327206"/>
            <a:ext cx="649911" cy="613353"/>
          </a:xfrm>
          <a:custGeom>
            <a:avLst/>
            <a:gdLst/>
            <a:ahLst/>
            <a:cxnLst/>
            <a:rect l="l" t="t" r="r" b="b"/>
            <a:pathLst>
              <a:path w="649911" h="613353">
                <a:moveTo>
                  <a:pt x="0" y="0"/>
                </a:moveTo>
                <a:lnTo>
                  <a:pt x="649911" y="0"/>
                </a:lnTo>
                <a:lnTo>
                  <a:pt x="649911" y="613354"/>
                </a:lnTo>
                <a:lnTo>
                  <a:pt x="0" y="6133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a:off x="4199603" y="5338769"/>
            <a:ext cx="642255" cy="613353"/>
          </a:xfrm>
          <a:custGeom>
            <a:avLst/>
            <a:gdLst/>
            <a:ahLst/>
            <a:cxnLst/>
            <a:rect l="l" t="t" r="r" b="b"/>
            <a:pathLst>
              <a:path w="642255" h="613353">
                <a:moveTo>
                  <a:pt x="0" y="0"/>
                </a:moveTo>
                <a:lnTo>
                  <a:pt x="642255" y="0"/>
                </a:lnTo>
                <a:lnTo>
                  <a:pt x="642255" y="613353"/>
                </a:lnTo>
                <a:lnTo>
                  <a:pt x="0" y="6133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7" name="AutoShape 17"/>
          <p:cNvSpPr/>
          <p:nvPr/>
        </p:nvSpPr>
        <p:spPr>
          <a:xfrm>
            <a:off x="473480" y="1075702"/>
            <a:ext cx="5192661" cy="9236"/>
          </a:xfrm>
          <a:prstGeom prst="line">
            <a:avLst/>
          </a:prstGeom>
          <a:ln w="19050" cap="flat">
            <a:solidFill>
              <a:srgbClr val="E2637B"/>
            </a:solidFill>
            <a:prstDash val="sysDot"/>
            <a:headEnd type="none" w="sm" len="sm"/>
            <a:tailEnd type="none" w="sm" len="sm"/>
          </a:ln>
        </p:spPr>
        <p:txBody>
          <a:bodyPr/>
          <a:lstStyle/>
          <a:p>
            <a:endParaRPr lang="en-GB"/>
          </a:p>
        </p:txBody>
      </p:sp>
      <p:graphicFrame>
        <p:nvGraphicFramePr>
          <p:cNvPr id="18" name="Table 18"/>
          <p:cNvGraphicFramePr>
            <a:graphicFrameLocks noGrp="1"/>
          </p:cNvGraphicFramePr>
          <p:nvPr/>
        </p:nvGraphicFramePr>
        <p:xfrm>
          <a:off x="6108449" y="1117434"/>
          <a:ext cx="3136667" cy="2839203"/>
        </p:xfrm>
        <a:graphic>
          <a:graphicData uri="http://schemas.openxmlformats.org/drawingml/2006/table">
            <a:tbl>
              <a:tblPr/>
              <a:tblGrid>
                <a:gridCol w="2024036">
                  <a:extLst>
                    <a:ext uri="{9D8B030D-6E8A-4147-A177-3AD203B41FA5}">
                      <a16:colId xmlns:a16="http://schemas.microsoft.com/office/drawing/2014/main" val="20000"/>
                    </a:ext>
                  </a:extLst>
                </a:gridCol>
                <a:gridCol w="1112631">
                  <a:extLst>
                    <a:ext uri="{9D8B030D-6E8A-4147-A177-3AD203B41FA5}">
                      <a16:colId xmlns:a16="http://schemas.microsoft.com/office/drawing/2014/main" val="20001"/>
                    </a:ext>
                  </a:extLst>
                </a:gridCol>
              </a:tblGrid>
              <a:tr h="386347">
                <a:tc>
                  <a:txBody>
                    <a:bodyPr/>
                    <a:lstStyle/>
                    <a:p>
                      <a:pPr algn="l">
                        <a:lnSpc>
                          <a:spcPts val="2036"/>
                        </a:lnSpc>
                        <a:defRPr/>
                      </a:pPr>
                      <a:r>
                        <a:rPr lang="en-US" sz="1454">
                          <a:solidFill>
                            <a:srgbClr val="FFFFFF"/>
                          </a:solidFill>
                          <a:latin typeface="Euclid Circular B 1"/>
                        </a:rPr>
                        <a:t>Interest</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2036"/>
                        </a:lnSpc>
                        <a:defRPr/>
                      </a:pPr>
                      <a:r>
                        <a:rPr lang="en-US" sz="1454">
                          <a:solidFill>
                            <a:srgbClr val="FFFFFF"/>
                          </a:solidFill>
                          <a:latin typeface="Euclid Circular B 1"/>
                        </a:rPr>
                        <a:t>Database</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0"/>
                  </a:ext>
                </a:extLst>
              </a:tr>
              <a:tr h="350408">
                <a:tc>
                  <a:txBody>
                    <a:bodyPr/>
                    <a:lstStyle/>
                    <a:p>
                      <a:pPr algn="l">
                        <a:lnSpc>
                          <a:spcPts val="1764"/>
                        </a:lnSpc>
                        <a:defRPr/>
                      </a:pPr>
                      <a:r>
                        <a:rPr lang="en-US" sz="1260">
                          <a:solidFill>
                            <a:srgbClr val="FFFFFF"/>
                          </a:solidFill>
                          <a:latin typeface="Euclid Circular B 2"/>
                        </a:rPr>
                        <a:t>Holidays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22,954</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1"/>
                  </a:ext>
                </a:extLst>
              </a:tr>
              <a:tr h="350408">
                <a:tc>
                  <a:txBody>
                    <a:bodyPr/>
                    <a:lstStyle/>
                    <a:p>
                      <a:pPr algn="l">
                        <a:lnSpc>
                          <a:spcPts val="1764"/>
                        </a:lnSpc>
                        <a:defRPr/>
                      </a:pPr>
                      <a:r>
                        <a:rPr lang="en-US" sz="1260">
                          <a:solidFill>
                            <a:srgbClr val="FFFFFF"/>
                          </a:solidFill>
                          <a:latin typeface="Euclid Circular B 2"/>
                        </a:rPr>
                        <a:t>Kitchens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22,017</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2"/>
                  </a:ext>
                </a:extLst>
              </a:tr>
              <a:tr h="350408">
                <a:tc>
                  <a:txBody>
                    <a:bodyPr/>
                    <a:lstStyle/>
                    <a:p>
                      <a:pPr algn="l">
                        <a:lnSpc>
                          <a:spcPts val="1764"/>
                        </a:lnSpc>
                        <a:defRPr/>
                      </a:pPr>
                      <a:r>
                        <a:rPr lang="en-US" sz="1260">
                          <a:solidFill>
                            <a:srgbClr val="FFFFFF"/>
                          </a:solidFill>
                          <a:latin typeface="Euclid Circular B 2"/>
                        </a:rPr>
                        <a:t>Furniture</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19,774</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3"/>
                  </a:ext>
                </a:extLst>
              </a:tr>
              <a:tr h="350408">
                <a:tc>
                  <a:txBody>
                    <a:bodyPr/>
                    <a:lstStyle/>
                    <a:p>
                      <a:pPr algn="l">
                        <a:lnSpc>
                          <a:spcPts val="1764"/>
                        </a:lnSpc>
                        <a:defRPr/>
                      </a:pPr>
                      <a:r>
                        <a:rPr lang="en-US" sz="1260">
                          <a:solidFill>
                            <a:srgbClr val="FFFFFF"/>
                          </a:solidFill>
                          <a:latin typeface="Euclid Circular B 2"/>
                        </a:rPr>
                        <a:t>Bathrooms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18,444</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4"/>
                  </a:ext>
                </a:extLst>
              </a:tr>
              <a:tr h="350408">
                <a:tc>
                  <a:txBody>
                    <a:bodyPr/>
                    <a:lstStyle/>
                    <a:p>
                      <a:pPr algn="l">
                        <a:lnSpc>
                          <a:spcPts val="1764"/>
                        </a:lnSpc>
                        <a:defRPr/>
                      </a:pPr>
                      <a:r>
                        <a:rPr lang="en-US" sz="1260">
                          <a:solidFill>
                            <a:srgbClr val="FFFFFF"/>
                          </a:solidFill>
                          <a:latin typeface="Euclid Circular B 2"/>
                        </a:rPr>
                        <a:t>Gardens/Leisure</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11,599</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5"/>
                  </a:ext>
                </a:extLst>
              </a:tr>
              <a:tr h="350408">
                <a:tc>
                  <a:txBody>
                    <a:bodyPr/>
                    <a:lstStyle/>
                    <a:p>
                      <a:pPr algn="l">
                        <a:lnSpc>
                          <a:spcPts val="1764"/>
                        </a:lnSpc>
                        <a:defRPr/>
                      </a:pPr>
                      <a:r>
                        <a:rPr lang="en-US" sz="1260">
                          <a:solidFill>
                            <a:srgbClr val="FFFFFF"/>
                          </a:solidFill>
                          <a:latin typeface="Euclid Circular B 2"/>
                        </a:rPr>
                        <a:t>Doors/Windows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11,453</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6"/>
                  </a:ext>
                </a:extLst>
              </a:tr>
              <a:tr h="350408">
                <a:tc>
                  <a:txBody>
                    <a:bodyPr/>
                    <a:lstStyle/>
                    <a:p>
                      <a:pPr algn="l">
                        <a:lnSpc>
                          <a:spcPts val="1764"/>
                        </a:lnSpc>
                        <a:defRPr/>
                      </a:pPr>
                      <a:r>
                        <a:rPr lang="en-US" sz="1260">
                          <a:solidFill>
                            <a:srgbClr val="FFFFFF"/>
                          </a:solidFill>
                          <a:latin typeface="Euclid Circular B 2"/>
                        </a:rPr>
                        <a:t>Internal Decór Paint</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10,838</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7"/>
                  </a:ext>
                </a:extLst>
              </a:tr>
            </a:tbl>
          </a:graphicData>
        </a:graphic>
      </p:graphicFrame>
      <p:graphicFrame>
        <p:nvGraphicFramePr>
          <p:cNvPr id="19" name="Table 19"/>
          <p:cNvGraphicFramePr>
            <a:graphicFrameLocks noGrp="1"/>
          </p:cNvGraphicFramePr>
          <p:nvPr>
            <p:extLst>
              <p:ext uri="{D42A27DB-BD31-4B8C-83A1-F6EECF244321}">
                <p14:modId xmlns:p14="http://schemas.microsoft.com/office/powerpoint/2010/main" val="2678504318"/>
              </p:ext>
            </p:extLst>
          </p:nvPr>
        </p:nvGraphicFramePr>
        <p:xfrm>
          <a:off x="6108449" y="3956637"/>
          <a:ext cx="3136667" cy="2855152"/>
        </p:xfrm>
        <a:graphic>
          <a:graphicData uri="http://schemas.openxmlformats.org/drawingml/2006/table">
            <a:tbl>
              <a:tblPr/>
              <a:tblGrid>
                <a:gridCol w="2024036">
                  <a:extLst>
                    <a:ext uri="{9D8B030D-6E8A-4147-A177-3AD203B41FA5}">
                      <a16:colId xmlns:a16="http://schemas.microsoft.com/office/drawing/2014/main" val="20000"/>
                    </a:ext>
                  </a:extLst>
                </a:gridCol>
                <a:gridCol w="1112631">
                  <a:extLst>
                    <a:ext uri="{9D8B030D-6E8A-4147-A177-3AD203B41FA5}">
                      <a16:colId xmlns:a16="http://schemas.microsoft.com/office/drawing/2014/main" val="20001"/>
                    </a:ext>
                  </a:extLst>
                </a:gridCol>
              </a:tblGrid>
              <a:tr h="356894">
                <a:tc>
                  <a:txBody>
                    <a:bodyPr/>
                    <a:lstStyle/>
                    <a:p>
                      <a:pPr algn="l">
                        <a:lnSpc>
                          <a:spcPts val="1764"/>
                        </a:lnSpc>
                        <a:defRPr/>
                      </a:pPr>
                      <a:r>
                        <a:rPr lang="en-US" sz="1260">
                          <a:solidFill>
                            <a:srgbClr val="FFFFFF"/>
                          </a:solidFill>
                          <a:latin typeface="Euclid Circular B 2"/>
                        </a:rPr>
                        <a:t>Lighting/ Electrical</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10,391</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0"/>
                  </a:ext>
                </a:extLst>
              </a:tr>
              <a:tr h="356894">
                <a:tc>
                  <a:txBody>
                    <a:bodyPr/>
                    <a:lstStyle/>
                    <a:p>
                      <a:pPr algn="l">
                        <a:lnSpc>
                          <a:spcPts val="1764"/>
                        </a:lnSpc>
                        <a:defRPr/>
                      </a:pPr>
                      <a:r>
                        <a:rPr lang="en-US" sz="1260">
                          <a:solidFill>
                            <a:srgbClr val="FFFFFF"/>
                          </a:solidFill>
                          <a:latin typeface="Euclid Circular B 2"/>
                        </a:rPr>
                        <a:t>Heating</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9,602</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1"/>
                  </a:ext>
                </a:extLst>
              </a:tr>
              <a:tr h="356894">
                <a:tc>
                  <a:txBody>
                    <a:bodyPr/>
                    <a:lstStyle/>
                    <a:p>
                      <a:pPr algn="l">
                        <a:lnSpc>
                          <a:spcPts val="1764"/>
                        </a:lnSpc>
                        <a:defRPr/>
                      </a:pPr>
                      <a:r>
                        <a:rPr lang="en-US" sz="1260">
                          <a:solidFill>
                            <a:srgbClr val="FFFFFF"/>
                          </a:solidFill>
                          <a:latin typeface="Euclid Circular B 2"/>
                        </a:rPr>
                        <a:t>Home Tech Security</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9,231</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2"/>
                  </a:ext>
                </a:extLst>
              </a:tr>
              <a:tr h="356894">
                <a:tc>
                  <a:txBody>
                    <a:bodyPr/>
                    <a:lstStyle/>
                    <a:p>
                      <a:pPr algn="l">
                        <a:lnSpc>
                          <a:spcPts val="1764"/>
                        </a:lnSpc>
                        <a:defRPr/>
                      </a:pPr>
                      <a:r>
                        <a:rPr lang="en-US" sz="1260">
                          <a:solidFill>
                            <a:srgbClr val="FFFFFF"/>
                          </a:solidFill>
                          <a:latin typeface="Euclid Circular B 2"/>
                        </a:rPr>
                        <a:t>Soft Furnishings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8,887</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3"/>
                  </a:ext>
                </a:extLst>
              </a:tr>
              <a:tr h="356894">
                <a:tc>
                  <a:txBody>
                    <a:bodyPr/>
                    <a:lstStyle/>
                    <a:p>
                      <a:pPr algn="l">
                        <a:lnSpc>
                          <a:spcPts val="1764"/>
                        </a:lnSpc>
                        <a:defRPr/>
                      </a:pPr>
                      <a:r>
                        <a:rPr lang="en-US" sz="1260">
                          <a:solidFill>
                            <a:srgbClr val="FFFFFF"/>
                          </a:solidFill>
                          <a:latin typeface="Euclid Circular B 2"/>
                        </a:rPr>
                        <a:t>Flooring</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8,808</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4"/>
                  </a:ext>
                </a:extLst>
              </a:tr>
              <a:tr h="356894">
                <a:tc>
                  <a:txBody>
                    <a:bodyPr/>
                    <a:lstStyle/>
                    <a:p>
                      <a:pPr algn="l">
                        <a:lnSpc>
                          <a:spcPts val="1764"/>
                        </a:lnSpc>
                        <a:defRPr/>
                      </a:pPr>
                      <a:r>
                        <a:rPr lang="en-US" sz="1260">
                          <a:solidFill>
                            <a:srgbClr val="FFFFFF"/>
                          </a:solidFill>
                          <a:latin typeface="Euclid Circular B 2"/>
                        </a:rPr>
                        <a:t>Lighting</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8,580</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5"/>
                  </a:ext>
                </a:extLst>
              </a:tr>
              <a:tr h="356894">
                <a:tc>
                  <a:txBody>
                    <a:bodyPr/>
                    <a:lstStyle/>
                    <a:p>
                      <a:pPr algn="l">
                        <a:lnSpc>
                          <a:spcPts val="1764"/>
                        </a:lnSpc>
                        <a:defRPr/>
                      </a:pPr>
                      <a:r>
                        <a:rPr lang="en-US" sz="1260">
                          <a:solidFill>
                            <a:srgbClr val="FFFFFF"/>
                          </a:solidFill>
                          <a:latin typeface="Euclid Circular B 2"/>
                        </a:rPr>
                        <a:t>Landscaping</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8,002</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6"/>
                  </a:ext>
                </a:extLst>
              </a:tr>
              <a:tr h="356894">
                <a:tc>
                  <a:txBody>
                    <a:bodyPr/>
                    <a:lstStyle/>
                    <a:p>
                      <a:pPr algn="l">
                        <a:lnSpc>
                          <a:spcPts val="1764"/>
                        </a:lnSpc>
                        <a:defRPr/>
                      </a:pPr>
                      <a:r>
                        <a:rPr lang="en-US" sz="1260">
                          <a:solidFill>
                            <a:srgbClr val="FFFFFF"/>
                          </a:solidFill>
                          <a:latin typeface="Euclid Circular B 2"/>
                        </a:rPr>
                        <a:t>Renewables</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tc>
                  <a:txBody>
                    <a:bodyPr/>
                    <a:lstStyle/>
                    <a:p>
                      <a:pPr algn="l">
                        <a:lnSpc>
                          <a:spcPts val="1764"/>
                        </a:lnSpc>
                        <a:defRPr/>
                      </a:pPr>
                      <a:r>
                        <a:rPr lang="en-US" sz="1260">
                          <a:solidFill>
                            <a:srgbClr val="FFFFFF"/>
                          </a:solidFill>
                          <a:latin typeface="Euclid Circular B 2"/>
                        </a:rPr>
                        <a:t>6,577</a:t>
                      </a:r>
                      <a:endParaRPr lang="en-US" sz="1100"/>
                    </a:p>
                  </a:txBody>
                  <a:tcPr marL="55418" marR="55418" marT="55418" marB="55418" anchor="ctr">
                    <a:lnL w="8956" cap="flat" cmpd="sng" algn="ctr">
                      <a:solidFill>
                        <a:srgbClr val="FFFFFF"/>
                      </a:solidFill>
                      <a:prstDash val="solid"/>
                      <a:round/>
                      <a:headEnd type="none" w="med" len="med"/>
                      <a:tailEnd type="none" w="med" len="med"/>
                    </a:lnL>
                    <a:lnR w="8956" cap="flat" cmpd="sng" algn="ctr">
                      <a:solidFill>
                        <a:srgbClr val="FFFFFF"/>
                      </a:solidFill>
                      <a:prstDash val="solid"/>
                      <a:round/>
                      <a:headEnd type="none" w="med" len="med"/>
                      <a:tailEnd type="none" w="med" len="med"/>
                    </a:lnR>
                    <a:lnT w="8956" cap="flat" cmpd="sng" algn="ctr">
                      <a:solidFill>
                        <a:srgbClr val="FFFFFF"/>
                      </a:solidFill>
                      <a:prstDash val="solid"/>
                      <a:round/>
                      <a:headEnd type="none" w="med" len="med"/>
                      <a:tailEnd type="none" w="med" len="med"/>
                    </a:lnT>
                    <a:lnB w="8956" cap="flat" cmpd="sng" algn="ctr">
                      <a:solidFill>
                        <a:srgbClr val="FFFFFF"/>
                      </a:solidFill>
                      <a:prstDash val="solid"/>
                      <a:round/>
                      <a:headEnd type="none" w="med" len="med"/>
                      <a:tailEnd type="none" w="med" len="med"/>
                    </a:lnB>
                    <a:solidFill>
                      <a:srgbClr val="01789B"/>
                    </a:solidFill>
                  </a:tcPr>
                </a:tc>
                <a:extLst>
                  <a:ext uri="{0D108BD9-81ED-4DB2-BD59-A6C34878D82A}">
                    <a16:rowId xmlns:a16="http://schemas.microsoft.com/office/drawing/2014/main" val="10007"/>
                  </a:ext>
                </a:extLst>
              </a:tr>
            </a:tbl>
          </a:graphicData>
        </a:graphic>
      </p:graphicFrame>
      <p:grpSp>
        <p:nvGrpSpPr>
          <p:cNvPr id="20" name="Group 20"/>
          <p:cNvGrpSpPr>
            <a:grpSpLocks noChangeAspect="1"/>
          </p:cNvGrpSpPr>
          <p:nvPr/>
        </p:nvGrpSpPr>
        <p:grpSpPr>
          <a:xfrm>
            <a:off x="490837" y="5175168"/>
            <a:ext cx="940558" cy="940554"/>
            <a:chOff x="0" y="0"/>
            <a:chExt cx="6350000" cy="6349975"/>
          </a:xfrm>
        </p:grpSpPr>
        <p:sp>
          <p:nvSpPr>
            <p:cNvPr id="21" name="Freeform 2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1789B"/>
            </a:solidFill>
            <a:ln w="12700">
              <a:solidFill>
                <a:srgbClr val="000000"/>
              </a:solidFill>
            </a:ln>
          </p:spPr>
          <p:txBody>
            <a:bodyPr/>
            <a:lstStyle/>
            <a:p>
              <a:endParaRPr lang="en-GB"/>
            </a:p>
          </p:txBody>
        </p:sp>
      </p:grpSp>
      <p:sp>
        <p:nvSpPr>
          <p:cNvPr id="22" name="Freeform 22"/>
          <p:cNvSpPr/>
          <p:nvPr/>
        </p:nvSpPr>
        <p:spPr>
          <a:xfrm>
            <a:off x="600165" y="5271923"/>
            <a:ext cx="668637" cy="668637"/>
          </a:xfrm>
          <a:custGeom>
            <a:avLst/>
            <a:gdLst/>
            <a:ahLst/>
            <a:cxnLst/>
            <a:rect l="l" t="t" r="r" b="b"/>
            <a:pathLst>
              <a:path w="668637" h="668637">
                <a:moveTo>
                  <a:pt x="0" y="0"/>
                </a:moveTo>
                <a:lnTo>
                  <a:pt x="668637" y="0"/>
                </a:lnTo>
                <a:lnTo>
                  <a:pt x="668637" y="668637"/>
                </a:lnTo>
                <a:lnTo>
                  <a:pt x="0" y="6686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3" name="TextBox 23"/>
          <p:cNvSpPr txBox="1"/>
          <p:nvPr/>
        </p:nvSpPr>
        <p:spPr>
          <a:xfrm>
            <a:off x="447021" y="533792"/>
            <a:ext cx="3156383" cy="468072"/>
          </a:xfrm>
          <a:prstGeom prst="rect">
            <a:avLst/>
          </a:prstGeom>
        </p:spPr>
        <p:txBody>
          <a:bodyPr lIns="0" tIns="0" rIns="0" bIns="0" rtlCol="0" anchor="t">
            <a:spAutoFit/>
          </a:bodyPr>
          <a:lstStyle/>
          <a:p>
            <a:pPr algn="ctr">
              <a:lnSpc>
                <a:spcPts val="3393"/>
              </a:lnSpc>
            </a:pPr>
            <a:r>
              <a:rPr lang="en-US" sz="2424">
                <a:solidFill>
                  <a:srgbClr val="E2637B"/>
                </a:solidFill>
                <a:latin typeface="Euclid Circular B 1"/>
              </a:rPr>
              <a:t>Targeted newsletters</a:t>
            </a:r>
          </a:p>
        </p:txBody>
      </p:sp>
      <p:sp>
        <p:nvSpPr>
          <p:cNvPr id="24" name="TextBox 24"/>
          <p:cNvSpPr txBox="1"/>
          <p:nvPr/>
        </p:nvSpPr>
        <p:spPr>
          <a:xfrm>
            <a:off x="209758" y="4213838"/>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Self-build and</a:t>
            </a:r>
          </a:p>
          <a:p>
            <a:pPr algn="ctr">
              <a:lnSpc>
                <a:spcPts val="1377"/>
              </a:lnSpc>
            </a:pPr>
            <a:r>
              <a:rPr lang="en-US" sz="1252">
                <a:solidFill>
                  <a:srgbClr val="01789B"/>
                </a:solidFill>
                <a:latin typeface="Euclid Circular B 3"/>
              </a:rPr>
              <a:t>renovation</a:t>
            </a:r>
          </a:p>
        </p:txBody>
      </p:sp>
      <p:sp>
        <p:nvSpPr>
          <p:cNvPr id="25" name="TextBox 25"/>
          <p:cNvSpPr txBox="1"/>
          <p:nvPr/>
        </p:nvSpPr>
        <p:spPr>
          <a:xfrm>
            <a:off x="398197" y="4579879"/>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35,643 contacts</a:t>
            </a:r>
          </a:p>
        </p:txBody>
      </p:sp>
      <p:sp>
        <p:nvSpPr>
          <p:cNvPr id="26" name="TextBox 26"/>
          <p:cNvSpPr txBox="1"/>
          <p:nvPr/>
        </p:nvSpPr>
        <p:spPr>
          <a:xfrm>
            <a:off x="1989565" y="4213838"/>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Kitchens and</a:t>
            </a:r>
          </a:p>
          <a:p>
            <a:pPr algn="ctr">
              <a:lnSpc>
                <a:spcPts val="1377"/>
              </a:lnSpc>
            </a:pPr>
            <a:r>
              <a:rPr lang="en-US" sz="1252">
                <a:solidFill>
                  <a:srgbClr val="01789B"/>
                </a:solidFill>
                <a:latin typeface="Euclid Circular B 3"/>
              </a:rPr>
              <a:t>bathrooms</a:t>
            </a:r>
          </a:p>
        </p:txBody>
      </p:sp>
      <p:sp>
        <p:nvSpPr>
          <p:cNvPr id="27" name="TextBox 27"/>
          <p:cNvSpPr txBox="1"/>
          <p:nvPr/>
        </p:nvSpPr>
        <p:spPr>
          <a:xfrm>
            <a:off x="2178004" y="4579879"/>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41,457 contacts</a:t>
            </a:r>
          </a:p>
        </p:txBody>
      </p:sp>
      <p:sp>
        <p:nvSpPr>
          <p:cNvPr id="28" name="TextBox 28"/>
          <p:cNvSpPr txBox="1"/>
          <p:nvPr/>
        </p:nvSpPr>
        <p:spPr>
          <a:xfrm>
            <a:off x="3769372" y="4213838"/>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Home</a:t>
            </a:r>
          </a:p>
          <a:p>
            <a:pPr algn="ctr">
              <a:lnSpc>
                <a:spcPts val="1377"/>
              </a:lnSpc>
            </a:pPr>
            <a:r>
              <a:rPr lang="en-US" sz="1252">
                <a:solidFill>
                  <a:srgbClr val="01789B"/>
                </a:solidFill>
                <a:latin typeface="Euclid Circular B 3"/>
              </a:rPr>
              <a:t>interiors</a:t>
            </a:r>
          </a:p>
        </p:txBody>
      </p:sp>
      <p:sp>
        <p:nvSpPr>
          <p:cNvPr id="29" name="TextBox 29"/>
          <p:cNvSpPr txBox="1"/>
          <p:nvPr/>
        </p:nvSpPr>
        <p:spPr>
          <a:xfrm>
            <a:off x="3957812" y="4579879"/>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44,398 contacts</a:t>
            </a:r>
          </a:p>
        </p:txBody>
      </p:sp>
      <p:sp>
        <p:nvSpPr>
          <p:cNvPr id="30" name="TextBox 30"/>
          <p:cNvSpPr txBox="1"/>
          <p:nvPr/>
        </p:nvSpPr>
        <p:spPr>
          <a:xfrm>
            <a:off x="1962933" y="6226270"/>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Living</a:t>
            </a:r>
          </a:p>
          <a:p>
            <a:pPr algn="ctr">
              <a:lnSpc>
                <a:spcPts val="1377"/>
              </a:lnSpc>
            </a:pPr>
            <a:r>
              <a:rPr lang="en-US" sz="1252">
                <a:solidFill>
                  <a:srgbClr val="01789B"/>
                </a:solidFill>
                <a:latin typeface="Euclid Circular B 3"/>
              </a:rPr>
              <a:t>sustainably</a:t>
            </a:r>
          </a:p>
        </p:txBody>
      </p:sp>
      <p:sp>
        <p:nvSpPr>
          <p:cNvPr id="31" name="TextBox 31"/>
          <p:cNvSpPr txBox="1"/>
          <p:nvPr/>
        </p:nvSpPr>
        <p:spPr>
          <a:xfrm>
            <a:off x="2105190" y="6591948"/>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10,889 contacts</a:t>
            </a:r>
          </a:p>
        </p:txBody>
      </p:sp>
      <p:sp>
        <p:nvSpPr>
          <p:cNvPr id="32" name="TextBox 32"/>
          <p:cNvSpPr txBox="1"/>
          <p:nvPr/>
        </p:nvSpPr>
        <p:spPr>
          <a:xfrm>
            <a:off x="3769372" y="6226270"/>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Smart home</a:t>
            </a:r>
          </a:p>
          <a:p>
            <a:pPr algn="ctr">
              <a:lnSpc>
                <a:spcPts val="1377"/>
              </a:lnSpc>
            </a:pPr>
            <a:r>
              <a:rPr lang="en-US" sz="1252">
                <a:solidFill>
                  <a:srgbClr val="01789B"/>
                </a:solidFill>
                <a:latin typeface="Euclid Circular B 3"/>
              </a:rPr>
              <a:t>technology</a:t>
            </a:r>
          </a:p>
        </p:txBody>
      </p:sp>
      <p:sp>
        <p:nvSpPr>
          <p:cNvPr id="33" name="TextBox 33"/>
          <p:cNvSpPr txBox="1"/>
          <p:nvPr/>
        </p:nvSpPr>
        <p:spPr>
          <a:xfrm>
            <a:off x="3968606" y="6591948"/>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 26,496 contacts</a:t>
            </a:r>
          </a:p>
        </p:txBody>
      </p:sp>
      <p:sp>
        <p:nvSpPr>
          <p:cNvPr id="34" name="TextBox 34"/>
          <p:cNvSpPr txBox="1"/>
          <p:nvPr/>
        </p:nvSpPr>
        <p:spPr>
          <a:xfrm>
            <a:off x="473464" y="1346826"/>
            <a:ext cx="5288946" cy="1409510"/>
          </a:xfrm>
          <a:prstGeom prst="rect">
            <a:avLst/>
          </a:prstGeom>
        </p:spPr>
        <p:txBody>
          <a:bodyPr lIns="0" tIns="0" rIns="0" bIns="0" rtlCol="0" anchor="t">
            <a:spAutoFit/>
          </a:bodyPr>
          <a:lstStyle/>
          <a:p>
            <a:pPr>
              <a:lnSpc>
                <a:spcPts val="1824"/>
              </a:lnSpc>
            </a:pPr>
            <a:r>
              <a:rPr lang="en-US" sz="1302">
                <a:solidFill>
                  <a:srgbClr val="000000"/>
                </a:solidFill>
                <a:latin typeface="Euclid Circular B 2"/>
              </a:rPr>
              <a:t>Engaging information on your product or service delivered to the inbox of Grand Designs subscribers, with data lists split into interest categories.</a:t>
            </a:r>
          </a:p>
          <a:p>
            <a:pPr>
              <a:lnSpc>
                <a:spcPts val="1824"/>
              </a:lnSpc>
            </a:pPr>
            <a:endParaRPr lang="en-US" sz="1302">
              <a:solidFill>
                <a:srgbClr val="000000"/>
              </a:solidFill>
              <a:latin typeface="Euclid Circular B 2"/>
            </a:endParaRPr>
          </a:p>
          <a:p>
            <a:pPr>
              <a:lnSpc>
                <a:spcPts val="1824"/>
              </a:lnSpc>
            </a:pPr>
            <a:r>
              <a:rPr lang="en-US" sz="1302">
                <a:solidFill>
                  <a:srgbClr val="000000"/>
                </a:solidFill>
                <a:latin typeface="Euclid Circular B 2"/>
              </a:rPr>
              <a:t>Choose from one of the below data pots, or take an even more targeted approach from one of the sections listed on the right.</a:t>
            </a:r>
          </a:p>
        </p:txBody>
      </p:sp>
      <p:sp>
        <p:nvSpPr>
          <p:cNvPr id="35" name="TextBox 35"/>
          <p:cNvSpPr txBox="1"/>
          <p:nvPr/>
        </p:nvSpPr>
        <p:spPr>
          <a:xfrm>
            <a:off x="209758" y="6226270"/>
            <a:ext cx="1502716" cy="357885"/>
          </a:xfrm>
          <a:prstGeom prst="rect">
            <a:avLst/>
          </a:prstGeom>
        </p:spPr>
        <p:txBody>
          <a:bodyPr lIns="0" tIns="0" rIns="0" bIns="0" rtlCol="0" anchor="t">
            <a:spAutoFit/>
          </a:bodyPr>
          <a:lstStyle/>
          <a:p>
            <a:pPr algn="ctr">
              <a:lnSpc>
                <a:spcPts val="1377"/>
              </a:lnSpc>
            </a:pPr>
            <a:r>
              <a:rPr lang="en-US" sz="1252">
                <a:solidFill>
                  <a:srgbClr val="01789B"/>
                </a:solidFill>
                <a:latin typeface="Euclid Circular B 3"/>
              </a:rPr>
              <a:t>Outdoor</a:t>
            </a:r>
          </a:p>
          <a:p>
            <a:pPr algn="ctr">
              <a:lnSpc>
                <a:spcPts val="1377"/>
              </a:lnSpc>
            </a:pPr>
            <a:r>
              <a:rPr lang="en-US" sz="1252">
                <a:solidFill>
                  <a:srgbClr val="01789B"/>
                </a:solidFill>
                <a:latin typeface="Euclid Circular B 3"/>
              </a:rPr>
              <a:t>Living</a:t>
            </a:r>
          </a:p>
        </p:txBody>
      </p:sp>
      <p:sp>
        <p:nvSpPr>
          <p:cNvPr id="36" name="TextBox 36"/>
          <p:cNvSpPr txBox="1"/>
          <p:nvPr/>
        </p:nvSpPr>
        <p:spPr>
          <a:xfrm>
            <a:off x="408992" y="6591948"/>
            <a:ext cx="1072573" cy="188915"/>
          </a:xfrm>
          <a:prstGeom prst="rect">
            <a:avLst/>
          </a:prstGeom>
        </p:spPr>
        <p:txBody>
          <a:bodyPr lIns="0" tIns="0" rIns="0" bIns="0" rtlCol="0" anchor="t">
            <a:spAutoFit/>
          </a:bodyPr>
          <a:lstStyle/>
          <a:p>
            <a:pPr algn="ctr">
              <a:lnSpc>
                <a:spcPts val="1375"/>
              </a:lnSpc>
            </a:pPr>
            <a:r>
              <a:rPr lang="en-US" sz="982">
                <a:solidFill>
                  <a:srgbClr val="000000"/>
                </a:solidFill>
                <a:latin typeface="Euclid Circular B 2"/>
              </a:rPr>
              <a:t> 28,719 contacts</a:t>
            </a:r>
          </a:p>
        </p:txBody>
      </p:sp>
      <p:sp>
        <p:nvSpPr>
          <p:cNvPr id="37" name="TextBox 36">
            <a:extLst>
              <a:ext uri="{FF2B5EF4-FFF2-40B4-BE49-F238E27FC236}">
                <a16:creationId xmlns:a16="http://schemas.microsoft.com/office/drawing/2014/main" id="{8F25741B-6944-EE76-5998-2FD88BD0A5F1}"/>
              </a:ext>
            </a:extLst>
          </p:cNvPr>
          <p:cNvSpPr txBox="1"/>
          <p:nvPr/>
        </p:nvSpPr>
        <p:spPr>
          <a:xfrm>
            <a:off x="5272088" y="6858000"/>
            <a:ext cx="4163008" cy="646331"/>
          </a:xfrm>
          <a:prstGeom prst="rect">
            <a:avLst/>
          </a:prstGeom>
          <a:noFill/>
        </p:spPr>
        <p:txBody>
          <a:bodyPr wrap="square" rtlCol="0">
            <a:spAutoFit/>
          </a:bodyPr>
          <a:lstStyle/>
          <a:p>
            <a:r>
              <a:rPr lang="en-US" sz="1800" u="sng">
                <a:latin typeface="Euclid Circular B 2" panose="020B0604020202020204" charset="0"/>
              </a:rPr>
              <a:t> </a:t>
            </a:r>
            <a:r>
              <a:rPr lang="en-US" sz="1800" u="sng">
                <a:latin typeface="Euclid Circular B 2" panose="020B0604020202020204" charset="0"/>
                <a:hlinkClick r:id="rId14">
                  <a:extLst>
                    <a:ext uri="{A12FA001-AC4F-418D-AE19-62706E023703}">
                      <ahyp:hlinkClr xmlns:ahyp="http://schemas.microsoft.com/office/drawing/2018/hyperlinkcolor" val="tx"/>
                    </a:ext>
                  </a:extLst>
                </a:hlinkClick>
              </a:rPr>
              <a:t>Example of a targeted solus </a:t>
            </a:r>
            <a:r>
              <a:rPr lang="en-US" sz="1800" u="sng">
                <a:latin typeface="Euclid Circular B 2" panose="020B0604020202020204" charset="0"/>
              </a:rPr>
              <a:t>email</a:t>
            </a:r>
            <a:endParaRPr lang="en-US" sz="1800" u="sng">
              <a:latin typeface="Euclid Circular B 2" panose="020B0604020202020204" charset="0"/>
              <a:cs typeface="Calibri"/>
            </a:endParaRPr>
          </a:p>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2654"/>
            <a:ext cx="9753600" cy="1801731"/>
            <a:chOff x="0" y="0"/>
            <a:chExt cx="3725333" cy="688161"/>
          </a:xfrm>
        </p:grpSpPr>
        <p:sp>
          <p:nvSpPr>
            <p:cNvPr id="3" name="Freeform 3"/>
            <p:cNvSpPr/>
            <p:nvPr/>
          </p:nvSpPr>
          <p:spPr>
            <a:xfrm>
              <a:off x="0" y="0"/>
              <a:ext cx="3725333" cy="688161"/>
            </a:xfrm>
            <a:custGeom>
              <a:avLst/>
              <a:gdLst/>
              <a:ahLst/>
              <a:cxnLst/>
              <a:rect l="l" t="t" r="r" b="b"/>
              <a:pathLst>
                <a:path w="3725333" h="688161">
                  <a:moveTo>
                    <a:pt x="0" y="0"/>
                  </a:moveTo>
                  <a:lnTo>
                    <a:pt x="3725333" y="0"/>
                  </a:lnTo>
                  <a:lnTo>
                    <a:pt x="3725333" y="688161"/>
                  </a:lnTo>
                  <a:lnTo>
                    <a:pt x="0" y="688161"/>
                  </a:lnTo>
                  <a:close/>
                </a:path>
              </a:pathLst>
            </a:custGeom>
            <a:solidFill>
              <a:srgbClr val="01789B"/>
            </a:solidFill>
          </p:spPr>
          <p:txBody>
            <a:bodyPr/>
            <a:lstStyle/>
            <a:p>
              <a:endParaRPr lang="en-GB"/>
            </a:p>
          </p:txBody>
        </p:sp>
        <p:sp>
          <p:nvSpPr>
            <p:cNvPr id="4" name="TextBox 4"/>
            <p:cNvSpPr txBox="1"/>
            <p:nvPr/>
          </p:nvSpPr>
          <p:spPr>
            <a:xfrm>
              <a:off x="0" y="-38100"/>
              <a:ext cx="3725333" cy="726261"/>
            </a:xfrm>
            <a:prstGeom prst="rect">
              <a:avLst/>
            </a:prstGeom>
          </p:spPr>
          <p:txBody>
            <a:bodyPr lIns="49261" tIns="49261" rIns="49261" bIns="49261" rtlCol="0" anchor="ctr"/>
            <a:lstStyle/>
            <a:p>
              <a:pPr algn="ctr">
                <a:lnSpc>
                  <a:spcPts val="1900"/>
                </a:lnSpc>
              </a:pPr>
              <a:endParaRPr/>
            </a:p>
          </p:txBody>
        </p:sp>
      </p:grpSp>
      <p:grpSp>
        <p:nvGrpSpPr>
          <p:cNvPr id="5" name="Group 5"/>
          <p:cNvGrpSpPr/>
          <p:nvPr/>
        </p:nvGrpSpPr>
        <p:grpSpPr>
          <a:xfrm>
            <a:off x="3342635" y="-62654"/>
            <a:ext cx="5743160" cy="3603461"/>
            <a:chOff x="0" y="0"/>
            <a:chExt cx="7657547" cy="4804615"/>
          </a:xfrm>
        </p:grpSpPr>
        <p:sp>
          <p:nvSpPr>
            <p:cNvPr id="6" name="Freeform 6"/>
            <p:cNvSpPr/>
            <p:nvPr/>
          </p:nvSpPr>
          <p:spPr>
            <a:xfrm rot="1546497">
              <a:off x="5152543" y="475323"/>
              <a:ext cx="1681244" cy="3582392"/>
            </a:xfrm>
            <a:custGeom>
              <a:avLst/>
              <a:gdLst/>
              <a:ahLst/>
              <a:cxnLst/>
              <a:rect l="l" t="t" r="r" b="b"/>
              <a:pathLst>
                <a:path w="1681244" h="3582392">
                  <a:moveTo>
                    <a:pt x="0" y="0"/>
                  </a:moveTo>
                  <a:lnTo>
                    <a:pt x="1681244" y="0"/>
                  </a:lnTo>
                  <a:lnTo>
                    <a:pt x="1681244" y="3582392"/>
                  </a:lnTo>
                  <a:lnTo>
                    <a:pt x="0" y="3582392"/>
                  </a:lnTo>
                  <a:lnTo>
                    <a:pt x="0" y="0"/>
                  </a:lnTo>
                  <a:close/>
                </a:path>
              </a:pathLst>
            </a:custGeom>
            <a:blipFill>
              <a:blip r:embed="rId2"/>
              <a:stretch>
                <a:fillRect t="-595" b="-595"/>
              </a:stretch>
            </a:blipFill>
          </p:spPr>
          <p:txBody>
            <a:bodyPr/>
            <a:lstStyle/>
            <a:p>
              <a:endParaRPr lang="en-GB"/>
            </a:p>
          </p:txBody>
        </p:sp>
        <p:sp>
          <p:nvSpPr>
            <p:cNvPr id="7" name="Freeform 7"/>
            <p:cNvSpPr/>
            <p:nvPr/>
          </p:nvSpPr>
          <p:spPr>
            <a:xfrm rot="1546497">
              <a:off x="6980866" y="839475"/>
              <a:ext cx="499930" cy="58144"/>
            </a:xfrm>
            <a:custGeom>
              <a:avLst/>
              <a:gdLst/>
              <a:ahLst/>
              <a:cxnLst/>
              <a:rect l="l" t="t" r="r" b="b"/>
              <a:pathLst>
                <a:path w="499930" h="58144">
                  <a:moveTo>
                    <a:pt x="0" y="0"/>
                  </a:moveTo>
                  <a:lnTo>
                    <a:pt x="499930" y="0"/>
                  </a:lnTo>
                  <a:lnTo>
                    <a:pt x="499930" y="58145"/>
                  </a:lnTo>
                  <a:lnTo>
                    <a:pt x="0" y="58145"/>
                  </a:lnTo>
                  <a:lnTo>
                    <a:pt x="0" y="0"/>
                  </a:lnTo>
                  <a:close/>
                </a:path>
              </a:pathLst>
            </a:custGeom>
            <a:blipFill>
              <a:blip r:embed="rId2"/>
              <a:stretch>
                <a:fillRect l="-236295" t="-36683" b="-6097876"/>
              </a:stretch>
            </a:blipFill>
          </p:spPr>
          <p:txBody>
            <a:bodyPr/>
            <a:lstStyle/>
            <a:p>
              <a:endParaRPr lang="en-GB"/>
            </a:p>
          </p:txBody>
        </p:sp>
        <p:sp>
          <p:nvSpPr>
            <p:cNvPr id="8" name="Freeform 8"/>
            <p:cNvSpPr/>
            <p:nvPr/>
          </p:nvSpPr>
          <p:spPr>
            <a:xfrm rot="6946497">
              <a:off x="3692685" y="1242490"/>
              <a:ext cx="4143048" cy="2204447"/>
            </a:xfrm>
            <a:custGeom>
              <a:avLst/>
              <a:gdLst/>
              <a:ahLst/>
              <a:cxnLst/>
              <a:rect l="l" t="t" r="r" b="b"/>
              <a:pathLst>
                <a:path w="4143048" h="2204447">
                  <a:moveTo>
                    <a:pt x="0" y="0"/>
                  </a:moveTo>
                  <a:lnTo>
                    <a:pt x="4143047" y="0"/>
                  </a:lnTo>
                  <a:lnTo>
                    <a:pt x="4143047" y="2204447"/>
                  </a:lnTo>
                  <a:lnTo>
                    <a:pt x="0" y="2204447"/>
                  </a:lnTo>
                  <a:lnTo>
                    <a:pt x="0" y="0"/>
                  </a:lnTo>
                  <a:close/>
                </a:path>
              </a:pathLst>
            </a:custGeom>
            <a:blipFill>
              <a:blip r:embed="rId3"/>
              <a:stretch>
                <a:fillRect/>
              </a:stretch>
            </a:blipFill>
          </p:spPr>
          <p:txBody>
            <a:bodyPr/>
            <a:lstStyle/>
            <a:p>
              <a:endParaRPr lang="en-GB"/>
            </a:p>
          </p:txBody>
        </p:sp>
        <p:sp>
          <p:nvSpPr>
            <p:cNvPr id="9" name="Freeform 9"/>
            <p:cNvSpPr/>
            <p:nvPr/>
          </p:nvSpPr>
          <p:spPr>
            <a:xfrm rot="-1638161">
              <a:off x="961579" y="472262"/>
              <a:ext cx="1681244" cy="2733807"/>
            </a:xfrm>
            <a:custGeom>
              <a:avLst/>
              <a:gdLst/>
              <a:ahLst/>
              <a:cxnLst/>
              <a:rect l="l" t="t" r="r" b="b"/>
              <a:pathLst>
                <a:path w="1681244" h="2733807">
                  <a:moveTo>
                    <a:pt x="0" y="0"/>
                  </a:moveTo>
                  <a:lnTo>
                    <a:pt x="1681245" y="0"/>
                  </a:lnTo>
                  <a:lnTo>
                    <a:pt x="1681245" y="2733807"/>
                  </a:lnTo>
                  <a:lnTo>
                    <a:pt x="0" y="2733807"/>
                  </a:lnTo>
                  <a:lnTo>
                    <a:pt x="0" y="0"/>
                  </a:lnTo>
                  <a:close/>
                </a:path>
              </a:pathLst>
            </a:custGeom>
            <a:blipFill>
              <a:blip r:embed="rId4"/>
              <a:stretch>
                <a:fillRect t="-33401"/>
              </a:stretch>
            </a:blipFill>
          </p:spPr>
          <p:txBody>
            <a:bodyPr/>
            <a:lstStyle/>
            <a:p>
              <a:endParaRPr lang="en-GB"/>
            </a:p>
          </p:txBody>
        </p:sp>
        <p:sp>
          <p:nvSpPr>
            <p:cNvPr id="10" name="Freeform 10"/>
            <p:cNvSpPr/>
            <p:nvPr/>
          </p:nvSpPr>
          <p:spPr>
            <a:xfrm rot="3761838">
              <a:off x="-141903" y="1356065"/>
              <a:ext cx="4143048" cy="2204447"/>
            </a:xfrm>
            <a:custGeom>
              <a:avLst/>
              <a:gdLst/>
              <a:ahLst/>
              <a:cxnLst/>
              <a:rect l="l" t="t" r="r" b="b"/>
              <a:pathLst>
                <a:path w="4143048" h="2204447">
                  <a:moveTo>
                    <a:pt x="0" y="0"/>
                  </a:moveTo>
                  <a:lnTo>
                    <a:pt x="4143048" y="0"/>
                  </a:lnTo>
                  <a:lnTo>
                    <a:pt x="4143048" y="2204446"/>
                  </a:lnTo>
                  <a:lnTo>
                    <a:pt x="0" y="2204446"/>
                  </a:lnTo>
                  <a:lnTo>
                    <a:pt x="0" y="0"/>
                  </a:lnTo>
                  <a:close/>
                </a:path>
              </a:pathLst>
            </a:custGeom>
            <a:blipFill>
              <a:blip r:embed="rId3"/>
              <a:stretch>
                <a:fillRect/>
              </a:stretch>
            </a:blipFill>
          </p:spPr>
          <p:txBody>
            <a:bodyPr/>
            <a:lstStyle/>
            <a:p>
              <a:endParaRPr lang="en-GB"/>
            </a:p>
          </p:txBody>
        </p:sp>
        <p:sp>
          <p:nvSpPr>
            <p:cNvPr id="11" name="Freeform 11"/>
            <p:cNvSpPr/>
            <p:nvPr/>
          </p:nvSpPr>
          <p:spPr>
            <a:xfrm>
              <a:off x="1972267" y="837449"/>
              <a:ext cx="3971594" cy="2373028"/>
            </a:xfrm>
            <a:custGeom>
              <a:avLst/>
              <a:gdLst/>
              <a:ahLst/>
              <a:cxnLst/>
              <a:rect l="l" t="t" r="r" b="b"/>
              <a:pathLst>
                <a:path w="3971594" h="2373028">
                  <a:moveTo>
                    <a:pt x="0" y="0"/>
                  </a:moveTo>
                  <a:lnTo>
                    <a:pt x="3971595" y="0"/>
                  </a:lnTo>
                  <a:lnTo>
                    <a:pt x="3971595" y="2373028"/>
                  </a:lnTo>
                  <a:lnTo>
                    <a:pt x="0" y="2373028"/>
                  </a:lnTo>
                  <a:lnTo>
                    <a:pt x="0" y="0"/>
                  </a:lnTo>
                  <a:close/>
                </a:path>
              </a:pathLst>
            </a:custGeom>
            <a:blipFill>
              <a:blip r:embed="rId5"/>
              <a:stretch>
                <a:fillRect/>
              </a:stretch>
            </a:blipFill>
          </p:spPr>
          <p:txBody>
            <a:bodyPr/>
            <a:lstStyle/>
            <a:p>
              <a:endParaRPr lang="en-GB"/>
            </a:p>
          </p:txBody>
        </p:sp>
        <p:sp>
          <p:nvSpPr>
            <p:cNvPr id="12" name="Freeform 12"/>
            <p:cNvSpPr/>
            <p:nvPr/>
          </p:nvSpPr>
          <p:spPr>
            <a:xfrm>
              <a:off x="2437070" y="986872"/>
              <a:ext cx="3041990" cy="1961323"/>
            </a:xfrm>
            <a:custGeom>
              <a:avLst/>
              <a:gdLst/>
              <a:ahLst/>
              <a:cxnLst/>
              <a:rect l="l" t="t" r="r" b="b"/>
              <a:pathLst>
                <a:path w="3041990" h="1961323">
                  <a:moveTo>
                    <a:pt x="0" y="0"/>
                  </a:moveTo>
                  <a:lnTo>
                    <a:pt x="3041989" y="0"/>
                  </a:lnTo>
                  <a:lnTo>
                    <a:pt x="3041989" y="1961322"/>
                  </a:lnTo>
                  <a:lnTo>
                    <a:pt x="0" y="1961322"/>
                  </a:lnTo>
                  <a:lnTo>
                    <a:pt x="0" y="0"/>
                  </a:lnTo>
                  <a:close/>
                </a:path>
              </a:pathLst>
            </a:custGeom>
            <a:blipFill>
              <a:blip r:embed="rId6"/>
              <a:stretch>
                <a:fillRect l="-5035" r="-1209" b="-2348"/>
              </a:stretch>
            </a:blipFill>
          </p:spPr>
          <p:txBody>
            <a:bodyPr/>
            <a:lstStyle/>
            <a:p>
              <a:endParaRPr lang="en-GB"/>
            </a:p>
          </p:txBody>
        </p:sp>
        <p:sp>
          <p:nvSpPr>
            <p:cNvPr id="13" name="Freeform 13"/>
            <p:cNvSpPr/>
            <p:nvPr/>
          </p:nvSpPr>
          <p:spPr>
            <a:xfrm>
              <a:off x="2511316" y="1005354"/>
              <a:ext cx="237022" cy="135508"/>
            </a:xfrm>
            <a:custGeom>
              <a:avLst/>
              <a:gdLst/>
              <a:ahLst/>
              <a:cxnLst/>
              <a:rect l="l" t="t" r="r" b="b"/>
              <a:pathLst>
                <a:path w="237022" h="135508">
                  <a:moveTo>
                    <a:pt x="0" y="0"/>
                  </a:moveTo>
                  <a:lnTo>
                    <a:pt x="237022" y="0"/>
                  </a:lnTo>
                  <a:lnTo>
                    <a:pt x="237022" y="135508"/>
                  </a:lnTo>
                  <a:lnTo>
                    <a:pt x="0" y="135508"/>
                  </a:lnTo>
                  <a:lnTo>
                    <a:pt x="0" y="0"/>
                  </a:lnTo>
                  <a:close/>
                </a:path>
              </a:pathLst>
            </a:custGeom>
            <a:blipFill>
              <a:blip r:embed="rId7"/>
              <a:stretch>
                <a:fillRect l="-15498" t="-12160" r="-1410435" b="-1130842"/>
              </a:stretch>
            </a:blipFill>
          </p:spPr>
          <p:txBody>
            <a:bodyPr/>
            <a:lstStyle/>
            <a:p>
              <a:endParaRPr lang="en-GB"/>
            </a:p>
          </p:txBody>
        </p:sp>
      </p:grpSp>
      <p:grpSp>
        <p:nvGrpSpPr>
          <p:cNvPr id="14" name="Group 14"/>
          <p:cNvGrpSpPr/>
          <p:nvPr/>
        </p:nvGrpSpPr>
        <p:grpSpPr>
          <a:xfrm>
            <a:off x="0" y="1739077"/>
            <a:ext cx="9753601" cy="5511932"/>
            <a:chOff x="0" y="0"/>
            <a:chExt cx="3777029" cy="2105252"/>
          </a:xfrm>
        </p:grpSpPr>
        <p:sp>
          <p:nvSpPr>
            <p:cNvPr id="15" name="Freeform 15"/>
            <p:cNvSpPr/>
            <p:nvPr/>
          </p:nvSpPr>
          <p:spPr>
            <a:xfrm>
              <a:off x="0" y="0"/>
              <a:ext cx="3777029" cy="2105252"/>
            </a:xfrm>
            <a:custGeom>
              <a:avLst/>
              <a:gdLst/>
              <a:ahLst/>
              <a:cxnLst/>
              <a:rect l="l" t="t" r="r" b="b"/>
              <a:pathLst>
                <a:path w="3777029" h="2105252">
                  <a:moveTo>
                    <a:pt x="0" y="0"/>
                  </a:moveTo>
                  <a:lnTo>
                    <a:pt x="3777029" y="0"/>
                  </a:lnTo>
                  <a:lnTo>
                    <a:pt x="3777029" y="2105252"/>
                  </a:lnTo>
                  <a:lnTo>
                    <a:pt x="0" y="2105252"/>
                  </a:lnTo>
                  <a:close/>
                </a:path>
              </a:pathLst>
            </a:custGeom>
            <a:solidFill>
              <a:srgbClr val="FFFFFF"/>
            </a:solidFill>
          </p:spPr>
          <p:txBody>
            <a:bodyPr/>
            <a:lstStyle/>
            <a:p>
              <a:endParaRPr lang="en-GB"/>
            </a:p>
          </p:txBody>
        </p:sp>
        <p:sp>
          <p:nvSpPr>
            <p:cNvPr id="16" name="TextBox 16"/>
            <p:cNvSpPr txBox="1"/>
            <p:nvPr/>
          </p:nvSpPr>
          <p:spPr>
            <a:xfrm>
              <a:off x="0" y="-47625"/>
              <a:ext cx="3777029" cy="2152877"/>
            </a:xfrm>
            <a:prstGeom prst="rect">
              <a:avLst/>
            </a:prstGeom>
          </p:spPr>
          <p:txBody>
            <a:bodyPr lIns="49261" tIns="49261" rIns="49261" bIns="49261" rtlCol="0" anchor="ctr"/>
            <a:lstStyle/>
            <a:p>
              <a:pPr algn="ctr">
                <a:lnSpc>
                  <a:spcPts val="1375"/>
                </a:lnSpc>
              </a:pPr>
              <a:endParaRPr/>
            </a:p>
          </p:txBody>
        </p:sp>
      </p:grpSp>
      <p:sp>
        <p:nvSpPr>
          <p:cNvPr id="17" name="AutoShape 17"/>
          <p:cNvSpPr/>
          <p:nvPr/>
        </p:nvSpPr>
        <p:spPr>
          <a:xfrm>
            <a:off x="586175" y="2866715"/>
            <a:ext cx="5192661" cy="9236"/>
          </a:xfrm>
          <a:prstGeom prst="line">
            <a:avLst/>
          </a:prstGeom>
          <a:ln w="19050" cap="flat">
            <a:solidFill>
              <a:srgbClr val="01789B"/>
            </a:solidFill>
            <a:prstDash val="sysDot"/>
            <a:headEnd type="none" w="sm" len="sm"/>
            <a:tailEnd type="none" w="sm" len="sm"/>
          </a:ln>
        </p:spPr>
        <p:txBody>
          <a:bodyPr/>
          <a:lstStyle/>
          <a:p>
            <a:endParaRPr lang="en-GB"/>
          </a:p>
        </p:txBody>
      </p:sp>
      <p:sp>
        <p:nvSpPr>
          <p:cNvPr id="18" name="Freeform 18"/>
          <p:cNvSpPr/>
          <p:nvPr/>
        </p:nvSpPr>
        <p:spPr>
          <a:xfrm>
            <a:off x="6824660" y="4477789"/>
            <a:ext cx="2928940" cy="2837411"/>
          </a:xfrm>
          <a:custGeom>
            <a:avLst/>
            <a:gdLst/>
            <a:ahLst/>
            <a:cxnLst/>
            <a:rect l="l" t="t" r="r" b="b"/>
            <a:pathLst>
              <a:path w="2928940" h="2837411">
                <a:moveTo>
                  <a:pt x="0" y="0"/>
                </a:moveTo>
                <a:lnTo>
                  <a:pt x="2928940" y="0"/>
                </a:lnTo>
                <a:lnTo>
                  <a:pt x="2928940" y="2837411"/>
                </a:lnTo>
                <a:lnTo>
                  <a:pt x="0" y="2837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p:cNvSpPr/>
          <p:nvPr/>
        </p:nvSpPr>
        <p:spPr>
          <a:xfrm>
            <a:off x="0" y="-232500"/>
            <a:ext cx="3033893" cy="2141423"/>
          </a:xfrm>
          <a:custGeom>
            <a:avLst/>
            <a:gdLst/>
            <a:ahLst/>
            <a:cxnLst/>
            <a:rect l="l" t="t" r="r" b="b"/>
            <a:pathLst>
              <a:path w="3033893" h="2141423">
                <a:moveTo>
                  <a:pt x="0" y="0"/>
                </a:moveTo>
                <a:lnTo>
                  <a:pt x="3033893" y="0"/>
                </a:lnTo>
                <a:lnTo>
                  <a:pt x="3033893" y="2141423"/>
                </a:lnTo>
                <a:lnTo>
                  <a:pt x="0" y="2141423"/>
                </a:lnTo>
                <a:lnTo>
                  <a:pt x="0" y="0"/>
                </a:lnTo>
                <a:close/>
              </a:path>
            </a:pathLst>
          </a:custGeom>
          <a:blipFill>
            <a:blip r:embed="rId10"/>
            <a:stretch>
              <a:fillRect/>
            </a:stretch>
          </a:blipFill>
        </p:spPr>
        <p:txBody>
          <a:bodyPr/>
          <a:lstStyle/>
          <a:p>
            <a:endParaRPr lang="en-GB"/>
          </a:p>
        </p:txBody>
      </p:sp>
      <p:sp>
        <p:nvSpPr>
          <p:cNvPr id="20" name="TextBox 20"/>
          <p:cNvSpPr txBox="1"/>
          <p:nvPr/>
        </p:nvSpPr>
        <p:spPr>
          <a:xfrm>
            <a:off x="586158" y="2311737"/>
            <a:ext cx="6094306" cy="468020"/>
          </a:xfrm>
          <a:prstGeom prst="rect">
            <a:avLst/>
          </a:prstGeom>
        </p:spPr>
        <p:txBody>
          <a:bodyPr lIns="0" tIns="0" rIns="0" bIns="0" rtlCol="0" anchor="t">
            <a:spAutoFit/>
          </a:bodyPr>
          <a:lstStyle/>
          <a:p>
            <a:pPr>
              <a:lnSpc>
                <a:spcPts val="3393"/>
              </a:lnSpc>
            </a:pPr>
            <a:r>
              <a:rPr lang="en-US" sz="2424">
                <a:solidFill>
                  <a:srgbClr val="01789B"/>
                </a:solidFill>
                <a:latin typeface="Euclid Circular B 1"/>
              </a:rPr>
              <a:t>Retargeting and audience extension</a:t>
            </a:r>
          </a:p>
        </p:txBody>
      </p:sp>
      <p:sp>
        <p:nvSpPr>
          <p:cNvPr id="21" name="TextBox 21"/>
          <p:cNvSpPr txBox="1"/>
          <p:nvPr/>
        </p:nvSpPr>
        <p:spPr>
          <a:xfrm>
            <a:off x="586158" y="3268248"/>
            <a:ext cx="6123555" cy="2794964"/>
          </a:xfrm>
          <a:prstGeom prst="rect">
            <a:avLst/>
          </a:prstGeom>
        </p:spPr>
        <p:txBody>
          <a:bodyPr lIns="0" tIns="0" rIns="0" bIns="0" rtlCol="0" anchor="t">
            <a:spAutoFit/>
          </a:bodyPr>
          <a:lstStyle/>
          <a:p>
            <a:pPr>
              <a:lnSpc>
                <a:spcPts val="1824"/>
              </a:lnSpc>
            </a:pPr>
            <a:r>
              <a:rPr lang="en-US" sz="1302">
                <a:solidFill>
                  <a:srgbClr val="000000"/>
                </a:solidFill>
                <a:latin typeface="Euclid Circular B 2"/>
              </a:rPr>
              <a:t>Expand your adverts reach by re-targeting interest-based data from across those who have opened  a Grand Designs targeted newsletter or the audience who have read an article on the Grand Designs magazine website. </a:t>
            </a:r>
          </a:p>
          <a:p>
            <a:pPr>
              <a:lnSpc>
                <a:spcPts val="1824"/>
              </a:lnSpc>
            </a:pPr>
            <a:r>
              <a:rPr lang="en-US" sz="1302">
                <a:solidFill>
                  <a:srgbClr val="000000"/>
                </a:solidFill>
                <a:latin typeface="Euclid Circular B 2"/>
              </a:rPr>
              <a:t> </a:t>
            </a:r>
          </a:p>
          <a:p>
            <a:pPr>
              <a:lnSpc>
                <a:spcPts val="1824"/>
              </a:lnSpc>
            </a:pPr>
            <a:r>
              <a:rPr lang="en-US" sz="1302">
                <a:solidFill>
                  <a:srgbClr val="000000"/>
                </a:solidFill>
                <a:latin typeface="Euclid Circular B 2"/>
              </a:rPr>
              <a:t>Your potential clients will see your advert on social media and Google, with a guaranteed agreed number of impressions to expand its reach.</a:t>
            </a:r>
          </a:p>
          <a:p>
            <a:pPr>
              <a:lnSpc>
                <a:spcPts val="1824"/>
              </a:lnSpc>
            </a:pPr>
            <a:endParaRPr lang="en-US" sz="1302">
              <a:solidFill>
                <a:srgbClr val="000000"/>
              </a:solidFill>
              <a:latin typeface="Euclid Circular B 2"/>
            </a:endParaRPr>
          </a:p>
          <a:p>
            <a:pPr>
              <a:lnSpc>
                <a:spcPts val="1824"/>
              </a:lnSpc>
            </a:pPr>
            <a:r>
              <a:rPr lang="en-US" sz="1302">
                <a:solidFill>
                  <a:srgbClr val="000000"/>
                </a:solidFill>
                <a:latin typeface="Euclid Circular B 5"/>
              </a:rPr>
              <a:t>• GRANULAR TARGETING</a:t>
            </a:r>
          </a:p>
          <a:p>
            <a:pPr>
              <a:lnSpc>
                <a:spcPts val="1824"/>
              </a:lnSpc>
            </a:pPr>
            <a:r>
              <a:rPr lang="en-US" sz="1302">
                <a:solidFill>
                  <a:srgbClr val="000000"/>
                </a:solidFill>
                <a:latin typeface="Euclid Circular B 5"/>
              </a:rPr>
              <a:t>• CONSUMERS HAVE PURCHASING INTENT</a:t>
            </a:r>
          </a:p>
          <a:p>
            <a:pPr>
              <a:lnSpc>
                <a:spcPts val="1824"/>
              </a:lnSpc>
            </a:pPr>
            <a:r>
              <a:rPr lang="en-US" sz="1302">
                <a:solidFill>
                  <a:srgbClr val="000000"/>
                </a:solidFill>
                <a:latin typeface="Euclid Circular B 5"/>
              </a:rPr>
              <a:t>• GOALS CAN  BE VARIED - TRAFFIC, ENGAGEMENT, SIGN-UPS ETC.</a:t>
            </a:r>
          </a:p>
          <a:p>
            <a:pPr>
              <a:lnSpc>
                <a:spcPts val="1824"/>
              </a:lnSpc>
            </a:pPr>
            <a:r>
              <a:rPr lang="en-US" sz="1302">
                <a:solidFill>
                  <a:srgbClr val="000000"/>
                </a:solidFill>
                <a:latin typeface="Euclid Circular B 5"/>
              </a:rPr>
              <a:t>• ACCESS THE GRAND DESIGNS DATA</a:t>
            </a:r>
          </a:p>
          <a:p>
            <a:pPr>
              <a:lnSpc>
                <a:spcPts val="1824"/>
              </a:lnSpc>
            </a:pPr>
            <a:r>
              <a:rPr lang="en-US" sz="1302">
                <a:solidFill>
                  <a:srgbClr val="000000"/>
                </a:solidFill>
                <a:latin typeface="Euclid Circular B 5"/>
              </a:rPr>
              <a:t>•OPTION TO TARGET GEOGRAPHICALLY, BY JOB TITLE OR INTEREST </a:t>
            </a:r>
          </a:p>
        </p:txBody>
      </p:sp>
      <p:sp>
        <p:nvSpPr>
          <p:cNvPr id="22" name="TextBox 22"/>
          <p:cNvSpPr txBox="1"/>
          <p:nvPr/>
        </p:nvSpPr>
        <p:spPr>
          <a:xfrm>
            <a:off x="586175" y="6529938"/>
            <a:ext cx="5988397" cy="249235"/>
          </a:xfrm>
          <a:prstGeom prst="rect">
            <a:avLst/>
          </a:prstGeom>
        </p:spPr>
        <p:txBody>
          <a:bodyPr lIns="0" tIns="0" rIns="0" bIns="0" rtlCol="0" anchor="t">
            <a:spAutoFit/>
          </a:bodyPr>
          <a:lstStyle/>
          <a:p>
            <a:pPr algn="ctr">
              <a:lnSpc>
                <a:spcPts val="2239"/>
              </a:lnSpc>
            </a:pPr>
            <a:r>
              <a:rPr lang="en-US" sz="1550" u="sng">
                <a:latin typeface="Euclid Circular B 2"/>
                <a:hlinkClick r:id="rId11">
                  <a:extLst>
                    <a:ext uri="{A12FA001-AC4F-418D-AE19-62706E023703}">
                      <ahyp:hlinkClr xmlns:ahyp="http://schemas.microsoft.com/office/drawing/2018/hyperlinkcolor" val="tx"/>
                    </a:ext>
                  </a:extLst>
                </a:hlinkClick>
              </a:rPr>
              <a:t>Grand Designs- Retargeting and audience extension examples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58503" y="1280476"/>
            <a:ext cx="2095235" cy="2505405"/>
            <a:chOff x="0" y="0"/>
            <a:chExt cx="2793647" cy="3340540"/>
          </a:xfrm>
        </p:grpSpPr>
        <p:grpSp>
          <p:nvGrpSpPr>
            <p:cNvPr id="3" name="Group 3"/>
            <p:cNvGrpSpPr>
              <a:grpSpLocks noChangeAspect="1"/>
            </p:cNvGrpSpPr>
            <p:nvPr/>
          </p:nvGrpSpPr>
          <p:grpSpPr>
            <a:xfrm>
              <a:off x="0" y="0"/>
              <a:ext cx="2228525" cy="3088133"/>
              <a:chOff x="0" y="0"/>
              <a:chExt cx="4734560" cy="6560820"/>
            </a:xfrm>
          </p:grpSpPr>
          <p:sp>
            <p:nvSpPr>
              <p:cNvPr id="4" name="Freeform 4"/>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txBody>
              <a:bodyPr/>
              <a:lstStyle/>
              <a:p>
                <a:endParaRPr lang="en-GB"/>
              </a:p>
            </p:txBody>
          </p:sp>
          <p:sp>
            <p:nvSpPr>
              <p:cNvPr id="5" name="Freeform 5"/>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E9E8E9"/>
              </a:solidFill>
            </p:spPr>
            <p:txBody>
              <a:bodyPr/>
              <a:lstStyle/>
              <a:p>
                <a:endParaRPr lang="en-GB"/>
              </a:p>
            </p:txBody>
          </p:sp>
          <p:sp>
            <p:nvSpPr>
              <p:cNvPr id="6" name="Freeform 6"/>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2"/>
                <a:stretch>
                  <a:fillRect t="-1688" b="-7310"/>
                </a:stretch>
              </a:blipFill>
            </p:spPr>
            <p:txBody>
              <a:bodyPr/>
              <a:lstStyle/>
              <a:p>
                <a:endParaRPr lang="en-GB"/>
              </a:p>
            </p:txBody>
          </p:sp>
          <p:sp>
            <p:nvSpPr>
              <p:cNvPr id="7" name="Freeform 7"/>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txBody>
              <a:bodyPr/>
              <a:lstStyle/>
              <a:p>
                <a:endParaRPr lang="en-GB"/>
              </a:p>
            </p:txBody>
          </p:sp>
          <p:sp>
            <p:nvSpPr>
              <p:cNvPr id="8" name="Freeform 8"/>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txBody>
              <a:bodyPr/>
              <a:lstStyle/>
              <a:p>
                <a:endParaRPr lang="en-GB"/>
              </a:p>
            </p:txBody>
          </p:sp>
          <p:sp>
            <p:nvSpPr>
              <p:cNvPr id="9" name="Freeform 9"/>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txBody>
              <a:bodyPr/>
              <a:lstStyle/>
              <a:p>
                <a:endParaRPr lang="en-GB"/>
              </a:p>
            </p:txBody>
          </p:sp>
          <p:sp>
            <p:nvSpPr>
              <p:cNvPr id="10" name="Freeform 10"/>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txBody>
              <a:bodyPr/>
              <a:lstStyle/>
              <a:p>
                <a:endParaRPr lang="en-GB"/>
              </a:p>
            </p:txBody>
          </p:sp>
          <p:sp>
            <p:nvSpPr>
              <p:cNvPr id="11" name="Freeform 11"/>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txBody>
              <a:bodyPr/>
              <a:lstStyle/>
              <a:p>
                <a:endParaRPr lang="en-GB"/>
              </a:p>
            </p:txBody>
          </p:sp>
          <p:sp>
            <p:nvSpPr>
              <p:cNvPr id="12" name="Freeform 12"/>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txBody>
              <a:bodyPr/>
              <a:lstStyle/>
              <a:p>
                <a:endParaRPr lang="en-GB"/>
              </a:p>
            </p:txBody>
          </p:sp>
          <p:sp>
            <p:nvSpPr>
              <p:cNvPr id="13" name="Freeform 13"/>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BCBCBB"/>
              </a:solidFill>
            </p:spPr>
            <p:txBody>
              <a:bodyPr/>
              <a:lstStyle/>
              <a:p>
                <a:endParaRPr lang="en-GB"/>
              </a:p>
            </p:txBody>
          </p:sp>
          <p:sp>
            <p:nvSpPr>
              <p:cNvPr id="14" name="Freeform 14"/>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BCBCBB"/>
              </a:solidFill>
            </p:spPr>
            <p:txBody>
              <a:bodyPr/>
              <a:lstStyle/>
              <a:p>
                <a:endParaRPr lang="en-GB"/>
              </a:p>
            </p:txBody>
          </p:sp>
        </p:grpSp>
        <p:grpSp>
          <p:nvGrpSpPr>
            <p:cNvPr id="15" name="Group 15"/>
            <p:cNvGrpSpPr>
              <a:grpSpLocks noChangeAspect="1"/>
            </p:cNvGrpSpPr>
            <p:nvPr/>
          </p:nvGrpSpPr>
          <p:grpSpPr>
            <a:xfrm>
              <a:off x="1663403" y="1104158"/>
              <a:ext cx="1130244" cy="2236382"/>
              <a:chOff x="0" y="0"/>
              <a:chExt cx="2620010" cy="5184140"/>
            </a:xfrm>
          </p:grpSpPr>
          <p:sp>
            <p:nvSpPr>
              <p:cNvPr id="16" name="Freeform 16"/>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GB"/>
              </a:p>
            </p:txBody>
          </p:sp>
          <p:sp>
            <p:nvSpPr>
              <p:cNvPr id="17" name="Freeform 17"/>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9928" r="-13862" b="-359"/>
                </a:stretch>
              </a:blipFill>
            </p:spPr>
            <p:txBody>
              <a:bodyPr/>
              <a:lstStyle/>
              <a:p>
                <a:endParaRPr lang="en-GB"/>
              </a:p>
            </p:txBody>
          </p:sp>
          <p:sp>
            <p:nvSpPr>
              <p:cNvPr id="18" name="Freeform 18"/>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en-GB"/>
              </a:p>
            </p:txBody>
          </p:sp>
          <p:sp>
            <p:nvSpPr>
              <p:cNvPr id="19" name="Freeform 19"/>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txBody>
              <a:bodyPr/>
              <a:lstStyle/>
              <a:p>
                <a:endParaRPr lang="en-GB"/>
              </a:p>
            </p:txBody>
          </p:sp>
          <p:sp>
            <p:nvSpPr>
              <p:cNvPr id="20" name="Freeform 20"/>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en-GB"/>
              </a:p>
            </p:txBody>
          </p:sp>
          <p:sp>
            <p:nvSpPr>
              <p:cNvPr id="21" name="Freeform 21"/>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en-GB"/>
              </a:p>
            </p:txBody>
          </p:sp>
          <p:sp>
            <p:nvSpPr>
              <p:cNvPr id="22" name="Freeform 22"/>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en-GB"/>
              </a:p>
            </p:txBody>
          </p:sp>
          <p:sp>
            <p:nvSpPr>
              <p:cNvPr id="23" name="Freeform 23"/>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en-GB"/>
              </a:p>
            </p:txBody>
          </p:sp>
          <p:sp>
            <p:nvSpPr>
              <p:cNvPr id="24" name="Freeform 24"/>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en-GB"/>
              </a:p>
            </p:txBody>
          </p:sp>
        </p:grpSp>
      </p:grpSp>
      <p:sp>
        <p:nvSpPr>
          <p:cNvPr id="25" name="Freeform 25"/>
          <p:cNvSpPr/>
          <p:nvPr/>
        </p:nvSpPr>
        <p:spPr>
          <a:xfrm rot="1386730">
            <a:off x="8401244" y="328277"/>
            <a:ext cx="1268861" cy="1064257"/>
          </a:xfrm>
          <a:custGeom>
            <a:avLst/>
            <a:gdLst/>
            <a:ahLst/>
            <a:cxnLst/>
            <a:rect l="l" t="t" r="r" b="b"/>
            <a:pathLst>
              <a:path w="1268861" h="1064257">
                <a:moveTo>
                  <a:pt x="0" y="0"/>
                </a:moveTo>
                <a:lnTo>
                  <a:pt x="1268860" y="0"/>
                </a:lnTo>
                <a:lnTo>
                  <a:pt x="1268860" y="1064257"/>
                </a:lnTo>
                <a:lnTo>
                  <a:pt x="0" y="1064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26" name="Group 26"/>
          <p:cNvGrpSpPr/>
          <p:nvPr/>
        </p:nvGrpSpPr>
        <p:grpSpPr>
          <a:xfrm>
            <a:off x="484538" y="2006725"/>
            <a:ext cx="5651901" cy="4621456"/>
            <a:chOff x="0" y="0"/>
            <a:chExt cx="7535867" cy="6161942"/>
          </a:xfrm>
        </p:grpSpPr>
        <p:grpSp>
          <p:nvGrpSpPr>
            <p:cNvPr id="27" name="Group 27"/>
            <p:cNvGrpSpPr/>
            <p:nvPr/>
          </p:nvGrpSpPr>
          <p:grpSpPr>
            <a:xfrm>
              <a:off x="0" y="0"/>
              <a:ext cx="7535867" cy="1420413"/>
              <a:chOff x="0" y="0"/>
              <a:chExt cx="2158712" cy="406889"/>
            </a:xfrm>
          </p:grpSpPr>
          <p:sp>
            <p:nvSpPr>
              <p:cNvPr id="28" name="Freeform 28"/>
              <p:cNvSpPr/>
              <p:nvPr/>
            </p:nvSpPr>
            <p:spPr>
              <a:xfrm>
                <a:off x="0" y="0"/>
                <a:ext cx="2158712" cy="406889"/>
              </a:xfrm>
              <a:custGeom>
                <a:avLst/>
                <a:gdLst/>
                <a:ahLst/>
                <a:cxnLst/>
                <a:rect l="l" t="t" r="r" b="b"/>
                <a:pathLst>
                  <a:path w="2158712" h="406889">
                    <a:moveTo>
                      <a:pt x="47943" y="0"/>
                    </a:moveTo>
                    <a:lnTo>
                      <a:pt x="2110769" y="0"/>
                    </a:lnTo>
                    <a:cubicBezTo>
                      <a:pt x="2123485" y="0"/>
                      <a:pt x="2135679" y="5051"/>
                      <a:pt x="2144670" y="14042"/>
                    </a:cubicBezTo>
                    <a:cubicBezTo>
                      <a:pt x="2153661" y="23033"/>
                      <a:pt x="2158712" y="35227"/>
                      <a:pt x="2158712" y="47943"/>
                    </a:cubicBezTo>
                    <a:lnTo>
                      <a:pt x="2158712" y="358946"/>
                    </a:lnTo>
                    <a:cubicBezTo>
                      <a:pt x="2158712" y="371662"/>
                      <a:pt x="2153661" y="383856"/>
                      <a:pt x="2144670" y="392847"/>
                    </a:cubicBezTo>
                    <a:cubicBezTo>
                      <a:pt x="2135679" y="401838"/>
                      <a:pt x="2123485" y="406889"/>
                      <a:pt x="2110769" y="406889"/>
                    </a:cubicBezTo>
                    <a:lnTo>
                      <a:pt x="47943" y="406889"/>
                    </a:lnTo>
                    <a:cubicBezTo>
                      <a:pt x="35227" y="406889"/>
                      <a:pt x="23033" y="401838"/>
                      <a:pt x="14042" y="392847"/>
                    </a:cubicBezTo>
                    <a:cubicBezTo>
                      <a:pt x="5051" y="383856"/>
                      <a:pt x="0" y="371662"/>
                      <a:pt x="0" y="358946"/>
                    </a:cubicBezTo>
                    <a:lnTo>
                      <a:pt x="0" y="47943"/>
                    </a:lnTo>
                    <a:cubicBezTo>
                      <a:pt x="0" y="35227"/>
                      <a:pt x="5051" y="23033"/>
                      <a:pt x="14042" y="14042"/>
                    </a:cubicBezTo>
                    <a:cubicBezTo>
                      <a:pt x="23033" y="5051"/>
                      <a:pt x="35227" y="0"/>
                      <a:pt x="47943" y="0"/>
                    </a:cubicBezTo>
                    <a:close/>
                  </a:path>
                </a:pathLst>
              </a:custGeom>
              <a:solidFill>
                <a:srgbClr val="01789B"/>
              </a:solidFill>
            </p:spPr>
            <p:txBody>
              <a:bodyPr/>
              <a:lstStyle/>
              <a:p>
                <a:endParaRPr lang="en-GB"/>
              </a:p>
            </p:txBody>
          </p:sp>
          <p:sp>
            <p:nvSpPr>
              <p:cNvPr id="29" name="TextBox 29"/>
              <p:cNvSpPr txBox="1"/>
              <p:nvPr/>
            </p:nvSpPr>
            <p:spPr>
              <a:xfrm>
                <a:off x="0" y="-28575"/>
                <a:ext cx="2158712" cy="435464"/>
              </a:xfrm>
              <a:prstGeom prst="rect">
                <a:avLst/>
              </a:prstGeom>
            </p:spPr>
            <p:txBody>
              <a:bodyPr lIns="49261" tIns="49261" rIns="49261" bIns="49261" rtlCol="0" anchor="ctr"/>
              <a:lstStyle/>
              <a:p>
                <a:pPr algn="ctr">
                  <a:lnSpc>
                    <a:spcPts val="1300"/>
                  </a:lnSpc>
                </a:pPr>
                <a:endParaRPr/>
              </a:p>
            </p:txBody>
          </p:sp>
        </p:grpSp>
        <p:grpSp>
          <p:nvGrpSpPr>
            <p:cNvPr id="30" name="Group 30"/>
            <p:cNvGrpSpPr/>
            <p:nvPr/>
          </p:nvGrpSpPr>
          <p:grpSpPr>
            <a:xfrm>
              <a:off x="0" y="1580510"/>
              <a:ext cx="7509548" cy="1420413"/>
              <a:chOff x="0" y="0"/>
              <a:chExt cx="2151173" cy="406889"/>
            </a:xfrm>
          </p:grpSpPr>
          <p:sp>
            <p:nvSpPr>
              <p:cNvPr id="31" name="Freeform 31"/>
              <p:cNvSpPr/>
              <p:nvPr/>
            </p:nvSpPr>
            <p:spPr>
              <a:xfrm>
                <a:off x="0" y="0"/>
                <a:ext cx="2151173" cy="406889"/>
              </a:xfrm>
              <a:custGeom>
                <a:avLst/>
                <a:gdLst/>
                <a:ahLst/>
                <a:cxnLst/>
                <a:rect l="l" t="t" r="r" b="b"/>
                <a:pathLst>
                  <a:path w="2151173" h="406889">
                    <a:moveTo>
                      <a:pt x="48111" y="0"/>
                    </a:moveTo>
                    <a:lnTo>
                      <a:pt x="2103062" y="0"/>
                    </a:lnTo>
                    <a:cubicBezTo>
                      <a:pt x="2129633" y="0"/>
                      <a:pt x="2151173" y="21540"/>
                      <a:pt x="2151173" y="48111"/>
                    </a:cubicBezTo>
                    <a:lnTo>
                      <a:pt x="2151173" y="358778"/>
                    </a:lnTo>
                    <a:cubicBezTo>
                      <a:pt x="2151173" y="385349"/>
                      <a:pt x="2129633" y="406889"/>
                      <a:pt x="2103062" y="406889"/>
                    </a:cubicBezTo>
                    <a:lnTo>
                      <a:pt x="48111" y="406889"/>
                    </a:lnTo>
                    <a:cubicBezTo>
                      <a:pt x="21540" y="406889"/>
                      <a:pt x="0" y="385349"/>
                      <a:pt x="0" y="358778"/>
                    </a:cubicBezTo>
                    <a:lnTo>
                      <a:pt x="0" y="48111"/>
                    </a:lnTo>
                    <a:cubicBezTo>
                      <a:pt x="0" y="21540"/>
                      <a:pt x="21540" y="0"/>
                      <a:pt x="48111" y="0"/>
                    </a:cubicBezTo>
                    <a:close/>
                  </a:path>
                </a:pathLst>
              </a:custGeom>
              <a:solidFill>
                <a:srgbClr val="01789B"/>
              </a:solidFill>
            </p:spPr>
            <p:txBody>
              <a:bodyPr/>
              <a:lstStyle/>
              <a:p>
                <a:endParaRPr lang="en-GB"/>
              </a:p>
            </p:txBody>
          </p:sp>
          <p:sp>
            <p:nvSpPr>
              <p:cNvPr id="32" name="TextBox 32"/>
              <p:cNvSpPr txBox="1"/>
              <p:nvPr/>
            </p:nvSpPr>
            <p:spPr>
              <a:xfrm>
                <a:off x="0" y="-28575"/>
                <a:ext cx="2151173" cy="435464"/>
              </a:xfrm>
              <a:prstGeom prst="rect">
                <a:avLst/>
              </a:prstGeom>
            </p:spPr>
            <p:txBody>
              <a:bodyPr lIns="49261" tIns="49261" rIns="49261" bIns="49261" rtlCol="0" anchor="ctr"/>
              <a:lstStyle/>
              <a:p>
                <a:pPr algn="ctr">
                  <a:lnSpc>
                    <a:spcPts val="1300"/>
                  </a:lnSpc>
                </a:pPr>
                <a:endParaRPr/>
              </a:p>
            </p:txBody>
          </p:sp>
        </p:grpSp>
        <p:grpSp>
          <p:nvGrpSpPr>
            <p:cNvPr id="33" name="Group 33"/>
            <p:cNvGrpSpPr/>
            <p:nvPr/>
          </p:nvGrpSpPr>
          <p:grpSpPr>
            <a:xfrm>
              <a:off x="0" y="3161019"/>
              <a:ext cx="7535867" cy="1420413"/>
              <a:chOff x="0" y="0"/>
              <a:chExt cx="2158712" cy="406889"/>
            </a:xfrm>
          </p:grpSpPr>
          <p:sp>
            <p:nvSpPr>
              <p:cNvPr id="34" name="Freeform 34"/>
              <p:cNvSpPr/>
              <p:nvPr/>
            </p:nvSpPr>
            <p:spPr>
              <a:xfrm>
                <a:off x="0" y="0"/>
                <a:ext cx="2158712" cy="406889"/>
              </a:xfrm>
              <a:custGeom>
                <a:avLst/>
                <a:gdLst/>
                <a:ahLst/>
                <a:cxnLst/>
                <a:rect l="l" t="t" r="r" b="b"/>
                <a:pathLst>
                  <a:path w="2158712" h="406889">
                    <a:moveTo>
                      <a:pt x="47943" y="0"/>
                    </a:moveTo>
                    <a:lnTo>
                      <a:pt x="2110769" y="0"/>
                    </a:lnTo>
                    <a:cubicBezTo>
                      <a:pt x="2123485" y="0"/>
                      <a:pt x="2135679" y="5051"/>
                      <a:pt x="2144670" y="14042"/>
                    </a:cubicBezTo>
                    <a:cubicBezTo>
                      <a:pt x="2153661" y="23033"/>
                      <a:pt x="2158712" y="35227"/>
                      <a:pt x="2158712" y="47943"/>
                    </a:cubicBezTo>
                    <a:lnTo>
                      <a:pt x="2158712" y="358946"/>
                    </a:lnTo>
                    <a:cubicBezTo>
                      <a:pt x="2158712" y="371662"/>
                      <a:pt x="2153661" y="383856"/>
                      <a:pt x="2144670" y="392847"/>
                    </a:cubicBezTo>
                    <a:cubicBezTo>
                      <a:pt x="2135679" y="401838"/>
                      <a:pt x="2123485" y="406889"/>
                      <a:pt x="2110769" y="406889"/>
                    </a:cubicBezTo>
                    <a:lnTo>
                      <a:pt x="47943" y="406889"/>
                    </a:lnTo>
                    <a:cubicBezTo>
                      <a:pt x="35227" y="406889"/>
                      <a:pt x="23033" y="401838"/>
                      <a:pt x="14042" y="392847"/>
                    </a:cubicBezTo>
                    <a:cubicBezTo>
                      <a:pt x="5051" y="383856"/>
                      <a:pt x="0" y="371662"/>
                      <a:pt x="0" y="358946"/>
                    </a:cubicBezTo>
                    <a:lnTo>
                      <a:pt x="0" y="47943"/>
                    </a:lnTo>
                    <a:cubicBezTo>
                      <a:pt x="0" y="35227"/>
                      <a:pt x="5051" y="23033"/>
                      <a:pt x="14042" y="14042"/>
                    </a:cubicBezTo>
                    <a:cubicBezTo>
                      <a:pt x="23033" y="5051"/>
                      <a:pt x="35227" y="0"/>
                      <a:pt x="47943" y="0"/>
                    </a:cubicBezTo>
                    <a:close/>
                  </a:path>
                </a:pathLst>
              </a:custGeom>
              <a:solidFill>
                <a:srgbClr val="01789B"/>
              </a:solidFill>
            </p:spPr>
            <p:txBody>
              <a:bodyPr/>
              <a:lstStyle/>
              <a:p>
                <a:endParaRPr lang="en-GB"/>
              </a:p>
            </p:txBody>
          </p:sp>
          <p:sp>
            <p:nvSpPr>
              <p:cNvPr id="35" name="TextBox 35"/>
              <p:cNvSpPr txBox="1"/>
              <p:nvPr/>
            </p:nvSpPr>
            <p:spPr>
              <a:xfrm>
                <a:off x="0" y="-28575"/>
                <a:ext cx="2158712" cy="435464"/>
              </a:xfrm>
              <a:prstGeom prst="rect">
                <a:avLst/>
              </a:prstGeom>
            </p:spPr>
            <p:txBody>
              <a:bodyPr lIns="49261" tIns="49261" rIns="49261" bIns="49261" rtlCol="0" anchor="ctr"/>
              <a:lstStyle/>
              <a:p>
                <a:pPr algn="ctr">
                  <a:lnSpc>
                    <a:spcPts val="1300"/>
                  </a:lnSpc>
                </a:pPr>
                <a:endParaRPr/>
              </a:p>
            </p:txBody>
          </p:sp>
        </p:grpSp>
        <p:grpSp>
          <p:nvGrpSpPr>
            <p:cNvPr id="36" name="Group 36"/>
            <p:cNvGrpSpPr/>
            <p:nvPr/>
          </p:nvGrpSpPr>
          <p:grpSpPr>
            <a:xfrm>
              <a:off x="0" y="4741529"/>
              <a:ext cx="7509548" cy="1420413"/>
              <a:chOff x="0" y="0"/>
              <a:chExt cx="2151173" cy="406889"/>
            </a:xfrm>
          </p:grpSpPr>
          <p:sp>
            <p:nvSpPr>
              <p:cNvPr id="37" name="Freeform 37"/>
              <p:cNvSpPr/>
              <p:nvPr/>
            </p:nvSpPr>
            <p:spPr>
              <a:xfrm>
                <a:off x="0" y="0"/>
                <a:ext cx="2151173" cy="406889"/>
              </a:xfrm>
              <a:custGeom>
                <a:avLst/>
                <a:gdLst/>
                <a:ahLst/>
                <a:cxnLst/>
                <a:rect l="l" t="t" r="r" b="b"/>
                <a:pathLst>
                  <a:path w="2151173" h="406889">
                    <a:moveTo>
                      <a:pt x="48111" y="0"/>
                    </a:moveTo>
                    <a:lnTo>
                      <a:pt x="2103062" y="0"/>
                    </a:lnTo>
                    <a:cubicBezTo>
                      <a:pt x="2129633" y="0"/>
                      <a:pt x="2151173" y="21540"/>
                      <a:pt x="2151173" y="48111"/>
                    </a:cubicBezTo>
                    <a:lnTo>
                      <a:pt x="2151173" y="358778"/>
                    </a:lnTo>
                    <a:cubicBezTo>
                      <a:pt x="2151173" y="385349"/>
                      <a:pt x="2129633" y="406889"/>
                      <a:pt x="2103062" y="406889"/>
                    </a:cubicBezTo>
                    <a:lnTo>
                      <a:pt x="48111" y="406889"/>
                    </a:lnTo>
                    <a:cubicBezTo>
                      <a:pt x="21540" y="406889"/>
                      <a:pt x="0" y="385349"/>
                      <a:pt x="0" y="358778"/>
                    </a:cubicBezTo>
                    <a:lnTo>
                      <a:pt x="0" y="48111"/>
                    </a:lnTo>
                    <a:cubicBezTo>
                      <a:pt x="0" y="21540"/>
                      <a:pt x="21540" y="0"/>
                      <a:pt x="48111" y="0"/>
                    </a:cubicBezTo>
                    <a:close/>
                  </a:path>
                </a:pathLst>
              </a:custGeom>
              <a:solidFill>
                <a:srgbClr val="01789B"/>
              </a:solidFill>
            </p:spPr>
            <p:txBody>
              <a:bodyPr/>
              <a:lstStyle/>
              <a:p>
                <a:endParaRPr lang="en-GB"/>
              </a:p>
            </p:txBody>
          </p:sp>
          <p:sp>
            <p:nvSpPr>
              <p:cNvPr id="38" name="TextBox 38"/>
              <p:cNvSpPr txBox="1"/>
              <p:nvPr/>
            </p:nvSpPr>
            <p:spPr>
              <a:xfrm>
                <a:off x="0" y="-28575"/>
                <a:ext cx="2151173" cy="435464"/>
              </a:xfrm>
              <a:prstGeom prst="rect">
                <a:avLst/>
              </a:prstGeom>
            </p:spPr>
            <p:txBody>
              <a:bodyPr lIns="49261" tIns="49261" rIns="49261" bIns="49261" rtlCol="0" anchor="ctr"/>
              <a:lstStyle/>
              <a:p>
                <a:pPr algn="ctr">
                  <a:lnSpc>
                    <a:spcPts val="1300"/>
                  </a:lnSpc>
                </a:pPr>
                <a:endParaRPr/>
              </a:p>
            </p:txBody>
          </p:sp>
        </p:grpSp>
        <p:grpSp>
          <p:nvGrpSpPr>
            <p:cNvPr id="39" name="Group 39"/>
            <p:cNvGrpSpPr/>
            <p:nvPr/>
          </p:nvGrpSpPr>
          <p:grpSpPr>
            <a:xfrm>
              <a:off x="137634" y="122634"/>
              <a:ext cx="1078967" cy="107896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637B"/>
              </a:solidFill>
            </p:spPr>
            <p:txBody>
              <a:bodyPr/>
              <a:lstStyle/>
              <a:p>
                <a:endParaRPr lang="en-GB"/>
              </a:p>
            </p:txBody>
          </p:sp>
          <p:sp>
            <p:nvSpPr>
              <p:cNvPr id="41" name="TextBox 41"/>
              <p:cNvSpPr txBox="1"/>
              <p:nvPr/>
            </p:nvSpPr>
            <p:spPr>
              <a:xfrm>
                <a:off x="76200" y="47625"/>
                <a:ext cx="660400" cy="688975"/>
              </a:xfrm>
              <a:prstGeom prst="rect">
                <a:avLst/>
              </a:prstGeom>
            </p:spPr>
            <p:txBody>
              <a:bodyPr lIns="49261" tIns="49261" rIns="49261" bIns="49261" rtlCol="0" anchor="ctr"/>
              <a:lstStyle/>
              <a:p>
                <a:pPr algn="ctr">
                  <a:lnSpc>
                    <a:spcPts val="1300"/>
                  </a:lnSpc>
                </a:pPr>
                <a:endParaRPr/>
              </a:p>
            </p:txBody>
          </p:sp>
        </p:grpSp>
        <p:grpSp>
          <p:nvGrpSpPr>
            <p:cNvPr id="42" name="Group 42"/>
            <p:cNvGrpSpPr/>
            <p:nvPr/>
          </p:nvGrpSpPr>
          <p:grpSpPr>
            <a:xfrm>
              <a:off x="146882" y="1745796"/>
              <a:ext cx="1078967" cy="1078967"/>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637B"/>
              </a:solidFill>
            </p:spPr>
            <p:txBody>
              <a:bodyPr/>
              <a:lstStyle/>
              <a:p>
                <a:endParaRPr lang="en-GB"/>
              </a:p>
            </p:txBody>
          </p:sp>
          <p:sp>
            <p:nvSpPr>
              <p:cNvPr id="44" name="TextBox 44"/>
              <p:cNvSpPr txBox="1"/>
              <p:nvPr/>
            </p:nvSpPr>
            <p:spPr>
              <a:xfrm>
                <a:off x="76200" y="47625"/>
                <a:ext cx="660400" cy="688975"/>
              </a:xfrm>
              <a:prstGeom prst="rect">
                <a:avLst/>
              </a:prstGeom>
            </p:spPr>
            <p:txBody>
              <a:bodyPr lIns="49261" tIns="49261" rIns="49261" bIns="49261" rtlCol="0" anchor="ctr"/>
              <a:lstStyle/>
              <a:p>
                <a:pPr algn="ctr">
                  <a:lnSpc>
                    <a:spcPts val="1300"/>
                  </a:lnSpc>
                </a:pPr>
                <a:endParaRPr/>
              </a:p>
            </p:txBody>
          </p:sp>
        </p:grpSp>
        <p:grpSp>
          <p:nvGrpSpPr>
            <p:cNvPr id="45" name="Group 45"/>
            <p:cNvGrpSpPr/>
            <p:nvPr/>
          </p:nvGrpSpPr>
          <p:grpSpPr>
            <a:xfrm>
              <a:off x="120562" y="3294411"/>
              <a:ext cx="1078967" cy="1078967"/>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637B"/>
              </a:solidFill>
            </p:spPr>
            <p:txBody>
              <a:bodyPr/>
              <a:lstStyle/>
              <a:p>
                <a:endParaRPr lang="en-GB"/>
              </a:p>
            </p:txBody>
          </p:sp>
          <p:sp>
            <p:nvSpPr>
              <p:cNvPr id="47" name="TextBox 47"/>
              <p:cNvSpPr txBox="1"/>
              <p:nvPr/>
            </p:nvSpPr>
            <p:spPr>
              <a:xfrm>
                <a:off x="76200" y="47625"/>
                <a:ext cx="660400" cy="688975"/>
              </a:xfrm>
              <a:prstGeom prst="rect">
                <a:avLst/>
              </a:prstGeom>
            </p:spPr>
            <p:txBody>
              <a:bodyPr lIns="49261" tIns="49261" rIns="49261" bIns="49261" rtlCol="0" anchor="ctr"/>
              <a:lstStyle/>
              <a:p>
                <a:pPr algn="ctr">
                  <a:lnSpc>
                    <a:spcPts val="1300"/>
                  </a:lnSpc>
                </a:pPr>
                <a:endParaRPr/>
              </a:p>
            </p:txBody>
          </p:sp>
        </p:grpSp>
        <p:grpSp>
          <p:nvGrpSpPr>
            <p:cNvPr id="48" name="Group 48"/>
            <p:cNvGrpSpPr/>
            <p:nvPr/>
          </p:nvGrpSpPr>
          <p:grpSpPr>
            <a:xfrm>
              <a:off x="120562" y="4911079"/>
              <a:ext cx="1078967" cy="1078967"/>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637B"/>
              </a:solidFill>
            </p:spPr>
            <p:txBody>
              <a:bodyPr/>
              <a:lstStyle/>
              <a:p>
                <a:endParaRPr lang="en-GB"/>
              </a:p>
            </p:txBody>
          </p:sp>
          <p:sp>
            <p:nvSpPr>
              <p:cNvPr id="50" name="TextBox 50"/>
              <p:cNvSpPr txBox="1"/>
              <p:nvPr/>
            </p:nvSpPr>
            <p:spPr>
              <a:xfrm>
                <a:off x="76200" y="47625"/>
                <a:ext cx="660400" cy="688975"/>
              </a:xfrm>
              <a:prstGeom prst="rect">
                <a:avLst/>
              </a:prstGeom>
            </p:spPr>
            <p:txBody>
              <a:bodyPr lIns="49261" tIns="49261" rIns="49261" bIns="49261" rtlCol="0" anchor="ctr"/>
              <a:lstStyle/>
              <a:p>
                <a:pPr algn="ctr">
                  <a:lnSpc>
                    <a:spcPts val="1300"/>
                  </a:lnSpc>
                </a:pPr>
                <a:endParaRPr/>
              </a:p>
            </p:txBody>
          </p:sp>
        </p:grpSp>
        <p:sp>
          <p:nvSpPr>
            <p:cNvPr id="51" name="Freeform 51"/>
            <p:cNvSpPr/>
            <p:nvPr/>
          </p:nvSpPr>
          <p:spPr>
            <a:xfrm>
              <a:off x="321272" y="385892"/>
              <a:ext cx="711692" cy="552451"/>
            </a:xfrm>
            <a:custGeom>
              <a:avLst/>
              <a:gdLst/>
              <a:ahLst/>
              <a:cxnLst/>
              <a:rect l="l" t="t" r="r" b="b"/>
              <a:pathLst>
                <a:path w="711692" h="552451">
                  <a:moveTo>
                    <a:pt x="0" y="0"/>
                  </a:moveTo>
                  <a:lnTo>
                    <a:pt x="711692" y="0"/>
                  </a:lnTo>
                  <a:lnTo>
                    <a:pt x="711692" y="552452"/>
                  </a:lnTo>
                  <a:lnTo>
                    <a:pt x="0" y="5524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2" name="Freeform 52"/>
            <p:cNvSpPr/>
            <p:nvPr/>
          </p:nvSpPr>
          <p:spPr>
            <a:xfrm>
              <a:off x="332679" y="1940841"/>
              <a:ext cx="688877" cy="688877"/>
            </a:xfrm>
            <a:custGeom>
              <a:avLst/>
              <a:gdLst/>
              <a:ahLst/>
              <a:cxnLst/>
              <a:rect l="l" t="t" r="r" b="b"/>
              <a:pathLst>
                <a:path w="688877" h="688877">
                  <a:moveTo>
                    <a:pt x="0" y="0"/>
                  </a:moveTo>
                  <a:lnTo>
                    <a:pt x="688877" y="0"/>
                  </a:lnTo>
                  <a:lnTo>
                    <a:pt x="688877" y="688878"/>
                  </a:lnTo>
                  <a:lnTo>
                    <a:pt x="0" y="688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53" name="Freeform 53"/>
            <p:cNvSpPr/>
            <p:nvPr/>
          </p:nvSpPr>
          <p:spPr>
            <a:xfrm>
              <a:off x="289037" y="3472134"/>
              <a:ext cx="723523" cy="723523"/>
            </a:xfrm>
            <a:custGeom>
              <a:avLst/>
              <a:gdLst/>
              <a:ahLst/>
              <a:cxnLst/>
              <a:rect l="l" t="t" r="r" b="b"/>
              <a:pathLst>
                <a:path w="723523" h="723523">
                  <a:moveTo>
                    <a:pt x="0" y="0"/>
                  </a:moveTo>
                  <a:lnTo>
                    <a:pt x="723522" y="0"/>
                  </a:lnTo>
                  <a:lnTo>
                    <a:pt x="723522" y="723522"/>
                  </a:lnTo>
                  <a:lnTo>
                    <a:pt x="0" y="7235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54" name="Freeform 54"/>
            <p:cNvSpPr/>
            <p:nvPr/>
          </p:nvSpPr>
          <p:spPr>
            <a:xfrm>
              <a:off x="272944" y="5080267"/>
              <a:ext cx="755707" cy="740593"/>
            </a:xfrm>
            <a:custGeom>
              <a:avLst/>
              <a:gdLst/>
              <a:ahLst/>
              <a:cxnLst/>
              <a:rect l="l" t="t" r="r" b="b"/>
              <a:pathLst>
                <a:path w="755707" h="740593">
                  <a:moveTo>
                    <a:pt x="0" y="0"/>
                  </a:moveTo>
                  <a:lnTo>
                    <a:pt x="755708" y="0"/>
                  </a:lnTo>
                  <a:lnTo>
                    <a:pt x="755708" y="740593"/>
                  </a:lnTo>
                  <a:lnTo>
                    <a:pt x="0" y="740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55" name="TextBox 55"/>
            <p:cNvSpPr txBox="1"/>
            <p:nvPr/>
          </p:nvSpPr>
          <p:spPr>
            <a:xfrm>
              <a:off x="1483948" y="436585"/>
              <a:ext cx="5222097" cy="501758"/>
            </a:xfrm>
            <a:prstGeom prst="rect">
              <a:avLst/>
            </a:prstGeom>
          </p:spPr>
          <p:txBody>
            <a:bodyPr lIns="0" tIns="0" rIns="0" bIns="0" rtlCol="0" anchor="t">
              <a:spAutoFit/>
            </a:bodyPr>
            <a:lstStyle/>
            <a:p>
              <a:pPr>
                <a:lnSpc>
                  <a:spcPts val="1424"/>
                </a:lnSpc>
              </a:pPr>
              <a:r>
                <a:rPr lang="en-US" sz="1260" spc="-44">
                  <a:solidFill>
                    <a:srgbClr val="F9F5EB"/>
                  </a:solidFill>
                  <a:latin typeface="Euclid Circular B 1"/>
                </a:rPr>
                <a:t>ACCESS THE GRAND DESIGNS ENGAGED AUDIENCE ACROSS FACEBOOK AND INSTAGRAM</a:t>
              </a:r>
            </a:p>
          </p:txBody>
        </p:sp>
        <p:sp>
          <p:nvSpPr>
            <p:cNvPr id="56" name="TextBox 56"/>
            <p:cNvSpPr txBox="1"/>
            <p:nvPr/>
          </p:nvSpPr>
          <p:spPr>
            <a:xfrm>
              <a:off x="1483948" y="2166550"/>
              <a:ext cx="5222097" cy="267875"/>
            </a:xfrm>
            <a:prstGeom prst="rect">
              <a:avLst/>
            </a:prstGeom>
          </p:spPr>
          <p:txBody>
            <a:bodyPr lIns="0" tIns="0" rIns="0" bIns="0" rtlCol="0" anchor="t">
              <a:spAutoFit/>
            </a:bodyPr>
            <a:lstStyle/>
            <a:p>
              <a:pPr>
                <a:lnSpc>
                  <a:spcPts val="1424"/>
                </a:lnSpc>
              </a:pPr>
              <a:r>
                <a:rPr lang="en-US" sz="1260" spc="-44">
                  <a:solidFill>
                    <a:srgbClr val="F9F5EB"/>
                  </a:solidFill>
                  <a:latin typeface="Euclid Circular B 1"/>
                </a:rPr>
                <a:t>GUARANTEED MINIMUM NUMBER OF IMPRESSIONS</a:t>
              </a:r>
            </a:p>
          </p:txBody>
        </p:sp>
        <p:sp>
          <p:nvSpPr>
            <p:cNvPr id="57" name="TextBox 57"/>
            <p:cNvSpPr txBox="1"/>
            <p:nvPr/>
          </p:nvSpPr>
          <p:spPr>
            <a:xfrm>
              <a:off x="1483948" y="3727763"/>
              <a:ext cx="4890894" cy="267875"/>
            </a:xfrm>
            <a:prstGeom prst="rect">
              <a:avLst/>
            </a:prstGeom>
          </p:spPr>
          <p:txBody>
            <a:bodyPr lIns="0" tIns="0" rIns="0" bIns="0" rtlCol="0" anchor="t">
              <a:spAutoFit/>
            </a:bodyPr>
            <a:lstStyle/>
            <a:p>
              <a:pPr>
                <a:lnSpc>
                  <a:spcPts val="1424"/>
                </a:lnSpc>
              </a:pPr>
              <a:r>
                <a:rPr lang="en-US" sz="1260" spc="-44">
                  <a:solidFill>
                    <a:srgbClr val="F9F5EB"/>
                  </a:solidFill>
                  <a:latin typeface="Euclid Circular B 1"/>
                </a:rPr>
                <a:t>CLICK-THROUGH GOES TO YOUR OWN WEBSITE</a:t>
              </a:r>
            </a:p>
          </p:txBody>
        </p:sp>
        <p:sp>
          <p:nvSpPr>
            <p:cNvPr id="58" name="TextBox 58"/>
            <p:cNvSpPr txBox="1"/>
            <p:nvPr/>
          </p:nvSpPr>
          <p:spPr>
            <a:xfrm>
              <a:off x="1483948" y="5360237"/>
              <a:ext cx="4893529" cy="267875"/>
            </a:xfrm>
            <a:prstGeom prst="rect">
              <a:avLst/>
            </a:prstGeom>
          </p:spPr>
          <p:txBody>
            <a:bodyPr lIns="0" tIns="0" rIns="0" bIns="0" rtlCol="0" anchor="t">
              <a:spAutoFit/>
            </a:bodyPr>
            <a:lstStyle/>
            <a:p>
              <a:pPr>
                <a:lnSpc>
                  <a:spcPts val="1424"/>
                </a:lnSpc>
              </a:pPr>
              <a:r>
                <a:rPr lang="en-US" sz="1260" spc="-44">
                  <a:solidFill>
                    <a:srgbClr val="F9F5EB"/>
                  </a:solidFill>
                  <a:latin typeface="Euclid Circular B 1"/>
                </a:rPr>
                <a:t>REPORT OF SOCIAL PERFORMANCE PROVIDED</a:t>
              </a:r>
            </a:p>
          </p:txBody>
        </p:sp>
      </p:grpSp>
      <p:sp>
        <p:nvSpPr>
          <p:cNvPr id="59" name="AutoShape 59"/>
          <p:cNvSpPr/>
          <p:nvPr/>
        </p:nvSpPr>
        <p:spPr>
          <a:xfrm>
            <a:off x="521500" y="1109203"/>
            <a:ext cx="5192661" cy="9236"/>
          </a:xfrm>
          <a:prstGeom prst="line">
            <a:avLst/>
          </a:prstGeom>
          <a:ln w="19050" cap="flat">
            <a:solidFill>
              <a:srgbClr val="E2637B"/>
            </a:solidFill>
            <a:prstDash val="sysDot"/>
            <a:headEnd type="none" w="sm" len="sm"/>
            <a:tailEnd type="none" w="sm" len="sm"/>
          </a:ln>
        </p:spPr>
        <p:txBody>
          <a:bodyPr/>
          <a:lstStyle/>
          <a:p>
            <a:endParaRPr lang="en-GB"/>
          </a:p>
        </p:txBody>
      </p:sp>
      <p:graphicFrame>
        <p:nvGraphicFramePr>
          <p:cNvPr id="60" name="Table 60"/>
          <p:cNvGraphicFramePr>
            <a:graphicFrameLocks noGrp="1"/>
          </p:cNvGraphicFramePr>
          <p:nvPr/>
        </p:nvGraphicFramePr>
        <p:xfrm>
          <a:off x="6631549" y="4226168"/>
          <a:ext cx="2800056" cy="2802716"/>
        </p:xfrm>
        <a:graphic>
          <a:graphicData uri="http://schemas.openxmlformats.org/drawingml/2006/table">
            <a:tbl>
              <a:tblPr/>
              <a:tblGrid>
                <a:gridCol w="1400028">
                  <a:extLst>
                    <a:ext uri="{9D8B030D-6E8A-4147-A177-3AD203B41FA5}">
                      <a16:colId xmlns:a16="http://schemas.microsoft.com/office/drawing/2014/main" val="20000"/>
                    </a:ext>
                  </a:extLst>
                </a:gridCol>
                <a:gridCol w="1400028">
                  <a:extLst>
                    <a:ext uri="{9D8B030D-6E8A-4147-A177-3AD203B41FA5}">
                      <a16:colId xmlns:a16="http://schemas.microsoft.com/office/drawing/2014/main" val="20001"/>
                    </a:ext>
                  </a:extLst>
                </a:gridCol>
              </a:tblGrid>
              <a:tr h="700679">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0679">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0679">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0679">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ts val="1375"/>
                        </a:lnSpc>
                        <a:defRPr/>
                      </a:pPr>
                      <a:endParaRPr lang="en-US" sz="1100"/>
                    </a:p>
                  </a:txBody>
                  <a:tcPr marL="152400" marR="152400" marT="152400" marB="1524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1" name="TextBox 61"/>
          <p:cNvSpPr txBox="1"/>
          <p:nvPr/>
        </p:nvSpPr>
        <p:spPr>
          <a:xfrm>
            <a:off x="484538" y="539583"/>
            <a:ext cx="4655795" cy="468020"/>
          </a:xfrm>
          <a:prstGeom prst="rect">
            <a:avLst/>
          </a:prstGeom>
        </p:spPr>
        <p:txBody>
          <a:bodyPr lIns="0" tIns="0" rIns="0" bIns="0" rtlCol="0" anchor="t">
            <a:spAutoFit/>
          </a:bodyPr>
          <a:lstStyle/>
          <a:p>
            <a:pPr algn="ctr">
              <a:lnSpc>
                <a:spcPts val="3393"/>
              </a:lnSpc>
            </a:pPr>
            <a:r>
              <a:rPr lang="en-US" sz="2424">
                <a:solidFill>
                  <a:srgbClr val="E2637B"/>
                </a:solidFill>
                <a:latin typeface="Euclid Circular B 1"/>
              </a:rPr>
              <a:t>Promoted social media content</a:t>
            </a:r>
          </a:p>
        </p:txBody>
      </p:sp>
      <p:sp>
        <p:nvSpPr>
          <p:cNvPr id="62" name="TextBox 62"/>
          <p:cNvSpPr txBox="1"/>
          <p:nvPr/>
        </p:nvSpPr>
        <p:spPr>
          <a:xfrm>
            <a:off x="484538" y="1289942"/>
            <a:ext cx="6673965" cy="665439"/>
          </a:xfrm>
          <a:prstGeom prst="rect">
            <a:avLst/>
          </a:prstGeom>
        </p:spPr>
        <p:txBody>
          <a:bodyPr lIns="0" tIns="0" rIns="0" bIns="0" rtlCol="0" anchor="t">
            <a:spAutoFit/>
          </a:bodyPr>
          <a:lstStyle/>
          <a:p>
            <a:pPr>
              <a:lnSpc>
                <a:spcPts val="1824"/>
              </a:lnSpc>
            </a:pPr>
            <a:r>
              <a:rPr lang="en-US" sz="1302" dirty="0">
                <a:solidFill>
                  <a:srgbClr val="000000"/>
                </a:solidFill>
                <a:latin typeface="Euclid Circular B 2"/>
              </a:rPr>
              <a:t>With a combined reach of </a:t>
            </a:r>
            <a:r>
              <a:rPr lang="en-US" sz="1400" dirty="0">
                <a:solidFill>
                  <a:srgbClr val="E2637C"/>
                </a:solidFill>
                <a:latin typeface="Euclid Circular B 3"/>
              </a:rPr>
              <a:t>847,000</a:t>
            </a:r>
            <a:r>
              <a:rPr lang="en-US" sz="1302" dirty="0">
                <a:solidFill>
                  <a:srgbClr val="000000"/>
                </a:solidFill>
                <a:latin typeface="Euclid Circular B 2"/>
              </a:rPr>
              <a:t> individuals, the Grand Designs social media eco-system puts your brand front and </a:t>
            </a:r>
            <a:r>
              <a:rPr lang="en-US" sz="1302" dirty="0" err="1">
                <a:solidFill>
                  <a:srgbClr val="000000"/>
                </a:solidFill>
                <a:latin typeface="Euclid Circular B 2"/>
              </a:rPr>
              <a:t>centre</a:t>
            </a:r>
            <a:r>
              <a:rPr lang="en-US" sz="1302" dirty="0">
                <a:solidFill>
                  <a:srgbClr val="000000"/>
                </a:solidFill>
                <a:latin typeface="Euclid Circular B 2"/>
              </a:rPr>
              <a:t> with impressions guaranteed.</a:t>
            </a:r>
          </a:p>
          <a:p>
            <a:pPr>
              <a:lnSpc>
                <a:spcPts val="1824"/>
              </a:lnSpc>
            </a:pPr>
            <a:endParaRPr lang="en-US" sz="1302" dirty="0">
              <a:solidFill>
                <a:srgbClr val="000000"/>
              </a:solidFill>
              <a:latin typeface="Euclid Circular B 2"/>
            </a:endParaRPr>
          </a:p>
        </p:txBody>
      </p:sp>
      <p:sp>
        <p:nvSpPr>
          <p:cNvPr id="63" name="TextBox 63"/>
          <p:cNvSpPr txBox="1"/>
          <p:nvPr/>
        </p:nvSpPr>
        <p:spPr>
          <a:xfrm>
            <a:off x="600520" y="6771056"/>
            <a:ext cx="2800057" cy="249235"/>
          </a:xfrm>
          <a:prstGeom prst="rect">
            <a:avLst/>
          </a:prstGeom>
        </p:spPr>
        <p:txBody>
          <a:bodyPr wrap="square" lIns="0" tIns="0" rIns="0" bIns="0" rtlCol="0" anchor="t">
            <a:spAutoFit/>
          </a:bodyPr>
          <a:lstStyle/>
          <a:p>
            <a:pPr algn="ctr">
              <a:lnSpc>
                <a:spcPts val="2239"/>
              </a:lnSpc>
            </a:pPr>
            <a:r>
              <a:rPr lang="en-US" sz="1599" u="sng">
                <a:latin typeface="Euclid Circular B 2"/>
                <a:hlinkClick r:id="rId14" tooltip="https://media10ltd-my.sharepoint.com/:i:/g/personal/aurelia_allegra_m10_network/EWwYMkKZqpZHosaK1ofCRvIBsvDhWTWkhTdnAj2Ht8lxFA?e=iXV1Ya">
                  <a:extLst>
                    <a:ext uri="{A12FA001-AC4F-418D-AE19-62706E023703}">
                      <ahyp:hlinkClr xmlns:ahyp="http://schemas.microsoft.com/office/drawing/2018/hyperlinkcolor" val="tx"/>
                    </a:ext>
                  </a:extLst>
                </a:hlinkClick>
              </a:rPr>
              <a:t>Example social campaigns</a:t>
            </a:r>
          </a:p>
        </p:txBody>
      </p:sp>
      <p:sp>
        <p:nvSpPr>
          <p:cNvPr id="64" name="TextBox 64"/>
          <p:cNvSpPr txBox="1"/>
          <p:nvPr/>
        </p:nvSpPr>
        <p:spPr>
          <a:xfrm>
            <a:off x="6733294" y="4307595"/>
            <a:ext cx="1213885" cy="482953"/>
          </a:xfrm>
          <a:prstGeom prst="rect">
            <a:avLst/>
          </a:prstGeom>
        </p:spPr>
        <p:txBody>
          <a:bodyPr wrap="square" lIns="0" tIns="0" rIns="0" bIns="0" rtlCol="0" anchor="t">
            <a:spAutoFit/>
          </a:bodyPr>
          <a:lstStyle/>
          <a:p>
            <a:pPr>
              <a:lnSpc>
                <a:spcPts val="2029"/>
              </a:lnSpc>
            </a:pPr>
            <a:r>
              <a:rPr lang="en-US" sz="1449">
                <a:solidFill>
                  <a:srgbClr val="000000"/>
                </a:solidFill>
                <a:latin typeface="Euclid Circular B 4"/>
              </a:rPr>
              <a:t>AWARENESS</a:t>
            </a:r>
          </a:p>
          <a:p>
            <a:pPr>
              <a:lnSpc>
                <a:spcPts val="2029"/>
              </a:lnSpc>
            </a:pPr>
            <a:r>
              <a:rPr lang="en-US" sz="1449">
                <a:solidFill>
                  <a:srgbClr val="000000"/>
                </a:solidFill>
                <a:latin typeface="Euclid Circular B 4"/>
              </a:rPr>
              <a:t>CAMPAIGN</a:t>
            </a:r>
          </a:p>
        </p:txBody>
      </p:sp>
      <p:sp>
        <p:nvSpPr>
          <p:cNvPr id="65" name="TextBox 65"/>
          <p:cNvSpPr txBox="1"/>
          <p:nvPr/>
        </p:nvSpPr>
        <p:spPr>
          <a:xfrm>
            <a:off x="8150922" y="4290127"/>
            <a:ext cx="1031974" cy="544125"/>
          </a:xfrm>
          <a:prstGeom prst="rect">
            <a:avLst/>
          </a:prstGeom>
        </p:spPr>
        <p:txBody>
          <a:bodyPr lIns="0" tIns="0" rIns="0" bIns="0" rtlCol="0" anchor="t">
            <a:spAutoFit/>
          </a:bodyPr>
          <a:lstStyle/>
          <a:p>
            <a:pPr>
              <a:lnSpc>
                <a:spcPts val="2033"/>
              </a:lnSpc>
            </a:pPr>
            <a:r>
              <a:rPr lang="en-US" sz="1452">
                <a:solidFill>
                  <a:srgbClr val="000000"/>
                </a:solidFill>
                <a:latin typeface="Euclid Circular B 4"/>
              </a:rPr>
              <a:t>TRAFFIC </a:t>
            </a:r>
          </a:p>
          <a:p>
            <a:pPr>
              <a:lnSpc>
                <a:spcPts val="2033"/>
              </a:lnSpc>
            </a:pPr>
            <a:r>
              <a:rPr lang="en-US" sz="1452">
                <a:solidFill>
                  <a:srgbClr val="000000"/>
                </a:solidFill>
                <a:latin typeface="Euclid Circular B 4"/>
              </a:rPr>
              <a:t>CAMPAIGN</a:t>
            </a:r>
          </a:p>
        </p:txBody>
      </p:sp>
      <p:sp>
        <p:nvSpPr>
          <p:cNvPr id="66" name="TextBox 66"/>
          <p:cNvSpPr txBox="1"/>
          <p:nvPr/>
        </p:nvSpPr>
        <p:spPr>
          <a:xfrm>
            <a:off x="6758596" y="4958622"/>
            <a:ext cx="1188583"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25,000</a:t>
            </a:r>
          </a:p>
          <a:p>
            <a:pPr algn="just">
              <a:lnSpc>
                <a:spcPts val="2239"/>
              </a:lnSpc>
            </a:pPr>
            <a:r>
              <a:rPr lang="en-US" sz="1599">
                <a:solidFill>
                  <a:srgbClr val="000000"/>
                </a:solidFill>
                <a:latin typeface="Euclid Circular B 2"/>
              </a:rPr>
              <a:t>impressions</a:t>
            </a:r>
          </a:p>
        </p:txBody>
      </p:sp>
      <p:sp>
        <p:nvSpPr>
          <p:cNvPr id="67" name="TextBox 67"/>
          <p:cNvSpPr txBox="1"/>
          <p:nvPr/>
        </p:nvSpPr>
        <p:spPr>
          <a:xfrm>
            <a:off x="8150922" y="4958622"/>
            <a:ext cx="1188583"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25,000</a:t>
            </a:r>
          </a:p>
          <a:p>
            <a:pPr algn="just">
              <a:lnSpc>
                <a:spcPts val="2239"/>
              </a:lnSpc>
            </a:pPr>
            <a:r>
              <a:rPr lang="en-US" sz="1599">
                <a:solidFill>
                  <a:srgbClr val="000000"/>
                </a:solidFill>
                <a:latin typeface="Euclid Circular B 2"/>
              </a:rPr>
              <a:t>impressions</a:t>
            </a:r>
          </a:p>
        </p:txBody>
      </p:sp>
      <p:sp>
        <p:nvSpPr>
          <p:cNvPr id="68" name="TextBox 68"/>
          <p:cNvSpPr txBox="1"/>
          <p:nvPr/>
        </p:nvSpPr>
        <p:spPr>
          <a:xfrm>
            <a:off x="6758596" y="5651407"/>
            <a:ext cx="1233047"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50,000</a:t>
            </a:r>
          </a:p>
          <a:p>
            <a:pPr algn="just">
              <a:lnSpc>
                <a:spcPts val="2239"/>
              </a:lnSpc>
            </a:pPr>
            <a:r>
              <a:rPr lang="en-US" sz="1599">
                <a:solidFill>
                  <a:srgbClr val="000000"/>
                </a:solidFill>
                <a:latin typeface="Euclid Circular B 2"/>
              </a:rPr>
              <a:t>impressions</a:t>
            </a:r>
          </a:p>
        </p:txBody>
      </p:sp>
      <p:sp>
        <p:nvSpPr>
          <p:cNvPr id="69" name="TextBox 69"/>
          <p:cNvSpPr txBox="1"/>
          <p:nvPr/>
        </p:nvSpPr>
        <p:spPr>
          <a:xfrm>
            <a:off x="8134997" y="5651407"/>
            <a:ext cx="1204508"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50,000</a:t>
            </a:r>
          </a:p>
          <a:p>
            <a:pPr algn="just">
              <a:lnSpc>
                <a:spcPts val="2239"/>
              </a:lnSpc>
            </a:pPr>
            <a:r>
              <a:rPr lang="en-US" sz="1599">
                <a:solidFill>
                  <a:srgbClr val="000000"/>
                </a:solidFill>
                <a:latin typeface="Euclid Circular B 2"/>
              </a:rPr>
              <a:t>impressions</a:t>
            </a:r>
          </a:p>
        </p:txBody>
      </p:sp>
      <p:sp>
        <p:nvSpPr>
          <p:cNvPr id="70" name="TextBox 70"/>
          <p:cNvSpPr txBox="1"/>
          <p:nvPr/>
        </p:nvSpPr>
        <p:spPr>
          <a:xfrm>
            <a:off x="6758596" y="6344192"/>
            <a:ext cx="1233047"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75,000</a:t>
            </a:r>
          </a:p>
          <a:p>
            <a:pPr algn="just">
              <a:lnSpc>
                <a:spcPts val="2239"/>
              </a:lnSpc>
            </a:pPr>
            <a:r>
              <a:rPr lang="en-US" sz="1599">
                <a:solidFill>
                  <a:srgbClr val="000000"/>
                </a:solidFill>
                <a:latin typeface="Euclid Circular B 2"/>
              </a:rPr>
              <a:t>impressions</a:t>
            </a:r>
          </a:p>
        </p:txBody>
      </p:sp>
      <p:sp>
        <p:nvSpPr>
          <p:cNvPr id="71" name="TextBox 71"/>
          <p:cNvSpPr txBox="1"/>
          <p:nvPr/>
        </p:nvSpPr>
        <p:spPr>
          <a:xfrm>
            <a:off x="8150922" y="6344192"/>
            <a:ext cx="1280683" cy="531364"/>
          </a:xfrm>
          <a:prstGeom prst="rect">
            <a:avLst/>
          </a:prstGeom>
        </p:spPr>
        <p:txBody>
          <a:bodyPr wrap="square" lIns="0" tIns="0" rIns="0" bIns="0" rtlCol="0" anchor="t">
            <a:spAutoFit/>
          </a:bodyPr>
          <a:lstStyle/>
          <a:p>
            <a:pPr algn="just">
              <a:lnSpc>
                <a:spcPts val="2239"/>
              </a:lnSpc>
            </a:pPr>
            <a:r>
              <a:rPr lang="en-US" sz="1599">
                <a:solidFill>
                  <a:srgbClr val="000000"/>
                </a:solidFill>
                <a:latin typeface="Euclid Circular B 2"/>
              </a:rPr>
              <a:t>75,000</a:t>
            </a:r>
          </a:p>
          <a:p>
            <a:pPr algn="just">
              <a:lnSpc>
                <a:spcPts val="2239"/>
              </a:lnSpc>
            </a:pPr>
            <a:r>
              <a:rPr lang="en-US" sz="1599">
                <a:solidFill>
                  <a:srgbClr val="000000"/>
                </a:solidFill>
                <a:latin typeface="Euclid Circular B 2"/>
              </a:rPr>
              <a:t>impressions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936" y="1776813"/>
            <a:ext cx="9859536" cy="4864120"/>
          </a:xfrm>
          <a:custGeom>
            <a:avLst/>
            <a:gdLst/>
            <a:ahLst/>
            <a:cxnLst/>
            <a:rect l="l" t="t" r="r" b="b"/>
            <a:pathLst>
              <a:path w="10114741" h="4864120">
                <a:moveTo>
                  <a:pt x="0" y="0"/>
                </a:moveTo>
                <a:lnTo>
                  <a:pt x="10114741" y="0"/>
                </a:lnTo>
                <a:lnTo>
                  <a:pt x="10114741" y="4864120"/>
                </a:lnTo>
                <a:lnTo>
                  <a:pt x="0" y="4864120"/>
                </a:lnTo>
                <a:lnTo>
                  <a:pt x="0" y="0"/>
                </a:lnTo>
                <a:close/>
              </a:path>
            </a:pathLst>
          </a:custGeom>
          <a:blipFill>
            <a:blip r:embed="rId2">
              <a:extLst>
                <a:ext uri="{96DAC541-7B7A-43D3-8B79-37D633B846F1}">
                  <asvg:svgBlip xmlns:asvg="http://schemas.microsoft.com/office/drawing/2016/SVG/main" r:embed="rId3"/>
                </a:ext>
              </a:extLst>
            </a:blip>
            <a:stretch>
              <a:fillRect t="-3624" r="-1546" b="-4523"/>
            </a:stretch>
          </a:blipFill>
        </p:spPr>
        <p:txBody>
          <a:bodyPr/>
          <a:lstStyle/>
          <a:p>
            <a:endParaRPr lang="en-GB"/>
          </a:p>
        </p:txBody>
      </p:sp>
      <p:grpSp>
        <p:nvGrpSpPr>
          <p:cNvPr id="3" name="Group 3"/>
          <p:cNvGrpSpPr/>
          <p:nvPr/>
        </p:nvGrpSpPr>
        <p:grpSpPr>
          <a:xfrm>
            <a:off x="95025" y="6304783"/>
            <a:ext cx="670577" cy="67057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9B"/>
            </a:solidFill>
          </p:spPr>
          <p:txBody>
            <a:bodyPr/>
            <a:lstStyle/>
            <a:p>
              <a:endParaRPr lang="en-GB"/>
            </a:p>
          </p:txBody>
        </p:sp>
      </p:grpSp>
      <p:sp>
        <p:nvSpPr>
          <p:cNvPr id="5" name="Freeform 5"/>
          <p:cNvSpPr/>
          <p:nvPr/>
        </p:nvSpPr>
        <p:spPr>
          <a:xfrm>
            <a:off x="270020" y="6479778"/>
            <a:ext cx="320588" cy="320588"/>
          </a:xfrm>
          <a:custGeom>
            <a:avLst/>
            <a:gdLst/>
            <a:ahLst/>
            <a:cxnLst/>
            <a:rect l="l" t="t" r="r" b="b"/>
            <a:pathLst>
              <a:path w="320588" h="320588">
                <a:moveTo>
                  <a:pt x="0" y="0"/>
                </a:moveTo>
                <a:lnTo>
                  <a:pt x="320587" y="0"/>
                </a:lnTo>
                <a:lnTo>
                  <a:pt x="320587" y="320588"/>
                </a:lnTo>
                <a:lnTo>
                  <a:pt x="0" y="320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AutoShape 6"/>
          <p:cNvSpPr/>
          <p:nvPr/>
        </p:nvSpPr>
        <p:spPr>
          <a:xfrm flipV="1">
            <a:off x="430313" y="5925737"/>
            <a:ext cx="0" cy="379046"/>
          </a:xfrm>
          <a:prstGeom prst="line">
            <a:avLst/>
          </a:prstGeom>
          <a:ln w="28575" cap="rnd">
            <a:solidFill>
              <a:srgbClr val="01789B"/>
            </a:solidFill>
            <a:prstDash val="solid"/>
            <a:headEnd type="none" w="sm" len="sm"/>
            <a:tailEnd type="oval" w="lg" len="lg"/>
          </a:ln>
        </p:spPr>
        <p:txBody>
          <a:bodyPr/>
          <a:lstStyle/>
          <a:p>
            <a:endParaRPr lang="en-GB"/>
          </a:p>
        </p:txBody>
      </p:sp>
      <p:grpSp>
        <p:nvGrpSpPr>
          <p:cNvPr id="7" name="Group 7"/>
          <p:cNvGrpSpPr/>
          <p:nvPr/>
        </p:nvGrpSpPr>
        <p:grpSpPr>
          <a:xfrm>
            <a:off x="794177" y="4104102"/>
            <a:ext cx="670577" cy="670577"/>
            <a:chOff x="0" y="0"/>
            <a:chExt cx="894103" cy="894103"/>
          </a:xfrm>
        </p:grpSpPr>
        <p:grpSp>
          <p:nvGrpSpPr>
            <p:cNvPr id="8" name="Group 8"/>
            <p:cNvGrpSpPr/>
            <p:nvPr/>
          </p:nvGrpSpPr>
          <p:grpSpPr>
            <a:xfrm>
              <a:off x="0" y="0"/>
              <a:ext cx="894103" cy="89410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9B"/>
              </a:solidFill>
            </p:spPr>
            <p:txBody>
              <a:bodyPr/>
              <a:lstStyle/>
              <a:p>
                <a:endParaRPr lang="en-GB"/>
              </a:p>
            </p:txBody>
          </p:sp>
        </p:grpSp>
        <p:sp>
          <p:nvSpPr>
            <p:cNvPr id="10" name="Freeform 10"/>
            <p:cNvSpPr/>
            <p:nvPr/>
          </p:nvSpPr>
          <p:spPr>
            <a:xfrm>
              <a:off x="225079" y="257681"/>
              <a:ext cx="480890" cy="378740"/>
            </a:xfrm>
            <a:custGeom>
              <a:avLst/>
              <a:gdLst/>
              <a:ahLst/>
              <a:cxnLst/>
              <a:rect l="l" t="t" r="r" b="b"/>
              <a:pathLst>
                <a:path w="480890" h="378740">
                  <a:moveTo>
                    <a:pt x="0" y="0"/>
                  </a:moveTo>
                  <a:lnTo>
                    <a:pt x="480890" y="0"/>
                  </a:lnTo>
                  <a:lnTo>
                    <a:pt x="480890" y="378740"/>
                  </a:lnTo>
                  <a:lnTo>
                    <a:pt x="0" y="378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sp>
        <p:nvSpPr>
          <p:cNvPr id="11" name="AutoShape 11"/>
          <p:cNvSpPr/>
          <p:nvPr/>
        </p:nvSpPr>
        <p:spPr>
          <a:xfrm flipV="1">
            <a:off x="1129465" y="4774679"/>
            <a:ext cx="0" cy="927181"/>
          </a:xfrm>
          <a:prstGeom prst="line">
            <a:avLst/>
          </a:prstGeom>
          <a:ln w="28575" cap="rnd">
            <a:solidFill>
              <a:srgbClr val="01789B"/>
            </a:solidFill>
            <a:prstDash val="solid"/>
            <a:headEnd type="oval" w="lg" len="lg"/>
            <a:tailEnd type="none" w="sm" len="sm"/>
          </a:ln>
        </p:spPr>
        <p:txBody>
          <a:bodyPr/>
          <a:lstStyle/>
          <a:p>
            <a:endParaRPr lang="en-GB"/>
          </a:p>
        </p:txBody>
      </p:sp>
      <p:grpSp>
        <p:nvGrpSpPr>
          <p:cNvPr id="12" name="Group 12"/>
          <p:cNvGrpSpPr/>
          <p:nvPr/>
        </p:nvGrpSpPr>
        <p:grpSpPr>
          <a:xfrm>
            <a:off x="2824307" y="4657866"/>
            <a:ext cx="670577" cy="670577"/>
            <a:chOff x="0" y="0"/>
            <a:chExt cx="894103" cy="894103"/>
          </a:xfrm>
        </p:grpSpPr>
        <p:grpSp>
          <p:nvGrpSpPr>
            <p:cNvPr id="13" name="Group 13"/>
            <p:cNvGrpSpPr/>
            <p:nvPr/>
          </p:nvGrpSpPr>
          <p:grpSpPr>
            <a:xfrm>
              <a:off x="0" y="0"/>
              <a:ext cx="894103" cy="89410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9B"/>
              </a:solidFill>
            </p:spPr>
            <p:txBody>
              <a:bodyPr/>
              <a:lstStyle/>
              <a:p>
                <a:endParaRPr lang="en-GB"/>
              </a:p>
            </p:txBody>
          </p:sp>
        </p:grpSp>
        <p:sp>
          <p:nvSpPr>
            <p:cNvPr id="15" name="Freeform 15"/>
            <p:cNvSpPr/>
            <p:nvPr/>
          </p:nvSpPr>
          <p:spPr>
            <a:xfrm>
              <a:off x="177243" y="255825"/>
              <a:ext cx="539617" cy="382453"/>
            </a:xfrm>
            <a:custGeom>
              <a:avLst/>
              <a:gdLst/>
              <a:ahLst/>
              <a:cxnLst/>
              <a:rect l="l" t="t" r="r" b="b"/>
              <a:pathLst>
                <a:path w="539617" h="382453">
                  <a:moveTo>
                    <a:pt x="0" y="0"/>
                  </a:moveTo>
                  <a:lnTo>
                    <a:pt x="539617" y="0"/>
                  </a:lnTo>
                  <a:lnTo>
                    <a:pt x="539617" y="382453"/>
                  </a:lnTo>
                  <a:lnTo>
                    <a:pt x="0" y="3824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16" name="AutoShape 16"/>
          <p:cNvSpPr/>
          <p:nvPr/>
        </p:nvSpPr>
        <p:spPr>
          <a:xfrm flipV="1">
            <a:off x="5454257" y="2242500"/>
            <a:ext cx="0" cy="1750389"/>
          </a:xfrm>
          <a:prstGeom prst="line">
            <a:avLst/>
          </a:prstGeom>
          <a:ln w="28575" cap="rnd">
            <a:solidFill>
              <a:srgbClr val="01789B"/>
            </a:solidFill>
            <a:prstDash val="solid"/>
            <a:headEnd type="none" w="sm" len="sm"/>
            <a:tailEnd type="oval" w="lg" len="lg"/>
          </a:ln>
        </p:spPr>
        <p:txBody>
          <a:bodyPr/>
          <a:lstStyle/>
          <a:p>
            <a:endParaRPr lang="en-GB"/>
          </a:p>
        </p:txBody>
      </p:sp>
      <p:grpSp>
        <p:nvGrpSpPr>
          <p:cNvPr id="17" name="Group 17"/>
          <p:cNvGrpSpPr/>
          <p:nvPr/>
        </p:nvGrpSpPr>
        <p:grpSpPr>
          <a:xfrm>
            <a:off x="5118969" y="3322312"/>
            <a:ext cx="670577" cy="670577"/>
            <a:chOff x="0" y="0"/>
            <a:chExt cx="894103" cy="894103"/>
          </a:xfrm>
        </p:grpSpPr>
        <p:grpSp>
          <p:nvGrpSpPr>
            <p:cNvPr id="18" name="Group 18"/>
            <p:cNvGrpSpPr/>
            <p:nvPr/>
          </p:nvGrpSpPr>
          <p:grpSpPr>
            <a:xfrm>
              <a:off x="0" y="0"/>
              <a:ext cx="894103" cy="894103"/>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9B"/>
              </a:solidFill>
            </p:spPr>
            <p:txBody>
              <a:bodyPr/>
              <a:lstStyle/>
              <a:p>
                <a:endParaRPr lang="en-GB"/>
              </a:p>
            </p:txBody>
          </p:sp>
        </p:grpSp>
        <p:sp>
          <p:nvSpPr>
            <p:cNvPr id="20" name="Freeform 20"/>
            <p:cNvSpPr/>
            <p:nvPr/>
          </p:nvSpPr>
          <p:spPr>
            <a:xfrm>
              <a:off x="207576" y="207576"/>
              <a:ext cx="478950" cy="478950"/>
            </a:xfrm>
            <a:custGeom>
              <a:avLst/>
              <a:gdLst/>
              <a:ahLst/>
              <a:cxnLst/>
              <a:rect l="l" t="t" r="r" b="b"/>
              <a:pathLst>
                <a:path w="478950" h="478950">
                  <a:moveTo>
                    <a:pt x="0" y="0"/>
                  </a:moveTo>
                  <a:lnTo>
                    <a:pt x="478950" y="0"/>
                  </a:lnTo>
                  <a:lnTo>
                    <a:pt x="478950" y="478950"/>
                  </a:lnTo>
                  <a:lnTo>
                    <a:pt x="0" y="478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sp>
        <p:nvSpPr>
          <p:cNvPr id="21" name="AutoShape 21"/>
          <p:cNvSpPr/>
          <p:nvPr/>
        </p:nvSpPr>
        <p:spPr>
          <a:xfrm flipH="1" flipV="1">
            <a:off x="3131023" y="3993185"/>
            <a:ext cx="14288" cy="688191"/>
          </a:xfrm>
          <a:prstGeom prst="line">
            <a:avLst/>
          </a:prstGeom>
          <a:ln w="28575" cap="rnd">
            <a:solidFill>
              <a:srgbClr val="01789B"/>
            </a:solidFill>
            <a:prstDash val="solid"/>
            <a:headEnd type="none" w="sm" len="sm"/>
            <a:tailEnd type="oval" w="lg" len="lg"/>
          </a:ln>
        </p:spPr>
        <p:txBody>
          <a:bodyPr/>
          <a:lstStyle/>
          <a:p>
            <a:endParaRPr lang="en-GB"/>
          </a:p>
        </p:txBody>
      </p:sp>
      <p:sp>
        <p:nvSpPr>
          <p:cNvPr id="22" name="AutoShape 22"/>
          <p:cNvSpPr/>
          <p:nvPr/>
        </p:nvSpPr>
        <p:spPr>
          <a:xfrm>
            <a:off x="383395" y="769818"/>
            <a:ext cx="5192661" cy="9236"/>
          </a:xfrm>
          <a:prstGeom prst="line">
            <a:avLst/>
          </a:prstGeom>
          <a:ln w="19050" cap="flat">
            <a:solidFill>
              <a:srgbClr val="01789B"/>
            </a:solidFill>
            <a:prstDash val="sysDot"/>
            <a:headEnd type="none" w="sm" len="sm"/>
            <a:tailEnd type="none" w="sm" len="sm"/>
          </a:ln>
        </p:spPr>
        <p:txBody>
          <a:bodyPr/>
          <a:lstStyle/>
          <a:p>
            <a:endParaRPr lang="en-GB"/>
          </a:p>
        </p:txBody>
      </p:sp>
      <p:sp>
        <p:nvSpPr>
          <p:cNvPr id="23" name="TextBox 23"/>
          <p:cNvSpPr txBox="1"/>
          <p:nvPr/>
        </p:nvSpPr>
        <p:spPr>
          <a:xfrm>
            <a:off x="357512" y="305465"/>
            <a:ext cx="4067851" cy="468019"/>
          </a:xfrm>
          <a:prstGeom prst="rect">
            <a:avLst/>
          </a:prstGeom>
        </p:spPr>
        <p:txBody>
          <a:bodyPr lIns="0" tIns="0" rIns="0" bIns="0" rtlCol="0" anchor="t">
            <a:spAutoFit/>
          </a:bodyPr>
          <a:lstStyle/>
          <a:p>
            <a:pPr>
              <a:lnSpc>
                <a:spcPts val="3393"/>
              </a:lnSpc>
            </a:pPr>
            <a:r>
              <a:rPr lang="en-US" sz="2424">
                <a:solidFill>
                  <a:srgbClr val="01789B"/>
                </a:solidFill>
                <a:latin typeface="Euclid Circular B 5"/>
              </a:rPr>
              <a:t>Lead gen</a:t>
            </a:r>
          </a:p>
        </p:txBody>
      </p:sp>
      <p:sp>
        <p:nvSpPr>
          <p:cNvPr id="24" name="TextBox 24"/>
          <p:cNvSpPr txBox="1"/>
          <p:nvPr/>
        </p:nvSpPr>
        <p:spPr>
          <a:xfrm>
            <a:off x="7681046" y="2223450"/>
            <a:ext cx="1618387" cy="721014"/>
          </a:xfrm>
          <a:prstGeom prst="rect">
            <a:avLst/>
          </a:prstGeom>
        </p:spPr>
        <p:txBody>
          <a:bodyPr lIns="0" tIns="0" rIns="0" bIns="0" rtlCol="0" anchor="t">
            <a:spAutoFit/>
          </a:bodyPr>
          <a:lstStyle/>
          <a:p>
            <a:pPr algn="ctr">
              <a:lnSpc>
                <a:spcPts val="1391"/>
              </a:lnSpc>
            </a:pPr>
            <a:r>
              <a:rPr lang="en-US" sz="1159">
                <a:solidFill>
                  <a:srgbClr val="01789B"/>
                </a:solidFill>
                <a:latin typeface="Euclid Circular B 2"/>
              </a:rPr>
              <a:t>Leads are collected and securely delivered to you in a format of your choice</a:t>
            </a:r>
          </a:p>
        </p:txBody>
      </p:sp>
      <p:sp>
        <p:nvSpPr>
          <p:cNvPr id="25" name="TextBox 25"/>
          <p:cNvSpPr txBox="1"/>
          <p:nvPr/>
        </p:nvSpPr>
        <p:spPr>
          <a:xfrm>
            <a:off x="357512" y="832473"/>
            <a:ext cx="9187845" cy="2382383"/>
          </a:xfrm>
          <a:prstGeom prst="rect">
            <a:avLst/>
          </a:prstGeom>
        </p:spPr>
        <p:txBody>
          <a:bodyPr lIns="0" tIns="0" rIns="0" bIns="0" rtlCol="0" anchor="t">
            <a:spAutoFit/>
          </a:bodyPr>
          <a:lstStyle/>
          <a:p>
            <a:pPr>
              <a:lnSpc>
                <a:spcPts val="1669"/>
              </a:lnSpc>
            </a:pPr>
            <a:endParaRPr/>
          </a:p>
          <a:p>
            <a:pPr>
              <a:lnSpc>
                <a:spcPts val="1669"/>
              </a:lnSpc>
            </a:pPr>
            <a:r>
              <a:rPr lang="en-US" sz="1192">
                <a:solidFill>
                  <a:srgbClr val="000000"/>
                </a:solidFill>
                <a:latin typeface="Euclid Circular B 2"/>
              </a:rPr>
              <a:t>Using the Grand Designs database, your brand will be promoted by the in-house team to generate leads for you to convert into sales. The database of affluent engaged customers trust the Grand Designs brand and therefore vouch for all companies that are worked with.​</a:t>
            </a:r>
          </a:p>
          <a:p>
            <a:pPr>
              <a:lnSpc>
                <a:spcPts val="1669"/>
              </a:lnSpc>
            </a:pPr>
            <a:endParaRPr lang="en-US" sz="1192">
              <a:solidFill>
                <a:srgbClr val="000000"/>
              </a:solidFill>
              <a:latin typeface="Euclid Circular B 2"/>
            </a:endParaRPr>
          </a:p>
          <a:p>
            <a:pPr>
              <a:lnSpc>
                <a:spcPts val="1669"/>
              </a:lnSpc>
            </a:pPr>
            <a:r>
              <a:rPr lang="en-US" sz="1192">
                <a:solidFill>
                  <a:srgbClr val="000000"/>
                </a:solidFill>
                <a:latin typeface="Euclid Circular B 2"/>
              </a:rPr>
              <a:t>Grand Designs use your content to create promotions and </a:t>
            </a:r>
          </a:p>
          <a:p>
            <a:pPr>
              <a:lnSpc>
                <a:spcPts val="1669"/>
              </a:lnSpc>
            </a:pPr>
            <a:r>
              <a:rPr lang="en-US" sz="1192">
                <a:solidFill>
                  <a:srgbClr val="000000"/>
                </a:solidFill>
                <a:latin typeface="Euclid Circular B 2"/>
              </a:rPr>
              <a:t>a unique landing page. This is then promoted to the </a:t>
            </a:r>
          </a:p>
          <a:p>
            <a:pPr>
              <a:lnSpc>
                <a:spcPts val="1669"/>
              </a:lnSpc>
            </a:pPr>
            <a:r>
              <a:rPr lang="en-US" sz="1192">
                <a:solidFill>
                  <a:srgbClr val="000000"/>
                </a:solidFill>
                <a:latin typeface="Euclid Circular B 2"/>
              </a:rPr>
              <a:t>Grand Designs audience to generate leads based on </a:t>
            </a:r>
          </a:p>
          <a:p>
            <a:pPr>
              <a:lnSpc>
                <a:spcPts val="1669"/>
              </a:lnSpc>
            </a:pPr>
            <a:r>
              <a:rPr lang="en-US" sz="1192">
                <a:solidFill>
                  <a:srgbClr val="000000"/>
                </a:solidFill>
                <a:latin typeface="Euclid Circular B 2"/>
              </a:rPr>
              <a:t>your requirements. ​</a:t>
            </a:r>
          </a:p>
          <a:p>
            <a:pPr>
              <a:lnSpc>
                <a:spcPts val="1669"/>
              </a:lnSpc>
            </a:pPr>
            <a:endParaRPr lang="en-US" sz="1192">
              <a:solidFill>
                <a:srgbClr val="000000"/>
              </a:solidFill>
              <a:latin typeface="Euclid Circular B 2"/>
            </a:endParaRPr>
          </a:p>
          <a:p>
            <a:pPr>
              <a:lnSpc>
                <a:spcPts val="1669"/>
              </a:lnSpc>
            </a:pPr>
            <a:r>
              <a:rPr lang="en-US" sz="1192">
                <a:solidFill>
                  <a:srgbClr val="000000"/>
                </a:solidFill>
                <a:latin typeface="Euclid Circular B 1"/>
              </a:rPr>
              <a:t>​</a:t>
            </a:r>
          </a:p>
        </p:txBody>
      </p:sp>
      <p:sp>
        <p:nvSpPr>
          <p:cNvPr id="27" name="AutoShape 27"/>
          <p:cNvSpPr/>
          <p:nvPr/>
        </p:nvSpPr>
        <p:spPr>
          <a:xfrm flipH="1">
            <a:off x="8490240" y="3657600"/>
            <a:ext cx="0" cy="781791"/>
          </a:xfrm>
          <a:prstGeom prst="line">
            <a:avLst/>
          </a:prstGeom>
          <a:ln w="28575" cap="rnd">
            <a:solidFill>
              <a:srgbClr val="01789B"/>
            </a:solidFill>
            <a:prstDash val="solid"/>
            <a:headEnd type="none" w="sm" len="sm"/>
            <a:tailEnd type="oval" w="lg" len="lg"/>
          </a:ln>
        </p:spPr>
        <p:txBody>
          <a:bodyPr/>
          <a:lstStyle/>
          <a:p>
            <a:endParaRPr lang="en-GB"/>
          </a:p>
        </p:txBody>
      </p:sp>
      <p:grpSp>
        <p:nvGrpSpPr>
          <p:cNvPr id="28" name="Group 28"/>
          <p:cNvGrpSpPr/>
          <p:nvPr/>
        </p:nvGrpSpPr>
        <p:grpSpPr>
          <a:xfrm>
            <a:off x="8154951" y="3085011"/>
            <a:ext cx="670577" cy="670577"/>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789B"/>
            </a:solidFill>
          </p:spPr>
          <p:txBody>
            <a:bodyPr/>
            <a:lstStyle/>
            <a:p>
              <a:endParaRPr lang="en-GB"/>
            </a:p>
          </p:txBody>
        </p:sp>
      </p:grpSp>
      <p:sp>
        <p:nvSpPr>
          <p:cNvPr id="30" name="Freeform 30"/>
          <p:cNvSpPr/>
          <p:nvPr/>
        </p:nvSpPr>
        <p:spPr>
          <a:xfrm>
            <a:off x="8267805" y="3249025"/>
            <a:ext cx="444869" cy="342549"/>
          </a:xfrm>
          <a:custGeom>
            <a:avLst/>
            <a:gdLst/>
            <a:ahLst/>
            <a:cxnLst/>
            <a:rect l="l" t="t" r="r" b="b"/>
            <a:pathLst>
              <a:path w="444869" h="342549">
                <a:moveTo>
                  <a:pt x="0" y="0"/>
                </a:moveTo>
                <a:lnTo>
                  <a:pt x="444869" y="0"/>
                </a:lnTo>
                <a:lnTo>
                  <a:pt x="444869" y="342549"/>
                </a:lnTo>
                <a:lnTo>
                  <a:pt x="0" y="3425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1" name="TextBox 31"/>
          <p:cNvSpPr txBox="1"/>
          <p:nvPr/>
        </p:nvSpPr>
        <p:spPr>
          <a:xfrm>
            <a:off x="731520" y="6669405"/>
            <a:ext cx="1902731" cy="545523"/>
          </a:xfrm>
          <a:prstGeom prst="rect">
            <a:avLst/>
          </a:prstGeom>
        </p:spPr>
        <p:txBody>
          <a:bodyPr lIns="0" tIns="0" rIns="0" bIns="0" rtlCol="0" anchor="t">
            <a:spAutoFit/>
          </a:bodyPr>
          <a:lstStyle/>
          <a:p>
            <a:pPr algn="ctr">
              <a:lnSpc>
                <a:spcPts val="1391"/>
              </a:lnSpc>
            </a:pPr>
            <a:endParaRPr/>
          </a:p>
          <a:p>
            <a:pPr algn="ctr">
              <a:lnSpc>
                <a:spcPts val="1391"/>
              </a:lnSpc>
            </a:pPr>
            <a:r>
              <a:rPr lang="en-US" sz="1159">
                <a:solidFill>
                  <a:srgbClr val="01789B"/>
                </a:solidFill>
                <a:latin typeface="Euclid Circular B 2"/>
              </a:rPr>
              <a:t>Client sends the campaign content​</a:t>
            </a:r>
          </a:p>
        </p:txBody>
      </p:sp>
      <p:sp>
        <p:nvSpPr>
          <p:cNvPr id="32" name="TextBox 32"/>
          <p:cNvSpPr txBox="1"/>
          <p:nvPr/>
        </p:nvSpPr>
        <p:spPr>
          <a:xfrm>
            <a:off x="1014221" y="6479328"/>
            <a:ext cx="1301565" cy="361105"/>
          </a:xfrm>
          <a:prstGeom prst="rect">
            <a:avLst/>
          </a:prstGeom>
        </p:spPr>
        <p:txBody>
          <a:bodyPr lIns="0" tIns="0" rIns="0" bIns="0" rtlCol="0" anchor="t">
            <a:spAutoFit/>
          </a:bodyPr>
          <a:lstStyle/>
          <a:p>
            <a:pPr algn="ctr">
              <a:lnSpc>
                <a:spcPts val="2437"/>
              </a:lnSpc>
            </a:pPr>
            <a:r>
              <a:rPr lang="en-US" sz="2030">
                <a:solidFill>
                  <a:srgbClr val="01789B"/>
                </a:solidFill>
                <a:latin typeface="Euclid Circular B 1"/>
              </a:rPr>
              <a:t>1.</a:t>
            </a:r>
          </a:p>
        </p:txBody>
      </p:sp>
      <p:sp>
        <p:nvSpPr>
          <p:cNvPr id="33" name="TextBox 33"/>
          <p:cNvSpPr txBox="1"/>
          <p:nvPr/>
        </p:nvSpPr>
        <p:spPr>
          <a:xfrm>
            <a:off x="478683" y="3291583"/>
            <a:ext cx="1301565" cy="361105"/>
          </a:xfrm>
          <a:prstGeom prst="rect">
            <a:avLst/>
          </a:prstGeom>
        </p:spPr>
        <p:txBody>
          <a:bodyPr lIns="0" tIns="0" rIns="0" bIns="0" rtlCol="0" anchor="t">
            <a:spAutoFit/>
          </a:bodyPr>
          <a:lstStyle/>
          <a:p>
            <a:pPr algn="ctr">
              <a:lnSpc>
                <a:spcPts val="2437"/>
              </a:lnSpc>
            </a:pPr>
            <a:r>
              <a:rPr lang="en-US" sz="2030">
                <a:solidFill>
                  <a:srgbClr val="01789B"/>
                </a:solidFill>
                <a:latin typeface="Euclid Circular B 1"/>
              </a:rPr>
              <a:t>2.</a:t>
            </a:r>
          </a:p>
        </p:txBody>
      </p:sp>
      <p:sp>
        <p:nvSpPr>
          <p:cNvPr id="34" name="TextBox 34"/>
          <p:cNvSpPr txBox="1"/>
          <p:nvPr/>
        </p:nvSpPr>
        <p:spPr>
          <a:xfrm>
            <a:off x="3083236" y="4909615"/>
            <a:ext cx="1301565" cy="361105"/>
          </a:xfrm>
          <a:prstGeom prst="rect">
            <a:avLst/>
          </a:prstGeom>
        </p:spPr>
        <p:txBody>
          <a:bodyPr lIns="0" tIns="0" rIns="0" bIns="0" rtlCol="0" anchor="t">
            <a:spAutoFit/>
          </a:bodyPr>
          <a:lstStyle/>
          <a:p>
            <a:pPr algn="ctr">
              <a:lnSpc>
                <a:spcPts val="2437"/>
              </a:lnSpc>
            </a:pPr>
            <a:r>
              <a:rPr lang="en-US" sz="2030">
                <a:solidFill>
                  <a:srgbClr val="01789B"/>
                </a:solidFill>
                <a:latin typeface="Euclid Circular B 1"/>
              </a:rPr>
              <a:t>3.</a:t>
            </a:r>
          </a:p>
        </p:txBody>
      </p:sp>
      <p:sp>
        <p:nvSpPr>
          <p:cNvPr id="35" name="TextBox 35"/>
          <p:cNvSpPr txBox="1"/>
          <p:nvPr/>
        </p:nvSpPr>
        <p:spPr>
          <a:xfrm>
            <a:off x="4216280" y="3594785"/>
            <a:ext cx="1301565" cy="361105"/>
          </a:xfrm>
          <a:prstGeom prst="rect">
            <a:avLst/>
          </a:prstGeom>
        </p:spPr>
        <p:txBody>
          <a:bodyPr lIns="0" tIns="0" rIns="0" bIns="0" rtlCol="0" anchor="t">
            <a:spAutoFit/>
          </a:bodyPr>
          <a:lstStyle/>
          <a:p>
            <a:pPr algn="ctr">
              <a:lnSpc>
                <a:spcPts val="2437"/>
              </a:lnSpc>
            </a:pPr>
            <a:r>
              <a:rPr lang="en-US" sz="2030">
                <a:solidFill>
                  <a:srgbClr val="01789B"/>
                </a:solidFill>
                <a:latin typeface="Euclid Circular B 1"/>
              </a:rPr>
              <a:t>4.</a:t>
            </a:r>
          </a:p>
        </p:txBody>
      </p:sp>
      <p:sp>
        <p:nvSpPr>
          <p:cNvPr id="36" name="TextBox 36"/>
          <p:cNvSpPr txBox="1"/>
          <p:nvPr/>
        </p:nvSpPr>
        <p:spPr>
          <a:xfrm>
            <a:off x="5118969" y="6828878"/>
            <a:ext cx="3704837" cy="311688"/>
          </a:xfrm>
          <a:prstGeom prst="rect">
            <a:avLst/>
          </a:prstGeom>
        </p:spPr>
        <p:txBody>
          <a:bodyPr lIns="0" tIns="0" rIns="0" bIns="0" rtlCol="0" anchor="t">
            <a:spAutoFit/>
          </a:bodyPr>
          <a:lstStyle/>
          <a:p>
            <a:pPr algn="ctr">
              <a:lnSpc>
                <a:spcPts val="2790"/>
              </a:lnSpc>
            </a:pPr>
            <a:r>
              <a:rPr lang="en-US">
                <a:solidFill>
                  <a:srgbClr val="000000"/>
                </a:solidFill>
                <a:latin typeface="Euclid Circular B 2"/>
              </a:rPr>
              <a:t>Campaign run across 3 months</a:t>
            </a:r>
          </a:p>
        </p:txBody>
      </p:sp>
      <p:sp>
        <p:nvSpPr>
          <p:cNvPr id="37" name="TextBox 37"/>
          <p:cNvSpPr txBox="1"/>
          <p:nvPr/>
        </p:nvSpPr>
        <p:spPr>
          <a:xfrm>
            <a:off x="178100" y="3616536"/>
            <a:ext cx="1902731" cy="418211"/>
          </a:xfrm>
          <a:prstGeom prst="rect">
            <a:avLst/>
          </a:prstGeom>
        </p:spPr>
        <p:txBody>
          <a:bodyPr lIns="0" tIns="0" rIns="0" bIns="0" rtlCol="0" anchor="t">
            <a:spAutoFit/>
          </a:bodyPr>
          <a:lstStyle/>
          <a:p>
            <a:pPr algn="ctr">
              <a:lnSpc>
                <a:spcPts val="1624"/>
              </a:lnSpc>
            </a:pPr>
            <a:r>
              <a:rPr lang="en-US" sz="1160">
                <a:solidFill>
                  <a:srgbClr val="01789B"/>
                </a:solidFill>
                <a:latin typeface="Euclid Circular B 2"/>
              </a:rPr>
              <a:t>Marketing assets are created</a:t>
            </a:r>
          </a:p>
        </p:txBody>
      </p:sp>
      <p:sp>
        <p:nvSpPr>
          <p:cNvPr id="38" name="TextBox 38"/>
          <p:cNvSpPr txBox="1"/>
          <p:nvPr/>
        </p:nvSpPr>
        <p:spPr>
          <a:xfrm>
            <a:off x="2564405" y="5342622"/>
            <a:ext cx="1860958" cy="1418336"/>
          </a:xfrm>
          <a:prstGeom prst="rect">
            <a:avLst/>
          </a:prstGeom>
        </p:spPr>
        <p:txBody>
          <a:bodyPr lIns="0" tIns="0" rIns="0" bIns="0" rtlCol="0" anchor="t">
            <a:spAutoFit/>
          </a:bodyPr>
          <a:lstStyle/>
          <a:p>
            <a:pPr algn="ctr">
              <a:lnSpc>
                <a:spcPts val="1624"/>
              </a:lnSpc>
            </a:pPr>
            <a:r>
              <a:rPr lang="en-US" sz="1160">
                <a:solidFill>
                  <a:srgbClr val="01789B"/>
                </a:solidFill>
                <a:latin typeface="Euclid Circular B 2"/>
              </a:rPr>
              <a:t>A bespoke landing page is created on the Grand Designs website where your potential customers fill in their details and consent for your company to follow up with them</a:t>
            </a:r>
          </a:p>
        </p:txBody>
      </p:sp>
      <p:sp>
        <p:nvSpPr>
          <p:cNvPr id="39" name="TextBox 39"/>
          <p:cNvSpPr txBox="1"/>
          <p:nvPr/>
        </p:nvSpPr>
        <p:spPr>
          <a:xfrm>
            <a:off x="4674200" y="4105773"/>
            <a:ext cx="1560114" cy="1818386"/>
          </a:xfrm>
          <a:prstGeom prst="rect">
            <a:avLst/>
          </a:prstGeom>
        </p:spPr>
        <p:txBody>
          <a:bodyPr lIns="0" tIns="0" rIns="0" bIns="0" rtlCol="0" anchor="t">
            <a:spAutoFit/>
          </a:bodyPr>
          <a:lstStyle/>
          <a:p>
            <a:pPr algn="ctr">
              <a:lnSpc>
                <a:spcPts val="1624"/>
              </a:lnSpc>
            </a:pPr>
            <a:r>
              <a:rPr lang="en-US" sz="1160">
                <a:solidFill>
                  <a:srgbClr val="01789B"/>
                </a:solidFill>
                <a:latin typeface="Euclid Circular B 2"/>
              </a:rPr>
              <a:t>Through multiple targeted emails, social media campaign campaigns (Reach over 100,000 impressions) and editorial newsletter with 170,000 engaged subscribers)</a:t>
            </a:r>
          </a:p>
        </p:txBody>
      </p:sp>
      <p:sp>
        <p:nvSpPr>
          <p:cNvPr id="40" name="TextBox 40"/>
          <p:cNvSpPr txBox="1"/>
          <p:nvPr/>
        </p:nvSpPr>
        <p:spPr>
          <a:xfrm>
            <a:off x="7887966" y="1847625"/>
            <a:ext cx="1301565" cy="396113"/>
          </a:xfrm>
          <a:prstGeom prst="rect">
            <a:avLst/>
          </a:prstGeom>
        </p:spPr>
        <p:txBody>
          <a:bodyPr lIns="0" tIns="0" rIns="0" bIns="0" rtlCol="0" anchor="t">
            <a:spAutoFit/>
          </a:bodyPr>
          <a:lstStyle/>
          <a:p>
            <a:pPr algn="ctr">
              <a:lnSpc>
                <a:spcPts val="2842"/>
              </a:lnSpc>
            </a:pPr>
            <a:r>
              <a:rPr lang="en-US" sz="2030">
                <a:solidFill>
                  <a:srgbClr val="01789B"/>
                </a:solidFill>
                <a:latin typeface="Euclid Circular B 4"/>
              </a:rPr>
              <a:t>5.</a:t>
            </a:r>
          </a:p>
        </p:txBody>
      </p:sp>
      <p:sp>
        <p:nvSpPr>
          <p:cNvPr id="41" name="Freeform 41"/>
          <p:cNvSpPr/>
          <p:nvPr/>
        </p:nvSpPr>
        <p:spPr>
          <a:xfrm>
            <a:off x="8154951" y="167352"/>
            <a:ext cx="1437172" cy="858073"/>
          </a:xfrm>
          <a:custGeom>
            <a:avLst/>
            <a:gdLst/>
            <a:ahLst/>
            <a:cxnLst/>
            <a:rect l="l" t="t" r="r" b="b"/>
            <a:pathLst>
              <a:path w="1533190" h="881739">
                <a:moveTo>
                  <a:pt x="0" y="0"/>
                </a:moveTo>
                <a:lnTo>
                  <a:pt x="1533191" y="0"/>
                </a:lnTo>
                <a:lnTo>
                  <a:pt x="1533191" y="881739"/>
                </a:lnTo>
                <a:lnTo>
                  <a:pt x="0" y="881739"/>
                </a:lnTo>
                <a:lnTo>
                  <a:pt x="0" y="0"/>
                </a:lnTo>
                <a:close/>
              </a:path>
            </a:pathLst>
          </a:custGeom>
          <a:blipFill>
            <a:blip r:embed="rId14"/>
            <a:stretch>
              <a:fillRect l="-3246"/>
            </a:stretch>
          </a:blipFill>
        </p:spPr>
        <p:txBody>
          <a:bodyPr/>
          <a:lstStyle/>
          <a:p>
            <a:endParaRPr lang="en-GB"/>
          </a:p>
        </p:txBody>
      </p:sp>
      <p:pic>
        <p:nvPicPr>
          <p:cNvPr id="48" name="Picture 47">
            <a:extLst>
              <a:ext uri="{FF2B5EF4-FFF2-40B4-BE49-F238E27FC236}">
                <a16:creationId xmlns:a16="http://schemas.microsoft.com/office/drawing/2014/main" id="{E528E35C-3781-893B-127F-7655680E36D5}"/>
              </a:ext>
            </a:extLst>
          </p:cNvPr>
          <p:cNvPicPr>
            <a:picLocks noChangeAspect="1"/>
          </p:cNvPicPr>
          <p:nvPr/>
        </p:nvPicPr>
        <p:blipFill>
          <a:blip r:embed="rId15"/>
          <a:stretch>
            <a:fillRect/>
          </a:stretch>
        </p:blipFill>
        <p:spPr>
          <a:xfrm>
            <a:off x="1810320" y="416742"/>
            <a:ext cx="243856" cy="253381"/>
          </a:xfrm>
          <a:prstGeom prst="rect">
            <a:avLst/>
          </a:prstGeom>
        </p:spPr>
      </p:pic>
      <p:sp>
        <p:nvSpPr>
          <p:cNvPr id="26" name="TextBox 25">
            <a:extLst>
              <a:ext uri="{FF2B5EF4-FFF2-40B4-BE49-F238E27FC236}">
                <a16:creationId xmlns:a16="http://schemas.microsoft.com/office/drawing/2014/main" id="{D97F73F1-F7E8-3109-05C4-67836E1F8EB2}"/>
              </a:ext>
            </a:extLst>
          </p:cNvPr>
          <p:cNvSpPr txBox="1"/>
          <p:nvPr/>
        </p:nvSpPr>
        <p:spPr>
          <a:xfrm>
            <a:off x="2318744" y="349265"/>
            <a:ext cx="46201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lumMod val="95000"/>
                    <a:lumOff val="5000"/>
                  </a:schemeClr>
                </a:solidFill>
                <a:cs typeface="Calibri"/>
                <a:hlinkClick r:id="rId16">
                  <a:extLst>
                    <a:ext uri="{A12FA001-AC4F-418D-AE19-62706E023703}">
                      <ahyp:hlinkClr xmlns:ahyp="http://schemas.microsoft.com/office/drawing/2018/hyperlinkcolor" val="tx"/>
                    </a:ext>
                  </a:extLst>
                </a:hlinkClick>
              </a:rPr>
              <a:t>Lead Generation presentation</a:t>
            </a:r>
            <a:endParaRPr lang="en-US">
              <a:solidFill>
                <a:schemeClr val="tx1">
                  <a:lumMod val="95000"/>
                  <a:lumOff val="5000"/>
                </a:schemeClr>
              </a:solidFill>
              <a:hlinkClick r:id="rId16">
                <a:extLst>
                  <a:ext uri="{A12FA001-AC4F-418D-AE19-62706E023703}">
                    <ahyp:hlinkClr xmlns:ahyp="http://schemas.microsoft.com/office/drawing/2018/hyperlinkcolor" val="tx"/>
                  </a:ext>
                </a:extLst>
              </a:hlinkClic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963</Words>
  <Application>Microsoft Office PowerPoint</Application>
  <PresentationFormat>Custom</PresentationFormat>
  <Paragraphs>191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Euclid Circular B 1</vt:lpstr>
      <vt:lpstr>Euclid Circular B 5</vt:lpstr>
      <vt:lpstr>Euclid Circular B 4</vt:lpstr>
      <vt:lpstr>Segoe UI</vt:lpstr>
      <vt:lpstr>Calibri</vt:lpstr>
      <vt:lpstr>Arial</vt:lpstr>
      <vt:lpstr>Euclid Circular B 2</vt:lpstr>
      <vt:lpstr>Euclid Circular B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 PACK 2024</dc:title>
  <dc:creator>Aurelia Allegra</dc:creator>
  <cp:lastModifiedBy>Aurelia Allegra</cp:lastModifiedBy>
  <cp:revision>6</cp:revision>
  <dcterms:created xsi:type="dcterms:W3CDTF">2006-08-16T00:00:00Z</dcterms:created>
  <dcterms:modified xsi:type="dcterms:W3CDTF">2024-07-03T11:40:35Z</dcterms:modified>
  <dc:identifier>DAFnwsoa_jE</dc:identifier>
</cp:coreProperties>
</file>