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373" r:id="rId3"/>
    <p:sldId id="383" r:id="rId4"/>
    <p:sldId id="2147376641" r:id="rId5"/>
    <p:sldId id="384" r:id="rId6"/>
    <p:sldId id="2147376640" r:id="rId7"/>
    <p:sldId id="271" r:id="rId8"/>
    <p:sldId id="2147376624" r:id="rId9"/>
    <p:sldId id="2142531753" r:id="rId10"/>
    <p:sldId id="2147376622" r:id="rId11"/>
    <p:sldId id="2147376625" r:id="rId12"/>
    <p:sldId id="376" r:id="rId13"/>
    <p:sldId id="385" r:id="rId14"/>
    <p:sldId id="285" r:id="rId15"/>
    <p:sldId id="386" r:id="rId16"/>
    <p:sldId id="2147376626" r:id="rId17"/>
    <p:sldId id="2147376634" r:id="rId18"/>
    <p:sldId id="2147376635" r:id="rId19"/>
    <p:sldId id="2147376627" r:id="rId20"/>
    <p:sldId id="2147376628" r:id="rId21"/>
    <p:sldId id="2147376638" r:id="rId22"/>
    <p:sldId id="2147376630" r:id="rId23"/>
    <p:sldId id="2147376637" r:id="rId24"/>
    <p:sldId id="2147376636" r:id="rId25"/>
    <p:sldId id="2147376632" r:id="rId26"/>
    <p:sldId id="2147376639" r:id="rId27"/>
    <p:sldId id="36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6291"/>
  </p:normalViewPr>
  <p:slideViewPr>
    <p:cSldViewPr snapToGrid="0" snapToObjects="1">
      <p:cViewPr varScale="1">
        <p:scale>
          <a:sx n="114" d="100"/>
          <a:sy n="114" d="100"/>
        </p:scale>
        <p:origin x="4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DB201-949A-1B48-8070-BC96591EF281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2CCFC-B50D-4C44-A9E1-57EC8C297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37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105A8-D61D-B64A-988B-25311D25D8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53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7E7E1-40D6-A740-8969-687A3FE04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DF63B8-2189-084B-A400-8E8219010D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1A8CE-97B9-D542-8E92-1BDFA8D17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9D4D-50D1-2140-BB96-E1B6F7C15C9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B50CB-68C9-DE45-AB9D-8D18C3D0F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7A6B5-0F87-9342-BB43-ED35A1DF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BCC63-E8D6-3145-B4A7-C2455703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58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268E-A995-3B4B-8B5B-B927152C9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B0C9D7-BBFD-D94F-AB97-E3567D1BB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EB59C-CA79-AA42-A54B-279E24D8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9D4D-50D1-2140-BB96-E1B6F7C15C9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13089-CD64-B843-90F5-790C51E2A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4CD9-A375-9240-AA1B-052A20C10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BCC63-E8D6-3145-B4A7-C2455703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71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2F8C73-7926-B443-A7F7-EC4F929C23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0F4E80-2558-A844-BD13-C0F2EDAD3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D54D0-D4E6-2D4C-9E8A-FC7CCA7CD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9D4D-50D1-2140-BB96-E1B6F7C15C9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67A3D-E4C4-704B-865D-B6FC737BB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4C526-9CF0-9C4A-BE3D-E6F8338C2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BCC63-E8D6-3145-B4A7-C2455703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78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1 x content + heading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B7F44-1A9D-43CE-8B94-70E892BCC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F0CD56-CDEF-4F99-82E9-F8344BA7D8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17232-4933-4B44-AB0A-14F735246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A8CE99-0AD9-4D9C-9C09-47545620E9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1710000"/>
            <a:ext cx="11464925" cy="6048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add text</a:t>
            </a:r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CF1398-AEAE-44BE-B05F-E03B17EB921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000" y="2376000"/>
            <a:ext cx="11466000" cy="334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7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1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596ED-8270-4BD9-9069-84F474882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CA3A6B-089A-48DA-907F-9446B1276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73D13-8BEF-4470-A16D-19EDE6E7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105BF4-D562-44BF-BA5C-F9CA4C0FE9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910800"/>
            <a:ext cx="11466000" cy="396000"/>
          </a:xfrm>
        </p:spPr>
        <p:txBody>
          <a:bodyPr/>
          <a:lstStyle>
            <a:lvl1pPr>
              <a:spcBef>
                <a:spcPts val="600"/>
              </a:spcBef>
              <a:defRPr sz="2200"/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01F0EAC-DF03-4553-8D22-C26B163DC9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0363" y="1710000"/>
            <a:ext cx="11466000" cy="399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395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5236C-57A6-F748-A057-AAA632025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4DDB1-328B-D745-A649-91B194BB8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5A742-85CF-A747-A471-64C20FF56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© Karen Green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825A3-6E43-994D-95D4-50E653DE7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2C1FD-0772-254F-B3AA-17F7FE885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BCC63-E8D6-3145-B4A7-C2455703BF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C8BA61-AF8F-9847-9DA1-3EC24DD8BD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106" y="6134104"/>
            <a:ext cx="1696184" cy="53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6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D0B4D-D1DB-6C4A-B6FA-9861DB503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D6E88-8636-7940-AB1E-2C4826A6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C9ACC-775B-8E47-A682-B6ACC8F0C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9D4D-50D1-2140-BB96-E1B6F7C15C9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B37E8-D6BD-5D4F-9C4E-586E4FEEB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8C1BD-031B-6B4E-91CC-AAA7BB9EE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BCC63-E8D6-3145-B4A7-C2455703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53CD5-278A-3E4F-886D-4B6A37291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97A25-0311-EC40-A2CE-241161188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AC20D-5D6D-B64C-9234-18318870B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C55353-3E26-9642-8BF6-685CC9C4C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9D4D-50D1-2140-BB96-E1B6F7C15C9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57FC8-9378-2649-BACD-96521A8B2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A740F-8006-7C48-B98E-89AB18C6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BCC63-E8D6-3145-B4A7-C2455703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1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67865-3F6B-804B-8E83-637B7CD74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BEC07-4190-484A-856E-9B94B344F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591BA-F4FA-CC4F-A388-B00CF1AC1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3FB9D6-4539-E440-9CC4-8049FB571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449D07-FFDA-3C45-99DA-A4DA327677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13A620-8CFC-674F-871D-0126E3BB8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9D4D-50D1-2140-BB96-E1B6F7C15C9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3EA3D9-A9A2-6F43-BAC7-DFBED05A3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60E34D-9154-484C-BF11-AD5624725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BCC63-E8D6-3145-B4A7-C2455703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64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7FA73-AE93-A74C-A201-D399AA63A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7620BB-C349-DA43-8544-994673DA2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9D4D-50D1-2140-BB96-E1B6F7C15C9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A62E23-8A6C-1242-BF50-DBF27F45B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88740-387F-744B-9444-71712B2C9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BCC63-E8D6-3145-B4A7-C2455703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28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5DAED6-C878-634D-AD59-EAD172AF8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9D4D-50D1-2140-BB96-E1B6F7C15C9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5B4FA-C8B6-AD4B-B143-232C0A41D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E6A1E-185E-DD47-837D-1BC4B2618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BCC63-E8D6-3145-B4A7-C2455703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44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C1BB7-B217-AA41-8DEB-DED35C94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664B9-6481-6849-915A-F125466D2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183EA-219F-9B47-9605-3AC85D8D9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305D4-C8C4-EF49-BDC5-5560C7003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9D4D-50D1-2140-BB96-E1B6F7C15C9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9FC48-56E1-584E-940B-51B86B603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32B115-F695-E448-A246-D4D716EC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BCC63-E8D6-3145-B4A7-C2455703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45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8BD35-9626-4D45-828C-787D25D0C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349B4B-7929-6541-9B9F-1C4748FAB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2D8FA-EF1D-5C44-A869-B7E7BD667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F736A-A25D-1742-AEF2-7579C1665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C9D4D-50D1-2140-BB96-E1B6F7C15C9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66855-F673-C34C-B69C-6BA58B8A0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3E6AA-2694-B94A-ACF4-0E98E14D0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BCC63-E8D6-3145-B4A7-C2455703B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93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3E3D15-0EBF-874A-9F35-3CE656B00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FED8D-3F14-7840-BCD2-BCB03554A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51296-5ED7-0340-A960-07236E699D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C9D4D-50D1-2140-BB96-E1B6F7C15C9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FA416-AE59-C148-A577-CB7FD34F24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ED25F-81AB-2840-A299-0C8DE793B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BCC63-E8D6-3145-B4A7-C2455703BF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457EE0-C820-9D43-841C-6C364EBFC3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106" y="6134104"/>
            <a:ext cx="1696184" cy="53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6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13" Type="http://schemas.openxmlformats.org/officeDocument/2006/relationships/image" Target="../media/image14.png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12" Type="http://schemas.openxmlformats.org/officeDocument/2006/relationships/image" Target="../media/image13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11" Type="http://schemas.openxmlformats.org/officeDocument/2006/relationships/image" Target="../media/image12.png"/><Relationship Id="rId5" Type="http://schemas.openxmlformats.org/officeDocument/2006/relationships/image" Target="../media/image6.tif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tiff"/><Relationship Id="rId9" Type="http://schemas.openxmlformats.org/officeDocument/2006/relationships/image" Target="../media/image10.tiff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tiff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hyperlink" Target="mailto:karen@foodmentor.co.uk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9.jpeg"/><Relationship Id="rId4" Type="http://schemas.openxmlformats.org/officeDocument/2006/relationships/image" Target="../media/image18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4C51C3-7EC0-8B49-A112-D1C9DFB49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47A1C7-4EE1-6141-B05B-5E4BBF3E6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33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FEDF4-EABE-4CFF-AFD7-CE97C4182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38" y="50665"/>
            <a:ext cx="10515600" cy="1325563"/>
          </a:xfrm>
        </p:spPr>
        <p:txBody>
          <a:bodyPr/>
          <a:lstStyle/>
          <a:p>
            <a:r>
              <a:rPr lang="en-GB" dirty="0"/>
              <a:t>What categories and brands do well?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6254FE-5A2A-4692-9506-2F411715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22363" y="6303628"/>
            <a:ext cx="4114800" cy="365125"/>
          </a:xfrm>
        </p:spPr>
        <p:txBody>
          <a:bodyPr/>
          <a:lstStyle/>
          <a:p>
            <a:r>
              <a:rPr lang="en-GB" dirty="0"/>
              <a:t>Source: Kantar, FMCG Panel, 52 w/e 20-Mar-22</a:t>
            </a:r>
          </a:p>
        </p:txBody>
      </p:sp>
      <p:pic>
        <p:nvPicPr>
          <p:cNvPr id="4098" name="Picture 2" descr="Tesco Fresh Cream Strawberry Victoria Sponge 360G">
            <a:extLst>
              <a:ext uri="{FF2B5EF4-FFF2-40B4-BE49-F238E27FC236}">
                <a16:creationId xmlns:a16="http://schemas.microsoft.com/office/drawing/2014/main" id="{2575859D-8951-47F7-B541-03FC6FA37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243856"/>
            <a:ext cx="1864179" cy="186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6D6063-FE20-41A0-93D2-C73E9564AC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561" y="2098283"/>
            <a:ext cx="2060121" cy="20601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01181B-75AD-4432-A065-83F3F0EAFAFA}"/>
              </a:ext>
            </a:extLst>
          </p:cNvPr>
          <p:cNvSpPr txBox="1"/>
          <p:nvPr/>
        </p:nvSpPr>
        <p:spPr>
          <a:xfrm>
            <a:off x="489858" y="1513114"/>
            <a:ext cx="533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/>
              <a:t>Categories with &gt;40% sales from over 65s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48BCD9-90F4-48D1-AA23-3AC76FDEAA4B}"/>
              </a:ext>
            </a:extLst>
          </p:cNvPr>
          <p:cNvCxnSpPr/>
          <p:nvPr/>
        </p:nvCxnSpPr>
        <p:spPr>
          <a:xfrm>
            <a:off x="402770" y="1916314"/>
            <a:ext cx="5453744" cy="0"/>
          </a:xfrm>
          <a:prstGeom prst="line">
            <a:avLst/>
          </a:prstGeom>
          <a:ln w="571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97C4D85-2335-4BB5-9EF2-6B9A778BE904}"/>
              </a:ext>
            </a:extLst>
          </p:cNvPr>
          <p:cNvSpPr txBox="1"/>
          <p:nvPr/>
        </p:nvSpPr>
        <p:spPr>
          <a:xfrm>
            <a:off x="6389912" y="1513114"/>
            <a:ext cx="5334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/>
              <a:t>Brands with &gt;50% sales from over 65s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FDEE0A-F547-4C17-873C-E3C4EBCBFFAE}"/>
              </a:ext>
            </a:extLst>
          </p:cNvPr>
          <p:cNvCxnSpPr/>
          <p:nvPr/>
        </p:nvCxnSpPr>
        <p:spPr>
          <a:xfrm>
            <a:off x="6335482" y="1916314"/>
            <a:ext cx="5453744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0203896-43AD-4875-941D-1EADC5A38D2F}"/>
              </a:ext>
            </a:extLst>
          </p:cNvPr>
          <p:cNvSpPr txBox="1"/>
          <p:nvPr/>
        </p:nvSpPr>
        <p:spPr>
          <a:xfrm>
            <a:off x="692603" y="4186663"/>
            <a:ext cx="21553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b="1" dirty="0"/>
              <a:t>Chilled Cakes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7F75B4-0F23-4771-8321-EBC51D0C6B7B}"/>
              </a:ext>
            </a:extLst>
          </p:cNvPr>
          <p:cNvSpPr txBox="1"/>
          <p:nvPr/>
        </p:nvSpPr>
        <p:spPr>
          <a:xfrm>
            <a:off x="3465561" y="4205673"/>
            <a:ext cx="21553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b="1" dirty="0"/>
              <a:t>Fresh Lamb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E3D997C-D61E-48BD-BF10-823837239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0733" y="2498332"/>
            <a:ext cx="2709723" cy="126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Ovaltine Logo - LogoDix">
            <a:extLst>
              <a:ext uri="{FF2B5EF4-FFF2-40B4-BE49-F238E27FC236}">
                <a16:creationId xmlns:a16="http://schemas.microsoft.com/office/drawing/2014/main" id="{2AA68EAC-5BCC-4B7C-A561-BCCEE00DF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0456" y="2305775"/>
            <a:ext cx="2570656" cy="156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D3868E-5A25-DE18-236A-3F376A847C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3E93E0-A708-7B4D-8425-30206F5E6DD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674" y="4187528"/>
            <a:ext cx="1969181" cy="1969181"/>
          </a:xfrm>
          <a:prstGeom prst="rect">
            <a:avLst/>
          </a:prstGeom>
        </p:spPr>
      </p:pic>
      <p:pic>
        <p:nvPicPr>
          <p:cNvPr id="18" name="Picture 4" descr="Actimel Strawberry Yogurt Drinks 12x100g">
            <a:extLst>
              <a:ext uri="{FF2B5EF4-FFF2-40B4-BE49-F238E27FC236}">
                <a16:creationId xmlns:a16="http://schemas.microsoft.com/office/drawing/2014/main" id="{76902220-6D51-2245-8DF3-AF0984363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8116" y="4605973"/>
            <a:ext cx="2546619" cy="11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ACB29B6-16C6-0249-9913-AACCDF54BFB8}"/>
              </a:ext>
            </a:extLst>
          </p:cNvPr>
          <p:cNvSpPr txBox="1"/>
          <p:nvPr/>
        </p:nvSpPr>
        <p:spPr>
          <a:xfrm>
            <a:off x="794587" y="6120975"/>
            <a:ext cx="2155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b="1"/>
              <a:t>Chilled Prepared Fish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2C7ACA-BAAE-484B-A1AF-CE6BC86EE03C}"/>
              </a:ext>
            </a:extLst>
          </p:cNvPr>
          <p:cNvSpPr txBox="1"/>
          <p:nvPr/>
        </p:nvSpPr>
        <p:spPr>
          <a:xfrm>
            <a:off x="3613987" y="6120975"/>
            <a:ext cx="2155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b="1" dirty="0"/>
              <a:t>Yoghurt Drinks &amp; Juices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0EFCC48-48ED-514D-8727-1AB8C72F44A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837" y="4309435"/>
            <a:ext cx="2546619" cy="15541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E44D1E-5145-0E47-9911-7C1EF2C80B8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1086" y="3918624"/>
            <a:ext cx="2103352" cy="210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E1D2CB-37FB-D144-BFA0-800919513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019" y="554009"/>
            <a:ext cx="4789763" cy="1662878"/>
          </a:xfrm>
        </p:spPr>
        <p:txBody>
          <a:bodyPr>
            <a:normAutofit/>
          </a:bodyPr>
          <a:lstStyle/>
          <a:p>
            <a:r>
              <a:rPr lang="en-US" sz="4000"/>
              <a:t>Health opportunities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BA5AD6-2553-B24F-8108-172635B341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10"/>
            <a:ext cx="3003103" cy="3912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32E368-3E20-A14C-A928-4E112E9615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3180257" y="10"/>
            <a:ext cx="3016307" cy="22233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8E5673-FA81-F540-BA20-22CF926D01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65B079-998D-DF43-9D70-2329AD3C9C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0256" y="2100263"/>
            <a:ext cx="3016307" cy="2350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E6A61D-4B73-0244-96B6-AD2092B82D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0257" y="4629236"/>
            <a:ext cx="3016307" cy="22287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B7AF5-35DB-5E44-B430-32E7142D8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019" y="2412009"/>
            <a:ext cx="4789763" cy="3713895"/>
          </a:xfrm>
        </p:spPr>
        <p:txBody>
          <a:bodyPr>
            <a:normAutofit/>
          </a:bodyPr>
          <a:lstStyle/>
          <a:p>
            <a:r>
              <a:rPr lang="en-GB" sz="2000" dirty="0"/>
              <a:t>Plant based – all BOL is plant based</a:t>
            </a:r>
          </a:p>
          <a:p>
            <a:r>
              <a:rPr lang="en-GB" sz="2000" dirty="0"/>
              <a:t>Free from </a:t>
            </a:r>
            <a:r>
              <a:rPr lang="en-GB" sz="2000" dirty="0" err="1"/>
              <a:t>eg</a:t>
            </a:r>
            <a:r>
              <a:rPr lang="en-GB" sz="2000" dirty="0"/>
              <a:t> </a:t>
            </a:r>
            <a:r>
              <a:rPr lang="en-GB" sz="2000" dirty="0" err="1"/>
              <a:t>Clives</a:t>
            </a:r>
            <a:r>
              <a:rPr lang="en-GB" sz="2000" dirty="0"/>
              <a:t>/Genius gluten free</a:t>
            </a:r>
          </a:p>
          <a:p>
            <a:r>
              <a:rPr lang="en-GB" sz="2000" dirty="0"/>
              <a:t>High in protein – </a:t>
            </a:r>
            <a:r>
              <a:rPr lang="en-GB" sz="2000" dirty="0" err="1"/>
              <a:t>myprotein</a:t>
            </a:r>
            <a:r>
              <a:rPr lang="en-GB" sz="2000" dirty="0"/>
              <a:t>, </a:t>
            </a:r>
          </a:p>
          <a:p>
            <a:r>
              <a:rPr lang="en-GB" sz="2000" dirty="0"/>
              <a:t>Keto/low carbohydrate – keto8</a:t>
            </a:r>
          </a:p>
          <a:p>
            <a:r>
              <a:rPr lang="en-GB" sz="2000" dirty="0"/>
              <a:t>Low calorie – WW/Slimming world</a:t>
            </a:r>
          </a:p>
          <a:p>
            <a:r>
              <a:rPr lang="en-GB" sz="2000" dirty="0"/>
              <a:t>Other diets </a:t>
            </a:r>
            <a:r>
              <a:rPr lang="en-GB" sz="2000" dirty="0" err="1"/>
              <a:t>eg</a:t>
            </a:r>
            <a:r>
              <a:rPr lang="en-GB" sz="2000" dirty="0"/>
              <a:t> macro/paleo – Gym kitchen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3279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1D2CB-37FB-D144-BFA0-800919513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" y="0"/>
            <a:ext cx="11981962" cy="1325563"/>
          </a:xfrm>
        </p:spPr>
        <p:txBody>
          <a:bodyPr/>
          <a:lstStyle/>
          <a:p>
            <a:r>
              <a:rPr lang="en-US" dirty="0"/>
              <a:t>Different meal occasions – driven by hybrid working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B7AF5-35DB-5E44-B430-32E7142D8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9039" y="1195479"/>
            <a:ext cx="2147888" cy="52794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Breakfast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70A549-DAAD-904C-A473-957AC0B2E41B}"/>
              </a:ext>
            </a:extLst>
          </p:cNvPr>
          <p:cNvSpPr txBox="1">
            <a:spLocks/>
          </p:cNvSpPr>
          <p:nvPr/>
        </p:nvSpPr>
        <p:spPr>
          <a:xfrm>
            <a:off x="8289150" y="1097802"/>
            <a:ext cx="2147888" cy="527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Lunch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0026FB-996F-6B4D-8867-FEB408A285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96957" y="2339556"/>
            <a:ext cx="5170020" cy="3409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46930F-0C79-3342-8865-2DCB1F9427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380" y="2033772"/>
            <a:ext cx="4086633" cy="4001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457948-D7EE-F54A-8684-CC7385145D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9368" y="1459451"/>
            <a:ext cx="2243558" cy="52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30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CD749-28BE-BB45-B8C0-F2DDC6C5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dirty="0"/>
              <a:t>Growth of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5EF22-2D3F-E34C-A24C-8962AD8B7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GB" sz="1700"/>
              <a:t>Collaborations with meat replacements eg Tesco RM with Beyond meat</a:t>
            </a:r>
          </a:p>
          <a:p>
            <a:r>
              <a:rPr lang="en-GB" sz="1700"/>
              <a:t>This in sandwiches etc</a:t>
            </a:r>
          </a:p>
          <a:p>
            <a:r>
              <a:rPr lang="en-GB" sz="1700"/>
              <a:t>Iceland – collabs with Greggs, TGI Fridays and Harry Ramsden, Chiquito, Yo Sushi even Cathedral city!</a:t>
            </a:r>
          </a:p>
          <a:p>
            <a:r>
              <a:rPr lang="en-GB" sz="1700"/>
              <a:t>Mindful chef frozen in Waitrose</a:t>
            </a:r>
          </a:p>
          <a:p>
            <a:r>
              <a:rPr lang="en-GB" sz="1700"/>
              <a:t>High street restos eg Cote in Ocado, Zizzies and Carluccios in Sainsburys and Tesco</a:t>
            </a:r>
          </a:p>
          <a:p>
            <a:r>
              <a:rPr lang="en-GB" sz="1700"/>
              <a:t>Mindful chef and Deliciously Ella</a:t>
            </a:r>
          </a:p>
          <a:p>
            <a:endParaRPr lang="en-US" sz="1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E53814-DCEE-6D42-A39E-E814E4124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170128"/>
            <a:ext cx="6019331" cy="45144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23800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5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134FA-4B77-4F43-8595-8456FB2AF7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92263" y="643467"/>
            <a:ext cx="2982714" cy="247565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D9DF27-31B9-CE40-829D-CBFE2221DB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452847" y="650497"/>
            <a:ext cx="2974244" cy="246862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8DBCFD-28FB-C743-9679-934364425D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90557" y="3748194"/>
            <a:ext cx="2968926" cy="247163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F116FE-ED55-E746-B424-90BF296CA3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5400000">
            <a:off x="3222594" y="1813457"/>
            <a:ext cx="5571066" cy="32451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166544-D196-1249-9BA3-AD0BFC982F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450785" y="3755224"/>
            <a:ext cx="2978369" cy="246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60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5AF4-EA96-3848-8BE2-540E9550A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79" y="474133"/>
            <a:ext cx="4055469" cy="1645501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chemeClr val="bg1"/>
                </a:solidFill>
              </a:rPr>
              <a:t>Growth of </a:t>
            </a:r>
            <a:br>
              <a:rPr lang="en-US" sz="3700" dirty="0">
                <a:solidFill>
                  <a:schemeClr val="bg1"/>
                </a:solidFill>
              </a:rPr>
            </a:br>
            <a:r>
              <a:rPr lang="en-US" sz="3700" dirty="0">
                <a:solidFill>
                  <a:schemeClr val="bg1"/>
                </a:solidFill>
              </a:rPr>
              <a:t>premium frozen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FB593-5F82-BC40-A716-F9B58FE57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548467"/>
            <a:ext cx="3387105" cy="362849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Picard in Tesco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By Ruby branded freezers in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Waitrose and Booths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Itsu</a:t>
            </a:r>
            <a:r>
              <a:rPr lang="en-US" sz="2000" dirty="0">
                <a:solidFill>
                  <a:schemeClr val="bg1"/>
                </a:solidFill>
              </a:rPr>
              <a:t> Bao buns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Ice kitchen – from sweet to </a:t>
            </a:r>
            <a:r>
              <a:rPr lang="en-US" sz="2000" dirty="0" err="1">
                <a:solidFill>
                  <a:schemeClr val="bg1"/>
                </a:solidFill>
              </a:rPr>
              <a:t>savoury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8409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321732"/>
            <a:ext cx="4111054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EC1B09-602C-3D46-BC90-259623780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463" y="738962"/>
            <a:ext cx="3775899" cy="28319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21732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AC9B5E-B655-7547-8773-91018CB87F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9715" y="474133"/>
            <a:ext cx="2038350" cy="2717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4155753"/>
            <a:ext cx="4111054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3F923-854B-1D4F-9DF3-0FDCD37C8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168" y="4318312"/>
            <a:ext cx="3688489" cy="206555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509431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E30BE8-8B69-854D-BCB5-427A542E00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1821" y="3670295"/>
            <a:ext cx="1614139" cy="2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40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82C35-9403-8545-B4F0-E5399C39D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87" y="2622550"/>
            <a:ext cx="10515600" cy="1325563"/>
          </a:xfrm>
        </p:spPr>
        <p:txBody>
          <a:bodyPr/>
          <a:lstStyle/>
          <a:p>
            <a:r>
              <a:rPr lang="en-US" dirty="0"/>
              <a:t>Routes to market </a:t>
            </a:r>
          </a:p>
        </p:txBody>
      </p:sp>
    </p:spTree>
    <p:extLst>
      <p:ext uri="{BB962C8B-B14F-4D97-AF65-F5344CB8AC3E}">
        <p14:creationId xmlns:p14="http://schemas.microsoft.com/office/powerpoint/2010/main" val="163378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AA6F1-A0C2-C148-981E-A7EAD23C07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" y="801474"/>
            <a:ext cx="11238842" cy="594874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9359DF9-F3BA-FB4B-A618-EC68B5B6EDE6}"/>
              </a:ext>
            </a:extLst>
          </p:cNvPr>
          <p:cNvSpPr txBox="1">
            <a:spLocks/>
          </p:cNvSpPr>
          <p:nvPr/>
        </p:nvSpPr>
        <p:spPr>
          <a:xfrm>
            <a:off x="197069" y="11287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Introduction to UK Grocery</a:t>
            </a:r>
          </a:p>
        </p:txBody>
      </p:sp>
    </p:spTree>
    <p:extLst>
      <p:ext uri="{BB962C8B-B14F-4D97-AF65-F5344CB8AC3E}">
        <p14:creationId xmlns:p14="http://schemas.microsoft.com/office/powerpoint/2010/main" val="1622610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7C9374-F561-4D4E-AF05-6C540171C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88" y="1035317"/>
            <a:ext cx="9910652" cy="5594083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1EEFBEB-B0E0-094C-9C31-0330317A8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69" y="112877"/>
            <a:ext cx="10515600" cy="1325563"/>
          </a:xfrm>
        </p:spPr>
        <p:txBody>
          <a:bodyPr/>
          <a:lstStyle/>
          <a:p>
            <a:r>
              <a:rPr lang="en-US" dirty="0"/>
              <a:t>Growth of own label</a:t>
            </a:r>
          </a:p>
        </p:txBody>
      </p:sp>
    </p:spTree>
    <p:extLst>
      <p:ext uri="{BB962C8B-B14F-4D97-AF65-F5344CB8AC3E}">
        <p14:creationId xmlns:p14="http://schemas.microsoft.com/office/powerpoint/2010/main" val="3305128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562C4-C694-6443-B02A-D3255EF36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69" y="-201449"/>
            <a:ext cx="10515600" cy="1325563"/>
          </a:xfrm>
        </p:spPr>
        <p:txBody>
          <a:bodyPr/>
          <a:lstStyle/>
          <a:p>
            <a:r>
              <a:rPr lang="en-US" dirty="0"/>
              <a:t>Good/better/best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24E153-5262-594B-9868-EBE2DAED38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576" y="775658"/>
            <a:ext cx="10711787" cy="608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41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74330C-B309-4141-95AD-6E38AFE215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080" y="2189466"/>
            <a:ext cx="2324100" cy="653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61E25B-19BD-4D43-BAFE-66A86AE68F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07" y="3656049"/>
            <a:ext cx="2053240" cy="10826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1A0F54-B280-ED49-BB12-DD8DD05EB7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432" y="2710439"/>
            <a:ext cx="1866127" cy="357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CAC742-3D5F-5F4E-B737-ED8B9B9AE7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1476" y="3264653"/>
            <a:ext cx="1447632" cy="782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B14FB5-0FF9-8246-9AF4-CA99DFB0A6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2029" y="4615166"/>
            <a:ext cx="1466685" cy="5573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DD245C-6048-8C45-950A-86687DA1B65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3262" y="4965421"/>
            <a:ext cx="989689" cy="989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98CB17-1025-B84E-BBC3-AFCC1427C8C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379" y="3972365"/>
            <a:ext cx="1288179" cy="463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A257CA-3B78-D147-84CD-DFDD4E4107B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180" y="1744434"/>
            <a:ext cx="1346200" cy="9525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DF3E3E9-909C-3142-A998-5DE3B786AD7C}"/>
              </a:ext>
            </a:extLst>
          </p:cNvPr>
          <p:cNvSpPr/>
          <p:nvPr/>
        </p:nvSpPr>
        <p:spPr>
          <a:xfrm>
            <a:off x="727977" y="825452"/>
            <a:ext cx="3084307" cy="5257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153CB9-FAC4-E542-B24B-750C470957A1}"/>
              </a:ext>
            </a:extLst>
          </p:cNvPr>
          <p:cNvSpPr/>
          <p:nvPr/>
        </p:nvSpPr>
        <p:spPr>
          <a:xfrm>
            <a:off x="4526886" y="847046"/>
            <a:ext cx="3260386" cy="5257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D9676E-3BBB-154C-86F6-9A7963C533B6}"/>
              </a:ext>
            </a:extLst>
          </p:cNvPr>
          <p:cNvSpPr/>
          <p:nvPr/>
        </p:nvSpPr>
        <p:spPr>
          <a:xfrm>
            <a:off x="8499344" y="812800"/>
            <a:ext cx="3109007" cy="52578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C7405B8-414F-CD41-9004-5AF72AD4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772" y="925593"/>
            <a:ext cx="1743075" cy="596683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Buyer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0444257-A046-AA4F-AA0B-1E114C90C739}"/>
              </a:ext>
            </a:extLst>
          </p:cNvPr>
          <p:cNvSpPr txBox="1">
            <a:spLocks/>
          </p:cNvSpPr>
          <p:nvPr/>
        </p:nvSpPr>
        <p:spPr>
          <a:xfrm>
            <a:off x="4856148" y="836430"/>
            <a:ext cx="2601862" cy="979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Commercial Director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115CB658-1003-A447-99F2-C90E5A673057}"/>
              </a:ext>
            </a:extLst>
          </p:cNvPr>
          <p:cNvSpPr/>
          <p:nvPr/>
        </p:nvSpPr>
        <p:spPr>
          <a:xfrm>
            <a:off x="3888905" y="3081159"/>
            <a:ext cx="578890" cy="44252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61CC59D8-7F4D-4C43-B2A4-FB4EC3CF07A4}"/>
              </a:ext>
            </a:extLst>
          </p:cNvPr>
          <p:cNvSpPr/>
          <p:nvPr/>
        </p:nvSpPr>
        <p:spPr>
          <a:xfrm>
            <a:off x="7863893" y="3067782"/>
            <a:ext cx="578890" cy="44252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40D55E9-C314-6B4A-A6E5-A75F72666AEC}"/>
              </a:ext>
            </a:extLst>
          </p:cNvPr>
          <p:cNvSpPr txBox="1">
            <a:spLocks/>
          </p:cNvSpPr>
          <p:nvPr/>
        </p:nvSpPr>
        <p:spPr>
          <a:xfrm>
            <a:off x="207571" y="-2956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My background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69F34-5FD5-D24E-8512-D1969078F76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2327" y="4412820"/>
            <a:ext cx="1556733" cy="15193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81CF09E-98E1-6346-82F1-70A17E8C437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9461" y="3667684"/>
            <a:ext cx="1580241" cy="456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4FBAFA-F108-B047-9130-B971A68BAF3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2711" y="1855098"/>
            <a:ext cx="1536991" cy="13639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9B6158-B5BE-8240-A69A-E95522DF951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0398" y="883068"/>
            <a:ext cx="1974090" cy="6186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208873-46B0-E544-B542-D19143C5FFC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050" y="2032510"/>
            <a:ext cx="1181800" cy="1894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B34780-557B-DA49-BBFD-1BF82FFC008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719" t="2826" r="59847" b="17535"/>
          <a:stretch/>
        </p:blipFill>
        <p:spPr>
          <a:xfrm>
            <a:off x="10502946" y="4596866"/>
            <a:ext cx="896371" cy="97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04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D0C6E-0780-B249-811D-965676DF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66328"/>
            <a:ext cx="10515600" cy="1325563"/>
          </a:xfrm>
        </p:spPr>
        <p:txBody>
          <a:bodyPr/>
          <a:lstStyle/>
          <a:p>
            <a:r>
              <a:rPr lang="en-US" dirty="0"/>
              <a:t>The power of world foods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EF8D0-99D5-BB47-A113-CEE044FD10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487" y="3486150"/>
            <a:ext cx="3719513" cy="3232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D44883-6E31-AA4F-8C25-ACC1312DC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012" y="1599961"/>
            <a:ext cx="4743451" cy="4743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3B04B3-D295-DA4C-A454-92023579C7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4663" y="1690688"/>
            <a:ext cx="4097337" cy="1579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ED8A6E-E7CC-3843-8412-A1479A7160B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487" y="614100"/>
            <a:ext cx="3119436" cy="58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24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056B3-0BFC-9646-B785-128BEE8B1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" y="2384425"/>
            <a:ext cx="6467475" cy="3616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79D3B3-ACD8-874B-BD18-B8AD18D74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913" y="2384425"/>
            <a:ext cx="3616325" cy="3616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5C6722-E043-6143-8846-C56FFB38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Award winning ways!</a:t>
            </a:r>
          </a:p>
        </p:txBody>
      </p:sp>
    </p:spTree>
    <p:extLst>
      <p:ext uri="{BB962C8B-B14F-4D97-AF65-F5344CB8AC3E}">
        <p14:creationId xmlns:p14="http://schemas.microsoft.com/office/powerpoint/2010/main" val="3704047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42A4-1E6E-F042-B63C-DF258A200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985" y="295958"/>
            <a:ext cx="2977055" cy="1325563"/>
          </a:xfrm>
        </p:spPr>
        <p:txBody>
          <a:bodyPr/>
          <a:lstStyle/>
          <a:p>
            <a:r>
              <a:rPr lang="en-US" dirty="0"/>
              <a:t>Wholesaling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B645E9-6EF8-B441-BB1F-00D3D27CF5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779" y="1621521"/>
            <a:ext cx="4719183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4003C4-62FB-1446-9E39-1E73BA2978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541" y="1383651"/>
            <a:ext cx="3956815" cy="5206335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F3553C54-97A1-584F-8A0F-32C468D0C455}"/>
              </a:ext>
            </a:extLst>
          </p:cNvPr>
          <p:cNvSpPr/>
          <p:nvPr/>
        </p:nvSpPr>
        <p:spPr>
          <a:xfrm>
            <a:off x="4088524" y="609784"/>
            <a:ext cx="484632" cy="77386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0E117E7D-5A8C-AD4E-9A71-EA2DD2594BCC}"/>
              </a:ext>
            </a:extLst>
          </p:cNvPr>
          <p:cNvSpPr/>
          <p:nvPr/>
        </p:nvSpPr>
        <p:spPr>
          <a:xfrm rot="10800000">
            <a:off x="9737468" y="571805"/>
            <a:ext cx="484632" cy="773867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CB9021-687E-7F44-B312-CF0AB21F7DCB}"/>
              </a:ext>
            </a:extLst>
          </p:cNvPr>
          <p:cNvSpPr txBox="1">
            <a:spLocks/>
          </p:cNvSpPr>
          <p:nvPr/>
        </p:nvSpPr>
        <p:spPr>
          <a:xfrm>
            <a:off x="5870779" y="447510"/>
            <a:ext cx="37251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Direct Delivery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68DB47-DDAA-7B40-8B10-185FC41FE673}"/>
              </a:ext>
            </a:extLst>
          </p:cNvPr>
          <p:cNvSpPr/>
          <p:nvPr/>
        </p:nvSpPr>
        <p:spPr>
          <a:xfrm>
            <a:off x="9701048" y="2575035"/>
            <a:ext cx="1192520" cy="3397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966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3E71FE-8732-D646-B727-C067D17902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49" y="1357313"/>
            <a:ext cx="7241489" cy="40733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C3DDE5-8B6B-9F4E-91BC-6F3351B71E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494" y="448852"/>
            <a:ext cx="3026569" cy="9084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0BAC27-221A-584C-A8E7-B54FC7EAC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889" y="3128963"/>
            <a:ext cx="7135811" cy="372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7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1A4457-2028-F440-8FFA-D8597387C253}"/>
              </a:ext>
            </a:extLst>
          </p:cNvPr>
          <p:cNvSpPr txBox="1">
            <a:spLocks/>
          </p:cNvSpPr>
          <p:nvPr/>
        </p:nvSpPr>
        <p:spPr>
          <a:xfrm>
            <a:off x="1000452" y="1610024"/>
            <a:ext cx="3058621" cy="14570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Lakeland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9F5182-A221-9543-8B84-6790C519DF7C}"/>
              </a:ext>
            </a:extLst>
          </p:cNvPr>
          <p:cNvSpPr txBox="1"/>
          <p:nvPr/>
        </p:nvSpPr>
        <p:spPr>
          <a:xfrm>
            <a:off x="1000450" y="3067026"/>
            <a:ext cx="3058623" cy="3272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66 stores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Flagship Windermere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AB over 55s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Foodies!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892B1C-1A9E-7545-8CA1-7F7CD35001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6963" y="10"/>
            <a:ext cx="7555037" cy="3383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137CC8-9D22-FD43-A539-A617A71C86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639056" y="3474720"/>
            <a:ext cx="755294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95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71FAC-DC7A-234E-B8C7-4297DD521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TK Maxx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CA50E6-6961-EE41-9714-814EC195FDC3}"/>
              </a:ext>
            </a:extLst>
          </p:cNvPr>
          <p:cNvSpPr txBox="1"/>
          <p:nvPr/>
        </p:nvSpPr>
        <p:spPr>
          <a:xfrm>
            <a:off x="4725280" y="6186488"/>
            <a:ext cx="3502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352 stores – Flagship Oxford Street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8E316D-F5C5-A54C-9DDE-11FFA4269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6" y="1677692"/>
            <a:ext cx="6195447" cy="4137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D0325D-2D8D-1D42-80C1-E9D45861A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066" y="1690688"/>
            <a:ext cx="5484534" cy="412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49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4576A-94F3-504A-ACB9-1D8518C6B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Costco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FC4CE8-601D-3D41-AEFA-B2781F8003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87" y="1690688"/>
            <a:ext cx="8128000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70ABDD-4438-4E4D-A4B4-EA1C997AC0F0}"/>
              </a:ext>
            </a:extLst>
          </p:cNvPr>
          <p:cNvSpPr txBox="1"/>
          <p:nvPr/>
        </p:nvSpPr>
        <p:spPr>
          <a:xfrm>
            <a:off x="9160684" y="2887194"/>
            <a:ext cx="30313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29 Warehouses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Flagship Watford </a:t>
            </a:r>
            <a:br>
              <a:rPr lang="en-US" dirty="0"/>
            </a:br>
            <a:r>
              <a:rPr lang="en-US" dirty="0"/>
              <a:t>(and head office)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 shoppers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Affluent Foodies!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Massive volumes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C21E5D-735A-144F-8290-E42F2E0154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2313" y="0"/>
            <a:ext cx="1905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66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54E0FAD-0E77-3344-96C3-55F860F21F08}"/>
              </a:ext>
            </a:extLst>
          </p:cNvPr>
          <p:cNvSpPr txBox="1">
            <a:spLocks/>
          </p:cNvSpPr>
          <p:nvPr/>
        </p:nvSpPr>
        <p:spPr>
          <a:xfrm>
            <a:off x="511728" y="2989390"/>
            <a:ext cx="7603274" cy="5715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00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tx1"/>
                </a:solidFill>
              </a:rPr>
              <a:t>Please get in touch:</a:t>
            </a:r>
          </a:p>
          <a:p>
            <a:r>
              <a:rPr lang="en-US" sz="3200" b="0" dirty="0">
                <a:solidFill>
                  <a:schemeClr val="tx1"/>
                </a:solidFill>
              </a:rPr>
              <a:t>Karen Green</a:t>
            </a:r>
          </a:p>
          <a:p>
            <a:r>
              <a:rPr lang="en-US" sz="3200" b="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karen@foodmentor.co.uk</a:t>
            </a:r>
            <a:endParaRPr lang="en-US" sz="3200" b="0" dirty="0">
              <a:solidFill>
                <a:schemeClr val="tx1"/>
              </a:solidFill>
            </a:endParaRPr>
          </a:p>
          <a:p>
            <a:r>
              <a:rPr lang="en-US" sz="3200" b="0" dirty="0">
                <a:solidFill>
                  <a:schemeClr val="tx1"/>
                </a:solidFill>
              </a:rPr>
              <a:t>https://</a:t>
            </a:r>
            <a:r>
              <a:rPr lang="en-US" sz="3200" b="0" dirty="0" err="1">
                <a:solidFill>
                  <a:schemeClr val="tx1"/>
                </a:solidFill>
              </a:rPr>
              <a:t>www.linkedin.com</a:t>
            </a:r>
            <a:r>
              <a:rPr lang="en-US" sz="3200" b="0" dirty="0">
                <a:solidFill>
                  <a:schemeClr val="tx1"/>
                </a:solidFill>
              </a:rPr>
              <a:t>/in/</a:t>
            </a:r>
            <a:r>
              <a:rPr lang="en-US" sz="3200" b="0" dirty="0" err="1">
                <a:solidFill>
                  <a:schemeClr val="tx1"/>
                </a:solidFill>
              </a:rPr>
              <a:t>thekarengreen</a:t>
            </a:r>
            <a:endParaRPr lang="en-US" sz="3200" b="0" dirty="0">
              <a:solidFill>
                <a:schemeClr val="tx1"/>
              </a:solidFill>
            </a:endParaRPr>
          </a:p>
          <a:p>
            <a:endParaRPr lang="en-US" sz="3200" b="0" dirty="0"/>
          </a:p>
          <a:p>
            <a:r>
              <a:rPr lang="en-US" sz="3200" b="0" dirty="0">
                <a:solidFill>
                  <a:schemeClr val="tx1"/>
                </a:solidFill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Join me on a strategy call </a:t>
            </a:r>
            <a:r>
              <a:rPr lang="en-US" sz="2800" b="0" dirty="0"/>
              <a:t>https://</a:t>
            </a:r>
            <a:r>
              <a:rPr lang="en-US" sz="2800" b="0" dirty="0" err="1"/>
              <a:t>www.foodmentor.co.uk</a:t>
            </a:r>
            <a:r>
              <a:rPr lang="en-US" sz="2800" b="0" dirty="0"/>
              <a:t>/discovery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E9CB61-1034-564B-9C33-8BEC1F7FE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072" y="2051796"/>
            <a:ext cx="3441700" cy="3441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B54411-92D0-C246-A97F-1B060A704A74}"/>
              </a:ext>
            </a:extLst>
          </p:cNvPr>
          <p:cNvSpPr txBox="1"/>
          <p:nvPr/>
        </p:nvSpPr>
        <p:spPr>
          <a:xfrm>
            <a:off x="511728" y="1655856"/>
            <a:ext cx="4208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D7117-B9FA-2340-9A0B-AE220B8C8C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17" r="9936" b="19220"/>
          <a:stretch/>
        </p:blipFill>
        <p:spPr>
          <a:xfrm>
            <a:off x="9426365" y="253999"/>
            <a:ext cx="1545113" cy="1609538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3115378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1B8C3F-4B64-5242-84A7-E010E28F1C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33" y="637595"/>
            <a:ext cx="10180279" cy="58040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B8BF0C-F072-0C44-9072-C569D21F5C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3108" y="836732"/>
            <a:ext cx="1135625" cy="1135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CFAE97-FC58-AF43-8FC8-609348BA9A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9598" y="2162295"/>
            <a:ext cx="1947971" cy="672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7565E0-A23C-8543-9FB3-AC5997DB7C8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812" y="3869973"/>
            <a:ext cx="1013541" cy="1013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5B86F1-86DD-BA45-8772-20774065855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921" y="5239046"/>
            <a:ext cx="864569" cy="9121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70C9E05-6B18-E245-88EF-BBA136D0CCAF}"/>
              </a:ext>
            </a:extLst>
          </p:cNvPr>
          <p:cNvSpPr/>
          <p:nvPr/>
        </p:nvSpPr>
        <p:spPr>
          <a:xfrm>
            <a:off x="619228" y="3539613"/>
            <a:ext cx="9896372" cy="575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890134-E7B6-C145-825D-EA8F9DE05097}"/>
              </a:ext>
            </a:extLst>
          </p:cNvPr>
          <p:cNvCxnSpPr/>
          <p:nvPr/>
        </p:nvCxnSpPr>
        <p:spPr>
          <a:xfrm>
            <a:off x="282102" y="3666799"/>
            <a:ext cx="117854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434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5AF4B-8A32-0C49-A637-96F78EDEB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0"/>
            <a:ext cx="10515600" cy="1325563"/>
          </a:xfrm>
        </p:spPr>
        <p:txBody>
          <a:bodyPr/>
          <a:lstStyle/>
          <a:p>
            <a:r>
              <a:rPr lang="en-US" dirty="0"/>
              <a:t>State of the nation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C9017A-AE83-D849-A763-570A3EEF6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88" r="3804" b="20057"/>
          <a:stretch/>
        </p:blipFill>
        <p:spPr>
          <a:xfrm>
            <a:off x="481011" y="1089024"/>
            <a:ext cx="10648951" cy="4970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4FBE86-D3DA-0840-8BBD-CB1CAA390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91394" r="62143" b="597"/>
          <a:stretch/>
        </p:blipFill>
        <p:spPr>
          <a:xfrm>
            <a:off x="238125" y="6059563"/>
            <a:ext cx="3881438" cy="64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21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E8D1E-3F61-7248-A959-592A5BEAD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for successful UK growth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95ED05-2CC6-D94F-9ED7-6FD78E0CF385}"/>
              </a:ext>
            </a:extLst>
          </p:cNvPr>
          <p:cNvSpPr txBox="1"/>
          <p:nvPr/>
        </p:nvSpPr>
        <p:spPr>
          <a:xfrm>
            <a:off x="1957387" y="1854419"/>
            <a:ext cx="3410589" cy="458587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sz="8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Product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Impact of recession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Importance of age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Health trends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Breakfast and lunch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Collaboration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Importance of frozen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677331-2ACE-EA46-9CF8-C3C48944CFEE}"/>
              </a:ext>
            </a:extLst>
          </p:cNvPr>
          <p:cNvSpPr txBox="1">
            <a:spLocks/>
          </p:cNvSpPr>
          <p:nvPr/>
        </p:nvSpPr>
        <p:spPr>
          <a:xfrm>
            <a:off x="6537791" y="1854419"/>
            <a:ext cx="3410589" cy="4564936"/>
          </a:xfrm>
          <a:prstGeom prst="rect">
            <a:avLst/>
          </a:prstGeom>
          <a:solidFill>
            <a:srgbClr val="FF0000"/>
          </a:solidFill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9600" b="1" dirty="0">
                <a:solidFill>
                  <a:schemeClr val="bg1"/>
                </a:solidFill>
              </a:rPr>
              <a:t>Routes to market </a:t>
            </a:r>
          </a:p>
          <a:p>
            <a:pPr marL="0" indent="0">
              <a:buNone/>
            </a:pPr>
            <a:endParaRPr lang="en-US" sz="8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8000" dirty="0">
                <a:solidFill>
                  <a:schemeClr val="bg1"/>
                </a:solidFill>
              </a:rPr>
              <a:t>Grocery Retailers </a:t>
            </a:r>
          </a:p>
          <a:p>
            <a:pPr marL="0" indent="0">
              <a:buNone/>
            </a:pPr>
            <a:endParaRPr lang="en-US" sz="8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8000" dirty="0">
                <a:solidFill>
                  <a:schemeClr val="bg1"/>
                </a:solidFill>
              </a:rPr>
              <a:t>Growth of own label </a:t>
            </a:r>
          </a:p>
          <a:p>
            <a:pPr marL="0" indent="0">
              <a:buNone/>
            </a:pPr>
            <a:endParaRPr lang="en-US" sz="8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8000" dirty="0">
                <a:solidFill>
                  <a:schemeClr val="bg1"/>
                </a:solidFill>
              </a:rPr>
              <a:t>Power of World foods </a:t>
            </a:r>
          </a:p>
          <a:p>
            <a:pPr marL="0" indent="0">
              <a:buNone/>
            </a:pPr>
            <a:endParaRPr lang="en-US" sz="8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8000" dirty="0">
                <a:solidFill>
                  <a:schemeClr val="bg1"/>
                </a:solidFill>
              </a:rPr>
              <a:t>Demise of wholesalers </a:t>
            </a:r>
          </a:p>
          <a:p>
            <a:pPr marL="0" indent="0">
              <a:buNone/>
            </a:pPr>
            <a:r>
              <a:rPr lang="en-US" sz="8000" dirty="0" err="1">
                <a:solidFill>
                  <a:schemeClr val="bg1"/>
                </a:solidFill>
              </a:rPr>
              <a:t>eg</a:t>
            </a:r>
            <a:r>
              <a:rPr lang="en-US" sz="8000" dirty="0">
                <a:solidFill>
                  <a:schemeClr val="bg1"/>
                </a:solidFill>
              </a:rPr>
              <a:t> Tree of life, Vegan kind</a:t>
            </a:r>
          </a:p>
          <a:p>
            <a:pPr marL="0" indent="0">
              <a:buNone/>
            </a:pPr>
            <a:endParaRPr lang="en-US" sz="8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8000" dirty="0">
                <a:solidFill>
                  <a:schemeClr val="bg1"/>
                </a:solidFill>
              </a:rPr>
              <a:t>Alternatives routes to market</a:t>
            </a:r>
          </a:p>
          <a:p>
            <a:pPr marL="0" indent="0">
              <a:buNone/>
            </a:pPr>
            <a:endParaRPr lang="en-US" sz="6400" dirty="0"/>
          </a:p>
          <a:p>
            <a:pPr marL="0" indent="0">
              <a:buNone/>
            </a:pPr>
            <a:endParaRPr lang="en-US" sz="6400" dirty="0"/>
          </a:p>
          <a:p>
            <a:pPr marL="457200" lvl="1" indent="0">
              <a:buNone/>
            </a:pPr>
            <a:endParaRPr lang="en-US" dirty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70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82C35-9403-8545-B4F0-E5399C39D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87" y="2622550"/>
            <a:ext cx="10515600" cy="1325563"/>
          </a:xfrm>
        </p:spPr>
        <p:txBody>
          <a:bodyPr/>
          <a:lstStyle/>
          <a:p>
            <a:r>
              <a:rPr lang="en-US"/>
              <a:t>Product opportunities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321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D6ACA-D54C-2843-9E9F-43A8E01DC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12" y="-48585"/>
            <a:ext cx="10515600" cy="1325563"/>
          </a:xfrm>
        </p:spPr>
        <p:txBody>
          <a:bodyPr/>
          <a:lstStyle/>
          <a:p>
            <a:r>
              <a:rPr lang="en-US" dirty="0"/>
              <a:t>Impact of the Recession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5E881-7693-E146-B0F2-285563C9F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84" y="2206624"/>
            <a:ext cx="7728979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Eating out and takeaways will be hit by rising costs and staff availability</a:t>
            </a:r>
          </a:p>
          <a:p>
            <a:r>
              <a:rPr lang="en-US" sz="2400" dirty="0"/>
              <a:t>Phenomenal growth of Cook! +33% (frozen)and Charlie </a:t>
            </a:r>
            <a:r>
              <a:rPr lang="en-US" sz="2400" dirty="0" err="1"/>
              <a:t>Bighams</a:t>
            </a:r>
            <a:r>
              <a:rPr lang="en-US" sz="2400" dirty="0"/>
              <a:t> +26% (chilled)</a:t>
            </a:r>
          </a:p>
          <a:p>
            <a:r>
              <a:rPr lang="en-GB" sz="2400" dirty="0"/>
              <a:t>32% of consumers have said price squeeze will impact on eating healthily and veggie sales down 7.5% (IRI Worldwide) </a:t>
            </a:r>
          </a:p>
          <a:p>
            <a:r>
              <a:rPr lang="en-GB" sz="2400" dirty="0"/>
              <a:t>49% of families with a household income of under £30,000 were buying less fresh veg due to growing concerns over household finances (You </a:t>
            </a:r>
            <a:r>
              <a:rPr lang="en-GB" sz="2400" dirty="0" err="1"/>
              <a:t>gov</a:t>
            </a:r>
            <a:r>
              <a:rPr lang="en-GB" sz="2400" dirty="0"/>
              <a:t>)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But remember the older, affluent will be less affected 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77D8C4-B297-F14B-86E7-4B65B1680AF2}"/>
              </a:ext>
            </a:extLst>
          </p:cNvPr>
          <p:cNvSpPr/>
          <p:nvPr/>
        </p:nvSpPr>
        <p:spPr>
          <a:xfrm>
            <a:off x="386322" y="1172548"/>
            <a:ext cx="1287275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Eating out </a:t>
            </a:r>
          </a:p>
          <a:p>
            <a:pPr algn="ctr"/>
            <a:r>
              <a:rPr lang="en-US" dirty="0"/>
              <a:t>Restaurants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C84677-FEF5-A249-A8F5-76D008FE6B40}"/>
              </a:ext>
            </a:extLst>
          </p:cNvPr>
          <p:cNvSpPr/>
          <p:nvPr/>
        </p:nvSpPr>
        <p:spPr>
          <a:xfrm>
            <a:off x="2252447" y="1178913"/>
            <a:ext cx="1160638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Eating in</a:t>
            </a:r>
          </a:p>
          <a:p>
            <a:pPr algn="ctr"/>
            <a:r>
              <a:rPr lang="en-US" dirty="0"/>
              <a:t>Take Away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C1D747-149E-8849-87B0-DAA3E1925FC8}"/>
              </a:ext>
            </a:extLst>
          </p:cNvPr>
          <p:cNvSpPr/>
          <p:nvPr/>
        </p:nvSpPr>
        <p:spPr>
          <a:xfrm>
            <a:off x="4115574" y="1157322"/>
            <a:ext cx="1530867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Eating in</a:t>
            </a:r>
          </a:p>
          <a:p>
            <a:pPr algn="ctr"/>
            <a:r>
              <a:rPr lang="en-US" dirty="0"/>
              <a:t>Home cooking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6D36C5-160F-704B-B010-F63996565640}"/>
              </a:ext>
            </a:extLst>
          </p:cNvPr>
          <p:cNvSpPr/>
          <p:nvPr/>
        </p:nvSpPr>
        <p:spPr>
          <a:xfrm>
            <a:off x="6349541" y="1144883"/>
            <a:ext cx="211064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Eating in</a:t>
            </a:r>
          </a:p>
          <a:p>
            <a:pPr algn="ctr"/>
            <a:r>
              <a:rPr lang="en-US" dirty="0"/>
              <a:t>Chilled Ready meals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0E1677-DAB6-904D-96CE-BBDD7354EFD3}"/>
              </a:ext>
            </a:extLst>
          </p:cNvPr>
          <p:cNvSpPr/>
          <p:nvPr/>
        </p:nvSpPr>
        <p:spPr>
          <a:xfrm>
            <a:off x="9007229" y="1147670"/>
            <a:ext cx="2093908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Eating in</a:t>
            </a:r>
          </a:p>
          <a:p>
            <a:pPr algn="ctr"/>
            <a:r>
              <a:rPr lang="en-US" dirty="0"/>
              <a:t>Frozen Ready meals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1695179-E1DB-4F49-8606-148A843117F2}"/>
              </a:ext>
            </a:extLst>
          </p:cNvPr>
          <p:cNvCxnSpPr>
            <a:cxnSpLocks/>
          </p:cNvCxnSpPr>
          <p:nvPr/>
        </p:nvCxnSpPr>
        <p:spPr>
          <a:xfrm>
            <a:off x="1775392" y="1502078"/>
            <a:ext cx="42728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378FEA-0F4E-4F41-8CC9-AA4CA90CD0AD}"/>
              </a:ext>
            </a:extLst>
          </p:cNvPr>
          <p:cNvCxnSpPr>
            <a:cxnSpLocks/>
          </p:cNvCxnSpPr>
          <p:nvPr/>
        </p:nvCxnSpPr>
        <p:spPr>
          <a:xfrm>
            <a:off x="3568528" y="1495712"/>
            <a:ext cx="42728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919878F-EBF6-B846-8D58-E0BCD5EFEB0C}"/>
              </a:ext>
            </a:extLst>
          </p:cNvPr>
          <p:cNvCxnSpPr>
            <a:cxnSpLocks/>
          </p:cNvCxnSpPr>
          <p:nvPr/>
        </p:nvCxnSpPr>
        <p:spPr>
          <a:xfrm>
            <a:off x="8520061" y="1480487"/>
            <a:ext cx="42728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90D83B-38AF-354F-8C1E-02D8228CFAB4}"/>
              </a:ext>
            </a:extLst>
          </p:cNvPr>
          <p:cNvCxnSpPr>
            <a:cxnSpLocks/>
          </p:cNvCxnSpPr>
          <p:nvPr/>
        </p:nvCxnSpPr>
        <p:spPr>
          <a:xfrm>
            <a:off x="5797509" y="1495712"/>
            <a:ext cx="42728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F56EF0D-9BBF-FD45-AFA7-4A8515680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018" y="4963338"/>
            <a:ext cx="2386012" cy="1785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9343C-9AF9-6B4B-B3A9-F89970B62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7456" y="2031000"/>
            <a:ext cx="1843136" cy="269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9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DD36B-ACDB-514A-B2EA-D5805337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7" y="222250"/>
            <a:ext cx="10515600" cy="1325563"/>
          </a:xfrm>
        </p:spPr>
        <p:txBody>
          <a:bodyPr/>
          <a:lstStyle/>
          <a:p>
            <a:r>
              <a:rPr lang="en-US" dirty="0"/>
              <a:t>Older people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B78F92-0F34-924A-A702-DD1509DC1007}"/>
              </a:ext>
            </a:extLst>
          </p:cNvPr>
          <p:cNvSpPr txBox="1"/>
          <p:nvPr/>
        </p:nvSpPr>
        <p:spPr>
          <a:xfrm>
            <a:off x="432895" y="2311618"/>
            <a:ext cx="450507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Well travelled – inspirational foods</a:t>
            </a:r>
          </a:p>
          <a:p>
            <a:endParaRPr lang="en-US" sz="2400" dirty="0"/>
          </a:p>
          <a:p>
            <a:r>
              <a:rPr lang="en-US" sz="2400" dirty="0"/>
              <a:t>Time poor – sandwich generation</a:t>
            </a:r>
          </a:p>
          <a:p>
            <a:endParaRPr lang="en-US" sz="2400" dirty="0"/>
          </a:p>
          <a:p>
            <a:r>
              <a:rPr lang="en-US" sz="2400" dirty="0"/>
              <a:t>Last generation that can cook?!</a:t>
            </a:r>
          </a:p>
          <a:p>
            <a:endParaRPr lang="en-US" sz="2400" dirty="0"/>
          </a:p>
          <a:p>
            <a:r>
              <a:rPr lang="en-US" sz="2400" dirty="0"/>
              <a:t>Health conscious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9E83DF7-8F4C-4C44-9B26-6F4E887ADF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680" y="1786165"/>
            <a:ext cx="7021733" cy="42291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6E1EEDF-FFF0-1541-9DA7-658CD6FE7C55}"/>
              </a:ext>
            </a:extLst>
          </p:cNvPr>
          <p:cNvSpPr/>
          <p:nvPr/>
        </p:nvSpPr>
        <p:spPr>
          <a:xfrm>
            <a:off x="8552545" y="3016250"/>
            <a:ext cx="1834467" cy="17689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23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8412-CEF3-4643-B46D-EA2AEF024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111101"/>
            <a:ext cx="10515600" cy="1325563"/>
          </a:xfrm>
        </p:spPr>
        <p:txBody>
          <a:bodyPr/>
          <a:lstStyle/>
          <a:p>
            <a:r>
              <a:rPr lang="en-GB" dirty="0"/>
              <a:t>Winning categories in the last recession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736BF5-7568-4374-8A2B-F87CE4B7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Kantar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1F03FB-AA27-44A3-A4A0-3A43095E38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96" y="2028832"/>
            <a:ext cx="1239019" cy="1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46C729-9B63-4C63-A73B-B0AE60340A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053" y="2028832"/>
            <a:ext cx="1080000" cy="1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475E6-47D1-4157-9080-4DEBE82BA0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856" y="2028832"/>
            <a:ext cx="1080000" cy="10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EC02FF-A20C-4949-B2E4-256511D5DD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557" y="2028832"/>
            <a:ext cx="1074000" cy="1080000"/>
          </a:xfrm>
          <a:prstGeom prst="rect">
            <a:avLst/>
          </a:prstGeom>
        </p:spPr>
      </p:pic>
      <p:pic>
        <p:nvPicPr>
          <p:cNvPr id="3074" name="Picture 2" descr="Picture">
            <a:extLst>
              <a:ext uri="{FF2B5EF4-FFF2-40B4-BE49-F238E27FC236}">
                <a16:creationId xmlns:a16="http://schemas.microsoft.com/office/drawing/2014/main" id="{83A1FF49-0A53-460A-A36B-40497ED9B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31054" y="2028832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789F88-A608-403D-8706-6933DBA4FF2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72" y="4039759"/>
            <a:ext cx="652620" cy="1080000"/>
          </a:xfrm>
          <a:prstGeom prst="rect">
            <a:avLst/>
          </a:prstGeom>
        </p:spPr>
      </p:pic>
      <p:pic>
        <p:nvPicPr>
          <p:cNvPr id="3076" name="Picture 4" descr="Picture">
            <a:extLst>
              <a:ext uri="{FF2B5EF4-FFF2-40B4-BE49-F238E27FC236}">
                <a16:creationId xmlns:a16="http://schemas.microsoft.com/office/drawing/2014/main" id="{EE8003CF-CC98-45BE-96D7-7AB4BB7FC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4647" y="4039759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DF6194-3BAD-41C8-A808-79857E040E0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563" y="4039759"/>
            <a:ext cx="654000" cy="1080000"/>
          </a:xfrm>
          <a:prstGeom prst="rect">
            <a:avLst/>
          </a:prstGeom>
        </p:spPr>
      </p:pic>
      <p:pic>
        <p:nvPicPr>
          <p:cNvPr id="3078" name="Picture 6" descr="Picture">
            <a:extLst>
              <a:ext uri="{FF2B5EF4-FFF2-40B4-BE49-F238E27FC236}">
                <a16:creationId xmlns:a16="http://schemas.microsoft.com/office/drawing/2014/main" id="{4E432FDE-9EE0-4F74-AB21-A6C2F2243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1370" y="4039759"/>
            <a:ext cx="71037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856167-CAEF-4C5B-9715-4C3F21CD784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476" y="4039759"/>
            <a:ext cx="1080000" cy="108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C518F4-69AA-43D3-A5E1-C16E3763F18E}"/>
              </a:ext>
            </a:extLst>
          </p:cNvPr>
          <p:cNvSpPr txBox="1"/>
          <p:nvPr/>
        </p:nvSpPr>
        <p:spPr>
          <a:xfrm>
            <a:off x="468086" y="3326033"/>
            <a:ext cx="188322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Healthier Biscuits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+13%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90C510-F73C-407F-B98F-62BB26DED5E6}"/>
              </a:ext>
            </a:extLst>
          </p:cNvPr>
          <p:cNvSpPr txBox="1"/>
          <p:nvPr/>
        </p:nvSpPr>
        <p:spPr>
          <a:xfrm>
            <a:off x="2688772" y="3326033"/>
            <a:ext cx="205740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Chilled Flavoured Milk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+11%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E9E378-8F36-43E2-9B54-061931AF5061}"/>
              </a:ext>
            </a:extLst>
          </p:cNvPr>
          <p:cNvSpPr txBox="1"/>
          <p:nvPr/>
        </p:nvSpPr>
        <p:spPr>
          <a:xfrm>
            <a:off x="5018313" y="3326033"/>
            <a:ext cx="223157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Ground Coffee/Beans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+11%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4FD49B-87FA-4F5D-B13B-68A8DB08F507}"/>
              </a:ext>
            </a:extLst>
          </p:cNvPr>
          <p:cNvSpPr txBox="1"/>
          <p:nvPr/>
        </p:nvSpPr>
        <p:spPr>
          <a:xfrm>
            <a:off x="7271657" y="3326033"/>
            <a:ext cx="223157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Cat &amp; Dog Treats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+10%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161B57-D25E-47A5-A22F-93B525FA0C0A}"/>
              </a:ext>
            </a:extLst>
          </p:cNvPr>
          <p:cNvSpPr txBox="1"/>
          <p:nvPr/>
        </p:nvSpPr>
        <p:spPr>
          <a:xfrm>
            <a:off x="9764484" y="3326033"/>
            <a:ext cx="223157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Chilled Burgers/Grills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+9%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69576C-562D-494F-80D0-11434F39DE52}"/>
              </a:ext>
            </a:extLst>
          </p:cNvPr>
          <p:cNvSpPr txBox="1"/>
          <p:nvPr/>
        </p:nvSpPr>
        <p:spPr>
          <a:xfrm>
            <a:off x="468086" y="5361662"/>
            <a:ext cx="188322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Savoury Biscuits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+9%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3E69A9-6BC5-42B9-853C-0CBCE39D0E31}"/>
              </a:ext>
            </a:extLst>
          </p:cNvPr>
          <p:cNvSpPr txBox="1"/>
          <p:nvPr/>
        </p:nvSpPr>
        <p:spPr>
          <a:xfrm>
            <a:off x="2710542" y="5361662"/>
            <a:ext cx="205740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Ethnic Ingredients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+9%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30DAC0-88E2-4E8E-9E90-C2F400F28D79}"/>
              </a:ext>
            </a:extLst>
          </p:cNvPr>
          <p:cNvSpPr txBox="1"/>
          <p:nvPr/>
        </p:nvSpPr>
        <p:spPr>
          <a:xfrm>
            <a:off x="4963887" y="5361662"/>
            <a:ext cx="223157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Flavoured Meats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+9%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52241A-DD01-4786-8496-BAF9942561CD}"/>
              </a:ext>
            </a:extLst>
          </p:cNvPr>
          <p:cNvSpPr txBox="1"/>
          <p:nvPr/>
        </p:nvSpPr>
        <p:spPr>
          <a:xfrm>
            <a:off x="7260771" y="5361662"/>
            <a:ext cx="223157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+9%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F43E50-F2C6-4E46-9FCD-B137640429E9}"/>
              </a:ext>
            </a:extLst>
          </p:cNvPr>
          <p:cNvSpPr txBox="1"/>
          <p:nvPr/>
        </p:nvSpPr>
        <p:spPr>
          <a:xfrm>
            <a:off x="9481459" y="5361662"/>
            <a:ext cx="2667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Chilled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Frkfrtr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/Cont. Sausage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+8%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24CA44-4FD0-499F-A379-96549334B1B7}"/>
              </a:ext>
            </a:extLst>
          </p:cNvPr>
          <p:cNvSpPr txBox="1"/>
          <p:nvPr/>
        </p:nvSpPr>
        <p:spPr>
          <a:xfrm>
            <a:off x="261257" y="2027923"/>
            <a:ext cx="370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9D82D2-61BA-4094-8720-DAB0A8CA8566}"/>
              </a:ext>
            </a:extLst>
          </p:cNvPr>
          <p:cNvSpPr txBox="1"/>
          <p:nvPr/>
        </p:nvSpPr>
        <p:spPr>
          <a:xfrm>
            <a:off x="2598965" y="2027923"/>
            <a:ext cx="370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D5E653-D737-49A2-8D7F-4985E9B7C8A2}"/>
              </a:ext>
            </a:extLst>
          </p:cNvPr>
          <p:cNvSpPr txBox="1"/>
          <p:nvPr/>
        </p:nvSpPr>
        <p:spPr>
          <a:xfrm>
            <a:off x="4936673" y="2027923"/>
            <a:ext cx="370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4C243E-8EC7-4773-9DD4-75912530A4F3}"/>
              </a:ext>
            </a:extLst>
          </p:cNvPr>
          <p:cNvSpPr txBox="1"/>
          <p:nvPr/>
        </p:nvSpPr>
        <p:spPr>
          <a:xfrm>
            <a:off x="7274381" y="2027923"/>
            <a:ext cx="370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859151-59AE-4895-B3E8-6CC576B739BF}"/>
              </a:ext>
            </a:extLst>
          </p:cNvPr>
          <p:cNvSpPr txBox="1"/>
          <p:nvPr/>
        </p:nvSpPr>
        <p:spPr>
          <a:xfrm>
            <a:off x="9612088" y="2027923"/>
            <a:ext cx="370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A72E6C-2BA0-4AC3-9701-B385406E4DF4}"/>
              </a:ext>
            </a:extLst>
          </p:cNvPr>
          <p:cNvSpPr txBox="1"/>
          <p:nvPr/>
        </p:nvSpPr>
        <p:spPr>
          <a:xfrm>
            <a:off x="261257" y="3932923"/>
            <a:ext cx="370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A430E2-2CAC-40EF-94A6-5E9F4FBF7160}"/>
              </a:ext>
            </a:extLst>
          </p:cNvPr>
          <p:cNvSpPr txBox="1"/>
          <p:nvPr/>
        </p:nvSpPr>
        <p:spPr>
          <a:xfrm>
            <a:off x="2492827" y="3932923"/>
            <a:ext cx="370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FBB209-3776-40FD-B096-145617B794BF}"/>
              </a:ext>
            </a:extLst>
          </p:cNvPr>
          <p:cNvSpPr txBox="1"/>
          <p:nvPr/>
        </p:nvSpPr>
        <p:spPr>
          <a:xfrm>
            <a:off x="4931227" y="3932923"/>
            <a:ext cx="370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9A4D34-6F45-4420-9851-5FBFAC581ED6}"/>
              </a:ext>
            </a:extLst>
          </p:cNvPr>
          <p:cNvSpPr txBox="1"/>
          <p:nvPr/>
        </p:nvSpPr>
        <p:spPr>
          <a:xfrm>
            <a:off x="7293429" y="3932923"/>
            <a:ext cx="370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8284EC-E4F4-4174-8C4B-7119C333D7E6}"/>
              </a:ext>
            </a:extLst>
          </p:cNvPr>
          <p:cNvSpPr txBox="1"/>
          <p:nvPr/>
        </p:nvSpPr>
        <p:spPr>
          <a:xfrm>
            <a:off x="9699172" y="3932923"/>
            <a:ext cx="3701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#10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49560C2-C216-4628-B46E-39CD4C3CEFC7}"/>
              </a:ext>
            </a:extLst>
          </p:cNvPr>
          <p:cNvSpPr/>
          <p:nvPr/>
        </p:nvSpPr>
        <p:spPr>
          <a:xfrm>
            <a:off x="288054" y="1237331"/>
            <a:ext cx="106746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60" b="0" i="0" u="none" strike="noStrike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FMCG – Top 10 Growing Categories – Value Sales CAGR - 2007 to 2014 (filtered to categories worth more than £100m annually)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20A42-A426-7476-5B03-496AA9D581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569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5650</TotalTime>
  <Words>618</Words>
  <Application>Microsoft Office PowerPoint</Application>
  <PresentationFormat>Widescreen</PresentationFormat>
  <Paragraphs>161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Bradley Hand</vt:lpstr>
      <vt:lpstr>Calibri</vt:lpstr>
      <vt:lpstr>Calibri Light</vt:lpstr>
      <vt:lpstr>Office Theme</vt:lpstr>
      <vt:lpstr>PowerPoint Presentation</vt:lpstr>
      <vt:lpstr> Buyer</vt:lpstr>
      <vt:lpstr>PowerPoint Presentation</vt:lpstr>
      <vt:lpstr>State of the nation</vt:lpstr>
      <vt:lpstr>Opportunities for successful UK growth</vt:lpstr>
      <vt:lpstr>Product opportunities</vt:lpstr>
      <vt:lpstr>Impact of the Recession</vt:lpstr>
      <vt:lpstr>Older people</vt:lpstr>
      <vt:lpstr>Winning categories in the last recession</vt:lpstr>
      <vt:lpstr>What categories and brands do well? </vt:lpstr>
      <vt:lpstr>Health opportunities</vt:lpstr>
      <vt:lpstr>Different meal occasions – driven by hybrid working</vt:lpstr>
      <vt:lpstr>Growth of collaboration</vt:lpstr>
      <vt:lpstr>PowerPoint Presentation</vt:lpstr>
      <vt:lpstr>Growth of  premium frozen </vt:lpstr>
      <vt:lpstr>Routes to market </vt:lpstr>
      <vt:lpstr>PowerPoint Presentation</vt:lpstr>
      <vt:lpstr>Growth of own label</vt:lpstr>
      <vt:lpstr>Good/better/best</vt:lpstr>
      <vt:lpstr>The power of world foods</vt:lpstr>
      <vt:lpstr>Award winning ways!</vt:lpstr>
      <vt:lpstr>Wholesaling </vt:lpstr>
      <vt:lpstr>PowerPoint Presentation</vt:lpstr>
      <vt:lpstr>PowerPoint Presentation</vt:lpstr>
      <vt:lpstr>TK Maxx</vt:lpstr>
      <vt:lpstr>Costco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Callum Presley</cp:lastModifiedBy>
  <cp:revision>31</cp:revision>
  <dcterms:created xsi:type="dcterms:W3CDTF">2022-12-06T08:15:01Z</dcterms:created>
  <dcterms:modified xsi:type="dcterms:W3CDTF">2022-12-21T10:50:58Z</dcterms:modified>
</cp:coreProperties>
</file>