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90" r:id="rId2"/>
    <p:sldId id="288" r:id="rId3"/>
    <p:sldId id="258" r:id="rId4"/>
    <p:sldId id="262" r:id="rId5"/>
    <p:sldId id="261" r:id="rId6"/>
    <p:sldId id="289" r:id="rId7"/>
    <p:sldId id="259" r:id="rId8"/>
    <p:sldId id="263" r:id="rId9"/>
    <p:sldId id="283" r:id="rId10"/>
    <p:sldId id="264" r:id="rId11"/>
    <p:sldId id="293" r:id="rId12"/>
    <p:sldId id="294" r:id="rId13"/>
    <p:sldId id="286" r:id="rId14"/>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82" autoAdjust="0"/>
    <p:restoredTop sz="83193" autoAdjust="0"/>
  </p:normalViewPr>
  <p:slideViewPr>
    <p:cSldViewPr snapToGrid="0" snapToObjects="1">
      <p:cViewPr>
        <p:scale>
          <a:sx n="50" d="100"/>
          <a:sy n="50" d="100"/>
        </p:scale>
        <p:origin x="693" y="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867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r>
              <a:rPr lang="en-GB" dirty="0"/>
              <a:t>Good afternoon everyone, I am Prithveesh, the co-founder &amp; CEO of </a:t>
            </a:r>
            <a:r>
              <a:rPr lang="en-GB" dirty="0" err="1"/>
              <a:t>Arcube</a:t>
            </a:r>
            <a:r>
              <a:rPr lang="en-GB" dirty="0"/>
              <a:t>. </a:t>
            </a:r>
            <a:r>
              <a:rPr lang="en-GB" dirty="0" err="1"/>
              <a:t>Arcube</a:t>
            </a:r>
            <a:r>
              <a:rPr lang="en-GB" dirty="0"/>
              <a:t> is a Manchester based travel tech company and what we do is very simple. We help airlines, travel agents and other travel companies generate new ancillary revenue.</a:t>
            </a:r>
          </a:p>
          <a:p>
            <a:endParaRPr lang="en-GB" dirty="0"/>
          </a:p>
          <a:p>
            <a:r>
              <a:rPr lang="en-GB" dirty="0"/>
              <a:t>We do that by helping them launch over 16 new ancillaries products like E-Sims, Car rentals, and baggage insurance from 1000s of suppliers across the world with 1 integration in less than six weeks and 0 upfront cost. </a:t>
            </a:r>
          </a:p>
          <a:p>
            <a:endParaRPr lang="en-GB" dirty="0"/>
          </a:p>
        </p:txBody>
      </p:sp>
    </p:spTree>
    <p:extLst>
      <p:ext uri="{BB962C8B-B14F-4D97-AF65-F5344CB8AC3E}">
        <p14:creationId xmlns:p14="http://schemas.microsoft.com/office/powerpoint/2010/main" val="183775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9 –</a:t>
            </a:r>
            <a:r>
              <a:rPr lang="en-GB" sz="1200" kern="1200" dirty="0">
                <a:solidFill>
                  <a:schemeClr val="tx1"/>
                </a:solidFill>
                <a:effectLst/>
                <a:latin typeface="+mn-lt"/>
                <a:ea typeface="+mn-ea"/>
                <a:cs typeface="+mn-cs"/>
              </a:rPr>
              <a:t> We work with dozens of suppliers for each ancillary and our AI automatically recommends a supplier to a passenger based on where they are flying, affordable pricing and the highest profit margin for the airline. With this model, if a supplier, </a:t>
            </a:r>
            <a:r>
              <a:rPr lang="en-GB" sz="1200" kern="1200" dirty="0" err="1">
                <a:solidFill>
                  <a:schemeClr val="tx1"/>
                </a:solidFill>
                <a:effectLst/>
                <a:latin typeface="+mn-lt"/>
                <a:ea typeface="+mn-ea"/>
                <a:cs typeface="+mn-cs"/>
              </a:rPr>
              <a:t>underperfors</a:t>
            </a:r>
            <a:r>
              <a:rPr lang="en-GB" sz="1200" kern="1200" dirty="0">
                <a:solidFill>
                  <a:schemeClr val="tx1"/>
                </a:solidFill>
                <a:effectLst/>
                <a:latin typeface="+mn-lt"/>
                <a:ea typeface="+mn-ea"/>
                <a:cs typeface="+mn-cs"/>
              </a:rPr>
              <a:t>, our AI simply selects the next best supplier without any changes required on the Airline’s end.</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r>
              <a:rPr lang="en-GB" dirty="0"/>
              <a:t>We launched with Etihad Airways and we helped them generate millions in new revenue and increased their average order value by 10.3%</a:t>
            </a:r>
          </a:p>
          <a:p>
            <a:endParaRPr lang="en-GB" dirty="0"/>
          </a:p>
          <a:p>
            <a:r>
              <a:rPr lang="en-GB" dirty="0"/>
              <a:t>This year, we went live with </a:t>
            </a:r>
            <a:r>
              <a:rPr lang="en-GB" dirty="0" err="1"/>
              <a:t>SalamAir</a:t>
            </a:r>
            <a:r>
              <a:rPr lang="en-GB" dirty="0"/>
              <a:t> &amp; </a:t>
            </a:r>
            <a:r>
              <a:rPr lang="en-GB" dirty="0" err="1"/>
              <a:t>Arajet</a:t>
            </a:r>
            <a:r>
              <a:rPr lang="en-GB" dirty="0"/>
              <a:t>. And by the end of this year, we will be working with 7 travel providers across 4 continents all of whom are signed and actively integrating. </a:t>
            </a:r>
          </a:p>
        </p:txBody>
      </p:sp>
    </p:spTree>
    <p:extLst>
      <p:ext uri="{BB962C8B-B14F-4D97-AF65-F5344CB8AC3E}">
        <p14:creationId xmlns:p14="http://schemas.microsoft.com/office/powerpoint/2010/main" val="4274870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r>
              <a:rPr lang="en-GB" dirty="0"/>
              <a:t>And we are continuing to grow, by the end of 2027, we are expected to be working with over 15 travel providers and help them generate over $75m in new incremental revenue, and this is what we consider to be our </a:t>
            </a:r>
            <a:r>
              <a:rPr lang="en-GB" dirty="0" err="1"/>
              <a:t>NorthStarr</a:t>
            </a:r>
            <a:r>
              <a:rPr lang="en-GB" dirty="0"/>
              <a:t> Metric</a:t>
            </a:r>
          </a:p>
        </p:txBody>
      </p:sp>
    </p:spTree>
    <p:extLst>
      <p:ext uri="{BB962C8B-B14F-4D97-AF65-F5344CB8AC3E}">
        <p14:creationId xmlns:p14="http://schemas.microsoft.com/office/powerpoint/2010/main" val="2077211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r>
              <a:rPr lang="en-GB" dirty="0"/>
              <a:t>If you are travel provider looking to launch new ancillaries and create a new revenue stream in a matter of weeks with no upfront cost, feel free to connect with me. </a:t>
            </a:r>
          </a:p>
          <a:p>
            <a:endParaRPr lang="en-GB" dirty="0"/>
          </a:p>
          <a:p>
            <a:r>
              <a:rPr lang="en-GB" dirty="0"/>
              <a:t>Thank you.</a:t>
            </a:r>
          </a:p>
        </p:txBody>
      </p:sp>
    </p:spTree>
    <p:extLst>
      <p:ext uri="{BB962C8B-B14F-4D97-AF65-F5344CB8AC3E}">
        <p14:creationId xmlns:p14="http://schemas.microsoft.com/office/powerpoint/2010/main" val="1907799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r>
              <a:rPr lang="en-GB" dirty="0"/>
              <a:t>Currently most travel providers stick to only selling traditional ancillaries directly in their checkout flow</a:t>
            </a:r>
          </a:p>
          <a:p>
            <a:endParaRPr lang="en-GB" dirty="0"/>
          </a:p>
          <a:p>
            <a:r>
              <a:rPr lang="en-GB" dirty="0"/>
              <a:t>For Airlines, that could be just seats &amp; bags</a:t>
            </a:r>
          </a:p>
          <a:p>
            <a:r>
              <a:rPr lang="en-GB" dirty="0"/>
              <a:t>And for hotels, room upgrades and breakfast. </a:t>
            </a:r>
          </a:p>
          <a:p>
            <a:endParaRPr lang="en-GB" dirty="0"/>
          </a:p>
          <a:p>
            <a:r>
              <a:rPr lang="en-GB" dirty="0"/>
              <a:t>And in today’s market that’s simply not enough to stay </a:t>
            </a:r>
            <a:r>
              <a:rPr lang="en-GB" dirty="0" err="1"/>
              <a:t>competiive</a:t>
            </a:r>
            <a:endParaRPr lang="en-GB" dirty="0"/>
          </a:p>
        </p:txBody>
      </p:sp>
    </p:spTree>
    <p:extLst>
      <p:ext uri="{BB962C8B-B14F-4D97-AF65-F5344CB8AC3E}">
        <p14:creationId xmlns:p14="http://schemas.microsoft.com/office/powerpoint/2010/main" val="2557356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r>
              <a:rPr lang="en-US" dirty="0"/>
              <a:t>And the demand from the </a:t>
            </a:r>
            <a:r>
              <a:rPr lang="en-US" dirty="0" err="1"/>
              <a:t>travellers</a:t>
            </a:r>
            <a:r>
              <a:rPr lang="en-US" dirty="0"/>
              <a:t> is clear too.</a:t>
            </a:r>
          </a:p>
          <a:p>
            <a:endParaRPr lang="en-US" dirty="0"/>
          </a:p>
          <a:p>
            <a:r>
              <a:rPr lang="en-US" dirty="0"/>
              <a:t>We see that over 50% of the travelers want to purchase all the extras that they need for their trip (weather that is E-Sims or Car rentals) at the time of booking their flight or their hotel directly in the booking flow with a single transaction. </a:t>
            </a:r>
          </a:p>
          <a:p>
            <a:endParaRPr lang="en-GB" dirty="0"/>
          </a:p>
        </p:txBody>
      </p:sp>
    </p:spTree>
    <p:extLst>
      <p:ext uri="{BB962C8B-B14F-4D97-AF65-F5344CB8AC3E}">
        <p14:creationId xmlns:p14="http://schemas.microsoft.com/office/powerpoint/2010/main" val="3046563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current traveler experience looks something similar to this where they have to visit multiple sites to purchase ancillaries. The travelers are purchasing these products regardless but it's not with your company so this is revenue you could potentially capture. </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By not offering high-demand, high-margin ancillaries like </a:t>
            </a:r>
            <a:r>
              <a:rPr lang="en-GB" sz="1200" kern="1200" dirty="0" err="1">
                <a:solidFill>
                  <a:schemeClr val="tx1"/>
                </a:solidFill>
                <a:effectLst/>
                <a:latin typeface="+mn-lt"/>
                <a:ea typeface="+mn-ea"/>
                <a:cs typeface="+mn-cs"/>
              </a:rPr>
              <a:t>eSIMs</a:t>
            </a:r>
            <a:r>
              <a:rPr lang="en-GB" sz="1200" kern="1200" dirty="0">
                <a:solidFill>
                  <a:schemeClr val="tx1"/>
                </a:solidFill>
                <a:effectLst/>
                <a:latin typeface="+mn-lt"/>
                <a:ea typeface="+mn-ea"/>
                <a:cs typeface="+mn-cs"/>
              </a:rPr>
              <a:t>, car rentals, carbon offsetting, and refund protection, travel companies are missing out on least $6 million in revenue per million passengers. For a travel company serving 10 million travellers, that’s a $60 million opportunity left on the table.</a:t>
            </a:r>
          </a:p>
          <a:p>
            <a:endParaRPr lang="en-US" dirty="0"/>
          </a:p>
          <a:p>
            <a:r>
              <a:rPr lang="en-US" dirty="0"/>
              <a:t>So when there is clear </a:t>
            </a:r>
            <a:r>
              <a:rPr lang="en-US" dirty="0" err="1"/>
              <a:t>traveller</a:t>
            </a:r>
            <a:r>
              <a:rPr lang="en-US" dirty="0"/>
              <a:t> demand and a substantial financial upside why aren’t most travel companies sell ancillaries directly in their booking flow</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Because the process of launching a new ancillary product looks something like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If a travel company wants to launch a new ancillary product, they have to go through the process of sourcing a supplier, doing an RFP, negotiate with them, legals, integrations and launching.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endParaRPr lang="en-GB" dirty="0"/>
          </a:p>
        </p:txBody>
      </p:sp>
    </p:spTree>
    <p:extLst>
      <p:ext uri="{BB962C8B-B14F-4D97-AF65-F5344CB8AC3E}">
        <p14:creationId xmlns:p14="http://schemas.microsoft.com/office/powerpoint/2010/main" val="301867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r>
              <a:rPr lang="en-US" dirty="0"/>
              <a:t>To take the example of an airlines. </a:t>
            </a:r>
          </a:p>
          <a:p>
            <a:endParaRPr lang="en-US" dirty="0"/>
          </a:p>
          <a:p>
            <a:r>
              <a:rPr lang="en-US" dirty="0"/>
              <a:t>A medium sized airlines…</a:t>
            </a:r>
          </a:p>
          <a:p>
            <a:endParaRPr lang="en-US" dirty="0"/>
          </a:p>
          <a:p>
            <a:r>
              <a:rPr lang="en-US" dirty="0"/>
              <a:t>A large sized Airlines…</a:t>
            </a:r>
          </a:p>
          <a:p>
            <a:endParaRPr lang="en-US" dirty="0"/>
          </a:p>
          <a:p>
            <a:r>
              <a:rPr lang="en-US" dirty="0"/>
              <a:t>And evening after completing the entire process, spending a Signiant amount of time and money, there is no guarantee that a single supplier can cover all the destinations that your </a:t>
            </a:r>
            <a:r>
              <a:rPr lang="en-US" dirty="0" err="1"/>
              <a:t>travellers</a:t>
            </a:r>
            <a:r>
              <a:rPr lang="en-US" dirty="0"/>
              <a:t> travel to</a:t>
            </a:r>
          </a:p>
          <a:p>
            <a:endParaRPr lang="en-US" dirty="0"/>
          </a:p>
          <a:p>
            <a:r>
              <a:rPr lang="en-US" dirty="0"/>
              <a:t>And if and when the suppliers starts to underperform, you have to repeat this entire process again. </a:t>
            </a:r>
          </a:p>
          <a:p>
            <a:endParaRPr lang="en-GB" dirty="0"/>
          </a:p>
        </p:txBody>
      </p:sp>
    </p:spTree>
    <p:extLst>
      <p:ext uri="{BB962C8B-B14F-4D97-AF65-F5344CB8AC3E}">
        <p14:creationId xmlns:p14="http://schemas.microsoft.com/office/powerpoint/2010/main" val="1479699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a:t>
            </a:r>
            <a:r>
              <a:rPr lang="en-GB" sz="1200" kern="1200" dirty="0" err="1">
                <a:solidFill>
                  <a:schemeClr val="tx1"/>
                </a:solidFill>
                <a:effectLst/>
                <a:latin typeface="+mn-lt"/>
                <a:ea typeface="+mn-ea"/>
                <a:cs typeface="+mn-cs"/>
              </a:rPr>
              <a:t>Arcube</a:t>
            </a:r>
            <a:r>
              <a:rPr lang="en-GB" sz="1200" kern="1200" dirty="0">
                <a:solidFill>
                  <a:schemeClr val="tx1"/>
                </a:solidFill>
                <a:effectLst/>
                <a:latin typeface="+mn-lt"/>
                <a:ea typeface="+mn-ea"/>
                <a:cs typeface="+mn-cs"/>
              </a:rPr>
              <a:t>, we’ve spent the last 3 years sourcing, vetting, and integrating 100s of top-performing ancillary providers across so that airlines don’t have to. With a single integration, travel companies can now access over 16 ancillary products, with global coverage across every single destination their travellers fly.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And to give you a gist of our coverage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We cover all the countries in the world for E-Sims, </a:t>
            </a:r>
            <a:r>
              <a:rPr lang="en-GB" sz="1200" kern="1200" dirty="0" err="1">
                <a:solidFill>
                  <a:schemeClr val="tx1"/>
                </a:solidFill>
                <a:effectLst/>
                <a:latin typeface="+mn-lt"/>
                <a:ea typeface="+mn-ea"/>
                <a:cs typeface="+mn-cs"/>
              </a:rPr>
              <a:t>Baggae</a:t>
            </a:r>
            <a:r>
              <a:rPr lang="en-GB" sz="1200" kern="1200" dirty="0">
                <a:solidFill>
                  <a:schemeClr val="tx1"/>
                </a:solidFill>
                <a:effectLst/>
                <a:latin typeface="+mn-lt"/>
                <a:ea typeface="+mn-ea"/>
                <a:cs typeface="+mn-cs"/>
              </a:rPr>
              <a:t> Protection &amp; Carbon offset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We provide airport transfers in over 4000 airports across 185 countries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And lounge access and </a:t>
            </a:r>
            <a:r>
              <a:rPr lang="en-GB" sz="1200" kern="1200" dirty="0" err="1">
                <a:solidFill>
                  <a:schemeClr val="tx1"/>
                </a:solidFill>
                <a:effectLst/>
                <a:latin typeface="+mn-lt"/>
                <a:ea typeface="+mn-ea"/>
                <a:cs typeface="+mn-cs"/>
              </a:rPr>
              <a:t>fasttrack</a:t>
            </a:r>
            <a:r>
              <a:rPr lang="en-GB" sz="1200" kern="1200" dirty="0">
                <a:solidFill>
                  <a:schemeClr val="tx1"/>
                </a:solidFill>
                <a:effectLst/>
                <a:latin typeface="+mn-lt"/>
                <a:ea typeface="+mn-ea"/>
                <a:cs typeface="+mn-cs"/>
              </a:rPr>
              <a:t> lanes in over 2000 airports across the world.</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And you can access that inventory with highly competitive rates with a single integration in less than 6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r>
              <a:rPr lang="en-GB" dirty="0"/>
              <a:t>These ancillaries can be directly added to your checkout flow, your app and several other touchpoints with either an API or a widget integration.</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515742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62631-23DC-7BAC-688B-7006302865D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A22CD2-9336-76D4-6D38-55902C9C1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8BE134-E4D3-A570-CDDF-DC1D2E942EAD}"/>
              </a:ext>
            </a:extLst>
          </p:cNvPr>
          <p:cNvSpPr>
            <a:spLocks noGrp="1"/>
          </p:cNvSpPr>
          <p:nvPr>
            <p:ph type="dt" sz="half" idx="10"/>
          </p:nvPr>
        </p:nvSpPr>
        <p:spPr/>
        <p:txBody>
          <a:bodyPr/>
          <a:lstStyle/>
          <a:p>
            <a:fld id="{44A9C17A-899D-4E59-8C31-C53D376C28D9}" type="datetimeFigureOut">
              <a:rPr lang="en-GB" smtClean="0"/>
              <a:t>25/06/2026</a:t>
            </a:fld>
            <a:endParaRPr lang="en-GB"/>
          </a:p>
        </p:txBody>
      </p:sp>
      <p:sp>
        <p:nvSpPr>
          <p:cNvPr id="5" name="Footer Placeholder 4">
            <a:extLst>
              <a:ext uri="{FF2B5EF4-FFF2-40B4-BE49-F238E27FC236}">
                <a16:creationId xmlns:a16="http://schemas.microsoft.com/office/drawing/2014/main" id="{93A20CEE-B304-865A-3D95-7C1D2862FA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738C45-DE63-6955-CE73-04A3580D6A72}"/>
              </a:ext>
            </a:extLst>
          </p:cNvPr>
          <p:cNvSpPr>
            <a:spLocks noGrp="1"/>
          </p:cNvSpPr>
          <p:nvPr>
            <p:ph type="sldNum" sz="quarter" idx="12"/>
          </p:nvPr>
        </p:nvSpPr>
        <p:spPr/>
        <p:txBody>
          <a:bodyPr/>
          <a:lstStyle/>
          <a:p>
            <a:fld id="{C6283B4E-2C8A-4102-B205-8890BA32DFD8}" type="slidenum">
              <a:rPr lang="en-GB" smtClean="0"/>
              <a:t>‹#›</a:t>
            </a:fld>
            <a:endParaRPr lang="en-GB"/>
          </a:p>
        </p:txBody>
      </p:sp>
    </p:spTree>
    <p:extLst>
      <p:ext uri="{BB962C8B-B14F-4D97-AF65-F5344CB8AC3E}">
        <p14:creationId xmlns:p14="http://schemas.microsoft.com/office/powerpoint/2010/main" val="16421423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BFE69-A519-A4B4-1784-7D82226E231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68C113D-FB11-8983-4BB3-08431B3F08CC}"/>
              </a:ext>
            </a:extLst>
          </p:cNvPr>
          <p:cNvSpPr>
            <a:spLocks noGrp="1"/>
          </p:cNvSpPr>
          <p:nvPr>
            <p:ph idx="1"/>
          </p:nvPr>
        </p:nvSpPr>
        <p:spPr/>
        <p:txBody>
          <a:bodyPr/>
          <a:lstStyle/>
          <a:p>
            <a:endParaRPr lang="en-GB"/>
          </a:p>
        </p:txBody>
      </p:sp>
      <p:pic>
        <p:nvPicPr>
          <p:cNvPr id="1026" name="Picture 2">
            <a:extLst>
              <a:ext uri="{FF2B5EF4-FFF2-40B4-BE49-F238E27FC236}">
                <a16:creationId xmlns:a16="http://schemas.microsoft.com/office/drawing/2014/main" id="{BA82798A-2F53-41EA-BEAC-42BCA0318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691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he image displays a mobile device screen showing an Etihad Airways app interface, displaying a flight itinerary, ancillary options, and loyalty statistics, with an emphasis on the benefits of redeeming and accumulating points.&#10;&#10;AI-generated content may be incorrect.">
            <a:extLst>
              <a:ext uri="{FF2B5EF4-FFF2-40B4-BE49-F238E27FC236}">
                <a16:creationId xmlns:a16="http://schemas.microsoft.com/office/drawing/2014/main" id="{3A50E66C-3EA5-8AE3-398D-A9EB6E8D98F9}"/>
              </a:ext>
            </a:extLst>
          </p:cNvPr>
          <p:cNvPicPr>
            <a:picLocks noChangeAspect="1"/>
          </p:cNvPicPr>
          <p:nvPr/>
        </p:nvPicPr>
        <p:blipFill>
          <a:blip r:embed="rId3"/>
          <a:srcRect t="19"/>
          <a:stretch>
            <a:fillRect/>
          </a:stretch>
        </p:blipFill>
        <p:spPr>
          <a:xfrm>
            <a:off x="20" y="1923"/>
            <a:ext cx="18287980" cy="10285077"/>
          </a:xfrm>
          <a:prstGeom prst="rect">
            <a:avLst/>
          </a:prstGeom>
        </p:spPr>
      </p:pic>
      <p:sp>
        <p:nvSpPr>
          <p:cNvPr id="2" name="Title 1">
            <a:extLst>
              <a:ext uri="{FF2B5EF4-FFF2-40B4-BE49-F238E27FC236}">
                <a16:creationId xmlns:a16="http://schemas.microsoft.com/office/drawing/2014/main" id="{3BBD89E4-6B8D-3716-840A-05F2205C12A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4663D02-7557-5762-9355-F07E80AB2EE4}"/>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2725285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he image depicts Arcube's projection of significant revenue growth, with an estimated $75 million in new ancillary revenue and additional profits ranging from $1 million to $2.6 million per million passengers flown by 2027.&#10;&#10;AI-generated content may be incorrect.">
            <a:extLst>
              <a:ext uri="{FF2B5EF4-FFF2-40B4-BE49-F238E27FC236}">
                <a16:creationId xmlns:a16="http://schemas.microsoft.com/office/drawing/2014/main" id="{2E8BA17B-F66F-C2FD-24AD-6E55CBAF5234}"/>
              </a:ext>
            </a:extLst>
          </p:cNvPr>
          <p:cNvPicPr>
            <a:picLocks noChangeAspect="1"/>
          </p:cNvPicPr>
          <p:nvPr/>
        </p:nvPicPr>
        <p:blipFill>
          <a:blip r:embed="rId3"/>
          <a:srcRect t="19"/>
          <a:stretch>
            <a:fillRect/>
          </a:stretch>
        </p:blipFill>
        <p:spPr>
          <a:xfrm>
            <a:off x="20" y="1923"/>
            <a:ext cx="18287980" cy="10285077"/>
          </a:xfrm>
          <a:prstGeom prst="rect">
            <a:avLst/>
          </a:prstGeom>
        </p:spPr>
      </p:pic>
      <p:sp>
        <p:nvSpPr>
          <p:cNvPr id="2" name="Title 1">
            <a:extLst>
              <a:ext uri="{FF2B5EF4-FFF2-40B4-BE49-F238E27FC236}">
                <a16:creationId xmlns:a16="http://schemas.microsoft.com/office/drawing/2014/main" id="{236BC7CC-3E65-1E33-CC79-3B435FF56331}"/>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B9652F9E-4EDA-A0CC-5F0B-147D94D97A1F}"/>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2074936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9D20E3-518A-8819-8474-28BB640E1F6A}"/>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1475777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website&#10;&#10;AI-generated content may be incorrect.">
            <a:extLst>
              <a:ext uri="{FF2B5EF4-FFF2-40B4-BE49-F238E27FC236}">
                <a16:creationId xmlns:a16="http://schemas.microsoft.com/office/drawing/2014/main" id="{0EEE22F2-A691-F559-494E-462CBFE0B548}"/>
              </a:ext>
            </a:extLst>
          </p:cNvPr>
          <p:cNvPicPr>
            <a:picLocks noChangeAspect="1"/>
          </p:cNvPicPr>
          <p:nvPr/>
        </p:nvPicPr>
        <p:blipFill>
          <a:blip r:embed="rId3"/>
          <a:srcRect b="19"/>
          <a:stretch>
            <a:fillRect/>
          </a:stretch>
        </p:blipFill>
        <p:spPr>
          <a:xfrm>
            <a:off x="20" y="1923"/>
            <a:ext cx="18287980" cy="10285077"/>
          </a:xfrm>
          <a:prstGeom prst="rect">
            <a:avLst/>
          </a:prstGeom>
        </p:spPr>
      </p:pic>
    </p:spTree>
    <p:extLst>
      <p:ext uri="{BB962C8B-B14F-4D97-AF65-F5344CB8AC3E}">
        <p14:creationId xmlns:p14="http://schemas.microsoft.com/office/powerpoint/2010/main" val="2228989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DFC4-3B9A-CFB3-CA4E-75D93186F21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C305589-6E86-0F4A-F348-B465B54EDB2F}"/>
              </a:ext>
            </a:extLst>
          </p:cNvPr>
          <p:cNvSpPr>
            <a:spLocks noGrp="1"/>
          </p:cNvSpPr>
          <p:nvPr>
            <p:ph idx="1"/>
          </p:nvPr>
        </p:nvSpPr>
        <p:spPr/>
        <p:txBody>
          <a:bodyPr/>
          <a:lstStyle/>
          <a:p>
            <a:endParaRPr lang="en-GB"/>
          </a:p>
        </p:txBody>
      </p:sp>
      <p:pic>
        <p:nvPicPr>
          <p:cNvPr id="5" name="Picture 4" descr="A screenshot of a phone&#10;&#10;AI-generated content may be incorrect.">
            <a:extLst>
              <a:ext uri="{FF2B5EF4-FFF2-40B4-BE49-F238E27FC236}">
                <a16:creationId xmlns:a16="http://schemas.microsoft.com/office/drawing/2014/main" id="{20A7A38E-756D-E490-F2C0-B1BEBA05CC14}"/>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274465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AI-generated content may be incorrect.">
            <a:extLst>
              <a:ext uri="{FF2B5EF4-FFF2-40B4-BE49-F238E27FC236}">
                <a16:creationId xmlns:a16="http://schemas.microsoft.com/office/drawing/2014/main" id="{994E05DE-7CFE-D74D-8B1C-C2043F4C19FA}"/>
              </a:ext>
            </a:extLst>
          </p:cNvPr>
          <p:cNvPicPr>
            <a:picLocks noChangeAspect="1"/>
          </p:cNvPicPr>
          <p:nvPr/>
        </p:nvPicPr>
        <p:blipFill>
          <a:blip r:embed="rId3"/>
          <a:srcRect b="19"/>
          <a:stretch>
            <a:fillRect/>
          </a:stretch>
        </p:blipFill>
        <p:spPr>
          <a:xfrm>
            <a:off x="20" y="1923"/>
            <a:ext cx="18287980" cy="1028507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6">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diagram of a chart&#10;&#10;AI-generated content may be incorrect.">
            <a:extLst>
              <a:ext uri="{FF2B5EF4-FFF2-40B4-BE49-F238E27FC236}">
                <a16:creationId xmlns:a16="http://schemas.microsoft.com/office/drawing/2014/main" id="{DC4E7850-AD3B-BEA5-EFF6-1D2FB95685D3}"/>
              </a:ext>
            </a:extLst>
          </p:cNvPr>
          <p:cNvPicPr>
            <a:picLocks noChangeAspect="1"/>
          </p:cNvPicPr>
          <p:nvPr/>
        </p:nvPicPr>
        <p:blipFill>
          <a:blip r:embed="rId3"/>
          <a:srcRect t="19"/>
          <a:stretch>
            <a:fillRect/>
          </a:stretch>
        </p:blipFill>
        <p:spPr>
          <a:xfrm>
            <a:off x="20" y="1923"/>
            <a:ext cx="18287980" cy="10285077"/>
          </a:xfrm>
          <a:prstGeom prst="rect">
            <a:avLst/>
          </a:prstGeom>
        </p:spPr>
      </p:pic>
      <p:sp>
        <p:nvSpPr>
          <p:cNvPr id="2" name="Title 1">
            <a:extLst>
              <a:ext uri="{FF2B5EF4-FFF2-40B4-BE49-F238E27FC236}">
                <a16:creationId xmlns:a16="http://schemas.microsoft.com/office/drawing/2014/main" id="{22ED4CAC-6DA8-0E51-CB70-F6F6C59AD35A}"/>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BE9878BB-ABE5-D06F-6181-1ABB7FFBFF1E}"/>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2137991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6CD8-FEDC-2C73-B736-1D58EDF0ACA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0BE4C1C-A00C-017B-76CD-88C0B19EF8B7}"/>
              </a:ext>
            </a:extLst>
          </p:cNvPr>
          <p:cNvSpPr>
            <a:spLocks noGrp="1"/>
          </p:cNvSpPr>
          <p:nvPr>
            <p:ph idx="1"/>
          </p:nvPr>
        </p:nvSpPr>
        <p:spPr/>
        <p:txBody>
          <a:bodyPr/>
          <a:lstStyle/>
          <a:p>
            <a:endParaRPr lang="en-GB"/>
          </a:p>
        </p:txBody>
      </p:sp>
      <p:pic>
        <p:nvPicPr>
          <p:cNvPr id="7" name="Picture 6" descr="A screenshot of a computer&#10;&#10;AI-generated content may be incorrect.">
            <a:extLst>
              <a:ext uri="{FF2B5EF4-FFF2-40B4-BE49-F238E27FC236}">
                <a16:creationId xmlns:a16="http://schemas.microsoft.com/office/drawing/2014/main" id="{6B1ECA9A-06C4-B8AB-637B-0BAE72158F9D}"/>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120141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website&#10;&#10;AI-generated content may be incorrect.">
            <a:extLst>
              <a:ext uri="{FF2B5EF4-FFF2-40B4-BE49-F238E27FC236}">
                <a16:creationId xmlns:a16="http://schemas.microsoft.com/office/drawing/2014/main" id="{AA6B9FDB-E4ED-E4F7-1B26-520A098B50CC}"/>
              </a:ext>
            </a:extLst>
          </p:cNvPr>
          <p:cNvPicPr>
            <a:picLocks noChangeAspect="1"/>
          </p:cNvPicPr>
          <p:nvPr/>
        </p:nvPicPr>
        <p:blipFill>
          <a:blip r:embed="rId3"/>
          <a:srcRect t="19"/>
          <a:stretch>
            <a:fillRect/>
          </a:stretch>
        </p:blipFill>
        <p:spPr>
          <a:xfrm>
            <a:off x="20" y="1923"/>
            <a:ext cx="18287980" cy="10285077"/>
          </a:xfrm>
          <a:prstGeom prst="rect">
            <a:avLst/>
          </a:prstGeom>
        </p:spPr>
      </p:pic>
    </p:spTree>
    <p:extLst>
      <p:ext uri="{BB962C8B-B14F-4D97-AF65-F5344CB8AC3E}">
        <p14:creationId xmlns:p14="http://schemas.microsoft.com/office/powerpoint/2010/main" val="787779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165</TotalTime>
  <Words>804</Words>
  <Application>Microsoft Office PowerPoint</Application>
  <PresentationFormat>Custom</PresentationFormat>
  <Paragraphs>52</Paragraphs>
  <Slides>13</Slides>
  <Notes>13</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13</vt:i4>
      </vt:variant>
    </vt:vector>
  </HeadingPairs>
  <TitlesOfParts>
    <vt:vector size="15" baseType="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Generated with vga_pptify</dc:creator>
  <cp:lastModifiedBy>Prithveesh Reddy</cp:lastModifiedBy>
  <cp:revision>12</cp:revision>
  <dcterms:created xsi:type="dcterms:W3CDTF">2025-06-03T17:04:59Z</dcterms:created>
  <dcterms:modified xsi:type="dcterms:W3CDTF">2026-06-25T06:50:06Z</dcterms:modified>
</cp:coreProperties>
</file>