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Medium" panose="00000600000000000000" pitchFamily="2" charset="0"/>
      <p:regular r:id="rId25"/>
      <p:bold r:id="rId26"/>
      <p:italic r:id="rId27"/>
      <p:boldItalic r:id="rId28"/>
    </p:embeddedFont>
    <p:embeddedFont>
      <p:font typeface="Montserrat SemiBold" panose="000007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e Herman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D41984-3F6E-6301-5F91-1763B286E1F5}" v="4" dt="2026-06-23T09:39:55.017"/>
    <p1510:client id="{923BB712-1C2D-1833-E454-59214AB7BF0B}" v="37" dt="2026-06-23T09:37:16.031"/>
    <p1510:client id="{C2A0092F-4C73-F0AB-BFE8-8E8047A5E6D0}" v="15" dt="2026-06-23T09:59:41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13534ace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d13534ace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d39ef05dc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d39ef05dc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d39ef05dc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d39ef05dc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e21a44b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ee21a44b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ee3f4753c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ee3f4753c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ee47fb755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ee47fb755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ee47fb75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ee47fb75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ee47fb7551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ee47fb7551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ee3c4d665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ee3c4d665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eab38b676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eab38b676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ee47fb7551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ee47fb7551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eab38b676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eab38b6762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ee47fb755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ee47fb755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ee47fb755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ee47fb7551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d39ef05dc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d39ef05dc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e21ce08c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ee21ce08c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39ef05dc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d39ef05dc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umbaya.travel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12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4767" r="4776"/>
          <a:stretch/>
        </p:blipFill>
        <p:spPr>
          <a:xfrm>
            <a:off x="0" y="0"/>
            <a:ext cx="9226798" cy="51900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</a:t>
            </a:fld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656800" y="2243450"/>
            <a:ext cx="47643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 b="1">
                <a:solidFill>
                  <a:srgbClr val="A8E3A6"/>
                </a:solidFill>
                <a:latin typeface="Montserrat"/>
                <a:ea typeface="Montserrat"/>
                <a:cs typeface="Montserrat"/>
                <a:sym typeface="Montserrat"/>
              </a:rPr>
              <a:t>The AI Compass </a:t>
            </a:r>
            <a:br>
              <a:rPr lang="nl" sz="2100" b="1">
                <a:solidFill>
                  <a:srgbClr val="A8E3A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" sz="2100" b="1">
                <a:solidFill>
                  <a:srgbClr val="A8E3A6"/>
                </a:solidFill>
                <a:latin typeface="Montserrat"/>
                <a:ea typeface="Montserrat"/>
                <a:cs typeface="Montserrat"/>
                <a:sym typeface="Montserrat"/>
              </a:rPr>
              <a:t>for Travel Companies</a:t>
            </a:r>
            <a:endParaRPr sz="2100" b="1">
              <a:solidFill>
                <a:srgbClr val="A8E3A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3"/>
          <p:cNvSpPr txBox="1"/>
          <p:nvPr/>
        </p:nvSpPr>
        <p:spPr>
          <a:xfrm rot="3703">
            <a:off x="621468" y="4078208"/>
            <a:ext cx="2227801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50" y="577750"/>
            <a:ext cx="6530550" cy="14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4025" y="1921450"/>
            <a:ext cx="4322698" cy="2596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475" y="0"/>
            <a:ext cx="9244252" cy="520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8" y="0"/>
            <a:ext cx="9143997" cy="21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10</a:t>
            </a:fld>
            <a:endParaRPr/>
          </a:p>
        </p:txBody>
      </p:sp>
      <p:sp>
        <p:nvSpPr>
          <p:cNvPr id="212" name="Google Shape;212;p22"/>
          <p:cNvSpPr txBox="1"/>
          <p:nvPr/>
        </p:nvSpPr>
        <p:spPr>
          <a:xfrm>
            <a:off x="150150" y="254725"/>
            <a:ext cx="88437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 integrate the Agency’s suppliers </a:t>
            </a:r>
            <a:endParaRPr sz="23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71BC6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Their rates &amp; markups</a:t>
            </a:r>
            <a:endParaRPr sz="2300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13" name="Google Shape;21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2237" y="1362686"/>
            <a:ext cx="1956924" cy="2827958"/>
          </a:xfrm>
          <a:prstGeom prst="rect">
            <a:avLst/>
          </a:prstGeom>
          <a:noFill/>
          <a:ln>
            <a:noFill/>
          </a:ln>
          <a:effectLst>
            <a:outerShdw blurRad="800100" dist="152400" dir="5400000" algn="bl" rotWithShape="0">
              <a:srgbClr val="1D2D51">
                <a:alpha val="47999"/>
              </a:srgbClr>
            </a:outerShdw>
          </a:effectLst>
        </p:spPr>
      </p:pic>
      <p:pic>
        <p:nvPicPr>
          <p:cNvPr id="214" name="Google Shape;21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3542" y="1362680"/>
            <a:ext cx="1956924" cy="2827958"/>
          </a:xfrm>
          <a:prstGeom prst="rect">
            <a:avLst/>
          </a:prstGeom>
          <a:noFill/>
          <a:ln>
            <a:noFill/>
          </a:ln>
          <a:effectLst>
            <a:outerShdw blurRad="800100" dist="152400" dir="5400000" algn="bl" rotWithShape="0">
              <a:srgbClr val="1D2D51">
                <a:alpha val="47999"/>
              </a:srgbClr>
            </a:outerShdw>
          </a:effectLst>
        </p:spPr>
      </p:pic>
      <p:pic>
        <p:nvPicPr>
          <p:cNvPr id="215" name="Google Shape;21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4823" y="1362687"/>
            <a:ext cx="1956925" cy="2827968"/>
          </a:xfrm>
          <a:prstGeom prst="rect">
            <a:avLst/>
          </a:prstGeom>
          <a:noFill/>
          <a:ln>
            <a:noFill/>
          </a:ln>
          <a:effectLst>
            <a:outerShdw blurRad="800100" dist="152400" dir="5400000" algn="bl" rotWithShape="0">
              <a:srgbClr val="1D2D51">
                <a:alpha val="47999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 txBox="1">
            <a:spLocks noGrp="1"/>
          </p:cNvSpPr>
          <p:nvPr>
            <p:ph type="sldNum" idx="12"/>
          </p:nvPr>
        </p:nvSpPr>
        <p:spPr>
          <a:xfrm>
            <a:off x="8461858" y="4685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11</a:t>
            </a:fld>
            <a:endParaRPr/>
          </a:p>
        </p:txBody>
      </p:sp>
      <p:pic>
        <p:nvPicPr>
          <p:cNvPr id="221" name="Google Shape;2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3"/>
          <p:cNvPicPr preferRelativeResize="0"/>
          <p:nvPr/>
        </p:nvPicPr>
        <p:blipFill rotWithShape="1">
          <a:blip r:embed="rId4">
            <a:alphaModFix/>
          </a:blip>
          <a:srcRect l="872" b="19355"/>
          <a:stretch/>
        </p:blipFill>
        <p:spPr>
          <a:xfrm>
            <a:off x="154175" y="1295300"/>
            <a:ext cx="4678824" cy="301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1263" y="1170724"/>
            <a:ext cx="3907929" cy="226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 rotWithShape="1">
          <a:blip r:embed="rId4">
            <a:alphaModFix/>
          </a:blip>
          <a:srcRect l="1807" t="80569"/>
          <a:stretch/>
        </p:blipFill>
        <p:spPr>
          <a:xfrm>
            <a:off x="4779775" y="3535725"/>
            <a:ext cx="4247149" cy="66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 txBox="1"/>
          <p:nvPr/>
        </p:nvSpPr>
        <p:spPr>
          <a:xfrm>
            <a:off x="364775" y="254725"/>
            <a:ext cx="8645700" cy="1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 capture the </a:t>
            </a:r>
            <a:r>
              <a:rPr lang="nl" sz="2300">
                <a:solidFill>
                  <a:srgbClr val="71BC6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data of travellers</a:t>
            </a:r>
            <a:endParaRPr sz="2300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E8976-2B0D-C4E9-41A3-1D891407A0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12</a:t>
            </a:fld>
            <a:endParaRPr lang="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9EE69E-8400-64DB-D834-484ED16FA1DA}"/>
              </a:ext>
            </a:extLst>
          </p:cNvPr>
          <p:cNvSpPr/>
          <p:nvPr/>
        </p:nvSpPr>
        <p:spPr>
          <a:xfrm>
            <a:off x="-23168" y="-23169"/>
            <a:ext cx="9190337" cy="52052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umbaya_1_min_video_2k_h264">
            <a:hlinkClick r:id="" action="ppaction://media"/>
            <a:extLst>
              <a:ext uri="{FF2B5EF4-FFF2-40B4-BE49-F238E27FC236}">
                <a16:creationId xmlns:a16="http://schemas.microsoft.com/office/drawing/2014/main" id="{A5D85A72-6CC6-410E-2650-CD229E9C9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499" y="-2722"/>
            <a:ext cx="8211003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50" y="3153746"/>
            <a:ext cx="2471425" cy="15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/>
          <p:cNvPicPr preferRelativeResize="0"/>
          <p:nvPr/>
        </p:nvPicPr>
        <p:blipFill rotWithShape="1">
          <a:blip r:embed="rId4">
            <a:alphaModFix/>
          </a:blip>
          <a:srcRect r="3549"/>
          <a:stretch/>
        </p:blipFill>
        <p:spPr>
          <a:xfrm>
            <a:off x="4562512" y="16175"/>
            <a:ext cx="458148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13</a:t>
            </a:fld>
            <a:endParaRPr/>
          </a:p>
        </p:txBody>
      </p:sp>
      <p:sp>
        <p:nvSpPr>
          <p:cNvPr id="240" name="Google Shape;240;p25"/>
          <p:cNvSpPr txBox="1"/>
          <p:nvPr/>
        </p:nvSpPr>
        <p:spPr>
          <a:xfrm>
            <a:off x="364775" y="254725"/>
            <a:ext cx="8579400" cy="1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Scaling the ecosystem </a:t>
            </a:r>
            <a:endParaRPr sz="23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71BC6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through strategic consortia</a:t>
            </a:r>
            <a:endParaRPr sz="2300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1" name="Google Shape;2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/>
          <p:nvPr/>
        </p:nvSpPr>
        <p:spPr>
          <a:xfrm>
            <a:off x="6879814" y="3431800"/>
            <a:ext cx="1683300" cy="1682700"/>
          </a:xfrm>
          <a:prstGeom prst="ellipse">
            <a:avLst/>
          </a:prstGeom>
          <a:solidFill>
            <a:srgbClr val="1D2D51"/>
          </a:solidFill>
          <a:ln>
            <a:noFill/>
          </a:ln>
        </p:spPr>
        <p:txBody>
          <a:bodyPr spcFirstLastPara="1" wrap="square" lIns="0" tIns="88725" rIns="0" bIns="90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5"/>
              <a:buFont typeface="Arial"/>
              <a:buNone/>
            </a:pPr>
            <a:endParaRPr sz="2367"/>
          </a:p>
        </p:txBody>
      </p:sp>
      <p:sp>
        <p:nvSpPr>
          <p:cNvPr id="243" name="Google Shape;243;p25"/>
          <p:cNvSpPr txBox="1"/>
          <p:nvPr/>
        </p:nvSpPr>
        <p:spPr>
          <a:xfrm>
            <a:off x="6738085" y="3673345"/>
            <a:ext cx="19668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150" tIns="90150" rIns="90150" bIns="901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5"/>
              <a:buFont typeface="Arial"/>
              <a:buNone/>
            </a:pPr>
            <a:r>
              <a:rPr lang="nl" sz="2439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€25M+ </a:t>
            </a:r>
            <a:r>
              <a:rPr lang="nl" sz="2139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</a:t>
            </a:r>
            <a:endParaRPr sz="1552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5"/>
              <a:buFont typeface="Arial"/>
              <a:buNone/>
            </a:pPr>
            <a:r>
              <a:rPr lang="nl" sz="1852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by 2030</a:t>
            </a:r>
            <a:endParaRPr sz="1852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4" name="Google Shape;24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3200" y="1775096"/>
            <a:ext cx="2229250" cy="115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5"/>
          <p:cNvSpPr/>
          <p:nvPr/>
        </p:nvSpPr>
        <p:spPr>
          <a:xfrm>
            <a:off x="5713025" y="3942600"/>
            <a:ext cx="991500" cy="956400"/>
          </a:xfrm>
          <a:prstGeom prst="ellipse">
            <a:avLst/>
          </a:prstGeom>
          <a:solidFill>
            <a:srgbClr val="1D2D51"/>
          </a:solidFill>
          <a:ln>
            <a:noFill/>
          </a:ln>
        </p:spPr>
        <p:txBody>
          <a:bodyPr spcFirstLastPara="1" wrap="square" lIns="0" tIns="44725" rIns="0" bIns="45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7"/>
              <a:buFont typeface="Arial"/>
              <a:buNone/>
            </a:pPr>
            <a:endParaRPr sz="1193"/>
          </a:p>
        </p:txBody>
      </p:sp>
      <p:sp>
        <p:nvSpPr>
          <p:cNvPr id="246" name="Google Shape;246;p25"/>
          <p:cNvSpPr txBox="1"/>
          <p:nvPr/>
        </p:nvSpPr>
        <p:spPr>
          <a:xfrm>
            <a:off x="5554893" y="4081536"/>
            <a:ext cx="12876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50" tIns="45450" rIns="45450" bIns="45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7"/>
              <a:buFont typeface="Arial"/>
              <a:buNone/>
            </a:pPr>
            <a:r>
              <a:rPr lang="nl" sz="153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€300K</a:t>
            </a:r>
            <a:br>
              <a:rPr lang="nl" sz="153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nl" sz="1378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</a:t>
            </a:r>
            <a:endParaRPr sz="1082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7"/>
              <a:buFont typeface="Arial"/>
              <a:buNone/>
            </a:pPr>
            <a:r>
              <a:rPr lang="nl" sz="1234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today</a:t>
            </a:r>
            <a:endParaRPr sz="1234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7" name="Google Shape;247;p25"/>
          <p:cNvPicPr preferRelativeResize="0"/>
          <p:nvPr/>
        </p:nvPicPr>
        <p:blipFill rotWithShape="1">
          <a:blip r:embed="rId7">
            <a:alphaModFix/>
          </a:blip>
          <a:srcRect t="20199" b="33662"/>
          <a:stretch/>
        </p:blipFill>
        <p:spPr>
          <a:xfrm>
            <a:off x="2927600" y="3560021"/>
            <a:ext cx="1838217" cy="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8325" y="1221770"/>
            <a:ext cx="2170476" cy="217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6" title="1ccf8ebc-84c1-4040-bbd3-2a4de1d977ac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61" y="0"/>
            <a:ext cx="940523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14</a:t>
            </a:fld>
            <a:endParaRPr/>
          </a:p>
        </p:txBody>
      </p:sp>
      <p:pic>
        <p:nvPicPr>
          <p:cNvPr id="255" name="Google Shape;25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15</a:t>
            </a:fld>
            <a:endParaRPr/>
          </a:p>
        </p:txBody>
      </p:sp>
      <p:sp>
        <p:nvSpPr>
          <p:cNvPr id="261" name="Google Shape;261;p27"/>
          <p:cNvSpPr txBox="1"/>
          <p:nvPr/>
        </p:nvSpPr>
        <p:spPr>
          <a:xfrm>
            <a:off x="364775" y="254725"/>
            <a:ext cx="88437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Let the </a:t>
            </a:r>
            <a:r>
              <a:rPr lang="nl" sz="2000">
                <a:solidFill>
                  <a:srgbClr val="71BC6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numbers</a:t>
            </a:r>
            <a:r>
              <a:rPr lang="nl" sz="20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speak</a:t>
            </a:r>
            <a:endParaRPr sz="2000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62" name="Google Shape;2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175" y="1503043"/>
            <a:ext cx="2399400" cy="2111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1954" dist="17318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4" name="Google Shape;26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2371" y="1502902"/>
            <a:ext cx="2399400" cy="2111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1954" dist="17318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5" name="Google Shape;26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7568" y="1503038"/>
            <a:ext cx="2399400" cy="2111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1954" dist="17318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6" name="Google Shape;266;p27"/>
          <p:cNvSpPr/>
          <p:nvPr/>
        </p:nvSpPr>
        <p:spPr>
          <a:xfrm>
            <a:off x="6192327" y="951215"/>
            <a:ext cx="2349900" cy="505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6825" tIns="96825" rIns="96825" bIns="96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83" b="1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Online &amp; Mobile Presence</a:t>
            </a:r>
            <a:endParaRPr sz="1183" b="1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710825" y="951202"/>
            <a:ext cx="2131800" cy="505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6825" tIns="96825" rIns="96825" bIns="96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83" b="1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Automated Planning &amp; Booking</a:t>
            </a:r>
            <a:endParaRPr sz="1183" b="1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3400944" y="951205"/>
            <a:ext cx="2342100" cy="505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6825" tIns="96825" rIns="96825" bIns="96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83" b="1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Dynamic </a:t>
            </a:r>
            <a:endParaRPr sz="1183" b="1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83" b="1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Packaging</a:t>
            </a:r>
            <a:endParaRPr sz="1183" b="1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9" name="Google Shape;269;p27"/>
          <p:cNvGrpSpPr/>
          <p:nvPr/>
        </p:nvGrpSpPr>
        <p:grpSpPr>
          <a:xfrm>
            <a:off x="919525" y="3843702"/>
            <a:ext cx="1714388" cy="699000"/>
            <a:chOff x="880950" y="4065600"/>
            <a:chExt cx="1714388" cy="699000"/>
          </a:xfrm>
        </p:grpSpPr>
        <p:sp>
          <p:nvSpPr>
            <p:cNvPr id="270" name="Google Shape;270;p27"/>
            <p:cNvSpPr/>
            <p:nvPr/>
          </p:nvSpPr>
          <p:spPr>
            <a:xfrm>
              <a:off x="880950" y="4065600"/>
              <a:ext cx="1688700" cy="699000"/>
            </a:xfrm>
            <a:prstGeom prst="roundRect">
              <a:avLst>
                <a:gd name="adj" fmla="val 22325"/>
              </a:avLst>
            </a:prstGeom>
            <a:gradFill>
              <a:gsLst>
                <a:gs pos="0">
                  <a:srgbClr val="A8E3A6"/>
                </a:gs>
                <a:gs pos="100000">
                  <a:srgbClr val="71BC6F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 txBox="1"/>
            <p:nvPr/>
          </p:nvSpPr>
          <p:spPr>
            <a:xfrm>
              <a:off x="906638" y="4398918"/>
              <a:ext cx="1688700" cy="27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25" tIns="78725" rIns="78725" bIns="787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47"/>
                <a:buFont typeface="Arial"/>
                <a:buNone/>
              </a:pPr>
              <a:r>
                <a:rPr lang="nl" sz="1203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Manual labour</a:t>
              </a:r>
              <a:endParaRPr sz="1203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47"/>
                <a:buFont typeface="Arial"/>
                <a:buNone/>
              </a:pPr>
              <a:endParaRPr sz="1203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grpSp>
          <p:nvGrpSpPr>
            <p:cNvPr id="272" name="Google Shape;272;p27"/>
            <p:cNvGrpSpPr/>
            <p:nvPr/>
          </p:nvGrpSpPr>
          <p:grpSpPr>
            <a:xfrm>
              <a:off x="990181" y="4100624"/>
              <a:ext cx="1361507" cy="477300"/>
              <a:chOff x="883951" y="4221773"/>
              <a:chExt cx="1361507" cy="477300"/>
            </a:xfrm>
          </p:grpSpPr>
          <p:sp>
            <p:nvSpPr>
              <p:cNvPr id="273" name="Google Shape;273;p27"/>
              <p:cNvSpPr/>
              <p:nvPr/>
            </p:nvSpPr>
            <p:spPr>
              <a:xfrm rot="8100000">
                <a:off x="2024131" y="4333141"/>
                <a:ext cx="170554" cy="214466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1999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1D2D51"/>
                  </a:solidFill>
                </a:endParaRPr>
              </a:p>
            </p:txBody>
          </p:sp>
          <p:sp>
            <p:nvSpPr>
              <p:cNvPr id="274" name="Google Shape;274;p27"/>
              <p:cNvSpPr txBox="1"/>
              <p:nvPr/>
            </p:nvSpPr>
            <p:spPr>
              <a:xfrm>
                <a:off x="883951" y="4221773"/>
                <a:ext cx="1258200" cy="47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8725" tIns="78725" rIns="78725" bIns="787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47"/>
                  <a:buFont typeface="Arial"/>
                  <a:buNone/>
                </a:pPr>
                <a:r>
                  <a:rPr lang="nl" sz="1669" b="1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4h/trip</a:t>
                </a:r>
                <a:endParaRPr sz="1669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75" name="Google Shape;275;p27"/>
          <p:cNvGrpSpPr/>
          <p:nvPr/>
        </p:nvGrpSpPr>
        <p:grpSpPr>
          <a:xfrm>
            <a:off x="3714875" y="3843727"/>
            <a:ext cx="1714500" cy="699000"/>
            <a:chOff x="880950" y="4065625"/>
            <a:chExt cx="1714500" cy="699000"/>
          </a:xfrm>
        </p:grpSpPr>
        <p:sp>
          <p:nvSpPr>
            <p:cNvPr id="276" name="Google Shape;276;p27"/>
            <p:cNvSpPr/>
            <p:nvPr/>
          </p:nvSpPr>
          <p:spPr>
            <a:xfrm>
              <a:off x="880950" y="4065625"/>
              <a:ext cx="1688700" cy="699000"/>
            </a:xfrm>
            <a:prstGeom prst="roundRect">
              <a:avLst>
                <a:gd name="adj" fmla="val 22325"/>
              </a:avLst>
            </a:prstGeom>
            <a:gradFill>
              <a:gsLst>
                <a:gs pos="0">
                  <a:srgbClr val="A8E3A6"/>
                </a:gs>
                <a:gs pos="100000">
                  <a:srgbClr val="71BC6F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 txBox="1"/>
            <p:nvPr/>
          </p:nvSpPr>
          <p:spPr>
            <a:xfrm>
              <a:off x="880950" y="4398925"/>
              <a:ext cx="1714500" cy="27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25" tIns="78725" rIns="78725" bIns="787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47"/>
                <a:buFont typeface="Arial"/>
                <a:buNone/>
              </a:pPr>
              <a:r>
                <a:rPr lang="nl" sz="1203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Margin</a:t>
              </a:r>
              <a:endParaRPr sz="1203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grpSp>
          <p:nvGrpSpPr>
            <p:cNvPr id="278" name="Google Shape;278;p27"/>
            <p:cNvGrpSpPr/>
            <p:nvPr/>
          </p:nvGrpSpPr>
          <p:grpSpPr>
            <a:xfrm>
              <a:off x="1230051" y="4100625"/>
              <a:ext cx="1028383" cy="477300"/>
              <a:chOff x="1123821" y="4221774"/>
              <a:chExt cx="1028383" cy="477300"/>
            </a:xfrm>
          </p:grpSpPr>
          <p:sp>
            <p:nvSpPr>
              <p:cNvPr id="279" name="Google Shape;279;p27"/>
              <p:cNvSpPr/>
              <p:nvPr/>
            </p:nvSpPr>
            <p:spPr>
              <a:xfrm rot="2700000">
                <a:off x="1930727" y="4319866"/>
                <a:ext cx="170554" cy="214678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1999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1D2D51"/>
                  </a:solidFill>
                </a:endParaRPr>
              </a:p>
            </p:txBody>
          </p:sp>
          <p:sp>
            <p:nvSpPr>
              <p:cNvPr id="280" name="Google Shape;280;p27"/>
              <p:cNvSpPr txBox="1"/>
              <p:nvPr/>
            </p:nvSpPr>
            <p:spPr>
              <a:xfrm>
                <a:off x="1123821" y="4221774"/>
                <a:ext cx="831600" cy="47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8725" tIns="78725" rIns="78725" bIns="787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47"/>
                  <a:buFont typeface="Arial"/>
                  <a:buNone/>
                </a:pPr>
                <a:r>
                  <a:rPr lang="nl" sz="1669" b="1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+10%</a:t>
                </a:r>
                <a:endParaRPr sz="1669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81" name="Google Shape;281;p27"/>
          <p:cNvGrpSpPr/>
          <p:nvPr/>
        </p:nvGrpSpPr>
        <p:grpSpPr>
          <a:xfrm>
            <a:off x="6551475" y="3843727"/>
            <a:ext cx="1714500" cy="699000"/>
            <a:chOff x="880950" y="4065625"/>
            <a:chExt cx="1714500" cy="699000"/>
          </a:xfrm>
        </p:grpSpPr>
        <p:sp>
          <p:nvSpPr>
            <p:cNvPr id="282" name="Google Shape;282;p27"/>
            <p:cNvSpPr/>
            <p:nvPr/>
          </p:nvSpPr>
          <p:spPr>
            <a:xfrm>
              <a:off x="880950" y="4065625"/>
              <a:ext cx="1688700" cy="699000"/>
            </a:xfrm>
            <a:prstGeom prst="roundRect">
              <a:avLst>
                <a:gd name="adj" fmla="val 22325"/>
              </a:avLst>
            </a:prstGeom>
            <a:gradFill>
              <a:gsLst>
                <a:gs pos="0">
                  <a:srgbClr val="A8E3A6"/>
                </a:gs>
                <a:gs pos="100000">
                  <a:srgbClr val="71BC6F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 txBox="1"/>
            <p:nvPr/>
          </p:nvSpPr>
          <p:spPr>
            <a:xfrm>
              <a:off x="880950" y="4398925"/>
              <a:ext cx="1714500" cy="27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25" tIns="78725" rIns="78725" bIns="787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47"/>
                <a:buFont typeface="Arial"/>
                <a:buNone/>
              </a:pPr>
              <a:r>
                <a:rPr lang="nl" sz="1203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Younger audience</a:t>
              </a:r>
              <a:endParaRPr sz="1969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84" name="Google Shape;284;p27"/>
            <p:cNvSpPr txBox="1"/>
            <p:nvPr/>
          </p:nvSpPr>
          <p:spPr>
            <a:xfrm>
              <a:off x="1138925" y="4100625"/>
              <a:ext cx="11985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25" tIns="78725" rIns="78725" bIns="787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47"/>
                <a:buFont typeface="Arial"/>
                <a:buNone/>
              </a:pPr>
              <a:r>
                <a:rPr lang="nl" sz="1669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25-50 Y</a:t>
              </a:r>
              <a:endParaRPr sz="1669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85" name="Google Shape;285;p27"/>
          <p:cNvSpPr/>
          <p:nvPr/>
        </p:nvSpPr>
        <p:spPr>
          <a:xfrm rot="5400000">
            <a:off x="1674050" y="3532384"/>
            <a:ext cx="205200" cy="203400"/>
          </a:xfrm>
          <a:prstGeom prst="chevron">
            <a:avLst>
              <a:gd name="adj" fmla="val 39307"/>
            </a:avLst>
          </a:prstGeom>
          <a:solidFill>
            <a:srgbClr val="A8E3A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7"/>
          <p:cNvSpPr/>
          <p:nvPr/>
        </p:nvSpPr>
        <p:spPr>
          <a:xfrm rot="5400000">
            <a:off x="4469475" y="3532384"/>
            <a:ext cx="205200" cy="203400"/>
          </a:xfrm>
          <a:prstGeom prst="chevron">
            <a:avLst>
              <a:gd name="adj" fmla="val 39307"/>
            </a:avLst>
          </a:prstGeom>
          <a:solidFill>
            <a:srgbClr val="A8E3A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7"/>
          <p:cNvSpPr/>
          <p:nvPr/>
        </p:nvSpPr>
        <p:spPr>
          <a:xfrm rot="5400000">
            <a:off x="7306125" y="3532384"/>
            <a:ext cx="205200" cy="203400"/>
          </a:xfrm>
          <a:prstGeom prst="chevron">
            <a:avLst>
              <a:gd name="adj" fmla="val 39307"/>
            </a:avLst>
          </a:prstGeom>
          <a:solidFill>
            <a:srgbClr val="A8E3A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16</a:t>
            </a:fld>
            <a:endParaRPr/>
          </a:p>
        </p:txBody>
      </p:sp>
      <p:pic>
        <p:nvPicPr>
          <p:cNvPr id="293" name="Google Shape;2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3425" y="1126875"/>
            <a:ext cx="2889751" cy="288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4975" y="1391421"/>
            <a:ext cx="2360676" cy="23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58671" y="1475341"/>
            <a:ext cx="3898348" cy="219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17</a:t>
            </a:fld>
            <a:endParaRPr/>
          </a:p>
        </p:txBody>
      </p:sp>
      <p:pic>
        <p:nvPicPr>
          <p:cNvPr id="302" name="Google Shape;3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2011" y="164731"/>
            <a:ext cx="1593274" cy="159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0672" y="310590"/>
            <a:ext cx="1301568" cy="130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1750" y="356859"/>
            <a:ext cx="2149366" cy="120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6025" y="1926175"/>
            <a:ext cx="3435377" cy="343537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9"/>
          <p:cNvSpPr/>
          <p:nvPr/>
        </p:nvSpPr>
        <p:spPr>
          <a:xfrm>
            <a:off x="4555888" y="1758000"/>
            <a:ext cx="445500" cy="440100"/>
          </a:xfrm>
          <a:prstGeom prst="mathPlus">
            <a:avLst>
              <a:gd name="adj1" fmla="val 19427"/>
            </a:avLst>
          </a:prstGeom>
          <a:solidFill>
            <a:srgbClr val="1D2D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9275" y="-52500"/>
            <a:ext cx="9229302" cy="51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5974" y="2716075"/>
            <a:ext cx="9144003" cy="243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/>
          <p:nvPr/>
        </p:nvSpPr>
        <p:spPr>
          <a:xfrm>
            <a:off x="332475" y="3070681"/>
            <a:ext cx="73812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175" tIns="84175" rIns="84175" bIns="8417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105"/>
              </a:spcBef>
              <a:spcAft>
                <a:spcPts val="1105"/>
              </a:spcAft>
              <a:buNone/>
            </a:pPr>
            <a:r>
              <a:rPr lang="nl" sz="1473" b="1">
                <a:solidFill>
                  <a:srgbClr val="71BC6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Contact me</a:t>
            </a:r>
            <a:endParaRPr sz="1381">
              <a:solidFill>
                <a:srgbClr val="71BC6F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5" name="Google Shape;31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384" y="3541097"/>
            <a:ext cx="227066" cy="23848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0"/>
          <p:cNvSpPr txBox="1"/>
          <p:nvPr/>
        </p:nvSpPr>
        <p:spPr>
          <a:xfrm>
            <a:off x="812326" y="3512991"/>
            <a:ext cx="28305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175" tIns="84175" rIns="84175" bIns="84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289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sven.hermans@cumbaya.travel</a:t>
            </a:r>
            <a:endParaRPr sz="1289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30"/>
          <p:cNvSpPr txBox="1"/>
          <p:nvPr/>
        </p:nvSpPr>
        <p:spPr>
          <a:xfrm>
            <a:off x="812326" y="3832993"/>
            <a:ext cx="28305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175" tIns="84175" rIns="84175" bIns="84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289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+32 475 72 55 55</a:t>
            </a:r>
            <a:endParaRPr sz="1289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8" name="Google Shape;31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388" y="4498847"/>
            <a:ext cx="227058" cy="22705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0"/>
          <p:cNvSpPr txBox="1"/>
          <p:nvPr/>
        </p:nvSpPr>
        <p:spPr>
          <a:xfrm>
            <a:off x="812326" y="4472997"/>
            <a:ext cx="28305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175" tIns="84175" rIns="84175" bIns="84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289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Leuven, Belgium</a:t>
            </a:r>
            <a:endParaRPr sz="1289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0" name="Google Shape;32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388" y="4183407"/>
            <a:ext cx="227058" cy="22705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0"/>
          <p:cNvSpPr txBox="1"/>
          <p:nvPr/>
        </p:nvSpPr>
        <p:spPr>
          <a:xfrm>
            <a:off x="812326" y="4152995"/>
            <a:ext cx="28305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175" tIns="84175" rIns="84175" bIns="84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289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https://cumbaya.travel</a:t>
            </a:r>
            <a:endParaRPr sz="1289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2" name="Google Shape;322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6388" y="3867967"/>
            <a:ext cx="227058" cy="22705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18</a:t>
            </a:fld>
            <a:endParaRPr/>
          </a:p>
        </p:txBody>
      </p:sp>
      <p:pic>
        <p:nvPicPr>
          <p:cNvPr id="324" name="Google Shape;324;p30"/>
          <p:cNvPicPr preferRelativeResize="0"/>
          <p:nvPr/>
        </p:nvPicPr>
        <p:blipFill rotWithShape="1">
          <a:blip r:embed="rId10">
            <a:alphaModFix/>
          </a:blip>
          <a:srcRect r="2903"/>
          <a:stretch/>
        </p:blipFill>
        <p:spPr>
          <a:xfrm>
            <a:off x="5595925" y="0"/>
            <a:ext cx="35540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0"/>
          <p:cNvSpPr txBox="1"/>
          <p:nvPr/>
        </p:nvSpPr>
        <p:spPr>
          <a:xfrm>
            <a:off x="147825" y="2009624"/>
            <a:ext cx="49005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Thank you!</a:t>
            </a: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26" name="Google Shape;326;p30" title="Sven - Professional Picture Cumbaya.png"/>
          <p:cNvPicPr preferRelativeResize="0"/>
          <p:nvPr/>
        </p:nvPicPr>
        <p:blipFill rotWithShape="1">
          <a:blip r:embed="rId11">
            <a:alphaModFix/>
          </a:blip>
          <a:srcRect t="1305" b="1315"/>
          <a:stretch/>
        </p:blipFill>
        <p:spPr>
          <a:xfrm>
            <a:off x="3872888" y="3173751"/>
            <a:ext cx="1476300" cy="147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7" name="Google Shape;327;p30"/>
          <p:cNvSpPr txBox="1"/>
          <p:nvPr/>
        </p:nvSpPr>
        <p:spPr>
          <a:xfrm>
            <a:off x="147825" y="515650"/>
            <a:ext cx="5515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300" tIns="103300" rIns="103300" bIns="103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382">
                <a:solidFill>
                  <a:srgbClr val="A8E3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Together with travel companies, </a:t>
            </a:r>
            <a:endParaRPr sz="2382">
              <a:solidFill>
                <a:srgbClr val="A8E3A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382">
                <a:solidFill>
                  <a:srgbClr val="A8E3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 are the future of travel</a:t>
            </a:r>
            <a:endParaRPr sz="2382">
              <a:solidFill>
                <a:srgbClr val="A8E3A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28" name="Google Shape;328;p30"/>
          <p:cNvSpPr/>
          <p:nvPr/>
        </p:nvSpPr>
        <p:spPr>
          <a:xfrm>
            <a:off x="5579253" y="-10025"/>
            <a:ext cx="23100" cy="51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0"/>
          <p:cNvSpPr/>
          <p:nvPr/>
        </p:nvSpPr>
        <p:spPr>
          <a:xfrm>
            <a:off x="3585775" y="4650056"/>
            <a:ext cx="1972500" cy="4704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750" tIns="104750" rIns="104750" bIns="104750" anchor="ctr" anchorCtr="0">
            <a:noAutofit/>
          </a:bodyPr>
          <a:lstStyle/>
          <a:p>
            <a:pPr marL="0" lvl="0" indent="0" algn="ctr" rtl="0">
              <a:spcBef>
                <a:spcPts val="159"/>
              </a:spcBef>
              <a:spcAft>
                <a:spcPts val="0"/>
              </a:spcAft>
              <a:buNone/>
            </a:pPr>
            <a:r>
              <a:rPr lang="nl" sz="976">
                <a:solidFill>
                  <a:srgbClr val="71BC6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Sven Hermans</a:t>
            </a:r>
            <a:endParaRPr sz="976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159"/>
              </a:spcBef>
              <a:spcAft>
                <a:spcPts val="0"/>
              </a:spcAft>
              <a:buNone/>
            </a:pPr>
            <a:r>
              <a:rPr lang="nl" sz="976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CTO</a:t>
            </a:r>
            <a:endParaRPr sz="1204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30" name="Google Shape;330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03367" y="692049"/>
            <a:ext cx="1750475" cy="378562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0"/>
          <p:cNvSpPr txBox="1"/>
          <p:nvPr/>
        </p:nvSpPr>
        <p:spPr>
          <a:xfrm>
            <a:off x="147825" y="1464899"/>
            <a:ext cx="49005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Find us at booth N26</a:t>
            </a: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2</a:t>
            </a:fld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410718" y="3488459"/>
            <a:ext cx="2380500" cy="537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2950" tIns="102950" rIns="102950" bIns="102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77" b="1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Pressure on Margins</a:t>
            </a:r>
            <a:endParaRPr sz="1577" b="1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266837" y="3488459"/>
            <a:ext cx="2380500" cy="537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2950" tIns="102950" rIns="102950" bIns="102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77" b="1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Manual Planning &amp; Booking</a:t>
            </a:r>
            <a:endParaRPr sz="1577" b="1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13541" r="19757"/>
          <a:stretch/>
        </p:blipFill>
        <p:spPr>
          <a:xfrm>
            <a:off x="674253" y="1496631"/>
            <a:ext cx="1824300" cy="182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5">
            <a:alphaModFix/>
          </a:blip>
          <a:srcRect l="18174" r="22626" b="7304"/>
          <a:stretch/>
        </p:blipFill>
        <p:spPr>
          <a:xfrm>
            <a:off x="3555074" y="1496631"/>
            <a:ext cx="1822800" cy="1822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6">
            <a:alphaModFix/>
          </a:blip>
          <a:srcRect l="10438" r="34273"/>
          <a:stretch/>
        </p:blipFill>
        <p:spPr>
          <a:xfrm>
            <a:off x="6434396" y="1496631"/>
            <a:ext cx="1824300" cy="182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>
            <a:off x="5959763" y="3488459"/>
            <a:ext cx="2773500" cy="537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2950" tIns="102950" rIns="102950" bIns="102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77" b="1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Demanding Traveller Expectations</a:t>
            </a:r>
            <a:endParaRPr sz="1577" b="1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951425" y="-338875"/>
            <a:ext cx="382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364775" y="254725"/>
            <a:ext cx="86457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Travel Company Squeeze</a:t>
            </a:r>
            <a:endParaRPr sz="2300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3</a:t>
            </a:fld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3425" y="1126875"/>
            <a:ext cx="2889751" cy="288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4975" y="1391421"/>
            <a:ext cx="2360676" cy="23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58671" y="1475341"/>
            <a:ext cx="3898348" cy="219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Google Shape;88;p16"/>
          <p:cNvCxnSpPr/>
          <p:nvPr/>
        </p:nvCxnSpPr>
        <p:spPr>
          <a:xfrm rot="10800000">
            <a:off x="3167675" y="2898846"/>
            <a:ext cx="1708500" cy="135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16"/>
          <p:cNvCxnSpPr/>
          <p:nvPr/>
        </p:nvCxnSpPr>
        <p:spPr>
          <a:xfrm>
            <a:off x="4877600" y="2922421"/>
            <a:ext cx="12000" cy="17112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0" name="Google Shape;90;p16"/>
          <p:cNvCxnSpPr/>
          <p:nvPr/>
        </p:nvCxnSpPr>
        <p:spPr>
          <a:xfrm flipH="1">
            <a:off x="3168873" y="2172701"/>
            <a:ext cx="2410800" cy="2462100"/>
          </a:xfrm>
          <a:prstGeom prst="straightConnector1">
            <a:avLst/>
          </a:prstGeom>
          <a:noFill/>
          <a:ln w="3210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4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6951425" y="-338875"/>
            <a:ext cx="382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5214450" y="4666271"/>
            <a:ext cx="1349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1D2D51"/>
                </a:solidFill>
              </a:rPr>
              <a:t>FTE</a:t>
            </a:r>
            <a:endParaRPr b="1">
              <a:solidFill>
                <a:srgbClr val="1D2D51"/>
              </a:solidFill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2375694" y="2735296"/>
            <a:ext cx="8061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 b="1">
                <a:solidFill>
                  <a:srgbClr val="434343"/>
                </a:solidFill>
              </a:rPr>
              <a:t>£ 1.0M</a:t>
            </a:r>
            <a:endParaRPr sz="1300" b="1">
              <a:solidFill>
                <a:srgbClr val="434343"/>
              </a:solidFill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4670867" y="4678044"/>
            <a:ext cx="359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solidFill>
                  <a:srgbClr val="434343"/>
                </a:solidFill>
              </a:rPr>
              <a:t>1</a:t>
            </a:r>
            <a:endParaRPr sz="1500" b="1">
              <a:solidFill>
                <a:srgbClr val="434343"/>
              </a:solidFill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1953875" y="1507284"/>
            <a:ext cx="11697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1D2D51"/>
                </a:solidFill>
              </a:rPr>
              <a:t>Turnover</a:t>
            </a:r>
            <a:endParaRPr b="1">
              <a:solidFill>
                <a:srgbClr val="1D2D51"/>
              </a:solidFill>
            </a:endParaRPr>
          </a:p>
        </p:txBody>
      </p:sp>
      <p:cxnSp>
        <p:nvCxnSpPr>
          <p:cNvPr id="98" name="Google Shape;98;p16"/>
          <p:cNvCxnSpPr/>
          <p:nvPr/>
        </p:nvCxnSpPr>
        <p:spPr>
          <a:xfrm rot="-5400000">
            <a:off x="1471640" y="2947364"/>
            <a:ext cx="3396000" cy="3612"/>
          </a:xfrm>
          <a:prstGeom prst="straightConnector1">
            <a:avLst/>
          </a:prstGeom>
          <a:noFill/>
          <a:ln w="28575" cap="flat" cmpd="sng">
            <a:solidFill>
              <a:srgbClr val="1D2D5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9" name="Google Shape;99;p16"/>
          <p:cNvCxnSpPr/>
          <p:nvPr/>
        </p:nvCxnSpPr>
        <p:spPr>
          <a:xfrm>
            <a:off x="3167850" y="4633171"/>
            <a:ext cx="3396000" cy="3600"/>
          </a:xfrm>
          <a:prstGeom prst="straightConnector1">
            <a:avLst/>
          </a:prstGeom>
          <a:noFill/>
          <a:ln w="28575" cap="flat" cmpd="sng">
            <a:solidFill>
              <a:srgbClr val="1D2D5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0" name="Google Shape;100;p16"/>
          <p:cNvSpPr txBox="1"/>
          <p:nvPr/>
        </p:nvSpPr>
        <p:spPr>
          <a:xfrm>
            <a:off x="375450" y="254725"/>
            <a:ext cx="86457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Opportunity</a:t>
            </a:r>
            <a:endParaRPr sz="2300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17"/>
          <p:cNvCxnSpPr/>
          <p:nvPr/>
        </p:nvCxnSpPr>
        <p:spPr>
          <a:xfrm rot="10800000">
            <a:off x="3167675" y="2898846"/>
            <a:ext cx="1708500" cy="135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7"/>
          <p:cNvCxnSpPr/>
          <p:nvPr/>
        </p:nvCxnSpPr>
        <p:spPr>
          <a:xfrm>
            <a:off x="4879400" y="2484171"/>
            <a:ext cx="8400" cy="21495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7"/>
          <p:cNvCxnSpPr/>
          <p:nvPr/>
        </p:nvCxnSpPr>
        <p:spPr>
          <a:xfrm flipH="1">
            <a:off x="3168873" y="2172701"/>
            <a:ext cx="2410800" cy="2462100"/>
          </a:xfrm>
          <a:prstGeom prst="straightConnector1">
            <a:avLst/>
          </a:prstGeom>
          <a:noFill/>
          <a:ln w="3210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7"/>
          <p:cNvCxnSpPr/>
          <p:nvPr/>
        </p:nvCxnSpPr>
        <p:spPr>
          <a:xfrm flipH="1">
            <a:off x="3176150" y="1949771"/>
            <a:ext cx="2106300" cy="2681100"/>
          </a:xfrm>
          <a:prstGeom prst="straightConnector1">
            <a:avLst/>
          </a:prstGeom>
          <a:noFill/>
          <a:ln w="32100" cap="flat" cmpd="sng">
            <a:solidFill>
              <a:srgbClr val="71BC6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5</a:t>
            </a:fld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6951425" y="-338875"/>
            <a:ext cx="382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5214450" y="4666271"/>
            <a:ext cx="1349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1D2D51"/>
                </a:solidFill>
              </a:rPr>
              <a:t>FTE</a:t>
            </a:r>
            <a:endParaRPr b="1">
              <a:solidFill>
                <a:srgbClr val="1D2D51"/>
              </a:solidFill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2375694" y="2735296"/>
            <a:ext cx="8061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 b="1">
                <a:solidFill>
                  <a:srgbClr val="434343"/>
                </a:solidFill>
              </a:rPr>
              <a:t>£ 1.0M</a:t>
            </a:r>
            <a:endParaRPr sz="1300" b="1">
              <a:solidFill>
                <a:srgbClr val="434343"/>
              </a:solidFill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4670867" y="4678044"/>
            <a:ext cx="359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solidFill>
                  <a:srgbClr val="434343"/>
                </a:solidFill>
              </a:rPr>
              <a:t>1</a:t>
            </a:r>
            <a:endParaRPr sz="1500" b="1">
              <a:solidFill>
                <a:srgbClr val="434343"/>
              </a:solidFill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1953875" y="1507284"/>
            <a:ext cx="11697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1D2D51"/>
                </a:solidFill>
              </a:rPr>
              <a:t>Turnover</a:t>
            </a:r>
            <a:endParaRPr b="1">
              <a:solidFill>
                <a:srgbClr val="1D2D51"/>
              </a:solidFill>
            </a:endParaRPr>
          </a:p>
        </p:txBody>
      </p:sp>
      <p:cxnSp>
        <p:nvCxnSpPr>
          <p:cNvPr id="116" name="Google Shape;116;p17"/>
          <p:cNvCxnSpPr/>
          <p:nvPr/>
        </p:nvCxnSpPr>
        <p:spPr>
          <a:xfrm rot="-5400000">
            <a:off x="1471640" y="2947364"/>
            <a:ext cx="3396000" cy="3612"/>
          </a:xfrm>
          <a:prstGeom prst="straightConnector1">
            <a:avLst/>
          </a:prstGeom>
          <a:noFill/>
          <a:ln w="28575" cap="flat" cmpd="sng">
            <a:solidFill>
              <a:srgbClr val="1D2D5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" name="Google Shape;117;p17"/>
          <p:cNvCxnSpPr/>
          <p:nvPr/>
        </p:nvCxnSpPr>
        <p:spPr>
          <a:xfrm>
            <a:off x="3167850" y="4633171"/>
            <a:ext cx="3396000" cy="3600"/>
          </a:xfrm>
          <a:prstGeom prst="straightConnector1">
            <a:avLst/>
          </a:prstGeom>
          <a:noFill/>
          <a:ln w="28575" cap="flat" cmpd="sng">
            <a:solidFill>
              <a:srgbClr val="1D2D5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8" name="Google Shape;118;p17"/>
          <p:cNvSpPr txBox="1"/>
          <p:nvPr/>
        </p:nvSpPr>
        <p:spPr>
          <a:xfrm>
            <a:off x="375450" y="254725"/>
            <a:ext cx="86457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Opportunity</a:t>
            </a:r>
            <a:endParaRPr sz="2300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9" name="Google Shape;119;p17"/>
          <p:cNvCxnSpPr/>
          <p:nvPr/>
        </p:nvCxnSpPr>
        <p:spPr>
          <a:xfrm rot="10800000">
            <a:off x="3166925" y="2435552"/>
            <a:ext cx="1708500" cy="135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20" name="Google Shape;120;p17"/>
          <p:cNvSpPr/>
          <p:nvPr/>
        </p:nvSpPr>
        <p:spPr>
          <a:xfrm>
            <a:off x="5392665" y="1824821"/>
            <a:ext cx="23631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b="1">
                <a:solidFill>
                  <a:srgbClr val="71BC6F"/>
                </a:solidFill>
              </a:rPr>
              <a:t>+ 20%</a:t>
            </a:r>
            <a:r>
              <a:rPr lang="nl" b="1">
                <a:solidFill>
                  <a:srgbClr val="71BC6F"/>
                </a:solidFill>
              </a:rPr>
              <a:t> Efficiency gain</a:t>
            </a:r>
            <a:endParaRPr b="1">
              <a:solidFill>
                <a:srgbClr val="71BC6F"/>
              </a:solidFill>
            </a:endParaRPr>
          </a:p>
        </p:txBody>
      </p:sp>
      <p:sp>
        <p:nvSpPr>
          <p:cNvPr id="121" name="Google Shape;121;p17"/>
          <p:cNvSpPr/>
          <p:nvPr/>
        </p:nvSpPr>
        <p:spPr>
          <a:xfrm rot="-2839357">
            <a:off x="5288840" y="2051986"/>
            <a:ext cx="151799" cy="18640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1BC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2011441" y="2281796"/>
            <a:ext cx="11697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 b="1">
                <a:solidFill>
                  <a:srgbClr val="71BC6F"/>
                </a:solidFill>
              </a:rPr>
              <a:t>£ 1.2M</a:t>
            </a:r>
            <a:endParaRPr sz="1300" b="1">
              <a:solidFill>
                <a:srgbClr val="71BC6F"/>
              </a:solidFill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2848225" y="2546350"/>
            <a:ext cx="165000" cy="237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1BC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18"/>
          <p:cNvCxnSpPr/>
          <p:nvPr/>
        </p:nvCxnSpPr>
        <p:spPr>
          <a:xfrm rot="10800000">
            <a:off x="3161068" y="1972234"/>
            <a:ext cx="1708500" cy="135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8"/>
          <p:cNvCxnSpPr/>
          <p:nvPr/>
        </p:nvCxnSpPr>
        <p:spPr>
          <a:xfrm rot="10800000">
            <a:off x="3160893" y="2435552"/>
            <a:ext cx="1708500" cy="135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8"/>
          <p:cNvCxnSpPr/>
          <p:nvPr/>
        </p:nvCxnSpPr>
        <p:spPr>
          <a:xfrm rot="10800000">
            <a:off x="3167675" y="2898846"/>
            <a:ext cx="1708500" cy="135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8"/>
          <p:cNvCxnSpPr/>
          <p:nvPr/>
        </p:nvCxnSpPr>
        <p:spPr>
          <a:xfrm>
            <a:off x="4878268" y="1987721"/>
            <a:ext cx="4500" cy="26460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8"/>
          <p:cNvCxnSpPr/>
          <p:nvPr/>
        </p:nvCxnSpPr>
        <p:spPr>
          <a:xfrm flipH="1">
            <a:off x="3168873" y="2172701"/>
            <a:ext cx="2410800" cy="2462100"/>
          </a:xfrm>
          <a:prstGeom prst="straightConnector1">
            <a:avLst/>
          </a:prstGeom>
          <a:noFill/>
          <a:ln w="3210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18"/>
          <p:cNvCxnSpPr/>
          <p:nvPr/>
        </p:nvCxnSpPr>
        <p:spPr>
          <a:xfrm flipH="1">
            <a:off x="3170118" y="1949771"/>
            <a:ext cx="2106300" cy="2681100"/>
          </a:xfrm>
          <a:prstGeom prst="straightConnector1">
            <a:avLst/>
          </a:prstGeom>
          <a:noFill/>
          <a:ln w="32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18"/>
          <p:cNvCxnSpPr/>
          <p:nvPr/>
        </p:nvCxnSpPr>
        <p:spPr>
          <a:xfrm flipH="1">
            <a:off x="3160643" y="1783621"/>
            <a:ext cx="1847700" cy="2853000"/>
          </a:xfrm>
          <a:prstGeom prst="straightConnector1">
            <a:avLst/>
          </a:prstGeom>
          <a:noFill/>
          <a:ln w="32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6</a:t>
            </a:fld>
            <a:endParaRPr/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/>
        </p:nvSpPr>
        <p:spPr>
          <a:xfrm>
            <a:off x="6951425" y="-338875"/>
            <a:ext cx="382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38" name="Google Shape;138;p18"/>
          <p:cNvSpPr/>
          <p:nvPr/>
        </p:nvSpPr>
        <p:spPr>
          <a:xfrm>
            <a:off x="5214450" y="4666271"/>
            <a:ext cx="1349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1D2D51"/>
                </a:solidFill>
              </a:rPr>
              <a:t>FTE</a:t>
            </a:r>
            <a:endParaRPr b="1">
              <a:solidFill>
                <a:srgbClr val="1D2D51"/>
              </a:solidFill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2375694" y="2735296"/>
            <a:ext cx="8061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 b="1">
                <a:solidFill>
                  <a:srgbClr val="434343"/>
                </a:solidFill>
              </a:rPr>
              <a:t>£ 1.0M</a:t>
            </a:r>
            <a:endParaRPr sz="1300" b="1">
              <a:solidFill>
                <a:srgbClr val="434343"/>
              </a:solidFill>
            </a:endParaRPr>
          </a:p>
        </p:txBody>
      </p:sp>
      <p:sp>
        <p:nvSpPr>
          <p:cNvPr id="140" name="Google Shape;140;p18"/>
          <p:cNvSpPr/>
          <p:nvPr/>
        </p:nvSpPr>
        <p:spPr>
          <a:xfrm>
            <a:off x="4670867" y="4678044"/>
            <a:ext cx="359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solidFill>
                  <a:srgbClr val="434343"/>
                </a:solidFill>
              </a:rPr>
              <a:t>1</a:t>
            </a:r>
            <a:endParaRPr sz="1500" b="1">
              <a:solidFill>
                <a:srgbClr val="434343"/>
              </a:solidFill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1953875" y="1507284"/>
            <a:ext cx="11697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1D2D51"/>
                </a:solidFill>
              </a:rPr>
              <a:t>Turnover</a:t>
            </a:r>
            <a:endParaRPr b="1">
              <a:solidFill>
                <a:srgbClr val="1D2D51"/>
              </a:solidFill>
            </a:endParaRPr>
          </a:p>
        </p:txBody>
      </p:sp>
      <p:cxnSp>
        <p:nvCxnSpPr>
          <p:cNvPr id="142" name="Google Shape;142;p18"/>
          <p:cNvCxnSpPr/>
          <p:nvPr/>
        </p:nvCxnSpPr>
        <p:spPr>
          <a:xfrm rot="-5400000">
            <a:off x="1471640" y="2947364"/>
            <a:ext cx="3396000" cy="3612"/>
          </a:xfrm>
          <a:prstGeom prst="straightConnector1">
            <a:avLst/>
          </a:prstGeom>
          <a:noFill/>
          <a:ln w="28575" cap="flat" cmpd="sng">
            <a:solidFill>
              <a:srgbClr val="1D2D5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3" name="Google Shape;143;p18"/>
          <p:cNvCxnSpPr/>
          <p:nvPr/>
        </p:nvCxnSpPr>
        <p:spPr>
          <a:xfrm>
            <a:off x="3167850" y="4633171"/>
            <a:ext cx="3396000" cy="3600"/>
          </a:xfrm>
          <a:prstGeom prst="straightConnector1">
            <a:avLst/>
          </a:prstGeom>
          <a:noFill/>
          <a:ln w="28575" cap="flat" cmpd="sng">
            <a:solidFill>
              <a:srgbClr val="1D2D5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4" name="Google Shape;144;p18"/>
          <p:cNvSpPr txBox="1"/>
          <p:nvPr/>
        </p:nvSpPr>
        <p:spPr>
          <a:xfrm>
            <a:off x="375450" y="254725"/>
            <a:ext cx="86457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Opportunity</a:t>
            </a:r>
            <a:endParaRPr sz="2300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5" name="Google Shape;145;p18"/>
          <p:cNvSpPr/>
          <p:nvPr/>
        </p:nvSpPr>
        <p:spPr>
          <a:xfrm rot="-3182367">
            <a:off x="5089573" y="1875024"/>
            <a:ext cx="151680" cy="48138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2005408" y="1811874"/>
            <a:ext cx="11697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 b="1">
                <a:solidFill>
                  <a:srgbClr val="38761D"/>
                </a:solidFill>
              </a:rPr>
              <a:t>£ 1.4M</a:t>
            </a:r>
            <a:endParaRPr sz="1300" b="1">
              <a:solidFill>
                <a:srgbClr val="38761D"/>
              </a:solidFill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2842193" y="2085525"/>
            <a:ext cx="165000" cy="698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8"/>
          <p:cNvSpPr/>
          <p:nvPr/>
        </p:nvSpPr>
        <p:spPr>
          <a:xfrm>
            <a:off x="5281858" y="1824821"/>
            <a:ext cx="23631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b="1">
                <a:solidFill>
                  <a:srgbClr val="38761D"/>
                </a:solidFill>
              </a:rPr>
              <a:t>+ 40%</a:t>
            </a:r>
            <a:r>
              <a:rPr lang="nl" b="1">
                <a:solidFill>
                  <a:srgbClr val="38761D"/>
                </a:solidFill>
              </a:rPr>
              <a:t> Efficiency gain</a:t>
            </a:r>
            <a:endParaRPr b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 rotWithShape="1">
          <a:blip r:embed="rId3">
            <a:alphaModFix/>
          </a:blip>
          <a:srcRect l="485" r="574"/>
          <a:stretch/>
        </p:blipFill>
        <p:spPr>
          <a:xfrm>
            <a:off x="25" y="-59300"/>
            <a:ext cx="9144003" cy="52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" y="3723975"/>
            <a:ext cx="9144003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88" y="3723971"/>
            <a:ext cx="9014026" cy="24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5612" y="931624"/>
            <a:ext cx="5894927" cy="174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7</a:t>
            </a:fld>
            <a:endParaRPr/>
          </a:p>
        </p:txBody>
      </p:sp>
      <p:sp>
        <p:nvSpPr>
          <p:cNvPr id="158" name="Google Shape;158;p19"/>
          <p:cNvSpPr txBox="1"/>
          <p:nvPr/>
        </p:nvSpPr>
        <p:spPr>
          <a:xfrm>
            <a:off x="249150" y="227225"/>
            <a:ext cx="86457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Cumbaya scales Human Expertise with </a:t>
            </a:r>
            <a:r>
              <a:rPr lang="nl" sz="2300">
                <a:solidFill>
                  <a:srgbClr val="A8E3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Agentic AI</a:t>
            </a:r>
            <a:endParaRPr sz="2300">
              <a:solidFill>
                <a:srgbClr val="A8E3A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9" name="Google Shape;15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 title="Group 306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5813" y="2254950"/>
            <a:ext cx="3914527" cy="263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 title="Group 308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3742" y="2972862"/>
            <a:ext cx="1752084" cy="174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 title="Group 307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60356" y="2972862"/>
            <a:ext cx="1586206" cy="1744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 rot="-1097620">
            <a:off x="1702576" y="2924733"/>
            <a:ext cx="3001074" cy="413627"/>
          </a:xfrm>
          <a:prstGeom prst="rightArrow">
            <a:avLst>
              <a:gd name="adj1" fmla="val 50000"/>
              <a:gd name="adj2" fmla="val 70590"/>
            </a:avLst>
          </a:prstGeom>
          <a:gradFill>
            <a:gsLst>
              <a:gs pos="0">
                <a:srgbClr val="A8E3A6"/>
              </a:gs>
              <a:gs pos="100000">
                <a:srgbClr val="DCDDE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/>
          <p:nvPr/>
        </p:nvSpPr>
        <p:spPr>
          <a:xfrm>
            <a:off x="1036313" y="3097334"/>
            <a:ext cx="1130100" cy="112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0"/>
          <p:cNvSpPr/>
          <p:nvPr/>
        </p:nvSpPr>
        <p:spPr>
          <a:xfrm rot="1051647">
            <a:off x="1337761" y="2097421"/>
            <a:ext cx="3204580" cy="413679"/>
          </a:xfrm>
          <a:prstGeom prst="rightArrow">
            <a:avLst>
              <a:gd name="adj1" fmla="val 50000"/>
              <a:gd name="adj2" fmla="val 70590"/>
            </a:avLst>
          </a:prstGeom>
          <a:gradFill>
            <a:gsLst>
              <a:gs pos="0">
                <a:srgbClr val="A8E3A6"/>
              </a:gs>
              <a:gs pos="100000">
                <a:srgbClr val="DCDDE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7950" y="630575"/>
            <a:ext cx="4246574" cy="325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8</a:t>
            </a:fld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3181661" y="3883961"/>
            <a:ext cx="2622900" cy="393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8E3A6"/>
              </a:gs>
              <a:gs pos="100000">
                <a:srgbClr val="71BC6F"/>
              </a:gs>
            </a:gsLst>
            <a:lin ang="8100019" scaled="0"/>
          </a:gradFill>
          <a:ln>
            <a:noFill/>
          </a:ln>
          <a:effectLst>
            <a:outerShdw blurRad="651552" dist="139618" dir="5400000" algn="bl" rotWithShape="0">
              <a:srgbClr val="A8E3A6">
                <a:alpha val="55000"/>
              </a:srgbClr>
            </a:outerShdw>
          </a:effectLst>
        </p:spPr>
        <p:txBody>
          <a:bodyPr spcFirstLastPara="1" wrap="square" lIns="148900" tIns="148900" rIns="148900" bIns="148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80"/>
          </a:p>
        </p:txBody>
      </p:sp>
      <p:sp>
        <p:nvSpPr>
          <p:cNvPr id="173" name="Google Shape;173;p20"/>
          <p:cNvSpPr txBox="1"/>
          <p:nvPr/>
        </p:nvSpPr>
        <p:spPr>
          <a:xfrm>
            <a:off x="3113203" y="3835312"/>
            <a:ext cx="2759700" cy="490800"/>
          </a:xfrm>
          <a:prstGeom prst="rect">
            <a:avLst/>
          </a:prstGeom>
          <a:noFill/>
          <a:ln>
            <a:noFill/>
          </a:ln>
          <a:effectLst>
            <a:outerShdw blurRad="93079" dist="31026" dir="5400000" algn="bl" rotWithShape="0">
              <a:srgbClr val="A8E3A6">
                <a:alpha val="31999"/>
              </a:srgbClr>
            </a:outerShdw>
          </a:effectLst>
        </p:spPr>
        <p:txBody>
          <a:bodyPr spcFirstLastPara="1" wrap="square" lIns="128225" tIns="128225" rIns="128225" bIns="1282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3"/>
              <a:buFont typeface="Arial"/>
              <a:buNone/>
            </a:pPr>
            <a:r>
              <a:rPr lang="nl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Cumbaya AI Model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0"/>
          <p:cNvSpPr/>
          <p:nvPr/>
        </p:nvSpPr>
        <p:spPr>
          <a:xfrm>
            <a:off x="4067275" y="2486150"/>
            <a:ext cx="3204600" cy="583200"/>
          </a:xfrm>
          <a:prstGeom prst="rightArrow">
            <a:avLst>
              <a:gd name="adj1" fmla="val 50000"/>
              <a:gd name="adj2" fmla="val 70590"/>
            </a:avLst>
          </a:prstGeom>
          <a:gradFill>
            <a:gsLst>
              <a:gs pos="0">
                <a:srgbClr val="A8E3A6"/>
              </a:gs>
              <a:gs pos="100000">
                <a:srgbClr val="DCDDE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0"/>
          <p:cNvSpPr txBox="1"/>
          <p:nvPr/>
        </p:nvSpPr>
        <p:spPr>
          <a:xfrm>
            <a:off x="6050650" y="3786750"/>
            <a:ext cx="25179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25" tIns="128225" rIns="128225" bIns="1282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3"/>
              <a:buFont typeface="Arial"/>
              <a:buNone/>
            </a:pPr>
            <a:r>
              <a:rPr lang="nl" b="1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Fully automated itineraries &amp; </a:t>
            </a:r>
            <a:endParaRPr b="1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3"/>
              <a:buFont typeface="Arial"/>
              <a:buNone/>
            </a:pPr>
            <a:r>
              <a:rPr lang="nl" b="1">
                <a:solidFill>
                  <a:srgbClr val="1D2D51"/>
                </a:solidFill>
                <a:latin typeface="Montserrat"/>
                <a:ea typeface="Montserrat"/>
                <a:cs typeface="Montserrat"/>
                <a:sym typeface="Montserrat"/>
              </a:rPr>
              <a:t>bookings</a:t>
            </a:r>
            <a:endParaRPr b="1">
              <a:solidFill>
                <a:srgbClr val="1D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6" name="Google Shape;17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9426" y="1424413"/>
            <a:ext cx="2341145" cy="248731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150150" y="254725"/>
            <a:ext cx="88437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Our AI handles the complexity of </a:t>
            </a:r>
            <a:endParaRPr sz="23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71BC6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planning &amp; booking</a:t>
            </a:r>
            <a:endParaRPr sz="2300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6298" y="1180100"/>
            <a:ext cx="1430125" cy="157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6309" y="2994908"/>
            <a:ext cx="1430125" cy="157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72558">
            <a:off x="1101247" y="3289609"/>
            <a:ext cx="548702" cy="54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80472">
            <a:off x="1564284" y="3584127"/>
            <a:ext cx="490814" cy="49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275" y="2022725"/>
            <a:ext cx="2314800" cy="2037000"/>
          </a:xfrm>
          <a:prstGeom prst="ellipse">
            <a:avLst/>
          </a:prstGeom>
          <a:noFill/>
          <a:ln>
            <a:noFill/>
          </a:ln>
          <a:effectLst>
            <a:outerShdw blurRad="185738" dist="17318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7" name="Google Shape;18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9</a:t>
            </a:fld>
            <a:endParaRPr/>
          </a:p>
        </p:txBody>
      </p:sp>
      <p:sp>
        <p:nvSpPr>
          <p:cNvPr id="188" name="Google Shape;188;p21"/>
          <p:cNvSpPr txBox="1"/>
          <p:nvPr/>
        </p:nvSpPr>
        <p:spPr>
          <a:xfrm>
            <a:off x="150150" y="254725"/>
            <a:ext cx="88437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Each task is performed </a:t>
            </a:r>
            <a:endParaRPr sz="23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by a </a:t>
            </a:r>
            <a:r>
              <a:rPr lang="nl" sz="2300">
                <a:solidFill>
                  <a:srgbClr val="71BC6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specialised AI Agent</a:t>
            </a:r>
            <a:endParaRPr sz="2300">
              <a:solidFill>
                <a:srgbClr val="71BC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8875" y="4616875"/>
            <a:ext cx="477450" cy="4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7957" y="1477917"/>
            <a:ext cx="1016742" cy="108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8807" y="3458223"/>
            <a:ext cx="1016742" cy="108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6295" y="3926174"/>
            <a:ext cx="1016742" cy="108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5463" y="1477917"/>
            <a:ext cx="1016742" cy="108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2600" y="2501120"/>
            <a:ext cx="1016742" cy="108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8550" y="1027598"/>
            <a:ext cx="1016742" cy="108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2232" y="2501120"/>
            <a:ext cx="1016742" cy="108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9125" y="3458223"/>
            <a:ext cx="1016742" cy="108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 txBox="1"/>
          <p:nvPr/>
        </p:nvSpPr>
        <p:spPr>
          <a:xfrm>
            <a:off x="447125" y="1772616"/>
            <a:ext cx="23220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25" tIns="128225" rIns="128225" bIns="1282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3"/>
              <a:buFont typeface="Arial"/>
              <a:buNone/>
            </a:pPr>
            <a:r>
              <a:rPr lang="nl" sz="12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Select best hotels</a:t>
            </a:r>
            <a:endParaRPr sz="12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296001" y="2795819"/>
            <a:ext cx="20466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25" tIns="128225" rIns="128225" bIns="1282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3"/>
              <a:buFont typeface="Arial"/>
              <a:buNone/>
            </a:pPr>
            <a:r>
              <a:rPr lang="nl" sz="12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Find cheapest flights</a:t>
            </a:r>
            <a:endParaRPr sz="12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325300" y="3752923"/>
            <a:ext cx="24627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25" tIns="128225" rIns="128225" bIns="1282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3"/>
              <a:buFont typeface="Arial"/>
              <a:buNone/>
            </a:pPr>
            <a:r>
              <a:rPr lang="nl" sz="12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Calculate distances</a:t>
            </a:r>
            <a:endParaRPr sz="12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6141325" y="3752923"/>
            <a:ext cx="29625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25" tIns="128225" rIns="128225" bIns="12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3"/>
              <a:buFont typeface="Arial"/>
              <a:buNone/>
            </a:pPr>
            <a:r>
              <a:rPr lang="nl" sz="12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Optimise budget &amp; margins</a:t>
            </a:r>
            <a:endParaRPr sz="12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6518975" y="2795819"/>
            <a:ext cx="29730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25" tIns="128225" rIns="128225" bIns="1282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3"/>
              <a:buFont typeface="Arial"/>
              <a:buNone/>
            </a:pPr>
            <a:r>
              <a:rPr lang="nl" sz="12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Check opening hours</a:t>
            </a:r>
            <a:endParaRPr sz="12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4094150" y="4740986"/>
            <a:ext cx="7119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25" tIns="128225" rIns="128225" bIns="1282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3"/>
              <a:buFont typeface="Arial"/>
              <a:buNone/>
            </a:pPr>
            <a:r>
              <a:rPr lang="nl">
                <a:solidFill>
                  <a:srgbClr val="1D2D5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…</a:t>
            </a:r>
            <a:endParaRPr>
              <a:solidFill>
                <a:srgbClr val="1D2D5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6249000" y="1772616"/>
            <a:ext cx="24147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225" tIns="128225" rIns="128225" bIns="1282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3"/>
              <a:buFont typeface="Arial"/>
              <a:buNone/>
            </a:pPr>
            <a:r>
              <a:rPr lang="nl" sz="1200">
                <a:solidFill>
                  <a:srgbClr val="1D2D5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Book activities</a:t>
            </a:r>
            <a:endParaRPr sz="1200">
              <a:solidFill>
                <a:srgbClr val="1D2D5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18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39</cp:revision>
  <dcterms:modified xsi:type="dcterms:W3CDTF">2026-06-23T10:00:26Z</dcterms:modified>
</cp:coreProperties>
</file>