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7"/>
  </p:notesMasterIdLst>
  <p:sldIdLst>
    <p:sldId id="256" r:id="rId2"/>
    <p:sldId id="260" r:id="rId3"/>
    <p:sldId id="292" r:id="rId4"/>
    <p:sldId id="294" r:id="rId5"/>
    <p:sldId id="295" r:id="rId6"/>
    <p:sldId id="298" r:id="rId7"/>
    <p:sldId id="299" r:id="rId8"/>
    <p:sldId id="291" r:id="rId9"/>
    <p:sldId id="300" r:id="rId10"/>
    <p:sldId id="289" r:id="rId11"/>
    <p:sldId id="290" r:id="rId12"/>
    <p:sldId id="261" r:id="rId13"/>
    <p:sldId id="303" r:id="rId14"/>
    <p:sldId id="301" r:id="rId15"/>
    <p:sldId id="293" r:id="rId16"/>
  </p:sldIdLst>
  <p:sldSz cx="9144000" cy="5143500" type="screen16x9"/>
  <p:notesSz cx="6858000" cy="9144000"/>
  <p:embeddedFontLst>
    <p:embeddedFont>
      <p:font typeface="DM Sans" pitchFamily="2" charset="0"/>
      <p:regular r:id="rId18"/>
      <p:bold r:id="rId19"/>
      <p:italic r:id="rId20"/>
      <p:boldItalic r:id="rId21"/>
    </p:embeddedFont>
    <p:embeddedFont>
      <p:font typeface="DM Sans Medium" pitchFamily="2" charset="0"/>
      <p:regular r:id="rId22"/>
      <p:bold r:id="rId23"/>
      <p:italic r:id="rId24"/>
      <p:boldItalic r:id="rId25"/>
    </p:embeddedFont>
    <p:embeddedFont>
      <p:font typeface="Helvetica Neue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6AE35F-05A4-4EA6-ACFF-FA9EA954FAB6}">
  <a:tblStyle styleId="{FA6AE35F-05A4-4EA6-ACFF-FA9EA954FA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id="{19867699-E9F0-13E1-5DB6-C791810A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b9ac08a96f_0_16:notes">
            <a:extLst>
              <a:ext uri="{FF2B5EF4-FFF2-40B4-BE49-F238E27FC236}">
                <a16:creationId xmlns:a16="http://schemas.microsoft.com/office/drawing/2014/main" id="{268B280A-8CA1-B173-336B-85967C219C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b9ac08a96f_0_16:notes">
            <a:extLst>
              <a:ext uri="{FF2B5EF4-FFF2-40B4-BE49-F238E27FC236}">
                <a16:creationId xmlns:a16="http://schemas.microsoft.com/office/drawing/2014/main" id="{5FA6CA59-EFFD-F3EB-AD70-E9D00DA6C9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28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id="{C324F4D5-F0D3-C53F-07B2-ADA077031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b9ac08a96f_0_16:notes">
            <a:extLst>
              <a:ext uri="{FF2B5EF4-FFF2-40B4-BE49-F238E27FC236}">
                <a16:creationId xmlns:a16="http://schemas.microsoft.com/office/drawing/2014/main" id="{7AA4C3D8-C7A0-8CE8-DBF8-A2253C41A1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b9ac08a96f_0_16:notes">
            <a:extLst>
              <a:ext uri="{FF2B5EF4-FFF2-40B4-BE49-F238E27FC236}">
                <a16:creationId xmlns:a16="http://schemas.microsoft.com/office/drawing/2014/main" id="{23505BFE-42B4-A5EE-F6E7-81B587DFD9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5881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18c145be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18c145be2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>
          <a:extLst>
            <a:ext uri="{FF2B5EF4-FFF2-40B4-BE49-F238E27FC236}">
              <a16:creationId xmlns:a16="http://schemas.microsoft.com/office/drawing/2014/main" id="{795A30E7-9C59-FB77-6C49-A6F4B6165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18c145be2_0_8:notes">
            <a:extLst>
              <a:ext uri="{FF2B5EF4-FFF2-40B4-BE49-F238E27FC236}">
                <a16:creationId xmlns:a16="http://schemas.microsoft.com/office/drawing/2014/main" id="{561CF77D-81CB-FC10-81B5-CCD0E15AE6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18c145be2_0_8:notes">
            <a:extLst>
              <a:ext uri="{FF2B5EF4-FFF2-40B4-BE49-F238E27FC236}">
                <a16:creationId xmlns:a16="http://schemas.microsoft.com/office/drawing/2014/main" id="{6FA9A682-1FC0-91BD-8BAE-C6F0FBEEC5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614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>
          <a:extLst>
            <a:ext uri="{FF2B5EF4-FFF2-40B4-BE49-F238E27FC236}">
              <a16:creationId xmlns:a16="http://schemas.microsoft.com/office/drawing/2014/main" id="{9D6EF220-C8DA-E7DF-94EE-39B85A95C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:notes">
            <a:extLst>
              <a:ext uri="{FF2B5EF4-FFF2-40B4-BE49-F238E27FC236}">
                <a16:creationId xmlns:a16="http://schemas.microsoft.com/office/drawing/2014/main" id="{2C850EDB-F9C7-1761-4B99-66AC94981C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:notes">
            <a:extLst>
              <a:ext uri="{FF2B5EF4-FFF2-40B4-BE49-F238E27FC236}">
                <a16:creationId xmlns:a16="http://schemas.microsoft.com/office/drawing/2014/main" id="{A60FFBFC-5DAF-516A-06C7-5564B811C4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3162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>
          <a:extLst>
            <a:ext uri="{FF2B5EF4-FFF2-40B4-BE49-F238E27FC236}">
              <a16:creationId xmlns:a16="http://schemas.microsoft.com/office/drawing/2014/main" id="{71C915D7-81C8-A017-7C06-467E2A510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6:notes">
            <a:extLst>
              <a:ext uri="{FF2B5EF4-FFF2-40B4-BE49-F238E27FC236}">
                <a16:creationId xmlns:a16="http://schemas.microsoft.com/office/drawing/2014/main" id="{61C72885-7955-8597-F987-1CBA797D52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:notes">
            <a:extLst>
              <a:ext uri="{FF2B5EF4-FFF2-40B4-BE49-F238E27FC236}">
                <a16:creationId xmlns:a16="http://schemas.microsoft.com/office/drawing/2014/main" id="{34C54C3E-F849-A8B8-881F-027DE9E796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924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id="{E22D95A6-2835-E7C7-1066-880566B28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b9ac08a96f_0_16:notes">
            <a:extLst>
              <a:ext uri="{FF2B5EF4-FFF2-40B4-BE49-F238E27FC236}">
                <a16:creationId xmlns:a16="http://schemas.microsoft.com/office/drawing/2014/main" id="{16AE46AF-AB28-B647-4C9A-E49BAACADD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b9ac08a96f_0_16:notes">
            <a:extLst>
              <a:ext uri="{FF2B5EF4-FFF2-40B4-BE49-F238E27FC236}">
                <a16:creationId xmlns:a16="http://schemas.microsoft.com/office/drawing/2014/main" id="{B8D72243-4DAE-69C9-DF79-9BC2668F2A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79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id="{7D07EE24-54C9-4F23-A985-787068D0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b9ac08a96f_0_16:notes">
            <a:extLst>
              <a:ext uri="{FF2B5EF4-FFF2-40B4-BE49-F238E27FC236}">
                <a16:creationId xmlns:a16="http://schemas.microsoft.com/office/drawing/2014/main" id="{5874FB7E-C5E8-6E88-233B-5ABC5515C8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b9ac08a96f_0_16:notes">
            <a:extLst>
              <a:ext uri="{FF2B5EF4-FFF2-40B4-BE49-F238E27FC236}">
                <a16:creationId xmlns:a16="http://schemas.microsoft.com/office/drawing/2014/main" id="{84418436-1431-1CF5-1A54-9C64765C1B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817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>
          <a:extLst>
            <a:ext uri="{FF2B5EF4-FFF2-40B4-BE49-F238E27FC236}">
              <a16:creationId xmlns:a16="http://schemas.microsoft.com/office/drawing/2014/main" id="{6F3BAD47-1D92-3CBE-79E8-6CCFB99A4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18c145be2_0_8:notes">
            <a:extLst>
              <a:ext uri="{FF2B5EF4-FFF2-40B4-BE49-F238E27FC236}">
                <a16:creationId xmlns:a16="http://schemas.microsoft.com/office/drawing/2014/main" id="{FB7FC3AE-1B5F-FDA7-83EA-A3907C00FC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18c145be2_0_8:notes">
            <a:extLst>
              <a:ext uri="{FF2B5EF4-FFF2-40B4-BE49-F238E27FC236}">
                <a16:creationId xmlns:a16="http://schemas.microsoft.com/office/drawing/2014/main" id="{B3B92CF6-2D98-5964-5434-5A15757A24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52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id="{7AE65D73-9E0B-27E7-DB1D-81B94D90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b9ac08a96f_0_16:notes">
            <a:extLst>
              <a:ext uri="{FF2B5EF4-FFF2-40B4-BE49-F238E27FC236}">
                <a16:creationId xmlns:a16="http://schemas.microsoft.com/office/drawing/2014/main" id="{79ED1ABD-01B9-5C6D-61F3-31F52F4830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b9ac08a96f_0_16:notes">
            <a:extLst>
              <a:ext uri="{FF2B5EF4-FFF2-40B4-BE49-F238E27FC236}">
                <a16:creationId xmlns:a16="http://schemas.microsoft.com/office/drawing/2014/main" id="{8599AC6F-10C4-CA2A-6AFD-11E4DA2ECB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499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id="{0BBB1222-E6AC-3450-BA01-C1398D0FE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b9ac08a96f_0_16:notes">
            <a:extLst>
              <a:ext uri="{FF2B5EF4-FFF2-40B4-BE49-F238E27FC236}">
                <a16:creationId xmlns:a16="http://schemas.microsoft.com/office/drawing/2014/main" id="{AE2E014E-4BDC-D4B8-9362-2E8DB84A9D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b9ac08a96f_0_16:notes">
            <a:extLst>
              <a:ext uri="{FF2B5EF4-FFF2-40B4-BE49-F238E27FC236}">
                <a16:creationId xmlns:a16="http://schemas.microsoft.com/office/drawing/2014/main" id="{BBF802FA-A08C-CA92-0D28-F1D3A142F7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077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id="{8DE1B843-491B-3337-67BF-9BB7A302D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b9ac08a96f_0_16:notes">
            <a:extLst>
              <a:ext uri="{FF2B5EF4-FFF2-40B4-BE49-F238E27FC236}">
                <a16:creationId xmlns:a16="http://schemas.microsoft.com/office/drawing/2014/main" id="{A518A3F7-A5C2-5BF5-4C08-727A1C4D8B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b9ac08a96f_0_16:notes">
            <a:extLst>
              <a:ext uri="{FF2B5EF4-FFF2-40B4-BE49-F238E27FC236}">
                <a16:creationId xmlns:a16="http://schemas.microsoft.com/office/drawing/2014/main" id="{DA4956F2-45F6-EC9D-9DF5-B1DAD63431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087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>
          <a:extLst>
            <a:ext uri="{FF2B5EF4-FFF2-40B4-BE49-F238E27FC236}">
              <a16:creationId xmlns:a16="http://schemas.microsoft.com/office/drawing/2014/main" id="{4D6CC534-DB0D-6A84-0AB0-37A78E4B3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18c145be2_0_8:notes">
            <a:extLst>
              <a:ext uri="{FF2B5EF4-FFF2-40B4-BE49-F238E27FC236}">
                <a16:creationId xmlns:a16="http://schemas.microsoft.com/office/drawing/2014/main" id="{53D194CA-5FE9-CFF7-5E27-1345903AE1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18c145be2_0_8:notes">
            <a:extLst>
              <a:ext uri="{FF2B5EF4-FFF2-40B4-BE49-F238E27FC236}">
                <a16:creationId xmlns:a16="http://schemas.microsoft.com/office/drawing/2014/main" id="{E6F30A3B-EBF6-BAEB-9A7A-FC15186CA9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19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mobi.ai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obi.ai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obi.ai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obi.ai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obi.ai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://mobi.ai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obi.ai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obi.ai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obi.ai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mobi.ai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77" y="178387"/>
            <a:ext cx="675622" cy="2172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83970" y="1986139"/>
            <a:ext cx="38496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569657" y="4912499"/>
            <a:ext cx="1197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C0B5C4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C0B5C4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C0B5C4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C0B5C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, Text, Mask Image 1">
  <p:cSld name="Heading, Text, Mask Image 1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>
            <a:spLocks noGrp="1"/>
          </p:cNvSpPr>
          <p:nvPr>
            <p:ph type="pic" idx="2"/>
          </p:nvPr>
        </p:nvSpPr>
        <p:spPr>
          <a:xfrm>
            <a:off x="3867650" y="0"/>
            <a:ext cx="5276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190500" y="672723"/>
            <a:ext cx="33639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2300"/>
              <a:buFont typeface="Arial"/>
              <a:buNone/>
              <a:defRPr sz="23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body" idx="1"/>
          </p:nvPr>
        </p:nvSpPr>
        <p:spPr>
          <a:xfrm>
            <a:off x="190500" y="1153716"/>
            <a:ext cx="2655000" cy="3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>
                <a:solidFill>
                  <a:srgbClr val="2C0839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>
                <a:solidFill>
                  <a:srgbClr val="2C0839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>
                <a:solidFill>
                  <a:srgbClr val="2C0839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>
                <a:solidFill>
                  <a:srgbClr val="2C0839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>
                <a:solidFill>
                  <a:srgbClr val="2C0839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sldNum" idx="12"/>
          </p:nvPr>
        </p:nvSpPr>
        <p:spPr>
          <a:xfrm>
            <a:off x="8572500" y="4856448"/>
            <a:ext cx="3810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600"/>
          </a:p>
        </p:txBody>
      </p:sp>
      <p:sp>
        <p:nvSpPr>
          <p:cNvPr id="207" name="Google Shape;207;p24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6C5375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6C537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08" name="Google Shape;208;p24" title="Mobi_logo-rainbow.png"/>
          <p:cNvPicPr preferRelativeResize="0"/>
          <p:nvPr/>
        </p:nvPicPr>
        <p:blipFill rotWithShape="1">
          <a:blip r:embed="rId3">
            <a:alphaModFix/>
          </a:blip>
          <a:srcRect r="62666"/>
          <a:stretch/>
        </p:blipFill>
        <p:spPr>
          <a:xfrm>
            <a:off x="156995" y="153150"/>
            <a:ext cx="264751" cy="2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, Text, Mask Image 1 DARK">
  <p:cSld name="Heading, Text, Mask Image 1 DARK">
    <p:bg>
      <p:bgPr>
        <a:solidFill>
          <a:srgbClr val="2C0839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>
            <a:spLocks noGrp="1"/>
          </p:cNvSpPr>
          <p:nvPr>
            <p:ph type="pic" idx="2"/>
          </p:nvPr>
        </p:nvSpPr>
        <p:spPr>
          <a:xfrm>
            <a:off x="3867650" y="0"/>
            <a:ext cx="5276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189380" y="672725"/>
            <a:ext cx="3261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  <a:defRPr sz="23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189375" y="1378774"/>
            <a:ext cx="26571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sldNum" idx="12"/>
          </p:nvPr>
        </p:nvSpPr>
        <p:spPr>
          <a:xfrm>
            <a:off x="8572500" y="4856448"/>
            <a:ext cx="3810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600">
              <a:solidFill>
                <a:srgbClr val="2C0839"/>
              </a:solidFill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C0B5C4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C0B5C4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C0B5C4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C0B5C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15" name="Google Shape;215;p25" title="Mobi_logo-rainbow.png"/>
          <p:cNvPicPr preferRelativeResize="0"/>
          <p:nvPr/>
        </p:nvPicPr>
        <p:blipFill rotWithShape="1">
          <a:blip r:embed="rId3">
            <a:alphaModFix/>
          </a:blip>
          <a:srcRect r="62666"/>
          <a:stretch/>
        </p:blipFill>
        <p:spPr>
          <a:xfrm>
            <a:off x="156995" y="153150"/>
            <a:ext cx="264751" cy="2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rgbClr val="FFFF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/>
          <p:nvPr/>
        </p:nvSpPr>
        <p:spPr>
          <a:xfrm>
            <a:off x="4396860" y="1051102"/>
            <a:ext cx="350298" cy="3575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797" y="0"/>
                </a:moveTo>
                <a:cubicBezTo>
                  <a:pt x="10798" y="25"/>
                  <a:pt x="10800" y="48"/>
                  <a:pt x="10800" y="73"/>
                </a:cubicBezTo>
                <a:cubicBezTo>
                  <a:pt x="10800" y="48"/>
                  <a:pt x="10802" y="25"/>
                  <a:pt x="10803" y="0"/>
                </a:cubicBezTo>
                <a:lnTo>
                  <a:pt x="10800" y="0"/>
                </a:lnTo>
                <a:lnTo>
                  <a:pt x="10797" y="0"/>
                </a:lnTo>
                <a:close/>
                <a:moveTo>
                  <a:pt x="10800" y="73"/>
                </a:moveTo>
                <a:cubicBezTo>
                  <a:pt x="10800" y="2819"/>
                  <a:pt x="9730" y="5566"/>
                  <a:pt x="7590" y="7661"/>
                </a:cubicBezTo>
                <a:cubicBezTo>
                  <a:pt x="5491" y="9718"/>
                  <a:pt x="2752" y="10762"/>
                  <a:pt x="0" y="10800"/>
                </a:cubicBezTo>
                <a:cubicBezTo>
                  <a:pt x="2752" y="10838"/>
                  <a:pt x="5491" y="11882"/>
                  <a:pt x="7590" y="13939"/>
                </a:cubicBezTo>
                <a:cubicBezTo>
                  <a:pt x="9730" y="16034"/>
                  <a:pt x="10800" y="18781"/>
                  <a:pt x="10800" y="21527"/>
                </a:cubicBezTo>
                <a:cubicBezTo>
                  <a:pt x="10800" y="18781"/>
                  <a:pt x="11870" y="16034"/>
                  <a:pt x="14010" y="13939"/>
                </a:cubicBezTo>
                <a:cubicBezTo>
                  <a:pt x="16109" y="11882"/>
                  <a:pt x="18848" y="10838"/>
                  <a:pt x="21600" y="10800"/>
                </a:cubicBezTo>
                <a:cubicBezTo>
                  <a:pt x="18848" y="10762"/>
                  <a:pt x="16109" y="9718"/>
                  <a:pt x="14010" y="7661"/>
                </a:cubicBezTo>
                <a:cubicBezTo>
                  <a:pt x="11870" y="5566"/>
                  <a:pt x="10800" y="2819"/>
                  <a:pt x="10800" y="73"/>
                </a:cubicBezTo>
                <a:close/>
                <a:moveTo>
                  <a:pt x="10800" y="21527"/>
                </a:moveTo>
                <a:cubicBezTo>
                  <a:pt x="10800" y="21552"/>
                  <a:pt x="10798" y="21576"/>
                  <a:pt x="10797" y="21600"/>
                </a:cubicBezTo>
                <a:lnTo>
                  <a:pt x="10800" y="21600"/>
                </a:lnTo>
                <a:lnTo>
                  <a:pt x="10803" y="21600"/>
                </a:lnTo>
                <a:cubicBezTo>
                  <a:pt x="10802" y="21576"/>
                  <a:pt x="10800" y="21552"/>
                  <a:pt x="10800" y="21527"/>
                </a:cubicBezTo>
                <a:close/>
              </a:path>
            </a:pathLst>
          </a:custGeom>
          <a:solidFill>
            <a:srgbClr val="FE6738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6"/>
          <p:cNvSpPr txBox="1">
            <a:spLocks noGrp="1"/>
          </p:cNvSpPr>
          <p:nvPr>
            <p:ph type="body" idx="1"/>
          </p:nvPr>
        </p:nvSpPr>
        <p:spPr>
          <a:xfrm>
            <a:off x="1614390" y="1408687"/>
            <a:ext cx="5915100" cy="25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600"/>
              <a:buFont typeface="Arial"/>
              <a:buNone/>
              <a:defRPr sz="3600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600"/>
              <a:buFont typeface="Arial"/>
              <a:buNone/>
              <a:defRPr sz="3600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600"/>
              <a:buFont typeface="Arial"/>
              <a:buNone/>
              <a:defRPr sz="3600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600"/>
              <a:buFont typeface="Arial"/>
              <a:buNone/>
              <a:defRPr sz="3600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600"/>
              <a:buFont typeface="Arial"/>
              <a:buNone/>
              <a:defRPr sz="36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sldNum" idx="12"/>
          </p:nvPr>
        </p:nvSpPr>
        <p:spPr>
          <a:xfrm>
            <a:off x="8572500" y="4857750"/>
            <a:ext cx="3810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600"/>
          </a:p>
        </p:txBody>
      </p:sp>
      <p:sp>
        <p:nvSpPr>
          <p:cNvPr id="220" name="Google Shape;220;p26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6C5375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6C537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21" name="Google Shape;221;p26" title="Mobi_logo-rainbow.png"/>
          <p:cNvPicPr preferRelativeResize="0"/>
          <p:nvPr/>
        </p:nvPicPr>
        <p:blipFill rotWithShape="1">
          <a:blip r:embed="rId3">
            <a:alphaModFix/>
          </a:blip>
          <a:srcRect r="62666"/>
          <a:stretch/>
        </p:blipFill>
        <p:spPr>
          <a:xfrm>
            <a:off x="156995" y="153150"/>
            <a:ext cx="264751" cy="2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er Quote">
  <p:cSld name="Customer Quote">
    <p:bg>
      <p:bgPr>
        <a:solidFill>
          <a:srgbClr val="FFFF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7"/>
          <p:cNvSpPr/>
          <p:nvPr/>
        </p:nvSpPr>
        <p:spPr>
          <a:xfrm>
            <a:off x="-3617289" y="0"/>
            <a:ext cx="9051642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9554" y="21600"/>
                </a:lnTo>
                <a:lnTo>
                  <a:pt x="19554" y="14403"/>
                </a:lnTo>
                <a:cubicBezTo>
                  <a:pt x="19554" y="13983"/>
                  <a:pt x="19595" y="13563"/>
                  <a:pt x="19677" y="13169"/>
                </a:cubicBezTo>
                <a:cubicBezTo>
                  <a:pt x="19884" y="12169"/>
                  <a:pt x="20332" y="11382"/>
                  <a:pt x="20900" y="11018"/>
                </a:cubicBezTo>
                <a:cubicBezTo>
                  <a:pt x="21124" y="10875"/>
                  <a:pt x="21361" y="10801"/>
                  <a:pt x="21600" y="10801"/>
                </a:cubicBezTo>
                <a:cubicBezTo>
                  <a:pt x="21361" y="10801"/>
                  <a:pt x="21124" y="10725"/>
                  <a:pt x="20900" y="10582"/>
                </a:cubicBezTo>
                <a:cubicBezTo>
                  <a:pt x="20332" y="10218"/>
                  <a:pt x="19884" y="9434"/>
                  <a:pt x="19677" y="8434"/>
                </a:cubicBezTo>
                <a:cubicBezTo>
                  <a:pt x="19595" y="8040"/>
                  <a:pt x="19554" y="7623"/>
                  <a:pt x="19554" y="7203"/>
                </a:cubicBezTo>
                <a:lnTo>
                  <a:pt x="1955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190500" y="1058466"/>
            <a:ext cx="3798600" cy="24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/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  <a:defRPr sz="12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ldNum" idx="12"/>
          </p:nvPr>
        </p:nvSpPr>
        <p:spPr>
          <a:xfrm>
            <a:off x="8572500" y="4856448"/>
            <a:ext cx="3810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600">
              <a:solidFill>
                <a:srgbClr val="2C0839"/>
              </a:solidFill>
            </a:endParaRPr>
          </a:p>
        </p:txBody>
      </p:sp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493571" y="155724"/>
            <a:ext cx="3940200" cy="13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2300"/>
              <a:buFont typeface="Arial"/>
              <a:buNone/>
              <a:defRPr sz="23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/>
          <p:nvPr/>
        </p:nvSpPr>
        <p:spPr>
          <a:xfrm>
            <a:off x="190500" y="760177"/>
            <a:ext cx="9492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578FF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A578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500"/>
          </a:p>
        </p:txBody>
      </p:sp>
      <p:sp>
        <p:nvSpPr>
          <p:cNvPr id="229" name="Google Shape;229;p27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6C5375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6C537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30" name="Google Shape;230;p27" title="Mobi_logo-rainbow.png"/>
          <p:cNvPicPr preferRelativeResize="0"/>
          <p:nvPr/>
        </p:nvPicPr>
        <p:blipFill rotWithShape="1">
          <a:blip r:embed="rId3">
            <a:alphaModFix/>
          </a:blip>
          <a:srcRect r="62666"/>
          <a:stretch/>
        </p:blipFill>
        <p:spPr>
          <a:xfrm>
            <a:off x="156995" y="153150"/>
            <a:ext cx="264751" cy="2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hapes Archive">
  <p:cSld name="Shapes Archive"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/>
          <p:nvPr/>
        </p:nvSpPr>
        <p:spPr>
          <a:xfrm>
            <a:off x="432673" y="451415"/>
            <a:ext cx="1230282" cy="12382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" y="0"/>
                </a:moveTo>
                <a:cubicBezTo>
                  <a:pt x="1" y="25"/>
                  <a:pt x="0" y="49"/>
                  <a:pt x="0" y="74"/>
                </a:cubicBezTo>
                <a:cubicBezTo>
                  <a:pt x="0" y="2820"/>
                  <a:pt x="1054" y="5567"/>
                  <a:pt x="3163" y="7662"/>
                </a:cubicBezTo>
                <a:cubicBezTo>
                  <a:pt x="5233" y="9719"/>
                  <a:pt x="7935" y="10762"/>
                  <a:pt x="10648" y="10800"/>
                </a:cubicBezTo>
                <a:cubicBezTo>
                  <a:pt x="7935" y="10838"/>
                  <a:pt x="5233" y="11883"/>
                  <a:pt x="3163" y="13939"/>
                </a:cubicBezTo>
                <a:cubicBezTo>
                  <a:pt x="1054" y="16035"/>
                  <a:pt x="0" y="18781"/>
                  <a:pt x="0" y="21527"/>
                </a:cubicBezTo>
                <a:cubicBezTo>
                  <a:pt x="0" y="21552"/>
                  <a:pt x="1" y="21576"/>
                  <a:pt x="1" y="21600"/>
                </a:cubicBezTo>
                <a:lnTo>
                  <a:pt x="21599" y="21600"/>
                </a:lnTo>
                <a:cubicBezTo>
                  <a:pt x="21599" y="21576"/>
                  <a:pt x="21600" y="21552"/>
                  <a:pt x="21600" y="21527"/>
                </a:cubicBezTo>
                <a:cubicBezTo>
                  <a:pt x="21600" y="18781"/>
                  <a:pt x="20546" y="16035"/>
                  <a:pt x="18437" y="13939"/>
                </a:cubicBezTo>
                <a:cubicBezTo>
                  <a:pt x="16367" y="11882"/>
                  <a:pt x="13665" y="10838"/>
                  <a:pt x="10952" y="10800"/>
                </a:cubicBezTo>
                <a:cubicBezTo>
                  <a:pt x="13665" y="10762"/>
                  <a:pt x="16367" y="9719"/>
                  <a:pt x="18437" y="7662"/>
                </a:cubicBezTo>
                <a:cubicBezTo>
                  <a:pt x="20546" y="5567"/>
                  <a:pt x="21600" y="2820"/>
                  <a:pt x="21600" y="74"/>
                </a:cubicBezTo>
                <a:cubicBezTo>
                  <a:pt x="21600" y="49"/>
                  <a:pt x="21599" y="25"/>
                  <a:pt x="21599" y="0"/>
                </a:cubicBezTo>
                <a:lnTo>
                  <a:pt x="1" y="0"/>
                </a:ln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9"/>
          <p:cNvSpPr/>
          <p:nvPr/>
        </p:nvSpPr>
        <p:spPr>
          <a:xfrm>
            <a:off x="6744311" y="443061"/>
            <a:ext cx="1194480" cy="12382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464" y="0"/>
                </a:moveTo>
                <a:cubicBezTo>
                  <a:pt x="6593" y="0"/>
                  <a:pt x="5729" y="148"/>
                  <a:pt x="4911" y="435"/>
                </a:cubicBezTo>
                <a:cubicBezTo>
                  <a:pt x="2838" y="1163"/>
                  <a:pt x="1204" y="2738"/>
                  <a:pt x="450" y="4738"/>
                </a:cubicBezTo>
                <a:cubicBezTo>
                  <a:pt x="152" y="5527"/>
                  <a:pt x="0" y="6360"/>
                  <a:pt x="0" y="7200"/>
                </a:cubicBezTo>
                <a:lnTo>
                  <a:pt x="0" y="21600"/>
                </a:lnTo>
                <a:lnTo>
                  <a:pt x="7464" y="21600"/>
                </a:lnTo>
                <a:lnTo>
                  <a:pt x="14928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7464" y="0"/>
                </a:ln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9"/>
          <p:cNvSpPr/>
          <p:nvPr/>
        </p:nvSpPr>
        <p:spPr>
          <a:xfrm>
            <a:off x="3215249" y="443061"/>
            <a:ext cx="606474" cy="12382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73"/>
                </a:lnTo>
                <a:cubicBezTo>
                  <a:pt x="0" y="48"/>
                  <a:pt x="5" y="25"/>
                  <a:pt x="5" y="0"/>
                </a:cubicBezTo>
                <a:lnTo>
                  <a:pt x="0" y="0"/>
                </a:lnTo>
                <a:close/>
                <a:moveTo>
                  <a:pt x="0" y="73"/>
                </a:moveTo>
                <a:lnTo>
                  <a:pt x="0" y="21527"/>
                </a:lnTo>
                <a:cubicBezTo>
                  <a:pt x="0" y="18781"/>
                  <a:pt x="2141" y="16034"/>
                  <a:pt x="6419" y="13939"/>
                </a:cubicBezTo>
                <a:cubicBezTo>
                  <a:pt x="10619" y="11882"/>
                  <a:pt x="16096" y="10838"/>
                  <a:pt x="21600" y="10800"/>
                </a:cubicBezTo>
                <a:cubicBezTo>
                  <a:pt x="16096" y="10762"/>
                  <a:pt x="10619" y="9718"/>
                  <a:pt x="6419" y="7661"/>
                </a:cubicBezTo>
                <a:cubicBezTo>
                  <a:pt x="2141" y="5566"/>
                  <a:pt x="0" y="2819"/>
                  <a:pt x="0" y="73"/>
                </a:cubicBezTo>
                <a:close/>
                <a:moveTo>
                  <a:pt x="0" y="21527"/>
                </a:moveTo>
                <a:lnTo>
                  <a:pt x="0" y="21600"/>
                </a:lnTo>
                <a:lnTo>
                  <a:pt x="5" y="21600"/>
                </a:lnTo>
                <a:cubicBezTo>
                  <a:pt x="5" y="21576"/>
                  <a:pt x="0" y="21552"/>
                  <a:pt x="0" y="21527"/>
                </a:cubicBez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9"/>
          <p:cNvSpPr/>
          <p:nvPr/>
        </p:nvSpPr>
        <p:spPr>
          <a:xfrm>
            <a:off x="3939943" y="443061"/>
            <a:ext cx="1212948" cy="12382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797" y="0"/>
                </a:moveTo>
                <a:cubicBezTo>
                  <a:pt x="10798" y="25"/>
                  <a:pt x="10800" y="48"/>
                  <a:pt x="10800" y="73"/>
                </a:cubicBezTo>
                <a:cubicBezTo>
                  <a:pt x="10800" y="48"/>
                  <a:pt x="10802" y="25"/>
                  <a:pt x="10803" y="0"/>
                </a:cubicBezTo>
                <a:lnTo>
                  <a:pt x="10800" y="0"/>
                </a:lnTo>
                <a:lnTo>
                  <a:pt x="10797" y="0"/>
                </a:lnTo>
                <a:close/>
                <a:moveTo>
                  <a:pt x="10800" y="73"/>
                </a:moveTo>
                <a:cubicBezTo>
                  <a:pt x="10800" y="2819"/>
                  <a:pt x="9730" y="5566"/>
                  <a:pt x="7590" y="7661"/>
                </a:cubicBezTo>
                <a:cubicBezTo>
                  <a:pt x="5491" y="9718"/>
                  <a:pt x="2752" y="10762"/>
                  <a:pt x="0" y="10800"/>
                </a:cubicBezTo>
                <a:cubicBezTo>
                  <a:pt x="2752" y="10838"/>
                  <a:pt x="5491" y="11882"/>
                  <a:pt x="7590" y="13939"/>
                </a:cubicBezTo>
                <a:cubicBezTo>
                  <a:pt x="9730" y="16034"/>
                  <a:pt x="10800" y="18781"/>
                  <a:pt x="10800" y="21527"/>
                </a:cubicBezTo>
                <a:cubicBezTo>
                  <a:pt x="10800" y="18781"/>
                  <a:pt x="11870" y="16034"/>
                  <a:pt x="14010" y="13939"/>
                </a:cubicBezTo>
                <a:cubicBezTo>
                  <a:pt x="16109" y="11882"/>
                  <a:pt x="18848" y="10838"/>
                  <a:pt x="21600" y="10800"/>
                </a:cubicBezTo>
                <a:cubicBezTo>
                  <a:pt x="18848" y="10762"/>
                  <a:pt x="16109" y="9718"/>
                  <a:pt x="14010" y="7661"/>
                </a:cubicBezTo>
                <a:cubicBezTo>
                  <a:pt x="11870" y="5566"/>
                  <a:pt x="10800" y="2819"/>
                  <a:pt x="10800" y="73"/>
                </a:cubicBezTo>
                <a:close/>
                <a:moveTo>
                  <a:pt x="10800" y="21527"/>
                </a:moveTo>
                <a:cubicBezTo>
                  <a:pt x="10800" y="21552"/>
                  <a:pt x="10798" y="21576"/>
                  <a:pt x="10797" y="21600"/>
                </a:cubicBezTo>
                <a:lnTo>
                  <a:pt x="10800" y="21600"/>
                </a:lnTo>
                <a:lnTo>
                  <a:pt x="10803" y="21600"/>
                </a:lnTo>
                <a:cubicBezTo>
                  <a:pt x="10802" y="21576"/>
                  <a:pt x="10800" y="21552"/>
                  <a:pt x="10800" y="21527"/>
                </a:cubicBez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9"/>
          <p:cNvSpPr/>
          <p:nvPr/>
        </p:nvSpPr>
        <p:spPr>
          <a:xfrm>
            <a:off x="1976122" y="451415"/>
            <a:ext cx="925992" cy="12382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3171"/>
                </a:lnTo>
                <a:lnTo>
                  <a:pt x="14" y="3171"/>
                </a:lnTo>
                <a:cubicBezTo>
                  <a:pt x="11" y="3240"/>
                  <a:pt x="2" y="3309"/>
                  <a:pt x="2" y="3379"/>
                </a:cubicBezTo>
                <a:cubicBezTo>
                  <a:pt x="2" y="4184"/>
                  <a:pt x="190" y="4984"/>
                  <a:pt x="558" y="5741"/>
                </a:cubicBezTo>
                <a:cubicBezTo>
                  <a:pt x="1492" y="7659"/>
                  <a:pt x="3513" y="9171"/>
                  <a:pt x="6079" y="9869"/>
                </a:cubicBezTo>
                <a:cubicBezTo>
                  <a:pt x="7052" y="10134"/>
                  <a:pt x="8077" y="10271"/>
                  <a:pt x="9112" y="10281"/>
                </a:cubicBezTo>
                <a:lnTo>
                  <a:pt x="9112" y="10290"/>
                </a:lnTo>
                <a:cubicBezTo>
                  <a:pt x="8077" y="10301"/>
                  <a:pt x="7052" y="10437"/>
                  <a:pt x="6079" y="10702"/>
                </a:cubicBezTo>
                <a:cubicBezTo>
                  <a:pt x="3514" y="11400"/>
                  <a:pt x="1492" y="12912"/>
                  <a:pt x="558" y="14830"/>
                </a:cubicBezTo>
                <a:cubicBezTo>
                  <a:pt x="244" y="15476"/>
                  <a:pt x="68" y="16153"/>
                  <a:pt x="21" y="16838"/>
                </a:cubicBezTo>
                <a:lnTo>
                  <a:pt x="0" y="1683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9"/>
          <p:cNvSpPr/>
          <p:nvPr/>
        </p:nvSpPr>
        <p:spPr>
          <a:xfrm>
            <a:off x="5330217" y="443061"/>
            <a:ext cx="1236762" cy="12382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38" y="0"/>
                </a:moveTo>
                <a:lnTo>
                  <a:pt x="10838" y="6"/>
                </a:lnTo>
                <a:lnTo>
                  <a:pt x="0" y="6"/>
                </a:lnTo>
                <a:lnTo>
                  <a:pt x="0" y="458"/>
                </a:lnTo>
                <a:cubicBezTo>
                  <a:pt x="92" y="3078"/>
                  <a:pt x="1136" y="5672"/>
                  <a:pt x="3139" y="7672"/>
                </a:cubicBezTo>
                <a:cubicBezTo>
                  <a:pt x="5199" y="9731"/>
                  <a:pt x="7888" y="10774"/>
                  <a:pt x="10589" y="10812"/>
                </a:cubicBezTo>
                <a:cubicBezTo>
                  <a:pt x="7888" y="10849"/>
                  <a:pt x="5199" y="11894"/>
                  <a:pt x="3139" y="13953"/>
                </a:cubicBezTo>
                <a:cubicBezTo>
                  <a:pt x="1136" y="15953"/>
                  <a:pt x="92" y="18547"/>
                  <a:pt x="0" y="21167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0838" y="0"/>
                </a:ln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9"/>
          <p:cNvSpPr/>
          <p:nvPr/>
        </p:nvSpPr>
        <p:spPr>
          <a:xfrm>
            <a:off x="1976122" y="1886099"/>
            <a:ext cx="606474" cy="6191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455"/>
                </a:lnTo>
                <a:cubicBezTo>
                  <a:pt x="0" y="15962"/>
                  <a:pt x="2141" y="10468"/>
                  <a:pt x="6419" y="6278"/>
                </a:cubicBezTo>
                <a:cubicBezTo>
                  <a:pt x="10619" y="2164"/>
                  <a:pt x="16096" y="75"/>
                  <a:pt x="21600" y="0"/>
                </a:cubicBezTo>
                <a:lnTo>
                  <a:pt x="0" y="0"/>
                </a:lnTo>
                <a:close/>
                <a:moveTo>
                  <a:pt x="0" y="21455"/>
                </a:moveTo>
                <a:lnTo>
                  <a:pt x="0" y="21600"/>
                </a:lnTo>
                <a:lnTo>
                  <a:pt x="5" y="21600"/>
                </a:lnTo>
                <a:cubicBezTo>
                  <a:pt x="5" y="21552"/>
                  <a:pt x="0" y="21503"/>
                  <a:pt x="0" y="21455"/>
                </a:cubicBez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9"/>
          <p:cNvSpPr/>
          <p:nvPr/>
        </p:nvSpPr>
        <p:spPr>
          <a:xfrm>
            <a:off x="432673" y="2788398"/>
            <a:ext cx="2320326" cy="13197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7724" y="21600"/>
                </a:lnTo>
                <a:lnTo>
                  <a:pt x="17724" y="16838"/>
                </a:lnTo>
                <a:lnTo>
                  <a:pt x="17732" y="16838"/>
                </a:lnTo>
                <a:cubicBezTo>
                  <a:pt x="17752" y="16153"/>
                  <a:pt x="17828" y="15475"/>
                  <a:pt x="17961" y="14830"/>
                </a:cubicBezTo>
                <a:cubicBezTo>
                  <a:pt x="18359" y="12911"/>
                  <a:pt x="19218" y="11400"/>
                  <a:pt x="20309" y="10702"/>
                </a:cubicBezTo>
                <a:cubicBezTo>
                  <a:pt x="20724" y="10437"/>
                  <a:pt x="21160" y="10300"/>
                  <a:pt x="21600" y="10290"/>
                </a:cubicBezTo>
                <a:lnTo>
                  <a:pt x="21600" y="10281"/>
                </a:lnTo>
                <a:cubicBezTo>
                  <a:pt x="21160" y="10270"/>
                  <a:pt x="20724" y="10134"/>
                  <a:pt x="20309" y="9869"/>
                </a:cubicBezTo>
                <a:cubicBezTo>
                  <a:pt x="19218" y="9170"/>
                  <a:pt x="18359" y="7659"/>
                  <a:pt x="17961" y="5741"/>
                </a:cubicBezTo>
                <a:cubicBezTo>
                  <a:pt x="17805" y="4984"/>
                  <a:pt x="17725" y="4183"/>
                  <a:pt x="17725" y="3378"/>
                </a:cubicBezTo>
                <a:cubicBezTo>
                  <a:pt x="17725" y="3308"/>
                  <a:pt x="17729" y="3239"/>
                  <a:pt x="17730" y="3170"/>
                </a:cubicBezTo>
                <a:lnTo>
                  <a:pt x="17724" y="3170"/>
                </a:lnTo>
                <a:lnTo>
                  <a:pt x="17724" y="0"/>
                </a:lnTo>
                <a:lnTo>
                  <a:pt x="0" y="0"/>
                </a:ln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9"/>
          <p:cNvSpPr/>
          <p:nvPr/>
        </p:nvSpPr>
        <p:spPr>
          <a:xfrm>
            <a:off x="2817953" y="2788398"/>
            <a:ext cx="2322540" cy="13197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9554" y="21600"/>
                </a:lnTo>
                <a:lnTo>
                  <a:pt x="19554" y="14403"/>
                </a:lnTo>
                <a:cubicBezTo>
                  <a:pt x="19554" y="13983"/>
                  <a:pt x="19595" y="13563"/>
                  <a:pt x="19677" y="13169"/>
                </a:cubicBezTo>
                <a:cubicBezTo>
                  <a:pt x="19884" y="12169"/>
                  <a:pt x="20332" y="11382"/>
                  <a:pt x="20900" y="11018"/>
                </a:cubicBezTo>
                <a:cubicBezTo>
                  <a:pt x="21124" y="10875"/>
                  <a:pt x="21361" y="10801"/>
                  <a:pt x="21600" y="10801"/>
                </a:cubicBezTo>
                <a:cubicBezTo>
                  <a:pt x="21361" y="10801"/>
                  <a:pt x="21124" y="10725"/>
                  <a:pt x="20900" y="10582"/>
                </a:cubicBezTo>
                <a:cubicBezTo>
                  <a:pt x="20332" y="10218"/>
                  <a:pt x="19884" y="9434"/>
                  <a:pt x="19677" y="8434"/>
                </a:cubicBezTo>
                <a:cubicBezTo>
                  <a:pt x="19595" y="8040"/>
                  <a:pt x="19554" y="7623"/>
                  <a:pt x="19554" y="7203"/>
                </a:cubicBezTo>
                <a:lnTo>
                  <a:pt x="19554" y="0"/>
                </a:lnTo>
                <a:lnTo>
                  <a:pt x="0" y="0"/>
                </a:ln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9"/>
          <p:cNvSpPr/>
          <p:nvPr/>
        </p:nvSpPr>
        <p:spPr>
          <a:xfrm>
            <a:off x="5120516" y="2788398"/>
            <a:ext cx="646380" cy="13197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73"/>
                </a:lnTo>
                <a:cubicBezTo>
                  <a:pt x="0" y="48"/>
                  <a:pt x="5" y="25"/>
                  <a:pt x="5" y="0"/>
                </a:cubicBezTo>
                <a:lnTo>
                  <a:pt x="0" y="0"/>
                </a:lnTo>
                <a:close/>
                <a:moveTo>
                  <a:pt x="0" y="73"/>
                </a:moveTo>
                <a:lnTo>
                  <a:pt x="0" y="21527"/>
                </a:lnTo>
                <a:cubicBezTo>
                  <a:pt x="0" y="18781"/>
                  <a:pt x="2141" y="16034"/>
                  <a:pt x="6419" y="13939"/>
                </a:cubicBezTo>
                <a:cubicBezTo>
                  <a:pt x="10619" y="11882"/>
                  <a:pt x="16096" y="10838"/>
                  <a:pt x="21600" y="10800"/>
                </a:cubicBezTo>
                <a:cubicBezTo>
                  <a:pt x="16096" y="10762"/>
                  <a:pt x="10619" y="9718"/>
                  <a:pt x="6419" y="7661"/>
                </a:cubicBezTo>
                <a:cubicBezTo>
                  <a:pt x="2141" y="5566"/>
                  <a:pt x="0" y="2819"/>
                  <a:pt x="0" y="73"/>
                </a:cubicBezTo>
                <a:close/>
                <a:moveTo>
                  <a:pt x="0" y="21527"/>
                </a:moveTo>
                <a:lnTo>
                  <a:pt x="0" y="21600"/>
                </a:lnTo>
                <a:lnTo>
                  <a:pt x="5" y="21600"/>
                </a:lnTo>
                <a:cubicBezTo>
                  <a:pt x="5" y="21576"/>
                  <a:pt x="0" y="21552"/>
                  <a:pt x="0" y="21527"/>
                </a:cubicBezTo>
                <a:close/>
              </a:path>
            </a:pathLst>
          </a:custGeom>
          <a:solidFill>
            <a:srgbClr val="A578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9"/>
          <p:cNvSpPr txBox="1">
            <a:spLocks noGrp="1"/>
          </p:cNvSpPr>
          <p:nvPr>
            <p:ph type="sldNum" idx="12"/>
          </p:nvPr>
        </p:nvSpPr>
        <p:spPr>
          <a:xfrm>
            <a:off x="4569657" y="4912499"/>
            <a:ext cx="1197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5" name="Google Shape;245;p29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6C5375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6C537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imple W.Image" type="tx">
  <p:cSld name="TITLE_AND_BODY">
    <p:bg>
      <p:bgPr>
        <a:solidFill>
          <a:srgbClr val="2C0839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183970" y="4796191"/>
            <a:ext cx="7113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900"/>
              <a:buFont typeface="Arial"/>
              <a:buNone/>
              <a:defRPr sz="900">
                <a:solidFill>
                  <a:srgbClr val="2C08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>
                <a:solidFill>
                  <a:srgbClr val="2C0839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>
                <a:solidFill>
                  <a:srgbClr val="2C0839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>
                <a:solidFill>
                  <a:srgbClr val="2C0839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>
                <a:solidFill>
                  <a:srgbClr val="2C0839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>
                <a:solidFill>
                  <a:srgbClr val="2C0839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>
                <a:solidFill>
                  <a:srgbClr val="2C0839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>
                <a:solidFill>
                  <a:srgbClr val="2C0839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>
                <a:solidFill>
                  <a:srgbClr val="2C083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2"/>
          </p:nvPr>
        </p:nvSpPr>
        <p:spPr>
          <a:xfrm>
            <a:off x="183966" y="2645353"/>
            <a:ext cx="41814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78FF"/>
              </a:buClr>
              <a:buSzPts val="3300"/>
              <a:buFont typeface="Arial"/>
              <a:buNone/>
              <a:defRPr sz="3300">
                <a:solidFill>
                  <a:srgbClr val="A578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3975" y="570900"/>
            <a:ext cx="37092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>
            <a:spLocks noGrp="1"/>
          </p:cNvSpPr>
          <p:nvPr>
            <p:ph type="pic" idx="3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1" name="Google Shape;21;p3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C0B5C4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C0B5C4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C0B5C4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C0B5C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157005" y="153150"/>
            <a:ext cx="693872" cy="265200"/>
            <a:chOff x="157005" y="153150"/>
            <a:chExt cx="693872" cy="265200"/>
          </a:xfrm>
        </p:grpSpPr>
        <p:pic>
          <p:nvPicPr>
            <p:cNvPr id="23" name="Google Shape;23;p3" title="Mobi_logo-rainbow.png"/>
            <p:cNvPicPr preferRelativeResize="0"/>
            <p:nvPr/>
          </p:nvPicPr>
          <p:blipFill rotWithShape="1">
            <a:blip r:embed="rId3">
              <a:alphaModFix/>
            </a:blip>
            <a:srcRect r="63131"/>
            <a:stretch/>
          </p:blipFill>
          <p:spPr>
            <a:xfrm>
              <a:off x="157005" y="153150"/>
              <a:ext cx="261450" cy="265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3" descr="Image"/>
            <p:cNvPicPr preferRelativeResize="0"/>
            <p:nvPr/>
          </p:nvPicPr>
          <p:blipFill rotWithShape="1">
            <a:blip r:embed="rId4">
              <a:alphaModFix/>
            </a:blip>
            <a:srcRect l="40649" b="10"/>
            <a:stretch/>
          </p:blipFill>
          <p:spPr>
            <a:xfrm>
              <a:off x="449903" y="179075"/>
              <a:ext cx="400974" cy="2172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pact W. Image">
  <p:cSld name="Impact W.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961594" y="1716304"/>
            <a:ext cx="52209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sz="50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0"/>
            <a:ext cx="9143982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450" y="21600"/>
                </a:lnTo>
                <a:lnTo>
                  <a:pt x="2115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150" y="0"/>
                </a:lnTo>
                <a:lnTo>
                  <a:pt x="450" y="0"/>
                </a:lnTo>
                <a:lnTo>
                  <a:pt x="0" y="0"/>
                </a:lnTo>
                <a:close/>
                <a:moveTo>
                  <a:pt x="450" y="800"/>
                </a:moveTo>
                <a:lnTo>
                  <a:pt x="21150" y="800"/>
                </a:lnTo>
                <a:lnTo>
                  <a:pt x="21150" y="6990"/>
                </a:lnTo>
                <a:lnTo>
                  <a:pt x="21150" y="6990"/>
                </a:lnTo>
                <a:cubicBezTo>
                  <a:pt x="21150" y="6999"/>
                  <a:pt x="21150" y="7007"/>
                  <a:pt x="21150" y="7016"/>
                </a:cubicBezTo>
                <a:cubicBezTo>
                  <a:pt x="21150" y="7984"/>
                  <a:pt x="20942" y="8953"/>
                  <a:pt x="20526" y="9692"/>
                </a:cubicBezTo>
                <a:cubicBezTo>
                  <a:pt x="20118" y="10418"/>
                  <a:pt x="19586" y="10787"/>
                  <a:pt x="19051" y="10800"/>
                </a:cubicBezTo>
                <a:cubicBezTo>
                  <a:pt x="19586" y="10813"/>
                  <a:pt x="20118" y="11182"/>
                  <a:pt x="20526" y="11908"/>
                </a:cubicBezTo>
                <a:cubicBezTo>
                  <a:pt x="20942" y="12647"/>
                  <a:pt x="21150" y="13616"/>
                  <a:pt x="21150" y="14584"/>
                </a:cubicBezTo>
                <a:cubicBezTo>
                  <a:pt x="21150" y="14593"/>
                  <a:pt x="21150" y="14601"/>
                  <a:pt x="21150" y="14610"/>
                </a:cubicBezTo>
                <a:lnTo>
                  <a:pt x="21150" y="14610"/>
                </a:lnTo>
                <a:lnTo>
                  <a:pt x="21150" y="20800"/>
                </a:lnTo>
                <a:lnTo>
                  <a:pt x="450" y="20800"/>
                </a:lnTo>
                <a:lnTo>
                  <a:pt x="450" y="14610"/>
                </a:lnTo>
                <a:lnTo>
                  <a:pt x="450" y="14610"/>
                </a:lnTo>
                <a:cubicBezTo>
                  <a:pt x="450" y="14601"/>
                  <a:pt x="450" y="14593"/>
                  <a:pt x="450" y="14584"/>
                </a:cubicBezTo>
                <a:cubicBezTo>
                  <a:pt x="450" y="13616"/>
                  <a:pt x="658" y="12647"/>
                  <a:pt x="1074" y="11908"/>
                </a:cubicBezTo>
                <a:cubicBezTo>
                  <a:pt x="1482" y="11182"/>
                  <a:pt x="2014" y="10813"/>
                  <a:pt x="2549" y="10800"/>
                </a:cubicBezTo>
                <a:cubicBezTo>
                  <a:pt x="2014" y="10787"/>
                  <a:pt x="1482" y="10418"/>
                  <a:pt x="1074" y="9692"/>
                </a:cubicBezTo>
                <a:cubicBezTo>
                  <a:pt x="658" y="8953"/>
                  <a:pt x="450" y="7984"/>
                  <a:pt x="450" y="7016"/>
                </a:cubicBezTo>
                <a:cubicBezTo>
                  <a:pt x="450" y="7007"/>
                  <a:pt x="450" y="6999"/>
                  <a:pt x="450" y="6990"/>
                </a:cubicBezTo>
                <a:lnTo>
                  <a:pt x="450" y="6990"/>
                </a:lnTo>
                <a:lnTo>
                  <a:pt x="450" y="8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pact 1">
  <p:cSld name="Impact_1"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961594" y="1716304"/>
            <a:ext cx="52209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578FF"/>
              </a:buClr>
              <a:buSzPts val="5000"/>
              <a:buFont typeface="Arial"/>
              <a:buNone/>
              <a:defRPr sz="5000">
                <a:solidFill>
                  <a:srgbClr val="A578FF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/>
          <p:nvPr/>
        </p:nvSpPr>
        <p:spPr>
          <a:xfrm>
            <a:off x="0" y="0"/>
            <a:ext cx="9144036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450" y="21600"/>
                </a:lnTo>
                <a:lnTo>
                  <a:pt x="2115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150" y="0"/>
                </a:lnTo>
                <a:lnTo>
                  <a:pt x="450" y="0"/>
                </a:lnTo>
                <a:lnTo>
                  <a:pt x="0" y="0"/>
                </a:lnTo>
                <a:close/>
                <a:moveTo>
                  <a:pt x="450" y="800"/>
                </a:moveTo>
                <a:lnTo>
                  <a:pt x="21150" y="800"/>
                </a:lnTo>
                <a:lnTo>
                  <a:pt x="21150" y="6990"/>
                </a:lnTo>
                <a:lnTo>
                  <a:pt x="21150" y="6990"/>
                </a:lnTo>
                <a:cubicBezTo>
                  <a:pt x="21150" y="6999"/>
                  <a:pt x="21150" y="7007"/>
                  <a:pt x="21150" y="7016"/>
                </a:cubicBezTo>
                <a:cubicBezTo>
                  <a:pt x="21150" y="7984"/>
                  <a:pt x="20942" y="8953"/>
                  <a:pt x="20526" y="9692"/>
                </a:cubicBezTo>
                <a:cubicBezTo>
                  <a:pt x="20118" y="10418"/>
                  <a:pt x="19586" y="10787"/>
                  <a:pt x="19051" y="10800"/>
                </a:cubicBezTo>
                <a:cubicBezTo>
                  <a:pt x="19586" y="10813"/>
                  <a:pt x="20118" y="11182"/>
                  <a:pt x="20526" y="11908"/>
                </a:cubicBezTo>
                <a:cubicBezTo>
                  <a:pt x="20942" y="12647"/>
                  <a:pt x="21150" y="13616"/>
                  <a:pt x="21150" y="14584"/>
                </a:cubicBezTo>
                <a:cubicBezTo>
                  <a:pt x="21150" y="14593"/>
                  <a:pt x="21150" y="14601"/>
                  <a:pt x="21150" y="14610"/>
                </a:cubicBezTo>
                <a:lnTo>
                  <a:pt x="21150" y="14610"/>
                </a:lnTo>
                <a:lnTo>
                  <a:pt x="21150" y="20800"/>
                </a:lnTo>
                <a:lnTo>
                  <a:pt x="450" y="20800"/>
                </a:lnTo>
                <a:lnTo>
                  <a:pt x="450" y="14610"/>
                </a:lnTo>
                <a:lnTo>
                  <a:pt x="450" y="14610"/>
                </a:lnTo>
                <a:cubicBezTo>
                  <a:pt x="450" y="14601"/>
                  <a:pt x="450" y="14593"/>
                  <a:pt x="450" y="14584"/>
                </a:cubicBezTo>
                <a:cubicBezTo>
                  <a:pt x="450" y="13616"/>
                  <a:pt x="658" y="12647"/>
                  <a:pt x="1074" y="11908"/>
                </a:cubicBezTo>
                <a:cubicBezTo>
                  <a:pt x="1482" y="11182"/>
                  <a:pt x="2014" y="10813"/>
                  <a:pt x="2549" y="10800"/>
                </a:cubicBezTo>
                <a:cubicBezTo>
                  <a:pt x="2014" y="10787"/>
                  <a:pt x="1482" y="10418"/>
                  <a:pt x="1074" y="9692"/>
                </a:cubicBezTo>
                <a:cubicBezTo>
                  <a:pt x="658" y="8953"/>
                  <a:pt x="450" y="7984"/>
                  <a:pt x="450" y="7016"/>
                </a:cubicBezTo>
                <a:cubicBezTo>
                  <a:pt x="450" y="7007"/>
                  <a:pt x="450" y="6999"/>
                  <a:pt x="450" y="6990"/>
                </a:cubicBezTo>
                <a:lnTo>
                  <a:pt x="450" y="6990"/>
                </a:lnTo>
                <a:lnTo>
                  <a:pt x="450" y="8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bg>
      <p:bgPr>
        <a:solidFill>
          <a:srgbClr val="2C0839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183970" y="4796191"/>
            <a:ext cx="7113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/>
          <p:nvPr/>
        </p:nvSpPr>
        <p:spPr>
          <a:xfrm>
            <a:off x="8186719" y="4857750"/>
            <a:ext cx="7668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FEE"/>
              </a:buClr>
              <a:buSzPts val="700"/>
              <a:buFont typeface="Arial"/>
              <a:buNone/>
            </a:pPr>
            <a:r>
              <a:rPr lang="en-US" sz="700" i="0" u="none" strike="noStrike" cap="none">
                <a:solidFill>
                  <a:srgbClr val="F0EFEE"/>
                </a:solidFill>
                <a:latin typeface="DM Sans"/>
                <a:ea typeface="DM Sans"/>
                <a:cs typeface="DM Sans"/>
                <a:sym typeface="DM Sans"/>
              </a:rPr>
              <a:t>© Mobi</a:t>
            </a:r>
            <a:r>
              <a:rPr lang="en-US" sz="700">
                <a:solidFill>
                  <a:srgbClr val="F0EFEE"/>
                </a:solidFill>
                <a:latin typeface="DM Sans"/>
                <a:ea typeface="DM Sans"/>
                <a:cs typeface="DM Sans"/>
                <a:sym typeface="DM Sans"/>
              </a:rPr>
              <a:t>.AI</a:t>
            </a:r>
            <a:endParaRPr sz="5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1270977" y="1746250"/>
            <a:ext cx="6602100" cy="1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Thank </a:t>
            </a:r>
            <a:r>
              <a:rPr lang="en-US" sz="5000" i="0" u="none" strike="noStrike" cap="none">
                <a:solidFill>
                  <a:srgbClr val="A578FF"/>
                </a:solidFill>
                <a:latin typeface="DM Sans"/>
                <a:ea typeface="DM Sans"/>
                <a:cs typeface="DM Sans"/>
                <a:sym typeface="DM Sans"/>
              </a:rPr>
              <a:t>You!</a:t>
            </a:r>
            <a:endParaRPr sz="5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2"/>
          </p:nvPr>
        </p:nvSpPr>
        <p:spPr>
          <a:xfrm>
            <a:off x="190500" y="4535206"/>
            <a:ext cx="27249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4569657" y="4912499"/>
            <a:ext cx="1197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" name="Google Shape;109;p15" title="Mobi_logo-rainbow.png"/>
          <p:cNvPicPr preferRelativeResize="0"/>
          <p:nvPr/>
        </p:nvPicPr>
        <p:blipFill rotWithShape="1">
          <a:blip r:embed="rId2">
            <a:alphaModFix/>
          </a:blip>
          <a:srcRect r="63131"/>
          <a:stretch/>
        </p:blipFill>
        <p:spPr>
          <a:xfrm>
            <a:off x="157005" y="153150"/>
            <a:ext cx="261450" cy="2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 descr="Image"/>
          <p:cNvPicPr preferRelativeResize="0"/>
          <p:nvPr/>
        </p:nvPicPr>
        <p:blipFill rotWithShape="1">
          <a:blip r:embed="rId3">
            <a:alphaModFix/>
          </a:blip>
          <a:srcRect l="40649" b="10"/>
          <a:stretch/>
        </p:blipFill>
        <p:spPr>
          <a:xfrm>
            <a:off x="449903" y="179075"/>
            <a:ext cx="400974" cy="21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am">
  <p:cSld name="Team">
    <p:bg>
      <p:bgPr>
        <a:solidFill>
          <a:srgbClr val="F0EFEE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452438" y="174368"/>
            <a:ext cx="8239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2300"/>
              <a:buFont typeface="Arial"/>
              <a:buNone/>
              <a:defRPr sz="23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cxnSp>
        <p:nvCxnSpPr>
          <p:cNvPr id="113" name="Google Shape;113;p16"/>
          <p:cNvCxnSpPr/>
          <p:nvPr/>
        </p:nvCxnSpPr>
        <p:spPr>
          <a:xfrm>
            <a:off x="189384" y="4772025"/>
            <a:ext cx="8765100" cy="0"/>
          </a:xfrm>
          <a:prstGeom prst="straightConnector1">
            <a:avLst/>
          </a:prstGeom>
          <a:noFill/>
          <a:ln w="9525" cap="flat" cmpd="sng">
            <a:solidFill>
              <a:srgbClr val="C0B5C4"/>
            </a:solidFill>
            <a:prstDash val="dot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8572500" y="4856448"/>
            <a:ext cx="3810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600"/>
          </a:p>
        </p:txBody>
      </p:sp>
      <p:sp>
        <p:nvSpPr>
          <p:cNvPr id="115" name="Google Shape;115;p16"/>
          <p:cNvSpPr>
            <a:spLocks noGrp="1"/>
          </p:cNvSpPr>
          <p:nvPr>
            <p:ph type="pic" idx="2"/>
          </p:nvPr>
        </p:nvSpPr>
        <p:spPr>
          <a:xfrm>
            <a:off x="313275" y="788243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6"/>
          <p:cNvSpPr>
            <a:spLocks noGrp="1"/>
          </p:cNvSpPr>
          <p:nvPr>
            <p:ph type="pic" idx="3"/>
          </p:nvPr>
        </p:nvSpPr>
        <p:spPr>
          <a:xfrm>
            <a:off x="2045865" y="788243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16"/>
          <p:cNvSpPr>
            <a:spLocks noGrp="1"/>
          </p:cNvSpPr>
          <p:nvPr>
            <p:ph type="pic" idx="4"/>
          </p:nvPr>
        </p:nvSpPr>
        <p:spPr>
          <a:xfrm>
            <a:off x="3778453" y="788243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6"/>
          <p:cNvSpPr>
            <a:spLocks noGrp="1"/>
          </p:cNvSpPr>
          <p:nvPr>
            <p:ph type="pic" idx="5"/>
          </p:nvPr>
        </p:nvSpPr>
        <p:spPr>
          <a:xfrm>
            <a:off x="5511042" y="788243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6"/>
          <p:cNvSpPr>
            <a:spLocks noGrp="1"/>
          </p:cNvSpPr>
          <p:nvPr>
            <p:ph type="pic" idx="6"/>
          </p:nvPr>
        </p:nvSpPr>
        <p:spPr>
          <a:xfrm>
            <a:off x="7243631" y="788243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6"/>
          <p:cNvSpPr>
            <a:spLocks noGrp="1"/>
          </p:cNvSpPr>
          <p:nvPr>
            <p:ph type="pic" idx="7"/>
          </p:nvPr>
        </p:nvSpPr>
        <p:spPr>
          <a:xfrm>
            <a:off x="313275" y="2760501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6"/>
          <p:cNvSpPr>
            <a:spLocks noGrp="1"/>
          </p:cNvSpPr>
          <p:nvPr>
            <p:ph type="pic" idx="8"/>
          </p:nvPr>
        </p:nvSpPr>
        <p:spPr>
          <a:xfrm>
            <a:off x="2045865" y="2760501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6"/>
          <p:cNvSpPr>
            <a:spLocks noGrp="1"/>
          </p:cNvSpPr>
          <p:nvPr>
            <p:ph type="pic" idx="9"/>
          </p:nvPr>
        </p:nvSpPr>
        <p:spPr>
          <a:xfrm>
            <a:off x="3778453" y="2760501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6"/>
          <p:cNvSpPr>
            <a:spLocks noGrp="1"/>
          </p:cNvSpPr>
          <p:nvPr>
            <p:ph type="pic" idx="13"/>
          </p:nvPr>
        </p:nvSpPr>
        <p:spPr>
          <a:xfrm>
            <a:off x="5511042" y="2760501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16"/>
          <p:cNvSpPr>
            <a:spLocks noGrp="1"/>
          </p:cNvSpPr>
          <p:nvPr>
            <p:ph type="pic" idx="14"/>
          </p:nvPr>
        </p:nvSpPr>
        <p:spPr>
          <a:xfrm>
            <a:off x="7243631" y="2760501"/>
            <a:ext cx="1471800" cy="16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6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6C5375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6C537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6" name="Google Shape;126;p16" title="Mobi_logo-rainbow.png"/>
          <p:cNvPicPr preferRelativeResize="0"/>
          <p:nvPr/>
        </p:nvPicPr>
        <p:blipFill rotWithShape="1">
          <a:blip r:embed="rId3">
            <a:alphaModFix/>
          </a:blip>
          <a:srcRect r="62666"/>
          <a:stretch/>
        </p:blipFill>
        <p:spPr>
          <a:xfrm>
            <a:off x="156995" y="153150"/>
            <a:ext cx="264751" cy="2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G Animation">
  <p:cSld name="Title BG Anima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 txBox="1">
            <a:spLocks noGrp="1"/>
          </p:cNvSpPr>
          <p:nvPr>
            <p:ph type="body" idx="1"/>
          </p:nvPr>
        </p:nvSpPr>
        <p:spPr>
          <a:xfrm>
            <a:off x="7045137" y="1986139"/>
            <a:ext cx="19083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Arial"/>
              <a:buNone/>
              <a:defRPr sz="33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190500" y="1986139"/>
            <a:ext cx="60180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ldNum" idx="12"/>
          </p:nvPr>
        </p:nvSpPr>
        <p:spPr>
          <a:xfrm>
            <a:off x="4569657" y="4912499"/>
            <a:ext cx="1197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 and Text DARK">
  <p:cSld name="Heading and Text DARK">
    <p:bg>
      <p:bgPr>
        <a:solidFill>
          <a:srgbClr val="2C0839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>
            <a:spLocks noGrp="1"/>
          </p:cNvSpPr>
          <p:nvPr>
            <p:ph type="body" idx="1"/>
          </p:nvPr>
        </p:nvSpPr>
        <p:spPr>
          <a:xfrm>
            <a:off x="452438" y="1058466"/>
            <a:ext cx="4119600" cy="3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2"/>
          </p:nvPr>
        </p:nvSpPr>
        <p:spPr>
          <a:xfrm>
            <a:off x="452438" y="515766"/>
            <a:ext cx="82392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572500" y="4856448"/>
            <a:ext cx="3810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sz="7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600">
              <a:solidFill>
                <a:srgbClr val="2C0839"/>
              </a:solidFill>
            </a:endParaRPr>
          </a:p>
        </p:txBody>
      </p:sp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>
            <a:off x="452438" y="171711"/>
            <a:ext cx="8239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  <a:defRPr sz="2300">
                <a:solidFill>
                  <a:srgbClr val="FFFFFF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1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C0B5C4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C0B5C4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C0B5C4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C0B5C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87" name="Google Shape;187;p21" title="Mobi_logo-rainbow.png"/>
          <p:cNvPicPr preferRelativeResize="0"/>
          <p:nvPr/>
        </p:nvPicPr>
        <p:blipFill rotWithShape="1">
          <a:blip r:embed="rId3">
            <a:alphaModFix/>
          </a:blip>
          <a:srcRect r="62666"/>
          <a:stretch/>
        </p:blipFill>
        <p:spPr>
          <a:xfrm>
            <a:off x="156995" y="153150"/>
            <a:ext cx="264751" cy="2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 and Bullets">
  <p:cSld name="Heading and Bullets">
    <p:bg>
      <p:bgPr>
        <a:solidFill>
          <a:srgbClr val="FFFFFF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452438" y="457200"/>
            <a:ext cx="8239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ldNum" idx="12"/>
          </p:nvPr>
        </p:nvSpPr>
        <p:spPr>
          <a:xfrm>
            <a:off x="8572500" y="4856448"/>
            <a:ext cx="3810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Arial"/>
              <a:buNone/>
              <a:defRPr sz="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600"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2"/>
          </p:nvPr>
        </p:nvSpPr>
        <p:spPr>
          <a:xfrm>
            <a:off x="300038" y="1058466"/>
            <a:ext cx="4119600" cy="3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/>
            </a:lvl1pPr>
            <a:lvl2pPr marL="914400" lvl="1" indent="-2794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>
                <a:solidFill>
                  <a:srgbClr val="2C0839"/>
                </a:solidFill>
              </a:defRPr>
            </a:lvl2pPr>
            <a:lvl3pPr marL="1371600" lvl="2" indent="-2794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>
                <a:solidFill>
                  <a:srgbClr val="2C0839"/>
                </a:solidFill>
              </a:defRPr>
            </a:lvl3pPr>
            <a:lvl4pPr marL="1828800" lvl="3" indent="-2794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>
                <a:solidFill>
                  <a:srgbClr val="2C0839"/>
                </a:solidFill>
              </a:defRPr>
            </a:lvl4pPr>
            <a:lvl5pPr marL="2286000" lvl="4" indent="-2794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>
                <a:solidFill>
                  <a:srgbClr val="2C0839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452438" y="171711"/>
            <a:ext cx="8239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2300"/>
              <a:buFont typeface="Arial"/>
              <a:buNone/>
              <a:defRPr sz="23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None/>
              <a:defRPr/>
            </a:lvl9pPr>
          </a:lstStyle>
          <a:p>
            <a:endParaRPr/>
          </a:p>
        </p:txBody>
      </p:sp>
      <p:pic>
        <p:nvPicPr>
          <p:cNvPr id="193" name="Google Shape;193;p22" title="Mobi_logo-rainbow.png"/>
          <p:cNvPicPr preferRelativeResize="0"/>
          <p:nvPr/>
        </p:nvPicPr>
        <p:blipFill rotWithShape="1">
          <a:blip r:embed="rId2">
            <a:alphaModFix/>
          </a:blip>
          <a:srcRect r="62666"/>
          <a:stretch/>
        </p:blipFill>
        <p:spPr>
          <a:xfrm>
            <a:off x="156995" y="153150"/>
            <a:ext cx="264751" cy="2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2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6C5375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6C537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://mobi.ai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90500" y="1986139"/>
            <a:ext cx="60180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DM Sans Medium"/>
              <a:buNone/>
              <a:defRPr sz="3300" i="0" u="none" strike="noStrike" cap="none">
                <a:solidFill>
                  <a:srgbClr val="2C0839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DM Sans Medium"/>
              <a:buNone/>
              <a:defRPr sz="3300" i="0" u="none" strike="noStrike" cap="none">
                <a:solidFill>
                  <a:srgbClr val="2C0839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DM Sans Medium"/>
              <a:buNone/>
              <a:defRPr sz="3300" i="0" u="none" strike="noStrike" cap="none">
                <a:solidFill>
                  <a:srgbClr val="2C0839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DM Sans Medium"/>
              <a:buNone/>
              <a:defRPr sz="3300" i="0" u="none" strike="noStrike" cap="none">
                <a:solidFill>
                  <a:srgbClr val="2C0839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DM Sans Medium"/>
              <a:buNone/>
              <a:defRPr sz="3300" i="0" u="none" strike="noStrike" cap="none">
                <a:solidFill>
                  <a:srgbClr val="2C0839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DM Sans Medium"/>
              <a:buNone/>
              <a:defRPr sz="3300" i="0" u="none" strike="noStrike" cap="none">
                <a:solidFill>
                  <a:srgbClr val="2C0839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DM Sans Medium"/>
              <a:buNone/>
              <a:defRPr sz="3300" i="0" u="none" strike="noStrike" cap="none">
                <a:solidFill>
                  <a:srgbClr val="2C0839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DM Sans Medium"/>
              <a:buNone/>
              <a:defRPr sz="3300" i="0" u="none" strike="noStrike" cap="none">
                <a:solidFill>
                  <a:srgbClr val="2C0839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3300"/>
              <a:buFont typeface="DM Sans Medium"/>
              <a:buNone/>
              <a:defRPr sz="3300" i="0" u="none" strike="noStrike" cap="none">
                <a:solidFill>
                  <a:srgbClr val="2C0839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1375" y="3157374"/>
            <a:ext cx="8400300" cy="1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400"/>
              <a:buFont typeface="DM Sans"/>
              <a:buNone/>
              <a:defRPr sz="14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400"/>
              <a:buFont typeface="DM Sans"/>
              <a:buNone/>
              <a:defRPr sz="14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400"/>
              <a:buFont typeface="DM Sans"/>
              <a:buNone/>
              <a:defRPr sz="14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400"/>
              <a:buFont typeface="DM Sans"/>
              <a:buNone/>
              <a:defRPr sz="14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400"/>
              <a:buFont typeface="DM Sans"/>
              <a:buNone/>
              <a:defRPr sz="14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400"/>
              <a:buFont typeface="DM Sans"/>
              <a:buNone/>
              <a:defRPr sz="14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400"/>
              <a:buFont typeface="DM Sans"/>
              <a:buNone/>
              <a:defRPr sz="14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400"/>
              <a:buFont typeface="DM Sans"/>
              <a:buNone/>
              <a:defRPr sz="14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400"/>
              <a:buFont typeface="DM Sans"/>
              <a:buNone/>
              <a:defRPr sz="14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569657" y="4912499"/>
            <a:ext cx="1197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600"/>
              <a:buFont typeface="Arial"/>
              <a:buNone/>
              <a:defRPr sz="60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500">
              <a:solidFill>
                <a:srgbClr val="000000"/>
              </a:solidFill>
            </a:endParaRPr>
          </a:p>
        </p:txBody>
      </p:sp>
      <p:pic>
        <p:nvPicPr>
          <p:cNvPr id="9" name="Google Shape;9;p1" title="Mobi_logo-rainbow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6992" y="153150"/>
            <a:ext cx="709129" cy="2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190499" y="4871300"/>
            <a:ext cx="27240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© </a:t>
            </a:r>
            <a:r>
              <a:rPr lang="en-US" sz="600">
                <a:solidFill>
                  <a:srgbClr val="6C5375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Mobi.AI</a:t>
            </a:r>
            <a:r>
              <a:rPr lang="en-US" sz="600">
                <a:solidFill>
                  <a:srgbClr val="6C5375"/>
                </a:solidFill>
                <a:latin typeface="DM Sans"/>
                <a:ea typeface="DM Sans"/>
                <a:cs typeface="DM Sans"/>
                <a:sym typeface="DM Sans"/>
              </a:rPr>
              <a:t>  |  Confidential and Proprietary Information of Mobi Systems, Inc.</a:t>
            </a:r>
            <a:endParaRPr sz="600">
              <a:solidFill>
                <a:srgbClr val="6C537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  <p:sldLayoutId id="2147483661" r:id="rId5"/>
    <p:sldLayoutId id="2147483662" r:id="rId6"/>
    <p:sldLayoutId id="2147483665" r:id="rId7"/>
    <p:sldLayoutId id="2147483667" r:id="rId8"/>
    <p:sldLayoutId id="2147483668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>
            <a:spLocks noGrp="1"/>
          </p:cNvSpPr>
          <p:nvPr>
            <p:ph type="title"/>
          </p:nvPr>
        </p:nvSpPr>
        <p:spPr>
          <a:xfrm>
            <a:off x="183970" y="2207001"/>
            <a:ext cx="38499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GB" dirty="0"/>
              <a:t>The (very) near future of travel search &amp; retail with Agentic AI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53" name="Google Shape;253;p30"/>
          <p:cNvSpPr/>
          <p:nvPr/>
        </p:nvSpPr>
        <p:spPr>
          <a:xfrm>
            <a:off x="3971929" y="1857245"/>
            <a:ext cx="646380" cy="13197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73"/>
                </a:lnTo>
                <a:cubicBezTo>
                  <a:pt x="0" y="48"/>
                  <a:pt x="5" y="25"/>
                  <a:pt x="5" y="0"/>
                </a:cubicBezTo>
                <a:lnTo>
                  <a:pt x="0" y="0"/>
                </a:lnTo>
                <a:close/>
                <a:moveTo>
                  <a:pt x="0" y="73"/>
                </a:moveTo>
                <a:lnTo>
                  <a:pt x="0" y="21527"/>
                </a:lnTo>
                <a:cubicBezTo>
                  <a:pt x="0" y="18781"/>
                  <a:pt x="2141" y="16034"/>
                  <a:pt x="6419" y="13939"/>
                </a:cubicBezTo>
                <a:cubicBezTo>
                  <a:pt x="10619" y="11882"/>
                  <a:pt x="16096" y="10838"/>
                  <a:pt x="21600" y="10800"/>
                </a:cubicBezTo>
                <a:cubicBezTo>
                  <a:pt x="16096" y="10762"/>
                  <a:pt x="10619" y="9718"/>
                  <a:pt x="6419" y="7661"/>
                </a:cubicBezTo>
                <a:cubicBezTo>
                  <a:pt x="2141" y="5566"/>
                  <a:pt x="0" y="2819"/>
                  <a:pt x="0" y="73"/>
                </a:cubicBezTo>
                <a:close/>
                <a:moveTo>
                  <a:pt x="0" y="21527"/>
                </a:moveTo>
                <a:lnTo>
                  <a:pt x="0" y="21600"/>
                </a:lnTo>
                <a:lnTo>
                  <a:pt x="5" y="21600"/>
                </a:lnTo>
                <a:cubicBezTo>
                  <a:pt x="5" y="21576"/>
                  <a:pt x="0" y="21552"/>
                  <a:pt x="0" y="215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2C08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554;p61">
            <a:extLst>
              <a:ext uri="{FF2B5EF4-FFF2-40B4-BE49-F238E27FC236}">
                <a16:creationId xmlns:a16="http://schemas.microsoft.com/office/drawing/2014/main" id="{5ED1B206-10C3-4E9A-2D85-BAFDA2B5AE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2D7D05-5510-F442-15B6-8255A501CCA8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90D49119-9C9D-BA1E-3A07-B4291F2F0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>
            <a:extLst>
              <a:ext uri="{FF2B5EF4-FFF2-40B4-BE49-F238E27FC236}">
                <a16:creationId xmlns:a16="http://schemas.microsoft.com/office/drawing/2014/main" id="{1B2D2DA0-F222-01AE-8CA1-76498A9734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147327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bullets</a:t>
            </a:r>
            <a:endParaRPr/>
          </a:p>
        </p:txBody>
      </p:sp>
      <p:sp>
        <p:nvSpPr>
          <p:cNvPr id="370" name="Google Shape;370;p39">
            <a:extLst>
              <a:ext uri="{FF2B5EF4-FFF2-40B4-BE49-F238E27FC236}">
                <a16:creationId xmlns:a16="http://schemas.microsoft.com/office/drawing/2014/main" id="{E9E35948-3467-68D0-75E6-DB5AD223DF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438" y="533400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C5375"/>
                </a:solidFill>
              </a:rPr>
              <a:t>sample subhead</a:t>
            </a:r>
            <a:endParaRPr>
              <a:solidFill>
                <a:srgbClr val="6C5375"/>
              </a:solidFill>
            </a:endParaRPr>
          </a:p>
        </p:txBody>
      </p:sp>
      <p:sp>
        <p:nvSpPr>
          <p:cNvPr id="371" name="Google Shape;371;p39">
            <a:extLst>
              <a:ext uri="{FF2B5EF4-FFF2-40B4-BE49-F238E27FC236}">
                <a16:creationId xmlns:a16="http://schemas.microsoft.com/office/drawing/2014/main" id="{CCB468AC-1B23-D6C5-9BC3-F6F488583EE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00038" y="1058466"/>
            <a:ext cx="4119600" cy="34635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US" sz="1400"/>
              <a:t>Bullet 1</a:t>
            </a:r>
            <a:endParaRPr sz="1400"/>
          </a:p>
          <a:p>
            <a:pPr marL="182880" lvl="0" indent="-1803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US" sz="1400"/>
              <a:t>Bullet 2</a:t>
            </a:r>
            <a:endParaRPr sz="1400"/>
          </a:p>
          <a:p>
            <a:pPr marL="182880" lvl="0" indent="-18034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US" sz="1400">
                <a:solidFill>
                  <a:schemeClr val="accent1"/>
                </a:solidFill>
              </a:rPr>
              <a:t>Bullet 3</a:t>
            </a:r>
            <a:endParaRPr sz="1400"/>
          </a:p>
        </p:txBody>
      </p:sp>
      <p:pic>
        <p:nvPicPr>
          <p:cNvPr id="2" name="How AI Enhances Travel Brand Websites">
            <a:hlinkClick r:id="" action="ppaction://media"/>
            <a:extLst>
              <a:ext uri="{FF2B5EF4-FFF2-40B4-BE49-F238E27FC236}">
                <a16:creationId xmlns:a16="http://schemas.microsoft.com/office/drawing/2014/main" id="{0E465AF1-C9AC-373B-0377-0119A08934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659" end="14211"/>
                </p14:media>
              </p:ext>
            </p:extLst>
          </p:nvPr>
        </p:nvPicPr>
        <p:blipFill>
          <a:blip r:embed="rId5"/>
          <a:srcRect l="6827" r="7380" b="10436"/>
          <a:stretch>
            <a:fillRect/>
          </a:stretch>
        </p:blipFill>
        <p:spPr>
          <a:xfrm>
            <a:off x="125985" y="0"/>
            <a:ext cx="87591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991CCC2A-4390-02ED-BCB7-E50198A91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>
            <a:extLst>
              <a:ext uri="{FF2B5EF4-FFF2-40B4-BE49-F238E27FC236}">
                <a16:creationId xmlns:a16="http://schemas.microsoft.com/office/drawing/2014/main" id="{5CFB0B33-C6BC-0BFF-8DDA-325B3FF2CB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147327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Sample bullets</a:t>
            </a:r>
            <a:endParaRPr dirty="0"/>
          </a:p>
        </p:txBody>
      </p:sp>
      <p:sp>
        <p:nvSpPr>
          <p:cNvPr id="370" name="Google Shape;370;p39">
            <a:extLst>
              <a:ext uri="{FF2B5EF4-FFF2-40B4-BE49-F238E27FC236}">
                <a16:creationId xmlns:a16="http://schemas.microsoft.com/office/drawing/2014/main" id="{699D3A89-0BDB-CA16-C3D6-6A91333060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438" y="533400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C5375"/>
                </a:solidFill>
              </a:rPr>
              <a:t>sample subhead</a:t>
            </a:r>
            <a:endParaRPr>
              <a:solidFill>
                <a:srgbClr val="6C5375"/>
              </a:solidFill>
            </a:endParaRPr>
          </a:p>
        </p:txBody>
      </p:sp>
      <p:pic>
        <p:nvPicPr>
          <p:cNvPr id="3" name="How MCP Apps Enable Hotel Booking in AI">
            <a:hlinkClick r:id="" action="ppaction://media"/>
            <a:extLst>
              <a:ext uri="{FF2B5EF4-FFF2-40B4-BE49-F238E27FC236}">
                <a16:creationId xmlns:a16="http://schemas.microsoft.com/office/drawing/2014/main" id="{650A7D81-7B11-9BFE-8D22-B4CE1ECDBF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459"/>
                </p14:media>
              </p:ext>
            </p:extLst>
          </p:nvPr>
        </p:nvPicPr>
        <p:blipFill>
          <a:blip r:embed="rId5"/>
          <a:srcRect l="10532" r="10313" b="9437"/>
          <a:stretch>
            <a:fillRect/>
          </a:stretch>
        </p:blipFill>
        <p:spPr>
          <a:xfrm>
            <a:off x="-94345" y="-366168"/>
            <a:ext cx="9238345" cy="59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2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"/>
          <p:cNvSpPr txBox="1">
            <a:spLocks noGrp="1"/>
          </p:cNvSpPr>
          <p:nvPr>
            <p:ph type="title"/>
          </p:nvPr>
        </p:nvSpPr>
        <p:spPr>
          <a:xfrm>
            <a:off x="1395740" y="1716300"/>
            <a:ext cx="6352500" cy="17109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introduction of payments with be a </a:t>
            </a:r>
            <a:r>
              <a:rPr lang="en-US" dirty="0">
                <a:solidFill>
                  <a:srgbClr val="FFFFFF"/>
                </a:solidFill>
              </a:rPr>
              <a:t>gamechanger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>
          <a:extLst>
            <a:ext uri="{FF2B5EF4-FFF2-40B4-BE49-F238E27FC236}">
              <a16:creationId xmlns:a16="http://schemas.microsoft.com/office/drawing/2014/main" id="{67FCC413-8118-360E-CC7F-F15E96DE2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">
            <a:extLst>
              <a:ext uri="{FF2B5EF4-FFF2-40B4-BE49-F238E27FC236}">
                <a16:creationId xmlns:a16="http://schemas.microsoft.com/office/drawing/2014/main" id="{27745246-F225-9DED-4892-43BDD601D8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5740" y="1716300"/>
            <a:ext cx="6352500" cy="17109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future of travel retail isn't a better booking form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It's understanding the experience the traveller is trying to create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49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>
          <a:extLst>
            <a:ext uri="{FF2B5EF4-FFF2-40B4-BE49-F238E27FC236}">
              <a16:creationId xmlns:a16="http://schemas.microsoft.com/office/drawing/2014/main" id="{AFADAFB2-7F26-1BD2-9942-F8260645F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>
            <a:extLst>
              <a:ext uri="{FF2B5EF4-FFF2-40B4-BE49-F238E27FC236}">
                <a16:creationId xmlns:a16="http://schemas.microsoft.com/office/drawing/2014/main" id="{43A3DF02-7482-124D-B7B9-77C878EF59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6876" y="1716300"/>
            <a:ext cx="57105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..and helping them get there</a:t>
            </a:r>
          </a:p>
        </p:txBody>
      </p:sp>
    </p:spTree>
    <p:extLst>
      <p:ext uri="{BB962C8B-B14F-4D97-AF65-F5344CB8AC3E}">
        <p14:creationId xmlns:p14="http://schemas.microsoft.com/office/powerpoint/2010/main" val="31583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>
          <a:extLst>
            <a:ext uri="{FF2B5EF4-FFF2-40B4-BE49-F238E27FC236}">
              <a16:creationId xmlns:a16="http://schemas.microsoft.com/office/drawing/2014/main" id="{1E4227DE-CDB9-F7C2-CDBF-DE929344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3">
            <a:extLst>
              <a:ext uri="{FF2B5EF4-FFF2-40B4-BE49-F238E27FC236}">
                <a16:creationId xmlns:a16="http://schemas.microsoft.com/office/drawing/2014/main" id="{469EB527-5541-4B6C-57C1-B77534D50E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3970" y="4796191"/>
            <a:ext cx="7113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900"/>
              <a:buFont typeface="Arial"/>
              <a:buNone/>
            </a:pPr>
            <a:endParaRPr sz="900"/>
          </a:p>
        </p:txBody>
      </p:sp>
      <p:sp>
        <p:nvSpPr>
          <p:cNvPr id="576" name="Google Shape;576;p53">
            <a:extLst>
              <a:ext uri="{FF2B5EF4-FFF2-40B4-BE49-F238E27FC236}">
                <a16:creationId xmlns:a16="http://schemas.microsoft.com/office/drawing/2014/main" id="{E6AFCA2A-6B43-85D5-3FED-A9D61FF22D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90500" y="4516769"/>
            <a:ext cx="3786414" cy="44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dirty="0"/>
              <a:t>Stuart Barwood, Chief Revenue Officer</a:t>
            </a:r>
            <a:br>
              <a:rPr lang="en-US" dirty="0"/>
            </a:br>
            <a:r>
              <a:rPr lang="en-US" dirty="0"/>
              <a:t>stuart@mobi.ai</a:t>
            </a:r>
            <a:endParaRPr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2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>
            <a:spLocks noGrp="1"/>
          </p:cNvSpPr>
          <p:nvPr>
            <p:ph type="title"/>
          </p:nvPr>
        </p:nvSpPr>
        <p:spPr>
          <a:xfrm>
            <a:off x="1716876" y="1716300"/>
            <a:ext cx="57105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 fontScale="9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Travellers Dream in Experiences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Travel Search Thinks in Fields</a:t>
            </a:r>
            <a:endParaRPr sz="5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5DEBF3C9-A0C7-6990-F099-8571CE03D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>
            <a:extLst>
              <a:ext uri="{FF2B5EF4-FFF2-40B4-BE49-F238E27FC236}">
                <a16:creationId xmlns:a16="http://schemas.microsoft.com/office/drawing/2014/main" id="{C3F73CD3-E1F2-3B57-5466-3423D8F784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147327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Upsell &amp; Cross Sell</a:t>
            </a:r>
            <a:endParaRPr dirty="0"/>
          </a:p>
        </p:txBody>
      </p:sp>
      <p:sp>
        <p:nvSpPr>
          <p:cNvPr id="370" name="Google Shape;370;p39">
            <a:extLst>
              <a:ext uri="{FF2B5EF4-FFF2-40B4-BE49-F238E27FC236}">
                <a16:creationId xmlns:a16="http://schemas.microsoft.com/office/drawing/2014/main" id="{7A1C033C-775F-3472-F6A3-61DCE810A5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438" y="533400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C5375"/>
                </a:solidFill>
              </a:rPr>
              <a:t>sample subhead</a:t>
            </a:r>
            <a:endParaRPr>
              <a:solidFill>
                <a:srgbClr val="6C5375"/>
              </a:solidFill>
            </a:endParaRPr>
          </a:p>
        </p:txBody>
      </p:sp>
      <p:sp>
        <p:nvSpPr>
          <p:cNvPr id="371" name="Google Shape;371;p39">
            <a:extLst>
              <a:ext uri="{FF2B5EF4-FFF2-40B4-BE49-F238E27FC236}">
                <a16:creationId xmlns:a16="http://schemas.microsoft.com/office/drawing/2014/main" id="{16AA71C1-E7AB-2CE7-969F-C7C7D65168E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00038" y="1058466"/>
            <a:ext cx="4119600" cy="34635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US" sz="1400"/>
              <a:t>Bullet 1</a:t>
            </a:r>
            <a:endParaRPr sz="1400"/>
          </a:p>
          <a:p>
            <a:pPr marL="182880" lvl="0" indent="-1803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US" sz="1400"/>
              <a:t>Bullet 2</a:t>
            </a:r>
            <a:endParaRPr sz="1400"/>
          </a:p>
          <a:p>
            <a:pPr marL="182880" lvl="0" indent="-18034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US" sz="1400">
                <a:solidFill>
                  <a:schemeClr val="accent1"/>
                </a:solidFill>
              </a:rPr>
              <a:t>Bullet 3</a:t>
            </a:r>
            <a:endParaRPr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7649E-05F5-4B6A-AF01-C4D293CD9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00860" cy="49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94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19727DC0-D255-5C1F-93A7-8DCDC24CA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EB4B2D-3307-D5A3-B75C-5F2AAC2F0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75FFF2-2755-807D-5C0D-950E1E5220E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055E1-E479-AA6B-3732-C622C0965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630" y="-55513"/>
            <a:ext cx="10043308" cy="519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8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>
          <a:extLst>
            <a:ext uri="{FF2B5EF4-FFF2-40B4-BE49-F238E27FC236}">
              <a16:creationId xmlns:a16="http://schemas.microsoft.com/office/drawing/2014/main" id="{1C1BD7CD-9A6D-EF0F-1DB7-C32DC0F48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">
            <a:extLst>
              <a:ext uri="{FF2B5EF4-FFF2-40B4-BE49-F238E27FC236}">
                <a16:creationId xmlns:a16="http://schemas.microsoft.com/office/drawing/2014/main" id="{3E19FA6B-1113-829B-ACD5-562F7203AA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5740" y="1716300"/>
            <a:ext cx="6352500" cy="17109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search box wasn't a design choice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It was a technology constraint</a:t>
            </a:r>
          </a:p>
        </p:txBody>
      </p:sp>
    </p:spTree>
    <p:extLst>
      <p:ext uri="{BB962C8B-B14F-4D97-AF65-F5344CB8AC3E}">
        <p14:creationId xmlns:p14="http://schemas.microsoft.com/office/powerpoint/2010/main" val="244146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9BA71CD2-DA48-0301-7CB6-3CDBF04D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>
            <a:extLst>
              <a:ext uri="{FF2B5EF4-FFF2-40B4-BE49-F238E27FC236}">
                <a16:creationId xmlns:a16="http://schemas.microsoft.com/office/drawing/2014/main" id="{5665BDA7-92CB-D392-EF4D-E15F967078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147327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Search is changing</a:t>
            </a:r>
            <a:endParaRPr dirty="0"/>
          </a:p>
        </p:txBody>
      </p:sp>
      <p:sp>
        <p:nvSpPr>
          <p:cNvPr id="370" name="Google Shape;370;p39">
            <a:extLst>
              <a:ext uri="{FF2B5EF4-FFF2-40B4-BE49-F238E27FC236}">
                <a16:creationId xmlns:a16="http://schemas.microsoft.com/office/drawing/2014/main" id="{DFAFA476-DEE3-A8CC-FFD7-1CAAAF7D06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438" y="533400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6C5375"/>
                </a:solidFill>
              </a:rPr>
              <a:t>It used to be a means to find the next place to search</a:t>
            </a:r>
            <a:endParaRPr dirty="0">
              <a:solidFill>
                <a:srgbClr val="6C537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F2A62-5D57-9538-64E4-11515D3EF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271"/>
            <a:ext cx="9144000" cy="47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1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81DD723E-6CB0-7FB8-ED9D-A10FF46F4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1E549-B976-2BBC-F7A1-5636F9655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6700"/>
            <a:ext cx="9144000" cy="4688985"/>
          </a:xfrm>
          <a:prstGeom prst="rect">
            <a:avLst/>
          </a:prstGeom>
        </p:spPr>
      </p:pic>
      <p:sp>
        <p:nvSpPr>
          <p:cNvPr id="369" name="Google Shape;369;p39">
            <a:extLst>
              <a:ext uri="{FF2B5EF4-FFF2-40B4-BE49-F238E27FC236}">
                <a16:creationId xmlns:a16="http://schemas.microsoft.com/office/drawing/2014/main" id="{62C59108-5902-92F1-F629-8007B4FEA3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147327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Search is changing</a:t>
            </a:r>
            <a:endParaRPr dirty="0"/>
          </a:p>
        </p:txBody>
      </p:sp>
      <p:sp>
        <p:nvSpPr>
          <p:cNvPr id="370" name="Google Shape;370;p39">
            <a:extLst>
              <a:ext uri="{FF2B5EF4-FFF2-40B4-BE49-F238E27FC236}">
                <a16:creationId xmlns:a16="http://schemas.microsoft.com/office/drawing/2014/main" id="{B149C92A-3E5A-BBE4-13D7-5CC468F783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438" y="533400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6C5375"/>
                </a:solidFill>
              </a:rPr>
              <a:t>…and now it is becoming a method to communicate intent</a:t>
            </a:r>
            <a:endParaRPr dirty="0">
              <a:solidFill>
                <a:srgbClr val="6C5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72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id="{4FEFB365-4C6E-DA2B-EF0F-812DD0C06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>
            <a:extLst>
              <a:ext uri="{FF2B5EF4-FFF2-40B4-BE49-F238E27FC236}">
                <a16:creationId xmlns:a16="http://schemas.microsoft.com/office/drawing/2014/main" id="{02BB2D48-8962-C8F7-2092-282EA1DF06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147327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retail opportunity</a:t>
            </a:r>
            <a:endParaRPr dirty="0"/>
          </a:p>
        </p:txBody>
      </p:sp>
      <p:sp>
        <p:nvSpPr>
          <p:cNvPr id="370" name="Google Shape;370;p39">
            <a:extLst>
              <a:ext uri="{FF2B5EF4-FFF2-40B4-BE49-F238E27FC236}">
                <a16:creationId xmlns:a16="http://schemas.microsoft.com/office/drawing/2014/main" id="{60029BB1-4FF0-088A-AB4B-115C1885F5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438" y="533400"/>
            <a:ext cx="8239200" cy="3333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6C5375"/>
                </a:solidFill>
              </a:rPr>
              <a:t>Upsell potential increases with context</a:t>
            </a:r>
            <a:endParaRPr dirty="0">
              <a:solidFill>
                <a:srgbClr val="6C5375"/>
              </a:solidFill>
            </a:endParaRPr>
          </a:p>
        </p:txBody>
      </p:sp>
      <p:sp>
        <p:nvSpPr>
          <p:cNvPr id="371" name="Google Shape;371;p39">
            <a:extLst>
              <a:ext uri="{FF2B5EF4-FFF2-40B4-BE49-F238E27FC236}">
                <a16:creationId xmlns:a16="http://schemas.microsoft.com/office/drawing/2014/main" id="{BD234BD6-CA7A-DC76-7400-6F8E158C8BD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00038" y="1007667"/>
            <a:ext cx="4119600" cy="34635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25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n-GB" sz="1400" dirty="0"/>
              <a:t>Without context, it becomes a list</a:t>
            </a:r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endParaRPr lang="en-GB" sz="1400" dirty="0"/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GB" sz="1400" dirty="0"/>
              <a:t>Would you like a bag?</a:t>
            </a:r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endParaRPr lang="en-GB" sz="1400" dirty="0"/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GB" sz="1400" dirty="0"/>
              <a:t>Would you like a seat?</a:t>
            </a:r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endParaRPr lang="en-GB" sz="1400" dirty="0"/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GB" sz="1400" dirty="0"/>
              <a:t>Would you like insurance?</a:t>
            </a:r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endParaRPr lang="en-GB" sz="1400" dirty="0"/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GB" sz="1400" dirty="0"/>
              <a:t>Would you like breakfast?</a:t>
            </a:r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endParaRPr lang="en-GB" sz="1400" dirty="0"/>
          </a:p>
          <a:p>
            <a:pPr marL="182880" lvl="0" indent="-180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</a:pPr>
            <a:r>
              <a:rPr lang="en-GB" sz="1400" dirty="0"/>
              <a:t>Would you like a transfer?</a:t>
            </a:r>
          </a:p>
        </p:txBody>
      </p:sp>
      <p:sp>
        <p:nvSpPr>
          <p:cNvPr id="2" name="Google Shape;371;p39">
            <a:extLst>
              <a:ext uri="{FF2B5EF4-FFF2-40B4-BE49-F238E27FC236}">
                <a16:creationId xmlns:a16="http://schemas.microsoft.com/office/drawing/2014/main" id="{DF9D181D-5A82-FC2B-741B-CE74E74C76FF}"/>
              </a:ext>
            </a:extLst>
          </p:cNvPr>
          <p:cNvSpPr txBox="1">
            <a:spLocks/>
          </p:cNvSpPr>
          <p:nvPr/>
        </p:nvSpPr>
        <p:spPr>
          <a:xfrm>
            <a:off x="4782457" y="1001486"/>
            <a:ext cx="4216438" cy="36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794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 b="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794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 b="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794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 b="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794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 b="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794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C0839"/>
              </a:buClr>
              <a:buSzPts val="800"/>
              <a:buFont typeface="Arial"/>
              <a:buChar char="•"/>
              <a:defRPr sz="1200" b="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DM Sans"/>
              <a:buNone/>
              <a:defRPr sz="1400" b="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DM Sans"/>
              <a:buNone/>
              <a:defRPr sz="1400" b="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DM Sans"/>
              <a:buNone/>
              <a:defRPr sz="1400" b="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0839"/>
              </a:buClr>
              <a:buSzPts val="700"/>
              <a:buFont typeface="DM Sans"/>
              <a:buNone/>
              <a:defRPr sz="1400" b="0" i="0" u="none" strike="noStrike" cap="none">
                <a:solidFill>
                  <a:srgbClr val="2C083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en-GB" sz="1400" dirty="0"/>
              <a:t>With context, it becomes part of the offer</a:t>
            </a:r>
            <a:br>
              <a:rPr lang="en-GB" sz="1400" b="1" dirty="0"/>
            </a:br>
            <a:br>
              <a:rPr lang="en-GB" sz="1400" b="1" dirty="0"/>
            </a:br>
            <a:r>
              <a:rPr lang="en-GB" sz="1400" b="1" dirty="0"/>
              <a:t>For a family traveller:</a:t>
            </a:r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endParaRPr lang="en-GB" sz="1400" dirty="0"/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en-GB" sz="1400" dirty="0"/>
              <a:t>"You're arriving at 5am with two children. Shall I reserve a room from the night before so you can check in immediately?"</a:t>
            </a:r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endParaRPr lang="en-GB" sz="1400" dirty="0"/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en-GB" sz="1400" b="1" dirty="0"/>
              <a:t>For a skier:</a:t>
            </a:r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endParaRPr lang="en-GB" sz="1400" dirty="0"/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en-GB" sz="1400" dirty="0"/>
              <a:t>"I can arrange equipment transport and airport transfers."</a:t>
            </a:r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endParaRPr lang="en-GB" sz="1400" dirty="0"/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en-GB" sz="1400" b="1" dirty="0"/>
              <a:t>For a business traveller:</a:t>
            </a:r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endParaRPr lang="en-GB" sz="1400" dirty="0"/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en-GB" sz="1400" dirty="0"/>
              <a:t>"Moving to the later departure saves £200 and still gets you home the same evening."</a:t>
            </a:r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endParaRPr lang="en-GB" sz="1400" dirty="0"/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en-GB" sz="1400" dirty="0"/>
              <a:t>For someone celebrating an anniversary:</a:t>
            </a:r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endParaRPr lang="en-GB" sz="1400" dirty="0"/>
          </a:p>
          <a:p>
            <a:pPr marL="254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en-GB" sz="1400" dirty="0"/>
              <a:t>"I've found three hotels that previous guests consistently describe as unforgettable."</a:t>
            </a:r>
          </a:p>
        </p:txBody>
      </p:sp>
    </p:spTree>
    <p:extLst>
      <p:ext uri="{BB962C8B-B14F-4D97-AF65-F5344CB8AC3E}">
        <p14:creationId xmlns:p14="http://schemas.microsoft.com/office/powerpoint/2010/main" val="3715803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>
          <a:extLst>
            <a:ext uri="{FF2B5EF4-FFF2-40B4-BE49-F238E27FC236}">
              <a16:creationId xmlns:a16="http://schemas.microsoft.com/office/drawing/2014/main" id="{C0B60CBA-F7AE-D8D6-9686-D01C61450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">
            <a:extLst>
              <a:ext uri="{FF2B5EF4-FFF2-40B4-BE49-F238E27FC236}">
                <a16:creationId xmlns:a16="http://schemas.microsoft.com/office/drawing/2014/main" id="{3FE49969-885D-8D29-F1FE-6B2A9C252E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5740" y="1716300"/>
            <a:ext cx="6352500" cy="1710900"/>
          </a:xfrm>
          <a:prstGeom prst="rect">
            <a:avLst/>
          </a:prstGeom>
        </p:spPr>
        <p:txBody>
          <a:bodyPr spcFirstLastPara="1" wrap="square" lIns="19050" tIns="19050" rIns="19050" bIns="1905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Consistency across channels </a:t>
            </a:r>
            <a:r>
              <a:rPr lang="en-US" dirty="0" err="1"/>
              <a:t>travellers</a:t>
            </a:r>
            <a:r>
              <a:rPr lang="en-US" dirty="0"/>
              <a:t> </a:t>
            </a:r>
            <a:r>
              <a:rPr lang="en-US" dirty="0">
                <a:solidFill>
                  <a:srgbClr val="FFFFFF"/>
                </a:solidFill>
              </a:rPr>
              <a:t>already use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1416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2D093A"/>
      </a:dk1>
      <a:lt1>
        <a:srgbClr val="333A31"/>
      </a:lt1>
      <a:dk2>
        <a:srgbClr val="5E5E5E"/>
      </a:dk2>
      <a:lt2>
        <a:srgbClr val="D5D5D5"/>
      </a:lt2>
      <a:accent1>
        <a:srgbClr val="2C0839"/>
      </a:accent1>
      <a:accent2>
        <a:srgbClr val="A578FF"/>
      </a:accent2>
      <a:accent3>
        <a:srgbClr val="FE6738"/>
      </a:accent3>
      <a:accent4>
        <a:srgbClr val="6C5375"/>
      </a:accent4>
      <a:accent5>
        <a:srgbClr val="5F2DC2"/>
      </a:accent5>
      <a:accent6>
        <a:srgbClr val="FEC438"/>
      </a:accent6>
      <a:hlink>
        <a:srgbClr val="FE6738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On-screen Show (16:9)</PresentationFormat>
  <Paragraphs>52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DM Sans</vt:lpstr>
      <vt:lpstr>Helvetica Neue</vt:lpstr>
      <vt:lpstr>DM Sans Medium</vt:lpstr>
      <vt:lpstr>21_BasicWhite</vt:lpstr>
      <vt:lpstr>The (very) near future of travel search &amp; retail with Agentic AI</vt:lpstr>
      <vt:lpstr>Travellers Dream in Experiences   Travel Search Thinks in Fields</vt:lpstr>
      <vt:lpstr>Upsell &amp; Cross Sell</vt:lpstr>
      <vt:lpstr>PowerPoint Presentation</vt:lpstr>
      <vt:lpstr>The search box wasn't a design choice  It was a technology constraint</vt:lpstr>
      <vt:lpstr>Search is changing</vt:lpstr>
      <vt:lpstr>Search is changing</vt:lpstr>
      <vt:lpstr>The retail opportunity</vt:lpstr>
      <vt:lpstr>Consistency across channels travellers already use</vt:lpstr>
      <vt:lpstr>Sample bullets</vt:lpstr>
      <vt:lpstr>Sample bullets</vt:lpstr>
      <vt:lpstr>The introduction of payments with be a gamechanger</vt:lpstr>
      <vt:lpstr>The future of travel retail isn't a better booking form  It's understanding the experience the traveller is trying to create</vt:lpstr>
      <vt:lpstr>..and helping them get there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Stuart Barwood</cp:lastModifiedBy>
  <cp:revision>1</cp:revision>
  <dcterms:modified xsi:type="dcterms:W3CDTF">2026-06-24T09:16:33Z</dcterms:modified>
</cp:coreProperties>
</file>