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pex New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5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463339" y="1028700"/>
            <a:ext cx="3361322" cy="2689058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71501" y="4076700"/>
            <a:ext cx="17144999" cy="2368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b="1" dirty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How </a:t>
            </a:r>
            <a:r>
              <a:rPr lang="en-GB" sz="5400" b="1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Not </a:t>
            </a:r>
            <a:r>
              <a:rPr lang="en-GB" sz="5400" b="1" dirty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to </a:t>
            </a:r>
            <a:r>
              <a:rPr lang="en-GB" sz="5400" b="1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Sue </a:t>
            </a:r>
            <a:r>
              <a:rPr lang="en-GB" sz="5400" b="1" dirty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your </a:t>
            </a:r>
            <a:r>
              <a:rPr lang="en-GB" sz="5400" b="1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Tech Supplier</a:t>
            </a:r>
            <a:r>
              <a:rPr lang="en-GB" sz="5400" b="1" dirty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: </a:t>
            </a:r>
            <a:endParaRPr lang="en-GB" sz="5400" b="1" dirty="0" smtClean="0">
              <a:solidFill>
                <a:srgbClr val="FFFFFF"/>
              </a:solidFill>
              <a:latin typeface="Apex New"/>
              <a:ea typeface="Apex New"/>
              <a:cs typeface="Apex New"/>
              <a:sym typeface="Apex New"/>
            </a:endParaRPr>
          </a:p>
          <a:p>
            <a:pPr algn="ctr">
              <a:lnSpc>
                <a:spcPct val="150000"/>
              </a:lnSpc>
            </a:pPr>
            <a:r>
              <a:rPr lang="en-GB" sz="5400" b="1" dirty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F</a:t>
            </a:r>
            <a:r>
              <a:rPr lang="en-GB" sz="5400" b="1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ive </a:t>
            </a:r>
            <a:r>
              <a:rPr lang="en-GB" sz="5400" b="1" dirty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things you must not miss in </a:t>
            </a:r>
            <a:r>
              <a:rPr lang="en-GB" sz="5400" b="1" dirty="0" err="1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traveltech</a:t>
            </a:r>
            <a:r>
              <a:rPr lang="en-GB" sz="5400" b="1" dirty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 </a:t>
            </a:r>
            <a:r>
              <a:rPr lang="en-GB" sz="5400" b="1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contracts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28" y="7438382"/>
            <a:ext cx="3506343" cy="197231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65042" y="6776536"/>
            <a:ext cx="17144999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b="1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Nick Goodchild - Associate Solicitor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39822" y="277586"/>
            <a:ext cx="2936538" cy="2349230"/>
          </a:xfrm>
          <a:custGeom>
            <a:avLst/>
            <a:gdLst/>
            <a:ahLst/>
            <a:cxnLst/>
            <a:rect l="l" t="t" r="r" b="b"/>
            <a:pathLst>
              <a:path w="2936538" h="2349230">
                <a:moveTo>
                  <a:pt x="0" y="0"/>
                </a:moveTo>
                <a:lnTo>
                  <a:pt x="2936538" y="0"/>
                </a:lnTo>
                <a:lnTo>
                  <a:pt x="2936538" y="2349230"/>
                </a:lnTo>
                <a:lnTo>
                  <a:pt x="0" y="2349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98274" y="3149198"/>
            <a:ext cx="17491452" cy="6696116"/>
            <a:chOff x="0" y="0"/>
            <a:chExt cx="4606802" cy="17635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06802" cy="1763586"/>
            </a:xfrm>
            <a:custGeom>
              <a:avLst/>
              <a:gdLst/>
              <a:ahLst/>
              <a:cxnLst/>
              <a:rect l="l" t="t" r="r" b="b"/>
              <a:pathLst>
                <a:path w="4606802" h="1763586">
                  <a:moveTo>
                    <a:pt x="0" y="0"/>
                  </a:moveTo>
                  <a:lnTo>
                    <a:pt x="4606802" y="0"/>
                  </a:lnTo>
                  <a:lnTo>
                    <a:pt x="4606802" y="1763586"/>
                  </a:lnTo>
                  <a:lnTo>
                    <a:pt x="0" y="17635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606802" cy="181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42503" y="552187"/>
            <a:ext cx="13346989" cy="160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13"/>
              </a:lnSpc>
            </a:pPr>
            <a:r>
              <a:rPr lang="en-US" sz="9366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1. Specifications</a:t>
            </a:r>
            <a:endParaRPr lang="en-US" sz="9366" dirty="0">
              <a:solidFill>
                <a:srgbClr val="FFFFFF"/>
              </a:solidFill>
              <a:latin typeface="Apex New"/>
              <a:ea typeface="Apex New"/>
              <a:cs typeface="Apex New"/>
              <a:sym typeface="Apex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72563" y="3246650"/>
            <a:ext cx="10744200" cy="6320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</a:pPr>
            <a:r>
              <a:rPr lang="en-US" sz="3968" dirty="0" err="1" smtClean="0">
                <a:solidFill>
                  <a:srgbClr val="000000"/>
                </a:solidFill>
                <a:latin typeface="Apex New"/>
                <a:ea typeface="Apex New"/>
                <a:cs typeface="Apex New"/>
                <a:sym typeface="Apex New"/>
              </a:rPr>
              <a:t>Saas</a:t>
            </a:r>
            <a:r>
              <a:rPr lang="en-US" sz="3968" dirty="0" smtClean="0">
                <a:solidFill>
                  <a:srgbClr val="000000"/>
                </a:solidFill>
                <a:latin typeface="Apex New"/>
                <a:ea typeface="Apex New"/>
                <a:cs typeface="Apex New"/>
                <a:sym typeface="Apex New"/>
              </a:rPr>
              <a:t>, Licensing, or Development</a:t>
            </a:r>
          </a:p>
          <a:p>
            <a: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</a:pPr>
            <a:r>
              <a:rPr lang="en-US" sz="3968" dirty="0" smtClean="0">
                <a:solidFill>
                  <a:srgbClr val="000000"/>
                </a:solidFill>
                <a:latin typeface="Apex New"/>
                <a:ea typeface="Apex New"/>
                <a:cs typeface="Apex New"/>
                <a:sym typeface="Apex New"/>
              </a:rPr>
              <a:t>What does the Software need to do?</a:t>
            </a:r>
          </a:p>
          <a:p>
            <a: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</a:pPr>
            <a:r>
              <a:rPr lang="en-US" sz="3968" dirty="0" smtClean="0">
                <a:solidFill>
                  <a:srgbClr val="000000"/>
                </a:solidFill>
                <a:latin typeface="Apex New"/>
                <a:ea typeface="Apex New"/>
                <a:cs typeface="Apex New"/>
                <a:sym typeface="Apex New"/>
              </a:rPr>
              <a:t>Where is it documented?</a:t>
            </a:r>
          </a:p>
          <a:p>
            <a: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</a:pPr>
            <a:r>
              <a:rPr lang="en-US" sz="3968" dirty="0" smtClean="0">
                <a:solidFill>
                  <a:srgbClr val="000000"/>
                </a:solidFill>
                <a:latin typeface="Apex New"/>
                <a:ea typeface="Apex New"/>
                <a:cs typeface="Apex New"/>
                <a:sym typeface="Apex New"/>
              </a:rPr>
              <a:t>Compatibility?</a:t>
            </a:r>
          </a:p>
          <a:p>
            <a: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</a:pPr>
            <a:r>
              <a:rPr lang="en-US" sz="3968" dirty="0" smtClean="0">
                <a:solidFill>
                  <a:srgbClr val="000000"/>
                </a:solidFill>
                <a:latin typeface="Apex New"/>
                <a:ea typeface="Apex New"/>
                <a:cs typeface="Apex New"/>
                <a:sym typeface="Apex New"/>
              </a:rPr>
              <a:t>User Interface</a:t>
            </a:r>
          </a:p>
          <a:p>
            <a: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</a:pPr>
            <a:r>
              <a:rPr lang="en-US" sz="3968" dirty="0" smtClean="0">
                <a:solidFill>
                  <a:srgbClr val="000000"/>
                </a:solidFill>
                <a:latin typeface="Apex New"/>
                <a:ea typeface="Apex New"/>
                <a:cs typeface="Apex New"/>
                <a:sym typeface="Apex New"/>
              </a:rPr>
              <a:t>Long term objectives / Planning for the future</a:t>
            </a:r>
          </a:p>
          <a:p>
            <a: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</a:pPr>
            <a:r>
              <a:rPr lang="en-US" sz="3968" dirty="0" smtClean="0">
                <a:solidFill>
                  <a:srgbClr val="000000"/>
                </a:solidFill>
                <a:latin typeface="Apex New"/>
                <a:ea typeface="Apex New"/>
                <a:cs typeface="Apex New"/>
                <a:sym typeface="Apex New"/>
              </a:rPr>
              <a:t>Waterfall vs Agile</a:t>
            </a:r>
            <a:endParaRPr lang="en-US" sz="3968" dirty="0">
              <a:solidFill>
                <a:srgbClr val="000000"/>
              </a:solidFill>
              <a:latin typeface="Apex New"/>
              <a:ea typeface="Apex New"/>
              <a:cs typeface="Apex New"/>
              <a:sym typeface="Apex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99" y="3246650"/>
            <a:ext cx="989861" cy="9898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39822" y="277586"/>
            <a:ext cx="2936538" cy="2349230"/>
          </a:xfrm>
          <a:custGeom>
            <a:avLst/>
            <a:gdLst/>
            <a:ahLst/>
            <a:cxnLst/>
            <a:rect l="l" t="t" r="r" b="b"/>
            <a:pathLst>
              <a:path w="2936538" h="2349230">
                <a:moveTo>
                  <a:pt x="0" y="0"/>
                </a:moveTo>
                <a:lnTo>
                  <a:pt x="2936538" y="0"/>
                </a:lnTo>
                <a:lnTo>
                  <a:pt x="2936538" y="2349230"/>
                </a:lnTo>
                <a:lnTo>
                  <a:pt x="0" y="2349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9822" y="3176536"/>
            <a:ext cx="17491452" cy="6696116"/>
            <a:chOff x="0" y="0"/>
            <a:chExt cx="4606802" cy="17635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06802" cy="1763586"/>
            </a:xfrm>
            <a:custGeom>
              <a:avLst/>
              <a:gdLst/>
              <a:ahLst/>
              <a:cxnLst/>
              <a:rect l="l" t="t" r="r" b="b"/>
              <a:pathLst>
                <a:path w="4606802" h="1763586">
                  <a:moveTo>
                    <a:pt x="0" y="0"/>
                  </a:moveTo>
                  <a:lnTo>
                    <a:pt x="4606802" y="0"/>
                  </a:lnTo>
                  <a:lnTo>
                    <a:pt x="4606802" y="1763586"/>
                  </a:lnTo>
                  <a:lnTo>
                    <a:pt x="0" y="17635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606802" cy="181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42503" y="552187"/>
            <a:ext cx="13346989" cy="160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13"/>
              </a:lnSpc>
            </a:pPr>
            <a:r>
              <a:rPr lang="en-US" sz="9366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2. Acceptance </a:t>
            </a:r>
            <a:endParaRPr lang="en-US" sz="9366" dirty="0">
              <a:solidFill>
                <a:srgbClr val="FFFFFF"/>
              </a:solidFill>
              <a:latin typeface="Apex New"/>
              <a:ea typeface="Apex New"/>
              <a:cs typeface="Apex New"/>
              <a:sym typeface="Apex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9070" y="3686313"/>
            <a:ext cx="15629860" cy="549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  <a:defRPr sz="3968">
                <a:solidFill>
                  <a:srgbClr val="000000"/>
                </a:solidFill>
                <a:latin typeface="Apex New"/>
                <a:ea typeface="Apex New"/>
                <a:cs typeface="Apex New"/>
              </a:defRPr>
            </a:lvl1pPr>
          </a:lstStyle>
          <a:p>
            <a:r>
              <a:rPr lang="en-US" dirty="0">
                <a:sym typeface="Apex New"/>
              </a:rPr>
              <a:t>Development and/or Implementation (not SaaS)</a:t>
            </a:r>
          </a:p>
          <a:p>
            <a:r>
              <a:rPr lang="en-US" dirty="0">
                <a:sym typeface="Apex New"/>
              </a:rPr>
              <a:t>Have a clear process for testing and approval</a:t>
            </a:r>
          </a:p>
          <a:p>
            <a:r>
              <a:rPr lang="en-US" dirty="0">
                <a:sym typeface="Apex New"/>
              </a:rPr>
              <a:t>Customer wants the system to work </a:t>
            </a:r>
          </a:p>
          <a:p>
            <a:r>
              <a:rPr lang="en-US" dirty="0">
                <a:sym typeface="Apex New"/>
              </a:rPr>
              <a:t>Tech provider wants the work to be approved ASAP and get paid!</a:t>
            </a:r>
          </a:p>
          <a:p>
            <a:r>
              <a:rPr lang="en-US" dirty="0">
                <a:sym typeface="Apex New"/>
              </a:rPr>
              <a:t>What happens if it doesn’t work</a:t>
            </a:r>
          </a:p>
          <a:p>
            <a:r>
              <a:rPr lang="en-US" dirty="0">
                <a:sym typeface="Apex New"/>
              </a:rPr>
              <a:t>How long must provider keep working before they can charge more</a:t>
            </a:r>
            <a:r>
              <a:rPr lang="en-US" dirty="0" smtClean="0">
                <a:sym typeface="Apex New"/>
              </a:rPr>
              <a:t>?</a:t>
            </a:r>
            <a:endParaRPr lang="en-US" dirty="0">
              <a:sym typeface="Apex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99" y="3246650"/>
            <a:ext cx="989861" cy="9898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39822" y="277586"/>
            <a:ext cx="2936538" cy="2349230"/>
          </a:xfrm>
          <a:custGeom>
            <a:avLst/>
            <a:gdLst/>
            <a:ahLst/>
            <a:cxnLst/>
            <a:rect l="l" t="t" r="r" b="b"/>
            <a:pathLst>
              <a:path w="2936538" h="2349230">
                <a:moveTo>
                  <a:pt x="0" y="0"/>
                </a:moveTo>
                <a:lnTo>
                  <a:pt x="2936538" y="0"/>
                </a:lnTo>
                <a:lnTo>
                  <a:pt x="2936538" y="2349230"/>
                </a:lnTo>
                <a:lnTo>
                  <a:pt x="0" y="2349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98274" y="3149198"/>
            <a:ext cx="17491452" cy="6696116"/>
            <a:chOff x="0" y="0"/>
            <a:chExt cx="4606802" cy="17635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06802" cy="1763586"/>
            </a:xfrm>
            <a:custGeom>
              <a:avLst/>
              <a:gdLst/>
              <a:ahLst/>
              <a:cxnLst/>
              <a:rect l="l" t="t" r="r" b="b"/>
              <a:pathLst>
                <a:path w="4606802" h="1763586">
                  <a:moveTo>
                    <a:pt x="0" y="0"/>
                  </a:moveTo>
                  <a:lnTo>
                    <a:pt x="4606802" y="0"/>
                  </a:lnTo>
                  <a:lnTo>
                    <a:pt x="4606802" y="1763586"/>
                  </a:lnTo>
                  <a:lnTo>
                    <a:pt x="0" y="17635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606802" cy="181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42503" y="552187"/>
            <a:ext cx="13346989" cy="160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13"/>
              </a:lnSpc>
            </a:pPr>
            <a:r>
              <a:rPr lang="en-US" sz="9366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3. Maintenance &amp; Updates</a:t>
            </a:r>
            <a:endParaRPr lang="en-US" sz="9366" dirty="0">
              <a:solidFill>
                <a:srgbClr val="FFFFFF"/>
              </a:solidFill>
              <a:latin typeface="Apex New"/>
              <a:ea typeface="Apex New"/>
              <a:cs typeface="Apex New"/>
              <a:sym typeface="Apex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9070" y="3291410"/>
            <a:ext cx="15629860" cy="6411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  <a:defRPr sz="3968">
                <a:solidFill>
                  <a:srgbClr val="000000"/>
                </a:solidFill>
                <a:latin typeface="Apex New"/>
                <a:ea typeface="Apex New"/>
                <a:cs typeface="Apex New"/>
              </a:defRPr>
            </a:lvl1pPr>
          </a:lstStyle>
          <a:p>
            <a:r>
              <a:rPr lang="en-US" dirty="0">
                <a:sym typeface="Apex New"/>
              </a:rPr>
              <a:t>SaaS, Licensing, Maintenance</a:t>
            </a:r>
          </a:p>
          <a:p>
            <a:r>
              <a:rPr lang="en-US" dirty="0">
                <a:sym typeface="Apex New"/>
              </a:rPr>
              <a:t>‘Critical’ vs ‘Non-Critical’ Faults</a:t>
            </a:r>
          </a:p>
          <a:p>
            <a:r>
              <a:rPr lang="en-US" dirty="0">
                <a:sym typeface="Apex New"/>
              </a:rPr>
              <a:t>Service Levels &amp; Service Credits</a:t>
            </a:r>
          </a:p>
          <a:p>
            <a:r>
              <a:rPr lang="en-US" dirty="0">
                <a:sym typeface="Apex New"/>
              </a:rPr>
              <a:t>Security Incidents and Vulnerabilities</a:t>
            </a:r>
          </a:p>
          <a:p>
            <a:r>
              <a:rPr lang="en-US" dirty="0">
                <a:sym typeface="Apex New"/>
              </a:rPr>
              <a:t>Modifications vs Updates</a:t>
            </a:r>
          </a:p>
          <a:p>
            <a:r>
              <a:rPr lang="en-US" dirty="0">
                <a:sym typeface="Apex New"/>
              </a:rPr>
              <a:t>Updates included in pricing?</a:t>
            </a:r>
          </a:p>
          <a:p>
            <a:r>
              <a:rPr lang="en-US" dirty="0">
                <a:sym typeface="Apex New"/>
              </a:rPr>
              <a:t>Support for software once future versions </a:t>
            </a:r>
            <a:r>
              <a:rPr lang="en-US" dirty="0" smtClean="0">
                <a:sym typeface="Apex New"/>
              </a:rPr>
              <a:t>published</a:t>
            </a:r>
            <a:endParaRPr lang="en-US" dirty="0">
              <a:sym typeface="Apex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99" y="3246650"/>
            <a:ext cx="989861" cy="9898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39822" y="277586"/>
            <a:ext cx="2936538" cy="2349230"/>
          </a:xfrm>
          <a:custGeom>
            <a:avLst/>
            <a:gdLst/>
            <a:ahLst/>
            <a:cxnLst/>
            <a:rect l="l" t="t" r="r" b="b"/>
            <a:pathLst>
              <a:path w="2936538" h="2349230">
                <a:moveTo>
                  <a:pt x="0" y="0"/>
                </a:moveTo>
                <a:lnTo>
                  <a:pt x="2936538" y="0"/>
                </a:lnTo>
                <a:lnTo>
                  <a:pt x="2936538" y="2349230"/>
                </a:lnTo>
                <a:lnTo>
                  <a:pt x="0" y="2349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98274" y="3149198"/>
            <a:ext cx="17491452" cy="6696116"/>
            <a:chOff x="0" y="0"/>
            <a:chExt cx="4606802" cy="17635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06802" cy="1763586"/>
            </a:xfrm>
            <a:custGeom>
              <a:avLst/>
              <a:gdLst/>
              <a:ahLst/>
              <a:cxnLst/>
              <a:rect l="l" t="t" r="r" b="b"/>
              <a:pathLst>
                <a:path w="4606802" h="1763586">
                  <a:moveTo>
                    <a:pt x="0" y="0"/>
                  </a:moveTo>
                  <a:lnTo>
                    <a:pt x="4606802" y="0"/>
                  </a:lnTo>
                  <a:lnTo>
                    <a:pt x="4606802" y="1763586"/>
                  </a:lnTo>
                  <a:lnTo>
                    <a:pt x="0" y="17635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606802" cy="181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42503" y="552187"/>
            <a:ext cx="13346989" cy="160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13"/>
              </a:lnSpc>
            </a:pPr>
            <a:r>
              <a:rPr lang="en-US" sz="9366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4. Intellectual Property</a:t>
            </a:r>
            <a:endParaRPr lang="en-US" sz="9366" dirty="0">
              <a:solidFill>
                <a:srgbClr val="FFFFFF"/>
              </a:solidFill>
              <a:latin typeface="Apex New"/>
              <a:ea typeface="Apex New"/>
              <a:cs typeface="Apex New"/>
              <a:sym typeface="Apex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9070" y="3658975"/>
            <a:ext cx="15629860" cy="549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  <a:defRPr sz="3968">
                <a:solidFill>
                  <a:srgbClr val="000000"/>
                </a:solidFill>
                <a:latin typeface="Apex New"/>
                <a:ea typeface="Apex New"/>
                <a:cs typeface="Apex New"/>
              </a:defRPr>
            </a:lvl1pPr>
          </a:lstStyle>
          <a:p>
            <a:r>
              <a:rPr lang="en-US" dirty="0">
                <a:sym typeface="Apex New"/>
              </a:rPr>
              <a:t>SaaS, Licensing, Development</a:t>
            </a:r>
          </a:p>
          <a:p>
            <a:r>
              <a:rPr lang="en-US" dirty="0" err="1">
                <a:sym typeface="Apex New"/>
              </a:rPr>
              <a:t>Saas</a:t>
            </a:r>
            <a:r>
              <a:rPr lang="en-US" dirty="0">
                <a:sym typeface="Apex New"/>
              </a:rPr>
              <a:t> &amp; Licensing: Developer retains ownership</a:t>
            </a:r>
          </a:p>
          <a:p>
            <a:r>
              <a:rPr lang="en-US" dirty="0">
                <a:sym typeface="Apex New"/>
              </a:rPr>
              <a:t>Development: Customer can negotiate additional rights</a:t>
            </a:r>
          </a:p>
          <a:p>
            <a:r>
              <a:rPr lang="en-US" dirty="0">
                <a:sym typeface="Apex New"/>
              </a:rPr>
              <a:t>Use of pre-existing software</a:t>
            </a:r>
          </a:p>
          <a:p>
            <a:r>
              <a:rPr lang="en-US" dirty="0">
                <a:sym typeface="Apex New"/>
              </a:rPr>
              <a:t>Open source?</a:t>
            </a:r>
          </a:p>
          <a:p>
            <a:r>
              <a:rPr lang="en-US" dirty="0">
                <a:sym typeface="Apex New"/>
              </a:rPr>
              <a:t>Warranty and Indemnity over use of 3rd party IP in </a:t>
            </a:r>
            <a:r>
              <a:rPr lang="en-US" dirty="0" smtClean="0">
                <a:sym typeface="Apex New"/>
              </a:rPr>
              <a:t>software</a:t>
            </a:r>
            <a:endParaRPr lang="en-US" dirty="0">
              <a:sym typeface="Apex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99" y="3246650"/>
            <a:ext cx="989861" cy="9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39822" y="277586"/>
            <a:ext cx="2936538" cy="2349230"/>
          </a:xfrm>
          <a:custGeom>
            <a:avLst/>
            <a:gdLst/>
            <a:ahLst/>
            <a:cxnLst/>
            <a:rect l="l" t="t" r="r" b="b"/>
            <a:pathLst>
              <a:path w="2936538" h="2349230">
                <a:moveTo>
                  <a:pt x="0" y="0"/>
                </a:moveTo>
                <a:lnTo>
                  <a:pt x="2936538" y="0"/>
                </a:lnTo>
                <a:lnTo>
                  <a:pt x="2936538" y="2349230"/>
                </a:lnTo>
                <a:lnTo>
                  <a:pt x="0" y="234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98274" y="3149198"/>
            <a:ext cx="17491452" cy="6696116"/>
            <a:chOff x="0" y="0"/>
            <a:chExt cx="4606802" cy="17635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06802" cy="1763586"/>
            </a:xfrm>
            <a:custGeom>
              <a:avLst/>
              <a:gdLst/>
              <a:ahLst/>
              <a:cxnLst/>
              <a:rect l="l" t="t" r="r" b="b"/>
              <a:pathLst>
                <a:path w="4606802" h="1763586">
                  <a:moveTo>
                    <a:pt x="0" y="0"/>
                  </a:moveTo>
                  <a:lnTo>
                    <a:pt x="4606802" y="0"/>
                  </a:lnTo>
                  <a:lnTo>
                    <a:pt x="4606802" y="1763586"/>
                  </a:lnTo>
                  <a:lnTo>
                    <a:pt x="0" y="17635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606802" cy="181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42503" y="552187"/>
            <a:ext cx="13346989" cy="158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13"/>
              </a:lnSpc>
            </a:pPr>
            <a:r>
              <a:rPr lang="en-US" sz="9366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5. Disputes &amp; Exit Planning</a:t>
            </a:r>
            <a:endParaRPr lang="en-US" sz="9366" dirty="0">
              <a:solidFill>
                <a:srgbClr val="FFFFFF"/>
              </a:solidFill>
              <a:latin typeface="Apex New"/>
              <a:ea typeface="Apex New"/>
              <a:cs typeface="Apex New"/>
              <a:sym typeface="Apex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9070" y="3291410"/>
            <a:ext cx="15629860" cy="6411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F88D2B"/>
              </a:buClr>
              <a:buFont typeface="Arial" panose="020B0604020202020204" pitchFamily="34" charset="0"/>
              <a:buChar char="•"/>
              <a:defRPr sz="3968">
                <a:solidFill>
                  <a:srgbClr val="000000"/>
                </a:solidFill>
                <a:latin typeface="Apex New"/>
                <a:ea typeface="Apex New"/>
                <a:cs typeface="Apex New"/>
              </a:defRPr>
            </a:lvl1pPr>
          </a:lstStyle>
          <a:p>
            <a:r>
              <a:rPr lang="en-US" dirty="0">
                <a:sym typeface="Apex New"/>
              </a:rPr>
              <a:t>Co-Operate to solve differences</a:t>
            </a:r>
          </a:p>
          <a:p>
            <a:r>
              <a:rPr lang="en-US" dirty="0">
                <a:sym typeface="Apex New"/>
              </a:rPr>
              <a:t>Have a pre-defined escalation for disputes</a:t>
            </a:r>
          </a:p>
          <a:p>
            <a:r>
              <a:rPr lang="en-US" dirty="0">
                <a:sym typeface="Apex New"/>
              </a:rPr>
              <a:t>Don’t immediately go to court (but do keep records!)</a:t>
            </a:r>
          </a:p>
          <a:p>
            <a:r>
              <a:rPr lang="en-US" dirty="0">
                <a:sym typeface="Apex New"/>
              </a:rPr>
              <a:t>Whether amicable or not, what is </a:t>
            </a:r>
            <a:r>
              <a:rPr lang="en-US" dirty="0" smtClean="0">
                <a:sym typeface="Apex New"/>
              </a:rPr>
              <a:t>your </a:t>
            </a:r>
            <a:r>
              <a:rPr lang="en-US" dirty="0">
                <a:sym typeface="Apex New"/>
              </a:rPr>
              <a:t>exit strategy?</a:t>
            </a:r>
          </a:p>
          <a:p>
            <a:r>
              <a:rPr lang="en-US" dirty="0">
                <a:sym typeface="Apex New"/>
              </a:rPr>
              <a:t>Do you have the data you need to migrate?</a:t>
            </a:r>
          </a:p>
          <a:p>
            <a:r>
              <a:rPr lang="en-US" dirty="0">
                <a:sym typeface="Apex New"/>
              </a:rPr>
              <a:t>Is it in a compatible structure?</a:t>
            </a:r>
          </a:p>
          <a:p>
            <a:r>
              <a:rPr lang="en-US" dirty="0">
                <a:sym typeface="Apex New"/>
              </a:rPr>
              <a:t>Developer to assist with </a:t>
            </a:r>
            <a:r>
              <a:rPr lang="en-US" dirty="0" smtClean="0">
                <a:sym typeface="Apex New"/>
              </a:rPr>
              <a:t>migration</a:t>
            </a:r>
            <a:endParaRPr lang="en-US" dirty="0">
              <a:sym typeface="Apex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99" y="3246650"/>
            <a:ext cx="989861" cy="9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5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5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463339" y="1028700"/>
            <a:ext cx="3361322" cy="2689058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71501" y="4076700"/>
            <a:ext cx="17144999" cy="11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b="1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Thank you</a:t>
            </a:r>
            <a:endParaRPr lang="en-GB" sz="5400" b="1" dirty="0" smtClean="0">
              <a:solidFill>
                <a:srgbClr val="FFFFFF"/>
              </a:solidFill>
              <a:latin typeface="Apex New"/>
              <a:ea typeface="Apex New"/>
              <a:cs typeface="Apex New"/>
              <a:sym typeface="Apex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28" y="7438382"/>
            <a:ext cx="3506343" cy="197231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65042" y="6776536"/>
            <a:ext cx="17144999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b="1" dirty="0" smtClean="0">
                <a:solidFill>
                  <a:srgbClr val="FFFFFF"/>
                </a:solidFill>
                <a:latin typeface="Apex New"/>
                <a:ea typeface="Apex New"/>
                <a:cs typeface="Apex New"/>
                <a:sym typeface="Apex New"/>
              </a:rPr>
              <a:t>Nick Goodchild - Associate Solicitor</a:t>
            </a:r>
          </a:p>
        </p:txBody>
      </p:sp>
    </p:spTree>
    <p:extLst>
      <p:ext uri="{BB962C8B-B14F-4D97-AF65-F5344CB8AC3E}">
        <p14:creationId xmlns:p14="http://schemas.microsoft.com/office/powerpoint/2010/main" val="168306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264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Apex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David Robertson</dc:creator>
  <cp:lastModifiedBy>Nick Goodchild</cp:lastModifiedBy>
  <cp:revision>11</cp:revision>
  <dcterms:created xsi:type="dcterms:W3CDTF">2006-08-16T00:00:00Z</dcterms:created>
  <dcterms:modified xsi:type="dcterms:W3CDTF">2026-06-22T08:29:05Z</dcterms:modified>
  <dc:identifier>DAHK8Q0HRF8</dc:identifier>
</cp:coreProperties>
</file>