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3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E46F74-0C38-6B89-5D7D-4AD852441DAB}" v="197" dt="2026-06-17T11:46:26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EB90-9037-B0F3-5679-0DE21FDFC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57ECE-5AE9-5417-B384-D281C3A72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01B40-020C-FD7F-0109-FD534982C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7481B-15D4-FFEA-4348-82236E53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3A128-8F2E-CA01-7543-9B81A649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9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0C38F-1DCB-323A-ABB8-A59A5D093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BA14BD-CCA3-1F7E-319E-3834DD510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C4AB7-A318-1FEA-2ACF-6AB4C719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8568D-746E-05D3-13F6-D45FE58D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6D14E-C3D9-E155-AC74-2D9CCFC1E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73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8C1A2C-4146-B56F-0B64-0EF3E62FE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F010AA-1D5D-4B6A-95E5-8EFECF5BD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1DDD2-1692-214F-8D7A-4F7C9C358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65F6E-BD5E-BBD1-BE65-7DA631DA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F3462-5099-3889-CF8D-79B6C70E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40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0BBB-9B65-F69F-5355-3D3836A3A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21759-2E35-E4F8-CC3F-4976749F7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30A7F-743D-5EA1-98C9-FD791ECD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5FAF7-F43E-42AC-3337-498E1D0C9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C49B4-8EC4-CC0B-D526-0075BE88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6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F6988-CEF3-BF65-5DE8-03B112F73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587DE-93F9-3052-EAA3-5802A7B30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5EDF-7862-F004-2778-7BED54C18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6BB3F-0273-2FAB-A387-EA2B3557D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EF941-4B96-A711-0EC3-56DDBF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8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E120E-9DD8-8409-D70C-8556D5C1B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FF91-368B-363F-8488-451142452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F1C74-DF5F-76EA-E0E2-038CF8D09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9AC7C-94FB-1F92-6C17-9CF4A224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D0F22-1CF7-7E72-3050-21C54C94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B7555-57C7-833C-EA76-3D5DF70CB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19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3F8E2-1AC7-884C-9218-AFE13712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A970C-2476-AE30-D6B7-632EEEEEF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A8083-56FF-9D03-646C-31A1CEADF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AE699-B829-E79B-1873-EBCC76EFD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4FB510-0472-3431-6E9D-6EB7BCDDDE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0BDC3E-8867-F7F5-08B0-2F66D2A45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9A7F49-587F-7BA8-7AD9-3A64212DB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5965A2-0B32-9AAB-74AC-A099AA3F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3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725EC-9756-D569-32B0-1A961286C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FA91B7-AAD1-B84D-FB02-E34934BA7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1E47C-2B67-D2CD-9BA7-2A500FA77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8F68F-3A26-617E-C625-7E3BFD30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39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DFEB7-F1C1-E71B-28AD-079CB0C3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8A1F0-D3FF-8517-B4D4-FD14B967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142F1-4271-72AD-9573-213524FC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2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939B-1F25-8DCF-D429-A75AFAB0D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4083F-1305-D7A8-765E-8A9CB54A0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305E7-B7F4-1299-3B4B-E4C0830E7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E2BD3-0D4A-0C72-34A4-3E1E4F393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1E9-42F0-4D5E-4BE2-C00084667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9CB36-EA74-EBDA-F4FE-42BCCF89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39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61B9-B0CD-1C5E-CDF8-E6C03A212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F67D0-7F29-481A-515C-DBFDF196DD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8683D-B22C-6434-FC57-07D84D11F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EB597-B13D-C489-3BB0-6F3008D51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2DE044-8435-776E-6FB2-14B30308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46E81-44B5-56A2-1182-5D475BD1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94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173442-CCF1-D035-9184-85C0AECCF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00569-7ADE-2FAA-A2EF-779DA1C5D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990FF-0C63-DBDA-E5EB-DC1E594AD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9CF34B-7569-4D11-9EE1-856D8440E36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53EC9-CCD3-E113-F1E7-9C685B35A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4651B-A628-68F2-C8AD-7629C5CEA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34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7B67D82F-5626-E6A0-748B-4A170FC93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65783E-AE80-BBA5-AECA-A0971C30554F}"/>
              </a:ext>
            </a:extLst>
          </p:cNvPr>
          <p:cNvSpPr txBox="1"/>
          <p:nvPr/>
        </p:nvSpPr>
        <p:spPr>
          <a:xfrm>
            <a:off x="708521" y="1582160"/>
            <a:ext cx="105656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F8B592-8680-D04D-8100-AC5A53AC0D12}"/>
              </a:ext>
            </a:extLst>
          </p:cNvPr>
          <p:cNvSpPr txBox="1"/>
          <p:nvPr/>
        </p:nvSpPr>
        <p:spPr>
          <a:xfrm>
            <a:off x="252616" y="1459049"/>
            <a:ext cx="1102154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i="1" dirty="0">
                <a:latin typeface="Open Sans"/>
                <a:ea typeface="+mn-lt"/>
                <a:cs typeface="+mn-lt"/>
              </a:rPr>
              <a:t>The Greenwich </a:t>
            </a:r>
            <a:r>
              <a:rPr lang="en-GB" sz="2400" b="1" i="1">
                <a:latin typeface="Open Sans"/>
                <a:ea typeface="+mn-lt"/>
                <a:cs typeface="+mn-lt"/>
              </a:rPr>
              <a:t>Story: Crisis</a:t>
            </a:r>
            <a:r>
              <a:rPr lang="en-GB" sz="2400" b="1" i="1" dirty="0">
                <a:latin typeface="Open Sans"/>
                <a:ea typeface="+mn-lt"/>
                <a:cs typeface="+mn-lt"/>
              </a:rPr>
              <a:t> in September 2023, when the programme started…</a:t>
            </a:r>
          </a:p>
        </p:txBody>
      </p:sp>
      <p:pic>
        <p:nvPicPr>
          <p:cNvPr id="15" name="Graphic 14" descr="Family with two children with solid fill">
            <a:extLst>
              <a:ext uri="{FF2B5EF4-FFF2-40B4-BE49-F238E27FC236}">
                <a16:creationId xmlns:a16="http://schemas.microsoft.com/office/drawing/2014/main" id="{8C8C9D26-FE12-9EA0-3C86-555527005D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6859" y="2389701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869266-753C-94E5-3633-CEDB055E12F9}"/>
              </a:ext>
            </a:extLst>
          </p:cNvPr>
          <p:cNvSpPr txBox="1"/>
          <p:nvPr/>
        </p:nvSpPr>
        <p:spPr>
          <a:xfrm>
            <a:off x="1095375" y="3280557"/>
            <a:ext cx="1752600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>
                <a:latin typeface="Open Sans"/>
                <a:ea typeface="Open Sans"/>
                <a:cs typeface="Open Sans"/>
              </a:rPr>
              <a:t>2,000 Greenwich households </a:t>
            </a:r>
            <a:r>
              <a:rPr lang="en-GB" dirty="0">
                <a:latin typeface="Open Sans"/>
                <a:ea typeface="Open Sans"/>
                <a:cs typeface="Open Sans"/>
              </a:rPr>
              <a:t>in TA – highest ever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F382EA-C12C-8E56-34F4-3C44872610C6}"/>
              </a:ext>
            </a:extLst>
          </p:cNvPr>
          <p:cNvSpPr txBox="1"/>
          <p:nvPr/>
        </p:nvSpPr>
        <p:spPr>
          <a:xfrm>
            <a:off x="3486151" y="3257013"/>
            <a:ext cx="1752600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latin typeface="Open Sans"/>
                <a:ea typeface="Open Sans"/>
                <a:cs typeface="Open Sans"/>
              </a:rPr>
              <a:t>out of every </a:t>
            </a:r>
            <a:r>
              <a:rPr lang="en-GB">
                <a:latin typeface="Open Sans"/>
                <a:ea typeface="Open Sans"/>
                <a:cs typeface="Open Sans"/>
              </a:rPr>
              <a:t>1000 Greenwich households in TA – 8x higher </a:t>
            </a:r>
            <a:r>
              <a:rPr lang="en-GB" dirty="0">
                <a:latin typeface="Open Sans"/>
                <a:ea typeface="Open Sans"/>
                <a:cs typeface="Open Sans"/>
              </a:rPr>
              <a:t>than rest of UK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E7B43B-35AE-42B9-CD65-F0167747BDA0}"/>
              </a:ext>
            </a:extLst>
          </p:cNvPr>
          <p:cNvSpPr txBox="1"/>
          <p:nvPr/>
        </p:nvSpPr>
        <p:spPr>
          <a:xfrm>
            <a:off x="3943351" y="2490102"/>
            <a:ext cx="829073" cy="76944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4400" b="1">
                <a:solidFill>
                  <a:srgbClr val="EA3074"/>
                </a:solidFill>
                <a:latin typeface="Open Sans"/>
                <a:ea typeface="Open Sans"/>
                <a:cs typeface="Open Sans"/>
              </a:rPr>
              <a:t>20</a:t>
            </a:r>
            <a:endParaRPr lang="en-GB" sz="4400" b="1" dirty="0">
              <a:solidFill>
                <a:srgbClr val="EA307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B68011-74F8-E814-2AED-F3509CD6130D}"/>
              </a:ext>
            </a:extLst>
          </p:cNvPr>
          <p:cNvSpPr txBox="1"/>
          <p:nvPr/>
        </p:nvSpPr>
        <p:spPr>
          <a:xfrm>
            <a:off x="6015036" y="3304831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220 of our families in hotels: 2.5x more expensive than other TA </a:t>
            </a:r>
          </a:p>
        </p:txBody>
      </p:sp>
      <p:pic>
        <p:nvPicPr>
          <p:cNvPr id="23" name="Graphic 22" descr="Sleep with solid fill">
            <a:extLst>
              <a:ext uri="{FF2B5EF4-FFF2-40B4-BE49-F238E27FC236}">
                <a16:creationId xmlns:a16="http://schemas.microsoft.com/office/drawing/2014/main" id="{A576C9FF-D055-07D5-6FEA-55FFA8F283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4136" y="2389701"/>
            <a:ext cx="914400" cy="914400"/>
          </a:xfrm>
          <a:prstGeom prst="rect">
            <a:avLst/>
          </a:prstGeom>
        </p:spPr>
      </p:pic>
      <p:pic>
        <p:nvPicPr>
          <p:cNvPr id="25" name="Graphic 24" descr="Coins with solid fill">
            <a:extLst>
              <a:ext uri="{FF2B5EF4-FFF2-40B4-BE49-F238E27FC236}">
                <a16:creationId xmlns:a16="http://schemas.microsoft.com/office/drawing/2014/main" id="{548E41CE-0B46-EAA4-8437-D17B4FD60E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34120" y="2513646"/>
            <a:ext cx="790455" cy="79045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CE0CFDE-7FDD-E61A-C9BF-D984DD48593D}"/>
              </a:ext>
            </a:extLst>
          </p:cNvPr>
          <p:cNvSpPr txBox="1"/>
          <p:nvPr/>
        </p:nvSpPr>
        <p:spPr>
          <a:xfrm>
            <a:off x="8620064" y="3289545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£14m forecast overspend on TA in 2023/24</a:t>
            </a:r>
          </a:p>
        </p:txBody>
      </p:sp>
    </p:spTree>
    <p:extLst>
      <p:ext uri="{BB962C8B-B14F-4D97-AF65-F5344CB8AC3E}">
        <p14:creationId xmlns:p14="http://schemas.microsoft.com/office/powerpoint/2010/main" val="416765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9ED2A-FCA8-70B8-2EFA-368D38E5E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76C41D69-8C0F-CCF1-186E-FF970D561C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4553D2-4A0A-3F17-F67A-DA1F79ED8949}"/>
              </a:ext>
            </a:extLst>
          </p:cNvPr>
          <p:cNvSpPr txBox="1"/>
          <p:nvPr/>
        </p:nvSpPr>
        <p:spPr>
          <a:xfrm>
            <a:off x="708521" y="1582160"/>
            <a:ext cx="105656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85B6B-3DE1-0CEC-D602-0EFD684CD510}"/>
              </a:ext>
            </a:extLst>
          </p:cNvPr>
          <p:cNvSpPr txBox="1"/>
          <p:nvPr/>
        </p:nvSpPr>
        <p:spPr>
          <a:xfrm>
            <a:off x="252616" y="1459049"/>
            <a:ext cx="1102154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i="1" dirty="0">
                <a:latin typeface="Open Sans"/>
                <a:ea typeface="+mn-lt"/>
                <a:cs typeface="+mn-lt"/>
              </a:rPr>
              <a:t>A strategic, hypothesis-led approach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9C7D01D-AEAE-4DF5-6BBC-83E1EC71160D}"/>
              </a:ext>
            </a:extLst>
          </p:cNvPr>
          <p:cNvSpPr/>
          <p:nvPr/>
        </p:nvSpPr>
        <p:spPr>
          <a:xfrm>
            <a:off x="1645444" y="3328985"/>
            <a:ext cx="619125" cy="619125"/>
          </a:xfrm>
          <a:prstGeom prst="ellipse">
            <a:avLst/>
          </a:prstGeom>
          <a:solidFill>
            <a:srgbClr val="EA30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C8C576E-2C5A-8DD6-47B7-6B98739C7E93}"/>
              </a:ext>
            </a:extLst>
          </p:cNvPr>
          <p:cNvSpPr/>
          <p:nvPr/>
        </p:nvSpPr>
        <p:spPr>
          <a:xfrm>
            <a:off x="6174582" y="3328983"/>
            <a:ext cx="619125" cy="619125"/>
          </a:xfrm>
          <a:prstGeom prst="ellipse">
            <a:avLst/>
          </a:prstGeom>
          <a:solidFill>
            <a:srgbClr val="EA30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0B45D53-7E86-C104-9C94-34AEB0819BC9}"/>
              </a:ext>
            </a:extLst>
          </p:cNvPr>
          <p:cNvSpPr/>
          <p:nvPr/>
        </p:nvSpPr>
        <p:spPr>
          <a:xfrm>
            <a:off x="3910013" y="3328986"/>
            <a:ext cx="619125" cy="619125"/>
          </a:xfrm>
          <a:prstGeom prst="ellipse">
            <a:avLst/>
          </a:prstGeom>
          <a:solidFill>
            <a:srgbClr val="EA30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5ACF096-0E18-CCD6-8284-EDB11638E5B2}"/>
              </a:ext>
            </a:extLst>
          </p:cNvPr>
          <p:cNvSpPr/>
          <p:nvPr/>
        </p:nvSpPr>
        <p:spPr>
          <a:xfrm>
            <a:off x="8439151" y="3328980"/>
            <a:ext cx="619125" cy="619125"/>
          </a:xfrm>
          <a:prstGeom prst="ellipse">
            <a:avLst/>
          </a:prstGeom>
          <a:solidFill>
            <a:srgbClr val="EA30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F6B19F-6392-3874-301B-A4DEE08B6177}"/>
              </a:ext>
            </a:extLst>
          </p:cNvPr>
          <p:cNvSpPr txBox="1"/>
          <p:nvPr/>
        </p:nvSpPr>
        <p:spPr>
          <a:xfrm>
            <a:off x="239962" y="3172436"/>
            <a:ext cx="15668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Generating rich hypotheses from diverse perspectives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6CAEBD-7C57-4B84-1612-9FF4EE813D67}"/>
              </a:ext>
            </a:extLst>
          </p:cNvPr>
          <p:cNvSpPr txBox="1"/>
          <p:nvPr/>
        </p:nvSpPr>
        <p:spPr>
          <a:xfrm>
            <a:off x="2725538" y="2733836"/>
            <a:ext cx="1941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Prioritising hypotheses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7ACAD4-CB83-EA81-7F6D-9295D690B0EC}"/>
              </a:ext>
            </a:extLst>
          </p:cNvPr>
          <p:cNvSpPr txBox="1"/>
          <p:nvPr/>
        </p:nvSpPr>
        <p:spPr>
          <a:xfrm>
            <a:off x="5513239" y="2667265"/>
            <a:ext cx="1941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Designing, testing, and learning quickly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34D86-4E00-5721-1B6F-6E5BB488B624}"/>
              </a:ext>
            </a:extLst>
          </p:cNvPr>
          <p:cNvSpPr txBox="1"/>
          <p:nvPr/>
        </p:nvSpPr>
        <p:spPr>
          <a:xfrm>
            <a:off x="8535144" y="2690336"/>
            <a:ext cx="1941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Implementation and stabilising operations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85207B-3722-E91F-B06F-3BF543004240}"/>
              </a:ext>
            </a:extLst>
          </p:cNvPr>
          <p:cNvCxnSpPr>
            <a:stCxn id="3" idx="6"/>
            <a:endCxn id="6" idx="2"/>
          </p:cNvCxnSpPr>
          <p:nvPr/>
        </p:nvCxnSpPr>
        <p:spPr>
          <a:xfrm>
            <a:off x="2264569" y="3638548"/>
            <a:ext cx="1645444" cy="1"/>
          </a:xfrm>
          <a:prstGeom prst="line">
            <a:avLst/>
          </a:prstGeom>
          <a:ln>
            <a:solidFill>
              <a:srgbClr val="EA307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797AF8E-40FD-606A-8D53-D334A824D82C}"/>
              </a:ext>
            </a:extLst>
          </p:cNvPr>
          <p:cNvCxnSpPr/>
          <p:nvPr/>
        </p:nvCxnSpPr>
        <p:spPr>
          <a:xfrm>
            <a:off x="4529138" y="3638544"/>
            <a:ext cx="1645444" cy="1"/>
          </a:xfrm>
          <a:prstGeom prst="line">
            <a:avLst/>
          </a:prstGeom>
          <a:ln>
            <a:solidFill>
              <a:srgbClr val="EA307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FE763E-8A19-5D39-7279-4F3D443CBA69}"/>
              </a:ext>
            </a:extLst>
          </p:cNvPr>
          <p:cNvCxnSpPr/>
          <p:nvPr/>
        </p:nvCxnSpPr>
        <p:spPr>
          <a:xfrm>
            <a:off x="6793707" y="3638543"/>
            <a:ext cx="1645444" cy="1"/>
          </a:xfrm>
          <a:prstGeom prst="line">
            <a:avLst/>
          </a:prstGeom>
          <a:ln>
            <a:solidFill>
              <a:srgbClr val="EA307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:a16="http://schemas.microsoft.com/office/drawing/2014/main" id="{4B20EA74-18A1-5680-68A3-6DEDBD95ACBB}"/>
              </a:ext>
            </a:extLst>
          </p:cNvPr>
          <p:cNvSpPr/>
          <p:nvPr/>
        </p:nvSpPr>
        <p:spPr>
          <a:xfrm>
            <a:off x="4232772" y="2301308"/>
            <a:ext cx="4529138" cy="2051615"/>
          </a:xfrm>
          <a:prstGeom prst="arc">
            <a:avLst>
              <a:gd name="adj1" fmla="val 10761245"/>
              <a:gd name="adj2" fmla="val 0"/>
            </a:avLst>
          </a:prstGeom>
          <a:ln>
            <a:solidFill>
              <a:srgbClr val="EA3074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22F1D1-E56B-7787-6EFF-D91A239DE5E5}"/>
              </a:ext>
            </a:extLst>
          </p:cNvPr>
          <p:cNvSpPr txBox="1"/>
          <p:nvPr/>
        </p:nvSpPr>
        <p:spPr>
          <a:xfrm>
            <a:off x="5513239" y="2059212"/>
            <a:ext cx="1941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assumptions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6DA552-724C-2052-B315-FE17EE62EF38}"/>
              </a:ext>
            </a:extLst>
          </p:cNvPr>
          <p:cNvSpPr txBox="1"/>
          <p:nvPr/>
        </p:nvSpPr>
        <p:spPr>
          <a:xfrm>
            <a:off x="4334524" y="3649490"/>
            <a:ext cx="1941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 or no assumptions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3A769DA-745E-631C-F3BB-3B48444BE56B}"/>
              </a:ext>
            </a:extLst>
          </p:cNvPr>
          <p:cNvSpPr/>
          <p:nvPr/>
        </p:nvSpPr>
        <p:spPr>
          <a:xfrm>
            <a:off x="3923209" y="4452018"/>
            <a:ext cx="619125" cy="619125"/>
          </a:xfrm>
          <a:prstGeom prst="ellipse">
            <a:avLst/>
          </a:prstGeom>
          <a:solidFill>
            <a:srgbClr val="EA30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0A40D19-3E22-9C94-B31C-874299593B90}"/>
              </a:ext>
            </a:extLst>
          </p:cNvPr>
          <p:cNvSpPr/>
          <p:nvPr/>
        </p:nvSpPr>
        <p:spPr>
          <a:xfrm>
            <a:off x="6174582" y="4456574"/>
            <a:ext cx="619125" cy="619125"/>
          </a:xfrm>
          <a:prstGeom prst="ellipse">
            <a:avLst/>
          </a:prstGeom>
          <a:solidFill>
            <a:srgbClr val="EA30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1E2F10-75DA-F5A8-A7FF-738B8DC9D65E}"/>
              </a:ext>
            </a:extLst>
          </p:cNvPr>
          <p:cNvSpPr txBox="1"/>
          <p:nvPr/>
        </p:nvSpPr>
        <p:spPr>
          <a:xfrm>
            <a:off x="3261866" y="5135266"/>
            <a:ext cx="1941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Modelling potential impacts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22D93D-450E-17AC-686D-B60468564F33}"/>
              </a:ext>
            </a:extLst>
          </p:cNvPr>
          <p:cNvSpPr txBox="1"/>
          <p:nvPr/>
        </p:nvSpPr>
        <p:spPr>
          <a:xfrm>
            <a:off x="5665092" y="5170364"/>
            <a:ext cx="1941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Ongoing monitoring of impacts</a:t>
            </a:r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AC13AF5F-90ED-B0BA-94A0-1CCD3C9C8D1B}"/>
              </a:ext>
            </a:extLst>
          </p:cNvPr>
          <p:cNvSpPr/>
          <p:nvPr/>
        </p:nvSpPr>
        <p:spPr>
          <a:xfrm flipV="1">
            <a:off x="1941809" y="3118554"/>
            <a:ext cx="6820101" cy="1683880"/>
          </a:xfrm>
          <a:prstGeom prst="arc">
            <a:avLst>
              <a:gd name="adj1" fmla="val 10784205"/>
              <a:gd name="adj2" fmla="val 0"/>
            </a:avLst>
          </a:prstGeom>
          <a:ln>
            <a:solidFill>
              <a:srgbClr val="EA3074"/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DDE66CD-5CC5-7283-CF8E-8031FB2B672F}"/>
              </a:ext>
            </a:extLst>
          </p:cNvPr>
          <p:cNvCxnSpPr>
            <a:cxnSpLocks/>
            <a:stCxn id="29" idx="0"/>
            <a:endCxn id="6" idx="4"/>
          </p:cNvCxnSpPr>
          <p:nvPr/>
        </p:nvCxnSpPr>
        <p:spPr>
          <a:xfrm flipH="1" flipV="1">
            <a:off x="4219576" y="3948111"/>
            <a:ext cx="13196" cy="503907"/>
          </a:xfrm>
          <a:prstGeom prst="line">
            <a:avLst/>
          </a:prstGeom>
          <a:ln>
            <a:solidFill>
              <a:srgbClr val="EA307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5857C3D-AE98-E165-B30D-1BDEE45742C4}"/>
              </a:ext>
            </a:extLst>
          </p:cNvPr>
          <p:cNvCxnSpPr>
            <a:cxnSpLocks/>
            <a:stCxn id="30" idx="0"/>
            <a:endCxn id="4" idx="4"/>
          </p:cNvCxnSpPr>
          <p:nvPr/>
        </p:nvCxnSpPr>
        <p:spPr>
          <a:xfrm flipV="1">
            <a:off x="6484145" y="3948108"/>
            <a:ext cx="0" cy="508466"/>
          </a:xfrm>
          <a:prstGeom prst="line">
            <a:avLst/>
          </a:prstGeom>
          <a:ln>
            <a:solidFill>
              <a:srgbClr val="EA307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C440EE1-D03F-9E9E-B961-40AB21AD55B2}"/>
              </a:ext>
            </a:extLst>
          </p:cNvPr>
          <p:cNvSpPr txBox="1"/>
          <p:nvPr/>
        </p:nvSpPr>
        <p:spPr>
          <a:xfrm>
            <a:off x="10189329" y="4188037"/>
            <a:ext cx="19418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 Programme Board</a:t>
            </a:r>
          </a:p>
          <a:p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Senior, multi-team officers</a:t>
            </a:r>
          </a:p>
          <a:p>
            <a:r>
              <a:rPr lang="en-GB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Financial Management Board</a:t>
            </a:r>
          </a:p>
          <a:p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Members and officers</a:t>
            </a: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2BDDB401-5C64-E6B0-1ACF-92579CFA4BC3}"/>
              </a:ext>
            </a:extLst>
          </p:cNvPr>
          <p:cNvSpPr/>
          <p:nvPr/>
        </p:nvSpPr>
        <p:spPr>
          <a:xfrm>
            <a:off x="10285217" y="3697497"/>
            <a:ext cx="1456131" cy="484632"/>
          </a:xfrm>
          <a:prstGeom prst="rightArrow">
            <a:avLst/>
          </a:prstGeom>
          <a:solidFill>
            <a:srgbClr val="EA3074"/>
          </a:solidFill>
          <a:ln>
            <a:solidFill>
              <a:srgbClr val="EA307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Oversight</a:t>
            </a:r>
          </a:p>
        </p:txBody>
      </p:sp>
    </p:spTree>
    <p:extLst>
      <p:ext uri="{BB962C8B-B14F-4D97-AF65-F5344CB8AC3E}">
        <p14:creationId xmlns:p14="http://schemas.microsoft.com/office/powerpoint/2010/main" val="1517310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61B0B-02A2-7404-4816-B47C1C0D9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9CBF60DC-6A42-D96E-8F13-E60B13E68D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EEC3F3-071E-F7BC-8914-FC9DC4CF8F5E}"/>
              </a:ext>
            </a:extLst>
          </p:cNvPr>
          <p:cNvSpPr txBox="1"/>
          <p:nvPr/>
        </p:nvSpPr>
        <p:spPr>
          <a:xfrm>
            <a:off x="708521" y="1582160"/>
            <a:ext cx="105656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D237E-72D2-BEF7-F2AB-EBD668FCB3A4}"/>
              </a:ext>
            </a:extLst>
          </p:cNvPr>
          <p:cNvSpPr txBox="1"/>
          <p:nvPr/>
        </p:nvSpPr>
        <p:spPr>
          <a:xfrm>
            <a:off x="252616" y="1459049"/>
            <a:ext cx="1102154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i="1" dirty="0">
                <a:latin typeface="Open Sans"/>
                <a:ea typeface="+mn-lt"/>
                <a:cs typeface="+mn-lt"/>
              </a:rPr>
              <a:t>From crisis to prevention, quality and move-on</a:t>
            </a:r>
          </a:p>
        </p:txBody>
      </p:sp>
      <p:pic>
        <p:nvPicPr>
          <p:cNvPr id="13" name="Graphic 12" descr="Family with two children with solid fill">
            <a:extLst>
              <a:ext uri="{FF2B5EF4-FFF2-40B4-BE49-F238E27FC236}">
                <a16:creationId xmlns:a16="http://schemas.microsoft.com/office/drawing/2014/main" id="{3E65C110-33FE-A3A1-43EA-55CC75C1E8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1342" y="2372405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1296EDB-D1C8-713B-E605-DAC11D36A758}"/>
              </a:ext>
            </a:extLst>
          </p:cNvPr>
          <p:cNvSpPr txBox="1"/>
          <p:nvPr/>
        </p:nvSpPr>
        <p:spPr>
          <a:xfrm>
            <a:off x="572242" y="3378151"/>
            <a:ext cx="175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1746 households supported to settled homes in 2025/6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5A8E46-CFF3-F125-398A-02A23E99988E}"/>
              </a:ext>
            </a:extLst>
          </p:cNvPr>
          <p:cNvSpPr txBox="1"/>
          <p:nvPr/>
        </p:nvSpPr>
        <p:spPr>
          <a:xfrm>
            <a:off x="2744831" y="3404910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1204 homelessness preventions in 2025/6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A4717E-5696-8E7E-A57F-71D165E5BB0C}"/>
              </a:ext>
            </a:extLst>
          </p:cNvPr>
          <p:cNvSpPr txBox="1"/>
          <p:nvPr/>
        </p:nvSpPr>
        <p:spPr>
          <a:xfrm>
            <a:off x="4944862" y="3379763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families in hotels since July 2025</a:t>
            </a:r>
          </a:p>
        </p:txBody>
      </p:sp>
      <p:pic>
        <p:nvPicPr>
          <p:cNvPr id="21" name="Graphic 20" descr="Sleep with solid fill">
            <a:extLst>
              <a:ext uri="{FF2B5EF4-FFF2-40B4-BE49-F238E27FC236}">
                <a16:creationId xmlns:a16="http://schemas.microsoft.com/office/drawing/2014/main" id="{1D7CE659-C7E7-C85A-7A86-871C32413A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6520" y="2332486"/>
            <a:ext cx="914400" cy="9144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20A74EC-F0F7-8CBE-66BC-EA64FDACC0C0}"/>
              </a:ext>
            </a:extLst>
          </p:cNvPr>
          <p:cNvSpPr txBox="1"/>
          <p:nvPr/>
        </p:nvSpPr>
        <p:spPr>
          <a:xfrm>
            <a:off x="7142219" y="3378151"/>
            <a:ext cx="175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families in shared facilities TA for 6 weeks plus since March 2026</a:t>
            </a:r>
          </a:p>
        </p:txBody>
      </p:sp>
      <p:pic>
        <p:nvPicPr>
          <p:cNvPr id="25" name="Graphic 24" descr="Coins with solid fill">
            <a:extLst>
              <a:ext uri="{FF2B5EF4-FFF2-40B4-BE49-F238E27FC236}">
                <a16:creationId xmlns:a16="http://schemas.microsoft.com/office/drawing/2014/main" id="{1D492B08-64F7-550B-E8B9-AA8DB417A7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86118" y="2407712"/>
            <a:ext cx="790455" cy="79045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8E65D0F-4196-0E23-A504-9FFDCCB974A1}"/>
              </a:ext>
            </a:extLst>
          </p:cNvPr>
          <p:cNvSpPr txBox="1"/>
          <p:nvPr/>
        </p:nvSpPr>
        <p:spPr>
          <a:xfrm>
            <a:off x="9339576" y="3379763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£10m  cost saved to the council</a:t>
            </a:r>
          </a:p>
        </p:txBody>
      </p:sp>
      <p:pic>
        <p:nvPicPr>
          <p:cNvPr id="36" name="Graphic 35" descr="Questions with solid fill">
            <a:extLst>
              <a:ext uri="{FF2B5EF4-FFF2-40B4-BE49-F238E27FC236}">
                <a16:creationId xmlns:a16="http://schemas.microsoft.com/office/drawing/2014/main" id="{3ACB27BD-9B31-365A-5A5F-86D1FB0DA9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16141" y="2379922"/>
            <a:ext cx="809980" cy="809980"/>
          </a:xfrm>
          <a:prstGeom prst="rect">
            <a:avLst/>
          </a:prstGeom>
        </p:spPr>
      </p:pic>
      <p:pic>
        <p:nvPicPr>
          <p:cNvPr id="39" name="Graphic 38" descr="Chinese Teapot And Cup with solid fill">
            <a:extLst>
              <a:ext uri="{FF2B5EF4-FFF2-40B4-BE49-F238E27FC236}">
                <a16:creationId xmlns:a16="http://schemas.microsoft.com/office/drawing/2014/main" id="{6ED972F1-659F-B6B4-0BF8-3D190D2A5A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61319" y="2356927"/>
            <a:ext cx="914400" cy="914400"/>
          </a:xfrm>
          <a:prstGeom prst="rect">
            <a:avLst/>
          </a:prstGeom>
        </p:spPr>
      </p:pic>
      <p:sp>
        <p:nvSpPr>
          <p:cNvPr id="40" name="Arrow: Right 39">
            <a:extLst>
              <a:ext uri="{FF2B5EF4-FFF2-40B4-BE49-F238E27FC236}">
                <a16:creationId xmlns:a16="http://schemas.microsoft.com/office/drawing/2014/main" id="{71BCC677-AB77-7DC4-F75C-A0E25FB5AE4B}"/>
              </a:ext>
            </a:extLst>
          </p:cNvPr>
          <p:cNvSpPr/>
          <p:nvPr/>
        </p:nvSpPr>
        <p:spPr>
          <a:xfrm>
            <a:off x="7048501" y="5338230"/>
            <a:ext cx="4043676" cy="484632"/>
          </a:xfrm>
          <a:prstGeom prst="rightArrow">
            <a:avLst/>
          </a:prstGeom>
          <a:solidFill>
            <a:srgbClr val="EA3074"/>
          </a:solidFill>
          <a:ln>
            <a:solidFill>
              <a:srgbClr val="EA307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 focus moves to prevention</a:t>
            </a:r>
          </a:p>
        </p:txBody>
      </p:sp>
    </p:spTree>
    <p:extLst>
      <p:ext uri="{BB962C8B-B14F-4D97-AF65-F5344CB8AC3E}">
        <p14:creationId xmlns:p14="http://schemas.microsoft.com/office/powerpoint/2010/main" val="160593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4A729-FCE8-C614-35E3-5E605638A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743DB5C2-9E82-D655-2715-1FB404E40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D31784-E3B4-2816-53E0-3D82FE051E8F}"/>
              </a:ext>
            </a:extLst>
          </p:cNvPr>
          <p:cNvSpPr txBox="1"/>
          <p:nvPr/>
        </p:nvSpPr>
        <p:spPr>
          <a:xfrm>
            <a:off x="708521" y="1582160"/>
            <a:ext cx="105656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EA1EA8-A69A-4BDE-987C-81810BA287B8}"/>
              </a:ext>
            </a:extLst>
          </p:cNvPr>
          <p:cNvSpPr txBox="1"/>
          <p:nvPr/>
        </p:nvSpPr>
        <p:spPr>
          <a:xfrm>
            <a:off x="252616" y="1459049"/>
            <a:ext cx="1102154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i="1">
                <a:latin typeface="Open Sans"/>
                <a:ea typeface="+mn-lt"/>
                <a:cs typeface="+mn-lt"/>
              </a:rPr>
              <a:t>London Ending Homelessness Accelerator: scaling up system </a:t>
            </a:r>
            <a:r>
              <a:rPr lang="en-GB" sz="2400" b="1" i="1" dirty="0">
                <a:latin typeface="Open Sans"/>
                <a:ea typeface="+mn-lt"/>
                <a:cs typeface="+mn-lt"/>
              </a:rPr>
              <a:t>leadership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D4D8A124-BEAA-2ABE-4603-CE48B9E2D343}"/>
              </a:ext>
            </a:extLst>
          </p:cNvPr>
          <p:cNvSpPr txBox="1">
            <a:spLocks/>
          </p:cNvSpPr>
          <p:nvPr/>
        </p:nvSpPr>
        <p:spPr>
          <a:xfrm>
            <a:off x="352425" y="2261348"/>
            <a:ext cx="11103248" cy="4286796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defPPr>
              <a:defRPr lang="en-GB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Programme's objective is to </a:t>
            </a:r>
            <a:r>
              <a:rPr lang="en-GB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accelerate efforts to end homelessness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London so that it can be prevented and, where this isn't possible, ensuring it is rare, brief, and non-recurring. </a:t>
            </a:r>
          </a:p>
          <a:p>
            <a:pPr marL="0" indent="0">
              <a:buNone/>
            </a:pP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Our role is to lead the change to </a:t>
            </a:r>
            <a:r>
              <a:rPr lang="en-GB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re-wire the system</a:t>
            </a: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towards prevention. </a:t>
            </a:r>
          </a:p>
          <a:p>
            <a:pPr marL="0" indent="0">
              <a:buNone/>
            </a:pPr>
            <a:endParaRPr lang="en-GB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rgbClr val="EA307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</a:t>
            </a:r>
            <a:r>
              <a:rPr lang="en-GB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b="1" dirty="0">
                <a:solidFill>
                  <a:srgbClr val="EA307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goals</a:t>
            </a:r>
          </a:p>
          <a:p>
            <a:pPr marL="457200" lvl="1" indent="-457200">
              <a:buNone/>
              <a:tabLst>
                <a:tab pos="0" algn="l"/>
              </a:tabLst>
            </a:pPr>
            <a:r>
              <a:rPr lang="en-GB" sz="1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pooling our efforts, London can go further and faster to: </a:t>
            </a:r>
          </a:p>
          <a:p>
            <a:pPr marL="800100" lvl="1" indent="-342900">
              <a:buAutoNum type="arabicPeriod"/>
            </a:pP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 the capacity and knowledge to prevent homelessness</a:t>
            </a: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AutoNum type="arabicPeriod"/>
            </a:pP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 rough sleeping and preventing single homelessness</a:t>
            </a: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>
              <a:buAutoNum type="arabicPeriod"/>
            </a:pP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Reduce the cost of and demand for temporary accommodation</a:t>
            </a:r>
          </a:p>
          <a:p>
            <a:pPr marL="800100" lvl="1" indent="-342900">
              <a:buAutoNum type="arabicPeriod"/>
            </a:pPr>
            <a:r>
              <a:rPr lang="en-GB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Ensuring sufficient supported housing, and better resident experiences </a:t>
            </a:r>
          </a:p>
          <a:p>
            <a:pPr marL="457200" lvl="1" indent="0">
              <a:buNone/>
            </a:pPr>
            <a:endParaRPr lang="en-GB" sz="1800" dirty="0">
              <a:latin typeface="Roboto Light"/>
              <a:ea typeface="Roboto Light"/>
              <a:cs typeface="Roboto Light"/>
            </a:endParaRPr>
          </a:p>
          <a:p>
            <a:pPr marL="0" indent="0">
              <a:buNone/>
            </a:pPr>
            <a:endParaRPr lang="en-GB" sz="2000" dirty="0">
              <a:latin typeface="Aptos" panose="020B0004020202020204"/>
              <a:ea typeface="Roboto Slab"/>
              <a:cs typeface="Roboto Slab"/>
            </a:endParaRPr>
          </a:p>
          <a:p>
            <a:pPr marL="0" indent="0">
              <a:buNone/>
            </a:pPr>
            <a:endParaRPr lang="en-GB" sz="9000" dirty="0">
              <a:latin typeface="Roboto Slab"/>
              <a:ea typeface="Roboto Slab"/>
              <a:cs typeface="Roboto Slab"/>
            </a:endParaRPr>
          </a:p>
          <a:p>
            <a:pPr marL="0" indent="0">
              <a:buNone/>
            </a:pPr>
            <a:endParaRPr lang="en-GB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9000" dirty="0">
              <a:latin typeface="Roboto Slab"/>
              <a:ea typeface="Roboto Slab"/>
              <a:cs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82031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EEB0D-30E2-4879-483C-BA0A49BBF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BD048D8F-4A2D-9249-EE8F-FAF139B768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616E66-3BB8-2D60-8AEA-F9E54D846304}"/>
              </a:ext>
            </a:extLst>
          </p:cNvPr>
          <p:cNvSpPr txBox="1"/>
          <p:nvPr/>
        </p:nvSpPr>
        <p:spPr>
          <a:xfrm>
            <a:off x="708521" y="1582160"/>
            <a:ext cx="105656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0168D7-29BA-E0D9-0FD1-CA4C25007FF8}"/>
              </a:ext>
            </a:extLst>
          </p:cNvPr>
          <p:cNvSpPr txBox="1"/>
          <p:nvPr/>
        </p:nvSpPr>
        <p:spPr>
          <a:xfrm>
            <a:off x="252616" y="1459049"/>
            <a:ext cx="1102154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i="1" dirty="0">
                <a:latin typeface="Open Sans"/>
                <a:ea typeface="+mn-lt"/>
                <a:cs typeface="+mn-lt"/>
              </a:rPr>
              <a:t>Ending homelessness: tools for change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6BF384CF-B3E8-F8F9-6055-61F90966BB6A}"/>
              </a:ext>
            </a:extLst>
          </p:cNvPr>
          <p:cNvSpPr txBox="1"/>
          <p:nvPr/>
        </p:nvSpPr>
        <p:spPr>
          <a:xfrm>
            <a:off x="974215" y="3429000"/>
            <a:ext cx="2743200" cy="184813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50"/>
              </a:lnSpc>
            </a:pP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Governance and capacity building</a:t>
            </a:r>
          </a:p>
          <a:p>
            <a:pPr algn="ctr">
              <a:lnSpc>
                <a:spcPts val="1650"/>
              </a:lnSpc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ts val="1650"/>
              </a:lnSpc>
            </a:pPr>
            <a:r>
              <a:rPr lang="en-GB" sz="2000" dirty="0">
                <a:latin typeface="Open Sans"/>
                <a:ea typeface="Open Sans"/>
                <a:cs typeface="Open Sans"/>
              </a:rPr>
              <a:t>Leadership and coordination to drive action </a:t>
            </a:r>
            <a:r>
              <a:rPr lang="en-US" sz="2000" dirty="0">
                <a:latin typeface="Open Sans"/>
                <a:ea typeface="Open Sans"/>
                <a:cs typeface="Open Sans"/>
              </a:rPr>
              <a:t>​across multiple agencies &amp; </a:t>
            </a:r>
            <a:r>
              <a:rPr lang="en-US" sz="2000">
                <a:latin typeface="Open Sans"/>
                <a:ea typeface="Open Sans"/>
                <a:cs typeface="Open Sans"/>
              </a:rPr>
              <a:t>accountabilities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1DB7342-45F8-71D1-2CF0-99E19DF5F406}"/>
              </a:ext>
            </a:extLst>
          </p:cNvPr>
          <p:cNvSpPr txBox="1"/>
          <p:nvPr/>
        </p:nvSpPr>
        <p:spPr>
          <a:xfrm>
            <a:off x="8179667" y="3468166"/>
            <a:ext cx="2743200" cy="178510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en-GB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Plans of action</a:t>
            </a:r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Collective action areas with defined scope and deliverables  ​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FC3750EB-D28A-D614-2706-5830445ABAB1}"/>
              </a:ext>
            </a:extLst>
          </p:cNvPr>
          <p:cNvSpPr txBox="1">
            <a:spLocks/>
          </p:cNvSpPr>
          <p:nvPr/>
        </p:nvSpPr>
        <p:spPr>
          <a:xfrm>
            <a:off x="4462251" y="3424517"/>
            <a:ext cx="2763736" cy="15898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defPPr>
              <a:defRPr lang="en-GB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GB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000" b="1" dirty="0">
                <a:latin typeface="Open Sans"/>
                <a:ea typeface="Open Sans"/>
                <a:cs typeface="Open Sans"/>
              </a:rPr>
              <a:t>A shared outcomes </a:t>
            </a:r>
            <a:r>
              <a:rPr lang="en-GB" sz="2000" b="1">
                <a:latin typeface="Open Sans"/>
                <a:ea typeface="Open Sans"/>
                <a:cs typeface="Open Sans"/>
              </a:rPr>
              <a:t>framework</a:t>
            </a:r>
            <a:endParaRPr lang="en-GB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n-GB" sz="2000">
                <a:latin typeface="Open Sans"/>
                <a:ea typeface="Open Sans"/>
                <a:cs typeface="Open Sans"/>
              </a:rPr>
              <a:t>Clarity on success, informed by data.</a:t>
            </a:r>
            <a:endParaRPr lang="en-GB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n-GB" sz="2000">
                <a:latin typeface="Open Sans"/>
                <a:ea typeface="Open Sans"/>
                <a:cs typeface="Open Sans"/>
              </a:rPr>
              <a:t>Honesty about what works and what doesn't.</a:t>
            </a:r>
          </a:p>
          <a:p>
            <a:pPr marL="0" indent="0">
              <a:buNone/>
            </a:pPr>
            <a:endParaRPr lang="en-GB" sz="2000" dirty="0">
              <a:latin typeface="Roboto Light"/>
              <a:ea typeface="Roboto Light"/>
              <a:cs typeface="Roboto Light"/>
            </a:endParaRPr>
          </a:p>
          <a:p>
            <a:pPr marL="0" indent="0">
              <a:buNone/>
            </a:pPr>
            <a:endParaRPr lang="en-GB" sz="2000" dirty="0">
              <a:latin typeface="Roboto Light"/>
              <a:ea typeface="Roboto Light"/>
              <a:cs typeface="Roboto Light"/>
            </a:endParaRPr>
          </a:p>
          <a:p>
            <a:pPr marL="0" indent="0">
              <a:buNone/>
            </a:pPr>
            <a:endParaRPr lang="en-GB" sz="9000" dirty="0">
              <a:latin typeface="Roboto Light"/>
              <a:ea typeface="Roboto Slab"/>
              <a:cs typeface="Roboto Slab"/>
            </a:endParaRPr>
          </a:p>
        </p:txBody>
      </p:sp>
      <p:pic>
        <p:nvPicPr>
          <p:cNvPr id="13" name="Graphic 12" descr="Users with solid fill">
            <a:extLst>
              <a:ext uri="{FF2B5EF4-FFF2-40B4-BE49-F238E27FC236}">
                <a16:creationId xmlns:a16="http://schemas.microsoft.com/office/drawing/2014/main" id="{0B41A20D-78BF-7203-61C8-E6836FE813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11256" y="2310645"/>
            <a:ext cx="1069118" cy="1069118"/>
          </a:xfrm>
          <a:prstGeom prst="rect">
            <a:avLst/>
          </a:prstGeom>
        </p:spPr>
      </p:pic>
      <p:pic>
        <p:nvPicPr>
          <p:cNvPr id="15" name="Graphic 14" descr="Bullseye with solid fill">
            <a:extLst>
              <a:ext uri="{FF2B5EF4-FFF2-40B4-BE49-F238E27FC236}">
                <a16:creationId xmlns:a16="http://schemas.microsoft.com/office/drawing/2014/main" id="{4541EDFF-B652-48AA-947C-B5970D0445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8430" y="2388004"/>
            <a:ext cx="914400" cy="914400"/>
          </a:xfrm>
          <a:prstGeom prst="rect">
            <a:avLst/>
          </a:prstGeom>
        </p:spPr>
      </p:pic>
      <p:pic>
        <p:nvPicPr>
          <p:cNvPr id="17" name="Graphic 16" descr="Upward trend with solid fill">
            <a:extLst>
              <a:ext uri="{FF2B5EF4-FFF2-40B4-BE49-F238E27FC236}">
                <a16:creationId xmlns:a16="http://schemas.microsoft.com/office/drawing/2014/main" id="{C7FD9C93-5A16-BDBE-DD12-E9C7A28399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94067" y="245690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04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16B3B59488047A252778EB6BB1B5F" ma:contentTypeVersion="16" ma:contentTypeDescription="Create a new document." ma:contentTypeScope="" ma:versionID="122b3b1be4edbf5dcd2929c649361a4c">
  <xsd:schema xmlns:xsd="http://www.w3.org/2001/XMLSchema" xmlns:xs="http://www.w3.org/2001/XMLSchema" xmlns:p="http://schemas.microsoft.com/office/2006/metadata/properties" xmlns:ns2="6c72e988-925b-4451-8a5e-d9c1f6a1aadc" xmlns:ns3="477d63a0-de99-4a39-91b5-406410028615" targetNamespace="http://schemas.microsoft.com/office/2006/metadata/properties" ma:root="true" ma:fieldsID="b74bbde3659ff0de7e67185f12d75621" ns2:_="" ns3:_="">
    <xsd:import namespace="6c72e988-925b-4451-8a5e-d9c1f6a1aadc"/>
    <xsd:import namespace="477d63a0-de99-4a39-91b5-4064100286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2e988-925b-4451-8a5e-d9c1f6a1a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65fb1b4-2ab8-4526-9f73-59d15b151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d63a0-de99-4a39-91b5-40641002861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d82527-2c49-4b8e-ae75-e30f01fdd3bb}" ma:internalName="TaxCatchAll" ma:showField="CatchAllData" ma:web="477d63a0-de99-4a39-91b5-4064100286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72e988-925b-4451-8a5e-d9c1f6a1aadc">
      <Terms xmlns="http://schemas.microsoft.com/office/infopath/2007/PartnerControls"/>
    </lcf76f155ced4ddcb4097134ff3c332f>
    <TaxCatchAll xmlns="477d63a0-de99-4a39-91b5-406410028615"/>
  </documentManagement>
</p:properties>
</file>

<file path=customXml/itemProps1.xml><?xml version="1.0" encoding="utf-8"?>
<ds:datastoreItem xmlns:ds="http://schemas.openxmlformats.org/officeDocument/2006/customXml" ds:itemID="{5CFEAFB8-2D1B-410F-BD7D-967FC231FC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888A10-DF3E-4406-9CAC-CB2F3BCF3C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72e988-925b-4451-8a5e-d9c1f6a1aadc"/>
    <ds:schemaRef ds:uri="477d63a0-de99-4a39-91b5-4064100286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CA8949-8C2A-40D1-8227-97612C6CEB03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6c72e988-925b-4451-8a5e-d9c1f6a1aadc"/>
    <ds:schemaRef ds:uri="http://purl.org/dc/dcmitype/"/>
    <ds:schemaRef ds:uri="477d63a0-de99-4a39-91b5-406410028615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327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Open Sans</vt:lpstr>
      <vt:lpstr>Roboto Light</vt:lpstr>
      <vt:lpstr>Roboto Slab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Surika Biring</dc:creator>
  <cp:lastModifiedBy>Ly Nguyen</cp:lastModifiedBy>
  <cp:revision>37</cp:revision>
  <dcterms:created xsi:type="dcterms:W3CDTF">2026-06-10T09:31:32Z</dcterms:created>
  <dcterms:modified xsi:type="dcterms:W3CDTF">2026-06-17T11:55:19Z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0x0101003E816B3B59488047A252778EB6BB1B5F</vt:lpwstr>
  </property>
</Properties>
</file>