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61" r:id="rId6"/>
    <p:sldId id="262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AA401A-E3D7-C494-C737-1DE96F23D3BB}" v="44" dt="2026-06-15T16:22:31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EB90-9037-B0F3-5679-0DE21FDFC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57ECE-5AE9-5417-B384-D281C3A72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01B40-020C-FD7F-0109-FD534982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7481B-15D4-FFEA-4348-82236E53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A128-8F2E-CA01-7543-9B81A649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0C38F-1DCB-323A-ABB8-A59A5D09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A14BD-CCA3-1F7E-319E-3834DD510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C4AB7-A318-1FEA-2ACF-6AB4C719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8568D-746E-05D3-13F6-D45FE58D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6D14E-C3D9-E155-AC74-2D9CCFC1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8C1A2C-4146-B56F-0B64-0EF3E62FE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F010AA-1D5D-4B6A-95E5-8EFECF5BD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1DDD2-1692-214F-8D7A-4F7C9C35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65F6E-BD5E-BBD1-BE65-7DA631DA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F3462-5099-3889-CF8D-79B6C70E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40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0BBB-9B65-F69F-5355-3D3836A3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21759-2E35-E4F8-CC3F-4976749F7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30A7F-743D-5EA1-98C9-FD791ECD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5FAF7-F43E-42AC-3337-498E1D0C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C49B4-8EC4-CC0B-D526-0075BE88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6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6988-CEF3-BF65-5DE8-03B112F7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587DE-93F9-3052-EAA3-5802A7B3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5EDF-7862-F004-2778-7BED54C18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BB3F-0273-2FAB-A387-EA2B3557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EF941-4B96-A711-0EC3-56DDBF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8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120E-9DD8-8409-D70C-8556D5C1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FF91-368B-363F-8488-451142452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F1C74-DF5F-76EA-E0E2-038CF8D09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9AC7C-94FB-1F92-6C17-9CF4A224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D0F22-1CF7-7E72-3050-21C54C94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B7555-57C7-833C-EA76-3D5DF70C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19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F8E2-1AC7-884C-9218-AFE13712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A970C-2476-AE30-D6B7-632EEEEEF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A8083-56FF-9D03-646C-31A1CEADF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AE699-B829-E79B-1873-EBCC76EFD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4FB510-0472-3431-6E9D-6EB7BCDDDE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BDC3E-8867-F7F5-08B0-2F66D2A45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A7F49-587F-7BA8-7AD9-3A64212DB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965A2-0B32-9AAB-74AC-A099AA3F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3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725EC-9756-D569-32B0-1A961286C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A91B7-AAD1-B84D-FB02-E34934BA7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1E47C-2B67-D2CD-9BA7-2A500FA77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8F68F-3A26-617E-C625-7E3BFD30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39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DFEB7-F1C1-E71B-28AD-079CB0C3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8A1F0-D3FF-8517-B4D4-FD14B967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142F1-4271-72AD-9573-213524FC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2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939B-1F25-8DCF-D429-A75AFAB0D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4083F-1305-D7A8-765E-8A9CB54A0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305E7-B7F4-1299-3B4B-E4C0830E7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E2BD3-0D4A-0C72-34A4-3E1E4F393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1E9-42F0-4D5E-4BE2-C00084667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9CB36-EA74-EBDA-F4FE-42BCCF89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39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61B9-B0CD-1C5E-CDF8-E6C03A21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F67D0-7F29-481A-515C-DBFDF196D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8683D-B22C-6434-FC57-07D84D11F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EB597-B13D-C489-3BB0-6F3008D5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DE044-8435-776E-6FB2-14B30308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46E81-44B5-56A2-1182-5D475BD1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94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173442-CCF1-D035-9184-85C0AECCF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00569-7ADE-2FAA-A2EF-779DA1C5D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990FF-0C63-DBDA-E5EB-DC1E594AD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CF34B-7569-4D11-9EE1-856D8440E365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53EC9-CCD3-E113-F1E7-9C685B35A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4651B-A628-68F2-C8AD-7629C5CEA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34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  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0" name="Title"/>
          <p:cNvSpPr txBox="1"/>
          <p:nvPr/>
        </p:nvSpPr>
        <p:spPr>
          <a:xfrm>
            <a:off x="457200" y="1200000"/>
            <a:ext cx="11200000" cy="48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2800" b="1">
                <a:solidFill>
                  <a:srgbClr val="1A2B4A"/>
                </a:solidFill>
                <a:latin typeface="Calibri"/>
              </a:rPr>
              <a:t>Delivering at Height - Built in London</a:t>
            </a:r>
          </a:p>
        </p:txBody>
      </p:sp>
      <p:sp>
        <p:nvSpPr>
          <p:cNvPr id="11" name="Subtitle"/>
          <p:cNvSpPr txBox="1"/>
          <p:nvPr/>
        </p:nvSpPr>
        <p:spPr>
          <a:xfrm>
            <a:off x="457200" y="1680000"/>
            <a:ext cx="11200000" cy="32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1600" b="0" i="1">
                <a:solidFill>
                  <a:srgbClr val="B5003A"/>
                </a:solidFill>
                <a:latin typeface="Calibri"/>
              </a:rPr>
              <a:t>Completed schemes</a:t>
            </a:r>
          </a:p>
        </p:txBody>
      </p:sp>
      <p:sp>
        <p:nvSpPr>
          <p:cNvPr id="112" name="LeftName"/>
          <p:cNvSpPr txBox="1"/>
          <p:nvPr/>
        </p:nvSpPr>
        <p:spPr>
          <a:xfrm>
            <a:off x="438912" y="5231480"/>
            <a:ext cx="5717400" cy="4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2200" b="1">
                <a:solidFill>
                  <a:srgbClr val="1A2B4A"/>
                </a:solidFill>
                <a:latin typeface="Calibri"/>
              </a:rPr>
              <a:t>High Cross</a:t>
            </a:r>
            <a:r>
              <a:rPr lang="en-GB" sz="2200" b="0">
                <a:solidFill>
                  <a:srgbClr val="B5003A"/>
                </a:solidFill>
                <a:latin typeface="Calibri"/>
              </a:rPr>
              <a:t>  |  Croydon, London</a:t>
            </a:r>
          </a:p>
        </p:txBody>
      </p:sp>
      <p:sp>
        <p:nvSpPr>
          <p:cNvPr id="113" name="LeftDetail"/>
          <p:cNvSpPr txBox="1"/>
          <p:nvPr/>
        </p:nvSpPr>
        <p:spPr>
          <a:xfrm>
            <a:off x="438912" y="5661480"/>
            <a:ext cx="5717400" cy="3800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/>
          <a:p>
            <a:r>
              <a:rPr lang="en-GB" sz="1600">
                <a:solidFill>
                  <a:srgbClr val="374151"/>
                </a:solidFill>
                <a:latin typeface="Calibri"/>
              </a:rPr>
              <a:t>134 homes</a:t>
            </a:r>
            <a:r>
              <a:rPr lang="en-GB" sz="1600" b="0">
                <a:solidFill>
                  <a:srgbClr val="374151"/>
                </a:solidFill>
                <a:latin typeface="Calibri"/>
              </a:rPr>
              <a:t>  |  19 storeys  |  100% affordable</a:t>
            </a:r>
          </a:p>
        </p:txBody>
      </p:sp>
      <p:sp>
        <p:nvSpPr>
          <p:cNvPr id="114" name="RightName"/>
          <p:cNvSpPr txBox="1"/>
          <p:nvPr/>
        </p:nvSpPr>
        <p:spPr>
          <a:xfrm>
            <a:off x="6456312" y="5231480"/>
            <a:ext cx="5717400" cy="4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2200" b="1">
                <a:solidFill>
                  <a:srgbClr val="1A2B4A"/>
                </a:solidFill>
                <a:latin typeface="Calibri"/>
              </a:rPr>
              <a:t>The Waterline</a:t>
            </a:r>
            <a:r>
              <a:rPr lang="en-GB" sz="2200" b="0">
                <a:solidFill>
                  <a:srgbClr val="B5003A"/>
                </a:solidFill>
                <a:latin typeface="Calibri"/>
              </a:rPr>
              <a:t>  |  Alperton, London</a:t>
            </a:r>
          </a:p>
        </p:txBody>
      </p:sp>
      <p:sp>
        <p:nvSpPr>
          <p:cNvPr id="115" name="RightDetail"/>
          <p:cNvSpPr txBox="1"/>
          <p:nvPr/>
        </p:nvSpPr>
        <p:spPr>
          <a:xfrm>
            <a:off x="6456312" y="5661480"/>
            <a:ext cx="5717400" cy="3800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/>
          <a:p>
            <a:r>
              <a:rPr lang="en-GB" sz="1600">
                <a:solidFill>
                  <a:srgbClr val="374151"/>
                </a:solidFill>
                <a:latin typeface="Calibri"/>
              </a:rPr>
              <a:t>251 homes</a:t>
            </a:r>
            <a:r>
              <a:rPr lang="en-GB" sz="1600" b="0">
                <a:solidFill>
                  <a:srgbClr val="374151"/>
                </a:solidFill>
                <a:latin typeface="Calibri"/>
              </a:rPr>
              <a:t>  |  22 storeys  |  affordable-led regeneration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D969A9-DC74-6AB4-C46E-D7DF57281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747" y="1983431"/>
            <a:ext cx="4342752" cy="32646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85E33F-3BB5-465C-09D2-F0CDB6D6D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r="4099"/>
          <a:stretch>
            <a:fillRect/>
          </a:stretch>
        </p:blipFill>
        <p:spPr>
          <a:xfrm>
            <a:off x="530351" y="2021097"/>
            <a:ext cx="4544569" cy="32103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E129FE-8CFF-CE6A-EB99-A463F9AD4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550" y="280988"/>
            <a:ext cx="1962150" cy="714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88F739-DD41-DEA5-EE90-F4BE35B46A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2213" y="285750"/>
            <a:ext cx="16859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  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0" name="Title"/>
          <p:cNvSpPr txBox="1"/>
          <p:nvPr/>
        </p:nvSpPr>
        <p:spPr>
          <a:xfrm>
            <a:off x="457200" y="1200000"/>
            <a:ext cx="11200000" cy="48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2800" b="1">
                <a:solidFill>
                  <a:srgbClr val="1A2B4A"/>
                </a:solidFill>
                <a:latin typeface="Calibri"/>
              </a:rPr>
              <a:t>Delivering at Height - Upcoming in London</a:t>
            </a:r>
          </a:p>
        </p:txBody>
      </p:sp>
      <p:sp>
        <p:nvSpPr>
          <p:cNvPr id="11" name="Subtitle"/>
          <p:cNvSpPr txBox="1"/>
          <p:nvPr/>
        </p:nvSpPr>
        <p:spPr>
          <a:xfrm>
            <a:off x="457200" y="1680000"/>
            <a:ext cx="11200000" cy="32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1600" b="0" i="1">
                <a:solidFill>
                  <a:srgbClr val="B5003A"/>
                </a:solidFill>
                <a:latin typeface="Calibri"/>
              </a:rPr>
              <a:t>Under construction schemes</a:t>
            </a:r>
          </a:p>
        </p:txBody>
      </p:sp>
      <p:sp>
        <p:nvSpPr>
          <p:cNvPr id="112" name="LeftName"/>
          <p:cNvSpPr txBox="1"/>
          <p:nvPr/>
        </p:nvSpPr>
        <p:spPr>
          <a:xfrm>
            <a:off x="457200" y="5076032"/>
            <a:ext cx="5717400" cy="4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2200" b="1">
                <a:solidFill>
                  <a:srgbClr val="1A2B4A"/>
                </a:solidFill>
                <a:latin typeface="Calibri"/>
              </a:rPr>
              <a:t>Argenta</a:t>
            </a:r>
            <a:r>
              <a:rPr lang="en-GB" sz="2200" b="0">
                <a:solidFill>
                  <a:srgbClr val="B5003A"/>
                </a:solidFill>
                <a:latin typeface="Calibri"/>
              </a:rPr>
              <a:t>  |  Brent, London</a:t>
            </a:r>
          </a:p>
        </p:txBody>
      </p:sp>
      <p:sp>
        <p:nvSpPr>
          <p:cNvPr id="113" name="LeftDetail"/>
          <p:cNvSpPr txBox="1"/>
          <p:nvPr/>
        </p:nvSpPr>
        <p:spPr>
          <a:xfrm>
            <a:off x="457200" y="5506032"/>
            <a:ext cx="5717400" cy="3800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/>
          <a:p>
            <a:pPr algn="l"/>
            <a:r>
              <a:rPr lang="en-GB" sz="1600" b="0">
                <a:solidFill>
                  <a:srgbClr val="374151"/>
                </a:solidFill>
                <a:latin typeface="Calibri"/>
              </a:rPr>
              <a:t>c.</a:t>
            </a:r>
            <a:r>
              <a:rPr lang="en-GB" sz="1600">
                <a:solidFill>
                  <a:srgbClr val="374151"/>
                </a:solidFill>
                <a:latin typeface="Calibri"/>
              </a:rPr>
              <a:t>180</a:t>
            </a:r>
            <a:r>
              <a:rPr lang="en-GB" sz="1600" b="0">
                <a:solidFill>
                  <a:srgbClr val="374151"/>
                </a:solidFill>
                <a:latin typeface="Calibri"/>
              </a:rPr>
              <a:t> homes  |  25+ storeys  |  major brownfield site</a:t>
            </a:r>
          </a:p>
        </p:txBody>
      </p:sp>
      <p:sp>
        <p:nvSpPr>
          <p:cNvPr id="114" name="RightName"/>
          <p:cNvSpPr txBox="1"/>
          <p:nvPr/>
        </p:nvSpPr>
        <p:spPr>
          <a:xfrm>
            <a:off x="6474600" y="5076032"/>
            <a:ext cx="5717400" cy="4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2200" b="1">
                <a:solidFill>
                  <a:srgbClr val="1A2B4A"/>
                </a:solidFill>
                <a:latin typeface="Calibri"/>
              </a:rPr>
              <a:t>Clare House</a:t>
            </a:r>
            <a:r>
              <a:rPr lang="en-GB" sz="2200" b="0">
                <a:solidFill>
                  <a:srgbClr val="B5003A"/>
                </a:solidFill>
                <a:latin typeface="Calibri"/>
              </a:rPr>
              <a:t>  |  Bow, London</a:t>
            </a:r>
          </a:p>
        </p:txBody>
      </p:sp>
      <p:sp>
        <p:nvSpPr>
          <p:cNvPr id="115" name="RightDetail"/>
          <p:cNvSpPr txBox="1"/>
          <p:nvPr/>
        </p:nvSpPr>
        <p:spPr>
          <a:xfrm>
            <a:off x="6474600" y="5506032"/>
            <a:ext cx="5717400" cy="38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1600" b="0">
                <a:solidFill>
                  <a:srgbClr val="374151"/>
                </a:solidFill>
                <a:latin typeface="Calibri"/>
              </a:rPr>
              <a:t>145 social rent homes  |  23-storey new build replacing ageing high-rise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C32BAE-F204-7715-D68C-186C02DCF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3" b="11512"/>
          <a:stretch>
            <a:fillRect/>
          </a:stretch>
        </p:blipFill>
        <p:spPr>
          <a:xfrm>
            <a:off x="534800" y="1997047"/>
            <a:ext cx="3784602" cy="3034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0FE4C8-CE37-7F5B-8011-692645F8A0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600" y="2000000"/>
            <a:ext cx="4552071" cy="3034714"/>
          </a:xfrm>
          <a:prstGeom prst="rect">
            <a:avLst/>
          </a:prstGeom>
        </p:spPr>
      </p:pic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D6F5572-F161-659F-D957-F0DAAE2B6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550" y="280988"/>
            <a:ext cx="1962150" cy="714375"/>
          </a:xfrm>
          <a:prstGeom prst="rect">
            <a:avLst/>
          </a:prstGeom>
        </p:spPr>
      </p:pic>
      <p:pic>
        <p:nvPicPr>
          <p:cNvPr id="8" name="Picture 7" descr="A logo with blue lines on a black background&#10;&#10;AI-generated content may be incorrect.">
            <a:extLst>
              <a:ext uri="{FF2B5EF4-FFF2-40B4-BE49-F238E27FC236}">
                <a16:creationId xmlns:a16="http://schemas.microsoft.com/office/drawing/2014/main" id="{D63A8998-9140-F58D-F27C-5C8B64EEA3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2213" y="285750"/>
            <a:ext cx="16859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  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10" name="Title"/>
          <p:cNvSpPr txBox="1"/>
          <p:nvPr/>
        </p:nvSpPr>
        <p:spPr>
          <a:xfrm>
            <a:off x="457200" y="1200000"/>
            <a:ext cx="11200000" cy="48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2800" b="1">
                <a:solidFill>
                  <a:srgbClr val="1A2B4A"/>
                </a:solidFill>
                <a:latin typeface="Calibri"/>
              </a:rPr>
              <a:t>Delivering at Height - Across the Country</a:t>
            </a:r>
          </a:p>
        </p:txBody>
      </p:sp>
      <p:sp>
        <p:nvSpPr>
          <p:cNvPr id="11" name="Subtitle"/>
          <p:cNvSpPr txBox="1"/>
          <p:nvPr/>
        </p:nvSpPr>
        <p:spPr>
          <a:xfrm>
            <a:off x="457200" y="1680000"/>
            <a:ext cx="11200000" cy="32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1600" b="0" i="1">
                <a:solidFill>
                  <a:srgbClr val="B5003A"/>
                </a:solidFill>
                <a:latin typeface="Calibri"/>
              </a:rPr>
              <a:t>Schemes outside London</a:t>
            </a:r>
          </a:p>
        </p:txBody>
      </p:sp>
      <p:pic>
        <p:nvPicPr>
          <p:cNvPr id="110" name="Photo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50000"/>
            <a:ext cx="3607200" cy="2900000"/>
          </a:xfrm>
          <a:prstGeom prst="roundRect">
            <a:avLst>
              <a:gd name="adj" fmla="val 10000"/>
            </a:avLst>
          </a:prstGeom>
        </p:spPr>
      </p:pic>
      <p:sp>
        <p:nvSpPr>
          <p:cNvPr id="120" name="Name1"/>
          <p:cNvSpPr txBox="1"/>
          <p:nvPr/>
        </p:nvSpPr>
        <p:spPr>
          <a:xfrm>
            <a:off x="457200" y="4770000"/>
            <a:ext cx="3607200" cy="42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1900" b="1">
                <a:solidFill>
                  <a:srgbClr val="1A2B4A"/>
                </a:solidFill>
                <a:latin typeface="Calibri"/>
              </a:rPr>
              <a:t>Dyecoats</a:t>
            </a:r>
            <a:r>
              <a:rPr lang="en-GB" sz="1900" b="0">
                <a:solidFill>
                  <a:srgbClr val="B5003A"/>
                </a:solidFill>
                <a:latin typeface="Calibri"/>
              </a:rPr>
              <a:t>  |  Leeds</a:t>
            </a:r>
          </a:p>
        </p:txBody>
      </p:sp>
      <p:sp>
        <p:nvSpPr>
          <p:cNvPr id="130" name="Detail1"/>
          <p:cNvSpPr txBox="1"/>
          <p:nvPr/>
        </p:nvSpPr>
        <p:spPr>
          <a:xfrm>
            <a:off x="457200" y="5180000"/>
            <a:ext cx="3607200" cy="38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1400" b="0">
                <a:solidFill>
                  <a:srgbClr val="374151"/>
                </a:solidFill>
                <a:latin typeface="Calibri"/>
              </a:rPr>
              <a:t>1,800+ homes  |  17-storey first phase  |  flagship brownfield placemaking</a:t>
            </a:r>
          </a:p>
        </p:txBody>
      </p:sp>
      <p:pic>
        <p:nvPicPr>
          <p:cNvPr id="111" name="Photo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400" y="1750000"/>
            <a:ext cx="3607200" cy="2900000"/>
          </a:xfrm>
          <a:prstGeom prst="roundRect">
            <a:avLst>
              <a:gd name="adj" fmla="val 10000"/>
            </a:avLst>
          </a:prstGeom>
        </p:spPr>
      </p:pic>
      <p:sp>
        <p:nvSpPr>
          <p:cNvPr id="121" name="Name2"/>
          <p:cNvSpPr txBox="1"/>
          <p:nvPr/>
        </p:nvSpPr>
        <p:spPr>
          <a:xfrm>
            <a:off x="4292400" y="4770000"/>
            <a:ext cx="3607200" cy="42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1900" b="1">
                <a:solidFill>
                  <a:srgbClr val="1A2B4A"/>
                </a:solidFill>
                <a:latin typeface="Calibri"/>
              </a:rPr>
              <a:t>Brewery Gardens</a:t>
            </a:r>
            <a:r>
              <a:rPr lang="en-GB" sz="1900" b="0">
                <a:solidFill>
                  <a:srgbClr val="B5003A"/>
                </a:solidFill>
                <a:latin typeface="Calibri"/>
              </a:rPr>
              <a:t>  |  Manchester</a:t>
            </a:r>
          </a:p>
        </p:txBody>
      </p:sp>
      <p:sp>
        <p:nvSpPr>
          <p:cNvPr id="131" name="Detail2"/>
          <p:cNvSpPr txBox="1"/>
          <p:nvPr/>
        </p:nvSpPr>
        <p:spPr>
          <a:xfrm>
            <a:off x="4292400" y="5180000"/>
            <a:ext cx="3607200" cy="38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1400" b="0">
                <a:solidFill>
                  <a:srgbClr val="374151"/>
                </a:solidFill>
                <a:latin typeface="Calibri"/>
              </a:rPr>
              <a:t>505 homes  |  29 storeys  |  60% affordable  |  brownfield regeneration</a:t>
            </a:r>
          </a:p>
        </p:txBody>
      </p:sp>
      <p:sp>
        <p:nvSpPr>
          <p:cNvPr id="112" name="PlaceholderImg3"/>
          <p:cNvSpPr/>
          <p:nvPr/>
        </p:nvSpPr>
        <p:spPr>
          <a:xfrm>
            <a:off x="8127600" y="1750000"/>
            <a:ext cx="3607200" cy="2900000"/>
          </a:xfrm>
          <a:prstGeom prst="roundRect">
            <a:avLst>
              <a:gd name="adj" fmla="val 10000"/>
            </a:avLst>
          </a:prstGeom>
          <a:solidFill>
            <a:srgbClr val="C8D4C0"/>
          </a:solidFill>
          <a:ln w="12000">
            <a:solidFill>
              <a:srgbClr val="8FA882"/>
            </a:solidFill>
            <a:prstDash val="dash"/>
          </a:ln>
        </p:spPr>
        <p:txBody>
          <a:bodyPr wrap="square" anchor="ctr"/>
          <a:lstStyle/>
          <a:p>
            <a:pPr algn="ctr"/>
            <a:r>
              <a:rPr lang="en-GB" sz="1400" i="1">
                <a:solidFill>
                  <a:srgbClr val="5C7050"/>
                </a:solidFill>
                <a:latin typeface="Calibri"/>
              </a:rPr>
              <a:t>[ Insert image ]</a:t>
            </a:r>
          </a:p>
        </p:txBody>
      </p:sp>
      <p:sp>
        <p:nvSpPr>
          <p:cNvPr id="122" name="Name3"/>
          <p:cNvSpPr txBox="1"/>
          <p:nvPr/>
        </p:nvSpPr>
        <p:spPr>
          <a:xfrm>
            <a:off x="8127599" y="4770000"/>
            <a:ext cx="3796999" cy="42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lang="en-GB" sz="1900" b="1">
                <a:solidFill>
                  <a:srgbClr val="1A2B4A"/>
                </a:solidFill>
                <a:latin typeface="Calibri"/>
              </a:rPr>
              <a:t>High Street</a:t>
            </a:r>
            <a:r>
              <a:rPr lang="en-GB" sz="1900" b="0">
                <a:solidFill>
                  <a:srgbClr val="B5003A"/>
                </a:solidFill>
                <a:latin typeface="Calibri"/>
              </a:rPr>
              <a:t>  |  Digbeth, Birmingham</a:t>
            </a:r>
          </a:p>
        </p:txBody>
      </p:sp>
      <p:sp>
        <p:nvSpPr>
          <p:cNvPr id="132" name="Detail3"/>
          <p:cNvSpPr txBox="1"/>
          <p:nvPr/>
        </p:nvSpPr>
        <p:spPr>
          <a:xfrm>
            <a:off x="8127600" y="5180000"/>
            <a:ext cx="3607200" cy="380000"/>
          </a:xfrm>
          <a:prstGeom prst="rect">
            <a:avLst/>
          </a:prstGeom>
          <a:noFill/>
        </p:spPr>
        <p:txBody>
          <a:bodyPr wrap="square" lIns="91440" tIns="45720" rIns="91440" bIns="45720" anchor="t"/>
          <a:lstStyle/>
          <a:p>
            <a:pPr algn="l"/>
            <a:r>
              <a:rPr lang="en-GB" sz="1400">
                <a:solidFill>
                  <a:srgbClr val="374151"/>
                </a:solidFill>
                <a:latin typeface="Calibri"/>
              </a:rPr>
              <a:t>481</a:t>
            </a:r>
            <a:r>
              <a:rPr lang="en-GB" sz="1400" b="0">
                <a:solidFill>
                  <a:srgbClr val="374151"/>
                </a:solidFill>
                <a:latin typeface="Calibri"/>
              </a:rPr>
              <a:t> homes  |  33-storey  |  50%+ affordable  |  major urban regeneration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5A2232-0E2E-4745-5620-5E14E5A9D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282" y="1724161"/>
            <a:ext cx="3907317" cy="2925839"/>
          </a:xfrm>
          <a:prstGeom prst="roundRect">
            <a:avLst/>
          </a:prstGeom>
        </p:spPr>
      </p:pic>
      <p:pic>
        <p:nvPicPr>
          <p:cNvPr id="3" name="Picture 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B466BF1-16E1-F366-A67F-AAD7D8B8E4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8550" y="280988"/>
            <a:ext cx="1962150" cy="714375"/>
          </a:xfrm>
          <a:prstGeom prst="rect">
            <a:avLst/>
          </a:prstGeom>
        </p:spPr>
      </p:pic>
      <p:pic>
        <p:nvPicPr>
          <p:cNvPr id="7" name="Picture 6" descr="A logo with blue lines on a black background&#10;&#10;AI-generated content may be incorrect.">
            <a:extLst>
              <a:ext uri="{FF2B5EF4-FFF2-40B4-BE49-F238E27FC236}">
                <a16:creationId xmlns:a16="http://schemas.microsoft.com/office/drawing/2014/main" id="{D4CE8873-2421-B9D8-49E1-D3312062B3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82213" y="285750"/>
            <a:ext cx="16859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  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65783E-AE80-BBA5-AECA-A0971C30554F}"/>
              </a:ext>
            </a:extLst>
          </p:cNvPr>
          <p:cNvSpPr txBox="1"/>
          <p:nvPr/>
        </p:nvSpPr>
        <p:spPr>
          <a:xfrm>
            <a:off x="602776" y="1523999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19" name="SlideTitle2"/>
          <p:cNvSpPr txBox="1"/>
          <p:nvPr/>
        </p:nvSpPr>
        <p:spPr>
          <a:xfrm>
            <a:off x="457200" y="1250000"/>
            <a:ext cx="11200000" cy="50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lang="en-GB" sz="3000" b="1">
                <a:solidFill>
                  <a:srgbClr val="1A2B4A"/>
                </a:solidFill>
                <a:latin typeface="Calibri"/>
              </a:rPr>
              <a:t>A Practical Test for Tall Buildings</a:t>
            </a:r>
          </a:p>
        </p:txBody>
      </p:sp>
      <p:sp>
        <p:nvSpPr>
          <p:cNvPr id="20" name="Card1"/>
          <p:cNvSpPr/>
          <p:nvPr/>
        </p:nvSpPr>
        <p:spPr>
          <a:xfrm>
            <a:off x="600000" y="2151944"/>
            <a:ext cx="2050000" cy="3500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9000">
            <a:solidFill>
              <a:srgbClr val="DDEBD4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22" name="Label1"/>
          <p:cNvSpPr txBox="1"/>
          <p:nvPr/>
        </p:nvSpPr>
        <p:spPr>
          <a:xfrm>
            <a:off x="700000" y="2301944"/>
            <a:ext cx="1850000" cy="55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/>
            <a:r>
              <a:rPr lang="en-GB" sz="1800" b="1">
                <a:solidFill>
                  <a:srgbClr val="1A2B4A"/>
                </a:solidFill>
                <a:latin typeface="Calibri"/>
              </a:rPr>
              <a:t>Connection</a:t>
            </a:r>
          </a:p>
        </p:txBody>
      </p:sp>
      <p:sp>
        <p:nvSpPr>
          <p:cNvPr id="23" name="Desc1"/>
          <p:cNvSpPr txBox="1"/>
          <p:nvPr/>
        </p:nvSpPr>
        <p:spPr>
          <a:xfrm>
            <a:off x="730000" y="2931944"/>
            <a:ext cx="1790000" cy="16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lnSpc>
                <a:spcPts val="2400"/>
              </a:lnSpc>
            </a:pPr>
            <a:r>
              <a:rPr lang="en-GB" sz="1400" b="0">
                <a:solidFill>
                  <a:srgbClr val="374151"/>
                </a:solidFill>
                <a:latin typeface="Calibri"/>
              </a:rPr>
              <a:t>Does the building help people feel part of a community, not isolated?</a:t>
            </a:r>
          </a:p>
        </p:txBody>
      </p:sp>
      <p:sp>
        <p:nvSpPr>
          <p:cNvPr id="30" name="Card2"/>
          <p:cNvSpPr/>
          <p:nvPr/>
        </p:nvSpPr>
        <p:spPr>
          <a:xfrm>
            <a:off x="2820000" y="2151944"/>
            <a:ext cx="2050000" cy="3500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9000">
            <a:solidFill>
              <a:srgbClr val="DDEBD4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2" name="Label2"/>
          <p:cNvSpPr txBox="1"/>
          <p:nvPr/>
        </p:nvSpPr>
        <p:spPr>
          <a:xfrm>
            <a:off x="2920000" y="2301944"/>
            <a:ext cx="1850000" cy="55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/>
            <a:r>
              <a:rPr lang="en-GB" sz="1800" b="1">
                <a:solidFill>
                  <a:srgbClr val="1A2B4A"/>
                </a:solidFill>
                <a:latin typeface="Calibri"/>
              </a:rPr>
              <a:t>Resilience</a:t>
            </a:r>
          </a:p>
        </p:txBody>
      </p:sp>
      <p:sp>
        <p:nvSpPr>
          <p:cNvPr id="33" name="Desc2"/>
          <p:cNvSpPr txBox="1"/>
          <p:nvPr/>
        </p:nvSpPr>
        <p:spPr>
          <a:xfrm>
            <a:off x="2950000" y="2931944"/>
            <a:ext cx="1790000" cy="16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lnSpc>
                <a:spcPts val="2400"/>
              </a:lnSpc>
            </a:pPr>
            <a:r>
              <a:rPr lang="en-GB" sz="1400" b="0">
                <a:solidFill>
                  <a:srgbClr val="374151"/>
                </a:solidFill>
                <a:latin typeface="Calibri"/>
              </a:rPr>
              <a:t>Can it adapt to climate change, technology and changing demographics?</a:t>
            </a:r>
          </a:p>
        </p:txBody>
      </p:sp>
      <p:sp>
        <p:nvSpPr>
          <p:cNvPr id="40" name="Card3"/>
          <p:cNvSpPr/>
          <p:nvPr/>
        </p:nvSpPr>
        <p:spPr>
          <a:xfrm>
            <a:off x="5040000" y="2151944"/>
            <a:ext cx="2050000" cy="3500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9000">
            <a:solidFill>
              <a:srgbClr val="DDEBD4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42" name="Label3"/>
          <p:cNvSpPr txBox="1"/>
          <p:nvPr/>
        </p:nvSpPr>
        <p:spPr>
          <a:xfrm>
            <a:off x="5140000" y="2301944"/>
            <a:ext cx="1850000" cy="55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/>
            <a:r>
              <a:rPr lang="en-GB" sz="1800" b="1">
                <a:solidFill>
                  <a:srgbClr val="1A2B4A"/>
                </a:solidFill>
                <a:latin typeface="Calibri"/>
              </a:rPr>
              <a:t>Sufficiency</a:t>
            </a:r>
          </a:p>
        </p:txBody>
      </p:sp>
      <p:sp>
        <p:nvSpPr>
          <p:cNvPr id="43" name="Desc3"/>
          <p:cNvSpPr txBox="1"/>
          <p:nvPr/>
        </p:nvSpPr>
        <p:spPr>
          <a:xfrm>
            <a:off x="5170000" y="2931944"/>
            <a:ext cx="1790000" cy="16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lnSpc>
                <a:spcPts val="2400"/>
              </a:lnSpc>
            </a:pPr>
            <a:r>
              <a:rPr lang="en-GB" sz="1400" b="0">
                <a:solidFill>
                  <a:srgbClr val="374151"/>
                </a:solidFill>
                <a:latin typeface="Calibri"/>
              </a:rPr>
              <a:t>Are homes practical and affordable with manageable ongoing costs?</a:t>
            </a:r>
          </a:p>
        </p:txBody>
      </p:sp>
      <p:sp>
        <p:nvSpPr>
          <p:cNvPr id="50" name="Card4"/>
          <p:cNvSpPr/>
          <p:nvPr/>
        </p:nvSpPr>
        <p:spPr>
          <a:xfrm>
            <a:off x="7260000" y="2151944"/>
            <a:ext cx="2050000" cy="3500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9000">
            <a:solidFill>
              <a:srgbClr val="DDEBD4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52" name="Label4"/>
          <p:cNvSpPr txBox="1"/>
          <p:nvPr/>
        </p:nvSpPr>
        <p:spPr>
          <a:xfrm>
            <a:off x="7360000" y="2301944"/>
            <a:ext cx="1850000" cy="55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/>
            <a:r>
              <a:rPr lang="en-GB" sz="1800" b="1">
                <a:solidFill>
                  <a:srgbClr val="1A2B4A"/>
                </a:solidFill>
                <a:latin typeface="Calibri"/>
              </a:rPr>
              <a:t>Trust</a:t>
            </a:r>
          </a:p>
        </p:txBody>
      </p:sp>
      <p:sp>
        <p:nvSpPr>
          <p:cNvPr id="53" name="Desc4"/>
          <p:cNvSpPr txBox="1"/>
          <p:nvPr/>
        </p:nvSpPr>
        <p:spPr>
          <a:xfrm>
            <a:off x="7390000" y="2931944"/>
            <a:ext cx="1790000" cy="16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lnSpc>
                <a:spcPts val="2400"/>
              </a:lnSpc>
            </a:pPr>
            <a:r>
              <a:rPr lang="en-GB" sz="1400" b="0">
                <a:solidFill>
                  <a:srgbClr val="374151"/>
                </a:solidFill>
                <a:latin typeface="Calibri"/>
              </a:rPr>
              <a:t>Do residents understand the building and feel listened to and safe?</a:t>
            </a:r>
          </a:p>
        </p:txBody>
      </p:sp>
      <p:sp>
        <p:nvSpPr>
          <p:cNvPr id="60" name="Card5"/>
          <p:cNvSpPr/>
          <p:nvPr/>
        </p:nvSpPr>
        <p:spPr>
          <a:xfrm>
            <a:off x="9480000" y="2151944"/>
            <a:ext cx="2050000" cy="35000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 w="9000">
            <a:solidFill>
              <a:srgbClr val="DDEBD4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62" name="Label5"/>
          <p:cNvSpPr txBox="1"/>
          <p:nvPr/>
        </p:nvSpPr>
        <p:spPr>
          <a:xfrm>
            <a:off x="9580000" y="2301944"/>
            <a:ext cx="1850000" cy="55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/>
            <a:r>
              <a:rPr lang="en-GB" sz="1800" b="1">
                <a:solidFill>
                  <a:srgbClr val="1A2B4A"/>
                </a:solidFill>
                <a:latin typeface="Calibri"/>
              </a:rPr>
              <a:t>Health</a:t>
            </a:r>
          </a:p>
        </p:txBody>
      </p:sp>
      <p:sp>
        <p:nvSpPr>
          <p:cNvPr id="63" name="Desc5"/>
          <p:cNvSpPr txBox="1"/>
          <p:nvPr/>
        </p:nvSpPr>
        <p:spPr>
          <a:xfrm>
            <a:off x="9610000" y="2931944"/>
            <a:ext cx="1790000" cy="165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lnSpc>
                <a:spcPts val="2400"/>
              </a:lnSpc>
            </a:pPr>
            <a:r>
              <a:rPr lang="en-GB" sz="1400" b="0">
                <a:solidFill>
                  <a:srgbClr val="374151"/>
                </a:solidFill>
                <a:latin typeface="Calibri"/>
              </a:rPr>
              <a:t>Does the home support wellbeing through daylight, air quality and green space?</a:t>
            </a:r>
          </a:p>
        </p:txBody>
      </p:sp>
      <p:pic>
        <p:nvPicPr>
          <p:cNvPr id="4" name="Picture 3" descr="A green background with a green hat and leaf&#10;&#10;AI-generated content may be incorrect.">
            <a:extLst>
              <a:ext uri="{FF2B5EF4-FFF2-40B4-BE49-F238E27FC236}">
                <a16:creationId xmlns:a16="http://schemas.microsoft.com/office/drawing/2014/main" id="{8B2317D1-C71C-ECCA-2D59-8A741EB34D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6670" y="4672866"/>
            <a:ext cx="1167699" cy="13233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1B576C-F498-47FF-7FAF-042D8BFBB2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8980" y="4577616"/>
            <a:ext cx="572039" cy="1398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0BE4DA-53F6-7719-FB6F-3B2B148184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85539" y="4577616"/>
            <a:ext cx="743321" cy="1398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88215E-7455-CC93-4B79-89108645A70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23000" y="4672866"/>
            <a:ext cx="1124000" cy="12809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85056B-86DF-5CF3-5315-D0EDB0B806F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70346" y="4634766"/>
            <a:ext cx="1269308" cy="1283183"/>
          </a:xfrm>
          <a:prstGeom prst="rect">
            <a:avLst/>
          </a:prstGeom>
        </p:spPr>
      </p:pic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DD6D0AED-2184-6F1C-A0CD-75CEE0A1FE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8550" y="280988"/>
            <a:ext cx="1962150" cy="714375"/>
          </a:xfrm>
          <a:prstGeom prst="rect">
            <a:avLst/>
          </a:prstGeom>
        </p:spPr>
      </p:pic>
      <p:pic>
        <p:nvPicPr>
          <p:cNvPr id="12" name="Picture 11" descr="A logo with blue lines on a black background&#10;&#10;AI-generated content may be incorrect.">
            <a:extLst>
              <a:ext uri="{FF2B5EF4-FFF2-40B4-BE49-F238E27FC236}">
                <a16:creationId xmlns:a16="http://schemas.microsoft.com/office/drawing/2014/main" id="{C32C6E73-1161-B2A4-B10E-B78D2F4813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82213" y="285750"/>
            <a:ext cx="16859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/>
  </documentManagement>
</p:properties>
</file>

<file path=customXml/itemProps1.xml><?xml version="1.0" encoding="utf-8"?>
<ds:datastoreItem xmlns:ds="http://schemas.openxmlformats.org/officeDocument/2006/customXml" ds:itemID="{E0888A10-DF3E-4406-9CAC-CB2F3BCF3C97}">
  <ds:schemaRefs>
    <ds:schemaRef ds:uri="477d63a0-de99-4a39-91b5-406410028615"/>
    <ds:schemaRef ds:uri="6c72e988-925b-4451-8a5e-d9c1f6a1aa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FEAFB8-2D1B-410F-BD7D-967FC231FC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CA8949-8C2A-40D1-8227-97612C6CEB03}">
  <ds:schemaRefs>
    <ds:schemaRef ds:uri="477d63a0-de99-4a39-91b5-406410028615"/>
    <ds:schemaRef ds:uri="6c72e988-925b-4451-8a5e-d9c1f6a1aad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6de87d3-a27f-46d4-b11d-47151b346901}" enabled="1" method="Privileged" siteId="{79c31f39-e1a3-435c-81b6-93ff2f50202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Surika Biring</dc:creator>
  <cp:lastModifiedBy>Jenard Dyer</cp:lastModifiedBy>
  <cp:revision>16</cp:revision>
  <dcterms:created xsi:type="dcterms:W3CDTF">2026-06-10T09:31:32Z</dcterms:created>
  <dcterms:modified xsi:type="dcterms:W3CDTF">2026-06-15T18:33:13Z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