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EB90-9037-B0F3-5679-0DE21FDFC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57ECE-5AE9-5417-B384-D281C3A72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01B40-020C-FD7F-0109-FD534982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7481B-15D4-FFEA-4348-82236E53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A128-8F2E-CA01-7543-9B81A649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C38F-1DCB-323A-ABB8-A59A5D09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A14BD-CCA3-1F7E-319E-3834DD510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C4AB7-A318-1FEA-2ACF-6AB4C719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8568D-746E-05D3-13F6-D45FE58D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6D14E-C3D9-E155-AC74-2D9CCFC1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C1A2C-4146-B56F-0B64-0EF3E62FE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010AA-1D5D-4B6A-95E5-8EFECF5BD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1DDD2-1692-214F-8D7A-4F7C9C35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65F6E-BD5E-BBD1-BE65-7DA631DA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F3462-5099-3889-CF8D-79B6C70E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0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0BBB-9B65-F69F-5355-3D3836A3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1759-2E35-E4F8-CC3F-4976749F7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30A7F-743D-5EA1-98C9-FD791ECD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5FAF7-F43E-42AC-3337-498E1D0C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C49B4-8EC4-CC0B-D526-0075BE88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6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6988-CEF3-BF65-5DE8-03B112F7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587DE-93F9-3052-EAA3-5802A7B3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5EDF-7862-F004-2778-7BED54C18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BB3F-0273-2FAB-A387-EA2B3557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EF941-4B96-A711-0EC3-56DDBF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8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120E-9DD8-8409-D70C-8556D5C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FF91-368B-363F-8488-451142452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F1C74-DF5F-76EA-E0E2-038CF8D09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9AC7C-94FB-1F92-6C17-9CF4A224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D0F22-1CF7-7E72-3050-21C54C94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B7555-57C7-833C-EA76-3D5DF70C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1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F8E2-1AC7-884C-9218-AFE13712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A970C-2476-AE30-D6B7-632EEEEEF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A8083-56FF-9D03-646C-31A1CEAD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AE699-B829-E79B-1873-EBCC76EFD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4FB510-0472-3431-6E9D-6EB7BCDDDE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BDC3E-8867-F7F5-08B0-2F66D2A45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A7F49-587F-7BA8-7AD9-3A64212DB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965A2-0B32-9AAB-74AC-A099AA3F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3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725EC-9756-D569-32B0-1A961286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A91B7-AAD1-B84D-FB02-E34934BA7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E47C-2B67-D2CD-9BA7-2A500FA7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F68F-3A26-617E-C625-7E3BFD30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39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DFEB7-F1C1-E71B-28AD-079CB0C3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8A1F0-D3FF-8517-B4D4-FD14B967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142F1-4271-72AD-9573-213524FC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2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939B-1F25-8DCF-D429-A75AFAB0D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083F-1305-D7A8-765E-8A9CB54A0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305E7-B7F4-1299-3B4B-E4C0830E7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E2BD3-0D4A-0C72-34A4-3E1E4F39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1E9-42F0-4D5E-4BE2-C00084667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9CB36-EA74-EBDA-F4FE-42BCCF89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9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61B9-B0CD-1C5E-CDF8-E6C03A21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F67D0-7F29-481A-515C-DBFDF196D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8683D-B22C-6434-FC57-07D84D11F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EB597-B13D-C489-3BB0-6F3008D5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DE044-8435-776E-6FB2-14B30308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46E81-44B5-56A2-1182-5D475BD1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94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173442-CCF1-D035-9184-85C0AECCF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00569-7ADE-2FAA-A2EF-779DA1C5D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90FF-0C63-DBDA-E5EB-DC1E594AD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CF34B-7569-4D11-9EE1-856D8440E36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53EC9-CCD3-E113-F1E7-9C685B35A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4651B-A628-68F2-C8AD-7629C5CEA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4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F2BD1-D6EC-EB41-4DB6-7A223E05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757846B-707A-CA41-EA4A-0BD4D70BBB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25F3AB-1EE8-36DE-3538-2381925E01C5}"/>
              </a:ext>
            </a:extLst>
          </p:cNvPr>
          <p:cNvSpPr txBox="1"/>
          <p:nvPr/>
        </p:nvSpPr>
        <p:spPr>
          <a:xfrm>
            <a:off x="602776" y="1523999"/>
            <a:ext cx="10565641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/>
              <a:t>Defining a Tall Building is Subjective</a:t>
            </a:r>
          </a:p>
          <a:p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Policy: </a:t>
            </a:r>
            <a:r>
              <a:rPr lang="en-GB" sz="2800" dirty="0"/>
              <a:t>8 storeys </a:t>
            </a:r>
            <a:r>
              <a:rPr lang="en-GB" sz="2800" b="1" dirty="0"/>
              <a:t>/</a:t>
            </a:r>
            <a:r>
              <a:rPr lang="en-GB" sz="2800" dirty="0"/>
              <a:t> 50% taller than surrounding heights </a:t>
            </a:r>
            <a:r>
              <a:rPr lang="en-GB" sz="2800" b="1" dirty="0"/>
              <a:t>/</a:t>
            </a:r>
            <a:r>
              <a:rPr lang="en-GB" sz="2800" dirty="0"/>
              <a:t> noticeably taller</a:t>
            </a:r>
            <a:r>
              <a:rPr lang="en-GB" sz="2800" b="1" dirty="0"/>
              <a:t> / </a:t>
            </a:r>
            <a:r>
              <a:rPr lang="en-GB" sz="2800" dirty="0"/>
              <a:t>30m + </a:t>
            </a:r>
            <a:endParaRPr lang="en-GB" sz="28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Regulation: </a:t>
            </a:r>
            <a:r>
              <a:rPr lang="en-GB" sz="2800" dirty="0"/>
              <a:t>HRBs </a:t>
            </a:r>
            <a:r>
              <a:rPr lang="en-GB" sz="2800" b="1" dirty="0"/>
              <a:t>/</a:t>
            </a:r>
            <a:r>
              <a:rPr lang="en-GB" sz="2800" dirty="0"/>
              <a:t> over 6 floors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Community perception: </a:t>
            </a:r>
            <a:r>
              <a:rPr lang="en-GB" sz="2800" dirty="0"/>
              <a:t>taller than context </a:t>
            </a:r>
            <a:r>
              <a:rPr lang="en-GB" sz="2800" b="1" dirty="0"/>
              <a:t>/</a:t>
            </a:r>
            <a:r>
              <a:rPr lang="en-GB" sz="2800" dirty="0"/>
              <a:t> noticeable change to context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Resident perception: </a:t>
            </a:r>
            <a:r>
              <a:rPr lang="en-GB" sz="2800" dirty="0"/>
              <a:t>have to use lift to access homes </a:t>
            </a:r>
            <a:r>
              <a:rPr lang="en-GB" sz="2800" b="1" dirty="0"/>
              <a:t>/</a:t>
            </a:r>
            <a:r>
              <a:rPr lang="en-GB" sz="2800" dirty="0"/>
              <a:t> Stronger relationship to view than to ground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Urban Design: </a:t>
            </a:r>
            <a:r>
              <a:rPr lang="en-GB" sz="2800" dirty="0"/>
              <a:t>buildings that mark </a:t>
            </a:r>
            <a:r>
              <a:rPr lang="en-GB" sz="2800" b="1" dirty="0"/>
              <a:t>/</a:t>
            </a:r>
            <a:r>
              <a:rPr lang="en-GB" sz="2800" dirty="0"/>
              <a:t> </a:t>
            </a:r>
            <a:r>
              <a:rPr lang="en-GB" sz="2800" dirty="0" err="1"/>
              <a:t>wayfind</a:t>
            </a:r>
            <a:r>
              <a:rPr lang="en-GB" sz="2800" dirty="0"/>
              <a:t> using height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29951B-4984-AD06-7FF4-FE10B989B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86" y="260165"/>
            <a:ext cx="1156369" cy="7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4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0EF16F-CB21-181C-A2AD-D98490EDF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3" y="1296555"/>
            <a:ext cx="6147942" cy="36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65501D1-8E5D-0B9A-A3AA-54CEE8C05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18" y="1296555"/>
            <a:ext cx="2350190" cy="36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1804E0-31BA-0C35-5290-F818CAEAEF2F}"/>
              </a:ext>
            </a:extLst>
          </p:cNvPr>
          <p:cNvSpPr txBox="1"/>
          <p:nvPr/>
        </p:nvSpPr>
        <p:spPr>
          <a:xfrm>
            <a:off x="277846" y="4968537"/>
            <a:ext cx="545620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err="1"/>
              <a:t>Wyvil</a:t>
            </a:r>
            <a:r>
              <a:rPr lang="en-GB" sz="1100" b="1" dirty="0"/>
              <a:t> Road, London</a:t>
            </a:r>
          </a:p>
          <a:p>
            <a:r>
              <a:rPr lang="en-GB" sz="1100" dirty="0"/>
              <a:t>No of Homes: 347</a:t>
            </a:r>
          </a:p>
          <a:p>
            <a:r>
              <a:rPr lang="en-GB" sz="1100" dirty="0"/>
              <a:t>Height:  37 storeys</a:t>
            </a:r>
          </a:p>
          <a:p>
            <a:r>
              <a:rPr lang="en-GB" sz="1100" dirty="0"/>
              <a:t>Use: BTR / affordable / retail</a:t>
            </a:r>
          </a:p>
          <a:p>
            <a:r>
              <a:rPr lang="en-GB" sz="1100" dirty="0"/>
              <a:t>Amenities: Courtyard garden / shared internal amenity for both tenures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5E3E53-CD64-6486-0149-42A7BD1A62A4}"/>
              </a:ext>
            </a:extLst>
          </p:cNvPr>
          <p:cNvSpPr txBox="1"/>
          <p:nvPr/>
        </p:nvSpPr>
        <p:spPr>
          <a:xfrm>
            <a:off x="6482695" y="4901665"/>
            <a:ext cx="2561011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Ravensbourne Wharf, London</a:t>
            </a:r>
          </a:p>
          <a:p>
            <a:r>
              <a:rPr lang="en-GB" sz="1100" dirty="0"/>
              <a:t>No of Homes: 414 </a:t>
            </a:r>
          </a:p>
          <a:p>
            <a:r>
              <a:rPr lang="en-GB" sz="1100" dirty="0"/>
              <a:t>Height: 27 storeys</a:t>
            </a:r>
          </a:p>
          <a:p>
            <a:r>
              <a:rPr lang="en-GB" sz="1100" dirty="0"/>
              <a:t>Use: Student / PBSA / light industrial floorspace</a:t>
            </a:r>
          </a:p>
          <a:p>
            <a:r>
              <a:rPr lang="en-GB" sz="1100" dirty="0"/>
              <a:t>Amenities: student amenities, cafe, roof terraces</a:t>
            </a:r>
          </a:p>
          <a:p>
            <a:endParaRPr lang="en-GB" sz="12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A477E14C-B093-BC37-D7FE-218001EAD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706" y="1272708"/>
            <a:ext cx="2350190" cy="365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35EC16-CFCA-3AF7-3B85-CF4056E384E8}"/>
              </a:ext>
            </a:extLst>
          </p:cNvPr>
          <p:cNvSpPr txBox="1"/>
          <p:nvPr/>
        </p:nvSpPr>
        <p:spPr>
          <a:xfrm>
            <a:off x="8973824" y="4923857"/>
            <a:ext cx="29081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Lewisham Gateway Ph1, London</a:t>
            </a:r>
          </a:p>
          <a:p>
            <a:r>
              <a:rPr lang="en-GB" sz="1100" dirty="0"/>
              <a:t>No of Homes: 350</a:t>
            </a:r>
          </a:p>
          <a:p>
            <a:r>
              <a:rPr lang="en-GB" sz="1100" dirty="0"/>
              <a:t>Height: 20 storeys</a:t>
            </a:r>
          </a:p>
          <a:p>
            <a:r>
              <a:rPr lang="en-GB" sz="1100" dirty="0"/>
              <a:t>Use: affordable and private sale / mixed use</a:t>
            </a:r>
          </a:p>
          <a:p>
            <a:r>
              <a:rPr lang="en-GB" sz="1100" dirty="0"/>
              <a:t>Amenities: rooftop terraces / co working spaces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A3AA5B-B296-0942-120B-9F2DB27394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86" y="260165"/>
            <a:ext cx="1156369" cy="7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C7BD2-EA22-5609-127B-AD320695D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455CA8B-3A09-79C0-9AA4-2D749AE769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94D67D-54F5-A5E4-0DD2-897C4908BAD6}"/>
              </a:ext>
            </a:extLst>
          </p:cNvPr>
          <p:cNvSpPr txBox="1"/>
          <p:nvPr/>
        </p:nvSpPr>
        <p:spPr>
          <a:xfrm>
            <a:off x="248661" y="4946243"/>
            <a:ext cx="414778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Wayland House, London</a:t>
            </a:r>
          </a:p>
          <a:p>
            <a:r>
              <a:rPr lang="en-GB" sz="1100" dirty="0"/>
              <a:t>No of Homes: 159</a:t>
            </a:r>
          </a:p>
          <a:p>
            <a:r>
              <a:rPr lang="en-GB" sz="1100" dirty="0"/>
              <a:t>Height: 20 storeys</a:t>
            </a:r>
          </a:p>
          <a:p>
            <a:r>
              <a:rPr lang="en-GB" sz="1100" dirty="0"/>
              <a:t>Use: private sale / affordable </a:t>
            </a:r>
          </a:p>
          <a:p>
            <a:r>
              <a:rPr lang="en-GB" sz="1100" dirty="0"/>
              <a:t>Amenities: shared lobby / communal rooftop gardens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08285-A564-295E-CB6F-863719899751}"/>
              </a:ext>
            </a:extLst>
          </p:cNvPr>
          <p:cNvSpPr txBox="1"/>
          <p:nvPr/>
        </p:nvSpPr>
        <p:spPr>
          <a:xfrm>
            <a:off x="4371882" y="4946244"/>
            <a:ext cx="38786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Canada Gardens, London</a:t>
            </a:r>
          </a:p>
          <a:p>
            <a:r>
              <a:rPr lang="en-GB" sz="1100" dirty="0"/>
              <a:t>No of Homes: 743</a:t>
            </a:r>
          </a:p>
          <a:p>
            <a:r>
              <a:rPr lang="en-GB" sz="1100" dirty="0"/>
              <a:t>Height: 26 storeys</a:t>
            </a:r>
          </a:p>
          <a:p>
            <a:r>
              <a:rPr lang="en-GB" sz="1100" dirty="0"/>
              <a:t>BTR / mixed use </a:t>
            </a:r>
          </a:p>
          <a:p>
            <a:r>
              <a:rPr lang="en-GB" sz="1100" dirty="0"/>
              <a:t>Amenities: shared lobby /  lounges / library / co-working / community gardens / cafe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35EED-A99E-D726-B18F-AECBB8B7ED44}"/>
              </a:ext>
            </a:extLst>
          </p:cNvPr>
          <p:cNvSpPr txBox="1"/>
          <p:nvPr/>
        </p:nvSpPr>
        <p:spPr>
          <a:xfrm>
            <a:off x="8390650" y="4946244"/>
            <a:ext cx="358179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Axion House, London </a:t>
            </a:r>
          </a:p>
          <a:p>
            <a:r>
              <a:rPr lang="en-GB" sz="1100" dirty="0"/>
              <a:t>No. homes: 140</a:t>
            </a:r>
            <a:br>
              <a:rPr lang="en-GB" sz="1100" dirty="0"/>
            </a:br>
            <a:r>
              <a:rPr lang="en-GB" sz="1100" dirty="0"/>
              <a:t>Height: 16 storeys</a:t>
            </a:r>
            <a:br>
              <a:rPr lang="en-GB" sz="1100" dirty="0"/>
            </a:br>
            <a:r>
              <a:rPr lang="en-GB" sz="1100" dirty="0"/>
              <a:t>Uses: Mixed-use / 100% Affordable  </a:t>
            </a:r>
            <a:br>
              <a:rPr lang="en-GB" sz="1100" dirty="0"/>
            </a:br>
            <a:r>
              <a:rPr lang="en-GB" sz="1100" dirty="0"/>
              <a:t>Amenities: shared rooftop terraces / public realm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193C04-C910-2742-E569-E85901F75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86" y="260165"/>
            <a:ext cx="1156369" cy="774767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9E738634-B3FB-FCC7-7A8E-0634AD9105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t="38" r="9146" b="-38"/>
          <a:stretch>
            <a:fillRect/>
          </a:stretch>
        </p:blipFill>
        <p:spPr bwMode="auto">
          <a:xfrm>
            <a:off x="336880" y="1296555"/>
            <a:ext cx="3936546" cy="367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26A0894C-8859-F222-4BDF-08A85E716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628" y="2332816"/>
            <a:ext cx="3799809" cy="263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27034A7-A405-F1F9-229D-158BCD5D8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106" y="2332817"/>
            <a:ext cx="3515968" cy="26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479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A755C-CB36-D700-D048-0FCF4189B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00A84024-AC61-9AF6-A97F-D41A0F29C6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FE67FF-7B80-3BEB-4172-57F442BBDA79}"/>
              </a:ext>
            </a:extLst>
          </p:cNvPr>
          <p:cNvSpPr txBox="1"/>
          <p:nvPr/>
        </p:nvSpPr>
        <p:spPr>
          <a:xfrm>
            <a:off x="602776" y="1523999"/>
            <a:ext cx="10565641" cy="427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/>
              <a:t>Design Considerations for Living at Height</a:t>
            </a:r>
          </a:p>
          <a:p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Amenities: </a:t>
            </a:r>
            <a:r>
              <a:rPr lang="en-GB" sz="2800" dirty="0"/>
              <a:t>ground floor </a:t>
            </a:r>
            <a:r>
              <a:rPr lang="en-GB" sz="2800" b="1" dirty="0"/>
              <a:t>/ </a:t>
            </a:r>
            <a:r>
              <a:rPr lang="en-GB" sz="2800" dirty="0"/>
              <a:t>top floor</a:t>
            </a:r>
            <a:r>
              <a:rPr lang="en-GB" sz="2800" b="1" dirty="0"/>
              <a:t> / </a:t>
            </a:r>
            <a:r>
              <a:rPr lang="en-GB" sz="2800" dirty="0"/>
              <a:t>view </a:t>
            </a:r>
            <a:r>
              <a:rPr lang="en-GB" sz="2800" b="1" dirty="0"/>
              <a:t>/</a:t>
            </a:r>
            <a:r>
              <a:rPr lang="en-GB" sz="2800" dirty="0"/>
              <a:t> balconies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Environmental: </a:t>
            </a:r>
            <a:r>
              <a:rPr lang="en-GB" sz="2800" dirty="0"/>
              <a:t>daylight </a:t>
            </a:r>
            <a:r>
              <a:rPr lang="en-GB" sz="2800" b="1" dirty="0"/>
              <a:t>/</a:t>
            </a:r>
            <a:r>
              <a:rPr lang="en-GB" sz="2800" dirty="0"/>
              <a:t> overheating </a:t>
            </a:r>
            <a:r>
              <a:rPr lang="en-GB" sz="2800" b="1" dirty="0"/>
              <a:t>/</a:t>
            </a:r>
            <a:r>
              <a:rPr lang="en-GB" sz="2800" dirty="0"/>
              <a:t> wind </a:t>
            </a:r>
            <a:r>
              <a:rPr lang="en-GB" sz="2800" b="1" dirty="0"/>
              <a:t>/</a:t>
            </a:r>
            <a:r>
              <a:rPr lang="en-GB" sz="2800" dirty="0"/>
              <a:t> noise </a:t>
            </a:r>
            <a:r>
              <a:rPr lang="en-GB" sz="2800" b="1" dirty="0"/>
              <a:t>/</a:t>
            </a:r>
            <a:r>
              <a:rPr lang="en-GB" sz="2800" dirty="0"/>
              <a:t> fresh air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Identity</a:t>
            </a:r>
            <a:r>
              <a:rPr lang="en-GB" sz="2800" dirty="0"/>
              <a:t>: local versus metropolitan </a:t>
            </a:r>
            <a:r>
              <a:rPr lang="en-GB" sz="2800" b="1" dirty="0"/>
              <a:t>/</a:t>
            </a:r>
            <a:r>
              <a:rPr lang="en-GB" sz="2800" dirty="0"/>
              <a:t> street versus view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Community shaping: </a:t>
            </a:r>
            <a:r>
              <a:rPr lang="en-GB" sz="2800" dirty="0"/>
              <a:t>1,2,4,8 interactions </a:t>
            </a:r>
            <a:r>
              <a:rPr lang="en-GB" sz="2800" b="1" dirty="0"/>
              <a:t>/</a:t>
            </a:r>
            <a:r>
              <a:rPr lang="en-GB" sz="2800" dirty="0"/>
              <a:t> place-shaping </a:t>
            </a:r>
            <a:r>
              <a:rPr lang="en-GB" sz="2800" b="1" dirty="0"/>
              <a:t>/</a:t>
            </a:r>
            <a:r>
              <a:rPr lang="en-GB" sz="2800" dirty="0"/>
              <a:t> gated versus integrated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Tenure: </a:t>
            </a:r>
            <a:r>
              <a:rPr lang="en-GB" sz="2800" dirty="0"/>
              <a:t>families </a:t>
            </a:r>
            <a:r>
              <a:rPr lang="en-GB" sz="2800" b="1" dirty="0"/>
              <a:t>/</a:t>
            </a:r>
            <a:r>
              <a:rPr lang="en-GB" sz="2800" dirty="0"/>
              <a:t> sharers </a:t>
            </a:r>
            <a:r>
              <a:rPr lang="en-GB" sz="2800" b="1" dirty="0"/>
              <a:t>/</a:t>
            </a:r>
            <a:r>
              <a:rPr lang="en-GB" sz="2800" dirty="0"/>
              <a:t> individuals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Servicing: </a:t>
            </a:r>
            <a:r>
              <a:rPr lang="en-GB" sz="2800" dirty="0"/>
              <a:t>Cleaning </a:t>
            </a:r>
            <a:r>
              <a:rPr lang="en-GB" sz="2800" b="1" dirty="0"/>
              <a:t>/</a:t>
            </a:r>
            <a:r>
              <a:rPr lang="en-GB" sz="2800" dirty="0"/>
              <a:t> deliveries </a:t>
            </a:r>
            <a:r>
              <a:rPr lang="en-GB" sz="2800" b="1" dirty="0"/>
              <a:t>/</a:t>
            </a:r>
            <a:r>
              <a:rPr lang="en-GB" sz="2800" dirty="0"/>
              <a:t> façade maintenance</a:t>
            </a:r>
          </a:p>
          <a:p>
            <a:pPr algn="l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89A8CC-81E3-A3D5-97A1-86507FEBF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86" y="260165"/>
            <a:ext cx="1156369" cy="7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77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/>
  </documentManagement>
</p:properties>
</file>

<file path=customXml/itemProps1.xml><?xml version="1.0" encoding="utf-8"?>
<ds:datastoreItem xmlns:ds="http://schemas.openxmlformats.org/officeDocument/2006/customXml" ds:itemID="{5CFEAFB8-2D1B-410F-BD7D-967FC231FC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888A10-DF3E-4406-9CAC-CB2F3BCF3C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72e988-925b-4451-8a5e-d9c1f6a1aadc"/>
    <ds:schemaRef ds:uri="477d63a0-de99-4a39-91b5-4064100286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CA8949-8C2A-40D1-8227-97612C6CEB03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6c72e988-925b-4451-8a5e-d9c1f6a1aadc"/>
    <ds:schemaRef ds:uri="http://purl.org/dc/dcmitype/"/>
    <ds:schemaRef ds:uri="477d63a0-de99-4a39-91b5-406410028615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316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Surika Biring</dc:creator>
  <cp:lastModifiedBy>Sasha Rifaat</cp:lastModifiedBy>
  <cp:revision>15</cp:revision>
  <dcterms:created xsi:type="dcterms:W3CDTF">2026-06-10T09:31:32Z</dcterms:created>
  <dcterms:modified xsi:type="dcterms:W3CDTF">2026-06-22T15:42:56Z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