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5EBFBE4-164F-4085-94B2-9B8E797B7010}">
          <p14:sldIdLst>
            <p14:sldId id="256"/>
            <p14:sldId id="258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718"/>
  </p:normalViewPr>
  <p:slideViewPr>
    <p:cSldViewPr snapToGrid="0">
      <p:cViewPr varScale="1">
        <p:scale>
          <a:sx n="150" d="100"/>
          <a:sy n="150" d="100"/>
        </p:scale>
        <p:origin x="5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guntokun, Abi" userId="bf1db499-2f5d-4ae6-bee2-40249b5d1a76" providerId="ADAL" clId="{B0E758DB-76C2-48B2-99D7-DBCEFFB00177}"/>
    <pc:docChg chg="undo custSel modSld">
      <pc:chgData name="Oguntokun, Abi" userId="bf1db499-2f5d-4ae6-bee2-40249b5d1a76" providerId="ADAL" clId="{B0E758DB-76C2-48B2-99D7-DBCEFFB00177}" dt="2026-06-18T10:15:12.736" v="145" actId="20577"/>
      <pc:docMkLst>
        <pc:docMk/>
      </pc:docMkLst>
      <pc:sldChg chg="modSp mod">
        <pc:chgData name="Oguntokun, Abi" userId="bf1db499-2f5d-4ae6-bee2-40249b5d1a76" providerId="ADAL" clId="{B0E758DB-76C2-48B2-99D7-DBCEFFB00177}" dt="2026-06-18T10:14:20.314" v="144" actId="255"/>
        <pc:sldMkLst>
          <pc:docMk/>
          <pc:sldMk cId="4167652036" sldId="256"/>
        </pc:sldMkLst>
        <pc:spChg chg="mod">
          <ac:chgData name="Oguntokun, Abi" userId="bf1db499-2f5d-4ae6-bee2-40249b5d1a76" providerId="ADAL" clId="{B0E758DB-76C2-48B2-99D7-DBCEFFB00177}" dt="2026-06-18T10:14:20.314" v="144" actId="255"/>
          <ac:spMkLst>
            <pc:docMk/>
            <pc:sldMk cId="4167652036" sldId="256"/>
            <ac:spMk id="2" creationId="{5F65783E-AE80-BBA5-AECA-A0971C30554F}"/>
          </ac:spMkLst>
        </pc:spChg>
      </pc:sldChg>
      <pc:sldChg chg="modSp mod">
        <pc:chgData name="Oguntokun, Abi" userId="bf1db499-2f5d-4ae6-bee2-40249b5d1a76" providerId="ADAL" clId="{B0E758DB-76C2-48B2-99D7-DBCEFFB00177}" dt="2026-06-18T10:08:55.716" v="123" actId="1076"/>
        <pc:sldMkLst>
          <pc:docMk/>
          <pc:sldMk cId="3676317003" sldId="258"/>
        </pc:sldMkLst>
        <pc:spChg chg="mod">
          <ac:chgData name="Oguntokun, Abi" userId="bf1db499-2f5d-4ae6-bee2-40249b5d1a76" providerId="ADAL" clId="{B0E758DB-76C2-48B2-99D7-DBCEFFB00177}" dt="2026-06-18T10:08:55.716" v="123" actId="1076"/>
          <ac:spMkLst>
            <pc:docMk/>
            <pc:sldMk cId="3676317003" sldId="258"/>
            <ac:spMk id="3" creationId="{47BFA678-8AE6-175D-F19D-D3D72FE877B3}"/>
          </ac:spMkLst>
        </pc:spChg>
      </pc:sldChg>
      <pc:sldChg chg="modSp mod">
        <pc:chgData name="Oguntokun, Abi" userId="bf1db499-2f5d-4ae6-bee2-40249b5d1a76" providerId="ADAL" clId="{B0E758DB-76C2-48B2-99D7-DBCEFFB00177}" dt="2026-06-18T10:15:12.736" v="145" actId="20577"/>
        <pc:sldMkLst>
          <pc:docMk/>
          <pc:sldMk cId="4229736218" sldId="260"/>
        </pc:sldMkLst>
        <pc:spChg chg="mod">
          <ac:chgData name="Oguntokun, Abi" userId="bf1db499-2f5d-4ae6-bee2-40249b5d1a76" providerId="ADAL" clId="{B0E758DB-76C2-48B2-99D7-DBCEFFB00177}" dt="2026-06-18T10:15:12.736" v="145" actId="20577"/>
          <ac:spMkLst>
            <pc:docMk/>
            <pc:sldMk cId="4229736218" sldId="260"/>
            <ac:spMk id="8" creationId="{11C53DAB-6E6E-90F0-89F1-911B7E35964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EB90-9037-B0F3-5679-0DE21FDFC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F57ECE-5AE9-5417-B384-D281C3A72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01B40-020C-FD7F-0109-FD534982C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7481B-15D4-FFEA-4348-82236E53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A128-8F2E-CA01-7543-9B81A649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6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0C38F-1DCB-323A-ABB8-A59A5D093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BA14BD-CCA3-1F7E-319E-3834DD510B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C4AB7-A318-1FEA-2ACF-6AB4C7196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8568D-746E-05D3-13F6-D45FE58D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36D14E-C3D9-E155-AC74-2D9CCFC1E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073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8C1A2C-4146-B56F-0B64-0EF3E62FEB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F010AA-1D5D-4B6A-95E5-8EFECF5BD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1DDD2-1692-214F-8D7A-4F7C9C35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65F6E-BD5E-BBD1-BE65-7DA631DA8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F3462-5099-3889-CF8D-79B6C70EA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740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0BBB-9B65-F69F-5355-3D3836A3A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1759-2E35-E4F8-CC3F-4976749F7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30A7F-743D-5EA1-98C9-FD791ECD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5FAF7-F43E-42AC-3337-498E1D0C9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C49B4-8EC4-CC0B-D526-0075BE88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64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6988-CEF3-BF65-5DE8-03B112F73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2587DE-93F9-3052-EAA3-5802A7B30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5EDF-7862-F004-2778-7BED54C18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6BB3F-0273-2FAB-A387-EA2B3557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EF941-4B96-A711-0EC3-56DDBF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85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E120E-9DD8-8409-D70C-8556D5C1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0FF91-368B-363F-8488-451142452C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F1C74-DF5F-76EA-E0E2-038CF8D09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9AC7C-94FB-1F92-6C17-9CF4A224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D0F22-1CF7-7E72-3050-21C54C94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B7555-57C7-833C-EA76-3D5DF70CB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19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3F8E2-1AC7-884C-9218-AFE13712C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A970C-2476-AE30-D6B7-632EEEEEF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BA8083-56FF-9D03-646C-31A1CEADF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AE699-B829-E79B-1873-EBCC76EFD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4FB510-0472-3431-6E9D-6EB7BCDDDE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BDC3E-8867-F7F5-08B0-2F66D2A45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A7F49-587F-7BA8-7AD9-3A64212DB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5965A2-0B32-9AAB-74AC-A099AA3F3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35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725EC-9756-D569-32B0-1A961286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A91B7-AAD1-B84D-FB02-E34934BA7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E47C-2B67-D2CD-9BA7-2A500FA7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8F68F-3A26-617E-C625-7E3BFD30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39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CDFEB7-F1C1-E71B-28AD-079CB0C3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98A1F0-D3FF-8517-B4D4-FD14B967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142F1-4271-72AD-9573-213524FCD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42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939B-1F25-8DCF-D429-A75AFAB0D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4083F-1305-D7A8-765E-8A9CB54A0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305E7-B7F4-1299-3B4B-E4C0830E7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E2BD3-0D4A-0C72-34A4-3E1E4F39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1E9-42F0-4D5E-4BE2-C00084667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9CB36-EA74-EBDA-F4FE-42BCCF89C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94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61B9-B0CD-1C5E-CDF8-E6C03A21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CF67D0-7F29-481A-515C-DBFDF196D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8683D-B22C-6434-FC57-07D84D11F2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EB597-B13D-C489-3BB0-6F3008D5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2DE044-8435-776E-6FB2-14B30308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946E81-44B5-56A2-1182-5D475BD14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94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173442-CCF1-D035-9184-85C0AECCF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A00569-7ADE-2FAA-A2EF-779DA1C5D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90FF-0C63-DBDA-E5EB-DC1E594AD4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9CF34B-7569-4D11-9EE1-856D8440E365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53EC9-CCD3-E113-F1E7-9C685B35A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4651B-A628-68F2-C8AD-7629C5CEA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42216-F087-4305-AC24-BB99941D8A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34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7B67D82F-5626-E6A0-748B-4A170FC931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65783E-AE80-BBA5-AECA-A0971C30554F}"/>
              </a:ext>
            </a:extLst>
          </p:cNvPr>
          <p:cNvSpPr txBox="1"/>
          <p:nvPr/>
        </p:nvSpPr>
        <p:spPr>
          <a:xfrm>
            <a:off x="721218" y="1770844"/>
            <a:ext cx="10631510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4000" b="1"/>
            </a:pPr>
            <a:r>
              <a:rPr lang="en-GB" dirty="0"/>
              <a:t>Making High-Rise Living Work</a:t>
            </a:r>
          </a:p>
          <a:p>
            <a:pPr>
              <a:defRPr sz="2200"/>
            </a:pPr>
            <a:r>
              <a:rPr lang="en-GB" sz="3200" dirty="0"/>
              <a:t>Tall Buildings in London: Development, Management &amp; Resident Experience</a:t>
            </a:r>
          </a:p>
          <a:p>
            <a:pPr>
              <a:defRPr sz="1800"/>
            </a:pPr>
            <a:endParaRPr lang="en-GB" dirty="0"/>
          </a:p>
          <a:p>
            <a:pPr>
              <a:defRPr sz="1800"/>
            </a:pPr>
            <a:endParaRPr lang="en-GB" dirty="0"/>
          </a:p>
          <a:p>
            <a:pPr>
              <a:defRPr sz="1800"/>
            </a:pPr>
            <a:r>
              <a:rPr lang="en-GB" sz="2800" b="1" dirty="0"/>
              <a:t>Abi Oguntokun | Director of Landlord Services</a:t>
            </a:r>
            <a:br>
              <a:rPr lang="en-GB" sz="2800" b="1" dirty="0"/>
            </a:br>
            <a:r>
              <a:rPr lang="en-GB" sz="2800" b="1" dirty="0"/>
              <a:t>Southwark Council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765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658FF-3D64-1025-E234-FCDA9BAD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3157BD32-8512-11CC-F9AC-400BEA955D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EB22BC5-797F-C1DF-F04D-D7DF91C60282}"/>
              </a:ext>
            </a:extLst>
          </p:cNvPr>
          <p:cNvSpPr txBox="1"/>
          <p:nvPr/>
        </p:nvSpPr>
        <p:spPr>
          <a:xfrm>
            <a:off x="602776" y="1523999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BFA678-8AE6-175D-F19D-D3D72FE877B3}"/>
              </a:ext>
            </a:extLst>
          </p:cNvPr>
          <p:cNvSpPr txBox="1"/>
          <p:nvPr/>
        </p:nvSpPr>
        <p:spPr>
          <a:xfrm>
            <a:off x="528634" y="1262730"/>
            <a:ext cx="1108871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006699"/>
                </a:solidFill>
              </a:defRPr>
            </a:pPr>
            <a:r>
              <a:rPr lang="en-US" sz="3400" b="1" cap="all" dirty="0"/>
              <a:t>Making High-Rise Living Work </a:t>
            </a:r>
          </a:p>
          <a:p>
            <a:pPr fontAlgn="base"/>
            <a:r>
              <a:rPr lang="en-US" sz="2400" b="1" dirty="0"/>
              <a:t>Urban Need</a:t>
            </a:r>
            <a:endParaRPr lang="en-US" sz="2400" dirty="0"/>
          </a:p>
          <a:p>
            <a:pPr fontAlgn="base"/>
            <a:r>
              <a:rPr lang="en-US" sz="2400" dirty="0"/>
              <a:t>Tall buildings are part of London’s housing future</a:t>
            </a:r>
          </a:p>
          <a:p>
            <a:pPr fontAlgn="base"/>
            <a:endParaRPr lang="en-US" sz="2400" dirty="0"/>
          </a:p>
          <a:p>
            <a:pPr fontAlgn="base"/>
            <a:r>
              <a:rPr lang="en-US" sz="2400" b="1" dirty="0"/>
              <a:t>Resident Experience </a:t>
            </a:r>
            <a:endParaRPr lang="en-US" sz="2400" dirty="0"/>
          </a:p>
          <a:p>
            <a:r>
              <a:rPr lang="en-GB" sz="2400" dirty="0"/>
              <a:t>Safety, affordability and trust define success</a:t>
            </a:r>
          </a:p>
          <a:p>
            <a:pPr fontAlgn="base"/>
            <a:br>
              <a:rPr lang="en-US" sz="2400" b="1" dirty="0"/>
            </a:br>
            <a:r>
              <a:rPr lang="en-US" sz="2400" b="1" dirty="0"/>
              <a:t>Long-Term Stewardship</a:t>
            </a:r>
            <a:r>
              <a:rPr lang="en-US" sz="2400" dirty="0"/>
              <a:t>​</a:t>
            </a:r>
          </a:p>
          <a:p>
            <a:r>
              <a:rPr lang="en-GB" sz="2400" dirty="0"/>
              <a:t>High-rise housing is a long-term service</a:t>
            </a:r>
          </a:p>
          <a:p>
            <a:pPr fontAlgn="base"/>
            <a:br>
              <a:rPr lang="en-US" sz="2400" b="1" dirty="0"/>
            </a:br>
            <a:r>
              <a:rPr lang="en-US" sz="2400" b="1" dirty="0"/>
              <a:t>Operational Leadership</a:t>
            </a:r>
            <a:endParaRPr lang="en-US" sz="2400" dirty="0"/>
          </a:p>
          <a:p>
            <a:r>
              <a:rPr lang="en-GB" sz="2400" dirty="0"/>
              <a:t>Good outcomes depend on skilled, accountable management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9BDB20-1967-ADB0-6B7E-0FE94C60D2E7}"/>
              </a:ext>
            </a:extLst>
          </p:cNvPr>
          <p:cNvSpPr txBox="1"/>
          <p:nvPr/>
        </p:nvSpPr>
        <p:spPr>
          <a:xfrm>
            <a:off x="5791200" y="2363273"/>
            <a:ext cx="18473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2000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6317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CFF5B-81F4-B956-D23E-D401AD7EE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AF893AFF-0666-9EE6-2587-E48E27D7C4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D80AEA1-279B-268A-03F0-5F7C9D1380E2}"/>
              </a:ext>
            </a:extLst>
          </p:cNvPr>
          <p:cNvSpPr txBox="1"/>
          <p:nvPr/>
        </p:nvSpPr>
        <p:spPr>
          <a:xfrm>
            <a:off x="602776" y="1523999"/>
            <a:ext cx="1056564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260B57-A331-DB23-DF6D-1A23E0AB1DA8}"/>
              </a:ext>
            </a:extLst>
          </p:cNvPr>
          <p:cNvSpPr txBox="1"/>
          <p:nvPr/>
        </p:nvSpPr>
        <p:spPr>
          <a:xfrm>
            <a:off x="230020" y="1276215"/>
            <a:ext cx="385722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006699"/>
                </a:solidFill>
              </a:defRPr>
            </a:pPr>
            <a:r>
              <a:rPr dirty="0"/>
              <a:t>Aylesbury Estate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4B9E03-0ADE-8E70-7841-2B5AF0CD11D9}"/>
              </a:ext>
            </a:extLst>
          </p:cNvPr>
          <p:cNvSpPr>
            <a:spLocks noGrp="1"/>
          </p:cNvSpPr>
          <p:nvPr/>
        </p:nvSpPr>
        <p:spPr>
          <a:xfrm>
            <a:off x="4619608" y="1371600"/>
            <a:ext cx="6628614" cy="41727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Safety Complexity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400" dirty="0"/>
              <a:t>Remediation, regulation and resident confidence</a:t>
            </a:r>
          </a:p>
          <a:p>
            <a:pPr marL="0" lv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Operational Pressure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400" dirty="0"/>
              <a:t>Lifts, heating and communal services</a:t>
            </a:r>
          </a:p>
          <a:p>
            <a:pPr marL="0" lvl="0" indent="0">
              <a:spcBef>
                <a:spcPts val="2500"/>
              </a:spcBef>
              <a:buFont typeface="Arial" panose="020B0604020202020204" pitchFamily="34" charset="0"/>
              <a:buNone/>
            </a:pPr>
            <a:r>
              <a:rPr lang="en-US" sz="2400" b="1" dirty="0"/>
              <a:t>Trust and Disruption</a:t>
            </a:r>
          </a:p>
          <a:p>
            <a:pPr marL="0" lvl="1" indent="0">
              <a:buFont typeface="Arial" panose="020B0604020202020204" pitchFamily="34" charset="0"/>
              <a:buNone/>
            </a:pPr>
            <a:r>
              <a:rPr lang="en-US" sz="2400" dirty="0"/>
              <a:t>Residents living through uncertainty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4B37DD-76AD-9924-151D-39344479B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8"/>
          <a:stretch>
            <a:fillRect/>
          </a:stretch>
        </p:blipFill>
        <p:spPr>
          <a:xfrm>
            <a:off x="230020" y="1959559"/>
            <a:ext cx="4170530" cy="291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1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2F5D0-4D87-F809-DB0E-F8642E78B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red text&#10;&#10;AI-generated content may be incorrect.">
            <a:extLst>
              <a:ext uri="{FF2B5EF4-FFF2-40B4-BE49-F238E27FC236}">
                <a16:creationId xmlns:a16="http://schemas.microsoft.com/office/drawing/2014/main" id="{49136508-42D7-6059-FF4F-9EB5D8D044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AE497D-CE4A-ABC7-8547-6E94C37CA3ED}"/>
              </a:ext>
            </a:extLst>
          </p:cNvPr>
          <p:cNvSpPr txBox="1"/>
          <p:nvPr/>
        </p:nvSpPr>
        <p:spPr>
          <a:xfrm>
            <a:off x="813177" y="1208466"/>
            <a:ext cx="10565641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 sz="3400" b="1">
                <a:solidFill>
                  <a:srgbClr val="006699"/>
                </a:solidFill>
              </a:defRPr>
            </a:pPr>
            <a:r>
              <a:rPr lang="en-GB" sz="3200" dirty="0"/>
              <a:t>What Needs to Change?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1C53DAB-6E6E-90F0-89F1-911B7E359640}"/>
              </a:ext>
            </a:extLst>
          </p:cNvPr>
          <p:cNvSpPr>
            <a:spLocks noGrp="1"/>
          </p:cNvSpPr>
          <p:nvPr/>
        </p:nvSpPr>
        <p:spPr>
          <a:xfrm>
            <a:off x="285750" y="1701801"/>
            <a:ext cx="11550650" cy="429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Design for the Long Term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Develop sustainable solutions that support future housing needs and long-term asset performance.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endParaRPr lang="en-GB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Maintain Service Quality During Renewal</a:t>
            </a:r>
          </a:p>
          <a:p>
            <a:pPr marL="0" lvl="0" indent="0"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Ensure consistent, reliable services for residents </a:t>
            </a:r>
            <a:r>
              <a:rPr lang="en-GB" sz="2400">
                <a:latin typeface="Aptos" panose="020B0004020202020204" pitchFamily="34" charset="0"/>
                <a:cs typeface="Arial" panose="020B0604020202020204" pitchFamily="34" charset="0"/>
              </a:rPr>
              <a:t>throughout renewal </a:t>
            </a: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programmes.</a:t>
            </a:r>
          </a:p>
          <a:p>
            <a:pPr marL="0" lvl="0" indent="0"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endParaRPr lang="en-GB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Build Specialist Operational Capacity</a:t>
            </a:r>
          </a:p>
          <a:p>
            <a:pPr marL="0" lvl="0" indent="0"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Strengthen expertise, skills, and structures to deliver complex housing services effectively.</a:t>
            </a:r>
          </a:p>
          <a:p>
            <a:pPr marL="0" lvl="0" indent="0"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endParaRPr lang="en-GB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rgbClr val="00B050"/>
              </a:buClr>
              <a:buSzPct val="110000"/>
              <a:buFont typeface="Wingdings" pitchFamily="2" charset="2"/>
              <a:buChar char="ü"/>
            </a:pPr>
            <a:r>
              <a:rPr lang="en-GB" sz="2400" b="1" dirty="0">
                <a:latin typeface="Aptos" panose="020B0004020202020204" pitchFamily="34" charset="0"/>
                <a:cs typeface="Arial" panose="020B0604020202020204" pitchFamily="34" charset="0"/>
              </a:rPr>
              <a:t>Measure Success Through Resident Experience</a:t>
            </a:r>
          </a:p>
          <a:p>
            <a:pPr marL="0" lvl="0" indent="0">
              <a:spcBef>
                <a:spcPts val="0"/>
              </a:spcBef>
              <a:buClr>
                <a:srgbClr val="00B050"/>
              </a:buClr>
              <a:buSzPct val="110000"/>
              <a:buNone/>
            </a:pPr>
            <a:r>
              <a:rPr lang="en-GB" sz="2400" dirty="0">
                <a:latin typeface="Aptos" panose="020B0004020202020204" pitchFamily="34" charset="0"/>
                <a:cs typeface="Arial" panose="020B0604020202020204" pitchFamily="34" charset="0"/>
              </a:rPr>
              <a:t>Track outcomes based on what matters most to residents, using feedback, satisfaction, and lived experience as key indicators.</a:t>
            </a:r>
            <a:endParaRPr lang="en-US" sz="24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36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16B3B59488047A252778EB6BB1B5F" ma:contentTypeVersion="16" ma:contentTypeDescription="Create a new document." ma:contentTypeScope="" ma:versionID="122b3b1be4edbf5dcd2929c649361a4c">
  <xsd:schema xmlns:xsd="http://www.w3.org/2001/XMLSchema" xmlns:xs="http://www.w3.org/2001/XMLSchema" xmlns:p="http://schemas.microsoft.com/office/2006/metadata/properties" xmlns:ns2="6c72e988-925b-4451-8a5e-d9c1f6a1aadc" xmlns:ns3="477d63a0-de99-4a39-91b5-406410028615" targetNamespace="http://schemas.microsoft.com/office/2006/metadata/properties" ma:root="true" ma:fieldsID="b74bbde3659ff0de7e67185f12d75621" ns2:_="" ns3:_="">
    <xsd:import namespace="6c72e988-925b-4451-8a5e-d9c1f6a1aadc"/>
    <xsd:import namespace="477d63a0-de99-4a39-91b5-4064100286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72e988-925b-4451-8a5e-d9c1f6a1aa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65fb1b4-2ab8-4526-9f73-59d15b1516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7d63a0-de99-4a39-91b5-40641002861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5d82527-2c49-4b8e-ae75-e30f01fdd3bb}" ma:internalName="TaxCatchAll" ma:showField="CatchAllData" ma:web="477d63a0-de99-4a39-91b5-40641002861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72e988-925b-4451-8a5e-d9c1f6a1aadc">
      <Terms xmlns="http://schemas.microsoft.com/office/infopath/2007/PartnerControls"/>
    </lcf76f155ced4ddcb4097134ff3c332f>
    <TaxCatchAll xmlns="477d63a0-de99-4a39-91b5-406410028615"/>
  </documentManagement>
</p:properties>
</file>

<file path=customXml/itemProps1.xml><?xml version="1.0" encoding="utf-8"?>
<ds:datastoreItem xmlns:ds="http://schemas.openxmlformats.org/officeDocument/2006/customXml" ds:itemID="{E0888A10-DF3E-4406-9CAC-CB2F3BCF3C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72e988-925b-4451-8a5e-d9c1f6a1aadc"/>
    <ds:schemaRef ds:uri="477d63a0-de99-4a39-91b5-4064100286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EAFB8-2D1B-410F-BD7D-967FC231FC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CA8949-8C2A-40D1-8227-97612C6CEB03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6c72e988-925b-4451-8a5e-d9c1f6a1aadc"/>
    <ds:schemaRef ds:uri="http://purl.org/dc/dcmitype/"/>
    <ds:schemaRef ds:uri="477d63a0-de99-4a39-91b5-406410028615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Surika Biring</dc:creator>
  <cp:lastModifiedBy>Oguntokun, Abi</cp:lastModifiedBy>
  <cp:revision>5</cp:revision>
  <dcterms:created xsi:type="dcterms:W3CDTF">2026-06-10T09:31:32Z</dcterms:created>
  <dcterms:modified xsi:type="dcterms:W3CDTF">2026-06-18T10:15:21Z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0x0101003E816B3B59488047A252778EB6BB1B5F</vt:lpwstr>
  </property>
</Properties>
</file>