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5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45A"/>
    <a:srgbClr val="163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89159-EE22-7545-B76D-26765BC7A136}" v="25" dt="2026-06-16T18:53:42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5" autoAdjust="0"/>
    <p:restoredTop sz="94658"/>
  </p:normalViewPr>
  <p:slideViewPr>
    <p:cSldViewPr snapToGrid="0">
      <p:cViewPr>
        <p:scale>
          <a:sx n="103" d="100"/>
          <a:sy n="103" d="100"/>
        </p:scale>
        <p:origin x="96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an Mackay" userId="a7bda4e8-d6aa-4955-8c76-b13e8df28951" providerId="ADAL" clId="{A0918CA0-5568-5DFA-87A9-C781835C244F}"/>
    <pc:docChg chg="modSld">
      <pc:chgData name="Rowan Mackay" userId="a7bda4e8-d6aa-4955-8c76-b13e8df28951" providerId="ADAL" clId="{A0918CA0-5568-5DFA-87A9-C781835C244F}" dt="2026-06-16T18:53:52.054" v="29" actId="1076"/>
      <pc:docMkLst>
        <pc:docMk/>
      </pc:docMkLst>
      <pc:sldChg chg="addSp modSp mod">
        <pc:chgData name="Rowan Mackay" userId="a7bda4e8-d6aa-4955-8c76-b13e8df28951" providerId="ADAL" clId="{A0918CA0-5568-5DFA-87A9-C781835C244F}" dt="2026-06-16T18:53:52.054" v="29" actId="1076"/>
        <pc:sldMkLst>
          <pc:docMk/>
          <pc:sldMk cId="3810842238" sldId="263"/>
        </pc:sldMkLst>
        <pc:spChg chg="mod">
          <ac:chgData name="Rowan Mackay" userId="a7bda4e8-d6aa-4955-8c76-b13e8df28951" providerId="ADAL" clId="{A0918CA0-5568-5DFA-87A9-C781835C244F}" dt="2026-06-16T18:53:09.105" v="5" actId="14100"/>
          <ac:spMkLst>
            <pc:docMk/>
            <pc:sldMk cId="3810842238" sldId="263"/>
            <ac:spMk id="13" creationId="{CE62F0B9-5675-E054-F357-D653F70D574D}"/>
          </ac:spMkLst>
        </pc:spChg>
        <pc:picChg chg="add mod">
          <ac:chgData name="Rowan Mackay" userId="a7bda4e8-d6aa-4955-8c76-b13e8df28951" providerId="ADAL" clId="{A0918CA0-5568-5DFA-87A9-C781835C244F}" dt="2026-06-16T18:53:42.072" v="28" actId="1037"/>
          <ac:picMkLst>
            <pc:docMk/>
            <pc:sldMk cId="3810842238" sldId="263"/>
            <ac:picMk id="28" creationId="{29889947-D98E-BF8B-083B-E71F3886096F}"/>
          </ac:picMkLst>
        </pc:picChg>
        <pc:picChg chg="add mod">
          <ac:chgData name="Rowan Mackay" userId="a7bda4e8-d6aa-4955-8c76-b13e8df28951" providerId="ADAL" clId="{A0918CA0-5568-5DFA-87A9-C781835C244F}" dt="2026-06-16T18:53:42.072" v="28" actId="1037"/>
          <ac:picMkLst>
            <pc:docMk/>
            <pc:sldMk cId="3810842238" sldId="263"/>
            <ac:picMk id="29" creationId="{0462B46B-761F-00E4-6890-6044BCCC4823}"/>
          </ac:picMkLst>
        </pc:picChg>
        <pc:picChg chg="add mod">
          <ac:chgData name="Rowan Mackay" userId="a7bda4e8-d6aa-4955-8c76-b13e8df28951" providerId="ADAL" clId="{A0918CA0-5568-5DFA-87A9-C781835C244F}" dt="2026-06-16T18:53:52.054" v="29" actId="1076"/>
          <ac:picMkLst>
            <pc:docMk/>
            <pc:sldMk cId="3810842238" sldId="263"/>
            <ac:picMk id="30" creationId="{C7AF2465-4D01-40C9-01B7-6E86970BCBA3}"/>
          </ac:picMkLst>
        </pc:picChg>
        <pc:picChg chg="mod">
          <ac:chgData name="Rowan Mackay" userId="a7bda4e8-d6aa-4955-8c76-b13e8df28951" providerId="ADAL" clId="{A0918CA0-5568-5DFA-87A9-C781835C244F}" dt="2026-06-16T18:53:42.072" v="28" actId="1037"/>
          <ac:picMkLst>
            <pc:docMk/>
            <pc:sldMk cId="3810842238" sldId="263"/>
            <ac:picMk id="1025" creationId="{A56DFE40-61C7-8EE3-EFEE-8BC1B2FF2841}"/>
          </ac:picMkLst>
        </pc:picChg>
        <pc:picChg chg="mod">
          <ac:chgData name="Rowan Mackay" userId="a7bda4e8-d6aa-4955-8c76-b13e8df28951" providerId="ADAL" clId="{A0918CA0-5568-5DFA-87A9-C781835C244F}" dt="2026-06-16T18:53:42.072" v="28" actId="1037"/>
          <ac:picMkLst>
            <pc:docMk/>
            <pc:sldMk cId="3810842238" sldId="263"/>
            <ac:picMk id="1026" creationId="{3F8EF102-5103-9CDE-FC1F-3FB1D9FABE2E}"/>
          </ac:picMkLst>
        </pc:picChg>
        <pc:picChg chg="mod">
          <ac:chgData name="Rowan Mackay" userId="a7bda4e8-d6aa-4955-8c76-b13e8df28951" providerId="ADAL" clId="{A0918CA0-5568-5DFA-87A9-C781835C244F}" dt="2026-06-16T18:53:42.072" v="28" actId="1037"/>
          <ac:picMkLst>
            <pc:docMk/>
            <pc:sldMk cId="3810842238" sldId="263"/>
            <ac:picMk id="1027" creationId="{14EBA1EE-6E0E-02DD-D7D7-0FE0E39274E5}"/>
          </ac:picMkLst>
        </pc:picChg>
        <pc:picChg chg="mod">
          <ac:chgData name="Rowan Mackay" userId="a7bda4e8-d6aa-4955-8c76-b13e8df28951" providerId="ADAL" clId="{A0918CA0-5568-5DFA-87A9-C781835C244F}" dt="2026-06-16T18:53:42.072" v="28" actId="1037"/>
          <ac:picMkLst>
            <pc:docMk/>
            <pc:sldMk cId="3810842238" sldId="263"/>
            <ac:picMk id="1028" creationId="{417DFF24-54EA-D8F6-C6AC-4B39DFC60E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EB90-9037-B0F3-5679-0DE21FDFC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57ECE-5AE9-5417-B384-D281C3A72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01B40-020C-FD7F-0109-FD534982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7481B-15D4-FFEA-4348-82236E53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A128-8F2E-CA01-7543-9B81A649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9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C38F-1DCB-323A-ABB8-A59A5D09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A14BD-CCA3-1F7E-319E-3834DD510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C4AB7-A318-1FEA-2ACF-6AB4C719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8568D-746E-05D3-13F6-D45FE58D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6D14E-C3D9-E155-AC74-2D9CCFC1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7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8C1A2C-4146-B56F-0B64-0EF3E62FE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010AA-1D5D-4B6A-95E5-8EFECF5BD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1DDD2-1692-214F-8D7A-4F7C9C35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65F6E-BD5E-BBD1-BE65-7DA631DA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F3462-5099-3889-CF8D-79B6C70E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40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0BBB-9B65-F69F-5355-3D3836A3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1759-2E35-E4F8-CC3F-4976749F7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30A7F-743D-5EA1-98C9-FD791ECD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5FAF7-F43E-42AC-3337-498E1D0C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C49B4-8EC4-CC0B-D526-0075BE88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6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6988-CEF3-BF65-5DE8-03B112F7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587DE-93F9-3052-EAA3-5802A7B3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5EDF-7862-F004-2778-7BED54C1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BB3F-0273-2FAB-A387-EA2B3557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EF941-4B96-A711-0EC3-56DDBF5F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8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E120E-9DD8-8409-D70C-8556D5C1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0FF91-368B-363F-8488-451142452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F1C74-DF5F-76EA-E0E2-038CF8D09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AC7C-94FB-1F92-6C17-9CF4A2243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0F22-1CF7-7E72-3050-21C54C94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B7555-57C7-833C-EA76-3D5DF70C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19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F8E2-1AC7-884C-9218-AFE13712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A970C-2476-AE30-D6B7-632EEEEEF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A8083-56FF-9D03-646C-31A1CEADF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AE699-B829-E79B-1873-EBCC76EFD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FB510-0472-3431-6E9D-6EB7BCDDD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0BDC3E-8867-F7F5-08B0-2F66D2A4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A7F49-587F-7BA8-7AD9-3A64212D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965A2-0B32-9AAB-74AC-A099AA3F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3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725EC-9756-D569-32B0-1A961286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A91B7-AAD1-B84D-FB02-E34934BA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1E47C-2B67-D2CD-9BA7-2A500FA7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8F68F-3A26-617E-C625-7E3BFD30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39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DFEB7-F1C1-E71B-28AD-079CB0C3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8A1F0-D3FF-8517-B4D4-FD14B967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142F1-4271-72AD-9573-213524FC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42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939B-1F25-8DCF-D429-A75AFAB0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4083F-1305-D7A8-765E-8A9CB54A0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305E7-B7F4-1299-3B4B-E4C0830E7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E2BD3-0D4A-0C72-34A4-3E1E4F39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1E9-42F0-4D5E-4BE2-C0008466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9CB36-EA74-EBDA-F4FE-42BCCF89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39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61B9-B0CD-1C5E-CDF8-E6C03A21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CF67D0-7F29-481A-515C-DBFDF196D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8683D-B22C-6434-FC57-07D84D11F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EB597-B13D-C489-3BB0-6F3008D5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DE044-8435-776E-6FB2-14B30308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46E81-44B5-56A2-1182-5D475BD1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73442-CCF1-D035-9184-85C0AECC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00569-7ADE-2FAA-A2EF-779DA1C5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90FF-0C63-DBDA-E5EB-DC1E594AD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CF34B-7569-4D11-9EE1-856D8440E365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53EC9-CCD3-E113-F1E7-9C685B35A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4651B-A628-68F2-C8AD-7629C5CEA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42216-F087-4305-AC24-BB99941D8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3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5" Type="http://schemas.openxmlformats.org/officeDocument/2006/relationships/image" Target="../media/image24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7B67D82F-5626-E6A0-748B-4A170FC931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5783E-AE80-BBA5-AECA-A0971C30554F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E8D6E-920F-0EEF-F23F-9F23270EA623}"/>
              </a:ext>
            </a:extLst>
          </p:cNvPr>
          <p:cNvSpPr txBox="1"/>
          <p:nvPr/>
        </p:nvSpPr>
        <p:spPr>
          <a:xfrm>
            <a:off x="5497376" y="1708665"/>
            <a:ext cx="61828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450"/>
              </a:spcAft>
              <a:buNone/>
            </a:pPr>
            <a:r>
              <a:rPr lang="en-GB" sz="5400" b="1" i="0" dirty="0">
                <a:solidFill>
                  <a:srgbClr val="ED336E"/>
                </a:solidFill>
                <a:effectLst/>
                <a:latin typeface="seasonmix"/>
              </a:rPr>
              <a:t>Interim findings from Co-operation in Social Housing Commission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32FF8-C77E-0C62-236A-E2C31D5AA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" y="3942865"/>
            <a:ext cx="4784770" cy="1182120"/>
          </a:xfrm>
          <a:prstGeom prst="rect">
            <a:avLst/>
          </a:prstGeom>
        </p:spPr>
      </p:pic>
      <p:pic>
        <p:nvPicPr>
          <p:cNvPr id="8" name="Picture 3" descr="A group of blue and green squares with letters&#10;&#10;AI-generated content may be incorrect.">
            <a:extLst>
              <a:ext uri="{FF2B5EF4-FFF2-40B4-BE49-F238E27FC236}">
                <a16:creationId xmlns:a16="http://schemas.microsoft.com/office/drawing/2014/main" id="{BE6ACEF7-A0F2-29FE-E74F-4A246D23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99" y="2002911"/>
            <a:ext cx="2546370" cy="15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52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546E3-2715-949C-28D6-5176BAEF8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36CCA83A-D26E-465F-E814-25E9CC999B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46ABD-A6E5-CD99-1345-1D66C11CE978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282CE6-7461-E550-BDF3-4F76ACAAA7C4}"/>
              </a:ext>
            </a:extLst>
          </p:cNvPr>
          <p:cNvSpPr/>
          <p:nvPr/>
        </p:nvSpPr>
        <p:spPr>
          <a:xfrm>
            <a:off x="0" y="1201479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DAA739B9-72E9-8B4C-19D3-4704311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810524" y="4476175"/>
            <a:ext cx="1345573" cy="1384917"/>
          </a:xfrm>
          <a:prstGeom prst="rect">
            <a:avLst/>
          </a:prstGeom>
        </p:spPr>
      </p:pic>
      <p:pic>
        <p:nvPicPr>
          <p:cNvPr id="6" name="Picture 5" descr="A red hand drawn glasses&#10;&#10;Description automatically generated">
            <a:extLst>
              <a:ext uri="{FF2B5EF4-FFF2-40B4-BE49-F238E27FC236}">
                <a16:creationId xmlns:a16="http://schemas.microsoft.com/office/drawing/2014/main" id="{D888C691-9F5D-C94D-08D3-4ED19A293F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83A05B3A-D363-20FD-6D07-ACA1254EA57F}"/>
              </a:ext>
            </a:extLst>
          </p:cNvPr>
          <p:cNvGrpSpPr/>
          <p:nvPr/>
        </p:nvGrpSpPr>
        <p:grpSpPr>
          <a:xfrm>
            <a:off x="2107963" y="1329134"/>
            <a:ext cx="8469124" cy="759061"/>
            <a:chOff x="0" y="0"/>
            <a:chExt cx="21031200" cy="265112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0854AE6-116E-63A3-26D9-27240981B26A}"/>
                </a:ext>
              </a:extLst>
            </p:cNvPr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5" cstate="email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2D88FCF-EE5A-D7A3-D855-306028BF4C39}"/>
                </a:ext>
              </a:extLst>
            </p:cNvPr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752"/>
                </a:lnSpc>
              </a:pPr>
              <a:r>
                <a:rPr lang="en-US" sz="2800" b="1" dirty="0">
                  <a:solidFill>
                    <a:srgbClr val="15745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What is Collaborative Decision-Making?</a:t>
              </a: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D514316C-605C-7D7F-F18A-1E3BCE5CA002}"/>
              </a:ext>
            </a:extLst>
          </p:cNvPr>
          <p:cNvGrpSpPr/>
          <p:nvPr/>
        </p:nvGrpSpPr>
        <p:grpSpPr>
          <a:xfrm>
            <a:off x="3503707" y="4804306"/>
            <a:ext cx="5184585" cy="978649"/>
            <a:chOff x="0" y="0"/>
            <a:chExt cx="10369169" cy="1957299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1EEE6DAA-34AA-181E-4CA8-2C39308CC53A}"/>
                </a:ext>
              </a:extLst>
            </p:cNvPr>
            <p:cNvSpPr/>
            <p:nvPr/>
          </p:nvSpPr>
          <p:spPr>
            <a:xfrm>
              <a:off x="0" y="0"/>
              <a:ext cx="10369296" cy="1957324"/>
            </a:xfrm>
            <a:custGeom>
              <a:avLst/>
              <a:gdLst/>
              <a:ahLst/>
              <a:cxnLst/>
              <a:rect l="l" t="t" r="r" b="b"/>
              <a:pathLst>
                <a:path w="10369296" h="1957324">
                  <a:moveTo>
                    <a:pt x="0" y="326263"/>
                  </a:moveTo>
                  <a:cubicBezTo>
                    <a:pt x="0" y="146050"/>
                    <a:pt x="146050" y="0"/>
                    <a:pt x="326263" y="0"/>
                  </a:cubicBezTo>
                  <a:lnTo>
                    <a:pt x="10043033" y="0"/>
                  </a:lnTo>
                  <a:cubicBezTo>
                    <a:pt x="10223246" y="0"/>
                    <a:pt x="10369296" y="146050"/>
                    <a:pt x="10369296" y="326263"/>
                  </a:cubicBezTo>
                  <a:lnTo>
                    <a:pt x="10369296" y="1631061"/>
                  </a:lnTo>
                  <a:cubicBezTo>
                    <a:pt x="10369296" y="1811274"/>
                    <a:pt x="10223246" y="1957324"/>
                    <a:pt x="10043033" y="1957324"/>
                  </a:cubicBezTo>
                  <a:lnTo>
                    <a:pt x="326263" y="1957324"/>
                  </a:lnTo>
                  <a:cubicBezTo>
                    <a:pt x="146050" y="1957324"/>
                    <a:pt x="0" y="1811274"/>
                    <a:pt x="0" y="1631061"/>
                  </a:cubicBezTo>
                  <a:close/>
                </a:path>
              </a:pathLst>
            </a:custGeom>
            <a:solidFill>
              <a:srgbClr val="1574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0890A0E0-771D-DD2A-6977-EA2A1B67AAEF}"/>
                </a:ext>
              </a:extLst>
            </p:cNvPr>
            <p:cNvSpPr txBox="1"/>
            <p:nvPr/>
          </p:nvSpPr>
          <p:spPr>
            <a:xfrm>
              <a:off x="0" y="0"/>
              <a:ext cx="10369169" cy="1957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400" b="1" dirty="0">
                  <a:solidFill>
                    <a:srgbClr val="FFEFE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Building trust through repetition 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dirty="0">
                  <a:solidFill>
                    <a:srgbClr val="FFEFEF"/>
                  </a:solidFill>
                  <a:latin typeface="Aptos"/>
                  <a:ea typeface="Aptos"/>
                  <a:cs typeface="Aptos"/>
                  <a:sym typeface="Aptos"/>
                </a:rPr>
                <a:t>Meet regularly, show consistency, demonstrate reliability</a:t>
              </a: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9F2A93DD-B197-C1F3-DD7C-DDB643ACE1E1}"/>
              </a:ext>
            </a:extLst>
          </p:cNvPr>
          <p:cNvGrpSpPr/>
          <p:nvPr/>
        </p:nvGrpSpPr>
        <p:grpSpPr>
          <a:xfrm>
            <a:off x="732117" y="3499951"/>
            <a:ext cx="5184585" cy="978649"/>
            <a:chOff x="0" y="0"/>
            <a:chExt cx="10369169" cy="1957299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0C53A1D-1B16-E137-A296-A04C7FABEF4D}"/>
                </a:ext>
              </a:extLst>
            </p:cNvPr>
            <p:cNvSpPr/>
            <p:nvPr/>
          </p:nvSpPr>
          <p:spPr>
            <a:xfrm>
              <a:off x="0" y="0"/>
              <a:ext cx="10369296" cy="1957324"/>
            </a:xfrm>
            <a:custGeom>
              <a:avLst/>
              <a:gdLst/>
              <a:ahLst/>
              <a:cxnLst/>
              <a:rect l="l" t="t" r="r" b="b"/>
              <a:pathLst>
                <a:path w="10369296" h="1957324">
                  <a:moveTo>
                    <a:pt x="0" y="326263"/>
                  </a:moveTo>
                  <a:cubicBezTo>
                    <a:pt x="0" y="146050"/>
                    <a:pt x="146050" y="0"/>
                    <a:pt x="326263" y="0"/>
                  </a:cubicBezTo>
                  <a:lnTo>
                    <a:pt x="10043033" y="0"/>
                  </a:lnTo>
                  <a:cubicBezTo>
                    <a:pt x="10223246" y="0"/>
                    <a:pt x="10369296" y="146050"/>
                    <a:pt x="10369296" y="326263"/>
                  </a:cubicBezTo>
                  <a:lnTo>
                    <a:pt x="10369296" y="1631061"/>
                  </a:lnTo>
                  <a:cubicBezTo>
                    <a:pt x="10369296" y="1811274"/>
                    <a:pt x="10223246" y="1957324"/>
                    <a:pt x="10043033" y="1957324"/>
                  </a:cubicBezTo>
                  <a:lnTo>
                    <a:pt x="326263" y="1957324"/>
                  </a:lnTo>
                  <a:cubicBezTo>
                    <a:pt x="146050" y="1957324"/>
                    <a:pt x="0" y="1811274"/>
                    <a:pt x="0" y="1631061"/>
                  </a:cubicBezTo>
                  <a:close/>
                </a:path>
              </a:pathLst>
            </a:custGeom>
            <a:solidFill>
              <a:srgbClr val="1574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AD3A5145-E3EA-EB8D-C5AB-33773D75A6FE}"/>
                </a:ext>
              </a:extLst>
            </p:cNvPr>
            <p:cNvSpPr txBox="1"/>
            <p:nvPr/>
          </p:nvSpPr>
          <p:spPr>
            <a:xfrm>
              <a:off x="0" y="0"/>
              <a:ext cx="10369169" cy="1957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400" b="1" dirty="0">
                  <a:solidFill>
                    <a:srgbClr val="FFEFE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Issues and solutions together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dirty="0">
                  <a:solidFill>
                    <a:srgbClr val="FFEFEF"/>
                  </a:solidFill>
                  <a:latin typeface="Aptos"/>
                  <a:ea typeface="Aptos"/>
                  <a:cs typeface="Aptos"/>
                  <a:sym typeface="Aptos"/>
                </a:rPr>
                <a:t>Coming with an open and flexible agenda.</a:t>
              </a:r>
            </a:p>
          </p:txBody>
        </p:sp>
      </p:grpSp>
      <p:grpSp>
        <p:nvGrpSpPr>
          <p:cNvPr id="16" name="Group 19">
            <a:extLst>
              <a:ext uri="{FF2B5EF4-FFF2-40B4-BE49-F238E27FC236}">
                <a16:creationId xmlns:a16="http://schemas.microsoft.com/office/drawing/2014/main" id="{07523170-25F9-F869-7E35-6A7AB5906BFF}"/>
              </a:ext>
            </a:extLst>
          </p:cNvPr>
          <p:cNvGrpSpPr/>
          <p:nvPr/>
        </p:nvGrpSpPr>
        <p:grpSpPr>
          <a:xfrm>
            <a:off x="6342526" y="3514892"/>
            <a:ext cx="5184585" cy="978649"/>
            <a:chOff x="0" y="0"/>
            <a:chExt cx="10369169" cy="1957299"/>
          </a:xfrm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04C9F076-2C0C-F0CD-9ED2-D5A71E2F8301}"/>
                </a:ext>
              </a:extLst>
            </p:cNvPr>
            <p:cNvSpPr/>
            <p:nvPr/>
          </p:nvSpPr>
          <p:spPr>
            <a:xfrm>
              <a:off x="0" y="0"/>
              <a:ext cx="10369296" cy="1957324"/>
            </a:xfrm>
            <a:custGeom>
              <a:avLst/>
              <a:gdLst/>
              <a:ahLst/>
              <a:cxnLst/>
              <a:rect l="l" t="t" r="r" b="b"/>
              <a:pathLst>
                <a:path w="10369296" h="1957324">
                  <a:moveTo>
                    <a:pt x="0" y="326263"/>
                  </a:moveTo>
                  <a:cubicBezTo>
                    <a:pt x="0" y="146050"/>
                    <a:pt x="146050" y="0"/>
                    <a:pt x="326263" y="0"/>
                  </a:cubicBezTo>
                  <a:lnTo>
                    <a:pt x="10043033" y="0"/>
                  </a:lnTo>
                  <a:cubicBezTo>
                    <a:pt x="10223246" y="0"/>
                    <a:pt x="10369296" y="146050"/>
                    <a:pt x="10369296" y="326263"/>
                  </a:cubicBezTo>
                  <a:lnTo>
                    <a:pt x="10369296" y="1631061"/>
                  </a:lnTo>
                  <a:cubicBezTo>
                    <a:pt x="10369296" y="1811274"/>
                    <a:pt x="10223246" y="1957324"/>
                    <a:pt x="10043033" y="1957324"/>
                  </a:cubicBezTo>
                  <a:lnTo>
                    <a:pt x="326263" y="1957324"/>
                  </a:lnTo>
                  <a:cubicBezTo>
                    <a:pt x="146050" y="1957324"/>
                    <a:pt x="0" y="1811274"/>
                    <a:pt x="0" y="1631061"/>
                  </a:cubicBezTo>
                  <a:close/>
                </a:path>
              </a:pathLst>
            </a:custGeom>
            <a:solidFill>
              <a:srgbClr val="1574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B361466F-B7E7-63AA-A968-177B5CA47ED4}"/>
                </a:ext>
              </a:extLst>
            </p:cNvPr>
            <p:cNvSpPr txBox="1"/>
            <p:nvPr/>
          </p:nvSpPr>
          <p:spPr>
            <a:xfrm>
              <a:off x="0" y="0"/>
              <a:ext cx="10369169" cy="1957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2400" b="1" dirty="0">
                  <a:solidFill>
                    <a:srgbClr val="FFEFE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Ongoing feedback &amp; accountability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dirty="0">
                  <a:solidFill>
                    <a:srgbClr val="FFEFEF"/>
                  </a:solidFill>
                  <a:latin typeface="Aptos"/>
                  <a:ea typeface="Aptos"/>
                  <a:cs typeface="Aptos"/>
                  <a:sym typeface="Aptos"/>
                </a:rPr>
                <a:t>Creating dialogue with leadership and wider residents</a:t>
              </a:r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CA40BBB7-A584-FE35-8769-1DD7770C5161}"/>
              </a:ext>
            </a:extLst>
          </p:cNvPr>
          <p:cNvGrpSpPr/>
          <p:nvPr/>
        </p:nvGrpSpPr>
        <p:grpSpPr>
          <a:xfrm>
            <a:off x="732116" y="2241041"/>
            <a:ext cx="5184585" cy="978649"/>
            <a:chOff x="0" y="0"/>
            <a:chExt cx="10369169" cy="1957299"/>
          </a:xfrm>
        </p:grpSpPr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CF67A133-CB26-D47F-1766-8C7118F71777}"/>
                </a:ext>
              </a:extLst>
            </p:cNvPr>
            <p:cNvSpPr/>
            <p:nvPr/>
          </p:nvSpPr>
          <p:spPr>
            <a:xfrm>
              <a:off x="0" y="0"/>
              <a:ext cx="10369296" cy="1957324"/>
            </a:xfrm>
            <a:custGeom>
              <a:avLst/>
              <a:gdLst/>
              <a:ahLst/>
              <a:cxnLst/>
              <a:rect l="l" t="t" r="r" b="b"/>
              <a:pathLst>
                <a:path w="10369296" h="1957324">
                  <a:moveTo>
                    <a:pt x="0" y="326263"/>
                  </a:moveTo>
                  <a:cubicBezTo>
                    <a:pt x="0" y="146050"/>
                    <a:pt x="146050" y="0"/>
                    <a:pt x="326263" y="0"/>
                  </a:cubicBezTo>
                  <a:lnTo>
                    <a:pt x="10043033" y="0"/>
                  </a:lnTo>
                  <a:cubicBezTo>
                    <a:pt x="10223246" y="0"/>
                    <a:pt x="10369296" y="146050"/>
                    <a:pt x="10369296" y="326263"/>
                  </a:cubicBezTo>
                  <a:lnTo>
                    <a:pt x="10369296" y="1631061"/>
                  </a:lnTo>
                  <a:cubicBezTo>
                    <a:pt x="10369296" y="1811274"/>
                    <a:pt x="10223246" y="1957324"/>
                    <a:pt x="10043033" y="1957324"/>
                  </a:cubicBezTo>
                  <a:lnTo>
                    <a:pt x="326263" y="1957324"/>
                  </a:lnTo>
                  <a:cubicBezTo>
                    <a:pt x="146050" y="1957324"/>
                    <a:pt x="0" y="1811274"/>
                    <a:pt x="0" y="1631061"/>
                  </a:cubicBezTo>
                  <a:close/>
                </a:path>
              </a:pathLst>
            </a:custGeom>
            <a:solidFill>
              <a:srgbClr val="1574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BBFFF76C-A341-7172-376A-EBFBE1D86531}"/>
                </a:ext>
              </a:extLst>
            </p:cNvPr>
            <p:cNvSpPr txBox="1"/>
            <p:nvPr/>
          </p:nvSpPr>
          <p:spPr>
            <a:xfrm>
              <a:off x="0" y="0"/>
              <a:ext cx="10369169" cy="1957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400" b="1" dirty="0">
                  <a:solidFill>
                    <a:srgbClr val="FFEFE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Collaboration, not devolution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dirty="0">
                  <a:solidFill>
                    <a:srgbClr val="FFEFEF"/>
                  </a:solidFill>
                  <a:latin typeface="Aptos"/>
                  <a:ea typeface="Aptos"/>
                  <a:cs typeface="Aptos"/>
                  <a:sym typeface="Aptos"/>
                </a:rPr>
                <a:t>Sharing power within existing roles and responsibilities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E810BE61-AF99-4B02-AE9E-68C476B1CDA5}"/>
              </a:ext>
            </a:extLst>
          </p:cNvPr>
          <p:cNvGrpSpPr/>
          <p:nvPr/>
        </p:nvGrpSpPr>
        <p:grpSpPr>
          <a:xfrm>
            <a:off x="6342525" y="2237806"/>
            <a:ext cx="5184585" cy="978649"/>
            <a:chOff x="0" y="0"/>
            <a:chExt cx="10369169" cy="1957299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AA828E5-7A90-4258-3CD1-49B63D4FBB43}"/>
                </a:ext>
              </a:extLst>
            </p:cNvPr>
            <p:cNvSpPr/>
            <p:nvPr/>
          </p:nvSpPr>
          <p:spPr>
            <a:xfrm>
              <a:off x="0" y="0"/>
              <a:ext cx="10369296" cy="1957324"/>
            </a:xfrm>
            <a:custGeom>
              <a:avLst/>
              <a:gdLst/>
              <a:ahLst/>
              <a:cxnLst/>
              <a:rect l="l" t="t" r="r" b="b"/>
              <a:pathLst>
                <a:path w="10369296" h="1957324">
                  <a:moveTo>
                    <a:pt x="0" y="326263"/>
                  </a:moveTo>
                  <a:cubicBezTo>
                    <a:pt x="0" y="146050"/>
                    <a:pt x="146050" y="0"/>
                    <a:pt x="326263" y="0"/>
                  </a:cubicBezTo>
                  <a:lnTo>
                    <a:pt x="10043033" y="0"/>
                  </a:lnTo>
                  <a:cubicBezTo>
                    <a:pt x="10223246" y="0"/>
                    <a:pt x="10369296" y="146050"/>
                    <a:pt x="10369296" y="326263"/>
                  </a:cubicBezTo>
                  <a:lnTo>
                    <a:pt x="10369296" y="1631061"/>
                  </a:lnTo>
                  <a:cubicBezTo>
                    <a:pt x="10369296" y="1811274"/>
                    <a:pt x="10223246" y="1957324"/>
                    <a:pt x="10043033" y="1957324"/>
                  </a:cubicBezTo>
                  <a:lnTo>
                    <a:pt x="326263" y="1957324"/>
                  </a:lnTo>
                  <a:cubicBezTo>
                    <a:pt x="146050" y="1957324"/>
                    <a:pt x="0" y="1811274"/>
                    <a:pt x="0" y="1631061"/>
                  </a:cubicBezTo>
                  <a:close/>
                </a:path>
              </a:pathLst>
            </a:custGeom>
            <a:solidFill>
              <a:srgbClr val="1574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9586456-95F1-3F49-15D9-C6B9D1C416AD}"/>
                </a:ext>
              </a:extLst>
            </p:cNvPr>
            <p:cNvSpPr txBox="1"/>
            <p:nvPr/>
          </p:nvSpPr>
          <p:spPr>
            <a:xfrm>
              <a:off x="0" y="0"/>
              <a:ext cx="10369169" cy="1957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400" b="1" dirty="0">
                  <a:solidFill>
                    <a:srgbClr val="FFEFE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Mutual  benefit and understanding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dirty="0">
                  <a:solidFill>
                    <a:srgbClr val="FFEFEF"/>
                  </a:solidFill>
                  <a:latin typeface="Aptos"/>
                  <a:ea typeface="Aptos"/>
                  <a:cs typeface="Aptos"/>
                  <a:sym typeface="Aptos"/>
                </a:rPr>
                <a:t>Being accountable to everyone's priorities and constraints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50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CD30-B67C-68AE-5A18-F12CF158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E315F09C-10A4-25AB-1C49-160ADED7C7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14628-4342-3535-44CC-79BC3A29D657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5F4CBB-0032-D8AD-F367-CD047224D26A}"/>
              </a:ext>
            </a:extLst>
          </p:cNvPr>
          <p:cNvSpPr/>
          <p:nvPr/>
        </p:nvSpPr>
        <p:spPr>
          <a:xfrm>
            <a:off x="0" y="1201479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D78EF092-4D46-F53E-695C-296EC227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761974" y="2706978"/>
            <a:ext cx="1345573" cy="1384917"/>
          </a:xfrm>
          <a:prstGeom prst="rect">
            <a:avLst/>
          </a:prstGeom>
        </p:spPr>
      </p:pic>
      <p:pic>
        <p:nvPicPr>
          <p:cNvPr id="6" name="Picture 5" descr="A red hand drawn glasses&#10;&#10;Description automatically generated">
            <a:extLst>
              <a:ext uri="{FF2B5EF4-FFF2-40B4-BE49-F238E27FC236}">
                <a16:creationId xmlns:a16="http://schemas.microsoft.com/office/drawing/2014/main" id="{F1692B18-643B-B585-938A-ECE5D0BA9E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95FD1B0-BD44-F0FB-1F49-527D77098E2F}"/>
              </a:ext>
            </a:extLst>
          </p:cNvPr>
          <p:cNvGrpSpPr/>
          <p:nvPr/>
        </p:nvGrpSpPr>
        <p:grpSpPr>
          <a:xfrm>
            <a:off x="1816160" y="1893331"/>
            <a:ext cx="8559675" cy="3987296"/>
            <a:chOff x="908563" y="1882036"/>
            <a:chExt cx="9862684" cy="459426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794A0C-66BA-85A1-9DD8-208D5E142408}"/>
                </a:ext>
              </a:extLst>
            </p:cNvPr>
            <p:cNvSpPr txBox="1"/>
            <p:nvPr/>
          </p:nvSpPr>
          <p:spPr>
            <a:xfrm>
              <a:off x="5577560" y="2664843"/>
              <a:ext cx="4364905" cy="12057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5745A"/>
                  </a:solidFill>
                  <a:ea typeface="+mn-lt"/>
                  <a:cs typeface="+mn-lt"/>
                </a:rPr>
                <a:t>1. Issues and solutions</a:t>
              </a:r>
              <a:endParaRPr lang="en-US" sz="2000" b="1" dirty="0">
                <a:solidFill>
                  <a:srgbClr val="15745A"/>
                </a:solidFill>
                <a:ea typeface="+mn-lt"/>
                <a:cs typeface="+mn-lt"/>
              </a:endParaRPr>
            </a:p>
            <a:p>
              <a:pPr algn="ctr"/>
              <a:r>
                <a:rPr lang="en-GB" sz="1400" dirty="0">
                  <a:solidFill>
                    <a:srgbClr val="15745A"/>
                  </a:solidFill>
                  <a:ea typeface="+mn-lt"/>
                  <a:cs typeface="+mn-lt"/>
                </a:rPr>
                <a:t>Setting the agenda, defining the problems, understanding priorities and constraints, and proposing solutions together</a:t>
              </a:r>
              <a:endParaRPr lang="en-US" sz="1400" dirty="0">
                <a:solidFill>
                  <a:srgbClr val="15745A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046754-3355-5B91-DBC6-7CD7B283DE6C}"/>
                </a:ext>
              </a:extLst>
            </p:cNvPr>
            <p:cNvSpPr txBox="1"/>
            <p:nvPr/>
          </p:nvSpPr>
          <p:spPr>
            <a:xfrm>
              <a:off x="6406342" y="5036939"/>
              <a:ext cx="4364905" cy="13121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5745A"/>
                  </a:solidFill>
                  <a:ea typeface="+mn-lt"/>
                  <a:cs typeface="+mn-lt"/>
                </a:rPr>
                <a:t>2. Decisions and recommendations</a:t>
              </a:r>
              <a:endParaRPr lang="en-US" sz="2400" dirty="0">
                <a:solidFill>
                  <a:srgbClr val="15745A"/>
                </a:solidFill>
              </a:endParaRPr>
            </a:p>
            <a:p>
              <a:pPr algn="ctr"/>
              <a:r>
                <a:rPr lang="en-GB" sz="1400" dirty="0">
                  <a:solidFill>
                    <a:srgbClr val="15745A"/>
                  </a:solidFill>
                  <a:ea typeface="+mn-lt"/>
                  <a:cs typeface="+mn-lt"/>
                </a:rPr>
                <a:t>Agreeing priorities though compromise and negotiation</a:t>
              </a:r>
              <a:endParaRPr lang="en-US" sz="2000" dirty="0">
                <a:solidFill>
                  <a:srgbClr val="15745A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D740C2-596F-A8A7-DA94-DCB621668E8A}"/>
                </a:ext>
              </a:extLst>
            </p:cNvPr>
            <p:cNvSpPr txBox="1"/>
            <p:nvPr/>
          </p:nvSpPr>
          <p:spPr>
            <a:xfrm>
              <a:off x="1993531" y="5270568"/>
              <a:ext cx="4364905" cy="12057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5745A"/>
                  </a:solidFill>
                  <a:ea typeface="+mn-lt"/>
                  <a:cs typeface="+mn-lt"/>
                </a:rPr>
                <a:t>3. Consultation and feedback</a:t>
              </a:r>
              <a:endParaRPr lang="en-US" sz="2400" dirty="0">
                <a:solidFill>
                  <a:srgbClr val="15745A"/>
                </a:solidFill>
              </a:endParaRPr>
            </a:p>
            <a:p>
              <a:pPr algn="ctr"/>
              <a:r>
                <a:rPr lang="en-GB" sz="1400" dirty="0">
                  <a:solidFill>
                    <a:srgbClr val="15745A"/>
                  </a:solidFill>
                  <a:ea typeface="+mn-lt"/>
                  <a:cs typeface="+mn-lt"/>
                </a:rPr>
                <a:t>Hearing from outside  voices, revising proposals securing commitments. No loose ends!</a:t>
              </a:r>
              <a:endParaRPr lang="en-US" sz="2000" dirty="0">
                <a:solidFill>
                  <a:srgbClr val="15745A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2F0ED3-5280-EE84-EDD0-E58542AE397F}"/>
                </a:ext>
              </a:extLst>
            </p:cNvPr>
            <p:cNvSpPr txBox="1"/>
            <p:nvPr/>
          </p:nvSpPr>
          <p:spPr>
            <a:xfrm>
              <a:off x="908563" y="3073198"/>
              <a:ext cx="4364905" cy="9574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5745A"/>
                  </a:solidFill>
                  <a:ea typeface="+mn-lt"/>
                  <a:cs typeface="+mn-lt"/>
                </a:rPr>
                <a:t>4. Reflection and evaluation</a:t>
              </a:r>
              <a:endParaRPr lang="en-US" sz="2400" dirty="0">
                <a:solidFill>
                  <a:srgbClr val="15745A"/>
                </a:solidFill>
              </a:endParaRPr>
            </a:p>
            <a:p>
              <a:pPr algn="ctr"/>
              <a:r>
                <a:rPr lang="en-GB" sz="1400" dirty="0">
                  <a:solidFill>
                    <a:srgbClr val="15745A"/>
                  </a:solidFill>
                  <a:ea typeface="+mn-lt"/>
                  <a:cs typeface="+mn-lt"/>
                </a:rPr>
                <a:t>Evaluating what's changed? What hasn’t? How do we want to do this differently next time?</a:t>
              </a:r>
              <a:endParaRPr lang="en-US" sz="2000" dirty="0">
                <a:solidFill>
                  <a:srgbClr val="15745A"/>
                </a:solidFill>
              </a:endParaRPr>
            </a:p>
          </p:txBody>
        </p:sp>
        <p:pic>
          <p:nvPicPr>
            <p:cNvPr id="32" name="Graphic 31" descr="Arrow circle with solid fill">
              <a:extLst>
                <a:ext uri="{FF2B5EF4-FFF2-40B4-BE49-F238E27FC236}">
                  <a16:creationId xmlns:a16="http://schemas.microsoft.com/office/drawing/2014/main" id="{EF58DB33-6F0F-CD0C-6481-F954ADC88B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74610" y="3459050"/>
              <a:ext cx="1810870" cy="1788458"/>
            </a:xfrm>
            <a:prstGeom prst="rect">
              <a:avLst/>
            </a:prstGeom>
          </p:spPr>
        </p:pic>
        <p:pic>
          <p:nvPicPr>
            <p:cNvPr id="33" name="Graphic 32" descr="Thought outline">
              <a:extLst>
                <a:ext uri="{FF2B5EF4-FFF2-40B4-BE49-F238E27FC236}">
                  <a16:creationId xmlns:a16="http://schemas.microsoft.com/office/drawing/2014/main" id="{20BABEFF-7B7C-1AFA-0B12-CD8CC6F31E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2143" y="2179796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Chat outline">
              <a:extLst>
                <a:ext uri="{FF2B5EF4-FFF2-40B4-BE49-F238E27FC236}">
                  <a16:creationId xmlns:a16="http://schemas.microsoft.com/office/drawing/2014/main" id="{9D4CF414-B74F-CC5F-F39B-84265A1716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93964" y="4479448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List outline">
              <a:extLst>
                <a:ext uri="{FF2B5EF4-FFF2-40B4-BE49-F238E27FC236}">
                  <a16:creationId xmlns:a16="http://schemas.microsoft.com/office/drawing/2014/main" id="{9DA3AE77-8AF8-2445-C4FC-C426B1C610B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7211" y="4122539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Map with pin outline">
              <a:extLst>
                <a:ext uri="{FF2B5EF4-FFF2-40B4-BE49-F238E27FC236}">
                  <a16:creationId xmlns:a16="http://schemas.microsoft.com/office/drawing/2014/main" id="{A2A17F6B-9074-D1CE-7E1A-A886B43B40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02811" y="1882036"/>
              <a:ext cx="914400" cy="914400"/>
            </a:xfrm>
            <a:prstGeom prst="rect">
              <a:avLst/>
            </a:prstGeom>
          </p:spPr>
        </p:pic>
      </p:grpSp>
      <p:sp>
        <p:nvSpPr>
          <p:cNvPr id="37" name="TextBox 4">
            <a:extLst>
              <a:ext uri="{FF2B5EF4-FFF2-40B4-BE49-F238E27FC236}">
                <a16:creationId xmlns:a16="http://schemas.microsoft.com/office/drawing/2014/main" id="{9780DDF1-0C39-ED23-106A-E83A0DE626D9}"/>
              </a:ext>
            </a:extLst>
          </p:cNvPr>
          <p:cNvSpPr txBox="1"/>
          <p:nvPr/>
        </p:nvSpPr>
        <p:spPr>
          <a:xfrm>
            <a:off x="1861436" y="1247705"/>
            <a:ext cx="8469124" cy="73997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4752"/>
              </a:lnSpc>
            </a:pPr>
            <a:r>
              <a:rPr lang="en-US" sz="2800" b="1" u="sng" dirty="0">
                <a:solidFill>
                  <a:srgbClr val="15745A"/>
                </a:solidFill>
                <a:latin typeface="Aptos Bold"/>
                <a:ea typeface="Aptos Bold"/>
                <a:cs typeface="Aptos Bold"/>
                <a:sym typeface="Aptos Bold"/>
              </a:rPr>
              <a:t>The decision-making cycle</a:t>
            </a:r>
          </a:p>
        </p:txBody>
      </p:sp>
    </p:spTree>
    <p:extLst>
      <p:ext uri="{BB962C8B-B14F-4D97-AF65-F5344CB8AC3E}">
        <p14:creationId xmlns:p14="http://schemas.microsoft.com/office/powerpoint/2010/main" val="71955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0BF48-29D3-A319-AD05-9730DE508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030D31F5-E55C-F586-93C0-478CFD8C15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D0950-B0EF-4BDD-E387-49C32CD1C0E2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ADF55A-8CD7-8928-EB6B-1F58FB04B0F8}"/>
              </a:ext>
            </a:extLst>
          </p:cNvPr>
          <p:cNvSpPr/>
          <p:nvPr/>
        </p:nvSpPr>
        <p:spPr>
          <a:xfrm>
            <a:off x="0" y="1201479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E8E5B33F-D18F-49BE-DB1A-843E71F8D5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761974" y="2706978"/>
            <a:ext cx="1345573" cy="1384917"/>
          </a:xfrm>
          <a:prstGeom prst="rect">
            <a:avLst/>
          </a:prstGeom>
        </p:spPr>
      </p:pic>
      <p:pic>
        <p:nvPicPr>
          <p:cNvPr id="6" name="Picture 5" descr="A red hand drawn glasses&#10;&#10;Description automatically generated">
            <a:extLst>
              <a:ext uri="{FF2B5EF4-FFF2-40B4-BE49-F238E27FC236}">
                <a16:creationId xmlns:a16="http://schemas.microsoft.com/office/drawing/2014/main" id="{2C028130-1FD5-B3F7-1C9C-F51D56147C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pic>
        <p:nvPicPr>
          <p:cNvPr id="7" name="Picture 6" descr="Golden Hill Housing Co-operative">
            <a:extLst>
              <a:ext uri="{FF2B5EF4-FFF2-40B4-BE49-F238E27FC236}">
                <a16:creationId xmlns:a16="http://schemas.microsoft.com/office/drawing/2014/main" id="{C942289E-0FD4-BBB0-2029-F074095D41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60"/>
          <a:stretch>
            <a:fillRect/>
          </a:stretch>
        </p:blipFill>
        <p:spPr>
          <a:xfrm>
            <a:off x="3791701" y="1995956"/>
            <a:ext cx="2073131" cy="1562100"/>
          </a:xfrm>
          <a:prstGeom prst="rect">
            <a:avLst/>
          </a:prstGeom>
        </p:spPr>
      </p:pic>
      <p:pic>
        <p:nvPicPr>
          <p:cNvPr id="8" name="Picture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726E3AFC-A937-538C-5B38-6499DBB7F3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" t="16845" b="18320"/>
          <a:stretch>
            <a:fillRect/>
          </a:stretch>
        </p:blipFill>
        <p:spPr>
          <a:xfrm>
            <a:off x="1215806" y="1995957"/>
            <a:ext cx="2073230" cy="1565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970084-7210-17F4-63E0-7C74CDB3DC80}"/>
              </a:ext>
            </a:extLst>
          </p:cNvPr>
          <p:cNvSpPr txBox="1"/>
          <p:nvPr/>
        </p:nvSpPr>
        <p:spPr>
          <a:xfrm>
            <a:off x="1218085" y="3695493"/>
            <a:ext cx="207095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4745A"/>
                </a:solidFill>
                <a:latin typeface="Aptos Display"/>
              </a:rPr>
              <a:t>Phoenix Place </a:t>
            </a:r>
          </a:p>
          <a:p>
            <a:endParaRPr lang="en-GB" sz="1600" dirty="0">
              <a:solidFill>
                <a:srgbClr val="FF5756"/>
              </a:solidFill>
              <a:latin typeface="Open Sauce Sans Medium" pitchFamily="2" charset="77"/>
            </a:endParaRPr>
          </a:p>
          <a:p>
            <a:r>
              <a:rPr lang="en-GB" sz="2000" dirty="0">
                <a:solidFill>
                  <a:srgbClr val="14745A"/>
                </a:solidFill>
                <a:latin typeface="Open Sauce Sans Medium Italic"/>
              </a:rPr>
              <a:t>Major and capital works, repairs, allocations</a:t>
            </a:r>
            <a:endParaRPr lang="en-GB" sz="2000" dirty="0">
              <a:solidFill>
                <a:srgbClr val="14745A"/>
              </a:solidFill>
            </a:endParaRPr>
          </a:p>
          <a:p>
            <a:endParaRPr lang="en-GB" sz="1600" dirty="0">
              <a:solidFill>
                <a:srgbClr val="FF5756"/>
              </a:solidFill>
              <a:effectLst/>
              <a:latin typeface="Open Sauce Sans Medium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A31D5-71C5-6780-2040-858EC6D53AF5}"/>
              </a:ext>
            </a:extLst>
          </p:cNvPr>
          <p:cNvSpPr txBox="1"/>
          <p:nvPr/>
        </p:nvSpPr>
        <p:spPr>
          <a:xfrm>
            <a:off x="3790051" y="3692627"/>
            <a:ext cx="208677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4745A"/>
                </a:solidFill>
                <a:latin typeface="Aptos Display"/>
              </a:rPr>
              <a:t>Golden Hill</a:t>
            </a:r>
            <a:endParaRPr lang="en-US" dirty="0">
              <a:solidFill>
                <a:srgbClr val="14745A"/>
              </a:solidFill>
            </a:endParaRPr>
          </a:p>
          <a:p>
            <a:endParaRPr lang="en-GB" sz="1600" dirty="0">
              <a:solidFill>
                <a:srgbClr val="FF5756"/>
              </a:solidFill>
              <a:latin typeface="Open Sauce Sans Medium" pitchFamily="2" charset="77"/>
            </a:endParaRPr>
          </a:p>
          <a:p>
            <a:r>
              <a:rPr lang="en-GB" sz="2000" dirty="0">
                <a:solidFill>
                  <a:srgbClr val="14745A"/>
                </a:solidFill>
                <a:latin typeface="Open Sauce Sans Medium Italic"/>
              </a:rPr>
              <a:t>Procurement, major and capital works, repairs, allocations</a:t>
            </a:r>
            <a:endParaRPr lang="en-GB" sz="2000" dirty="0">
              <a:solidFill>
                <a:srgbClr val="14745A"/>
              </a:solidFill>
            </a:endParaRPr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8C2742-4386-465C-2839-6D70DDA57C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" t="7124" r="-451" b="14105"/>
          <a:stretch>
            <a:fillRect/>
          </a:stretch>
        </p:blipFill>
        <p:spPr>
          <a:xfrm>
            <a:off x="6346497" y="1995957"/>
            <a:ext cx="2073131" cy="156209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7150BA34-F223-5C58-A272-339D8A1FA1D7}"/>
              </a:ext>
            </a:extLst>
          </p:cNvPr>
          <p:cNvSpPr txBox="1"/>
          <p:nvPr/>
        </p:nvSpPr>
        <p:spPr>
          <a:xfrm>
            <a:off x="6345341" y="3695425"/>
            <a:ext cx="207095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14745A"/>
                </a:solidFill>
                <a:latin typeface="Aptos Display"/>
              </a:rPr>
              <a:t>St Luke’s Woodside</a:t>
            </a:r>
            <a:endParaRPr lang="en-US" dirty="0">
              <a:solidFill>
                <a:srgbClr val="14745A"/>
              </a:solidFill>
            </a:endParaRPr>
          </a:p>
          <a:p>
            <a:endParaRPr lang="en-GB" sz="1600" dirty="0">
              <a:solidFill>
                <a:srgbClr val="FF5756"/>
              </a:solidFill>
              <a:latin typeface="Open Sauce Sans Medium" pitchFamily="2" charset="77"/>
            </a:endParaRPr>
          </a:p>
          <a:p>
            <a:r>
              <a:rPr lang="en-GB" sz="2000" dirty="0">
                <a:solidFill>
                  <a:srgbClr val="14745A"/>
                </a:solidFill>
                <a:latin typeface="Open Sauce Sans Medium Italic"/>
              </a:rPr>
              <a:t>Housing delivery, allocations, tenant support</a:t>
            </a:r>
          </a:p>
          <a:p>
            <a:endParaRPr lang="en-GB" sz="1600" dirty="0">
              <a:solidFill>
                <a:srgbClr val="FF5756"/>
              </a:solidFill>
              <a:effectLst/>
              <a:latin typeface="Open Sauce Sans Medium" pitchFamily="2" charset="77"/>
            </a:endParaRPr>
          </a:p>
        </p:txBody>
      </p:sp>
      <p:pic>
        <p:nvPicPr>
          <p:cNvPr id="13" name="Picture 12" descr="davenant-road-">
            <a:extLst>
              <a:ext uri="{FF2B5EF4-FFF2-40B4-BE49-F238E27FC236}">
                <a16:creationId xmlns:a16="http://schemas.microsoft.com/office/drawing/2014/main" id="{0A6A23F5-65DE-1568-431F-CF1FEF15DB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206" r="241"/>
          <a:stretch>
            <a:fillRect/>
          </a:stretch>
        </p:blipFill>
        <p:spPr>
          <a:xfrm>
            <a:off x="8895064" y="1995957"/>
            <a:ext cx="2073130" cy="1562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55E078-F113-67C2-9025-B9DB8B48BA2A}"/>
              </a:ext>
            </a:extLst>
          </p:cNvPr>
          <p:cNvSpPr txBox="1"/>
          <p:nvPr/>
        </p:nvSpPr>
        <p:spPr>
          <a:xfrm>
            <a:off x="8896801" y="3692138"/>
            <a:ext cx="207095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4745A"/>
                </a:solidFill>
                <a:latin typeface="Aptos Display"/>
              </a:rPr>
              <a:t>Davenant Road</a:t>
            </a:r>
          </a:p>
          <a:p>
            <a:endParaRPr lang="en-GB" sz="1600" dirty="0">
              <a:solidFill>
                <a:srgbClr val="FF5756"/>
              </a:solidFill>
              <a:latin typeface="Open Sauce Sans Medium"/>
            </a:endParaRPr>
          </a:p>
          <a:p>
            <a:r>
              <a:rPr lang="en-GB" sz="2000" dirty="0">
                <a:solidFill>
                  <a:srgbClr val="14745A"/>
                </a:solidFill>
                <a:latin typeface="Open Sauce Sans Medium"/>
              </a:rPr>
              <a:t>Participatory budgeting, tenant wellbeing and development</a:t>
            </a:r>
          </a:p>
          <a:p>
            <a:endParaRPr lang="en-GB" sz="1600" dirty="0">
              <a:solidFill>
                <a:srgbClr val="FF5756"/>
              </a:solidFill>
              <a:effectLst/>
              <a:latin typeface="Open Sauce Sans Medium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DF4928-EC4B-6075-D4C7-649CB376086A}"/>
              </a:ext>
            </a:extLst>
          </p:cNvPr>
          <p:cNvSpPr txBox="1">
            <a:spLocks/>
          </p:cNvSpPr>
          <p:nvPr/>
        </p:nvSpPr>
        <p:spPr>
          <a:xfrm>
            <a:off x="3688349" y="1290912"/>
            <a:ext cx="4727943" cy="5446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4745A"/>
                </a:solidFill>
              </a:rPr>
              <a:t>The Pilots</a:t>
            </a:r>
            <a:endParaRPr lang="en-US" sz="3600" dirty="0">
              <a:solidFill>
                <a:srgbClr val="1474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30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0A775-211F-7C9F-2311-AF7F45C78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48531373-4E46-CECD-DB68-14B65B1697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A8BFC9-6CD4-32F3-2EDE-1F691586C516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AF844-C5AA-4A4D-0DC0-E7508247570A}"/>
              </a:ext>
            </a:extLst>
          </p:cNvPr>
          <p:cNvSpPr/>
          <p:nvPr/>
        </p:nvSpPr>
        <p:spPr>
          <a:xfrm>
            <a:off x="0" y="1201479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D3D1CEB1-E300-17DE-9AD3-DB9FE1D1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761974" y="2706978"/>
            <a:ext cx="1345573" cy="1384917"/>
          </a:xfrm>
          <a:prstGeom prst="rect">
            <a:avLst/>
          </a:prstGeom>
        </p:spPr>
      </p:pic>
      <p:pic>
        <p:nvPicPr>
          <p:cNvPr id="6" name="Picture 5" descr="A red hand drawn glasses&#10;&#10;Description automatically generated">
            <a:extLst>
              <a:ext uri="{FF2B5EF4-FFF2-40B4-BE49-F238E27FC236}">
                <a16:creationId xmlns:a16="http://schemas.microsoft.com/office/drawing/2014/main" id="{88E9CE5A-DC02-0A8A-0017-8CBC9DADEB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0BC5A91-E061-96E1-C428-9F5AD7E7FEAA}"/>
              </a:ext>
            </a:extLst>
          </p:cNvPr>
          <p:cNvSpPr txBox="1">
            <a:spLocks/>
          </p:cNvSpPr>
          <p:nvPr/>
        </p:nvSpPr>
        <p:spPr>
          <a:xfrm>
            <a:off x="3732025" y="1508324"/>
            <a:ext cx="4727943" cy="5446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4745A"/>
                </a:solidFill>
              </a:rPr>
              <a:t>What have we learned?</a:t>
            </a:r>
            <a:endParaRPr lang="en-US" sz="3600" dirty="0">
              <a:solidFill>
                <a:srgbClr val="14745A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80CABF-2BC5-7F72-C897-F9784E09E34F}"/>
              </a:ext>
            </a:extLst>
          </p:cNvPr>
          <p:cNvGrpSpPr/>
          <p:nvPr/>
        </p:nvGrpSpPr>
        <p:grpSpPr>
          <a:xfrm>
            <a:off x="823585" y="2412284"/>
            <a:ext cx="10611175" cy="2841305"/>
            <a:chOff x="1173502" y="2453711"/>
            <a:chExt cx="9354829" cy="2504896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D109DEE-0BCC-685D-0528-371893F2E9FD}"/>
                </a:ext>
              </a:extLst>
            </p:cNvPr>
            <p:cNvSpPr/>
            <p:nvPr/>
          </p:nvSpPr>
          <p:spPr>
            <a:xfrm>
              <a:off x="1173502" y="2453712"/>
              <a:ext cx="2446638" cy="1112140"/>
            </a:xfrm>
            <a:prstGeom prst="roundRect">
              <a:avLst/>
            </a:prstGeom>
            <a:solidFill>
              <a:srgbClr val="1474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Knowledge-sharing is power-sharing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B872BCC-8E58-F129-C504-43C5BEAC95F3}"/>
                </a:ext>
              </a:extLst>
            </p:cNvPr>
            <p:cNvSpPr/>
            <p:nvPr/>
          </p:nvSpPr>
          <p:spPr>
            <a:xfrm>
              <a:off x="4015936" y="2459028"/>
              <a:ext cx="2446638" cy="1112140"/>
            </a:xfrm>
            <a:prstGeom prst="roundRect">
              <a:avLst/>
            </a:prstGeom>
            <a:solidFill>
              <a:srgbClr val="1474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Housing is personal. Relationships are historical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06DEB8E-E655-E155-7F15-B76682BDCA32}"/>
                </a:ext>
              </a:extLst>
            </p:cNvPr>
            <p:cNvSpPr/>
            <p:nvPr/>
          </p:nvSpPr>
          <p:spPr>
            <a:xfrm>
              <a:off x="6829155" y="2453711"/>
              <a:ext cx="2446638" cy="1112140"/>
            </a:xfrm>
            <a:prstGeom prst="roundRect">
              <a:avLst/>
            </a:prstGeom>
            <a:solidFill>
              <a:srgbClr val="1474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Flexibility and legitimacy are a balancing act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1BEE664-EEE2-D1BB-4547-3F28C1F8CD98}"/>
                </a:ext>
              </a:extLst>
            </p:cNvPr>
            <p:cNvSpPr/>
            <p:nvPr/>
          </p:nvSpPr>
          <p:spPr>
            <a:xfrm>
              <a:off x="2396821" y="3846467"/>
              <a:ext cx="2446638" cy="1112140"/>
            </a:xfrm>
            <a:prstGeom prst="roundRect">
              <a:avLst/>
            </a:prstGeom>
            <a:solidFill>
              <a:srgbClr val="1474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Communities are complex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BC6E704-64F0-CB5A-205B-E466A6CC0C1D}"/>
                </a:ext>
              </a:extLst>
            </p:cNvPr>
            <p:cNvSpPr/>
            <p:nvPr/>
          </p:nvSpPr>
          <p:spPr>
            <a:xfrm>
              <a:off x="5239255" y="3846467"/>
              <a:ext cx="2446638" cy="1112140"/>
            </a:xfrm>
            <a:prstGeom prst="roundRect">
              <a:avLst/>
            </a:prstGeom>
            <a:solidFill>
              <a:srgbClr val="1474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Co-operation is a skill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CEFF513-ABCC-5CAA-B33A-74FF9451B0C3}"/>
                </a:ext>
              </a:extLst>
            </p:cNvPr>
            <p:cNvSpPr/>
            <p:nvPr/>
          </p:nvSpPr>
          <p:spPr>
            <a:xfrm>
              <a:off x="8081693" y="3843484"/>
              <a:ext cx="2446638" cy="1112140"/>
            </a:xfrm>
            <a:prstGeom prst="roundRect">
              <a:avLst/>
            </a:prstGeom>
            <a:solidFill>
              <a:srgbClr val="1474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Effective co-operation needs structural support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B774C9-1DD5-B993-F92D-94CD80D16E1A}"/>
              </a:ext>
            </a:extLst>
          </p:cNvPr>
          <p:cNvSpPr txBox="1"/>
          <p:nvPr/>
        </p:nvSpPr>
        <p:spPr>
          <a:xfrm>
            <a:off x="3479729" y="5577979"/>
            <a:ext cx="5232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4745A"/>
                </a:solidFill>
              </a:rPr>
              <a:t>Read more at </a:t>
            </a:r>
            <a:r>
              <a:rPr lang="en-US" b="1" dirty="0" err="1">
                <a:solidFill>
                  <a:srgbClr val="14745A"/>
                </a:solidFill>
              </a:rPr>
              <a:t>communityled.homes</a:t>
            </a:r>
            <a:r>
              <a:rPr lang="en-US" b="1" dirty="0">
                <a:solidFill>
                  <a:srgbClr val="14745A"/>
                </a:solidFill>
              </a:rPr>
              <a:t>/latest</a:t>
            </a:r>
          </a:p>
        </p:txBody>
      </p:sp>
    </p:spTree>
    <p:extLst>
      <p:ext uri="{BB962C8B-B14F-4D97-AF65-F5344CB8AC3E}">
        <p14:creationId xmlns:p14="http://schemas.microsoft.com/office/powerpoint/2010/main" val="89789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7C1B-4286-5A13-50AA-F58376D7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FC270A7C-E09A-2B12-6D71-18C20938C5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17E5A-81C3-124B-73CD-9D52660451D3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67AAE1-D35D-2495-4559-6033CF239D43}"/>
              </a:ext>
            </a:extLst>
          </p:cNvPr>
          <p:cNvSpPr/>
          <p:nvPr/>
        </p:nvSpPr>
        <p:spPr>
          <a:xfrm>
            <a:off x="2" y="1196742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F8DE203F-977B-E04C-B84D-29967B921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761974" y="2706978"/>
            <a:ext cx="1345573" cy="1384917"/>
          </a:xfrm>
          <a:prstGeom prst="rect">
            <a:avLst/>
          </a:prstGeom>
        </p:spPr>
      </p:pic>
      <p:pic>
        <p:nvPicPr>
          <p:cNvPr id="6" name="Picture 5" descr="A red hand drawn glasses&#10;&#10;Description automatically generated">
            <a:extLst>
              <a:ext uri="{FF2B5EF4-FFF2-40B4-BE49-F238E27FC236}">
                <a16:creationId xmlns:a16="http://schemas.microsoft.com/office/drawing/2014/main" id="{97C01883-BAB2-872B-DBBA-5D9A20199E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A4734D-3F88-7D59-E6FD-90E0A74330C2}"/>
              </a:ext>
            </a:extLst>
          </p:cNvPr>
          <p:cNvGrpSpPr/>
          <p:nvPr/>
        </p:nvGrpSpPr>
        <p:grpSpPr>
          <a:xfrm>
            <a:off x="1706667" y="1988494"/>
            <a:ext cx="8691305" cy="3660407"/>
            <a:chOff x="782304" y="1100433"/>
            <a:chExt cx="10878852" cy="4581708"/>
          </a:xfrm>
        </p:grpSpPr>
        <p:pic>
          <p:nvPicPr>
            <p:cNvPr id="8" name="Picture 7" descr="A group of people sitting around a table with a map&#10;&#10;AI-generated content may be incorrect.">
              <a:extLst>
                <a:ext uri="{FF2B5EF4-FFF2-40B4-BE49-F238E27FC236}">
                  <a16:creationId xmlns:a16="http://schemas.microsoft.com/office/drawing/2014/main" id="{111AC208-156D-90E9-C577-CBBBD456E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42" r="4784" b="9608"/>
            <a:stretch>
              <a:fillRect/>
            </a:stretch>
          </p:blipFill>
          <p:spPr>
            <a:xfrm>
              <a:off x="782304" y="1120320"/>
              <a:ext cx="7252986" cy="4561821"/>
            </a:xfrm>
            <a:prstGeom prst="rect">
              <a:avLst/>
            </a:prstGeom>
          </p:spPr>
        </p:pic>
        <p:pic>
          <p:nvPicPr>
            <p:cNvPr id="9" name="Picture 2" descr="A group of people walking on a sidewalk&#10;&#10;Description automatically generated">
              <a:extLst>
                <a:ext uri="{FF2B5EF4-FFF2-40B4-BE49-F238E27FC236}">
                  <a16:creationId xmlns:a16="http://schemas.microsoft.com/office/drawing/2014/main" id="{5A825FEB-98BB-159D-9334-700BA658D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809" y="1100433"/>
              <a:ext cx="3916347" cy="4570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ECA23C-F381-E2B4-C162-5328572F1E54}"/>
                </a:ext>
              </a:extLst>
            </p:cNvPr>
            <p:cNvSpPr/>
            <p:nvPr/>
          </p:nvSpPr>
          <p:spPr>
            <a:xfrm>
              <a:off x="9398000" y="4013200"/>
              <a:ext cx="220133" cy="1150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6256A7E7-97B1-742F-457A-450C00A21124}"/>
              </a:ext>
            </a:extLst>
          </p:cNvPr>
          <p:cNvSpPr txBox="1">
            <a:spLocks/>
          </p:cNvSpPr>
          <p:nvPr/>
        </p:nvSpPr>
        <p:spPr>
          <a:xfrm>
            <a:off x="3612076" y="1307273"/>
            <a:ext cx="5117038" cy="544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4745A"/>
                </a:solidFill>
              </a:rPr>
              <a:t>Reflections from Phoenix Place</a:t>
            </a:r>
            <a:endParaRPr lang="en-US" sz="2800" dirty="0">
              <a:solidFill>
                <a:srgbClr val="1474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4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8781B-F46E-51FF-86CE-8D0297A0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C24AE924-5432-C314-7E8D-79A13C736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CD393-51B3-4AC7-6A3C-8470098AA824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8EF4CF-E4DA-C89F-CEF8-125843399F51}"/>
              </a:ext>
            </a:extLst>
          </p:cNvPr>
          <p:cNvSpPr/>
          <p:nvPr/>
        </p:nvSpPr>
        <p:spPr>
          <a:xfrm>
            <a:off x="2" y="1196742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9FC8BD66-C708-A3FA-8333-4200DDE54F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761974" y="2706978"/>
            <a:ext cx="1345573" cy="1384917"/>
          </a:xfrm>
          <a:prstGeom prst="rect">
            <a:avLst/>
          </a:prstGeom>
        </p:spPr>
      </p:pic>
      <p:pic>
        <p:nvPicPr>
          <p:cNvPr id="6" name="Picture 5" descr="A red hand drawn glasses&#10;&#10;Description automatically generated">
            <a:extLst>
              <a:ext uri="{FF2B5EF4-FFF2-40B4-BE49-F238E27FC236}">
                <a16:creationId xmlns:a16="http://schemas.microsoft.com/office/drawing/2014/main" id="{B3EB68F7-F21E-3B6A-5518-58E6D8ACC3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F0F825-CFEF-7791-035A-3E81F9B425D5}"/>
              </a:ext>
            </a:extLst>
          </p:cNvPr>
          <p:cNvSpPr/>
          <p:nvPr/>
        </p:nvSpPr>
        <p:spPr>
          <a:xfrm>
            <a:off x="2090250" y="1621392"/>
            <a:ext cx="8011496" cy="2291459"/>
          </a:xfrm>
          <a:prstGeom prst="roundRect">
            <a:avLst/>
          </a:prstGeom>
          <a:solidFill>
            <a:srgbClr val="147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Look out for…</a:t>
            </a:r>
          </a:p>
          <a:p>
            <a:pPr algn="ctr"/>
            <a:endParaRPr lang="en-US" sz="2000" b="1" dirty="0"/>
          </a:p>
          <a:p>
            <a:pPr marL="342900" indent="-342900" algn="ctr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400" b="1" dirty="0"/>
              <a:t>Published recommendations</a:t>
            </a:r>
          </a:p>
          <a:p>
            <a:pPr marL="342900" indent="-342900" algn="ctr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400" b="1" dirty="0"/>
              <a:t>Collaborative governance model </a:t>
            </a:r>
          </a:p>
          <a:p>
            <a:pPr marL="342900" indent="-342900" algn="ctr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400" b="1" dirty="0"/>
              <a:t>Sector guidance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0677CA-9D3E-0FAF-ACFD-EB795E50EAA4}"/>
              </a:ext>
            </a:extLst>
          </p:cNvPr>
          <p:cNvSpPr/>
          <p:nvPr/>
        </p:nvSpPr>
        <p:spPr>
          <a:xfrm>
            <a:off x="2090250" y="4184053"/>
            <a:ext cx="8011496" cy="16430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rgbClr val="14745A"/>
                </a:solidFill>
              </a:rPr>
              <a:t>Question for discussion…</a:t>
            </a:r>
          </a:p>
          <a:p>
            <a:pPr algn="ctr"/>
            <a:r>
              <a:rPr lang="en-US" sz="2400" b="1" dirty="0">
                <a:solidFill>
                  <a:srgbClr val="14745A"/>
                </a:solidFill>
              </a:rPr>
              <a:t>What are the opportunities and challenges for the sector in adopting collaborative decision-making?</a:t>
            </a:r>
          </a:p>
        </p:txBody>
      </p:sp>
    </p:spTree>
    <p:extLst>
      <p:ext uri="{BB962C8B-B14F-4D97-AF65-F5344CB8AC3E}">
        <p14:creationId xmlns:p14="http://schemas.microsoft.com/office/powerpoint/2010/main" val="143838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88DE-EA03-D641-B21B-B3CA2685E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8341E416-010A-EA79-BC17-A4381E7DAF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7611A-AE58-26EC-43C8-4A47991DB04E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AE1D8-B879-73FC-3301-F1DA01F1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1" y="1523999"/>
            <a:ext cx="7429864" cy="4264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25D95-616A-47ED-089E-F0B896A72558}"/>
              </a:ext>
            </a:extLst>
          </p:cNvPr>
          <p:cNvSpPr txBox="1"/>
          <p:nvPr/>
        </p:nvSpPr>
        <p:spPr>
          <a:xfrm>
            <a:off x="8102009" y="2011817"/>
            <a:ext cx="3676530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Formed in </a:t>
            </a:r>
            <a:r>
              <a:rPr lang="en-GB" sz="2400" b="1" dirty="0">
                <a:solidFill>
                  <a:srgbClr val="4FBFC1"/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1975</a:t>
            </a:r>
            <a:r>
              <a:rPr lang="en-GB" sz="2400" b="1" dirty="0">
                <a:solidFill>
                  <a:schemeClr val="bg1"/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– 51 years old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GB" sz="2400" b="1" dirty="0">
              <a:solidFill>
                <a:schemeClr val="bg1"/>
              </a:solidFill>
              <a:latin typeface="Work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Uniquely we exist to </a:t>
            </a:r>
            <a:r>
              <a:rPr lang="en-GB" sz="2400" b="1" dirty="0">
                <a:solidFill>
                  <a:schemeClr val="accent4"/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provide, support and promote </a:t>
            </a:r>
            <a:r>
              <a:rPr lang="en-GB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co-op and community-led housing solutions</a:t>
            </a:r>
            <a:endParaRPr lang="en-GB" sz="2400" dirty="0">
              <a:solidFill>
                <a:schemeClr val="tx2">
                  <a:lumMod val="90000"/>
                  <a:lumOff val="10000"/>
                </a:schemeClr>
              </a:solidFill>
              <a:latin typeface="Work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1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2EBAA-5CD4-89A4-0206-CE722B8EC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3F0B2606-AD09-7CDC-A2CC-70AA81C61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17772-5AFC-C53A-650D-EDEC147D524F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3" name="Picture 2" descr="A street with cars parked in front of a building&#10;&#10;AI-generated content may be incorrect.">
            <a:extLst>
              <a:ext uri="{FF2B5EF4-FFF2-40B4-BE49-F238E27FC236}">
                <a16:creationId xmlns:a16="http://schemas.microsoft.com/office/drawing/2014/main" id="{6133ACA5-D01C-8F5A-C40D-01DAF90B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5" b="11628"/>
          <a:stretch>
            <a:fillRect/>
          </a:stretch>
        </p:blipFill>
        <p:spPr>
          <a:xfrm>
            <a:off x="0" y="1318437"/>
            <a:ext cx="12192000" cy="47421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981846-DA38-FE96-DD64-5814E01E04B9}"/>
              </a:ext>
            </a:extLst>
          </p:cNvPr>
          <p:cNvSpPr/>
          <p:nvPr/>
        </p:nvSpPr>
        <p:spPr>
          <a:xfrm>
            <a:off x="3325176" y="2204483"/>
            <a:ext cx="6131906" cy="2671616"/>
          </a:xfrm>
          <a:prstGeom prst="ellipse">
            <a:avLst/>
          </a:prstGeom>
          <a:solidFill>
            <a:srgbClr val="163E64">
              <a:alpha val="62353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We are a Landlord - Registered Provider of Social Housing</a:t>
            </a:r>
          </a:p>
        </p:txBody>
      </p:sp>
    </p:spTree>
    <p:extLst>
      <p:ext uri="{BB962C8B-B14F-4D97-AF65-F5344CB8AC3E}">
        <p14:creationId xmlns:p14="http://schemas.microsoft.com/office/powerpoint/2010/main" val="70365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BFA6B-FE31-8570-636F-8FA0CE7C4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A28F480E-BCF3-DFD1-F3D8-853A94A644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E484F9-1AFB-808B-43C4-827596A265D4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6A887-AB51-654D-1E31-BC12D910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4" b="11783"/>
          <a:stretch>
            <a:fillRect/>
          </a:stretch>
        </p:blipFill>
        <p:spPr>
          <a:xfrm>
            <a:off x="0" y="1254642"/>
            <a:ext cx="12192000" cy="47952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ABAAD75-39B7-47AB-44C5-CAD69514937F}"/>
              </a:ext>
            </a:extLst>
          </p:cNvPr>
          <p:cNvSpPr/>
          <p:nvPr/>
        </p:nvSpPr>
        <p:spPr>
          <a:xfrm>
            <a:off x="2893839" y="2213226"/>
            <a:ext cx="5983513" cy="2751444"/>
          </a:xfrm>
          <a:prstGeom prst="ellipse">
            <a:avLst/>
          </a:prstGeom>
          <a:solidFill>
            <a:srgbClr val="163E64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We support over 36                     co-ops with management services</a:t>
            </a:r>
          </a:p>
        </p:txBody>
      </p:sp>
    </p:spTree>
    <p:extLst>
      <p:ext uri="{BB962C8B-B14F-4D97-AF65-F5344CB8AC3E}">
        <p14:creationId xmlns:p14="http://schemas.microsoft.com/office/powerpoint/2010/main" val="409959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09F8E-6697-89FD-1B8E-4C99CEFE6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7181FA95-D9D4-274B-65CF-FB97F592A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4134B2-0182-DA94-5247-44F61480C563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B7F95-AD83-7075-005A-4197514E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65" b="28422"/>
          <a:stretch>
            <a:fillRect/>
          </a:stretch>
        </p:blipFill>
        <p:spPr>
          <a:xfrm>
            <a:off x="0" y="1222744"/>
            <a:ext cx="12192000" cy="48271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C6E50F-B6DB-8FC0-D8BA-3C4FEA769F59}"/>
              </a:ext>
            </a:extLst>
          </p:cNvPr>
          <p:cNvSpPr/>
          <p:nvPr/>
        </p:nvSpPr>
        <p:spPr>
          <a:xfrm>
            <a:off x="2893839" y="2213226"/>
            <a:ext cx="5983513" cy="2751444"/>
          </a:xfrm>
          <a:prstGeom prst="ellipse">
            <a:avLst/>
          </a:prstGeom>
          <a:solidFill>
            <a:srgbClr val="163E64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We promote </a:t>
            </a:r>
            <a:br>
              <a:rPr lang="en-GB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co-operation and community led housing solutions</a:t>
            </a:r>
          </a:p>
        </p:txBody>
      </p:sp>
    </p:spTree>
    <p:extLst>
      <p:ext uri="{BB962C8B-B14F-4D97-AF65-F5344CB8AC3E}">
        <p14:creationId xmlns:p14="http://schemas.microsoft.com/office/powerpoint/2010/main" val="256787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628A7-7B9C-3375-A464-8385EC108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99C0B2B5-8200-1BE7-21A4-A5C7B9F7BC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4B70A-04ED-E3CA-0B99-9E07B2197034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C8686-DEFF-12D7-34F5-E7909908A77D}"/>
              </a:ext>
            </a:extLst>
          </p:cNvPr>
          <p:cNvSpPr/>
          <p:nvPr/>
        </p:nvSpPr>
        <p:spPr>
          <a:xfrm>
            <a:off x="602776" y="1307804"/>
            <a:ext cx="5493224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Win/win – build in resilience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Communities know what is best for them – and de-risk management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RPs know how to manage compliance risk and regulation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self-sustaining communities, tap into an untapped talented resource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E35E0-9AAA-EF55-125F-4B3DAA22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76" y="3985460"/>
            <a:ext cx="3372926" cy="193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5DA98-9A2F-7FAC-64BC-4FCFACF4D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633" y="1307804"/>
            <a:ext cx="2213226" cy="29782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673E61-A272-ED17-5AD1-F4E4D586F96A}"/>
              </a:ext>
            </a:extLst>
          </p:cNvPr>
          <p:cNvSpPr/>
          <p:nvPr/>
        </p:nvSpPr>
        <p:spPr>
          <a:xfrm>
            <a:off x="8628161" y="1367964"/>
            <a:ext cx="3143033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“Registered providers </a:t>
            </a: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assist tenants who wish to implement tenant-led activities </a:t>
            </a: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influence and scrutinise their landlord’s strategies, policies and services.”</a:t>
            </a:r>
            <a:endParaRPr lang="en-GB" sz="2000" i="1" dirty="0">
              <a:solidFill>
                <a:schemeClr val="tx2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07A520-6CE3-1ADC-0E7D-CD94B67E121B}"/>
              </a:ext>
            </a:extLst>
          </p:cNvPr>
          <p:cNvSpPr/>
          <p:nvPr/>
        </p:nvSpPr>
        <p:spPr>
          <a:xfrm>
            <a:off x="6287422" y="4486605"/>
            <a:ext cx="5483772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“Registered providers </a:t>
            </a: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support tenants to exercise </a:t>
            </a: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 Right to Manage, Right to Transfer or otherwise exercise housing management functions, where appropriate.”</a:t>
            </a:r>
            <a:endParaRPr lang="en-GB" sz="2000" i="1" dirty="0">
              <a:solidFill>
                <a:schemeClr val="tx2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3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034DB-09AC-F7C0-4B22-46F5B93F4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0825D6F2-5446-35B8-01F5-32029D4E0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4DD92-58CB-608D-EDAB-B43E6483FD48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219B2-11D7-2066-2136-1D149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2" y="1377464"/>
            <a:ext cx="3243721" cy="216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67E6CD2-04D7-97D7-700F-650AD340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49" y="1448405"/>
            <a:ext cx="3145888" cy="2100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BF8E4-A109-39FA-1387-ED835A065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076" y="1445955"/>
            <a:ext cx="3015563" cy="2103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414B70-98B8-31A2-38A8-5FDC325B0AC2}"/>
              </a:ext>
            </a:extLst>
          </p:cNvPr>
          <p:cNvSpPr/>
          <p:nvPr/>
        </p:nvSpPr>
        <p:spPr>
          <a:xfrm>
            <a:off x="395160" y="3842989"/>
            <a:ext cx="3392384" cy="17338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Collective Ownership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Impactful investment to address the private rental crisis, with fair, resident-controlled housing.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4489BC-DA6D-FF9A-8CA8-1F443B950A7F}"/>
              </a:ext>
            </a:extLst>
          </p:cNvPr>
          <p:cNvSpPr/>
          <p:nvPr/>
        </p:nvSpPr>
        <p:spPr>
          <a:xfrm>
            <a:off x="4433248" y="3952888"/>
            <a:ext cx="3264723" cy="17338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Belonging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Turning developments into strong communities with a sense of belonging and neighbourly living.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7421E4-5C80-A78F-AFA7-D5F10F57BFF7}"/>
              </a:ext>
            </a:extLst>
          </p:cNvPr>
          <p:cNvSpPr/>
          <p:nvPr/>
        </p:nvSpPr>
        <p:spPr>
          <a:xfrm>
            <a:off x="8066578" y="3935861"/>
            <a:ext cx="3661133" cy="20415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Procurement Framework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technology-driven Open Framework, fully compliant and supportive of place and community-based landlords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contractors</a:t>
            </a:r>
          </a:p>
        </p:txBody>
      </p:sp>
    </p:spTree>
    <p:extLst>
      <p:ext uri="{BB962C8B-B14F-4D97-AF65-F5344CB8AC3E}">
        <p14:creationId xmlns:p14="http://schemas.microsoft.com/office/powerpoint/2010/main" val="2842003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D8E4-AB31-DA87-3B2D-E2E091CB0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232DCF3D-AB88-964C-95F8-AB2D88BC9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31CA5-17A4-6FCC-B5A9-33990D35983B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62F0B9-5675-E054-F357-D653F70D574D}"/>
              </a:ext>
            </a:extLst>
          </p:cNvPr>
          <p:cNvSpPr/>
          <p:nvPr/>
        </p:nvSpPr>
        <p:spPr>
          <a:xfrm>
            <a:off x="0" y="1119947"/>
            <a:ext cx="12191998" cy="5738042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red outline of a bowl with food in it&#10;&#10;Description automatically generated">
            <a:extLst>
              <a:ext uri="{FF2B5EF4-FFF2-40B4-BE49-F238E27FC236}">
                <a16:creationId xmlns:a16="http://schemas.microsoft.com/office/drawing/2014/main" id="{90C3E8CD-CF80-31D9-9DBB-2240D632C0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43763">
            <a:off x="7388358" y="1208940"/>
            <a:ext cx="1261794" cy="2060930"/>
          </a:xfrm>
          <a:prstGeom prst="rect">
            <a:avLst/>
          </a:prstGeom>
        </p:spPr>
      </p:pic>
      <p:pic>
        <p:nvPicPr>
          <p:cNvPr id="15" name="Picture 14" descr="A red hand drawn glasses&#10;&#10;Description automatically generated">
            <a:extLst>
              <a:ext uri="{FF2B5EF4-FFF2-40B4-BE49-F238E27FC236}">
                <a16:creationId xmlns:a16="http://schemas.microsoft.com/office/drawing/2014/main" id="{BC46AD75-4138-8203-2C16-E506AE2BD8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875" y="1468555"/>
            <a:ext cx="1118833" cy="1004878"/>
          </a:xfrm>
          <a:prstGeom prst="rect">
            <a:avLst/>
          </a:prstGeom>
        </p:spPr>
      </p:pic>
      <p:pic>
        <p:nvPicPr>
          <p:cNvPr id="16" name="Picture 15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CC93753B-EB0B-8362-556C-BB065031D2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6" y="1119946"/>
            <a:ext cx="1928376" cy="1984761"/>
          </a:xfrm>
          <a:prstGeom prst="rect">
            <a:avLst/>
          </a:prstGeom>
        </p:spPr>
      </p:pic>
      <p:pic>
        <p:nvPicPr>
          <p:cNvPr id="17" name="Picture 16" descr="A hand drawn in red&#10;&#10;Description automatically generated">
            <a:extLst>
              <a:ext uri="{FF2B5EF4-FFF2-40B4-BE49-F238E27FC236}">
                <a16:creationId xmlns:a16="http://schemas.microsoft.com/office/drawing/2014/main" id="{14F25BD2-32ED-EA40-FE7E-B808BFAF77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200" y="1219169"/>
            <a:ext cx="1695024" cy="1503650"/>
          </a:xfrm>
          <a:prstGeom prst="rect">
            <a:avLst/>
          </a:prstGeom>
        </p:spPr>
      </p:pic>
      <p:pic>
        <p:nvPicPr>
          <p:cNvPr id="18" name="Picture 17" descr="A close up of a pacifier&#10;&#10;Description automatically generated">
            <a:extLst>
              <a:ext uri="{FF2B5EF4-FFF2-40B4-BE49-F238E27FC236}">
                <a16:creationId xmlns:a16="http://schemas.microsoft.com/office/drawing/2014/main" id="{1B2567B3-EFF0-C803-D544-576C0867BC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004" y="4831143"/>
            <a:ext cx="516344" cy="533963"/>
          </a:xfrm>
          <a:prstGeom prst="rect">
            <a:avLst/>
          </a:prstGeom>
        </p:spPr>
      </p:pic>
      <p:pic>
        <p:nvPicPr>
          <p:cNvPr id="19" name="Picture 18" descr="A red key with black background&#10;&#10;Description automatically generated">
            <a:extLst>
              <a:ext uri="{FF2B5EF4-FFF2-40B4-BE49-F238E27FC236}">
                <a16:creationId xmlns:a16="http://schemas.microsoft.com/office/drawing/2014/main" id="{F7C8AB13-9C88-0CF9-30D2-184E6B1AC8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26" y="5100373"/>
            <a:ext cx="574643" cy="808757"/>
          </a:xfrm>
          <a:prstGeom prst="rect">
            <a:avLst/>
          </a:prstGeom>
        </p:spPr>
      </p:pic>
      <p:pic>
        <p:nvPicPr>
          <p:cNvPr id="20" name="Picture 19" descr="A red outline of a hand holding a circle&#10;&#10;Description automatically generated">
            <a:extLst>
              <a:ext uri="{FF2B5EF4-FFF2-40B4-BE49-F238E27FC236}">
                <a16:creationId xmlns:a16="http://schemas.microsoft.com/office/drawing/2014/main" id="{08404D10-B5E9-F8B1-49E5-792FDAE7C3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3" y="4746396"/>
            <a:ext cx="1756221" cy="1303002"/>
          </a:xfrm>
          <a:prstGeom prst="rect">
            <a:avLst/>
          </a:prstGeom>
        </p:spPr>
      </p:pic>
      <p:pic>
        <p:nvPicPr>
          <p:cNvPr id="21" name="Picture 20" descr="A hand holding a tablet&#10;&#10;Description automatically generated">
            <a:extLst>
              <a:ext uri="{FF2B5EF4-FFF2-40B4-BE49-F238E27FC236}">
                <a16:creationId xmlns:a16="http://schemas.microsoft.com/office/drawing/2014/main" id="{C92F2F84-9A79-0105-927C-F708183FD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098" y="4002798"/>
            <a:ext cx="2344353" cy="2440532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0C01CB24-AABA-6844-50D2-78A8E6ECD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022" y="2905620"/>
            <a:ext cx="10729912" cy="181489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4745A"/>
                </a:solidFill>
                <a:latin typeface="Aptos Display" panose="020B0004020202020204" pitchFamily="34" charset="0"/>
                <a:ea typeface="Roboto" panose="02000000000000000000" pitchFamily="2" charset="0"/>
                <a:cs typeface="Calibri"/>
              </a:rPr>
              <a:t>Co-operation in Social Housing </a:t>
            </a:r>
            <a:br>
              <a:rPr lang="en-US" sz="4800" b="1" dirty="0">
                <a:solidFill>
                  <a:srgbClr val="14745A"/>
                </a:solidFill>
                <a:latin typeface="Aptos Display" panose="020B0004020202020204" pitchFamily="34" charset="0"/>
                <a:ea typeface="Roboto" panose="02000000000000000000" pitchFamily="2" charset="0"/>
              </a:rPr>
            </a:br>
            <a:r>
              <a:rPr lang="en-US" sz="4800" b="1" dirty="0">
                <a:solidFill>
                  <a:srgbClr val="14745A"/>
                </a:solidFill>
                <a:latin typeface="Aptos Display" panose="020B0004020202020204" pitchFamily="34" charset="0"/>
                <a:ea typeface="Roboto" panose="02000000000000000000" pitchFamily="2" charset="0"/>
                <a:cs typeface="Calibri"/>
              </a:rPr>
              <a:t>Commission</a:t>
            </a:r>
          </a:p>
        </p:txBody>
      </p:sp>
      <p:pic>
        <p:nvPicPr>
          <p:cNvPr id="1028" name="Picture 3" descr="A group of blue and green squares with letters&#10;&#10;AI-generated content may be incorrect.">
            <a:extLst>
              <a:ext uri="{FF2B5EF4-FFF2-40B4-BE49-F238E27FC236}">
                <a16:creationId xmlns:a16="http://schemas.microsoft.com/office/drawing/2014/main" id="{417DFF24-54EA-D8F6-C6AC-4B39DFC6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2" y="6127029"/>
            <a:ext cx="838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14EBA1EE-6E0E-02DD-D7D7-0FE0E3927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76" y="6146388"/>
            <a:ext cx="2108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3F8EF102-5103-9CDE-FC1F-3FB1D9FA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11" y="6197188"/>
            <a:ext cx="12065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A56DFE40-61C7-8EE3-EFEE-8BC1B2FF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41" y="6197188"/>
            <a:ext cx="14605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6EA09B1-AD1F-09FB-C8CC-57C5484EC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24571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2D3A6DA8-C452-531B-3646-7809C29F6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3435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EFB9D58E-6A57-7D39-6C38-306B232A4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39557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en-US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03664EDB-FA0C-A71D-FF65-742E8D31E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4374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kumimoji="0" lang="en-US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C7F1E5E8-62D2-E4A8-B10E-5CF8386DB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47812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9889947-D98E-BF8B-083B-E71F3886096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471" y="6197188"/>
            <a:ext cx="1289726" cy="4214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62B46B-761F-00E4-6890-6044BCCC482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940" y="6218438"/>
            <a:ext cx="1636090" cy="400195"/>
          </a:xfrm>
          <a:prstGeom prst="rect">
            <a:avLst/>
          </a:prstGeom>
        </p:spPr>
      </p:pic>
      <p:pic>
        <p:nvPicPr>
          <p:cNvPr id="30" name="Picture 29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C7AF2465-4D01-40C9-01B7-6E86970BCB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70" y="6257579"/>
            <a:ext cx="660043" cy="5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AA236-2004-0134-85BA-788C23D5F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3DBAE1D2-D5F2-085C-333F-F6C033BD77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36884-DB5C-01B5-31D2-7750D8327137}"/>
              </a:ext>
            </a:extLst>
          </p:cNvPr>
          <p:cNvSpPr txBox="1"/>
          <p:nvPr/>
        </p:nvSpPr>
        <p:spPr>
          <a:xfrm>
            <a:off x="602776" y="1523999"/>
            <a:ext cx="10565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B4CDF-A969-800C-9C70-65945483AE4E}"/>
              </a:ext>
            </a:extLst>
          </p:cNvPr>
          <p:cNvSpPr/>
          <p:nvPr/>
        </p:nvSpPr>
        <p:spPr>
          <a:xfrm>
            <a:off x="0" y="1201479"/>
            <a:ext cx="12191998" cy="4901609"/>
          </a:xfrm>
          <a:prstGeom prst="rect">
            <a:avLst/>
          </a:prstGeom>
          <a:solidFill>
            <a:srgbClr val="FF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BF7C38-CD93-EC25-7211-A14F0372AF54}"/>
              </a:ext>
            </a:extLst>
          </p:cNvPr>
          <p:cNvSpPr/>
          <p:nvPr/>
        </p:nvSpPr>
        <p:spPr>
          <a:xfrm>
            <a:off x="814388" y="1493749"/>
            <a:ext cx="3057525" cy="1333470"/>
          </a:xfrm>
          <a:prstGeom prst="roundRect">
            <a:avLst/>
          </a:prstGeom>
          <a:solidFill>
            <a:srgbClr val="FF5756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98DC8-C61B-A5C2-806E-B6F556A84CDE}"/>
              </a:ext>
            </a:extLst>
          </p:cNvPr>
          <p:cNvSpPr txBox="1"/>
          <p:nvPr/>
        </p:nvSpPr>
        <p:spPr>
          <a:xfrm>
            <a:off x="1000124" y="1666117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Open Sauce Sans Medium" pitchFamily="2" charset="77"/>
              </a:rPr>
              <a:t>1. Learning from experience </a:t>
            </a:r>
          </a:p>
          <a:p>
            <a:endParaRPr lang="en-GB" sz="1600" dirty="0">
              <a:solidFill>
                <a:schemeClr val="bg1"/>
              </a:solidFill>
              <a:latin typeface="Open Sauce Sans Medium" pitchFamily="2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9DCE49-E0E9-DA58-69EF-FD495465272C}"/>
              </a:ext>
            </a:extLst>
          </p:cNvPr>
          <p:cNvSpPr/>
          <p:nvPr/>
        </p:nvSpPr>
        <p:spPr>
          <a:xfrm>
            <a:off x="4502944" y="1479461"/>
            <a:ext cx="3057525" cy="1333470"/>
          </a:xfrm>
          <a:prstGeom prst="roundRect">
            <a:avLst/>
          </a:prstGeom>
          <a:solidFill>
            <a:srgbClr val="FF5756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94DF5-CC01-0DF5-5218-D1E009073661}"/>
              </a:ext>
            </a:extLst>
          </p:cNvPr>
          <p:cNvSpPr txBox="1"/>
          <p:nvPr/>
        </p:nvSpPr>
        <p:spPr>
          <a:xfrm>
            <a:off x="4688679" y="1651829"/>
            <a:ext cx="275384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Open Sauce Sans Medium" pitchFamily="2" charset="77"/>
              </a:rPr>
              <a:t>2. Live pilot projects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5BFA2E9-4A4D-C517-2281-A82845C1E91F}"/>
              </a:ext>
            </a:extLst>
          </p:cNvPr>
          <p:cNvSpPr/>
          <p:nvPr/>
        </p:nvSpPr>
        <p:spPr>
          <a:xfrm>
            <a:off x="8191500" y="1479461"/>
            <a:ext cx="3057525" cy="1333470"/>
          </a:xfrm>
          <a:prstGeom prst="roundRect">
            <a:avLst/>
          </a:prstGeom>
          <a:solidFill>
            <a:srgbClr val="FF5756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B3E81-74F9-3E7A-4780-7E0DE18C37F9}"/>
              </a:ext>
            </a:extLst>
          </p:cNvPr>
          <p:cNvSpPr txBox="1"/>
          <p:nvPr/>
        </p:nvSpPr>
        <p:spPr>
          <a:xfrm>
            <a:off x="8377236" y="1651829"/>
            <a:ext cx="26860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Open Sauce Sans Medium" pitchFamily="2" charset="77"/>
              </a:rPr>
              <a:t>3. Informing future practice</a:t>
            </a:r>
          </a:p>
          <a:p>
            <a:endParaRPr lang="en-GB" sz="1600" dirty="0">
              <a:solidFill>
                <a:schemeClr val="bg1"/>
              </a:solidFill>
              <a:latin typeface="Open Sauce Sans Medium" pitchFamily="2" charset="77"/>
            </a:endParaRPr>
          </a:p>
        </p:txBody>
      </p:sp>
      <p:pic>
        <p:nvPicPr>
          <p:cNvPr id="11" name="Picture 10" descr="A hand touching a piece of paper&#10;&#10;Description automatically generated">
            <a:extLst>
              <a:ext uri="{FF2B5EF4-FFF2-40B4-BE49-F238E27FC236}">
                <a16:creationId xmlns:a16="http://schemas.microsoft.com/office/drawing/2014/main" id="{A1C3CFB0-5E64-5950-4F8E-B665992FBE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1953">
            <a:off x="10761974" y="2706978"/>
            <a:ext cx="1345573" cy="1384917"/>
          </a:xfrm>
          <a:prstGeom prst="rect">
            <a:avLst/>
          </a:prstGeom>
        </p:spPr>
      </p:pic>
      <p:pic>
        <p:nvPicPr>
          <p:cNvPr id="12" name="Picture 11" descr="A red hand drawn glasses&#10;&#10;Description automatically generated">
            <a:extLst>
              <a:ext uri="{FF2B5EF4-FFF2-40B4-BE49-F238E27FC236}">
                <a16:creationId xmlns:a16="http://schemas.microsoft.com/office/drawing/2014/main" id="{4318AF3E-8502-CE9E-5572-0693EDCB1F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2" y="5036062"/>
            <a:ext cx="1018064" cy="914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49D98D-DD99-E9E3-9A3E-710063AB4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622">
            <a:off x="1679616" y="2893424"/>
            <a:ext cx="1954126" cy="2763545"/>
          </a:xfrm>
          <a:prstGeom prst="rect">
            <a:avLst/>
          </a:prstGeom>
          <a:effectLst>
            <a:outerShdw blurRad="2540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14EC77-2E48-985D-02F9-1D5E41905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605">
            <a:off x="5052026" y="3114572"/>
            <a:ext cx="1959361" cy="248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12-point Star 14">
            <a:extLst>
              <a:ext uri="{FF2B5EF4-FFF2-40B4-BE49-F238E27FC236}">
                <a16:creationId xmlns:a16="http://schemas.microsoft.com/office/drawing/2014/main" id="{481121B8-7EA6-F6BC-DDE4-DBAD7D9689D1}"/>
              </a:ext>
            </a:extLst>
          </p:cNvPr>
          <p:cNvSpPr/>
          <p:nvPr/>
        </p:nvSpPr>
        <p:spPr>
          <a:xfrm>
            <a:off x="8528966" y="3263644"/>
            <a:ext cx="2382591" cy="2382591"/>
          </a:xfrm>
          <a:prstGeom prst="star12">
            <a:avLst/>
          </a:prstGeom>
          <a:solidFill>
            <a:srgbClr val="147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Outputs due Autumn 2026</a:t>
            </a:r>
          </a:p>
        </p:txBody>
      </p:sp>
    </p:spTree>
    <p:extLst>
      <p:ext uri="{BB962C8B-B14F-4D97-AF65-F5344CB8AC3E}">
        <p14:creationId xmlns:p14="http://schemas.microsoft.com/office/powerpoint/2010/main" val="29168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72e988-925b-4451-8a5e-d9c1f6a1aadc">
      <Terms xmlns="http://schemas.microsoft.com/office/infopath/2007/PartnerControls"/>
    </lcf76f155ced4ddcb4097134ff3c332f>
    <TaxCatchAll xmlns="477d63a0-de99-4a39-91b5-406410028615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816B3B59488047A252778EB6BB1B5F" ma:contentTypeVersion="16" ma:contentTypeDescription="Create a new document." ma:contentTypeScope="" ma:versionID="122b3b1be4edbf5dcd2929c649361a4c">
  <xsd:schema xmlns:xsd="http://www.w3.org/2001/XMLSchema" xmlns:xs="http://www.w3.org/2001/XMLSchema" xmlns:p="http://schemas.microsoft.com/office/2006/metadata/properties" xmlns:ns2="6c72e988-925b-4451-8a5e-d9c1f6a1aadc" xmlns:ns3="477d63a0-de99-4a39-91b5-406410028615" targetNamespace="http://schemas.microsoft.com/office/2006/metadata/properties" ma:root="true" ma:fieldsID="b74bbde3659ff0de7e67185f12d75621" ns2:_="" ns3:_="">
    <xsd:import namespace="6c72e988-925b-4451-8a5e-d9c1f6a1aadc"/>
    <xsd:import namespace="477d63a0-de99-4a39-91b5-4064100286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2e988-925b-4451-8a5e-d9c1f6a1aa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65fb1b4-2ab8-4526-9f73-59d15b151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d63a0-de99-4a39-91b5-40641002861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d82527-2c49-4b8e-ae75-e30f01fdd3bb}" ma:internalName="TaxCatchAll" ma:showField="CatchAllData" ma:web="477d63a0-de99-4a39-91b5-4064100286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FEAFB8-2D1B-410F-BD7D-967FC231FC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CA8949-8C2A-40D1-8227-97612C6CEB03}">
  <ds:schemaRefs>
    <ds:schemaRef ds:uri="http://schemas.microsoft.com/office/2006/metadata/properties"/>
    <ds:schemaRef ds:uri="http://www.w3.org/XML/1998/namespace"/>
    <ds:schemaRef ds:uri="http://purl.org/dc/elements/1.1/"/>
    <ds:schemaRef ds:uri="6c72e988-925b-4451-8a5e-d9c1f6a1aadc"/>
    <ds:schemaRef ds:uri="http://schemas.microsoft.com/office/2006/documentManagement/types"/>
    <ds:schemaRef ds:uri="477d63a0-de99-4a39-91b5-406410028615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0888A10-DF3E-4406-9CAC-CB2F3BCF3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72e988-925b-4451-8a5e-d9c1f6a1aadc"/>
    <ds:schemaRef ds:uri="477d63a0-de99-4a39-91b5-4064100286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481</Words>
  <Application>Microsoft Macintosh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Bold</vt:lpstr>
      <vt:lpstr>Aptos Display</vt:lpstr>
      <vt:lpstr>Arial</vt:lpstr>
      <vt:lpstr>Open Sans</vt:lpstr>
      <vt:lpstr>Open Sauce Sans Medium</vt:lpstr>
      <vt:lpstr>Open Sauce Sans Medium Italic</vt:lpstr>
      <vt:lpstr>seasonmix</vt:lpstr>
      <vt:lpstr>Wingdings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Co-operation in Social Housing 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Surika Biring</dc:creator>
  <cp:lastModifiedBy>Rowan Mackay</cp:lastModifiedBy>
  <cp:revision>3</cp:revision>
  <dcterms:created xsi:type="dcterms:W3CDTF">2026-06-10T09:31:32Z</dcterms:created>
  <dcterms:modified xsi:type="dcterms:W3CDTF">2026-06-16T18:53:59Z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0x0101003E816B3B59488047A252778EB6BB1B5F</vt:lpwstr>
  </property>
</Properties>
</file>