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Layouts/slideLayout9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3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heme/theme4.xml" ContentType="application/vnd.openxmlformats-officedocument.theme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72" r:id="rId2"/>
    <p:sldMasterId id="2147483684" r:id="rId3"/>
  </p:sldMasterIdLst>
  <p:notesMasterIdLst>
    <p:notesMasterId r:id="rId11"/>
  </p:notesMasterIdLst>
  <p:sldIdLst>
    <p:sldId id="256" r:id="rId4"/>
    <p:sldId id="1483" r:id="rId5"/>
    <p:sldId id="1482" r:id="rId6"/>
    <p:sldId id="1481" r:id="rId7"/>
    <p:sldId id="1480" r:id="rId8"/>
    <p:sldId id="1479" r:id="rId9"/>
    <p:sldId id="1478" r:id="rId10"/>
  </p:sldIdLst>
  <p:sldSz cx="9144000" cy="5143500" type="screen16x9"/>
  <p:notesSz cx="6808788" cy="99409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FEC18326-11C9-456D-B6B8-ED8315946BBF}">
          <p14:sldIdLst>
            <p14:sldId id="256"/>
            <p14:sldId id="1483"/>
            <p14:sldId id="1482"/>
            <p14:sldId id="1481"/>
            <p14:sldId id="1480"/>
            <p14:sldId id="1479"/>
            <p14:sldId id="147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72A36"/>
    <a:srgbClr val="EDEDED"/>
    <a:srgbClr val="E57353"/>
    <a:srgbClr val="29545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–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5033" autoAdjust="0"/>
  </p:normalViewPr>
  <p:slideViewPr>
    <p:cSldViewPr snapToGrid="0">
      <p:cViewPr varScale="1">
        <p:scale>
          <a:sx n="133" d="100"/>
          <a:sy n="133" d="100"/>
        </p:scale>
        <p:origin x="126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viewProps" Target="viewProps.xml"/><Relationship Id="rId18" Type="http://schemas.openxmlformats.org/officeDocument/2006/relationships/customXml" Target="../customXml/item3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presProps" Target="presProps.xml"/><Relationship Id="rId17" Type="http://schemas.openxmlformats.org/officeDocument/2006/relationships/customXml" Target="../customXml/item2.xml"/><Relationship Id="rId2" Type="http://schemas.openxmlformats.org/officeDocument/2006/relationships/slideMaster" Target="slideMasters/slideMaster2.xml"/><Relationship Id="rId16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tableStyles" Target="tableStyle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6737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D2081F-7C7D-40E7-9ACF-905A82EB477E}" type="datetimeFigureOut">
              <a:rPr lang="en-GB" smtClean="0"/>
              <a:t>10/06/2026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3013"/>
            <a:ext cx="5961062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879" y="4784070"/>
            <a:ext cx="5447030" cy="3914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6737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33AFFA-883E-4FBB-A6C0-23C26FFAA67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326544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33AFFA-883E-4FBB-A6C0-23C26FFAA67B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00386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0699C1D4-9494-AC8D-F336-283327AB9CB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28650" y="1569942"/>
            <a:ext cx="7886700" cy="23552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/>
            </a:lvl1pPr>
            <a:lvl2pPr marL="342900" indent="0">
              <a:buFont typeface="Arial" panose="020B0604020202020204" pitchFamily="34" charset="0"/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GB" dirty="0"/>
              <a:t>Para</a:t>
            </a:r>
            <a:endParaRPr lang="en-US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2F50FEF-C9BA-EA78-6DB5-ECEC69D267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455786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48790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EE6BA1-A978-69EF-2D43-910672BC410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/>
              <a:t>Click to edit title slide header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CF473C-28BE-5BCF-63E6-F1135B7AAB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defRPr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>
              <a:defRPr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>
              <a:defRPr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>
              <a:defRPr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AAF4C5-67E2-1353-1290-41C02A90230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DACE2972-B116-D74C-A766-6C2181530A4D}" type="datetimeFigureOut">
              <a:rPr lang="en-US" smtClean="0"/>
              <a:t>6/10/2026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F7948F-EAF2-2EB3-99E0-C30C9F476B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B03CF0-90B3-690F-66D6-F4B6FD85F3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CE6441CB-D456-0846-A452-1A9F1F11EFF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66728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569941"/>
            <a:ext cx="7886700" cy="2332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6CBE14BB-C4A0-BFE9-1B56-227D2198E5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455786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33695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577376"/>
            <a:ext cx="3886200" cy="231068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577376"/>
            <a:ext cx="3886200" cy="231068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C9AFA337-71A1-E36E-0E95-32CCB3F067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455786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56470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565673"/>
            <a:ext cx="3868340" cy="61793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650" y="2183607"/>
            <a:ext cx="3868340" cy="174162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7958" y="1565673"/>
            <a:ext cx="3887391" cy="61793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7958" y="2183607"/>
            <a:ext cx="3887391" cy="174162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264E2162-3489-C0BA-C868-8090FF8CC1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455786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55571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B6286CB4-6F57-A49C-3DC8-B30B599A62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47456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CD53BCDC-C8CC-1DFE-3FE2-0434C26458D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28650" y="156993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/>
            </a:lvl1pPr>
            <a:lvl2pPr marL="342900" indent="0">
              <a:buFont typeface="Arial" panose="020B0604020202020204" pitchFamily="34" charset="0"/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GB" dirty="0"/>
              <a:t>Para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8601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93AEE4-B6E9-3F52-2362-CC6E4C5FE8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467927"/>
            <a:ext cx="7886700" cy="99377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112DF6-E58A-5FF8-53E9-D0A80508CA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63302"/>
            <a:ext cx="788670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4333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372604-3A36-BDCB-16D0-33D0272B2F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467926"/>
            <a:ext cx="7886700" cy="993775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D3B54F-D937-01C2-E0DE-BFFCEF52CD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563301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78C783-57D1-6DFC-5CE2-3F2B10D4B6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563301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09406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7B9A44-5EB9-14B1-96B3-95D85E60B9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67927"/>
            <a:ext cx="7886700" cy="993775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F86FEE-1D9E-350C-4699-B7E854FEAC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02444"/>
            <a:ext cx="3868737" cy="619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D670C09-4937-7297-5119-D12A9102F2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221569"/>
            <a:ext cx="3868737" cy="214970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D2BB39A-ABBF-E65D-A7D7-0990261AA7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02444"/>
            <a:ext cx="3887788" cy="619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9C9F0DA-AB90-87E4-80D9-474C14784F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221569"/>
            <a:ext cx="3887788" cy="214970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41727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F6B6E1B5-15C7-4953-0575-97743670F3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761173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4000"/>
            </a:lvl1pPr>
          </a:lstStyle>
          <a:p>
            <a:r>
              <a:rPr lang="en-GB" dirty="0"/>
              <a:t>Click to edit title style</a:t>
            </a:r>
            <a:endParaRPr lang="en-US" dirty="0"/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5B42DB5E-8928-97AF-9F0D-BA7546E5ACE1}"/>
              </a:ext>
            </a:extLst>
          </p:cNvPr>
          <p:cNvSpPr txBox="1">
            <a:spLocks/>
          </p:cNvSpPr>
          <p:nvPr userDrawn="1"/>
        </p:nvSpPr>
        <p:spPr>
          <a:xfrm>
            <a:off x="628650" y="1761173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1"/>
                </a:solidFill>
                <a:latin typeface="Lato" panose="020F0502020204030203" pitchFamily="34" charset="77"/>
                <a:ea typeface="+mj-ea"/>
                <a:cs typeface="+mj-cs"/>
              </a:defRPr>
            </a:lvl1pPr>
          </a:lstStyle>
          <a:p>
            <a:r>
              <a:rPr lang="en-GB" dirty="0"/>
              <a:t>Click to edit title slide header</a:t>
            </a:r>
            <a:endParaRPr lang="en-US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F3DF28B7-1531-8E30-82C4-DDB0EA5CAD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885439"/>
            <a:ext cx="7886700" cy="7010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Sub heading if required</a:t>
            </a:r>
          </a:p>
        </p:txBody>
      </p:sp>
    </p:spTree>
    <p:extLst>
      <p:ext uri="{BB962C8B-B14F-4D97-AF65-F5344CB8AC3E}">
        <p14:creationId xmlns:p14="http://schemas.microsoft.com/office/powerpoint/2010/main" val="2344549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.jp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8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.png"/><Relationship Id="rId4" Type="http://schemas.openxmlformats.org/officeDocument/2006/relationships/image" Target="../media/image5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01C2F01-6090-A079-5A43-3517549A0038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455786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D627FA6-3041-1F59-413E-9387A741CB2C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rcRect/>
          <a:stretch/>
        </p:blipFill>
        <p:spPr>
          <a:xfrm>
            <a:off x="628650" y="4467922"/>
            <a:ext cx="1019786" cy="477092"/>
          </a:xfrm>
          <a:prstGeom prst="rect">
            <a:avLst/>
          </a:prstGeom>
        </p:spPr>
      </p:pic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70B19B0C-6493-9E1F-06E5-A91F4D4E72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555866"/>
            <a:ext cx="7886700" cy="3262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9795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4" r:id="rId3"/>
    <p:sldLayoutId id="2147483665" r:id="rId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000" b="1" kern="1200">
          <a:solidFill>
            <a:srgbClr val="D72A36"/>
          </a:solidFill>
          <a:latin typeface="Lato" panose="020F0502020204030203" pitchFamily="34" charset="77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6ACFD97-3544-BFDA-6C7C-68D784924E78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B01A0CA-C454-C81E-1E2E-24E98BC1DBE8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rcRect/>
          <a:stretch/>
        </p:blipFill>
        <p:spPr>
          <a:xfrm>
            <a:off x="628651" y="4467922"/>
            <a:ext cx="1019784" cy="477092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FCA5687-1474-F7B1-FFC3-E101087C9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460491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D7FAC9-9DA3-65A1-3AA9-AC2770E04F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555866"/>
            <a:ext cx="7886700" cy="3262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4880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6" r:id="rId3"/>
    <p:sldLayoutId id="2147483677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b="1" kern="1200">
          <a:solidFill>
            <a:srgbClr val="D72A36"/>
          </a:solidFill>
          <a:latin typeface="Lato" panose="020F0502020204030203" pitchFamily="34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AFC76A4-075C-C7F6-12E2-97C6A210EEF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062466F-8BDA-A4FF-923D-60A2BF14C5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761173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title slide header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161AA6-D880-AB2F-02E4-F125AD925F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2885439"/>
            <a:ext cx="7886700" cy="7010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Sub heading if required</a:t>
            </a:r>
          </a:p>
        </p:txBody>
      </p:sp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FDEAD5E1-CA31-C5A4-1E10-F4EC7AB0DA1F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471317" y="406181"/>
            <a:ext cx="1168554" cy="546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15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bg1"/>
          </a:solidFill>
          <a:latin typeface="Lato" panose="020F0502020204030203" pitchFamily="34" charset="77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000" b="1" kern="1200">
          <a:solidFill>
            <a:schemeClr val="bg1"/>
          </a:solidFill>
          <a:latin typeface="Lato" panose="020F0502020204030203" pitchFamily="34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E00FC04-80C3-4492-C3E2-FBB64D89FCD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Google Shape;56;p13">
            <a:extLst>
              <a:ext uri="{FF2B5EF4-FFF2-40B4-BE49-F238E27FC236}">
                <a16:creationId xmlns:a16="http://schemas.microsoft.com/office/drawing/2014/main" id="{68C5D6CC-55E3-0850-6F14-2D55179D3DF9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86719" y="1712563"/>
            <a:ext cx="8686800" cy="2557221"/>
          </a:xfrm>
          <a:prstGeom prst="rect">
            <a:avLst/>
          </a:prstGeom>
        </p:spPr>
        <p:txBody>
          <a:bodyPr spcFirstLastPara="1" vert="horz" wrap="square" lIns="51427" tIns="51427" rIns="51427" bIns="51427" rtlCol="0" anchor="t" anchorCtr="0">
            <a:no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GB" sz="2800" b="1" dirty="0">
                <a:latin typeface="Lato" panose="020F0502020204030203" pitchFamily="34" charset="77"/>
              </a:rPr>
              <a:t>Housing, Misinformation &amp; Community Cohesion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GB" sz="2800" b="1" dirty="0">
                <a:latin typeface="Lato" panose="020F0502020204030203" pitchFamily="34" charset="77"/>
              </a:rPr>
              <a:t>The role of anti-racist leadership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GB" sz="2000" b="1" dirty="0">
                <a:latin typeface="Lato" panose="020F0502020204030203" pitchFamily="34" charset="77"/>
              </a:rPr>
              <a:t>Ulfat Hussain- Chief Executive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en-GB" sz="2000" b="1" dirty="0"/>
          </a:p>
        </p:txBody>
      </p:sp>
      <p:pic>
        <p:nvPicPr>
          <p:cNvPr id="9" name="Picture 8" descr="A black and red sign with a person walking on it&#10;&#10;Description automatically generated">
            <a:extLst>
              <a:ext uri="{FF2B5EF4-FFF2-40B4-BE49-F238E27FC236}">
                <a16:creationId xmlns:a16="http://schemas.microsoft.com/office/drawing/2014/main" id="{D0122110-71DD-A270-B998-95BAA287E9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6453" y="567180"/>
            <a:ext cx="2319245" cy="108502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2EAD7CE-6925-D286-72FB-C28CCF87CD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50162" y="2765866"/>
            <a:ext cx="2807120" cy="1868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3859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6D439-001C-BB92-6BD1-EA70E99036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C8E4E59-9487-200F-1E01-5003ED09C42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577376"/>
            <a:ext cx="3886200" cy="23106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800" dirty="0"/>
              <a:t>When mis-information spreads…</a:t>
            </a:r>
          </a:p>
          <a:p>
            <a:pPr marL="0" indent="0">
              <a:buNone/>
            </a:pPr>
            <a:endParaRPr lang="en-GB" sz="2800" dirty="0"/>
          </a:p>
          <a:p>
            <a:pPr marL="0" indent="0">
              <a:buNone/>
            </a:pPr>
            <a:r>
              <a:rPr lang="en-GB" sz="2800" dirty="0"/>
              <a:t>Discrimination often follows</a:t>
            </a:r>
            <a:endParaRPr lang="en-GB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684790D-4E08-F7C2-166C-AF36E0FA74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36081" y="1577376"/>
            <a:ext cx="3472337" cy="2310683"/>
          </a:xfrm>
          <a:prstGeom prst="rect">
            <a:avLst/>
          </a:prstGeom>
          <a:noFill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7D646ED-8652-8D3C-5F28-75D37EF260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455786"/>
            <a:ext cx="7886700" cy="994172"/>
          </a:xfrm>
        </p:spPr>
        <p:txBody>
          <a:bodyPr anchor="ctr">
            <a:normAutofit/>
          </a:bodyPr>
          <a:lstStyle/>
          <a:p>
            <a:pPr algn="ctr"/>
            <a:r>
              <a:rPr lang="en-GB" dirty="0"/>
              <a:t>Why This Matters Now</a:t>
            </a:r>
          </a:p>
        </p:txBody>
      </p:sp>
    </p:spTree>
    <p:extLst>
      <p:ext uri="{BB962C8B-B14F-4D97-AF65-F5344CB8AC3E}">
        <p14:creationId xmlns:p14="http://schemas.microsoft.com/office/powerpoint/2010/main" val="2972012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6D439-001C-BB92-6BD1-EA70E99036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D646ED-8652-8D3C-5F28-75D37EF260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Words matter!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47BA759-F4BE-BCCE-2E77-CC31C8C86987}"/>
              </a:ext>
            </a:extLst>
          </p:cNvPr>
          <p:cNvSpPr txBox="1"/>
          <p:nvPr/>
        </p:nvSpPr>
        <p:spPr>
          <a:xfrm>
            <a:off x="4699591" y="1628745"/>
            <a:ext cx="41183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	</a:t>
            </a:r>
          </a:p>
        </p:txBody>
      </p:sp>
      <p:sp>
        <p:nvSpPr>
          <p:cNvPr id="9" name="Rectangle 1">
            <a:extLst>
              <a:ext uri="{FF2B5EF4-FFF2-40B4-BE49-F238E27FC236}">
                <a16:creationId xmlns:a16="http://schemas.microsoft.com/office/drawing/2014/main" id="{A486708D-3C81-59AD-ECF9-FC46C20680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EF17B3-C1FE-DBBB-EA9B-2A0797B022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69940"/>
            <a:ext cx="8020336" cy="267892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GB" sz="1400" b="1" dirty="0"/>
              <a:t>What housing staff are telling us:</a:t>
            </a:r>
          </a:p>
          <a:p>
            <a:pPr>
              <a:buNone/>
            </a:pPr>
            <a:endParaRPr lang="en-GB" b="1" dirty="0"/>
          </a:p>
          <a:p>
            <a:pPr>
              <a:buNone/>
            </a:pPr>
            <a:r>
              <a:rPr lang="en-GB" dirty="0"/>
              <a:t>🗨️ </a:t>
            </a:r>
            <a:r>
              <a:rPr lang="en-GB" sz="1400" dirty="0"/>
              <a:t>Racist comments during home visits</a:t>
            </a:r>
          </a:p>
          <a:p>
            <a:pPr>
              <a:buNone/>
            </a:pPr>
            <a:endParaRPr lang="en-GB" sz="1400" dirty="0"/>
          </a:p>
          <a:p>
            <a:pPr>
              <a:buNone/>
            </a:pPr>
            <a:r>
              <a:rPr lang="en-GB" sz="1400" dirty="0"/>
              <a:t>🗨️ Abuse linked to housing allocation decisions</a:t>
            </a:r>
          </a:p>
          <a:p>
            <a:pPr>
              <a:buNone/>
            </a:pPr>
            <a:endParaRPr lang="en-GB" sz="1400" dirty="0"/>
          </a:p>
          <a:p>
            <a:pPr>
              <a:buNone/>
            </a:pPr>
            <a:r>
              <a:rPr lang="en-GB" sz="1400" dirty="0"/>
              <a:t>🗨️ Increased hostility towards minority ethnic colleagues and tenants</a:t>
            </a:r>
          </a:p>
          <a:p>
            <a:pPr>
              <a:buNone/>
            </a:pPr>
            <a:endParaRPr lang="en-GB" sz="1400" dirty="0"/>
          </a:p>
          <a:p>
            <a:pPr>
              <a:buNone/>
            </a:pPr>
            <a:r>
              <a:rPr lang="en-GB" sz="1400" dirty="0"/>
              <a:t>🗨️ They and our tenants are feeling less safe in their homes</a:t>
            </a:r>
          </a:p>
          <a:p>
            <a:pPr>
              <a:buNone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747184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E12933-184E-B754-092A-675E674400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B5CB33-915C-CAF0-8676-0CACA715F5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Anti-Racist Leadership in Practice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F39672-7BA8-D449-12D9-B64CAFE6AB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49" y="1449956"/>
            <a:ext cx="7886700" cy="2902037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GB" sz="1800" dirty="0"/>
              <a:t>Anti-racist leadership is </a:t>
            </a:r>
            <a:r>
              <a:rPr lang="en-GB" sz="1800"/>
              <a:t>not political… </a:t>
            </a:r>
            <a:r>
              <a:rPr lang="en-GB" sz="1800" dirty="0"/>
              <a:t>It is about fairness, safety and organisational values.</a:t>
            </a:r>
          </a:p>
          <a:p>
            <a:pPr>
              <a:buNone/>
            </a:pPr>
            <a:r>
              <a:rPr lang="en-GB" sz="1400" dirty="0"/>
              <a:t>Anti-racist leaders:</a:t>
            </a:r>
          </a:p>
          <a:p>
            <a:pPr>
              <a:buNone/>
            </a:pPr>
            <a:r>
              <a:rPr lang="en-GB" sz="1400" dirty="0"/>
              <a:t>✓ Challenge misinformation</a:t>
            </a:r>
          </a:p>
          <a:p>
            <a:pPr>
              <a:buNone/>
            </a:pPr>
            <a:r>
              <a:rPr lang="en-GB" sz="1400" dirty="0"/>
              <a:t>✓ Speak out against racism</a:t>
            </a:r>
          </a:p>
          <a:p>
            <a:pPr>
              <a:buNone/>
            </a:pPr>
            <a:r>
              <a:rPr lang="en-GB" sz="1400" dirty="0"/>
              <a:t>✓ Support staff experiencing abuse</a:t>
            </a:r>
          </a:p>
          <a:p>
            <a:pPr>
              <a:buNone/>
            </a:pPr>
            <a:r>
              <a:rPr lang="en-GB" sz="1400" dirty="0"/>
              <a:t>✓ Use data to identify inequalities</a:t>
            </a:r>
          </a:p>
          <a:p>
            <a:pPr>
              <a:buNone/>
            </a:pPr>
            <a:r>
              <a:rPr lang="en-GB" sz="1400" dirty="0"/>
              <a:t>✓ Hold themselves accountable</a:t>
            </a:r>
          </a:p>
          <a:p>
            <a:pPr>
              <a:buNone/>
            </a:pPr>
            <a:r>
              <a:rPr lang="en-GB" sz="1400" dirty="0"/>
              <a:t>✓ Build inclusive cultures</a:t>
            </a:r>
          </a:p>
          <a:p>
            <a:pPr marL="0" indent="0">
              <a:buNone/>
            </a:pPr>
            <a:endParaRPr lang="en-GB" sz="1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A8E3B5F-8B9C-77EE-F4D1-F652696073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0123" y="2281434"/>
            <a:ext cx="3685102" cy="2070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8912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A59FCB-29CC-CA35-FA86-E6DB47F98C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CFBECA-95C9-9450-A8D4-47741A2339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577376"/>
            <a:ext cx="3886200" cy="231068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1400" b="1" dirty="0"/>
              <a:t>A Collective Commitment to Community Cohesion</a:t>
            </a:r>
          </a:p>
          <a:p>
            <a:pPr>
              <a:buNone/>
            </a:pPr>
            <a:r>
              <a:rPr lang="en-GB" sz="1400" b="1" dirty="0"/>
              <a:t>1. Communications- </a:t>
            </a:r>
            <a:r>
              <a:rPr lang="en-GB" sz="1400" dirty="0"/>
              <a:t>Counter misinformation with facts and positive stories.</a:t>
            </a:r>
          </a:p>
          <a:p>
            <a:pPr>
              <a:buNone/>
            </a:pPr>
            <a:r>
              <a:rPr lang="en-GB" sz="1400" b="1" dirty="0"/>
              <a:t>2. Leadership- </a:t>
            </a:r>
            <a:r>
              <a:rPr lang="en-GB" sz="1400" dirty="0"/>
              <a:t>Develop a shared understanding of anti-racist leadership.</a:t>
            </a:r>
          </a:p>
          <a:p>
            <a:pPr>
              <a:buNone/>
            </a:pPr>
            <a:r>
              <a:rPr lang="en-GB" sz="1400" b="1" dirty="0"/>
              <a:t>3. Communities- </a:t>
            </a:r>
            <a:r>
              <a:rPr lang="en-GB" sz="1400" dirty="0"/>
              <a:t>Create opportunities for people from different backgrounds to connect and build trust.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D22B933-2E7E-3A6E-8C8F-C0A9278DDB4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0936" b="15810"/>
          <a:stretch>
            <a:fillRect/>
          </a:stretch>
        </p:blipFill>
        <p:spPr>
          <a:xfrm>
            <a:off x="4788000" y="1577376"/>
            <a:ext cx="3727350" cy="2216233"/>
          </a:xfrm>
          <a:prstGeom prst="rect">
            <a:avLst/>
          </a:prstGeom>
          <a:noFill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6A58797-761D-8185-B392-79E23EFD43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455786"/>
            <a:ext cx="7886700" cy="994172"/>
          </a:xfrm>
        </p:spPr>
        <p:txBody>
          <a:bodyPr anchor="ctr">
            <a:normAutofit/>
          </a:bodyPr>
          <a:lstStyle/>
          <a:p>
            <a:r>
              <a:rPr lang="en-GB" dirty="0"/>
              <a:t>Greater Manchester Housing Partnership Response</a:t>
            </a:r>
          </a:p>
        </p:txBody>
      </p:sp>
    </p:spTree>
    <p:extLst>
      <p:ext uri="{BB962C8B-B14F-4D97-AF65-F5344CB8AC3E}">
        <p14:creationId xmlns:p14="http://schemas.microsoft.com/office/powerpoint/2010/main" val="20636869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8E1CB5-1620-EC36-9205-D7561E10D7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7A3D51-D0B3-375B-CE23-4AB001F056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What  We All Should Be Doing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A11F8E-5573-1EB3-FB80-9E068291FE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49" y="1449957"/>
            <a:ext cx="7886700" cy="278364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GB" sz="2800" dirty="0"/>
              <a:t>📢 Challenging misinformation</a:t>
            </a:r>
          </a:p>
          <a:p>
            <a:pPr>
              <a:buNone/>
            </a:pPr>
            <a:r>
              <a:rPr lang="en-GB" sz="2800" dirty="0"/>
              <a:t>🛡 Protecting and supporting our staff and tenants</a:t>
            </a:r>
          </a:p>
          <a:p>
            <a:pPr>
              <a:buNone/>
            </a:pPr>
            <a:r>
              <a:rPr lang="en-GB" sz="2800" dirty="0"/>
              <a:t>🤝 Investing in community cohesion</a:t>
            </a:r>
          </a:p>
          <a:p>
            <a:pPr>
              <a:buNone/>
            </a:pPr>
            <a:r>
              <a:rPr lang="en-GB" sz="2800" dirty="0"/>
              <a:t>📈 Measuring  progress and accountability</a:t>
            </a:r>
          </a:p>
          <a:p>
            <a:pPr>
              <a:buNone/>
            </a:pPr>
            <a:r>
              <a:rPr lang="en-GB" sz="2800" dirty="0"/>
              <a:t>🌍 Leading with anti-racist values</a:t>
            </a:r>
          </a:p>
          <a:p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36139603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194D84-4D89-85B0-8B6E-92F852D01F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188C13-9C6F-BCDE-63F2-7028A8A3A9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/>
              <a:t>Final Thought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495404-A7DC-984B-42FC-B96AF4D896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49" y="1449957"/>
            <a:ext cx="7886700" cy="2452969"/>
          </a:xfrm>
        </p:spPr>
        <p:txBody>
          <a:bodyPr>
            <a:noAutofit/>
          </a:bodyPr>
          <a:lstStyle/>
          <a:p>
            <a:endParaRPr lang="en-GB" sz="1800" dirty="0"/>
          </a:p>
          <a:p>
            <a:pPr marL="0" indent="0">
              <a:buNone/>
            </a:pPr>
            <a:r>
              <a:rPr lang="en-GB" sz="2800" dirty="0"/>
              <a:t>If misinformation divides communities…</a:t>
            </a:r>
          </a:p>
          <a:p>
            <a:pPr marL="0" indent="0">
              <a:buNone/>
            </a:pPr>
            <a:endParaRPr lang="en-GB" sz="2800" dirty="0"/>
          </a:p>
          <a:p>
            <a:pPr marL="0" indent="0">
              <a:buNone/>
            </a:pPr>
            <a:r>
              <a:rPr lang="en-GB" sz="2800" dirty="0"/>
              <a:t>leadership can and must unite them.</a:t>
            </a: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27032205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rawak walton housing">
      <a:dk1>
        <a:srgbClr val="000000"/>
      </a:dk1>
      <a:lt1>
        <a:srgbClr val="FFFFFF"/>
      </a:lt1>
      <a:dk2>
        <a:srgbClr val="CB142A"/>
      </a:dk2>
      <a:lt2>
        <a:srgbClr val="E7E6E6"/>
      </a:lt2>
      <a:accent1>
        <a:srgbClr val="C5C5C5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Arawak walton housing GREY">
      <a:dk1>
        <a:srgbClr val="000000"/>
      </a:dk1>
      <a:lt1>
        <a:srgbClr val="FFFFFF"/>
      </a:lt1>
      <a:dk2>
        <a:srgbClr val="CB142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E816B3B59488047A252778EB6BB1B5F" ma:contentTypeVersion="16" ma:contentTypeDescription="Create a new document." ma:contentTypeScope="" ma:versionID="122b3b1be4edbf5dcd2929c649361a4c">
  <xsd:schema xmlns:xsd="http://www.w3.org/2001/XMLSchema" xmlns:xs="http://www.w3.org/2001/XMLSchema" xmlns:p="http://schemas.microsoft.com/office/2006/metadata/properties" xmlns:ns2="6c72e988-925b-4451-8a5e-d9c1f6a1aadc" xmlns:ns3="477d63a0-de99-4a39-91b5-406410028615" targetNamespace="http://schemas.microsoft.com/office/2006/metadata/properties" ma:root="true" ma:fieldsID="b74bbde3659ff0de7e67185f12d75621" ns2:_="" ns3:_="">
    <xsd:import namespace="6c72e988-925b-4451-8a5e-d9c1f6a1aadc"/>
    <xsd:import namespace="477d63a0-de99-4a39-91b5-40641002861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c72e988-925b-4451-8a5e-d9c1f6a1aad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665fb1b4-2ab8-4526-9f73-59d15b15169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bjectDetectorVersions" ma:index="19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77d63a0-de99-4a39-91b5-406410028615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35d82527-2c49-4b8e-ae75-e30f01fdd3bb}" ma:internalName="TaxCatchAll" ma:showField="CatchAllData" ma:web="477d63a0-de99-4a39-91b5-40641002861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c72e988-925b-4451-8a5e-d9c1f6a1aadc">
      <Terms xmlns="http://schemas.microsoft.com/office/infopath/2007/PartnerControls"/>
    </lcf76f155ced4ddcb4097134ff3c332f>
    <TaxCatchAll xmlns="477d63a0-de99-4a39-91b5-406410028615" xsi:nil="true"/>
  </documentManagement>
</p:properties>
</file>

<file path=customXml/itemProps1.xml><?xml version="1.0" encoding="utf-8"?>
<ds:datastoreItem xmlns:ds="http://schemas.openxmlformats.org/officeDocument/2006/customXml" ds:itemID="{B24EFAEB-2E97-4826-97B3-4F301441EFD2}"/>
</file>

<file path=customXml/itemProps2.xml><?xml version="1.0" encoding="utf-8"?>
<ds:datastoreItem xmlns:ds="http://schemas.openxmlformats.org/officeDocument/2006/customXml" ds:itemID="{0F8F5B86-8E44-42DD-BF24-4F334B650C48}"/>
</file>

<file path=customXml/itemProps3.xml><?xml version="1.0" encoding="utf-8"?>
<ds:datastoreItem xmlns:ds="http://schemas.openxmlformats.org/officeDocument/2006/customXml" ds:itemID="{B27C538C-2CFF-4C9B-9C3C-919236CD3F41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3854</TotalTime>
  <Words>217</Words>
  <Application>Microsoft Office PowerPoint</Application>
  <PresentationFormat>On-screen Show (16:9)</PresentationFormat>
  <Paragraphs>44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Aptos</vt:lpstr>
      <vt:lpstr>Arial</vt:lpstr>
      <vt:lpstr>Lato</vt:lpstr>
      <vt:lpstr>Office Theme</vt:lpstr>
      <vt:lpstr>Custom Design</vt:lpstr>
      <vt:lpstr>1_Custom Design</vt:lpstr>
      <vt:lpstr>PowerPoint Presentation</vt:lpstr>
      <vt:lpstr>Why This Matters Now</vt:lpstr>
      <vt:lpstr>Words matter!</vt:lpstr>
      <vt:lpstr>Anti-Racist Leadership in Practice</vt:lpstr>
      <vt:lpstr>Greater Manchester Housing Partnership Response</vt:lpstr>
      <vt:lpstr>What  We All Should Be Doing</vt:lpstr>
      <vt:lpstr>Final Thought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Charlotte Bailey</dc:creator>
  <cp:lastModifiedBy>Ulfat Hussain</cp:lastModifiedBy>
  <cp:revision>143</cp:revision>
  <cp:lastPrinted>2025-09-24T13:13:19Z</cp:lastPrinted>
  <dcterms:created xsi:type="dcterms:W3CDTF">2023-05-11T20:30:39Z</dcterms:created>
  <dcterms:modified xsi:type="dcterms:W3CDTF">2026-06-10T15:03:13Z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0x0101003E816B3B59488047A252778EB6BB1B5F</vt:lpwstr>
  </property>
</Properties>
</file>