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bin" pitchFamily="2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54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8090" y="8648505"/>
            <a:ext cx="1847864" cy="1219590"/>
          </a:xfrm>
          <a:custGeom>
            <a:avLst/>
            <a:gdLst/>
            <a:ahLst/>
            <a:cxnLst/>
            <a:rect l="l" t="t" r="r" b="b"/>
            <a:pathLst>
              <a:path w="1847864" h="1219590">
                <a:moveTo>
                  <a:pt x="0" y="0"/>
                </a:moveTo>
                <a:lnTo>
                  <a:pt x="1847864" y="0"/>
                </a:lnTo>
                <a:lnTo>
                  <a:pt x="1847864" y="1219590"/>
                </a:lnTo>
                <a:lnTo>
                  <a:pt x="0" y="1219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03135" y="2026764"/>
            <a:ext cx="11081730" cy="6233473"/>
          </a:xfrm>
          <a:custGeom>
            <a:avLst/>
            <a:gdLst/>
            <a:ahLst/>
            <a:cxnLst/>
            <a:rect l="l" t="t" r="r" b="b"/>
            <a:pathLst>
              <a:path w="11081730" h="6233473">
                <a:moveTo>
                  <a:pt x="0" y="0"/>
                </a:moveTo>
                <a:lnTo>
                  <a:pt x="11081730" y="0"/>
                </a:lnTo>
                <a:lnTo>
                  <a:pt x="11081730" y="6233472"/>
                </a:lnTo>
                <a:lnTo>
                  <a:pt x="0" y="62334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178415" y="1524708"/>
            <a:ext cx="9321738" cy="7484341"/>
            <a:chOff x="0" y="0"/>
            <a:chExt cx="7467600" cy="5995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2434265" y="5210810"/>
              <a:ext cx="2596530" cy="786130"/>
            </a:xfrm>
            <a:custGeom>
              <a:avLst/>
              <a:gdLst/>
              <a:ahLst/>
              <a:cxnLst/>
              <a:rect l="l" t="t" r="r" b="b"/>
              <a:pathLst>
                <a:path w="2596530" h="786130">
                  <a:moveTo>
                    <a:pt x="1253815" y="0"/>
                  </a:moveTo>
                  <a:lnTo>
                    <a:pt x="448635" y="0"/>
                  </a:lnTo>
                  <a:cubicBezTo>
                    <a:pt x="448635" y="0"/>
                    <a:pt x="424505" y="370840"/>
                    <a:pt x="399105" y="525780"/>
                  </a:cubicBezTo>
                  <a:cubicBezTo>
                    <a:pt x="354655" y="791210"/>
                    <a:pt x="82875" y="706120"/>
                    <a:pt x="5405" y="762000"/>
                  </a:cubicBezTo>
                  <a:cubicBezTo>
                    <a:pt x="-4755" y="769620"/>
                    <a:pt x="325" y="786130"/>
                    <a:pt x="13025" y="786130"/>
                  </a:cubicBezTo>
                  <a:lnTo>
                    <a:pt x="2583505" y="786130"/>
                  </a:lnTo>
                  <a:cubicBezTo>
                    <a:pt x="2596205" y="786130"/>
                    <a:pt x="2601285" y="769620"/>
                    <a:pt x="2591125" y="762000"/>
                  </a:cubicBezTo>
                  <a:cubicBezTo>
                    <a:pt x="2513655" y="706120"/>
                    <a:pt x="2241875" y="791210"/>
                    <a:pt x="2197425" y="525780"/>
                  </a:cubicBezTo>
                  <a:cubicBezTo>
                    <a:pt x="2172025" y="370840"/>
                    <a:pt x="2147895" y="0"/>
                    <a:pt x="2147895" y="0"/>
                  </a:cubicBezTo>
                  <a:lnTo>
                    <a:pt x="1253815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6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2"/>
              <a:stretch>
                <a:fillRect l="-33036" t="-24246" r="-644" b="-723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438090" y="8648505"/>
            <a:ext cx="1847864" cy="1219590"/>
          </a:xfrm>
          <a:custGeom>
            <a:avLst/>
            <a:gdLst/>
            <a:ahLst/>
            <a:cxnLst/>
            <a:rect l="l" t="t" r="r" b="b"/>
            <a:pathLst>
              <a:path w="1847864" h="1219590">
                <a:moveTo>
                  <a:pt x="0" y="0"/>
                </a:moveTo>
                <a:lnTo>
                  <a:pt x="1847864" y="0"/>
                </a:lnTo>
                <a:lnTo>
                  <a:pt x="1847864" y="1219590"/>
                </a:lnTo>
                <a:lnTo>
                  <a:pt x="0" y="1219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7123679" y="3476820"/>
            <a:ext cx="1666680" cy="1666680"/>
          </a:xfrm>
          <a:custGeom>
            <a:avLst/>
            <a:gdLst/>
            <a:ahLst/>
            <a:cxnLst/>
            <a:rect l="l" t="t" r="r" b="b"/>
            <a:pathLst>
              <a:path w="1666680" h="1666680">
                <a:moveTo>
                  <a:pt x="0" y="0"/>
                </a:moveTo>
                <a:lnTo>
                  <a:pt x="1666681" y="0"/>
                </a:lnTo>
                <a:lnTo>
                  <a:pt x="1666681" y="1666680"/>
                </a:lnTo>
                <a:lnTo>
                  <a:pt x="0" y="16666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11137689" y="1524708"/>
            <a:ext cx="6010612" cy="7484341"/>
            <a:chOff x="0" y="0"/>
            <a:chExt cx="8014150" cy="9979121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66675"/>
              <a:ext cx="8014150" cy="29063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150">
                  <a:solidFill>
                    <a:srgbClr val="233266"/>
                  </a:solidFill>
                  <a:latin typeface="Cabin"/>
                  <a:ea typeface="Cabin"/>
                  <a:cs typeface="Cabin"/>
                  <a:sym typeface="Cabin"/>
                </a:rPr>
                <a:t>“We’ve heard that 95% of the homes will go to migrants, which would just be the end of the community really.”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295259"/>
              <a:ext cx="8014150" cy="14331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150">
                  <a:solidFill>
                    <a:srgbClr val="233266"/>
                  </a:solidFill>
                  <a:latin typeface="Cabin"/>
                  <a:ea typeface="Cabin"/>
                  <a:cs typeface="Cabin"/>
                  <a:sym typeface="Cabin"/>
                </a:rPr>
                <a:t>“It’s not a racial thing, it’s a cultural thing. It’s a different culture to us.”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183992"/>
              <a:ext cx="8014150" cy="29063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150">
                  <a:solidFill>
                    <a:srgbClr val="233266"/>
                  </a:solidFill>
                  <a:latin typeface="Cabin"/>
                  <a:ea typeface="Cabin"/>
                  <a:cs typeface="Cabin"/>
                  <a:sym typeface="Cabin"/>
                </a:rPr>
                <a:t>“The children have been followed home on the bus. Muslim men taking pictures of young girls on the bus.”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8545926"/>
              <a:ext cx="8014150" cy="14331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150">
                  <a:solidFill>
                    <a:srgbClr val="233266"/>
                  </a:solidFill>
                  <a:latin typeface="Cabin"/>
                  <a:ea typeface="Cabin"/>
                  <a:cs typeface="Cabin"/>
                  <a:sym typeface="Cabin"/>
                </a:rPr>
                <a:t>“It’s causing disharmony in the estate and it will kick off.”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31131" y="621470"/>
            <a:ext cx="16625739" cy="510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2800" dirty="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📽️ </a:t>
            </a:r>
            <a:r>
              <a:rPr lang="en-US" sz="2800" b="1" dirty="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THE GREAT REPLACEMENT IS HERE. THANKS TO THE LABOUR PARTY. LIVERPOOL SPEKE.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8090" y="8648505"/>
            <a:ext cx="1847864" cy="1219590"/>
          </a:xfrm>
          <a:custGeom>
            <a:avLst/>
            <a:gdLst/>
            <a:ahLst/>
            <a:cxnLst/>
            <a:rect l="l" t="t" r="r" b="b"/>
            <a:pathLst>
              <a:path w="1847864" h="1219590">
                <a:moveTo>
                  <a:pt x="0" y="0"/>
                </a:moveTo>
                <a:lnTo>
                  <a:pt x="1847864" y="0"/>
                </a:lnTo>
                <a:lnTo>
                  <a:pt x="1847864" y="1219590"/>
                </a:lnTo>
                <a:lnTo>
                  <a:pt x="0" y="1219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941685" y="1274279"/>
            <a:ext cx="16317615" cy="3541466"/>
          </a:xfrm>
          <a:custGeom>
            <a:avLst/>
            <a:gdLst/>
            <a:ahLst/>
            <a:cxnLst/>
            <a:rect l="l" t="t" r="r" b="b"/>
            <a:pathLst>
              <a:path w="16317615" h="3541466">
                <a:moveTo>
                  <a:pt x="0" y="0"/>
                </a:moveTo>
                <a:lnTo>
                  <a:pt x="16317615" y="0"/>
                </a:lnTo>
                <a:lnTo>
                  <a:pt x="16317615" y="3541466"/>
                </a:lnTo>
                <a:lnTo>
                  <a:pt x="0" y="35414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382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028700" y="5053037"/>
            <a:ext cx="12742311" cy="2380840"/>
          </a:xfrm>
          <a:custGeom>
            <a:avLst/>
            <a:gdLst/>
            <a:ahLst/>
            <a:cxnLst/>
            <a:rect l="l" t="t" r="r" b="b"/>
            <a:pathLst>
              <a:path w="12742311" h="2380840">
                <a:moveTo>
                  <a:pt x="0" y="0"/>
                </a:moveTo>
                <a:lnTo>
                  <a:pt x="12742311" y="0"/>
                </a:lnTo>
                <a:lnTo>
                  <a:pt x="12742311" y="2380840"/>
                </a:lnTo>
                <a:lnTo>
                  <a:pt x="0" y="23808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09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2738370" y="7433877"/>
            <a:ext cx="7762061" cy="1659177"/>
          </a:xfrm>
          <a:custGeom>
            <a:avLst/>
            <a:gdLst/>
            <a:ahLst/>
            <a:cxnLst/>
            <a:rect l="l" t="t" r="r" b="b"/>
            <a:pathLst>
              <a:path w="7762061" h="1659177">
                <a:moveTo>
                  <a:pt x="0" y="0"/>
                </a:moveTo>
                <a:lnTo>
                  <a:pt x="7762062" y="0"/>
                </a:lnTo>
                <a:lnTo>
                  <a:pt x="7762062" y="1659176"/>
                </a:lnTo>
                <a:lnTo>
                  <a:pt x="0" y="16591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1092557" y="7377086"/>
            <a:ext cx="5356909" cy="1772757"/>
          </a:xfrm>
          <a:custGeom>
            <a:avLst/>
            <a:gdLst/>
            <a:ahLst/>
            <a:cxnLst/>
            <a:rect l="l" t="t" r="r" b="b"/>
            <a:pathLst>
              <a:path w="5356909" h="1772757">
                <a:moveTo>
                  <a:pt x="0" y="0"/>
                </a:moveTo>
                <a:lnTo>
                  <a:pt x="5356908" y="0"/>
                </a:lnTo>
                <a:lnTo>
                  <a:pt x="5356908" y="1772758"/>
                </a:lnTo>
                <a:lnTo>
                  <a:pt x="0" y="17727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908" b="-117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472675" y="401884"/>
            <a:ext cx="3242667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On our socials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8090" y="8648505"/>
            <a:ext cx="1847864" cy="1219590"/>
          </a:xfrm>
          <a:custGeom>
            <a:avLst/>
            <a:gdLst/>
            <a:ahLst/>
            <a:cxnLst/>
            <a:rect l="l" t="t" r="r" b="b"/>
            <a:pathLst>
              <a:path w="1847864" h="1219590">
                <a:moveTo>
                  <a:pt x="0" y="0"/>
                </a:moveTo>
                <a:lnTo>
                  <a:pt x="1847864" y="0"/>
                </a:lnTo>
                <a:lnTo>
                  <a:pt x="1847864" y="1219590"/>
                </a:lnTo>
                <a:lnTo>
                  <a:pt x="0" y="1219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5363849" y="1363349"/>
            <a:ext cx="7560302" cy="7560302"/>
          </a:xfrm>
          <a:custGeom>
            <a:avLst/>
            <a:gdLst/>
            <a:ahLst/>
            <a:cxnLst/>
            <a:rect l="l" t="t" r="r" b="b"/>
            <a:pathLst>
              <a:path w="7560302" h="7560302">
                <a:moveTo>
                  <a:pt x="0" y="0"/>
                </a:moveTo>
                <a:lnTo>
                  <a:pt x="7560302" y="0"/>
                </a:lnTo>
                <a:lnTo>
                  <a:pt x="7560302" y="7560302"/>
                </a:lnTo>
                <a:lnTo>
                  <a:pt x="0" y="75603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472675" y="401884"/>
            <a:ext cx="6079778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Our values and behaviours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8090" y="8648505"/>
            <a:ext cx="1847864" cy="1219590"/>
          </a:xfrm>
          <a:custGeom>
            <a:avLst/>
            <a:gdLst/>
            <a:ahLst/>
            <a:cxnLst/>
            <a:rect l="l" t="t" r="r" b="b"/>
            <a:pathLst>
              <a:path w="1847864" h="1219590">
                <a:moveTo>
                  <a:pt x="0" y="0"/>
                </a:moveTo>
                <a:lnTo>
                  <a:pt x="1847864" y="0"/>
                </a:lnTo>
                <a:lnTo>
                  <a:pt x="1847864" y="1219590"/>
                </a:lnTo>
                <a:lnTo>
                  <a:pt x="0" y="1219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828844" y="2145030"/>
            <a:ext cx="5996940" cy="5996940"/>
          </a:xfrm>
          <a:custGeom>
            <a:avLst/>
            <a:gdLst/>
            <a:ahLst/>
            <a:cxnLst/>
            <a:rect l="l" t="t" r="r" b="b"/>
            <a:pathLst>
              <a:path w="5996940" h="5996940">
                <a:moveTo>
                  <a:pt x="0" y="0"/>
                </a:moveTo>
                <a:lnTo>
                  <a:pt x="5996940" y="0"/>
                </a:lnTo>
                <a:lnTo>
                  <a:pt x="5996940" y="5996940"/>
                </a:lnTo>
                <a:lnTo>
                  <a:pt x="0" y="59969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472675" y="401884"/>
            <a:ext cx="8078426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Customer insight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72675" y="2078355"/>
            <a:ext cx="8915813" cy="6063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76% did not understand how allocations work or only had a rough idea.</a:t>
            </a:r>
          </a:p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49% said they receive no information at all about how homes are allocated.</a:t>
            </a:r>
          </a:p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Only 37% believed the process is fair.</a:t>
            </a:r>
          </a:p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33% believed immigration status influences who gets a home; 23% believed ethnicity plays a role.</a:t>
            </a:r>
          </a:p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Word‐of‐mouth and social media were major information sources, increasing exposure to misinformation.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8090" y="8648505"/>
            <a:ext cx="1847864" cy="1219590"/>
          </a:xfrm>
          <a:custGeom>
            <a:avLst/>
            <a:gdLst/>
            <a:ahLst/>
            <a:cxnLst/>
            <a:rect l="l" t="t" r="r" b="b"/>
            <a:pathLst>
              <a:path w="1847864" h="1219590">
                <a:moveTo>
                  <a:pt x="0" y="0"/>
                </a:moveTo>
                <a:lnTo>
                  <a:pt x="1847864" y="0"/>
                </a:lnTo>
                <a:lnTo>
                  <a:pt x="1847864" y="1219590"/>
                </a:lnTo>
                <a:lnTo>
                  <a:pt x="0" y="1219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661932" y="1727179"/>
            <a:ext cx="5938187" cy="6832642"/>
          </a:xfrm>
          <a:custGeom>
            <a:avLst/>
            <a:gdLst/>
            <a:ahLst/>
            <a:cxnLst/>
            <a:rect l="l" t="t" r="r" b="b"/>
            <a:pathLst>
              <a:path w="5938187" h="6832642">
                <a:moveTo>
                  <a:pt x="0" y="0"/>
                </a:moveTo>
                <a:lnTo>
                  <a:pt x="5938187" y="0"/>
                </a:lnTo>
                <a:lnTo>
                  <a:pt x="5938187" y="6832642"/>
                </a:lnTo>
                <a:lnTo>
                  <a:pt x="0" y="68326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472675" y="401884"/>
            <a:ext cx="8078426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Colleague insight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72675" y="2078355"/>
            <a:ext cx="8915813" cy="6063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68% regularly encounter myths from customers - most commonly about immigration.</a:t>
            </a:r>
          </a:p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76% felt familiar with the policy, but only 46% felt confident explaining it.</a:t>
            </a:r>
          </a:p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Knowledge‐to‐confidence gap is significant.</a:t>
            </a:r>
          </a:p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59% felt equipped to challenge misinformation, leaving 41% unsure or not equipped.</a:t>
            </a:r>
          </a:p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Staff requested simple tools: FAQs (61%), training sessions (61%), infographics (44%) and</a:t>
            </a:r>
          </a:p>
          <a:p>
            <a:pPr marL="680085" lvl="1" indent="-340042" algn="l">
              <a:lnSpc>
                <a:spcPts val="4409"/>
              </a:lnSpc>
              <a:buFont typeface="Arial"/>
              <a:buChar char="•"/>
            </a:pPr>
            <a:r>
              <a:rPr lang="en-US" sz="3150" b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short videos (29%).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8090" y="8648505"/>
            <a:ext cx="1847864" cy="1219590"/>
          </a:xfrm>
          <a:custGeom>
            <a:avLst/>
            <a:gdLst/>
            <a:ahLst/>
            <a:cxnLst/>
            <a:rect l="l" t="t" r="r" b="b"/>
            <a:pathLst>
              <a:path w="1847864" h="1219590">
                <a:moveTo>
                  <a:pt x="0" y="0"/>
                </a:moveTo>
                <a:lnTo>
                  <a:pt x="1847864" y="0"/>
                </a:lnTo>
                <a:lnTo>
                  <a:pt x="1847864" y="1219590"/>
                </a:lnTo>
                <a:lnTo>
                  <a:pt x="0" y="1219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7812537" y="1219710"/>
            <a:ext cx="10003046" cy="7502284"/>
          </a:xfrm>
          <a:custGeom>
            <a:avLst/>
            <a:gdLst/>
            <a:ahLst/>
            <a:cxnLst/>
            <a:rect l="l" t="t" r="r" b="b"/>
            <a:pathLst>
              <a:path w="10003046" h="7502284">
                <a:moveTo>
                  <a:pt x="0" y="0"/>
                </a:moveTo>
                <a:lnTo>
                  <a:pt x="10003046" y="0"/>
                </a:lnTo>
                <a:lnTo>
                  <a:pt x="10003046" y="7502285"/>
                </a:lnTo>
                <a:lnTo>
                  <a:pt x="0" y="75022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472675" y="401884"/>
            <a:ext cx="5875840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In person events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72675" y="1582493"/>
            <a:ext cx="6355693" cy="671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Gave the facts about how social housing is allocated.</a:t>
            </a:r>
          </a:p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Challenged common myths and misconceptions around fairness, waiting lists, and who is prioritised for housing.</a:t>
            </a:r>
          </a:p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Explored real-life issues around supply and demand.</a:t>
            </a:r>
          </a:p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Created space for honest conversations. </a:t>
            </a:r>
          </a:p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Set out our commitment to transparency.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0270" y="2125225"/>
            <a:ext cx="9663321" cy="5797992"/>
            <a:chOff x="0" y="0"/>
            <a:chExt cx="12884428" cy="77306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884428" cy="7730657"/>
            </a:xfrm>
            <a:custGeom>
              <a:avLst/>
              <a:gdLst/>
              <a:ahLst/>
              <a:cxnLst/>
              <a:rect l="l" t="t" r="r" b="b"/>
              <a:pathLst>
                <a:path w="12884428" h="7730657">
                  <a:moveTo>
                    <a:pt x="0" y="0"/>
                  </a:moveTo>
                  <a:lnTo>
                    <a:pt x="12884428" y="0"/>
                  </a:lnTo>
                  <a:lnTo>
                    <a:pt x="12884428" y="7730657"/>
                  </a:lnTo>
                  <a:lnTo>
                    <a:pt x="0" y="7730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5767469" y="5489723"/>
              <a:ext cx="2089871" cy="1726756"/>
            </a:xfrm>
            <a:custGeom>
              <a:avLst/>
              <a:gdLst/>
              <a:ahLst/>
              <a:cxnLst/>
              <a:rect l="l" t="t" r="r" b="b"/>
              <a:pathLst>
                <a:path w="2089871" h="1726756">
                  <a:moveTo>
                    <a:pt x="0" y="0"/>
                  </a:moveTo>
                  <a:lnTo>
                    <a:pt x="2089872" y="0"/>
                  </a:lnTo>
                  <a:lnTo>
                    <a:pt x="2089872" y="1726756"/>
                  </a:lnTo>
                  <a:lnTo>
                    <a:pt x="0" y="17267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991405" y="5906561"/>
              <a:ext cx="1642001" cy="322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46"/>
                </a:lnSpc>
              </a:pPr>
              <a:r>
                <a:rPr lang="en-US" sz="1461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#Let’sTalkFacts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103559" y="6267560"/>
              <a:ext cx="1433735" cy="184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58"/>
                </a:lnSpc>
              </a:pPr>
              <a:r>
                <a:rPr lang="en-US" sz="827">
                  <a:solidFill>
                    <a:srgbClr val="233266"/>
                  </a:solidFill>
                  <a:latin typeface="Cabin"/>
                  <a:ea typeface="Cabin"/>
                  <a:cs typeface="Cabin"/>
                  <a:sym typeface="Cabin"/>
                </a:rPr>
                <a:t>Who gets our homes?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72675" y="401884"/>
            <a:ext cx="832112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Sharing our learnings with the sector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727429" y="8801100"/>
            <a:ext cx="10833142" cy="522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50" b="1" dirty="0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southliverpoolhomes.co.uk/</a:t>
            </a:r>
            <a:r>
              <a:rPr lang="en-US" sz="3150" b="1" dirty="0" err="1">
                <a:solidFill>
                  <a:srgbClr val="233266"/>
                </a:solidFill>
                <a:latin typeface="Cabin"/>
                <a:ea typeface="Cabin"/>
                <a:cs typeface="Cabin"/>
                <a:sym typeface="Cabin"/>
              </a:rPr>
              <a:t>who_gets_our_homes_toolkit</a:t>
            </a:r>
            <a:endParaRPr lang="en-US" sz="3150" b="1" dirty="0">
              <a:solidFill>
                <a:srgbClr val="233266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9730" y="2555341"/>
            <a:ext cx="4937760" cy="4937760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>
            <a:off x="438090" y="8648505"/>
            <a:ext cx="1847864" cy="1219590"/>
          </a:xfrm>
          <a:custGeom>
            <a:avLst/>
            <a:gdLst/>
            <a:ahLst/>
            <a:cxnLst/>
            <a:rect l="l" t="t" r="r" b="b"/>
            <a:pathLst>
              <a:path w="1847864" h="1219590">
                <a:moveTo>
                  <a:pt x="0" y="0"/>
                </a:moveTo>
                <a:lnTo>
                  <a:pt x="1847864" y="0"/>
                </a:lnTo>
                <a:lnTo>
                  <a:pt x="1847864" y="1219590"/>
                </a:lnTo>
                <a:lnTo>
                  <a:pt x="0" y="1219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16B3B59488047A252778EB6BB1B5F" ma:contentTypeVersion="16" ma:contentTypeDescription="Create a new document." ma:contentTypeScope="" ma:versionID="122b3b1be4edbf5dcd2929c649361a4c">
  <xsd:schema xmlns:xsd="http://www.w3.org/2001/XMLSchema" xmlns:xs="http://www.w3.org/2001/XMLSchema" xmlns:p="http://schemas.microsoft.com/office/2006/metadata/properties" xmlns:ns2="6c72e988-925b-4451-8a5e-d9c1f6a1aadc" xmlns:ns3="477d63a0-de99-4a39-91b5-406410028615" targetNamespace="http://schemas.microsoft.com/office/2006/metadata/properties" ma:root="true" ma:fieldsID="b74bbde3659ff0de7e67185f12d75621" ns2:_="" ns3:_="">
    <xsd:import namespace="6c72e988-925b-4451-8a5e-d9c1f6a1aadc"/>
    <xsd:import namespace="477d63a0-de99-4a39-91b5-4064100286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2e988-925b-4451-8a5e-d9c1f6a1aa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65fb1b4-2ab8-4526-9f73-59d15b151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d63a0-de99-4a39-91b5-40641002861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5d82527-2c49-4b8e-ae75-e30f01fdd3bb}" ma:internalName="TaxCatchAll" ma:showField="CatchAllData" ma:web="477d63a0-de99-4a39-91b5-4064100286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72e988-925b-4451-8a5e-d9c1f6a1aadc">
      <Terms xmlns="http://schemas.microsoft.com/office/infopath/2007/PartnerControls"/>
    </lcf76f155ced4ddcb4097134ff3c332f>
    <TaxCatchAll xmlns="477d63a0-de99-4a39-91b5-406410028615" xsi:nil="true"/>
  </documentManagement>
</p:properties>
</file>

<file path=customXml/itemProps1.xml><?xml version="1.0" encoding="utf-8"?>
<ds:datastoreItem xmlns:ds="http://schemas.openxmlformats.org/officeDocument/2006/customXml" ds:itemID="{FD66E0F3-630A-402D-8C62-55B6C2A870F4}"/>
</file>

<file path=customXml/itemProps2.xml><?xml version="1.0" encoding="utf-8"?>
<ds:datastoreItem xmlns:ds="http://schemas.openxmlformats.org/officeDocument/2006/customXml" ds:itemID="{AE9326BC-3DF4-45AA-9DE0-8CFAEE4FA85D}"/>
</file>

<file path=customXml/itemProps3.xml><?xml version="1.0" encoding="utf-8"?>
<ds:datastoreItem xmlns:ds="http://schemas.openxmlformats.org/officeDocument/2006/customXml" ds:itemID="{4D2C317E-0D44-4BB4-8425-60CAFFC3226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</Words>
  <Application>Microsoft Office PowerPoint</Application>
  <PresentationFormat>Custom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Cabin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WGOH presentation - Anna - Housing 2026</dc:title>
  <cp:lastModifiedBy>Eddie Allen</cp:lastModifiedBy>
  <cp:revision>2</cp:revision>
  <dcterms:created xsi:type="dcterms:W3CDTF">2006-08-16T00:00:00Z</dcterms:created>
  <dcterms:modified xsi:type="dcterms:W3CDTF">2026-06-12T10:36:27Z</dcterms:modified>
  <dc:identifier>DAHMQegLZOc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0x0101003E816B3B59488047A252778EB6BB1B5F</vt:lpwstr>
  </property>
</Properties>
</file>