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68" r:id="rId5"/>
    <p:sldId id="1768" r:id="rId6"/>
    <p:sldId id="1800" r:id="rId7"/>
    <p:sldId id="1807" r:id="rId8"/>
    <p:sldId id="1802" r:id="rId9"/>
    <p:sldId id="1803" r:id="rId10"/>
    <p:sldId id="1808" r:id="rId11"/>
    <p:sldId id="1804" r:id="rId12"/>
    <p:sldId id="1771" r:id="rId13"/>
    <p:sldId id="2059" r:id="rId14"/>
    <p:sldId id="2029" r:id="rId15"/>
    <p:sldId id="180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023B309-D573-A2FC-64D9-6723A6C04698}" name="Ryan Shelswell" initials="" userId="S::Ryan.Shelswell@cobalthousing.org.uk::9ce99c13-3cd9-4051-843e-09c78185da07" providerId="AD"/>
  <p188:author id="{2301DD0F-B187-E01F-F84E-EAFD01A87B88}" name="Barry Callow" initials="" userId="S::barry.callow@cobalthousing.org.uk::a79fbe88-702d-425a-bf80-6d840f12d9a3" providerId="AD"/>
  <p188:author id="{FCC70E13-F30C-E085-8CC7-89602328674F}" name="Annette Brandwood" initials="" userId="S::Annette.Brandwood@cobalthousing.org.uk::c85a80a8-ed6f-4ff9-9c5e-388176e459c8" providerId="AD"/>
  <p188:author id="{3495DF35-C649-B2FD-E120-A299A60DADBE}" name="Ian Hancock" initials="IH" userId="S::Ian.Hancock@cobalthousing.org.uk::347ea98f-aa18-4596-87ac-d0f624ff084a" providerId="AD"/>
  <p188:author id="{D19A0A40-36F6-7659-30C4-68E4617CB7EB}" name="Katie Jones" initials="" userId="S::katie.jones@cobalthousing.org.uk::c1a39cd6-7584-44b1-921a-42615798c1e6" providerId="AD"/>
  <p188:author id="{65BD195B-2B1E-3A68-690B-F99CE2182DB7}" name="Ryan Shelswell" initials="RS" userId="S::ryan.shelswell@cobalthousing.org.uk::9ce99c13-3cd9-4051-843e-09c78185da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6C3F"/>
    <a:srgbClr val="327A9F"/>
    <a:srgbClr val="E9F1F7"/>
    <a:srgbClr val="F4F8FB"/>
    <a:srgbClr val="FFFFFF"/>
    <a:srgbClr val="DFE9F2"/>
    <a:srgbClr val="000000"/>
    <a:srgbClr val="E9EBF5"/>
    <a:srgbClr val="25314D"/>
    <a:srgbClr val="C9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ADE4F8-06E1-4580-818F-654235A951CE}" v="2" dt="2026-06-18T10:58:30.662"/>
    <p1510:client id="{C7B72389-6FFA-39E9-6F76-D13CD40CFABA}" v="25" dt="2026-06-18T13:20:56.152"/>
    <p1510:client id="{ECFC05AF-3628-48AA-8C2C-3A25AFF97FB5}" v="258" dt="2026-06-18T15:02:42.9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0B_477B755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rgbClr val="D26C3F"/>
                </a:solidFill>
                <a:latin typeface="+mn-lt"/>
                <a:ea typeface="+mn-ea"/>
                <a:cs typeface="+mn-cs"/>
              </a:defRPr>
            </a:pPr>
            <a:r>
              <a:rPr lang="en-GB" sz="2400" b="1">
                <a:solidFill>
                  <a:srgbClr val="D26C3F"/>
                </a:solidFill>
              </a:rPr>
              <a:t>Performance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rgbClr val="D26C3F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Satisfaction</c:v>
                </c:pt>
                <c:pt idx="1">
                  <c:v>Emergency repairs</c:v>
                </c:pt>
                <c:pt idx="2">
                  <c:v>Routine repairs</c:v>
                </c:pt>
                <c:pt idx="3">
                  <c:v>Repairs complaints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%">
                  <c:v>0.37</c:v>
                </c:pt>
                <c:pt idx="1">
                  <c:v>0</c:v>
                </c:pt>
                <c:pt idx="2" formatCode="0%">
                  <c:v>0.62</c:v>
                </c:pt>
                <c:pt idx="3" formatCode="0%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9D-4A52-A61E-FB15EA7C70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Satisfaction</c:v>
                </c:pt>
                <c:pt idx="1">
                  <c:v>Emergency repairs</c:v>
                </c:pt>
                <c:pt idx="2">
                  <c:v>Routine repairs</c:v>
                </c:pt>
                <c:pt idx="3">
                  <c:v>Repairs complaints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0.74</c:v>
                </c:pt>
                <c:pt idx="1">
                  <c:v>0.95</c:v>
                </c:pt>
                <c:pt idx="2">
                  <c:v>0.95</c:v>
                </c:pt>
                <c:pt idx="3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9D-4A52-A61E-FB15EA7C70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26526320"/>
        <c:axId val="1626510000"/>
      </c:barChart>
      <c:catAx>
        <c:axId val="162652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6510000"/>
        <c:crosses val="autoZero"/>
        <c:auto val="1"/>
        <c:lblAlgn val="ctr"/>
        <c:lblOffset val="100"/>
        <c:noMultiLvlLbl val="0"/>
      </c:catAx>
      <c:valAx>
        <c:axId val="162651000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652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0B08D-1083-412D-B6EF-CB8CBE33AD1D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6249D-9AA6-4309-9490-576588027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67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>
                <a:solidFill>
                  <a:srgbClr val="25314D"/>
                </a:solidFill>
              </a:rPr>
              <a:t>Cobalt Housing is a community-based housing association </a:t>
            </a:r>
            <a:endParaRPr lang="en-US">
              <a:solidFill>
                <a:srgbClr val="25314D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>
                <a:solidFill>
                  <a:srgbClr val="25314D"/>
                </a:solidFill>
              </a:rPr>
              <a:t>Formed in 2003 following stock transfer</a:t>
            </a:r>
            <a:endParaRPr lang="en-US">
              <a:solidFill>
                <a:srgbClr val="25314D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>
                <a:solidFill>
                  <a:srgbClr val="25314D"/>
                </a:solidFill>
              </a:rPr>
              <a:t>Manage around 6,000 homes in North Liverpool</a:t>
            </a:r>
            <a:endParaRPr lang="en-US">
              <a:solidFill>
                <a:srgbClr val="25314D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>
                <a:solidFill>
                  <a:srgbClr val="25314D"/>
                </a:solidFill>
              </a:rPr>
              <a:t>Expanding into new neighbourhoods</a:t>
            </a:r>
            <a:endParaRPr lang="en-US">
              <a:solidFill>
                <a:srgbClr val="25314D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en-GB">
              <a:solidFill>
                <a:srgbClr val="25314D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en-GB">
              <a:solidFill>
                <a:srgbClr val="25314D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>
                <a:solidFill>
                  <a:srgbClr val="D26C3F"/>
                </a:solidFill>
              </a:rPr>
              <a:t>Our Purpose</a:t>
            </a:r>
            <a:endParaRPr lang="en-US">
              <a:solidFill>
                <a:srgbClr val="25314D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>
                <a:solidFill>
                  <a:srgbClr val="25314D"/>
                </a:solidFill>
              </a:rPr>
              <a:t>We will provide quality homes and </a:t>
            </a:r>
            <a:r>
              <a:rPr lang="en-US" err="1">
                <a:solidFill>
                  <a:srgbClr val="25314D"/>
                </a:solidFill>
              </a:rPr>
              <a:t>servicesand</a:t>
            </a:r>
            <a:r>
              <a:rPr lang="en-US">
                <a:solidFill>
                  <a:srgbClr val="25314D"/>
                </a:solidFill>
              </a:rPr>
              <a:t> </a:t>
            </a:r>
            <a:r>
              <a:rPr lang="en-US" err="1">
                <a:solidFill>
                  <a:srgbClr val="25314D"/>
                </a:solidFill>
              </a:rPr>
              <a:t>maximise</a:t>
            </a:r>
            <a:r>
              <a:rPr lang="en-US">
                <a:solidFill>
                  <a:srgbClr val="25314D"/>
                </a:solidFill>
              </a:rPr>
              <a:t> the positive impact of </a:t>
            </a:r>
            <a:r>
              <a:rPr lang="en-US" err="1">
                <a:solidFill>
                  <a:srgbClr val="25314D"/>
                </a:solidFill>
              </a:rPr>
              <a:t>ourinvestment</a:t>
            </a:r>
            <a:r>
              <a:rPr lang="en-US">
                <a:solidFill>
                  <a:srgbClr val="25314D"/>
                </a:solidFill>
              </a:rPr>
              <a:t> for the communities we serve.</a:t>
            </a:r>
            <a:endParaRPr lang="en-GB">
              <a:solidFill>
                <a:srgbClr val="25314D"/>
              </a:solidFill>
            </a:endParaRPr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6249D-9AA6-4309-9490-5765880278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03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>
                <a:solidFill>
                  <a:srgbClr val="327A9F"/>
                </a:solidFill>
              </a:rPr>
              <a:t>Improve customer outcomes</a:t>
            </a:r>
          </a:p>
          <a:p>
            <a:pPr lvl="1"/>
            <a:r>
              <a:rPr lang="en-GB">
                <a:solidFill>
                  <a:srgbClr val="327A9F"/>
                </a:solidFill>
              </a:rPr>
              <a:t>Improve value for money</a:t>
            </a:r>
          </a:p>
          <a:p>
            <a:pPr lvl="1"/>
            <a:r>
              <a:rPr lang="en-GB">
                <a:solidFill>
                  <a:srgbClr val="327A9F"/>
                </a:solidFill>
              </a:rPr>
              <a:t>Social Value outcomes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6249D-9AA6-4309-9490-5765880278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698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</a:pPr>
            <a:r>
              <a:rPr lang="en-GB" sz="1200"/>
              <a:t>Co-locate repairs and contact centre teams</a:t>
            </a:r>
          </a:p>
          <a:p>
            <a:pPr>
              <a:lnSpc>
                <a:spcPct val="115000"/>
              </a:lnSpc>
            </a:pPr>
            <a:r>
              <a:rPr lang="en-GB" sz="1200"/>
              <a:t>Procure local contractors, then transfer colleagues to Cobalt  </a:t>
            </a:r>
          </a:p>
          <a:p>
            <a:pPr>
              <a:lnSpc>
                <a:spcPct val="115000"/>
              </a:lnSpc>
            </a:pPr>
            <a:r>
              <a:rPr lang="en-GB" sz="1200"/>
              <a:t>Upscale investment programmes</a:t>
            </a:r>
          </a:p>
          <a:p>
            <a:pPr>
              <a:lnSpc>
                <a:spcPct val="115000"/>
              </a:lnSpc>
            </a:pPr>
            <a:r>
              <a:rPr lang="en-GB" sz="1200"/>
              <a:t>New damp and mould, HHSRS and disrepair team</a:t>
            </a:r>
          </a:p>
          <a:p>
            <a:pPr>
              <a:lnSpc>
                <a:spcPct val="115000"/>
              </a:lnSpc>
            </a:pPr>
            <a:r>
              <a:rPr lang="en-GB" sz="1200">
                <a:ea typeface="Calibri"/>
                <a:cs typeface="Arial"/>
              </a:rPr>
              <a:t>New digital systems </a:t>
            </a:r>
          </a:p>
          <a:p>
            <a:pPr>
              <a:lnSpc>
                <a:spcPct val="115000"/>
              </a:lnSpc>
            </a:pPr>
            <a:endParaRPr lang="en-GB" sz="1200">
              <a:ea typeface="Calibri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en-GB" sz="1200">
                <a:ea typeface="Calibri"/>
                <a:cs typeface="Arial"/>
              </a:rPr>
              <a:t>New depot and office</a:t>
            </a:r>
          </a:p>
          <a:p>
            <a:pPr>
              <a:lnSpc>
                <a:spcPct val="115000"/>
              </a:lnSpc>
            </a:pPr>
            <a:r>
              <a:rPr lang="en-GB" sz="1200">
                <a:ea typeface="Calibri"/>
                <a:cs typeface="Arial"/>
              </a:rPr>
              <a:t>Rebrand in-house team  </a:t>
            </a:r>
          </a:p>
          <a:p>
            <a:pPr>
              <a:lnSpc>
                <a:spcPct val="115000"/>
              </a:lnSpc>
            </a:pPr>
            <a:r>
              <a:rPr lang="en-GB" sz="1200">
                <a:ea typeface="Calibri"/>
                <a:cs typeface="Arial"/>
              </a:rPr>
              <a:t>Review Repairs Standard</a:t>
            </a:r>
            <a:endParaRPr lang="en-GB" sz="12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GB" sz="1200">
                <a:ea typeface="Calibri"/>
                <a:cs typeface="Arial"/>
              </a:rPr>
              <a:t>Customer and colleague communication plan </a:t>
            </a:r>
          </a:p>
          <a:p>
            <a:pPr>
              <a:lnSpc>
                <a:spcPct val="115000"/>
              </a:lnSpc>
            </a:pPr>
            <a:r>
              <a:rPr lang="en-GB" sz="1200">
                <a:ea typeface="Calibri"/>
                <a:cs typeface="Arial"/>
              </a:rPr>
              <a:t>New management team and operating model</a:t>
            </a:r>
          </a:p>
          <a:p>
            <a:pPr>
              <a:lnSpc>
                <a:spcPct val="115000"/>
              </a:lnSpc>
            </a:pPr>
            <a:r>
              <a:rPr lang="en-GB" sz="1200">
                <a:ea typeface="Calibri"/>
                <a:cs typeface="Arial"/>
              </a:rPr>
              <a:t>Involving customers</a:t>
            </a:r>
            <a:endParaRPr lang="en-GB" sz="1200"/>
          </a:p>
          <a:p>
            <a:pPr>
              <a:lnSpc>
                <a:spcPct val="115000"/>
              </a:lnSpc>
            </a:pPr>
            <a:endParaRPr lang="en-GB" sz="1200">
              <a:ea typeface="Calibri"/>
              <a:cs typeface="Arial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6249D-9AA6-4309-9490-5765880278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897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Worked with customers to develop a new repairs standard and define expectations:</a:t>
            </a:r>
          </a:p>
          <a:p>
            <a:endParaRPr lang="en-GB"/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200"/>
              <a:t>New repair categories and targets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200"/>
              <a:t>Surveyor appointments and timescales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200"/>
              <a:t>Appointments offered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200"/>
              <a:t>Process for follow on repairs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200"/>
              <a:t>Code of conduct for trades and contractors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200"/>
              <a:t>Commitment to review in 12 months</a:t>
            </a:r>
            <a:endParaRPr lang="en-GB" sz="120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6249D-9AA6-4309-9490-5765880278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58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66FCE-D1B6-D6A0-E61A-F96D25653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B3AE25-6573-EC3C-8A26-F62955F4D2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11BAB-D93B-6A8A-B013-A5BE0EDEC9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21726-1501-8678-6320-BE21DFA7E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35D58-AFE2-4983-80B9-E0EEF2DD768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013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EB5B0-D892-DEEB-2BC2-8328CE786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1D4863-A29E-6543-C348-D0D46AD1D6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2EBD39-9EED-D3C2-BE26-E915D3A1BD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>
                <a:solidFill>
                  <a:srgbClr val="25314D"/>
                </a:solidFill>
              </a:rPr>
              <a:t>Where we were 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>
                <a:solidFill>
                  <a:srgbClr val="25314D"/>
                </a:solidFill>
              </a:rPr>
              <a:t>What we’ve changed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>
                <a:solidFill>
                  <a:srgbClr val="25314D"/>
                </a:solidFill>
              </a:rPr>
              <a:t>How we did it – </a:t>
            </a:r>
            <a:r>
              <a:rPr lang="en-US" err="1">
                <a:solidFill>
                  <a:srgbClr val="25314D"/>
                </a:solidFill>
              </a:rPr>
              <a:t>behaviours</a:t>
            </a:r>
            <a:r>
              <a:rPr lang="en-US">
                <a:solidFill>
                  <a:srgbClr val="25314D"/>
                </a:solidFill>
              </a:rPr>
              <a:t>  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>
                <a:solidFill>
                  <a:srgbClr val="25314D"/>
                </a:solidFill>
              </a:rPr>
              <a:t>Why it matters 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>
                <a:solidFill>
                  <a:srgbClr val="25314D"/>
                </a:solidFill>
              </a:rPr>
              <a:t>Culture of continuous improvement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>
                <a:solidFill>
                  <a:srgbClr val="25314D"/>
                </a:solidFill>
              </a:rPr>
              <a:t>Change is normal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>
                <a:solidFill>
                  <a:srgbClr val="25314D"/>
                </a:solidFill>
              </a:rPr>
              <a:t>Need to support each other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59B38-8C97-CD56-D8DE-B6BB2ECEB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E35D58-AFE2-4983-80B9-E0EEF2DD768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964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GB" sz="1200"/>
              <a:t>Fully insourced from Dec 2025</a:t>
            </a:r>
          </a:p>
          <a:p>
            <a:pPr>
              <a:lnSpc>
                <a:spcPct val="114000"/>
              </a:lnSpc>
            </a:pPr>
            <a:r>
              <a:rPr lang="en-GB" sz="1200"/>
              <a:t>Repairs Performance Group – customer voice</a:t>
            </a:r>
          </a:p>
          <a:p>
            <a:pPr>
              <a:lnSpc>
                <a:spcPct val="114000"/>
              </a:lnSpc>
            </a:pPr>
            <a:r>
              <a:rPr lang="en-GB" sz="1200"/>
              <a:t>Collocated stores with Huws Gray</a:t>
            </a:r>
          </a:p>
          <a:p>
            <a:pPr>
              <a:lnSpc>
                <a:spcPct val="114000"/>
              </a:lnSpc>
            </a:pPr>
            <a:r>
              <a:rPr lang="en-GB" sz="1200" err="1"/>
              <a:t>PowerBI</a:t>
            </a:r>
            <a:r>
              <a:rPr lang="en-GB" sz="1200"/>
              <a:t> reporting</a:t>
            </a:r>
          </a:p>
          <a:p>
            <a:pPr>
              <a:lnSpc>
                <a:spcPct val="114000"/>
              </a:lnSpc>
            </a:pPr>
            <a:r>
              <a:rPr lang="en-GB" sz="1200"/>
              <a:t>Data analytics</a:t>
            </a:r>
          </a:p>
          <a:p>
            <a:pPr>
              <a:lnSpc>
                <a:spcPct val="114000"/>
              </a:lnSpc>
            </a:pPr>
            <a:r>
              <a:rPr lang="en-GB" sz="1200"/>
              <a:t>Local employment and apprentices </a:t>
            </a:r>
          </a:p>
          <a:p>
            <a:pPr>
              <a:lnSpc>
                <a:spcPct val="114000"/>
              </a:lnSpc>
            </a:pPr>
            <a:r>
              <a:rPr lang="en-GB" sz="1200"/>
              <a:t>Investment strategy – proactive from reactive</a:t>
            </a:r>
          </a:p>
          <a:p>
            <a:pPr>
              <a:lnSpc>
                <a:spcPct val="114000"/>
              </a:lnSpc>
            </a:pPr>
            <a:r>
              <a:rPr lang="en-GB" sz="1200"/>
              <a:t> CHPS 5-year Business Plan</a:t>
            </a:r>
          </a:p>
          <a:p>
            <a:pPr>
              <a:lnSpc>
                <a:spcPct val="114000"/>
              </a:lnSpc>
            </a:pPr>
            <a:r>
              <a:rPr lang="en-GB" sz="1200"/>
              <a:t>Listen, learn and refine</a:t>
            </a:r>
          </a:p>
          <a:p>
            <a:pPr>
              <a:lnSpc>
                <a:spcPct val="114000"/>
              </a:lnSpc>
            </a:pPr>
            <a:endParaRPr lang="en-GB" sz="120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6249D-9AA6-4309-9490-5765880278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5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D805A-3D7E-45A0-895F-ACB3EE15C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49E70-57AA-4F48-AA92-A87D6AF43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C9FF7-7982-4354-8618-C23345242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E09A6-E239-42B0-8217-AEEA6CBF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47D41-2FEE-493A-BE6C-07E692D95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565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0C44-FBCA-4369-BF0C-37A6A4C5C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233BE-759C-4A94-9D67-3C73C6B3BE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74DD2-3AEB-40C8-973C-06900F846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7B132-6A4A-44E0-AFF7-660C22506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5F380-1D9B-4160-AC60-83EAB4D38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231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204A9D-E365-4EDD-9720-1D91AF4D52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502A62-BCF7-4EEA-8C83-FB5BA0DE1E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E6621-450A-4FB6-9B98-95864C06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39551-8D59-4B34-B091-86CEA58B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76BFE-F946-45F3-B9D9-A80638F3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07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26602-1A25-488E-959A-22BC9A50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A1311-B535-4EF2-8654-3F8C7611D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98F5D-43C2-46E1-AF27-13F976846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12422-5F1F-425E-B9AD-4B34C762A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44151-C473-48F3-8C7F-3F00E3B3F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34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0B555-97F6-4530-9EF1-4CF9B9DF6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A260E-A669-4E24-924C-D1A3D18D7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67256-2ADD-4FEC-813F-6D7E9A88B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E3CC2-E86C-46B1-A0B8-8758069F2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A7FF4-FF23-458C-82C2-0F80E5EF0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5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92D9E-1E63-4C89-9277-4C021D1E8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84C7-46DC-443B-B526-A0EB985872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E23CE-B12F-405B-914C-43A86944F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E09E04-CDB7-4421-A94B-0CDC453C4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EDEBA5-E4D3-4459-966F-91796A034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28B23-D049-4973-8FC3-6F47B565D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9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A1907-19F1-4B50-B9A2-551500FDD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D44C4-E18F-4BC3-8615-F045A184F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9367A-F8DE-44CB-A559-9899D9FF6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9EBDC-83CB-4C6E-8C6C-A7A3560A61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B90F00-3817-49E2-8D8D-0AEC68302C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1A00C7-6F6B-4F91-8A56-22D08CFDB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415426-532F-4DBC-BDD9-BDCA4EC1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EBBA4E-8E32-4D3C-A781-C2CA1DF8E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76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CEB0E-3135-4E73-A881-A9F7AB5F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A82EE9-B1AA-40E6-B6C5-716EF8166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649DD-C2A9-4AA8-84FC-677592389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01D23F-89A3-4FF6-B7AE-CD8B4505F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2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6D611B-DC1A-4059-B6FA-F0B6B4D79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B7B3A2-B8D4-4020-B1B8-4D4DC5E3A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0488A-EDFA-4647-A7E9-D1EA78585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5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E8054-5B1D-4412-9658-1A8472A6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9122D-110C-4CAF-9C52-4DCF8F602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9A13A-74E1-4DB6-8FCE-724C3F024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CF0C62-DE6C-4B9A-B620-C014A1EBB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A3F34-32BE-4D03-B8D3-F50A8891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4FC4D-8AC7-427C-A575-5D3B2976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9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E5CB9-6656-42F6-A79E-9232B9085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933AC-098D-4123-8C7D-D965B0FE68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877434-A9FC-47AA-B54C-1F5F0DA7C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973F91-8594-4F2A-952E-A406C3B76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AE2952-3C9C-4A78-8BD9-380C61425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9C06F-DF96-4681-9F21-1021910AB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12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1F9FA0-9256-474E-B061-2DE804CDF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45165-965B-4D5C-B697-F62ED2396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062EE-026A-4905-8017-36F889B924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FBCCC-7D10-42F9-BE12-76F3584E0119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2EAAA-58DA-484E-995C-C5E86B2F24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B5E45-3B12-4708-9EE9-DD609D21A5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AA9DC-AC1A-4D33-9F3F-6CBDF43F4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86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984F37E-E13C-6B4D-B912-DB97BFB40A20}"/>
              </a:ext>
            </a:extLst>
          </p:cNvPr>
          <p:cNvSpPr txBox="1">
            <a:spLocks/>
          </p:cNvSpPr>
          <p:nvPr/>
        </p:nvSpPr>
        <p:spPr>
          <a:xfrm>
            <a:off x="499415" y="2558006"/>
            <a:ext cx="6724650" cy="177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600" b="1">
                <a:solidFill>
                  <a:srgbClr val="D26C3F"/>
                </a:solidFill>
                <a:latin typeface="+mn-lt"/>
              </a:rPr>
              <a:t>Rethinking repairs</a:t>
            </a:r>
            <a:endParaRPr lang="en-US" sz="6600" b="1">
              <a:solidFill>
                <a:srgbClr val="D26C3F"/>
              </a:solidFill>
              <a:latin typeface="+mn-lt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69696BB-E76D-6E2F-CFDE-5D2453350CFB}"/>
              </a:ext>
            </a:extLst>
          </p:cNvPr>
          <p:cNvSpPr txBox="1">
            <a:spLocks/>
          </p:cNvSpPr>
          <p:nvPr/>
        </p:nvSpPr>
        <p:spPr>
          <a:xfrm>
            <a:off x="507164" y="4897032"/>
            <a:ext cx="672465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>
                <a:solidFill>
                  <a:schemeClr val="accent1"/>
                </a:solidFill>
              </a:rPr>
              <a:t>Ian Hancock</a:t>
            </a:r>
          </a:p>
          <a:p>
            <a:pPr marL="0" indent="0">
              <a:buNone/>
            </a:pPr>
            <a:r>
              <a:rPr lang="en-GB" sz="2400" b="1">
                <a:solidFill>
                  <a:schemeClr val="accent1"/>
                </a:solidFill>
              </a:rPr>
              <a:t>Executive Director of Property</a:t>
            </a:r>
          </a:p>
          <a:p>
            <a:pPr marL="0" indent="0">
              <a:buNone/>
            </a:pPr>
            <a:r>
              <a:rPr lang="en-GB" sz="2400" b="1">
                <a:solidFill>
                  <a:schemeClr val="accent1"/>
                </a:solidFill>
              </a:rPr>
              <a:t>24 June 2026</a:t>
            </a:r>
            <a:endParaRPr lang="en-US" sz="24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37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C4C6D-DD5A-8626-6AF9-40AB8B1CB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0C5B9-995C-E2DA-13B8-B896B9268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48" y="160682"/>
            <a:ext cx="10857487" cy="606425"/>
          </a:xfrm>
        </p:spPr>
        <p:txBody>
          <a:bodyPr>
            <a:noAutofit/>
          </a:bodyPr>
          <a:lstStyle/>
          <a:p>
            <a:r>
              <a:rPr lang="en-US" sz="4000" b="1">
                <a:solidFill>
                  <a:srgbClr val="327A9F"/>
                </a:solidFill>
                <a:latin typeface="+mn-lt"/>
              </a:rPr>
              <a:t>The impact</a:t>
            </a:r>
            <a:endParaRPr lang="en-US" sz="4000" b="1">
              <a:solidFill>
                <a:srgbClr val="327A9F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CE390-CEF7-AF34-476A-9B85491B760E}"/>
              </a:ext>
            </a:extLst>
          </p:cNvPr>
          <p:cNvSpPr>
            <a:spLocks noGrp="1"/>
          </p:cNvSpPr>
          <p:nvPr/>
        </p:nvSpPr>
        <p:spPr>
          <a:xfrm>
            <a:off x="238647" y="933502"/>
            <a:ext cx="10515600" cy="58423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endParaRPr lang="en-GB" sz="240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5C1F7CF-4976-421C-6E7D-A850AC5D3E98}"/>
              </a:ext>
            </a:extLst>
          </p:cNvPr>
          <p:cNvSpPr>
            <a:spLocks noGrp="1"/>
          </p:cNvSpPr>
          <p:nvPr/>
        </p:nvSpPr>
        <p:spPr>
          <a:xfrm>
            <a:off x="896900" y="1425114"/>
            <a:ext cx="4540848" cy="40077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r>
              <a:rPr lang="en-GB" sz="2400"/>
              <a:t>Improved customer satisfaction: </a:t>
            </a:r>
            <a:r>
              <a:rPr lang="en-GB" sz="2400" b="1"/>
              <a:t>37% </a:t>
            </a:r>
            <a:r>
              <a:rPr lang="en-GB" sz="2400"/>
              <a:t>to </a:t>
            </a:r>
            <a:r>
              <a:rPr lang="en-GB" sz="2400" b="1">
                <a:solidFill>
                  <a:srgbClr val="D26C3F"/>
                </a:solidFill>
              </a:rPr>
              <a:t>74%</a:t>
            </a:r>
            <a:endParaRPr lang="en-GB" sz="2400" b="1">
              <a:solidFill>
                <a:srgbClr val="D26C3F"/>
              </a:solidFill>
              <a:ea typeface="Calibri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en-GB" sz="2400"/>
              <a:t>Emergency repairs performance: </a:t>
            </a:r>
            <a:r>
              <a:rPr lang="en-GB" sz="2400" b="1">
                <a:solidFill>
                  <a:srgbClr val="D26C3F"/>
                </a:solidFill>
              </a:rPr>
              <a:t>above</a:t>
            </a:r>
            <a:r>
              <a:rPr lang="en-GB" sz="2400">
                <a:solidFill>
                  <a:srgbClr val="D26C3F"/>
                </a:solidFill>
              </a:rPr>
              <a:t> </a:t>
            </a:r>
            <a:r>
              <a:rPr lang="en-GB" sz="2400" b="1">
                <a:solidFill>
                  <a:srgbClr val="D26C3F"/>
                </a:solidFill>
              </a:rPr>
              <a:t>95% </a:t>
            </a:r>
            <a:endParaRPr lang="en-GB" sz="2400" b="1">
              <a:solidFill>
                <a:srgbClr val="D26C3F"/>
              </a:solidFill>
              <a:ea typeface="Calibri"/>
              <a:cs typeface="Calibri"/>
            </a:endParaRPr>
          </a:p>
          <a:p>
            <a:pPr>
              <a:lnSpc>
                <a:spcPct val="115000"/>
              </a:lnSpc>
            </a:pPr>
            <a:r>
              <a:rPr lang="en-GB" sz="2400"/>
              <a:t>Routine repairs performance: </a:t>
            </a:r>
            <a:br>
              <a:rPr lang="en-GB" sz="2400"/>
            </a:br>
            <a:r>
              <a:rPr lang="en-GB" sz="2400" b="1"/>
              <a:t>62% </a:t>
            </a:r>
            <a:r>
              <a:rPr lang="en-GB" sz="2400"/>
              <a:t>to </a:t>
            </a:r>
            <a:r>
              <a:rPr lang="en-GB" sz="2400" b="1">
                <a:solidFill>
                  <a:srgbClr val="D26C3F"/>
                </a:solidFill>
              </a:rPr>
              <a:t>above</a:t>
            </a:r>
            <a:r>
              <a:rPr lang="en-GB" sz="2400"/>
              <a:t> </a:t>
            </a:r>
            <a:r>
              <a:rPr lang="en-GB" sz="2400" b="1">
                <a:solidFill>
                  <a:srgbClr val="D26C3F"/>
                </a:solidFill>
              </a:rPr>
              <a:t>95%</a:t>
            </a:r>
            <a:r>
              <a:rPr lang="en-GB" sz="2400">
                <a:solidFill>
                  <a:srgbClr val="D26C3F"/>
                </a:solidFill>
              </a:rPr>
              <a:t> </a:t>
            </a:r>
          </a:p>
          <a:p>
            <a:pPr>
              <a:lnSpc>
                <a:spcPct val="115000"/>
              </a:lnSpc>
            </a:pPr>
            <a:r>
              <a:rPr lang="en-GB" sz="2400"/>
              <a:t>Repairs complaints down </a:t>
            </a:r>
            <a:r>
              <a:rPr lang="en-GB" sz="2400" b="1">
                <a:solidFill>
                  <a:srgbClr val="D26C3F"/>
                </a:solidFill>
              </a:rPr>
              <a:t>20%</a:t>
            </a:r>
          </a:p>
          <a:p>
            <a:pPr>
              <a:lnSpc>
                <a:spcPct val="115000"/>
              </a:lnSpc>
            </a:pPr>
            <a:endParaRPr lang="en-GB" sz="2400">
              <a:ea typeface="Calibri"/>
              <a:cs typeface="Arial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061A748-882A-D50F-2065-A5B82EAFF406}"/>
              </a:ext>
            </a:extLst>
          </p:cNvPr>
          <p:cNvGraphicFramePr/>
          <p:nvPr/>
        </p:nvGraphicFramePr>
        <p:xfrm>
          <a:off x="6096000" y="822572"/>
          <a:ext cx="5857353" cy="5212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99273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BBA58-AF09-A209-1CF5-8343BFC0F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13761C-F8F5-11AB-2BAB-D8C9CE306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705" y="1525273"/>
            <a:ext cx="4176589" cy="417576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79E210E-C44C-8011-C29D-235C8E5B8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48" y="160682"/>
            <a:ext cx="10857487" cy="606425"/>
          </a:xfrm>
        </p:spPr>
        <p:txBody>
          <a:bodyPr>
            <a:noAutofit/>
          </a:bodyPr>
          <a:lstStyle/>
          <a:p>
            <a:r>
              <a:rPr lang="en-US" sz="4000" b="1">
                <a:solidFill>
                  <a:srgbClr val="327A9F"/>
                </a:solidFill>
                <a:latin typeface="+mn-lt"/>
              </a:rPr>
              <a:t>Consumer Standard regrade</a:t>
            </a:r>
            <a:endParaRPr lang="en-US" sz="4000" b="1">
              <a:solidFill>
                <a:srgbClr val="327A9F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370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E5654-ACA9-A453-CA4F-8A8BE208F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38" y="-256667"/>
            <a:ext cx="10515600" cy="1325563"/>
          </a:xfrm>
        </p:spPr>
        <p:txBody>
          <a:bodyPr/>
          <a:lstStyle/>
          <a:p>
            <a:r>
              <a:rPr lang="en-GB" b="1">
                <a:solidFill>
                  <a:srgbClr val="327A9F"/>
                </a:solidFill>
              </a:rPr>
              <a:t>Continuous Improvement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DD18B-BBBF-27D1-AE69-4EA0158D1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1" y="1225833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GB" sz="2400"/>
              <a:t>Fully insourced from Dec 2025</a:t>
            </a:r>
          </a:p>
          <a:p>
            <a:pPr>
              <a:lnSpc>
                <a:spcPct val="114000"/>
              </a:lnSpc>
            </a:pPr>
            <a:r>
              <a:rPr lang="en-GB" sz="2400"/>
              <a:t>Repairs Performance Group</a:t>
            </a:r>
          </a:p>
          <a:p>
            <a:pPr>
              <a:lnSpc>
                <a:spcPct val="114000"/>
              </a:lnSpc>
            </a:pPr>
            <a:r>
              <a:rPr lang="en-GB" sz="2400"/>
              <a:t>Co-located stores with Huws Gray</a:t>
            </a:r>
          </a:p>
          <a:p>
            <a:pPr>
              <a:lnSpc>
                <a:spcPct val="114000"/>
              </a:lnSpc>
            </a:pPr>
            <a:r>
              <a:rPr lang="en-GB" sz="2400" err="1"/>
              <a:t>PowerBI</a:t>
            </a:r>
            <a:r>
              <a:rPr lang="en-GB" sz="2400"/>
              <a:t> reporting and data analytics</a:t>
            </a:r>
          </a:p>
          <a:p>
            <a:pPr>
              <a:lnSpc>
                <a:spcPct val="114000"/>
              </a:lnSpc>
            </a:pPr>
            <a:r>
              <a:rPr lang="en-GB" sz="2400"/>
              <a:t>Local employment and apprentices </a:t>
            </a:r>
          </a:p>
          <a:p>
            <a:pPr>
              <a:lnSpc>
                <a:spcPct val="114000"/>
              </a:lnSpc>
            </a:pPr>
            <a:r>
              <a:rPr lang="en-GB" sz="2400"/>
              <a:t>Investment strategy: reactive to proactive</a:t>
            </a:r>
          </a:p>
          <a:p>
            <a:pPr>
              <a:lnSpc>
                <a:spcPct val="114000"/>
              </a:lnSpc>
            </a:pPr>
            <a:r>
              <a:rPr lang="en-GB" sz="2400"/>
              <a:t>5-year Business Plan</a:t>
            </a:r>
          </a:p>
          <a:p>
            <a:pPr>
              <a:lnSpc>
                <a:spcPct val="114000"/>
              </a:lnSpc>
            </a:pPr>
            <a:r>
              <a:rPr lang="en-GB" sz="2400"/>
              <a:t>Listen, learn, refine</a:t>
            </a:r>
          </a:p>
          <a:p>
            <a:pPr>
              <a:lnSpc>
                <a:spcPct val="114000"/>
              </a:lnSpc>
            </a:pPr>
            <a:endParaRPr lang="en-GB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86A3DF-10AC-7784-2C26-3D4E72F8E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936" y="1586389"/>
            <a:ext cx="5525064" cy="368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E509D-76FE-C9F3-0AF7-8832F161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65" y="198628"/>
            <a:ext cx="8099655" cy="540131"/>
          </a:xfrm>
        </p:spPr>
        <p:txBody>
          <a:bodyPr>
            <a:noAutofit/>
          </a:bodyPr>
          <a:lstStyle/>
          <a:p>
            <a:r>
              <a:rPr lang="en-GB" b="1">
                <a:solidFill>
                  <a:srgbClr val="327A9F"/>
                </a:solidFill>
              </a:rPr>
              <a:t>Cobalt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A9084-6D6A-0D74-37A9-61AB91B89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14" y="1168781"/>
            <a:ext cx="764438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4000"/>
              </a:lnSpc>
            </a:pPr>
            <a:r>
              <a:rPr lang="en-GB" sz="2400"/>
              <a:t>Community-based housing association </a:t>
            </a:r>
          </a:p>
          <a:p>
            <a:pPr>
              <a:lnSpc>
                <a:spcPct val="114000"/>
              </a:lnSpc>
            </a:pPr>
            <a:r>
              <a:rPr lang="en-GB" sz="2400"/>
              <a:t>Formed in 2003 </a:t>
            </a:r>
          </a:p>
          <a:p>
            <a:pPr>
              <a:lnSpc>
                <a:spcPct val="114000"/>
              </a:lnSpc>
            </a:pPr>
            <a:r>
              <a:rPr lang="en-GB" sz="2400"/>
              <a:t>Manage 6,000 homes </a:t>
            </a:r>
            <a:endParaRPr lang="en-GB"/>
          </a:p>
          <a:p>
            <a:pPr>
              <a:lnSpc>
                <a:spcPct val="114000"/>
              </a:lnSpc>
            </a:pPr>
            <a:r>
              <a:rPr lang="en-GB" sz="2400"/>
              <a:t>Ambitious growth plans</a:t>
            </a:r>
            <a:endParaRPr lang="en-GB">
              <a:ea typeface="Calibri"/>
              <a:cs typeface="Calibri"/>
            </a:endParaRPr>
          </a:p>
          <a:p>
            <a:pPr>
              <a:lnSpc>
                <a:spcPct val="114000"/>
              </a:lnSpc>
            </a:pPr>
            <a:endParaRPr lang="en-GB" sz="2400"/>
          </a:p>
          <a:p>
            <a:pPr>
              <a:lnSpc>
                <a:spcPct val="114000"/>
              </a:lnSpc>
            </a:pPr>
            <a:endParaRPr lang="en-GB" sz="240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7854850-77BC-30A8-17F6-060C50C7C9AF}"/>
              </a:ext>
            </a:extLst>
          </p:cNvPr>
          <p:cNvSpPr txBox="1">
            <a:spLocks/>
          </p:cNvSpPr>
          <p:nvPr/>
        </p:nvSpPr>
        <p:spPr>
          <a:xfrm>
            <a:off x="2733852" y="4356481"/>
            <a:ext cx="5978476" cy="17539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>
                <a:solidFill>
                  <a:srgbClr val="D26C3F"/>
                </a:solidFill>
              </a:rPr>
              <a:t>Our purpose</a:t>
            </a:r>
          </a:p>
          <a:p>
            <a:pPr marL="0" indent="0">
              <a:lnSpc>
                <a:spcPct val="106000"/>
              </a:lnSpc>
              <a:buNone/>
            </a:pPr>
            <a:r>
              <a:rPr lang="en-US" sz="2400" b="1"/>
              <a:t>We will provide quality homes and services and </a:t>
            </a:r>
            <a:r>
              <a:rPr lang="en-US" sz="2400" b="1" err="1"/>
              <a:t>maximise</a:t>
            </a:r>
            <a:r>
              <a:rPr lang="en-US" sz="2400" b="1"/>
              <a:t> the positive impact of our investment for the communities we serve.</a:t>
            </a:r>
            <a:endParaRPr lang="en-GB" sz="2400" b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BACFA2-30BA-0EA7-4737-9C0FDFC57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797" y="0"/>
            <a:ext cx="6383203" cy="358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60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D0C9F-0327-091C-3119-53E8AD9A1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BE078-F891-4AB5-7E13-3E82BD82B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" y="182245"/>
            <a:ext cx="9708536" cy="540131"/>
          </a:xfrm>
        </p:spPr>
        <p:txBody>
          <a:bodyPr>
            <a:noAutofit/>
          </a:bodyPr>
          <a:lstStyle/>
          <a:p>
            <a:r>
              <a:rPr lang="en-GB" b="1">
                <a:solidFill>
                  <a:srgbClr val="327A9F"/>
                </a:solidFill>
              </a:rPr>
              <a:t> Performance and Customer Service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2044-975B-2199-071E-50F48B7A7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272" y="1015622"/>
            <a:ext cx="10515600" cy="584237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en-GB" sz="2400"/>
              <a:t>Declining repairs service</a:t>
            </a:r>
          </a:p>
          <a:p>
            <a:pPr>
              <a:lnSpc>
                <a:spcPct val="115000"/>
              </a:lnSpc>
            </a:pPr>
            <a:r>
              <a:rPr lang="en-GB" sz="2400"/>
              <a:t>High inbound calls</a:t>
            </a:r>
          </a:p>
          <a:p>
            <a:pPr>
              <a:lnSpc>
                <a:spcPct val="115000"/>
              </a:lnSpc>
            </a:pPr>
            <a:r>
              <a:rPr lang="en-GB" sz="2400"/>
              <a:t>High numbers of complaints</a:t>
            </a:r>
          </a:p>
          <a:p>
            <a:pPr>
              <a:lnSpc>
                <a:spcPct val="115000"/>
              </a:lnSpc>
            </a:pPr>
            <a:r>
              <a:rPr lang="en-GB" sz="2400"/>
              <a:t>Low customer satisfaction</a:t>
            </a:r>
          </a:p>
          <a:p>
            <a:pPr>
              <a:lnSpc>
                <a:spcPct val="115000"/>
              </a:lnSpc>
            </a:pPr>
            <a:r>
              <a:rPr lang="en-GB" sz="2400"/>
              <a:t>Low morale</a:t>
            </a:r>
          </a:p>
          <a:p>
            <a:pPr>
              <a:lnSpc>
                <a:spcPct val="115000"/>
              </a:lnSpc>
            </a:pPr>
            <a:r>
              <a:rPr lang="en-GB" sz="2400"/>
              <a:t>High numbers of repairs</a:t>
            </a:r>
          </a:p>
          <a:p>
            <a:pPr>
              <a:lnSpc>
                <a:spcPct val="115000"/>
              </a:lnSpc>
            </a:pPr>
            <a:r>
              <a:rPr lang="en-GB" sz="2400"/>
              <a:t>Damp and mould</a:t>
            </a:r>
          </a:p>
          <a:p>
            <a:pPr>
              <a:lnSpc>
                <a:spcPct val="115000"/>
              </a:lnSpc>
            </a:pPr>
            <a:r>
              <a:rPr lang="en-GB" sz="2400"/>
              <a:t>Challenges with digital systems</a:t>
            </a:r>
          </a:p>
          <a:p>
            <a:pPr>
              <a:lnSpc>
                <a:spcPct val="115000"/>
              </a:lnSpc>
            </a:pPr>
            <a:r>
              <a:rPr lang="en-GB" sz="2400"/>
              <a:t> Consumer Standards - C2</a:t>
            </a:r>
          </a:p>
          <a:p>
            <a:endParaRPr lang="en-GB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02FE6B-8A67-323C-05B3-9E00846A4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137" y="2047830"/>
            <a:ext cx="7197863" cy="276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96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0E31A-E9C1-56CA-AA7E-50C30B9F2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16B61-5D56-7263-0E36-F3DA191C2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15" y="246253"/>
            <a:ext cx="10206247" cy="540131"/>
          </a:xfrm>
        </p:spPr>
        <p:txBody>
          <a:bodyPr>
            <a:noAutofit/>
          </a:bodyPr>
          <a:lstStyle/>
          <a:p>
            <a:r>
              <a:rPr lang="en-GB" b="1">
                <a:solidFill>
                  <a:srgbClr val="327A9F"/>
                </a:solidFill>
              </a:rPr>
              <a:t>Immediate Priorities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7848-F770-2DBD-A5D0-3D85F066F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730" y="1774897"/>
            <a:ext cx="4059630" cy="2681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/>
              <a:t>Listen to customers, colleagues and contractors:</a:t>
            </a:r>
          </a:p>
          <a:p>
            <a:pPr lvl="1"/>
            <a:r>
              <a:rPr lang="en-GB">
                <a:solidFill>
                  <a:srgbClr val="327A9F"/>
                </a:solidFill>
              </a:rPr>
              <a:t>Answer the phone </a:t>
            </a:r>
          </a:p>
          <a:p>
            <a:pPr lvl="1"/>
            <a:r>
              <a:rPr lang="en-GB">
                <a:solidFill>
                  <a:srgbClr val="327A9F"/>
                </a:solidFill>
              </a:rPr>
              <a:t>Make an appointment</a:t>
            </a:r>
          </a:p>
          <a:p>
            <a:pPr lvl="1"/>
            <a:r>
              <a:rPr lang="en-GB">
                <a:solidFill>
                  <a:srgbClr val="327A9F"/>
                </a:solidFill>
              </a:rPr>
              <a:t>Turn up</a:t>
            </a:r>
          </a:p>
          <a:p>
            <a:pPr marL="0" indent="0">
              <a:buNone/>
            </a:pPr>
            <a:endParaRPr lang="en-GB" sz="2400"/>
          </a:p>
          <a:p>
            <a:pPr marL="0" indent="0">
              <a:buNone/>
            </a:pPr>
            <a:endParaRPr lang="en-GB" sz="2400"/>
          </a:p>
        </p:txBody>
      </p:sp>
      <p:sp>
        <p:nvSpPr>
          <p:cNvPr id="4" name="Rectangle 3" descr="Speaker Phone">
            <a:extLst>
              <a:ext uri="{FF2B5EF4-FFF2-40B4-BE49-F238E27FC236}">
                <a16:creationId xmlns:a16="http://schemas.microsoft.com/office/drawing/2014/main" id="{497DB87F-0F4C-0E32-3CA2-66ED3BCBFA59}"/>
              </a:ext>
            </a:extLst>
          </p:cNvPr>
          <p:cNvSpPr/>
          <p:nvPr/>
        </p:nvSpPr>
        <p:spPr>
          <a:xfrm>
            <a:off x="300214" y="1701156"/>
            <a:ext cx="670359" cy="771491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5" name="Rectangle 4" descr="Checkmark">
            <a:extLst>
              <a:ext uri="{FF2B5EF4-FFF2-40B4-BE49-F238E27FC236}">
                <a16:creationId xmlns:a16="http://schemas.microsoft.com/office/drawing/2014/main" id="{F961D371-51EE-7266-5912-C91421011A92}"/>
              </a:ext>
            </a:extLst>
          </p:cNvPr>
          <p:cNvSpPr/>
          <p:nvPr/>
        </p:nvSpPr>
        <p:spPr>
          <a:xfrm>
            <a:off x="469396" y="4262263"/>
            <a:ext cx="501177" cy="594691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6" name="Rectangle 5" descr="Upward trend">
            <a:extLst>
              <a:ext uri="{FF2B5EF4-FFF2-40B4-BE49-F238E27FC236}">
                <a16:creationId xmlns:a16="http://schemas.microsoft.com/office/drawing/2014/main" id="{706E46AD-912B-B0CA-D853-CE21024E643D}"/>
              </a:ext>
            </a:extLst>
          </p:cNvPr>
          <p:cNvSpPr/>
          <p:nvPr/>
        </p:nvSpPr>
        <p:spPr>
          <a:xfrm>
            <a:off x="6289500" y="1701156"/>
            <a:ext cx="670359" cy="670359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Rectangle 6" descr="Home">
            <a:extLst>
              <a:ext uri="{FF2B5EF4-FFF2-40B4-BE49-F238E27FC236}">
                <a16:creationId xmlns:a16="http://schemas.microsoft.com/office/drawing/2014/main" id="{5781BAD2-CE3D-3FCE-3903-6F0794FF508A}"/>
              </a:ext>
            </a:extLst>
          </p:cNvPr>
          <p:cNvSpPr/>
          <p:nvPr/>
        </p:nvSpPr>
        <p:spPr>
          <a:xfrm>
            <a:off x="6289501" y="3022287"/>
            <a:ext cx="670359" cy="670359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Rectangle 7" descr="Meeting">
            <a:extLst>
              <a:ext uri="{FF2B5EF4-FFF2-40B4-BE49-F238E27FC236}">
                <a16:creationId xmlns:a16="http://schemas.microsoft.com/office/drawing/2014/main" id="{ED69F4DA-A89C-6DC2-7153-50C7A3AC6E08}"/>
              </a:ext>
            </a:extLst>
          </p:cNvPr>
          <p:cNvSpPr/>
          <p:nvPr/>
        </p:nvSpPr>
        <p:spPr>
          <a:xfrm>
            <a:off x="6314721" y="4292853"/>
            <a:ext cx="670359" cy="670359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E6D667-53D6-087E-EB8F-C1D989BD198C}"/>
              </a:ext>
            </a:extLst>
          </p:cNvPr>
          <p:cNvSpPr txBox="1"/>
          <p:nvPr/>
        </p:nvSpPr>
        <p:spPr>
          <a:xfrm>
            <a:off x="7340693" y="1602451"/>
            <a:ext cx="42447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/>
              <a:t>Increase colleague and contractor resources</a:t>
            </a:r>
          </a:p>
          <a:p>
            <a:pPr marL="0" indent="0">
              <a:buNone/>
            </a:pPr>
            <a:endParaRPr lang="en-GB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198130-5B6B-F321-7BE7-8D389BDAEA12}"/>
              </a:ext>
            </a:extLst>
          </p:cNvPr>
          <p:cNvSpPr txBox="1"/>
          <p:nvPr/>
        </p:nvSpPr>
        <p:spPr>
          <a:xfrm>
            <a:off x="1245870" y="4292853"/>
            <a:ext cx="2722626" cy="462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/>
              <a:t>Improvement plan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A3C71F-D435-67EF-56B4-DB7FEBF073EA}"/>
              </a:ext>
            </a:extLst>
          </p:cNvPr>
          <p:cNvSpPr txBox="1"/>
          <p:nvPr/>
        </p:nvSpPr>
        <p:spPr>
          <a:xfrm>
            <a:off x="7408786" y="2901485"/>
            <a:ext cx="34362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/>
              <a:t>Small in-house team - what can they offer?</a:t>
            </a:r>
          </a:p>
          <a:p>
            <a:pPr marL="0" indent="0">
              <a:buNone/>
            </a:pPr>
            <a:endParaRPr lang="en-GB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9DC8A2-1BE2-2463-0AA9-84361A178587}"/>
              </a:ext>
            </a:extLst>
          </p:cNvPr>
          <p:cNvSpPr txBox="1"/>
          <p:nvPr/>
        </p:nvSpPr>
        <p:spPr>
          <a:xfrm>
            <a:off x="7473141" y="4173459"/>
            <a:ext cx="33718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/>
              <a:t>Customer and Board options for the future operating model</a:t>
            </a:r>
          </a:p>
        </p:txBody>
      </p:sp>
    </p:spTree>
    <p:extLst>
      <p:ext uri="{BB962C8B-B14F-4D97-AF65-F5344CB8AC3E}">
        <p14:creationId xmlns:p14="http://schemas.microsoft.com/office/powerpoint/2010/main" val="1402481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7EBDD-0A7D-6024-A00C-A77A8E262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19BCB-AA2C-1A80-8C1D-BA1B3C9BC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" y="182245"/>
            <a:ext cx="8018632" cy="540131"/>
          </a:xfrm>
        </p:spPr>
        <p:txBody>
          <a:bodyPr>
            <a:noAutofit/>
          </a:bodyPr>
          <a:lstStyle/>
          <a:p>
            <a:r>
              <a:rPr lang="en-GB" b="1">
                <a:solidFill>
                  <a:srgbClr val="327A9F"/>
                </a:solidFill>
              </a:rPr>
              <a:t>Improving our Repairs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827F6-3E34-9750-105D-A442D4D84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16" y="1130681"/>
            <a:ext cx="6091508" cy="4911304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GB" sz="2400"/>
              <a:t>Exit the existing contract</a:t>
            </a:r>
          </a:p>
          <a:p>
            <a:pPr>
              <a:lnSpc>
                <a:spcPct val="114000"/>
              </a:lnSpc>
            </a:pPr>
            <a:r>
              <a:rPr lang="en-GB" sz="2400"/>
              <a:t>Develop inhouse service</a:t>
            </a:r>
          </a:p>
          <a:p>
            <a:pPr>
              <a:lnSpc>
                <a:spcPct val="114000"/>
              </a:lnSpc>
            </a:pPr>
            <a:r>
              <a:rPr lang="en-GB" sz="2400"/>
              <a:t>New Repairs Standard</a:t>
            </a:r>
          </a:p>
          <a:p>
            <a:pPr>
              <a:lnSpc>
                <a:spcPct val="114000"/>
              </a:lnSpc>
            </a:pPr>
            <a:r>
              <a:rPr lang="en-GB" sz="2400"/>
              <a:t>Task and Finish Group</a:t>
            </a:r>
          </a:p>
          <a:p>
            <a:pPr>
              <a:lnSpc>
                <a:spcPct val="114000"/>
              </a:lnSpc>
            </a:pPr>
            <a:endParaRPr lang="en-GB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244B2C-8B89-DDA8-8C66-36F9A6337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336" y="1427319"/>
            <a:ext cx="6836664" cy="369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11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2B33F-1C2C-2EC2-5726-89370D019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10A32-E503-9478-4179-5EBDFF4FF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65" y="179578"/>
            <a:ext cx="7976617" cy="540131"/>
          </a:xfrm>
        </p:spPr>
        <p:txBody>
          <a:bodyPr>
            <a:noAutofit/>
          </a:bodyPr>
          <a:lstStyle/>
          <a:p>
            <a:r>
              <a:rPr lang="en-GB" b="1">
                <a:solidFill>
                  <a:srgbClr val="327A9F"/>
                </a:solidFill>
              </a:rPr>
              <a:t>Improving our Repairs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AB802-1E9E-B515-5E50-CA11A1B2D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55" y="1448540"/>
            <a:ext cx="5712196" cy="514982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r>
              <a:rPr lang="en-GB" sz="2400"/>
              <a:t>Co-locate teams</a:t>
            </a:r>
          </a:p>
          <a:p>
            <a:pPr>
              <a:lnSpc>
                <a:spcPct val="115000"/>
              </a:lnSpc>
            </a:pPr>
            <a:r>
              <a:rPr lang="en-GB" sz="2400"/>
              <a:t>Procure local contractors</a:t>
            </a:r>
          </a:p>
          <a:p>
            <a:pPr>
              <a:lnSpc>
                <a:spcPct val="115000"/>
              </a:lnSpc>
            </a:pPr>
            <a:r>
              <a:rPr lang="en-GB" sz="2400"/>
              <a:t>Upscale investment programmes</a:t>
            </a:r>
          </a:p>
          <a:p>
            <a:pPr>
              <a:lnSpc>
                <a:spcPct val="115000"/>
              </a:lnSpc>
            </a:pPr>
            <a:r>
              <a:rPr lang="en-GB" sz="2400"/>
              <a:t>New damp and mould, HHSRS and disrepair team</a:t>
            </a:r>
          </a:p>
          <a:p>
            <a:pPr>
              <a:lnSpc>
                <a:spcPct val="115000"/>
              </a:lnSpc>
            </a:pPr>
            <a:r>
              <a:rPr lang="en-GB" sz="2400">
                <a:ea typeface="Calibri"/>
                <a:cs typeface="Arial"/>
              </a:rPr>
              <a:t>New digital systems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B9BAEB6-301A-15EA-1DA9-E8A7793D5CE7}"/>
              </a:ext>
            </a:extLst>
          </p:cNvPr>
          <p:cNvSpPr txBox="1">
            <a:spLocks/>
          </p:cNvSpPr>
          <p:nvPr/>
        </p:nvSpPr>
        <p:spPr>
          <a:xfrm>
            <a:off x="6513344" y="1357100"/>
            <a:ext cx="553159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r>
              <a:rPr lang="en-GB" sz="2400">
                <a:ea typeface="Calibri"/>
                <a:cs typeface="Arial"/>
              </a:rPr>
              <a:t>New depot and office</a:t>
            </a:r>
          </a:p>
          <a:p>
            <a:pPr>
              <a:lnSpc>
                <a:spcPct val="115000"/>
              </a:lnSpc>
            </a:pPr>
            <a:r>
              <a:rPr lang="en-GB" sz="2400">
                <a:ea typeface="Calibri"/>
                <a:cs typeface="Arial"/>
              </a:rPr>
              <a:t>Rebrand service</a:t>
            </a:r>
          </a:p>
          <a:p>
            <a:pPr>
              <a:lnSpc>
                <a:spcPct val="115000"/>
              </a:lnSpc>
            </a:pPr>
            <a:r>
              <a:rPr lang="en-GB" sz="2400">
                <a:ea typeface="Calibri"/>
                <a:cs typeface="Arial"/>
              </a:rPr>
              <a:t>Review Repairs Standard</a:t>
            </a:r>
            <a:endParaRPr lang="en-GB" sz="24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GB" sz="2400">
                <a:ea typeface="Calibri"/>
                <a:cs typeface="Arial"/>
              </a:rPr>
              <a:t>Customer and colleague communication </a:t>
            </a:r>
          </a:p>
          <a:p>
            <a:pPr>
              <a:lnSpc>
                <a:spcPct val="115000"/>
              </a:lnSpc>
            </a:pPr>
            <a:r>
              <a:rPr lang="en-GB" sz="2400">
                <a:ea typeface="Calibri"/>
                <a:cs typeface="Arial"/>
              </a:rPr>
              <a:t>New management team and operating model</a:t>
            </a:r>
          </a:p>
          <a:p>
            <a:pPr>
              <a:lnSpc>
                <a:spcPct val="115000"/>
              </a:lnSpc>
            </a:pPr>
            <a:r>
              <a:rPr lang="en-GB" sz="2400">
                <a:ea typeface="Calibri"/>
                <a:cs typeface="Arial"/>
              </a:rPr>
              <a:t>Involving customers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718614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8EA4A-706C-EDDD-B705-EA3149CEE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1F3E7-41DC-1184-6A56-C9506B896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65" y="84328"/>
            <a:ext cx="5240709" cy="884428"/>
          </a:xfrm>
        </p:spPr>
        <p:txBody>
          <a:bodyPr>
            <a:noAutofit/>
          </a:bodyPr>
          <a:lstStyle/>
          <a:p>
            <a:r>
              <a:rPr lang="en-GB" b="1">
                <a:solidFill>
                  <a:srgbClr val="327A9F"/>
                </a:solidFill>
              </a:rPr>
              <a:t>Customer Voice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951638-5B4F-5746-8C38-73FCA697E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0" y="968756"/>
            <a:ext cx="6168010" cy="41109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B37D8D-A88E-03D5-5825-C5EF032FACB3}"/>
              </a:ext>
            </a:extLst>
          </p:cNvPr>
          <p:cNvSpPr txBox="1"/>
          <p:nvPr/>
        </p:nvSpPr>
        <p:spPr>
          <a:xfrm>
            <a:off x="194690" y="968756"/>
            <a:ext cx="6853810" cy="3889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400"/>
              <a:t>Customer network events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400"/>
              <a:t>Outbound calls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400"/>
              <a:t>Big Listen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400"/>
              <a:t>Complaints clinics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400"/>
              <a:t>Transactional customer surveys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400"/>
              <a:t>Scheme meetings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400"/>
              <a:t>Customer workshops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2400"/>
          </a:p>
          <a:p>
            <a:pPr>
              <a:lnSpc>
                <a:spcPct val="115000"/>
              </a:lnSpc>
            </a:pP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714529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8FC9E-DDBB-132B-2426-51DD42AC5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BDBD5-5092-BA35-532D-235CB5A41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65" y="84328"/>
            <a:ext cx="5240709" cy="884428"/>
          </a:xfrm>
        </p:spPr>
        <p:txBody>
          <a:bodyPr>
            <a:noAutofit/>
          </a:bodyPr>
          <a:lstStyle/>
          <a:p>
            <a:r>
              <a:rPr lang="en-GB" b="1">
                <a:solidFill>
                  <a:srgbClr val="327A9F"/>
                </a:solidFill>
              </a:rPr>
              <a:t>Repairs Standard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2ACBB2-EA34-7270-9B94-CFBC51C96AFB}"/>
              </a:ext>
            </a:extLst>
          </p:cNvPr>
          <p:cNvSpPr txBox="1"/>
          <p:nvPr/>
        </p:nvSpPr>
        <p:spPr>
          <a:xfrm>
            <a:off x="108965" y="1672590"/>
            <a:ext cx="6853810" cy="2594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/>
              <a:t>New repair categories and targets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/>
              <a:t>Surveyor appointments and timescales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/>
              <a:t>Appointments offered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/>
              <a:t>Process for follow on repairs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/>
              <a:t>Code of conduct for trades and contractors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400"/>
              <a:t>Commitment to review in 12 months</a:t>
            </a:r>
            <a:endParaRPr lang="en-GB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E38996-8FF9-581A-8E77-E59FD10E0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19794"/>
            <a:ext cx="6096000" cy="406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17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FFB86-91AA-E11B-3A0A-A9DBF61CB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91025-5B52-A63E-7414-4AE7DC5B0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98" y="0"/>
            <a:ext cx="12001403" cy="1138773"/>
          </a:xfrm>
        </p:spPr>
        <p:txBody>
          <a:bodyPr>
            <a:noAutofit/>
          </a:bodyPr>
          <a:lstStyle/>
          <a:p>
            <a:r>
              <a:rPr lang="en-GB" b="1">
                <a:solidFill>
                  <a:srgbClr val="327A9F"/>
                </a:solidFill>
                <a:ea typeface="Calibri"/>
                <a:cs typeface="Calibri"/>
              </a:rPr>
              <a:t>Repairs Standard - 12 month customer review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B8F901-354C-EE38-1601-33F40A635276}"/>
              </a:ext>
            </a:extLst>
          </p:cNvPr>
          <p:cNvSpPr txBox="1"/>
          <p:nvPr/>
        </p:nvSpPr>
        <p:spPr>
          <a:xfrm>
            <a:off x="0" y="1678643"/>
            <a:ext cx="6763353" cy="30405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lnSpc>
                <a:spcPct val="115000"/>
              </a:lnSpc>
            </a:pPr>
            <a:endParaRPr lang="en-GB" sz="2400">
              <a:solidFill>
                <a:schemeClr val="tx1">
                  <a:lumMod val="75000"/>
                </a:schemeClr>
              </a:solidFill>
              <a:ea typeface="Calibri"/>
              <a:cs typeface="Calibri"/>
            </a:endParaRPr>
          </a:p>
          <a:p>
            <a:pPr marL="810895" lvl="1" indent="-35369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School run appointment slots</a:t>
            </a:r>
          </a:p>
          <a:p>
            <a:pPr marL="810895" lvl="1" indent="-35369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Evening and Saturday morning appointments </a:t>
            </a:r>
          </a:p>
          <a:p>
            <a:pPr marL="810895" lvl="1" indent="-35369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Specific appointment slots for specific customer needs</a:t>
            </a:r>
          </a:p>
          <a:p>
            <a:pPr marL="810895" lvl="1" indent="-35369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Written visit summaries from surveyors </a:t>
            </a:r>
          </a:p>
          <a:p>
            <a:pPr marL="810895" lvl="1" indent="-35369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Text  functionality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795347-0864-A8B4-7F4A-FC284F867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021" y="1678643"/>
            <a:ext cx="5060495" cy="337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41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balt branded 2023">
      <a:dk1>
        <a:srgbClr val="25314D"/>
      </a:dk1>
      <a:lt1>
        <a:sysClr val="window" lastClr="FFFFFF"/>
      </a:lt1>
      <a:dk2>
        <a:srgbClr val="25314D"/>
      </a:dk2>
      <a:lt2>
        <a:srgbClr val="FFFFFF"/>
      </a:lt2>
      <a:accent1>
        <a:srgbClr val="327A9F"/>
      </a:accent1>
      <a:accent2>
        <a:srgbClr val="D26C3F"/>
      </a:accent2>
      <a:accent3>
        <a:srgbClr val="E19F1B"/>
      </a:accent3>
      <a:accent4>
        <a:srgbClr val="B4C952"/>
      </a:accent4>
      <a:accent5>
        <a:srgbClr val="80B8D4"/>
      </a:accent5>
      <a:accent6>
        <a:srgbClr val="4E958F"/>
      </a:accent6>
      <a:hlink>
        <a:srgbClr val="327A9F"/>
      </a:hlink>
      <a:folHlink>
        <a:srgbClr val="80B8D4"/>
      </a:folHlink>
    </a:clrScheme>
    <a:fontScheme name="Cobalt branded 202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72e988-925b-4451-8a5e-d9c1f6a1aadc">
      <Terms xmlns="http://schemas.microsoft.com/office/infopath/2007/PartnerControls"/>
    </lcf76f155ced4ddcb4097134ff3c332f>
    <TaxCatchAll xmlns="477d63a0-de99-4a39-91b5-40641002861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16B3B59488047A252778EB6BB1B5F" ma:contentTypeVersion="16" ma:contentTypeDescription="Create a new document." ma:contentTypeScope="" ma:versionID="122b3b1be4edbf5dcd2929c649361a4c">
  <xsd:schema xmlns:xsd="http://www.w3.org/2001/XMLSchema" xmlns:xs="http://www.w3.org/2001/XMLSchema" xmlns:p="http://schemas.microsoft.com/office/2006/metadata/properties" xmlns:ns2="6c72e988-925b-4451-8a5e-d9c1f6a1aadc" xmlns:ns3="477d63a0-de99-4a39-91b5-406410028615" targetNamespace="http://schemas.microsoft.com/office/2006/metadata/properties" ma:root="true" ma:fieldsID="b74bbde3659ff0de7e67185f12d75621" ns2:_="" ns3:_="">
    <xsd:import namespace="6c72e988-925b-4451-8a5e-d9c1f6a1aadc"/>
    <xsd:import namespace="477d63a0-de99-4a39-91b5-4064100286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2e988-925b-4451-8a5e-d9c1f6a1aa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65fb1b4-2ab8-4526-9f73-59d15b151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d63a0-de99-4a39-91b5-40641002861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5d82527-2c49-4b8e-ae75-e30f01fdd3bb}" ma:internalName="TaxCatchAll" ma:showField="CatchAllData" ma:web="477d63a0-de99-4a39-91b5-4064100286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34336A-672F-4BC8-BEDC-B280B5D21C2A}">
  <ds:schemaRefs>
    <ds:schemaRef ds:uri="0fbc486f-98b6-4282-b63d-e820d91b7f8c"/>
    <ds:schemaRef ds:uri="a8387000-1fbf-4ffc-b05a-bd20d87966f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0389062-B85C-4E59-AB6F-6AFDC5033D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29390C-0A5A-4988-99B1-964F7E384B92}"/>
</file>

<file path=docMetadata/LabelInfo.xml><?xml version="1.0" encoding="utf-8"?>
<clbl:labelList xmlns:clbl="http://schemas.microsoft.com/office/2020/mipLabelMetadata">
  <clbl:label id="{1e390b2c-d251-4e19-965a-5ee78d891169}" enabled="0" method="" siteId="{1e390b2c-d251-4e19-965a-5ee78d89116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12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Cobalt Housing</vt:lpstr>
      <vt:lpstr> Performance and Customer Service </vt:lpstr>
      <vt:lpstr>Immediate Priorities </vt:lpstr>
      <vt:lpstr>Improving our Repairs</vt:lpstr>
      <vt:lpstr>Improving our Repairs</vt:lpstr>
      <vt:lpstr>Customer Voice</vt:lpstr>
      <vt:lpstr>Repairs Standard </vt:lpstr>
      <vt:lpstr>Repairs Standard - 12 month customer review</vt:lpstr>
      <vt:lpstr>The impact</vt:lpstr>
      <vt:lpstr>Consumer Standard regrade</vt:lpstr>
      <vt:lpstr>Continuous Improvement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Sarah Underwood</dc:creator>
  <cp:revision>3</cp:revision>
  <dcterms:created xsi:type="dcterms:W3CDTF">2019-04-08T09:30:32Z</dcterms:created>
  <dcterms:modified xsi:type="dcterms:W3CDTF">2026-06-18T15:40:39Z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0x0101003E816B3B59488047A252778EB6BB1B5F</vt:lpwstr>
  </property>
</Properties>
</file>