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59" r:id="rId3"/>
    <p:sldId id="257" r:id="rId4"/>
    <p:sldId id="260" r:id="rId5"/>
    <p:sldId id="262" r:id="rId6"/>
    <p:sldId id="261" r:id="rId7"/>
    <p:sldId id="263"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9B1C"/>
    <a:srgbClr val="F26643"/>
    <a:srgbClr val="614AA2"/>
    <a:srgbClr val="00B2A1"/>
    <a:srgbClr val="D39B43"/>
    <a:srgbClr val="CCC709"/>
    <a:srgbClr val="3E5F4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B31BE04-A91F-4251-8483-9073F63A49FD}" v="21" dt="2026-06-16T15:43:43.0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3382" autoAdjust="0"/>
  </p:normalViewPr>
  <p:slideViewPr>
    <p:cSldViewPr snapToGrid="0">
      <p:cViewPr varScale="1">
        <p:scale>
          <a:sx n="65" d="100"/>
          <a:sy n="65" d="100"/>
        </p:scale>
        <p:origin x="181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17"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customXml" Target="../customXml/item1.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757315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GB" dirty="0"/>
          </a:p>
        </p:txBody>
      </p:sp>
    </p:spTree>
    <p:extLst>
      <p:ext uri="{BB962C8B-B14F-4D97-AF65-F5344CB8AC3E}">
        <p14:creationId xmlns:p14="http://schemas.microsoft.com/office/powerpoint/2010/main" val="23323306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 new build homes resilience decisions are made early – as officers we don’t always have control over the location, as a council we own land and priority is the delivery of homes on our own land – we need to consider the pros and cons of what we have and how we can work with it to our advantage. We can however make more considered decisions on the layout of schemes and homes themselves, the fabric of those homes and the landscape around them. </a:t>
            </a:r>
          </a:p>
          <a:p>
            <a:endParaRPr lang="en-GB" dirty="0"/>
          </a:p>
          <a:p>
            <a:r>
              <a:rPr lang="en-GB" dirty="0"/>
              <a:t>Using trees, habitats, attenuation, permeable paving and SUDs to support the development and protect homes from extreme weathers where possible</a:t>
            </a:r>
          </a:p>
          <a:p>
            <a:endParaRPr lang="en-GB" dirty="0"/>
          </a:p>
          <a:p>
            <a:r>
              <a:rPr lang="en-GB" dirty="0"/>
              <a:t>Handover of those homes can impact on effectiveness of the homes usage – are residents aware of how to make the best benefit from their homes?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Climate resilience needs to sit alongside cost, carbon and housing delivery – not behind them </a:t>
            </a:r>
          </a:p>
          <a:p>
            <a:endParaRPr lang="en-GB" dirty="0"/>
          </a:p>
        </p:txBody>
      </p:sp>
      <p:sp>
        <p:nvSpPr>
          <p:cNvPr id="4" name="Slide Number Placeholder 3"/>
          <p:cNvSpPr>
            <a:spLocks noGrp="1"/>
          </p:cNvSpPr>
          <p:nvPr>
            <p:ph type="sldNum" sz="quarter" idx="5"/>
          </p:nvPr>
        </p:nvSpPr>
        <p:spPr/>
        <p:txBody>
          <a:bodyPr/>
          <a:lstStyle/>
          <a:p>
            <a:fld id="{9D3770C1-D1B4-42E7-AC5C-AF0B96A108CA}" type="slidenum">
              <a:rPr lang="en-GB" smtClean="0"/>
              <a:t>2</a:t>
            </a:fld>
            <a:endParaRPr lang="en-GB"/>
          </a:p>
        </p:txBody>
      </p:sp>
    </p:spTree>
    <p:extLst>
      <p:ext uri="{BB962C8B-B14F-4D97-AF65-F5344CB8AC3E}">
        <p14:creationId xmlns:p14="http://schemas.microsoft.com/office/powerpoint/2010/main" val="7299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Designing our Council homes carefully considering: </a:t>
            </a:r>
          </a:p>
          <a:p>
            <a:pPr marL="171450" indent="-171450">
              <a:buFont typeface="Arial" panose="020B0604020202020204" pitchFamily="34" charset="0"/>
              <a:buChar char="•"/>
            </a:pPr>
            <a:r>
              <a:rPr lang="en-GB" dirty="0"/>
              <a:t>Building orientation</a:t>
            </a:r>
          </a:p>
          <a:p>
            <a:pPr marL="171450" indent="-171450">
              <a:buFont typeface="Arial" panose="020B0604020202020204" pitchFamily="34" charset="0"/>
              <a:buChar char="•"/>
            </a:pPr>
            <a:r>
              <a:rPr lang="en-GB" dirty="0"/>
              <a:t>Strategically placing glazing to consider overheating</a:t>
            </a:r>
          </a:p>
          <a:p>
            <a:pPr marL="171450" indent="-171450">
              <a:buFont typeface="Arial" panose="020B0604020202020204" pitchFamily="34" charset="0"/>
              <a:buChar char="•"/>
            </a:pPr>
            <a:r>
              <a:rPr lang="en-GB" dirty="0"/>
              <a:t>Considering proximity to trees and the shading they can provide to prevent summer overheating and possible buffers from harsh winds </a:t>
            </a:r>
          </a:p>
          <a:p>
            <a:pPr marL="171450" indent="-171450">
              <a:buFont typeface="Arial" panose="020B0604020202020204" pitchFamily="34" charset="0"/>
              <a:buChar char="•"/>
            </a:pPr>
            <a:r>
              <a:rPr lang="en-GB" dirty="0"/>
              <a:t>Technology included to support our tenants to reduce their household bills where possible – limiting exposure to energy price volatility through considered design and use of the right technology </a:t>
            </a:r>
          </a:p>
        </p:txBody>
      </p:sp>
      <p:sp>
        <p:nvSpPr>
          <p:cNvPr id="4" name="Slide Number Placeholder 3"/>
          <p:cNvSpPr>
            <a:spLocks noGrp="1"/>
          </p:cNvSpPr>
          <p:nvPr>
            <p:ph type="sldNum" sz="quarter" idx="5"/>
          </p:nvPr>
        </p:nvSpPr>
        <p:spPr/>
        <p:txBody>
          <a:bodyPr/>
          <a:lstStyle/>
          <a:p>
            <a:fld id="{9D3770C1-D1B4-42E7-AC5C-AF0B96A108CA}" type="slidenum">
              <a:rPr lang="en-GB" smtClean="0"/>
              <a:t>3</a:t>
            </a:fld>
            <a:endParaRPr lang="en-GB"/>
          </a:p>
        </p:txBody>
      </p:sp>
    </p:spTree>
    <p:extLst>
      <p:ext uri="{BB962C8B-B14F-4D97-AF65-F5344CB8AC3E}">
        <p14:creationId xmlns:p14="http://schemas.microsoft.com/office/powerpoint/2010/main" val="37613887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Jasmin Green – currently on site </a:t>
            </a:r>
          </a:p>
          <a:p>
            <a:r>
              <a:rPr lang="en-GB" dirty="0"/>
              <a:t>EPC A rated </a:t>
            </a:r>
          </a:p>
          <a:p>
            <a:r>
              <a:rPr lang="en-GB" dirty="0"/>
              <a:t>50 new council rented homes  - mix of bungalows, houses and apartments </a:t>
            </a:r>
          </a:p>
          <a:p>
            <a:r>
              <a:rPr lang="en-GB" dirty="0"/>
              <a:t>These all have solar panels with battery back ups, air source heat pumps, EV charging, mechanical heating and ventilation. </a:t>
            </a:r>
          </a:p>
          <a:p>
            <a:endParaRPr lang="en-GB" dirty="0"/>
          </a:p>
          <a:p>
            <a:r>
              <a:rPr lang="en-GB" dirty="0"/>
              <a:t>The buildings have been designed considering orientation, the impact of glazing and natural shading hand in hand with ventilation. </a:t>
            </a:r>
          </a:p>
          <a:p>
            <a:endParaRPr lang="en-GB" dirty="0"/>
          </a:p>
          <a:p>
            <a:r>
              <a:rPr lang="en-GB" dirty="0"/>
              <a:t>Retained as many trees as possible, some have been removed, exceeding the 10% policy increase in BNG, SUDs and attenuation. Habitat considered early with hedgehog highways, bird and bat boxes, bee/insect bricks, hedgehog  and reptile refugia as well as planting additional trees.</a:t>
            </a:r>
          </a:p>
          <a:p>
            <a:endParaRPr lang="en-GB" dirty="0"/>
          </a:p>
          <a:p>
            <a:r>
              <a:rPr lang="en-GB" dirty="0"/>
              <a:t>All ground floor dwellings meet M4(3) of building regs (wheelchair user – we have a huge need for wheelchair friendly and adapted homes) to reduce requirement for adaptations to these homes but also to existing homes which could be unsuitable for adapting and providing homes which can be adapted easily to prevent upheaval for families</a:t>
            </a:r>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9D3770C1-D1B4-42E7-AC5C-AF0B96A108CA}" type="slidenum">
              <a:rPr lang="en-GB" smtClean="0"/>
              <a:t>4</a:t>
            </a:fld>
            <a:endParaRPr lang="en-GB"/>
          </a:p>
        </p:txBody>
      </p:sp>
    </p:spTree>
    <p:extLst>
      <p:ext uri="{BB962C8B-B14F-4D97-AF65-F5344CB8AC3E}">
        <p14:creationId xmlns:p14="http://schemas.microsoft.com/office/powerpoint/2010/main" val="1867373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Charterholme</a:t>
            </a:r>
            <a:r>
              <a:rPr lang="en-GB" dirty="0"/>
              <a:t> – private sale development of 52 new homes part of a wider sustainable urban extension to the city. The first homes to be built on a site of around 3200</a:t>
            </a:r>
          </a:p>
          <a:p>
            <a:r>
              <a:rPr lang="en-GB" dirty="0"/>
              <a:t>Sustainable Urban Living with cycle and pedestrian links into the city </a:t>
            </a:r>
          </a:p>
          <a:p>
            <a:pPr marL="171450" indent="-171450">
              <a:buFont typeface="Arial" panose="020B0604020202020204" pitchFamily="34" charset="0"/>
              <a:buChar char="•"/>
            </a:pPr>
            <a:r>
              <a:rPr lang="en-GB" dirty="0"/>
              <a:t>Suds containing wildflowers and tree lined – adopted by the highways authority</a:t>
            </a:r>
          </a:p>
          <a:p>
            <a:pPr marL="171450" indent="-171450">
              <a:buFont typeface="Arial" panose="020B0604020202020204" pitchFamily="34" charset="0"/>
              <a:buChar char="•"/>
            </a:pPr>
            <a:r>
              <a:rPr lang="en-GB" dirty="0"/>
              <a:t>PV panels </a:t>
            </a:r>
          </a:p>
          <a:p>
            <a:pPr marL="171450" indent="-171450">
              <a:buFont typeface="Arial" panose="020B0604020202020204" pitchFamily="34" charset="0"/>
              <a:buChar char="•"/>
            </a:pPr>
            <a:r>
              <a:rPr lang="en-GB" dirty="0"/>
              <a:t>EV chargers</a:t>
            </a:r>
          </a:p>
          <a:p>
            <a:pPr marL="171450" indent="-171450">
              <a:buFont typeface="Arial" panose="020B0604020202020204" pitchFamily="34" charset="0"/>
              <a:buChar char="•"/>
            </a:pPr>
            <a:r>
              <a:rPr lang="en-GB" dirty="0"/>
              <a:t>ASHPs</a:t>
            </a:r>
          </a:p>
          <a:p>
            <a:pPr marL="171450" indent="-171450">
              <a:buFont typeface="Arial" panose="020B0604020202020204" pitchFamily="34" charset="0"/>
              <a:buChar char="•"/>
            </a:pPr>
            <a:r>
              <a:rPr lang="en-GB" dirty="0"/>
              <a:t>Efficient lighting and water fittings</a:t>
            </a:r>
          </a:p>
          <a:p>
            <a:pPr marL="171450" indent="-171450">
              <a:buFont typeface="Arial" panose="020B0604020202020204" pitchFamily="34" charset="0"/>
              <a:buChar char="•"/>
            </a:pPr>
            <a:r>
              <a:rPr lang="en-GB" dirty="0"/>
              <a:t>Smart metering</a:t>
            </a:r>
          </a:p>
          <a:p>
            <a:endParaRPr lang="en-GB" dirty="0"/>
          </a:p>
        </p:txBody>
      </p:sp>
      <p:sp>
        <p:nvSpPr>
          <p:cNvPr id="4" name="Slide Number Placeholder 3"/>
          <p:cNvSpPr>
            <a:spLocks noGrp="1"/>
          </p:cNvSpPr>
          <p:nvPr>
            <p:ph type="sldNum" sz="quarter" idx="5"/>
          </p:nvPr>
        </p:nvSpPr>
        <p:spPr/>
        <p:txBody>
          <a:bodyPr/>
          <a:lstStyle/>
          <a:p>
            <a:fld id="{9D3770C1-D1B4-42E7-AC5C-AF0B96A108CA}" type="slidenum">
              <a:rPr lang="en-GB" smtClean="0"/>
              <a:t>5</a:t>
            </a:fld>
            <a:endParaRPr lang="en-GB"/>
          </a:p>
        </p:txBody>
      </p:sp>
    </p:spTree>
    <p:extLst>
      <p:ext uri="{BB962C8B-B14F-4D97-AF65-F5344CB8AC3E}">
        <p14:creationId xmlns:p14="http://schemas.microsoft.com/office/powerpoint/2010/main" val="15260483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172A2E"/>
                </a:solidFill>
                <a:latin typeface="+mn-lt"/>
              </a:rPr>
              <a:t>Use the schemes as a living prototype: compare design assumptions with real life tenant experience, then feed the evidence into the next specification – what works?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rgbClr val="172A2E"/>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172A2E"/>
                </a:solidFill>
                <a:latin typeface="+mn-lt"/>
              </a:rPr>
              <a:t>Compare tenant bills from existing council homes into new ones as part of the picture in assessing what is working for tenants – reducing energy bills and consumption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rgbClr val="172A2E"/>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172A2E"/>
                </a:solidFill>
                <a:latin typeface="+mn-lt"/>
              </a:rPr>
              <a:t>How we handover the homes matters – if tenants/residents are not aware or confident in how they use the technology in their homes they will not make the best use of it – we haven’t got this right yet but working on it.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rgbClr val="172A2E"/>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156082"/>
                </a:solidFill>
                <a:latin typeface="+mn-lt"/>
              </a:rPr>
              <a:t>Design decisions become evidence only when residents live with them.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rgbClr val="172A2E"/>
              </a:solidFill>
              <a:latin typeface="+mn-lt"/>
            </a:endParaRPr>
          </a:p>
          <a:p>
            <a:endParaRPr lang="en-GB" dirty="0"/>
          </a:p>
        </p:txBody>
      </p:sp>
    </p:spTree>
    <p:extLst>
      <p:ext uri="{BB962C8B-B14F-4D97-AF65-F5344CB8AC3E}">
        <p14:creationId xmlns:p14="http://schemas.microsoft.com/office/powerpoint/2010/main" val="42178673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GB" dirty="0"/>
          </a:p>
        </p:txBody>
      </p:sp>
    </p:spTree>
    <p:extLst>
      <p:ext uri="{BB962C8B-B14F-4D97-AF65-F5344CB8AC3E}">
        <p14:creationId xmlns:p14="http://schemas.microsoft.com/office/powerpoint/2010/main" val="28924131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1E350D-1755-8B8D-8591-0A968915F23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42EE97F-901D-2CA2-6687-4CDB45D227C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986FF36-9E31-2D9E-ED8B-6F2D15FD4523}"/>
              </a:ext>
            </a:extLst>
          </p:cNvPr>
          <p:cNvSpPr>
            <a:spLocks noGrp="1"/>
          </p:cNvSpPr>
          <p:nvPr>
            <p:ph type="dt" sz="half" idx="10"/>
          </p:nvPr>
        </p:nvSpPr>
        <p:spPr/>
        <p:txBody>
          <a:bodyPr/>
          <a:lstStyle/>
          <a:p>
            <a:fld id="{D2B7B72B-B725-44C4-B6EB-2D562CA28F4A}" type="datetimeFigureOut">
              <a:rPr lang="en-GB" smtClean="0"/>
              <a:t>17/06/2026</a:t>
            </a:fld>
            <a:endParaRPr lang="en-GB"/>
          </a:p>
        </p:txBody>
      </p:sp>
      <p:sp>
        <p:nvSpPr>
          <p:cNvPr id="5" name="Footer Placeholder 4">
            <a:extLst>
              <a:ext uri="{FF2B5EF4-FFF2-40B4-BE49-F238E27FC236}">
                <a16:creationId xmlns:a16="http://schemas.microsoft.com/office/drawing/2014/main" id="{8B7AAE50-0238-7B80-6D47-89E7999B193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EDED12E-1F2F-3E85-AB99-7DF959F886C1}"/>
              </a:ext>
            </a:extLst>
          </p:cNvPr>
          <p:cNvSpPr>
            <a:spLocks noGrp="1"/>
          </p:cNvSpPr>
          <p:nvPr>
            <p:ph type="sldNum" sz="quarter" idx="12"/>
          </p:nvPr>
        </p:nvSpPr>
        <p:spPr/>
        <p:txBody>
          <a:bodyPr/>
          <a:lstStyle/>
          <a:p>
            <a:fld id="{14459AC8-457D-4C22-B204-F66A0B518945}" type="slidenum">
              <a:rPr lang="en-GB" smtClean="0"/>
              <a:t>‹#›</a:t>
            </a:fld>
            <a:endParaRPr lang="en-GB"/>
          </a:p>
        </p:txBody>
      </p:sp>
    </p:spTree>
    <p:extLst>
      <p:ext uri="{BB962C8B-B14F-4D97-AF65-F5344CB8AC3E}">
        <p14:creationId xmlns:p14="http://schemas.microsoft.com/office/powerpoint/2010/main" val="34436233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3D276-8B1B-5A49-C0CF-35DA3D72D40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08B9342-7697-EFE3-7C3A-8A426821253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A5D3896-57C3-7995-D34D-20546E251175}"/>
              </a:ext>
            </a:extLst>
          </p:cNvPr>
          <p:cNvSpPr>
            <a:spLocks noGrp="1"/>
          </p:cNvSpPr>
          <p:nvPr>
            <p:ph type="dt" sz="half" idx="10"/>
          </p:nvPr>
        </p:nvSpPr>
        <p:spPr/>
        <p:txBody>
          <a:bodyPr/>
          <a:lstStyle/>
          <a:p>
            <a:fld id="{D2B7B72B-B725-44C4-B6EB-2D562CA28F4A}" type="datetimeFigureOut">
              <a:rPr lang="en-GB" smtClean="0"/>
              <a:t>17/06/2026</a:t>
            </a:fld>
            <a:endParaRPr lang="en-GB"/>
          </a:p>
        </p:txBody>
      </p:sp>
      <p:sp>
        <p:nvSpPr>
          <p:cNvPr id="5" name="Footer Placeholder 4">
            <a:extLst>
              <a:ext uri="{FF2B5EF4-FFF2-40B4-BE49-F238E27FC236}">
                <a16:creationId xmlns:a16="http://schemas.microsoft.com/office/drawing/2014/main" id="{1341CA87-2778-E698-0136-8F1DF0602DD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8686872-51C1-75F1-88C8-FC458608027F}"/>
              </a:ext>
            </a:extLst>
          </p:cNvPr>
          <p:cNvSpPr>
            <a:spLocks noGrp="1"/>
          </p:cNvSpPr>
          <p:nvPr>
            <p:ph type="sldNum" sz="quarter" idx="12"/>
          </p:nvPr>
        </p:nvSpPr>
        <p:spPr/>
        <p:txBody>
          <a:bodyPr/>
          <a:lstStyle/>
          <a:p>
            <a:fld id="{14459AC8-457D-4C22-B204-F66A0B518945}" type="slidenum">
              <a:rPr lang="en-GB" smtClean="0"/>
              <a:t>‹#›</a:t>
            </a:fld>
            <a:endParaRPr lang="en-GB"/>
          </a:p>
        </p:txBody>
      </p:sp>
    </p:spTree>
    <p:extLst>
      <p:ext uri="{BB962C8B-B14F-4D97-AF65-F5344CB8AC3E}">
        <p14:creationId xmlns:p14="http://schemas.microsoft.com/office/powerpoint/2010/main" val="12896223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6C63C13-2935-9746-7532-7213899C7DA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5585892-51F7-B141-3FD2-F77A1062431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051AB3C-C97B-4AF4-EF8C-89B402ED9138}"/>
              </a:ext>
            </a:extLst>
          </p:cNvPr>
          <p:cNvSpPr>
            <a:spLocks noGrp="1"/>
          </p:cNvSpPr>
          <p:nvPr>
            <p:ph type="dt" sz="half" idx="10"/>
          </p:nvPr>
        </p:nvSpPr>
        <p:spPr/>
        <p:txBody>
          <a:bodyPr/>
          <a:lstStyle/>
          <a:p>
            <a:fld id="{D2B7B72B-B725-44C4-B6EB-2D562CA28F4A}" type="datetimeFigureOut">
              <a:rPr lang="en-GB" smtClean="0"/>
              <a:t>17/06/2026</a:t>
            </a:fld>
            <a:endParaRPr lang="en-GB"/>
          </a:p>
        </p:txBody>
      </p:sp>
      <p:sp>
        <p:nvSpPr>
          <p:cNvPr id="5" name="Footer Placeholder 4">
            <a:extLst>
              <a:ext uri="{FF2B5EF4-FFF2-40B4-BE49-F238E27FC236}">
                <a16:creationId xmlns:a16="http://schemas.microsoft.com/office/drawing/2014/main" id="{74E72106-7D00-AC0D-7CEA-FA83B31718D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6887791-B05A-D48A-BC1B-A8787FFECB24}"/>
              </a:ext>
            </a:extLst>
          </p:cNvPr>
          <p:cNvSpPr>
            <a:spLocks noGrp="1"/>
          </p:cNvSpPr>
          <p:nvPr>
            <p:ph type="sldNum" sz="quarter" idx="12"/>
          </p:nvPr>
        </p:nvSpPr>
        <p:spPr/>
        <p:txBody>
          <a:bodyPr/>
          <a:lstStyle/>
          <a:p>
            <a:fld id="{14459AC8-457D-4C22-B204-F66A0B518945}" type="slidenum">
              <a:rPr lang="en-GB" smtClean="0"/>
              <a:t>‹#›</a:t>
            </a:fld>
            <a:endParaRPr lang="en-GB"/>
          </a:p>
        </p:txBody>
      </p:sp>
    </p:spTree>
    <p:extLst>
      <p:ext uri="{BB962C8B-B14F-4D97-AF65-F5344CB8AC3E}">
        <p14:creationId xmlns:p14="http://schemas.microsoft.com/office/powerpoint/2010/main" val="14631921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D7ABE-6C8C-972D-67C5-81708F73C6D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201190A-244E-13D2-0E37-DD521BFD949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C270794-548F-9695-0A6E-0C9655539C10}"/>
              </a:ext>
            </a:extLst>
          </p:cNvPr>
          <p:cNvSpPr>
            <a:spLocks noGrp="1"/>
          </p:cNvSpPr>
          <p:nvPr>
            <p:ph type="dt" sz="half" idx="10"/>
          </p:nvPr>
        </p:nvSpPr>
        <p:spPr/>
        <p:txBody>
          <a:bodyPr/>
          <a:lstStyle/>
          <a:p>
            <a:fld id="{D2B7B72B-B725-44C4-B6EB-2D562CA28F4A}" type="datetimeFigureOut">
              <a:rPr lang="en-GB" smtClean="0"/>
              <a:t>17/06/2026</a:t>
            </a:fld>
            <a:endParaRPr lang="en-GB"/>
          </a:p>
        </p:txBody>
      </p:sp>
      <p:sp>
        <p:nvSpPr>
          <p:cNvPr id="5" name="Footer Placeholder 4">
            <a:extLst>
              <a:ext uri="{FF2B5EF4-FFF2-40B4-BE49-F238E27FC236}">
                <a16:creationId xmlns:a16="http://schemas.microsoft.com/office/drawing/2014/main" id="{4996C6A2-39D2-3B84-183E-5177C05240D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5E8F213-B20E-00CA-4D81-7EEB48EE38BD}"/>
              </a:ext>
            </a:extLst>
          </p:cNvPr>
          <p:cNvSpPr>
            <a:spLocks noGrp="1"/>
          </p:cNvSpPr>
          <p:nvPr>
            <p:ph type="sldNum" sz="quarter" idx="12"/>
          </p:nvPr>
        </p:nvSpPr>
        <p:spPr/>
        <p:txBody>
          <a:bodyPr/>
          <a:lstStyle/>
          <a:p>
            <a:fld id="{14459AC8-457D-4C22-B204-F66A0B518945}" type="slidenum">
              <a:rPr lang="en-GB" smtClean="0"/>
              <a:t>‹#›</a:t>
            </a:fld>
            <a:endParaRPr lang="en-GB"/>
          </a:p>
        </p:txBody>
      </p:sp>
    </p:spTree>
    <p:extLst>
      <p:ext uri="{BB962C8B-B14F-4D97-AF65-F5344CB8AC3E}">
        <p14:creationId xmlns:p14="http://schemas.microsoft.com/office/powerpoint/2010/main" val="27610778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3B7EF-4E6A-8BA7-16EF-6B09A6667F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BFCD45C-0D6B-B8C9-92BE-EB10240232E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7DBF1DD-7C88-7F44-406C-819EDA0E42B7}"/>
              </a:ext>
            </a:extLst>
          </p:cNvPr>
          <p:cNvSpPr>
            <a:spLocks noGrp="1"/>
          </p:cNvSpPr>
          <p:nvPr>
            <p:ph type="dt" sz="half" idx="10"/>
          </p:nvPr>
        </p:nvSpPr>
        <p:spPr/>
        <p:txBody>
          <a:bodyPr/>
          <a:lstStyle/>
          <a:p>
            <a:fld id="{D2B7B72B-B725-44C4-B6EB-2D562CA28F4A}" type="datetimeFigureOut">
              <a:rPr lang="en-GB" smtClean="0"/>
              <a:t>17/06/2026</a:t>
            </a:fld>
            <a:endParaRPr lang="en-GB"/>
          </a:p>
        </p:txBody>
      </p:sp>
      <p:sp>
        <p:nvSpPr>
          <p:cNvPr id="5" name="Footer Placeholder 4">
            <a:extLst>
              <a:ext uri="{FF2B5EF4-FFF2-40B4-BE49-F238E27FC236}">
                <a16:creationId xmlns:a16="http://schemas.microsoft.com/office/drawing/2014/main" id="{DC3C967F-7EFB-C1CB-44E1-32C21E3706F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C8D31C5-DE4E-0FA2-AC81-1BD4B20B1AFF}"/>
              </a:ext>
            </a:extLst>
          </p:cNvPr>
          <p:cNvSpPr>
            <a:spLocks noGrp="1"/>
          </p:cNvSpPr>
          <p:nvPr>
            <p:ph type="sldNum" sz="quarter" idx="12"/>
          </p:nvPr>
        </p:nvSpPr>
        <p:spPr/>
        <p:txBody>
          <a:bodyPr/>
          <a:lstStyle/>
          <a:p>
            <a:fld id="{14459AC8-457D-4C22-B204-F66A0B518945}" type="slidenum">
              <a:rPr lang="en-GB" smtClean="0"/>
              <a:t>‹#›</a:t>
            </a:fld>
            <a:endParaRPr lang="en-GB"/>
          </a:p>
        </p:txBody>
      </p:sp>
    </p:spTree>
    <p:extLst>
      <p:ext uri="{BB962C8B-B14F-4D97-AF65-F5344CB8AC3E}">
        <p14:creationId xmlns:p14="http://schemas.microsoft.com/office/powerpoint/2010/main" val="8359059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2441E-35CE-E303-E99D-363B7BEA1D9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2CBA743-6585-996D-992E-4DC6A3CB3F3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B931EC7-0A03-ADCF-AF50-FC2B9E3396B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B08272C-0988-8C32-B193-2EBF3E4570B8}"/>
              </a:ext>
            </a:extLst>
          </p:cNvPr>
          <p:cNvSpPr>
            <a:spLocks noGrp="1"/>
          </p:cNvSpPr>
          <p:nvPr>
            <p:ph type="dt" sz="half" idx="10"/>
          </p:nvPr>
        </p:nvSpPr>
        <p:spPr/>
        <p:txBody>
          <a:bodyPr/>
          <a:lstStyle/>
          <a:p>
            <a:fld id="{D2B7B72B-B725-44C4-B6EB-2D562CA28F4A}" type="datetimeFigureOut">
              <a:rPr lang="en-GB" smtClean="0"/>
              <a:t>17/06/2026</a:t>
            </a:fld>
            <a:endParaRPr lang="en-GB"/>
          </a:p>
        </p:txBody>
      </p:sp>
      <p:sp>
        <p:nvSpPr>
          <p:cNvPr id="6" name="Footer Placeholder 5">
            <a:extLst>
              <a:ext uri="{FF2B5EF4-FFF2-40B4-BE49-F238E27FC236}">
                <a16:creationId xmlns:a16="http://schemas.microsoft.com/office/drawing/2014/main" id="{AB1836E7-4F83-C974-D985-D9C50045727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B0D453F-378A-C006-056E-E2FA30DBFF3A}"/>
              </a:ext>
            </a:extLst>
          </p:cNvPr>
          <p:cNvSpPr>
            <a:spLocks noGrp="1"/>
          </p:cNvSpPr>
          <p:nvPr>
            <p:ph type="sldNum" sz="quarter" idx="12"/>
          </p:nvPr>
        </p:nvSpPr>
        <p:spPr/>
        <p:txBody>
          <a:bodyPr/>
          <a:lstStyle/>
          <a:p>
            <a:fld id="{14459AC8-457D-4C22-B204-F66A0B518945}" type="slidenum">
              <a:rPr lang="en-GB" smtClean="0"/>
              <a:t>‹#›</a:t>
            </a:fld>
            <a:endParaRPr lang="en-GB"/>
          </a:p>
        </p:txBody>
      </p:sp>
    </p:spTree>
    <p:extLst>
      <p:ext uri="{BB962C8B-B14F-4D97-AF65-F5344CB8AC3E}">
        <p14:creationId xmlns:p14="http://schemas.microsoft.com/office/powerpoint/2010/main" val="29693472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E6EB6-83D2-A777-CED7-8DA2B621127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4EFD79A-DA01-1CCE-2EA0-58B8F4E2C50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B614840-E950-2A5E-1363-F6D6C71E174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4D560E6-EF44-B96A-E934-1A54614677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00F1C7C-A407-B43C-9A43-F9BAC080E43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646FB27-A09B-4FD1-A641-64AB07D4E3FD}"/>
              </a:ext>
            </a:extLst>
          </p:cNvPr>
          <p:cNvSpPr>
            <a:spLocks noGrp="1"/>
          </p:cNvSpPr>
          <p:nvPr>
            <p:ph type="dt" sz="half" idx="10"/>
          </p:nvPr>
        </p:nvSpPr>
        <p:spPr/>
        <p:txBody>
          <a:bodyPr/>
          <a:lstStyle/>
          <a:p>
            <a:fld id="{D2B7B72B-B725-44C4-B6EB-2D562CA28F4A}" type="datetimeFigureOut">
              <a:rPr lang="en-GB" smtClean="0"/>
              <a:t>17/06/2026</a:t>
            </a:fld>
            <a:endParaRPr lang="en-GB"/>
          </a:p>
        </p:txBody>
      </p:sp>
      <p:sp>
        <p:nvSpPr>
          <p:cNvPr id="8" name="Footer Placeholder 7">
            <a:extLst>
              <a:ext uri="{FF2B5EF4-FFF2-40B4-BE49-F238E27FC236}">
                <a16:creationId xmlns:a16="http://schemas.microsoft.com/office/drawing/2014/main" id="{A15FCFF9-ED49-BEA7-D109-082475722F3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F680ED5-0F20-5492-7495-2DADE872C54D}"/>
              </a:ext>
            </a:extLst>
          </p:cNvPr>
          <p:cNvSpPr>
            <a:spLocks noGrp="1"/>
          </p:cNvSpPr>
          <p:nvPr>
            <p:ph type="sldNum" sz="quarter" idx="12"/>
          </p:nvPr>
        </p:nvSpPr>
        <p:spPr/>
        <p:txBody>
          <a:bodyPr/>
          <a:lstStyle/>
          <a:p>
            <a:fld id="{14459AC8-457D-4C22-B204-F66A0B518945}" type="slidenum">
              <a:rPr lang="en-GB" smtClean="0"/>
              <a:t>‹#›</a:t>
            </a:fld>
            <a:endParaRPr lang="en-GB"/>
          </a:p>
        </p:txBody>
      </p:sp>
    </p:spTree>
    <p:extLst>
      <p:ext uri="{BB962C8B-B14F-4D97-AF65-F5344CB8AC3E}">
        <p14:creationId xmlns:p14="http://schemas.microsoft.com/office/powerpoint/2010/main" val="6637793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82B5C-A764-BD8E-EDE3-4AC6CEF4859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D6E059B-03CA-3F2D-14C6-053D82A5FA9B}"/>
              </a:ext>
            </a:extLst>
          </p:cNvPr>
          <p:cNvSpPr>
            <a:spLocks noGrp="1"/>
          </p:cNvSpPr>
          <p:nvPr>
            <p:ph type="dt" sz="half" idx="10"/>
          </p:nvPr>
        </p:nvSpPr>
        <p:spPr/>
        <p:txBody>
          <a:bodyPr/>
          <a:lstStyle/>
          <a:p>
            <a:fld id="{D2B7B72B-B725-44C4-B6EB-2D562CA28F4A}" type="datetimeFigureOut">
              <a:rPr lang="en-GB" smtClean="0"/>
              <a:t>17/06/2026</a:t>
            </a:fld>
            <a:endParaRPr lang="en-GB"/>
          </a:p>
        </p:txBody>
      </p:sp>
      <p:sp>
        <p:nvSpPr>
          <p:cNvPr id="4" name="Footer Placeholder 3">
            <a:extLst>
              <a:ext uri="{FF2B5EF4-FFF2-40B4-BE49-F238E27FC236}">
                <a16:creationId xmlns:a16="http://schemas.microsoft.com/office/drawing/2014/main" id="{9FF7BB13-E490-1612-A5C2-6C36652AE75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C0BD336-E856-E61E-96F5-E3E3C96DFFD3}"/>
              </a:ext>
            </a:extLst>
          </p:cNvPr>
          <p:cNvSpPr>
            <a:spLocks noGrp="1"/>
          </p:cNvSpPr>
          <p:nvPr>
            <p:ph type="sldNum" sz="quarter" idx="12"/>
          </p:nvPr>
        </p:nvSpPr>
        <p:spPr/>
        <p:txBody>
          <a:bodyPr/>
          <a:lstStyle/>
          <a:p>
            <a:fld id="{14459AC8-457D-4C22-B204-F66A0B518945}" type="slidenum">
              <a:rPr lang="en-GB" smtClean="0"/>
              <a:t>‹#›</a:t>
            </a:fld>
            <a:endParaRPr lang="en-GB"/>
          </a:p>
        </p:txBody>
      </p:sp>
    </p:spTree>
    <p:extLst>
      <p:ext uri="{BB962C8B-B14F-4D97-AF65-F5344CB8AC3E}">
        <p14:creationId xmlns:p14="http://schemas.microsoft.com/office/powerpoint/2010/main" val="23074862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310A926-993D-9811-B637-96093CDBE171}"/>
              </a:ext>
            </a:extLst>
          </p:cNvPr>
          <p:cNvSpPr>
            <a:spLocks noGrp="1"/>
          </p:cNvSpPr>
          <p:nvPr>
            <p:ph type="dt" sz="half" idx="10"/>
          </p:nvPr>
        </p:nvSpPr>
        <p:spPr/>
        <p:txBody>
          <a:bodyPr/>
          <a:lstStyle/>
          <a:p>
            <a:fld id="{D2B7B72B-B725-44C4-B6EB-2D562CA28F4A}" type="datetimeFigureOut">
              <a:rPr lang="en-GB" smtClean="0"/>
              <a:t>17/06/2026</a:t>
            </a:fld>
            <a:endParaRPr lang="en-GB"/>
          </a:p>
        </p:txBody>
      </p:sp>
      <p:sp>
        <p:nvSpPr>
          <p:cNvPr id="3" name="Footer Placeholder 2">
            <a:extLst>
              <a:ext uri="{FF2B5EF4-FFF2-40B4-BE49-F238E27FC236}">
                <a16:creationId xmlns:a16="http://schemas.microsoft.com/office/drawing/2014/main" id="{32E54BA7-3669-F9B8-7A2D-3547746EBEE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48895B0-8BEC-A560-ECF7-180281036354}"/>
              </a:ext>
            </a:extLst>
          </p:cNvPr>
          <p:cNvSpPr>
            <a:spLocks noGrp="1"/>
          </p:cNvSpPr>
          <p:nvPr>
            <p:ph type="sldNum" sz="quarter" idx="12"/>
          </p:nvPr>
        </p:nvSpPr>
        <p:spPr/>
        <p:txBody>
          <a:bodyPr/>
          <a:lstStyle/>
          <a:p>
            <a:fld id="{14459AC8-457D-4C22-B204-F66A0B518945}" type="slidenum">
              <a:rPr lang="en-GB" smtClean="0"/>
              <a:t>‹#›</a:t>
            </a:fld>
            <a:endParaRPr lang="en-GB"/>
          </a:p>
        </p:txBody>
      </p:sp>
    </p:spTree>
    <p:extLst>
      <p:ext uri="{BB962C8B-B14F-4D97-AF65-F5344CB8AC3E}">
        <p14:creationId xmlns:p14="http://schemas.microsoft.com/office/powerpoint/2010/main" val="984644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E27B3D-8E3C-EEF5-11EB-66F5BDADDA1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5C77B40-9172-7AC8-CAAF-2AACA275A1E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AFF56EF-28DE-6528-0B88-03B2C18EC0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45637D1-30C2-F299-BF30-847B728C73FD}"/>
              </a:ext>
            </a:extLst>
          </p:cNvPr>
          <p:cNvSpPr>
            <a:spLocks noGrp="1"/>
          </p:cNvSpPr>
          <p:nvPr>
            <p:ph type="dt" sz="half" idx="10"/>
          </p:nvPr>
        </p:nvSpPr>
        <p:spPr/>
        <p:txBody>
          <a:bodyPr/>
          <a:lstStyle/>
          <a:p>
            <a:fld id="{D2B7B72B-B725-44C4-B6EB-2D562CA28F4A}" type="datetimeFigureOut">
              <a:rPr lang="en-GB" smtClean="0"/>
              <a:t>17/06/2026</a:t>
            </a:fld>
            <a:endParaRPr lang="en-GB"/>
          </a:p>
        </p:txBody>
      </p:sp>
      <p:sp>
        <p:nvSpPr>
          <p:cNvPr id="6" name="Footer Placeholder 5">
            <a:extLst>
              <a:ext uri="{FF2B5EF4-FFF2-40B4-BE49-F238E27FC236}">
                <a16:creationId xmlns:a16="http://schemas.microsoft.com/office/drawing/2014/main" id="{CDCEA1DC-E322-8889-03F9-4EA0EFA29D6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039219D-6F7C-75E9-286C-82DD7BB08ABA}"/>
              </a:ext>
            </a:extLst>
          </p:cNvPr>
          <p:cNvSpPr>
            <a:spLocks noGrp="1"/>
          </p:cNvSpPr>
          <p:nvPr>
            <p:ph type="sldNum" sz="quarter" idx="12"/>
          </p:nvPr>
        </p:nvSpPr>
        <p:spPr/>
        <p:txBody>
          <a:bodyPr/>
          <a:lstStyle/>
          <a:p>
            <a:fld id="{14459AC8-457D-4C22-B204-F66A0B518945}" type="slidenum">
              <a:rPr lang="en-GB" smtClean="0"/>
              <a:t>‹#›</a:t>
            </a:fld>
            <a:endParaRPr lang="en-GB"/>
          </a:p>
        </p:txBody>
      </p:sp>
    </p:spTree>
    <p:extLst>
      <p:ext uri="{BB962C8B-B14F-4D97-AF65-F5344CB8AC3E}">
        <p14:creationId xmlns:p14="http://schemas.microsoft.com/office/powerpoint/2010/main" val="17538244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BCF97-36BE-2CD9-9CE9-F0163C2BBC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B6A5443-E3C1-DEB0-DC6C-0073324C213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2AD8069-2F1F-016F-4870-A893E7726F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F4DD56F-898E-215B-0141-FBE1EFC1DE1B}"/>
              </a:ext>
            </a:extLst>
          </p:cNvPr>
          <p:cNvSpPr>
            <a:spLocks noGrp="1"/>
          </p:cNvSpPr>
          <p:nvPr>
            <p:ph type="dt" sz="half" idx="10"/>
          </p:nvPr>
        </p:nvSpPr>
        <p:spPr/>
        <p:txBody>
          <a:bodyPr/>
          <a:lstStyle/>
          <a:p>
            <a:fld id="{D2B7B72B-B725-44C4-B6EB-2D562CA28F4A}" type="datetimeFigureOut">
              <a:rPr lang="en-GB" smtClean="0"/>
              <a:t>17/06/2026</a:t>
            </a:fld>
            <a:endParaRPr lang="en-GB"/>
          </a:p>
        </p:txBody>
      </p:sp>
      <p:sp>
        <p:nvSpPr>
          <p:cNvPr id="6" name="Footer Placeholder 5">
            <a:extLst>
              <a:ext uri="{FF2B5EF4-FFF2-40B4-BE49-F238E27FC236}">
                <a16:creationId xmlns:a16="http://schemas.microsoft.com/office/drawing/2014/main" id="{4B495670-3DD5-AE82-CAC0-62E3E09130A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3B92E06-A83D-E5FC-8A77-311F161FDF2C}"/>
              </a:ext>
            </a:extLst>
          </p:cNvPr>
          <p:cNvSpPr>
            <a:spLocks noGrp="1"/>
          </p:cNvSpPr>
          <p:nvPr>
            <p:ph type="sldNum" sz="quarter" idx="12"/>
          </p:nvPr>
        </p:nvSpPr>
        <p:spPr/>
        <p:txBody>
          <a:bodyPr/>
          <a:lstStyle/>
          <a:p>
            <a:fld id="{14459AC8-457D-4C22-B204-F66A0B518945}" type="slidenum">
              <a:rPr lang="en-GB" smtClean="0"/>
              <a:t>‹#›</a:t>
            </a:fld>
            <a:endParaRPr lang="en-GB"/>
          </a:p>
        </p:txBody>
      </p:sp>
    </p:spTree>
    <p:extLst>
      <p:ext uri="{BB962C8B-B14F-4D97-AF65-F5344CB8AC3E}">
        <p14:creationId xmlns:p14="http://schemas.microsoft.com/office/powerpoint/2010/main" val="37056303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480936-E525-5FB1-C832-EF3415C2668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F5D7619-0ACE-35D4-7EB6-6623E2B15EE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D38B65D-10B0-0BAD-13BD-B3CC902C28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2B7B72B-B725-44C4-B6EB-2D562CA28F4A}" type="datetimeFigureOut">
              <a:rPr lang="en-GB" smtClean="0"/>
              <a:t>17/06/2026</a:t>
            </a:fld>
            <a:endParaRPr lang="en-GB"/>
          </a:p>
        </p:txBody>
      </p:sp>
      <p:sp>
        <p:nvSpPr>
          <p:cNvPr id="5" name="Footer Placeholder 4">
            <a:extLst>
              <a:ext uri="{FF2B5EF4-FFF2-40B4-BE49-F238E27FC236}">
                <a16:creationId xmlns:a16="http://schemas.microsoft.com/office/drawing/2014/main" id="{D9E74AD3-58A8-A8CD-D5B7-F6A47CB3330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36D11499-7A6A-9B54-5DB2-DA1F22484D4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4459AC8-457D-4C22-B204-F66A0B518945}" type="slidenum">
              <a:rPr lang="en-GB" smtClean="0"/>
              <a:t>‹#›</a:t>
            </a:fld>
            <a:endParaRPr lang="en-GB"/>
          </a:p>
        </p:txBody>
      </p:sp>
    </p:spTree>
    <p:extLst>
      <p:ext uri="{BB962C8B-B14F-4D97-AF65-F5344CB8AC3E}">
        <p14:creationId xmlns:p14="http://schemas.microsoft.com/office/powerpoint/2010/main" val="1617272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9.gif"/><Relationship Id="rId5" Type="http://schemas.openxmlformats.org/officeDocument/2006/relationships/image" Target="../media/image8.pn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1.jpg"/></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F46AE-62B8-3637-19F0-D5EBFA8C6692}"/>
              </a:ext>
            </a:extLst>
          </p:cNvPr>
          <p:cNvSpPr>
            <a:spLocks noGrp="1"/>
          </p:cNvSpPr>
          <p:nvPr>
            <p:ph type="ctrTitle"/>
          </p:nvPr>
        </p:nvSpPr>
        <p:spPr>
          <a:xfrm>
            <a:off x="207158" y="1041400"/>
            <a:ext cx="4296230" cy="2387600"/>
          </a:xfrm>
        </p:spPr>
        <p:txBody>
          <a:bodyPr>
            <a:normAutofit fontScale="90000"/>
          </a:bodyPr>
          <a:lstStyle/>
          <a:p>
            <a:r>
              <a:rPr lang="en-GB" dirty="0"/>
              <a:t>Future proofing new homes against climate risk </a:t>
            </a:r>
          </a:p>
        </p:txBody>
      </p:sp>
      <p:sp>
        <p:nvSpPr>
          <p:cNvPr id="3" name="Subtitle 2">
            <a:extLst>
              <a:ext uri="{FF2B5EF4-FFF2-40B4-BE49-F238E27FC236}">
                <a16:creationId xmlns:a16="http://schemas.microsoft.com/office/drawing/2014/main" id="{DF8408C8-EE08-DF9A-E756-4CDF3A25DC0B}"/>
              </a:ext>
            </a:extLst>
          </p:cNvPr>
          <p:cNvSpPr>
            <a:spLocks noGrp="1"/>
          </p:cNvSpPr>
          <p:nvPr>
            <p:ph type="subTitle" idx="1"/>
          </p:nvPr>
        </p:nvSpPr>
        <p:spPr>
          <a:xfrm>
            <a:off x="-2216727" y="4201536"/>
            <a:ext cx="9144000" cy="1655762"/>
          </a:xfrm>
        </p:spPr>
        <p:txBody>
          <a:bodyPr/>
          <a:lstStyle/>
          <a:p>
            <a:r>
              <a:rPr lang="en-GB" dirty="0"/>
              <a:t>Jenny Crane</a:t>
            </a:r>
          </a:p>
          <a:p>
            <a:r>
              <a:rPr lang="en-GB" dirty="0"/>
              <a:t>City of Lincoln Council </a:t>
            </a:r>
          </a:p>
        </p:txBody>
      </p:sp>
      <p:pic>
        <p:nvPicPr>
          <p:cNvPr id="4" name="Picture 3">
            <a:extLst>
              <a:ext uri="{FF2B5EF4-FFF2-40B4-BE49-F238E27FC236}">
                <a16:creationId xmlns:a16="http://schemas.microsoft.com/office/drawing/2014/main" id="{996F9869-6440-7BCA-3E3F-8844810642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7343" y="2641817"/>
            <a:ext cx="6449291" cy="6449291"/>
          </a:xfrm>
          <a:prstGeom prst="rect">
            <a:avLst/>
          </a:prstGeom>
        </p:spPr>
      </p:pic>
      <p:pic>
        <p:nvPicPr>
          <p:cNvPr id="5" name="Picture 4" descr="image.jpeg">
            <a:extLst>
              <a:ext uri="{FF2B5EF4-FFF2-40B4-BE49-F238E27FC236}">
                <a16:creationId xmlns:a16="http://schemas.microsoft.com/office/drawing/2014/main" id="{8D536693-3F11-98FA-E236-E3C41A3396F6}"/>
              </a:ext>
            </a:extLst>
          </p:cNvPr>
          <p:cNvPicPr>
            <a:picLocks noChangeAspect="1"/>
          </p:cNvPicPr>
          <p:nvPr/>
        </p:nvPicPr>
        <p:blipFill>
          <a:blip r:embed="rId4"/>
          <a:stretch>
            <a:fillRect/>
          </a:stretch>
        </p:blipFill>
        <p:spPr>
          <a:xfrm>
            <a:off x="4544291" y="-34542"/>
            <a:ext cx="9144000" cy="5143500"/>
          </a:xfrm>
          <a:prstGeom prst="rect">
            <a:avLst/>
          </a:prstGeom>
        </p:spPr>
      </p:pic>
    </p:spTree>
    <p:extLst>
      <p:ext uri="{BB962C8B-B14F-4D97-AF65-F5344CB8AC3E}">
        <p14:creationId xmlns:p14="http://schemas.microsoft.com/office/powerpoint/2010/main" val="12043352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92ADFD51-046E-166F-000B-C0A22FE2F385}"/>
              </a:ext>
            </a:extLst>
          </p:cNvPr>
          <p:cNvPicPr>
            <a:picLocks noChangeAspect="1"/>
          </p:cNvPicPr>
          <p:nvPr/>
        </p:nvPicPr>
        <p:blipFill>
          <a:blip r:embed="rId3"/>
          <a:srcRect t="15542" b="15542"/>
          <a:stretch>
            <a:fillRect/>
          </a:stretch>
        </p:blipFill>
        <p:spPr>
          <a:xfrm rot="5400000">
            <a:off x="6473952" y="1417320"/>
            <a:ext cx="4892040" cy="3794760"/>
          </a:xfrm>
          <a:prstGeom prst="rect">
            <a:avLst/>
          </a:prstGeom>
          <a:ln w="9525">
            <a:solidFill>
              <a:srgbClr val="B7C1BA"/>
            </a:solidFill>
          </a:ln>
        </p:spPr>
      </p:pic>
      <p:sp>
        <p:nvSpPr>
          <p:cNvPr id="34" name="Rectangle 33"/>
          <p:cNvSpPr/>
          <p:nvPr/>
        </p:nvSpPr>
        <p:spPr>
          <a:xfrm>
            <a:off x="0" y="0"/>
            <a:ext cx="12191695" cy="64008"/>
          </a:xfrm>
          <a:prstGeom prst="rect">
            <a:avLst/>
          </a:prstGeom>
          <a:solidFill>
            <a:srgbClr val="0084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5" name="TextBox 34"/>
          <p:cNvSpPr txBox="1"/>
          <p:nvPr/>
        </p:nvSpPr>
        <p:spPr>
          <a:xfrm>
            <a:off x="621792" y="457200"/>
            <a:ext cx="5440680" cy="804672"/>
          </a:xfrm>
          <a:prstGeom prst="rect">
            <a:avLst/>
          </a:prstGeom>
          <a:noFill/>
        </p:spPr>
        <p:txBody>
          <a:bodyPr wrap="square" lIns="0" tIns="0" rIns="0" bIns="0" anchor="t">
            <a:spAutoFit/>
          </a:bodyPr>
          <a:lstStyle/>
          <a:p>
            <a:pPr algn="l"/>
            <a:r>
              <a:rPr sz="2800" b="1">
                <a:solidFill>
                  <a:srgbClr val="0E2841"/>
                </a:solidFill>
                <a:latin typeface="Aptos Display"/>
              </a:rPr>
              <a:t>Climate risk in housing delivery</a:t>
            </a:r>
          </a:p>
        </p:txBody>
      </p:sp>
      <p:sp>
        <p:nvSpPr>
          <p:cNvPr id="36" name="TextBox 35"/>
          <p:cNvSpPr txBox="1"/>
          <p:nvPr/>
        </p:nvSpPr>
        <p:spPr>
          <a:xfrm>
            <a:off x="621792" y="1298448"/>
            <a:ext cx="5669280" cy="512064"/>
          </a:xfrm>
          <a:prstGeom prst="rect">
            <a:avLst/>
          </a:prstGeom>
          <a:noFill/>
        </p:spPr>
        <p:txBody>
          <a:bodyPr wrap="square" lIns="0" tIns="0" rIns="0" bIns="0" anchor="t">
            <a:spAutoFit/>
          </a:bodyPr>
          <a:lstStyle/>
          <a:p>
            <a:pPr algn="l"/>
            <a:r>
              <a:rPr sz="1500" b="0">
                <a:solidFill>
                  <a:srgbClr val="172A2E"/>
                </a:solidFill>
                <a:latin typeface="Aptos"/>
              </a:rPr>
              <a:t>For new build homes, resilience decisions are made early: location, layout, fabric, landscape and handover.</a:t>
            </a:r>
          </a:p>
        </p:txBody>
      </p:sp>
      <p:sp>
        <p:nvSpPr>
          <p:cNvPr id="39" name="Rectangle 38"/>
          <p:cNvSpPr/>
          <p:nvPr/>
        </p:nvSpPr>
        <p:spPr>
          <a:xfrm>
            <a:off x="1316736" y="2359152"/>
            <a:ext cx="32004" cy="786384"/>
          </a:xfrm>
          <a:prstGeom prst="rect">
            <a:avLst/>
          </a:prstGeom>
          <a:solidFill>
            <a:srgbClr val="005B8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0" name="TextBox 39"/>
          <p:cNvSpPr txBox="1"/>
          <p:nvPr/>
        </p:nvSpPr>
        <p:spPr>
          <a:xfrm>
            <a:off x="1517904" y="2350008"/>
            <a:ext cx="4480560" cy="256032"/>
          </a:xfrm>
          <a:prstGeom prst="rect">
            <a:avLst/>
          </a:prstGeom>
          <a:noFill/>
        </p:spPr>
        <p:txBody>
          <a:bodyPr wrap="square" lIns="0" tIns="0" rIns="0" bIns="0" anchor="t">
            <a:spAutoFit/>
          </a:bodyPr>
          <a:lstStyle/>
          <a:p>
            <a:pPr algn="l"/>
            <a:r>
              <a:rPr sz="1700" b="1">
                <a:solidFill>
                  <a:srgbClr val="0E2841"/>
                </a:solidFill>
                <a:latin typeface="Aptos Display"/>
              </a:rPr>
              <a:t>Location</a:t>
            </a:r>
          </a:p>
        </p:txBody>
      </p:sp>
      <p:sp>
        <p:nvSpPr>
          <p:cNvPr id="41" name="TextBox 40"/>
          <p:cNvSpPr txBox="1"/>
          <p:nvPr/>
        </p:nvSpPr>
        <p:spPr>
          <a:xfrm>
            <a:off x="1517904" y="2670048"/>
            <a:ext cx="4526280" cy="530352"/>
          </a:xfrm>
          <a:prstGeom prst="rect">
            <a:avLst/>
          </a:prstGeom>
          <a:noFill/>
        </p:spPr>
        <p:txBody>
          <a:bodyPr wrap="square" lIns="0" tIns="0" rIns="0" bIns="0" anchor="t">
            <a:spAutoFit/>
          </a:bodyPr>
          <a:lstStyle/>
          <a:p>
            <a:pPr algn="l"/>
            <a:r>
              <a:rPr sz="1420" b="0">
                <a:solidFill>
                  <a:srgbClr val="172A2E"/>
                </a:solidFill>
                <a:latin typeface="Aptos"/>
              </a:rPr>
              <a:t>Integrate local infrastructure and natural shading opportunities from the outset.</a:t>
            </a:r>
          </a:p>
        </p:txBody>
      </p:sp>
      <p:sp>
        <p:nvSpPr>
          <p:cNvPr id="43" name="Rectangle 42"/>
          <p:cNvSpPr/>
          <p:nvPr/>
        </p:nvSpPr>
        <p:spPr>
          <a:xfrm>
            <a:off x="1316736" y="3383280"/>
            <a:ext cx="32004" cy="786384"/>
          </a:xfrm>
          <a:prstGeom prst="rect">
            <a:avLst/>
          </a:prstGeom>
          <a:solidFill>
            <a:srgbClr val="0084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4" name="TextBox 43"/>
          <p:cNvSpPr txBox="1"/>
          <p:nvPr/>
        </p:nvSpPr>
        <p:spPr>
          <a:xfrm>
            <a:off x="1517904" y="3374136"/>
            <a:ext cx="4480560" cy="256032"/>
          </a:xfrm>
          <a:prstGeom prst="rect">
            <a:avLst/>
          </a:prstGeom>
          <a:noFill/>
        </p:spPr>
        <p:txBody>
          <a:bodyPr wrap="square" lIns="0" tIns="0" rIns="0" bIns="0" anchor="t">
            <a:spAutoFit/>
          </a:bodyPr>
          <a:lstStyle/>
          <a:p>
            <a:pPr algn="l"/>
            <a:r>
              <a:rPr sz="1700" b="1">
                <a:solidFill>
                  <a:srgbClr val="0E2841"/>
                </a:solidFill>
                <a:latin typeface="Aptos Display"/>
              </a:rPr>
              <a:t>Layout</a:t>
            </a:r>
          </a:p>
        </p:txBody>
      </p:sp>
      <p:sp>
        <p:nvSpPr>
          <p:cNvPr id="45" name="TextBox 44"/>
          <p:cNvSpPr txBox="1"/>
          <p:nvPr/>
        </p:nvSpPr>
        <p:spPr>
          <a:xfrm>
            <a:off x="1517904" y="3694176"/>
            <a:ext cx="4526280" cy="530352"/>
          </a:xfrm>
          <a:prstGeom prst="rect">
            <a:avLst/>
          </a:prstGeom>
          <a:noFill/>
        </p:spPr>
        <p:txBody>
          <a:bodyPr wrap="square" lIns="0" tIns="0" rIns="0" bIns="0" anchor="t">
            <a:spAutoFit/>
          </a:bodyPr>
          <a:lstStyle/>
          <a:p>
            <a:pPr algn="l"/>
            <a:r>
              <a:rPr sz="1420" b="0">
                <a:solidFill>
                  <a:srgbClr val="172A2E"/>
                </a:solidFill>
                <a:latin typeface="Aptos"/>
              </a:rPr>
              <a:t>Shape streets and homes to limit solar gain while protecting daylight and natural ventilation.</a:t>
            </a:r>
          </a:p>
        </p:txBody>
      </p:sp>
      <p:sp>
        <p:nvSpPr>
          <p:cNvPr id="47" name="Rectangle 46"/>
          <p:cNvSpPr/>
          <p:nvPr/>
        </p:nvSpPr>
        <p:spPr>
          <a:xfrm>
            <a:off x="1316736" y="4407408"/>
            <a:ext cx="32004" cy="786384"/>
          </a:xfrm>
          <a:prstGeom prst="rect">
            <a:avLst/>
          </a:prstGeom>
          <a:solidFill>
            <a:srgbClr val="F2672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8" name="TextBox 47"/>
          <p:cNvSpPr txBox="1"/>
          <p:nvPr/>
        </p:nvSpPr>
        <p:spPr>
          <a:xfrm>
            <a:off x="1517904" y="4398264"/>
            <a:ext cx="4480560" cy="256032"/>
          </a:xfrm>
          <a:prstGeom prst="rect">
            <a:avLst/>
          </a:prstGeom>
          <a:noFill/>
        </p:spPr>
        <p:txBody>
          <a:bodyPr wrap="square" lIns="0" tIns="0" rIns="0" bIns="0" anchor="t">
            <a:spAutoFit/>
          </a:bodyPr>
          <a:lstStyle/>
          <a:p>
            <a:pPr algn="l"/>
            <a:r>
              <a:rPr sz="1700" b="1">
                <a:solidFill>
                  <a:srgbClr val="0E2841"/>
                </a:solidFill>
                <a:latin typeface="Aptos Display"/>
              </a:rPr>
              <a:t>Landscape</a:t>
            </a:r>
          </a:p>
        </p:txBody>
      </p:sp>
      <p:sp>
        <p:nvSpPr>
          <p:cNvPr id="49" name="TextBox 48"/>
          <p:cNvSpPr txBox="1"/>
          <p:nvPr/>
        </p:nvSpPr>
        <p:spPr>
          <a:xfrm>
            <a:off x="1517904" y="4718304"/>
            <a:ext cx="4526280" cy="530352"/>
          </a:xfrm>
          <a:prstGeom prst="rect">
            <a:avLst/>
          </a:prstGeom>
          <a:noFill/>
        </p:spPr>
        <p:txBody>
          <a:bodyPr wrap="square" lIns="0" tIns="0" rIns="0" bIns="0" anchor="t">
            <a:spAutoFit/>
          </a:bodyPr>
          <a:lstStyle/>
          <a:p>
            <a:pPr algn="l"/>
            <a:r>
              <a:rPr sz="1420" b="0">
                <a:solidFill>
                  <a:srgbClr val="172A2E"/>
                </a:solidFill>
                <a:latin typeface="Aptos"/>
              </a:rPr>
              <a:t>Treat trees, habitats, SuDS and permeable surfaces as core resilience infrastructure.</a:t>
            </a:r>
          </a:p>
        </p:txBody>
      </p:sp>
      <p:sp>
        <p:nvSpPr>
          <p:cNvPr id="50" name="Rectangle 49"/>
          <p:cNvSpPr/>
          <p:nvPr/>
        </p:nvSpPr>
        <p:spPr>
          <a:xfrm>
            <a:off x="6053328" y="1481328"/>
            <a:ext cx="10972" cy="3822191"/>
          </a:xfrm>
          <a:prstGeom prst="rect">
            <a:avLst/>
          </a:prstGeom>
          <a:solidFill>
            <a:srgbClr val="D7DFD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33" name="Picture 32">
            <a:extLst>
              <a:ext uri="{FF2B5EF4-FFF2-40B4-BE49-F238E27FC236}">
                <a16:creationId xmlns:a16="http://schemas.microsoft.com/office/drawing/2014/main" id="{F4C469DC-4672-6D32-F90D-83DED7EBB256}"/>
              </a:ext>
            </a:extLst>
          </p:cNvPr>
          <p:cNvPicPr>
            <a:picLocks noChangeAspect="1"/>
          </p:cNvPicPr>
          <p:nvPr/>
        </p:nvPicPr>
        <p:blipFill>
          <a:blip r:embed="rId4">
            <a:extLst>
              <a:ext uri="{28A0092B-C50C-407E-A947-70E740481C1C}">
                <a14:useLocalDpi xmlns:a14="http://schemas.microsoft.com/office/drawing/2010/main" val="0"/>
              </a:ext>
            </a:extLst>
          </a:blip>
          <a:srcRect t="38509"/>
          <a:stretch>
            <a:fillRect/>
          </a:stretch>
        </p:blipFill>
        <p:spPr>
          <a:xfrm>
            <a:off x="758952" y="5431536"/>
            <a:ext cx="5166360" cy="3172968"/>
          </a:xfrm>
          <a:prstGeom prst="rect">
            <a:avLst/>
          </a:prstGeom>
        </p:spPr>
      </p:pic>
    </p:spTree>
    <p:extLst>
      <p:ext uri="{BB962C8B-B14F-4D97-AF65-F5344CB8AC3E}">
        <p14:creationId xmlns:p14="http://schemas.microsoft.com/office/powerpoint/2010/main" val="1858757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128016"/>
          </a:xfrm>
          <a:prstGeom prst="rect">
            <a:avLst/>
          </a:prstGeom>
          <a:solidFill>
            <a:srgbClr val="196B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691821" y="700668"/>
            <a:ext cx="9221612" cy="550920"/>
          </a:xfrm>
          <a:prstGeom prst="rect">
            <a:avLst/>
          </a:prstGeom>
          <a:noFill/>
        </p:spPr>
        <p:txBody>
          <a:bodyPr wrap="square" lIns="36576" tIns="36576" rIns="36576" bIns="36576" anchor="t">
            <a:spAutoFit/>
          </a:bodyPr>
          <a:lstStyle/>
          <a:p>
            <a:pPr algn="l"/>
            <a:r>
              <a:rPr sz="3100" b="1" i="0" dirty="0">
                <a:solidFill>
                  <a:srgbClr val="0E2841"/>
                </a:solidFill>
                <a:latin typeface="Aptos Display"/>
              </a:rPr>
              <a:t>Designing homes</a:t>
            </a:r>
            <a:r>
              <a:rPr lang="en-GB" sz="3100" b="1" dirty="0">
                <a:solidFill>
                  <a:srgbClr val="0E2841"/>
                </a:solidFill>
                <a:latin typeface="Aptos Display"/>
              </a:rPr>
              <a:t> to build out climate risk</a:t>
            </a:r>
            <a:endParaRPr sz="3100" b="1" i="0" dirty="0">
              <a:solidFill>
                <a:srgbClr val="0E2841"/>
              </a:solidFill>
              <a:latin typeface="Aptos Display"/>
            </a:endParaRPr>
          </a:p>
        </p:txBody>
      </p:sp>
      <p:sp>
        <p:nvSpPr>
          <p:cNvPr id="11" name="TextBox 10"/>
          <p:cNvSpPr txBox="1"/>
          <p:nvPr/>
        </p:nvSpPr>
        <p:spPr>
          <a:xfrm>
            <a:off x="3977639" y="1929384"/>
            <a:ext cx="320040" cy="320040"/>
          </a:xfrm>
          <a:prstGeom prst="rect">
            <a:avLst/>
          </a:prstGeom>
          <a:noFill/>
        </p:spPr>
        <p:txBody>
          <a:bodyPr wrap="square" lIns="36576" tIns="36576" rIns="36576" bIns="36576" anchor="t">
            <a:spAutoFit/>
          </a:bodyPr>
          <a:lstStyle/>
          <a:p>
            <a:pPr algn="l"/>
            <a:r>
              <a:rPr sz="1600" b="1" i="0">
                <a:solidFill>
                  <a:srgbClr val="156082"/>
                </a:solidFill>
                <a:latin typeface="Aptos Display"/>
              </a:rPr>
              <a:t>1</a:t>
            </a:r>
          </a:p>
        </p:txBody>
      </p:sp>
      <p:sp>
        <p:nvSpPr>
          <p:cNvPr id="12" name="Rectangle 11"/>
          <p:cNvSpPr/>
          <p:nvPr/>
        </p:nvSpPr>
        <p:spPr>
          <a:xfrm>
            <a:off x="4443984" y="1993392"/>
            <a:ext cx="45720" cy="685800"/>
          </a:xfrm>
          <a:prstGeom prst="rect">
            <a:avLst/>
          </a:prstGeom>
          <a:solidFill>
            <a:srgbClr val="15608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4681728" y="1901952"/>
            <a:ext cx="3291840" cy="256032"/>
          </a:xfrm>
          <a:prstGeom prst="rect">
            <a:avLst/>
          </a:prstGeom>
          <a:noFill/>
        </p:spPr>
        <p:txBody>
          <a:bodyPr wrap="square" lIns="36576" tIns="36576" rIns="36576" bIns="36576" anchor="t">
            <a:spAutoFit/>
          </a:bodyPr>
          <a:lstStyle/>
          <a:p>
            <a:pPr algn="l"/>
            <a:r>
              <a:rPr sz="1700" b="1" i="0">
                <a:solidFill>
                  <a:srgbClr val="0E2841"/>
                </a:solidFill>
                <a:latin typeface="Aptos Display"/>
              </a:rPr>
              <a:t>Orientation &amp; glazing</a:t>
            </a:r>
          </a:p>
        </p:txBody>
      </p:sp>
      <p:sp>
        <p:nvSpPr>
          <p:cNvPr id="14" name="TextBox 13"/>
          <p:cNvSpPr txBox="1"/>
          <p:nvPr/>
        </p:nvSpPr>
        <p:spPr>
          <a:xfrm>
            <a:off x="4681728" y="2194560"/>
            <a:ext cx="5989320" cy="510909"/>
          </a:xfrm>
          <a:prstGeom prst="rect">
            <a:avLst/>
          </a:prstGeom>
          <a:noFill/>
        </p:spPr>
        <p:txBody>
          <a:bodyPr wrap="square" lIns="36576" tIns="36576" rIns="36576" bIns="36576" anchor="t">
            <a:spAutoFit/>
          </a:bodyPr>
          <a:lstStyle/>
          <a:p>
            <a:pPr algn="l"/>
            <a:r>
              <a:rPr lang="en-GB" sz="1420" b="0" i="0" dirty="0">
                <a:solidFill>
                  <a:srgbClr val="172A2E"/>
                </a:solidFill>
                <a:latin typeface="Aptos"/>
              </a:rPr>
              <a:t>Orientate buildings well, plan massing, shape</a:t>
            </a:r>
            <a:r>
              <a:rPr sz="1420" b="0" i="0" dirty="0">
                <a:solidFill>
                  <a:srgbClr val="172A2E"/>
                </a:solidFill>
                <a:latin typeface="Aptos"/>
              </a:rPr>
              <a:t> and window ratios to limit solar gain while protecting daylight.</a:t>
            </a:r>
          </a:p>
        </p:txBody>
      </p:sp>
      <p:sp>
        <p:nvSpPr>
          <p:cNvPr id="15" name="TextBox 14"/>
          <p:cNvSpPr txBox="1"/>
          <p:nvPr/>
        </p:nvSpPr>
        <p:spPr>
          <a:xfrm>
            <a:off x="3977639" y="2843784"/>
            <a:ext cx="320040" cy="320040"/>
          </a:xfrm>
          <a:prstGeom prst="rect">
            <a:avLst/>
          </a:prstGeom>
          <a:noFill/>
        </p:spPr>
        <p:txBody>
          <a:bodyPr wrap="square" lIns="36576" tIns="36576" rIns="36576" bIns="36576" anchor="t">
            <a:spAutoFit/>
          </a:bodyPr>
          <a:lstStyle/>
          <a:p>
            <a:pPr algn="l"/>
            <a:r>
              <a:rPr sz="1600" b="1" i="0">
                <a:solidFill>
                  <a:srgbClr val="196B24"/>
                </a:solidFill>
                <a:latin typeface="Aptos Display"/>
              </a:rPr>
              <a:t>2</a:t>
            </a:r>
          </a:p>
        </p:txBody>
      </p:sp>
      <p:sp>
        <p:nvSpPr>
          <p:cNvPr id="16" name="Rectangle 15"/>
          <p:cNvSpPr/>
          <p:nvPr/>
        </p:nvSpPr>
        <p:spPr>
          <a:xfrm>
            <a:off x="4443984" y="2907792"/>
            <a:ext cx="45720" cy="685800"/>
          </a:xfrm>
          <a:prstGeom prst="rect">
            <a:avLst/>
          </a:prstGeom>
          <a:solidFill>
            <a:srgbClr val="196B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4681728" y="2816352"/>
            <a:ext cx="3291840" cy="256032"/>
          </a:xfrm>
          <a:prstGeom prst="rect">
            <a:avLst/>
          </a:prstGeom>
          <a:noFill/>
        </p:spPr>
        <p:txBody>
          <a:bodyPr wrap="square" lIns="36576" tIns="36576" rIns="36576" bIns="36576" anchor="t">
            <a:spAutoFit/>
          </a:bodyPr>
          <a:lstStyle/>
          <a:p>
            <a:pPr algn="l"/>
            <a:r>
              <a:rPr sz="1700" b="1" i="0">
                <a:solidFill>
                  <a:srgbClr val="0E2841"/>
                </a:solidFill>
                <a:latin typeface="Aptos Display"/>
              </a:rPr>
              <a:t>Shading &amp; landscape</a:t>
            </a:r>
          </a:p>
        </p:txBody>
      </p:sp>
      <p:sp>
        <p:nvSpPr>
          <p:cNvPr id="18" name="TextBox 17"/>
          <p:cNvSpPr txBox="1"/>
          <p:nvPr/>
        </p:nvSpPr>
        <p:spPr>
          <a:xfrm>
            <a:off x="4681728" y="3108960"/>
            <a:ext cx="5989320" cy="510909"/>
          </a:xfrm>
          <a:prstGeom prst="rect">
            <a:avLst/>
          </a:prstGeom>
          <a:noFill/>
        </p:spPr>
        <p:txBody>
          <a:bodyPr wrap="square" lIns="36576" tIns="36576" rIns="36576" bIns="36576" anchor="t">
            <a:spAutoFit/>
          </a:bodyPr>
          <a:lstStyle/>
          <a:p>
            <a:pPr algn="l"/>
            <a:r>
              <a:rPr sz="1420" b="0" i="0" dirty="0">
                <a:solidFill>
                  <a:srgbClr val="172A2E"/>
                </a:solidFill>
                <a:latin typeface="Aptos"/>
              </a:rPr>
              <a:t>Use reveals, external shading and </a:t>
            </a:r>
            <a:r>
              <a:rPr lang="en-GB" sz="1420" b="0" i="0" dirty="0">
                <a:solidFill>
                  <a:srgbClr val="172A2E"/>
                </a:solidFill>
                <a:latin typeface="Aptos"/>
              </a:rPr>
              <a:t>any </a:t>
            </a:r>
            <a:r>
              <a:rPr sz="1420" b="0" i="0" dirty="0">
                <a:solidFill>
                  <a:srgbClr val="172A2E"/>
                </a:solidFill>
                <a:latin typeface="Aptos"/>
              </a:rPr>
              <a:t>tree canopy</a:t>
            </a:r>
            <a:r>
              <a:rPr lang="en-GB" sz="1420" b="0" i="0" dirty="0">
                <a:solidFill>
                  <a:srgbClr val="172A2E"/>
                </a:solidFill>
                <a:latin typeface="Aptos"/>
              </a:rPr>
              <a:t> where possible</a:t>
            </a:r>
            <a:r>
              <a:rPr sz="1420" b="0" i="0" dirty="0">
                <a:solidFill>
                  <a:srgbClr val="172A2E"/>
                </a:solidFill>
                <a:latin typeface="Aptos"/>
              </a:rPr>
              <a:t> to keep homes and streets cooler.</a:t>
            </a:r>
          </a:p>
        </p:txBody>
      </p:sp>
      <p:sp>
        <p:nvSpPr>
          <p:cNvPr id="19" name="TextBox 18"/>
          <p:cNvSpPr txBox="1"/>
          <p:nvPr/>
        </p:nvSpPr>
        <p:spPr>
          <a:xfrm>
            <a:off x="3977639" y="3758184"/>
            <a:ext cx="320040" cy="320040"/>
          </a:xfrm>
          <a:prstGeom prst="rect">
            <a:avLst/>
          </a:prstGeom>
          <a:noFill/>
        </p:spPr>
        <p:txBody>
          <a:bodyPr wrap="square" lIns="36576" tIns="36576" rIns="36576" bIns="36576" anchor="t">
            <a:spAutoFit/>
          </a:bodyPr>
          <a:lstStyle/>
          <a:p>
            <a:pPr algn="l"/>
            <a:r>
              <a:rPr sz="1600" b="1" i="0">
                <a:solidFill>
                  <a:srgbClr val="4EA72E"/>
                </a:solidFill>
                <a:latin typeface="Aptos Display"/>
              </a:rPr>
              <a:t>3</a:t>
            </a:r>
          </a:p>
        </p:txBody>
      </p:sp>
      <p:sp>
        <p:nvSpPr>
          <p:cNvPr id="20" name="Rectangle 19"/>
          <p:cNvSpPr/>
          <p:nvPr/>
        </p:nvSpPr>
        <p:spPr>
          <a:xfrm>
            <a:off x="4443984" y="3822191"/>
            <a:ext cx="45720" cy="685800"/>
          </a:xfrm>
          <a:prstGeom prst="rect">
            <a:avLst/>
          </a:prstGeom>
          <a:solidFill>
            <a:srgbClr val="4EA7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TextBox 24"/>
          <p:cNvSpPr txBox="1"/>
          <p:nvPr/>
        </p:nvSpPr>
        <p:spPr>
          <a:xfrm>
            <a:off x="4591810" y="3766188"/>
            <a:ext cx="3291840" cy="335476"/>
          </a:xfrm>
          <a:prstGeom prst="rect">
            <a:avLst/>
          </a:prstGeom>
          <a:noFill/>
        </p:spPr>
        <p:txBody>
          <a:bodyPr wrap="square" lIns="36576" tIns="36576" rIns="36576" bIns="36576" anchor="t">
            <a:spAutoFit/>
          </a:bodyPr>
          <a:lstStyle/>
          <a:p>
            <a:pPr algn="l"/>
            <a:r>
              <a:rPr sz="1700" b="1" i="0" dirty="0">
                <a:solidFill>
                  <a:srgbClr val="0E2841"/>
                </a:solidFill>
                <a:latin typeface="Aptos Display"/>
              </a:rPr>
              <a:t>Low-carbon </a:t>
            </a:r>
            <a:r>
              <a:rPr lang="en-GB" sz="1700" b="1" i="0" dirty="0">
                <a:solidFill>
                  <a:srgbClr val="0E2841"/>
                </a:solidFill>
                <a:latin typeface="Aptos Display"/>
              </a:rPr>
              <a:t>technology</a:t>
            </a:r>
            <a:endParaRPr sz="1700" b="1" i="0" dirty="0">
              <a:solidFill>
                <a:srgbClr val="0E2841"/>
              </a:solidFill>
              <a:latin typeface="Aptos Display"/>
            </a:endParaRPr>
          </a:p>
        </p:txBody>
      </p:sp>
      <p:sp>
        <p:nvSpPr>
          <p:cNvPr id="26" name="TextBox 25"/>
          <p:cNvSpPr txBox="1"/>
          <p:nvPr/>
        </p:nvSpPr>
        <p:spPr>
          <a:xfrm>
            <a:off x="4636009" y="4104516"/>
            <a:ext cx="5989320" cy="729430"/>
          </a:xfrm>
          <a:prstGeom prst="rect">
            <a:avLst/>
          </a:prstGeom>
          <a:noFill/>
        </p:spPr>
        <p:txBody>
          <a:bodyPr wrap="square" lIns="36576" tIns="36576" rIns="36576" bIns="36576" anchor="t">
            <a:spAutoFit/>
          </a:bodyPr>
          <a:lstStyle/>
          <a:p>
            <a:pPr algn="l"/>
            <a:r>
              <a:rPr sz="1420" b="0" i="0" dirty="0">
                <a:solidFill>
                  <a:srgbClr val="172A2E"/>
                </a:solidFill>
                <a:latin typeface="Aptos"/>
              </a:rPr>
              <a:t>Specify PV, ASHPs, MVHR bypass, EV charging and heat recovery around tenant usability.</a:t>
            </a:r>
            <a:r>
              <a:rPr lang="en-GB" sz="1420" b="0" i="0" dirty="0">
                <a:solidFill>
                  <a:srgbClr val="172A2E"/>
                </a:solidFill>
                <a:latin typeface="Aptos"/>
              </a:rPr>
              <a:t> Increased insulation to keep homes warm in winter and cool in summer</a:t>
            </a:r>
            <a:endParaRPr sz="1420" b="0" i="0" dirty="0">
              <a:solidFill>
                <a:srgbClr val="172A2E"/>
              </a:solidFill>
              <a:latin typeface="Aptos"/>
            </a:endParaRPr>
          </a:p>
        </p:txBody>
      </p:sp>
      <p:pic>
        <p:nvPicPr>
          <p:cNvPr id="32" name="Picture 31">
            <a:extLst>
              <a:ext uri="{FF2B5EF4-FFF2-40B4-BE49-F238E27FC236}">
                <a16:creationId xmlns:a16="http://schemas.microsoft.com/office/drawing/2014/main" id="{8650BB00-B041-7C79-F7FB-61F67FC4D17D}"/>
              </a:ext>
            </a:extLst>
          </p:cNvPr>
          <p:cNvPicPr>
            <a:picLocks noChangeAspect="1"/>
          </p:cNvPicPr>
          <p:nvPr/>
        </p:nvPicPr>
        <p:blipFill>
          <a:blip r:embed="rId3">
            <a:extLst>
              <a:ext uri="{28A0092B-C50C-407E-A947-70E740481C1C}">
                <a14:useLocalDpi xmlns:a14="http://schemas.microsoft.com/office/drawing/2010/main" val="0"/>
              </a:ext>
            </a:extLst>
          </a:blip>
          <a:srcRect t="41982" b="-1"/>
          <a:stretch>
            <a:fillRect/>
          </a:stretch>
        </p:blipFill>
        <p:spPr>
          <a:xfrm>
            <a:off x="2667000" y="5321808"/>
            <a:ext cx="6858000" cy="3978945"/>
          </a:xfrm>
          <a:prstGeom prst="rect">
            <a:avLst/>
          </a:prstGeom>
        </p:spPr>
      </p:pic>
      <p:pic>
        <p:nvPicPr>
          <p:cNvPr id="31" name="Picture 30">
            <a:extLst>
              <a:ext uri="{FF2B5EF4-FFF2-40B4-BE49-F238E27FC236}">
                <a16:creationId xmlns:a16="http://schemas.microsoft.com/office/drawing/2014/main" id="{CF377B1C-B38B-B33B-E407-01F9080C9BDC}"/>
              </a:ext>
            </a:extLst>
          </p:cNvPr>
          <p:cNvPicPr>
            <a:picLocks noChangeAspect="1"/>
          </p:cNvPicPr>
          <p:nvPr/>
        </p:nvPicPr>
        <p:blipFill>
          <a:blip r:embed="rId4">
            <a:extLst>
              <a:ext uri="{28A0092B-C50C-407E-A947-70E740481C1C}">
                <a14:useLocalDpi xmlns:a14="http://schemas.microsoft.com/office/drawing/2010/main" val="0"/>
              </a:ext>
            </a:extLst>
          </a:blip>
          <a:srcRect l="52267"/>
          <a:stretch>
            <a:fillRect/>
          </a:stretch>
        </p:blipFill>
        <p:spPr>
          <a:xfrm>
            <a:off x="795528" y="1973389"/>
            <a:ext cx="2887980" cy="3403283"/>
          </a:xfrm>
          <a:prstGeom prst="rect">
            <a:avLst/>
          </a:prstGeom>
        </p:spPr>
      </p:pic>
    </p:spTree>
    <p:extLst>
      <p:ext uri="{BB962C8B-B14F-4D97-AF65-F5344CB8AC3E}">
        <p14:creationId xmlns:p14="http://schemas.microsoft.com/office/powerpoint/2010/main" val="10670811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image.jpeg">
            <a:extLst>
              <a:ext uri="{FF2B5EF4-FFF2-40B4-BE49-F238E27FC236}">
                <a16:creationId xmlns:a16="http://schemas.microsoft.com/office/drawing/2014/main" id="{2445E5CD-5AA7-78B6-8752-D6DCEE494CBE}"/>
              </a:ext>
            </a:extLst>
          </p:cNvPr>
          <p:cNvPicPr>
            <a:picLocks noChangeAspect="1"/>
          </p:cNvPicPr>
          <p:nvPr/>
        </p:nvPicPr>
        <p:blipFill>
          <a:blip r:embed="rId3"/>
          <a:stretch>
            <a:fillRect/>
          </a:stretch>
        </p:blipFill>
        <p:spPr>
          <a:xfrm>
            <a:off x="1572768" y="-969178"/>
            <a:ext cx="12191695" cy="6857828"/>
          </a:xfrm>
          <a:prstGeom prst="rect">
            <a:avLst/>
          </a:prstGeom>
        </p:spPr>
      </p:pic>
      <p:sp>
        <p:nvSpPr>
          <p:cNvPr id="3" name="Rectangle 2"/>
          <p:cNvSpPr/>
          <p:nvPr/>
        </p:nvSpPr>
        <p:spPr>
          <a:xfrm>
            <a:off x="0" y="0"/>
            <a:ext cx="4892040" cy="5888650"/>
          </a:xfrm>
          <a:prstGeom prst="rect">
            <a:avLst/>
          </a:prstGeom>
          <a:solidFill>
            <a:srgbClr val="F99B1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658368" y="530352"/>
            <a:ext cx="3749039" cy="438912"/>
          </a:xfrm>
          <a:prstGeom prst="rect">
            <a:avLst/>
          </a:prstGeom>
          <a:noFill/>
        </p:spPr>
        <p:txBody>
          <a:bodyPr wrap="square" lIns="36576" tIns="36576" rIns="36576" bIns="36576" anchor="t">
            <a:spAutoFit/>
          </a:bodyPr>
          <a:lstStyle/>
          <a:p>
            <a:pPr algn="l"/>
            <a:r>
              <a:rPr sz="2600" b="1" i="0">
                <a:solidFill>
                  <a:srgbClr val="FFFFFF"/>
                </a:solidFill>
                <a:latin typeface="Aptos Display"/>
              </a:rPr>
              <a:t>Jasmin Green, Lincoln</a:t>
            </a:r>
          </a:p>
        </p:txBody>
      </p:sp>
      <p:sp>
        <p:nvSpPr>
          <p:cNvPr id="6" name="TextBox 5"/>
          <p:cNvSpPr txBox="1"/>
          <p:nvPr/>
        </p:nvSpPr>
        <p:spPr>
          <a:xfrm>
            <a:off x="694944" y="1078992"/>
            <a:ext cx="3657600" cy="585216"/>
          </a:xfrm>
          <a:prstGeom prst="rect">
            <a:avLst/>
          </a:prstGeom>
          <a:noFill/>
        </p:spPr>
        <p:txBody>
          <a:bodyPr wrap="square" lIns="36576" tIns="36576" rIns="36576" bIns="36576" anchor="t">
            <a:spAutoFit/>
          </a:bodyPr>
          <a:lstStyle/>
          <a:p>
            <a:pPr algn="l"/>
            <a:r>
              <a:rPr sz="1600" b="0" i="0">
                <a:solidFill>
                  <a:srgbClr val="DAEBE0"/>
                </a:solidFill>
                <a:latin typeface="Aptos"/>
              </a:rPr>
              <a:t>A live opportunity to demonstrate climate-conscious new build delivery.</a:t>
            </a:r>
          </a:p>
        </p:txBody>
      </p:sp>
      <p:sp>
        <p:nvSpPr>
          <p:cNvPr id="7" name="Rectangle 6"/>
          <p:cNvSpPr/>
          <p:nvPr/>
        </p:nvSpPr>
        <p:spPr>
          <a:xfrm>
            <a:off x="749808" y="2130552"/>
            <a:ext cx="73152" cy="658368"/>
          </a:xfrm>
          <a:prstGeom prst="rect">
            <a:avLst/>
          </a:prstGeom>
          <a:solidFill>
            <a:srgbClr val="E9713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987552" y="2057400"/>
            <a:ext cx="3291840" cy="246888"/>
          </a:xfrm>
          <a:prstGeom prst="rect">
            <a:avLst/>
          </a:prstGeom>
          <a:noFill/>
        </p:spPr>
        <p:txBody>
          <a:bodyPr wrap="square" lIns="36576" tIns="36576" rIns="36576" bIns="36576" anchor="t">
            <a:spAutoFit/>
          </a:bodyPr>
          <a:lstStyle/>
          <a:p>
            <a:pPr algn="l"/>
            <a:r>
              <a:rPr sz="1600" b="1" i="0">
                <a:solidFill>
                  <a:srgbClr val="FFFFFF"/>
                </a:solidFill>
                <a:latin typeface="Aptos Display"/>
              </a:rPr>
              <a:t>Low-carbon specification</a:t>
            </a:r>
          </a:p>
        </p:txBody>
      </p:sp>
      <p:sp>
        <p:nvSpPr>
          <p:cNvPr id="9" name="TextBox 8"/>
          <p:cNvSpPr txBox="1"/>
          <p:nvPr/>
        </p:nvSpPr>
        <p:spPr>
          <a:xfrm>
            <a:off x="987552" y="2350008"/>
            <a:ext cx="3474720" cy="743280"/>
          </a:xfrm>
          <a:prstGeom prst="rect">
            <a:avLst/>
          </a:prstGeom>
          <a:noFill/>
        </p:spPr>
        <p:txBody>
          <a:bodyPr wrap="square" lIns="36576" tIns="36576" rIns="36576" bIns="36576" anchor="t">
            <a:spAutoFit/>
          </a:bodyPr>
          <a:lstStyle/>
          <a:p>
            <a:pPr algn="l"/>
            <a:r>
              <a:rPr sz="1450" b="0" i="0" dirty="0">
                <a:solidFill>
                  <a:srgbClr val="E8F2EE"/>
                </a:solidFill>
                <a:latin typeface="Aptos"/>
              </a:rPr>
              <a:t>P</a:t>
            </a:r>
            <a:r>
              <a:rPr lang="en-GB" sz="1450" b="0" i="0" dirty="0">
                <a:solidFill>
                  <a:srgbClr val="E8F2EE"/>
                </a:solidFill>
                <a:latin typeface="Aptos"/>
              </a:rPr>
              <a:t>V panels with battery back up</a:t>
            </a:r>
            <a:r>
              <a:rPr sz="1450" b="0" i="0" dirty="0">
                <a:solidFill>
                  <a:srgbClr val="E8F2EE"/>
                </a:solidFill>
                <a:latin typeface="Aptos"/>
              </a:rPr>
              <a:t>, air source heat pumps, EV charging </a:t>
            </a:r>
            <a:r>
              <a:rPr lang="en-GB" sz="1450" b="0" i="0" dirty="0">
                <a:solidFill>
                  <a:srgbClr val="E8F2EE"/>
                </a:solidFill>
                <a:latin typeface="Aptos"/>
              </a:rPr>
              <a:t>, MHV </a:t>
            </a:r>
            <a:r>
              <a:rPr sz="1450" b="0" i="0" dirty="0">
                <a:solidFill>
                  <a:srgbClr val="E8F2EE"/>
                </a:solidFill>
                <a:latin typeface="Aptos"/>
              </a:rPr>
              <a:t>and fabric-first performance.</a:t>
            </a:r>
          </a:p>
        </p:txBody>
      </p:sp>
      <p:sp>
        <p:nvSpPr>
          <p:cNvPr id="10" name="Rectangle 9"/>
          <p:cNvSpPr/>
          <p:nvPr/>
        </p:nvSpPr>
        <p:spPr>
          <a:xfrm>
            <a:off x="749808" y="3376881"/>
            <a:ext cx="73152" cy="658368"/>
          </a:xfrm>
          <a:prstGeom prst="rect">
            <a:avLst/>
          </a:prstGeom>
          <a:solidFill>
            <a:srgbClr val="E9713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1001953" y="3299068"/>
            <a:ext cx="3291840" cy="246888"/>
          </a:xfrm>
          <a:prstGeom prst="rect">
            <a:avLst/>
          </a:prstGeom>
          <a:noFill/>
        </p:spPr>
        <p:txBody>
          <a:bodyPr wrap="square" lIns="36576" tIns="36576" rIns="36576" bIns="36576" anchor="t">
            <a:spAutoFit/>
          </a:bodyPr>
          <a:lstStyle/>
          <a:p>
            <a:pPr algn="l"/>
            <a:r>
              <a:rPr sz="1600" b="1" i="0" dirty="0">
                <a:solidFill>
                  <a:srgbClr val="FFFFFF"/>
                </a:solidFill>
                <a:latin typeface="Aptos Display"/>
              </a:rPr>
              <a:t>Comfort by design</a:t>
            </a:r>
          </a:p>
        </p:txBody>
      </p:sp>
      <p:sp>
        <p:nvSpPr>
          <p:cNvPr id="12" name="TextBox 11"/>
          <p:cNvSpPr txBox="1"/>
          <p:nvPr/>
        </p:nvSpPr>
        <p:spPr>
          <a:xfrm>
            <a:off x="980378" y="3571045"/>
            <a:ext cx="3474720" cy="502920"/>
          </a:xfrm>
          <a:prstGeom prst="rect">
            <a:avLst/>
          </a:prstGeom>
          <a:noFill/>
        </p:spPr>
        <p:txBody>
          <a:bodyPr wrap="square" lIns="36576" tIns="36576" rIns="36576" bIns="36576" anchor="t">
            <a:spAutoFit/>
          </a:bodyPr>
          <a:lstStyle/>
          <a:p>
            <a:pPr algn="l"/>
            <a:r>
              <a:rPr sz="1450" b="0" i="0" dirty="0">
                <a:solidFill>
                  <a:srgbClr val="E8F2EE"/>
                </a:solidFill>
                <a:latin typeface="Aptos"/>
              </a:rPr>
              <a:t>Orientation, glazing strategy, shading and ventilation considered together.</a:t>
            </a:r>
          </a:p>
        </p:txBody>
      </p:sp>
      <p:sp>
        <p:nvSpPr>
          <p:cNvPr id="13" name="Rectangle 12"/>
          <p:cNvSpPr/>
          <p:nvPr/>
        </p:nvSpPr>
        <p:spPr>
          <a:xfrm>
            <a:off x="749808" y="4476301"/>
            <a:ext cx="73152" cy="658368"/>
          </a:xfrm>
          <a:prstGeom prst="rect">
            <a:avLst/>
          </a:prstGeom>
          <a:solidFill>
            <a:srgbClr val="E9713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980378" y="4352857"/>
            <a:ext cx="3291840" cy="246888"/>
          </a:xfrm>
          <a:prstGeom prst="rect">
            <a:avLst/>
          </a:prstGeom>
          <a:noFill/>
        </p:spPr>
        <p:txBody>
          <a:bodyPr wrap="square" lIns="36576" tIns="36576" rIns="36576" bIns="36576" anchor="t">
            <a:spAutoFit/>
          </a:bodyPr>
          <a:lstStyle/>
          <a:p>
            <a:pPr algn="l"/>
            <a:r>
              <a:rPr sz="1600" b="1" i="0" dirty="0">
                <a:solidFill>
                  <a:srgbClr val="FFFFFF"/>
                </a:solidFill>
                <a:latin typeface="Aptos Display"/>
              </a:rPr>
              <a:t>Landscape as infrastructure</a:t>
            </a:r>
          </a:p>
        </p:txBody>
      </p:sp>
      <p:sp>
        <p:nvSpPr>
          <p:cNvPr id="15" name="TextBox 14"/>
          <p:cNvSpPr txBox="1"/>
          <p:nvPr/>
        </p:nvSpPr>
        <p:spPr>
          <a:xfrm>
            <a:off x="980378" y="4648393"/>
            <a:ext cx="3474720" cy="743280"/>
          </a:xfrm>
          <a:prstGeom prst="rect">
            <a:avLst/>
          </a:prstGeom>
          <a:noFill/>
        </p:spPr>
        <p:txBody>
          <a:bodyPr wrap="square" lIns="36576" tIns="36576" rIns="36576" bIns="36576" anchor="t">
            <a:spAutoFit/>
          </a:bodyPr>
          <a:lstStyle/>
          <a:p>
            <a:pPr algn="l"/>
            <a:r>
              <a:rPr sz="1450" b="0" i="0" dirty="0">
                <a:solidFill>
                  <a:srgbClr val="E8F2EE"/>
                </a:solidFill>
                <a:latin typeface="Aptos"/>
              </a:rPr>
              <a:t>Tree retention, </a:t>
            </a:r>
            <a:r>
              <a:rPr lang="en-GB" sz="1450" b="0" i="0" dirty="0">
                <a:solidFill>
                  <a:srgbClr val="E8F2EE"/>
                </a:solidFill>
                <a:latin typeface="Aptos"/>
              </a:rPr>
              <a:t>10% increase in BNG, </a:t>
            </a:r>
            <a:r>
              <a:rPr sz="1450" b="0" i="0" dirty="0" err="1">
                <a:solidFill>
                  <a:srgbClr val="E8F2EE"/>
                </a:solidFill>
                <a:latin typeface="Aptos"/>
              </a:rPr>
              <a:t>SuDS</a:t>
            </a:r>
            <a:r>
              <a:rPr sz="1450" b="0" i="0" dirty="0">
                <a:solidFill>
                  <a:srgbClr val="E8F2EE"/>
                </a:solidFill>
                <a:latin typeface="Aptos"/>
              </a:rPr>
              <a:t> and habitat corridors</a:t>
            </a:r>
            <a:r>
              <a:rPr lang="en-GB" sz="1450" b="0" i="0" dirty="0">
                <a:solidFill>
                  <a:srgbClr val="E8F2EE"/>
                </a:solidFill>
                <a:latin typeface="Aptos"/>
              </a:rPr>
              <a:t>/refugia</a:t>
            </a:r>
            <a:r>
              <a:rPr sz="1450" b="0" i="0" dirty="0">
                <a:solidFill>
                  <a:srgbClr val="E8F2EE"/>
                </a:solidFill>
                <a:latin typeface="Aptos"/>
              </a:rPr>
              <a:t> designed in</a:t>
            </a:r>
            <a:r>
              <a:rPr lang="en-GB" sz="1450" b="0" i="0" dirty="0">
                <a:solidFill>
                  <a:srgbClr val="E8F2EE"/>
                </a:solidFill>
                <a:latin typeface="Aptos"/>
              </a:rPr>
              <a:t> early</a:t>
            </a:r>
            <a:r>
              <a:rPr sz="1450" b="0" i="0" dirty="0">
                <a:solidFill>
                  <a:srgbClr val="E8F2EE"/>
                </a:solidFill>
                <a:latin typeface="Aptos"/>
              </a:rPr>
              <a:t>.</a:t>
            </a:r>
          </a:p>
        </p:txBody>
      </p:sp>
      <p:pic>
        <p:nvPicPr>
          <p:cNvPr id="22" name="Picture 21">
            <a:extLst>
              <a:ext uri="{FF2B5EF4-FFF2-40B4-BE49-F238E27FC236}">
                <a16:creationId xmlns:a16="http://schemas.microsoft.com/office/drawing/2014/main" id="{74F61F0A-0876-833B-3897-7C2509A0E5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68993" y="6017423"/>
            <a:ext cx="1609343" cy="738231"/>
          </a:xfrm>
          <a:prstGeom prst="rect">
            <a:avLst/>
          </a:prstGeom>
        </p:spPr>
      </p:pic>
      <p:pic>
        <p:nvPicPr>
          <p:cNvPr id="24" name="Picture 23">
            <a:extLst>
              <a:ext uri="{FF2B5EF4-FFF2-40B4-BE49-F238E27FC236}">
                <a16:creationId xmlns:a16="http://schemas.microsoft.com/office/drawing/2014/main" id="{B89E1771-AF11-08F2-6F74-0523E1092E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62708" y="3919489"/>
            <a:ext cx="4679159" cy="4679159"/>
          </a:xfrm>
          <a:prstGeom prst="rect">
            <a:avLst/>
          </a:prstGeom>
        </p:spPr>
      </p:pic>
    </p:spTree>
    <p:extLst>
      <p:ext uri="{BB962C8B-B14F-4D97-AF65-F5344CB8AC3E}">
        <p14:creationId xmlns:p14="http://schemas.microsoft.com/office/powerpoint/2010/main" val="23362023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0448FB60-21F5-E606-9F64-552CF230C848}"/>
              </a:ext>
            </a:extLst>
          </p:cNvPr>
          <p:cNvSpPr/>
          <p:nvPr/>
        </p:nvSpPr>
        <p:spPr>
          <a:xfrm>
            <a:off x="0" y="0"/>
            <a:ext cx="7048195" cy="5841609"/>
          </a:xfrm>
          <a:prstGeom prst="rect">
            <a:avLst/>
          </a:prstGeom>
          <a:solidFill>
            <a:srgbClr val="3E5F4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descr="image.jpeg"/>
          <p:cNvPicPr>
            <a:picLocks noChangeAspect="1"/>
          </p:cNvPicPr>
          <p:nvPr/>
        </p:nvPicPr>
        <p:blipFill>
          <a:blip r:embed="rId3"/>
          <a:stretch>
            <a:fillRect/>
          </a:stretch>
        </p:blipFill>
        <p:spPr>
          <a:xfrm>
            <a:off x="7048499" y="-1016391"/>
            <a:ext cx="5143501" cy="6858000"/>
          </a:xfrm>
          <a:prstGeom prst="rect">
            <a:avLst/>
          </a:prstGeom>
        </p:spPr>
      </p:pic>
      <p:sp>
        <p:nvSpPr>
          <p:cNvPr id="4" name="TextBox 3"/>
          <p:cNvSpPr txBox="1"/>
          <p:nvPr/>
        </p:nvSpPr>
        <p:spPr>
          <a:xfrm>
            <a:off x="658368" y="237744"/>
            <a:ext cx="5806440" cy="458587"/>
          </a:xfrm>
          <a:prstGeom prst="rect">
            <a:avLst/>
          </a:prstGeom>
          <a:noFill/>
        </p:spPr>
        <p:txBody>
          <a:bodyPr wrap="square" lIns="36576" tIns="36576" rIns="36576" bIns="36576" anchor="t">
            <a:spAutoFit/>
          </a:bodyPr>
          <a:lstStyle/>
          <a:p>
            <a:pPr algn="l"/>
            <a:r>
              <a:rPr lang="en-GB" sz="2500" b="1" i="0" err="1">
                <a:solidFill>
                  <a:srgbClr val="FFFFFF"/>
                </a:solidFill>
                <a:latin typeface="Aptos Display"/>
              </a:rPr>
              <a:t>Charterholme</a:t>
            </a:r>
            <a:endParaRPr sz="2500" b="1" i="0" dirty="0">
              <a:solidFill>
                <a:schemeClr val="bg1"/>
              </a:solidFill>
              <a:latin typeface="Aptos Display"/>
            </a:endParaRPr>
          </a:p>
        </p:txBody>
      </p:sp>
      <p:sp>
        <p:nvSpPr>
          <p:cNvPr id="5" name="TextBox 4"/>
          <p:cNvSpPr txBox="1"/>
          <p:nvPr/>
        </p:nvSpPr>
        <p:spPr>
          <a:xfrm>
            <a:off x="1023215" y="1943873"/>
            <a:ext cx="5394960" cy="812530"/>
          </a:xfrm>
          <a:prstGeom prst="rect">
            <a:avLst/>
          </a:prstGeom>
          <a:noFill/>
        </p:spPr>
        <p:txBody>
          <a:bodyPr wrap="square" lIns="36576" tIns="36576" rIns="36576" bIns="36576" anchor="t">
            <a:spAutoFit/>
          </a:bodyPr>
          <a:lstStyle/>
          <a:p>
            <a:pPr algn="l"/>
            <a:r>
              <a:rPr lang="en-GB" sz="1600" b="0" i="0">
                <a:solidFill>
                  <a:srgbClr val="FFFFFF"/>
                </a:solidFill>
                <a:latin typeface="Aptos"/>
              </a:rPr>
              <a:t>Tree-lined SuDS with wildflower planting</a:t>
            </a:r>
          </a:p>
          <a:p>
            <a:pPr algn="l"/>
            <a:r>
              <a:rPr lang="en-GB" sz="1600" b="0" i="0">
                <a:solidFill>
                  <a:srgbClr val="FFFFFF"/>
                </a:solidFill>
                <a:latin typeface="Aptos"/>
              </a:rPr>
              <a:t>Active travel links to the city centre</a:t>
            </a:r>
          </a:p>
          <a:p>
            <a:pPr algn="l"/>
            <a:r>
              <a:rPr lang="en-GB" sz="1600" b="0" i="0">
                <a:solidFill>
                  <a:srgbClr val="FFFFFF"/>
                </a:solidFill>
                <a:latin typeface="Aptos"/>
              </a:rPr>
              <a:t>Protecting existing habitats while creating new ones</a:t>
            </a:r>
          </a:p>
        </p:txBody>
      </p:sp>
      <p:sp>
        <p:nvSpPr>
          <p:cNvPr id="6" name="Rectangle 5"/>
          <p:cNvSpPr/>
          <p:nvPr/>
        </p:nvSpPr>
        <p:spPr>
          <a:xfrm>
            <a:off x="731519" y="2015336"/>
            <a:ext cx="73152" cy="713232"/>
          </a:xfrm>
          <a:prstGeom prst="rect">
            <a:avLst/>
          </a:prstGeom>
          <a:solidFill>
            <a:srgbClr val="D39B4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730972" y="3301187"/>
            <a:ext cx="73151" cy="713232"/>
          </a:xfrm>
          <a:prstGeom prst="rect">
            <a:avLst/>
          </a:prstGeom>
          <a:solidFill>
            <a:srgbClr val="D39B4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1023215" y="3301187"/>
            <a:ext cx="3822191" cy="743280"/>
          </a:xfrm>
          <a:prstGeom prst="rect">
            <a:avLst/>
          </a:prstGeom>
          <a:noFill/>
        </p:spPr>
        <p:txBody>
          <a:bodyPr wrap="square" lIns="36576" tIns="36576" rIns="36576" bIns="36576" anchor="t">
            <a:spAutoFit/>
          </a:bodyPr>
          <a:lstStyle/>
          <a:p>
            <a:pPr algn="l"/>
            <a:r>
              <a:rPr lang="en-GB" sz="1450" b="0" i="0" dirty="0">
                <a:solidFill>
                  <a:srgbClr val="FFFFFF"/>
                </a:solidFill>
                <a:latin typeface="Aptos"/>
              </a:rPr>
              <a:t>PV panels, EV chargers, ASHPs, enhanced fabric performance and smart metering across all homes</a:t>
            </a:r>
            <a:endParaRPr sz="1450" b="0" i="0" dirty="0">
              <a:solidFill>
                <a:schemeClr val="bg1"/>
              </a:solidFill>
              <a:latin typeface="Aptos"/>
            </a:endParaRPr>
          </a:p>
        </p:txBody>
      </p:sp>
      <p:pic>
        <p:nvPicPr>
          <p:cNvPr id="22" name="Picture 21">
            <a:extLst>
              <a:ext uri="{FF2B5EF4-FFF2-40B4-BE49-F238E27FC236}">
                <a16:creationId xmlns:a16="http://schemas.microsoft.com/office/drawing/2014/main" id="{E1E7012D-8912-8F9D-E7FE-46CB4CF94EC1}"/>
              </a:ext>
            </a:extLst>
          </p:cNvPr>
          <p:cNvPicPr>
            <a:picLocks noChangeAspect="1"/>
          </p:cNvPicPr>
          <p:nvPr/>
        </p:nvPicPr>
        <p:blipFill>
          <a:blip r:embed="rId4">
            <a:extLst>
              <a:ext uri="{28A0092B-C50C-407E-A947-70E740481C1C}">
                <a14:useLocalDpi xmlns:a14="http://schemas.microsoft.com/office/drawing/2010/main" val="0"/>
              </a:ext>
            </a:extLst>
          </a:blip>
          <a:srcRect t="40457"/>
          <a:stretch>
            <a:fillRect/>
          </a:stretch>
        </p:blipFill>
        <p:spPr>
          <a:xfrm>
            <a:off x="241992" y="5841609"/>
            <a:ext cx="3858900" cy="2297691"/>
          </a:xfrm>
          <a:prstGeom prst="rect">
            <a:avLst/>
          </a:prstGeom>
        </p:spPr>
      </p:pic>
      <p:sp>
        <p:nvSpPr>
          <p:cNvPr id="18" name="TextBox 17">
            <a:extLst>
              <a:ext uri="{FF2B5EF4-FFF2-40B4-BE49-F238E27FC236}">
                <a16:creationId xmlns:a16="http://schemas.microsoft.com/office/drawing/2014/main" id="{61E3D50A-53FA-E4D8-AEC0-FC58A43A597E}"/>
              </a:ext>
            </a:extLst>
          </p:cNvPr>
          <p:cNvSpPr txBox="1"/>
          <p:nvPr/>
        </p:nvSpPr>
        <p:spPr>
          <a:xfrm>
            <a:off x="650740" y="840749"/>
            <a:ext cx="5394960" cy="566309"/>
          </a:xfrm>
          <a:prstGeom prst="rect">
            <a:avLst/>
          </a:prstGeom>
          <a:noFill/>
        </p:spPr>
        <p:txBody>
          <a:bodyPr wrap="square" lIns="36576" tIns="36576" rIns="36576" bIns="36576" anchor="t">
            <a:spAutoFit/>
          </a:bodyPr>
          <a:lstStyle/>
          <a:p>
            <a:pPr algn="l"/>
            <a:r>
              <a:rPr lang="en-GB" sz="1600" b="0" i="0">
                <a:solidFill>
                  <a:srgbClr val="FFFFFF"/>
                </a:solidFill>
                <a:latin typeface="Aptos"/>
              </a:rPr>
              <a:t>Sustainable living designed around energy efficiency, biodiversity and long-term resilience</a:t>
            </a:r>
          </a:p>
        </p:txBody>
      </p:sp>
      <p:sp>
        <p:nvSpPr>
          <p:cNvPr id="19" name="TextBox 18">
            <a:extLst>
              <a:ext uri="{FF2B5EF4-FFF2-40B4-BE49-F238E27FC236}">
                <a16:creationId xmlns:a16="http://schemas.microsoft.com/office/drawing/2014/main" id="{DB238849-A9A8-4FC3-5C6C-90023094946C}"/>
              </a:ext>
            </a:extLst>
          </p:cNvPr>
          <p:cNvSpPr txBox="1"/>
          <p:nvPr/>
        </p:nvSpPr>
        <p:spPr>
          <a:xfrm>
            <a:off x="1023215" y="4661738"/>
            <a:ext cx="5394960" cy="566309"/>
          </a:xfrm>
          <a:prstGeom prst="rect">
            <a:avLst/>
          </a:prstGeom>
          <a:noFill/>
        </p:spPr>
        <p:txBody>
          <a:bodyPr wrap="square" lIns="36576" tIns="36576" rIns="36576" bIns="36576" anchor="t">
            <a:spAutoFit/>
          </a:bodyPr>
          <a:lstStyle/>
          <a:p>
            <a:pPr algn="l"/>
            <a:r>
              <a:rPr lang="en-GB" sz="1600" b="0" i="0" dirty="0">
                <a:solidFill>
                  <a:srgbClr val="FFFFFF"/>
                </a:solidFill>
                <a:latin typeface="Aptos"/>
              </a:rPr>
              <a:t>Optimised design, orientation and form to maximise passive efficiency</a:t>
            </a:r>
          </a:p>
        </p:txBody>
      </p:sp>
      <p:pic>
        <p:nvPicPr>
          <p:cNvPr id="21" name="Picture 20">
            <a:extLst>
              <a:ext uri="{FF2B5EF4-FFF2-40B4-BE49-F238E27FC236}">
                <a16:creationId xmlns:a16="http://schemas.microsoft.com/office/drawing/2014/main" id="{96ABAE1C-B886-41E5-0C59-E29C718A29C5}"/>
              </a:ext>
            </a:extLst>
          </p:cNvPr>
          <p:cNvPicPr>
            <a:picLocks noChangeAspect="1"/>
          </p:cNvPicPr>
          <p:nvPr/>
        </p:nvPicPr>
        <p:blipFill>
          <a:blip r:embed="rId5"/>
          <a:stretch>
            <a:fillRect/>
          </a:stretch>
        </p:blipFill>
        <p:spPr>
          <a:xfrm>
            <a:off x="9227155" y="5898800"/>
            <a:ext cx="2363916" cy="922117"/>
          </a:xfrm>
          <a:prstGeom prst="rect">
            <a:avLst/>
          </a:prstGeom>
        </p:spPr>
      </p:pic>
      <p:pic>
        <p:nvPicPr>
          <p:cNvPr id="24" name="Picture 23">
            <a:extLst>
              <a:ext uri="{FF2B5EF4-FFF2-40B4-BE49-F238E27FC236}">
                <a16:creationId xmlns:a16="http://schemas.microsoft.com/office/drawing/2014/main" id="{800D31FC-EEC3-B5BE-2BC6-FB11A37F78E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49211" y="5986027"/>
            <a:ext cx="2713865" cy="696275"/>
          </a:xfrm>
          <a:prstGeom prst="rect">
            <a:avLst/>
          </a:prstGeom>
        </p:spPr>
      </p:pic>
      <p:sp>
        <p:nvSpPr>
          <p:cNvPr id="26" name="Rectangle 25">
            <a:extLst>
              <a:ext uri="{FF2B5EF4-FFF2-40B4-BE49-F238E27FC236}">
                <a16:creationId xmlns:a16="http://schemas.microsoft.com/office/drawing/2014/main" id="{9799EAE9-42F4-3067-002B-E5D4A1EE7382}"/>
              </a:ext>
            </a:extLst>
          </p:cNvPr>
          <p:cNvSpPr/>
          <p:nvPr/>
        </p:nvSpPr>
        <p:spPr>
          <a:xfrm>
            <a:off x="730972" y="4652193"/>
            <a:ext cx="73151" cy="713232"/>
          </a:xfrm>
          <a:prstGeom prst="rect">
            <a:avLst/>
          </a:prstGeom>
          <a:solidFill>
            <a:srgbClr val="D39B4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8152194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1695" cy="128016"/>
          </a:xfrm>
          <a:prstGeom prst="rect">
            <a:avLst/>
          </a:prstGeom>
          <a:solidFill>
            <a:srgbClr val="196B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658368" y="438912"/>
            <a:ext cx="6217920" cy="430887"/>
          </a:xfrm>
          <a:prstGeom prst="rect">
            <a:avLst/>
          </a:prstGeom>
          <a:noFill/>
        </p:spPr>
        <p:txBody>
          <a:bodyPr wrap="square" lIns="0" tIns="0" rIns="18288" bIns="0">
            <a:spAutoFit/>
          </a:bodyPr>
          <a:lstStyle/>
          <a:p>
            <a:r>
              <a:rPr sz="2800" b="1" dirty="0">
                <a:solidFill>
                  <a:srgbClr val="0E2841"/>
                </a:solidFill>
                <a:latin typeface="Aptos Display"/>
              </a:rPr>
              <a:t>Close the loop after</a:t>
            </a:r>
            <a:r>
              <a:rPr lang="en-GB" sz="2800" b="1" dirty="0">
                <a:solidFill>
                  <a:srgbClr val="0E2841"/>
                </a:solidFill>
                <a:latin typeface="Aptos Display"/>
              </a:rPr>
              <a:t> </a:t>
            </a:r>
            <a:r>
              <a:rPr sz="2800" b="1" dirty="0">
                <a:solidFill>
                  <a:srgbClr val="0E2841"/>
                </a:solidFill>
                <a:latin typeface="Aptos Display"/>
              </a:rPr>
              <a:t>occupation</a:t>
            </a:r>
          </a:p>
        </p:txBody>
      </p:sp>
      <p:sp>
        <p:nvSpPr>
          <p:cNvPr id="7" name="Rectangle 6"/>
          <p:cNvSpPr/>
          <p:nvPr/>
        </p:nvSpPr>
        <p:spPr>
          <a:xfrm>
            <a:off x="641270" y="1329602"/>
            <a:ext cx="73152" cy="713232"/>
          </a:xfrm>
          <a:prstGeom prst="rect">
            <a:avLst/>
          </a:prstGeom>
          <a:solidFill>
            <a:srgbClr val="15608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1002315" y="1209580"/>
            <a:ext cx="4343400" cy="274320"/>
          </a:xfrm>
          <a:prstGeom prst="rect">
            <a:avLst/>
          </a:prstGeom>
          <a:noFill/>
        </p:spPr>
        <p:txBody>
          <a:bodyPr wrap="square" lIns="0" tIns="0" rIns="18288" bIns="0">
            <a:spAutoFit/>
          </a:bodyPr>
          <a:lstStyle/>
          <a:p>
            <a:r>
              <a:rPr sz="1800" b="1" dirty="0">
                <a:solidFill>
                  <a:srgbClr val="0E2841"/>
                </a:solidFill>
                <a:latin typeface="Aptos Display"/>
              </a:rPr>
              <a:t>Measure reality</a:t>
            </a:r>
          </a:p>
        </p:txBody>
      </p:sp>
      <p:sp>
        <p:nvSpPr>
          <p:cNvPr id="9" name="TextBox 8"/>
          <p:cNvSpPr txBox="1"/>
          <p:nvPr/>
        </p:nvSpPr>
        <p:spPr>
          <a:xfrm>
            <a:off x="1002315" y="1528846"/>
            <a:ext cx="5074920" cy="492443"/>
          </a:xfrm>
          <a:prstGeom prst="rect">
            <a:avLst/>
          </a:prstGeom>
          <a:noFill/>
        </p:spPr>
        <p:txBody>
          <a:bodyPr wrap="square" lIns="0" tIns="0" rIns="18288" bIns="0">
            <a:spAutoFit/>
          </a:bodyPr>
          <a:lstStyle/>
          <a:p>
            <a:r>
              <a:rPr sz="1600" b="0" dirty="0">
                <a:solidFill>
                  <a:srgbClr val="172A2E"/>
                </a:solidFill>
                <a:latin typeface="Aptos"/>
              </a:rPr>
              <a:t>Compare bills, summer temperatures, maintenance issues and comfort feedback with design intent.</a:t>
            </a:r>
          </a:p>
        </p:txBody>
      </p:sp>
      <p:sp>
        <p:nvSpPr>
          <p:cNvPr id="11" name="Rectangle 10"/>
          <p:cNvSpPr/>
          <p:nvPr/>
        </p:nvSpPr>
        <p:spPr>
          <a:xfrm>
            <a:off x="658368" y="3033760"/>
            <a:ext cx="73152" cy="713232"/>
          </a:xfrm>
          <a:prstGeom prst="rect">
            <a:avLst/>
          </a:prstGeom>
          <a:solidFill>
            <a:srgbClr val="196B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1002315" y="2859575"/>
            <a:ext cx="4343400" cy="274320"/>
          </a:xfrm>
          <a:prstGeom prst="rect">
            <a:avLst/>
          </a:prstGeom>
          <a:noFill/>
        </p:spPr>
        <p:txBody>
          <a:bodyPr wrap="square" lIns="0" tIns="0" rIns="18288" bIns="0">
            <a:spAutoFit/>
          </a:bodyPr>
          <a:lstStyle/>
          <a:p>
            <a:r>
              <a:rPr sz="1800" b="1" dirty="0">
                <a:solidFill>
                  <a:srgbClr val="0E2841"/>
                </a:solidFill>
                <a:latin typeface="Aptos Display"/>
              </a:rPr>
              <a:t>Learn what matters</a:t>
            </a:r>
          </a:p>
        </p:txBody>
      </p:sp>
      <p:sp>
        <p:nvSpPr>
          <p:cNvPr id="13" name="TextBox 12"/>
          <p:cNvSpPr txBox="1"/>
          <p:nvPr/>
        </p:nvSpPr>
        <p:spPr>
          <a:xfrm>
            <a:off x="1020927" y="3208695"/>
            <a:ext cx="5074920" cy="492443"/>
          </a:xfrm>
          <a:prstGeom prst="rect">
            <a:avLst/>
          </a:prstGeom>
          <a:noFill/>
        </p:spPr>
        <p:txBody>
          <a:bodyPr wrap="square" lIns="0" tIns="0" rIns="18288" bIns="0">
            <a:spAutoFit/>
          </a:bodyPr>
          <a:lstStyle/>
          <a:p>
            <a:r>
              <a:rPr sz="1600" b="0" dirty="0">
                <a:solidFill>
                  <a:srgbClr val="172A2E"/>
                </a:solidFill>
                <a:latin typeface="Aptos"/>
              </a:rPr>
              <a:t>Review tenant experience to understand which interventions make the biggest difference for end users.</a:t>
            </a:r>
          </a:p>
        </p:txBody>
      </p:sp>
      <p:sp>
        <p:nvSpPr>
          <p:cNvPr id="15" name="Rectangle 14"/>
          <p:cNvSpPr/>
          <p:nvPr/>
        </p:nvSpPr>
        <p:spPr>
          <a:xfrm>
            <a:off x="681087" y="4528803"/>
            <a:ext cx="73152" cy="713232"/>
          </a:xfrm>
          <a:prstGeom prst="rect">
            <a:avLst/>
          </a:prstGeom>
          <a:solidFill>
            <a:srgbClr val="E9713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p:cNvSpPr txBox="1"/>
          <p:nvPr/>
        </p:nvSpPr>
        <p:spPr>
          <a:xfrm>
            <a:off x="1002315" y="4443471"/>
            <a:ext cx="4343400" cy="274320"/>
          </a:xfrm>
          <a:prstGeom prst="rect">
            <a:avLst/>
          </a:prstGeom>
          <a:noFill/>
        </p:spPr>
        <p:txBody>
          <a:bodyPr wrap="square" lIns="0" tIns="0" rIns="18288" bIns="0">
            <a:spAutoFit/>
          </a:bodyPr>
          <a:lstStyle/>
          <a:p>
            <a:r>
              <a:rPr sz="1800" b="1" dirty="0">
                <a:solidFill>
                  <a:srgbClr val="0E2841"/>
                </a:solidFill>
                <a:latin typeface="Aptos Display"/>
              </a:rPr>
              <a:t>Invest next</a:t>
            </a:r>
          </a:p>
        </p:txBody>
      </p:sp>
      <p:sp>
        <p:nvSpPr>
          <p:cNvPr id="17" name="TextBox 16"/>
          <p:cNvSpPr txBox="1"/>
          <p:nvPr/>
        </p:nvSpPr>
        <p:spPr>
          <a:xfrm>
            <a:off x="1020927" y="4760878"/>
            <a:ext cx="5074920" cy="492443"/>
          </a:xfrm>
          <a:prstGeom prst="rect">
            <a:avLst/>
          </a:prstGeom>
          <a:noFill/>
        </p:spPr>
        <p:txBody>
          <a:bodyPr wrap="square" lIns="0" tIns="0" rIns="18288" bIns="0">
            <a:spAutoFit/>
          </a:bodyPr>
          <a:lstStyle/>
          <a:p>
            <a:r>
              <a:rPr sz="1600" b="0" dirty="0" err="1">
                <a:solidFill>
                  <a:srgbClr val="172A2E"/>
                </a:solidFill>
                <a:latin typeface="Aptos"/>
              </a:rPr>
              <a:t>Prioritise</a:t>
            </a:r>
            <a:r>
              <a:rPr sz="1600" b="0" dirty="0">
                <a:solidFill>
                  <a:srgbClr val="172A2E"/>
                </a:solidFill>
                <a:latin typeface="Aptos"/>
              </a:rPr>
              <a:t> future spend around proven tenant impact, resilience value and compliance confidence.</a:t>
            </a:r>
          </a:p>
        </p:txBody>
      </p:sp>
      <p:pic>
        <p:nvPicPr>
          <p:cNvPr id="18" name="Picture 17" descr="logo_cropped.png"/>
          <p:cNvPicPr>
            <a:picLocks noChangeAspect="1"/>
          </p:cNvPicPr>
          <p:nvPr/>
        </p:nvPicPr>
        <p:blipFill>
          <a:blip r:embed="rId3"/>
          <a:stretch>
            <a:fillRect/>
          </a:stretch>
        </p:blipFill>
        <p:spPr>
          <a:xfrm>
            <a:off x="677846" y="5661810"/>
            <a:ext cx="5257800" cy="903857"/>
          </a:xfrm>
          <a:prstGeom prst="rect">
            <a:avLst/>
          </a:prstGeom>
        </p:spPr>
      </p:pic>
      <p:pic>
        <p:nvPicPr>
          <p:cNvPr id="23" name="Picture 22">
            <a:extLst>
              <a:ext uri="{FF2B5EF4-FFF2-40B4-BE49-F238E27FC236}">
                <a16:creationId xmlns:a16="http://schemas.microsoft.com/office/drawing/2014/main" id="{08F664A7-38D3-8F53-2CC8-7DC0209E7EC5}"/>
              </a:ext>
            </a:extLst>
          </p:cNvPr>
          <p:cNvPicPr>
            <a:picLocks noChangeAspect="1"/>
          </p:cNvPicPr>
          <p:nvPr/>
        </p:nvPicPr>
        <p:blipFill>
          <a:blip r:embed="rId4">
            <a:extLst>
              <a:ext uri="{28A0092B-C50C-407E-A947-70E740481C1C}">
                <a14:useLocalDpi xmlns:a14="http://schemas.microsoft.com/office/drawing/2010/main" val="0"/>
              </a:ext>
            </a:extLst>
          </a:blip>
          <a:srcRect l="35625"/>
          <a:stretch>
            <a:fillRect/>
          </a:stretch>
        </p:blipFill>
        <p:spPr>
          <a:xfrm>
            <a:off x="7009923" y="0"/>
            <a:ext cx="9047418" cy="7905509"/>
          </a:xfrm>
          <a:prstGeom prst="rect">
            <a:avLst/>
          </a:prstGeom>
        </p:spPr>
      </p:pic>
    </p:spTree>
    <p:extLst>
      <p:ext uri="{BB962C8B-B14F-4D97-AF65-F5344CB8AC3E}">
        <p14:creationId xmlns:p14="http://schemas.microsoft.com/office/powerpoint/2010/main" val="8098923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jpeg"/>
          <p:cNvPicPr>
            <a:picLocks noChangeAspect="1"/>
          </p:cNvPicPr>
          <p:nvPr/>
        </p:nvPicPr>
        <p:blipFill>
          <a:blip r:embed="rId3"/>
          <a:srcRect l="-374" r="57874"/>
          <a:stretch>
            <a:fillRect/>
          </a:stretch>
        </p:blipFill>
        <p:spPr>
          <a:xfrm>
            <a:off x="6784848" y="0"/>
            <a:ext cx="5404104" cy="6858000"/>
          </a:xfrm>
          <a:prstGeom prst="rect">
            <a:avLst/>
          </a:prstGeom>
        </p:spPr>
      </p:pic>
      <p:sp>
        <p:nvSpPr>
          <p:cNvPr id="3" name="Rectangle 2"/>
          <p:cNvSpPr/>
          <p:nvPr/>
        </p:nvSpPr>
        <p:spPr>
          <a:xfrm>
            <a:off x="0" y="0"/>
            <a:ext cx="12191695" cy="128016"/>
          </a:xfrm>
          <a:prstGeom prst="rect">
            <a:avLst/>
          </a:prstGeom>
          <a:solidFill>
            <a:srgbClr val="0084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676656" y="640080"/>
            <a:ext cx="5120640" cy="477054"/>
          </a:xfrm>
          <a:prstGeom prst="rect">
            <a:avLst/>
          </a:prstGeom>
          <a:noFill/>
        </p:spPr>
        <p:txBody>
          <a:bodyPr wrap="square" lIns="0" tIns="0" rIns="0" bIns="0" anchor="t">
            <a:spAutoFit/>
          </a:bodyPr>
          <a:lstStyle/>
          <a:p>
            <a:pPr algn="l"/>
            <a:r>
              <a:rPr sz="3100" b="1" dirty="0">
                <a:solidFill>
                  <a:srgbClr val="0E2841"/>
                </a:solidFill>
                <a:latin typeface="Aptos Display"/>
              </a:rPr>
              <a:t>Key</a:t>
            </a:r>
            <a:r>
              <a:rPr sz="2500" b="1" dirty="0">
                <a:solidFill>
                  <a:srgbClr val="0E2841"/>
                </a:solidFill>
                <a:latin typeface="Aptos Display"/>
              </a:rPr>
              <a:t> </a:t>
            </a:r>
            <a:r>
              <a:rPr sz="3100" b="1" dirty="0">
                <a:solidFill>
                  <a:srgbClr val="0E2841"/>
                </a:solidFill>
                <a:latin typeface="Aptos Display"/>
              </a:rPr>
              <a:t>takeaway</a:t>
            </a:r>
          </a:p>
        </p:txBody>
      </p:sp>
      <p:sp>
        <p:nvSpPr>
          <p:cNvPr id="5" name="Rectangle 4"/>
          <p:cNvSpPr/>
          <p:nvPr/>
        </p:nvSpPr>
        <p:spPr>
          <a:xfrm>
            <a:off x="704088" y="1527048"/>
            <a:ext cx="50292" cy="603504"/>
          </a:xfrm>
          <a:prstGeom prst="rect">
            <a:avLst/>
          </a:prstGeom>
          <a:solidFill>
            <a:srgbClr val="005B8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960120" y="1444752"/>
            <a:ext cx="5166360" cy="1431161"/>
          </a:xfrm>
          <a:prstGeom prst="rect">
            <a:avLst/>
          </a:prstGeom>
          <a:noFill/>
        </p:spPr>
        <p:txBody>
          <a:bodyPr wrap="square" lIns="0" tIns="0" rIns="0" bIns="0" anchor="t">
            <a:spAutoFit/>
          </a:bodyPr>
          <a:lstStyle/>
          <a:p>
            <a:pPr algn="l"/>
            <a:r>
              <a:rPr sz="3100" b="1" dirty="0">
                <a:solidFill>
                  <a:srgbClr val="0E2841"/>
                </a:solidFill>
                <a:latin typeface="Aptos Display"/>
              </a:rPr>
              <a:t>Build in climate resilience
at the earliest design stage</a:t>
            </a:r>
            <a:r>
              <a:rPr lang="en-GB" sz="3100" b="1" dirty="0">
                <a:solidFill>
                  <a:srgbClr val="0E2841"/>
                </a:solidFill>
                <a:latin typeface="Aptos Display"/>
              </a:rPr>
              <a:t> for maximum effectiveness</a:t>
            </a:r>
            <a:endParaRPr sz="3100" b="1" dirty="0">
              <a:solidFill>
                <a:srgbClr val="0E2841"/>
              </a:solidFill>
              <a:latin typeface="Aptos Display"/>
            </a:endParaRPr>
          </a:p>
        </p:txBody>
      </p:sp>
      <p:sp>
        <p:nvSpPr>
          <p:cNvPr id="10" name="TextBox 9"/>
          <p:cNvSpPr txBox="1"/>
          <p:nvPr/>
        </p:nvSpPr>
        <p:spPr>
          <a:xfrm>
            <a:off x="1040130" y="3072384"/>
            <a:ext cx="4983480" cy="1107996"/>
          </a:xfrm>
          <a:prstGeom prst="rect">
            <a:avLst/>
          </a:prstGeom>
          <a:noFill/>
        </p:spPr>
        <p:txBody>
          <a:bodyPr wrap="square" lIns="0" tIns="0" rIns="0" bIns="0" anchor="t">
            <a:spAutoFit/>
          </a:bodyPr>
          <a:lstStyle/>
          <a:p>
            <a:pPr algn="l"/>
            <a:r>
              <a:rPr sz="2400" b="0" dirty="0">
                <a:solidFill>
                  <a:srgbClr val="172A2E"/>
                </a:solidFill>
                <a:latin typeface="Aptos"/>
              </a:rPr>
              <a:t>The biggest opportunities sit early — in the location, layout, fabric, landscape and handover decisions.</a:t>
            </a:r>
          </a:p>
        </p:txBody>
      </p:sp>
      <p:sp>
        <p:nvSpPr>
          <p:cNvPr id="11" name="Rectangle 10"/>
          <p:cNvSpPr/>
          <p:nvPr/>
        </p:nvSpPr>
        <p:spPr>
          <a:xfrm>
            <a:off x="6309360" y="749808"/>
            <a:ext cx="10972" cy="4956048"/>
          </a:xfrm>
          <a:prstGeom prst="rect">
            <a:avLst/>
          </a:prstGeom>
          <a:solidFill>
            <a:srgbClr val="D7DFD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2" name="Picture 11" descr="image.png"/>
          <p:cNvPicPr>
            <a:picLocks noChangeAspect="1"/>
          </p:cNvPicPr>
          <p:nvPr/>
        </p:nvPicPr>
        <p:blipFill>
          <a:blip r:embed="rId4"/>
          <a:srcRect/>
          <a:stretch>
            <a:fillRect/>
          </a:stretch>
        </p:blipFill>
        <p:spPr>
          <a:xfrm>
            <a:off x="676656" y="5660136"/>
            <a:ext cx="5257800" cy="905256"/>
          </a:xfrm>
          <a:prstGeom prst="rect">
            <a:avLst/>
          </a:prstGeom>
        </p:spPr>
      </p:pic>
    </p:spTree>
    <p:extLst>
      <p:ext uri="{BB962C8B-B14F-4D97-AF65-F5344CB8AC3E}">
        <p14:creationId xmlns:p14="http://schemas.microsoft.com/office/powerpoint/2010/main" val="31834898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E816B3B59488047A252778EB6BB1B5F" ma:contentTypeVersion="16" ma:contentTypeDescription="Create a new document." ma:contentTypeScope="" ma:versionID="122b3b1be4edbf5dcd2929c649361a4c">
  <xsd:schema xmlns:xsd="http://www.w3.org/2001/XMLSchema" xmlns:xs="http://www.w3.org/2001/XMLSchema" xmlns:p="http://schemas.microsoft.com/office/2006/metadata/properties" xmlns:ns2="6c72e988-925b-4451-8a5e-d9c1f6a1aadc" xmlns:ns3="477d63a0-de99-4a39-91b5-406410028615" targetNamespace="http://schemas.microsoft.com/office/2006/metadata/properties" ma:root="true" ma:fieldsID="b74bbde3659ff0de7e67185f12d75621" ns2:_="" ns3:_="">
    <xsd:import namespace="6c72e988-925b-4451-8a5e-d9c1f6a1aadc"/>
    <xsd:import namespace="477d63a0-de99-4a39-91b5-40641002861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2:MediaServiceObjectDetectorVersions" minOccurs="0"/>
                <xsd:element ref="ns3:SharedWithUsers" minOccurs="0"/>
                <xsd:element ref="ns3:SharedWithDetail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c72e988-925b-4451-8a5e-d9c1f6a1aad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665fb1b4-2ab8-4526-9f73-59d15b15169a"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description="" ma:indexed="true" ma:internalName="MediaServiceLocation" ma:readOnly="true">
      <xsd:simpleType>
        <xsd:restriction base="dms:Text"/>
      </xsd:simpleType>
    </xsd:element>
    <xsd:element name="MediaServiceObjectDetectorVersions" ma:index="19"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77d63a0-de99-4a39-91b5-406410028615"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5d82527-2c49-4b8e-ae75-e30f01fdd3bb}" ma:internalName="TaxCatchAll" ma:showField="CatchAllData" ma:web="477d63a0-de99-4a39-91b5-406410028615">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c72e988-925b-4451-8a5e-d9c1f6a1aadc">
      <Terms xmlns="http://schemas.microsoft.com/office/infopath/2007/PartnerControls"/>
    </lcf76f155ced4ddcb4097134ff3c332f>
    <TaxCatchAll xmlns="477d63a0-de99-4a39-91b5-406410028615" xsi:nil="true"/>
  </documentManagement>
</p:properties>
</file>

<file path=customXml/itemProps1.xml><?xml version="1.0" encoding="utf-8"?>
<ds:datastoreItem xmlns:ds="http://schemas.openxmlformats.org/officeDocument/2006/customXml" ds:itemID="{ADB5957A-BD3A-48DD-82C1-C816B16FDD76}"/>
</file>

<file path=customXml/itemProps2.xml><?xml version="1.0" encoding="utf-8"?>
<ds:datastoreItem xmlns:ds="http://schemas.openxmlformats.org/officeDocument/2006/customXml" ds:itemID="{760F5F0E-4914-4E0D-AA5F-12136E288221}"/>
</file>

<file path=customXml/itemProps3.xml><?xml version="1.0" encoding="utf-8"?>
<ds:datastoreItem xmlns:ds="http://schemas.openxmlformats.org/officeDocument/2006/customXml" ds:itemID="{5770DCAC-A80D-47A0-A367-5FBF47EF43E0}"/>
</file>

<file path=docProps/app.xml><?xml version="1.0" encoding="utf-8"?>
<Properties xmlns="http://schemas.openxmlformats.org/officeDocument/2006/extended-properties" xmlns:vt="http://schemas.openxmlformats.org/officeDocument/2006/docPropsVTypes">
  <TotalTime>2630</TotalTime>
  <Words>968</Words>
  <Application>Microsoft Office PowerPoint</Application>
  <PresentationFormat>Widescreen</PresentationFormat>
  <Paragraphs>88</Paragraphs>
  <Slides>7</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Aptos</vt:lpstr>
      <vt:lpstr>Aptos Display</vt:lpstr>
      <vt:lpstr>Arial</vt:lpstr>
      <vt:lpstr>Office Theme</vt:lpstr>
      <vt:lpstr>Future proofing new homes against climate risk </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Jenny Crane</dc:creator>
  <cp:lastModifiedBy>Charlotte Geoghegan</cp:lastModifiedBy>
  <cp:revision>2</cp:revision>
  <dcterms:created xsi:type="dcterms:W3CDTF">2026-06-15T12:52:15Z</dcterms:created>
  <dcterms:modified xsi:type="dcterms:W3CDTF">2026-06-17T13:46:35Z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0x0101003E816B3B59488047A252778EB6BB1B5F</vt:lpwstr>
  </property>
</Properties>
</file>