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embeddedFontLst>
    <p:embeddedFont>
      <p:font typeface="Abril Fatface" panose="02000503000000020003" pitchFamily="2" charset="77"/>
      <p:regular r:id="rId46"/>
    </p:embeddedFont>
    <p:embeddedFont>
      <p:font typeface="Antic Slab" pitchFamily="2" charset="0"/>
      <p:regular r:id="rId47"/>
    </p:embeddedFont>
    <p:embeddedFont>
      <p:font typeface="Calistoga" pitchFamily="2" charset="77"/>
      <p:regular r:id="rId48"/>
    </p:embeddedFont>
    <p:embeddedFont>
      <p:font typeface="Homemade Apple" panose="02000000000000000000" pitchFamily="2" charset="0"/>
      <p:regular r:id="rId49"/>
    </p:embeddedFont>
    <p:embeddedFont>
      <p:font typeface="Poppins" pitchFamily="2" charset="77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248">
          <p15:clr>
            <a:srgbClr val="A4A3A4"/>
          </p15:clr>
        </p15:guide>
        <p15:guide id="2" pos="7606">
          <p15:clr>
            <a:srgbClr val="A4A3A4"/>
          </p15:clr>
        </p15:guide>
        <p15:guide id="3" orient="horz" pos="208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6AC8B2-F789-4EA9-B48F-17737AFAD745}">
  <a:tblStyle styleId="{C76AC8B2-F789-4EA9-B48F-17737AFAD7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04"/>
    <p:restoredTop sz="94720"/>
  </p:normalViewPr>
  <p:slideViewPr>
    <p:cSldViewPr snapToGrid="0">
      <p:cViewPr varScale="1">
        <p:scale>
          <a:sx n="204" d="100"/>
          <a:sy n="204" d="100"/>
        </p:scale>
        <p:origin x="5352" y="360"/>
      </p:cViewPr>
      <p:guideLst>
        <p:guide orient="horz" pos="4248"/>
        <p:guide pos="7606"/>
        <p:guide orient="horz" pos="20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f8564df4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f8564df4b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f8564df4ba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f8564df4ba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f90f34d9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f90f34d9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f8564df4b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f8564df4b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1c3728c19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11c3728c19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f8564df4ba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f8564df4ba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0653b39b0b_9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0653b39b0b_9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f8564df4ba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2f8564df4ba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f8564df4ba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f8564df4ba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0407547b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0407547b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0407547b5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0407547b5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0407547b5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0407547b5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f8564df4b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f8564df4b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fef527971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2fef527971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fef18c3e2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fef18c3e2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fef527971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fef527971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fef5279711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2fef5279711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fef5279711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fef5279711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fef5279711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2fef5279711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f8564df4b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f8564df4b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fef5279711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fef5279711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f8564df4b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f8564df4b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fef52797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fef52797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fef527971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fef5279711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04b1abd0cb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04b1abd0cb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0653b39b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0653b39b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f8564df4b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2f8564df4b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f8564df4b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f8564df4b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304b1abd0c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304b1abd0c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04b1abd0c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04b1abd0c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04b1abd0c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04b1abd0c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04b1abd0cb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04b1abd0cb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04b1abd0c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04b1abd0cb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f8564df4ba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f8564df4ba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f8564df4ba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f8564df4ba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77400" y="5925775"/>
            <a:ext cx="115005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4600" y="2762700"/>
            <a:ext cx="9941700" cy="1332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drich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cxnSp>
        <p:nvCxnSpPr>
          <p:cNvPr id="13" name="Google Shape;13;p2"/>
          <p:cNvCxnSpPr/>
          <p:nvPr/>
        </p:nvCxnSpPr>
        <p:spPr>
          <a:xfrm>
            <a:off x="492700" y="362700"/>
            <a:ext cx="0" cy="6132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0 Timeline">
  <p:cSld name="CUSTOM_14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subTitle" idx="1"/>
          </p:nvPr>
        </p:nvSpPr>
        <p:spPr>
          <a:xfrm>
            <a:off x="415600" y="2580825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000" b="0">
                <a:latin typeface="Calistoga"/>
                <a:ea typeface="Calistoga"/>
                <a:cs typeface="Calistoga"/>
                <a:sym typeface="Calisto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2"/>
          </p:nvPr>
        </p:nvSpPr>
        <p:spPr>
          <a:xfrm>
            <a:off x="2775377" y="2580825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000" b="0">
                <a:latin typeface="Calistoga"/>
                <a:ea typeface="Calistoga"/>
                <a:cs typeface="Calistoga"/>
                <a:sym typeface="Calisto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3"/>
          </p:nvPr>
        </p:nvSpPr>
        <p:spPr>
          <a:xfrm>
            <a:off x="5135153" y="2580825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000" b="0">
                <a:latin typeface="Calistoga"/>
                <a:ea typeface="Calistoga"/>
                <a:cs typeface="Calistoga"/>
                <a:sym typeface="Calisto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subTitle" idx="4"/>
          </p:nvPr>
        </p:nvSpPr>
        <p:spPr>
          <a:xfrm>
            <a:off x="7494930" y="2580825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000" b="0">
                <a:latin typeface="Calistoga"/>
                <a:ea typeface="Calistoga"/>
                <a:cs typeface="Calistoga"/>
                <a:sym typeface="Calisto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subTitle" idx="5"/>
          </p:nvPr>
        </p:nvSpPr>
        <p:spPr>
          <a:xfrm>
            <a:off x="9854707" y="2580825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3000" b="0">
                <a:latin typeface="Calistoga"/>
                <a:ea typeface="Calistoga"/>
                <a:cs typeface="Calistoga"/>
                <a:sym typeface="Calisto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15600" y="821975"/>
            <a:ext cx="114369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6"/>
          </p:nvPr>
        </p:nvSpPr>
        <p:spPr>
          <a:xfrm>
            <a:off x="415600" y="3503450"/>
            <a:ext cx="1997700" cy="165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7"/>
          </p:nvPr>
        </p:nvSpPr>
        <p:spPr>
          <a:xfrm>
            <a:off x="2775375" y="3503450"/>
            <a:ext cx="1997700" cy="165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8"/>
          </p:nvPr>
        </p:nvSpPr>
        <p:spPr>
          <a:xfrm>
            <a:off x="5135150" y="3503450"/>
            <a:ext cx="1997700" cy="165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9"/>
          </p:nvPr>
        </p:nvSpPr>
        <p:spPr>
          <a:xfrm>
            <a:off x="7494925" y="3503450"/>
            <a:ext cx="1997700" cy="165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body" idx="13"/>
          </p:nvPr>
        </p:nvSpPr>
        <p:spPr>
          <a:xfrm>
            <a:off x="9854700" y="3503450"/>
            <a:ext cx="1997700" cy="165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Title and text right">
  <p:cSld name="CUSTOM_16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5376199" y="2122000"/>
            <a:ext cx="5061300" cy="1242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5376290" y="3503650"/>
            <a:ext cx="5061300" cy="1702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cxnSp>
        <p:nvCxnSpPr>
          <p:cNvPr id="83" name="Google Shape;83;p13"/>
          <p:cNvCxnSpPr/>
          <p:nvPr/>
        </p:nvCxnSpPr>
        <p:spPr>
          <a:xfrm>
            <a:off x="492700" y="362700"/>
            <a:ext cx="0" cy="6132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3 Just title">
  <p:cSld name="CUSTOM_2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415650" y="421101"/>
            <a:ext cx="11360700" cy="991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4 Certificate">
  <p:cSld name="CUSTOM_23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15650" y="712714"/>
            <a:ext cx="11360700" cy="977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2187000" y="2682871"/>
            <a:ext cx="7818000" cy="63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cxnSp>
        <p:nvCxnSpPr>
          <p:cNvPr id="89" name="Google Shape;89;p15"/>
          <p:cNvCxnSpPr/>
          <p:nvPr/>
        </p:nvCxnSpPr>
        <p:spPr>
          <a:xfrm>
            <a:off x="1783800" y="3262113"/>
            <a:ext cx="8624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0" name="Google Shape;90;p15"/>
          <p:cNvSpPr txBox="1">
            <a:spLocks noGrp="1"/>
          </p:cNvSpPr>
          <p:nvPr>
            <p:ph type="subTitle" idx="2"/>
          </p:nvPr>
        </p:nvSpPr>
        <p:spPr>
          <a:xfrm>
            <a:off x="3914250" y="3585963"/>
            <a:ext cx="43635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title" idx="3"/>
          </p:nvPr>
        </p:nvSpPr>
        <p:spPr>
          <a:xfrm>
            <a:off x="415650" y="3932264"/>
            <a:ext cx="11360700" cy="977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4"/>
          </p:nvPr>
        </p:nvSpPr>
        <p:spPr>
          <a:xfrm>
            <a:off x="3914250" y="4957563"/>
            <a:ext cx="43635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93" name="Google Shape;93;p15"/>
          <p:cNvGrpSpPr/>
          <p:nvPr/>
        </p:nvGrpSpPr>
        <p:grpSpPr>
          <a:xfrm>
            <a:off x="996863" y="5847088"/>
            <a:ext cx="10198275" cy="0"/>
            <a:chOff x="1007625" y="5986750"/>
            <a:chExt cx="10198275" cy="0"/>
          </a:xfrm>
        </p:grpSpPr>
        <p:cxnSp>
          <p:nvCxnSpPr>
            <p:cNvPr id="94" name="Google Shape;94;p15"/>
            <p:cNvCxnSpPr/>
            <p:nvPr/>
          </p:nvCxnSpPr>
          <p:spPr>
            <a:xfrm>
              <a:off x="1007625" y="5986750"/>
              <a:ext cx="29865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15"/>
            <p:cNvCxnSpPr/>
            <p:nvPr/>
          </p:nvCxnSpPr>
          <p:spPr>
            <a:xfrm>
              <a:off x="8219400" y="5986750"/>
              <a:ext cx="2986500" cy="0"/>
            </a:xfrm>
            <a:prstGeom prst="straightConnector1">
              <a:avLst/>
            </a:prstGeom>
            <a:noFill/>
            <a:ln w="9525" cap="flat" cmpd="sng">
              <a:solidFill>
                <a:srgbClr val="43434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15"/>
          <p:cNvSpPr txBox="1">
            <a:spLocks noGrp="1"/>
          </p:cNvSpPr>
          <p:nvPr>
            <p:ph type="subTitle" idx="5"/>
          </p:nvPr>
        </p:nvSpPr>
        <p:spPr>
          <a:xfrm>
            <a:off x="996875" y="5847088"/>
            <a:ext cx="29811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600" i="1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900"/>
              <a:buNone/>
              <a:defRPr i="1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6"/>
          </p:nvPr>
        </p:nvSpPr>
        <p:spPr>
          <a:xfrm>
            <a:off x="8214050" y="5847088"/>
            <a:ext cx="29811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1600" i="1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900"/>
              <a:buNone/>
              <a:defRPr i="1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7"/>
          </p:nvPr>
        </p:nvSpPr>
        <p:spPr>
          <a:xfrm>
            <a:off x="996875" y="5548888"/>
            <a:ext cx="29811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900"/>
              <a:buNone/>
              <a:defRPr i="1"/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8"/>
          </p:nvPr>
        </p:nvSpPr>
        <p:spPr>
          <a:xfrm>
            <a:off x="8214050" y="5548888"/>
            <a:ext cx="2981100" cy="298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i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900"/>
              <a:buNone/>
              <a:defRPr i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900"/>
              <a:buNone/>
              <a:defRPr i="1"/>
            </a:lvl9pPr>
          </a:lstStyle>
          <a:p>
            <a:endParaRPr/>
          </a:p>
        </p:txBody>
      </p:sp>
      <p:cxnSp>
        <p:nvCxnSpPr>
          <p:cNvPr id="100" name="Google Shape;100;p15"/>
          <p:cNvCxnSpPr/>
          <p:nvPr/>
        </p:nvCxnSpPr>
        <p:spPr>
          <a:xfrm rot="10800000">
            <a:off x="497850" y="287925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15"/>
          <p:cNvCxnSpPr/>
          <p:nvPr/>
        </p:nvCxnSpPr>
        <p:spPr>
          <a:xfrm rot="10800000">
            <a:off x="497850" y="6536325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4" name="Google Shape;104;p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6"/>
            <p:cNvSpPr txBox="1"/>
            <p:nvPr/>
          </p:nvSpPr>
          <p:spPr>
            <a:xfrm>
              <a:off x="463500" y="2858044"/>
              <a:ext cx="8956500" cy="38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06" name="Google Shape;106;p16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07" name="Google Shape;107;p16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6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9" name="Google Shape;109;p16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6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16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112" name="Google Shape;112;p16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252725" y="1833738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1252700" y="3238038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>
            <a:spLocks noGrp="1"/>
          </p:cNvSpPr>
          <p:nvPr>
            <p:ph type="pic" idx="2"/>
          </p:nvPr>
        </p:nvSpPr>
        <p:spPr>
          <a:xfrm flipH="1">
            <a:off x="7208200" y="1633013"/>
            <a:ext cx="3731100" cy="3976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8" name="Google Shape;18;p3"/>
          <p:cNvCxnSpPr/>
          <p:nvPr/>
        </p:nvCxnSpPr>
        <p:spPr>
          <a:xfrm rot="10800000">
            <a:off x="497850" y="5609513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 rot="10800000">
            <a:off x="497850" y="1248488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Six columns">
  <p:cSld name="CUSTOM_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2993825" y="2894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2"/>
          </p:nvPr>
        </p:nvSpPr>
        <p:spPr>
          <a:xfrm>
            <a:off x="7332750" y="28947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3"/>
          </p:nvPr>
        </p:nvSpPr>
        <p:spPr>
          <a:xfrm>
            <a:off x="7332725" y="49133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title" idx="4"/>
          </p:nvPr>
        </p:nvSpPr>
        <p:spPr>
          <a:xfrm>
            <a:off x="2993825" y="2199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 idx="5"/>
          </p:nvPr>
        </p:nvSpPr>
        <p:spPr>
          <a:xfrm>
            <a:off x="7332750" y="21990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 idx="6"/>
          </p:nvPr>
        </p:nvSpPr>
        <p:spPr>
          <a:xfrm>
            <a:off x="7332725" y="42175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7"/>
          </p:nvPr>
        </p:nvSpPr>
        <p:spPr>
          <a:xfrm>
            <a:off x="2993825" y="491324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 idx="8"/>
          </p:nvPr>
        </p:nvSpPr>
        <p:spPr>
          <a:xfrm>
            <a:off x="2993825" y="421747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ldrich"/>
              <a:buNone/>
              <a:defRPr sz="2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bril Fatface"/>
              <a:buNone/>
              <a:defRPr sz="26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cxnSp>
        <p:nvCxnSpPr>
          <p:cNvPr id="30" name="Google Shape;30;p4"/>
          <p:cNvCxnSpPr/>
          <p:nvPr/>
        </p:nvCxnSpPr>
        <p:spPr>
          <a:xfrm rot="10800000">
            <a:off x="497850" y="516525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4"/>
          <p:cNvCxnSpPr/>
          <p:nvPr/>
        </p:nvCxnSpPr>
        <p:spPr>
          <a:xfrm rot="10800000">
            <a:off x="497850" y="6307725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589400" y="3373900"/>
            <a:ext cx="11104200" cy="127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589400" y="4649500"/>
            <a:ext cx="11104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cxnSp>
        <p:nvCxnSpPr>
          <p:cNvPr id="35" name="Google Shape;35;p5"/>
          <p:cNvCxnSpPr/>
          <p:nvPr/>
        </p:nvCxnSpPr>
        <p:spPr>
          <a:xfrm rot="10800000">
            <a:off x="497850" y="516525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Two columns">
  <p:cSld name="CUSTOM_4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73350" y="1171188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73350" y="2382615"/>
            <a:ext cx="4960800" cy="284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464149" y="2371888"/>
            <a:ext cx="4961100" cy="284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cxnSp>
        <p:nvCxnSpPr>
          <p:cNvPr id="40" name="Google Shape;40;p6"/>
          <p:cNvCxnSpPr/>
          <p:nvPr/>
        </p:nvCxnSpPr>
        <p:spPr>
          <a:xfrm rot="10800000">
            <a:off x="497850" y="516525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6"/>
          <p:cNvCxnSpPr/>
          <p:nvPr/>
        </p:nvCxnSpPr>
        <p:spPr>
          <a:xfrm rot="10800000">
            <a:off x="497850" y="6307725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One column">
  <p:cSld name="CUSTOM_5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1401625" y="1741250"/>
            <a:ext cx="82845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1401625" y="2789650"/>
            <a:ext cx="8284500" cy="2491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cxnSp>
        <p:nvCxnSpPr>
          <p:cNvPr id="45" name="Google Shape;45;p7"/>
          <p:cNvCxnSpPr/>
          <p:nvPr/>
        </p:nvCxnSpPr>
        <p:spPr>
          <a:xfrm>
            <a:off x="492700" y="362700"/>
            <a:ext cx="0" cy="6132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Big Title">
  <p:cSld name="CUSTOM_6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511300" y="1949725"/>
            <a:ext cx="111423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511375" y="5538475"/>
            <a:ext cx="111423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cxnSp>
        <p:nvCxnSpPr>
          <p:cNvPr id="49" name="Google Shape;49;p8"/>
          <p:cNvCxnSpPr/>
          <p:nvPr/>
        </p:nvCxnSpPr>
        <p:spPr>
          <a:xfrm rot="10800000">
            <a:off x="497850" y="6307725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1242302" y="3600000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>
                <a:latin typeface="Calistoga"/>
                <a:ea typeface="Calistoga"/>
                <a:cs typeface="Calistoga"/>
                <a:sym typeface="Calisto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2"/>
          </p:nvPr>
        </p:nvSpPr>
        <p:spPr>
          <a:xfrm>
            <a:off x="4766552" y="3600000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>
                <a:latin typeface="Calistoga"/>
                <a:ea typeface="Calistoga"/>
                <a:cs typeface="Calistoga"/>
                <a:sym typeface="Calisto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3"/>
          </p:nvPr>
        </p:nvSpPr>
        <p:spPr>
          <a:xfrm>
            <a:off x="8290802" y="3600000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>
                <a:latin typeface="Calistoga"/>
                <a:ea typeface="Calistoga"/>
                <a:cs typeface="Calistoga"/>
                <a:sym typeface="Calisto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1242300" y="934700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body" idx="4"/>
          </p:nvPr>
        </p:nvSpPr>
        <p:spPr>
          <a:xfrm>
            <a:off x="1242300" y="4165707"/>
            <a:ext cx="2658900" cy="166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ctr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5"/>
          </p:nvPr>
        </p:nvSpPr>
        <p:spPr>
          <a:xfrm>
            <a:off x="4766550" y="4165707"/>
            <a:ext cx="2658900" cy="166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ctr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6"/>
          </p:nvPr>
        </p:nvSpPr>
        <p:spPr>
          <a:xfrm>
            <a:off x="8290800" y="4165707"/>
            <a:ext cx="2658900" cy="1660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algn="ctr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cxnSp>
        <p:nvCxnSpPr>
          <p:cNvPr id="58" name="Google Shape;58;p9"/>
          <p:cNvCxnSpPr/>
          <p:nvPr/>
        </p:nvCxnSpPr>
        <p:spPr>
          <a:xfrm rot="10800000">
            <a:off x="497850" y="516525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59;p9"/>
          <p:cNvCxnSpPr/>
          <p:nvPr/>
        </p:nvCxnSpPr>
        <p:spPr>
          <a:xfrm rot="10800000">
            <a:off x="497850" y="6307725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Text and Image">
  <p:cSld name="CUSTOM_9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925500" y="1946013"/>
            <a:ext cx="5170500" cy="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5000"/>
              <a:buNone/>
              <a:defRPr sz="15000"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subTitle" idx="1"/>
          </p:nvPr>
        </p:nvSpPr>
        <p:spPr>
          <a:xfrm>
            <a:off x="439850" y="4343238"/>
            <a:ext cx="3875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4572000" y="1040950"/>
            <a:ext cx="6981900" cy="4476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stoga"/>
              <a:buNone/>
              <a:defRPr sz="40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stoga"/>
              <a:buNone/>
              <a:defRPr sz="40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stoga"/>
              <a:buNone/>
              <a:defRPr sz="40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stoga"/>
              <a:buNone/>
              <a:defRPr sz="40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stoga"/>
              <a:buNone/>
              <a:defRPr sz="40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stoga"/>
              <a:buNone/>
              <a:defRPr sz="40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stoga"/>
              <a:buNone/>
              <a:defRPr sz="40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stoga"/>
              <a:buNone/>
              <a:defRPr sz="40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stoga"/>
              <a:buNone/>
              <a:defRPr sz="40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●"/>
              <a:defRPr sz="1900" b="1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○"/>
              <a:defRPr sz="1900" b="1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■"/>
              <a:defRPr sz="1900" b="1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●"/>
              <a:defRPr sz="1900" b="1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○"/>
              <a:defRPr sz="1900" b="1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■"/>
              <a:defRPr sz="1900" b="1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●"/>
              <a:defRPr sz="1900" b="1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○"/>
              <a:defRPr sz="1900" b="1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ntic Slab"/>
              <a:buChar char="■"/>
              <a:defRPr sz="1900" b="1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d-KP3yTBsfscg8wfugMzi0OixM2_GK8h?usp=sharin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hyperlink" Target="https://www.loom.com/share/68651849c8c84aa191fd827fca0cba0a?sid=dd1146c8-4193-4586-8785-343a9ff18c14" TargetMode="External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12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11" Type="http://schemas.openxmlformats.org/officeDocument/2006/relationships/hyperlink" Target="https://www.loom.com/share/9dfdafb55cd64c679df50881a6a6f25a?sid=db3794ee-6b95-4ec0-aa1d-b66bbc60d5ea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5" Type="http://schemas.openxmlformats.org/officeDocument/2006/relationships/hyperlink" Target="https://www.loom.com/share/35e532802ea242a3b41939df6ecaa178?sid=8d7222b2-75b5-4530-b45a-f4c636ecdba2" TargetMode="External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mural.co/t/bklarchitecture1550/m/bklarchitecture1550/1727753795190/9941920b1263d2eafedbbe02a5b9f14a9467454e?sender=u04b1db1385f3017ee0853964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mania.com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/>
          <p:nvPr/>
        </p:nvSpPr>
        <p:spPr>
          <a:xfrm>
            <a:off x="6781525" y="5240725"/>
            <a:ext cx="1467600" cy="14676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8931700" y="2328075"/>
            <a:ext cx="1467600" cy="14676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1358950" y="3433500"/>
            <a:ext cx="8017480" cy="71839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Calistoga"/>
              </a:rPr>
              <a:t>Architecting the Future</a:t>
            </a:r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1"/>
          </p:nvPr>
        </p:nvSpPr>
        <p:spPr>
          <a:xfrm>
            <a:off x="377400" y="5925775"/>
            <a:ext cx="115005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/>
              <a:t>ChatGPT in AECO Workflows</a:t>
            </a:r>
            <a:endParaRPr sz="3100" dirty="0"/>
          </a:p>
        </p:txBody>
      </p:sp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834600" y="2762700"/>
            <a:ext cx="9941700" cy="1155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Architecting the Future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/>
          <p:nvPr/>
        </p:nvSpPr>
        <p:spPr>
          <a:xfrm>
            <a:off x="988825" y="1307738"/>
            <a:ext cx="1262400" cy="1262400"/>
          </a:xfrm>
          <a:prstGeom prst="ellipse">
            <a:avLst/>
          </a:prstGeom>
          <a:gradFill>
            <a:gsLst>
              <a:gs pos="0">
                <a:srgbClr val="DFEAFB"/>
              </a:gs>
              <a:gs pos="100000">
                <a:srgbClr val="6E9CE7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27" name="Google Shape;227;p26"/>
          <p:cNvSpPr txBox="1">
            <a:spLocks noGrp="1"/>
          </p:cNvSpPr>
          <p:nvPr>
            <p:ph type="title"/>
          </p:nvPr>
        </p:nvSpPr>
        <p:spPr>
          <a:xfrm>
            <a:off x="1504925" y="1689275"/>
            <a:ext cx="9519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Capabilities</a:t>
            </a:r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body" idx="1"/>
          </p:nvPr>
        </p:nvSpPr>
        <p:spPr>
          <a:xfrm>
            <a:off x="1504925" y="2756950"/>
            <a:ext cx="7284300" cy="248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/>
              <a:t>Contextual Text Generation.</a:t>
            </a:r>
            <a:endParaRPr/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/>
              <a:t>Multimodal.</a:t>
            </a:r>
            <a:endParaRPr/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/>
              <a:t>Multilingual.</a:t>
            </a:r>
            <a:endParaRPr/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/>
              <a:t>Customizable.</a:t>
            </a:r>
            <a:endParaRPr/>
          </a:p>
        </p:txBody>
      </p:sp>
      <p:sp>
        <p:nvSpPr>
          <p:cNvPr id="229" name="Google Shape;229;p26"/>
          <p:cNvSpPr txBox="1"/>
          <p:nvPr/>
        </p:nvSpPr>
        <p:spPr>
          <a:xfrm>
            <a:off x="5313400" y="3035932"/>
            <a:ext cx="679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Antic Slab"/>
                <a:ea typeface="Antic Slab"/>
                <a:cs typeface="Antic Slab"/>
                <a:sym typeface="Antic Slab"/>
              </a:rPr>
              <a:t>Capable of producing text that is contextually relevant, mimicking human-like conversations based on deep subject understanding.</a:t>
            </a:r>
            <a:endParaRPr sz="13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30" name="Google Shape;230;p26"/>
          <p:cNvSpPr txBox="1"/>
          <p:nvPr/>
        </p:nvSpPr>
        <p:spPr>
          <a:xfrm>
            <a:off x="3510275" y="3635256"/>
            <a:ext cx="8433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Antic Slab"/>
                <a:ea typeface="Antic Slab"/>
                <a:cs typeface="Antic Slab"/>
                <a:sym typeface="Antic Slab"/>
              </a:rPr>
              <a:t>Can process and generate responses not just based on text but also voice and  images.</a:t>
            </a:r>
            <a:endParaRPr sz="1300" b="1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31" name="Google Shape;231;p26"/>
          <p:cNvSpPr txBox="1"/>
          <p:nvPr/>
        </p:nvSpPr>
        <p:spPr>
          <a:xfrm>
            <a:off x="3563000" y="4220006"/>
            <a:ext cx="4266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Antic Slab"/>
                <a:ea typeface="Antic Slab"/>
                <a:cs typeface="Antic Slab"/>
                <a:sym typeface="Antic Slab"/>
              </a:rPr>
              <a:t>Proficient in multiple languages.</a:t>
            </a:r>
            <a:endParaRPr sz="1300" b="1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32" name="Google Shape;232;p26"/>
          <p:cNvSpPr txBox="1"/>
          <p:nvPr/>
        </p:nvSpPr>
        <p:spPr>
          <a:xfrm>
            <a:off x="3692575" y="4628505"/>
            <a:ext cx="838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Antic Slab"/>
                <a:ea typeface="Antic Slab"/>
                <a:cs typeface="Antic Slab"/>
                <a:sym typeface="Antic Slab"/>
              </a:rPr>
              <a:t>Highly adaptable, it can follow specific instructions and adapt its responses to fit the needs of various user scenarios.</a:t>
            </a:r>
            <a:endParaRPr sz="13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/>
          <p:nvPr/>
        </p:nvSpPr>
        <p:spPr>
          <a:xfrm>
            <a:off x="988825" y="1307738"/>
            <a:ext cx="1262400" cy="1262400"/>
          </a:xfrm>
          <a:prstGeom prst="ellipse">
            <a:avLst/>
          </a:prstGeom>
          <a:gradFill>
            <a:gsLst>
              <a:gs pos="0">
                <a:srgbClr val="DFEAFB"/>
              </a:gs>
              <a:gs pos="100000">
                <a:srgbClr val="6E9CE7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38" name="Google Shape;238;p27"/>
          <p:cNvSpPr txBox="1">
            <a:spLocks noGrp="1"/>
          </p:cNvSpPr>
          <p:nvPr>
            <p:ph type="title"/>
          </p:nvPr>
        </p:nvSpPr>
        <p:spPr>
          <a:xfrm>
            <a:off x="1504925" y="1689275"/>
            <a:ext cx="9519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</a:t>
            </a:r>
            <a:endParaRPr/>
          </a:p>
        </p:txBody>
      </p:sp>
      <p:sp>
        <p:nvSpPr>
          <p:cNvPr id="239" name="Google Shape;239;p27"/>
          <p:cNvSpPr txBox="1">
            <a:spLocks noGrp="1"/>
          </p:cNvSpPr>
          <p:nvPr>
            <p:ph type="body" idx="1"/>
          </p:nvPr>
        </p:nvSpPr>
        <p:spPr>
          <a:xfrm>
            <a:off x="1504925" y="2756950"/>
            <a:ext cx="6225900" cy="248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/>
              <a:t>Hallucinations.</a:t>
            </a:r>
            <a:endParaRPr/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/>
              <a:t>Data Bias and Errors.</a:t>
            </a:r>
            <a:endParaRPr/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/>
              <a:t>Nuance Challenges.</a:t>
            </a:r>
            <a:endParaRPr/>
          </a:p>
          <a:p>
            <a:pPr marL="457200" lvl="0" indent="-3492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/>
              <a:t>Limited Real-Time Updates.</a:t>
            </a:r>
            <a:endParaRPr/>
          </a:p>
        </p:txBody>
      </p:sp>
      <p:sp>
        <p:nvSpPr>
          <p:cNvPr id="240" name="Google Shape;240;p27"/>
          <p:cNvSpPr txBox="1"/>
          <p:nvPr/>
        </p:nvSpPr>
        <p:spPr>
          <a:xfrm>
            <a:off x="3812826" y="3030934"/>
            <a:ext cx="7047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Antic Slab"/>
                <a:ea typeface="Antic Slab"/>
                <a:cs typeface="Antic Slab"/>
                <a:sym typeface="Antic Slab"/>
              </a:rPr>
              <a:t>Can generate incorrect or fictional information, with high confidence!</a:t>
            </a:r>
            <a:endParaRPr sz="13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41" name="Google Shape;241;p27"/>
          <p:cNvSpPr txBox="1"/>
          <p:nvPr/>
        </p:nvSpPr>
        <p:spPr>
          <a:xfrm>
            <a:off x="4492201" y="3511812"/>
            <a:ext cx="7386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Antic Slab"/>
                <a:ea typeface="Antic Slab"/>
                <a:cs typeface="Antic Slab"/>
                <a:sym typeface="Antic Slab"/>
              </a:rPr>
              <a:t>Despite advancements, it can still manifest biases present in its training data or make errors in understanding and generating responses.</a:t>
            </a:r>
            <a:endParaRPr sz="13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42" name="Google Shape;242;p27"/>
          <p:cNvSpPr txBox="1"/>
          <p:nvPr/>
        </p:nvSpPr>
        <p:spPr>
          <a:xfrm>
            <a:off x="4492201" y="4167850"/>
            <a:ext cx="7256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Antic Slab"/>
                <a:ea typeface="Antic Slab"/>
                <a:cs typeface="Antic Slab"/>
                <a:sym typeface="Antic Slab"/>
              </a:rPr>
              <a:t>While significantly improved, it may still struggle with very complex nuances of human emotions or highly specialized knowledge areas.</a:t>
            </a:r>
            <a:endParaRPr sz="13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43" name="Google Shape;243;p27"/>
          <p:cNvSpPr txBox="1"/>
          <p:nvPr/>
        </p:nvSpPr>
        <p:spPr>
          <a:xfrm>
            <a:off x="5376398" y="4763235"/>
            <a:ext cx="6550628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latin typeface="Antic Slab"/>
                <a:ea typeface="Antic Slab"/>
                <a:cs typeface="Antic Slab"/>
                <a:sym typeface="Antic Slab"/>
              </a:rPr>
              <a:t>Its knowledge is current up to its last training cut-off in October 2023, so it sometimes may not provide info on events occurring after that date, unless you specifically prompt it to search the web. </a:t>
            </a:r>
            <a:endParaRPr sz="13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/>
          <p:nvPr/>
        </p:nvSpPr>
        <p:spPr>
          <a:xfrm>
            <a:off x="4050825" y="1000713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49" name="Google Shape;249;p28"/>
          <p:cNvSpPr txBox="1">
            <a:spLocks noGrp="1"/>
          </p:cNvSpPr>
          <p:nvPr>
            <p:ph type="title"/>
          </p:nvPr>
        </p:nvSpPr>
        <p:spPr>
          <a:xfrm>
            <a:off x="873350" y="1323588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Did you know?</a:t>
            </a:r>
            <a:endParaRPr/>
          </a:p>
        </p:txBody>
      </p:sp>
      <p:sp>
        <p:nvSpPr>
          <p:cNvPr id="250" name="Google Shape;250;p28"/>
          <p:cNvSpPr txBox="1">
            <a:spLocks noGrp="1"/>
          </p:cNvSpPr>
          <p:nvPr>
            <p:ph type="body" idx="2"/>
          </p:nvPr>
        </p:nvSpPr>
        <p:spPr>
          <a:xfrm>
            <a:off x="6464148" y="2600488"/>
            <a:ext cx="5484929" cy="284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A86E8"/>
                </a:solidFill>
              </a:rPr>
              <a:t>Team </a:t>
            </a:r>
            <a:r>
              <a:rPr lang="en" dirty="0">
                <a:solidFill>
                  <a:schemeClr val="dk1"/>
                </a:solidFill>
              </a:rPr>
              <a:t>and </a:t>
            </a:r>
            <a:r>
              <a:rPr lang="en" dirty="0">
                <a:solidFill>
                  <a:srgbClr val="4A86E8"/>
                </a:solidFill>
              </a:rPr>
              <a:t>Enterprise </a:t>
            </a:r>
            <a:r>
              <a:rPr lang="en" dirty="0">
                <a:solidFill>
                  <a:schemeClr val="dk1"/>
                </a:solidFill>
              </a:rPr>
              <a:t>licenses follow </a:t>
            </a:r>
            <a:r>
              <a:rPr lang="en" dirty="0">
                <a:solidFill>
                  <a:srgbClr val="4A86E8"/>
                </a:solidFill>
              </a:rPr>
              <a:t>SOC compliance standards</a:t>
            </a:r>
            <a:r>
              <a:rPr lang="en" dirty="0">
                <a:solidFill>
                  <a:schemeClr val="dk1"/>
                </a:solidFill>
              </a:rPr>
              <a:t> and by default do not use the data for model training.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However, </a:t>
            </a:r>
            <a:r>
              <a:rPr lang="en" dirty="0">
                <a:solidFill>
                  <a:srgbClr val="4A86E8"/>
                </a:solidFill>
              </a:rPr>
              <a:t>if you share a link of a chat</a:t>
            </a:r>
            <a:r>
              <a:rPr lang="en" dirty="0">
                <a:solidFill>
                  <a:schemeClr val="dk1"/>
                </a:solidFill>
              </a:rPr>
              <a:t> or any of the proprietary GPT’s </a:t>
            </a:r>
            <a:r>
              <a:rPr lang="en" dirty="0">
                <a:solidFill>
                  <a:srgbClr val="4A86E8"/>
                </a:solidFill>
              </a:rPr>
              <a:t>with an external user</a:t>
            </a:r>
            <a:r>
              <a:rPr lang="en" dirty="0">
                <a:solidFill>
                  <a:schemeClr val="dk1"/>
                </a:solidFill>
              </a:rPr>
              <a:t> or a individual account, (free or paid) </a:t>
            </a:r>
            <a:r>
              <a:rPr lang="en" dirty="0">
                <a:solidFill>
                  <a:srgbClr val="4A86E8"/>
                </a:solidFill>
              </a:rPr>
              <a:t>the data</a:t>
            </a:r>
            <a:r>
              <a:rPr lang="en" dirty="0">
                <a:solidFill>
                  <a:schemeClr val="dk1"/>
                </a:solidFill>
              </a:rPr>
              <a:t> used in the GPT </a:t>
            </a:r>
            <a:r>
              <a:rPr lang="en" dirty="0">
                <a:solidFill>
                  <a:srgbClr val="4A86E8"/>
                </a:solidFill>
              </a:rPr>
              <a:t>is no longer subject to the enterprise privacy tier.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/>
          </a:p>
        </p:txBody>
      </p:sp>
      <p:sp>
        <p:nvSpPr>
          <p:cNvPr id="251" name="Google Shape;251;p28"/>
          <p:cNvSpPr txBox="1">
            <a:spLocks noGrp="1"/>
          </p:cNvSpPr>
          <p:nvPr>
            <p:ph type="body" idx="1"/>
          </p:nvPr>
        </p:nvSpPr>
        <p:spPr>
          <a:xfrm>
            <a:off x="873349" y="2611215"/>
            <a:ext cx="5334945" cy="284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ChatGPT allows users to </a:t>
            </a:r>
            <a:r>
              <a:rPr lang="en" dirty="0">
                <a:solidFill>
                  <a:srgbClr val="4A86E8"/>
                </a:solidFill>
              </a:rPr>
              <a:t>opt out of</a:t>
            </a:r>
            <a:r>
              <a:rPr lang="en" dirty="0"/>
              <a:t> having their data used for </a:t>
            </a:r>
            <a:r>
              <a:rPr lang="en" dirty="0">
                <a:solidFill>
                  <a:srgbClr val="4A86E8"/>
                </a:solidFill>
              </a:rPr>
              <a:t>training models</a:t>
            </a:r>
            <a:r>
              <a:rPr lang="en" dirty="0"/>
              <a:t>. Free users can disable chat history and paid users have a toggle option under Settings / Data Controls.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 </a:t>
            </a:r>
            <a:r>
              <a:rPr lang="en" dirty="0">
                <a:solidFill>
                  <a:srgbClr val="4A86E8"/>
                </a:solidFill>
              </a:rPr>
              <a:t>temporary chat</a:t>
            </a:r>
            <a:r>
              <a:rPr lang="en" dirty="0"/>
              <a:t> to prevent a chat from being stored in the chat history, and toggle “</a:t>
            </a:r>
            <a:r>
              <a:rPr lang="en" dirty="0">
                <a:solidFill>
                  <a:srgbClr val="4A86E8"/>
                </a:solidFill>
              </a:rPr>
              <a:t>memory off</a:t>
            </a:r>
            <a:r>
              <a:rPr lang="en" dirty="0"/>
              <a:t>” to prevent it from selectively memorizing things from the chats.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9"/>
          <p:cNvSpPr/>
          <p:nvPr/>
        </p:nvSpPr>
        <p:spPr>
          <a:xfrm>
            <a:off x="1384313" y="1103532"/>
            <a:ext cx="2010900" cy="20106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57" name="Google Shape;257;p29"/>
          <p:cNvSpPr txBox="1">
            <a:spLocks noGrp="1"/>
          </p:cNvSpPr>
          <p:nvPr>
            <p:ph type="title"/>
          </p:nvPr>
        </p:nvSpPr>
        <p:spPr>
          <a:xfrm>
            <a:off x="-3162325" y="3373900"/>
            <a:ext cx="11104200" cy="127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into it.</a:t>
            </a:r>
            <a:endParaRPr/>
          </a:p>
        </p:txBody>
      </p:sp>
      <p:sp>
        <p:nvSpPr>
          <p:cNvPr id="258" name="Google Shape;258;p29"/>
          <p:cNvSpPr/>
          <p:nvPr/>
        </p:nvSpPr>
        <p:spPr>
          <a:xfrm>
            <a:off x="1293337" y="1393201"/>
            <a:ext cx="2039017" cy="12974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Calistoga"/>
              </a:rPr>
              <a:t>02</a:t>
            </a:r>
          </a:p>
        </p:txBody>
      </p:sp>
      <p:pic>
        <p:nvPicPr>
          <p:cNvPr id="259" name="Google Shape;2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0800" y="529500"/>
            <a:ext cx="7761199" cy="6328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9"/>
          <p:cNvSpPr txBox="1">
            <a:spLocks noGrp="1"/>
          </p:cNvSpPr>
          <p:nvPr>
            <p:ph type="body" idx="1"/>
          </p:nvPr>
        </p:nvSpPr>
        <p:spPr>
          <a:xfrm>
            <a:off x="315563" y="4649500"/>
            <a:ext cx="4148400" cy="191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Series of guides for creating targeted and strategic prompts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5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chemeClr val="dk1"/>
                </a:solidFill>
              </a:rPr>
              <a:t>Fun Fact: 90% of the images you’ll see…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chemeClr val="dk1"/>
                </a:solidFill>
              </a:rPr>
              <a:t>AI Generated + Photoshop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0"/>
          <p:cNvSpPr/>
          <p:nvPr/>
        </p:nvSpPr>
        <p:spPr>
          <a:xfrm>
            <a:off x="7583475" y="543913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grpSp>
        <p:nvGrpSpPr>
          <p:cNvPr id="266" name="Google Shape;266;p30"/>
          <p:cNvGrpSpPr/>
          <p:nvPr/>
        </p:nvGrpSpPr>
        <p:grpSpPr>
          <a:xfrm rot="10800000">
            <a:off x="8077977" y="849126"/>
            <a:ext cx="1237846" cy="872004"/>
            <a:chOff x="621403" y="597265"/>
            <a:chExt cx="1588204" cy="1118814"/>
          </a:xfrm>
        </p:grpSpPr>
        <p:sp>
          <p:nvSpPr>
            <p:cNvPr id="267" name="Google Shape;267;p30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30"/>
          <p:cNvSpPr txBox="1">
            <a:spLocks noGrp="1"/>
          </p:cNvSpPr>
          <p:nvPr>
            <p:ph type="title"/>
          </p:nvPr>
        </p:nvSpPr>
        <p:spPr>
          <a:xfrm>
            <a:off x="5479675" y="1949725"/>
            <a:ext cx="6173700" cy="3227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/>
              <a:t>The most creative people are not those with the highest IQ. The most creative are those that learned to play in everything they do. </a:t>
            </a:r>
            <a:endParaRPr sz="3800" dirty="0"/>
          </a:p>
        </p:txBody>
      </p:sp>
      <p:sp>
        <p:nvSpPr>
          <p:cNvPr id="270" name="Google Shape;270;p30"/>
          <p:cNvSpPr txBox="1">
            <a:spLocks noGrp="1"/>
          </p:cNvSpPr>
          <p:nvPr>
            <p:ph type="subTitle" idx="1"/>
          </p:nvPr>
        </p:nvSpPr>
        <p:spPr>
          <a:xfrm>
            <a:off x="511375" y="5538475"/>
            <a:ext cx="111423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― Dr. MacKinnon</a:t>
            </a:r>
            <a:endParaRPr/>
          </a:p>
        </p:txBody>
      </p:sp>
      <p:pic>
        <p:nvPicPr>
          <p:cNvPr id="271" name="Google Shape;27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339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1"/>
          <p:cNvSpPr/>
          <p:nvPr/>
        </p:nvSpPr>
        <p:spPr>
          <a:xfrm>
            <a:off x="1168625" y="147368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cxnSp>
        <p:nvCxnSpPr>
          <p:cNvPr id="277" name="Google Shape;277;p31"/>
          <p:cNvCxnSpPr/>
          <p:nvPr/>
        </p:nvCxnSpPr>
        <p:spPr>
          <a:xfrm>
            <a:off x="492700" y="362700"/>
            <a:ext cx="0" cy="6132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78" name="Google Shape;278;p31"/>
          <p:cNvPicPr preferRelativeResize="0"/>
          <p:nvPr/>
        </p:nvPicPr>
        <p:blipFill rotWithShape="1">
          <a:blip r:embed="rId3">
            <a:alphaModFix/>
          </a:blip>
          <a:srcRect l="7067" r="7579"/>
          <a:stretch/>
        </p:blipFill>
        <p:spPr>
          <a:xfrm>
            <a:off x="6788225" y="-6025"/>
            <a:ext cx="5403776" cy="687004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1"/>
          <p:cNvSpPr txBox="1"/>
          <p:nvPr/>
        </p:nvSpPr>
        <p:spPr>
          <a:xfrm>
            <a:off x="1376300" y="2048650"/>
            <a:ext cx="61203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(Do not take prompting </a:t>
            </a:r>
            <a:br>
              <a:rPr lang="en" sz="29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</a:br>
            <a:r>
              <a:rPr lang="en" sz="29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too seriously) </a:t>
            </a:r>
            <a:endParaRPr sz="2900"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The early bird gets the worm</a:t>
            </a:r>
            <a:endParaRPr sz="2900">
              <a:solidFill>
                <a:schemeClr val="dk1"/>
              </a:solidFill>
              <a:latin typeface="Calistoga"/>
              <a:ea typeface="Calistoga"/>
              <a:cs typeface="Calistoga"/>
              <a:sym typeface="Calistog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/>
          <p:nvPr/>
        </p:nvSpPr>
        <p:spPr>
          <a:xfrm>
            <a:off x="988825" y="130773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85" name="Google Shape;285;p32"/>
          <p:cNvSpPr txBox="1">
            <a:spLocks noGrp="1"/>
          </p:cNvSpPr>
          <p:nvPr>
            <p:ph type="title"/>
          </p:nvPr>
        </p:nvSpPr>
        <p:spPr>
          <a:xfrm>
            <a:off x="1504925" y="1689275"/>
            <a:ext cx="9519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Importance of Articulation.</a:t>
            </a:r>
            <a:endParaRPr/>
          </a:p>
        </p:txBody>
      </p:sp>
      <p:sp>
        <p:nvSpPr>
          <p:cNvPr id="286" name="Google Shape;286;p32"/>
          <p:cNvSpPr txBox="1">
            <a:spLocks noGrp="1"/>
          </p:cNvSpPr>
          <p:nvPr>
            <p:ph type="body" idx="1"/>
          </p:nvPr>
        </p:nvSpPr>
        <p:spPr>
          <a:xfrm>
            <a:off x="1504925" y="2756950"/>
            <a:ext cx="8395200" cy="248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Check the work. 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Reiterate.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Make it your own.</a:t>
            </a:r>
            <a:endParaRPr sz="2100"/>
          </a:p>
        </p:txBody>
      </p:sp>
      <p:sp>
        <p:nvSpPr>
          <p:cNvPr id="287" name="Google Shape;287;p32"/>
          <p:cNvSpPr txBox="1"/>
          <p:nvPr/>
        </p:nvSpPr>
        <p:spPr>
          <a:xfrm>
            <a:off x="4478749" y="2941203"/>
            <a:ext cx="7609525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ntic Slab"/>
                <a:ea typeface="Antic Slab"/>
                <a:cs typeface="Antic Slab"/>
                <a:sym typeface="Antic Slab"/>
              </a:rPr>
              <a:t>Rephrase and respond. Challenge AI to show reasoning (4o Model, not o1)</a:t>
            </a:r>
            <a:endParaRPr sz="16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88" name="Google Shape;288;p32"/>
          <p:cNvSpPr txBox="1"/>
          <p:nvPr/>
        </p:nvSpPr>
        <p:spPr>
          <a:xfrm>
            <a:off x="4478750" y="3916266"/>
            <a:ext cx="7386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ntic Slab"/>
                <a:ea typeface="Antic Slab"/>
                <a:cs typeface="Antic Slab"/>
                <a:sym typeface="Antic Slab"/>
              </a:rPr>
              <a:t>Create options. Tell AI to make your prompt more concise.</a:t>
            </a:r>
            <a:endParaRPr sz="1600" b="1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89" name="Google Shape;289;p32"/>
          <p:cNvSpPr txBox="1"/>
          <p:nvPr/>
        </p:nvSpPr>
        <p:spPr>
          <a:xfrm>
            <a:off x="4478750" y="4877603"/>
            <a:ext cx="7256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ntic Slab"/>
                <a:ea typeface="Antic Slab"/>
                <a:cs typeface="Antic Slab"/>
                <a:sym typeface="Antic Slab"/>
              </a:rPr>
              <a:t>Customize prompts to your goals</a:t>
            </a:r>
            <a:endParaRPr sz="1600" b="1"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290" name="Google Shape;29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225" y="5508875"/>
            <a:ext cx="629300" cy="9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7600" y="5650994"/>
            <a:ext cx="2042975" cy="71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4975" y="5650994"/>
            <a:ext cx="2042999" cy="71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/>
        </p:nvSpPr>
        <p:spPr>
          <a:xfrm>
            <a:off x="5859425" y="5831125"/>
            <a:ext cx="3538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ntic Slab"/>
                <a:ea typeface="Antic Slab"/>
                <a:cs typeface="Antic Slab"/>
                <a:sym typeface="Antic Slab"/>
              </a:rPr>
              <a:t>No Context, Open Ended Questions</a:t>
            </a:r>
            <a:endParaRPr sz="1600" b="1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684026" y="5831125"/>
            <a:ext cx="1504999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ntic Slab"/>
                <a:ea typeface="Antic Slab"/>
                <a:cs typeface="Antic Slab"/>
                <a:sym typeface="Antic Slab"/>
              </a:rPr>
              <a:t>Algorithmic</a:t>
            </a:r>
            <a:endParaRPr sz="16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9599000" y="4711850"/>
            <a:ext cx="18543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Trust?</a:t>
            </a:r>
            <a:endParaRPr/>
          </a:p>
        </p:txBody>
      </p:sp>
      <p:pic>
        <p:nvPicPr>
          <p:cNvPr id="296" name="Google Shape;29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29475" y="0"/>
            <a:ext cx="2662525" cy="26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3"/>
          <p:cNvSpPr txBox="1">
            <a:spLocks noGrp="1"/>
          </p:cNvSpPr>
          <p:nvPr>
            <p:ph type="title"/>
          </p:nvPr>
        </p:nvSpPr>
        <p:spPr>
          <a:xfrm>
            <a:off x="1401625" y="319400"/>
            <a:ext cx="104397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 AI Terms to know for conversation </a:t>
            </a:r>
            <a:endParaRPr sz="2600"/>
          </a:p>
        </p:txBody>
      </p:sp>
      <p:graphicFrame>
        <p:nvGraphicFramePr>
          <p:cNvPr id="302" name="Google Shape;302;p33"/>
          <p:cNvGraphicFramePr/>
          <p:nvPr>
            <p:extLst>
              <p:ext uri="{D42A27DB-BD31-4B8C-83A1-F6EECF244321}">
                <p14:modId xmlns:p14="http://schemas.microsoft.com/office/powerpoint/2010/main" val="3594956381"/>
              </p:ext>
            </p:extLst>
          </p:nvPr>
        </p:nvGraphicFramePr>
        <p:xfrm>
          <a:off x="780575" y="1397275"/>
          <a:ext cx="11060800" cy="4901525"/>
        </p:xfrm>
        <a:graphic>
          <a:graphicData uri="http://schemas.openxmlformats.org/drawingml/2006/table">
            <a:tbl>
              <a:tblPr>
                <a:noFill/>
                <a:tableStyleId>{C76AC8B2-F789-4EA9-B48F-17737AFAD745}</a:tableStyleId>
              </a:tblPr>
              <a:tblGrid>
                <a:gridCol w="276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65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30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 dirty="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Model:</a:t>
                      </a:r>
                      <a:r>
                        <a:rPr lang="en" sz="1200" dirty="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 (Not Victoria Secret), this is a mathematical process of understanding a concept and prediction result. </a:t>
                      </a:r>
                      <a:endParaRPr sz="1200" dirty="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LLM (Large Language Model)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: GPT models are trained on large datasets and are more accurate than machine learning algorithms because they can grasp the complexities of natural language.</a:t>
                      </a:r>
                      <a:endParaRPr sz="1200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Training Data/Pre-Training: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The data used to teach an AI model to recognize patterns and make decisions. </a:t>
                      </a:r>
                      <a:endParaRPr sz="120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20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</a:br>
                      <a:r>
                        <a:rPr lang="en" sz="120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A risk is AI being trained on AI</a:t>
                      </a:r>
                      <a:endParaRPr sz="1200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Context Window: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The portion of text that the model considers when generating a response or prediction.</a:t>
                      </a:r>
                      <a:endParaRPr sz="120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NLP (Natural Language Processing)</a:t>
                      </a:r>
                      <a:r>
                        <a:rPr lang="en" sz="1200"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: Field of AI that focuses on the interaction between computers and humans</a:t>
                      </a:r>
                      <a:endParaRPr sz="1200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(This is Siri / Alexa)</a:t>
                      </a:r>
                      <a:endParaRPr sz="1200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Machine Learning: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use of algorithms and statistical models to work toward a goal using trial and error.</a:t>
                      </a:r>
                      <a:endParaRPr sz="120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(Learn from experience)</a:t>
                      </a:r>
                      <a:endParaRPr sz="1200" b="1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Deep Learning:</a:t>
                      </a:r>
                      <a:r>
                        <a:rPr lang="en" sz="1200"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A subset of machine learning that uses neural networks with many layers (deep neural networks) to model complex patterns in data.</a:t>
                      </a:r>
                      <a:endParaRPr sz="1200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Neural Network:</a:t>
                      </a:r>
                      <a:r>
                        <a:rPr lang="en" sz="1200"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A series of algorithms that attempt to recognize underlying relationships in a set of data through a process that mimics the human brain</a:t>
                      </a:r>
                      <a:endParaRPr sz="1200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85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 b="1" dirty="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Tokenization: </a:t>
                      </a:r>
                      <a:r>
                        <a:rPr lang="en" sz="1200" dirty="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The process of converting text into smaller units (tokens) that the model can understand and process.</a:t>
                      </a:r>
                      <a:endParaRPr sz="1200" dirty="0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200" b="1" dirty="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API (Application Programming Interface): </a:t>
                      </a:r>
                      <a:r>
                        <a:rPr lang="en" sz="1200" dirty="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A set of rules and protocols for building and interacting with software applications, allowing different systems to communicate with each other. (API Key to connect)</a:t>
                      </a:r>
                      <a:endParaRPr sz="1200" dirty="0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dk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solidFill>
                          <a:schemeClr val="dk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dirty="0">
                          <a:solidFill>
                            <a:schemeClr val="dk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Let’s go down the </a:t>
                      </a:r>
                      <a:endParaRPr sz="2400" dirty="0">
                        <a:solidFill>
                          <a:schemeClr val="dk1"/>
                        </a:solidFill>
                        <a:latin typeface="Calistoga"/>
                        <a:ea typeface="Calistoga"/>
                        <a:cs typeface="Calistoga"/>
                        <a:sym typeface="Calistoga"/>
                      </a:endParaRPr>
                    </a:p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dirty="0">
                          <a:solidFill>
                            <a:schemeClr val="dk1"/>
                          </a:solidFill>
                          <a:latin typeface="Calistoga"/>
                          <a:ea typeface="Calistoga"/>
                          <a:cs typeface="Calistoga"/>
                          <a:sym typeface="Calistoga"/>
                        </a:rPr>
                        <a:t>rabbit hole</a:t>
                      </a:r>
                      <a:endParaRPr sz="1200" dirty="0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cxnSp>
        <p:nvCxnSpPr>
          <p:cNvPr id="303" name="Google Shape;303;p33"/>
          <p:cNvCxnSpPr/>
          <p:nvPr/>
        </p:nvCxnSpPr>
        <p:spPr>
          <a:xfrm>
            <a:off x="5555248" y="4273002"/>
            <a:ext cx="3356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4" name="Google Shape;304;p33"/>
          <p:cNvCxnSpPr/>
          <p:nvPr/>
        </p:nvCxnSpPr>
        <p:spPr>
          <a:xfrm>
            <a:off x="7296548" y="4093282"/>
            <a:ext cx="0" cy="18843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5" name="Google Shape;305;p33"/>
          <p:cNvPicPr preferRelativeResize="0"/>
          <p:nvPr/>
        </p:nvPicPr>
        <p:blipFill rotWithShape="1">
          <a:blip r:embed="rId3">
            <a:alphaModFix/>
          </a:blip>
          <a:srcRect l="31342" t="1075" b="6793"/>
          <a:stretch/>
        </p:blipFill>
        <p:spPr>
          <a:xfrm>
            <a:off x="780575" y="4211850"/>
            <a:ext cx="2760147" cy="2086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4"/>
          <p:cNvSpPr/>
          <p:nvPr/>
        </p:nvSpPr>
        <p:spPr>
          <a:xfrm>
            <a:off x="988825" y="328963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11" name="Google Shape;311;p34"/>
          <p:cNvSpPr txBox="1">
            <a:spLocks noGrp="1"/>
          </p:cNvSpPr>
          <p:nvPr>
            <p:ph type="title"/>
          </p:nvPr>
        </p:nvSpPr>
        <p:spPr>
          <a:xfrm>
            <a:off x="1504925" y="710500"/>
            <a:ext cx="9519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Prompt Guide Structure.</a:t>
            </a:r>
            <a:endParaRPr/>
          </a:p>
        </p:txBody>
      </p:sp>
      <p:sp>
        <p:nvSpPr>
          <p:cNvPr id="312" name="Google Shape;312;p34"/>
          <p:cNvSpPr txBox="1">
            <a:spLocks noGrp="1"/>
          </p:cNvSpPr>
          <p:nvPr>
            <p:ph type="body" idx="1"/>
          </p:nvPr>
        </p:nvSpPr>
        <p:spPr>
          <a:xfrm>
            <a:off x="1028675" y="2320475"/>
            <a:ext cx="3276600" cy="382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R - T - F 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T - A - G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B - A - B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 - A - R - E</a:t>
            </a:r>
            <a:endParaRPr sz="2100"/>
          </a:p>
        </p:txBody>
      </p:sp>
      <p:graphicFrame>
        <p:nvGraphicFramePr>
          <p:cNvPr id="313" name="Google Shape;313;p34"/>
          <p:cNvGraphicFramePr/>
          <p:nvPr>
            <p:extLst>
              <p:ext uri="{D42A27DB-BD31-4B8C-83A1-F6EECF244321}">
                <p14:modId xmlns:p14="http://schemas.microsoft.com/office/powerpoint/2010/main" val="3053685438"/>
              </p:ext>
            </p:extLst>
          </p:nvPr>
        </p:nvGraphicFramePr>
        <p:xfrm>
          <a:off x="3539875" y="2108003"/>
          <a:ext cx="8124500" cy="3771600"/>
        </p:xfrm>
        <a:graphic>
          <a:graphicData uri="http://schemas.openxmlformats.org/drawingml/2006/table">
            <a:tbl>
              <a:tblPr>
                <a:noFill/>
                <a:tableStyleId>{C76AC8B2-F789-4EA9-B48F-17737AFAD745}</a:tableStyleId>
              </a:tblPr>
              <a:tblGrid>
                <a:gridCol w="203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1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Act as a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ROLE ]</a:t>
                      </a:r>
                      <a:r>
                        <a:rPr lang="en" sz="180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 </a:t>
                      </a:r>
                      <a:endParaRPr sz="180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Create a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TASK ]</a:t>
                      </a: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 </a:t>
                      </a:r>
                      <a:endParaRPr sz="1350" b="1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Show as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FORMAT ]</a:t>
                      </a:r>
                      <a:endParaRPr b="1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Define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TASK ]</a:t>
                      </a:r>
                      <a:endParaRPr b="1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State the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ACTION ]</a:t>
                      </a:r>
                      <a:endParaRPr b="1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Clarify the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GOAL ]</a:t>
                      </a:r>
                      <a:endParaRPr b="1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Explain Problem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BEFORE ]</a:t>
                      </a:r>
                      <a:endParaRPr b="1"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State Outcome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AFTER ] </a:t>
                      </a:r>
                      <a:endParaRPr sz="1350" b="1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Ask for the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BRIDGE ]</a:t>
                      </a:r>
                      <a:endParaRPr sz="1350" b="1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endParaRPr sz="1350" b="1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Give the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CONTEXT ] 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Describe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ACTION ]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Clarify the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RESULT ]</a:t>
                      </a:r>
                      <a:r>
                        <a:rPr lang="en" sz="135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 </a:t>
                      </a:r>
                      <a:endParaRPr sz="135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50" dirty="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Give the</a:t>
                      </a:r>
                      <a:endParaRPr sz="1350" dirty="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Antic Slab"/>
                          <a:ea typeface="Antic Slab"/>
                          <a:cs typeface="Antic Slab"/>
                          <a:sym typeface="Antic Slab"/>
                        </a:rPr>
                        <a:t>[ EXAMPLE ]</a:t>
                      </a:r>
                      <a:endParaRPr sz="1350" dirty="0">
                        <a:solidFill>
                          <a:schemeClr val="dk1"/>
                        </a:solidFill>
                        <a:latin typeface="Antic Slab"/>
                        <a:ea typeface="Antic Slab"/>
                        <a:cs typeface="Antic Slab"/>
                        <a:sym typeface="Antic Slab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5"/>
          <p:cNvSpPr/>
          <p:nvPr/>
        </p:nvSpPr>
        <p:spPr>
          <a:xfrm>
            <a:off x="4442525" y="0"/>
            <a:ext cx="7749600" cy="685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19" name="Google Shape;319;p35"/>
          <p:cNvSpPr/>
          <p:nvPr/>
        </p:nvSpPr>
        <p:spPr>
          <a:xfrm>
            <a:off x="988825" y="130773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20" name="Google Shape;320;p35"/>
          <p:cNvSpPr txBox="1">
            <a:spLocks noGrp="1"/>
          </p:cNvSpPr>
          <p:nvPr>
            <p:ph type="title"/>
          </p:nvPr>
        </p:nvSpPr>
        <p:spPr>
          <a:xfrm>
            <a:off x="1504925" y="1689275"/>
            <a:ext cx="9519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321" name="Google Shape;321;p35"/>
          <p:cNvSpPr txBox="1">
            <a:spLocks noGrp="1"/>
          </p:cNvSpPr>
          <p:nvPr>
            <p:ph type="body" idx="1"/>
          </p:nvPr>
        </p:nvSpPr>
        <p:spPr>
          <a:xfrm>
            <a:off x="1073325" y="2756950"/>
            <a:ext cx="5298000" cy="248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[ROLE]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[TASK]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[FORMAT]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322" name="Google Shape;322;p35"/>
          <p:cNvSpPr txBox="1"/>
          <p:nvPr/>
        </p:nvSpPr>
        <p:spPr>
          <a:xfrm>
            <a:off x="2816476" y="2964902"/>
            <a:ext cx="1262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ntic Slab"/>
                <a:ea typeface="Antic Slab"/>
                <a:cs typeface="Antic Slab"/>
                <a:sym typeface="Antic Slab"/>
              </a:rPr>
              <a:t>Act as a:</a:t>
            </a:r>
            <a:endParaRPr sz="1600" b="1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23" name="Google Shape;323;p35"/>
          <p:cNvSpPr txBox="1"/>
          <p:nvPr/>
        </p:nvSpPr>
        <p:spPr>
          <a:xfrm>
            <a:off x="2816476" y="3916277"/>
            <a:ext cx="1262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ntic Slab"/>
                <a:ea typeface="Antic Slab"/>
                <a:cs typeface="Antic Slab"/>
                <a:sym typeface="Antic Slab"/>
              </a:rPr>
              <a:t>Create a:</a:t>
            </a:r>
            <a:endParaRPr sz="1600" b="1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24" name="Google Shape;324;p35"/>
          <p:cNvSpPr txBox="1"/>
          <p:nvPr/>
        </p:nvSpPr>
        <p:spPr>
          <a:xfrm>
            <a:off x="2946076" y="4867652"/>
            <a:ext cx="1480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ntic Slab"/>
                <a:ea typeface="Antic Slab"/>
                <a:cs typeface="Antic Slab"/>
                <a:sym typeface="Antic Slab"/>
              </a:rPr>
              <a:t>Show as:</a:t>
            </a:r>
            <a:endParaRPr sz="16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325" name="Google Shape;32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9225" y="918550"/>
            <a:ext cx="7722775" cy="5588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/>
          <p:nvPr/>
        </p:nvSpPr>
        <p:spPr>
          <a:xfrm>
            <a:off x="4596100" y="183373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27" name="Google Shape;127;p18"/>
          <p:cNvSpPr txBox="1">
            <a:spLocks noGrp="1"/>
          </p:cNvSpPr>
          <p:nvPr>
            <p:ph type="title"/>
          </p:nvPr>
        </p:nvSpPr>
        <p:spPr>
          <a:xfrm>
            <a:off x="1252725" y="1833750"/>
            <a:ext cx="6582300" cy="13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Hello! I’m Jarod</a:t>
            </a:r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body" idx="1"/>
          </p:nvPr>
        </p:nvSpPr>
        <p:spPr>
          <a:xfrm>
            <a:off x="1252699" y="3238038"/>
            <a:ext cx="5981082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Design - Marketing - AI Specialist at NEWMARK.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Wholly dedicated to new technology; “Obsessed with AI” is the </a:t>
            </a:r>
            <a:br>
              <a:rPr lang="en" dirty="0"/>
            </a:br>
            <a:r>
              <a:rPr lang="en" dirty="0"/>
              <a:t>understatement of the century. </a:t>
            </a:r>
            <a:endParaRPr dirty="0"/>
          </a:p>
        </p:txBody>
      </p:sp>
      <p:pic>
        <p:nvPicPr>
          <p:cNvPr id="129" name="Google Shape;129;p18"/>
          <p:cNvPicPr preferRelativeResize="0"/>
          <p:nvPr/>
        </p:nvPicPr>
        <p:blipFill rotWithShape="1">
          <a:blip r:embed="rId3">
            <a:alphaModFix/>
          </a:blip>
          <a:srcRect t="18876" b="11852"/>
          <a:stretch/>
        </p:blipFill>
        <p:spPr>
          <a:xfrm>
            <a:off x="7595375" y="1275150"/>
            <a:ext cx="4144976" cy="430770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/>
          <p:nvPr/>
        </p:nvSpPr>
        <p:spPr>
          <a:xfrm>
            <a:off x="988825" y="130773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31" name="Google Shape;331;p36"/>
          <p:cNvSpPr txBox="1">
            <a:spLocks noGrp="1"/>
          </p:cNvSpPr>
          <p:nvPr>
            <p:ph type="title"/>
          </p:nvPr>
        </p:nvSpPr>
        <p:spPr>
          <a:xfrm>
            <a:off x="1504925" y="1689275"/>
            <a:ext cx="9519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332" name="Google Shape;332;p36"/>
          <p:cNvSpPr txBox="1">
            <a:spLocks noGrp="1"/>
          </p:cNvSpPr>
          <p:nvPr>
            <p:ph type="body" idx="1"/>
          </p:nvPr>
        </p:nvSpPr>
        <p:spPr>
          <a:xfrm>
            <a:off x="2026900" y="2756950"/>
            <a:ext cx="1983900" cy="248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[TASK]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[ACTION]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[GOAL]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333" name="Google Shape;333;p36"/>
          <p:cNvSpPr txBox="1"/>
          <p:nvPr/>
        </p:nvSpPr>
        <p:spPr>
          <a:xfrm>
            <a:off x="1035325" y="2951675"/>
            <a:ext cx="2751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ntic Slab"/>
                <a:ea typeface="Antic Slab"/>
                <a:cs typeface="Antic Slab"/>
                <a:sym typeface="Antic Slab"/>
              </a:rPr>
              <a:t>Define the:</a:t>
            </a:r>
            <a:endParaRPr sz="16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34" name="Google Shape;334;p36"/>
          <p:cNvSpPr txBox="1"/>
          <p:nvPr/>
        </p:nvSpPr>
        <p:spPr>
          <a:xfrm>
            <a:off x="1035325" y="3875052"/>
            <a:ext cx="2592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ntic Slab"/>
                <a:ea typeface="Antic Slab"/>
                <a:cs typeface="Antic Slab"/>
                <a:sym typeface="Antic Slab"/>
              </a:rPr>
              <a:t>State the</a:t>
            </a:r>
            <a:endParaRPr sz="16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35" name="Google Shape;335;p36"/>
          <p:cNvSpPr txBox="1"/>
          <p:nvPr/>
        </p:nvSpPr>
        <p:spPr>
          <a:xfrm>
            <a:off x="988825" y="4831227"/>
            <a:ext cx="2592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ntic Slab"/>
                <a:ea typeface="Antic Slab"/>
                <a:cs typeface="Antic Slab"/>
                <a:sym typeface="Antic Slab"/>
              </a:rPr>
              <a:t>Clarify the</a:t>
            </a:r>
            <a:endParaRPr sz="1600" b="1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36" name="Google Shape;336;p36"/>
          <p:cNvSpPr/>
          <p:nvPr/>
        </p:nvSpPr>
        <p:spPr>
          <a:xfrm>
            <a:off x="4442400" y="0"/>
            <a:ext cx="7749600" cy="685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337" name="Google Shape;33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400" y="906100"/>
            <a:ext cx="7749600" cy="5549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"/>
          <p:cNvSpPr/>
          <p:nvPr/>
        </p:nvSpPr>
        <p:spPr>
          <a:xfrm>
            <a:off x="4442525" y="0"/>
            <a:ext cx="7749600" cy="685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43" name="Google Shape;343;p37"/>
          <p:cNvSpPr/>
          <p:nvPr/>
        </p:nvSpPr>
        <p:spPr>
          <a:xfrm>
            <a:off x="988825" y="130773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44" name="Google Shape;344;p37"/>
          <p:cNvSpPr txBox="1">
            <a:spLocks noGrp="1"/>
          </p:cNvSpPr>
          <p:nvPr>
            <p:ph type="title"/>
          </p:nvPr>
        </p:nvSpPr>
        <p:spPr>
          <a:xfrm>
            <a:off x="1504925" y="1689275"/>
            <a:ext cx="9519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345" name="Google Shape;345;p37"/>
          <p:cNvSpPr txBox="1">
            <a:spLocks noGrp="1"/>
          </p:cNvSpPr>
          <p:nvPr>
            <p:ph type="body" idx="1"/>
          </p:nvPr>
        </p:nvSpPr>
        <p:spPr>
          <a:xfrm>
            <a:off x="1036125" y="2756950"/>
            <a:ext cx="1983900" cy="248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[BEFORE]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[AFTER]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[BRIDGE]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346" name="Google Shape;346;p37"/>
          <p:cNvSpPr txBox="1"/>
          <p:nvPr/>
        </p:nvSpPr>
        <p:spPr>
          <a:xfrm>
            <a:off x="2779275" y="2944275"/>
            <a:ext cx="1654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ntic Slab"/>
                <a:ea typeface="Antic Slab"/>
                <a:cs typeface="Antic Slab"/>
                <a:sym typeface="Antic Slab"/>
              </a:rPr>
              <a:t>Act as a:</a:t>
            </a:r>
            <a:endParaRPr sz="1600" b="1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47" name="Google Shape;347;p37"/>
          <p:cNvSpPr txBox="1"/>
          <p:nvPr/>
        </p:nvSpPr>
        <p:spPr>
          <a:xfrm>
            <a:off x="2779275" y="3895650"/>
            <a:ext cx="1783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ntic Slab"/>
                <a:ea typeface="Antic Slab"/>
                <a:cs typeface="Antic Slab"/>
                <a:sym typeface="Antic Slab"/>
              </a:rPr>
              <a:t>Create a:</a:t>
            </a:r>
            <a:endParaRPr sz="1600" b="1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48" name="Google Shape;348;p37"/>
          <p:cNvSpPr txBox="1"/>
          <p:nvPr/>
        </p:nvSpPr>
        <p:spPr>
          <a:xfrm>
            <a:off x="2779275" y="4847025"/>
            <a:ext cx="1783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ntic Slab"/>
                <a:ea typeface="Antic Slab"/>
                <a:cs typeface="Antic Slab"/>
                <a:sym typeface="Antic Slab"/>
              </a:rPr>
              <a:t>Show as:</a:t>
            </a:r>
            <a:endParaRPr sz="16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349" name="Google Shape;3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400" y="932000"/>
            <a:ext cx="7749599" cy="5604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"/>
          <p:cNvSpPr/>
          <p:nvPr/>
        </p:nvSpPr>
        <p:spPr>
          <a:xfrm>
            <a:off x="4442525" y="0"/>
            <a:ext cx="7749600" cy="6858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55" name="Google Shape;355;p38"/>
          <p:cNvSpPr/>
          <p:nvPr/>
        </p:nvSpPr>
        <p:spPr>
          <a:xfrm>
            <a:off x="988825" y="130773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56" name="Google Shape;356;p38"/>
          <p:cNvSpPr txBox="1">
            <a:spLocks noGrp="1"/>
          </p:cNvSpPr>
          <p:nvPr>
            <p:ph type="title"/>
          </p:nvPr>
        </p:nvSpPr>
        <p:spPr>
          <a:xfrm>
            <a:off x="1504925" y="1689275"/>
            <a:ext cx="95190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Example: </a:t>
            </a:r>
            <a:endParaRPr/>
          </a:p>
        </p:txBody>
      </p:sp>
      <p:sp>
        <p:nvSpPr>
          <p:cNvPr id="357" name="Google Shape;357;p38"/>
          <p:cNvSpPr txBox="1">
            <a:spLocks noGrp="1"/>
          </p:cNvSpPr>
          <p:nvPr>
            <p:ph type="body" idx="1"/>
          </p:nvPr>
        </p:nvSpPr>
        <p:spPr>
          <a:xfrm>
            <a:off x="2168213" y="2787500"/>
            <a:ext cx="2311200" cy="248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[CONTEXT]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[ACTION]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[RESULT]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[EXAMPLE]</a:t>
            </a:r>
            <a:r>
              <a:rPr lang="en" sz="2100"/>
              <a:t> 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358" name="Google Shape;358;p38"/>
          <p:cNvSpPr txBox="1"/>
          <p:nvPr/>
        </p:nvSpPr>
        <p:spPr>
          <a:xfrm>
            <a:off x="955725" y="2990877"/>
            <a:ext cx="333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latin typeface="Antic Slab"/>
                <a:ea typeface="Antic Slab"/>
                <a:cs typeface="Antic Slab"/>
                <a:sym typeface="Antic Slab"/>
              </a:rPr>
              <a:t>Give the:</a:t>
            </a:r>
            <a:endParaRPr sz="1600" b="1" dirty="0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59" name="Google Shape;359;p38"/>
          <p:cNvSpPr txBox="1"/>
          <p:nvPr/>
        </p:nvSpPr>
        <p:spPr>
          <a:xfrm>
            <a:off x="918950" y="3926202"/>
            <a:ext cx="3285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ntic Slab"/>
                <a:ea typeface="Antic Slab"/>
                <a:cs typeface="Antic Slab"/>
                <a:sym typeface="Antic Slab"/>
              </a:rPr>
              <a:t>Describe the:</a:t>
            </a:r>
            <a:endParaRPr sz="1600" b="1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60" name="Google Shape;360;p38"/>
          <p:cNvSpPr txBox="1"/>
          <p:nvPr/>
        </p:nvSpPr>
        <p:spPr>
          <a:xfrm>
            <a:off x="955725" y="4861527"/>
            <a:ext cx="3285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ntic Slab"/>
                <a:ea typeface="Antic Slab"/>
                <a:cs typeface="Antic Slab"/>
                <a:sym typeface="Antic Slab"/>
              </a:rPr>
              <a:t>Clarify the:</a:t>
            </a:r>
            <a:endParaRPr sz="1600" b="1"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61" name="Google Shape;361;p38"/>
          <p:cNvSpPr txBox="1"/>
          <p:nvPr/>
        </p:nvSpPr>
        <p:spPr>
          <a:xfrm>
            <a:off x="955725" y="5796852"/>
            <a:ext cx="3285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Antic Slab"/>
                <a:ea typeface="Antic Slab"/>
                <a:cs typeface="Antic Slab"/>
                <a:sym typeface="Antic Slab"/>
              </a:rPr>
              <a:t>Give an:</a:t>
            </a:r>
            <a:endParaRPr sz="1600" b="1"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362" name="Google Shape;3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2400" y="898575"/>
            <a:ext cx="7749600" cy="5525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9"/>
          <p:cNvSpPr/>
          <p:nvPr/>
        </p:nvSpPr>
        <p:spPr>
          <a:xfrm>
            <a:off x="5136038" y="1103532"/>
            <a:ext cx="2010900" cy="20106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68" name="Google Shape;368;p39"/>
          <p:cNvSpPr txBox="1">
            <a:spLocks noGrp="1"/>
          </p:cNvSpPr>
          <p:nvPr>
            <p:ph type="body" idx="1"/>
          </p:nvPr>
        </p:nvSpPr>
        <p:spPr>
          <a:xfrm>
            <a:off x="589400" y="4649500"/>
            <a:ext cx="11104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Potential applications of ChatGPT in the AECO industry</a:t>
            </a:r>
            <a:endParaRPr/>
          </a:p>
        </p:txBody>
      </p:sp>
      <p:sp>
        <p:nvSpPr>
          <p:cNvPr id="369" name="Google Shape;369;p39"/>
          <p:cNvSpPr txBox="1">
            <a:spLocks noGrp="1"/>
          </p:cNvSpPr>
          <p:nvPr>
            <p:ph type="title"/>
          </p:nvPr>
        </p:nvSpPr>
        <p:spPr>
          <a:xfrm>
            <a:off x="589400" y="3373900"/>
            <a:ext cx="11104200" cy="127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Identify.</a:t>
            </a:r>
            <a:endParaRPr/>
          </a:p>
        </p:txBody>
      </p:sp>
      <p:sp>
        <p:nvSpPr>
          <p:cNvPr id="370" name="Google Shape;370;p39"/>
          <p:cNvSpPr/>
          <p:nvPr/>
        </p:nvSpPr>
        <p:spPr>
          <a:xfrm>
            <a:off x="5045062" y="1393201"/>
            <a:ext cx="2062454" cy="12538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Calistoga"/>
              </a:rPr>
              <a:t>03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0">
            <a:hlinkClick r:id="rId3"/>
          </p:cNvPr>
          <p:cNvSpPr/>
          <p:nvPr/>
        </p:nvSpPr>
        <p:spPr>
          <a:xfrm>
            <a:off x="4137675" y="83478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76" name="Google Shape;376;p40"/>
          <p:cNvSpPr txBox="1">
            <a:spLocks noGrp="1"/>
          </p:cNvSpPr>
          <p:nvPr>
            <p:ph type="title"/>
          </p:nvPr>
        </p:nvSpPr>
        <p:spPr>
          <a:xfrm>
            <a:off x="1242300" y="1163300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cases: </a:t>
            </a:r>
            <a:endParaRPr/>
          </a:p>
        </p:txBody>
      </p:sp>
      <p:sp>
        <p:nvSpPr>
          <p:cNvPr id="377" name="Google Shape;377;p40"/>
          <p:cNvSpPr txBox="1">
            <a:spLocks noGrp="1"/>
          </p:cNvSpPr>
          <p:nvPr>
            <p:ph type="subTitle" idx="1"/>
          </p:nvPr>
        </p:nvSpPr>
        <p:spPr>
          <a:xfrm>
            <a:off x="556050" y="2327173"/>
            <a:ext cx="3136200" cy="111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Sustainable Design </a:t>
            </a:r>
            <a:endParaRPr sz="3000"/>
          </a:p>
        </p:txBody>
      </p:sp>
      <p:sp>
        <p:nvSpPr>
          <p:cNvPr id="378" name="Google Shape;378;p40"/>
          <p:cNvSpPr txBox="1">
            <a:spLocks noGrp="1"/>
          </p:cNvSpPr>
          <p:nvPr>
            <p:ph type="subTitle" idx="2"/>
          </p:nvPr>
        </p:nvSpPr>
        <p:spPr>
          <a:xfrm>
            <a:off x="3692250" y="2374550"/>
            <a:ext cx="48075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Summarize Reports or Lease Agreements</a:t>
            </a:r>
            <a:endParaRPr sz="3000"/>
          </a:p>
        </p:txBody>
      </p:sp>
      <p:sp>
        <p:nvSpPr>
          <p:cNvPr id="379" name="Google Shape;379;p40"/>
          <p:cNvSpPr txBox="1">
            <a:spLocks noGrp="1"/>
          </p:cNvSpPr>
          <p:nvPr>
            <p:ph type="subTitle" idx="3"/>
          </p:nvPr>
        </p:nvSpPr>
        <p:spPr>
          <a:xfrm>
            <a:off x="8499953" y="2374548"/>
            <a:ext cx="31359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Right Fit</a:t>
            </a:r>
            <a:endParaRPr sz="3000"/>
          </a:p>
        </p:txBody>
      </p:sp>
      <p:sp>
        <p:nvSpPr>
          <p:cNvPr id="380" name="Google Shape;380;p40"/>
          <p:cNvSpPr txBox="1">
            <a:spLocks noGrp="1"/>
          </p:cNvSpPr>
          <p:nvPr>
            <p:ph type="body" idx="4"/>
          </p:nvPr>
        </p:nvSpPr>
        <p:spPr>
          <a:xfrm>
            <a:off x="503675" y="3648025"/>
            <a:ext cx="3240900" cy="175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 an architect. </a:t>
            </a:r>
            <a:r>
              <a:rPr lang="en" b="0"/>
              <a:t>Generate an</a:t>
            </a:r>
            <a:r>
              <a:rPr lang="en"/>
              <a:t> innovative concept </a:t>
            </a:r>
            <a:r>
              <a:rPr lang="en" b="0"/>
              <a:t>for</a:t>
            </a:r>
            <a:r>
              <a:rPr lang="en"/>
              <a:t> sustainable townhome </a:t>
            </a:r>
            <a:r>
              <a:rPr lang="en" b="0"/>
              <a:t>in </a:t>
            </a:r>
            <a:r>
              <a:rPr lang="en"/>
              <a:t>Chicago. Be detailed </a:t>
            </a:r>
            <a:r>
              <a:rPr lang="en" b="0"/>
              <a:t>about</a:t>
            </a:r>
            <a:r>
              <a:rPr lang="en"/>
              <a:t> each feature.</a:t>
            </a:r>
            <a:endParaRPr/>
          </a:p>
        </p:txBody>
      </p:sp>
      <p:sp>
        <p:nvSpPr>
          <p:cNvPr id="381" name="Google Shape;381;p40"/>
          <p:cNvSpPr txBox="1">
            <a:spLocks noGrp="1"/>
          </p:cNvSpPr>
          <p:nvPr>
            <p:ph type="body" idx="5"/>
          </p:nvPr>
        </p:nvSpPr>
        <p:spPr>
          <a:xfrm>
            <a:off x="3958683" y="3651550"/>
            <a:ext cx="4125952" cy="255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I’m going to paste in a market report.</a:t>
            </a:r>
            <a:r>
              <a:rPr lang="en" b="0" dirty="0"/>
              <a:t> I want you to summarize it for me. </a:t>
            </a:r>
            <a:br>
              <a:rPr lang="en" b="0" dirty="0"/>
            </a:br>
            <a:r>
              <a:rPr lang="en" dirty="0"/>
              <a:t>Here is the market report:</a:t>
            </a:r>
            <a:r>
              <a:rPr lang="en" b="0" dirty="0"/>
              <a:t> [Paste in MS Word version of PDF report]</a:t>
            </a:r>
            <a:endParaRPr b="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Summarize</a:t>
            </a:r>
            <a:r>
              <a:rPr lang="en" b="0" dirty="0"/>
              <a:t> the </a:t>
            </a:r>
            <a:r>
              <a:rPr lang="en" dirty="0"/>
              <a:t>key points</a:t>
            </a:r>
            <a:r>
              <a:rPr lang="en" b="0" dirty="0"/>
              <a:t> of this </a:t>
            </a:r>
            <a:r>
              <a:rPr lang="en" dirty="0"/>
              <a:t>lease agreement</a:t>
            </a:r>
            <a:r>
              <a:rPr lang="en" b="0" dirty="0"/>
              <a:t> in </a:t>
            </a:r>
            <a:r>
              <a:rPr lang="en" dirty="0"/>
              <a:t>bullet points under 150 words.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382" name="Google Shape;382;p40"/>
          <p:cNvSpPr txBox="1">
            <a:spLocks noGrp="1"/>
          </p:cNvSpPr>
          <p:nvPr>
            <p:ph type="body" idx="6"/>
          </p:nvPr>
        </p:nvSpPr>
        <p:spPr>
          <a:xfrm>
            <a:off x="8350900" y="3651550"/>
            <a:ext cx="3433800" cy="2550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What </a:t>
            </a:r>
            <a:r>
              <a:rPr lang="en"/>
              <a:t>ideal tenants</a:t>
            </a:r>
            <a:r>
              <a:rPr lang="en" b="0"/>
              <a:t> would you recommend for a </a:t>
            </a:r>
            <a:r>
              <a:rPr lang="en"/>
              <a:t>34,000 SF</a:t>
            </a:r>
            <a:r>
              <a:rPr lang="en" b="0"/>
              <a:t> space on the intersection of </a:t>
            </a:r>
            <a:r>
              <a:rPr lang="en"/>
              <a:t>Ashland and Pershing in Chicago, IL</a:t>
            </a:r>
            <a:r>
              <a:rPr lang="en" b="0"/>
              <a:t>. This space is </a:t>
            </a:r>
            <a:r>
              <a:rPr lang="en"/>
              <a:t>new</a:t>
            </a:r>
            <a:r>
              <a:rPr lang="en" b="0"/>
              <a:t> and </a:t>
            </a:r>
            <a:r>
              <a:rPr lang="en"/>
              <a:t>near high density residential</a:t>
            </a:r>
            <a:r>
              <a:rPr lang="en" b="0"/>
              <a:t>. </a:t>
            </a:r>
            <a:endParaRPr/>
          </a:p>
        </p:txBody>
      </p:sp>
      <p:sp>
        <p:nvSpPr>
          <p:cNvPr id="383" name="Google Shape;383;p40"/>
          <p:cNvSpPr txBox="1">
            <a:spLocks noGrp="1"/>
          </p:cNvSpPr>
          <p:nvPr>
            <p:ph type="body" idx="4"/>
          </p:nvPr>
        </p:nvSpPr>
        <p:spPr>
          <a:xfrm>
            <a:off x="502675" y="5297250"/>
            <a:ext cx="3332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Make an architectural illustration of this concept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1"/>
          <p:cNvSpPr txBox="1">
            <a:spLocks noGrp="1"/>
          </p:cNvSpPr>
          <p:nvPr>
            <p:ph type="subTitle" idx="1"/>
          </p:nvPr>
        </p:nvSpPr>
        <p:spPr>
          <a:xfrm>
            <a:off x="-159625" y="156550"/>
            <a:ext cx="115005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Sustainable Features to Image [4o]</a:t>
            </a:r>
            <a:endParaRPr/>
          </a:p>
        </p:txBody>
      </p:sp>
      <p:pic>
        <p:nvPicPr>
          <p:cNvPr id="390" name="Google Shape;390;p41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302550" cy="30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hatGPT - Sustainable Features to Image.mp4">
            <a:hlinkHover r:id="" action="ppaction://ole?verb=0"/>
            <a:extLst>
              <a:ext uri="{FF2B5EF4-FFF2-40B4-BE49-F238E27FC236}">
                <a16:creationId xmlns:a16="http://schemas.microsoft.com/office/drawing/2014/main" id="{B3A27C02-0C9B-442E-B984-50531E50FB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125" y="0"/>
            <a:ext cx="109934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2"/>
          <p:cNvSpPr txBox="1">
            <a:spLocks noGrp="1"/>
          </p:cNvSpPr>
          <p:nvPr>
            <p:ph type="subTitle" idx="1"/>
          </p:nvPr>
        </p:nvSpPr>
        <p:spPr>
          <a:xfrm>
            <a:off x="-159625" y="156550"/>
            <a:ext cx="115005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Sustainable Features to Image [4o]</a:t>
            </a:r>
            <a:endParaRPr dirty="0"/>
          </a:p>
        </p:txBody>
      </p:sp>
      <p:pic>
        <p:nvPicPr>
          <p:cNvPr id="396" name="Google Shape;3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125" y="470650"/>
            <a:ext cx="5506351" cy="623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1100" y="1580100"/>
            <a:ext cx="5250901" cy="5260033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2"/>
          <p:cNvSpPr txBox="1"/>
          <p:nvPr/>
        </p:nvSpPr>
        <p:spPr>
          <a:xfrm>
            <a:off x="6568174" y="743050"/>
            <a:ext cx="5506351" cy="644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“As an Architect. Generate an innovative concept for a sustainable townhome in Chicago. Be detailed about each feature.”</a:t>
            </a:r>
            <a:endParaRPr sz="1300" b="1" dirty="0">
              <a:solidFill>
                <a:schemeClr val="dk1"/>
              </a:solidFill>
              <a:latin typeface="Antic Slab"/>
              <a:ea typeface="Antic Slab"/>
              <a:cs typeface="Antic Slab"/>
              <a:sym typeface="Antic Slab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3"/>
          <p:cNvSpPr txBox="1">
            <a:spLocks noGrp="1"/>
          </p:cNvSpPr>
          <p:nvPr>
            <p:ph type="subTitle" idx="1"/>
          </p:nvPr>
        </p:nvSpPr>
        <p:spPr>
          <a:xfrm>
            <a:off x="-159625" y="156550"/>
            <a:ext cx="115005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Sustainable Features to Image [4o]</a:t>
            </a:r>
            <a:endParaRPr dirty="0"/>
          </a:p>
        </p:txBody>
      </p:sp>
      <p:pic>
        <p:nvPicPr>
          <p:cNvPr id="404" name="Google Shape;4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3025" y="1573300"/>
            <a:ext cx="3445647" cy="243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3025" y="4564665"/>
            <a:ext cx="3445652" cy="204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3200" y="307150"/>
            <a:ext cx="5272475" cy="6550849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3"/>
          <p:cNvSpPr txBox="1"/>
          <p:nvPr/>
        </p:nvSpPr>
        <p:spPr>
          <a:xfrm>
            <a:off x="6871450" y="743050"/>
            <a:ext cx="5250900" cy="8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You can Start in o1 for text, then step back to 4o for images</a:t>
            </a:r>
            <a:endParaRPr sz="1300" b="1">
              <a:solidFill>
                <a:schemeClr val="dk1"/>
              </a:solidFill>
              <a:latin typeface="Antic Slab"/>
              <a:ea typeface="Antic Slab"/>
              <a:cs typeface="Antic Slab"/>
              <a:sym typeface="Antic Slab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“Make an architectural illustration of this concept as a render in a Chicago neighborhood”</a:t>
            </a:r>
            <a:endParaRPr sz="1300" b="1">
              <a:solidFill>
                <a:schemeClr val="dk1"/>
              </a:solidFill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408" name="Google Shape;408;p43"/>
          <p:cNvSpPr txBox="1"/>
          <p:nvPr/>
        </p:nvSpPr>
        <p:spPr>
          <a:xfrm>
            <a:off x="6871450" y="4092050"/>
            <a:ext cx="5250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“Make a version as a Blueprint Render”</a:t>
            </a:r>
            <a:endParaRPr sz="1300" b="1">
              <a:solidFill>
                <a:schemeClr val="dk1"/>
              </a:solidFill>
              <a:latin typeface="Antic Slab"/>
              <a:ea typeface="Antic Slab"/>
              <a:cs typeface="Antic Slab"/>
              <a:sym typeface="Antic Slab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4"/>
          <p:cNvSpPr txBox="1">
            <a:spLocks noGrp="1"/>
          </p:cNvSpPr>
          <p:nvPr>
            <p:ph type="subTitle" idx="1"/>
          </p:nvPr>
        </p:nvSpPr>
        <p:spPr>
          <a:xfrm>
            <a:off x="-159625" y="156550"/>
            <a:ext cx="115005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Summarize Reports or Lease Agreements</a:t>
            </a:r>
            <a:endParaRPr/>
          </a:p>
        </p:txBody>
      </p:sp>
      <p:sp>
        <p:nvSpPr>
          <p:cNvPr id="414" name="Google Shape;414;p44"/>
          <p:cNvSpPr txBox="1"/>
          <p:nvPr/>
        </p:nvSpPr>
        <p:spPr>
          <a:xfrm>
            <a:off x="927849" y="743050"/>
            <a:ext cx="10622467" cy="857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“</a:t>
            </a:r>
            <a:r>
              <a:rPr lang="en" sz="1200" dirty="0">
                <a:solidFill>
                  <a:srgbClr val="212529"/>
                </a:solidFill>
              </a:rPr>
              <a:t>You are a Corporate Real Estate Analyst. I'm going to paste in a market report. </a:t>
            </a:r>
            <a:r>
              <a:rPr lang="en" sz="1200" b="1" dirty="0">
                <a:solidFill>
                  <a:srgbClr val="212529"/>
                </a:solidFill>
              </a:rPr>
              <a:t>I want you to summarize it for me</a:t>
            </a:r>
            <a:r>
              <a:rPr lang="en" sz="1200" dirty="0">
                <a:solidFill>
                  <a:srgbClr val="212529"/>
                </a:solidFill>
              </a:rPr>
              <a:t>. </a:t>
            </a:r>
            <a:endParaRPr sz="1200" dirty="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212529"/>
                </a:solidFill>
              </a:rPr>
              <a:t>Here is the market report: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”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Use Adobe PDF to export to word, then copy the Text and paste entirely into your GPT model of choice. </a:t>
            </a:r>
            <a:endParaRPr sz="1300" b="1" dirty="0">
              <a:solidFill>
                <a:schemeClr val="dk1"/>
              </a:solidFill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415" name="Google Shape;41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2700" y="1561100"/>
            <a:ext cx="5739040" cy="504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2150" y="1624475"/>
            <a:ext cx="4374100" cy="498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5"/>
          <p:cNvSpPr txBox="1">
            <a:spLocks noGrp="1"/>
          </p:cNvSpPr>
          <p:nvPr>
            <p:ph type="subTitle" idx="1"/>
          </p:nvPr>
        </p:nvSpPr>
        <p:spPr>
          <a:xfrm>
            <a:off x="-159625" y="156550"/>
            <a:ext cx="115005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Right Fit - Justified Suggestions</a:t>
            </a:r>
            <a:endParaRPr/>
          </a:p>
        </p:txBody>
      </p:sp>
      <p:sp>
        <p:nvSpPr>
          <p:cNvPr id="422" name="Google Shape;422;p45"/>
          <p:cNvSpPr txBox="1"/>
          <p:nvPr/>
        </p:nvSpPr>
        <p:spPr>
          <a:xfrm>
            <a:off x="5644599" y="743050"/>
            <a:ext cx="6429926" cy="87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“As a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Corporate Real Estate Broker in Retail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. What ideal tenants would you recommend for a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34,000 SF space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 on the intersection of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Ashland and Pershing in Chicago, IL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. This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space is new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 and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near high density residential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.”</a:t>
            </a:r>
            <a:endParaRPr sz="1300" dirty="0">
              <a:solidFill>
                <a:schemeClr val="dk1"/>
              </a:solidFill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423" name="Google Shape;42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550" y="0"/>
            <a:ext cx="467453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8405" y="1681525"/>
            <a:ext cx="4215644" cy="147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5"/>
          <p:cNvPicPr preferRelativeResize="0"/>
          <p:nvPr/>
        </p:nvPicPr>
        <p:blipFill rotWithShape="1">
          <a:blip r:embed="rId5">
            <a:alphaModFix/>
          </a:blip>
          <a:srcRect t="8809"/>
          <a:stretch/>
        </p:blipFill>
        <p:spPr>
          <a:xfrm>
            <a:off x="6508400" y="3354664"/>
            <a:ext cx="4215650" cy="168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8400" y="5192800"/>
            <a:ext cx="4215649" cy="1580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4596100" y="1833738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1252725" y="1833750"/>
            <a:ext cx="6582300" cy="13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I’m Sonja	</a:t>
            </a:r>
            <a:endParaRPr/>
          </a:p>
        </p:txBody>
      </p:sp>
      <p:sp>
        <p:nvSpPr>
          <p:cNvPr id="136" name="Google Shape;136;p19"/>
          <p:cNvSpPr txBox="1">
            <a:spLocks noGrp="1"/>
          </p:cNvSpPr>
          <p:nvPr>
            <p:ph type="body" idx="1"/>
          </p:nvPr>
        </p:nvSpPr>
        <p:spPr>
          <a:xfrm>
            <a:off x="1252699" y="3238038"/>
            <a:ext cx="60702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Licensed architect in Illinois and Associate Director at </a:t>
            </a:r>
            <a:r>
              <a:rPr lang="en" dirty="0" err="1"/>
              <a:t>bKL</a:t>
            </a:r>
            <a:r>
              <a:rPr lang="en" dirty="0"/>
              <a:t> Architecture.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Teamed with a few colleagues in a </a:t>
            </a:r>
            <a:r>
              <a:rPr lang="en" dirty="0" err="1"/>
              <a:t>bimKL</a:t>
            </a:r>
            <a:r>
              <a:rPr lang="en" dirty="0"/>
              <a:t> research group, leading the office’s AI initiative.</a:t>
            </a:r>
            <a:endParaRPr dirty="0"/>
          </a:p>
        </p:txBody>
      </p:sp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322899" y="2292650"/>
            <a:ext cx="4372601" cy="3279451"/>
          </a:xfrm>
          <a:prstGeom prst="rect">
            <a:avLst/>
          </a:prstGeom>
          <a:noFill/>
          <a:ln>
            <a:noFill/>
          </a:ln>
          <a:effectLst>
            <a:outerShdw blurRad="1714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6"/>
          <p:cNvSpPr/>
          <p:nvPr/>
        </p:nvSpPr>
        <p:spPr>
          <a:xfrm>
            <a:off x="732875" y="784160"/>
            <a:ext cx="5318400" cy="341251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432" name="Google Shape;432;p46"/>
          <p:cNvSpPr txBox="1">
            <a:spLocks noGrp="1"/>
          </p:cNvSpPr>
          <p:nvPr>
            <p:ph type="subTitle" idx="1"/>
          </p:nvPr>
        </p:nvSpPr>
        <p:spPr>
          <a:xfrm>
            <a:off x="-159625" y="156550"/>
            <a:ext cx="115005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Draft a Prompt - </a:t>
            </a:r>
            <a:r>
              <a:rPr lang="en">
                <a:solidFill>
                  <a:schemeClr val="dk1"/>
                </a:solidFill>
              </a:rPr>
              <a:t>Elevate the Prompt with GPT</a:t>
            </a:r>
            <a:r>
              <a:rPr lang="en"/>
              <a:t> - Reiterate - Create</a:t>
            </a:r>
            <a:endParaRPr/>
          </a:p>
        </p:txBody>
      </p:sp>
      <p:sp>
        <p:nvSpPr>
          <p:cNvPr id="434" name="Google Shape;434;p46"/>
          <p:cNvSpPr txBox="1"/>
          <p:nvPr/>
        </p:nvSpPr>
        <p:spPr>
          <a:xfrm>
            <a:off x="6131850" y="743050"/>
            <a:ext cx="5567100" cy="19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“Provide a comprehensive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analysis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 of the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current office leasing market in Chicago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. Focus on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market trends, supply and demand dynamics, pricing fluctuations, and occupancy rates specific to office spaces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. Discuss factors such as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remote work adoption, economic conditions, and new commercial developments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 that influence the market. Highlight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anticipated changes or emerging trends that may impact buyers, sellers, investors, and tenants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. Include insights on key </a:t>
            </a:r>
            <a:r>
              <a:rPr lang="en" sz="1300" b="1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Chicago submarkets like the Loop, River North, and West Loop</a:t>
            </a:r>
            <a:r>
              <a:rPr lang="en" sz="1300" dirty="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.”</a:t>
            </a:r>
            <a:endParaRPr sz="1300" b="1" dirty="0">
              <a:solidFill>
                <a:schemeClr val="dk1"/>
              </a:solidFill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435" name="Google Shape;43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6925" y="3043130"/>
            <a:ext cx="3435026" cy="343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4638" y="3043130"/>
            <a:ext cx="1598825" cy="16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0625" y="4191236"/>
            <a:ext cx="1773512" cy="264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04148" y="4191225"/>
            <a:ext cx="1773518" cy="266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77658" y="4186825"/>
            <a:ext cx="1773517" cy="267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244650" y="4877926"/>
            <a:ext cx="1598825" cy="160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6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0"/>
            <a:ext cx="302550" cy="30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hatGPT - Market Trend Analysis and Cover page.mp4">
            <a:hlinkHover r:id="" action="ppaction://ole?verb=0"/>
            <a:extLst>
              <a:ext uri="{FF2B5EF4-FFF2-40B4-BE49-F238E27FC236}">
                <a16:creationId xmlns:a16="http://schemas.microsoft.com/office/drawing/2014/main" id="{8B6449CC-E0E5-338C-B163-161AEE0473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3255" y="855759"/>
            <a:ext cx="5207763" cy="3239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7"/>
          <p:cNvSpPr/>
          <p:nvPr/>
        </p:nvSpPr>
        <p:spPr>
          <a:xfrm>
            <a:off x="4137675" y="83478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447" name="Google Shape;447;p47"/>
          <p:cNvSpPr txBox="1">
            <a:spLocks noGrp="1"/>
          </p:cNvSpPr>
          <p:nvPr>
            <p:ph type="title"/>
          </p:nvPr>
        </p:nvSpPr>
        <p:spPr>
          <a:xfrm>
            <a:off x="1242300" y="1163300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Use cases: </a:t>
            </a:r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1"/>
          </p:nvPr>
        </p:nvSpPr>
        <p:spPr>
          <a:xfrm>
            <a:off x="556050" y="2513048"/>
            <a:ext cx="3136200" cy="1116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Holistic Budget Setting </a:t>
            </a:r>
            <a:endParaRPr sz="3000"/>
          </a:p>
        </p:txBody>
      </p:sp>
      <p:sp>
        <p:nvSpPr>
          <p:cNvPr id="449" name="Google Shape;449;p47"/>
          <p:cNvSpPr txBox="1">
            <a:spLocks noGrp="1"/>
          </p:cNvSpPr>
          <p:nvPr>
            <p:ph type="subTitle" idx="2"/>
          </p:nvPr>
        </p:nvSpPr>
        <p:spPr>
          <a:xfrm>
            <a:off x="3692250" y="2560425"/>
            <a:ext cx="48075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Multiple Factor Ranking Importance of Clients </a:t>
            </a:r>
            <a:endParaRPr sz="3000"/>
          </a:p>
        </p:txBody>
      </p:sp>
      <p:sp>
        <p:nvSpPr>
          <p:cNvPr id="450" name="Google Shape;450;p47"/>
          <p:cNvSpPr txBox="1">
            <a:spLocks noGrp="1"/>
          </p:cNvSpPr>
          <p:nvPr>
            <p:ph type="subTitle" idx="3"/>
          </p:nvPr>
        </p:nvSpPr>
        <p:spPr>
          <a:xfrm>
            <a:off x="8499953" y="2560423"/>
            <a:ext cx="31359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Speaker Preparation</a:t>
            </a:r>
            <a:endParaRPr sz="3000"/>
          </a:p>
        </p:txBody>
      </p:sp>
      <p:sp>
        <p:nvSpPr>
          <p:cNvPr id="451" name="Google Shape;451;p47"/>
          <p:cNvSpPr txBox="1">
            <a:spLocks noGrp="1"/>
          </p:cNvSpPr>
          <p:nvPr>
            <p:ph type="body" idx="4"/>
          </p:nvPr>
        </p:nvSpPr>
        <p:spPr>
          <a:xfrm>
            <a:off x="556050" y="3833888"/>
            <a:ext cx="3136200" cy="175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What is the average cost </a:t>
            </a:r>
            <a:r>
              <a:rPr lang="en" b="0"/>
              <a:t>of a month long trip to Xi’an China from USA Chicago Illinois flying economy. </a:t>
            </a:r>
            <a:endParaRPr b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your work. </a:t>
            </a:r>
            <a:endParaRPr/>
          </a:p>
        </p:txBody>
      </p:sp>
      <p:sp>
        <p:nvSpPr>
          <p:cNvPr id="452" name="Google Shape;452;p47"/>
          <p:cNvSpPr txBox="1">
            <a:spLocks noGrp="1"/>
          </p:cNvSpPr>
          <p:nvPr>
            <p:ph type="body" idx="5"/>
          </p:nvPr>
        </p:nvSpPr>
        <p:spPr>
          <a:xfrm>
            <a:off x="4527853" y="3837427"/>
            <a:ext cx="3136200" cy="1756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I am going to give you a list of companies. </a:t>
            </a:r>
            <a:r>
              <a:rPr lang="en"/>
              <a:t>I want you to order them by two combined factors. Net worth &amp; Importance to [field of work] </a:t>
            </a:r>
            <a:endParaRPr/>
          </a:p>
        </p:txBody>
      </p:sp>
      <p:sp>
        <p:nvSpPr>
          <p:cNvPr id="453" name="Google Shape;453;p47"/>
          <p:cNvSpPr txBox="1">
            <a:spLocks noGrp="1"/>
          </p:cNvSpPr>
          <p:nvPr>
            <p:ph type="body" idx="6"/>
          </p:nvPr>
        </p:nvSpPr>
        <p:spPr>
          <a:xfrm>
            <a:off x="8499755" y="3837427"/>
            <a:ext cx="3136200" cy="1756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 as a professional consultant </a:t>
            </a:r>
            <a:r>
              <a:rPr lang="en" b="0"/>
              <a:t>on time management, specializing in the </a:t>
            </a:r>
            <a:r>
              <a:rPr lang="en"/>
              <a:t>Eisenhower Matrix.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8"/>
          <p:cNvSpPr txBox="1">
            <a:spLocks noGrp="1"/>
          </p:cNvSpPr>
          <p:nvPr>
            <p:ph type="subTitle" idx="1"/>
          </p:nvPr>
        </p:nvSpPr>
        <p:spPr>
          <a:xfrm rot="-5400000">
            <a:off x="-5522775" y="5927600"/>
            <a:ext cx="115005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 - Multifactored Budgeting</a:t>
            </a:r>
            <a:endParaRPr/>
          </a:p>
        </p:txBody>
      </p:sp>
      <p:pic>
        <p:nvPicPr>
          <p:cNvPr id="460" name="Google Shape;460;p4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302550" cy="30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hatGPT - Cost of Trip Xi'an China from Chicago IL.mp4">
            <a:hlinkClick r:id="" action="ppaction://media"/>
            <a:extLst>
              <a:ext uri="{FF2B5EF4-FFF2-40B4-BE49-F238E27FC236}">
                <a16:creationId xmlns:a16="http://schemas.microsoft.com/office/drawing/2014/main" id="{C7AED021-1B3E-3938-FC1E-F9EDBD940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507" y="0"/>
            <a:ext cx="1099343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9"/>
          <p:cNvSpPr txBox="1">
            <a:spLocks noGrp="1"/>
          </p:cNvSpPr>
          <p:nvPr>
            <p:ph type="title" idx="4294967295"/>
          </p:nvPr>
        </p:nvSpPr>
        <p:spPr>
          <a:xfrm>
            <a:off x="1242300" y="16872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Building/Address Logos</a:t>
            </a:r>
            <a:endParaRPr/>
          </a:p>
        </p:txBody>
      </p:sp>
      <p:sp>
        <p:nvSpPr>
          <p:cNvPr id="466" name="Google Shape;466;p49"/>
          <p:cNvSpPr txBox="1"/>
          <p:nvPr/>
        </p:nvSpPr>
        <p:spPr>
          <a:xfrm>
            <a:off x="9871125" y="1458150"/>
            <a:ext cx="2053500" cy="17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Create a logo</a:t>
            </a:r>
            <a:r>
              <a:rPr lang="en" sz="1300" b="1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 "33 South Wabash". </a:t>
            </a:r>
            <a:r>
              <a:rPr lang="en" sz="130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This should be a</a:t>
            </a:r>
            <a:r>
              <a:rPr lang="en" sz="1300" b="1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 minimalist logo </a:t>
            </a:r>
            <a:r>
              <a:rPr lang="en" sz="1300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for a</a:t>
            </a:r>
            <a:r>
              <a:rPr lang="en" sz="1300" b="1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 bunch restaurant, instagram worthy setting, clean and minimalist, focus on the logo quality</a:t>
            </a:r>
            <a:endParaRPr sz="1300" b="1">
              <a:solidFill>
                <a:schemeClr val="dk1"/>
              </a:solidFill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467" name="Google Shape;46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9525" y="1458150"/>
            <a:ext cx="2091010" cy="2096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3752" y="1458150"/>
            <a:ext cx="2091010" cy="2101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5329" y="1458150"/>
            <a:ext cx="2091007" cy="208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9525" y="3662531"/>
            <a:ext cx="2091009" cy="2093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73752" y="3711792"/>
            <a:ext cx="2091007" cy="2080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55329" y="3711803"/>
            <a:ext cx="2058526" cy="208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7947" y="3724268"/>
            <a:ext cx="2058515" cy="2056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780553" y="3700011"/>
            <a:ext cx="2053572" cy="205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36899" y="1458150"/>
            <a:ext cx="2053501" cy="2046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0"/>
          <p:cNvSpPr/>
          <p:nvPr/>
        </p:nvSpPr>
        <p:spPr>
          <a:xfrm>
            <a:off x="4137675" y="834788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481" name="Google Shape;481;p50"/>
          <p:cNvSpPr txBox="1">
            <a:spLocks noGrp="1"/>
          </p:cNvSpPr>
          <p:nvPr>
            <p:ph type="title"/>
          </p:nvPr>
        </p:nvSpPr>
        <p:spPr>
          <a:xfrm>
            <a:off x="1242300" y="1163300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cases [GPTs]:</a:t>
            </a:r>
            <a:endParaRPr/>
          </a:p>
        </p:txBody>
      </p:sp>
      <p:sp>
        <p:nvSpPr>
          <p:cNvPr id="482" name="Google Shape;482;p50"/>
          <p:cNvSpPr txBox="1">
            <a:spLocks noGrp="1"/>
          </p:cNvSpPr>
          <p:nvPr>
            <p:ph type="subTitle" idx="1"/>
          </p:nvPr>
        </p:nvSpPr>
        <p:spPr>
          <a:xfrm>
            <a:off x="556050" y="2560335"/>
            <a:ext cx="31362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Minutes Generator</a:t>
            </a:r>
            <a:endParaRPr sz="3000"/>
          </a:p>
        </p:txBody>
      </p:sp>
      <p:sp>
        <p:nvSpPr>
          <p:cNvPr id="483" name="Google Shape;483;p50"/>
          <p:cNvSpPr txBox="1">
            <a:spLocks noGrp="1"/>
          </p:cNvSpPr>
          <p:nvPr>
            <p:ph type="subTitle" idx="2"/>
          </p:nvPr>
        </p:nvSpPr>
        <p:spPr>
          <a:xfrm>
            <a:off x="4527951" y="2560423"/>
            <a:ext cx="31362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Office Standards Guide</a:t>
            </a:r>
            <a:endParaRPr sz="3000"/>
          </a:p>
        </p:txBody>
      </p:sp>
      <p:sp>
        <p:nvSpPr>
          <p:cNvPr id="484" name="Google Shape;484;p50"/>
          <p:cNvSpPr txBox="1">
            <a:spLocks noGrp="1"/>
          </p:cNvSpPr>
          <p:nvPr>
            <p:ph type="subTitle" idx="3"/>
          </p:nvPr>
        </p:nvSpPr>
        <p:spPr>
          <a:xfrm>
            <a:off x="8499953" y="2560423"/>
            <a:ext cx="31359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Project’s Spec Guide</a:t>
            </a:r>
            <a:endParaRPr sz="3000"/>
          </a:p>
        </p:txBody>
      </p:sp>
      <p:sp>
        <p:nvSpPr>
          <p:cNvPr id="485" name="Google Shape;485;p50"/>
          <p:cNvSpPr txBox="1">
            <a:spLocks noGrp="1"/>
          </p:cNvSpPr>
          <p:nvPr>
            <p:ph type="body" idx="4"/>
          </p:nvPr>
        </p:nvSpPr>
        <p:spPr>
          <a:xfrm>
            <a:off x="556050" y="3833888"/>
            <a:ext cx="3136200" cy="175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Generates meeting minutes from a text transcript following a provided outline.</a:t>
            </a:r>
            <a:endParaRPr/>
          </a:p>
        </p:txBody>
      </p:sp>
      <p:sp>
        <p:nvSpPr>
          <p:cNvPr id="486" name="Google Shape;486;p50"/>
          <p:cNvSpPr txBox="1">
            <a:spLocks noGrp="1"/>
          </p:cNvSpPr>
          <p:nvPr>
            <p:ph type="body" idx="5"/>
          </p:nvPr>
        </p:nvSpPr>
        <p:spPr>
          <a:xfrm>
            <a:off x="4527853" y="3837427"/>
            <a:ext cx="3136200" cy="1756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GPT can provide answers to questions related to various company policies, based on office-specific standards.</a:t>
            </a:r>
            <a:endParaRPr/>
          </a:p>
        </p:txBody>
      </p:sp>
      <p:sp>
        <p:nvSpPr>
          <p:cNvPr id="487" name="Google Shape;487;p50"/>
          <p:cNvSpPr txBox="1">
            <a:spLocks noGrp="1"/>
          </p:cNvSpPr>
          <p:nvPr>
            <p:ph type="body" idx="6"/>
          </p:nvPr>
        </p:nvSpPr>
        <p:spPr>
          <a:xfrm>
            <a:off x="8329961" y="3837427"/>
            <a:ext cx="3305994" cy="1756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specifications expert capable of providing detailed references and analysis for submittal-related inquiries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1"/>
          <p:cNvSpPr/>
          <p:nvPr/>
        </p:nvSpPr>
        <p:spPr>
          <a:xfrm>
            <a:off x="4137675" y="83478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493" name="Google Shape;493;p51"/>
          <p:cNvSpPr txBox="1">
            <a:spLocks noGrp="1"/>
          </p:cNvSpPr>
          <p:nvPr>
            <p:ph type="title"/>
          </p:nvPr>
        </p:nvSpPr>
        <p:spPr>
          <a:xfrm>
            <a:off x="1242300" y="1163300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2743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cases: </a:t>
            </a:r>
            <a:endParaRPr/>
          </a:p>
        </p:txBody>
      </p:sp>
      <p:sp>
        <p:nvSpPr>
          <p:cNvPr id="494" name="Google Shape;494;p51"/>
          <p:cNvSpPr/>
          <p:nvPr/>
        </p:nvSpPr>
        <p:spPr>
          <a:xfrm>
            <a:off x="6556450" y="2120938"/>
            <a:ext cx="3784200" cy="19779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latin typeface="Calistoga"/>
                <a:ea typeface="Calistoga"/>
                <a:cs typeface="Calistoga"/>
                <a:sym typeface="Calistoga"/>
              </a:rPr>
              <a:t> Audience?</a:t>
            </a:r>
            <a:endParaRPr sz="3400">
              <a:latin typeface="Calistoga"/>
              <a:ea typeface="Calistoga"/>
              <a:cs typeface="Calistoga"/>
              <a:sym typeface="Calistoga"/>
            </a:endParaRPr>
          </a:p>
        </p:txBody>
      </p:sp>
      <p:sp>
        <p:nvSpPr>
          <p:cNvPr id="495" name="Google Shape;495;p51">
            <a:hlinkClick r:id="rId3"/>
          </p:cNvPr>
          <p:cNvSpPr/>
          <p:nvPr/>
        </p:nvSpPr>
        <p:spPr>
          <a:xfrm>
            <a:off x="7552650" y="4856513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2"/>
          <p:cNvSpPr/>
          <p:nvPr/>
        </p:nvSpPr>
        <p:spPr>
          <a:xfrm>
            <a:off x="5136038" y="1103532"/>
            <a:ext cx="2010900" cy="20106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501" name="Google Shape;501;p52"/>
          <p:cNvSpPr txBox="1">
            <a:spLocks noGrp="1"/>
          </p:cNvSpPr>
          <p:nvPr>
            <p:ph type="body" idx="1"/>
          </p:nvPr>
        </p:nvSpPr>
        <p:spPr>
          <a:xfrm>
            <a:off x="589400" y="4649500"/>
            <a:ext cx="111042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Methods for integrating ChatGPT into daily workflows</a:t>
            </a:r>
            <a:endParaRPr/>
          </a:p>
        </p:txBody>
      </p:sp>
      <p:sp>
        <p:nvSpPr>
          <p:cNvPr id="502" name="Google Shape;502;p52"/>
          <p:cNvSpPr txBox="1">
            <a:spLocks noGrp="1"/>
          </p:cNvSpPr>
          <p:nvPr>
            <p:ph type="title"/>
          </p:nvPr>
        </p:nvSpPr>
        <p:spPr>
          <a:xfrm>
            <a:off x="589400" y="3373900"/>
            <a:ext cx="11104200" cy="127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Play.</a:t>
            </a:r>
            <a:endParaRPr/>
          </a:p>
        </p:txBody>
      </p:sp>
      <p:sp>
        <p:nvSpPr>
          <p:cNvPr id="503" name="Google Shape;503;p52"/>
          <p:cNvSpPr/>
          <p:nvPr/>
        </p:nvSpPr>
        <p:spPr>
          <a:xfrm>
            <a:off x="5045062" y="1393201"/>
            <a:ext cx="2219817" cy="125387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Calistoga"/>
              </a:rPr>
              <a:t>04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3"/>
          <p:cNvSpPr/>
          <p:nvPr/>
        </p:nvSpPr>
        <p:spPr>
          <a:xfrm>
            <a:off x="1168625" y="1473688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509" name="Google Shape;509;p53"/>
          <p:cNvSpPr txBox="1">
            <a:spLocks noGrp="1"/>
          </p:cNvSpPr>
          <p:nvPr>
            <p:ph type="title"/>
          </p:nvPr>
        </p:nvSpPr>
        <p:spPr>
          <a:xfrm>
            <a:off x="1336425" y="1936888"/>
            <a:ext cx="5170500" cy="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/>
              <a:t>Minutes Generator.</a:t>
            </a:r>
            <a:endParaRPr/>
          </a:p>
        </p:txBody>
      </p:sp>
      <p:sp>
        <p:nvSpPr>
          <p:cNvPr id="510" name="Google Shape;510;p53"/>
          <p:cNvSpPr txBox="1">
            <a:spLocks noGrp="1"/>
          </p:cNvSpPr>
          <p:nvPr>
            <p:ph type="body" idx="4294967295"/>
          </p:nvPr>
        </p:nvSpPr>
        <p:spPr>
          <a:xfrm>
            <a:off x="1336425" y="2840363"/>
            <a:ext cx="51705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Generates meeting minutes from a text transcript following a provided outline.</a:t>
            </a:r>
            <a:endParaRPr/>
          </a:p>
        </p:txBody>
      </p:sp>
      <p:cxnSp>
        <p:nvCxnSpPr>
          <p:cNvPr id="511" name="Google Shape;511;p53"/>
          <p:cNvCxnSpPr/>
          <p:nvPr/>
        </p:nvCxnSpPr>
        <p:spPr>
          <a:xfrm>
            <a:off x="492700" y="362700"/>
            <a:ext cx="0" cy="6132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2" name="Google Shape;51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7250" y="0"/>
            <a:ext cx="41647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54"/>
          <p:cNvSpPr/>
          <p:nvPr/>
        </p:nvSpPr>
        <p:spPr>
          <a:xfrm>
            <a:off x="544875" y="245463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2" name="minutes generator gpt (1).mp4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8DDA4FF-4117-9638-F7A1-DC74B194E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6075" y="453792"/>
            <a:ext cx="10522091" cy="606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5"/>
          <p:cNvSpPr/>
          <p:nvPr/>
        </p:nvSpPr>
        <p:spPr>
          <a:xfrm>
            <a:off x="1168625" y="1473688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524" name="Google Shape;524;p55"/>
          <p:cNvSpPr txBox="1">
            <a:spLocks noGrp="1"/>
          </p:cNvSpPr>
          <p:nvPr>
            <p:ph type="title"/>
          </p:nvPr>
        </p:nvSpPr>
        <p:spPr>
          <a:xfrm>
            <a:off x="1336425" y="1936888"/>
            <a:ext cx="5170500" cy="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/>
              <a:t>Office Standards Guide</a:t>
            </a:r>
            <a:endParaRPr/>
          </a:p>
        </p:txBody>
      </p:sp>
      <p:sp>
        <p:nvSpPr>
          <p:cNvPr id="525" name="Google Shape;525;p55"/>
          <p:cNvSpPr txBox="1">
            <a:spLocks noGrp="1"/>
          </p:cNvSpPr>
          <p:nvPr>
            <p:ph type="body" idx="4294967295"/>
          </p:nvPr>
        </p:nvSpPr>
        <p:spPr>
          <a:xfrm>
            <a:off x="1336425" y="2840363"/>
            <a:ext cx="51705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This GPT can provide answers to questions related to various company policies, based on office-specific standards.</a:t>
            </a:r>
            <a:endParaRPr/>
          </a:p>
        </p:txBody>
      </p:sp>
      <p:cxnSp>
        <p:nvCxnSpPr>
          <p:cNvPr id="526" name="Google Shape;526;p55"/>
          <p:cNvCxnSpPr/>
          <p:nvPr/>
        </p:nvCxnSpPr>
        <p:spPr>
          <a:xfrm>
            <a:off x="492700" y="362700"/>
            <a:ext cx="0" cy="6132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7" name="Google Shape;5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25225" y="0"/>
            <a:ext cx="476677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/>
          <p:nvPr/>
        </p:nvSpPr>
        <p:spPr>
          <a:xfrm>
            <a:off x="6344850" y="3814938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43" name="Google Shape;143;p20"/>
          <p:cNvSpPr/>
          <p:nvPr/>
        </p:nvSpPr>
        <p:spPr>
          <a:xfrm>
            <a:off x="6344850" y="183373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44" name="Google Shape;144;p20"/>
          <p:cNvSpPr/>
          <p:nvPr/>
        </p:nvSpPr>
        <p:spPr>
          <a:xfrm>
            <a:off x="2157700" y="3814938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45" name="Google Shape;145;p20"/>
          <p:cNvSpPr/>
          <p:nvPr/>
        </p:nvSpPr>
        <p:spPr>
          <a:xfrm>
            <a:off x="2157700" y="1833738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46" name="Google Shape;146;p20"/>
          <p:cNvSpPr txBox="1">
            <a:spLocks noGrp="1"/>
          </p:cNvSpPr>
          <p:nvPr>
            <p:ph type="title"/>
          </p:nvPr>
        </p:nvSpPr>
        <p:spPr>
          <a:xfrm>
            <a:off x="490775" y="751875"/>
            <a:ext cx="11210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Contents.</a:t>
            </a:r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1"/>
          </p:nvPr>
        </p:nvSpPr>
        <p:spPr>
          <a:xfrm>
            <a:off x="2993825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foundational architecture and key capabilities of ChatGPT</a:t>
            </a:r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body" idx="2"/>
          </p:nvPr>
        </p:nvSpPr>
        <p:spPr>
          <a:xfrm>
            <a:off x="7332750" y="27423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Series of guides for creating targeted and strategic prompts</a:t>
            </a:r>
            <a:endParaRPr/>
          </a:p>
        </p:txBody>
      </p:sp>
      <p:sp>
        <p:nvSpPr>
          <p:cNvPr id="149" name="Google Shape;149;p20"/>
          <p:cNvSpPr txBox="1">
            <a:spLocks noGrp="1"/>
          </p:cNvSpPr>
          <p:nvPr>
            <p:ph type="body" idx="3"/>
          </p:nvPr>
        </p:nvSpPr>
        <p:spPr>
          <a:xfrm>
            <a:off x="7332725" y="47609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for integrating ChatGPT into daily workflows</a:t>
            </a:r>
            <a:endParaRPr/>
          </a:p>
        </p:txBody>
      </p:sp>
      <p:sp>
        <p:nvSpPr>
          <p:cNvPr id="150" name="Google Shape;150;p20"/>
          <p:cNvSpPr txBox="1">
            <a:spLocks noGrp="1"/>
          </p:cNvSpPr>
          <p:nvPr>
            <p:ph type="title" idx="4"/>
          </p:nvPr>
        </p:nvSpPr>
        <p:spPr>
          <a:xfrm>
            <a:off x="2993825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</a:t>
            </a:r>
            <a:endParaRPr/>
          </a:p>
        </p:txBody>
      </p:sp>
      <p:sp>
        <p:nvSpPr>
          <p:cNvPr id="151" name="Google Shape;151;p20"/>
          <p:cNvSpPr txBox="1">
            <a:spLocks noGrp="1"/>
          </p:cNvSpPr>
          <p:nvPr>
            <p:ph type="title" idx="5"/>
          </p:nvPr>
        </p:nvSpPr>
        <p:spPr>
          <a:xfrm>
            <a:off x="7332750" y="20466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into it</a:t>
            </a:r>
            <a:endParaRPr/>
          </a:p>
        </p:txBody>
      </p:sp>
      <p:sp>
        <p:nvSpPr>
          <p:cNvPr id="152" name="Google Shape;152;p20"/>
          <p:cNvSpPr txBox="1">
            <a:spLocks noGrp="1"/>
          </p:cNvSpPr>
          <p:nvPr>
            <p:ph type="title" idx="6"/>
          </p:nvPr>
        </p:nvSpPr>
        <p:spPr>
          <a:xfrm>
            <a:off x="7332725" y="40651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</a:t>
            </a:r>
            <a:endParaRPr/>
          </a:p>
        </p:txBody>
      </p:sp>
      <p:sp>
        <p:nvSpPr>
          <p:cNvPr id="153" name="Google Shape;153;p20"/>
          <p:cNvSpPr txBox="1">
            <a:spLocks noGrp="1"/>
          </p:cNvSpPr>
          <p:nvPr>
            <p:ph type="body" idx="7"/>
          </p:nvPr>
        </p:nvSpPr>
        <p:spPr>
          <a:xfrm>
            <a:off x="2993825" y="476084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applications of ChatGPT in the AECO industry</a:t>
            </a:r>
            <a:endParaRPr/>
          </a:p>
        </p:txBody>
      </p:sp>
      <p:sp>
        <p:nvSpPr>
          <p:cNvPr id="154" name="Google Shape;154;p20"/>
          <p:cNvSpPr txBox="1">
            <a:spLocks noGrp="1"/>
          </p:cNvSpPr>
          <p:nvPr>
            <p:ph type="title" idx="8"/>
          </p:nvPr>
        </p:nvSpPr>
        <p:spPr>
          <a:xfrm>
            <a:off x="2993825" y="406507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</a:t>
            </a:r>
            <a:endParaRPr/>
          </a:p>
        </p:txBody>
      </p:sp>
      <p:sp>
        <p:nvSpPr>
          <p:cNvPr id="155" name="Google Shape;155;p20"/>
          <p:cNvSpPr/>
          <p:nvPr/>
        </p:nvSpPr>
        <p:spPr>
          <a:xfrm>
            <a:off x="2230050" y="2256638"/>
            <a:ext cx="766461" cy="5496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Calistoga"/>
              </a:rPr>
              <a:t>01</a:t>
            </a:r>
          </a:p>
        </p:txBody>
      </p:sp>
      <p:sp>
        <p:nvSpPr>
          <p:cNvPr id="156" name="Google Shape;156;p20"/>
          <p:cNvSpPr/>
          <p:nvPr/>
        </p:nvSpPr>
        <p:spPr>
          <a:xfrm>
            <a:off x="6440825" y="2256638"/>
            <a:ext cx="884026" cy="54965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Calistoga"/>
              </a:rPr>
              <a:t>02</a:t>
            </a:r>
          </a:p>
        </p:txBody>
      </p:sp>
      <p:sp>
        <p:nvSpPr>
          <p:cNvPr id="157" name="Google Shape;157;p20"/>
          <p:cNvSpPr/>
          <p:nvPr/>
        </p:nvSpPr>
        <p:spPr>
          <a:xfrm>
            <a:off x="2153850" y="4314038"/>
            <a:ext cx="893187" cy="54813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Calistoga"/>
              </a:rPr>
              <a:t>03</a:t>
            </a:r>
          </a:p>
        </p:txBody>
      </p:sp>
      <p:sp>
        <p:nvSpPr>
          <p:cNvPr id="158" name="Google Shape;158;p20"/>
          <p:cNvSpPr/>
          <p:nvPr/>
        </p:nvSpPr>
        <p:spPr>
          <a:xfrm>
            <a:off x="6440825" y="4314038"/>
            <a:ext cx="964184" cy="54813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Calistoga"/>
              </a:rPr>
              <a:t>04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6"/>
          <p:cNvSpPr/>
          <p:nvPr/>
        </p:nvSpPr>
        <p:spPr>
          <a:xfrm>
            <a:off x="544875" y="245463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2" name="office standards guide.mp4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0189D8A-FCC0-EF08-4B4B-830E819EB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6075" y="467412"/>
            <a:ext cx="10638676" cy="6093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7"/>
          <p:cNvSpPr/>
          <p:nvPr/>
        </p:nvSpPr>
        <p:spPr>
          <a:xfrm>
            <a:off x="1168625" y="1473688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539" name="Google Shape;539;p57"/>
          <p:cNvSpPr txBox="1">
            <a:spLocks noGrp="1"/>
          </p:cNvSpPr>
          <p:nvPr>
            <p:ph type="title"/>
          </p:nvPr>
        </p:nvSpPr>
        <p:spPr>
          <a:xfrm>
            <a:off x="1336425" y="1936888"/>
            <a:ext cx="5170500" cy="79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en"/>
              <a:t>Project’s Spec Guide</a:t>
            </a:r>
            <a:endParaRPr/>
          </a:p>
        </p:txBody>
      </p:sp>
      <p:sp>
        <p:nvSpPr>
          <p:cNvPr id="540" name="Google Shape;540;p57"/>
          <p:cNvSpPr txBox="1">
            <a:spLocks noGrp="1"/>
          </p:cNvSpPr>
          <p:nvPr>
            <p:ph type="body" idx="4294967295"/>
          </p:nvPr>
        </p:nvSpPr>
        <p:spPr>
          <a:xfrm>
            <a:off x="1336425" y="2840363"/>
            <a:ext cx="51705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700">
                <a:solidFill>
                  <a:schemeClr val="dk1"/>
                </a:solidFill>
              </a:rPr>
              <a:t>A specifications expert capable of providing detailed references and analysis for submittal-related inquiries.</a:t>
            </a:r>
            <a:endParaRPr/>
          </a:p>
        </p:txBody>
      </p:sp>
      <p:cxnSp>
        <p:nvCxnSpPr>
          <p:cNvPr id="541" name="Google Shape;541;p57"/>
          <p:cNvCxnSpPr/>
          <p:nvPr/>
        </p:nvCxnSpPr>
        <p:spPr>
          <a:xfrm>
            <a:off x="492700" y="362700"/>
            <a:ext cx="0" cy="61326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42" name="Google Shape;54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6951" y="0"/>
            <a:ext cx="414504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8"/>
          <p:cNvSpPr/>
          <p:nvPr/>
        </p:nvSpPr>
        <p:spPr>
          <a:xfrm>
            <a:off x="544875" y="245463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pic>
        <p:nvPicPr>
          <p:cNvPr id="2" name="project specs guide (1).mp4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57197F44-72F5-933A-01E1-C4770426C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417" y="464648"/>
            <a:ext cx="10726074" cy="6147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59"/>
          <p:cNvSpPr/>
          <p:nvPr/>
        </p:nvSpPr>
        <p:spPr>
          <a:xfrm>
            <a:off x="1059150" y="1585350"/>
            <a:ext cx="1262400" cy="1262400"/>
          </a:xfrm>
          <a:prstGeom prst="ellipse">
            <a:avLst/>
          </a:prstGeom>
          <a:gradFill>
            <a:gsLst>
              <a:gs pos="0">
                <a:schemeClr val="accent1"/>
              </a:gs>
              <a:gs pos="52999">
                <a:schemeClr val="accent1"/>
              </a:gs>
              <a:gs pos="100000">
                <a:srgbClr val="FFFFFF">
                  <a:alpha val="196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554" name="Google Shape;554;p59"/>
          <p:cNvSpPr txBox="1">
            <a:spLocks noGrp="1"/>
          </p:cNvSpPr>
          <p:nvPr>
            <p:ph type="title"/>
          </p:nvPr>
        </p:nvSpPr>
        <p:spPr>
          <a:xfrm>
            <a:off x="1373000" y="1885163"/>
            <a:ext cx="5581500" cy="89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Thank you!</a:t>
            </a:r>
            <a:endParaRPr sz="6000"/>
          </a:p>
        </p:txBody>
      </p:sp>
      <p:sp>
        <p:nvSpPr>
          <p:cNvPr id="555" name="Google Shape;555;p59"/>
          <p:cNvSpPr txBox="1">
            <a:spLocks noGrp="1"/>
          </p:cNvSpPr>
          <p:nvPr>
            <p:ph type="body" idx="1"/>
          </p:nvPr>
        </p:nvSpPr>
        <p:spPr>
          <a:xfrm>
            <a:off x="1373100" y="2943188"/>
            <a:ext cx="5581500" cy="198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Do you have any questions?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Jarod Spohrer &lt;jarod.spohrer@nmrk.com&gt;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Sonja Flint &lt;sflint@bklarch.com&gt;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6" name="Google Shape;556;p59"/>
          <p:cNvGrpSpPr/>
          <p:nvPr/>
        </p:nvGrpSpPr>
        <p:grpSpPr>
          <a:xfrm>
            <a:off x="1514679" y="4634176"/>
            <a:ext cx="806771" cy="721587"/>
            <a:chOff x="6425500" y="2795700"/>
            <a:chExt cx="265875" cy="292650"/>
          </a:xfrm>
        </p:grpSpPr>
        <p:sp>
          <p:nvSpPr>
            <p:cNvPr id="557" name="Google Shape;557;p59"/>
            <p:cNvSpPr/>
            <p:nvPr/>
          </p:nvSpPr>
          <p:spPr>
            <a:xfrm>
              <a:off x="6425500" y="2795700"/>
              <a:ext cx="265875" cy="292650"/>
            </a:xfrm>
            <a:custGeom>
              <a:avLst/>
              <a:gdLst/>
              <a:ahLst/>
              <a:cxnLst/>
              <a:rect l="l" t="t" r="r" b="b"/>
              <a:pathLst>
                <a:path w="10635" h="11706" extrusionOk="0">
                  <a:moveTo>
                    <a:pt x="7976" y="2124"/>
                  </a:moveTo>
                  <a:lnTo>
                    <a:pt x="7976" y="6567"/>
                  </a:lnTo>
                  <a:lnTo>
                    <a:pt x="6781" y="7709"/>
                  </a:lnTo>
                  <a:cubicBezTo>
                    <a:pt x="6343" y="7379"/>
                    <a:pt x="5826" y="7214"/>
                    <a:pt x="5311" y="7214"/>
                  </a:cubicBezTo>
                  <a:cubicBezTo>
                    <a:pt x="4796" y="7214"/>
                    <a:pt x="4283" y="7379"/>
                    <a:pt x="3854" y="7709"/>
                  </a:cubicBezTo>
                  <a:lnTo>
                    <a:pt x="2659" y="6567"/>
                  </a:lnTo>
                  <a:lnTo>
                    <a:pt x="2659" y="2124"/>
                  </a:lnTo>
                  <a:close/>
                  <a:moveTo>
                    <a:pt x="785" y="5514"/>
                  </a:moveTo>
                  <a:lnTo>
                    <a:pt x="3444" y="8048"/>
                  </a:lnTo>
                  <a:lnTo>
                    <a:pt x="785" y="10581"/>
                  </a:lnTo>
                  <a:lnTo>
                    <a:pt x="785" y="5514"/>
                  </a:lnTo>
                  <a:close/>
                  <a:moveTo>
                    <a:pt x="9832" y="5532"/>
                  </a:moveTo>
                  <a:lnTo>
                    <a:pt x="9832" y="10599"/>
                  </a:lnTo>
                  <a:lnTo>
                    <a:pt x="7173" y="8066"/>
                  </a:lnTo>
                  <a:lnTo>
                    <a:pt x="9832" y="5532"/>
                  </a:lnTo>
                  <a:close/>
                  <a:moveTo>
                    <a:pt x="5317" y="7749"/>
                  </a:moveTo>
                  <a:cubicBezTo>
                    <a:pt x="5781" y="7749"/>
                    <a:pt x="6245" y="7914"/>
                    <a:pt x="6602" y="8244"/>
                  </a:cubicBezTo>
                  <a:lnTo>
                    <a:pt x="6781" y="8423"/>
                  </a:lnTo>
                  <a:lnTo>
                    <a:pt x="9403" y="10903"/>
                  </a:lnTo>
                  <a:lnTo>
                    <a:pt x="1232" y="10903"/>
                  </a:lnTo>
                  <a:lnTo>
                    <a:pt x="3854" y="8423"/>
                  </a:lnTo>
                  <a:lnTo>
                    <a:pt x="4033" y="8244"/>
                  </a:lnTo>
                  <a:cubicBezTo>
                    <a:pt x="4390" y="7914"/>
                    <a:pt x="4854" y="7749"/>
                    <a:pt x="5317" y="7749"/>
                  </a:cubicBezTo>
                  <a:close/>
                  <a:moveTo>
                    <a:pt x="5317" y="1"/>
                  </a:moveTo>
                  <a:lnTo>
                    <a:pt x="3712" y="1339"/>
                  </a:lnTo>
                  <a:lnTo>
                    <a:pt x="1856" y="1339"/>
                  </a:lnTo>
                  <a:lnTo>
                    <a:pt x="1856" y="2499"/>
                  </a:lnTo>
                  <a:lnTo>
                    <a:pt x="0" y="4283"/>
                  </a:lnTo>
                  <a:lnTo>
                    <a:pt x="0" y="11706"/>
                  </a:lnTo>
                  <a:lnTo>
                    <a:pt x="10635" y="11706"/>
                  </a:lnTo>
                  <a:lnTo>
                    <a:pt x="10635" y="4283"/>
                  </a:lnTo>
                  <a:lnTo>
                    <a:pt x="8761" y="2499"/>
                  </a:lnTo>
                  <a:lnTo>
                    <a:pt x="8761" y="1339"/>
                  </a:lnTo>
                  <a:lnTo>
                    <a:pt x="6905" y="1339"/>
                  </a:lnTo>
                  <a:lnTo>
                    <a:pt x="531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9"/>
            <p:cNvSpPr/>
            <p:nvPr/>
          </p:nvSpPr>
          <p:spPr>
            <a:xfrm>
              <a:off x="6515150" y="2868425"/>
              <a:ext cx="86575" cy="87000"/>
            </a:xfrm>
            <a:custGeom>
              <a:avLst/>
              <a:gdLst/>
              <a:ahLst/>
              <a:cxnLst/>
              <a:rect l="l" t="t" r="r" b="b"/>
              <a:pathLst>
                <a:path w="3463" h="3480" extrusionOk="0">
                  <a:moveTo>
                    <a:pt x="1731" y="1338"/>
                  </a:moveTo>
                  <a:cubicBezTo>
                    <a:pt x="1963" y="1338"/>
                    <a:pt x="2160" y="1517"/>
                    <a:pt x="2160" y="1767"/>
                  </a:cubicBezTo>
                  <a:cubicBezTo>
                    <a:pt x="2160" y="1999"/>
                    <a:pt x="1963" y="2195"/>
                    <a:pt x="1731" y="2195"/>
                  </a:cubicBezTo>
                  <a:cubicBezTo>
                    <a:pt x="1500" y="2195"/>
                    <a:pt x="1303" y="1981"/>
                    <a:pt x="1303" y="1767"/>
                  </a:cubicBezTo>
                  <a:cubicBezTo>
                    <a:pt x="1303" y="1517"/>
                    <a:pt x="1500" y="1338"/>
                    <a:pt x="1731" y="1338"/>
                  </a:cubicBezTo>
                  <a:close/>
                  <a:moveTo>
                    <a:pt x="1749" y="0"/>
                  </a:moveTo>
                  <a:cubicBezTo>
                    <a:pt x="786" y="0"/>
                    <a:pt x="19" y="767"/>
                    <a:pt x="19" y="1731"/>
                  </a:cubicBezTo>
                  <a:cubicBezTo>
                    <a:pt x="1" y="2694"/>
                    <a:pt x="768" y="3462"/>
                    <a:pt x="1731" y="3479"/>
                  </a:cubicBezTo>
                  <a:cubicBezTo>
                    <a:pt x="2035" y="3479"/>
                    <a:pt x="2320" y="3408"/>
                    <a:pt x="2588" y="3265"/>
                  </a:cubicBezTo>
                  <a:cubicBezTo>
                    <a:pt x="2695" y="3212"/>
                    <a:pt x="2731" y="3069"/>
                    <a:pt x="2695" y="2962"/>
                  </a:cubicBezTo>
                  <a:cubicBezTo>
                    <a:pt x="2646" y="2888"/>
                    <a:pt x="2562" y="2848"/>
                    <a:pt x="2480" y="2848"/>
                  </a:cubicBezTo>
                  <a:cubicBezTo>
                    <a:pt x="2444" y="2848"/>
                    <a:pt x="2407" y="2856"/>
                    <a:pt x="2374" y="2873"/>
                  </a:cubicBezTo>
                  <a:cubicBezTo>
                    <a:pt x="2178" y="2980"/>
                    <a:pt x="1963" y="3033"/>
                    <a:pt x="1731" y="3033"/>
                  </a:cubicBezTo>
                  <a:cubicBezTo>
                    <a:pt x="1018" y="3033"/>
                    <a:pt x="429" y="2445"/>
                    <a:pt x="447" y="1749"/>
                  </a:cubicBezTo>
                  <a:cubicBezTo>
                    <a:pt x="447" y="1035"/>
                    <a:pt x="1036" y="446"/>
                    <a:pt x="1749" y="446"/>
                  </a:cubicBezTo>
                  <a:cubicBezTo>
                    <a:pt x="2445" y="446"/>
                    <a:pt x="3034" y="1017"/>
                    <a:pt x="3034" y="1749"/>
                  </a:cubicBezTo>
                  <a:lnTo>
                    <a:pt x="3034" y="2159"/>
                  </a:lnTo>
                  <a:cubicBezTo>
                    <a:pt x="2784" y="2159"/>
                    <a:pt x="2606" y="1981"/>
                    <a:pt x="2606" y="1749"/>
                  </a:cubicBezTo>
                  <a:cubicBezTo>
                    <a:pt x="2606" y="1321"/>
                    <a:pt x="2320" y="946"/>
                    <a:pt x="1892" y="874"/>
                  </a:cubicBezTo>
                  <a:cubicBezTo>
                    <a:pt x="1836" y="862"/>
                    <a:pt x="1778" y="855"/>
                    <a:pt x="1721" y="855"/>
                  </a:cubicBezTo>
                  <a:cubicBezTo>
                    <a:pt x="1382" y="855"/>
                    <a:pt x="1051" y="1074"/>
                    <a:pt x="929" y="1410"/>
                  </a:cubicBezTo>
                  <a:cubicBezTo>
                    <a:pt x="786" y="1784"/>
                    <a:pt x="929" y="2248"/>
                    <a:pt x="1285" y="2462"/>
                  </a:cubicBezTo>
                  <a:cubicBezTo>
                    <a:pt x="1423" y="2545"/>
                    <a:pt x="1575" y="2585"/>
                    <a:pt x="1728" y="2585"/>
                  </a:cubicBezTo>
                  <a:cubicBezTo>
                    <a:pt x="1972" y="2585"/>
                    <a:pt x="2216" y="2482"/>
                    <a:pt x="2392" y="2284"/>
                  </a:cubicBezTo>
                  <a:cubicBezTo>
                    <a:pt x="2552" y="2480"/>
                    <a:pt x="2784" y="2587"/>
                    <a:pt x="3052" y="2587"/>
                  </a:cubicBezTo>
                  <a:cubicBezTo>
                    <a:pt x="3284" y="2587"/>
                    <a:pt x="3462" y="2391"/>
                    <a:pt x="3462" y="2141"/>
                  </a:cubicBezTo>
                  <a:lnTo>
                    <a:pt x="3462" y="1731"/>
                  </a:lnTo>
                  <a:cubicBezTo>
                    <a:pt x="3462" y="767"/>
                    <a:pt x="2695" y="0"/>
                    <a:pt x="17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63;p60">
            <a:extLst>
              <a:ext uri="{FF2B5EF4-FFF2-40B4-BE49-F238E27FC236}">
                <a16:creationId xmlns:a16="http://schemas.microsoft.com/office/drawing/2014/main" id="{3CC27FC3-C30A-099E-5CBD-12E1F572AC59}"/>
              </a:ext>
            </a:extLst>
          </p:cNvPr>
          <p:cNvSpPr/>
          <p:nvPr/>
        </p:nvSpPr>
        <p:spPr>
          <a:xfrm>
            <a:off x="6663984" y="4500275"/>
            <a:ext cx="1125300" cy="11253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3" name="Google Shape;564;p60">
            <a:extLst>
              <a:ext uri="{FF2B5EF4-FFF2-40B4-BE49-F238E27FC236}">
                <a16:creationId xmlns:a16="http://schemas.microsoft.com/office/drawing/2014/main" id="{21362BFD-4900-9026-7D1A-654A18EEDCD4}"/>
              </a:ext>
            </a:extLst>
          </p:cNvPr>
          <p:cNvSpPr txBox="1">
            <a:spLocks/>
          </p:cNvSpPr>
          <p:nvPr/>
        </p:nvSpPr>
        <p:spPr>
          <a:xfrm>
            <a:off x="6995934" y="4758900"/>
            <a:ext cx="5219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 sz="4000" b="0" i="0" u="none" strike="noStrike" cap="none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 b="0" i="0" u="none" strike="noStrike" cap="none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US"/>
              <a:t>Credits.</a:t>
            </a:r>
          </a:p>
        </p:txBody>
      </p:sp>
      <p:sp>
        <p:nvSpPr>
          <p:cNvPr id="4" name="Google Shape;565;p60">
            <a:extLst>
              <a:ext uri="{FF2B5EF4-FFF2-40B4-BE49-F238E27FC236}">
                <a16:creationId xmlns:a16="http://schemas.microsoft.com/office/drawing/2014/main" id="{7A903F6C-21E2-D859-DE2B-572BAFA01BD0}"/>
              </a:ext>
            </a:extLst>
          </p:cNvPr>
          <p:cNvSpPr txBox="1">
            <a:spLocks/>
          </p:cNvSpPr>
          <p:nvPr/>
        </p:nvSpPr>
        <p:spPr>
          <a:xfrm>
            <a:off x="6995934" y="5636100"/>
            <a:ext cx="7306391" cy="11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●"/>
              <a:defRPr sz="1900" b="1" i="0" u="none" strike="noStrike" cap="none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○"/>
              <a:defRPr sz="1900" b="1" i="0" u="none" strike="noStrike" cap="none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■"/>
              <a:defRPr sz="1900" b="1" i="0" u="none" strike="noStrike" cap="none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●"/>
              <a:defRPr sz="1900" b="1" i="0" u="none" strike="noStrike" cap="none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○"/>
              <a:defRPr sz="1900" b="1" i="0" u="none" strike="noStrike" cap="none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■"/>
              <a:defRPr sz="1900" b="1" i="0" u="none" strike="noStrike" cap="none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●"/>
              <a:defRPr sz="1900" b="1" i="0" u="none" strike="noStrike" cap="none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ntic Slab"/>
              <a:buChar char="○"/>
              <a:defRPr sz="1900" b="1" i="0" u="none" strike="noStrike" cap="none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Antic Slab"/>
              <a:buChar char="■"/>
              <a:defRPr sz="1900" b="1" i="0" u="none" strike="noStrike" cap="none">
                <a:solidFill>
                  <a:schemeClr val="dk2"/>
                </a:solidFill>
                <a:latin typeface="Antic Slab"/>
                <a:ea typeface="Antic Slab"/>
                <a:cs typeface="Antic Slab"/>
                <a:sym typeface="Antic Slab"/>
              </a:defRPr>
            </a:lvl9pPr>
          </a:lstStyle>
          <a:p>
            <a:pPr marL="0" indent="0">
              <a:lnSpc>
                <a:spcPct val="150000"/>
              </a:lnSpc>
              <a:buFont typeface="Antic Slab"/>
              <a:buNone/>
            </a:pPr>
            <a:r>
              <a:rPr lang="en-US" sz="1400" dirty="0"/>
              <a:t>Presentation Template: </a:t>
            </a:r>
            <a:r>
              <a:rPr lang="en-US" sz="1400" u="sng" dirty="0">
                <a:solidFill>
                  <a:schemeClr val="hlink"/>
                </a:solidFill>
                <a:hlinkClick r:id="rId3"/>
              </a:rPr>
              <a:t>SlidesMania</a:t>
            </a:r>
            <a:endParaRPr lang="en-US" sz="1400" dirty="0"/>
          </a:p>
          <a:p>
            <a:pPr marL="0" indent="0">
              <a:lnSpc>
                <a:spcPct val="150000"/>
              </a:lnSpc>
              <a:buFont typeface="Antic Slab"/>
              <a:buNone/>
            </a:pPr>
            <a:r>
              <a:rPr lang="en-US" sz="1400" dirty="0"/>
              <a:t>Fonts used in this presentation: Antic Slab &amp; </a:t>
            </a:r>
            <a:r>
              <a:rPr lang="en-US" sz="1400" b="0" dirty="0">
                <a:latin typeface="Calistoga"/>
                <a:ea typeface="Calistoga"/>
                <a:cs typeface="Calistoga"/>
                <a:sym typeface="Calistoga"/>
              </a:rPr>
              <a:t>Calistoga.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/>
          <p:nvPr/>
        </p:nvSpPr>
        <p:spPr>
          <a:xfrm>
            <a:off x="2090288" y="1103532"/>
            <a:ext cx="2010900" cy="20106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64" name="Google Shape;164;p21"/>
          <p:cNvSpPr txBox="1">
            <a:spLocks noGrp="1"/>
          </p:cNvSpPr>
          <p:nvPr>
            <p:ph type="body" idx="1"/>
          </p:nvPr>
        </p:nvSpPr>
        <p:spPr>
          <a:xfrm>
            <a:off x="900950" y="4649500"/>
            <a:ext cx="4148400" cy="191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 foundational architecture and key capabilities of ChatGPT</a:t>
            </a:r>
            <a:endParaRPr/>
          </a:p>
        </p:txBody>
      </p:sp>
      <p:sp>
        <p:nvSpPr>
          <p:cNvPr id="165" name="Google Shape;165;p21"/>
          <p:cNvSpPr txBox="1">
            <a:spLocks noGrp="1"/>
          </p:cNvSpPr>
          <p:nvPr>
            <p:ph type="title"/>
          </p:nvPr>
        </p:nvSpPr>
        <p:spPr>
          <a:xfrm>
            <a:off x="-2456350" y="3373900"/>
            <a:ext cx="11104200" cy="1275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Explain.</a:t>
            </a:r>
            <a:endParaRPr/>
          </a:p>
        </p:txBody>
      </p:sp>
      <p:sp>
        <p:nvSpPr>
          <p:cNvPr id="166" name="Google Shape;166;p21"/>
          <p:cNvSpPr/>
          <p:nvPr/>
        </p:nvSpPr>
        <p:spPr>
          <a:xfrm>
            <a:off x="1999312" y="1393201"/>
            <a:ext cx="1751077" cy="127563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noFill/>
                <a:latin typeface="Calistoga"/>
              </a:rPr>
              <a:t>01</a:t>
            </a:r>
          </a:p>
        </p:txBody>
      </p:sp>
      <p:pic>
        <p:nvPicPr>
          <p:cNvPr id="167" name="Google Shape;16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2104" y="6"/>
            <a:ext cx="686985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/>
          <p:nvPr/>
        </p:nvSpPr>
        <p:spPr>
          <a:xfrm>
            <a:off x="3692250" y="814838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1242300" y="1163300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GPT?</a:t>
            </a:r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ubTitle" idx="1"/>
          </p:nvPr>
        </p:nvSpPr>
        <p:spPr>
          <a:xfrm>
            <a:off x="556050" y="2560335"/>
            <a:ext cx="31362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Generative</a:t>
            </a:r>
            <a:endParaRPr sz="3000"/>
          </a:p>
        </p:txBody>
      </p:sp>
      <p:sp>
        <p:nvSpPr>
          <p:cNvPr id="175" name="Google Shape;175;p22"/>
          <p:cNvSpPr txBox="1">
            <a:spLocks noGrp="1"/>
          </p:cNvSpPr>
          <p:nvPr>
            <p:ph type="subTitle" idx="2"/>
          </p:nvPr>
        </p:nvSpPr>
        <p:spPr>
          <a:xfrm>
            <a:off x="4527951" y="2560423"/>
            <a:ext cx="31362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Pretrained</a:t>
            </a:r>
            <a:endParaRPr sz="3000"/>
          </a:p>
        </p:txBody>
      </p:sp>
      <p:sp>
        <p:nvSpPr>
          <p:cNvPr id="176" name="Google Shape;176;p22"/>
          <p:cNvSpPr txBox="1">
            <a:spLocks noGrp="1"/>
          </p:cNvSpPr>
          <p:nvPr>
            <p:ph type="subTitle" idx="3"/>
          </p:nvPr>
        </p:nvSpPr>
        <p:spPr>
          <a:xfrm>
            <a:off x="8499953" y="2560423"/>
            <a:ext cx="3135900" cy="1068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Transformer</a:t>
            </a:r>
            <a:endParaRPr sz="3000"/>
          </a:p>
        </p:txBody>
      </p:sp>
      <p:sp>
        <p:nvSpPr>
          <p:cNvPr id="177" name="Google Shape;177;p22"/>
          <p:cNvSpPr txBox="1">
            <a:spLocks noGrp="1"/>
          </p:cNvSpPr>
          <p:nvPr>
            <p:ph type="body" idx="4"/>
          </p:nvPr>
        </p:nvSpPr>
        <p:spPr>
          <a:xfrm>
            <a:off x="556050" y="3737638"/>
            <a:ext cx="3136200" cy="1759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It can create or </a:t>
            </a:r>
            <a:r>
              <a:rPr lang="en" dirty="0">
                <a:solidFill>
                  <a:srgbClr val="3D85C6"/>
                </a:solidFill>
              </a:rPr>
              <a:t>generate text</a:t>
            </a:r>
            <a:r>
              <a:rPr lang="en" dirty="0"/>
              <a:t>, responses, or content that wasn’t explicitly programmed into it.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5"/>
          </p:nvPr>
        </p:nvSpPr>
        <p:spPr>
          <a:xfrm>
            <a:off x="4527853" y="3741177"/>
            <a:ext cx="3136200" cy="1756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Before being used, it has already been </a:t>
            </a:r>
            <a:r>
              <a:rPr lang="en">
                <a:solidFill>
                  <a:srgbClr val="3D85C6"/>
                </a:solidFill>
              </a:rPr>
              <a:t>trained on a vast dataset</a:t>
            </a:r>
            <a:r>
              <a:rPr lang="en"/>
              <a:t> of text, learning language patterns, facts, and how to respond to different inputs.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body" idx="6"/>
          </p:nvPr>
        </p:nvSpPr>
        <p:spPr>
          <a:xfrm>
            <a:off x="8174598" y="3741177"/>
            <a:ext cx="3461357" cy="1756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model architecture designed to handle sequential data by </a:t>
            </a:r>
            <a:r>
              <a:rPr lang="en" dirty="0">
                <a:solidFill>
                  <a:srgbClr val="3D85C6"/>
                </a:solidFill>
              </a:rPr>
              <a:t>focusing on the importance of each word</a:t>
            </a:r>
            <a:r>
              <a:rPr lang="en" dirty="0"/>
              <a:t> or character, enabling effective language understanding and generation.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22"/>
          <p:cNvSpPr txBox="1"/>
          <p:nvPr/>
        </p:nvSpPr>
        <p:spPr>
          <a:xfrm>
            <a:off x="7813800" y="1311200"/>
            <a:ext cx="3135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dk1"/>
                </a:solidFill>
                <a:latin typeface="Calistoga"/>
                <a:ea typeface="Calistoga"/>
                <a:cs typeface="Calistoga"/>
                <a:sym typeface="Calistoga"/>
              </a:rPr>
              <a:t>It stands for:</a:t>
            </a:r>
            <a:endParaRPr sz="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3"/>
          <p:cNvSpPr/>
          <p:nvPr/>
        </p:nvSpPr>
        <p:spPr>
          <a:xfrm>
            <a:off x="10136600" y="2239825"/>
            <a:ext cx="940800" cy="9408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86" name="Google Shape;186;p23"/>
          <p:cNvSpPr/>
          <p:nvPr/>
        </p:nvSpPr>
        <p:spPr>
          <a:xfrm>
            <a:off x="6326600" y="2239825"/>
            <a:ext cx="940800" cy="9408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87" name="Google Shape;187;p23"/>
          <p:cNvSpPr/>
          <p:nvPr/>
        </p:nvSpPr>
        <p:spPr>
          <a:xfrm>
            <a:off x="1449800" y="2239825"/>
            <a:ext cx="940800" cy="9408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188" name="Google Shape;188;p23"/>
          <p:cNvSpPr txBox="1">
            <a:spLocks noGrp="1"/>
          </p:cNvSpPr>
          <p:nvPr>
            <p:ph type="title"/>
          </p:nvPr>
        </p:nvSpPr>
        <p:spPr>
          <a:xfrm>
            <a:off x="4321975" y="821975"/>
            <a:ext cx="114369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Brief history..</a:t>
            </a:r>
            <a:endParaRPr/>
          </a:p>
        </p:txBody>
      </p:sp>
      <p:sp>
        <p:nvSpPr>
          <p:cNvPr id="189" name="Google Shape;189;p23"/>
          <p:cNvSpPr txBox="1">
            <a:spLocks noGrp="1"/>
          </p:cNvSpPr>
          <p:nvPr>
            <p:ph type="body" idx="7"/>
          </p:nvPr>
        </p:nvSpPr>
        <p:spPr>
          <a:xfrm>
            <a:off x="521000" y="3503450"/>
            <a:ext cx="3337800" cy="165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OpenAI was founded by Elon Musk (</a:t>
            </a:r>
            <a:r>
              <a:rPr lang="en" sz="1000"/>
              <a:t>PayPal, SpaceX, Tesla, Neuralink and The Boring Company</a:t>
            </a:r>
            <a:r>
              <a:rPr lang="en"/>
              <a:t>), Sam Altman (</a:t>
            </a:r>
            <a:r>
              <a:rPr lang="en" sz="1000"/>
              <a:t>Y Combinator</a:t>
            </a:r>
            <a:r>
              <a:rPr lang="en"/>
              <a:t>), Reid Hoffman (</a:t>
            </a:r>
            <a:r>
              <a:rPr lang="en" sz="1000"/>
              <a:t>LinkedIn</a:t>
            </a:r>
            <a:r>
              <a:rPr lang="en"/>
              <a:t>), Peter Thiel (</a:t>
            </a:r>
            <a:r>
              <a:rPr lang="en" sz="1000"/>
              <a:t>PayPal</a:t>
            </a:r>
            <a:r>
              <a:rPr lang="en"/>
              <a:t>) and others..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It’s mission was to ensure that Artificial General Intelligence (</a:t>
            </a:r>
            <a:r>
              <a:rPr lang="en">
                <a:solidFill>
                  <a:srgbClr val="6FA8DC"/>
                </a:solidFill>
              </a:rPr>
              <a:t>AGI</a:t>
            </a:r>
            <a:r>
              <a:rPr lang="en">
                <a:solidFill>
                  <a:schemeClr val="dk1"/>
                </a:solidFill>
              </a:rPr>
              <a:t>) benefits all of humanity.</a:t>
            </a:r>
            <a:r>
              <a:rPr lang="en" sz="1700">
                <a:solidFill>
                  <a:schemeClr val="dk1"/>
                </a:solidFill>
              </a:rPr>
              <a:t> </a:t>
            </a:r>
            <a:endParaRPr sz="1400"/>
          </a:p>
        </p:txBody>
      </p:sp>
      <p:sp>
        <p:nvSpPr>
          <p:cNvPr id="190" name="Google Shape;190;p23"/>
          <p:cNvSpPr txBox="1">
            <a:spLocks noGrp="1"/>
          </p:cNvSpPr>
          <p:nvPr>
            <p:ph type="subTitle" idx="2"/>
          </p:nvPr>
        </p:nvSpPr>
        <p:spPr>
          <a:xfrm>
            <a:off x="1175177" y="2580825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2015</a:t>
            </a:r>
            <a:endParaRPr/>
          </a:p>
        </p:txBody>
      </p:sp>
      <p:sp>
        <p:nvSpPr>
          <p:cNvPr id="191" name="Google Shape;191;p23"/>
          <p:cNvSpPr txBox="1">
            <a:spLocks noGrp="1"/>
          </p:cNvSpPr>
          <p:nvPr>
            <p:ph type="body" idx="8"/>
          </p:nvPr>
        </p:nvSpPr>
        <p:spPr>
          <a:xfrm>
            <a:off x="5516150" y="3503450"/>
            <a:ext cx="3088500" cy="165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6FA8DC"/>
                </a:solidFill>
              </a:rPr>
              <a:t>ChatGPT</a:t>
            </a:r>
            <a:r>
              <a:rPr lang="en">
                <a:solidFill>
                  <a:schemeClr val="dk1"/>
                </a:solidFill>
              </a:rPr>
              <a:t> and </a:t>
            </a:r>
            <a:r>
              <a:rPr lang="en">
                <a:solidFill>
                  <a:srgbClr val="6FA8DC"/>
                </a:solidFill>
              </a:rPr>
              <a:t>GPT-4</a:t>
            </a:r>
            <a:r>
              <a:rPr lang="en">
                <a:solidFill>
                  <a:schemeClr val="dk1"/>
                </a:solidFill>
              </a:rPr>
              <a:t>, a Large Language Model created using deep learning techniques,* captured the public’s attention with its conversational capabilities. </a:t>
            </a:r>
            <a:endParaRPr/>
          </a:p>
        </p:txBody>
      </p:sp>
      <p:sp>
        <p:nvSpPr>
          <p:cNvPr id="192" name="Google Shape;192;p23"/>
          <p:cNvSpPr txBox="1">
            <a:spLocks noGrp="1"/>
          </p:cNvSpPr>
          <p:nvPr>
            <p:ph type="subTitle" idx="3"/>
          </p:nvPr>
        </p:nvSpPr>
        <p:spPr>
          <a:xfrm>
            <a:off x="6049549" y="2580825"/>
            <a:ext cx="22944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2022-2023</a:t>
            </a:r>
            <a:endParaRPr/>
          </a:p>
        </p:txBody>
      </p:sp>
      <p:sp>
        <p:nvSpPr>
          <p:cNvPr id="193" name="Google Shape;193;p23"/>
          <p:cNvSpPr txBox="1">
            <a:spLocks noGrp="1"/>
          </p:cNvSpPr>
          <p:nvPr>
            <p:ph type="subTitle" idx="5"/>
          </p:nvPr>
        </p:nvSpPr>
        <p:spPr>
          <a:xfrm>
            <a:off x="9854707" y="2580825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2024</a:t>
            </a:r>
            <a:endParaRPr/>
          </a:p>
        </p:txBody>
      </p:sp>
      <p:sp>
        <p:nvSpPr>
          <p:cNvPr id="194" name="Google Shape;194;p23"/>
          <p:cNvSpPr txBox="1">
            <a:spLocks noGrp="1"/>
          </p:cNvSpPr>
          <p:nvPr>
            <p:ph type="body" idx="13"/>
          </p:nvPr>
        </p:nvSpPr>
        <p:spPr>
          <a:xfrm>
            <a:off x="8764000" y="3503450"/>
            <a:ext cx="3088500" cy="165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D85C6"/>
                </a:solidFill>
              </a:rPr>
              <a:t>GPT-4o</a:t>
            </a:r>
            <a:r>
              <a:rPr lang="en">
                <a:solidFill>
                  <a:schemeClr val="dk1"/>
                </a:solidFill>
              </a:rPr>
              <a:t> (2024) was made freely available to the general public.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D85C6"/>
                </a:solidFill>
              </a:rPr>
              <a:t>o1</a:t>
            </a:r>
            <a:r>
              <a:rPr lang="en">
                <a:solidFill>
                  <a:schemeClr val="dk1"/>
                </a:solidFill>
              </a:rPr>
              <a:t>(under preview) and </a:t>
            </a:r>
            <a:r>
              <a:rPr lang="en">
                <a:solidFill>
                  <a:srgbClr val="3D85C6"/>
                </a:solidFill>
              </a:rPr>
              <a:t>o1-mini</a:t>
            </a:r>
            <a:r>
              <a:rPr lang="en">
                <a:solidFill>
                  <a:schemeClr val="dk1"/>
                </a:solidFill>
              </a:rPr>
              <a:t> are the latest released models using advanced reasoning.</a:t>
            </a:r>
            <a:r>
              <a:rPr lang="en" sz="1800">
                <a:solidFill>
                  <a:schemeClr val="dk1"/>
                </a:solidFill>
              </a:rPr>
              <a:t> </a:t>
            </a:r>
            <a:endParaRPr/>
          </a:p>
        </p:txBody>
      </p:sp>
      <p:cxnSp>
        <p:nvCxnSpPr>
          <p:cNvPr id="195" name="Google Shape;195;p23"/>
          <p:cNvCxnSpPr/>
          <p:nvPr/>
        </p:nvCxnSpPr>
        <p:spPr>
          <a:xfrm rot="10800000">
            <a:off x="497850" y="3265225"/>
            <a:ext cx="11196300" cy="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6" name="Google Shape;196;p23"/>
          <p:cNvCxnSpPr/>
          <p:nvPr/>
        </p:nvCxnSpPr>
        <p:spPr>
          <a:xfrm rot="10800000">
            <a:off x="2135100" y="3042625"/>
            <a:ext cx="0" cy="4452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Google Shape;197;p23"/>
          <p:cNvCxnSpPr/>
          <p:nvPr/>
        </p:nvCxnSpPr>
        <p:spPr>
          <a:xfrm rot="10800000">
            <a:off x="7022450" y="3042625"/>
            <a:ext cx="0" cy="4452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8" name="Google Shape;198;p23"/>
          <p:cNvCxnSpPr/>
          <p:nvPr/>
        </p:nvCxnSpPr>
        <p:spPr>
          <a:xfrm rot="10800000">
            <a:off x="10853550" y="3042625"/>
            <a:ext cx="0" cy="445200"/>
          </a:xfrm>
          <a:prstGeom prst="straightConnector1">
            <a:avLst/>
          </a:pr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Google Shape;199;p23"/>
          <p:cNvSpPr txBox="1"/>
          <p:nvPr/>
        </p:nvSpPr>
        <p:spPr>
          <a:xfrm>
            <a:off x="5575100" y="5475175"/>
            <a:ext cx="2970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Antic Slab"/>
                <a:ea typeface="Antic Slab"/>
                <a:cs typeface="Antic Slab"/>
                <a:sym typeface="Antic Slab"/>
              </a:rPr>
              <a:t>*Deep Learning: ChatGPT is based on deep learning, specifically a neural network architecture known as a Transformer.</a:t>
            </a:r>
            <a:endParaRPr sz="600"/>
          </a:p>
        </p:txBody>
      </p:sp>
      <p:pic>
        <p:nvPicPr>
          <p:cNvPr id="200" name="Google Shape;20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1613174" cy="161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177" y="0"/>
            <a:ext cx="1613174" cy="161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 rotWithShape="1">
          <a:blip r:embed="rId5">
            <a:alphaModFix/>
          </a:blip>
          <a:srcRect l="15192" r="16092" b="22893"/>
          <a:stretch/>
        </p:blipFill>
        <p:spPr>
          <a:xfrm>
            <a:off x="3226350" y="0"/>
            <a:ext cx="1820423" cy="161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6775" y="0"/>
            <a:ext cx="1613175" cy="161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4"/>
          <p:cNvSpPr/>
          <p:nvPr/>
        </p:nvSpPr>
        <p:spPr>
          <a:xfrm>
            <a:off x="4050825" y="1000713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sp>
        <p:nvSpPr>
          <p:cNvPr id="209" name="Google Shape;209;p24"/>
          <p:cNvSpPr txBox="1">
            <a:spLocks noGrp="1"/>
          </p:cNvSpPr>
          <p:nvPr>
            <p:ph type="title"/>
          </p:nvPr>
        </p:nvSpPr>
        <p:spPr>
          <a:xfrm>
            <a:off x="873350" y="1323588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it work?</a:t>
            </a:r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body" idx="2"/>
          </p:nvPr>
        </p:nvSpPr>
        <p:spPr>
          <a:xfrm>
            <a:off x="6464149" y="2600488"/>
            <a:ext cx="4961100" cy="284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Though they don’t think, they produce simulations of human language and thought that are, as far as we can tell, original enough that they </a:t>
            </a:r>
            <a:r>
              <a:rPr lang="en">
                <a:solidFill>
                  <a:srgbClr val="3D85C6"/>
                </a:solidFill>
              </a:rPr>
              <a:t>out-invent most humans</a:t>
            </a:r>
            <a:r>
              <a:rPr lang="en"/>
              <a:t>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are perceived as more </a:t>
            </a:r>
            <a:r>
              <a:rPr lang="en">
                <a:solidFill>
                  <a:srgbClr val="3D85C6"/>
                </a:solidFill>
              </a:rPr>
              <a:t>empathetic</a:t>
            </a:r>
            <a:r>
              <a:rPr lang="en"/>
              <a:t>, and more accurate, than human doctors in controlled trials. </a:t>
            </a:r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body" idx="1"/>
          </p:nvPr>
        </p:nvSpPr>
        <p:spPr>
          <a:xfrm>
            <a:off x="873350" y="2611215"/>
            <a:ext cx="4960800" cy="284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LLMs are made of software, but they </a:t>
            </a:r>
            <a:r>
              <a:rPr lang="en">
                <a:solidFill>
                  <a:srgbClr val="3D85C6"/>
                </a:solidFill>
              </a:rPr>
              <a:t>do not work like most software</a:t>
            </a:r>
            <a:r>
              <a:rPr lang="en"/>
              <a:t>.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 are </a:t>
            </a:r>
            <a:r>
              <a:rPr lang="en">
                <a:solidFill>
                  <a:srgbClr val="3D85C6"/>
                </a:solidFill>
              </a:rPr>
              <a:t>probabilistic and mostly unpredictable</a:t>
            </a:r>
            <a:r>
              <a:rPr lang="en"/>
              <a:t>, producing different outcomes given the same input.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5"/>
          <p:cNvSpPr/>
          <p:nvPr/>
        </p:nvSpPr>
        <p:spPr>
          <a:xfrm>
            <a:off x="4833600" y="543913"/>
            <a:ext cx="1262400" cy="1262400"/>
          </a:xfrm>
          <a:prstGeom prst="ellipse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tic Slab"/>
              <a:ea typeface="Antic Slab"/>
              <a:cs typeface="Antic Slab"/>
              <a:sym typeface="Antic Slab"/>
            </a:endParaRPr>
          </a:p>
        </p:txBody>
      </p:sp>
      <p:grpSp>
        <p:nvGrpSpPr>
          <p:cNvPr id="217" name="Google Shape;217;p25"/>
          <p:cNvGrpSpPr/>
          <p:nvPr/>
        </p:nvGrpSpPr>
        <p:grpSpPr>
          <a:xfrm rot="10800000">
            <a:off x="5328102" y="849126"/>
            <a:ext cx="1237846" cy="872004"/>
            <a:chOff x="621403" y="597265"/>
            <a:chExt cx="1588204" cy="1118814"/>
          </a:xfrm>
        </p:grpSpPr>
        <p:sp>
          <p:nvSpPr>
            <p:cNvPr id="218" name="Google Shape;218;p25"/>
            <p:cNvSpPr/>
            <p:nvPr/>
          </p:nvSpPr>
          <p:spPr>
            <a:xfrm>
              <a:off x="1448058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5"/>
            <p:cNvSpPr/>
            <p:nvPr/>
          </p:nvSpPr>
          <p:spPr>
            <a:xfrm>
              <a:off x="621403" y="597265"/>
              <a:ext cx="761549" cy="1118814"/>
            </a:xfrm>
            <a:custGeom>
              <a:avLst/>
              <a:gdLst/>
              <a:ahLst/>
              <a:cxnLst/>
              <a:rect l="l" t="t" r="r" b="b"/>
              <a:pathLst>
                <a:path w="761549" h="1118814" extrusionOk="0">
                  <a:moveTo>
                    <a:pt x="-524" y="1117297"/>
                  </a:moveTo>
                  <a:lnTo>
                    <a:pt x="-524" y="996558"/>
                  </a:lnTo>
                  <a:cubicBezTo>
                    <a:pt x="160246" y="977266"/>
                    <a:pt x="278895" y="901864"/>
                    <a:pt x="338058" y="740612"/>
                  </a:cubicBezTo>
                  <a:cubicBezTo>
                    <a:pt x="312656" y="732412"/>
                    <a:pt x="292400" y="726464"/>
                    <a:pt x="272463" y="719551"/>
                  </a:cubicBezTo>
                  <a:cubicBezTo>
                    <a:pt x="93848" y="657011"/>
                    <a:pt x="-5830" y="480325"/>
                    <a:pt x="31308" y="291741"/>
                  </a:cubicBezTo>
                  <a:cubicBezTo>
                    <a:pt x="64909" y="120199"/>
                    <a:pt x="237095" y="-11311"/>
                    <a:pt x="412334" y="425"/>
                  </a:cubicBezTo>
                  <a:cubicBezTo>
                    <a:pt x="596255" y="11358"/>
                    <a:pt x="744051" y="156019"/>
                    <a:pt x="758954" y="339651"/>
                  </a:cubicBezTo>
                  <a:cubicBezTo>
                    <a:pt x="792877" y="741255"/>
                    <a:pt x="404456" y="1143502"/>
                    <a:pt x="-524" y="111729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511300" y="1949725"/>
            <a:ext cx="111423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LLMs are essentially just a really fancy autocomplete. So how can a fancy autocomplete do these things? The answer so far, as described in an excellent overview in the MIT Technology Review is “nobody knows exactly how—or why—it works.”</a:t>
            </a:r>
            <a:endParaRPr sz="3500"/>
          </a:p>
        </p:txBody>
      </p:sp>
      <p:sp>
        <p:nvSpPr>
          <p:cNvPr id="221" name="Google Shape;221;p25"/>
          <p:cNvSpPr txBox="1">
            <a:spLocks noGrp="1"/>
          </p:cNvSpPr>
          <p:nvPr>
            <p:ph type="subTitle" idx="1"/>
          </p:nvPr>
        </p:nvSpPr>
        <p:spPr>
          <a:xfrm>
            <a:off x="511375" y="5538475"/>
            <a:ext cx="111423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― Ethan Mollick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1F1E9"/>
      </a:lt1>
      <a:dk2>
        <a:srgbClr val="000000"/>
      </a:dk2>
      <a:lt2>
        <a:srgbClr val="EEEEEE"/>
      </a:lt2>
      <a:accent1>
        <a:srgbClr val="FFD966"/>
      </a:accent1>
      <a:accent2>
        <a:srgbClr val="7B95A5"/>
      </a:accent2>
      <a:accent3>
        <a:srgbClr val="25566E"/>
      </a:accent3>
      <a:accent4>
        <a:srgbClr val="587C8E"/>
      </a:accent4>
      <a:accent5>
        <a:srgbClr val="DBA274"/>
      </a:accent5>
      <a:accent6>
        <a:srgbClr val="C26A5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2103</Words>
  <Application>Microsoft Macintosh PowerPoint</Application>
  <PresentationFormat>Widescreen</PresentationFormat>
  <Paragraphs>261</Paragraphs>
  <Slides>43</Slides>
  <Notes>43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Homemade Apple</vt:lpstr>
      <vt:lpstr>Aldrich</vt:lpstr>
      <vt:lpstr>Abril Fatface</vt:lpstr>
      <vt:lpstr>Arial</vt:lpstr>
      <vt:lpstr>Antic Slab</vt:lpstr>
      <vt:lpstr>Calistoga</vt:lpstr>
      <vt:lpstr>Calibri</vt:lpstr>
      <vt:lpstr>Poppins</vt:lpstr>
      <vt:lpstr>SlidesMania</vt:lpstr>
      <vt:lpstr>Architecting the Future</vt:lpstr>
      <vt:lpstr>Hello! I’m Jarod</vt:lpstr>
      <vt:lpstr>And I’m Sonja </vt:lpstr>
      <vt:lpstr>Table of Contents.</vt:lpstr>
      <vt:lpstr>Explain.</vt:lpstr>
      <vt:lpstr>What is GPT?</vt:lpstr>
      <vt:lpstr>Brief history..</vt:lpstr>
      <vt:lpstr>How does it work?</vt:lpstr>
      <vt:lpstr>LLMs are essentially just a really fancy autocomplete. So how can a fancy autocomplete do these things? The answer so far, as described in an excellent overview in the MIT Technology Review is “nobody knows exactly how—or why—it works.”</vt:lpstr>
      <vt:lpstr>Capabilities</vt:lpstr>
      <vt:lpstr>Limitations</vt:lpstr>
      <vt:lpstr>Did you know?</vt:lpstr>
      <vt:lpstr>Get into it.</vt:lpstr>
      <vt:lpstr>The most creative people are not those with the highest IQ. The most creative are those that learned to play in everything they do. </vt:lpstr>
      <vt:lpstr>PowerPoint Presentation</vt:lpstr>
      <vt:lpstr>The Importance of Articulation.</vt:lpstr>
      <vt:lpstr>Top AI Terms to know for conversation </vt:lpstr>
      <vt:lpstr>Prompt Guide Structure.</vt:lpstr>
      <vt:lpstr>Example: </vt:lpstr>
      <vt:lpstr>Example: </vt:lpstr>
      <vt:lpstr>Example: </vt:lpstr>
      <vt:lpstr>Example: </vt:lpstr>
      <vt:lpstr>Identify.</vt:lpstr>
      <vt:lpstr>Use cases: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Use cases: </vt:lpstr>
      <vt:lpstr>PowerPoint Presentation</vt:lpstr>
      <vt:lpstr>Building/Address Logos</vt:lpstr>
      <vt:lpstr>Use cases [GPTs]:</vt:lpstr>
      <vt:lpstr>Use cases: </vt:lpstr>
      <vt:lpstr>Play.</vt:lpstr>
      <vt:lpstr>Minutes Generator.</vt:lpstr>
      <vt:lpstr>PowerPoint Presentation</vt:lpstr>
      <vt:lpstr>Office Standards Guide</vt:lpstr>
      <vt:lpstr>PowerPoint Presentation</vt:lpstr>
      <vt:lpstr>Project’s Spec Guide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Spohrer, Jarod</cp:lastModifiedBy>
  <cp:revision>4</cp:revision>
  <dcterms:modified xsi:type="dcterms:W3CDTF">2024-10-23T02:53:29Z</dcterms:modified>
</cp:coreProperties>
</file>