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2.xml" ContentType="application/vnd.openxmlformats-officedocument.presentationml.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43"/>
  </p:notesMasterIdLst>
  <p:handoutMasterIdLst>
    <p:handoutMasterId r:id="rId44"/>
  </p:handoutMasterIdLst>
  <p:sldIdLst>
    <p:sldId id="256" r:id="rId5"/>
    <p:sldId id="359" r:id="rId6"/>
    <p:sldId id="298" r:id="rId7"/>
    <p:sldId id="257" r:id="rId8"/>
    <p:sldId id="366" r:id="rId9"/>
    <p:sldId id="296" r:id="rId10"/>
    <p:sldId id="297" r:id="rId11"/>
    <p:sldId id="330" r:id="rId12"/>
    <p:sldId id="357" r:id="rId13"/>
    <p:sldId id="299" r:id="rId14"/>
    <p:sldId id="300" r:id="rId15"/>
    <p:sldId id="338" r:id="rId16"/>
    <p:sldId id="367" r:id="rId17"/>
    <p:sldId id="353" r:id="rId18"/>
    <p:sldId id="356" r:id="rId19"/>
    <p:sldId id="358" r:id="rId20"/>
    <p:sldId id="336" r:id="rId21"/>
    <p:sldId id="328" r:id="rId22"/>
    <p:sldId id="312" r:id="rId23"/>
    <p:sldId id="368" r:id="rId24"/>
    <p:sldId id="370" r:id="rId25"/>
    <p:sldId id="372" r:id="rId26"/>
    <p:sldId id="341" r:id="rId27"/>
    <p:sldId id="348" r:id="rId28"/>
    <p:sldId id="343" r:id="rId29"/>
    <p:sldId id="346" r:id="rId30"/>
    <p:sldId id="347" r:id="rId31"/>
    <p:sldId id="373" r:id="rId32"/>
    <p:sldId id="311" r:id="rId33"/>
    <p:sldId id="377" r:id="rId34"/>
    <p:sldId id="315" r:id="rId35"/>
    <p:sldId id="378" r:id="rId36"/>
    <p:sldId id="379" r:id="rId37"/>
    <p:sldId id="375" r:id="rId38"/>
    <p:sldId id="376" r:id="rId39"/>
    <p:sldId id="362" r:id="rId40"/>
    <p:sldId id="363" r:id="rId41"/>
    <p:sldId id="374" r:id="rId42"/>
  </p:sldIdLst>
  <p:sldSz cx="12192000" cy="6858000"/>
  <p:notesSz cx="7102475" cy="9388475"/>
  <p:embeddedFontLst>
    <p:embeddedFont>
      <p:font typeface="ＭＳ Ｐゴシック" panose="020B0600070205080204" pitchFamily="34" charset="-128"/>
      <p:regular r:id="rId45"/>
    </p:embeddedFont>
    <p:embeddedFont>
      <p:font typeface="Chapaza" panose="020B0604020202020204" charset="0"/>
      <p:regular r:id="rId46"/>
    </p:embeddedFont>
    <p:embeddedFont>
      <p:font typeface="Ebrima" panose="02000000000000000000" pitchFamily="2" charset="0"/>
      <p:regular r:id="rId47"/>
      <p:bold r:id="rId48"/>
    </p:embeddedFont>
    <p:embeddedFont>
      <p:font typeface="Lato" panose="020F0502020204030203" pitchFamily="34" charset="0"/>
      <p:regular r:id="rId49"/>
      <p:bold r:id="rId50"/>
      <p:italic r:id="rId51"/>
      <p:boldItalic r:id="rId52"/>
    </p:embeddedFont>
    <p:embeddedFont>
      <p:font typeface="Lato Light" panose="020F0502020204030203" pitchFamily="34" charset="0"/>
      <p:regular r:id="rId53"/>
      <p:italic r:id="rId54"/>
    </p:embeddedFont>
    <p:embeddedFont>
      <p:font typeface="Montserrat" panose="00000500000000000000" pitchFamily="2" charset="0"/>
      <p:regular r:id="rId55"/>
      <p:bold r:id="rId56"/>
      <p:italic r:id="rId57"/>
      <p:boldItalic r:id="rId58"/>
    </p:embeddedFont>
    <p:embeddedFont>
      <p:font typeface="Montserrat Black" panose="00000A00000000000000" pitchFamily="2" charset="0"/>
      <p:bold r:id="rId59"/>
      <p:italic r:id="rId60"/>
      <p:boldItalic r:id="rId61"/>
    </p:embeddedFont>
    <p:embeddedFont>
      <p:font typeface="Montserrat Light" panose="00000400000000000000" pitchFamily="50" charset="0"/>
      <p:regular r:id="rId62"/>
      <p:italic r:id="rId63"/>
    </p:embeddedFont>
    <p:embeddedFont>
      <p:font typeface="Raleway" pitchFamily="2" charset="0"/>
      <p:regular r:id="rId64"/>
      <p:bold r:id="rId65"/>
      <p:italic r:id="rId66"/>
      <p:boldItalic r:id="rId67"/>
    </p:embeddedFont>
    <p:embeddedFont>
      <p:font typeface="Wingdings 2" panose="05020102010507070707" pitchFamily="18" charset="2"/>
      <p:regular r:id="rId6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olyn" initials="K" lastIdx="6" clrIdx="0">
    <p:extLst>
      <p:ext uri="{19B8F6BF-5375-455C-9EA6-DF929625EA0E}">
        <p15:presenceInfo xmlns:p15="http://schemas.microsoft.com/office/powerpoint/2012/main" userId="Karolyn" providerId="None"/>
      </p:ext>
    </p:extLst>
  </p:cmAuthor>
  <p:cmAuthor id="2" name="Taylor Clark" initials="TC" lastIdx="3" clrIdx="1">
    <p:extLst>
      <p:ext uri="{19B8F6BF-5375-455C-9EA6-DF929625EA0E}">
        <p15:presenceInfo xmlns:p15="http://schemas.microsoft.com/office/powerpoint/2012/main" userId="S::taylor@wingermarketing.com::8f818eac-3230-4b16-83fa-e64938cd0e78" providerId="AD"/>
      </p:ext>
    </p:extLst>
  </p:cmAuthor>
  <p:cmAuthor id="3" name="Karolyn Raphael" initials="KR" lastIdx="1" clrIdx="2">
    <p:extLst>
      <p:ext uri="{19B8F6BF-5375-455C-9EA6-DF929625EA0E}">
        <p15:presenceInfo xmlns:p15="http://schemas.microsoft.com/office/powerpoint/2012/main" userId="Karolyn Raphael" providerId="None"/>
      </p:ext>
    </p:extLst>
  </p:cmAuthor>
  <p:cmAuthor id="4" name="Karolyn Raphael" initials="KR [2]" lastIdx="7" clrIdx="3">
    <p:extLst>
      <p:ext uri="{19B8F6BF-5375-455C-9EA6-DF929625EA0E}">
        <p15:presenceInfo xmlns:p15="http://schemas.microsoft.com/office/powerpoint/2012/main" userId="S::karolyn@wingermarketing.com::76ee9ccd-e22e-4e00-be2c-cef4535c6d7a" providerId="AD"/>
      </p:ext>
    </p:extLst>
  </p:cmAuthor>
  <p:cmAuthor id="5" name="Melanie Schutt" initials="MS" lastIdx="13" clrIdx="4">
    <p:extLst>
      <p:ext uri="{19B8F6BF-5375-455C-9EA6-DF929625EA0E}">
        <p15:presenceInfo xmlns:p15="http://schemas.microsoft.com/office/powerpoint/2012/main" userId="db522f0eb65be0f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6D"/>
    <a:srgbClr val="8241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309" autoAdjust="0"/>
    <p:restoredTop sz="86398" autoAdjust="0"/>
  </p:normalViewPr>
  <p:slideViewPr>
    <p:cSldViewPr snapToGrid="0">
      <p:cViewPr varScale="1">
        <p:scale>
          <a:sx n="68" d="100"/>
          <a:sy n="68" d="100"/>
        </p:scale>
        <p:origin x="91" y="1310"/>
      </p:cViewPr>
      <p:guideLst/>
    </p:cSldViewPr>
  </p:slideViewPr>
  <p:outlineViewPr>
    <p:cViewPr>
      <p:scale>
        <a:sx n="33" d="100"/>
        <a:sy n="33" d="100"/>
      </p:scale>
      <p:origin x="0" y="0"/>
    </p:cViewPr>
  </p:outlineViewPr>
  <p:notesTextViewPr>
    <p:cViewPr>
      <p:scale>
        <a:sx n="20" d="100"/>
        <a:sy n="20" d="100"/>
      </p:scale>
      <p:origin x="0" y="0"/>
    </p:cViewPr>
  </p:notesTextViewPr>
  <p:notesViewPr>
    <p:cSldViewPr snapToGrid="0">
      <p:cViewPr varScale="1">
        <p:scale>
          <a:sx n="89" d="100"/>
          <a:sy n="89" d="100"/>
        </p:scale>
        <p:origin x="3732"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74"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font" Target="fonts/font17.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font" Target="fonts/font7.fntdata"/><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3.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olyn Raphael" userId="76ee9ccd-e22e-4e00-be2c-cef4535c6d7a" providerId="ADAL" clId="{7FA61495-8388-4AE9-9891-12EACF7805BD}"/>
    <pc:docChg chg="custSel delSld modSld sldOrd">
      <pc:chgData name="Karolyn Raphael" userId="76ee9ccd-e22e-4e00-be2c-cef4535c6d7a" providerId="ADAL" clId="{7FA61495-8388-4AE9-9891-12EACF7805BD}" dt="2024-10-21T17:19:42.074" v="7" actId="1592"/>
      <pc:docMkLst>
        <pc:docMk/>
      </pc:docMkLst>
      <pc:sldChg chg="delCm">
        <pc:chgData name="Karolyn Raphael" userId="76ee9ccd-e22e-4e00-be2c-cef4535c6d7a" providerId="ADAL" clId="{7FA61495-8388-4AE9-9891-12EACF7805BD}" dt="2024-10-21T17:13:53.209" v="0" actId="1592"/>
        <pc:sldMkLst>
          <pc:docMk/>
          <pc:sldMk cId="372981880" sldId="256"/>
        </pc:sldMkLst>
      </pc:sldChg>
      <pc:sldChg chg="modSp mod">
        <pc:chgData name="Karolyn Raphael" userId="76ee9ccd-e22e-4e00-be2c-cef4535c6d7a" providerId="ADAL" clId="{7FA61495-8388-4AE9-9891-12EACF7805BD}" dt="2024-10-21T17:14:16.316" v="1" actId="20577"/>
        <pc:sldMkLst>
          <pc:docMk/>
          <pc:sldMk cId="1385083255" sldId="257"/>
        </pc:sldMkLst>
        <pc:spChg chg="mod">
          <ac:chgData name="Karolyn Raphael" userId="76ee9ccd-e22e-4e00-be2c-cef4535c6d7a" providerId="ADAL" clId="{7FA61495-8388-4AE9-9891-12EACF7805BD}" dt="2024-10-21T17:14:16.316" v="1" actId="20577"/>
          <ac:spMkLst>
            <pc:docMk/>
            <pc:sldMk cId="1385083255" sldId="257"/>
            <ac:spMk id="3" creationId="{00000000-0000-0000-0000-000000000000}"/>
          </ac:spMkLst>
        </pc:spChg>
      </pc:sldChg>
      <pc:sldChg chg="delCm">
        <pc:chgData name="Karolyn Raphael" userId="76ee9ccd-e22e-4e00-be2c-cef4535c6d7a" providerId="ADAL" clId="{7FA61495-8388-4AE9-9891-12EACF7805BD}" dt="2024-10-21T17:19:42.074" v="7" actId="1592"/>
        <pc:sldMkLst>
          <pc:docMk/>
          <pc:sldMk cId="1114374737" sldId="298"/>
        </pc:sldMkLst>
      </pc:sldChg>
      <pc:sldChg chg="del ord">
        <pc:chgData name="Karolyn Raphael" userId="76ee9ccd-e22e-4e00-be2c-cef4535c6d7a" providerId="ADAL" clId="{7FA61495-8388-4AE9-9891-12EACF7805BD}" dt="2024-10-21T17:15:02.564" v="6" actId="2696"/>
        <pc:sldMkLst>
          <pc:docMk/>
          <pc:sldMk cId="2203257284" sldId="371"/>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5" dt="2024-09-20T16:21:04.511" idx="13">
    <p:pos x="10" y="10"/>
    <p:text>transition slides can be updated last </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5" dt="2024-09-20T17:33:53.369" idx="6">
    <p:pos x="10" y="10"/>
    <p:text>do we want to add agency option here? </p:text>
    <p:extLst>
      <p:ext uri="{C676402C-5697-4E1C-873F-D02D1690AC5C}">
        <p15:threadingInfo xmlns:p15="http://schemas.microsoft.com/office/powerpoint/2012/main" timeZoneBias="240"/>
      </p:ext>
    </p:extLst>
  </p:cm>
</p:cmLst>
</file>

<file path=ppt/diagrams/_rels/data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svg"/><Relationship Id="rId1" Type="http://schemas.openxmlformats.org/officeDocument/2006/relationships/image" Target="../media/image95.png"/><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svg"/><Relationship Id="rId1" Type="http://schemas.openxmlformats.org/officeDocument/2006/relationships/image" Target="../media/image95.png"/><Relationship Id="rId6" Type="http://schemas.openxmlformats.org/officeDocument/2006/relationships/image" Target="../media/image100.svg"/><Relationship Id="rId5" Type="http://schemas.openxmlformats.org/officeDocument/2006/relationships/image" Target="../media/image99.png"/><Relationship Id="rId4" Type="http://schemas.openxmlformats.org/officeDocument/2006/relationships/image" Target="../media/image9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49E003-27E2-4857-B9C8-8712EBD24D21}" type="doc">
      <dgm:prSet loTypeId="urn:microsoft.com/office/officeart/2016/7/layout/VerticalHollowActionList" loCatId="List" qsTypeId="urn:microsoft.com/office/officeart/2005/8/quickstyle/simple1" qsCatId="simple" csTypeId="urn:microsoft.com/office/officeart/2005/8/colors/accent1_2" csCatId="accent1"/>
      <dgm:spPr/>
      <dgm:t>
        <a:bodyPr/>
        <a:lstStyle/>
        <a:p>
          <a:endParaRPr lang="en-US"/>
        </a:p>
      </dgm:t>
    </dgm:pt>
    <dgm:pt modelId="{B2739321-0E48-417F-8ABD-E4B66FA206B2}">
      <dgm:prSet/>
      <dgm:spPr/>
      <dgm:t>
        <a:bodyPr/>
        <a:lstStyle/>
        <a:p>
          <a:r>
            <a:rPr lang="en-US" dirty="0">
              <a:latin typeface="+mj-lt"/>
            </a:rPr>
            <a:t>Increase</a:t>
          </a:r>
        </a:p>
      </dgm:t>
    </dgm:pt>
    <dgm:pt modelId="{9DCD0D93-AC77-42FB-8B98-1C3C630F7BC7}" type="parTrans" cxnId="{69E5C577-5291-4796-8A44-A2D98309AEAB}">
      <dgm:prSet/>
      <dgm:spPr/>
      <dgm:t>
        <a:bodyPr/>
        <a:lstStyle/>
        <a:p>
          <a:endParaRPr lang="en-US"/>
        </a:p>
      </dgm:t>
    </dgm:pt>
    <dgm:pt modelId="{8A0A2C57-DBAD-4AEE-BD04-9834504FE2B3}" type="sibTrans" cxnId="{69E5C577-5291-4796-8A44-A2D98309AEAB}">
      <dgm:prSet/>
      <dgm:spPr/>
      <dgm:t>
        <a:bodyPr/>
        <a:lstStyle/>
        <a:p>
          <a:endParaRPr lang="en-US"/>
        </a:p>
      </dgm:t>
    </dgm:pt>
    <dgm:pt modelId="{C8632B64-B233-493E-AEE9-078CEC6203C9}">
      <dgm:prSet/>
      <dgm:spPr/>
      <dgm:t>
        <a:bodyPr/>
        <a:lstStyle/>
        <a:p>
          <a:r>
            <a:rPr lang="en-US" dirty="0">
              <a:latin typeface="+mj-lt"/>
            </a:rPr>
            <a:t>Increase Brand Awareness</a:t>
          </a:r>
        </a:p>
      </dgm:t>
    </dgm:pt>
    <dgm:pt modelId="{174DACA1-8D02-4DAB-B258-421E6E815E26}" type="parTrans" cxnId="{D11AA0E4-7EB7-4093-A8E9-1BFCFC732744}">
      <dgm:prSet/>
      <dgm:spPr/>
      <dgm:t>
        <a:bodyPr/>
        <a:lstStyle/>
        <a:p>
          <a:endParaRPr lang="en-US"/>
        </a:p>
      </dgm:t>
    </dgm:pt>
    <dgm:pt modelId="{51DC63FB-1AC7-4182-9D18-95EAFBC4FC9D}" type="sibTrans" cxnId="{D11AA0E4-7EB7-4093-A8E9-1BFCFC732744}">
      <dgm:prSet/>
      <dgm:spPr/>
      <dgm:t>
        <a:bodyPr/>
        <a:lstStyle/>
        <a:p>
          <a:endParaRPr lang="en-US"/>
        </a:p>
      </dgm:t>
    </dgm:pt>
    <dgm:pt modelId="{9BF01C2F-9CDE-4A09-9EED-655ECF675E6B}">
      <dgm:prSet/>
      <dgm:spPr/>
      <dgm:t>
        <a:bodyPr/>
        <a:lstStyle/>
        <a:p>
          <a:r>
            <a:rPr lang="en-US">
              <a:latin typeface="+mj-lt"/>
            </a:rPr>
            <a:t>Shape</a:t>
          </a:r>
        </a:p>
      </dgm:t>
    </dgm:pt>
    <dgm:pt modelId="{82C1DCDC-667E-4E7B-9E89-25C3351F19E7}" type="parTrans" cxnId="{6A3A0851-6A05-44E5-AFEA-438521FA0C42}">
      <dgm:prSet/>
      <dgm:spPr/>
      <dgm:t>
        <a:bodyPr/>
        <a:lstStyle/>
        <a:p>
          <a:endParaRPr lang="en-US"/>
        </a:p>
      </dgm:t>
    </dgm:pt>
    <dgm:pt modelId="{4333D257-E8C8-401E-ADF0-2A45F3C1D55D}" type="sibTrans" cxnId="{6A3A0851-6A05-44E5-AFEA-438521FA0C42}">
      <dgm:prSet/>
      <dgm:spPr/>
      <dgm:t>
        <a:bodyPr/>
        <a:lstStyle/>
        <a:p>
          <a:endParaRPr lang="en-US"/>
        </a:p>
      </dgm:t>
    </dgm:pt>
    <dgm:pt modelId="{BBA40006-A306-4970-A713-ADA812F31E76}">
      <dgm:prSet/>
      <dgm:spPr/>
      <dgm:t>
        <a:bodyPr/>
        <a:lstStyle/>
        <a:p>
          <a:r>
            <a:rPr lang="en-US" dirty="0">
              <a:latin typeface="+mj-lt"/>
            </a:rPr>
            <a:t>Shape Public Perception</a:t>
          </a:r>
        </a:p>
      </dgm:t>
    </dgm:pt>
    <dgm:pt modelId="{70F05E3A-3882-4460-9990-FA78D43791E7}" type="parTrans" cxnId="{E5D9ECF4-61E4-43EC-BFC9-26FF1CEBE367}">
      <dgm:prSet/>
      <dgm:spPr/>
      <dgm:t>
        <a:bodyPr/>
        <a:lstStyle/>
        <a:p>
          <a:endParaRPr lang="en-US"/>
        </a:p>
      </dgm:t>
    </dgm:pt>
    <dgm:pt modelId="{721564D1-DFA6-41B0-A0A4-FA4F87358B6C}" type="sibTrans" cxnId="{E5D9ECF4-61E4-43EC-BFC9-26FF1CEBE367}">
      <dgm:prSet/>
      <dgm:spPr/>
      <dgm:t>
        <a:bodyPr/>
        <a:lstStyle/>
        <a:p>
          <a:endParaRPr lang="en-US"/>
        </a:p>
      </dgm:t>
    </dgm:pt>
    <dgm:pt modelId="{B3412876-257E-42C0-B7D7-CA56675CA2CA}">
      <dgm:prSet/>
      <dgm:spPr/>
      <dgm:t>
        <a:bodyPr/>
        <a:lstStyle/>
        <a:p>
          <a:r>
            <a:rPr lang="en-US">
              <a:latin typeface="+mj-lt"/>
            </a:rPr>
            <a:t>Build and Maintain</a:t>
          </a:r>
        </a:p>
      </dgm:t>
    </dgm:pt>
    <dgm:pt modelId="{0DB10F36-32ED-4A5B-80A2-C01E789D9A80}" type="parTrans" cxnId="{9B96D2AC-1191-4F56-909A-DC18154668F4}">
      <dgm:prSet/>
      <dgm:spPr/>
      <dgm:t>
        <a:bodyPr/>
        <a:lstStyle/>
        <a:p>
          <a:endParaRPr lang="en-US"/>
        </a:p>
      </dgm:t>
    </dgm:pt>
    <dgm:pt modelId="{6E5FD93D-D31F-49E5-97FF-E473A8089D27}" type="sibTrans" cxnId="{9B96D2AC-1191-4F56-909A-DC18154668F4}">
      <dgm:prSet/>
      <dgm:spPr/>
      <dgm:t>
        <a:bodyPr/>
        <a:lstStyle/>
        <a:p>
          <a:endParaRPr lang="en-US"/>
        </a:p>
      </dgm:t>
    </dgm:pt>
    <dgm:pt modelId="{4B3BF716-1294-41CB-B296-244B4F4023C2}">
      <dgm:prSet/>
      <dgm:spPr/>
      <dgm:t>
        <a:bodyPr/>
        <a:lstStyle/>
        <a:p>
          <a:r>
            <a:rPr lang="en-US" dirty="0">
              <a:latin typeface="+mj-lt"/>
            </a:rPr>
            <a:t>Build and Maintain Reputation</a:t>
          </a:r>
        </a:p>
      </dgm:t>
    </dgm:pt>
    <dgm:pt modelId="{769FC39C-FED8-4BFB-95FD-4A18EDEE928D}" type="parTrans" cxnId="{5DC14111-E29D-4132-89DE-ED028F40B2E7}">
      <dgm:prSet/>
      <dgm:spPr/>
      <dgm:t>
        <a:bodyPr/>
        <a:lstStyle/>
        <a:p>
          <a:endParaRPr lang="en-US"/>
        </a:p>
      </dgm:t>
    </dgm:pt>
    <dgm:pt modelId="{6126E61A-DFDB-4DC1-8DE8-963B574C73BD}" type="sibTrans" cxnId="{5DC14111-E29D-4132-89DE-ED028F40B2E7}">
      <dgm:prSet/>
      <dgm:spPr/>
      <dgm:t>
        <a:bodyPr/>
        <a:lstStyle/>
        <a:p>
          <a:endParaRPr lang="en-US"/>
        </a:p>
      </dgm:t>
    </dgm:pt>
    <dgm:pt modelId="{0B51245F-5321-4D4B-A1DB-AE85278A634F}">
      <dgm:prSet/>
      <dgm:spPr/>
      <dgm:t>
        <a:bodyPr/>
        <a:lstStyle/>
        <a:p>
          <a:r>
            <a:rPr lang="en-US" dirty="0">
              <a:latin typeface="+mj-lt"/>
            </a:rPr>
            <a:t>Foster</a:t>
          </a:r>
        </a:p>
      </dgm:t>
    </dgm:pt>
    <dgm:pt modelId="{27D67542-CDA0-49A4-BF63-6A5E1C616C80}" type="parTrans" cxnId="{1F330E8C-E773-4130-9E74-924E4DDF5405}">
      <dgm:prSet/>
      <dgm:spPr/>
      <dgm:t>
        <a:bodyPr/>
        <a:lstStyle/>
        <a:p>
          <a:endParaRPr lang="en-US"/>
        </a:p>
      </dgm:t>
    </dgm:pt>
    <dgm:pt modelId="{31402A61-9BE0-4847-9F7C-2AD4DB65D7FC}" type="sibTrans" cxnId="{1F330E8C-E773-4130-9E74-924E4DDF5405}">
      <dgm:prSet/>
      <dgm:spPr/>
      <dgm:t>
        <a:bodyPr/>
        <a:lstStyle/>
        <a:p>
          <a:endParaRPr lang="en-US"/>
        </a:p>
      </dgm:t>
    </dgm:pt>
    <dgm:pt modelId="{BA19F969-01BB-45EB-9D8D-DE2C36B5DC2E}">
      <dgm:prSet/>
      <dgm:spPr/>
      <dgm:t>
        <a:bodyPr/>
        <a:lstStyle/>
        <a:p>
          <a:r>
            <a:rPr lang="en-US" dirty="0">
              <a:latin typeface="+mj-lt"/>
            </a:rPr>
            <a:t>Foster Community Relationships</a:t>
          </a:r>
        </a:p>
      </dgm:t>
    </dgm:pt>
    <dgm:pt modelId="{C08E8A2E-CC33-4B67-B0B2-2F3F7923CB4E}" type="parTrans" cxnId="{AEE5927B-182C-4BA2-9C38-6532AA6AA338}">
      <dgm:prSet/>
      <dgm:spPr/>
      <dgm:t>
        <a:bodyPr/>
        <a:lstStyle/>
        <a:p>
          <a:endParaRPr lang="en-US"/>
        </a:p>
      </dgm:t>
    </dgm:pt>
    <dgm:pt modelId="{97673808-338E-4E7A-A12F-B66F6FA65730}" type="sibTrans" cxnId="{AEE5927B-182C-4BA2-9C38-6532AA6AA338}">
      <dgm:prSet/>
      <dgm:spPr/>
      <dgm:t>
        <a:bodyPr/>
        <a:lstStyle/>
        <a:p>
          <a:endParaRPr lang="en-US"/>
        </a:p>
      </dgm:t>
    </dgm:pt>
    <dgm:pt modelId="{89ACB8E7-A6ED-4082-8BA5-C00435903811}">
      <dgm:prSet/>
      <dgm:spPr/>
      <dgm:t>
        <a:bodyPr/>
        <a:lstStyle/>
        <a:p>
          <a:r>
            <a:rPr lang="en-US" dirty="0">
              <a:latin typeface="+mj-lt"/>
            </a:rPr>
            <a:t>Generate</a:t>
          </a:r>
        </a:p>
      </dgm:t>
    </dgm:pt>
    <dgm:pt modelId="{B4D21D59-2808-4E03-8C1F-2C3A63AE7937}" type="parTrans" cxnId="{7499F940-27B5-4D81-8A31-32E66B264436}">
      <dgm:prSet/>
      <dgm:spPr/>
      <dgm:t>
        <a:bodyPr/>
        <a:lstStyle/>
        <a:p>
          <a:endParaRPr lang="en-US"/>
        </a:p>
      </dgm:t>
    </dgm:pt>
    <dgm:pt modelId="{A199D62B-C5FB-4223-929B-7516AB71DA28}" type="sibTrans" cxnId="{7499F940-27B5-4D81-8A31-32E66B264436}">
      <dgm:prSet/>
      <dgm:spPr/>
      <dgm:t>
        <a:bodyPr/>
        <a:lstStyle/>
        <a:p>
          <a:endParaRPr lang="en-US"/>
        </a:p>
      </dgm:t>
    </dgm:pt>
    <dgm:pt modelId="{F94BE7E2-9974-4683-9CE4-81A8B2235B26}">
      <dgm:prSet/>
      <dgm:spPr/>
      <dgm:t>
        <a:bodyPr/>
        <a:lstStyle/>
        <a:p>
          <a:r>
            <a:rPr lang="en-US" dirty="0">
              <a:latin typeface="+mj-lt"/>
            </a:rPr>
            <a:t>Generate Positive Media Coverage</a:t>
          </a:r>
        </a:p>
      </dgm:t>
    </dgm:pt>
    <dgm:pt modelId="{B05E87C5-BBB1-4224-99D6-A41686A1615D}" type="parTrans" cxnId="{69FCA338-2635-4365-8B24-7A5CB39C109C}">
      <dgm:prSet/>
      <dgm:spPr/>
      <dgm:t>
        <a:bodyPr/>
        <a:lstStyle/>
        <a:p>
          <a:endParaRPr lang="en-US"/>
        </a:p>
      </dgm:t>
    </dgm:pt>
    <dgm:pt modelId="{58A32347-1D38-4683-91DF-5406BDD59BBB}" type="sibTrans" cxnId="{69FCA338-2635-4365-8B24-7A5CB39C109C}">
      <dgm:prSet/>
      <dgm:spPr/>
      <dgm:t>
        <a:bodyPr/>
        <a:lstStyle/>
        <a:p>
          <a:endParaRPr lang="en-US"/>
        </a:p>
      </dgm:t>
    </dgm:pt>
    <dgm:pt modelId="{D2CDF703-A50C-43E1-B3A9-F438D4109E8C}" type="pres">
      <dgm:prSet presAssocID="{B649E003-27E2-4857-B9C8-8712EBD24D21}" presName="Name0" presStyleCnt="0">
        <dgm:presLayoutVars>
          <dgm:dir/>
          <dgm:animLvl val="lvl"/>
          <dgm:resizeHandles val="exact"/>
        </dgm:presLayoutVars>
      </dgm:prSet>
      <dgm:spPr/>
    </dgm:pt>
    <dgm:pt modelId="{C790BA6A-8E48-4A9A-B50A-4B119CF3E8E9}" type="pres">
      <dgm:prSet presAssocID="{B2739321-0E48-417F-8ABD-E4B66FA206B2}" presName="linNode" presStyleCnt="0"/>
      <dgm:spPr/>
    </dgm:pt>
    <dgm:pt modelId="{196B07DA-51EE-4328-A094-EC40DBA395F1}" type="pres">
      <dgm:prSet presAssocID="{B2739321-0E48-417F-8ABD-E4B66FA206B2}" presName="parentText" presStyleLbl="solidFgAcc1" presStyleIdx="0" presStyleCnt="5">
        <dgm:presLayoutVars>
          <dgm:chMax val="1"/>
          <dgm:bulletEnabled/>
        </dgm:presLayoutVars>
      </dgm:prSet>
      <dgm:spPr/>
    </dgm:pt>
    <dgm:pt modelId="{9B849DB8-DFFB-4DB7-9C33-3893CCD85B72}" type="pres">
      <dgm:prSet presAssocID="{B2739321-0E48-417F-8ABD-E4B66FA206B2}" presName="descendantText" presStyleLbl="alignNode1" presStyleIdx="0" presStyleCnt="5">
        <dgm:presLayoutVars>
          <dgm:bulletEnabled/>
        </dgm:presLayoutVars>
      </dgm:prSet>
      <dgm:spPr/>
    </dgm:pt>
    <dgm:pt modelId="{E4DABA31-7510-4AD1-9777-2647F98B8672}" type="pres">
      <dgm:prSet presAssocID="{8A0A2C57-DBAD-4AEE-BD04-9834504FE2B3}" presName="sp" presStyleCnt="0"/>
      <dgm:spPr/>
    </dgm:pt>
    <dgm:pt modelId="{6D7CFE29-F432-4DB0-B9B3-3D690C218C5B}" type="pres">
      <dgm:prSet presAssocID="{9BF01C2F-9CDE-4A09-9EED-655ECF675E6B}" presName="linNode" presStyleCnt="0"/>
      <dgm:spPr/>
    </dgm:pt>
    <dgm:pt modelId="{9CC4119A-13FB-40C1-9C40-6FC537CD7360}" type="pres">
      <dgm:prSet presAssocID="{9BF01C2F-9CDE-4A09-9EED-655ECF675E6B}" presName="parentText" presStyleLbl="solidFgAcc1" presStyleIdx="1" presStyleCnt="5">
        <dgm:presLayoutVars>
          <dgm:chMax val="1"/>
          <dgm:bulletEnabled/>
        </dgm:presLayoutVars>
      </dgm:prSet>
      <dgm:spPr/>
    </dgm:pt>
    <dgm:pt modelId="{3E7747BF-0385-4F91-8285-D58A24D94A0F}" type="pres">
      <dgm:prSet presAssocID="{9BF01C2F-9CDE-4A09-9EED-655ECF675E6B}" presName="descendantText" presStyleLbl="alignNode1" presStyleIdx="1" presStyleCnt="5">
        <dgm:presLayoutVars>
          <dgm:bulletEnabled/>
        </dgm:presLayoutVars>
      </dgm:prSet>
      <dgm:spPr/>
    </dgm:pt>
    <dgm:pt modelId="{D6AAD3C5-7172-4A8E-A62B-5ADB9EA1BD04}" type="pres">
      <dgm:prSet presAssocID="{4333D257-E8C8-401E-ADF0-2A45F3C1D55D}" presName="sp" presStyleCnt="0"/>
      <dgm:spPr/>
    </dgm:pt>
    <dgm:pt modelId="{CA86C8A4-AD34-4DEF-AFE4-87D88B9CEC70}" type="pres">
      <dgm:prSet presAssocID="{B3412876-257E-42C0-B7D7-CA56675CA2CA}" presName="linNode" presStyleCnt="0"/>
      <dgm:spPr/>
    </dgm:pt>
    <dgm:pt modelId="{7DCE869E-0E53-4AA3-9169-4C8B1CA59C21}" type="pres">
      <dgm:prSet presAssocID="{B3412876-257E-42C0-B7D7-CA56675CA2CA}" presName="parentText" presStyleLbl="solidFgAcc1" presStyleIdx="2" presStyleCnt="5">
        <dgm:presLayoutVars>
          <dgm:chMax val="1"/>
          <dgm:bulletEnabled/>
        </dgm:presLayoutVars>
      </dgm:prSet>
      <dgm:spPr/>
    </dgm:pt>
    <dgm:pt modelId="{F2D8F2C5-5627-486E-93D5-C622C4DED99F}" type="pres">
      <dgm:prSet presAssocID="{B3412876-257E-42C0-B7D7-CA56675CA2CA}" presName="descendantText" presStyleLbl="alignNode1" presStyleIdx="2" presStyleCnt="5">
        <dgm:presLayoutVars>
          <dgm:bulletEnabled/>
        </dgm:presLayoutVars>
      </dgm:prSet>
      <dgm:spPr/>
    </dgm:pt>
    <dgm:pt modelId="{8A05E427-E126-40A9-9DA1-250E9DB5ABD0}" type="pres">
      <dgm:prSet presAssocID="{6E5FD93D-D31F-49E5-97FF-E473A8089D27}" presName="sp" presStyleCnt="0"/>
      <dgm:spPr/>
    </dgm:pt>
    <dgm:pt modelId="{C4E64686-0DE0-48E4-91A1-49FD7B80B9EC}" type="pres">
      <dgm:prSet presAssocID="{0B51245F-5321-4D4B-A1DB-AE85278A634F}" presName="linNode" presStyleCnt="0"/>
      <dgm:spPr/>
    </dgm:pt>
    <dgm:pt modelId="{F6DFA2FC-DC78-4C72-97B6-DD2DAE633727}" type="pres">
      <dgm:prSet presAssocID="{0B51245F-5321-4D4B-A1DB-AE85278A634F}" presName="parentText" presStyleLbl="solidFgAcc1" presStyleIdx="3" presStyleCnt="5">
        <dgm:presLayoutVars>
          <dgm:chMax val="1"/>
          <dgm:bulletEnabled/>
        </dgm:presLayoutVars>
      </dgm:prSet>
      <dgm:spPr/>
    </dgm:pt>
    <dgm:pt modelId="{1187472A-B5CE-42B8-8F9C-3FCD045D0059}" type="pres">
      <dgm:prSet presAssocID="{0B51245F-5321-4D4B-A1DB-AE85278A634F}" presName="descendantText" presStyleLbl="alignNode1" presStyleIdx="3" presStyleCnt="5">
        <dgm:presLayoutVars>
          <dgm:bulletEnabled/>
        </dgm:presLayoutVars>
      </dgm:prSet>
      <dgm:spPr/>
    </dgm:pt>
    <dgm:pt modelId="{A0A42938-FBD1-49FB-AFEA-B9E1EAAB8E23}" type="pres">
      <dgm:prSet presAssocID="{31402A61-9BE0-4847-9F7C-2AD4DB65D7FC}" presName="sp" presStyleCnt="0"/>
      <dgm:spPr/>
    </dgm:pt>
    <dgm:pt modelId="{2D316DA3-F10F-4B1E-9445-158958D12C03}" type="pres">
      <dgm:prSet presAssocID="{89ACB8E7-A6ED-4082-8BA5-C00435903811}" presName="linNode" presStyleCnt="0"/>
      <dgm:spPr/>
    </dgm:pt>
    <dgm:pt modelId="{AA56F9A1-B0CF-482D-8E2B-4C2FAFBAFE80}" type="pres">
      <dgm:prSet presAssocID="{89ACB8E7-A6ED-4082-8BA5-C00435903811}" presName="parentText" presStyleLbl="solidFgAcc1" presStyleIdx="4" presStyleCnt="5">
        <dgm:presLayoutVars>
          <dgm:chMax val="1"/>
          <dgm:bulletEnabled/>
        </dgm:presLayoutVars>
      </dgm:prSet>
      <dgm:spPr/>
    </dgm:pt>
    <dgm:pt modelId="{C8E2B890-4A1A-4689-9D72-D5BA4FF04BAA}" type="pres">
      <dgm:prSet presAssocID="{89ACB8E7-A6ED-4082-8BA5-C00435903811}" presName="descendantText" presStyleLbl="alignNode1" presStyleIdx="4" presStyleCnt="5">
        <dgm:presLayoutVars>
          <dgm:bulletEnabled/>
        </dgm:presLayoutVars>
      </dgm:prSet>
      <dgm:spPr/>
    </dgm:pt>
  </dgm:ptLst>
  <dgm:cxnLst>
    <dgm:cxn modelId="{0055690A-1770-4D7F-9418-C177653F2DF3}" type="presOf" srcId="{89ACB8E7-A6ED-4082-8BA5-C00435903811}" destId="{AA56F9A1-B0CF-482D-8E2B-4C2FAFBAFE80}" srcOrd="0" destOrd="0" presId="urn:microsoft.com/office/officeart/2016/7/layout/VerticalHollowActionList"/>
    <dgm:cxn modelId="{5DC14111-E29D-4132-89DE-ED028F40B2E7}" srcId="{B3412876-257E-42C0-B7D7-CA56675CA2CA}" destId="{4B3BF716-1294-41CB-B296-244B4F4023C2}" srcOrd="0" destOrd="0" parTransId="{769FC39C-FED8-4BFB-95FD-4A18EDEE928D}" sibTransId="{6126E61A-DFDB-4DC1-8DE8-963B574C73BD}"/>
    <dgm:cxn modelId="{69FCA338-2635-4365-8B24-7A5CB39C109C}" srcId="{89ACB8E7-A6ED-4082-8BA5-C00435903811}" destId="{F94BE7E2-9974-4683-9CE4-81A8B2235B26}" srcOrd="0" destOrd="0" parTransId="{B05E87C5-BBB1-4224-99D6-A41686A1615D}" sibTransId="{58A32347-1D38-4683-91DF-5406BDD59BBB}"/>
    <dgm:cxn modelId="{7499F940-27B5-4D81-8A31-32E66B264436}" srcId="{B649E003-27E2-4857-B9C8-8712EBD24D21}" destId="{89ACB8E7-A6ED-4082-8BA5-C00435903811}" srcOrd="4" destOrd="0" parTransId="{B4D21D59-2808-4E03-8C1F-2C3A63AE7937}" sibTransId="{A199D62B-C5FB-4223-929B-7516AB71DA28}"/>
    <dgm:cxn modelId="{0AACA05B-DCC0-43C0-B363-09BBF67864A4}" type="presOf" srcId="{B3412876-257E-42C0-B7D7-CA56675CA2CA}" destId="{7DCE869E-0E53-4AA3-9169-4C8B1CA59C21}" srcOrd="0" destOrd="0" presId="urn:microsoft.com/office/officeart/2016/7/layout/VerticalHollowActionList"/>
    <dgm:cxn modelId="{ADFC3E65-374F-4DD1-8F90-9E034AA82F8B}" type="presOf" srcId="{B649E003-27E2-4857-B9C8-8712EBD24D21}" destId="{D2CDF703-A50C-43E1-B3A9-F438D4109E8C}" srcOrd="0" destOrd="0" presId="urn:microsoft.com/office/officeart/2016/7/layout/VerticalHollowActionList"/>
    <dgm:cxn modelId="{2F7B9E70-DF94-40FE-936B-E8FF5B2CADA1}" type="presOf" srcId="{BA19F969-01BB-45EB-9D8D-DE2C36B5DC2E}" destId="{1187472A-B5CE-42B8-8F9C-3FCD045D0059}" srcOrd="0" destOrd="0" presId="urn:microsoft.com/office/officeart/2016/7/layout/VerticalHollowActionList"/>
    <dgm:cxn modelId="{6A3A0851-6A05-44E5-AFEA-438521FA0C42}" srcId="{B649E003-27E2-4857-B9C8-8712EBD24D21}" destId="{9BF01C2F-9CDE-4A09-9EED-655ECF675E6B}" srcOrd="1" destOrd="0" parTransId="{82C1DCDC-667E-4E7B-9E89-25C3351F19E7}" sibTransId="{4333D257-E8C8-401E-ADF0-2A45F3C1D55D}"/>
    <dgm:cxn modelId="{69E5C577-5291-4796-8A44-A2D98309AEAB}" srcId="{B649E003-27E2-4857-B9C8-8712EBD24D21}" destId="{B2739321-0E48-417F-8ABD-E4B66FA206B2}" srcOrd="0" destOrd="0" parTransId="{9DCD0D93-AC77-42FB-8B98-1C3C630F7BC7}" sibTransId="{8A0A2C57-DBAD-4AEE-BD04-9834504FE2B3}"/>
    <dgm:cxn modelId="{83DC545A-474C-4B96-A652-B1FB426FFEB0}" type="presOf" srcId="{B2739321-0E48-417F-8ABD-E4B66FA206B2}" destId="{196B07DA-51EE-4328-A094-EC40DBA395F1}" srcOrd="0" destOrd="0" presId="urn:microsoft.com/office/officeart/2016/7/layout/VerticalHollowActionList"/>
    <dgm:cxn modelId="{AEE5927B-182C-4BA2-9C38-6532AA6AA338}" srcId="{0B51245F-5321-4D4B-A1DB-AE85278A634F}" destId="{BA19F969-01BB-45EB-9D8D-DE2C36B5DC2E}" srcOrd="0" destOrd="0" parTransId="{C08E8A2E-CC33-4B67-B0B2-2F3F7923CB4E}" sibTransId="{97673808-338E-4E7A-A12F-B66F6FA65730}"/>
    <dgm:cxn modelId="{F4645E86-7B32-42E4-B084-321A6D7780B2}" type="presOf" srcId="{9BF01C2F-9CDE-4A09-9EED-655ECF675E6B}" destId="{9CC4119A-13FB-40C1-9C40-6FC537CD7360}" srcOrd="0" destOrd="0" presId="urn:microsoft.com/office/officeart/2016/7/layout/VerticalHollowActionList"/>
    <dgm:cxn modelId="{1F330E8C-E773-4130-9E74-924E4DDF5405}" srcId="{B649E003-27E2-4857-B9C8-8712EBD24D21}" destId="{0B51245F-5321-4D4B-A1DB-AE85278A634F}" srcOrd="3" destOrd="0" parTransId="{27D67542-CDA0-49A4-BF63-6A5E1C616C80}" sibTransId="{31402A61-9BE0-4847-9F7C-2AD4DB65D7FC}"/>
    <dgm:cxn modelId="{29D32C97-FF3E-4D1D-A462-00E36FEBCB3E}" type="presOf" srcId="{4B3BF716-1294-41CB-B296-244B4F4023C2}" destId="{F2D8F2C5-5627-486E-93D5-C622C4DED99F}" srcOrd="0" destOrd="0" presId="urn:microsoft.com/office/officeart/2016/7/layout/VerticalHollowActionList"/>
    <dgm:cxn modelId="{A4BB49A5-8927-494F-B4CB-5289FEE62121}" type="presOf" srcId="{BBA40006-A306-4970-A713-ADA812F31E76}" destId="{3E7747BF-0385-4F91-8285-D58A24D94A0F}" srcOrd="0" destOrd="0" presId="urn:microsoft.com/office/officeart/2016/7/layout/VerticalHollowActionList"/>
    <dgm:cxn modelId="{9B96D2AC-1191-4F56-909A-DC18154668F4}" srcId="{B649E003-27E2-4857-B9C8-8712EBD24D21}" destId="{B3412876-257E-42C0-B7D7-CA56675CA2CA}" srcOrd="2" destOrd="0" parTransId="{0DB10F36-32ED-4A5B-80A2-C01E789D9A80}" sibTransId="{6E5FD93D-D31F-49E5-97FF-E473A8089D27}"/>
    <dgm:cxn modelId="{AC21DFE1-6DBA-4BB3-B668-C0EB860F61A0}" type="presOf" srcId="{F94BE7E2-9974-4683-9CE4-81A8B2235B26}" destId="{C8E2B890-4A1A-4689-9D72-D5BA4FF04BAA}" srcOrd="0" destOrd="0" presId="urn:microsoft.com/office/officeart/2016/7/layout/VerticalHollowActionList"/>
    <dgm:cxn modelId="{D11AA0E4-7EB7-4093-A8E9-1BFCFC732744}" srcId="{B2739321-0E48-417F-8ABD-E4B66FA206B2}" destId="{C8632B64-B233-493E-AEE9-078CEC6203C9}" srcOrd="0" destOrd="0" parTransId="{174DACA1-8D02-4DAB-B258-421E6E815E26}" sibTransId="{51DC63FB-1AC7-4182-9D18-95EAFBC4FC9D}"/>
    <dgm:cxn modelId="{099FBBEB-EE16-4ACC-9EDA-71AF8DC46B6A}" type="presOf" srcId="{0B51245F-5321-4D4B-A1DB-AE85278A634F}" destId="{F6DFA2FC-DC78-4C72-97B6-DD2DAE633727}" srcOrd="0" destOrd="0" presId="urn:microsoft.com/office/officeart/2016/7/layout/VerticalHollowActionList"/>
    <dgm:cxn modelId="{B03284F4-3D46-4485-94E1-61D95D36C0C9}" type="presOf" srcId="{C8632B64-B233-493E-AEE9-078CEC6203C9}" destId="{9B849DB8-DFFB-4DB7-9C33-3893CCD85B72}" srcOrd="0" destOrd="0" presId="urn:microsoft.com/office/officeart/2016/7/layout/VerticalHollowActionList"/>
    <dgm:cxn modelId="{E5D9ECF4-61E4-43EC-BFC9-26FF1CEBE367}" srcId="{9BF01C2F-9CDE-4A09-9EED-655ECF675E6B}" destId="{BBA40006-A306-4970-A713-ADA812F31E76}" srcOrd="0" destOrd="0" parTransId="{70F05E3A-3882-4460-9990-FA78D43791E7}" sibTransId="{721564D1-DFA6-41B0-A0A4-FA4F87358B6C}"/>
    <dgm:cxn modelId="{EB16C30E-51CF-4913-82A5-D470C1FDE367}" type="presParOf" srcId="{D2CDF703-A50C-43E1-B3A9-F438D4109E8C}" destId="{C790BA6A-8E48-4A9A-B50A-4B119CF3E8E9}" srcOrd="0" destOrd="0" presId="urn:microsoft.com/office/officeart/2016/7/layout/VerticalHollowActionList"/>
    <dgm:cxn modelId="{5CF0F27E-849E-4359-812A-E32B9889CA10}" type="presParOf" srcId="{C790BA6A-8E48-4A9A-B50A-4B119CF3E8E9}" destId="{196B07DA-51EE-4328-A094-EC40DBA395F1}" srcOrd="0" destOrd="0" presId="urn:microsoft.com/office/officeart/2016/7/layout/VerticalHollowActionList"/>
    <dgm:cxn modelId="{4AE4FB81-330F-40FB-9F2B-992393246270}" type="presParOf" srcId="{C790BA6A-8E48-4A9A-B50A-4B119CF3E8E9}" destId="{9B849DB8-DFFB-4DB7-9C33-3893CCD85B72}" srcOrd="1" destOrd="0" presId="urn:microsoft.com/office/officeart/2016/7/layout/VerticalHollowActionList"/>
    <dgm:cxn modelId="{366BABE6-4EDD-4305-A169-AA2C58BAE18F}" type="presParOf" srcId="{D2CDF703-A50C-43E1-B3A9-F438D4109E8C}" destId="{E4DABA31-7510-4AD1-9777-2647F98B8672}" srcOrd="1" destOrd="0" presId="urn:microsoft.com/office/officeart/2016/7/layout/VerticalHollowActionList"/>
    <dgm:cxn modelId="{4F04BC13-7B9D-4386-AD18-F7FE870B3962}" type="presParOf" srcId="{D2CDF703-A50C-43E1-B3A9-F438D4109E8C}" destId="{6D7CFE29-F432-4DB0-B9B3-3D690C218C5B}" srcOrd="2" destOrd="0" presId="urn:microsoft.com/office/officeart/2016/7/layout/VerticalHollowActionList"/>
    <dgm:cxn modelId="{C8CE95F7-7584-42D5-B89F-73CF35968A0E}" type="presParOf" srcId="{6D7CFE29-F432-4DB0-B9B3-3D690C218C5B}" destId="{9CC4119A-13FB-40C1-9C40-6FC537CD7360}" srcOrd="0" destOrd="0" presId="urn:microsoft.com/office/officeart/2016/7/layout/VerticalHollowActionList"/>
    <dgm:cxn modelId="{623B2859-F790-4BC5-A390-290E54603DF9}" type="presParOf" srcId="{6D7CFE29-F432-4DB0-B9B3-3D690C218C5B}" destId="{3E7747BF-0385-4F91-8285-D58A24D94A0F}" srcOrd="1" destOrd="0" presId="urn:microsoft.com/office/officeart/2016/7/layout/VerticalHollowActionList"/>
    <dgm:cxn modelId="{321425AA-ACCB-425F-9685-6357ACE111FD}" type="presParOf" srcId="{D2CDF703-A50C-43E1-B3A9-F438D4109E8C}" destId="{D6AAD3C5-7172-4A8E-A62B-5ADB9EA1BD04}" srcOrd="3" destOrd="0" presId="urn:microsoft.com/office/officeart/2016/7/layout/VerticalHollowActionList"/>
    <dgm:cxn modelId="{D831F39C-7AC1-48C7-A350-7476D7A59992}" type="presParOf" srcId="{D2CDF703-A50C-43E1-B3A9-F438D4109E8C}" destId="{CA86C8A4-AD34-4DEF-AFE4-87D88B9CEC70}" srcOrd="4" destOrd="0" presId="urn:microsoft.com/office/officeart/2016/7/layout/VerticalHollowActionList"/>
    <dgm:cxn modelId="{FC6D472D-79F8-4826-AC3D-72F1EB5EE0B6}" type="presParOf" srcId="{CA86C8A4-AD34-4DEF-AFE4-87D88B9CEC70}" destId="{7DCE869E-0E53-4AA3-9169-4C8B1CA59C21}" srcOrd="0" destOrd="0" presId="urn:microsoft.com/office/officeart/2016/7/layout/VerticalHollowActionList"/>
    <dgm:cxn modelId="{1BE29B16-BBCB-4688-9BD1-EBAC19F622A8}" type="presParOf" srcId="{CA86C8A4-AD34-4DEF-AFE4-87D88B9CEC70}" destId="{F2D8F2C5-5627-486E-93D5-C622C4DED99F}" srcOrd="1" destOrd="0" presId="urn:microsoft.com/office/officeart/2016/7/layout/VerticalHollowActionList"/>
    <dgm:cxn modelId="{92906B7E-970B-46EA-912C-6276EBFFE3CA}" type="presParOf" srcId="{D2CDF703-A50C-43E1-B3A9-F438D4109E8C}" destId="{8A05E427-E126-40A9-9DA1-250E9DB5ABD0}" srcOrd="5" destOrd="0" presId="urn:microsoft.com/office/officeart/2016/7/layout/VerticalHollowActionList"/>
    <dgm:cxn modelId="{6B562A48-EAC8-45C3-AAB2-EC75357543DA}" type="presParOf" srcId="{D2CDF703-A50C-43E1-B3A9-F438D4109E8C}" destId="{C4E64686-0DE0-48E4-91A1-49FD7B80B9EC}" srcOrd="6" destOrd="0" presId="urn:microsoft.com/office/officeart/2016/7/layout/VerticalHollowActionList"/>
    <dgm:cxn modelId="{B79D3FF8-E70F-4635-858A-B914D6A502CD}" type="presParOf" srcId="{C4E64686-0DE0-48E4-91A1-49FD7B80B9EC}" destId="{F6DFA2FC-DC78-4C72-97B6-DD2DAE633727}" srcOrd="0" destOrd="0" presId="urn:microsoft.com/office/officeart/2016/7/layout/VerticalHollowActionList"/>
    <dgm:cxn modelId="{094A3260-5ABA-4857-A9A8-1EE903FE912E}" type="presParOf" srcId="{C4E64686-0DE0-48E4-91A1-49FD7B80B9EC}" destId="{1187472A-B5CE-42B8-8F9C-3FCD045D0059}" srcOrd="1" destOrd="0" presId="urn:microsoft.com/office/officeart/2016/7/layout/VerticalHollowActionList"/>
    <dgm:cxn modelId="{CAC09373-95FC-472F-BC93-DDC1B1E74DBC}" type="presParOf" srcId="{D2CDF703-A50C-43E1-B3A9-F438D4109E8C}" destId="{A0A42938-FBD1-49FB-AFEA-B9E1EAAB8E23}" srcOrd="7" destOrd="0" presId="urn:microsoft.com/office/officeart/2016/7/layout/VerticalHollowActionList"/>
    <dgm:cxn modelId="{018A0D54-544A-4B72-8DC6-B88ACF509779}" type="presParOf" srcId="{D2CDF703-A50C-43E1-B3A9-F438D4109E8C}" destId="{2D316DA3-F10F-4B1E-9445-158958D12C03}" srcOrd="8" destOrd="0" presId="urn:microsoft.com/office/officeart/2016/7/layout/VerticalHollowActionList"/>
    <dgm:cxn modelId="{9454B608-24B0-4F2D-90A2-AAD66C539EEA}" type="presParOf" srcId="{2D316DA3-F10F-4B1E-9445-158958D12C03}" destId="{AA56F9A1-B0CF-482D-8E2B-4C2FAFBAFE80}" srcOrd="0" destOrd="0" presId="urn:microsoft.com/office/officeart/2016/7/layout/VerticalHollowActionList"/>
    <dgm:cxn modelId="{9835A949-C2FF-438A-8F12-2DEA234533BF}" type="presParOf" srcId="{2D316DA3-F10F-4B1E-9445-158958D12C03}" destId="{C8E2B890-4A1A-4689-9D72-D5BA4FF04BAA}" srcOrd="1" destOrd="0" presId="urn:microsoft.com/office/officeart/2016/7/layout/VerticalHollow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BA09CF0-6E13-40B2-BECF-0A1BF740A04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FF62BB8-FDFC-45CD-ABF0-EE2B08AA1812}">
      <dgm:prSet/>
      <dgm:spPr/>
      <dgm:t>
        <a:bodyPr/>
        <a:lstStyle/>
        <a:p>
          <a:pPr>
            <a:lnSpc>
              <a:spcPct val="100000"/>
            </a:lnSpc>
          </a:pPr>
          <a:r>
            <a:rPr lang="en-US" dirty="0">
              <a:latin typeface="+mj-lt"/>
            </a:rPr>
            <a:t>- Earned Media: Free publicity generated by third parties such as journalists, bloggers, and customers.</a:t>
          </a:r>
        </a:p>
      </dgm:t>
    </dgm:pt>
    <dgm:pt modelId="{C320ACB0-666D-447D-BA22-2BB029957A1E}" type="parTrans" cxnId="{5DC87DC0-BA3C-40AB-83E4-47AA965372D2}">
      <dgm:prSet/>
      <dgm:spPr/>
      <dgm:t>
        <a:bodyPr/>
        <a:lstStyle/>
        <a:p>
          <a:endParaRPr lang="en-US"/>
        </a:p>
      </dgm:t>
    </dgm:pt>
    <dgm:pt modelId="{BE787C0F-EC0D-4553-BBAC-F5B8A8C4650F}" type="sibTrans" cxnId="{5DC87DC0-BA3C-40AB-83E4-47AA965372D2}">
      <dgm:prSet/>
      <dgm:spPr/>
      <dgm:t>
        <a:bodyPr/>
        <a:lstStyle/>
        <a:p>
          <a:endParaRPr lang="en-US"/>
        </a:p>
      </dgm:t>
    </dgm:pt>
    <dgm:pt modelId="{6FA61081-BA5E-4F2D-8472-66A285C1C2A9}">
      <dgm:prSet/>
      <dgm:spPr/>
      <dgm:t>
        <a:bodyPr/>
        <a:lstStyle/>
        <a:p>
          <a:pPr>
            <a:lnSpc>
              <a:spcPct val="100000"/>
            </a:lnSpc>
          </a:pPr>
          <a:r>
            <a:rPr lang="en-US" dirty="0">
              <a:latin typeface="+mj-lt"/>
            </a:rPr>
            <a:t>- Owned Media: Content you create and control, like blogs, social media, and newsletters.</a:t>
          </a:r>
        </a:p>
      </dgm:t>
    </dgm:pt>
    <dgm:pt modelId="{5F1260CA-222C-43D3-88E2-2B7E62670A36}" type="parTrans" cxnId="{79C00274-71C9-453B-99C3-57CF024D89F2}">
      <dgm:prSet/>
      <dgm:spPr/>
      <dgm:t>
        <a:bodyPr/>
        <a:lstStyle/>
        <a:p>
          <a:endParaRPr lang="en-US"/>
        </a:p>
      </dgm:t>
    </dgm:pt>
    <dgm:pt modelId="{4D2FA4CA-8AE1-499D-913F-A74265D607F9}" type="sibTrans" cxnId="{79C00274-71C9-453B-99C3-57CF024D89F2}">
      <dgm:prSet/>
      <dgm:spPr/>
      <dgm:t>
        <a:bodyPr/>
        <a:lstStyle/>
        <a:p>
          <a:endParaRPr lang="en-US"/>
        </a:p>
      </dgm:t>
    </dgm:pt>
    <dgm:pt modelId="{40C82E61-95A8-404A-9EB5-E31197910740}">
      <dgm:prSet/>
      <dgm:spPr/>
      <dgm:t>
        <a:bodyPr/>
        <a:lstStyle/>
        <a:p>
          <a:pPr>
            <a:lnSpc>
              <a:spcPct val="100000"/>
            </a:lnSpc>
          </a:pPr>
          <a:r>
            <a:rPr lang="en-US" dirty="0">
              <a:latin typeface="+mj-lt"/>
            </a:rPr>
            <a:t>Both are essential for a comprehensive PR strategy.</a:t>
          </a:r>
        </a:p>
      </dgm:t>
    </dgm:pt>
    <dgm:pt modelId="{5D6BDD92-8890-42E8-A6B8-9A7271F16EA5}" type="parTrans" cxnId="{EDBE8902-9D85-4237-960E-542C6E9D6301}">
      <dgm:prSet/>
      <dgm:spPr/>
      <dgm:t>
        <a:bodyPr/>
        <a:lstStyle/>
        <a:p>
          <a:endParaRPr lang="en-US"/>
        </a:p>
      </dgm:t>
    </dgm:pt>
    <dgm:pt modelId="{79C89657-0047-45C7-BEF9-EC34F95A5EEF}" type="sibTrans" cxnId="{EDBE8902-9D85-4237-960E-542C6E9D6301}">
      <dgm:prSet/>
      <dgm:spPr/>
      <dgm:t>
        <a:bodyPr/>
        <a:lstStyle/>
        <a:p>
          <a:endParaRPr lang="en-US"/>
        </a:p>
      </dgm:t>
    </dgm:pt>
    <dgm:pt modelId="{B14A652B-4030-4CBD-B1F1-BAF7F2AF5128}" type="pres">
      <dgm:prSet presAssocID="{DBA09CF0-6E13-40B2-BECF-0A1BF740A045}" presName="root" presStyleCnt="0">
        <dgm:presLayoutVars>
          <dgm:dir/>
          <dgm:resizeHandles val="exact"/>
        </dgm:presLayoutVars>
      </dgm:prSet>
      <dgm:spPr/>
    </dgm:pt>
    <dgm:pt modelId="{910B35D6-7BE0-41A0-9B94-C732CE50D70E}" type="pres">
      <dgm:prSet presAssocID="{AFF62BB8-FDFC-45CD-ABF0-EE2B08AA1812}" presName="compNode" presStyleCnt="0"/>
      <dgm:spPr/>
    </dgm:pt>
    <dgm:pt modelId="{E12FA572-7FDC-4443-A611-32CB8E6D83D2}" type="pres">
      <dgm:prSet presAssocID="{AFF62BB8-FDFC-45CD-ABF0-EE2B08AA1812}" presName="bgRect" presStyleLbl="bgShp" presStyleIdx="0" presStyleCnt="3"/>
      <dgm:spPr/>
    </dgm:pt>
    <dgm:pt modelId="{3FE47FFF-C313-463D-8D0D-EC0747BCB55B}" type="pres">
      <dgm:prSet presAssocID="{AFF62BB8-FDFC-45CD-ABF0-EE2B08AA181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wspaper"/>
        </a:ext>
      </dgm:extLst>
    </dgm:pt>
    <dgm:pt modelId="{3BEE0623-CF76-464B-AACB-65E394C44832}" type="pres">
      <dgm:prSet presAssocID="{AFF62BB8-FDFC-45CD-ABF0-EE2B08AA1812}" presName="spaceRect" presStyleCnt="0"/>
      <dgm:spPr/>
    </dgm:pt>
    <dgm:pt modelId="{17467DD3-7B10-4D53-8312-487C6DBA47B7}" type="pres">
      <dgm:prSet presAssocID="{AFF62BB8-FDFC-45CD-ABF0-EE2B08AA1812}" presName="parTx" presStyleLbl="revTx" presStyleIdx="0" presStyleCnt="3">
        <dgm:presLayoutVars>
          <dgm:chMax val="0"/>
          <dgm:chPref val="0"/>
        </dgm:presLayoutVars>
      </dgm:prSet>
      <dgm:spPr/>
    </dgm:pt>
    <dgm:pt modelId="{0AE2CD8F-20C1-4456-81C7-C542D6E1E7C2}" type="pres">
      <dgm:prSet presAssocID="{BE787C0F-EC0D-4553-BBAC-F5B8A8C4650F}" presName="sibTrans" presStyleCnt="0"/>
      <dgm:spPr/>
    </dgm:pt>
    <dgm:pt modelId="{0D77B585-77C9-40F3-9DA7-4630C06BDCB0}" type="pres">
      <dgm:prSet presAssocID="{6FA61081-BA5E-4F2D-8472-66A285C1C2A9}" presName="compNode" presStyleCnt="0"/>
      <dgm:spPr/>
    </dgm:pt>
    <dgm:pt modelId="{C8C0E18A-FE5B-4894-ABAF-35BBF8AC8637}" type="pres">
      <dgm:prSet presAssocID="{6FA61081-BA5E-4F2D-8472-66A285C1C2A9}" presName="bgRect" presStyleLbl="bgShp" presStyleIdx="1" presStyleCnt="3"/>
      <dgm:spPr/>
    </dgm:pt>
    <dgm:pt modelId="{9ED26F0E-C06B-4E4F-9EAA-191B329AD556}" type="pres">
      <dgm:prSet presAssocID="{6FA61081-BA5E-4F2D-8472-66A285C1C2A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rketing"/>
        </a:ext>
      </dgm:extLst>
    </dgm:pt>
    <dgm:pt modelId="{00B60EBB-D8DE-442E-A467-09AD60B81152}" type="pres">
      <dgm:prSet presAssocID="{6FA61081-BA5E-4F2D-8472-66A285C1C2A9}" presName="spaceRect" presStyleCnt="0"/>
      <dgm:spPr/>
    </dgm:pt>
    <dgm:pt modelId="{EC541890-D84A-48D7-9154-DBCFB02C30EF}" type="pres">
      <dgm:prSet presAssocID="{6FA61081-BA5E-4F2D-8472-66A285C1C2A9}" presName="parTx" presStyleLbl="revTx" presStyleIdx="1" presStyleCnt="3">
        <dgm:presLayoutVars>
          <dgm:chMax val="0"/>
          <dgm:chPref val="0"/>
        </dgm:presLayoutVars>
      </dgm:prSet>
      <dgm:spPr/>
    </dgm:pt>
    <dgm:pt modelId="{4EDC859B-1BEB-461D-B35A-7C02555A3AFC}" type="pres">
      <dgm:prSet presAssocID="{4D2FA4CA-8AE1-499D-913F-A74265D607F9}" presName="sibTrans" presStyleCnt="0"/>
      <dgm:spPr/>
    </dgm:pt>
    <dgm:pt modelId="{51EC8D15-BFD1-46B8-AB8E-D2510789D1D2}" type="pres">
      <dgm:prSet presAssocID="{40C82E61-95A8-404A-9EB5-E31197910740}" presName="compNode" presStyleCnt="0"/>
      <dgm:spPr/>
    </dgm:pt>
    <dgm:pt modelId="{ACD14442-6B24-4FD4-A532-7CC6DE430F1A}" type="pres">
      <dgm:prSet presAssocID="{40C82E61-95A8-404A-9EB5-E31197910740}" presName="bgRect" presStyleLbl="bgShp" presStyleIdx="2" presStyleCnt="3"/>
      <dgm:spPr/>
    </dgm:pt>
    <dgm:pt modelId="{097DB1D6-8555-4E17-863F-F82CABA4A614}" type="pres">
      <dgm:prSet presAssocID="{40C82E61-95A8-404A-9EB5-E3119791074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gaphone"/>
        </a:ext>
      </dgm:extLst>
    </dgm:pt>
    <dgm:pt modelId="{BE25FC2C-A481-4BA9-8FB7-FE72CCFC4AAE}" type="pres">
      <dgm:prSet presAssocID="{40C82E61-95A8-404A-9EB5-E31197910740}" presName="spaceRect" presStyleCnt="0"/>
      <dgm:spPr/>
    </dgm:pt>
    <dgm:pt modelId="{93D4B43A-314A-46B6-9347-7BF58914498B}" type="pres">
      <dgm:prSet presAssocID="{40C82E61-95A8-404A-9EB5-E31197910740}" presName="parTx" presStyleLbl="revTx" presStyleIdx="2" presStyleCnt="3">
        <dgm:presLayoutVars>
          <dgm:chMax val="0"/>
          <dgm:chPref val="0"/>
        </dgm:presLayoutVars>
      </dgm:prSet>
      <dgm:spPr/>
    </dgm:pt>
  </dgm:ptLst>
  <dgm:cxnLst>
    <dgm:cxn modelId="{EDBE8902-9D85-4237-960E-542C6E9D6301}" srcId="{DBA09CF0-6E13-40B2-BECF-0A1BF740A045}" destId="{40C82E61-95A8-404A-9EB5-E31197910740}" srcOrd="2" destOrd="0" parTransId="{5D6BDD92-8890-42E8-A6B8-9A7271F16EA5}" sibTransId="{79C89657-0047-45C7-BEF9-EC34F95A5EEF}"/>
    <dgm:cxn modelId="{FEC63F1C-3FCF-4EA8-87E4-E2445AAE7520}" type="presOf" srcId="{DBA09CF0-6E13-40B2-BECF-0A1BF740A045}" destId="{B14A652B-4030-4CBD-B1F1-BAF7F2AF5128}" srcOrd="0" destOrd="0" presId="urn:microsoft.com/office/officeart/2018/2/layout/IconVerticalSolidList"/>
    <dgm:cxn modelId="{995BA32A-3D43-4E86-9FCB-957F6C1893BA}" type="presOf" srcId="{AFF62BB8-FDFC-45CD-ABF0-EE2B08AA1812}" destId="{17467DD3-7B10-4D53-8312-487C6DBA47B7}" srcOrd="0" destOrd="0" presId="urn:microsoft.com/office/officeart/2018/2/layout/IconVerticalSolidList"/>
    <dgm:cxn modelId="{47992B5D-424D-4095-A0E7-251E2D218813}" type="presOf" srcId="{40C82E61-95A8-404A-9EB5-E31197910740}" destId="{93D4B43A-314A-46B6-9347-7BF58914498B}" srcOrd="0" destOrd="0" presId="urn:microsoft.com/office/officeart/2018/2/layout/IconVerticalSolidList"/>
    <dgm:cxn modelId="{EF52A05E-5498-402C-8359-B5D030AF2C77}" type="presOf" srcId="{6FA61081-BA5E-4F2D-8472-66A285C1C2A9}" destId="{EC541890-D84A-48D7-9154-DBCFB02C30EF}" srcOrd="0" destOrd="0" presId="urn:microsoft.com/office/officeart/2018/2/layout/IconVerticalSolidList"/>
    <dgm:cxn modelId="{79C00274-71C9-453B-99C3-57CF024D89F2}" srcId="{DBA09CF0-6E13-40B2-BECF-0A1BF740A045}" destId="{6FA61081-BA5E-4F2D-8472-66A285C1C2A9}" srcOrd="1" destOrd="0" parTransId="{5F1260CA-222C-43D3-88E2-2B7E62670A36}" sibTransId="{4D2FA4CA-8AE1-499D-913F-A74265D607F9}"/>
    <dgm:cxn modelId="{5DC87DC0-BA3C-40AB-83E4-47AA965372D2}" srcId="{DBA09CF0-6E13-40B2-BECF-0A1BF740A045}" destId="{AFF62BB8-FDFC-45CD-ABF0-EE2B08AA1812}" srcOrd="0" destOrd="0" parTransId="{C320ACB0-666D-447D-BA22-2BB029957A1E}" sibTransId="{BE787C0F-EC0D-4553-BBAC-F5B8A8C4650F}"/>
    <dgm:cxn modelId="{609FCEB9-66FE-4D11-90E8-0309886195B8}" type="presParOf" srcId="{B14A652B-4030-4CBD-B1F1-BAF7F2AF5128}" destId="{910B35D6-7BE0-41A0-9B94-C732CE50D70E}" srcOrd="0" destOrd="0" presId="urn:microsoft.com/office/officeart/2018/2/layout/IconVerticalSolidList"/>
    <dgm:cxn modelId="{267AB220-6C6E-4B9D-AF60-1D9F4F6200E9}" type="presParOf" srcId="{910B35D6-7BE0-41A0-9B94-C732CE50D70E}" destId="{E12FA572-7FDC-4443-A611-32CB8E6D83D2}" srcOrd="0" destOrd="0" presId="urn:microsoft.com/office/officeart/2018/2/layout/IconVerticalSolidList"/>
    <dgm:cxn modelId="{23A21BAF-3E6A-4F20-BAFB-DC9FAB8D3A3B}" type="presParOf" srcId="{910B35D6-7BE0-41A0-9B94-C732CE50D70E}" destId="{3FE47FFF-C313-463D-8D0D-EC0747BCB55B}" srcOrd="1" destOrd="0" presId="urn:microsoft.com/office/officeart/2018/2/layout/IconVerticalSolidList"/>
    <dgm:cxn modelId="{2FEB056E-B380-452B-96DD-2D8750310E0C}" type="presParOf" srcId="{910B35D6-7BE0-41A0-9B94-C732CE50D70E}" destId="{3BEE0623-CF76-464B-AACB-65E394C44832}" srcOrd="2" destOrd="0" presId="urn:microsoft.com/office/officeart/2018/2/layout/IconVerticalSolidList"/>
    <dgm:cxn modelId="{FF546AC3-E8E0-419A-AAD4-30BEA280D1C5}" type="presParOf" srcId="{910B35D6-7BE0-41A0-9B94-C732CE50D70E}" destId="{17467DD3-7B10-4D53-8312-487C6DBA47B7}" srcOrd="3" destOrd="0" presId="urn:microsoft.com/office/officeart/2018/2/layout/IconVerticalSolidList"/>
    <dgm:cxn modelId="{A435E5B4-2C2D-47A5-926B-F70984086793}" type="presParOf" srcId="{B14A652B-4030-4CBD-B1F1-BAF7F2AF5128}" destId="{0AE2CD8F-20C1-4456-81C7-C542D6E1E7C2}" srcOrd="1" destOrd="0" presId="urn:microsoft.com/office/officeart/2018/2/layout/IconVerticalSolidList"/>
    <dgm:cxn modelId="{F3002F30-C691-4272-B898-84E2ABFDE3DC}" type="presParOf" srcId="{B14A652B-4030-4CBD-B1F1-BAF7F2AF5128}" destId="{0D77B585-77C9-40F3-9DA7-4630C06BDCB0}" srcOrd="2" destOrd="0" presId="urn:microsoft.com/office/officeart/2018/2/layout/IconVerticalSolidList"/>
    <dgm:cxn modelId="{BAEDDEDD-0043-4F9E-8276-ADB0710B16AE}" type="presParOf" srcId="{0D77B585-77C9-40F3-9DA7-4630C06BDCB0}" destId="{C8C0E18A-FE5B-4894-ABAF-35BBF8AC8637}" srcOrd="0" destOrd="0" presId="urn:microsoft.com/office/officeart/2018/2/layout/IconVerticalSolidList"/>
    <dgm:cxn modelId="{50104BA1-409B-499F-A1BF-3E705282C8FE}" type="presParOf" srcId="{0D77B585-77C9-40F3-9DA7-4630C06BDCB0}" destId="{9ED26F0E-C06B-4E4F-9EAA-191B329AD556}" srcOrd="1" destOrd="0" presId="urn:microsoft.com/office/officeart/2018/2/layout/IconVerticalSolidList"/>
    <dgm:cxn modelId="{799A8970-8677-4167-BF4A-275B4ACE5A49}" type="presParOf" srcId="{0D77B585-77C9-40F3-9DA7-4630C06BDCB0}" destId="{00B60EBB-D8DE-442E-A467-09AD60B81152}" srcOrd="2" destOrd="0" presId="urn:microsoft.com/office/officeart/2018/2/layout/IconVerticalSolidList"/>
    <dgm:cxn modelId="{3E44CC73-49C0-46B8-AF3E-DA90063F58B9}" type="presParOf" srcId="{0D77B585-77C9-40F3-9DA7-4630C06BDCB0}" destId="{EC541890-D84A-48D7-9154-DBCFB02C30EF}" srcOrd="3" destOrd="0" presId="urn:microsoft.com/office/officeart/2018/2/layout/IconVerticalSolidList"/>
    <dgm:cxn modelId="{BEAB5F50-A74D-4CF4-9180-E145458A333E}" type="presParOf" srcId="{B14A652B-4030-4CBD-B1F1-BAF7F2AF5128}" destId="{4EDC859B-1BEB-461D-B35A-7C02555A3AFC}" srcOrd="3" destOrd="0" presId="urn:microsoft.com/office/officeart/2018/2/layout/IconVerticalSolidList"/>
    <dgm:cxn modelId="{0650F4B2-ADCA-4871-83F4-EA61802115A8}" type="presParOf" srcId="{B14A652B-4030-4CBD-B1F1-BAF7F2AF5128}" destId="{51EC8D15-BFD1-46B8-AB8E-D2510789D1D2}" srcOrd="4" destOrd="0" presId="urn:microsoft.com/office/officeart/2018/2/layout/IconVerticalSolidList"/>
    <dgm:cxn modelId="{FE814E6D-52CE-4CE9-92BF-4D728E1C1AC0}" type="presParOf" srcId="{51EC8D15-BFD1-46B8-AB8E-D2510789D1D2}" destId="{ACD14442-6B24-4FD4-A532-7CC6DE430F1A}" srcOrd="0" destOrd="0" presId="urn:microsoft.com/office/officeart/2018/2/layout/IconVerticalSolidList"/>
    <dgm:cxn modelId="{BA60E71C-E3A7-4C49-917A-AD8CCDF82563}" type="presParOf" srcId="{51EC8D15-BFD1-46B8-AB8E-D2510789D1D2}" destId="{097DB1D6-8555-4E17-863F-F82CABA4A614}" srcOrd="1" destOrd="0" presId="urn:microsoft.com/office/officeart/2018/2/layout/IconVerticalSolidList"/>
    <dgm:cxn modelId="{9A0A0DB5-3266-42EF-AE3E-F387F2623D1D}" type="presParOf" srcId="{51EC8D15-BFD1-46B8-AB8E-D2510789D1D2}" destId="{BE25FC2C-A481-4BA9-8FB7-FE72CCFC4AAE}" srcOrd="2" destOrd="0" presId="urn:microsoft.com/office/officeart/2018/2/layout/IconVerticalSolidList"/>
    <dgm:cxn modelId="{706718FC-BCA4-4F15-884E-6FF3656E90DE}" type="presParOf" srcId="{51EC8D15-BFD1-46B8-AB8E-D2510789D1D2}" destId="{93D4B43A-314A-46B6-9347-7BF58914498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49DB8-DFFB-4DB7-9C33-3893CCD85B72}">
      <dsp:nvSpPr>
        <dsp:cNvPr id="0" name=""/>
        <dsp:cNvSpPr/>
      </dsp:nvSpPr>
      <dsp:spPr>
        <a:xfrm>
          <a:off x="2205922" y="1598"/>
          <a:ext cx="8823692" cy="701356"/>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204" tIns="178144" rIns="171204" bIns="178144" numCol="1" spcCol="1270" anchor="ctr" anchorCtr="0">
          <a:noAutofit/>
        </a:bodyPr>
        <a:lstStyle/>
        <a:p>
          <a:pPr marL="0" lvl="0" indent="0" algn="l" defTabSz="711200">
            <a:lnSpc>
              <a:spcPct val="90000"/>
            </a:lnSpc>
            <a:spcBef>
              <a:spcPct val="0"/>
            </a:spcBef>
            <a:spcAft>
              <a:spcPct val="35000"/>
            </a:spcAft>
            <a:buNone/>
          </a:pPr>
          <a:r>
            <a:rPr lang="en-US" sz="1600" kern="1200" dirty="0">
              <a:latin typeface="+mj-lt"/>
            </a:rPr>
            <a:t>Increase Brand Awareness</a:t>
          </a:r>
        </a:p>
      </dsp:txBody>
      <dsp:txXfrm>
        <a:off x="2205922" y="1598"/>
        <a:ext cx="8823692" cy="701356"/>
      </dsp:txXfrm>
    </dsp:sp>
    <dsp:sp modelId="{196B07DA-51EE-4328-A094-EC40DBA395F1}">
      <dsp:nvSpPr>
        <dsp:cNvPr id="0" name=""/>
        <dsp:cNvSpPr/>
      </dsp:nvSpPr>
      <dsp:spPr>
        <a:xfrm>
          <a:off x="0" y="1598"/>
          <a:ext cx="2205923" cy="701356"/>
        </a:xfrm>
        <a:prstGeom prst="rect">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6730" tIns="69278" rIns="116730" bIns="69278"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j-lt"/>
            </a:rPr>
            <a:t>Increase</a:t>
          </a:r>
        </a:p>
      </dsp:txBody>
      <dsp:txXfrm>
        <a:off x="0" y="1598"/>
        <a:ext cx="2205923" cy="701356"/>
      </dsp:txXfrm>
    </dsp:sp>
    <dsp:sp modelId="{3E7747BF-0385-4F91-8285-D58A24D94A0F}">
      <dsp:nvSpPr>
        <dsp:cNvPr id="0" name=""/>
        <dsp:cNvSpPr/>
      </dsp:nvSpPr>
      <dsp:spPr>
        <a:xfrm>
          <a:off x="2205923" y="745035"/>
          <a:ext cx="8823692" cy="701356"/>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204" tIns="178144" rIns="171204" bIns="178144" numCol="1" spcCol="1270" anchor="ctr" anchorCtr="0">
          <a:noAutofit/>
        </a:bodyPr>
        <a:lstStyle/>
        <a:p>
          <a:pPr marL="0" lvl="0" indent="0" algn="l" defTabSz="711200">
            <a:lnSpc>
              <a:spcPct val="90000"/>
            </a:lnSpc>
            <a:spcBef>
              <a:spcPct val="0"/>
            </a:spcBef>
            <a:spcAft>
              <a:spcPct val="35000"/>
            </a:spcAft>
            <a:buNone/>
          </a:pPr>
          <a:r>
            <a:rPr lang="en-US" sz="1600" kern="1200" dirty="0">
              <a:latin typeface="+mj-lt"/>
            </a:rPr>
            <a:t>Shape Public Perception</a:t>
          </a:r>
        </a:p>
      </dsp:txBody>
      <dsp:txXfrm>
        <a:off x="2205923" y="745035"/>
        <a:ext cx="8823692" cy="701356"/>
      </dsp:txXfrm>
    </dsp:sp>
    <dsp:sp modelId="{9CC4119A-13FB-40C1-9C40-6FC537CD7360}">
      <dsp:nvSpPr>
        <dsp:cNvPr id="0" name=""/>
        <dsp:cNvSpPr/>
      </dsp:nvSpPr>
      <dsp:spPr>
        <a:xfrm>
          <a:off x="0" y="745035"/>
          <a:ext cx="2205923" cy="701356"/>
        </a:xfrm>
        <a:prstGeom prst="rect">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6730" tIns="69278" rIns="116730" bIns="69278" numCol="1" spcCol="1270" anchor="ctr" anchorCtr="0">
          <a:noAutofit/>
        </a:bodyPr>
        <a:lstStyle/>
        <a:p>
          <a:pPr marL="0" lvl="0" indent="0" algn="ctr" defTabSz="889000">
            <a:lnSpc>
              <a:spcPct val="90000"/>
            </a:lnSpc>
            <a:spcBef>
              <a:spcPct val="0"/>
            </a:spcBef>
            <a:spcAft>
              <a:spcPct val="35000"/>
            </a:spcAft>
            <a:buNone/>
          </a:pPr>
          <a:r>
            <a:rPr lang="en-US" sz="2000" kern="1200">
              <a:latin typeface="+mj-lt"/>
            </a:rPr>
            <a:t>Shape</a:t>
          </a:r>
        </a:p>
      </dsp:txBody>
      <dsp:txXfrm>
        <a:off x="0" y="745035"/>
        <a:ext cx="2205923" cy="701356"/>
      </dsp:txXfrm>
    </dsp:sp>
    <dsp:sp modelId="{F2D8F2C5-5627-486E-93D5-C622C4DED99F}">
      <dsp:nvSpPr>
        <dsp:cNvPr id="0" name=""/>
        <dsp:cNvSpPr/>
      </dsp:nvSpPr>
      <dsp:spPr>
        <a:xfrm>
          <a:off x="2205923" y="1488473"/>
          <a:ext cx="8823692" cy="701356"/>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204" tIns="178144" rIns="171204" bIns="178144" numCol="1" spcCol="1270" anchor="ctr" anchorCtr="0">
          <a:noAutofit/>
        </a:bodyPr>
        <a:lstStyle/>
        <a:p>
          <a:pPr marL="0" lvl="0" indent="0" algn="l" defTabSz="711200">
            <a:lnSpc>
              <a:spcPct val="90000"/>
            </a:lnSpc>
            <a:spcBef>
              <a:spcPct val="0"/>
            </a:spcBef>
            <a:spcAft>
              <a:spcPct val="35000"/>
            </a:spcAft>
            <a:buNone/>
          </a:pPr>
          <a:r>
            <a:rPr lang="en-US" sz="1600" kern="1200" dirty="0">
              <a:latin typeface="+mj-lt"/>
            </a:rPr>
            <a:t>Build and Maintain Reputation</a:t>
          </a:r>
        </a:p>
      </dsp:txBody>
      <dsp:txXfrm>
        <a:off x="2205923" y="1488473"/>
        <a:ext cx="8823692" cy="701356"/>
      </dsp:txXfrm>
    </dsp:sp>
    <dsp:sp modelId="{7DCE869E-0E53-4AA3-9169-4C8B1CA59C21}">
      <dsp:nvSpPr>
        <dsp:cNvPr id="0" name=""/>
        <dsp:cNvSpPr/>
      </dsp:nvSpPr>
      <dsp:spPr>
        <a:xfrm>
          <a:off x="0" y="1488473"/>
          <a:ext cx="2205923" cy="701356"/>
        </a:xfrm>
        <a:prstGeom prst="rect">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6730" tIns="69278" rIns="116730" bIns="69278" numCol="1" spcCol="1270" anchor="ctr" anchorCtr="0">
          <a:noAutofit/>
        </a:bodyPr>
        <a:lstStyle/>
        <a:p>
          <a:pPr marL="0" lvl="0" indent="0" algn="ctr" defTabSz="889000">
            <a:lnSpc>
              <a:spcPct val="90000"/>
            </a:lnSpc>
            <a:spcBef>
              <a:spcPct val="0"/>
            </a:spcBef>
            <a:spcAft>
              <a:spcPct val="35000"/>
            </a:spcAft>
            <a:buNone/>
          </a:pPr>
          <a:r>
            <a:rPr lang="en-US" sz="2000" kern="1200">
              <a:latin typeface="+mj-lt"/>
            </a:rPr>
            <a:t>Build and Maintain</a:t>
          </a:r>
        </a:p>
      </dsp:txBody>
      <dsp:txXfrm>
        <a:off x="0" y="1488473"/>
        <a:ext cx="2205923" cy="701356"/>
      </dsp:txXfrm>
    </dsp:sp>
    <dsp:sp modelId="{1187472A-B5CE-42B8-8F9C-3FCD045D0059}">
      <dsp:nvSpPr>
        <dsp:cNvPr id="0" name=""/>
        <dsp:cNvSpPr/>
      </dsp:nvSpPr>
      <dsp:spPr>
        <a:xfrm>
          <a:off x="2205923" y="2231910"/>
          <a:ext cx="8823692" cy="701356"/>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204" tIns="178144" rIns="171204" bIns="178144" numCol="1" spcCol="1270" anchor="ctr" anchorCtr="0">
          <a:noAutofit/>
        </a:bodyPr>
        <a:lstStyle/>
        <a:p>
          <a:pPr marL="0" lvl="0" indent="0" algn="l" defTabSz="711200">
            <a:lnSpc>
              <a:spcPct val="90000"/>
            </a:lnSpc>
            <a:spcBef>
              <a:spcPct val="0"/>
            </a:spcBef>
            <a:spcAft>
              <a:spcPct val="35000"/>
            </a:spcAft>
            <a:buNone/>
          </a:pPr>
          <a:r>
            <a:rPr lang="en-US" sz="1600" kern="1200" dirty="0">
              <a:latin typeface="+mj-lt"/>
            </a:rPr>
            <a:t>Foster Community Relationships</a:t>
          </a:r>
        </a:p>
      </dsp:txBody>
      <dsp:txXfrm>
        <a:off x="2205923" y="2231910"/>
        <a:ext cx="8823692" cy="701356"/>
      </dsp:txXfrm>
    </dsp:sp>
    <dsp:sp modelId="{F6DFA2FC-DC78-4C72-97B6-DD2DAE633727}">
      <dsp:nvSpPr>
        <dsp:cNvPr id="0" name=""/>
        <dsp:cNvSpPr/>
      </dsp:nvSpPr>
      <dsp:spPr>
        <a:xfrm>
          <a:off x="0" y="2231910"/>
          <a:ext cx="2205923" cy="701356"/>
        </a:xfrm>
        <a:prstGeom prst="rect">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6730" tIns="69278" rIns="116730" bIns="69278"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j-lt"/>
            </a:rPr>
            <a:t>Foster</a:t>
          </a:r>
        </a:p>
      </dsp:txBody>
      <dsp:txXfrm>
        <a:off x="0" y="2231910"/>
        <a:ext cx="2205923" cy="701356"/>
      </dsp:txXfrm>
    </dsp:sp>
    <dsp:sp modelId="{C8E2B890-4A1A-4689-9D72-D5BA4FF04BAA}">
      <dsp:nvSpPr>
        <dsp:cNvPr id="0" name=""/>
        <dsp:cNvSpPr/>
      </dsp:nvSpPr>
      <dsp:spPr>
        <a:xfrm>
          <a:off x="2205923" y="2975348"/>
          <a:ext cx="8823692" cy="701356"/>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204" tIns="178144" rIns="171204" bIns="178144" numCol="1" spcCol="1270" anchor="ctr" anchorCtr="0">
          <a:noAutofit/>
        </a:bodyPr>
        <a:lstStyle/>
        <a:p>
          <a:pPr marL="0" lvl="0" indent="0" algn="l" defTabSz="711200">
            <a:lnSpc>
              <a:spcPct val="90000"/>
            </a:lnSpc>
            <a:spcBef>
              <a:spcPct val="0"/>
            </a:spcBef>
            <a:spcAft>
              <a:spcPct val="35000"/>
            </a:spcAft>
            <a:buNone/>
          </a:pPr>
          <a:r>
            <a:rPr lang="en-US" sz="1600" kern="1200" dirty="0">
              <a:latin typeface="+mj-lt"/>
            </a:rPr>
            <a:t>Generate Positive Media Coverage</a:t>
          </a:r>
        </a:p>
      </dsp:txBody>
      <dsp:txXfrm>
        <a:off x="2205923" y="2975348"/>
        <a:ext cx="8823692" cy="701356"/>
      </dsp:txXfrm>
    </dsp:sp>
    <dsp:sp modelId="{AA56F9A1-B0CF-482D-8E2B-4C2FAFBAFE80}">
      <dsp:nvSpPr>
        <dsp:cNvPr id="0" name=""/>
        <dsp:cNvSpPr/>
      </dsp:nvSpPr>
      <dsp:spPr>
        <a:xfrm>
          <a:off x="0" y="2975348"/>
          <a:ext cx="2205923" cy="701356"/>
        </a:xfrm>
        <a:prstGeom prst="rect">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6730" tIns="69278" rIns="116730" bIns="69278"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j-lt"/>
            </a:rPr>
            <a:t>Generate</a:t>
          </a:r>
        </a:p>
      </dsp:txBody>
      <dsp:txXfrm>
        <a:off x="0" y="2975348"/>
        <a:ext cx="2205923" cy="7013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FA572-7FDC-4443-A611-32CB8E6D83D2}">
      <dsp:nvSpPr>
        <dsp:cNvPr id="0" name=""/>
        <dsp:cNvSpPr/>
      </dsp:nvSpPr>
      <dsp:spPr>
        <a:xfrm>
          <a:off x="0" y="574"/>
          <a:ext cx="7012370" cy="13451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E47FFF-C313-463D-8D0D-EC0747BCB55B}">
      <dsp:nvSpPr>
        <dsp:cNvPr id="0" name=""/>
        <dsp:cNvSpPr/>
      </dsp:nvSpPr>
      <dsp:spPr>
        <a:xfrm>
          <a:off x="406904" y="303230"/>
          <a:ext cx="739825" cy="7398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7467DD3-7B10-4D53-8312-487C6DBA47B7}">
      <dsp:nvSpPr>
        <dsp:cNvPr id="0" name=""/>
        <dsp:cNvSpPr/>
      </dsp:nvSpPr>
      <dsp:spPr>
        <a:xfrm>
          <a:off x="1553633" y="574"/>
          <a:ext cx="5458736" cy="1345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60" tIns="142360" rIns="142360" bIns="142360" numCol="1" spcCol="1270" anchor="ctr" anchorCtr="0">
          <a:noAutofit/>
        </a:bodyPr>
        <a:lstStyle/>
        <a:p>
          <a:pPr marL="0" lvl="0" indent="0" algn="l" defTabSz="933450">
            <a:lnSpc>
              <a:spcPct val="100000"/>
            </a:lnSpc>
            <a:spcBef>
              <a:spcPct val="0"/>
            </a:spcBef>
            <a:spcAft>
              <a:spcPct val="35000"/>
            </a:spcAft>
            <a:buNone/>
          </a:pPr>
          <a:r>
            <a:rPr lang="en-US" sz="2100" kern="1200" dirty="0">
              <a:latin typeface="+mj-lt"/>
            </a:rPr>
            <a:t>- Earned Media: Free publicity generated by third parties such as journalists, bloggers, and customers.</a:t>
          </a:r>
        </a:p>
      </dsp:txBody>
      <dsp:txXfrm>
        <a:off x="1553633" y="574"/>
        <a:ext cx="5458736" cy="1345137"/>
      </dsp:txXfrm>
    </dsp:sp>
    <dsp:sp modelId="{C8C0E18A-FE5B-4894-ABAF-35BBF8AC8637}">
      <dsp:nvSpPr>
        <dsp:cNvPr id="0" name=""/>
        <dsp:cNvSpPr/>
      </dsp:nvSpPr>
      <dsp:spPr>
        <a:xfrm>
          <a:off x="0" y="1681996"/>
          <a:ext cx="7012370" cy="13451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D26F0E-C06B-4E4F-9EAA-191B329AD556}">
      <dsp:nvSpPr>
        <dsp:cNvPr id="0" name=""/>
        <dsp:cNvSpPr/>
      </dsp:nvSpPr>
      <dsp:spPr>
        <a:xfrm>
          <a:off x="406904" y="1984652"/>
          <a:ext cx="739825" cy="7398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C541890-D84A-48D7-9154-DBCFB02C30EF}">
      <dsp:nvSpPr>
        <dsp:cNvPr id="0" name=""/>
        <dsp:cNvSpPr/>
      </dsp:nvSpPr>
      <dsp:spPr>
        <a:xfrm>
          <a:off x="1553633" y="1681996"/>
          <a:ext cx="5458736" cy="1345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60" tIns="142360" rIns="142360" bIns="142360" numCol="1" spcCol="1270" anchor="ctr" anchorCtr="0">
          <a:noAutofit/>
        </a:bodyPr>
        <a:lstStyle/>
        <a:p>
          <a:pPr marL="0" lvl="0" indent="0" algn="l" defTabSz="933450">
            <a:lnSpc>
              <a:spcPct val="100000"/>
            </a:lnSpc>
            <a:spcBef>
              <a:spcPct val="0"/>
            </a:spcBef>
            <a:spcAft>
              <a:spcPct val="35000"/>
            </a:spcAft>
            <a:buNone/>
          </a:pPr>
          <a:r>
            <a:rPr lang="en-US" sz="2100" kern="1200" dirty="0">
              <a:latin typeface="+mj-lt"/>
            </a:rPr>
            <a:t>- Owned Media: Content you create and control, like blogs, social media, and newsletters.</a:t>
          </a:r>
        </a:p>
      </dsp:txBody>
      <dsp:txXfrm>
        <a:off x="1553633" y="1681996"/>
        <a:ext cx="5458736" cy="1345137"/>
      </dsp:txXfrm>
    </dsp:sp>
    <dsp:sp modelId="{ACD14442-6B24-4FD4-A532-7CC6DE430F1A}">
      <dsp:nvSpPr>
        <dsp:cNvPr id="0" name=""/>
        <dsp:cNvSpPr/>
      </dsp:nvSpPr>
      <dsp:spPr>
        <a:xfrm>
          <a:off x="0" y="3363418"/>
          <a:ext cx="7012370" cy="134513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7DB1D6-8555-4E17-863F-F82CABA4A614}">
      <dsp:nvSpPr>
        <dsp:cNvPr id="0" name=""/>
        <dsp:cNvSpPr/>
      </dsp:nvSpPr>
      <dsp:spPr>
        <a:xfrm>
          <a:off x="406904" y="3666074"/>
          <a:ext cx="739825" cy="7398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3D4B43A-314A-46B6-9347-7BF58914498B}">
      <dsp:nvSpPr>
        <dsp:cNvPr id="0" name=""/>
        <dsp:cNvSpPr/>
      </dsp:nvSpPr>
      <dsp:spPr>
        <a:xfrm>
          <a:off x="1553633" y="3363418"/>
          <a:ext cx="5458736" cy="1345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360" tIns="142360" rIns="142360" bIns="142360" numCol="1" spcCol="1270" anchor="ctr" anchorCtr="0">
          <a:noAutofit/>
        </a:bodyPr>
        <a:lstStyle/>
        <a:p>
          <a:pPr marL="0" lvl="0" indent="0" algn="l" defTabSz="933450">
            <a:lnSpc>
              <a:spcPct val="100000"/>
            </a:lnSpc>
            <a:spcBef>
              <a:spcPct val="0"/>
            </a:spcBef>
            <a:spcAft>
              <a:spcPct val="35000"/>
            </a:spcAft>
            <a:buNone/>
          </a:pPr>
          <a:r>
            <a:rPr lang="en-US" sz="2100" kern="1200" dirty="0">
              <a:latin typeface="+mj-lt"/>
            </a:rPr>
            <a:t>Both are essential for a comprehensive PR strategy.</a:t>
          </a:r>
        </a:p>
      </dsp:txBody>
      <dsp:txXfrm>
        <a:off x="1553633" y="3363418"/>
        <a:ext cx="5458736" cy="1345137"/>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F74905-48E0-4F3D-87C2-F4910E41EB70}"/>
              </a:ext>
            </a:extLst>
          </p:cNvPr>
          <p:cNvSpPr>
            <a:spLocks noGrp="1"/>
          </p:cNvSpPr>
          <p:nvPr>
            <p:ph type="hdr" sz="quarter"/>
          </p:nvPr>
        </p:nvSpPr>
        <p:spPr>
          <a:xfrm>
            <a:off x="1" y="0"/>
            <a:ext cx="3078383" cy="471348"/>
          </a:xfrm>
          <a:prstGeom prst="rect">
            <a:avLst/>
          </a:prstGeom>
        </p:spPr>
        <p:txBody>
          <a:bodyPr vert="horz" lIns="92450" tIns="46225" rIns="92450" bIns="46225" rtlCol="0"/>
          <a:lstStyle>
            <a:lvl1pPr algn="l">
              <a:defRPr sz="1200"/>
            </a:lvl1pPr>
          </a:lstStyle>
          <a:p>
            <a:endParaRPr lang="en-US"/>
          </a:p>
        </p:txBody>
      </p:sp>
      <p:sp>
        <p:nvSpPr>
          <p:cNvPr id="3" name="Date Placeholder 2">
            <a:extLst>
              <a:ext uri="{FF2B5EF4-FFF2-40B4-BE49-F238E27FC236}">
                <a16:creationId xmlns:a16="http://schemas.microsoft.com/office/drawing/2014/main" id="{8E58AAD8-50DF-4F4B-955C-67F3D72D3D68}"/>
              </a:ext>
            </a:extLst>
          </p:cNvPr>
          <p:cNvSpPr>
            <a:spLocks noGrp="1"/>
          </p:cNvSpPr>
          <p:nvPr>
            <p:ph type="dt" sz="quarter" idx="1"/>
          </p:nvPr>
        </p:nvSpPr>
        <p:spPr>
          <a:xfrm>
            <a:off x="4022486" y="0"/>
            <a:ext cx="3078383" cy="471348"/>
          </a:xfrm>
          <a:prstGeom prst="rect">
            <a:avLst/>
          </a:prstGeom>
        </p:spPr>
        <p:txBody>
          <a:bodyPr vert="horz" lIns="92450" tIns="46225" rIns="92450" bIns="46225" rtlCol="0"/>
          <a:lstStyle>
            <a:lvl1pPr algn="r">
              <a:defRPr sz="1200"/>
            </a:lvl1pPr>
          </a:lstStyle>
          <a:p>
            <a:fld id="{7DE01403-F903-458A-9D93-D00128FD80A2}" type="datetimeFigureOut">
              <a:rPr lang="en-US" smtClean="0"/>
              <a:t>10/21/2024</a:t>
            </a:fld>
            <a:endParaRPr lang="en-US"/>
          </a:p>
        </p:txBody>
      </p:sp>
      <p:sp>
        <p:nvSpPr>
          <p:cNvPr id="4" name="Footer Placeholder 3">
            <a:extLst>
              <a:ext uri="{FF2B5EF4-FFF2-40B4-BE49-F238E27FC236}">
                <a16:creationId xmlns:a16="http://schemas.microsoft.com/office/drawing/2014/main" id="{383C802D-A7A5-4CF3-8AB3-15012E580F6B}"/>
              </a:ext>
            </a:extLst>
          </p:cNvPr>
          <p:cNvSpPr>
            <a:spLocks noGrp="1"/>
          </p:cNvSpPr>
          <p:nvPr>
            <p:ph type="ftr" sz="quarter" idx="2"/>
          </p:nvPr>
        </p:nvSpPr>
        <p:spPr>
          <a:xfrm>
            <a:off x="1" y="8917128"/>
            <a:ext cx="3078383" cy="471348"/>
          </a:xfrm>
          <a:prstGeom prst="rect">
            <a:avLst/>
          </a:prstGeom>
        </p:spPr>
        <p:txBody>
          <a:bodyPr vert="horz" lIns="92450" tIns="46225" rIns="92450" bIns="4622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E526854-58B6-443C-9804-165ADCD6A29B}"/>
              </a:ext>
            </a:extLst>
          </p:cNvPr>
          <p:cNvSpPr>
            <a:spLocks noGrp="1"/>
          </p:cNvSpPr>
          <p:nvPr>
            <p:ph type="sldNum" sz="quarter" idx="3"/>
          </p:nvPr>
        </p:nvSpPr>
        <p:spPr>
          <a:xfrm>
            <a:off x="4022486" y="8917128"/>
            <a:ext cx="3078383" cy="471348"/>
          </a:xfrm>
          <a:prstGeom prst="rect">
            <a:avLst/>
          </a:prstGeom>
        </p:spPr>
        <p:txBody>
          <a:bodyPr vert="horz" lIns="92450" tIns="46225" rIns="92450" bIns="46225" rtlCol="0" anchor="b"/>
          <a:lstStyle>
            <a:lvl1pPr algn="r">
              <a:defRPr sz="1200"/>
            </a:lvl1pPr>
          </a:lstStyle>
          <a:p>
            <a:fld id="{ABE0F2C7-8C23-4E31-B4D7-E63C97D6764F}" type="slidenum">
              <a:rPr lang="en-US" smtClean="0"/>
              <a:t>‹#›</a:t>
            </a:fld>
            <a:endParaRPr lang="en-US"/>
          </a:p>
        </p:txBody>
      </p:sp>
    </p:spTree>
    <p:extLst>
      <p:ext uri="{BB962C8B-B14F-4D97-AF65-F5344CB8AC3E}">
        <p14:creationId xmlns:p14="http://schemas.microsoft.com/office/powerpoint/2010/main" val="3508157130"/>
      </p:ext>
    </p:extLst>
  </p:cSld>
  <p:clrMap bg1="lt1" tx1="dk1" bg2="lt2" tx2="dk2" accent1="accent1" accent2="accent2" accent3="accent3" accent4="accent4" accent5="accent5" accent6="accent6" hlink="hlink" folHlink="folHlink"/>
  <p:hf sldNum="0"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20T20:19:54.772"/>
    </inkml:context>
    <inkml:brush xml:id="br0">
      <inkml:brushProperty name="width" value="0.05" units="cm"/>
      <inkml:brushProperty name="height" value="0.05" units="cm"/>
      <inkml:brushProperty name="color" value="#E71224"/>
    </inkml:brush>
  </inkml:definitions>
  <inkml:trace contextRef="#ctx0" brushRef="#br0">0 10 9284,'11'-5'0,"-3"1"0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20T20:19:55.403"/>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8383" cy="471348"/>
          </a:xfrm>
          <a:prstGeom prst="rect">
            <a:avLst/>
          </a:prstGeom>
        </p:spPr>
        <p:txBody>
          <a:bodyPr vert="horz" lIns="92450" tIns="46225" rIns="92450" bIns="46225" rtlCol="0"/>
          <a:lstStyle>
            <a:lvl1pPr algn="l">
              <a:defRPr sz="1200"/>
            </a:lvl1pPr>
          </a:lstStyle>
          <a:p>
            <a:endParaRPr lang="en-US" dirty="0"/>
          </a:p>
        </p:txBody>
      </p:sp>
      <p:sp>
        <p:nvSpPr>
          <p:cNvPr id="3" name="Date Placeholder 2"/>
          <p:cNvSpPr>
            <a:spLocks noGrp="1"/>
          </p:cNvSpPr>
          <p:nvPr>
            <p:ph type="dt" idx="1"/>
          </p:nvPr>
        </p:nvSpPr>
        <p:spPr>
          <a:xfrm>
            <a:off x="4022486" y="0"/>
            <a:ext cx="3078383" cy="471348"/>
          </a:xfrm>
          <a:prstGeom prst="rect">
            <a:avLst/>
          </a:prstGeom>
        </p:spPr>
        <p:txBody>
          <a:bodyPr vert="horz" lIns="92450" tIns="46225" rIns="92450" bIns="46225" rtlCol="0"/>
          <a:lstStyle>
            <a:lvl1pPr algn="r">
              <a:defRPr sz="1200"/>
            </a:lvl1pPr>
          </a:lstStyle>
          <a:p>
            <a:fld id="{2F8049E8-D15E-41D7-9F53-CE59A93FABFE}" type="datetimeFigureOut">
              <a:rPr lang="en-US" smtClean="0"/>
              <a:t>10/21/2024</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2450" tIns="46225" rIns="92450" bIns="46225" rtlCol="0" anchor="ctr"/>
          <a:lstStyle/>
          <a:p>
            <a:endParaRPr lang="en-US" dirty="0"/>
          </a:p>
        </p:txBody>
      </p:sp>
      <p:sp>
        <p:nvSpPr>
          <p:cNvPr id="5" name="Notes Placeholder 4"/>
          <p:cNvSpPr>
            <a:spLocks noGrp="1"/>
          </p:cNvSpPr>
          <p:nvPr>
            <p:ph type="body" sz="quarter" idx="3"/>
          </p:nvPr>
        </p:nvSpPr>
        <p:spPr>
          <a:xfrm>
            <a:off x="710892" y="4517884"/>
            <a:ext cx="5680693" cy="3697033"/>
          </a:xfrm>
          <a:prstGeom prst="rect">
            <a:avLst/>
          </a:prstGeom>
        </p:spPr>
        <p:txBody>
          <a:bodyPr vert="horz" lIns="92450" tIns="46225" rIns="92450" bIns="4622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917128"/>
            <a:ext cx="3078383" cy="471348"/>
          </a:xfrm>
          <a:prstGeom prst="rect">
            <a:avLst/>
          </a:prstGeom>
        </p:spPr>
        <p:txBody>
          <a:bodyPr vert="horz" lIns="92450" tIns="46225" rIns="92450" bIns="46225"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2486" y="8917128"/>
            <a:ext cx="3078383" cy="471348"/>
          </a:xfrm>
          <a:prstGeom prst="rect">
            <a:avLst/>
          </a:prstGeom>
        </p:spPr>
        <p:txBody>
          <a:bodyPr vert="horz" lIns="92450" tIns="46225" rIns="92450" bIns="46225" rtlCol="0" anchor="b"/>
          <a:lstStyle>
            <a:lvl1pPr algn="r">
              <a:defRPr sz="1200"/>
            </a:lvl1pPr>
          </a:lstStyle>
          <a:p>
            <a:fld id="{01186770-5BF9-4238-A561-596CDB0647ED}" type="slidenum">
              <a:rPr lang="en-US" smtClean="0"/>
              <a:t>‹#›</a:t>
            </a:fld>
            <a:endParaRPr lang="en-US" dirty="0"/>
          </a:p>
        </p:txBody>
      </p:sp>
    </p:spTree>
    <p:extLst>
      <p:ext uri="{BB962C8B-B14F-4D97-AF65-F5344CB8AC3E}">
        <p14:creationId xmlns:p14="http://schemas.microsoft.com/office/powerpoint/2010/main" val="3071400647"/>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3920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Tree>
    <p:extLst>
      <p:ext uri="{BB962C8B-B14F-4D97-AF65-F5344CB8AC3E}">
        <p14:creationId xmlns:p14="http://schemas.microsoft.com/office/powerpoint/2010/main" val="1837589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600" dirty="0">
                <a:latin typeface="Calibri" panose="020F0502020204030204" pitchFamily="34" charset="0"/>
                <a:ea typeface="ＭＳ Ｐゴシック" panose="020B0600070205080204" pitchFamily="34" charset="-128"/>
                <a:cs typeface="Times New Roman" panose="02020603050405020304" pitchFamily="18" charset="0"/>
              </a:rPr>
              <a:t>Taking your story to the next level first involves assessing your goals. For example, you may want more people to attend your event. You might think a splashy feature in your favorite national magazine would help meet that goal… But take a closer look at the way your audience makes decisions. This will help drive your public relations decisions. What’s your </a:t>
            </a:r>
            <a:r>
              <a:rPr lang="en-US" altLang="en-US" sz="1600" i="1" dirty="0">
                <a:latin typeface="Calibri" panose="020F0502020204030204" pitchFamily="34" charset="0"/>
                <a:ea typeface="ＭＳ Ｐゴシック" panose="020B0600070205080204" pitchFamily="34" charset="-128"/>
                <a:cs typeface="Times New Roman" panose="02020603050405020304" pitchFamily="18" charset="0"/>
              </a:rPr>
              <a:t>real</a:t>
            </a:r>
            <a:r>
              <a:rPr lang="en-US" altLang="en-US" sz="1600" dirty="0">
                <a:latin typeface="Calibri" panose="020F0502020204030204" pitchFamily="34" charset="0"/>
                <a:ea typeface="ＭＳ Ｐゴシック" panose="020B0600070205080204" pitchFamily="34" charset="-128"/>
                <a:cs typeface="Times New Roman" panose="02020603050405020304" pitchFamily="18" charset="0"/>
              </a:rPr>
              <a:t> media goal? Positive and consistent word-of-mouth? E-newsletters placements that can easily be forwarded to friends? </a:t>
            </a:r>
          </a:p>
          <a:p>
            <a:pPr eaLnBrk="1" hangingPunct="1"/>
            <a:endParaRPr lang="en-US" altLang="en-US" sz="1600" b="1" dirty="0">
              <a:latin typeface="Calibri" panose="020F0502020204030204" pitchFamily="34" charset="0"/>
              <a:ea typeface="ＭＳ Ｐゴシック" panose="020B0600070205080204" pitchFamily="34" charset="-128"/>
              <a:cs typeface="Times New Roman" panose="02020603050405020304" pitchFamily="18" charset="0"/>
            </a:endParaRPr>
          </a:p>
          <a:p>
            <a:pPr eaLnBrk="1" hangingPunct="1"/>
            <a:r>
              <a:rPr lang="en-US" altLang="en-US" sz="1600" b="1" dirty="0">
                <a:latin typeface="Calibri" panose="020F0502020204030204" pitchFamily="34" charset="0"/>
                <a:ea typeface="ＭＳ Ｐゴシック" panose="020B0600070205080204" pitchFamily="34" charset="-128"/>
                <a:cs typeface="Times New Roman" panose="02020603050405020304" pitchFamily="18" charset="0"/>
              </a:rPr>
              <a:t>     Have you really been thinking about how to meet your</a:t>
            </a:r>
          </a:p>
          <a:p>
            <a:pPr eaLnBrk="1" hangingPunct="1"/>
            <a:r>
              <a:rPr lang="en-US" altLang="en-US" sz="1600" b="1" dirty="0">
                <a:latin typeface="Calibri" panose="020F0502020204030204" pitchFamily="34" charset="0"/>
                <a:ea typeface="ＭＳ Ｐゴシック" panose="020B0600070205080204" pitchFamily="34" charset="-128"/>
                <a:cs typeface="Times New Roman" panose="02020603050405020304" pitchFamily="18" charset="0"/>
              </a:rPr>
              <a:t>     goals?  If you had to change </a:t>
            </a:r>
            <a:r>
              <a:rPr lang="en-US" altLang="en-US" sz="1600" b="1" u="sng" dirty="0">
                <a:latin typeface="Calibri" panose="020F0502020204030204" pitchFamily="34" charset="0"/>
                <a:ea typeface="ＭＳ Ｐゴシック" panose="020B0600070205080204" pitchFamily="34" charset="-128"/>
                <a:cs typeface="Times New Roman" panose="02020603050405020304" pitchFamily="18" charset="0"/>
              </a:rPr>
              <a:t>one</a:t>
            </a:r>
            <a:r>
              <a:rPr lang="en-US" altLang="en-US" sz="1600" b="1" dirty="0">
                <a:latin typeface="Calibri" panose="020F0502020204030204" pitchFamily="34" charset="0"/>
                <a:ea typeface="ＭＳ Ｐゴシック" panose="020B0600070205080204" pitchFamily="34" charset="-128"/>
                <a:cs typeface="Times New Roman" panose="02020603050405020304" pitchFamily="18" charset="0"/>
              </a:rPr>
              <a:t> strategy, what would it </a:t>
            </a:r>
          </a:p>
          <a:p>
            <a:pPr eaLnBrk="1" hangingPunct="1"/>
            <a:r>
              <a:rPr lang="en-US" altLang="en-US" sz="1600" b="1" dirty="0">
                <a:latin typeface="Calibri" panose="020F0502020204030204" pitchFamily="34" charset="0"/>
                <a:ea typeface="ＭＳ Ｐゴシック" panose="020B0600070205080204" pitchFamily="34" charset="-128"/>
                <a:cs typeface="Times New Roman" panose="02020603050405020304" pitchFamily="18" charset="0"/>
              </a:rPr>
              <a:t>     be? </a:t>
            </a:r>
          </a:p>
        </p:txBody>
      </p:sp>
    </p:spTree>
    <p:extLst>
      <p:ext uri="{BB962C8B-B14F-4D97-AF65-F5344CB8AC3E}">
        <p14:creationId xmlns:p14="http://schemas.microsoft.com/office/powerpoint/2010/main" val="3206446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5" name="Shape 5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774432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3" name="Shape 41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673670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Tree>
    <p:extLst>
      <p:ext uri="{BB962C8B-B14F-4D97-AF65-F5344CB8AC3E}">
        <p14:creationId xmlns:p14="http://schemas.microsoft.com/office/powerpoint/2010/main" val="634758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Calibri" panose="020F0502020204030204" pitchFamily="34" charset="0"/>
                <a:ea typeface="ＭＳ Ｐゴシック" panose="020B0600070205080204" pitchFamily="34" charset="-128"/>
                <a:cs typeface="Times New Roman" panose="02020603050405020304" pitchFamily="18" charset="0"/>
              </a:rPr>
              <a:t>Before you set out to write material for your tool kit, take time to think about where you will use it and how necessary this is for your business. Most large corporations need to have a press kit ready to send for press or investors, but small businesses don't often use a complete kit unless they have something major to announce. The kit will be hardcopy (in a folder), electronic (on your website), or both. </a:t>
            </a:r>
          </a:p>
          <a:p>
            <a:pPr eaLnBrk="1" hangingPunct="1"/>
            <a:endParaRPr lang="en-US" altLang="en-US" dirty="0">
              <a:latin typeface="Calibri" panose="020F0502020204030204" pitchFamily="34" charset="0"/>
              <a:ea typeface="ＭＳ Ｐゴシック" panose="020B0600070205080204" pitchFamily="34" charset="-128"/>
              <a:cs typeface="Times New Roman" panose="02020603050405020304" pitchFamily="18" charset="0"/>
            </a:endParaRPr>
          </a:p>
          <a:p>
            <a:pPr defTabSz="924504">
              <a:buFontTx/>
              <a:buChar char="•"/>
              <a:defRPr/>
            </a:pPr>
            <a:r>
              <a:rPr lang="en-US" altLang="en-US" dirty="0">
                <a:latin typeface="Calibri" panose="020F0502020204030204" pitchFamily="34" charset="0"/>
                <a:ea typeface="ＭＳ Ｐゴシック" panose="020B0600070205080204" pitchFamily="34" charset="-128"/>
                <a:cs typeface="Times New Roman" panose="02020603050405020304" pitchFamily="18" charset="0"/>
              </a:rPr>
              <a:t>  The latest press releases will give the media a few options on angles to take with a story.</a:t>
            </a:r>
          </a:p>
          <a:p>
            <a:pPr eaLnBrk="1" hangingPunct="1">
              <a:buFontTx/>
              <a:buNone/>
            </a:pPr>
            <a:endParaRPr lang="en-US" altLang="en-US" dirty="0">
              <a:latin typeface="Calibri" panose="020F0502020204030204" pitchFamily="34" charset="0"/>
              <a:ea typeface="ＭＳ Ｐゴシック" panose="020B0600070205080204" pitchFamily="34" charset="-128"/>
              <a:cs typeface="Times New Roman" panose="02020603050405020304" pitchFamily="18" charset="0"/>
            </a:endParaRPr>
          </a:p>
          <a:p>
            <a:pPr eaLnBrk="1" hangingPunct="1">
              <a:buFontTx/>
              <a:buChar char="•"/>
            </a:pPr>
            <a:r>
              <a:rPr lang="en-US" altLang="en-US" dirty="0">
                <a:latin typeface="Calibri" panose="020F0502020204030204" pitchFamily="34" charset="0"/>
                <a:ea typeface="ＭＳ Ｐゴシック" panose="020B0600070205080204" pitchFamily="34" charset="-128"/>
                <a:cs typeface="Times New Roman" panose="02020603050405020304" pitchFamily="18" charset="0"/>
              </a:rPr>
              <a:t>  The corporate fact sheet is a quick overview of the corporation and its place within its industry. You can include some key dates within the framework of a historical timeline</a:t>
            </a:r>
          </a:p>
          <a:p>
            <a:pPr eaLnBrk="1" hangingPunct="1">
              <a:buFontTx/>
              <a:buChar char="•"/>
            </a:pPr>
            <a:endParaRPr lang="en-US" altLang="en-US" sz="600" dirty="0">
              <a:latin typeface="Calibri" panose="020F0502020204030204" pitchFamily="34" charset="0"/>
              <a:ea typeface="ＭＳ Ｐゴシック" panose="020B0600070205080204" pitchFamily="34" charset="-128"/>
              <a:cs typeface="Times New Roman" panose="02020603050405020304" pitchFamily="18" charset="0"/>
            </a:endParaRPr>
          </a:p>
          <a:p>
            <a:pPr eaLnBrk="1" hangingPunct="1">
              <a:buFontTx/>
              <a:buChar char="•"/>
            </a:pPr>
            <a:r>
              <a:rPr lang="en-US" altLang="en-US" dirty="0">
                <a:latin typeface="Calibri" panose="020F0502020204030204" pitchFamily="34" charset="0"/>
                <a:ea typeface="ＭＳ Ｐゴシック" panose="020B0600070205080204" pitchFamily="34" charset="-128"/>
                <a:cs typeface="Times New Roman" panose="02020603050405020304" pitchFamily="18" charset="0"/>
              </a:rPr>
              <a:t>The bios highlight education/training, motivation, community involvement, awards/honors and current residence. It helps the reporter identify angles and facilitates more focused interview questions.</a:t>
            </a:r>
          </a:p>
          <a:p>
            <a:pPr eaLnBrk="1" hangingPunct="1">
              <a:buFontTx/>
              <a:buNone/>
            </a:pPr>
            <a:endParaRPr lang="en-US" altLang="en-US" dirty="0">
              <a:latin typeface="Calibri" panose="020F0502020204030204" pitchFamily="34" charset="0"/>
              <a:ea typeface="ＭＳ Ｐゴシック" panose="020B0600070205080204" pitchFamily="34" charset="-128"/>
              <a:cs typeface="Times New Roman" panose="02020603050405020304" pitchFamily="18" charset="0"/>
            </a:endParaRPr>
          </a:p>
          <a:p>
            <a:pPr eaLnBrk="1" hangingPunct="1">
              <a:buFontTx/>
              <a:buChar char="•"/>
            </a:pPr>
            <a:r>
              <a:rPr lang="en-US" altLang="en-US" dirty="0">
                <a:latin typeface="Calibri" panose="020F0502020204030204" pitchFamily="34" charset="0"/>
                <a:ea typeface="ＭＳ Ｐゴシック" panose="020B0600070205080204" pitchFamily="34" charset="-128"/>
                <a:cs typeface="Times New Roman" panose="02020603050405020304" pitchFamily="18" charset="0"/>
              </a:rPr>
              <a:t> Any photos of executives, projects, etc. that will bring a story to life and entice the media and/or compliment a news angle</a:t>
            </a:r>
          </a:p>
          <a:p>
            <a:pPr eaLnBrk="1" hangingPunct="1">
              <a:buFontTx/>
              <a:buChar char="•"/>
            </a:pPr>
            <a:endParaRPr lang="en-US" altLang="en-US" dirty="0">
              <a:latin typeface="Calibri" panose="020F0502020204030204" pitchFamily="34" charset="0"/>
              <a:ea typeface="ＭＳ Ｐゴシック" panose="020B0600070205080204" pitchFamily="34" charset="-128"/>
              <a:cs typeface="Times New Roman" panose="02020603050405020304" pitchFamily="18" charset="0"/>
            </a:endParaRPr>
          </a:p>
          <a:p>
            <a:pPr defTabSz="924504">
              <a:buFontTx/>
              <a:buChar char="•"/>
              <a:defRPr/>
            </a:pPr>
            <a:r>
              <a:rPr lang="en-US" altLang="en-US" dirty="0">
                <a:latin typeface="Calibri" panose="020F0502020204030204" pitchFamily="34" charset="0"/>
                <a:ea typeface="ＭＳ Ｐゴシック" panose="020B0600070205080204" pitchFamily="34" charset="-128"/>
                <a:cs typeface="Times New Roman" panose="02020603050405020304" pitchFamily="18" charset="0"/>
              </a:rPr>
              <a:t> You should also include product or latest project information/sell sheets.</a:t>
            </a:r>
          </a:p>
          <a:p>
            <a:pPr eaLnBrk="1" hangingPunct="1"/>
            <a:endParaRPr lang="en-US" altLang="en-US" sz="800" dirty="0">
              <a:ea typeface="ＭＳ Ｐゴシック" panose="020B0600070205080204" pitchFamily="34" charset="-128"/>
            </a:endParaRPr>
          </a:p>
        </p:txBody>
      </p:sp>
    </p:spTree>
    <p:extLst>
      <p:ext uri="{BB962C8B-B14F-4D97-AF65-F5344CB8AC3E}">
        <p14:creationId xmlns:p14="http://schemas.microsoft.com/office/powerpoint/2010/main" val="360853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504"/>
            <a:r>
              <a:rPr lang="en-US" altLang="en-US" dirty="0">
                <a:ea typeface="ＭＳ Ｐゴシック" panose="020B0600070205080204" pitchFamily="34" charset="-128"/>
              </a:rPr>
              <a:t>Sell sheets/product information</a:t>
            </a:r>
          </a:p>
          <a:p>
            <a:pPr eaLnBrk="1" hangingPunct="1"/>
            <a:endParaRPr lang="en-US" altLang="en-US" sz="800" dirty="0">
              <a:ea typeface="ＭＳ Ｐゴシック" panose="020B0600070205080204" pitchFamily="34" charset="-128"/>
            </a:endParaRPr>
          </a:p>
        </p:txBody>
      </p:sp>
    </p:spTree>
    <p:extLst>
      <p:ext uri="{BB962C8B-B14F-4D97-AF65-F5344CB8AC3E}">
        <p14:creationId xmlns:p14="http://schemas.microsoft.com/office/powerpoint/2010/main" val="358973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504"/>
            <a:r>
              <a:rPr lang="en-US" altLang="en-US" dirty="0">
                <a:ea typeface="ＭＳ Ｐゴシック" panose="020B0600070205080204" pitchFamily="34" charset="-128"/>
              </a:rPr>
              <a:t>Sell sheets/product information</a:t>
            </a:r>
          </a:p>
          <a:p>
            <a:pPr eaLnBrk="1" hangingPunct="1"/>
            <a:endParaRPr lang="en-US" altLang="en-US" sz="800" dirty="0">
              <a:ea typeface="ＭＳ Ｐゴシック" panose="020B0600070205080204" pitchFamily="34" charset="-128"/>
            </a:endParaRPr>
          </a:p>
        </p:txBody>
      </p:sp>
    </p:spTree>
    <p:extLst>
      <p:ext uri="{BB962C8B-B14F-4D97-AF65-F5344CB8AC3E}">
        <p14:creationId xmlns:p14="http://schemas.microsoft.com/office/powerpoint/2010/main" val="2028221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504"/>
            <a:r>
              <a:rPr lang="en-US" altLang="en-US" dirty="0">
                <a:ea typeface="ＭＳ Ｐゴシック" panose="020B0600070205080204" pitchFamily="34" charset="-128"/>
              </a:rPr>
              <a:t>Sell sheets/product information</a:t>
            </a:r>
          </a:p>
          <a:p>
            <a:pPr eaLnBrk="1" hangingPunct="1"/>
            <a:endParaRPr lang="en-US" altLang="en-US" sz="800" dirty="0">
              <a:ea typeface="ＭＳ Ｐゴシック" panose="020B0600070205080204" pitchFamily="34" charset="-128"/>
            </a:endParaRPr>
          </a:p>
        </p:txBody>
      </p:sp>
    </p:spTree>
    <p:extLst>
      <p:ext uri="{BB962C8B-B14F-4D97-AF65-F5344CB8AC3E}">
        <p14:creationId xmlns:p14="http://schemas.microsoft.com/office/powerpoint/2010/main" val="3910187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504"/>
            <a:r>
              <a:rPr lang="en-US" altLang="en-US" dirty="0">
                <a:ea typeface="ＭＳ Ｐゴシック" panose="020B0600070205080204" pitchFamily="34" charset="-128"/>
              </a:rPr>
              <a:t>Sell sheets/product information</a:t>
            </a:r>
          </a:p>
          <a:p>
            <a:pPr eaLnBrk="1" hangingPunct="1"/>
            <a:endParaRPr lang="en-US" altLang="en-US" sz="800" dirty="0">
              <a:ea typeface="ＭＳ Ｐゴシック" panose="020B0600070205080204" pitchFamily="34" charset="-128"/>
            </a:endParaRPr>
          </a:p>
        </p:txBody>
      </p:sp>
    </p:spTree>
    <p:extLst>
      <p:ext uri="{BB962C8B-B14F-4D97-AF65-F5344CB8AC3E}">
        <p14:creationId xmlns:p14="http://schemas.microsoft.com/office/powerpoint/2010/main" val="3153611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a:ea typeface="ＭＳ Ｐゴシック" panose="020B0600070205080204" pitchFamily="34" charset="-128"/>
              </a:rPr>
              <a:t>In the PR 101 section we will discuss the definition of PR, goals and benefits of PR, measuring PR and close by answering any questions you may have. </a:t>
            </a:r>
          </a:p>
          <a:p>
            <a:pPr eaLnBrk="1" hangingPunct="1"/>
            <a:endParaRPr lang="en-US" altLang="en-US" sz="1200" dirty="0">
              <a:ea typeface="ＭＳ Ｐゴシック" panose="020B0600070205080204" pitchFamily="34" charset="-128"/>
            </a:endParaRPr>
          </a:p>
          <a:p>
            <a:pPr eaLnBrk="1" hangingPunct="1"/>
            <a:r>
              <a:rPr lang="en-US" altLang="en-US" sz="1200" dirty="0">
                <a:ea typeface="ＭＳ Ｐゴシック" panose="020B0600070205080204" pitchFamily="34" charset="-128"/>
              </a:rPr>
              <a:t>So, what is PR? When you hear the word public relations, what do you think of? (Answer in workbook)</a:t>
            </a:r>
          </a:p>
          <a:p>
            <a:endParaRPr lang="en-US" dirty="0"/>
          </a:p>
          <a:p>
            <a:endParaRPr lang="en-US" dirty="0"/>
          </a:p>
        </p:txBody>
      </p:sp>
    </p:spTree>
    <p:extLst>
      <p:ext uri="{BB962C8B-B14F-4D97-AF65-F5344CB8AC3E}">
        <p14:creationId xmlns:p14="http://schemas.microsoft.com/office/powerpoint/2010/main" val="3684232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504"/>
            <a:r>
              <a:rPr lang="en-US" altLang="en-US" dirty="0">
                <a:ea typeface="ＭＳ Ｐゴシック" panose="020B0600070205080204" pitchFamily="34" charset="-128"/>
              </a:rPr>
              <a:t>Sell sheets/product information</a:t>
            </a:r>
          </a:p>
          <a:p>
            <a:pPr eaLnBrk="1" hangingPunct="1"/>
            <a:endParaRPr lang="en-US" altLang="en-US" sz="800" dirty="0">
              <a:ea typeface="ＭＳ Ｐゴシック" panose="020B0600070205080204" pitchFamily="34" charset="-128"/>
            </a:endParaRPr>
          </a:p>
        </p:txBody>
      </p:sp>
    </p:spTree>
    <p:extLst>
      <p:ext uri="{BB962C8B-B14F-4D97-AF65-F5344CB8AC3E}">
        <p14:creationId xmlns:p14="http://schemas.microsoft.com/office/powerpoint/2010/main" val="2456693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504"/>
            <a:r>
              <a:rPr lang="en-US" altLang="en-US" dirty="0">
                <a:ea typeface="ＭＳ Ｐゴシック" panose="020B0600070205080204" pitchFamily="34" charset="-128"/>
              </a:rPr>
              <a:t>Sell sheets/product information</a:t>
            </a:r>
          </a:p>
          <a:p>
            <a:pPr eaLnBrk="1" hangingPunct="1"/>
            <a:endParaRPr lang="en-US" altLang="en-US" sz="800" dirty="0">
              <a:ea typeface="ＭＳ Ｐゴシック" panose="020B0600070205080204" pitchFamily="34" charset="-128"/>
            </a:endParaRPr>
          </a:p>
        </p:txBody>
      </p:sp>
    </p:spTree>
    <p:extLst>
      <p:ext uri="{BB962C8B-B14F-4D97-AF65-F5344CB8AC3E}">
        <p14:creationId xmlns:p14="http://schemas.microsoft.com/office/powerpoint/2010/main" val="2138061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504"/>
            <a:r>
              <a:rPr lang="en-US" altLang="en-US" dirty="0">
                <a:ea typeface="ＭＳ Ｐゴシック" panose="020B0600070205080204" pitchFamily="34" charset="-128"/>
              </a:rPr>
              <a:t>Sell sheets/product information</a:t>
            </a:r>
          </a:p>
          <a:p>
            <a:pPr eaLnBrk="1" hangingPunct="1"/>
            <a:endParaRPr lang="en-US" altLang="en-US" sz="800" dirty="0">
              <a:ea typeface="ＭＳ Ｐゴシック" panose="020B0600070205080204" pitchFamily="34" charset="-128"/>
            </a:endParaRPr>
          </a:p>
        </p:txBody>
      </p:sp>
    </p:spTree>
    <p:extLst>
      <p:ext uri="{BB962C8B-B14F-4D97-AF65-F5344CB8AC3E}">
        <p14:creationId xmlns:p14="http://schemas.microsoft.com/office/powerpoint/2010/main" val="1137579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504"/>
            <a:r>
              <a:rPr lang="en-US" altLang="en-US" dirty="0">
                <a:ea typeface="ＭＳ Ｐゴシック" panose="020B0600070205080204" pitchFamily="34" charset="-128"/>
              </a:rPr>
              <a:t>Sell sheets/product information</a:t>
            </a:r>
          </a:p>
          <a:p>
            <a:pPr eaLnBrk="1" hangingPunct="1"/>
            <a:endParaRPr lang="en-US" altLang="en-US" sz="800" dirty="0">
              <a:ea typeface="ＭＳ Ｐゴシック" panose="020B0600070205080204" pitchFamily="34" charset="-128"/>
            </a:endParaRPr>
          </a:p>
        </p:txBody>
      </p:sp>
    </p:spTree>
    <p:extLst>
      <p:ext uri="{BB962C8B-B14F-4D97-AF65-F5344CB8AC3E}">
        <p14:creationId xmlns:p14="http://schemas.microsoft.com/office/powerpoint/2010/main" val="2003141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Tree>
    <p:extLst>
      <p:ext uri="{BB962C8B-B14F-4D97-AF65-F5344CB8AC3E}">
        <p14:creationId xmlns:p14="http://schemas.microsoft.com/office/powerpoint/2010/main" val="844069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Calibri" panose="020F0502020204030204" pitchFamily="34" charset="0"/>
                <a:ea typeface="ＭＳ Ｐゴシック" panose="020B0600070205080204" pitchFamily="34" charset="-128"/>
                <a:cs typeface="Times New Roman" panose="02020603050405020304" pitchFamily="18" charset="0"/>
              </a:rPr>
              <a:t>Before you set out to write material for your tool kit, take time to think about where you will use it and how necessary this is for your business. Most large corporations need to have a press kit ready to send for press or investors, but small businesses don't often use a complete kit unless they have something major to announce. The kit will be hardcopy (in a folder), electronic (on your website), or both. </a:t>
            </a:r>
          </a:p>
          <a:p>
            <a:pPr eaLnBrk="1" hangingPunct="1"/>
            <a:endParaRPr lang="en-US" altLang="en-US" dirty="0">
              <a:latin typeface="Calibri" panose="020F0502020204030204" pitchFamily="34" charset="0"/>
              <a:ea typeface="ＭＳ Ｐゴシック" panose="020B0600070205080204" pitchFamily="34" charset="-128"/>
              <a:cs typeface="Times New Roman" panose="02020603050405020304" pitchFamily="18" charset="0"/>
            </a:endParaRPr>
          </a:p>
          <a:p>
            <a:pPr defTabSz="924504">
              <a:buFontTx/>
              <a:buChar char="•"/>
              <a:defRPr/>
            </a:pPr>
            <a:r>
              <a:rPr lang="en-US" altLang="en-US" dirty="0">
                <a:latin typeface="Calibri" panose="020F0502020204030204" pitchFamily="34" charset="0"/>
                <a:ea typeface="ＭＳ Ｐゴシック" panose="020B0600070205080204" pitchFamily="34" charset="-128"/>
                <a:cs typeface="Times New Roman" panose="02020603050405020304" pitchFamily="18" charset="0"/>
              </a:rPr>
              <a:t>  The latest press releases will give the media a few options on angles to take with a story.</a:t>
            </a:r>
          </a:p>
          <a:p>
            <a:pPr eaLnBrk="1" hangingPunct="1">
              <a:buFontTx/>
              <a:buNone/>
            </a:pPr>
            <a:endParaRPr lang="en-US" altLang="en-US" dirty="0">
              <a:latin typeface="Calibri" panose="020F0502020204030204" pitchFamily="34" charset="0"/>
              <a:ea typeface="ＭＳ Ｐゴシック" panose="020B0600070205080204" pitchFamily="34" charset="-128"/>
              <a:cs typeface="Times New Roman" panose="02020603050405020304" pitchFamily="18" charset="0"/>
            </a:endParaRPr>
          </a:p>
          <a:p>
            <a:pPr eaLnBrk="1" hangingPunct="1">
              <a:buFontTx/>
              <a:buChar char="•"/>
            </a:pPr>
            <a:r>
              <a:rPr lang="en-US" altLang="en-US" dirty="0">
                <a:latin typeface="Calibri" panose="020F0502020204030204" pitchFamily="34" charset="0"/>
                <a:ea typeface="ＭＳ Ｐゴシック" panose="020B0600070205080204" pitchFamily="34" charset="-128"/>
                <a:cs typeface="Times New Roman" panose="02020603050405020304" pitchFamily="18" charset="0"/>
              </a:rPr>
              <a:t>  The corporate fact sheet is a quick overview of the corporation and its place within its industry. You can include some key dates within the framework of a historical timeline</a:t>
            </a:r>
          </a:p>
          <a:p>
            <a:pPr eaLnBrk="1" hangingPunct="1">
              <a:buFontTx/>
              <a:buChar char="•"/>
            </a:pPr>
            <a:endParaRPr lang="en-US" altLang="en-US" sz="600" dirty="0">
              <a:latin typeface="Calibri" panose="020F0502020204030204" pitchFamily="34" charset="0"/>
              <a:ea typeface="ＭＳ Ｐゴシック" panose="020B0600070205080204" pitchFamily="34" charset="-128"/>
              <a:cs typeface="Times New Roman" panose="02020603050405020304" pitchFamily="18" charset="0"/>
            </a:endParaRPr>
          </a:p>
          <a:p>
            <a:pPr eaLnBrk="1" hangingPunct="1">
              <a:buFontTx/>
              <a:buChar char="•"/>
            </a:pPr>
            <a:r>
              <a:rPr lang="en-US" altLang="en-US" dirty="0">
                <a:latin typeface="Calibri" panose="020F0502020204030204" pitchFamily="34" charset="0"/>
                <a:ea typeface="ＭＳ Ｐゴシック" panose="020B0600070205080204" pitchFamily="34" charset="-128"/>
                <a:cs typeface="Times New Roman" panose="02020603050405020304" pitchFamily="18" charset="0"/>
              </a:rPr>
              <a:t>The bios highlight education/training, motivation, community involvement, awards/honors and current residence. It helps the reporter identify angles and facilitates more focused interview questions.</a:t>
            </a:r>
          </a:p>
          <a:p>
            <a:pPr eaLnBrk="1" hangingPunct="1">
              <a:buFontTx/>
              <a:buNone/>
            </a:pPr>
            <a:endParaRPr lang="en-US" altLang="en-US" dirty="0">
              <a:latin typeface="Calibri" panose="020F0502020204030204" pitchFamily="34" charset="0"/>
              <a:ea typeface="ＭＳ Ｐゴシック" panose="020B0600070205080204" pitchFamily="34" charset="-128"/>
              <a:cs typeface="Times New Roman" panose="02020603050405020304" pitchFamily="18" charset="0"/>
            </a:endParaRPr>
          </a:p>
          <a:p>
            <a:pPr eaLnBrk="1" hangingPunct="1">
              <a:buFontTx/>
              <a:buChar char="•"/>
            </a:pPr>
            <a:r>
              <a:rPr lang="en-US" altLang="en-US" dirty="0">
                <a:latin typeface="Calibri" panose="020F0502020204030204" pitchFamily="34" charset="0"/>
                <a:ea typeface="ＭＳ Ｐゴシック" panose="020B0600070205080204" pitchFamily="34" charset="-128"/>
                <a:cs typeface="Times New Roman" panose="02020603050405020304" pitchFamily="18" charset="0"/>
              </a:rPr>
              <a:t> Any photos of executives, projects, etc. that will bring a story to life and entice the media and/or compliment a news angle</a:t>
            </a:r>
          </a:p>
          <a:p>
            <a:pPr eaLnBrk="1" hangingPunct="1">
              <a:buFontTx/>
              <a:buChar char="•"/>
            </a:pPr>
            <a:endParaRPr lang="en-US" altLang="en-US" dirty="0">
              <a:latin typeface="Calibri" panose="020F0502020204030204" pitchFamily="34" charset="0"/>
              <a:ea typeface="ＭＳ Ｐゴシック" panose="020B0600070205080204" pitchFamily="34" charset="-128"/>
              <a:cs typeface="Times New Roman" panose="02020603050405020304" pitchFamily="18" charset="0"/>
            </a:endParaRPr>
          </a:p>
          <a:p>
            <a:pPr defTabSz="924504">
              <a:buFontTx/>
              <a:buChar char="•"/>
              <a:defRPr/>
            </a:pPr>
            <a:r>
              <a:rPr lang="en-US" altLang="en-US" dirty="0">
                <a:latin typeface="Calibri" panose="020F0502020204030204" pitchFamily="34" charset="0"/>
                <a:ea typeface="ＭＳ Ｐゴシック" panose="020B0600070205080204" pitchFamily="34" charset="-128"/>
                <a:cs typeface="Times New Roman" panose="02020603050405020304" pitchFamily="18" charset="0"/>
              </a:rPr>
              <a:t> You should also include product or latest project information/sell sheets.</a:t>
            </a:r>
          </a:p>
          <a:p>
            <a:pPr eaLnBrk="1" hangingPunct="1"/>
            <a:endParaRPr lang="en-US" altLang="en-US" sz="800" dirty="0">
              <a:ea typeface="ＭＳ Ｐゴシック" panose="020B0600070205080204" pitchFamily="34" charset="-128"/>
            </a:endParaRPr>
          </a:p>
        </p:txBody>
      </p:sp>
    </p:spTree>
    <p:extLst>
      <p:ext uri="{BB962C8B-B14F-4D97-AF65-F5344CB8AC3E}">
        <p14:creationId xmlns:p14="http://schemas.microsoft.com/office/powerpoint/2010/main" val="2987250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sz="1600" dirty="0"/>
              <a:t>Contact info in top corner</a:t>
            </a:r>
          </a:p>
          <a:p>
            <a:pPr>
              <a:lnSpc>
                <a:spcPct val="90000"/>
              </a:lnSpc>
            </a:pPr>
            <a:r>
              <a:rPr lang="en-US" sz="1600" dirty="0"/>
              <a:t>Keep subheading to one line when possible</a:t>
            </a:r>
            <a:endParaRPr lang="en-US" altLang="en-US" sz="1600" dirty="0"/>
          </a:p>
          <a:p>
            <a:pPr>
              <a:lnSpc>
                <a:spcPct val="90000"/>
              </a:lnSpc>
            </a:pPr>
            <a:r>
              <a:rPr lang="en-US" altLang="en-US" sz="1600" dirty="0"/>
              <a:t>Links to more details (if applicable)</a:t>
            </a:r>
          </a:p>
          <a:p>
            <a:pPr>
              <a:lnSpc>
                <a:spcPct val="90000"/>
              </a:lnSpc>
            </a:pPr>
            <a:r>
              <a:rPr lang="en-US" altLang="en-US" sz="1600" dirty="0"/>
              <a:t>Include company social media accounts (if applicable)</a:t>
            </a:r>
          </a:p>
          <a:p>
            <a:pPr defTabSz="924504">
              <a:lnSpc>
                <a:spcPct val="80000"/>
              </a:lnSpc>
              <a:defRPr/>
            </a:pPr>
            <a:r>
              <a:rPr lang="en-US" sz="1600" dirty="0"/>
              <a:t>Try to limit release to one page when possible</a:t>
            </a:r>
            <a:endParaRPr lang="en-US" altLang="en-US" sz="1600" dirty="0">
              <a:ea typeface="ＭＳ Ｐゴシック" panose="020B0600070205080204" pitchFamily="34" charset="-128"/>
            </a:endParaRPr>
          </a:p>
          <a:p>
            <a:endParaRPr lang="en-US" sz="1600" dirty="0"/>
          </a:p>
          <a:p>
            <a:r>
              <a:rPr lang="en-US" sz="1600" dirty="0"/>
              <a:t>5 W’s:</a:t>
            </a:r>
            <a:br>
              <a:rPr lang="en-US" sz="1600" dirty="0"/>
            </a:br>
            <a:br>
              <a:rPr lang="en-US" sz="1600" dirty="0"/>
            </a:br>
            <a:r>
              <a:rPr lang="en-US" sz="1600" b="1" dirty="0"/>
              <a:t>Explicit</a:t>
            </a:r>
            <a:br>
              <a:rPr lang="en-US" sz="1600" dirty="0"/>
            </a:br>
            <a:r>
              <a:rPr lang="en-US" sz="1600" dirty="0"/>
              <a:t>WHO are you?</a:t>
            </a:r>
            <a:br>
              <a:rPr lang="en-US" sz="1600" dirty="0"/>
            </a:br>
            <a:r>
              <a:rPr lang="en-US" sz="1600" dirty="0"/>
              <a:t>WHAT do you do?</a:t>
            </a:r>
          </a:p>
          <a:p>
            <a:r>
              <a:rPr lang="en-US" sz="1600" dirty="0"/>
              <a:t>WHEN is it? (if time sensitive)</a:t>
            </a:r>
          </a:p>
          <a:p>
            <a:r>
              <a:rPr lang="en-US" sz="1600" dirty="0"/>
              <a:t>WHERE is it? (events/locations)</a:t>
            </a:r>
          </a:p>
          <a:p>
            <a:r>
              <a:rPr lang="en-US" sz="1600" b="1" dirty="0"/>
              <a:t>Implicit</a:t>
            </a:r>
            <a:br>
              <a:rPr lang="en-US" sz="1600" dirty="0"/>
            </a:br>
            <a:r>
              <a:rPr lang="en-US" sz="1600" dirty="0"/>
              <a:t>WHY – Why should your audience care about your news? YOU are only 1 in 1000 releases!</a:t>
            </a:r>
          </a:p>
          <a:p>
            <a:pPr eaLnBrk="1" hangingPunct="1"/>
            <a:endParaRPr lang="en-US" altLang="en-US" sz="800" dirty="0">
              <a:ea typeface="ＭＳ Ｐゴシック" panose="020B0600070205080204" pitchFamily="34" charset="-128"/>
            </a:endParaRPr>
          </a:p>
        </p:txBody>
      </p:sp>
    </p:spTree>
    <p:extLst>
      <p:ext uri="{BB962C8B-B14F-4D97-AF65-F5344CB8AC3E}">
        <p14:creationId xmlns:p14="http://schemas.microsoft.com/office/powerpoint/2010/main" val="27220838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sz="1600" dirty="0"/>
              <a:t>Contact info in top corner</a:t>
            </a:r>
          </a:p>
          <a:p>
            <a:pPr>
              <a:lnSpc>
                <a:spcPct val="90000"/>
              </a:lnSpc>
            </a:pPr>
            <a:r>
              <a:rPr lang="en-US" sz="1600" dirty="0"/>
              <a:t>Keep subheading to one line when possible</a:t>
            </a:r>
            <a:endParaRPr lang="en-US" altLang="en-US" sz="1600" dirty="0"/>
          </a:p>
          <a:p>
            <a:pPr>
              <a:lnSpc>
                <a:spcPct val="90000"/>
              </a:lnSpc>
            </a:pPr>
            <a:r>
              <a:rPr lang="en-US" altLang="en-US" sz="1600" dirty="0"/>
              <a:t>Links to more details (if applicable)</a:t>
            </a:r>
          </a:p>
          <a:p>
            <a:pPr>
              <a:lnSpc>
                <a:spcPct val="90000"/>
              </a:lnSpc>
            </a:pPr>
            <a:r>
              <a:rPr lang="en-US" altLang="en-US" sz="1600" dirty="0"/>
              <a:t>Include company social media accounts (if applicable)</a:t>
            </a:r>
          </a:p>
          <a:p>
            <a:pPr defTabSz="924504">
              <a:lnSpc>
                <a:spcPct val="80000"/>
              </a:lnSpc>
              <a:defRPr/>
            </a:pPr>
            <a:r>
              <a:rPr lang="en-US" sz="1600" dirty="0"/>
              <a:t>Try to limit release to one page when possible</a:t>
            </a:r>
            <a:endParaRPr lang="en-US" altLang="en-US" sz="1600" dirty="0">
              <a:ea typeface="ＭＳ Ｐゴシック" panose="020B0600070205080204" pitchFamily="34" charset="-128"/>
            </a:endParaRPr>
          </a:p>
          <a:p>
            <a:endParaRPr lang="en-US" sz="1600" dirty="0"/>
          </a:p>
          <a:p>
            <a:r>
              <a:rPr lang="en-US" sz="1600" dirty="0"/>
              <a:t>5 W’s:</a:t>
            </a:r>
            <a:br>
              <a:rPr lang="en-US" sz="1600" dirty="0"/>
            </a:br>
            <a:br>
              <a:rPr lang="en-US" sz="1600" dirty="0"/>
            </a:br>
            <a:r>
              <a:rPr lang="en-US" sz="1600" b="1" dirty="0"/>
              <a:t>Explicit</a:t>
            </a:r>
            <a:br>
              <a:rPr lang="en-US" sz="1600" dirty="0"/>
            </a:br>
            <a:r>
              <a:rPr lang="en-US" sz="1600" dirty="0"/>
              <a:t>WHO are you?</a:t>
            </a:r>
            <a:br>
              <a:rPr lang="en-US" sz="1600" dirty="0"/>
            </a:br>
            <a:r>
              <a:rPr lang="en-US" sz="1600" dirty="0"/>
              <a:t>WHAT do you do?</a:t>
            </a:r>
          </a:p>
          <a:p>
            <a:r>
              <a:rPr lang="en-US" sz="1600" dirty="0"/>
              <a:t>WHEN is it? (if time sensitive)</a:t>
            </a:r>
          </a:p>
          <a:p>
            <a:r>
              <a:rPr lang="en-US" sz="1600" dirty="0"/>
              <a:t>WHERE is it? (events/locations)</a:t>
            </a:r>
          </a:p>
          <a:p>
            <a:r>
              <a:rPr lang="en-US" sz="1600" b="1" dirty="0"/>
              <a:t>Implicit</a:t>
            </a:r>
            <a:br>
              <a:rPr lang="en-US" sz="1600" dirty="0"/>
            </a:br>
            <a:r>
              <a:rPr lang="en-US" sz="1600" dirty="0"/>
              <a:t>WHY – Why should your audience care about your news? YOU are only 1 in 1000 releases!</a:t>
            </a:r>
          </a:p>
          <a:p>
            <a:pPr eaLnBrk="1" hangingPunct="1"/>
            <a:endParaRPr lang="en-US" altLang="en-US" sz="800" dirty="0">
              <a:ea typeface="ＭＳ Ｐゴシック" panose="020B0600070205080204" pitchFamily="34" charset="-128"/>
            </a:endParaRPr>
          </a:p>
        </p:txBody>
      </p:sp>
    </p:spTree>
    <p:extLst>
      <p:ext uri="{BB962C8B-B14F-4D97-AF65-F5344CB8AC3E}">
        <p14:creationId xmlns:p14="http://schemas.microsoft.com/office/powerpoint/2010/main" val="3599128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sz="1600" dirty="0"/>
              <a:t>Contact info in top corner</a:t>
            </a:r>
          </a:p>
          <a:p>
            <a:pPr>
              <a:lnSpc>
                <a:spcPct val="90000"/>
              </a:lnSpc>
            </a:pPr>
            <a:r>
              <a:rPr lang="en-US" sz="1600" dirty="0"/>
              <a:t>Keep subheading to one line when possible</a:t>
            </a:r>
            <a:endParaRPr lang="en-US" altLang="en-US" sz="1600" dirty="0"/>
          </a:p>
          <a:p>
            <a:pPr>
              <a:lnSpc>
                <a:spcPct val="90000"/>
              </a:lnSpc>
            </a:pPr>
            <a:r>
              <a:rPr lang="en-US" altLang="en-US" sz="1600" dirty="0"/>
              <a:t>Links to more details (if applicable)</a:t>
            </a:r>
          </a:p>
          <a:p>
            <a:pPr>
              <a:lnSpc>
                <a:spcPct val="90000"/>
              </a:lnSpc>
            </a:pPr>
            <a:r>
              <a:rPr lang="en-US" altLang="en-US" sz="1600" dirty="0"/>
              <a:t>Include company social media accounts (if applicable)</a:t>
            </a:r>
          </a:p>
          <a:p>
            <a:pPr defTabSz="924504">
              <a:lnSpc>
                <a:spcPct val="80000"/>
              </a:lnSpc>
              <a:defRPr/>
            </a:pPr>
            <a:r>
              <a:rPr lang="en-US" sz="1600" dirty="0"/>
              <a:t>Try to limit release to one page when possible</a:t>
            </a:r>
            <a:endParaRPr lang="en-US" altLang="en-US" sz="1600" dirty="0">
              <a:ea typeface="ＭＳ Ｐゴシック" panose="020B0600070205080204" pitchFamily="34" charset="-128"/>
            </a:endParaRPr>
          </a:p>
          <a:p>
            <a:endParaRPr lang="en-US" sz="1600" dirty="0"/>
          </a:p>
          <a:p>
            <a:r>
              <a:rPr lang="en-US" sz="1600" dirty="0"/>
              <a:t>5 W’s:</a:t>
            </a:r>
            <a:br>
              <a:rPr lang="en-US" sz="1600" dirty="0"/>
            </a:br>
            <a:br>
              <a:rPr lang="en-US" sz="1600" dirty="0"/>
            </a:br>
            <a:r>
              <a:rPr lang="en-US" sz="1600" b="1" dirty="0"/>
              <a:t>Explicit</a:t>
            </a:r>
            <a:br>
              <a:rPr lang="en-US" sz="1600" dirty="0"/>
            </a:br>
            <a:r>
              <a:rPr lang="en-US" sz="1600" dirty="0"/>
              <a:t>WHO are you?</a:t>
            </a:r>
            <a:br>
              <a:rPr lang="en-US" sz="1600" dirty="0"/>
            </a:br>
            <a:r>
              <a:rPr lang="en-US" sz="1600" dirty="0"/>
              <a:t>WHAT do you do?</a:t>
            </a:r>
          </a:p>
          <a:p>
            <a:r>
              <a:rPr lang="en-US" sz="1600" dirty="0"/>
              <a:t>WHEN is it? (if time sensitive)</a:t>
            </a:r>
          </a:p>
          <a:p>
            <a:r>
              <a:rPr lang="en-US" sz="1600" dirty="0"/>
              <a:t>WHERE is it? (events/locations)</a:t>
            </a:r>
          </a:p>
          <a:p>
            <a:r>
              <a:rPr lang="en-US" sz="1600" b="1" dirty="0"/>
              <a:t>Implicit</a:t>
            </a:r>
            <a:br>
              <a:rPr lang="en-US" sz="1600" dirty="0"/>
            </a:br>
            <a:r>
              <a:rPr lang="en-US" sz="1600" dirty="0"/>
              <a:t>WHY – Why should your audience care about your news? YOU are only 1 in 1000 releases!</a:t>
            </a:r>
          </a:p>
          <a:p>
            <a:pPr eaLnBrk="1" hangingPunct="1"/>
            <a:endParaRPr lang="en-US" altLang="en-US" sz="800" dirty="0">
              <a:ea typeface="ＭＳ Ｐゴシック" panose="020B0600070205080204" pitchFamily="34" charset="-128"/>
            </a:endParaRPr>
          </a:p>
        </p:txBody>
      </p:sp>
    </p:spTree>
    <p:extLst>
      <p:ext uri="{BB962C8B-B14F-4D97-AF65-F5344CB8AC3E}">
        <p14:creationId xmlns:p14="http://schemas.microsoft.com/office/powerpoint/2010/main" val="29887622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sz="1600" dirty="0"/>
              <a:t>Contact info in top corner</a:t>
            </a:r>
          </a:p>
          <a:p>
            <a:pPr>
              <a:lnSpc>
                <a:spcPct val="90000"/>
              </a:lnSpc>
            </a:pPr>
            <a:r>
              <a:rPr lang="en-US" sz="1600" dirty="0"/>
              <a:t>Keep subheading to one line when possible</a:t>
            </a:r>
            <a:endParaRPr lang="en-US" altLang="en-US" sz="1600" dirty="0"/>
          </a:p>
          <a:p>
            <a:pPr>
              <a:lnSpc>
                <a:spcPct val="90000"/>
              </a:lnSpc>
            </a:pPr>
            <a:r>
              <a:rPr lang="en-US" altLang="en-US" sz="1600" dirty="0"/>
              <a:t>Links to more details (if applicable)</a:t>
            </a:r>
          </a:p>
          <a:p>
            <a:pPr>
              <a:lnSpc>
                <a:spcPct val="90000"/>
              </a:lnSpc>
            </a:pPr>
            <a:r>
              <a:rPr lang="en-US" altLang="en-US" sz="1600" dirty="0"/>
              <a:t>Include company social media accounts (if applicable)</a:t>
            </a:r>
          </a:p>
          <a:p>
            <a:pPr defTabSz="924504">
              <a:lnSpc>
                <a:spcPct val="80000"/>
              </a:lnSpc>
              <a:defRPr/>
            </a:pPr>
            <a:r>
              <a:rPr lang="en-US" sz="1600" dirty="0"/>
              <a:t>Try to limit release to one page when possible</a:t>
            </a:r>
            <a:endParaRPr lang="en-US" altLang="en-US" sz="1600" dirty="0">
              <a:ea typeface="ＭＳ Ｐゴシック" panose="020B0600070205080204" pitchFamily="34" charset="-128"/>
            </a:endParaRPr>
          </a:p>
          <a:p>
            <a:endParaRPr lang="en-US" sz="1600" dirty="0"/>
          </a:p>
          <a:p>
            <a:r>
              <a:rPr lang="en-US" sz="1600" dirty="0"/>
              <a:t>5 W’s:</a:t>
            </a:r>
            <a:br>
              <a:rPr lang="en-US" sz="1600" dirty="0"/>
            </a:br>
            <a:br>
              <a:rPr lang="en-US" sz="1600" dirty="0"/>
            </a:br>
            <a:r>
              <a:rPr lang="en-US" sz="1600" b="1" dirty="0"/>
              <a:t>Explicit</a:t>
            </a:r>
            <a:br>
              <a:rPr lang="en-US" sz="1600" dirty="0"/>
            </a:br>
            <a:r>
              <a:rPr lang="en-US" sz="1600" dirty="0"/>
              <a:t>WHO are you?</a:t>
            </a:r>
            <a:br>
              <a:rPr lang="en-US" sz="1600" dirty="0"/>
            </a:br>
            <a:r>
              <a:rPr lang="en-US" sz="1600" dirty="0"/>
              <a:t>WHAT do you do?</a:t>
            </a:r>
          </a:p>
          <a:p>
            <a:r>
              <a:rPr lang="en-US" sz="1600" dirty="0"/>
              <a:t>WHEN is it? (if time sensitive)</a:t>
            </a:r>
          </a:p>
          <a:p>
            <a:r>
              <a:rPr lang="en-US" sz="1600" dirty="0"/>
              <a:t>WHERE is it? (events/locations)</a:t>
            </a:r>
          </a:p>
          <a:p>
            <a:r>
              <a:rPr lang="en-US" sz="1600" b="1" dirty="0"/>
              <a:t>Implicit</a:t>
            </a:r>
            <a:br>
              <a:rPr lang="en-US" sz="1600" dirty="0"/>
            </a:br>
            <a:r>
              <a:rPr lang="en-US" sz="1600" dirty="0"/>
              <a:t>WHY – Why should your audience care about your news? YOU are only 1 in 1000 releases!</a:t>
            </a:r>
          </a:p>
          <a:p>
            <a:pPr eaLnBrk="1" hangingPunct="1"/>
            <a:endParaRPr lang="en-US" altLang="en-US" sz="800" dirty="0">
              <a:ea typeface="ＭＳ Ｐゴシック" panose="020B0600070205080204" pitchFamily="34" charset="-128"/>
            </a:endParaRPr>
          </a:p>
        </p:txBody>
      </p:sp>
    </p:spTree>
    <p:extLst>
      <p:ext uri="{BB962C8B-B14F-4D97-AF65-F5344CB8AC3E}">
        <p14:creationId xmlns:p14="http://schemas.microsoft.com/office/powerpoint/2010/main" val="2770942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600" dirty="0">
                <a:latin typeface="Calibri" panose="020F0502020204030204" pitchFamily="34" charset="0"/>
                <a:ea typeface="ＭＳ Ｐゴシック" panose="020B0600070205080204" pitchFamily="34" charset="-128"/>
                <a:cs typeface="Times New Roman" panose="02020603050405020304" pitchFamily="18" charset="0"/>
              </a:rPr>
              <a:t>Effective PR comes from a deep understanding and mastery of the issues around the industry and business you represent and the ability to express those powerfully and honestly. </a:t>
            </a:r>
          </a:p>
          <a:p>
            <a:pPr eaLnBrk="1" hangingPunct="1"/>
            <a:endParaRPr lang="en-US" altLang="en-US" sz="1600" dirty="0">
              <a:latin typeface="Calibri" panose="020F0502020204030204" pitchFamily="34" charset="0"/>
              <a:ea typeface="ＭＳ Ｐゴシック" panose="020B0600070205080204" pitchFamily="34" charset="-128"/>
              <a:cs typeface="Times New Roman" panose="02020603050405020304" pitchFamily="18" charset="0"/>
            </a:endParaRPr>
          </a:p>
          <a:p>
            <a:pPr eaLnBrk="1" hangingPunct="1"/>
            <a:r>
              <a:rPr lang="en-US" altLang="en-US" sz="1600" dirty="0">
                <a:latin typeface="Calibri" panose="020F0502020204030204" pitchFamily="34" charset="0"/>
                <a:ea typeface="ＭＳ Ｐゴシック" panose="020B0600070205080204" pitchFamily="34" charset="-128"/>
                <a:cs typeface="Times New Roman" panose="02020603050405020304" pitchFamily="18" charset="0"/>
              </a:rPr>
              <a:t>And that, like good journalism, takes </a:t>
            </a:r>
            <a:r>
              <a:rPr lang="en-US" altLang="en-US" sz="1600" b="1" dirty="0">
                <a:latin typeface="Calibri" panose="020F0502020204030204" pitchFamily="34" charset="0"/>
                <a:ea typeface="ＭＳ Ｐゴシック" panose="020B0600070205080204" pitchFamily="34" charset="-128"/>
                <a:cs typeface="Times New Roman" panose="02020603050405020304" pitchFamily="18" charset="0"/>
              </a:rPr>
              <a:t>time</a:t>
            </a:r>
            <a:r>
              <a:rPr lang="en-US" altLang="en-US" sz="1600" dirty="0">
                <a:latin typeface="Calibri" panose="020F0502020204030204" pitchFamily="34" charset="0"/>
                <a:ea typeface="ＭＳ Ｐゴシック" panose="020B0600070205080204" pitchFamily="34" charset="-128"/>
                <a:cs typeface="Times New Roman" panose="02020603050405020304" pitchFamily="18" charset="0"/>
              </a:rPr>
              <a:t>. </a:t>
            </a:r>
          </a:p>
          <a:p>
            <a:endParaRPr lang="en-US" dirty="0"/>
          </a:p>
        </p:txBody>
      </p:sp>
    </p:spTree>
    <p:extLst>
      <p:ext uri="{BB962C8B-B14F-4D97-AF65-F5344CB8AC3E}">
        <p14:creationId xmlns:p14="http://schemas.microsoft.com/office/powerpoint/2010/main" val="921137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sz="1600" dirty="0"/>
              <a:t>Contact info in top corner</a:t>
            </a:r>
          </a:p>
          <a:p>
            <a:pPr>
              <a:lnSpc>
                <a:spcPct val="90000"/>
              </a:lnSpc>
            </a:pPr>
            <a:r>
              <a:rPr lang="en-US" sz="1600" dirty="0"/>
              <a:t>Keep subheading to one line when possible</a:t>
            </a:r>
            <a:endParaRPr lang="en-US" altLang="en-US" sz="1600" dirty="0"/>
          </a:p>
          <a:p>
            <a:pPr>
              <a:lnSpc>
                <a:spcPct val="90000"/>
              </a:lnSpc>
            </a:pPr>
            <a:r>
              <a:rPr lang="en-US" altLang="en-US" sz="1600" dirty="0"/>
              <a:t>Links to more details (if applicable)</a:t>
            </a:r>
          </a:p>
          <a:p>
            <a:pPr>
              <a:lnSpc>
                <a:spcPct val="90000"/>
              </a:lnSpc>
            </a:pPr>
            <a:r>
              <a:rPr lang="en-US" altLang="en-US" sz="1600" dirty="0"/>
              <a:t>Include company social media accounts (if applicable)</a:t>
            </a:r>
          </a:p>
          <a:p>
            <a:pPr defTabSz="924504">
              <a:lnSpc>
                <a:spcPct val="80000"/>
              </a:lnSpc>
              <a:defRPr/>
            </a:pPr>
            <a:r>
              <a:rPr lang="en-US" sz="1600" dirty="0"/>
              <a:t>Try to limit release to one page when possible</a:t>
            </a:r>
            <a:endParaRPr lang="en-US" altLang="en-US" sz="1600" dirty="0">
              <a:ea typeface="ＭＳ Ｐゴシック" panose="020B0600070205080204" pitchFamily="34" charset="-128"/>
            </a:endParaRPr>
          </a:p>
          <a:p>
            <a:endParaRPr lang="en-US" sz="1600" dirty="0"/>
          </a:p>
          <a:p>
            <a:r>
              <a:rPr lang="en-US" sz="1600" dirty="0"/>
              <a:t>5 W’s:</a:t>
            </a:r>
            <a:br>
              <a:rPr lang="en-US" sz="1600" dirty="0"/>
            </a:br>
            <a:br>
              <a:rPr lang="en-US" sz="1600" dirty="0"/>
            </a:br>
            <a:r>
              <a:rPr lang="en-US" sz="1600" b="1" dirty="0"/>
              <a:t>Explicit</a:t>
            </a:r>
            <a:br>
              <a:rPr lang="en-US" sz="1600" dirty="0"/>
            </a:br>
            <a:r>
              <a:rPr lang="en-US" sz="1600" dirty="0"/>
              <a:t>WHO are you?</a:t>
            </a:r>
            <a:br>
              <a:rPr lang="en-US" sz="1600" dirty="0"/>
            </a:br>
            <a:r>
              <a:rPr lang="en-US" sz="1600" dirty="0"/>
              <a:t>WHAT do you do?</a:t>
            </a:r>
          </a:p>
          <a:p>
            <a:r>
              <a:rPr lang="en-US" sz="1600" dirty="0"/>
              <a:t>WHEN is it? (if time sensitive)</a:t>
            </a:r>
          </a:p>
          <a:p>
            <a:r>
              <a:rPr lang="en-US" sz="1600" dirty="0"/>
              <a:t>WHERE is it? (events/locations)</a:t>
            </a:r>
          </a:p>
          <a:p>
            <a:r>
              <a:rPr lang="en-US" sz="1600" b="1" dirty="0"/>
              <a:t>Implicit</a:t>
            </a:r>
            <a:br>
              <a:rPr lang="en-US" sz="1600" dirty="0"/>
            </a:br>
            <a:r>
              <a:rPr lang="en-US" sz="1600" dirty="0"/>
              <a:t>WHY – Why should your audience care about your news? YOU are only 1 in 1000 releases!</a:t>
            </a:r>
          </a:p>
          <a:p>
            <a:pPr eaLnBrk="1" hangingPunct="1"/>
            <a:endParaRPr lang="en-US" altLang="en-US" sz="800" dirty="0">
              <a:ea typeface="ＭＳ Ｐゴシック" panose="020B0600070205080204" pitchFamily="34" charset="-128"/>
            </a:endParaRPr>
          </a:p>
        </p:txBody>
      </p:sp>
    </p:spTree>
    <p:extLst>
      <p:ext uri="{BB962C8B-B14F-4D97-AF65-F5344CB8AC3E}">
        <p14:creationId xmlns:p14="http://schemas.microsoft.com/office/powerpoint/2010/main" val="1967370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sz="1600" dirty="0"/>
              <a:t>Contact info in top corner</a:t>
            </a:r>
          </a:p>
          <a:p>
            <a:pPr>
              <a:lnSpc>
                <a:spcPct val="90000"/>
              </a:lnSpc>
            </a:pPr>
            <a:r>
              <a:rPr lang="en-US" sz="1600" dirty="0"/>
              <a:t>Keep subheading to one line when possible</a:t>
            </a:r>
            <a:endParaRPr lang="en-US" altLang="en-US" sz="1600" dirty="0"/>
          </a:p>
          <a:p>
            <a:pPr>
              <a:lnSpc>
                <a:spcPct val="90000"/>
              </a:lnSpc>
            </a:pPr>
            <a:r>
              <a:rPr lang="en-US" altLang="en-US" sz="1600" dirty="0"/>
              <a:t>Links to more details (if applicable)</a:t>
            </a:r>
          </a:p>
          <a:p>
            <a:pPr>
              <a:lnSpc>
                <a:spcPct val="90000"/>
              </a:lnSpc>
            </a:pPr>
            <a:r>
              <a:rPr lang="en-US" altLang="en-US" sz="1600" dirty="0"/>
              <a:t>Include company social media accounts (if applicable)</a:t>
            </a:r>
          </a:p>
          <a:p>
            <a:pPr defTabSz="924504">
              <a:lnSpc>
                <a:spcPct val="80000"/>
              </a:lnSpc>
              <a:defRPr/>
            </a:pPr>
            <a:r>
              <a:rPr lang="en-US" sz="1600" dirty="0"/>
              <a:t>Try to limit release to one page when possible</a:t>
            </a:r>
            <a:endParaRPr lang="en-US" altLang="en-US" sz="1600" dirty="0">
              <a:ea typeface="ＭＳ Ｐゴシック" panose="020B0600070205080204" pitchFamily="34" charset="-128"/>
            </a:endParaRPr>
          </a:p>
          <a:p>
            <a:endParaRPr lang="en-US" sz="1600" dirty="0"/>
          </a:p>
          <a:p>
            <a:r>
              <a:rPr lang="en-US" sz="1600" dirty="0"/>
              <a:t>5 W’s:</a:t>
            </a:r>
            <a:br>
              <a:rPr lang="en-US" sz="1600" dirty="0"/>
            </a:br>
            <a:br>
              <a:rPr lang="en-US" sz="1600" dirty="0"/>
            </a:br>
            <a:r>
              <a:rPr lang="en-US" sz="1600" b="1" dirty="0"/>
              <a:t>Explicit</a:t>
            </a:r>
            <a:br>
              <a:rPr lang="en-US" sz="1600" dirty="0"/>
            </a:br>
            <a:r>
              <a:rPr lang="en-US" sz="1600" dirty="0"/>
              <a:t>WHO are you?</a:t>
            </a:r>
            <a:br>
              <a:rPr lang="en-US" sz="1600" dirty="0"/>
            </a:br>
            <a:r>
              <a:rPr lang="en-US" sz="1600" dirty="0"/>
              <a:t>WHAT do you do?</a:t>
            </a:r>
          </a:p>
          <a:p>
            <a:r>
              <a:rPr lang="en-US" sz="1600" dirty="0"/>
              <a:t>WHEN is it? (if time sensitive)</a:t>
            </a:r>
          </a:p>
          <a:p>
            <a:r>
              <a:rPr lang="en-US" sz="1600" dirty="0"/>
              <a:t>WHERE is it? (events/locations)</a:t>
            </a:r>
          </a:p>
          <a:p>
            <a:r>
              <a:rPr lang="en-US" sz="1600" b="1" dirty="0"/>
              <a:t>Implicit</a:t>
            </a:r>
            <a:br>
              <a:rPr lang="en-US" sz="1600" dirty="0"/>
            </a:br>
            <a:r>
              <a:rPr lang="en-US" sz="1600" dirty="0"/>
              <a:t>WHY – Why should your audience care about your news? YOU are only 1 in 1000 releases!</a:t>
            </a:r>
          </a:p>
          <a:p>
            <a:pPr eaLnBrk="1" hangingPunct="1"/>
            <a:endParaRPr lang="en-US" altLang="en-US" sz="800" dirty="0">
              <a:ea typeface="ＭＳ Ｐゴシック" panose="020B0600070205080204" pitchFamily="34" charset="-128"/>
            </a:endParaRPr>
          </a:p>
        </p:txBody>
      </p:sp>
    </p:spTree>
    <p:extLst>
      <p:ext uri="{BB962C8B-B14F-4D97-AF65-F5344CB8AC3E}">
        <p14:creationId xmlns:p14="http://schemas.microsoft.com/office/powerpoint/2010/main" val="9239719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Tree>
    <p:extLst>
      <p:ext uri="{BB962C8B-B14F-4D97-AF65-F5344CB8AC3E}">
        <p14:creationId xmlns:p14="http://schemas.microsoft.com/office/powerpoint/2010/main" val="3182358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a:ea typeface="ＭＳ Ｐゴシック" panose="020B0600070205080204" pitchFamily="34" charset="-128"/>
              </a:rPr>
              <a:t>In the PR 101 section we will discuss the definition of PR, goals and benefits of PR, measuring PR and close by answering any questions you may have. </a:t>
            </a:r>
          </a:p>
          <a:p>
            <a:pPr eaLnBrk="1" hangingPunct="1"/>
            <a:endParaRPr lang="en-US" altLang="en-US" sz="1200" dirty="0">
              <a:ea typeface="ＭＳ Ｐゴシック" panose="020B0600070205080204" pitchFamily="34" charset="-128"/>
            </a:endParaRPr>
          </a:p>
          <a:p>
            <a:pPr eaLnBrk="1" hangingPunct="1"/>
            <a:r>
              <a:rPr lang="en-US" altLang="en-US" sz="1200" dirty="0">
                <a:ea typeface="ＭＳ Ｐゴシック" panose="020B0600070205080204" pitchFamily="34" charset="-128"/>
              </a:rPr>
              <a:t>So, what is PR? When you hear the word public relations, what do you think of? (Answer in workbook)</a:t>
            </a:r>
          </a:p>
          <a:p>
            <a:endParaRPr lang="en-US" dirty="0"/>
          </a:p>
          <a:p>
            <a:endParaRPr lang="en-US" dirty="0"/>
          </a:p>
        </p:txBody>
      </p:sp>
    </p:spTree>
    <p:extLst>
      <p:ext uri="{BB962C8B-B14F-4D97-AF65-F5344CB8AC3E}">
        <p14:creationId xmlns:p14="http://schemas.microsoft.com/office/powerpoint/2010/main" val="3188534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Tree>
    <p:extLst>
      <p:ext uri="{BB962C8B-B14F-4D97-AF65-F5344CB8AC3E}">
        <p14:creationId xmlns:p14="http://schemas.microsoft.com/office/powerpoint/2010/main" val="4021433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3870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7302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solidFill>
                  <a:srgbClr val="666666"/>
                </a:solidFill>
                <a:latin typeface="inherit" charset="0"/>
                <a:ea typeface="ＭＳ Ｐゴシック" panose="020B0600070205080204" pitchFamily="34" charset="-128"/>
              </a:rPr>
              <a:t>Several people use the terms PR and advertising interchangeably, but they are two completely yet complimentary tools. We’ll go over some of the differences and then look at a case study with which we are all familiar – Toyota. </a:t>
            </a:r>
          </a:p>
          <a:p>
            <a:pPr eaLnBrk="1" hangingPunct="1"/>
            <a:endParaRPr lang="en-US" altLang="en-US" b="1" dirty="0">
              <a:solidFill>
                <a:srgbClr val="666666"/>
              </a:solidFill>
              <a:latin typeface="inherit" charset="0"/>
              <a:ea typeface="ＭＳ Ｐゴシック" panose="020B0600070205080204" pitchFamily="34" charset="-128"/>
            </a:endParaRPr>
          </a:p>
          <a:p>
            <a:pPr eaLnBrk="1" hangingPunct="1"/>
            <a:r>
              <a:rPr lang="en-US" altLang="en-US" b="1" dirty="0">
                <a:solidFill>
                  <a:srgbClr val="666666"/>
                </a:solidFill>
                <a:latin typeface="inherit" charset="0"/>
                <a:ea typeface="ＭＳ Ｐゴシック" panose="020B0600070205080204" pitchFamily="34" charset="-128"/>
              </a:rPr>
              <a:t>1.Earned (free media) vs paid space</a:t>
            </a:r>
          </a:p>
          <a:p>
            <a:pPr eaLnBrk="1" hangingPunct="1"/>
            <a:endParaRPr lang="en-US" altLang="en-US" b="1" dirty="0">
              <a:solidFill>
                <a:srgbClr val="666666"/>
              </a:solidFill>
              <a:latin typeface="inherit" charset="0"/>
              <a:ea typeface="ＭＳ Ｐゴシック" panose="020B0600070205080204" pitchFamily="34" charset="-128"/>
            </a:endParaRPr>
          </a:p>
          <a:p>
            <a:pPr eaLnBrk="1" hangingPunct="1"/>
            <a:r>
              <a:rPr lang="en-US" altLang="en-US" b="1" dirty="0">
                <a:solidFill>
                  <a:srgbClr val="666666"/>
                </a:solidFill>
                <a:latin typeface="inherit" charset="0"/>
                <a:ea typeface="ＭＳ Ｐゴシック" panose="020B0600070205080204" pitchFamily="34" charset="-128"/>
              </a:rPr>
              <a:t>PR:</a:t>
            </a:r>
            <a:r>
              <a:rPr lang="en-US" altLang="en-US" dirty="0">
                <a:solidFill>
                  <a:srgbClr val="666666"/>
                </a:solidFill>
                <a:latin typeface="inherit" charset="0"/>
                <a:ea typeface="ＭＳ Ｐゴシック" panose="020B0600070205080204" pitchFamily="34" charset="-128"/>
              </a:rPr>
              <a:t> Free publicity for the company. From news conferences to press releases, you're focused on getting free media exposure for the company and its products/services.</a:t>
            </a:r>
          </a:p>
          <a:p>
            <a:pPr eaLnBrk="1" hangingPunct="1"/>
            <a:endParaRPr lang="en-US" altLang="en-US" dirty="0">
              <a:solidFill>
                <a:srgbClr val="666666"/>
              </a:solidFill>
              <a:latin typeface="inherit" charset="0"/>
              <a:ea typeface="ＭＳ Ｐゴシック" panose="020B0600070205080204" pitchFamily="34" charset="-128"/>
            </a:endParaRPr>
          </a:p>
          <a:p>
            <a:pPr eaLnBrk="1" hangingPunct="1"/>
            <a:r>
              <a:rPr lang="en-US" altLang="en-US" b="1" dirty="0">
                <a:solidFill>
                  <a:srgbClr val="666666"/>
                </a:solidFill>
                <a:latin typeface="inherit" charset="0"/>
                <a:ea typeface="ＭＳ Ｐゴシック" panose="020B0600070205080204" pitchFamily="34" charset="-128"/>
              </a:rPr>
              <a:t>Advertising:</a:t>
            </a:r>
            <a:r>
              <a:rPr lang="en-US" altLang="en-US" dirty="0">
                <a:solidFill>
                  <a:srgbClr val="666666"/>
                </a:solidFill>
                <a:latin typeface="inherit" charset="0"/>
                <a:ea typeface="ＭＳ Ｐゴシック" panose="020B0600070205080204" pitchFamily="34" charset="-128"/>
              </a:rPr>
              <a:t> The company pays for ad space. You know exactly when that ad will air or be published. </a:t>
            </a:r>
          </a:p>
          <a:p>
            <a:pPr eaLnBrk="1" hangingPunct="1"/>
            <a:endParaRPr lang="en-US" altLang="en-US" dirty="0">
              <a:solidFill>
                <a:srgbClr val="666666"/>
              </a:solidFill>
              <a:latin typeface="inherit" charset="0"/>
              <a:ea typeface="ＭＳ Ｐゴシック" panose="020B0600070205080204" pitchFamily="34" charset="-128"/>
            </a:endParaRPr>
          </a:p>
          <a:p>
            <a:pPr eaLnBrk="1" hangingPunct="1"/>
            <a:r>
              <a:rPr lang="en-US" altLang="en-US" b="1" dirty="0">
                <a:solidFill>
                  <a:srgbClr val="666666"/>
                </a:solidFill>
                <a:latin typeface="inherit" charset="0"/>
                <a:ea typeface="ＭＳ Ｐゴシック" panose="020B0600070205080204" pitchFamily="34" charset="-128"/>
              </a:rPr>
              <a:t>2. Level of creative control</a:t>
            </a:r>
          </a:p>
          <a:p>
            <a:pPr eaLnBrk="1" hangingPunct="1"/>
            <a:endParaRPr lang="en-US" altLang="en-US" b="1" dirty="0">
              <a:solidFill>
                <a:srgbClr val="666666"/>
              </a:solidFill>
              <a:latin typeface="inherit" charset="0"/>
              <a:ea typeface="ＭＳ Ｐゴシック" panose="020B0600070205080204" pitchFamily="34" charset="-128"/>
            </a:endParaRPr>
          </a:p>
          <a:p>
            <a:pPr eaLnBrk="1" hangingPunct="1"/>
            <a:r>
              <a:rPr lang="en-US" altLang="en-US" b="1" dirty="0">
                <a:solidFill>
                  <a:srgbClr val="666666"/>
                </a:solidFill>
                <a:latin typeface="inherit" charset="0"/>
                <a:ea typeface="ＭＳ Ｐゴシック" panose="020B0600070205080204" pitchFamily="34" charset="-128"/>
              </a:rPr>
              <a:t>PR: </a:t>
            </a:r>
            <a:r>
              <a:rPr lang="en-US" altLang="en-US" dirty="0">
                <a:solidFill>
                  <a:srgbClr val="666666"/>
                </a:solidFill>
                <a:latin typeface="inherit" charset="0"/>
                <a:ea typeface="ＭＳ Ｐゴシック" panose="020B0600070205080204" pitchFamily="34" charset="-128"/>
              </a:rPr>
              <a:t>You have no control over how the media presents your information, if they decide to use your info at all. They're not obligated to cover your event or publish your press release just because you sent something to them.</a:t>
            </a:r>
          </a:p>
          <a:p>
            <a:pPr eaLnBrk="1" hangingPunct="1"/>
            <a:endParaRPr lang="en-US" altLang="en-US" dirty="0">
              <a:solidFill>
                <a:srgbClr val="666666"/>
              </a:solidFill>
              <a:latin typeface="inherit" charset="0"/>
              <a:ea typeface="ＭＳ Ｐゴシック" panose="020B0600070205080204" pitchFamily="34" charset="-128"/>
            </a:endParaRPr>
          </a:p>
          <a:p>
            <a:pPr eaLnBrk="1" hangingPunct="1"/>
            <a:r>
              <a:rPr lang="en-US" altLang="en-US" b="1" dirty="0">
                <a:solidFill>
                  <a:srgbClr val="666666"/>
                </a:solidFill>
                <a:latin typeface="inherit" charset="0"/>
                <a:ea typeface="ＭＳ Ｐゴシック" panose="020B0600070205080204" pitchFamily="34" charset="-128"/>
              </a:rPr>
              <a:t>Advertising: </a:t>
            </a:r>
            <a:r>
              <a:rPr lang="en-US" altLang="en-US" dirty="0">
                <a:solidFill>
                  <a:srgbClr val="666666"/>
                </a:solidFill>
                <a:latin typeface="inherit" charset="0"/>
                <a:ea typeface="ＭＳ Ｐゴシック" panose="020B0600070205080204" pitchFamily="34" charset="-128"/>
              </a:rPr>
              <a:t>Since you are paying for the space you have control over the content/creative</a:t>
            </a:r>
            <a:r>
              <a:rPr lang="en-US" altLang="en-US" b="1" dirty="0">
                <a:solidFill>
                  <a:srgbClr val="666666"/>
                </a:solidFill>
                <a:latin typeface="inherit" charset="0"/>
                <a:ea typeface="ＭＳ Ｐゴシック" panose="020B0600070205080204" pitchFamily="34" charset="-128"/>
              </a:rPr>
              <a:t>.</a:t>
            </a:r>
          </a:p>
          <a:p>
            <a:pPr eaLnBrk="1" hangingPunct="1"/>
            <a:endParaRPr lang="en-US" altLang="en-US" b="1" dirty="0">
              <a:solidFill>
                <a:srgbClr val="666666"/>
              </a:solidFill>
              <a:latin typeface="inherit" charset="0"/>
              <a:ea typeface="ＭＳ Ｐゴシック" panose="020B0600070205080204" pitchFamily="34" charset="-128"/>
            </a:endParaRPr>
          </a:p>
          <a:p>
            <a:pPr eaLnBrk="1" hangingPunct="1"/>
            <a:r>
              <a:rPr lang="en-US" altLang="en-US" b="1" dirty="0">
                <a:solidFill>
                  <a:srgbClr val="666666"/>
                </a:solidFill>
                <a:latin typeface="inherit" charset="0"/>
                <a:ea typeface="ＭＳ Ｐゴシック" panose="020B0600070205080204" pitchFamily="34" charset="-128"/>
              </a:rPr>
              <a:t>3. Shelf life</a:t>
            </a:r>
          </a:p>
          <a:p>
            <a:pPr eaLnBrk="1" hangingPunct="1"/>
            <a:endParaRPr lang="en-US" altLang="en-US" b="1" dirty="0">
              <a:solidFill>
                <a:srgbClr val="666666"/>
              </a:solidFill>
              <a:latin typeface="inherit" charset="0"/>
              <a:ea typeface="ＭＳ Ｐゴシック" panose="020B0600070205080204" pitchFamily="34" charset="-128"/>
            </a:endParaRPr>
          </a:p>
          <a:p>
            <a:pPr eaLnBrk="1" hangingPunct="1"/>
            <a:r>
              <a:rPr lang="en-US" altLang="en-US" b="1" dirty="0">
                <a:solidFill>
                  <a:srgbClr val="666666"/>
                </a:solidFill>
                <a:latin typeface="inherit" charset="0"/>
                <a:ea typeface="ＭＳ Ｐゴシック" panose="020B0600070205080204" pitchFamily="34" charset="-128"/>
              </a:rPr>
              <a:t>PR: </a:t>
            </a:r>
            <a:r>
              <a:rPr lang="en-US" altLang="en-US" dirty="0">
                <a:solidFill>
                  <a:srgbClr val="666666"/>
                </a:solidFill>
                <a:latin typeface="inherit" charset="0"/>
                <a:ea typeface="ＭＳ Ｐゴシック" panose="020B0600070205080204" pitchFamily="34" charset="-128"/>
              </a:rPr>
              <a:t>Your press release will most likely only run once in a publication. </a:t>
            </a:r>
          </a:p>
          <a:p>
            <a:pPr eaLnBrk="1" hangingPunct="1"/>
            <a:endParaRPr lang="en-US" altLang="en-US" dirty="0">
              <a:solidFill>
                <a:srgbClr val="666666"/>
              </a:solidFill>
              <a:latin typeface="inherit" charset="0"/>
              <a:ea typeface="ＭＳ Ｐゴシック" panose="020B0600070205080204" pitchFamily="34" charset="-128"/>
            </a:endParaRPr>
          </a:p>
          <a:p>
            <a:pPr eaLnBrk="1" hangingPunct="1"/>
            <a:r>
              <a:rPr lang="en-US" altLang="en-US" b="1" dirty="0">
                <a:solidFill>
                  <a:srgbClr val="666666"/>
                </a:solidFill>
                <a:latin typeface="inherit" charset="0"/>
                <a:ea typeface="ＭＳ Ｐゴシック" panose="020B0600070205080204" pitchFamily="34" charset="-128"/>
              </a:rPr>
              <a:t>Advertising: </a:t>
            </a:r>
            <a:r>
              <a:rPr lang="en-US" altLang="en-US" dirty="0">
                <a:solidFill>
                  <a:srgbClr val="666666"/>
                </a:solidFill>
                <a:latin typeface="inherit" charset="0"/>
                <a:ea typeface="ＭＳ Ｐゴシック" panose="020B0600070205080204" pitchFamily="34" charset="-128"/>
              </a:rPr>
              <a:t>Your creative content can run in the same media outlet (i.e. magazine, website, etc.) for as long as your budget allows.</a:t>
            </a:r>
          </a:p>
          <a:p>
            <a:pPr eaLnBrk="1" hangingPunct="1"/>
            <a:endParaRPr lang="en-US" altLang="en-US" dirty="0">
              <a:solidFill>
                <a:srgbClr val="666666"/>
              </a:solidFill>
              <a:latin typeface="inherit" charset="0"/>
              <a:ea typeface="ＭＳ Ｐゴシック" panose="020B0600070205080204" pitchFamily="34" charset="-128"/>
            </a:endParaRPr>
          </a:p>
          <a:p>
            <a:pPr eaLnBrk="1" hangingPunct="1"/>
            <a:r>
              <a:rPr lang="en-US" altLang="en-US" b="1" dirty="0">
                <a:solidFill>
                  <a:srgbClr val="666666"/>
                </a:solidFill>
                <a:latin typeface="inherit" charset="0"/>
                <a:ea typeface="ＭＳ Ｐゴシック" panose="020B0600070205080204" pitchFamily="34" charset="-128"/>
              </a:rPr>
              <a:t>4. Consumer perception</a:t>
            </a:r>
            <a:r>
              <a:rPr lang="en-US" altLang="en-US" dirty="0">
                <a:solidFill>
                  <a:srgbClr val="666666"/>
                </a:solidFill>
                <a:latin typeface="inherit" charset="0"/>
                <a:ea typeface="ＭＳ Ｐゴシック" panose="020B0600070205080204" pitchFamily="34" charset="-128"/>
              </a:rPr>
              <a:t> </a:t>
            </a:r>
          </a:p>
          <a:p>
            <a:pPr eaLnBrk="1" hangingPunct="1"/>
            <a:endParaRPr lang="en-US" altLang="en-US" dirty="0">
              <a:solidFill>
                <a:srgbClr val="666666"/>
              </a:solidFill>
              <a:latin typeface="inherit" charset="0"/>
              <a:ea typeface="ＭＳ Ｐゴシック" panose="020B0600070205080204" pitchFamily="34" charset="-128"/>
            </a:endParaRPr>
          </a:p>
          <a:p>
            <a:pPr eaLnBrk="1" hangingPunct="1"/>
            <a:r>
              <a:rPr lang="en-US" altLang="en-US" b="1" dirty="0">
                <a:solidFill>
                  <a:srgbClr val="666666"/>
                </a:solidFill>
                <a:latin typeface="inherit" charset="0"/>
                <a:ea typeface="ＭＳ Ｐゴシック" panose="020B0600070205080204" pitchFamily="34" charset="-128"/>
              </a:rPr>
              <a:t>Public Relations:</a:t>
            </a:r>
            <a:r>
              <a:rPr lang="en-US" altLang="en-US" dirty="0">
                <a:solidFill>
                  <a:srgbClr val="666666"/>
                </a:solidFill>
                <a:latin typeface="inherit" charset="0"/>
                <a:ea typeface="ＭＳ Ｐゴシック" panose="020B0600070205080204" pitchFamily="34" charset="-128"/>
              </a:rPr>
              <a:t> When someone reads a third-party article written about your product or views coverage of your event on TV, they're seeing something you didn't pay for with ad dollars and are more likely to view your product or service as credible.</a:t>
            </a:r>
          </a:p>
          <a:p>
            <a:pPr eaLnBrk="1" hangingPunct="1"/>
            <a:endParaRPr lang="en-US" altLang="en-US" b="1" dirty="0">
              <a:solidFill>
                <a:srgbClr val="666666"/>
              </a:solidFill>
              <a:latin typeface="inherit" charset="0"/>
              <a:ea typeface="ＭＳ Ｐゴシック" panose="020B0600070205080204" pitchFamily="34" charset="-128"/>
            </a:endParaRPr>
          </a:p>
          <a:p>
            <a:pPr eaLnBrk="1" hangingPunct="1"/>
            <a:r>
              <a:rPr lang="en-US" altLang="en-US" b="1" dirty="0">
                <a:solidFill>
                  <a:srgbClr val="666666"/>
                </a:solidFill>
                <a:latin typeface="inherit" charset="0"/>
                <a:ea typeface="ＭＳ Ｐゴシック" panose="020B0600070205080204" pitchFamily="34" charset="-128"/>
              </a:rPr>
              <a:t>Advertising:</a:t>
            </a:r>
            <a:r>
              <a:rPr lang="en-US" altLang="en-US" dirty="0">
                <a:solidFill>
                  <a:srgbClr val="666666"/>
                </a:solidFill>
                <a:latin typeface="inherit" charset="0"/>
                <a:ea typeface="ＭＳ Ｐゴシック" panose="020B0600070205080204" pitchFamily="34" charset="-128"/>
              </a:rPr>
              <a:t> Consumers on auto defense and know when they’re being sold a product or service</a:t>
            </a:r>
          </a:p>
          <a:p>
            <a:pPr eaLnBrk="1" hangingPunct="1"/>
            <a:endParaRPr lang="en-US" altLang="en-US" dirty="0">
              <a:solidFill>
                <a:srgbClr val="666666"/>
              </a:solidFill>
              <a:latin typeface="inherit" charset="0"/>
              <a:ea typeface="ＭＳ Ｐゴシック" panose="020B0600070205080204" pitchFamily="34" charset="-128"/>
            </a:endParaRPr>
          </a:p>
          <a:p>
            <a:pPr eaLnBrk="1" hangingPunct="1"/>
            <a:r>
              <a:rPr lang="en-US" altLang="en-US" b="1" dirty="0">
                <a:solidFill>
                  <a:srgbClr val="666666"/>
                </a:solidFill>
                <a:latin typeface="inherit" charset="0"/>
                <a:ea typeface="ＭＳ Ｐゴシック" panose="020B0600070205080204" pitchFamily="34" charset="-128"/>
              </a:rPr>
              <a:t>5. Level of creativity</a:t>
            </a:r>
            <a:r>
              <a:rPr lang="en-US" altLang="en-US" dirty="0">
                <a:solidFill>
                  <a:srgbClr val="666666"/>
                </a:solidFill>
                <a:latin typeface="inherit" charset="0"/>
                <a:ea typeface="ＭＳ Ｐゴシック" panose="020B0600070205080204" pitchFamily="34" charset="-128"/>
              </a:rPr>
              <a:t>: </a:t>
            </a:r>
          </a:p>
          <a:p>
            <a:pPr eaLnBrk="1" hangingPunct="1"/>
            <a:endParaRPr lang="en-US" altLang="en-US" dirty="0">
              <a:solidFill>
                <a:srgbClr val="666666"/>
              </a:solidFill>
              <a:latin typeface="inherit" charset="0"/>
              <a:ea typeface="ＭＳ Ｐゴシック" panose="020B0600070205080204" pitchFamily="34" charset="-128"/>
            </a:endParaRPr>
          </a:p>
          <a:p>
            <a:pPr eaLnBrk="1" hangingPunct="1"/>
            <a:r>
              <a:rPr lang="en-US" altLang="en-US" b="1" dirty="0">
                <a:solidFill>
                  <a:srgbClr val="666666"/>
                </a:solidFill>
                <a:latin typeface="inherit" charset="0"/>
                <a:ea typeface="ＭＳ Ｐゴシック" panose="020B0600070205080204" pitchFamily="34" charset="-128"/>
              </a:rPr>
              <a:t>PR: </a:t>
            </a:r>
            <a:r>
              <a:rPr lang="en-US" altLang="en-US" dirty="0">
                <a:solidFill>
                  <a:srgbClr val="666666"/>
                </a:solidFill>
                <a:latin typeface="inherit" charset="0"/>
                <a:ea typeface="ＭＳ Ｐゴシック" panose="020B0600070205080204" pitchFamily="34" charset="-128"/>
              </a:rPr>
              <a:t>Since PR is based on third-party endorsements and news, the focus is on finding a newsworthy angle with which to entice the media</a:t>
            </a:r>
          </a:p>
          <a:p>
            <a:pPr eaLnBrk="1" hangingPunct="1"/>
            <a:endParaRPr lang="en-US" altLang="en-US" dirty="0">
              <a:solidFill>
                <a:srgbClr val="666666"/>
              </a:solidFill>
              <a:latin typeface="inherit" charset="0"/>
              <a:ea typeface="ＭＳ Ｐゴシック" panose="020B0600070205080204" pitchFamily="34" charset="-128"/>
            </a:endParaRPr>
          </a:p>
          <a:p>
            <a:pPr eaLnBrk="1" hangingPunct="1"/>
            <a:r>
              <a:rPr lang="en-US" altLang="en-US" b="1" dirty="0">
                <a:solidFill>
                  <a:srgbClr val="666666"/>
                </a:solidFill>
                <a:latin typeface="inherit" charset="0"/>
                <a:ea typeface="ＭＳ Ｐゴシック" panose="020B0600070205080204" pitchFamily="34" charset="-128"/>
              </a:rPr>
              <a:t>Advertising: </a:t>
            </a:r>
            <a:r>
              <a:rPr lang="en-US" altLang="en-US" dirty="0">
                <a:solidFill>
                  <a:srgbClr val="666666"/>
                </a:solidFill>
                <a:latin typeface="inherit" charset="0"/>
                <a:ea typeface="ＭＳ Ｐゴシック" panose="020B0600070205080204" pitchFamily="34" charset="-128"/>
              </a:rPr>
              <a:t>The most effective and notable ads are engaging and highly creative, so a lot of time is dedicated to coming up with campaigns that stand out.</a:t>
            </a:r>
          </a:p>
          <a:p>
            <a:pPr eaLnBrk="1" hangingPunct="1"/>
            <a:endParaRPr lang="en-US" altLang="en-US" dirty="0">
              <a:solidFill>
                <a:srgbClr val="666666"/>
              </a:solidFill>
              <a:latin typeface="inherit" charset="0"/>
              <a:ea typeface="ＭＳ Ｐゴシック" panose="020B0600070205080204" pitchFamily="34" charset="-128"/>
            </a:endParaRPr>
          </a:p>
          <a:p>
            <a:pPr eaLnBrk="1" hangingPunct="1"/>
            <a:r>
              <a:rPr lang="en-US" altLang="en-US" b="1" dirty="0">
                <a:solidFill>
                  <a:srgbClr val="666666"/>
                </a:solidFill>
                <a:latin typeface="inherit" charset="0"/>
                <a:ea typeface="ＭＳ Ｐゴシック" panose="020B0600070205080204" pitchFamily="34" charset="-128"/>
              </a:rPr>
              <a:t>6. Target audience: </a:t>
            </a:r>
            <a:r>
              <a:rPr lang="en-US" altLang="en-US" dirty="0">
                <a:solidFill>
                  <a:srgbClr val="666666"/>
                </a:solidFill>
                <a:latin typeface="inherit" charset="0"/>
                <a:ea typeface="ＭＳ Ｐゴシック" panose="020B0600070205080204" pitchFamily="34" charset="-128"/>
              </a:rPr>
              <a:t>While both PR and advertising strive to reach the greater public audience, each uses a different vehicle. PR develops relationships with the media while advertisers strive to development direct relationships with the public.</a:t>
            </a:r>
          </a:p>
          <a:p>
            <a:pPr eaLnBrk="1" hangingPunct="1"/>
            <a:endParaRPr lang="en-US" altLang="en-US" dirty="0">
              <a:solidFill>
                <a:srgbClr val="666666"/>
              </a:solidFill>
              <a:latin typeface="inherit" charset="0"/>
              <a:ea typeface="ＭＳ Ｐゴシック" panose="020B0600070205080204" pitchFamily="34" charset="-128"/>
            </a:endParaRPr>
          </a:p>
          <a:p>
            <a:pPr eaLnBrk="1" hangingPunct="1"/>
            <a:r>
              <a:rPr lang="en-US" altLang="en-US" b="1" dirty="0">
                <a:solidFill>
                  <a:srgbClr val="666666"/>
                </a:solidFill>
                <a:latin typeface="inherit" charset="0"/>
                <a:ea typeface="ＭＳ Ｐゴシック" panose="020B0600070205080204" pitchFamily="34" charset="-128"/>
              </a:rPr>
              <a:t>7. Objective:</a:t>
            </a:r>
          </a:p>
          <a:p>
            <a:pPr eaLnBrk="1" hangingPunct="1"/>
            <a:endParaRPr lang="en-US" altLang="en-US" b="1" dirty="0">
              <a:solidFill>
                <a:srgbClr val="666666"/>
              </a:solidFill>
              <a:latin typeface="inherit" charset="0"/>
              <a:ea typeface="ＭＳ Ｐゴシック" panose="020B0600070205080204" pitchFamily="34" charset="-128"/>
            </a:endParaRPr>
          </a:p>
          <a:p>
            <a:pPr eaLnBrk="1" hangingPunct="1"/>
            <a:r>
              <a:rPr lang="en-US" altLang="en-US" b="1" dirty="0">
                <a:solidFill>
                  <a:srgbClr val="666666"/>
                </a:solidFill>
                <a:latin typeface="inherit" charset="0"/>
                <a:ea typeface="ＭＳ Ｐゴシック" panose="020B0600070205080204" pitchFamily="34" charset="-128"/>
              </a:rPr>
              <a:t>PR: </a:t>
            </a:r>
            <a:r>
              <a:rPr lang="en-US" altLang="en-US" dirty="0">
                <a:solidFill>
                  <a:srgbClr val="666666"/>
                </a:solidFill>
                <a:latin typeface="inherit" charset="0"/>
                <a:ea typeface="ＭＳ Ｐゴシック" panose="020B0600070205080204" pitchFamily="34" charset="-128"/>
              </a:rPr>
              <a:t>PR communications are written with an emphasis on facts – a no-nonsense news format. Any blatant commercial messages in your communications will be disregarded by the media. </a:t>
            </a:r>
          </a:p>
          <a:p>
            <a:pPr eaLnBrk="1" hangingPunct="1"/>
            <a:endParaRPr lang="en-US" altLang="en-US" dirty="0">
              <a:solidFill>
                <a:srgbClr val="666666"/>
              </a:solidFill>
              <a:latin typeface="inherit" charset="0"/>
              <a:ea typeface="ＭＳ Ｐゴシック" panose="020B0600070205080204" pitchFamily="34" charset="-128"/>
            </a:endParaRPr>
          </a:p>
          <a:p>
            <a:pPr eaLnBrk="1" hangingPunct="1"/>
            <a:r>
              <a:rPr lang="en-US" altLang="en-US" b="1" dirty="0">
                <a:solidFill>
                  <a:srgbClr val="666666"/>
                </a:solidFill>
                <a:latin typeface="inherit" charset="0"/>
                <a:ea typeface="ＭＳ Ｐゴシック" panose="020B0600070205080204" pitchFamily="34" charset="-128"/>
              </a:rPr>
              <a:t>Advertising: </a:t>
            </a:r>
            <a:r>
              <a:rPr lang="en-US" altLang="en-US" dirty="0">
                <a:solidFill>
                  <a:srgbClr val="666666"/>
                </a:solidFill>
                <a:latin typeface="inherit" charset="0"/>
                <a:ea typeface="ＭＳ Ｐゴシック" panose="020B0600070205080204" pitchFamily="34" charset="-128"/>
              </a:rPr>
              <a:t>Ads focus on obviously motivating a sale with language and images that scream “Buy me!” “Now!”</a:t>
            </a:r>
          </a:p>
          <a:p>
            <a:pPr eaLnBrk="1" hangingPunct="1"/>
            <a:endParaRPr lang="en-US" altLang="en-US" dirty="0">
              <a:solidFill>
                <a:srgbClr val="666666"/>
              </a:solidFill>
              <a:latin typeface="inherit" charset="0"/>
              <a:ea typeface="ＭＳ Ｐゴシック" panose="020B0600070205080204" pitchFamily="34" charset="-128"/>
            </a:endParaRPr>
          </a:p>
          <a:p>
            <a:pPr eaLnBrk="1" hangingPunct="1"/>
            <a:r>
              <a:rPr lang="en-US" altLang="en-US" b="1" dirty="0">
                <a:solidFill>
                  <a:srgbClr val="666666"/>
                </a:solidFill>
                <a:latin typeface="inherit" charset="0"/>
                <a:ea typeface="ＭＳ Ｐゴシック" panose="020B0600070205080204" pitchFamily="34" charset="-128"/>
              </a:rPr>
              <a:t>8. Measurement:</a:t>
            </a:r>
          </a:p>
          <a:p>
            <a:pPr eaLnBrk="1" hangingPunct="1"/>
            <a:endParaRPr lang="en-US" altLang="en-US" b="1" dirty="0">
              <a:solidFill>
                <a:srgbClr val="666666"/>
              </a:solidFill>
              <a:latin typeface="inherit" charset="0"/>
              <a:ea typeface="ＭＳ Ｐゴシック" panose="020B0600070205080204" pitchFamily="34" charset="-128"/>
            </a:endParaRPr>
          </a:p>
          <a:p>
            <a:pPr eaLnBrk="1" hangingPunct="1"/>
            <a:r>
              <a:rPr lang="en-US" altLang="en-US" b="1" dirty="0">
                <a:solidFill>
                  <a:srgbClr val="666666"/>
                </a:solidFill>
                <a:latin typeface="inherit" charset="0"/>
                <a:ea typeface="ＭＳ Ｐゴシック" panose="020B0600070205080204" pitchFamily="34" charset="-128"/>
              </a:rPr>
              <a:t>PR: </a:t>
            </a:r>
            <a:r>
              <a:rPr lang="en-US" altLang="en-US" dirty="0">
                <a:solidFill>
                  <a:srgbClr val="666666"/>
                </a:solidFill>
                <a:latin typeface="inherit" charset="0"/>
                <a:ea typeface="ＭＳ Ｐゴシック" panose="020B0600070205080204" pitchFamily="34" charset="-128"/>
              </a:rPr>
              <a:t>While the PR measurement tools are constantly evolving, the most common measurement tool is evaluating coverage recaps, which detail clips, placement, quality of vehicle, etc.</a:t>
            </a:r>
          </a:p>
          <a:p>
            <a:pPr eaLnBrk="1" hangingPunct="1"/>
            <a:endParaRPr lang="en-US" altLang="en-US" dirty="0">
              <a:solidFill>
                <a:srgbClr val="666666"/>
              </a:solidFill>
              <a:latin typeface="inherit" charset="0"/>
              <a:ea typeface="ＭＳ Ｐゴシック" panose="020B0600070205080204" pitchFamily="34" charset="-128"/>
            </a:endParaRPr>
          </a:p>
          <a:p>
            <a:pPr eaLnBrk="1" hangingPunct="1"/>
            <a:r>
              <a:rPr lang="en-US" altLang="en-US" b="1" dirty="0">
                <a:solidFill>
                  <a:srgbClr val="666666"/>
                </a:solidFill>
                <a:latin typeface="inherit" charset="0"/>
                <a:ea typeface="ＭＳ Ｐゴシック" panose="020B0600070205080204" pitchFamily="34" charset="-128"/>
              </a:rPr>
              <a:t>Advertising: </a:t>
            </a:r>
            <a:r>
              <a:rPr lang="en-US" altLang="en-US" dirty="0">
                <a:solidFill>
                  <a:srgbClr val="666666"/>
                </a:solidFill>
                <a:latin typeface="inherit" charset="0"/>
                <a:ea typeface="ＭＳ Ｐゴシック" panose="020B0600070205080204" pitchFamily="34" charset="-128"/>
              </a:rPr>
              <a:t>Advertising value can be measured with pre and post testing when consumers are asked about their perception of a product or service before and after being exposed to an ad.</a:t>
            </a:r>
          </a:p>
          <a:p>
            <a:pPr eaLnBrk="1" hangingPunct="1"/>
            <a:endParaRPr lang="en-US" altLang="en-US" dirty="0">
              <a:solidFill>
                <a:srgbClr val="666666"/>
              </a:solidFill>
              <a:latin typeface="inherit" charset="0"/>
              <a:ea typeface="ＭＳ Ｐゴシック" panose="020B0600070205080204" pitchFamily="34" charset="-128"/>
            </a:endParaRPr>
          </a:p>
        </p:txBody>
      </p:sp>
    </p:spTree>
    <p:extLst>
      <p:ext uri="{BB962C8B-B14F-4D97-AF65-F5344CB8AC3E}">
        <p14:creationId xmlns:p14="http://schemas.microsoft.com/office/powerpoint/2010/main" val="3115892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dirty="0">
              <a:solidFill>
                <a:srgbClr val="666666"/>
              </a:solidFill>
              <a:latin typeface="inherit" charset="0"/>
              <a:ea typeface="ＭＳ Ｐゴシック" panose="020B0600070205080204" pitchFamily="34" charset="-128"/>
            </a:endParaRPr>
          </a:p>
        </p:txBody>
      </p:sp>
    </p:spTree>
    <p:extLst>
      <p:ext uri="{BB962C8B-B14F-4D97-AF65-F5344CB8AC3E}">
        <p14:creationId xmlns:p14="http://schemas.microsoft.com/office/powerpoint/2010/main" val="2620311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1191" y="1347107"/>
            <a:ext cx="10993549" cy="1148337"/>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6312598"/>
            <a:ext cx="2844800" cy="365125"/>
          </a:xfrm>
          <a:prstGeom prst="rect">
            <a:avLst/>
          </a:prstGeom>
        </p:spPr>
        <p:txBody>
          <a:bodyPr/>
          <a:lstStyle>
            <a:lvl1pPr>
              <a:defRPr>
                <a:solidFill>
                  <a:schemeClr val="accent1">
                    <a:lumMod val="75000"/>
                    <a:lumOff val="25000"/>
                  </a:schemeClr>
                </a:solidFill>
              </a:defRPr>
            </a:lvl1pPr>
          </a:lstStyle>
          <a:p>
            <a:fld id="{32DE8E1B-5F6E-4218-907B-103A44EA4E2E}" type="datetime1">
              <a:rPr lang="en-US" smtClean="0"/>
              <a:t>10/21/2024</a:t>
            </a:fld>
            <a:endParaRPr lang="en-US" dirty="0"/>
          </a:p>
        </p:txBody>
      </p:sp>
      <p:sp>
        <p:nvSpPr>
          <p:cNvPr id="6" name="Slide Number Placeholder 5"/>
          <p:cNvSpPr>
            <a:spLocks noGrp="1"/>
          </p:cNvSpPr>
          <p:nvPr>
            <p:ph type="sldNum" sz="quarter" idx="12"/>
          </p:nvPr>
        </p:nvSpPr>
        <p:spPr>
          <a:xfrm>
            <a:off x="10558300" y="6312598"/>
            <a:ext cx="1016440" cy="365125"/>
          </a:xfrm>
          <a:prstGeom prst="rect">
            <a:avLst/>
          </a:prstGeo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
        <p:nvSpPr>
          <p:cNvPr id="10" name="Rectangle 9">
            <a:extLst>
              <a:ext uri="{FF2B5EF4-FFF2-40B4-BE49-F238E27FC236}">
                <a16:creationId xmlns:a16="http://schemas.microsoft.com/office/drawing/2014/main" id="{46F2897E-A6D5-A04B-9708-013F972FDCFC}"/>
              </a:ext>
            </a:extLst>
          </p:cNvPr>
          <p:cNvSpPr/>
          <p:nvPr userDrawn="1"/>
        </p:nvSpPr>
        <p:spPr>
          <a:xfrm>
            <a:off x="446534" y="315682"/>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D3067E12-6DB8-1440-8DCF-70EB5B301773}"/>
              </a:ext>
            </a:extLst>
          </p:cNvPr>
          <p:cNvSpPr/>
          <p:nvPr userDrawn="1"/>
        </p:nvSpPr>
        <p:spPr>
          <a:xfrm>
            <a:off x="8042147" y="316049"/>
            <a:ext cx="3703320" cy="9499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C5182098-E8FE-6F41-AE38-82E477FBC8C3}"/>
              </a:ext>
            </a:extLst>
          </p:cNvPr>
          <p:cNvSpPr/>
          <p:nvPr userDrawn="1"/>
        </p:nvSpPr>
        <p:spPr>
          <a:xfrm>
            <a:off x="4241830" y="315682"/>
            <a:ext cx="3703320" cy="9499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05951" y="5956137"/>
            <a:ext cx="2844799" cy="365125"/>
          </a:xfrm>
          <a:prstGeom prst="rect">
            <a:avLst/>
          </a:prstGeom>
        </p:spPr>
        <p:txBody>
          <a:bodyPr/>
          <a:lstStyle/>
          <a:p>
            <a:fld id="{4804413B-D3A7-4028-BA81-BC60B3D95BF9}" type="datetime1">
              <a:rPr lang="en-US" smtClean="0"/>
              <a:t>10/21/2024</a:t>
            </a:fld>
            <a:endParaRPr lang="en-US" dirty="0"/>
          </a:p>
        </p:txBody>
      </p:sp>
      <p:sp>
        <p:nvSpPr>
          <p:cNvPr id="5" name="Footer Placeholder 4"/>
          <p:cNvSpPr>
            <a:spLocks noGrp="1"/>
          </p:cNvSpPr>
          <p:nvPr>
            <p:ph type="ftr" sz="quarter" idx="11"/>
          </p:nvPr>
        </p:nvSpPr>
        <p:spPr>
          <a:xfrm>
            <a:off x="581192" y="5951811"/>
            <a:ext cx="691721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558300" y="5956137"/>
            <a:ext cx="1052510" cy="365125"/>
          </a:xfrm>
          <a:prstGeom prst="rect">
            <a:avLst/>
          </a:prstGeo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a:prstGeom prst="rect">
            <a:avLst/>
          </a:prstGeom>
        </p:spPr>
        <p:txBody>
          <a:bodyPr/>
          <a:lstStyle>
            <a:lvl1pPr>
              <a:defRPr>
                <a:solidFill>
                  <a:schemeClr val="accent1">
                    <a:lumMod val="75000"/>
                    <a:lumOff val="25000"/>
                  </a:schemeClr>
                </a:solidFill>
              </a:defRPr>
            </a:lvl1pPr>
          </a:lstStyle>
          <a:p>
            <a:fld id="{E6E0586E-B28D-4BE8-AE25-5147468ED6F3}" type="datetime1">
              <a:rPr lang="en-US" smtClean="0"/>
              <a:t>10/21/2024</a:t>
            </a:fld>
            <a:endParaRPr lang="en-US" dirty="0"/>
          </a:p>
        </p:txBody>
      </p:sp>
      <p:sp>
        <p:nvSpPr>
          <p:cNvPr id="5" name="Footer Placeholder 4"/>
          <p:cNvSpPr>
            <a:spLocks noGrp="1"/>
          </p:cNvSpPr>
          <p:nvPr>
            <p:ph type="ftr" sz="quarter" idx="11"/>
          </p:nvPr>
        </p:nvSpPr>
        <p:spPr>
          <a:xfrm>
            <a:off x="774923" y="5951811"/>
            <a:ext cx="7896279"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a:prstGeom prst="rect">
            <a:avLst/>
          </a:prstGeo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3">
    <p:spTree>
      <p:nvGrpSpPr>
        <p:cNvPr id="1" name="Shape 69"/>
        <p:cNvGrpSpPr/>
        <p:nvPr/>
      </p:nvGrpSpPr>
      <p:grpSpPr>
        <a:xfrm>
          <a:off x="0" y="0"/>
          <a:ext cx="0" cy="0"/>
          <a:chOff x="0" y="0"/>
          <a:chExt cx="0" cy="0"/>
        </a:xfrm>
      </p:grpSpPr>
      <p:sp>
        <p:nvSpPr>
          <p:cNvPr id="3" name="Rectangle 2">
            <a:extLst>
              <a:ext uri="{FF2B5EF4-FFF2-40B4-BE49-F238E27FC236}">
                <a16:creationId xmlns:a16="http://schemas.microsoft.com/office/drawing/2014/main" id="{C2198770-6A4D-0B28-BB95-C51C9140E817}"/>
              </a:ext>
            </a:extLst>
          </p:cNvPr>
          <p:cNvSpPr/>
          <p:nvPr userDrawn="1"/>
        </p:nvSpPr>
        <p:spPr>
          <a:xfrm>
            <a:off x="0" y="0"/>
            <a:ext cx="4114800" cy="6867938"/>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3A5FAC9C-06B2-40B6-9267-FDC022525071}"/>
              </a:ext>
            </a:extLst>
          </p:cNvPr>
          <p:cNvSpPr/>
          <p:nvPr userDrawn="1"/>
        </p:nvSpPr>
        <p:spPr>
          <a:xfrm>
            <a:off x="4106173" y="9938"/>
            <a:ext cx="8085827"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solidFill>
                <a:srgbClr val="FFFFFF"/>
              </a:solidFill>
            </a:endParaRPr>
          </a:p>
        </p:txBody>
      </p:sp>
      <p:sp>
        <p:nvSpPr>
          <p:cNvPr id="70" name="Shape 70"/>
          <p:cNvSpPr txBox="1">
            <a:spLocks noGrp="1"/>
          </p:cNvSpPr>
          <p:nvPr>
            <p:ph type="title"/>
          </p:nvPr>
        </p:nvSpPr>
        <p:spPr>
          <a:xfrm>
            <a:off x="606933" y="2233133"/>
            <a:ext cx="3499240" cy="1323200"/>
          </a:xfrm>
          <a:prstGeom prst="rect">
            <a:avLst/>
          </a:prstGeom>
          <a:noFill/>
          <a:ln>
            <a:noFill/>
          </a:ln>
        </p:spPr>
        <p:txBody>
          <a:bodyPr lIns="91425" tIns="91425" rIns="91425" bIns="91425" anchor="t" anchorCtr="0"/>
          <a:lstStyle>
            <a:lvl1pPr lvl="0" rtl="0">
              <a:spcBef>
                <a:spcPts val="0"/>
              </a:spcBef>
              <a:buNone/>
              <a:defRPr sz="3733" b="1" i="0">
                <a:solidFill>
                  <a:srgbClr val="66336D"/>
                </a:solidFill>
                <a:latin typeface="Montserrat Black" pitchFamily="2" charset="77"/>
                <a:ea typeface="Montserrat Black" pitchFamily="2" charset="77"/>
                <a:cs typeface="Montserrat Black" pitchFamily="2" charset="77"/>
                <a:sym typeface="Raleway"/>
              </a:defRPr>
            </a:lvl1pPr>
            <a:lvl2pPr lvl="1" rtl="0">
              <a:spcBef>
                <a:spcPts val="0"/>
              </a:spcBef>
              <a:buNone/>
              <a:defRPr sz="3733" b="1">
                <a:solidFill>
                  <a:srgbClr val="242424"/>
                </a:solidFill>
                <a:latin typeface="Raleway"/>
                <a:ea typeface="Raleway"/>
                <a:cs typeface="Raleway"/>
                <a:sym typeface="Raleway"/>
              </a:defRPr>
            </a:lvl2pPr>
            <a:lvl3pPr lvl="2" rtl="0">
              <a:spcBef>
                <a:spcPts val="0"/>
              </a:spcBef>
              <a:buNone/>
              <a:defRPr sz="3733" b="1">
                <a:solidFill>
                  <a:srgbClr val="242424"/>
                </a:solidFill>
                <a:latin typeface="Raleway"/>
                <a:ea typeface="Raleway"/>
                <a:cs typeface="Raleway"/>
                <a:sym typeface="Raleway"/>
              </a:defRPr>
            </a:lvl3pPr>
            <a:lvl4pPr lvl="3" rtl="0">
              <a:spcBef>
                <a:spcPts val="0"/>
              </a:spcBef>
              <a:buNone/>
              <a:defRPr sz="3733" b="1">
                <a:solidFill>
                  <a:srgbClr val="242424"/>
                </a:solidFill>
                <a:latin typeface="Raleway"/>
                <a:ea typeface="Raleway"/>
                <a:cs typeface="Raleway"/>
                <a:sym typeface="Raleway"/>
              </a:defRPr>
            </a:lvl4pPr>
            <a:lvl5pPr lvl="4" rtl="0">
              <a:spcBef>
                <a:spcPts val="0"/>
              </a:spcBef>
              <a:buNone/>
              <a:defRPr sz="3733" b="1">
                <a:solidFill>
                  <a:srgbClr val="242424"/>
                </a:solidFill>
                <a:latin typeface="Raleway"/>
                <a:ea typeface="Raleway"/>
                <a:cs typeface="Raleway"/>
                <a:sym typeface="Raleway"/>
              </a:defRPr>
            </a:lvl5pPr>
            <a:lvl6pPr lvl="5" rtl="0">
              <a:spcBef>
                <a:spcPts val="0"/>
              </a:spcBef>
              <a:buNone/>
              <a:defRPr sz="3733" b="1">
                <a:solidFill>
                  <a:srgbClr val="242424"/>
                </a:solidFill>
                <a:latin typeface="Raleway"/>
                <a:ea typeface="Raleway"/>
                <a:cs typeface="Raleway"/>
                <a:sym typeface="Raleway"/>
              </a:defRPr>
            </a:lvl6pPr>
            <a:lvl7pPr lvl="6" rtl="0">
              <a:spcBef>
                <a:spcPts val="0"/>
              </a:spcBef>
              <a:buNone/>
              <a:defRPr sz="3733" b="1">
                <a:solidFill>
                  <a:srgbClr val="242424"/>
                </a:solidFill>
                <a:latin typeface="Raleway"/>
                <a:ea typeface="Raleway"/>
                <a:cs typeface="Raleway"/>
                <a:sym typeface="Raleway"/>
              </a:defRPr>
            </a:lvl7pPr>
            <a:lvl8pPr lvl="7" rtl="0">
              <a:spcBef>
                <a:spcPts val="0"/>
              </a:spcBef>
              <a:buNone/>
              <a:defRPr sz="3733" b="1">
                <a:solidFill>
                  <a:srgbClr val="242424"/>
                </a:solidFill>
                <a:latin typeface="Raleway"/>
                <a:ea typeface="Raleway"/>
                <a:cs typeface="Raleway"/>
                <a:sym typeface="Raleway"/>
              </a:defRPr>
            </a:lvl8pPr>
            <a:lvl9pPr lvl="8" rtl="0">
              <a:spcBef>
                <a:spcPts val="0"/>
              </a:spcBef>
              <a:buNone/>
              <a:defRPr sz="3733" b="1">
                <a:solidFill>
                  <a:srgbClr val="242424"/>
                </a:solidFill>
                <a:latin typeface="Raleway"/>
                <a:ea typeface="Raleway"/>
                <a:cs typeface="Raleway"/>
                <a:sym typeface="Raleway"/>
              </a:defRPr>
            </a:lvl9pPr>
          </a:lstStyle>
          <a:p>
            <a:endParaRPr lang="en-US" dirty="0"/>
          </a:p>
        </p:txBody>
      </p:sp>
      <p:sp>
        <p:nvSpPr>
          <p:cNvPr id="71" name="Shape 71"/>
          <p:cNvSpPr txBox="1">
            <a:spLocks noGrp="1"/>
          </p:cNvSpPr>
          <p:nvPr>
            <p:ph type="title" idx="2"/>
          </p:nvPr>
        </p:nvSpPr>
        <p:spPr>
          <a:xfrm>
            <a:off x="5224333" y="447835"/>
            <a:ext cx="3134634" cy="1346461"/>
          </a:xfrm>
          <a:prstGeom prst="rect">
            <a:avLst/>
          </a:prstGeom>
          <a:noFill/>
          <a:ln>
            <a:noFill/>
          </a:ln>
        </p:spPr>
        <p:txBody>
          <a:bodyPr lIns="91425" tIns="91425" rIns="91425" bIns="91425" anchor="t" anchorCtr="0"/>
          <a:lstStyle>
            <a:lvl1pPr lvl="0" rtl="0">
              <a:spcBef>
                <a:spcPts val="0"/>
              </a:spcBef>
              <a:buNone/>
              <a:defRPr sz="1600" b="0" i="0">
                <a:solidFill>
                  <a:schemeClr val="tx1"/>
                </a:solidFill>
                <a:latin typeface="Lato Light" panose="020F0302020204030203" pitchFamily="34" charset="77"/>
                <a:ea typeface="Lato" panose="020F0502020204030203" pitchFamily="34" charset="0"/>
                <a:cs typeface="Lato" panose="020F0502020204030203" pitchFamily="34" charset="0"/>
                <a:sym typeface="Raleway"/>
              </a:defRPr>
            </a:lvl1pPr>
            <a:lvl2pPr lvl="1" rtl="0">
              <a:spcBef>
                <a:spcPts val="0"/>
              </a:spcBef>
              <a:buNone/>
              <a:defRPr sz="1600">
                <a:solidFill>
                  <a:srgbClr val="1C1C1C"/>
                </a:solidFill>
                <a:latin typeface="Raleway"/>
                <a:ea typeface="Raleway"/>
                <a:cs typeface="Raleway"/>
                <a:sym typeface="Raleway"/>
              </a:defRPr>
            </a:lvl2pPr>
            <a:lvl3pPr lvl="2" rtl="0">
              <a:spcBef>
                <a:spcPts val="0"/>
              </a:spcBef>
              <a:buNone/>
              <a:defRPr sz="1600">
                <a:solidFill>
                  <a:srgbClr val="1C1C1C"/>
                </a:solidFill>
                <a:latin typeface="Raleway"/>
                <a:ea typeface="Raleway"/>
                <a:cs typeface="Raleway"/>
                <a:sym typeface="Raleway"/>
              </a:defRPr>
            </a:lvl3pPr>
            <a:lvl4pPr lvl="3" rtl="0">
              <a:spcBef>
                <a:spcPts val="0"/>
              </a:spcBef>
              <a:buNone/>
              <a:defRPr sz="1600">
                <a:solidFill>
                  <a:srgbClr val="1C1C1C"/>
                </a:solidFill>
                <a:latin typeface="Raleway"/>
                <a:ea typeface="Raleway"/>
                <a:cs typeface="Raleway"/>
                <a:sym typeface="Raleway"/>
              </a:defRPr>
            </a:lvl4pPr>
            <a:lvl5pPr lvl="4" rtl="0">
              <a:spcBef>
                <a:spcPts val="0"/>
              </a:spcBef>
              <a:buNone/>
              <a:defRPr sz="1600">
                <a:solidFill>
                  <a:srgbClr val="1C1C1C"/>
                </a:solidFill>
                <a:latin typeface="Raleway"/>
                <a:ea typeface="Raleway"/>
                <a:cs typeface="Raleway"/>
                <a:sym typeface="Raleway"/>
              </a:defRPr>
            </a:lvl5pPr>
            <a:lvl6pPr lvl="5" rtl="0">
              <a:spcBef>
                <a:spcPts val="0"/>
              </a:spcBef>
              <a:buNone/>
              <a:defRPr sz="1600">
                <a:solidFill>
                  <a:srgbClr val="1C1C1C"/>
                </a:solidFill>
                <a:latin typeface="Raleway"/>
                <a:ea typeface="Raleway"/>
                <a:cs typeface="Raleway"/>
                <a:sym typeface="Raleway"/>
              </a:defRPr>
            </a:lvl6pPr>
            <a:lvl7pPr lvl="6" rtl="0">
              <a:spcBef>
                <a:spcPts val="0"/>
              </a:spcBef>
              <a:buNone/>
              <a:defRPr sz="1600">
                <a:solidFill>
                  <a:srgbClr val="1C1C1C"/>
                </a:solidFill>
                <a:latin typeface="Raleway"/>
                <a:ea typeface="Raleway"/>
                <a:cs typeface="Raleway"/>
                <a:sym typeface="Raleway"/>
              </a:defRPr>
            </a:lvl7pPr>
            <a:lvl8pPr lvl="7" rtl="0">
              <a:spcBef>
                <a:spcPts val="0"/>
              </a:spcBef>
              <a:buNone/>
              <a:defRPr sz="1600">
                <a:solidFill>
                  <a:srgbClr val="1C1C1C"/>
                </a:solidFill>
                <a:latin typeface="Raleway"/>
                <a:ea typeface="Raleway"/>
                <a:cs typeface="Raleway"/>
                <a:sym typeface="Raleway"/>
              </a:defRPr>
            </a:lvl8pPr>
            <a:lvl9pPr lvl="8" rtl="0">
              <a:spcBef>
                <a:spcPts val="0"/>
              </a:spcBef>
              <a:buNone/>
              <a:defRPr sz="1600">
                <a:solidFill>
                  <a:srgbClr val="1C1C1C"/>
                </a:solidFill>
                <a:latin typeface="Raleway"/>
                <a:ea typeface="Raleway"/>
                <a:cs typeface="Raleway"/>
                <a:sym typeface="Raleway"/>
              </a:defRPr>
            </a:lvl9pPr>
          </a:lstStyle>
          <a:p>
            <a:endParaRPr dirty="0"/>
          </a:p>
        </p:txBody>
      </p:sp>
      <p:sp>
        <p:nvSpPr>
          <p:cNvPr id="10" name="Picture Placeholder 8"/>
          <p:cNvSpPr>
            <a:spLocks noGrp="1"/>
          </p:cNvSpPr>
          <p:nvPr>
            <p:ph type="pic" sz="quarter" idx="12" hasCustomPrompt="1"/>
          </p:nvPr>
        </p:nvSpPr>
        <p:spPr>
          <a:xfrm>
            <a:off x="8708167" y="1"/>
            <a:ext cx="3134634" cy="4879933"/>
          </a:xfrm>
          <a:prstGeom prst="rect">
            <a:avLst/>
          </a:prstGeom>
          <a:solidFill>
            <a:schemeClr val="bg2"/>
          </a:solidFill>
        </p:spPr>
        <p:txBody>
          <a:bodyPr anchor="ctr"/>
          <a:lstStyle>
            <a:lvl1pPr marL="0" indent="0" algn="ctr" rtl="0">
              <a:lnSpc>
                <a:spcPct val="100000"/>
              </a:lnSpc>
              <a:buNone/>
              <a:defRPr sz="1600">
                <a:solidFill>
                  <a:schemeClr val="bg1"/>
                </a:solidFill>
                <a:latin typeface="Lato" panose="020F0502020204030203" pitchFamily="34" charset="0"/>
              </a:defRPr>
            </a:lvl1pPr>
          </a:lstStyle>
          <a:p>
            <a:r>
              <a:rPr lang="en-US"/>
              <a:t>Click the icon for add image OR drag your image here</a:t>
            </a:r>
            <a:endParaRPr lang="en-US" dirty="0"/>
          </a:p>
        </p:txBody>
      </p:sp>
      <p:sp>
        <p:nvSpPr>
          <p:cNvPr id="11" name="Picture Placeholder 8"/>
          <p:cNvSpPr>
            <a:spLocks noGrp="1"/>
          </p:cNvSpPr>
          <p:nvPr>
            <p:ph type="pic" sz="quarter" idx="13" hasCustomPrompt="1"/>
          </p:nvPr>
        </p:nvSpPr>
        <p:spPr>
          <a:xfrm>
            <a:off x="5224333" y="1978068"/>
            <a:ext cx="3134634" cy="4879933"/>
          </a:xfrm>
          <a:prstGeom prst="rect">
            <a:avLst/>
          </a:prstGeom>
          <a:solidFill>
            <a:schemeClr val="bg2"/>
          </a:solidFill>
        </p:spPr>
        <p:txBody>
          <a:bodyPr anchor="ctr"/>
          <a:lstStyle>
            <a:lvl1pPr marL="0" indent="0" algn="ctr" rtl="0">
              <a:lnSpc>
                <a:spcPct val="100000"/>
              </a:lnSpc>
              <a:buNone/>
              <a:defRPr sz="1600">
                <a:solidFill>
                  <a:schemeClr val="bg1"/>
                </a:solidFill>
                <a:latin typeface="Lato" panose="020F0502020204030203" pitchFamily="34" charset="0"/>
              </a:defRPr>
            </a:lvl1pPr>
          </a:lstStyle>
          <a:p>
            <a:r>
              <a:rPr lang="en-US"/>
              <a:t>Click the icon for add image OR drag your image here</a:t>
            </a:r>
            <a:endParaRPr lang="en-US" dirty="0"/>
          </a:p>
        </p:txBody>
      </p:sp>
      <p:sp>
        <p:nvSpPr>
          <p:cNvPr id="8" name="Shape 71">
            <a:extLst>
              <a:ext uri="{FF2B5EF4-FFF2-40B4-BE49-F238E27FC236}">
                <a16:creationId xmlns:a16="http://schemas.microsoft.com/office/drawing/2014/main" id="{D2AF1475-F9C4-EC4C-919B-F21C3FB55FD4}"/>
              </a:ext>
            </a:extLst>
          </p:cNvPr>
          <p:cNvSpPr txBox="1">
            <a:spLocks/>
          </p:cNvSpPr>
          <p:nvPr userDrawn="1"/>
        </p:nvSpPr>
        <p:spPr>
          <a:xfrm>
            <a:off x="8708167" y="5094597"/>
            <a:ext cx="3134634" cy="1346461"/>
          </a:xfrm>
          <a:prstGeom prst="rect">
            <a:avLst/>
          </a:prstGeom>
          <a:noFill/>
          <a:ln>
            <a:noFill/>
          </a:ln>
        </p:spPr>
        <p:txBody>
          <a:bodyPr lIns="121884" tIns="121884" rIns="121884" bIns="121884"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None/>
              <a:defRPr sz="1200" b="0" i="0" u="none" strike="noStrike" cap="none">
                <a:solidFill>
                  <a:schemeClr val="tx1"/>
                </a:solidFill>
                <a:latin typeface="Lato Light" panose="020F0302020204030203" pitchFamily="34" charset="77"/>
                <a:ea typeface="Lato" panose="020F0502020204030203" pitchFamily="34" charset="0"/>
                <a:cs typeface="Lato" panose="020F0502020204030203" pitchFamily="34" charset="0"/>
                <a:sym typeface="Raleway"/>
              </a:defRPr>
            </a:lvl1pPr>
            <a:lvl2pPr lvl="1" rtl="0">
              <a:spcBef>
                <a:spcPts val="0"/>
              </a:spcBef>
              <a:buNone/>
              <a:defRPr sz="1200">
                <a:solidFill>
                  <a:srgbClr val="1C1C1C"/>
                </a:solidFill>
                <a:latin typeface="Raleway"/>
                <a:ea typeface="Raleway"/>
                <a:cs typeface="Raleway"/>
                <a:sym typeface="Raleway"/>
              </a:defRPr>
            </a:lvl2pPr>
            <a:lvl3pPr lvl="2" rtl="0">
              <a:spcBef>
                <a:spcPts val="0"/>
              </a:spcBef>
              <a:buNone/>
              <a:defRPr sz="1200">
                <a:solidFill>
                  <a:srgbClr val="1C1C1C"/>
                </a:solidFill>
                <a:latin typeface="Raleway"/>
                <a:ea typeface="Raleway"/>
                <a:cs typeface="Raleway"/>
                <a:sym typeface="Raleway"/>
              </a:defRPr>
            </a:lvl3pPr>
            <a:lvl4pPr lvl="3" rtl="0">
              <a:spcBef>
                <a:spcPts val="0"/>
              </a:spcBef>
              <a:buNone/>
              <a:defRPr sz="1200">
                <a:solidFill>
                  <a:srgbClr val="1C1C1C"/>
                </a:solidFill>
                <a:latin typeface="Raleway"/>
                <a:ea typeface="Raleway"/>
                <a:cs typeface="Raleway"/>
                <a:sym typeface="Raleway"/>
              </a:defRPr>
            </a:lvl4pPr>
            <a:lvl5pPr lvl="4" rtl="0">
              <a:spcBef>
                <a:spcPts val="0"/>
              </a:spcBef>
              <a:buNone/>
              <a:defRPr sz="1200">
                <a:solidFill>
                  <a:srgbClr val="1C1C1C"/>
                </a:solidFill>
                <a:latin typeface="Raleway"/>
                <a:ea typeface="Raleway"/>
                <a:cs typeface="Raleway"/>
                <a:sym typeface="Raleway"/>
              </a:defRPr>
            </a:lvl5pPr>
            <a:lvl6pPr lvl="5" rtl="0">
              <a:spcBef>
                <a:spcPts val="0"/>
              </a:spcBef>
              <a:buNone/>
              <a:defRPr sz="1200">
                <a:solidFill>
                  <a:srgbClr val="1C1C1C"/>
                </a:solidFill>
                <a:latin typeface="Raleway"/>
                <a:ea typeface="Raleway"/>
                <a:cs typeface="Raleway"/>
                <a:sym typeface="Raleway"/>
              </a:defRPr>
            </a:lvl6pPr>
            <a:lvl7pPr lvl="6" rtl="0">
              <a:spcBef>
                <a:spcPts val="0"/>
              </a:spcBef>
              <a:buNone/>
              <a:defRPr sz="1200">
                <a:solidFill>
                  <a:srgbClr val="1C1C1C"/>
                </a:solidFill>
                <a:latin typeface="Raleway"/>
                <a:ea typeface="Raleway"/>
                <a:cs typeface="Raleway"/>
                <a:sym typeface="Raleway"/>
              </a:defRPr>
            </a:lvl7pPr>
            <a:lvl8pPr lvl="7" rtl="0">
              <a:spcBef>
                <a:spcPts val="0"/>
              </a:spcBef>
              <a:buNone/>
              <a:defRPr sz="1200">
                <a:solidFill>
                  <a:srgbClr val="1C1C1C"/>
                </a:solidFill>
                <a:latin typeface="Raleway"/>
                <a:ea typeface="Raleway"/>
                <a:cs typeface="Raleway"/>
                <a:sym typeface="Raleway"/>
              </a:defRPr>
            </a:lvl8pPr>
            <a:lvl9pPr lvl="8" rtl="0">
              <a:spcBef>
                <a:spcPts val="0"/>
              </a:spcBef>
              <a:buNone/>
              <a:defRPr sz="1200">
                <a:solidFill>
                  <a:srgbClr val="1C1C1C"/>
                </a:solidFill>
                <a:latin typeface="Raleway"/>
                <a:ea typeface="Raleway"/>
                <a:cs typeface="Raleway"/>
                <a:sym typeface="Raleway"/>
              </a:defRPr>
            </a:lvl9pPr>
          </a:lstStyle>
          <a:p>
            <a:endParaRPr lang="en-US" sz="1600"/>
          </a:p>
        </p:txBody>
      </p:sp>
      <p:sp>
        <p:nvSpPr>
          <p:cNvPr id="4" name="Text Placeholder 3">
            <a:extLst>
              <a:ext uri="{FF2B5EF4-FFF2-40B4-BE49-F238E27FC236}">
                <a16:creationId xmlns:a16="http://schemas.microsoft.com/office/drawing/2014/main" id="{8915034C-1AEA-3C48-8BD0-62ED396F089E}"/>
              </a:ext>
            </a:extLst>
          </p:cNvPr>
          <p:cNvSpPr>
            <a:spLocks noGrp="1"/>
          </p:cNvSpPr>
          <p:nvPr>
            <p:ph type="body" sz="quarter" idx="14" hasCustomPrompt="1"/>
          </p:nvPr>
        </p:nvSpPr>
        <p:spPr>
          <a:xfrm>
            <a:off x="8707967" y="5094817"/>
            <a:ext cx="3134784" cy="1346200"/>
          </a:xfrm>
          <a:prstGeom prst="rect">
            <a:avLst/>
          </a:prstGeom>
        </p:spPr>
        <p:txBody>
          <a:bodyPr/>
          <a:lstStyle>
            <a:lvl1pPr>
              <a:defRPr sz="1600" b="0" i="0">
                <a:latin typeface="Lato Light" panose="020F0302020204030203" pitchFamily="34" charset="77"/>
              </a:defRPr>
            </a:lvl1pPr>
            <a:lvl2pPr>
              <a:defRPr sz="1600" b="0" i="0">
                <a:latin typeface="Lato Light" panose="020F0302020204030203" pitchFamily="34" charset="77"/>
              </a:defRPr>
            </a:lvl2pPr>
            <a:lvl3pPr>
              <a:defRPr sz="1600" b="0" i="0">
                <a:latin typeface="Lato Light" panose="020F0302020204030203" pitchFamily="34" charset="77"/>
              </a:defRPr>
            </a:lvl3pPr>
            <a:lvl4pPr>
              <a:defRPr sz="1600" b="0" i="0">
                <a:latin typeface="Lato Light" panose="020F0302020204030203" pitchFamily="34" charset="77"/>
              </a:defRPr>
            </a:lvl4pPr>
            <a:lvl5pPr>
              <a:defRPr sz="1600" b="0" i="0">
                <a:latin typeface="Lato Light" panose="020F0302020204030203" pitchFamily="34" charset="77"/>
              </a:defRPr>
            </a:lvl5pPr>
          </a:lstStyle>
          <a:p>
            <a:pPr lvl="0"/>
            <a:r>
              <a:rPr lang="en-US" dirty="0"/>
              <a:t>Click to add title</a:t>
            </a:r>
          </a:p>
        </p:txBody>
      </p:sp>
    </p:spTree>
    <p:extLst>
      <p:ext uri="{BB962C8B-B14F-4D97-AF65-F5344CB8AC3E}">
        <p14:creationId xmlns:p14="http://schemas.microsoft.com/office/powerpoint/2010/main" val="204950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1" decel="10000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750" fill="hold"/>
                                        <p:tgtEl>
                                          <p:spTgt spid="10"/>
                                        </p:tgtEl>
                                        <p:attrNameLst>
                                          <p:attrName>ppt_x</p:attrName>
                                        </p:attrNameLst>
                                      </p:cBhvr>
                                      <p:tavLst>
                                        <p:tav tm="0">
                                          <p:val>
                                            <p:strVal val="#ppt_x"/>
                                          </p:val>
                                        </p:tav>
                                        <p:tav tm="100000">
                                          <p:val>
                                            <p:strVal val="#ppt_x"/>
                                          </p:val>
                                        </p:tav>
                                      </p:tavLst>
                                    </p:anim>
                                    <p:anim calcmode="lin" valueType="num">
                                      <p:cBhvr additive="base">
                                        <p:cTn id="13"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mage and Text 1">
    <p:spTree>
      <p:nvGrpSpPr>
        <p:cNvPr id="1" name="Shape 24"/>
        <p:cNvGrpSpPr/>
        <p:nvPr/>
      </p:nvGrpSpPr>
      <p:grpSpPr>
        <a:xfrm>
          <a:off x="0" y="0"/>
          <a:ext cx="0" cy="0"/>
          <a:chOff x="0" y="0"/>
          <a:chExt cx="0" cy="0"/>
        </a:xfrm>
      </p:grpSpPr>
      <p:sp>
        <p:nvSpPr>
          <p:cNvPr id="2" name="Rectangle 1">
            <a:extLst>
              <a:ext uri="{FF2B5EF4-FFF2-40B4-BE49-F238E27FC236}">
                <a16:creationId xmlns:a16="http://schemas.microsoft.com/office/drawing/2014/main" id="{5D27FBF9-FE75-944D-9E9B-23EF2B3DEFF3}"/>
              </a:ext>
            </a:extLst>
          </p:cNvPr>
          <p:cNvSpPr/>
          <p:nvPr userDrawn="1"/>
        </p:nvSpPr>
        <p:spPr>
          <a:xfrm>
            <a:off x="4106567" y="0"/>
            <a:ext cx="8085433"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a:p>
        </p:txBody>
      </p:sp>
      <p:sp>
        <p:nvSpPr>
          <p:cNvPr id="7" name="Shape 10"/>
          <p:cNvSpPr/>
          <p:nvPr userDrawn="1"/>
        </p:nvSpPr>
        <p:spPr>
          <a:xfrm>
            <a:off x="0" y="0"/>
            <a:ext cx="4106567" cy="6858000"/>
          </a:xfrm>
          <a:prstGeom prst="rect">
            <a:avLst/>
          </a:prstGeom>
          <a:solidFill>
            <a:schemeClr val="tx1">
              <a:alpha val="80000"/>
            </a:schemeClr>
          </a:solidFill>
          <a:ln>
            <a:noFill/>
          </a:ln>
        </p:spPr>
        <p:txBody>
          <a:bodyPr lIns="121884" tIns="121884" rIns="121884" bIns="121884" anchor="ctr" anchorCtr="0">
            <a:noAutofit/>
          </a:bodyPr>
          <a:lstStyle/>
          <a:p>
            <a:pPr lvl="0">
              <a:spcBef>
                <a:spcPts val="0"/>
              </a:spcBef>
              <a:buNone/>
            </a:pPr>
            <a:endParaRPr sz="2489"/>
          </a:p>
        </p:txBody>
      </p:sp>
      <p:sp>
        <p:nvSpPr>
          <p:cNvPr id="25" name="Shape 25"/>
          <p:cNvSpPr txBox="1">
            <a:spLocks noGrp="1"/>
          </p:cNvSpPr>
          <p:nvPr>
            <p:ph type="title"/>
          </p:nvPr>
        </p:nvSpPr>
        <p:spPr>
          <a:xfrm>
            <a:off x="606934" y="2145800"/>
            <a:ext cx="2923200" cy="2566400"/>
          </a:xfrm>
          <a:prstGeom prst="rect">
            <a:avLst/>
          </a:prstGeom>
          <a:noFill/>
          <a:ln>
            <a:noFill/>
          </a:ln>
        </p:spPr>
        <p:txBody>
          <a:bodyPr lIns="91425" tIns="91425" rIns="91425" bIns="91425" anchor="t" anchorCtr="0"/>
          <a:lstStyle>
            <a:lvl1pPr lvl="0" rtl="0">
              <a:spcBef>
                <a:spcPts val="0"/>
              </a:spcBef>
              <a:buNone/>
              <a:defRPr sz="3733" b="1" i="0">
                <a:solidFill>
                  <a:schemeClr val="bg1"/>
                </a:solidFill>
                <a:latin typeface="Montserrat Black" pitchFamily="2" charset="77"/>
                <a:ea typeface="Montserrat Black" pitchFamily="2" charset="77"/>
                <a:cs typeface="Montserrat Black" pitchFamily="2" charset="77"/>
                <a:sym typeface="Raleway"/>
              </a:defRPr>
            </a:lvl1pPr>
            <a:lvl2pPr lvl="1" rtl="0">
              <a:spcBef>
                <a:spcPts val="0"/>
              </a:spcBef>
              <a:buNone/>
              <a:defRPr sz="3733" b="1">
                <a:solidFill>
                  <a:schemeClr val="lt1"/>
                </a:solidFill>
                <a:latin typeface="Raleway"/>
                <a:ea typeface="Raleway"/>
                <a:cs typeface="Raleway"/>
                <a:sym typeface="Raleway"/>
              </a:defRPr>
            </a:lvl2pPr>
            <a:lvl3pPr lvl="2" rtl="0">
              <a:spcBef>
                <a:spcPts val="0"/>
              </a:spcBef>
              <a:buNone/>
              <a:defRPr sz="3733" b="1">
                <a:solidFill>
                  <a:schemeClr val="lt1"/>
                </a:solidFill>
                <a:latin typeface="Raleway"/>
                <a:ea typeface="Raleway"/>
                <a:cs typeface="Raleway"/>
                <a:sym typeface="Raleway"/>
              </a:defRPr>
            </a:lvl3pPr>
            <a:lvl4pPr lvl="3" rtl="0">
              <a:spcBef>
                <a:spcPts val="0"/>
              </a:spcBef>
              <a:buNone/>
              <a:defRPr sz="3733" b="1">
                <a:solidFill>
                  <a:schemeClr val="lt1"/>
                </a:solidFill>
                <a:latin typeface="Raleway"/>
                <a:ea typeface="Raleway"/>
                <a:cs typeface="Raleway"/>
                <a:sym typeface="Raleway"/>
              </a:defRPr>
            </a:lvl4pPr>
            <a:lvl5pPr lvl="4" rtl="0">
              <a:spcBef>
                <a:spcPts val="0"/>
              </a:spcBef>
              <a:buNone/>
              <a:defRPr sz="3733" b="1">
                <a:solidFill>
                  <a:schemeClr val="lt1"/>
                </a:solidFill>
                <a:latin typeface="Raleway"/>
                <a:ea typeface="Raleway"/>
                <a:cs typeface="Raleway"/>
                <a:sym typeface="Raleway"/>
              </a:defRPr>
            </a:lvl5pPr>
            <a:lvl6pPr lvl="5" rtl="0">
              <a:spcBef>
                <a:spcPts val="0"/>
              </a:spcBef>
              <a:buNone/>
              <a:defRPr sz="3733" b="1">
                <a:solidFill>
                  <a:schemeClr val="lt1"/>
                </a:solidFill>
                <a:latin typeface="Raleway"/>
                <a:ea typeface="Raleway"/>
                <a:cs typeface="Raleway"/>
                <a:sym typeface="Raleway"/>
              </a:defRPr>
            </a:lvl6pPr>
            <a:lvl7pPr lvl="6" rtl="0">
              <a:spcBef>
                <a:spcPts val="0"/>
              </a:spcBef>
              <a:buNone/>
              <a:defRPr sz="3733" b="1">
                <a:solidFill>
                  <a:schemeClr val="lt1"/>
                </a:solidFill>
                <a:latin typeface="Raleway"/>
                <a:ea typeface="Raleway"/>
                <a:cs typeface="Raleway"/>
                <a:sym typeface="Raleway"/>
              </a:defRPr>
            </a:lvl7pPr>
            <a:lvl8pPr lvl="7" rtl="0">
              <a:spcBef>
                <a:spcPts val="0"/>
              </a:spcBef>
              <a:buNone/>
              <a:defRPr sz="3733" b="1">
                <a:solidFill>
                  <a:schemeClr val="lt1"/>
                </a:solidFill>
                <a:latin typeface="Raleway"/>
                <a:ea typeface="Raleway"/>
                <a:cs typeface="Raleway"/>
                <a:sym typeface="Raleway"/>
              </a:defRPr>
            </a:lvl8pPr>
            <a:lvl9pPr lvl="8" rtl="0">
              <a:spcBef>
                <a:spcPts val="0"/>
              </a:spcBef>
              <a:buNone/>
              <a:defRPr sz="3733" b="1">
                <a:solidFill>
                  <a:schemeClr val="lt1"/>
                </a:solidFill>
                <a:latin typeface="Raleway"/>
                <a:ea typeface="Raleway"/>
                <a:cs typeface="Raleway"/>
                <a:sym typeface="Raleway"/>
              </a:defRPr>
            </a:lvl9pPr>
          </a:lstStyle>
          <a:p>
            <a:endParaRPr lang="en-US" dirty="0"/>
          </a:p>
        </p:txBody>
      </p:sp>
      <p:sp>
        <p:nvSpPr>
          <p:cNvPr id="26" name="Shape 26"/>
          <p:cNvSpPr txBox="1">
            <a:spLocks noGrp="1"/>
          </p:cNvSpPr>
          <p:nvPr>
            <p:ph type="title" idx="2"/>
          </p:nvPr>
        </p:nvSpPr>
        <p:spPr>
          <a:xfrm>
            <a:off x="4587967" y="1628100"/>
            <a:ext cx="7165200" cy="3908400"/>
          </a:xfrm>
          <a:prstGeom prst="rect">
            <a:avLst/>
          </a:prstGeom>
          <a:noFill/>
          <a:ln>
            <a:noFill/>
          </a:ln>
        </p:spPr>
        <p:txBody>
          <a:bodyPr lIns="91425" tIns="91425" rIns="91425" bIns="91425" anchor="t" anchorCtr="0"/>
          <a:lstStyle>
            <a:lvl1pPr lvl="0" rtl="0">
              <a:spcBef>
                <a:spcPts val="0"/>
              </a:spcBef>
              <a:buNone/>
              <a:defRPr sz="1600" b="0" i="0">
                <a:solidFill>
                  <a:schemeClr val="tx1"/>
                </a:solidFill>
                <a:latin typeface="Lato Light" panose="020F0302020204030203" pitchFamily="34" charset="77"/>
                <a:ea typeface="Lato Light" panose="020F0302020204030203" pitchFamily="34" charset="77"/>
                <a:cs typeface="Lato Light" panose="020F0302020204030203" pitchFamily="34" charset="77"/>
                <a:sym typeface="Raleway"/>
              </a:defRPr>
            </a:lvl1pPr>
            <a:lvl2pPr lvl="1" rtl="0">
              <a:spcBef>
                <a:spcPts val="0"/>
              </a:spcBef>
              <a:buNone/>
              <a:defRPr sz="1600">
                <a:solidFill>
                  <a:srgbClr val="1C1C1C"/>
                </a:solidFill>
                <a:latin typeface="Raleway"/>
                <a:ea typeface="Raleway"/>
                <a:cs typeface="Raleway"/>
                <a:sym typeface="Raleway"/>
              </a:defRPr>
            </a:lvl2pPr>
            <a:lvl3pPr lvl="2" rtl="0">
              <a:spcBef>
                <a:spcPts val="0"/>
              </a:spcBef>
              <a:buNone/>
              <a:defRPr sz="1600">
                <a:solidFill>
                  <a:srgbClr val="1C1C1C"/>
                </a:solidFill>
                <a:latin typeface="Raleway"/>
                <a:ea typeface="Raleway"/>
                <a:cs typeface="Raleway"/>
                <a:sym typeface="Raleway"/>
              </a:defRPr>
            </a:lvl3pPr>
            <a:lvl4pPr lvl="3" rtl="0">
              <a:spcBef>
                <a:spcPts val="0"/>
              </a:spcBef>
              <a:buNone/>
              <a:defRPr sz="1600">
                <a:solidFill>
                  <a:srgbClr val="1C1C1C"/>
                </a:solidFill>
                <a:latin typeface="Raleway"/>
                <a:ea typeface="Raleway"/>
                <a:cs typeface="Raleway"/>
                <a:sym typeface="Raleway"/>
              </a:defRPr>
            </a:lvl4pPr>
            <a:lvl5pPr lvl="4" rtl="0">
              <a:spcBef>
                <a:spcPts val="0"/>
              </a:spcBef>
              <a:buNone/>
              <a:defRPr sz="1600">
                <a:solidFill>
                  <a:srgbClr val="1C1C1C"/>
                </a:solidFill>
                <a:latin typeface="Raleway"/>
                <a:ea typeface="Raleway"/>
                <a:cs typeface="Raleway"/>
                <a:sym typeface="Raleway"/>
              </a:defRPr>
            </a:lvl5pPr>
            <a:lvl6pPr lvl="5" rtl="0">
              <a:spcBef>
                <a:spcPts val="0"/>
              </a:spcBef>
              <a:buNone/>
              <a:defRPr sz="1600">
                <a:solidFill>
                  <a:srgbClr val="1C1C1C"/>
                </a:solidFill>
                <a:latin typeface="Raleway"/>
                <a:ea typeface="Raleway"/>
                <a:cs typeface="Raleway"/>
                <a:sym typeface="Raleway"/>
              </a:defRPr>
            </a:lvl6pPr>
            <a:lvl7pPr lvl="6" rtl="0">
              <a:spcBef>
                <a:spcPts val="0"/>
              </a:spcBef>
              <a:buNone/>
              <a:defRPr sz="1600">
                <a:solidFill>
                  <a:srgbClr val="1C1C1C"/>
                </a:solidFill>
                <a:latin typeface="Raleway"/>
                <a:ea typeface="Raleway"/>
                <a:cs typeface="Raleway"/>
                <a:sym typeface="Raleway"/>
              </a:defRPr>
            </a:lvl7pPr>
            <a:lvl8pPr lvl="7" rtl="0">
              <a:spcBef>
                <a:spcPts val="0"/>
              </a:spcBef>
              <a:buNone/>
              <a:defRPr sz="1600">
                <a:solidFill>
                  <a:srgbClr val="1C1C1C"/>
                </a:solidFill>
                <a:latin typeface="Raleway"/>
                <a:ea typeface="Raleway"/>
                <a:cs typeface="Raleway"/>
                <a:sym typeface="Raleway"/>
              </a:defRPr>
            </a:lvl8pPr>
            <a:lvl9pPr lvl="8" rtl="0">
              <a:spcBef>
                <a:spcPts val="0"/>
              </a:spcBef>
              <a:buNone/>
              <a:defRPr sz="1600">
                <a:solidFill>
                  <a:srgbClr val="1C1C1C"/>
                </a:solidFill>
                <a:latin typeface="Raleway"/>
                <a:ea typeface="Raleway"/>
                <a:cs typeface="Raleway"/>
                <a:sym typeface="Raleway"/>
              </a:defRPr>
            </a:lvl9pPr>
          </a:lstStyle>
          <a:p>
            <a:endParaRPr dirty="0"/>
          </a:p>
        </p:txBody>
      </p:sp>
    </p:spTree>
    <p:extLst>
      <p:ext uri="{BB962C8B-B14F-4D97-AF65-F5344CB8AC3E}">
        <p14:creationId xmlns:p14="http://schemas.microsoft.com/office/powerpoint/2010/main" val="1422804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05951" y="5956137"/>
            <a:ext cx="2844799" cy="365125"/>
          </a:xfrm>
          <a:prstGeom prst="rect">
            <a:avLst/>
          </a:prstGeom>
        </p:spPr>
        <p:txBody>
          <a:bodyPr/>
          <a:lstStyle/>
          <a:p>
            <a:fld id="{C0793C08-D2D2-441B-9122-3D0770D1CA44}" type="datetime1">
              <a:rPr lang="en-US" smtClean="0"/>
              <a:t>10/21/2024</a:t>
            </a:fld>
            <a:endParaRPr lang="en-US" dirty="0"/>
          </a:p>
        </p:txBody>
      </p:sp>
      <p:sp>
        <p:nvSpPr>
          <p:cNvPr id="5" name="Footer Placeholder 4"/>
          <p:cNvSpPr>
            <a:spLocks noGrp="1"/>
          </p:cNvSpPr>
          <p:nvPr>
            <p:ph type="ftr" sz="quarter" idx="11"/>
          </p:nvPr>
        </p:nvSpPr>
        <p:spPr>
          <a:xfrm>
            <a:off x="581192" y="5951811"/>
            <a:ext cx="691721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a:prstGeom prst="rect">
            <a:avLst/>
          </a:prstGeom>
        </p:spPr>
        <p:txBody>
          <a:bodyPr/>
          <a:lstStyle/>
          <a:p>
            <a:fld id="{D57F1E4F-1CFF-5643-939E-217C01CDF565}" type="slidenum">
              <a:rPr lang="en-US" dirty="0"/>
              <a:pPr/>
              <a:t>‹#›</a:t>
            </a:fld>
            <a:endParaRPr lang="en-US" dirty="0"/>
          </a:p>
        </p:txBody>
      </p:sp>
      <p:pic>
        <p:nvPicPr>
          <p:cNvPr id="8" name="Picture 7"/>
          <p:cNvPicPr>
            <a:picLocks noChangeAspect="1"/>
          </p:cNvPicPr>
          <p:nvPr userDrawn="1"/>
        </p:nvPicPr>
        <p:blipFill>
          <a:blip r:embed="rId2"/>
          <a:stretch>
            <a:fillRect/>
          </a:stretch>
        </p:blipFill>
        <p:spPr>
          <a:xfrm>
            <a:off x="685642" y="733910"/>
            <a:ext cx="627343" cy="459462"/>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605951" y="5956137"/>
            <a:ext cx="2844799" cy="365125"/>
          </a:xfrm>
          <a:prstGeom prst="rect">
            <a:avLst/>
          </a:prstGeom>
        </p:spPr>
        <p:txBody>
          <a:bodyPr/>
          <a:lstStyle>
            <a:lvl1pPr>
              <a:defRPr>
                <a:solidFill>
                  <a:schemeClr val="accent1">
                    <a:lumMod val="75000"/>
                    <a:lumOff val="25000"/>
                  </a:schemeClr>
                </a:solidFill>
              </a:defRPr>
            </a:lvl1pPr>
          </a:lstStyle>
          <a:p>
            <a:fld id="{DAA02CAA-98AF-432F-85E3-603FC27AD17F}" type="datetime1">
              <a:rPr lang="en-US" smtClean="0"/>
              <a:t>10/21/2024</a:t>
            </a:fld>
            <a:endParaRPr lang="en-US" dirty="0"/>
          </a:p>
        </p:txBody>
      </p:sp>
      <p:sp>
        <p:nvSpPr>
          <p:cNvPr id="5" name="Footer Placeholder 4"/>
          <p:cNvSpPr>
            <a:spLocks noGrp="1"/>
          </p:cNvSpPr>
          <p:nvPr>
            <p:ph type="ftr" sz="quarter" idx="11"/>
          </p:nvPr>
        </p:nvSpPr>
        <p:spPr>
          <a:xfrm>
            <a:off x="581192" y="5951811"/>
            <a:ext cx="6917210" cy="365125"/>
          </a:xfrm>
          <a:prstGeom prst="rect">
            <a:avLst/>
          </a:prstGeo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52510" cy="365125"/>
          </a:xfrm>
          <a:prstGeom prst="rect">
            <a:avLst/>
          </a:prstGeom>
        </p:spPr>
        <p:txBody>
          <a:bodyPr/>
          <a:lstStyle>
            <a:lvl1pPr>
              <a:defRPr>
                <a:solidFill>
                  <a:schemeClr val="accent3">
                    <a:lumMod val="50000"/>
                  </a:schemeClr>
                </a:solidFill>
              </a:defRPr>
            </a:lvl1pPr>
          </a:lstStyle>
          <a:p>
            <a:fld id="{D57F1E4F-1CFF-5643-939E-217C01CDF56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605951" y="5956137"/>
            <a:ext cx="2844799" cy="365125"/>
          </a:xfrm>
          <a:prstGeom prst="rect">
            <a:avLst/>
          </a:prstGeom>
        </p:spPr>
        <p:txBody>
          <a:bodyPr/>
          <a:lstStyle/>
          <a:p>
            <a:fld id="{5A6D6195-EB8E-4FE8-AB6D-447948EB0730}" type="datetime1">
              <a:rPr lang="en-US" smtClean="0"/>
              <a:t>10/21/2024</a:t>
            </a:fld>
            <a:endParaRPr lang="en-US" dirty="0"/>
          </a:p>
        </p:txBody>
      </p:sp>
      <p:sp>
        <p:nvSpPr>
          <p:cNvPr id="6" name="Footer Placeholder 5"/>
          <p:cNvSpPr>
            <a:spLocks noGrp="1"/>
          </p:cNvSpPr>
          <p:nvPr>
            <p:ph type="ftr" sz="quarter" idx="11"/>
          </p:nvPr>
        </p:nvSpPr>
        <p:spPr>
          <a:xfrm>
            <a:off x="581192" y="5951811"/>
            <a:ext cx="691721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558300" y="5956137"/>
            <a:ext cx="1052510" cy="365125"/>
          </a:xfrm>
          <a:prstGeom prst="rect">
            <a:avLst/>
          </a:prstGeo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605951" y="5956137"/>
            <a:ext cx="2844799" cy="365125"/>
          </a:xfrm>
          <a:prstGeom prst="rect">
            <a:avLst/>
          </a:prstGeom>
        </p:spPr>
        <p:txBody>
          <a:bodyPr/>
          <a:lstStyle/>
          <a:p>
            <a:fld id="{AF3EC8E9-1CCE-4255-ADDF-B9C858E50C79}" type="datetime1">
              <a:rPr lang="en-US" smtClean="0"/>
              <a:t>10/21/2024</a:t>
            </a:fld>
            <a:endParaRPr lang="en-US" dirty="0"/>
          </a:p>
        </p:txBody>
      </p:sp>
      <p:sp>
        <p:nvSpPr>
          <p:cNvPr id="8" name="Footer Placeholder 7"/>
          <p:cNvSpPr>
            <a:spLocks noGrp="1"/>
          </p:cNvSpPr>
          <p:nvPr>
            <p:ph type="ftr" sz="quarter" idx="11"/>
          </p:nvPr>
        </p:nvSpPr>
        <p:spPr>
          <a:xfrm>
            <a:off x="581192" y="5951811"/>
            <a:ext cx="691721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10558300" y="5956137"/>
            <a:ext cx="1052510" cy="365125"/>
          </a:xfrm>
          <a:prstGeom prst="rect">
            <a:avLst/>
          </a:prstGeo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6"/>
          </a:solidFill>
          <a:ln>
            <a:solidFill>
              <a:schemeClr val="bg1"/>
            </a:solid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a:xfrm>
            <a:off x="7605951" y="5956137"/>
            <a:ext cx="2844799" cy="365125"/>
          </a:xfrm>
          <a:prstGeom prst="rect">
            <a:avLst/>
          </a:prstGeom>
        </p:spPr>
        <p:txBody>
          <a:bodyPr/>
          <a:lstStyle/>
          <a:p>
            <a:fld id="{740A2F49-30ED-4AAC-B477-52B3EE0080F5}" type="datetime1">
              <a:rPr lang="en-US" smtClean="0"/>
              <a:t>10/21/2024</a:t>
            </a:fld>
            <a:endParaRPr lang="en-US" dirty="0"/>
          </a:p>
        </p:txBody>
      </p:sp>
      <p:sp>
        <p:nvSpPr>
          <p:cNvPr id="4" name="Footer Placeholder 3"/>
          <p:cNvSpPr>
            <a:spLocks noGrp="1"/>
          </p:cNvSpPr>
          <p:nvPr>
            <p:ph type="ftr" sz="quarter" idx="11"/>
          </p:nvPr>
        </p:nvSpPr>
        <p:spPr>
          <a:xfrm>
            <a:off x="581192" y="5951811"/>
            <a:ext cx="691721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10558300" y="5956137"/>
            <a:ext cx="1052510" cy="365125"/>
          </a:xfrm>
          <a:prstGeom prst="rect">
            <a:avLst/>
          </a:prstGeom>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605951" y="5956137"/>
            <a:ext cx="2844799" cy="365125"/>
          </a:xfrm>
          <a:prstGeom prst="rect">
            <a:avLst/>
          </a:prstGeom>
        </p:spPr>
        <p:txBody>
          <a:bodyPr/>
          <a:lstStyle/>
          <a:p>
            <a:fld id="{61A7B624-C3EF-4ED2-89B9-05593E8844A9}" type="datetime1">
              <a:rPr lang="en-US" smtClean="0"/>
              <a:t>10/21/2024</a:t>
            </a:fld>
            <a:endParaRPr lang="en-US" dirty="0"/>
          </a:p>
        </p:txBody>
      </p:sp>
      <p:sp>
        <p:nvSpPr>
          <p:cNvPr id="3" name="Footer Placeholder 2"/>
          <p:cNvSpPr>
            <a:spLocks noGrp="1"/>
          </p:cNvSpPr>
          <p:nvPr>
            <p:ph type="ftr" sz="quarter" idx="11"/>
          </p:nvPr>
        </p:nvSpPr>
        <p:spPr>
          <a:xfrm>
            <a:off x="581192" y="5951811"/>
            <a:ext cx="691721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10558300" y="5956137"/>
            <a:ext cx="1052510" cy="365125"/>
          </a:xfrm>
          <a:prstGeom prst="rect">
            <a:avLst/>
          </a:prstGeom>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5418604"/>
            <a:ext cx="4909445" cy="689514"/>
          </a:xfrm>
        </p:spPr>
        <p:txBody>
          <a:bodyPr anchor="ctr"/>
          <a:lstStyle>
            <a:lvl1pPr algn="l">
              <a:defRPr sz="2000" b="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418604"/>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7605951" y="6112445"/>
            <a:ext cx="2844799" cy="365125"/>
          </a:xfrm>
          <a:prstGeom prst="rect">
            <a:avLst/>
          </a:prstGeom>
        </p:spPr>
        <p:txBody>
          <a:bodyPr/>
          <a:lstStyle>
            <a:lvl1pPr>
              <a:defRPr>
                <a:solidFill>
                  <a:schemeClr val="bg1"/>
                </a:solidFill>
              </a:defRPr>
            </a:lvl1pPr>
          </a:lstStyle>
          <a:p>
            <a:fld id="{434AB804-CD5B-4156-B9B5-CDA2FCAA1F5A}" type="datetime1">
              <a:rPr lang="en-US" smtClean="0"/>
              <a:t>10/21/2024</a:t>
            </a:fld>
            <a:endParaRPr lang="en-US" dirty="0"/>
          </a:p>
        </p:txBody>
      </p:sp>
      <p:sp>
        <p:nvSpPr>
          <p:cNvPr id="6" name="Footer Placeholder 5"/>
          <p:cNvSpPr>
            <a:spLocks noGrp="1"/>
          </p:cNvSpPr>
          <p:nvPr>
            <p:ph type="ftr" sz="quarter" idx="11"/>
          </p:nvPr>
        </p:nvSpPr>
        <p:spPr>
          <a:xfrm>
            <a:off x="581192" y="6108119"/>
            <a:ext cx="6917210" cy="365125"/>
          </a:xfrm>
          <a:prstGeom prst="rect">
            <a:avLst/>
          </a:prstGeom>
        </p:spPr>
        <p:txBody>
          <a:bodyPr/>
          <a:lstStyle>
            <a:lvl1pPr>
              <a:defRPr>
                <a:solidFill>
                  <a:schemeClr val="bg1"/>
                </a:solidFill>
              </a:defRPr>
            </a:lvl1pPr>
          </a:lstStyle>
          <a:p>
            <a:endParaRPr lang="en-US" dirty="0"/>
          </a:p>
        </p:txBody>
      </p:sp>
      <p:sp>
        <p:nvSpPr>
          <p:cNvPr id="7" name="Slide Number Placeholder 6"/>
          <p:cNvSpPr>
            <a:spLocks noGrp="1"/>
          </p:cNvSpPr>
          <p:nvPr>
            <p:ph type="sldNum" sz="quarter" idx="12"/>
          </p:nvPr>
        </p:nvSpPr>
        <p:spPr>
          <a:xfrm>
            <a:off x="10558300" y="6112445"/>
            <a:ext cx="1052510" cy="365125"/>
          </a:xfrm>
          <a:prstGeom prst="rect">
            <a:avLst/>
          </a:prstGeom>
        </p:spPr>
        <p:txBody>
          <a:bodyPr/>
          <a:lstStyle>
            <a:lvl1pPr>
              <a:defRPr>
                <a:solidFill>
                  <a:schemeClr val="bg1"/>
                </a:solidFill>
              </a:defRPr>
            </a:lvl1pPr>
          </a:lstStyle>
          <a:p>
            <a:fld id="{D57F1E4F-1CFF-5643-939E-217C01CDF565}" type="slidenum">
              <a:rPr lang="en-US" smtClean="0"/>
              <a:pPr/>
              <a:t>‹#›</a:t>
            </a:fld>
            <a:endParaRPr lang="en-US" dirty="0"/>
          </a:p>
        </p:txBody>
      </p:sp>
      <p:pic>
        <p:nvPicPr>
          <p:cNvPr id="10" name="Picture 9"/>
          <p:cNvPicPr>
            <a:picLocks noChangeAspect="1"/>
          </p:cNvPicPr>
          <p:nvPr userDrawn="1"/>
        </p:nvPicPr>
        <p:blipFill>
          <a:blip r:embed="rId2"/>
          <a:stretch>
            <a:fillRect/>
          </a:stretch>
        </p:blipFill>
        <p:spPr>
          <a:xfrm>
            <a:off x="446535" y="664355"/>
            <a:ext cx="3692758" cy="50084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605951" y="5956137"/>
            <a:ext cx="2844799" cy="365125"/>
          </a:xfrm>
          <a:prstGeom prst="rect">
            <a:avLst/>
          </a:prstGeom>
        </p:spPr>
        <p:txBody>
          <a:bodyPr/>
          <a:lstStyle/>
          <a:p>
            <a:fld id="{B8343482-6D2E-4984-B450-3ED4EEF88E51}" type="datetime1">
              <a:rPr lang="en-US" smtClean="0"/>
              <a:t>10/21/2024</a:t>
            </a:fld>
            <a:endParaRPr lang="en-US" dirty="0"/>
          </a:p>
        </p:txBody>
      </p:sp>
      <p:sp>
        <p:nvSpPr>
          <p:cNvPr id="6" name="Footer Placeholder 5"/>
          <p:cNvSpPr>
            <a:spLocks noGrp="1"/>
          </p:cNvSpPr>
          <p:nvPr>
            <p:ph type="ftr" sz="quarter" idx="11"/>
          </p:nvPr>
        </p:nvSpPr>
        <p:spPr>
          <a:xfrm>
            <a:off x="581192" y="5951811"/>
            <a:ext cx="691721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558300" y="5956137"/>
            <a:ext cx="1052510" cy="365125"/>
          </a:xfrm>
          <a:prstGeom prst="rect">
            <a:avLst/>
          </a:prstGeo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a:extLst>
              <a:ext uri="{FF2B5EF4-FFF2-40B4-BE49-F238E27FC236}">
                <a16:creationId xmlns:a16="http://schemas.microsoft.com/office/drawing/2014/main" id="{E045EF04-BD3C-A04A-8B7E-DECC0EAC87D2}"/>
              </a:ext>
            </a:extLst>
          </p:cNvPr>
          <p:cNvSpPr/>
          <p:nvPr userDrawn="1"/>
        </p:nvSpPr>
        <p:spPr>
          <a:xfrm>
            <a:off x="446534" y="315682"/>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46305093-C191-F744-AA31-5F74AA4A8521}"/>
              </a:ext>
            </a:extLst>
          </p:cNvPr>
          <p:cNvSpPr/>
          <p:nvPr userDrawn="1"/>
        </p:nvSpPr>
        <p:spPr>
          <a:xfrm>
            <a:off x="8042147" y="316049"/>
            <a:ext cx="3703320" cy="9499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DFE5150F-406A-AB47-B421-0EECC36213D5}"/>
              </a:ext>
            </a:extLst>
          </p:cNvPr>
          <p:cNvSpPr/>
          <p:nvPr userDrawn="1"/>
        </p:nvSpPr>
        <p:spPr>
          <a:xfrm>
            <a:off x="4241830" y="315682"/>
            <a:ext cx="3703320" cy="9499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2" name="TextBox 11">
            <a:extLst>
              <a:ext uri="{FF2B5EF4-FFF2-40B4-BE49-F238E27FC236}">
                <a16:creationId xmlns:a16="http://schemas.microsoft.com/office/drawing/2014/main" id="{015A5384-B363-BE4A-A023-662168A71ED5}"/>
              </a:ext>
            </a:extLst>
          </p:cNvPr>
          <p:cNvSpPr txBox="1"/>
          <p:nvPr userDrawn="1"/>
        </p:nvSpPr>
        <p:spPr>
          <a:xfrm>
            <a:off x="2341861" y="6500840"/>
            <a:ext cx="9549113" cy="21544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1" dirty="0">
                <a:solidFill>
                  <a:schemeClr val="tx2"/>
                </a:solidFill>
                <a:latin typeface="Montserrat" pitchFamily="2" charset="77"/>
              </a:rPr>
              <a:t>Media Coaching &amp; Training </a:t>
            </a:r>
            <a:r>
              <a:rPr lang="en-US" sz="800" dirty="0">
                <a:solidFill>
                  <a:schemeClr val="tx2"/>
                </a:solidFill>
                <a:latin typeface="Montserrat" pitchFamily="2" charset="77"/>
              </a:rPr>
              <a:t>/ Copyright </a:t>
            </a:r>
            <a:r>
              <a:rPr lang="en-US" sz="800" b="0" i="0" kern="1200" dirty="0">
                <a:solidFill>
                  <a:schemeClr val="tx2"/>
                </a:solidFill>
                <a:effectLst/>
                <a:latin typeface="Montserrat" pitchFamily="2" charset="77"/>
                <a:ea typeface="+mn-ea"/>
                <a:cs typeface="+mn-cs"/>
              </a:rPr>
              <a:t>© 2020 Winger Marketing / </a:t>
            </a:r>
            <a:fld id="{F6B9B1CE-D922-7E48-AAEF-36DF429178B7}" type="slidenum">
              <a:rPr lang="en-US" sz="800" b="1" i="0" kern="1200" smtClean="0">
                <a:solidFill>
                  <a:schemeClr val="tx2"/>
                </a:solidFill>
                <a:effectLst/>
                <a:latin typeface="Montserrat" pitchFamily="2" charset="77"/>
                <a:ea typeface="+mn-ea"/>
                <a:cs typeface="+mn-cs"/>
              </a:rPr>
              <a:t>‹#›</a:t>
            </a:fld>
            <a:r>
              <a:rPr lang="en-US" sz="800" b="1" dirty="0">
                <a:solidFill>
                  <a:schemeClr val="tx2"/>
                </a:solidFill>
                <a:latin typeface="Montserrat" pitchFamily="2" charset="77"/>
              </a:rPr>
              <a:t> </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8.jpg"/><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1.emf"/><Relationship Id="rId10" Type="http://schemas.openxmlformats.org/officeDocument/2006/relationships/image" Target="../media/image1.emf"/><Relationship Id="rId4" Type="http://schemas.openxmlformats.org/officeDocument/2006/relationships/image" Target="../media/image20.emf"/><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16.xml"/><Relationship Id="rId16"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1.emf"/><Relationship Id="rId11" Type="http://schemas.openxmlformats.org/officeDocument/2006/relationships/image" Target="../media/image31.png"/><Relationship Id="rId5" Type="http://schemas.openxmlformats.org/officeDocument/2006/relationships/image" Target="../media/image4.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png"/><Relationship Id="rId1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4.png"/><Relationship Id="rId7"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1.emf"/><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1.emf"/><Relationship Id="rId9" Type="http://schemas.openxmlformats.org/officeDocument/2006/relationships/image" Target="../media/image51.png"/><Relationship Id="rId1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emf"/></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image" Target="../media/image1.emf"/></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 Id="rId9" Type="http://schemas.openxmlformats.org/officeDocument/2006/relationships/comments" Target="../comments/commen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1.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1.emf"/></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72.emf"/><Relationship Id="rId7" Type="http://schemas.openxmlformats.org/officeDocument/2006/relationships/image" Target="../media/image75.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74.emf"/><Relationship Id="rId10" Type="http://schemas.openxmlformats.org/officeDocument/2006/relationships/image" Target="../media/image1.emf"/><Relationship Id="rId4" Type="http://schemas.openxmlformats.org/officeDocument/2006/relationships/image" Target="../media/image73.emf"/><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1.emf"/></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1.emf"/></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1.emf"/></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1.emf"/></Relationships>
</file>

<file path=ppt/slides/_rels/slide34.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4.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1.jpe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png"/><Relationship Id="rId4" Type="http://schemas.openxmlformats.org/officeDocument/2006/relationships/image" Target="../media/image1.emf"/><Relationship Id="rId9" Type="http://schemas.openxmlformats.org/officeDocument/2006/relationships/image" Target="../media/image84.png"/></Relationships>
</file>

<file path=ppt/slides/_rels/slide3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4.png"/><Relationship Id="rId7"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1.emf"/><Relationship Id="rId9"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4.png"/><Relationship Id="rId7"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customXml" Target="../ink/ink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customXml" Target="../ink/ink1.xm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A7ECCB-27D2-D24B-9888-DC4FDB223ABB}"/>
              </a:ext>
            </a:extLst>
          </p:cNvPr>
          <p:cNvSpPr/>
          <p:nvPr/>
        </p:nvSpPr>
        <p:spPr>
          <a:xfrm>
            <a:off x="281354" y="2511018"/>
            <a:ext cx="11910646" cy="4346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0BABE7E-5511-3D45-9A95-40FE87090286}"/>
              </a:ext>
            </a:extLst>
          </p:cNvPr>
          <p:cNvSpPr/>
          <p:nvPr/>
        </p:nvSpPr>
        <p:spPr>
          <a:xfrm>
            <a:off x="446534" y="315682"/>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 name="Rectangle 5">
            <a:extLst>
              <a:ext uri="{FF2B5EF4-FFF2-40B4-BE49-F238E27FC236}">
                <a16:creationId xmlns:a16="http://schemas.microsoft.com/office/drawing/2014/main" id="{925FE71A-BBD2-8846-8DBA-FD21C4F63732}"/>
              </a:ext>
            </a:extLst>
          </p:cNvPr>
          <p:cNvSpPr/>
          <p:nvPr/>
        </p:nvSpPr>
        <p:spPr>
          <a:xfrm>
            <a:off x="8042147" y="316049"/>
            <a:ext cx="3703320" cy="9499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Rectangle 6">
            <a:extLst>
              <a:ext uri="{FF2B5EF4-FFF2-40B4-BE49-F238E27FC236}">
                <a16:creationId xmlns:a16="http://schemas.microsoft.com/office/drawing/2014/main" id="{1EF82482-0F04-4740-94C1-6CCCDC504445}"/>
              </a:ext>
            </a:extLst>
          </p:cNvPr>
          <p:cNvSpPr/>
          <p:nvPr/>
        </p:nvSpPr>
        <p:spPr>
          <a:xfrm>
            <a:off x="4241830" y="315682"/>
            <a:ext cx="3703320" cy="9499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3" name="Picture 12" descr="A person on the machine&#10;&#10;Description automatically generated">
            <a:extLst>
              <a:ext uri="{FF2B5EF4-FFF2-40B4-BE49-F238E27FC236}">
                <a16:creationId xmlns:a16="http://schemas.microsoft.com/office/drawing/2014/main" id="{7BF15FF2-E4B0-3F40-AF72-3303BA268690}"/>
              </a:ext>
            </a:extLst>
          </p:cNvPr>
          <p:cNvPicPr>
            <a:picLocks noChangeAspect="1"/>
          </p:cNvPicPr>
          <p:nvPr/>
        </p:nvPicPr>
        <p:blipFill>
          <a:blip r:embed="rId3"/>
          <a:stretch>
            <a:fillRect/>
          </a:stretch>
        </p:blipFill>
        <p:spPr>
          <a:xfrm>
            <a:off x="446534" y="2790395"/>
            <a:ext cx="11298933" cy="3813390"/>
          </a:xfrm>
          <a:prstGeom prst="rect">
            <a:avLst/>
          </a:prstGeom>
        </p:spPr>
      </p:pic>
      <p:sp>
        <p:nvSpPr>
          <p:cNvPr id="2" name="TextBox 1">
            <a:extLst>
              <a:ext uri="{FF2B5EF4-FFF2-40B4-BE49-F238E27FC236}">
                <a16:creationId xmlns:a16="http://schemas.microsoft.com/office/drawing/2014/main" id="{FF5FE05D-4023-CE7A-C432-16B9828C1ECC}"/>
              </a:ext>
            </a:extLst>
          </p:cNvPr>
          <p:cNvSpPr txBox="1"/>
          <p:nvPr/>
        </p:nvSpPr>
        <p:spPr>
          <a:xfrm>
            <a:off x="801892" y="791532"/>
            <a:ext cx="6098510" cy="1384995"/>
          </a:xfrm>
          <a:prstGeom prst="rect">
            <a:avLst/>
          </a:prstGeom>
          <a:noFill/>
        </p:spPr>
        <p:txBody>
          <a:bodyPr wrap="square" rtlCol="0">
            <a:spAutoFit/>
          </a:bodyPr>
          <a:lstStyle/>
          <a:p>
            <a:r>
              <a:rPr lang="en-US" sz="3200" b="1" dirty="0"/>
              <a:t>Building Your Presence with PR</a:t>
            </a:r>
          </a:p>
          <a:p>
            <a:endParaRPr lang="en-US" sz="3200" b="1" dirty="0"/>
          </a:p>
          <a:p>
            <a:r>
              <a:rPr lang="en-US" sz="2000" b="1" dirty="0"/>
              <a:t>Presented by Winger Marketing </a:t>
            </a:r>
          </a:p>
        </p:txBody>
      </p:sp>
    </p:spTree>
    <p:extLst>
      <p:ext uri="{BB962C8B-B14F-4D97-AF65-F5344CB8AC3E}">
        <p14:creationId xmlns:p14="http://schemas.microsoft.com/office/powerpoint/2010/main" val="372981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685642" y="733910"/>
            <a:ext cx="627343" cy="459462"/>
          </a:xfrm>
          <a:prstGeom prst="rect">
            <a:avLst/>
          </a:prstGeom>
        </p:spPr>
      </p:pic>
      <p:sp>
        <p:nvSpPr>
          <p:cNvPr id="16" name="Content Placeholder 2">
            <a:extLst>
              <a:ext uri="{FF2B5EF4-FFF2-40B4-BE49-F238E27FC236}">
                <a16:creationId xmlns:a16="http://schemas.microsoft.com/office/drawing/2014/main" id="{9B3E170E-B6C2-46CB-AE7D-9418AC94A031}"/>
              </a:ext>
            </a:extLst>
          </p:cNvPr>
          <p:cNvSpPr>
            <a:spLocks noGrp="1"/>
          </p:cNvSpPr>
          <p:nvPr>
            <p:ph idx="1"/>
          </p:nvPr>
        </p:nvSpPr>
        <p:spPr>
          <a:xfrm>
            <a:off x="685642" y="2100650"/>
            <a:ext cx="11302314" cy="3385750"/>
          </a:xfrm>
        </p:spPr>
        <p:txBody>
          <a:bodyPr anchor="t">
            <a:normAutofit/>
          </a:bodyPr>
          <a:lstStyle/>
          <a:p>
            <a:pPr marL="0" indent="0">
              <a:buNone/>
            </a:pPr>
            <a:r>
              <a:rPr lang="en-US" sz="2200" dirty="0">
                <a:solidFill>
                  <a:schemeClr val="bg1">
                    <a:lumMod val="65000"/>
                  </a:schemeClr>
                </a:solidFill>
                <a:latin typeface="Montserrat Light" panose="00000400000000000000" pitchFamily="50" charset="0"/>
              </a:rPr>
              <a:t>What is PR?</a:t>
            </a:r>
          </a:p>
          <a:p>
            <a:pPr marL="0" indent="0">
              <a:buNone/>
            </a:pPr>
            <a:r>
              <a:rPr lang="en-US" sz="2200" b="1" dirty="0">
                <a:solidFill>
                  <a:srgbClr val="66336D"/>
                </a:solidFill>
                <a:latin typeface="Montserrat Black" panose="00000A00000000000000" pitchFamily="50" charset="0"/>
              </a:rPr>
              <a:t>Goals of PR</a:t>
            </a:r>
          </a:p>
          <a:p>
            <a:pPr marL="0" indent="0">
              <a:buNone/>
            </a:pPr>
            <a:r>
              <a:rPr lang="en-US" sz="2200" dirty="0">
                <a:solidFill>
                  <a:schemeClr val="bg1">
                    <a:lumMod val="65000"/>
                  </a:schemeClr>
                </a:solidFill>
                <a:latin typeface="Montserrat Light" panose="00000400000000000000" pitchFamily="50" charset="0"/>
              </a:rPr>
              <a:t>PR Tool Kit</a:t>
            </a:r>
          </a:p>
          <a:p>
            <a:pPr marL="0" indent="0">
              <a:buNone/>
            </a:pPr>
            <a:r>
              <a:rPr lang="en-US" sz="2200" dirty="0">
                <a:solidFill>
                  <a:schemeClr val="bg1">
                    <a:lumMod val="65000"/>
                  </a:schemeClr>
                </a:solidFill>
                <a:latin typeface="Montserrat Light" panose="00000400000000000000" pitchFamily="50" charset="0"/>
              </a:rPr>
              <a:t>Quick Tips</a:t>
            </a:r>
          </a:p>
          <a:p>
            <a:pPr marL="0" indent="0">
              <a:buNone/>
            </a:pPr>
            <a:r>
              <a:rPr lang="en-US" sz="2200" dirty="0">
                <a:solidFill>
                  <a:schemeClr val="bg1">
                    <a:lumMod val="65000"/>
                  </a:schemeClr>
                </a:solidFill>
                <a:latin typeface="Montserrat Light" panose="00000400000000000000" pitchFamily="50" charset="0"/>
              </a:rPr>
              <a:t>Summary / Q&amp;A</a:t>
            </a:r>
          </a:p>
          <a:p>
            <a:endParaRPr lang="en-US" sz="2200" dirty="0"/>
          </a:p>
        </p:txBody>
      </p:sp>
      <p:pic>
        <p:nvPicPr>
          <p:cNvPr id="8" name="Picture 7">
            <a:extLst>
              <a:ext uri="{FF2B5EF4-FFF2-40B4-BE49-F238E27FC236}">
                <a16:creationId xmlns:a16="http://schemas.microsoft.com/office/drawing/2014/main" id="{913FF0E1-6193-9448-A7B6-1EF12A10D5A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3082" y="625933"/>
            <a:ext cx="11302314" cy="1100365"/>
          </a:xfrm>
          <a:prstGeom prst="rect">
            <a:avLst/>
          </a:prstGeom>
          <a:effectLst>
            <a:outerShdw blurRad="50800" dist="50800" dir="5400000" algn="ctr" rotWithShape="0">
              <a:srgbClr val="000000">
                <a:alpha val="0"/>
              </a:srgbClr>
            </a:outerShdw>
          </a:effectLst>
        </p:spPr>
      </p:pic>
      <p:pic>
        <p:nvPicPr>
          <p:cNvPr id="11" name="Picture 10">
            <a:extLst>
              <a:ext uri="{FF2B5EF4-FFF2-40B4-BE49-F238E27FC236}">
                <a16:creationId xmlns:a16="http://schemas.microsoft.com/office/drawing/2014/main" id="{6D513529-1C2C-8342-B130-B681D4AF2926}"/>
              </a:ext>
            </a:extLst>
          </p:cNvPr>
          <p:cNvPicPr>
            <a:picLocks noChangeAspect="1"/>
          </p:cNvPicPr>
          <p:nvPr/>
        </p:nvPicPr>
        <p:blipFill>
          <a:blip r:embed="rId3"/>
          <a:stretch>
            <a:fillRect/>
          </a:stretch>
        </p:blipFill>
        <p:spPr>
          <a:xfrm>
            <a:off x="10886676" y="979325"/>
            <a:ext cx="627343" cy="459462"/>
          </a:xfrm>
          <a:prstGeom prst="rect">
            <a:avLst/>
          </a:prstGeom>
        </p:spPr>
      </p:pic>
      <p:cxnSp>
        <p:nvCxnSpPr>
          <p:cNvPr id="13" name="Straight Connector 12">
            <a:extLst>
              <a:ext uri="{FF2B5EF4-FFF2-40B4-BE49-F238E27FC236}">
                <a16:creationId xmlns:a16="http://schemas.microsoft.com/office/drawing/2014/main" id="{6D4C955E-B770-7348-99BF-BD43B8D9CE33}"/>
              </a:ext>
            </a:extLst>
          </p:cNvPr>
          <p:cNvCxnSpPr>
            <a:cxnSpLocks/>
          </p:cNvCxnSpPr>
          <p:nvPr/>
        </p:nvCxnSpPr>
        <p:spPr>
          <a:xfrm>
            <a:off x="498266" y="2306406"/>
            <a:ext cx="0" cy="541386"/>
          </a:xfrm>
          <a:prstGeom prst="line">
            <a:avLst/>
          </a:prstGeom>
          <a:ln w="9525">
            <a:prstDash val="sysDot"/>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A8A61013-B530-4647-B792-5AE1452E07A6}"/>
              </a:ext>
            </a:extLst>
          </p:cNvPr>
          <p:cNvSpPr/>
          <p:nvPr/>
        </p:nvSpPr>
        <p:spPr>
          <a:xfrm>
            <a:off x="453082" y="2267531"/>
            <a:ext cx="97678" cy="9767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7212167-C7FF-A347-B80B-C982BFA5C220}"/>
              </a:ext>
            </a:extLst>
          </p:cNvPr>
          <p:cNvSpPr/>
          <p:nvPr/>
        </p:nvSpPr>
        <p:spPr>
          <a:xfrm>
            <a:off x="453082" y="2755589"/>
            <a:ext cx="97678" cy="9767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8609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85642" y="733910"/>
            <a:ext cx="627343" cy="459462"/>
          </a:xfrm>
          <a:prstGeom prst="rect">
            <a:avLst/>
          </a:prstGeom>
        </p:spPr>
      </p:pic>
      <p:sp>
        <p:nvSpPr>
          <p:cNvPr id="11" name="Title 1">
            <a:extLst>
              <a:ext uri="{FF2B5EF4-FFF2-40B4-BE49-F238E27FC236}">
                <a16:creationId xmlns:a16="http://schemas.microsoft.com/office/drawing/2014/main" id="{2B9E85C3-A485-D049-82C1-339F8BE68325}"/>
              </a:ext>
            </a:extLst>
          </p:cNvPr>
          <p:cNvSpPr>
            <a:spLocks noGrp="1"/>
          </p:cNvSpPr>
          <p:nvPr>
            <p:ph type="title"/>
          </p:nvPr>
        </p:nvSpPr>
        <p:spPr>
          <a:xfrm>
            <a:off x="581192" y="980455"/>
            <a:ext cx="11029616" cy="459463"/>
          </a:xfrm>
        </p:spPr>
        <p:txBody>
          <a:bodyPr>
            <a:normAutofit fontScale="90000"/>
          </a:bodyPr>
          <a:lstStyle/>
          <a:p>
            <a:r>
              <a:rPr lang="en-US" b="1" dirty="0"/>
              <a:t>PR GOALS</a:t>
            </a:r>
          </a:p>
        </p:txBody>
      </p:sp>
      <p:sp>
        <p:nvSpPr>
          <p:cNvPr id="3" name="Content Placeholder 2"/>
          <p:cNvSpPr>
            <a:spLocks noGrp="1"/>
          </p:cNvSpPr>
          <p:nvPr>
            <p:ph idx="1"/>
          </p:nvPr>
        </p:nvSpPr>
        <p:spPr>
          <a:xfrm>
            <a:off x="581192" y="2100650"/>
            <a:ext cx="10358657" cy="2663483"/>
          </a:xfrm>
        </p:spPr>
        <p:txBody>
          <a:bodyPr anchor="t">
            <a:normAutofit/>
          </a:bodyPr>
          <a:lstStyle/>
          <a:p>
            <a:pPr>
              <a:lnSpc>
                <a:spcPts val="4000"/>
              </a:lnSpc>
              <a:buFont typeface="Arial" panose="020B0604020202020204" pitchFamily="34" charset="0"/>
              <a:buChar char="•"/>
            </a:pPr>
            <a:r>
              <a:rPr lang="en-US" altLang="en-US" sz="2000" b="1" dirty="0">
                <a:latin typeface="Montserrat" pitchFamily="2" charset="77"/>
                <a:ea typeface="ＭＳ Ｐゴシック" panose="020B0600070205080204" pitchFamily="34" charset="-128"/>
              </a:rPr>
              <a:t>Attract </a:t>
            </a:r>
            <a:r>
              <a:rPr lang="en-US" altLang="en-US" sz="2000" dirty="0">
                <a:latin typeface="Montserrat" pitchFamily="2" charset="77"/>
                <a:ea typeface="ＭＳ Ｐゴシック" panose="020B0600070205080204" pitchFamily="34" charset="-128"/>
              </a:rPr>
              <a:t>attention / generate </a:t>
            </a:r>
            <a:r>
              <a:rPr lang="en-US" altLang="en-US" sz="2000" b="1" dirty="0">
                <a:latin typeface="Montserrat" pitchFamily="2" charset="77"/>
                <a:ea typeface="ＭＳ Ｐゴシック" panose="020B0600070205080204" pitchFamily="34" charset="-128"/>
              </a:rPr>
              <a:t>brand awareness</a:t>
            </a:r>
          </a:p>
          <a:p>
            <a:pPr>
              <a:lnSpc>
                <a:spcPts val="4000"/>
              </a:lnSpc>
              <a:buFont typeface="Arial" panose="020B0604020202020204" pitchFamily="34" charset="0"/>
              <a:buChar char="•"/>
            </a:pPr>
            <a:r>
              <a:rPr lang="en-US" altLang="en-US" sz="2000" dirty="0">
                <a:latin typeface="Montserrat" pitchFamily="2" charset="77"/>
                <a:ea typeface="ＭＳ Ｐゴシック" panose="020B0600070205080204" pitchFamily="34" charset="-128"/>
              </a:rPr>
              <a:t>Stimulate involvement or </a:t>
            </a:r>
            <a:r>
              <a:rPr lang="en-US" altLang="en-US" sz="2000" b="1" dirty="0">
                <a:latin typeface="Montserrat" pitchFamily="2" charset="77"/>
                <a:ea typeface="ＭＳ Ｐゴシック" panose="020B0600070205080204" pitchFamily="34" charset="-128"/>
              </a:rPr>
              <a:t>influence thinking </a:t>
            </a:r>
            <a:r>
              <a:rPr lang="en-US" altLang="en-US" sz="2000" dirty="0">
                <a:latin typeface="Montserrat" pitchFamily="2" charset="77"/>
                <a:ea typeface="ＭＳ Ｐゴシック" panose="020B0600070205080204" pitchFamily="34" charset="-128"/>
              </a:rPr>
              <a:t>and </a:t>
            </a:r>
            <a:r>
              <a:rPr lang="en-US" altLang="en-US" sz="2000" b="1" dirty="0">
                <a:latin typeface="Montserrat" pitchFamily="2" charset="77"/>
                <a:ea typeface="ＭＳ Ｐゴシック" panose="020B0600070205080204" pitchFamily="34" charset="-128"/>
              </a:rPr>
              <a:t>perceptions</a:t>
            </a:r>
          </a:p>
          <a:p>
            <a:pPr>
              <a:lnSpc>
                <a:spcPts val="4000"/>
              </a:lnSpc>
              <a:buFont typeface="Arial" panose="020B0604020202020204" pitchFamily="34" charset="0"/>
              <a:buChar char="•"/>
            </a:pPr>
            <a:r>
              <a:rPr lang="en-US" altLang="en-US" sz="2000" dirty="0">
                <a:latin typeface="Montserrat" pitchFamily="2" charset="77"/>
                <a:ea typeface="ＭＳ Ｐゴシック" panose="020B0600070205080204" pitchFamily="34" charset="-128"/>
              </a:rPr>
              <a:t>Generate </a:t>
            </a:r>
            <a:r>
              <a:rPr lang="en-US" altLang="en-US" sz="2000" b="1" dirty="0">
                <a:latin typeface="Montserrat" pitchFamily="2" charset="77"/>
                <a:ea typeface="ＭＳ Ｐゴシック" panose="020B0600070205080204" pitchFamily="34" charset="-128"/>
              </a:rPr>
              <a:t>positive and consistent </a:t>
            </a:r>
            <a:r>
              <a:rPr lang="en-US" altLang="en-US" sz="2000" dirty="0">
                <a:latin typeface="Montserrat" pitchFamily="2" charset="77"/>
                <a:ea typeface="ＭＳ Ｐゴシック" panose="020B0600070205080204" pitchFamily="34" charset="-128"/>
              </a:rPr>
              <a:t>word-of-mouth </a:t>
            </a:r>
          </a:p>
          <a:p>
            <a:pPr>
              <a:lnSpc>
                <a:spcPts val="4000"/>
              </a:lnSpc>
              <a:buFont typeface="Arial" panose="020B0604020202020204" pitchFamily="34" charset="0"/>
              <a:buChar char="•"/>
            </a:pPr>
            <a:r>
              <a:rPr lang="en-US" altLang="en-US" sz="2000" b="1" dirty="0">
                <a:latin typeface="Montserrat" pitchFamily="2" charset="77"/>
                <a:ea typeface="ＭＳ Ｐゴシック" panose="020B0600070205080204" pitchFamily="34" charset="-128"/>
              </a:rPr>
              <a:t>Target a specific audience – </a:t>
            </a:r>
            <a:r>
              <a:rPr lang="en-US" altLang="en-US" sz="2000" dirty="0">
                <a:latin typeface="Montserrat" pitchFamily="2" charset="77"/>
                <a:ea typeface="ＭＳ Ｐゴシック" panose="020B0600070205080204" pitchFamily="34" charset="-128"/>
              </a:rPr>
              <a:t>what is your message? </a:t>
            </a:r>
          </a:p>
          <a:p>
            <a:pPr>
              <a:lnSpc>
                <a:spcPts val="4000"/>
              </a:lnSpc>
            </a:pPr>
            <a:endParaRPr lang="en-US" dirty="0">
              <a:latin typeface="Montserrat" pitchFamily="2" charset="77"/>
            </a:endParaRPr>
          </a:p>
        </p:txBody>
      </p:sp>
      <p:pic>
        <p:nvPicPr>
          <p:cNvPr id="9" name="Picture 8">
            <a:extLst>
              <a:ext uri="{FF2B5EF4-FFF2-40B4-BE49-F238E27FC236}">
                <a16:creationId xmlns:a16="http://schemas.microsoft.com/office/drawing/2014/main" id="{9C8C35B7-4868-4E4B-B141-477323D2BB0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3082" y="625933"/>
            <a:ext cx="11302314" cy="1100365"/>
          </a:xfrm>
          <a:prstGeom prst="rect">
            <a:avLst/>
          </a:prstGeom>
          <a:effectLst>
            <a:outerShdw blurRad="50800" dist="50800" dir="5400000" algn="ctr" rotWithShape="0">
              <a:srgbClr val="000000">
                <a:alpha val="0"/>
              </a:srgbClr>
            </a:outerShdw>
          </a:effectLst>
        </p:spPr>
      </p:pic>
      <p:pic>
        <p:nvPicPr>
          <p:cNvPr id="10" name="Picture 9">
            <a:extLst>
              <a:ext uri="{FF2B5EF4-FFF2-40B4-BE49-F238E27FC236}">
                <a16:creationId xmlns:a16="http://schemas.microsoft.com/office/drawing/2014/main" id="{F988FE9D-F6D7-464E-8C0A-40836C5B9170}"/>
              </a:ext>
            </a:extLst>
          </p:cNvPr>
          <p:cNvPicPr>
            <a:picLocks noChangeAspect="1"/>
          </p:cNvPicPr>
          <p:nvPr/>
        </p:nvPicPr>
        <p:blipFill>
          <a:blip r:embed="rId3"/>
          <a:stretch>
            <a:fillRect/>
          </a:stretch>
        </p:blipFill>
        <p:spPr>
          <a:xfrm>
            <a:off x="10886676" y="979325"/>
            <a:ext cx="627343" cy="459462"/>
          </a:xfrm>
          <a:prstGeom prst="rect">
            <a:avLst/>
          </a:prstGeom>
        </p:spPr>
      </p:pic>
      <p:grpSp>
        <p:nvGrpSpPr>
          <p:cNvPr id="17" name="Group 16">
            <a:extLst>
              <a:ext uri="{FF2B5EF4-FFF2-40B4-BE49-F238E27FC236}">
                <a16:creationId xmlns:a16="http://schemas.microsoft.com/office/drawing/2014/main" id="{331EB4E1-D24F-A340-A97A-DCA73807C56A}"/>
              </a:ext>
            </a:extLst>
          </p:cNvPr>
          <p:cNvGrpSpPr/>
          <p:nvPr/>
        </p:nvGrpSpPr>
        <p:grpSpPr>
          <a:xfrm>
            <a:off x="453082" y="4798975"/>
            <a:ext cx="11302313" cy="1809726"/>
            <a:chOff x="453082" y="4798975"/>
            <a:chExt cx="11302313" cy="1809726"/>
          </a:xfrm>
        </p:grpSpPr>
        <p:sp>
          <p:nvSpPr>
            <p:cNvPr id="12" name="Rectangle 11">
              <a:extLst>
                <a:ext uri="{FF2B5EF4-FFF2-40B4-BE49-F238E27FC236}">
                  <a16:creationId xmlns:a16="http://schemas.microsoft.com/office/drawing/2014/main" id="{180045D1-B280-494B-B72B-D089DC1C7898}"/>
                </a:ext>
              </a:extLst>
            </p:cNvPr>
            <p:cNvSpPr/>
            <p:nvPr/>
          </p:nvSpPr>
          <p:spPr>
            <a:xfrm>
              <a:off x="453082" y="4889650"/>
              <a:ext cx="11302313" cy="1625060"/>
            </a:xfrm>
            <a:prstGeom prst="rect">
              <a:avLst/>
            </a:prstGeom>
            <a:solidFill>
              <a:srgbClr val="66336D"/>
            </a:solidFill>
            <a:ln>
              <a:noFill/>
            </a:ln>
            <a:effectLst>
              <a:outerShdw blurRad="381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ltLang="en-US" sz="1400" b="1" dirty="0">
                <a:latin typeface="Montserrat" pitchFamily="2" charset="77"/>
              </a:endParaRPr>
            </a:p>
          </p:txBody>
        </p:sp>
        <p:grpSp>
          <p:nvGrpSpPr>
            <p:cNvPr id="15" name="Group 14">
              <a:extLst>
                <a:ext uri="{FF2B5EF4-FFF2-40B4-BE49-F238E27FC236}">
                  <a16:creationId xmlns:a16="http://schemas.microsoft.com/office/drawing/2014/main" id="{5EF3CA87-EA88-0F49-AB72-F4C01C2A17A9}"/>
                </a:ext>
              </a:extLst>
            </p:cNvPr>
            <p:cNvGrpSpPr/>
            <p:nvPr/>
          </p:nvGrpSpPr>
          <p:grpSpPr>
            <a:xfrm>
              <a:off x="800585" y="5138485"/>
              <a:ext cx="1297973" cy="1246495"/>
              <a:chOff x="999313" y="5060336"/>
              <a:chExt cx="1297973" cy="1246495"/>
            </a:xfrm>
          </p:grpSpPr>
          <p:sp>
            <p:nvSpPr>
              <p:cNvPr id="13" name="TextBox 12">
                <a:extLst>
                  <a:ext uri="{FF2B5EF4-FFF2-40B4-BE49-F238E27FC236}">
                    <a16:creationId xmlns:a16="http://schemas.microsoft.com/office/drawing/2014/main" id="{69AAAC1D-C1B2-4E48-8D76-DFF8C017D444}"/>
                  </a:ext>
                </a:extLst>
              </p:cNvPr>
              <p:cNvSpPr txBox="1"/>
              <p:nvPr/>
            </p:nvSpPr>
            <p:spPr>
              <a:xfrm>
                <a:off x="1190381" y="5060336"/>
                <a:ext cx="1106905" cy="1246495"/>
              </a:xfrm>
              <a:prstGeom prst="rect">
                <a:avLst/>
              </a:prstGeom>
              <a:noFill/>
            </p:spPr>
            <p:txBody>
              <a:bodyPr wrap="square" rtlCol="0">
                <a:spAutoFit/>
              </a:bodyPr>
              <a:lstStyle/>
              <a:p>
                <a:r>
                  <a:rPr lang="en-US" sz="7500" b="1" dirty="0">
                    <a:solidFill>
                      <a:schemeClr val="bg1"/>
                    </a:solidFill>
                    <a:latin typeface="Montserrat" pitchFamily="2" charset="77"/>
                    <a:cs typeface="Al Bayan Plain" pitchFamily="2" charset="-78"/>
                  </a:rPr>
                  <a:t>?</a:t>
                </a:r>
              </a:p>
            </p:txBody>
          </p:sp>
          <p:sp>
            <p:nvSpPr>
              <p:cNvPr id="14" name="Oval 13">
                <a:extLst>
                  <a:ext uri="{FF2B5EF4-FFF2-40B4-BE49-F238E27FC236}">
                    <a16:creationId xmlns:a16="http://schemas.microsoft.com/office/drawing/2014/main" id="{69AB71C1-75F5-A848-B82C-15E1C1C0897A}"/>
                  </a:ext>
                </a:extLst>
              </p:cNvPr>
              <p:cNvSpPr/>
              <p:nvPr/>
            </p:nvSpPr>
            <p:spPr>
              <a:xfrm>
                <a:off x="999313" y="5104263"/>
                <a:ext cx="1104050" cy="1104050"/>
              </a:xfrm>
              <a:prstGeom prst="ellipse">
                <a:avLst/>
              </a:prstGeom>
              <a:noFill/>
              <a:ln w="539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DAAFB972-A561-7746-B6C6-4745D2FF714C}"/>
                </a:ext>
              </a:extLst>
            </p:cNvPr>
            <p:cNvSpPr txBox="1"/>
            <p:nvPr/>
          </p:nvSpPr>
          <p:spPr>
            <a:xfrm>
              <a:off x="2443206" y="4798975"/>
              <a:ext cx="9096984" cy="1809726"/>
            </a:xfrm>
            <a:prstGeom prst="rect">
              <a:avLst/>
            </a:prstGeom>
            <a:noFill/>
          </p:spPr>
          <p:txBody>
            <a:bodyPr wrap="square" rtlCol="0">
              <a:spAutoFit/>
            </a:bodyPr>
            <a:lstStyle/>
            <a:p>
              <a:pPr>
                <a:lnSpc>
                  <a:spcPct val="90000"/>
                </a:lnSpc>
                <a:defRPr/>
              </a:pPr>
              <a:endParaRPr lang="en-US" altLang="en-US" sz="1400" b="1" dirty="0">
                <a:solidFill>
                  <a:schemeClr val="bg1"/>
                </a:solidFill>
                <a:latin typeface="Montserrat" pitchFamily="2" charset="77"/>
              </a:endParaRPr>
            </a:p>
            <a:p>
              <a:pPr>
                <a:lnSpc>
                  <a:spcPct val="90000"/>
                </a:lnSpc>
                <a:defRPr/>
              </a:pPr>
              <a:endParaRPr lang="en-US" altLang="en-US" sz="1600" b="1" dirty="0">
                <a:solidFill>
                  <a:schemeClr val="bg1"/>
                </a:solidFill>
                <a:latin typeface="Montserrat" pitchFamily="2" charset="77"/>
              </a:endParaRPr>
            </a:p>
            <a:p>
              <a:pPr>
                <a:lnSpc>
                  <a:spcPct val="90000"/>
                </a:lnSpc>
                <a:defRPr/>
              </a:pPr>
              <a:r>
                <a:rPr lang="en-US" altLang="en-US" b="1" dirty="0">
                  <a:solidFill>
                    <a:schemeClr val="bg1"/>
                  </a:solidFill>
                  <a:latin typeface="Montserrat" pitchFamily="2" charset="77"/>
                </a:rPr>
                <a:t>Have you thought about how PR can help you meet your business goals?</a:t>
              </a:r>
            </a:p>
            <a:p>
              <a:pPr>
                <a:lnSpc>
                  <a:spcPct val="90000"/>
                </a:lnSpc>
                <a:defRPr/>
              </a:pPr>
              <a:r>
                <a:rPr lang="en-US" altLang="en-US" b="1" dirty="0">
                  <a:solidFill>
                    <a:schemeClr val="bg1"/>
                  </a:solidFill>
                  <a:latin typeface="Montserrat" pitchFamily="2" charset="77"/>
                </a:rPr>
                <a:t>  </a:t>
              </a:r>
            </a:p>
            <a:p>
              <a:pPr>
                <a:lnSpc>
                  <a:spcPct val="90000"/>
                </a:lnSpc>
                <a:defRPr/>
              </a:pPr>
              <a:r>
                <a:rPr lang="en-US" altLang="en-US" b="1" dirty="0">
                  <a:solidFill>
                    <a:schemeClr val="bg1"/>
                  </a:solidFill>
                  <a:latin typeface="Montserrat" pitchFamily="2" charset="77"/>
                </a:rPr>
                <a:t>If you had to focus on one message, what would it be right now? </a:t>
              </a:r>
            </a:p>
            <a:p>
              <a:pPr>
                <a:defRPr/>
              </a:pPr>
              <a:endParaRPr lang="en-US" altLang="en-US" b="1" dirty="0">
                <a:latin typeface="Montserrat" pitchFamily="2" charset="77"/>
              </a:endParaRPr>
            </a:p>
            <a:p>
              <a:endParaRPr lang="en-US" dirty="0"/>
            </a:p>
          </p:txBody>
        </p:sp>
      </p:grpSp>
    </p:spTree>
    <p:extLst>
      <p:ext uri="{BB962C8B-B14F-4D97-AF65-F5344CB8AC3E}">
        <p14:creationId xmlns:p14="http://schemas.microsoft.com/office/powerpoint/2010/main" val="315220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9F8A6-2451-4F7F-9EB7-B2D93CAF1772}"/>
              </a:ext>
            </a:extLst>
          </p:cNvPr>
          <p:cNvSpPr>
            <a:spLocks noGrp="1"/>
          </p:cNvSpPr>
          <p:nvPr>
            <p:ph type="title"/>
          </p:nvPr>
        </p:nvSpPr>
        <p:spPr>
          <a:xfrm>
            <a:off x="552796" y="532212"/>
            <a:ext cx="11029616" cy="1013800"/>
          </a:xfrm>
        </p:spPr>
        <p:txBody>
          <a:bodyPr/>
          <a:lstStyle/>
          <a:p>
            <a:r>
              <a:rPr lang="en-US" b="1" dirty="0">
                <a:solidFill>
                  <a:schemeClr val="accent1"/>
                </a:solidFill>
              </a:rPr>
              <a:t>Example:</a:t>
            </a:r>
            <a:br>
              <a:rPr lang="en-US" dirty="0">
                <a:solidFill>
                  <a:schemeClr val="accent1"/>
                </a:solidFill>
              </a:rPr>
            </a:br>
            <a:r>
              <a:rPr lang="en-US" dirty="0">
                <a:solidFill>
                  <a:schemeClr val="accent1"/>
                </a:solidFill>
              </a:rPr>
              <a:t>Midwest companies – sustainability award </a:t>
            </a:r>
          </a:p>
        </p:txBody>
      </p:sp>
      <p:sp>
        <p:nvSpPr>
          <p:cNvPr id="10" name="TextBox 9">
            <a:extLst>
              <a:ext uri="{FF2B5EF4-FFF2-40B4-BE49-F238E27FC236}">
                <a16:creationId xmlns:a16="http://schemas.microsoft.com/office/drawing/2014/main" id="{EF21F901-520C-85EE-D17E-163FEA0B0BD2}"/>
              </a:ext>
            </a:extLst>
          </p:cNvPr>
          <p:cNvSpPr txBox="1"/>
          <p:nvPr/>
        </p:nvSpPr>
        <p:spPr>
          <a:xfrm>
            <a:off x="609588" y="1502198"/>
            <a:ext cx="9096208" cy="369332"/>
          </a:xfrm>
          <a:prstGeom prst="rect">
            <a:avLst/>
          </a:prstGeom>
          <a:noFill/>
        </p:spPr>
        <p:txBody>
          <a:bodyPr wrap="square">
            <a:spAutoFit/>
          </a:bodyPr>
          <a:lstStyle/>
          <a:p>
            <a:r>
              <a:rPr lang="en-US" altLang="en-US" dirty="0">
                <a:latin typeface="Montserrat" pitchFamily="2" charset="77"/>
                <a:ea typeface="ＭＳ Ｐゴシック" panose="020B0600070205080204" pitchFamily="34" charset="-128"/>
              </a:rPr>
              <a:t>Goal</a:t>
            </a:r>
            <a:r>
              <a:rPr lang="en-US" altLang="en-US" sz="1800" dirty="0">
                <a:latin typeface="Montserrat" pitchFamily="2" charset="77"/>
                <a:ea typeface="ＭＳ Ｐゴシック" panose="020B0600070205080204" pitchFamily="34" charset="-128"/>
              </a:rPr>
              <a:t>: Brand awareness, influence thinking and perceptions</a:t>
            </a:r>
            <a:endParaRPr lang="en-US" dirty="0"/>
          </a:p>
        </p:txBody>
      </p:sp>
      <p:sp>
        <p:nvSpPr>
          <p:cNvPr id="11" name="TextBox 10">
            <a:extLst>
              <a:ext uri="{FF2B5EF4-FFF2-40B4-BE49-F238E27FC236}">
                <a16:creationId xmlns:a16="http://schemas.microsoft.com/office/drawing/2014/main" id="{18CA6E94-9A49-B81B-54A1-B31BF88C1270}"/>
              </a:ext>
            </a:extLst>
          </p:cNvPr>
          <p:cNvSpPr txBox="1"/>
          <p:nvPr/>
        </p:nvSpPr>
        <p:spPr>
          <a:xfrm>
            <a:off x="901366" y="1911097"/>
            <a:ext cx="4256326" cy="4585871"/>
          </a:xfrm>
          <a:prstGeom prst="rect">
            <a:avLst/>
          </a:prstGeom>
          <a:noFill/>
        </p:spPr>
        <p:txBody>
          <a:bodyPr wrap="square">
            <a:spAutoFit/>
          </a:bodyPr>
          <a:lstStyle/>
          <a:p>
            <a:r>
              <a:rPr lang="en-US" altLang="en-US" sz="1800" b="1" dirty="0">
                <a:latin typeface="Montserrat" pitchFamily="2" charset="77"/>
                <a:ea typeface="ＭＳ Ｐゴシック" panose="020B0600070205080204" pitchFamily="34" charset="-128"/>
              </a:rPr>
              <a:t>What: </a:t>
            </a:r>
          </a:p>
          <a:p>
            <a:pPr marL="285750" indent="-285750">
              <a:buFont typeface="Arial" panose="020B0604020202020204" pitchFamily="34" charset="0"/>
              <a:buChar char="•"/>
            </a:pPr>
            <a:r>
              <a:rPr lang="en-US" altLang="en-US" sz="1800" dirty="0">
                <a:latin typeface="Montserrat" pitchFamily="2" charset="77"/>
                <a:ea typeface="ＭＳ Ｐゴシック" panose="020B0600070205080204" pitchFamily="34" charset="-128"/>
              </a:rPr>
              <a:t>Award </a:t>
            </a:r>
            <a:r>
              <a:rPr lang="en-US" altLang="en-US" dirty="0">
                <a:latin typeface="Montserrat" pitchFamily="2" charset="77"/>
                <a:ea typeface="ＭＳ Ｐゴシック" panose="020B0600070205080204" pitchFamily="34" charset="-128"/>
              </a:rPr>
              <a:t>Opportunity</a:t>
            </a:r>
          </a:p>
          <a:p>
            <a:endParaRPr lang="en-US" altLang="en-US" sz="800" dirty="0">
              <a:latin typeface="Montserrat" pitchFamily="2" charset="77"/>
              <a:ea typeface="ＭＳ Ｐゴシック" panose="020B0600070205080204" pitchFamily="34" charset="-128"/>
            </a:endParaRPr>
          </a:p>
          <a:p>
            <a:pPr marL="285750" indent="-285750">
              <a:buFont typeface="Arial" panose="020B0604020202020204" pitchFamily="34" charset="0"/>
              <a:buChar char="•"/>
            </a:pPr>
            <a:r>
              <a:rPr lang="en-US" altLang="en-US" dirty="0">
                <a:latin typeface="Montserrat" pitchFamily="2" charset="77"/>
                <a:ea typeface="ＭＳ Ｐゴシック" panose="020B0600070205080204" pitchFamily="34" charset="-128"/>
              </a:rPr>
              <a:t>Leadership positioning</a:t>
            </a:r>
          </a:p>
          <a:p>
            <a:r>
              <a:rPr lang="en-US" altLang="en-US" dirty="0">
                <a:latin typeface="Montserrat" pitchFamily="2" charset="77"/>
                <a:ea typeface="ＭＳ Ｐゴシック" panose="020B0600070205080204" pitchFamily="34" charset="-128"/>
              </a:rPr>
              <a:t>  </a:t>
            </a:r>
          </a:p>
          <a:p>
            <a:endParaRPr lang="en-US" altLang="en-US" sz="800" dirty="0">
              <a:latin typeface="Montserrat" pitchFamily="2" charset="77"/>
              <a:ea typeface="ＭＳ Ｐゴシック" panose="020B0600070205080204" pitchFamily="34" charset="-128"/>
            </a:endParaRPr>
          </a:p>
          <a:p>
            <a:r>
              <a:rPr lang="en-US" altLang="en-US" b="1" dirty="0">
                <a:latin typeface="Montserrat" pitchFamily="2" charset="77"/>
                <a:ea typeface="ＭＳ Ｐゴシック" panose="020B0600070205080204" pitchFamily="34" charset="-128"/>
              </a:rPr>
              <a:t>Why:  </a:t>
            </a:r>
          </a:p>
          <a:p>
            <a:pPr marL="285750" indent="-285750">
              <a:buFont typeface="Arial" panose="020B0604020202020204" pitchFamily="34" charset="0"/>
              <a:buChar char="•"/>
            </a:pPr>
            <a:r>
              <a:rPr lang="en-US" altLang="en-US" dirty="0">
                <a:latin typeface="Montserrat" pitchFamily="2" charset="77"/>
                <a:ea typeface="ＭＳ Ｐゴシック" panose="020B0600070205080204" pitchFamily="34" charset="-128"/>
              </a:rPr>
              <a:t>Highlight a differentiator </a:t>
            </a:r>
          </a:p>
          <a:p>
            <a:endParaRPr lang="en-US" altLang="en-US" sz="800" dirty="0">
              <a:latin typeface="Montserrat" pitchFamily="2" charset="77"/>
              <a:ea typeface="ＭＳ Ｐゴシック" panose="020B0600070205080204" pitchFamily="34" charset="-128"/>
            </a:endParaRPr>
          </a:p>
          <a:p>
            <a:pPr marL="285750" indent="-285750">
              <a:buFont typeface="Arial" panose="020B0604020202020204" pitchFamily="34" charset="0"/>
              <a:buChar char="•"/>
            </a:pPr>
            <a:r>
              <a:rPr lang="en-US" altLang="en-US" dirty="0">
                <a:latin typeface="Montserrat" pitchFamily="2" charset="77"/>
                <a:ea typeface="ＭＳ Ｐゴシック" panose="020B0600070205080204" pitchFamily="34" charset="-128"/>
              </a:rPr>
              <a:t>Win an award for sustainability</a:t>
            </a:r>
          </a:p>
          <a:p>
            <a:endParaRPr lang="en-US" altLang="en-US" sz="800" dirty="0">
              <a:latin typeface="Montserrat" pitchFamily="2" charset="77"/>
              <a:ea typeface="ＭＳ Ｐゴシック" panose="020B0600070205080204" pitchFamily="34" charset="-128"/>
            </a:endParaRPr>
          </a:p>
          <a:p>
            <a:pPr marL="285750" indent="-285750">
              <a:buFont typeface="Arial" panose="020B0604020202020204" pitchFamily="34" charset="0"/>
              <a:buChar char="•"/>
            </a:pPr>
            <a:r>
              <a:rPr lang="en-US" altLang="en-US" dirty="0">
                <a:latin typeface="Montserrat" pitchFamily="2" charset="77"/>
                <a:ea typeface="ＭＳ Ｐゴシック" panose="020B0600070205080204" pitchFamily="34" charset="-128"/>
              </a:rPr>
              <a:t>Third-party credibility </a:t>
            </a:r>
          </a:p>
          <a:p>
            <a:endParaRPr lang="en-US" altLang="en-US" sz="800" dirty="0">
              <a:latin typeface="Montserrat" pitchFamily="2" charset="77"/>
              <a:ea typeface="ＭＳ Ｐゴシック" panose="020B0600070205080204" pitchFamily="34" charset="-128"/>
            </a:endParaRPr>
          </a:p>
          <a:p>
            <a:pPr marL="285750" indent="-285750">
              <a:buFont typeface="Arial" panose="020B0604020202020204" pitchFamily="34" charset="0"/>
              <a:buChar char="•"/>
            </a:pPr>
            <a:r>
              <a:rPr lang="en-US" altLang="en-US" dirty="0">
                <a:latin typeface="Montserrat" pitchFamily="2" charset="77"/>
                <a:ea typeface="ＭＳ Ｐゴシック" panose="020B0600070205080204" pitchFamily="34" charset="-128"/>
              </a:rPr>
              <a:t>News to communicate </a:t>
            </a:r>
          </a:p>
          <a:p>
            <a:pPr marL="742950" lvl="1" indent="-285750">
              <a:buFont typeface="Arial" panose="020B0604020202020204" pitchFamily="34" charset="0"/>
              <a:buChar char="•"/>
            </a:pPr>
            <a:r>
              <a:rPr lang="en-US" altLang="en-US" dirty="0">
                <a:latin typeface="Montserrat" pitchFamily="2" charset="77"/>
                <a:ea typeface="ＭＳ Ｐゴシック" panose="020B0600070205080204" pitchFamily="34" charset="-128"/>
              </a:rPr>
              <a:t>Press Release</a:t>
            </a:r>
          </a:p>
          <a:p>
            <a:pPr marL="742950" lvl="1" indent="-285750">
              <a:buFont typeface="Arial" panose="020B0604020202020204" pitchFamily="34" charset="0"/>
              <a:buChar char="•"/>
            </a:pPr>
            <a:r>
              <a:rPr lang="en-US" altLang="en-US" dirty="0">
                <a:latin typeface="Montserrat" pitchFamily="2" charset="77"/>
                <a:ea typeface="ＭＳ Ｐゴシック" panose="020B0600070205080204" pitchFamily="34" charset="-128"/>
              </a:rPr>
              <a:t>Email</a:t>
            </a:r>
          </a:p>
          <a:p>
            <a:pPr marL="742950" lvl="1" indent="-285750">
              <a:buFont typeface="Arial" panose="020B0604020202020204" pitchFamily="34" charset="0"/>
              <a:buChar char="•"/>
            </a:pPr>
            <a:r>
              <a:rPr lang="en-US" altLang="en-US" dirty="0">
                <a:latin typeface="Montserrat" pitchFamily="2" charset="77"/>
                <a:ea typeface="ＭＳ Ｐゴシック" panose="020B0600070205080204" pitchFamily="34" charset="-128"/>
              </a:rPr>
              <a:t>LinkedIn Post </a:t>
            </a:r>
          </a:p>
          <a:p>
            <a:pPr marL="742950" lvl="1" indent="-285750">
              <a:buFont typeface="Arial" panose="020B0604020202020204" pitchFamily="34" charset="0"/>
              <a:buChar char="•"/>
            </a:pPr>
            <a:r>
              <a:rPr lang="en-US" altLang="en-US" dirty="0">
                <a:latin typeface="Montserrat" pitchFamily="2" charset="77"/>
                <a:ea typeface="ＭＳ Ｐゴシック" panose="020B0600070205080204" pitchFamily="34" charset="-128"/>
              </a:rPr>
              <a:t>Blog Post </a:t>
            </a:r>
          </a:p>
          <a:p>
            <a:endParaRPr lang="en-US" altLang="en-US" sz="800" dirty="0">
              <a:latin typeface="Montserrat" pitchFamily="2" charset="77"/>
              <a:ea typeface="ＭＳ Ｐゴシック" panose="020B0600070205080204" pitchFamily="34" charset="-128"/>
            </a:endParaRPr>
          </a:p>
        </p:txBody>
      </p:sp>
      <p:pic>
        <p:nvPicPr>
          <p:cNvPr id="15" name="Picture 14">
            <a:extLst>
              <a:ext uri="{FF2B5EF4-FFF2-40B4-BE49-F238E27FC236}">
                <a16:creationId xmlns:a16="http://schemas.microsoft.com/office/drawing/2014/main" id="{94B3C793-C744-99D3-93B4-3C6920C2D984}"/>
              </a:ext>
            </a:extLst>
          </p:cNvPr>
          <p:cNvPicPr>
            <a:picLocks noChangeAspect="1"/>
          </p:cNvPicPr>
          <p:nvPr/>
        </p:nvPicPr>
        <p:blipFill>
          <a:blip r:embed="rId2"/>
          <a:stretch>
            <a:fillRect/>
          </a:stretch>
        </p:blipFill>
        <p:spPr>
          <a:xfrm>
            <a:off x="5330669" y="1847090"/>
            <a:ext cx="6251743" cy="4661033"/>
          </a:xfrm>
          <a:prstGeom prst="rect">
            <a:avLst/>
          </a:prstGeom>
        </p:spPr>
      </p:pic>
    </p:spTree>
    <p:extLst>
      <p:ext uri="{BB962C8B-B14F-4D97-AF65-F5344CB8AC3E}">
        <p14:creationId xmlns:p14="http://schemas.microsoft.com/office/powerpoint/2010/main" val="2080343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9F8A6-2451-4F7F-9EB7-B2D93CAF1772}"/>
              </a:ext>
            </a:extLst>
          </p:cNvPr>
          <p:cNvSpPr>
            <a:spLocks noGrp="1"/>
          </p:cNvSpPr>
          <p:nvPr>
            <p:ph type="title"/>
          </p:nvPr>
        </p:nvSpPr>
        <p:spPr>
          <a:xfrm>
            <a:off x="552796" y="532212"/>
            <a:ext cx="11029616" cy="1013800"/>
          </a:xfrm>
        </p:spPr>
        <p:txBody>
          <a:bodyPr/>
          <a:lstStyle/>
          <a:p>
            <a:r>
              <a:rPr lang="en-US" b="1" dirty="0">
                <a:solidFill>
                  <a:schemeClr val="accent1"/>
                </a:solidFill>
              </a:rPr>
              <a:t>Example:</a:t>
            </a:r>
            <a:br>
              <a:rPr lang="en-US" dirty="0">
                <a:solidFill>
                  <a:schemeClr val="accent1"/>
                </a:solidFill>
              </a:rPr>
            </a:br>
            <a:r>
              <a:rPr lang="en-US" dirty="0">
                <a:solidFill>
                  <a:schemeClr val="accent1"/>
                </a:solidFill>
              </a:rPr>
              <a:t>Midwest companies – sustainability award </a:t>
            </a:r>
          </a:p>
        </p:txBody>
      </p:sp>
      <p:sp>
        <p:nvSpPr>
          <p:cNvPr id="10" name="TextBox 9">
            <a:extLst>
              <a:ext uri="{FF2B5EF4-FFF2-40B4-BE49-F238E27FC236}">
                <a16:creationId xmlns:a16="http://schemas.microsoft.com/office/drawing/2014/main" id="{EF21F901-520C-85EE-D17E-163FEA0B0BD2}"/>
              </a:ext>
            </a:extLst>
          </p:cNvPr>
          <p:cNvSpPr txBox="1"/>
          <p:nvPr/>
        </p:nvSpPr>
        <p:spPr>
          <a:xfrm>
            <a:off x="609588" y="1502198"/>
            <a:ext cx="9096208" cy="369332"/>
          </a:xfrm>
          <a:prstGeom prst="rect">
            <a:avLst/>
          </a:prstGeom>
          <a:noFill/>
        </p:spPr>
        <p:txBody>
          <a:bodyPr wrap="square">
            <a:spAutoFit/>
          </a:bodyPr>
          <a:lstStyle/>
          <a:p>
            <a:r>
              <a:rPr lang="en-US" altLang="en-US" dirty="0">
                <a:latin typeface="Montserrat" pitchFamily="2" charset="77"/>
                <a:ea typeface="ＭＳ Ｐゴシック" panose="020B0600070205080204" pitchFamily="34" charset="-128"/>
              </a:rPr>
              <a:t>Goal</a:t>
            </a:r>
            <a:r>
              <a:rPr lang="en-US" altLang="en-US" sz="1800" dirty="0">
                <a:latin typeface="Montserrat" pitchFamily="2" charset="77"/>
                <a:ea typeface="ＭＳ Ｐゴシック" panose="020B0600070205080204" pitchFamily="34" charset="-128"/>
              </a:rPr>
              <a:t>: Brand awareness, influence thinking and perceptions</a:t>
            </a:r>
            <a:endParaRPr lang="en-US" dirty="0"/>
          </a:p>
        </p:txBody>
      </p:sp>
      <p:sp>
        <p:nvSpPr>
          <p:cNvPr id="11" name="TextBox 10">
            <a:extLst>
              <a:ext uri="{FF2B5EF4-FFF2-40B4-BE49-F238E27FC236}">
                <a16:creationId xmlns:a16="http://schemas.microsoft.com/office/drawing/2014/main" id="{18CA6E94-9A49-B81B-54A1-B31BF88C1270}"/>
              </a:ext>
            </a:extLst>
          </p:cNvPr>
          <p:cNvSpPr txBox="1"/>
          <p:nvPr/>
        </p:nvSpPr>
        <p:spPr>
          <a:xfrm>
            <a:off x="609588" y="1973547"/>
            <a:ext cx="5214602" cy="4093428"/>
          </a:xfrm>
          <a:prstGeom prst="rect">
            <a:avLst/>
          </a:prstGeom>
          <a:noFill/>
        </p:spPr>
        <p:txBody>
          <a:bodyPr wrap="square">
            <a:spAutoFit/>
          </a:bodyPr>
          <a:lstStyle/>
          <a:p>
            <a:endParaRPr lang="en-US" altLang="en-US" sz="800" dirty="0">
              <a:latin typeface="Montserrat" pitchFamily="2" charset="77"/>
              <a:ea typeface="ＭＳ Ｐゴシック" panose="020B0600070205080204" pitchFamily="34" charset="-128"/>
            </a:endParaRPr>
          </a:p>
          <a:p>
            <a:r>
              <a:rPr lang="en-US" altLang="en-US" dirty="0">
                <a:latin typeface="Montserrat" pitchFamily="2" charset="77"/>
                <a:ea typeface="ＭＳ Ｐゴシック" panose="020B0600070205080204" pitchFamily="34" charset="-128"/>
              </a:rPr>
              <a:t>Outcomes: </a:t>
            </a:r>
          </a:p>
          <a:p>
            <a:endParaRPr lang="en-US" altLang="en-US" dirty="0">
              <a:latin typeface="Montserrat" pitchFamily="2" charset="77"/>
              <a:ea typeface="ＭＳ Ｐゴシック" panose="020B0600070205080204" pitchFamily="34" charset="-128"/>
            </a:endParaRPr>
          </a:p>
          <a:p>
            <a:pPr marL="285750" indent="-285750">
              <a:buFont typeface="Arial" panose="020B0604020202020204" pitchFamily="34" charset="0"/>
              <a:buChar char="•"/>
            </a:pPr>
            <a:r>
              <a:rPr lang="en-US" altLang="en-US" dirty="0">
                <a:latin typeface="Montserrat" pitchFamily="2" charset="77"/>
                <a:ea typeface="ＭＳ Ｐゴシック" panose="020B0600070205080204" pitchFamily="34" charset="-128"/>
              </a:rPr>
              <a:t>Featured in Crain’s Chicago Business (print and electronic) - Reach of 381k</a:t>
            </a:r>
          </a:p>
          <a:p>
            <a:pPr marL="285750" indent="-285750">
              <a:buFont typeface="Arial" panose="020B0604020202020204" pitchFamily="34" charset="0"/>
              <a:buChar char="•"/>
            </a:pPr>
            <a:endParaRPr lang="en-US" altLang="en-US" dirty="0">
              <a:latin typeface="Montserrat" pitchFamily="2" charset="77"/>
              <a:ea typeface="ＭＳ Ｐゴシック" panose="020B0600070205080204" pitchFamily="34" charset="-128"/>
            </a:endParaRPr>
          </a:p>
          <a:p>
            <a:pPr marL="285750" indent="-285750">
              <a:buFont typeface="Arial" panose="020B0604020202020204" pitchFamily="34" charset="0"/>
              <a:buChar char="•"/>
            </a:pPr>
            <a:r>
              <a:rPr lang="en-US" altLang="en-US" dirty="0">
                <a:latin typeface="Montserrat" pitchFamily="2" charset="77"/>
                <a:ea typeface="ＭＳ Ｐゴシック" panose="020B0600070205080204" pitchFamily="34" charset="-128"/>
              </a:rPr>
              <a:t>99 media mentions from the press release we issued </a:t>
            </a:r>
          </a:p>
          <a:p>
            <a:pPr marL="285750" indent="-285750">
              <a:buFont typeface="Arial" panose="020B0604020202020204" pitchFamily="34" charset="0"/>
              <a:buChar char="•"/>
            </a:pPr>
            <a:endParaRPr lang="en-US" altLang="en-US" dirty="0">
              <a:latin typeface="Montserrat" pitchFamily="2" charset="77"/>
              <a:ea typeface="ＭＳ Ｐゴシック" panose="020B0600070205080204" pitchFamily="34" charset="-128"/>
            </a:endParaRPr>
          </a:p>
          <a:p>
            <a:pPr marL="285750" indent="-285750">
              <a:buFont typeface="Arial" panose="020B0604020202020204" pitchFamily="34" charset="0"/>
              <a:buChar char="•"/>
            </a:pPr>
            <a:r>
              <a:rPr lang="en-US" altLang="en-US" dirty="0">
                <a:latin typeface="Montserrat" pitchFamily="2" charset="77"/>
                <a:ea typeface="ＭＳ Ｐゴシック" panose="020B0600070205080204" pitchFamily="34" charset="-128"/>
              </a:rPr>
              <a:t>Press release reach of 48 Million </a:t>
            </a:r>
          </a:p>
          <a:p>
            <a:pPr marL="285750" indent="-285750">
              <a:buFont typeface="Arial" panose="020B0604020202020204" pitchFamily="34" charset="0"/>
              <a:buChar char="•"/>
            </a:pPr>
            <a:endParaRPr lang="en-US" altLang="en-US" dirty="0">
              <a:latin typeface="Montserrat" pitchFamily="2" charset="77"/>
              <a:ea typeface="ＭＳ Ｐゴシック" panose="020B0600070205080204" pitchFamily="34" charset="-128"/>
            </a:endParaRPr>
          </a:p>
          <a:p>
            <a:pPr marL="285750" indent="-285750">
              <a:buFont typeface="Arial" panose="020B0604020202020204" pitchFamily="34" charset="0"/>
              <a:buChar char="•"/>
            </a:pPr>
            <a:r>
              <a:rPr lang="en-US" altLang="en-US" dirty="0">
                <a:latin typeface="Montserrat" pitchFamily="2" charset="77"/>
                <a:ea typeface="ＭＳ Ｐゴシック" panose="020B0600070205080204" pitchFamily="34" charset="-128"/>
              </a:rPr>
              <a:t>201 views of the blog post on the website</a:t>
            </a:r>
          </a:p>
          <a:p>
            <a:pPr marL="285750" indent="-285750">
              <a:buFont typeface="Arial" panose="020B0604020202020204" pitchFamily="34" charset="0"/>
              <a:buChar char="•"/>
            </a:pPr>
            <a:endParaRPr lang="en-US" altLang="en-US" dirty="0">
              <a:latin typeface="Montserrat" pitchFamily="2" charset="77"/>
              <a:ea typeface="ＭＳ Ｐゴシック" panose="020B0600070205080204" pitchFamily="34" charset="-128"/>
            </a:endParaRPr>
          </a:p>
          <a:p>
            <a:pPr marL="285750" indent="-285750">
              <a:buFont typeface="Arial" panose="020B0604020202020204" pitchFamily="34" charset="0"/>
              <a:buChar char="•"/>
            </a:pPr>
            <a:r>
              <a:rPr lang="en-US" altLang="en-US" dirty="0">
                <a:latin typeface="Montserrat" pitchFamily="2" charset="77"/>
                <a:ea typeface="ＭＳ Ｐゴシック" panose="020B0600070205080204" pitchFamily="34" charset="-128"/>
              </a:rPr>
              <a:t>Engagement at 3:41 minutes/sec</a:t>
            </a:r>
          </a:p>
          <a:p>
            <a:r>
              <a:rPr lang="en-US" altLang="en-US" sz="1800" dirty="0">
                <a:latin typeface="Montserrat" pitchFamily="2" charset="77"/>
                <a:ea typeface="ＭＳ Ｐゴシック" panose="020B0600070205080204" pitchFamily="34" charset="-128"/>
              </a:rPr>
              <a:t>. </a:t>
            </a:r>
            <a:endParaRPr lang="en-US" dirty="0"/>
          </a:p>
        </p:txBody>
      </p:sp>
      <p:pic>
        <p:nvPicPr>
          <p:cNvPr id="13" name="Picture 12" descr="A person wearing glasses and a plaid shirt&#10;&#10;Description automatically generated">
            <a:extLst>
              <a:ext uri="{FF2B5EF4-FFF2-40B4-BE49-F238E27FC236}">
                <a16:creationId xmlns:a16="http://schemas.microsoft.com/office/drawing/2014/main" id="{F342536F-55EE-7B08-848F-2D3AA8D560C7}"/>
              </a:ext>
            </a:extLst>
          </p:cNvPr>
          <p:cNvPicPr>
            <a:picLocks noChangeAspect="1"/>
          </p:cNvPicPr>
          <p:nvPr/>
        </p:nvPicPr>
        <p:blipFill rotWithShape="1">
          <a:blip r:embed="rId2"/>
          <a:srcRect l="2459" r="8521"/>
          <a:stretch/>
        </p:blipFill>
        <p:spPr>
          <a:xfrm>
            <a:off x="6258955" y="2625941"/>
            <a:ext cx="5170742" cy="3050626"/>
          </a:xfrm>
          <a:prstGeom prst="rect">
            <a:avLst/>
          </a:prstGeom>
        </p:spPr>
      </p:pic>
    </p:spTree>
    <p:extLst>
      <p:ext uri="{BB962C8B-B14F-4D97-AF65-F5344CB8AC3E}">
        <p14:creationId xmlns:p14="http://schemas.microsoft.com/office/powerpoint/2010/main" val="1829398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9F8A6-2451-4F7F-9EB7-B2D93CAF1772}"/>
              </a:ext>
            </a:extLst>
          </p:cNvPr>
          <p:cNvSpPr>
            <a:spLocks noGrp="1"/>
          </p:cNvSpPr>
          <p:nvPr>
            <p:ph type="title"/>
          </p:nvPr>
        </p:nvSpPr>
        <p:spPr>
          <a:xfrm>
            <a:off x="361543" y="687154"/>
            <a:ext cx="11117992" cy="594516"/>
          </a:xfrm>
        </p:spPr>
        <p:txBody>
          <a:bodyPr>
            <a:normAutofit fontScale="90000"/>
          </a:bodyPr>
          <a:lstStyle/>
          <a:p>
            <a:br>
              <a:rPr lang="en-US" b="1" dirty="0">
                <a:solidFill>
                  <a:schemeClr val="accent1"/>
                </a:solidFill>
              </a:rPr>
            </a:br>
            <a:r>
              <a:rPr lang="en-US" b="1" dirty="0">
                <a:solidFill>
                  <a:schemeClr val="accent1"/>
                </a:solidFill>
              </a:rPr>
              <a:t>Example:</a:t>
            </a:r>
            <a:br>
              <a:rPr lang="en-US" dirty="0">
                <a:solidFill>
                  <a:schemeClr val="accent1"/>
                </a:solidFill>
              </a:rPr>
            </a:br>
            <a:r>
              <a:rPr lang="en-US" dirty="0">
                <a:solidFill>
                  <a:schemeClr val="accent1"/>
                </a:solidFill>
              </a:rPr>
              <a:t>Gebrüder Weiss –media placement</a:t>
            </a:r>
          </a:p>
        </p:txBody>
      </p:sp>
      <p:sp>
        <p:nvSpPr>
          <p:cNvPr id="10" name="TextBox 9">
            <a:extLst>
              <a:ext uri="{FF2B5EF4-FFF2-40B4-BE49-F238E27FC236}">
                <a16:creationId xmlns:a16="http://schemas.microsoft.com/office/drawing/2014/main" id="{EF21F901-520C-85EE-D17E-163FEA0B0BD2}"/>
              </a:ext>
            </a:extLst>
          </p:cNvPr>
          <p:cNvSpPr txBox="1"/>
          <p:nvPr/>
        </p:nvSpPr>
        <p:spPr>
          <a:xfrm>
            <a:off x="361543" y="1281670"/>
            <a:ext cx="11117992" cy="923330"/>
          </a:xfrm>
          <a:prstGeom prst="rect">
            <a:avLst/>
          </a:prstGeom>
          <a:noFill/>
        </p:spPr>
        <p:txBody>
          <a:bodyPr wrap="square">
            <a:spAutoFit/>
          </a:bodyPr>
          <a:lstStyle/>
          <a:p>
            <a:r>
              <a:rPr lang="en-US" altLang="en-US" sz="1800" dirty="0">
                <a:latin typeface="Montserrat" pitchFamily="2" charset="77"/>
                <a:ea typeface="ＭＳ Ｐゴシック" panose="020B0600070205080204" pitchFamily="34" charset="-128"/>
              </a:rPr>
              <a:t>Goal: Brand Awareness, Target Audience and Industry Leadership Positioning</a:t>
            </a:r>
          </a:p>
          <a:p>
            <a:endParaRPr lang="en-US" altLang="en-US" sz="1800" dirty="0">
              <a:latin typeface="Montserrat" pitchFamily="2" charset="77"/>
              <a:ea typeface="ＭＳ Ｐゴシック" panose="020B0600070205080204" pitchFamily="34" charset="-128"/>
            </a:endParaRPr>
          </a:p>
          <a:p>
            <a:endParaRPr lang="en-US" dirty="0"/>
          </a:p>
        </p:txBody>
      </p:sp>
      <p:sp>
        <p:nvSpPr>
          <p:cNvPr id="11" name="TextBox 10">
            <a:extLst>
              <a:ext uri="{FF2B5EF4-FFF2-40B4-BE49-F238E27FC236}">
                <a16:creationId xmlns:a16="http://schemas.microsoft.com/office/drawing/2014/main" id="{18CA6E94-9A49-B81B-54A1-B31BF88C1270}"/>
              </a:ext>
            </a:extLst>
          </p:cNvPr>
          <p:cNvSpPr txBox="1"/>
          <p:nvPr/>
        </p:nvSpPr>
        <p:spPr>
          <a:xfrm>
            <a:off x="361543" y="1743335"/>
            <a:ext cx="5558996" cy="5109091"/>
          </a:xfrm>
          <a:prstGeom prst="rect">
            <a:avLst/>
          </a:prstGeom>
          <a:noFill/>
        </p:spPr>
        <p:txBody>
          <a:bodyPr wrap="square">
            <a:spAutoFit/>
          </a:bodyPr>
          <a:lstStyle/>
          <a:p>
            <a:r>
              <a:rPr lang="en-US" altLang="en-US" sz="1800" dirty="0">
                <a:latin typeface="Montserrat" pitchFamily="2" charset="77"/>
                <a:ea typeface="ＭＳ Ｐゴシック" panose="020B0600070205080204" pitchFamily="34" charset="-128"/>
              </a:rPr>
              <a:t>What:  </a:t>
            </a:r>
          </a:p>
          <a:p>
            <a:pPr marL="285750" indent="-285750">
              <a:buFont typeface="Arial" panose="020B0604020202020204" pitchFamily="34" charset="0"/>
              <a:buChar char="•"/>
            </a:pPr>
            <a:r>
              <a:rPr lang="en-US" altLang="en-US" sz="1800" dirty="0">
                <a:latin typeface="Montserrat" pitchFamily="2" charset="77"/>
                <a:ea typeface="ＭＳ Ｐゴシック" panose="020B0600070205080204" pitchFamily="34" charset="-128"/>
              </a:rPr>
              <a:t>Create a “thought leadership” piece in a leading industry publication. </a:t>
            </a:r>
          </a:p>
          <a:p>
            <a:endParaRPr lang="en-US" altLang="en-US" sz="800" dirty="0">
              <a:latin typeface="Montserrat" pitchFamily="2" charset="77"/>
              <a:ea typeface="ＭＳ Ｐゴシック" panose="020B0600070205080204" pitchFamily="34" charset="-128"/>
            </a:endParaRPr>
          </a:p>
          <a:p>
            <a:r>
              <a:rPr lang="en-US" altLang="en-US" sz="1800" dirty="0">
                <a:latin typeface="Montserrat" pitchFamily="2" charset="77"/>
                <a:ea typeface="ＭＳ Ｐゴシック" panose="020B0600070205080204" pitchFamily="34" charset="-128"/>
              </a:rPr>
              <a:t>Why:</a:t>
            </a:r>
            <a:endParaRPr lang="en-US" dirty="0">
              <a:latin typeface="Montserrat" pitchFamily="2" charset="77"/>
              <a:ea typeface="ＭＳ Ｐゴシック" panose="020B0600070205080204" pitchFamily="34" charset="-128"/>
            </a:endParaRPr>
          </a:p>
          <a:p>
            <a:pPr marL="285750" indent="-285750">
              <a:buFont typeface="Arial" panose="020B0604020202020204" pitchFamily="34" charset="0"/>
              <a:buChar char="•"/>
            </a:pPr>
            <a:r>
              <a:rPr lang="en-US" dirty="0">
                <a:latin typeface="Montserrat" pitchFamily="2" charset="77"/>
                <a:ea typeface="ＭＳ Ｐゴシック" panose="020B0600070205080204" pitchFamily="34" charset="-128"/>
              </a:rPr>
              <a:t>The journal is read by the company’s primary clients </a:t>
            </a:r>
          </a:p>
          <a:p>
            <a:pPr marL="285750" indent="-285750">
              <a:buFont typeface="Arial" panose="020B0604020202020204" pitchFamily="34" charset="0"/>
              <a:buChar char="•"/>
            </a:pPr>
            <a:endParaRPr lang="en-US" sz="800" dirty="0">
              <a:latin typeface="Montserrat" pitchFamily="2" charset="77"/>
              <a:ea typeface="ＭＳ Ｐゴシック" panose="020B0600070205080204" pitchFamily="34" charset="-128"/>
            </a:endParaRPr>
          </a:p>
          <a:p>
            <a:pPr marL="285750" indent="-285750">
              <a:buFont typeface="Arial" panose="020B0604020202020204" pitchFamily="34" charset="0"/>
              <a:buChar char="•"/>
            </a:pPr>
            <a:r>
              <a:rPr lang="en-US" dirty="0">
                <a:latin typeface="Montserrat" pitchFamily="2" charset="77"/>
                <a:ea typeface="ＭＳ Ｐゴシック" panose="020B0600070205080204" pitchFamily="34" charset="-128"/>
              </a:rPr>
              <a:t>Provides a favorable message during a challenging time. </a:t>
            </a:r>
          </a:p>
          <a:p>
            <a:pPr marL="285750" indent="-285750">
              <a:buFont typeface="Arial" panose="020B0604020202020204" pitchFamily="34" charset="0"/>
              <a:buChar char="•"/>
            </a:pPr>
            <a:endParaRPr lang="en-US" sz="800" dirty="0">
              <a:latin typeface="Montserrat" pitchFamily="2" charset="77"/>
              <a:ea typeface="ＭＳ Ｐゴシック" panose="020B0600070205080204" pitchFamily="34" charset="-128"/>
            </a:endParaRPr>
          </a:p>
          <a:p>
            <a:pPr marL="285750" indent="-285750">
              <a:buFont typeface="Arial" panose="020B0604020202020204" pitchFamily="34" charset="0"/>
              <a:buChar char="•"/>
            </a:pPr>
            <a:r>
              <a:rPr lang="en-US" dirty="0">
                <a:latin typeface="Montserrat" pitchFamily="2" charset="77"/>
                <a:ea typeface="ＭＳ Ｐゴシック" panose="020B0600070205080204" pitchFamily="34" charset="-128"/>
              </a:rPr>
              <a:t>Positions the CEO as a trustworthy expert</a:t>
            </a:r>
          </a:p>
          <a:p>
            <a:pPr marL="285750" indent="-285750">
              <a:buFont typeface="Arial" panose="020B0604020202020204" pitchFamily="34" charset="0"/>
              <a:buChar char="•"/>
            </a:pPr>
            <a:endParaRPr lang="en-US" sz="800" dirty="0">
              <a:latin typeface="Montserrat" pitchFamily="2" charset="77"/>
              <a:ea typeface="ＭＳ Ｐゴシック" panose="020B0600070205080204" pitchFamily="34" charset="-128"/>
            </a:endParaRPr>
          </a:p>
          <a:p>
            <a:pPr marL="285750" indent="-285750">
              <a:buFont typeface="Arial" panose="020B0604020202020204" pitchFamily="34" charset="0"/>
              <a:buChar char="•"/>
            </a:pPr>
            <a:r>
              <a:rPr lang="en-US" dirty="0">
                <a:latin typeface="Montserrat" pitchFamily="2" charset="77"/>
                <a:ea typeface="ＭＳ Ｐゴシック" panose="020B0600070205080204" pitchFamily="34" charset="-128"/>
              </a:rPr>
              <a:t>Enhances third-party credibility </a:t>
            </a:r>
          </a:p>
          <a:p>
            <a:endParaRPr lang="en-US" altLang="en-US" sz="800" dirty="0">
              <a:latin typeface="Montserrat" pitchFamily="2" charset="77"/>
              <a:ea typeface="ＭＳ Ｐゴシック" panose="020B0600070205080204" pitchFamily="34" charset="-128"/>
            </a:endParaRPr>
          </a:p>
          <a:p>
            <a:r>
              <a:rPr lang="en-US" altLang="en-US" sz="1800" dirty="0">
                <a:latin typeface="Montserrat" pitchFamily="2" charset="77"/>
                <a:ea typeface="ＭＳ Ｐゴシック" panose="020B0600070205080204" pitchFamily="34" charset="-128"/>
              </a:rPr>
              <a:t>Outcomes: </a:t>
            </a:r>
          </a:p>
          <a:p>
            <a:pPr marL="285750" indent="-285750">
              <a:buFont typeface="Arial" panose="020B0604020202020204" pitchFamily="34" charset="0"/>
              <a:buChar char="•"/>
            </a:pPr>
            <a:r>
              <a:rPr lang="en-US" altLang="en-US" sz="1800" dirty="0">
                <a:latin typeface="Montserrat" pitchFamily="2" charset="77"/>
                <a:ea typeface="ＭＳ Ｐゴシック" panose="020B0600070205080204" pitchFamily="34" charset="-128"/>
              </a:rPr>
              <a:t>Exposure to 49.2K monthly visitors</a:t>
            </a:r>
          </a:p>
          <a:p>
            <a:endParaRPr lang="en-US" altLang="en-US" sz="800" dirty="0">
              <a:latin typeface="Montserrat" pitchFamily="2" charset="77"/>
              <a:ea typeface="ＭＳ Ｐゴシック" panose="020B0600070205080204" pitchFamily="34" charset="-128"/>
            </a:endParaRPr>
          </a:p>
          <a:p>
            <a:pPr marL="285750" indent="-285750">
              <a:buFont typeface="Arial" panose="020B0604020202020204" pitchFamily="34" charset="0"/>
              <a:buChar char="•"/>
            </a:pPr>
            <a:r>
              <a:rPr lang="en-US" altLang="en-US" dirty="0">
                <a:latin typeface="Montserrat" pitchFamily="2" charset="77"/>
                <a:ea typeface="ＭＳ Ｐゴシック" panose="020B0600070205080204" pitchFamily="34" charset="-128"/>
              </a:rPr>
              <a:t>Read by 10.1K subscribers </a:t>
            </a:r>
          </a:p>
          <a:p>
            <a:endParaRPr lang="en-US" altLang="en-US" sz="800" dirty="0">
              <a:latin typeface="Montserrat" pitchFamily="2" charset="77"/>
              <a:ea typeface="ＭＳ Ｐゴシック" panose="020B0600070205080204" pitchFamily="34" charset="-128"/>
            </a:endParaRPr>
          </a:p>
          <a:p>
            <a:pPr marL="285750" indent="-285750">
              <a:buFont typeface="Arial" panose="020B0604020202020204" pitchFamily="34" charset="0"/>
              <a:buChar char="•"/>
            </a:pPr>
            <a:r>
              <a:rPr lang="en-US" altLang="en-US" sz="1800" dirty="0">
                <a:latin typeface="Montserrat" pitchFamily="2" charset="77"/>
                <a:ea typeface="ＭＳ Ｐゴシック" panose="020B0600070205080204" pitchFamily="34" charset="-128"/>
              </a:rPr>
              <a:t>114 </a:t>
            </a:r>
            <a:r>
              <a:rPr lang="en-US" altLang="en-US" dirty="0">
                <a:latin typeface="Montserrat" pitchFamily="2" charset="77"/>
                <a:ea typeface="ＭＳ Ｐゴシック" panose="020B0600070205080204" pitchFamily="34" charset="-128"/>
              </a:rPr>
              <a:t>website visits from referral traffic </a:t>
            </a:r>
            <a:endParaRPr lang="en-US" altLang="en-US" sz="1800" dirty="0">
              <a:latin typeface="Montserrat" pitchFamily="2" charset="77"/>
              <a:ea typeface="ＭＳ Ｐゴシック" panose="020B0600070205080204" pitchFamily="34" charset="-128"/>
            </a:endParaRPr>
          </a:p>
          <a:p>
            <a:pPr marL="285750" indent="-285750">
              <a:buFont typeface="Arial" panose="020B0604020202020204" pitchFamily="34" charset="0"/>
              <a:buChar char="•"/>
            </a:pPr>
            <a:endParaRPr lang="en-US" dirty="0"/>
          </a:p>
        </p:txBody>
      </p:sp>
      <p:pic>
        <p:nvPicPr>
          <p:cNvPr id="4" name="Picture 3" descr="A close-up of a document&#10;&#10;Description automatically generated">
            <a:extLst>
              <a:ext uri="{FF2B5EF4-FFF2-40B4-BE49-F238E27FC236}">
                <a16:creationId xmlns:a16="http://schemas.microsoft.com/office/drawing/2014/main" id="{0A24D3BD-D4E1-70B7-B351-CFD06EA67A87}"/>
              </a:ext>
            </a:extLst>
          </p:cNvPr>
          <p:cNvPicPr>
            <a:picLocks noChangeAspect="1"/>
          </p:cNvPicPr>
          <p:nvPr/>
        </p:nvPicPr>
        <p:blipFill>
          <a:blip r:embed="rId2"/>
          <a:stretch>
            <a:fillRect/>
          </a:stretch>
        </p:blipFill>
        <p:spPr>
          <a:xfrm>
            <a:off x="6193971" y="2338251"/>
            <a:ext cx="5921444" cy="3564047"/>
          </a:xfrm>
          <a:prstGeom prst="rect">
            <a:avLst/>
          </a:prstGeom>
        </p:spPr>
      </p:pic>
    </p:spTree>
    <p:extLst>
      <p:ext uri="{BB962C8B-B14F-4D97-AF65-F5344CB8AC3E}">
        <p14:creationId xmlns:p14="http://schemas.microsoft.com/office/powerpoint/2010/main" val="2723000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9" name="Shape 509"/>
          <p:cNvSpPr/>
          <p:nvPr/>
        </p:nvSpPr>
        <p:spPr>
          <a:xfrm>
            <a:off x="0" y="893"/>
            <a:ext cx="257699" cy="6857107"/>
          </a:xfrm>
          <a:prstGeom prst="rect">
            <a:avLst/>
          </a:prstGeom>
          <a:solidFill>
            <a:srgbClr val="66336D"/>
          </a:solidFill>
          <a:ln>
            <a:noFill/>
          </a:ln>
        </p:spPr>
        <p:txBody>
          <a:bodyPr lIns="121884" tIns="121884" rIns="121884" bIns="121884" anchor="ctr" anchorCtr="0">
            <a:noAutofit/>
          </a:bodyPr>
          <a:lstStyle/>
          <a:p>
            <a:endParaRPr sz="2489"/>
          </a:p>
        </p:txBody>
      </p:sp>
      <p:sp>
        <p:nvSpPr>
          <p:cNvPr id="4" name="Shape 416">
            <a:extLst>
              <a:ext uri="{FF2B5EF4-FFF2-40B4-BE49-F238E27FC236}">
                <a16:creationId xmlns:a16="http://schemas.microsoft.com/office/drawing/2014/main" id="{FEABF9FD-6AAD-A339-4133-A90D088D6CD7}"/>
              </a:ext>
            </a:extLst>
          </p:cNvPr>
          <p:cNvSpPr txBox="1">
            <a:spLocks/>
          </p:cNvSpPr>
          <p:nvPr/>
        </p:nvSpPr>
        <p:spPr>
          <a:xfrm>
            <a:off x="438833" y="531097"/>
            <a:ext cx="3529010" cy="1195126"/>
          </a:xfrm>
          <a:prstGeom prst="rect">
            <a:avLst/>
          </a:prstGeom>
          <a:noFill/>
          <a:ln>
            <a:noFill/>
          </a:ln>
        </p:spPr>
        <p:txBody>
          <a:bodyPr wrap="square" lIns="121884" tIns="121884" rIns="121884" bIns="121884"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3733" b="1" i="0" u="none" strike="noStrike" cap="none">
                <a:solidFill>
                  <a:schemeClr val="bg1"/>
                </a:solidFill>
                <a:latin typeface="Montserrat Black" pitchFamily="2" charset="77"/>
                <a:ea typeface="Montserrat Black" pitchFamily="2" charset="77"/>
                <a:cs typeface="Montserrat Black" pitchFamily="2" charset="77"/>
                <a:sym typeface="Raleway"/>
              </a:defRPr>
            </a:lvl1pPr>
            <a:lvl2pPr lvl="1" rtl="0">
              <a:spcBef>
                <a:spcPts val="0"/>
              </a:spcBef>
              <a:buNone/>
              <a:defRPr sz="3733" b="1">
                <a:solidFill>
                  <a:schemeClr val="lt1"/>
                </a:solidFill>
                <a:latin typeface="Raleway"/>
                <a:ea typeface="Raleway"/>
                <a:cs typeface="Raleway"/>
                <a:sym typeface="Raleway"/>
              </a:defRPr>
            </a:lvl2pPr>
            <a:lvl3pPr lvl="2" rtl="0">
              <a:spcBef>
                <a:spcPts val="0"/>
              </a:spcBef>
              <a:buNone/>
              <a:defRPr sz="3733" b="1">
                <a:solidFill>
                  <a:schemeClr val="lt1"/>
                </a:solidFill>
                <a:latin typeface="Raleway"/>
                <a:ea typeface="Raleway"/>
                <a:cs typeface="Raleway"/>
                <a:sym typeface="Raleway"/>
              </a:defRPr>
            </a:lvl3pPr>
            <a:lvl4pPr lvl="3" rtl="0">
              <a:spcBef>
                <a:spcPts val="0"/>
              </a:spcBef>
              <a:buNone/>
              <a:defRPr sz="3733" b="1">
                <a:solidFill>
                  <a:schemeClr val="lt1"/>
                </a:solidFill>
                <a:latin typeface="Raleway"/>
                <a:ea typeface="Raleway"/>
                <a:cs typeface="Raleway"/>
                <a:sym typeface="Raleway"/>
              </a:defRPr>
            </a:lvl4pPr>
            <a:lvl5pPr lvl="4" rtl="0">
              <a:spcBef>
                <a:spcPts val="0"/>
              </a:spcBef>
              <a:buNone/>
              <a:defRPr sz="3733" b="1">
                <a:solidFill>
                  <a:schemeClr val="lt1"/>
                </a:solidFill>
                <a:latin typeface="Raleway"/>
                <a:ea typeface="Raleway"/>
                <a:cs typeface="Raleway"/>
                <a:sym typeface="Raleway"/>
              </a:defRPr>
            </a:lvl5pPr>
            <a:lvl6pPr lvl="5" rtl="0">
              <a:spcBef>
                <a:spcPts val="0"/>
              </a:spcBef>
              <a:buNone/>
              <a:defRPr sz="3733" b="1">
                <a:solidFill>
                  <a:schemeClr val="lt1"/>
                </a:solidFill>
                <a:latin typeface="Raleway"/>
                <a:ea typeface="Raleway"/>
                <a:cs typeface="Raleway"/>
                <a:sym typeface="Raleway"/>
              </a:defRPr>
            </a:lvl6pPr>
            <a:lvl7pPr lvl="6" rtl="0">
              <a:spcBef>
                <a:spcPts val="0"/>
              </a:spcBef>
              <a:buNone/>
              <a:defRPr sz="3733" b="1">
                <a:solidFill>
                  <a:schemeClr val="lt1"/>
                </a:solidFill>
                <a:latin typeface="Raleway"/>
                <a:ea typeface="Raleway"/>
                <a:cs typeface="Raleway"/>
                <a:sym typeface="Raleway"/>
              </a:defRPr>
            </a:lvl7pPr>
            <a:lvl8pPr lvl="7" rtl="0">
              <a:spcBef>
                <a:spcPts val="0"/>
              </a:spcBef>
              <a:buNone/>
              <a:defRPr sz="3733" b="1">
                <a:solidFill>
                  <a:schemeClr val="lt1"/>
                </a:solidFill>
                <a:latin typeface="Raleway"/>
                <a:ea typeface="Raleway"/>
                <a:cs typeface="Raleway"/>
                <a:sym typeface="Raleway"/>
              </a:defRPr>
            </a:lvl8pPr>
            <a:lvl9pPr lvl="8" rtl="0">
              <a:spcBef>
                <a:spcPts val="0"/>
              </a:spcBef>
              <a:buNone/>
              <a:defRPr sz="3733" b="1">
                <a:solidFill>
                  <a:schemeClr val="lt1"/>
                </a:solidFill>
                <a:latin typeface="Raleway"/>
                <a:ea typeface="Raleway"/>
                <a:cs typeface="Raleway"/>
                <a:sym typeface="Raleway"/>
              </a:defRPr>
            </a:lvl9pPr>
          </a:lstStyle>
          <a:p>
            <a:pPr>
              <a:lnSpc>
                <a:spcPts val="3733"/>
              </a:lnSpc>
            </a:pPr>
            <a:r>
              <a:rPr lang="en-US" sz="3600" b="0" dirty="0">
                <a:solidFill>
                  <a:srgbClr val="66336D"/>
                </a:solidFill>
                <a:latin typeface="Montserrat Light" pitchFamily="2" charset="77"/>
              </a:rPr>
              <a:t>WHAT MAKES</a:t>
            </a:r>
            <a:r>
              <a:rPr lang="en-US" sz="3600" dirty="0">
                <a:solidFill>
                  <a:srgbClr val="66336D"/>
                </a:solidFill>
              </a:rPr>
              <a:t> NEWS</a:t>
            </a:r>
            <a:endParaRPr lang="en" sz="3600" dirty="0">
              <a:solidFill>
                <a:srgbClr val="66336D"/>
              </a:solidFill>
              <a:latin typeface="Montserrat Black" panose="00000A00000000000000" pitchFamily="50" charset="0"/>
            </a:endParaRPr>
          </a:p>
        </p:txBody>
      </p:sp>
      <p:sp>
        <p:nvSpPr>
          <p:cNvPr id="5" name="Content Placeholder 2">
            <a:extLst>
              <a:ext uri="{FF2B5EF4-FFF2-40B4-BE49-F238E27FC236}">
                <a16:creationId xmlns:a16="http://schemas.microsoft.com/office/drawing/2014/main" id="{58DC127B-4796-BBC0-44F6-BE6B312AE18C}"/>
              </a:ext>
            </a:extLst>
          </p:cNvPr>
          <p:cNvSpPr txBox="1">
            <a:spLocks/>
          </p:cNvSpPr>
          <p:nvPr/>
        </p:nvSpPr>
        <p:spPr>
          <a:xfrm>
            <a:off x="448907" y="2134116"/>
            <a:ext cx="3518936" cy="4081816"/>
          </a:xfrm>
          <a:prstGeom prst="rect">
            <a:avLst/>
          </a:prstGeom>
        </p:spPr>
        <p:txBody>
          <a:bodyPr anchor="t">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marL="285750" indent="-285750">
              <a:lnSpc>
                <a:spcPct val="150000"/>
              </a:lnSpc>
              <a:buClr>
                <a:srgbClr val="8198A5"/>
              </a:buClr>
              <a:buFont typeface="Wingdings" pitchFamily="2" charset="2"/>
              <a:buChar char="§"/>
            </a:pPr>
            <a:r>
              <a:rPr lang="en-US" altLang="en-US" sz="1600" dirty="0">
                <a:solidFill>
                  <a:schemeClr val="tx1"/>
                </a:solidFill>
                <a:latin typeface="Montserrat" pitchFamily="2" charset="77"/>
                <a:ea typeface="ＭＳ Ｐゴシック" panose="020B0600070205080204" pitchFamily="34" charset="-128"/>
              </a:rPr>
              <a:t>New Products or Technology </a:t>
            </a:r>
          </a:p>
          <a:p>
            <a:pPr marL="285750" indent="-285750">
              <a:lnSpc>
                <a:spcPct val="150000"/>
              </a:lnSpc>
              <a:buClr>
                <a:srgbClr val="8198A5"/>
              </a:buClr>
              <a:buFont typeface="Wingdings" pitchFamily="2" charset="2"/>
              <a:buChar char="§"/>
            </a:pPr>
            <a:r>
              <a:rPr lang="en-US" altLang="en-US" sz="1600" dirty="0">
                <a:solidFill>
                  <a:schemeClr val="tx1"/>
                </a:solidFill>
                <a:latin typeface="Montserrat" pitchFamily="2" charset="77"/>
                <a:ea typeface="ＭＳ Ｐゴシック" panose="020B0600070205080204" pitchFamily="34" charset="-128"/>
              </a:rPr>
              <a:t>New Offices, Locations and Leadership</a:t>
            </a:r>
          </a:p>
          <a:p>
            <a:pPr marL="285750" indent="-285750">
              <a:lnSpc>
                <a:spcPct val="150000"/>
              </a:lnSpc>
              <a:buClr>
                <a:srgbClr val="8198A5"/>
              </a:buClr>
              <a:buFont typeface="Wingdings" pitchFamily="2" charset="2"/>
              <a:buChar char="§"/>
            </a:pPr>
            <a:r>
              <a:rPr lang="en-US" altLang="en-US" sz="1600" dirty="0">
                <a:solidFill>
                  <a:schemeClr val="tx1"/>
                </a:solidFill>
                <a:latin typeface="Montserrat" pitchFamily="2" charset="77"/>
                <a:ea typeface="ＭＳ Ｐゴシック" panose="020B0600070205080204" pitchFamily="34" charset="-128"/>
              </a:rPr>
              <a:t>Interesting Case Studies</a:t>
            </a:r>
          </a:p>
          <a:p>
            <a:pPr marL="285750" indent="-285750">
              <a:lnSpc>
                <a:spcPct val="150000"/>
              </a:lnSpc>
              <a:buClr>
                <a:srgbClr val="8198A5"/>
              </a:buClr>
              <a:buFont typeface="Wingdings" pitchFamily="2" charset="2"/>
              <a:buChar char="§"/>
            </a:pPr>
            <a:r>
              <a:rPr lang="en-US" altLang="en-US" sz="1600" dirty="0">
                <a:solidFill>
                  <a:schemeClr val="tx1"/>
                </a:solidFill>
                <a:latin typeface="Montserrat" pitchFamily="2" charset="77"/>
                <a:ea typeface="ＭＳ Ｐゴシック" panose="020B0600070205080204" pitchFamily="34" charset="-128"/>
              </a:rPr>
              <a:t>Nominations, Certifications and Awards </a:t>
            </a:r>
          </a:p>
          <a:p>
            <a:pPr marL="285750" indent="-285750">
              <a:lnSpc>
                <a:spcPct val="150000"/>
              </a:lnSpc>
              <a:buClr>
                <a:srgbClr val="8198A5"/>
              </a:buClr>
              <a:buFont typeface="Wingdings" pitchFamily="2" charset="2"/>
              <a:buChar char="§"/>
            </a:pPr>
            <a:r>
              <a:rPr lang="en-US" altLang="en-US" sz="1600" dirty="0">
                <a:solidFill>
                  <a:schemeClr val="tx1"/>
                </a:solidFill>
                <a:latin typeface="Montserrat" pitchFamily="2" charset="77"/>
                <a:ea typeface="ＭＳ Ｐゴシック" panose="020B0600070205080204" pitchFamily="34" charset="-128"/>
              </a:rPr>
              <a:t>Donations to Charities</a:t>
            </a:r>
          </a:p>
          <a:p>
            <a:pPr marL="285750" indent="-285750">
              <a:lnSpc>
                <a:spcPct val="150000"/>
              </a:lnSpc>
              <a:buClr>
                <a:srgbClr val="8198A5"/>
              </a:buClr>
              <a:buFont typeface="Wingdings" pitchFamily="2" charset="2"/>
              <a:buChar char="§"/>
            </a:pPr>
            <a:r>
              <a:rPr lang="en-US" altLang="en-US" sz="1600" dirty="0">
                <a:solidFill>
                  <a:schemeClr val="tx1"/>
                </a:solidFill>
                <a:latin typeface="Montserrat" pitchFamily="2" charset="77"/>
                <a:ea typeface="ＭＳ Ｐゴシック" panose="020B0600070205080204" pitchFamily="34" charset="-128"/>
              </a:rPr>
              <a:t>Speaking at Events</a:t>
            </a:r>
          </a:p>
          <a:p>
            <a:pPr>
              <a:buClr>
                <a:srgbClr val="8198A5"/>
              </a:buClr>
            </a:pPr>
            <a:endParaRPr lang="en-US" altLang="en-US" sz="1600" b="1" dirty="0">
              <a:solidFill>
                <a:schemeClr val="tx2"/>
              </a:solidFill>
              <a:latin typeface="Montserrat" pitchFamily="2" charset="77"/>
              <a:ea typeface="ＭＳ Ｐゴシック" panose="020B0600070205080204" pitchFamily="34" charset="-128"/>
            </a:endParaRPr>
          </a:p>
          <a:p>
            <a:pPr marL="324000" lvl="1">
              <a:lnSpc>
                <a:spcPts val="4000"/>
              </a:lnSpc>
              <a:buClr>
                <a:srgbClr val="8198A5"/>
              </a:buClr>
            </a:pPr>
            <a:endParaRPr lang="en-US" sz="1700" b="1" dirty="0">
              <a:solidFill>
                <a:srgbClr val="595E61"/>
              </a:solidFill>
              <a:latin typeface="Montserrat" pitchFamily="2" charset="77"/>
              <a:ea typeface="Lato" panose="020F0502020204030203" pitchFamily="34" charset="0"/>
              <a:cs typeface="Lato" panose="020F0502020204030203" pitchFamily="34" charset="0"/>
            </a:endParaRPr>
          </a:p>
          <a:p>
            <a:pPr marL="342900" indent="-342900">
              <a:lnSpc>
                <a:spcPts val="4000"/>
              </a:lnSpc>
              <a:buClr>
                <a:srgbClr val="8198A5"/>
              </a:buClr>
              <a:buFont typeface="Wingdings" pitchFamily="2" charset="2"/>
              <a:buChar char="§"/>
            </a:pPr>
            <a:endParaRPr lang="en-US" sz="1700" b="1" dirty="0">
              <a:solidFill>
                <a:srgbClr val="595E61"/>
              </a:solidFill>
              <a:latin typeface="Montserrat" pitchFamily="2" charset="77"/>
              <a:ea typeface="Lato" panose="020F0502020204030203" pitchFamily="34" charset="0"/>
              <a:cs typeface="Lato" panose="020F0502020204030203" pitchFamily="34" charset="0"/>
            </a:endParaRPr>
          </a:p>
          <a:p>
            <a:endParaRPr lang="en-US" dirty="0">
              <a:latin typeface="Montserrat" pitchFamily="2" charset="77"/>
            </a:endParaRPr>
          </a:p>
        </p:txBody>
      </p:sp>
      <p:sp>
        <p:nvSpPr>
          <p:cNvPr id="16" name="TextBox 15">
            <a:extLst>
              <a:ext uri="{FF2B5EF4-FFF2-40B4-BE49-F238E27FC236}">
                <a16:creationId xmlns:a16="http://schemas.microsoft.com/office/drawing/2014/main" id="{57F2F7C5-D3E7-B3E0-260E-3C8FF07DA07E}"/>
              </a:ext>
            </a:extLst>
          </p:cNvPr>
          <p:cNvSpPr txBox="1"/>
          <p:nvPr/>
        </p:nvSpPr>
        <p:spPr>
          <a:xfrm>
            <a:off x="4420861" y="6500840"/>
            <a:ext cx="7470114" cy="21544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dirty="0">
                <a:solidFill>
                  <a:srgbClr val="595E61"/>
                </a:solidFill>
                <a:latin typeface="Montserrat" pitchFamily="2" charset="77"/>
              </a:rPr>
              <a:t>Copyright </a:t>
            </a:r>
            <a:r>
              <a:rPr lang="en-US" sz="800" b="0" i="0" kern="1200" dirty="0">
                <a:solidFill>
                  <a:srgbClr val="595E61"/>
                </a:solidFill>
                <a:effectLst/>
                <a:latin typeface="Montserrat" pitchFamily="2" charset="77"/>
                <a:ea typeface="+mn-ea"/>
                <a:cs typeface="+mn-cs"/>
              </a:rPr>
              <a:t>© 2022 Winger Marketing / </a:t>
            </a:r>
            <a:fld id="{F6B9B1CE-D922-7E48-AAEF-36DF429178B7}" type="slidenum">
              <a:rPr lang="en-US" sz="800" b="1" i="0" kern="1200" smtClean="0">
                <a:solidFill>
                  <a:srgbClr val="595E61"/>
                </a:solidFill>
                <a:effectLst/>
                <a:latin typeface="Montserrat" pitchFamily="2" charset="77"/>
                <a:ea typeface="+mn-ea"/>
                <a:cs typeface="+mn-cs"/>
              </a:rPr>
              <a:t>15</a:t>
            </a:fld>
            <a:r>
              <a:rPr lang="en-US" sz="800" b="1" dirty="0">
                <a:solidFill>
                  <a:srgbClr val="595E61"/>
                </a:solidFill>
                <a:latin typeface="Montserrat" pitchFamily="2" charset="77"/>
              </a:rPr>
              <a:t> </a:t>
            </a:r>
          </a:p>
        </p:txBody>
      </p:sp>
      <p:pic>
        <p:nvPicPr>
          <p:cNvPr id="19" name="Picture 18" descr="A picture containing microphone, indoor&#10;&#10;Description automatically generated">
            <a:extLst>
              <a:ext uri="{FF2B5EF4-FFF2-40B4-BE49-F238E27FC236}">
                <a16:creationId xmlns:a16="http://schemas.microsoft.com/office/drawing/2014/main" id="{2F40D620-223E-96BF-B590-C4FC82961A12}"/>
              </a:ext>
            </a:extLst>
          </p:cNvPr>
          <p:cNvPicPr>
            <a:picLocks noChangeAspect="1"/>
          </p:cNvPicPr>
          <p:nvPr/>
        </p:nvPicPr>
        <p:blipFill rotWithShape="1">
          <a:blip r:embed="rId3"/>
          <a:srcRect l="20500" r="39169" b="2920"/>
          <a:stretch/>
        </p:blipFill>
        <p:spPr>
          <a:xfrm>
            <a:off x="5224332" y="1827234"/>
            <a:ext cx="3134635" cy="5030320"/>
          </a:xfrm>
          <a:prstGeom prst="rect">
            <a:avLst/>
          </a:prstGeom>
        </p:spPr>
      </p:pic>
      <p:pic>
        <p:nvPicPr>
          <p:cNvPr id="22" name="Picture Placeholder 6" descr="A picture containing wall, indoor&#10;&#10;Description automatically generated">
            <a:extLst>
              <a:ext uri="{FF2B5EF4-FFF2-40B4-BE49-F238E27FC236}">
                <a16:creationId xmlns:a16="http://schemas.microsoft.com/office/drawing/2014/main" id="{CE65A685-D1E4-2119-A2FD-5270D186B5DB}"/>
              </a:ext>
            </a:extLst>
          </p:cNvPr>
          <p:cNvPicPr>
            <a:picLocks noGrp="1" noChangeAspect="1"/>
          </p:cNvPicPr>
          <p:nvPr>
            <p:ph type="pic" sz="quarter" idx="12"/>
          </p:nvPr>
        </p:nvPicPr>
        <p:blipFill>
          <a:blip r:embed="rId4"/>
          <a:srcRect l="31996" r="31996"/>
          <a:stretch>
            <a:fillRect/>
          </a:stretch>
        </p:blipFill>
        <p:spPr>
          <a:xfrm>
            <a:off x="8708167" y="0"/>
            <a:ext cx="3134634" cy="4879933"/>
          </a:xfrm>
        </p:spPr>
      </p:pic>
    </p:spTree>
    <p:extLst>
      <p:ext uri="{BB962C8B-B14F-4D97-AF65-F5344CB8AC3E}">
        <p14:creationId xmlns:p14="http://schemas.microsoft.com/office/powerpoint/2010/main" val="22817390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2" presetClass="entr" presetSubtype="4" decel="100000" fill="hold" nodeType="afterEffect">
                                  <p:stCondLst>
                                    <p:cond delay="0"/>
                                  </p:stCondLst>
                                  <p:childTnLst>
                                    <p:set>
                                      <p:cBhvr>
                                        <p:cTn id="10" dur="1" fill="hold">
                                          <p:stCondLst>
                                            <p:cond delay="0"/>
                                          </p:stCondLst>
                                        </p:cTn>
                                        <p:tgtEl>
                                          <p:spTgt spid="509"/>
                                        </p:tgtEl>
                                        <p:attrNameLst>
                                          <p:attrName>style.visibility</p:attrName>
                                        </p:attrNameLst>
                                      </p:cBhvr>
                                      <p:to>
                                        <p:strVal val="visible"/>
                                      </p:to>
                                    </p:set>
                                    <p:anim calcmode="lin" valueType="num">
                                      <p:cBhvr additive="base">
                                        <p:cTn id="11" dur="750"/>
                                        <p:tgtEl>
                                          <p:spTgt spid="5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20" name="Rectangle 19">
            <a:extLst>
              <a:ext uri="{FF2B5EF4-FFF2-40B4-BE49-F238E27FC236}">
                <a16:creationId xmlns:a16="http://schemas.microsoft.com/office/drawing/2014/main" id="{2ADEF61C-3A8F-E14B-4BE5-AE750EC4937D}"/>
              </a:ext>
            </a:extLst>
          </p:cNvPr>
          <p:cNvSpPr/>
          <p:nvPr/>
        </p:nvSpPr>
        <p:spPr>
          <a:xfrm>
            <a:off x="193300" y="0"/>
            <a:ext cx="3921500" cy="6857999"/>
          </a:xfrm>
          <a:prstGeom prst="rect">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8" name="Shape 418"/>
          <p:cNvSpPr/>
          <p:nvPr/>
        </p:nvSpPr>
        <p:spPr>
          <a:xfrm>
            <a:off x="795" y="447"/>
            <a:ext cx="255606" cy="6857107"/>
          </a:xfrm>
          <a:prstGeom prst="rect">
            <a:avLst/>
          </a:prstGeom>
          <a:solidFill>
            <a:srgbClr val="66336D"/>
          </a:solidFill>
          <a:ln>
            <a:noFill/>
          </a:ln>
        </p:spPr>
        <p:txBody>
          <a:bodyPr lIns="121884" tIns="121884" rIns="121884" bIns="121884" anchor="ctr" anchorCtr="0">
            <a:noAutofit/>
          </a:bodyPr>
          <a:lstStyle/>
          <a:p>
            <a:endParaRPr sz="2489"/>
          </a:p>
        </p:txBody>
      </p:sp>
      <p:sp>
        <p:nvSpPr>
          <p:cNvPr id="7" name="TextBox 6">
            <a:extLst>
              <a:ext uri="{FF2B5EF4-FFF2-40B4-BE49-F238E27FC236}">
                <a16:creationId xmlns:a16="http://schemas.microsoft.com/office/drawing/2014/main" id="{49D24A64-FB8D-276F-7423-8EE2C8070CF5}"/>
              </a:ext>
            </a:extLst>
          </p:cNvPr>
          <p:cNvSpPr txBox="1"/>
          <p:nvPr/>
        </p:nvSpPr>
        <p:spPr>
          <a:xfrm>
            <a:off x="4420861" y="6500840"/>
            <a:ext cx="7470114" cy="21544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dirty="0">
                <a:solidFill>
                  <a:srgbClr val="595E61"/>
                </a:solidFill>
                <a:latin typeface="Montserrat" pitchFamily="2" charset="77"/>
              </a:rPr>
              <a:t>Copyright </a:t>
            </a:r>
            <a:r>
              <a:rPr lang="en-US" sz="800" b="0" i="0" kern="1200" dirty="0">
                <a:solidFill>
                  <a:srgbClr val="595E61"/>
                </a:solidFill>
                <a:effectLst/>
                <a:latin typeface="Montserrat" pitchFamily="2" charset="77"/>
                <a:ea typeface="+mn-ea"/>
                <a:cs typeface="+mn-cs"/>
              </a:rPr>
              <a:t>© 2020 Winger Marketing / </a:t>
            </a:r>
            <a:fld id="{F6B9B1CE-D922-7E48-AAEF-36DF429178B7}" type="slidenum">
              <a:rPr lang="en-US" sz="800" b="1" i="0" kern="1200" smtClean="0">
                <a:solidFill>
                  <a:srgbClr val="595E61"/>
                </a:solidFill>
                <a:effectLst/>
                <a:latin typeface="Montserrat" pitchFamily="2" charset="77"/>
                <a:ea typeface="+mn-ea"/>
                <a:cs typeface="+mn-cs"/>
              </a:rPr>
              <a:t>16</a:t>
            </a:fld>
            <a:r>
              <a:rPr lang="en-US" sz="800" b="1" dirty="0">
                <a:solidFill>
                  <a:srgbClr val="595E61"/>
                </a:solidFill>
                <a:latin typeface="Montserrat" pitchFamily="2" charset="77"/>
              </a:rPr>
              <a:t> </a:t>
            </a:r>
          </a:p>
        </p:txBody>
      </p:sp>
      <p:pic>
        <p:nvPicPr>
          <p:cNvPr id="3" name="Picture 2">
            <a:extLst>
              <a:ext uri="{FF2B5EF4-FFF2-40B4-BE49-F238E27FC236}">
                <a16:creationId xmlns:a16="http://schemas.microsoft.com/office/drawing/2014/main" id="{CE437CE4-38BB-CAE1-F5BF-6EF91A9E0F4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4279" y="6392977"/>
            <a:ext cx="1589771" cy="215725"/>
          </a:xfrm>
          <a:prstGeom prst="rect">
            <a:avLst/>
          </a:prstGeom>
        </p:spPr>
      </p:pic>
      <p:sp>
        <p:nvSpPr>
          <p:cNvPr id="2" name="Shape 416">
            <a:extLst>
              <a:ext uri="{FF2B5EF4-FFF2-40B4-BE49-F238E27FC236}">
                <a16:creationId xmlns:a16="http://schemas.microsoft.com/office/drawing/2014/main" id="{2C967A09-61B7-C327-E743-BA8286518C6C}"/>
              </a:ext>
            </a:extLst>
          </p:cNvPr>
          <p:cNvSpPr txBox="1">
            <a:spLocks/>
          </p:cNvSpPr>
          <p:nvPr/>
        </p:nvSpPr>
        <p:spPr>
          <a:xfrm>
            <a:off x="438833" y="531097"/>
            <a:ext cx="3529010" cy="1195126"/>
          </a:xfrm>
          <a:prstGeom prst="rect">
            <a:avLst/>
          </a:prstGeom>
          <a:noFill/>
          <a:ln>
            <a:noFill/>
          </a:ln>
        </p:spPr>
        <p:txBody>
          <a:bodyPr wrap="square" lIns="121884" tIns="121884" rIns="121884" bIns="121884"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3733" b="1" i="0" u="none" strike="noStrike" cap="none">
                <a:solidFill>
                  <a:schemeClr val="bg1"/>
                </a:solidFill>
                <a:latin typeface="Montserrat Black" pitchFamily="2" charset="77"/>
                <a:ea typeface="Montserrat Black" pitchFamily="2" charset="77"/>
                <a:cs typeface="Montserrat Black" pitchFamily="2" charset="77"/>
                <a:sym typeface="Raleway"/>
              </a:defRPr>
            </a:lvl1pPr>
            <a:lvl2pPr lvl="1" rtl="0">
              <a:spcBef>
                <a:spcPts val="0"/>
              </a:spcBef>
              <a:buNone/>
              <a:defRPr sz="3733" b="1">
                <a:solidFill>
                  <a:schemeClr val="lt1"/>
                </a:solidFill>
                <a:latin typeface="Raleway"/>
                <a:ea typeface="Raleway"/>
                <a:cs typeface="Raleway"/>
                <a:sym typeface="Raleway"/>
              </a:defRPr>
            </a:lvl2pPr>
            <a:lvl3pPr lvl="2" rtl="0">
              <a:spcBef>
                <a:spcPts val="0"/>
              </a:spcBef>
              <a:buNone/>
              <a:defRPr sz="3733" b="1">
                <a:solidFill>
                  <a:schemeClr val="lt1"/>
                </a:solidFill>
                <a:latin typeface="Raleway"/>
                <a:ea typeface="Raleway"/>
                <a:cs typeface="Raleway"/>
                <a:sym typeface="Raleway"/>
              </a:defRPr>
            </a:lvl3pPr>
            <a:lvl4pPr lvl="3" rtl="0">
              <a:spcBef>
                <a:spcPts val="0"/>
              </a:spcBef>
              <a:buNone/>
              <a:defRPr sz="3733" b="1">
                <a:solidFill>
                  <a:schemeClr val="lt1"/>
                </a:solidFill>
                <a:latin typeface="Raleway"/>
                <a:ea typeface="Raleway"/>
                <a:cs typeface="Raleway"/>
                <a:sym typeface="Raleway"/>
              </a:defRPr>
            </a:lvl4pPr>
            <a:lvl5pPr lvl="4" rtl="0">
              <a:spcBef>
                <a:spcPts val="0"/>
              </a:spcBef>
              <a:buNone/>
              <a:defRPr sz="3733" b="1">
                <a:solidFill>
                  <a:schemeClr val="lt1"/>
                </a:solidFill>
                <a:latin typeface="Raleway"/>
                <a:ea typeface="Raleway"/>
                <a:cs typeface="Raleway"/>
                <a:sym typeface="Raleway"/>
              </a:defRPr>
            </a:lvl5pPr>
            <a:lvl6pPr lvl="5" rtl="0">
              <a:spcBef>
                <a:spcPts val="0"/>
              </a:spcBef>
              <a:buNone/>
              <a:defRPr sz="3733" b="1">
                <a:solidFill>
                  <a:schemeClr val="lt1"/>
                </a:solidFill>
                <a:latin typeface="Raleway"/>
                <a:ea typeface="Raleway"/>
                <a:cs typeface="Raleway"/>
                <a:sym typeface="Raleway"/>
              </a:defRPr>
            </a:lvl6pPr>
            <a:lvl7pPr lvl="6" rtl="0">
              <a:spcBef>
                <a:spcPts val="0"/>
              </a:spcBef>
              <a:buNone/>
              <a:defRPr sz="3733" b="1">
                <a:solidFill>
                  <a:schemeClr val="lt1"/>
                </a:solidFill>
                <a:latin typeface="Raleway"/>
                <a:ea typeface="Raleway"/>
                <a:cs typeface="Raleway"/>
                <a:sym typeface="Raleway"/>
              </a:defRPr>
            </a:lvl7pPr>
            <a:lvl8pPr lvl="7" rtl="0">
              <a:spcBef>
                <a:spcPts val="0"/>
              </a:spcBef>
              <a:buNone/>
              <a:defRPr sz="3733" b="1">
                <a:solidFill>
                  <a:schemeClr val="lt1"/>
                </a:solidFill>
                <a:latin typeface="Raleway"/>
                <a:ea typeface="Raleway"/>
                <a:cs typeface="Raleway"/>
                <a:sym typeface="Raleway"/>
              </a:defRPr>
            </a:lvl8pPr>
            <a:lvl9pPr lvl="8" rtl="0">
              <a:spcBef>
                <a:spcPts val="0"/>
              </a:spcBef>
              <a:buNone/>
              <a:defRPr sz="3733" b="1">
                <a:solidFill>
                  <a:schemeClr val="lt1"/>
                </a:solidFill>
                <a:latin typeface="Raleway"/>
                <a:ea typeface="Raleway"/>
                <a:cs typeface="Raleway"/>
                <a:sym typeface="Raleway"/>
              </a:defRPr>
            </a:lvl9pPr>
          </a:lstStyle>
          <a:p>
            <a:pPr>
              <a:lnSpc>
                <a:spcPts val="3733"/>
              </a:lnSpc>
            </a:pPr>
            <a:r>
              <a:rPr lang="en-US" sz="3600" b="0" dirty="0">
                <a:solidFill>
                  <a:srgbClr val="66336D"/>
                </a:solidFill>
                <a:latin typeface="Montserrat Light" pitchFamily="2" charset="77"/>
              </a:rPr>
              <a:t>WHAT ISN’T</a:t>
            </a:r>
            <a:r>
              <a:rPr lang="en-US" sz="3600" dirty="0">
                <a:solidFill>
                  <a:srgbClr val="66336D"/>
                </a:solidFill>
              </a:rPr>
              <a:t> NEWS</a:t>
            </a:r>
            <a:endParaRPr lang="en" sz="3600" dirty="0">
              <a:solidFill>
                <a:srgbClr val="66336D"/>
              </a:solidFill>
              <a:latin typeface="Montserrat Black" panose="00000A00000000000000" pitchFamily="50" charset="0"/>
            </a:endParaRPr>
          </a:p>
        </p:txBody>
      </p:sp>
      <p:sp>
        <p:nvSpPr>
          <p:cNvPr id="4" name="Content Placeholder 2">
            <a:extLst>
              <a:ext uri="{FF2B5EF4-FFF2-40B4-BE49-F238E27FC236}">
                <a16:creationId xmlns:a16="http://schemas.microsoft.com/office/drawing/2014/main" id="{26BEA826-2CC5-1733-0635-5912DECCC07D}"/>
              </a:ext>
            </a:extLst>
          </p:cNvPr>
          <p:cNvSpPr txBox="1">
            <a:spLocks/>
          </p:cNvSpPr>
          <p:nvPr/>
        </p:nvSpPr>
        <p:spPr>
          <a:xfrm>
            <a:off x="448907" y="2134116"/>
            <a:ext cx="3518936" cy="4081816"/>
          </a:xfrm>
          <a:prstGeom prst="rect">
            <a:avLst/>
          </a:prstGeom>
        </p:spPr>
        <p:txBody>
          <a:bodyPr anchor="t">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pPr marL="285750" indent="-285750">
              <a:lnSpc>
                <a:spcPct val="150000"/>
              </a:lnSpc>
              <a:buClr>
                <a:srgbClr val="8198A5"/>
              </a:buClr>
              <a:buFont typeface="Wingdings" pitchFamily="2" charset="2"/>
              <a:buChar char="§"/>
            </a:pPr>
            <a:r>
              <a:rPr lang="en-US" altLang="en-US" sz="1600" dirty="0">
                <a:solidFill>
                  <a:schemeClr val="tx1"/>
                </a:solidFill>
                <a:latin typeface="Montserrat" pitchFamily="2" charset="77"/>
              </a:rPr>
              <a:t>An employee’s third anniversary </a:t>
            </a:r>
          </a:p>
          <a:p>
            <a:pPr marL="285750" indent="-285750">
              <a:lnSpc>
                <a:spcPct val="150000"/>
              </a:lnSpc>
              <a:buClr>
                <a:srgbClr val="8198A5"/>
              </a:buClr>
              <a:buFont typeface="Wingdings" pitchFamily="2" charset="2"/>
              <a:buChar char="§"/>
            </a:pPr>
            <a:r>
              <a:rPr lang="en-US" altLang="en-US" sz="1600" dirty="0">
                <a:solidFill>
                  <a:schemeClr val="tx1"/>
                </a:solidFill>
                <a:latin typeface="Montserrat" pitchFamily="2" charset="77"/>
              </a:rPr>
              <a:t>Adding a new entry-level or mid-level worker</a:t>
            </a:r>
          </a:p>
          <a:p>
            <a:pPr marL="285750" indent="-285750">
              <a:lnSpc>
                <a:spcPct val="150000"/>
              </a:lnSpc>
              <a:buClr>
                <a:srgbClr val="8198A5"/>
              </a:buClr>
              <a:buFont typeface="Wingdings" pitchFamily="2" charset="2"/>
              <a:buChar char="§"/>
            </a:pPr>
            <a:r>
              <a:rPr lang="en-US" altLang="en-US" sz="1600" dirty="0">
                <a:solidFill>
                  <a:schemeClr val="tx1"/>
                </a:solidFill>
                <a:latin typeface="Montserrat" pitchFamily="2" charset="77"/>
              </a:rPr>
              <a:t>Donating $150 to the local Girl Scout Troop</a:t>
            </a:r>
          </a:p>
          <a:p>
            <a:pPr marL="285750" indent="-285750">
              <a:lnSpc>
                <a:spcPct val="150000"/>
              </a:lnSpc>
              <a:buClr>
                <a:srgbClr val="8198A5"/>
              </a:buClr>
              <a:buFont typeface="Wingdings" pitchFamily="2" charset="2"/>
              <a:buChar char="§"/>
            </a:pPr>
            <a:r>
              <a:rPr lang="en-US" altLang="en-US" sz="1600" dirty="0">
                <a:solidFill>
                  <a:schemeClr val="tx1"/>
                </a:solidFill>
                <a:latin typeface="Montserrat" pitchFamily="2" charset="77"/>
              </a:rPr>
              <a:t>Your eighth year in business</a:t>
            </a:r>
          </a:p>
          <a:p>
            <a:pPr marL="285750" indent="-285750">
              <a:lnSpc>
                <a:spcPct val="150000"/>
              </a:lnSpc>
              <a:buClr>
                <a:srgbClr val="8198A5"/>
              </a:buClr>
              <a:buFont typeface="Wingdings" pitchFamily="2" charset="2"/>
              <a:buChar char="§"/>
            </a:pPr>
            <a:r>
              <a:rPr lang="en-US" altLang="en-US" sz="1600" dirty="0">
                <a:solidFill>
                  <a:schemeClr val="tx1"/>
                </a:solidFill>
                <a:latin typeface="Montserrat" pitchFamily="2" charset="77"/>
              </a:rPr>
              <a:t>Offering work from home</a:t>
            </a:r>
          </a:p>
          <a:p>
            <a:pPr marL="285750" indent="-285750">
              <a:lnSpc>
                <a:spcPct val="150000"/>
              </a:lnSpc>
              <a:buClr>
                <a:srgbClr val="8198A5"/>
              </a:buClr>
              <a:buFont typeface="Wingdings" pitchFamily="2" charset="2"/>
              <a:buChar char="§"/>
            </a:pPr>
            <a:r>
              <a:rPr lang="en-US" altLang="en-US" sz="1600" dirty="0">
                <a:solidFill>
                  <a:schemeClr val="tx1"/>
                </a:solidFill>
                <a:latin typeface="Montserrat" pitchFamily="2" charset="77"/>
              </a:rPr>
              <a:t>Repaving your parking lot</a:t>
            </a:r>
          </a:p>
          <a:p>
            <a:endParaRPr lang="en-US" dirty="0">
              <a:latin typeface="Montserrat" pitchFamily="2" charset="77"/>
            </a:endParaRPr>
          </a:p>
        </p:txBody>
      </p:sp>
      <p:pic>
        <p:nvPicPr>
          <p:cNvPr id="9" name="Picture 8" descr="A person with his arms crossed&#10;&#10;Description automatically generated with medium confidence">
            <a:extLst>
              <a:ext uri="{FF2B5EF4-FFF2-40B4-BE49-F238E27FC236}">
                <a16:creationId xmlns:a16="http://schemas.microsoft.com/office/drawing/2014/main" id="{FE0136BE-35FA-E299-449D-C755691A5C64}"/>
              </a:ext>
            </a:extLst>
          </p:cNvPr>
          <p:cNvPicPr>
            <a:picLocks noChangeAspect="1"/>
          </p:cNvPicPr>
          <p:nvPr/>
        </p:nvPicPr>
        <p:blipFill rotWithShape="1">
          <a:blip r:embed="rId4"/>
          <a:srcRect l="29835" t="2911" r="29835" b="2911"/>
          <a:stretch/>
        </p:blipFill>
        <p:spPr>
          <a:xfrm>
            <a:off x="8708166" y="0"/>
            <a:ext cx="3134635" cy="4879933"/>
          </a:xfrm>
          <a:prstGeom prst="rect">
            <a:avLst/>
          </a:prstGeom>
        </p:spPr>
      </p:pic>
      <p:pic>
        <p:nvPicPr>
          <p:cNvPr id="10" name="Picture 9" descr="A picture containing person&#10;&#10;Description automatically generated">
            <a:extLst>
              <a:ext uri="{FF2B5EF4-FFF2-40B4-BE49-F238E27FC236}">
                <a16:creationId xmlns:a16="http://schemas.microsoft.com/office/drawing/2014/main" id="{54F9312E-994C-8BE2-DD5F-E334129E5831}"/>
              </a:ext>
            </a:extLst>
          </p:cNvPr>
          <p:cNvPicPr>
            <a:picLocks noChangeAspect="1"/>
          </p:cNvPicPr>
          <p:nvPr/>
        </p:nvPicPr>
        <p:blipFill rotWithShape="1">
          <a:blip r:embed="rId5"/>
          <a:srcRect l="28716" r="30954" b="2943"/>
          <a:stretch/>
        </p:blipFill>
        <p:spPr>
          <a:xfrm>
            <a:off x="5224332" y="1827235"/>
            <a:ext cx="3134635" cy="5030320"/>
          </a:xfrm>
          <a:prstGeom prst="rect">
            <a:avLst/>
          </a:prstGeom>
        </p:spPr>
      </p:pic>
    </p:spTree>
    <p:extLst>
      <p:ext uri="{BB962C8B-B14F-4D97-AF65-F5344CB8AC3E}">
        <p14:creationId xmlns:p14="http://schemas.microsoft.com/office/powerpoint/2010/main" val="3973023299"/>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18"/>
                                        </p:tgtEl>
                                        <p:attrNameLst>
                                          <p:attrName>style.visibility</p:attrName>
                                        </p:attrNameLst>
                                      </p:cBhvr>
                                      <p:to>
                                        <p:strVal val="visible"/>
                                      </p:to>
                                    </p:set>
                                    <p:anim calcmode="lin" valueType="num">
                                      <p:cBhvr additive="base">
                                        <p:cTn id="7" dur="1000"/>
                                        <p:tgtEl>
                                          <p:spTgt spid="418"/>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685642" y="733910"/>
            <a:ext cx="627343" cy="459462"/>
          </a:xfrm>
          <a:prstGeom prst="rect">
            <a:avLst/>
          </a:prstGeom>
        </p:spPr>
      </p:pic>
      <p:sp>
        <p:nvSpPr>
          <p:cNvPr id="16" name="Content Placeholder 2">
            <a:extLst>
              <a:ext uri="{FF2B5EF4-FFF2-40B4-BE49-F238E27FC236}">
                <a16:creationId xmlns:a16="http://schemas.microsoft.com/office/drawing/2014/main" id="{9B3E170E-B6C2-46CB-AE7D-9418AC94A031}"/>
              </a:ext>
            </a:extLst>
          </p:cNvPr>
          <p:cNvSpPr>
            <a:spLocks noGrp="1"/>
          </p:cNvSpPr>
          <p:nvPr>
            <p:ph idx="1"/>
          </p:nvPr>
        </p:nvSpPr>
        <p:spPr>
          <a:xfrm>
            <a:off x="685642" y="2100650"/>
            <a:ext cx="11302314" cy="3385750"/>
          </a:xfrm>
        </p:spPr>
        <p:txBody>
          <a:bodyPr anchor="t">
            <a:normAutofit/>
          </a:bodyPr>
          <a:lstStyle/>
          <a:p>
            <a:pPr marL="0" indent="0">
              <a:buNone/>
            </a:pPr>
            <a:r>
              <a:rPr lang="en-US" sz="2200" dirty="0">
                <a:solidFill>
                  <a:schemeClr val="bg1">
                    <a:lumMod val="65000"/>
                  </a:schemeClr>
                </a:solidFill>
                <a:latin typeface="Montserrat Light" panose="00000400000000000000" pitchFamily="50" charset="0"/>
              </a:rPr>
              <a:t>What is PR?</a:t>
            </a:r>
          </a:p>
          <a:p>
            <a:pPr marL="0" indent="0">
              <a:buNone/>
            </a:pPr>
            <a:r>
              <a:rPr lang="en-US" sz="2200" dirty="0">
                <a:solidFill>
                  <a:schemeClr val="bg1">
                    <a:lumMod val="65000"/>
                  </a:schemeClr>
                </a:solidFill>
                <a:latin typeface="Montserrat Light" panose="00000400000000000000" pitchFamily="50" charset="0"/>
              </a:rPr>
              <a:t>Goals of PR</a:t>
            </a:r>
          </a:p>
          <a:p>
            <a:pPr marL="0" indent="0">
              <a:buNone/>
            </a:pPr>
            <a:r>
              <a:rPr lang="en-US" sz="2200" b="1" dirty="0">
                <a:solidFill>
                  <a:srgbClr val="66336D"/>
                </a:solidFill>
                <a:latin typeface="Montserrat Black" panose="00000A00000000000000" pitchFamily="50" charset="0"/>
              </a:rPr>
              <a:t>PR Tool Kit</a:t>
            </a:r>
          </a:p>
          <a:p>
            <a:pPr marL="0" indent="0">
              <a:buNone/>
            </a:pPr>
            <a:r>
              <a:rPr lang="en-US" sz="2200" dirty="0">
                <a:solidFill>
                  <a:schemeClr val="bg1">
                    <a:lumMod val="65000"/>
                  </a:schemeClr>
                </a:solidFill>
                <a:latin typeface="Montserrat Light" panose="00000400000000000000" pitchFamily="50" charset="0"/>
              </a:rPr>
              <a:t>Quick Tips</a:t>
            </a:r>
          </a:p>
          <a:p>
            <a:pPr marL="0" indent="0">
              <a:buNone/>
            </a:pPr>
            <a:r>
              <a:rPr lang="en-US" sz="2200" dirty="0">
                <a:solidFill>
                  <a:schemeClr val="bg1">
                    <a:lumMod val="65000"/>
                  </a:schemeClr>
                </a:solidFill>
                <a:latin typeface="Montserrat Light" panose="00000400000000000000" pitchFamily="50" charset="0"/>
              </a:rPr>
              <a:t>Q&amp;A</a:t>
            </a:r>
          </a:p>
          <a:p>
            <a:endParaRPr lang="en-US" sz="2200" dirty="0"/>
          </a:p>
        </p:txBody>
      </p:sp>
      <p:pic>
        <p:nvPicPr>
          <p:cNvPr id="8" name="Picture 7">
            <a:extLst>
              <a:ext uri="{FF2B5EF4-FFF2-40B4-BE49-F238E27FC236}">
                <a16:creationId xmlns:a16="http://schemas.microsoft.com/office/drawing/2014/main" id="{913FF0E1-6193-9448-A7B6-1EF12A10D5A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3082" y="625933"/>
            <a:ext cx="11302314" cy="1100365"/>
          </a:xfrm>
          <a:prstGeom prst="rect">
            <a:avLst/>
          </a:prstGeom>
          <a:effectLst>
            <a:outerShdw blurRad="50800" dist="50800" dir="5400000" algn="ctr" rotWithShape="0">
              <a:srgbClr val="000000">
                <a:alpha val="0"/>
              </a:srgbClr>
            </a:outerShdw>
          </a:effectLst>
        </p:spPr>
      </p:pic>
      <p:pic>
        <p:nvPicPr>
          <p:cNvPr id="11" name="Picture 10">
            <a:extLst>
              <a:ext uri="{FF2B5EF4-FFF2-40B4-BE49-F238E27FC236}">
                <a16:creationId xmlns:a16="http://schemas.microsoft.com/office/drawing/2014/main" id="{6D513529-1C2C-8342-B130-B681D4AF2926}"/>
              </a:ext>
            </a:extLst>
          </p:cNvPr>
          <p:cNvPicPr>
            <a:picLocks noChangeAspect="1"/>
          </p:cNvPicPr>
          <p:nvPr/>
        </p:nvPicPr>
        <p:blipFill>
          <a:blip r:embed="rId3"/>
          <a:stretch>
            <a:fillRect/>
          </a:stretch>
        </p:blipFill>
        <p:spPr>
          <a:xfrm>
            <a:off x="10886676" y="979325"/>
            <a:ext cx="627343" cy="459462"/>
          </a:xfrm>
          <a:prstGeom prst="rect">
            <a:avLst/>
          </a:prstGeom>
        </p:spPr>
      </p:pic>
      <p:cxnSp>
        <p:nvCxnSpPr>
          <p:cNvPr id="13" name="Straight Connector 12">
            <a:extLst>
              <a:ext uri="{FF2B5EF4-FFF2-40B4-BE49-F238E27FC236}">
                <a16:creationId xmlns:a16="http://schemas.microsoft.com/office/drawing/2014/main" id="{6D4C955E-B770-7348-99BF-BD43B8D9CE33}"/>
              </a:ext>
            </a:extLst>
          </p:cNvPr>
          <p:cNvCxnSpPr>
            <a:cxnSpLocks/>
            <a:endCxn id="17" idx="4"/>
          </p:cNvCxnSpPr>
          <p:nvPr/>
        </p:nvCxnSpPr>
        <p:spPr>
          <a:xfrm>
            <a:off x="498266" y="2306406"/>
            <a:ext cx="3655" cy="1967000"/>
          </a:xfrm>
          <a:prstGeom prst="line">
            <a:avLst/>
          </a:prstGeom>
          <a:ln w="9525">
            <a:prstDash val="sysDot"/>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A8A61013-B530-4647-B792-5AE1452E07A6}"/>
              </a:ext>
            </a:extLst>
          </p:cNvPr>
          <p:cNvSpPr/>
          <p:nvPr/>
        </p:nvSpPr>
        <p:spPr>
          <a:xfrm>
            <a:off x="453082" y="2267531"/>
            <a:ext cx="97678" cy="9767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7212167-C7FF-A347-B80B-C982BFA5C220}"/>
              </a:ext>
            </a:extLst>
          </p:cNvPr>
          <p:cNvSpPr/>
          <p:nvPr/>
        </p:nvSpPr>
        <p:spPr>
          <a:xfrm>
            <a:off x="453082" y="2755589"/>
            <a:ext cx="97678" cy="9767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9DFA601-B713-7047-B1FE-1DFECFFB7653}"/>
              </a:ext>
            </a:extLst>
          </p:cNvPr>
          <p:cNvSpPr/>
          <p:nvPr/>
        </p:nvSpPr>
        <p:spPr>
          <a:xfrm>
            <a:off x="453082" y="3233337"/>
            <a:ext cx="97678" cy="9767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042F79F-D535-5643-B1B7-D2DEAD7BB254}"/>
              </a:ext>
            </a:extLst>
          </p:cNvPr>
          <p:cNvSpPr/>
          <p:nvPr/>
        </p:nvSpPr>
        <p:spPr>
          <a:xfrm>
            <a:off x="453082" y="3718528"/>
            <a:ext cx="97678" cy="9767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83E135D-FFEE-1043-8824-52D51727A79C}"/>
              </a:ext>
            </a:extLst>
          </p:cNvPr>
          <p:cNvSpPr/>
          <p:nvPr/>
        </p:nvSpPr>
        <p:spPr>
          <a:xfrm>
            <a:off x="453082" y="4175728"/>
            <a:ext cx="97678" cy="9767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7063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F57884D0-2CC5-3A4A-AA78-801060C1012C}"/>
              </a:ext>
            </a:extLst>
          </p:cNvPr>
          <p:cNvSpPr>
            <a:spLocks noGrp="1"/>
          </p:cNvSpPr>
          <p:nvPr>
            <p:ph type="title"/>
          </p:nvPr>
        </p:nvSpPr>
        <p:spPr>
          <a:xfrm>
            <a:off x="581192" y="980455"/>
            <a:ext cx="11029616" cy="459463"/>
          </a:xfrm>
        </p:spPr>
        <p:txBody>
          <a:bodyPr>
            <a:normAutofit fontScale="90000"/>
          </a:bodyPr>
          <a:lstStyle/>
          <a:p>
            <a:r>
              <a:rPr lang="en-US" b="1" dirty="0"/>
              <a:t>WHAT’S IN A TOOL KIT?</a:t>
            </a:r>
          </a:p>
        </p:txBody>
      </p:sp>
      <p:sp>
        <p:nvSpPr>
          <p:cNvPr id="3" name="Content Placeholder 2"/>
          <p:cNvSpPr>
            <a:spLocks noGrp="1"/>
          </p:cNvSpPr>
          <p:nvPr>
            <p:ph idx="1"/>
          </p:nvPr>
        </p:nvSpPr>
        <p:spPr>
          <a:xfrm>
            <a:off x="1804975" y="2634684"/>
            <a:ext cx="2656190" cy="794315"/>
          </a:xfrm>
        </p:spPr>
        <p:txBody>
          <a:bodyPr anchor="t">
            <a:normAutofit/>
          </a:bodyPr>
          <a:lstStyle/>
          <a:p>
            <a:pPr marL="0" indent="0">
              <a:buNone/>
            </a:pPr>
            <a:r>
              <a:rPr lang="en-US" altLang="en-US" b="1" dirty="0">
                <a:latin typeface="Montserrat" pitchFamily="2" charset="77"/>
                <a:ea typeface="ＭＳ Ｐゴシック" panose="020B0600070205080204" pitchFamily="34" charset="-128"/>
              </a:rPr>
              <a:t>Media Lists </a:t>
            </a:r>
            <a:r>
              <a:rPr lang="en-US" altLang="en-US" dirty="0">
                <a:latin typeface="Montserrat" pitchFamily="2" charset="77"/>
                <a:ea typeface="ＭＳ Ｐゴシック" panose="020B0600070205080204" pitchFamily="34" charset="-128"/>
              </a:rPr>
              <a:t>and Contact Information</a:t>
            </a:r>
          </a:p>
        </p:txBody>
      </p:sp>
      <p:sp>
        <p:nvSpPr>
          <p:cNvPr id="46" name="Content Placeholder 2">
            <a:extLst>
              <a:ext uri="{FF2B5EF4-FFF2-40B4-BE49-F238E27FC236}">
                <a16:creationId xmlns:a16="http://schemas.microsoft.com/office/drawing/2014/main" id="{1ED8FFA5-360F-490F-B9BE-79BDAE39C2F9}"/>
              </a:ext>
            </a:extLst>
          </p:cNvPr>
          <p:cNvSpPr txBox="1">
            <a:spLocks/>
          </p:cNvSpPr>
          <p:nvPr/>
        </p:nvSpPr>
        <p:spPr>
          <a:xfrm>
            <a:off x="7249069" y="2574223"/>
            <a:ext cx="2105686" cy="611328"/>
          </a:xfrm>
          <a:prstGeom prst="rect">
            <a:avLst/>
          </a:prstGeom>
        </p:spPr>
        <p:txBody>
          <a:bodyPr vert="horz" lIns="91440" tIns="45720" rIns="91440" bIns="45720" rtlCol="0" anchor="t">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altLang="en-US" b="1" dirty="0">
                <a:latin typeface="Montserrat" pitchFamily="2" charset="77"/>
                <a:ea typeface="ＭＳ Ｐゴシック" panose="020B0600070205080204" pitchFamily="34" charset="-128"/>
              </a:rPr>
              <a:t>Photography </a:t>
            </a:r>
            <a:r>
              <a:rPr lang="en-US" altLang="en-US" dirty="0">
                <a:latin typeface="Montserrat" pitchFamily="2" charset="77"/>
                <a:ea typeface="ＭＳ Ｐゴシック" panose="020B0600070205080204" pitchFamily="34" charset="-128"/>
              </a:rPr>
              <a:t>or Graphics</a:t>
            </a:r>
          </a:p>
        </p:txBody>
      </p:sp>
      <p:pic>
        <p:nvPicPr>
          <p:cNvPr id="4" name="Picture 3">
            <a:extLst>
              <a:ext uri="{FF2B5EF4-FFF2-40B4-BE49-F238E27FC236}">
                <a16:creationId xmlns:a16="http://schemas.microsoft.com/office/drawing/2014/main" id="{AC940F5D-CB76-40CC-8316-188F2BEEBD5E}"/>
              </a:ext>
            </a:extLst>
          </p:cNvPr>
          <p:cNvPicPr>
            <a:picLocks noChangeAspect="1"/>
          </p:cNvPicPr>
          <p:nvPr/>
        </p:nvPicPr>
        <p:blipFill>
          <a:blip r:embed="rId3"/>
          <a:stretch>
            <a:fillRect/>
          </a:stretch>
        </p:blipFill>
        <p:spPr>
          <a:xfrm>
            <a:off x="771766" y="2433778"/>
            <a:ext cx="796752" cy="783632"/>
          </a:xfrm>
          <a:prstGeom prst="rect">
            <a:avLst/>
          </a:prstGeom>
        </p:spPr>
      </p:pic>
      <p:pic>
        <p:nvPicPr>
          <p:cNvPr id="5" name="Picture 4">
            <a:extLst>
              <a:ext uri="{FF2B5EF4-FFF2-40B4-BE49-F238E27FC236}">
                <a16:creationId xmlns:a16="http://schemas.microsoft.com/office/drawing/2014/main" id="{5997943E-36F2-4E25-BC09-D6264F6EBE0E}"/>
              </a:ext>
            </a:extLst>
          </p:cNvPr>
          <p:cNvPicPr>
            <a:picLocks noChangeAspect="1"/>
          </p:cNvPicPr>
          <p:nvPr/>
        </p:nvPicPr>
        <p:blipFill>
          <a:blip r:embed="rId4"/>
          <a:stretch>
            <a:fillRect/>
          </a:stretch>
        </p:blipFill>
        <p:spPr>
          <a:xfrm>
            <a:off x="929880" y="3642673"/>
            <a:ext cx="638638" cy="621206"/>
          </a:xfrm>
          <a:prstGeom prst="rect">
            <a:avLst/>
          </a:prstGeom>
        </p:spPr>
      </p:pic>
      <p:pic>
        <p:nvPicPr>
          <p:cNvPr id="48" name="Picture 47">
            <a:extLst>
              <a:ext uri="{FF2B5EF4-FFF2-40B4-BE49-F238E27FC236}">
                <a16:creationId xmlns:a16="http://schemas.microsoft.com/office/drawing/2014/main" id="{BC446D59-0EE5-4E7E-87A6-4435CD6BB43B}"/>
              </a:ext>
            </a:extLst>
          </p:cNvPr>
          <p:cNvPicPr>
            <a:picLocks noChangeAspect="1"/>
          </p:cNvPicPr>
          <p:nvPr/>
        </p:nvPicPr>
        <p:blipFill>
          <a:blip r:embed="rId5"/>
          <a:stretch>
            <a:fillRect/>
          </a:stretch>
        </p:blipFill>
        <p:spPr>
          <a:xfrm>
            <a:off x="932378" y="5023241"/>
            <a:ext cx="636140" cy="621986"/>
          </a:xfrm>
          <a:prstGeom prst="rect">
            <a:avLst/>
          </a:prstGeom>
        </p:spPr>
      </p:pic>
      <p:pic>
        <p:nvPicPr>
          <p:cNvPr id="50" name="Picture 49">
            <a:extLst>
              <a:ext uri="{FF2B5EF4-FFF2-40B4-BE49-F238E27FC236}">
                <a16:creationId xmlns:a16="http://schemas.microsoft.com/office/drawing/2014/main" id="{CFF2B682-FBF5-4244-926C-7FB15C7E8E16}"/>
              </a:ext>
            </a:extLst>
          </p:cNvPr>
          <p:cNvPicPr>
            <a:picLocks noChangeAspect="1"/>
          </p:cNvPicPr>
          <p:nvPr/>
        </p:nvPicPr>
        <p:blipFill>
          <a:blip r:embed="rId6"/>
          <a:stretch>
            <a:fillRect/>
          </a:stretch>
        </p:blipFill>
        <p:spPr>
          <a:xfrm>
            <a:off x="5987704" y="2487112"/>
            <a:ext cx="808133" cy="611328"/>
          </a:xfrm>
          <a:prstGeom prst="rect">
            <a:avLst/>
          </a:prstGeom>
        </p:spPr>
      </p:pic>
      <p:pic>
        <p:nvPicPr>
          <p:cNvPr id="51" name="Picture 50">
            <a:extLst>
              <a:ext uri="{FF2B5EF4-FFF2-40B4-BE49-F238E27FC236}">
                <a16:creationId xmlns:a16="http://schemas.microsoft.com/office/drawing/2014/main" id="{6CAF2AFA-9132-4717-924A-093AFD38283A}"/>
              </a:ext>
            </a:extLst>
          </p:cNvPr>
          <p:cNvPicPr>
            <a:picLocks noChangeAspect="1"/>
          </p:cNvPicPr>
          <p:nvPr/>
        </p:nvPicPr>
        <p:blipFill>
          <a:blip r:embed="rId7"/>
          <a:stretch>
            <a:fillRect/>
          </a:stretch>
        </p:blipFill>
        <p:spPr>
          <a:xfrm>
            <a:off x="6157198" y="3587271"/>
            <a:ext cx="638638" cy="664508"/>
          </a:xfrm>
          <a:prstGeom prst="rect">
            <a:avLst/>
          </a:prstGeom>
        </p:spPr>
      </p:pic>
      <p:pic>
        <p:nvPicPr>
          <p:cNvPr id="52" name="Picture 51">
            <a:extLst>
              <a:ext uri="{FF2B5EF4-FFF2-40B4-BE49-F238E27FC236}">
                <a16:creationId xmlns:a16="http://schemas.microsoft.com/office/drawing/2014/main" id="{BE837717-3E98-42F3-85E2-C180E7D18E2D}"/>
              </a:ext>
            </a:extLst>
          </p:cNvPr>
          <p:cNvPicPr>
            <a:picLocks noChangeAspect="1"/>
          </p:cNvPicPr>
          <p:nvPr/>
        </p:nvPicPr>
        <p:blipFill>
          <a:blip r:embed="rId8"/>
          <a:stretch>
            <a:fillRect/>
          </a:stretch>
        </p:blipFill>
        <p:spPr>
          <a:xfrm>
            <a:off x="6100640" y="5023241"/>
            <a:ext cx="695196" cy="601544"/>
          </a:xfrm>
          <a:prstGeom prst="rect">
            <a:avLst/>
          </a:prstGeom>
        </p:spPr>
      </p:pic>
      <p:pic>
        <p:nvPicPr>
          <p:cNvPr id="16" name="Picture 15">
            <a:extLst>
              <a:ext uri="{FF2B5EF4-FFF2-40B4-BE49-F238E27FC236}">
                <a16:creationId xmlns:a16="http://schemas.microsoft.com/office/drawing/2014/main" id="{CA28701E-24A8-A346-ADC9-0B7E0135C50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53082" y="625933"/>
            <a:ext cx="11302314" cy="1100365"/>
          </a:xfrm>
          <a:prstGeom prst="rect">
            <a:avLst/>
          </a:prstGeom>
          <a:effectLst>
            <a:outerShdw blurRad="50800" dist="50800" dir="5400000" algn="ctr" rotWithShape="0">
              <a:srgbClr val="000000">
                <a:alpha val="0"/>
              </a:srgbClr>
            </a:outerShdw>
          </a:effectLst>
        </p:spPr>
      </p:pic>
      <p:pic>
        <p:nvPicPr>
          <p:cNvPr id="17" name="Picture 16">
            <a:extLst>
              <a:ext uri="{FF2B5EF4-FFF2-40B4-BE49-F238E27FC236}">
                <a16:creationId xmlns:a16="http://schemas.microsoft.com/office/drawing/2014/main" id="{7454B16A-58A8-3D40-ACF7-F36696AE90DF}"/>
              </a:ext>
            </a:extLst>
          </p:cNvPr>
          <p:cNvPicPr>
            <a:picLocks noChangeAspect="1"/>
          </p:cNvPicPr>
          <p:nvPr/>
        </p:nvPicPr>
        <p:blipFill>
          <a:blip r:embed="rId10"/>
          <a:stretch>
            <a:fillRect/>
          </a:stretch>
        </p:blipFill>
        <p:spPr>
          <a:xfrm>
            <a:off x="10886676" y="979325"/>
            <a:ext cx="627343" cy="459462"/>
          </a:xfrm>
          <a:prstGeom prst="rect">
            <a:avLst/>
          </a:prstGeom>
        </p:spPr>
      </p:pic>
      <p:sp>
        <p:nvSpPr>
          <p:cNvPr id="10" name="Rectangle 9">
            <a:extLst>
              <a:ext uri="{FF2B5EF4-FFF2-40B4-BE49-F238E27FC236}">
                <a16:creationId xmlns:a16="http://schemas.microsoft.com/office/drawing/2014/main" id="{5FCB0399-DD3C-D24E-A7FE-1106DB7ECB5A}"/>
              </a:ext>
            </a:extLst>
          </p:cNvPr>
          <p:cNvSpPr/>
          <p:nvPr/>
        </p:nvSpPr>
        <p:spPr>
          <a:xfrm>
            <a:off x="1861991" y="3990293"/>
            <a:ext cx="2269742" cy="369332"/>
          </a:xfrm>
          <a:prstGeom prst="rect">
            <a:avLst/>
          </a:prstGeom>
        </p:spPr>
        <p:txBody>
          <a:bodyPr wrap="square">
            <a:spAutoFit/>
          </a:bodyPr>
          <a:lstStyle/>
          <a:p>
            <a:r>
              <a:rPr lang="en-US" altLang="en-US" b="1" dirty="0">
                <a:solidFill>
                  <a:schemeClr val="tx2"/>
                </a:solidFill>
                <a:latin typeface="Montserrat" pitchFamily="2" charset="77"/>
                <a:ea typeface="ＭＳ Ｐゴシック" panose="020B0600070205080204" pitchFamily="34" charset="-128"/>
              </a:rPr>
              <a:t>Your News/Pitch</a:t>
            </a:r>
          </a:p>
        </p:txBody>
      </p:sp>
      <p:sp>
        <p:nvSpPr>
          <p:cNvPr id="11" name="Rectangle 10">
            <a:extLst>
              <a:ext uri="{FF2B5EF4-FFF2-40B4-BE49-F238E27FC236}">
                <a16:creationId xmlns:a16="http://schemas.microsoft.com/office/drawing/2014/main" id="{4A7CC015-185F-3A49-B609-1333A821CB18}"/>
              </a:ext>
            </a:extLst>
          </p:cNvPr>
          <p:cNvSpPr/>
          <p:nvPr/>
        </p:nvSpPr>
        <p:spPr>
          <a:xfrm>
            <a:off x="1861991" y="5095464"/>
            <a:ext cx="6096000" cy="369332"/>
          </a:xfrm>
          <a:prstGeom prst="rect">
            <a:avLst/>
          </a:prstGeom>
        </p:spPr>
        <p:txBody>
          <a:bodyPr>
            <a:spAutoFit/>
          </a:bodyPr>
          <a:lstStyle/>
          <a:p>
            <a:r>
              <a:rPr lang="en-US" altLang="en-US" b="1" dirty="0">
                <a:solidFill>
                  <a:schemeClr val="tx2"/>
                </a:solidFill>
                <a:latin typeface="Montserrat" pitchFamily="2" charset="77"/>
                <a:ea typeface="ＭＳ Ｐゴシック" panose="020B0600070205080204" pitchFamily="34" charset="-128"/>
              </a:rPr>
              <a:t>Your Expert </a:t>
            </a:r>
          </a:p>
        </p:txBody>
      </p:sp>
      <p:sp>
        <p:nvSpPr>
          <p:cNvPr id="13" name="Rectangle 12">
            <a:extLst>
              <a:ext uri="{FF2B5EF4-FFF2-40B4-BE49-F238E27FC236}">
                <a16:creationId xmlns:a16="http://schemas.microsoft.com/office/drawing/2014/main" id="{EAFD24A9-D3CD-784D-B30B-FAC3EC7220CD}"/>
              </a:ext>
            </a:extLst>
          </p:cNvPr>
          <p:cNvSpPr/>
          <p:nvPr/>
        </p:nvSpPr>
        <p:spPr>
          <a:xfrm>
            <a:off x="7301780" y="3930615"/>
            <a:ext cx="6096000" cy="369332"/>
          </a:xfrm>
          <a:prstGeom prst="rect">
            <a:avLst/>
          </a:prstGeom>
        </p:spPr>
        <p:txBody>
          <a:bodyPr>
            <a:spAutoFit/>
          </a:bodyPr>
          <a:lstStyle/>
          <a:p>
            <a:r>
              <a:rPr lang="en-US" altLang="en-US" b="1" dirty="0">
                <a:solidFill>
                  <a:schemeClr val="tx2"/>
                </a:solidFill>
                <a:latin typeface="Montserrat" pitchFamily="2" charset="77"/>
                <a:ea typeface="ＭＳ Ｐゴシック" panose="020B0600070205080204" pitchFamily="34" charset="-128"/>
              </a:rPr>
              <a:t>Distribution Channels </a:t>
            </a:r>
          </a:p>
        </p:txBody>
      </p:sp>
      <p:sp>
        <p:nvSpPr>
          <p:cNvPr id="14" name="Rectangle 13">
            <a:extLst>
              <a:ext uri="{FF2B5EF4-FFF2-40B4-BE49-F238E27FC236}">
                <a16:creationId xmlns:a16="http://schemas.microsoft.com/office/drawing/2014/main" id="{9F84237B-1D26-9D42-9295-64BCB9B3D646}"/>
              </a:ext>
            </a:extLst>
          </p:cNvPr>
          <p:cNvSpPr/>
          <p:nvPr/>
        </p:nvSpPr>
        <p:spPr>
          <a:xfrm>
            <a:off x="7282010" y="5023241"/>
            <a:ext cx="1818126" cy="369332"/>
          </a:xfrm>
          <a:prstGeom prst="rect">
            <a:avLst/>
          </a:prstGeom>
        </p:spPr>
        <p:txBody>
          <a:bodyPr wrap="none">
            <a:spAutoFit/>
          </a:bodyPr>
          <a:lstStyle/>
          <a:p>
            <a:r>
              <a:rPr lang="en-US" altLang="en-US" b="1" dirty="0">
                <a:solidFill>
                  <a:schemeClr val="tx2"/>
                </a:solidFill>
                <a:latin typeface="Montserrat" pitchFamily="2" charset="77"/>
                <a:ea typeface="ＭＳ Ｐゴシック" panose="020B0600070205080204" pitchFamily="34" charset="-128"/>
              </a:rPr>
              <a:t>Amplification</a:t>
            </a:r>
            <a:endParaRPr lang="en-US" b="1" dirty="0">
              <a:solidFill>
                <a:schemeClr val="tx2"/>
              </a:solidFill>
              <a:latin typeface="Montserrat" pitchFamily="2" charset="77"/>
            </a:endParaRPr>
          </a:p>
        </p:txBody>
      </p:sp>
      <p:sp>
        <p:nvSpPr>
          <p:cNvPr id="2" name="Title 1">
            <a:extLst>
              <a:ext uri="{FF2B5EF4-FFF2-40B4-BE49-F238E27FC236}">
                <a16:creationId xmlns:a16="http://schemas.microsoft.com/office/drawing/2014/main" id="{9F8A85A5-8CB5-3A98-BC7D-B325A72CFF5C}"/>
              </a:ext>
            </a:extLst>
          </p:cNvPr>
          <p:cNvSpPr txBox="1">
            <a:spLocks/>
          </p:cNvSpPr>
          <p:nvPr/>
        </p:nvSpPr>
        <p:spPr>
          <a:xfrm>
            <a:off x="677981" y="878061"/>
            <a:ext cx="11029616" cy="459463"/>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Contacts, sources, experts, and news hooks</a:t>
            </a:r>
          </a:p>
        </p:txBody>
      </p:sp>
    </p:spTree>
    <p:extLst>
      <p:ext uri="{BB962C8B-B14F-4D97-AF65-F5344CB8AC3E}">
        <p14:creationId xmlns:p14="http://schemas.microsoft.com/office/powerpoint/2010/main" val="726172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66ED5CA4-282B-6184-A5DE-0ADDB69CE208}"/>
              </a:ext>
            </a:extLst>
          </p:cNvPr>
          <p:cNvPicPr>
            <a:picLocks noChangeAspect="1"/>
          </p:cNvPicPr>
          <p:nvPr/>
        </p:nvPicPr>
        <p:blipFill>
          <a:blip r:embed="rId3"/>
          <a:stretch>
            <a:fillRect/>
          </a:stretch>
        </p:blipFill>
        <p:spPr>
          <a:xfrm>
            <a:off x="4183778" y="3525854"/>
            <a:ext cx="4194412" cy="1286367"/>
          </a:xfrm>
          <a:prstGeom prst="rect">
            <a:avLst/>
          </a:prstGeom>
        </p:spPr>
      </p:pic>
      <p:pic>
        <p:nvPicPr>
          <p:cNvPr id="16" name="Picture 15">
            <a:extLst>
              <a:ext uri="{FF2B5EF4-FFF2-40B4-BE49-F238E27FC236}">
                <a16:creationId xmlns:a16="http://schemas.microsoft.com/office/drawing/2014/main" id="{8BC18FA8-5D1D-ED63-A937-01002424FDE4}"/>
              </a:ext>
            </a:extLst>
          </p:cNvPr>
          <p:cNvPicPr>
            <a:picLocks noChangeAspect="1"/>
          </p:cNvPicPr>
          <p:nvPr/>
        </p:nvPicPr>
        <p:blipFill>
          <a:blip r:embed="rId4"/>
          <a:stretch>
            <a:fillRect/>
          </a:stretch>
        </p:blipFill>
        <p:spPr>
          <a:xfrm>
            <a:off x="3443796" y="1515023"/>
            <a:ext cx="2143125" cy="2143125"/>
          </a:xfrm>
          <a:prstGeom prst="rect">
            <a:avLst/>
          </a:prstGeom>
        </p:spPr>
      </p:pic>
      <p:sp>
        <p:nvSpPr>
          <p:cNvPr id="10" name="Title 1">
            <a:extLst>
              <a:ext uri="{FF2B5EF4-FFF2-40B4-BE49-F238E27FC236}">
                <a16:creationId xmlns:a16="http://schemas.microsoft.com/office/drawing/2014/main" id="{E0D458A1-49D5-1C49-B311-3D41F38BF2E0}"/>
              </a:ext>
            </a:extLst>
          </p:cNvPr>
          <p:cNvSpPr>
            <a:spLocks noGrp="1"/>
          </p:cNvSpPr>
          <p:nvPr>
            <p:ph type="title"/>
          </p:nvPr>
        </p:nvSpPr>
        <p:spPr>
          <a:xfrm>
            <a:off x="581192" y="980455"/>
            <a:ext cx="11029616" cy="459463"/>
          </a:xfrm>
        </p:spPr>
        <p:txBody>
          <a:bodyPr>
            <a:normAutofit fontScale="90000"/>
          </a:bodyPr>
          <a:lstStyle/>
          <a:p>
            <a:r>
              <a:rPr lang="en-US" dirty="0"/>
              <a:t>STEP 1: </a:t>
            </a:r>
            <a:r>
              <a:rPr lang="en-US" b="1" dirty="0"/>
              <a:t>Create a media list</a:t>
            </a:r>
          </a:p>
        </p:txBody>
      </p:sp>
      <p:pic>
        <p:nvPicPr>
          <p:cNvPr id="8" name="Picture 7">
            <a:extLst>
              <a:ext uri="{FF2B5EF4-FFF2-40B4-BE49-F238E27FC236}">
                <a16:creationId xmlns:a16="http://schemas.microsoft.com/office/drawing/2014/main" id="{6DBBA700-D0B7-AD40-BAE3-4E95DE6786E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3082" y="571326"/>
            <a:ext cx="11302314" cy="1100365"/>
          </a:xfrm>
          <a:prstGeom prst="rect">
            <a:avLst/>
          </a:prstGeom>
          <a:effectLst>
            <a:outerShdw blurRad="50800" dist="50800" dir="5400000" algn="ctr" rotWithShape="0">
              <a:srgbClr val="000000">
                <a:alpha val="0"/>
              </a:srgbClr>
            </a:outerShdw>
          </a:effectLst>
        </p:spPr>
      </p:pic>
      <p:pic>
        <p:nvPicPr>
          <p:cNvPr id="9" name="Picture 8">
            <a:extLst>
              <a:ext uri="{FF2B5EF4-FFF2-40B4-BE49-F238E27FC236}">
                <a16:creationId xmlns:a16="http://schemas.microsoft.com/office/drawing/2014/main" id="{0E5ACD46-CF5C-904D-BA0C-78A7DA011403}"/>
              </a:ext>
            </a:extLst>
          </p:cNvPr>
          <p:cNvPicPr>
            <a:picLocks noChangeAspect="1"/>
          </p:cNvPicPr>
          <p:nvPr/>
        </p:nvPicPr>
        <p:blipFill>
          <a:blip r:embed="rId6"/>
          <a:stretch>
            <a:fillRect/>
          </a:stretch>
        </p:blipFill>
        <p:spPr>
          <a:xfrm>
            <a:off x="10886676" y="979325"/>
            <a:ext cx="627343" cy="459462"/>
          </a:xfrm>
          <a:prstGeom prst="rect">
            <a:avLst/>
          </a:prstGeom>
        </p:spPr>
      </p:pic>
      <p:pic>
        <p:nvPicPr>
          <p:cNvPr id="6" name="Picture 5">
            <a:extLst>
              <a:ext uri="{FF2B5EF4-FFF2-40B4-BE49-F238E27FC236}">
                <a16:creationId xmlns:a16="http://schemas.microsoft.com/office/drawing/2014/main" id="{48D70661-E1B6-7ED6-E343-B36F93EDFC2B}"/>
              </a:ext>
            </a:extLst>
          </p:cNvPr>
          <p:cNvPicPr>
            <a:picLocks noChangeAspect="1"/>
          </p:cNvPicPr>
          <p:nvPr/>
        </p:nvPicPr>
        <p:blipFill>
          <a:blip r:embed="rId7"/>
          <a:stretch>
            <a:fillRect/>
          </a:stretch>
        </p:blipFill>
        <p:spPr>
          <a:xfrm>
            <a:off x="9357607" y="1774415"/>
            <a:ext cx="1904767" cy="1904767"/>
          </a:xfrm>
          <a:prstGeom prst="rect">
            <a:avLst/>
          </a:prstGeom>
        </p:spPr>
      </p:pic>
      <p:pic>
        <p:nvPicPr>
          <p:cNvPr id="11" name="Picture 10">
            <a:extLst>
              <a:ext uri="{FF2B5EF4-FFF2-40B4-BE49-F238E27FC236}">
                <a16:creationId xmlns:a16="http://schemas.microsoft.com/office/drawing/2014/main" id="{67E0F612-D418-6797-5331-F9EEDC5BF9AC}"/>
              </a:ext>
            </a:extLst>
          </p:cNvPr>
          <p:cNvPicPr>
            <a:picLocks noChangeAspect="1"/>
          </p:cNvPicPr>
          <p:nvPr/>
        </p:nvPicPr>
        <p:blipFill>
          <a:blip r:embed="rId8"/>
          <a:stretch>
            <a:fillRect/>
          </a:stretch>
        </p:blipFill>
        <p:spPr>
          <a:xfrm>
            <a:off x="8891112" y="3470236"/>
            <a:ext cx="2876951" cy="1066949"/>
          </a:xfrm>
          <a:prstGeom prst="rect">
            <a:avLst/>
          </a:prstGeom>
        </p:spPr>
      </p:pic>
      <p:pic>
        <p:nvPicPr>
          <p:cNvPr id="12" name="Picture 11">
            <a:extLst>
              <a:ext uri="{FF2B5EF4-FFF2-40B4-BE49-F238E27FC236}">
                <a16:creationId xmlns:a16="http://schemas.microsoft.com/office/drawing/2014/main" id="{73F2033B-9095-4F3E-5733-061A8EBCBC7A}"/>
              </a:ext>
            </a:extLst>
          </p:cNvPr>
          <p:cNvPicPr>
            <a:picLocks noChangeAspect="1"/>
          </p:cNvPicPr>
          <p:nvPr/>
        </p:nvPicPr>
        <p:blipFill>
          <a:blip r:embed="rId9"/>
          <a:stretch>
            <a:fillRect/>
          </a:stretch>
        </p:blipFill>
        <p:spPr>
          <a:xfrm>
            <a:off x="7062907" y="1780978"/>
            <a:ext cx="1828800" cy="1828800"/>
          </a:xfrm>
          <a:prstGeom prst="rect">
            <a:avLst/>
          </a:prstGeom>
        </p:spPr>
      </p:pic>
      <p:pic>
        <p:nvPicPr>
          <p:cNvPr id="13" name="Picture 12">
            <a:extLst>
              <a:ext uri="{FF2B5EF4-FFF2-40B4-BE49-F238E27FC236}">
                <a16:creationId xmlns:a16="http://schemas.microsoft.com/office/drawing/2014/main" id="{B6674577-0339-924B-3A78-69E01C28552F}"/>
              </a:ext>
            </a:extLst>
          </p:cNvPr>
          <p:cNvPicPr>
            <a:picLocks noChangeAspect="1"/>
          </p:cNvPicPr>
          <p:nvPr/>
        </p:nvPicPr>
        <p:blipFill rotWithShape="1">
          <a:blip r:embed="rId10"/>
          <a:srcRect t="29846" r="7874" b="27722"/>
          <a:stretch/>
        </p:blipFill>
        <p:spPr>
          <a:xfrm>
            <a:off x="9090122" y="4566025"/>
            <a:ext cx="2665274" cy="1227578"/>
          </a:xfrm>
          <a:prstGeom prst="rect">
            <a:avLst/>
          </a:prstGeom>
        </p:spPr>
      </p:pic>
      <p:pic>
        <p:nvPicPr>
          <p:cNvPr id="19" name="Picture 18">
            <a:extLst>
              <a:ext uri="{FF2B5EF4-FFF2-40B4-BE49-F238E27FC236}">
                <a16:creationId xmlns:a16="http://schemas.microsoft.com/office/drawing/2014/main" id="{D15322DE-F3D4-820B-E023-C714C394B377}"/>
              </a:ext>
            </a:extLst>
          </p:cNvPr>
          <p:cNvPicPr>
            <a:picLocks noChangeAspect="1"/>
          </p:cNvPicPr>
          <p:nvPr/>
        </p:nvPicPr>
        <p:blipFill rotWithShape="1">
          <a:blip r:embed="rId11"/>
          <a:srcRect t="11219" r="5118"/>
          <a:stretch/>
        </p:blipFill>
        <p:spPr>
          <a:xfrm>
            <a:off x="377335" y="2080820"/>
            <a:ext cx="3111929" cy="1011532"/>
          </a:xfrm>
          <a:prstGeom prst="rect">
            <a:avLst/>
          </a:prstGeom>
        </p:spPr>
      </p:pic>
      <p:pic>
        <p:nvPicPr>
          <p:cNvPr id="21" name="Picture 20">
            <a:extLst>
              <a:ext uri="{FF2B5EF4-FFF2-40B4-BE49-F238E27FC236}">
                <a16:creationId xmlns:a16="http://schemas.microsoft.com/office/drawing/2014/main" id="{B7493D9B-CB2B-1413-BBED-F96E4ECE039A}"/>
              </a:ext>
            </a:extLst>
          </p:cNvPr>
          <p:cNvPicPr>
            <a:picLocks noChangeAspect="1"/>
          </p:cNvPicPr>
          <p:nvPr/>
        </p:nvPicPr>
        <p:blipFill>
          <a:blip r:embed="rId12"/>
          <a:stretch>
            <a:fillRect/>
          </a:stretch>
        </p:blipFill>
        <p:spPr>
          <a:xfrm>
            <a:off x="168720" y="4668913"/>
            <a:ext cx="3772426" cy="838317"/>
          </a:xfrm>
          <a:prstGeom prst="rect">
            <a:avLst/>
          </a:prstGeom>
        </p:spPr>
      </p:pic>
      <p:pic>
        <p:nvPicPr>
          <p:cNvPr id="23" name="Picture 22">
            <a:extLst>
              <a:ext uri="{FF2B5EF4-FFF2-40B4-BE49-F238E27FC236}">
                <a16:creationId xmlns:a16="http://schemas.microsoft.com/office/drawing/2014/main" id="{D42572F5-4DB7-3410-CCE2-BA6B15E0FE8D}"/>
              </a:ext>
            </a:extLst>
          </p:cNvPr>
          <p:cNvPicPr>
            <a:picLocks noChangeAspect="1"/>
          </p:cNvPicPr>
          <p:nvPr/>
        </p:nvPicPr>
        <p:blipFill>
          <a:blip r:embed="rId13"/>
          <a:stretch>
            <a:fillRect/>
          </a:stretch>
        </p:blipFill>
        <p:spPr>
          <a:xfrm>
            <a:off x="4560826" y="4849826"/>
            <a:ext cx="3997648" cy="605252"/>
          </a:xfrm>
          <a:prstGeom prst="rect">
            <a:avLst/>
          </a:prstGeom>
        </p:spPr>
      </p:pic>
      <p:pic>
        <p:nvPicPr>
          <p:cNvPr id="25" name="Picture 24">
            <a:extLst>
              <a:ext uri="{FF2B5EF4-FFF2-40B4-BE49-F238E27FC236}">
                <a16:creationId xmlns:a16="http://schemas.microsoft.com/office/drawing/2014/main" id="{33DF5D8A-2123-1FFE-A9F5-57675BC21AA1}"/>
              </a:ext>
            </a:extLst>
          </p:cNvPr>
          <p:cNvPicPr>
            <a:picLocks noChangeAspect="1"/>
          </p:cNvPicPr>
          <p:nvPr/>
        </p:nvPicPr>
        <p:blipFill>
          <a:blip r:embed="rId14"/>
          <a:stretch>
            <a:fillRect/>
          </a:stretch>
        </p:blipFill>
        <p:spPr>
          <a:xfrm>
            <a:off x="4299816" y="5613822"/>
            <a:ext cx="3592367" cy="972479"/>
          </a:xfrm>
          <a:prstGeom prst="rect">
            <a:avLst/>
          </a:prstGeom>
        </p:spPr>
      </p:pic>
      <p:pic>
        <p:nvPicPr>
          <p:cNvPr id="27" name="Picture 26">
            <a:extLst>
              <a:ext uri="{FF2B5EF4-FFF2-40B4-BE49-F238E27FC236}">
                <a16:creationId xmlns:a16="http://schemas.microsoft.com/office/drawing/2014/main" id="{A786690A-8EF1-68AE-C642-8C7A0C92BD8B}"/>
              </a:ext>
            </a:extLst>
          </p:cNvPr>
          <p:cNvPicPr>
            <a:picLocks noChangeAspect="1"/>
          </p:cNvPicPr>
          <p:nvPr/>
        </p:nvPicPr>
        <p:blipFill rotWithShape="1">
          <a:blip r:embed="rId15"/>
          <a:srcRect t="9667"/>
          <a:stretch/>
        </p:blipFill>
        <p:spPr>
          <a:xfrm>
            <a:off x="107430" y="3518744"/>
            <a:ext cx="3895007" cy="1051495"/>
          </a:xfrm>
          <a:prstGeom prst="rect">
            <a:avLst/>
          </a:prstGeom>
        </p:spPr>
      </p:pic>
      <p:pic>
        <p:nvPicPr>
          <p:cNvPr id="29" name="Picture 28">
            <a:extLst>
              <a:ext uri="{FF2B5EF4-FFF2-40B4-BE49-F238E27FC236}">
                <a16:creationId xmlns:a16="http://schemas.microsoft.com/office/drawing/2014/main" id="{25EFDD62-A61C-7476-BBFC-6BB0505A1305}"/>
              </a:ext>
            </a:extLst>
          </p:cNvPr>
          <p:cNvPicPr>
            <a:picLocks noChangeAspect="1"/>
          </p:cNvPicPr>
          <p:nvPr/>
        </p:nvPicPr>
        <p:blipFill>
          <a:blip r:embed="rId16"/>
          <a:stretch>
            <a:fillRect/>
          </a:stretch>
        </p:blipFill>
        <p:spPr>
          <a:xfrm>
            <a:off x="8747931" y="5547866"/>
            <a:ext cx="3020132" cy="898032"/>
          </a:xfrm>
          <a:prstGeom prst="rect">
            <a:avLst/>
          </a:prstGeom>
        </p:spPr>
      </p:pic>
      <p:sp>
        <p:nvSpPr>
          <p:cNvPr id="31" name="Title 1">
            <a:extLst>
              <a:ext uri="{FF2B5EF4-FFF2-40B4-BE49-F238E27FC236}">
                <a16:creationId xmlns:a16="http://schemas.microsoft.com/office/drawing/2014/main" id="{BE9807B5-89E6-FD1F-8AEA-1DD77E89D698}"/>
              </a:ext>
            </a:extLst>
          </p:cNvPr>
          <p:cNvSpPr txBox="1">
            <a:spLocks/>
          </p:cNvSpPr>
          <p:nvPr/>
        </p:nvSpPr>
        <p:spPr>
          <a:xfrm>
            <a:off x="709302" y="844860"/>
            <a:ext cx="11029616" cy="459463"/>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Media – trade/professional </a:t>
            </a:r>
          </a:p>
        </p:txBody>
      </p:sp>
      <p:pic>
        <p:nvPicPr>
          <p:cNvPr id="36" name="Picture 35">
            <a:extLst>
              <a:ext uri="{FF2B5EF4-FFF2-40B4-BE49-F238E27FC236}">
                <a16:creationId xmlns:a16="http://schemas.microsoft.com/office/drawing/2014/main" id="{C78F8252-BDA9-D41B-984A-776066C51A74}"/>
              </a:ext>
            </a:extLst>
          </p:cNvPr>
          <p:cNvPicPr>
            <a:picLocks noChangeAspect="1"/>
          </p:cNvPicPr>
          <p:nvPr/>
        </p:nvPicPr>
        <p:blipFill>
          <a:blip r:embed="rId17"/>
          <a:stretch>
            <a:fillRect/>
          </a:stretch>
        </p:blipFill>
        <p:spPr>
          <a:xfrm>
            <a:off x="454509" y="5674265"/>
            <a:ext cx="3200847" cy="771633"/>
          </a:xfrm>
          <a:prstGeom prst="rect">
            <a:avLst/>
          </a:prstGeom>
        </p:spPr>
      </p:pic>
      <p:pic>
        <p:nvPicPr>
          <p:cNvPr id="38" name="Picture 37">
            <a:extLst>
              <a:ext uri="{FF2B5EF4-FFF2-40B4-BE49-F238E27FC236}">
                <a16:creationId xmlns:a16="http://schemas.microsoft.com/office/drawing/2014/main" id="{8F19496D-BEC5-411B-98A6-FF5113459117}"/>
              </a:ext>
            </a:extLst>
          </p:cNvPr>
          <p:cNvPicPr>
            <a:picLocks noChangeAspect="1"/>
          </p:cNvPicPr>
          <p:nvPr/>
        </p:nvPicPr>
        <p:blipFill rotWithShape="1">
          <a:blip r:embed="rId18"/>
          <a:srcRect t="23068"/>
          <a:stretch/>
        </p:blipFill>
        <p:spPr>
          <a:xfrm>
            <a:off x="5218995" y="2199501"/>
            <a:ext cx="1681387" cy="706329"/>
          </a:xfrm>
          <a:prstGeom prst="rect">
            <a:avLst/>
          </a:prstGeom>
        </p:spPr>
      </p:pic>
    </p:spTree>
    <p:extLst>
      <p:ext uri="{BB962C8B-B14F-4D97-AF65-F5344CB8AC3E}">
        <p14:creationId xmlns:p14="http://schemas.microsoft.com/office/powerpoint/2010/main" val="893830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2DA756-1A41-47B2-804C-771E39705749}"/>
              </a:ext>
            </a:extLst>
          </p:cNvPr>
          <p:cNvSpPr/>
          <p:nvPr/>
        </p:nvSpPr>
        <p:spPr>
          <a:xfrm>
            <a:off x="7116418" y="1928190"/>
            <a:ext cx="5065643" cy="4929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1">
            <a:extLst>
              <a:ext uri="{FF2B5EF4-FFF2-40B4-BE49-F238E27FC236}">
                <a16:creationId xmlns:a16="http://schemas.microsoft.com/office/drawing/2014/main" id="{703AC4B9-9B71-5549-9310-4745F85CB072}"/>
              </a:ext>
            </a:extLst>
          </p:cNvPr>
          <p:cNvSpPr>
            <a:spLocks noGrp="1"/>
          </p:cNvSpPr>
          <p:nvPr>
            <p:ph type="title"/>
          </p:nvPr>
        </p:nvSpPr>
        <p:spPr>
          <a:xfrm>
            <a:off x="581192" y="980455"/>
            <a:ext cx="11029616" cy="459463"/>
          </a:xfrm>
        </p:spPr>
        <p:txBody>
          <a:bodyPr>
            <a:normAutofit fontScale="90000"/>
          </a:bodyPr>
          <a:lstStyle/>
          <a:p>
            <a:r>
              <a:rPr lang="en-US" b="1" dirty="0"/>
              <a:t>agenda</a:t>
            </a:r>
          </a:p>
        </p:txBody>
      </p:sp>
      <p:sp>
        <p:nvSpPr>
          <p:cNvPr id="3" name="Content Placeholder 2"/>
          <p:cNvSpPr>
            <a:spLocks noGrp="1"/>
          </p:cNvSpPr>
          <p:nvPr>
            <p:ph idx="1"/>
          </p:nvPr>
        </p:nvSpPr>
        <p:spPr>
          <a:xfrm>
            <a:off x="581193" y="1977555"/>
            <a:ext cx="6331200" cy="4508872"/>
          </a:xfrm>
        </p:spPr>
        <p:txBody>
          <a:bodyPr anchor="t">
            <a:normAutofit/>
          </a:bodyPr>
          <a:lstStyle/>
          <a:p>
            <a:pPr marL="342900" indent="-342900">
              <a:lnSpc>
                <a:spcPts val="4000"/>
              </a:lnSpc>
              <a:buFont typeface="Arial" panose="020B0604020202020204" pitchFamily="34" charset="0"/>
              <a:buChar char="•"/>
            </a:pPr>
            <a:r>
              <a:rPr lang="en-US" sz="2000" b="1" dirty="0">
                <a:latin typeface="Montserrat"/>
              </a:rPr>
              <a:t>What is PR? </a:t>
            </a:r>
            <a:endParaRPr lang="en-US" dirty="0"/>
          </a:p>
          <a:p>
            <a:pPr marL="342900" indent="-342900">
              <a:lnSpc>
                <a:spcPts val="4000"/>
              </a:lnSpc>
              <a:buFont typeface="Arial" panose="020B0604020202020204" pitchFamily="34" charset="0"/>
              <a:buChar char="•"/>
            </a:pPr>
            <a:r>
              <a:rPr lang="en-US" sz="2000" b="1" dirty="0">
                <a:latin typeface="Montserrat"/>
              </a:rPr>
              <a:t>Goals of PR</a:t>
            </a:r>
            <a:endParaRPr lang="en-US" dirty="0">
              <a:ea typeface="Lato"/>
              <a:cs typeface="Lato"/>
            </a:endParaRPr>
          </a:p>
          <a:p>
            <a:pPr marL="342900" indent="-342900">
              <a:lnSpc>
                <a:spcPts val="4000"/>
              </a:lnSpc>
              <a:buFont typeface="Arial" panose="020B0604020202020204" pitchFamily="34" charset="0"/>
              <a:buChar char="•"/>
            </a:pPr>
            <a:r>
              <a:rPr lang="en-US" sz="2000" dirty="0">
                <a:latin typeface="Montserrat" pitchFamily="2" charset="77"/>
              </a:rPr>
              <a:t>Understanding </a:t>
            </a:r>
            <a:r>
              <a:rPr lang="en-US" sz="2000" b="1" dirty="0">
                <a:latin typeface="Montserrat" pitchFamily="2" charset="77"/>
              </a:rPr>
              <a:t>what’s newsworthy </a:t>
            </a:r>
          </a:p>
          <a:p>
            <a:pPr marL="342900" indent="-342900">
              <a:lnSpc>
                <a:spcPts val="4000"/>
              </a:lnSpc>
              <a:buFont typeface="Arial" panose="020B0604020202020204" pitchFamily="34" charset="0"/>
              <a:buChar char="•"/>
            </a:pPr>
            <a:r>
              <a:rPr lang="en-US" sz="2000" dirty="0">
                <a:latin typeface="Montserrat" pitchFamily="2" charset="77"/>
              </a:rPr>
              <a:t>Building a </a:t>
            </a:r>
            <a:r>
              <a:rPr lang="en-US" sz="2000" b="1" dirty="0">
                <a:latin typeface="Montserrat" pitchFamily="2" charset="77"/>
              </a:rPr>
              <a:t>proactive PR strategy </a:t>
            </a:r>
          </a:p>
          <a:p>
            <a:pPr marL="342900" indent="-342900">
              <a:lnSpc>
                <a:spcPts val="4000"/>
              </a:lnSpc>
              <a:buFont typeface="Arial" panose="020B0604020202020204" pitchFamily="34" charset="0"/>
              <a:buChar char="•"/>
            </a:pPr>
            <a:r>
              <a:rPr lang="en-US" sz="2000" dirty="0">
                <a:latin typeface="Montserrat" pitchFamily="2" charset="77"/>
              </a:rPr>
              <a:t>Benefiting from</a:t>
            </a:r>
            <a:r>
              <a:rPr lang="en-US" sz="2000" b="1" dirty="0">
                <a:latin typeface="Montserrat" pitchFamily="2" charset="77"/>
              </a:rPr>
              <a:t> owned and earned media </a:t>
            </a:r>
            <a:endParaRPr lang="en-US" sz="2000" dirty="0">
              <a:latin typeface="Montserrat" pitchFamily="2" charset="77"/>
            </a:endParaRPr>
          </a:p>
          <a:p>
            <a:pPr marL="342900" indent="-342900">
              <a:lnSpc>
                <a:spcPts val="4000"/>
              </a:lnSpc>
              <a:buFont typeface="Arial" panose="020B0604020202020204" pitchFamily="34" charset="0"/>
              <a:buChar char="•"/>
            </a:pPr>
            <a:r>
              <a:rPr lang="en-US" sz="2000" dirty="0">
                <a:latin typeface="Montserrat" pitchFamily="2" charset="77"/>
              </a:rPr>
              <a:t>Developing </a:t>
            </a:r>
            <a:r>
              <a:rPr lang="en-US" sz="2000" b="1" dirty="0">
                <a:latin typeface="Montserrat" pitchFamily="2" charset="77"/>
              </a:rPr>
              <a:t>a PR tool kit and measuring results</a:t>
            </a:r>
          </a:p>
          <a:p>
            <a:pPr marL="305435" indent="-305435"/>
            <a:endParaRPr lang="en-US" dirty="0">
              <a:latin typeface="Montserrat" pitchFamily="2" charset="77"/>
            </a:endParaRPr>
          </a:p>
        </p:txBody>
      </p:sp>
      <p:pic>
        <p:nvPicPr>
          <p:cNvPr id="30" name="Picture 29">
            <a:extLst>
              <a:ext uri="{FF2B5EF4-FFF2-40B4-BE49-F238E27FC236}">
                <a16:creationId xmlns:a16="http://schemas.microsoft.com/office/drawing/2014/main" id="{BD2B281D-23A8-024C-901B-127950BD1B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3082" y="625933"/>
            <a:ext cx="11302314" cy="1100365"/>
          </a:xfrm>
          <a:prstGeom prst="rect">
            <a:avLst/>
          </a:prstGeom>
          <a:effectLst>
            <a:outerShdw blurRad="50800" dist="50800" dir="5400000" algn="ctr" rotWithShape="0">
              <a:srgbClr val="000000">
                <a:alpha val="0"/>
              </a:srgbClr>
            </a:outerShdw>
          </a:effectLst>
        </p:spPr>
      </p:pic>
      <p:pic>
        <p:nvPicPr>
          <p:cNvPr id="31" name="Picture 30">
            <a:extLst>
              <a:ext uri="{FF2B5EF4-FFF2-40B4-BE49-F238E27FC236}">
                <a16:creationId xmlns:a16="http://schemas.microsoft.com/office/drawing/2014/main" id="{AE1E840C-5B9A-0048-890E-B8563C5FA684}"/>
              </a:ext>
            </a:extLst>
          </p:cNvPr>
          <p:cNvPicPr>
            <a:picLocks noChangeAspect="1"/>
          </p:cNvPicPr>
          <p:nvPr/>
        </p:nvPicPr>
        <p:blipFill>
          <a:blip r:embed="rId4"/>
          <a:stretch>
            <a:fillRect/>
          </a:stretch>
        </p:blipFill>
        <p:spPr>
          <a:xfrm>
            <a:off x="10886676" y="979325"/>
            <a:ext cx="627343" cy="459462"/>
          </a:xfrm>
          <a:prstGeom prst="rect">
            <a:avLst/>
          </a:prstGeom>
        </p:spPr>
      </p:pic>
      <p:grpSp>
        <p:nvGrpSpPr>
          <p:cNvPr id="29" name="Group 28">
            <a:extLst>
              <a:ext uri="{FF2B5EF4-FFF2-40B4-BE49-F238E27FC236}">
                <a16:creationId xmlns:a16="http://schemas.microsoft.com/office/drawing/2014/main" id="{F75959BE-F4AB-4DA1-87E2-7180760C46CB}"/>
              </a:ext>
            </a:extLst>
          </p:cNvPr>
          <p:cNvGrpSpPr/>
          <p:nvPr/>
        </p:nvGrpSpPr>
        <p:grpSpPr>
          <a:xfrm>
            <a:off x="7116418" y="1356989"/>
            <a:ext cx="3927703" cy="4919870"/>
            <a:chOff x="7881730" y="1928190"/>
            <a:chExt cx="3729078" cy="4671071"/>
          </a:xfrm>
          <a:effectLst>
            <a:outerShdw blurRad="50800" dist="38100" dir="10800000" algn="r" rotWithShape="0">
              <a:prstClr val="black">
                <a:alpha val="40000"/>
              </a:prstClr>
            </a:outerShdw>
          </a:effectLst>
        </p:grpSpPr>
        <p:grpSp>
          <p:nvGrpSpPr>
            <p:cNvPr id="24" name="Group 23">
              <a:extLst>
                <a:ext uri="{FF2B5EF4-FFF2-40B4-BE49-F238E27FC236}">
                  <a16:creationId xmlns:a16="http://schemas.microsoft.com/office/drawing/2014/main" id="{DCC26512-E41C-4F38-B3BA-22F5441D518E}"/>
                </a:ext>
              </a:extLst>
            </p:cNvPr>
            <p:cNvGrpSpPr/>
            <p:nvPr/>
          </p:nvGrpSpPr>
          <p:grpSpPr>
            <a:xfrm>
              <a:off x="7881730" y="1928190"/>
              <a:ext cx="3729078" cy="4671071"/>
              <a:chOff x="8490268" y="1928191"/>
              <a:chExt cx="3120540" cy="3908812"/>
            </a:xfrm>
          </p:grpSpPr>
          <p:grpSp>
            <p:nvGrpSpPr>
              <p:cNvPr id="8" name="Group 50">
                <a:extLst>
                  <a:ext uri="{FF2B5EF4-FFF2-40B4-BE49-F238E27FC236}">
                    <a16:creationId xmlns:a16="http://schemas.microsoft.com/office/drawing/2014/main" id="{13253B7D-B500-44D5-986D-B26DD9B716C8}"/>
                  </a:ext>
                </a:extLst>
              </p:cNvPr>
              <p:cNvGrpSpPr/>
              <p:nvPr/>
            </p:nvGrpSpPr>
            <p:grpSpPr>
              <a:xfrm>
                <a:off x="9377592" y="2967783"/>
                <a:ext cx="1311148" cy="1311148"/>
                <a:chOff x="953424" y="1486519"/>
                <a:chExt cx="2228412" cy="2228408"/>
              </a:xfrm>
              <a:solidFill>
                <a:schemeClr val="accent2"/>
              </a:solidFill>
            </p:grpSpPr>
            <p:sp>
              <p:nvSpPr>
                <p:cNvPr id="9" name="Freeform 5">
                  <a:extLst>
                    <a:ext uri="{FF2B5EF4-FFF2-40B4-BE49-F238E27FC236}">
                      <a16:creationId xmlns:a16="http://schemas.microsoft.com/office/drawing/2014/main" id="{15EB9413-46E6-4C9B-956A-8DA1EB9EC1BD}"/>
                    </a:ext>
                  </a:extLst>
                </p:cNvPr>
                <p:cNvSpPr/>
                <p:nvPr/>
              </p:nvSpPr>
              <p:spPr>
                <a:xfrm>
                  <a:off x="953424" y="1486519"/>
                  <a:ext cx="2228412" cy="222840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solidFill>
                  <a:schemeClr val="bg1">
                    <a:lumMod val="8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5308" tIns="731520" rIns="475308" bIns="582340" numCol="1" spcCol="1270" anchor="ctr" anchorCtr="0">
                  <a:noAutofit/>
                </a:bodyPr>
                <a:lstStyle/>
                <a:p>
                  <a:pPr algn="ctr" defTabSz="1777956">
                    <a:lnSpc>
                      <a:spcPct val="90000"/>
                    </a:lnSpc>
                    <a:spcBef>
                      <a:spcPct val="0"/>
                    </a:spcBef>
                    <a:spcAft>
                      <a:spcPct val="35000"/>
                    </a:spcAft>
                  </a:pPr>
                  <a:endParaRPr lang="en-US" sz="4000" dirty="0"/>
                </a:p>
              </p:txBody>
            </p:sp>
            <p:sp>
              <p:nvSpPr>
                <p:cNvPr id="10" name="Oval 9">
                  <a:extLst>
                    <a:ext uri="{FF2B5EF4-FFF2-40B4-BE49-F238E27FC236}">
                      <a16:creationId xmlns:a16="http://schemas.microsoft.com/office/drawing/2014/main" id="{AB37E446-CBD4-4E39-B841-044C27CCF3FD}"/>
                    </a:ext>
                  </a:extLst>
                </p:cNvPr>
                <p:cNvSpPr/>
                <p:nvPr/>
              </p:nvSpPr>
              <p:spPr>
                <a:xfrm>
                  <a:off x="1376346" y="1909439"/>
                  <a:ext cx="1382568" cy="1382568"/>
                </a:xfrm>
                <a:prstGeom prst="ellipse">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dirty="0"/>
                </a:p>
              </p:txBody>
            </p:sp>
          </p:grpSp>
          <p:grpSp>
            <p:nvGrpSpPr>
              <p:cNvPr id="11" name="Group 53">
                <a:extLst>
                  <a:ext uri="{FF2B5EF4-FFF2-40B4-BE49-F238E27FC236}">
                    <a16:creationId xmlns:a16="http://schemas.microsoft.com/office/drawing/2014/main" id="{9A240DB1-8BB1-4F4B-92EA-59775FDB849E}"/>
                  </a:ext>
                </a:extLst>
              </p:cNvPr>
              <p:cNvGrpSpPr/>
              <p:nvPr/>
            </p:nvGrpSpPr>
            <p:grpSpPr>
              <a:xfrm>
                <a:off x="10150671" y="1928191"/>
                <a:ext cx="1460137" cy="1460136"/>
                <a:chOff x="953424" y="1486519"/>
                <a:chExt cx="2228412" cy="2228408"/>
              </a:xfrm>
              <a:solidFill>
                <a:schemeClr val="accent3"/>
              </a:solidFill>
            </p:grpSpPr>
            <p:sp>
              <p:nvSpPr>
                <p:cNvPr id="12" name="Freeform 8">
                  <a:extLst>
                    <a:ext uri="{FF2B5EF4-FFF2-40B4-BE49-F238E27FC236}">
                      <a16:creationId xmlns:a16="http://schemas.microsoft.com/office/drawing/2014/main" id="{5E59FE58-03B5-4C3B-9320-B7C4C0FAA0D2}"/>
                    </a:ext>
                  </a:extLst>
                </p:cNvPr>
                <p:cNvSpPr/>
                <p:nvPr/>
              </p:nvSpPr>
              <p:spPr>
                <a:xfrm>
                  <a:off x="953424" y="1486519"/>
                  <a:ext cx="2228412" cy="222840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solidFill>
                  <a:schemeClr val="bg1">
                    <a:lumMod val="8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5308" tIns="731520" rIns="475308" bIns="582340" numCol="1" spcCol="1270" anchor="ctr" anchorCtr="0">
                  <a:noAutofit/>
                </a:bodyPr>
                <a:lstStyle/>
                <a:p>
                  <a:pPr algn="ctr" defTabSz="1777956">
                    <a:lnSpc>
                      <a:spcPct val="90000"/>
                    </a:lnSpc>
                    <a:spcBef>
                      <a:spcPct val="0"/>
                    </a:spcBef>
                    <a:spcAft>
                      <a:spcPct val="35000"/>
                    </a:spcAft>
                  </a:pPr>
                  <a:endParaRPr lang="en-US" sz="4000" dirty="0"/>
                </a:p>
              </p:txBody>
            </p:sp>
            <p:sp>
              <p:nvSpPr>
                <p:cNvPr id="13" name="Oval 12">
                  <a:extLst>
                    <a:ext uri="{FF2B5EF4-FFF2-40B4-BE49-F238E27FC236}">
                      <a16:creationId xmlns:a16="http://schemas.microsoft.com/office/drawing/2014/main" id="{1E2CA34A-CD1D-4F27-9C98-A103E101D567}"/>
                    </a:ext>
                  </a:extLst>
                </p:cNvPr>
                <p:cNvSpPr/>
                <p:nvPr/>
              </p:nvSpPr>
              <p:spPr>
                <a:xfrm>
                  <a:off x="1376346" y="1909439"/>
                  <a:ext cx="1382568" cy="1382568"/>
                </a:xfrm>
                <a:prstGeom prst="ellipse">
                  <a:avLst/>
                </a:pr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bg1"/>
                    </a:solidFill>
                  </a:endParaRPr>
                </a:p>
              </p:txBody>
            </p:sp>
          </p:grpSp>
          <p:grpSp>
            <p:nvGrpSpPr>
              <p:cNvPr id="14" name="Group 56">
                <a:extLst>
                  <a:ext uri="{FF2B5EF4-FFF2-40B4-BE49-F238E27FC236}">
                    <a16:creationId xmlns:a16="http://schemas.microsoft.com/office/drawing/2014/main" id="{1FF4822A-8520-40C9-B457-66A3142957DF}"/>
                  </a:ext>
                </a:extLst>
              </p:cNvPr>
              <p:cNvGrpSpPr/>
              <p:nvPr/>
            </p:nvGrpSpPr>
            <p:grpSpPr>
              <a:xfrm>
                <a:off x="8740026" y="3935441"/>
                <a:ext cx="1075031" cy="1075028"/>
                <a:chOff x="953424" y="1486519"/>
                <a:chExt cx="2228412" cy="2228408"/>
              </a:xfrm>
              <a:solidFill>
                <a:schemeClr val="accent4"/>
              </a:solidFill>
            </p:grpSpPr>
            <p:sp>
              <p:nvSpPr>
                <p:cNvPr id="15" name="Freeform 11">
                  <a:extLst>
                    <a:ext uri="{FF2B5EF4-FFF2-40B4-BE49-F238E27FC236}">
                      <a16:creationId xmlns:a16="http://schemas.microsoft.com/office/drawing/2014/main" id="{A60794CB-B028-438C-A202-C2AE311FFD5D}"/>
                    </a:ext>
                  </a:extLst>
                </p:cNvPr>
                <p:cNvSpPr/>
                <p:nvPr/>
              </p:nvSpPr>
              <p:spPr>
                <a:xfrm>
                  <a:off x="953424" y="1486519"/>
                  <a:ext cx="2228412" cy="222840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solidFill>
                  <a:schemeClr val="bg1">
                    <a:lumMod val="8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5308" tIns="731520" rIns="475308" bIns="582340" numCol="1" spcCol="1270" anchor="ctr" anchorCtr="0">
                  <a:noAutofit/>
                </a:bodyPr>
                <a:lstStyle/>
                <a:p>
                  <a:pPr algn="ctr" defTabSz="1777956">
                    <a:lnSpc>
                      <a:spcPct val="90000"/>
                    </a:lnSpc>
                    <a:spcBef>
                      <a:spcPct val="0"/>
                    </a:spcBef>
                    <a:spcAft>
                      <a:spcPct val="35000"/>
                    </a:spcAft>
                  </a:pPr>
                  <a:endParaRPr lang="en-US" sz="4000" dirty="0"/>
                </a:p>
              </p:txBody>
            </p:sp>
            <p:sp>
              <p:nvSpPr>
                <p:cNvPr id="16" name="Oval 15">
                  <a:extLst>
                    <a:ext uri="{FF2B5EF4-FFF2-40B4-BE49-F238E27FC236}">
                      <a16:creationId xmlns:a16="http://schemas.microsoft.com/office/drawing/2014/main" id="{E1F1AF6A-C358-4B70-9FCE-CA870091F36F}"/>
                    </a:ext>
                  </a:extLst>
                </p:cNvPr>
                <p:cNvSpPr/>
                <p:nvPr/>
              </p:nvSpPr>
              <p:spPr>
                <a:xfrm>
                  <a:off x="1376346" y="1909439"/>
                  <a:ext cx="1382568" cy="1382568"/>
                </a:xfrm>
                <a:prstGeom prst="ellipse">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dirty="0"/>
                </a:p>
              </p:txBody>
            </p:sp>
          </p:grpSp>
          <p:grpSp>
            <p:nvGrpSpPr>
              <p:cNvPr id="17" name="Group 56">
                <a:extLst>
                  <a:ext uri="{FF2B5EF4-FFF2-40B4-BE49-F238E27FC236}">
                    <a16:creationId xmlns:a16="http://schemas.microsoft.com/office/drawing/2014/main" id="{C57C49C6-4BDE-4655-8DA5-3F1B57B1E4C0}"/>
                  </a:ext>
                </a:extLst>
              </p:cNvPr>
              <p:cNvGrpSpPr/>
              <p:nvPr/>
            </p:nvGrpSpPr>
            <p:grpSpPr>
              <a:xfrm>
                <a:off x="8490268" y="4900998"/>
                <a:ext cx="936008" cy="936005"/>
                <a:chOff x="953424" y="1486519"/>
                <a:chExt cx="2228412" cy="2228408"/>
              </a:xfrm>
              <a:solidFill>
                <a:schemeClr val="accent4"/>
              </a:solidFill>
            </p:grpSpPr>
            <p:sp>
              <p:nvSpPr>
                <p:cNvPr id="18" name="Freeform 14">
                  <a:extLst>
                    <a:ext uri="{FF2B5EF4-FFF2-40B4-BE49-F238E27FC236}">
                      <a16:creationId xmlns:a16="http://schemas.microsoft.com/office/drawing/2014/main" id="{1BAEEC4B-C094-49AD-B3B1-B5532A2409E0}"/>
                    </a:ext>
                  </a:extLst>
                </p:cNvPr>
                <p:cNvSpPr/>
                <p:nvPr/>
              </p:nvSpPr>
              <p:spPr>
                <a:xfrm>
                  <a:off x="953424" y="1486519"/>
                  <a:ext cx="2228412" cy="222840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solidFill>
                  <a:schemeClr val="bg1">
                    <a:lumMod val="8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5308" tIns="731520" rIns="475308" bIns="582340" numCol="1" spcCol="1270" anchor="ctr" anchorCtr="0">
                  <a:noAutofit/>
                </a:bodyPr>
                <a:lstStyle/>
                <a:p>
                  <a:pPr algn="ctr" defTabSz="1777956">
                    <a:lnSpc>
                      <a:spcPct val="90000"/>
                    </a:lnSpc>
                    <a:spcBef>
                      <a:spcPct val="0"/>
                    </a:spcBef>
                    <a:spcAft>
                      <a:spcPct val="35000"/>
                    </a:spcAft>
                  </a:pPr>
                  <a:endParaRPr lang="en-US" sz="4000" dirty="0"/>
                </a:p>
              </p:txBody>
            </p:sp>
            <p:sp>
              <p:nvSpPr>
                <p:cNvPr id="19" name="Oval 18">
                  <a:extLst>
                    <a:ext uri="{FF2B5EF4-FFF2-40B4-BE49-F238E27FC236}">
                      <a16:creationId xmlns:a16="http://schemas.microsoft.com/office/drawing/2014/main" id="{8631CC32-F4A3-4853-8159-2583F3482B7B}"/>
                    </a:ext>
                  </a:extLst>
                </p:cNvPr>
                <p:cNvSpPr/>
                <p:nvPr/>
              </p:nvSpPr>
              <p:spPr>
                <a:xfrm>
                  <a:off x="1376346" y="1909439"/>
                  <a:ext cx="1382568" cy="1382568"/>
                </a:xfrm>
                <a:prstGeom prst="ellips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dirty="0"/>
                </a:p>
              </p:txBody>
            </p:sp>
          </p:grpSp>
        </p:grpSp>
        <p:pic>
          <p:nvPicPr>
            <p:cNvPr id="23" name="Picture 22">
              <a:extLst>
                <a:ext uri="{FF2B5EF4-FFF2-40B4-BE49-F238E27FC236}">
                  <a16:creationId xmlns:a16="http://schemas.microsoft.com/office/drawing/2014/main" id="{A1CDFC58-E343-4430-8296-059F263A9E0B}"/>
                </a:ext>
              </a:extLst>
            </p:cNvPr>
            <p:cNvPicPr>
              <a:picLocks noChangeAspect="1"/>
            </p:cNvPicPr>
            <p:nvPr/>
          </p:nvPicPr>
          <p:blipFill>
            <a:blip r:embed="rId5"/>
            <a:stretch>
              <a:fillRect/>
            </a:stretch>
          </p:blipFill>
          <p:spPr>
            <a:xfrm>
              <a:off x="10493997" y="2518524"/>
              <a:ext cx="488742" cy="564210"/>
            </a:xfrm>
            <a:prstGeom prst="rect">
              <a:avLst/>
            </a:prstGeom>
          </p:spPr>
        </p:pic>
        <p:pic>
          <p:nvPicPr>
            <p:cNvPr id="26" name="Picture 25">
              <a:extLst>
                <a:ext uri="{FF2B5EF4-FFF2-40B4-BE49-F238E27FC236}">
                  <a16:creationId xmlns:a16="http://schemas.microsoft.com/office/drawing/2014/main" id="{CD5D0F62-6807-4287-BDD4-8DC78F195541}"/>
                </a:ext>
              </a:extLst>
            </p:cNvPr>
            <p:cNvPicPr>
              <a:picLocks noChangeAspect="1"/>
            </p:cNvPicPr>
            <p:nvPr/>
          </p:nvPicPr>
          <p:blipFill>
            <a:blip r:embed="rId6"/>
            <a:stretch>
              <a:fillRect/>
            </a:stretch>
          </p:blipFill>
          <p:spPr>
            <a:xfrm>
              <a:off x="9556380" y="3653190"/>
              <a:ext cx="338258" cy="630016"/>
            </a:xfrm>
            <a:prstGeom prst="rect">
              <a:avLst/>
            </a:prstGeom>
          </p:spPr>
        </p:pic>
        <p:pic>
          <p:nvPicPr>
            <p:cNvPr id="27" name="Picture 26">
              <a:extLst>
                <a:ext uri="{FF2B5EF4-FFF2-40B4-BE49-F238E27FC236}">
                  <a16:creationId xmlns:a16="http://schemas.microsoft.com/office/drawing/2014/main" id="{DD8F4E24-C90A-449C-AFA2-D58E8FAA18F0}"/>
                </a:ext>
              </a:extLst>
            </p:cNvPr>
            <p:cNvPicPr>
              <a:picLocks noChangeAspect="1"/>
            </p:cNvPicPr>
            <p:nvPr/>
          </p:nvPicPr>
          <p:blipFill>
            <a:blip r:embed="rId7"/>
            <a:stretch>
              <a:fillRect/>
            </a:stretch>
          </p:blipFill>
          <p:spPr>
            <a:xfrm>
              <a:off x="8562794" y="4727409"/>
              <a:ext cx="538366" cy="539628"/>
            </a:xfrm>
            <a:prstGeom prst="rect">
              <a:avLst/>
            </a:prstGeom>
          </p:spPr>
        </p:pic>
        <p:pic>
          <p:nvPicPr>
            <p:cNvPr id="28" name="Picture 27">
              <a:extLst>
                <a:ext uri="{FF2B5EF4-FFF2-40B4-BE49-F238E27FC236}">
                  <a16:creationId xmlns:a16="http://schemas.microsoft.com/office/drawing/2014/main" id="{BB4A8682-E055-4B13-BB62-85E0F996209E}"/>
                </a:ext>
              </a:extLst>
            </p:cNvPr>
            <p:cNvPicPr>
              <a:picLocks noChangeAspect="1"/>
            </p:cNvPicPr>
            <p:nvPr/>
          </p:nvPicPr>
          <p:blipFill>
            <a:blip r:embed="rId8"/>
            <a:stretch>
              <a:fillRect/>
            </a:stretch>
          </p:blipFill>
          <p:spPr>
            <a:xfrm>
              <a:off x="8250672" y="5813397"/>
              <a:ext cx="341940" cy="440094"/>
            </a:xfrm>
            <a:prstGeom prst="rect">
              <a:avLst/>
            </a:prstGeom>
          </p:spPr>
        </p:pic>
      </p:grpSp>
      <p:sp>
        <p:nvSpPr>
          <p:cNvPr id="33" name="TextBox 32">
            <a:extLst>
              <a:ext uri="{FF2B5EF4-FFF2-40B4-BE49-F238E27FC236}">
                <a16:creationId xmlns:a16="http://schemas.microsoft.com/office/drawing/2014/main" id="{8B6005CA-0C40-734C-970F-8F6D10DD1D08}"/>
              </a:ext>
            </a:extLst>
          </p:cNvPr>
          <p:cNvSpPr txBox="1"/>
          <p:nvPr/>
        </p:nvSpPr>
        <p:spPr>
          <a:xfrm>
            <a:off x="2341861" y="6500840"/>
            <a:ext cx="9549113" cy="21544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1" dirty="0">
                <a:solidFill>
                  <a:schemeClr val="tx2"/>
                </a:solidFill>
                <a:latin typeface="Montserrat" pitchFamily="2" charset="77"/>
              </a:rPr>
              <a:t>Media Coaching &amp; Training </a:t>
            </a:r>
            <a:r>
              <a:rPr lang="en-US" sz="800" dirty="0">
                <a:solidFill>
                  <a:schemeClr val="tx2"/>
                </a:solidFill>
                <a:latin typeface="Montserrat" pitchFamily="2" charset="77"/>
              </a:rPr>
              <a:t>/ Copyright </a:t>
            </a:r>
            <a:r>
              <a:rPr lang="en-US" sz="800" b="0" i="0" kern="1200" dirty="0">
                <a:solidFill>
                  <a:schemeClr val="tx2"/>
                </a:solidFill>
                <a:effectLst/>
                <a:latin typeface="Montserrat" pitchFamily="2" charset="77"/>
                <a:ea typeface="+mn-ea"/>
                <a:cs typeface="+mn-cs"/>
              </a:rPr>
              <a:t>© 2020 Winger Marketing / </a:t>
            </a:r>
            <a:fld id="{F6B9B1CE-D922-7E48-AAEF-36DF429178B7}" type="slidenum">
              <a:rPr lang="en-US" sz="800" b="1" i="0" kern="1200" smtClean="0">
                <a:solidFill>
                  <a:schemeClr val="tx2"/>
                </a:solidFill>
                <a:effectLst/>
                <a:latin typeface="Montserrat" pitchFamily="2" charset="77"/>
                <a:ea typeface="+mn-ea"/>
                <a:cs typeface="+mn-cs"/>
              </a:rPr>
              <a:t>2</a:t>
            </a:fld>
            <a:r>
              <a:rPr lang="en-US" sz="800" b="1" dirty="0">
                <a:solidFill>
                  <a:schemeClr val="tx2"/>
                </a:solidFill>
                <a:latin typeface="Montserrat" pitchFamily="2" charset="77"/>
              </a:rPr>
              <a:t> </a:t>
            </a:r>
          </a:p>
        </p:txBody>
      </p:sp>
    </p:spTree>
    <p:extLst>
      <p:ext uri="{BB962C8B-B14F-4D97-AF65-F5344CB8AC3E}">
        <p14:creationId xmlns:p14="http://schemas.microsoft.com/office/powerpoint/2010/main" val="4249005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0D458A1-49D5-1C49-B311-3D41F38BF2E0}"/>
              </a:ext>
            </a:extLst>
          </p:cNvPr>
          <p:cNvSpPr>
            <a:spLocks noGrp="1"/>
          </p:cNvSpPr>
          <p:nvPr>
            <p:ph type="title"/>
          </p:nvPr>
        </p:nvSpPr>
        <p:spPr>
          <a:xfrm>
            <a:off x="581192" y="980455"/>
            <a:ext cx="11029616" cy="459463"/>
          </a:xfrm>
        </p:spPr>
        <p:txBody>
          <a:bodyPr>
            <a:normAutofit fontScale="90000"/>
          </a:bodyPr>
          <a:lstStyle/>
          <a:p>
            <a:r>
              <a:rPr lang="en-US" dirty="0"/>
              <a:t>STEP 1: </a:t>
            </a:r>
            <a:r>
              <a:rPr lang="en-US" b="1" dirty="0"/>
              <a:t>Create a media list</a:t>
            </a:r>
          </a:p>
        </p:txBody>
      </p:sp>
      <p:pic>
        <p:nvPicPr>
          <p:cNvPr id="8" name="Picture 7">
            <a:extLst>
              <a:ext uri="{FF2B5EF4-FFF2-40B4-BE49-F238E27FC236}">
                <a16:creationId xmlns:a16="http://schemas.microsoft.com/office/drawing/2014/main" id="{6DBBA700-D0B7-AD40-BAE3-4E95DE6786E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4843" y="593276"/>
            <a:ext cx="11302314" cy="1100365"/>
          </a:xfrm>
          <a:prstGeom prst="rect">
            <a:avLst/>
          </a:prstGeom>
          <a:effectLst>
            <a:outerShdw blurRad="50800" dist="50800" dir="5400000" algn="ctr" rotWithShape="0">
              <a:srgbClr val="000000">
                <a:alpha val="0"/>
              </a:srgbClr>
            </a:outerShdw>
          </a:effectLst>
        </p:spPr>
      </p:pic>
      <p:pic>
        <p:nvPicPr>
          <p:cNvPr id="9" name="Picture 8">
            <a:extLst>
              <a:ext uri="{FF2B5EF4-FFF2-40B4-BE49-F238E27FC236}">
                <a16:creationId xmlns:a16="http://schemas.microsoft.com/office/drawing/2014/main" id="{0E5ACD46-CF5C-904D-BA0C-78A7DA011403}"/>
              </a:ext>
            </a:extLst>
          </p:cNvPr>
          <p:cNvPicPr>
            <a:picLocks noChangeAspect="1"/>
          </p:cNvPicPr>
          <p:nvPr/>
        </p:nvPicPr>
        <p:blipFill>
          <a:blip r:embed="rId4"/>
          <a:stretch>
            <a:fillRect/>
          </a:stretch>
        </p:blipFill>
        <p:spPr>
          <a:xfrm>
            <a:off x="10886676" y="979325"/>
            <a:ext cx="627343" cy="459462"/>
          </a:xfrm>
          <a:prstGeom prst="rect">
            <a:avLst/>
          </a:prstGeom>
        </p:spPr>
      </p:pic>
      <p:sp>
        <p:nvSpPr>
          <p:cNvPr id="2" name="Title 1">
            <a:extLst>
              <a:ext uri="{FF2B5EF4-FFF2-40B4-BE49-F238E27FC236}">
                <a16:creationId xmlns:a16="http://schemas.microsoft.com/office/drawing/2014/main" id="{F448AA2B-FAC2-1A3B-CF64-3D5BA50FCE34}"/>
              </a:ext>
            </a:extLst>
          </p:cNvPr>
          <p:cNvSpPr txBox="1">
            <a:spLocks/>
          </p:cNvSpPr>
          <p:nvPr/>
        </p:nvSpPr>
        <p:spPr>
          <a:xfrm>
            <a:off x="709302" y="844860"/>
            <a:ext cx="11029616" cy="459463"/>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Media – National Consumer</a:t>
            </a:r>
          </a:p>
        </p:txBody>
      </p:sp>
      <p:pic>
        <p:nvPicPr>
          <p:cNvPr id="4" name="Picture 3">
            <a:extLst>
              <a:ext uri="{FF2B5EF4-FFF2-40B4-BE49-F238E27FC236}">
                <a16:creationId xmlns:a16="http://schemas.microsoft.com/office/drawing/2014/main" id="{1B50993C-78D5-C4D7-4915-0AB6EAADB36A}"/>
              </a:ext>
            </a:extLst>
          </p:cNvPr>
          <p:cNvPicPr>
            <a:picLocks noChangeAspect="1"/>
          </p:cNvPicPr>
          <p:nvPr/>
        </p:nvPicPr>
        <p:blipFill rotWithShape="1">
          <a:blip r:embed="rId5"/>
          <a:srcRect t="15940" b="14611"/>
          <a:stretch/>
        </p:blipFill>
        <p:spPr>
          <a:xfrm>
            <a:off x="7231774" y="4587871"/>
            <a:ext cx="2619375" cy="1819149"/>
          </a:xfrm>
          <a:prstGeom prst="rect">
            <a:avLst/>
          </a:prstGeom>
        </p:spPr>
      </p:pic>
      <p:pic>
        <p:nvPicPr>
          <p:cNvPr id="6" name="Picture 5">
            <a:extLst>
              <a:ext uri="{FF2B5EF4-FFF2-40B4-BE49-F238E27FC236}">
                <a16:creationId xmlns:a16="http://schemas.microsoft.com/office/drawing/2014/main" id="{33A4D60E-9E65-A145-FDD8-115CBEF1E2E4}"/>
              </a:ext>
            </a:extLst>
          </p:cNvPr>
          <p:cNvPicPr>
            <a:picLocks noChangeAspect="1"/>
          </p:cNvPicPr>
          <p:nvPr/>
        </p:nvPicPr>
        <p:blipFill>
          <a:blip r:embed="rId6"/>
          <a:stretch>
            <a:fillRect/>
          </a:stretch>
        </p:blipFill>
        <p:spPr>
          <a:xfrm>
            <a:off x="8459802" y="2128478"/>
            <a:ext cx="2619375" cy="971550"/>
          </a:xfrm>
          <a:prstGeom prst="rect">
            <a:avLst/>
          </a:prstGeom>
        </p:spPr>
      </p:pic>
      <p:pic>
        <p:nvPicPr>
          <p:cNvPr id="7" name="Picture 6">
            <a:extLst>
              <a:ext uri="{FF2B5EF4-FFF2-40B4-BE49-F238E27FC236}">
                <a16:creationId xmlns:a16="http://schemas.microsoft.com/office/drawing/2014/main" id="{53AD755F-5337-80CC-F69B-6A53FD62D0BA}"/>
              </a:ext>
            </a:extLst>
          </p:cNvPr>
          <p:cNvPicPr>
            <a:picLocks noChangeAspect="1"/>
          </p:cNvPicPr>
          <p:nvPr/>
        </p:nvPicPr>
        <p:blipFill>
          <a:blip r:embed="rId7"/>
          <a:stretch>
            <a:fillRect/>
          </a:stretch>
        </p:blipFill>
        <p:spPr>
          <a:xfrm>
            <a:off x="581192" y="3499796"/>
            <a:ext cx="3119750" cy="938213"/>
          </a:xfrm>
          <a:prstGeom prst="rect">
            <a:avLst/>
          </a:prstGeom>
        </p:spPr>
      </p:pic>
      <p:pic>
        <p:nvPicPr>
          <p:cNvPr id="11" name="Picture 10">
            <a:extLst>
              <a:ext uri="{FF2B5EF4-FFF2-40B4-BE49-F238E27FC236}">
                <a16:creationId xmlns:a16="http://schemas.microsoft.com/office/drawing/2014/main" id="{C12CAC7B-DB58-4E37-3997-03E11C736F71}"/>
              </a:ext>
            </a:extLst>
          </p:cNvPr>
          <p:cNvPicPr>
            <a:picLocks noChangeAspect="1"/>
          </p:cNvPicPr>
          <p:nvPr/>
        </p:nvPicPr>
        <p:blipFill>
          <a:blip r:embed="rId8"/>
          <a:stretch>
            <a:fillRect/>
          </a:stretch>
        </p:blipFill>
        <p:spPr>
          <a:xfrm>
            <a:off x="4773587" y="3083268"/>
            <a:ext cx="2333625" cy="1962150"/>
          </a:xfrm>
          <a:prstGeom prst="rect">
            <a:avLst/>
          </a:prstGeom>
        </p:spPr>
      </p:pic>
      <p:pic>
        <p:nvPicPr>
          <p:cNvPr id="14" name="Picture 13">
            <a:extLst>
              <a:ext uri="{FF2B5EF4-FFF2-40B4-BE49-F238E27FC236}">
                <a16:creationId xmlns:a16="http://schemas.microsoft.com/office/drawing/2014/main" id="{E3B8F823-ED62-5D51-C178-61C4FD0644ED}"/>
              </a:ext>
            </a:extLst>
          </p:cNvPr>
          <p:cNvPicPr>
            <a:picLocks noChangeAspect="1"/>
          </p:cNvPicPr>
          <p:nvPr/>
        </p:nvPicPr>
        <p:blipFill>
          <a:blip r:embed="rId9"/>
          <a:stretch>
            <a:fillRect/>
          </a:stretch>
        </p:blipFill>
        <p:spPr>
          <a:xfrm>
            <a:off x="7932265" y="3313964"/>
            <a:ext cx="3450844" cy="1309876"/>
          </a:xfrm>
          <a:prstGeom prst="rect">
            <a:avLst/>
          </a:prstGeom>
        </p:spPr>
      </p:pic>
      <p:pic>
        <p:nvPicPr>
          <p:cNvPr id="15" name="Picture 14">
            <a:extLst>
              <a:ext uri="{FF2B5EF4-FFF2-40B4-BE49-F238E27FC236}">
                <a16:creationId xmlns:a16="http://schemas.microsoft.com/office/drawing/2014/main" id="{524CFA93-8884-5C3D-6114-071F4B81E36D}"/>
              </a:ext>
            </a:extLst>
          </p:cNvPr>
          <p:cNvPicPr>
            <a:picLocks noChangeAspect="1"/>
          </p:cNvPicPr>
          <p:nvPr/>
        </p:nvPicPr>
        <p:blipFill rotWithShape="1">
          <a:blip r:embed="rId10"/>
          <a:srcRect t="28090" b="27989"/>
          <a:stretch/>
        </p:blipFill>
        <p:spPr>
          <a:xfrm>
            <a:off x="4302359" y="1849214"/>
            <a:ext cx="2929415" cy="1286628"/>
          </a:xfrm>
          <a:prstGeom prst="rect">
            <a:avLst/>
          </a:prstGeom>
        </p:spPr>
      </p:pic>
      <p:pic>
        <p:nvPicPr>
          <p:cNvPr id="16" name="Picture 15">
            <a:extLst>
              <a:ext uri="{FF2B5EF4-FFF2-40B4-BE49-F238E27FC236}">
                <a16:creationId xmlns:a16="http://schemas.microsoft.com/office/drawing/2014/main" id="{CFC015F5-2199-F746-244A-7020082AD47A}"/>
              </a:ext>
            </a:extLst>
          </p:cNvPr>
          <p:cNvPicPr>
            <a:picLocks noChangeAspect="1"/>
          </p:cNvPicPr>
          <p:nvPr/>
        </p:nvPicPr>
        <p:blipFill rotWithShape="1">
          <a:blip r:embed="rId11"/>
          <a:srcRect t="22293" b="18538"/>
          <a:stretch/>
        </p:blipFill>
        <p:spPr>
          <a:xfrm>
            <a:off x="709302" y="1739737"/>
            <a:ext cx="2723473" cy="1611476"/>
          </a:xfrm>
          <a:prstGeom prst="rect">
            <a:avLst/>
          </a:prstGeom>
        </p:spPr>
      </p:pic>
      <p:pic>
        <p:nvPicPr>
          <p:cNvPr id="17" name="Picture 16">
            <a:extLst>
              <a:ext uri="{FF2B5EF4-FFF2-40B4-BE49-F238E27FC236}">
                <a16:creationId xmlns:a16="http://schemas.microsoft.com/office/drawing/2014/main" id="{96173D56-8C48-1DE5-C052-263CF89D77C6}"/>
              </a:ext>
            </a:extLst>
          </p:cNvPr>
          <p:cNvPicPr>
            <a:picLocks noChangeAspect="1"/>
          </p:cNvPicPr>
          <p:nvPr/>
        </p:nvPicPr>
        <p:blipFill>
          <a:blip r:embed="rId12"/>
          <a:stretch>
            <a:fillRect/>
          </a:stretch>
        </p:blipFill>
        <p:spPr>
          <a:xfrm>
            <a:off x="1857891" y="4875237"/>
            <a:ext cx="4259407" cy="1244418"/>
          </a:xfrm>
          <a:prstGeom prst="rect">
            <a:avLst/>
          </a:prstGeom>
        </p:spPr>
      </p:pic>
    </p:spTree>
    <p:extLst>
      <p:ext uri="{BB962C8B-B14F-4D97-AF65-F5344CB8AC3E}">
        <p14:creationId xmlns:p14="http://schemas.microsoft.com/office/powerpoint/2010/main" val="2440751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0D458A1-49D5-1C49-B311-3D41F38BF2E0}"/>
              </a:ext>
            </a:extLst>
          </p:cNvPr>
          <p:cNvSpPr>
            <a:spLocks noGrp="1"/>
          </p:cNvSpPr>
          <p:nvPr>
            <p:ph type="title"/>
          </p:nvPr>
        </p:nvSpPr>
        <p:spPr>
          <a:xfrm>
            <a:off x="581192" y="980455"/>
            <a:ext cx="11029616" cy="459463"/>
          </a:xfrm>
        </p:spPr>
        <p:txBody>
          <a:bodyPr>
            <a:normAutofit fontScale="90000"/>
          </a:bodyPr>
          <a:lstStyle/>
          <a:p>
            <a:r>
              <a:rPr lang="en-US" dirty="0"/>
              <a:t>STEP 1: </a:t>
            </a:r>
            <a:r>
              <a:rPr lang="en-US" b="1" dirty="0"/>
              <a:t>Create a media list</a:t>
            </a:r>
          </a:p>
        </p:txBody>
      </p:sp>
      <p:pic>
        <p:nvPicPr>
          <p:cNvPr id="8" name="Picture 7">
            <a:extLst>
              <a:ext uri="{FF2B5EF4-FFF2-40B4-BE49-F238E27FC236}">
                <a16:creationId xmlns:a16="http://schemas.microsoft.com/office/drawing/2014/main" id="{6DBBA700-D0B7-AD40-BAE3-4E95DE6786E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4843" y="580460"/>
            <a:ext cx="11302314" cy="1100365"/>
          </a:xfrm>
          <a:prstGeom prst="rect">
            <a:avLst/>
          </a:prstGeom>
          <a:effectLst>
            <a:outerShdw blurRad="50800" dist="50800" dir="5400000" algn="ctr" rotWithShape="0">
              <a:srgbClr val="000000">
                <a:alpha val="0"/>
              </a:srgbClr>
            </a:outerShdw>
          </a:effectLst>
        </p:spPr>
      </p:pic>
      <p:pic>
        <p:nvPicPr>
          <p:cNvPr id="9" name="Picture 8">
            <a:extLst>
              <a:ext uri="{FF2B5EF4-FFF2-40B4-BE49-F238E27FC236}">
                <a16:creationId xmlns:a16="http://schemas.microsoft.com/office/drawing/2014/main" id="{0E5ACD46-CF5C-904D-BA0C-78A7DA011403}"/>
              </a:ext>
            </a:extLst>
          </p:cNvPr>
          <p:cNvPicPr>
            <a:picLocks noChangeAspect="1"/>
          </p:cNvPicPr>
          <p:nvPr/>
        </p:nvPicPr>
        <p:blipFill>
          <a:blip r:embed="rId4"/>
          <a:stretch>
            <a:fillRect/>
          </a:stretch>
        </p:blipFill>
        <p:spPr>
          <a:xfrm>
            <a:off x="10886676" y="979325"/>
            <a:ext cx="627343" cy="459462"/>
          </a:xfrm>
          <a:prstGeom prst="rect">
            <a:avLst/>
          </a:prstGeom>
        </p:spPr>
      </p:pic>
      <p:sp>
        <p:nvSpPr>
          <p:cNvPr id="2" name="Title 1">
            <a:extLst>
              <a:ext uri="{FF2B5EF4-FFF2-40B4-BE49-F238E27FC236}">
                <a16:creationId xmlns:a16="http://schemas.microsoft.com/office/drawing/2014/main" id="{F448AA2B-FAC2-1A3B-CF64-3D5BA50FCE34}"/>
              </a:ext>
            </a:extLst>
          </p:cNvPr>
          <p:cNvSpPr txBox="1">
            <a:spLocks/>
          </p:cNvSpPr>
          <p:nvPr/>
        </p:nvSpPr>
        <p:spPr>
          <a:xfrm>
            <a:off x="709302" y="844860"/>
            <a:ext cx="11029616" cy="459463"/>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Media – Local Publications &amp; Blogs</a:t>
            </a:r>
          </a:p>
        </p:txBody>
      </p:sp>
      <p:pic>
        <p:nvPicPr>
          <p:cNvPr id="7" name="Picture 6">
            <a:extLst>
              <a:ext uri="{FF2B5EF4-FFF2-40B4-BE49-F238E27FC236}">
                <a16:creationId xmlns:a16="http://schemas.microsoft.com/office/drawing/2014/main" id="{E0AE5E8C-C46B-8978-2151-6BAF70200332}"/>
              </a:ext>
            </a:extLst>
          </p:cNvPr>
          <p:cNvPicPr>
            <a:picLocks noChangeAspect="1"/>
          </p:cNvPicPr>
          <p:nvPr/>
        </p:nvPicPr>
        <p:blipFill>
          <a:blip r:embed="rId5"/>
          <a:stretch>
            <a:fillRect/>
          </a:stretch>
        </p:blipFill>
        <p:spPr>
          <a:xfrm>
            <a:off x="581192" y="2080820"/>
            <a:ext cx="3762900" cy="981212"/>
          </a:xfrm>
          <a:prstGeom prst="rect">
            <a:avLst/>
          </a:prstGeom>
        </p:spPr>
      </p:pic>
      <p:pic>
        <p:nvPicPr>
          <p:cNvPr id="12" name="Picture 11">
            <a:extLst>
              <a:ext uri="{FF2B5EF4-FFF2-40B4-BE49-F238E27FC236}">
                <a16:creationId xmlns:a16="http://schemas.microsoft.com/office/drawing/2014/main" id="{80EF5639-4BBA-181A-69DB-96ED2274646C}"/>
              </a:ext>
            </a:extLst>
          </p:cNvPr>
          <p:cNvPicPr>
            <a:picLocks noChangeAspect="1"/>
          </p:cNvPicPr>
          <p:nvPr/>
        </p:nvPicPr>
        <p:blipFill>
          <a:blip r:embed="rId6"/>
          <a:stretch>
            <a:fillRect/>
          </a:stretch>
        </p:blipFill>
        <p:spPr>
          <a:xfrm>
            <a:off x="8052354" y="3923766"/>
            <a:ext cx="3581900" cy="1181265"/>
          </a:xfrm>
          <a:prstGeom prst="rect">
            <a:avLst/>
          </a:prstGeom>
        </p:spPr>
      </p:pic>
      <p:pic>
        <p:nvPicPr>
          <p:cNvPr id="14" name="Picture 13">
            <a:extLst>
              <a:ext uri="{FF2B5EF4-FFF2-40B4-BE49-F238E27FC236}">
                <a16:creationId xmlns:a16="http://schemas.microsoft.com/office/drawing/2014/main" id="{0E5D10B0-E57A-0B2F-CB32-C2DB41C00AD3}"/>
              </a:ext>
            </a:extLst>
          </p:cNvPr>
          <p:cNvPicPr>
            <a:picLocks noChangeAspect="1"/>
          </p:cNvPicPr>
          <p:nvPr/>
        </p:nvPicPr>
        <p:blipFill>
          <a:blip r:embed="rId7"/>
          <a:stretch>
            <a:fillRect/>
          </a:stretch>
        </p:blipFill>
        <p:spPr>
          <a:xfrm>
            <a:off x="5068711" y="1945225"/>
            <a:ext cx="2631865" cy="941677"/>
          </a:xfrm>
          <a:prstGeom prst="rect">
            <a:avLst/>
          </a:prstGeom>
        </p:spPr>
      </p:pic>
      <p:pic>
        <p:nvPicPr>
          <p:cNvPr id="16" name="Picture 15">
            <a:extLst>
              <a:ext uri="{FF2B5EF4-FFF2-40B4-BE49-F238E27FC236}">
                <a16:creationId xmlns:a16="http://schemas.microsoft.com/office/drawing/2014/main" id="{DFA4B05E-B04F-83EB-A475-D6D7B1AA48D8}"/>
              </a:ext>
            </a:extLst>
          </p:cNvPr>
          <p:cNvPicPr>
            <a:picLocks noChangeAspect="1"/>
          </p:cNvPicPr>
          <p:nvPr/>
        </p:nvPicPr>
        <p:blipFill>
          <a:blip r:embed="rId8"/>
          <a:stretch>
            <a:fillRect/>
          </a:stretch>
        </p:blipFill>
        <p:spPr>
          <a:xfrm>
            <a:off x="4630615" y="2954314"/>
            <a:ext cx="6635262" cy="746789"/>
          </a:xfrm>
          <a:prstGeom prst="rect">
            <a:avLst/>
          </a:prstGeom>
        </p:spPr>
      </p:pic>
      <p:pic>
        <p:nvPicPr>
          <p:cNvPr id="17" name="Picture 16">
            <a:extLst>
              <a:ext uri="{FF2B5EF4-FFF2-40B4-BE49-F238E27FC236}">
                <a16:creationId xmlns:a16="http://schemas.microsoft.com/office/drawing/2014/main" id="{4CBB9BA7-4546-5011-50B8-9C738948F33A}"/>
              </a:ext>
            </a:extLst>
          </p:cNvPr>
          <p:cNvPicPr>
            <a:picLocks noChangeAspect="1"/>
          </p:cNvPicPr>
          <p:nvPr/>
        </p:nvPicPr>
        <p:blipFill>
          <a:blip r:embed="rId9"/>
          <a:stretch>
            <a:fillRect/>
          </a:stretch>
        </p:blipFill>
        <p:spPr>
          <a:xfrm>
            <a:off x="92685" y="2967850"/>
            <a:ext cx="1666875" cy="1666875"/>
          </a:xfrm>
          <a:prstGeom prst="rect">
            <a:avLst/>
          </a:prstGeom>
        </p:spPr>
      </p:pic>
      <p:pic>
        <p:nvPicPr>
          <p:cNvPr id="19" name="Picture 18">
            <a:extLst>
              <a:ext uri="{FF2B5EF4-FFF2-40B4-BE49-F238E27FC236}">
                <a16:creationId xmlns:a16="http://schemas.microsoft.com/office/drawing/2014/main" id="{7B799F71-1AD8-3991-A053-AA8CCBC1E89A}"/>
              </a:ext>
            </a:extLst>
          </p:cNvPr>
          <p:cNvPicPr>
            <a:picLocks noChangeAspect="1"/>
          </p:cNvPicPr>
          <p:nvPr/>
        </p:nvPicPr>
        <p:blipFill>
          <a:blip r:embed="rId10"/>
          <a:stretch>
            <a:fillRect/>
          </a:stretch>
        </p:blipFill>
        <p:spPr>
          <a:xfrm>
            <a:off x="338979" y="4640996"/>
            <a:ext cx="3598782" cy="401327"/>
          </a:xfrm>
          <a:prstGeom prst="rect">
            <a:avLst/>
          </a:prstGeom>
        </p:spPr>
      </p:pic>
      <p:pic>
        <p:nvPicPr>
          <p:cNvPr id="22" name="Picture 21">
            <a:extLst>
              <a:ext uri="{FF2B5EF4-FFF2-40B4-BE49-F238E27FC236}">
                <a16:creationId xmlns:a16="http://schemas.microsoft.com/office/drawing/2014/main" id="{0BBCD783-CF3B-455A-E636-1CAD3BD3DBC3}"/>
              </a:ext>
            </a:extLst>
          </p:cNvPr>
          <p:cNvPicPr>
            <a:picLocks noChangeAspect="1"/>
          </p:cNvPicPr>
          <p:nvPr/>
        </p:nvPicPr>
        <p:blipFill>
          <a:blip r:embed="rId11"/>
          <a:stretch>
            <a:fillRect/>
          </a:stretch>
        </p:blipFill>
        <p:spPr>
          <a:xfrm>
            <a:off x="926122" y="5414372"/>
            <a:ext cx="3962400" cy="1152525"/>
          </a:xfrm>
          <a:prstGeom prst="rect">
            <a:avLst/>
          </a:prstGeom>
        </p:spPr>
      </p:pic>
      <p:pic>
        <p:nvPicPr>
          <p:cNvPr id="24" name="Picture 23">
            <a:extLst>
              <a:ext uri="{FF2B5EF4-FFF2-40B4-BE49-F238E27FC236}">
                <a16:creationId xmlns:a16="http://schemas.microsoft.com/office/drawing/2014/main" id="{94EAB856-B231-7011-202D-2C03BE1C0DE1}"/>
              </a:ext>
            </a:extLst>
          </p:cNvPr>
          <p:cNvPicPr>
            <a:picLocks noChangeAspect="1"/>
          </p:cNvPicPr>
          <p:nvPr/>
        </p:nvPicPr>
        <p:blipFill rotWithShape="1">
          <a:blip r:embed="rId12"/>
          <a:srcRect l="8168" r="13859"/>
          <a:stretch/>
        </p:blipFill>
        <p:spPr>
          <a:xfrm>
            <a:off x="8425195" y="1895294"/>
            <a:ext cx="2460978" cy="1040101"/>
          </a:xfrm>
          <a:prstGeom prst="rect">
            <a:avLst/>
          </a:prstGeom>
        </p:spPr>
      </p:pic>
      <p:pic>
        <p:nvPicPr>
          <p:cNvPr id="25" name="Picture 24">
            <a:extLst>
              <a:ext uri="{FF2B5EF4-FFF2-40B4-BE49-F238E27FC236}">
                <a16:creationId xmlns:a16="http://schemas.microsoft.com/office/drawing/2014/main" id="{53A61B05-F963-55AF-5E2D-BD824FC00231}"/>
              </a:ext>
            </a:extLst>
          </p:cNvPr>
          <p:cNvPicPr>
            <a:picLocks noChangeAspect="1"/>
          </p:cNvPicPr>
          <p:nvPr/>
        </p:nvPicPr>
        <p:blipFill>
          <a:blip r:embed="rId13"/>
          <a:stretch>
            <a:fillRect/>
          </a:stretch>
        </p:blipFill>
        <p:spPr>
          <a:xfrm>
            <a:off x="5392858" y="4275760"/>
            <a:ext cx="2217205" cy="1564746"/>
          </a:xfrm>
          <a:prstGeom prst="rect">
            <a:avLst/>
          </a:prstGeom>
        </p:spPr>
      </p:pic>
      <p:pic>
        <p:nvPicPr>
          <p:cNvPr id="26" name="Picture 25">
            <a:extLst>
              <a:ext uri="{FF2B5EF4-FFF2-40B4-BE49-F238E27FC236}">
                <a16:creationId xmlns:a16="http://schemas.microsoft.com/office/drawing/2014/main" id="{B0761163-F0BF-3A8D-DB09-2B0606EBFA75}"/>
              </a:ext>
            </a:extLst>
          </p:cNvPr>
          <p:cNvPicPr>
            <a:picLocks noChangeAspect="1"/>
          </p:cNvPicPr>
          <p:nvPr/>
        </p:nvPicPr>
        <p:blipFill>
          <a:blip r:embed="rId14"/>
          <a:stretch>
            <a:fillRect/>
          </a:stretch>
        </p:blipFill>
        <p:spPr>
          <a:xfrm>
            <a:off x="8521820" y="5312559"/>
            <a:ext cx="2868966" cy="793901"/>
          </a:xfrm>
          <a:prstGeom prst="rect">
            <a:avLst/>
          </a:prstGeom>
        </p:spPr>
      </p:pic>
      <p:pic>
        <p:nvPicPr>
          <p:cNvPr id="27" name="Picture 26">
            <a:extLst>
              <a:ext uri="{FF2B5EF4-FFF2-40B4-BE49-F238E27FC236}">
                <a16:creationId xmlns:a16="http://schemas.microsoft.com/office/drawing/2014/main" id="{A3E8380C-1D48-D8B5-BB0C-1100872841F6}"/>
              </a:ext>
            </a:extLst>
          </p:cNvPr>
          <p:cNvPicPr>
            <a:picLocks noChangeAspect="1"/>
          </p:cNvPicPr>
          <p:nvPr/>
        </p:nvPicPr>
        <p:blipFill>
          <a:blip r:embed="rId15"/>
          <a:stretch>
            <a:fillRect/>
          </a:stretch>
        </p:blipFill>
        <p:spPr>
          <a:xfrm>
            <a:off x="2178633" y="3134433"/>
            <a:ext cx="2451982" cy="1277238"/>
          </a:xfrm>
          <a:prstGeom prst="rect">
            <a:avLst/>
          </a:prstGeom>
        </p:spPr>
      </p:pic>
    </p:spTree>
    <p:extLst>
      <p:ext uri="{BB962C8B-B14F-4D97-AF65-F5344CB8AC3E}">
        <p14:creationId xmlns:p14="http://schemas.microsoft.com/office/powerpoint/2010/main" val="2571596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0D458A1-49D5-1C49-B311-3D41F38BF2E0}"/>
              </a:ext>
            </a:extLst>
          </p:cNvPr>
          <p:cNvSpPr>
            <a:spLocks noGrp="1"/>
          </p:cNvSpPr>
          <p:nvPr>
            <p:ph type="title"/>
          </p:nvPr>
        </p:nvSpPr>
        <p:spPr>
          <a:xfrm>
            <a:off x="581192" y="980455"/>
            <a:ext cx="11029616" cy="459463"/>
          </a:xfrm>
        </p:spPr>
        <p:txBody>
          <a:bodyPr>
            <a:normAutofit fontScale="90000"/>
          </a:bodyPr>
          <a:lstStyle/>
          <a:p>
            <a:r>
              <a:rPr lang="en-US" dirty="0"/>
              <a:t>STEP 2: </a:t>
            </a:r>
            <a:r>
              <a:rPr lang="en-US" b="1" dirty="0"/>
              <a:t>What’s my news?  (Private organization)</a:t>
            </a:r>
          </a:p>
        </p:txBody>
      </p:sp>
      <p:sp>
        <p:nvSpPr>
          <p:cNvPr id="3" name="Content Placeholder 2"/>
          <p:cNvSpPr>
            <a:spLocks noGrp="1"/>
          </p:cNvSpPr>
          <p:nvPr>
            <p:ph idx="1"/>
          </p:nvPr>
        </p:nvSpPr>
        <p:spPr>
          <a:xfrm>
            <a:off x="581192" y="1750584"/>
            <a:ext cx="8258009" cy="4874717"/>
          </a:xfrm>
        </p:spPr>
        <p:txBody>
          <a:bodyPr anchor="t">
            <a:normAutofit/>
          </a:bodyPr>
          <a:lstStyle/>
          <a:p>
            <a:pPr marL="0" indent="0">
              <a:lnSpc>
                <a:spcPts val="1960"/>
              </a:lnSpc>
              <a:buNone/>
            </a:pPr>
            <a:r>
              <a:rPr lang="en-US" altLang="en-US" b="1" dirty="0">
                <a:latin typeface="Montserrat" pitchFamily="2" charset="77"/>
              </a:rPr>
              <a:t>HOW TO BUILD A MEDIA LIST: </a:t>
            </a:r>
          </a:p>
          <a:p>
            <a:pPr marL="324000" lvl="1" indent="0">
              <a:lnSpc>
                <a:spcPts val="1960"/>
              </a:lnSpc>
              <a:buNone/>
            </a:pPr>
            <a:r>
              <a:rPr lang="en-US" altLang="en-US" sz="1500" b="1" dirty="0">
                <a:solidFill>
                  <a:srgbClr val="474747"/>
                </a:solidFill>
                <a:latin typeface="Montserrat" pitchFamily="2" charset="77"/>
              </a:rPr>
              <a:t>RESEARCH</a:t>
            </a:r>
          </a:p>
          <a:p>
            <a:pPr lvl="1">
              <a:lnSpc>
                <a:spcPts val="1960"/>
              </a:lnSpc>
            </a:pPr>
            <a:r>
              <a:rPr lang="en-US" altLang="en-US" sz="1500" dirty="0">
                <a:solidFill>
                  <a:srgbClr val="474747"/>
                </a:solidFill>
                <a:latin typeface="Montserrat" pitchFamily="2" charset="77"/>
              </a:rPr>
              <a:t>Determine Publication Names </a:t>
            </a:r>
          </a:p>
          <a:p>
            <a:pPr lvl="1">
              <a:lnSpc>
                <a:spcPts val="1960"/>
              </a:lnSpc>
            </a:pPr>
            <a:r>
              <a:rPr lang="en-US" altLang="en-US" sz="1500" dirty="0">
                <a:solidFill>
                  <a:srgbClr val="474747"/>
                </a:solidFill>
                <a:latin typeface="Montserrat" pitchFamily="2" charset="77"/>
              </a:rPr>
              <a:t>Research Editors and Reports </a:t>
            </a:r>
          </a:p>
          <a:p>
            <a:pPr lvl="2">
              <a:lnSpc>
                <a:spcPts val="1960"/>
              </a:lnSpc>
            </a:pPr>
            <a:r>
              <a:rPr lang="en-US" altLang="en-US" sz="1300" dirty="0">
                <a:solidFill>
                  <a:srgbClr val="474747"/>
                </a:solidFill>
                <a:latin typeface="Montserrat" pitchFamily="2" charset="77"/>
              </a:rPr>
              <a:t>Cover News in Your Geographic Area </a:t>
            </a:r>
          </a:p>
          <a:p>
            <a:pPr lvl="2">
              <a:lnSpc>
                <a:spcPts val="1960"/>
              </a:lnSpc>
            </a:pPr>
            <a:r>
              <a:rPr lang="en-US" altLang="en-US" sz="1300" dirty="0">
                <a:solidFill>
                  <a:srgbClr val="474747"/>
                </a:solidFill>
                <a:latin typeface="Montserrat" pitchFamily="2" charset="77"/>
              </a:rPr>
              <a:t>Write About Your Area of Business/Expertise</a:t>
            </a:r>
          </a:p>
          <a:p>
            <a:pPr lvl="1">
              <a:lnSpc>
                <a:spcPts val="1960"/>
              </a:lnSpc>
            </a:pPr>
            <a:r>
              <a:rPr lang="en-US" altLang="en-US" sz="1500" dirty="0">
                <a:solidFill>
                  <a:srgbClr val="474747"/>
                </a:solidFill>
                <a:latin typeface="Montserrat" pitchFamily="2" charset="77"/>
              </a:rPr>
              <a:t>Create Your Own Email/Phone List </a:t>
            </a:r>
          </a:p>
          <a:p>
            <a:pPr marL="324000" lvl="1" indent="0">
              <a:lnSpc>
                <a:spcPts val="1960"/>
              </a:lnSpc>
              <a:buNone/>
            </a:pPr>
            <a:r>
              <a:rPr lang="en-US" altLang="en-US" sz="1500" b="1" dirty="0">
                <a:solidFill>
                  <a:srgbClr val="474747"/>
                </a:solidFill>
                <a:latin typeface="Montserrat" pitchFamily="2" charset="77"/>
              </a:rPr>
              <a:t>PAY FOR A SERVICE</a:t>
            </a:r>
          </a:p>
          <a:p>
            <a:pPr lvl="1">
              <a:lnSpc>
                <a:spcPts val="1960"/>
              </a:lnSpc>
            </a:pPr>
            <a:r>
              <a:rPr lang="en-US" altLang="en-US" sz="1500" dirty="0">
                <a:solidFill>
                  <a:srgbClr val="474747"/>
                </a:solidFill>
                <a:latin typeface="Montserrat" pitchFamily="2" charset="77"/>
              </a:rPr>
              <a:t>Meltwater</a:t>
            </a:r>
          </a:p>
          <a:p>
            <a:pPr lvl="1">
              <a:lnSpc>
                <a:spcPts val="1960"/>
              </a:lnSpc>
            </a:pPr>
            <a:r>
              <a:rPr lang="en-US" altLang="en-US" sz="1500" dirty="0" err="1">
                <a:solidFill>
                  <a:srgbClr val="474747"/>
                </a:solidFill>
                <a:latin typeface="Montserrat" pitchFamily="2" charset="77"/>
              </a:rPr>
              <a:t>MuckRack</a:t>
            </a:r>
            <a:endParaRPr lang="en-US" altLang="en-US" sz="1500" dirty="0">
              <a:solidFill>
                <a:srgbClr val="474747"/>
              </a:solidFill>
              <a:latin typeface="Montserrat" pitchFamily="2" charset="77"/>
            </a:endParaRPr>
          </a:p>
          <a:p>
            <a:pPr lvl="1">
              <a:lnSpc>
                <a:spcPts val="1960"/>
              </a:lnSpc>
            </a:pPr>
            <a:r>
              <a:rPr lang="en-US" altLang="en-US" sz="1500" dirty="0">
                <a:solidFill>
                  <a:srgbClr val="474747"/>
                </a:solidFill>
                <a:latin typeface="Montserrat" pitchFamily="2" charset="77"/>
              </a:rPr>
              <a:t>Cision </a:t>
            </a:r>
          </a:p>
          <a:p>
            <a:pPr marL="324000" lvl="1" indent="0">
              <a:lnSpc>
                <a:spcPts val="1960"/>
              </a:lnSpc>
              <a:buNone/>
            </a:pPr>
            <a:r>
              <a:rPr lang="en-US" altLang="en-US" sz="1500" b="1" dirty="0">
                <a:solidFill>
                  <a:srgbClr val="474747"/>
                </a:solidFill>
                <a:latin typeface="Montserrat" pitchFamily="2" charset="77"/>
              </a:rPr>
              <a:t>WORK WITH AN AGENCY </a:t>
            </a:r>
          </a:p>
          <a:p>
            <a:pPr lvl="1">
              <a:lnSpc>
                <a:spcPts val="1960"/>
              </a:lnSpc>
            </a:pPr>
            <a:endParaRPr lang="en-US" altLang="en-US" dirty="0">
              <a:solidFill>
                <a:srgbClr val="474747"/>
              </a:solidFill>
              <a:latin typeface="Montserrat" pitchFamily="2" charset="77"/>
            </a:endParaRPr>
          </a:p>
          <a:p>
            <a:pPr lvl="1">
              <a:lnSpc>
                <a:spcPts val="1960"/>
              </a:lnSpc>
            </a:pPr>
            <a:endParaRPr lang="en-US" altLang="en-US" dirty="0">
              <a:latin typeface="Montserrat" pitchFamily="2" charset="77"/>
            </a:endParaRPr>
          </a:p>
          <a:p>
            <a:pPr>
              <a:buFont typeface="Arial" panose="020B0604020202020204" pitchFamily="34" charset="0"/>
              <a:buChar char="•"/>
            </a:pPr>
            <a:endParaRPr lang="en-US" dirty="0">
              <a:latin typeface="Montserrat" pitchFamily="2" charset="77"/>
            </a:endParaRPr>
          </a:p>
        </p:txBody>
      </p:sp>
      <p:pic>
        <p:nvPicPr>
          <p:cNvPr id="8" name="Picture 7">
            <a:extLst>
              <a:ext uri="{FF2B5EF4-FFF2-40B4-BE49-F238E27FC236}">
                <a16:creationId xmlns:a16="http://schemas.microsoft.com/office/drawing/2014/main" id="{6DBBA700-D0B7-AD40-BAE3-4E95DE6786E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4843" y="516814"/>
            <a:ext cx="11302314" cy="1100365"/>
          </a:xfrm>
          <a:prstGeom prst="rect">
            <a:avLst/>
          </a:prstGeom>
          <a:effectLst>
            <a:outerShdw blurRad="50800" dist="50800" dir="5400000" algn="ctr" rotWithShape="0">
              <a:srgbClr val="000000">
                <a:alpha val="0"/>
              </a:srgbClr>
            </a:outerShdw>
          </a:effectLst>
        </p:spPr>
      </p:pic>
      <p:pic>
        <p:nvPicPr>
          <p:cNvPr id="9" name="Picture 8">
            <a:extLst>
              <a:ext uri="{FF2B5EF4-FFF2-40B4-BE49-F238E27FC236}">
                <a16:creationId xmlns:a16="http://schemas.microsoft.com/office/drawing/2014/main" id="{0E5ACD46-CF5C-904D-BA0C-78A7DA011403}"/>
              </a:ext>
            </a:extLst>
          </p:cNvPr>
          <p:cNvPicPr>
            <a:picLocks noChangeAspect="1"/>
          </p:cNvPicPr>
          <p:nvPr/>
        </p:nvPicPr>
        <p:blipFill>
          <a:blip r:embed="rId4"/>
          <a:stretch>
            <a:fillRect/>
          </a:stretch>
        </p:blipFill>
        <p:spPr>
          <a:xfrm>
            <a:off x="10886676" y="979325"/>
            <a:ext cx="627343" cy="459462"/>
          </a:xfrm>
          <a:prstGeom prst="rect">
            <a:avLst/>
          </a:prstGeom>
        </p:spPr>
      </p:pic>
      <p:sp>
        <p:nvSpPr>
          <p:cNvPr id="4" name="TextBox 3">
            <a:extLst>
              <a:ext uri="{FF2B5EF4-FFF2-40B4-BE49-F238E27FC236}">
                <a16:creationId xmlns:a16="http://schemas.microsoft.com/office/drawing/2014/main" id="{2CB2B72C-C8A3-8A56-6565-9ECD7F4EF959}"/>
              </a:ext>
            </a:extLst>
          </p:cNvPr>
          <p:cNvSpPr txBox="1"/>
          <p:nvPr/>
        </p:nvSpPr>
        <p:spPr>
          <a:xfrm>
            <a:off x="996433" y="879431"/>
            <a:ext cx="7244862" cy="461665"/>
          </a:xfrm>
          <a:prstGeom prst="rect">
            <a:avLst/>
          </a:prstGeom>
          <a:noFill/>
        </p:spPr>
        <p:txBody>
          <a:bodyPr wrap="square" rtlCol="0">
            <a:spAutoFit/>
          </a:bodyPr>
          <a:lstStyle/>
          <a:p>
            <a:r>
              <a:rPr lang="en-US" sz="2400" b="1" dirty="0">
                <a:solidFill>
                  <a:schemeClr val="bg1"/>
                </a:solidFill>
                <a:latin typeface="+mj-lt"/>
              </a:rPr>
              <a:t>MEDIA LISTS</a:t>
            </a:r>
            <a:endParaRPr lang="en-US" sz="2400" dirty="0">
              <a:solidFill>
                <a:schemeClr val="bg1"/>
              </a:solidFill>
              <a:latin typeface="+mj-lt"/>
            </a:endParaRPr>
          </a:p>
        </p:txBody>
      </p:sp>
      <p:pic>
        <p:nvPicPr>
          <p:cNvPr id="6" name="Picture 5">
            <a:extLst>
              <a:ext uri="{FF2B5EF4-FFF2-40B4-BE49-F238E27FC236}">
                <a16:creationId xmlns:a16="http://schemas.microsoft.com/office/drawing/2014/main" id="{4A304C3A-6F70-39DE-4697-0DEF0FDEDF89}"/>
              </a:ext>
            </a:extLst>
          </p:cNvPr>
          <p:cNvPicPr>
            <a:picLocks noChangeAspect="1"/>
          </p:cNvPicPr>
          <p:nvPr/>
        </p:nvPicPr>
        <p:blipFill>
          <a:blip r:embed="rId5"/>
          <a:stretch>
            <a:fillRect/>
          </a:stretch>
        </p:blipFill>
        <p:spPr>
          <a:xfrm>
            <a:off x="5868952" y="1803607"/>
            <a:ext cx="5331395" cy="4450437"/>
          </a:xfrm>
          <a:prstGeom prst="rect">
            <a:avLst/>
          </a:prstGeom>
        </p:spPr>
      </p:pic>
      <p:pic>
        <p:nvPicPr>
          <p:cNvPr id="1026" name="Picture 2" descr="About: History, Culture &amp; Teams | Meltwater">
            <a:extLst>
              <a:ext uri="{FF2B5EF4-FFF2-40B4-BE49-F238E27FC236}">
                <a16:creationId xmlns:a16="http://schemas.microsoft.com/office/drawing/2014/main" id="{E745D89A-6EA1-F7B6-A3DF-ACCB88C84CC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440" t="22741" r="10494" b="20898"/>
          <a:stretch/>
        </p:blipFill>
        <p:spPr bwMode="auto">
          <a:xfrm>
            <a:off x="10028720" y="1700716"/>
            <a:ext cx="1715911" cy="1207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482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0D458A1-49D5-1C49-B311-3D41F38BF2E0}"/>
              </a:ext>
            </a:extLst>
          </p:cNvPr>
          <p:cNvSpPr>
            <a:spLocks noGrp="1"/>
          </p:cNvSpPr>
          <p:nvPr>
            <p:ph type="title"/>
          </p:nvPr>
        </p:nvSpPr>
        <p:spPr>
          <a:xfrm>
            <a:off x="581192" y="980455"/>
            <a:ext cx="11029616" cy="459463"/>
          </a:xfrm>
        </p:spPr>
        <p:txBody>
          <a:bodyPr>
            <a:normAutofit fontScale="90000"/>
          </a:bodyPr>
          <a:lstStyle/>
          <a:p>
            <a:r>
              <a:rPr lang="en-US" dirty="0"/>
              <a:t>STEP 2: </a:t>
            </a:r>
            <a:r>
              <a:rPr lang="en-US" b="1" dirty="0"/>
              <a:t>What’s my news?  (Private organization)</a:t>
            </a:r>
          </a:p>
        </p:txBody>
      </p:sp>
      <p:sp>
        <p:nvSpPr>
          <p:cNvPr id="3" name="Content Placeholder 2"/>
          <p:cNvSpPr>
            <a:spLocks noGrp="1"/>
          </p:cNvSpPr>
          <p:nvPr>
            <p:ph idx="1"/>
          </p:nvPr>
        </p:nvSpPr>
        <p:spPr>
          <a:xfrm>
            <a:off x="581191" y="1794440"/>
            <a:ext cx="8258009" cy="4874717"/>
          </a:xfrm>
        </p:spPr>
        <p:txBody>
          <a:bodyPr anchor="t">
            <a:normAutofit/>
          </a:bodyPr>
          <a:lstStyle/>
          <a:p>
            <a:pPr marL="0" indent="0">
              <a:lnSpc>
                <a:spcPts val="1960"/>
              </a:lnSpc>
              <a:buNone/>
            </a:pPr>
            <a:endParaRPr lang="en-US" altLang="en-US" b="1" dirty="0">
              <a:latin typeface="Montserrat" pitchFamily="2" charset="77"/>
            </a:endParaRPr>
          </a:p>
          <a:p>
            <a:pPr marL="324000" lvl="1" indent="0">
              <a:lnSpc>
                <a:spcPts val="1960"/>
              </a:lnSpc>
              <a:buNone/>
            </a:pPr>
            <a:r>
              <a:rPr lang="en-US" altLang="en-US" sz="1500" b="1" dirty="0">
                <a:solidFill>
                  <a:srgbClr val="474747"/>
                </a:solidFill>
                <a:latin typeface="Montserrat" pitchFamily="2" charset="77"/>
              </a:rPr>
              <a:t>PRESS RELEASE</a:t>
            </a:r>
          </a:p>
          <a:p>
            <a:pPr lvl="1">
              <a:lnSpc>
                <a:spcPts val="1960"/>
              </a:lnSpc>
            </a:pPr>
            <a:r>
              <a:rPr lang="en-US" altLang="en-US" sz="1500" dirty="0">
                <a:solidFill>
                  <a:srgbClr val="474747"/>
                </a:solidFill>
                <a:latin typeface="Montserrat" pitchFamily="2" charset="77"/>
              </a:rPr>
              <a:t>New Service</a:t>
            </a:r>
          </a:p>
          <a:p>
            <a:pPr lvl="1">
              <a:lnSpc>
                <a:spcPts val="1960"/>
              </a:lnSpc>
            </a:pPr>
            <a:r>
              <a:rPr lang="en-US" altLang="en-US" sz="1500" dirty="0">
                <a:solidFill>
                  <a:srgbClr val="474747"/>
                </a:solidFill>
                <a:latin typeface="Montserrat" pitchFamily="2" charset="77"/>
              </a:rPr>
              <a:t>New Leadership</a:t>
            </a:r>
          </a:p>
          <a:p>
            <a:pPr lvl="1">
              <a:lnSpc>
                <a:spcPts val="1960"/>
              </a:lnSpc>
            </a:pPr>
            <a:r>
              <a:rPr lang="en-US" altLang="en-US" sz="1500" dirty="0">
                <a:solidFill>
                  <a:srgbClr val="474747"/>
                </a:solidFill>
                <a:latin typeface="Montserrat" pitchFamily="2" charset="77"/>
              </a:rPr>
              <a:t>Awards</a:t>
            </a:r>
          </a:p>
          <a:p>
            <a:pPr lvl="1">
              <a:lnSpc>
                <a:spcPts val="1960"/>
              </a:lnSpc>
            </a:pPr>
            <a:r>
              <a:rPr lang="en-US" altLang="en-US" sz="1500" dirty="0">
                <a:solidFill>
                  <a:srgbClr val="474747"/>
                </a:solidFill>
                <a:latin typeface="Montserrat" pitchFamily="2" charset="77"/>
              </a:rPr>
              <a:t>Events</a:t>
            </a:r>
          </a:p>
          <a:p>
            <a:pPr marL="324000" lvl="1" indent="0">
              <a:lnSpc>
                <a:spcPts val="1960"/>
              </a:lnSpc>
              <a:buNone/>
            </a:pPr>
            <a:endParaRPr lang="en-US" altLang="en-US" sz="1500" b="1" dirty="0">
              <a:solidFill>
                <a:srgbClr val="474747"/>
              </a:solidFill>
              <a:latin typeface="Montserrat" pitchFamily="2" charset="77"/>
            </a:endParaRPr>
          </a:p>
          <a:p>
            <a:pPr marL="324000" lvl="1" indent="0">
              <a:lnSpc>
                <a:spcPts val="1960"/>
              </a:lnSpc>
              <a:buNone/>
            </a:pPr>
            <a:r>
              <a:rPr lang="en-US" altLang="en-US" sz="1500" b="1" dirty="0">
                <a:solidFill>
                  <a:srgbClr val="474747"/>
                </a:solidFill>
                <a:latin typeface="Montserrat" pitchFamily="2" charset="77"/>
              </a:rPr>
              <a:t>PITCH</a:t>
            </a:r>
          </a:p>
          <a:p>
            <a:pPr lvl="1">
              <a:lnSpc>
                <a:spcPts val="1960"/>
              </a:lnSpc>
            </a:pPr>
            <a:r>
              <a:rPr lang="en-US" altLang="en-US" sz="1500" dirty="0">
                <a:solidFill>
                  <a:srgbClr val="474747"/>
                </a:solidFill>
                <a:latin typeface="Montserrat" pitchFamily="2" charset="77"/>
              </a:rPr>
              <a:t>A Case Study</a:t>
            </a:r>
          </a:p>
          <a:p>
            <a:pPr lvl="1">
              <a:lnSpc>
                <a:spcPts val="1960"/>
              </a:lnSpc>
            </a:pPr>
            <a:r>
              <a:rPr lang="en-US" altLang="en-US" sz="1500" dirty="0">
                <a:solidFill>
                  <a:srgbClr val="474747"/>
                </a:solidFill>
                <a:latin typeface="Montserrat" pitchFamily="2" charset="77"/>
              </a:rPr>
              <a:t>Unique employee engagement program</a:t>
            </a:r>
          </a:p>
          <a:p>
            <a:pPr lvl="1">
              <a:lnSpc>
                <a:spcPts val="1960"/>
              </a:lnSpc>
            </a:pPr>
            <a:r>
              <a:rPr lang="en-US" altLang="en-US" sz="1500" dirty="0">
                <a:solidFill>
                  <a:srgbClr val="474747"/>
                </a:solidFill>
                <a:latin typeface="Montserrat" pitchFamily="2" charset="77"/>
              </a:rPr>
              <a:t>A cool customer story or unusual project</a:t>
            </a:r>
          </a:p>
          <a:p>
            <a:pPr lvl="1">
              <a:lnSpc>
                <a:spcPts val="1960"/>
              </a:lnSpc>
            </a:pPr>
            <a:endParaRPr lang="en-US" altLang="en-US" dirty="0">
              <a:solidFill>
                <a:srgbClr val="474747"/>
              </a:solidFill>
              <a:latin typeface="Montserrat" pitchFamily="2" charset="77"/>
            </a:endParaRPr>
          </a:p>
          <a:p>
            <a:pPr lvl="1">
              <a:lnSpc>
                <a:spcPts val="1960"/>
              </a:lnSpc>
            </a:pPr>
            <a:endParaRPr lang="en-US" altLang="en-US" dirty="0">
              <a:latin typeface="Montserrat" pitchFamily="2" charset="77"/>
            </a:endParaRPr>
          </a:p>
          <a:p>
            <a:pPr>
              <a:buFont typeface="Arial" panose="020B0604020202020204" pitchFamily="34" charset="0"/>
              <a:buChar char="•"/>
            </a:pPr>
            <a:endParaRPr lang="en-US" dirty="0">
              <a:latin typeface="Montserrat" pitchFamily="2" charset="77"/>
            </a:endParaRPr>
          </a:p>
        </p:txBody>
      </p:sp>
      <p:pic>
        <p:nvPicPr>
          <p:cNvPr id="8" name="Picture 7">
            <a:extLst>
              <a:ext uri="{FF2B5EF4-FFF2-40B4-BE49-F238E27FC236}">
                <a16:creationId xmlns:a16="http://schemas.microsoft.com/office/drawing/2014/main" id="{6DBBA700-D0B7-AD40-BAE3-4E95DE6786E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3082" y="625933"/>
            <a:ext cx="11302314" cy="1100365"/>
          </a:xfrm>
          <a:prstGeom prst="rect">
            <a:avLst/>
          </a:prstGeom>
          <a:effectLst>
            <a:outerShdw blurRad="50800" dist="50800" dir="5400000" algn="ctr" rotWithShape="0">
              <a:srgbClr val="000000">
                <a:alpha val="0"/>
              </a:srgbClr>
            </a:outerShdw>
          </a:effectLst>
        </p:spPr>
      </p:pic>
      <p:pic>
        <p:nvPicPr>
          <p:cNvPr id="9" name="Picture 8">
            <a:extLst>
              <a:ext uri="{FF2B5EF4-FFF2-40B4-BE49-F238E27FC236}">
                <a16:creationId xmlns:a16="http://schemas.microsoft.com/office/drawing/2014/main" id="{0E5ACD46-CF5C-904D-BA0C-78A7DA011403}"/>
              </a:ext>
            </a:extLst>
          </p:cNvPr>
          <p:cNvPicPr>
            <a:picLocks noChangeAspect="1"/>
          </p:cNvPicPr>
          <p:nvPr/>
        </p:nvPicPr>
        <p:blipFill>
          <a:blip r:embed="rId4"/>
          <a:stretch>
            <a:fillRect/>
          </a:stretch>
        </p:blipFill>
        <p:spPr>
          <a:xfrm>
            <a:off x="10886676" y="979325"/>
            <a:ext cx="627343" cy="459462"/>
          </a:xfrm>
          <a:prstGeom prst="rect">
            <a:avLst/>
          </a:prstGeom>
        </p:spPr>
      </p:pic>
      <p:sp>
        <p:nvSpPr>
          <p:cNvPr id="2" name="TextBox 1">
            <a:extLst>
              <a:ext uri="{FF2B5EF4-FFF2-40B4-BE49-F238E27FC236}">
                <a16:creationId xmlns:a16="http://schemas.microsoft.com/office/drawing/2014/main" id="{EE696C90-87A0-1662-CF76-70F14B72FD1D}"/>
              </a:ext>
            </a:extLst>
          </p:cNvPr>
          <p:cNvSpPr txBox="1"/>
          <p:nvPr/>
        </p:nvSpPr>
        <p:spPr>
          <a:xfrm>
            <a:off x="1008792" y="945282"/>
            <a:ext cx="7244862" cy="461665"/>
          </a:xfrm>
          <a:prstGeom prst="rect">
            <a:avLst/>
          </a:prstGeom>
          <a:noFill/>
        </p:spPr>
        <p:txBody>
          <a:bodyPr wrap="square" rtlCol="0">
            <a:spAutoFit/>
          </a:bodyPr>
          <a:lstStyle/>
          <a:p>
            <a:r>
              <a:rPr lang="en-US" sz="2400" b="1" dirty="0">
                <a:solidFill>
                  <a:schemeClr val="bg1"/>
                </a:solidFill>
                <a:latin typeface="+mj-lt"/>
              </a:rPr>
              <a:t>NEWS RELEASE OR PITCH? </a:t>
            </a:r>
            <a:endParaRPr lang="en-US" sz="2400" dirty="0">
              <a:solidFill>
                <a:schemeClr val="bg1"/>
              </a:solidFill>
              <a:latin typeface="+mj-lt"/>
            </a:endParaRPr>
          </a:p>
        </p:txBody>
      </p:sp>
      <p:pic>
        <p:nvPicPr>
          <p:cNvPr id="5" name="Picture 4" descr="A black and white image of a press release&#10;&#10;Description automatically generated">
            <a:extLst>
              <a:ext uri="{FF2B5EF4-FFF2-40B4-BE49-F238E27FC236}">
                <a16:creationId xmlns:a16="http://schemas.microsoft.com/office/drawing/2014/main" id="{40E36B1F-FD2E-174F-BA4A-EBCA45544734}"/>
              </a:ext>
            </a:extLst>
          </p:cNvPr>
          <p:cNvPicPr>
            <a:picLocks noChangeAspect="1"/>
          </p:cNvPicPr>
          <p:nvPr/>
        </p:nvPicPr>
        <p:blipFill rotWithShape="1">
          <a:blip r:embed="rId5"/>
          <a:srcRect l="24550" t="18488" r="23400" b="18350"/>
          <a:stretch/>
        </p:blipFill>
        <p:spPr>
          <a:xfrm>
            <a:off x="3358911" y="2149461"/>
            <a:ext cx="1716009" cy="2082337"/>
          </a:xfrm>
          <a:prstGeom prst="rect">
            <a:avLst/>
          </a:prstGeom>
        </p:spPr>
      </p:pic>
      <p:grpSp>
        <p:nvGrpSpPr>
          <p:cNvPr id="6" name="Group 149">
            <a:extLst>
              <a:ext uri="{FF2B5EF4-FFF2-40B4-BE49-F238E27FC236}">
                <a16:creationId xmlns:a16="http://schemas.microsoft.com/office/drawing/2014/main" id="{FDAC1A3A-3D4E-E28D-1692-C287387027DD}"/>
              </a:ext>
            </a:extLst>
          </p:cNvPr>
          <p:cNvGrpSpPr>
            <a:grpSpLocks noChangeAspect="1"/>
          </p:cNvGrpSpPr>
          <p:nvPr/>
        </p:nvGrpSpPr>
        <p:grpSpPr bwMode="auto">
          <a:xfrm>
            <a:off x="5777503" y="4301446"/>
            <a:ext cx="1244898" cy="1806257"/>
            <a:chOff x="13577" y="4102"/>
            <a:chExt cx="377" cy="547"/>
          </a:xfrm>
          <a:solidFill>
            <a:schemeClr val="tx2"/>
          </a:solidFill>
        </p:grpSpPr>
        <p:sp>
          <p:nvSpPr>
            <p:cNvPr id="7" name="Freeform 151">
              <a:extLst>
                <a:ext uri="{FF2B5EF4-FFF2-40B4-BE49-F238E27FC236}">
                  <a16:creationId xmlns:a16="http://schemas.microsoft.com/office/drawing/2014/main" id="{BD4B4EFE-41DA-4B10-AA13-1DAC56170442}"/>
                </a:ext>
              </a:extLst>
            </p:cNvPr>
            <p:cNvSpPr>
              <a:spLocks noEditPoints="1"/>
            </p:cNvSpPr>
            <p:nvPr/>
          </p:nvSpPr>
          <p:spPr bwMode="auto">
            <a:xfrm>
              <a:off x="13577" y="4102"/>
              <a:ext cx="309" cy="547"/>
            </a:xfrm>
            <a:custGeom>
              <a:avLst/>
              <a:gdLst>
                <a:gd name="T0" fmla="*/ 904 w 1852"/>
                <a:gd name="T1" fmla="*/ 2939 h 3288"/>
                <a:gd name="T2" fmla="*/ 867 w 1852"/>
                <a:gd name="T3" fmla="*/ 2957 h 3288"/>
                <a:gd name="T4" fmla="*/ 841 w 1852"/>
                <a:gd name="T5" fmla="*/ 2989 h 3288"/>
                <a:gd name="T6" fmla="*/ 831 w 1852"/>
                <a:gd name="T7" fmla="*/ 3032 h 3288"/>
                <a:gd name="T8" fmla="*/ 841 w 1852"/>
                <a:gd name="T9" fmla="*/ 3074 h 3288"/>
                <a:gd name="T10" fmla="*/ 867 w 1852"/>
                <a:gd name="T11" fmla="*/ 3106 h 3288"/>
                <a:gd name="T12" fmla="*/ 904 w 1852"/>
                <a:gd name="T13" fmla="*/ 3125 h 3288"/>
                <a:gd name="T14" fmla="*/ 948 w 1852"/>
                <a:gd name="T15" fmla="*/ 3125 h 3288"/>
                <a:gd name="T16" fmla="*/ 986 w 1852"/>
                <a:gd name="T17" fmla="*/ 3106 h 3288"/>
                <a:gd name="T18" fmla="*/ 1012 w 1852"/>
                <a:gd name="T19" fmla="*/ 3074 h 3288"/>
                <a:gd name="T20" fmla="*/ 1021 w 1852"/>
                <a:gd name="T21" fmla="*/ 3032 h 3288"/>
                <a:gd name="T22" fmla="*/ 1012 w 1852"/>
                <a:gd name="T23" fmla="*/ 2989 h 3288"/>
                <a:gd name="T24" fmla="*/ 986 w 1852"/>
                <a:gd name="T25" fmla="*/ 2957 h 3288"/>
                <a:gd name="T26" fmla="*/ 948 w 1852"/>
                <a:gd name="T27" fmla="*/ 2939 h 3288"/>
                <a:gd name="T28" fmla="*/ 224 w 1852"/>
                <a:gd name="T29" fmla="*/ 0 h 3288"/>
                <a:gd name="T30" fmla="*/ 1665 w 1852"/>
                <a:gd name="T31" fmla="*/ 3 h 3288"/>
                <a:gd name="T32" fmla="*/ 1731 w 1852"/>
                <a:gd name="T33" fmla="*/ 25 h 3288"/>
                <a:gd name="T34" fmla="*/ 1786 w 1852"/>
                <a:gd name="T35" fmla="*/ 66 h 3288"/>
                <a:gd name="T36" fmla="*/ 1827 w 1852"/>
                <a:gd name="T37" fmla="*/ 121 h 3288"/>
                <a:gd name="T38" fmla="*/ 1849 w 1852"/>
                <a:gd name="T39" fmla="*/ 188 h 3288"/>
                <a:gd name="T40" fmla="*/ 1852 w 1852"/>
                <a:gd name="T41" fmla="*/ 693 h 3288"/>
                <a:gd name="T42" fmla="*/ 1841 w 1852"/>
                <a:gd name="T43" fmla="*/ 694 h 3288"/>
                <a:gd name="T44" fmla="*/ 1813 w 1852"/>
                <a:gd name="T45" fmla="*/ 699 h 3288"/>
                <a:gd name="T46" fmla="*/ 1781 w 1852"/>
                <a:gd name="T47" fmla="*/ 713 h 3288"/>
                <a:gd name="T48" fmla="*/ 1747 w 1852"/>
                <a:gd name="T49" fmla="*/ 739 h 3288"/>
                <a:gd name="T50" fmla="*/ 1716 w 1852"/>
                <a:gd name="T51" fmla="*/ 783 h 3288"/>
                <a:gd name="T52" fmla="*/ 1703 w 1852"/>
                <a:gd name="T53" fmla="*/ 458 h 3288"/>
                <a:gd name="T54" fmla="*/ 150 w 1852"/>
                <a:gd name="T55" fmla="*/ 2830 h 3288"/>
                <a:gd name="T56" fmla="*/ 1703 w 1852"/>
                <a:gd name="T57" fmla="*/ 1949 h 3288"/>
                <a:gd name="T58" fmla="*/ 1807 w 1852"/>
                <a:gd name="T59" fmla="*/ 1949 h 3288"/>
                <a:gd name="T60" fmla="*/ 1852 w 1852"/>
                <a:gd name="T61" fmla="*/ 3064 h 3288"/>
                <a:gd name="T62" fmla="*/ 1841 w 1852"/>
                <a:gd name="T63" fmla="*/ 3135 h 3288"/>
                <a:gd name="T64" fmla="*/ 1809 w 1852"/>
                <a:gd name="T65" fmla="*/ 3196 h 3288"/>
                <a:gd name="T66" fmla="*/ 1760 w 1852"/>
                <a:gd name="T67" fmla="*/ 3244 h 3288"/>
                <a:gd name="T68" fmla="*/ 1699 w 1852"/>
                <a:gd name="T69" fmla="*/ 3276 h 3288"/>
                <a:gd name="T70" fmla="*/ 1628 w 1852"/>
                <a:gd name="T71" fmla="*/ 3288 h 3288"/>
                <a:gd name="T72" fmla="*/ 188 w 1852"/>
                <a:gd name="T73" fmla="*/ 3285 h 3288"/>
                <a:gd name="T74" fmla="*/ 121 w 1852"/>
                <a:gd name="T75" fmla="*/ 3263 h 3288"/>
                <a:gd name="T76" fmla="*/ 66 w 1852"/>
                <a:gd name="T77" fmla="*/ 3222 h 3288"/>
                <a:gd name="T78" fmla="*/ 25 w 1852"/>
                <a:gd name="T79" fmla="*/ 3167 h 3288"/>
                <a:gd name="T80" fmla="*/ 3 w 1852"/>
                <a:gd name="T81" fmla="*/ 3100 h 3288"/>
                <a:gd name="T82" fmla="*/ 0 w 1852"/>
                <a:gd name="T83" fmla="*/ 224 h 3288"/>
                <a:gd name="T84" fmla="*/ 12 w 1852"/>
                <a:gd name="T85" fmla="*/ 153 h 3288"/>
                <a:gd name="T86" fmla="*/ 44 w 1852"/>
                <a:gd name="T87" fmla="*/ 92 h 3288"/>
                <a:gd name="T88" fmla="*/ 92 w 1852"/>
                <a:gd name="T89" fmla="*/ 43 h 3288"/>
                <a:gd name="T90" fmla="*/ 153 w 1852"/>
                <a:gd name="T91" fmla="*/ 11 h 3288"/>
                <a:gd name="T92" fmla="*/ 224 w 1852"/>
                <a:gd name="T93" fmla="*/ 0 h 3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52" h="3288">
                  <a:moveTo>
                    <a:pt x="926" y="2936"/>
                  </a:moveTo>
                  <a:lnTo>
                    <a:pt x="904" y="2939"/>
                  </a:lnTo>
                  <a:lnTo>
                    <a:pt x="884" y="2946"/>
                  </a:lnTo>
                  <a:lnTo>
                    <a:pt x="867" y="2957"/>
                  </a:lnTo>
                  <a:lnTo>
                    <a:pt x="852" y="2972"/>
                  </a:lnTo>
                  <a:lnTo>
                    <a:pt x="841" y="2989"/>
                  </a:lnTo>
                  <a:lnTo>
                    <a:pt x="834" y="3009"/>
                  </a:lnTo>
                  <a:lnTo>
                    <a:pt x="831" y="3032"/>
                  </a:lnTo>
                  <a:lnTo>
                    <a:pt x="834" y="3054"/>
                  </a:lnTo>
                  <a:lnTo>
                    <a:pt x="841" y="3074"/>
                  </a:lnTo>
                  <a:lnTo>
                    <a:pt x="852" y="3092"/>
                  </a:lnTo>
                  <a:lnTo>
                    <a:pt x="867" y="3106"/>
                  </a:lnTo>
                  <a:lnTo>
                    <a:pt x="884" y="3118"/>
                  </a:lnTo>
                  <a:lnTo>
                    <a:pt x="904" y="3125"/>
                  </a:lnTo>
                  <a:lnTo>
                    <a:pt x="926" y="3127"/>
                  </a:lnTo>
                  <a:lnTo>
                    <a:pt x="948" y="3125"/>
                  </a:lnTo>
                  <a:lnTo>
                    <a:pt x="968" y="3118"/>
                  </a:lnTo>
                  <a:lnTo>
                    <a:pt x="986" y="3106"/>
                  </a:lnTo>
                  <a:lnTo>
                    <a:pt x="1000" y="3092"/>
                  </a:lnTo>
                  <a:lnTo>
                    <a:pt x="1012" y="3074"/>
                  </a:lnTo>
                  <a:lnTo>
                    <a:pt x="1019" y="3054"/>
                  </a:lnTo>
                  <a:lnTo>
                    <a:pt x="1021" y="3032"/>
                  </a:lnTo>
                  <a:lnTo>
                    <a:pt x="1019" y="3009"/>
                  </a:lnTo>
                  <a:lnTo>
                    <a:pt x="1012" y="2989"/>
                  </a:lnTo>
                  <a:lnTo>
                    <a:pt x="1000" y="2972"/>
                  </a:lnTo>
                  <a:lnTo>
                    <a:pt x="986" y="2957"/>
                  </a:lnTo>
                  <a:lnTo>
                    <a:pt x="968" y="2946"/>
                  </a:lnTo>
                  <a:lnTo>
                    <a:pt x="948" y="2939"/>
                  </a:lnTo>
                  <a:lnTo>
                    <a:pt x="926" y="2936"/>
                  </a:lnTo>
                  <a:close/>
                  <a:moveTo>
                    <a:pt x="224" y="0"/>
                  </a:moveTo>
                  <a:lnTo>
                    <a:pt x="1628" y="0"/>
                  </a:lnTo>
                  <a:lnTo>
                    <a:pt x="1665" y="3"/>
                  </a:lnTo>
                  <a:lnTo>
                    <a:pt x="1699" y="11"/>
                  </a:lnTo>
                  <a:lnTo>
                    <a:pt x="1731" y="25"/>
                  </a:lnTo>
                  <a:lnTo>
                    <a:pt x="1760" y="43"/>
                  </a:lnTo>
                  <a:lnTo>
                    <a:pt x="1786" y="66"/>
                  </a:lnTo>
                  <a:lnTo>
                    <a:pt x="1809" y="92"/>
                  </a:lnTo>
                  <a:lnTo>
                    <a:pt x="1827" y="121"/>
                  </a:lnTo>
                  <a:lnTo>
                    <a:pt x="1841" y="153"/>
                  </a:lnTo>
                  <a:lnTo>
                    <a:pt x="1849" y="188"/>
                  </a:lnTo>
                  <a:lnTo>
                    <a:pt x="1852" y="224"/>
                  </a:lnTo>
                  <a:lnTo>
                    <a:pt x="1852" y="693"/>
                  </a:lnTo>
                  <a:lnTo>
                    <a:pt x="1851" y="693"/>
                  </a:lnTo>
                  <a:lnTo>
                    <a:pt x="1841" y="694"/>
                  </a:lnTo>
                  <a:lnTo>
                    <a:pt x="1828" y="695"/>
                  </a:lnTo>
                  <a:lnTo>
                    <a:pt x="1813" y="699"/>
                  </a:lnTo>
                  <a:lnTo>
                    <a:pt x="1797" y="704"/>
                  </a:lnTo>
                  <a:lnTo>
                    <a:pt x="1781" y="713"/>
                  </a:lnTo>
                  <a:lnTo>
                    <a:pt x="1764" y="724"/>
                  </a:lnTo>
                  <a:lnTo>
                    <a:pt x="1747" y="739"/>
                  </a:lnTo>
                  <a:lnTo>
                    <a:pt x="1731" y="759"/>
                  </a:lnTo>
                  <a:lnTo>
                    <a:pt x="1716" y="783"/>
                  </a:lnTo>
                  <a:lnTo>
                    <a:pt x="1703" y="812"/>
                  </a:lnTo>
                  <a:lnTo>
                    <a:pt x="1703" y="458"/>
                  </a:lnTo>
                  <a:lnTo>
                    <a:pt x="150" y="458"/>
                  </a:lnTo>
                  <a:lnTo>
                    <a:pt x="150" y="2830"/>
                  </a:lnTo>
                  <a:lnTo>
                    <a:pt x="1703" y="2830"/>
                  </a:lnTo>
                  <a:lnTo>
                    <a:pt x="1703" y="1949"/>
                  </a:lnTo>
                  <a:lnTo>
                    <a:pt x="1758" y="1947"/>
                  </a:lnTo>
                  <a:lnTo>
                    <a:pt x="1807" y="1949"/>
                  </a:lnTo>
                  <a:lnTo>
                    <a:pt x="1852" y="1953"/>
                  </a:lnTo>
                  <a:lnTo>
                    <a:pt x="1852" y="3064"/>
                  </a:lnTo>
                  <a:lnTo>
                    <a:pt x="1849" y="3100"/>
                  </a:lnTo>
                  <a:lnTo>
                    <a:pt x="1841" y="3135"/>
                  </a:lnTo>
                  <a:lnTo>
                    <a:pt x="1827" y="3167"/>
                  </a:lnTo>
                  <a:lnTo>
                    <a:pt x="1809" y="3196"/>
                  </a:lnTo>
                  <a:lnTo>
                    <a:pt x="1786" y="3222"/>
                  </a:lnTo>
                  <a:lnTo>
                    <a:pt x="1760" y="3244"/>
                  </a:lnTo>
                  <a:lnTo>
                    <a:pt x="1731" y="3263"/>
                  </a:lnTo>
                  <a:lnTo>
                    <a:pt x="1699" y="3276"/>
                  </a:lnTo>
                  <a:lnTo>
                    <a:pt x="1665" y="3285"/>
                  </a:lnTo>
                  <a:lnTo>
                    <a:pt x="1628" y="3288"/>
                  </a:lnTo>
                  <a:lnTo>
                    <a:pt x="224" y="3288"/>
                  </a:lnTo>
                  <a:lnTo>
                    <a:pt x="188" y="3285"/>
                  </a:lnTo>
                  <a:lnTo>
                    <a:pt x="153" y="3276"/>
                  </a:lnTo>
                  <a:lnTo>
                    <a:pt x="121" y="3263"/>
                  </a:lnTo>
                  <a:lnTo>
                    <a:pt x="92" y="3244"/>
                  </a:lnTo>
                  <a:lnTo>
                    <a:pt x="66" y="3222"/>
                  </a:lnTo>
                  <a:lnTo>
                    <a:pt x="44" y="3196"/>
                  </a:lnTo>
                  <a:lnTo>
                    <a:pt x="25" y="3167"/>
                  </a:lnTo>
                  <a:lnTo>
                    <a:pt x="12" y="3135"/>
                  </a:lnTo>
                  <a:lnTo>
                    <a:pt x="3" y="3100"/>
                  </a:lnTo>
                  <a:lnTo>
                    <a:pt x="0" y="3064"/>
                  </a:lnTo>
                  <a:lnTo>
                    <a:pt x="0" y="224"/>
                  </a:lnTo>
                  <a:lnTo>
                    <a:pt x="3" y="188"/>
                  </a:lnTo>
                  <a:lnTo>
                    <a:pt x="12" y="153"/>
                  </a:lnTo>
                  <a:lnTo>
                    <a:pt x="25" y="121"/>
                  </a:lnTo>
                  <a:lnTo>
                    <a:pt x="44" y="92"/>
                  </a:lnTo>
                  <a:lnTo>
                    <a:pt x="66" y="66"/>
                  </a:lnTo>
                  <a:lnTo>
                    <a:pt x="92" y="43"/>
                  </a:lnTo>
                  <a:lnTo>
                    <a:pt x="121" y="25"/>
                  </a:lnTo>
                  <a:lnTo>
                    <a:pt x="153" y="11"/>
                  </a:lnTo>
                  <a:lnTo>
                    <a:pt x="188" y="3"/>
                  </a:lnTo>
                  <a:lnTo>
                    <a:pt x="2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1" name="Freeform 152">
              <a:extLst>
                <a:ext uri="{FF2B5EF4-FFF2-40B4-BE49-F238E27FC236}">
                  <a16:creationId xmlns:a16="http://schemas.microsoft.com/office/drawing/2014/main" id="{8B806EDF-3EF4-1A3E-9808-5746DFBF41C7}"/>
                </a:ext>
              </a:extLst>
            </p:cNvPr>
            <p:cNvSpPr>
              <a:spLocks/>
            </p:cNvSpPr>
            <p:nvPr/>
          </p:nvSpPr>
          <p:spPr bwMode="auto">
            <a:xfrm>
              <a:off x="13720" y="4236"/>
              <a:ext cx="234" cy="279"/>
            </a:xfrm>
            <a:custGeom>
              <a:avLst/>
              <a:gdLst>
                <a:gd name="T0" fmla="*/ 1013 w 1405"/>
                <a:gd name="T1" fmla="*/ 8 h 1678"/>
                <a:gd name="T2" fmla="*/ 1163 w 1405"/>
                <a:gd name="T3" fmla="*/ 433 h 1678"/>
                <a:gd name="T4" fmla="*/ 1247 w 1405"/>
                <a:gd name="T5" fmla="*/ 476 h 1678"/>
                <a:gd name="T6" fmla="*/ 1299 w 1405"/>
                <a:gd name="T7" fmla="*/ 555 h 1678"/>
                <a:gd name="T8" fmla="*/ 1306 w 1405"/>
                <a:gd name="T9" fmla="*/ 651 h 1678"/>
                <a:gd name="T10" fmla="*/ 1265 w 1405"/>
                <a:gd name="T11" fmla="*/ 736 h 1678"/>
                <a:gd name="T12" fmla="*/ 1405 w 1405"/>
                <a:gd name="T13" fmla="*/ 1155 h 1678"/>
                <a:gd name="T14" fmla="*/ 1398 w 1405"/>
                <a:gd name="T15" fmla="*/ 1180 h 1678"/>
                <a:gd name="T16" fmla="*/ 1378 w 1405"/>
                <a:gd name="T17" fmla="*/ 1189 h 1678"/>
                <a:gd name="T18" fmla="*/ 1347 w 1405"/>
                <a:gd name="T19" fmla="*/ 1180 h 1678"/>
                <a:gd name="T20" fmla="*/ 1333 w 1405"/>
                <a:gd name="T21" fmla="*/ 1170 h 1678"/>
                <a:gd name="T22" fmla="*/ 1314 w 1405"/>
                <a:gd name="T23" fmla="*/ 1155 h 1678"/>
                <a:gd name="T24" fmla="*/ 1260 w 1405"/>
                <a:gd name="T25" fmla="*/ 1120 h 1678"/>
                <a:gd name="T26" fmla="*/ 1173 w 1405"/>
                <a:gd name="T27" fmla="*/ 1078 h 1678"/>
                <a:gd name="T28" fmla="*/ 1053 w 1405"/>
                <a:gd name="T29" fmla="*/ 1044 h 1678"/>
                <a:gd name="T30" fmla="*/ 900 w 1405"/>
                <a:gd name="T31" fmla="*/ 1029 h 1678"/>
                <a:gd name="T32" fmla="*/ 712 w 1405"/>
                <a:gd name="T33" fmla="*/ 1049 h 1678"/>
                <a:gd name="T34" fmla="*/ 580 w 1405"/>
                <a:gd name="T35" fmla="*/ 1086 h 1678"/>
                <a:gd name="T36" fmla="*/ 563 w 1405"/>
                <a:gd name="T37" fmla="*/ 1093 h 1678"/>
                <a:gd name="T38" fmla="*/ 538 w 1405"/>
                <a:gd name="T39" fmla="*/ 1112 h 1678"/>
                <a:gd name="T40" fmla="*/ 517 w 1405"/>
                <a:gd name="T41" fmla="*/ 1147 h 1678"/>
                <a:gd name="T42" fmla="*/ 513 w 1405"/>
                <a:gd name="T43" fmla="*/ 1199 h 1678"/>
                <a:gd name="T44" fmla="*/ 538 w 1405"/>
                <a:gd name="T45" fmla="*/ 1272 h 1678"/>
                <a:gd name="T46" fmla="*/ 570 w 1405"/>
                <a:gd name="T47" fmla="*/ 1327 h 1678"/>
                <a:gd name="T48" fmla="*/ 602 w 1405"/>
                <a:gd name="T49" fmla="*/ 1389 h 1678"/>
                <a:gd name="T50" fmla="*/ 636 w 1405"/>
                <a:gd name="T51" fmla="*/ 1466 h 1678"/>
                <a:gd name="T52" fmla="*/ 660 w 1405"/>
                <a:gd name="T53" fmla="*/ 1542 h 1678"/>
                <a:gd name="T54" fmla="*/ 662 w 1405"/>
                <a:gd name="T55" fmla="*/ 1601 h 1678"/>
                <a:gd name="T56" fmla="*/ 635 w 1405"/>
                <a:gd name="T57" fmla="*/ 1637 h 1678"/>
                <a:gd name="T58" fmla="*/ 594 w 1405"/>
                <a:gd name="T59" fmla="*/ 1661 h 1678"/>
                <a:gd name="T60" fmla="*/ 565 w 1405"/>
                <a:gd name="T61" fmla="*/ 1673 h 1678"/>
                <a:gd name="T62" fmla="*/ 537 w 1405"/>
                <a:gd name="T63" fmla="*/ 1678 h 1678"/>
                <a:gd name="T64" fmla="*/ 495 w 1405"/>
                <a:gd name="T65" fmla="*/ 1660 h 1678"/>
                <a:gd name="T66" fmla="*/ 475 w 1405"/>
                <a:gd name="T67" fmla="*/ 1628 h 1678"/>
                <a:gd name="T68" fmla="*/ 345 w 1405"/>
                <a:gd name="T69" fmla="*/ 1246 h 1678"/>
                <a:gd name="T70" fmla="*/ 319 w 1405"/>
                <a:gd name="T71" fmla="*/ 1211 h 1678"/>
                <a:gd name="T72" fmla="*/ 300 w 1405"/>
                <a:gd name="T73" fmla="*/ 1206 h 1678"/>
                <a:gd name="T74" fmla="*/ 267 w 1405"/>
                <a:gd name="T75" fmla="*/ 1214 h 1678"/>
                <a:gd name="T76" fmla="*/ 190 w 1405"/>
                <a:gd name="T77" fmla="*/ 1208 h 1678"/>
                <a:gd name="T78" fmla="*/ 135 w 1405"/>
                <a:gd name="T79" fmla="*/ 1172 h 1678"/>
                <a:gd name="T80" fmla="*/ 99 w 1405"/>
                <a:gd name="T81" fmla="*/ 1126 h 1678"/>
                <a:gd name="T82" fmla="*/ 80 w 1405"/>
                <a:gd name="T83" fmla="*/ 1088 h 1678"/>
                <a:gd name="T84" fmla="*/ 11 w 1405"/>
                <a:gd name="T85" fmla="*/ 883 h 1678"/>
                <a:gd name="T86" fmla="*/ 2 w 1405"/>
                <a:gd name="T87" fmla="*/ 799 h 1678"/>
                <a:gd name="T88" fmla="*/ 28 w 1405"/>
                <a:gd name="T89" fmla="*/ 734 h 1678"/>
                <a:gd name="T90" fmla="*/ 72 w 1405"/>
                <a:gd name="T91" fmla="*/ 688 h 1678"/>
                <a:gd name="T92" fmla="*/ 118 w 1405"/>
                <a:gd name="T93" fmla="*/ 662 h 1678"/>
                <a:gd name="T94" fmla="*/ 417 w 1405"/>
                <a:gd name="T95" fmla="*/ 569 h 1678"/>
                <a:gd name="T96" fmla="*/ 467 w 1405"/>
                <a:gd name="T97" fmla="*/ 550 h 1678"/>
                <a:gd name="T98" fmla="*/ 545 w 1405"/>
                <a:gd name="T99" fmla="*/ 515 h 1678"/>
                <a:gd name="T100" fmla="*/ 641 w 1405"/>
                <a:gd name="T101" fmla="*/ 460 h 1678"/>
                <a:gd name="T102" fmla="*/ 742 w 1405"/>
                <a:gd name="T103" fmla="*/ 383 h 1678"/>
                <a:gd name="T104" fmla="*/ 836 w 1405"/>
                <a:gd name="T105" fmla="*/ 283 h 1678"/>
                <a:gd name="T106" fmla="*/ 912 w 1405"/>
                <a:gd name="T107" fmla="*/ 156 h 1678"/>
                <a:gd name="T108" fmla="*/ 953 w 1405"/>
                <a:gd name="T109" fmla="*/ 37 h 1678"/>
                <a:gd name="T110" fmla="*/ 981 w 1405"/>
                <a:gd name="T111" fmla="*/ 2 h 1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05" h="1678">
                  <a:moveTo>
                    <a:pt x="993" y="0"/>
                  </a:moveTo>
                  <a:lnTo>
                    <a:pt x="1004" y="2"/>
                  </a:lnTo>
                  <a:lnTo>
                    <a:pt x="1013" y="8"/>
                  </a:lnTo>
                  <a:lnTo>
                    <a:pt x="1021" y="19"/>
                  </a:lnTo>
                  <a:lnTo>
                    <a:pt x="1027" y="34"/>
                  </a:lnTo>
                  <a:lnTo>
                    <a:pt x="1163" y="433"/>
                  </a:lnTo>
                  <a:lnTo>
                    <a:pt x="1194" y="443"/>
                  </a:lnTo>
                  <a:lnTo>
                    <a:pt x="1222" y="457"/>
                  </a:lnTo>
                  <a:lnTo>
                    <a:pt x="1247" y="476"/>
                  </a:lnTo>
                  <a:lnTo>
                    <a:pt x="1269" y="499"/>
                  </a:lnTo>
                  <a:lnTo>
                    <a:pt x="1286" y="526"/>
                  </a:lnTo>
                  <a:lnTo>
                    <a:pt x="1299" y="555"/>
                  </a:lnTo>
                  <a:lnTo>
                    <a:pt x="1307" y="588"/>
                  </a:lnTo>
                  <a:lnTo>
                    <a:pt x="1309" y="619"/>
                  </a:lnTo>
                  <a:lnTo>
                    <a:pt x="1306" y="651"/>
                  </a:lnTo>
                  <a:lnTo>
                    <a:pt x="1297" y="681"/>
                  </a:lnTo>
                  <a:lnTo>
                    <a:pt x="1284" y="710"/>
                  </a:lnTo>
                  <a:lnTo>
                    <a:pt x="1265" y="736"/>
                  </a:lnTo>
                  <a:lnTo>
                    <a:pt x="1400" y="1136"/>
                  </a:lnTo>
                  <a:lnTo>
                    <a:pt x="1403" y="1145"/>
                  </a:lnTo>
                  <a:lnTo>
                    <a:pt x="1405" y="1155"/>
                  </a:lnTo>
                  <a:lnTo>
                    <a:pt x="1405" y="1166"/>
                  </a:lnTo>
                  <a:lnTo>
                    <a:pt x="1401" y="1176"/>
                  </a:lnTo>
                  <a:lnTo>
                    <a:pt x="1398" y="1180"/>
                  </a:lnTo>
                  <a:lnTo>
                    <a:pt x="1393" y="1183"/>
                  </a:lnTo>
                  <a:lnTo>
                    <a:pt x="1387" y="1187"/>
                  </a:lnTo>
                  <a:lnTo>
                    <a:pt x="1378" y="1189"/>
                  </a:lnTo>
                  <a:lnTo>
                    <a:pt x="1367" y="1188"/>
                  </a:lnTo>
                  <a:lnTo>
                    <a:pt x="1357" y="1185"/>
                  </a:lnTo>
                  <a:lnTo>
                    <a:pt x="1347" y="1180"/>
                  </a:lnTo>
                  <a:lnTo>
                    <a:pt x="1340" y="1176"/>
                  </a:lnTo>
                  <a:lnTo>
                    <a:pt x="1335" y="1172"/>
                  </a:lnTo>
                  <a:lnTo>
                    <a:pt x="1333" y="1170"/>
                  </a:lnTo>
                  <a:lnTo>
                    <a:pt x="1331" y="1168"/>
                  </a:lnTo>
                  <a:lnTo>
                    <a:pt x="1324" y="1163"/>
                  </a:lnTo>
                  <a:lnTo>
                    <a:pt x="1314" y="1155"/>
                  </a:lnTo>
                  <a:lnTo>
                    <a:pt x="1300" y="1145"/>
                  </a:lnTo>
                  <a:lnTo>
                    <a:pt x="1282" y="1133"/>
                  </a:lnTo>
                  <a:lnTo>
                    <a:pt x="1260" y="1120"/>
                  </a:lnTo>
                  <a:lnTo>
                    <a:pt x="1235" y="1106"/>
                  </a:lnTo>
                  <a:lnTo>
                    <a:pt x="1205" y="1092"/>
                  </a:lnTo>
                  <a:lnTo>
                    <a:pt x="1173" y="1078"/>
                  </a:lnTo>
                  <a:lnTo>
                    <a:pt x="1136" y="1065"/>
                  </a:lnTo>
                  <a:lnTo>
                    <a:pt x="1096" y="1054"/>
                  </a:lnTo>
                  <a:lnTo>
                    <a:pt x="1053" y="1044"/>
                  </a:lnTo>
                  <a:lnTo>
                    <a:pt x="1005" y="1036"/>
                  </a:lnTo>
                  <a:lnTo>
                    <a:pt x="954" y="1031"/>
                  </a:lnTo>
                  <a:lnTo>
                    <a:pt x="900" y="1029"/>
                  </a:lnTo>
                  <a:lnTo>
                    <a:pt x="839" y="1031"/>
                  </a:lnTo>
                  <a:lnTo>
                    <a:pt x="776" y="1038"/>
                  </a:lnTo>
                  <a:lnTo>
                    <a:pt x="712" y="1049"/>
                  </a:lnTo>
                  <a:lnTo>
                    <a:pt x="647" y="1065"/>
                  </a:lnTo>
                  <a:lnTo>
                    <a:pt x="581" y="1085"/>
                  </a:lnTo>
                  <a:lnTo>
                    <a:pt x="580" y="1086"/>
                  </a:lnTo>
                  <a:lnTo>
                    <a:pt x="576" y="1087"/>
                  </a:lnTo>
                  <a:lnTo>
                    <a:pt x="570" y="1089"/>
                  </a:lnTo>
                  <a:lnTo>
                    <a:pt x="563" y="1093"/>
                  </a:lnTo>
                  <a:lnTo>
                    <a:pt x="555" y="1098"/>
                  </a:lnTo>
                  <a:lnTo>
                    <a:pt x="546" y="1104"/>
                  </a:lnTo>
                  <a:lnTo>
                    <a:pt x="538" y="1112"/>
                  </a:lnTo>
                  <a:lnTo>
                    <a:pt x="530" y="1123"/>
                  </a:lnTo>
                  <a:lnTo>
                    <a:pt x="523" y="1134"/>
                  </a:lnTo>
                  <a:lnTo>
                    <a:pt x="517" y="1147"/>
                  </a:lnTo>
                  <a:lnTo>
                    <a:pt x="513" y="1162"/>
                  </a:lnTo>
                  <a:lnTo>
                    <a:pt x="512" y="1180"/>
                  </a:lnTo>
                  <a:lnTo>
                    <a:pt x="513" y="1199"/>
                  </a:lnTo>
                  <a:lnTo>
                    <a:pt x="517" y="1221"/>
                  </a:lnTo>
                  <a:lnTo>
                    <a:pt x="526" y="1245"/>
                  </a:lnTo>
                  <a:lnTo>
                    <a:pt x="538" y="1272"/>
                  </a:lnTo>
                  <a:lnTo>
                    <a:pt x="555" y="1301"/>
                  </a:lnTo>
                  <a:lnTo>
                    <a:pt x="562" y="1312"/>
                  </a:lnTo>
                  <a:lnTo>
                    <a:pt x="570" y="1327"/>
                  </a:lnTo>
                  <a:lnTo>
                    <a:pt x="580" y="1345"/>
                  </a:lnTo>
                  <a:lnTo>
                    <a:pt x="591" y="1366"/>
                  </a:lnTo>
                  <a:lnTo>
                    <a:pt x="602" y="1389"/>
                  </a:lnTo>
                  <a:lnTo>
                    <a:pt x="614" y="1414"/>
                  </a:lnTo>
                  <a:lnTo>
                    <a:pt x="625" y="1440"/>
                  </a:lnTo>
                  <a:lnTo>
                    <a:pt x="636" y="1466"/>
                  </a:lnTo>
                  <a:lnTo>
                    <a:pt x="646" y="1492"/>
                  </a:lnTo>
                  <a:lnTo>
                    <a:pt x="654" y="1518"/>
                  </a:lnTo>
                  <a:lnTo>
                    <a:pt x="660" y="1542"/>
                  </a:lnTo>
                  <a:lnTo>
                    <a:pt x="664" y="1564"/>
                  </a:lnTo>
                  <a:lnTo>
                    <a:pt x="665" y="1584"/>
                  </a:lnTo>
                  <a:lnTo>
                    <a:pt x="662" y="1601"/>
                  </a:lnTo>
                  <a:lnTo>
                    <a:pt x="656" y="1615"/>
                  </a:lnTo>
                  <a:lnTo>
                    <a:pt x="647" y="1627"/>
                  </a:lnTo>
                  <a:lnTo>
                    <a:pt x="635" y="1637"/>
                  </a:lnTo>
                  <a:lnTo>
                    <a:pt x="622" y="1647"/>
                  </a:lnTo>
                  <a:lnTo>
                    <a:pt x="608" y="1654"/>
                  </a:lnTo>
                  <a:lnTo>
                    <a:pt x="594" y="1661"/>
                  </a:lnTo>
                  <a:lnTo>
                    <a:pt x="582" y="1667"/>
                  </a:lnTo>
                  <a:lnTo>
                    <a:pt x="572" y="1670"/>
                  </a:lnTo>
                  <a:lnTo>
                    <a:pt x="565" y="1673"/>
                  </a:lnTo>
                  <a:lnTo>
                    <a:pt x="563" y="1673"/>
                  </a:lnTo>
                  <a:lnTo>
                    <a:pt x="549" y="1677"/>
                  </a:lnTo>
                  <a:lnTo>
                    <a:pt x="537" y="1678"/>
                  </a:lnTo>
                  <a:lnTo>
                    <a:pt x="520" y="1675"/>
                  </a:lnTo>
                  <a:lnTo>
                    <a:pt x="506" y="1670"/>
                  </a:lnTo>
                  <a:lnTo>
                    <a:pt x="495" y="1660"/>
                  </a:lnTo>
                  <a:lnTo>
                    <a:pt x="486" y="1650"/>
                  </a:lnTo>
                  <a:lnTo>
                    <a:pt x="480" y="1639"/>
                  </a:lnTo>
                  <a:lnTo>
                    <a:pt x="475" y="1628"/>
                  </a:lnTo>
                  <a:lnTo>
                    <a:pt x="472" y="1618"/>
                  </a:lnTo>
                  <a:lnTo>
                    <a:pt x="354" y="1268"/>
                  </a:lnTo>
                  <a:lnTo>
                    <a:pt x="345" y="1246"/>
                  </a:lnTo>
                  <a:lnTo>
                    <a:pt x="336" y="1229"/>
                  </a:lnTo>
                  <a:lnTo>
                    <a:pt x="327" y="1218"/>
                  </a:lnTo>
                  <a:lnTo>
                    <a:pt x="319" y="1211"/>
                  </a:lnTo>
                  <a:lnTo>
                    <a:pt x="311" y="1207"/>
                  </a:lnTo>
                  <a:lnTo>
                    <a:pt x="305" y="1205"/>
                  </a:lnTo>
                  <a:lnTo>
                    <a:pt x="300" y="1206"/>
                  </a:lnTo>
                  <a:lnTo>
                    <a:pt x="297" y="1206"/>
                  </a:lnTo>
                  <a:lnTo>
                    <a:pt x="296" y="1207"/>
                  </a:lnTo>
                  <a:lnTo>
                    <a:pt x="267" y="1214"/>
                  </a:lnTo>
                  <a:lnTo>
                    <a:pt x="239" y="1216"/>
                  </a:lnTo>
                  <a:lnTo>
                    <a:pt x="213" y="1214"/>
                  </a:lnTo>
                  <a:lnTo>
                    <a:pt x="190" y="1208"/>
                  </a:lnTo>
                  <a:lnTo>
                    <a:pt x="169" y="1198"/>
                  </a:lnTo>
                  <a:lnTo>
                    <a:pt x="151" y="1186"/>
                  </a:lnTo>
                  <a:lnTo>
                    <a:pt x="135" y="1172"/>
                  </a:lnTo>
                  <a:lnTo>
                    <a:pt x="121" y="1157"/>
                  </a:lnTo>
                  <a:lnTo>
                    <a:pt x="109" y="1142"/>
                  </a:lnTo>
                  <a:lnTo>
                    <a:pt x="99" y="1126"/>
                  </a:lnTo>
                  <a:lnTo>
                    <a:pt x="91" y="1111"/>
                  </a:lnTo>
                  <a:lnTo>
                    <a:pt x="85" y="1098"/>
                  </a:lnTo>
                  <a:lnTo>
                    <a:pt x="80" y="1088"/>
                  </a:lnTo>
                  <a:lnTo>
                    <a:pt x="78" y="1081"/>
                  </a:lnTo>
                  <a:lnTo>
                    <a:pt x="76" y="1077"/>
                  </a:lnTo>
                  <a:lnTo>
                    <a:pt x="11" y="883"/>
                  </a:lnTo>
                  <a:lnTo>
                    <a:pt x="3" y="853"/>
                  </a:lnTo>
                  <a:lnTo>
                    <a:pt x="0" y="825"/>
                  </a:lnTo>
                  <a:lnTo>
                    <a:pt x="2" y="799"/>
                  </a:lnTo>
                  <a:lnTo>
                    <a:pt x="7" y="775"/>
                  </a:lnTo>
                  <a:lnTo>
                    <a:pt x="16" y="753"/>
                  </a:lnTo>
                  <a:lnTo>
                    <a:pt x="28" y="734"/>
                  </a:lnTo>
                  <a:lnTo>
                    <a:pt x="41" y="716"/>
                  </a:lnTo>
                  <a:lnTo>
                    <a:pt x="56" y="701"/>
                  </a:lnTo>
                  <a:lnTo>
                    <a:pt x="72" y="688"/>
                  </a:lnTo>
                  <a:lnTo>
                    <a:pt x="88" y="677"/>
                  </a:lnTo>
                  <a:lnTo>
                    <a:pt x="103" y="669"/>
                  </a:lnTo>
                  <a:lnTo>
                    <a:pt x="118" y="662"/>
                  </a:lnTo>
                  <a:lnTo>
                    <a:pt x="405" y="573"/>
                  </a:lnTo>
                  <a:lnTo>
                    <a:pt x="408" y="572"/>
                  </a:lnTo>
                  <a:lnTo>
                    <a:pt x="417" y="569"/>
                  </a:lnTo>
                  <a:lnTo>
                    <a:pt x="429" y="565"/>
                  </a:lnTo>
                  <a:lnTo>
                    <a:pt x="446" y="558"/>
                  </a:lnTo>
                  <a:lnTo>
                    <a:pt x="467" y="550"/>
                  </a:lnTo>
                  <a:lnTo>
                    <a:pt x="490" y="540"/>
                  </a:lnTo>
                  <a:lnTo>
                    <a:pt x="517" y="529"/>
                  </a:lnTo>
                  <a:lnTo>
                    <a:pt x="545" y="515"/>
                  </a:lnTo>
                  <a:lnTo>
                    <a:pt x="576" y="499"/>
                  </a:lnTo>
                  <a:lnTo>
                    <a:pt x="608" y="480"/>
                  </a:lnTo>
                  <a:lnTo>
                    <a:pt x="641" y="460"/>
                  </a:lnTo>
                  <a:lnTo>
                    <a:pt x="675" y="437"/>
                  </a:lnTo>
                  <a:lnTo>
                    <a:pt x="708" y="411"/>
                  </a:lnTo>
                  <a:lnTo>
                    <a:pt x="742" y="383"/>
                  </a:lnTo>
                  <a:lnTo>
                    <a:pt x="775" y="353"/>
                  </a:lnTo>
                  <a:lnTo>
                    <a:pt x="806" y="319"/>
                  </a:lnTo>
                  <a:lnTo>
                    <a:pt x="836" y="283"/>
                  </a:lnTo>
                  <a:lnTo>
                    <a:pt x="864" y="244"/>
                  </a:lnTo>
                  <a:lnTo>
                    <a:pt x="889" y="202"/>
                  </a:lnTo>
                  <a:lnTo>
                    <a:pt x="912" y="156"/>
                  </a:lnTo>
                  <a:lnTo>
                    <a:pt x="931" y="108"/>
                  </a:lnTo>
                  <a:lnTo>
                    <a:pt x="946" y="56"/>
                  </a:lnTo>
                  <a:lnTo>
                    <a:pt x="953" y="37"/>
                  </a:lnTo>
                  <a:lnTo>
                    <a:pt x="961" y="22"/>
                  </a:lnTo>
                  <a:lnTo>
                    <a:pt x="970" y="9"/>
                  </a:lnTo>
                  <a:lnTo>
                    <a:pt x="981" y="2"/>
                  </a:lnTo>
                  <a:lnTo>
                    <a:pt x="99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grpSp>
      <p:pic>
        <p:nvPicPr>
          <p:cNvPr id="13" name="Picture 12">
            <a:extLst>
              <a:ext uri="{FF2B5EF4-FFF2-40B4-BE49-F238E27FC236}">
                <a16:creationId xmlns:a16="http://schemas.microsoft.com/office/drawing/2014/main" id="{9D47E798-CEB5-9681-7316-72C3F79B74CB}"/>
              </a:ext>
            </a:extLst>
          </p:cNvPr>
          <p:cNvPicPr>
            <a:picLocks noChangeAspect="1"/>
          </p:cNvPicPr>
          <p:nvPr/>
        </p:nvPicPr>
        <p:blipFill>
          <a:blip r:embed="rId6"/>
          <a:stretch>
            <a:fillRect/>
          </a:stretch>
        </p:blipFill>
        <p:spPr>
          <a:xfrm>
            <a:off x="7368368" y="2020220"/>
            <a:ext cx="4242440" cy="3770211"/>
          </a:xfrm>
          <a:prstGeom prst="rect">
            <a:avLst/>
          </a:prstGeom>
        </p:spPr>
      </p:pic>
    </p:spTree>
    <p:extLst>
      <p:ext uri="{BB962C8B-B14F-4D97-AF65-F5344CB8AC3E}">
        <p14:creationId xmlns:p14="http://schemas.microsoft.com/office/powerpoint/2010/main" val="983326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343B2-9058-4FAF-BA5D-6E8425ED2CC0}"/>
              </a:ext>
            </a:extLst>
          </p:cNvPr>
          <p:cNvSpPr>
            <a:spLocks noGrp="1"/>
          </p:cNvSpPr>
          <p:nvPr>
            <p:ph type="title"/>
          </p:nvPr>
        </p:nvSpPr>
        <p:spPr/>
        <p:txBody>
          <a:bodyPr/>
          <a:lstStyle/>
          <a:p>
            <a:r>
              <a:rPr lang="en-US">
                <a:solidFill>
                  <a:schemeClr val="tx1"/>
                </a:solidFill>
              </a:rPr>
              <a:t>How should I distribute my news?</a:t>
            </a:r>
          </a:p>
        </p:txBody>
      </p:sp>
      <p:pic>
        <p:nvPicPr>
          <p:cNvPr id="3074" name="Picture 2" descr="2020 Newswire Reviews, Pricing &amp; Popular Alternatives">
            <a:extLst>
              <a:ext uri="{FF2B5EF4-FFF2-40B4-BE49-F238E27FC236}">
                <a16:creationId xmlns:a16="http://schemas.microsoft.com/office/drawing/2014/main" id="{FE56F015-E7C5-4529-A9DD-84BA0D0160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11802" y="2050231"/>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reate a Business Email Address » Grab Your Corporate Account ...">
            <a:extLst>
              <a:ext uri="{FF2B5EF4-FFF2-40B4-BE49-F238E27FC236}">
                <a16:creationId xmlns:a16="http://schemas.microsoft.com/office/drawing/2014/main" id="{8D7ADD90-2620-4776-9090-35F17392A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810" y="2095951"/>
            <a:ext cx="1533569" cy="153356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eltwater - Crunchbase Company Profile &amp; Funding">
            <a:extLst>
              <a:ext uri="{FF2B5EF4-FFF2-40B4-BE49-F238E27FC236}">
                <a16:creationId xmlns:a16="http://schemas.microsoft.com/office/drawing/2014/main" id="{4C177A5B-A2E5-463D-AF55-06B94EF25F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409" b="19588"/>
          <a:stretch/>
        </p:blipFill>
        <p:spPr bwMode="auto">
          <a:xfrm>
            <a:off x="1437323" y="4069805"/>
            <a:ext cx="2143125" cy="141454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ision - Wikipedia">
            <a:extLst>
              <a:ext uri="{FF2B5EF4-FFF2-40B4-BE49-F238E27FC236}">
                <a16:creationId xmlns:a16="http://schemas.microsoft.com/office/drawing/2014/main" id="{36B0F92B-08E0-490A-A857-97D2318DA20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33" b="27362"/>
          <a:stretch/>
        </p:blipFill>
        <p:spPr bwMode="auto">
          <a:xfrm>
            <a:off x="5089589" y="4271306"/>
            <a:ext cx="2143125" cy="10138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ision Finalizes PR Newswire Acquisition">
            <a:extLst>
              <a:ext uri="{FF2B5EF4-FFF2-40B4-BE49-F238E27FC236}">
                <a16:creationId xmlns:a16="http://schemas.microsoft.com/office/drawing/2014/main" id="{103AB2B6-88BB-4FDB-99E4-C18F9A6254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7872" y="3981969"/>
            <a:ext cx="2857500" cy="16002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Newswire and EDGAR, SEDAR Filing Service and Agent">
            <a:extLst>
              <a:ext uri="{FF2B5EF4-FFF2-40B4-BE49-F238E27FC236}">
                <a16:creationId xmlns:a16="http://schemas.microsoft.com/office/drawing/2014/main" id="{89564BF3-E137-FA91-0C94-4D7A8475406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488CC308-006F-687E-EDE7-B797B2093B79}"/>
              </a:ext>
            </a:extLst>
          </p:cNvPr>
          <p:cNvPicPr>
            <a:picLocks noChangeAspect="1"/>
          </p:cNvPicPr>
          <p:nvPr/>
        </p:nvPicPr>
        <p:blipFill rotWithShape="1">
          <a:blip r:embed="rId7"/>
          <a:srcRect t="32800" b="21412"/>
          <a:stretch/>
        </p:blipFill>
        <p:spPr>
          <a:xfrm>
            <a:off x="6042089" y="2485010"/>
            <a:ext cx="2381250" cy="1090324"/>
          </a:xfrm>
          <a:prstGeom prst="rect">
            <a:avLst/>
          </a:prstGeom>
        </p:spPr>
      </p:pic>
      <p:pic>
        <p:nvPicPr>
          <p:cNvPr id="6" name="Picture 5">
            <a:extLst>
              <a:ext uri="{FF2B5EF4-FFF2-40B4-BE49-F238E27FC236}">
                <a16:creationId xmlns:a16="http://schemas.microsoft.com/office/drawing/2014/main" id="{A73E0B20-B178-E70C-F85A-C184321A84BF}"/>
              </a:ext>
            </a:extLst>
          </p:cNvPr>
          <p:cNvPicPr>
            <a:picLocks noChangeAspect="1"/>
          </p:cNvPicPr>
          <p:nvPr/>
        </p:nvPicPr>
        <p:blipFill rotWithShape="1">
          <a:blip r:embed="rId8"/>
          <a:srcRect t="10351" b="17969"/>
          <a:stretch/>
        </p:blipFill>
        <p:spPr>
          <a:xfrm>
            <a:off x="9380198" y="1892808"/>
            <a:ext cx="2143125" cy="1536192"/>
          </a:xfrm>
          <a:prstGeom prst="rect">
            <a:avLst/>
          </a:prstGeom>
        </p:spPr>
      </p:pic>
    </p:spTree>
    <p:extLst>
      <p:ext uri="{BB962C8B-B14F-4D97-AF65-F5344CB8AC3E}">
        <p14:creationId xmlns:p14="http://schemas.microsoft.com/office/powerpoint/2010/main" val="26245937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0D458A1-49D5-1C49-B311-3D41F38BF2E0}"/>
              </a:ext>
            </a:extLst>
          </p:cNvPr>
          <p:cNvSpPr>
            <a:spLocks noGrp="1"/>
          </p:cNvSpPr>
          <p:nvPr>
            <p:ph type="title"/>
          </p:nvPr>
        </p:nvSpPr>
        <p:spPr>
          <a:xfrm>
            <a:off x="581192" y="980455"/>
            <a:ext cx="11029616" cy="459463"/>
          </a:xfrm>
        </p:spPr>
        <p:txBody>
          <a:bodyPr>
            <a:normAutofit fontScale="90000"/>
          </a:bodyPr>
          <a:lstStyle/>
          <a:p>
            <a:r>
              <a:rPr lang="en-US"/>
              <a:t>STEP 3: </a:t>
            </a:r>
            <a:r>
              <a:rPr lang="en-US" b="1"/>
              <a:t>What’s The Pitch?</a:t>
            </a:r>
            <a:endParaRPr lang="en-US" b="1" dirty="0"/>
          </a:p>
        </p:txBody>
      </p:sp>
      <p:sp>
        <p:nvSpPr>
          <p:cNvPr id="3" name="Content Placeholder 2"/>
          <p:cNvSpPr>
            <a:spLocks noGrp="1"/>
          </p:cNvSpPr>
          <p:nvPr>
            <p:ph idx="1"/>
          </p:nvPr>
        </p:nvSpPr>
        <p:spPr>
          <a:xfrm>
            <a:off x="586312" y="2099855"/>
            <a:ext cx="10602624" cy="4578446"/>
          </a:xfrm>
        </p:spPr>
        <p:txBody>
          <a:bodyPr anchor="t">
            <a:normAutofit/>
          </a:bodyPr>
          <a:lstStyle/>
          <a:p>
            <a:pPr marL="0" indent="0">
              <a:lnSpc>
                <a:spcPts val="1960"/>
              </a:lnSpc>
              <a:buNone/>
            </a:pPr>
            <a:r>
              <a:rPr lang="en-US" altLang="en-US" sz="2400" b="1" cap="all" dirty="0">
                <a:latin typeface="Montserrat" pitchFamily="2" charset="77"/>
              </a:rPr>
              <a:t>Tips for writing a successful pitch: </a:t>
            </a:r>
          </a:p>
          <a:p>
            <a:pPr marL="0" indent="0">
              <a:lnSpc>
                <a:spcPts val="1960"/>
              </a:lnSpc>
              <a:buNone/>
            </a:pPr>
            <a:endParaRPr lang="en-US" altLang="en-US" sz="2400" b="1" dirty="0">
              <a:latin typeface="Montserrat" pitchFamily="2" charset="77"/>
            </a:endParaRPr>
          </a:p>
          <a:p>
            <a:pPr marL="0" indent="0">
              <a:lnSpc>
                <a:spcPts val="1960"/>
              </a:lnSpc>
              <a:buNone/>
            </a:pPr>
            <a:r>
              <a:rPr lang="en-US" altLang="en-US" sz="2400" b="1" dirty="0">
                <a:latin typeface="Montserrat" pitchFamily="2" charset="77"/>
              </a:rPr>
              <a:t>A “pitch” to the media is the crux of your story. </a:t>
            </a:r>
          </a:p>
          <a:p>
            <a:pPr marL="0" indent="0">
              <a:lnSpc>
                <a:spcPts val="1960"/>
              </a:lnSpc>
              <a:buNone/>
            </a:pPr>
            <a:endParaRPr lang="en-US" altLang="en-US" sz="2400" b="1" dirty="0">
              <a:latin typeface="Montserrat" pitchFamily="2" charset="77"/>
            </a:endParaRPr>
          </a:p>
          <a:p>
            <a:pPr>
              <a:lnSpc>
                <a:spcPts val="1960"/>
              </a:lnSpc>
            </a:pPr>
            <a:r>
              <a:rPr lang="en-US" altLang="en-US" sz="2400" dirty="0">
                <a:latin typeface="Montserrat" pitchFamily="2" charset="77"/>
              </a:rPr>
              <a:t>Review the writer and submission guidelines </a:t>
            </a:r>
          </a:p>
          <a:p>
            <a:pPr>
              <a:lnSpc>
                <a:spcPts val="1960"/>
              </a:lnSpc>
            </a:pPr>
            <a:r>
              <a:rPr lang="en-US" altLang="en-US" sz="2400" dirty="0">
                <a:latin typeface="Montserrat" pitchFamily="2" charset="77"/>
              </a:rPr>
              <a:t>Keep it short</a:t>
            </a:r>
          </a:p>
          <a:p>
            <a:pPr>
              <a:lnSpc>
                <a:spcPts val="1960"/>
              </a:lnSpc>
            </a:pPr>
            <a:r>
              <a:rPr lang="en-US" altLang="en-US" sz="2400" dirty="0">
                <a:latin typeface="Montserrat" pitchFamily="2" charset="77"/>
              </a:rPr>
              <a:t>Start with the news – What’s your ideal headline? </a:t>
            </a:r>
          </a:p>
          <a:p>
            <a:pPr>
              <a:lnSpc>
                <a:spcPts val="1960"/>
              </a:lnSpc>
            </a:pPr>
            <a:r>
              <a:rPr lang="en-US" altLang="en-US" sz="2400" dirty="0">
                <a:latin typeface="Montserrat" pitchFamily="2" charset="77"/>
              </a:rPr>
              <a:t>Outline who, what, when, where </a:t>
            </a:r>
          </a:p>
          <a:p>
            <a:pPr>
              <a:lnSpc>
                <a:spcPts val="1960"/>
              </a:lnSpc>
            </a:pPr>
            <a:r>
              <a:rPr lang="en-US" altLang="en-US" sz="2400" dirty="0">
                <a:latin typeface="Montserrat" pitchFamily="2" charset="77"/>
              </a:rPr>
              <a:t>Follow-up</a:t>
            </a:r>
          </a:p>
          <a:p>
            <a:pPr marL="0" indent="0">
              <a:lnSpc>
                <a:spcPts val="1960"/>
              </a:lnSpc>
              <a:buNone/>
            </a:pPr>
            <a:endParaRPr lang="en-US" altLang="en-US" b="1" dirty="0">
              <a:latin typeface="Montserrat" pitchFamily="2" charset="77"/>
            </a:endParaRPr>
          </a:p>
          <a:p>
            <a:pPr>
              <a:buFont typeface="Arial" panose="020B0604020202020204" pitchFamily="34" charset="0"/>
              <a:buChar char="•"/>
            </a:pPr>
            <a:endParaRPr lang="en-US" dirty="0">
              <a:latin typeface="Montserrat" pitchFamily="2" charset="77"/>
            </a:endParaRPr>
          </a:p>
        </p:txBody>
      </p:sp>
      <p:pic>
        <p:nvPicPr>
          <p:cNvPr id="8" name="Picture 7">
            <a:extLst>
              <a:ext uri="{FF2B5EF4-FFF2-40B4-BE49-F238E27FC236}">
                <a16:creationId xmlns:a16="http://schemas.microsoft.com/office/drawing/2014/main" id="{6DBBA700-D0B7-AD40-BAE3-4E95DE6786E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3082" y="625933"/>
            <a:ext cx="11302314" cy="1100365"/>
          </a:xfrm>
          <a:prstGeom prst="rect">
            <a:avLst/>
          </a:prstGeom>
          <a:effectLst>
            <a:outerShdw blurRad="50800" dist="50800" dir="5400000" algn="ctr" rotWithShape="0">
              <a:srgbClr val="000000">
                <a:alpha val="0"/>
              </a:srgbClr>
            </a:outerShdw>
          </a:effectLst>
        </p:spPr>
      </p:pic>
      <p:pic>
        <p:nvPicPr>
          <p:cNvPr id="9" name="Picture 8">
            <a:extLst>
              <a:ext uri="{FF2B5EF4-FFF2-40B4-BE49-F238E27FC236}">
                <a16:creationId xmlns:a16="http://schemas.microsoft.com/office/drawing/2014/main" id="{0E5ACD46-CF5C-904D-BA0C-78A7DA011403}"/>
              </a:ext>
            </a:extLst>
          </p:cNvPr>
          <p:cNvPicPr>
            <a:picLocks noChangeAspect="1"/>
          </p:cNvPicPr>
          <p:nvPr/>
        </p:nvPicPr>
        <p:blipFill>
          <a:blip r:embed="rId4"/>
          <a:stretch>
            <a:fillRect/>
          </a:stretch>
        </p:blipFill>
        <p:spPr>
          <a:xfrm>
            <a:off x="10886676" y="979325"/>
            <a:ext cx="627343" cy="459462"/>
          </a:xfrm>
          <a:prstGeom prst="rect">
            <a:avLst/>
          </a:prstGeom>
        </p:spPr>
      </p:pic>
      <p:sp>
        <p:nvSpPr>
          <p:cNvPr id="2" name="Title 1">
            <a:extLst>
              <a:ext uri="{FF2B5EF4-FFF2-40B4-BE49-F238E27FC236}">
                <a16:creationId xmlns:a16="http://schemas.microsoft.com/office/drawing/2014/main" id="{40EF29B8-035D-0672-E9EF-9DE29544A1FF}"/>
              </a:ext>
            </a:extLst>
          </p:cNvPr>
          <p:cNvSpPr txBox="1">
            <a:spLocks/>
          </p:cNvSpPr>
          <p:nvPr/>
        </p:nvSpPr>
        <p:spPr>
          <a:xfrm>
            <a:off x="709302" y="844860"/>
            <a:ext cx="11029616" cy="459463"/>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What is A Pitch?</a:t>
            </a:r>
          </a:p>
        </p:txBody>
      </p:sp>
    </p:spTree>
    <p:extLst>
      <p:ext uri="{BB962C8B-B14F-4D97-AF65-F5344CB8AC3E}">
        <p14:creationId xmlns:p14="http://schemas.microsoft.com/office/powerpoint/2010/main" val="1880069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0D458A1-49D5-1C49-B311-3D41F38BF2E0}"/>
              </a:ext>
            </a:extLst>
          </p:cNvPr>
          <p:cNvSpPr>
            <a:spLocks noGrp="1"/>
          </p:cNvSpPr>
          <p:nvPr>
            <p:ph type="title"/>
          </p:nvPr>
        </p:nvSpPr>
        <p:spPr>
          <a:xfrm>
            <a:off x="581192" y="980455"/>
            <a:ext cx="11029616" cy="459463"/>
          </a:xfrm>
        </p:spPr>
        <p:txBody>
          <a:bodyPr>
            <a:normAutofit fontScale="90000"/>
          </a:bodyPr>
          <a:lstStyle/>
          <a:p>
            <a:r>
              <a:rPr lang="en-US"/>
              <a:t>STEP 4: Being prepared and helpful</a:t>
            </a:r>
            <a:endParaRPr lang="en-US" b="1" dirty="0"/>
          </a:p>
        </p:txBody>
      </p:sp>
      <p:sp>
        <p:nvSpPr>
          <p:cNvPr id="3" name="Content Placeholder 2"/>
          <p:cNvSpPr>
            <a:spLocks noGrp="1"/>
          </p:cNvSpPr>
          <p:nvPr>
            <p:ph idx="1"/>
          </p:nvPr>
        </p:nvSpPr>
        <p:spPr>
          <a:xfrm>
            <a:off x="581191" y="2090711"/>
            <a:ext cx="9906977" cy="4578446"/>
          </a:xfrm>
        </p:spPr>
        <p:txBody>
          <a:bodyPr anchor="t">
            <a:normAutofit/>
          </a:bodyPr>
          <a:lstStyle/>
          <a:p>
            <a:pPr marL="0" indent="0">
              <a:lnSpc>
                <a:spcPts val="1960"/>
              </a:lnSpc>
              <a:buNone/>
            </a:pPr>
            <a:r>
              <a:rPr lang="en-US" altLang="en-US" sz="2400" b="1" cap="all" dirty="0">
                <a:latin typeface="Montserrat" pitchFamily="2" charset="77"/>
              </a:rPr>
              <a:t>here is what journalists and Influencers want</a:t>
            </a:r>
          </a:p>
          <a:p>
            <a:pPr>
              <a:lnSpc>
                <a:spcPts val="1960"/>
              </a:lnSpc>
              <a:buFontTx/>
              <a:buChar char="-"/>
            </a:pPr>
            <a:r>
              <a:rPr lang="en-US" altLang="en-US" sz="2400" dirty="0">
                <a:latin typeface="Montserrat" pitchFamily="2" charset="77"/>
              </a:rPr>
              <a:t>A pitch or press release that includes an image</a:t>
            </a:r>
          </a:p>
          <a:p>
            <a:pPr>
              <a:lnSpc>
                <a:spcPts val="1960"/>
              </a:lnSpc>
              <a:buFontTx/>
              <a:buChar char="-"/>
            </a:pPr>
            <a:r>
              <a:rPr lang="en-US" altLang="en-US" sz="2400" dirty="0">
                <a:latin typeface="Montserrat" pitchFamily="2" charset="77"/>
              </a:rPr>
              <a:t>Pre-packaged content is helpful </a:t>
            </a:r>
          </a:p>
          <a:p>
            <a:pPr marL="0" indent="0">
              <a:lnSpc>
                <a:spcPts val="1960"/>
              </a:lnSpc>
              <a:buNone/>
            </a:pPr>
            <a:endParaRPr lang="en-US" altLang="en-US" sz="2400" b="1" dirty="0">
              <a:latin typeface="Montserrat" pitchFamily="2" charset="77"/>
            </a:endParaRPr>
          </a:p>
          <a:p>
            <a:pPr marL="0" indent="0">
              <a:lnSpc>
                <a:spcPts val="1960"/>
              </a:lnSpc>
              <a:buNone/>
            </a:pPr>
            <a:r>
              <a:rPr lang="en-US" altLang="en-US" sz="2400" b="1" dirty="0">
                <a:latin typeface="Montserrat" pitchFamily="2" charset="77"/>
              </a:rPr>
              <a:t>BUT </a:t>
            </a:r>
          </a:p>
          <a:p>
            <a:pPr>
              <a:lnSpc>
                <a:spcPts val="1960"/>
              </a:lnSpc>
              <a:buFontTx/>
              <a:buChar char="-"/>
            </a:pPr>
            <a:r>
              <a:rPr lang="en-US" altLang="en-US" sz="2400" dirty="0">
                <a:latin typeface="Montserrat" pitchFamily="2" charset="77"/>
              </a:rPr>
              <a:t>It must be a good photo AND good content</a:t>
            </a:r>
          </a:p>
          <a:p>
            <a:pPr>
              <a:lnSpc>
                <a:spcPts val="1960"/>
              </a:lnSpc>
              <a:buFontTx/>
              <a:buChar char="-"/>
            </a:pPr>
            <a:r>
              <a:rPr lang="en-US" altLang="en-US" sz="2400" dirty="0">
                <a:latin typeface="Montserrat" pitchFamily="2" charset="77"/>
              </a:rPr>
              <a:t>Photo resolution that is at least 300 dpi but under 1 MB</a:t>
            </a:r>
          </a:p>
          <a:p>
            <a:pPr>
              <a:lnSpc>
                <a:spcPts val="1960"/>
              </a:lnSpc>
              <a:buFontTx/>
              <a:buChar char="-"/>
            </a:pPr>
            <a:r>
              <a:rPr lang="en-US" altLang="en-US" sz="2400" dirty="0">
                <a:latin typeface="Montserrat" pitchFamily="2" charset="77"/>
              </a:rPr>
              <a:t>Include a photo credit and caption</a:t>
            </a:r>
          </a:p>
          <a:p>
            <a:pPr>
              <a:lnSpc>
                <a:spcPts val="1960"/>
              </a:lnSpc>
              <a:buFontTx/>
              <a:buChar char="-"/>
            </a:pPr>
            <a:r>
              <a:rPr lang="en-US" altLang="en-US" sz="2400" dirty="0">
                <a:latin typeface="Montserrat" pitchFamily="2" charset="77"/>
              </a:rPr>
              <a:t>Many influencers want $$ </a:t>
            </a:r>
          </a:p>
          <a:p>
            <a:pPr marL="0" indent="0">
              <a:lnSpc>
                <a:spcPts val="1960"/>
              </a:lnSpc>
              <a:buNone/>
            </a:pPr>
            <a:endParaRPr lang="en-US" altLang="en-US" b="1" dirty="0">
              <a:latin typeface="Montserrat" pitchFamily="2" charset="77"/>
            </a:endParaRPr>
          </a:p>
          <a:p>
            <a:pPr>
              <a:buFont typeface="Arial" panose="020B0604020202020204" pitchFamily="34" charset="0"/>
              <a:buChar char="•"/>
            </a:pPr>
            <a:endParaRPr lang="en-US" dirty="0">
              <a:latin typeface="Montserrat" pitchFamily="2" charset="77"/>
            </a:endParaRPr>
          </a:p>
        </p:txBody>
      </p:sp>
      <p:pic>
        <p:nvPicPr>
          <p:cNvPr id="8" name="Picture 7">
            <a:extLst>
              <a:ext uri="{FF2B5EF4-FFF2-40B4-BE49-F238E27FC236}">
                <a16:creationId xmlns:a16="http://schemas.microsoft.com/office/drawing/2014/main" id="{6DBBA700-D0B7-AD40-BAE3-4E95DE6786E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3082" y="625933"/>
            <a:ext cx="11302314" cy="1100365"/>
          </a:xfrm>
          <a:prstGeom prst="rect">
            <a:avLst/>
          </a:prstGeom>
          <a:effectLst>
            <a:outerShdw blurRad="50800" dist="50800" dir="5400000" algn="ctr" rotWithShape="0">
              <a:srgbClr val="000000">
                <a:alpha val="0"/>
              </a:srgbClr>
            </a:outerShdw>
          </a:effectLst>
        </p:spPr>
      </p:pic>
      <p:pic>
        <p:nvPicPr>
          <p:cNvPr id="9" name="Picture 8">
            <a:extLst>
              <a:ext uri="{FF2B5EF4-FFF2-40B4-BE49-F238E27FC236}">
                <a16:creationId xmlns:a16="http://schemas.microsoft.com/office/drawing/2014/main" id="{0E5ACD46-CF5C-904D-BA0C-78A7DA011403}"/>
              </a:ext>
            </a:extLst>
          </p:cNvPr>
          <p:cNvPicPr>
            <a:picLocks noChangeAspect="1"/>
          </p:cNvPicPr>
          <p:nvPr/>
        </p:nvPicPr>
        <p:blipFill>
          <a:blip r:embed="rId4"/>
          <a:stretch>
            <a:fillRect/>
          </a:stretch>
        </p:blipFill>
        <p:spPr>
          <a:xfrm>
            <a:off x="10886676" y="979325"/>
            <a:ext cx="627343" cy="459462"/>
          </a:xfrm>
          <a:prstGeom prst="rect">
            <a:avLst/>
          </a:prstGeom>
        </p:spPr>
      </p:pic>
      <p:sp>
        <p:nvSpPr>
          <p:cNvPr id="2" name="TextBox 1">
            <a:extLst>
              <a:ext uri="{FF2B5EF4-FFF2-40B4-BE49-F238E27FC236}">
                <a16:creationId xmlns:a16="http://schemas.microsoft.com/office/drawing/2014/main" id="{71423882-38B6-FECC-45A8-F05CDFA57555}"/>
              </a:ext>
            </a:extLst>
          </p:cNvPr>
          <p:cNvSpPr txBox="1"/>
          <p:nvPr/>
        </p:nvSpPr>
        <p:spPr>
          <a:xfrm>
            <a:off x="969264" y="979325"/>
            <a:ext cx="7927848" cy="461665"/>
          </a:xfrm>
          <a:prstGeom prst="rect">
            <a:avLst/>
          </a:prstGeom>
          <a:noFill/>
        </p:spPr>
        <p:txBody>
          <a:bodyPr wrap="square" rtlCol="0">
            <a:spAutoFit/>
          </a:bodyPr>
          <a:lstStyle/>
          <a:p>
            <a:r>
              <a:rPr lang="en-US" sz="2400" b="1" dirty="0">
                <a:solidFill>
                  <a:schemeClr val="bg1"/>
                </a:solidFill>
              </a:rPr>
              <a:t>INCREASE YOUR CHANCES OF PLACEMENT</a:t>
            </a:r>
          </a:p>
        </p:txBody>
      </p:sp>
    </p:spTree>
    <p:extLst>
      <p:ext uri="{BB962C8B-B14F-4D97-AF65-F5344CB8AC3E}">
        <p14:creationId xmlns:p14="http://schemas.microsoft.com/office/powerpoint/2010/main" val="579747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0D458A1-49D5-1C49-B311-3D41F38BF2E0}"/>
              </a:ext>
            </a:extLst>
          </p:cNvPr>
          <p:cNvSpPr>
            <a:spLocks noGrp="1"/>
          </p:cNvSpPr>
          <p:nvPr>
            <p:ph type="title"/>
          </p:nvPr>
        </p:nvSpPr>
        <p:spPr>
          <a:xfrm>
            <a:off x="581192" y="980455"/>
            <a:ext cx="11029616" cy="459463"/>
          </a:xfrm>
        </p:spPr>
        <p:txBody>
          <a:bodyPr>
            <a:normAutofit fontScale="90000"/>
          </a:bodyPr>
          <a:lstStyle/>
          <a:p>
            <a:r>
              <a:rPr lang="en-US"/>
              <a:t>STEP 4: Being prepared and helpful</a:t>
            </a:r>
            <a:endParaRPr lang="en-US" b="1" dirty="0"/>
          </a:p>
        </p:txBody>
      </p:sp>
      <p:sp>
        <p:nvSpPr>
          <p:cNvPr id="3" name="Content Placeholder 2"/>
          <p:cNvSpPr>
            <a:spLocks noGrp="1"/>
          </p:cNvSpPr>
          <p:nvPr>
            <p:ph idx="1"/>
          </p:nvPr>
        </p:nvSpPr>
        <p:spPr>
          <a:xfrm>
            <a:off x="581191" y="2090711"/>
            <a:ext cx="7792787" cy="4578446"/>
          </a:xfrm>
        </p:spPr>
        <p:txBody>
          <a:bodyPr anchor="t">
            <a:normAutofit/>
          </a:bodyPr>
          <a:lstStyle/>
          <a:p>
            <a:pPr marL="0" indent="0">
              <a:lnSpc>
                <a:spcPts val="1960"/>
              </a:lnSpc>
              <a:buNone/>
            </a:pPr>
            <a:endParaRPr lang="en-US" altLang="en-US" b="1">
              <a:latin typeface="Montserrat" pitchFamily="2" charset="77"/>
            </a:endParaRPr>
          </a:p>
          <a:p>
            <a:pPr>
              <a:buFont typeface="Arial" panose="020B0604020202020204" pitchFamily="34" charset="0"/>
              <a:buChar char="•"/>
            </a:pPr>
            <a:endParaRPr lang="en-US" dirty="0">
              <a:latin typeface="Montserrat" pitchFamily="2" charset="77"/>
            </a:endParaRPr>
          </a:p>
        </p:txBody>
      </p:sp>
      <p:pic>
        <p:nvPicPr>
          <p:cNvPr id="8" name="Picture 7">
            <a:extLst>
              <a:ext uri="{FF2B5EF4-FFF2-40B4-BE49-F238E27FC236}">
                <a16:creationId xmlns:a16="http://schemas.microsoft.com/office/drawing/2014/main" id="{6DBBA700-D0B7-AD40-BAE3-4E95DE6786E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3082" y="625643"/>
            <a:ext cx="11302314" cy="1100365"/>
          </a:xfrm>
          <a:prstGeom prst="rect">
            <a:avLst/>
          </a:prstGeom>
          <a:effectLst>
            <a:outerShdw blurRad="50800" dist="50800" dir="5400000" algn="ctr" rotWithShape="0">
              <a:srgbClr val="000000">
                <a:alpha val="0"/>
              </a:srgbClr>
            </a:outerShdw>
          </a:effectLst>
        </p:spPr>
      </p:pic>
      <p:pic>
        <p:nvPicPr>
          <p:cNvPr id="9" name="Picture 8">
            <a:extLst>
              <a:ext uri="{FF2B5EF4-FFF2-40B4-BE49-F238E27FC236}">
                <a16:creationId xmlns:a16="http://schemas.microsoft.com/office/drawing/2014/main" id="{0E5ACD46-CF5C-904D-BA0C-78A7DA011403}"/>
              </a:ext>
            </a:extLst>
          </p:cNvPr>
          <p:cNvPicPr>
            <a:picLocks noChangeAspect="1"/>
          </p:cNvPicPr>
          <p:nvPr/>
        </p:nvPicPr>
        <p:blipFill>
          <a:blip r:embed="rId4"/>
          <a:stretch>
            <a:fillRect/>
          </a:stretch>
        </p:blipFill>
        <p:spPr>
          <a:xfrm>
            <a:off x="10886676" y="979325"/>
            <a:ext cx="627343" cy="459462"/>
          </a:xfrm>
          <a:prstGeom prst="rect">
            <a:avLst/>
          </a:prstGeom>
        </p:spPr>
      </p:pic>
      <p:pic>
        <p:nvPicPr>
          <p:cNvPr id="4" name="Picture 3" descr="A group of people posing for the camera&#10;&#10;Description automatically generated">
            <a:extLst>
              <a:ext uri="{FF2B5EF4-FFF2-40B4-BE49-F238E27FC236}">
                <a16:creationId xmlns:a16="http://schemas.microsoft.com/office/drawing/2014/main" id="{9FD088F6-1833-49E8-856C-71B8B002773E}"/>
              </a:ext>
            </a:extLst>
          </p:cNvPr>
          <p:cNvPicPr>
            <a:picLocks noChangeAspect="1"/>
          </p:cNvPicPr>
          <p:nvPr/>
        </p:nvPicPr>
        <p:blipFill>
          <a:blip r:embed="rId5"/>
          <a:stretch>
            <a:fillRect/>
          </a:stretch>
        </p:blipFill>
        <p:spPr>
          <a:xfrm>
            <a:off x="581191" y="2080820"/>
            <a:ext cx="2517581" cy="2668601"/>
          </a:xfrm>
          <a:prstGeom prst="rect">
            <a:avLst/>
          </a:prstGeom>
        </p:spPr>
      </p:pic>
      <p:sp>
        <p:nvSpPr>
          <p:cNvPr id="5" name="TextBox 4">
            <a:extLst>
              <a:ext uri="{FF2B5EF4-FFF2-40B4-BE49-F238E27FC236}">
                <a16:creationId xmlns:a16="http://schemas.microsoft.com/office/drawing/2014/main" id="{EB7C46C2-DFD6-4333-A1F5-A36ACA23BD52}"/>
              </a:ext>
            </a:extLst>
          </p:cNvPr>
          <p:cNvSpPr txBox="1"/>
          <p:nvPr/>
        </p:nvSpPr>
        <p:spPr>
          <a:xfrm>
            <a:off x="453082" y="5063319"/>
            <a:ext cx="6725640" cy="1477328"/>
          </a:xfrm>
          <a:prstGeom prst="rect">
            <a:avLst/>
          </a:prstGeom>
          <a:noFill/>
        </p:spPr>
        <p:txBody>
          <a:bodyPr wrap="square" rtlCol="0">
            <a:spAutoFit/>
          </a:bodyPr>
          <a:lstStyle/>
          <a:p>
            <a:r>
              <a:rPr lang="en-US" dirty="0"/>
              <a:t>Photo Credit: Karolyn Raphael</a:t>
            </a:r>
          </a:p>
          <a:p>
            <a:endParaRPr lang="en-US" dirty="0"/>
          </a:p>
          <a:p>
            <a:r>
              <a:rPr lang="en-US" dirty="0"/>
              <a:t>Photo Caption: President &amp; CEO of Cinespace Chicago Film Studios Alex Pissios welcomes Academy Award winner Christian Bale to the Chicago Studios</a:t>
            </a:r>
          </a:p>
        </p:txBody>
      </p:sp>
      <p:pic>
        <p:nvPicPr>
          <p:cNvPr id="7" name="Picture 6" descr="A close up of a newspaper&#10;&#10;Description automatically generated">
            <a:extLst>
              <a:ext uri="{FF2B5EF4-FFF2-40B4-BE49-F238E27FC236}">
                <a16:creationId xmlns:a16="http://schemas.microsoft.com/office/drawing/2014/main" id="{CC5D9378-B748-49C3-BC0D-28A0AC4D081E}"/>
              </a:ext>
            </a:extLst>
          </p:cNvPr>
          <p:cNvPicPr>
            <a:picLocks noChangeAspect="1"/>
          </p:cNvPicPr>
          <p:nvPr/>
        </p:nvPicPr>
        <p:blipFill>
          <a:blip r:embed="rId6"/>
          <a:stretch>
            <a:fillRect/>
          </a:stretch>
        </p:blipFill>
        <p:spPr>
          <a:xfrm>
            <a:off x="6096000" y="2100555"/>
            <a:ext cx="4936637" cy="3474343"/>
          </a:xfrm>
          <a:prstGeom prst="rect">
            <a:avLst/>
          </a:prstGeom>
          <a:scene3d>
            <a:camera prst="perspectiveHeroicExtremeLeftFacing"/>
            <a:lightRig rig="threePt" dir="t"/>
          </a:scene3d>
        </p:spPr>
      </p:pic>
      <p:pic>
        <p:nvPicPr>
          <p:cNvPr id="1026" name="Picture 2" descr="Chicago magazine - December 2019 - Chicago">
            <a:extLst>
              <a:ext uri="{FF2B5EF4-FFF2-40B4-BE49-F238E27FC236}">
                <a16:creationId xmlns:a16="http://schemas.microsoft.com/office/drawing/2014/main" id="{BF6FC644-7998-4A28-9E89-11D0FCDBB8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4563" y="1794440"/>
            <a:ext cx="2795929" cy="363328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AFFBEC5-20D1-2B89-15BE-204E2B2BA44E}"/>
              </a:ext>
            </a:extLst>
          </p:cNvPr>
          <p:cNvSpPr txBox="1"/>
          <p:nvPr/>
        </p:nvSpPr>
        <p:spPr>
          <a:xfrm>
            <a:off x="837325" y="944994"/>
            <a:ext cx="6094476" cy="461665"/>
          </a:xfrm>
          <a:prstGeom prst="rect">
            <a:avLst/>
          </a:prstGeom>
          <a:noFill/>
        </p:spPr>
        <p:txBody>
          <a:bodyPr wrap="square">
            <a:spAutoFit/>
          </a:bodyPr>
          <a:lstStyle/>
          <a:p>
            <a:r>
              <a:rPr lang="en-US" sz="2400" b="1" dirty="0">
                <a:solidFill>
                  <a:schemeClr val="bg1"/>
                </a:solidFill>
                <a:latin typeface="+mj-lt"/>
              </a:rPr>
              <a:t>A SUCCESSFUL PITCH</a:t>
            </a:r>
          </a:p>
        </p:txBody>
      </p:sp>
    </p:spTree>
    <p:extLst>
      <p:ext uri="{BB962C8B-B14F-4D97-AF65-F5344CB8AC3E}">
        <p14:creationId xmlns:p14="http://schemas.microsoft.com/office/powerpoint/2010/main" val="1787378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685642" y="733910"/>
            <a:ext cx="627343" cy="459462"/>
          </a:xfrm>
          <a:prstGeom prst="rect">
            <a:avLst/>
          </a:prstGeom>
        </p:spPr>
      </p:pic>
      <p:sp>
        <p:nvSpPr>
          <p:cNvPr id="16" name="Content Placeholder 2">
            <a:extLst>
              <a:ext uri="{FF2B5EF4-FFF2-40B4-BE49-F238E27FC236}">
                <a16:creationId xmlns:a16="http://schemas.microsoft.com/office/drawing/2014/main" id="{9B3E170E-B6C2-46CB-AE7D-9418AC94A031}"/>
              </a:ext>
            </a:extLst>
          </p:cNvPr>
          <p:cNvSpPr>
            <a:spLocks noGrp="1"/>
          </p:cNvSpPr>
          <p:nvPr>
            <p:ph idx="1"/>
          </p:nvPr>
        </p:nvSpPr>
        <p:spPr>
          <a:xfrm>
            <a:off x="685642" y="2100650"/>
            <a:ext cx="11302314" cy="3385750"/>
          </a:xfrm>
        </p:spPr>
        <p:txBody>
          <a:bodyPr anchor="t">
            <a:normAutofit/>
          </a:bodyPr>
          <a:lstStyle/>
          <a:p>
            <a:pPr marL="0" indent="0">
              <a:buNone/>
            </a:pPr>
            <a:r>
              <a:rPr lang="en-US" sz="2200" dirty="0">
                <a:solidFill>
                  <a:schemeClr val="bg1">
                    <a:lumMod val="65000"/>
                  </a:schemeClr>
                </a:solidFill>
                <a:latin typeface="Montserrat Light" panose="00000400000000000000" pitchFamily="50" charset="0"/>
              </a:rPr>
              <a:t>What is PR?</a:t>
            </a:r>
          </a:p>
          <a:p>
            <a:pPr marL="0" indent="0">
              <a:buNone/>
            </a:pPr>
            <a:r>
              <a:rPr lang="en-US" sz="2200" dirty="0">
                <a:solidFill>
                  <a:schemeClr val="bg1">
                    <a:lumMod val="65000"/>
                  </a:schemeClr>
                </a:solidFill>
                <a:latin typeface="Montserrat Light" panose="00000400000000000000" pitchFamily="50" charset="0"/>
              </a:rPr>
              <a:t>Goals of PR</a:t>
            </a:r>
          </a:p>
          <a:p>
            <a:pPr marL="0" indent="0">
              <a:buNone/>
            </a:pPr>
            <a:r>
              <a:rPr lang="en-US" sz="2200" b="1" dirty="0">
                <a:solidFill>
                  <a:schemeClr val="tx2">
                    <a:lumMod val="40000"/>
                    <a:lumOff val="60000"/>
                  </a:schemeClr>
                </a:solidFill>
                <a:latin typeface="Montserrat Light" panose="00000400000000000000" pitchFamily="50" charset="0"/>
              </a:rPr>
              <a:t>PR Tool Kit</a:t>
            </a:r>
          </a:p>
          <a:p>
            <a:pPr marL="0" indent="0">
              <a:buNone/>
            </a:pPr>
            <a:r>
              <a:rPr lang="en-US" sz="2200" dirty="0">
                <a:solidFill>
                  <a:schemeClr val="accent1"/>
                </a:solidFill>
                <a:latin typeface="Montserrat Black" panose="00000A00000000000000" pitchFamily="2" charset="0"/>
              </a:rPr>
              <a:t>Quick Tips</a:t>
            </a:r>
          </a:p>
          <a:p>
            <a:pPr marL="0" indent="0">
              <a:buNone/>
            </a:pPr>
            <a:r>
              <a:rPr lang="en-US" sz="2200" dirty="0">
                <a:solidFill>
                  <a:schemeClr val="bg1">
                    <a:lumMod val="65000"/>
                  </a:schemeClr>
                </a:solidFill>
                <a:latin typeface="Montserrat Light" panose="00000400000000000000" pitchFamily="50" charset="0"/>
              </a:rPr>
              <a:t>Q&amp;A</a:t>
            </a:r>
          </a:p>
          <a:p>
            <a:endParaRPr lang="en-US" sz="2200" dirty="0"/>
          </a:p>
        </p:txBody>
      </p:sp>
      <p:pic>
        <p:nvPicPr>
          <p:cNvPr id="8" name="Picture 7">
            <a:extLst>
              <a:ext uri="{FF2B5EF4-FFF2-40B4-BE49-F238E27FC236}">
                <a16:creationId xmlns:a16="http://schemas.microsoft.com/office/drawing/2014/main" id="{913FF0E1-6193-9448-A7B6-1EF12A10D5A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3082" y="625933"/>
            <a:ext cx="11302314" cy="1100365"/>
          </a:xfrm>
          <a:prstGeom prst="rect">
            <a:avLst/>
          </a:prstGeom>
          <a:effectLst>
            <a:outerShdw blurRad="50800" dist="50800" dir="5400000" algn="ctr" rotWithShape="0">
              <a:srgbClr val="000000">
                <a:alpha val="0"/>
              </a:srgbClr>
            </a:outerShdw>
          </a:effectLst>
        </p:spPr>
      </p:pic>
      <p:pic>
        <p:nvPicPr>
          <p:cNvPr id="11" name="Picture 10">
            <a:extLst>
              <a:ext uri="{FF2B5EF4-FFF2-40B4-BE49-F238E27FC236}">
                <a16:creationId xmlns:a16="http://schemas.microsoft.com/office/drawing/2014/main" id="{6D513529-1C2C-8342-B130-B681D4AF2926}"/>
              </a:ext>
            </a:extLst>
          </p:cNvPr>
          <p:cNvPicPr>
            <a:picLocks noChangeAspect="1"/>
          </p:cNvPicPr>
          <p:nvPr/>
        </p:nvPicPr>
        <p:blipFill>
          <a:blip r:embed="rId3"/>
          <a:stretch>
            <a:fillRect/>
          </a:stretch>
        </p:blipFill>
        <p:spPr>
          <a:xfrm>
            <a:off x="10886676" y="979325"/>
            <a:ext cx="627343" cy="459462"/>
          </a:xfrm>
          <a:prstGeom prst="rect">
            <a:avLst/>
          </a:prstGeom>
        </p:spPr>
      </p:pic>
      <p:cxnSp>
        <p:nvCxnSpPr>
          <p:cNvPr id="13" name="Straight Connector 12">
            <a:extLst>
              <a:ext uri="{FF2B5EF4-FFF2-40B4-BE49-F238E27FC236}">
                <a16:creationId xmlns:a16="http://schemas.microsoft.com/office/drawing/2014/main" id="{6D4C955E-B770-7348-99BF-BD43B8D9CE33}"/>
              </a:ext>
            </a:extLst>
          </p:cNvPr>
          <p:cNvCxnSpPr>
            <a:cxnSpLocks/>
            <a:endCxn id="17" idx="4"/>
          </p:cNvCxnSpPr>
          <p:nvPr/>
        </p:nvCxnSpPr>
        <p:spPr>
          <a:xfrm>
            <a:off x="498266" y="2306406"/>
            <a:ext cx="3655" cy="1967000"/>
          </a:xfrm>
          <a:prstGeom prst="line">
            <a:avLst/>
          </a:prstGeom>
          <a:ln w="9525">
            <a:prstDash val="sysDot"/>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A8A61013-B530-4647-B792-5AE1452E07A6}"/>
              </a:ext>
            </a:extLst>
          </p:cNvPr>
          <p:cNvSpPr/>
          <p:nvPr/>
        </p:nvSpPr>
        <p:spPr>
          <a:xfrm>
            <a:off x="453082" y="2267531"/>
            <a:ext cx="97678" cy="9767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7212167-C7FF-A347-B80B-C982BFA5C220}"/>
              </a:ext>
            </a:extLst>
          </p:cNvPr>
          <p:cNvSpPr/>
          <p:nvPr/>
        </p:nvSpPr>
        <p:spPr>
          <a:xfrm>
            <a:off x="453082" y="2755589"/>
            <a:ext cx="97678" cy="9767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9DFA601-B713-7047-B1FE-1DFECFFB7653}"/>
              </a:ext>
            </a:extLst>
          </p:cNvPr>
          <p:cNvSpPr/>
          <p:nvPr/>
        </p:nvSpPr>
        <p:spPr>
          <a:xfrm>
            <a:off x="453082" y="3233337"/>
            <a:ext cx="97678" cy="9767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042F79F-D535-5643-B1B7-D2DEAD7BB254}"/>
              </a:ext>
            </a:extLst>
          </p:cNvPr>
          <p:cNvSpPr/>
          <p:nvPr/>
        </p:nvSpPr>
        <p:spPr>
          <a:xfrm>
            <a:off x="453082" y="3718528"/>
            <a:ext cx="97678" cy="9767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83E135D-FFEE-1043-8824-52D51727A79C}"/>
              </a:ext>
            </a:extLst>
          </p:cNvPr>
          <p:cNvSpPr/>
          <p:nvPr/>
        </p:nvSpPr>
        <p:spPr>
          <a:xfrm>
            <a:off x="453082" y="4175728"/>
            <a:ext cx="97678" cy="9767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6460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6ECA92CE-7F6F-4DAC-BB74-80E8A373ED4D}"/>
              </a:ext>
            </a:extLst>
          </p:cNvPr>
          <p:cNvSpPr txBox="1">
            <a:spLocks/>
          </p:cNvSpPr>
          <p:nvPr/>
        </p:nvSpPr>
        <p:spPr>
          <a:xfrm>
            <a:off x="1804975" y="2634685"/>
            <a:ext cx="3034784" cy="371751"/>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altLang="en-US" b="1" dirty="0">
                <a:latin typeface="Montserrat" pitchFamily="2" charset="77"/>
                <a:ea typeface="ＭＳ Ｐゴシック" panose="020B0600070205080204" pitchFamily="34" charset="-128"/>
              </a:rPr>
              <a:t>Press release</a:t>
            </a:r>
          </a:p>
        </p:txBody>
      </p:sp>
      <p:sp>
        <p:nvSpPr>
          <p:cNvPr id="9" name="Content Placeholder 2">
            <a:extLst>
              <a:ext uri="{FF2B5EF4-FFF2-40B4-BE49-F238E27FC236}">
                <a16:creationId xmlns:a16="http://schemas.microsoft.com/office/drawing/2014/main" id="{4B2739D4-1A92-42E0-8F50-6074163ABBDF}"/>
              </a:ext>
            </a:extLst>
          </p:cNvPr>
          <p:cNvSpPr txBox="1">
            <a:spLocks/>
          </p:cNvSpPr>
          <p:nvPr/>
        </p:nvSpPr>
        <p:spPr>
          <a:xfrm>
            <a:off x="6644020" y="2616732"/>
            <a:ext cx="2969727" cy="646331"/>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altLang="en-US" b="1" dirty="0">
                <a:latin typeface="Montserrat" pitchFamily="2" charset="77"/>
                <a:ea typeface="ＭＳ Ｐゴシック" panose="020B0600070205080204" pitchFamily="34" charset="-128"/>
              </a:rPr>
              <a:t>Sell sheets/product information</a:t>
            </a:r>
          </a:p>
        </p:txBody>
      </p:sp>
      <p:pic>
        <p:nvPicPr>
          <p:cNvPr id="10" name="Picture 9">
            <a:extLst>
              <a:ext uri="{FF2B5EF4-FFF2-40B4-BE49-F238E27FC236}">
                <a16:creationId xmlns:a16="http://schemas.microsoft.com/office/drawing/2014/main" id="{382C7A37-41C4-47F9-BFB0-D4B39134737D}"/>
              </a:ext>
            </a:extLst>
          </p:cNvPr>
          <p:cNvPicPr>
            <a:picLocks noChangeAspect="1"/>
          </p:cNvPicPr>
          <p:nvPr/>
        </p:nvPicPr>
        <p:blipFill>
          <a:blip r:embed="rId3"/>
          <a:stretch>
            <a:fillRect/>
          </a:stretch>
        </p:blipFill>
        <p:spPr>
          <a:xfrm>
            <a:off x="717435" y="2474843"/>
            <a:ext cx="878594" cy="743790"/>
          </a:xfrm>
          <a:prstGeom prst="rect">
            <a:avLst/>
          </a:prstGeom>
        </p:spPr>
      </p:pic>
      <p:pic>
        <p:nvPicPr>
          <p:cNvPr id="11" name="Picture 10">
            <a:extLst>
              <a:ext uri="{FF2B5EF4-FFF2-40B4-BE49-F238E27FC236}">
                <a16:creationId xmlns:a16="http://schemas.microsoft.com/office/drawing/2014/main" id="{C4FBE8F8-8081-4B1D-A75C-7912AE66D659}"/>
              </a:ext>
            </a:extLst>
          </p:cNvPr>
          <p:cNvPicPr>
            <a:picLocks noChangeAspect="1"/>
          </p:cNvPicPr>
          <p:nvPr/>
        </p:nvPicPr>
        <p:blipFill>
          <a:blip r:embed="rId4"/>
          <a:stretch>
            <a:fillRect/>
          </a:stretch>
        </p:blipFill>
        <p:spPr>
          <a:xfrm>
            <a:off x="850986" y="3322362"/>
            <a:ext cx="761625" cy="762000"/>
          </a:xfrm>
          <a:prstGeom prst="rect">
            <a:avLst/>
          </a:prstGeom>
        </p:spPr>
      </p:pic>
      <p:pic>
        <p:nvPicPr>
          <p:cNvPr id="12" name="Picture 11">
            <a:extLst>
              <a:ext uri="{FF2B5EF4-FFF2-40B4-BE49-F238E27FC236}">
                <a16:creationId xmlns:a16="http://schemas.microsoft.com/office/drawing/2014/main" id="{CCF5ACBC-67CC-4BBC-96AB-0ECF02794FD1}"/>
              </a:ext>
            </a:extLst>
          </p:cNvPr>
          <p:cNvPicPr>
            <a:picLocks noChangeAspect="1"/>
          </p:cNvPicPr>
          <p:nvPr/>
        </p:nvPicPr>
        <p:blipFill>
          <a:blip r:embed="rId5"/>
          <a:stretch>
            <a:fillRect/>
          </a:stretch>
        </p:blipFill>
        <p:spPr>
          <a:xfrm>
            <a:off x="881627" y="4344217"/>
            <a:ext cx="550210" cy="555774"/>
          </a:xfrm>
          <a:prstGeom prst="rect">
            <a:avLst/>
          </a:prstGeom>
        </p:spPr>
      </p:pic>
      <p:pic>
        <p:nvPicPr>
          <p:cNvPr id="13" name="Picture 12">
            <a:extLst>
              <a:ext uri="{FF2B5EF4-FFF2-40B4-BE49-F238E27FC236}">
                <a16:creationId xmlns:a16="http://schemas.microsoft.com/office/drawing/2014/main" id="{FEC77450-BEB1-41F4-B302-C72B9F77D72A}"/>
              </a:ext>
            </a:extLst>
          </p:cNvPr>
          <p:cNvPicPr>
            <a:picLocks noChangeAspect="1"/>
          </p:cNvPicPr>
          <p:nvPr/>
        </p:nvPicPr>
        <p:blipFill>
          <a:blip r:embed="rId6"/>
          <a:stretch>
            <a:fillRect/>
          </a:stretch>
        </p:blipFill>
        <p:spPr>
          <a:xfrm>
            <a:off x="752212" y="5100521"/>
            <a:ext cx="814000" cy="846974"/>
          </a:xfrm>
          <a:prstGeom prst="rect">
            <a:avLst/>
          </a:prstGeom>
        </p:spPr>
      </p:pic>
      <p:pic>
        <p:nvPicPr>
          <p:cNvPr id="14" name="Picture 13">
            <a:extLst>
              <a:ext uri="{FF2B5EF4-FFF2-40B4-BE49-F238E27FC236}">
                <a16:creationId xmlns:a16="http://schemas.microsoft.com/office/drawing/2014/main" id="{8DC023EE-66DB-47BE-ACE7-7DB07807FAD7}"/>
              </a:ext>
            </a:extLst>
          </p:cNvPr>
          <p:cNvPicPr>
            <a:picLocks noChangeAspect="1"/>
          </p:cNvPicPr>
          <p:nvPr/>
        </p:nvPicPr>
        <p:blipFill>
          <a:blip r:embed="rId7"/>
          <a:stretch>
            <a:fillRect/>
          </a:stretch>
        </p:blipFill>
        <p:spPr>
          <a:xfrm>
            <a:off x="5562096" y="2425147"/>
            <a:ext cx="735268" cy="902816"/>
          </a:xfrm>
          <a:prstGeom prst="rect">
            <a:avLst/>
          </a:prstGeom>
        </p:spPr>
      </p:pic>
      <p:pic>
        <p:nvPicPr>
          <p:cNvPr id="15" name="Picture 14">
            <a:extLst>
              <a:ext uri="{FF2B5EF4-FFF2-40B4-BE49-F238E27FC236}">
                <a16:creationId xmlns:a16="http://schemas.microsoft.com/office/drawing/2014/main" id="{2E06ACB6-6F2B-4911-A710-0D1B7A0E0FAD}"/>
              </a:ext>
            </a:extLst>
          </p:cNvPr>
          <p:cNvPicPr>
            <a:picLocks noChangeAspect="1"/>
          </p:cNvPicPr>
          <p:nvPr/>
        </p:nvPicPr>
        <p:blipFill>
          <a:blip r:embed="rId8"/>
          <a:stretch>
            <a:fillRect/>
          </a:stretch>
        </p:blipFill>
        <p:spPr>
          <a:xfrm>
            <a:off x="5469734" y="4683480"/>
            <a:ext cx="808133" cy="611328"/>
          </a:xfrm>
          <a:prstGeom prst="rect">
            <a:avLst/>
          </a:prstGeom>
        </p:spPr>
      </p:pic>
      <p:sp>
        <p:nvSpPr>
          <p:cNvPr id="16" name="TextBox 15">
            <a:extLst>
              <a:ext uri="{FF2B5EF4-FFF2-40B4-BE49-F238E27FC236}">
                <a16:creationId xmlns:a16="http://schemas.microsoft.com/office/drawing/2014/main" id="{67782BE0-166E-41EF-91C4-70405E2BDABA}"/>
              </a:ext>
            </a:extLst>
          </p:cNvPr>
          <p:cNvSpPr txBox="1"/>
          <p:nvPr/>
        </p:nvSpPr>
        <p:spPr>
          <a:xfrm>
            <a:off x="5373405" y="3852447"/>
            <a:ext cx="1053547" cy="400110"/>
          </a:xfrm>
          <a:prstGeom prst="rect">
            <a:avLst/>
          </a:prstGeom>
          <a:solidFill>
            <a:srgbClr val="66336D"/>
          </a:solidFill>
        </p:spPr>
        <p:txBody>
          <a:bodyPr wrap="square" rtlCol="0">
            <a:spAutoFit/>
          </a:bodyPr>
          <a:lstStyle/>
          <a:p>
            <a:pPr algn="ctr"/>
            <a:r>
              <a:rPr lang="en-US" sz="2000" dirty="0">
                <a:solidFill>
                  <a:schemeClr val="bg1"/>
                </a:solidFill>
                <a:latin typeface="Android Italic" panose="02000500000000000000" pitchFamily="2" charset="0"/>
              </a:rPr>
              <a:t>Logo</a:t>
            </a:r>
          </a:p>
        </p:txBody>
      </p:sp>
      <p:pic>
        <p:nvPicPr>
          <p:cNvPr id="17" name="Picture 16">
            <a:extLst>
              <a:ext uri="{FF2B5EF4-FFF2-40B4-BE49-F238E27FC236}">
                <a16:creationId xmlns:a16="http://schemas.microsoft.com/office/drawing/2014/main" id="{C40AB8F1-474F-4943-911D-7274B5BB9E43}"/>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53082" y="625933"/>
            <a:ext cx="11302314" cy="1100365"/>
          </a:xfrm>
          <a:prstGeom prst="rect">
            <a:avLst/>
          </a:prstGeom>
          <a:effectLst>
            <a:outerShdw blurRad="50800" dist="50800" dir="5400000" algn="ctr" rotWithShape="0">
              <a:srgbClr val="000000">
                <a:alpha val="0"/>
              </a:srgbClr>
            </a:outerShdw>
          </a:effectLst>
        </p:spPr>
      </p:pic>
      <p:pic>
        <p:nvPicPr>
          <p:cNvPr id="18" name="Picture 17">
            <a:extLst>
              <a:ext uri="{FF2B5EF4-FFF2-40B4-BE49-F238E27FC236}">
                <a16:creationId xmlns:a16="http://schemas.microsoft.com/office/drawing/2014/main" id="{19C6D199-7B07-414C-94A6-1464B8FFC129}"/>
              </a:ext>
            </a:extLst>
          </p:cNvPr>
          <p:cNvPicPr>
            <a:picLocks noChangeAspect="1"/>
          </p:cNvPicPr>
          <p:nvPr/>
        </p:nvPicPr>
        <p:blipFill>
          <a:blip r:embed="rId10"/>
          <a:stretch>
            <a:fillRect/>
          </a:stretch>
        </p:blipFill>
        <p:spPr>
          <a:xfrm>
            <a:off x="10886676" y="979325"/>
            <a:ext cx="627343" cy="459462"/>
          </a:xfrm>
          <a:prstGeom prst="rect">
            <a:avLst/>
          </a:prstGeom>
        </p:spPr>
      </p:pic>
      <p:sp>
        <p:nvSpPr>
          <p:cNvPr id="19" name="Title 1">
            <a:extLst>
              <a:ext uri="{FF2B5EF4-FFF2-40B4-BE49-F238E27FC236}">
                <a16:creationId xmlns:a16="http://schemas.microsoft.com/office/drawing/2014/main" id="{DEB827D4-76CA-CE48-A62D-9128E5A0DA6A}"/>
              </a:ext>
            </a:extLst>
          </p:cNvPr>
          <p:cNvSpPr>
            <a:spLocks noGrp="1"/>
          </p:cNvSpPr>
          <p:nvPr>
            <p:ph type="title"/>
          </p:nvPr>
        </p:nvSpPr>
        <p:spPr>
          <a:xfrm>
            <a:off x="581192" y="980455"/>
            <a:ext cx="11029616" cy="459463"/>
          </a:xfrm>
        </p:spPr>
        <p:txBody>
          <a:bodyPr>
            <a:normAutofit fontScale="90000"/>
          </a:bodyPr>
          <a:lstStyle/>
          <a:p>
            <a:r>
              <a:rPr lang="en-US" b="1" dirty="0"/>
              <a:t>WHAT’S IN A PRESS KIT?</a:t>
            </a:r>
          </a:p>
        </p:txBody>
      </p:sp>
      <p:sp>
        <p:nvSpPr>
          <p:cNvPr id="5" name="Rectangle 4">
            <a:extLst>
              <a:ext uri="{FF2B5EF4-FFF2-40B4-BE49-F238E27FC236}">
                <a16:creationId xmlns:a16="http://schemas.microsoft.com/office/drawing/2014/main" id="{CA65B6E6-5551-064E-80AE-9B5287958E45}"/>
              </a:ext>
            </a:extLst>
          </p:cNvPr>
          <p:cNvSpPr/>
          <p:nvPr/>
        </p:nvSpPr>
        <p:spPr>
          <a:xfrm>
            <a:off x="1804975" y="3264115"/>
            <a:ext cx="6096000" cy="646331"/>
          </a:xfrm>
          <a:prstGeom prst="rect">
            <a:avLst/>
          </a:prstGeom>
        </p:spPr>
        <p:txBody>
          <a:bodyPr>
            <a:spAutoFit/>
          </a:bodyPr>
          <a:lstStyle/>
          <a:p>
            <a:endParaRPr lang="en-US" altLang="en-US" b="1" dirty="0">
              <a:solidFill>
                <a:schemeClr val="tx2"/>
              </a:solidFill>
              <a:latin typeface="Montserrat" pitchFamily="2" charset="77"/>
              <a:ea typeface="ＭＳ Ｐゴシック" panose="020B0600070205080204" pitchFamily="34" charset="-128"/>
            </a:endParaRPr>
          </a:p>
          <a:p>
            <a:r>
              <a:rPr lang="en-US" altLang="en-US" b="1" dirty="0">
                <a:solidFill>
                  <a:schemeClr val="tx2"/>
                </a:solidFill>
                <a:latin typeface="Montserrat" pitchFamily="2" charset="77"/>
                <a:ea typeface="ＭＳ Ｐゴシック" panose="020B0600070205080204" pitchFamily="34" charset="-128"/>
              </a:rPr>
              <a:t>Fact sheet</a:t>
            </a:r>
          </a:p>
        </p:txBody>
      </p:sp>
      <p:sp>
        <p:nvSpPr>
          <p:cNvPr id="20" name="Rectangle 19">
            <a:extLst>
              <a:ext uri="{FF2B5EF4-FFF2-40B4-BE49-F238E27FC236}">
                <a16:creationId xmlns:a16="http://schemas.microsoft.com/office/drawing/2014/main" id="{53C1992A-F8F9-E646-AF33-8EA98312C662}"/>
              </a:ext>
            </a:extLst>
          </p:cNvPr>
          <p:cNvSpPr/>
          <p:nvPr/>
        </p:nvSpPr>
        <p:spPr>
          <a:xfrm>
            <a:off x="1804975" y="4458204"/>
            <a:ext cx="6096000" cy="369332"/>
          </a:xfrm>
          <a:prstGeom prst="rect">
            <a:avLst/>
          </a:prstGeom>
        </p:spPr>
        <p:txBody>
          <a:bodyPr>
            <a:spAutoFit/>
          </a:bodyPr>
          <a:lstStyle/>
          <a:p>
            <a:r>
              <a:rPr lang="en-US" altLang="en-US" b="1" dirty="0">
                <a:solidFill>
                  <a:schemeClr val="tx2"/>
                </a:solidFill>
                <a:latin typeface="Montserrat" pitchFamily="2" charset="77"/>
                <a:ea typeface="ＭＳ Ｐゴシック" panose="020B0600070205080204" pitchFamily="34" charset="-128"/>
              </a:rPr>
              <a:t>Historical timeline</a:t>
            </a:r>
          </a:p>
        </p:txBody>
      </p:sp>
      <p:sp>
        <p:nvSpPr>
          <p:cNvPr id="21" name="Rectangle 20">
            <a:extLst>
              <a:ext uri="{FF2B5EF4-FFF2-40B4-BE49-F238E27FC236}">
                <a16:creationId xmlns:a16="http://schemas.microsoft.com/office/drawing/2014/main" id="{3FAA0D4C-60FA-9246-8BF0-C337D76AC182}"/>
              </a:ext>
            </a:extLst>
          </p:cNvPr>
          <p:cNvSpPr/>
          <p:nvPr/>
        </p:nvSpPr>
        <p:spPr>
          <a:xfrm>
            <a:off x="1804975" y="5375294"/>
            <a:ext cx="1938351" cy="369332"/>
          </a:xfrm>
          <a:prstGeom prst="rect">
            <a:avLst/>
          </a:prstGeom>
        </p:spPr>
        <p:txBody>
          <a:bodyPr wrap="none">
            <a:spAutoFit/>
          </a:bodyPr>
          <a:lstStyle/>
          <a:p>
            <a:r>
              <a:rPr lang="en-US" altLang="en-US" b="1" dirty="0">
                <a:solidFill>
                  <a:schemeClr val="tx2"/>
                </a:solidFill>
                <a:latin typeface="Montserrat" pitchFamily="2" charset="77"/>
                <a:ea typeface="ＭＳ Ｐゴシック" panose="020B0600070205080204" pitchFamily="34" charset="-128"/>
              </a:rPr>
              <a:t>Executive bios</a:t>
            </a:r>
          </a:p>
        </p:txBody>
      </p:sp>
      <p:sp>
        <p:nvSpPr>
          <p:cNvPr id="22" name="Rectangle 21">
            <a:extLst>
              <a:ext uri="{FF2B5EF4-FFF2-40B4-BE49-F238E27FC236}">
                <a16:creationId xmlns:a16="http://schemas.microsoft.com/office/drawing/2014/main" id="{75997226-92C7-3345-9C29-6822FF0FD1F9}"/>
              </a:ext>
            </a:extLst>
          </p:cNvPr>
          <p:cNvSpPr/>
          <p:nvPr/>
        </p:nvSpPr>
        <p:spPr>
          <a:xfrm>
            <a:off x="6644020" y="3852447"/>
            <a:ext cx="6096000" cy="369332"/>
          </a:xfrm>
          <a:prstGeom prst="rect">
            <a:avLst/>
          </a:prstGeom>
        </p:spPr>
        <p:txBody>
          <a:bodyPr>
            <a:spAutoFit/>
          </a:bodyPr>
          <a:lstStyle/>
          <a:p>
            <a:r>
              <a:rPr lang="en-US" altLang="en-US" b="1" dirty="0">
                <a:solidFill>
                  <a:schemeClr val="tx2"/>
                </a:solidFill>
                <a:latin typeface="Montserrat" pitchFamily="2" charset="77"/>
                <a:ea typeface="ＭＳ Ｐゴシック" panose="020B0600070205080204" pitchFamily="34" charset="-128"/>
              </a:rPr>
              <a:t>Hi-res company logo</a:t>
            </a:r>
          </a:p>
        </p:txBody>
      </p:sp>
      <p:sp>
        <p:nvSpPr>
          <p:cNvPr id="23" name="Rectangle 22">
            <a:extLst>
              <a:ext uri="{FF2B5EF4-FFF2-40B4-BE49-F238E27FC236}">
                <a16:creationId xmlns:a16="http://schemas.microsoft.com/office/drawing/2014/main" id="{4260CDCF-EB9E-3047-B42B-D1F58AE2200F}"/>
              </a:ext>
            </a:extLst>
          </p:cNvPr>
          <p:cNvSpPr/>
          <p:nvPr/>
        </p:nvSpPr>
        <p:spPr>
          <a:xfrm>
            <a:off x="6644020" y="4755106"/>
            <a:ext cx="3369661" cy="646331"/>
          </a:xfrm>
          <a:prstGeom prst="rect">
            <a:avLst/>
          </a:prstGeom>
        </p:spPr>
        <p:txBody>
          <a:bodyPr wrap="square">
            <a:spAutoFit/>
          </a:bodyPr>
          <a:lstStyle/>
          <a:p>
            <a:r>
              <a:rPr lang="en-US" altLang="en-US" b="1" dirty="0">
                <a:solidFill>
                  <a:schemeClr val="tx2"/>
                </a:solidFill>
                <a:latin typeface="Montserrat" pitchFamily="2" charset="77"/>
                <a:ea typeface="ＭＳ Ｐゴシック" panose="020B0600070205080204" pitchFamily="34" charset="-128"/>
              </a:rPr>
              <a:t>Photography </a:t>
            </a:r>
            <a:r>
              <a:rPr lang="en-US" altLang="en-US" dirty="0">
                <a:solidFill>
                  <a:schemeClr val="tx2"/>
                </a:solidFill>
                <a:latin typeface="Montserrat" pitchFamily="2" charset="77"/>
                <a:ea typeface="ＭＳ Ｐゴシック" panose="020B0600070205080204" pitchFamily="34" charset="-128"/>
              </a:rPr>
              <a:t>(include captions if applicable)</a:t>
            </a:r>
            <a:endParaRPr lang="en-US" dirty="0">
              <a:solidFill>
                <a:schemeClr val="tx2"/>
              </a:solidFill>
              <a:latin typeface="Montserrat" pitchFamily="2" charset="77"/>
            </a:endParaRPr>
          </a:p>
        </p:txBody>
      </p:sp>
      <p:sp>
        <p:nvSpPr>
          <p:cNvPr id="2" name="Rectangle 1">
            <a:extLst>
              <a:ext uri="{FF2B5EF4-FFF2-40B4-BE49-F238E27FC236}">
                <a16:creationId xmlns:a16="http://schemas.microsoft.com/office/drawing/2014/main" id="{B4F4A733-CACB-19FB-BE10-80FC09367905}"/>
              </a:ext>
            </a:extLst>
          </p:cNvPr>
          <p:cNvSpPr/>
          <p:nvPr/>
        </p:nvSpPr>
        <p:spPr>
          <a:xfrm>
            <a:off x="1804975" y="6107718"/>
            <a:ext cx="6096000" cy="369332"/>
          </a:xfrm>
          <a:prstGeom prst="rect">
            <a:avLst/>
          </a:prstGeom>
        </p:spPr>
        <p:txBody>
          <a:bodyPr>
            <a:spAutoFit/>
          </a:bodyPr>
          <a:lstStyle/>
          <a:p>
            <a:r>
              <a:rPr lang="en-US" altLang="en-US" b="1" dirty="0">
                <a:solidFill>
                  <a:schemeClr val="tx2"/>
                </a:solidFill>
                <a:latin typeface="Montserrat" pitchFamily="2" charset="77"/>
                <a:ea typeface="ＭＳ Ｐゴシック" panose="020B0600070205080204" pitchFamily="34" charset="-128"/>
              </a:rPr>
              <a:t>Boilerplate </a:t>
            </a:r>
          </a:p>
        </p:txBody>
      </p:sp>
    </p:spTree>
    <p:extLst>
      <p:ext uri="{BB962C8B-B14F-4D97-AF65-F5344CB8AC3E}">
        <p14:creationId xmlns:p14="http://schemas.microsoft.com/office/powerpoint/2010/main" val="4139236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9B3E170E-B6C2-46CB-AE7D-9418AC94A031}"/>
              </a:ext>
            </a:extLst>
          </p:cNvPr>
          <p:cNvSpPr>
            <a:spLocks noGrp="1"/>
          </p:cNvSpPr>
          <p:nvPr>
            <p:ph idx="1"/>
          </p:nvPr>
        </p:nvSpPr>
        <p:spPr>
          <a:xfrm>
            <a:off x="2857446" y="2459589"/>
            <a:ext cx="7188786" cy="2950080"/>
          </a:xfrm>
        </p:spPr>
        <p:txBody>
          <a:bodyPr anchor="t">
            <a:normAutofit fontScale="92500" lnSpcReduction="10000"/>
          </a:bodyPr>
          <a:lstStyle/>
          <a:p>
            <a:pPr marL="305435" indent="-305435" algn="ctr">
              <a:lnSpc>
                <a:spcPct val="120000"/>
              </a:lnSpc>
              <a:buNone/>
            </a:pPr>
            <a:r>
              <a:rPr lang="en-US" sz="3200" b="1" dirty="0">
                <a:solidFill>
                  <a:srgbClr val="66336D"/>
                </a:solidFill>
                <a:latin typeface="Montserrat Black"/>
                <a:ea typeface="Roboto"/>
                <a:cs typeface="Roboto"/>
              </a:rPr>
              <a:t>Publicity is absolutely critical. </a:t>
            </a:r>
            <a:endParaRPr lang="en-US" altLang="en-US" sz="3200" b="1" dirty="0">
              <a:solidFill>
                <a:srgbClr val="66336D"/>
              </a:solidFill>
              <a:latin typeface="Montserrat Black"/>
              <a:ea typeface="ＭＳ Ｐゴシック"/>
              <a:cs typeface="Times New Roman"/>
            </a:endParaRPr>
          </a:p>
          <a:p>
            <a:pPr marL="305435" indent="-305435" algn="ctr">
              <a:lnSpc>
                <a:spcPct val="120000"/>
              </a:lnSpc>
              <a:buNone/>
            </a:pPr>
            <a:r>
              <a:rPr lang="en-US" sz="3200" b="1" dirty="0">
                <a:solidFill>
                  <a:srgbClr val="66336D"/>
                </a:solidFill>
                <a:latin typeface="Montserrat Black"/>
                <a:ea typeface="Roboto"/>
                <a:cs typeface="Roboto"/>
              </a:rPr>
              <a:t>A good PR story is inﬁnitely more effective than a front-page ad.</a:t>
            </a:r>
            <a:endParaRPr lang="en-US" altLang="en-US" sz="3200" b="1">
              <a:solidFill>
                <a:srgbClr val="66336D"/>
              </a:solidFill>
              <a:latin typeface="Montserrat Black"/>
              <a:ea typeface="ＭＳ Ｐゴシック"/>
              <a:cs typeface="Times New Roman"/>
            </a:endParaRPr>
          </a:p>
          <a:p>
            <a:pPr marL="305435" indent="-305435" algn="ctr">
              <a:buNone/>
            </a:pPr>
            <a:endParaRPr lang="en-US" altLang="en-US" sz="3200" b="1" i="1" dirty="0">
              <a:solidFill>
                <a:srgbClr val="66336D"/>
              </a:solidFill>
              <a:latin typeface="Montserrat Black"/>
              <a:ea typeface="ＭＳ Ｐゴシック" panose="020B0600070205080204" pitchFamily="34" charset="-128"/>
              <a:cs typeface="Times New Roman" panose="02020603050405020304" pitchFamily="18" charset="0"/>
            </a:endParaRPr>
          </a:p>
          <a:p>
            <a:pPr marL="305435" indent="-305435" algn="ctr">
              <a:buNone/>
            </a:pPr>
            <a:r>
              <a:rPr lang="en-US" altLang="en-US" sz="2000" dirty="0">
                <a:solidFill>
                  <a:schemeClr val="accent6"/>
                </a:solidFill>
                <a:latin typeface="Montserrat"/>
                <a:ea typeface="ＭＳ Ｐゴシック"/>
                <a:cs typeface="Times New Roman"/>
              </a:rPr>
              <a:t>– Richard Branson</a:t>
            </a:r>
            <a:endParaRPr lang="en-US" altLang="en-US" sz="2000" dirty="0">
              <a:solidFill>
                <a:schemeClr val="accent6"/>
              </a:solidFill>
              <a:latin typeface="Montserrat" pitchFamily="2" charset="77"/>
              <a:ea typeface="ＭＳ Ｐゴシック" panose="020B0600070205080204" pitchFamily="34" charset="-128"/>
              <a:cs typeface="Times New Roman" panose="02020603050405020304" pitchFamily="18" charset="0"/>
            </a:endParaRPr>
          </a:p>
          <a:p>
            <a:pPr marL="305435" indent="-305435" algn="ctr">
              <a:buNone/>
            </a:pPr>
            <a:endParaRPr lang="en-US" sz="3200" b="1" dirty="0">
              <a:solidFill>
                <a:srgbClr val="66336D"/>
              </a:solidFill>
              <a:latin typeface="Montserrat" pitchFamily="2" charset="77"/>
            </a:endParaRPr>
          </a:p>
        </p:txBody>
      </p:sp>
      <p:sp>
        <p:nvSpPr>
          <p:cNvPr id="2" name="TextBox 1">
            <a:extLst>
              <a:ext uri="{FF2B5EF4-FFF2-40B4-BE49-F238E27FC236}">
                <a16:creationId xmlns:a16="http://schemas.microsoft.com/office/drawing/2014/main" id="{1063ED37-AACC-9340-91C5-D6EC6B2A010F}"/>
              </a:ext>
            </a:extLst>
          </p:cNvPr>
          <p:cNvSpPr txBox="1"/>
          <p:nvPr/>
        </p:nvSpPr>
        <p:spPr>
          <a:xfrm>
            <a:off x="5542546" y="1148658"/>
            <a:ext cx="1106905" cy="2400657"/>
          </a:xfrm>
          <a:prstGeom prst="rect">
            <a:avLst/>
          </a:prstGeom>
          <a:noFill/>
        </p:spPr>
        <p:txBody>
          <a:bodyPr wrap="square" rtlCol="0">
            <a:spAutoFit/>
          </a:bodyPr>
          <a:lstStyle/>
          <a:p>
            <a:r>
              <a:rPr lang="en-US" sz="15000" dirty="0">
                <a:solidFill>
                  <a:schemeClr val="accent6"/>
                </a:solidFill>
                <a:latin typeface="Chapaza" pitchFamily="2" charset="0"/>
                <a:cs typeface="Al Bayan Plain" pitchFamily="2" charset="-78"/>
              </a:rPr>
              <a:t>“</a:t>
            </a:r>
          </a:p>
        </p:txBody>
      </p:sp>
    </p:spTree>
    <p:extLst>
      <p:ext uri="{BB962C8B-B14F-4D97-AF65-F5344CB8AC3E}">
        <p14:creationId xmlns:p14="http://schemas.microsoft.com/office/powerpoint/2010/main" val="1114374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0EF86DD-6DE2-A244-B6F5-4F7492928EA8}"/>
              </a:ext>
            </a:extLst>
          </p:cNvPr>
          <p:cNvSpPr>
            <a:spLocks noGrp="1"/>
          </p:cNvSpPr>
          <p:nvPr>
            <p:ph type="title"/>
          </p:nvPr>
        </p:nvSpPr>
        <p:spPr>
          <a:xfrm>
            <a:off x="581192" y="980455"/>
            <a:ext cx="11029616" cy="459463"/>
          </a:xfrm>
        </p:spPr>
        <p:txBody>
          <a:bodyPr>
            <a:normAutofit fontScale="90000"/>
          </a:bodyPr>
          <a:lstStyle/>
          <a:p>
            <a:r>
              <a:rPr lang="en-US" dirty="0"/>
              <a:t>STEP 2: </a:t>
            </a:r>
            <a:r>
              <a:rPr lang="en-US" b="1" dirty="0"/>
              <a:t>write a press release</a:t>
            </a:r>
          </a:p>
        </p:txBody>
      </p:sp>
      <p:sp>
        <p:nvSpPr>
          <p:cNvPr id="9" name="Content Placeholder 2">
            <a:extLst>
              <a:ext uri="{FF2B5EF4-FFF2-40B4-BE49-F238E27FC236}">
                <a16:creationId xmlns:a16="http://schemas.microsoft.com/office/drawing/2014/main" id="{04EE4072-757F-4AFC-B1D9-A6A95D5DCEE0}"/>
              </a:ext>
            </a:extLst>
          </p:cNvPr>
          <p:cNvSpPr>
            <a:spLocks noGrp="1"/>
          </p:cNvSpPr>
          <p:nvPr>
            <p:ph idx="1"/>
          </p:nvPr>
        </p:nvSpPr>
        <p:spPr>
          <a:xfrm>
            <a:off x="581192" y="1910089"/>
            <a:ext cx="9458921" cy="4578446"/>
          </a:xfrm>
        </p:spPr>
        <p:txBody>
          <a:bodyPr anchor="t">
            <a:normAutofit/>
          </a:bodyPr>
          <a:lstStyle/>
          <a:p>
            <a:pPr marL="0" indent="0">
              <a:lnSpc>
                <a:spcPct val="90000"/>
              </a:lnSpc>
              <a:buNone/>
            </a:pPr>
            <a:r>
              <a:rPr lang="en-US" altLang="en-US" b="1" cap="all" dirty="0">
                <a:latin typeface="Montserrat" pitchFamily="2" charset="77"/>
              </a:rPr>
              <a:t>Anatomy of a standard press release:</a:t>
            </a:r>
            <a:br>
              <a:rPr lang="en-US" altLang="en-US" b="1" dirty="0">
                <a:latin typeface="Montserrat" pitchFamily="2" charset="77"/>
              </a:rPr>
            </a:br>
            <a:endParaRPr lang="en-US" altLang="en-US" b="1" dirty="0">
              <a:latin typeface="Montserrat" pitchFamily="2" charset="77"/>
            </a:endParaRPr>
          </a:p>
          <a:p>
            <a:pPr>
              <a:lnSpc>
                <a:spcPct val="80000"/>
              </a:lnSpc>
              <a:buFont typeface="Arial" panose="020B0604020202020204" pitchFamily="34" charset="0"/>
              <a:buChar char="•"/>
            </a:pPr>
            <a:r>
              <a:rPr lang="en-US" altLang="en-US" b="1" dirty="0">
                <a:latin typeface="Montserrat" pitchFamily="2" charset="77"/>
              </a:rPr>
              <a:t>Headline: </a:t>
            </a:r>
            <a:r>
              <a:rPr lang="en-US" altLang="en-US" dirty="0">
                <a:latin typeface="Montserrat" pitchFamily="2" charset="77"/>
              </a:rPr>
              <a:t>News sounding in all caps</a:t>
            </a:r>
          </a:p>
          <a:p>
            <a:pPr>
              <a:lnSpc>
                <a:spcPct val="80000"/>
              </a:lnSpc>
              <a:buFont typeface="Arial" panose="020B0604020202020204" pitchFamily="34" charset="0"/>
              <a:buChar char="•"/>
            </a:pPr>
            <a:r>
              <a:rPr lang="en-US" altLang="en-US" b="1" dirty="0">
                <a:latin typeface="Montserrat" pitchFamily="2" charset="77"/>
              </a:rPr>
              <a:t>Subhead:</a:t>
            </a:r>
            <a:r>
              <a:rPr lang="en-US" altLang="en-US" dirty="0">
                <a:latin typeface="Montserrat" pitchFamily="2" charset="77"/>
              </a:rPr>
              <a:t> Witty in caps and lowercase</a:t>
            </a:r>
          </a:p>
          <a:p>
            <a:pPr>
              <a:lnSpc>
                <a:spcPct val="80000"/>
              </a:lnSpc>
              <a:buFont typeface="Arial" panose="020B0604020202020204" pitchFamily="34" charset="0"/>
              <a:buChar char="•"/>
            </a:pPr>
            <a:endParaRPr lang="en-US" altLang="en-US" b="1" dirty="0">
              <a:latin typeface="Montserrat" pitchFamily="2" charset="77"/>
            </a:endParaRPr>
          </a:p>
          <a:p>
            <a:pPr>
              <a:buFont typeface="Arial" panose="020B0604020202020204" pitchFamily="34" charset="0"/>
              <a:buChar char="•"/>
            </a:pPr>
            <a:endParaRPr lang="en-US" sz="1600" dirty="0">
              <a:latin typeface="Montserrat" pitchFamily="2" charset="77"/>
            </a:endParaRPr>
          </a:p>
        </p:txBody>
      </p:sp>
      <p:pic>
        <p:nvPicPr>
          <p:cNvPr id="8" name="Picture 7">
            <a:extLst>
              <a:ext uri="{FF2B5EF4-FFF2-40B4-BE49-F238E27FC236}">
                <a16:creationId xmlns:a16="http://schemas.microsoft.com/office/drawing/2014/main" id="{9F63A2F8-77C0-0546-9D00-F2475D365E1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3082" y="625933"/>
            <a:ext cx="11302314" cy="1100365"/>
          </a:xfrm>
          <a:prstGeom prst="rect">
            <a:avLst/>
          </a:prstGeom>
          <a:effectLst>
            <a:outerShdw blurRad="50800" dist="50800" dir="5400000" algn="ctr" rotWithShape="0">
              <a:srgbClr val="000000">
                <a:alpha val="0"/>
              </a:srgbClr>
            </a:outerShdw>
          </a:effectLst>
        </p:spPr>
      </p:pic>
      <p:pic>
        <p:nvPicPr>
          <p:cNvPr id="10" name="Picture 9">
            <a:extLst>
              <a:ext uri="{FF2B5EF4-FFF2-40B4-BE49-F238E27FC236}">
                <a16:creationId xmlns:a16="http://schemas.microsoft.com/office/drawing/2014/main" id="{9CA2DF3A-BE9E-6843-9B63-D9B9B2637EA0}"/>
              </a:ext>
            </a:extLst>
          </p:cNvPr>
          <p:cNvPicPr>
            <a:picLocks noChangeAspect="1"/>
          </p:cNvPicPr>
          <p:nvPr/>
        </p:nvPicPr>
        <p:blipFill>
          <a:blip r:embed="rId4"/>
          <a:stretch>
            <a:fillRect/>
          </a:stretch>
        </p:blipFill>
        <p:spPr>
          <a:xfrm>
            <a:off x="10886676" y="979325"/>
            <a:ext cx="627343" cy="459462"/>
          </a:xfrm>
          <a:prstGeom prst="rect">
            <a:avLst/>
          </a:prstGeom>
        </p:spPr>
      </p:pic>
      <p:sp>
        <p:nvSpPr>
          <p:cNvPr id="3" name="TextBox 2">
            <a:extLst>
              <a:ext uri="{FF2B5EF4-FFF2-40B4-BE49-F238E27FC236}">
                <a16:creationId xmlns:a16="http://schemas.microsoft.com/office/drawing/2014/main" id="{7BF015DF-AF92-F905-2EBD-EDC5D6B8D6C8}"/>
              </a:ext>
            </a:extLst>
          </p:cNvPr>
          <p:cNvSpPr txBox="1"/>
          <p:nvPr/>
        </p:nvSpPr>
        <p:spPr>
          <a:xfrm>
            <a:off x="993422" y="977816"/>
            <a:ext cx="6096000" cy="461665"/>
          </a:xfrm>
          <a:prstGeom prst="rect">
            <a:avLst/>
          </a:prstGeom>
          <a:noFill/>
        </p:spPr>
        <p:txBody>
          <a:bodyPr wrap="square">
            <a:spAutoFit/>
          </a:bodyPr>
          <a:lstStyle/>
          <a:p>
            <a:r>
              <a:rPr lang="en-US" sz="2400" b="1" dirty="0">
                <a:solidFill>
                  <a:schemeClr val="bg1"/>
                </a:solidFill>
                <a:latin typeface="+mj-lt"/>
              </a:rPr>
              <a:t>PRESS RELEASE STRUCTURE </a:t>
            </a:r>
            <a:endParaRPr lang="en-US" sz="2400" dirty="0">
              <a:solidFill>
                <a:schemeClr val="bg1"/>
              </a:solidFill>
              <a:latin typeface="+mj-lt"/>
            </a:endParaRPr>
          </a:p>
        </p:txBody>
      </p:sp>
      <p:pic>
        <p:nvPicPr>
          <p:cNvPr id="5" name="Picture 4">
            <a:extLst>
              <a:ext uri="{FF2B5EF4-FFF2-40B4-BE49-F238E27FC236}">
                <a16:creationId xmlns:a16="http://schemas.microsoft.com/office/drawing/2014/main" id="{07FA93F8-7324-A063-6D03-1D5F1F4C0C27}"/>
              </a:ext>
            </a:extLst>
          </p:cNvPr>
          <p:cNvPicPr>
            <a:picLocks noChangeAspect="1"/>
          </p:cNvPicPr>
          <p:nvPr/>
        </p:nvPicPr>
        <p:blipFill>
          <a:blip r:embed="rId5"/>
          <a:stretch>
            <a:fillRect/>
          </a:stretch>
        </p:blipFill>
        <p:spPr>
          <a:xfrm>
            <a:off x="2590447" y="3429000"/>
            <a:ext cx="7654694" cy="2318392"/>
          </a:xfrm>
          <a:prstGeom prst="rect">
            <a:avLst/>
          </a:prstGeom>
        </p:spPr>
      </p:pic>
    </p:spTree>
    <p:extLst>
      <p:ext uri="{BB962C8B-B14F-4D97-AF65-F5344CB8AC3E}">
        <p14:creationId xmlns:p14="http://schemas.microsoft.com/office/powerpoint/2010/main" val="3928827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0EF86DD-6DE2-A244-B6F5-4F7492928EA8}"/>
              </a:ext>
            </a:extLst>
          </p:cNvPr>
          <p:cNvSpPr>
            <a:spLocks noGrp="1"/>
          </p:cNvSpPr>
          <p:nvPr>
            <p:ph type="title"/>
          </p:nvPr>
        </p:nvSpPr>
        <p:spPr>
          <a:xfrm>
            <a:off x="581192" y="980455"/>
            <a:ext cx="11029616" cy="459463"/>
          </a:xfrm>
        </p:spPr>
        <p:txBody>
          <a:bodyPr>
            <a:normAutofit fontScale="90000"/>
          </a:bodyPr>
          <a:lstStyle/>
          <a:p>
            <a:r>
              <a:rPr lang="en-US" dirty="0"/>
              <a:t>STEP 2: </a:t>
            </a:r>
            <a:r>
              <a:rPr lang="en-US" b="1" dirty="0"/>
              <a:t>write a press release</a:t>
            </a:r>
          </a:p>
        </p:txBody>
      </p:sp>
      <p:sp>
        <p:nvSpPr>
          <p:cNvPr id="9" name="Content Placeholder 2">
            <a:extLst>
              <a:ext uri="{FF2B5EF4-FFF2-40B4-BE49-F238E27FC236}">
                <a16:creationId xmlns:a16="http://schemas.microsoft.com/office/drawing/2014/main" id="{04EE4072-757F-4AFC-B1D9-A6A95D5DCEE0}"/>
              </a:ext>
            </a:extLst>
          </p:cNvPr>
          <p:cNvSpPr>
            <a:spLocks noGrp="1"/>
          </p:cNvSpPr>
          <p:nvPr>
            <p:ph idx="1"/>
          </p:nvPr>
        </p:nvSpPr>
        <p:spPr>
          <a:xfrm>
            <a:off x="581192" y="1910089"/>
            <a:ext cx="9458921" cy="4578446"/>
          </a:xfrm>
        </p:spPr>
        <p:txBody>
          <a:bodyPr anchor="t">
            <a:normAutofit/>
          </a:bodyPr>
          <a:lstStyle/>
          <a:p>
            <a:pPr marL="0" indent="0">
              <a:lnSpc>
                <a:spcPct val="90000"/>
              </a:lnSpc>
              <a:buNone/>
            </a:pPr>
            <a:r>
              <a:rPr lang="en-US" altLang="en-US" b="1" cap="all" dirty="0">
                <a:latin typeface="Montserrat" pitchFamily="2" charset="77"/>
              </a:rPr>
              <a:t>Anatomy of a standard press release:</a:t>
            </a:r>
            <a:br>
              <a:rPr lang="en-US" altLang="en-US" b="1" dirty="0">
                <a:latin typeface="Montserrat" pitchFamily="2" charset="77"/>
              </a:rPr>
            </a:br>
            <a:endParaRPr lang="en-US" altLang="en-US" b="1" dirty="0">
              <a:latin typeface="Montserrat" pitchFamily="2" charset="77"/>
            </a:endParaRPr>
          </a:p>
          <a:p>
            <a:pPr>
              <a:lnSpc>
                <a:spcPct val="80000"/>
              </a:lnSpc>
              <a:buFont typeface="Arial" panose="020B0604020202020204" pitchFamily="34" charset="0"/>
              <a:buChar char="•"/>
            </a:pPr>
            <a:r>
              <a:rPr lang="en-US" altLang="en-US" b="1" dirty="0">
                <a:latin typeface="Montserrat" pitchFamily="2" charset="77"/>
              </a:rPr>
              <a:t>Dateline: </a:t>
            </a:r>
            <a:r>
              <a:rPr lang="en-US" altLang="en-US" dirty="0">
                <a:latin typeface="Montserrat" pitchFamily="2" charset="77"/>
              </a:rPr>
              <a:t>City and Date</a:t>
            </a:r>
          </a:p>
          <a:p>
            <a:pPr>
              <a:lnSpc>
                <a:spcPct val="80000"/>
              </a:lnSpc>
              <a:buFont typeface="Arial" panose="020B0604020202020204" pitchFamily="34" charset="0"/>
              <a:buChar char="•"/>
            </a:pPr>
            <a:r>
              <a:rPr lang="en-US" altLang="en-US" b="1" dirty="0">
                <a:latin typeface="Montserrat" pitchFamily="2" charset="77"/>
              </a:rPr>
              <a:t>First paragraph: </a:t>
            </a:r>
            <a:r>
              <a:rPr lang="en-US" altLang="en-US" dirty="0">
                <a:latin typeface="Montserrat" pitchFamily="2" charset="77"/>
              </a:rPr>
              <a:t>who, what, when and where</a:t>
            </a:r>
          </a:p>
          <a:p>
            <a:pPr>
              <a:lnSpc>
                <a:spcPct val="80000"/>
              </a:lnSpc>
              <a:buFont typeface="Arial" panose="020B0604020202020204" pitchFamily="34" charset="0"/>
              <a:buChar char="•"/>
            </a:pPr>
            <a:endParaRPr lang="en-US" altLang="en-US" dirty="0">
              <a:latin typeface="Montserrat" pitchFamily="2" charset="77"/>
            </a:endParaRPr>
          </a:p>
          <a:p>
            <a:pPr>
              <a:buFont typeface="Arial" panose="020B0604020202020204" pitchFamily="34" charset="0"/>
              <a:buChar char="•"/>
            </a:pPr>
            <a:endParaRPr lang="en-US" sz="1600" dirty="0">
              <a:latin typeface="Montserrat" pitchFamily="2" charset="77"/>
            </a:endParaRPr>
          </a:p>
        </p:txBody>
      </p:sp>
      <p:pic>
        <p:nvPicPr>
          <p:cNvPr id="8" name="Picture 7">
            <a:extLst>
              <a:ext uri="{FF2B5EF4-FFF2-40B4-BE49-F238E27FC236}">
                <a16:creationId xmlns:a16="http://schemas.microsoft.com/office/drawing/2014/main" id="{9F63A2F8-77C0-0546-9D00-F2475D365E1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3082" y="625933"/>
            <a:ext cx="11302314" cy="1100365"/>
          </a:xfrm>
          <a:prstGeom prst="rect">
            <a:avLst/>
          </a:prstGeom>
          <a:effectLst>
            <a:outerShdw blurRad="50800" dist="50800" dir="5400000" algn="ctr" rotWithShape="0">
              <a:srgbClr val="000000">
                <a:alpha val="0"/>
              </a:srgbClr>
            </a:outerShdw>
          </a:effectLst>
        </p:spPr>
      </p:pic>
      <p:pic>
        <p:nvPicPr>
          <p:cNvPr id="10" name="Picture 9">
            <a:extLst>
              <a:ext uri="{FF2B5EF4-FFF2-40B4-BE49-F238E27FC236}">
                <a16:creationId xmlns:a16="http://schemas.microsoft.com/office/drawing/2014/main" id="{9CA2DF3A-BE9E-6843-9B63-D9B9B2637EA0}"/>
              </a:ext>
            </a:extLst>
          </p:cNvPr>
          <p:cNvPicPr>
            <a:picLocks noChangeAspect="1"/>
          </p:cNvPicPr>
          <p:nvPr/>
        </p:nvPicPr>
        <p:blipFill>
          <a:blip r:embed="rId4"/>
          <a:stretch>
            <a:fillRect/>
          </a:stretch>
        </p:blipFill>
        <p:spPr>
          <a:xfrm>
            <a:off x="10886676" y="979325"/>
            <a:ext cx="627343" cy="459462"/>
          </a:xfrm>
          <a:prstGeom prst="rect">
            <a:avLst/>
          </a:prstGeom>
        </p:spPr>
      </p:pic>
      <p:sp>
        <p:nvSpPr>
          <p:cNvPr id="3" name="TextBox 2">
            <a:extLst>
              <a:ext uri="{FF2B5EF4-FFF2-40B4-BE49-F238E27FC236}">
                <a16:creationId xmlns:a16="http://schemas.microsoft.com/office/drawing/2014/main" id="{7BF015DF-AF92-F905-2EBD-EDC5D6B8D6C8}"/>
              </a:ext>
            </a:extLst>
          </p:cNvPr>
          <p:cNvSpPr txBox="1"/>
          <p:nvPr/>
        </p:nvSpPr>
        <p:spPr>
          <a:xfrm>
            <a:off x="993422" y="977816"/>
            <a:ext cx="6096000" cy="461665"/>
          </a:xfrm>
          <a:prstGeom prst="rect">
            <a:avLst/>
          </a:prstGeom>
          <a:noFill/>
        </p:spPr>
        <p:txBody>
          <a:bodyPr wrap="square">
            <a:spAutoFit/>
          </a:bodyPr>
          <a:lstStyle/>
          <a:p>
            <a:r>
              <a:rPr lang="en-US" sz="2400" b="1" dirty="0">
                <a:solidFill>
                  <a:schemeClr val="bg1"/>
                </a:solidFill>
                <a:latin typeface="+mj-lt"/>
              </a:rPr>
              <a:t>PRESS RELEASE STRUCTURE </a:t>
            </a:r>
            <a:endParaRPr lang="en-US" sz="2400" dirty="0">
              <a:solidFill>
                <a:schemeClr val="bg1"/>
              </a:solidFill>
              <a:latin typeface="+mj-lt"/>
            </a:endParaRPr>
          </a:p>
        </p:txBody>
      </p:sp>
      <p:pic>
        <p:nvPicPr>
          <p:cNvPr id="13" name="Picture 12">
            <a:extLst>
              <a:ext uri="{FF2B5EF4-FFF2-40B4-BE49-F238E27FC236}">
                <a16:creationId xmlns:a16="http://schemas.microsoft.com/office/drawing/2014/main" id="{55EBC5B0-D928-2697-FA99-14308E02EF1D}"/>
              </a:ext>
            </a:extLst>
          </p:cNvPr>
          <p:cNvPicPr>
            <a:picLocks noChangeAspect="1"/>
          </p:cNvPicPr>
          <p:nvPr/>
        </p:nvPicPr>
        <p:blipFill>
          <a:blip r:embed="rId5"/>
          <a:stretch>
            <a:fillRect/>
          </a:stretch>
        </p:blipFill>
        <p:spPr>
          <a:xfrm>
            <a:off x="1558633" y="3626046"/>
            <a:ext cx="9641714" cy="2251499"/>
          </a:xfrm>
          <a:prstGeom prst="rect">
            <a:avLst/>
          </a:prstGeom>
        </p:spPr>
      </p:pic>
    </p:spTree>
    <p:extLst>
      <p:ext uri="{BB962C8B-B14F-4D97-AF65-F5344CB8AC3E}">
        <p14:creationId xmlns:p14="http://schemas.microsoft.com/office/powerpoint/2010/main" val="2278334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0EF86DD-6DE2-A244-B6F5-4F7492928EA8}"/>
              </a:ext>
            </a:extLst>
          </p:cNvPr>
          <p:cNvSpPr>
            <a:spLocks noGrp="1"/>
          </p:cNvSpPr>
          <p:nvPr>
            <p:ph type="title"/>
          </p:nvPr>
        </p:nvSpPr>
        <p:spPr>
          <a:xfrm>
            <a:off x="581192" y="980455"/>
            <a:ext cx="11029616" cy="459463"/>
          </a:xfrm>
        </p:spPr>
        <p:txBody>
          <a:bodyPr>
            <a:normAutofit fontScale="90000"/>
          </a:bodyPr>
          <a:lstStyle/>
          <a:p>
            <a:r>
              <a:rPr lang="en-US" dirty="0"/>
              <a:t>STEP 2: </a:t>
            </a:r>
            <a:r>
              <a:rPr lang="en-US" b="1" dirty="0"/>
              <a:t>write a press release</a:t>
            </a:r>
          </a:p>
        </p:txBody>
      </p:sp>
      <p:sp>
        <p:nvSpPr>
          <p:cNvPr id="9" name="Content Placeholder 2">
            <a:extLst>
              <a:ext uri="{FF2B5EF4-FFF2-40B4-BE49-F238E27FC236}">
                <a16:creationId xmlns:a16="http://schemas.microsoft.com/office/drawing/2014/main" id="{04EE4072-757F-4AFC-B1D9-A6A95D5DCEE0}"/>
              </a:ext>
            </a:extLst>
          </p:cNvPr>
          <p:cNvSpPr>
            <a:spLocks noGrp="1"/>
          </p:cNvSpPr>
          <p:nvPr>
            <p:ph idx="1"/>
          </p:nvPr>
        </p:nvSpPr>
        <p:spPr>
          <a:xfrm>
            <a:off x="581192" y="1876222"/>
            <a:ext cx="9458921" cy="4578446"/>
          </a:xfrm>
        </p:spPr>
        <p:txBody>
          <a:bodyPr anchor="t">
            <a:normAutofit/>
          </a:bodyPr>
          <a:lstStyle/>
          <a:p>
            <a:pPr marL="0" indent="0">
              <a:lnSpc>
                <a:spcPct val="90000"/>
              </a:lnSpc>
              <a:buNone/>
            </a:pPr>
            <a:r>
              <a:rPr lang="en-US" altLang="en-US" b="1" cap="all" dirty="0">
                <a:latin typeface="Montserrat" pitchFamily="2" charset="77"/>
              </a:rPr>
              <a:t>Anatomy of a standard press release:</a:t>
            </a:r>
            <a:br>
              <a:rPr lang="en-US" altLang="en-US" b="1" dirty="0">
                <a:latin typeface="Montserrat" pitchFamily="2" charset="77"/>
              </a:rPr>
            </a:br>
            <a:endParaRPr lang="en-US" altLang="en-US" dirty="0">
              <a:latin typeface="Montserrat" pitchFamily="2" charset="77"/>
            </a:endParaRPr>
          </a:p>
          <a:p>
            <a:pPr>
              <a:lnSpc>
                <a:spcPct val="80000"/>
              </a:lnSpc>
              <a:buFont typeface="Arial" panose="020B0604020202020204" pitchFamily="34" charset="0"/>
              <a:buChar char="•"/>
            </a:pPr>
            <a:r>
              <a:rPr lang="en-US" altLang="en-US" b="1" dirty="0">
                <a:latin typeface="Montserrat" pitchFamily="2" charset="77"/>
              </a:rPr>
              <a:t>Second paragraph: </a:t>
            </a:r>
            <a:r>
              <a:rPr lang="en-US" altLang="en-US" dirty="0">
                <a:latin typeface="Montserrat" pitchFamily="2" charset="77"/>
              </a:rPr>
              <a:t>Relevant information on business/news (Why) </a:t>
            </a:r>
          </a:p>
          <a:p>
            <a:pPr>
              <a:lnSpc>
                <a:spcPct val="80000"/>
              </a:lnSpc>
              <a:buFont typeface="Arial" panose="020B0604020202020204" pitchFamily="34" charset="0"/>
              <a:buChar char="•"/>
            </a:pPr>
            <a:r>
              <a:rPr lang="en-US" altLang="en-US" b="1" dirty="0">
                <a:latin typeface="Montserrat" pitchFamily="2" charset="77"/>
              </a:rPr>
              <a:t>Third paragraph: </a:t>
            </a:r>
            <a:r>
              <a:rPr lang="en-US" altLang="en-US" dirty="0">
                <a:latin typeface="Montserrat" pitchFamily="2" charset="77"/>
              </a:rPr>
              <a:t>Quote from authority</a:t>
            </a:r>
          </a:p>
          <a:p>
            <a:pPr>
              <a:lnSpc>
                <a:spcPct val="80000"/>
              </a:lnSpc>
              <a:buFont typeface="Arial" panose="020B0604020202020204" pitchFamily="34" charset="0"/>
              <a:buChar char="•"/>
            </a:pPr>
            <a:r>
              <a:rPr lang="en-US" altLang="en-US" b="1" dirty="0">
                <a:latin typeface="Montserrat" pitchFamily="2" charset="77"/>
              </a:rPr>
              <a:t>Subsequent paragraph: </a:t>
            </a:r>
            <a:r>
              <a:rPr lang="en-US" altLang="en-US" dirty="0">
                <a:latin typeface="Montserrat" pitchFamily="2" charset="77"/>
              </a:rPr>
              <a:t>less relevant information</a:t>
            </a:r>
          </a:p>
          <a:p>
            <a:pPr marL="0" indent="0">
              <a:lnSpc>
                <a:spcPct val="80000"/>
              </a:lnSpc>
              <a:buNone/>
            </a:pPr>
            <a:endParaRPr lang="en-US" altLang="en-US" dirty="0">
              <a:latin typeface="Montserrat" pitchFamily="2" charset="77"/>
            </a:endParaRPr>
          </a:p>
          <a:p>
            <a:pPr>
              <a:buFont typeface="Arial" panose="020B0604020202020204" pitchFamily="34" charset="0"/>
              <a:buChar char="•"/>
            </a:pPr>
            <a:endParaRPr lang="en-US" sz="1600" dirty="0">
              <a:latin typeface="Montserrat" pitchFamily="2" charset="77"/>
            </a:endParaRPr>
          </a:p>
        </p:txBody>
      </p:sp>
      <p:pic>
        <p:nvPicPr>
          <p:cNvPr id="8" name="Picture 7">
            <a:extLst>
              <a:ext uri="{FF2B5EF4-FFF2-40B4-BE49-F238E27FC236}">
                <a16:creationId xmlns:a16="http://schemas.microsoft.com/office/drawing/2014/main" id="{9F63A2F8-77C0-0546-9D00-F2475D365E1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3082" y="625933"/>
            <a:ext cx="11302314" cy="1100365"/>
          </a:xfrm>
          <a:prstGeom prst="rect">
            <a:avLst/>
          </a:prstGeom>
          <a:effectLst>
            <a:outerShdw blurRad="50800" dist="50800" dir="5400000" algn="ctr" rotWithShape="0">
              <a:srgbClr val="000000">
                <a:alpha val="0"/>
              </a:srgbClr>
            </a:outerShdw>
          </a:effectLst>
        </p:spPr>
      </p:pic>
      <p:pic>
        <p:nvPicPr>
          <p:cNvPr id="10" name="Picture 9">
            <a:extLst>
              <a:ext uri="{FF2B5EF4-FFF2-40B4-BE49-F238E27FC236}">
                <a16:creationId xmlns:a16="http://schemas.microsoft.com/office/drawing/2014/main" id="{9CA2DF3A-BE9E-6843-9B63-D9B9B2637EA0}"/>
              </a:ext>
            </a:extLst>
          </p:cNvPr>
          <p:cNvPicPr>
            <a:picLocks noChangeAspect="1"/>
          </p:cNvPicPr>
          <p:nvPr/>
        </p:nvPicPr>
        <p:blipFill>
          <a:blip r:embed="rId4"/>
          <a:stretch>
            <a:fillRect/>
          </a:stretch>
        </p:blipFill>
        <p:spPr>
          <a:xfrm>
            <a:off x="10886676" y="979325"/>
            <a:ext cx="627343" cy="459462"/>
          </a:xfrm>
          <a:prstGeom prst="rect">
            <a:avLst/>
          </a:prstGeom>
        </p:spPr>
      </p:pic>
      <p:sp>
        <p:nvSpPr>
          <p:cNvPr id="3" name="TextBox 2">
            <a:extLst>
              <a:ext uri="{FF2B5EF4-FFF2-40B4-BE49-F238E27FC236}">
                <a16:creationId xmlns:a16="http://schemas.microsoft.com/office/drawing/2014/main" id="{7BF015DF-AF92-F905-2EBD-EDC5D6B8D6C8}"/>
              </a:ext>
            </a:extLst>
          </p:cNvPr>
          <p:cNvSpPr txBox="1"/>
          <p:nvPr/>
        </p:nvSpPr>
        <p:spPr>
          <a:xfrm>
            <a:off x="993422" y="977816"/>
            <a:ext cx="6096000" cy="461665"/>
          </a:xfrm>
          <a:prstGeom prst="rect">
            <a:avLst/>
          </a:prstGeom>
          <a:noFill/>
        </p:spPr>
        <p:txBody>
          <a:bodyPr wrap="square">
            <a:spAutoFit/>
          </a:bodyPr>
          <a:lstStyle/>
          <a:p>
            <a:r>
              <a:rPr lang="en-US" sz="2400" b="1" dirty="0">
                <a:solidFill>
                  <a:schemeClr val="bg1"/>
                </a:solidFill>
                <a:latin typeface="+mj-lt"/>
              </a:rPr>
              <a:t>PRESS RELEASE STRUCTURE </a:t>
            </a:r>
            <a:endParaRPr lang="en-US" sz="2400" dirty="0">
              <a:solidFill>
                <a:schemeClr val="bg1"/>
              </a:solidFill>
              <a:latin typeface="+mj-lt"/>
            </a:endParaRPr>
          </a:p>
        </p:txBody>
      </p:sp>
      <p:pic>
        <p:nvPicPr>
          <p:cNvPr id="4" name="Picture 3">
            <a:extLst>
              <a:ext uri="{FF2B5EF4-FFF2-40B4-BE49-F238E27FC236}">
                <a16:creationId xmlns:a16="http://schemas.microsoft.com/office/drawing/2014/main" id="{9E19D30E-5CCB-01B1-92E6-D2C4880ABCC8}"/>
              </a:ext>
            </a:extLst>
          </p:cNvPr>
          <p:cNvPicPr>
            <a:picLocks noChangeAspect="1"/>
          </p:cNvPicPr>
          <p:nvPr/>
        </p:nvPicPr>
        <p:blipFill>
          <a:blip r:embed="rId5"/>
          <a:stretch>
            <a:fillRect/>
          </a:stretch>
        </p:blipFill>
        <p:spPr>
          <a:xfrm>
            <a:off x="3402535" y="3608298"/>
            <a:ext cx="4985110" cy="3249702"/>
          </a:xfrm>
          <a:prstGeom prst="rect">
            <a:avLst/>
          </a:prstGeom>
        </p:spPr>
      </p:pic>
    </p:spTree>
    <p:extLst>
      <p:ext uri="{BB962C8B-B14F-4D97-AF65-F5344CB8AC3E}">
        <p14:creationId xmlns:p14="http://schemas.microsoft.com/office/powerpoint/2010/main" val="3998466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0EF86DD-6DE2-A244-B6F5-4F7492928EA8}"/>
              </a:ext>
            </a:extLst>
          </p:cNvPr>
          <p:cNvSpPr>
            <a:spLocks noGrp="1"/>
          </p:cNvSpPr>
          <p:nvPr>
            <p:ph type="title"/>
          </p:nvPr>
        </p:nvSpPr>
        <p:spPr>
          <a:xfrm>
            <a:off x="581192" y="980455"/>
            <a:ext cx="11029616" cy="459463"/>
          </a:xfrm>
        </p:spPr>
        <p:txBody>
          <a:bodyPr>
            <a:normAutofit fontScale="90000"/>
          </a:bodyPr>
          <a:lstStyle/>
          <a:p>
            <a:r>
              <a:rPr lang="en-US" dirty="0"/>
              <a:t>STEP 2: </a:t>
            </a:r>
            <a:r>
              <a:rPr lang="en-US" b="1" dirty="0"/>
              <a:t>write a press release</a:t>
            </a:r>
          </a:p>
        </p:txBody>
      </p:sp>
      <p:sp>
        <p:nvSpPr>
          <p:cNvPr id="9" name="Content Placeholder 2">
            <a:extLst>
              <a:ext uri="{FF2B5EF4-FFF2-40B4-BE49-F238E27FC236}">
                <a16:creationId xmlns:a16="http://schemas.microsoft.com/office/drawing/2014/main" id="{04EE4072-757F-4AFC-B1D9-A6A95D5DCEE0}"/>
              </a:ext>
            </a:extLst>
          </p:cNvPr>
          <p:cNvSpPr>
            <a:spLocks noGrp="1"/>
          </p:cNvSpPr>
          <p:nvPr>
            <p:ph idx="1"/>
          </p:nvPr>
        </p:nvSpPr>
        <p:spPr>
          <a:xfrm>
            <a:off x="453082" y="1890045"/>
            <a:ext cx="9458921" cy="4578446"/>
          </a:xfrm>
        </p:spPr>
        <p:txBody>
          <a:bodyPr anchor="t">
            <a:normAutofit/>
          </a:bodyPr>
          <a:lstStyle/>
          <a:p>
            <a:pPr marL="0" indent="0">
              <a:lnSpc>
                <a:spcPct val="90000"/>
              </a:lnSpc>
              <a:buNone/>
            </a:pPr>
            <a:r>
              <a:rPr lang="en-US" altLang="en-US" b="1" cap="all" dirty="0">
                <a:latin typeface="Montserrat" pitchFamily="2" charset="77"/>
              </a:rPr>
              <a:t>Anatomy of a standard press release:</a:t>
            </a:r>
            <a:br>
              <a:rPr lang="en-US" altLang="en-US" b="1" dirty="0">
                <a:latin typeface="Montserrat" pitchFamily="2" charset="77"/>
              </a:rPr>
            </a:br>
            <a:endParaRPr lang="en-US" altLang="en-US" dirty="0">
              <a:latin typeface="Montserrat" pitchFamily="2" charset="77"/>
            </a:endParaRPr>
          </a:p>
          <a:p>
            <a:pPr>
              <a:lnSpc>
                <a:spcPct val="80000"/>
              </a:lnSpc>
              <a:buFont typeface="Arial" panose="020B0604020202020204" pitchFamily="34" charset="0"/>
              <a:buChar char="•"/>
            </a:pPr>
            <a:r>
              <a:rPr lang="en-US" altLang="en-US" b="1" dirty="0">
                <a:latin typeface="Montserrat" pitchFamily="2" charset="77"/>
              </a:rPr>
              <a:t>Photo and Caption: </a:t>
            </a:r>
            <a:r>
              <a:rPr lang="en-US" altLang="en-US" dirty="0">
                <a:latin typeface="Montserrat" pitchFamily="2" charset="77"/>
              </a:rPr>
              <a:t>Link to a high-resolution file</a:t>
            </a:r>
            <a:endParaRPr lang="en-US" altLang="en-US" b="1" dirty="0">
              <a:latin typeface="Montserrat" pitchFamily="2" charset="77"/>
            </a:endParaRPr>
          </a:p>
          <a:p>
            <a:pPr>
              <a:lnSpc>
                <a:spcPct val="80000"/>
              </a:lnSpc>
              <a:buFont typeface="Arial" panose="020B0604020202020204" pitchFamily="34" charset="0"/>
              <a:buChar char="•"/>
            </a:pPr>
            <a:r>
              <a:rPr lang="en-US" altLang="en-US" b="1" dirty="0">
                <a:latin typeface="Montserrat" pitchFamily="2" charset="77"/>
              </a:rPr>
              <a:t>Last paragraph: </a:t>
            </a:r>
            <a:r>
              <a:rPr lang="en-US" altLang="en-US" dirty="0">
                <a:latin typeface="Montserrat" pitchFamily="2" charset="77"/>
              </a:rPr>
              <a:t>boilerplate</a:t>
            </a:r>
          </a:p>
          <a:p>
            <a:pPr>
              <a:lnSpc>
                <a:spcPct val="80000"/>
              </a:lnSpc>
              <a:buFont typeface="Arial" panose="020B0604020202020204" pitchFamily="34" charset="0"/>
              <a:buChar char="•"/>
            </a:pPr>
            <a:r>
              <a:rPr lang="en-US" altLang="en-US" b="1" dirty="0">
                <a:latin typeface="Montserrat" pitchFamily="2" charset="77"/>
              </a:rPr>
              <a:t>Contact</a:t>
            </a:r>
          </a:p>
          <a:p>
            <a:pPr>
              <a:buFont typeface="Arial" panose="020B0604020202020204" pitchFamily="34" charset="0"/>
              <a:buChar char="•"/>
            </a:pPr>
            <a:endParaRPr lang="en-US" sz="1600" dirty="0">
              <a:latin typeface="Montserrat" pitchFamily="2" charset="77"/>
            </a:endParaRPr>
          </a:p>
        </p:txBody>
      </p:sp>
      <p:pic>
        <p:nvPicPr>
          <p:cNvPr id="8" name="Picture 7">
            <a:extLst>
              <a:ext uri="{FF2B5EF4-FFF2-40B4-BE49-F238E27FC236}">
                <a16:creationId xmlns:a16="http://schemas.microsoft.com/office/drawing/2014/main" id="{9F63A2F8-77C0-0546-9D00-F2475D365E1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3082" y="625933"/>
            <a:ext cx="11302314" cy="1100365"/>
          </a:xfrm>
          <a:prstGeom prst="rect">
            <a:avLst/>
          </a:prstGeom>
          <a:effectLst>
            <a:outerShdw blurRad="50800" dist="50800" dir="5400000" algn="ctr" rotWithShape="0">
              <a:srgbClr val="000000">
                <a:alpha val="0"/>
              </a:srgbClr>
            </a:outerShdw>
          </a:effectLst>
        </p:spPr>
      </p:pic>
      <p:pic>
        <p:nvPicPr>
          <p:cNvPr id="10" name="Picture 9">
            <a:extLst>
              <a:ext uri="{FF2B5EF4-FFF2-40B4-BE49-F238E27FC236}">
                <a16:creationId xmlns:a16="http://schemas.microsoft.com/office/drawing/2014/main" id="{9CA2DF3A-BE9E-6843-9B63-D9B9B2637EA0}"/>
              </a:ext>
            </a:extLst>
          </p:cNvPr>
          <p:cNvPicPr>
            <a:picLocks noChangeAspect="1"/>
          </p:cNvPicPr>
          <p:nvPr/>
        </p:nvPicPr>
        <p:blipFill>
          <a:blip r:embed="rId4"/>
          <a:stretch>
            <a:fillRect/>
          </a:stretch>
        </p:blipFill>
        <p:spPr>
          <a:xfrm>
            <a:off x="10886676" y="979325"/>
            <a:ext cx="627343" cy="459462"/>
          </a:xfrm>
          <a:prstGeom prst="rect">
            <a:avLst/>
          </a:prstGeom>
        </p:spPr>
      </p:pic>
      <p:sp>
        <p:nvSpPr>
          <p:cNvPr id="3" name="TextBox 2">
            <a:extLst>
              <a:ext uri="{FF2B5EF4-FFF2-40B4-BE49-F238E27FC236}">
                <a16:creationId xmlns:a16="http://schemas.microsoft.com/office/drawing/2014/main" id="{7BF015DF-AF92-F905-2EBD-EDC5D6B8D6C8}"/>
              </a:ext>
            </a:extLst>
          </p:cNvPr>
          <p:cNvSpPr txBox="1"/>
          <p:nvPr/>
        </p:nvSpPr>
        <p:spPr>
          <a:xfrm>
            <a:off x="993422" y="977816"/>
            <a:ext cx="6096000" cy="461665"/>
          </a:xfrm>
          <a:prstGeom prst="rect">
            <a:avLst/>
          </a:prstGeom>
          <a:noFill/>
        </p:spPr>
        <p:txBody>
          <a:bodyPr wrap="square">
            <a:spAutoFit/>
          </a:bodyPr>
          <a:lstStyle/>
          <a:p>
            <a:r>
              <a:rPr lang="en-US" sz="2400" b="1" dirty="0">
                <a:solidFill>
                  <a:schemeClr val="bg1"/>
                </a:solidFill>
                <a:latin typeface="+mj-lt"/>
              </a:rPr>
              <a:t>PRESS RELEASE STRUCTURE </a:t>
            </a:r>
            <a:endParaRPr lang="en-US" sz="2400" dirty="0">
              <a:solidFill>
                <a:schemeClr val="bg1"/>
              </a:solidFill>
              <a:latin typeface="+mj-lt"/>
            </a:endParaRPr>
          </a:p>
        </p:txBody>
      </p:sp>
      <p:pic>
        <p:nvPicPr>
          <p:cNvPr id="4" name="Picture 3">
            <a:extLst>
              <a:ext uri="{FF2B5EF4-FFF2-40B4-BE49-F238E27FC236}">
                <a16:creationId xmlns:a16="http://schemas.microsoft.com/office/drawing/2014/main" id="{F7F3F6FC-B152-94A1-9F47-5954E2A80ED7}"/>
              </a:ext>
            </a:extLst>
          </p:cNvPr>
          <p:cNvPicPr>
            <a:picLocks noChangeAspect="1"/>
          </p:cNvPicPr>
          <p:nvPr/>
        </p:nvPicPr>
        <p:blipFill>
          <a:blip r:embed="rId5"/>
          <a:stretch>
            <a:fillRect/>
          </a:stretch>
        </p:blipFill>
        <p:spPr>
          <a:xfrm>
            <a:off x="6648961" y="1322582"/>
            <a:ext cx="4093127" cy="4909485"/>
          </a:xfrm>
          <a:prstGeom prst="rect">
            <a:avLst/>
          </a:prstGeom>
        </p:spPr>
      </p:pic>
    </p:spTree>
    <p:extLst>
      <p:ext uri="{BB962C8B-B14F-4D97-AF65-F5344CB8AC3E}">
        <p14:creationId xmlns:p14="http://schemas.microsoft.com/office/powerpoint/2010/main" val="5795211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0EF86DD-6DE2-A244-B6F5-4F7492928EA8}"/>
              </a:ext>
            </a:extLst>
          </p:cNvPr>
          <p:cNvSpPr>
            <a:spLocks noGrp="1"/>
          </p:cNvSpPr>
          <p:nvPr>
            <p:ph type="title"/>
          </p:nvPr>
        </p:nvSpPr>
        <p:spPr>
          <a:xfrm>
            <a:off x="581192" y="980455"/>
            <a:ext cx="11029616" cy="459463"/>
          </a:xfrm>
        </p:spPr>
        <p:txBody>
          <a:bodyPr>
            <a:normAutofit fontScale="90000"/>
          </a:bodyPr>
          <a:lstStyle/>
          <a:p>
            <a:r>
              <a:rPr lang="en-US" dirty="0"/>
              <a:t>STEP 2: </a:t>
            </a:r>
            <a:r>
              <a:rPr lang="en-US" b="1" dirty="0"/>
              <a:t>write a press release</a:t>
            </a:r>
          </a:p>
        </p:txBody>
      </p:sp>
      <p:pic>
        <p:nvPicPr>
          <p:cNvPr id="8" name="Picture 7">
            <a:extLst>
              <a:ext uri="{FF2B5EF4-FFF2-40B4-BE49-F238E27FC236}">
                <a16:creationId xmlns:a16="http://schemas.microsoft.com/office/drawing/2014/main" id="{9F63A2F8-77C0-0546-9D00-F2475D365E1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3082" y="625933"/>
            <a:ext cx="11302314" cy="1100365"/>
          </a:xfrm>
          <a:prstGeom prst="rect">
            <a:avLst/>
          </a:prstGeom>
          <a:effectLst>
            <a:outerShdw blurRad="50800" dist="50800" dir="5400000" algn="ctr" rotWithShape="0">
              <a:srgbClr val="000000">
                <a:alpha val="0"/>
              </a:srgbClr>
            </a:outerShdw>
          </a:effectLst>
        </p:spPr>
      </p:pic>
      <p:pic>
        <p:nvPicPr>
          <p:cNvPr id="10" name="Picture 9">
            <a:extLst>
              <a:ext uri="{FF2B5EF4-FFF2-40B4-BE49-F238E27FC236}">
                <a16:creationId xmlns:a16="http://schemas.microsoft.com/office/drawing/2014/main" id="{9CA2DF3A-BE9E-6843-9B63-D9B9B2637EA0}"/>
              </a:ext>
            </a:extLst>
          </p:cNvPr>
          <p:cNvPicPr>
            <a:picLocks noChangeAspect="1"/>
          </p:cNvPicPr>
          <p:nvPr/>
        </p:nvPicPr>
        <p:blipFill>
          <a:blip r:embed="rId4"/>
          <a:stretch>
            <a:fillRect/>
          </a:stretch>
        </p:blipFill>
        <p:spPr>
          <a:xfrm>
            <a:off x="10886676" y="979325"/>
            <a:ext cx="627343" cy="459462"/>
          </a:xfrm>
          <a:prstGeom prst="rect">
            <a:avLst/>
          </a:prstGeom>
        </p:spPr>
      </p:pic>
      <p:sp>
        <p:nvSpPr>
          <p:cNvPr id="3" name="TextBox 2">
            <a:extLst>
              <a:ext uri="{FF2B5EF4-FFF2-40B4-BE49-F238E27FC236}">
                <a16:creationId xmlns:a16="http://schemas.microsoft.com/office/drawing/2014/main" id="{7BF015DF-AF92-F905-2EBD-EDC5D6B8D6C8}"/>
              </a:ext>
            </a:extLst>
          </p:cNvPr>
          <p:cNvSpPr txBox="1"/>
          <p:nvPr/>
        </p:nvSpPr>
        <p:spPr>
          <a:xfrm>
            <a:off x="1027288" y="945282"/>
            <a:ext cx="6096000" cy="461665"/>
          </a:xfrm>
          <a:prstGeom prst="rect">
            <a:avLst/>
          </a:prstGeom>
          <a:noFill/>
        </p:spPr>
        <p:txBody>
          <a:bodyPr wrap="square">
            <a:spAutoFit/>
          </a:bodyPr>
          <a:lstStyle/>
          <a:p>
            <a:r>
              <a:rPr lang="en-US" sz="2400" b="1" dirty="0">
                <a:solidFill>
                  <a:schemeClr val="bg1"/>
                </a:solidFill>
                <a:latin typeface="+mj-lt"/>
              </a:rPr>
              <a:t>FREE PR OPPORTUNITIES  </a:t>
            </a:r>
            <a:endParaRPr lang="en-US" sz="2400" dirty="0">
              <a:solidFill>
                <a:schemeClr val="bg1"/>
              </a:solidFill>
              <a:latin typeface="+mj-lt"/>
            </a:endParaRPr>
          </a:p>
        </p:txBody>
      </p:sp>
      <p:pic>
        <p:nvPicPr>
          <p:cNvPr id="4098" name="Picture 2" descr="Patch Media Logo PNG Vector (SVG) Free Download">
            <a:extLst>
              <a:ext uri="{FF2B5EF4-FFF2-40B4-BE49-F238E27FC236}">
                <a16:creationId xmlns:a16="http://schemas.microsoft.com/office/drawing/2014/main" id="{35B7DFAC-7E22-CC4C-6F08-2A6AFE197EE8}"/>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078630" y="2236788"/>
            <a:ext cx="28575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oogle My Business Logo: How To Add, Remove &amp; Optimize">
            <a:extLst>
              <a:ext uri="{FF2B5EF4-FFF2-40B4-BE49-F238E27FC236}">
                <a16:creationId xmlns:a16="http://schemas.microsoft.com/office/drawing/2014/main" id="{A0BC932D-672D-1C7A-A1A3-F6A88B047AA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328" t="15348" r="5380" b="16307"/>
          <a:stretch/>
        </p:blipFill>
        <p:spPr bwMode="auto">
          <a:xfrm>
            <a:off x="4774875" y="2040474"/>
            <a:ext cx="3354938" cy="134815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ing Places Business Listings ...">
            <a:extLst>
              <a:ext uri="{FF2B5EF4-FFF2-40B4-BE49-F238E27FC236}">
                <a16:creationId xmlns:a16="http://schemas.microsoft.com/office/drawing/2014/main" id="{102054A9-1972-F480-DB70-96E0EF6C53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6267" y="3388628"/>
            <a:ext cx="2562225" cy="178117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Yelp for Business: Free and paid ...">
            <a:extLst>
              <a:ext uri="{FF2B5EF4-FFF2-40B4-BE49-F238E27FC236}">
                <a16:creationId xmlns:a16="http://schemas.microsoft.com/office/drawing/2014/main" id="{5C40D64A-6DC7-36A6-FA2E-34EED35F607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42656" y="3283901"/>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5EEF700-DCD8-E0DD-383B-1AA3CE3E42C3}"/>
              </a:ext>
            </a:extLst>
          </p:cNvPr>
          <p:cNvPicPr>
            <a:picLocks noChangeAspect="1"/>
          </p:cNvPicPr>
          <p:nvPr/>
        </p:nvPicPr>
        <p:blipFill>
          <a:blip r:embed="rId9"/>
          <a:stretch>
            <a:fillRect/>
          </a:stretch>
        </p:blipFill>
        <p:spPr>
          <a:xfrm>
            <a:off x="8400435" y="2040474"/>
            <a:ext cx="3210373" cy="895475"/>
          </a:xfrm>
          <a:prstGeom prst="rect">
            <a:avLst/>
          </a:prstGeom>
        </p:spPr>
      </p:pic>
      <p:pic>
        <p:nvPicPr>
          <p:cNvPr id="15" name="Picture 14">
            <a:extLst>
              <a:ext uri="{FF2B5EF4-FFF2-40B4-BE49-F238E27FC236}">
                <a16:creationId xmlns:a16="http://schemas.microsoft.com/office/drawing/2014/main" id="{5B806BBB-C252-83A7-7B7D-163D60149D55}"/>
              </a:ext>
            </a:extLst>
          </p:cNvPr>
          <p:cNvPicPr>
            <a:picLocks noChangeAspect="1"/>
          </p:cNvPicPr>
          <p:nvPr/>
        </p:nvPicPr>
        <p:blipFill>
          <a:blip r:embed="rId10"/>
          <a:stretch>
            <a:fillRect/>
          </a:stretch>
        </p:blipFill>
        <p:spPr>
          <a:xfrm>
            <a:off x="8400435" y="3567023"/>
            <a:ext cx="3532151" cy="895475"/>
          </a:xfrm>
          <a:prstGeom prst="rect">
            <a:avLst/>
          </a:prstGeom>
        </p:spPr>
      </p:pic>
      <p:pic>
        <p:nvPicPr>
          <p:cNvPr id="17" name="Picture 16">
            <a:extLst>
              <a:ext uri="{FF2B5EF4-FFF2-40B4-BE49-F238E27FC236}">
                <a16:creationId xmlns:a16="http://schemas.microsoft.com/office/drawing/2014/main" id="{03F161A7-235C-F719-4FA7-FB3AA9DC5F0D}"/>
              </a:ext>
            </a:extLst>
          </p:cNvPr>
          <p:cNvPicPr>
            <a:picLocks noChangeAspect="1"/>
          </p:cNvPicPr>
          <p:nvPr/>
        </p:nvPicPr>
        <p:blipFill rotWithShape="1">
          <a:blip r:embed="rId11"/>
          <a:srcRect l="10922" r="5923"/>
          <a:stretch/>
        </p:blipFill>
        <p:spPr>
          <a:xfrm>
            <a:off x="8647512" y="5057676"/>
            <a:ext cx="2906467" cy="919686"/>
          </a:xfrm>
          <a:prstGeom prst="rect">
            <a:avLst/>
          </a:prstGeom>
        </p:spPr>
      </p:pic>
      <p:pic>
        <p:nvPicPr>
          <p:cNvPr id="19" name="Picture 18">
            <a:extLst>
              <a:ext uri="{FF2B5EF4-FFF2-40B4-BE49-F238E27FC236}">
                <a16:creationId xmlns:a16="http://schemas.microsoft.com/office/drawing/2014/main" id="{953DE5FF-95EF-D82D-0392-6F9965F37C27}"/>
              </a:ext>
            </a:extLst>
          </p:cNvPr>
          <p:cNvPicPr>
            <a:picLocks noChangeAspect="1"/>
          </p:cNvPicPr>
          <p:nvPr/>
        </p:nvPicPr>
        <p:blipFill>
          <a:blip r:embed="rId12"/>
          <a:stretch>
            <a:fillRect/>
          </a:stretch>
        </p:blipFill>
        <p:spPr>
          <a:xfrm>
            <a:off x="5713391" y="5205729"/>
            <a:ext cx="1409897" cy="771633"/>
          </a:xfrm>
          <a:prstGeom prst="rect">
            <a:avLst/>
          </a:prstGeom>
        </p:spPr>
      </p:pic>
      <p:pic>
        <p:nvPicPr>
          <p:cNvPr id="4106" name="Picture 10" descr="URL to your LinkedIn Company Page ...">
            <a:extLst>
              <a:ext uri="{FF2B5EF4-FFF2-40B4-BE49-F238E27FC236}">
                <a16:creationId xmlns:a16="http://schemas.microsoft.com/office/drawing/2014/main" id="{E8C7A94B-374F-75B0-2412-4E1D1EEF7DE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9155" y="4796606"/>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0693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0EF86DD-6DE2-A244-B6F5-4F7492928EA8}"/>
              </a:ext>
            </a:extLst>
          </p:cNvPr>
          <p:cNvSpPr>
            <a:spLocks noGrp="1"/>
          </p:cNvSpPr>
          <p:nvPr>
            <p:ph type="title"/>
          </p:nvPr>
        </p:nvSpPr>
        <p:spPr>
          <a:xfrm>
            <a:off x="581192" y="980455"/>
            <a:ext cx="11029616" cy="459463"/>
          </a:xfrm>
        </p:spPr>
        <p:txBody>
          <a:bodyPr>
            <a:normAutofit fontScale="90000"/>
          </a:bodyPr>
          <a:lstStyle/>
          <a:p>
            <a:r>
              <a:rPr lang="en-US" dirty="0"/>
              <a:t>STEP 2: </a:t>
            </a:r>
            <a:r>
              <a:rPr lang="en-US" b="1" dirty="0"/>
              <a:t>write a press release</a:t>
            </a:r>
          </a:p>
        </p:txBody>
      </p:sp>
      <p:pic>
        <p:nvPicPr>
          <p:cNvPr id="8" name="Picture 7">
            <a:extLst>
              <a:ext uri="{FF2B5EF4-FFF2-40B4-BE49-F238E27FC236}">
                <a16:creationId xmlns:a16="http://schemas.microsoft.com/office/drawing/2014/main" id="{9F63A2F8-77C0-0546-9D00-F2475D365E1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3082" y="625933"/>
            <a:ext cx="11302314" cy="1100365"/>
          </a:xfrm>
          <a:prstGeom prst="rect">
            <a:avLst/>
          </a:prstGeom>
          <a:effectLst>
            <a:outerShdw blurRad="50800" dist="50800" dir="5400000" algn="ctr" rotWithShape="0">
              <a:srgbClr val="000000">
                <a:alpha val="0"/>
              </a:srgbClr>
            </a:outerShdw>
          </a:effectLst>
        </p:spPr>
      </p:pic>
      <p:pic>
        <p:nvPicPr>
          <p:cNvPr id="10" name="Picture 9">
            <a:extLst>
              <a:ext uri="{FF2B5EF4-FFF2-40B4-BE49-F238E27FC236}">
                <a16:creationId xmlns:a16="http://schemas.microsoft.com/office/drawing/2014/main" id="{9CA2DF3A-BE9E-6843-9B63-D9B9B2637EA0}"/>
              </a:ext>
            </a:extLst>
          </p:cNvPr>
          <p:cNvPicPr>
            <a:picLocks noChangeAspect="1"/>
          </p:cNvPicPr>
          <p:nvPr/>
        </p:nvPicPr>
        <p:blipFill>
          <a:blip r:embed="rId4"/>
          <a:stretch>
            <a:fillRect/>
          </a:stretch>
        </p:blipFill>
        <p:spPr>
          <a:xfrm>
            <a:off x="10886676" y="979325"/>
            <a:ext cx="627343" cy="459462"/>
          </a:xfrm>
          <a:prstGeom prst="rect">
            <a:avLst/>
          </a:prstGeom>
        </p:spPr>
      </p:pic>
      <p:sp>
        <p:nvSpPr>
          <p:cNvPr id="3" name="TextBox 2">
            <a:extLst>
              <a:ext uri="{FF2B5EF4-FFF2-40B4-BE49-F238E27FC236}">
                <a16:creationId xmlns:a16="http://schemas.microsoft.com/office/drawing/2014/main" id="{7BF015DF-AF92-F905-2EBD-EDC5D6B8D6C8}"/>
              </a:ext>
            </a:extLst>
          </p:cNvPr>
          <p:cNvSpPr txBox="1"/>
          <p:nvPr/>
        </p:nvSpPr>
        <p:spPr>
          <a:xfrm>
            <a:off x="1027288" y="945282"/>
            <a:ext cx="6096000" cy="461665"/>
          </a:xfrm>
          <a:prstGeom prst="rect">
            <a:avLst/>
          </a:prstGeom>
          <a:noFill/>
        </p:spPr>
        <p:txBody>
          <a:bodyPr wrap="square">
            <a:spAutoFit/>
          </a:bodyPr>
          <a:lstStyle/>
          <a:p>
            <a:r>
              <a:rPr lang="en-US" sz="2400" b="1" dirty="0">
                <a:solidFill>
                  <a:schemeClr val="bg1"/>
                </a:solidFill>
                <a:latin typeface="+mj-lt"/>
              </a:rPr>
              <a:t>FREE PR OPPORTUNITIES  </a:t>
            </a:r>
            <a:endParaRPr lang="en-US" sz="2400" dirty="0">
              <a:solidFill>
                <a:schemeClr val="bg1"/>
              </a:solidFill>
              <a:latin typeface="+mj-lt"/>
            </a:endParaRPr>
          </a:p>
        </p:txBody>
      </p:sp>
      <p:pic>
        <p:nvPicPr>
          <p:cNvPr id="5" name="Picture 4">
            <a:extLst>
              <a:ext uri="{FF2B5EF4-FFF2-40B4-BE49-F238E27FC236}">
                <a16:creationId xmlns:a16="http://schemas.microsoft.com/office/drawing/2014/main" id="{A6AAD625-07D9-CCB9-9611-8A45379DB19E}"/>
              </a:ext>
            </a:extLst>
          </p:cNvPr>
          <p:cNvPicPr>
            <a:picLocks noChangeAspect="1"/>
          </p:cNvPicPr>
          <p:nvPr/>
        </p:nvPicPr>
        <p:blipFill>
          <a:blip r:embed="rId5"/>
          <a:stretch>
            <a:fillRect/>
          </a:stretch>
        </p:blipFill>
        <p:spPr>
          <a:xfrm>
            <a:off x="581192" y="2080820"/>
            <a:ext cx="3933329" cy="2497902"/>
          </a:xfrm>
          <a:prstGeom prst="rect">
            <a:avLst/>
          </a:prstGeom>
        </p:spPr>
      </p:pic>
      <p:pic>
        <p:nvPicPr>
          <p:cNvPr id="7" name="Picture 6">
            <a:extLst>
              <a:ext uri="{FF2B5EF4-FFF2-40B4-BE49-F238E27FC236}">
                <a16:creationId xmlns:a16="http://schemas.microsoft.com/office/drawing/2014/main" id="{9565554D-C3A7-6F29-1EEA-0100559DC434}"/>
              </a:ext>
            </a:extLst>
          </p:cNvPr>
          <p:cNvPicPr>
            <a:picLocks noChangeAspect="1"/>
          </p:cNvPicPr>
          <p:nvPr/>
        </p:nvPicPr>
        <p:blipFill rotWithShape="1">
          <a:blip r:embed="rId6"/>
          <a:srcRect l="3419" t="3554"/>
          <a:stretch/>
        </p:blipFill>
        <p:spPr>
          <a:xfrm>
            <a:off x="5093063" y="2168769"/>
            <a:ext cx="5793613" cy="2321342"/>
          </a:xfrm>
          <a:prstGeom prst="rect">
            <a:avLst/>
          </a:prstGeom>
        </p:spPr>
      </p:pic>
      <p:pic>
        <p:nvPicPr>
          <p:cNvPr id="6" name="Picture 5">
            <a:extLst>
              <a:ext uri="{FF2B5EF4-FFF2-40B4-BE49-F238E27FC236}">
                <a16:creationId xmlns:a16="http://schemas.microsoft.com/office/drawing/2014/main" id="{AE0F4FD2-88A2-AE76-FEEC-9E96E886A440}"/>
              </a:ext>
            </a:extLst>
          </p:cNvPr>
          <p:cNvPicPr>
            <a:picLocks noChangeAspect="1"/>
          </p:cNvPicPr>
          <p:nvPr/>
        </p:nvPicPr>
        <p:blipFill rotWithShape="1">
          <a:blip r:embed="rId7"/>
          <a:srcRect r="18507"/>
          <a:stretch/>
        </p:blipFill>
        <p:spPr>
          <a:xfrm>
            <a:off x="829913" y="5225947"/>
            <a:ext cx="5081674" cy="867783"/>
          </a:xfrm>
          <a:prstGeom prst="rect">
            <a:avLst/>
          </a:prstGeom>
        </p:spPr>
      </p:pic>
      <p:pic>
        <p:nvPicPr>
          <p:cNvPr id="12" name="Picture 11">
            <a:extLst>
              <a:ext uri="{FF2B5EF4-FFF2-40B4-BE49-F238E27FC236}">
                <a16:creationId xmlns:a16="http://schemas.microsoft.com/office/drawing/2014/main" id="{0F9D9235-ABA2-8898-4D77-1465298F380C}"/>
              </a:ext>
            </a:extLst>
          </p:cNvPr>
          <p:cNvPicPr>
            <a:picLocks noChangeAspect="1"/>
          </p:cNvPicPr>
          <p:nvPr/>
        </p:nvPicPr>
        <p:blipFill>
          <a:blip r:embed="rId8"/>
          <a:stretch>
            <a:fillRect/>
          </a:stretch>
        </p:blipFill>
        <p:spPr>
          <a:xfrm>
            <a:off x="6130034" y="5302723"/>
            <a:ext cx="5279729" cy="1170722"/>
          </a:xfrm>
          <a:prstGeom prst="rect">
            <a:avLst/>
          </a:prstGeom>
        </p:spPr>
      </p:pic>
      <p:pic>
        <p:nvPicPr>
          <p:cNvPr id="14" name="Picture 13">
            <a:extLst>
              <a:ext uri="{FF2B5EF4-FFF2-40B4-BE49-F238E27FC236}">
                <a16:creationId xmlns:a16="http://schemas.microsoft.com/office/drawing/2014/main" id="{68717EC5-67A7-8407-5FAF-DF6521056715}"/>
              </a:ext>
            </a:extLst>
          </p:cNvPr>
          <p:cNvPicPr>
            <a:picLocks noChangeAspect="1"/>
          </p:cNvPicPr>
          <p:nvPr/>
        </p:nvPicPr>
        <p:blipFill>
          <a:blip r:embed="rId9"/>
          <a:stretch>
            <a:fillRect/>
          </a:stretch>
        </p:blipFill>
        <p:spPr>
          <a:xfrm>
            <a:off x="6280415" y="4654367"/>
            <a:ext cx="2676899" cy="724001"/>
          </a:xfrm>
          <a:prstGeom prst="rect">
            <a:avLst/>
          </a:prstGeom>
        </p:spPr>
      </p:pic>
      <p:pic>
        <p:nvPicPr>
          <p:cNvPr id="16" name="Picture 15">
            <a:extLst>
              <a:ext uri="{FF2B5EF4-FFF2-40B4-BE49-F238E27FC236}">
                <a16:creationId xmlns:a16="http://schemas.microsoft.com/office/drawing/2014/main" id="{E4A00E7C-1E91-344F-F729-3F4123191B33}"/>
              </a:ext>
            </a:extLst>
          </p:cNvPr>
          <p:cNvPicPr>
            <a:picLocks noChangeAspect="1"/>
          </p:cNvPicPr>
          <p:nvPr/>
        </p:nvPicPr>
        <p:blipFill>
          <a:blip r:embed="rId10"/>
          <a:stretch>
            <a:fillRect/>
          </a:stretch>
        </p:blipFill>
        <p:spPr>
          <a:xfrm>
            <a:off x="685458" y="4654367"/>
            <a:ext cx="3724795" cy="571580"/>
          </a:xfrm>
          <a:prstGeom prst="rect">
            <a:avLst/>
          </a:prstGeom>
        </p:spPr>
      </p:pic>
    </p:spTree>
    <p:extLst>
      <p:ext uri="{BB962C8B-B14F-4D97-AF65-F5344CB8AC3E}">
        <p14:creationId xmlns:p14="http://schemas.microsoft.com/office/powerpoint/2010/main" val="32057170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Goals of PR</a:t>
            </a:r>
          </a:p>
        </p:txBody>
      </p:sp>
      <p:graphicFrame>
        <p:nvGraphicFramePr>
          <p:cNvPr id="9" name="Content Placeholder 2">
            <a:extLst>
              <a:ext uri="{FF2B5EF4-FFF2-40B4-BE49-F238E27FC236}">
                <a16:creationId xmlns:a16="http://schemas.microsoft.com/office/drawing/2014/main" id="{58D609EF-274F-A52F-5DE5-2543417B0709}"/>
              </a:ext>
            </a:extLst>
          </p:cNvPr>
          <p:cNvGraphicFramePr>
            <a:graphicFrameLocks noGrp="1"/>
          </p:cNvGraphicFramePr>
          <p:nvPr>
            <p:ph idx="1"/>
            <p:extLst>
              <p:ext uri="{D42A27DB-BD31-4B8C-83A1-F6EECF244321}">
                <p14:modId xmlns:p14="http://schemas.microsoft.com/office/powerpoint/2010/main" val="3610767094"/>
              </p:ext>
            </p:extLst>
          </p:nvPr>
        </p:nvGraphicFramePr>
        <p:xfrm>
          <a:off x="581192" y="2180496"/>
          <a:ext cx="11029615" cy="36783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48D3D17E-FA73-CDC9-67EE-04DFC9BBEA52}"/>
              </a:ext>
            </a:extLst>
          </p:cNvPr>
          <p:cNvSpPr txBox="1"/>
          <p:nvPr/>
        </p:nvSpPr>
        <p:spPr>
          <a:xfrm>
            <a:off x="846666" y="929627"/>
            <a:ext cx="609600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Montserrat"/>
                <a:ea typeface="+mn-ea"/>
                <a:cs typeface="+mn-cs"/>
              </a:rPr>
              <a:t>IN REVIEW</a:t>
            </a:r>
            <a:endParaRPr kumimoji="0" lang="en-US" sz="2400" b="0" i="0" u="none" strike="noStrike" kern="1200" cap="none" spc="0" normalizeH="0" baseline="0" noProof="0" dirty="0">
              <a:ln>
                <a:noFill/>
              </a:ln>
              <a:solidFill>
                <a:prstClr val="white"/>
              </a:solidFill>
              <a:effectLst/>
              <a:uLnTx/>
              <a:uFillTx/>
              <a:latin typeface="Montserrat"/>
              <a:ea typeface="+mn-ea"/>
              <a:cs typeface="+mn-cs"/>
            </a:endParaRPr>
          </a:p>
        </p:txBody>
      </p:sp>
      <p:pic>
        <p:nvPicPr>
          <p:cNvPr id="6" name="Picture 5">
            <a:extLst>
              <a:ext uri="{FF2B5EF4-FFF2-40B4-BE49-F238E27FC236}">
                <a16:creationId xmlns:a16="http://schemas.microsoft.com/office/drawing/2014/main" id="{0892AEE3-4A65-BEC4-4B4F-F833E111629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44842" y="607144"/>
            <a:ext cx="11302314" cy="1100365"/>
          </a:xfrm>
          <a:prstGeom prst="rect">
            <a:avLst/>
          </a:prstGeom>
          <a:effectLst>
            <a:outerShdw blurRad="50800" dist="50800" dir="5400000" algn="ctr" rotWithShape="0">
              <a:srgbClr val="000000">
                <a:alpha val="0"/>
              </a:srgbClr>
            </a:outerShdw>
          </a:effectLst>
        </p:spPr>
      </p:pic>
      <p:sp>
        <p:nvSpPr>
          <p:cNvPr id="7" name="TextBox 6">
            <a:extLst>
              <a:ext uri="{FF2B5EF4-FFF2-40B4-BE49-F238E27FC236}">
                <a16:creationId xmlns:a16="http://schemas.microsoft.com/office/drawing/2014/main" id="{6E3FA64F-EF9D-09EE-6FE4-10087FFC42B5}"/>
              </a:ext>
            </a:extLst>
          </p:cNvPr>
          <p:cNvSpPr txBox="1"/>
          <p:nvPr/>
        </p:nvSpPr>
        <p:spPr>
          <a:xfrm>
            <a:off x="983016" y="978223"/>
            <a:ext cx="609600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Montserrat"/>
                <a:ea typeface="+mn-ea"/>
                <a:cs typeface="+mn-cs"/>
              </a:rPr>
              <a:t>IN REVIEW</a:t>
            </a:r>
            <a:endParaRPr kumimoji="0" lang="en-US" sz="2400" b="0" i="0" u="none" strike="noStrike" kern="1200" cap="none" spc="0" normalizeH="0" baseline="0" noProof="0" dirty="0">
              <a:ln>
                <a:noFill/>
              </a:ln>
              <a:solidFill>
                <a:prstClr val="white"/>
              </a:solidFill>
              <a:effectLst/>
              <a:uLnTx/>
              <a:uFillTx/>
              <a:latin typeface="Montserrat"/>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65">
            <a:extLst>
              <a:ext uri="{FF2B5EF4-FFF2-40B4-BE49-F238E27FC236}">
                <a16:creationId xmlns:a16="http://schemas.microsoft.com/office/drawing/2014/main" id="{6798E696-4BBA-46BE-AD86-F7E300B89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1363"/>
            <a:ext cx="12191999" cy="62566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090B0CA3-C333-4560-9975-E31D1B7B92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8369643" y="1037967"/>
            <a:ext cx="3054091" cy="4709131"/>
          </a:xfrm>
        </p:spPr>
        <p:txBody>
          <a:bodyPr anchor="ctr">
            <a:normAutofit/>
          </a:bodyPr>
          <a:lstStyle/>
          <a:p>
            <a:r>
              <a:rPr lang="en-US">
                <a:solidFill>
                  <a:srgbClr val="FFFEFF"/>
                </a:solidFill>
              </a:rPr>
              <a:t>Earned vs. Owned Media</a:t>
            </a:r>
          </a:p>
        </p:txBody>
      </p:sp>
      <p:graphicFrame>
        <p:nvGraphicFramePr>
          <p:cNvPr id="61" name="Content Placeholder 2">
            <a:extLst>
              <a:ext uri="{FF2B5EF4-FFF2-40B4-BE49-F238E27FC236}">
                <a16:creationId xmlns:a16="http://schemas.microsoft.com/office/drawing/2014/main" id="{98099FC3-CE41-5D85-A480-3FA801413E57}"/>
              </a:ext>
            </a:extLst>
          </p:cNvPr>
          <p:cNvGraphicFramePr>
            <a:graphicFrameLocks noGrp="1"/>
          </p:cNvGraphicFramePr>
          <p:nvPr>
            <p:ph idx="1"/>
            <p:extLst>
              <p:ext uri="{D42A27DB-BD31-4B8C-83A1-F6EECF244321}">
                <p14:modId xmlns:p14="http://schemas.microsoft.com/office/powerpoint/2010/main" val="1036226236"/>
              </p:ext>
            </p:extLst>
          </p:nvPr>
        </p:nvGraphicFramePr>
        <p:xfrm>
          <a:off x="486033" y="1037967"/>
          <a:ext cx="7012370" cy="4709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685642" y="733910"/>
            <a:ext cx="627343" cy="459462"/>
          </a:xfrm>
          <a:prstGeom prst="rect">
            <a:avLst/>
          </a:prstGeom>
        </p:spPr>
      </p:pic>
      <p:sp>
        <p:nvSpPr>
          <p:cNvPr id="16" name="Content Placeholder 2">
            <a:extLst>
              <a:ext uri="{FF2B5EF4-FFF2-40B4-BE49-F238E27FC236}">
                <a16:creationId xmlns:a16="http://schemas.microsoft.com/office/drawing/2014/main" id="{9B3E170E-B6C2-46CB-AE7D-9418AC94A031}"/>
              </a:ext>
            </a:extLst>
          </p:cNvPr>
          <p:cNvSpPr>
            <a:spLocks noGrp="1"/>
          </p:cNvSpPr>
          <p:nvPr>
            <p:ph idx="1"/>
          </p:nvPr>
        </p:nvSpPr>
        <p:spPr>
          <a:xfrm>
            <a:off x="685642" y="2100650"/>
            <a:ext cx="11302314" cy="3385750"/>
          </a:xfrm>
        </p:spPr>
        <p:txBody>
          <a:bodyPr anchor="t">
            <a:normAutofit/>
          </a:bodyPr>
          <a:lstStyle/>
          <a:p>
            <a:pPr marL="0" indent="0">
              <a:buNone/>
            </a:pPr>
            <a:r>
              <a:rPr lang="en-US" sz="2200" dirty="0">
                <a:solidFill>
                  <a:schemeClr val="bg1">
                    <a:lumMod val="65000"/>
                  </a:schemeClr>
                </a:solidFill>
                <a:latin typeface="Montserrat Light" panose="00000400000000000000" pitchFamily="50" charset="0"/>
              </a:rPr>
              <a:t>What is PR?</a:t>
            </a:r>
          </a:p>
          <a:p>
            <a:pPr marL="0" indent="0">
              <a:buNone/>
            </a:pPr>
            <a:r>
              <a:rPr lang="en-US" sz="2200" dirty="0">
                <a:solidFill>
                  <a:schemeClr val="bg1">
                    <a:lumMod val="65000"/>
                  </a:schemeClr>
                </a:solidFill>
                <a:latin typeface="Montserrat Light" panose="00000400000000000000" pitchFamily="50" charset="0"/>
              </a:rPr>
              <a:t>Goals of PR</a:t>
            </a:r>
          </a:p>
          <a:p>
            <a:pPr marL="0" indent="0">
              <a:buNone/>
            </a:pPr>
            <a:r>
              <a:rPr lang="en-US" sz="2200" b="1" dirty="0">
                <a:solidFill>
                  <a:schemeClr val="tx2">
                    <a:lumMod val="40000"/>
                    <a:lumOff val="60000"/>
                  </a:schemeClr>
                </a:solidFill>
                <a:latin typeface="Montserrat Light" panose="00000400000000000000" pitchFamily="50" charset="0"/>
              </a:rPr>
              <a:t>PR Tool Kit</a:t>
            </a:r>
          </a:p>
          <a:p>
            <a:pPr marL="0" indent="0">
              <a:buNone/>
            </a:pPr>
            <a:r>
              <a:rPr lang="en-US" sz="2200" dirty="0">
                <a:solidFill>
                  <a:schemeClr val="tx2">
                    <a:lumMod val="40000"/>
                    <a:lumOff val="60000"/>
                  </a:schemeClr>
                </a:solidFill>
                <a:latin typeface="Montserrat Light" panose="00000400000000000000" pitchFamily="50" charset="0"/>
              </a:rPr>
              <a:t>Quick Tips</a:t>
            </a:r>
          </a:p>
          <a:p>
            <a:pPr marL="0" indent="0">
              <a:buNone/>
            </a:pPr>
            <a:r>
              <a:rPr lang="en-US" sz="2200" dirty="0">
                <a:solidFill>
                  <a:schemeClr val="accent1"/>
                </a:solidFill>
                <a:latin typeface="Montserrat Black" panose="00000A00000000000000" pitchFamily="2" charset="0"/>
              </a:rPr>
              <a:t>Q&amp;A</a:t>
            </a:r>
          </a:p>
          <a:p>
            <a:endParaRPr lang="en-US" sz="2200" dirty="0"/>
          </a:p>
        </p:txBody>
      </p:sp>
      <p:pic>
        <p:nvPicPr>
          <p:cNvPr id="8" name="Picture 7">
            <a:extLst>
              <a:ext uri="{FF2B5EF4-FFF2-40B4-BE49-F238E27FC236}">
                <a16:creationId xmlns:a16="http://schemas.microsoft.com/office/drawing/2014/main" id="{913FF0E1-6193-9448-A7B6-1EF12A10D5A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3082" y="625933"/>
            <a:ext cx="11302314" cy="1100365"/>
          </a:xfrm>
          <a:prstGeom prst="rect">
            <a:avLst/>
          </a:prstGeom>
          <a:effectLst>
            <a:outerShdw blurRad="50800" dist="50800" dir="5400000" algn="ctr" rotWithShape="0">
              <a:srgbClr val="000000">
                <a:alpha val="0"/>
              </a:srgbClr>
            </a:outerShdw>
          </a:effectLst>
        </p:spPr>
      </p:pic>
      <p:pic>
        <p:nvPicPr>
          <p:cNvPr id="11" name="Picture 10">
            <a:extLst>
              <a:ext uri="{FF2B5EF4-FFF2-40B4-BE49-F238E27FC236}">
                <a16:creationId xmlns:a16="http://schemas.microsoft.com/office/drawing/2014/main" id="{6D513529-1C2C-8342-B130-B681D4AF2926}"/>
              </a:ext>
            </a:extLst>
          </p:cNvPr>
          <p:cNvPicPr>
            <a:picLocks noChangeAspect="1"/>
          </p:cNvPicPr>
          <p:nvPr/>
        </p:nvPicPr>
        <p:blipFill>
          <a:blip r:embed="rId3"/>
          <a:stretch>
            <a:fillRect/>
          </a:stretch>
        </p:blipFill>
        <p:spPr>
          <a:xfrm>
            <a:off x="10886676" y="979325"/>
            <a:ext cx="627343" cy="459462"/>
          </a:xfrm>
          <a:prstGeom prst="rect">
            <a:avLst/>
          </a:prstGeom>
        </p:spPr>
      </p:pic>
      <p:cxnSp>
        <p:nvCxnSpPr>
          <p:cNvPr id="13" name="Straight Connector 12">
            <a:extLst>
              <a:ext uri="{FF2B5EF4-FFF2-40B4-BE49-F238E27FC236}">
                <a16:creationId xmlns:a16="http://schemas.microsoft.com/office/drawing/2014/main" id="{6D4C955E-B770-7348-99BF-BD43B8D9CE33}"/>
              </a:ext>
            </a:extLst>
          </p:cNvPr>
          <p:cNvCxnSpPr>
            <a:cxnSpLocks/>
            <a:endCxn id="17" idx="4"/>
          </p:cNvCxnSpPr>
          <p:nvPr/>
        </p:nvCxnSpPr>
        <p:spPr>
          <a:xfrm>
            <a:off x="498266" y="2306406"/>
            <a:ext cx="3655" cy="1967000"/>
          </a:xfrm>
          <a:prstGeom prst="line">
            <a:avLst/>
          </a:prstGeom>
          <a:ln w="9525">
            <a:prstDash val="sysDot"/>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A8A61013-B530-4647-B792-5AE1452E07A6}"/>
              </a:ext>
            </a:extLst>
          </p:cNvPr>
          <p:cNvSpPr/>
          <p:nvPr/>
        </p:nvSpPr>
        <p:spPr>
          <a:xfrm>
            <a:off x="453082" y="2267531"/>
            <a:ext cx="97678" cy="9767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7212167-C7FF-A347-B80B-C982BFA5C220}"/>
              </a:ext>
            </a:extLst>
          </p:cNvPr>
          <p:cNvSpPr/>
          <p:nvPr/>
        </p:nvSpPr>
        <p:spPr>
          <a:xfrm>
            <a:off x="453082" y="2755589"/>
            <a:ext cx="97678" cy="9767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9DFA601-B713-7047-B1FE-1DFECFFB7653}"/>
              </a:ext>
            </a:extLst>
          </p:cNvPr>
          <p:cNvSpPr/>
          <p:nvPr/>
        </p:nvSpPr>
        <p:spPr>
          <a:xfrm>
            <a:off x="453082" y="3233337"/>
            <a:ext cx="97678" cy="9767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042F79F-D535-5643-B1B7-D2DEAD7BB254}"/>
              </a:ext>
            </a:extLst>
          </p:cNvPr>
          <p:cNvSpPr/>
          <p:nvPr/>
        </p:nvSpPr>
        <p:spPr>
          <a:xfrm>
            <a:off x="453082" y="3718528"/>
            <a:ext cx="97678" cy="9767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83E135D-FFEE-1043-8824-52D51727A79C}"/>
              </a:ext>
            </a:extLst>
          </p:cNvPr>
          <p:cNvSpPr/>
          <p:nvPr/>
        </p:nvSpPr>
        <p:spPr>
          <a:xfrm>
            <a:off x="453082" y="4175728"/>
            <a:ext cx="97678" cy="9767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1776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42DA756-1A41-47B2-804C-771E39705749}"/>
              </a:ext>
            </a:extLst>
          </p:cNvPr>
          <p:cNvSpPr/>
          <p:nvPr/>
        </p:nvSpPr>
        <p:spPr>
          <a:xfrm>
            <a:off x="7116418" y="1928190"/>
            <a:ext cx="5065643" cy="4929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1">
            <a:extLst>
              <a:ext uri="{FF2B5EF4-FFF2-40B4-BE49-F238E27FC236}">
                <a16:creationId xmlns:a16="http://schemas.microsoft.com/office/drawing/2014/main" id="{703AC4B9-9B71-5549-9310-4745F85CB072}"/>
              </a:ext>
            </a:extLst>
          </p:cNvPr>
          <p:cNvSpPr>
            <a:spLocks noGrp="1"/>
          </p:cNvSpPr>
          <p:nvPr>
            <p:ph type="title"/>
          </p:nvPr>
        </p:nvSpPr>
        <p:spPr>
          <a:xfrm>
            <a:off x="581192" y="980455"/>
            <a:ext cx="11029616" cy="459463"/>
          </a:xfrm>
        </p:spPr>
        <p:txBody>
          <a:bodyPr>
            <a:normAutofit fontScale="90000"/>
          </a:bodyPr>
          <a:lstStyle/>
          <a:p>
            <a:r>
              <a:rPr lang="en-US" b="1" dirty="0"/>
              <a:t>Empowering PR Tips You’ll Learn</a:t>
            </a:r>
          </a:p>
        </p:txBody>
      </p:sp>
      <p:sp>
        <p:nvSpPr>
          <p:cNvPr id="3" name="Content Placeholder 2"/>
          <p:cNvSpPr>
            <a:spLocks noGrp="1"/>
          </p:cNvSpPr>
          <p:nvPr>
            <p:ph idx="1"/>
          </p:nvPr>
        </p:nvSpPr>
        <p:spPr>
          <a:xfrm>
            <a:off x="581193" y="1977555"/>
            <a:ext cx="6331200" cy="4508872"/>
          </a:xfrm>
        </p:spPr>
        <p:txBody>
          <a:bodyPr anchor="t">
            <a:normAutofit/>
          </a:bodyPr>
          <a:lstStyle/>
          <a:p>
            <a:pPr marL="342900" indent="-342900">
              <a:lnSpc>
                <a:spcPts val="4000"/>
              </a:lnSpc>
              <a:buFont typeface="Arial" panose="020B0604020202020204" pitchFamily="34" charset="0"/>
              <a:buChar char="•"/>
            </a:pPr>
            <a:r>
              <a:rPr lang="en-US" sz="2000" b="1" dirty="0">
                <a:latin typeface="Montserrat" pitchFamily="2" charset="77"/>
              </a:rPr>
              <a:t>Must-know basics </a:t>
            </a:r>
            <a:r>
              <a:rPr lang="en-US" sz="2000" dirty="0">
                <a:latin typeface="Montserrat" pitchFamily="2" charset="77"/>
              </a:rPr>
              <a:t>of public relations – including goals and benefits </a:t>
            </a:r>
          </a:p>
          <a:p>
            <a:pPr marL="342900" indent="-342900">
              <a:lnSpc>
                <a:spcPts val="4000"/>
              </a:lnSpc>
              <a:buFont typeface="Arial" panose="020B0604020202020204" pitchFamily="34" charset="0"/>
              <a:buChar char="•"/>
            </a:pPr>
            <a:r>
              <a:rPr lang="en-US" sz="2000" dirty="0">
                <a:latin typeface="Montserrat" pitchFamily="2" charset="77"/>
              </a:rPr>
              <a:t>Understanding </a:t>
            </a:r>
            <a:r>
              <a:rPr lang="en-US" sz="2000" b="1" dirty="0">
                <a:latin typeface="Montserrat" pitchFamily="2" charset="77"/>
              </a:rPr>
              <a:t>what’s newsworthy </a:t>
            </a:r>
          </a:p>
          <a:p>
            <a:pPr marL="342900" indent="-342900">
              <a:lnSpc>
                <a:spcPts val="4000"/>
              </a:lnSpc>
              <a:buFont typeface="Arial" panose="020B0604020202020204" pitchFamily="34" charset="0"/>
              <a:buChar char="•"/>
            </a:pPr>
            <a:r>
              <a:rPr lang="en-US" sz="2000" dirty="0">
                <a:latin typeface="Montserrat" pitchFamily="2" charset="77"/>
              </a:rPr>
              <a:t>Building a </a:t>
            </a:r>
            <a:r>
              <a:rPr lang="en-US" sz="2000" b="1" dirty="0">
                <a:latin typeface="Montserrat" pitchFamily="2" charset="77"/>
              </a:rPr>
              <a:t>proactive PR strategy </a:t>
            </a:r>
          </a:p>
          <a:p>
            <a:pPr marL="342900" indent="-342900">
              <a:lnSpc>
                <a:spcPts val="4000"/>
              </a:lnSpc>
              <a:buFont typeface="Arial" panose="020B0604020202020204" pitchFamily="34" charset="0"/>
              <a:buChar char="•"/>
            </a:pPr>
            <a:r>
              <a:rPr lang="en-US" sz="2000" dirty="0">
                <a:latin typeface="Montserrat" pitchFamily="2" charset="77"/>
              </a:rPr>
              <a:t>Benefiting from</a:t>
            </a:r>
            <a:r>
              <a:rPr lang="en-US" sz="2000" b="1" dirty="0">
                <a:latin typeface="Montserrat" pitchFamily="2" charset="77"/>
              </a:rPr>
              <a:t> owned and earned media </a:t>
            </a:r>
            <a:endParaRPr lang="en-US" sz="2000" dirty="0">
              <a:latin typeface="Montserrat" pitchFamily="2" charset="77"/>
            </a:endParaRPr>
          </a:p>
          <a:p>
            <a:pPr marL="342900" indent="-342900">
              <a:lnSpc>
                <a:spcPts val="4000"/>
              </a:lnSpc>
              <a:buFont typeface="Arial" panose="020B0604020202020204" pitchFamily="34" charset="0"/>
              <a:buChar char="•"/>
            </a:pPr>
            <a:r>
              <a:rPr lang="en-US" sz="2000" dirty="0">
                <a:latin typeface="Montserrat" pitchFamily="2" charset="77"/>
              </a:rPr>
              <a:t>Developing </a:t>
            </a:r>
            <a:r>
              <a:rPr lang="en-US" sz="2000" b="1" dirty="0">
                <a:latin typeface="Montserrat" pitchFamily="2" charset="77"/>
              </a:rPr>
              <a:t>a PR tool kit</a:t>
            </a:r>
            <a:endParaRPr lang="en-US" dirty="0">
              <a:latin typeface="Montserrat" pitchFamily="2" charset="77"/>
            </a:endParaRPr>
          </a:p>
        </p:txBody>
      </p:sp>
      <p:pic>
        <p:nvPicPr>
          <p:cNvPr id="30" name="Picture 29">
            <a:extLst>
              <a:ext uri="{FF2B5EF4-FFF2-40B4-BE49-F238E27FC236}">
                <a16:creationId xmlns:a16="http://schemas.microsoft.com/office/drawing/2014/main" id="{BD2B281D-23A8-024C-901B-127950BD1B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3082" y="625933"/>
            <a:ext cx="11302314" cy="1100365"/>
          </a:xfrm>
          <a:prstGeom prst="rect">
            <a:avLst/>
          </a:prstGeom>
          <a:effectLst>
            <a:outerShdw blurRad="50800" dist="50800" dir="5400000" algn="ctr" rotWithShape="0">
              <a:srgbClr val="000000">
                <a:alpha val="0"/>
              </a:srgbClr>
            </a:outerShdw>
          </a:effectLst>
        </p:spPr>
      </p:pic>
      <p:pic>
        <p:nvPicPr>
          <p:cNvPr id="31" name="Picture 30">
            <a:extLst>
              <a:ext uri="{FF2B5EF4-FFF2-40B4-BE49-F238E27FC236}">
                <a16:creationId xmlns:a16="http://schemas.microsoft.com/office/drawing/2014/main" id="{AE1E840C-5B9A-0048-890E-B8563C5FA684}"/>
              </a:ext>
            </a:extLst>
          </p:cNvPr>
          <p:cNvPicPr>
            <a:picLocks noChangeAspect="1"/>
          </p:cNvPicPr>
          <p:nvPr/>
        </p:nvPicPr>
        <p:blipFill>
          <a:blip r:embed="rId4"/>
          <a:stretch>
            <a:fillRect/>
          </a:stretch>
        </p:blipFill>
        <p:spPr>
          <a:xfrm>
            <a:off x="10886676" y="979325"/>
            <a:ext cx="627343" cy="459462"/>
          </a:xfrm>
          <a:prstGeom prst="rect">
            <a:avLst/>
          </a:prstGeom>
        </p:spPr>
      </p:pic>
      <p:grpSp>
        <p:nvGrpSpPr>
          <p:cNvPr id="29" name="Group 28">
            <a:extLst>
              <a:ext uri="{FF2B5EF4-FFF2-40B4-BE49-F238E27FC236}">
                <a16:creationId xmlns:a16="http://schemas.microsoft.com/office/drawing/2014/main" id="{F75959BE-F4AB-4DA1-87E2-7180760C46CB}"/>
              </a:ext>
            </a:extLst>
          </p:cNvPr>
          <p:cNvGrpSpPr/>
          <p:nvPr/>
        </p:nvGrpSpPr>
        <p:grpSpPr>
          <a:xfrm>
            <a:off x="7116418" y="1356989"/>
            <a:ext cx="3927703" cy="4919870"/>
            <a:chOff x="7881730" y="1928190"/>
            <a:chExt cx="3729078" cy="4671071"/>
          </a:xfrm>
          <a:effectLst>
            <a:outerShdw blurRad="50800" dist="38100" dir="10800000" algn="r" rotWithShape="0">
              <a:prstClr val="black">
                <a:alpha val="40000"/>
              </a:prstClr>
            </a:outerShdw>
          </a:effectLst>
        </p:grpSpPr>
        <p:grpSp>
          <p:nvGrpSpPr>
            <p:cNvPr id="24" name="Group 23">
              <a:extLst>
                <a:ext uri="{FF2B5EF4-FFF2-40B4-BE49-F238E27FC236}">
                  <a16:creationId xmlns:a16="http://schemas.microsoft.com/office/drawing/2014/main" id="{DCC26512-E41C-4F38-B3BA-22F5441D518E}"/>
                </a:ext>
              </a:extLst>
            </p:cNvPr>
            <p:cNvGrpSpPr/>
            <p:nvPr/>
          </p:nvGrpSpPr>
          <p:grpSpPr>
            <a:xfrm>
              <a:off x="7881730" y="1928190"/>
              <a:ext cx="3729078" cy="4671071"/>
              <a:chOff x="8490268" y="1928191"/>
              <a:chExt cx="3120540" cy="3908812"/>
            </a:xfrm>
          </p:grpSpPr>
          <p:grpSp>
            <p:nvGrpSpPr>
              <p:cNvPr id="8" name="Group 50">
                <a:extLst>
                  <a:ext uri="{FF2B5EF4-FFF2-40B4-BE49-F238E27FC236}">
                    <a16:creationId xmlns:a16="http://schemas.microsoft.com/office/drawing/2014/main" id="{13253B7D-B500-44D5-986D-B26DD9B716C8}"/>
                  </a:ext>
                </a:extLst>
              </p:cNvPr>
              <p:cNvGrpSpPr/>
              <p:nvPr/>
            </p:nvGrpSpPr>
            <p:grpSpPr>
              <a:xfrm>
                <a:off x="9377592" y="2967783"/>
                <a:ext cx="1311148" cy="1311148"/>
                <a:chOff x="953424" y="1486519"/>
                <a:chExt cx="2228412" cy="2228408"/>
              </a:xfrm>
              <a:solidFill>
                <a:schemeClr val="accent2"/>
              </a:solidFill>
            </p:grpSpPr>
            <p:sp>
              <p:nvSpPr>
                <p:cNvPr id="9" name="Freeform 5">
                  <a:extLst>
                    <a:ext uri="{FF2B5EF4-FFF2-40B4-BE49-F238E27FC236}">
                      <a16:creationId xmlns:a16="http://schemas.microsoft.com/office/drawing/2014/main" id="{15EB9413-46E6-4C9B-956A-8DA1EB9EC1BD}"/>
                    </a:ext>
                  </a:extLst>
                </p:cNvPr>
                <p:cNvSpPr/>
                <p:nvPr/>
              </p:nvSpPr>
              <p:spPr>
                <a:xfrm>
                  <a:off x="953424" y="1486519"/>
                  <a:ext cx="2228412" cy="222840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solidFill>
                  <a:schemeClr val="bg1">
                    <a:lumMod val="8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5308" tIns="731520" rIns="475308" bIns="582340" numCol="1" spcCol="1270" anchor="ctr" anchorCtr="0">
                  <a:noAutofit/>
                </a:bodyPr>
                <a:lstStyle/>
                <a:p>
                  <a:pPr algn="ctr" defTabSz="1777956">
                    <a:lnSpc>
                      <a:spcPct val="90000"/>
                    </a:lnSpc>
                    <a:spcBef>
                      <a:spcPct val="0"/>
                    </a:spcBef>
                    <a:spcAft>
                      <a:spcPct val="35000"/>
                    </a:spcAft>
                  </a:pPr>
                  <a:endParaRPr lang="en-US" sz="4000" dirty="0"/>
                </a:p>
              </p:txBody>
            </p:sp>
            <p:sp>
              <p:nvSpPr>
                <p:cNvPr id="10" name="Oval 9">
                  <a:extLst>
                    <a:ext uri="{FF2B5EF4-FFF2-40B4-BE49-F238E27FC236}">
                      <a16:creationId xmlns:a16="http://schemas.microsoft.com/office/drawing/2014/main" id="{AB37E446-CBD4-4E39-B841-044C27CCF3FD}"/>
                    </a:ext>
                  </a:extLst>
                </p:cNvPr>
                <p:cNvSpPr/>
                <p:nvPr/>
              </p:nvSpPr>
              <p:spPr>
                <a:xfrm>
                  <a:off x="1376346" y="1909439"/>
                  <a:ext cx="1382568" cy="1382568"/>
                </a:xfrm>
                <a:prstGeom prst="ellipse">
                  <a:avLst/>
                </a:pr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dirty="0"/>
                </a:p>
              </p:txBody>
            </p:sp>
          </p:grpSp>
          <p:grpSp>
            <p:nvGrpSpPr>
              <p:cNvPr id="11" name="Group 53">
                <a:extLst>
                  <a:ext uri="{FF2B5EF4-FFF2-40B4-BE49-F238E27FC236}">
                    <a16:creationId xmlns:a16="http://schemas.microsoft.com/office/drawing/2014/main" id="{9A240DB1-8BB1-4F4B-92EA-59775FDB849E}"/>
                  </a:ext>
                </a:extLst>
              </p:cNvPr>
              <p:cNvGrpSpPr/>
              <p:nvPr/>
            </p:nvGrpSpPr>
            <p:grpSpPr>
              <a:xfrm>
                <a:off x="10150671" y="1928191"/>
                <a:ext cx="1460137" cy="1460136"/>
                <a:chOff x="953424" y="1486519"/>
                <a:chExt cx="2228412" cy="2228408"/>
              </a:xfrm>
              <a:solidFill>
                <a:schemeClr val="accent3"/>
              </a:solidFill>
            </p:grpSpPr>
            <p:sp>
              <p:nvSpPr>
                <p:cNvPr id="12" name="Freeform 8">
                  <a:extLst>
                    <a:ext uri="{FF2B5EF4-FFF2-40B4-BE49-F238E27FC236}">
                      <a16:creationId xmlns:a16="http://schemas.microsoft.com/office/drawing/2014/main" id="{5E59FE58-03B5-4C3B-9320-B7C4C0FAA0D2}"/>
                    </a:ext>
                  </a:extLst>
                </p:cNvPr>
                <p:cNvSpPr/>
                <p:nvPr/>
              </p:nvSpPr>
              <p:spPr>
                <a:xfrm>
                  <a:off x="953424" y="1486519"/>
                  <a:ext cx="2228412" cy="222840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solidFill>
                  <a:schemeClr val="bg1">
                    <a:lumMod val="8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5308" tIns="731520" rIns="475308" bIns="582340" numCol="1" spcCol="1270" anchor="ctr" anchorCtr="0">
                  <a:noAutofit/>
                </a:bodyPr>
                <a:lstStyle/>
                <a:p>
                  <a:pPr algn="ctr" defTabSz="1777956">
                    <a:lnSpc>
                      <a:spcPct val="90000"/>
                    </a:lnSpc>
                    <a:spcBef>
                      <a:spcPct val="0"/>
                    </a:spcBef>
                    <a:spcAft>
                      <a:spcPct val="35000"/>
                    </a:spcAft>
                  </a:pPr>
                  <a:endParaRPr lang="en-US" sz="4000" dirty="0"/>
                </a:p>
              </p:txBody>
            </p:sp>
            <p:sp>
              <p:nvSpPr>
                <p:cNvPr id="13" name="Oval 12">
                  <a:extLst>
                    <a:ext uri="{FF2B5EF4-FFF2-40B4-BE49-F238E27FC236}">
                      <a16:creationId xmlns:a16="http://schemas.microsoft.com/office/drawing/2014/main" id="{1E2CA34A-CD1D-4F27-9C98-A103E101D567}"/>
                    </a:ext>
                  </a:extLst>
                </p:cNvPr>
                <p:cNvSpPr/>
                <p:nvPr/>
              </p:nvSpPr>
              <p:spPr>
                <a:xfrm>
                  <a:off x="1376346" y="1909439"/>
                  <a:ext cx="1382568" cy="1382568"/>
                </a:xfrm>
                <a:prstGeom prst="ellipse">
                  <a:avLst/>
                </a:prstGeom>
                <a:solidFill>
                  <a:schemeClr val="accent4"/>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bg1"/>
                    </a:solidFill>
                  </a:endParaRPr>
                </a:p>
              </p:txBody>
            </p:sp>
          </p:grpSp>
          <p:grpSp>
            <p:nvGrpSpPr>
              <p:cNvPr id="14" name="Group 56">
                <a:extLst>
                  <a:ext uri="{FF2B5EF4-FFF2-40B4-BE49-F238E27FC236}">
                    <a16:creationId xmlns:a16="http://schemas.microsoft.com/office/drawing/2014/main" id="{1FF4822A-8520-40C9-B457-66A3142957DF}"/>
                  </a:ext>
                </a:extLst>
              </p:cNvPr>
              <p:cNvGrpSpPr/>
              <p:nvPr/>
            </p:nvGrpSpPr>
            <p:grpSpPr>
              <a:xfrm>
                <a:off x="8740026" y="3935441"/>
                <a:ext cx="1075031" cy="1075028"/>
                <a:chOff x="953424" y="1486519"/>
                <a:chExt cx="2228412" cy="2228408"/>
              </a:xfrm>
              <a:solidFill>
                <a:schemeClr val="accent4"/>
              </a:solidFill>
            </p:grpSpPr>
            <p:sp>
              <p:nvSpPr>
                <p:cNvPr id="15" name="Freeform 11">
                  <a:extLst>
                    <a:ext uri="{FF2B5EF4-FFF2-40B4-BE49-F238E27FC236}">
                      <a16:creationId xmlns:a16="http://schemas.microsoft.com/office/drawing/2014/main" id="{A60794CB-B028-438C-A202-C2AE311FFD5D}"/>
                    </a:ext>
                  </a:extLst>
                </p:cNvPr>
                <p:cNvSpPr/>
                <p:nvPr/>
              </p:nvSpPr>
              <p:spPr>
                <a:xfrm>
                  <a:off x="953424" y="1486519"/>
                  <a:ext cx="2228412" cy="222840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solidFill>
                  <a:schemeClr val="bg1">
                    <a:lumMod val="8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5308" tIns="731520" rIns="475308" bIns="582340" numCol="1" spcCol="1270" anchor="ctr" anchorCtr="0">
                  <a:noAutofit/>
                </a:bodyPr>
                <a:lstStyle/>
                <a:p>
                  <a:pPr algn="ctr" defTabSz="1777956">
                    <a:lnSpc>
                      <a:spcPct val="90000"/>
                    </a:lnSpc>
                    <a:spcBef>
                      <a:spcPct val="0"/>
                    </a:spcBef>
                    <a:spcAft>
                      <a:spcPct val="35000"/>
                    </a:spcAft>
                  </a:pPr>
                  <a:endParaRPr lang="en-US" sz="4000" dirty="0"/>
                </a:p>
              </p:txBody>
            </p:sp>
            <p:sp>
              <p:nvSpPr>
                <p:cNvPr id="16" name="Oval 15">
                  <a:extLst>
                    <a:ext uri="{FF2B5EF4-FFF2-40B4-BE49-F238E27FC236}">
                      <a16:creationId xmlns:a16="http://schemas.microsoft.com/office/drawing/2014/main" id="{E1F1AF6A-C358-4B70-9FCE-CA870091F36F}"/>
                    </a:ext>
                  </a:extLst>
                </p:cNvPr>
                <p:cNvSpPr/>
                <p:nvPr/>
              </p:nvSpPr>
              <p:spPr>
                <a:xfrm>
                  <a:off x="1376346" y="1909439"/>
                  <a:ext cx="1382568" cy="1382568"/>
                </a:xfrm>
                <a:prstGeom prst="ellipse">
                  <a:avLst/>
                </a:pr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dirty="0"/>
                </a:p>
              </p:txBody>
            </p:sp>
          </p:grpSp>
          <p:grpSp>
            <p:nvGrpSpPr>
              <p:cNvPr id="17" name="Group 56">
                <a:extLst>
                  <a:ext uri="{FF2B5EF4-FFF2-40B4-BE49-F238E27FC236}">
                    <a16:creationId xmlns:a16="http://schemas.microsoft.com/office/drawing/2014/main" id="{C57C49C6-4BDE-4655-8DA5-3F1B57B1E4C0}"/>
                  </a:ext>
                </a:extLst>
              </p:cNvPr>
              <p:cNvGrpSpPr/>
              <p:nvPr/>
            </p:nvGrpSpPr>
            <p:grpSpPr>
              <a:xfrm>
                <a:off x="8490268" y="4900998"/>
                <a:ext cx="936008" cy="936005"/>
                <a:chOff x="953424" y="1486519"/>
                <a:chExt cx="2228412" cy="2228408"/>
              </a:xfrm>
              <a:solidFill>
                <a:schemeClr val="accent4"/>
              </a:solidFill>
            </p:grpSpPr>
            <p:sp>
              <p:nvSpPr>
                <p:cNvPr id="18" name="Freeform 14">
                  <a:extLst>
                    <a:ext uri="{FF2B5EF4-FFF2-40B4-BE49-F238E27FC236}">
                      <a16:creationId xmlns:a16="http://schemas.microsoft.com/office/drawing/2014/main" id="{1BAEEC4B-C094-49AD-B3B1-B5532A2409E0}"/>
                    </a:ext>
                  </a:extLst>
                </p:cNvPr>
                <p:cNvSpPr/>
                <p:nvPr/>
              </p:nvSpPr>
              <p:spPr>
                <a:xfrm>
                  <a:off x="953424" y="1486519"/>
                  <a:ext cx="2228412" cy="222840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solidFill>
                  <a:schemeClr val="bg1">
                    <a:lumMod val="8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75308" tIns="731520" rIns="475308" bIns="582340" numCol="1" spcCol="1270" anchor="ctr" anchorCtr="0">
                  <a:noAutofit/>
                </a:bodyPr>
                <a:lstStyle/>
                <a:p>
                  <a:pPr algn="ctr" defTabSz="1777956">
                    <a:lnSpc>
                      <a:spcPct val="90000"/>
                    </a:lnSpc>
                    <a:spcBef>
                      <a:spcPct val="0"/>
                    </a:spcBef>
                    <a:spcAft>
                      <a:spcPct val="35000"/>
                    </a:spcAft>
                  </a:pPr>
                  <a:endParaRPr lang="en-US" sz="4000" dirty="0"/>
                </a:p>
              </p:txBody>
            </p:sp>
            <p:sp>
              <p:nvSpPr>
                <p:cNvPr id="19" name="Oval 18">
                  <a:extLst>
                    <a:ext uri="{FF2B5EF4-FFF2-40B4-BE49-F238E27FC236}">
                      <a16:creationId xmlns:a16="http://schemas.microsoft.com/office/drawing/2014/main" id="{8631CC32-F4A3-4853-8159-2583F3482B7B}"/>
                    </a:ext>
                  </a:extLst>
                </p:cNvPr>
                <p:cNvSpPr/>
                <p:nvPr/>
              </p:nvSpPr>
              <p:spPr>
                <a:xfrm>
                  <a:off x="1376346" y="1909439"/>
                  <a:ext cx="1382568" cy="1382568"/>
                </a:xfrm>
                <a:prstGeom prst="ellips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67" dirty="0"/>
                </a:p>
              </p:txBody>
            </p:sp>
          </p:grpSp>
        </p:grpSp>
        <p:pic>
          <p:nvPicPr>
            <p:cNvPr id="23" name="Picture 22">
              <a:extLst>
                <a:ext uri="{FF2B5EF4-FFF2-40B4-BE49-F238E27FC236}">
                  <a16:creationId xmlns:a16="http://schemas.microsoft.com/office/drawing/2014/main" id="{A1CDFC58-E343-4430-8296-059F263A9E0B}"/>
                </a:ext>
              </a:extLst>
            </p:cNvPr>
            <p:cNvPicPr>
              <a:picLocks noChangeAspect="1"/>
            </p:cNvPicPr>
            <p:nvPr/>
          </p:nvPicPr>
          <p:blipFill>
            <a:blip r:embed="rId5"/>
            <a:stretch>
              <a:fillRect/>
            </a:stretch>
          </p:blipFill>
          <p:spPr>
            <a:xfrm>
              <a:off x="10493997" y="2518524"/>
              <a:ext cx="488742" cy="564210"/>
            </a:xfrm>
            <a:prstGeom prst="rect">
              <a:avLst/>
            </a:prstGeom>
          </p:spPr>
        </p:pic>
        <p:pic>
          <p:nvPicPr>
            <p:cNvPr id="26" name="Picture 25">
              <a:extLst>
                <a:ext uri="{FF2B5EF4-FFF2-40B4-BE49-F238E27FC236}">
                  <a16:creationId xmlns:a16="http://schemas.microsoft.com/office/drawing/2014/main" id="{CD5D0F62-6807-4287-BDD4-8DC78F195541}"/>
                </a:ext>
              </a:extLst>
            </p:cNvPr>
            <p:cNvPicPr>
              <a:picLocks noChangeAspect="1"/>
            </p:cNvPicPr>
            <p:nvPr/>
          </p:nvPicPr>
          <p:blipFill>
            <a:blip r:embed="rId6"/>
            <a:stretch>
              <a:fillRect/>
            </a:stretch>
          </p:blipFill>
          <p:spPr>
            <a:xfrm>
              <a:off x="9556380" y="3653190"/>
              <a:ext cx="338258" cy="630016"/>
            </a:xfrm>
            <a:prstGeom prst="rect">
              <a:avLst/>
            </a:prstGeom>
          </p:spPr>
        </p:pic>
        <p:pic>
          <p:nvPicPr>
            <p:cNvPr id="27" name="Picture 26">
              <a:extLst>
                <a:ext uri="{FF2B5EF4-FFF2-40B4-BE49-F238E27FC236}">
                  <a16:creationId xmlns:a16="http://schemas.microsoft.com/office/drawing/2014/main" id="{DD8F4E24-C90A-449C-AFA2-D58E8FAA18F0}"/>
                </a:ext>
              </a:extLst>
            </p:cNvPr>
            <p:cNvPicPr>
              <a:picLocks noChangeAspect="1"/>
            </p:cNvPicPr>
            <p:nvPr/>
          </p:nvPicPr>
          <p:blipFill>
            <a:blip r:embed="rId7"/>
            <a:stretch>
              <a:fillRect/>
            </a:stretch>
          </p:blipFill>
          <p:spPr>
            <a:xfrm>
              <a:off x="8562794" y="4727409"/>
              <a:ext cx="538366" cy="539628"/>
            </a:xfrm>
            <a:prstGeom prst="rect">
              <a:avLst/>
            </a:prstGeom>
          </p:spPr>
        </p:pic>
        <p:pic>
          <p:nvPicPr>
            <p:cNvPr id="28" name="Picture 27">
              <a:extLst>
                <a:ext uri="{FF2B5EF4-FFF2-40B4-BE49-F238E27FC236}">
                  <a16:creationId xmlns:a16="http://schemas.microsoft.com/office/drawing/2014/main" id="{BB4A8682-E055-4B13-BB62-85E0F996209E}"/>
                </a:ext>
              </a:extLst>
            </p:cNvPr>
            <p:cNvPicPr>
              <a:picLocks noChangeAspect="1"/>
            </p:cNvPicPr>
            <p:nvPr/>
          </p:nvPicPr>
          <p:blipFill>
            <a:blip r:embed="rId8"/>
            <a:stretch>
              <a:fillRect/>
            </a:stretch>
          </p:blipFill>
          <p:spPr>
            <a:xfrm>
              <a:off x="8250672" y="5813397"/>
              <a:ext cx="341940" cy="440094"/>
            </a:xfrm>
            <a:prstGeom prst="rect">
              <a:avLst/>
            </a:prstGeom>
          </p:spPr>
        </p:pic>
      </p:grpSp>
      <p:sp>
        <p:nvSpPr>
          <p:cNvPr id="33" name="TextBox 32">
            <a:extLst>
              <a:ext uri="{FF2B5EF4-FFF2-40B4-BE49-F238E27FC236}">
                <a16:creationId xmlns:a16="http://schemas.microsoft.com/office/drawing/2014/main" id="{8B6005CA-0C40-734C-970F-8F6D10DD1D08}"/>
              </a:ext>
            </a:extLst>
          </p:cNvPr>
          <p:cNvSpPr txBox="1"/>
          <p:nvPr/>
        </p:nvSpPr>
        <p:spPr>
          <a:xfrm>
            <a:off x="2341861" y="6500840"/>
            <a:ext cx="9549113" cy="21544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1" dirty="0">
                <a:solidFill>
                  <a:schemeClr val="tx2"/>
                </a:solidFill>
                <a:latin typeface="Montserrat" pitchFamily="2" charset="77"/>
              </a:rPr>
              <a:t>Media Coaching &amp; Training </a:t>
            </a:r>
            <a:r>
              <a:rPr lang="en-US" sz="800" dirty="0">
                <a:solidFill>
                  <a:schemeClr val="tx2"/>
                </a:solidFill>
                <a:latin typeface="Montserrat" pitchFamily="2" charset="77"/>
              </a:rPr>
              <a:t>/ Copyright </a:t>
            </a:r>
            <a:r>
              <a:rPr lang="en-US" sz="800" b="0" i="0" kern="1200" dirty="0">
                <a:solidFill>
                  <a:schemeClr val="tx2"/>
                </a:solidFill>
                <a:effectLst/>
                <a:latin typeface="Montserrat" pitchFamily="2" charset="77"/>
                <a:ea typeface="+mn-ea"/>
                <a:cs typeface="+mn-cs"/>
              </a:rPr>
              <a:t>© 2020 Winger Marketing / </a:t>
            </a:r>
            <a:fld id="{F6B9B1CE-D922-7E48-AAEF-36DF429178B7}" type="slidenum">
              <a:rPr lang="en-US" sz="800" b="1" i="0" kern="1200" smtClean="0">
                <a:solidFill>
                  <a:schemeClr val="tx2"/>
                </a:solidFill>
                <a:effectLst/>
                <a:latin typeface="Montserrat" pitchFamily="2" charset="77"/>
                <a:ea typeface="+mn-ea"/>
                <a:cs typeface="+mn-cs"/>
              </a:rPr>
              <a:t>4</a:t>
            </a:fld>
            <a:r>
              <a:rPr lang="en-US" sz="800" b="1" dirty="0">
                <a:solidFill>
                  <a:schemeClr val="tx2"/>
                </a:solidFill>
                <a:latin typeface="Montserrat" pitchFamily="2" charset="77"/>
              </a:rPr>
              <a:t> </a:t>
            </a:r>
          </a:p>
        </p:txBody>
      </p:sp>
    </p:spTree>
    <p:extLst>
      <p:ext uri="{BB962C8B-B14F-4D97-AF65-F5344CB8AC3E}">
        <p14:creationId xmlns:p14="http://schemas.microsoft.com/office/powerpoint/2010/main" val="1385083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685642" y="733910"/>
            <a:ext cx="627343" cy="459462"/>
          </a:xfrm>
          <a:prstGeom prst="rect">
            <a:avLst/>
          </a:prstGeom>
        </p:spPr>
      </p:pic>
      <p:sp>
        <p:nvSpPr>
          <p:cNvPr id="16" name="Content Placeholder 2">
            <a:extLst>
              <a:ext uri="{FF2B5EF4-FFF2-40B4-BE49-F238E27FC236}">
                <a16:creationId xmlns:a16="http://schemas.microsoft.com/office/drawing/2014/main" id="{9B3E170E-B6C2-46CB-AE7D-9418AC94A031}"/>
              </a:ext>
            </a:extLst>
          </p:cNvPr>
          <p:cNvSpPr>
            <a:spLocks noGrp="1"/>
          </p:cNvSpPr>
          <p:nvPr>
            <p:ph idx="1"/>
          </p:nvPr>
        </p:nvSpPr>
        <p:spPr>
          <a:xfrm>
            <a:off x="685642" y="2100650"/>
            <a:ext cx="11302314" cy="3385750"/>
          </a:xfrm>
        </p:spPr>
        <p:txBody>
          <a:bodyPr anchor="t">
            <a:normAutofit/>
          </a:bodyPr>
          <a:lstStyle/>
          <a:p>
            <a:pPr marL="0" indent="0">
              <a:buNone/>
            </a:pPr>
            <a:r>
              <a:rPr lang="en-US" sz="2200" dirty="0">
                <a:solidFill>
                  <a:srgbClr val="66336D"/>
                </a:solidFill>
                <a:latin typeface="Montserrat Black" panose="00000A00000000000000" pitchFamily="2" charset="0"/>
              </a:rPr>
              <a:t>What is PR?</a:t>
            </a:r>
          </a:p>
          <a:p>
            <a:pPr marL="0" indent="0">
              <a:buNone/>
            </a:pPr>
            <a:r>
              <a:rPr lang="en-US" sz="2200" b="1" dirty="0">
                <a:solidFill>
                  <a:schemeClr val="tx2">
                    <a:lumMod val="40000"/>
                    <a:lumOff val="60000"/>
                  </a:schemeClr>
                </a:solidFill>
                <a:latin typeface="Montserrat Light" panose="00000400000000000000" pitchFamily="50" charset="0"/>
              </a:rPr>
              <a:t>Goals of PR</a:t>
            </a:r>
          </a:p>
          <a:p>
            <a:pPr marL="0" indent="0">
              <a:buNone/>
            </a:pPr>
            <a:r>
              <a:rPr lang="en-US" sz="2200" dirty="0">
                <a:solidFill>
                  <a:schemeClr val="bg1">
                    <a:lumMod val="65000"/>
                  </a:schemeClr>
                </a:solidFill>
                <a:latin typeface="Montserrat Light" panose="00000400000000000000" pitchFamily="50" charset="0"/>
              </a:rPr>
              <a:t>PR Tool Kit</a:t>
            </a:r>
          </a:p>
          <a:p>
            <a:pPr marL="0" indent="0">
              <a:buNone/>
            </a:pPr>
            <a:r>
              <a:rPr lang="en-US" sz="2200" dirty="0">
                <a:solidFill>
                  <a:schemeClr val="bg1">
                    <a:lumMod val="65000"/>
                  </a:schemeClr>
                </a:solidFill>
                <a:latin typeface="Montserrat Light" panose="00000400000000000000" pitchFamily="50" charset="0"/>
              </a:rPr>
              <a:t>Quick Tips</a:t>
            </a:r>
          </a:p>
          <a:p>
            <a:pPr marL="0" indent="0">
              <a:buNone/>
            </a:pPr>
            <a:r>
              <a:rPr lang="en-US" sz="2200" dirty="0">
                <a:solidFill>
                  <a:schemeClr val="bg1">
                    <a:lumMod val="65000"/>
                  </a:schemeClr>
                </a:solidFill>
                <a:latin typeface="Montserrat Light" panose="00000400000000000000" pitchFamily="50" charset="0"/>
              </a:rPr>
              <a:t>Summary / Q&amp;A</a:t>
            </a:r>
          </a:p>
          <a:p>
            <a:endParaRPr lang="en-US" sz="2200" dirty="0"/>
          </a:p>
        </p:txBody>
      </p:sp>
      <p:pic>
        <p:nvPicPr>
          <p:cNvPr id="8" name="Picture 7">
            <a:extLst>
              <a:ext uri="{FF2B5EF4-FFF2-40B4-BE49-F238E27FC236}">
                <a16:creationId xmlns:a16="http://schemas.microsoft.com/office/drawing/2014/main" id="{913FF0E1-6193-9448-A7B6-1EF12A10D5A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3082" y="625933"/>
            <a:ext cx="11302314" cy="1100365"/>
          </a:xfrm>
          <a:prstGeom prst="rect">
            <a:avLst/>
          </a:prstGeom>
          <a:effectLst>
            <a:outerShdw blurRad="50800" dist="50800" dir="5400000" algn="ctr" rotWithShape="0">
              <a:srgbClr val="000000">
                <a:alpha val="0"/>
              </a:srgbClr>
            </a:outerShdw>
          </a:effectLst>
        </p:spPr>
      </p:pic>
      <p:pic>
        <p:nvPicPr>
          <p:cNvPr id="11" name="Picture 10">
            <a:extLst>
              <a:ext uri="{FF2B5EF4-FFF2-40B4-BE49-F238E27FC236}">
                <a16:creationId xmlns:a16="http://schemas.microsoft.com/office/drawing/2014/main" id="{6D513529-1C2C-8342-B130-B681D4AF2926}"/>
              </a:ext>
            </a:extLst>
          </p:cNvPr>
          <p:cNvPicPr>
            <a:picLocks noChangeAspect="1"/>
          </p:cNvPicPr>
          <p:nvPr/>
        </p:nvPicPr>
        <p:blipFill>
          <a:blip r:embed="rId3"/>
          <a:stretch>
            <a:fillRect/>
          </a:stretch>
        </p:blipFill>
        <p:spPr>
          <a:xfrm>
            <a:off x="10886676" y="979325"/>
            <a:ext cx="627343" cy="459462"/>
          </a:xfrm>
          <a:prstGeom prst="rect">
            <a:avLst/>
          </a:prstGeom>
        </p:spPr>
      </p:pic>
      <p:cxnSp>
        <p:nvCxnSpPr>
          <p:cNvPr id="13" name="Straight Connector 12">
            <a:extLst>
              <a:ext uri="{FF2B5EF4-FFF2-40B4-BE49-F238E27FC236}">
                <a16:creationId xmlns:a16="http://schemas.microsoft.com/office/drawing/2014/main" id="{6D4C955E-B770-7348-99BF-BD43B8D9CE33}"/>
              </a:ext>
            </a:extLst>
          </p:cNvPr>
          <p:cNvCxnSpPr>
            <a:cxnSpLocks/>
          </p:cNvCxnSpPr>
          <p:nvPr/>
        </p:nvCxnSpPr>
        <p:spPr>
          <a:xfrm>
            <a:off x="498266" y="2306406"/>
            <a:ext cx="0" cy="541386"/>
          </a:xfrm>
          <a:prstGeom prst="line">
            <a:avLst/>
          </a:prstGeom>
          <a:ln w="9525">
            <a:prstDash val="sysDot"/>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A8A61013-B530-4647-B792-5AE1452E07A6}"/>
              </a:ext>
            </a:extLst>
          </p:cNvPr>
          <p:cNvSpPr/>
          <p:nvPr/>
        </p:nvSpPr>
        <p:spPr>
          <a:xfrm>
            <a:off x="453082" y="2267531"/>
            <a:ext cx="97678" cy="9767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7212167-C7FF-A347-B80B-C982BFA5C220}"/>
              </a:ext>
            </a:extLst>
          </p:cNvPr>
          <p:cNvSpPr/>
          <p:nvPr/>
        </p:nvSpPr>
        <p:spPr>
          <a:xfrm>
            <a:off x="453082" y="2755589"/>
            <a:ext cx="97678" cy="9767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4311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685642" y="733910"/>
            <a:ext cx="627343" cy="459462"/>
          </a:xfrm>
          <a:prstGeom prst="rect">
            <a:avLst/>
          </a:prstGeom>
        </p:spPr>
      </p:pic>
      <p:sp>
        <p:nvSpPr>
          <p:cNvPr id="2" name="Title 1"/>
          <p:cNvSpPr>
            <a:spLocks noGrp="1"/>
          </p:cNvSpPr>
          <p:nvPr>
            <p:ph type="title"/>
          </p:nvPr>
        </p:nvSpPr>
        <p:spPr/>
        <p:txBody>
          <a:bodyPr/>
          <a:lstStyle/>
          <a:p>
            <a:r>
              <a:rPr lang="en-US" dirty="0"/>
              <a:t>WHAT IS PR?</a:t>
            </a:r>
          </a:p>
        </p:txBody>
      </p:sp>
      <p:sp>
        <p:nvSpPr>
          <p:cNvPr id="16" name="Content Placeholder 2">
            <a:extLst>
              <a:ext uri="{FF2B5EF4-FFF2-40B4-BE49-F238E27FC236}">
                <a16:creationId xmlns:a16="http://schemas.microsoft.com/office/drawing/2014/main" id="{9B3E170E-B6C2-46CB-AE7D-9418AC94A031}"/>
              </a:ext>
            </a:extLst>
          </p:cNvPr>
          <p:cNvSpPr>
            <a:spLocks noGrp="1"/>
          </p:cNvSpPr>
          <p:nvPr>
            <p:ph idx="1"/>
          </p:nvPr>
        </p:nvSpPr>
        <p:spPr>
          <a:xfrm>
            <a:off x="581192" y="2100650"/>
            <a:ext cx="10848808" cy="3957250"/>
          </a:xfrm>
        </p:spPr>
        <p:txBody>
          <a:bodyPr anchor="t">
            <a:normAutofit/>
          </a:bodyPr>
          <a:lstStyle/>
          <a:p>
            <a:pPr>
              <a:lnSpc>
                <a:spcPts val="4000"/>
              </a:lnSpc>
              <a:buFont typeface="Arial" panose="020B0604020202020204" pitchFamily="34" charset="0"/>
              <a:buChar char="•"/>
            </a:pPr>
            <a:r>
              <a:rPr lang="en-US" altLang="en-US" b="1" dirty="0">
                <a:latin typeface="Montserrat" pitchFamily="2" charset="77"/>
                <a:ea typeface="ＭＳ Ｐゴシック" panose="020B0600070205080204" pitchFamily="34" charset="-128"/>
              </a:rPr>
              <a:t>Earned Media - </a:t>
            </a:r>
            <a:r>
              <a:rPr lang="en-US" altLang="en-US" dirty="0">
                <a:latin typeface="Montserrat" pitchFamily="2" charset="77"/>
                <a:ea typeface="ＭＳ Ｐゴシック" panose="020B0600070205080204" pitchFamily="34" charset="-128"/>
              </a:rPr>
              <a:t>Opportunities for </a:t>
            </a:r>
            <a:r>
              <a:rPr lang="en-US" altLang="en-US" b="1" dirty="0">
                <a:latin typeface="Montserrat" pitchFamily="2" charset="77"/>
                <a:ea typeface="ＭＳ Ｐゴシック" panose="020B0600070205080204" pitchFamily="34" charset="-128"/>
              </a:rPr>
              <a:t>free </a:t>
            </a:r>
            <a:r>
              <a:rPr lang="en-US" altLang="en-US" dirty="0">
                <a:latin typeface="Montserrat" pitchFamily="2" charset="77"/>
                <a:ea typeface="ＭＳ Ｐゴシック" panose="020B0600070205080204" pitchFamily="34" charset="-128"/>
              </a:rPr>
              <a:t>placement in the media </a:t>
            </a:r>
          </a:p>
          <a:p>
            <a:pPr>
              <a:lnSpc>
                <a:spcPts val="4000"/>
              </a:lnSpc>
              <a:buFont typeface="Arial" panose="020B0604020202020204" pitchFamily="34" charset="0"/>
              <a:buChar char="•"/>
            </a:pPr>
            <a:r>
              <a:rPr lang="en-US" altLang="en-US" dirty="0">
                <a:latin typeface="Montserrat" pitchFamily="2" charset="77"/>
                <a:ea typeface="ＭＳ Ｐゴシック" panose="020B0600070205080204" pitchFamily="34" charset="-128"/>
              </a:rPr>
              <a:t>The story is told from a </a:t>
            </a:r>
            <a:r>
              <a:rPr lang="en-US" altLang="en-US" b="1" dirty="0">
                <a:latin typeface="Montserrat" pitchFamily="2" charset="77"/>
                <a:ea typeface="ＭＳ Ｐゴシック" panose="020B0600070205080204" pitchFamily="34" charset="-128"/>
              </a:rPr>
              <a:t>journalist’s perspective </a:t>
            </a:r>
          </a:p>
          <a:p>
            <a:pPr>
              <a:lnSpc>
                <a:spcPts val="4000"/>
              </a:lnSpc>
              <a:buFont typeface="Arial" panose="020B0604020202020204" pitchFamily="34" charset="0"/>
              <a:buChar char="•"/>
            </a:pPr>
            <a:r>
              <a:rPr lang="en-US" altLang="en-US" dirty="0">
                <a:latin typeface="Montserrat" pitchFamily="2" charset="77"/>
                <a:ea typeface="ＭＳ Ｐゴシック" panose="020B0600070205080204" pitchFamily="34" charset="-128"/>
              </a:rPr>
              <a:t>Placement occurs at the </a:t>
            </a:r>
            <a:r>
              <a:rPr lang="en-US" altLang="en-US" b="1" dirty="0">
                <a:latin typeface="Montserrat" pitchFamily="2" charset="77"/>
                <a:ea typeface="ＭＳ Ｐゴシック" panose="020B0600070205080204" pitchFamily="34" charset="-128"/>
              </a:rPr>
              <a:t>discretion of the news outlet</a:t>
            </a:r>
          </a:p>
          <a:p>
            <a:pPr>
              <a:lnSpc>
                <a:spcPts val="4000"/>
              </a:lnSpc>
              <a:buFont typeface="Arial" panose="020B0604020202020204" pitchFamily="34" charset="0"/>
              <a:buChar char="•"/>
            </a:pPr>
            <a:r>
              <a:rPr lang="en-US" altLang="en-US" b="1" dirty="0">
                <a:latin typeface="Montserrat" pitchFamily="2" charset="77"/>
                <a:ea typeface="ＭＳ Ｐゴシック" panose="020B0600070205080204" pitchFamily="34" charset="-128"/>
              </a:rPr>
              <a:t>PR creates awareness </a:t>
            </a:r>
            <a:r>
              <a:rPr lang="en-US" altLang="en-US" dirty="0">
                <a:latin typeface="Montserrat" pitchFamily="2" charset="77"/>
                <a:ea typeface="ＭＳ Ｐゴシック" panose="020B0600070205080204" pitchFamily="34" charset="-128"/>
              </a:rPr>
              <a:t>for your brand</a:t>
            </a:r>
            <a:endParaRPr lang="en-US" altLang="en-US" b="1" dirty="0">
              <a:latin typeface="Montserrat" pitchFamily="2" charset="77"/>
              <a:ea typeface="ＭＳ Ｐゴシック" panose="020B0600070205080204" pitchFamily="34" charset="-128"/>
            </a:endParaRPr>
          </a:p>
          <a:p>
            <a:pPr>
              <a:lnSpc>
                <a:spcPts val="4000"/>
              </a:lnSpc>
              <a:buFont typeface="Arial" panose="020B0604020202020204" pitchFamily="34" charset="0"/>
              <a:buChar char="•"/>
            </a:pPr>
            <a:r>
              <a:rPr lang="en-US" altLang="en-US" dirty="0">
                <a:latin typeface="Montserrat" pitchFamily="2" charset="77"/>
                <a:ea typeface="ＭＳ Ｐゴシック" panose="020B0600070205080204" pitchFamily="34" charset="-128"/>
              </a:rPr>
              <a:t>It doesn’t always happen on your timeline and </a:t>
            </a:r>
            <a:r>
              <a:rPr lang="en-US" altLang="en-US" b="1" dirty="0">
                <a:latin typeface="Montserrat" pitchFamily="2" charset="77"/>
                <a:ea typeface="ＭＳ Ｐゴシック" panose="020B0600070205080204" pitchFamily="34" charset="-128"/>
              </a:rPr>
              <a:t>requires patience</a:t>
            </a:r>
          </a:p>
          <a:p>
            <a:pPr>
              <a:lnSpc>
                <a:spcPts val="4000"/>
              </a:lnSpc>
              <a:buFont typeface="Arial" panose="020B0604020202020204" pitchFamily="34" charset="0"/>
              <a:buChar char="•"/>
            </a:pPr>
            <a:r>
              <a:rPr lang="en-US" altLang="en-US" dirty="0">
                <a:latin typeface="Montserrat" pitchFamily="2" charset="77"/>
                <a:ea typeface="ＭＳ Ｐゴシック" panose="020B0600070205080204" pitchFamily="34" charset="-128"/>
              </a:rPr>
              <a:t>There are </a:t>
            </a:r>
            <a:r>
              <a:rPr lang="en-US" altLang="en-US" b="1" dirty="0">
                <a:latin typeface="Montserrat" pitchFamily="2" charset="77"/>
                <a:ea typeface="ＭＳ Ｐゴシック" panose="020B0600070205080204" pitchFamily="34" charset="-128"/>
              </a:rPr>
              <a:t>no guarantees &amp; </a:t>
            </a:r>
            <a:r>
              <a:rPr lang="en-US" altLang="en-US" dirty="0">
                <a:latin typeface="Montserrat" pitchFamily="2" charset="77"/>
                <a:ea typeface="ＭＳ Ｐゴシック" panose="020B0600070205080204" pitchFamily="34" charset="-128"/>
              </a:rPr>
              <a:t>PR can be </a:t>
            </a:r>
            <a:r>
              <a:rPr lang="en-US" altLang="en-US" b="1" dirty="0">
                <a:latin typeface="Montserrat" pitchFamily="2" charset="77"/>
                <a:ea typeface="ＭＳ Ｐゴシック" panose="020B0600070205080204" pitchFamily="34" charset="-128"/>
              </a:rPr>
              <a:t>challenging to measure</a:t>
            </a:r>
          </a:p>
          <a:p>
            <a:pPr>
              <a:lnSpc>
                <a:spcPts val="4000"/>
              </a:lnSpc>
            </a:pPr>
            <a:endParaRPr lang="en-US" dirty="0">
              <a:latin typeface="Montserrat" pitchFamily="2" charset="77"/>
            </a:endParaRPr>
          </a:p>
        </p:txBody>
      </p:sp>
      <p:pic>
        <p:nvPicPr>
          <p:cNvPr id="6" name="Picture 5">
            <a:extLst>
              <a:ext uri="{FF2B5EF4-FFF2-40B4-BE49-F238E27FC236}">
                <a16:creationId xmlns:a16="http://schemas.microsoft.com/office/drawing/2014/main" id="{2F095BA8-F770-D24B-A679-8EB64DA25BB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3082" y="625933"/>
            <a:ext cx="11302314" cy="1100365"/>
          </a:xfrm>
          <a:prstGeom prst="rect">
            <a:avLst/>
          </a:prstGeom>
          <a:effectLst>
            <a:outerShdw blurRad="50800" dist="50800" dir="5400000" algn="ctr" rotWithShape="0">
              <a:srgbClr val="000000">
                <a:alpha val="0"/>
              </a:srgbClr>
            </a:outerShdw>
          </a:effectLst>
        </p:spPr>
      </p:pic>
      <p:pic>
        <p:nvPicPr>
          <p:cNvPr id="7" name="Picture 6">
            <a:extLst>
              <a:ext uri="{FF2B5EF4-FFF2-40B4-BE49-F238E27FC236}">
                <a16:creationId xmlns:a16="http://schemas.microsoft.com/office/drawing/2014/main" id="{26A33226-51A1-7149-8F9F-CA662E1CC11A}"/>
              </a:ext>
            </a:extLst>
          </p:cNvPr>
          <p:cNvPicPr>
            <a:picLocks noChangeAspect="1"/>
          </p:cNvPicPr>
          <p:nvPr/>
        </p:nvPicPr>
        <p:blipFill>
          <a:blip r:embed="rId3"/>
          <a:stretch>
            <a:fillRect/>
          </a:stretch>
        </p:blipFill>
        <p:spPr>
          <a:xfrm>
            <a:off x="10886676" y="979325"/>
            <a:ext cx="627343" cy="459462"/>
          </a:xfrm>
          <a:prstGeom prst="rect">
            <a:avLst/>
          </a:prstGeom>
        </p:spPr>
      </p:pic>
      <p:sp>
        <p:nvSpPr>
          <p:cNvPr id="8" name="Title 1">
            <a:extLst>
              <a:ext uri="{FF2B5EF4-FFF2-40B4-BE49-F238E27FC236}">
                <a16:creationId xmlns:a16="http://schemas.microsoft.com/office/drawing/2014/main" id="{B87CDC43-8535-B545-BA88-C0FC5E0EF5EB}"/>
              </a:ext>
            </a:extLst>
          </p:cNvPr>
          <p:cNvSpPr txBox="1">
            <a:spLocks/>
          </p:cNvSpPr>
          <p:nvPr/>
        </p:nvSpPr>
        <p:spPr>
          <a:xfrm>
            <a:off x="581192" y="980455"/>
            <a:ext cx="11029616" cy="459463"/>
          </a:xfrm>
          <a:prstGeom prst="rect">
            <a:avLst/>
          </a:prstGeom>
        </p:spPr>
        <p:txBody>
          <a:bodyPr vert="horz" lIns="91440" tIns="45720" rIns="91440" bIns="45720" rtlCol="0" anchor="b">
            <a:normAutofit fontScale="90000" lnSpcReduction="10000"/>
          </a:bodyPr>
          <a:lst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t>Elements of public relations </a:t>
            </a:r>
          </a:p>
        </p:txBody>
      </p:sp>
    </p:spTree>
    <p:extLst>
      <p:ext uri="{BB962C8B-B14F-4D97-AF65-F5344CB8AC3E}">
        <p14:creationId xmlns:p14="http://schemas.microsoft.com/office/powerpoint/2010/main" val="209404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32EA140-C165-4347-8894-489C295AE09B}"/>
              </a:ext>
            </a:extLst>
          </p:cNvPr>
          <p:cNvSpPr/>
          <p:nvPr/>
        </p:nvSpPr>
        <p:spPr>
          <a:xfrm>
            <a:off x="7265505" y="2325757"/>
            <a:ext cx="4926496" cy="45322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905035D5-6632-4216-AA3C-6669071076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83290" y="565172"/>
            <a:ext cx="7964758" cy="579255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5F2FBEAE-80A6-BD46-8026-284D3BA074DF}"/>
              </a:ext>
            </a:extLst>
          </p:cNvPr>
          <p:cNvSpPr txBox="1"/>
          <p:nvPr/>
        </p:nvSpPr>
        <p:spPr>
          <a:xfrm>
            <a:off x="2341861" y="6500840"/>
            <a:ext cx="9549113" cy="21544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1" dirty="0">
                <a:solidFill>
                  <a:schemeClr val="tx2"/>
                </a:solidFill>
                <a:latin typeface="Montserrat" pitchFamily="2" charset="77"/>
              </a:rPr>
              <a:t>Media Coaching &amp; Training </a:t>
            </a:r>
            <a:r>
              <a:rPr lang="en-US" sz="800" dirty="0">
                <a:solidFill>
                  <a:schemeClr val="tx2"/>
                </a:solidFill>
                <a:latin typeface="Montserrat" pitchFamily="2" charset="77"/>
              </a:rPr>
              <a:t>/ Copyright </a:t>
            </a:r>
            <a:r>
              <a:rPr lang="en-US" sz="800" b="0" i="0" kern="1200" dirty="0">
                <a:solidFill>
                  <a:schemeClr val="tx2"/>
                </a:solidFill>
                <a:effectLst/>
                <a:latin typeface="Montserrat" pitchFamily="2" charset="77"/>
                <a:ea typeface="+mn-ea"/>
                <a:cs typeface="+mn-cs"/>
              </a:rPr>
              <a:t>© 2020 Winger Marketing / </a:t>
            </a:r>
            <a:fld id="{F6B9B1CE-D922-7E48-AAEF-36DF429178B7}" type="slidenum">
              <a:rPr lang="en-US" sz="800" b="1" i="0" kern="1200" smtClean="0">
                <a:solidFill>
                  <a:schemeClr val="tx2"/>
                </a:solidFill>
                <a:effectLst/>
                <a:latin typeface="Montserrat" pitchFamily="2" charset="77"/>
                <a:ea typeface="+mn-ea"/>
                <a:cs typeface="+mn-cs"/>
              </a:rPr>
              <a:t>7</a:t>
            </a:fld>
            <a:r>
              <a:rPr lang="en-US" sz="800" b="1" dirty="0">
                <a:solidFill>
                  <a:schemeClr val="tx2"/>
                </a:solidFill>
                <a:latin typeface="Montserrat" pitchFamily="2" charset="77"/>
              </a:rPr>
              <a:t> </a:t>
            </a:r>
          </a:p>
        </p:txBody>
      </p:sp>
    </p:spTree>
    <p:extLst>
      <p:ext uri="{BB962C8B-B14F-4D97-AF65-F5344CB8AC3E}">
        <p14:creationId xmlns:p14="http://schemas.microsoft.com/office/powerpoint/2010/main" val="1031449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Connecteur droit 34"/>
          <p:cNvCxnSpPr>
            <a:cxnSpLocks/>
            <a:endCxn id="44" idx="1"/>
          </p:cNvCxnSpPr>
          <p:nvPr/>
        </p:nvCxnSpPr>
        <p:spPr>
          <a:xfrm flipV="1">
            <a:off x="8152108" y="9335279"/>
            <a:ext cx="1063078" cy="11206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F3603BB-2738-AE4F-94DE-86E21BFF1C5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3082" y="625933"/>
            <a:ext cx="11302314" cy="1100365"/>
          </a:xfrm>
          <a:prstGeom prst="rect">
            <a:avLst/>
          </a:prstGeom>
          <a:effectLst>
            <a:outerShdw blurRad="50800" dist="50800" dir="5400000" algn="ctr" rotWithShape="0">
              <a:srgbClr val="000000">
                <a:alpha val="0"/>
              </a:srgbClr>
            </a:outerShdw>
          </a:effectLst>
        </p:spPr>
      </p:pic>
      <p:pic>
        <p:nvPicPr>
          <p:cNvPr id="12" name="Picture 11">
            <a:extLst>
              <a:ext uri="{FF2B5EF4-FFF2-40B4-BE49-F238E27FC236}">
                <a16:creationId xmlns:a16="http://schemas.microsoft.com/office/drawing/2014/main" id="{B44F3A09-0BE4-A94E-82C4-848893A8E12E}"/>
              </a:ext>
            </a:extLst>
          </p:cNvPr>
          <p:cNvPicPr>
            <a:picLocks noChangeAspect="1"/>
          </p:cNvPicPr>
          <p:nvPr/>
        </p:nvPicPr>
        <p:blipFill>
          <a:blip r:embed="rId4"/>
          <a:stretch>
            <a:fillRect/>
          </a:stretch>
        </p:blipFill>
        <p:spPr>
          <a:xfrm>
            <a:off x="10886676" y="979325"/>
            <a:ext cx="627343" cy="459462"/>
          </a:xfrm>
          <a:prstGeom prst="rect">
            <a:avLst/>
          </a:prstGeom>
        </p:spPr>
      </p:pic>
      <p:sp>
        <p:nvSpPr>
          <p:cNvPr id="13" name="Title 1">
            <a:extLst>
              <a:ext uri="{FF2B5EF4-FFF2-40B4-BE49-F238E27FC236}">
                <a16:creationId xmlns:a16="http://schemas.microsoft.com/office/drawing/2014/main" id="{ABF25D63-818F-5F49-966D-84B340DAE364}"/>
              </a:ext>
            </a:extLst>
          </p:cNvPr>
          <p:cNvSpPr>
            <a:spLocks noGrp="1"/>
          </p:cNvSpPr>
          <p:nvPr>
            <p:ph type="title"/>
          </p:nvPr>
        </p:nvSpPr>
        <p:spPr>
          <a:xfrm>
            <a:off x="581192" y="980455"/>
            <a:ext cx="11029616" cy="459463"/>
          </a:xfrm>
        </p:spPr>
        <p:txBody>
          <a:bodyPr>
            <a:normAutofit fontScale="90000"/>
          </a:bodyPr>
          <a:lstStyle/>
          <a:p>
            <a:r>
              <a:rPr lang="en-US" b="1" dirty="0"/>
              <a:t>PR VS. ADVERTISING</a:t>
            </a:r>
          </a:p>
        </p:txBody>
      </p:sp>
      <p:sp>
        <p:nvSpPr>
          <p:cNvPr id="6" name="Rectangle 5">
            <a:extLst>
              <a:ext uri="{FF2B5EF4-FFF2-40B4-BE49-F238E27FC236}">
                <a16:creationId xmlns:a16="http://schemas.microsoft.com/office/drawing/2014/main" id="{2E23E41E-599E-4347-B001-FBB367B6F5D8}"/>
              </a:ext>
            </a:extLst>
          </p:cNvPr>
          <p:cNvSpPr/>
          <p:nvPr/>
        </p:nvSpPr>
        <p:spPr>
          <a:xfrm>
            <a:off x="7122695" y="2088719"/>
            <a:ext cx="5069305" cy="476928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 name="Table 8">
            <a:extLst>
              <a:ext uri="{FF2B5EF4-FFF2-40B4-BE49-F238E27FC236}">
                <a16:creationId xmlns:a16="http://schemas.microsoft.com/office/drawing/2014/main" id="{FCC9BF4B-9E0C-FD49-A89D-22E6C895A9B6}"/>
              </a:ext>
            </a:extLst>
          </p:cNvPr>
          <p:cNvGraphicFramePr>
            <a:graphicFrameLocks noGrp="1"/>
          </p:cNvGraphicFramePr>
          <p:nvPr>
            <p:extLst>
              <p:ext uri="{D42A27DB-BD31-4B8C-83A1-F6EECF244321}">
                <p14:modId xmlns:p14="http://schemas.microsoft.com/office/powerpoint/2010/main" val="2634338818"/>
              </p:ext>
            </p:extLst>
          </p:nvPr>
        </p:nvGraphicFramePr>
        <p:xfrm>
          <a:off x="453081" y="1794440"/>
          <a:ext cx="11302314" cy="3716188"/>
        </p:xfrm>
        <a:graphic>
          <a:graphicData uri="http://schemas.openxmlformats.org/drawingml/2006/table">
            <a:tbl>
              <a:tblPr firstRow="1" bandRow="1">
                <a:tableStyleId>{5C22544A-7EE6-4342-B048-85BDC9FD1C3A}</a:tableStyleId>
              </a:tblPr>
              <a:tblGrid>
                <a:gridCol w="3213672">
                  <a:extLst>
                    <a:ext uri="{9D8B030D-6E8A-4147-A177-3AD203B41FA5}">
                      <a16:colId xmlns:a16="http://schemas.microsoft.com/office/drawing/2014/main" val="20000"/>
                    </a:ext>
                  </a:extLst>
                </a:gridCol>
                <a:gridCol w="4044321">
                  <a:extLst>
                    <a:ext uri="{9D8B030D-6E8A-4147-A177-3AD203B41FA5}">
                      <a16:colId xmlns:a16="http://schemas.microsoft.com/office/drawing/2014/main" val="20001"/>
                    </a:ext>
                  </a:extLst>
                </a:gridCol>
                <a:gridCol w="4044321">
                  <a:extLst>
                    <a:ext uri="{9D8B030D-6E8A-4147-A177-3AD203B41FA5}">
                      <a16:colId xmlns:a16="http://schemas.microsoft.com/office/drawing/2014/main" val="3112066192"/>
                    </a:ext>
                  </a:extLst>
                </a:gridCol>
              </a:tblGrid>
              <a:tr h="530884">
                <a:tc>
                  <a:txBody>
                    <a:bodyPr/>
                    <a:lstStyle/>
                    <a:p>
                      <a:endParaRPr lang="en-US" sz="1800" b="1" dirty="0">
                        <a:solidFill>
                          <a:srgbClr val="66336D"/>
                        </a:solidFill>
                        <a:latin typeface="Ebrima" panose="02000000000000000000" pitchFamily="2" charset="0"/>
                        <a:ea typeface="Ebrima" panose="02000000000000000000" pitchFamily="2" charset="0"/>
                        <a:cs typeface="Ebrima" panose="02000000000000000000" pitchFamily="2" charset="0"/>
                      </a:endParaRPr>
                    </a:p>
                  </a:txBody>
                  <a:tcPr anchor="ctr">
                    <a:lnL w="12700" cmpd="sng">
                      <a:noFill/>
                    </a:lnL>
                    <a:lnR w="12700" cap="flat" cmpd="sng" algn="ctr">
                      <a:noFill/>
                      <a:prstDash val="solid"/>
                      <a:round/>
                      <a:headEnd type="none" w="med" len="med"/>
                      <a:tailEnd type="none" w="med" len="med"/>
                    </a:lnR>
                    <a:lnT w="12700" cmpd="sng">
                      <a:noFill/>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a:solidFill>
                            <a:srgbClr val="66336D"/>
                          </a:solidFill>
                          <a:latin typeface="Ebrima" panose="02000000000000000000" pitchFamily="2" charset="0"/>
                          <a:ea typeface="Ebrima" panose="02000000000000000000" pitchFamily="2" charset="0"/>
                          <a:cs typeface="Ebrima" panose="02000000000000000000" pitchFamily="2" charset="0"/>
                        </a:rPr>
                        <a:t>PR</a:t>
                      </a:r>
                    </a:p>
                  </a:txBody>
                  <a:tcPr anchor="ctr">
                    <a:lnL w="12700" cmpd="sng">
                      <a:noFill/>
                    </a:lnL>
                    <a:lnR w="12700" cap="flat" cmpd="sng" algn="ctr">
                      <a:noFill/>
                      <a:prstDash val="solid"/>
                      <a:round/>
                      <a:headEnd type="none" w="med" len="med"/>
                      <a:tailEnd type="none" w="med" len="med"/>
                    </a:lnR>
                    <a:lnT w="12700" cmpd="sng">
                      <a:noFill/>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dirty="0">
                          <a:solidFill>
                            <a:srgbClr val="66336D"/>
                          </a:solidFill>
                          <a:latin typeface="Ebrima" panose="02000000000000000000" pitchFamily="2" charset="0"/>
                          <a:ea typeface="Ebrima" panose="02000000000000000000" pitchFamily="2" charset="0"/>
                          <a:cs typeface="Ebrima" panose="02000000000000000000" pitchFamily="2" charset="0"/>
                        </a:rPr>
                        <a:t>Advertising</a:t>
                      </a:r>
                    </a:p>
                  </a:txBody>
                  <a:tcPr anchor="ctr">
                    <a:lnL w="12700" cmpd="sng">
                      <a:noFill/>
                    </a:lnL>
                    <a:lnR w="12700" cap="flat" cmpd="sng" algn="ctr">
                      <a:noFill/>
                      <a:prstDash val="solid"/>
                      <a:round/>
                      <a:headEnd type="none" w="med" len="med"/>
                      <a:tailEnd type="none" w="med" len="med"/>
                    </a:lnR>
                    <a:lnT w="12700" cmpd="sng">
                      <a:noFill/>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30884">
                <a:tc>
                  <a:txBody>
                    <a:bodyPr/>
                    <a:lstStyle/>
                    <a:p>
                      <a:r>
                        <a:rPr lang="en-US" sz="1400" b="1" dirty="0">
                          <a:solidFill>
                            <a:srgbClr val="66336D"/>
                          </a:solidFill>
                          <a:latin typeface="Ebrima" panose="02000000000000000000" pitchFamily="2" charset="0"/>
                          <a:ea typeface="Ebrima" panose="02000000000000000000" pitchFamily="2" charset="0"/>
                          <a:cs typeface="Ebrima" panose="02000000000000000000" pitchFamily="2" charset="0"/>
                        </a:rPr>
                        <a:t>Cost</a:t>
                      </a:r>
                    </a:p>
                  </a:txBody>
                  <a:tcPr anchor="ctr">
                    <a:lnL w="12700" cmpd="sng">
                      <a:noFill/>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solidFill>
                            <a:schemeClr val="tx1"/>
                          </a:solidFill>
                          <a:latin typeface="Ebrima" panose="02000000000000000000" pitchFamily="2" charset="0"/>
                          <a:ea typeface="Ebrima" panose="02000000000000000000" pitchFamily="2" charset="0"/>
                          <a:cs typeface="Ebrima" panose="02000000000000000000" pitchFamily="2" charset="0"/>
                        </a:rPr>
                        <a:t>Free for Earned Media </a:t>
                      </a:r>
                    </a:p>
                  </a:txBody>
                  <a:tcPr anchor="ctr">
                    <a:lnL w="12700" cmpd="sng">
                      <a:noFill/>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0" dirty="0">
                          <a:solidFill>
                            <a:schemeClr val="tx1"/>
                          </a:solidFill>
                          <a:latin typeface="Ebrima" panose="02000000000000000000" pitchFamily="2" charset="0"/>
                          <a:ea typeface="Ebrima" panose="02000000000000000000" pitchFamily="2" charset="0"/>
                          <a:cs typeface="Ebrima" panose="02000000000000000000" pitchFamily="2" charset="0"/>
                        </a:rPr>
                        <a:t>Paid</a:t>
                      </a:r>
                    </a:p>
                  </a:txBody>
                  <a:tcPr anchor="ctr">
                    <a:lnL w="12700" cmpd="sng">
                      <a:noFill/>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08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6336D"/>
                          </a:solidFill>
                          <a:latin typeface="Ebrima" panose="02000000000000000000" pitchFamily="2" charset="0"/>
                          <a:ea typeface="Ebrima" panose="02000000000000000000" pitchFamily="2" charset="0"/>
                          <a:cs typeface="Ebrima" panose="02000000000000000000" pitchFamily="2" charset="0"/>
                        </a:rPr>
                        <a:t>Control</a:t>
                      </a:r>
                    </a:p>
                  </a:txBody>
                  <a:tcPr anchor="ctr">
                    <a:lnL w="12700" cmpd="sng">
                      <a:noFill/>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Ebrima" panose="02000000000000000000" pitchFamily="2" charset="0"/>
                          <a:ea typeface="Ebrima" panose="02000000000000000000" pitchFamily="2" charset="0"/>
                          <a:cs typeface="Ebrima" panose="02000000000000000000" pitchFamily="2" charset="0"/>
                        </a:rPr>
                        <a:t>Guidance, but no control </a:t>
                      </a:r>
                    </a:p>
                  </a:txBody>
                  <a:tcPr anchor="ctr">
                    <a:lnL w="12700" cmpd="sng">
                      <a:noFill/>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Ebrima" panose="02000000000000000000" pitchFamily="2" charset="0"/>
                          <a:ea typeface="Ebrima" panose="02000000000000000000" pitchFamily="2" charset="0"/>
                          <a:cs typeface="Ebrima" panose="02000000000000000000" pitchFamily="2" charset="0"/>
                        </a:rPr>
                        <a:t>100%</a:t>
                      </a:r>
                    </a:p>
                  </a:txBody>
                  <a:tcPr anchor="ctr">
                    <a:lnL w="12700" cmpd="sng">
                      <a:noFill/>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308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6336D"/>
                          </a:solidFill>
                          <a:latin typeface="Ebrima" panose="02000000000000000000" pitchFamily="2" charset="0"/>
                          <a:ea typeface="Ebrima" panose="02000000000000000000" pitchFamily="2" charset="0"/>
                          <a:cs typeface="Ebrima" panose="02000000000000000000" pitchFamily="2" charset="0"/>
                        </a:rPr>
                        <a:t>Consumer Perception</a:t>
                      </a:r>
                    </a:p>
                  </a:txBody>
                  <a:tcPr anchor="ctr">
                    <a:lnL w="12700" cmpd="sng">
                      <a:noFill/>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Ebrima" panose="02000000000000000000" pitchFamily="2" charset="0"/>
                          <a:ea typeface="Ebrima" panose="02000000000000000000" pitchFamily="2" charset="0"/>
                          <a:cs typeface="Ebrima" panose="02000000000000000000" pitchFamily="2" charset="0"/>
                        </a:rPr>
                        <a:t>Unbiased</a:t>
                      </a:r>
                    </a:p>
                  </a:txBody>
                  <a:tcPr anchor="ctr">
                    <a:lnL w="12700" cmpd="sng">
                      <a:noFill/>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Ebrima" panose="02000000000000000000" pitchFamily="2" charset="0"/>
                          <a:ea typeface="Ebrima" panose="02000000000000000000" pitchFamily="2" charset="0"/>
                          <a:cs typeface="Ebrima" panose="02000000000000000000" pitchFamily="2" charset="0"/>
                        </a:rPr>
                        <a:t>Biased</a:t>
                      </a:r>
                    </a:p>
                  </a:txBody>
                  <a:tcPr anchor="ctr">
                    <a:lnL w="12700" cmpd="sng">
                      <a:noFill/>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308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6336D"/>
                          </a:solidFill>
                          <a:latin typeface="Ebrima" panose="02000000000000000000" pitchFamily="2" charset="0"/>
                          <a:ea typeface="Ebrima" panose="02000000000000000000" pitchFamily="2" charset="0"/>
                          <a:cs typeface="Ebrima" panose="02000000000000000000" pitchFamily="2" charset="0"/>
                        </a:rPr>
                        <a:t>Focus</a:t>
                      </a:r>
                    </a:p>
                  </a:txBody>
                  <a:tcPr anchor="ctr">
                    <a:lnL w="12700" cmpd="sng">
                      <a:noFill/>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Ebrima" panose="02000000000000000000" pitchFamily="2" charset="0"/>
                          <a:ea typeface="Ebrima" panose="02000000000000000000" pitchFamily="2" charset="0"/>
                          <a:cs typeface="Ebrima" panose="02000000000000000000" pitchFamily="2" charset="0"/>
                        </a:rPr>
                        <a:t>Reputation</a:t>
                      </a:r>
                    </a:p>
                  </a:txBody>
                  <a:tcPr anchor="ctr">
                    <a:lnL w="12700" cmpd="sng">
                      <a:noFill/>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Ebrima" panose="02000000000000000000" pitchFamily="2" charset="0"/>
                          <a:ea typeface="Ebrima" panose="02000000000000000000" pitchFamily="2" charset="0"/>
                          <a:cs typeface="Ebrima" panose="02000000000000000000" pitchFamily="2" charset="0"/>
                        </a:rPr>
                        <a:t>Sales</a:t>
                      </a:r>
                    </a:p>
                  </a:txBody>
                  <a:tcPr anchor="ctr">
                    <a:lnL w="12700" cmpd="sng">
                      <a:noFill/>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308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6336D"/>
                          </a:solidFill>
                          <a:latin typeface="Ebrima" panose="02000000000000000000" pitchFamily="2" charset="0"/>
                          <a:ea typeface="Ebrima" panose="02000000000000000000" pitchFamily="2" charset="0"/>
                          <a:cs typeface="Ebrima" panose="02000000000000000000" pitchFamily="2" charset="0"/>
                        </a:rPr>
                        <a:t>Level of Creativity</a:t>
                      </a:r>
                    </a:p>
                  </a:txBody>
                  <a:tcPr anchor="ctr">
                    <a:lnL w="12700" cmpd="sng">
                      <a:noFill/>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Ebrima" panose="02000000000000000000" pitchFamily="2" charset="0"/>
                          <a:ea typeface="Ebrima" panose="02000000000000000000" pitchFamily="2" charset="0"/>
                          <a:cs typeface="Ebrima" panose="02000000000000000000" pitchFamily="2" charset="0"/>
                        </a:rPr>
                        <a:t>The Hunt for News</a:t>
                      </a:r>
                    </a:p>
                  </a:txBody>
                  <a:tcPr anchor="ctr">
                    <a:lnL w="12700" cmpd="sng">
                      <a:noFill/>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Ebrima" panose="02000000000000000000" pitchFamily="2" charset="0"/>
                          <a:ea typeface="Ebrima" panose="02000000000000000000" pitchFamily="2" charset="0"/>
                          <a:cs typeface="Ebrima" panose="02000000000000000000" pitchFamily="2" charset="0"/>
                        </a:rPr>
                        <a:t>Ad Campaign Development</a:t>
                      </a:r>
                    </a:p>
                  </a:txBody>
                  <a:tcPr anchor="ctr">
                    <a:lnL w="12700" cmpd="sng">
                      <a:noFill/>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308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66336D"/>
                          </a:solidFill>
                          <a:latin typeface="Ebrima" panose="02000000000000000000" pitchFamily="2" charset="0"/>
                          <a:ea typeface="Ebrima" panose="02000000000000000000" pitchFamily="2" charset="0"/>
                          <a:cs typeface="Ebrima" panose="02000000000000000000" pitchFamily="2" charset="0"/>
                        </a:rPr>
                        <a:t>Target Audience</a:t>
                      </a:r>
                    </a:p>
                  </a:txBody>
                  <a:tcPr anchor="ctr">
                    <a:lnL w="12700" cmpd="sng">
                      <a:noFill/>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Ebrima" panose="02000000000000000000" pitchFamily="2" charset="0"/>
                          <a:ea typeface="Ebrima" panose="02000000000000000000" pitchFamily="2" charset="0"/>
                          <a:cs typeface="Ebrima" panose="02000000000000000000" pitchFamily="2" charset="0"/>
                        </a:rPr>
                        <a:t>The Public Through Media</a:t>
                      </a:r>
                    </a:p>
                  </a:txBody>
                  <a:tcPr anchor="ctr">
                    <a:lnL w="12700" cmpd="sng">
                      <a:noFill/>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Ebrima" panose="02000000000000000000" pitchFamily="2" charset="0"/>
                          <a:ea typeface="Ebrima" panose="02000000000000000000" pitchFamily="2" charset="0"/>
                          <a:cs typeface="Ebrima" panose="02000000000000000000" pitchFamily="2" charset="0"/>
                        </a:rPr>
                        <a:t>The Public/Buyers</a:t>
                      </a:r>
                    </a:p>
                  </a:txBody>
                  <a:tcPr anchor="ctr">
                    <a:lnL w="12700" cmpd="sng">
                      <a:noFill/>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42371C9D-E6B9-DF6D-5BE3-163BB6DBB0AF}"/>
                  </a:ext>
                </a:extLst>
              </p14:cNvPr>
              <p14:cNvContentPartPr/>
              <p14:nvPr/>
            </p14:nvContentPartPr>
            <p14:xfrm>
              <a:off x="5910600" y="2725320"/>
              <a:ext cx="7200" cy="3960"/>
            </p14:xfrm>
          </p:contentPart>
        </mc:Choice>
        <mc:Fallback xmlns="">
          <p:pic>
            <p:nvPicPr>
              <p:cNvPr id="2" name="Ink 1">
                <a:extLst>
                  <a:ext uri="{FF2B5EF4-FFF2-40B4-BE49-F238E27FC236}">
                    <a16:creationId xmlns:a16="http://schemas.microsoft.com/office/drawing/2014/main" id="{42371C9D-E6B9-DF6D-5BE3-163BB6DBB0AF}"/>
                  </a:ext>
                </a:extLst>
              </p:cNvPr>
              <p:cNvPicPr/>
              <p:nvPr/>
            </p:nvPicPr>
            <p:blipFill>
              <a:blip r:embed="rId6"/>
              <a:stretch>
                <a:fillRect/>
              </a:stretch>
            </p:blipFill>
            <p:spPr>
              <a:xfrm>
                <a:off x="5901600" y="2716680"/>
                <a:ext cx="2484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3E614CF9-55A8-FE34-19EE-079470C4DFDC}"/>
                  </a:ext>
                </a:extLst>
              </p14:cNvPr>
              <p14:cNvContentPartPr/>
              <p14:nvPr/>
            </p14:nvContentPartPr>
            <p14:xfrm>
              <a:off x="5744640" y="2580600"/>
              <a:ext cx="360" cy="360"/>
            </p14:xfrm>
          </p:contentPart>
        </mc:Choice>
        <mc:Fallback xmlns="">
          <p:pic>
            <p:nvPicPr>
              <p:cNvPr id="3" name="Ink 2">
                <a:extLst>
                  <a:ext uri="{FF2B5EF4-FFF2-40B4-BE49-F238E27FC236}">
                    <a16:creationId xmlns:a16="http://schemas.microsoft.com/office/drawing/2014/main" id="{3E614CF9-55A8-FE34-19EE-079470C4DFDC}"/>
                  </a:ext>
                </a:extLst>
              </p:cNvPr>
              <p:cNvPicPr/>
              <p:nvPr/>
            </p:nvPicPr>
            <p:blipFill>
              <a:blip r:embed="rId8"/>
              <a:stretch>
                <a:fillRect/>
              </a:stretch>
            </p:blipFill>
            <p:spPr>
              <a:xfrm>
                <a:off x="5735640" y="2571600"/>
                <a:ext cx="18000" cy="18000"/>
              </a:xfrm>
              <a:prstGeom prst="rect">
                <a:avLst/>
              </a:prstGeom>
            </p:spPr>
          </p:pic>
        </mc:Fallback>
      </mc:AlternateContent>
    </p:spTree>
    <p:extLst>
      <p:ext uri="{BB962C8B-B14F-4D97-AF65-F5344CB8AC3E}">
        <p14:creationId xmlns:p14="http://schemas.microsoft.com/office/powerpoint/2010/main" val="2145566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Connecteur droit 34"/>
          <p:cNvCxnSpPr>
            <a:cxnSpLocks/>
          </p:cNvCxnSpPr>
          <p:nvPr/>
        </p:nvCxnSpPr>
        <p:spPr>
          <a:xfrm flipV="1">
            <a:off x="8152108" y="9335279"/>
            <a:ext cx="1063078" cy="112067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F3603BB-2738-AE4F-94DE-86E21BFF1C5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3082" y="625933"/>
            <a:ext cx="11302314" cy="1100365"/>
          </a:xfrm>
          <a:prstGeom prst="rect">
            <a:avLst/>
          </a:prstGeom>
          <a:effectLst>
            <a:outerShdw blurRad="50800" dist="50800" dir="5400000" algn="ctr" rotWithShape="0">
              <a:srgbClr val="000000">
                <a:alpha val="0"/>
              </a:srgbClr>
            </a:outerShdw>
          </a:effectLst>
        </p:spPr>
      </p:pic>
      <p:pic>
        <p:nvPicPr>
          <p:cNvPr id="12" name="Picture 11">
            <a:extLst>
              <a:ext uri="{FF2B5EF4-FFF2-40B4-BE49-F238E27FC236}">
                <a16:creationId xmlns:a16="http://schemas.microsoft.com/office/drawing/2014/main" id="{B44F3A09-0BE4-A94E-82C4-848893A8E12E}"/>
              </a:ext>
            </a:extLst>
          </p:cNvPr>
          <p:cNvPicPr>
            <a:picLocks noChangeAspect="1"/>
          </p:cNvPicPr>
          <p:nvPr/>
        </p:nvPicPr>
        <p:blipFill>
          <a:blip r:embed="rId4"/>
          <a:stretch>
            <a:fillRect/>
          </a:stretch>
        </p:blipFill>
        <p:spPr>
          <a:xfrm>
            <a:off x="10886676" y="979325"/>
            <a:ext cx="627343" cy="459462"/>
          </a:xfrm>
          <a:prstGeom prst="rect">
            <a:avLst/>
          </a:prstGeom>
        </p:spPr>
      </p:pic>
      <p:sp>
        <p:nvSpPr>
          <p:cNvPr id="13" name="Title 1">
            <a:extLst>
              <a:ext uri="{FF2B5EF4-FFF2-40B4-BE49-F238E27FC236}">
                <a16:creationId xmlns:a16="http://schemas.microsoft.com/office/drawing/2014/main" id="{ABF25D63-818F-5F49-966D-84B340DAE364}"/>
              </a:ext>
            </a:extLst>
          </p:cNvPr>
          <p:cNvSpPr>
            <a:spLocks noGrp="1"/>
          </p:cNvSpPr>
          <p:nvPr>
            <p:ph type="title"/>
          </p:nvPr>
        </p:nvSpPr>
        <p:spPr>
          <a:xfrm>
            <a:off x="581192" y="980455"/>
            <a:ext cx="11029616" cy="459463"/>
          </a:xfrm>
        </p:spPr>
        <p:txBody>
          <a:bodyPr>
            <a:normAutofit fontScale="90000"/>
          </a:bodyPr>
          <a:lstStyle/>
          <a:p>
            <a:r>
              <a:rPr lang="en-US" b="1" dirty="0"/>
              <a:t>PR as Thought leadership </a:t>
            </a:r>
          </a:p>
        </p:txBody>
      </p:sp>
      <p:sp>
        <p:nvSpPr>
          <p:cNvPr id="6" name="Rectangle 5">
            <a:extLst>
              <a:ext uri="{FF2B5EF4-FFF2-40B4-BE49-F238E27FC236}">
                <a16:creationId xmlns:a16="http://schemas.microsoft.com/office/drawing/2014/main" id="{2E23E41E-599E-4347-B001-FBB367B6F5D8}"/>
              </a:ext>
            </a:extLst>
          </p:cNvPr>
          <p:cNvSpPr/>
          <p:nvPr/>
        </p:nvSpPr>
        <p:spPr>
          <a:xfrm>
            <a:off x="7122695" y="2088719"/>
            <a:ext cx="5069305" cy="476928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C138173-7842-4046-89DF-9D165A31AF81}"/>
              </a:ext>
            </a:extLst>
          </p:cNvPr>
          <p:cNvSpPr txBox="1"/>
          <p:nvPr/>
        </p:nvSpPr>
        <p:spPr>
          <a:xfrm>
            <a:off x="2341861" y="6500840"/>
            <a:ext cx="9549113" cy="21544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800" b="1" dirty="0">
                <a:solidFill>
                  <a:schemeClr val="tx2"/>
                </a:solidFill>
                <a:latin typeface="Montserrat" pitchFamily="2" charset="77"/>
              </a:rPr>
              <a:t>Media Coaching &amp; Training </a:t>
            </a:r>
            <a:r>
              <a:rPr lang="en-US" sz="800" dirty="0">
                <a:solidFill>
                  <a:schemeClr val="tx2"/>
                </a:solidFill>
                <a:latin typeface="Montserrat" pitchFamily="2" charset="77"/>
              </a:rPr>
              <a:t>/ Copyright </a:t>
            </a:r>
            <a:r>
              <a:rPr lang="en-US" sz="800" b="0" i="0" kern="1200" dirty="0">
                <a:solidFill>
                  <a:schemeClr val="tx2"/>
                </a:solidFill>
                <a:effectLst/>
                <a:latin typeface="Montserrat" pitchFamily="2" charset="77"/>
                <a:ea typeface="+mn-ea"/>
                <a:cs typeface="+mn-cs"/>
              </a:rPr>
              <a:t>© 2020 Winger Marketing / </a:t>
            </a:r>
            <a:fld id="{F6B9B1CE-D922-7E48-AAEF-36DF429178B7}" type="slidenum">
              <a:rPr lang="en-US" sz="800" b="1" i="0" kern="1200" smtClean="0">
                <a:solidFill>
                  <a:schemeClr val="tx2"/>
                </a:solidFill>
                <a:effectLst/>
                <a:latin typeface="Montserrat" pitchFamily="2" charset="77"/>
                <a:ea typeface="+mn-ea"/>
                <a:cs typeface="+mn-cs"/>
              </a:rPr>
              <a:t>9</a:t>
            </a:fld>
            <a:r>
              <a:rPr lang="en-US" sz="800" b="1" dirty="0">
                <a:solidFill>
                  <a:schemeClr val="tx2"/>
                </a:solidFill>
                <a:latin typeface="Montserrat" pitchFamily="2" charset="77"/>
              </a:rPr>
              <a:t> </a:t>
            </a:r>
          </a:p>
        </p:txBody>
      </p:sp>
      <p:sp>
        <p:nvSpPr>
          <p:cNvPr id="26" name="TextBox 25">
            <a:extLst>
              <a:ext uri="{FF2B5EF4-FFF2-40B4-BE49-F238E27FC236}">
                <a16:creationId xmlns:a16="http://schemas.microsoft.com/office/drawing/2014/main" id="{D52A46BC-4AD4-4C0D-8402-5FE9220AEFE4}"/>
              </a:ext>
            </a:extLst>
          </p:cNvPr>
          <p:cNvSpPr txBox="1"/>
          <p:nvPr/>
        </p:nvSpPr>
        <p:spPr>
          <a:xfrm>
            <a:off x="1206042" y="1969152"/>
            <a:ext cx="9078187" cy="4108817"/>
          </a:xfrm>
          <a:prstGeom prst="rect">
            <a:avLst/>
          </a:prstGeom>
          <a:noFill/>
        </p:spPr>
        <p:txBody>
          <a:bodyPr wrap="square" rtlCol="0">
            <a:spAutoFit/>
          </a:bodyPr>
          <a:lstStyle/>
          <a:p>
            <a:r>
              <a:rPr lang="en-US" sz="2800" b="1" dirty="0">
                <a:solidFill>
                  <a:srgbClr val="66336D"/>
                </a:solidFill>
                <a:latin typeface="Montserrat" pitchFamily="2" charset="77"/>
              </a:rPr>
              <a:t>A component of a Marketing/PR strategy </a:t>
            </a:r>
          </a:p>
          <a:p>
            <a:r>
              <a:rPr lang="en-US" sz="2000" b="1" i="1" dirty="0">
                <a:solidFill>
                  <a:schemeClr val="tx2"/>
                </a:solidFill>
                <a:latin typeface="Montserrat" pitchFamily="2" charset="77"/>
              </a:rPr>
              <a:t>Thought Leadership – owned or but can be earned </a:t>
            </a:r>
          </a:p>
          <a:p>
            <a:endParaRPr lang="en-US" sz="2000" dirty="0">
              <a:solidFill>
                <a:schemeClr val="tx2"/>
              </a:solidFill>
              <a:latin typeface="Montserrat" pitchFamily="2" charset="77"/>
            </a:endParaRPr>
          </a:p>
          <a:p>
            <a:pPr marL="342900" indent="-342900">
              <a:buFont typeface="Arial" panose="020B0604020202020204" pitchFamily="34" charset="0"/>
              <a:buChar char="•"/>
            </a:pPr>
            <a:r>
              <a:rPr lang="en-US" sz="2000" dirty="0">
                <a:solidFill>
                  <a:schemeClr val="tx2"/>
                </a:solidFill>
                <a:latin typeface="Montserrat" pitchFamily="2" charset="77"/>
              </a:rPr>
              <a:t>Case study  </a:t>
            </a:r>
          </a:p>
          <a:p>
            <a:pPr marL="342900" indent="-342900">
              <a:buFont typeface="Arial" panose="020B0604020202020204" pitchFamily="34" charset="0"/>
              <a:buChar char="•"/>
            </a:pPr>
            <a:endParaRPr lang="en-US" sz="2000" dirty="0">
              <a:solidFill>
                <a:schemeClr val="tx2"/>
              </a:solidFill>
              <a:latin typeface="Montserrat" pitchFamily="2" charset="77"/>
            </a:endParaRPr>
          </a:p>
          <a:p>
            <a:pPr marL="342900" indent="-342900">
              <a:buFont typeface="Arial" panose="020B0604020202020204" pitchFamily="34" charset="0"/>
              <a:buChar char="•"/>
            </a:pPr>
            <a:r>
              <a:rPr lang="en-US" sz="2000" dirty="0">
                <a:solidFill>
                  <a:schemeClr val="tx2"/>
                </a:solidFill>
                <a:latin typeface="Montserrat" pitchFamily="2" charset="77"/>
              </a:rPr>
              <a:t>Blog </a:t>
            </a:r>
          </a:p>
          <a:p>
            <a:pPr marL="342900" indent="-342900">
              <a:buFont typeface="Arial" panose="020B0604020202020204" pitchFamily="34" charset="0"/>
              <a:buChar char="•"/>
            </a:pPr>
            <a:endParaRPr lang="en-US" sz="2000" dirty="0">
              <a:solidFill>
                <a:schemeClr val="tx2"/>
              </a:solidFill>
              <a:latin typeface="Montserrat" pitchFamily="2" charset="77"/>
            </a:endParaRPr>
          </a:p>
          <a:p>
            <a:pPr marL="342900" indent="-342900">
              <a:buFont typeface="Arial" panose="020B0604020202020204" pitchFamily="34" charset="0"/>
              <a:buChar char="•"/>
            </a:pPr>
            <a:r>
              <a:rPr lang="en-US" sz="2000" dirty="0">
                <a:solidFill>
                  <a:schemeClr val="tx2"/>
                </a:solidFill>
                <a:latin typeface="Montserrat" pitchFamily="2" charset="77"/>
              </a:rPr>
              <a:t>Published article </a:t>
            </a:r>
          </a:p>
          <a:p>
            <a:pPr marL="342900" indent="-342900">
              <a:buFont typeface="Arial" panose="020B0604020202020204" pitchFamily="34" charset="0"/>
              <a:buChar char="•"/>
            </a:pPr>
            <a:endParaRPr lang="en-US" sz="2000" dirty="0">
              <a:solidFill>
                <a:schemeClr val="tx2"/>
              </a:solidFill>
              <a:latin typeface="Montserrat" pitchFamily="2" charset="77"/>
            </a:endParaRPr>
          </a:p>
          <a:p>
            <a:pPr marL="342900" indent="-342900">
              <a:buFont typeface="Arial" panose="020B0604020202020204" pitchFamily="34" charset="0"/>
              <a:buChar char="•"/>
            </a:pPr>
            <a:r>
              <a:rPr lang="en-US" sz="2000" dirty="0">
                <a:solidFill>
                  <a:schemeClr val="tx2"/>
                </a:solidFill>
                <a:latin typeface="Montserrat" pitchFamily="2" charset="77"/>
              </a:rPr>
              <a:t>Downloadable guide on your website for lead generation </a:t>
            </a:r>
          </a:p>
          <a:p>
            <a:pPr marL="342900" indent="-342900">
              <a:buFont typeface="Arial" panose="020B0604020202020204" pitchFamily="34" charset="0"/>
              <a:buChar char="•"/>
            </a:pPr>
            <a:endParaRPr lang="en-US" sz="2000" dirty="0">
              <a:solidFill>
                <a:schemeClr val="tx2"/>
              </a:solidFill>
              <a:latin typeface="Montserrat" pitchFamily="2" charset="77"/>
            </a:endParaRPr>
          </a:p>
          <a:p>
            <a:pPr marL="342900" indent="-342900">
              <a:buFont typeface="Arial" panose="020B0604020202020204" pitchFamily="34" charset="0"/>
              <a:buChar char="•"/>
            </a:pPr>
            <a:r>
              <a:rPr lang="en-US" sz="2000" dirty="0">
                <a:solidFill>
                  <a:schemeClr val="tx2"/>
                </a:solidFill>
                <a:latin typeface="Montserrat" pitchFamily="2" charset="77"/>
              </a:rPr>
              <a:t>White paper </a:t>
            </a:r>
          </a:p>
          <a:p>
            <a:endParaRPr lang="en-US" sz="1300" dirty="0">
              <a:solidFill>
                <a:schemeClr val="tx2"/>
              </a:solidFill>
              <a:latin typeface="Montserrat" pitchFamily="2" charset="77"/>
            </a:endParaRPr>
          </a:p>
        </p:txBody>
      </p:sp>
    </p:spTree>
    <p:extLst>
      <p:ext uri="{BB962C8B-B14F-4D97-AF65-F5344CB8AC3E}">
        <p14:creationId xmlns:p14="http://schemas.microsoft.com/office/powerpoint/2010/main" val="114762933"/>
      </p:ext>
    </p:extLst>
  </p:cSld>
  <p:clrMapOvr>
    <a:masterClrMapping/>
  </p:clrMapOvr>
</p:sld>
</file>

<file path=ppt/theme/theme1.xml><?xml version="1.0" encoding="utf-8"?>
<a:theme xmlns:a="http://schemas.openxmlformats.org/drawingml/2006/main" name="Dividend">
  <a:themeElements>
    <a:clrScheme name="Custom 28">
      <a:dk1>
        <a:sysClr val="windowText" lastClr="000000"/>
      </a:dk1>
      <a:lt1>
        <a:sysClr val="window" lastClr="FFFFFF"/>
      </a:lt1>
      <a:dk2>
        <a:srgbClr val="3D3D3D"/>
      </a:dk2>
      <a:lt2>
        <a:srgbClr val="EBEBEB"/>
      </a:lt2>
      <a:accent1>
        <a:srgbClr val="66336D"/>
      </a:accent1>
      <a:accent2>
        <a:srgbClr val="8198A5"/>
      </a:accent2>
      <a:accent3>
        <a:srgbClr val="8198A5"/>
      </a:accent3>
      <a:accent4>
        <a:srgbClr val="8198A5"/>
      </a:accent4>
      <a:accent5>
        <a:srgbClr val="8198A5"/>
      </a:accent5>
      <a:accent6>
        <a:srgbClr val="8198A5"/>
      </a:accent6>
      <a:hlink>
        <a:srgbClr val="828282"/>
      </a:hlink>
      <a:folHlink>
        <a:srgbClr val="A5A5A5"/>
      </a:folHlink>
    </a:clrScheme>
    <a:fontScheme name="Custom 3">
      <a:majorFont>
        <a:latin typeface="Montserrat"/>
        <a:ea typeface=""/>
        <a:cs typeface=""/>
      </a:majorFont>
      <a:minorFont>
        <a:latin typeface="Lato"/>
        <a:ea typeface=""/>
        <a:cs typeface=""/>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05786f7-1f34-46fc-8cc7-ae8e5ec32592" xsi:nil="true"/>
    <lcf76f155ced4ddcb4097134ff3c332f xmlns="7f1b7d1b-a7ba-4b90-a6f1-a3ca81bf69d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44EF4428323C14894DE62856211281C" ma:contentTypeVersion="15" ma:contentTypeDescription="Create a new document." ma:contentTypeScope="" ma:versionID="85dcae3b90e8dc6d4c8cc9286105623c">
  <xsd:schema xmlns:xsd="http://www.w3.org/2001/XMLSchema" xmlns:xs="http://www.w3.org/2001/XMLSchema" xmlns:p="http://schemas.microsoft.com/office/2006/metadata/properties" xmlns:ns2="7f1b7d1b-a7ba-4b90-a6f1-a3ca81bf69df" xmlns:ns3="405786f7-1f34-46fc-8cc7-ae8e5ec32592" targetNamespace="http://schemas.microsoft.com/office/2006/metadata/properties" ma:root="true" ma:fieldsID="0429d76b2c3160fa4dd7f38207fff5a2" ns2:_="" ns3:_="">
    <xsd:import namespace="7f1b7d1b-a7ba-4b90-a6f1-a3ca81bf69df"/>
    <xsd:import namespace="405786f7-1f34-46fc-8cc7-ae8e5ec3259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1b7d1b-a7ba-4b90-a6f1-a3ca81bf69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5163c8dd-c223-4a5b-b204-efeb195604fa"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05786f7-1f34-46fc-8cc7-ae8e5ec3259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db2f0b0-dee4-4434-99d9-d5b6a8ea1436}" ma:internalName="TaxCatchAll" ma:showField="CatchAllData" ma:web="405786f7-1f34-46fc-8cc7-ae8e5ec3259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041A204-3F09-41BB-BB42-6EE15D3920A6}">
  <ds:schemaRefs>
    <ds:schemaRef ds:uri="http://schemas.microsoft.com/office/2006/metadata/properties"/>
    <ds:schemaRef ds:uri="http://schemas.microsoft.com/office/infopath/2007/PartnerControls"/>
    <ds:schemaRef ds:uri="405786f7-1f34-46fc-8cc7-ae8e5ec32592"/>
    <ds:schemaRef ds:uri="7f1b7d1b-a7ba-4b90-a6f1-a3ca81bf69df"/>
  </ds:schemaRefs>
</ds:datastoreItem>
</file>

<file path=customXml/itemProps2.xml><?xml version="1.0" encoding="utf-8"?>
<ds:datastoreItem xmlns:ds="http://schemas.openxmlformats.org/officeDocument/2006/customXml" ds:itemID="{E3EAC1ED-66FA-48A4-BFE6-DC20288DD1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1b7d1b-a7ba-4b90-a6f1-a3ca81bf69df"/>
    <ds:schemaRef ds:uri="405786f7-1f34-46fc-8cc7-ae8e5ec325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E1E0C66-A8DD-4B20-9472-5659EFABC3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8783</TotalTime>
  <Words>3114</Words>
  <Application>Microsoft Office PowerPoint</Application>
  <PresentationFormat>Widescreen</PresentationFormat>
  <Paragraphs>450</Paragraphs>
  <Slides>38</Slides>
  <Notes>32</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38</vt:i4>
      </vt:variant>
    </vt:vector>
  </HeadingPairs>
  <TitlesOfParts>
    <vt:vector size="54" baseType="lpstr">
      <vt:lpstr>Montserrat Black</vt:lpstr>
      <vt:lpstr>Montserrat Light</vt:lpstr>
      <vt:lpstr>Chapaza</vt:lpstr>
      <vt:lpstr>Raleway</vt:lpstr>
      <vt:lpstr>Wingdings</vt:lpstr>
      <vt:lpstr>Lato Light</vt:lpstr>
      <vt:lpstr>inherit</vt:lpstr>
      <vt:lpstr>Wingdings 2</vt:lpstr>
      <vt:lpstr>ＭＳ Ｐゴシック</vt:lpstr>
      <vt:lpstr>Montserrat</vt:lpstr>
      <vt:lpstr>Ebrima</vt:lpstr>
      <vt:lpstr>Lato</vt:lpstr>
      <vt:lpstr>Arial</vt:lpstr>
      <vt:lpstr>Android Italic</vt:lpstr>
      <vt:lpstr>Calibri</vt:lpstr>
      <vt:lpstr>Dividend</vt:lpstr>
      <vt:lpstr>PowerPoint Presentation</vt:lpstr>
      <vt:lpstr>agenda</vt:lpstr>
      <vt:lpstr>PowerPoint Presentation</vt:lpstr>
      <vt:lpstr>Empowering PR Tips You’ll Learn</vt:lpstr>
      <vt:lpstr>PowerPoint Presentation</vt:lpstr>
      <vt:lpstr>WHAT IS PR?</vt:lpstr>
      <vt:lpstr>PowerPoint Presentation</vt:lpstr>
      <vt:lpstr>PR VS. ADVERTISING</vt:lpstr>
      <vt:lpstr>PR as Thought leadership </vt:lpstr>
      <vt:lpstr>PowerPoint Presentation</vt:lpstr>
      <vt:lpstr>PR GOALS</vt:lpstr>
      <vt:lpstr>Example: Midwest companies – sustainability award </vt:lpstr>
      <vt:lpstr>Example: Midwest companies – sustainability award </vt:lpstr>
      <vt:lpstr> Example: Gebrüder Weiss –media placement</vt:lpstr>
      <vt:lpstr>PowerPoint Presentation</vt:lpstr>
      <vt:lpstr>PowerPoint Presentation</vt:lpstr>
      <vt:lpstr>PowerPoint Presentation</vt:lpstr>
      <vt:lpstr>WHAT’S IN A TOOL KIT?</vt:lpstr>
      <vt:lpstr>STEP 1: Create a media list</vt:lpstr>
      <vt:lpstr>STEP 1: Create a media list</vt:lpstr>
      <vt:lpstr>STEP 1: Create a media list</vt:lpstr>
      <vt:lpstr>STEP 2: What’s my news?  (Private organization)</vt:lpstr>
      <vt:lpstr>STEP 2: What’s my news?  (Private organization)</vt:lpstr>
      <vt:lpstr>How should I distribute my news?</vt:lpstr>
      <vt:lpstr>STEP 3: What’s The Pitch?</vt:lpstr>
      <vt:lpstr>STEP 4: Being prepared and helpful</vt:lpstr>
      <vt:lpstr>STEP 4: Being prepared and helpful</vt:lpstr>
      <vt:lpstr>PowerPoint Presentation</vt:lpstr>
      <vt:lpstr>WHAT’S IN A PRESS KIT?</vt:lpstr>
      <vt:lpstr>STEP 2: write a press release</vt:lpstr>
      <vt:lpstr>STEP 2: write a press release</vt:lpstr>
      <vt:lpstr>STEP 2: write a press release</vt:lpstr>
      <vt:lpstr>STEP 2: write a press release</vt:lpstr>
      <vt:lpstr>STEP 2: write a press release</vt:lpstr>
      <vt:lpstr>STEP 2: write a press release</vt:lpstr>
      <vt:lpstr>Goals of PR</vt:lpstr>
      <vt:lpstr>Earned vs. Owned Media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Karolyn Raphael</dc:creator>
  <cp:lastModifiedBy>Karolyn Raphael</cp:lastModifiedBy>
  <cp:revision>34</cp:revision>
  <dcterms:created xsi:type="dcterms:W3CDTF">2020-08-07T19:27:46Z</dcterms:created>
  <dcterms:modified xsi:type="dcterms:W3CDTF">2024-10-21T17:19:54Z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5500.00000000000</vt:lpwstr>
  </property>
  <property fmtid="{D5CDD505-2E9C-101B-9397-08002B2CF9AE}" pid="3" name="ContentTypeId">
    <vt:lpwstr>0x010100244EF4428323C14894DE62856211281C</vt:lpwstr>
  </property>
  <property fmtid="{D5CDD505-2E9C-101B-9397-08002B2CF9AE}" pid="4" name="MediaServiceImageTags">
    <vt:lpwstr/>
  </property>
</Properties>
</file>