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4"/>
    <p:sldMasterId id="2147483832" r:id="rId5"/>
    <p:sldMasterId id="2147483836" r:id="rId6"/>
    <p:sldMasterId id="2147483839" r:id="rId7"/>
  </p:sldMasterIdLst>
  <p:notesMasterIdLst>
    <p:notesMasterId r:id="rId78"/>
  </p:notesMasterIdLst>
  <p:handoutMasterIdLst>
    <p:handoutMasterId r:id="rId79"/>
  </p:handoutMasterIdLst>
  <p:sldIdLst>
    <p:sldId id="304" r:id="rId8"/>
    <p:sldId id="107635" r:id="rId9"/>
    <p:sldId id="329" r:id="rId10"/>
    <p:sldId id="107664" r:id="rId11"/>
    <p:sldId id="107665" r:id="rId12"/>
    <p:sldId id="261" r:id="rId13"/>
    <p:sldId id="355" r:id="rId14"/>
    <p:sldId id="2086" r:id="rId15"/>
    <p:sldId id="107666" r:id="rId16"/>
    <p:sldId id="2134" r:id="rId17"/>
    <p:sldId id="2135" r:id="rId18"/>
    <p:sldId id="2071" r:id="rId19"/>
    <p:sldId id="356" r:id="rId20"/>
    <p:sldId id="107668" r:id="rId21"/>
    <p:sldId id="107660" r:id="rId22"/>
    <p:sldId id="107669" r:id="rId23"/>
    <p:sldId id="2139" r:id="rId24"/>
    <p:sldId id="107688" r:id="rId25"/>
    <p:sldId id="107689" r:id="rId26"/>
    <p:sldId id="2155" r:id="rId27"/>
    <p:sldId id="107685" r:id="rId28"/>
    <p:sldId id="107674" r:id="rId29"/>
    <p:sldId id="107667" r:id="rId30"/>
    <p:sldId id="107671" r:id="rId31"/>
    <p:sldId id="107637" r:id="rId32"/>
    <p:sldId id="107662" r:id="rId33"/>
    <p:sldId id="2145" r:id="rId34"/>
    <p:sldId id="107640" r:id="rId35"/>
    <p:sldId id="107641" r:id="rId36"/>
    <p:sldId id="2136" r:id="rId37"/>
    <p:sldId id="107663" r:id="rId38"/>
    <p:sldId id="357" r:id="rId39"/>
    <p:sldId id="2147" r:id="rId40"/>
    <p:sldId id="107648" r:id="rId41"/>
    <p:sldId id="2163" r:id="rId42"/>
    <p:sldId id="348" r:id="rId43"/>
    <p:sldId id="2125" r:id="rId44"/>
    <p:sldId id="107691" r:id="rId45"/>
    <p:sldId id="2164" r:id="rId46"/>
    <p:sldId id="107650" r:id="rId47"/>
    <p:sldId id="107651" r:id="rId48"/>
    <p:sldId id="107652" r:id="rId49"/>
    <p:sldId id="107673" r:id="rId50"/>
    <p:sldId id="107646" r:id="rId51"/>
    <p:sldId id="107642" r:id="rId52"/>
    <p:sldId id="107644" r:id="rId53"/>
    <p:sldId id="107683" r:id="rId54"/>
    <p:sldId id="2152" r:id="rId55"/>
    <p:sldId id="107682" r:id="rId56"/>
    <p:sldId id="107680" r:id="rId57"/>
    <p:sldId id="107692" r:id="rId58"/>
    <p:sldId id="2128" r:id="rId59"/>
    <p:sldId id="107675" r:id="rId60"/>
    <p:sldId id="107677" r:id="rId61"/>
    <p:sldId id="107678" r:id="rId62"/>
    <p:sldId id="107679" r:id="rId63"/>
    <p:sldId id="107676" r:id="rId64"/>
    <p:sldId id="352" r:id="rId65"/>
    <p:sldId id="2172" r:id="rId66"/>
    <p:sldId id="107670" r:id="rId67"/>
    <p:sldId id="359" r:id="rId68"/>
    <p:sldId id="2149" r:id="rId69"/>
    <p:sldId id="107687" r:id="rId70"/>
    <p:sldId id="2127" r:id="rId71"/>
    <p:sldId id="2131" r:id="rId72"/>
    <p:sldId id="350" r:id="rId73"/>
    <p:sldId id="358" r:id="rId74"/>
    <p:sldId id="353" r:id="rId75"/>
    <p:sldId id="107684" r:id="rId76"/>
    <p:sldId id="107693" r:id="rId7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28"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74F7A"/>
    <a:srgbClr val="096C49"/>
    <a:srgbClr val="DBD5CD"/>
    <a:srgbClr val="F4D330"/>
    <a:srgbClr val="EE7726"/>
    <a:srgbClr val="45C4D8"/>
    <a:srgbClr val="29B892"/>
    <a:srgbClr val="595955"/>
    <a:srgbClr val="DC9F27"/>
    <a:srgbClr val="A49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198D8F-0481-45B8-B47D-4B1DB7F60507}" v="6870" dt="2024-10-22T14:36:48.9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120" y="256"/>
      </p:cViewPr>
      <p:guideLst>
        <p:guide orient="horz" pos="2328"/>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microsoft.com/office/2015/10/relationships/revisionInfo" Target="revisionInfo.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Number of posts</c:v>
                </c:pt>
              </c:strCache>
            </c:strRef>
          </c:tx>
          <c:spPr>
            <a:solidFill>
              <a:srgbClr val="EA509A"/>
            </a:solidFill>
            <a:ln>
              <a:noFill/>
            </a:ln>
            <a:effectLst/>
          </c:spPr>
          <c:invertIfNegative val="0"/>
          <c:cat>
            <c:numRef>
              <c:f>Sheet1!$A$2:$A$11</c:f>
              <c:numCache>
                <c:formatCode>General</c:formatCode>
                <c:ptCount val="10"/>
              </c:numCache>
            </c:numRef>
          </c:cat>
          <c:val>
            <c:numRef>
              <c:f>Sheet1!$B$2:$B$11</c:f>
              <c:numCache>
                <c:formatCode>General</c:formatCode>
                <c:ptCount val="10"/>
                <c:pt idx="0">
                  <c:v>6</c:v>
                </c:pt>
                <c:pt idx="1">
                  <c:v>15</c:v>
                </c:pt>
                <c:pt idx="2">
                  <c:v>15</c:v>
                </c:pt>
                <c:pt idx="3">
                  <c:v>2</c:v>
                </c:pt>
                <c:pt idx="4">
                  <c:v>17</c:v>
                </c:pt>
                <c:pt idx="5">
                  <c:v>9</c:v>
                </c:pt>
                <c:pt idx="6">
                  <c:v>4</c:v>
                </c:pt>
                <c:pt idx="7">
                  <c:v>7</c:v>
                </c:pt>
                <c:pt idx="8">
                  <c:v>5</c:v>
                </c:pt>
                <c:pt idx="9">
                  <c:v>6</c:v>
                </c:pt>
              </c:numCache>
            </c:numRef>
          </c:val>
          <c:extLst>
            <c:ext xmlns:c16="http://schemas.microsoft.com/office/drawing/2014/chart" uri="{C3380CC4-5D6E-409C-BE32-E72D297353CC}">
              <c16:uniqueId val="{00000000-D943-4C4F-BCBD-098B6D2B4307}"/>
            </c:ext>
          </c:extLst>
        </c:ser>
        <c:dLbls>
          <c:showLegendKey val="0"/>
          <c:showVal val="0"/>
          <c:showCatName val="0"/>
          <c:showSerName val="0"/>
          <c:showPercent val="0"/>
          <c:showBubbleSize val="0"/>
        </c:dLbls>
        <c:gapWidth val="182"/>
        <c:axId val="1543709135"/>
        <c:axId val="1543703375"/>
      </c:barChart>
      <c:catAx>
        <c:axId val="1543709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3703375"/>
        <c:crosses val="autoZero"/>
        <c:auto val="1"/>
        <c:lblAlgn val="ctr"/>
        <c:lblOffset val="100"/>
        <c:noMultiLvlLbl val="0"/>
      </c:catAx>
      <c:valAx>
        <c:axId val="15437033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37091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Number of posts</c:v>
                </c:pt>
              </c:strCache>
            </c:strRef>
          </c:tx>
          <c:spPr>
            <a:solidFill>
              <a:srgbClr val="08486B"/>
            </a:solidFill>
            <a:ln>
              <a:noFill/>
            </a:ln>
            <a:effectLst/>
          </c:spPr>
          <c:invertIfNegative val="0"/>
          <c:cat>
            <c:numRef>
              <c:f>Sheet1!$A$2:$A$11</c:f>
              <c:numCache>
                <c:formatCode>General</c:formatCode>
                <c:ptCount val="10"/>
              </c:numCache>
            </c:numRef>
          </c:cat>
          <c:val>
            <c:numRef>
              <c:f>Sheet1!$B$2:$B$11</c:f>
              <c:numCache>
                <c:formatCode>General</c:formatCode>
                <c:ptCount val="10"/>
                <c:pt idx="0">
                  <c:v>22</c:v>
                </c:pt>
                <c:pt idx="1">
                  <c:v>34</c:v>
                </c:pt>
                <c:pt idx="2">
                  <c:v>19</c:v>
                </c:pt>
                <c:pt idx="3">
                  <c:v>25</c:v>
                </c:pt>
                <c:pt idx="4">
                  <c:v>11</c:v>
                </c:pt>
                <c:pt idx="5">
                  <c:v>15</c:v>
                </c:pt>
                <c:pt idx="6">
                  <c:v>17</c:v>
                </c:pt>
                <c:pt idx="7">
                  <c:v>21</c:v>
                </c:pt>
                <c:pt idx="8">
                  <c:v>24</c:v>
                </c:pt>
                <c:pt idx="9">
                  <c:v>32</c:v>
                </c:pt>
              </c:numCache>
            </c:numRef>
          </c:val>
          <c:extLst>
            <c:ext xmlns:c16="http://schemas.microsoft.com/office/drawing/2014/chart" uri="{C3380CC4-5D6E-409C-BE32-E72D297353CC}">
              <c16:uniqueId val="{00000000-BDDD-4A96-A7A8-80695279B73E}"/>
            </c:ext>
          </c:extLst>
        </c:ser>
        <c:dLbls>
          <c:showLegendKey val="0"/>
          <c:showVal val="0"/>
          <c:showCatName val="0"/>
          <c:showSerName val="0"/>
          <c:showPercent val="0"/>
          <c:showBubbleSize val="0"/>
        </c:dLbls>
        <c:gapWidth val="182"/>
        <c:axId val="1543709135"/>
        <c:axId val="1543703375"/>
      </c:barChart>
      <c:catAx>
        <c:axId val="1543709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3703375"/>
        <c:crosses val="autoZero"/>
        <c:auto val="1"/>
        <c:lblAlgn val="ctr"/>
        <c:lblOffset val="100"/>
        <c:noMultiLvlLbl val="0"/>
      </c:catAx>
      <c:valAx>
        <c:axId val="15437033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543709135"/>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197" b="0" i="0" u="none" strike="noStrike" kern="1200" baseline="0">
                <a:solidFill>
                  <a:schemeClr val="tx1">
                    <a:lumMod val="65000"/>
                    <a:lumOff val="35000"/>
                  </a:schemeClr>
                </a:solidFill>
                <a:latin typeface="Georgia" panose="02040502050405020303" pitchFamily="18"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2C52EA0-8CE9-4896-BA25-F2DBDF96827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63A5540-C208-48A0-9E42-A5FE46FEFA1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DA17E2-991C-46BC-9DBD-663FC2B40478}" type="datetimeFigureOut">
              <a:rPr lang="en-US" smtClean="0"/>
              <a:t>10/22/2024</a:t>
            </a:fld>
            <a:endParaRPr lang="en-US"/>
          </a:p>
        </p:txBody>
      </p:sp>
      <p:sp>
        <p:nvSpPr>
          <p:cNvPr id="4" name="Footer Placeholder 3">
            <a:extLst>
              <a:ext uri="{FF2B5EF4-FFF2-40B4-BE49-F238E27FC236}">
                <a16:creationId xmlns:a16="http://schemas.microsoft.com/office/drawing/2014/main" id="{19B5778A-5314-4B32-A9C6-E18FB945030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8DBA16C-7BEB-435E-9560-DC3CC073F72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F7669A-596C-481D-A52E-7F85D974E110}" type="slidenum">
              <a:rPr lang="en-US" smtClean="0"/>
              <a:t>‹#›</a:t>
            </a:fld>
            <a:endParaRPr lang="en-US"/>
          </a:p>
        </p:txBody>
      </p:sp>
    </p:spTree>
    <p:extLst>
      <p:ext uri="{BB962C8B-B14F-4D97-AF65-F5344CB8AC3E}">
        <p14:creationId xmlns:p14="http://schemas.microsoft.com/office/powerpoint/2010/main" val="33257862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82E15F-0ACD-45DA-9E30-56F0ABBA953B}"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CE3542-5EFE-4C0D-A553-E8F7CA49F538}" type="slidenum">
              <a:rPr lang="en-US" smtClean="0"/>
              <a:t>‹#›</a:t>
            </a:fld>
            <a:endParaRPr lang="en-US"/>
          </a:p>
        </p:txBody>
      </p:sp>
    </p:spTree>
    <p:extLst>
      <p:ext uri="{BB962C8B-B14F-4D97-AF65-F5344CB8AC3E}">
        <p14:creationId xmlns:p14="http://schemas.microsoft.com/office/powerpoint/2010/main" val="27075387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1</a:t>
            </a:fld>
            <a:endParaRPr lang="en-US"/>
          </a:p>
        </p:txBody>
      </p:sp>
    </p:spTree>
    <p:extLst>
      <p:ext uri="{BB962C8B-B14F-4D97-AF65-F5344CB8AC3E}">
        <p14:creationId xmlns:p14="http://schemas.microsoft.com/office/powerpoint/2010/main" val="2737245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mj-lt"/>
              </a:rPr>
              <a:t>What is a marketing funnel?</a:t>
            </a:r>
          </a:p>
        </p:txBody>
      </p:sp>
      <p:sp>
        <p:nvSpPr>
          <p:cNvPr id="4" name="Slide Number Placeholder 3"/>
          <p:cNvSpPr>
            <a:spLocks noGrp="1"/>
          </p:cNvSpPr>
          <p:nvPr>
            <p:ph type="sldNum" sz="quarter" idx="5"/>
          </p:nvPr>
        </p:nvSpPr>
        <p:spPr/>
        <p:txBody>
          <a:bodyPr/>
          <a:lstStyle/>
          <a:p>
            <a:fld id="{7ACE3542-5EFE-4C0D-A553-E8F7CA49F538}" type="slidenum">
              <a:rPr lang="en-US" smtClean="0"/>
              <a:t>12</a:t>
            </a:fld>
            <a:endParaRPr lang="en-US"/>
          </a:p>
        </p:txBody>
      </p:sp>
    </p:spTree>
    <p:extLst>
      <p:ext uri="{BB962C8B-B14F-4D97-AF65-F5344CB8AC3E}">
        <p14:creationId xmlns:p14="http://schemas.microsoft.com/office/powerpoint/2010/main" val="1802028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a:effectLst/>
                <a:latin typeface="Aptos" panose="020B0004020202020204" pitchFamily="34" charset="0"/>
                <a:ea typeface="Aptos" panose="020B0004020202020204" pitchFamily="34" charset="0"/>
                <a:cs typeface="Times New Roman" panose="02020603050405020304" pitchFamily="18" charset="0"/>
              </a:rPr>
              <a:t>Now that we have our benchmarks (KPIs), we can transition to where these show up across our marketing channels. Here’s a pretty inclusive look at ALL marketing channels (including non-digital ones)</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15</a:t>
            </a:fld>
            <a:endParaRPr lang="en-US"/>
          </a:p>
        </p:txBody>
      </p:sp>
    </p:spTree>
    <p:extLst>
      <p:ext uri="{BB962C8B-B14F-4D97-AF65-F5344CB8AC3E}">
        <p14:creationId xmlns:p14="http://schemas.microsoft.com/office/powerpoint/2010/main" val="1383020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00">
                <a:effectLst/>
                <a:latin typeface="Aptos" panose="020B0004020202020204" pitchFamily="34" charset="0"/>
                <a:ea typeface="Aptos" panose="020B0004020202020204" pitchFamily="34" charset="0"/>
                <a:cs typeface="Times New Roman" panose="02020603050405020304" pitchFamily="18" charset="0"/>
              </a:rPr>
              <a:t>Here are the digital marketing channels we are going to focus on for today.</a:t>
            </a:r>
          </a:p>
          <a:p>
            <a:endParaRPr lang="en-US"/>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16</a:t>
            </a:fld>
            <a:endParaRPr lang="en-US"/>
          </a:p>
        </p:txBody>
      </p:sp>
    </p:spTree>
    <p:extLst>
      <p:ext uri="{BB962C8B-B14F-4D97-AF65-F5344CB8AC3E}">
        <p14:creationId xmlns:p14="http://schemas.microsoft.com/office/powerpoint/2010/main" val="25856076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Choosing what works for your firm requires a bit of work. Here is a process for determining which digital channels are worth your time. </a:t>
            </a:r>
          </a:p>
        </p:txBody>
      </p:sp>
      <p:sp>
        <p:nvSpPr>
          <p:cNvPr id="4" name="Slide Number Placeholder 3"/>
          <p:cNvSpPr>
            <a:spLocks noGrp="1"/>
          </p:cNvSpPr>
          <p:nvPr>
            <p:ph type="sldNum" sz="quarter" idx="5"/>
          </p:nvPr>
        </p:nvSpPr>
        <p:spPr/>
        <p:txBody>
          <a:bodyPr/>
          <a:lstStyle/>
          <a:p>
            <a:fld id="{7ACE3542-5EFE-4C0D-A553-E8F7CA49F538}" type="slidenum">
              <a:rPr lang="en-US" smtClean="0"/>
              <a:t>17</a:t>
            </a:fld>
            <a:endParaRPr lang="en-US"/>
          </a:p>
        </p:txBody>
      </p:sp>
    </p:spTree>
    <p:extLst>
      <p:ext uri="{BB962C8B-B14F-4D97-AF65-F5344CB8AC3E}">
        <p14:creationId xmlns:p14="http://schemas.microsoft.com/office/powerpoint/2010/main" val="36964439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18</a:t>
            </a:fld>
            <a:endParaRPr lang="en-US"/>
          </a:p>
        </p:txBody>
      </p:sp>
    </p:spTree>
    <p:extLst>
      <p:ext uri="{BB962C8B-B14F-4D97-AF65-F5344CB8AC3E}">
        <p14:creationId xmlns:p14="http://schemas.microsoft.com/office/powerpoint/2010/main" val="3794163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an example of assessing your KPIs and taking an action to improve them.</a:t>
            </a:r>
          </a:p>
        </p:txBody>
      </p:sp>
      <p:sp>
        <p:nvSpPr>
          <p:cNvPr id="4" name="Slide Number Placeholder 3"/>
          <p:cNvSpPr>
            <a:spLocks noGrp="1"/>
          </p:cNvSpPr>
          <p:nvPr>
            <p:ph type="sldNum" sz="quarter" idx="5"/>
          </p:nvPr>
        </p:nvSpPr>
        <p:spPr/>
        <p:txBody>
          <a:bodyPr/>
          <a:lstStyle/>
          <a:p>
            <a:fld id="{7ACE3542-5EFE-4C0D-A553-E8F7CA49F538}" type="slidenum">
              <a:rPr lang="en-US" smtClean="0"/>
              <a:t>20</a:t>
            </a:fld>
            <a:endParaRPr lang="en-US"/>
          </a:p>
        </p:txBody>
      </p:sp>
    </p:spTree>
    <p:extLst>
      <p:ext uri="{BB962C8B-B14F-4D97-AF65-F5344CB8AC3E}">
        <p14:creationId xmlns:p14="http://schemas.microsoft.com/office/powerpoint/2010/main" val="2861036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seems very simple, but it is something that is consistently overlooked. Your users are telling you what they want.</a:t>
            </a:r>
          </a:p>
        </p:txBody>
      </p:sp>
      <p:sp>
        <p:nvSpPr>
          <p:cNvPr id="4" name="Slide Number Placeholder 3"/>
          <p:cNvSpPr>
            <a:spLocks noGrp="1"/>
          </p:cNvSpPr>
          <p:nvPr>
            <p:ph type="sldNum" sz="quarter" idx="5"/>
          </p:nvPr>
        </p:nvSpPr>
        <p:spPr/>
        <p:txBody>
          <a:bodyPr/>
          <a:lstStyle/>
          <a:p>
            <a:fld id="{7ACE3542-5EFE-4C0D-A553-E8F7CA49F538}" type="slidenum">
              <a:rPr lang="en-US" smtClean="0"/>
              <a:t>21</a:t>
            </a:fld>
            <a:endParaRPr lang="en-US"/>
          </a:p>
        </p:txBody>
      </p:sp>
    </p:spTree>
    <p:extLst>
      <p:ext uri="{BB962C8B-B14F-4D97-AF65-F5344CB8AC3E}">
        <p14:creationId xmlns:p14="http://schemas.microsoft.com/office/powerpoint/2010/main" val="13798702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22</a:t>
            </a:fld>
            <a:endParaRPr lang="en-US"/>
          </a:p>
        </p:txBody>
      </p:sp>
    </p:spTree>
    <p:extLst>
      <p:ext uri="{BB962C8B-B14F-4D97-AF65-F5344CB8AC3E}">
        <p14:creationId xmlns:p14="http://schemas.microsoft.com/office/powerpoint/2010/main" val="10684444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Aptos" panose="020B0004020202020204" pitchFamily="34" charset="0"/>
              </a:rPr>
              <a:t>Picking an effective strategy does not happen overnight. So, how do you do that?</a:t>
            </a:r>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23</a:t>
            </a:fld>
            <a:endParaRPr lang="en-US"/>
          </a:p>
        </p:txBody>
      </p:sp>
    </p:spTree>
    <p:extLst>
      <p:ext uri="{BB962C8B-B14F-4D97-AF65-F5344CB8AC3E}">
        <p14:creationId xmlns:p14="http://schemas.microsoft.com/office/powerpoint/2010/main" val="28792585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Let your audience tell you. Do so by reviewing these three together. </a:t>
            </a:r>
            <a:r>
              <a:rPr lang="en-US">
                <a:latin typeface="+mj-lt"/>
              </a:rPr>
              <a:t>This is how you can put the pieces together for what your audience is looking for. All of which only helps inform your KPIs. Do you need to focus on scroll depth? On bounce rate (referred to as engagement rate now)? Etc.</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24</a:t>
            </a:fld>
            <a:endParaRPr lang="en-US"/>
          </a:p>
        </p:txBody>
      </p:sp>
    </p:spTree>
    <p:extLst>
      <p:ext uri="{BB962C8B-B14F-4D97-AF65-F5344CB8AC3E}">
        <p14:creationId xmlns:p14="http://schemas.microsoft.com/office/powerpoint/2010/main" val="13985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CE3542-5EFE-4C0D-A553-E8F7CA49F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81082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Getting a little more granular, here is an example of what our social media assessment resulted in. Based our audience’s behaviors, we saw that overtime it became clear what our audience wanted to engage with on each platform. That allowed us to hone in on content.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But the other piece of the puzzle was volume, frequency, posting day, and posting time. That is where competitor analysis comes into play.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link icons indicate that we primarily share content that links back to our website (inbound marketing).</a:t>
            </a:r>
          </a:p>
        </p:txBody>
      </p:sp>
      <p:sp>
        <p:nvSpPr>
          <p:cNvPr id="4" name="Slide Number Placeholder 3"/>
          <p:cNvSpPr>
            <a:spLocks noGrp="1"/>
          </p:cNvSpPr>
          <p:nvPr>
            <p:ph type="sldNum" sz="quarter" idx="5"/>
          </p:nvPr>
        </p:nvSpPr>
        <p:spPr/>
        <p:txBody>
          <a:bodyPr/>
          <a:lstStyle/>
          <a:p>
            <a:fld id="{7ACE3542-5EFE-4C0D-A553-E8F7CA49F538}" type="slidenum">
              <a:rPr lang="en-US" smtClean="0"/>
              <a:t>25</a:t>
            </a:fld>
            <a:endParaRPr lang="en-US"/>
          </a:p>
        </p:txBody>
      </p:sp>
    </p:spTree>
    <p:extLst>
      <p:ext uri="{BB962C8B-B14F-4D97-AF65-F5344CB8AC3E}">
        <p14:creationId xmlns:p14="http://schemas.microsoft.com/office/powerpoint/2010/main" val="251886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found the greatest ROI on Instagram and LinkedIn. These are where designers, clients, and partners are primarily active. </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26</a:t>
            </a:fld>
            <a:endParaRPr lang="en-US"/>
          </a:p>
        </p:txBody>
      </p:sp>
    </p:spTree>
    <p:extLst>
      <p:ext uri="{BB962C8B-B14F-4D97-AF65-F5344CB8AC3E}">
        <p14:creationId xmlns:p14="http://schemas.microsoft.com/office/powerpoint/2010/main" val="4142283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access to paid tools?</a:t>
            </a:r>
          </a:p>
        </p:txBody>
      </p:sp>
      <p:sp>
        <p:nvSpPr>
          <p:cNvPr id="4" name="Slide Number Placeholder 3"/>
          <p:cNvSpPr>
            <a:spLocks noGrp="1"/>
          </p:cNvSpPr>
          <p:nvPr>
            <p:ph type="sldNum" sz="quarter" idx="5"/>
          </p:nvPr>
        </p:nvSpPr>
        <p:spPr/>
        <p:txBody>
          <a:bodyPr/>
          <a:lstStyle/>
          <a:p>
            <a:fld id="{7ACE3542-5EFE-4C0D-A553-E8F7CA49F538}" type="slidenum">
              <a:rPr lang="en-US" smtClean="0"/>
              <a:t>27</a:t>
            </a:fld>
            <a:endParaRPr lang="en-US"/>
          </a:p>
        </p:txBody>
      </p:sp>
    </p:spTree>
    <p:extLst>
      <p:ext uri="{BB962C8B-B14F-4D97-AF65-F5344CB8AC3E}">
        <p14:creationId xmlns:p14="http://schemas.microsoft.com/office/powerpoint/2010/main" val="31373121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When I say place the posts on a calendar, I mean literally put them on a calendar. (sticky notes are our various competitor) </a:t>
            </a:r>
          </a:p>
        </p:txBody>
      </p:sp>
      <p:sp>
        <p:nvSpPr>
          <p:cNvPr id="4" name="Slide Number Placeholder 3"/>
          <p:cNvSpPr>
            <a:spLocks noGrp="1"/>
          </p:cNvSpPr>
          <p:nvPr>
            <p:ph type="sldNum" sz="quarter" idx="5"/>
          </p:nvPr>
        </p:nvSpPr>
        <p:spPr/>
        <p:txBody>
          <a:bodyPr/>
          <a:lstStyle/>
          <a:p>
            <a:fld id="{7ACE3542-5EFE-4C0D-A553-E8F7CA49F538}" type="slidenum">
              <a:rPr lang="en-US" smtClean="0"/>
              <a:t>28</a:t>
            </a:fld>
            <a:endParaRPr lang="en-US"/>
          </a:p>
        </p:txBody>
      </p:sp>
    </p:spTree>
    <p:extLst>
      <p:ext uri="{BB962C8B-B14F-4D97-AF65-F5344CB8AC3E}">
        <p14:creationId xmlns:p14="http://schemas.microsoft.com/office/powerpoint/2010/main" val="3698599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what we found. Now, I do need to mention that we need to be careful when looking at numbers like this in isolation. </a:t>
            </a:r>
          </a:p>
          <a:p>
            <a:pPr marL="171450" indent="-171450">
              <a:buFontTx/>
              <a:buChar char="-"/>
            </a:pPr>
            <a:r>
              <a:rPr lang="en-US"/>
              <a:t>With Instagram, these firms could have used various growth strategies to gain a large following, and then cut back on posting for maintenance. </a:t>
            </a:r>
          </a:p>
          <a:p>
            <a:pPr marL="171450" indent="-171450">
              <a:buFontTx/>
              <a:buChar char="-"/>
            </a:pPr>
            <a:r>
              <a:rPr lang="en-US"/>
              <a:t>With LinkedIn, these firms may have started with fewer posts to get an engaged audience, and then slowly ramped it up based on demand. Unlike Instagram where accounts with the most followers post the least, the LinkedIn accounts with the largest volume of posts have both the most followers and the least. Another reason to keep testing.</a:t>
            </a:r>
          </a:p>
        </p:txBody>
      </p:sp>
      <p:sp>
        <p:nvSpPr>
          <p:cNvPr id="4" name="Slide Number Placeholder 3"/>
          <p:cNvSpPr>
            <a:spLocks noGrp="1"/>
          </p:cNvSpPr>
          <p:nvPr>
            <p:ph type="sldNum" sz="quarter" idx="5"/>
          </p:nvPr>
        </p:nvSpPr>
        <p:spPr/>
        <p:txBody>
          <a:bodyPr/>
          <a:lstStyle/>
          <a:p>
            <a:fld id="{7ACE3542-5EFE-4C0D-A553-E8F7CA49F538}" type="slidenum">
              <a:rPr lang="en-US" smtClean="0"/>
              <a:t>29</a:t>
            </a:fld>
            <a:endParaRPr lang="en-US"/>
          </a:p>
        </p:txBody>
      </p:sp>
    </p:spTree>
    <p:extLst>
      <p:ext uri="{BB962C8B-B14F-4D97-AF65-F5344CB8AC3E}">
        <p14:creationId xmlns:p14="http://schemas.microsoft.com/office/powerpoint/2010/main" val="3022484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33</a:t>
            </a:fld>
            <a:endParaRPr lang="en-US"/>
          </a:p>
        </p:txBody>
      </p:sp>
    </p:spTree>
    <p:extLst>
      <p:ext uri="{BB962C8B-B14F-4D97-AF65-F5344CB8AC3E}">
        <p14:creationId xmlns:p14="http://schemas.microsoft.com/office/powerpoint/2010/main" val="2136299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latin typeface="+mj-lt"/>
              </a:rPr>
              <a:t>Now we start to put it all together. </a:t>
            </a:r>
          </a:p>
          <a:p>
            <a:pPr marL="0" indent="0">
              <a:buFont typeface="Arial" panose="020B0604020202020204" pitchFamily="34" charset="0"/>
              <a:buNone/>
            </a:pPr>
            <a:r>
              <a:rPr lang="en-US" sz="1200">
                <a:latin typeface="+mj-lt"/>
              </a:rPr>
              <a:t>Here are the KPIs associated with each step in the marketing funnel…</a:t>
            </a:r>
          </a:p>
        </p:txBody>
      </p:sp>
      <p:sp>
        <p:nvSpPr>
          <p:cNvPr id="4" name="Slide Number Placeholder 3"/>
          <p:cNvSpPr>
            <a:spLocks noGrp="1"/>
          </p:cNvSpPr>
          <p:nvPr>
            <p:ph type="sldNum" sz="quarter" idx="5"/>
          </p:nvPr>
        </p:nvSpPr>
        <p:spPr/>
        <p:txBody>
          <a:bodyPr/>
          <a:lstStyle/>
          <a:p>
            <a:fld id="{7ACE3542-5EFE-4C0D-A553-E8F7CA49F538}" type="slidenum">
              <a:rPr lang="en-US" smtClean="0"/>
              <a:t>34</a:t>
            </a:fld>
            <a:endParaRPr lang="en-US"/>
          </a:p>
        </p:txBody>
      </p:sp>
    </p:spTree>
    <p:extLst>
      <p:ext uri="{BB962C8B-B14F-4D97-AF65-F5344CB8AC3E}">
        <p14:creationId xmlns:p14="http://schemas.microsoft.com/office/powerpoint/2010/main" val="1840695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latin typeface="+mj-lt"/>
              </a:rPr>
              <a:t>… and here are the digital channels. Let’s put these two together and talk through growth strategies at each level of the funnel.</a:t>
            </a:r>
          </a:p>
        </p:txBody>
      </p:sp>
      <p:sp>
        <p:nvSpPr>
          <p:cNvPr id="4" name="Slide Number Placeholder 3"/>
          <p:cNvSpPr>
            <a:spLocks noGrp="1"/>
          </p:cNvSpPr>
          <p:nvPr>
            <p:ph type="sldNum" sz="quarter" idx="5"/>
          </p:nvPr>
        </p:nvSpPr>
        <p:spPr/>
        <p:txBody>
          <a:bodyPr/>
          <a:lstStyle/>
          <a:p>
            <a:fld id="{7ACE3542-5EFE-4C0D-A553-E8F7CA49F538}" type="slidenum">
              <a:rPr lang="en-US" smtClean="0"/>
              <a:t>35</a:t>
            </a:fld>
            <a:endParaRPr lang="en-US"/>
          </a:p>
        </p:txBody>
      </p:sp>
    </p:spTree>
    <p:extLst>
      <p:ext uri="{BB962C8B-B14F-4D97-AF65-F5344CB8AC3E}">
        <p14:creationId xmlns:p14="http://schemas.microsoft.com/office/powerpoint/2010/main" val="31158487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latin typeface="+mj-lt"/>
              </a:rPr>
              <a:t>Here’s what you’re looking at: for the KPIs at each level in the marketing funnel, we have identified the content that best directly impacts that KPI. </a:t>
            </a:r>
          </a:p>
          <a:p>
            <a:pPr marL="0" indent="0">
              <a:buFont typeface="Arial" panose="020B0604020202020204" pitchFamily="34" charset="0"/>
              <a:buNone/>
            </a:pPr>
            <a:r>
              <a:rPr lang="en-US" sz="1200">
                <a:latin typeface="+mj-lt"/>
              </a:rPr>
              <a:t>For example, at the top of the funnel, the social media KPI associated with “ATTRACT” is digital reach. Through a lot of testing, we found that sharing VIDEOS on our social media are the best way to get the greatest digital reach.</a:t>
            </a:r>
          </a:p>
          <a:p>
            <a:pPr marL="0" indent="0">
              <a:buFont typeface="Arial" panose="020B0604020202020204" pitchFamily="34" charset="0"/>
              <a:buNone/>
            </a:pPr>
            <a:endParaRPr lang="en-US" sz="1200">
              <a:latin typeface="+mj-lt"/>
            </a:endParaRPr>
          </a:p>
          <a:p>
            <a:pPr marL="0" indent="0">
              <a:buFont typeface="Arial" panose="020B0604020202020204" pitchFamily="34" charset="0"/>
              <a:buNone/>
            </a:pPr>
            <a:r>
              <a:rPr lang="en-US" sz="1200">
                <a:latin typeface="+mj-lt"/>
              </a:rPr>
              <a:t>That is the methodology as we move down the funnel. </a:t>
            </a:r>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37</a:t>
            </a:fld>
            <a:endParaRPr lang="en-US"/>
          </a:p>
        </p:txBody>
      </p:sp>
    </p:spTree>
    <p:extLst>
      <p:ext uri="{BB962C8B-B14F-4D97-AF65-F5344CB8AC3E}">
        <p14:creationId xmlns:p14="http://schemas.microsoft.com/office/powerpoint/2010/main" val="7433196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latin typeface="+mj-lt"/>
              </a:rPr>
              <a:t>Here’s where the inbound marketing approach comes into play. We use these posts to link to our website, bringing our audience into our network.</a:t>
            </a:r>
          </a:p>
          <a:p>
            <a:pPr marL="0" indent="0">
              <a:buFont typeface="Arial" panose="020B0604020202020204" pitchFamily="34" charset="0"/>
              <a:buNone/>
            </a:pPr>
            <a:endParaRPr lang="en-US" sz="1200">
              <a:latin typeface="+mj-lt"/>
            </a:endParaRPr>
          </a:p>
          <a:p>
            <a:pPr marL="0" indent="0">
              <a:buFont typeface="Arial" panose="020B0604020202020204" pitchFamily="34" charset="0"/>
              <a:buNone/>
            </a:pPr>
            <a:r>
              <a:rPr lang="en-US" sz="1200">
                <a:latin typeface="+mj-lt"/>
              </a:rPr>
              <a:t>This phased approach brings your community along an educational journey. </a:t>
            </a:r>
            <a:r>
              <a:rPr lang="en-US" sz="1100" i="1">
                <a:latin typeface="Georgia" panose="02040502050405020303" pitchFamily="18" charset="0"/>
              </a:rPr>
              <a:t>Those that stick with you down the funnel are interested in your firm.</a:t>
            </a:r>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38</a:t>
            </a:fld>
            <a:endParaRPr lang="en-US"/>
          </a:p>
        </p:txBody>
      </p:sp>
    </p:spTree>
    <p:extLst>
      <p:ext uri="{BB962C8B-B14F-4D97-AF65-F5344CB8AC3E}">
        <p14:creationId xmlns:p14="http://schemas.microsoft.com/office/powerpoint/2010/main" val="35871551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an integrated design firm offering architecture, engineering, interiors, planning, and much more. </a:t>
            </a:r>
          </a:p>
        </p:txBody>
      </p:sp>
      <p:sp>
        <p:nvSpPr>
          <p:cNvPr id="4" name="Slide Number Placeholder 3"/>
          <p:cNvSpPr>
            <a:spLocks noGrp="1"/>
          </p:cNvSpPr>
          <p:nvPr>
            <p:ph type="sldNum" sz="quarter" idx="5"/>
          </p:nvPr>
        </p:nvSpPr>
        <p:spPr/>
        <p:txBody>
          <a:bodyPr/>
          <a:lstStyle/>
          <a:p>
            <a:fld id="{7ACE3542-5EFE-4C0D-A553-E8F7CA49F538}" type="slidenum">
              <a:rPr lang="en-US" smtClean="0"/>
              <a:t>3</a:t>
            </a:fld>
            <a:endParaRPr lang="en-US"/>
          </a:p>
        </p:txBody>
      </p:sp>
    </p:spTree>
    <p:extLst>
      <p:ext uri="{BB962C8B-B14F-4D97-AF65-F5344CB8AC3E}">
        <p14:creationId xmlns:p14="http://schemas.microsoft.com/office/powerpoint/2010/main" val="23233634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latin typeface="+mj-lt"/>
              </a:rPr>
              <a:t>The following slides are meant as a takeaway for you, so I am only going to highlight one bullet on each slide but I really encourage you to go through and read these pointers! </a:t>
            </a:r>
          </a:p>
        </p:txBody>
      </p:sp>
      <p:sp>
        <p:nvSpPr>
          <p:cNvPr id="4" name="Slide Number Placeholder 3"/>
          <p:cNvSpPr>
            <a:spLocks noGrp="1"/>
          </p:cNvSpPr>
          <p:nvPr>
            <p:ph type="sldNum" sz="quarter" idx="5"/>
          </p:nvPr>
        </p:nvSpPr>
        <p:spPr/>
        <p:txBody>
          <a:bodyPr/>
          <a:lstStyle/>
          <a:p>
            <a:fld id="{7ACE3542-5EFE-4C0D-A553-E8F7CA49F538}" type="slidenum">
              <a:rPr lang="en-US" smtClean="0"/>
              <a:t>39</a:t>
            </a:fld>
            <a:endParaRPr lang="en-US"/>
          </a:p>
        </p:txBody>
      </p:sp>
    </p:spTree>
    <p:extLst>
      <p:ext uri="{BB962C8B-B14F-4D97-AF65-F5344CB8AC3E}">
        <p14:creationId xmlns:p14="http://schemas.microsoft.com/office/powerpoint/2010/main" val="17791859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a:latin typeface="+mj-lt"/>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40</a:t>
            </a:fld>
            <a:endParaRPr lang="en-US"/>
          </a:p>
        </p:txBody>
      </p:sp>
    </p:spTree>
    <p:extLst>
      <p:ext uri="{BB962C8B-B14F-4D97-AF65-F5344CB8AC3E}">
        <p14:creationId xmlns:p14="http://schemas.microsoft.com/office/powerpoint/2010/main" val="39547382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sz="1200">
              <a:latin typeface="+mj-lt"/>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41</a:t>
            </a:fld>
            <a:endParaRPr lang="en-US"/>
          </a:p>
        </p:txBody>
      </p:sp>
    </p:spTree>
    <p:extLst>
      <p:ext uri="{BB962C8B-B14F-4D97-AF65-F5344CB8AC3E}">
        <p14:creationId xmlns:p14="http://schemas.microsoft.com/office/powerpoint/2010/main" val="27250738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00">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42</a:t>
            </a:fld>
            <a:endParaRPr lang="en-US"/>
          </a:p>
        </p:txBody>
      </p:sp>
    </p:spTree>
    <p:extLst>
      <p:ext uri="{BB962C8B-B14F-4D97-AF65-F5344CB8AC3E}">
        <p14:creationId xmlns:p14="http://schemas.microsoft.com/office/powerpoint/2010/main" val="42638110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44</a:t>
            </a:fld>
            <a:endParaRPr lang="en-US"/>
          </a:p>
        </p:txBody>
      </p:sp>
    </p:spTree>
    <p:extLst>
      <p:ext uri="{BB962C8B-B14F-4D97-AF65-F5344CB8AC3E}">
        <p14:creationId xmlns:p14="http://schemas.microsoft.com/office/powerpoint/2010/main" val="605573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a:latin typeface="+mj-lt"/>
              </a:rPr>
              <a:t>Portfolio Tips</a:t>
            </a:r>
          </a:p>
          <a:p>
            <a:pPr>
              <a:buFontTx/>
              <a:buChar char="-"/>
            </a:pPr>
            <a:r>
              <a:rPr lang="en-US" sz="1200">
                <a:latin typeface="+mj-lt"/>
              </a:rPr>
              <a:t>CTE campaign</a:t>
            </a:r>
          </a:p>
          <a:p>
            <a:pPr>
              <a:buFontTx/>
              <a:buChar char="-"/>
            </a:pPr>
            <a:r>
              <a:rPr lang="en-US" sz="1200">
                <a:latin typeface="+mj-lt"/>
              </a:rPr>
              <a:t>Mass timber</a:t>
            </a:r>
          </a:p>
          <a:p>
            <a:pPr>
              <a:buFontTx/>
              <a:buChar char="-"/>
            </a:pPr>
            <a:endParaRPr lang="en-US" sz="1200">
              <a:latin typeface="+mj-lt"/>
            </a:endParaRPr>
          </a:p>
          <a:p>
            <a:pPr>
              <a:buFontTx/>
              <a:buNone/>
            </a:pPr>
            <a:r>
              <a:rPr lang="en-US" sz="1200" b="1">
                <a:latin typeface="+mj-lt"/>
              </a:rPr>
              <a:t>CTE Newsletter audience: </a:t>
            </a:r>
          </a:p>
          <a:p>
            <a:pPr>
              <a:buFontTx/>
              <a:buChar char="-"/>
            </a:pPr>
            <a:r>
              <a:rPr lang="en-US" sz="1200">
                <a:latin typeface="+mj-lt"/>
              </a:rPr>
              <a:t>Salesperson</a:t>
            </a:r>
          </a:p>
          <a:p>
            <a:pPr>
              <a:buFontTx/>
              <a:buChar char="-"/>
            </a:pPr>
            <a:r>
              <a:rPr lang="en-US" sz="1200">
                <a:latin typeface="+mj-lt"/>
              </a:rPr>
              <a:t>Architect</a:t>
            </a:r>
          </a:p>
          <a:p>
            <a:pPr>
              <a:buFontTx/>
              <a:buChar char="-"/>
            </a:pPr>
            <a:r>
              <a:rPr lang="en-US" sz="1200">
                <a:latin typeface="+mj-lt"/>
              </a:rPr>
              <a:t>Creative Designer</a:t>
            </a:r>
          </a:p>
          <a:p>
            <a:pPr>
              <a:buFontTx/>
              <a:buChar char="-"/>
            </a:pPr>
            <a:r>
              <a:rPr lang="en-US" sz="1200">
                <a:latin typeface="+mj-lt"/>
              </a:rPr>
              <a:t>Interior Designer</a:t>
            </a:r>
          </a:p>
          <a:p>
            <a:pPr>
              <a:buFontTx/>
              <a:buChar char="-"/>
            </a:pPr>
            <a:r>
              <a:rPr lang="en-US" sz="1200">
                <a:latin typeface="+mj-lt"/>
              </a:rPr>
              <a:t>Project Manager </a:t>
            </a:r>
          </a:p>
          <a:p>
            <a:pPr>
              <a:buFontTx/>
              <a:buChar char="-"/>
            </a:pPr>
            <a:r>
              <a:rPr lang="en-US" sz="1200">
                <a:latin typeface="+mj-lt"/>
              </a:rPr>
              <a:t>CEO/Director</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47</a:t>
            </a:fld>
            <a:endParaRPr lang="en-US"/>
          </a:p>
        </p:txBody>
      </p:sp>
    </p:spTree>
    <p:extLst>
      <p:ext uri="{BB962C8B-B14F-4D97-AF65-F5344CB8AC3E}">
        <p14:creationId xmlns:p14="http://schemas.microsoft.com/office/powerpoint/2010/main" val="3877935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a:latin typeface="+mj-lt"/>
              </a:rPr>
              <a:t>Portfolio Tips</a:t>
            </a:r>
          </a:p>
          <a:p>
            <a:pPr>
              <a:buFontTx/>
              <a:buChar char="-"/>
            </a:pPr>
            <a:r>
              <a:rPr lang="en-US" sz="1200">
                <a:latin typeface="+mj-lt"/>
              </a:rPr>
              <a:t>CTE campaign</a:t>
            </a:r>
          </a:p>
          <a:p>
            <a:pPr>
              <a:buFontTx/>
              <a:buChar char="-"/>
            </a:pPr>
            <a:r>
              <a:rPr lang="en-US" sz="1200">
                <a:latin typeface="+mj-lt"/>
              </a:rPr>
              <a:t>Mass timber</a:t>
            </a:r>
          </a:p>
          <a:p>
            <a:pPr>
              <a:buFontTx/>
              <a:buChar char="-"/>
            </a:pPr>
            <a:endParaRPr lang="en-US" sz="1200">
              <a:latin typeface="+mj-lt"/>
            </a:endParaRPr>
          </a:p>
          <a:p>
            <a:pPr>
              <a:buFontTx/>
              <a:buNone/>
            </a:pPr>
            <a:r>
              <a:rPr lang="en-US" sz="1200" b="1">
                <a:latin typeface="+mj-lt"/>
              </a:rPr>
              <a:t>CTE Newsletter audience: </a:t>
            </a:r>
          </a:p>
          <a:p>
            <a:pPr>
              <a:buFontTx/>
              <a:buChar char="-"/>
            </a:pPr>
            <a:r>
              <a:rPr lang="en-US" sz="1200">
                <a:latin typeface="+mj-lt"/>
              </a:rPr>
              <a:t>Salesperson</a:t>
            </a:r>
          </a:p>
          <a:p>
            <a:pPr>
              <a:buFontTx/>
              <a:buChar char="-"/>
            </a:pPr>
            <a:r>
              <a:rPr lang="en-US" sz="1200">
                <a:latin typeface="+mj-lt"/>
              </a:rPr>
              <a:t>Architect</a:t>
            </a:r>
          </a:p>
          <a:p>
            <a:pPr>
              <a:buFontTx/>
              <a:buChar char="-"/>
            </a:pPr>
            <a:r>
              <a:rPr lang="en-US" sz="1200">
                <a:latin typeface="+mj-lt"/>
              </a:rPr>
              <a:t>Creative Designer</a:t>
            </a:r>
          </a:p>
          <a:p>
            <a:pPr>
              <a:buFontTx/>
              <a:buChar char="-"/>
            </a:pPr>
            <a:r>
              <a:rPr lang="en-US" sz="1200">
                <a:latin typeface="+mj-lt"/>
              </a:rPr>
              <a:t>Interior Designer</a:t>
            </a:r>
          </a:p>
          <a:p>
            <a:pPr>
              <a:buFontTx/>
              <a:buChar char="-"/>
            </a:pPr>
            <a:r>
              <a:rPr lang="en-US" sz="1200">
                <a:latin typeface="+mj-lt"/>
              </a:rPr>
              <a:t>Project Manager </a:t>
            </a:r>
          </a:p>
          <a:p>
            <a:pPr>
              <a:buFontTx/>
              <a:buChar char="-"/>
            </a:pPr>
            <a:r>
              <a:rPr lang="en-US" sz="1200">
                <a:latin typeface="+mj-lt"/>
              </a:rPr>
              <a:t>CEO/Director</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48</a:t>
            </a:fld>
            <a:endParaRPr lang="en-US"/>
          </a:p>
        </p:txBody>
      </p:sp>
    </p:spTree>
    <p:extLst>
      <p:ext uri="{BB962C8B-B14F-4D97-AF65-F5344CB8AC3E}">
        <p14:creationId xmlns:p14="http://schemas.microsoft.com/office/powerpoint/2010/main" val="3541950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a:latin typeface="+mj-lt"/>
              </a:rPr>
              <a:t>Portfolio Tips</a:t>
            </a:r>
          </a:p>
          <a:p>
            <a:pPr>
              <a:buFontTx/>
              <a:buChar char="-"/>
            </a:pPr>
            <a:r>
              <a:rPr lang="en-US" sz="1200">
                <a:latin typeface="+mj-lt"/>
              </a:rPr>
              <a:t>CTE campaign</a:t>
            </a:r>
          </a:p>
          <a:p>
            <a:pPr>
              <a:buFontTx/>
              <a:buChar char="-"/>
            </a:pPr>
            <a:r>
              <a:rPr lang="en-US" sz="1200">
                <a:latin typeface="+mj-lt"/>
              </a:rPr>
              <a:t>Mass timber</a:t>
            </a:r>
          </a:p>
          <a:p>
            <a:pPr>
              <a:buFontTx/>
              <a:buChar char="-"/>
            </a:pPr>
            <a:endParaRPr lang="en-US" sz="1200">
              <a:latin typeface="+mj-lt"/>
            </a:endParaRPr>
          </a:p>
          <a:p>
            <a:pPr>
              <a:buFontTx/>
              <a:buNone/>
            </a:pPr>
            <a:r>
              <a:rPr lang="en-US" sz="1200" b="1">
                <a:latin typeface="+mj-lt"/>
              </a:rPr>
              <a:t>CTE Newsletter audience: </a:t>
            </a:r>
          </a:p>
          <a:p>
            <a:pPr>
              <a:buFontTx/>
              <a:buChar char="-"/>
            </a:pPr>
            <a:r>
              <a:rPr lang="en-US" sz="1200">
                <a:latin typeface="+mj-lt"/>
              </a:rPr>
              <a:t>Salesperson</a:t>
            </a:r>
          </a:p>
          <a:p>
            <a:pPr>
              <a:buFontTx/>
              <a:buChar char="-"/>
            </a:pPr>
            <a:r>
              <a:rPr lang="en-US" sz="1200">
                <a:latin typeface="+mj-lt"/>
              </a:rPr>
              <a:t>Architect</a:t>
            </a:r>
          </a:p>
          <a:p>
            <a:pPr>
              <a:buFontTx/>
              <a:buChar char="-"/>
            </a:pPr>
            <a:r>
              <a:rPr lang="en-US" sz="1200">
                <a:latin typeface="+mj-lt"/>
              </a:rPr>
              <a:t>Creative Designer</a:t>
            </a:r>
          </a:p>
          <a:p>
            <a:pPr>
              <a:buFontTx/>
              <a:buChar char="-"/>
            </a:pPr>
            <a:r>
              <a:rPr lang="en-US" sz="1200">
                <a:latin typeface="+mj-lt"/>
              </a:rPr>
              <a:t>Interior Designer</a:t>
            </a:r>
          </a:p>
          <a:p>
            <a:pPr>
              <a:buFontTx/>
              <a:buChar char="-"/>
            </a:pPr>
            <a:r>
              <a:rPr lang="en-US" sz="1200">
                <a:latin typeface="+mj-lt"/>
              </a:rPr>
              <a:t>Project Manager </a:t>
            </a:r>
          </a:p>
          <a:p>
            <a:pPr>
              <a:buFontTx/>
              <a:buChar char="-"/>
            </a:pPr>
            <a:r>
              <a:rPr lang="en-US" sz="1200">
                <a:latin typeface="+mj-lt"/>
              </a:rPr>
              <a:t>CEO/Director</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49</a:t>
            </a:fld>
            <a:endParaRPr lang="en-US"/>
          </a:p>
        </p:txBody>
      </p:sp>
    </p:spTree>
    <p:extLst>
      <p:ext uri="{BB962C8B-B14F-4D97-AF65-F5344CB8AC3E}">
        <p14:creationId xmlns:p14="http://schemas.microsoft.com/office/powerpoint/2010/main" val="36272196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a:latin typeface="+mj-lt"/>
              </a:rPr>
              <a:t>Portfolio Tips</a:t>
            </a:r>
          </a:p>
          <a:p>
            <a:pPr>
              <a:buFontTx/>
              <a:buChar char="-"/>
            </a:pPr>
            <a:r>
              <a:rPr lang="en-US" sz="1200">
                <a:latin typeface="+mj-lt"/>
              </a:rPr>
              <a:t>CTE campaign</a:t>
            </a:r>
          </a:p>
          <a:p>
            <a:pPr>
              <a:buFontTx/>
              <a:buChar char="-"/>
            </a:pPr>
            <a:r>
              <a:rPr lang="en-US" sz="1200">
                <a:latin typeface="+mj-lt"/>
              </a:rPr>
              <a:t>Mass timber</a:t>
            </a:r>
          </a:p>
          <a:p>
            <a:pPr>
              <a:buFontTx/>
              <a:buChar char="-"/>
            </a:pPr>
            <a:endParaRPr lang="en-US" sz="1200">
              <a:latin typeface="+mj-lt"/>
            </a:endParaRPr>
          </a:p>
          <a:p>
            <a:pPr>
              <a:buFontTx/>
              <a:buNone/>
            </a:pPr>
            <a:r>
              <a:rPr lang="en-US" sz="1200" b="1">
                <a:latin typeface="+mj-lt"/>
              </a:rPr>
              <a:t>CTE Newsletter audience: </a:t>
            </a:r>
          </a:p>
          <a:p>
            <a:pPr>
              <a:buFontTx/>
              <a:buChar char="-"/>
            </a:pPr>
            <a:r>
              <a:rPr lang="en-US" sz="1200">
                <a:latin typeface="+mj-lt"/>
              </a:rPr>
              <a:t>Salesperson</a:t>
            </a:r>
          </a:p>
          <a:p>
            <a:pPr>
              <a:buFontTx/>
              <a:buChar char="-"/>
            </a:pPr>
            <a:r>
              <a:rPr lang="en-US" sz="1200">
                <a:latin typeface="+mj-lt"/>
              </a:rPr>
              <a:t>Architect</a:t>
            </a:r>
          </a:p>
          <a:p>
            <a:pPr>
              <a:buFontTx/>
              <a:buChar char="-"/>
            </a:pPr>
            <a:r>
              <a:rPr lang="en-US" sz="1200">
                <a:latin typeface="+mj-lt"/>
              </a:rPr>
              <a:t>Creative Designer</a:t>
            </a:r>
          </a:p>
          <a:p>
            <a:pPr>
              <a:buFontTx/>
              <a:buChar char="-"/>
            </a:pPr>
            <a:r>
              <a:rPr lang="en-US" sz="1200">
                <a:latin typeface="+mj-lt"/>
              </a:rPr>
              <a:t>Interior Designer</a:t>
            </a:r>
          </a:p>
          <a:p>
            <a:pPr>
              <a:buFontTx/>
              <a:buChar char="-"/>
            </a:pPr>
            <a:r>
              <a:rPr lang="en-US" sz="1200">
                <a:latin typeface="+mj-lt"/>
              </a:rPr>
              <a:t>Project Manager </a:t>
            </a:r>
          </a:p>
          <a:p>
            <a:pPr>
              <a:buFontTx/>
              <a:buChar char="-"/>
            </a:pPr>
            <a:r>
              <a:rPr lang="en-US" sz="1200">
                <a:latin typeface="+mj-lt"/>
              </a:rPr>
              <a:t>CEO/Director</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50</a:t>
            </a:fld>
            <a:endParaRPr lang="en-US"/>
          </a:p>
        </p:txBody>
      </p:sp>
    </p:spTree>
    <p:extLst>
      <p:ext uri="{BB962C8B-B14F-4D97-AF65-F5344CB8AC3E}">
        <p14:creationId xmlns:p14="http://schemas.microsoft.com/office/powerpoint/2010/main" val="1082295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Char char="-"/>
            </a:pPr>
            <a:r>
              <a:rPr lang="en-US" sz="1200">
                <a:latin typeface="+mj-lt"/>
              </a:rPr>
              <a:t>Portfolio Tips</a:t>
            </a:r>
          </a:p>
          <a:p>
            <a:pPr>
              <a:buFontTx/>
              <a:buChar char="-"/>
            </a:pPr>
            <a:r>
              <a:rPr lang="en-US" sz="1200">
                <a:latin typeface="+mj-lt"/>
              </a:rPr>
              <a:t>CTE campaign</a:t>
            </a:r>
          </a:p>
          <a:p>
            <a:pPr>
              <a:buFontTx/>
              <a:buChar char="-"/>
            </a:pPr>
            <a:r>
              <a:rPr lang="en-US" sz="1200">
                <a:latin typeface="+mj-lt"/>
              </a:rPr>
              <a:t>Mass timber</a:t>
            </a:r>
          </a:p>
          <a:p>
            <a:pPr>
              <a:buFontTx/>
              <a:buChar char="-"/>
            </a:pPr>
            <a:endParaRPr lang="en-US" sz="1200">
              <a:latin typeface="+mj-lt"/>
            </a:endParaRPr>
          </a:p>
          <a:p>
            <a:pPr>
              <a:buFontTx/>
              <a:buNone/>
            </a:pPr>
            <a:r>
              <a:rPr lang="en-US" sz="1200" b="1">
                <a:latin typeface="+mj-lt"/>
              </a:rPr>
              <a:t>CTE Newsletter audience: </a:t>
            </a:r>
          </a:p>
          <a:p>
            <a:pPr>
              <a:buFontTx/>
              <a:buChar char="-"/>
            </a:pPr>
            <a:r>
              <a:rPr lang="en-US" sz="1200">
                <a:latin typeface="+mj-lt"/>
              </a:rPr>
              <a:t>Salesperson</a:t>
            </a:r>
          </a:p>
          <a:p>
            <a:pPr>
              <a:buFontTx/>
              <a:buChar char="-"/>
            </a:pPr>
            <a:r>
              <a:rPr lang="en-US" sz="1200">
                <a:latin typeface="+mj-lt"/>
              </a:rPr>
              <a:t>Architect</a:t>
            </a:r>
          </a:p>
          <a:p>
            <a:pPr>
              <a:buFontTx/>
              <a:buChar char="-"/>
            </a:pPr>
            <a:r>
              <a:rPr lang="en-US" sz="1200">
                <a:latin typeface="+mj-lt"/>
              </a:rPr>
              <a:t>Creative Designer</a:t>
            </a:r>
          </a:p>
          <a:p>
            <a:pPr>
              <a:buFontTx/>
              <a:buChar char="-"/>
            </a:pPr>
            <a:r>
              <a:rPr lang="en-US" sz="1200">
                <a:latin typeface="+mj-lt"/>
              </a:rPr>
              <a:t>Interior Designer</a:t>
            </a:r>
          </a:p>
          <a:p>
            <a:pPr>
              <a:buFontTx/>
              <a:buChar char="-"/>
            </a:pPr>
            <a:r>
              <a:rPr lang="en-US" sz="1200">
                <a:latin typeface="+mj-lt"/>
              </a:rPr>
              <a:t>Project Manager </a:t>
            </a:r>
          </a:p>
          <a:p>
            <a:pPr>
              <a:buFontTx/>
              <a:buChar char="-"/>
            </a:pPr>
            <a:r>
              <a:rPr lang="en-US" sz="1200">
                <a:latin typeface="+mj-lt"/>
              </a:rPr>
              <a:t>CEO/Director</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51</a:t>
            </a:fld>
            <a:endParaRPr lang="en-US"/>
          </a:p>
        </p:txBody>
      </p:sp>
    </p:spTree>
    <p:extLst>
      <p:ext uri="{BB962C8B-B14F-4D97-AF65-F5344CB8AC3E}">
        <p14:creationId xmlns:p14="http://schemas.microsoft.com/office/powerpoint/2010/main" val="3161630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The reason I wanted to include this is for one reason: what I am sharing today is done by very small group of people. I know that digital teams are small. So, I hope what you hear today feels feasible. Because (next slide)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ACE3542-5EFE-4C0D-A553-E8F7CA49F5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3826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latin typeface="var(--artdeco-reset-typography-font-family-sans)"/>
              </a:rPr>
              <a:t>A lot has changed in the second post. Here are the results.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latin typeface="var(--artdeco-reset-typography-font-family-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latin typeface="var(--artdeco-reset-typography-font-family-sans)"/>
              </a:rPr>
              <a:t>This is not an example of AB testing, this a repurposing. That means that can turn the post on its head and change as much as we want. AB testing is where you change ONE element of the post.</a:t>
            </a:r>
          </a:p>
        </p:txBody>
      </p:sp>
      <p:sp>
        <p:nvSpPr>
          <p:cNvPr id="4" name="Slide Number Placeholder 3"/>
          <p:cNvSpPr>
            <a:spLocks noGrp="1"/>
          </p:cNvSpPr>
          <p:nvPr>
            <p:ph type="sldNum" sz="quarter" idx="5"/>
          </p:nvPr>
        </p:nvSpPr>
        <p:spPr/>
        <p:txBody>
          <a:bodyPr/>
          <a:lstStyle/>
          <a:p>
            <a:fld id="{7ACE3542-5EFE-4C0D-A553-E8F7CA49F538}" type="slidenum">
              <a:rPr lang="en-US" smtClean="0"/>
              <a:t>52</a:t>
            </a:fld>
            <a:endParaRPr lang="en-US"/>
          </a:p>
        </p:txBody>
      </p:sp>
    </p:spTree>
    <p:extLst>
      <p:ext uri="{BB962C8B-B14F-4D97-AF65-F5344CB8AC3E}">
        <p14:creationId xmlns:p14="http://schemas.microsoft.com/office/powerpoint/2010/main" val="30330355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latin typeface="var(--artdeco-reset-typography-font-family-sans)"/>
              </a:rPr>
              <a:t>With that said, I do recommend you run AB tests. And not just do it for one or two posts. With so many factors, you need a solid data pool to glean insights from. Test at least five posts, and build off the success of the other.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latin typeface="var(--artdeco-reset-typography-font-family-san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latin typeface="var(--artdeco-reset-typography-font-family-sans)"/>
              </a:rPr>
              <a:t>Start by changing one thing. Run it again with a different post. If you’re seeing the same results (aka one is clearly performing better than the other), then start the next variation. </a:t>
            </a:r>
          </a:p>
        </p:txBody>
      </p:sp>
      <p:sp>
        <p:nvSpPr>
          <p:cNvPr id="4" name="Slide Number Placeholder 3"/>
          <p:cNvSpPr>
            <a:spLocks noGrp="1"/>
          </p:cNvSpPr>
          <p:nvPr>
            <p:ph type="sldNum" sz="quarter" idx="5"/>
          </p:nvPr>
        </p:nvSpPr>
        <p:spPr/>
        <p:txBody>
          <a:bodyPr/>
          <a:lstStyle/>
          <a:p>
            <a:fld id="{7ACE3542-5EFE-4C0D-A553-E8F7CA49F538}" type="slidenum">
              <a:rPr lang="en-US" smtClean="0"/>
              <a:t>53</a:t>
            </a:fld>
            <a:endParaRPr lang="en-US"/>
          </a:p>
        </p:txBody>
      </p:sp>
    </p:spTree>
    <p:extLst>
      <p:ext uri="{BB962C8B-B14F-4D97-AF65-F5344CB8AC3E}">
        <p14:creationId xmlns:p14="http://schemas.microsoft.com/office/powerpoint/2010/main" val="3902750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latin typeface="var(--artdeco-reset-typography-font-family-sans)"/>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54</a:t>
            </a:fld>
            <a:endParaRPr lang="en-US"/>
          </a:p>
        </p:txBody>
      </p:sp>
    </p:spTree>
    <p:extLst>
      <p:ext uri="{BB962C8B-B14F-4D97-AF65-F5344CB8AC3E}">
        <p14:creationId xmlns:p14="http://schemas.microsoft.com/office/powerpoint/2010/main" val="25557822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latin typeface="var(--artdeco-reset-typography-font-family-sans)"/>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55</a:t>
            </a:fld>
            <a:endParaRPr lang="en-US"/>
          </a:p>
        </p:txBody>
      </p:sp>
    </p:spTree>
    <p:extLst>
      <p:ext uri="{BB962C8B-B14F-4D97-AF65-F5344CB8AC3E}">
        <p14:creationId xmlns:p14="http://schemas.microsoft.com/office/powerpoint/2010/main" val="11133245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latin typeface="var(--artdeco-reset-typography-font-family-sans)"/>
              </a:rPr>
              <a:t>So on and so forth until you find your secret recipe for success.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i="0">
              <a:effectLst/>
              <a:latin typeface="var(--artdeco-reset-typography-font-family-sans)"/>
            </a:endParaRPr>
          </a:p>
        </p:txBody>
      </p:sp>
      <p:sp>
        <p:nvSpPr>
          <p:cNvPr id="4" name="Slide Number Placeholder 3"/>
          <p:cNvSpPr>
            <a:spLocks noGrp="1"/>
          </p:cNvSpPr>
          <p:nvPr>
            <p:ph type="sldNum" sz="quarter" idx="5"/>
          </p:nvPr>
        </p:nvSpPr>
        <p:spPr/>
        <p:txBody>
          <a:bodyPr/>
          <a:lstStyle/>
          <a:p>
            <a:fld id="{7ACE3542-5EFE-4C0D-A553-E8F7CA49F538}" type="slidenum">
              <a:rPr lang="en-US" smtClean="0"/>
              <a:t>56</a:t>
            </a:fld>
            <a:endParaRPr lang="en-US"/>
          </a:p>
        </p:txBody>
      </p:sp>
    </p:spTree>
    <p:extLst>
      <p:ext uri="{BB962C8B-B14F-4D97-AF65-F5344CB8AC3E}">
        <p14:creationId xmlns:p14="http://schemas.microsoft.com/office/powerpoint/2010/main" val="10317338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i="0">
                <a:effectLst/>
                <a:latin typeface="var(--artdeco-reset-typography-font-family-sans)"/>
              </a:rPr>
              <a:t>Here are some ideas for AB testing.</a:t>
            </a:r>
          </a:p>
        </p:txBody>
      </p:sp>
      <p:sp>
        <p:nvSpPr>
          <p:cNvPr id="4" name="Slide Number Placeholder 3"/>
          <p:cNvSpPr>
            <a:spLocks noGrp="1"/>
          </p:cNvSpPr>
          <p:nvPr>
            <p:ph type="sldNum" sz="quarter" idx="5"/>
          </p:nvPr>
        </p:nvSpPr>
        <p:spPr/>
        <p:txBody>
          <a:bodyPr/>
          <a:lstStyle/>
          <a:p>
            <a:fld id="{7ACE3542-5EFE-4C0D-A553-E8F7CA49F538}" type="slidenum">
              <a:rPr lang="en-US" smtClean="0"/>
              <a:t>57</a:t>
            </a:fld>
            <a:endParaRPr lang="en-US"/>
          </a:p>
        </p:txBody>
      </p:sp>
    </p:spTree>
    <p:extLst>
      <p:ext uri="{BB962C8B-B14F-4D97-AF65-F5344CB8AC3E}">
        <p14:creationId xmlns:p14="http://schemas.microsoft.com/office/powerpoint/2010/main" val="27632516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58</a:t>
            </a:fld>
            <a:endParaRPr lang="en-US"/>
          </a:p>
        </p:txBody>
      </p:sp>
    </p:spTree>
    <p:extLst>
      <p:ext uri="{BB962C8B-B14F-4D97-AF65-F5344CB8AC3E}">
        <p14:creationId xmlns:p14="http://schemas.microsoft.com/office/powerpoint/2010/main" val="16710440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like to think that SEO is working smarter, not harder.</a:t>
            </a:r>
          </a:p>
        </p:txBody>
      </p:sp>
      <p:sp>
        <p:nvSpPr>
          <p:cNvPr id="4" name="Slide Number Placeholder 3"/>
          <p:cNvSpPr>
            <a:spLocks noGrp="1"/>
          </p:cNvSpPr>
          <p:nvPr>
            <p:ph type="sldNum" sz="quarter" idx="5"/>
          </p:nvPr>
        </p:nvSpPr>
        <p:spPr/>
        <p:txBody>
          <a:bodyPr/>
          <a:lstStyle/>
          <a:p>
            <a:fld id="{7ACE3542-5EFE-4C0D-A553-E8F7CA49F538}" type="slidenum">
              <a:rPr lang="en-US" smtClean="0"/>
              <a:t>59</a:t>
            </a:fld>
            <a:endParaRPr lang="en-US"/>
          </a:p>
        </p:txBody>
      </p:sp>
    </p:spTree>
    <p:extLst>
      <p:ext uri="{BB962C8B-B14F-4D97-AF65-F5344CB8AC3E}">
        <p14:creationId xmlns:p14="http://schemas.microsoft.com/office/powerpoint/2010/main" val="12747160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Options for either pathway</a:t>
            </a:r>
          </a:p>
          <a:p>
            <a:r>
              <a:rPr lang="en-US"/>
              <a:t>These are great tools, but the internet is obviously a huge space. We don’t want to advertise to everyone, so we have a few tools to make sure your message is going to go to who you want to talk to. </a:t>
            </a:r>
          </a:p>
          <a:p>
            <a:r>
              <a:rPr lang="en-US" b="1"/>
              <a:t>Each of these can be used to retarget, or to engage new audiences.</a:t>
            </a:r>
          </a:p>
        </p:txBody>
      </p:sp>
      <p:sp>
        <p:nvSpPr>
          <p:cNvPr id="4" name="Slide Number Placeholder 3"/>
          <p:cNvSpPr>
            <a:spLocks noGrp="1"/>
          </p:cNvSpPr>
          <p:nvPr>
            <p:ph type="sldNum" sz="quarter" idx="5"/>
          </p:nvPr>
        </p:nvSpPr>
        <p:spPr/>
        <p:txBody>
          <a:bodyPr/>
          <a:lstStyle/>
          <a:p>
            <a:fld id="{7ACE3542-5EFE-4C0D-A553-E8F7CA49F538}" type="slidenum">
              <a:rPr lang="en-US" smtClean="0"/>
              <a:t>61</a:t>
            </a:fld>
            <a:endParaRPr lang="en-US"/>
          </a:p>
        </p:txBody>
      </p:sp>
    </p:spTree>
    <p:extLst>
      <p:ext uri="{BB962C8B-B14F-4D97-AF65-F5344CB8AC3E}">
        <p14:creationId xmlns:p14="http://schemas.microsoft.com/office/powerpoint/2010/main" val="15527906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one of the two pathways and applies to users who are already in our funnel and have been on our website. This allows us to capitalize on that visit long after they leave.</a:t>
            </a:r>
          </a:p>
          <a:p>
            <a:r>
              <a:rPr lang="en-US"/>
              <a:t>Essentially works like a cookie, though they can get wiped. It’s also only on that device whereas the pixel goes across devices. </a:t>
            </a:r>
          </a:p>
          <a:p>
            <a:r>
              <a:rPr lang="en-US"/>
              <a:t>WordPress plugin where we add the code. For a developer, they can add it to the header of the code.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A user landed on a project page on your website but bounced. You retarget them with an ad for a related project, idea, or press release, bringing them back to your site.</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62</a:t>
            </a:fld>
            <a:endParaRPr lang="en-US"/>
          </a:p>
        </p:txBody>
      </p:sp>
    </p:spTree>
    <p:extLst>
      <p:ext uri="{BB962C8B-B14F-4D97-AF65-F5344CB8AC3E}">
        <p14:creationId xmlns:p14="http://schemas.microsoft.com/office/powerpoint/2010/main" val="587384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00">
                <a:effectLst/>
                <a:latin typeface="Aptos" panose="020B0004020202020204" pitchFamily="34" charset="0"/>
                <a:ea typeface="Aptos" panose="020B0004020202020204" pitchFamily="34" charset="0"/>
                <a:cs typeface="Times New Roman" panose="02020603050405020304" pitchFamily="18" charset="0"/>
              </a:rPr>
              <a:t>Here is what we have been able to accomplish as a team using the strategies I will be sharing today. </a:t>
            </a:r>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5</a:t>
            </a:fld>
            <a:endParaRPr lang="en-US"/>
          </a:p>
        </p:txBody>
      </p:sp>
    </p:spTree>
    <p:extLst>
      <p:ext uri="{BB962C8B-B14F-4D97-AF65-F5344CB8AC3E}">
        <p14:creationId xmlns:p14="http://schemas.microsoft.com/office/powerpoint/2010/main" val="25272724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213343"/>
                </a:solidFill>
                <a:effectLst/>
                <a:latin typeface="+mj-lt"/>
              </a:rPr>
              <a:t>LinkedIn Lead Gen Forms is one of the platform's most powerful offerings for lead generation.</a:t>
            </a:r>
          </a:p>
          <a:p>
            <a:r>
              <a:rPr lang="en-US"/>
              <a:t>This is done in your Campaign Manager. There are plenty of easy to understand articles and how-</a:t>
            </a:r>
            <a:r>
              <a:rPr lang="en-US" err="1"/>
              <a:t>to’s</a:t>
            </a:r>
            <a:r>
              <a:rPr lang="en-US"/>
              <a:t> online.</a:t>
            </a:r>
          </a:p>
        </p:txBody>
      </p:sp>
      <p:sp>
        <p:nvSpPr>
          <p:cNvPr id="4" name="Slide Number Placeholder 3"/>
          <p:cNvSpPr>
            <a:spLocks noGrp="1"/>
          </p:cNvSpPr>
          <p:nvPr>
            <p:ph type="sldNum" sz="quarter" idx="5"/>
          </p:nvPr>
        </p:nvSpPr>
        <p:spPr/>
        <p:txBody>
          <a:bodyPr/>
          <a:lstStyle/>
          <a:p>
            <a:fld id="{7ACE3542-5EFE-4C0D-A553-E8F7CA49F538}" type="slidenum">
              <a:rPr lang="en-US" smtClean="0"/>
              <a:t>64</a:t>
            </a:fld>
            <a:endParaRPr lang="en-US"/>
          </a:p>
        </p:txBody>
      </p:sp>
    </p:spTree>
    <p:extLst>
      <p:ext uri="{BB962C8B-B14F-4D97-AF65-F5344CB8AC3E}">
        <p14:creationId xmlns:p14="http://schemas.microsoft.com/office/powerpoint/2010/main" val="1505683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 recommend taking a course on this. Here are the bare minimums, but with so many ad options, it is worth it to do you homework.</a:t>
            </a:r>
          </a:p>
        </p:txBody>
      </p:sp>
      <p:sp>
        <p:nvSpPr>
          <p:cNvPr id="4" name="Slide Number Placeholder 3"/>
          <p:cNvSpPr>
            <a:spLocks noGrp="1"/>
          </p:cNvSpPr>
          <p:nvPr>
            <p:ph type="sldNum" sz="quarter" idx="5"/>
          </p:nvPr>
        </p:nvSpPr>
        <p:spPr/>
        <p:txBody>
          <a:bodyPr/>
          <a:lstStyle/>
          <a:p>
            <a:fld id="{7ACE3542-5EFE-4C0D-A553-E8F7CA49F538}" type="slidenum">
              <a:rPr lang="en-US" smtClean="0"/>
              <a:t>65</a:t>
            </a:fld>
            <a:endParaRPr lang="en-US"/>
          </a:p>
        </p:txBody>
      </p:sp>
    </p:spTree>
    <p:extLst>
      <p:ext uri="{BB962C8B-B14F-4D97-AF65-F5344CB8AC3E}">
        <p14:creationId xmlns:p14="http://schemas.microsoft.com/office/powerpoint/2010/main" val="2502491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a:ea typeface="Aptos" panose="020B0004020202020204" pitchFamily="34" charset="0"/>
                <a:cs typeface="Aptos" panose="020B0004020202020204" pitchFamily="34" charset="0"/>
              </a:rPr>
              <a:t>To expand on the success of our digital marketing and lead generation efforts</a:t>
            </a:r>
            <a:r>
              <a:rPr lang="en-US" sz="1200">
                <a:effectLst/>
                <a:ea typeface="Aptos" panose="020B0004020202020204" pitchFamily="34" charset="0"/>
                <a:cs typeface="Aptos" panose="020B0004020202020204" pitchFamily="34" charset="0"/>
              </a:rPr>
              <a:t>. We have a great inbound strategy that gets the user onto our website and into our funnel, but the journey currently concludes once they leave the site.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ea typeface="Aptos" panose="020B0004020202020204" pitchFamily="34" charset="0"/>
                <a:cs typeface="Aptos" panose="020B0004020202020204" pitchFamily="34" charset="0"/>
              </a:rPr>
              <a:t>With retargeting specifically, we can capitalize on a website visit long after the user leaves. With geofencing, we can capitalize on attending a conference long after it ends or before it begins. With keyword and behavioral targeting, we can capitalize on the data collected by mammoths like Google and Meta for many years prior.</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E62700"/>
                </a:solidFill>
                <a:effectLst/>
                <a:ea typeface="Aptos" panose="020B0004020202020204" pitchFamily="34" charset="0"/>
                <a:cs typeface="Aptos" panose="020B0004020202020204" pitchFamily="34" charset="0"/>
              </a:rPr>
              <a:t>In conjunction with other digital tools </a:t>
            </a:r>
            <a:r>
              <a:rPr lang="en-US">
                <a:solidFill>
                  <a:srgbClr val="E62700"/>
                </a:solidFill>
                <a:ea typeface="Aptos" panose="020B0004020202020204" pitchFamily="34" charset="0"/>
                <a:cs typeface="Aptos" panose="020B0004020202020204" pitchFamily="34" charset="0"/>
              </a:rPr>
              <a:t>share data with </a:t>
            </a:r>
            <a:r>
              <a:rPr lang="en-US" sz="1200">
                <a:solidFill>
                  <a:srgbClr val="E62700"/>
                </a:solidFill>
                <a:effectLst/>
                <a:ea typeface="Aptos" panose="020B0004020202020204" pitchFamily="34" charset="0"/>
                <a:cs typeface="Aptos" panose="020B0004020202020204" pitchFamily="34" charset="0"/>
              </a:rPr>
              <a:t>sales and marketing teams (e.g., </a:t>
            </a:r>
            <a:r>
              <a:rPr lang="en-US" sz="1200" err="1">
                <a:solidFill>
                  <a:srgbClr val="E62700"/>
                </a:solidFill>
                <a:effectLst/>
                <a:ea typeface="Aptos" panose="020B0004020202020204" pitchFamily="34" charset="0"/>
                <a:cs typeface="Aptos" panose="020B0004020202020204" pitchFamily="34" charset="0"/>
              </a:rPr>
              <a:t>DealFront</a:t>
            </a:r>
            <a:r>
              <a:rPr lang="en-US" sz="1200">
                <a:solidFill>
                  <a:srgbClr val="E62700"/>
                </a:solidFill>
                <a:effectLst/>
                <a:ea typeface="Aptos" panose="020B0004020202020204" pitchFamily="34" charset="0"/>
                <a:cs typeface="Aptos" panose="020B0004020202020204" pitchFamily="34" charset="0"/>
              </a:rPr>
              <a:t>, Factors.ai, etc.), you can continue to custom curate and serve content to key decision makers while bridging the gaps internally between your brand, business development, and marketing teams. </a:t>
            </a:r>
            <a:endParaRPr lang="en-US" b="0" i="0">
              <a:solidFill>
                <a:srgbClr val="E62700"/>
              </a:solidFill>
              <a:effectLst/>
            </a:endParaRP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66</a:t>
            </a:fld>
            <a:endParaRPr lang="en-US"/>
          </a:p>
        </p:txBody>
      </p:sp>
    </p:spTree>
    <p:extLst>
      <p:ext uri="{BB962C8B-B14F-4D97-AF65-F5344CB8AC3E}">
        <p14:creationId xmlns:p14="http://schemas.microsoft.com/office/powerpoint/2010/main" val="3439666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go back choosing your digital channels</a:t>
            </a:r>
          </a:p>
        </p:txBody>
      </p:sp>
      <p:sp>
        <p:nvSpPr>
          <p:cNvPr id="4" name="Slide Number Placeholder 3"/>
          <p:cNvSpPr>
            <a:spLocks noGrp="1"/>
          </p:cNvSpPr>
          <p:nvPr>
            <p:ph type="sldNum" sz="quarter" idx="5"/>
          </p:nvPr>
        </p:nvSpPr>
        <p:spPr/>
        <p:txBody>
          <a:bodyPr/>
          <a:lstStyle/>
          <a:p>
            <a:fld id="{7ACE3542-5EFE-4C0D-A553-E8F7CA49F538}" type="slidenum">
              <a:rPr lang="en-US" smtClean="0"/>
              <a:t>68</a:t>
            </a:fld>
            <a:endParaRPr lang="en-US"/>
          </a:p>
        </p:txBody>
      </p:sp>
    </p:spTree>
    <p:extLst>
      <p:ext uri="{BB962C8B-B14F-4D97-AF65-F5344CB8AC3E}">
        <p14:creationId xmlns:p14="http://schemas.microsoft.com/office/powerpoint/2010/main" val="33476593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69</a:t>
            </a:fld>
            <a:endParaRPr lang="en-US"/>
          </a:p>
        </p:txBody>
      </p:sp>
    </p:spTree>
    <p:extLst>
      <p:ext uri="{BB962C8B-B14F-4D97-AF65-F5344CB8AC3E}">
        <p14:creationId xmlns:p14="http://schemas.microsoft.com/office/powerpoint/2010/main" val="403752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0" kern="100">
                <a:latin typeface="Aptos" panose="020B0004020202020204" pitchFamily="34" charset="0"/>
                <a:ea typeface="Aptos" panose="020B0004020202020204" pitchFamily="34" charset="0"/>
                <a:cs typeface="Times New Roman" panose="02020603050405020304" pitchFamily="18" charset="0"/>
              </a:rPr>
              <a:t>With the volume of content we will cover today, please know that this deck is also meant to be a takeaway. There is intentionally a lot of detail so that you can take this deck, review it, and apply it.  </a:t>
            </a:r>
          </a:p>
          <a:p>
            <a:endParaRPr lang="en-US" sz="1400" b="1" kern="100">
              <a:latin typeface="Aptos" panose="020B0004020202020204" pitchFamily="34" charset="0"/>
              <a:ea typeface="Aptos" panose="020B0004020202020204" pitchFamily="34" charset="0"/>
              <a:cs typeface="Times New Roman" panose="02020603050405020304" pitchFamily="18" charset="0"/>
            </a:endParaRPr>
          </a:p>
          <a:p>
            <a:r>
              <a:rPr lang="en-US" sz="1400" b="1" kern="100">
                <a:latin typeface="Aptos" panose="020B0004020202020204" pitchFamily="34" charset="0"/>
                <a:ea typeface="Aptos" panose="020B0004020202020204" pitchFamily="34" charset="0"/>
                <a:cs typeface="Times New Roman" panose="02020603050405020304" pitchFamily="18" charset="0"/>
              </a:rPr>
              <a:t>Assess &amp; Refocus your KPIs:</a:t>
            </a:r>
          </a:p>
          <a:p>
            <a:pPr marL="285750" indent="-285750">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Assess and refocus to match your why.</a:t>
            </a:r>
          </a:p>
          <a:p>
            <a:pPr marL="285750" indent="-285750">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KPIs: we’ll go over the standard ones. Then, we’ll discuss ways to link it back to your why so you can re-focus them, if needed. Let’s not forget about ROI!</a:t>
            </a:r>
          </a:p>
          <a:p>
            <a:pPr marL="285750" indent="-285750">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These are your key areas of focus.</a:t>
            </a:r>
          </a:p>
          <a:p>
            <a:endParaRPr lang="en-US" sz="1400" kern="100">
              <a:latin typeface="Aptos" panose="020B0004020202020204" pitchFamily="34" charset="0"/>
              <a:ea typeface="Aptos" panose="020B0004020202020204" pitchFamily="34" charset="0"/>
              <a:cs typeface="Times New Roman" panose="02020603050405020304" pitchFamily="18" charset="0"/>
            </a:endParaRPr>
          </a:p>
          <a:p>
            <a:r>
              <a:rPr lang="en-US" sz="1400" b="1" kern="100">
                <a:latin typeface="Aptos" panose="020B0004020202020204" pitchFamily="34" charset="0"/>
                <a:ea typeface="Aptos" panose="020B0004020202020204" pitchFamily="34" charset="0"/>
                <a:cs typeface="Times New Roman" panose="02020603050405020304" pitchFamily="18" charset="0"/>
              </a:rPr>
              <a:t>Marketing Channels &amp; Content: </a:t>
            </a:r>
          </a:p>
          <a:p>
            <a:pPr marL="285750" indent="-285750">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Now that we have our benchmarks (KPIs), we can transition to where these show up across our digital channels. </a:t>
            </a:r>
          </a:p>
          <a:p>
            <a:pPr marL="742950" lvl="1" indent="-285750">
              <a:buFont typeface="Arial" panose="020B0604020202020204" pitchFamily="34" charset="0"/>
              <a:buChar char="•"/>
            </a:pPr>
            <a:r>
              <a:rPr lang="en-US" sz="1400" i="1" kern="100">
                <a:latin typeface="Aptos" panose="020B0004020202020204" pitchFamily="34" charset="0"/>
                <a:ea typeface="Aptos" panose="020B0004020202020204" pitchFamily="34" charset="0"/>
                <a:cs typeface="Times New Roman" panose="02020603050405020304" pitchFamily="18" charset="0"/>
              </a:rPr>
              <a:t>Let’s go over some of your digital channel options and how they fit with your KPIs.</a:t>
            </a:r>
          </a:p>
          <a:p>
            <a:endParaRPr lang="en-US" sz="1400" kern="100">
              <a:latin typeface="Aptos" panose="020B0004020202020204" pitchFamily="34" charset="0"/>
              <a:ea typeface="Aptos" panose="020B0004020202020204" pitchFamily="34" charset="0"/>
              <a:cs typeface="Times New Roman" panose="02020603050405020304" pitchFamily="18" charset="0"/>
            </a:endParaRPr>
          </a:p>
          <a:p>
            <a:r>
              <a:rPr lang="en-US" sz="1400" b="1" kern="100">
                <a:latin typeface="Aptos" panose="020B0004020202020204" pitchFamily="34" charset="0"/>
                <a:ea typeface="Aptos" panose="020B0004020202020204" pitchFamily="34" charset="0"/>
                <a:cs typeface="Times New Roman" panose="02020603050405020304" pitchFamily="18" charset="0"/>
              </a:rPr>
              <a:t>Growth Strategies: </a:t>
            </a:r>
          </a:p>
          <a:p>
            <a:pPr marL="285750" indent="-285750">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Now that we’ve looked at our KPIs and our marketing channel options, we can focus on specific growth strategies:</a:t>
            </a:r>
          </a:p>
          <a:p>
            <a:pPr marL="742950" lvl="1" indent="-285750">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Organic</a:t>
            </a:r>
          </a:p>
          <a:p>
            <a:pPr marL="742950" lvl="1" indent="-285750">
              <a:buFont typeface="Arial" panose="020B0604020202020204" pitchFamily="34" charset="0"/>
              <a:buChar char="•"/>
            </a:pPr>
            <a:r>
              <a:rPr lang="en-US" sz="1400" kern="100">
                <a:latin typeface="Aptos" panose="020B0004020202020204" pitchFamily="34" charset="0"/>
                <a:ea typeface="Aptos" panose="020B0004020202020204" pitchFamily="34" charset="0"/>
                <a:cs typeface="Times New Roman" panose="02020603050405020304" pitchFamily="18" charset="0"/>
              </a:rPr>
              <a:t>Paid</a:t>
            </a:r>
          </a:p>
          <a:p>
            <a:endParaRPr lang="en-US" sz="1400" kern="100">
              <a:latin typeface="Aptos" panose="020B0004020202020204" pitchFamily="34" charset="0"/>
              <a:ea typeface="Aptos" panose="020B0004020202020204" pitchFamily="34" charset="0"/>
              <a:cs typeface="Times New Roman" panose="02020603050405020304" pitchFamily="18" charset="0"/>
            </a:endParaRPr>
          </a:p>
          <a:p>
            <a:r>
              <a:rPr lang="en-US" sz="1400" b="1" kern="100">
                <a:latin typeface="Aptos" panose="020B0004020202020204" pitchFamily="34" charset="0"/>
                <a:ea typeface="Aptos" panose="020B0004020202020204" pitchFamily="34" charset="0"/>
                <a:cs typeface="Times New Roman" panose="02020603050405020304" pitchFamily="18" charset="0"/>
              </a:rPr>
              <a:t>Iterative Approach: </a:t>
            </a:r>
            <a:r>
              <a:rPr lang="en-US" sz="1400" kern="100">
                <a:latin typeface="Aptos" panose="020B0004020202020204" pitchFamily="34" charset="0"/>
                <a:ea typeface="Aptos" panose="020B0004020202020204" pitchFamily="34" charset="0"/>
                <a:cs typeface="Times New Roman" panose="02020603050405020304" pitchFamily="18" charset="0"/>
              </a:rPr>
              <a:t>now, how do you keep up? </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6</a:t>
            </a:fld>
            <a:endParaRPr lang="en-US"/>
          </a:p>
        </p:txBody>
      </p:sp>
    </p:spTree>
    <p:extLst>
      <p:ext uri="{BB962C8B-B14F-4D97-AF65-F5344CB8AC3E}">
        <p14:creationId xmlns:p14="http://schemas.microsoft.com/office/powerpoint/2010/main" val="390028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“Right Brittney, we know this.” But I say this simple reminder because it can be challenging to start honing strategies, present to leadership, assess performance, etc. when you have less finite metrics. </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9</a:t>
            </a:fld>
            <a:endParaRPr lang="en-US"/>
          </a:p>
        </p:txBody>
      </p:sp>
    </p:spTree>
    <p:extLst>
      <p:ext uri="{BB962C8B-B14F-4D97-AF65-F5344CB8AC3E}">
        <p14:creationId xmlns:p14="http://schemas.microsoft.com/office/powerpoint/2010/main" val="2524738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10</a:t>
            </a:fld>
            <a:endParaRPr lang="en-US"/>
          </a:p>
        </p:txBody>
      </p:sp>
    </p:spTree>
    <p:extLst>
      <p:ext uri="{BB962C8B-B14F-4D97-AF65-F5344CB8AC3E}">
        <p14:creationId xmlns:p14="http://schemas.microsoft.com/office/powerpoint/2010/main" val="26040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REMINDER: this has taken us years to figure out / to hone in on. It feels like a lot but this is a process that happens overtime.</a:t>
            </a:r>
          </a:p>
          <a:p>
            <a:r>
              <a:rPr lang="en-US"/>
              <a:t>So, no matter where you are in your process, I hope you don’t feel too overwhelmed because it does just take time. </a:t>
            </a:r>
          </a:p>
          <a:p>
            <a:endParaRPr lang="en-US"/>
          </a:p>
        </p:txBody>
      </p:sp>
      <p:sp>
        <p:nvSpPr>
          <p:cNvPr id="4" name="Slide Number Placeholder 3"/>
          <p:cNvSpPr>
            <a:spLocks noGrp="1"/>
          </p:cNvSpPr>
          <p:nvPr>
            <p:ph type="sldNum" sz="quarter" idx="5"/>
          </p:nvPr>
        </p:nvSpPr>
        <p:spPr/>
        <p:txBody>
          <a:bodyPr/>
          <a:lstStyle/>
          <a:p>
            <a:fld id="{7ACE3542-5EFE-4C0D-A553-E8F7CA49F538}" type="slidenum">
              <a:rPr lang="en-US" smtClean="0"/>
              <a:t>11</a:t>
            </a:fld>
            <a:endParaRPr lang="en-US"/>
          </a:p>
        </p:txBody>
      </p:sp>
    </p:spTree>
    <p:extLst>
      <p:ext uri="{BB962C8B-B14F-4D97-AF65-F5344CB8AC3E}">
        <p14:creationId xmlns:p14="http://schemas.microsoft.com/office/powerpoint/2010/main" val="265423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3397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Eyebr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60EF3-D9BB-4211-9684-5B39970F44EE}"/>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5" name="Subtitle 2">
            <a:extLst>
              <a:ext uri="{FF2B5EF4-FFF2-40B4-BE49-F238E27FC236}">
                <a16:creationId xmlns:a16="http://schemas.microsoft.com/office/drawing/2014/main" id="{FC52718A-B73D-4ED3-8D09-37E290BCAFBC}"/>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cxnSp>
        <p:nvCxnSpPr>
          <p:cNvPr id="8" name="Straight Connector 7">
            <a:extLst>
              <a:ext uri="{FF2B5EF4-FFF2-40B4-BE49-F238E27FC236}">
                <a16:creationId xmlns:a16="http://schemas.microsoft.com/office/drawing/2014/main" id="{3FDC4E85-5790-445F-9015-8AC9451250AA}"/>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5176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Eyebrow">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7" name="Title 1">
            <a:extLst>
              <a:ext uri="{FF2B5EF4-FFF2-40B4-BE49-F238E27FC236}">
                <a16:creationId xmlns:a16="http://schemas.microsoft.com/office/drawing/2014/main" id="{9D9679FF-911B-4130-8C7A-93BD921A3347}"/>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8" name="Subtitle 2">
            <a:extLst>
              <a:ext uri="{FF2B5EF4-FFF2-40B4-BE49-F238E27FC236}">
                <a16:creationId xmlns:a16="http://schemas.microsoft.com/office/drawing/2014/main" id="{2C023FA1-BABC-438F-99AF-2DF50B5838E5}"/>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cxnSp>
        <p:nvCxnSpPr>
          <p:cNvPr id="9" name="Straight Connector 8">
            <a:extLst>
              <a:ext uri="{FF2B5EF4-FFF2-40B4-BE49-F238E27FC236}">
                <a16:creationId xmlns:a16="http://schemas.microsoft.com/office/drawing/2014/main" id="{E42910C0-1A0C-4202-BE9F-FF5E5AE7246C}"/>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9298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Eyebrow no Underscore">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7" name="Title 1">
            <a:extLst>
              <a:ext uri="{FF2B5EF4-FFF2-40B4-BE49-F238E27FC236}">
                <a16:creationId xmlns:a16="http://schemas.microsoft.com/office/drawing/2014/main" id="{9D9679FF-911B-4130-8C7A-93BD921A3347}"/>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8" name="Subtitle 2">
            <a:extLst>
              <a:ext uri="{FF2B5EF4-FFF2-40B4-BE49-F238E27FC236}">
                <a16:creationId xmlns:a16="http://schemas.microsoft.com/office/drawing/2014/main" id="{2C023FA1-BABC-438F-99AF-2DF50B5838E5}"/>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Tree>
    <p:extLst>
      <p:ext uri="{BB962C8B-B14F-4D97-AF65-F5344CB8AC3E}">
        <p14:creationId xmlns:p14="http://schemas.microsoft.com/office/powerpoint/2010/main" val="17680017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lumn Bullets +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FFE73CBC-0C01-44A9-B28B-7D41A8648511}"/>
              </a:ext>
            </a:extLst>
          </p:cNvPr>
          <p:cNvSpPr>
            <a:spLocks noGrp="1"/>
          </p:cNvSpPr>
          <p:nvPr>
            <p:ph type="pic" sz="quarter" idx="11" hasCustomPrompt="1"/>
          </p:nvPr>
        </p:nvSpPr>
        <p:spPr>
          <a:xfrm>
            <a:off x="847726" y="1825625"/>
            <a:ext cx="5171273" cy="4333875"/>
          </a:xfrm>
          <a:solidFill>
            <a:schemeClr val="bg1">
              <a:lumMod val="85000"/>
            </a:schemeClr>
          </a:solidFill>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8" name="Date Placeholder 3">
            <a:extLst>
              <a:ext uri="{FF2B5EF4-FFF2-40B4-BE49-F238E27FC236}">
                <a16:creationId xmlns:a16="http://schemas.microsoft.com/office/drawing/2014/main" id="{1D3318AE-4CDA-404F-89B0-B528FF9E46D3}"/>
              </a:ext>
            </a:extLst>
          </p:cNvPr>
          <p:cNvSpPr>
            <a:spLocks noGrp="1"/>
          </p:cNvSpPr>
          <p:nvPr>
            <p:ph type="dt" sz="half" idx="10"/>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12" name="Title 1">
            <a:extLst>
              <a:ext uri="{FF2B5EF4-FFF2-40B4-BE49-F238E27FC236}">
                <a16:creationId xmlns:a16="http://schemas.microsoft.com/office/drawing/2014/main" id="{6C7EE9CD-98A1-44EF-A801-CE09A8645F13}"/>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cxnSp>
        <p:nvCxnSpPr>
          <p:cNvPr id="13" name="Straight Connector 12">
            <a:extLst>
              <a:ext uri="{FF2B5EF4-FFF2-40B4-BE49-F238E27FC236}">
                <a16:creationId xmlns:a16="http://schemas.microsoft.com/office/drawing/2014/main" id="{9EDDE04B-88F6-4980-BDEB-019B25CC0ECC}"/>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3">
            <a:extLst>
              <a:ext uri="{FF2B5EF4-FFF2-40B4-BE49-F238E27FC236}">
                <a16:creationId xmlns:a16="http://schemas.microsoft.com/office/drawing/2014/main" id="{1340AD8B-F4FB-40A6-8DC0-7FA9D08168DC}"/>
              </a:ext>
            </a:extLst>
          </p:cNvPr>
          <p:cNvSpPr>
            <a:spLocks noGrp="1"/>
          </p:cNvSpPr>
          <p:nvPr>
            <p:ph sz="half" idx="2"/>
          </p:nvPr>
        </p:nvSpPr>
        <p:spPr>
          <a:xfrm>
            <a:off x="6172200" y="1825625"/>
            <a:ext cx="5181600" cy="4351338"/>
          </a:xfrm>
        </p:spPr>
        <p:txBody>
          <a:bodyPr rIns="0">
            <a:noAutofit/>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E74BED47-F075-4B4A-A08A-32AA6D465C6E}"/>
              </a:ext>
            </a:extLst>
          </p:cNvPr>
          <p:cNvCxnSpPr/>
          <p:nvPr userDrawn="1"/>
        </p:nvCxnSpPr>
        <p:spPr>
          <a:xfrm>
            <a:off x="6096000" y="1825625"/>
            <a:ext cx="0" cy="4346575"/>
          </a:xfrm>
          <a:prstGeom prst="line">
            <a:avLst/>
          </a:prstGeom>
        </p:spPr>
        <p:style>
          <a:lnRef idx="1">
            <a:schemeClr val="dk1"/>
          </a:lnRef>
          <a:fillRef idx="0">
            <a:schemeClr val="dk1"/>
          </a:fillRef>
          <a:effectRef idx="0">
            <a:schemeClr val="dk1"/>
          </a:effectRef>
          <a:fontRef idx="minor">
            <a:schemeClr val="tx1"/>
          </a:fontRef>
        </p:style>
      </p:cxnSp>
      <p:sp>
        <p:nvSpPr>
          <p:cNvPr id="9" name="Subtitle 2">
            <a:extLst>
              <a:ext uri="{FF2B5EF4-FFF2-40B4-BE49-F238E27FC236}">
                <a16:creationId xmlns:a16="http://schemas.microsoft.com/office/drawing/2014/main" id="{319CF3A1-AEBA-4E99-B5E5-EEEE1C636CC4}"/>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Tree>
    <p:extLst>
      <p:ext uri="{BB962C8B-B14F-4D97-AF65-F5344CB8AC3E}">
        <p14:creationId xmlns:p14="http://schemas.microsoft.com/office/powerpoint/2010/main" val="4391810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ject Layout 6">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5" name="Picture Placeholder 4">
            <a:extLst>
              <a:ext uri="{FF2B5EF4-FFF2-40B4-BE49-F238E27FC236}">
                <a16:creationId xmlns:a16="http://schemas.microsoft.com/office/drawing/2014/main" id="{265C3924-9ED9-49F8-B62A-CF7D0A68F52D}"/>
              </a:ext>
            </a:extLst>
          </p:cNvPr>
          <p:cNvSpPr>
            <a:spLocks noGrp="1"/>
          </p:cNvSpPr>
          <p:nvPr>
            <p:ph type="pic" sz="quarter" idx="13" hasCustomPrompt="1"/>
          </p:nvPr>
        </p:nvSpPr>
        <p:spPr>
          <a:xfrm>
            <a:off x="0" y="1453197"/>
            <a:ext cx="8115300" cy="5404803"/>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7" name="Picture Placeholder 4">
            <a:extLst>
              <a:ext uri="{FF2B5EF4-FFF2-40B4-BE49-F238E27FC236}">
                <a16:creationId xmlns:a16="http://schemas.microsoft.com/office/drawing/2014/main" id="{F143F1C4-5905-4E92-B10C-688646066C64}"/>
              </a:ext>
            </a:extLst>
          </p:cNvPr>
          <p:cNvSpPr>
            <a:spLocks noGrp="1"/>
          </p:cNvSpPr>
          <p:nvPr>
            <p:ph type="pic" sz="quarter" idx="14" hasCustomPrompt="1"/>
          </p:nvPr>
        </p:nvSpPr>
        <p:spPr>
          <a:xfrm>
            <a:off x="8198088" y="1453197"/>
            <a:ext cx="3993912" cy="5404803"/>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screen to add an image or drag one in from Gallery</a:t>
            </a:r>
          </a:p>
          <a:p>
            <a:endParaRPr lang="en-US"/>
          </a:p>
          <a:p>
            <a:endParaRPr lang="en-US"/>
          </a:p>
        </p:txBody>
      </p:sp>
      <p:sp>
        <p:nvSpPr>
          <p:cNvPr id="9" name="Title 1">
            <a:extLst>
              <a:ext uri="{FF2B5EF4-FFF2-40B4-BE49-F238E27FC236}">
                <a16:creationId xmlns:a16="http://schemas.microsoft.com/office/drawing/2014/main" id="{0E1143AC-990F-4B38-BC59-61851EFCC975}"/>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sp>
        <p:nvSpPr>
          <p:cNvPr id="8" name="Subtitle 2">
            <a:extLst>
              <a:ext uri="{FF2B5EF4-FFF2-40B4-BE49-F238E27FC236}">
                <a16:creationId xmlns:a16="http://schemas.microsoft.com/office/drawing/2014/main" id="{92BB95B3-D73E-46A7-9CB2-4BBFC54C518D}"/>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Tree>
    <p:extLst>
      <p:ext uri="{BB962C8B-B14F-4D97-AF65-F5344CB8AC3E}">
        <p14:creationId xmlns:p14="http://schemas.microsoft.com/office/powerpoint/2010/main" val="17960666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rt Cool Colo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D26AD2-E954-4510-8A06-82C7B3411AEA}"/>
              </a:ext>
            </a:extLst>
          </p:cNvPr>
          <p:cNvSpPr>
            <a:spLocks noGrp="1"/>
          </p:cNvSpPr>
          <p:nvPr>
            <p:ph type="dt" sz="half" idx="10"/>
          </p:nvPr>
        </p:nvSpPr>
        <p:spPr/>
        <p:txBody>
          <a:bodyPr/>
          <a:lstStyle/>
          <a:p>
            <a:fld id="{37A514DD-8B7B-41E6-8056-5354A4B3796F}" type="datetimeFigureOut">
              <a:rPr lang="en-US" smtClean="0"/>
              <a:t>10/22/2024</a:t>
            </a:fld>
            <a:endParaRPr lang="en-US"/>
          </a:p>
        </p:txBody>
      </p:sp>
      <p:sp>
        <p:nvSpPr>
          <p:cNvPr id="5" name="Footer Placeholder 4">
            <a:extLst>
              <a:ext uri="{FF2B5EF4-FFF2-40B4-BE49-F238E27FC236}">
                <a16:creationId xmlns:a16="http://schemas.microsoft.com/office/drawing/2014/main" id="{397A83F9-4EF1-405C-9B5E-BAC636419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B4889-CE64-448F-95E2-EBB84869329E}"/>
              </a:ext>
            </a:extLst>
          </p:cNvPr>
          <p:cNvSpPr>
            <a:spLocks noGrp="1"/>
          </p:cNvSpPr>
          <p:nvPr>
            <p:ph type="sldNum" sz="quarter" idx="12"/>
          </p:nvPr>
        </p:nvSpPr>
        <p:spPr/>
        <p:txBody>
          <a:body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2B6A4AB2-31BA-4A54-96EE-68129A485941}"/>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
        <p:nvSpPr>
          <p:cNvPr id="8" name="Content Placeholder 2">
            <a:extLst>
              <a:ext uri="{FF2B5EF4-FFF2-40B4-BE49-F238E27FC236}">
                <a16:creationId xmlns:a16="http://schemas.microsoft.com/office/drawing/2014/main" id="{467EC73B-64B8-4EF8-9480-B5A03BC5B33A}"/>
              </a:ext>
            </a:extLst>
          </p:cNvPr>
          <p:cNvSpPr>
            <a:spLocks noGrp="1"/>
          </p:cNvSpPr>
          <p:nvPr>
            <p:ph idx="1" hasCustomPrompt="1"/>
          </p:nvPr>
        </p:nvSpPr>
        <p:spPr>
          <a:xfrm>
            <a:off x="838200" y="1825624"/>
            <a:ext cx="3028950" cy="4346576"/>
          </a:xfrm>
        </p:spPr>
        <p:txBody>
          <a:bodyPr lIns="0"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cxnSp>
        <p:nvCxnSpPr>
          <p:cNvPr id="10" name="Straight Connector 9">
            <a:extLst>
              <a:ext uri="{FF2B5EF4-FFF2-40B4-BE49-F238E27FC236}">
                <a16:creationId xmlns:a16="http://schemas.microsoft.com/office/drawing/2014/main" id="{E4EE3110-C2FB-4BEE-99CD-AE41281C1CB1}"/>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4246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rt Cool Colo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D26AD2-E954-4510-8A06-82C7B3411AEA}"/>
              </a:ext>
            </a:extLst>
          </p:cNvPr>
          <p:cNvSpPr>
            <a:spLocks noGrp="1"/>
          </p:cNvSpPr>
          <p:nvPr>
            <p:ph type="dt" sz="half" idx="10"/>
          </p:nvPr>
        </p:nvSpPr>
        <p:spPr/>
        <p:txBody>
          <a:bodyPr/>
          <a:lstStyle/>
          <a:p>
            <a:fld id="{37A514DD-8B7B-41E6-8056-5354A4B3796F}" type="datetimeFigureOut">
              <a:rPr lang="en-US" smtClean="0"/>
              <a:t>10/22/2024</a:t>
            </a:fld>
            <a:endParaRPr lang="en-US"/>
          </a:p>
        </p:txBody>
      </p:sp>
      <p:sp>
        <p:nvSpPr>
          <p:cNvPr id="5" name="Footer Placeholder 4">
            <a:extLst>
              <a:ext uri="{FF2B5EF4-FFF2-40B4-BE49-F238E27FC236}">
                <a16:creationId xmlns:a16="http://schemas.microsoft.com/office/drawing/2014/main" id="{397A83F9-4EF1-405C-9B5E-BAC636419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B4889-CE64-448F-95E2-EBB84869329E}"/>
              </a:ext>
            </a:extLst>
          </p:cNvPr>
          <p:cNvSpPr>
            <a:spLocks noGrp="1"/>
          </p:cNvSpPr>
          <p:nvPr>
            <p:ph type="sldNum" sz="quarter" idx="12"/>
          </p:nvPr>
        </p:nvSpPr>
        <p:spPr/>
        <p:txBody>
          <a:body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2B6A4AB2-31BA-4A54-96EE-68129A485941}"/>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
        <p:nvSpPr>
          <p:cNvPr id="8" name="Content Placeholder 2">
            <a:extLst>
              <a:ext uri="{FF2B5EF4-FFF2-40B4-BE49-F238E27FC236}">
                <a16:creationId xmlns:a16="http://schemas.microsoft.com/office/drawing/2014/main" id="{467EC73B-64B8-4EF8-9480-B5A03BC5B33A}"/>
              </a:ext>
            </a:extLst>
          </p:cNvPr>
          <p:cNvSpPr>
            <a:spLocks noGrp="1"/>
          </p:cNvSpPr>
          <p:nvPr>
            <p:ph idx="1" hasCustomPrompt="1"/>
          </p:nvPr>
        </p:nvSpPr>
        <p:spPr>
          <a:xfrm>
            <a:off x="838200" y="1825624"/>
            <a:ext cx="3028950" cy="4346576"/>
          </a:xfrm>
        </p:spPr>
        <p:txBody>
          <a:bodyPr lIns="0"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cxnSp>
        <p:nvCxnSpPr>
          <p:cNvPr id="10" name="Straight Connector 9">
            <a:extLst>
              <a:ext uri="{FF2B5EF4-FFF2-40B4-BE49-F238E27FC236}">
                <a16:creationId xmlns:a16="http://schemas.microsoft.com/office/drawing/2014/main" id="{4FF6B4A2-454E-41B6-85BC-88452A8FE857}"/>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408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rt Cool Colors">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ED26AD2-E954-4510-8A06-82C7B3411AEA}"/>
              </a:ext>
            </a:extLst>
          </p:cNvPr>
          <p:cNvSpPr>
            <a:spLocks noGrp="1"/>
          </p:cNvSpPr>
          <p:nvPr>
            <p:ph type="dt" sz="half" idx="10"/>
          </p:nvPr>
        </p:nvSpPr>
        <p:spPr/>
        <p:txBody>
          <a:bodyPr/>
          <a:lstStyle/>
          <a:p>
            <a:fld id="{37A514DD-8B7B-41E6-8056-5354A4B3796F}" type="datetimeFigureOut">
              <a:rPr lang="en-US" smtClean="0"/>
              <a:t>10/22/2024</a:t>
            </a:fld>
            <a:endParaRPr lang="en-US"/>
          </a:p>
        </p:txBody>
      </p:sp>
      <p:sp>
        <p:nvSpPr>
          <p:cNvPr id="5" name="Footer Placeholder 4">
            <a:extLst>
              <a:ext uri="{FF2B5EF4-FFF2-40B4-BE49-F238E27FC236}">
                <a16:creationId xmlns:a16="http://schemas.microsoft.com/office/drawing/2014/main" id="{397A83F9-4EF1-405C-9B5E-BAC6364193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B4889-CE64-448F-95E2-EBB84869329E}"/>
              </a:ext>
            </a:extLst>
          </p:cNvPr>
          <p:cNvSpPr>
            <a:spLocks noGrp="1"/>
          </p:cNvSpPr>
          <p:nvPr>
            <p:ph type="sldNum" sz="quarter" idx="12"/>
          </p:nvPr>
        </p:nvSpPr>
        <p:spPr/>
        <p:txBody>
          <a:body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2B6A4AB2-31BA-4A54-96EE-68129A485941}"/>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cxnSp>
        <p:nvCxnSpPr>
          <p:cNvPr id="10" name="Straight Connector 9">
            <a:extLst>
              <a:ext uri="{FF2B5EF4-FFF2-40B4-BE49-F238E27FC236}">
                <a16:creationId xmlns:a16="http://schemas.microsoft.com/office/drawing/2014/main" id="{0F1C147A-E0E4-45AD-B65F-7F0BE83403E6}"/>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18827E5E-304C-49C3-BE26-AA6ABA4CB1C0}"/>
              </a:ext>
            </a:extLst>
          </p:cNvPr>
          <p:cNvSpPr>
            <a:spLocks noGrp="1"/>
          </p:cNvSpPr>
          <p:nvPr>
            <p:ph idx="1" hasCustomPrompt="1"/>
          </p:nvPr>
        </p:nvSpPr>
        <p:spPr>
          <a:xfrm>
            <a:off x="838200" y="1825624"/>
            <a:ext cx="3028950" cy="4346576"/>
          </a:xfrm>
        </p:spPr>
        <p:txBody>
          <a:bodyPr lIns="0" rIns="0">
            <a:noAutofit/>
          </a:bodyPr>
          <a:lstStyle>
            <a:lvl1pPr marL="0" indent="0">
              <a:buNone/>
              <a:defRPr sz="1800"/>
            </a:lvl1pPr>
          </a:lstStyle>
          <a:p>
            <a:pPr lvl="0"/>
            <a:r>
              <a:rPr lang="en-US"/>
              <a:t>Add body copy to this section here. Remember, less is more so be as brief as possible. Use this space to highlight only the key talking points that support the image.</a:t>
            </a:r>
          </a:p>
        </p:txBody>
      </p:sp>
    </p:spTree>
    <p:extLst>
      <p:ext uri="{BB962C8B-B14F-4D97-AF65-F5344CB8AC3E}">
        <p14:creationId xmlns:p14="http://schemas.microsoft.com/office/powerpoint/2010/main" val="1171065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82218"/>
            <a:ext cx="10515600" cy="996950"/>
          </a:xfrm>
        </p:spPr>
        <p:txBody>
          <a:bodyPr rIns="0" anchor="b">
            <a:noAutofit/>
          </a:bodyPr>
          <a:lstStyle/>
          <a:p>
            <a:r>
              <a:rPr lang="en-US"/>
              <a:t>Click to edit Master title style</a:t>
            </a:r>
          </a:p>
        </p:txBody>
      </p:sp>
      <p:sp>
        <p:nvSpPr>
          <p:cNvPr id="3" name="Date Placeholder 2"/>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17BBD-3146-47D3-A861-885F8AF8AF5F}" type="slidenum">
              <a:rPr lang="en-US" smtClean="0"/>
              <a:t>‹#›</a:t>
            </a:fld>
            <a:endParaRPr lang="en-US"/>
          </a:p>
        </p:txBody>
      </p:sp>
      <p:cxnSp>
        <p:nvCxnSpPr>
          <p:cNvPr id="6" name="Straight Connector 5">
            <a:extLst>
              <a:ext uri="{FF2B5EF4-FFF2-40B4-BE49-F238E27FC236}">
                <a16:creationId xmlns:a16="http://schemas.microsoft.com/office/drawing/2014/main" id="{FECE5230-E8BB-4705-ADE4-8CFD4330AF93}"/>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333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No Underscore">
    <p:spTree>
      <p:nvGrpSpPr>
        <p:cNvPr id="1" name=""/>
        <p:cNvGrpSpPr/>
        <p:nvPr/>
      </p:nvGrpSpPr>
      <p:grpSpPr>
        <a:xfrm>
          <a:off x="0" y="0"/>
          <a:ext cx="0" cy="0"/>
          <a:chOff x="0" y="0"/>
          <a:chExt cx="0" cy="0"/>
        </a:xfrm>
      </p:grpSpPr>
      <p:sp>
        <p:nvSpPr>
          <p:cNvPr id="2" name="Title 1"/>
          <p:cNvSpPr>
            <a:spLocks noGrp="1"/>
          </p:cNvSpPr>
          <p:nvPr>
            <p:ph type="title"/>
          </p:nvPr>
        </p:nvSpPr>
        <p:spPr>
          <a:xfrm>
            <a:off x="838200" y="382218"/>
            <a:ext cx="10515600" cy="996950"/>
          </a:xfrm>
        </p:spPr>
        <p:txBody>
          <a:bodyPr rIns="0" anchor="b">
            <a:noAutofit/>
          </a:bodyPr>
          <a:lstStyle/>
          <a:p>
            <a:r>
              <a:rPr lang="en-US"/>
              <a:t>Click to edit Master title style</a:t>
            </a:r>
          </a:p>
        </p:txBody>
      </p:sp>
      <p:sp>
        <p:nvSpPr>
          <p:cNvPr id="3" name="Date Placeholder 2"/>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817BBD-3146-47D3-A861-885F8AF8AF5F}" type="slidenum">
              <a:rPr lang="en-US" smtClean="0"/>
              <a:t>‹#›</a:t>
            </a:fld>
            <a:endParaRPr lang="en-US"/>
          </a:p>
        </p:txBody>
      </p:sp>
    </p:spTree>
    <p:extLst>
      <p:ext uri="{BB962C8B-B14F-4D97-AF65-F5344CB8AC3E}">
        <p14:creationId xmlns:p14="http://schemas.microsoft.com/office/powerpoint/2010/main" val="57329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Fu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D2C53-DF73-4204-BD20-B57C27FE74CA}"/>
              </a:ext>
            </a:extLst>
          </p:cNvPr>
          <p:cNvSpPr>
            <a:spLocks noGrp="1"/>
          </p:cNvSpPr>
          <p:nvPr>
            <p:ph type="title" hasCustomPrompt="1"/>
          </p:nvPr>
        </p:nvSpPr>
        <p:spPr>
          <a:xfrm>
            <a:off x="838200" y="1371600"/>
            <a:ext cx="6934200" cy="1975498"/>
          </a:xfrm>
        </p:spPr>
        <p:txBody>
          <a:bodyPr rIns="0" anchor="b">
            <a:noAutofit/>
          </a:bodyPr>
          <a:lstStyle>
            <a:lvl1pPr>
              <a:defRPr sz="4400">
                <a:solidFill>
                  <a:schemeClr val="bg1"/>
                </a:solidFill>
              </a:defRPr>
            </a:lvl1pPr>
          </a:lstStyle>
          <a:p>
            <a:r>
              <a:rPr lang="en-US">
                <a:solidFill>
                  <a:schemeClr val="bg1"/>
                </a:solidFill>
              </a:rPr>
              <a:t>Title Slide With Full </a:t>
            </a:r>
            <a:br>
              <a:rPr lang="en-US">
                <a:solidFill>
                  <a:schemeClr val="bg1"/>
                </a:solidFill>
              </a:rPr>
            </a:br>
            <a:r>
              <a:rPr lang="en-US">
                <a:solidFill>
                  <a:schemeClr val="bg1"/>
                </a:solidFill>
              </a:rPr>
              <a:t>Image Background.</a:t>
            </a:r>
          </a:p>
        </p:txBody>
      </p:sp>
      <p:sp>
        <p:nvSpPr>
          <p:cNvPr id="3" name="Date Placeholder 2">
            <a:extLst>
              <a:ext uri="{FF2B5EF4-FFF2-40B4-BE49-F238E27FC236}">
                <a16:creationId xmlns:a16="http://schemas.microsoft.com/office/drawing/2014/main" id="{A382A11B-3DB9-4A7B-AC41-B6545E6DB1DC}"/>
              </a:ext>
            </a:extLst>
          </p:cNvPr>
          <p:cNvSpPr>
            <a:spLocks noGrp="1"/>
          </p:cNvSpPr>
          <p:nvPr>
            <p:ph type="dt" sz="half" idx="10"/>
          </p:nvPr>
        </p:nvSpPr>
        <p:spPr/>
        <p:txBody>
          <a:bodyPr/>
          <a:lstStyle/>
          <a:p>
            <a:r>
              <a:rPr lang="en-US"/>
              <a:t>DLR GROUP | 01 </a:t>
            </a:r>
          </a:p>
        </p:txBody>
      </p:sp>
      <p:sp>
        <p:nvSpPr>
          <p:cNvPr id="13" name="Footer Placeholder 12">
            <a:extLst>
              <a:ext uri="{FF2B5EF4-FFF2-40B4-BE49-F238E27FC236}">
                <a16:creationId xmlns:a16="http://schemas.microsoft.com/office/drawing/2014/main" id="{E2858B6B-DD91-4CFC-A27A-94237DC56DF4}"/>
              </a:ext>
            </a:extLst>
          </p:cNvPr>
          <p:cNvSpPr>
            <a:spLocks noGrp="1"/>
          </p:cNvSpPr>
          <p:nvPr>
            <p:ph type="ftr" sz="quarter" idx="12"/>
          </p:nvPr>
        </p:nvSpPr>
        <p:spPr/>
        <p:txBody>
          <a:bodyPr/>
          <a:lstStyle/>
          <a:p>
            <a:r>
              <a:rPr lang="en-US"/>
              <a:t>Testing</a:t>
            </a:r>
          </a:p>
        </p:txBody>
      </p:sp>
      <p:sp>
        <p:nvSpPr>
          <p:cNvPr id="11" name="Subtitle 2">
            <a:extLst>
              <a:ext uri="{FF2B5EF4-FFF2-40B4-BE49-F238E27FC236}">
                <a16:creationId xmlns:a16="http://schemas.microsoft.com/office/drawing/2014/main" id="{35336409-ED8C-4051-A917-DA344C0A42E9}"/>
              </a:ext>
            </a:extLst>
          </p:cNvPr>
          <p:cNvSpPr>
            <a:spLocks noGrp="1"/>
          </p:cNvSpPr>
          <p:nvPr>
            <p:ph type="subTitle" idx="1" hasCustomPrompt="1"/>
          </p:nvPr>
        </p:nvSpPr>
        <p:spPr>
          <a:xfrm>
            <a:off x="838200" y="4017143"/>
            <a:ext cx="5435600" cy="1309606"/>
          </a:xfrm>
        </p:spPr>
        <p:txBody>
          <a:bodyPr rIns="0">
            <a:normAutofit/>
          </a:bodyPr>
          <a:lstStyle>
            <a:lvl1pPr marL="0" indent="0" algn="l">
              <a:lnSpc>
                <a:spcPct val="100000"/>
              </a:lnSpc>
              <a:buNone/>
              <a:defRPr sz="1800" i="1">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your sub text section. Feel free to write a brief summary of the content people will see on the slides that follow. Try to keep it brief and succinct.</a:t>
            </a:r>
          </a:p>
        </p:txBody>
      </p:sp>
    </p:spTree>
    <p:extLst>
      <p:ext uri="{BB962C8B-B14F-4D97-AF65-F5344CB8AC3E}">
        <p14:creationId xmlns:p14="http://schemas.microsoft.com/office/powerpoint/2010/main" val="366735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Full Image">
    <p:spTree>
      <p:nvGrpSpPr>
        <p:cNvPr id="1" name=""/>
        <p:cNvGrpSpPr/>
        <p:nvPr/>
      </p:nvGrpSpPr>
      <p:grpSpPr>
        <a:xfrm>
          <a:off x="0" y="0"/>
          <a:ext cx="0" cy="0"/>
          <a:chOff x="0" y="0"/>
          <a:chExt cx="0" cy="0"/>
        </a:xfrm>
      </p:grpSpPr>
      <p:sp>
        <p:nvSpPr>
          <p:cNvPr id="6" name="Picture Placeholder 1">
            <a:extLst>
              <a:ext uri="{FF2B5EF4-FFF2-40B4-BE49-F238E27FC236}">
                <a16:creationId xmlns:a16="http://schemas.microsoft.com/office/drawing/2014/main" id="{ED299391-B3AE-4067-8FC8-C091F6E776D7}"/>
              </a:ext>
            </a:extLst>
          </p:cNvPr>
          <p:cNvSpPr>
            <a:spLocks noGrp="1"/>
          </p:cNvSpPr>
          <p:nvPr>
            <p:ph type="pic" sz="quarter" idx="11" hasCustomPrompt="1"/>
          </p:nvPr>
        </p:nvSpPr>
        <p:spPr>
          <a:xfrm>
            <a:off x="0" y="0"/>
            <a:ext cx="12192000" cy="6858000"/>
          </a:xfrm>
          <a:solidFill>
            <a:schemeClr val="bg1">
              <a:lumMod val="85000"/>
            </a:schemeClr>
          </a:solidFill>
        </p:spPr>
        <p:txBody>
          <a:bodyPr>
            <a:normAutofit/>
          </a:bodyPr>
          <a:lstStyle>
            <a:lvl1pPr marL="0" indent="0">
              <a:buNone/>
              <a:defRPr sz="1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2" name="Title 1">
            <a:extLst>
              <a:ext uri="{FF2B5EF4-FFF2-40B4-BE49-F238E27FC236}">
                <a16:creationId xmlns:a16="http://schemas.microsoft.com/office/drawing/2014/main" id="{EB4D2C53-DF73-4204-BD20-B57C27FE74CA}"/>
              </a:ext>
            </a:extLst>
          </p:cNvPr>
          <p:cNvSpPr>
            <a:spLocks noGrp="1"/>
          </p:cNvSpPr>
          <p:nvPr>
            <p:ph type="title" hasCustomPrompt="1"/>
          </p:nvPr>
        </p:nvSpPr>
        <p:spPr>
          <a:xfrm>
            <a:off x="838200" y="2205135"/>
            <a:ext cx="5054600" cy="2269934"/>
          </a:xfrm>
        </p:spPr>
        <p:txBody>
          <a:bodyPr rIns="0" anchor="ctr">
            <a:noAutofit/>
          </a:bodyPr>
          <a:lstStyle>
            <a:lvl1pPr>
              <a:defRPr sz="3200">
                <a:solidFill>
                  <a:schemeClr val="bg1"/>
                </a:solidFill>
              </a:defRPr>
            </a:lvl1pPr>
          </a:lstStyle>
          <a:p>
            <a:r>
              <a:rPr lang="en-US"/>
              <a:t>This is a Divider Slide. </a:t>
            </a:r>
            <a:br>
              <a:rPr lang="en-US"/>
            </a:br>
            <a:r>
              <a:rPr lang="en-US"/>
              <a:t>Place Title Here.</a:t>
            </a:r>
          </a:p>
        </p:txBody>
      </p:sp>
      <p:sp>
        <p:nvSpPr>
          <p:cNvPr id="3" name="Date Placeholder 2">
            <a:extLst>
              <a:ext uri="{FF2B5EF4-FFF2-40B4-BE49-F238E27FC236}">
                <a16:creationId xmlns:a16="http://schemas.microsoft.com/office/drawing/2014/main" id="{A382A11B-3DB9-4A7B-AC41-B6545E6DB1DC}"/>
              </a:ext>
            </a:extLst>
          </p:cNvPr>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Subtitle 2">
            <a:extLst>
              <a:ext uri="{FF2B5EF4-FFF2-40B4-BE49-F238E27FC236}">
                <a16:creationId xmlns:a16="http://schemas.microsoft.com/office/drawing/2014/main" id="{15FFB0A1-2489-45AC-BD7D-B5E7381A4EDB}"/>
              </a:ext>
            </a:extLst>
          </p:cNvPr>
          <p:cNvSpPr>
            <a:spLocks noGrp="1"/>
          </p:cNvSpPr>
          <p:nvPr>
            <p:ph type="subTitle" idx="1" hasCustomPrompt="1"/>
          </p:nvPr>
        </p:nvSpPr>
        <p:spPr>
          <a:xfrm>
            <a:off x="838200" y="1017272"/>
            <a:ext cx="4414935" cy="354328"/>
          </a:xfrm>
        </p:spPr>
        <p:txBody>
          <a:bodyPr rIns="0">
            <a:noAutofit/>
          </a:bodyPr>
          <a:lstStyle>
            <a:lvl1pPr marL="0" indent="0" algn="l">
              <a:buNone/>
              <a:defRPr sz="1200" i="0" spc="300">
                <a:solidFill>
                  <a:schemeClr val="bg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EYEBROW</a:t>
            </a:r>
          </a:p>
        </p:txBody>
      </p:sp>
      <p:cxnSp>
        <p:nvCxnSpPr>
          <p:cNvPr id="13" name="Straight Connector 12">
            <a:extLst>
              <a:ext uri="{FF2B5EF4-FFF2-40B4-BE49-F238E27FC236}">
                <a16:creationId xmlns:a16="http://schemas.microsoft.com/office/drawing/2014/main" id="{0BCA491B-C90A-4AD3-BD23-E1C65845B3D3}"/>
              </a:ext>
            </a:extLst>
          </p:cNvPr>
          <p:cNvCxnSpPr>
            <a:cxnSpLocks/>
          </p:cNvCxnSpPr>
          <p:nvPr userDrawn="1"/>
        </p:nvCxnSpPr>
        <p:spPr>
          <a:xfrm>
            <a:off x="838200"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Footer Placeholder 8">
            <a:extLst>
              <a:ext uri="{FF2B5EF4-FFF2-40B4-BE49-F238E27FC236}">
                <a16:creationId xmlns:a16="http://schemas.microsoft.com/office/drawing/2014/main" id="{E41435E2-677E-45D4-8525-DCF40326C349}"/>
              </a:ext>
            </a:extLst>
          </p:cNvPr>
          <p:cNvSpPr>
            <a:spLocks noGrp="1"/>
          </p:cNvSpPr>
          <p:nvPr>
            <p:ph type="ftr" sz="quarter" idx="12"/>
          </p:nvPr>
        </p:nvSpPr>
        <p:spPr>
          <a:xfrm>
            <a:off x="4038600" y="6356350"/>
            <a:ext cx="4114800" cy="365125"/>
          </a:xfrm>
          <a:prstGeom prst="rect">
            <a:avLst/>
          </a:prstGeom>
        </p:spPr>
        <p:txBody>
          <a:bodyPr/>
          <a:lstStyle/>
          <a:p>
            <a:endParaRPr lang="en-US"/>
          </a:p>
        </p:txBody>
      </p:sp>
      <p:pic>
        <p:nvPicPr>
          <p:cNvPr id="15" name="Graphic 14">
            <a:extLst>
              <a:ext uri="{FF2B5EF4-FFF2-40B4-BE49-F238E27FC236}">
                <a16:creationId xmlns:a16="http://schemas.microsoft.com/office/drawing/2014/main" id="{E341AF06-801C-47FA-98DA-1CF3BE8280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5400000">
            <a:off x="838200" y="5552440"/>
            <a:ext cx="381000" cy="381000"/>
          </a:xfrm>
          <a:prstGeom prst="rect">
            <a:avLst/>
          </a:prstGeom>
        </p:spPr>
      </p:pic>
    </p:spTree>
    <p:extLst>
      <p:ext uri="{BB962C8B-B14F-4D97-AF65-F5344CB8AC3E}">
        <p14:creationId xmlns:p14="http://schemas.microsoft.com/office/powerpoint/2010/main" val="1527772592"/>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Slide Small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382A11B-3DB9-4A7B-AC41-B6545E6DB1DC}"/>
              </a:ext>
            </a:extLst>
          </p:cNvPr>
          <p:cNvSpPr>
            <a:spLocks noGrp="1"/>
          </p:cNvSpPr>
          <p:nvPr>
            <p:ph type="dt" sz="half" idx="10"/>
          </p:nvPr>
        </p:nvSpPr>
        <p:spPr/>
        <p:txBody>
          <a:bodyPr/>
          <a:lstStyle/>
          <a:p>
            <a:r>
              <a:rPr lang="en-US"/>
              <a:t>DLR GROUP | </a:t>
            </a:r>
            <a:fld id="{B26E4281-DAF4-4B87-99FF-4587029C3361}" type="slidenum">
              <a:rPr lang="en-US" smtClean="0"/>
              <a:pPr/>
              <a:t>‹#›</a:t>
            </a:fld>
            <a:r>
              <a:rPr lang="en-US"/>
              <a:t> </a:t>
            </a:r>
          </a:p>
        </p:txBody>
      </p:sp>
      <p:sp>
        <p:nvSpPr>
          <p:cNvPr id="4" name="Subtitle 2">
            <a:extLst>
              <a:ext uri="{FF2B5EF4-FFF2-40B4-BE49-F238E27FC236}">
                <a16:creationId xmlns:a16="http://schemas.microsoft.com/office/drawing/2014/main" id="{15FFB0A1-2489-45AC-BD7D-B5E7381A4EDB}"/>
              </a:ext>
            </a:extLst>
          </p:cNvPr>
          <p:cNvSpPr>
            <a:spLocks noGrp="1"/>
          </p:cNvSpPr>
          <p:nvPr>
            <p:ph type="subTitle" idx="1" hasCustomPrompt="1"/>
          </p:nvPr>
        </p:nvSpPr>
        <p:spPr>
          <a:xfrm>
            <a:off x="838200" y="1017272"/>
            <a:ext cx="4414935" cy="354328"/>
          </a:xfrm>
        </p:spPr>
        <p:txBody>
          <a:bodyPr rIns="0">
            <a:noAutofit/>
          </a:bodyPr>
          <a:lstStyle>
            <a:lvl1pPr marL="0" indent="0" algn="l">
              <a:buNone/>
              <a:defRPr sz="1200" i="0" spc="30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EYEBROW</a:t>
            </a:r>
          </a:p>
        </p:txBody>
      </p:sp>
      <p:sp>
        <p:nvSpPr>
          <p:cNvPr id="9" name="Footer Placeholder 8">
            <a:extLst>
              <a:ext uri="{FF2B5EF4-FFF2-40B4-BE49-F238E27FC236}">
                <a16:creationId xmlns:a16="http://schemas.microsoft.com/office/drawing/2014/main" id="{E41435E2-677E-45D4-8525-DCF40326C349}"/>
              </a:ext>
            </a:extLst>
          </p:cNvPr>
          <p:cNvSpPr>
            <a:spLocks noGrp="1"/>
          </p:cNvSpPr>
          <p:nvPr>
            <p:ph type="ftr" sz="quarter" idx="12"/>
          </p:nvPr>
        </p:nvSpPr>
        <p:spPr>
          <a:xfrm>
            <a:off x="4038600" y="6356350"/>
            <a:ext cx="4114800" cy="365125"/>
          </a:xfrm>
          <a:prstGeom prst="rect">
            <a:avLst/>
          </a:prstGeom>
        </p:spPr>
        <p:txBody>
          <a:bodyPr/>
          <a:lstStyle/>
          <a:p>
            <a:endParaRPr lang="en-US"/>
          </a:p>
        </p:txBody>
      </p:sp>
      <p:grpSp>
        <p:nvGrpSpPr>
          <p:cNvPr id="5" name="Group 4">
            <a:extLst>
              <a:ext uri="{FF2B5EF4-FFF2-40B4-BE49-F238E27FC236}">
                <a16:creationId xmlns:a16="http://schemas.microsoft.com/office/drawing/2014/main" id="{C0B8A1FE-931F-4A6F-A624-3EE2EDC66914}"/>
              </a:ext>
            </a:extLst>
          </p:cNvPr>
          <p:cNvGrpSpPr/>
          <p:nvPr userDrawn="1"/>
        </p:nvGrpSpPr>
        <p:grpSpPr>
          <a:xfrm>
            <a:off x="838200" y="5557202"/>
            <a:ext cx="374523" cy="374523"/>
            <a:chOff x="923925" y="5557202"/>
            <a:chExt cx="374523" cy="374523"/>
          </a:xfrm>
        </p:grpSpPr>
        <p:sp>
          <p:nvSpPr>
            <p:cNvPr id="17" name="Freeform: Shape 16">
              <a:extLst>
                <a:ext uri="{FF2B5EF4-FFF2-40B4-BE49-F238E27FC236}">
                  <a16:creationId xmlns:a16="http://schemas.microsoft.com/office/drawing/2014/main" id="{3087EE54-1DCA-48C9-89C0-20E2C176D9AC}"/>
                </a:ext>
              </a:extLst>
            </p:cNvPr>
            <p:cNvSpPr/>
            <p:nvPr/>
          </p:nvSpPr>
          <p:spPr>
            <a:xfrm rot="5400000">
              <a:off x="1022176" y="5704600"/>
              <a:ext cx="178593" cy="79822"/>
            </a:xfrm>
            <a:custGeom>
              <a:avLst/>
              <a:gdLst>
                <a:gd name="connsiteX0" fmla="*/ 138543 w 178593"/>
                <a:gd name="connsiteY0" fmla="*/ 32029 h 79822"/>
                <a:gd name="connsiteX1" fmla="*/ 123970 w 178593"/>
                <a:gd name="connsiteY1" fmla="*/ 3454 h 79822"/>
                <a:gd name="connsiteX2" fmla="*/ 128161 w 178593"/>
                <a:gd name="connsiteY2" fmla="*/ -452 h 79822"/>
                <a:gd name="connsiteX3" fmla="*/ 134638 w 178593"/>
                <a:gd name="connsiteY3" fmla="*/ 4311 h 79822"/>
                <a:gd name="connsiteX4" fmla="*/ 171404 w 178593"/>
                <a:gd name="connsiteY4" fmla="*/ 32886 h 79822"/>
                <a:gd name="connsiteX5" fmla="*/ 177785 w 178593"/>
                <a:gd name="connsiteY5" fmla="*/ 39267 h 79822"/>
                <a:gd name="connsiteX6" fmla="*/ 169118 w 178593"/>
                <a:gd name="connsiteY6" fmla="*/ 47078 h 79822"/>
                <a:gd name="connsiteX7" fmla="*/ 134638 w 178593"/>
                <a:gd name="connsiteY7" fmla="*/ 74700 h 79822"/>
                <a:gd name="connsiteX8" fmla="*/ 128161 w 178593"/>
                <a:gd name="connsiteY8" fmla="*/ 79368 h 79822"/>
                <a:gd name="connsiteX9" fmla="*/ 123970 w 178593"/>
                <a:gd name="connsiteY9" fmla="*/ 75463 h 79822"/>
                <a:gd name="connsiteX10" fmla="*/ 138543 w 178593"/>
                <a:gd name="connsiteY10" fmla="*/ 46888 h 79822"/>
                <a:gd name="connsiteX11" fmla="*/ -808 w 178593"/>
                <a:gd name="connsiteY11" fmla="*/ 46888 h 79822"/>
                <a:gd name="connsiteX12" fmla="*/ -808 w 178593"/>
                <a:gd name="connsiteY12" fmla="*/ 32695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93" h="79822">
                  <a:moveTo>
                    <a:pt x="138543" y="32029"/>
                  </a:moveTo>
                  <a:cubicBezTo>
                    <a:pt x="131866" y="23542"/>
                    <a:pt x="126922" y="13836"/>
                    <a:pt x="123970" y="3454"/>
                  </a:cubicBezTo>
                  <a:cubicBezTo>
                    <a:pt x="124074" y="1225"/>
                    <a:pt x="125932" y="-509"/>
                    <a:pt x="128161" y="-452"/>
                  </a:cubicBezTo>
                  <a:cubicBezTo>
                    <a:pt x="130160" y="-452"/>
                    <a:pt x="131780" y="882"/>
                    <a:pt x="134638" y="4311"/>
                  </a:cubicBezTo>
                  <a:cubicBezTo>
                    <a:pt x="144363" y="16712"/>
                    <a:pt x="156983" y="26523"/>
                    <a:pt x="171404" y="32886"/>
                  </a:cubicBezTo>
                  <a:cubicBezTo>
                    <a:pt x="176071" y="35076"/>
                    <a:pt x="177785" y="36791"/>
                    <a:pt x="177785" y="39267"/>
                  </a:cubicBezTo>
                  <a:cubicBezTo>
                    <a:pt x="177785" y="41744"/>
                    <a:pt x="175595" y="44316"/>
                    <a:pt x="169118" y="47078"/>
                  </a:cubicBezTo>
                  <a:cubicBezTo>
                    <a:pt x="156154" y="54288"/>
                    <a:pt x="144506" y="63623"/>
                    <a:pt x="134638" y="74700"/>
                  </a:cubicBezTo>
                  <a:cubicBezTo>
                    <a:pt x="131780" y="78320"/>
                    <a:pt x="130160" y="79368"/>
                    <a:pt x="128161" y="79368"/>
                  </a:cubicBezTo>
                  <a:cubicBezTo>
                    <a:pt x="125932" y="79425"/>
                    <a:pt x="124074" y="77691"/>
                    <a:pt x="123970" y="75463"/>
                  </a:cubicBezTo>
                  <a:cubicBezTo>
                    <a:pt x="126922" y="65080"/>
                    <a:pt x="131875" y="55374"/>
                    <a:pt x="138543" y="46888"/>
                  </a:cubicBezTo>
                  <a:lnTo>
                    <a:pt x="-808" y="46888"/>
                  </a:lnTo>
                  <a:lnTo>
                    <a:pt x="-808" y="32695"/>
                  </a:lnTo>
                  <a:close/>
                </a:path>
              </a:pathLst>
            </a:custGeom>
            <a:solidFill>
              <a:schemeClr val="tx1"/>
            </a:solidFill>
            <a:ln w="3175" cap="flat">
              <a:solidFill>
                <a:schemeClr val="tx1"/>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0BC7E84-25DA-4ACA-800F-852A0F6D340D}"/>
                </a:ext>
              </a:extLst>
            </p:cNvPr>
            <p:cNvSpPr/>
            <p:nvPr/>
          </p:nvSpPr>
          <p:spPr>
            <a:xfrm rot="5400000">
              <a:off x="923925" y="5557202"/>
              <a:ext cx="374523" cy="374523"/>
            </a:xfrm>
            <a:custGeom>
              <a:avLst/>
              <a:gdLst>
                <a:gd name="connsiteX0" fmla="*/ 374523 w 374523"/>
                <a:gd name="connsiteY0" fmla="*/ 187262 h 374523"/>
                <a:gd name="connsiteX1" fmla="*/ 187262 w 374523"/>
                <a:gd name="connsiteY1" fmla="*/ 374523 h 374523"/>
                <a:gd name="connsiteX2" fmla="*/ 0 w 374523"/>
                <a:gd name="connsiteY2" fmla="*/ 187262 h 374523"/>
                <a:gd name="connsiteX3" fmla="*/ 187262 w 374523"/>
                <a:gd name="connsiteY3" fmla="*/ 0 h 374523"/>
                <a:gd name="connsiteX4" fmla="*/ 374523 w 374523"/>
                <a:gd name="connsiteY4" fmla="*/ 187262 h 374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523" h="374523">
                  <a:moveTo>
                    <a:pt x="374523" y="187262"/>
                  </a:moveTo>
                  <a:cubicBezTo>
                    <a:pt x="374523" y="290683"/>
                    <a:pt x="290683" y="374523"/>
                    <a:pt x="187262" y="374523"/>
                  </a:cubicBezTo>
                  <a:cubicBezTo>
                    <a:pt x="83840" y="374523"/>
                    <a:pt x="0" y="290683"/>
                    <a:pt x="0" y="187262"/>
                  </a:cubicBezTo>
                  <a:cubicBezTo>
                    <a:pt x="0" y="83840"/>
                    <a:pt x="83840" y="0"/>
                    <a:pt x="187262" y="0"/>
                  </a:cubicBezTo>
                  <a:cubicBezTo>
                    <a:pt x="290683" y="0"/>
                    <a:pt x="374523" y="83840"/>
                    <a:pt x="374523" y="187262"/>
                  </a:cubicBezTo>
                  <a:close/>
                </a:path>
              </a:pathLst>
            </a:custGeom>
            <a:noFill/>
            <a:ln w="9525" cap="flat">
              <a:solidFill>
                <a:schemeClr val="tx1"/>
              </a:solidFill>
              <a:prstDash val="solid"/>
              <a:miter/>
            </a:ln>
          </p:spPr>
          <p:txBody>
            <a:bodyPr rtlCol="0" anchor="ctr"/>
            <a:lstStyle/>
            <a:p>
              <a:endParaRPr lang="en-US"/>
            </a:p>
          </p:txBody>
        </p:sp>
      </p:grpSp>
      <p:cxnSp>
        <p:nvCxnSpPr>
          <p:cNvPr id="10" name="Straight Connector 9">
            <a:extLst>
              <a:ext uri="{FF2B5EF4-FFF2-40B4-BE49-F238E27FC236}">
                <a16:creationId xmlns:a16="http://schemas.microsoft.com/office/drawing/2014/main" id="{157BF7D1-EAD3-483A-B5BC-E5390339F456}"/>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Picture Placeholder 3">
            <a:extLst>
              <a:ext uri="{FF2B5EF4-FFF2-40B4-BE49-F238E27FC236}">
                <a16:creationId xmlns:a16="http://schemas.microsoft.com/office/drawing/2014/main" id="{0BFF1770-AFEF-4851-9C68-C706166248CC}"/>
              </a:ext>
            </a:extLst>
          </p:cNvPr>
          <p:cNvSpPr>
            <a:spLocks noGrp="1"/>
          </p:cNvSpPr>
          <p:nvPr>
            <p:ph type="pic" sz="quarter" idx="13" hasCustomPrompt="1"/>
          </p:nvPr>
        </p:nvSpPr>
        <p:spPr>
          <a:xfrm>
            <a:off x="8115300" y="0"/>
            <a:ext cx="4076700" cy="6858000"/>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15" name="Title 1">
            <a:extLst>
              <a:ext uri="{FF2B5EF4-FFF2-40B4-BE49-F238E27FC236}">
                <a16:creationId xmlns:a16="http://schemas.microsoft.com/office/drawing/2014/main" id="{CC343BD2-D249-4256-A6AF-DF952DE04DD7}"/>
              </a:ext>
            </a:extLst>
          </p:cNvPr>
          <p:cNvSpPr>
            <a:spLocks noGrp="1"/>
          </p:cNvSpPr>
          <p:nvPr>
            <p:ph type="title" hasCustomPrompt="1"/>
          </p:nvPr>
        </p:nvSpPr>
        <p:spPr>
          <a:xfrm>
            <a:off x="838200" y="2205135"/>
            <a:ext cx="5054600" cy="2269934"/>
          </a:xfrm>
        </p:spPr>
        <p:txBody>
          <a:bodyPr rIns="0" anchor="ctr">
            <a:noAutofit/>
          </a:bodyPr>
          <a:lstStyle>
            <a:lvl1pPr>
              <a:defRPr sz="3200">
                <a:solidFill>
                  <a:schemeClr val="tx1"/>
                </a:solidFill>
              </a:defRPr>
            </a:lvl1pPr>
          </a:lstStyle>
          <a:p>
            <a:r>
              <a:rPr lang="en-US"/>
              <a:t>This is a Divider Slide. </a:t>
            </a:r>
            <a:br>
              <a:rPr lang="en-US"/>
            </a:br>
            <a:r>
              <a:rPr lang="en-US"/>
              <a:t>Place Title Here.</a:t>
            </a:r>
          </a:p>
        </p:txBody>
      </p:sp>
    </p:spTree>
    <p:extLst>
      <p:ext uri="{BB962C8B-B14F-4D97-AF65-F5344CB8AC3E}">
        <p14:creationId xmlns:p14="http://schemas.microsoft.com/office/powerpoint/2010/main" val="242746094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ho We Are">
    <p:spTree>
      <p:nvGrpSpPr>
        <p:cNvPr id="1" name=""/>
        <p:cNvGrpSpPr/>
        <p:nvPr/>
      </p:nvGrpSpPr>
      <p:grpSpPr>
        <a:xfrm>
          <a:off x="0" y="0"/>
          <a:ext cx="0" cy="0"/>
          <a:chOff x="0" y="0"/>
          <a:chExt cx="0" cy="0"/>
        </a:xfrm>
      </p:grpSpPr>
      <p:sp>
        <p:nvSpPr>
          <p:cNvPr id="81" name="Picture Placeholder 80">
            <a:extLst>
              <a:ext uri="{FF2B5EF4-FFF2-40B4-BE49-F238E27FC236}">
                <a16:creationId xmlns:a16="http://schemas.microsoft.com/office/drawing/2014/main" id="{5FBB29D2-044A-4298-974D-3DAEC58754D5}"/>
              </a:ext>
            </a:extLst>
          </p:cNvPr>
          <p:cNvSpPr>
            <a:spLocks noGrp="1"/>
          </p:cNvSpPr>
          <p:nvPr>
            <p:ph type="pic" sz="quarter" idx="10" hasCustomPrompt="1"/>
          </p:nvPr>
        </p:nvSpPr>
        <p:spPr>
          <a:xfrm>
            <a:off x="-7937" y="548269"/>
            <a:ext cx="9197028" cy="4940652"/>
          </a:xfrm>
          <a:solidFill>
            <a:schemeClr val="bg1">
              <a:lumMod val="85000"/>
            </a:schemeClr>
          </a:solidFill>
        </p:spPr>
        <p:txBody>
          <a:bodyPr>
            <a:normAutofit/>
          </a:bodyPr>
          <a:lstStyle>
            <a:lvl1pPr>
              <a:defRPr sz="20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5" name="Date Placeholder 3">
            <a:extLst>
              <a:ext uri="{FF2B5EF4-FFF2-40B4-BE49-F238E27FC236}">
                <a16:creationId xmlns:a16="http://schemas.microsoft.com/office/drawing/2014/main" id="{459D6085-5407-4788-97CE-077398B470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Tree>
    <p:extLst>
      <p:ext uri="{BB962C8B-B14F-4D97-AF65-F5344CB8AC3E}">
        <p14:creationId xmlns:p14="http://schemas.microsoft.com/office/powerpoint/2010/main" val="284197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am Member Single">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6496970C-E1A0-4564-B874-7A47D0176803}"/>
              </a:ext>
            </a:extLst>
          </p:cNvPr>
          <p:cNvSpPr>
            <a:spLocks noGrp="1"/>
          </p:cNvSpPr>
          <p:nvPr>
            <p:ph type="pic" sz="quarter" idx="13" hasCustomPrompt="1"/>
          </p:nvPr>
        </p:nvSpPr>
        <p:spPr>
          <a:xfrm>
            <a:off x="0" y="1"/>
            <a:ext cx="6096000" cy="6858000"/>
          </a:xfrm>
          <a:solidFill>
            <a:schemeClr val="bg1">
              <a:lumMod val="85000"/>
            </a:schemeClr>
          </a:solidFill>
        </p:spPr>
        <p: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Click the icon in the middle of the box to add an image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Or drag an image in from Gallery and use the gray box as reference for cropping</a:t>
            </a:r>
          </a:p>
        </p:txBody>
      </p:sp>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17" name="Title 1">
            <a:extLst>
              <a:ext uri="{FF2B5EF4-FFF2-40B4-BE49-F238E27FC236}">
                <a16:creationId xmlns:a16="http://schemas.microsoft.com/office/drawing/2014/main" id="{BFE4E539-5F27-4F92-80CC-20DA45C68F1A}"/>
              </a:ext>
            </a:extLst>
          </p:cNvPr>
          <p:cNvSpPr>
            <a:spLocks noGrp="1"/>
          </p:cNvSpPr>
          <p:nvPr>
            <p:ph type="title" hasCustomPrompt="1"/>
          </p:nvPr>
        </p:nvSpPr>
        <p:spPr>
          <a:xfrm>
            <a:off x="7127875" y="445862"/>
            <a:ext cx="3752850" cy="1520824"/>
          </a:xfrm>
        </p:spPr>
        <p:txBody>
          <a:bodyPr rIns="0" anchor="b">
            <a:noAutofit/>
          </a:bodyPr>
          <a:lstStyle>
            <a:lvl1pPr>
              <a:defRPr sz="2800"/>
            </a:lvl1pPr>
          </a:lstStyle>
          <a:p>
            <a:r>
              <a:rPr lang="en-US"/>
              <a:t>Name Here</a:t>
            </a:r>
          </a:p>
        </p:txBody>
      </p:sp>
    </p:spTree>
    <p:extLst>
      <p:ext uri="{BB962C8B-B14F-4D97-AF65-F5344CB8AC3E}">
        <p14:creationId xmlns:p14="http://schemas.microsoft.com/office/powerpoint/2010/main" val="2680331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FCF941C-CDCF-49E6-888E-CDE26632DD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7" name="Title 1">
            <a:extLst>
              <a:ext uri="{FF2B5EF4-FFF2-40B4-BE49-F238E27FC236}">
                <a16:creationId xmlns:a16="http://schemas.microsoft.com/office/drawing/2014/main" id="{A3067645-FAC4-4F2D-BAA3-BCF2FC87D12E}"/>
              </a:ext>
            </a:extLst>
          </p:cNvPr>
          <p:cNvSpPr>
            <a:spLocks noGrp="1"/>
          </p:cNvSpPr>
          <p:nvPr>
            <p:ph type="title" hasCustomPrompt="1"/>
          </p:nvPr>
        </p:nvSpPr>
        <p:spPr>
          <a:xfrm>
            <a:off x="838200" y="365125"/>
            <a:ext cx="6953250" cy="1015999"/>
          </a:xfrm>
        </p:spPr>
        <p:txBody>
          <a:bodyPr rIns="0" anchor="b">
            <a:noAutofit/>
          </a:bodyPr>
          <a:lstStyle>
            <a:lvl1pPr>
              <a:defRPr sz="2800"/>
            </a:lvl1pPr>
          </a:lstStyle>
          <a:p>
            <a:r>
              <a:rPr lang="en-US"/>
              <a:t>Add Your Headline Here.</a:t>
            </a:r>
            <a:br>
              <a:rPr lang="en-US"/>
            </a:br>
            <a:r>
              <a:rPr lang="en-US"/>
              <a:t>Keep it Brief if You Can.</a:t>
            </a:r>
          </a:p>
        </p:txBody>
      </p:sp>
      <p:cxnSp>
        <p:nvCxnSpPr>
          <p:cNvPr id="8" name="Straight Connector 7">
            <a:extLst>
              <a:ext uri="{FF2B5EF4-FFF2-40B4-BE49-F238E27FC236}">
                <a16:creationId xmlns:a16="http://schemas.microsoft.com/office/drawing/2014/main" id="{CD87C876-CFD4-40A9-9594-CD14595C4ECC}"/>
              </a:ext>
            </a:extLst>
          </p:cNvPr>
          <p:cNvCxnSpPr>
            <a:cxnSpLocks/>
          </p:cNvCxnSpPr>
          <p:nvPr userDrawn="1"/>
        </p:nvCxnSpPr>
        <p:spPr>
          <a:xfrm>
            <a:off x="838200" y="1453197"/>
            <a:ext cx="39540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C3715C5D-D996-4993-ABED-AC53F84956E2}"/>
              </a:ext>
            </a:extLst>
          </p:cNvPr>
          <p:cNvSpPr>
            <a:spLocks noGrp="1"/>
          </p:cNvSpPr>
          <p:nvPr>
            <p:ph type="subTitle" idx="1" hasCustomPrompt="1"/>
          </p:nvPr>
        </p:nvSpPr>
        <p:spPr>
          <a:xfrm>
            <a:off x="857250" y="373103"/>
            <a:ext cx="5435600" cy="274597"/>
          </a:xfrm>
        </p:spPr>
        <p:txBody>
          <a:bodyPr rIns="0">
            <a:noAutofit/>
          </a:bodyPr>
          <a:lstStyle>
            <a:lvl1pPr marL="0" indent="0" algn="l">
              <a:buNone/>
              <a:defRPr sz="1000" i="0" spc="300" baseline="0">
                <a:solidFill>
                  <a:schemeClr val="tx1"/>
                </a:solidFill>
                <a:latin typeface="Georgia" panose="02040502050405020303"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THIS IS AN EYEBROW</a:t>
            </a:r>
          </a:p>
        </p:txBody>
      </p:sp>
    </p:spTree>
    <p:extLst>
      <p:ext uri="{BB962C8B-B14F-4D97-AF65-F5344CB8AC3E}">
        <p14:creationId xmlns:p14="http://schemas.microsoft.com/office/powerpoint/2010/main" val="606507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996950"/>
          </a:xfrm>
          <a:prstGeom prst="rect">
            <a:avLst/>
          </a:prstGeom>
        </p:spPr>
        <p:txBody>
          <a:bodyPr vert="horz" lIns="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DLR GROUP | </a:t>
            </a:r>
            <a:fld id="{B26E4281-DAF4-4B87-99FF-4587029C3361}" type="slidenum">
              <a:rPr lang="en-US" smtClean="0"/>
              <a:pPr/>
              <a:t>‹#›</a:t>
            </a:fld>
            <a:r>
              <a:rPr lang="en-US"/>
              <a:t> </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817BBD-3146-47D3-A861-885F8AF8AF5F}" type="slidenum">
              <a:rPr lang="en-US" smtClean="0"/>
              <a:t>‹#›</a:t>
            </a:fld>
            <a:endParaRPr lang="en-US"/>
          </a:p>
        </p:txBody>
      </p:sp>
      <p:cxnSp>
        <p:nvCxnSpPr>
          <p:cNvPr id="7" name="Straight Connector 6">
            <a:extLst>
              <a:ext uri="{FF2B5EF4-FFF2-40B4-BE49-F238E27FC236}">
                <a16:creationId xmlns:a16="http://schemas.microsoft.com/office/drawing/2014/main" id="{C7CFB438-0104-4B70-8541-193677427A00}"/>
              </a:ext>
            </a:extLst>
          </p:cNvPr>
          <p:cNvCxnSpPr>
            <a:cxnSpLocks/>
          </p:cNvCxnSpPr>
          <p:nvPr userDrawn="1"/>
        </p:nvCxnSpPr>
        <p:spPr>
          <a:xfrm>
            <a:off x="904761"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6CA5CE01-C21C-AADF-FE84-5CF876F974CA}"/>
              </a:ext>
            </a:extLst>
          </p:cNvPr>
          <p:cNvSpPr/>
          <p:nvPr userDrawn="1"/>
        </p:nvSpPr>
        <p:spPr>
          <a:xfrm>
            <a:off x="0" y="-1023579"/>
            <a:ext cx="546022" cy="546022"/>
          </a:xfrm>
          <a:prstGeom prst="rect">
            <a:avLst/>
          </a:prstGeom>
          <a:solidFill>
            <a:srgbClr val="E62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8D30EF4-C702-E8B3-4D33-CC0403B72D97}"/>
              </a:ext>
            </a:extLst>
          </p:cNvPr>
          <p:cNvSpPr/>
          <p:nvPr userDrawn="1"/>
        </p:nvSpPr>
        <p:spPr>
          <a:xfrm>
            <a:off x="682528" y="-1023579"/>
            <a:ext cx="546022" cy="546022"/>
          </a:xfrm>
          <a:prstGeom prst="rect">
            <a:avLst/>
          </a:prstGeom>
          <a:solidFill>
            <a:srgbClr val="F5F4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111F47F-C14F-68D5-87DE-A073E71DECAD}"/>
              </a:ext>
            </a:extLst>
          </p:cNvPr>
          <p:cNvSpPr/>
          <p:nvPr userDrawn="1"/>
        </p:nvSpPr>
        <p:spPr>
          <a:xfrm>
            <a:off x="1533504" y="-923384"/>
            <a:ext cx="445827" cy="445827"/>
          </a:xfrm>
          <a:prstGeom prst="rect">
            <a:avLst/>
          </a:prstGeom>
          <a:solidFill>
            <a:srgbClr val="5959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281EC83-5709-1E7A-A5F0-917C77B8DAB7}"/>
              </a:ext>
            </a:extLst>
          </p:cNvPr>
          <p:cNvSpPr/>
          <p:nvPr userDrawn="1"/>
        </p:nvSpPr>
        <p:spPr>
          <a:xfrm>
            <a:off x="2086026" y="-923384"/>
            <a:ext cx="445827" cy="445827"/>
          </a:xfrm>
          <a:prstGeom prst="rect">
            <a:avLst/>
          </a:prstGeom>
          <a:solidFill>
            <a:srgbClr val="7D77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5AFE5CD-2307-8181-EAAF-4F5CFB68894E}"/>
              </a:ext>
            </a:extLst>
          </p:cNvPr>
          <p:cNvSpPr/>
          <p:nvPr userDrawn="1"/>
        </p:nvSpPr>
        <p:spPr>
          <a:xfrm>
            <a:off x="2638548" y="-923384"/>
            <a:ext cx="445827" cy="445827"/>
          </a:xfrm>
          <a:prstGeom prst="rect">
            <a:avLst/>
          </a:prstGeom>
          <a:solidFill>
            <a:srgbClr val="92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FD26C6-D353-F5AC-6362-697551CD3D28}"/>
              </a:ext>
            </a:extLst>
          </p:cNvPr>
          <p:cNvSpPr/>
          <p:nvPr userDrawn="1"/>
        </p:nvSpPr>
        <p:spPr>
          <a:xfrm>
            <a:off x="3191071" y="-923384"/>
            <a:ext cx="445827" cy="445827"/>
          </a:xfrm>
          <a:prstGeom prst="rect">
            <a:avLst/>
          </a:prstGeom>
          <a:solidFill>
            <a:srgbClr val="A39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7ED8D77-9CBD-3286-7324-3C118401E09A}"/>
              </a:ext>
            </a:extLst>
          </p:cNvPr>
          <p:cNvSpPr/>
          <p:nvPr userDrawn="1"/>
        </p:nvSpPr>
        <p:spPr>
          <a:xfrm>
            <a:off x="3743593" y="-923384"/>
            <a:ext cx="445827" cy="445827"/>
          </a:xfrm>
          <a:prstGeom prst="rect">
            <a:avLst/>
          </a:prstGeom>
          <a:solidFill>
            <a:srgbClr val="C0B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6592AC1-37DA-6956-D6BF-5864E083710D}"/>
              </a:ext>
            </a:extLst>
          </p:cNvPr>
          <p:cNvSpPr/>
          <p:nvPr userDrawn="1"/>
        </p:nvSpPr>
        <p:spPr>
          <a:xfrm>
            <a:off x="4296115" y="-923384"/>
            <a:ext cx="445827" cy="445827"/>
          </a:xfrm>
          <a:prstGeom prst="rect">
            <a:avLst/>
          </a:prstGeom>
          <a:solidFill>
            <a:srgbClr val="D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5E0D96E-766A-9242-5D1A-6E07F89FF205}"/>
              </a:ext>
            </a:extLst>
          </p:cNvPr>
          <p:cNvSpPr/>
          <p:nvPr userDrawn="1"/>
        </p:nvSpPr>
        <p:spPr>
          <a:xfrm>
            <a:off x="5014396" y="-757639"/>
            <a:ext cx="280082" cy="280082"/>
          </a:xfrm>
          <a:prstGeom prst="rect">
            <a:avLst/>
          </a:prstGeom>
          <a:solidFill>
            <a:srgbClr val="916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3B67A0E-9B23-5817-E493-4E03F28C5A8C}"/>
              </a:ext>
            </a:extLst>
          </p:cNvPr>
          <p:cNvSpPr/>
          <p:nvPr userDrawn="1"/>
        </p:nvSpPr>
        <p:spPr>
          <a:xfrm>
            <a:off x="5361508" y="-757639"/>
            <a:ext cx="280082" cy="280082"/>
          </a:xfrm>
          <a:prstGeom prst="rect">
            <a:avLst/>
          </a:prstGeom>
          <a:solidFill>
            <a:srgbClr val="60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DAF9A9D-B63D-1B74-D8EE-AC9F479E63D5}"/>
              </a:ext>
            </a:extLst>
          </p:cNvPr>
          <p:cNvSpPr/>
          <p:nvPr userDrawn="1"/>
        </p:nvSpPr>
        <p:spPr>
          <a:xfrm>
            <a:off x="5708619" y="-757639"/>
            <a:ext cx="280082" cy="280082"/>
          </a:xfrm>
          <a:prstGeom prst="rect">
            <a:avLst/>
          </a:prstGeom>
          <a:solidFill>
            <a:srgbClr val="EE7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FA47C2A-C04D-DE1B-CFA6-B0F00446601F}"/>
              </a:ext>
            </a:extLst>
          </p:cNvPr>
          <p:cNvSpPr/>
          <p:nvPr userDrawn="1"/>
        </p:nvSpPr>
        <p:spPr>
          <a:xfrm>
            <a:off x="6055731" y="-757639"/>
            <a:ext cx="280082" cy="280082"/>
          </a:xfrm>
          <a:prstGeom prst="rect">
            <a:avLst/>
          </a:prstGeom>
          <a:solidFill>
            <a:srgbClr val="DC9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BBB55F9-C52B-435D-E530-29B4843A2CCC}"/>
              </a:ext>
            </a:extLst>
          </p:cNvPr>
          <p:cNvSpPr/>
          <p:nvPr userDrawn="1"/>
        </p:nvSpPr>
        <p:spPr>
          <a:xfrm>
            <a:off x="6402843" y="-757639"/>
            <a:ext cx="280082" cy="280082"/>
          </a:xfrm>
          <a:prstGeom prst="rect">
            <a:avLst/>
          </a:prstGeom>
          <a:solidFill>
            <a:srgbClr val="F4D3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C3B03ED-F94C-4BEC-C76E-8326C08FE20A}"/>
              </a:ext>
            </a:extLst>
          </p:cNvPr>
          <p:cNvSpPr/>
          <p:nvPr userDrawn="1"/>
        </p:nvSpPr>
        <p:spPr>
          <a:xfrm>
            <a:off x="6749955" y="-757639"/>
            <a:ext cx="280082" cy="280082"/>
          </a:xfrm>
          <a:prstGeom prst="rect">
            <a:avLst/>
          </a:prstGeom>
          <a:solidFill>
            <a:srgbClr val="CFD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57676DF4-7C4E-FFE9-A63D-0779512A10E3}"/>
              </a:ext>
            </a:extLst>
          </p:cNvPr>
          <p:cNvSpPr/>
          <p:nvPr userDrawn="1"/>
        </p:nvSpPr>
        <p:spPr>
          <a:xfrm>
            <a:off x="7097067" y="-757639"/>
            <a:ext cx="280082" cy="280082"/>
          </a:xfrm>
          <a:prstGeom prst="rect">
            <a:avLst/>
          </a:prstGeom>
          <a:solidFill>
            <a:srgbClr val="096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9D61810D-3162-A90F-C9F5-44363ADBF766}"/>
              </a:ext>
            </a:extLst>
          </p:cNvPr>
          <p:cNvSpPr/>
          <p:nvPr userDrawn="1"/>
        </p:nvSpPr>
        <p:spPr>
          <a:xfrm>
            <a:off x="7444179" y="-757639"/>
            <a:ext cx="280082" cy="280082"/>
          </a:xfrm>
          <a:prstGeom prst="rect">
            <a:avLst/>
          </a:prstGeom>
          <a:solidFill>
            <a:srgbClr val="29B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834A9D7-B866-D029-5146-B2B971BD0685}"/>
              </a:ext>
            </a:extLst>
          </p:cNvPr>
          <p:cNvSpPr/>
          <p:nvPr userDrawn="1"/>
        </p:nvSpPr>
        <p:spPr>
          <a:xfrm>
            <a:off x="7791290" y="-757639"/>
            <a:ext cx="280082" cy="280082"/>
          </a:xfrm>
          <a:prstGeom prst="rect">
            <a:avLst/>
          </a:prstGeom>
          <a:solidFill>
            <a:srgbClr val="45C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494EB0F-6EA0-AAD0-3DC8-5F572F473502}"/>
              </a:ext>
            </a:extLst>
          </p:cNvPr>
          <p:cNvSpPr/>
          <p:nvPr userDrawn="1"/>
        </p:nvSpPr>
        <p:spPr>
          <a:xfrm>
            <a:off x="8138402" y="-757639"/>
            <a:ext cx="280082" cy="280082"/>
          </a:xfrm>
          <a:prstGeom prst="rect">
            <a:avLst/>
          </a:prstGeom>
          <a:solidFill>
            <a:srgbClr val="084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EBFAE88-BAEE-C60C-56B2-34A2256DE9E7}"/>
              </a:ext>
            </a:extLst>
          </p:cNvPr>
          <p:cNvSpPr/>
          <p:nvPr userDrawn="1"/>
        </p:nvSpPr>
        <p:spPr>
          <a:xfrm>
            <a:off x="8485514" y="-757639"/>
            <a:ext cx="280082" cy="280082"/>
          </a:xfrm>
          <a:prstGeom prst="rect">
            <a:avLst/>
          </a:prstGeom>
          <a:solidFill>
            <a:srgbClr val="674F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2AC077C-EA9C-5F43-9409-95F5FE06488F}"/>
              </a:ext>
            </a:extLst>
          </p:cNvPr>
          <p:cNvSpPr/>
          <p:nvPr userDrawn="1"/>
        </p:nvSpPr>
        <p:spPr>
          <a:xfrm>
            <a:off x="8832626" y="-757639"/>
            <a:ext cx="280082" cy="280082"/>
          </a:xfrm>
          <a:prstGeom prst="rect">
            <a:avLst/>
          </a:prstGeom>
          <a:solidFill>
            <a:srgbClr val="A49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0217BB7-2719-FD71-0050-76C205DE14B9}"/>
              </a:ext>
            </a:extLst>
          </p:cNvPr>
          <p:cNvSpPr/>
          <p:nvPr userDrawn="1"/>
        </p:nvSpPr>
        <p:spPr>
          <a:xfrm>
            <a:off x="9194118" y="-750568"/>
            <a:ext cx="280082" cy="280082"/>
          </a:xfrm>
          <a:prstGeom prst="rect">
            <a:avLst/>
          </a:prstGeom>
          <a:solidFill>
            <a:srgbClr val="EA50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4D6624BD-43A1-A9C0-CBB0-9BFDA17E5431}"/>
              </a:ext>
            </a:extLst>
          </p:cNvPr>
          <p:cNvSpPr txBox="1"/>
          <p:nvPr userDrawn="1"/>
        </p:nvSpPr>
        <p:spPr>
          <a:xfrm>
            <a:off x="-101601" y="-1371600"/>
            <a:ext cx="6321433" cy="276999"/>
          </a:xfrm>
          <a:prstGeom prst="rect">
            <a:avLst/>
          </a:prstGeom>
          <a:noFill/>
        </p:spPr>
        <p:txBody>
          <a:bodyPr wrap="square" rtlCol="0">
            <a:spAutoFit/>
          </a:bodyPr>
          <a:lstStyle/>
          <a:p>
            <a:r>
              <a:rPr lang="en-US" sz="1200">
                <a:solidFill>
                  <a:schemeClr val="accent5"/>
                </a:solidFill>
              </a:rPr>
              <a:t>DLR Group brand colors for ease of color-picking via eyedropper</a:t>
            </a:r>
          </a:p>
        </p:txBody>
      </p:sp>
    </p:spTree>
    <p:extLst>
      <p:ext uri="{BB962C8B-B14F-4D97-AF65-F5344CB8AC3E}">
        <p14:creationId xmlns:p14="http://schemas.microsoft.com/office/powerpoint/2010/main" val="968909641"/>
      </p:ext>
    </p:extLst>
  </p:cSld>
  <p:clrMap bg1="lt1" tx1="dk1" bg2="lt2" tx2="dk2" accent1="accent1" accent2="accent2" accent3="accent3" accent4="accent4" accent5="accent5" accent6="accent6" hlink="hlink" folHlink="folHlink"/>
  <p:sldLayoutIdLst>
    <p:sldLayoutId id="2147483811" r:id="rId1"/>
    <p:sldLayoutId id="2147483810" r:id="rId2"/>
    <p:sldLayoutId id="2147483845" r:id="rId3"/>
    <p:sldLayoutId id="2147483816" r:id="rId4"/>
    <p:sldLayoutId id="2147483660" r:id="rId5"/>
    <p:sldLayoutId id="2147483661" r:id="rId6"/>
    <p:sldLayoutId id="2147483818" r:id="rId7"/>
    <p:sldLayoutId id="2147483819" r:id="rId8"/>
    <p:sldLayoutId id="2147483654" r:id="rId9"/>
    <p:sldLayoutId id="2147483820" r:id="rId10"/>
    <p:sldLayoutId id="2147483842" r:id="rId11"/>
    <p:sldLayoutId id="2147483846" r:id="rId12"/>
    <p:sldLayoutId id="2147483843" r:id="rId13"/>
    <p:sldLayoutId id="2147483844" r:id="rId14"/>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12" userDrawn="1">
          <p15:clr>
            <a:srgbClr val="F26B43"/>
          </p15:clr>
        </p15:guide>
        <p15:guide id="2" pos="4896" userDrawn="1">
          <p15:clr>
            <a:srgbClr val="F26B43"/>
          </p15:clr>
        </p15:guide>
        <p15:guide id="3" orient="horz" pos="3888" userDrawn="1">
          <p15:clr>
            <a:srgbClr val="F26B43"/>
          </p15:clr>
        </p15:guide>
        <p15:guide id="4" pos="528" userDrawn="1">
          <p15:clr>
            <a:srgbClr val="F26B43"/>
          </p15:clr>
        </p15:guide>
        <p15:guide id="5" orient="horz" pos="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53717-901D-4B36-B722-C8175EDA3B60}"/>
              </a:ext>
            </a:extLst>
          </p:cNvPr>
          <p:cNvSpPr>
            <a:spLocks noGrp="1"/>
          </p:cNvSpPr>
          <p:nvPr>
            <p:ph type="body" idx="1"/>
          </p:nvPr>
        </p:nvSpPr>
        <p:spPr>
          <a:xfrm>
            <a:off x="838200" y="1825625"/>
            <a:ext cx="10515600" cy="435133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2CED-8DA7-45D6-B5B6-650171585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14DD-8B7B-41E6-8056-5354A4B3796F}" type="datetimeFigureOut">
              <a:rPr lang="en-US" smtClean="0"/>
              <a:t>10/22/2024</a:t>
            </a:fld>
            <a:endParaRPr lang="en-US"/>
          </a:p>
        </p:txBody>
      </p:sp>
      <p:sp>
        <p:nvSpPr>
          <p:cNvPr id="5" name="Footer Placeholder 4">
            <a:extLst>
              <a:ext uri="{FF2B5EF4-FFF2-40B4-BE49-F238E27FC236}">
                <a16:creationId xmlns:a16="http://schemas.microsoft.com/office/drawing/2014/main" id="{3F8C962A-03AD-48BD-846A-CD05C83AB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39CB7-1AF2-4AA3-B2AA-6F754C266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5FA78C8C-9EB3-4388-B72E-D212913FC0F4}"/>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Tree>
    <p:extLst>
      <p:ext uri="{BB962C8B-B14F-4D97-AF65-F5344CB8AC3E}">
        <p14:creationId xmlns:p14="http://schemas.microsoft.com/office/powerpoint/2010/main" val="530712579"/>
      </p:ext>
    </p:extLst>
  </p:cSld>
  <p:clrMap bg1="lt1" tx1="dk1" bg2="lt2" tx2="dk2" accent1="accent1" accent2="accent2" accent3="accent3" accent4="accent4" accent5="accent5" accent6="accent6" hlink="hlink" folHlink="folHlink"/>
  <p:sldLayoutIdLst>
    <p:sldLayoutId id="2147483834" r:id="rId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53717-901D-4B36-B722-C8175EDA3B60}"/>
              </a:ext>
            </a:extLst>
          </p:cNvPr>
          <p:cNvSpPr>
            <a:spLocks noGrp="1"/>
          </p:cNvSpPr>
          <p:nvPr>
            <p:ph type="body" idx="1"/>
          </p:nvPr>
        </p:nvSpPr>
        <p:spPr>
          <a:xfrm>
            <a:off x="838200" y="1825625"/>
            <a:ext cx="10515600" cy="4351338"/>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2CED-8DA7-45D6-B5B6-650171585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14DD-8B7B-41E6-8056-5354A4B3796F}" type="datetimeFigureOut">
              <a:rPr lang="en-US" smtClean="0"/>
              <a:t>10/22/2024</a:t>
            </a:fld>
            <a:endParaRPr lang="en-US"/>
          </a:p>
        </p:txBody>
      </p:sp>
      <p:sp>
        <p:nvSpPr>
          <p:cNvPr id="5" name="Footer Placeholder 4">
            <a:extLst>
              <a:ext uri="{FF2B5EF4-FFF2-40B4-BE49-F238E27FC236}">
                <a16:creationId xmlns:a16="http://schemas.microsoft.com/office/drawing/2014/main" id="{3F8C962A-03AD-48BD-846A-CD05C83AB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39CB7-1AF2-4AA3-B2AA-6F754C266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5FA78C8C-9EB3-4388-B72E-D212913FC0F4}"/>
              </a:ext>
            </a:extLst>
          </p:cNvPr>
          <p:cNvSpPr>
            <a:spLocks noGrp="1"/>
          </p:cNvSpPr>
          <p:nvPr>
            <p:ph type="title"/>
          </p:nvPr>
        </p:nvSpPr>
        <p:spPr>
          <a:xfrm>
            <a:off x="838200" y="365126"/>
            <a:ext cx="10515600" cy="996950"/>
          </a:xfrm>
          <a:prstGeom prst="rect">
            <a:avLst/>
          </a:prstGeom>
        </p:spPr>
        <p:txBody>
          <a:bodyPr vert="horz" lIns="0" tIns="45720" rIns="0" bIns="45720" rtlCol="0" anchor="b">
            <a:normAutofit/>
          </a:bodyPr>
          <a:lstStyle/>
          <a:p>
            <a:r>
              <a:rPr lang="en-US"/>
              <a:t>Click to edit Master title style</a:t>
            </a:r>
          </a:p>
        </p:txBody>
      </p:sp>
    </p:spTree>
    <p:extLst>
      <p:ext uri="{BB962C8B-B14F-4D97-AF65-F5344CB8AC3E}">
        <p14:creationId xmlns:p14="http://schemas.microsoft.com/office/powerpoint/2010/main" val="804570476"/>
      </p:ext>
    </p:extLst>
  </p:cSld>
  <p:clrMap bg1="lt1" tx1="dk1" bg2="lt2" tx2="dk2" accent1="accent1" accent2="accent2" accent3="accent3" accent4="accent4" accent5="accent5" accent6="accent6" hlink="hlink" folHlink="folHlink"/>
  <p:sldLayoutIdLst>
    <p:sldLayoutId id="2147483838" r:id="rId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4A53717-901D-4B36-B722-C8175EDA3B60}"/>
              </a:ext>
            </a:extLst>
          </p:cNvPr>
          <p:cNvSpPr>
            <a:spLocks noGrp="1"/>
          </p:cNvSpPr>
          <p:nvPr>
            <p:ph type="body" idx="1"/>
          </p:nvPr>
        </p:nvSpPr>
        <p:spPr>
          <a:xfrm>
            <a:off x="838200" y="1825625"/>
            <a:ext cx="10515600" cy="4351338"/>
          </a:xfrm>
          <a:prstGeom prst="rect">
            <a:avLst/>
          </a:prstGeom>
        </p:spPr>
        <p:txBody>
          <a:bodyPr vert="horz" lIns="0" tIns="45720" rIns="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012CED-8DA7-45D6-B5B6-650171585B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A514DD-8B7B-41E6-8056-5354A4B3796F}" type="datetimeFigureOut">
              <a:rPr lang="en-US" smtClean="0"/>
              <a:t>10/22/2024</a:t>
            </a:fld>
            <a:endParaRPr lang="en-US"/>
          </a:p>
        </p:txBody>
      </p:sp>
      <p:sp>
        <p:nvSpPr>
          <p:cNvPr id="5" name="Footer Placeholder 4">
            <a:extLst>
              <a:ext uri="{FF2B5EF4-FFF2-40B4-BE49-F238E27FC236}">
                <a16:creationId xmlns:a16="http://schemas.microsoft.com/office/drawing/2014/main" id="{3F8C962A-03AD-48BD-846A-CD05C83AB5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539CB7-1AF2-4AA3-B2AA-6F754C2668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8EEBE8-6F3F-44C0-9C19-641778F88F82}" type="slidenum">
              <a:rPr lang="en-US" smtClean="0"/>
              <a:t>‹#›</a:t>
            </a:fld>
            <a:endParaRPr lang="en-US"/>
          </a:p>
        </p:txBody>
      </p:sp>
      <p:sp>
        <p:nvSpPr>
          <p:cNvPr id="7" name="Title Placeholder 1">
            <a:extLst>
              <a:ext uri="{FF2B5EF4-FFF2-40B4-BE49-F238E27FC236}">
                <a16:creationId xmlns:a16="http://schemas.microsoft.com/office/drawing/2014/main" id="{5FA78C8C-9EB3-4388-B72E-D212913FC0F4}"/>
              </a:ext>
            </a:extLst>
          </p:cNvPr>
          <p:cNvSpPr>
            <a:spLocks noGrp="1"/>
          </p:cNvSpPr>
          <p:nvPr>
            <p:ph type="title"/>
          </p:nvPr>
        </p:nvSpPr>
        <p:spPr>
          <a:xfrm>
            <a:off x="838200" y="365126"/>
            <a:ext cx="10515600" cy="996950"/>
          </a:xfrm>
          <a:prstGeom prst="rect">
            <a:avLst/>
          </a:prstGeom>
        </p:spPr>
        <p:txBody>
          <a:bodyPr vert="horz" lIns="0" tIns="45720" rIns="0" bIns="45720" rtlCol="0" anchor="b">
            <a:noAutofit/>
          </a:bodyPr>
          <a:lstStyle/>
          <a:p>
            <a:r>
              <a:rPr lang="en-US"/>
              <a:t>Click to edit Master title style</a:t>
            </a:r>
          </a:p>
        </p:txBody>
      </p:sp>
    </p:spTree>
    <p:extLst>
      <p:ext uri="{BB962C8B-B14F-4D97-AF65-F5344CB8AC3E}">
        <p14:creationId xmlns:p14="http://schemas.microsoft.com/office/powerpoint/2010/main" val="1458857517"/>
      </p:ext>
    </p:extLst>
  </p:cSld>
  <p:clrMap bg1="lt1" tx1="dk1" bg2="lt2" tx2="dk2" accent1="accent1" accent2="accent2" accent3="accent3" accent4="accent4" accent5="accent5" accent6="accent6" hlink="hlink" folHlink="folHlink"/>
  <p:sldLayoutIdLst>
    <p:sldLayoutId id="2147483841" r:id="rId1"/>
  </p:sldLayoutIdLst>
  <p:txStyles>
    <p:titleStyle>
      <a:lvl1pPr algn="l" defTabSz="914400" rtl="0" eaLnBrk="1" latinLnBrk="0" hangingPunct="1">
        <a:lnSpc>
          <a:spcPct val="90000"/>
        </a:lnSpc>
        <a:spcBef>
          <a:spcPct val="0"/>
        </a:spcBef>
        <a:buNone/>
        <a:defRPr sz="28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40.png"/><Relationship Id="rId2" Type="http://schemas.openxmlformats.org/officeDocument/2006/relationships/notesSlide" Target="../notesSlides/notesSlide20.xml"/><Relationship Id="rId16" Type="http://schemas.openxmlformats.org/officeDocument/2006/relationships/image" Target="../media/image44.png"/><Relationship Id="rId1" Type="http://schemas.openxmlformats.org/officeDocument/2006/relationships/slideLayout" Target="../slideLayouts/slideLayout10.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3.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40.png"/><Relationship Id="rId11" Type="http://schemas.openxmlformats.org/officeDocument/2006/relationships/image" Target="../media/image35.svg"/><Relationship Id="rId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44.png"/></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9.png"/><Relationship Id="rId7" Type="http://schemas.openxmlformats.org/officeDocument/2006/relationships/image" Target="../media/image48.sv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svg"/><Relationship Id="rId4" Type="http://schemas.openxmlformats.org/officeDocument/2006/relationships/image" Target="../media/image45.png"/><Relationship Id="rId9" Type="http://schemas.openxmlformats.org/officeDocument/2006/relationships/image" Target="../media/image50.sv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indd.adobe.com/view/3a23a4a1-dfde-4a31-9d0a-f80f096ca6b6" TargetMode="External"/><Relationship Id="rId1" Type="http://schemas.openxmlformats.org/officeDocument/2006/relationships/slideLayout" Target="../slideLayouts/slideLayout1.xml"/><Relationship Id="rId4" Type="http://schemas.openxmlformats.org/officeDocument/2006/relationships/image" Target="../media/image5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png"/><Relationship Id="rId7" Type="http://schemas.openxmlformats.org/officeDocument/2006/relationships/image" Target="../media/image58.sv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 Id="rId9" Type="http://schemas.openxmlformats.org/officeDocument/2006/relationships/image" Target="../media/image60.svg"/></Relationships>
</file>

<file path=ppt/slides/_rels/slide3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19.png"/><Relationship Id="rId7" Type="http://schemas.openxmlformats.org/officeDocument/2006/relationships/image" Target="../media/image58.sv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57.png"/><Relationship Id="rId11" Type="http://schemas.openxmlformats.org/officeDocument/2006/relationships/image" Target="../media/image62.sv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sv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gif"/><Relationship Id="rId7"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56.sv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58.sv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63.png"/><Relationship Id="rId5" Type="http://schemas.openxmlformats.org/officeDocument/2006/relationships/image" Target="../media/image60.sv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svg"/><Relationship Id="rId4" Type="http://schemas.openxmlformats.org/officeDocument/2006/relationships/image" Target="../media/image65.png"/><Relationship Id="rId9" Type="http://schemas.openxmlformats.org/officeDocument/2006/relationships/image" Target="../media/image70.png"/></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1.png"/><Relationship Id="rId12"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2.png"/></Relationships>
</file>

<file path=ppt/slides/_rels/slide48.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1.png"/><Relationship Id="rId12"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2.png"/></Relationships>
</file>

<file path=ppt/slides/_rels/slide4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1.png"/><Relationship Id="rId12"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1.png"/><Relationship Id="rId12" Type="http://schemas.openxmlformats.org/officeDocument/2006/relationships/image" Target="../media/image41.pn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2.png"/></Relationships>
</file>

<file path=ppt/slides/_rels/slide5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4.png"/><Relationship Id="rId7" Type="http://schemas.openxmlformats.org/officeDocument/2006/relationships/image" Target="../media/image71.png"/><Relationship Id="rId12" Type="http://schemas.openxmlformats.org/officeDocument/2006/relationships/image" Target="../media/image19.png"/><Relationship Id="rId2" Type="http://schemas.openxmlformats.org/officeDocument/2006/relationships/notesSlide" Target="../notesSlides/notesSlide39.xml"/><Relationship Id="rId1" Type="http://schemas.openxmlformats.org/officeDocument/2006/relationships/slideLayout" Target="../slideLayouts/slideLayout10.xml"/><Relationship Id="rId6" Type="http://schemas.openxmlformats.org/officeDocument/2006/relationships/image" Target="../media/image69.png"/><Relationship Id="rId11" Type="http://schemas.openxmlformats.org/officeDocument/2006/relationships/image" Target="../media/image70.png"/><Relationship Id="rId5" Type="http://schemas.openxmlformats.org/officeDocument/2006/relationships/image" Target="../media/image67.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2.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s://www.dlrgroup.com/press/scott-pryde-design-middle-east/" TargetMode="External"/><Relationship Id="rId5" Type="http://schemas.openxmlformats.org/officeDocument/2006/relationships/image" Target="../media/image81.png"/><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notesSlide" Target="../notesSlides/notesSlide49.xml"/><Relationship Id="rId1" Type="http://schemas.openxmlformats.org/officeDocument/2006/relationships/slideLayout" Target="../slideLayouts/slideLayout10.xml"/><Relationship Id="rId6" Type="http://schemas.openxmlformats.org/officeDocument/2006/relationships/image" Target="../media/image85.sv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hyperlink" Target="https://acrobat.adobe.com/id/urn:aaid:sc:US:8b3f9892-13c2-4e25-99f4-922c2f0edb79" TargetMode="External"/><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8.jpe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5.xml"/><Relationship Id="rId4" Type="http://schemas.openxmlformats.org/officeDocument/2006/relationships/image" Target="../media/image2.svg"/></Relationships>
</file>

<file path=ppt/slides/_rels/slide7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9F27"/>
        </a:solidFill>
        <a:effectLst/>
      </p:bgPr>
    </p:bg>
    <p:spTree>
      <p:nvGrpSpPr>
        <p:cNvPr id="1" name=""/>
        <p:cNvGrpSpPr/>
        <p:nvPr/>
      </p:nvGrpSpPr>
      <p:grpSpPr>
        <a:xfrm>
          <a:off x="0" y="0"/>
          <a:ext cx="0" cy="0"/>
          <a:chOff x="0" y="0"/>
          <a:chExt cx="0" cy="0"/>
        </a:xfrm>
      </p:grpSpPr>
      <p:sp>
        <p:nvSpPr>
          <p:cNvPr id="8" name="Image Overlay" hidden="1">
            <a:extLst>
              <a:ext uri="{FF2B5EF4-FFF2-40B4-BE49-F238E27FC236}">
                <a16:creationId xmlns:a16="http://schemas.microsoft.com/office/drawing/2014/main" id="{8BAFE394-0608-40D4-82F8-3DD10BBD9458}"/>
              </a:ext>
            </a:extLst>
          </p:cNvPr>
          <p:cNvSpPr/>
          <p:nvPr/>
        </p:nvSpPr>
        <p:spPr>
          <a:xfrm>
            <a:off x="0" y="0"/>
            <a:ext cx="12192000" cy="6858000"/>
          </a:xfrm>
          <a:prstGeom prst="rect">
            <a:avLst/>
          </a:prstGeom>
          <a:gradFill flip="none" rotWithShape="1">
            <a:gsLst>
              <a:gs pos="0">
                <a:schemeClr val="tx1">
                  <a:alpha val="22000"/>
                </a:schemeClr>
              </a:gs>
              <a:gs pos="61000">
                <a:schemeClr val="tx1">
                  <a:lumMod val="28000"/>
                  <a:lumOff val="72000"/>
                  <a:alpha val="2400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sz="800"/>
              <a:t>v</a:t>
            </a:r>
          </a:p>
        </p:txBody>
      </p:sp>
      <p:pic>
        <p:nvPicPr>
          <p:cNvPr id="5" name="Picture 4">
            <a:extLst>
              <a:ext uri="{FF2B5EF4-FFF2-40B4-BE49-F238E27FC236}">
                <a16:creationId xmlns:a16="http://schemas.microsoft.com/office/drawing/2014/main" id="{60C339BF-897B-4BBC-88EB-07A7B3DE5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805" y="633252"/>
            <a:ext cx="2003060" cy="206029"/>
          </a:xfrm>
          <a:prstGeom prst="rect">
            <a:avLst/>
          </a:prstGeom>
        </p:spPr>
      </p:pic>
      <p:sp>
        <p:nvSpPr>
          <p:cNvPr id="11" name="TextBox 10">
            <a:extLst>
              <a:ext uri="{FF2B5EF4-FFF2-40B4-BE49-F238E27FC236}">
                <a16:creationId xmlns:a16="http://schemas.microsoft.com/office/drawing/2014/main" id="{6D570EA7-A4E8-4D14-9C06-B791D73F44C6}"/>
              </a:ext>
            </a:extLst>
          </p:cNvPr>
          <p:cNvSpPr txBox="1"/>
          <p:nvPr/>
        </p:nvSpPr>
        <p:spPr>
          <a:xfrm>
            <a:off x="902805" y="1171977"/>
            <a:ext cx="3784600" cy="276999"/>
          </a:xfrm>
          <a:prstGeom prst="rect">
            <a:avLst/>
          </a:prstGeom>
          <a:noFill/>
        </p:spPr>
        <p:txBody>
          <a:bodyPr wrap="square" lIns="0" rIns="0" rtlCol="0">
            <a:spAutoFit/>
          </a:bodyPr>
          <a:lstStyle/>
          <a:p>
            <a:r>
              <a:rPr lang="en-US" sz="1200">
                <a:solidFill>
                  <a:schemeClr val="bg1"/>
                </a:solidFill>
              </a:rPr>
              <a:t>October 2024</a:t>
            </a:r>
          </a:p>
        </p:txBody>
      </p:sp>
      <p:pic>
        <p:nvPicPr>
          <p:cNvPr id="14" name="Picture 13" descr="Two women sitting at a table&#10;&#10;Description automatically generated">
            <a:extLst>
              <a:ext uri="{FF2B5EF4-FFF2-40B4-BE49-F238E27FC236}">
                <a16:creationId xmlns:a16="http://schemas.microsoft.com/office/drawing/2014/main" id="{F2464B7D-9E16-380A-0D45-17BE6D94E9D8}"/>
              </a:ext>
            </a:extLst>
          </p:cNvPr>
          <p:cNvPicPr>
            <a:picLocks noChangeAspect="1"/>
          </p:cNvPicPr>
          <p:nvPr/>
        </p:nvPicPr>
        <p:blipFill>
          <a:blip r:embed="rId4">
            <a:extLst>
              <a:ext uri="{28A0092B-C50C-407E-A947-70E740481C1C}">
                <a14:useLocalDpi xmlns:a14="http://schemas.microsoft.com/office/drawing/2010/main" val="0"/>
              </a:ext>
            </a:extLst>
          </a:blip>
          <a:srcRect t="13317" b="17237"/>
          <a:stretch/>
        </p:blipFill>
        <p:spPr>
          <a:xfrm>
            <a:off x="6056793" y="215933"/>
            <a:ext cx="6388883" cy="6082183"/>
          </a:xfrm>
          <a:prstGeom prst="rect">
            <a:avLst/>
          </a:prstGeom>
        </p:spPr>
      </p:pic>
      <p:sp>
        <p:nvSpPr>
          <p:cNvPr id="15" name="Rectangle 14">
            <a:extLst>
              <a:ext uri="{FF2B5EF4-FFF2-40B4-BE49-F238E27FC236}">
                <a16:creationId xmlns:a16="http://schemas.microsoft.com/office/drawing/2014/main" id="{78D662DE-8AD8-360B-E94F-BF3CD754BEC6}"/>
              </a:ext>
            </a:extLst>
          </p:cNvPr>
          <p:cNvSpPr/>
          <p:nvPr/>
        </p:nvSpPr>
        <p:spPr>
          <a:xfrm>
            <a:off x="6816436" y="288498"/>
            <a:ext cx="5375564" cy="6288336"/>
          </a:xfrm>
          <a:prstGeom prst="rect">
            <a:avLst/>
          </a:prstGeom>
          <a:solidFill>
            <a:srgbClr val="DC9F27">
              <a:alpha val="5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9E33B1-AD12-4C3B-AE0D-E395E79B7A74}"/>
              </a:ext>
            </a:extLst>
          </p:cNvPr>
          <p:cNvSpPr>
            <a:spLocks noGrp="1"/>
          </p:cNvSpPr>
          <p:nvPr>
            <p:ph type="title"/>
          </p:nvPr>
        </p:nvSpPr>
        <p:spPr>
          <a:xfrm>
            <a:off x="823290" y="2332454"/>
            <a:ext cx="7459858" cy="1552527"/>
          </a:xfrm>
        </p:spPr>
        <p:txBody>
          <a:bodyPr/>
          <a:lstStyle/>
          <a:p>
            <a:r>
              <a:rPr lang="en-US" sz="3600" kern="100">
                <a:effectLst/>
                <a:ea typeface="Aptos" panose="020B0004020202020204" pitchFamily="34" charset="0"/>
                <a:cs typeface="Times New Roman" panose="02020603050405020304" pitchFamily="18" charset="0"/>
              </a:rPr>
              <a:t>Digital Marketing:</a:t>
            </a:r>
            <a:br>
              <a:rPr lang="en-US" sz="3200" kern="100">
                <a:effectLst/>
                <a:ea typeface="Aptos" panose="020B0004020202020204" pitchFamily="34" charset="0"/>
                <a:cs typeface="Times New Roman" panose="02020603050405020304" pitchFamily="18" charset="0"/>
              </a:rPr>
            </a:br>
            <a:r>
              <a:rPr lang="en-US" sz="2800" i="1" kern="100">
                <a:effectLst/>
                <a:latin typeface="Georgia" panose="02040502050405020303" pitchFamily="18" charset="0"/>
                <a:ea typeface="Aptos" panose="020B0004020202020204" pitchFamily="34" charset="0"/>
                <a:cs typeface="Times New Roman" panose="02020603050405020304" pitchFamily="18" charset="0"/>
              </a:rPr>
              <a:t>Key Areas of Focus </a:t>
            </a:r>
            <a:r>
              <a:rPr lang="en-US" sz="2800" i="1" kern="100">
                <a:latin typeface="Georgia" panose="02040502050405020303" pitchFamily="18" charset="0"/>
                <a:ea typeface="Aptos" panose="020B0004020202020204" pitchFamily="34" charset="0"/>
                <a:cs typeface="Times New Roman" panose="02020603050405020304" pitchFamily="18" charset="0"/>
              </a:rPr>
              <a:t>&amp;</a:t>
            </a:r>
            <a:r>
              <a:rPr lang="en-US" sz="2800" i="1" kern="100">
                <a:effectLst/>
                <a:latin typeface="Georgia" panose="02040502050405020303" pitchFamily="18" charset="0"/>
                <a:ea typeface="Aptos" panose="020B0004020202020204" pitchFamily="34" charset="0"/>
                <a:cs typeface="Times New Roman" panose="02020603050405020304" pitchFamily="18" charset="0"/>
              </a:rPr>
              <a:t> Impactful Strategies</a:t>
            </a:r>
            <a:endParaRPr lang="en-US" sz="3200" i="1">
              <a:latin typeface="Georgia" panose="02040502050405020303" pitchFamily="18" charset="0"/>
            </a:endParaRPr>
          </a:p>
        </p:txBody>
      </p:sp>
      <p:pic>
        <p:nvPicPr>
          <p:cNvPr id="17" name="Picture 16" descr="A black and white background with white lines&#10;&#10;Description automatically generated">
            <a:extLst>
              <a:ext uri="{FF2B5EF4-FFF2-40B4-BE49-F238E27FC236}">
                <a16:creationId xmlns:a16="http://schemas.microsoft.com/office/drawing/2014/main" id="{C5019D86-893D-D172-8D3E-20B80E3623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7184" y="414007"/>
            <a:ext cx="4849101" cy="5807918"/>
          </a:xfrm>
          <a:prstGeom prst="rect">
            <a:avLst/>
          </a:prstGeom>
        </p:spPr>
      </p:pic>
      <p:sp>
        <p:nvSpPr>
          <p:cNvPr id="18" name="Rectangle 17">
            <a:extLst>
              <a:ext uri="{FF2B5EF4-FFF2-40B4-BE49-F238E27FC236}">
                <a16:creationId xmlns:a16="http://schemas.microsoft.com/office/drawing/2014/main" id="{B3C11B03-3310-8E53-0F61-51A129BC5BF5}"/>
              </a:ext>
            </a:extLst>
          </p:cNvPr>
          <p:cNvSpPr/>
          <p:nvPr/>
        </p:nvSpPr>
        <p:spPr>
          <a:xfrm>
            <a:off x="7826732" y="-65435"/>
            <a:ext cx="834887" cy="485721"/>
          </a:xfrm>
          <a:prstGeom prst="rect">
            <a:avLst/>
          </a:prstGeom>
          <a:noFill/>
          <a:ln w="95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121F3C2-867D-ABBB-B0D0-FA9CFA642C54}"/>
              </a:ext>
            </a:extLst>
          </p:cNvPr>
          <p:cNvSpPr/>
          <p:nvPr/>
        </p:nvSpPr>
        <p:spPr>
          <a:xfrm>
            <a:off x="9764203" y="6213585"/>
            <a:ext cx="967407" cy="694111"/>
          </a:xfrm>
          <a:prstGeom prst="rect">
            <a:avLst/>
          </a:prstGeom>
          <a:noFill/>
          <a:ln w="9525">
            <a:solidFill>
              <a:schemeClr val="accent5">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311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6C1A-D14A-38E2-5AA3-5C5B2D7CD86A}"/>
              </a:ext>
            </a:extLst>
          </p:cNvPr>
          <p:cNvSpPr>
            <a:spLocks noGrp="1"/>
          </p:cNvSpPr>
          <p:nvPr>
            <p:ph type="title"/>
          </p:nvPr>
        </p:nvSpPr>
        <p:spPr/>
        <p:txBody>
          <a:bodyPr/>
          <a:lstStyle/>
          <a:p>
            <a:r>
              <a:rPr lang="en-US"/>
              <a:t>Recommended KPIs</a:t>
            </a:r>
          </a:p>
        </p:txBody>
      </p:sp>
      <p:graphicFrame>
        <p:nvGraphicFramePr>
          <p:cNvPr id="3" name="Table 2">
            <a:extLst>
              <a:ext uri="{FF2B5EF4-FFF2-40B4-BE49-F238E27FC236}">
                <a16:creationId xmlns:a16="http://schemas.microsoft.com/office/drawing/2014/main" id="{40E85BFC-06A7-8545-2C90-78C491C31267}"/>
              </a:ext>
            </a:extLst>
          </p:cNvPr>
          <p:cNvGraphicFramePr>
            <a:graphicFrameLocks noGrp="1"/>
          </p:cNvGraphicFramePr>
          <p:nvPr>
            <p:extLst>
              <p:ext uri="{D42A27DB-BD31-4B8C-83A1-F6EECF244321}">
                <p14:modId xmlns:p14="http://schemas.microsoft.com/office/powerpoint/2010/main" val="1750596307"/>
              </p:ext>
            </p:extLst>
          </p:nvPr>
        </p:nvGraphicFramePr>
        <p:xfrm>
          <a:off x="366232" y="1658531"/>
          <a:ext cx="11627295" cy="5049767"/>
        </p:xfrm>
        <a:graphic>
          <a:graphicData uri="http://schemas.openxmlformats.org/drawingml/2006/table">
            <a:tbl>
              <a:tblPr firstRow="1" bandRow="1">
                <a:tableStyleId>{F5AB1C69-6EDB-4FF4-983F-18BD219EF322}</a:tableStyleId>
              </a:tblPr>
              <a:tblGrid>
                <a:gridCol w="1446384">
                  <a:extLst>
                    <a:ext uri="{9D8B030D-6E8A-4147-A177-3AD203B41FA5}">
                      <a16:colId xmlns:a16="http://schemas.microsoft.com/office/drawing/2014/main" val="1014795680"/>
                    </a:ext>
                  </a:extLst>
                </a:gridCol>
                <a:gridCol w="2314322">
                  <a:extLst>
                    <a:ext uri="{9D8B030D-6E8A-4147-A177-3AD203B41FA5}">
                      <a16:colId xmlns:a16="http://schemas.microsoft.com/office/drawing/2014/main" val="3348421500"/>
                    </a:ext>
                  </a:extLst>
                </a:gridCol>
                <a:gridCol w="2985961">
                  <a:extLst>
                    <a:ext uri="{9D8B030D-6E8A-4147-A177-3AD203B41FA5}">
                      <a16:colId xmlns:a16="http://schemas.microsoft.com/office/drawing/2014/main" val="1451020850"/>
                    </a:ext>
                  </a:extLst>
                </a:gridCol>
                <a:gridCol w="2621820">
                  <a:extLst>
                    <a:ext uri="{9D8B030D-6E8A-4147-A177-3AD203B41FA5}">
                      <a16:colId xmlns:a16="http://schemas.microsoft.com/office/drawing/2014/main" val="4286652064"/>
                    </a:ext>
                  </a:extLst>
                </a:gridCol>
                <a:gridCol w="2258808">
                  <a:extLst>
                    <a:ext uri="{9D8B030D-6E8A-4147-A177-3AD203B41FA5}">
                      <a16:colId xmlns:a16="http://schemas.microsoft.com/office/drawing/2014/main" val="1820630231"/>
                    </a:ext>
                  </a:extLst>
                </a:gridCol>
              </a:tblGrid>
              <a:tr h="393492">
                <a:tc>
                  <a:txBody>
                    <a:bodyPr/>
                    <a:lstStyle/>
                    <a:p>
                      <a:r>
                        <a:rPr lang="en-US">
                          <a:solidFill>
                            <a:schemeClr val="tx1"/>
                          </a:solidFill>
                          <a:latin typeface="Franklin Gothic Medium" panose="020B0603020102020204" pitchFamily="34" charset="0"/>
                        </a:rPr>
                        <a:t>Objective</a:t>
                      </a:r>
                    </a:p>
                  </a:txBody>
                  <a:tcPr/>
                </a:tc>
                <a:tc>
                  <a:txBody>
                    <a:bodyPr/>
                    <a:lstStyle/>
                    <a:p>
                      <a:r>
                        <a:rPr lang="en-US">
                          <a:solidFill>
                            <a:schemeClr val="tx1"/>
                          </a:solidFill>
                          <a:latin typeface="Franklin Gothic Medium" panose="020B0603020102020204" pitchFamily="34" charset="0"/>
                        </a:rPr>
                        <a:t>Attract</a:t>
                      </a:r>
                    </a:p>
                  </a:txBody>
                  <a:tcPr/>
                </a:tc>
                <a:tc>
                  <a:txBody>
                    <a:bodyPr/>
                    <a:lstStyle/>
                    <a:p>
                      <a:r>
                        <a:rPr lang="en-US">
                          <a:solidFill>
                            <a:schemeClr val="tx1"/>
                          </a:solidFill>
                          <a:latin typeface="Franklin Gothic Medium" panose="020B0603020102020204" pitchFamily="34" charset="0"/>
                        </a:rPr>
                        <a:t>Engage</a:t>
                      </a:r>
                    </a:p>
                  </a:txBody>
                  <a:tcPr/>
                </a:tc>
                <a:tc>
                  <a:txBody>
                    <a:bodyPr/>
                    <a:lstStyle/>
                    <a:p>
                      <a:r>
                        <a:rPr lang="en-US">
                          <a:solidFill>
                            <a:schemeClr val="tx1"/>
                          </a:solidFill>
                          <a:latin typeface="Franklin Gothic Medium" panose="020B0603020102020204" pitchFamily="34" charset="0"/>
                        </a:rPr>
                        <a:t>Convert</a:t>
                      </a:r>
                    </a:p>
                  </a:txBody>
                  <a:tcPr/>
                </a:tc>
                <a:tc>
                  <a:txBody>
                    <a:bodyPr/>
                    <a:lstStyle/>
                    <a:p>
                      <a:r>
                        <a:rPr lang="en-US">
                          <a:solidFill>
                            <a:schemeClr val="tx1"/>
                          </a:solidFill>
                          <a:latin typeface="Franklin Gothic Medium" panose="020B0603020102020204" pitchFamily="34" charset="0"/>
                        </a:rPr>
                        <a:t>Maintain</a:t>
                      </a:r>
                    </a:p>
                  </a:txBody>
                  <a:tcPr/>
                </a:tc>
                <a:extLst>
                  <a:ext uri="{0D108BD9-81ED-4DB2-BD59-A6C34878D82A}">
                    <a16:rowId xmlns:a16="http://schemas.microsoft.com/office/drawing/2014/main" val="3153320441"/>
                  </a:ext>
                </a:extLst>
              </a:tr>
              <a:tr h="1082102">
                <a:tc>
                  <a:txBody>
                    <a:bodyPr/>
                    <a:lstStyle/>
                    <a:p>
                      <a:r>
                        <a:rPr lang="en-US" b="1"/>
                        <a:t>Digital KPI</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Digital reach (social</a:t>
                      </a:r>
                      <a:br>
                        <a:rPr lang="en-US" sz="1200">
                          <a:latin typeface="Georgia" panose="02040502050405020303" pitchFamily="18" charset="0"/>
                        </a:rPr>
                      </a:br>
                      <a:r>
                        <a:rPr lang="en-US" sz="1200">
                          <a:latin typeface="Georgia" panose="02040502050405020303" pitchFamily="18" charset="0"/>
                        </a:rPr>
                        <a:t>reach + SEO </a:t>
                      </a:r>
                      <a:br>
                        <a:rPr lang="en-US" sz="1200">
                          <a:latin typeface="Georgia" panose="02040502050405020303" pitchFamily="18" charset="0"/>
                        </a:rPr>
                      </a:br>
                      <a:r>
                        <a:rPr lang="en-US" sz="1200">
                          <a:latin typeface="Georgia" panose="02040502050405020303" pitchFamily="18" charset="0"/>
                        </a:rPr>
                        <a:t>impressions + press impressions)</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Site unique visitors and visits</a:t>
                      </a:r>
                    </a:p>
                    <a:p>
                      <a:pPr marL="285750" indent="-285750">
                        <a:buFont typeface="Arial" panose="020B0604020202020204" pitchFamily="34" charset="0"/>
                        <a:buChar char="•"/>
                      </a:pPr>
                      <a:r>
                        <a:rPr lang="en-US" sz="1200">
                          <a:latin typeface="Georgia" panose="02040502050405020303" pitchFamily="18" charset="0"/>
                        </a:rPr>
                        <a:t>Multimedia </a:t>
                      </a:r>
                      <a:r>
                        <a:rPr lang="en-US" sz="1200" err="1">
                          <a:latin typeface="Georgia" panose="02040502050405020303" pitchFamily="18" charset="0"/>
                        </a:rPr>
                        <a:t>eng.</a:t>
                      </a:r>
                      <a:r>
                        <a:rPr lang="en-US" sz="1200">
                          <a:latin typeface="Georgia" panose="02040502050405020303" pitchFamily="18" charset="0"/>
                        </a:rPr>
                        <a:t> % (VR, 3D, etc.)</a:t>
                      </a:r>
                    </a:p>
                    <a:p>
                      <a:pPr marL="285750" indent="-285750">
                        <a:buFont typeface="Arial" panose="020B0604020202020204" pitchFamily="34" charset="0"/>
                        <a:buChar char="•"/>
                      </a:pPr>
                      <a:r>
                        <a:rPr lang="en-US" sz="1200">
                          <a:latin typeface="Georgia" panose="02040502050405020303" pitchFamily="18" charset="0"/>
                        </a:rPr>
                        <a:t>Social engagement rate</a:t>
                      </a:r>
                    </a:p>
                    <a:p>
                      <a:pPr marL="285750" indent="-285750">
                        <a:buFont typeface="Arial" panose="020B0604020202020204" pitchFamily="34" charset="0"/>
                        <a:buChar char="•"/>
                      </a:pPr>
                      <a:r>
                        <a:rPr lang="en-US" sz="1200">
                          <a:latin typeface="Georgia" panose="02040502050405020303" pitchFamily="18" charset="0"/>
                        </a:rPr>
                        <a:t>Site engagement rate</a:t>
                      </a:r>
                    </a:p>
                    <a:p>
                      <a:pPr marL="285750" indent="-285750">
                        <a:buFont typeface="Arial" panose="020B0604020202020204" pitchFamily="34" charset="0"/>
                        <a:buChar char="•"/>
                      </a:pPr>
                      <a:r>
                        <a:rPr lang="en-US" sz="1200">
                          <a:latin typeface="Georgia" panose="02040502050405020303" pitchFamily="18" charset="0"/>
                        </a:rPr>
                        <a:t>Newsletter open rate</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Newsletter sign-ups</a:t>
                      </a:r>
                    </a:p>
                    <a:p>
                      <a:pPr marL="285750" indent="-285750">
                        <a:buFont typeface="Arial" panose="020B0604020202020204" pitchFamily="34" charset="0"/>
                        <a:buChar char="•"/>
                      </a:pPr>
                      <a:r>
                        <a:rPr lang="en-US" sz="1200">
                          <a:latin typeface="Georgia" panose="02040502050405020303" pitchFamily="18" charset="0"/>
                        </a:rPr>
                        <a:t>Contact rate (site)</a:t>
                      </a:r>
                    </a:p>
                    <a:p>
                      <a:pPr marL="285750" indent="-285750">
                        <a:buFont typeface="Arial" panose="020B0604020202020204" pitchFamily="34" charset="0"/>
                        <a:buChar char="•"/>
                      </a:pPr>
                      <a:r>
                        <a:rPr lang="en-US" sz="1200">
                          <a:latin typeface="Georgia" panose="02040502050405020303" pitchFamily="18" charset="0"/>
                        </a:rPr>
                        <a:t>Job application rate (site)</a:t>
                      </a:r>
                    </a:p>
                    <a:p>
                      <a:pPr marL="285750" indent="-285750">
                        <a:buFont typeface="Arial" panose="020B0604020202020204" pitchFamily="34" charset="0"/>
                        <a:buChar char="•"/>
                      </a:pPr>
                      <a:r>
                        <a:rPr lang="en-US" sz="1200">
                          <a:latin typeface="Georgia" panose="02040502050405020303" pitchFamily="18" charset="0"/>
                        </a:rPr>
                        <a:t># of press coverage articles</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Social followers</a:t>
                      </a:r>
                    </a:p>
                    <a:p>
                      <a:pPr marL="285750" indent="-285750">
                        <a:buFont typeface="Arial" panose="020B0604020202020204" pitchFamily="34" charset="0"/>
                        <a:buChar char="•"/>
                      </a:pPr>
                      <a:r>
                        <a:rPr lang="en-US" sz="1200">
                          <a:latin typeface="Georgia" panose="02040502050405020303" pitchFamily="18" charset="0"/>
                        </a:rPr>
                        <a:t>Newsletter list size</a:t>
                      </a:r>
                    </a:p>
                    <a:p>
                      <a:pPr marL="285750" indent="-285750">
                        <a:buFont typeface="Arial" panose="020B0604020202020204" pitchFamily="34" charset="0"/>
                        <a:buChar char="•"/>
                      </a:pPr>
                      <a:r>
                        <a:rPr lang="en-US" sz="1200">
                          <a:latin typeface="Georgia" panose="02040502050405020303" pitchFamily="18" charset="0"/>
                        </a:rPr>
                        <a:t>Repeat visit %</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223425"/>
                  </a:ext>
                </a:extLst>
              </a:tr>
              <a:tr h="1475593">
                <a:tc>
                  <a:txBody>
                    <a:bodyPr/>
                    <a:lstStyle/>
                    <a:p>
                      <a:r>
                        <a:rPr lang="en-US" b="1"/>
                        <a:t>Signal Metrics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Site unique visitors</a:t>
                      </a:r>
                    </a:p>
                    <a:p>
                      <a:pPr marL="285750" indent="-285750">
                        <a:buFont typeface="Arial" panose="020B0604020202020204" pitchFamily="34" charset="0"/>
                        <a:buChar char="•"/>
                      </a:pPr>
                      <a:r>
                        <a:rPr lang="en-US" sz="1200">
                          <a:latin typeface="Georgia" panose="02040502050405020303" pitchFamily="18" charset="0"/>
                        </a:rPr>
                        <a:t>Site page views</a:t>
                      </a:r>
                    </a:p>
                    <a:p>
                      <a:pPr marL="285750" indent="-285750">
                        <a:buFont typeface="Arial" panose="020B0604020202020204" pitchFamily="34" charset="0"/>
                        <a:buChar char="•"/>
                      </a:pPr>
                      <a:r>
                        <a:rPr lang="en-US" sz="1200">
                          <a:latin typeface="Georgia" panose="02040502050405020303" pitchFamily="18" charset="0"/>
                        </a:rPr>
                        <a:t>Social follower growth</a:t>
                      </a:r>
                    </a:p>
                    <a:p>
                      <a:pPr marL="285750" indent="-285750">
                        <a:buFont typeface="Arial" panose="020B0604020202020204" pitchFamily="34" charset="0"/>
                        <a:buChar char="•"/>
                      </a:pPr>
                      <a:r>
                        <a:rPr lang="en-US" sz="1200">
                          <a:latin typeface="Georgia" panose="02040502050405020303" pitchFamily="18" charset="0"/>
                        </a:rPr>
                        <a:t>SEO first page rankings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Bounce rate</a:t>
                      </a:r>
                    </a:p>
                    <a:p>
                      <a:pPr marL="285750" indent="-285750">
                        <a:buFont typeface="Arial" panose="020B0604020202020204" pitchFamily="34" charset="0"/>
                        <a:buChar char="•"/>
                      </a:pPr>
                      <a:r>
                        <a:rPr lang="en-US" sz="1200">
                          <a:latin typeface="Georgia" panose="02040502050405020303" pitchFamily="18" charset="0"/>
                        </a:rPr>
                        <a:t>Visits with site multimedia engagements (video, galleries, VR Toggle, 3D Storyscape, 360 Map)</a:t>
                      </a:r>
                    </a:p>
                    <a:p>
                      <a:pPr marL="285750" indent="-285750">
                        <a:buFont typeface="Arial" panose="020B0604020202020204" pitchFamily="34" charset="0"/>
                        <a:buChar char="•"/>
                      </a:pPr>
                      <a:r>
                        <a:rPr lang="en-US" sz="1200">
                          <a:latin typeface="Georgia" panose="02040502050405020303" pitchFamily="18" charset="0"/>
                        </a:rPr>
                        <a:t>Newsletter clicks and CTO rate </a:t>
                      </a:r>
                    </a:p>
                    <a:p>
                      <a:pPr marL="285750" indent="-285750">
                        <a:buFont typeface="Arial" panose="020B0604020202020204" pitchFamily="34" charset="0"/>
                        <a:buChar char="•"/>
                      </a:pPr>
                      <a:r>
                        <a:rPr lang="en-US" sz="1200">
                          <a:latin typeface="Georgia" panose="02040502050405020303" pitchFamily="18" charset="0"/>
                        </a:rPr>
                        <a:t>Site repeat visitors</a:t>
                      </a:r>
                    </a:p>
                    <a:p>
                      <a:pPr marL="285750" indent="-285750">
                        <a:buFont typeface="Arial" panose="020B0604020202020204" pitchFamily="34" charset="0"/>
                        <a:buChar char="•"/>
                      </a:pPr>
                      <a:r>
                        <a:rPr lang="en-US" sz="1200">
                          <a:latin typeface="Georgia" panose="02040502050405020303" pitchFamily="18" charset="0"/>
                        </a:rPr>
                        <a:t>PV/V</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Visits to the Contact Us page</a:t>
                      </a:r>
                    </a:p>
                    <a:p>
                      <a:pPr marL="285750" indent="-285750">
                        <a:buFont typeface="Arial" panose="020B0604020202020204" pitchFamily="34" charset="0"/>
                        <a:buChar char="•"/>
                      </a:pPr>
                      <a:r>
                        <a:rPr lang="en-US" sz="1200">
                          <a:latin typeface="Georgia" panose="02040502050405020303" pitchFamily="18" charset="0"/>
                        </a:rPr>
                        <a:t>Visits to Career page</a:t>
                      </a:r>
                    </a:p>
                    <a:p>
                      <a:pPr marL="285750" indent="-285750">
                        <a:buFont typeface="Arial" panose="020B0604020202020204" pitchFamily="34" charset="0"/>
                        <a:buChar char="•"/>
                      </a:pPr>
                      <a:r>
                        <a:rPr lang="en-US" sz="1200">
                          <a:latin typeface="Georgia" panose="02040502050405020303" pitchFamily="18" charset="0"/>
                        </a:rPr>
                        <a:t># of contacts with journalists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Organic social reach</a:t>
                      </a:r>
                    </a:p>
                    <a:p>
                      <a:pPr marL="285750" indent="-285750">
                        <a:buFont typeface="Arial" panose="020B0604020202020204" pitchFamily="34" charset="0"/>
                        <a:buChar char="•"/>
                      </a:pPr>
                      <a:r>
                        <a:rPr lang="en-US" sz="1200">
                          <a:latin typeface="Georgia" panose="02040502050405020303" pitchFamily="18" charset="0"/>
                        </a:rPr>
                        <a:t>Social shares</a:t>
                      </a:r>
                    </a:p>
                    <a:p>
                      <a:pPr marL="285750" indent="-285750">
                        <a:buFont typeface="Arial" panose="020B0604020202020204" pitchFamily="34" charset="0"/>
                        <a:buChar char="•"/>
                      </a:pPr>
                      <a:r>
                        <a:rPr lang="en-US" sz="1200">
                          <a:latin typeface="Georgia" panose="02040502050405020303" pitchFamily="18" charset="0"/>
                        </a:rPr>
                        <a:t>Newsletter click rate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819679"/>
                  </a:ext>
                </a:extLst>
              </a:tr>
              <a:tr h="1082102">
                <a:tc>
                  <a:txBody>
                    <a:bodyPr/>
                    <a:lstStyle/>
                    <a:p>
                      <a:r>
                        <a:rPr lang="en-US" b="1"/>
                        <a:t>Dimensions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Social reach by network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Traffic by source</a:t>
                      </a:r>
                    </a:p>
                    <a:p>
                      <a:pPr marL="285750" indent="-285750">
                        <a:buFont typeface="Arial" panose="020B0604020202020204" pitchFamily="34" charset="0"/>
                        <a:buChar char="•"/>
                      </a:pPr>
                      <a:r>
                        <a:rPr lang="en-US" sz="1200">
                          <a:latin typeface="Georgia" panose="02040502050405020303" pitchFamily="18" charset="0"/>
                        </a:rPr>
                        <a:t>Traffic by device type</a:t>
                      </a:r>
                    </a:p>
                    <a:p>
                      <a:pPr marL="285750" indent="-285750">
                        <a:buFont typeface="Arial" panose="020B0604020202020204" pitchFamily="34" charset="0"/>
                        <a:buChar char="•"/>
                      </a:pPr>
                      <a:r>
                        <a:rPr lang="en-US" sz="1200">
                          <a:latin typeface="Georgia" panose="02040502050405020303" pitchFamily="18" charset="0"/>
                        </a:rPr>
                        <a:t>Traffic by content type/site section</a:t>
                      </a:r>
                    </a:p>
                    <a:p>
                      <a:pPr marL="285750" indent="-285750">
                        <a:buFont typeface="Arial" panose="020B0604020202020204" pitchFamily="34" charset="0"/>
                        <a:buChar char="•"/>
                      </a:pPr>
                      <a:r>
                        <a:rPr lang="en-US" sz="1200">
                          <a:latin typeface="Georgia" panose="02040502050405020303" pitchFamily="18" charset="0"/>
                        </a:rPr>
                        <a:t>Social engagement by network</a:t>
                      </a:r>
                    </a:p>
                    <a:p>
                      <a:pPr marL="285750" indent="-285750">
                        <a:buFont typeface="Arial" panose="020B0604020202020204" pitchFamily="34" charset="0"/>
                        <a:buChar char="•"/>
                      </a:pPr>
                      <a:r>
                        <a:rPr lang="en-US" sz="1200">
                          <a:latin typeface="Georgia" panose="02040502050405020303" pitchFamily="18" charset="0"/>
                        </a:rPr>
                        <a:t>Social engagement by post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Traffic by source</a:t>
                      </a:r>
                    </a:p>
                    <a:p>
                      <a:pPr marL="285750" indent="-285750">
                        <a:buFont typeface="Arial" panose="020B0604020202020204" pitchFamily="34" charset="0"/>
                        <a:buChar char="•"/>
                      </a:pPr>
                      <a:r>
                        <a:rPr lang="en-US" sz="1200">
                          <a:latin typeface="Georgia" panose="02040502050405020303" pitchFamily="18" charset="0"/>
                        </a:rPr>
                        <a:t>Traffic by device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latin typeface="Georgia" panose="02040502050405020303" pitchFamily="18" charset="0"/>
                        </a:rPr>
                        <a:t>Social followers by network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6748019"/>
                  </a:ext>
                </a:extLst>
              </a:tr>
              <a:tr h="1016478">
                <a:tc>
                  <a:txBody>
                    <a:bodyPr/>
                    <a:lstStyle/>
                    <a:p>
                      <a:r>
                        <a:rPr lang="en-US" b="1"/>
                        <a:t>Data Source</a:t>
                      </a: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latin typeface="Georgia" panose="02040502050405020303" pitchFamily="18" charset="0"/>
                        </a:rPr>
                        <a:t>Google Analytics</a:t>
                      </a:r>
                    </a:p>
                    <a:p>
                      <a:pPr marL="285750" indent="-285750">
                        <a:buFont typeface="Arial" panose="020B0604020202020204" pitchFamily="34" charset="0"/>
                        <a:buChar char="•"/>
                      </a:pPr>
                      <a:r>
                        <a:rPr lang="en-US" sz="1200">
                          <a:latin typeface="Georgia" panose="02040502050405020303" pitchFamily="18" charset="0"/>
                        </a:rPr>
                        <a:t>Social platform analytics</a:t>
                      </a:r>
                    </a:p>
                    <a:p>
                      <a:pPr marL="285750" indent="-285750">
                        <a:buFont typeface="Arial" panose="020B0604020202020204" pitchFamily="34" charset="0"/>
                        <a:buChar char="•"/>
                      </a:pPr>
                      <a:r>
                        <a:rPr lang="en-US" sz="1200">
                          <a:latin typeface="Georgia" panose="02040502050405020303" pitchFamily="18" charset="0"/>
                        </a:rPr>
                        <a:t>Google Search Console</a:t>
                      </a:r>
                    </a:p>
                    <a:p>
                      <a:pPr marL="285750" indent="-285750">
                        <a:buFont typeface="Arial" panose="020B0604020202020204" pitchFamily="34" charset="0"/>
                        <a:buChar char="•"/>
                      </a:pPr>
                      <a:r>
                        <a:rPr lang="en-US" sz="1200">
                          <a:latin typeface="Georgia" panose="02040502050405020303" pitchFamily="18" charset="0"/>
                        </a:rPr>
                        <a:t>PR tool</a:t>
                      </a: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latin typeface="Georgia" panose="02040502050405020303" pitchFamily="18" charset="0"/>
                        </a:rPr>
                        <a:t>Google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Georgia" panose="02040502050405020303" pitchFamily="18" charset="0"/>
                        </a:rPr>
                        <a:t>Social platform analytics</a:t>
                      </a:r>
                    </a:p>
                    <a:p>
                      <a:pPr marL="285750" indent="-285750">
                        <a:buFont typeface="Arial" panose="020B0604020202020204" pitchFamily="34" charset="0"/>
                        <a:buChar char="•"/>
                      </a:pPr>
                      <a:r>
                        <a:rPr lang="en-US" sz="1200">
                          <a:latin typeface="Georgia" panose="02040502050405020303" pitchFamily="18" charset="0"/>
                        </a:rPr>
                        <a:t>Newsletter tool</a:t>
                      </a: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latin typeface="Georgia" panose="02040502050405020303" pitchFamily="18" charset="0"/>
                        </a:rPr>
                        <a:t>Google Analytics</a:t>
                      </a:r>
                    </a:p>
                    <a:p>
                      <a:pPr marL="285750" indent="-285750">
                        <a:buFont typeface="Arial" panose="020B0604020202020204" pitchFamily="34" charset="0"/>
                        <a:buChar char="•"/>
                      </a:pPr>
                      <a:r>
                        <a:rPr lang="en-US" sz="1200">
                          <a:latin typeface="Georgia" panose="02040502050405020303" pitchFamily="18" charset="0"/>
                        </a:rPr>
                        <a:t>Social platform analytics</a:t>
                      </a:r>
                    </a:p>
                    <a:p>
                      <a:pPr marL="285750" indent="-285750">
                        <a:buFont typeface="Arial" panose="020B0604020202020204" pitchFamily="34" charset="0"/>
                        <a:buChar char="•"/>
                      </a:pPr>
                      <a:r>
                        <a:rPr lang="en-US" sz="1200">
                          <a:latin typeface="Georgia" panose="02040502050405020303" pitchFamily="18" charset="0"/>
                        </a:rPr>
                        <a:t>PR tool</a:t>
                      </a:r>
                    </a:p>
                    <a:p>
                      <a:pPr marL="285750" indent="-285750">
                        <a:buFont typeface="Arial" panose="020B0604020202020204" pitchFamily="34" charset="0"/>
                        <a:buChar char="•"/>
                      </a:pPr>
                      <a:endParaRPr lang="en-US" sz="1200">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latin typeface="Georgia" panose="02040502050405020303" pitchFamily="18" charset="0"/>
                        </a:rPr>
                        <a:t>Social platform analytics</a:t>
                      </a:r>
                    </a:p>
                    <a:p>
                      <a:pPr marL="285750" indent="-285750">
                        <a:buFont typeface="Arial" panose="020B0604020202020204" pitchFamily="34" charset="0"/>
                        <a:buChar char="•"/>
                      </a:pPr>
                      <a:r>
                        <a:rPr lang="en-US" sz="1200">
                          <a:latin typeface="Georgia" panose="02040502050405020303" pitchFamily="18" charset="0"/>
                        </a:rPr>
                        <a:t>Newsletter tool</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57272845"/>
                  </a:ext>
                </a:extLst>
              </a:tr>
            </a:tbl>
          </a:graphicData>
        </a:graphic>
      </p:graphicFrame>
      <p:sp>
        <p:nvSpPr>
          <p:cNvPr id="7" name="Subtitle 2">
            <a:extLst>
              <a:ext uri="{FF2B5EF4-FFF2-40B4-BE49-F238E27FC236}">
                <a16:creationId xmlns:a16="http://schemas.microsoft.com/office/drawing/2014/main" id="{ADC3DAE8-0BB6-2DCB-BD3F-BD2896804890}"/>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000" spc="300">
                <a:latin typeface="Georgia" panose="02040502050405020303" pitchFamily="18" charset="0"/>
              </a:rPr>
              <a:t>ASSESS &amp; REFOCUS YOUR KPIs</a:t>
            </a:r>
          </a:p>
        </p:txBody>
      </p:sp>
    </p:spTree>
    <p:extLst>
      <p:ext uri="{BB962C8B-B14F-4D97-AF65-F5344CB8AC3E}">
        <p14:creationId xmlns:p14="http://schemas.microsoft.com/office/powerpoint/2010/main" val="2941252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155066D-2A5E-FD55-24DF-326E8BDED937}"/>
              </a:ext>
            </a:extLst>
          </p:cNvPr>
          <p:cNvGraphicFramePr>
            <a:graphicFrameLocks noGrp="1"/>
          </p:cNvGraphicFramePr>
          <p:nvPr>
            <p:extLst>
              <p:ext uri="{D42A27DB-BD31-4B8C-83A1-F6EECF244321}">
                <p14:modId xmlns:p14="http://schemas.microsoft.com/office/powerpoint/2010/main" val="1950598098"/>
              </p:ext>
            </p:extLst>
          </p:nvPr>
        </p:nvGraphicFramePr>
        <p:xfrm>
          <a:off x="366232" y="1658531"/>
          <a:ext cx="11627295" cy="5049767"/>
        </p:xfrm>
        <a:graphic>
          <a:graphicData uri="http://schemas.openxmlformats.org/drawingml/2006/table">
            <a:tbl>
              <a:tblPr firstRow="1" bandRow="1">
                <a:tableStyleId>{F5AB1C69-6EDB-4FF4-983F-18BD219EF322}</a:tableStyleId>
              </a:tblPr>
              <a:tblGrid>
                <a:gridCol w="1446384">
                  <a:extLst>
                    <a:ext uri="{9D8B030D-6E8A-4147-A177-3AD203B41FA5}">
                      <a16:colId xmlns:a16="http://schemas.microsoft.com/office/drawing/2014/main" val="1014795680"/>
                    </a:ext>
                  </a:extLst>
                </a:gridCol>
                <a:gridCol w="2314322">
                  <a:extLst>
                    <a:ext uri="{9D8B030D-6E8A-4147-A177-3AD203B41FA5}">
                      <a16:colId xmlns:a16="http://schemas.microsoft.com/office/drawing/2014/main" val="3348421500"/>
                    </a:ext>
                  </a:extLst>
                </a:gridCol>
                <a:gridCol w="2985961">
                  <a:extLst>
                    <a:ext uri="{9D8B030D-6E8A-4147-A177-3AD203B41FA5}">
                      <a16:colId xmlns:a16="http://schemas.microsoft.com/office/drawing/2014/main" val="1451020850"/>
                    </a:ext>
                  </a:extLst>
                </a:gridCol>
                <a:gridCol w="2621820">
                  <a:extLst>
                    <a:ext uri="{9D8B030D-6E8A-4147-A177-3AD203B41FA5}">
                      <a16:colId xmlns:a16="http://schemas.microsoft.com/office/drawing/2014/main" val="4286652064"/>
                    </a:ext>
                  </a:extLst>
                </a:gridCol>
                <a:gridCol w="2258808">
                  <a:extLst>
                    <a:ext uri="{9D8B030D-6E8A-4147-A177-3AD203B41FA5}">
                      <a16:colId xmlns:a16="http://schemas.microsoft.com/office/drawing/2014/main" val="1820630231"/>
                    </a:ext>
                  </a:extLst>
                </a:gridCol>
              </a:tblGrid>
              <a:tr h="393492">
                <a:tc>
                  <a:txBody>
                    <a:bodyPr/>
                    <a:lstStyle/>
                    <a:p>
                      <a:r>
                        <a:rPr lang="en-US">
                          <a:solidFill>
                            <a:schemeClr val="tx1"/>
                          </a:solidFill>
                          <a:latin typeface="Franklin Gothic Medium" panose="020B0603020102020204" pitchFamily="34" charset="0"/>
                        </a:rPr>
                        <a:t>Objective</a:t>
                      </a:r>
                    </a:p>
                  </a:txBody>
                  <a:tcPr/>
                </a:tc>
                <a:tc>
                  <a:txBody>
                    <a:bodyPr/>
                    <a:lstStyle/>
                    <a:p>
                      <a:r>
                        <a:rPr lang="en-US">
                          <a:solidFill>
                            <a:schemeClr val="tx1"/>
                          </a:solidFill>
                          <a:latin typeface="Franklin Gothic Medium" panose="020B0603020102020204" pitchFamily="34" charset="0"/>
                        </a:rPr>
                        <a:t>Attract</a:t>
                      </a:r>
                    </a:p>
                  </a:txBody>
                  <a:tcPr/>
                </a:tc>
                <a:tc>
                  <a:txBody>
                    <a:bodyPr/>
                    <a:lstStyle/>
                    <a:p>
                      <a:r>
                        <a:rPr lang="en-US">
                          <a:solidFill>
                            <a:schemeClr val="tx1"/>
                          </a:solidFill>
                          <a:latin typeface="Franklin Gothic Medium" panose="020B0603020102020204" pitchFamily="34" charset="0"/>
                        </a:rPr>
                        <a:t>Engage</a:t>
                      </a:r>
                    </a:p>
                  </a:txBody>
                  <a:tcPr/>
                </a:tc>
                <a:tc>
                  <a:txBody>
                    <a:bodyPr/>
                    <a:lstStyle/>
                    <a:p>
                      <a:r>
                        <a:rPr lang="en-US">
                          <a:solidFill>
                            <a:schemeClr val="tx1"/>
                          </a:solidFill>
                          <a:latin typeface="Franklin Gothic Medium" panose="020B0603020102020204" pitchFamily="34" charset="0"/>
                        </a:rPr>
                        <a:t>Convert</a:t>
                      </a:r>
                    </a:p>
                  </a:txBody>
                  <a:tcPr/>
                </a:tc>
                <a:tc>
                  <a:txBody>
                    <a:bodyPr/>
                    <a:lstStyle/>
                    <a:p>
                      <a:r>
                        <a:rPr lang="en-US">
                          <a:solidFill>
                            <a:schemeClr val="tx1"/>
                          </a:solidFill>
                          <a:latin typeface="Franklin Gothic Medium" panose="020B0603020102020204" pitchFamily="34" charset="0"/>
                        </a:rPr>
                        <a:t>Maintain</a:t>
                      </a:r>
                    </a:p>
                  </a:txBody>
                  <a:tcPr/>
                </a:tc>
                <a:extLst>
                  <a:ext uri="{0D108BD9-81ED-4DB2-BD59-A6C34878D82A}">
                    <a16:rowId xmlns:a16="http://schemas.microsoft.com/office/drawing/2014/main" val="3153320441"/>
                  </a:ext>
                </a:extLst>
              </a:tr>
              <a:tr h="1082102">
                <a:tc>
                  <a:txBody>
                    <a:bodyPr/>
                    <a:lstStyle/>
                    <a:p>
                      <a:r>
                        <a:rPr lang="en-US" b="1"/>
                        <a:t>Digital KPI</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b="1">
                          <a:solidFill>
                            <a:schemeClr val="tx1"/>
                          </a:solidFill>
                          <a:latin typeface="Georgia" panose="02040502050405020303" pitchFamily="18" charset="0"/>
                        </a:rPr>
                        <a:t>Digital reach (social reach + SEO impressions + press impressions)</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b="1">
                          <a:solidFill>
                            <a:schemeClr val="tx1"/>
                          </a:solidFill>
                          <a:latin typeface="Georgia" panose="02040502050405020303" pitchFamily="18" charset="0"/>
                        </a:rPr>
                        <a:t>Site unique visitors and visits</a:t>
                      </a:r>
                    </a:p>
                    <a:p>
                      <a:pPr marL="285750" indent="-285750">
                        <a:buFont typeface="Arial" panose="020B0604020202020204" pitchFamily="34" charset="0"/>
                        <a:buChar char="•"/>
                      </a:pPr>
                      <a:r>
                        <a:rPr lang="en-US" sz="1200">
                          <a:solidFill>
                            <a:srgbClr val="DBD5CD"/>
                          </a:solidFill>
                          <a:latin typeface="Georgia" panose="02040502050405020303" pitchFamily="18" charset="0"/>
                        </a:rPr>
                        <a:t>Multimedia </a:t>
                      </a:r>
                      <a:r>
                        <a:rPr lang="en-US" sz="1200" err="1">
                          <a:solidFill>
                            <a:srgbClr val="DBD5CD"/>
                          </a:solidFill>
                          <a:latin typeface="Georgia" panose="02040502050405020303" pitchFamily="18" charset="0"/>
                        </a:rPr>
                        <a:t>eng.</a:t>
                      </a:r>
                      <a:r>
                        <a:rPr lang="en-US" sz="1200">
                          <a:solidFill>
                            <a:srgbClr val="DBD5CD"/>
                          </a:solidFill>
                          <a:latin typeface="Georgia" panose="02040502050405020303" pitchFamily="18" charset="0"/>
                        </a:rPr>
                        <a:t> % (VR, 3D, etc.)</a:t>
                      </a:r>
                    </a:p>
                    <a:p>
                      <a:pPr marL="285750" indent="-285750">
                        <a:buFont typeface="Arial" panose="020B0604020202020204" pitchFamily="34" charset="0"/>
                        <a:buChar char="•"/>
                      </a:pPr>
                      <a:r>
                        <a:rPr lang="en-US" sz="1200">
                          <a:solidFill>
                            <a:srgbClr val="DBD5CD"/>
                          </a:solidFill>
                          <a:latin typeface="Georgia" panose="02040502050405020303" pitchFamily="18" charset="0"/>
                        </a:rPr>
                        <a:t>Social engagement rate</a:t>
                      </a:r>
                    </a:p>
                    <a:p>
                      <a:pPr marL="285750" indent="-285750">
                        <a:buFont typeface="Arial" panose="020B0604020202020204" pitchFamily="34" charset="0"/>
                        <a:buChar char="•"/>
                      </a:pPr>
                      <a:r>
                        <a:rPr lang="en-US" sz="1200" b="1">
                          <a:solidFill>
                            <a:schemeClr val="tx1"/>
                          </a:solidFill>
                          <a:latin typeface="Georgia" panose="02040502050405020303" pitchFamily="18" charset="0"/>
                        </a:rPr>
                        <a:t>Site engagement rate</a:t>
                      </a:r>
                    </a:p>
                    <a:p>
                      <a:pPr marL="285750" indent="-285750">
                        <a:buFont typeface="Arial" panose="020B0604020202020204" pitchFamily="34" charset="0"/>
                        <a:buChar char="•"/>
                      </a:pPr>
                      <a:r>
                        <a:rPr lang="en-US" sz="1200">
                          <a:solidFill>
                            <a:srgbClr val="DBD5CD"/>
                          </a:solidFill>
                          <a:latin typeface="Georgia" panose="02040502050405020303" pitchFamily="18" charset="0"/>
                        </a:rPr>
                        <a:t>Newsletter open rate</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b="1">
                          <a:solidFill>
                            <a:schemeClr val="tx1"/>
                          </a:solidFill>
                          <a:latin typeface="Georgia" panose="02040502050405020303" pitchFamily="18" charset="0"/>
                        </a:rPr>
                        <a:t>Newsletter sign-ups</a:t>
                      </a:r>
                    </a:p>
                    <a:p>
                      <a:pPr marL="285750" indent="-285750">
                        <a:buFont typeface="Arial" panose="020B0604020202020204" pitchFamily="34" charset="0"/>
                        <a:buChar char="•"/>
                      </a:pPr>
                      <a:r>
                        <a:rPr lang="en-US" sz="1200" b="1">
                          <a:solidFill>
                            <a:schemeClr val="tx1"/>
                          </a:solidFill>
                          <a:latin typeface="Georgia" panose="02040502050405020303" pitchFamily="18" charset="0"/>
                        </a:rPr>
                        <a:t>Contact rate (site)</a:t>
                      </a:r>
                    </a:p>
                    <a:p>
                      <a:pPr marL="285750" indent="-285750">
                        <a:buFont typeface="Arial" panose="020B0604020202020204" pitchFamily="34" charset="0"/>
                        <a:buChar char="•"/>
                      </a:pPr>
                      <a:r>
                        <a:rPr lang="en-US" sz="1200">
                          <a:solidFill>
                            <a:srgbClr val="DBD5CD"/>
                          </a:solidFill>
                          <a:latin typeface="Georgia" panose="02040502050405020303" pitchFamily="18" charset="0"/>
                        </a:rPr>
                        <a:t>Job application rate (site)</a:t>
                      </a:r>
                    </a:p>
                    <a:p>
                      <a:pPr marL="285750" indent="-285750">
                        <a:buFont typeface="Arial" panose="020B0604020202020204" pitchFamily="34" charset="0"/>
                        <a:buChar char="•"/>
                      </a:pPr>
                      <a:r>
                        <a:rPr lang="en-US" sz="1200" b="1">
                          <a:solidFill>
                            <a:schemeClr val="tx1"/>
                          </a:solidFill>
                          <a:latin typeface="Georgia" panose="02040502050405020303" pitchFamily="18" charset="0"/>
                        </a:rPr>
                        <a:t># of press coverage articles</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b="1">
                          <a:solidFill>
                            <a:schemeClr val="tx1"/>
                          </a:solidFill>
                          <a:latin typeface="Georgia" panose="02040502050405020303" pitchFamily="18" charset="0"/>
                        </a:rPr>
                        <a:t>Social followers</a:t>
                      </a:r>
                    </a:p>
                    <a:p>
                      <a:pPr marL="285750" indent="-285750">
                        <a:buFont typeface="Arial" panose="020B0604020202020204" pitchFamily="34" charset="0"/>
                        <a:buChar char="•"/>
                      </a:pPr>
                      <a:r>
                        <a:rPr lang="en-US" sz="1200">
                          <a:solidFill>
                            <a:srgbClr val="DBD5CD"/>
                          </a:solidFill>
                          <a:latin typeface="Georgia" panose="02040502050405020303" pitchFamily="18" charset="0"/>
                        </a:rPr>
                        <a:t>Newsletter list size</a:t>
                      </a:r>
                    </a:p>
                    <a:p>
                      <a:pPr marL="285750" indent="-285750">
                        <a:buFont typeface="Arial" panose="020B0604020202020204" pitchFamily="34" charset="0"/>
                        <a:buChar char="•"/>
                      </a:pPr>
                      <a:r>
                        <a:rPr lang="en-US" sz="1200" b="1">
                          <a:solidFill>
                            <a:schemeClr val="tx1"/>
                          </a:solidFill>
                          <a:latin typeface="Georgia" panose="02040502050405020303" pitchFamily="18" charset="0"/>
                        </a:rPr>
                        <a:t>Repeat visit %</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1223425"/>
                  </a:ext>
                </a:extLst>
              </a:tr>
              <a:tr h="1475593">
                <a:tc>
                  <a:txBody>
                    <a:bodyPr/>
                    <a:lstStyle/>
                    <a:p>
                      <a:r>
                        <a:rPr lang="en-US" b="1"/>
                        <a:t>Signal Metrics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b="1">
                          <a:solidFill>
                            <a:schemeClr val="tx1"/>
                          </a:solidFill>
                          <a:latin typeface="Georgia" panose="02040502050405020303" pitchFamily="18" charset="0"/>
                        </a:rPr>
                        <a:t>Site unique visitors</a:t>
                      </a:r>
                    </a:p>
                    <a:p>
                      <a:pPr marL="285750" indent="-285750">
                        <a:buFont typeface="Arial" panose="020B0604020202020204" pitchFamily="34" charset="0"/>
                        <a:buChar char="•"/>
                      </a:pPr>
                      <a:r>
                        <a:rPr lang="en-US" sz="1200">
                          <a:solidFill>
                            <a:srgbClr val="DBD5CD"/>
                          </a:solidFill>
                          <a:latin typeface="Georgia" panose="02040502050405020303" pitchFamily="18" charset="0"/>
                        </a:rPr>
                        <a:t>Site page views</a:t>
                      </a:r>
                    </a:p>
                    <a:p>
                      <a:pPr marL="285750" indent="-285750">
                        <a:buFont typeface="Arial" panose="020B0604020202020204" pitchFamily="34" charset="0"/>
                        <a:buChar char="•"/>
                      </a:pPr>
                      <a:r>
                        <a:rPr lang="en-US" sz="1200">
                          <a:solidFill>
                            <a:srgbClr val="DBD5CD"/>
                          </a:solidFill>
                          <a:latin typeface="Georgia" panose="02040502050405020303" pitchFamily="18" charset="0"/>
                        </a:rPr>
                        <a:t>Social follower growth</a:t>
                      </a:r>
                    </a:p>
                    <a:p>
                      <a:pPr marL="285750" indent="-285750">
                        <a:buFont typeface="Arial" panose="020B0604020202020204" pitchFamily="34" charset="0"/>
                        <a:buChar char="•"/>
                      </a:pPr>
                      <a:r>
                        <a:rPr lang="en-US" sz="1200">
                          <a:solidFill>
                            <a:srgbClr val="DBD5CD"/>
                          </a:solidFill>
                          <a:latin typeface="Georgia" panose="02040502050405020303" pitchFamily="18" charset="0"/>
                        </a:rPr>
                        <a:t>SEO first page rankings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Bounce rate</a:t>
                      </a:r>
                    </a:p>
                    <a:p>
                      <a:pPr marL="285750" indent="-285750">
                        <a:buFont typeface="Arial" panose="020B0604020202020204" pitchFamily="34" charset="0"/>
                        <a:buChar char="•"/>
                      </a:pPr>
                      <a:r>
                        <a:rPr lang="en-US" sz="1200">
                          <a:solidFill>
                            <a:srgbClr val="DBD5CD"/>
                          </a:solidFill>
                          <a:latin typeface="Georgia" panose="02040502050405020303" pitchFamily="18" charset="0"/>
                        </a:rPr>
                        <a:t>Visits with site multimedia engagements (video, galleries, VR Toggle, 3D Storyscape, 360 Map)</a:t>
                      </a:r>
                    </a:p>
                    <a:p>
                      <a:pPr marL="285750" indent="-285750">
                        <a:buFont typeface="Arial" panose="020B0604020202020204" pitchFamily="34" charset="0"/>
                        <a:buChar char="•"/>
                      </a:pPr>
                      <a:r>
                        <a:rPr lang="en-US" sz="1200">
                          <a:solidFill>
                            <a:srgbClr val="DBD5CD"/>
                          </a:solidFill>
                          <a:latin typeface="Georgia" panose="02040502050405020303" pitchFamily="18" charset="0"/>
                        </a:rPr>
                        <a:t>Newsletter clicks and CTO rate </a:t>
                      </a:r>
                    </a:p>
                    <a:p>
                      <a:pPr marL="285750" indent="-285750">
                        <a:buFont typeface="Arial" panose="020B0604020202020204" pitchFamily="34" charset="0"/>
                        <a:buChar char="•"/>
                      </a:pPr>
                      <a:r>
                        <a:rPr lang="en-US" sz="1200">
                          <a:solidFill>
                            <a:srgbClr val="DBD5CD"/>
                          </a:solidFill>
                          <a:latin typeface="Georgia" panose="02040502050405020303" pitchFamily="18" charset="0"/>
                        </a:rPr>
                        <a:t>Site repeat visitors</a:t>
                      </a:r>
                    </a:p>
                    <a:p>
                      <a:pPr marL="285750" indent="-285750">
                        <a:buFont typeface="Arial" panose="020B0604020202020204" pitchFamily="34" charset="0"/>
                        <a:buChar char="•"/>
                      </a:pPr>
                      <a:r>
                        <a:rPr lang="en-US" sz="1200">
                          <a:solidFill>
                            <a:srgbClr val="DBD5CD"/>
                          </a:solidFill>
                          <a:latin typeface="Georgia" panose="02040502050405020303" pitchFamily="18" charset="0"/>
                        </a:rPr>
                        <a:t>PV/V</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Visits to the Contact Us page</a:t>
                      </a:r>
                    </a:p>
                    <a:p>
                      <a:pPr marL="285750" indent="-285750">
                        <a:buFont typeface="Arial" panose="020B0604020202020204" pitchFamily="34" charset="0"/>
                        <a:buChar char="•"/>
                      </a:pPr>
                      <a:r>
                        <a:rPr lang="en-US" sz="1200">
                          <a:solidFill>
                            <a:srgbClr val="DBD5CD"/>
                          </a:solidFill>
                          <a:latin typeface="Georgia" panose="02040502050405020303" pitchFamily="18" charset="0"/>
                        </a:rPr>
                        <a:t>Visits to Career page</a:t>
                      </a:r>
                    </a:p>
                    <a:p>
                      <a:pPr marL="285750" indent="-285750">
                        <a:buFont typeface="Arial" panose="020B0604020202020204" pitchFamily="34" charset="0"/>
                        <a:buChar char="•"/>
                      </a:pPr>
                      <a:r>
                        <a:rPr lang="en-US" sz="1200">
                          <a:solidFill>
                            <a:srgbClr val="DBD5CD"/>
                          </a:solidFill>
                          <a:latin typeface="Georgia" panose="02040502050405020303" pitchFamily="18" charset="0"/>
                        </a:rPr>
                        <a:t># of contacts with journalists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Organic social reach</a:t>
                      </a:r>
                    </a:p>
                    <a:p>
                      <a:pPr marL="285750" indent="-285750">
                        <a:buFont typeface="Arial" panose="020B0604020202020204" pitchFamily="34" charset="0"/>
                        <a:buChar char="•"/>
                      </a:pPr>
                      <a:r>
                        <a:rPr lang="en-US" sz="1200">
                          <a:solidFill>
                            <a:srgbClr val="DBD5CD"/>
                          </a:solidFill>
                          <a:latin typeface="Georgia" panose="02040502050405020303" pitchFamily="18" charset="0"/>
                        </a:rPr>
                        <a:t>Social shares</a:t>
                      </a:r>
                    </a:p>
                    <a:p>
                      <a:pPr marL="285750" indent="-285750">
                        <a:buFont typeface="Arial" panose="020B0604020202020204" pitchFamily="34" charset="0"/>
                        <a:buChar char="•"/>
                      </a:pPr>
                      <a:r>
                        <a:rPr lang="en-US" sz="1200" b="1">
                          <a:solidFill>
                            <a:schemeClr val="tx1"/>
                          </a:solidFill>
                          <a:latin typeface="Georgia" panose="02040502050405020303" pitchFamily="18" charset="0"/>
                        </a:rPr>
                        <a:t>Newsletter click rate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9819679"/>
                  </a:ext>
                </a:extLst>
              </a:tr>
              <a:tr h="1082102">
                <a:tc>
                  <a:txBody>
                    <a:bodyPr/>
                    <a:lstStyle/>
                    <a:p>
                      <a:r>
                        <a:rPr lang="en-US" b="1"/>
                        <a:t>Dimensions</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Social reach by network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Traffic by source</a:t>
                      </a:r>
                    </a:p>
                    <a:p>
                      <a:pPr marL="285750" indent="-285750">
                        <a:buFont typeface="Arial" panose="020B0604020202020204" pitchFamily="34" charset="0"/>
                        <a:buChar char="•"/>
                      </a:pPr>
                      <a:r>
                        <a:rPr lang="en-US" sz="1200">
                          <a:solidFill>
                            <a:srgbClr val="DBD5CD"/>
                          </a:solidFill>
                          <a:latin typeface="Georgia" panose="02040502050405020303" pitchFamily="18" charset="0"/>
                        </a:rPr>
                        <a:t>Traffic by device type</a:t>
                      </a:r>
                    </a:p>
                    <a:p>
                      <a:pPr marL="285750" indent="-285750">
                        <a:buFont typeface="Arial" panose="020B0604020202020204" pitchFamily="34" charset="0"/>
                        <a:buChar char="•"/>
                      </a:pPr>
                      <a:r>
                        <a:rPr lang="en-US" sz="1200">
                          <a:solidFill>
                            <a:srgbClr val="DBD5CD"/>
                          </a:solidFill>
                          <a:latin typeface="Georgia" panose="02040502050405020303" pitchFamily="18" charset="0"/>
                        </a:rPr>
                        <a:t>Traffic by content type/site section</a:t>
                      </a:r>
                    </a:p>
                    <a:p>
                      <a:pPr marL="285750" indent="-285750">
                        <a:buFont typeface="Arial" panose="020B0604020202020204" pitchFamily="34" charset="0"/>
                        <a:buChar char="•"/>
                      </a:pPr>
                      <a:r>
                        <a:rPr lang="en-US" sz="1200">
                          <a:solidFill>
                            <a:srgbClr val="DBD5CD"/>
                          </a:solidFill>
                          <a:latin typeface="Georgia" panose="02040502050405020303" pitchFamily="18" charset="0"/>
                        </a:rPr>
                        <a:t>Social engagement by network</a:t>
                      </a:r>
                    </a:p>
                    <a:p>
                      <a:pPr marL="285750" indent="-285750">
                        <a:buFont typeface="Arial" panose="020B0604020202020204" pitchFamily="34" charset="0"/>
                        <a:buChar char="•"/>
                      </a:pPr>
                      <a:r>
                        <a:rPr lang="en-US" sz="1200" b="1">
                          <a:solidFill>
                            <a:schemeClr val="tx1"/>
                          </a:solidFill>
                          <a:latin typeface="Georgia" panose="02040502050405020303" pitchFamily="18" charset="0"/>
                        </a:rPr>
                        <a:t>Social engagement by post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Traffic by source</a:t>
                      </a:r>
                    </a:p>
                    <a:p>
                      <a:pPr marL="285750" indent="-285750">
                        <a:buFont typeface="Arial" panose="020B0604020202020204" pitchFamily="34" charset="0"/>
                        <a:buChar char="•"/>
                      </a:pPr>
                      <a:r>
                        <a:rPr lang="en-US" sz="1200">
                          <a:solidFill>
                            <a:srgbClr val="DBD5CD"/>
                          </a:solidFill>
                          <a:latin typeface="Georgia" panose="02040502050405020303" pitchFamily="18" charset="0"/>
                        </a:rPr>
                        <a:t>Traffic by device type</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Social followers by network</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86748019"/>
                  </a:ext>
                </a:extLst>
              </a:tr>
              <a:tr h="1016478">
                <a:tc>
                  <a:txBody>
                    <a:bodyPr/>
                    <a:lstStyle/>
                    <a:p>
                      <a:r>
                        <a:rPr lang="en-US" b="1"/>
                        <a:t>Data Source</a:t>
                      </a: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Google Analytics</a:t>
                      </a:r>
                    </a:p>
                    <a:p>
                      <a:pPr marL="285750" indent="-285750">
                        <a:buFont typeface="Arial" panose="020B0604020202020204" pitchFamily="34" charset="0"/>
                        <a:buChar char="•"/>
                      </a:pPr>
                      <a:r>
                        <a:rPr lang="en-US" sz="1200">
                          <a:solidFill>
                            <a:srgbClr val="DBD5CD"/>
                          </a:solidFill>
                          <a:latin typeface="Georgia" panose="02040502050405020303" pitchFamily="18" charset="0"/>
                        </a:rPr>
                        <a:t>Social platform analytics</a:t>
                      </a:r>
                    </a:p>
                    <a:p>
                      <a:pPr marL="285750" indent="-285750">
                        <a:buFont typeface="Arial" panose="020B0604020202020204" pitchFamily="34" charset="0"/>
                        <a:buChar char="•"/>
                      </a:pPr>
                      <a:r>
                        <a:rPr lang="en-US" sz="1200">
                          <a:solidFill>
                            <a:srgbClr val="DBD5CD"/>
                          </a:solidFill>
                          <a:latin typeface="Georgia" panose="02040502050405020303" pitchFamily="18" charset="0"/>
                        </a:rPr>
                        <a:t>Google Search Console</a:t>
                      </a:r>
                    </a:p>
                    <a:p>
                      <a:pPr marL="285750" indent="-285750">
                        <a:buFont typeface="Arial" panose="020B0604020202020204" pitchFamily="34" charset="0"/>
                        <a:buChar char="•"/>
                      </a:pPr>
                      <a:r>
                        <a:rPr lang="en-US" sz="1200">
                          <a:solidFill>
                            <a:srgbClr val="DBD5CD"/>
                          </a:solidFill>
                          <a:latin typeface="Georgia" panose="02040502050405020303" pitchFamily="18" charset="0"/>
                        </a:rPr>
                        <a:t>PR tool</a:t>
                      </a: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Google Analytics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solidFill>
                            <a:srgbClr val="DBD5CD"/>
                          </a:solidFill>
                          <a:latin typeface="Georgia" panose="02040502050405020303" pitchFamily="18" charset="0"/>
                        </a:rPr>
                        <a:t>Social platform analytics</a:t>
                      </a:r>
                    </a:p>
                    <a:p>
                      <a:pPr marL="285750" indent="-285750">
                        <a:buFont typeface="Arial" panose="020B0604020202020204" pitchFamily="34" charset="0"/>
                        <a:buChar char="•"/>
                      </a:pPr>
                      <a:r>
                        <a:rPr lang="en-US" sz="1200">
                          <a:solidFill>
                            <a:srgbClr val="DBD5CD"/>
                          </a:solidFill>
                          <a:latin typeface="Georgia" panose="02040502050405020303" pitchFamily="18" charset="0"/>
                        </a:rPr>
                        <a:t>Newsletter tool</a:t>
                      </a: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Google Analytics</a:t>
                      </a:r>
                    </a:p>
                    <a:p>
                      <a:pPr marL="285750" indent="-285750">
                        <a:buFont typeface="Arial" panose="020B0604020202020204" pitchFamily="34" charset="0"/>
                        <a:buChar char="•"/>
                      </a:pPr>
                      <a:r>
                        <a:rPr lang="en-US" sz="1200">
                          <a:solidFill>
                            <a:srgbClr val="DBD5CD"/>
                          </a:solidFill>
                          <a:latin typeface="Georgia" panose="02040502050405020303" pitchFamily="18" charset="0"/>
                        </a:rPr>
                        <a:t>Social platform analytics</a:t>
                      </a:r>
                    </a:p>
                    <a:p>
                      <a:pPr marL="285750" indent="-285750">
                        <a:buFont typeface="Arial" panose="020B0604020202020204" pitchFamily="34" charset="0"/>
                        <a:buChar char="•"/>
                      </a:pPr>
                      <a:r>
                        <a:rPr lang="en-US" sz="1200">
                          <a:solidFill>
                            <a:srgbClr val="DBD5CD"/>
                          </a:solidFill>
                          <a:latin typeface="Georgia" panose="02040502050405020303" pitchFamily="18" charset="0"/>
                        </a:rPr>
                        <a:t>PR tool</a:t>
                      </a:r>
                    </a:p>
                    <a:p>
                      <a:pPr marL="285750" indent="-285750">
                        <a:buFont typeface="Arial" panose="020B0604020202020204" pitchFamily="34" charset="0"/>
                        <a:buChar char="•"/>
                      </a:pPr>
                      <a:endParaRPr lang="en-US" sz="1200">
                        <a:solidFill>
                          <a:srgbClr val="DBD5CD"/>
                        </a:solidFill>
                        <a:latin typeface="Georgia" panose="02040502050405020303" pitchFamily="18" charset="0"/>
                      </a:endParaRPr>
                    </a:p>
                  </a:txBody>
                  <a:tcPr anchor="ctr">
                    <a:lnT w="12700"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lang="en-US" sz="1200">
                          <a:solidFill>
                            <a:srgbClr val="DBD5CD"/>
                          </a:solidFill>
                          <a:latin typeface="Georgia" panose="02040502050405020303" pitchFamily="18" charset="0"/>
                        </a:rPr>
                        <a:t>Social platform analytics</a:t>
                      </a:r>
                    </a:p>
                    <a:p>
                      <a:pPr marL="285750" indent="-285750">
                        <a:buFont typeface="Arial" panose="020B0604020202020204" pitchFamily="34" charset="0"/>
                        <a:buChar char="•"/>
                      </a:pPr>
                      <a:r>
                        <a:rPr lang="en-US" sz="1200">
                          <a:solidFill>
                            <a:srgbClr val="DBD5CD"/>
                          </a:solidFill>
                          <a:latin typeface="Georgia" panose="02040502050405020303" pitchFamily="18" charset="0"/>
                        </a:rPr>
                        <a:t>Newsletter tool</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57272845"/>
                  </a:ext>
                </a:extLst>
              </a:tr>
            </a:tbl>
          </a:graphicData>
        </a:graphic>
      </p:graphicFrame>
      <p:sp>
        <p:nvSpPr>
          <p:cNvPr id="2" name="Title 1">
            <a:extLst>
              <a:ext uri="{FF2B5EF4-FFF2-40B4-BE49-F238E27FC236}">
                <a16:creationId xmlns:a16="http://schemas.microsoft.com/office/drawing/2014/main" id="{6DD36C1A-D14A-38E2-5AA3-5C5B2D7CD86A}"/>
              </a:ext>
            </a:extLst>
          </p:cNvPr>
          <p:cNvSpPr>
            <a:spLocks noGrp="1"/>
          </p:cNvSpPr>
          <p:nvPr>
            <p:ph type="title"/>
          </p:nvPr>
        </p:nvSpPr>
        <p:spPr/>
        <p:txBody>
          <a:bodyPr/>
          <a:lstStyle/>
          <a:p>
            <a:r>
              <a:rPr lang="en-US"/>
              <a:t>Recommended KPIs - </a:t>
            </a:r>
            <a:r>
              <a:rPr lang="en-US" b="1">
                <a:solidFill>
                  <a:srgbClr val="DC9F27"/>
                </a:solidFill>
              </a:rPr>
              <a:t>FOCUS</a:t>
            </a:r>
          </a:p>
        </p:txBody>
      </p:sp>
      <p:sp>
        <p:nvSpPr>
          <p:cNvPr id="5" name="Subtitle 2">
            <a:extLst>
              <a:ext uri="{FF2B5EF4-FFF2-40B4-BE49-F238E27FC236}">
                <a16:creationId xmlns:a16="http://schemas.microsoft.com/office/drawing/2014/main" id="{6D507D42-9CC8-BC6D-50BB-BF6FA3A2CF38}"/>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ASSESS &amp; REFOCUS YOUR KPIs</a:t>
            </a:r>
          </a:p>
        </p:txBody>
      </p:sp>
      <p:cxnSp>
        <p:nvCxnSpPr>
          <p:cNvPr id="6" name="Straight Arrow Connector 5">
            <a:extLst>
              <a:ext uri="{FF2B5EF4-FFF2-40B4-BE49-F238E27FC236}">
                <a16:creationId xmlns:a16="http://schemas.microsoft.com/office/drawing/2014/main" id="{B013F136-09FD-700E-DCB0-DB0250B80F4E}"/>
              </a:ext>
            </a:extLst>
          </p:cNvPr>
          <p:cNvCxnSpPr/>
          <p:nvPr/>
        </p:nvCxnSpPr>
        <p:spPr>
          <a:xfrm>
            <a:off x="1819922" y="1474633"/>
            <a:ext cx="9969624" cy="0"/>
          </a:xfrm>
          <a:prstGeom prst="straightConnector1">
            <a:avLst/>
          </a:prstGeom>
          <a:ln w="57150">
            <a:solidFill>
              <a:srgbClr val="DC9F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199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Arrow Connector 3">
            <a:extLst>
              <a:ext uri="{FF2B5EF4-FFF2-40B4-BE49-F238E27FC236}">
                <a16:creationId xmlns:a16="http://schemas.microsoft.com/office/drawing/2014/main" id="{4B8A8A61-5380-8A12-A2DD-52448BA9B513}"/>
              </a:ext>
            </a:extLst>
          </p:cNvPr>
          <p:cNvCxnSpPr>
            <a:cxnSpLocks/>
          </p:cNvCxnSpPr>
          <p:nvPr/>
        </p:nvCxnSpPr>
        <p:spPr>
          <a:xfrm>
            <a:off x="1620747" y="2245844"/>
            <a:ext cx="0" cy="4208785"/>
          </a:xfrm>
          <a:prstGeom prst="straightConnector1">
            <a:avLst/>
          </a:prstGeom>
          <a:ln w="57150">
            <a:solidFill>
              <a:srgbClr val="DC9F27"/>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9DAD56A4-FB25-5B91-430E-E0580FAC86D3}"/>
              </a:ext>
            </a:extLst>
          </p:cNvPr>
          <p:cNvCxnSpPr>
            <a:cxnSpLocks/>
          </p:cNvCxnSpPr>
          <p:nvPr/>
        </p:nvCxnSpPr>
        <p:spPr>
          <a:xfrm>
            <a:off x="1620747" y="2245844"/>
            <a:ext cx="0" cy="4208785"/>
          </a:xfrm>
          <a:prstGeom prst="straightConnector1">
            <a:avLst/>
          </a:prstGeom>
          <a:ln w="571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Marketing Funnel</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r>
              <a:rPr lang="en-US" sz="1000" spc="300">
                <a:latin typeface="Georgia" panose="02040502050405020303" pitchFamily="18" charset="0"/>
              </a:rPr>
              <a:t>ASSESS &amp; REFOCUS YOUR KPIs</a:t>
            </a:r>
          </a:p>
        </p:txBody>
      </p:sp>
      <p:sp>
        <p:nvSpPr>
          <p:cNvPr id="30" name="TextBox 29">
            <a:extLst>
              <a:ext uri="{FF2B5EF4-FFF2-40B4-BE49-F238E27FC236}">
                <a16:creationId xmlns:a16="http://schemas.microsoft.com/office/drawing/2014/main" id="{42078F05-EA4E-E29B-96CD-43A8BC3518BE}"/>
              </a:ext>
            </a:extLst>
          </p:cNvPr>
          <p:cNvSpPr txBox="1"/>
          <p:nvPr/>
        </p:nvSpPr>
        <p:spPr>
          <a:xfrm>
            <a:off x="5808716" y="1585008"/>
            <a:ext cx="4032399" cy="400110"/>
          </a:xfrm>
          <a:prstGeom prst="rect">
            <a:avLst/>
          </a:prstGeom>
          <a:noFill/>
        </p:spPr>
        <p:txBody>
          <a:bodyPr wrap="square">
            <a:spAutoFit/>
          </a:bodyPr>
          <a:lstStyle/>
          <a:p>
            <a:pPr algn="ctr"/>
            <a:r>
              <a:rPr lang="en-US" sz="2000" b="1"/>
              <a:t>KEY PERFORMANCE INDICATORS</a:t>
            </a:r>
            <a:endParaRPr lang="en-US" sz="2000" b="1">
              <a:solidFill>
                <a:srgbClr val="000000"/>
              </a:solidFill>
              <a:latin typeface="franklin gothic book" panose="020B0503020102020204" pitchFamily="34" charset="0"/>
            </a:endParaRPr>
          </a:p>
        </p:txBody>
      </p:sp>
      <p:pic>
        <p:nvPicPr>
          <p:cNvPr id="6" name="Picture 5" descr="A colorful rectangular objects on a black background&#10;&#10;Description automatically generated">
            <a:extLst>
              <a:ext uri="{FF2B5EF4-FFF2-40B4-BE49-F238E27FC236}">
                <a16:creationId xmlns:a16="http://schemas.microsoft.com/office/drawing/2014/main" id="{D19A3BD5-4EBB-FC04-2BFD-3C98950CA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2161" y="2245844"/>
            <a:ext cx="3596555" cy="4208785"/>
          </a:xfrm>
          <a:prstGeom prst="rect">
            <a:avLst/>
          </a:prstGeom>
        </p:spPr>
      </p:pic>
      <p:sp>
        <p:nvSpPr>
          <p:cNvPr id="10" name="TextBox 9">
            <a:extLst>
              <a:ext uri="{FF2B5EF4-FFF2-40B4-BE49-F238E27FC236}">
                <a16:creationId xmlns:a16="http://schemas.microsoft.com/office/drawing/2014/main" id="{BDF84672-C2EB-6F55-F5D3-401C5306E233}"/>
              </a:ext>
            </a:extLst>
          </p:cNvPr>
          <p:cNvSpPr txBox="1"/>
          <p:nvPr/>
        </p:nvSpPr>
        <p:spPr>
          <a:xfrm>
            <a:off x="2212162" y="2417107"/>
            <a:ext cx="3596554"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Attract</a:t>
            </a:r>
          </a:p>
        </p:txBody>
      </p:sp>
      <p:sp>
        <p:nvSpPr>
          <p:cNvPr id="13" name="TextBox 12">
            <a:extLst>
              <a:ext uri="{FF2B5EF4-FFF2-40B4-BE49-F238E27FC236}">
                <a16:creationId xmlns:a16="http://schemas.microsoft.com/office/drawing/2014/main" id="{A8F84825-8DF2-0A81-0FF9-80C184730514}"/>
              </a:ext>
            </a:extLst>
          </p:cNvPr>
          <p:cNvSpPr txBox="1"/>
          <p:nvPr/>
        </p:nvSpPr>
        <p:spPr>
          <a:xfrm>
            <a:off x="2442468" y="3553874"/>
            <a:ext cx="3135943"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Engage</a:t>
            </a:r>
          </a:p>
        </p:txBody>
      </p:sp>
      <p:sp>
        <p:nvSpPr>
          <p:cNvPr id="14" name="TextBox 13">
            <a:extLst>
              <a:ext uri="{FF2B5EF4-FFF2-40B4-BE49-F238E27FC236}">
                <a16:creationId xmlns:a16="http://schemas.microsoft.com/office/drawing/2014/main" id="{8FC5C451-E518-7EE0-2730-4CF50D8EE308}"/>
              </a:ext>
            </a:extLst>
          </p:cNvPr>
          <p:cNvSpPr txBox="1"/>
          <p:nvPr/>
        </p:nvSpPr>
        <p:spPr>
          <a:xfrm>
            <a:off x="2661720" y="4680423"/>
            <a:ext cx="2688879"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Convert</a:t>
            </a:r>
          </a:p>
        </p:txBody>
      </p:sp>
      <p:sp>
        <p:nvSpPr>
          <p:cNvPr id="15" name="TextBox 14">
            <a:extLst>
              <a:ext uri="{FF2B5EF4-FFF2-40B4-BE49-F238E27FC236}">
                <a16:creationId xmlns:a16="http://schemas.microsoft.com/office/drawing/2014/main" id="{112848CA-79A2-123E-7769-E5F1E43AF11A}"/>
              </a:ext>
            </a:extLst>
          </p:cNvPr>
          <p:cNvSpPr txBox="1"/>
          <p:nvPr/>
        </p:nvSpPr>
        <p:spPr>
          <a:xfrm>
            <a:off x="2915217" y="5817980"/>
            <a:ext cx="2190940"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Maintain</a:t>
            </a:r>
          </a:p>
        </p:txBody>
      </p:sp>
      <p:sp>
        <p:nvSpPr>
          <p:cNvPr id="18" name="TextBox 17">
            <a:extLst>
              <a:ext uri="{FF2B5EF4-FFF2-40B4-BE49-F238E27FC236}">
                <a16:creationId xmlns:a16="http://schemas.microsoft.com/office/drawing/2014/main" id="{5D81F19A-1A6B-43F1-3A63-C89AA27528F6}"/>
              </a:ext>
            </a:extLst>
          </p:cNvPr>
          <p:cNvSpPr txBox="1"/>
          <p:nvPr/>
        </p:nvSpPr>
        <p:spPr>
          <a:xfrm>
            <a:off x="5878497" y="2250521"/>
            <a:ext cx="4032400" cy="523220"/>
          </a:xfrm>
          <a:prstGeom prst="rect">
            <a:avLst/>
          </a:prstGeom>
          <a:noFill/>
        </p:spPr>
        <p:txBody>
          <a:bodyPr wrap="square">
            <a:spAutoFit/>
          </a:bodyPr>
          <a:lstStyle/>
          <a:p>
            <a:pPr marL="285750" indent="-285750">
              <a:buFont typeface="Arial" panose="020B0604020202020204" pitchFamily="34" charset="0"/>
              <a:buChar char="•"/>
            </a:pPr>
            <a:r>
              <a:rPr lang="en-US" sz="1400" kern="100">
                <a:effectLst/>
                <a:ea typeface="Aptos" panose="020B0004020202020204" pitchFamily="34" charset="0"/>
                <a:cs typeface="Times New Roman" panose="02020603050405020304" pitchFamily="18" charset="0"/>
              </a:rPr>
              <a:t>Digital reach</a:t>
            </a:r>
          </a:p>
          <a:p>
            <a:pPr marL="285750" indent="-285750">
              <a:buFont typeface="Arial" panose="020B0604020202020204" pitchFamily="34" charset="0"/>
              <a:buChar char="•"/>
            </a:pPr>
            <a:r>
              <a:rPr lang="en-US" sz="1400" kern="100">
                <a:effectLst/>
                <a:ea typeface="Aptos" panose="020B0004020202020204" pitchFamily="34" charset="0"/>
                <a:cs typeface="Times New Roman" panose="02020603050405020304" pitchFamily="18" charset="0"/>
              </a:rPr>
              <a:t>Site unique visitors </a:t>
            </a:r>
          </a:p>
        </p:txBody>
      </p:sp>
      <p:sp>
        <p:nvSpPr>
          <p:cNvPr id="19" name="TextBox 18">
            <a:extLst>
              <a:ext uri="{FF2B5EF4-FFF2-40B4-BE49-F238E27FC236}">
                <a16:creationId xmlns:a16="http://schemas.microsoft.com/office/drawing/2014/main" id="{2F9AB1DD-0174-7818-9A87-752B0820DFA9}"/>
              </a:ext>
            </a:extLst>
          </p:cNvPr>
          <p:cNvSpPr txBox="1"/>
          <p:nvPr/>
        </p:nvSpPr>
        <p:spPr>
          <a:xfrm>
            <a:off x="5878496" y="3364957"/>
            <a:ext cx="4069668" cy="738664"/>
          </a:xfrm>
          <a:prstGeom prst="rect">
            <a:avLst/>
          </a:prstGeom>
          <a:noFill/>
        </p:spPr>
        <p:txBody>
          <a:bodyPr wrap="square">
            <a:spAutoFit/>
          </a:bodyPr>
          <a:lstStyle/>
          <a:p>
            <a:pPr marL="285750" indent="-285750">
              <a:buFont typeface="Arial" panose="020B0604020202020204" pitchFamily="34" charset="0"/>
              <a:buChar char="•"/>
            </a:pPr>
            <a:r>
              <a:rPr lang="en-US" sz="1400" kern="100">
                <a:latin typeface="+mj-lt"/>
                <a:cs typeface="Times New Roman" panose="02020603050405020304" pitchFamily="18" charset="0"/>
              </a:rPr>
              <a:t>Site engagement rate</a:t>
            </a:r>
          </a:p>
          <a:p>
            <a:pPr marL="285750" indent="-285750">
              <a:buFont typeface="Arial" panose="020B0604020202020204" pitchFamily="34" charset="0"/>
              <a:buChar char="•"/>
            </a:pPr>
            <a:r>
              <a:rPr lang="en-US" sz="1400" kern="100">
                <a:latin typeface="+mj-lt"/>
                <a:cs typeface="Times New Roman" panose="02020603050405020304" pitchFamily="18" charset="0"/>
              </a:rPr>
              <a:t>Social engagement rate </a:t>
            </a:r>
          </a:p>
          <a:p>
            <a:pPr marL="285750" indent="-285750">
              <a:buFont typeface="Arial" panose="020B0604020202020204" pitchFamily="34" charset="0"/>
              <a:buChar char="•"/>
            </a:pPr>
            <a:r>
              <a:rPr lang="en-US" sz="1400" kern="100">
                <a:latin typeface="+mj-lt"/>
                <a:cs typeface="Times New Roman" panose="02020603050405020304" pitchFamily="18" charset="0"/>
              </a:rPr>
              <a:t>Social engagement by post type</a:t>
            </a:r>
          </a:p>
        </p:txBody>
      </p:sp>
      <p:sp>
        <p:nvSpPr>
          <p:cNvPr id="20" name="TextBox 19">
            <a:extLst>
              <a:ext uri="{FF2B5EF4-FFF2-40B4-BE49-F238E27FC236}">
                <a16:creationId xmlns:a16="http://schemas.microsoft.com/office/drawing/2014/main" id="{03ADDD94-473A-77E6-1E07-012EA269842D}"/>
              </a:ext>
            </a:extLst>
          </p:cNvPr>
          <p:cNvSpPr txBox="1"/>
          <p:nvPr/>
        </p:nvSpPr>
        <p:spPr>
          <a:xfrm>
            <a:off x="5859064" y="4487117"/>
            <a:ext cx="4069664" cy="738664"/>
          </a:xfrm>
          <a:prstGeom prst="rect">
            <a:avLst/>
          </a:prstGeom>
          <a:noFill/>
        </p:spPr>
        <p:txBody>
          <a:bodyPr wrap="square">
            <a:spAutoFit/>
          </a:bodyPr>
          <a:lstStyle/>
          <a:p>
            <a:pPr marL="285750" indent="-285750">
              <a:buFont typeface="Arial" panose="020B0604020202020204" pitchFamily="34" charset="0"/>
              <a:buChar char="•"/>
            </a:pPr>
            <a:r>
              <a:rPr lang="en-US" sz="1400" kern="100">
                <a:latin typeface="+mj-lt"/>
                <a:cs typeface="Times New Roman" panose="02020603050405020304" pitchFamily="18" charset="0"/>
              </a:rPr>
              <a:t>Newsletter sign-ups</a:t>
            </a:r>
          </a:p>
          <a:p>
            <a:pPr marL="285750" indent="-285750">
              <a:buFont typeface="Arial" panose="020B0604020202020204" pitchFamily="34" charset="0"/>
              <a:buChar char="•"/>
            </a:pPr>
            <a:r>
              <a:rPr lang="en-US" sz="1400" kern="100">
                <a:latin typeface="+mj-lt"/>
                <a:cs typeface="Times New Roman" panose="02020603050405020304" pitchFamily="18" charset="0"/>
              </a:rPr>
              <a:t>Contact rate (site)</a:t>
            </a:r>
          </a:p>
          <a:p>
            <a:pPr marL="285750" indent="-285750">
              <a:buFont typeface="Arial" panose="020B0604020202020204" pitchFamily="34" charset="0"/>
              <a:buChar char="•"/>
            </a:pPr>
            <a:r>
              <a:rPr lang="en-US" sz="1400" kern="100">
                <a:latin typeface="+mj-lt"/>
                <a:cs typeface="Times New Roman" panose="02020603050405020304" pitchFamily="18" charset="0"/>
              </a:rPr>
              <a:t>Number of press coverage articles</a:t>
            </a:r>
          </a:p>
        </p:txBody>
      </p:sp>
      <p:sp>
        <p:nvSpPr>
          <p:cNvPr id="21" name="TextBox 20">
            <a:extLst>
              <a:ext uri="{FF2B5EF4-FFF2-40B4-BE49-F238E27FC236}">
                <a16:creationId xmlns:a16="http://schemas.microsoft.com/office/drawing/2014/main" id="{BEBFF583-8E7B-608C-ACD1-D8E301C3EA51}"/>
              </a:ext>
            </a:extLst>
          </p:cNvPr>
          <p:cNvSpPr txBox="1"/>
          <p:nvPr/>
        </p:nvSpPr>
        <p:spPr>
          <a:xfrm>
            <a:off x="5878496" y="5607268"/>
            <a:ext cx="4089096" cy="738664"/>
          </a:xfrm>
          <a:prstGeom prst="rect">
            <a:avLst/>
          </a:prstGeom>
          <a:noFill/>
        </p:spPr>
        <p:txBody>
          <a:bodyPr wrap="square">
            <a:spAutoFit/>
          </a:bodyPr>
          <a:lstStyle/>
          <a:p>
            <a:pPr marL="285750" indent="-285750">
              <a:buFont typeface="Arial" panose="020B0604020202020204" pitchFamily="34" charset="0"/>
              <a:buChar char="•"/>
            </a:pPr>
            <a:r>
              <a:rPr lang="en-US" sz="1400" kern="100">
                <a:effectLst/>
                <a:latin typeface="+mj-lt"/>
                <a:ea typeface="Aptos" panose="020B0004020202020204" pitchFamily="34" charset="0"/>
                <a:cs typeface="Times New Roman" panose="02020603050405020304" pitchFamily="18" charset="0"/>
              </a:rPr>
              <a:t>Social followers</a:t>
            </a:r>
          </a:p>
          <a:p>
            <a:pPr marL="285750" indent="-285750">
              <a:buFont typeface="Arial" panose="020B0604020202020204" pitchFamily="34" charset="0"/>
              <a:buChar char="•"/>
            </a:pPr>
            <a:r>
              <a:rPr lang="en-US" sz="1400" kern="100">
                <a:effectLst/>
                <a:latin typeface="+mj-lt"/>
                <a:ea typeface="Aptos" panose="020B0004020202020204" pitchFamily="34" charset="0"/>
                <a:cs typeface="Times New Roman" panose="02020603050405020304" pitchFamily="18" charset="0"/>
              </a:rPr>
              <a:t>Repeat site percentage</a:t>
            </a:r>
          </a:p>
          <a:p>
            <a:pPr marL="285750" indent="-285750">
              <a:buFont typeface="Arial" panose="020B0604020202020204" pitchFamily="34" charset="0"/>
              <a:buChar char="•"/>
            </a:pPr>
            <a:r>
              <a:rPr lang="en-US" sz="1400" kern="100">
                <a:effectLst/>
                <a:latin typeface="+mj-lt"/>
                <a:ea typeface="Aptos" panose="020B0004020202020204" pitchFamily="34" charset="0"/>
                <a:cs typeface="Times New Roman" panose="02020603050405020304" pitchFamily="18" charset="0"/>
              </a:rPr>
              <a:t>Newsletter click rate</a:t>
            </a:r>
          </a:p>
        </p:txBody>
      </p:sp>
      <p:cxnSp>
        <p:nvCxnSpPr>
          <p:cNvPr id="22" name="Straight Connector 21">
            <a:extLst>
              <a:ext uri="{FF2B5EF4-FFF2-40B4-BE49-F238E27FC236}">
                <a16:creationId xmlns:a16="http://schemas.microsoft.com/office/drawing/2014/main" id="{3A79C29A-2716-C60B-EF27-4B82FFFB0D07}"/>
              </a:ext>
            </a:extLst>
          </p:cNvPr>
          <p:cNvCxnSpPr/>
          <p:nvPr/>
        </p:nvCxnSpPr>
        <p:spPr>
          <a:xfrm>
            <a:off x="5808716" y="2254897"/>
            <a:ext cx="4032399" cy="0"/>
          </a:xfrm>
          <a:prstGeom prst="line">
            <a:avLst/>
          </a:prstGeom>
          <a:ln w="12700">
            <a:solidFill>
              <a:srgbClr val="1FB99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42F304B-A845-1E47-57E8-60BC09FBD0D8}"/>
              </a:ext>
            </a:extLst>
          </p:cNvPr>
          <p:cNvCxnSpPr>
            <a:cxnSpLocks/>
          </p:cNvCxnSpPr>
          <p:nvPr/>
        </p:nvCxnSpPr>
        <p:spPr>
          <a:xfrm>
            <a:off x="5578411" y="3376018"/>
            <a:ext cx="4262704" cy="0"/>
          </a:xfrm>
          <a:prstGeom prst="line">
            <a:avLst/>
          </a:prstGeom>
          <a:ln w="12700">
            <a:solidFill>
              <a:srgbClr val="45C4D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459B710-6D0E-0D30-9F1F-9516C2D93EDC}"/>
              </a:ext>
            </a:extLst>
          </p:cNvPr>
          <p:cNvCxnSpPr>
            <a:cxnSpLocks/>
          </p:cNvCxnSpPr>
          <p:nvPr/>
        </p:nvCxnSpPr>
        <p:spPr>
          <a:xfrm>
            <a:off x="5350599" y="4498648"/>
            <a:ext cx="4490516" cy="0"/>
          </a:xfrm>
          <a:prstGeom prst="line">
            <a:avLst/>
          </a:prstGeom>
          <a:ln w="12700">
            <a:solidFill>
              <a:srgbClr val="EF7826"/>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9A2C294-2AB1-35D1-9D74-7A15BC94F087}"/>
              </a:ext>
            </a:extLst>
          </p:cNvPr>
          <p:cNvCxnSpPr>
            <a:cxnSpLocks/>
          </p:cNvCxnSpPr>
          <p:nvPr/>
        </p:nvCxnSpPr>
        <p:spPr>
          <a:xfrm>
            <a:off x="5106157" y="5621278"/>
            <a:ext cx="4734958" cy="0"/>
          </a:xfrm>
          <a:prstGeom prst="line">
            <a:avLst/>
          </a:prstGeom>
          <a:ln w="12700">
            <a:solidFill>
              <a:srgbClr val="F3D4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03572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childTnLst>
                          </p:cTn>
                        </p:par>
                        <p:par>
                          <p:cTn id="8" fill="hold">
                            <p:stCondLst>
                              <p:cond delay="75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1000"/>
                                        <p:tgtEl>
                                          <p:spTgt spid="6"/>
                                        </p:tgtEl>
                                      </p:cBhvr>
                                    </p:animEffect>
                                  </p:childTnLst>
                                </p:cTn>
                              </p:par>
                            </p:childTnLst>
                          </p:cTn>
                        </p:par>
                        <p:par>
                          <p:cTn id="12" fill="hold">
                            <p:stCondLst>
                              <p:cond delay="1750"/>
                            </p:stCondLst>
                            <p:childTnLst>
                              <p:par>
                                <p:cTn id="13" presetID="22" presetClass="entr" presetSubtype="8"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500"/>
                                        <p:tgtEl>
                                          <p:spTgt spid="22"/>
                                        </p:tgtEl>
                                      </p:cBhvr>
                                    </p:animEffect>
                                  </p:childTnLst>
                                </p:cTn>
                              </p:par>
                            </p:childTnLst>
                          </p:cTn>
                        </p:par>
                        <p:par>
                          <p:cTn id="16" fill="hold">
                            <p:stCondLst>
                              <p:cond delay="2250"/>
                            </p:stCondLst>
                            <p:childTnLst>
                              <p:par>
                                <p:cTn id="17" presetID="22" presetClass="entr" presetSubtype="1"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up)">
                                      <p:cBhvr>
                                        <p:cTn id="19" dur="500"/>
                                        <p:tgtEl>
                                          <p:spTgt spid="18"/>
                                        </p:tgtEl>
                                      </p:cBhvr>
                                    </p:animEffect>
                                  </p:childTnLst>
                                </p:cTn>
                              </p:par>
                            </p:childTnLst>
                          </p:cTn>
                        </p:par>
                        <p:par>
                          <p:cTn id="20" fill="hold">
                            <p:stCondLst>
                              <p:cond delay="275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3250"/>
                            </p:stCondLst>
                            <p:childTnLst>
                              <p:par>
                                <p:cTn id="25" presetID="22" presetClass="entr" presetSubtype="1"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500"/>
                                        <p:tgtEl>
                                          <p:spTgt spid="19"/>
                                        </p:tgtEl>
                                      </p:cBhvr>
                                    </p:animEffect>
                                  </p:childTnLst>
                                </p:cTn>
                              </p:par>
                            </p:childTnLst>
                          </p:cTn>
                        </p:par>
                        <p:par>
                          <p:cTn id="28" fill="hold">
                            <p:stCondLst>
                              <p:cond delay="3750"/>
                            </p:stCondLst>
                            <p:childTnLst>
                              <p:par>
                                <p:cTn id="29" presetID="22" presetClass="entr" presetSubtype="8" fill="hold"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wipe(left)">
                                      <p:cBhvr>
                                        <p:cTn id="31" dur="500"/>
                                        <p:tgtEl>
                                          <p:spTgt spid="24"/>
                                        </p:tgtEl>
                                      </p:cBhvr>
                                    </p:animEffect>
                                  </p:childTnLst>
                                </p:cTn>
                              </p:par>
                            </p:childTnLst>
                          </p:cTn>
                        </p:par>
                        <p:par>
                          <p:cTn id="32" fill="hold">
                            <p:stCondLst>
                              <p:cond delay="4250"/>
                            </p:stCondLst>
                            <p:childTnLst>
                              <p:par>
                                <p:cTn id="33" presetID="22" presetClass="entr" presetSubtype="1" fill="hold" grpId="0"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wipe(up)">
                                      <p:cBhvr>
                                        <p:cTn id="35" dur="500"/>
                                        <p:tgtEl>
                                          <p:spTgt spid="20"/>
                                        </p:tgtEl>
                                      </p:cBhvr>
                                    </p:animEffect>
                                  </p:childTnLst>
                                </p:cTn>
                              </p:par>
                            </p:childTnLst>
                          </p:cTn>
                        </p:par>
                        <p:par>
                          <p:cTn id="36" fill="hold">
                            <p:stCondLst>
                              <p:cond delay="4750"/>
                            </p:stCondLst>
                            <p:childTnLst>
                              <p:par>
                                <p:cTn id="37" presetID="22" presetClass="entr" presetSubtype="8" fill="hold" nodeType="after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par>
                          <p:cTn id="40" fill="hold">
                            <p:stCondLst>
                              <p:cond delay="5250"/>
                            </p:stCondLst>
                            <p:childTnLst>
                              <p:par>
                                <p:cTn id="41" presetID="22" presetClass="entr" presetSubtype="1"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par>
                          <p:cTn id="44" fill="hold">
                            <p:stCondLst>
                              <p:cond delay="5750"/>
                            </p:stCondLst>
                            <p:childTnLst>
                              <p:par>
                                <p:cTn id="45" presetID="10" presetClass="entr" presetSubtype="0"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D166891-9EA6-4F7A-A9F9-D61EAEF8F8B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
        <p:nvSpPr>
          <p:cNvPr id="2" name="Title 1">
            <a:extLst>
              <a:ext uri="{FF2B5EF4-FFF2-40B4-BE49-F238E27FC236}">
                <a16:creationId xmlns:a16="http://schemas.microsoft.com/office/drawing/2014/main" id="{35DA1402-B7D2-436C-8E05-5528920A1258}"/>
              </a:ext>
            </a:extLst>
          </p:cNvPr>
          <p:cNvSpPr>
            <a:spLocks noGrp="1"/>
          </p:cNvSpPr>
          <p:nvPr>
            <p:ph type="title"/>
          </p:nvPr>
        </p:nvSpPr>
        <p:spPr/>
        <p:txBody>
          <a:bodyPr/>
          <a:lstStyle/>
          <a:p>
            <a:r>
              <a:rPr lang="en-US"/>
              <a:t>Digital Marketing Channels</a:t>
            </a:r>
            <a:br>
              <a:rPr lang="en-US"/>
            </a:br>
            <a:r>
              <a:rPr lang="en-US"/>
              <a:t>&amp; Content</a:t>
            </a:r>
          </a:p>
        </p:txBody>
      </p:sp>
      <p:sp>
        <p:nvSpPr>
          <p:cNvPr id="5" name="Subtitle 4">
            <a:extLst>
              <a:ext uri="{FF2B5EF4-FFF2-40B4-BE49-F238E27FC236}">
                <a16:creationId xmlns:a16="http://schemas.microsoft.com/office/drawing/2014/main" id="{15DE8F2D-9CFB-4790-8588-A591B232C23B}"/>
              </a:ext>
            </a:extLst>
          </p:cNvPr>
          <p:cNvSpPr>
            <a:spLocks noGrp="1"/>
          </p:cNvSpPr>
          <p:nvPr>
            <p:ph type="subTitle" idx="1"/>
          </p:nvPr>
        </p:nvSpPr>
        <p:spPr/>
        <p:txBody>
          <a:bodyPr/>
          <a:lstStyle/>
          <a:p>
            <a:endParaRPr lang="en-US"/>
          </a:p>
        </p:txBody>
      </p:sp>
      <p:cxnSp>
        <p:nvCxnSpPr>
          <p:cNvPr id="10" name="Straight Connector 9">
            <a:extLst>
              <a:ext uri="{FF2B5EF4-FFF2-40B4-BE49-F238E27FC236}">
                <a16:creationId xmlns:a16="http://schemas.microsoft.com/office/drawing/2014/main" id="{C8E2F5D3-31D1-4973-8738-B67E8B2DFFEF}"/>
              </a:ext>
            </a:extLst>
          </p:cNvPr>
          <p:cNvCxnSpPr>
            <a:cxnSpLocks/>
          </p:cNvCxnSpPr>
          <p:nvPr/>
        </p:nvCxnSpPr>
        <p:spPr>
          <a:xfrm>
            <a:off x="838200"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4F0A4A-21E7-4A9F-BF58-79831FBDF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38200" y="5552440"/>
            <a:ext cx="381000" cy="381000"/>
          </a:xfrm>
          <a:prstGeom prst="rect">
            <a:avLst/>
          </a:prstGeom>
        </p:spPr>
      </p:pic>
    </p:spTree>
    <p:extLst>
      <p:ext uri="{BB962C8B-B14F-4D97-AF65-F5344CB8AC3E}">
        <p14:creationId xmlns:p14="http://schemas.microsoft.com/office/powerpoint/2010/main" val="3887480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BC5E5DA5-7BDE-5556-8651-97AEBCEAE76C}"/>
              </a:ext>
            </a:extLst>
          </p:cNvPr>
          <p:cNvSpPr/>
          <p:nvPr/>
        </p:nvSpPr>
        <p:spPr>
          <a:xfrm>
            <a:off x="5157156" y="2488573"/>
            <a:ext cx="1877688" cy="1880854"/>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CABDC3-7034-F614-3A26-EA9AF1E62C3E}"/>
              </a:ext>
            </a:extLst>
          </p:cNvPr>
          <p:cNvSpPr txBox="1"/>
          <p:nvPr/>
        </p:nvSpPr>
        <p:spPr>
          <a:xfrm>
            <a:off x="5061453" y="3013501"/>
            <a:ext cx="2069093" cy="830997"/>
          </a:xfrm>
          <a:prstGeom prst="rect">
            <a:avLst/>
          </a:prstGeom>
          <a:noFill/>
        </p:spPr>
        <p:txBody>
          <a:bodyPr wrap="square">
            <a:spAutoFit/>
          </a:bodyPr>
          <a:lstStyle/>
          <a:p>
            <a:pPr algn="ctr"/>
            <a:r>
              <a:rPr lang="en-US" sz="2400">
                <a:latin typeface="Franklin Gothic Demi" panose="020B0703020102020204" pitchFamily="34" charset="0"/>
              </a:rPr>
              <a:t>Marketing</a:t>
            </a:r>
          </a:p>
          <a:p>
            <a:pPr algn="ctr"/>
            <a:r>
              <a:rPr lang="en-US" sz="2400">
                <a:latin typeface="Franklin Gothic Demi" panose="020B0703020102020204" pitchFamily="34" charset="0"/>
              </a:rPr>
              <a:t>Channels</a:t>
            </a:r>
          </a:p>
        </p:txBody>
      </p:sp>
    </p:spTree>
    <p:extLst>
      <p:ext uri="{BB962C8B-B14F-4D97-AF65-F5344CB8AC3E}">
        <p14:creationId xmlns:p14="http://schemas.microsoft.com/office/powerpoint/2010/main" val="95078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A8A0E93A-2DB1-6D2E-AC00-3C57E8831E50}"/>
              </a:ext>
            </a:extLst>
          </p:cNvPr>
          <p:cNvSpPr/>
          <p:nvPr/>
        </p:nvSpPr>
        <p:spPr>
          <a:xfrm>
            <a:off x="3340644" y="1103614"/>
            <a:ext cx="4672442" cy="4680320"/>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BADE25C8-DDBA-72B0-5F12-1A6B1C7499F1}"/>
              </a:ext>
            </a:extLst>
          </p:cNvPr>
          <p:cNvSpPr/>
          <p:nvPr/>
        </p:nvSpPr>
        <p:spPr>
          <a:xfrm>
            <a:off x="7568631" y="2392810"/>
            <a:ext cx="2187465" cy="2187465"/>
          </a:xfrm>
          <a:prstGeom prst="ellipse">
            <a:avLst/>
          </a:prstGeom>
          <a:solidFill>
            <a:srgbClr val="D0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08CC8E-5307-AA32-2BF4-8055A158B809}"/>
              </a:ext>
            </a:extLst>
          </p:cNvPr>
          <p:cNvSpPr/>
          <p:nvPr/>
        </p:nvSpPr>
        <p:spPr>
          <a:xfrm>
            <a:off x="7277266" y="1121037"/>
            <a:ext cx="1347241" cy="1347241"/>
          </a:xfrm>
          <a:prstGeom prst="ellipse">
            <a:avLst/>
          </a:prstGeom>
          <a:solidFill>
            <a:srgbClr val="5E0B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A788A3-4382-C94D-013C-BC71BF82E9FD}"/>
              </a:ext>
            </a:extLst>
          </p:cNvPr>
          <p:cNvSpPr/>
          <p:nvPr/>
        </p:nvSpPr>
        <p:spPr>
          <a:xfrm>
            <a:off x="4963727" y="3837570"/>
            <a:ext cx="2187465" cy="2187465"/>
          </a:xfrm>
          <a:prstGeom prst="ellipse">
            <a:avLst/>
          </a:prstGeom>
          <a:solidFill>
            <a:srgbClr val="116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EF71263-72B0-88AE-9A00-E05441B6ECB3}"/>
              </a:ext>
            </a:extLst>
          </p:cNvPr>
          <p:cNvSpPr/>
          <p:nvPr/>
        </p:nvSpPr>
        <p:spPr>
          <a:xfrm>
            <a:off x="2039598" y="3433054"/>
            <a:ext cx="2135752" cy="2135752"/>
          </a:xfrm>
          <a:prstGeom prst="ellipse">
            <a:avLst/>
          </a:prstGeom>
          <a:solidFill>
            <a:srgbClr val="0E4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3915A10-8D8F-2887-5DB0-EB090D7BE4E0}"/>
              </a:ext>
            </a:extLst>
          </p:cNvPr>
          <p:cNvSpPr/>
          <p:nvPr/>
        </p:nvSpPr>
        <p:spPr>
          <a:xfrm>
            <a:off x="5155117" y="726887"/>
            <a:ext cx="2008230" cy="2008230"/>
          </a:xfrm>
          <a:prstGeom prst="ellipse">
            <a:avLst/>
          </a:prstGeom>
          <a:solidFill>
            <a:srgbClr val="F1D3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70AE2A0D-735B-CD6D-5522-1B0CF869E418}"/>
              </a:ext>
            </a:extLst>
          </p:cNvPr>
          <p:cNvSpPr/>
          <p:nvPr/>
        </p:nvSpPr>
        <p:spPr>
          <a:xfrm>
            <a:off x="3808106" y="854956"/>
            <a:ext cx="1418277" cy="1418277"/>
          </a:xfrm>
          <a:prstGeom prst="ellipse">
            <a:avLst/>
          </a:prstGeom>
          <a:solidFill>
            <a:srgbClr val="DC9F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202855EE-C0E7-6AED-F525-3AF6E58289EF}"/>
              </a:ext>
            </a:extLst>
          </p:cNvPr>
          <p:cNvSpPr/>
          <p:nvPr/>
        </p:nvSpPr>
        <p:spPr>
          <a:xfrm>
            <a:off x="8626191" y="4529046"/>
            <a:ext cx="1669211" cy="1672026"/>
          </a:xfrm>
          <a:prstGeom prst="ellipse">
            <a:avLst/>
          </a:prstGeom>
          <a:solidFill>
            <a:srgbClr val="7D77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2C50B54-7C45-6A46-D363-0600054D43CB}"/>
              </a:ext>
            </a:extLst>
          </p:cNvPr>
          <p:cNvSpPr/>
          <p:nvPr/>
        </p:nvSpPr>
        <p:spPr>
          <a:xfrm>
            <a:off x="2123220" y="3518639"/>
            <a:ext cx="1971416" cy="1971416"/>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F3F5468-0D73-E990-C94D-A7496DFEC29A}"/>
              </a:ext>
            </a:extLst>
          </p:cNvPr>
          <p:cNvSpPr/>
          <p:nvPr/>
        </p:nvSpPr>
        <p:spPr>
          <a:xfrm>
            <a:off x="5250889" y="813917"/>
            <a:ext cx="1825206" cy="1825206"/>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5DD2971-F4B7-79F1-BC91-574D1F70BD47}"/>
              </a:ext>
            </a:extLst>
          </p:cNvPr>
          <p:cNvSpPr/>
          <p:nvPr/>
        </p:nvSpPr>
        <p:spPr>
          <a:xfrm>
            <a:off x="8712064" y="4612090"/>
            <a:ext cx="1503602" cy="1503602"/>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045F6E6-A6ED-4E49-E5BB-AE3F4C8EB98A}"/>
              </a:ext>
            </a:extLst>
          </p:cNvPr>
          <p:cNvSpPr/>
          <p:nvPr/>
        </p:nvSpPr>
        <p:spPr>
          <a:xfrm>
            <a:off x="3898556" y="929447"/>
            <a:ext cx="1238876" cy="1275615"/>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4C07E89-C94B-9818-9F58-096807A084B4}"/>
              </a:ext>
            </a:extLst>
          </p:cNvPr>
          <p:cNvSpPr/>
          <p:nvPr/>
        </p:nvSpPr>
        <p:spPr>
          <a:xfrm>
            <a:off x="5049913" y="3928017"/>
            <a:ext cx="2015155" cy="2015155"/>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C48F31-A7A9-71C7-C2DE-D4A095E574EC}"/>
              </a:ext>
            </a:extLst>
          </p:cNvPr>
          <p:cNvSpPr/>
          <p:nvPr/>
        </p:nvSpPr>
        <p:spPr>
          <a:xfrm>
            <a:off x="7360654" y="1204777"/>
            <a:ext cx="1184169" cy="118416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221116-19E2-CD1A-6D3B-EAB5C4A7B2CD}"/>
              </a:ext>
            </a:extLst>
          </p:cNvPr>
          <p:cNvSpPr/>
          <p:nvPr/>
        </p:nvSpPr>
        <p:spPr>
          <a:xfrm>
            <a:off x="7655419" y="2472769"/>
            <a:ext cx="2023745" cy="2023745"/>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51090D-E42B-E457-7E2E-C6D279C3A3B5}"/>
              </a:ext>
            </a:extLst>
          </p:cNvPr>
          <p:cNvSpPr txBox="1"/>
          <p:nvPr/>
        </p:nvSpPr>
        <p:spPr>
          <a:xfrm>
            <a:off x="3738158" y="3029927"/>
            <a:ext cx="3786336" cy="461665"/>
          </a:xfrm>
          <a:prstGeom prst="rect">
            <a:avLst/>
          </a:prstGeom>
          <a:noFill/>
        </p:spPr>
        <p:txBody>
          <a:bodyPr wrap="square">
            <a:spAutoFit/>
          </a:bodyPr>
          <a:lstStyle/>
          <a:p>
            <a:pPr algn="ctr"/>
            <a:r>
              <a:rPr lang="en-US" sz="2400">
                <a:latin typeface="Franklin Gothic Demi" panose="020B0703020102020204" pitchFamily="34" charset="0"/>
              </a:rPr>
              <a:t>Marketing Channels</a:t>
            </a:r>
          </a:p>
        </p:txBody>
      </p:sp>
      <p:sp>
        <p:nvSpPr>
          <p:cNvPr id="24" name="Oval 23">
            <a:extLst>
              <a:ext uri="{FF2B5EF4-FFF2-40B4-BE49-F238E27FC236}">
                <a16:creationId xmlns:a16="http://schemas.microsoft.com/office/drawing/2014/main" id="{2EAC8DFD-E515-6F5D-5E68-0D135F824483}"/>
              </a:ext>
            </a:extLst>
          </p:cNvPr>
          <p:cNvSpPr/>
          <p:nvPr/>
        </p:nvSpPr>
        <p:spPr>
          <a:xfrm>
            <a:off x="1686123" y="1198016"/>
            <a:ext cx="2135751" cy="2135751"/>
          </a:xfrm>
          <a:prstGeom prst="ellipse">
            <a:avLst/>
          </a:prstGeom>
          <a:solidFill>
            <a:srgbClr val="926E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E23BD1E-87DD-2FF0-B209-E3746C959C27}"/>
              </a:ext>
            </a:extLst>
          </p:cNvPr>
          <p:cNvSpPr/>
          <p:nvPr/>
        </p:nvSpPr>
        <p:spPr>
          <a:xfrm>
            <a:off x="1777185" y="1283519"/>
            <a:ext cx="1963901" cy="1963901"/>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C0EE81-8572-9E3E-A549-0E0964FC56A8}"/>
              </a:ext>
            </a:extLst>
          </p:cNvPr>
          <p:cNvSpPr txBox="1"/>
          <p:nvPr/>
        </p:nvSpPr>
        <p:spPr>
          <a:xfrm>
            <a:off x="7771610" y="2848803"/>
            <a:ext cx="1776629" cy="1200329"/>
          </a:xfrm>
          <a:prstGeom prst="rect">
            <a:avLst/>
          </a:prstGeom>
          <a:noFill/>
        </p:spPr>
        <p:txBody>
          <a:bodyPr wrap="square">
            <a:spAutoFit/>
          </a:bodyPr>
          <a:lstStyle/>
          <a:p>
            <a:pPr algn="ctr"/>
            <a:r>
              <a:rPr lang="en-US" sz="2400">
                <a:solidFill>
                  <a:srgbClr val="D02D7A"/>
                </a:solidFill>
                <a:latin typeface="Franklin Gothic Demi" panose="020B0703020102020204" pitchFamily="34" charset="0"/>
              </a:rPr>
              <a:t>Search Engine Marketing</a:t>
            </a:r>
          </a:p>
        </p:txBody>
      </p:sp>
      <p:sp>
        <p:nvSpPr>
          <p:cNvPr id="13" name="TextBox 12">
            <a:extLst>
              <a:ext uri="{FF2B5EF4-FFF2-40B4-BE49-F238E27FC236}">
                <a16:creationId xmlns:a16="http://schemas.microsoft.com/office/drawing/2014/main" id="{D68BB0FB-075F-1222-D02E-3D628A726B62}"/>
              </a:ext>
            </a:extLst>
          </p:cNvPr>
          <p:cNvSpPr txBox="1"/>
          <p:nvPr/>
        </p:nvSpPr>
        <p:spPr>
          <a:xfrm>
            <a:off x="7260087" y="1494455"/>
            <a:ext cx="1364420" cy="523220"/>
          </a:xfrm>
          <a:prstGeom prst="rect">
            <a:avLst/>
          </a:prstGeom>
          <a:noFill/>
        </p:spPr>
        <p:txBody>
          <a:bodyPr wrap="square">
            <a:spAutoFit/>
          </a:bodyPr>
          <a:lstStyle/>
          <a:p>
            <a:pPr algn="ctr"/>
            <a:r>
              <a:rPr lang="en-US" sz="1400">
                <a:solidFill>
                  <a:srgbClr val="600C0E"/>
                </a:solidFill>
                <a:latin typeface="Franklin Gothic Demi" panose="020B0703020102020204" pitchFamily="34" charset="0"/>
              </a:rPr>
              <a:t>Email Marketing</a:t>
            </a:r>
          </a:p>
        </p:txBody>
      </p:sp>
      <p:sp>
        <p:nvSpPr>
          <p:cNvPr id="17" name="TextBox 16">
            <a:extLst>
              <a:ext uri="{FF2B5EF4-FFF2-40B4-BE49-F238E27FC236}">
                <a16:creationId xmlns:a16="http://schemas.microsoft.com/office/drawing/2014/main" id="{16B475DB-90BB-DC91-6C5C-2EC5A2CD279C}"/>
              </a:ext>
            </a:extLst>
          </p:cNvPr>
          <p:cNvSpPr txBox="1"/>
          <p:nvPr/>
        </p:nvSpPr>
        <p:spPr>
          <a:xfrm>
            <a:off x="5198946" y="4628429"/>
            <a:ext cx="1729441" cy="523220"/>
          </a:xfrm>
          <a:prstGeom prst="rect">
            <a:avLst/>
          </a:prstGeom>
          <a:noFill/>
        </p:spPr>
        <p:txBody>
          <a:bodyPr wrap="square">
            <a:spAutoFit/>
          </a:bodyPr>
          <a:lstStyle/>
          <a:p>
            <a:pPr algn="ctr"/>
            <a:r>
              <a:rPr lang="en-US" sz="2800">
                <a:solidFill>
                  <a:srgbClr val="096C49"/>
                </a:solidFill>
                <a:latin typeface="Franklin Gothic Demi" panose="020B0703020102020204" pitchFamily="34" charset="0"/>
              </a:rPr>
              <a:t>Website</a:t>
            </a:r>
            <a:endParaRPr lang="en-US" sz="2000">
              <a:solidFill>
                <a:srgbClr val="096C49"/>
              </a:solidFill>
              <a:latin typeface="Franklin Gothic Demi" panose="020B0703020102020204" pitchFamily="34" charset="0"/>
            </a:endParaRPr>
          </a:p>
        </p:txBody>
      </p:sp>
      <p:sp>
        <p:nvSpPr>
          <p:cNvPr id="23" name="TextBox 22">
            <a:extLst>
              <a:ext uri="{FF2B5EF4-FFF2-40B4-BE49-F238E27FC236}">
                <a16:creationId xmlns:a16="http://schemas.microsoft.com/office/drawing/2014/main" id="{74171C27-CA70-9370-C374-8C6D6F2363FC}"/>
              </a:ext>
            </a:extLst>
          </p:cNvPr>
          <p:cNvSpPr txBox="1"/>
          <p:nvPr/>
        </p:nvSpPr>
        <p:spPr>
          <a:xfrm>
            <a:off x="2022154" y="4004145"/>
            <a:ext cx="2165833" cy="954107"/>
          </a:xfrm>
          <a:prstGeom prst="rect">
            <a:avLst/>
          </a:prstGeom>
          <a:noFill/>
        </p:spPr>
        <p:txBody>
          <a:bodyPr wrap="square">
            <a:spAutoFit/>
          </a:bodyPr>
          <a:lstStyle/>
          <a:p>
            <a:pPr algn="ctr"/>
            <a:r>
              <a:rPr lang="en-US" sz="2800">
                <a:solidFill>
                  <a:srgbClr val="08486B"/>
                </a:solidFill>
                <a:latin typeface="Franklin Gothic Demi" panose="020B0703020102020204" pitchFamily="34" charset="0"/>
              </a:rPr>
              <a:t>Social Media</a:t>
            </a:r>
          </a:p>
        </p:txBody>
      </p:sp>
      <p:sp>
        <p:nvSpPr>
          <p:cNvPr id="25" name="TextBox 24">
            <a:extLst>
              <a:ext uri="{FF2B5EF4-FFF2-40B4-BE49-F238E27FC236}">
                <a16:creationId xmlns:a16="http://schemas.microsoft.com/office/drawing/2014/main" id="{6FF240F2-FE82-5871-725D-5AC2BB531396}"/>
              </a:ext>
            </a:extLst>
          </p:cNvPr>
          <p:cNvSpPr txBox="1"/>
          <p:nvPr/>
        </p:nvSpPr>
        <p:spPr>
          <a:xfrm>
            <a:off x="2145521" y="1955331"/>
            <a:ext cx="1238876" cy="523220"/>
          </a:xfrm>
          <a:prstGeom prst="rect">
            <a:avLst/>
          </a:prstGeom>
          <a:noFill/>
        </p:spPr>
        <p:txBody>
          <a:bodyPr wrap="square">
            <a:spAutoFit/>
          </a:bodyPr>
          <a:lstStyle/>
          <a:p>
            <a:pPr algn="ctr"/>
            <a:r>
              <a:rPr lang="en-US" sz="2800">
                <a:solidFill>
                  <a:srgbClr val="916E4E"/>
                </a:solidFill>
                <a:latin typeface="Franklin Gothic Demi" panose="020B0703020102020204" pitchFamily="34" charset="0"/>
              </a:rPr>
              <a:t>SEO</a:t>
            </a:r>
            <a:endParaRPr lang="en-US" sz="1400">
              <a:solidFill>
                <a:srgbClr val="916E4E"/>
              </a:solidFill>
              <a:latin typeface="Franklin Gothic Demi" panose="020B0703020102020204" pitchFamily="34" charset="0"/>
            </a:endParaRPr>
          </a:p>
        </p:txBody>
      </p:sp>
      <p:sp>
        <p:nvSpPr>
          <p:cNvPr id="27" name="TextBox 26">
            <a:extLst>
              <a:ext uri="{FF2B5EF4-FFF2-40B4-BE49-F238E27FC236}">
                <a16:creationId xmlns:a16="http://schemas.microsoft.com/office/drawing/2014/main" id="{55C3ED1B-76E4-F48C-B7CB-04C2C0C587E9}"/>
              </a:ext>
            </a:extLst>
          </p:cNvPr>
          <p:cNvSpPr txBox="1"/>
          <p:nvPr/>
        </p:nvSpPr>
        <p:spPr>
          <a:xfrm>
            <a:off x="5307755" y="1281154"/>
            <a:ext cx="1715164" cy="830997"/>
          </a:xfrm>
          <a:prstGeom prst="rect">
            <a:avLst/>
          </a:prstGeom>
          <a:noFill/>
        </p:spPr>
        <p:txBody>
          <a:bodyPr wrap="square">
            <a:spAutoFit/>
          </a:bodyPr>
          <a:lstStyle/>
          <a:p>
            <a:pPr algn="ctr"/>
            <a:r>
              <a:rPr lang="en-US" sz="2400">
                <a:solidFill>
                  <a:srgbClr val="F4D330"/>
                </a:solidFill>
                <a:latin typeface="Franklin Gothic Demi" panose="020B0703020102020204" pitchFamily="34" charset="0"/>
              </a:rPr>
              <a:t>Video Marketing</a:t>
            </a:r>
          </a:p>
        </p:txBody>
      </p:sp>
      <p:sp>
        <p:nvSpPr>
          <p:cNvPr id="31" name="TextBox 30">
            <a:extLst>
              <a:ext uri="{FF2B5EF4-FFF2-40B4-BE49-F238E27FC236}">
                <a16:creationId xmlns:a16="http://schemas.microsoft.com/office/drawing/2014/main" id="{399A596C-29F3-CDCA-5FC9-B98225929210}"/>
              </a:ext>
            </a:extLst>
          </p:cNvPr>
          <p:cNvSpPr txBox="1"/>
          <p:nvPr/>
        </p:nvSpPr>
        <p:spPr>
          <a:xfrm>
            <a:off x="3915239" y="1398659"/>
            <a:ext cx="1238876" cy="338554"/>
          </a:xfrm>
          <a:prstGeom prst="rect">
            <a:avLst/>
          </a:prstGeom>
          <a:noFill/>
        </p:spPr>
        <p:txBody>
          <a:bodyPr wrap="square">
            <a:spAutoFit/>
          </a:bodyPr>
          <a:lstStyle/>
          <a:p>
            <a:pPr algn="ctr"/>
            <a:r>
              <a:rPr lang="en-US" sz="1600">
                <a:solidFill>
                  <a:srgbClr val="DC9F27"/>
                </a:solidFill>
                <a:latin typeface="Franklin Gothic Demi" panose="020B0703020102020204" pitchFamily="34" charset="0"/>
              </a:rPr>
              <a:t>Podcasts</a:t>
            </a:r>
          </a:p>
        </p:txBody>
      </p:sp>
      <p:sp>
        <p:nvSpPr>
          <p:cNvPr id="28" name="Oval 27">
            <a:extLst>
              <a:ext uri="{FF2B5EF4-FFF2-40B4-BE49-F238E27FC236}">
                <a16:creationId xmlns:a16="http://schemas.microsoft.com/office/drawing/2014/main" id="{9EF0869B-727E-7C2A-FBFB-73264FF60E06}"/>
              </a:ext>
            </a:extLst>
          </p:cNvPr>
          <p:cNvSpPr/>
          <p:nvPr/>
        </p:nvSpPr>
        <p:spPr>
          <a:xfrm>
            <a:off x="1005099" y="2914492"/>
            <a:ext cx="1336328" cy="1336328"/>
          </a:xfrm>
          <a:prstGeom prst="ellipse">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56B9507F-D78D-A50B-860B-61336C654E51}"/>
              </a:ext>
            </a:extLst>
          </p:cNvPr>
          <p:cNvSpPr txBox="1"/>
          <p:nvPr/>
        </p:nvSpPr>
        <p:spPr>
          <a:xfrm>
            <a:off x="8584633" y="5019760"/>
            <a:ext cx="1760434" cy="646331"/>
          </a:xfrm>
          <a:prstGeom prst="rect">
            <a:avLst/>
          </a:prstGeom>
          <a:noFill/>
        </p:spPr>
        <p:txBody>
          <a:bodyPr wrap="square">
            <a:spAutoFit/>
          </a:bodyPr>
          <a:lstStyle/>
          <a:p>
            <a:pPr algn="ctr"/>
            <a:r>
              <a:rPr lang="en-US">
                <a:solidFill>
                  <a:srgbClr val="7D7773"/>
                </a:solidFill>
                <a:latin typeface="Franklin Gothic Demi" panose="020B0703020102020204" pitchFamily="34" charset="0"/>
              </a:rPr>
              <a:t>Public Relations</a:t>
            </a:r>
            <a:endParaRPr lang="en-US" sz="1050">
              <a:solidFill>
                <a:srgbClr val="7D7773"/>
              </a:solidFill>
              <a:latin typeface="Franklin Gothic Demi" panose="020B0703020102020204" pitchFamily="34" charset="0"/>
            </a:endParaRPr>
          </a:p>
        </p:txBody>
      </p:sp>
      <p:sp>
        <p:nvSpPr>
          <p:cNvPr id="20" name="Oval 19">
            <a:extLst>
              <a:ext uri="{FF2B5EF4-FFF2-40B4-BE49-F238E27FC236}">
                <a16:creationId xmlns:a16="http://schemas.microsoft.com/office/drawing/2014/main" id="{DC3FAF89-8C02-A41B-1E13-37A8D2B79ABA}"/>
              </a:ext>
            </a:extLst>
          </p:cNvPr>
          <p:cNvSpPr/>
          <p:nvPr/>
        </p:nvSpPr>
        <p:spPr>
          <a:xfrm>
            <a:off x="9012111" y="1415117"/>
            <a:ext cx="1347241" cy="1347241"/>
          </a:xfrm>
          <a:prstGeom prst="ellipse">
            <a:avLst/>
          </a:prstGeom>
          <a:solidFill>
            <a:srgbClr val="A49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3085D8D-E9D4-1474-5B88-90FEA9CFF7B3}"/>
              </a:ext>
            </a:extLst>
          </p:cNvPr>
          <p:cNvSpPr/>
          <p:nvPr/>
        </p:nvSpPr>
        <p:spPr>
          <a:xfrm>
            <a:off x="9088289" y="1484364"/>
            <a:ext cx="1203659" cy="120365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6A61312-6EE3-CD2F-8FF6-5FC7752D57AD}"/>
              </a:ext>
            </a:extLst>
          </p:cNvPr>
          <p:cNvSpPr txBox="1"/>
          <p:nvPr/>
        </p:nvSpPr>
        <p:spPr>
          <a:xfrm>
            <a:off x="8987275" y="1895183"/>
            <a:ext cx="1418392" cy="307777"/>
          </a:xfrm>
          <a:prstGeom prst="rect">
            <a:avLst/>
          </a:prstGeom>
          <a:noFill/>
        </p:spPr>
        <p:txBody>
          <a:bodyPr wrap="square">
            <a:spAutoFit/>
          </a:bodyPr>
          <a:lstStyle/>
          <a:p>
            <a:pPr algn="ctr"/>
            <a:r>
              <a:rPr lang="en-US" sz="1400">
                <a:solidFill>
                  <a:srgbClr val="A49CCD"/>
                </a:solidFill>
                <a:latin typeface="Franklin Gothic Demi" panose="020B0703020102020204" pitchFamily="34" charset="0"/>
              </a:rPr>
              <a:t>Geofencing</a:t>
            </a:r>
            <a:endParaRPr lang="en-US" sz="1600">
              <a:solidFill>
                <a:srgbClr val="A49CCD"/>
              </a:solidFill>
              <a:latin typeface="Franklin Gothic Demi" panose="020B0703020102020204" pitchFamily="34" charset="0"/>
            </a:endParaRPr>
          </a:p>
        </p:txBody>
      </p:sp>
      <p:sp>
        <p:nvSpPr>
          <p:cNvPr id="44" name="Oval 43">
            <a:extLst>
              <a:ext uri="{FF2B5EF4-FFF2-40B4-BE49-F238E27FC236}">
                <a16:creationId xmlns:a16="http://schemas.microsoft.com/office/drawing/2014/main" id="{A2A216EA-4BB6-4B6E-22F1-5EA40FAA76ED}"/>
              </a:ext>
            </a:extLst>
          </p:cNvPr>
          <p:cNvSpPr/>
          <p:nvPr/>
        </p:nvSpPr>
        <p:spPr>
          <a:xfrm>
            <a:off x="1071024" y="2985058"/>
            <a:ext cx="1201751" cy="1201751"/>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D75D522-4491-C55B-BE98-5FFB459CE4D7}"/>
              </a:ext>
            </a:extLst>
          </p:cNvPr>
          <p:cNvSpPr txBox="1"/>
          <p:nvPr/>
        </p:nvSpPr>
        <p:spPr>
          <a:xfrm>
            <a:off x="925639" y="3274345"/>
            <a:ext cx="1474681" cy="584775"/>
          </a:xfrm>
          <a:prstGeom prst="rect">
            <a:avLst/>
          </a:prstGeom>
          <a:noFill/>
        </p:spPr>
        <p:txBody>
          <a:bodyPr wrap="square">
            <a:spAutoFit/>
          </a:bodyPr>
          <a:lstStyle/>
          <a:p>
            <a:pPr algn="ctr"/>
            <a:r>
              <a:rPr lang="en-US" sz="1600">
                <a:solidFill>
                  <a:srgbClr val="EE7726"/>
                </a:solidFill>
                <a:latin typeface="Franklin Gothic Demi" panose="020B0703020102020204" pitchFamily="34" charset="0"/>
              </a:rPr>
              <a:t>Content Marketing</a:t>
            </a:r>
          </a:p>
        </p:txBody>
      </p:sp>
      <p:sp>
        <p:nvSpPr>
          <p:cNvPr id="18" name="Oval 17">
            <a:extLst>
              <a:ext uri="{FF2B5EF4-FFF2-40B4-BE49-F238E27FC236}">
                <a16:creationId xmlns:a16="http://schemas.microsoft.com/office/drawing/2014/main" id="{1C58E7A0-841F-9ABE-7578-2E18E5694A87}"/>
              </a:ext>
            </a:extLst>
          </p:cNvPr>
          <p:cNvSpPr/>
          <p:nvPr/>
        </p:nvSpPr>
        <p:spPr>
          <a:xfrm>
            <a:off x="9675002" y="2537384"/>
            <a:ext cx="1347242" cy="1347242"/>
          </a:xfrm>
          <a:prstGeom prst="ellipse">
            <a:avLst/>
          </a:prstGeom>
          <a:solidFill>
            <a:srgbClr val="685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4E54DA6-94CB-FFFB-C06F-D2930F79A97F}"/>
              </a:ext>
            </a:extLst>
          </p:cNvPr>
          <p:cNvSpPr/>
          <p:nvPr/>
        </p:nvSpPr>
        <p:spPr>
          <a:xfrm>
            <a:off x="9746793" y="2609175"/>
            <a:ext cx="1203659" cy="120365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F073ACE-3D2E-ECB7-44E4-DFC4736780BA}"/>
              </a:ext>
            </a:extLst>
          </p:cNvPr>
          <p:cNvSpPr txBox="1"/>
          <p:nvPr/>
        </p:nvSpPr>
        <p:spPr>
          <a:xfrm>
            <a:off x="9675001" y="3035272"/>
            <a:ext cx="1347242" cy="307777"/>
          </a:xfrm>
          <a:prstGeom prst="rect">
            <a:avLst/>
          </a:prstGeom>
          <a:noFill/>
        </p:spPr>
        <p:txBody>
          <a:bodyPr wrap="square">
            <a:spAutoFit/>
          </a:bodyPr>
          <a:lstStyle/>
          <a:p>
            <a:pPr algn="ctr"/>
            <a:r>
              <a:rPr lang="en-US" sz="1400">
                <a:solidFill>
                  <a:srgbClr val="674F7A"/>
                </a:solidFill>
                <a:latin typeface="Franklin Gothic Demi" panose="020B0703020102020204" pitchFamily="34" charset="0"/>
              </a:rPr>
              <a:t>Retargeting</a:t>
            </a:r>
          </a:p>
        </p:txBody>
      </p:sp>
      <p:sp>
        <p:nvSpPr>
          <p:cNvPr id="8" name="Oval 7">
            <a:extLst>
              <a:ext uri="{FF2B5EF4-FFF2-40B4-BE49-F238E27FC236}">
                <a16:creationId xmlns:a16="http://schemas.microsoft.com/office/drawing/2014/main" id="{0C471DDA-03E9-6122-6A62-186C8472727C}"/>
              </a:ext>
            </a:extLst>
          </p:cNvPr>
          <p:cNvSpPr/>
          <p:nvPr/>
        </p:nvSpPr>
        <p:spPr>
          <a:xfrm>
            <a:off x="7095324" y="4552444"/>
            <a:ext cx="1365239" cy="1365239"/>
          </a:xfrm>
          <a:prstGeom prst="ellipse">
            <a:avLst/>
          </a:prstGeom>
          <a:solidFill>
            <a:srgbClr val="CFD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42B0E49-8D67-17C8-6311-4461C3F4EC42}"/>
              </a:ext>
            </a:extLst>
          </p:cNvPr>
          <p:cNvSpPr/>
          <p:nvPr/>
        </p:nvSpPr>
        <p:spPr>
          <a:xfrm>
            <a:off x="7171394" y="4633233"/>
            <a:ext cx="1203659" cy="120365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B2D4339-8A9B-0E91-293D-9ADBE609CD34}"/>
              </a:ext>
            </a:extLst>
          </p:cNvPr>
          <p:cNvSpPr txBox="1"/>
          <p:nvPr/>
        </p:nvSpPr>
        <p:spPr>
          <a:xfrm>
            <a:off x="7165484" y="5002197"/>
            <a:ext cx="1238876" cy="400110"/>
          </a:xfrm>
          <a:prstGeom prst="rect">
            <a:avLst/>
          </a:prstGeom>
          <a:noFill/>
        </p:spPr>
        <p:txBody>
          <a:bodyPr wrap="square">
            <a:spAutoFit/>
          </a:bodyPr>
          <a:lstStyle/>
          <a:p>
            <a:pPr algn="ctr"/>
            <a:r>
              <a:rPr lang="en-US" sz="2000">
                <a:solidFill>
                  <a:srgbClr val="CFD369"/>
                </a:solidFill>
                <a:latin typeface="Franklin Gothic Demi" panose="020B0703020102020204" pitchFamily="34" charset="0"/>
              </a:rPr>
              <a:t>Blogs</a:t>
            </a:r>
            <a:endParaRPr lang="en-US" sz="1600">
              <a:solidFill>
                <a:srgbClr val="CFD369"/>
              </a:solidFill>
              <a:latin typeface="Franklin Gothic Demi" panose="020B0703020102020204" pitchFamily="34" charset="0"/>
            </a:endParaRPr>
          </a:p>
        </p:txBody>
      </p:sp>
      <p:sp>
        <p:nvSpPr>
          <p:cNvPr id="10" name="Oval 9">
            <a:extLst>
              <a:ext uri="{FF2B5EF4-FFF2-40B4-BE49-F238E27FC236}">
                <a16:creationId xmlns:a16="http://schemas.microsoft.com/office/drawing/2014/main" id="{F61B8CE9-8D28-8CEA-9A06-1D2039042C20}"/>
              </a:ext>
            </a:extLst>
          </p:cNvPr>
          <p:cNvSpPr/>
          <p:nvPr/>
        </p:nvSpPr>
        <p:spPr>
          <a:xfrm>
            <a:off x="3814759" y="4894730"/>
            <a:ext cx="1281894" cy="1281894"/>
          </a:xfrm>
          <a:prstGeom prst="ellipse">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3EDC04E9-A552-D2F6-7889-E98933851E1B}"/>
              </a:ext>
            </a:extLst>
          </p:cNvPr>
          <p:cNvSpPr/>
          <p:nvPr/>
        </p:nvSpPr>
        <p:spPr>
          <a:xfrm>
            <a:off x="3869319" y="4955175"/>
            <a:ext cx="1165180" cy="1165180"/>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B6FEB3-1DD1-41B4-9182-A5C4D2A540E0}"/>
              </a:ext>
            </a:extLst>
          </p:cNvPr>
          <p:cNvSpPr txBox="1"/>
          <p:nvPr/>
        </p:nvSpPr>
        <p:spPr>
          <a:xfrm>
            <a:off x="3818466" y="5351860"/>
            <a:ext cx="1238876" cy="400110"/>
          </a:xfrm>
          <a:prstGeom prst="rect">
            <a:avLst/>
          </a:prstGeom>
          <a:noFill/>
        </p:spPr>
        <p:txBody>
          <a:bodyPr wrap="square">
            <a:spAutoFit/>
          </a:bodyPr>
          <a:lstStyle/>
          <a:p>
            <a:pPr algn="ctr"/>
            <a:r>
              <a:rPr lang="en-US" sz="2000">
                <a:solidFill>
                  <a:srgbClr val="1FB992"/>
                </a:solidFill>
                <a:latin typeface="Franklin Gothic Demi" panose="020B0703020102020204" pitchFamily="34" charset="0"/>
              </a:rPr>
              <a:t>Events</a:t>
            </a:r>
            <a:endParaRPr lang="en-US" sz="1600">
              <a:solidFill>
                <a:srgbClr val="1FB992"/>
              </a:solidFill>
              <a:latin typeface="Franklin Gothic Demi" panose="020B0703020102020204" pitchFamily="34" charset="0"/>
            </a:endParaRPr>
          </a:p>
        </p:txBody>
      </p:sp>
      <p:sp>
        <p:nvSpPr>
          <p:cNvPr id="14" name="Oval 13">
            <a:extLst>
              <a:ext uri="{FF2B5EF4-FFF2-40B4-BE49-F238E27FC236}">
                <a16:creationId xmlns:a16="http://schemas.microsoft.com/office/drawing/2014/main" id="{A2C09201-D893-58A1-4BF4-C2513B2CFE64}"/>
              </a:ext>
            </a:extLst>
          </p:cNvPr>
          <p:cNvSpPr/>
          <p:nvPr/>
        </p:nvSpPr>
        <p:spPr>
          <a:xfrm>
            <a:off x="982996" y="4658125"/>
            <a:ext cx="1285047" cy="1285047"/>
          </a:xfrm>
          <a:prstGeom prst="ellipse">
            <a:avLst/>
          </a:prstGeom>
          <a:solidFill>
            <a:srgbClr val="49C3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A1C6B4B4-ADCD-C4BF-A51D-966973983F6F}"/>
              </a:ext>
            </a:extLst>
          </p:cNvPr>
          <p:cNvSpPr/>
          <p:nvPr/>
        </p:nvSpPr>
        <p:spPr>
          <a:xfrm>
            <a:off x="1056712" y="4736446"/>
            <a:ext cx="1135496" cy="1135496"/>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7600B0-A0A7-AA6B-42FA-B7D567311BF4}"/>
              </a:ext>
            </a:extLst>
          </p:cNvPr>
          <p:cNvSpPr txBox="1"/>
          <p:nvPr/>
        </p:nvSpPr>
        <p:spPr>
          <a:xfrm>
            <a:off x="1003300" y="5006410"/>
            <a:ext cx="1238876" cy="523220"/>
          </a:xfrm>
          <a:prstGeom prst="rect">
            <a:avLst/>
          </a:prstGeom>
          <a:noFill/>
        </p:spPr>
        <p:txBody>
          <a:bodyPr wrap="square">
            <a:spAutoFit/>
          </a:bodyPr>
          <a:lstStyle/>
          <a:p>
            <a:pPr algn="ctr"/>
            <a:r>
              <a:rPr lang="en-US" sz="1400">
                <a:solidFill>
                  <a:srgbClr val="49C3D7"/>
                </a:solidFill>
                <a:latin typeface="Franklin Gothic Demi" panose="020B0703020102020204" pitchFamily="34" charset="0"/>
              </a:rPr>
              <a:t>Influencer Marketing</a:t>
            </a:r>
          </a:p>
        </p:txBody>
      </p:sp>
    </p:spTree>
    <p:extLst>
      <p:ext uri="{BB962C8B-B14F-4D97-AF65-F5344CB8AC3E}">
        <p14:creationId xmlns:p14="http://schemas.microsoft.com/office/powerpoint/2010/main" val="3767963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val 36">
            <a:extLst>
              <a:ext uri="{FF2B5EF4-FFF2-40B4-BE49-F238E27FC236}">
                <a16:creationId xmlns:a16="http://schemas.microsoft.com/office/drawing/2014/main" id="{A8A0E93A-2DB1-6D2E-AC00-3C57E8831E50}"/>
              </a:ext>
            </a:extLst>
          </p:cNvPr>
          <p:cNvSpPr/>
          <p:nvPr/>
        </p:nvSpPr>
        <p:spPr>
          <a:xfrm>
            <a:off x="3340644" y="1103614"/>
            <a:ext cx="4672442" cy="4680320"/>
          </a:xfrm>
          <a:prstGeom prst="ellipse">
            <a:avLst/>
          </a:prstGeom>
          <a:solidFill>
            <a:schemeClr val="bg1"/>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399A596C-29F3-CDCA-5FC9-B98225929210}"/>
              </a:ext>
            </a:extLst>
          </p:cNvPr>
          <p:cNvSpPr txBox="1"/>
          <p:nvPr/>
        </p:nvSpPr>
        <p:spPr>
          <a:xfrm>
            <a:off x="3915239" y="1398659"/>
            <a:ext cx="1238876" cy="338554"/>
          </a:xfrm>
          <a:prstGeom prst="rect">
            <a:avLst/>
          </a:prstGeom>
          <a:noFill/>
        </p:spPr>
        <p:txBody>
          <a:bodyPr wrap="square">
            <a:spAutoFit/>
          </a:bodyPr>
          <a:lstStyle/>
          <a:p>
            <a:pPr algn="ctr"/>
            <a:r>
              <a:rPr lang="en-US" sz="1600">
                <a:solidFill>
                  <a:srgbClr val="DC9F27"/>
                </a:solidFill>
                <a:latin typeface="Franklin Gothic Demi" panose="020B0703020102020204" pitchFamily="34" charset="0"/>
              </a:rPr>
              <a:t>Podcasts</a:t>
            </a:r>
          </a:p>
        </p:txBody>
      </p:sp>
      <p:sp>
        <p:nvSpPr>
          <p:cNvPr id="33" name="TextBox 32">
            <a:extLst>
              <a:ext uri="{FF2B5EF4-FFF2-40B4-BE49-F238E27FC236}">
                <a16:creationId xmlns:a16="http://schemas.microsoft.com/office/drawing/2014/main" id="{56B9507F-D78D-A50B-860B-61336C654E51}"/>
              </a:ext>
            </a:extLst>
          </p:cNvPr>
          <p:cNvSpPr txBox="1"/>
          <p:nvPr/>
        </p:nvSpPr>
        <p:spPr>
          <a:xfrm>
            <a:off x="8584633" y="5019760"/>
            <a:ext cx="1760434" cy="646331"/>
          </a:xfrm>
          <a:prstGeom prst="rect">
            <a:avLst/>
          </a:prstGeom>
          <a:noFill/>
        </p:spPr>
        <p:txBody>
          <a:bodyPr wrap="square">
            <a:spAutoFit/>
          </a:bodyPr>
          <a:lstStyle/>
          <a:p>
            <a:pPr algn="ctr"/>
            <a:r>
              <a:rPr lang="en-US">
                <a:solidFill>
                  <a:srgbClr val="7D7773"/>
                </a:solidFill>
                <a:latin typeface="Franklin Gothic Demi" panose="020B0703020102020204" pitchFamily="34" charset="0"/>
              </a:rPr>
              <a:t>Public Relations</a:t>
            </a:r>
            <a:endParaRPr lang="en-US" sz="1050">
              <a:solidFill>
                <a:srgbClr val="7D7773"/>
              </a:solidFill>
              <a:latin typeface="Franklin Gothic Demi" panose="020B0703020102020204" pitchFamily="34" charset="0"/>
            </a:endParaRPr>
          </a:p>
        </p:txBody>
      </p:sp>
      <p:sp>
        <p:nvSpPr>
          <p:cNvPr id="2" name="Oval 1">
            <a:extLst>
              <a:ext uri="{FF2B5EF4-FFF2-40B4-BE49-F238E27FC236}">
                <a16:creationId xmlns:a16="http://schemas.microsoft.com/office/drawing/2014/main" id="{BADE25C8-DDBA-72B0-5F12-1A6B1C7499F1}"/>
              </a:ext>
            </a:extLst>
          </p:cNvPr>
          <p:cNvSpPr/>
          <p:nvPr/>
        </p:nvSpPr>
        <p:spPr>
          <a:xfrm>
            <a:off x="7568631" y="2392810"/>
            <a:ext cx="2187465" cy="2187465"/>
          </a:xfrm>
          <a:prstGeom prst="ellipse">
            <a:avLst/>
          </a:prstGeom>
          <a:solidFill>
            <a:srgbClr val="D02D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7808CC8E-5307-AA32-2BF4-8055A158B809}"/>
              </a:ext>
            </a:extLst>
          </p:cNvPr>
          <p:cNvSpPr/>
          <p:nvPr/>
        </p:nvSpPr>
        <p:spPr>
          <a:xfrm>
            <a:off x="7277266" y="1121037"/>
            <a:ext cx="1347241" cy="1347241"/>
          </a:xfrm>
          <a:prstGeom prst="ellipse">
            <a:avLst/>
          </a:prstGeom>
          <a:solidFill>
            <a:srgbClr val="5E0B1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4A788A3-4382-C94D-013C-BC71BF82E9FD}"/>
              </a:ext>
            </a:extLst>
          </p:cNvPr>
          <p:cNvSpPr/>
          <p:nvPr/>
        </p:nvSpPr>
        <p:spPr>
          <a:xfrm>
            <a:off x="4963727" y="3837570"/>
            <a:ext cx="2187465" cy="2187465"/>
          </a:xfrm>
          <a:prstGeom prst="ellipse">
            <a:avLst/>
          </a:prstGeom>
          <a:solidFill>
            <a:srgbClr val="116D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EF71263-72B0-88AE-9A00-E05441B6ECB3}"/>
              </a:ext>
            </a:extLst>
          </p:cNvPr>
          <p:cNvSpPr/>
          <p:nvPr/>
        </p:nvSpPr>
        <p:spPr>
          <a:xfrm>
            <a:off x="2039598" y="3433054"/>
            <a:ext cx="2135752" cy="2135752"/>
          </a:xfrm>
          <a:prstGeom prst="ellipse">
            <a:avLst/>
          </a:prstGeom>
          <a:solidFill>
            <a:srgbClr val="0E4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A3915A10-8D8F-2887-5DB0-EB090D7BE4E0}"/>
              </a:ext>
            </a:extLst>
          </p:cNvPr>
          <p:cNvSpPr/>
          <p:nvPr/>
        </p:nvSpPr>
        <p:spPr>
          <a:xfrm>
            <a:off x="5155117" y="726887"/>
            <a:ext cx="2008230" cy="2008230"/>
          </a:xfrm>
          <a:prstGeom prst="ellipse">
            <a:avLst/>
          </a:prstGeom>
          <a:solidFill>
            <a:srgbClr val="F1D33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B2C50B54-7C45-6A46-D363-0600054D43CB}"/>
              </a:ext>
            </a:extLst>
          </p:cNvPr>
          <p:cNvSpPr/>
          <p:nvPr/>
        </p:nvSpPr>
        <p:spPr>
          <a:xfrm>
            <a:off x="2123220" y="3518639"/>
            <a:ext cx="1971416" cy="1971416"/>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FF3F5468-0D73-E990-C94D-A7496DFEC29A}"/>
              </a:ext>
            </a:extLst>
          </p:cNvPr>
          <p:cNvSpPr/>
          <p:nvPr/>
        </p:nvSpPr>
        <p:spPr>
          <a:xfrm>
            <a:off x="5250889" y="813917"/>
            <a:ext cx="1825206" cy="1825206"/>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D5DD2971-F4B7-79F1-BC91-574D1F70BD47}"/>
              </a:ext>
            </a:extLst>
          </p:cNvPr>
          <p:cNvSpPr/>
          <p:nvPr/>
        </p:nvSpPr>
        <p:spPr>
          <a:xfrm>
            <a:off x="8712064" y="4612090"/>
            <a:ext cx="1503602" cy="1503602"/>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D045F6E6-A6ED-4E49-E5BB-AE3F4C8EB98A}"/>
              </a:ext>
            </a:extLst>
          </p:cNvPr>
          <p:cNvSpPr/>
          <p:nvPr/>
        </p:nvSpPr>
        <p:spPr>
          <a:xfrm>
            <a:off x="3898556" y="929447"/>
            <a:ext cx="1238876" cy="1275615"/>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94C07E89-C94B-9818-9F58-096807A084B4}"/>
              </a:ext>
            </a:extLst>
          </p:cNvPr>
          <p:cNvSpPr/>
          <p:nvPr/>
        </p:nvSpPr>
        <p:spPr>
          <a:xfrm>
            <a:off x="5049913" y="3928017"/>
            <a:ext cx="2015155" cy="2015155"/>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4BC48F31-A7A9-71C7-C2DE-D4A095E574EC}"/>
              </a:ext>
            </a:extLst>
          </p:cNvPr>
          <p:cNvSpPr/>
          <p:nvPr/>
        </p:nvSpPr>
        <p:spPr>
          <a:xfrm>
            <a:off x="7360654" y="1204777"/>
            <a:ext cx="1184169" cy="118416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2E221116-19E2-CD1A-6D3B-EAB5C4A7B2CD}"/>
              </a:ext>
            </a:extLst>
          </p:cNvPr>
          <p:cNvSpPr/>
          <p:nvPr/>
        </p:nvSpPr>
        <p:spPr>
          <a:xfrm>
            <a:off x="7655419" y="2472769"/>
            <a:ext cx="2023745" cy="2023745"/>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B51090D-E42B-E457-7E2E-C6D279C3A3B5}"/>
              </a:ext>
            </a:extLst>
          </p:cNvPr>
          <p:cNvSpPr txBox="1"/>
          <p:nvPr/>
        </p:nvSpPr>
        <p:spPr>
          <a:xfrm>
            <a:off x="3738158" y="3029927"/>
            <a:ext cx="3786336" cy="461665"/>
          </a:xfrm>
          <a:prstGeom prst="rect">
            <a:avLst/>
          </a:prstGeom>
          <a:noFill/>
        </p:spPr>
        <p:txBody>
          <a:bodyPr wrap="square">
            <a:spAutoFit/>
          </a:bodyPr>
          <a:lstStyle/>
          <a:p>
            <a:pPr algn="ctr"/>
            <a:r>
              <a:rPr lang="en-US" sz="2400">
                <a:latin typeface="Franklin Gothic Demi" panose="020B0703020102020204" pitchFamily="34" charset="0"/>
              </a:rPr>
              <a:t>Marketing Channels</a:t>
            </a:r>
          </a:p>
        </p:txBody>
      </p:sp>
      <p:sp>
        <p:nvSpPr>
          <p:cNvPr id="24" name="Oval 23">
            <a:extLst>
              <a:ext uri="{FF2B5EF4-FFF2-40B4-BE49-F238E27FC236}">
                <a16:creationId xmlns:a16="http://schemas.microsoft.com/office/drawing/2014/main" id="{2EAC8DFD-E515-6F5D-5E68-0D135F824483}"/>
              </a:ext>
            </a:extLst>
          </p:cNvPr>
          <p:cNvSpPr/>
          <p:nvPr/>
        </p:nvSpPr>
        <p:spPr>
          <a:xfrm>
            <a:off x="1686123" y="1198016"/>
            <a:ext cx="2135751" cy="2135751"/>
          </a:xfrm>
          <a:prstGeom prst="ellipse">
            <a:avLst/>
          </a:prstGeom>
          <a:solidFill>
            <a:srgbClr val="926E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CE23BD1E-87DD-2FF0-B209-E3746C959C27}"/>
              </a:ext>
            </a:extLst>
          </p:cNvPr>
          <p:cNvSpPr/>
          <p:nvPr/>
        </p:nvSpPr>
        <p:spPr>
          <a:xfrm>
            <a:off x="1777185" y="1283519"/>
            <a:ext cx="1963901" cy="1963901"/>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AC0EE81-8572-9E3E-A549-0E0964FC56A8}"/>
              </a:ext>
            </a:extLst>
          </p:cNvPr>
          <p:cNvSpPr txBox="1"/>
          <p:nvPr/>
        </p:nvSpPr>
        <p:spPr>
          <a:xfrm>
            <a:off x="7771610" y="2848803"/>
            <a:ext cx="1776629" cy="1200329"/>
          </a:xfrm>
          <a:prstGeom prst="rect">
            <a:avLst/>
          </a:prstGeom>
          <a:noFill/>
        </p:spPr>
        <p:txBody>
          <a:bodyPr wrap="square">
            <a:spAutoFit/>
          </a:bodyPr>
          <a:lstStyle/>
          <a:p>
            <a:pPr algn="ctr"/>
            <a:r>
              <a:rPr lang="en-US" sz="2400">
                <a:solidFill>
                  <a:srgbClr val="D02D7A"/>
                </a:solidFill>
                <a:latin typeface="Franklin Gothic Demi" panose="020B0703020102020204" pitchFamily="34" charset="0"/>
              </a:rPr>
              <a:t>Search Engine Marketing</a:t>
            </a:r>
          </a:p>
        </p:txBody>
      </p:sp>
      <p:sp>
        <p:nvSpPr>
          <p:cNvPr id="13" name="TextBox 12">
            <a:extLst>
              <a:ext uri="{FF2B5EF4-FFF2-40B4-BE49-F238E27FC236}">
                <a16:creationId xmlns:a16="http://schemas.microsoft.com/office/drawing/2014/main" id="{D68BB0FB-075F-1222-D02E-3D628A726B62}"/>
              </a:ext>
            </a:extLst>
          </p:cNvPr>
          <p:cNvSpPr txBox="1"/>
          <p:nvPr/>
        </p:nvSpPr>
        <p:spPr>
          <a:xfrm>
            <a:off x="7260087" y="1494455"/>
            <a:ext cx="1364420" cy="523220"/>
          </a:xfrm>
          <a:prstGeom prst="rect">
            <a:avLst/>
          </a:prstGeom>
          <a:noFill/>
        </p:spPr>
        <p:txBody>
          <a:bodyPr wrap="square">
            <a:spAutoFit/>
          </a:bodyPr>
          <a:lstStyle/>
          <a:p>
            <a:pPr algn="ctr"/>
            <a:r>
              <a:rPr lang="en-US" sz="1400">
                <a:solidFill>
                  <a:srgbClr val="600C0E"/>
                </a:solidFill>
                <a:latin typeface="Franklin Gothic Demi" panose="020B0703020102020204" pitchFamily="34" charset="0"/>
              </a:rPr>
              <a:t>Email Marketing</a:t>
            </a:r>
          </a:p>
        </p:txBody>
      </p:sp>
      <p:sp>
        <p:nvSpPr>
          <p:cNvPr id="17" name="TextBox 16">
            <a:extLst>
              <a:ext uri="{FF2B5EF4-FFF2-40B4-BE49-F238E27FC236}">
                <a16:creationId xmlns:a16="http://schemas.microsoft.com/office/drawing/2014/main" id="{16B475DB-90BB-DC91-6C5C-2EC5A2CD279C}"/>
              </a:ext>
            </a:extLst>
          </p:cNvPr>
          <p:cNvSpPr txBox="1"/>
          <p:nvPr/>
        </p:nvSpPr>
        <p:spPr>
          <a:xfrm>
            <a:off x="5198946" y="4628429"/>
            <a:ext cx="1729441" cy="523220"/>
          </a:xfrm>
          <a:prstGeom prst="rect">
            <a:avLst/>
          </a:prstGeom>
          <a:noFill/>
        </p:spPr>
        <p:txBody>
          <a:bodyPr wrap="square">
            <a:spAutoFit/>
          </a:bodyPr>
          <a:lstStyle/>
          <a:p>
            <a:pPr algn="ctr"/>
            <a:r>
              <a:rPr lang="en-US" sz="2800">
                <a:solidFill>
                  <a:srgbClr val="096C49"/>
                </a:solidFill>
                <a:latin typeface="Franklin Gothic Demi" panose="020B0703020102020204" pitchFamily="34" charset="0"/>
              </a:rPr>
              <a:t>Website</a:t>
            </a:r>
            <a:endParaRPr lang="en-US" sz="2000">
              <a:solidFill>
                <a:srgbClr val="096C49"/>
              </a:solidFill>
              <a:latin typeface="Franklin Gothic Demi" panose="020B0703020102020204" pitchFamily="34" charset="0"/>
            </a:endParaRPr>
          </a:p>
        </p:txBody>
      </p:sp>
      <p:sp>
        <p:nvSpPr>
          <p:cNvPr id="23" name="TextBox 22">
            <a:extLst>
              <a:ext uri="{FF2B5EF4-FFF2-40B4-BE49-F238E27FC236}">
                <a16:creationId xmlns:a16="http://schemas.microsoft.com/office/drawing/2014/main" id="{74171C27-CA70-9370-C374-8C6D6F2363FC}"/>
              </a:ext>
            </a:extLst>
          </p:cNvPr>
          <p:cNvSpPr txBox="1"/>
          <p:nvPr/>
        </p:nvSpPr>
        <p:spPr>
          <a:xfrm>
            <a:off x="2022154" y="4004145"/>
            <a:ext cx="2165833" cy="954107"/>
          </a:xfrm>
          <a:prstGeom prst="rect">
            <a:avLst/>
          </a:prstGeom>
          <a:noFill/>
        </p:spPr>
        <p:txBody>
          <a:bodyPr wrap="square">
            <a:spAutoFit/>
          </a:bodyPr>
          <a:lstStyle/>
          <a:p>
            <a:pPr algn="ctr"/>
            <a:r>
              <a:rPr lang="en-US" sz="2800">
                <a:solidFill>
                  <a:srgbClr val="08486B"/>
                </a:solidFill>
                <a:latin typeface="Franklin Gothic Demi" panose="020B0703020102020204" pitchFamily="34" charset="0"/>
              </a:rPr>
              <a:t>Social Media</a:t>
            </a:r>
          </a:p>
        </p:txBody>
      </p:sp>
      <p:sp>
        <p:nvSpPr>
          <p:cNvPr id="25" name="TextBox 24">
            <a:extLst>
              <a:ext uri="{FF2B5EF4-FFF2-40B4-BE49-F238E27FC236}">
                <a16:creationId xmlns:a16="http://schemas.microsoft.com/office/drawing/2014/main" id="{6FF240F2-FE82-5871-725D-5AC2BB531396}"/>
              </a:ext>
            </a:extLst>
          </p:cNvPr>
          <p:cNvSpPr txBox="1"/>
          <p:nvPr/>
        </p:nvSpPr>
        <p:spPr>
          <a:xfrm>
            <a:off x="2145521" y="1955331"/>
            <a:ext cx="1238876" cy="523220"/>
          </a:xfrm>
          <a:prstGeom prst="rect">
            <a:avLst/>
          </a:prstGeom>
          <a:noFill/>
        </p:spPr>
        <p:txBody>
          <a:bodyPr wrap="square">
            <a:spAutoFit/>
          </a:bodyPr>
          <a:lstStyle/>
          <a:p>
            <a:pPr algn="ctr"/>
            <a:r>
              <a:rPr lang="en-US" sz="2800">
                <a:solidFill>
                  <a:srgbClr val="916E4E"/>
                </a:solidFill>
                <a:latin typeface="Franklin Gothic Demi" panose="020B0703020102020204" pitchFamily="34" charset="0"/>
              </a:rPr>
              <a:t>SEO</a:t>
            </a:r>
            <a:endParaRPr lang="en-US" sz="1400">
              <a:solidFill>
                <a:srgbClr val="916E4E"/>
              </a:solidFill>
              <a:latin typeface="Franklin Gothic Demi" panose="020B0703020102020204" pitchFamily="34" charset="0"/>
            </a:endParaRPr>
          </a:p>
        </p:txBody>
      </p:sp>
      <p:sp>
        <p:nvSpPr>
          <p:cNvPr id="27" name="TextBox 26">
            <a:extLst>
              <a:ext uri="{FF2B5EF4-FFF2-40B4-BE49-F238E27FC236}">
                <a16:creationId xmlns:a16="http://schemas.microsoft.com/office/drawing/2014/main" id="{55C3ED1B-76E4-F48C-B7CB-04C2C0C587E9}"/>
              </a:ext>
            </a:extLst>
          </p:cNvPr>
          <p:cNvSpPr txBox="1"/>
          <p:nvPr/>
        </p:nvSpPr>
        <p:spPr>
          <a:xfrm>
            <a:off x="5307755" y="1281154"/>
            <a:ext cx="1715164" cy="830997"/>
          </a:xfrm>
          <a:prstGeom prst="rect">
            <a:avLst/>
          </a:prstGeom>
          <a:noFill/>
        </p:spPr>
        <p:txBody>
          <a:bodyPr wrap="square">
            <a:spAutoFit/>
          </a:bodyPr>
          <a:lstStyle/>
          <a:p>
            <a:pPr algn="ctr"/>
            <a:r>
              <a:rPr lang="en-US" sz="2400">
                <a:solidFill>
                  <a:srgbClr val="F4D330"/>
                </a:solidFill>
                <a:latin typeface="Franklin Gothic Demi" panose="020B0703020102020204" pitchFamily="34" charset="0"/>
              </a:rPr>
              <a:t>Video Marketing</a:t>
            </a:r>
          </a:p>
        </p:txBody>
      </p:sp>
      <p:sp>
        <p:nvSpPr>
          <p:cNvPr id="28" name="Oval 27">
            <a:extLst>
              <a:ext uri="{FF2B5EF4-FFF2-40B4-BE49-F238E27FC236}">
                <a16:creationId xmlns:a16="http://schemas.microsoft.com/office/drawing/2014/main" id="{9EF0869B-727E-7C2A-FBFB-73264FF60E06}"/>
              </a:ext>
            </a:extLst>
          </p:cNvPr>
          <p:cNvSpPr/>
          <p:nvPr/>
        </p:nvSpPr>
        <p:spPr>
          <a:xfrm>
            <a:off x="1005099" y="2914492"/>
            <a:ext cx="1336328" cy="1336328"/>
          </a:xfrm>
          <a:prstGeom prst="ellipse">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C3FAF89-8C02-A41B-1E13-37A8D2B79ABA}"/>
              </a:ext>
            </a:extLst>
          </p:cNvPr>
          <p:cNvSpPr/>
          <p:nvPr/>
        </p:nvSpPr>
        <p:spPr>
          <a:xfrm>
            <a:off x="9012111" y="1415117"/>
            <a:ext cx="1347241" cy="1347241"/>
          </a:xfrm>
          <a:prstGeom prst="ellipse">
            <a:avLst/>
          </a:prstGeom>
          <a:solidFill>
            <a:srgbClr val="A49C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F3085D8D-E9D4-1474-5B88-90FEA9CFF7B3}"/>
              </a:ext>
            </a:extLst>
          </p:cNvPr>
          <p:cNvSpPr/>
          <p:nvPr/>
        </p:nvSpPr>
        <p:spPr>
          <a:xfrm>
            <a:off x="9088289" y="1484364"/>
            <a:ext cx="1203659" cy="120365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46A61312-6EE3-CD2F-8FF6-5FC7752D57AD}"/>
              </a:ext>
            </a:extLst>
          </p:cNvPr>
          <p:cNvSpPr txBox="1"/>
          <p:nvPr/>
        </p:nvSpPr>
        <p:spPr>
          <a:xfrm>
            <a:off x="8987275" y="1895183"/>
            <a:ext cx="1418392" cy="307777"/>
          </a:xfrm>
          <a:prstGeom prst="rect">
            <a:avLst/>
          </a:prstGeom>
          <a:noFill/>
        </p:spPr>
        <p:txBody>
          <a:bodyPr wrap="square">
            <a:spAutoFit/>
          </a:bodyPr>
          <a:lstStyle/>
          <a:p>
            <a:pPr algn="ctr"/>
            <a:r>
              <a:rPr lang="en-US" sz="1400">
                <a:solidFill>
                  <a:srgbClr val="A49CCD"/>
                </a:solidFill>
                <a:latin typeface="Franklin Gothic Demi" panose="020B0703020102020204" pitchFamily="34" charset="0"/>
              </a:rPr>
              <a:t>Geofencing</a:t>
            </a:r>
            <a:endParaRPr lang="en-US" sz="1600">
              <a:solidFill>
                <a:srgbClr val="A49CCD"/>
              </a:solidFill>
              <a:latin typeface="Franklin Gothic Demi" panose="020B0703020102020204" pitchFamily="34" charset="0"/>
            </a:endParaRPr>
          </a:p>
        </p:txBody>
      </p:sp>
      <p:sp>
        <p:nvSpPr>
          <p:cNvPr id="44" name="Oval 43">
            <a:extLst>
              <a:ext uri="{FF2B5EF4-FFF2-40B4-BE49-F238E27FC236}">
                <a16:creationId xmlns:a16="http://schemas.microsoft.com/office/drawing/2014/main" id="{A2A216EA-4BB6-4B6E-22F1-5EA40FAA76ED}"/>
              </a:ext>
            </a:extLst>
          </p:cNvPr>
          <p:cNvSpPr/>
          <p:nvPr/>
        </p:nvSpPr>
        <p:spPr>
          <a:xfrm>
            <a:off x="1071024" y="2985058"/>
            <a:ext cx="1201751" cy="1201751"/>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3D75D522-4491-C55B-BE98-5FFB459CE4D7}"/>
              </a:ext>
            </a:extLst>
          </p:cNvPr>
          <p:cNvSpPr txBox="1"/>
          <p:nvPr/>
        </p:nvSpPr>
        <p:spPr>
          <a:xfrm>
            <a:off x="925639" y="3274345"/>
            <a:ext cx="1474681" cy="584775"/>
          </a:xfrm>
          <a:prstGeom prst="rect">
            <a:avLst/>
          </a:prstGeom>
          <a:noFill/>
        </p:spPr>
        <p:txBody>
          <a:bodyPr wrap="square">
            <a:spAutoFit/>
          </a:bodyPr>
          <a:lstStyle/>
          <a:p>
            <a:pPr algn="ctr"/>
            <a:r>
              <a:rPr lang="en-US" sz="1600">
                <a:solidFill>
                  <a:srgbClr val="EE7726"/>
                </a:solidFill>
                <a:latin typeface="Franklin Gothic Demi" panose="020B0703020102020204" pitchFamily="34" charset="0"/>
              </a:rPr>
              <a:t>Content Marketing</a:t>
            </a:r>
          </a:p>
        </p:txBody>
      </p:sp>
      <p:sp>
        <p:nvSpPr>
          <p:cNvPr id="18" name="Oval 17">
            <a:extLst>
              <a:ext uri="{FF2B5EF4-FFF2-40B4-BE49-F238E27FC236}">
                <a16:creationId xmlns:a16="http://schemas.microsoft.com/office/drawing/2014/main" id="{1C58E7A0-841F-9ABE-7578-2E18E5694A87}"/>
              </a:ext>
            </a:extLst>
          </p:cNvPr>
          <p:cNvSpPr/>
          <p:nvPr/>
        </p:nvSpPr>
        <p:spPr>
          <a:xfrm>
            <a:off x="9675002" y="2537384"/>
            <a:ext cx="1347242" cy="1347242"/>
          </a:xfrm>
          <a:prstGeom prst="ellipse">
            <a:avLst/>
          </a:prstGeom>
          <a:solidFill>
            <a:srgbClr val="6850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44E54DA6-94CB-FFFB-C06F-D2930F79A97F}"/>
              </a:ext>
            </a:extLst>
          </p:cNvPr>
          <p:cNvSpPr/>
          <p:nvPr/>
        </p:nvSpPr>
        <p:spPr>
          <a:xfrm>
            <a:off x="9746793" y="2609175"/>
            <a:ext cx="1203659" cy="120365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F073ACE-3D2E-ECB7-44E4-DFC4736780BA}"/>
              </a:ext>
            </a:extLst>
          </p:cNvPr>
          <p:cNvSpPr txBox="1"/>
          <p:nvPr/>
        </p:nvSpPr>
        <p:spPr>
          <a:xfrm>
            <a:off x="9675001" y="3035272"/>
            <a:ext cx="1347242" cy="307777"/>
          </a:xfrm>
          <a:prstGeom prst="rect">
            <a:avLst/>
          </a:prstGeom>
          <a:noFill/>
        </p:spPr>
        <p:txBody>
          <a:bodyPr wrap="square">
            <a:spAutoFit/>
          </a:bodyPr>
          <a:lstStyle/>
          <a:p>
            <a:pPr algn="ctr"/>
            <a:r>
              <a:rPr lang="en-US" sz="1400">
                <a:solidFill>
                  <a:srgbClr val="674F7A"/>
                </a:solidFill>
                <a:latin typeface="Franklin Gothic Demi" panose="020B0703020102020204" pitchFamily="34" charset="0"/>
              </a:rPr>
              <a:t>Retargeting</a:t>
            </a:r>
          </a:p>
        </p:txBody>
      </p:sp>
      <p:sp>
        <p:nvSpPr>
          <p:cNvPr id="9" name="TextBox 8">
            <a:extLst>
              <a:ext uri="{FF2B5EF4-FFF2-40B4-BE49-F238E27FC236}">
                <a16:creationId xmlns:a16="http://schemas.microsoft.com/office/drawing/2014/main" id="{1B2D4339-8A9B-0E91-293D-9ADBE609CD34}"/>
              </a:ext>
            </a:extLst>
          </p:cNvPr>
          <p:cNvSpPr txBox="1"/>
          <p:nvPr/>
        </p:nvSpPr>
        <p:spPr>
          <a:xfrm>
            <a:off x="7165484" y="5002197"/>
            <a:ext cx="1238876" cy="400110"/>
          </a:xfrm>
          <a:prstGeom prst="rect">
            <a:avLst/>
          </a:prstGeom>
          <a:noFill/>
        </p:spPr>
        <p:txBody>
          <a:bodyPr wrap="square">
            <a:spAutoFit/>
          </a:bodyPr>
          <a:lstStyle/>
          <a:p>
            <a:pPr algn="ctr"/>
            <a:r>
              <a:rPr lang="en-US" sz="2000">
                <a:solidFill>
                  <a:srgbClr val="CFD369"/>
                </a:solidFill>
                <a:latin typeface="Franklin Gothic Demi" panose="020B0703020102020204" pitchFamily="34" charset="0"/>
              </a:rPr>
              <a:t>Blogs</a:t>
            </a:r>
            <a:endParaRPr lang="en-US" sz="1600">
              <a:solidFill>
                <a:srgbClr val="CFD369"/>
              </a:solidFill>
              <a:latin typeface="Franklin Gothic Demi" panose="020B0703020102020204" pitchFamily="34" charset="0"/>
            </a:endParaRPr>
          </a:p>
        </p:txBody>
      </p:sp>
      <p:sp>
        <p:nvSpPr>
          <p:cNvPr id="6" name="Oval 5">
            <a:extLst>
              <a:ext uri="{FF2B5EF4-FFF2-40B4-BE49-F238E27FC236}">
                <a16:creationId xmlns:a16="http://schemas.microsoft.com/office/drawing/2014/main" id="{742B0E49-8D67-17C8-6311-4461C3F4EC42}"/>
              </a:ext>
            </a:extLst>
          </p:cNvPr>
          <p:cNvSpPr/>
          <p:nvPr/>
        </p:nvSpPr>
        <p:spPr>
          <a:xfrm>
            <a:off x="7171394" y="4633233"/>
            <a:ext cx="1203659" cy="1203659"/>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B6FEB3-1DD1-41B4-9182-A5C4D2A540E0}"/>
              </a:ext>
            </a:extLst>
          </p:cNvPr>
          <p:cNvSpPr txBox="1"/>
          <p:nvPr/>
        </p:nvSpPr>
        <p:spPr>
          <a:xfrm>
            <a:off x="3818466" y="5351860"/>
            <a:ext cx="1238876" cy="400110"/>
          </a:xfrm>
          <a:prstGeom prst="rect">
            <a:avLst/>
          </a:prstGeom>
          <a:noFill/>
        </p:spPr>
        <p:txBody>
          <a:bodyPr wrap="square">
            <a:spAutoFit/>
          </a:bodyPr>
          <a:lstStyle/>
          <a:p>
            <a:pPr algn="ctr"/>
            <a:r>
              <a:rPr lang="en-US" sz="2000">
                <a:solidFill>
                  <a:srgbClr val="1FB992"/>
                </a:solidFill>
                <a:latin typeface="Franklin Gothic Demi" panose="020B0703020102020204" pitchFamily="34" charset="0"/>
              </a:rPr>
              <a:t>Events</a:t>
            </a:r>
            <a:endParaRPr lang="en-US" sz="1600">
              <a:solidFill>
                <a:srgbClr val="1FB992"/>
              </a:solidFill>
              <a:latin typeface="Franklin Gothic Demi" panose="020B0703020102020204" pitchFamily="34" charset="0"/>
            </a:endParaRPr>
          </a:p>
        </p:txBody>
      </p:sp>
      <p:sp>
        <p:nvSpPr>
          <p:cNvPr id="42" name="Oval 41">
            <a:extLst>
              <a:ext uri="{FF2B5EF4-FFF2-40B4-BE49-F238E27FC236}">
                <a16:creationId xmlns:a16="http://schemas.microsoft.com/office/drawing/2014/main" id="{3EDC04E9-A552-D2F6-7889-E98933851E1B}"/>
              </a:ext>
            </a:extLst>
          </p:cNvPr>
          <p:cNvSpPr/>
          <p:nvPr/>
        </p:nvSpPr>
        <p:spPr>
          <a:xfrm>
            <a:off x="3869319" y="4955175"/>
            <a:ext cx="1165180" cy="1165180"/>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A7600B0-A0A7-AA6B-42FA-B7D567311BF4}"/>
              </a:ext>
            </a:extLst>
          </p:cNvPr>
          <p:cNvSpPr txBox="1"/>
          <p:nvPr/>
        </p:nvSpPr>
        <p:spPr>
          <a:xfrm>
            <a:off x="1003300" y="5006410"/>
            <a:ext cx="1238876" cy="523220"/>
          </a:xfrm>
          <a:prstGeom prst="rect">
            <a:avLst/>
          </a:prstGeom>
          <a:noFill/>
        </p:spPr>
        <p:txBody>
          <a:bodyPr wrap="square">
            <a:spAutoFit/>
          </a:bodyPr>
          <a:lstStyle/>
          <a:p>
            <a:pPr algn="ctr"/>
            <a:r>
              <a:rPr lang="en-US" sz="1400">
                <a:solidFill>
                  <a:srgbClr val="49C3D7"/>
                </a:solidFill>
                <a:latin typeface="Franklin Gothic Demi" panose="020B0703020102020204" pitchFamily="34" charset="0"/>
              </a:rPr>
              <a:t>Influencer Marketing</a:t>
            </a:r>
          </a:p>
        </p:txBody>
      </p:sp>
      <p:sp>
        <p:nvSpPr>
          <p:cNvPr id="43" name="Oval 42">
            <a:extLst>
              <a:ext uri="{FF2B5EF4-FFF2-40B4-BE49-F238E27FC236}">
                <a16:creationId xmlns:a16="http://schemas.microsoft.com/office/drawing/2014/main" id="{A1C6B4B4-ADCD-C4BF-A51D-966973983F6F}"/>
              </a:ext>
            </a:extLst>
          </p:cNvPr>
          <p:cNvSpPr/>
          <p:nvPr/>
        </p:nvSpPr>
        <p:spPr>
          <a:xfrm>
            <a:off x="1056712" y="4736446"/>
            <a:ext cx="1135496" cy="1135496"/>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9057825-B07F-9D7C-0780-7B8F958869F2}"/>
              </a:ext>
            </a:extLst>
          </p:cNvPr>
          <p:cNvSpPr txBox="1"/>
          <p:nvPr/>
        </p:nvSpPr>
        <p:spPr>
          <a:xfrm>
            <a:off x="4175350" y="2701089"/>
            <a:ext cx="1270033" cy="461665"/>
          </a:xfrm>
          <a:prstGeom prst="rect">
            <a:avLst/>
          </a:prstGeom>
          <a:noFill/>
        </p:spPr>
        <p:txBody>
          <a:bodyPr wrap="square">
            <a:spAutoFit/>
          </a:bodyPr>
          <a:lstStyle/>
          <a:p>
            <a:pPr algn="ctr"/>
            <a:r>
              <a:rPr lang="en-US" sz="2400">
                <a:latin typeface="Franklin Gothic Demi" panose="020B0703020102020204" pitchFamily="34" charset="0"/>
              </a:rPr>
              <a:t>Digital</a:t>
            </a:r>
          </a:p>
        </p:txBody>
      </p:sp>
    </p:spTree>
    <p:extLst>
      <p:ext uri="{BB962C8B-B14F-4D97-AF65-F5344CB8AC3E}">
        <p14:creationId xmlns:p14="http://schemas.microsoft.com/office/powerpoint/2010/main" val="299778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79A3-6B42-7C8E-07F5-163EF7CB46DC}"/>
              </a:ext>
            </a:extLst>
          </p:cNvPr>
          <p:cNvSpPr>
            <a:spLocks noGrp="1"/>
          </p:cNvSpPr>
          <p:nvPr>
            <p:ph type="title"/>
          </p:nvPr>
        </p:nvSpPr>
        <p:spPr/>
        <p:txBody>
          <a:bodyPr/>
          <a:lstStyle/>
          <a:p>
            <a:r>
              <a:rPr lang="en-US"/>
              <a:t>Assessment</a:t>
            </a:r>
          </a:p>
        </p:txBody>
      </p:sp>
      <p:sp>
        <p:nvSpPr>
          <p:cNvPr id="3" name="Subtitle 2">
            <a:extLst>
              <a:ext uri="{FF2B5EF4-FFF2-40B4-BE49-F238E27FC236}">
                <a16:creationId xmlns:a16="http://schemas.microsoft.com/office/drawing/2014/main" id="{8ACFA471-D79C-8ED6-E948-34E9C4CE4B1C}"/>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DIGITAL MARKETING CHANNELS</a:t>
            </a:r>
          </a:p>
        </p:txBody>
      </p:sp>
      <p:sp>
        <p:nvSpPr>
          <p:cNvPr id="5" name="TextBox 4">
            <a:extLst>
              <a:ext uri="{FF2B5EF4-FFF2-40B4-BE49-F238E27FC236}">
                <a16:creationId xmlns:a16="http://schemas.microsoft.com/office/drawing/2014/main" id="{0608B54F-F056-DC62-93BC-6D8276EC2159}"/>
              </a:ext>
            </a:extLst>
          </p:cNvPr>
          <p:cNvSpPr txBox="1"/>
          <p:nvPr/>
        </p:nvSpPr>
        <p:spPr>
          <a:xfrm>
            <a:off x="769790" y="1761386"/>
            <a:ext cx="3720794" cy="1754326"/>
          </a:xfrm>
          <a:prstGeom prst="rect">
            <a:avLst/>
          </a:prstGeom>
          <a:noFill/>
        </p:spPr>
        <p:txBody>
          <a:bodyPr wrap="square">
            <a:spAutoFit/>
          </a:bodyPr>
          <a:lstStyle/>
          <a:p>
            <a:r>
              <a:rPr lang="en-US" kern="100">
                <a:latin typeface="Aptos" panose="020B0004020202020204" pitchFamily="34" charset="0"/>
                <a:ea typeface="Aptos" panose="020B0004020202020204" pitchFamily="34" charset="0"/>
                <a:cs typeface="Times New Roman" panose="02020603050405020304" pitchFamily="18" charset="0"/>
              </a:rPr>
              <a:t>W</a:t>
            </a:r>
            <a:r>
              <a:rPr lang="en-US" sz="1800" kern="100">
                <a:effectLst/>
                <a:latin typeface="Aptos" panose="020B0004020202020204" pitchFamily="34" charset="0"/>
                <a:ea typeface="Aptos" panose="020B0004020202020204" pitchFamily="34" charset="0"/>
                <a:cs typeface="Times New Roman" panose="02020603050405020304" pitchFamily="18" charset="0"/>
              </a:rPr>
              <a:t>hat are the </a:t>
            </a:r>
            <a:r>
              <a:rPr lang="en-US" kern="100">
                <a:latin typeface="Aptos" panose="020B0004020202020204" pitchFamily="34" charset="0"/>
                <a:ea typeface="Aptos" panose="020B0004020202020204" pitchFamily="34" charset="0"/>
                <a:cs typeface="Times New Roman" panose="02020603050405020304" pitchFamily="18" charset="0"/>
              </a:rPr>
              <a:t>best ways for you to reach and build trust with your audience?</a:t>
            </a:r>
          </a:p>
          <a:p>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a:p>
            <a:r>
              <a:rPr lang="en-US" kern="100">
                <a:latin typeface="Aptos" panose="020B0004020202020204" pitchFamily="34" charset="0"/>
                <a:ea typeface="Aptos" panose="020B0004020202020204" pitchFamily="34" charset="0"/>
                <a:cs typeface="Times New Roman" panose="02020603050405020304" pitchFamily="18" charset="0"/>
              </a:rPr>
              <a:t>Overlay a Competitor</a:t>
            </a:r>
          </a:p>
          <a:p>
            <a:r>
              <a:rPr lang="en-US" kern="100">
                <a:latin typeface="Aptos" panose="020B0004020202020204" pitchFamily="34" charset="0"/>
                <a:ea typeface="Aptos" panose="020B0004020202020204" pitchFamily="34" charset="0"/>
                <a:cs typeface="Times New Roman" panose="02020603050405020304" pitchFamily="18" charset="0"/>
              </a:rPr>
              <a:t>(&amp; Aspirational) Set Analysis.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A3FF6D6-ECC8-CD68-1320-ACA1B0034C2C}"/>
              </a:ext>
            </a:extLst>
          </p:cNvPr>
          <p:cNvPicPr>
            <a:picLocks noChangeAspect="1"/>
          </p:cNvPicPr>
          <p:nvPr/>
        </p:nvPicPr>
        <p:blipFill>
          <a:blip r:embed="rId3"/>
          <a:stretch>
            <a:fillRect/>
          </a:stretch>
        </p:blipFill>
        <p:spPr>
          <a:xfrm rot="16200000">
            <a:off x="10432473" y="3155233"/>
            <a:ext cx="5680364" cy="897513"/>
          </a:xfrm>
          <a:prstGeom prst="rect">
            <a:avLst/>
          </a:prstGeom>
        </p:spPr>
      </p:pic>
      <p:pic>
        <p:nvPicPr>
          <p:cNvPr id="6" name="Picture 5">
            <a:extLst>
              <a:ext uri="{FF2B5EF4-FFF2-40B4-BE49-F238E27FC236}">
                <a16:creationId xmlns:a16="http://schemas.microsoft.com/office/drawing/2014/main" id="{670D8127-662C-301A-3F85-DF61CC97F1D6}"/>
              </a:ext>
            </a:extLst>
          </p:cNvPr>
          <p:cNvPicPr>
            <a:picLocks noChangeAspect="1"/>
          </p:cNvPicPr>
          <p:nvPr/>
        </p:nvPicPr>
        <p:blipFill>
          <a:blip r:embed="rId4"/>
          <a:stretch>
            <a:fillRect/>
          </a:stretch>
        </p:blipFill>
        <p:spPr>
          <a:xfrm rot="16200000">
            <a:off x="9833842" y="3339689"/>
            <a:ext cx="5680364" cy="528601"/>
          </a:xfrm>
          <a:prstGeom prst="rect">
            <a:avLst/>
          </a:prstGeom>
        </p:spPr>
      </p:pic>
      <p:cxnSp>
        <p:nvCxnSpPr>
          <p:cNvPr id="17" name="Straight Connector 16">
            <a:extLst>
              <a:ext uri="{FF2B5EF4-FFF2-40B4-BE49-F238E27FC236}">
                <a16:creationId xmlns:a16="http://schemas.microsoft.com/office/drawing/2014/main" id="{4BCBD403-AD1F-7123-0746-A7FC1C11518C}"/>
              </a:ext>
            </a:extLst>
          </p:cNvPr>
          <p:cNvCxnSpPr>
            <a:cxnSpLocks/>
            <a:stCxn id="30" idx="7"/>
            <a:endCxn id="18" idx="2"/>
          </p:cNvCxnSpPr>
          <p:nvPr/>
        </p:nvCxnSpPr>
        <p:spPr>
          <a:xfrm flipV="1">
            <a:off x="9160602" y="2263586"/>
            <a:ext cx="973041" cy="753958"/>
          </a:xfrm>
          <a:prstGeom prst="line">
            <a:avLst/>
          </a:prstGeom>
          <a:ln w="28575">
            <a:solidFill>
              <a:srgbClr val="1FB99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B8F199-5FB7-4D97-A0B4-23121ECAADE7}"/>
              </a:ext>
            </a:extLst>
          </p:cNvPr>
          <p:cNvCxnSpPr>
            <a:cxnSpLocks/>
            <a:stCxn id="30" idx="1"/>
            <a:endCxn id="15" idx="2"/>
          </p:cNvCxnSpPr>
          <p:nvPr/>
        </p:nvCxnSpPr>
        <p:spPr>
          <a:xfrm flipH="1" flipV="1">
            <a:off x="7068541" y="2271258"/>
            <a:ext cx="916901" cy="746286"/>
          </a:xfrm>
          <a:prstGeom prst="line">
            <a:avLst/>
          </a:prstGeom>
          <a:ln w="28575">
            <a:solidFill>
              <a:srgbClr val="CFD36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0C0BA0-6D13-886A-8654-A173E2A7CD54}"/>
              </a:ext>
            </a:extLst>
          </p:cNvPr>
          <p:cNvCxnSpPr>
            <a:cxnSpLocks/>
            <a:stCxn id="30" idx="6"/>
            <a:endCxn id="12" idx="1"/>
          </p:cNvCxnSpPr>
          <p:nvPr/>
        </p:nvCxnSpPr>
        <p:spPr>
          <a:xfrm>
            <a:off x="9403986" y="3605124"/>
            <a:ext cx="628893" cy="2794"/>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9176C1-C05A-5CAC-C637-69A3698CBAB5}"/>
              </a:ext>
            </a:extLst>
          </p:cNvPr>
          <p:cNvCxnSpPr>
            <a:cxnSpLocks/>
            <a:stCxn id="30" idx="4"/>
            <a:endCxn id="13" idx="0"/>
          </p:cNvCxnSpPr>
          <p:nvPr/>
        </p:nvCxnSpPr>
        <p:spPr>
          <a:xfrm flipH="1">
            <a:off x="8571548" y="4436088"/>
            <a:ext cx="1474" cy="632379"/>
          </a:xfrm>
          <a:prstGeom prst="line">
            <a:avLst/>
          </a:prstGeom>
          <a:ln w="28575">
            <a:solidFill>
              <a:srgbClr val="674F7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619FCF-E5B2-8C86-FBBB-C41F9DC96C78}"/>
              </a:ext>
            </a:extLst>
          </p:cNvPr>
          <p:cNvCxnSpPr>
            <a:cxnSpLocks/>
            <a:stCxn id="30" idx="2"/>
            <a:endCxn id="14" idx="3"/>
          </p:cNvCxnSpPr>
          <p:nvPr/>
        </p:nvCxnSpPr>
        <p:spPr>
          <a:xfrm flipH="1">
            <a:off x="6995877" y="3605124"/>
            <a:ext cx="746181" cy="609"/>
          </a:xfrm>
          <a:prstGeom prst="line">
            <a:avLst/>
          </a:prstGeom>
          <a:ln w="28575">
            <a:solidFill>
              <a:srgbClr val="0A496C"/>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08E100F-52C7-84FC-ACB3-6F06EF64DE34}"/>
              </a:ext>
            </a:extLst>
          </p:cNvPr>
          <p:cNvGrpSpPr/>
          <p:nvPr/>
        </p:nvGrpSpPr>
        <p:grpSpPr>
          <a:xfrm>
            <a:off x="7742058" y="2774160"/>
            <a:ext cx="1661928" cy="1661928"/>
            <a:chOff x="5820267" y="2683670"/>
            <a:chExt cx="1661928" cy="1661928"/>
          </a:xfrm>
        </p:grpSpPr>
        <p:sp>
          <p:nvSpPr>
            <p:cNvPr id="30" name="Oval 29">
              <a:extLst>
                <a:ext uri="{FF2B5EF4-FFF2-40B4-BE49-F238E27FC236}">
                  <a16:creationId xmlns:a16="http://schemas.microsoft.com/office/drawing/2014/main" id="{FE385F75-A9AF-41DF-20DE-34AFC1B085C0}"/>
                </a:ext>
              </a:extLst>
            </p:cNvPr>
            <p:cNvSpPr/>
            <p:nvPr/>
          </p:nvSpPr>
          <p:spPr>
            <a:xfrm>
              <a:off x="5820267" y="2683670"/>
              <a:ext cx="1661928" cy="1661928"/>
            </a:xfrm>
            <a:prstGeom prst="ellipse">
              <a:avLst/>
            </a:prstGeom>
            <a:solidFill>
              <a:srgbClr val="DBD5CD"/>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6441547-6822-A47D-209A-E3CCBE4AD225}"/>
                </a:ext>
              </a:extLst>
            </p:cNvPr>
            <p:cNvSpPr txBox="1"/>
            <p:nvPr/>
          </p:nvSpPr>
          <p:spPr>
            <a:xfrm>
              <a:off x="6015425" y="2969531"/>
              <a:ext cx="1238876" cy="1077218"/>
            </a:xfrm>
            <a:prstGeom prst="rect">
              <a:avLst/>
            </a:prstGeom>
            <a:noFill/>
          </p:spPr>
          <p:txBody>
            <a:bodyPr wrap="square">
              <a:spAutoFit/>
            </a:bodyPr>
            <a:lstStyle/>
            <a:p>
              <a:pPr algn="ctr"/>
              <a:r>
                <a:rPr lang="en-US" sz="1600">
                  <a:latin typeface="Franklin Gothic Demi" panose="020B0703020102020204" pitchFamily="34" charset="0"/>
                </a:rPr>
                <a:t>Choosing Your Digital Marketing Channels</a:t>
              </a:r>
            </a:p>
          </p:txBody>
        </p:sp>
      </p:grpSp>
      <p:grpSp>
        <p:nvGrpSpPr>
          <p:cNvPr id="50" name="Group 49">
            <a:extLst>
              <a:ext uri="{FF2B5EF4-FFF2-40B4-BE49-F238E27FC236}">
                <a16:creationId xmlns:a16="http://schemas.microsoft.com/office/drawing/2014/main" id="{31712E66-5D63-4D34-B9C6-8CBD75C068C7}"/>
              </a:ext>
            </a:extLst>
          </p:cNvPr>
          <p:cNvGrpSpPr/>
          <p:nvPr/>
        </p:nvGrpSpPr>
        <p:grpSpPr>
          <a:xfrm>
            <a:off x="6029518" y="893450"/>
            <a:ext cx="2289605" cy="1761943"/>
            <a:chOff x="7084163" y="632254"/>
            <a:chExt cx="2289605" cy="1761943"/>
          </a:xfrm>
        </p:grpSpPr>
        <p:sp>
          <p:nvSpPr>
            <p:cNvPr id="11" name="Rectangle 10">
              <a:extLst>
                <a:ext uri="{FF2B5EF4-FFF2-40B4-BE49-F238E27FC236}">
                  <a16:creationId xmlns:a16="http://schemas.microsoft.com/office/drawing/2014/main" id="{224B2120-360C-E7CE-1C7A-B25004A9FC23}"/>
                </a:ext>
              </a:extLst>
            </p:cNvPr>
            <p:cNvSpPr/>
            <p:nvPr/>
          </p:nvSpPr>
          <p:spPr>
            <a:xfrm>
              <a:off x="7158876" y="1435100"/>
              <a:ext cx="1930400" cy="565150"/>
            </a:xfrm>
            <a:prstGeom prst="rect">
              <a:avLst/>
            </a:prstGeom>
            <a:solidFill>
              <a:srgbClr val="CFD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5343D7-BC1E-1FBE-4E46-953CD516F196}"/>
                </a:ext>
              </a:extLst>
            </p:cNvPr>
            <p:cNvSpPr txBox="1"/>
            <p:nvPr/>
          </p:nvSpPr>
          <p:spPr>
            <a:xfrm>
              <a:off x="7191316" y="1425287"/>
              <a:ext cx="1863739" cy="584775"/>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Define Your Business Goals</a:t>
              </a:r>
            </a:p>
          </p:txBody>
        </p:sp>
        <p:sp>
          <p:nvSpPr>
            <p:cNvPr id="16" name="TextBox 15">
              <a:extLst>
                <a:ext uri="{FF2B5EF4-FFF2-40B4-BE49-F238E27FC236}">
                  <a16:creationId xmlns:a16="http://schemas.microsoft.com/office/drawing/2014/main" id="{416E93D8-CB91-DD39-D4A6-C3C172AFD81B}"/>
                </a:ext>
              </a:extLst>
            </p:cNvPr>
            <p:cNvSpPr txBox="1"/>
            <p:nvPr/>
          </p:nvSpPr>
          <p:spPr>
            <a:xfrm>
              <a:off x="7207686" y="632254"/>
              <a:ext cx="2166082" cy="738664"/>
            </a:xfrm>
            <a:prstGeom prst="rect">
              <a:avLst/>
            </a:prstGeom>
            <a:noFill/>
          </p:spPr>
          <p:txBody>
            <a:bodyPr wrap="square">
              <a:spAutoFit/>
            </a:bodyPr>
            <a:lstStyle/>
            <a:p>
              <a:r>
                <a:rPr lang="en-US" sz="1400" i="1" kern="100">
                  <a:latin typeface="Georgia" panose="02040502050405020303" pitchFamily="18" charset="0"/>
                  <a:ea typeface="Aptos" panose="020B0004020202020204" pitchFamily="34" charset="0"/>
                  <a:cs typeface="Times New Roman" panose="02020603050405020304" pitchFamily="18" charset="0"/>
                </a:rPr>
                <a:t>Define your business assets, marketing assets, budget, and goals.</a:t>
              </a:r>
            </a:p>
          </p:txBody>
        </p:sp>
        <p:sp>
          <p:nvSpPr>
            <p:cNvPr id="32" name="Rectangle 31">
              <a:extLst>
                <a:ext uri="{FF2B5EF4-FFF2-40B4-BE49-F238E27FC236}">
                  <a16:creationId xmlns:a16="http://schemas.microsoft.com/office/drawing/2014/main" id="{1D672DFA-6FE1-10AE-3884-CD742FD2FD50}"/>
                </a:ext>
              </a:extLst>
            </p:cNvPr>
            <p:cNvSpPr/>
            <p:nvPr/>
          </p:nvSpPr>
          <p:spPr>
            <a:xfrm>
              <a:off x="7084163" y="743811"/>
              <a:ext cx="163798" cy="91046"/>
            </a:xfrm>
            <a:prstGeom prst="rect">
              <a:avLst/>
            </a:prstGeom>
            <a:solidFill>
              <a:srgbClr val="CFD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4BBEA64A-D832-4AB2-96BB-AEC9983771E7}"/>
                </a:ext>
              </a:extLst>
            </p:cNvPr>
            <p:cNvSpPr txBox="1"/>
            <p:nvPr/>
          </p:nvSpPr>
          <p:spPr>
            <a:xfrm>
              <a:off x="7839880" y="1932532"/>
              <a:ext cx="348981" cy="461665"/>
            </a:xfrm>
            <a:prstGeom prst="rect">
              <a:avLst/>
            </a:prstGeom>
            <a:noFill/>
          </p:spPr>
          <p:txBody>
            <a:bodyPr wrap="square">
              <a:spAutoFit/>
            </a:bodyPr>
            <a:lstStyle/>
            <a:p>
              <a:pPr algn="r"/>
              <a:r>
                <a:rPr lang="en-US" sz="2400">
                  <a:solidFill>
                    <a:srgbClr val="CFD369"/>
                  </a:solidFill>
                  <a:latin typeface="Franklin Gothic Demi" panose="020B0703020102020204" pitchFamily="34" charset="0"/>
                </a:rPr>
                <a:t>1</a:t>
              </a:r>
              <a:endParaRPr lang="en-US" sz="1600">
                <a:solidFill>
                  <a:srgbClr val="CFD369"/>
                </a:solidFill>
                <a:latin typeface="Franklin Gothic Demi" panose="020B0703020102020204" pitchFamily="34" charset="0"/>
              </a:endParaRPr>
            </a:p>
          </p:txBody>
        </p:sp>
      </p:grpSp>
      <p:grpSp>
        <p:nvGrpSpPr>
          <p:cNvPr id="51" name="Group 50">
            <a:extLst>
              <a:ext uri="{FF2B5EF4-FFF2-40B4-BE49-F238E27FC236}">
                <a16:creationId xmlns:a16="http://schemas.microsoft.com/office/drawing/2014/main" id="{C57EA100-BD8B-A5D0-00AF-1CF184399336}"/>
              </a:ext>
            </a:extLst>
          </p:cNvPr>
          <p:cNvGrpSpPr/>
          <p:nvPr/>
        </p:nvGrpSpPr>
        <p:grpSpPr>
          <a:xfrm>
            <a:off x="9112958" y="698025"/>
            <a:ext cx="2094198" cy="1943280"/>
            <a:chOff x="9917890" y="433287"/>
            <a:chExt cx="2094198" cy="1943280"/>
          </a:xfrm>
        </p:grpSpPr>
        <p:sp>
          <p:nvSpPr>
            <p:cNvPr id="10" name="Rectangle 9">
              <a:extLst>
                <a:ext uri="{FF2B5EF4-FFF2-40B4-BE49-F238E27FC236}">
                  <a16:creationId xmlns:a16="http://schemas.microsoft.com/office/drawing/2014/main" id="{C5B10EF3-7F57-D70A-627E-B9DE4E295918}"/>
                </a:ext>
              </a:extLst>
            </p:cNvPr>
            <p:cNvSpPr/>
            <p:nvPr/>
          </p:nvSpPr>
          <p:spPr>
            <a:xfrm>
              <a:off x="9961188" y="1435100"/>
              <a:ext cx="1930400" cy="565150"/>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5E778A3-58BA-BD94-C48E-AB990EE25951}"/>
                </a:ext>
              </a:extLst>
            </p:cNvPr>
            <p:cNvSpPr txBox="1"/>
            <p:nvPr/>
          </p:nvSpPr>
          <p:spPr>
            <a:xfrm>
              <a:off x="10006705" y="1414073"/>
              <a:ext cx="1863739" cy="584775"/>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Define Your Audience</a:t>
              </a:r>
            </a:p>
          </p:txBody>
        </p:sp>
        <p:sp>
          <p:nvSpPr>
            <p:cNvPr id="19" name="TextBox 18">
              <a:extLst>
                <a:ext uri="{FF2B5EF4-FFF2-40B4-BE49-F238E27FC236}">
                  <a16:creationId xmlns:a16="http://schemas.microsoft.com/office/drawing/2014/main" id="{8E1619D5-D6E2-51FB-6C9F-39F50B1074A5}"/>
                </a:ext>
              </a:extLst>
            </p:cNvPr>
            <p:cNvSpPr txBox="1"/>
            <p:nvPr/>
          </p:nvSpPr>
          <p:spPr>
            <a:xfrm>
              <a:off x="10081688" y="433287"/>
              <a:ext cx="1930400" cy="954107"/>
            </a:xfrm>
            <a:prstGeom prst="rect">
              <a:avLst/>
            </a:prstGeom>
            <a:noFill/>
          </p:spPr>
          <p:txBody>
            <a:bodyPr wrap="square">
              <a:spAutoFit/>
            </a:bodyPr>
            <a:lstStyle/>
            <a:p>
              <a:r>
                <a:rPr lang="en-US" sz="1400" i="1" kern="100">
                  <a:effectLst/>
                  <a:latin typeface="Georgia" panose="02040502050405020303" pitchFamily="18" charset="0"/>
                  <a:ea typeface="Aptos" panose="020B0004020202020204" pitchFamily="34" charset="0"/>
                  <a:cs typeface="Times New Roman" panose="02020603050405020304" pitchFamily="18" charset="0"/>
                </a:rPr>
                <a:t>Learn about where your audience and why they are there </a:t>
              </a:r>
            </a:p>
            <a:p>
              <a:r>
                <a:rPr lang="en-US" sz="1400" i="1" kern="100">
                  <a:effectLst/>
                  <a:latin typeface="Georgia" panose="02040502050405020303" pitchFamily="18" charset="0"/>
                  <a:ea typeface="Aptos" panose="020B0004020202020204" pitchFamily="34" charset="0"/>
                  <a:cs typeface="Times New Roman" panose="02020603050405020304" pitchFamily="18" charset="0"/>
                </a:rPr>
                <a:t>Ask for feedback</a:t>
              </a:r>
            </a:p>
          </p:txBody>
        </p:sp>
        <p:sp>
          <p:nvSpPr>
            <p:cNvPr id="33" name="Rectangle 32">
              <a:extLst>
                <a:ext uri="{FF2B5EF4-FFF2-40B4-BE49-F238E27FC236}">
                  <a16:creationId xmlns:a16="http://schemas.microsoft.com/office/drawing/2014/main" id="{C88B470D-41D8-BACF-B8F7-F43D0CDEF169}"/>
                </a:ext>
              </a:extLst>
            </p:cNvPr>
            <p:cNvSpPr/>
            <p:nvPr/>
          </p:nvSpPr>
          <p:spPr>
            <a:xfrm>
              <a:off x="9918502" y="557133"/>
              <a:ext cx="163798" cy="91046"/>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F7DFBCE-92BC-FEC4-AB81-689A2A30FBEE}"/>
                </a:ext>
              </a:extLst>
            </p:cNvPr>
            <p:cNvSpPr/>
            <p:nvPr/>
          </p:nvSpPr>
          <p:spPr>
            <a:xfrm>
              <a:off x="9917890" y="1198569"/>
              <a:ext cx="163798" cy="91046"/>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ECE0F21A-553D-CD51-829B-0F9AAB6418CF}"/>
                </a:ext>
              </a:extLst>
            </p:cNvPr>
            <p:cNvSpPr txBox="1"/>
            <p:nvPr/>
          </p:nvSpPr>
          <p:spPr>
            <a:xfrm>
              <a:off x="10872397" y="1914902"/>
              <a:ext cx="348981" cy="461665"/>
            </a:xfrm>
            <a:prstGeom prst="rect">
              <a:avLst/>
            </a:prstGeom>
            <a:noFill/>
          </p:spPr>
          <p:txBody>
            <a:bodyPr wrap="square">
              <a:spAutoFit/>
            </a:bodyPr>
            <a:lstStyle/>
            <a:p>
              <a:pPr algn="r"/>
              <a:r>
                <a:rPr lang="en-US" sz="2400">
                  <a:solidFill>
                    <a:srgbClr val="1FB992"/>
                  </a:solidFill>
                  <a:latin typeface="Franklin Gothic Demi" panose="020B0703020102020204" pitchFamily="34" charset="0"/>
                </a:rPr>
                <a:t>2</a:t>
              </a:r>
              <a:endParaRPr lang="en-US" sz="1600">
                <a:solidFill>
                  <a:srgbClr val="1FB992"/>
                </a:solidFill>
                <a:latin typeface="Franklin Gothic Demi" panose="020B0703020102020204" pitchFamily="34" charset="0"/>
              </a:endParaRPr>
            </a:p>
          </p:txBody>
        </p:sp>
      </p:grpSp>
      <p:grpSp>
        <p:nvGrpSpPr>
          <p:cNvPr id="53" name="Group 52">
            <a:extLst>
              <a:ext uri="{FF2B5EF4-FFF2-40B4-BE49-F238E27FC236}">
                <a16:creationId xmlns:a16="http://schemas.microsoft.com/office/drawing/2014/main" id="{71DFED55-8383-3F51-8989-41B9186B30E0}"/>
              </a:ext>
            </a:extLst>
          </p:cNvPr>
          <p:cNvGrpSpPr/>
          <p:nvPr/>
        </p:nvGrpSpPr>
        <p:grpSpPr>
          <a:xfrm>
            <a:off x="9722078" y="3197198"/>
            <a:ext cx="2272671" cy="1913443"/>
            <a:chOff x="7989639" y="3102610"/>
            <a:chExt cx="2272671" cy="1913443"/>
          </a:xfrm>
        </p:grpSpPr>
        <p:sp>
          <p:nvSpPr>
            <p:cNvPr id="12" name="Rectangle 11">
              <a:extLst>
                <a:ext uri="{FF2B5EF4-FFF2-40B4-BE49-F238E27FC236}">
                  <a16:creationId xmlns:a16="http://schemas.microsoft.com/office/drawing/2014/main" id="{FD0F5EAA-583A-3E18-3DA6-D7E875C76700}"/>
                </a:ext>
              </a:extLst>
            </p:cNvPr>
            <p:cNvSpPr/>
            <p:nvPr/>
          </p:nvSpPr>
          <p:spPr>
            <a:xfrm>
              <a:off x="8300440" y="3230755"/>
              <a:ext cx="1930400" cy="565150"/>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FBC3E0-2B8B-BF51-5556-82F3D1F7424C}"/>
                </a:ext>
              </a:extLst>
            </p:cNvPr>
            <p:cNvSpPr txBox="1"/>
            <p:nvPr/>
          </p:nvSpPr>
          <p:spPr>
            <a:xfrm>
              <a:off x="8300440" y="3344053"/>
              <a:ext cx="1930400"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Test Channels</a:t>
              </a:r>
            </a:p>
          </p:txBody>
        </p:sp>
        <p:sp>
          <p:nvSpPr>
            <p:cNvPr id="21" name="TextBox 20">
              <a:extLst>
                <a:ext uri="{FF2B5EF4-FFF2-40B4-BE49-F238E27FC236}">
                  <a16:creationId xmlns:a16="http://schemas.microsoft.com/office/drawing/2014/main" id="{05CCE9E8-BE09-0E99-B73A-796B429B80EA}"/>
                </a:ext>
              </a:extLst>
            </p:cNvPr>
            <p:cNvSpPr txBox="1"/>
            <p:nvPr/>
          </p:nvSpPr>
          <p:spPr>
            <a:xfrm>
              <a:off x="8418752" y="3846502"/>
              <a:ext cx="1843558" cy="1169551"/>
            </a:xfrm>
            <a:prstGeom prst="rect">
              <a:avLst/>
            </a:prstGeom>
            <a:noFill/>
          </p:spPr>
          <p:txBody>
            <a:bodyPr wrap="square">
              <a:spAutoFit/>
            </a:bodyPr>
            <a:lstStyle/>
            <a:p>
              <a:r>
                <a:rPr lang="en-US" sz="1400" i="1" kern="100">
                  <a:effectLst/>
                  <a:latin typeface="Georgia" panose="02040502050405020303" pitchFamily="18" charset="0"/>
                  <a:ea typeface="Aptos" panose="020B0004020202020204" pitchFamily="34" charset="0"/>
                  <a:cs typeface="Times New Roman" panose="02020603050405020304" pitchFamily="18" charset="0"/>
                </a:rPr>
                <a:t>SEO &amp; Content</a:t>
              </a:r>
            </a:p>
            <a:p>
              <a:r>
                <a:rPr lang="en-US" sz="1400" i="1" kern="100">
                  <a:latin typeface="Georgia" panose="02040502050405020303" pitchFamily="18" charset="0"/>
                  <a:ea typeface="Aptos" panose="020B0004020202020204" pitchFamily="34" charset="0"/>
                  <a:cs typeface="Times New Roman" panose="02020603050405020304" pitchFamily="18" charset="0"/>
                </a:rPr>
                <a:t>Paid Ads</a:t>
              </a:r>
            </a:p>
            <a:p>
              <a:r>
                <a:rPr lang="en-US" sz="1400" i="1" kern="100">
                  <a:latin typeface="Georgia" panose="02040502050405020303" pitchFamily="18" charset="0"/>
                  <a:ea typeface="Aptos" panose="020B0004020202020204" pitchFamily="34" charset="0"/>
                  <a:cs typeface="Times New Roman" panose="02020603050405020304" pitchFamily="18" charset="0"/>
                </a:rPr>
                <a:t>Social Media Organic Campaigns</a:t>
              </a:r>
            </a:p>
            <a:p>
              <a:r>
                <a:rPr lang="en-US" sz="1400" i="1" kern="100">
                  <a:latin typeface="Georgia" panose="02040502050405020303" pitchFamily="18" charset="0"/>
                  <a:ea typeface="Aptos" panose="020B0004020202020204" pitchFamily="34" charset="0"/>
                  <a:cs typeface="Times New Roman" panose="02020603050405020304" pitchFamily="18" charset="0"/>
                </a:rPr>
                <a:t>Email Marketing</a:t>
              </a:r>
            </a:p>
          </p:txBody>
        </p:sp>
        <p:sp>
          <p:nvSpPr>
            <p:cNvPr id="35" name="Rectangle 34">
              <a:extLst>
                <a:ext uri="{FF2B5EF4-FFF2-40B4-BE49-F238E27FC236}">
                  <a16:creationId xmlns:a16="http://schemas.microsoft.com/office/drawing/2014/main" id="{C4BED11F-58C5-5DE0-5489-B59B6C888090}"/>
                </a:ext>
              </a:extLst>
            </p:cNvPr>
            <p:cNvSpPr/>
            <p:nvPr/>
          </p:nvSpPr>
          <p:spPr>
            <a:xfrm>
              <a:off x="8259758" y="3948317"/>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6374E4A2-97FF-9B17-C5C3-EA9E4097C1C7}"/>
                </a:ext>
              </a:extLst>
            </p:cNvPr>
            <p:cNvSpPr/>
            <p:nvPr/>
          </p:nvSpPr>
          <p:spPr>
            <a:xfrm>
              <a:off x="8259758" y="4174190"/>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A680F7B-F7C6-848E-46EB-F4623AD62D38}"/>
                </a:ext>
              </a:extLst>
            </p:cNvPr>
            <p:cNvSpPr/>
            <p:nvPr/>
          </p:nvSpPr>
          <p:spPr>
            <a:xfrm>
              <a:off x="8260038" y="4383608"/>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EA39ADD4-D649-4D3F-467D-2B806A7DF346}"/>
                </a:ext>
              </a:extLst>
            </p:cNvPr>
            <p:cNvSpPr/>
            <p:nvPr/>
          </p:nvSpPr>
          <p:spPr>
            <a:xfrm>
              <a:off x="8260038" y="4601851"/>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AB1DE77-3044-9746-F103-0D16B5440DCE}"/>
                </a:ext>
              </a:extLst>
            </p:cNvPr>
            <p:cNvSpPr/>
            <p:nvPr/>
          </p:nvSpPr>
          <p:spPr>
            <a:xfrm>
              <a:off x="8259758" y="4815951"/>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02CE6ED6-ACEC-6C78-EE1D-EC63B64FABA2}"/>
                </a:ext>
              </a:extLst>
            </p:cNvPr>
            <p:cNvSpPr txBox="1"/>
            <p:nvPr/>
          </p:nvSpPr>
          <p:spPr>
            <a:xfrm>
              <a:off x="7989639" y="3102610"/>
              <a:ext cx="348981" cy="461665"/>
            </a:xfrm>
            <a:prstGeom prst="rect">
              <a:avLst/>
            </a:prstGeom>
            <a:noFill/>
          </p:spPr>
          <p:txBody>
            <a:bodyPr wrap="square">
              <a:spAutoFit/>
            </a:bodyPr>
            <a:lstStyle/>
            <a:p>
              <a:pPr algn="r"/>
              <a:r>
                <a:rPr lang="en-US" sz="2400">
                  <a:solidFill>
                    <a:srgbClr val="096C49"/>
                  </a:solidFill>
                  <a:latin typeface="Franklin Gothic Demi" panose="020B0703020102020204" pitchFamily="34" charset="0"/>
                </a:rPr>
                <a:t>3</a:t>
              </a:r>
              <a:endParaRPr lang="en-US" sz="1600">
                <a:solidFill>
                  <a:srgbClr val="096C49"/>
                </a:solidFill>
                <a:latin typeface="Franklin Gothic Demi" panose="020B0703020102020204" pitchFamily="34" charset="0"/>
              </a:endParaRPr>
            </a:p>
          </p:txBody>
        </p:sp>
      </p:grpSp>
      <p:grpSp>
        <p:nvGrpSpPr>
          <p:cNvPr id="54" name="Group 53">
            <a:extLst>
              <a:ext uri="{FF2B5EF4-FFF2-40B4-BE49-F238E27FC236}">
                <a16:creationId xmlns:a16="http://schemas.microsoft.com/office/drawing/2014/main" id="{4D7ED75D-382A-9235-CA49-B0D6CB487AE9}"/>
              </a:ext>
            </a:extLst>
          </p:cNvPr>
          <p:cNvGrpSpPr/>
          <p:nvPr/>
        </p:nvGrpSpPr>
        <p:grpSpPr>
          <a:xfrm>
            <a:off x="7569966" y="4675935"/>
            <a:ext cx="2211780" cy="2002681"/>
            <a:chOff x="9924806" y="4677057"/>
            <a:chExt cx="2211780" cy="2002681"/>
          </a:xfrm>
        </p:grpSpPr>
        <p:sp>
          <p:nvSpPr>
            <p:cNvPr id="13" name="Rectangle 12">
              <a:extLst>
                <a:ext uri="{FF2B5EF4-FFF2-40B4-BE49-F238E27FC236}">
                  <a16:creationId xmlns:a16="http://schemas.microsoft.com/office/drawing/2014/main" id="{95418247-F23A-2E2E-5578-DCF4433D0857}"/>
                </a:ext>
              </a:extLst>
            </p:cNvPr>
            <p:cNvSpPr/>
            <p:nvPr/>
          </p:nvSpPr>
          <p:spPr>
            <a:xfrm>
              <a:off x="9961188" y="5069589"/>
              <a:ext cx="1930400" cy="565150"/>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3237885-04CE-BA15-A5AD-E4FD97D69122}"/>
                </a:ext>
              </a:extLst>
            </p:cNvPr>
            <p:cNvSpPr txBox="1"/>
            <p:nvPr/>
          </p:nvSpPr>
          <p:spPr>
            <a:xfrm>
              <a:off x="10000355" y="5184168"/>
              <a:ext cx="1863739"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Analyze</a:t>
              </a:r>
            </a:p>
          </p:txBody>
        </p:sp>
        <p:sp>
          <p:nvSpPr>
            <p:cNvPr id="23" name="TextBox 22">
              <a:extLst>
                <a:ext uri="{FF2B5EF4-FFF2-40B4-BE49-F238E27FC236}">
                  <a16:creationId xmlns:a16="http://schemas.microsoft.com/office/drawing/2014/main" id="{F25540E0-6409-D618-2494-590708C0D75F}"/>
                </a:ext>
              </a:extLst>
            </p:cNvPr>
            <p:cNvSpPr txBox="1"/>
            <p:nvPr/>
          </p:nvSpPr>
          <p:spPr>
            <a:xfrm>
              <a:off x="10088604" y="5725631"/>
              <a:ext cx="2047982" cy="954107"/>
            </a:xfrm>
            <a:prstGeom prst="rect">
              <a:avLst/>
            </a:prstGeom>
            <a:noFill/>
          </p:spPr>
          <p:txBody>
            <a:bodyPr wrap="square">
              <a:spAutoFit/>
            </a:bodyPr>
            <a:lstStyle/>
            <a:p>
              <a:r>
                <a:rPr lang="en-US" sz="1400" i="1" kern="100">
                  <a:effectLst/>
                  <a:latin typeface="Georgia" panose="02040502050405020303" pitchFamily="18" charset="0"/>
                  <a:ea typeface="Aptos" panose="020B0004020202020204" pitchFamily="34" charset="0"/>
                  <a:cs typeface="Times New Roman" panose="02020603050405020304" pitchFamily="18" charset="0"/>
                </a:rPr>
                <a:t>Gather more feedback</a:t>
              </a:r>
            </a:p>
            <a:p>
              <a:r>
                <a:rPr lang="en-US" sz="1400" i="1" kern="100">
                  <a:effectLst/>
                  <a:latin typeface="Georgia" panose="02040502050405020303" pitchFamily="18" charset="0"/>
                  <a:ea typeface="Aptos" panose="020B0004020202020204" pitchFamily="34" charset="0"/>
                  <a:cs typeface="Times New Roman" panose="02020603050405020304" pitchFamily="18" charset="0"/>
                </a:rPr>
                <a:t>Refine your campaigns </a:t>
              </a:r>
            </a:p>
            <a:p>
              <a:r>
                <a:rPr lang="en-US" sz="1400" i="1" kern="100">
                  <a:latin typeface="Georgia" panose="02040502050405020303" pitchFamily="18" charset="0"/>
                  <a:ea typeface="Aptos" panose="020B0004020202020204" pitchFamily="34" charset="0"/>
                  <a:cs typeface="Times New Roman" panose="02020603050405020304" pitchFamily="18" charset="0"/>
                </a:rPr>
                <a:t>Analyze the ROI on each channel</a:t>
              </a:r>
              <a:endParaRPr lang="en-US" sz="1400" i="1" kern="100">
                <a:effectLst/>
                <a:latin typeface="Georgia" panose="02040502050405020303" pitchFamily="18" charset="0"/>
                <a:ea typeface="Aptos" panose="020B0004020202020204" pitchFamily="34" charset="0"/>
                <a:cs typeface="Times New Roman" panose="02020603050405020304" pitchFamily="18" charset="0"/>
              </a:endParaRPr>
            </a:p>
          </p:txBody>
        </p:sp>
        <p:sp>
          <p:nvSpPr>
            <p:cNvPr id="41" name="Rectangle 40">
              <a:extLst>
                <a:ext uri="{FF2B5EF4-FFF2-40B4-BE49-F238E27FC236}">
                  <a16:creationId xmlns:a16="http://schemas.microsoft.com/office/drawing/2014/main" id="{93E0DF5A-20A3-E5A0-A549-F3D694AA475D}"/>
                </a:ext>
              </a:extLst>
            </p:cNvPr>
            <p:cNvSpPr/>
            <p:nvPr/>
          </p:nvSpPr>
          <p:spPr>
            <a:xfrm>
              <a:off x="9924806" y="5820519"/>
              <a:ext cx="163798" cy="91046"/>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28C8DF91-E90F-F690-A7CF-BFCBA190E698}"/>
                </a:ext>
              </a:extLst>
            </p:cNvPr>
            <p:cNvSpPr/>
            <p:nvPr/>
          </p:nvSpPr>
          <p:spPr>
            <a:xfrm>
              <a:off x="9924806" y="6044519"/>
              <a:ext cx="163798" cy="91046"/>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F91093AB-C0FE-6C1A-B6BB-2C631B3061C6}"/>
                </a:ext>
              </a:extLst>
            </p:cNvPr>
            <p:cNvSpPr/>
            <p:nvPr/>
          </p:nvSpPr>
          <p:spPr>
            <a:xfrm>
              <a:off x="9924806" y="6262756"/>
              <a:ext cx="163798" cy="91046"/>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26051B0C-0098-F32E-AC4D-3C1E3FABCA18}"/>
                </a:ext>
              </a:extLst>
            </p:cNvPr>
            <p:cNvSpPr txBox="1"/>
            <p:nvPr/>
          </p:nvSpPr>
          <p:spPr>
            <a:xfrm>
              <a:off x="10572821" y="4677057"/>
              <a:ext cx="348981" cy="461665"/>
            </a:xfrm>
            <a:prstGeom prst="rect">
              <a:avLst/>
            </a:prstGeom>
            <a:noFill/>
          </p:spPr>
          <p:txBody>
            <a:bodyPr wrap="square">
              <a:spAutoFit/>
            </a:bodyPr>
            <a:lstStyle/>
            <a:p>
              <a:pPr algn="r"/>
              <a:r>
                <a:rPr lang="en-US" sz="2400">
                  <a:solidFill>
                    <a:srgbClr val="674F7A"/>
                  </a:solidFill>
                  <a:latin typeface="Franklin Gothic Demi" panose="020B0703020102020204" pitchFamily="34" charset="0"/>
                </a:rPr>
                <a:t>4</a:t>
              </a:r>
              <a:endParaRPr lang="en-US" sz="1600">
                <a:solidFill>
                  <a:srgbClr val="674F7A"/>
                </a:solidFill>
                <a:latin typeface="Franklin Gothic Demi" panose="020B0703020102020204" pitchFamily="34" charset="0"/>
              </a:endParaRPr>
            </a:p>
          </p:txBody>
        </p:sp>
      </p:grpSp>
      <p:grpSp>
        <p:nvGrpSpPr>
          <p:cNvPr id="55" name="Group 54">
            <a:extLst>
              <a:ext uri="{FF2B5EF4-FFF2-40B4-BE49-F238E27FC236}">
                <a16:creationId xmlns:a16="http://schemas.microsoft.com/office/drawing/2014/main" id="{9AA49F72-AACD-101E-966C-301F73628FB0}"/>
              </a:ext>
            </a:extLst>
          </p:cNvPr>
          <p:cNvGrpSpPr/>
          <p:nvPr/>
        </p:nvGrpSpPr>
        <p:grpSpPr>
          <a:xfrm>
            <a:off x="4998568" y="3200830"/>
            <a:ext cx="2285747" cy="1732477"/>
            <a:chOff x="7091967" y="4947261"/>
            <a:chExt cx="2285747" cy="1732477"/>
          </a:xfrm>
        </p:grpSpPr>
        <p:sp>
          <p:nvSpPr>
            <p:cNvPr id="14" name="Rectangle 13">
              <a:extLst>
                <a:ext uri="{FF2B5EF4-FFF2-40B4-BE49-F238E27FC236}">
                  <a16:creationId xmlns:a16="http://schemas.microsoft.com/office/drawing/2014/main" id="{9F9B96AC-AF89-16C6-85CB-64FC72AA3F7F}"/>
                </a:ext>
              </a:extLst>
            </p:cNvPr>
            <p:cNvSpPr/>
            <p:nvPr/>
          </p:nvSpPr>
          <p:spPr>
            <a:xfrm>
              <a:off x="7158876" y="5069589"/>
              <a:ext cx="1930400" cy="565150"/>
            </a:xfrm>
            <a:prstGeom prst="rect">
              <a:avLst/>
            </a:prstGeom>
            <a:solidFill>
              <a:srgbClr val="0A49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28B2CFA-532B-36E3-184B-B8C32D23C939}"/>
                </a:ext>
              </a:extLst>
            </p:cNvPr>
            <p:cNvSpPr txBox="1"/>
            <p:nvPr/>
          </p:nvSpPr>
          <p:spPr>
            <a:xfrm>
              <a:off x="7184966" y="5184168"/>
              <a:ext cx="1863739"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Adapt</a:t>
              </a:r>
            </a:p>
          </p:txBody>
        </p:sp>
        <p:sp>
          <p:nvSpPr>
            <p:cNvPr id="25" name="TextBox 24">
              <a:extLst>
                <a:ext uri="{FF2B5EF4-FFF2-40B4-BE49-F238E27FC236}">
                  <a16:creationId xmlns:a16="http://schemas.microsoft.com/office/drawing/2014/main" id="{CA56FF46-0D1F-1FB1-3F7F-E417C26FF267}"/>
                </a:ext>
              </a:extLst>
            </p:cNvPr>
            <p:cNvSpPr txBox="1"/>
            <p:nvPr/>
          </p:nvSpPr>
          <p:spPr>
            <a:xfrm>
              <a:off x="7207686" y="5725631"/>
              <a:ext cx="1970308" cy="954107"/>
            </a:xfrm>
            <a:prstGeom prst="rect">
              <a:avLst/>
            </a:prstGeom>
            <a:noFill/>
          </p:spPr>
          <p:txBody>
            <a:bodyPr wrap="square">
              <a:spAutoFit/>
            </a:bodyPr>
            <a:lstStyle/>
            <a:p>
              <a:r>
                <a:rPr lang="en-US" sz="1400" i="1" kern="100">
                  <a:latin typeface="Georgia" panose="02040502050405020303" pitchFamily="18" charset="0"/>
                  <a:ea typeface="Aptos" panose="020B0004020202020204" pitchFamily="34" charset="0"/>
                  <a:cs typeface="Times New Roman" panose="02020603050405020304" pitchFamily="18" charset="0"/>
                </a:rPr>
                <a:t>Pull back to do more: where are you seeing the most results? Focus there.</a:t>
              </a:r>
              <a:endParaRPr lang="en-US" sz="1400" i="1" kern="100">
                <a:effectLst/>
                <a:latin typeface="Georgia" panose="02040502050405020303" pitchFamily="18" charset="0"/>
                <a:ea typeface="Aptos" panose="020B000402020202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2744B939-77EB-4558-BDBB-2667DD11014C}"/>
                </a:ext>
              </a:extLst>
            </p:cNvPr>
            <p:cNvSpPr/>
            <p:nvPr/>
          </p:nvSpPr>
          <p:spPr>
            <a:xfrm>
              <a:off x="7091967" y="5836143"/>
              <a:ext cx="163798" cy="91046"/>
            </a:xfrm>
            <a:prstGeom prst="rect">
              <a:avLst/>
            </a:prstGeom>
            <a:solidFill>
              <a:srgbClr val="0A49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CB68DDCA-F4E7-B093-BE0E-F983E7CEF201}"/>
                </a:ext>
              </a:extLst>
            </p:cNvPr>
            <p:cNvSpPr txBox="1"/>
            <p:nvPr/>
          </p:nvSpPr>
          <p:spPr>
            <a:xfrm>
              <a:off x="9028733" y="4947261"/>
              <a:ext cx="348981" cy="461665"/>
            </a:xfrm>
            <a:prstGeom prst="rect">
              <a:avLst/>
            </a:prstGeom>
            <a:noFill/>
          </p:spPr>
          <p:txBody>
            <a:bodyPr wrap="square">
              <a:spAutoFit/>
            </a:bodyPr>
            <a:lstStyle/>
            <a:p>
              <a:pPr algn="r"/>
              <a:r>
                <a:rPr lang="en-US" sz="2400">
                  <a:solidFill>
                    <a:srgbClr val="0A496C"/>
                  </a:solidFill>
                  <a:latin typeface="Franklin Gothic Demi" panose="020B0703020102020204" pitchFamily="34" charset="0"/>
                </a:rPr>
                <a:t>5</a:t>
              </a:r>
              <a:endParaRPr lang="en-US" sz="1600">
                <a:solidFill>
                  <a:srgbClr val="0A496C"/>
                </a:solidFill>
                <a:latin typeface="Franklin Gothic Demi" panose="020B0703020102020204" pitchFamily="34" charset="0"/>
              </a:endParaRPr>
            </a:p>
          </p:txBody>
        </p:sp>
      </p:grpSp>
    </p:spTree>
    <p:extLst>
      <p:ext uri="{BB962C8B-B14F-4D97-AF65-F5344CB8AC3E}">
        <p14:creationId xmlns:p14="http://schemas.microsoft.com/office/powerpoint/2010/main" val="161513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500"/>
                                        <p:tgtEl>
                                          <p:spTgt spid="51"/>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left)">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fade">
                                      <p:cBhvr>
                                        <p:cTn id="35" dur="500"/>
                                        <p:tgtEl>
                                          <p:spTgt spid="54"/>
                                        </p:tgtEl>
                                      </p:cBhvr>
                                    </p:animEffect>
                                  </p:childTnLst>
                                </p:cTn>
                              </p:par>
                            </p:childTnLst>
                          </p:cTn>
                        </p:par>
                        <p:par>
                          <p:cTn id="36" fill="hold">
                            <p:stCondLst>
                              <p:cond delay="4000"/>
                            </p:stCondLst>
                            <p:childTnLst>
                              <p:par>
                                <p:cTn id="37" presetID="22" presetClass="entr" presetSubtype="1" fill="hold" nodeType="after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up)">
                                      <p:cBhvr>
                                        <p:cTn id="39" dur="500"/>
                                        <p:tgtEl>
                                          <p:spTgt spid="2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fade">
                                      <p:cBhvr>
                                        <p:cTn id="4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9" name="Group 68">
            <a:extLst>
              <a:ext uri="{FF2B5EF4-FFF2-40B4-BE49-F238E27FC236}">
                <a16:creationId xmlns:a16="http://schemas.microsoft.com/office/drawing/2014/main" id="{77A972CA-C92B-9D64-F3A1-87C213CC049D}"/>
              </a:ext>
            </a:extLst>
          </p:cNvPr>
          <p:cNvGrpSpPr/>
          <p:nvPr/>
        </p:nvGrpSpPr>
        <p:grpSpPr>
          <a:xfrm>
            <a:off x="6311341" y="1516611"/>
            <a:ext cx="4325291" cy="4164037"/>
            <a:chOff x="6091155" y="1290238"/>
            <a:chExt cx="4795570" cy="4616783"/>
          </a:xfrm>
        </p:grpSpPr>
        <p:sp>
          <p:nvSpPr>
            <p:cNvPr id="58" name="Oval 57">
              <a:extLst>
                <a:ext uri="{FF2B5EF4-FFF2-40B4-BE49-F238E27FC236}">
                  <a16:creationId xmlns:a16="http://schemas.microsoft.com/office/drawing/2014/main" id="{EA6E8E20-51F3-3E4C-D3DC-F5036C1EA16A}"/>
                </a:ext>
              </a:extLst>
            </p:cNvPr>
            <p:cNvSpPr/>
            <p:nvPr/>
          </p:nvSpPr>
          <p:spPr>
            <a:xfrm>
              <a:off x="6269942" y="1290238"/>
              <a:ext cx="4616783" cy="4616783"/>
            </a:xfrm>
            <a:prstGeom prst="ellipse">
              <a:avLst/>
            </a:prstGeom>
            <a:noFill/>
            <a:ln>
              <a:solidFill>
                <a:srgbClr val="59595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15423796-4286-18E2-2059-4DA6164786E4}"/>
                </a:ext>
              </a:extLst>
            </p:cNvPr>
            <p:cNvSpPr/>
            <p:nvPr/>
          </p:nvSpPr>
          <p:spPr>
            <a:xfrm rot="1106377">
              <a:off x="6208779" y="2602588"/>
              <a:ext cx="440507" cy="34314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2" name="Straight Connector 61">
              <a:extLst>
                <a:ext uri="{FF2B5EF4-FFF2-40B4-BE49-F238E27FC236}">
                  <a16:creationId xmlns:a16="http://schemas.microsoft.com/office/drawing/2014/main" id="{5E672926-35E7-E900-C187-A1D2DC86481B}"/>
                </a:ext>
              </a:extLst>
            </p:cNvPr>
            <p:cNvCxnSpPr>
              <a:cxnSpLocks/>
            </p:cNvCxnSpPr>
            <p:nvPr/>
          </p:nvCxnSpPr>
          <p:spPr>
            <a:xfrm flipV="1">
              <a:off x="6091155" y="2939023"/>
              <a:ext cx="275019" cy="67566"/>
            </a:xfrm>
            <a:prstGeom prst="line">
              <a:avLst/>
            </a:prstGeom>
            <a:ln w="19050">
              <a:solidFill>
                <a:srgbClr val="59595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872EEE2-03B3-0947-C021-AC523004EC4D}"/>
                </a:ext>
              </a:extLst>
            </p:cNvPr>
            <p:cNvCxnSpPr>
              <a:cxnSpLocks/>
            </p:cNvCxnSpPr>
            <p:nvPr/>
          </p:nvCxnSpPr>
          <p:spPr>
            <a:xfrm>
              <a:off x="6361935" y="2940923"/>
              <a:ext cx="183026" cy="180245"/>
            </a:xfrm>
            <a:prstGeom prst="line">
              <a:avLst/>
            </a:prstGeom>
            <a:ln w="19050">
              <a:solidFill>
                <a:srgbClr val="595955"/>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A94079A3-6B42-7C8E-07F5-163EF7CB46DC}"/>
              </a:ext>
            </a:extLst>
          </p:cNvPr>
          <p:cNvSpPr>
            <a:spLocks noGrp="1"/>
          </p:cNvSpPr>
          <p:nvPr>
            <p:ph type="title"/>
          </p:nvPr>
        </p:nvSpPr>
        <p:spPr/>
        <p:txBody>
          <a:bodyPr/>
          <a:lstStyle/>
          <a:p>
            <a:r>
              <a:rPr lang="en-US"/>
              <a:t>Assessment</a:t>
            </a:r>
          </a:p>
        </p:txBody>
      </p:sp>
      <p:sp>
        <p:nvSpPr>
          <p:cNvPr id="3" name="Subtitle 2">
            <a:extLst>
              <a:ext uri="{FF2B5EF4-FFF2-40B4-BE49-F238E27FC236}">
                <a16:creationId xmlns:a16="http://schemas.microsoft.com/office/drawing/2014/main" id="{8ACFA471-D79C-8ED6-E948-34E9C4CE4B1C}"/>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DIGITAL MARKETING CHANNELS</a:t>
            </a:r>
          </a:p>
        </p:txBody>
      </p:sp>
      <p:sp>
        <p:nvSpPr>
          <p:cNvPr id="5" name="TextBox 4">
            <a:extLst>
              <a:ext uri="{FF2B5EF4-FFF2-40B4-BE49-F238E27FC236}">
                <a16:creationId xmlns:a16="http://schemas.microsoft.com/office/drawing/2014/main" id="{0608B54F-F056-DC62-93BC-6D8276EC2159}"/>
              </a:ext>
            </a:extLst>
          </p:cNvPr>
          <p:cNvSpPr txBox="1"/>
          <p:nvPr/>
        </p:nvSpPr>
        <p:spPr>
          <a:xfrm>
            <a:off x="769790" y="1761386"/>
            <a:ext cx="3720794" cy="369332"/>
          </a:xfrm>
          <a:prstGeom prst="rect">
            <a:avLst/>
          </a:prstGeom>
          <a:noFill/>
        </p:spPr>
        <p:txBody>
          <a:bodyPr wrap="square">
            <a:spAutoFit/>
          </a:bodyPr>
          <a:lstStyle/>
          <a:p>
            <a:r>
              <a:rPr lang="en-US" sz="1800" kern="100">
                <a:effectLst/>
                <a:latin typeface="Aptos" panose="020B0004020202020204" pitchFamily="34" charset="0"/>
                <a:ea typeface="Aptos" panose="020B0004020202020204" pitchFamily="34" charset="0"/>
                <a:cs typeface="Times New Roman" panose="02020603050405020304" pitchFamily="18" charset="0"/>
              </a:rPr>
              <a:t>This is a c</a:t>
            </a:r>
            <a:r>
              <a:rPr lang="en-US" kern="100">
                <a:latin typeface="Aptos" panose="020B0004020202020204" pitchFamily="34" charset="0"/>
                <a:ea typeface="Aptos" panose="020B0004020202020204" pitchFamily="34" charset="0"/>
                <a:cs typeface="Times New Roman" panose="02020603050405020304" pitchFamily="18" charset="0"/>
              </a:rPr>
              <a:t>ontinual process:</a:t>
            </a: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FA3FF6D6-ECC8-CD68-1320-ACA1B0034C2C}"/>
              </a:ext>
            </a:extLst>
          </p:cNvPr>
          <p:cNvPicPr>
            <a:picLocks noChangeAspect="1"/>
          </p:cNvPicPr>
          <p:nvPr/>
        </p:nvPicPr>
        <p:blipFill>
          <a:blip r:embed="rId3"/>
          <a:stretch>
            <a:fillRect/>
          </a:stretch>
        </p:blipFill>
        <p:spPr>
          <a:xfrm rot="16200000">
            <a:off x="10432473" y="3155233"/>
            <a:ext cx="5680364" cy="897513"/>
          </a:xfrm>
          <a:prstGeom prst="rect">
            <a:avLst/>
          </a:prstGeom>
        </p:spPr>
      </p:pic>
      <p:pic>
        <p:nvPicPr>
          <p:cNvPr id="6" name="Picture 5">
            <a:extLst>
              <a:ext uri="{FF2B5EF4-FFF2-40B4-BE49-F238E27FC236}">
                <a16:creationId xmlns:a16="http://schemas.microsoft.com/office/drawing/2014/main" id="{670D8127-662C-301A-3F85-DF61CC97F1D6}"/>
              </a:ext>
            </a:extLst>
          </p:cNvPr>
          <p:cNvPicPr>
            <a:picLocks noChangeAspect="1"/>
          </p:cNvPicPr>
          <p:nvPr/>
        </p:nvPicPr>
        <p:blipFill>
          <a:blip r:embed="rId4"/>
          <a:stretch>
            <a:fillRect/>
          </a:stretch>
        </p:blipFill>
        <p:spPr>
          <a:xfrm rot="16200000">
            <a:off x="9833842" y="3339689"/>
            <a:ext cx="5680364" cy="528601"/>
          </a:xfrm>
          <a:prstGeom prst="rect">
            <a:avLst/>
          </a:prstGeom>
        </p:spPr>
      </p:pic>
      <p:cxnSp>
        <p:nvCxnSpPr>
          <p:cNvPr id="17" name="Straight Connector 16">
            <a:extLst>
              <a:ext uri="{FF2B5EF4-FFF2-40B4-BE49-F238E27FC236}">
                <a16:creationId xmlns:a16="http://schemas.microsoft.com/office/drawing/2014/main" id="{4BCBD403-AD1F-7123-0746-A7FC1C11518C}"/>
              </a:ext>
            </a:extLst>
          </p:cNvPr>
          <p:cNvCxnSpPr>
            <a:cxnSpLocks/>
            <a:stCxn id="30" idx="7"/>
            <a:endCxn id="18" idx="2"/>
          </p:cNvCxnSpPr>
          <p:nvPr/>
        </p:nvCxnSpPr>
        <p:spPr>
          <a:xfrm flipV="1">
            <a:off x="9160602" y="2263586"/>
            <a:ext cx="973041" cy="753958"/>
          </a:xfrm>
          <a:prstGeom prst="line">
            <a:avLst/>
          </a:prstGeom>
          <a:ln w="28575">
            <a:solidFill>
              <a:srgbClr val="1FB99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B8F199-5FB7-4D97-A0B4-23121ECAADE7}"/>
              </a:ext>
            </a:extLst>
          </p:cNvPr>
          <p:cNvCxnSpPr>
            <a:cxnSpLocks/>
            <a:stCxn id="30" idx="1"/>
            <a:endCxn id="15" idx="2"/>
          </p:cNvCxnSpPr>
          <p:nvPr/>
        </p:nvCxnSpPr>
        <p:spPr>
          <a:xfrm flipH="1" flipV="1">
            <a:off x="7068541" y="2271258"/>
            <a:ext cx="916901" cy="746286"/>
          </a:xfrm>
          <a:prstGeom prst="line">
            <a:avLst/>
          </a:prstGeom>
          <a:ln w="28575">
            <a:solidFill>
              <a:srgbClr val="CFD369"/>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260C0BA0-6D13-886A-8654-A173E2A7CD54}"/>
              </a:ext>
            </a:extLst>
          </p:cNvPr>
          <p:cNvCxnSpPr>
            <a:cxnSpLocks/>
            <a:stCxn id="30" idx="6"/>
            <a:endCxn id="12" idx="1"/>
          </p:cNvCxnSpPr>
          <p:nvPr/>
        </p:nvCxnSpPr>
        <p:spPr>
          <a:xfrm>
            <a:off x="9403986" y="3605124"/>
            <a:ext cx="628893" cy="2794"/>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E9176C1-C05A-5CAC-C637-69A3698CBAB5}"/>
              </a:ext>
            </a:extLst>
          </p:cNvPr>
          <p:cNvCxnSpPr>
            <a:cxnSpLocks/>
            <a:stCxn id="30" idx="4"/>
            <a:endCxn id="13" idx="0"/>
          </p:cNvCxnSpPr>
          <p:nvPr/>
        </p:nvCxnSpPr>
        <p:spPr>
          <a:xfrm flipH="1">
            <a:off x="8571548" y="4436088"/>
            <a:ext cx="1474" cy="632379"/>
          </a:xfrm>
          <a:prstGeom prst="line">
            <a:avLst/>
          </a:prstGeom>
          <a:ln w="28575">
            <a:solidFill>
              <a:srgbClr val="674F7A"/>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8619FCF-E5B2-8C86-FBBB-C41F9DC96C78}"/>
              </a:ext>
            </a:extLst>
          </p:cNvPr>
          <p:cNvCxnSpPr>
            <a:cxnSpLocks/>
            <a:stCxn id="30" idx="2"/>
            <a:endCxn id="14" idx="3"/>
          </p:cNvCxnSpPr>
          <p:nvPr/>
        </p:nvCxnSpPr>
        <p:spPr>
          <a:xfrm flipH="1">
            <a:off x="6995877" y="3605124"/>
            <a:ext cx="746181" cy="609"/>
          </a:xfrm>
          <a:prstGeom prst="line">
            <a:avLst/>
          </a:prstGeom>
          <a:ln w="28575">
            <a:solidFill>
              <a:srgbClr val="0A496C"/>
            </a:solidFill>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508E100F-52C7-84FC-ACB3-6F06EF64DE34}"/>
              </a:ext>
            </a:extLst>
          </p:cNvPr>
          <p:cNvGrpSpPr/>
          <p:nvPr/>
        </p:nvGrpSpPr>
        <p:grpSpPr>
          <a:xfrm>
            <a:off x="7742058" y="2774160"/>
            <a:ext cx="1661928" cy="1661928"/>
            <a:chOff x="5820267" y="2683670"/>
            <a:chExt cx="1661928" cy="1661928"/>
          </a:xfrm>
        </p:grpSpPr>
        <p:sp>
          <p:nvSpPr>
            <p:cNvPr id="30" name="Oval 29">
              <a:extLst>
                <a:ext uri="{FF2B5EF4-FFF2-40B4-BE49-F238E27FC236}">
                  <a16:creationId xmlns:a16="http://schemas.microsoft.com/office/drawing/2014/main" id="{FE385F75-A9AF-41DF-20DE-34AFC1B085C0}"/>
                </a:ext>
              </a:extLst>
            </p:cNvPr>
            <p:cNvSpPr/>
            <p:nvPr/>
          </p:nvSpPr>
          <p:spPr>
            <a:xfrm>
              <a:off x="5820267" y="2683670"/>
              <a:ext cx="1661928" cy="1661928"/>
            </a:xfrm>
            <a:prstGeom prst="ellipse">
              <a:avLst/>
            </a:prstGeom>
            <a:solidFill>
              <a:srgbClr val="DBD5CD"/>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86441547-6822-A47D-209A-E3CCBE4AD225}"/>
                </a:ext>
              </a:extLst>
            </p:cNvPr>
            <p:cNvSpPr txBox="1"/>
            <p:nvPr/>
          </p:nvSpPr>
          <p:spPr>
            <a:xfrm>
              <a:off x="6015425" y="2969531"/>
              <a:ext cx="1238876" cy="1077218"/>
            </a:xfrm>
            <a:prstGeom prst="rect">
              <a:avLst/>
            </a:prstGeom>
            <a:noFill/>
          </p:spPr>
          <p:txBody>
            <a:bodyPr wrap="square">
              <a:spAutoFit/>
            </a:bodyPr>
            <a:lstStyle/>
            <a:p>
              <a:pPr algn="ctr"/>
              <a:r>
                <a:rPr lang="en-US" sz="1600">
                  <a:latin typeface="Franklin Gothic Demi" panose="020B0703020102020204" pitchFamily="34" charset="0"/>
                </a:rPr>
                <a:t>Choosing Your Digital Marketing Channels</a:t>
              </a:r>
            </a:p>
          </p:txBody>
        </p:sp>
      </p:grpSp>
      <p:grpSp>
        <p:nvGrpSpPr>
          <p:cNvPr id="50" name="Group 49">
            <a:extLst>
              <a:ext uri="{FF2B5EF4-FFF2-40B4-BE49-F238E27FC236}">
                <a16:creationId xmlns:a16="http://schemas.microsoft.com/office/drawing/2014/main" id="{31712E66-5D63-4D34-B9C6-8CBD75C068C7}"/>
              </a:ext>
            </a:extLst>
          </p:cNvPr>
          <p:cNvGrpSpPr/>
          <p:nvPr/>
        </p:nvGrpSpPr>
        <p:grpSpPr>
          <a:xfrm>
            <a:off x="6104231" y="1686483"/>
            <a:ext cx="1930400" cy="584775"/>
            <a:chOff x="7158876" y="1425287"/>
            <a:chExt cx="1930400" cy="584775"/>
          </a:xfrm>
        </p:grpSpPr>
        <p:sp>
          <p:nvSpPr>
            <p:cNvPr id="11" name="Rectangle 10">
              <a:extLst>
                <a:ext uri="{FF2B5EF4-FFF2-40B4-BE49-F238E27FC236}">
                  <a16:creationId xmlns:a16="http://schemas.microsoft.com/office/drawing/2014/main" id="{224B2120-360C-E7CE-1C7A-B25004A9FC23}"/>
                </a:ext>
              </a:extLst>
            </p:cNvPr>
            <p:cNvSpPr/>
            <p:nvPr/>
          </p:nvSpPr>
          <p:spPr>
            <a:xfrm>
              <a:off x="7158876" y="1435100"/>
              <a:ext cx="1930400" cy="565150"/>
            </a:xfrm>
            <a:prstGeom prst="rect">
              <a:avLst/>
            </a:prstGeom>
            <a:solidFill>
              <a:srgbClr val="CFD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15343D7-BC1E-1FBE-4E46-953CD516F196}"/>
                </a:ext>
              </a:extLst>
            </p:cNvPr>
            <p:cNvSpPr txBox="1"/>
            <p:nvPr/>
          </p:nvSpPr>
          <p:spPr>
            <a:xfrm>
              <a:off x="7191316" y="1425287"/>
              <a:ext cx="1863739" cy="584775"/>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Define Your Business Goals</a:t>
              </a:r>
            </a:p>
          </p:txBody>
        </p:sp>
      </p:grpSp>
      <p:grpSp>
        <p:nvGrpSpPr>
          <p:cNvPr id="51" name="Group 50">
            <a:extLst>
              <a:ext uri="{FF2B5EF4-FFF2-40B4-BE49-F238E27FC236}">
                <a16:creationId xmlns:a16="http://schemas.microsoft.com/office/drawing/2014/main" id="{C57EA100-BD8B-A5D0-00AF-1CF184399336}"/>
              </a:ext>
            </a:extLst>
          </p:cNvPr>
          <p:cNvGrpSpPr/>
          <p:nvPr/>
        </p:nvGrpSpPr>
        <p:grpSpPr>
          <a:xfrm>
            <a:off x="9156256" y="1678811"/>
            <a:ext cx="1930400" cy="586177"/>
            <a:chOff x="9961188" y="1414073"/>
            <a:chExt cx="1930400" cy="586177"/>
          </a:xfrm>
        </p:grpSpPr>
        <p:sp>
          <p:nvSpPr>
            <p:cNvPr id="10" name="Rectangle 9">
              <a:extLst>
                <a:ext uri="{FF2B5EF4-FFF2-40B4-BE49-F238E27FC236}">
                  <a16:creationId xmlns:a16="http://schemas.microsoft.com/office/drawing/2014/main" id="{C5B10EF3-7F57-D70A-627E-B9DE4E295918}"/>
                </a:ext>
              </a:extLst>
            </p:cNvPr>
            <p:cNvSpPr/>
            <p:nvPr/>
          </p:nvSpPr>
          <p:spPr>
            <a:xfrm>
              <a:off x="9961188" y="1435100"/>
              <a:ext cx="1930400" cy="565150"/>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5E778A3-58BA-BD94-C48E-AB990EE25951}"/>
                </a:ext>
              </a:extLst>
            </p:cNvPr>
            <p:cNvSpPr txBox="1"/>
            <p:nvPr/>
          </p:nvSpPr>
          <p:spPr>
            <a:xfrm>
              <a:off x="10006705" y="1414073"/>
              <a:ext cx="1863739" cy="584775"/>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Define Your Audience</a:t>
              </a:r>
            </a:p>
          </p:txBody>
        </p:sp>
      </p:grpSp>
      <p:grpSp>
        <p:nvGrpSpPr>
          <p:cNvPr id="53" name="Group 52">
            <a:extLst>
              <a:ext uri="{FF2B5EF4-FFF2-40B4-BE49-F238E27FC236}">
                <a16:creationId xmlns:a16="http://schemas.microsoft.com/office/drawing/2014/main" id="{71DFED55-8383-3F51-8989-41B9186B30E0}"/>
              </a:ext>
            </a:extLst>
          </p:cNvPr>
          <p:cNvGrpSpPr/>
          <p:nvPr/>
        </p:nvGrpSpPr>
        <p:grpSpPr>
          <a:xfrm>
            <a:off x="10032879" y="3325343"/>
            <a:ext cx="2222197" cy="565150"/>
            <a:chOff x="8300440" y="3230755"/>
            <a:chExt cx="2222197" cy="565150"/>
          </a:xfrm>
        </p:grpSpPr>
        <p:sp>
          <p:nvSpPr>
            <p:cNvPr id="12" name="Rectangle 11">
              <a:extLst>
                <a:ext uri="{FF2B5EF4-FFF2-40B4-BE49-F238E27FC236}">
                  <a16:creationId xmlns:a16="http://schemas.microsoft.com/office/drawing/2014/main" id="{FD0F5EAA-583A-3E18-3DA6-D7E875C76700}"/>
                </a:ext>
              </a:extLst>
            </p:cNvPr>
            <p:cNvSpPr/>
            <p:nvPr/>
          </p:nvSpPr>
          <p:spPr>
            <a:xfrm>
              <a:off x="8300440" y="3230755"/>
              <a:ext cx="1930400" cy="565150"/>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AFBC3E0-2B8B-BF51-5556-82F3D1F7424C}"/>
                </a:ext>
              </a:extLst>
            </p:cNvPr>
            <p:cNvSpPr txBox="1"/>
            <p:nvPr/>
          </p:nvSpPr>
          <p:spPr>
            <a:xfrm>
              <a:off x="8300440" y="3344053"/>
              <a:ext cx="1930400"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Test Channels</a:t>
              </a:r>
            </a:p>
          </p:txBody>
        </p:sp>
        <p:sp>
          <p:nvSpPr>
            <p:cNvPr id="47" name="TextBox 46">
              <a:extLst>
                <a:ext uri="{FF2B5EF4-FFF2-40B4-BE49-F238E27FC236}">
                  <a16:creationId xmlns:a16="http://schemas.microsoft.com/office/drawing/2014/main" id="{02CE6ED6-ACEC-6C78-EE1D-EC63B64FABA2}"/>
                </a:ext>
              </a:extLst>
            </p:cNvPr>
            <p:cNvSpPr txBox="1"/>
            <p:nvPr/>
          </p:nvSpPr>
          <p:spPr>
            <a:xfrm>
              <a:off x="10173656" y="3279703"/>
              <a:ext cx="348981" cy="338554"/>
            </a:xfrm>
            <a:prstGeom prst="rect">
              <a:avLst/>
            </a:prstGeom>
            <a:noFill/>
          </p:spPr>
          <p:txBody>
            <a:bodyPr wrap="square">
              <a:spAutoFit/>
            </a:bodyPr>
            <a:lstStyle/>
            <a:p>
              <a:pPr algn="r"/>
              <a:endParaRPr lang="en-US" sz="1600">
                <a:solidFill>
                  <a:srgbClr val="096C49"/>
                </a:solidFill>
                <a:latin typeface="Franklin Gothic Demi" panose="020B0703020102020204" pitchFamily="34" charset="0"/>
              </a:endParaRPr>
            </a:p>
          </p:txBody>
        </p:sp>
      </p:grpSp>
      <p:grpSp>
        <p:nvGrpSpPr>
          <p:cNvPr id="54" name="Group 53">
            <a:extLst>
              <a:ext uri="{FF2B5EF4-FFF2-40B4-BE49-F238E27FC236}">
                <a16:creationId xmlns:a16="http://schemas.microsoft.com/office/drawing/2014/main" id="{4D7ED75D-382A-9235-CA49-B0D6CB487AE9}"/>
              </a:ext>
            </a:extLst>
          </p:cNvPr>
          <p:cNvGrpSpPr/>
          <p:nvPr/>
        </p:nvGrpSpPr>
        <p:grpSpPr>
          <a:xfrm>
            <a:off x="7606348" y="5068467"/>
            <a:ext cx="1930400" cy="565150"/>
            <a:chOff x="9961188" y="5069589"/>
            <a:chExt cx="1930400" cy="565150"/>
          </a:xfrm>
        </p:grpSpPr>
        <p:sp>
          <p:nvSpPr>
            <p:cNvPr id="13" name="Rectangle 12">
              <a:extLst>
                <a:ext uri="{FF2B5EF4-FFF2-40B4-BE49-F238E27FC236}">
                  <a16:creationId xmlns:a16="http://schemas.microsoft.com/office/drawing/2014/main" id="{95418247-F23A-2E2E-5578-DCF4433D0857}"/>
                </a:ext>
              </a:extLst>
            </p:cNvPr>
            <p:cNvSpPr/>
            <p:nvPr/>
          </p:nvSpPr>
          <p:spPr>
            <a:xfrm>
              <a:off x="9961188" y="5069589"/>
              <a:ext cx="1930400" cy="565150"/>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B3237885-04CE-BA15-A5AD-E4FD97D69122}"/>
                </a:ext>
              </a:extLst>
            </p:cNvPr>
            <p:cNvSpPr txBox="1"/>
            <p:nvPr/>
          </p:nvSpPr>
          <p:spPr>
            <a:xfrm>
              <a:off x="10000355" y="5184168"/>
              <a:ext cx="1863739"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Analyze</a:t>
              </a:r>
            </a:p>
          </p:txBody>
        </p:sp>
      </p:grpSp>
      <p:grpSp>
        <p:nvGrpSpPr>
          <p:cNvPr id="55" name="Group 54">
            <a:extLst>
              <a:ext uri="{FF2B5EF4-FFF2-40B4-BE49-F238E27FC236}">
                <a16:creationId xmlns:a16="http://schemas.microsoft.com/office/drawing/2014/main" id="{9AA49F72-AACD-101E-966C-301F73628FB0}"/>
              </a:ext>
            </a:extLst>
          </p:cNvPr>
          <p:cNvGrpSpPr/>
          <p:nvPr/>
        </p:nvGrpSpPr>
        <p:grpSpPr>
          <a:xfrm>
            <a:off x="5065477" y="3323158"/>
            <a:ext cx="1930400" cy="565150"/>
            <a:chOff x="7158876" y="5069589"/>
            <a:chExt cx="1930400" cy="565150"/>
          </a:xfrm>
        </p:grpSpPr>
        <p:sp>
          <p:nvSpPr>
            <p:cNvPr id="14" name="Rectangle 13">
              <a:extLst>
                <a:ext uri="{FF2B5EF4-FFF2-40B4-BE49-F238E27FC236}">
                  <a16:creationId xmlns:a16="http://schemas.microsoft.com/office/drawing/2014/main" id="{9F9B96AC-AF89-16C6-85CB-64FC72AA3F7F}"/>
                </a:ext>
              </a:extLst>
            </p:cNvPr>
            <p:cNvSpPr/>
            <p:nvPr/>
          </p:nvSpPr>
          <p:spPr>
            <a:xfrm>
              <a:off x="7158876" y="5069589"/>
              <a:ext cx="1930400" cy="565150"/>
            </a:xfrm>
            <a:prstGeom prst="rect">
              <a:avLst/>
            </a:prstGeom>
            <a:solidFill>
              <a:srgbClr val="0A49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228B2CFA-532B-36E3-184B-B8C32D23C939}"/>
                </a:ext>
              </a:extLst>
            </p:cNvPr>
            <p:cNvSpPr txBox="1"/>
            <p:nvPr/>
          </p:nvSpPr>
          <p:spPr>
            <a:xfrm>
              <a:off x="7184966" y="5184168"/>
              <a:ext cx="1863739"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Adapt</a:t>
              </a:r>
            </a:p>
          </p:txBody>
        </p:sp>
      </p:grpSp>
    </p:spTree>
    <p:extLst>
      <p:ext uri="{BB962C8B-B14F-4D97-AF65-F5344CB8AC3E}">
        <p14:creationId xmlns:p14="http://schemas.microsoft.com/office/powerpoint/2010/main" val="209009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wheel(8)">
                                      <p:cBhvr>
                                        <p:cTn id="7" dur="20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BD5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2E93-BA8C-A63B-7F73-9A2FC2AE922D}"/>
              </a:ext>
            </a:extLst>
          </p:cNvPr>
          <p:cNvSpPr txBox="1">
            <a:spLocks/>
          </p:cNvSpPr>
          <p:nvPr/>
        </p:nvSpPr>
        <p:spPr>
          <a:xfrm>
            <a:off x="838200" y="1546169"/>
            <a:ext cx="10515600" cy="1785366"/>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sz="2000"/>
              <a:t>Two Critical Channels:</a:t>
            </a:r>
          </a:p>
          <a:p>
            <a:r>
              <a:rPr lang="en-US"/>
              <a:t>Website &amp; Social Media </a:t>
            </a:r>
          </a:p>
          <a:p>
            <a:endParaRPr lang="en-US" sz="3200">
              <a:latin typeface="Franklin Gothic Demi" panose="020B0703020102020204" pitchFamily="34" charset="0"/>
            </a:endParaRPr>
          </a:p>
          <a:p>
            <a:r>
              <a:rPr lang="en-US" sz="3200">
                <a:latin typeface="Franklin Gothic Demi" panose="020B0703020102020204" pitchFamily="34" charset="0"/>
              </a:rPr>
              <a:t>What does an audit + action process look like?</a:t>
            </a:r>
          </a:p>
        </p:txBody>
      </p:sp>
    </p:spTree>
    <p:extLst>
      <p:ext uri="{BB962C8B-B14F-4D97-AF65-F5344CB8AC3E}">
        <p14:creationId xmlns:p14="http://schemas.microsoft.com/office/powerpoint/2010/main" val="65114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DE185D7-5FC8-4FD0-72DD-6E3FB683D0AC}"/>
              </a:ext>
            </a:extLst>
          </p:cNvPr>
          <p:cNvSpPr/>
          <p:nvPr/>
        </p:nvSpPr>
        <p:spPr>
          <a:xfrm>
            <a:off x="0" y="0"/>
            <a:ext cx="6600824" cy="6858000"/>
          </a:xfrm>
          <a:prstGeom prst="rect">
            <a:avLst/>
          </a:prstGeom>
          <a:solidFill>
            <a:srgbClr val="EDE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B6A9A74B-D508-CDF4-CFBD-2149AE0F0855}"/>
              </a:ext>
            </a:extLst>
          </p:cNvPr>
          <p:cNvSpPr/>
          <p:nvPr/>
        </p:nvSpPr>
        <p:spPr>
          <a:xfrm>
            <a:off x="0" y="1"/>
            <a:ext cx="6096001" cy="6858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a:ea typeface="+mn-ea"/>
              <a:cs typeface="+mn-cs"/>
            </a:endParaRPr>
          </a:p>
        </p:txBody>
      </p:sp>
      <p:sp>
        <p:nvSpPr>
          <p:cNvPr id="3" name="Title 2">
            <a:extLst>
              <a:ext uri="{FF2B5EF4-FFF2-40B4-BE49-F238E27FC236}">
                <a16:creationId xmlns:a16="http://schemas.microsoft.com/office/drawing/2014/main" id="{6E6001E7-1252-42DD-9A74-B6843153620C}"/>
              </a:ext>
            </a:extLst>
          </p:cNvPr>
          <p:cNvSpPr>
            <a:spLocks noGrp="1"/>
          </p:cNvSpPr>
          <p:nvPr>
            <p:ph type="title"/>
          </p:nvPr>
        </p:nvSpPr>
        <p:spPr>
          <a:xfrm>
            <a:off x="6937375" y="0"/>
            <a:ext cx="3752850" cy="1520824"/>
          </a:xfrm>
        </p:spPr>
        <p:txBody>
          <a:bodyPr/>
          <a:lstStyle/>
          <a:p>
            <a:r>
              <a:rPr lang="en-US" sz="2500"/>
              <a:t>Brittney Fenimore</a:t>
            </a:r>
          </a:p>
        </p:txBody>
      </p:sp>
      <p:sp>
        <p:nvSpPr>
          <p:cNvPr id="5" name="TextBox 4">
            <a:extLst>
              <a:ext uri="{FF2B5EF4-FFF2-40B4-BE49-F238E27FC236}">
                <a16:creationId xmlns:a16="http://schemas.microsoft.com/office/drawing/2014/main" id="{4074497C-186B-4404-9DE8-DEB58A6078A1}"/>
              </a:ext>
            </a:extLst>
          </p:cNvPr>
          <p:cNvSpPr txBox="1"/>
          <p:nvPr/>
        </p:nvSpPr>
        <p:spPr>
          <a:xfrm>
            <a:off x="6889750" y="1520824"/>
            <a:ext cx="4584998" cy="415744"/>
          </a:xfrm>
          <a:prstGeom prst="rect">
            <a:avLst/>
          </a:prstGeom>
          <a:noFill/>
        </p:spPr>
        <p:txBody>
          <a:bodyPr wrap="square" lIns="91440" tIns="45720" rIns="91440" bIns="45720" rtlCol="0" anchor="t">
            <a:noAutofit/>
          </a:bodyPr>
          <a:lstStyle/>
          <a:p>
            <a:pPr>
              <a:defRPr/>
            </a:pPr>
            <a:r>
              <a:rPr lang="en-US" sz="1200" spc="100">
                <a:solidFill>
                  <a:prstClr val="black"/>
                </a:solidFill>
                <a:latin typeface="Georgia"/>
              </a:rPr>
              <a:t>Digital Brand Manager &amp; Senior Associate</a:t>
            </a:r>
            <a:endParaRPr kumimoji="0" lang="en-US" sz="1200" b="0" i="0" u="none" strike="noStrike" kern="1200" cap="none" spc="100" normalizeH="0" baseline="0" noProof="0">
              <a:ln>
                <a:noFill/>
              </a:ln>
              <a:solidFill>
                <a:prstClr val="black"/>
              </a:solidFill>
              <a:effectLst/>
              <a:uLnTx/>
              <a:uFillTx/>
              <a:latin typeface="Georgia"/>
            </a:endParaRPr>
          </a:p>
        </p:txBody>
      </p:sp>
      <p:sp>
        <p:nvSpPr>
          <p:cNvPr id="2" name="TextBox 1">
            <a:extLst>
              <a:ext uri="{FF2B5EF4-FFF2-40B4-BE49-F238E27FC236}">
                <a16:creationId xmlns:a16="http://schemas.microsoft.com/office/drawing/2014/main" id="{19856622-F377-C9EB-BFF3-A7B85303AFE6}"/>
              </a:ext>
            </a:extLst>
          </p:cNvPr>
          <p:cNvSpPr txBox="1"/>
          <p:nvPr/>
        </p:nvSpPr>
        <p:spPr>
          <a:xfrm>
            <a:off x="6889750" y="2249975"/>
            <a:ext cx="2071228" cy="271934"/>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200" spc="50">
                <a:solidFill>
                  <a:schemeClr val="accent5"/>
                </a:solidFill>
                <a:latin typeface="Franklin Gothic Medium" panose="020B0603020102020204" pitchFamily="34" charset="0"/>
              </a:rPr>
              <a:t>MY PRIMARY FOCUS:  </a:t>
            </a:r>
          </a:p>
        </p:txBody>
      </p:sp>
      <p:sp>
        <p:nvSpPr>
          <p:cNvPr id="4" name="TextBox 3">
            <a:extLst>
              <a:ext uri="{FF2B5EF4-FFF2-40B4-BE49-F238E27FC236}">
                <a16:creationId xmlns:a16="http://schemas.microsoft.com/office/drawing/2014/main" id="{DD2E5FF1-39D0-4144-79E0-98C4AEEFB9A4}"/>
              </a:ext>
            </a:extLst>
          </p:cNvPr>
          <p:cNvSpPr txBox="1"/>
          <p:nvPr/>
        </p:nvSpPr>
        <p:spPr>
          <a:xfrm>
            <a:off x="6937375" y="3579045"/>
            <a:ext cx="2071228" cy="271869"/>
          </a:xfrm>
          <a:prstGeom prst="rect">
            <a:avLst/>
          </a:prstGeom>
          <a:noFill/>
        </p:spPr>
        <p:txBody>
          <a:bodyPr wrap="square">
            <a:spAutoFit/>
          </a:bodyPr>
          <a:lstStyle/>
          <a:p>
            <a:pPr marL="0" marR="0" lvl="0" indent="0" algn="l" defTabSz="457200" rtl="0" eaLnBrk="1" fontAlgn="auto" latinLnBrk="0" hangingPunct="1">
              <a:lnSpc>
                <a:spcPts val="1400"/>
              </a:lnSpc>
              <a:spcBef>
                <a:spcPts val="0"/>
              </a:spcBef>
              <a:spcAft>
                <a:spcPts val="0"/>
              </a:spcAft>
              <a:buClrTx/>
              <a:buSzTx/>
              <a:buFontTx/>
              <a:buNone/>
              <a:tabLst/>
              <a:defRPr/>
            </a:pPr>
            <a:r>
              <a:rPr lang="en-US" sz="1200" spc="50">
                <a:solidFill>
                  <a:schemeClr val="accent5"/>
                </a:solidFill>
                <a:latin typeface="Franklin Gothic Medium" panose="020B0603020102020204" pitchFamily="34" charset="0"/>
              </a:rPr>
              <a:t>WHAT I DO:</a:t>
            </a:r>
          </a:p>
        </p:txBody>
      </p:sp>
      <p:sp>
        <p:nvSpPr>
          <p:cNvPr id="11" name="TextBox 10">
            <a:extLst>
              <a:ext uri="{FF2B5EF4-FFF2-40B4-BE49-F238E27FC236}">
                <a16:creationId xmlns:a16="http://schemas.microsoft.com/office/drawing/2014/main" id="{420E4D2E-24E3-8E7F-C80A-1DEBDC56EA5E}"/>
              </a:ext>
            </a:extLst>
          </p:cNvPr>
          <p:cNvSpPr txBox="1"/>
          <p:nvPr/>
        </p:nvSpPr>
        <p:spPr>
          <a:xfrm>
            <a:off x="8986378" y="2249975"/>
            <a:ext cx="2548390" cy="1200329"/>
          </a:xfrm>
          <a:prstGeom prst="rect">
            <a:avLst/>
          </a:prstGeom>
          <a:noFill/>
        </p:spPr>
        <p:txBody>
          <a:bodyPr wrap="square" lIns="91440" tIns="45720" rIns="91440" bIns="45720" anchor="t">
            <a:spAutoFit/>
          </a:bodyPr>
          <a:lstStyle/>
          <a:p>
            <a:pPr>
              <a:defRPr/>
            </a:pPr>
            <a:r>
              <a:rPr lang="en-US" sz="1200">
                <a:solidFill>
                  <a:prstClr val="black"/>
                </a:solidFill>
                <a:latin typeface="Franklin Gothic Book"/>
              </a:rPr>
              <a:t>Brand communications, digital presence, and strategy.</a:t>
            </a:r>
          </a:p>
          <a:p>
            <a:pPr marL="171450" indent="-171450">
              <a:buFont typeface="Wingdings" panose="05000000000000000000" pitchFamily="2" charset="2"/>
              <a:buChar char="§"/>
              <a:defRPr/>
            </a:pPr>
            <a:r>
              <a:rPr lang="en-US" sz="1200">
                <a:solidFill>
                  <a:prstClr val="black"/>
                </a:solidFill>
              </a:rPr>
              <a:t>Brand Standards</a:t>
            </a:r>
          </a:p>
          <a:p>
            <a:pPr marL="171450" indent="-171450">
              <a:buFont typeface="Wingdings" panose="05000000000000000000" pitchFamily="2" charset="2"/>
              <a:buChar char="§"/>
              <a:defRPr/>
            </a:pPr>
            <a:r>
              <a:rPr lang="en-US" sz="1200">
                <a:solidFill>
                  <a:prstClr val="black"/>
                </a:solidFill>
              </a:rPr>
              <a:t>Website, social media, email, video, etc. </a:t>
            </a:r>
          </a:p>
          <a:p>
            <a:pPr marL="171450" indent="-171450">
              <a:buFont typeface="Wingdings" panose="05000000000000000000" pitchFamily="2" charset="2"/>
              <a:buChar char="§"/>
              <a:defRPr/>
            </a:pPr>
            <a:r>
              <a:rPr lang="en-US" sz="1200">
                <a:solidFill>
                  <a:prstClr val="black"/>
                </a:solidFill>
              </a:rPr>
              <a:t>Campaigns</a:t>
            </a:r>
          </a:p>
        </p:txBody>
      </p:sp>
      <p:sp>
        <p:nvSpPr>
          <p:cNvPr id="12" name="TextBox 11">
            <a:extLst>
              <a:ext uri="{FF2B5EF4-FFF2-40B4-BE49-F238E27FC236}">
                <a16:creationId xmlns:a16="http://schemas.microsoft.com/office/drawing/2014/main" id="{FC558179-3B04-76EF-9987-96DB7D29ED31}"/>
              </a:ext>
            </a:extLst>
          </p:cNvPr>
          <p:cNvSpPr txBox="1"/>
          <p:nvPr/>
        </p:nvSpPr>
        <p:spPr>
          <a:xfrm>
            <a:off x="9034002" y="3579045"/>
            <a:ext cx="2544875" cy="1384995"/>
          </a:xfrm>
          <a:prstGeom prst="rect">
            <a:avLst/>
          </a:prstGeom>
          <a:noFill/>
        </p:spPr>
        <p:txBody>
          <a:bodyPr wrap="square" lIns="91440" tIns="45720" rIns="91440" bIns="45720" anchor="t">
            <a:spAutoFit/>
          </a:bodyPr>
          <a:lstStyle/>
          <a:p>
            <a:pPr>
              <a:defRPr/>
            </a:pPr>
            <a:r>
              <a:rPr lang="en-US" sz="1200">
                <a:solidFill>
                  <a:prstClr val="black"/>
                </a:solidFill>
                <a:latin typeface="Franklin Gothic Book"/>
              </a:rPr>
              <a:t>Lead DLR Group's digital presence – website, social media, email – by setting our strategies, managing our content by working with our marketing leaders on their campaigns, and moving the needle on brand recognition.</a:t>
            </a:r>
            <a:endParaRPr lang="en-US" sz="1200" b="0" i="0" u="none" strike="noStrike" kern="1200" cap="none" spc="0" normalizeH="0" baseline="0" noProof="0">
              <a:ln>
                <a:noFill/>
              </a:ln>
              <a:solidFill>
                <a:prstClr val="black"/>
              </a:solidFill>
              <a:effectLst/>
              <a:uLnTx/>
              <a:uFillTx/>
              <a:latin typeface="Franklin Gothic Book"/>
            </a:endParaRPr>
          </a:p>
        </p:txBody>
      </p:sp>
      <p:sp>
        <p:nvSpPr>
          <p:cNvPr id="6" name="rectangle 7">
            <a:extLst>
              <a:ext uri="{FF2B5EF4-FFF2-40B4-BE49-F238E27FC236}">
                <a16:creationId xmlns:a16="http://schemas.microsoft.com/office/drawing/2014/main" id="{8D297453-54B6-77BA-87DF-581DB851EC80}"/>
              </a:ext>
            </a:extLst>
          </p:cNvPr>
          <p:cNvSpPr/>
          <p:nvPr/>
        </p:nvSpPr>
        <p:spPr>
          <a:xfrm>
            <a:off x="11979571" y="0"/>
            <a:ext cx="224102" cy="6858000"/>
          </a:xfrm>
          <a:prstGeom prst="rect">
            <a:avLst/>
          </a:prstGeom>
          <a:solidFill>
            <a:srgbClr val="EDE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4" name="Picture 13" descr="A person standing next to a window&#10;&#10;Description automatically generated">
            <a:extLst>
              <a:ext uri="{FF2B5EF4-FFF2-40B4-BE49-F238E27FC236}">
                <a16:creationId xmlns:a16="http://schemas.microsoft.com/office/drawing/2014/main" id="{F2314DF5-914E-E0F8-AF73-B4808C1B61C4}"/>
              </a:ext>
            </a:extLst>
          </p:cNvPr>
          <p:cNvPicPr>
            <a:picLocks noChangeAspect="1"/>
          </p:cNvPicPr>
          <p:nvPr/>
        </p:nvPicPr>
        <p:blipFill rotWithShape="1">
          <a:blip r:embed="rId3"/>
          <a:srcRect l="37" r="40446" b="-122"/>
          <a:stretch/>
        </p:blipFill>
        <p:spPr>
          <a:xfrm>
            <a:off x="-445" y="0"/>
            <a:ext cx="6100108" cy="6864866"/>
          </a:xfrm>
          <a:prstGeom prst="rect">
            <a:avLst/>
          </a:prstGeom>
        </p:spPr>
      </p:pic>
      <p:sp>
        <p:nvSpPr>
          <p:cNvPr id="17" name="TextBox 16">
            <a:extLst>
              <a:ext uri="{FF2B5EF4-FFF2-40B4-BE49-F238E27FC236}">
                <a16:creationId xmlns:a16="http://schemas.microsoft.com/office/drawing/2014/main" id="{D302F221-38F6-21B5-FD4C-1055B5663659}"/>
              </a:ext>
            </a:extLst>
          </p:cNvPr>
          <p:cNvSpPr txBox="1"/>
          <p:nvPr/>
        </p:nvSpPr>
        <p:spPr>
          <a:xfrm>
            <a:off x="9034002" y="5625763"/>
            <a:ext cx="2320810" cy="507831"/>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300"/>
              </a:spcAft>
              <a:buClrTx/>
              <a:buSzTx/>
              <a:buFontTx/>
              <a:buNone/>
              <a:tabLst/>
              <a:defRPr/>
            </a:pPr>
            <a:r>
              <a:rPr lang="en-US" sz="1200" spc="50">
                <a:solidFill>
                  <a:schemeClr val="accent5"/>
                </a:solidFill>
                <a:latin typeface="Franklin Gothic Medium" panose="020B0603020102020204" pitchFamily="34" charset="0"/>
              </a:rPr>
              <a:t>TIME WITH DLR GROUP: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Franklin Gothic Book"/>
              </a:rPr>
              <a:t>9</a:t>
            </a:r>
            <a:r>
              <a:rPr kumimoji="0" lang="en-US" sz="1200" b="0" i="0" u="none" strike="noStrike" kern="1200" cap="none" spc="0" normalizeH="0" baseline="0" noProof="0">
                <a:ln>
                  <a:noFill/>
                </a:ln>
                <a:solidFill>
                  <a:prstClr val="black"/>
                </a:solidFill>
                <a:effectLst/>
                <a:uLnTx/>
                <a:uFillTx/>
                <a:latin typeface="Franklin Gothic Book"/>
                <a:ea typeface="+mn-ea"/>
                <a:cs typeface="+mn-cs"/>
              </a:rPr>
              <a:t> years</a:t>
            </a:r>
          </a:p>
        </p:txBody>
      </p:sp>
      <p:cxnSp>
        <p:nvCxnSpPr>
          <p:cNvPr id="19" name="Straight Connector 18">
            <a:extLst>
              <a:ext uri="{FF2B5EF4-FFF2-40B4-BE49-F238E27FC236}">
                <a16:creationId xmlns:a16="http://schemas.microsoft.com/office/drawing/2014/main" id="{F366A919-E293-DDA7-761A-88C9E4884111}"/>
              </a:ext>
            </a:extLst>
          </p:cNvPr>
          <p:cNvCxnSpPr>
            <a:cxnSpLocks/>
          </p:cNvCxnSpPr>
          <p:nvPr/>
        </p:nvCxnSpPr>
        <p:spPr>
          <a:xfrm>
            <a:off x="9034002" y="5641896"/>
            <a:ext cx="0" cy="49169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3837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0AA1F-6CF1-B83C-BDFC-7B3FE6EBA8AB}"/>
              </a:ext>
            </a:extLst>
          </p:cNvPr>
          <p:cNvSpPr>
            <a:spLocks noGrp="1"/>
          </p:cNvSpPr>
          <p:nvPr>
            <p:ph type="title"/>
          </p:nvPr>
        </p:nvSpPr>
        <p:spPr/>
        <p:txBody>
          <a:bodyPr/>
          <a:lstStyle/>
          <a:p>
            <a:r>
              <a:rPr lang="en-US"/>
              <a:t>Exercise</a:t>
            </a:r>
          </a:p>
        </p:txBody>
      </p:sp>
      <p:sp>
        <p:nvSpPr>
          <p:cNvPr id="5" name="Subtitle 2">
            <a:extLst>
              <a:ext uri="{FF2B5EF4-FFF2-40B4-BE49-F238E27FC236}">
                <a16:creationId xmlns:a16="http://schemas.microsoft.com/office/drawing/2014/main" id="{A3C34AD1-3E20-C067-0E28-A39AD93B5ACC}"/>
              </a:ext>
            </a:extLst>
          </p:cNvPr>
          <p:cNvSpPr>
            <a:spLocks noGrp="1"/>
          </p:cNvSpPr>
          <p:nvPr>
            <p:ph type="subTitle" idx="1"/>
          </p:nvPr>
        </p:nvSpPr>
        <p:spPr>
          <a:xfrm>
            <a:off x="857250" y="373103"/>
            <a:ext cx="5435600" cy="274597"/>
          </a:xfrm>
        </p:spPr>
        <p:txBody>
          <a:bodyPr/>
          <a:lstStyle/>
          <a:p>
            <a:r>
              <a:rPr lang="en-US"/>
              <a:t>ASSESS &amp; REFOCUS YOUR KPIs</a:t>
            </a:r>
          </a:p>
        </p:txBody>
      </p:sp>
      <p:grpSp>
        <p:nvGrpSpPr>
          <p:cNvPr id="29" name="Group 28">
            <a:extLst>
              <a:ext uri="{FF2B5EF4-FFF2-40B4-BE49-F238E27FC236}">
                <a16:creationId xmlns:a16="http://schemas.microsoft.com/office/drawing/2014/main" id="{0FD5ED5A-C68B-BD47-9903-5F4B2C301ED4}"/>
              </a:ext>
            </a:extLst>
          </p:cNvPr>
          <p:cNvGrpSpPr/>
          <p:nvPr/>
        </p:nvGrpSpPr>
        <p:grpSpPr>
          <a:xfrm>
            <a:off x="1678868" y="2677539"/>
            <a:ext cx="8845937" cy="1015663"/>
            <a:chOff x="1678869" y="2058308"/>
            <a:chExt cx="8845937" cy="1015663"/>
          </a:xfrm>
        </p:grpSpPr>
        <p:sp>
          <p:nvSpPr>
            <p:cNvPr id="9" name="TextBox 8">
              <a:extLst>
                <a:ext uri="{FF2B5EF4-FFF2-40B4-BE49-F238E27FC236}">
                  <a16:creationId xmlns:a16="http://schemas.microsoft.com/office/drawing/2014/main" id="{60C0B0AF-84F3-7121-2FA8-1F8956A00B1E}"/>
                </a:ext>
              </a:extLst>
            </p:cNvPr>
            <p:cNvSpPr txBox="1"/>
            <p:nvPr/>
          </p:nvSpPr>
          <p:spPr>
            <a:xfrm>
              <a:off x="3160511" y="2058308"/>
              <a:ext cx="7364295" cy="1015663"/>
            </a:xfrm>
            <a:prstGeom prst="rect">
              <a:avLst/>
            </a:prstGeom>
            <a:noFill/>
          </p:spPr>
          <p:txBody>
            <a:bodyPr wrap="square">
              <a:spAutoFit/>
            </a:bodyPr>
            <a:lstStyle/>
            <a:p>
              <a:r>
                <a:rPr lang="en-US" sz="2000" b="1" kern="100">
                  <a:effectLst/>
                  <a:latin typeface="+mj-lt"/>
                  <a:ea typeface="Aptos" panose="020B0004020202020204" pitchFamily="34" charset="0"/>
                  <a:cs typeface="Times New Roman" panose="02020603050405020304" pitchFamily="18" charset="0"/>
                </a:rPr>
                <a:t>What is the number one thing you want your user to do?</a:t>
              </a:r>
              <a:br>
                <a:rPr lang="en-US" sz="2000" b="1" kern="100">
                  <a:latin typeface="+mj-lt"/>
                  <a:ea typeface="Aptos" panose="020B0004020202020204" pitchFamily="34" charset="0"/>
                  <a:cs typeface="Times New Roman" panose="02020603050405020304" pitchFamily="18" charset="0"/>
                </a:rPr>
              </a:br>
              <a:endParaRPr lang="en-US" sz="2000" b="1" kern="100">
                <a:latin typeface="+mj-lt"/>
                <a:ea typeface="Aptos" panose="020B0004020202020204" pitchFamily="34" charset="0"/>
                <a:cs typeface="Times New Roman" panose="02020603050405020304" pitchFamily="18" charset="0"/>
              </a:endParaRPr>
            </a:p>
            <a:p>
              <a:r>
                <a:rPr lang="en-US" sz="2000" b="1" kern="100">
                  <a:latin typeface="+mj-lt"/>
                  <a:ea typeface="Aptos" panose="020B0004020202020204" pitchFamily="34" charset="0"/>
                  <a:cs typeface="Times New Roman" panose="02020603050405020304" pitchFamily="18" charset="0"/>
                </a:rPr>
                <a:t>How do you want them to do it?</a:t>
              </a:r>
              <a:endParaRPr lang="en-US" sz="2000" b="1" kern="100">
                <a:effectLst/>
                <a:latin typeface="+mj-lt"/>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B33C6992-5B74-57C3-78BE-6F5AC94F7CB6}"/>
                </a:ext>
              </a:extLst>
            </p:cNvPr>
            <p:cNvSpPr txBox="1"/>
            <p:nvPr/>
          </p:nvSpPr>
          <p:spPr>
            <a:xfrm>
              <a:off x="1678869" y="2127752"/>
              <a:ext cx="3470423"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ASK YOURSELF:</a:t>
              </a:r>
            </a:p>
          </p:txBody>
        </p:sp>
      </p:grpSp>
      <p:grpSp>
        <p:nvGrpSpPr>
          <p:cNvPr id="28" name="Group 27">
            <a:extLst>
              <a:ext uri="{FF2B5EF4-FFF2-40B4-BE49-F238E27FC236}">
                <a16:creationId xmlns:a16="http://schemas.microsoft.com/office/drawing/2014/main" id="{0BDA0AF6-37B1-22BF-680D-63BF128C0B84}"/>
              </a:ext>
            </a:extLst>
          </p:cNvPr>
          <p:cNvGrpSpPr/>
          <p:nvPr/>
        </p:nvGrpSpPr>
        <p:grpSpPr>
          <a:xfrm>
            <a:off x="1678869" y="4622997"/>
            <a:ext cx="8710920" cy="1015663"/>
            <a:chOff x="1678870" y="4180461"/>
            <a:chExt cx="8710920" cy="1015663"/>
          </a:xfrm>
        </p:grpSpPr>
        <p:sp>
          <p:nvSpPr>
            <p:cNvPr id="13" name="TextBox 12">
              <a:extLst>
                <a:ext uri="{FF2B5EF4-FFF2-40B4-BE49-F238E27FC236}">
                  <a16:creationId xmlns:a16="http://schemas.microsoft.com/office/drawing/2014/main" id="{595D1700-8B77-157A-CB38-2ED6AE9EFA23}"/>
                </a:ext>
              </a:extLst>
            </p:cNvPr>
            <p:cNvSpPr txBox="1"/>
            <p:nvPr/>
          </p:nvSpPr>
          <p:spPr>
            <a:xfrm>
              <a:off x="3160511" y="4180461"/>
              <a:ext cx="7229279" cy="1015663"/>
            </a:xfrm>
            <a:prstGeom prst="rect">
              <a:avLst/>
            </a:prstGeom>
            <a:noFill/>
          </p:spPr>
          <p:txBody>
            <a:bodyPr wrap="square">
              <a:spAutoFit/>
            </a:bodyPr>
            <a:lstStyle/>
            <a:p>
              <a:r>
                <a:rPr lang="en-US" sz="2000" b="1" kern="100">
                  <a:effectLst/>
                  <a:latin typeface="+mj-lt"/>
                  <a:ea typeface="Aptos" panose="020B0004020202020204" pitchFamily="34" charset="0"/>
                  <a:cs typeface="Times New Roman" panose="02020603050405020304" pitchFamily="18" charset="0"/>
                </a:rPr>
                <a:t>What is the first thing you see?</a:t>
              </a:r>
            </a:p>
            <a:p>
              <a:endParaRPr lang="en-US" sz="2000" b="1" kern="100">
                <a:latin typeface="+mj-lt"/>
                <a:ea typeface="Aptos" panose="020B0004020202020204" pitchFamily="34" charset="0"/>
                <a:cs typeface="Times New Roman" panose="02020603050405020304" pitchFamily="18" charset="0"/>
              </a:endParaRPr>
            </a:p>
            <a:p>
              <a:r>
                <a:rPr lang="en-US" sz="2000" b="1" kern="100">
                  <a:latin typeface="+mj-lt"/>
                  <a:ea typeface="Aptos" panose="020B0004020202020204" pitchFamily="34" charset="0"/>
                  <a:cs typeface="Times New Roman" panose="02020603050405020304" pitchFamily="18" charset="0"/>
                </a:rPr>
                <a:t>What information do you get BEFORE you start scrolling?</a:t>
              </a:r>
              <a:endParaRPr lang="en-US" sz="2000" b="1" kern="100">
                <a:effectLst/>
                <a:latin typeface="+mj-lt"/>
                <a:ea typeface="Aptos" panose="020B0004020202020204" pitchFamily="34" charset="0"/>
                <a:cs typeface="Times New Roman" panose="02020603050405020304" pitchFamily="18" charset="0"/>
              </a:endParaRPr>
            </a:p>
          </p:txBody>
        </p:sp>
        <p:sp>
          <p:nvSpPr>
            <p:cNvPr id="25" name="TextBox 24">
              <a:extLst>
                <a:ext uri="{FF2B5EF4-FFF2-40B4-BE49-F238E27FC236}">
                  <a16:creationId xmlns:a16="http://schemas.microsoft.com/office/drawing/2014/main" id="{B1EFF0F9-0DE4-48F5-7141-17B9232C4B5E}"/>
                </a:ext>
              </a:extLst>
            </p:cNvPr>
            <p:cNvSpPr txBox="1"/>
            <p:nvPr/>
          </p:nvSpPr>
          <p:spPr>
            <a:xfrm>
              <a:off x="1678870" y="4249905"/>
              <a:ext cx="1481642"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THEN ASK:</a:t>
              </a:r>
            </a:p>
          </p:txBody>
        </p:sp>
      </p:grpSp>
      <p:sp>
        <p:nvSpPr>
          <p:cNvPr id="31" name="TextBox 30">
            <a:extLst>
              <a:ext uri="{FF2B5EF4-FFF2-40B4-BE49-F238E27FC236}">
                <a16:creationId xmlns:a16="http://schemas.microsoft.com/office/drawing/2014/main" id="{C1DDC96F-8ED9-CD1A-2FC4-AD75A16A02EA}"/>
              </a:ext>
            </a:extLst>
          </p:cNvPr>
          <p:cNvSpPr txBox="1"/>
          <p:nvPr/>
        </p:nvSpPr>
        <p:spPr>
          <a:xfrm>
            <a:off x="1187914" y="1907969"/>
            <a:ext cx="9201875" cy="369332"/>
          </a:xfrm>
          <a:prstGeom prst="rect">
            <a:avLst/>
          </a:prstGeom>
          <a:noFill/>
        </p:spPr>
        <p:txBody>
          <a:bodyPr wrap="square">
            <a:spAutoFit/>
          </a:bodyPr>
          <a:lstStyle/>
          <a:p>
            <a:r>
              <a:rPr lang="en-US" b="1" kern="100">
                <a:solidFill>
                  <a:srgbClr val="096C49"/>
                </a:solidFill>
                <a:effectLst/>
                <a:latin typeface="+mj-lt"/>
                <a:ea typeface="Aptos" panose="020B0004020202020204" pitchFamily="34" charset="0"/>
                <a:cs typeface="Times New Roman" panose="02020603050405020304" pitchFamily="18" charset="0"/>
              </a:rPr>
              <a:t>Open a page on your website.</a:t>
            </a:r>
          </a:p>
        </p:txBody>
      </p:sp>
      <p:sp>
        <p:nvSpPr>
          <p:cNvPr id="33" name="Rectangle 32">
            <a:extLst>
              <a:ext uri="{FF2B5EF4-FFF2-40B4-BE49-F238E27FC236}">
                <a16:creationId xmlns:a16="http://schemas.microsoft.com/office/drawing/2014/main" id="{B1F57C05-F412-7107-E28A-CE9822693E42}"/>
              </a:ext>
            </a:extLst>
          </p:cNvPr>
          <p:cNvSpPr/>
          <p:nvPr/>
        </p:nvSpPr>
        <p:spPr>
          <a:xfrm>
            <a:off x="1585732" y="2598516"/>
            <a:ext cx="8044405" cy="1232704"/>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ECFA3AE-77C9-B2EF-6CB4-82A68DEF78C1}"/>
              </a:ext>
            </a:extLst>
          </p:cNvPr>
          <p:cNvSpPr/>
          <p:nvPr/>
        </p:nvSpPr>
        <p:spPr>
          <a:xfrm>
            <a:off x="10573011" y="66047"/>
            <a:ext cx="1501817" cy="1501817"/>
          </a:xfrm>
          <a:prstGeom prst="ellipse">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589F36-DF46-9C74-A166-3FAFA407A676}"/>
              </a:ext>
            </a:extLst>
          </p:cNvPr>
          <p:cNvSpPr/>
          <p:nvPr/>
        </p:nvSpPr>
        <p:spPr>
          <a:xfrm>
            <a:off x="10631734" y="126216"/>
            <a:ext cx="1381477" cy="1381477"/>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850DE1-25F5-57FD-E19A-989CD96FBAAD}"/>
              </a:ext>
            </a:extLst>
          </p:cNvPr>
          <p:cNvSpPr txBox="1"/>
          <p:nvPr/>
        </p:nvSpPr>
        <p:spPr>
          <a:xfrm>
            <a:off x="10602478" y="616899"/>
            <a:ext cx="1439987" cy="400110"/>
          </a:xfrm>
          <a:prstGeom prst="rect">
            <a:avLst/>
          </a:prstGeom>
          <a:noFill/>
        </p:spPr>
        <p:txBody>
          <a:bodyPr wrap="square">
            <a:spAutoFit/>
          </a:bodyPr>
          <a:lstStyle/>
          <a:p>
            <a:pPr algn="ctr"/>
            <a:r>
              <a:rPr lang="en-US" sz="2000">
                <a:solidFill>
                  <a:srgbClr val="096C49"/>
                </a:solidFill>
                <a:latin typeface="Franklin Gothic Demi" panose="020B0703020102020204" pitchFamily="34" charset="0"/>
              </a:rPr>
              <a:t>Website</a:t>
            </a:r>
          </a:p>
        </p:txBody>
      </p:sp>
    </p:spTree>
    <p:extLst>
      <p:ext uri="{BB962C8B-B14F-4D97-AF65-F5344CB8AC3E}">
        <p14:creationId xmlns:p14="http://schemas.microsoft.com/office/powerpoint/2010/main" val="936547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500"/>
                                        <p:tgtEl>
                                          <p:spTgt spid="28"/>
                                        </p:tgtEl>
                                      </p:cBhvr>
                                    </p:animEffec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1CC6993-FD4E-073D-9047-068783E8566A}"/>
              </a:ext>
            </a:extLst>
          </p:cNvPr>
          <p:cNvSpPr/>
          <p:nvPr/>
        </p:nvSpPr>
        <p:spPr>
          <a:xfrm>
            <a:off x="6096000" y="0"/>
            <a:ext cx="6096000" cy="685799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0AA1F-6CF1-B83C-BDFC-7B3FE6EBA8AB}"/>
              </a:ext>
            </a:extLst>
          </p:cNvPr>
          <p:cNvSpPr>
            <a:spLocks noGrp="1"/>
          </p:cNvSpPr>
          <p:nvPr>
            <p:ph type="title"/>
          </p:nvPr>
        </p:nvSpPr>
        <p:spPr/>
        <p:txBody>
          <a:bodyPr/>
          <a:lstStyle/>
          <a:p>
            <a:r>
              <a:rPr lang="en-US"/>
              <a:t>Website Example 1</a:t>
            </a:r>
          </a:p>
        </p:txBody>
      </p:sp>
      <p:sp>
        <p:nvSpPr>
          <p:cNvPr id="5" name="Subtitle 2">
            <a:extLst>
              <a:ext uri="{FF2B5EF4-FFF2-40B4-BE49-F238E27FC236}">
                <a16:creationId xmlns:a16="http://schemas.microsoft.com/office/drawing/2014/main" id="{A3C34AD1-3E20-C067-0E28-A39AD93B5ACC}"/>
              </a:ext>
            </a:extLst>
          </p:cNvPr>
          <p:cNvSpPr>
            <a:spLocks noGrp="1"/>
          </p:cNvSpPr>
          <p:nvPr>
            <p:ph type="subTitle" idx="1"/>
          </p:nvPr>
        </p:nvSpPr>
        <p:spPr>
          <a:xfrm>
            <a:off x="857250" y="373103"/>
            <a:ext cx="5435600" cy="274597"/>
          </a:xfrm>
        </p:spPr>
        <p:txBody>
          <a:bodyPr/>
          <a:lstStyle/>
          <a:p>
            <a:r>
              <a:rPr lang="en-US"/>
              <a:t>ASSESS &amp; REFOCUS YOUR KPIs</a:t>
            </a:r>
          </a:p>
        </p:txBody>
      </p:sp>
      <p:sp>
        <p:nvSpPr>
          <p:cNvPr id="7" name="TextBox 6">
            <a:extLst>
              <a:ext uri="{FF2B5EF4-FFF2-40B4-BE49-F238E27FC236}">
                <a16:creationId xmlns:a16="http://schemas.microsoft.com/office/drawing/2014/main" id="{9D0280B1-3868-395A-7448-68DF358729D6}"/>
              </a:ext>
            </a:extLst>
          </p:cNvPr>
          <p:cNvSpPr txBox="1"/>
          <p:nvPr/>
        </p:nvSpPr>
        <p:spPr>
          <a:xfrm>
            <a:off x="6717981" y="650542"/>
            <a:ext cx="4980441" cy="1938992"/>
          </a:xfrm>
          <a:prstGeom prst="rect">
            <a:avLst/>
          </a:prstGeom>
          <a:noFill/>
        </p:spPr>
        <p:txBody>
          <a:bodyPr wrap="square">
            <a:spAutoFit/>
          </a:bodyPr>
          <a:lstStyle/>
          <a:p>
            <a:r>
              <a:rPr lang="en-US" sz="1600" spc="50">
                <a:solidFill>
                  <a:srgbClr val="096C49"/>
                </a:solidFill>
                <a:latin typeface="Franklin Gothic Medium" panose="020B0603020102020204" pitchFamily="34" charset="0"/>
              </a:rPr>
              <a:t>PAGE</a:t>
            </a:r>
            <a:r>
              <a:rPr lang="en-US" sz="1800" i="1">
                <a:latin typeface="Georgia" panose="02040502050405020303" pitchFamily="18" charset="0"/>
              </a:rPr>
              <a:t> </a:t>
            </a:r>
            <a:br>
              <a:rPr lang="en-US" sz="1800" i="1">
                <a:latin typeface="Georgia" panose="02040502050405020303" pitchFamily="18" charset="0"/>
              </a:rPr>
            </a:br>
            <a:r>
              <a:rPr lang="en-US" sz="1600" i="1">
                <a:latin typeface="Georgia" panose="02040502050405020303" pitchFamily="18" charset="0"/>
              </a:rPr>
              <a:t>Your Chicago office page has your highlighted work at the top and contact information at the bottom. </a:t>
            </a:r>
            <a:endParaRPr lang="en-US" sz="1800" i="1">
              <a:latin typeface="Georgia" panose="02040502050405020303" pitchFamily="18" charset="0"/>
            </a:endParaRPr>
          </a:p>
          <a:p>
            <a:r>
              <a:rPr lang="en-US" kern="100">
                <a:latin typeface="Georgia" panose="02040502050405020303" pitchFamily="18" charset="0"/>
                <a:ea typeface="Aptos" panose="020B0004020202020204" pitchFamily="34" charset="0"/>
                <a:cs typeface="Times New Roman" panose="02020603050405020304" pitchFamily="18" charset="0"/>
              </a:rPr>
              <a:t> </a:t>
            </a:r>
          </a:p>
          <a:p>
            <a:endParaRPr lang="en-US" kern="100">
              <a:latin typeface="Georgia" panose="02040502050405020303" pitchFamily="18" charset="0"/>
              <a:ea typeface="Aptos" panose="020B0004020202020204" pitchFamily="34" charset="0"/>
              <a:cs typeface="Times New Roman" panose="02020603050405020304" pitchFamily="18" charset="0"/>
            </a:endParaRPr>
          </a:p>
          <a:p>
            <a:endParaRPr lang="en-US" sz="1600" i="1">
              <a:latin typeface="Georgia" panose="02040502050405020303" pitchFamily="18" charset="0"/>
            </a:endParaRPr>
          </a:p>
          <a:p>
            <a:endParaRPr lang="en-US" kern="100">
              <a:latin typeface="Georgia" panose="02040502050405020303" pitchFamily="18" charset="0"/>
              <a:ea typeface="Aptos" panose="020B000402020202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158ADC2F-3A29-CD91-C20B-618EAF1E2429}"/>
              </a:ext>
            </a:extLst>
          </p:cNvPr>
          <p:cNvSpPr/>
          <p:nvPr/>
        </p:nvSpPr>
        <p:spPr>
          <a:xfrm>
            <a:off x="6554183" y="790211"/>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15A9018-8395-B265-4E90-529EB1D94B2B}"/>
              </a:ext>
            </a:extLst>
          </p:cNvPr>
          <p:cNvPicPr>
            <a:picLocks noChangeAspect="1"/>
          </p:cNvPicPr>
          <p:nvPr/>
        </p:nvPicPr>
        <p:blipFill>
          <a:blip r:embed="rId3"/>
          <a:srcRect r="24315"/>
          <a:stretch/>
        </p:blipFill>
        <p:spPr>
          <a:xfrm>
            <a:off x="723548" y="1883930"/>
            <a:ext cx="4878874" cy="2566701"/>
          </a:xfrm>
          <a:prstGeom prst="rect">
            <a:avLst/>
          </a:prstGeom>
          <a:ln>
            <a:noFill/>
          </a:ln>
          <a:effectLst>
            <a:outerShdw blurRad="292100" dist="139700" dir="2700000" algn="tl" rotWithShape="0">
              <a:srgbClr val="333333">
                <a:alpha val="65000"/>
              </a:srgbClr>
            </a:outerShdw>
          </a:effectLst>
        </p:spPr>
      </p:pic>
      <p:grpSp>
        <p:nvGrpSpPr>
          <p:cNvPr id="19" name="Group 18">
            <a:extLst>
              <a:ext uri="{FF2B5EF4-FFF2-40B4-BE49-F238E27FC236}">
                <a16:creationId xmlns:a16="http://schemas.microsoft.com/office/drawing/2014/main" id="{6145A292-A1CE-D3AC-0B54-2B988CF2FBDB}"/>
              </a:ext>
            </a:extLst>
          </p:cNvPr>
          <p:cNvGrpSpPr/>
          <p:nvPr/>
        </p:nvGrpSpPr>
        <p:grpSpPr>
          <a:xfrm>
            <a:off x="6554183" y="1685469"/>
            <a:ext cx="5165450" cy="1384995"/>
            <a:chOff x="6554183" y="1685469"/>
            <a:chExt cx="5165450" cy="1384995"/>
          </a:xfrm>
        </p:grpSpPr>
        <p:sp>
          <p:nvSpPr>
            <p:cNvPr id="6" name="Rectangle 5">
              <a:extLst>
                <a:ext uri="{FF2B5EF4-FFF2-40B4-BE49-F238E27FC236}">
                  <a16:creationId xmlns:a16="http://schemas.microsoft.com/office/drawing/2014/main" id="{CEA891CE-8844-1BBB-897D-2CEE3696C772}"/>
                </a:ext>
              </a:extLst>
            </p:cNvPr>
            <p:cNvSpPr/>
            <p:nvPr/>
          </p:nvSpPr>
          <p:spPr>
            <a:xfrm>
              <a:off x="6554183" y="1838407"/>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DE7EDC-8A7B-8910-9B8A-CB37207A6327}"/>
                </a:ext>
              </a:extLst>
            </p:cNvPr>
            <p:cNvSpPr txBox="1"/>
            <p:nvPr/>
          </p:nvSpPr>
          <p:spPr>
            <a:xfrm>
              <a:off x="6717981" y="1685469"/>
              <a:ext cx="5001652" cy="1384995"/>
            </a:xfrm>
            <a:prstGeom prst="rect">
              <a:avLst/>
            </a:prstGeom>
            <a:noFill/>
          </p:spPr>
          <p:txBody>
            <a:bodyPr wrap="square">
              <a:spAutoFit/>
            </a:bodyPr>
            <a:lstStyle/>
            <a:p>
              <a:r>
                <a:rPr lang="en-US" sz="1800" spc="50">
                  <a:solidFill>
                    <a:srgbClr val="096C49"/>
                  </a:solidFill>
                  <a:latin typeface="Franklin Gothic Medium" panose="020B0603020102020204" pitchFamily="34" charset="0"/>
                </a:rPr>
                <a:t>BEHAVIOR</a:t>
              </a:r>
              <a:r>
                <a:rPr lang="en-US" sz="2000" i="1">
                  <a:latin typeface="Georgia" panose="02040502050405020303" pitchFamily="18" charset="0"/>
                </a:rPr>
                <a:t> </a:t>
              </a:r>
              <a:br>
                <a:rPr lang="en-US" sz="2000" i="1">
                  <a:latin typeface="Georgia" panose="02040502050405020303" pitchFamily="18" charset="0"/>
                </a:rPr>
              </a:br>
              <a:r>
                <a:rPr lang="en-US" sz="1600" i="1">
                  <a:latin typeface="Georgia" panose="02040502050405020303" pitchFamily="18" charset="0"/>
                </a:rPr>
                <a:t>User lands on the page, scrolls halfway down, stops, clicks into the mega-nav, goes to “Contact Us,” and then without submitting a contact to the general form, they exit.</a:t>
              </a:r>
              <a:endParaRPr lang="en-US" sz="1800" i="1">
                <a:latin typeface="Georgia" panose="02040502050405020303" pitchFamily="18" charset="0"/>
              </a:endParaRPr>
            </a:p>
          </p:txBody>
        </p:sp>
      </p:grpSp>
      <p:grpSp>
        <p:nvGrpSpPr>
          <p:cNvPr id="18" name="Group 17">
            <a:extLst>
              <a:ext uri="{FF2B5EF4-FFF2-40B4-BE49-F238E27FC236}">
                <a16:creationId xmlns:a16="http://schemas.microsoft.com/office/drawing/2014/main" id="{21A239D5-AC72-BC23-ACC9-7A7D159C667E}"/>
              </a:ext>
            </a:extLst>
          </p:cNvPr>
          <p:cNvGrpSpPr/>
          <p:nvPr/>
        </p:nvGrpSpPr>
        <p:grpSpPr>
          <a:xfrm>
            <a:off x="6554183" y="3249060"/>
            <a:ext cx="5165450" cy="1661993"/>
            <a:chOff x="6554183" y="3437470"/>
            <a:chExt cx="5165450" cy="1661993"/>
          </a:xfrm>
        </p:grpSpPr>
        <p:sp>
          <p:nvSpPr>
            <p:cNvPr id="12" name="Rectangle 11">
              <a:extLst>
                <a:ext uri="{FF2B5EF4-FFF2-40B4-BE49-F238E27FC236}">
                  <a16:creationId xmlns:a16="http://schemas.microsoft.com/office/drawing/2014/main" id="{5DB45F6A-A89E-1F15-5D99-6FA011C10F48}"/>
                </a:ext>
              </a:extLst>
            </p:cNvPr>
            <p:cNvSpPr/>
            <p:nvPr/>
          </p:nvSpPr>
          <p:spPr>
            <a:xfrm>
              <a:off x="6554183" y="3584586"/>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65DE9D0-F187-67A5-5C86-8962A296EC6F}"/>
                </a:ext>
              </a:extLst>
            </p:cNvPr>
            <p:cNvSpPr txBox="1"/>
            <p:nvPr/>
          </p:nvSpPr>
          <p:spPr>
            <a:xfrm>
              <a:off x="6717981" y="3437470"/>
              <a:ext cx="5001652" cy="1661993"/>
            </a:xfrm>
            <a:prstGeom prst="rect">
              <a:avLst/>
            </a:prstGeom>
            <a:noFill/>
          </p:spPr>
          <p:txBody>
            <a:bodyPr wrap="square">
              <a:spAutoFit/>
            </a:bodyPr>
            <a:lstStyle/>
            <a:p>
              <a:r>
                <a:rPr lang="en-US" sz="1800" spc="50">
                  <a:solidFill>
                    <a:srgbClr val="096C49"/>
                  </a:solidFill>
                  <a:latin typeface="Franklin Gothic Medium" panose="020B0603020102020204" pitchFamily="34" charset="0"/>
                </a:rPr>
                <a:t>TAKEAWAY</a:t>
              </a:r>
              <a:br>
                <a:rPr lang="en-US" sz="2000" i="1">
                  <a:latin typeface="Georgia" panose="02040502050405020303" pitchFamily="18" charset="0"/>
                </a:rPr>
              </a:br>
              <a:r>
                <a:rPr lang="en-US" sz="1600" i="1">
                  <a:latin typeface="Georgia" panose="02040502050405020303" pitchFamily="18" charset="0"/>
                </a:rPr>
                <a:t>One interpretation is that your audience is looking for specific Chicago office contact information. </a:t>
              </a:r>
            </a:p>
            <a:p>
              <a:endParaRPr lang="en-US" sz="1600" i="1">
                <a:latin typeface="Georgia" panose="02040502050405020303" pitchFamily="18" charset="0"/>
              </a:endParaRPr>
            </a:p>
            <a:p>
              <a:r>
                <a:rPr lang="en-US" sz="1600" i="1">
                  <a:latin typeface="Georgia" panose="02040502050405020303" pitchFamily="18" charset="0"/>
                </a:rPr>
                <a:t>With short attention spans, if that info. is not immediately found, you lose them. </a:t>
              </a:r>
            </a:p>
          </p:txBody>
        </p:sp>
      </p:grpSp>
      <p:grpSp>
        <p:nvGrpSpPr>
          <p:cNvPr id="17" name="Group 16">
            <a:extLst>
              <a:ext uri="{FF2B5EF4-FFF2-40B4-BE49-F238E27FC236}">
                <a16:creationId xmlns:a16="http://schemas.microsoft.com/office/drawing/2014/main" id="{B8BA8566-758D-8F1D-0AFF-818209430B0A}"/>
              </a:ext>
            </a:extLst>
          </p:cNvPr>
          <p:cNvGrpSpPr/>
          <p:nvPr/>
        </p:nvGrpSpPr>
        <p:grpSpPr>
          <a:xfrm>
            <a:off x="6554183" y="4959793"/>
            <a:ext cx="5127430" cy="1354217"/>
            <a:chOff x="6554183" y="4959793"/>
            <a:chExt cx="5127430" cy="1354217"/>
          </a:xfrm>
        </p:grpSpPr>
        <p:sp>
          <p:nvSpPr>
            <p:cNvPr id="14" name="Rectangle 13">
              <a:extLst>
                <a:ext uri="{FF2B5EF4-FFF2-40B4-BE49-F238E27FC236}">
                  <a16:creationId xmlns:a16="http://schemas.microsoft.com/office/drawing/2014/main" id="{FA364AED-4A5D-B4A5-C937-4EFE84D584F5}"/>
                </a:ext>
              </a:extLst>
            </p:cNvPr>
            <p:cNvSpPr/>
            <p:nvPr/>
          </p:nvSpPr>
          <p:spPr>
            <a:xfrm>
              <a:off x="6554183" y="5089648"/>
              <a:ext cx="163798" cy="91046"/>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041E4F9-3ACD-A31F-5239-AE1F2A16ED08}"/>
                </a:ext>
              </a:extLst>
            </p:cNvPr>
            <p:cNvSpPr txBox="1"/>
            <p:nvPr/>
          </p:nvSpPr>
          <p:spPr>
            <a:xfrm>
              <a:off x="6717981" y="4959793"/>
              <a:ext cx="4963632" cy="1354217"/>
            </a:xfrm>
            <a:prstGeom prst="rect">
              <a:avLst/>
            </a:prstGeom>
            <a:noFill/>
          </p:spPr>
          <p:txBody>
            <a:bodyPr wrap="square">
              <a:spAutoFit/>
            </a:bodyPr>
            <a:lstStyle/>
            <a:p>
              <a:r>
                <a:rPr lang="en-US" sz="1800" spc="50">
                  <a:solidFill>
                    <a:srgbClr val="096C49"/>
                  </a:solidFill>
                  <a:latin typeface="Franklin Gothic Medium" panose="020B0603020102020204" pitchFamily="34" charset="0"/>
                </a:rPr>
                <a:t>ACTION</a:t>
              </a:r>
              <a:br>
                <a:rPr lang="en-US" sz="2000" i="1">
                  <a:latin typeface="Georgia" panose="02040502050405020303" pitchFamily="18" charset="0"/>
                </a:rPr>
              </a:br>
              <a:r>
                <a:rPr lang="en-US" sz="1600" i="1">
                  <a:latin typeface="Georgia" panose="02040502050405020303" pitchFamily="18" charset="0"/>
                </a:rPr>
                <a:t>Move your contact module to the top of your Chicago office page.</a:t>
              </a:r>
            </a:p>
            <a:p>
              <a:endParaRPr lang="en-US" sz="1600" i="1">
                <a:latin typeface="Georgia" panose="02040502050405020303" pitchFamily="18" charset="0"/>
              </a:endParaRPr>
            </a:p>
            <a:p>
              <a:r>
                <a:rPr lang="en-US" sz="1600" i="1">
                  <a:latin typeface="Georgia" panose="02040502050405020303" pitchFamily="18" charset="0"/>
                </a:rPr>
                <a:t>See if your user behavior changes.</a:t>
              </a:r>
              <a:r>
                <a:rPr lang="en-US" sz="1600" kern="100">
                  <a:latin typeface="Georgia" panose="02040502050405020303" pitchFamily="18" charset="0"/>
                  <a:ea typeface="Aptos" panose="020B0004020202020204" pitchFamily="34" charset="0"/>
                  <a:cs typeface="Times New Roman" panose="02020603050405020304" pitchFamily="18" charset="0"/>
                </a:rPr>
                <a:t> </a:t>
              </a:r>
            </a:p>
          </p:txBody>
        </p:sp>
      </p:grpSp>
    </p:spTree>
    <p:extLst>
      <p:ext uri="{BB962C8B-B14F-4D97-AF65-F5344CB8AC3E}">
        <p14:creationId xmlns:p14="http://schemas.microsoft.com/office/powerpoint/2010/main" val="4797370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A6AFF34-7EF0-FADF-413E-B84C7279C83E}"/>
              </a:ext>
            </a:extLst>
          </p:cNvPr>
          <p:cNvSpPr/>
          <p:nvPr/>
        </p:nvSpPr>
        <p:spPr>
          <a:xfrm>
            <a:off x="6096000" y="2046673"/>
            <a:ext cx="6096000" cy="338528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ABE1B1A-8CFD-AE48-EBDF-C5D974EB9F47}"/>
              </a:ext>
            </a:extLst>
          </p:cNvPr>
          <p:cNvPicPr>
            <a:picLocks noChangeAspect="1"/>
          </p:cNvPicPr>
          <p:nvPr/>
        </p:nvPicPr>
        <p:blipFill>
          <a:blip r:embed="rId3"/>
          <a:srcRect l="5076" r="5821"/>
          <a:stretch/>
        </p:blipFill>
        <p:spPr>
          <a:xfrm>
            <a:off x="316128" y="2046673"/>
            <a:ext cx="5596044" cy="3385288"/>
          </a:xfrm>
          <a:prstGeom prst="rect">
            <a:avLst/>
          </a:prstGeom>
        </p:spPr>
      </p:pic>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a:xfrm>
            <a:off x="838200" y="365125"/>
            <a:ext cx="9038230" cy="1015999"/>
          </a:xfrm>
        </p:spPr>
        <p:txBody>
          <a:bodyPr/>
          <a:lstStyle/>
          <a:p>
            <a:r>
              <a:rPr lang="en-US"/>
              <a:t>Website Example 2</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r>
              <a:rPr lang="en-US"/>
              <a:t>ASSESS &amp; REFOCUS YOUR KPIs</a:t>
            </a:r>
          </a:p>
        </p:txBody>
      </p:sp>
      <p:sp>
        <p:nvSpPr>
          <p:cNvPr id="23" name="TextBox 22">
            <a:extLst>
              <a:ext uri="{FF2B5EF4-FFF2-40B4-BE49-F238E27FC236}">
                <a16:creationId xmlns:a16="http://schemas.microsoft.com/office/drawing/2014/main" id="{313616BC-F183-C3E1-385F-56CCA6404161}"/>
              </a:ext>
            </a:extLst>
          </p:cNvPr>
          <p:cNvSpPr txBox="1"/>
          <p:nvPr/>
        </p:nvSpPr>
        <p:spPr>
          <a:xfrm>
            <a:off x="6180770" y="2455605"/>
            <a:ext cx="5741154" cy="499630"/>
          </a:xfrm>
          <a:prstGeom prst="rect">
            <a:avLst/>
          </a:prstGeom>
          <a:noFill/>
        </p:spPr>
        <p:txBody>
          <a:bodyPr wrap="square" rtlCol="0" anchor="t">
            <a:noAutofit/>
          </a:bodyPr>
          <a:lstStyle/>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87.5% increase in clicks to our “Work” menu.</a:t>
            </a:r>
          </a:p>
        </p:txBody>
      </p:sp>
      <p:sp>
        <p:nvSpPr>
          <p:cNvPr id="24" name="TextBox 23">
            <a:extLst>
              <a:ext uri="{FF2B5EF4-FFF2-40B4-BE49-F238E27FC236}">
                <a16:creationId xmlns:a16="http://schemas.microsoft.com/office/drawing/2014/main" id="{9C96433B-3246-2B18-DFAD-345CCF16187D}"/>
              </a:ext>
            </a:extLst>
          </p:cNvPr>
          <p:cNvSpPr txBox="1"/>
          <p:nvPr/>
        </p:nvSpPr>
        <p:spPr>
          <a:xfrm>
            <a:off x="6180770" y="2147828"/>
            <a:ext cx="2367344" cy="307777"/>
          </a:xfrm>
          <a:prstGeom prst="rect">
            <a:avLst/>
          </a:prstGeom>
          <a:noFill/>
        </p:spPr>
        <p:txBody>
          <a:bodyPr wrap="square">
            <a:spAutoFit/>
          </a:bodyPr>
          <a:lstStyle/>
          <a:p>
            <a:r>
              <a:rPr lang="en-US" sz="1400" spc="50" dirty="0">
                <a:solidFill>
                  <a:schemeClr val="accent5"/>
                </a:solidFill>
                <a:latin typeface="Franklin Gothic Medium" panose="020B0603020102020204" pitchFamily="34" charset="0"/>
              </a:rPr>
              <a:t>RESULTS</a:t>
            </a:r>
          </a:p>
        </p:txBody>
      </p:sp>
      <p:grpSp>
        <p:nvGrpSpPr>
          <p:cNvPr id="12" name="Group 11">
            <a:extLst>
              <a:ext uri="{FF2B5EF4-FFF2-40B4-BE49-F238E27FC236}">
                <a16:creationId xmlns:a16="http://schemas.microsoft.com/office/drawing/2014/main" id="{9E20AA4A-6029-195F-37B8-B2D10824EC02}"/>
              </a:ext>
            </a:extLst>
          </p:cNvPr>
          <p:cNvGrpSpPr/>
          <p:nvPr/>
        </p:nvGrpSpPr>
        <p:grpSpPr>
          <a:xfrm>
            <a:off x="3375449" y="5137667"/>
            <a:ext cx="2621493" cy="1184046"/>
            <a:chOff x="3375449" y="5137667"/>
            <a:chExt cx="2621493" cy="1184046"/>
          </a:xfrm>
        </p:grpSpPr>
        <p:pic>
          <p:nvPicPr>
            <p:cNvPr id="20" name="Picture 19">
              <a:extLst>
                <a:ext uri="{FF2B5EF4-FFF2-40B4-BE49-F238E27FC236}">
                  <a16:creationId xmlns:a16="http://schemas.microsoft.com/office/drawing/2014/main" id="{DA440FEA-4FBA-6116-C7BE-EC02D04C4F8A}"/>
                </a:ext>
              </a:extLst>
            </p:cNvPr>
            <p:cNvPicPr>
              <a:picLocks noChangeAspect="1"/>
            </p:cNvPicPr>
            <p:nvPr/>
          </p:nvPicPr>
          <p:blipFill>
            <a:blip r:embed="rId4"/>
            <a:srcRect t="70471" r="53922" b="4424"/>
            <a:stretch/>
          </p:blipFill>
          <p:spPr>
            <a:xfrm>
              <a:off x="3375449" y="5137667"/>
              <a:ext cx="2621493" cy="1079908"/>
            </a:xfrm>
            <a:prstGeom prst="rect">
              <a:avLst/>
            </a:prstGeom>
            <a:ln>
              <a:noFill/>
            </a:ln>
            <a:effectLst>
              <a:outerShdw blurRad="292100" dist="139700" dir="2700000" algn="tl" rotWithShape="0">
                <a:srgbClr val="333333">
                  <a:alpha val="65000"/>
                </a:srgbClr>
              </a:outerShdw>
            </a:effectLst>
          </p:spPr>
        </p:pic>
        <p:sp>
          <p:nvSpPr>
            <p:cNvPr id="26" name="Rectangle 25">
              <a:extLst>
                <a:ext uri="{FF2B5EF4-FFF2-40B4-BE49-F238E27FC236}">
                  <a16:creationId xmlns:a16="http://schemas.microsoft.com/office/drawing/2014/main" id="{32BC1D27-6DF8-CC58-209A-60C7D2FC8BDF}"/>
                </a:ext>
              </a:extLst>
            </p:cNvPr>
            <p:cNvSpPr/>
            <p:nvPr/>
          </p:nvSpPr>
          <p:spPr>
            <a:xfrm>
              <a:off x="3574553" y="5909699"/>
              <a:ext cx="877747" cy="412014"/>
            </a:xfrm>
            <a:prstGeom prst="rect">
              <a:avLst/>
            </a:prstGeom>
            <a:noFill/>
            <a:ln w="38100">
              <a:solidFill>
                <a:srgbClr val="E627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13ABB7A7-A5F5-1F0B-1A11-B6F0E9A1CD95}"/>
              </a:ext>
            </a:extLst>
          </p:cNvPr>
          <p:cNvCxnSpPr/>
          <p:nvPr/>
        </p:nvCxnSpPr>
        <p:spPr>
          <a:xfrm>
            <a:off x="959893" y="5289456"/>
            <a:ext cx="409433"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40A5C929-3D6A-2084-A0C3-1FF4ADD14F30}"/>
              </a:ext>
            </a:extLst>
          </p:cNvPr>
          <p:cNvSpPr txBox="1"/>
          <p:nvPr/>
        </p:nvSpPr>
        <p:spPr>
          <a:xfrm>
            <a:off x="6180770" y="3043055"/>
            <a:ext cx="5165069" cy="1384995"/>
          </a:xfrm>
          <a:prstGeom prst="rect">
            <a:avLst/>
          </a:prstGeom>
          <a:noFill/>
        </p:spPr>
        <p:txBody>
          <a:bodyPr wrap="square">
            <a:spAutoFit/>
          </a:bodyPr>
          <a:lstStyle/>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This tells us: </a:t>
            </a:r>
          </a:p>
          <a:p>
            <a:pPr marL="800100" lvl="1" indent="-342900">
              <a:buFont typeface="+mj-lt"/>
              <a:buAutoNum type="arabicPeriod"/>
            </a:pPr>
            <a:r>
              <a:rPr lang="en-US" sz="1600" i="1" kern="100">
                <a:latin typeface="Georgia" panose="02040502050405020303" pitchFamily="18" charset="0"/>
                <a:ea typeface="Aptos" panose="020B0004020202020204" pitchFamily="34" charset="0"/>
                <a:cs typeface="Times New Roman" panose="02020603050405020304" pitchFamily="18" charset="0"/>
              </a:rPr>
              <a:t>Our audience wants to see all our work,</a:t>
            </a:r>
            <a:br>
              <a:rPr lang="en-US" sz="1600" i="1" kern="100">
                <a:latin typeface="Georgia" panose="02040502050405020303" pitchFamily="18" charset="0"/>
                <a:ea typeface="Aptos" panose="020B0004020202020204" pitchFamily="34" charset="0"/>
                <a:cs typeface="Times New Roman" panose="02020603050405020304" pitchFamily="18" charset="0"/>
              </a:rPr>
            </a:br>
            <a:r>
              <a:rPr lang="en-US" sz="1600" i="1" kern="100">
                <a:latin typeface="Georgia" panose="02040502050405020303" pitchFamily="18" charset="0"/>
                <a:ea typeface="Aptos" panose="020B0004020202020204" pitchFamily="34" charset="0"/>
                <a:cs typeface="Times New Roman" panose="02020603050405020304" pitchFamily="18" charset="0"/>
              </a:rPr>
              <a:t>not just mass timber. </a:t>
            </a:r>
            <a:br>
              <a:rPr lang="en-US" sz="1600" i="1" kern="100">
                <a:latin typeface="Georgia" panose="02040502050405020303" pitchFamily="18" charset="0"/>
                <a:ea typeface="Aptos" panose="020B0004020202020204" pitchFamily="34" charset="0"/>
                <a:cs typeface="Times New Roman" panose="02020603050405020304" pitchFamily="18" charset="0"/>
              </a:rPr>
            </a:br>
            <a:r>
              <a:rPr lang="en-US" sz="1600" i="1" kern="100">
                <a:latin typeface="Georgia" panose="02040502050405020303" pitchFamily="18" charset="0"/>
                <a:ea typeface="Aptos" panose="020B0004020202020204" pitchFamily="34" charset="0"/>
                <a:cs typeface="Times New Roman" panose="02020603050405020304" pitchFamily="18" charset="0"/>
              </a:rPr>
              <a:t>     </a:t>
            </a:r>
            <a:r>
              <a:rPr lang="en-US" sz="1200" i="1" kern="100">
                <a:latin typeface="Georgia" panose="02040502050405020303" pitchFamily="18" charset="0"/>
                <a:ea typeface="Aptos" panose="020B0004020202020204" pitchFamily="34" charset="0"/>
                <a:cs typeface="Times New Roman" panose="02020603050405020304" pitchFamily="18" charset="0"/>
              </a:rPr>
              <a:t>and/or </a:t>
            </a:r>
            <a:endParaRPr lang="en-US" sz="1600" i="1" kern="100">
              <a:latin typeface="Georgia" panose="02040502050405020303" pitchFamily="18" charset="0"/>
              <a:ea typeface="Aptos" panose="020B0004020202020204" pitchFamily="34" charset="0"/>
              <a:cs typeface="Times New Roman" panose="02020603050405020304" pitchFamily="18" charset="0"/>
            </a:endParaRPr>
          </a:p>
          <a:p>
            <a:pPr marL="800100" lvl="1" indent="-342900">
              <a:buFont typeface="+mj-lt"/>
              <a:buAutoNum type="arabicPeriod"/>
            </a:pPr>
            <a:r>
              <a:rPr lang="en-US" sz="1600" i="1" kern="100">
                <a:latin typeface="Georgia" panose="02040502050405020303" pitchFamily="18" charset="0"/>
                <a:ea typeface="Aptos" panose="020B0004020202020204" pitchFamily="34" charset="0"/>
                <a:cs typeface="Times New Roman" panose="02020603050405020304" pitchFamily="18" charset="0"/>
              </a:rPr>
              <a:t>The CTA confused them. </a:t>
            </a:r>
          </a:p>
        </p:txBody>
      </p:sp>
      <p:cxnSp>
        <p:nvCxnSpPr>
          <p:cNvPr id="28" name="Connector: Elbow 27">
            <a:extLst>
              <a:ext uri="{FF2B5EF4-FFF2-40B4-BE49-F238E27FC236}">
                <a16:creationId xmlns:a16="http://schemas.microsoft.com/office/drawing/2014/main" id="{05146168-FBF4-C42A-A9A4-96610E993DA4}"/>
              </a:ext>
            </a:extLst>
          </p:cNvPr>
          <p:cNvCxnSpPr>
            <a:cxnSpLocks/>
            <a:stCxn id="26" idx="1"/>
          </p:cNvCxnSpPr>
          <p:nvPr/>
        </p:nvCxnSpPr>
        <p:spPr>
          <a:xfrm rot="10800000">
            <a:off x="3286869" y="2315078"/>
            <a:ext cx="287684" cy="3800628"/>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935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9708B67-2C9B-D719-59F1-42FFCC6FA8CB}"/>
              </a:ext>
            </a:extLst>
          </p:cNvPr>
          <p:cNvSpPr/>
          <p:nvPr/>
        </p:nvSpPr>
        <p:spPr>
          <a:xfrm>
            <a:off x="0" y="2509356"/>
            <a:ext cx="12192000" cy="4359119"/>
          </a:xfrm>
          <a:prstGeom prst="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8A18B9B-034C-5483-1AD0-5C207EA95D3D}"/>
              </a:ext>
            </a:extLst>
          </p:cNvPr>
          <p:cNvSpPr/>
          <p:nvPr/>
        </p:nvSpPr>
        <p:spPr>
          <a:xfrm>
            <a:off x="0" y="2505017"/>
            <a:ext cx="12192000" cy="435911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A40AA1F-6CF1-B83C-BDFC-7B3FE6EBA8AB}"/>
              </a:ext>
            </a:extLst>
          </p:cNvPr>
          <p:cNvSpPr>
            <a:spLocks noGrp="1"/>
          </p:cNvSpPr>
          <p:nvPr>
            <p:ph type="title"/>
          </p:nvPr>
        </p:nvSpPr>
        <p:spPr/>
        <p:txBody>
          <a:bodyPr/>
          <a:lstStyle/>
          <a:p>
            <a:r>
              <a:rPr lang="en-US"/>
              <a:t>Website Strategy</a:t>
            </a:r>
          </a:p>
        </p:txBody>
      </p:sp>
      <p:sp>
        <p:nvSpPr>
          <p:cNvPr id="5" name="Subtitle 2">
            <a:extLst>
              <a:ext uri="{FF2B5EF4-FFF2-40B4-BE49-F238E27FC236}">
                <a16:creationId xmlns:a16="http://schemas.microsoft.com/office/drawing/2014/main" id="{A3C34AD1-3E20-C067-0E28-A39AD93B5ACC}"/>
              </a:ext>
            </a:extLst>
          </p:cNvPr>
          <p:cNvSpPr>
            <a:spLocks noGrp="1"/>
          </p:cNvSpPr>
          <p:nvPr>
            <p:ph type="subTitle" idx="1"/>
          </p:nvPr>
        </p:nvSpPr>
        <p:spPr>
          <a:xfrm>
            <a:off x="857250" y="373103"/>
            <a:ext cx="5435600" cy="274597"/>
          </a:xfrm>
        </p:spPr>
        <p:txBody>
          <a:bodyPr/>
          <a:lstStyle/>
          <a:p>
            <a:r>
              <a:rPr lang="en-US"/>
              <a:t>ASSESS &amp; REFOCUS YOUR KPIs</a:t>
            </a:r>
          </a:p>
        </p:txBody>
      </p:sp>
      <p:sp>
        <p:nvSpPr>
          <p:cNvPr id="11" name="Title 1">
            <a:extLst>
              <a:ext uri="{FF2B5EF4-FFF2-40B4-BE49-F238E27FC236}">
                <a16:creationId xmlns:a16="http://schemas.microsoft.com/office/drawing/2014/main" id="{EE47E706-0887-3E38-5C38-94F3784A788A}"/>
              </a:ext>
            </a:extLst>
          </p:cNvPr>
          <p:cNvSpPr txBox="1">
            <a:spLocks/>
          </p:cNvSpPr>
          <p:nvPr/>
        </p:nvSpPr>
        <p:spPr>
          <a:xfrm>
            <a:off x="304336" y="4346343"/>
            <a:ext cx="1623386" cy="551213"/>
          </a:xfrm>
          <a:prstGeom prst="rect">
            <a:avLst/>
          </a:prstGeom>
        </p:spPr>
        <p:txBody>
          <a:bodyPr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25000"/>
              </a:lnSpc>
            </a:pPr>
            <a:r>
              <a:rPr lang="en-US" sz="1600">
                <a:latin typeface="Franklin Gothic Demi" panose="020B0703020102020204" pitchFamily="34" charset="0"/>
              </a:rPr>
              <a:t>Strategies</a:t>
            </a:r>
            <a:endParaRPr lang="en-US" sz="1200"/>
          </a:p>
        </p:txBody>
      </p:sp>
      <p:cxnSp>
        <p:nvCxnSpPr>
          <p:cNvPr id="12" name="Straight Connector 11">
            <a:extLst>
              <a:ext uri="{FF2B5EF4-FFF2-40B4-BE49-F238E27FC236}">
                <a16:creationId xmlns:a16="http://schemas.microsoft.com/office/drawing/2014/main" id="{3FE59ECF-640A-A9E7-5773-8637DF176A2C}"/>
              </a:ext>
            </a:extLst>
          </p:cNvPr>
          <p:cNvCxnSpPr>
            <a:cxnSpLocks/>
          </p:cNvCxnSpPr>
          <p:nvPr/>
        </p:nvCxnSpPr>
        <p:spPr>
          <a:xfrm flipH="1">
            <a:off x="1859641" y="4628362"/>
            <a:ext cx="400050"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DF88FB87-1690-6F24-4FE8-53F00600622F}"/>
              </a:ext>
            </a:extLst>
          </p:cNvPr>
          <p:cNvSpPr txBox="1">
            <a:spLocks/>
          </p:cNvSpPr>
          <p:nvPr/>
        </p:nvSpPr>
        <p:spPr>
          <a:xfrm>
            <a:off x="2403460" y="3541595"/>
            <a:ext cx="7869071" cy="2665339"/>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Some pages you want the user to …</a:t>
            </a:r>
          </a:p>
          <a:p>
            <a:pPr>
              <a:lnSpc>
                <a:spcPct val="114000"/>
              </a:lnSpc>
            </a:pPr>
            <a:r>
              <a:rPr lang="en-US" sz="1400"/>
              <a:t>   … scroll to learn more.</a:t>
            </a:r>
          </a:p>
          <a:p>
            <a:pPr>
              <a:lnSpc>
                <a:spcPct val="114000"/>
              </a:lnSpc>
            </a:pPr>
            <a:r>
              <a:rPr lang="en-US" sz="1400"/>
              <a:t>   … fill out a form.</a:t>
            </a:r>
          </a:p>
          <a:p>
            <a:pPr>
              <a:lnSpc>
                <a:spcPct val="114000"/>
              </a:lnSpc>
            </a:pPr>
            <a:r>
              <a:rPr lang="en-US" sz="1400"/>
              <a:t>   … contact you.</a:t>
            </a:r>
          </a:p>
          <a:p>
            <a:pPr>
              <a:lnSpc>
                <a:spcPct val="114000"/>
              </a:lnSpc>
            </a:pPr>
            <a:r>
              <a:rPr lang="en-US" sz="1400"/>
              <a:t>   … click your link bio.</a:t>
            </a:r>
          </a:p>
          <a:p>
            <a:pPr>
              <a:lnSpc>
                <a:spcPct val="114000"/>
              </a:lnSpc>
            </a:pPr>
            <a:r>
              <a:rPr lang="en-US" sz="1400"/>
              <a:t>   … comment.</a:t>
            </a:r>
          </a:p>
          <a:p>
            <a:pPr>
              <a:lnSpc>
                <a:spcPct val="114000"/>
              </a:lnSpc>
            </a:pPr>
            <a:endParaRPr lang="en-US" sz="1400" i="1" kern="100">
              <a:latin typeface="Georgia" panose="02040502050405020303" pitchFamily="18" charset="0"/>
              <a:ea typeface="Aptos" panose="020B0004020202020204" pitchFamily="34" charset="0"/>
              <a:cs typeface="Times New Roman" panose="02020603050405020304" pitchFamily="18" charset="0"/>
            </a:endParaRPr>
          </a:p>
          <a:p>
            <a:pPr>
              <a:lnSpc>
                <a:spcPct val="114000"/>
              </a:lnSpc>
            </a:pPr>
            <a:r>
              <a:rPr lang="en-US" sz="1800" i="1" kern="100">
                <a:latin typeface="Georgia" panose="02040502050405020303" pitchFamily="18" charset="0"/>
                <a:ea typeface="Aptos" panose="020B0004020202020204" pitchFamily="34" charset="0"/>
                <a:cs typeface="Times New Roman" panose="02020603050405020304" pitchFamily="18" charset="0"/>
              </a:rPr>
              <a:t>Balancing various strategies on your digital channels is a good thing.</a:t>
            </a:r>
            <a:endParaRPr lang="en-US" sz="1800" i="1" kern="100">
              <a:effectLst/>
              <a:latin typeface="Georgia" panose="02040502050405020303" pitchFamily="18" charset="0"/>
              <a:ea typeface="Aptos" panose="020B000402020202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0C2DF470-FA51-386E-2898-F4317F9EAF2A}"/>
              </a:ext>
            </a:extLst>
          </p:cNvPr>
          <p:cNvSpPr/>
          <p:nvPr/>
        </p:nvSpPr>
        <p:spPr>
          <a:xfrm>
            <a:off x="2259691" y="3274102"/>
            <a:ext cx="95250" cy="2268075"/>
          </a:xfrm>
          <a:prstGeom prst="rect">
            <a:avLst/>
          </a:prstGeom>
          <a:solidFill>
            <a:srgbClr val="096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6" name="Title 1">
            <a:extLst>
              <a:ext uri="{FF2B5EF4-FFF2-40B4-BE49-F238E27FC236}">
                <a16:creationId xmlns:a16="http://schemas.microsoft.com/office/drawing/2014/main" id="{4C0D9A2C-E83F-CCB5-5259-630828215E74}"/>
              </a:ext>
            </a:extLst>
          </p:cNvPr>
          <p:cNvSpPr txBox="1">
            <a:spLocks/>
          </p:cNvSpPr>
          <p:nvPr/>
        </p:nvSpPr>
        <p:spPr>
          <a:xfrm>
            <a:off x="2403461" y="3167805"/>
            <a:ext cx="6370149"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800" kern="100">
                <a:latin typeface="Franklin Gothic Demi" panose="020B0703020102020204" pitchFamily="34" charset="0"/>
                <a:ea typeface="Aptos" panose="020B0004020202020204" pitchFamily="34" charset="0"/>
                <a:cs typeface="Times New Roman" panose="02020603050405020304" pitchFamily="18" charset="0"/>
              </a:rPr>
              <a:t>*Pages can have different strategies.</a:t>
            </a:r>
          </a:p>
        </p:txBody>
      </p:sp>
    </p:spTree>
    <p:extLst>
      <p:ext uri="{BB962C8B-B14F-4D97-AF65-F5344CB8AC3E}">
        <p14:creationId xmlns:p14="http://schemas.microsoft.com/office/powerpoint/2010/main" val="392615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A4564F-60A3-1DC7-08D5-22DC60E6E7A3}"/>
              </a:ext>
            </a:extLst>
          </p:cNvPr>
          <p:cNvSpPr txBox="1"/>
          <p:nvPr/>
        </p:nvSpPr>
        <p:spPr>
          <a:xfrm>
            <a:off x="7427289" y="2218794"/>
            <a:ext cx="4322940" cy="1661993"/>
          </a:xfrm>
          <a:prstGeom prst="rect">
            <a:avLst/>
          </a:prstGeom>
          <a:noFill/>
        </p:spPr>
        <p:txBody>
          <a:bodyPr wrap="square">
            <a:spAutoFit/>
          </a:bodyPr>
          <a:lstStyle/>
          <a:p>
            <a:r>
              <a:rPr lang="en-US" sz="1800" dirty="0">
                <a:effectLst/>
                <a:latin typeface="+mj-lt"/>
              </a:rPr>
              <a:t>Start by reviewing the following:</a:t>
            </a:r>
          </a:p>
          <a:p>
            <a:pPr marL="285750" indent="-285750">
              <a:buFont typeface="Wingdings" panose="05000000000000000000" pitchFamily="2" charset="2"/>
              <a:buChar char="§"/>
            </a:pPr>
            <a:r>
              <a:rPr lang="en-US" sz="1800" dirty="0">
                <a:effectLst/>
                <a:latin typeface="Franklin Gothic Demi" panose="020B0703020102020204" pitchFamily="34" charset="0"/>
              </a:rPr>
              <a:t>Site map</a:t>
            </a:r>
            <a:endParaRPr lang="en-US" dirty="0">
              <a:latin typeface="Franklin Gothic Demi" panose="020B0703020102020204" pitchFamily="34" charset="0"/>
            </a:endParaRPr>
          </a:p>
          <a:p>
            <a:pPr marL="285750" indent="-285750">
              <a:buFont typeface="Wingdings" panose="05000000000000000000" pitchFamily="2" charset="2"/>
              <a:buChar char="§"/>
            </a:pPr>
            <a:r>
              <a:rPr lang="en-US" sz="1800" dirty="0">
                <a:effectLst/>
                <a:latin typeface="Franklin Gothic Demi" panose="020B0703020102020204" pitchFamily="34" charset="0"/>
              </a:rPr>
              <a:t>Path exploration report </a:t>
            </a:r>
            <a:br>
              <a:rPr lang="en-US" sz="1800" dirty="0">
                <a:effectLst/>
                <a:latin typeface="Franklin Gothic Demi" panose="020B0703020102020204" pitchFamily="34" charset="0"/>
              </a:rPr>
            </a:br>
            <a:r>
              <a:rPr lang="en-US" sz="1400" dirty="0">
                <a:latin typeface="+mj-lt"/>
              </a:rPr>
              <a:t>(using </a:t>
            </a:r>
            <a:r>
              <a:rPr lang="en-US" sz="1400" dirty="0">
                <a:effectLst/>
                <a:latin typeface="+mj-lt"/>
              </a:rPr>
              <a:t>G4, previously Google</a:t>
            </a:r>
            <a:r>
              <a:rPr lang="en-US" sz="1400" dirty="0">
                <a:latin typeface="+mj-lt"/>
              </a:rPr>
              <a:t> Universal</a:t>
            </a:r>
            <a:r>
              <a:rPr lang="en-US" sz="1400" dirty="0">
                <a:effectLst/>
                <a:latin typeface="+mj-lt"/>
              </a:rPr>
              <a:t> Analytics)</a:t>
            </a:r>
          </a:p>
          <a:p>
            <a:pPr marL="285750" indent="-285750">
              <a:buFont typeface="Wingdings" panose="05000000000000000000" pitchFamily="2" charset="2"/>
              <a:buChar char="§"/>
            </a:pPr>
            <a:r>
              <a:rPr lang="en-US" sz="1800" dirty="0">
                <a:effectLst/>
                <a:latin typeface="Franklin Gothic Demi" panose="020B0703020102020204" pitchFamily="34" charset="0"/>
              </a:rPr>
              <a:t>Heat map </a:t>
            </a:r>
            <a:br>
              <a:rPr lang="en-US" sz="1800" dirty="0">
                <a:effectLst/>
                <a:latin typeface="Franklin Gothic Demi" panose="020B0703020102020204" pitchFamily="34" charset="0"/>
              </a:rPr>
            </a:br>
            <a:r>
              <a:rPr lang="en-US" sz="1400" dirty="0">
                <a:effectLst/>
                <a:latin typeface="+mj-lt"/>
              </a:rPr>
              <a:t>(using a tool like </a:t>
            </a:r>
            <a:r>
              <a:rPr lang="en-US" sz="1400" dirty="0" err="1">
                <a:effectLst/>
                <a:latin typeface="+mj-lt"/>
              </a:rPr>
              <a:t>SEMRush</a:t>
            </a:r>
            <a:r>
              <a:rPr lang="en-US" sz="1400" dirty="0">
                <a:latin typeface="+mj-lt"/>
              </a:rPr>
              <a:t>)</a:t>
            </a:r>
            <a:endParaRPr lang="en-US" sz="1800" dirty="0">
              <a:effectLst/>
              <a:latin typeface="+mj-lt"/>
            </a:endParaRPr>
          </a:p>
        </p:txBody>
      </p:sp>
      <p:pic>
        <p:nvPicPr>
          <p:cNvPr id="6" name="Picture 5">
            <a:extLst>
              <a:ext uri="{FF2B5EF4-FFF2-40B4-BE49-F238E27FC236}">
                <a16:creationId xmlns:a16="http://schemas.microsoft.com/office/drawing/2014/main" id="{ED9B0480-EEE8-C460-22FC-76A31CFDD06B}"/>
              </a:ext>
            </a:extLst>
          </p:cNvPr>
          <p:cNvPicPr>
            <a:picLocks noChangeAspect="1"/>
          </p:cNvPicPr>
          <p:nvPr/>
        </p:nvPicPr>
        <p:blipFill>
          <a:blip r:embed="rId3"/>
          <a:stretch>
            <a:fillRect/>
          </a:stretch>
        </p:blipFill>
        <p:spPr>
          <a:xfrm>
            <a:off x="186440" y="1500653"/>
            <a:ext cx="4809694" cy="4022002"/>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8C172351-7A46-57BC-3BB8-161033AB4C7D}"/>
              </a:ext>
            </a:extLst>
          </p:cNvPr>
          <p:cNvSpPr txBox="1"/>
          <p:nvPr/>
        </p:nvSpPr>
        <p:spPr>
          <a:xfrm>
            <a:off x="7427289" y="1961331"/>
            <a:ext cx="2367344"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AUDITING YOUR WEBSITE</a:t>
            </a:r>
          </a:p>
        </p:txBody>
      </p:sp>
      <p:grpSp>
        <p:nvGrpSpPr>
          <p:cNvPr id="36" name="Group 35">
            <a:extLst>
              <a:ext uri="{FF2B5EF4-FFF2-40B4-BE49-F238E27FC236}">
                <a16:creationId xmlns:a16="http://schemas.microsoft.com/office/drawing/2014/main" id="{2E8062AC-1C63-718B-DF7F-55AB96B2A63B}"/>
              </a:ext>
            </a:extLst>
          </p:cNvPr>
          <p:cNvGrpSpPr/>
          <p:nvPr/>
        </p:nvGrpSpPr>
        <p:grpSpPr>
          <a:xfrm>
            <a:off x="4345624" y="2115937"/>
            <a:ext cx="2442152" cy="3701839"/>
            <a:chOff x="231383" y="331938"/>
            <a:chExt cx="2442152" cy="3701839"/>
          </a:xfrm>
        </p:grpSpPr>
        <p:pic>
          <p:nvPicPr>
            <p:cNvPr id="15" name="Picture 14">
              <a:extLst>
                <a:ext uri="{FF2B5EF4-FFF2-40B4-BE49-F238E27FC236}">
                  <a16:creationId xmlns:a16="http://schemas.microsoft.com/office/drawing/2014/main" id="{AD44C661-FF53-4575-A7DA-5BD8214C979D}"/>
                </a:ext>
              </a:extLst>
            </p:cNvPr>
            <p:cNvPicPr>
              <a:picLocks noChangeAspect="1"/>
            </p:cNvPicPr>
            <p:nvPr/>
          </p:nvPicPr>
          <p:blipFill>
            <a:blip r:embed="rId4"/>
            <a:stretch>
              <a:fillRect/>
            </a:stretch>
          </p:blipFill>
          <p:spPr>
            <a:xfrm>
              <a:off x="231383" y="331938"/>
              <a:ext cx="2442152" cy="3701839"/>
            </a:xfrm>
            <a:prstGeom prst="rect">
              <a:avLst/>
            </a:prstGeom>
            <a:ln>
              <a:noFill/>
            </a:ln>
            <a:effectLst>
              <a:outerShdw blurRad="292100" dist="139700" dir="2700000" algn="tl" rotWithShape="0">
                <a:srgbClr val="333333">
                  <a:alpha val="65000"/>
                </a:srgbClr>
              </a:outerShdw>
            </a:effectLst>
          </p:spPr>
        </p:pic>
        <p:cxnSp>
          <p:nvCxnSpPr>
            <p:cNvPr id="17" name="Straight Connector 16">
              <a:extLst>
                <a:ext uri="{FF2B5EF4-FFF2-40B4-BE49-F238E27FC236}">
                  <a16:creationId xmlns:a16="http://schemas.microsoft.com/office/drawing/2014/main" id="{2675DD98-2694-396C-8FA1-2A62C6A05369}"/>
                </a:ext>
              </a:extLst>
            </p:cNvPr>
            <p:cNvCxnSpPr/>
            <p:nvPr/>
          </p:nvCxnSpPr>
          <p:spPr>
            <a:xfrm>
              <a:off x="2062766" y="2182857"/>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C672C91-F79D-75A4-5D00-CE06F6DAE4AB}"/>
                </a:ext>
              </a:extLst>
            </p:cNvPr>
            <p:cNvCxnSpPr/>
            <p:nvPr/>
          </p:nvCxnSpPr>
          <p:spPr>
            <a:xfrm>
              <a:off x="2062766" y="2352429"/>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30D987EE-C02C-C55E-20F1-4813DC1F6773}"/>
                </a:ext>
              </a:extLst>
            </p:cNvPr>
            <p:cNvCxnSpPr/>
            <p:nvPr/>
          </p:nvCxnSpPr>
          <p:spPr>
            <a:xfrm>
              <a:off x="2062766" y="2509122"/>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714CFD-A01F-2358-DAC6-7D890A172241}"/>
                </a:ext>
              </a:extLst>
            </p:cNvPr>
            <p:cNvCxnSpPr/>
            <p:nvPr/>
          </p:nvCxnSpPr>
          <p:spPr>
            <a:xfrm>
              <a:off x="2062766" y="2665815"/>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FCD6251-E732-87D4-97F8-7653DB54F1F6}"/>
                </a:ext>
              </a:extLst>
            </p:cNvPr>
            <p:cNvCxnSpPr/>
            <p:nvPr/>
          </p:nvCxnSpPr>
          <p:spPr>
            <a:xfrm>
              <a:off x="2062766" y="2816069"/>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60FB8CF-80B2-B53B-E45D-2016C8B810ED}"/>
                </a:ext>
              </a:extLst>
            </p:cNvPr>
            <p:cNvCxnSpPr/>
            <p:nvPr/>
          </p:nvCxnSpPr>
          <p:spPr>
            <a:xfrm>
              <a:off x="2062766" y="2970615"/>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0605835-9570-4F30-E660-CE6EF4FD3127}"/>
                </a:ext>
              </a:extLst>
            </p:cNvPr>
            <p:cNvCxnSpPr/>
            <p:nvPr/>
          </p:nvCxnSpPr>
          <p:spPr>
            <a:xfrm>
              <a:off x="2062766" y="3133748"/>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C8D6D3-3D02-65E7-F662-5EB4128DEAEF}"/>
                </a:ext>
              </a:extLst>
            </p:cNvPr>
            <p:cNvCxnSpPr/>
            <p:nvPr/>
          </p:nvCxnSpPr>
          <p:spPr>
            <a:xfrm>
              <a:off x="2062766" y="3290440"/>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9C995B47-20B4-E6AE-A3B6-75C72F845FF3}"/>
                </a:ext>
              </a:extLst>
            </p:cNvPr>
            <p:cNvCxnSpPr/>
            <p:nvPr/>
          </p:nvCxnSpPr>
          <p:spPr>
            <a:xfrm>
              <a:off x="2062766" y="3447133"/>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3689654-9DEE-4654-F6C3-D7CB465C6EFD}"/>
                </a:ext>
              </a:extLst>
            </p:cNvPr>
            <p:cNvCxnSpPr/>
            <p:nvPr/>
          </p:nvCxnSpPr>
          <p:spPr>
            <a:xfrm>
              <a:off x="2046667" y="3595240"/>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3A81AF-9488-AD2D-47B3-BFBFD9BE9656}"/>
                </a:ext>
              </a:extLst>
            </p:cNvPr>
            <p:cNvCxnSpPr/>
            <p:nvPr/>
          </p:nvCxnSpPr>
          <p:spPr>
            <a:xfrm>
              <a:off x="2062766" y="3751933"/>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21E6C06-A749-6826-7912-0BC3D8FB793D}"/>
                </a:ext>
              </a:extLst>
            </p:cNvPr>
            <p:cNvCxnSpPr/>
            <p:nvPr/>
          </p:nvCxnSpPr>
          <p:spPr>
            <a:xfrm>
              <a:off x="2062766" y="3895748"/>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076C43A-886F-CB9D-CA93-5754F3DE5250}"/>
                </a:ext>
              </a:extLst>
            </p:cNvPr>
            <p:cNvCxnSpPr/>
            <p:nvPr/>
          </p:nvCxnSpPr>
          <p:spPr>
            <a:xfrm>
              <a:off x="1244957" y="3586656"/>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B68BAB4-F9AB-9E20-DD39-8820996C81E4}"/>
                </a:ext>
              </a:extLst>
            </p:cNvPr>
            <p:cNvCxnSpPr/>
            <p:nvPr/>
          </p:nvCxnSpPr>
          <p:spPr>
            <a:xfrm>
              <a:off x="1244957" y="3429000"/>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AD784E4-EBC6-61C6-CBA2-5B41A8D950AC}"/>
                </a:ext>
              </a:extLst>
            </p:cNvPr>
            <p:cNvCxnSpPr/>
            <p:nvPr/>
          </p:nvCxnSpPr>
          <p:spPr>
            <a:xfrm>
              <a:off x="1244957" y="3268975"/>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505B3A8D-1B2B-DB0A-1A0C-638B3161B170}"/>
                </a:ext>
              </a:extLst>
            </p:cNvPr>
            <p:cNvCxnSpPr/>
            <p:nvPr/>
          </p:nvCxnSpPr>
          <p:spPr>
            <a:xfrm>
              <a:off x="1244957" y="3125050"/>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F718FE-0804-1768-12C1-978693421416}"/>
                </a:ext>
              </a:extLst>
            </p:cNvPr>
            <p:cNvCxnSpPr/>
            <p:nvPr/>
          </p:nvCxnSpPr>
          <p:spPr>
            <a:xfrm>
              <a:off x="1244957" y="2961917"/>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8E98303-DE20-CFA1-2492-5A207FB1E4CD}"/>
                </a:ext>
              </a:extLst>
            </p:cNvPr>
            <p:cNvCxnSpPr/>
            <p:nvPr/>
          </p:nvCxnSpPr>
          <p:spPr>
            <a:xfrm>
              <a:off x="1261055" y="2792457"/>
              <a:ext cx="225380" cy="0"/>
            </a:xfrm>
            <a:prstGeom prst="line">
              <a:avLst/>
            </a:prstGeom>
            <a:ln w="762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5CA78A85-54DE-6622-EFBF-07CB199FB09C}"/>
              </a:ext>
            </a:extLst>
          </p:cNvPr>
          <p:cNvSpPr txBox="1"/>
          <p:nvPr/>
        </p:nvSpPr>
        <p:spPr>
          <a:xfrm>
            <a:off x="2403459" y="777002"/>
            <a:ext cx="8768635" cy="382605"/>
          </a:xfrm>
          <a:prstGeom prst="rect">
            <a:avLst/>
          </a:prstGeom>
          <a:noFill/>
        </p:spPr>
        <p:txBody>
          <a:bodyPr wrap="square">
            <a:spAutoFit/>
          </a:bodyPr>
          <a:lstStyle/>
          <a:p>
            <a:pPr>
              <a:lnSpc>
                <a:spcPct val="114000"/>
              </a:lnSpc>
            </a:pPr>
            <a:r>
              <a:rPr lang="en-US" sz="1800" i="1" kern="100">
                <a:latin typeface="Georgia" panose="02040502050405020303" pitchFamily="18" charset="0"/>
                <a:ea typeface="Aptos" panose="020B0004020202020204" pitchFamily="34" charset="0"/>
                <a:cs typeface="Times New Roman" panose="02020603050405020304" pitchFamily="18" charset="0"/>
              </a:rPr>
              <a:t>Balancing various </a:t>
            </a:r>
            <a:r>
              <a:rPr lang="en-US" sz="1800" b="1" i="1" kern="100">
                <a:latin typeface="Georgia" panose="02040502050405020303" pitchFamily="18" charset="0"/>
                <a:ea typeface="Aptos" panose="020B0004020202020204" pitchFamily="34" charset="0"/>
                <a:cs typeface="Times New Roman" panose="02020603050405020304" pitchFamily="18" charset="0"/>
              </a:rPr>
              <a:t>strategies</a:t>
            </a:r>
            <a:r>
              <a:rPr lang="en-US" sz="1800" i="1" kern="100">
                <a:latin typeface="Georgia" panose="02040502050405020303" pitchFamily="18" charset="0"/>
                <a:ea typeface="Aptos" panose="020B0004020202020204" pitchFamily="34" charset="0"/>
                <a:cs typeface="Times New Roman" panose="02020603050405020304" pitchFamily="18" charset="0"/>
              </a:rPr>
              <a:t> on your digital channels is a good thing.</a:t>
            </a:r>
            <a:endParaRPr lang="en-US" sz="1800" i="1" kern="100">
              <a:effectLst/>
              <a:latin typeface="Georgia" panose="02040502050405020303" pitchFamily="18" charset="0"/>
              <a:ea typeface="Aptos" panose="020B0004020202020204" pitchFamily="34" charset="0"/>
              <a:cs typeface="Times New Roman" panose="02020603050405020304" pitchFamily="18" charset="0"/>
            </a:endParaRPr>
          </a:p>
        </p:txBody>
      </p:sp>
      <p:pic>
        <p:nvPicPr>
          <p:cNvPr id="1026" name="Picture 2" descr="What are heatmaps in UX and what are they used for?">
            <a:extLst>
              <a:ext uri="{FF2B5EF4-FFF2-40B4-BE49-F238E27FC236}">
                <a16:creationId xmlns:a16="http://schemas.microsoft.com/office/drawing/2014/main" id="{19538763-CB49-5870-16B2-794993878F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786" t="2083" r="26939"/>
          <a:stretch/>
        </p:blipFill>
        <p:spPr bwMode="auto">
          <a:xfrm>
            <a:off x="3213985" y="3966857"/>
            <a:ext cx="1694016" cy="26238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627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89FC-1478-72C4-6125-44ECD9E8FF9C}"/>
              </a:ext>
            </a:extLst>
          </p:cNvPr>
          <p:cNvSpPr>
            <a:spLocks noGrp="1"/>
          </p:cNvSpPr>
          <p:nvPr>
            <p:ph type="title"/>
          </p:nvPr>
        </p:nvSpPr>
        <p:spPr/>
        <p:txBody>
          <a:bodyPr/>
          <a:lstStyle/>
          <a:p>
            <a:r>
              <a:rPr lang="en-US"/>
              <a:t>Social Media - Content Marketing</a:t>
            </a:r>
          </a:p>
        </p:txBody>
      </p:sp>
      <p:sp>
        <p:nvSpPr>
          <p:cNvPr id="3" name="Subtitle 2">
            <a:extLst>
              <a:ext uri="{FF2B5EF4-FFF2-40B4-BE49-F238E27FC236}">
                <a16:creationId xmlns:a16="http://schemas.microsoft.com/office/drawing/2014/main" id="{A2684398-DF24-4E38-FBD4-6F5C75E3EFAE}"/>
              </a:ext>
            </a:extLst>
          </p:cNvPr>
          <p:cNvSpPr>
            <a:spLocks noGrp="1"/>
          </p:cNvSpPr>
          <p:nvPr>
            <p:ph type="subTitle" idx="1"/>
          </p:nvPr>
        </p:nvSpPr>
        <p:spPr/>
        <p:txBody>
          <a:bodyPr/>
          <a:lstStyle/>
          <a:p>
            <a:r>
              <a:rPr lang="en-US"/>
              <a:t>DIGITAL MARKETING CHANNELS</a:t>
            </a:r>
          </a:p>
        </p:txBody>
      </p:sp>
      <p:sp>
        <p:nvSpPr>
          <p:cNvPr id="19" name="TextBox 18">
            <a:extLst>
              <a:ext uri="{FF2B5EF4-FFF2-40B4-BE49-F238E27FC236}">
                <a16:creationId xmlns:a16="http://schemas.microsoft.com/office/drawing/2014/main" id="{65332444-484D-40CC-B262-D98A448058E7}"/>
              </a:ext>
            </a:extLst>
          </p:cNvPr>
          <p:cNvSpPr txBox="1"/>
          <p:nvPr/>
        </p:nvSpPr>
        <p:spPr>
          <a:xfrm>
            <a:off x="726332" y="1530258"/>
            <a:ext cx="6823581" cy="646331"/>
          </a:xfrm>
          <a:prstGeom prst="rect">
            <a:avLst/>
          </a:prstGeom>
          <a:noFill/>
        </p:spPr>
        <p:txBody>
          <a:bodyPr wrap="square">
            <a:spAutoFit/>
          </a:bodyPr>
          <a:lstStyle/>
          <a:p>
            <a:r>
              <a:rPr lang="en-US" kern="100">
                <a:latin typeface="Aptos" panose="020B0004020202020204" pitchFamily="34" charset="0"/>
                <a:ea typeface="Aptos" panose="020B0004020202020204" pitchFamily="34" charset="0"/>
                <a:cs typeface="Times New Roman" panose="02020603050405020304" pitchFamily="18" charset="0"/>
              </a:rPr>
              <a:t>Each platform has a different audience, purpose, and tone.</a:t>
            </a:r>
          </a:p>
          <a:p>
            <a:r>
              <a:rPr lang="en-US" kern="100">
                <a:latin typeface="Aptos" panose="020B0004020202020204" pitchFamily="34" charset="0"/>
                <a:ea typeface="Aptos" panose="020B0004020202020204" pitchFamily="34" charset="0"/>
                <a:cs typeface="Times New Roman" panose="02020603050405020304" pitchFamily="18" charset="0"/>
              </a:rPr>
              <a:t>Be mindful of how you show up and what content you put on each.</a:t>
            </a:r>
          </a:p>
        </p:txBody>
      </p:sp>
      <p:sp>
        <p:nvSpPr>
          <p:cNvPr id="21" name="TextBox 20">
            <a:extLst>
              <a:ext uri="{FF2B5EF4-FFF2-40B4-BE49-F238E27FC236}">
                <a16:creationId xmlns:a16="http://schemas.microsoft.com/office/drawing/2014/main" id="{C85BE253-6400-76A0-5657-25640A8A7D16}"/>
              </a:ext>
            </a:extLst>
          </p:cNvPr>
          <p:cNvSpPr txBox="1"/>
          <p:nvPr/>
        </p:nvSpPr>
        <p:spPr>
          <a:xfrm>
            <a:off x="11561" y="3186434"/>
            <a:ext cx="1440645" cy="1077218"/>
          </a:xfrm>
          <a:prstGeom prst="rect">
            <a:avLst/>
          </a:prstGeom>
          <a:noFill/>
        </p:spPr>
        <p:txBody>
          <a:bodyPr wrap="square">
            <a:spAutoFit/>
          </a:bodyPr>
          <a:lstStyle/>
          <a:p>
            <a:pPr algn="r"/>
            <a:r>
              <a:rPr lang="en-US" sz="1600" kern="100">
                <a:latin typeface="+mj-lt"/>
                <a:cs typeface="Times New Roman" panose="02020603050405020304" pitchFamily="18" charset="0"/>
              </a:rPr>
              <a:t>What DLR Group content goes on the platform?</a:t>
            </a:r>
            <a:endParaRPr lang="en-US" sz="1600" kern="100">
              <a:latin typeface="+mj-lt"/>
              <a:ea typeface="Aptos" panose="020B0004020202020204" pitchFamily="34" charset="0"/>
              <a:cs typeface="Times New Roman" panose="02020603050405020304" pitchFamily="18" charset="0"/>
            </a:endParaRPr>
          </a:p>
        </p:txBody>
      </p:sp>
      <p:sp>
        <p:nvSpPr>
          <p:cNvPr id="22" name="TextBox 21">
            <a:extLst>
              <a:ext uri="{FF2B5EF4-FFF2-40B4-BE49-F238E27FC236}">
                <a16:creationId xmlns:a16="http://schemas.microsoft.com/office/drawing/2014/main" id="{670500DA-AD2E-AD2A-03B3-E0775AD8D94E}"/>
              </a:ext>
            </a:extLst>
          </p:cNvPr>
          <p:cNvSpPr txBox="1"/>
          <p:nvPr/>
        </p:nvSpPr>
        <p:spPr>
          <a:xfrm>
            <a:off x="1503133" y="3193661"/>
            <a:ext cx="1440645" cy="830997"/>
          </a:xfrm>
          <a:prstGeom prst="rect">
            <a:avLst/>
          </a:prstGeom>
          <a:noFill/>
        </p:spPr>
        <p:txBody>
          <a:bodyPr wrap="square" rtlCol="0">
            <a:spAutoFit/>
          </a:bodyPr>
          <a:lstStyle/>
          <a:p>
            <a:pPr algn="ctr"/>
            <a:r>
              <a:rPr lang="en-US" sz="1200" i="1"/>
              <a:t>Projects</a:t>
            </a:r>
          </a:p>
          <a:p>
            <a:pPr algn="ctr"/>
            <a:r>
              <a:rPr lang="en-US" sz="1200" i="1"/>
              <a:t>Press</a:t>
            </a:r>
          </a:p>
          <a:p>
            <a:pPr algn="ctr"/>
            <a:r>
              <a:rPr lang="en-US" sz="1200" i="1"/>
              <a:t>Awards</a:t>
            </a:r>
          </a:p>
          <a:p>
            <a:pPr algn="ctr"/>
            <a:r>
              <a:rPr lang="en-US" sz="1200" i="1"/>
              <a:t>Design Process</a:t>
            </a:r>
          </a:p>
        </p:txBody>
      </p:sp>
      <p:sp>
        <p:nvSpPr>
          <p:cNvPr id="23" name="TextBox 22">
            <a:extLst>
              <a:ext uri="{FF2B5EF4-FFF2-40B4-BE49-F238E27FC236}">
                <a16:creationId xmlns:a16="http://schemas.microsoft.com/office/drawing/2014/main" id="{0B1E8BD7-B1F6-189E-51B5-7D3452510470}"/>
              </a:ext>
            </a:extLst>
          </p:cNvPr>
          <p:cNvSpPr txBox="1"/>
          <p:nvPr/>
        </p:nvSpPr>
        <p:spPr>
          <a:xfrm>
            <a:off x="3297213" y="3184780"/>
            <a:ext cx="804139" cy="461665"/>
          </a:xfrm>
          <a:prstGeom prst="rect">
            <a:avLst/>
          </a:prstGeom>
          <a:noFill/>
        </p:spPr>
        <p:txBody>
          <a:bodyPr wrap="square" rtlCol="0">
            <a:spAutoFit/>
          </a:bodyPr>
          <a:lstStyle/>
          <a:p>
            <a:pPr algn="ctr"/>
            <a:r>
              <a:rPr lang="en-US" sz="1200" i="1"/>
              <a:t>All Content</a:t>
            </a:r>
          </a:p>
        </p:txBody>
      </p:sp>
      <p:sp>
        <p:nvSpPr>
          <p:cNvPr id="24" name="TextBox 23">
            <a:extLst>
              <a:ext uri="{FF2B5EF4-FFF2-40B4-BE49-F238E27FC236}">
                <a16:creationId xmlns:a16="http://schemas.microsoft.com/office/drawing/2014/main" id="{4A132C2A-B06C-EE1B-2251-626E5579FEC1}"/>
              </a:ext>
            </a:extLst>
          </p:cNvPr>
          <p:cNvSpPr txBox="1"/>
          <p:nvPr/>
        </p:nvSpPr>
        <p:spPr>
          <a:xfrm>
            <a:off x="4423235" y="3185210"/>
            <a:ext cx="1311442" cy="646331"/>
          </a:xfrm>
          <a:prstGeom prst="rect">
            <a:avLst/>
          </a:prstGeom>
          <a:noFill/>
        </p:spPr>
        <p:txBody>
          <a:bodyPr wrap="square" rtlCol="0">
            <a:spAutoFit/>
          </a:bodyPr>
          <a:lstStyle/>
          <a:p>
            <a:pPr algn="ctr"/>
            <a:r>
              <a:rPr lang="en-US" sz="1200" i="1"/>
              <a:t>Awards</a:t>
            </a:r>
          </a:p>
          <a:p>
            <a:pPr algn="ctr"/>
            <a:r>
              <a:rPr lang="en-US" sz="1200" i="1"/>
              <a:t>People</a:t>
            </a:r>
          </a:p>
          <a:p>
            <a:pPr algn="ctr"/>
            <a:r>
              <a:rPr lang="en-US" sz="1200" i="1"/>
              <a:t>Observances</a:t>
            </a:r>
          </a:p>
        </p:txBody>
      </p:sp>
      <p:sp>
        <p:nvSpPr>
          <p:cNvPr id="25" name="TextBox 24">
            <a:extLst>
              <a:ext uri="{FF2B5EF4-FFF2-40B4-BE49-F238E27FC236}">
                <a16:creationId xmlns:a16="http://schemas.microsoft.com/office/drawing/2014/main" id="{38F89B02-F6B7-1127-C628-887645965826}"/>
              </a:ext>
            </a:extLst>
          </p:cNvPr>
          <p:cNvSpPr txBox="1"/>
          <p:nvPr/>
        </p:nvSpPr>
        <p:spPr>
          <a:xfrm>
            <a:off x="5885012" y="3184780"/>
            <a:ext cx="953381" cy="1015663"/>
          </a:xfrm>
          <a:prstGeom prst="rect">
            <a:avLst/>
          </a:prstGeom>
          <a:noFill/>
        </p:spPr>
        <p:txBody>
          <a:bodyPr wrap="square" rtlCol="0">
            <a:spAutoFit/>
          </a:bodyPr>
          <a:lstStyle/>
          <a:p>
            <a:pPr algn="ctr"/>
            <a:r>
              <a:rPr lang="en-US" sz="1200" i="1"/>
              <a:t>Press</a:t>
            </a:r>
          </a:p>
          <a:p>
            <a:pPr algn="ctr"/>
            <a:r>
              <a:rPr lang="en-US" sz="1200" i="1"/>
              <a:t>Awards</a:t>
            </a:r>
          </a:p>
          <a:p>
            <a:pPr algn="ctr"/>
            <a:r>
              <a:rPr lang="en-US" sz="1200" i="1"/>
              <a:t>Events</a:t>
            </a:r>
          </a:p>
          <a:p>
            <a:pPr algn="ctr"/>
            <a:r>
              <a:rPr lang="en-US" sz="1200" i="1"/>
              <a:t>Firm News</a:t>
            </a:r>
          </a:p>
          <a:p>
            <a:pPr algn="ctr"/>
            <a:r>
              <a:rPr lang="en-US" sz="1200" i="1"/>
              <a:t>People</a:t>
            </a:r>
          </a:p>
        </p:txBody>
      </p:sp>
      <p:sp>
        <p:nvSpPr>
          <p:cNvPr id="26" name="TextBox 25">
            <a:extLst>
              <a:ext uri="{FF2B5EF4-FFF2-40B4-BE49-F238E27FC236}">
                <a16:creationId xmlns:a16="http://schemas.microsoft.com/office/drawing/2014/main" id="{B9B7B3A8-1699-4B0B-E1BE-A43EEBD7EDFF}"/>
              </a:ext>
            </a:extLst>
          </p:cNvPr>
          <p:cNvSpPr txBox="1"/>
          <p:nvPr/>
        </p:nvSpPr>
        <p:spPr>
          <a:xfrm>
            <a:off x="9403330" y="3192450"/>
            <a:ext cx="844264" cy="1015663"/>
          </a:xfrm>
          <a:prstGeom prst="rect">
            <a:avLst/>
          </a:prstGeom>
          <a:noFill/>
        </p:spPr>
        <p:txBody>
          <a:bodyPr wrap="square" rtlCol="0">
            <a:spAutoFit/>
          </a:bodyPr>
          <a:lstStyle/>
          <a:p>
            <a:pPr algn="ctr"/>
            <a:r>
              <a:rPr lang="en-US" sz="1200" b="1" i="1">
                <a:latin typeface="Newsreader" panose="02000000000000000000" pitchFamily="2" charset="0"/>
              </a:rPr>
              <a:t>Used only to host our website videos</a:t>
            </a:r>
          </a:p>
        </p:txBody>
      </p:sp>
      <p:sp>
        <p:nvSpPr>
          <p:cNvPr id="37" name="TextBox 36">
            <a:extLst>
              <a:ext uri="{FF2B5EF4-FFF2-40B4-BE49-F238E27FC236}">
                <a16:creationId xmlns:a16="http://schemas.microsoft.com/office/drawing/2014/main" id="{AA400550-2EBE-9CF5-25C7-FB5F5D37A1C0}"/>
              </a:ext>
            </a:extLst>
          </p:cNvPr>
          <p:cNvSpPr txBox="1"/>
          <p:nvPr/>
        </p:nvSpPr>
        <p:spPr>
          <a:xfrm>
            <a:off x="8606649" y="3180476"/>
            <a:ext cx="825470" cy="1015663"/>
          </a:xfrm>
          <a:prstGeom prst="rect">
            <a:avLst/>
          </a:prstGeom>
          <a:noFill/>
        </p:spPr>
        <p:txBody>
          <a:bodyPr wrap="square" rtlCol="0">
            <a:spAutoFit/>
          </a:bodyPr>
          <a:lstStyle/>
          <a:p>
            <a:pPr algn="ctr"/>
            <a:r>
              <a:rPr lang="en-US" sz="1200" i="1"/>
              <a:t>Projects</a:t>
            </a:r>
          </a:p>
          <a:p>
            <a:pPr algn="ctr"/>
            <a:r>
              <a:rPr lang="en-US" sz="1200" i="1"/>
              <a:t>Ideas</a:t>
            </a:r>
          </a:p>
          <a:p>
            <a:pPr algn="ctr"/>
            <a:endParaRPr lang="en-US" sz="1200" b="1" i="1">
              <a:latin typeface="Newsreader" panose="02000000000000000000" pitchFamily="2" charset="0"/>
            </a:endParaRPr>
          </a:p>
          <a:p>
            <a:pPr algn="ctr"/>
            <a:r>
              <a:rPr lang="en-US" sz="1200" b="1" i="1">
                <a:latin typeface="Newsreader" panose="02000000000000000000" pitchFamily="2" charset="0"/>
              </a:rPr>
              <a:t>Used for discovery</a:t>
            </a:r>
          </a:p>
        </p:txBody>
      </p:sp>
      <p:sp>
        <p:nvSpPr>
          <p:cNvPr id="38" name="TextBox 37">
            <a:extLst>
              <a:ext uri="{FF2B5EF4-FFF2-40B4-BE49-F238E27FC236}">
                <a16:creationId xmlns:a16="http://schemas.microsoft.com/office/drawing/2014/main" id="{088CB0C3-8FF1-1CD2-1878-FEA3A1182A47}"/>
              </a:ext>
            </a:extLst>
          </p:cNvPr>
          <p:cNvSpPr txBox="1"/>
          <p:nvPr/>
        </p:nvSpPr>
        <p:spPr>
          <a:xfrm>
            <a:off x="10799353" y="3226642"/>
            <a:ext cx="844264" cy="461665"/>
          </a:xfrm>
          <a:prstGeom prst="rect">
            <a:avLst/>
          </a:prstGeom>
          <a:noFill/>
        </p:spPr>
        <p:txBody>
          <a:bodyPr wrap="square" rtlCol="0">
            <a:spAutoFit/>
          </a:bodyPr>
          <a:lstStyle/>
          <a:p>
            <a:pPr algn="ctr"/>
            <a:r>
              <a:rPr lang="en-US" sz="1200" i="1"/>
              <a:t>China platform</a:t>
            </a:r>
          </a:p>
        </p:txBody>
      </p:sp>
      <p:sp>
        <p:nvSpPr>
          <p:cNvPr id="39" name="TextBox 38">
            <a:extLst>
              <a:ext uri="{FF2B5EF4-FFF2-40B4-BE49-F238E27FC236}">
                <a16:creationId xmlns:a16="http://schemas.microsoft.com/office/drawing/2014/main" id="{98A59062-A678-C889-6D02-E9EF2686D14D}"/>
              </a:ext>
            </a:extLst>
          </p:cNvPr>
          <p:cNvSpPr txBox="1"/>
          <p:nvPr/>
        </p:nvSpPr>
        <p:spPr>
          <a:xfrm>
            <a:off x="7167013" y="3180476"/>
            <a:ext cx="953381" cy="1015663"/>
          </a:xfrm>
          <a:prstGeom prst="rect">
            <a:avLst/>
          </a:prstGeom>
          <a:noFill/>
        </p:spPr>
        <p:txBody>
          <a:bodyPr wrap="square" rtlCol="0">
            <a:spAutoFit/>
          </a:bodyPr>
          <a:lstStyle/>
          <a:p>
            <a:pPr algn="ctr"/>
            <a:r>
              <a:rPr lang="en-US" sz="1200" i="1"/>
              <a:t>Projects</a:t>
            </a:r>
          </a:p>
          <a:p>
            <a:pPr algn="ctr"/>
            <a:r>
              <a:rPr lang="en-US" sz="1200" i="1"/>
              <a:t>Ideas</a:t>
            </a:r>
          </a:p>
          <a:p>
            <a:pPr algn="ctr"/>
            <a:endParaRPr lang="en-US" sz="1200" i="1"/>
          </a:p>
          <a:p>
            <a:pPr algn="ctr"/>
            <a:r>
              <a:rPr lang="en-US" sz="1200" b="1" i="1">
                <a:latin typeface="Newsreader" panose="02000000000000000000" pitchFamily="2" charset="0"/>
              </a:rPr>
              <a:t>Used for discovery</a:t>
            </a:r>
          </a:p>
        </p:txBody>
      </p:sp>
      <p:grpSp>
        <p:nvGrpSpPr>
          <p:cNvPr id="54" name="Group 53">
            <a:extLst>
              <a:ext uri="{FF2B5EF4-FFF2-40B4-BE49-F238E27FC236}">
                <a16:creationId xmlns:a16="http://schemas.microsoft.com/office/drawing/2014/main" id="{AD7F9002-B661-3ECE-093D-8B46CBE70EA0}"/>
              </a:ext>
            </a:extLst>
          </p:cNvPr>
          <p:cNvGrpSpPr/>
          <p:nvPr/>
        </p:nvGrpSpPr>
        <p:grpSpPr>
          <a:xfrm>
            <a:off x="1429341" y="4899644"/>
            <a:ext cx="10747443" cy="929115"/>
            <a:chOff x="238620" y="5428105"/>
            <a:chExt cx="10747443" cy="929115"/>
          </a:xfrm>
        </p:grpSpPr>
        <p:pic>
          <p:nvPicPr>
            <p:cNvPr id="46" name="Picture 45">
              <a:extLst>
                <a:ext uri="{FF2B5EF4-FFF2-40B4-BE49-F238E27FC236}">
                  <a16:creationId xmlns:a16="http://schemas.microsoft.com/office/drawing/2014/main" id="{08D4540A-1604-5A4D-226B-D3F3FC64B03E}"/>
                </a:ext>
              </a:extLst>
            </p:cNvPr>
            <p:cNvPicPr>
              <a:picLocks noChangeAspect="1"/>
            </p:cNvPicPr>
            <p:nvPr/>
          </p:nvPicPr>
          <p:blipFill>
            <a:blip r:embed="rId3"/>
            <a:stretch>
              <a:fillRect/>
            </a:stretch>
          </p:blipFill>
          <p:spPr>
            <a:xfrm>
              <a:off x="265634" y="5795504"/>
              <a:ext cx="10677690" cy="561716"/>
            </a:xfrm>
            <a:prstGeom prst="rect">
              <a:avLst/>
            </a:prstGeom>
          </p:spPr>
        </p:pic>
        <p:grpSp>
          <p:nvGrpSpPr>
            <p:cNvPr id="53" name="Group 52">
              <a:extLst>
                <a:ext uri="{FF2B5EF4-FFF2-40B4-BE49-F238E27FC236}">
                  <a16:creationId xmlns:a16="http://schemas.microsoft.com/office/drawing/2014/main" id="{D0B920C6-C5DE-1126-E278-BDC5406E853E}"/>
                </a:ext>
              </a:extLst>
            </p:cNvPr>
            <p:cNvGrpSpPr/>
            <p:nvPr/>
          </p:nvGrpSpPr>
          <p:grpSpPr>
            <a:xfrm>
              <a:off x="238620" y="5428105"/>
              <a:ext cx="10747443" cy="379066"/>
              <a:chOff x="238620" y="5428105"/>
              <a:chExt cx="10747443" cy="379066"/>
            </a:xfrm>
          </p:grpSpPr>
          <p:pic>
            <p:nvPicPr>
              <p:cNvPr id="50" name="Picture 49" descr="A white screen with a black background&#10;&#10;Description automatically generated">
                <a:extLst>
                  <a:ext uri="{FF2B5EF4-FFF2-40B4-BE49-F238E27FC236}">
                    <a16:creationId xmlns:a16="http://schemas.microsoft.com/office/drawing/2014/main" id="{F4BAE936-8808-ADB7-14AE-2707B085B2BC}"/>
                  </a:ext>
                </a:extLst>
              </p:cNvPr>
              <p:cNvPicPr>
                <a:picLocks noChangeAspect="1"/>
              </p:cNvPicPr>
              <p:nvPr/>
            </p:nvPicPr>
            <p:blipFill>
              <a:blip r:embed="rId4">
                <a:extLst>
                  <a:ext uri="{28A0092B-C50C-407E-A947-70E740481C1C}">
                    <a14:useLocalDpi xmlns:a14="http://schemas.microsoft.com/office/drawing/2010/main" val="0"/>
                  </a:ext>
                </a:extLst>
              </a:blip>
              <a:srcRect l="17505" t="15631" r="17311" b="75801"/>
              <a:stretch/>
            </p:blipFill>
            <p:spPr>
              <a:xfrm>
                <a:off x="238620" y="5428106"/>
                <a:ext cx="4327453" cy="379065"/>
              </a:xfrm>
              <a:prstGeom prst="rect">
                <a:avLst/>
              </a:prstGeom>
            </p:spPr>
          </p:pic>
          <p:pic>
            <p:nvPicPr>
              <p:cNvPr id="51" name="Picture 50" descr="A white screen with a black background&#10;&#10;Description automatically generated">
                <a:extLst>
                  <a:ext uri="{FF2B5EF4-FFF2-40B4-BE49-F238E27FC236}">
                    <a16:creationId xmlns:a16="http://schemas.microsoft.com/office/drawing/2014/main" id="{1042E157-B98C-56CA-D998-678EE9F91671}"/>
                  </a:ext>
                </a:extLst>
              </p:cNvPr>
              <p:cNvPicPr>
                <a:picLocks noChangeAspect="1"/>
              </p:cNvPicPr>
              <p:nvPr/>
            </p:nvPicPr>
            <p:blipFill>
              <a:blip r:embed="rId4">
                <a:extLst>
                  <a:ext uri="{28A0092B-C50C-407E-A947-70E740481C1C}">
                    <a14:useLocalDpi xmlns:a14="http://schemas.microsoft.com/office/drawing/2010/main" val="0"/>
                  </a:ext>
                </a:extLst>
              </a:blip>
              <a:srcRect l="28696" t="15631" r="26971" b="75801"/>
              <a:stretch/>
            </p:blipFill>
            <p:spPr>
              <a:xfrm>
                <a:off x="4140729" y="5428105"/>
                <a:ext cx="3485200" cy="379065"/>
              </a:xfrm>
              <a:prstGeom prst="rect">
                <a:avLst/>
              </a:prstGeom>
            </p:spPr>
          </p:pic>
          <p:pic>
            <p:nvPicPr>
              <p:cNvPr id="52" name="Picture 51" descr="A white screen with a black background&#10;&#10;Description automatically generated">
                <a:extLst>
                  <a:ext uri="{FF2B5EF4-FFF2-40B4-BE49-F238E27FC236}">
                    <a16:creationId xmlns:a16="http://schemas.microsoft.com/office/drawing/2014/main" id="{FF04435D-7EB7-621A-084B-BD48A7870342}"/>
                  </a:ext>
                </a:extLst>
              </p:cNvPr>
              <p:cNvPicPr>
                <a:picLocks noChangeAspect="1"/>
              </p:cNvPicPr>
              <p:nvPr/>
            </p:nvPicPr>
            <p:blipFill>
              <a:blip r:embed="rId4">
                <a:extLst>
                  <a:ext uri="{28A0092B-C50C-407E-A947-70E740481C1C}">
                    <a14:useLocalDpi xmlns:a14="http://schemas.microsoft.com/office/drawing/2010/main" val="0"/>
                  </a:ext>
                </a:extLst>
              </a:blip>
              <a:srcRect l="29804" t="15631" r="17311" b="75801"/>
              <a:stretch/>
            </p:blipFill>
            <p:spPr>
              <a:xfrm>
                <a:off x="7475148" y="5428105"/>
                <a:ext cx="3510915" cy="379065"/>
              </a:xfrm>
              <a:prstGeom prst="rect">
                <a:avLst/>
              </a:prstGeom>
            </p:spPr>
          </p:pic>
        </p:grpSp>
      </p:grpSp>
      <p:pic>
        <p:nvPicPr>
          <p:cNvPr id="48" name="Picture 47">
            <a:extLst>
              <a:ext uri="{FF2B5EF4-FFF2-40B4-BE49-F238E27FC236}">
                <a16:creationId xmlns:a16="http://schemas.microsoft.com/office/drawing/2014/main" id="{700C1FBA-58B4-5B42-98F3-50DD5BE9905F}"/>
              </a:ext>
            </a:extLst>
          </p:cNvPr>
          <p:cNvPicPr>
            <a:picLocks noChangeAspect="1"/>
          </p:cNvPicPr>
          <p:nvPr/>
        </p:nvPicPr>
        <p:blipFill>
          <a:blip r:embed="rId5"/>
          <a:stretch>
            <a:fillRect/>
          </a:stretch>
        </p:blipFill>
        <p:spPr>
          <a:xfrm>
            <a:off x="9716905" y="5646107"/>
            <a:ext cx="651227" cy="1077218"/>
          </a:xfrm>
          <a:prstGeom prst="rect">
            <a:avLst/>
          </a:prstGeom>
          <a:ln>
            <a:noFill/>
          </a:ln>
          <a:effectLst>
            <a:outerShdw blurRad="292100" dist="139700" dir="2700000" algn="tl" rotWithShape="0">
              <a:srgbClr val="333333">
                <a:alpha val="65000"/>
              </a:srgbClr>
            </a:outerShdw>
          </a:effectLst>
        </p:spPr>
      </p:pic>
      <p:pic>
        <p:nvPicPr>
          <p:cNvPr id="55" name="Graphic 54" descr="Link with solid fill">
            <a:extLst>
              <a:ext uri="{FF2B5EF4-FFF2-40B4-BE49-F238E27FC236}">
                <a16:creationId xmlns:a16="http://schemas.microsoft.com/office/drawing/2014/main" id="{59594C91-CE77-F593-DA7C-6F2B88212C1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055181" y="4391082"/>
            <a:ext cx="336548" cy="336548"/>
          </a:xfrm>
          <a:prstGeom prst="rect">
            <a:avLst/>
          </a:prstGeom>
        </p:spPr>
      </p:pic>
      <p:pic>
        <p:nvPicPr>
          <p:cNvPr id="56" name="Graphic 55" descr="Link with solid fill">
            <a:extLst>
              <a:ext uri="{FF2B5EF4-FFF2-40B4-BE49-F238E27FC236}">
                <a16:creationId xmlns:a16="http://schemas.microsoft.com/office/drawing/2014/main" id="{A2B34BF3-E32E-2B57-373C-B30BEEDEB02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531007" y="4388218"/>
            <a:ext cx="336548" cy="336548"/>
          </a:xfrm>
          <a:prstGeom prst="rect">
            <a:avLst/>
          </a:prstGeom>
        </p:spPr>
      </p:pic>
      <p:pic>
        <p:nvPicPr>
          <p:cNvPr id="57" name="Graphic 56" descr="Link with solid fill">
            <a:extLst>
              <a:ext uri="{FF2B5EF4-FFF2-40B4-BE49-F238E27FC236}">
                <a16:creationId xmlns:a16="http://schemas.microsoft.com/office/drawing/2014/main" id="{475F270D-E206-8F87-2EF5-CB314C40D8A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20925" y="4393108"/>
            <a:ext cx="336548" cy="336548"/>
          </a:xfrm>
          <a:prstGeom prst="rect">
            <a:avLst/>
          </a:prstGeom>
        </p:spPr>
      </p:pic>
      <p:pic>
        <p:nvPicPr>
          <p:cNvPr id="58" name="Graphic 57" descr="Link with solid fill">
            <a:extLst>
              <a:ext uri="{FF2B5EF4-FFF2-40B4-BE49-F238E27FC236}">
                <a16:creationId xmlns:a16="http://schemas.microsoft.com/office/drawing/2014/main" id="{CEA82ACB-C206-713F-0534-0CE3BEDE73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93429" y="4396540"/>
            <a:ext cx="336548" cy="336548"/>
          </a:xfrm>
          <a:prstGeom prst="rect">
            <a:avLst/>
          </a:prstGeom>
        </p:spPr>
      </p:pic>
      <p:pic>
        <p:nvPicPr>
          <p:cNvPr id="59" name="Graphic 58" descr="Link with solid fill">
            <a:extLst>
              <a:ext uri="{FF2B5EF4-FFF2-40B4-BE49-F238E27FC236}">
                <a16:creationId xmlns:a16="http://schemas.microsoft.com/office/drawing/2014/main" id="{F3F8401B-32BC-89F8-818D-84BE597B85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77026" y="4391290"/>
            <a:ext cx="336548" cy="336548"/>
          </a:xfrm>
          <a:prstGeom prst="rect">
            <a:avLst/>
          </a:prstGeom>
        </p:spPr>
      </p:pic>
      <p:pic>
        <p:nvPicPr>
          <p:cNvPr id="60" name="Graphic 59" descr="Link with solid fill">
            <a:extLst>
              <a:ext uri="{FF2B5EF4-FFF2-40B4-BE49-F238E27FC236}">
                <a16:creationId xmlns:a16="http://schemas.microsoft.com/office/drawing/2014/main" id="{7AB779AB-07AC-FE47-6E5F-A2830EF6757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51110" y="4388218"/>
            <a:ext cx="336548" cy="336548"/>
          </a:xfrm>
          <a:prstGeom prst="rect">
            <a:avLst/>
          </a:prstGeom>
        </p:spPr>
      </p:pic>
      <p:pic>
        <p:nvPicPr>
          <p:cNvPr id="61" name="Graphic 60" descr="Link with solid fill">
            <a:extLst>
              <a:ext uri="{FF2B5EF4-FFF2-40B4-BE49-F238E27FC236}">
                <a16:creationId xmlns:a16="http://schemas.microsoft.com/office/drawing/2014/main" id="{6F002AE4-DBB4-CB68-F209-1DFB08B4D9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11635" y="4417924"/>
            <a:ext cx="336548" cy="336548"/>
          </a:xfrm>
          <a:prstGeom prst="rect">
            <a:avLst/>
          </a:prstGeom>
        </p:spPr>
      </p:pic>
      <p:cxnSp>
        <p:nvCxnSpPr>
          <p:cNvPr id="63" name="Straight Connector 62">
            <a:extLst>
              <a:ext uri="{FF2B5EF4-FFF2-40B4-BE49-F238E27FC236}">
                <a16:creationId xmlns:a16="http://schemas.microsoft.com/office/drawing/2014/main" id="{FC4AA731-02AF-C058-F241-526B00E5FBAD}"/>
              </a:ext>
            </a:extLst>
          </p:cNvPr>
          <p:cNvCxnSpPr/>
          <p:nvPr/>
        </p:nvCxnSpPr>
        <p:spPr>
          <a:xfrm>
            <a:off x="9716905" y="5575440"/>
            <a:ext cx="0" cy="1147885"/>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65" name="Picture 64">
            <a:extLst>
              <a:ext uri="{FF2B5EF4-FFF2-40B4-BE49-F238E27FC236}">
                <a16:creationId xmlns:a16="http://schemas.microsoft.com/office/drawing/2014/main" id="{92D44728-FD3A-E506-56B2-3C072FEEA47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2886" y="2403314"/>
            <a:ext cx="489879" cy="490928"/>
          </a:xfrm>
          <a:prstGeom prst="rect">
            <a:avLst/>
          </a:prstGeom>
        </p:spPr>
      </p:pic>
      <p:pic>
        <p:nvPicPr>
          <p:cNvPr id="67" name="Picture 66">
            <a:extLst>
              <a:ext uri="{FF2B5EF4-FFF2-40B4-BE49-F238E27FC236}">
                <a16:creationId xmlns:a16="http://schemas.microsoft.com/office/drawing/2014/main" id="{A6FC6C52-CFEF-FC62-F00B-F843EE58F5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15487" y="2367134"/>
            <a:ext cx="492433" cy="492433"/>
          </a:xfrm>
          <a:prstGeom prst="rect">
            <a:avLst/>
          </a:prstGeom>
        </p:spPr>
      </p:pic>
      <p:pic>
        <p:nvPicPr>
          <p:cNvPr id="69" name="Picture 68">
            <a:extLst>
              <a:ext uri="{FF2B5EF4-FFF2-40B4-BE49-F238E27FC236}">
                <a16:creationId xmlns:a16="http://schemas.microsoft.com/office/drawing/2014/main" id="{4C3DE4FA-E1AD-E01B-EDA5-06192FD7D2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39017" y="2373141"/>
            <a:ext cx="492433" cy="493487"/>
          </a:xfrm>
          <a:prstGeom prst="rect">
            <a:avLst/>
          </a:prstGeom>
        </p:spPr>
      </p:pic>
      <p:pic>
        <p:nvPicPr>
          <p:cNvPr id="71" name="Picture 70">
            <a:extLst>
              <a:ext uri="{FF2B5EF4-FFF2-40B4-BE49-F238E27FC236}">
                <a16:creationId xmlns:a16="http://schemas.microsoft.com/office/drawing/2014/main" id="{5E0B645F-A836-EB8C-25C4-FA2224216E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72640" y="2373141"/>
            <a:ext cx="493489" cy="493489"/>
          </a:xfrm>
          <a:prstGeom prst="rect">
            <a:avLst/>
          </a:prstGeom>
        </p:spPr>
      </p:pic>
      <p:pic>
        <p:nvPicPr>
          <p:cNvPr id="73" name="Picture 72">
            <a:extLst>
              <a:ext uri="{FF2B5EF4-FFF2-40B4-BE49-F238E27FC236}">
                <a16:creationId xmlns:a16="http://schemas.microsoft.com/office/drawing/2014/main" id="{AE759265-A682-66D1-8E54-AC0717DE0C0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82171" y="2361713"/>
            <a:ext cx="492434" cy="493488"/>
          </a:xfrm>
          <a:prstGeom prst="rect">
            <a:avLst/>
          </a:prstGeom>
        </p:spPr>
      </p:pic>
      <p:pic>
        <p:nvPicPr>
          <p:cNvPr id="75" name="Picture 74">
            <a:extLst>
              <a:ext uri="{FF2B5EF4-FFF2-40B4-BE49-F238E27FC236}">
                <a16:creationId xmlns:a16="http://schemas.microsoft.com/office/drawing/2014/main" id="{3838AFFD-7A4E-D82C-A4B9-FAAB49FD582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065" y="2394047"/>
            <a:ext cx="492433" cy="493488"/>
          </a:xfrm>
          <a:prstGeom prst="rect">
            <a:avLst/>
          </a:prstGeom>
        </p:spPr>
      </p:pic>
      <p:pic>
        <p:nvPicPr>
          <p:cNvPr id="77" name="Picture 76">
            <a:extLst>
              <a:ext uri="{FF2B5EF4-FFF2-40B4-BE49-F238E27FC236}">
                <a16:creationId xmlns:a16="http://schemas.microsoft.com/office/drawing/2014/main" id="{4B7633BA-347A-5050-B357-9796B6562D7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68112" y="2345906"/>
            <a:ext cx="506747" cy="507832"/>
          </a:xfrm>
          <a:prstGeom prst="rect">
            <a:avLst/>
          </a:prstGeom>
        </p:spPr>
      </p:pic>
      <p:pic>
        <p:nvPicPr>
          <p:cNvPr id="79" name="Picture 78">
            <a:extLst>
              <a:ext uri="{FF2B5EF4-FFF2-40B4-BE49-F238E27FC236}">
                <a16:creationId xmlns:a16="http://schemas.microsoft.com/office/drawing/2014/main" id="{1047805A-802B-439C-8455-F7FEA18C08E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64742" y="2400755"/>
            <a:ext cx="492433" cy="493487"/>
          </a:xfrm>
          <a:prstGeom prst="rect">
            <a:avLst/>
          </a:prstGeom>
        </p:spPr>
      </p:pic>
      <p:pic>
        <p:nvPicPr>
          <p:cNvPr id="81" name="Picture 80" descr="A white v shaped logo on a black background&#10;&#10;Description automatically generated">
            <a:extLst>
              <a:ext uri="{FF2B5EF4-FFF2-40B4-BE49-F238E27FC236}">
                <a16:creationId xmlns:a16="http://schemas.microsoft.com/office/drawing/2014/main" id="{C76D705E-D0D5-EC8E-6621-BCE6C11ECC0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582160" y="2380422"/>
            <a:ext cx="486604" cy="486604"/>
          </a:xfrm>
          <a:prstGeom prst="rect">
            <a:avLst/>
          </a:prstGeom>
        </p:spPr>
      </p:pic>
      <p:sp>
        <p:nvSpPr>
          <p:cNvPr id="82" name="Oval 81">
            <a:extLst>
              <a:ext uri="{FF2B5EF4-FFF2-40B4-BE49-F238E27FC236}">
                <a16:creationId xmlns:a16="http://schemas.microsoft.com/office/drawing/2014/main" id="{8D4D934A-D401-DE52-7A3E-F3DCC1ED00A8}"/>
              </a:ext>
            </a:extLst>
          </p:cNvPr>
          <p:cNvSpPr/>
          <p:nvPr/>
        </p:nvSpPr>
        <p:spPr>
          <a:xfrm>
            <a:off x="10573011" y="66047"/>
            <a:ext cx="1501817" cy="1501817"/>
          </a:xfrm>
          <a:prstGeom prst="ellipse">
            <a:avLst/>
          </a:prstGeom>
          <a:solidFill>
            <a:srgbClr val="0E4C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a:extLst>
              <a:ext uri="{FF2B5EF4-FFF2-40B4-BE49-F238E27FC236}">
                <a16:creationId xmlns:a16="http://schemas.microsoft.com/office/drawing/2014/main" id="{E282D51E-FBA9-AFE1-15AF-3B7AE1C0A19C}"/>
              </a:ext>
            </a:extLst>
          </p:cNvPr>
          <p:cNvSpPr/>
          <p:nvPr/>
        </p:nvSpPr>
        <p:spPr>
          <a:xfrm>
            <a:off x="10648035" y="150311"/>
            <a:ext cx="1333287" cy="1333287"/>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919E0C81-E114-1130-ABFE-62BEF5F77447}"/>
              </a:ext>
            </a:extLst>
          </p:cNvPr>
          <p:cNvSpPr/>
          <p:nvPr/>
        </p:nvSpPr>
        <p:spPr>
          <a:xfrm>
            <a:off x="9686653" y="134504"/>
            <a:ext cx="947066" cy="947066"/>
          </a:xfrm>
          <a:prstGeom prst="ellipse">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C455A3D7-76A3-C627-83B9-8DB38E081FD6}"/>
              </a:ext>
            </a:extLst>
          </p:cNvPr>
          <p:cNvSpPr/>
          <p:nvPr/>
        </p:nvSpPr>
        <p:spPr>
          <a:xfrm>
            <a:off x="9759692" y="210773"/>
            <a:ext cx="799003" cy="799003"/>
          </a:xfrm>
          <a:prstGeom prst="ellipse">
            <a:avLst/>
          </a:prstGeom>
          <a:solidFill>
            <a:srgbClr val="F5F4F2">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TextBox 85">
            <a:extLst>
              <a:ext uri="{FF2B5EF4-FFF2-40B4-BE49-F238E27FC236}">
                <a16:creationId xmlns:a16="http://schemas.microsoft.com/office/drawing/2014/main" id="{8004BAA9-4C3B-1762-5EB7-7B61EE9627BB}"/>
              </a:ext>
            </a:extLst>
          </p:cNvPr>
          <p:cNvSpPr txBox="1"/>
          <p:nvPr/>
        </p:nvSpPr>
        <p:spPr>
          <a:xfrm>
            <a:off x="9669954" y="377930"/>
            <a:ext cx="980464" cy="430887"/>
          </a:xfrm>
          <a:prstGeom prst="rect">
            <a:avLst/>
          </a:prstGeom>
          <a:noFill/>
        </p:spPr>
        <p:txBody>
          <a:bodyPr wrap="square">
            <a:spAutoFit/>
          </a:bodyPr>
          <a:lstStyle/>
          <a:p>
            <a:pPr algn="ctr"/>
            <a:r>
              <a:rPr lang="en-US" sz="1100">
                <a:solidFill>
                  <a:srgbClr val="EE7726"/>
                </a:solidFill>
                <a:latin typeface="Franklin Gothic Demi" panose="020B0703020102020204" pitchFamily="34" charset="0"/>
              </a:rPr>
              <a:t>Content Marketing</a:t>
            </a:r>
          </a:p>
        </p:txBody>
      </p:sp>
      <p:sp>
        <p:nvSpPr>
          <p:cNvPr id="87" name="TextBox 86">
            <a:extLst>
              <a:ext uri="{FF2B5EF4-FFF2-40B4-BE49-F238E27FC236}">
                <a16:creationId xmlns:a16="http://schemas.microsoft.com/office/drawing/2014/main" id="{53EF4218-B88F-632C-ED72-AE5E4A00B700}"/>
              </a:ext>
            </a:extLst>
          </p:cNvPr>
          <p:cNvSpPr txBox="1"/>
          <p:nvPr/>
        </p:nvSpPr>
        <p:spPr>
          <a:xfrm>
            <a:off x="10604311" y="484498"/>
            <a:ext cx="1439987" cy="707886"/>
          </a:xfrm>
          <a:prstGeom prst="rect">
            <a:avLst/>
          </a:prstGeom>
          <a:noFill/>
        </p:spPr>
        <p:txBody>
          <a:bodyPr wrap="square">
            <a:spAutoFit/>
          </a:bodyPr>
          <a:lstStyle/>
          <a:p>
            <a:pPr algn="ctr"/>
            <a:r>
              <a:rPr lang="en-US" sz="2000">
                <a:solidFill>
                  <a:srgbClr val="08486B"/>
                </a:solidFill>
                <a:latin typeface="Franklin Gothic Demi" panose="020B0703020102020204" pitchFamily="34" charset="0"/>
              </a:rPr>
              <a:t>Social Media</a:t>
            </a:r>
          </a:p>
        </p:txBody>
      </p:sp>
    </p:spTree>
    <p:extLst>
      <p:ext uri="{BB962C8B-B14F-4D97-AF65-F5344CB8AC3E}">
        <p14:creationId xmlns:p14="http://schemas.microsoft.com/office/powerpoint/2010/main" val="120845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289FC-1478-72C4-6125-44ECD9E8FF9C}"/>
              </a:ext>
            </a:extLst>
          </p:cNvPr>
          <p:cNvSpPr>
            <a:spLocks noGrp="1"/>
          </p:cNvSpPr>
          <p:nvPr>
            <p:ph type="title"/>
          </p:nvPr>
        </p:nvSpPr>
        <p:spPr/>
        <p:txBody>
          <a:bodyPr/>
          <a:lstStyle/>
          <a:p>
            <a:r>
              <a:rPr lang="en-US"/>
              <a:t>Social Media - Competitor Analysis</a:t>
            </a:r>
          </a:p>
        </p:txBody>
      </p:sp>
      <p:sp>
        <p:nvSpPr>
          <p:cNvPr id="3" name="Subtitle 2">
            <a:extLst>
              <a:ext uri="{FF2B5EF4-FFF2-40B4-BE49-F238E27FC236}">
                <a16:creationId xmlns:a16="http://schemas.microsoft.com/office/drawing/2014/main" id="{A2684398-DF24-4E38-FBD4-6F5C75E3EFAE}"/>
              </a:ext>
            </a:extLst>
          </p:cNvPr>
          <p:cNvSpPr>
            <a:spLocks noGrp="1"/>
          </p:cNvSpPr>
          <p:nvPr>
            <p:ph type="subTitle" idx="1"/>
          </p:nvPr>
        </p:nvSpPr>
        <p:spPr/>
        <p:txBody>
          <a:bodyPr/>
          <a:lstStyle/>
          <a:p>
            <a:r>
              <a:rPr lang="en-US"/>
              <a:t>DIGITAL MARKETING CHANNELS</a:t>
            </a:r>
          </a:p>
        </p:txBody>
      </p:sp>
      <p:pic>
        <p:nvPicPr>
          <p:cNvPr id="67" name="Picture 66">
            <a:extLst>
              <a:ext uri="{FF2B5EF4-FFF2-40B4-BE49-F238E27FC236}">
                <a16:creationId xmlns:a16="http://schemas.microsoft.com/office/drawing/2014/main" id="{A6FC6C52-CFEF-FC62-F00B-F843EE58F5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487" y="2367134"/>
            <a:ext cx="492433" cy="492433"/>
          </a:xfrm>
          <a:prstGeom prst="rect">
            <a:avLst/>
          </a:prstGeom>
        </p:spPr>
      </p:pic>
      <p:pic>
        <p:nvPicPr>
          <p:cNvPr id="69" name="Picture 68">
            <a:extLst>
              <a:ext uri="{FF2B5EF4-FFF2-40B4-BE49-F238E27FC236}">
                <a16:creationId xmlns:a16="http://schemas.microsoft.com/office/drawing/2014/main" id="{4C3DE4FA-E1AD-E01B-EDA5-06192FD7D2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017" y="2373141"/>
            <a:ext cx="492433" cy="493487"/>
          </a:xfrm>
          <a:prstGeom prst="rect">
            <a:avLst/>
          </a:prstGeom>
        </p:spPr>
      </p:pic>
      <p:pic>
        <p:nvPicPr>
          <p:cNvPr id="71" name="Picture 70">
            <a:extLst>
              <a:ext uri="{FF2B5EF4-FFF2-40B4-BE49-F238E27FC236}">
                <a16:creationId xmlns:a16="http://schemas.microsoft.com/office/drawing/2014/main" id="{5E0B645F-A836-EB8C-25C4-FA2224216E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6650" y="2373141"/>
            <a:ext cx="493489" cy="493489"/>
          </a:xfrm>
          <a:prstGeom prst="rect">
            <a:avLst/>
          </a:prstGeom>
        </p:spPr>
      </p:pic>
      <p:pic>
        <p:nvPicPr>
          <p:cNvPr id="73" name="Picture 72">
            <a:extLst>
              <a:ext uri="{FF2B5EF4-FFF2-40B4-BE49-F238E27FC236}">
                <a16:creationId xmlns:a16="http://schemas.microsoft.com/office/drawing/2014/main" id="{AE759265-A682-66D1-8E54-AC0717DE0C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2171" y="2361713"/>
            <a:ext cx="492434" cy="493488"/>
          </a:xfrm>
          <a:prstGeom prst="rect">
            <a:avLst/>
          </a:prstGeom>
        </p:spPr>
      </p:pic>
      <p:pic>
        <p:nvPicPr>
          <p:cNvPr id="75" name="Picture 74">
            <a:extLst>
              <a:ext uri="{FF2B5EF4-FFF2-40B4-BE49-F238E27FC236}">
                <a16:creationId xmlns:a16="http://schemas.microsoft.com/office/drawing/2014/main" id="{3838AFFD-7A4E-D82C-A4B9-FAAB49FD58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065" y="2394047"/>
            <a:ext cx="492433" cy="493488"/>
          </a:xfrm>
          <a:prstGeom prst="rect">
            <a:avLst/>
          </a:prstGeom>
        </p:spPr>
      </p:pic>
      <p:pic>
        <p:nvPicPr>
          <p:cNvPr id="77" name="Picture 76">
            <a:extLst>
              <a:ext uri="{FF2B5EF4-FFF2-40B4-BE49-F238E27FC236}">
                <a16:creationId xmlns:a16="http://schemas.microsoft.com/office/drawing/2014/main" id="{4B7633BA-347A-5050-B357-9796B6562D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12122" y="2345906"/>
            <a:ext cx="506747" cy="507832"/>
          </a:xfrm>
          <a:prstGeom prst="rect">
            <a:avLst/>
          </a:prstGeom>
        </p:spPr>
      </p:pic>
      <p:pic>
        <p:nvPicPr>
          <p:cNvPr id="81" name="Picture 80" descr="A white v shaped logo on a black background&#10;&#10;Description automatically generated">
            <a:extLst>
              <a:ext uri="{FF2B5EF4-FFF2-40B4-BE49-F238E27FC236}">
                <a16:creationId xmlns:a16="http://schemas.microsoft.com/office/drawing/2014/main" id="{C76D705E-D0D5-EC8E-6621-BCE6C11ECC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26170" y="2380422"/>
            <a:ext cx="486604" cy="486604"/>
          </a:xfrm>
          <a:prstGeom prst="rect">
            <a:avLst/>
          </a:prstGeom>
        </p:spPr>
      </p:pic>
      <p:sp>
        <p:nvSpPr>
          <p:cNvPr id="6" name="TextBox 5">
            <a:extLst>
              <a:ext uri="{FF2B5EF4-FFF2-40B4-BE49-F238E27FC236}">
                <a16:creationId xmlns:a16="http://schemas.microsoft.com/office/drawing/2014/main" id="{7613919B-DF90-58C8-C5DB-8E77F6D43B09}"/>
              </a:ext>
            </a:extLst>
          </p:cNvPr>
          <p:cNvSpPr txBox="1"/>
          <p:nvPr/>
        </p:nvSpPr>
        <p:spPr>
          <a:xfrm>
            <a:off x="1503133" y="3193661"/>
            <a:ext cx="1440645" cy="830997"/>
          </a:xfrm>
          <a:prstGeom prst="rect">
            <a:avLst/>
          </a:prstGeom>
          <a:noFill/>
        </p:spPr>
        <p:txBody>
          <a:bodyPr wrap="square" rtlCol="0">
            <a:spAutoFit/>
          </a:bodyPr>
          <a:lstStyle/>
          <a:p>
            <a:pPr algn="ctr"/>
            <a:r>
              <a:rPr lang="en-US" sz="1200" i="1"/>
              <a:t>Projects</a:t>
            </a:r>
          </a:p>
          <a:p>
            <a:pPr algn="ctr"/>
            <a:r>
              <a:rPr lang="en-US" sz="1200" i="1"/>
              <a:t>Press</a:t>
            </a:r>
          </a:p>
          <a:p>
            <a:pPr algn="ctr"/>
            <a:r>
              <a:rPr lang="en-US" sz="1200" i="1"/>
              <a:t>Awards</a:t>
            </a:r>
          </a:p>
          <a:p>
            <a:pPr algn="ctr"/>
            <a:r>
              <a:rPr lang="en-US" sz="1200" i="1"/>
              <a:t>Design Process</a:t>
            </a:r>
          </a:p>
        </p:txBody>
      </p:sp>
      <p:sp>
        <p:nvSpPr>
          <p:cNvPr id="7" name="TextBox 6">
            <a:extLst>
              <a:ext uri="{FF2B5EF4-FFF2-40B4-BE49-F238E27FC236}">
                <a16:creationId xmlns:a16="http://schemas.microsoft.com/office/drawing/2014/main" id="{4B57EFD7-ABD8-F710-2E27-43C377A7C386}"/>
              </a:ext>
            </a:extLst>
          </p:cNvPr>
          <p:cNvSpPr txBox="1"/>
          <p:nvPr/>
        </p:nvSpPr>
        <p:spPr>
          <a:xfrm>
            <a:off x="3297213" y="3184780"/>
            <a:ext cx="804139" cy="461665"/>
          </a:xfrm>
          <a:prstGeom prst="rect">
            <a:avLst/>
          </a:prstGeom>
          <a:noFill/>
        </p:spPr>
        <p:txBody>
          <a:bodyPr wrap="square" rtlCol="0">
            <a:spAutoFit/>
          </a:bodyPr>
          <a:lstStyle/>
          <a:p>
            <a:pPr algn="ctr"/>
            <a:r>
              <a:rPr lang="en-US" sz="1200" i="1"/>
              <a:t>All Content</a:t>
            </a:r>
          </a:p>
        </p:txBody>
      </p:sp>
      <p:sp>
        <p:nvSpPr>
          <p:cNvPr id="8" name="TextBox 7">
            <a:extLst>
              <a:ext uri="{FF2B5EF4-FFF2-40B4-BE49-F238E27FC236}">
                <a16:creationId xmlns:a16="http://schemas.microsoft.com/office/drawing/2014/main" id="{6C4B04EA-769C-A9B0-DEF7-06908477E90E}"/>
              </a:ext>
            </a:extLst>
          </p:cNvPr>
          <p:cNvSpPr txBox="1"/>
          <p:nvPr/>
        </p:nvSpPr>
        <p:spPr>
          <a:xfrm>
            <a:off x="4423235" y="3185210"/>
            <a:ext cx="1311442" cy="646331"/>
          </a:xfrm>
          <a:prstGeom prst="rect">
            <a:avLst/>
          </a:prstGeom>
          <a:noFill/>
        </p:spPr>
        <p:txBody>
          <a:bodyPr wrap="square" rtlCol="0">
            <a:spAutoFit/>
          </a:bodyPr>
          <a:lstStyle/>
          <a:p>
            <a:pPr algn="ctr"/>
            <a:r>
              <a:rPr lang="en-US" sz="1200" i="1"/>
              <a:t>Awards</a:t>
            </a:r>
          </a:p>
          <a:p>
            <a:pPr algn="ctr"/>
            <a:r>
              <a:rPr lang="en-US" sz="1200" i="1"/>
              <a:t>People</a:t>
            </a:r>
          </a:p>
          <a:p>
            <a:pPr algn="ctr"/>
            <a:r>
              <a:rPr lang="en-US" sz="1200" i="1"/>
              <a:t>Observances</a:t>
            </a:r>
          </a:p>
        </p:txBody>
      </p:sp>
      <p:sp>
        <p:nvSpPr>
          <p:cNvPr id="9" name="TextBox 8">
            <a:extLst>
              <a:ext uri="{FF2B5EF4-FFF2-40B4-BE49-F238E27FC236}">
                <a16:creationId xmlns:a16="http://schemas.microsoft.com/office/drawing/2014/main" id="{BF907A84-7886-A703-D108-FC567CE38555}"/>
              </a:ext>
            </a:extLst>
          </p:cNvPr>
          <p:cNvSpPr txBox="1"/>
          <p:nvPr/>
        </p:nvSpPr>
        <p:spPr>
          <a:xfrm>
            <a:off x="5885012" y="3184780"/>
            <a:ext cx="953381" cy="1015663"/>
          </a:xfrm>
          <a:prstGeom prst="rect">
            <a:avLst/>
          </a:prstGeom>
          <a:noFill/>
        </p:spPr>
        <p:txBody>
          <a:bodyPr wrap="square" rtlCol="0">
            <a:spAutoFit/>
          </a:bodyPr>
          <a:lstStyle/>
          <a:p>
            <a:pPr algn="ctr"/>
            <a:r>
              <a:rPr lang="en-US" sz="1200" i="1"/>
              <a:t>Press</a:t>
            </a:r>
          </a:p>
          <a:p>
            <a:pPr algn="ctr"/>
            <a:r>
              <a:rPr lang="en-US" sz="1200" i="1"/>
              <a:t>Awards</a:t>
            </a:r>
          </a:p>
          <a:p>
            <a:pPr algn="ctr"/>
            <a:r>
              <a:rPr lang="en-US" sz="1200" i="1"/>
              <a:t>Events</a:t>
            </a:r>
          </a:p>
          <a:p>
            <a:pPr algn="ctr"/>
            <a:r>
              <a:rPr lang="en-US" sz="1200" i="1"/>
              <a:t>Firm News</a:t>
            </a:r>
          </a:p>
          <a:p>
            <a:pPr algn="ctr"/>
            <a:r>
              <a:rPr lang="en-US" sz="1200" i="1"/>
              <a:t>People</a:t>
            </a:r>
          </a:p>
        </p:txBody>
      </p:sp>
      <p:sp>
        <p:nvSpPr>
          <p:cNvPr id="10" name="TextBox 9">
            <a:extLst>
              <a:ext uri="{FF2B5EF4-FFF2-40B4-BE49-F238E27FC236}">
                <a16:creationId xmlns:a16="http://schemas.microsoft.com/office/drawing/2014/main" id="{74195236-E608-1113-8975-23C1ED70B79B}"/>
              </a:ext>
            </a:extLst>
          </p:cNvPr>
          <p:cNvSpPr txBox="1"/>
          <p:nvPr/>
        </p:nvSpPr>
        <p:spPr>
          <a:xfrm>
            <a:off x="9403330" y="3192450"/>
            <a:ext cx="844264" cy="1015663"/>
          </a:xfrm>
          <a:prstGeom prst="rect">
            <a:avLst/>
          </a:prstGeom>
          <a:noFill/>
        </p:spPr>
        <p:txBody>
          <a:bodyPr wrap="square" rtlCol="0">
            <a:spAutoFit/>
          </a:bodyPr>
          <a:lstStyle/>
          <a:p>
            <a:pPr algn="ctr"/>
            <a:r>
              <a:rPr lang="en-US" sz="1200" b="1" i="1">
                <a:latin typeface="Newsreader" panose="02000000000000000000" pitchFamily="2" charset="0"/>
              </a:rPr>
              <a:t>Used only to host our website videos</a:t>
            </a:r>
          </a:p>
        </p:txBody>
      </p:sp>
      <p:sp>
        <p:nvSpPr>
          <p:cNvPr id="11" name="TextBox 10">
            <a:extLst>
              <a:ext uri="{FF2B5EF4-FFF2-40B4-BE49-F238E27FC236}">
                <a16:creationId xmlns:a16="http://schemas.microsoft.com/office/drawing/2014/main" id="{19705EB7-D71B-3BB6-52B1-613359500565}"/>
              </a:ext>
            </a:extLst>
          </p:cNvPr>
          <p:cNvSpPr txBox="1"/>
          <p:nvPr/>
        </p:nvSpPr>
        <p:spPr>
          <a:xfrm>
            <a:off x="8606649" y="3180476"/>
            <a:ext cx="825470" cy="1015663"/>
          </a:xfrm>
          <a:prstGeom prst="rect">
            <a:avLst/>
          </a:prstGeom>
          <a:noFill/>
        </p:spPr>
        <p:txBody>
          <a:bodyPr wrap="square" rtlCol="0">
            <a:spAutoFit/>
          </a:bodyPr>
          <a:lstStyle/>
          <a:p>
            <a:pPr algn="ctr"/>
            <a:r>
              <a:rPr lang="en-US" sz="1200" i="1"/>
              <a:t>Projects</a:t>
            </a:r>
          </a:p>
          <a:p>
            <a:pPr algn="ctr"/>
            <a:r>
              <a:rPr lang="en-US" sz="1200" i="1"/>
              <a:t>Ideas</a:t>
            </a:r>
          </a:p>
          <a:p>
            <a:pPr algn="ctr"/>
            <a:endParaRPr lang="en-US" sz="1200" b="1" i="1">
              <a:latin typeface="Newsreader" panose="02000000000000000000" pitchFamily="2" charset="0"/>
            </a:endParaRPr>
          </a:p>
          <a:p>
            <a:pPr algn="ctr"/>
            <a:r>
              <a:rPr lang="en-US" sz="1200" b="1" i="1">
                <a:latin typeface="Newsreader" panose="02000000000000000000" pitchFamily="2" charset="0"/>
              </a:rPr>
              <a:t>Used for discovery</a:t>
            </a:r>
          </a:p>
        </p:txBody>
      </p:sp>
      <p:sp>
        <p:nvSpPr>
          <p:cNvPr id="12" name="TextBox 11">
            <a:extLst>
              <a:ext uri="{FF2B5EF4-FFF2-40B4-BE49-F238E27FC236}">
                <a16:creationId xmlns:a16="http://schemas.microsoft.com/office/drawing/2014/main" id="{BC8A5B41-5F4C-1443-7800-EB9F4E6A313D}"/>
              </a:ext>
            </a:extLst>
          </p:cNvPr>
          <p:cNvSpPr txBox="1"/>
          <p:nvPr/>
        </p:nvSpPr>
        <p:spPr>
          <a:xfrm>
            <a:off x="10799353" y="3226642"/>
            <a:ext cx="844264" cy="461665"/>
          </a:xfrm>
          <a:prstGeom prst="rect">
            <a:avLst/>
          </a:prstGeom>
          <a:noFill/>
        </p:spPr>
        <p:txBody>
          <a:bodyPr wrap="square" rtlCol="0">
            <a:spAutoFit/>
          </a:bodyPr>
          <a:lstStyle/>
          <a:p>
            <a:pPr algn="ctr"/>
            <a:r>
              <a:rPr lang="en-US" sz="1200" i="1"/>
              <a:t>China platform</a:t>
            </a:r>
          </a:p>
        </p:txBody>
      </p:sp>
      <p:sp>
        <p:nvSpPr>
          <p:cNvPr id="13" name="TextBox 12">
            <a:extLst>
              <a:ext uri="{FF2B5EF4-FFF2-40B4-BE49-F238E27FC236}">
                <a16:creationId xmlns:a16="http://schemas.microsoft.com/office/drawing/2014/main" id="{B9707632-8500-2DD2-53D5-2660713BAF1B}"/>
              </a:ext>
            </a:extLst>
          </p:cNvPr>
          <p:cNvSpPr txBox="1"/>
          <p:nvPr/>
        </p:nvSpPr>
        <p:spPr>
          <a:xfrm>
            <a:off x="7167013" y="3180476"/>
            <a:ext cx="953381" cy="1015663"/>
          </a:xfrm>
          <a:prstGeom prst="rect">
            <a:avLst/>
          </a:prstGeom>
          <a:noFill/>
        </p:spPr>
        <p:txBody>
          <a:bodyPr wrap="square" rtlCol="0">
            <a:spAutoFit/>
          </a:bodyPr>
          <a:lstStyle/>
          <a:p>
            <a:pPr algn="ctr"/>
            <a:r>
              <a:rPr lang="en-US" sz="1200" i="1"/>
              <a:t>Projects</a:t>
            </a:r>
          </a:p>
          <a:p>
            <a:pPr algn="ctr"/>
            <a:r>
              <a:rPr lang="en-US" sz="1200" i="1"/>
              <a:t>Ideas</a:t>
            </a:r>
          </a:p>
          <a:p>
            <a:pPr algn="ctr"/>
            <a:endParaRPr lang="en-US" sz="1200" i="1"/>
          </a:p>
          <a:p>
            <a:pPr algn="ctr"/>
            <a:r>
              <a:rPr lang="en-US" sz="1200" b="1" i="1">
                <a:latin typeface="Newsreader" panose="02000000000000000000" pitchFamily="2" charset="0"/>
              </a:rPr>
              <a:t>Used for discovery</a:t>
            </a:r>
          </a:p>
        </p:txBody>
      </p:sp>
      <p:pic>
        <p:nvPicPr>
          <p:cNvPr id="14" name="Graphic 13" descr="Link with solid fill">
            <a:extLst>
              <a:ext uri="{FF2B5EF4-FFF2-40B4-BE49-F238E27FC236}">
                <a16:creationId xmlns:a16="http://schemas.microsoft.com/office/drawing/2014/main" id="{BF164BF0-9878-176A-5D74-3B29A9784A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55181" y="4391082"/>
            <a:ext cx="336548" cy="336548"/>
          </a:xfrm>
          <a:prstGeom prst="rect">
            <a:avLst/>
          </a:prstGeom>
        </p:spPr>
      </p:pic>
      <p:pic>
        <p:nvPicPr>
          <p:cNvPr id="15" name="Graphic 14" descr="Link with solid fill">
            <a:extLst>
              <a:ext uri="{FF2B5EF4-FFF2-40B4-BE49-F238E27FC236}">
                <a16:creationId xmlns:a16="http://schemas.microsoft.com/office/drawing/2014/main" id="{6D275499-1980-316E-2513-AA87FE76FBD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31007" y="4388218"/>
            <a:ext cx="336548" cy="336548"/>
          </a:xfrm>
          <a:prstGeom prst="rect">
            <a:avLst/>
          </a:prstGeom>
        </p:spPr>
      </p:pic>
      <p:pic>
        <p:nvPicPr>
          <p:cNvPr id="16" name="Graphic 15" descr="Link with solid fill">
            <a:extLst>
              <a:ext uri="{FF2B5EF4-FFF2-40B4-BE49-F238E27FC236}">
                <a16:creationId xmlns:a16="http://schemas.microsoft.com/office/drawing/2014/main" id="{EC225301-C999-8F81-CEB1-66186F8FD2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20925" y="4393108"/>
            <a:ext cx="336548" cy="336548"/>
          </a:xfrm>
          <a:prstGeom prst="rect">
            <a:avLst/>
          </a:prstGeom>
        </p:spPr>
      </p:pic>
      <p:pic>
        <p:nvPicPr>
          <p:cNvPr id="17" name="Graphic 16" descr="Link with solid fill">
            <a:extLst>
              <a:ext uri="{FF2B5EF4-FFF2-40B4-BE49-F238E27FC236}">
                <a16:creationId xmlns:a16="http://schemas.microsoft.com/office/drawing/2014/main" id="{C5AC4E62-C587-9B31-AEF9-1AAB0D90EC0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93429" y="4396540"/>
            <a:ext cx="336548" cy="336548"/>
          </a:xfrm>
          <a:prstGeom prst="rect">
            <a:avLst/>
          </a:prstGeom>
        </p:spPr>
      </p:pic>
      <p:pic>
        <p:nvPicPr>
          <p:cNvPr id="18" name="Graphic 17" descr="Link with solid fill">
            <a:extLst>
              <a:ext uri="{FF2B5EF4-FFF2-40B4-BE49-F238E27FC236}">
                <a16:creationId xmlns:a16="http://schemas.microsoft.com/office/drawing/2014/main" id="{2EBC2154-D370-65E1-5833-666D9B6E9EA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477026" y="4391290"/>
            <a:ext cx="336548" cy="336548"/>
          </a:xfrm>
          <a:prstGeom prst="rect">
            <a:avLst/>
          </a:prstGeom>
        </p:spPr>
      </p:pic>
      <p:pic>
        <p:nvPicPr>
          <p:cNvPr id="20" name="Graphic 19" descr="Link with solid fill">
            <a:extLst>
              <a:ext uri="{FF2B5EF4-FFF2-40B4-BE49-F238E27FC236}">
                <a16:creationId xmlns:a16="http://schemas.microsoft.com/office/drawing/2014/main" id="{B5E23716-32A3-5F2F-C13E-1D0D24EA925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851110" y="4388218"/>
            <a:ext cx="336548" cy="336548"/>
          </a:xfrm>
          <a:prstGeom prst="rect">
            <a:avLst/>
          </a:prstGeom>
        </p:spPr>
      </p:pic>
      <p:pic>
        <p:nvPicPr>
          <p:cNvPr id="27" name="Graphic 26" descr="Link with solid fill">
            <a:extLst>
              <a:ext uri="{FF2B5EF4-FFF2-40B4-BE49-F238E27FC236}">
                <a16:creationId xmlns:a16="http://schemas.microsoft.com/office/drawing/2014/main" id="{8A4DA5E8-FFFA-892B-EB5D-9C86C06CD67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11635" y="4417924"/>
            <a:ext cx="336548" cy="336548"/>
          </a:xfrm>
          <a:prstGeom prst="rect">
            <a:avLst/>
          </a:prstGeom>
        </p:spPr>
      </p:pic>
      <p:sp>
        <p:nvSpPr>
          <p:cNvPr id="4" name="Rectangle 3">
            <a:extLst>
              <a:ext uri="{FF2B5EF4-FFF2-40B4-BE49-F238E27FC236}">
                <a16:creationId xmlns:a16="http://schemas.microsoft.com/office/drawing/2014/main" id="{75F0AC04-61B8-FA70-329A-2FD4204B13CE}"/>
              </a:ext>
            </a:extLst>
          </p:cNvPr>
          <p:cNvSpPr/>
          <p:nvPr/>
        </p:nvSpPr>
        <p:spPr>
          <a:xfrm>
            <a:off x="4423235" y="2242301"/>
            <a:ext cx="7643209" cy="2733716"/>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BB1F9E3B-D164-3B1F-77A6-CA7B752D5ED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92886" y="2403314"/>
            <a:ext cx="489879" cy="490928"/>
          </a:xfrm>
          <a:prstGeom prst="rect">
            <a:avLst/>
          </a:prstGeom>
        </p:spPr>
      </p:pic>
      <p:pic>
        <p:nvPicPr>
          <p:cNvPr id="29" name="Picture 28">
            <a:extLst>
              <a:ext uri="{FF2B5EF4-FFF2-40B4-BE49-F238E27FC236}">
                <a16:creationId xmlns:a16="http://schemas.microsoft.com/office/drawing/2014/main" id="{45AD4C55-3A24-13A8-5C6B-1D9E6AEED50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64742" y="2400755"/>
            <a:ext cx="492433" cy="493487"/>
          </a:xfrm>
          <a:prstGeom prst="rect">
            <a:avLst/>
          </a:prstGeom>
        </p:spPr>
      </p:pic>
      <p:sp>
        <p:nvSpPr>
          <p:cNvPr id="5" name="Rectangle 4">
            <a:extLst>
              <a:ext uri="{FF2B5EF4-FFF2-40B4-BE49-F238E27FC236}">
                <a16:creationId xmlns:a16="http://schemas.microsoft.com/office/drawing/2014/main" id="{578BC39B-496F-382B-E463-7F4F4AC682C7}"/>
              </a:ext>
            </a:extLst>
          </p:cNvPr>
          <p:cNvSpPr/>
          <p:nvPr/>
        </p:nvSpPr>
        <p:spPr>
          <a:xfrm>
            <a:off x="2244737" y="2242301"/>
            <a:ext cx="608613" cy="932172"/>
          </a:xfrm>
          <a:prstGeom prst="rect">
            <a:avLst/>
          </a:prstGeom>
          <a:solidFill>
            <a:srgbClr val="FFFFFF">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98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C586A5-F846-005A-0C24-4E496A8963E2}"/>
              </a:ext>
            </a:extLst>
          </p:cNvPr>
          <p:cNvSpPr/>
          <p:nvPr/>
        </p:nvSpPr>
        <p:spPr>
          <a:xfrm>
            <a:off x="0" y="1802795"/>
            <a:ext cx="6096000" cy="338528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ABCC7E-7612-0CC2-7CFA-96EA9476594C}"/>
              </a:ext>
            </a:extLst>
          </p:cNvPr>
          <p:cNvSpPr>
            <a:spLocks noGrp="1"/>
          </p:cNvSpPr>
          <p:nvPr>
            <p:ph type="title"/>
          </p:nvPr>
        </p:nvSpPr>
        <p:spPr/>
        <p:txBody>
          <a:bodyPr/>
          <a:lstStyle/>
          <a:p>
            <a:r>
              <a:rPr lang="en-US"/>
              <a:t>Social Media - Competitor Analysis</a:t>
            </a:r>
          </a:p>
        </p:txBody>
      </p:sp>
      <p:sp>
        <p:nvSpPr>
          <p:cNvPr id="3" name="Subtitle 2">
            <a:extLst>
              <a:ext uri="{FF2B5EF4-FFF2-40B4-BE49-F238E27FC236}">
                <a16:creationId xmlns:a16="http://schemas.microsoft.com/office/drawing/2014/main" id="{13C65DD8-4D5B-5BF8-B42A-01E891C86E55}"/>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DIGITAL MARKETING CHANNELS</a:t>
            </a:r>
          </a:p>
        </p:txBody>
      </p:sp>
      <p:sp>
        <p:nvSpPr>
          <p:cNvPr id="4" name="TextBox 3">
            <a:extLst>
              <a:ext uri="{FF2B5EF4-FFF2-40B4-BE49-F238E27FC236}">
                <a16:creationId xmlns:a16="http://schemas.microsoft.com/office/drawing/2014/main" id="{B93936A2-DB30-A729-E5B0-77572BECDE4B}"/>
              </a:ext>
            </a:extLst>
          </p:cNvPr>
          <p:cNvSpPr txBox="1"/>
          <p:nvPr/>
        </p:nvSpPr>
        <p:spPr>
          <a:xfrm>
            <a:off x="838202" y="2580717"/>
            <a:ext cx="5340836" cy="1637982"/>
          </a:xfrm>
          <a:prstGeom prst="rect">
            <a:avLst/>
          </a:prstGeom>
          <a:noFill/>
        </p:spPr>
        <p:txBody>
          <a:bodyPr wrap="square" rtlCol="0" anchor="t">
            <a:noAutofit/>
          </a:bodyPr>
          <a:lstStyle/>
          <a:p>
            <a:r>
              <a:rPr lang="en-US" kern="100">
                <a:latin typeface="Aptos" panose="020B0004020202020204" pitchFamily="34" charset="0"/>
                <a:ea typeface="Aptos" panose="020B0004020202020204" pitchFamily="34" charset="0"/>
                <a:cs typeface="Times New Roman" panose="02020603050405020304" pitchFamily="18" charset="0"/>
              </a:rPr>
              <a:t>	Count frequency of posts</a:t>
            </a:r>
          </a:p>
          <a:p>
            <a:r>
              <a:rPr lang="en-US" sz="1800" kern="100">
                <a:effectLst/>
                <a:latin typeface="Aptos" panose="020B0004020202020204" pitchFamily="34" charset="0"/>
                <a:ea typeface="Aptos" panose="020B0004020202020204" pitchFamily="34" charset="0"/>
                <a:cs typeface="Times New Roman" panose="02020603050405020304" pitchFamily="18" charset="0"/>
              </a:rPr>
              <a:t>	</a:t>
            </a:r>
          </a:p>
          <a:p>
            <a:r>
              <a:rPr lang="en-US" kern="100">
                <a:latin typeface="Aptos" panose="020B0004020202020204" pitchFamily="34" charset="0"/>
                <a:ea typeface="Aptos" panose="020B0004020202020204" pitchFamily="34" charset="0"/>
                <a:cs typeface="Times New Roman" panose="02020603050405020304" pitchFamily="18" charset="0"/>
              </a:rPr>
              <a:t>	</a:t>
            </a:r>
            <a:r>
              <a:rPr lang="en-US" sz="1800" kern="100">
                <a:effectLst/>
                <a:latin typeface="Aptos" panose="020B0004020202020204" pitchFamily="34" charset="0"/>
                <a:ea typeface="Aptos" panose="020B0004020202020204" pitchFamily="34" charset="0"/>
                <a:cs typeface="Times New Roman" panose="02020603050405020304" pitchFamily="18" charset="0"/>
              </a:rPr>
              <a:t>Record the vanity metrics (# of likes)</a:t>
            </a:r>
          </a:p>
          <a:p>
            <a:r>
              <a:rPr lang="en-US" kern="100">
                <a:latin typeface="Aptos" panose="020B0004020202020204" pitchFamily="34" charset="0"/>
                <a:ea typeface="Aptos" panose="020B0004020202020204" pitchFamily="34" charset="0"/>
                <a:cs typeface="Times New Roman" panose="02020603050405020304" pitchFamily="18" charset="0"/>
              </a:rPr>
              <a:t>	</a:t>
            </a:r>
          </a:p>
          <a:p>
            <a:r>
              <a:rPr lang="en-US" kern="100">
                <a:latin typeface="Aptos" panose="020B0004020202020204" pitchFamily="34" charset="0"/>
                <a:ea typeface="Aptos" panose="020B0004020202020204" pitchFamily="34" charset="0"/>
                <a:cs typeface="Times New Roman" panose="02020603050405020304" pitchFamily="18" charset="0"/>
              </a:rPr>
              <a:t>	Populate a calendar to review posting days</a:t>
            </a:r>
            <a:endParaRPr lang="en-US" kern="100">
              <a:solidFill>
                <a:schemeClr val="bg1">
                  <a:lumMod val="75000"/>
                </a:schemeClr>
              </a:solidFill>
              <a:latin typeface="Aptos" panose="020B0004020202020204" pitchFamily="34" charset="0"/>
              <a:ea typeface="Aptos" panose="020B000402020202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74C2B7D-5636-C074-F5EC-38AF19B6CC5B}"/>
              </a:ext>
            </a:extLst>
          </p:cNvPr>
          <p:cNvSpPr txBox="1"/>
          <p:nvPr/>
        </p:nvSpPr>
        <p:spPr>
          <a:xfrm>
            <a:off x="8082680" y="2265227"/>
            <a:ext cx="3634399" cy="523220"/>
          </a:xfrm>
          <a:prstGeom prst="rect">
            <a:avLst/>
          </a:prstGeom>
          <a:noFill/>
        </p:spPr>
        <p:txBody>
          <a:bodyPr wrap="square">
            <a:spAutoFit/>
          </a:bodyPr>
          <a:lstStyle/>
          <a:p>
            <a:pPr marL="285750" indent="-285750">
              <a:buFont typeface="Arial" panose="020B0604020202020204" pitchFamily="34" charset="0"/>
              <a:buChar char="•"/>
            </a:pPr>
            <a:r>
              <a:rPr lang="en-US" sz="1400" kern="100">
                <a:solidFill>
                  <a:srgbClr val="29B892"/>
                </a:solidFill>
                <a:effectLst/>
                <a:latin typeface="Aptos" panose="020B0004020202020204" pitchFamily="34" charset="0"/>
                <a:ea typeface="Aptos" panose="020B0004020202020204" pitchFamily="34" charset="0"/>
                <a:cs typeface="Times New Roman" panose="02020603050405020304" pitchFamily="18" charset="0"/>
              </a:rPr>
              <a:t>Digital reach </a:t>
            </a:r>
          </a:p>
          <a:p>
            <a:pPr marL="285750" indent="-285750">
              <a:buFont typeface="Arial" panose="020B0604020202020204" pitchFamily="34" charset="0"/>
              <a:buChar char="•"/>
            </a:pPr>
            <a:r>
              <a:rPr lang="en-US" sz="1400" kern="100">
                <a:solidFill>
                  <a:srgbClr val="29B892"/>
                </a:solidFill>
                <a:latin typeface="Aptos" panose="020B0004020202020204" pitchFamily="34" charset="0"/>
                <a:ea typeface="Aptos" panose="020B0004020202020204" pitchFamily="34" charset="0"/>
                <a:cs typeface="Times New Roman" panose="02020603050405020304" pitchFamily="18" charset="0"/>
              </a:rPr>
              <a:t>S</a:t>
            </a:r>
            <a:r>
              <a:rPr lang="en-US" sz="1400" kern="100">
                <a:solidFill>
                  <a:srgbClr val="29B892"/>
                </a:solidFill>
                <a:latin typeface="Aptos" panose="020B0004020202020204" pitchFamily="34" charset="0"/>
                <a:cs typeface="Times New Roman" panose="02020603050405020304" pitchFamily="18" charset="0"/>
              </a:rPr>
              <a:t>ite unique visitors </a:t>
            </a:r>
            <a:endParaRPr lang="en-US" sz="1400">
              <a:solidFill>
                <a:srgbClr val="29B892"/>
              </a:solidFill>
            </a:endParaRPr>
          </a:p>
        </p:txBody>
      </p:sp>
      <p:sp>
        <p:nvSpPr>
          <p:cNvPr id="8" name="TextBox 7">
            <a:extLst>
              <a:ext uri="{FF2B5EF4-FFF2-40B4-BE49-F238E27FC236}">
                <a16:creationId xmlns:a16="http://schemas.microsoft.com/office/drawing/2014/main" id="{B64D35D6-26F4-9532-459A-160531EE99D7}"/>
              </a:ext>
            </a:extLst>
          </p:cNvPr>
          <p:cNvSpPr txBox="1"/>
          <p:nvPr/>
        </p:nvSpPr>
        <p:spPr>
          <a:xfrm>
            <a:off x="8063248" y="2890675"/>
            <a:ext cx="3251682" cy="738664"/>
          </a:xfrm>
          <a:prstGeom prst="rect">
            <a:avLst/>
          </a:prstGeom>
          <a:noFill/>
        </p:spPr>
        <p:txBody>
          <a:bodyPr wrap="square">
            <a:spAutoFit/>
          </a:bodyPr>
          <a:lstStyle/>
          <a:p>
            <a:pPr marL="285750" indent="-285750">
              <a:buFont typeface="Arial" panose="020B0604020202020204" pitchFamily="34" charset="0"/>
              <a:buChar char="•"/>
            </a:pPr>
            <a:r>
              <a:rPr lang="en-US" sz="1400" kern="100">
                <a:solidFill>
                  <a:srgbClr val="45C4D8"/>
                </a:solidFill>
                <a:latin typeface="Aptos" panose="020B0004020202020204" pitchFamily="34" charset="0"/>
                <a:cs typeface="Times New Roman" panose="02020603050405020304" pitchFamily="18" charset="0"/>
              </a:rPr>
              <a:t>Site engagement rate</a:t>
            </a:r>
          </a:p>
          <a:p>
            <a:pPr marL="285750" indent="-285750">
              <a:buFont typeface="Arial" panose="020B0604020202020204" pitchFamily="34" charset="0"/>
              <a:buChar char="•"/>
            </a:pPr>
            <a:r>
              <a:rPr lang="en-US" sz="1400" kern="100">
                <a:solidFill>
                  <a:srgbClr val="45C4D8"/>
                </a:solidFill>
                <a:latin typeface="Aptos" panose="020B0004020202020204" pitchFamily="34" charset="0"/>
                <a:cs typeface="Times New Roman" panose="02020603050405020304" pitchFamily="18" charset="0"/>
              </a:rPr>
              <a:t>Social engagement rate </a:t>
            </a:r>
          </a:p>
          <a:p>
            <a:pPr marL="285750" indent="-285750">
              <a:buFont typeface="Arial" panose="020B0604020202020204" pitchFamily="34" charset="0"/>
              <a:buChar char="•"/>
            </a:pPr>
            <a:r>
              <a:rPr lang="en-US" sz="1400" kern="100">
                <a:solidFill>
                  <a:srgbClr val="45C4D8"/>
                </a:solidFill>
                <a:latin typeface="Aptos" panose="020B0004020202020204" pitchFamily="34" charset="0"/>
                <a:cs typeface="Times New Roman" panose="02020603050405020304" pitchFamily="18" charset="0"/>
              </a:rPr>
              <a:t>Social engagement by post type</a:t>
            </a:r>
          </a:p>
        </p:txBody>
      </p:sp>
      <p:sp>
        <p:nvSpPr>
          <p:cNvPr id="9" name="TextBox 8">
            <a:extLst>
              <a:ext uri="{FF2B5EF4-FFF2-40B4-BE49-F238E27FC236}">
                <a16:creationId xmlns:a16="http://schemas.microsoft.com/office/drawing/2014/main" id="{FA6BF7FF-393F-DC4C-306F-3A6EDFF107E1}"/>
              </a:ext>
            </a:extLst>
          </p:cNvPr>
          <p:cNvSpPr txBox="1"/>
          <p:nvPr/>
        </p:nvSpPr>
        <p:spPr>
          <a:xfrm>
            <a:off x="8063248" y="3731567"/>
            <a:ext cx="3251682" cy="738664"/>
          </a:xfrm>
          <a:prstGeom prst="rect">
            <a:avLst/>
          </a:prstGeom>
          <a:noFill/>
        </p:spPr>
        <p:txBody>
          <a:bodyPr wrap="square">
            <a:spAutoFit/>
          </a:bodyPr>
          <a:lstStyle/>
          <a:p>
            <a:pPr marL="285750" indent="-285750">
              <a:buFont typeface="Arial" panose="020B0604020202020204" pitchFamily="34" charset="0"/>
              <a:buChar char="•"/>
            </a:pPr>
            <a:r>
              <a:rPr lang="en-US" sz="1400" kern="100">
                <a:solidFill>
                  <a:srgbClr val="EF7826"/>
                </a:solidFill>
                <a:latin typeface="Aptos" panose="020B0004020202020204" pitchFamily="34" charset="0"/>
                <a:cs typeface="Times New Roman" panose="02020603050405020304" pitchFamily="18" charset="0"/>
              </a:rPr>
              <a:t>Newsletter sign-ups</a:t>
            </a:r>
          </a:p>
          <a:p>
            <a:pPr marL="285750" indent="-285750">
              <a:buFont typeface="Arial" panose="020B0604020202020204" pitchFamily="34" charset="0"/>
              <a:buChar char="•"/>
            </a:pPr>
            <a:r>
              <a:rPr lang="en-US" sz="1400" kern="100">
                <a:solidFill>
                  <a:srgbClr val="EF7826"/>
                </a:solidFill>
                <a:latin typeface="Aptos" panose="020B0004020202020204" pitchFamily="34" charset="0"/>
                <a:cs typeface="Times New Roman" panose="02020603050405020304" pitchFamily="18" charset="0"/>
              </a:rPr>
              <a:t>Contact rate (site)</a:t>
            </a:r>
          </a:p>
          <a:p>
            <a:pPr marL="285750" indent="-285750">
              <a:buFont typeface="Arial" panose="020B0604020202020204" pitchFamily="34" charset="0"/>
              <a:buChar char="•"/>
            </a:pPr>
            <a:r>
              <a:rPr lang="en-US" sz="1400" kern="100">
                <a:solidFill>
                  <a:srgbClr val="EF7826"/>
                </a:solidFill>
                <a:latin typeface="Aptos" panose="020B0004020202020204" pitchFamily="34" charset="0"/>
                <a:cs typeface="Times New Roman" panose="02020603050405020304" pitchFamily="18" charset="0"/>
              </a:rPr>
              <a:t>Number of press coverage articles</a:t>
            </a:r>
            <a:endParaRPr lang="en-US" sz="1400">
              <a:solidFill>
                <a:srgbClr val="EF7826"/>
              </a:solidFill>
            </a:endParaRPr>
          </a:p>
        </p:txBody>
      </p:sp>
      <p:sp>
        <p:nvSpPr>
          <p:cNvPr id="10" name="TextBox 9">
            <a:extLst>
              <a:ext uri="{FF2B5EF4-FFF2-40B4-BE49-F238E27FC236}">
                <a16:creationId xmlns:a16="http://schemas.microsoft.com/office/drawing/2014/main" id="{716889FE-4601-0F05-5AB2-C9CBAF9F43B4}"/>
              </a:ext>
            </a:extLst>
          </p:cNvPr>
          <p:cNvSpPr txBox="1"/>
          <p:nvPr/>
        </p:nvSpPr>
        <p:spPr>
          <a:xfrm>
            <a:off x="8082680" y="4572459"/>
            <a:ext cx="3058967" cy="738664"/>
          </a:xfrm>
          <a:prstGeom prst="rect">
            <a:avLst/>
          </a:prstGeom>
          <a:noFill/>
        </p:spPr>
        <p:txBody>
          <a:bodyPr wrap="square">
            <a:spAutoFit/>
          </a:bodyPr>
          <a:lstStyle/>
          <a:p>
            <a:pPr marL="285750" indent="-285750">
              <a:buFont typeface="Arial" panose="020B0604020202020204" pitchFamily="34" charset="0"/>
              <a:buChar char="•"/>
            </a:pPr>
            <a:r>
              <a:rPr lang="en-US" sz="1400" kern="100">
                <a:solidFill>
                  <a:srgbClr val="F4D330"/>
                </a:solidFill>
                <a:latin typeface="Aptos" panose="020B0004020202020204" pitchFamily="34" charset="0"/>
                <a:cs typeface="Times New Roman" panose="02020603050405020304" pitchFamily="18" charset="0"/>
              </a:rPr>
              <a:t>Social followers</a:t>
            </a:r>
          </a:p>
          <a:p>
            <a:pPr marL="285750" indent="-285750">
              <a:buFont typeface="Arial" panose="020B0604020202020204" pitchFamily="34" charset="0"/>
              <a:buChar char="•"/>
            </a:pPr>
            <a:r>
              <a:rPr lang="en-US" sz="1400" kern="100">
                <a:solidFill>
                  <a:srgbClr val="F4D330"/>
                </a:solidFill>
                <a:latin typeface="Aptos" panose="020B0004020202020204" pitchFamily="34" charset="0"/>
                <a:cs typeface="Times New Roman" panose="02020603050405020304" pitchFamily="18" charset="0"/>
              </a:rPr>
              <a:t>Repeat site percentage</a:t>
            </a:r>
          </a:p>
          <a:p>
            <a:pPr marL="285750" indent="-285750">
              <a:buFont typeface="Arial" panose="020B0604020202020204" pitchFamily="34" charset="0"/>
              <a:buChar char="•"/>
            </a:pPr>
            <a:r>
              <a:rPr lang="en-US" sz="1400" kern="100">
                <a:solidFill>
                  <a:srgbClr val="F4D330"/>
                </a:solidFill>
                <a:latin typeface="Aptos" panose="020B0004020202020204" pitchFamily="34" charset="0"/>
                <a:cs typeface="Times New Roman" panose="02020603050405020304" pitchFamily="18" charset="0"/>
              </a:rPr>
              <a:t>Newsletter click rate</a:t>
            </a:r>
            <a:endParaRPr lang="en-US" sz="1400">
              <a:solidFill>
                <a:srgbClr val="F4D330"/>
              </a:solidFill>
            </a:endParaRPr>
          </a:p>
        </p:txBody>
      </p:sp>
      <p:pic>
        <p:nvPicPr>
          <p:cNvPr id="5" name="Picture 4" descr="A colorful rectangular objects on a black background&#10;&#10;Description automatically generated">
            <a:extLst>
              <a:ext uri="{FF2B5EF4-FFF2-40B4-BE49-F238E27FC236}">
                <a16:creationId xmlns:a16="http://schemas.microsoft.com/office/drawing/2014/main" id="{0DEF559C-797F-C2B4-B609-2F29DD93B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011" y="1802796"/>
            <a:ext cx="247403" cy="289518"/>
          </a:xfrm>
          <a:prstGeom prst="rect">
            <a:avLst/>
          </a:prstGeom>
        </p:spPr>
      </p:pic>
      <p:sp>
        <p:nvSpPr>
          <p:cNvPr id="11" name="TextBox 10">
            <a:extLst>
              <a:ext uri="{FF2B5EF4-FFF2-40B4-BE49-F238E27FC236}">
                <a16:creationId xmlns:a16="http://schemas.microsoft.com/office/drawing/2014/main" id="{72171657-46DA-594D-4008-CA40CA0B32BB}"/>
              </a:ext>
            </a:extLst>
          </p:cNvPr>
          <p:cNvSpPr txBox="1"/>
          <p:nvPr/>
        </p:nvSpPr>
        <p:spPr>
          <a:xfrm>
            <a:off x="8415414" y="1732111"/>
            <a:ext cx="2899516" cy="461665"/>
          </a:xfrm>
          <a:prstGeom prst="rect">
            <a:avLst/>
          </a:prstGeom>
          <a:noFill/>
        </p:spPr>
        <p:txBody>
          <a:bodyPr wrap="square">
            <a:spAutoFit/>
          </a:bodyPr>
          <a:lstStyle/>
          <a:p>
            <a:r>
              <a:rPr lang="en-US" sz="1200" i="1" kern="100">
                <a:effectLst/>
                <a:latin typeface="Georgia" panose="02040502050405020303" pitchFamily="18" charset="0"/>
                <a:ea typeface="Aptos" panose="020B0004020202020204" pitchFamily="34" charset="0"/>
                <a:cs typeface="Times New Roman" panose="02020603050405020304" pitchFamily="18" charset="0"/>
              </a:rPr>
              <a:t>When conducting competitor analysis, keep your KPIs top of mind. </a:t>
            </a:r>
          </a:p>
        </p:txBody>
      </p:sp>
      <p:pic>
        <p:nvPicPr>
          <p:cNvPr id="13" name="Graphic 12" descr="Comment Like with solid fill">
            <a:extLst>
              <a:ext uri="{FF2B5EF4-FFF2-40B4-BE49-F238E27FC236}">
                <a16:creationId xmlns:a16="http://schemas.microsoft.com/office/drawing/2014/main" id="{3781B613-3EB6-95EF-6CF4-FBD095E28B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42951" y="3132680"/>
            <a:ext cx="390237" cy="390237"/>
          </a:xfrm>
          <a:prstGeom prst="rect">
            <a:avLst/>
          </a:prstGeom>
        </p:spPr>
      </p:pic>
      <p:pic>
        <p:nvPicPr>
          <p:cNvPr id="15" name="Graphic 14" descr="Monthly calendar with solid fill">
            <a:extLst>
              <a:ext uri="{FF2B5EF4-FFF2-40B4-BE49-F238E27FC236}">
                <a16:creationId xmlns:a16="http://schemas.microsoft.com/office/drawing/2014/main" id="{78023AC0-5EB9-6E3F-2658-D5D0710AF6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2951" y="3682986"/>
            <a:ext cx="390237" cy="390237"/>
          </a:xfrm>
          <a:prstGeom prst="rect">
            <a:avLst/>
          </a:prstGeom>
        </p:spPr>
      </p:pic>
      <p:pic>
        <p:nvPicPr>
          <p:cNvPr id="17" name="Graphic 16" descr="Clock with solid fill">
            <a:extLst>
              <a:ext uri="{FF2B5EF4-FFF2-40B4-BE49-F238E27FC236}">
                <a16:creationId xmlns:a16="http://schemas.microsoft.com/office/drawing/2014/main" id="{A7E2BDF8-B440-4CAF-B840-BF7BB8803F4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2952" y="2580717"/>
            <a:ext cx="390237" cy="390237"/>
          </a:xfrm>
          <a:prstGeom prst="rect">
            <a:avLst/>
          </a:prstGeom>
        </p:spPr>
      </p:pic>
    </p:spTree>
    <p:extLst>
      <p:ext uri="{BB962C8B-B14F-4D97-AF65-F5344CB8AC3E}">
        <p14:creationId xmlns:p14="http://schemas.microsoft.com/office/powerpoint/2010/main" val="2800609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FADE18F-38E5-F6CB-3DC0-4B4282293C0D}"/>
              </a:ext>
            </a:extLst>
          </p:cNvPr>
          <p:cNvPicPr>
            <a:picLocks noChangeAspect="1"/>
          </p:cNvPicPr>
          <p:nvPr/>
        </p:nvPicPr>
        <p:blipFill>
          <a:blip r:embed="rId3"/>
          <a:srcRect l="8984" r="7143" b="14363"/>
          <a:stretch/>
        </p:blipFill>
        <p:spPr>
          <a:xfrm>
            <a:off x="0" y="63795"/>
            <a:ext cx="12153496" cy="6730409"/>
          </a:xfrm>
          <a:prstGeom prst="rect">
            <a:avLst/>
          </a:prstGeom>
        </p:spPr>
      </p:pic>
    </p:spTree>
    <p:extLst>
      <p:ext uri="{BB962C8B-B14F-4D97-AF65-F5344CB8AC3E}">
        <p14:creationId xmlns:p14="http://schemas.microsoft.com/office/powerpoint/2010/main" val="3379241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6C21E-1939-6B7F-CE5F-9420310FB60B}"/>
              </a:ext>
            </a:extLst>
          </p:cNvPr>
          <p:cNvSpPr>
            <a:spLocks noGrp="1"/>
          </p:cNvSpPr>
          <p:nvPr>
            <p:ph type="title"/>
          </p:nvPr>
        </p:nvSpPr>
        <p:spPr/>
        <p:txBody>
          <a:bodyPr/>
          <a:lstStyle/>
          <a:p>
            <a:r>
              <a:rPr lang="en-US"/>
              <a:t>Findings </a:t>
            </a:r>
          </a:p>
        </p:txBody>
      </p:sp>
      <p:sp>
        <p:nvSpPr>
          <p:cNvPr id="3" name="Subtitle 2">
            <a:extLst>
              <a:ext uri="{FF2B5EF4-FFF2-40B4-BE49-F238E27FC236}">
                <a16:creationId xmlns:a16="http://schemas.microsoft.com/office/drawing/2014/main" id="{B787DC0C-059A-4BED-84B0-1306672668E3}"/>
              </a:ext>
            </a:extLst>
          </p:cNvPr>
          <p:cNvSpPr>
            <a:spLocks noGrp="1"/>
          </p:cNvSpPr>
          <p:nvPr>
            <p:ph type="subTitle" idx="1"/>
          </p:nvPr>
        </p:nvSpPr>
        <p:spPr/>
        <p:txBody>
          <a:bodyPr/>
          <a:lstStyle/>
          <a:p>
            <a:pPr marL="0" indent="0">
              <a:buNone/>
            </a:pPr>
            <a:r>
              <a:rPr lang="en-US" sz="1000" spc="300">
                <a:latin typeface="Georgia" panose="02040502050405020303" pitchFamily="18" charset="0"/>
              </a:rPr>
              <a:t>DIGITAL MARKETING CHANNELS</a:t>
            </a:r>
          </a:p>
        </p:txBody>
      </p:sp>
      <p:sp>
        <p:nvSpPr>
          <p:cNvPr id="8" name="TextBox 7">
            <a:extLst>
              <a:ext uri="{FF2B5EF4-FFF2-40B4-BE49-F238E27FC236}">
                <a16:creationId xmlns:a16="http://schemas.microsoft.com/office/drawing/2014/main" id="{00BCACD0-CF92-F077-940C-C3CA7319EDD5}"/>
              </a:ext>
            </a:extLst>
          </p:cNvPr>
          <p:cNvSpPr txBox="1"/>
          <p:nvPr/>
        </p:nvSpPr>
        <p:spPr>
          <a:xfrm>
            <a:off x="838200" y="1757962"/>
            <a:ext cx="4782247" cy="369332"/>
          </a:xfrm>
          <a:prstGeom prst="rect">
            <a:avLst/>
          </a:prstGeom>
          <a:solidFill>
            <a:srgbClr val="EA509A"/>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Instagram</a:t>
            </a:r>
            <a:r>
              <a:rPr lang="en-US" kern="100">
                <a:latin typeface="Aptos" panose="020B000402020202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67FF4695-D72F-63B3-AE93-E8318833AEDC}"/>
              </a:ext>
            </a:extLst>
          </p:cNvPr>
          <p:cNvSpPr txBox="1"/>
          <p:nvPr/>
        </p:nvSpPr>
        <p:spPr>
          <a:xfrm rot="16200000">
            <a:off x="-333540" y="3694499"/>
            <a:ext cx="2218500" cy="276999"/>
          </a:xfrm>
          <a:prstGeom prst="rect">
            <a:avLst/>
          </a:prstGeom>
          <a:noFill/>
        </p:spPr>
        <p:txBody>
          <a:bodyPr wrap="square" rtlCol="0">
            <a:spAutoFit/>
          </a:bodyPr>
          <a:lstStyle/>
          <a:p>
            <a:pPr algn="r"/>
            <a:r>
              <a:rPr lang="en-US" sz="1200">
                <a:solidFill>
                  <a:schemeClr val="tx1">
                    <a:lumMod val="50000"/>
                    <a:lumOff val="50000"/>
                  </a:schemeClr>
                </a:solidFill>
                <a:latin typeface="Georgia" panose="02040502050405020303" pitchFamily="18" charset="0"/>
              </a:rPr>
              <a:t>Number of Followers</a:t>
            </a:r>
          </a:p>
        </p:txBody>
      </p:sp>
      <p:sp>
        <p:nvSpPr>
          <p:cNvPr id="12" name="TextBox 11">
            <a:extLst>
              <a:ext uri="{FF2B5EF4-FFF2-40B4-BE49-F238E27FC236}">
                <a16:creationId xmlns:a16="http://schemas.microsoft.com/office/drawing/2014/main" id="{F9C30162-FE6D-D591-39FC-19A2C7923AA0}"/>
              </a:ext>
            </a:extLst>
          </p:cNvPr>
          <p:cNvSpPr txBox="1"/>
          <p:nvPr/>
        </p:nvSpPr>
        <p:spPr>
          <a:xfrm>
            <a:off x="-1001536" y="2585042"/>
            <a:ext cx="602701" cy="3170352"/>
          </a:xfrm>
          <a:prstGeom prst="rect">
            <a:avLst/>
          </a:prstGeom>
          <a:noFill/>
        </p:spPr>
        <p:txBody>
          <a:bodyPr wrap="square" rtlCol="0" anchor="t">
            <a:noAutofit/>
          </a:bodyPr>
          <a:lstStyle/>
          <a:p>
            <a:r>
              <a:rPr lang="en-US" kern="100">
                <a:latin typeface="Aptos" panose="020B0004020202020204" pitchFamily="34" charset="0"/>
                <a:ea typeface="Aptos" panose="020B0004020202020204" pitchFamily="34" charset="0"/>
                <a:cs typeface="Times New Roman" panose="02020603050405020304" pitchFamily="18" charset="0"/>
              </a:rPr>
              <a:t>6 </a:t>
            </a:r>
          </a:p>
          <a:p>
            <a:r>
              <a:rPr lang="en-US" kern="100">
                <a:latin typeface="Aptos" panose="020B0004020202020204" pitchFamily="34" charset="0"/>
                <a:ea typeface="Aptos" panose="020B0004020202020204" pitchFamily="34" charset="0"/>
                <a:cs typeface="Times New Roman" panose="02020603050405020304" pitchFamily="18" charset="0"/>
              </a:rPr>
              <a:t>5</a:t>
            </a:r>
          </a:p>
          <a:p>
            <a:r>
              <a:rPr lang="en-US" kern="100">
                <a:latin typeface="Aptos" panose="020B0004020202020204" pitchFamily="34" charset="0"/>
                <a:ea typeface="Aptos" panose="020B0004020202020204" pitchFamily="34" charset="0"/>
                <a:cs typeface="Times New Roman" panose="02020603050405020304" pitchFamily="18" charset="0"/>
              </a:rPr>
              <a:t>7</a:t>
            </a:r>
          </a:p>
          <a:p>
            <a:r>
              <a:rPr lang="en-US" kern="100">
                <a:latin typeface="Aptos" panose="020B0004020202020204" pitchFamily="34" charset="0"/>
                <a:ea typeface="Aptos" panose="020B0004020202020204" pitchFamily="34" charset="0"/>
                <a:cs typeface="Times New Roman" panose="02020603050405020304" pitchFamily="18" charset="0"/>
              </a:rPr>
              <a:t>4</a:t>
            </a:r>
          </a:p>
          <a:p>
            <a:r>
              <a:rPr lang="en-US" kern="100">
                <a:latin typeface="Aptos" panose="020B0004020202020204" pitchFamily="34" charset="0"/>
                <a:ea typeface="Aptos" panose="020B0004020202020204" pitchFamily="34" charset="0"/>
                <a:cs typeface="Times New Roman" panose="02020603050405020304" pitchFamily="18" charset="0"/>
              </a:rPr>
              <a:t>9</a:t>
            </a:r>
          </a:p>
          <a:p>
            <a:r>
              <a:rPr lang="en-US" kern="100">
                <a:latin typeface="Aptos" panose="020B0004020202020204" pitchFamily="34" charset="0"/>
                <a:ea typeface="Aptos" panose="020B0004020202020204" pitchFamily="34" charset="0"/>
                <a:cs typeface="Times New Roman" panose="02020603050405020304" pitchFamily="18" charset="0"/>
              </a:rPr>
              <a:t>17</a:t>
            </a:r>
          </a:p>
          <a:p>
            <a:r>
              <a:rPr lang="en-US" kern="100">
                <a:latin typeface="Aptos" panose="020B0004020202020204" pitchFamily="34" charset="0"/>
                <a:ea typeface="Aptos" panose="020B0004020202020204" pitchFamily="34" charset="0"/>
                <a:cs typeface="Times New Roman" panose="02020603050405020304" pitchFamily="18" charset="0"/>
              </a:rPr>
              <a:t>2</a:t>
            </a:r>
          </a:p>
          <a:p>
            <a:r>
              <a:rPr lang="en-US" kern="100">
                <a:latin typeface="Aptos" panose="020B0004020202020204" pitchFamily="34" charset="0"/>
                <a:ea typeface="Aptos" panose="020B0004020202020204" pitchFamily="34" charset="0"/>
                <a:cs typeface="Times New Roman" panose="02020603050405020304" pitchFamily="18" charset="0"/>
              </a:rPr>
              <a:t>15</a:t>
            </a:r>
          </a:p>
          <a:p>
            <a:r>
              <a:rPr lang="en-US" kern="100">
                <a:latin typeface="Aptos" panose="020B0004020202020204" pitchFamily="34" charset="0"/>
                <a:ea typeface="Aptos" panose="020B0004020202020204" pitchFamily="34" charset="0"/>
                <a:cs typeface="Times New Roman" panose="02020603050405020304" pitchFamily="18" charset="0"/>
              </a:rPr>
              <a:t>15</a:t>
            </a:r>
          </a:p>
          <a:p>
            <a:r>
              <a:rPr lang="en-US" kern="100">
                <a:latin typeface="Aptos" panose="020B0004020202020204" pitchFamily="34" charset="0"/>
                <a:ea typeface="Aptos" panose="020B0004020202020204" pitchFamily="34" charset="0"/>
                <a:cs typeface="Times New Roman" panose="02020603050405020304" pitchFamily="18" charset="0"/>
              </a:rPr>
              <a:t>6</a:t>
            </a:r>
          </a:p>
          <a:p>
            <a:pPr marL="342900" indent="-342900">
              <a:buFont typeface="+mj-lt"/>
              <a:buAutoNum type="arabicPeriod"/>
            </a:pPr>
            <a:endParaRPr lang="en-US" kern="100">
              <a:latin typeface="Aptos" panose="020B0004020202020204" pitchFamily="34" charset="0"/>
              <a:ea typeface="Aptos" panose="020B0004020202020204" pitchFamily="34" charset="0"/>
              <a:cs typeface="Times New Roman" panose="02020603050405020304" pitchFamily="18" charset="0"/>
            </a:endParaRPr>
          </a:p>
          <a:p>
            <a:pPr marL="342900" indent="-342900">
              <a:buFont typeface="+mj-lt"/>
              <a:buAutoNum type="arabicPeriod"/>
            </a:pPr>
            <a:endParaRPr lang="en-US" kern="100">
              <a:latin typeface="Aptos" panose="020B0004020202020204" pitchFamily="34" charset="0"/>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6FD681E9-7FE2-2910-1045-9A75E29D518E}"/>
              </a:ext>
            </a:extLst>
          </p:cNvPr>
          <p:cNvSpPr txBox="1"/>
          <p:nvPr/>
        </p:nvSpPr>
        <p:spPr>
          <a:xfrm>
            <a:off x="12791689" y="2633870"/>
            <a:ext cx="3519672" cy="3072696"/>
          </a:xfrm>
          <a:prstGeom prst="rect">
            <a:avLst/>
          </a:prstGeom>
          <a:noFill/>
        </p:spPr>
        <p:txBody>
          <a:bodyPr wrap="square" rtlCol="0" anchor="t">
            <a:noAutofit/>
          </a:bodyPr>
          <a:lstStyle/>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32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24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21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17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15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11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25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19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34 posts per month</a:t>
            </a:r>
          </a:p>
          <a:p>
            <a:pPr marL="342900" indent="-342900">
              <a:buFont typeface="+mj-lt"/>
              <a:buAutoNum type="arabicPeriod"/>
            </a:pPr>
            <a:r>
              <a:rPr lang="en-US" kern="100">
                <a:latin typeface="Aptos" panose="020B0004020202020204" pitchFamily="34" charset="0"/>
                <a:ea typeface="Aptos" panose="020B0004020202020204" pitchFamily="34" charset="0"/>
                <a:cs typeface="Times New Roman" panose="02020603050405020304" pitchFamily="18" charset="0"/>
              </a:rPr>
              <a:t>Average of 22 posts per month</a:t>
            </a:r>
          </a:p>
        </p:txBody>
      </p:sp>
      <p:cxnSp>
        <p:nvCxnSpPr>
          <p:cNvPr id="4" name="Straight Connector 3">
            <a:extLst>
              <a:ext uri="{FF2B5EF4-FFF2-40B4-BE49-F238E27FC236}">
                <a16:creationId xmlns:a16="http://schemas.microsoft.com/office/drawing/2014/main" id="{2670C860-D1A6-21C7-5E41-86EEFAB771C2}"/>
              </a:ext>
            </a:extLst>
          </p:cNvPr>
          <p:cNvCxnSpPr>
            <a:cxnSpLocks/>
          </p:cNvCxnSpPr>
          <p:nvPr/>
        </p:nvCxnSpPr>
        <p:spPr>
          <a:xfrm>
            <a:off x="968446" y="2723750"/>
            <a:ext cx="0" cy="2072459"/>
          </a:xfrm>
          <a:prstGeom prst="line">
            <a:avLst/>
          </a:prstGeom>
          <a:ln w="28575">
            <a:solidFill>
              <a:srgbClr val="EA509A"/>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BAC4AF9-85C6-744D-CD84-4D630B485864}"/>
              </a:ext>
            </a:extLst>
          </p:cNvPr>
          <p:cNvSpPr txBox="1"/>
          <p:nvPr/>
        </p:nvSpPr>
        <p:spPr>
          <a:xfrm>
            <a:off x="775710" y="5760950"/>
            <a:ext cx="4781734" cy="369332"/>
          </a:xfrm>
          <a:prstGeom prst="rect">
            <a:avLst/>
          </a:prstGeom>
          <a:noFill/>
        </p:spPr>
        <p:txBody>
          <a:bodyPr wrap="square">
            <a:spAutoFit/>
          </a:bodyPr>
          <a:lstStyle/>
          <a:p>
            <a:pPr algn="ctr"/>
            <a:r>
              <a:rPr lang="en-US" kern="100">
                <a:latin typeface="Franklin Gothic Demi" panose="020B0703020102020204" pitchFamily="34" charset="0"/>
                <a:ea typeface="Aptos" panose="020B0004020202020204" pitchFamily="34" charset="0"/>
                <a:cs typeface="Times New Roman" panose="02020603050405020304" pitchFamily="18" charset="0"/>
              </a:rPr>
              <a:t>Most Popular Days to Post</a:t>
            </a:r>
          </a:p>
        </p:txBody>
      </p:sp>
      <p:graphicFrame>
        <p:nvGraphicFramePr>
          <p:cNvPr id="24" name="Chart 23">
            <a:extLst>
              <a:ext uri="{FF2B5EF4-FFF2-40B4-BE49-F238E27FC236}">
                <a16:creationId xmlns:a16="http://schemas.microsoft.com/office/drawing/2014/main" id="{BDB779E0-ED13-A535-742C-116812BE42B8}"/>
              </a:ext>
            </a:extLst>
          </p:cNvPr>
          <p:cNvGraphicFramePr/>
          <p:nvPr>
            <p:extLst>
              <p:ext uri="{D42A27DB-BD31-4B8C-83A1-F6EECF244321}">
                <p14:modId xmlns:p14="http://schemas.microsoft.com/office/powerpoint/2010/main" val="1170831814"/>
              </p:ext>
            </p:extLst>
          </p:nvPr>
        </p:nvGraphicFramePr>
        <p:xfrm>
          <a:off x="968446" y="2603653"/>
          <a:ext cx="4652000" cy="2855979"/>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5B5C48B3-73CA-94DC-7B75-3328A624E89E}"/>
              </a:ext>
            </a:extLst>
          </p:cNvPr>
          <p:cNvSpPr txBox="1"/>
          <p:nvPr/>
        </p:nvSpPr>
        <p:spPr>
          <a:xfrm>
            <a:off x="9215336" y="6589934"/>
            <a:ext cx="2976664" cy="246221"/>
          </a:xfrm>
          <a:prstGeom prst="rect">
            <a:avLst/>
          </a:prstGeom>
          <a:noFill/>
        </p:spPr>
        <p:txBody>
          <a:bodyPr wrap="square">
            <a:spAutoFit/>
          </a:bodyPr>
          <a:lstStyle/>
          <a:p>
            <a:pPr algn="r"/>
            <a:r>
              <a:rPr lang="en-US" sz="1000" kern="100">
                <a:solidFill>
                  <a:schemeClr val="tx1">
                    <a:lumMod val="50000"/>
                    <a:lumOff val="50000"/>
                  </a:schemeClr>
                </a:solidFill>
                <a:latin typeface="Aptos" panose="020B0004020202020204" pitchFamily="34" charset="0"/>
                <a:ea typeface="Aptos" panose="020B0004020202020204" pitchFamily="34" charset="0"/>
                <a:cs typeface="Times New Roman" panose="02020603050405020304" pitchFamily="18" charset="0"/>
              </a:rPr>
              <a:t>Data from January, February, and March 2023</a:t>
            </a:r>
            <a:endParaRPr lang="en-US" sz="1000">
              <a:solidFill>
                <a:schemeClr val="tx1">
                  <a:lumMod val="50000"/>
                  <a:lumOff val="50000"/>
                </a:schemeClr>
              </a:solidFill>
            </a:endParaRPr>
          </a:p>
        </p:txBody>
      </p:sp>
      <p:sp>
        <p:nvSpPr>
          <p:cNvPr id="33" name="TextBox 32">
            <a:extLst>
              <a:ext uri="{FF2B5EF4-FFF2-40B4-BE49-F238E27FC236}">
                <a16:creationId xmlns:a16="http://schemas.microsoft.com/office/drawing/2014/main" id="{15605BCB-07B0-18C1-168B-430667507282}"/>
              </a:ext>
            </a:extLst>
          </p:cNvPr>
          <p:cNvSpPr txBox="1"/>
          <p:nvPr/>
        </p:nvSpPr>
        <p:spPr>
          <a:xfrm>
            <a:off x="1009650" y="2402805"/>
            <a:ext cx="4781734" cy="369332"/>
          </a:xfrm>
          <a:prstGeom prst="rect">
            <a:avLst/>
          </a:prstGeom>
          <a:noFill/>
        </p:spPr>
        <p:txBody>
          <a:bodyPr wrap="square">
            <a:spAutoFit/>
          </a:bodyPr>
          <a:lstStyle/>
          <a:p>
            <a:pPr algn="ctr"/>
            <a:r>
              <a:rPr lang="en-US" kern="100">
                <a:latin typeface="Franklin Gothic Demi" panose="020B0703020102020204" pitchFamily="34" charset="0"/>
                <a:ea typeface="Aptos" panose="020B0004020202020204" pitchFamily="34" charset="0"/>
                <a:cs typeface="Times New Roman" panose="02020603050405020304" pitchFamily="18" charset="0"/>
              </a:rPr>
              <a:t>Average # of Posts Per Month</a:t>
            </a:r>
          </a:p>
        </p:txBody>
      </p:sp>
      <p:graphicFrame>
        <p:nvGraphicFramePr>
          <p:cNvPr id="34" name="Table 33">
            <a:extLst>
              <a:ext uri="{FF2B5EF4-FFF2-40B4-BE49-F238E27FC236}">
                <a16:creationId xmlns:a16="http://schemas.microsoft.com/office/drawing/2014/main" id="{EFDC254C-9E27-9A02-5ABB-19BD37479BE3}"/>
              </a:ext>
            </a:extLst>
          </p:cNvPr>
          <p:cNvGraphicFramePr>
            <a:graphicFrameLocks noGrp="1"/>
          </p:cNvGraphicFramePr>
          <p:nvPr>
            <p:extLst>
              <p:ext uri="{D42A27DB-BD31-4B8C-83A1-F6EECF244321}">
                <p14:modId xmlns:p14="http://schemas.microsoft.com/office/powerpoint/2010/main" val="1195989204"/>
              </p:ext>
            </p:extLst>
          </p:nvPr>
        </p:nvGraphicFramePr>
        <p:xfrm>
          <a:off x="838200" y="6165831"/>
          <a:ext cx="4781735" cy="365760"/>
        </p:xfrm>
        <a:graphic>
          <a:graphicData uri="http://schemas.openxmlformats.org/drawingml/2006/table">
            <a:tbl>
              <a:tblPr firstRow="1" bandRow="1">
                <a:tableStyleId>{5C22544A-7EE6-4342-B048-85BDC9FD1C3A}</a:tableStyleId>
              </a:tblPr>
              <a:tblGrid>
                <a:gridCol w="683105">
                  <a:extLst>
                    <a:ext uri="{9D8B030D-6E8A-4147-A177-3AD203B41FA5}">
                      <a16:colId xmlns:a16="http://schemas.microsoft.com/office/drawing/2014/main" val="3005013870"/>
                    </a:ext>
                  </a:extLst>
                </a:gridCol>
                <a:gridCol w="683105">
                  <a:extLst>
                    <a:ext uri="{9D8B030D-6E8A-4147-A177-3AD203B41FA5}">
                      <a16:colId xmlns:a16="http://schemas.microsoft.com/office/drawing/2014/main" val="3174686022"/>
                    </a:ext>
                  </a:extLst>
                </a:gridCol>
                <a:gridCol w="683105">
                  <a:extLst>
                    <a:ext uri="{9D8B030D-6E8A-4147-A177-3AD203B41FA5}">
                      <a16:colId xmlns:a16="http://schemas.microsoft.com/office/drawing/2014/main" val="158030371"/>
                    </a:ext>
                  </a:extLst>
                </a:gridCol>
                <a:gridCol w="683105">
                  <a:extLst>
                    <a:ext uri="{9D8B030D-6E8A-4147-A177-3AD203B41FA5}">
                      <a16:colId xmlns:a16="http://schemas.microsoft.com/office/drawing/2014/main" val="1614674006"/>
                    </a:ext>
                  </a:extLst>
                </a:gridCol>
                <a:gridCol w="683105">
                  <a:extLst>
                    <a:ext uri="{9D8B030D-6E8A-4147-A177-3AD203B41FA5}">
                      <a16:colId xmlns:a16="http://schemas.microsoft.com/office/drawing/2014/main" val="1469884536"/>
                    </a:ext>
                  </a:extLst>
                </a:gridCol>
                <a:gridCol w="683105">
                  <a:extLst>
                    <a:ext uri="{9D8B030D-6E8A-4147-A177-3AD203B41FA5}">
                      <a16:colId xmlns:a16="http://schemas.microsoft.com/office/drawing/2014/main" val="15181908"/>
                    </a:ext>
                  </a:extLst>
                </a:gridCol>
                <a:gridCol w="683105">
                  <a:extLst>
                    <a:ext uri="{9D8B030D-6E8A-4147-A177-3AD203B41FA5}">
                      <a16:colId xmlns:a16="http://schemas.microsoft.com/office/drawing/2014/main" val="1695941715"/>
                    </a:ext>
                  </a:extLst>
                </a:gridCol>
              </a:tblGrid>
              <a:tr h="288057">
                <a:tc>
                  <a:txBody>
                    <a:bodyPr/>
                    <a:lstStyle/>
                    <a:p>
                      <a:pPr algn="ctr"/>
                      <a:r>
                        <a:rPr lang="en-US"/>
                        <a:t>S</a:t>
                      </a:r>
                    </a:p>
                  </a:txBody>
                  <a:tcPr>
                    <a:solidFill>
                      <a:srgbClr val="DBD5CD"/>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M</a:t>
                      </a:r>
                      <a:endParaRPr lang="en-US">
                        <a:solidFill>
                          <a:srgbClr val="EA509A"/>
                        </a:solidFill>
                        <a:latin typeface="Franklin Gothic Demi" panose="020B0703020102020204" pitchFamily="34" charset="0"/>
                      </a:endParaRPr>
                    </a:p>
                  </a:txBody>
                  <a:tcPr>
                    <a:solidFill>
                      <a:srgbClr val="DBD5CD"/>
                    </a:solidFill>
                  </a:tcPr>
                </a:tc>
                <a:tc>
                  <a:txBody>
                    <a:bodyPr/>
                    <a:lstStyle/>
                    <a:p>
                      <a:pPr algn="ctr"/>
                      <a:r>
                        <a:rPr lang="en-US">
                          <a:solidFill>
                            <a:srgbClr val="EA509A"/>
                          </a:solidFill>
                          <a:latin typeface="Franklin Gothic Demi" panose="020B0703020102020204" pitchFamily="34" charset="0"/>
                        </a:rPr>
                        <a:t>T</a:t>
                      </a:r>
                      <a:endParaRPr lang="en-US"/>
                    </a:p>
                  </a:txBody>
                  <a:tcPr>
                    <a:solidFill>
                      <a:srgbClr val="DBD5CD"/>
                    </a:solidFill>
                  </a:tcPr>
                </a:tc>
                <a:tc>
                  <a:txBody>
                    <a:bodyPr/>
                    <a:lstStyle/>
                    <a:p>
                      <a:pPr algn="ctr"/>
                      <a:r>
                        <a:rPr lang="en-US">
                          <a:solidFill>
                            <a:srgbClr val="EA509A"/>
                          </a:solidFill>
                          <a:latin typeface="Franklin Gothic Demi" panose="020B0703020102020204" pitchFamily="34" charset="0"/>
                        </a:rPr>
                        <a:t>W</a:t>
                      </a:r>
                      <a:endParaRPr lang="en-US"/>
                    </a:p>
                  </a:txBody>
                  <a:tcPr>
                    <a:solidFill>
                      <a:srgbClr val="DBD5CD"/>
                    </a:solidFill>
                  </a:tcPr>
                </a:tc>
                <a:tc>
                  <a:txBody>
                    <a:bodyPr/>
                    <a:lstStyle/>
                    <a:p>
                      <a:pPr algn="ctr"/>
                      <a:r>
                        <a:rPr lang="en-US">
                          <a:solidFill>
                            <a:srgbClr val="EA509A"/>
                          </a:solidFill>
                          <a:latin typeface="Franklin Gothic Demi" panose="020B0703020102020204" pitchFamily="34" charset="0"/>
                        </a:rPr>
                        <a:t>T</a:t>
                      </a:r>
                      <a:endParaRPr lang="en-US"/>
                    </a:p>
                  </a:txBody>
                  <a:tcPr>
                    <a:solidFill>
                      <a:srgbClr val="DBD5CD"/>
                    </a:solidFill>
                  </a:tcPr>
                </a:tc>
                <a:tc>
                  <a:txBody>
                    <a:bodyPr/>
                    <a:lstStyle/>
                    <a:p>
                      <a:pPr algn="ctr"/>
                      <a:r>
                        <a:rPr lang="en-US"/>
                        <a:t>F</a:t>
                      </a:r>
                    </a:p>
                  </a:txBody>
                  <a:tcPr>
                    <a:solidFill>
                      <a:srgbClr val="DBD5CD"/>
                    </a:solidFill>
                  </a:tcPr>
                </a:tc>
                <a:tc>
                  <a:txBody>
                    <a:bodyPr/>
                    <a:lstStyle/>
                    <a:p>
                      <a:pPr algn="ctr"/>
                      <a:r>
                        <a:rPr lang="en-US"/>
                        <a:t>S</a:t>
                      </a:r>
                    </a:p>
                  </a:txBody>
                  <a:tcPr>
                    <a:solidFill>
                      <a:srgbClr val="DBD5CD"/>
                    </a:solidFill>
                  </a:tcPr>
                </a:tc>
                <a:extLst>
                  <a:ext uri="{0D108BD9-81ED-4DB2-BD59-A6C34878D82A}">
                    <a16:rowId xmlns:a16="http://schemas.microsoft.com/office/drawing/2014/main" val="839138826"/>
                  </a:ext>
                </a:extLst>
              </a:tr>
            </a:tbl>
          </a:graphicData>
        </a:graphic>
      </p:graphicFrame>
      <p:sp>
        <p:nvSpPr>
          <p:cNvPr id="35" name="Rectangle 34">
            <a:extLst>
              <a:ext uri="{FF2B5EF4-FFF2-40B4-BE49-F238E27FC236}">
                <a16:creationId xmlns:a16="http://schemas.microsoft.com/office/drawing/2014/main" id="{2C39B716-6501-9008-2544-F38D1EED1187}"/>
              </a:ext>
            </a:extLst>
          </p:cNvPr>
          <p:cNvSpPr/>
          <p:nvPr/>
        </p:nvSpPr>
        <p:spPr>
          <a:xfrm>
            <a:off x="1095983" y="2736718"/>
            <a:ext cx="1647213" cy="804150"/>
          </a:xfrm>
          <a:prstGeom prst="rect">
            <a:avLst/>
          </a:prstGeom>
          <a:noFill/>
          <a:ln w="28575">
            <a:solidFill>
              <a:srgbClr val="29B892"/>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8914EA26-10E6-F2B0-7770-0D11A0C4D465}"/>
              </a:ext>
            </a:extLst>
          </p:cNvPr>
          <p:cNvGrpSpPr/>
          <p:nvPr/>
        </p:nvGrpSpPr>
        <p:grpSpPr>
          <a:xfrm>
            <a:off x="6336720" y="1757962"/>
            <a:ext cx="5026300" cy="3609000"/>
            <a:chOff x="6336720" y="1757962"/>
            <a:chExt cx="5026300" cy="3609000"/>
          </a:xfrm>
        </p:grpSpPr>
        <p:sp>
          <p:nvSpPr>
            <p:cNvPr id="5" name="TextBox 4">
              <a:extLst>
                <a:ext uri="{FF2B5EF4-FFF2-40B4-BE49-F238E27FC236}">
                  <a16:creationId xmlns:a16="http://schemas.microsoft.com/office/drawing/2014/main" id="{DB02BB88-F4F6-5EAC-9D35-31C5E09CEB5E}"/>
                </a:ext>
              </a:extLst>
            </p:cNvPr>
            <p:cNvSpPr txBox="1"/>
            <p:nvPr/>
          </p:nvSpPr>
          <p:spPr>
            <a:xfrm>
              <a:off x="6571553" y="1757962"/>
              <a:ext cx="4782247" cy="369332"/>
            </a:xfrm>
            <a:prstGeom prst="rect">
              <a:avLst/>
            </a:prstGeom>
            <a:solidFill>
              <a:srgbClr val="08486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LinkedIn</a:t>
              </a:r>
              <a:r>
                <a:rPr lang="en-US" kern="100">
                  <a:latin typeface="Aptos" panose="020B0004020202020204" pitchFamily="34" charset="0"/>
                  <a:cs typeface="Times New Roman" panose="02020603050405020304" pitchFamily="18" charset="0"/>
                </a:rPr>
                <a:t> </a:t>
              </a:r>
            </a:p>
          </p:txBody>
        </p:sp>
        <p:graphicFrame>
          <p:nvGraphicFramePr>
            <p:cNvPr id="27" name="Chart 26">
              <a:extLst>
                <a:ext uri="{FF2B5EF4-FFF2-40B4-BE49-F238E27FC236}">
                  <a16:creationId xmlns:a16="http://schemas.microsoft.com/office/drawing/2014/main" id="{64552672-B0B4-D5DA-15D8-3FF200327B5F}"/>
                </a:ext>
              </a:extLst>
            </p:cNvPr>
            <p:cNvGraphicFramePr/>
            <p:nvPr>
              <p:extLst>
                <p:ext uri="{D42A27DB-BD31-4B8C-83A1-F6EECF244321}">
                  <p14:modId xmlns:p14="http://schemas.microsoft.com/office/powerpoint/2010/main" val="2456754557"/>
                </p:ext>
              </p:extLst>
            </p:nvPr>
          </p:nvGraphicFramePr>
          <p:xfrm>
            <a:off x="6646153" y="2510983"/>
            <a:ext cx="4652000" cy="2855979"/>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D12471DC-8326-FDFA-E46D-86CE71880483}"/>
                </a:ext>
              </a:extLst>
            </p:cNvPr>
            <p:cNvSpPr txBox="1"/>
            <p:nvPr/>
          </p:nvSpPr>
          <p:spPr>
            <a:xfrm>
              <a:off x="6581286" y="2215710"/>
              <a:ext cx="4781734" cy="369332"/>
            </a:xfrm>
            <a:prstGeom prst="rect">
              <a:avLst/>
            </a:prstGeom>
            <a:noFill/>
          </p:spPr>
          <p:txBody>
            <a:bodyPr wrap="square">
              <a:spAutoFit/>
            </a:bodyPr>
            <a:lstStyle/>
            <a:p>
              <a:pPr algn="ctr"/>
              <a:r>
                <a:rPr lang="en-US" kern="100">
                  <a:latin typeface="Franklin Gothic Demi" panose="020B0703020102020204" pitchFamily="34" charset="0"/>
                  <a:ea typeface="Aptos" panose="020B0004020202020204" pitchFamily="34" charset="0"/>
                  <a:cs typeface="Times New Roman" panose="02020603050405020304" pitchFamily="18" charset="0"/>
                </a:rPr>
                <a:t>Average # of Posts Per Month</a:t>
              </a:r>
            </a:p>
          </p:txBody>
        </p:sp>
        <p:cxnSp>
          <p:nvCxnSpPr>
            <p:cNvPr id="31" name="Straight Connector 30">
              <a:extLst>
                <a:ext uri="{FF2B5EF4-FFF2-40B4-BE49-F238E27FC236}">
                  <a16:creationId xmlns:a16="http://schemas.microsoft.com/office/drawing/2014/main" id="{C26CF972-1B99-6587-E5B6-77A71ECBF23A}"/>
                </a:ext>
              </a:extLst>
            </p:cNvPr>
            <p:cNvCxnSpPr>
              <a:cxnSpLocks/>
            </p:cNvCxnSpPr>
            <p:nvPr/>
          </p:nvCxnSpPr>
          <p:spPr>
            <a:xfrm>
              <a:off x="6664531" y="2633870"/>
              <a:ext cx="0" cy="2072459"/>
            </a:xfrm>
            <a:prstGeom prst="line">
              <a:avLst/>
            </a:prstGeom>
            <a:ln w="28575">
              <a:solidFill>
                <a:srgbClr val="08486B"/>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099697DB-5AAC-837B-A5A0-84EBC3B8074D}"/>
                </a:ext>
              </a:extLst>
            </p:cNvPr>
            <p:cNvSpPr txBox="1"/>
            <p:nvPr/>
          </p:nvSpPr>
          <p:spPr>
            <a:xfrm rot="16200000">
              <a:off x="5365970" y="3694500"/>
              <a:ext cx="2218500" cy="276999"/>
            </a:xfrm>
            <a:prstGeom prst="rect">
              <a:avLst/>
            </a:prstGeom>
            <a:noFill/>
          </p:spPr>
          <p:txBody>
            <a:bodyPr wrap="square" rtlCol="0">
              <a:spAutoFit/>
            </a:bodyPr>
            <a:lstStyle/>
            <a:p>
              <a:pPr algn="r"/>
              <a:r>
                <a:rPr lang="en-US" sz="1200">
                  <a:solidFill>
                    <a:schemeClr val="tx1">
                      <a:lumMod val="50000"/>
                      <a:lumOff val="50000"/>
                    </a:schemeClr>
                  </a:solidFill>
                  <a:latin typeface="Georgia" panose="02040502050405020303" pitchFamily="18" charset="0"/>
                </a:rPr>
                <a:t>Number of Followers</a:t>
              </a:r>
            </a:p>
          </p:txBody>
        </p:sp>
      </p:grpSp>
      <p:sp>
        <p:nvSpPr>
          <p:cNvPr id="36" name="Rectangle 35">
            <a:extLst>
              <a:ext uri="{FF2B5EF4-FFF2-40B4-BE49-F238E27FC236}">
                <a16:creationId xmlns:a16="http://schemas.microsoft.com/office/drawing/2014/main" id="{DF94CE66-D663-2DB2-A74B-7942DAB236E7}"/>
              </a:ext>
            </a:extLst>
          </p:cNvPr>
          <p:cNvSpPr/>
          <p:nvPr/>
        </p:nvSpPr>
        <p:spPr>
          <a:xfrm>
            <a:off x="6782131" y="3275296"/>
            <a:ext cx="1966278" cy="602798"/>
          </a:xfrm>
          <a:prstGeom prst="rect">
            <a:avLst/>
          </a:prstGeom>
          <a:noFill/>
          <a:ln w="28575">
            <a:solidFill>
              <a:srgbClr val="E627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8011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499"/>
                                          </p:stCondLst>
                                        </p:cTn>
                                        <p:tgtEl>
                                          <p:spTgt spid="3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6" descr="A sign on a wall in a building&#10;&#10;Description automatically generated">
            <a:extLst>
              <a:ext uri="{FF2B5EF4-FFF2-40B4-BE49-F238E27FC236}">
                <a16:creationId xmlns:a16="http://schemas.microsoft.com/office/drawing/2014/main" id="{A07B89D1-7958-3E43-9266-F8E8AF5009F9}"/>
              </a:ext>
            </a:extLst>
          </p:cNvPr>
          <p:cNvPicPr>
            <a:picLocks noChangeAspect="1"/>
          </p:cNvPicPr>
          <p:nvPr/>
        </p:nvPicPr>
        <p:blipFill>
          <a:blip r:embed="rId3">
            <a:extLst>
              <a:ext uri="{28A0092B-C50C-407E-A947-70E740481C1C}">
                <a14:useLocalDpi xmlns:a14="http://schemas.microsoft.com/office/drawing/2010/main" val="0"/>
              </a:ext>
            </a:extLst>
          </a:blip>
          <a:srcRect t="8779" b="8779"/>
          <a:stretch>
            <a:fillRect/>
          </a:stretch>
        </p:blipFill>
        <p:spPr>
          <a:xfrm>
            <a:off x="-15884" y="540191"/>
            <a:ext cx="9200726" cy="4942639"/>
          </a:xfrm>
          <a:prstGeom prst="rect">
            <a:avLst/>
          </a:prstGeom>
          <a:solidFill>
            <a:schemeClr val="bg1">
              <a:lumMod val="85000"/>
            </a:schemeClr>
          </a:solidFill>
        </p:spPr>
      </p:pic>
      <p:pic>
        <p:nvPicPr>
          <p:cNvPr id="23" name="Picture 22" descr="A group of people sitting at a table&#10;&#10;Description automatically generated">
            <a:extLst>
              <a:ext uri="{FF2B5EF4-FFF2-40B4-BE49-F238E27FC236}">
                <a16:creationId xmlns:a16="http://schemas.microsoft.com/office/drawing/2014/main" id="{2299754D-2506-DB2E-CE57-4A6DC2975D19}"/>
              </a:ext>
            </a:extLst>
          </p:cNvPr>
          <p:cNvPicPr>
            <a:picLocks noChangeAspect="1"/>
          </p:cNvPicPr>
          <p:nvPr/>
        </p:nvPicPr>
        <p:blipFill>
          <a:blip r:embed="rId4">
            <a:extLst>
              <a:ext uri="{28A0092B-C50C-407E-A947-70E740481C1C}">
                <a14:useLocalDpi xmlns:a14="http://schemas.microsoft.com/office/drawing/2010/main" val="0"/>
              </a:ext>
            </a:extLst>
          </a:blip>
          <a:srcRect t="13320" b="6204"/>
          <a:stretch/>
        </p:blipFill>
        <p:spPr>
          <a:xfrm>
            <a:off x="-19290" y="540190"/>
            <a:ext cx="9204132" cy="4951777"/>
          </a:xfrm>
          <a:prstGeom prst="rect">
            <a:avLst/>
          </a:prstGeom>
        </p:spPr>
      </p:pic>
      <p:pic>
        <p:nvPicPr>
          <p:cNvPr id="10" name="Picture 9" descr="A group of people working on a table&#10;&#10;Description automatically generated">
            <a:extLst>
              <a:ext uri="{FF2B5EF4-FFF2-40B4-BE49-F238E27FC236}">
                <a16:creationId xmlns:a16="http://schemas.microsoft.com/office/drawing/2014/main" id="{424E83C8-3A70-4CAB-53ED-174383D3A3BA}"/>
              </a:ext>
            </a:extLst>
          </p:cNvPr>
          <p:cNvPicPr>
            <a:picLocks noChangeAspect="1"/>
          </p:cNvPicPr>
          <p:nvPr/>
        </p:nvPicPr>
        <p:blipFill>
          <a:blip r:embed="rId5">
            <a:extLst>
              <a:ext uri="{28A0092B-C50C-407E-A947-70E740481C1C}">
                <a14:useLocalDpi xmlns:a14="http://schemas.microsoft.com/office/drawing/2010/main" val="0"/>
              </a:ext>
            </a:extLst>
          </a:blip>
          <a:srcRect t="9521" b="9669"/>
          <a:stretch/>
        </p:blipFill>
        <p:spPr>
          <a:xfrm>
            <a:off x="0" y="540191"/>
            <a:ext cx="9188247" cy="4951775"/>
          </a:xfrm>
          <a:prstGeom prst="rect">
            <a:avLst/>
          </a:prstGeom>
        </p:spPr>
      </p:pic>
      <p:pic>
        <p:nvPicPr>
          <p:cNvPr id="14" name="Picture 13" descr="People walking in a building&#10;&#10;Description automatically generated">
            <a:extLst>
              <a:ext uri="{FF2B5EF4-FFF2-40B4-BE49-F238E27FC236}">
                <a16:creationId xmlns:a16="http://schemas.microsoft.com/office/drawing/2014/main" id="{B4A42511-8996-5C88-2C33-C5F761106EB2}"/>
              </a:ext>
            </a:extLst>
          </p:cNvPr>
          <p:cNvPicPr>
            <a:picLocks noChangeAspect="1"/>
          </p:cNvPicPr>
          <p:nvPr/>
        </p:nvPicPr>
        <p:blipFill>
          <a:blip r:embed="rId6">
            <a:extLst>
              <a:ext uri="{28A0092B-C50C-407E-A947-70E740481C1C}">
                <a14:useLocalDpi xmlns:a14="http://schemas.microsoft.com/office/drawing/2010/main" val="0"/>
              </a:ext>
            </a:extLst>
          </a:blip>
          <a:srcRect l="-84" t="2477" r="49" b="14647"/>
          <a:stretch/>
        </p:blipFill>
        <p:spPr>
          <a:xfrm>
            <a:off x="-15873" y="542471"/>
            <a:ext cx="9204119" cy="4949495"/>
          </a:xfrm>
          <a:prstGeom prst="rect">
            <a:avLst/>
          </a:prstGeom>
        </p:spPr>
      </p:pic>
      <p:pic>
        <p:nvPicPr>
          <p:cNvPr id="16" name="Picture 15" descr="A group of people in a room&#10;&#10;Description automatically generated">
            <a:extLst>
              <a:ext uri="{FF2B5EF4-FFF2-40B4-BE49-F238E27FC236}">
                <a16:creationId xmlns:a16="http://schemas.microsoft.com/office/drawing/2014/main" id="{2DA7E6D2-4854-D8CD-8611-2F7FBBD04737}"/>
              </a:ext>
            </a:extLst>
          </p:cNvPr>
          <p:cNvPicPr>
            <a:picLocks noChangeAspect="1"/>
          </p:cNvPicPr>
          <p:nvPr/>
        </p:nvPicPr>
        <p:blipFill>
          <a:blip r:embed="rId7"/>
          <a:srcRect l="29" t="11881" r="-29" b="2672"/>
          <a:stretch/>
        </p:blipFill>
        <p:spPr>
          <a:xfrm>
            <a:off x="-15872" y="540797"/>
            <a:ext cx="9204118" cy="4951170"/>
          </a:xfrm>
          <a:prstGeom prst="rect">
            <a:avLst/>
          </a:prstGeom>
        </p:spPr>
      </p:pic>
      <p:pic>
        <p:nvPicPr>
          <p:cNvPr id="7" name="Picture Placeholder 6" descr="A sign on a wall in a building&#10;&#10;Description automatically generated">
            <a:extLst>
              <a:ext uri="{FF2B5EF4-FFF2-40B4-BE49-F238E27FC236}">
                <a16:creationId xmlns:a16="http://schemas.microsoft.com/office/drawing/2014/main" id="{8766C0E2-0192-CAB6-ADC6-D6DC846F2AB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779" b="8728"/>
          <a:stretch/>
        </p:blipFill>
        <p:spPr>
          <a:xfrm>
            <a:off x="-7937" y="544462"/>
            <a:ext cx="9204115" cy="4947506"/>
          </a:xfrm>
        </p:spPr>
      </p:pic>
      <p:pic>
        <p:nvPicPr>
          <p:cNvPr id="8" name="Picture 7">
            <a:extLst>
              <a:ext uri="{FF2B5EF4-FFF2-40B4-BE49-F238E27FC236}">
                <a16:creationId xmlns:a16="http://schemas.microsoft.com/office/drawing/2014/main" id="{415573BC-509B-1F4B-E4B5-2780356F57A4}"/>
              </a:ext>
            </a:extLst>
          </p:cNvPr>
          <p:cNvPicPr>
            <a:picLocks noChangeAspect="1"/>
          </p:cNvPicPr>
          <p:nvPr/>
        </p:nvPicPr>
        <p:blipFill rotWithShape="1">
          <a:blip r:embed="rId8"/>
          <a:srcRect l="27431" t="28261" r="52876" b="27168"/>
          <a:stretch/>
        </p:blipFill>
        <p:spPr>
          <a:xfrm>
            <a:off x="9929190" y="716217"/>
            <a:ext cx="1659836" cy="4861560"/>
          </a:xfrm>
          <a:prstGeom prst="rect">
            <a:avLst/>
          </a:prstGeom>
        </p:spPr>
      </p:pic>
      <p:sp>
        <p:nvSpPr>
          <p:cNvPr id="3" name="Rectangle 2">
            <a:extLst>
              <a:ext uri="{FF2B5EF4-FFF2-40B4-BE49-F238E27FC236}">
                <a16:creationId xmlns:a16="http://schemas.microsoft.com/office/drawing/2014/main" id="{1C1EB361-F108-4388-B1FB-51342C616DB3}"/>
              </a:ext>
            </a:extLst>
          </p:cNvPr>
          <p:cNvSpPr/>
          <p:nvPr/>
        </p:nvSpPr>
        <p:spPr>
          <a:xfrm flipH="1">
            <a:off x="-7646" y="5491967"/>
            <a:ext cx="9197027" cy="1370062"/>
          </a:xfrm>
          <a:prstGeom prst="rect">
            <a:avLst/>
          </a:prstGeom>
          <a:solidFill>
            <a:schemeClr val="bg2">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a:t>
            </a:r>
          </a:p>
        </p:txBody>
      </p:sp>
      <p:sp>
        <p:nvSpPr>
          <p:cNvPr id="17" name="Title 1">
            <a:extLst>
              <a:ext uri="{FF2B5EF4-FFF2-40B4-BE49-F238E27FC236}">
                <a16:creationId xmlns:a16="http://schemas.microsoft.com/office/drawing/2014/main" id="{CADF193A-93A2-A0EA-2F11-BA5F25E59F64}"/>
              </a:ext>
            </a:extLst>
          </p:cNvPr>
          <p:cNvSpPr txBox="1">
            <a:spLocks/>
          </p:cNvSpPr>
          <p:nvPr/>
        </p:nvSpPr>
        <p:spPr>
          <a:xfrm>
            <a:off x="708621" y="5804290"/>
            <a:ext cx="1938116" cy="563616"/>
          </a:xfrm>
          <a:prstGeom prst="rect">
            <a:avLst/>
          </a:prstGeom>
        </p:spPr>
        <p:txBody>
          <a:bodyPr anchor="b"/>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a:solidFill>
                  <a:schemeClr val="accent1"/>
                </a:solidFill>
              </a:rPr>
              <a:t>1600+ </a:t>
            </a:r>
            <a:br>
              <a:rPr lang="en-US" sz="2400"/>
            </a:br>
            <a:r>
              <a:rPr lang="en-US" sz="1400" i="1">
                <a:latin typeface="Georgia" panose="02040502050405020303" pitchFamily="18" charset="0"/>
              </a:rPr>
              <a:t>Employee-owners</a:t>
            </a:r>
          </a:p>
        </p:txBody>
      </p:sp>
      <p:cxnSp>
        <p:nvCxnSpPr>
          <p:cNvPr id="18" name="Straight Connector 17">
            <a:extLst>
              <a:ext uri="{FF2B5EF4-FFF2-40B4-BE49-F238E27FC236}">
                <a16:creationId xmlns:a16="http://schemas.microsoft.com/office/drawing/2014/main" id="{F843F58B-A41E-2DF2-8BEC-4F7E459D8DCD}"/>
              </a:ext>
            </a:extLst>
          </p:cNvPr>
          <p:cNvCxnSpPr>
            <a:cxnSpLocks/>
          </p:cNvCxnSpPr>
          <p:nvPr/>
        </p:nvCxnSpPr>
        <p:spPr>
          <a:xfrm>
            <a:off x="6114923" y="5804290"/>
            <a:ext cx="0" cy="774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7499578-8C7E-B579-E444-84E90C78528F}"/>
              </a:ext>
            </a:extLst>
          </p:cNvPr>
          <p:cNvCxnSpPr>
            <a:cxnSpLocks/>
          </p:cNvCxnSpPr>
          <p:nvPr/>
        </p:nvCxnSpPr>
        <p:spPr>
          <a:xfrm>
            <a:off x="3105634" y="5804290"/>
            <a:ext cx="0" cy="77431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37423688-86C4-9966-E1A2-8BB5B5B874F8}"/>
              </a:ext>
            </a:extLst>
          </p:cNvPr>
          <p:cNvSpPr txBox="1">
            <a:spLocks/>
          </p:cNvSpPr>
          <p:nvPr/>
        </p:nvSpPr>
        <p:spPr>
          <a:xfrm>
            <a:off x="3681457" y="5804290"/>
            <a:ext cx="1938116" cy="563616"/>
          </a:xfrm>
          <a:prstGeom prst="rect">
            <a:avLst/>
          </a:prstGeom>
        </p:spPr>
        <p:txBody>
          <a:bodyPr anchor="b"/>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a:solidFill>
                  <a:schemeClr val="accent1"/>
                </a:solidFill>
              </a:rPr>
              <a:t>33 Locations</a:t>
            </a:r>
            <a:br>
              <a:rPr lang="en-US" sz="2400"/>
            </a:br>
            <a:r>
              <a:rPr lang="en-US" sz="1400" i="1">
                <a:latin typeface="Georgia" panose="02040502050405020303" pitchFamily="18" charset="0"/>
              </a:rPr>
              <a:t>World-wide</a:t>
            </a:r>
          </a:p>
        </p:txBody>
      </p:sp>
      <p:sp>
        <p:nvSpPr>
          <p:cNvPr id="21" name="Title 1">
            <a:extLst>
              <a:ext uri="{FF2B5EF4-FFF2-40B4-BE49-F238E27FC236}">
                <a16:creationId xmlns:a16="http://schemas.microsoft.com/office/drawing/2014/main" id="{DD8C814C-ECD0-7F39-95CE-0A6B661238BC}"/>
              </a:ext>
            </a:extLst>
          </p:cNvPr>
          <p:cNvSpPr txBox="1">
            <a:spLocks/>
          </p:cNvSpPr>
          <p:nvPr/>
        </p:nvSpPr>
        <p:spPr>
          <a:xfrm>
            <a:off x="6570120" y="5804290"/>
            <a:ext cx="1938116" cy="563616"/>
          </a:xfrm>
          <a:prstGeom prst="rect">
            <a:avLst/>
          </a:prstGeom>
        </p:spPr>
        <p:txBody>
          <a:bodyPr anchor="b"/>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en-US" sz="2400">
                <a:solidFill>
                  <a:schemeClr val="accent1"/>
                </a:solidFill>
              </a:rPr>
              <a:t>1966</a:t>
            </a:r>
            <a:br>
              <a:rPr lang="en-US" sz="2400"/>
            </a:br>
            <a:r>
              <a:rPr lang="en-US" sz="1400" i="1">
                <a:latin typeface="Georgia" panose="02040502050405020303" pitchFamily="18" charset="0"/>
              </a:rPr>
              <a:t>Year Established</a:t>
            </a:r>
          </a:p>
        </p:txBody>
      </p:sp>
      <p:sp>
        <p:nvSpPr>
          <p:cNvPr id="25" name="Rectangle 24">
            <a:extLst>
              <a:ext uri="{FF2B5EF4-FFF2-40B4-BE49-F238E27FC236}">
                <a16:creationId xmlns:a16="http://schemas.microsoft.com/office/drawing/2014/main" id="{6954DBFF-2767-397D-3346-96F08353E30F}"/>
              </a:ext>
            </a:extLst>
          </p:cNvPr>
          <p:cNvSpPr/>
          <p:nvPr/>
        </p:nvSpPr>
        <p:spPr>
          <a:xfrm>
            <a:off x="9183479" y="483679"/>
            <a:ext cx="304403" cy="64081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D0E172D-3AC2-FF7D-5335-5175FE196AD4}"/>
              </a:ext>
            </a:extLst>
          </p:cNvPr>
          <p:cNvSpPr/>
          <p:nvPr/>
        </p:nvSpPr>
        <p:spPr>
          <a:xfrm rot="5400000">
            <a:off x="4435676" y="-4199339"/>
            <a:ext cx="304403" cy="9216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117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250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3000"/>
                            </p:stCondLst>
                            <p:childTnLst>
                              <p:par>
                                <p:cTn id="9" presetID="10" presetClass="exit" presetSubtype="0" fill="hold" nodeType="afterEffect">
                                  <p:stCondLst>
                                    <p:cond delay="2500"/>
                                  </p:stCondLst>
                                  <p:childTnLst>
                                    <p:animEffect transition="out" filter="fade">
                                      <p:cBhvr>
                                        <p:cTn id="10" dur="500"/>
                                        <p:tgtEl>
                                          <p:spTgt spid="16"/>
                                        </p:tgtEl>
                                      </p:cBhvr>
                                    </p:animEffect>
                                    <p:set>
                                      <p:cBhvr>
                                        <p:cTn id="11" dur="1" fill="hold">
                                          <p:stCondLst>
                                            <p:cond delay="499"/>
                                          </p:stCondLst>
                                        </p:cTn>
                                        <p:tgtEl>
                                          <p:spTgt spid="16"/>
                                        </p:tgtEl>
                                        <p:attrNameLst>
                                          <p:attrName>style.visibility</p:attrName>
                                        </p:attrNameLst>
                                      </p:cBhvr>
                                      <p:to>
                                        <p:strVal val="hidden"/>
                                      </p:to>
                                    </p:set>
                                  </p:childTnLst>
                                </p:cTn>
                              </p:par>
                            </p:childTnLst>
                          </p:cTn>
                        </p:par>
                        <p:par>
                          <p:cTn id="12" fill="hold">
                            <p:stCondLst>
                              <p:cond delay="6000"/>
                            </p:stCondLst>
                            <p:childTnLst>
                              <p:par>
                                <p:cTn id="13" presetID="10" presetClass="exit" presetSubtype="0" fill="hold" nodeType="afterEffect">
                                  <p:stCondLst>
                                    <p:cond delay="250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childTnLst>
                          </p:cTn>
                        </p:par>
                        <p:par>
                          <p:cTn id="16" fill="hold">
                            <p:stCondLst>
                              <p:cond delay="9000"/>
                            </p:stCondLst>
                            <p:childTnLst>
                              <p:par>
                                <p:cTn id="17" presetID="10" presetClass="exit" presetSubtype="0" fill="hold" nodeType="afterEffect">
                                  <p:stCondLst>
                                    <p:cond delay="250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childTnLst>
                          </p:cTn>
                        </p:par>
                        <p:par>
                          <p:cTn id="20" fill="hold">
                            <p:stCondLst>
                              <p:cond delay="12000"/>
                            </p:stCondLst>
                            <p:childTnLst>
                              <p:par>
                                <p:cTn id="21" presetID="10" presetClass="exit" presetSubtype="0" fill="hold" nodeType="afterEffect">
                                  <p:stCondLst>
                                    <p:cond delay="2500"/>
                                  </p:stCondLst>
                                  <p:childTnLst>
                                    <p:animEffect transition="out" filter="fade">
                                      <p:cBhvr>
                                        <p:cTn id="22" dur="500"/>
                                        <p:tgtEl>
                                          <p:spTgt spid="23"/>
                                        </p:tgtEl>
                                      </p:cBhvr>
                                    </p:animEffect>
                                    <p:set>
                                      <p:cBhvr>
                                        <p:cTn id="23"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229F6-CCC6-79FC-81D5-F064BEA74D39}"/>
              </a:ext>
            </a:extLst>
          </p:cNvPr>
          <p:cNvSpPr txBox="1">
            <a:spLocks/>
          </p:cNvSpPr>
          <p:nvPr/>
        </p:nvSpPr>
        <p:spPr>
          <a:xfrm>
            <a:off x="724912" y="1731002"/>
            <a:ext cx="10515600" cy="996950"/>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a:t>What actions are associated with KPIs?</a:t>
            </a:r>
          </a:p>
        </p:txBody>
      </p:sp>
      <p:sp>
        <p:nvSpPr>
          <p:cNvPr id="4" name="TextBox 3">
            <a:extLst>
              <a:ext uri="{FF2B5EF4-FFF2-40B4-BE49-F238E27FC236}">
                <a16:creationId xmlns:a16="http://schemas.microsoft.com/office/drawing/2014/main" id="{CD285086-5E1F-FB2A-2243-88C225AD06CD}"/>
              </a:ext>
            </a:extLst>
          </p:cNvPr>
          <p:cNvSpPr txBox="1"/>
          <p:nvPr/>
        </p:nvSpPr>
        <p:spPr>
          <a:xfrm>
            <a:off x="724912" y="5265905"/>
            <a:ext cx="6167724" cy="584775"/>
          </a:xfrm>
          <a:prstGeom prst="rect">
            <a:avLst/>
          </a:prstGeom>
          <a:noFill/>
        </p:spPr>
        <p:txBody>
          <a:bodyPr wrap="square">
            <a:spAutoFit/>
          </a:bodyPr>
          <a:lstStyle/>
          <a:p>
            <a:r>
              <a:rPr lang="en-US" sz="1400">
                <a:hlinkClick r:id="rId2"/>
              </a:rPr>
              <a:t>https://indd.adobe.com/view/3a23a4a1-dfde-4a31-9d0a-f80f096ca6b6</a:t>
            </a:r>
            <a:r>
              <a:rPr lang="en-US" sz="1400"/>
              <a:t> </a:t>
            </a:r>
          </a:p>
          <a:p>
            <a:r>
              <a:rPr lang="en-US"/>
              <a:t>PW: </a:t>
            </a:r>
            <a:r>
              <a:rPr lang="en-US" b="1"/>
              <a:t>ChicagoExpo2024</a:t>
            </a:r>
          </a:p>
        </p:txBody>
      </p:sp>
      <p:pic>
        <p:nvPicPr>
          <p:cNvPr id="6" name="Picture 5" descr="A qr code with black dots&#10;&#10;Description automatically generated">
            <a:extLst>
              <a:ext uri="{FF2B5EF4-FFF2-40B4-BE49-F238E27FC236}">
                <a16:creationId xmlns:a16="http://schemas.microsoft.com/office/drawing/2014/main" id="{50DFDCD3-7487-A054-37C8-5FFD8CDE9E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912" y="2294952"/>
            <a:ext cx="2900790" cy="2900790"/>
          </a:xfrm>
          <a:prstGeom prst="rect">
            <a:avLst/>
          </a:prstGeom>
        </p:spPr>
      </p:pic>
      <p:pic>
        <p:nvPicPr>
          <p:cNvPr id="7" name="Picture 6" descr="A close-up of a chart&#10;&#10;Description automatically generated">
            <a:extLst>
              <a:ext uri="{FF2B5EF4-FFF2-40B4-BE49-F238E27FC236}">
                <a16:creationId xmlns:a16="http://schemas.microsoft.com/office/drawing/2014/main" id="{7E52EAEB-F90B-6FC7-E2D6-0370923803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1290" y="384730"/>
            <a:ext cx="4675909" cy="60511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733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D3C17-D566-CDDA-B427-6321EE453924}"/>
              </a:ext>
            </a:extLst>
          </p:cNvPr>
          <p:cNvSpPr/>
          <p:nvPr/>
        </p:nvSpPr>
        <p:spPr>
          <a:xfrm>
            <a:off x="0" y="2505017"/>
            <a:ext cx="12192000" cy="435911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76C21E-1939-6B7F-CE5F-9420310FB60B}"/>
              </a:ext>
            </a:extLst>
          </p:cNvPr>
          <p:cNvSpPr>
            <a:spLocks noGrp="1"/>
          </p:cNvSpPr>
          <p:nvPr>
            <p:ph type="title"/>
          </p:nvPr>
        </p:nvSpPr>
        <p:spPr/>
        <p:txBody>
          <a:bodyPr/>
          <a:lstStyle/>
          <a:p>
            <a:r>
              <a:rPr lang="en-US"/>
              <a:t>Takeaways </a:t>
            </a:r>
          </a:p>
        </p:txBody>
      </p:sp>
      <p:sp>
        <p:nvSpPr>
          <p:cNvPr id="3" name="Subtitle 2">
            <a:extLst>
              <a:ext uri="{FF2B5EF4-FFF2-40B4-BE49-F238E27FC236}">
                <a16:creationId xmlns:a16="http://schemas.microsoft.com/office/drawing/2014/main" id="{B787DC0C-059A-4BED-84B0-1306672668E3}"/>
              </a:ext>
            </a:extLst>
          </p:cNvPr>
          <p:cNvSpPr>
            <a:spLocks noGrp="1"/>
          </p:cNvSpPr>
          <p:nvPr>
            <p:ph type="subTitle" idx="1"/>
          </p:nvPr>
        </p:nvSpPr>
        <p:spPr/>
        <p:txBody>
          <a:bodyPr/>
          <a:lstStyle/>
          <a:p>
            <a:r>
              <a:rPr lang="en-US"/>
              <a:t>DIGITAL MARKETING CHANNELS</a:t>
            </a:r>
          </a:p>
        </p:txBody>
      </p:sp>
      <p:sp>
        <p:nvSpPr>
          <p:cNvPr id="6" name="Title 1">
            <a:extLst>
              <a:ext uri="{FF2B5EF4-FFF2-40B4-BE49-F238E27FC236}">
                <a16:creationId xmlns:a16="http://schemas.microsoft.com/office/drawing/2014/main" id="{AFD00118-2E27-4E8E-6584-F40583F6D89D}"/>
              </a:ext>
            </a:extLst>
          </p:cNvPr>
          <p:cNvSpPr txBox="1">
            <a:spLocks/>
          </p:cNvSpPr>
          <p:nvPr/>
        </p:nvSpPr>
        <p:spPr>
          <a:xfrm>
            <a:off x="2403461" y="3541595"/>
            <a:ext cx="1878977" cy="2665339"/>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You do not need to post every day. </a:t>
            </a:r>
          </a:p>
          <a:p>
            <a:pPr>
              <a:lnSpc>
                <a:spcPct val="114000"/>
              </a:lnSpc>
            </a:pPr>
            <a:endParaRPr lang="en-US" sz="1400" i="1">
              <a:latin typeface="Georgia" panose="02040502050405020303" pitchFamily="18" charset="0"/>
            </a:endParaRPr>
          </a:p>
          <a:p>
            <a:pPr>
              <a:lnSpc>
                <a:spcPct val="114000"/>
              </a:lnSpc>
            </a:pPr>
            <a:r>
              <a:rPr lang="en-US" sz="1200" i="1">
                <a:latin typeface="Georgia" panose="02040502050405020303" pitchFamily="18" charset="0"/>
              </a:rPr>
              <a:t>Look at your competitor set and your aspirational set. How often are they posting? Do they have a consistent high volume of likes? </a:t>
            </a:r>
            <a:endParaRPr lang="en-US" sz="1400" i="1">
              <a:latin typeface="Georgia" panose="02040502050405020303" pitchFamily="18" charset="0"/>
            </a:endParaRPr>
          </a:p>
        </p:txBody>
      </p:sp>
      <p:sp>
        <p:nvSpPr>
          <p:cNvPr id="10" name="Title 1">
            <a:extLst>
              <a:ext uri="{FF2B5EF4-FFF2-40B4-BE49-F238E27FC236}">
                <a16:creationId xmlns:a16="http://schemas.microsoft.com/office/drawing/2014/main" id="{AE6D9D4A-4A6F-14D2-ABB3-13A32F3FB5FB}"/>
              </a:ext>
            </a:extLst>
          </p:cNvPr>
          <p:cNvSpPr txBox="1">
            <a:spLocks/>
          </p:cNvSpPr>
          <p:nvPr/>
        </p:nvSpPr>
        <p:spPr>
          <a:xfrm>
            <a:off x="2403461"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Social Posting</a:t>
            </a:r>
            <a:endParaRPr lang="en-US" sz="1200">
              <a:latin typeface="Franklin Gothic Demi" panose="020B0703020102020204" pitchFamily="34" charset="0"/>
            </a:endParaRPr>
          </a:p>
        </p:txBody>
      </p:sp>
      <p:sp>
        <p:nvSpPr>
          <p:cNvPr id="11" name="Title 1">
            <a:extLst>
              <a:ext uri="{FF2B5EF4-FFF2-40B4-BE49-F238E27FC236}">
                <a16:creationId xmlns:a16="http://schemas.microsoft.com/office/drawing/2014/main" id="{559CB55C-4A24-1751-31A9-C43D9123DFB2}"/>
              </a:ext>
            </a:extLst>
          </p:cNvPr>
          <p:cNvSpPr txBox="1">
            <a:spLocks/>
          </p:cNvSpPr>
          <p:nvPr/>
        </p:nvSpPr>
        <p:spPr>
          <a:xfrm>
            <a:off x="4521458" y="3541595"/>
            <a:ext cx="1832938" cy="28898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Less than 10% of websites are analyzed and set up for the best user experience. So, your competitor’s website might look pretty, but it doesn’t mean it’s performing.</a:t>
            </a:r>
          </a:p>
        </p:txBody>
      </p:sp>
      <p:sp>
        <p:nvSpPr>
          <p:cNvPr id="13" name="Title 1">
            <a:extLst>
              <a:ext uri="{FF2B5EF4-FFF2-40B4-BE49-F238E27FC236}">
                <a16:creationId xmlns:a16="http://schemas.microsoft.com/office/drawing/2014/main" id="{E7B3E5EB-04F8-204E-7467-B342229E7201}"/>
              </a:ext>
            </a:extLst>
          </p:cNvPr>
          <p:cNvSpPr txBox="1">
            <a:spLocks/>
          </p:cNvSpPr>
          <p:nvPr/>
        </p:nvSpPr>
        <p:spPr>
          <a:xfrm>
            <a:off x="4521458"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Website</a:t>
            </a:r>
            <a:endParaRPr lang="en-US" sz="1200" i="1">
              <a:latin typeface="Franklin Gothic Demi" panose="020B0703020102020204" pitchFamily="34" charset="0"/>
            </a:endParaRPr>
          </a:p>
        </p:txBody>
      </p:sp>
      <p:sp>
        <p:nvSpPr>
          <p:cNvPr id="14" name="Title 1">
            <a:extLst>
              <a:ext uri="{FF2B5EF4-FFF2-40B4-BE49-F238E27FC236}">
                <a16:creationId xmlns:a16="http://schemas.microsoft.com/office/drawing/2014/main" id="{B6A8656F-40A8-7C45-5E5A-CD34F51B2E15}"/>
              </a:ext>
            </a:extLst>
          </p:cNvPr>
          <p:cNvSpPr txBox="1">
            <a:spLocks/>
          </p:cNvSpPr>
          <p:nvPr/>
        </p:nvSpPr>
        <p:spPr>
          <a:xfrm>
            <a:off x="6641041" y="3541596"/>
            <a:ext cx="1974918" cy="2613728"/>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Be careful not to spread yourself too thin. Your company does not need to be active on every platform.</a:t>
            </a:r>
          </a:p>
          <a:p>
            <a:pPr>
              <a:lnSpc>
                <a:spcPct val="114000"/>
              </a:lnSpc>
            </a:pPr>
            <a:br>
              <a:rPr lang="en-US" sz="1050"/>
            </a:br>
            <a:r>
              <a:rPr lang="en-US" sz="1200" i="1">
                <a:latin typeface="Georgia" panose="02040502050405020303" pitchFamily="18" charset="0"/>
              </a:rPr>
              <a:t>Pull back to grow more.</a:t>
            </a:r>
          </a:p>
        </p:txBody>
      </p:sp>
      <p:sp>
        <p:nvSpPr>
          <p:cNvPr id="16" name="Title 1">
            <a:extLst>
              <a:ext uri="{FF2B5EF4-FFF2-40B4-BE49-F238E27FC236}">
                <a16:creationId xmlns:a16="http://schemas.microsoft.com/office/drawing/2014/main" id="{50ED9D13-EE8D-1DA5-7676-86B0897D66BA}"/>
              </a:ext>
            </a:extLst>
          </p:cNvPr>
          <p:cNvSpPr txBox="1">
            <a:spLocks/>
          </p:cNvSpPr>
          <p:nvPr/>
        </p:nvSpPr>
        <p:spPr>
          <a:xfrm>
            <a:off x="6641041"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Focus</a:t>
            </a:r>
            <a:endParaRPr lang="en-US" sz="1200">
              <a:latin typeface="Franklin Gothic Demi" panose="020B0703020102020204" pitchFamily="34" charset="0"/>
            </a:endParaRPr>
          </a:p>
        </p:txBody>
      </p:sp>
      <p:sp>
        <p:nvSpPr>
          <p:cNvPr id="17" name="Title 1">
            <a:extLst>
              <a:ext uri="{FF2B5EF4-FFF2-40B4-BE49-F238E27FC236}">
                <a16:creationId xmlns:a16="http://schemas.microsoft.com/office/drawing/2014/main" id="{34D3996E-96E7-A99D-AD00-8326E096758D}"/>
              </a:ext>
            </a:extLst>
          </p:cNvPr>
          <p:cNvSpPr txBox="1">
            <a:spLocks/>
          </p:cNvSpPr>
          <p:nvPr/>
        </p:nvSpPr>
        <p:spPr>
          <a:xfrm>
            <a:off x="8808248" y="3541595"/>
            <a:ext cx="2665293" cy="2665339"/>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Review your strategies and competitors twice a year, at minimum.</a:t>
            </a:r>
          </a:p>
          <a:p>
            <a:pPr>
              <a:lnSpc>
                <a:spcPct val="114000"/>
              </a:lnSpc>
            </a:pPr>
            <a:endParaRPr lang="en-US" sz="1400" i="1">
              <a:latin typeface="Georgia" panose="02040502050405020303" pitchFamily="18" charset="0"/>
            </a:endParaRPr>
          </a:p>
          <a:p>
            <a:pPr>
              <a:lnSpc>
                <a:spcPct val="114000"/>
              </a:lnSpc>
            </a:pPr>
            <a:r>
              <a:rPr lang="en-US" sz="1200" i="1">
                <a:latin typeface="Georgia" panose="02040502050405020303" pitchFamily="18" charset="0"/>
              </a:rPr>
              <a:t>There is a balance between taking enough time to test strategies (minimum 90 days) and trying new ones.</a:t>
            </a:r>
          </a:p>
          <a:p>
            <a:pPr>
              <a:lnSpc>
                <a:spcPct val="114000"/>
              </a:lnSpc>
            </a:pPr>
            <a:endParaRPr lang="en-US" sz="1400" i="1">
              <a:latin typeface="Georgia" panose="02040502050405020303" pitchFamily="18" charset="0"/>
            </a:endParaRPr>
          </a:p>
          <a:p>
            <a:pPr>
              <a:lnSpc>
                <a:spcPct val="114000"/>
              </a:lnSpc>
            </a:pPr>
            <a:endParaRPr lang="en-US" sz="1200" i="1">
              <a:latin typeface="Georgia" panose="02040502050405020303" pitchFamily="18" charset="0"/>
            </a:endParaRPr>
          </a:p>
        </p:txBody>
      </p:sp>
      <p:sp>
        <p:nvSpPr>
          <p:cNvPr id="19" name="Title 1">
            <a:extLst>
              <a:ext uri="{FF2B5EF4-FFF2-40B4-BE49-F238E27FC236}">
                <a16:creationId xmlns:a16="http://schemas.microsoft.com/office/drawing/2014/main" id="{B5897EA8-DCB9-F5AA-4988-C5FE3C4F69CC}"/>
              </a:ext>
            </a:extLst>
          </p:cNvPr>
          <p:cNvSpPr txBox="1">
            <a:spLocks/>
          </p:cNvSpPr>
          <p:nvPr/>
        </p:nvSpPr>
        <p:spPr>
          <a:xfrm>
            <a:off x="8808249"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Adapt</a:t>
            </a:r>
            <a:endParaRPr lang="en-US" sz="1200" i="1">
              <a:latin typeface="Franklin Gothic Demi" panose="020B0703020102020204" pitchFamily="34" charset="0"/>
            </a:endParaRPr>
          </a:p>
        </p:txBody>
      </p:sp>
      <p:sp>
        <p:nvSpPr>
          <p:cNvPr id="21" name="Rectangle 20">
            <a:extLst>
              <a:ext uri="{FF2B5EF4-FFF2-40B4-BE49-F238E27FC236}">
                <a16:creationId xmlns:a16="http://schemas.microsoft.com/office/drawing/2014/main" id="{53911538-A192-7539-68FA-12E879021441}"/>
              </a:ext>
            </a:extLst>
          </p:cNvPr>
          <p:cNvSpPr/>
          <p:nvPr/>
        </p:nvSpPr>
        <p:spPr>
          <a:xfrm>
            <a:off x="2259691" y="3274103"/>
            <a:ext cx="95250" cy="2458732"/>
          </a:xfrm>
          <a:prstGeom prst="rect">
            <a:avLst/>
          </a:prstGeom>
          <a:solidFill>
            <a:srgbClr val="A49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Rectangle 21">
            <a:extLst>
              <a:ext uri="{FF2B5EF4-FFF2-40B4-BE49-F238E27FC236}">
                <a16:creationId xmlns:a16="http://schemas.microsoft.com/office/drawing/2014/main" id="{1D93959D-4BE8-D47D-8AEA-2BA89E37232C}"/>
              </a:ext>
            </a:extLst>
          </p:cNvPr>
          <p:cNvSpPr/>
          <p:nvPr/>
        </p:nvSpPr>
        <p:spPr>
          <a:xfrm>
            <a:off x="4377688" y="3274103"/>
            <a:ext cx="95250" cy="2238238"/>
          </a:xfrm>
          <a:prstGeom prst="rect">
            <a:avLst/>
          </a:prstGeom>
          <a:solidFill>
            <a:srgbClr val="60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F3691EF1-49E1-EC9A-ECCF-725EA9155E8A}"/>
              </a:ext>
            </a:extLst>
          </p:cNvPr>
          <p:cNvSpPr/>
          <p:nvPr/>
        </p:nvSpPr>
        <p:spPr>
          <a:xfrm>
            <a:off x="6497271" y="3274103"/>
            <a:ext cx="95250" cy="2127992"/>
          </a:xfrm>
          <a:prstGeom prst="rect">
            <a:avLst/>
          </a:prstGeom>
          <a:solidFill>
            <a:srgbClr val="096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4" name="Rectangle 23">
            <a:extLst>
              <a:ext uri="{FF2B5EF4-FFF2-40B4-BE49-F238E27FC236}">
                <a16:creationId xmlns:a16="http://schemas.microsoft.com/office/drawing/2014/main" id="{CCF59FAC-0690-C022-2E7B-A77E1B9488D6}"/>
              </a:ext>
            </a:extLst>
          </p:cNvPr>
          <p:cNvSpPr/>
          <p:nvPr/>
        </p:nvSpPr>
        <p:spPr>
          <a:xfrm>
            <a:off x="8664479" y="3274103"/>
            <a:ext cx="95250" cy="2127992"/>
          </a:xfrm>
          <a:prstGeom prst="rect">
            <a:avLst/>
          </a:prstGeom>
          <a:solidFill>
            <a:srgbClr val="CFD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401462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D166891-9EA6-4F7A-A9F9-D61EAEF8F8B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
        <p:nvSpPr>
          <p:cNvPr id="2" name="Title 1">
            <a:extLst>
              <a:ext uri="{FF2B5EF4-FFF2-40B4-BE49-F238E27FC236}">
                <a16:creationId xmlns:a16="http://schemas.microsoft.com/office/drawing/2014/main" id="{35DA1402-B7D2-436C-8E05-5528920A1258}"/>
              </a:ext>
            </a:extLst>
          </p:cNvPr>
          <p:cNvSpPr>
            <a:spLocks noGrp="1"/>
          </p:cNvSpPr>
          <p:nvPr>
            <p:ph type="title"/>
          </p:nvPr>
        </p:nvSpPr>
        <p:spPr/>
        <p:txBody>
          <a:bodyPr/>
          <a:lstStyle/>
          <a:p>
            <a:r>
              <a:rPr lang="en-US"/>
              <a:t>Growth Strategies</a:t>
            </a:r>
          </a:p>
        </p:txBody>
      </p:sp>
      <p:sp>
        <p:nvSpPr>
          <p:cNvPr id="5" name="Subtitle 4">
            <a:extLst>
              <a:ext uri="{FF2B5EF4-FFF2-40B4-BE49-F238E27FC236}">
                <a16:creationId xmlns:a16="http://schemas.microsoft.com/office/drawing/2014/main" id="{15DE8F2D-9CFB-4790-8588-A591B232C23B}"/>
              </a:ext>
            </a:extLst>
          </p:cNvPr>
          <p:cNvSpPr>
            <a:spLocks noGrp="1"/>
          </p:cNvSpPr>
          <p:nvPr>
            <p:ph type="subTitle" idx="1"/>
          </p:nvPr>
        </p:nvSpPr>
        <p:spPr/>
        <p:txBody>
          <a:bodyPr/>
          <a:lstStyle/>
          <a:p>
            <a:endParaRPr lang="en-US"/>
          </a:p>
        </p:txBody>
      </p:sp>
      <p:cxnSp>
        <p:nvCxnSpPr>
          <p:cNvPr id="10" name="Straight Connector 9">
            <a:extLst>
              <a:ext uri="{FF2B5EF4-FFF2-40B4-BE49-F238E27FC236}">
                <a16:creationId xmlns:a16="http://schemas.microsoft.com/office/drawing/2014/main" id="{C8E2F5D3-31D1-4973-8738-B67E8B2DFFEF}"/>
              </a:ext>
            </a:extLst>
          </p:cNvPr>
          <p:cNvCxnSpPr>
            <a:cxnSpLocks/>
          </p:cNvCxnSpPr>
          <p:nvPr/>
        </p:nvCxnSpPr>
        <p:spPr>
          <a:xfrm>
            <a:off x="838200"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4F0A4A-21E7-4A9F-BF58-79831FBDF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38200" y="5552440"/>
            <a:ext cx="381000" cy="381000"/>
          </a:xfrm>
          <a:prstGeom prst="rect">
            <a:avLst/>
          </a:prstGeom>
        </p:spPr>
      </p:pic>
    </p:spTree>
    <p:extLst>
      <p:ext uri="{BB962C8B-B14F-4D97-AF65-F5344CB8AC3E}">
        <p14:creationId xmlns:p14="http://schemas.microsoft.com/office/powerpoint/2010/main" val="208115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915DBB5-11FD-DF01-FDC5-FE46A1617B22}"/>
              </a:ext>
            </a:extLst>
          </p:cNvPr>
          <p:cNvSpPr/>
          <p:nvPr/>
        </p:nvSpPr>
        <p:spPr>
          <a:xfrm>
            <a:off x="0" y="0"/>
            <a:ext cx="12192000" cy="6858000"/>
          </a:xfrm>
          <a:prstGeom prst="rect">
            <a:avLst/>
          </a:prstGeom>
          <a:solidFill>
            <a:srgbClr val="EDE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294ABAFE-AC90-0993-DAAA-FD82DB399628}"/>
              </a:ext>
            </a:extLst>
          </p:cNvPr>
          <p:cNvSpPr txBox="1"/>
          <p:nvPr/>
        </p:nvSpPr>
        <p:spPr>
          <a:xfrm>
            <a:off x="1678868" y="4280109"/>
            <a:ext cx="9089215" cy="369332"/>
          </a:xfrm>
          <a:prstGeom prst="rect">
            <a:avLst/>
          </a:prstGeom>
          <a:noFill/>
        </p:spPr>
        <p:txBody>
          <a:bodyPr wrap="square">
            <a:spAutoFit/>
          </a:bodyPr>
          <a:lstStyle/>
          <a:p>
            <a:r>
              <a:rPr lang="en-US" b="1" kern="100">
                <a:solidFill>
                  <a:srgbClr val="08486B"/>
                </a:solidFill>
                <a:latin typeface="+mj-lt"/>
                <a:ea typeface="Aptos" panose="020B0004020202020204" pitchFamily="34" charset="0"/>
                <a:cs typeface="Times New Roman" panose="02020603050405020304" pitchFamily="18" charset="0"/>
              </a:rPr>
              <a:t>Whether it’s through your colors, tone of voice, people, etc., think about your look and feel.</a:t>
            </a:r>
            <a:endParaRPr lang="en-US" b="1" kern="100">
              <a:solidFill>
                <a:srgbClr val="08486B"/>
              </a:solidFill>
              <a:effectLst/>
              <a:latin typeface="+mj-lt"/>
              <a:ea typeface="Aptos" panose="020B0004020202020204" pitchFamily="34" charset="0"/>
              <a:cs typeface="Times New Roman" panose="02020603050405020304" pitchFamily="18" charset="0"/>
            </a:endParaRPr>
          </a:p>
        </p:txBody>
      </p:sp>
      <p:grpSp>
        <p:nvGrpSpPr>
          <p:cNvPr id="10" name="Group 9">
            <a:extLst>
              <a:ext uri="{FF2B5EF4-FFF2-40B4-BE49-F238E27FC236}">
                <a16:creationId xmlns:a16="http://schemas.microsoft.com/office/drawing/2014/main" id="{21D66D64-1DD2-F8B0-DDA9-934279511B7A}"/>
              </a:ext>
            </a:extLst>
          </p:cNvPr>
          <p:cNvGrpSpPr/>
          <p:nvPr/>
        </p:nvGrpSpPr>
        <p:grpSpPr>
          <a:xfrm>
            <a:off x="1678869" y="2670397"/>
            <a:ext cx="8834262" cy="954107"/>
            <a:chOff x="1678870" y="4180461"/>
            <a:chExt cx="8834262" cy="954107"/>
          </a:xfrm>
        </p:grpSpPr>
        <p:sp>
          <p:nvSpPr>
            <p:cNvPr id="11" name="TextBox 10">
              <a:extLst>
                <a:ext uri="{FF2B5EF4-FFF2-40B4-BE49-F238E27FC236}">
                  <a16:creationId xmlns:a16="http://schemas.microsoft.com/office/drawing/2014/main" id="{1E2DBB08-409C-7A4B-7CC7-B526A9FD7DDD}"/>
                </a:ext>
              </a:extLst>
            </p:cNvPr>
            <p:cNvSpPr txBox="1"/>
            <p:nvPr/>
          </p:nvSpPr>
          <p:spPr>
            <a:xfrm>
              <a:off x="3160511" y="4180461"/>
              <a:ext cx="7352621" cy="954107"/>
            </a:xfrm>
            <a:prstGeom prst="rect">
              <a:avLst/>
            </a:prstGeom>
            <a:noFill/>
          </p:spPr>
          <p:txBody>
            <a:bodyPr wrap="square">
              <a:spAutoFit/>
            </a:bodyPr>
            <a:lstStyle/>
            <a:p>
              <a:r>
                <a:rPr lang="en-US" sz="2800" b="1" kern="100">
                  <a:effectLst/>
                  <a:latin typeface="+mj-lt"/>
                  <a:ea typeface="Aptos" panose="020B0004020202020204" pitchFamily="34" charset="0"/>
                  <a:cs typeface="Times New Roman" panose="02020603050405020304" pitchFamily="18" charset="0"/>
                </a:rPr>
                <a:t>If you took your logo off your post,</a:t>
              </a:r>
            </a:p>
            <a:p>
              <a:r>
                <a:rPr lang="en-US" sz="2800" b="1" kern="100">
                  <a:effectLst/>
                  <a:latin typeface="+mj-lt"/>
                  <a:ea typeface="Aptos" panose="020B0004020202020204" pitchFamily="34" charset="0"/>
                  <a:cs typeface="Times New Roman" panose="02020603050405020304" pitchFamily="18" charset="0"/>
                </a:rPr>
                <a:t>would your audience still recognize your brand? </a:t>
              </a:r>
            </a:p>
          </p:txBody>
        </p:sp>
        <p:sp>
          <p:nvSpPr>
            <p:cNvPr id="12" name="TextBox 11">
              <a:extLst>
                <a:ext uri="{FF2B5EF4-FFF2-40B4-BE49-F238E27FC236}">
                  <a16:creationId xmlns:a16="http://schemas.microsoft.com/office/drawing/2014/main" id="{07681796-E4EB-FA9D-27C1-FF92E400B002}"/>
                </a:ext>
              </a:extLst>
            </p:cNvPr>
            <p:cNvSpPr txBox="1"/>
            <p:nvPr/>
          </p:nvSpPr>
          <p:spPr>
            <a:xfrm>
              <a:off x="1678870" y="4350190"/>
              <a:ext cx="1481642"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ASK YOURSELF:</a:t>
              </a:r>
            </a:p>
          </p:txBody>
        </p:sp>
      </p:grpSp>
    </p:spTree>
    <p:extLst>
      <p:ext uri="{BB962C8B-B14F-4D97-AF65-F5344CB8AC3E}">
        <p14:creationId xmlns:p14="http://schemas.microsoft.com/office/powerpoint/2010/main" val="3543173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Marketing Funnel</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p>
        </p:txBody>
      </p:sp>
      <p:pic>
        <p:nvPicPr>
          <p:cNvPr id="4" name="Picture 3" descr="A colorful rectangular objects on a black background&#10;&#10;Description automatically generated">
            <a:extLst>
              <a:ext uri="{FF2B5EF4-FFF2-40B4-BE49-F238E27FC236}">
                <a16:creationId xmlns:a16="http://schemas.microsoft.com/office/drawing/2014/main" id="{9DEF467F-0B90-8C4C-61B1-3CD2F4B58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67" y="2127265"/>
            <a:ext cx="3596555" cy="4208785"/>
          </a:xfrm>
          <a:prstGeom prst="rect">
            <a:avLst/>
          </a:prstGeom>
        </p:spPr>
      </p:pic>
      <p:sp>
        <p:nvSpPr>
          <p:cNvPr id="5" name="TextBox 4">
            <a:extLst>
              <a:ext uri="{FF2B5EF4-FFF2-40B4-BE49-F238E27FC236}">
                <a16:creationId xmlns:a16="http://schemas.microsoft.com/office/drawing/2014/main" id="{B4EE81F7-5A2D-CF5E-319A-217F3DE069DF}"/>
              </a:ext>
            </a:extLst>
          </p:cNvPr>
          <p:cNvSpPr txBox="1"/>
          <p:nvPr/>
        </p:nvSpPr>
        <p:spPr>
          <a:xfrm>
            <a:off x="843768" y="2298528"/>
            <a:ext cx="3596554"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Attract</a:t>
            </a:r>
          </a:p>
        </p:txBody>
      </p:sp>
      <p:sp>
        <p:nvSpPr>
          <p:cNvPr id="6" name="TextBox 5">
            <a:extLst>
              <a:ext uri="{FF2B5EF4-FFF2-40B4-BE49-F238E27FC236}">
                <a16:creationId xmlns:a16="http://schemas.microsoft.com/office/drawing/2014/main" id="{8F63DDE0-A3A8-3145-AB2F-C8B2CA723ADF}"/>
              </a:ext>
            </a:extLst>
          </p:cNvPr>
          <p:cNvSpPr txBox="1"/>
          <p:nvPr/>
        </p:nvSpPr>
        <p:spPr>
          <a:xfrm>
            <a:off x="1074074" y="3435295"/>
            <a:ext cx="3135943"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Engage</a:t>
            </a:r>
          </a:p>
        </p:txBody>
      </p:sp>
      <p:sp>
        <p:nvSpPr>
          <p:cNvPr id="7" name="TextBox 6">
            <a:extLst>
              <a:ext uri="{FF2B5EF4-FFF2-40B4-BE49-F238E27FC236}">
                <a16:creationId xmlns:a16="http://schemas.microsoft.com/office/drawing/2014/main" id="{8C5BA5FA-25FF-8C69-B08F-8D0DD804C8F9}"/>
              </a:ext>
            </a:extLst>
          </p:cNvPr>
          <p:cNvSpPr txBox="1"/>
          <p:nvPr/>
        </p:nvSpPr>
        <p:spPr>
          <a:xfrm>
            <a:off x="1293326" y="4561844"/>
            <a:ext cx="2688879"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Convert</a:t>
            </a:r>
          </a:p>
        </p:txBody>
      </p:sp>
      <p:sp>
        <p:nvSpPr>
          <p:cNvPr id="9" name="TextBox 8">
            <a:extLst>
              <a:ext uri="{FF2B5EF4-FFF2-40B4-BE49-F238E27FC236}">
                <a16:creationId xmlns:a16="http://schemas.microsoft.com/office/drawing/2014/main" id="{801F0D37-4E08-DD0B-9C61-45B9FC292144}"/>
              </a:ext>
            </a:extLst>
          </p:cNvPr>
          <p:cNvSpPr txBox="1"/>
          <p:nvPr/>
        </p:nvSpPr>
        <p:spPr>
          <a:xfrm>
            <a:off x="1546823" y="5699401"/>
            <a:ext cx="2190940"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Maintain</a:t>
            </a:r>
          </a:p>
        </p:txBody>
      </p:sp>
      <p:sp>
        <p:nvSpPr>
          <p:cNvPr id="8" name="TextBox 7">
            <a:extLst>
              <a:ext uri="{FF2B5EF4-FFF2-40B4-BE49-F238E27FC236}">
                <a16:creationId xmlns:a16="http://schemas.microsoft.com/office/drawing/2014/main" id="{D9A775E9-C96D-42F2-F7D9-81ED0496CD8B}"/>
              </a:ext>
            </a:extLst>
          </p:cNvPr>
          <p:cNvSpPr txBox="1"/>
          <p:nvPr/>
        </p:nvSpPr>
        <p:spPr>
          <a:xfrm>
            <a:off x="4669846" y="2154287"/>
            <a:ext cx="3095526" cy="584775"/>
          </a:xfrm>
          <a:prstGeom prst="rect">
            <a:avLst/>
          </a:prstGeom>
          <a:noFill/>
        </p:spPr>
        <p:txBody>
          <a:bodyPr wrap="square">
            <a:spAutoFit/>
          </a:bodyPr>
          <a:lstStyle/>
          <a:p>
            <a:r>
              <a:rPr lang="en-US" sz="1600" kern="100">
                <a:effectLst/>
                <a:ea typeface="Aptos" panose="020B0004020202020204" pitchFamily="34" charset="0"/>
                <a:cs typeface="Times New Roman" panose="02020603050405020304" pitchFamily="18" charset="0"/>
              </a:rPr>
              <a:t>Digital reach</a:t>
            </a:r>
          </a:p>
          <a:p>
            <a:r>
              <a:rPr lang="en-US" sz="1600" kern="100">
                <a:effectLst/>
                <a:ea typeface="Aptos" panose="020B0004020202020204" pitchFamily="34" charset="0"/>
                <a:cs typeface="Times New Roman" panose="02020603050405020304" pitchFamily="18" charset="0"/>
              </a:rPr>
              <a:t>Site unique visitors </a:t>
            </a:r>
          </a:p>
        </p:txBody>
      </p:sp>
      <p:sp>
        <p:nvSpPr>
          <p:cNvPr id="10" name="TextBox 9">
            <a:extLst>
              <a:ext uri="{FF2B5EF4-FFF2-40B4-BE49-F238E27FC236}">
                <a16:creationId xmlns:a16="http://schemas.microsoft.com/office/drawing/2014/main" id="{B1F56D49-EAA4-14B0-59DE-999676B19F7C}"/>
              </a:ext>
            </a:extLst>
          </p:cNvPr>
          <p:cNvSpPr txBox="1"/>
          <p:nvPr/>
        </p:nvSpPr>
        <p:spPr>
          <a:xfrm>
            <a:off x="4650413" y="3257439"/>
            <a:ext cx="3151023" cy="830997"/>
          </a:xfrm>
          <a:prstGeom prst="rect">
            <a:avLst/>
          </a:prstGeom>
          <a:noFill/>
        </p:spPr>
        <p:txBody>
          <a:bodyPr wrap="square">
            <a:spAutoFit/>
          </a:bodyPr>
          <a:lstStyle/>
          <a:p>
            <a:r>
              <a:rPr lang="en-US" sz="1600" kern="100">
                <a:latin typeface="+mj-lt"/>
                <a:cs typeface="Times New Roman" panose="02020603050405020304" pitchFamily="18" charset="0"/>
              </a:rPr>
              <a:t>Site engagement rate</a:t>
            </a:r>
          </a:p>
          <a:p>
            <a:r>
              <a:rPr lang="en-US" sz="1600" kern="100">
                <a:latin typeface="+mj-lt"/>
                <a:cs typeface="Times New Roman" panose="02020603050405020304" pitchFamily="18" charset="0"/>
              </a:rPr>
              <a:t>Social engagement rate </a:t>
            </a:r>
          </a:p>
          <a:p>
            <a:r>
              <a:rPr lang="en-US" sz="1600" kern="100">
                <a:latin typeface="+mj-lt"/>
                <a:cs typeface="Times New Roman" panose="02020603050405020304" pitchFamily="18" charset="0"/>
              </a:rPr>
              <a:t>Social engagement by post type</a:t>
            </a:r>
          </a:p>
        </p:txBody>
      </p:sp>
      <p:sp>
        <p:nvSpPr>
          <p:cNvPr id="11" name="TextBox 10">
            <a:extLst>
              <a:ext uri="{FF2B5EF4-FFF2-40B4-BE49-F238E27FC236}">
                <a16:creationId xmlns:a16="http://schemas.microsoft.com/office/drawing/2014/main" id="{AC15792C-E5BE-3333-4574-6E0776307A71}"/>
              </a:ext>
            </a:extLst>
          </p:cNvPr>
          <p:cNvSpPr txBox="1"/>
          <p:nvPr/>
        </p:nvSpPr>
        <p:spPr>
          <a:xfrm>
            <a:off x="4650413" y="4390883"/>
            <a:ext cx="3124131" cy="830997"/>
          </a:xfrm>
          <a:prstGeom prst="rect">
            <a:avLst/>
          </a:prstGeom>
          <a:noFill/>
        </p:spPr>
        <p:txBody>
          <a:bodyPr wrap="square">
            <a:spAutoFit/>
          </a:bodyPr>
          <a:lstStyle/>
          <a:p>
            <a:r>
              <a:rPr lang="en-US" sz="1600" kern="100">
                <a:latin typeface="+mj-lt"/>
                <a:cs typeface="Times New Roman" panose="02020603050405020304" pitchFamily="18" charset="0"/>
              </a:rPr>
              <a:t>Newsletter sign-ups</a:t>
            </a:r>
          </a:p>
          <a:p>
            <a:r>
              <a:rPr lang="en-US" sz="1600" kern="100">
                <a:latin typeface="+mj-lt"/>
                <a:cs typeface="Times New Roman" panose="02020603050405020304" pitchFamily="18" charset="0"/>
              </a:rPr>
              <a:t>Contact rate (site)</a:t>
            </a:r>
          </a:p>
          <a:p>
            <a:r>
              <a:rPr lang="en-US" sz="1600" kern="100">
                <a:latin typeface="+mj-lt"/>
                <a:cs typeface="Times New Roman" panose="02020603050405020304" pitchFamily="18" charset="0"/>
              </a:rPr>
              <a:t>Number of press coverage articles</a:t>
            </a:r>
          </a:p>
        </p:txBody>
      </p:sp>
      <p:sp>
        <p:nvSpPr>
          <p:cNvPr id="12" name="TextBox 11">
            <a:extLst>
              <a:ext uri="{FF2B5EF4-FFF2-40B4-BE49-F238E27FC236}">
                <a16:creationId xmlns:a16="http://schemas.microsoft.com/office/drawing/2014/main" id="{55C6411B-E242-EB86-D257-FFF226BF1F4C}"/>
              </a:ext>
            </a:extLst>
          </p:cNvPr>
          <p:cNvSpPr txBox="1"/>
          <p:nvPr/>
        </p:nvSpPr>
        <p:spPr>
          <a:xfrm>
            <a:off x="4669845" y="5511034"/>
            <a:ext cx="3139048" cy="830997"/>
          </a:xfrm>
          <a:prstGeom prst="rect">
            <a:avLst/>
          </a:prstGeom>
          <a:noFill/>
        </p:spPr>
        <p:txBody>
          <a:bodyPr wrap="square">
            <a:spAutoFit/>
          </a:bodyPr>
          <a:lstStyle/>
          <a:p>
            <a:r>
              <a:rPr lang="en-US" sz="1600" kern="100">
                <a:effectLst/>
                <a:latin typeface="+mj-lt"/>
                <a:ea typeface="Aptos" panose="020B0004020202020204" pitchFamily="34" charset="0"/>
                <a:cs typeface="Times New Roman" panose="02020603050405020304" pitchFamily="18" charset="0"/>
              </a:rPr>
              <a:t>Social followers</a:t>
            </a:r>
          </a:p>
          <a:p>
            <a:r>
              <a:rPr lang="en-US" sz="1600" kern="100">
                <a:effectLst/>
                <a:latin typeface="+mj-lt"/>
                <a:ea typeface="Aptos" panose="020B0004020202020204" pitchFamily="34" charset="0"/>
                <a:cs typeface="Times New Roman" panose="02020603050405020304" pitchFamily="18" charset="0"/>
              </a:rPr>
              <a:t>Repeat site percentage</a:t>
            </a:r>
          </a:p>
          <a:p>
            <a:r>
              <a:rPr lang="en-US" sz="1600" kern="100">
                <a:effectLst/>
                <a:latin typeface="+mj-lt"/>
                <a:ea typeface="Aptos" panose="020B0004020202020204" pitchFamily="34" charset="0"/>
                <a:cs typeface="Times New Roman" panose="02020603050405020304" pitchFamily="18" charset="0"/>
              </a:rPr>
              <a:t>Newsletter click rate</a:t>
            </a:r>
          </a:p>
        </p:txBody>
      </p:sp>
      <p:sp>
        <p:nvSpPr>
          <p:cNvPr id="13" name="TextBox 12">
            <a:extLst>
              <a:ext uri="{FF2B5EF4-FFF2-40B4-BE49-F238E27FC236}">
                <a16:creationId xmlns:a16="http://schemas.microsoft.com/office/drawing/2014/main" id="{EAD5A9CF-C8DF-D66F-15E6-97EB9565B8C9}"/>
              </a:ext>
            </a:extLst>
          </p:cNvPr>
          <p:cNvSpPr txBox="1"/>
          <p:nvPr/>
        </p:nvSpPr>
        <p:spPr>
          <a:xfrm>
            <a:off x="4650413" y="1638815"/>
            <a:ext cx="2871363" cy="400110"/>
          </a:xfrm>
          <a:prstGeom prst="rect">
            <a:avLst/>
          </a:prstGeom>
          <a:noFill/>
        </p:spPr>
        <p:txBody>
          <a:bodyPr wrap="square">
            <a:spAutoFit/>
          </a:bodyPr>
          <a:lstStyle/>
          <a:p>
            <a:pPr algn="ctr"/>
            <a:r>
              <a:rPr lang="en-US" sz="2000" b="1"/>
              <a:t>KPIs</a:t>
            </a:r>
            <a:endParaRPr lang="en-US" sz="2000" b="1">
              <a:solidFill>
                <a:srgbClr val="000000"/>
              </a:solidFill>
              <a:latin typeface="franklin gothic book" panose="020B0503020102020204" pitchFamily="34" charset="0"/>
            </a:endParaRPr>
          </a:p>
        </p:txBody>
      </p:sp>
      <p:cxnSp>
        <p:nvCxnSpPr>
          <p:cNvPr id="18" name="Straight Connector 17">
            <a:extLst>
              <a:ext uri="{FF2B5EF4-FFF2-40B4-BE49-F238E27FC236}">
                <a16:creationId xmlns:a16="http://schemas.microsoft.com/office/drawing/2014/main" id="{3E5C83D7-F41B-C93F-A2E9-155296D5DC03}"/>
              </a:ext>
            </a:extLst>
          </p:cNvPr>
          <p:cNvCxnSpPr/>
          <p:nvPr/>
        </p:nvCxnSpPr>
        <p:spPr>
          <a:xfrm>
            <a:off x="4440322" y="2136318"/>
            <a:ext cx="4032399" cy="0"/>
          </a:xfrm>
          <a:prstGeom prst="line">
            <a:avLst/>
          </a:prstGeom>
          <a:ln w="12700">
            <a:solidFill>
              <a:srgbClr val="1FB99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378D835-A0BF-070B-AE2C-14ED6EAEB8B5}"/>
              </a:ext>
            </a:extLst>
          </p:cNvPr>
          <p:cNvCxnSpPr>
            <a:cxnSpLocks/>
          </p:cNvCxnSpPr>
          <p:nvPr/>
        </p:nvCxnSpPr>
        <p:spPr>
          <a:xfrm>
            <a:off x="4210017" y="3257439"/>
            <a:ext cx="4262704" cy="0"/>
          </a:xfrm>
          <a:prstGeom prst="line">
            <a:avLst/>
          </a:prstGeom>
          <a:ln w="12700">
            <a:solidFill>
              <a:srgbClr val="45C4D8"/>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015C409-62E3-6817-E635-75F30893366C}"/>
              </a:ext>
            </a:extLst>
          </p:cNvPr>
          <p:cNvCxnSpPr>
            <a:cxnSpLocks/>
          </p:cNvCxnSpPr>
          <p:nvPr/>
        </p:nvCxnSpPr>
        <p:spPr>
          <a:xfrm>
            <a:off x="3982205" y="4380069"/>
            <a:ext cx="4490516" cy="0"/>
          </a:xfrm>
          <a:prstGeom prst="line">
            <a:avLst/>
          </a:prstGeom>
          <a:ln w="12700">
            <a:solidFill>
              <a:srgbClr val="EF782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4F61100-FFF4-A9DD-BAB6-B41B6D2E5E6D}"/>
              </a:ext>
            </a:extLst>
          </p:cNvPr>
          <p:cNvCxnSpPr>
            <a:cxnSpLocks/>
          </p:cNvCxnSpPr>
          <p:nvPr/>
        </p:nvCxnSpPr>
        <p:spPr>
          <a:xfrm>
            <a:off x="3737763" y="5502699"/>
            <a:ext cx="4734958" cy="0"/>
          </a:xfrm>
          <a:prstGeom prst="line">
            <a:avLst/>
          </a:prstGeom>
          <a:ln w="12700">
            <a:solidFill>
              <a:srgbClr val="F3D43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08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27FD1DC6-5D65-DC1D-9610-83840A5EF812}"/>
              </a:ext>
            </a:extLst>
          </p:cNvPr>
          <p:cNvCxnSpPr>
            <a:cxnSpLocks/>
          </p:cNvCxnSpPr>
          <p:nvPr/>
        </p:nvCxnSpPr>
        <p:spPr>
          <a:xfrm>
            <a:off x="4440322" y="2136318"/>
            <a:ext cx="7561178" cy="15190"/>
          </a:xfrm>
          <a:prstGeom prst="line">
            <a:avLst/>
          </a:prstGeom>
          <a:ln w="12700">
            <a:solidFill>
              <a:srgbClr val="1FB99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45722DF-D9A5-830B-EA91-5CC54D23F112}"/>
              </a:ext>
            </a:extLst>
          </p:cNvPr>
          <p:cNvCxnSpPr>
            <a:cxnSpLocks/>
          </p:cNvCxnSpPr>
          <p:nvPr/>
        </p:nvCxnSpPr>
        <p:spPr>
          <a:xfrm>
            <a:off x="4210017" y="3257439"/>
            <a:ext cx="7791483" cy="0"/>
          </a:xfrm>
          <a:prstGeom prst="line">
            <a:avLst/>
          </a:prstGeom>
          <a:ln w="12700">
            <a:solidFill>
              <a:srgbClr val="45C4D8"/>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28AA93D-870D-54C1-269F-419B7CBB5B1A}"/>
              </a:ext>
            </a:extLst>
          </p:cNvPr>
          <p:cNvCxnSpPr>
            <a:cxnSpLocks/>
          </p:cNvCxnSpPr>
          <p:nvPr/>
        </p:nvCxnSpPr>
        <p:spPr>
          <a:xfrm>
            <a:off x="3982205" y="4380069"/>
            <a:ext cx="7944462" cy="0"/>
          </a:xfrm>
          <a:prstGeom prst="line">
            <a:avLst/>
          </a:prstGeom>
          <a:ln w="12700">
            <a:solidFill>
              <a:srgbClr val="EF7826"/>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81BA47-4C9C-D1D6-4443-FD2902BB967E}"/>
              </a:ext>
            </a:extLst>
          </p:cNvPr>
          <p:cNvCxnSpPr>
            <a:cxnSpLocks/>
          </p:cNvCxnSpPr>
          <p:nvPr/>
        </p:nvCxnSpPr>
        <p:spPr>
          <a:xfrm>
            <a:off x="3737763" y="5502699"/>
            <a:ext cx="8188904" cy="0"/>
          </a:xfrm>
          <a:prstGeom prst="line">
            <a:avLst/>
          </a:prstGeom>
          <a:ln w="12700">
            <a:solidFill>
              <a:srgbClr val="F3D43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Marketing Funnel</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p>
        </p:txBody>
      </p:sp>
      <p:sp>
        <p:nvSpPr>
          <p:cNvPr id="49" name="TextBox 48">
            <a:extLst>
              <a:ext uri="{FF2B5EF4-FFF2-40B4-BE49-F238E27FC236}">
                <a16:creationId xmlns:a16="http://schemas.microsoft.com/office/drawing/2014/main" id="{8F3756ED-28C1-5F31-6C31-BD809D17C389}"/>
              </a:ext>
            </a:extLst>
          </p:cNvPr>
          <p:cNvSpPr txBox="1"/>
          <p:nvPr/>
        </p:nvSpPr>
        <p:spPr>
          <a:xfrm>
            <a:off x="7979961" y="1585008"/>
            <a:ext cx="4032399" cy="400110"/>
          </a:xfrm>
          <a:prstGeom prst="rect">
            <a:avLst/>
          </a:prstGeom>
          <a:noFill/>
        </p:spPr>
        <p:txBody>
          <a:bodyPr wrap="square">
            <a:spAutoFit/>
          </a:bodyPr>
          <a:lstStyle/>
          <a:p>
            <a:pPr algn="ctr"/>
            <a:r>
              <a:rPr lang="en-US" sz="2000" b="1"/>
              <a:t>DIGITAL CHANNELS</a:t>
            </a:r>
            <a:endParaRPr lang="en-US" sz="2000" b="1">
              <a:solidFill>
                <a:srgbClr val="000000"/>
              </a:solidFill>
              <a:latin typeface="franklin gothic book" panose="020B0503020102020204" pitchFamily="34" charset="0"/>
            </a:endParaRPr>
          </a:p>
        </p:txBody>
      </p:sp>
      <p:pic>
        <p:nvPicPr>
          <p:cNvPr id="4" name="Picture 3" descr="A colorful rectangular objects on a black background&#10;&#10;Description automatically generated">
            <a:extLst>
              <a:ext uri="{FF2B5EF4-FFF2-40B4-BE49-F238E27FC236}">
                <a16:creationId xmlns:a16="http://schemas.microsoft.com/office/drawing/2014/main" id="{9DEF467F-0B90-8C4C-61B1-3CD2F4B58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67" y="2127265"/>
            <a:ext cx="3596555" cy="4208785"/>
          </a:xfrm>
          <a:prstGeom prst="rect">
            <a:avLst/>
          </a:prstGeom>
        </p:spPr>
      </p:pic>
      <p:sp>
        <p:nvSpPr>
          <p:cNvPr id="5" name="TextBox 4">
            <a:extLst>
              <a:ext uri="{FF2B5EF4-FFF2-40B4-BE49-F238E27FC236}">
                <a16:creationId xmlns:a16="http://schemas.microsoft.com/office/drawing/2014/main" id="{B4EE81F7-5A2D-CF5E-319A-217F3DE069DF}"/>
              </a:ext>
            </a:extLst>
          </p:cNvPr>
          <p:cNvSpPr txBox="1"/>
          <p:nvPr/>
        </p:nvSpPr>
        <p:spPr>
          <a:xfrm>
            <a:off x="843768" y="2298528"/>
            <a:ext cx="3596554"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Attract</a:t>
            </a:r>
          </a:p>
        </p:txBody>
      </p:sp>
      <p:sp>
        <p:nvSpPr>
          <p:cNvPr id="6" name="TextBox 5">
            <a:extLst>
              <a:ext uri="{FF2B5EF4-FFF2-40B4-BE49-F238E27FC236}">
                <a16:creationId xmlns:a16="http://schemas.microsoft.com/office/drawing/2014/main" id="{8F63DDE0-A3A8-3145-AB2F-C8B2CA723ADF}"/>
              </a:ext>
            </a:extLst>
          </p:cNvPr>
          <p:cNvSpPr txBox="1"/>
          <p:nvPr/>
        </p:nvSpPr>
        <p:spPr>
          <a:xfrm>
            <a:off x="1074074" y="3435295"/>
            <a:ext cx="3135943"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Engage</a:t>
            </a:r>
          </a:p>
        </p:txBody>
      </p:sp>
      <p:sp>
        <p:nvSpPr>
          <p:cNvPr id="7" name="TextBox 6">
            <a:extLst>
              <a:ext uri="{FF2B5EF4-FFF2-40B4-BE49-F238E27FC236}">
                <a16:creationId xmlns:a16="http://schemas.microsoft.com/office/drawing/2014/main" id="{8C5BA5FA-25FF-8C69-B08F-8D0DD804C8F9}"/>
              </a:ext>
            </a:extLst>
          </p:cNvPr>
          <p:cNvSpPr txBox="1"/>
          <p:nvPr/>
        </p:nvSpPr>
        <p:spPr>
          <a:xfrm>
            <a:off x="1293326" y="4561844"/>
            <a:ext cx="2688879"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Convert</a:t>
            </a:r>
          </a:p>
        </p:txBody>
      </p:sp>
      <p:sp>
        <p:nvSpPr>
          <p:cNvPr id="9" name="TextBox 8">
            <a:extLst>
              <a:ext uri="{FF2B5EF4-FFF2-40B4-BE49-F238E27FC236}">
                <a16:creationId xmlns:a16="http://schemas.microsoft.com/office/drawing/2014/main" id="{801F0D37-4E08-DD0B-9C61-45B9FC292144}"/>
              </a:ext>
            </a:extLst>
          </p:cNvPr>
          <p:cNvSpPr txBox="1"/>
          <p:nvPr/>
        </p:nvSpPr>
        <p:spPr>
          <a:xfrm>
            <a:off x="1546823" y="5699401"/>
            <a:ext cx="2190940"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Maintain</a:t>
            </a:r>
          </a:p>
        </p:txBody>
      </p:sp>
      <p:sp>
        <p:nvSpPr>
          <p:cNvPr id="22" name="TextBox 21">
            <a:extLst>
              <a:ext uri="{FF2B5EF4-FFF2-40B4-BE49-F238E27FC236}">
                <a16:creationId xmlns:a16="http://schemas.microsoft.com/office/drawing/2014/main" id="{7779A8F8-969E-0479-8596-D5498EDCBD36}"/>
              </a:ext>
            </a:extLst>
          </p:cNvPr>
          <p:cNvSpPr txBox="1"/>
          <p:nvPr/>
        </p:nvSpPr>
        <p:spPr>
          <a:xfrm>
            <a:off x="8223886" y="2154287"/>
            <a:ext cx="2202328" cy="830997"/>
          </a:xfrm>
          <a:prstGeom prst="rect">
            <a:avLst/>
          </a:prstGeom>
          <a:noFill/>
        </p:spPr>
        <p:txBody>
          <a:bodyPr wrap="square">
            <a:spAutoFit/>
          </a:bodyPr>
          <a:lstStyle/>
          <a:p>
            <a:r>
              <a:rPr lang="en-US" sz="1600" kern="100">
                <a:latin typeface="+mj-lt"/>
                <a:cs typeface="Times New Roman" panose="02020603050405020304" pitchFamily="18" charset="0"/>
              </a:rPr>
              <a:t>Social Media</a:t>
            </a:r>
          </a:p>
          <a:p>
            <a:r>
              <a:rPr lang="en-US" sz="1600" kern="100">
                <a:latin typeface="+mj-lt"/>
                <a:ea typeface="Aptos" panose="020B0004020202020204" pitchFamily="34" charset="0"/>
                <a:cs typeface="Times New Roman" panose="02020603050405020304" pitchFamily="18" charset="0"/>
              </a:rPr>
              <a:t>Paid Search </a:t>
            </a:r>
          </a:p>
          <a:p>
            <a:r>
              <a:rPr lang="en-US" sz="1600" kern="100">
                <a:latin typeface="+mj-lt"/>
                <a:ea typeface="Aptos" panose="020B0004020202020204" pitchFamily="34" charset="0"/>
                <a:cs typeface="Times New Roman" panose="02020603050405020304" pitchFamily="18" charset="0"/>
              </a:rPr>
              <a:t>Digital Advertising</a:t>
            </a:r>
          </a:p>
        </p:txBody>
      </p:sp>
      <p:sp>
        <p:nvSpPr>
          <p:cNvPr id="23" name="TextBox 22">
            <a:extLst>
              <a:ext uri="{FF2B5EF4-FFF2-40B4-BE49-F238E27FC236}">
                <a16:creationId xmlns:a16="http://schemas.microsoft.com/office/drawing/2014/main" id="{32F03803-AF10-3434-FB36-1E94EA774C2C}"/>
              </a:ext>
            </a:extLst>
          </p:cNvPr>
          <p:cNvSpPr txBox="1"/>
          <p:nvPr/>
        </p:nvSpPr>
        <p:spPr>
          <a:xfrm>
            <a:off x="8223885" y="3377465"/>
            <a:ext cx="3802092" cy="584775"/>
          </a:xfrm>
          <a:prstGeom prst="rect">
            <a:avLst/>
          </a:prstGeom>
          <a:noFill/>
        </p:spPr>
        <p:txBody>
          <a:bodyPr wrap="square">
            <a:spAutoFit/>
          </a:bodyPr>
          <a:lstStyle/>
          <a:p>
            <a:r>
              <a:rPr lang="en-US" sz="1600" kern="100">
                <a:effectLst/>
                <a:latin typeface="+mj-lt"/>
                <a:ea typeface="Aptos" panose="020B0004020202020204" pitchFamily="34" charset="0"/>
                <a:cs typeface="Times New Roman" panose="02020603050405020304" pitchFamily="18" charset="0"/>
              </a:rPr>
              <a:t>Website </a:t>
            </a:r>
            <a:endParaRPr lang="en-US" sz="1600" kern="100">
              <a:latin typeface="+mj-lt"/>
              <a:ea typeface="Aptos" panose="020B0004020202020204" pitchFamily="34" charset="0"/>
              <a:cs typeface="Times New Roman" panose="02020603050405020304" pitchFamily="18" charset="0"/>
            </a:endParaRPr>
          </a:p>
          <a:p>
            <a:r>
              <a:rPr lang="en-US" sz="1600" kern="100">
                <a:latin typeface="+mj-lt"/>
                <a:ea typeface="Aptos" panose="020B0004020202020204" pitchFamily="34" charset="0"/>
                <a:cs typeface="Times New Roman" panose="02020603050405020304" pitchFamily="18" charset="0"/>
              </a:rPr>
              <a:t>Social Media</a:t>
            </a:r>
          </a:p>
        </p:txBody>
      </p:sp>
      <p:sp>
        <p:nvSpPr>
          <p:cNvPr id="24" name="TextBox 23">
            <a:extLst>
              <a:ext uri="{FF2B5EF4-FFF2-40B4-BE49-F238E27FC236}">
                <a16:creationId xmlns:a16="http://schemas.microsoft.com/office/drawing/2014/main" id="{EAD0BA04-67B7-10FB-64A4-2402B1F6BD25}"/>
              </a:ext>
            </a:extLst>
          </p:cNvPr>
          <p:cNvSpPr txBox="1"/>
          <p:nvPr/>
        </p:nvSpPr>
        <p:spPr>
          <a:xfrm>
            <a:off x="8223884" y="4628244"/>
            <a:ext cx="2230837" cy="338554"/>
          </a:xfrm>
          <a:prstGeom prst="rect">
            <a:avLst/>
          </a:prstGeom>
          <a:noFill/>
        </p:spPr>
        <p:txBody>
          <a:bodyPr wrap="square">
            <a:spAutoFit/>
          </a:bodyPr>
          <a:lstStyle/>
          <a:p>
            <a:r>
              <a:rPr lang="en-US" sz="1600" kern="100">
                <a:effectLst/>
                <a:ea typeface="Aptos" panose="020B0004020202020204" pitchFamily="34" charset="0"/>
                <a:cs typeface="Times New Roman" panose="02020603050405020304" pitchFamily="18" charset="0"/>
              </a:rPr>
              <a:t>Website (Contact Us)</a:t>
            </a:r>
            <a:endParaRPr lang="en-US" sz="1600"/>
          </a:p>
        </p:txBody>
      </p:sp>
      <p:sp>
        <p:nvSpPr>
          <p:cNvPr id="25" name="TextBox 24">
            <a:extLst>
              <a:ext uri="{FF2B5EF4-FFF2-40B4-BE49-F238E27FC236}">
                <a16:creationId xmlns:a16="http://schemas.microsoft.com/office/drawing/2014/main" id="{602EF4B7-19DC-16EA-F388-61AF4EBC645A}"/>
              </a:ext>
            </a:extLst>
          </p:cNvPr>
          <p:cNvSpPr txBox="1"/>
          <p:nvPr/>
        </p:nvSpPr>
        <p:spPr>
          <a:xfrm>
            <a:off x="8223884" y="5760956"/>
            <a:ext cx="2259345" cy="338554"/>
          </a:xfrm>
          <a:prstGeom prst="rect">
            <a:avLst/>
          </a:prstGeom>
          <a:noFill/>
        </p:spPr>
        <p:txBody>
          <a:bodyPr wrap="square">
            <a:spAutoFit/>
          </a:bodyPr>
          <a:lstStyle/>
          <a:p>
            <a:r>
              <a:rPr lang="en-US" sz="1600" kern="100">
                <a:latin typeface="+mj-lt"/>
                <a:cs typeface="Times New Roman" panose="02020603050405020304" pitchFamily="18" charset="0"/>
              </a:rPr>
              <a:t>Email Marketing</a:t>
            </a:r>
            <a:endParaRPr lang="en-US" sz="1600">
              <a:latin typeface="+mj-lt"/>
            </a:endParaRPr>
          </a:p>
        </p:txBody>
      </p:sp>
      <p:sp>
        <p:nvSpPr>
          <p:cNvPr id="26" name="TextBox 25">
            <a:extLst>
              <a:ext uri="{FF2B5EF4-FFF2-40B4-BE49-F238E27FC236}">
                <a16:creationId xmlns:a16="http://schemas.microsoft.com/office/drawing/2014/main" id="{61D4C6E6-B17B-D755-C414-2FA1304E04D3}"/>
              </a:ext>
            </a:extLst>
          </p:cNvPr>
          <p:cNvSpPr txBox="1"/>
          <p:nvPr/>
        </p:nvSpPr>
        <p:spPr>
          <a:xfrm>
            <a:off x="10124931" y="2154287"/>
            <a:ext cx="2034833" cy="584775"/>
          </a:xfrm>
          <a:prstGeom prst="rect">
            <a:avLst/>
          </a:prstGeom>
          <a:noFill/>
        </p:spPr>
        <p:txBody>
          <a:bodyPr wrap="square">
            <a:spAutoFit/>
          </a:bodyPr>
          <a:lstStyle/>
          <a:p>
            <a:r>
              <a:rPr lang="en-US" sz="1600" kern="100">
                <a:latin typeface="+mj-lt"/>
                <a:ea typeface="Aptos" panose="020B0004020202020204" pitchFamily="34" charset="0"/>
                <a:cs typeface="Times New Roman" panose="02020603050405020304" pitchFamily="18" charset="0"/>
              </a:rPr>
              <a:t>Public Relations</a:t>
            </a:r>
          </a:p>
          <a:p>
            <a:r>
              <a:rPr lang="en-US" sz="1600" kern="100">
                <a:latin typeface="+mj-lt"/>
                <a:ea typeface="Aptos" panose="020B0004020202020204" pitchFamily="34" charset="0"/>
                <a:cs typeface="Times New Roman" panose="02020603050405020304" pitchFamily="18" charset="0"/>
              </a:rPr>
              <a:t>Influencer Marketing </a:t>
            </a:r>
            <a:endParaRPr lang="en-US" sz="1600" kern="100">
              <a:latin typeface="+mj-lt"/>
              <a:cs typeface="Times New Roman" panose="02020603050405020304" pitchFamily="18" charset="0"/>
            </a:endParaRPr>
          </a:p>
        </p:txBody>
      </p:sp>
      <p:sp>
        <p:nvSpPr>
          <p:cNvPr id="13" name="TextBox 12">
            <a:extLst>
              <a:ext uri="{FF2B5EF4-FFF2-40B4-BE49-F238E27FC236}">
                <a16:creationId xmlns:a16="http://schemas.microsoft.com/office/drawing/2014/main" id="{A81FC354-CD90-27C9-57B8-0171803130F1}"/>
              </a:ext>
            </a:extLst>
          </p:cNvPr>
          <p:cNvSpPr txBox="1"/>
          <p:nvPr/>
        </p:nvSpPr>
        <p:spPr>
          <a:xfrm>
            <a:off x="4669846" y="2154287"/>
            <a:ext cx="3095526" cy="584775"/>
          </a:xfrm>
          <a:prstGeom prst="rect">
            <a:avLst/>
          </a:prstGeom>
          <a:noFill/>
        </p:spPr>
        <p:txBody>
          <a:bodyPr wrap="square">
            <a:spAutoFit/>
          </a:bodyPr>
          <a:lstStyle/>
          <a:p>
            <a:r>
              <a:rPr lang="en-US" sz="1600" kern="100">
                <a:solidFill>
                  <a:srgbClr val="DBD5CD"/>
                </a:solidFill>
                <a:effectLst/>
                <a:ea typeface="Aptos" panose="020B0004020202020204" pitchFamily="34" charset="0"/>
                <a:cs typeface="Times New Roman" panose="02020603050405020304" pitchFamily="18" charset="0"/>
              </a:rPr>
              <a:t>Digital reach</a:t>
            </a:r>
          </a:p>
          <a:p>
            <a:r>
              <a:rPr lang="en-US" sz="1600" kern="100">
                <a:solidFill>
                  <a:srgbClr val="DBD5CD"/>
                </a:solidFill>
                <a:effectLst/>
                <a:ea typeface="Aptos" panose="020B0004020202020204" pitchFamily="34" charset="0"/>
                <a:cs typeface="Times New Roman" panose="02020603050405020304" pitchFamily="18" charset="0"/>
              </a:rPr>
              <a:t>Site unique visitors </a:t>
            </a:r>
          </a:p>
        </p:txBody>
      </p:sp>
      <p:sp>
        <p:nvSpPr>
          <p:cNvPr id="18" name="TextBox 17">
            <a:extLst>
              <a:ext uri="{FF2B5EF4-FFF2-40B4-BE49-F238E27FC236}">
                <a16:creationId xmlns:a16="http://schemas.microsoft.com/office/drawing/2014/main" id="{BEFC9E6F-1F2C-37E8-3332-4E64FE1DE8D4}"/>
              </a:ext>
            </a:extLst>
          </p:cNvPr>
          <p:cNvSpPr txBox="1"/>
          <p:nvPr/>
        </p:nvSpPr>
        <p:spPr>
          <a:xfrm>
            <a:off x="4650413" y="3257439"/>
            <a:ext cx="3151023" cy="830997"/>
          </a:xfrm>
          <a:prstGeom prst="rect">
            <a:avLst/>
          </a:prstGeom>
          <a:noFill/>
        </p:spPr>
        <p:txBody>
          <a:bodyPr wrap="square">
            <a:spAutoFit/>
          </a:bodyPr>
          <a:lstStyle/>
          <a:p>
            <a:r>
              <a:rPr lang="en-US" sz="1600" kern="100">
                <a:solidFill>
                  <a:srgbClr val="DBD5CD"/>
                </a:solidFill>
                <a:latin typeface="+mj-lt"/>
                <a:cs typeface="Times New Roman" panose="02020603050405020304" pitchFamily="18" charset="0"/>
              </a:rPr>
              <a:t>Site engagement rate</a:t>
            </a:r>
          </a:p>
          <a:p>
            <a:r>
              <a:rPr lang="en-US" sz="1600" kern="100">
                <a:solidFill>
                  <a:srgbClr val="DBD5CD"/>
                </a:solidFill>
                <a:latin typeface="+mj-lt"/>
                <a:cs typeface="Times New Roman" panose="02020603050405020304" pitchFamily="18" charset="0"/>
              </a:rPr>
              <a:t>Social engagement rate </a:t>
            </a:r>
          </a:p>
          <a:p>
            <a:r>
              <a:rPr lang="en-US" sz="1600" kern="100">
                <a:solidFill>
                  <a:srgbClr val="DBD5CD"/>
                </a:solidFill>
                <a:latin typeface="+mj-lt"/>
                <a:cs typeface="Times New Roman" panose="02020603050405020304" pitchFamily="18" charset="0"/>
              </a:rPr>
              <a:t>Social engagement by post type</a:t>
            </a:r>
          </a:p>
        </p:txBody>
      </p:sp>
      <p:sp>
        <p:nvSpPr>
          <p:cNvPr id="19" name="TextBox 18">
            <a:extLst>
              <a:ext uri="{FF2B5EF4-FFF2-40B4-BE49-F238E27FC236}">
                <a16:creationId xmlns:a16="http://schemas.microsoft.com/office/drawing/2014/main" id="{12177BBF-8049-7F6C-1E6B-90B6769BF102}"/>
              </a:ext>
            </a:extLst>
          </p:cNvPr>
          <p:cNvSpPr txBox="1"/>
          <p:nvPr/>
        </p:nvSpPr>
        <p:spPr>
          <a:xfrm>
            <a:off x="4650413" y="4390883"/>
            <a:ext cx="3124131" cy="830997"/>
          </a:xfrm>
          <a:prstGeom prst="rect">
            <a:avLst/>
          </a:prstGeom>
          <a:noFill/>
        </p:spPr>
        <p:txBody>
          <a:bodyPr wrap="square">
            <a:spAutoFit/>
          </a:bodyPr>
          <a:lstStyle/>
          <a:p>
            <a:r>
              <a:rPr lang="en-US" sz="1600" kern="100">
                <a:solidFill>
                  <a:srgbClr val="DBD5CD"/>
                </a:solidFill>
                <a:latin typeface="+mj-lt"/>
                <a:cs typeface="Times New Roman" panose="02020603050405020304" pitchFamily="18" charset="0"/>
              </a:rPr>
              <a:t>Newsletter sign-ups</a:t>
            </a:r>
          </a:p>
          <a:p>
            <a:r>
              <a:rPr lang="en-US" sz="1600" kern="100">
                <a:solidFill>
                  <a:srgbClr val="DBD5CD"/>
                </a:solidFill>
                <a:latin typeface="+mj-lt"/>
                <a:cs typeface="Times New Roman" panose="02020603050405020304" pitchFamily="18" charset="0"/>
              </a:rPr>
              <a:t>Contact rate (site)</a:t>
            </a:r>
          </a:p>
          <a:p>
            <a:r>
              <a:rPr lang="en-US" sz="1600" kern="100">
                <a:solidFill>
                  <a:srgbClr val="DBD5CD"/>
                </a:solidFill>
                <a:latin typeface="+mj-lt"/>
                <a:cs typeface="Times New Roman" panose="02020603050405020304" pitchFamily="18" charset="0"/>
              </a:rPr>
              <a:t>Number of press coverage articles</a:t>
            </a:r>
          </a:p>
        </p:txBody>
      </p:sp>
      <p:sp>
        <p:nvSpPr>
          <p:cNvPr id="20" name="TextBox 19">
            <a:extLst>
              <a:ext uri="{FF2B5EF4-FFF2-40B4-BE49-F238E27FC236}">
                <a16:creationId xmlns:a16="http://schemas.microsoft.com/office/drawing/2014/main" id="{563BBB57-4528-D35D-4474-8150BC4B4F81}"/>
              </a:ext>
            </a:extLst>
          </p:cNvPr>
          <p:cNvSpPr txBox="1"/>
          <p:nvPr/>
        </p:nvSpPr>
        <p:spPr>
          <a:xfrm>
            <a:off x="4669845" y="5511034"/>
            <a:ext cx="3139048" cy="830997"/>
          </a:xfrm>
          <a:prstGeom prst="rect">
            <a:avLst/>
          </a:prstGeom>
          <a:noFill/>
        </p:spPr>
        <p:txBody>
          <a:bodyPr wrap="square">
            <a:spAutoFit/>
          </a:bodyPr>
          <a:lstStyle/>
          <a:p>
            <a:r>
              <a:rPr lang="en-US" sz="1600" kern="100">
                <a:solidFill>
                  <a:srgbClr val="DBD5CD"/>
                </a:solidFill>
                <a:effectLst/>
                <a:latin typeface="+mj-lt"/>
                <a:ea typeface="Aptos" panose="020B0004020202020204" pitchFamily="34" charset="0"/>
                <a:cs typeface="Times New Roman" panose="02020603050405020304" pitchFamily="18" charset="0"/>
              </a:rPr>
              <a:t>Social followers</a:t>
            </a:r>
          </a:p>
          <a:p>
            <a:r>
              <a:rPr lang="en-US" sz="1600" kern="100">
                <a:solidFill>
                  <a:srgbClr val="DBD5CD"/>
                </a:solidFill>
                <a:effectLst/>
                <a:latin typeface="+mj-lt"/>
                <a:ea typeface="Aptos" panose="020B0004020202020204" pitchFamily="34" charset="0"/>
                <a:cs typeface="Times New Roman" panose="02020603050405020304" pitchFamily="18" charset="0"/>
              </a:rPr>
              <a:t>Repeat site percentage</a:t>
            </a:r>
          </a:p>
          <a:p>
            <a:r>
              <a:rPr lang="en-US" sz="1600" kern="100">
                <a:solidFill>
                  <a:srgbClr val="DBD5CD"/>
                </a:solidFill>
                <a:effectLst/>
                <a:latin typeface="+mj-lt"/>
                <a:ea typeface="Aptos" panose="020B0004020202020204" pitchFamily="34" charset="0"/>
                <a:cs typeface="Times New Roman" panose="02020603050405020304" pitchFamily="18" charset="0"/>
              </a:rPr>
              <a:t>Newsletter click rate</a:t>
            </a:r>
          </a:p>
        </p:txBody>
      </p:sp>
      <p:sp>
        <p:nvSpPr>
          <p:cNvPr id="21" name="TextBox 20">
            <a:extLst>
              <a:ext uri="{FF2B5EF4-FFF2-40B4-BE49-F238E27FC236}">
                <a16:creationId xmlns:a16="http://schemas.microsoft.com/office/drawing/2014/main" id="{20AB7605-5211-65CF-B397-1C4617962C83}"/>
              </a:ext>
            </a:extLst>
          </p:cNvPr>
          <p:cNvSpPr txBox="1"/>
          <p:nvPr/>
        </p:nvSpPr>
        <p:spPr>
          <a:xfrm>
            <a:off x="4650413" y="1638815"/>
            <a:ext cx="2871363" cy="400110"/>
          </a:xfrm>
          <a:prstGeom prst="rect">
            <a:avLst/>
          </a:prstGeom>
          <a:noFill/>
        </p:spPr>
        <p:txBody>
          <a:bodyPr wrap="square">
            <a:spAutoFit/>
          </a:bodyPr>
          <a:lstStyle/>
          <a:p>
            <a:pPr algn="ctr"/>
            <a:r>
              <a:rPr lang="en-US" sz="2000" b="1">
                <a:solidFill>
                  <a:srgbClr val="DBD5CD"/>
                </a:solidFill>
              </a:rPr>
              <a:t>KPIs</a:t>
            </a:r>
            <a:endParaRPr lang="en-US" sz="2000" b="1">
              <a:solidFill>
                <a:srgbClr val="DBD5CD"/>
              </a:solidFill>
              <a:latin typeface="franklin gothic book" panose="020B0503020102020204" pitchFamily="34" charset="0"/>
            </a:endParaRPr>
          </a:p>
        </p:txBody>
      </p:sp>
    </p:spTree>
    <p:extLst>
      <p:ext uri="{BB962C8B-B14F-4D97-AF65-F5344CB8AC3E}">
        <p14:creationId xmlns:p14="http://schemas.microsoft.com/office/powerpoint/2010/main" val="25909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0148-DFDA-634F-7626-716E7C5623C4}"/>
              </a:ext>
            </a:extLst>
          </p:cNvPr>
          <p:cNvSpPr>
            <a:spLocks noGrp="1"/>
          </p:cNvSpPr>
          <p:nvPr>
            <p:ph type="title"/>
          </p:nvPr>
        </p:nvSpPr>
        <p:spPr/>
        <p:txBody>
          <a:bodyPr/>
          <a:lstStyle/>
          <a:p>
            <a:r>
              <a:rPr lang="en-US"/>
              <a:t>Growth by Two Routes</a:t>
            </a:r>
          </a:p>
        </p:txBody>
      </p:sp>
      <p:sp>
        <p:nvSpPr>
          <p:cNvPr id="3" name="TextBox 2">
            <a:extLst>
              <a:ext uri="{FF2B5EF4-FFF2-40B4-BE49-F238E27FC236}">
                <a16:creationId xmlns:a16="http://schemas.microsoft.com/office/drawing/2014/main" id="{4A4EFF53-81D7-605C-740E-041EB9A55C26}"/>
              </a:ext>
            </a:extLst>
          </p:cNvPr>
          <p:cNvSpPr txBox="1"/>
          <p:nvPr/>
        </p:nvSpPr>
        <p:spPr>
          <a:xfrm>
            <a:off x="6796585" y="2332085"/>
            <a:ext cx="4594746" cy="1552978"/>
          </a:xfrm>
          <a:prstGeom prst="rect">
            <a:avLst/>
          </a:prstGeom>
          <a:noFill/>
        </p:spPr>
        <p:txBody>
          <a:bodyPr wrap="square" rtlCol="0" anchor="t">
            <a:noAutofit/>
          </a:bodyPr>
          <a:lstStyle/>
          <a:p>
            <a:r>
              <a:rPr lang="en-US" sz="1800" kern="100">
                <a:effectLst/>
                <a:latin typeface="Georgia" panose="02040502050405020303" pitchFamily="18" charset="0"/>
                <a:ea typeface="Aptos" panose="020B0004020202020204" pitchFamily="34" charset="0"/>
                <a:cs typeface="Times New Roman" panose="02020603050405020304" pitchFamily="18" charset="0"/>
              </a:rPr>
              <a:t>Lead Generation</a:t>
            </a:r>
          </a:p>
          <a:p>
            <a:endParaRPr lang="en-US" kern="100">
              <a:latin typeface="Georgia" panose="02040502050405020303" pitchFamily="18" charset="0"/>
              <a:ea typeface="Aptos" panose="020B0004020202020204" pitchFamily="34" charset="0"/>
              <a:cs typeface="Times New Roman" panose="02020603050405020304" pitchFamily="18" charset="0"/>
            </a:endParaRPr>
          </a:p>
          <a:p>
            <a:r>
              <a:rPr lang="en-US" sz="1800" kern="100">
                <a:effectLst/>
                <a:latin typeface="Georgia" panose="02040502050405020303" pitchFamily="18" charset="0"/>
                <a:ea typeface="Aptos" panose="020B0004020202020204" pitchFamily="34" charset="0"/>
                <a:cs typeface="Times New Roman" panose="02020603050405020304" pitchFamily="18" charset="0"/>
              </a:rPr>
              <a:t>LinkedIn</a:t>
            </a:r>
            <a:r>
              <a:rPr lang="en-US" kern="100">
                <a:latin typeface="Georgia" panose="02040502050405020303" pitchFamily="18" charset="0"/>
                <a:ea typeface="Aptos" panose="020B0004020202020204" pitchFamily="34" charset="0"/>
                <a:cs typeface="Times New Roman" panose="02020603050405020304" pitchFamily="18" charset="0"/>
              </a:rPr>
              <a:t> A</a:t>
            </a:r>
            <a:r>
              <a:rPr lang="en-US" sz="1800" kern="100">
                <a:effectLst/>
                <a:latin typeface="Georgia" panose="02040502050405020303" pitchFamily="18" charset="0"/>
                <a:ea typeface="Aptos" panose="020B0004020202020204" pitchFamily="34" charset="0"/>
                <a:cs typeface="Times New Roman" panose="02020603050405020304" pitchFamily="18" charset="0"/>
              </a:rPr>
              <a:t>dvertising  </a:t>
            </a:r>
          </a:p>
          <a:p>
            <a:endParaRPr lang="en-US" sz="1800" kern="100">
              <a:effectLst/>
              <a:latin typeface="Georgia" panose="02040502050405020303" pitchFamily="18" charset="0"/>
              <a:ea typeface="Aptos" panose="020B0004020202020204" pitchFamily="34" charset="0"/>
              <a:cs typeface="Times New Roman" panose="02020603050405020304" pitchFamily="18" charset="0"/>
            </a:endParaRPr>
          </a:p>
          <a:p>
            <a:r>
              <a:rPr lang="en-US" sz="1800" kern="100">
                <a:effectLst/>
                <a:latin typeface="Georgia" panose="02040502050405020303" pitchFamily="18" charset="0"/>
                <a:ea typeface="Aptos" panose="020B0004020202020204" pitchFamily="34" charset="0"/>
                <a:cs typeface="Times New Roman" panose="02020603050405020304" pitchFamily="18" charset="0"/>
              </a:rPr>
              <a:t>Retargeting</a:t>
            </a:r>
          </a:p>
        </p:txBody>
      </p:sp>
      <p:sp>
        <p:nvSpPr>
          <p:cNvPr id="4" name="Subtitle 2">
            <a:extLst>
              <a:ext uri="{FF2B5EF4-FFF2-40B4-BE49-F238E27FC236}">
                <a16:creationId xmlns:a16="http://schemas.microsoft.com/office/drawing/2014/main" id="{7DAE61F9-B520-B044-3424-10A85C8B1DE7}"/>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a:t>
            </a:r>
          </a:p>
        </p:txBody>
      </p:sp>
      <p:sp>
        <p:nvSpPr>
          <p:cNvPr id="5" name="TextBox 4">
            <a:extLst>
              <a:ext uri="{FF2B5EF4-FFF2-40B4-BE49-F238E27FC236}">
                <a16:creationId xmlns:a16="http://schemas.microsoft.com/office/drawing/2014/main" id="{786571DD-46AF-783B-944D-DDC69A165DCA}"/>
              </a:ext>
            </a:extLst>
          </p:cNvPr>
          <p:cNvSpPr txBox="1"/>
          <p:nvPr/>
        </p:nvSpPr>
        <p:spPr>
          <a:xfrm>
            <a:off x="838200" y="1757962"/>
            <a:ext cx="4782247" cy="369332"/>
          </a:xfrm>
          <a:prstGeom prst="rect">
            <a:avLst/>
          </a:prstGeom>
          <a:solidFill>
            <a:srgbClr val="928D8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Organic</a:t>
            </a:r>
            <a:r>
              <a:rPr lang="en-US" kern="100">
                <a:latin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63FB6203-50B6-950A-ADAB-4FC8F29FEB79}"/>
              </a:ext>
            </a:extLst>
          </p:cNvPr>
          <p:cNvSpPr txBox="1"/>
          <p:nvPr/>
        </p:nvSpPr>
        <p:spPr>
          <a:xfrm>
            <a:off x="6571553" y="1757962"/>
            <a:ext cx="4782247" cy="369332"/>
          </a:xfrm>
          <a:prstGeom prst="rect">
            <a:avLst/>
          </a:prstGeom>
          <a:solidFill>
            <a:srgbClr val="928D8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Paid</a:t>
            </a:r>
            <a:r>
              <a:rPr lang="en-US" kern="100">
                <a:latin typeface="Aptos" panose="020B0004020202020204" pitchFamily="34" charset="0"/>
                <a:cs typeface="Times New Roman" panose="02020603050405020304" pitchFamily="18" charset="0"/>
              </a:rPr>
              <a:t> </a:t>
            </a:r>
          </a:p>
        </p:txBody>
      </p:sp>
      <p:sp>
        <p:nvSpPr>
          <p:cNvPr id="13" name="TextBox 12">
            <a:extLst>
              <a:ext uri="{FF2B5EF4-FFF2-40B4-BE49-F238E27FC236}">
                <a16:creationId xmlns:a16="http://schemas.microsoft.com/office/drawing/2014/main" id="{F5089ABB-B98E-8995-7408-DFD3F6BD18F5}"/>
              </a:ext>
            </a:extLst>
          </p:cNvPr>
          <p:cNvSpPr txBox="1"/>
          <p:nvPr/>
        </p:nvSpPr>
        <p:spPr>
          <a:xfrm>
            <a:off x="1001998" y="2332085"/>
            <a:ext cx="4511541" cy="2031325"/>
          </a:xfrm>
          <a:prstGeom prst="rect">
            <a:avLst/>
          </a:prstGeom>
          <a:noFill/>
        </p:spPr>
        <p:txBody>
          <a:bodyPr wrap="square">
            <a:spAutoFit/>
          </a:bodyPr>
          <a:lstStyle/>
          <a:p>
            <a:r>
              <a:rPr lang="en-US" kern="100">
                <a:latin typeface="Georgia" panose="02040502050405020303" pitchFamily="18" charset="0"/>
                <a:ea typeface="Aptos" panose="020B0004020202020204" pitchFamily="34" charset="0"/>
                <a:cs typeface="Times New Roman" panose="02020603050405020304" pitchFamily="18" charset="0"/>
              </a:rPr>
              <a:t>Funnel Campaign Approach</a:t>
            </a:r>
          </a:p>
          <a:p>
            <a:r>
              <a:rPr lang="en-US" kern="100">
                <a:latin typeface="Georgia" panose="02040502050405020303" pitchFamily="18" charset="0"/>
                <a:ea typeface="Aptos" panose="020B0004020202020204" pitchFamily="34" charset="0"/>
                <a:cs typeface="Times New Roman" panose="02020603050405020304" pitchFamily="18" charset="0"/>
              </a:rPr>
              <a:t> </a:t>
            </a:r>
          </a:p>
          <a:p>
            <a:r>
              <a:rPr lang="en-US" kern="100">
                <a:latin typeface="Georgia" panose="02040502050405020303" pitchFamily="18" charset="0"/>
                <a:ea typeface="Aptos" panose="020B0004020202020204" pitchFamily="34" charset="0"/>
                <a:cs typeface="Times New Roman" panose="02020603050405020304" pitchFamily="18" charset="0"/>
              </a:rPr>
              <a:t>Repurposing &amp; A/B Testing</a:t>
            </a:r>
          </a:p>
          <a:p>
            <a:endParaRPr lang="en-US" kern="100">
              <a:latin typeface="Georgia" panose="02040502050405020303" pitchFamily="18" charset="0"/>
              <a:ea typeface="Aptos" panose="020B0004020202020204" pitchFamily="34" charset="0"/>
              <a:cs typeface="Times New Roman" panose="02020603050405020304" pitchFamily="18" charset="0"/>
            </a:endParaRPr>
          </a:p>
          <a:p>
            <a:r>
              <a:rPr lang="en-US" kern="100">
                <a:latin typeface="Georgia" panose="02040502050405020303" pitchFamily="18" charset="0"/>
                <a:ea typeface="Aptos" panose="020B0004020202020204" pitchFamily="34" charset="0"/>
                <a:cs typeface="Times New Roman" panose="02020603050405020304" pitchFamily="18" charset="0"/>
              </a:rPr>
              <a:t>Employee Advocacy</a:t>
            </a:r>
          </a:p>
          <a:p>
            <a:endParaRPr lang="en-US" kern="100">
              <a:latin typeface="Georgia" panose="02040502050405020303" pitchFamily="18" charset="0"/>
              <a:ea typeface="Aptos" panose="020B0004020202020204" pitchFamily="34" charset="0"/>
              <a:cs typeface="Times New Roman" panose="02020603050405020304" pitchFamily="18" charset="0"/>
            </a:endParaRPr>
          </a:p>
          <a:p>
            <a:r>
              <a:rPr lang="en-US" kern="100">
                <a:latin typeface="Georgia" panose="02040502050405020303" pitchFamily="18" charset="0"/>
                <a:ea typeface="Aptos" panose="020B0004020202020204" pitchFamily="34" charset="0"/>
                <a:cs typeface="Times New Roman" panose="02020603050405020304" pitchFamily="18" charset="0"/>
              </a:rPr>
              <a:t>SEO </a:t>
            </a:r>
          </a:p>
        </p:txBody>
      </p:sp>
      <p:sp>
        <p:nvSpPr>
          <p:cNvPr id="16" name="Rectangle 15">
            <a:extLst>
              <a:ext uri="{FF2B5EF4-FFF2-40B4-BE49-F238E27FC236}">
                <a16:creationId xmlns:a16="http://schemas.microsoft.com/office/drawing/2014/main" id="{52DED2FF-D96B-9354-7542-21B340CD4CD4}"/>
              </a:ext>
            </a:extLst>
          </p:cNvPr>
          <p:cNvSpPr/>
          <p:nvPr/>
        </p:nvSpPr>
        <p:spPr>
          <a:xfrm>
            <a:off x="838200" y="246056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EFF209-6AFD-A5F6-E467-F15E20309B5E}"/>
              </a:ext>
            </a:extLst>
          </p:cNvPr>
          <p:cNvSpPr/>
          <p:nvPr/>
        </p:nvSpPr>
        <p:spPr>
          <a:xfrm>
            <a:off x="838200" y="301520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500B20-AA54-8E31-CCF1-8ACBEF7CF053}"/>
              </a:ext>
            </a:extLst>
          </p:cNvPr>
          <p:cNvSpPr/>
          <p:nvPr/>
        </p:nvSpPr>
        <p:spPr>
          <a:xfrm>
            <a:off x="838200" y="356984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5264E7-2F52-4964-9A6D-2879262D4F65}"/>
              </a:ext>
            </a:extLst>
          </p:cNvPr>
          <p:cNvSpPr/>
          <p:nvPr/>
        </p:nvSpPr>
        <p:spPr>
          <a:xfrm>
            <a:off x="838200" y="412448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F26D0D3-CE94-AF69-E39C-F565C378A0B1}"/>
              </a:ext>
            </a:extLst>
          </p:cNvPr>
          <p:cNvSpPr/>
          <p:nvPr/>
        </p:nvSpPr>
        <p:spPr>
          <a:xfrm>
            <a:off x="6596564" y="246056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326858C-0FB2-4774-7BBF-84103B3FDC4E}"/>
              </a:ext>
            </a:extLst>
          </p:cNvPr>
          <p:cNvSpPr/>
          <p:nvPr/>
        </p:nvSpPr>
        <p:spPr>
          <a:xfrm>
            <a:off x="6596564" y="301520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054D89-C7D0-0A1F-A06B-7EC51BCB6818}"/>
              </a:ext>
            </a:extLst>
          </p:cNvPr>
          <p:cNvSpPr/>
          <p:nvPr/>
        </p:nvSpPr>
        <p:spPr>
          <a:xfrm>
            <a:off x="6596564" y="356984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491868F-B2D3-AC4C-A4AA-8F75AF913468}"/>
              </a:ext>
            </a:extLst>
          </p:cNvPr>
          <p:cNvSpPr/>
          <p:nvPr/>
        </p:nvSpPr>
        <p:spPr>
          <a:xfrm>
            <a:off x="6350758" y="1624084"/>
            <a:ext cx="5313529" cy="2893325"/>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372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Funnel Campaign Approach: Social Media</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r>
              <a:rPr lang="en-US"/>
              <a:t>GROWTH STRATEGIES: ORGANIC</a:t>
            </a:r>
          </a:p>
        </p:txBody>
      </p:sp>
      <p:pic>
        <p:nvPicPr>
          <p:cNvPr id="6" name="Picture 5" descr="A colorful rectangular objects on a black background&#10;&#10;Description automatically generated">
            <a:extLst>
              <a:ext uri="{FF2B5EF4-FFF2-40B4-BE49-F238E27FC236}">
                <a16:creationId xmlns:a16="http://schemas.microsoft.com/office/drawing/2014/main" id="{E1C707A5-565B-1361-4D8B-D743B81B7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67" y="2127265"/>
            <a:ext cx="3596555" cy="4208785"/>
          </a:xfrm>
          <a:prstGeom prst="rect">
            <a:avLst/>
          </a:prstGeom>
        </p:spPr>
      </p:pic>
      <p:sp>
        <p:nvSpPr>
          <p:cNvPr id="10" name="TextBox 9">
            <a:extLst>
              <a:ext uri="{FF2B5EF4-FFF2-40B4-BE49-F238E27FC236}">
                <a16:creationId xmlns:a16="http://schemas.microsoft.com/office/drawing/2014/main" id="{68D20799-8E68-C89F-CEB8-7E0BDCA9D0C1}"/>
              </a:ext>
            </a:extLst>
          </p:cNvPr>
          <p:cNvSpPr txBox="1"/>
          <p:nvPr/>
        </p:nvSpPr>
        <p:spPr>
          <a:xfrm>
            <a:off x="843768" y="2298528"/>
            <a:ext cx="3596554"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Attract</a:t>
            </a:r>
          </a:p>
        </p:txBody>
      </p:sp>
      <p:sp>
        <p:nvSpPr>
          <p:cNvPr id="13" name="TextBox 12">
            <a:extLst>
              <a:ext uri="{FF2B5EF4-FFF2-40B4-BE49-F238E27FC236}">
                <a16:creationId xmlns:a16="http://schemas.microsoft.com/office/drawing/2014/main" id="{9A72D7E6-A38D-DA6B-3425-DACF54C1AFE4}"/>
              </a:ext>
            </a:extLst>
          </p:cNvPr>
          <p:cNvSpPr txBox="1"/>
          <p:nvPr/>
        </p:nvSpPr>
        <p:spPr>
          <a:xfrm>
            <a:off x="1074074" y="3435295"/>
            <a:ext cx="3135943"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Engage</a:t>
            </a:r>
          </a:p>
        </p:txBody>
      </p:sp>
      <p:sp>
        <p:nvSpPr>
          <p:cNvPr id="14" name="TextBox 13">
            <a:extLst>
              <a:ext uri="{FF2B5EF4-FFF2-40B4-BE49-F238E27FC236}">
                <a16:creationId xmlns:a16="http://schemas.microsoft.com/office/drawing/2014/main" id="{256A2237-0245-47EB-7899-F0713C17820D}"/>
              </a:ext>
            </a:extLst>
          </p:cNvPr>
          <p:cNvSpPr txBox="1"/>
          <p:nvPr/>
        </p:nvSpPr>
        <p:spPr>
          <a:xfrm>
            <a:off x="1293326" y="4561844"/>
            <a:ext cx="2688879"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Convert</a:t>
            </a:r>
          </a:p>
        </p:txBody>
      </p:sp>
      <p:pic>
        <p:nvPicPr>
          <p:cNvPr id="21" name="Graphic 20" descr="Link with solid fill">
            <a:extLst>
              <a:ext uri="{FF2B5EF4-FFF2-40B4-BE49-F238E27FC236}">
                <a16:creationId xmlns:a16="http://schemas.microsoft.com/office/drawing/2014/main" id="{3A5478C8-F20E-A054-090B-2D2245E8F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4509" y="3521628"/>
            <a:ext cx="283223" cy="283223"/>
          </a:xfrm>
          <a:prstGeom prst="rect">
            <a:avLst/>
          </a:prstGeom>
        </p:spPr>
      </p:pic>
      <p:sp>
        <p:nvSpPr>
          <p:cNvPr id="15" name="TextBox 14">
            <a:extLst>
              <a:ext uri="{FF2B5EF4-FFF2-40B4-BE49-F238E27FC236}">
                <a16:creationId xmlns:a16="http://schemas.microsoft.com/office/drawing/2014/main" id="{F174F086-1971-E74A-749D-73FEAA28ECB0}"/>
              </a:ext>
            </a:extLst>
          </p:cNvPr>
          <p:cNvSpPr txBox="1"/>
          <p:nvPr/>
        </p:nvSpPr>
        <p:spPr>
          <a:xfrm>
            <a:off x="1546823" y="5699401"/>
            <a:ext cx="2190940"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Maintain</a:t>
            </a:r>
          </a:p>
        </p:txBody>
      </p:sp>
      <p:sp>
        <p:nvSpPr>
          <p:cNvPr id="19" name="TextBox 18">
            <a:extLst>
              <a:ext uri="{FF2B5EF4-FFF2-40B4-BE49-F238E27FC236}">
                <a16:creationId xmlns:a16="http://schemas.microsoft.com/office/drawing/2014/main" id="{ED53E5EB-BBCA-8DEE-B811-E20196D4BB7F}"/>
              </a:ext>
            </a:extLst>
          </p:cNvPr>
          <p:cNvSpPr txBox="1"/>
          <p:nvPr/>
        </p:nvSpPr>
        <p:spPr>
          <a:xfrm>
            <a:off x="8992111" y="2398093"/>
            <a:ext cx="1441593" cy="369332"/>
          </a:xfrm>
          <a:prstGeom prst="rect">
            <a:avLst/>
          </a:prstGeom>
          <a:noFill/>
        </p:spPr>
        <p:txBody>
          <a:bodyPr wrap="square">
            <a:spAutoFit/>
          </a:bodyPr>
          <a:lstStyle/>
          <a:p>
            <a:r>
              <a:rPr lang="en-US" kern="100">
                <a:solidFill>
                  <a:srgbClr val="1FB992"/>
                </a:solidFill>
                <a:effectLst/>
                <a:latin typeface="Franklin Gothic Demi" panose="020B0703020102020204" pitchFamily="34" charset="0"/>
                <a:ea typeface="Aptos" panose="020B0004020202020204" pitchFamily="34" charset="0"/>
                <a:cs typeface="Times New Roman" panose="02020603050405020304" pitchFamily="18" charset="0"/>
              </a:rPr>
              <a:t>Video</a:t>
            </a:r>
            <a:endParaRPr lang="en-US" sz="2000" kern="100">
              <a:solidFill>
                <a:srgbClr val="1FB992"/>
              </a:solidFill>
              <a:effectLst/>
              <a:latin typeface="Franklin Gothic Demi" panose="020B0703020102020204" pitchFamily="34"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B72802A-47F0-6BA4-8BEE-95B1218524E2}"/>
              </a:ext>
            </a:extLst>
          </p:cNvPr>
          <p:cNvSpPr txBox="1"/>
          <p:nvPr/>
        </p:nvSpPr>
        <p:spPr>
          <a:xfrm>
            <a:off x="8992111" y="3489449"/>
            <a:ext cx="2069080" cy="369332"/>
          </a:xfrm>
          <a:prstGeom prst="rect">
            <a:avLst/>
          </a:prstGeom>
          <a:noFill/>
        </p:spPr>
        <p:txBody>
          <a:bodyPr wrap="square">
            <a:spAutoFit/>
          </a:bodyPr>
          <a:lstStyle/>
          <a:p>
            <a:r>
              <a:rPr lang="en-US">
                <a:solidFill>
                  <a:srgbClr val="45C4D8"/>
                </a:solidFill>
                <a:latin typeface="Franklin Gothic Demi" panose="020B0703020102020204" pitchFamily="34" charset="0"/>
              </a:rPr>
              <a:t>Photos &amp; PDF</a:t>
            </a:r>
          </a:p>
        </p:txBody>
      </p:sp>
      <p:sp>
        <p:nvSpPr>
          <p:cNvPr id="23" name="TextBox 22">
            <a:extLst>
              <a:ext uri="{FF2B5EF4-FFF2-40B4-BE49-F238E27FC236}">
                <a16:creationId xmlns:a16="http://schemas.microsoft.com/office/drawing/2014/main" id="{06B4AF6A-056B-70E7-C8C9-0E660FB487E2}"/>
              </a:ext>
            </a:extLst>
          </p:cNvPr>
          <p:cNvSpPr txBox="1"/>
          <p:nvPr/>
        </p:nvSpPr>
        <p:spPr>
          <a:xfrm>
            <a:off x="9011543" y="4508228"/>
            <a:ext cx="3774464" cy="646331"/>
          </a:xfrm>
          <a:prstGeom prst="rect">
            <a:avLst/>
          </a:prstGeom>
          <a:noFill/>
        </p:spPr>
        <p:txBody>
          <a:bodyPr wrap="square">
            <a:spAutoFit/>
          </a:bodyPr>
          <a:lstStyle/>
          <a:p>
            <a:r>
              <a:rPr lang="en-US">
                <a:solidFill>
                  <a:srgbClr val="EF7826"/>
                </a:solidFill>
                <a:latin typeface="Franklin Gothic Demi" panose="020B0703020102020204" pitchFamily="34" charset="0"/>
              </a:rPr>
              <a:t>Newsletter Promotion</a:t>
            </a:r>
          </a:p>
          <a:p>
            <a:r>
              <a:rPr lang="en-US">
                <a:solidFill>
                  <a:srgbClr val="EF7826"/>
                </a:solidFill>
                <a:latin typeface="Franklin Gothic Demi" panose="020B0703020102020204" pitchFamily="34" charset="0"/>
              </a:rPr>
              <a:t>&amp; Link Preview</a:t>
            </a:r>
          </a:p>
        </p:txBody>
      </p:sp>
      <p:sp>
        <p:nvSpPr>
          <p:cNvPr id="24" name="TextBox 23">
            <a:extLst>
              <a:ext uri="{FF2B5EF4-FFF2-40B4-BE49-F238E27FC236}">
                <a16:creationId xmlns:a16="http://schemas.microsoft.com/office/drawing/2014/main" id="{A19BBDFE-3297-124C-CF52-BFD45BDF0DAF}"/>
              </a:ext>
            </a:extLst>
          </p:cNvPr>
          <p:cNvSpPr txBox="1"/>
          <p:nvPr/>
        </p:nvSpPr>
        <p:spPr>
          <a:xfrm>
            <a:off x="8992111" y="5760209"/>
            <a:ext cx="3793896" cy="369332"/>
          </a:xfrm>
          <a:prstGeom prst="rect">
            <a:avLst/>
          </a:prstGeom>
          <a:noFill/>
        </p:spPr>
        <p:txBody>
          <a:bodyPr wrap="square">
            <a:spAutoFit/>
          </a:bodyPr>
          <a:lstStyle/>
          <a:p>
            <a:r>
              <a:rPr lang="en-US">
                <a:solidFill>
                  <a:srgbClr val="F3D430"/>
                </a:solidFill>
                <a:latin typeface="Franklin Gothic Demi" panose="020B0703020102020204" pitchFamily="34" charset="0"/>
              </a:rPr>
              <a:t>Newsletter/Email</a:t>
            </a:r>
          </a:p>
        </p:txBody>
      </p:sp>
      <p:pic>
        <p:nvPicPr>
          <p:cNvPr id="29" name="Graphic 28" descr="Link with solid fill">
            <a:extLst>
              <a:ext uri="{FF2B5EF4-FFF2-40B4-BE49-F238E27FC236}">
                <a16:creationId xmlns:a16="http://schemas.microsoft.com/office/drawing/2014/main" id="{3695573A-04DB-4802-68EF-2993587CFE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4509" y="4668848"/>
            <a:ext cx="283223" cy="283223"/>
          </a:xfrm>
          <a:prstGeom prst="rect">
            <a:avLst/>
          </a:prstGeom>
        </p:spPr>
      </p:pic>
      <p:pic>
        <p:nvPicPr>
          <p:cNvPr id="30" name="Graphic 29" descr="Link with solid fill">
            <a:extLst>
              <a:ext uri="{FF2B5EF4-FFF2-40B4-BE49-F238E27FC236}">
                <a16:creationId xmlns:a16="http://schemas.microsoft.com/office/drawing/2014/main" id="{31E4F9B9-57F4-3B00-1DAE-13BFE38D56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6282" y="5816068"/>
            <a:ext cx="283223" cy="283223"/>
          </a:xfrm>
          <a:prstGeom prst="rect">
            <a:avLst/>
          </a:prstGeom>
        </p:spPr>
      </p:pic>
      <p:sp>
        <p:nvSpPr>
          <p:cNvPr id="31" name="TextBox 30">
            <a:extLst>
              <a:ext uri="{FF2B5EF4-FFF2-40B4-BE49-F238E27FC236}">
                <a16:creationId xmlns:a16="http://schemas.microsoft.com/office/drawing/2014/main" id="{BF4D40C1-348C-B097-B025-7073052E7AFA}"/>
              </a:ext>
            </a:extLst>
          </p:cNvPr>
          <p:cNvSpPr txBox="1"/>
          <p:nvPr/>
        </p:nvSpPr>
        <p:spPr>
          <a:xfrm>
            <a:off x="8472721" y="1585008"/>
            <a:ext cx="3334965" cy="400110"/>
          </a:xfrm>
          <a:prstGeom prst="rect">
            <a:avLst/>
          </a:prstGeom>
          <a:noFill/>
        </p:spPr>
        <p:txBody>
          <a:bodyPr wrap="square">
            <a:spAutoFit/>
          </a:bodyPr>
          <a:lstStyle/>
          <a:p>
            <a:pPr algn="ctr"/>
            <a:r>
              <a:rPr lang="en-US" sz="2000" b="1"/>
              <a:t>SOCIAL MEDIA CONTENT</a:t>
            </a:r>
            <a:endParaRPr lang="en-US" sz="2400" b="1">
              <a:latin typeface="franklin gothic book" panose="020B0503020102020204" pitchFamily="34" charset="0"/>
            </a:endParaRPr>
          </a:p>
        </p:txBody>
      </p:sp>
      <p:sp>
        <p:nvSpPr>
          <p:cNvPr id="5" name="TextBox 4">
            <a:extLst>
              <a:ext uri="{FF2B5EF4-FFF2-40B4-BE49-F238E27FC236}">
                <a16:creationId xmlns:a16="http://schemas.microsoft.com/office/drawing/2014/main" id="{A549C0E3-6736-2170-6A9A-4DD42D2D7BE0}"/>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1</a:t>
            </a:r>
            <a:endParaRPr lang="en-US" kern="100">
              <a:latin typeface="Adobe Heiti Std R" panose="020B0400000000000000" pitchFamily="34" charset="-128"/>
              <a:ea typeface="Adobe Heiti Std R" panose="020B0400000000000000" pitchFamily="34" charset="-128"/>
              <a:cs typeface="Times New Roman" panose="02020603050405020304" pitchFamily="18" charset="0"/>
            </a:endParaRPr>
          </a:p>
        </p:txBody>
      </p:sp>
      <p:sp>
        <p:nvSpPr>
          <p:cNvPr id="36" name="TextBox 35">
            <a:extLst>
              <a:ext uri="{FF2B5EF4-FFF2-40B4-BE49-F238E27FC236}">
                <a16:creationId xmlns:a16="http://schemas.microsoft.com/office/drawing/2014/main" id="{BBEF0621-52CC-629B-3A03-FF1613C227E5}"/>
              </a:ext>
            </a:extLst>
          </p:cNvPr>
          <p:cNvSpPr txBox="1"/>
          <p:nvPr/>
        </p:nvSpPr>
        <p:spPr>
          <a:xfrm>
            <a:off x="4669846" y="2154287"/>
            <a:ext cx="3095526" cy="584775"/>
          </a:xfrm>
          <a:prstGeom prst="rect">
            <a:avLst/>
          </a:prstGeom>
          <a:noFill/>
        </p:spPr>
        <p:txBody>
          <a:bodyPr wrap="square">
            <a:spAutoFit/>
          </a:bodyPr>
          <a:lstStyle/>
          <a:p>
            <a:r>
              <a:rPr lang="en-US" sz="1600" kern="100">
                <a:effectLst/>
                <a:ea typeface="Aptos" panose="020B0004020202020204" pitchFamily="34" charset="0"/>
                <a:cs typeface="Times New Roman" panose="02020603050405020304" pitchFamily="18" charset="0"/>
              </a:rPr>
              <a:t>Digital reach</a:t>
            </a:r>
          </a:p>
          <a:p>
            <a:r>
              <a:rPr lang="en-US" sz="1600" kern="100">
                <a:effectLst/>
                <a:ea typeface="Aptos" panose="020B0004020202020204" pitchFamily="34" charset="0"/>
                <a:cs typeface="Times New Roman" panose="02020603050405020304" pitchFamily="18" charset="0"/>
              </a:rPr>
              <a:t>Site unique visitors </a:t>
            </a:r>
          </a:p>
        </p:txBody>
      </p:sp>
      <p:sp>
        <p:nvSpPr>
          <p:cNvPr id="37" name="TextBox 36">
            <a:extLst>
              <a:ext uri="{FF2B5EF4-FFF2-40B4-BE49-F238E27FC236}">
                <a16:creationId xmlns:a16="http://schemas.microsoft.com/office/drawing/2014/main" id="{A67CAC0F-E0B0-777C-0D5F-1A45F2E47D97}"/>
              </a:ext>
            </a:extLst>
          </p:cNvPr>
          <p:cNvSpPr txBox="1"/>
          <p:nvPr/>
        </p:nvSpPr>
        <p:spPr>
          <a:xfrm>
            <a:off x="4650413" y="3257439"/>
            <a:ext cx="3151023" cy="830997"/>
          </a:xfrm>
          <a:prstGeom prst="rect">
            <a:avLst/>
          </a:prstGeom>
          <a:noFill/>
        </p:spPr>
        <p:txBody>
          <a:bodyPr wrap="square">
            <a:spAutoFit/>
          </a:bodyPr>
          <a:lstStyle/>
          <a:p>
            <a:r>
              <a:rPr lang="en-US" sz="1600" kern="100">
                <a:latin typeface="+mj-lt"/>
                <a:cs typeface="Times New Roman" panose="02020603050405020304" pitchFamily="18" charset="0"/>
              </a:rPr>
              <a:t>Site engagement rate</a:t>
            </a:r>
          </a:p>
          <a:p>
            <a:r>
              <a:rPr lang="en-US" sz="1600" kern="100">
                <a:latin typeface="+mj-lt"/>
                <a:cs typeface="Times New Roman" panose="02020603050405020304" pitchFamily="18" charset="0"/>
              </a:rPr>
              <a:t>Social engagement rate </a:t>
            </a:r>
          </a:p>
          <a:p>
            <a:r>
              <a:rPr lang="en-US" sz="1600" kern="100">
                <a:latin typeface="+mj-lt"/>
                <a:cs typeface="Times New Roman" panose="02020603050405020304" pitchFamily="18" charset="0"/>
              </a:rPr>
              <a:t>Social engagement by post type</a:t>
            </a:r>
          </a:p>
        </p:txBody>
      </p:sp>
      <p:sp>
        <p:nvSpPr>
          <p:cNvPr id="38" name="TextBox 37">
            <a:extLst>
              <a:ext uri="{FF2B5EF4-FFF2-40B4-BE49-F238E27FC236}">
                <a16:creationId xmlns:a16="http://schemas.microsoft.com/office/drawing/2014/main" id="{6DEA550C-8E30-47E1-DB9F-627E0697754A}"/>
              </a:ext>
            </a:extLst>
          </p:cNvPr>
          <p:cNvSpPr txBox="1"/>
          <p:nvPr/>
        </p:nvSpPr>
        <p:spPr>
          <a:xfrm>
            <a:off x="4650413" y="4390883"/>
            <a:ext cx="3124131" cy="830997"/>
          </a:xfrm>
          <a:prstGeom prst="rect">
            <a:avLst/>
          </a:prstGeom>
          <a:noFill/>
        </p:spPr>
        <p:txBody>
          <a:bodyPr wrap="square">
            <a:spAutoFit/>
          </a:bodyPr>
          <a:lstStyle/>
          <a:p>
            <a:r>
              <a:rPr lang="en-US" sz="1600" kern="100">
                <a:latin typeface="+mj-lt"/>
                <a:cs typeface="Times New Roman" panose="02020603050405020304" pitchFamily="18" charset="0"/>
              </a:rPr>
              <a:t>Newsletter sign-ups</a:t>
            </a:r>
          </a:p>
          <a:p>
            <a:r>
              <a:rPr lang="en-US" sz="1600" kern="100">
                <a:latin typeface="+mj-lt"/>
                <a:cs typeface="Times New Roman" panose="02020603050405020304" pitchFamily="18" charset="0"/>
              </a:rPr>
              <a:t>Contact rate (site)</a:t>
            </a:r>
          </a:p>
          <a:p>
            <a:r>
              <a:rPr lang="en-US" sz="1600" kern="100">
                <a:latin typeface="+mj-lt"/>
                <a:cs typeface="Times New Roman" panose="02020603050405020304" pitchFamily="18" charset="0"/>
              </a:rPr>
              <a:t>Number of press coverage articles</a:t>
            </a:r>
          </a:p>
        </p:txBody>
      </p:sp>
      <p:sp>
        <p:nvSpPr>
          <p:cNvPr id="39" name="TextBox 38">
            <a:extLst>
              <a:ext uri="{FF2B5EF4-FFF2-40B4-BE49-F238E27FC236}">
                <a16:creationId xmlns:a16="http://schemas.microsoft.com/office/drawing/2014/main" id="{394F85F0-D40F-57F0-A695-8608493C1A39}"/>
              </a:ext>
            </a:extLst>
          </p:cNvPr>
          <p:cNvSpPr txBox="1"/>
          <p:nvPr/>
        </p:nvSpPr>
        <p:spPr>
          <a:xfrm>
            <a:off x="4669845" y="5511034"/>
            <a:ext cx="3139048" cy="830997"/>
          </a:xfrm>
          <a:prstGeom prst="rect">
            <a:avLst/>
          </a:prstGeom>
          <a:noFill/>
        </p:spPr>
        <p:txBody>
          <a:bodyPr wrap="square">
            <a:spAutoFit/>
          </a:bodyPr>
          <a:lstStyle/>
          <a:p>
            <a:r>
              <a:rPr lang="en-US" sz="1600" kern="100">
                <a:effectLst/>
                <a:latin typeface="+mj-lt"/>
                <a:ea typeface="Aptos" panose="020B0004020202020204" pitchFamily="34" charset="0"/>
                <a:cs typeface="Times New Roman" panose="02020603050405020304" pitchFamily="18" charset="0"/>
              </a:rPr>
              <a:t>Social followers</a:t>
            </a:r>
          </a:p>
          <a:p>
            <a:r>
              <a:rPr lang="en-US" sz="1600" kern="100">
                <a:effectLst/>
                <a:latin typeface="+mj-lt"/>
                <a:ea typeface="Aptos" panose="020B0004020202020204" pitchFamily="34" charset="0"/>
                <a:cs typeface="Times New Roman" panose="02020603050405020304" pitchFamily="18" charset="0"/>
              </a:rPr>
              <a:t>Repeat site percentage</a:t>
            </a:r>
          </a:p>
          <a:p>
            <a:r>
              <a:rPr lang="en-US" sz="1600" kern="100">
                <a:effectLst/>
                <a:latin typeface="+mj-lt"/>
                <a:ea typeface="Aptos" panose="020B0004020202020204" pitchFamily="34" charset="0"/>
                <a:cs typeface="Times New Roman" panose="02020603050405020304" pitchFamily="18" charset="0"/>
              </a:rPr>
              <a:t>Newsletter click rate</a:t>
            </a:r>
          </a:p>
        </p:txBody>
      </p:sp>
      <p:sp>
        <p:nvSpPr>
          <p:cNvPr id="40" name="TextBox 39">
            <a:extLst>
              <a:ext uri="{FF2B5EF4-FFF2-40B4-BE49-F238E27FC236}">
                <a16:creationId xmlns:a16="http://schemas.microsoft.com/office/drawing/2014/main" id="{6655EBBC-DBB5-AE1C-F650-67EEB03A31C8}"/>
              </a:ext>
            </a:extLst>
          </p:cNvPr>
          <p:cNvSpPr txBox="1"/>
          <p:nvPr/>
        </p:nvSpPr>
        <p:spPr>
          <a:xfrm>
            <a:off x="4650413" y="1638815"/>
            <a:ext cx="2871363" cy="400110"/>
          </a:xfrm>
          <a:prstGeom prst="rect">
            <a:avLst/>
          </a:prstGeom>
          <a:noFill/>
        </p:spPr>
        <p:txBody>
          <a:bodyPr wrap="square">
            <a:spAutoFit/>
          </a:bodyPr>
          <a:lstStyle/>
          <a:p>
            <a:pPr algn="ctr"/>
            <a:r>
              <a:rPr lang="en-US" sz="2000" b="1"/>
              <a:t>KPIs</a:t>
            </a:r>
            <a:endParaRPr lang="en-US" sz="2000" b="1">
              <a:solidFill>
                <a:srgbClr val="000000"/>
              </a:solidFill>
              <a:latin typeface="franklin gothic book" panose="020B0503020102020204" pitchFamily="34" charset="0"/>
            </a:endParaRPr>
          </a:p>
        </p:txBody>
      </p:sp>
      <p:cxnSp>
        <p:nvCxnSpPr>
          <p:cNvPr id="42" name="Connector: Elbow 41">
            <a:extLst>
              <a:ext uri="{FF2B5EF4-FFF2-40B4-BE49-F238E27FC236}">
                <a16:creationId xmlns:a16="http://schemas.microsoft.com/office/drawing/2014/main" id="{A9FF67ED-6696-0CF4-CBC6-74CB6B007B95}"/>
              </a:ext>
            </a:extLst>
          </p:cNvPr>
          <p:cNvCxnSpPr>
            <a:cxnSpLocks/>
            <a:endCxn id="19" idx="1"/>
          </p:cNvCxnSpPr>
          <p:nvPr/>
        </p:nvCxnSpPr>
        <p:spPr>
          <a:xfrm>
            <a:off x="5883965" y="2298528"/>
            <a:ext cx="3108146" cy="284231"/>
          </a:xfrm>
          <a:prstGeom prst="bentConnector3">
            <a:avLst/>
          </a:prstGeom>
          <a:ln w="28575">
            <a:solidFill>
              <a:srgbClr val="29B89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27A6F6FC-F888-DBB3-B5BE-4565E0FEDFD7}"/>
              </a:ext>
            </a:extLst>
          </p:cNvPr>
          <p:cNvCxnSpPr>
            <a:cxnSpLocks/>
          </p:cNvCxnSpPr>
          <p:nvPr/>
        </p:nvCxnSpPr>
        <p:spPr>
          <a:xfrm flipV="1">
            <a:off x="7521776" y="3672937"/>
            <a:ext cx="1187111" cy="271351"/>
          </a:xfrm>
          <a:prstGeom prst="bentConnector3">
            <a:avLst/>
          </a:prstGeom>
          <a:ln w="28575">
            <a:solidFill>
              <a:srgbClr val="45C4D8"/>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F7EAFD-AFE6-8DAE-DA6F-D3A7071E191F}"/>
              </a:ext>
            </a:extLst>
          </p:cNvPr>
          <p:cNvCxnSpPr/>
          <p:nvPr/>
        </p:nvCxnSpPr>
        <p:spPr>
          <a:xfrm>
            <a:off x="6814268" y="3672937"/>
            <a:ext cx="1359673" cy="0"/>
          </a:xfrm>
          <a:prstGeom prst="line">
            <a:avLst/>
          </a:prstGeom>
          <a:ln w="28575">
            <a:solidFill>
              <a:srgbClr val="45C4D8"/>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225D6E73-FCDF-B0A9-C58F-1E613D2049E5}"/>
              </a:ext>
            </a:extLst>
          </p:cNvPr>
          <p:cNvCxnSpPr>
            <a:cxnSpLocks/>
          </p:cNvCxnSpPr>
          <p:nvPr/>
        </p:nvCxnSpPr>
        <p:spPr>
          <a:xfrm>
            <a:off x="6505492" y="4574910"/>
            <a:ext cx="2203395" cy="235550"/>
          </a:xfrm>
          <a:prstGeom prst="bentConnector3">
            <a:avLst/>
          </a:prstGeom>
          <a:ln w="28575">
            <a:solidFill>
              <a:srgbClr val="EE772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CD774F41-5428-06FF-7429-3B65706B49D9}"/>
              </a:ext>
            </a:extLst>
          </p:cNvPr>
          <p:cNvCxnSpPr>
            <a:cxnSpLocks/>
          </p:cNvCxnSpPr>
          <p:nvPr/>
        </p:nvCxnSpPr>
        <p:spPr>
          <a:xfrm flipV="1">
            <a:off x="6561258" y="5930233"/>
            <a:ext cx="2147629" cy="247881"/>
          </a:xfrm>
          <a:prstGeom prst="bentConnector3">
            <a:avLst/>
          </a:prstGeom>
          <a:ln w="28575">
            <a:solidFill>
              <a:srgbClr val="F4D33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675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Funnel Campaign Approach: Social Media</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r>
              <a:rPr lang="en-US"/>
              <a:t>GROWTH STRATEGIES: ORGANIC</a:t>
            </a:r>
          </a:p>
        </p:txBody>
      </p:sp>
      <p:pic>
        <p:nvPicPr>
          <p:cNvPr id="6" name="Picture 5" descr="A colorful rectangular objects on a black background&#10;&#10;Description automatically generated">
            <a:extLst>
              <a:ext uri="{FF2B5EF4-FFF2-40B4-BE49-F238E27FC236}">
                <a16:creationId xmlns:a16="http://schemas.microsoft.com/office/drawing/2014/main" id="{E1C707A5-565B-1361-4D8B-D743B81B7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767" y="2127265"/>
            <a:ext cx="3596555" cy="4208785"/>
          </a:xfrm>
          <a:prstGeom prst="rect">
            <a:avLst/>
          </a:prstGeom>
        </p:spPr>
      </p:pic>
      <p:sp>
        <p:nvSpPr>
          <p:cNvPr id="10" name="TextBox 9">
            <a:extLst>
              <a:ext uri="{FF2B5EF4-FFF2-40B4-BE49-F238E27FC236}">
                <a16:creationId xmlns:a16="http://schemas.microsoft.com/office/drawing/2014/main" id="{68D20799-8E68-C89F-CEB8-7E0BDCA9D0C1}"/>
              </a:ext>
            </a:extLst>
          </p:cNvPr>
          <p:cNvSpPr txBox="1"/>
          <p:nvPr/>
        </p:nvSpPr>
        <p:spPr>
          <a:xfrm>
            <a:off x="843768" y="2298528"/>
            <a:ext cx="3596554"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Attract</a:t>
            </a:r>
          </a:p>
        </p:txBody>
      </p:sp>
      <p:sp>
        <p:nvSpPr>
          <p:cNvPr id="13" name="TextBox 12">
            <a:extLst>
              <a:ext uri="{FF2B5EF4-FFF2-40B4-BE49-F238E27FC236}">
                <a16:creationId xmlns:a16="http://schemas.microsoft.com/office/drawing/2014/main" id="{9A72D7E6-A38D-DA6B-3425-DACF54C1AFE4}"/>
              </a:ext>
            </a:extLst>
          </p:cNvPr>
          <p:cNvSpPr txBox="1"/>
          <p:nvPr/>
        </p:nvSpPr>
        <p:spPr>
          <a:xfrm>
            <a:off x="1074074" y="3435295"/>
            <a:ext cx="3135943"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Engage</a:t>
            </a:r>
          </a:p>
        </p:txBody>
      </p:sp>
      <p:sp>
        <p:nvSpPr>
          <p:cNvPr id="14" name="TextBox 13">
            <a:extLst>
              <a:ext uri="{FF2B5EF4-FFF2-40B4-BE49-F238E27FC236}">
                <a16:creationId xmlns:a16="http://schemas.microsoft.com/office/drawing/2014/main" id="{256A2237-0245-47EB-7899-F0713C17820D}"/>
              </a:ext>
            </a:extLst>
          </p:cNvPr>
          <p:cNvSpPr txBox="1"/>
          <p:nvPr/>
        </p:nvSpPr>
        <p:spPr>
          <a:xfrm>
            <a:off x="1293326" y="4561844"/>
            <a:ext cx="2688879"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Convert</a:t>
            </a:r>
          </a:p>
        </p:txBody>
      </p:sp>
      <p:pic>
        <p:nvPicPr>
          <p:cNvPr id="21" name="Graphic 20" descr="Link with solid fill">
            <a:extLst>
              <a:ext uri="{FF2B5EF4-FFF2-40B4-BE49-F238E27FC236}">
                <a16:creationId xmlns:a16="http://schemas.microsoft.com/office/drawing/2014/main" id="{3A5478C8-F20E-A054-090B-2D2245E8F5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24509" y="3521628"/>
            <a:ext cx="283223" cy="283223"/>
          </a:xfrm>
          <a:prstGeom prst="rect">
            <a:avLst/>
          </a:prstGeom>
        </p:spPr>
      </p:pic>
      <p:sp>
        <p:nvSpPr>
          <p:cNvPr id="15" name="TextBox 14">
            <a:extLst>
              <a:ext uri="{FF2B5EF4-FFF2-40B4-BE49-F238E27FC236}">
                <a16:creationId xmlns:a16="http://schemas.microsoft.com/office/drawing/2014/main" id="{F174F086-1971-E74A-749D-73FEAA28ECB0}"/>
              </a:ext>
            </a:extLst>
          </p:cNvPr>
          <p:cNvSpPr txBox="1"/>
          <p:nvPr/>
        </p:nvSpPr>
        <p:spPr>
          <a:xfrm>
            <a:off x="1546823" y="5699401"/>
            <a:ext cx="2190940"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Maintain</a:t>
            </a:r>
          </a:p>
        </p:txBody>
      </p:sp>
      <p:sp>
        <p:nvSpPr>
          <p:cNvPr id="19" name="TextBox 18">
            <a:extLst>
              <a:ext uri="{FF2B5EF4-FFF2-40B4-BE49-F238E27FC236}">
                <a16:creationId xmlns:a16="http://schemas.microsoft.com/office/drawing/2014/main" id="{ED53E5EB-BBCA-8DEE-B811-E20196D4BB7F}"/>
              </a:ext>
            </a:extLst>
          </p:cNvPr>
          <p:cNvSpPr txBox="1"/>
          <p:nvPr/>
        </p:nvSpPr>
        <p:spPr>
          <a:xfrm>
            <a:off x="8992111" y="2398093"/>
            <a:ext cx="1441593" cy="369332"/>
          </a:xfrm>
          <a:prstGeom prst="rect">
            <a:avLst/>
          </a:prstGeom>
          <a:noFill/>
        </p:spPr>
        <p:txBody>
          <a:bodyPr wrap="square">
            <a:spAutoFit/>
          </a:bodyPr>
          <a:lstStyle/>
          <a:p>
            <a:r>
              <a:rPr lang="en-US" kern="100">
                <a:solidFill>
                  <a:srgbClr val="DBD5CD"/>
                </a:solidFill>
                <a:effectLst/>
                <a:latin typeface="Franklin Gothic Demi" panose="020B0703020102020204" pitchFamily="34" charset="0"/>
                <a:ea typeface="Aptos" panose="020B0004020202020204" pitchFamily="34" charset="0"/>
                <a:cs typeface="Times New Roman" panose="02020603050405020304" pitchFamily="18" charset="0"/>
              </a:rPr>
              <a:t>Video</a:t>
            </a:r>
            <a:endParaRPr lang="en-US" sz="2000" kern="100">
              <a:solidFill>
                <a:srgbClr val="DBD5CD"/>
              </a:solidFill>
              <a:effectLst/>
              <a:latin typeface="Franklin Gothic Demi" panose="020B0703020102020204" pitchFamily="34"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B72802A-47F0-6BA4-8BEE-95B1218524E2}"/>
              </a:ext>
            </a:extLst>
          </p:cNvPr>
          <p:cNvSpPr txBox="1"/>
          <p:nvPr/>
        </p:nvSpPr>
        <p:spPr>
          <a:xfrm>
            <a:off x="8992111" y="3489449"/>
            <a:ext cx="2069080" cy="369332"/>
          </a:xfrm>
          <a:prstGeom prst="rect">
            <a:avLst/>
          </a:prstGeom>
          <a:noFill/>
        </p:spPr>
        <p:txBody>
          <a:bodyPr wrap="square">
            <a:spAutoFit/>
          </a:bodyPr>
          <a:lstStyle/>
          <a:p>
            <a:r>
              <a:rPr lang="en-US">
                <a:solidFill>
                  <a:srgbClr val="DBD5CD"/>
                </a:solidFill>
                <a:latin typeface="Franklin Gothic Demi" panose="020B0703020102020204" pitchFamily="34" charset="0"/>
              </a:rPr>
              <a:t>Photos &amp; PDF</a:t>
            </a:r>
          </a:p>
        </p:txBody>
      </p:sp>
      <p:sp>
        <p:nvSpPr>
          <p:cNvPr id="23" name="TextBox 22">
            <a:extLst>
              <a:ext uri="{FF2B5EF4-FFF2-40B4-BE49-F238E27FC236}">
                <a16:creationId xmlns:a16="http://schemas.microsoft.com/office/drawing/2014/main" id="{06B4AF6A-056B-70E7-C8C9-0E660FB487E2}"/>
              </a:ext>
            </a:extLst>
          </p:cNvPr>
          <p:cNvSpPr txBox="1"/>
          <p:nvPr/>
        </p:nvSpPr>
        <p:spPr>
          <a:xfrm>
            <a:off x="9011543" y="4508228"/>
            <a:ext cx="2964048" cy="646331"/>
          </a:xfrm>
          <a:prstGeom prst="rect">
            <a:avLst/>
          </a:prstGeom>
          <a:noFill/>
        </p:spPr>
        <p:txBody>
          <a:bodyPr wrap="square">
            <a:spAutoFit/>
          </a:bodyPr>
          <a:lstStyle/>
          <a:p>
            <a:r>
              <a:rPr lang="en-US">
                <a:solidFill>
                  <a:srgbClr val="DBD5CD"/>
                </a:solidFill>
                <a:latin typeface="Franklin Gothic Demi" panose="020B0703020102020204" pitchFamily="34" charset="0"/>
              </a:rPr>
              <a:t>Newsletter Promotion</a:t>
            </a:r>
          </a:p>
          <a:p>
            <a:r>
              <a:rPr lang="en-US">
                <a:solidFill>
                  <a:srgbClr val="DBD5CD"/>
                </a:solidFill>
                <a:latin typeface="Franklin Gothic Demi" panose="020B0703020102020204" pitchFamily="34" charset="0"/>
              </a:rPr>
              <a:t>&amp; Link Preview</a:t>
            </a:r>
          </a:p>
        </p:txBody>
      </p:sp>
      <p:sp>
        <p:nvSpPr>
          <p:cNvPr id="24" name="TextBox 23">
            <a:extLst>
              <a:ext uri="{FF2B5EF4-FFF2-40B4-BE49-F238E27FC236}">
                <a16:creationId xmlns:a16="http://schemas.microsoft.com/office/drawing/2014/main" id="{A19BBDFE-3297-124C-CF52-BFD45BDF0DAF}"/>
              </a:ext>
            </a:extLst>
          </p:cNvPr>
          <p:cNvSpPr txBox="1"/>
          <p:nvPr/>
        </p:nvSpPr>
        <p:spPr>
          <a:xfrm>
            <a:off x="8992111" y="5760209"/>
            <a:ext cx="2356122" cy="369332"/>
          </a:xfrm>
          <a:prstGeom prst="rect">
            <a:avLst/>
          </a:prstGeom>
          <a:noFill/>
        </p:spPr>
        <p:txBody>
          <a:bodyPr wrap="square">
            <a:spAutoFit/>
          </a:bodyPr>
          <a:lstStyle/>
          <a:p>
            <a:r>
              <a:rPr lang="en-US">
                <a:solidFill>
                  <a:srgbClr val="DBD5CD"/>
                </a:solidFill>
                <a:latin typeface="Franklin Gothic Demi" panose="020B0703020102020204" pitchFamily="34" charset="0"/>
              </a:rPr>
              <a:t>Newsletter/Email</a:t>
            </a:r>
          </a:p>
        </p:txBody>
      </p:sp>
      <p:pic>
        <p:nvPicPr>
          <p:cNvPr id="29" name="Graphic 28" descr="Link with solid fill">
            <a:extLst>
              <a:ext uri="{FF2B5EF4-FFF2-40B4-BE49-F238E27FC236}">
                <a16:creationId xmlns:a16="http://schemas.microsoft.com/office/drawing/2014/main" id="{3695573A-04DB-4802-68EF-2993587CFE6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26282" y="4674042"/>
            <a:ext cx="283223" cy="283223"/>
          </a:xfrm>
          <a:prstGeom prst="rect">
            <a:avLst/>
          </a:prstGeom>
        </p:spPr>
      </p:pic>
      <p:pic>
        <p:nvPicPr>
          <p:cNvPr id="30" name="Graphic 29" descr="Link with solid fill">
            <a:extLst>
              <a:ext uri="{FF2B5EF4-FFF2-40B4-BE49-F238E27FC236}">
                <a16:creationId xmlns:a16="http://schemas.microsoft.com/office/drawing/2014/main" id="{31E4F9B9-57F4-3B00-1DAE-13BFE38D56C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724509" y="5813118"/>
            <a:ext cx="283223" cy="283223"/>
          </a:xfrm>
          <a:prstGeom prst="rect">
            <a:avLst/>
          </a:prstGeom>
        </p:spPr>
      </p:pic>
      <p:sp>
        <p:nvSpPr>
          <p:cNvPr id="31" name="TextBox 30">
            <a:extLst>
              <a:ext uri="{FF2B5EF4-FFF2-40B4-BE49-F238E27FC236}">
                <a16:creationId xmlns:a16="http://schemas.microsoft.com/office/drawing/2014/main" id="{BF4D40C1-348C-B097-B025-7073052E7AFA}"/>
              </a:ext>
            </a:extLst>
          </p:cNvPr>
          <p:cNvSpPr txBox="1"/>
          <p:nvPr/>
        </p:nvSpPr>
        <p:spPr>
          <a:xfrm>
            <a:off x="8472721" y="1585008"/>
            <a:ext cx="3334965" cy="400110"/>
          </a:xfrm>
          <a:prstGeom prst="rect">
            <a:avLst/>
          </a:prstGeom>
          <a:noFill/>
        </p:spPr>
        <p:txBody>
          <a:bodyPr wrap="square">
            <a:spAutoFit/>
          </a:bodyPr>
          <a:lstStyle/>
          <a:p>
            <a:pPr algn="ctr"/>
            <a:r>
              <a:rPr lang="en-US" sz="2000" b="1"/>
              <a:t>SOCIAL MEDIA CONTENT</a:t>
            </a:r>
            <a:endParaRPr lang="en-US" sz="2400" b="1">
              <a:latin typeface="franklin gothic book" panose="020B0503020102020204" pitchFamily="34" charset="0"/>
            </a:endParaRPr>
          </a:p>
        </p:txBody>
      </p:sp>
      <p:sp>
        <p:nvSpPr>
          <p:cNvPr id="5" name="TextBox 4">
            <a:extLst>
              <a:ext uri="{FF2B5EF4-FFF2-40B4-BE49-F238E27FC236}">
                <a16:creationId xmlns:a16="http://schemas.microsoft.com/office/drawing/2014/main" id="{A549C0E3-6736-2170-6A9A-4DD42D2D7BE0}"/>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1</a:t>
            </a:r>
            <a:endParaRPr lang="en-US" kern="100">
              <a:latin typeface="Adobe Heiti Std R" panose="020B0400000000000000" pitchFamily="34" charset="-128"/>
              <a:ea typeface="Adobe Heiti Std R" panose="020B0400000000000000" pitchFamily="34" charset="-128"/>
              <a:cs typeface="Times New Roman" panose="02020603050405020304" pitchFamily="18" charset="0"/>
            </a:endParaRPr>
          </a:p>
        </p:txBody>
      </p:sp>
      <p:sp>
        <p:nvSpPr>
          <p:cNvPr id="36" name="TextBox 35">
            <a:extLst>
              <a:ext uri="{FF2B5EF4-FFF2-40B4-BE49-F238E27FC236}">
                <a16:creationId xmlns:a16="http://schemas.microsoft.com/office/drawing/2014/main" id="{BBEF0621-52CC-629B-3A03-FF1613C227E5}"/>
              </a:ext>
            </a:extLst>
          </p:cNvPr>
          <p:cNvSpPr txBox="1"/>
          <p:nvPr/>
        </p:nvSpPr>
        <p:spPr>
          <a:xfrm>
            <a:off x="4669846" y="2154287"/>
            <a:ext cx="3095526" cy="584775"/>
          </a:xfrm>
          <a:prstGeom prst="rect">
            <a:avLst/>
          </a:prstGeom>
          <a:noFill/>
        </p:spPr>
        <p:txBody>
          <a:bodyPr wrap="square">
            <a:spAutoFit/>
          </a:bodyPr>
          <a:lstStyle/>
          <a:p>
            <a:r>
              <a:rPr lang="en-US" sz="1600" kern="100">
                <a:solidFill>
                  <a:srgbClr val="DBD5CD"/>
                </a:solidFill>
                <a:effectLst/>
                <a:ea typeface="Aptos" panose="020B0004020202020204" pitchFamily="34" charset="0"/>
                <a:cs typeface="Times New Roman" panose="02020603050405020304" pitchFamily="18" charset="0"/>
              </a:rPr>
              <a:t>Digital reach</a:t>
            </a:r>
          </a:p>
          <a:p>
            <a:r>
              <a:rPr lang="en-US" sz="1600" kern="100">
                <a:solidFill>
                  <a:srgbClr val="DBD5CD"/>
                </a:solidFill>
                <a:effectLst/>
                <a:ea typeface="Aptos" panose="020B0004020202020204" pitchFamily="34" charset="0"/>
                <a:cs typeface="Times New Roman" panose="02020603050405020304" pitchFamily="18" charset="0"/>
              </a:rPr>
              <a:t>Site unique visitors </a:t>
            </a:r>
          </a:p>
        </p:txBody>
      </p:sp>
      <p:sp>
        <p:nvSpPr>
          <p:cNvPr id="37" name="TextBox 36">
            <a:extLst>
              <a:ext uri="{FF2B5EF4-FFF2-40B4-BE49-F238E27FC236}">
                <a16:creationId xmlns:a16="http://schemas.microsoft.com/office/drawing/2014/main" id="{A67CAC0F-E0B0-777C-0D5F-1A45F2E47D97}"/>
              </a:ext>
            </a:extLst>
          </p:cNvPr>
          <p:cNvSpPr txBox="1"/>
          <p:nvPr/>
        </p:nvSpPr>
        <p:spPr>
          <a:xfrm>
            <a:off x="4650413" y="3257439"/>
            <a:ext cx="3151023" cy="830997"/>
          </a:xfrm>
          <a:prstGeom prst="rect">
            <a:avLst/>
          </a:prstGeom>
          <a:noFill/>
        </p:spPr>
        <p:txBody>
          <a:bodyPr wrap="square">
            <a:spAutoFit/>
          </a:bodyPr>
          <a:lstStyle/>
          <a:p>
            <a:r>
              <a:rPr lang="en-US" sz="1600" kern="100">
                <a:solidFill>
                  <a:srgbClr val="DBD5CD"/>
                </a:solidFill>
                <a:latin typeface="+mj-lt"/>
                <a:cs typeface="Times New Roman" panose="02020603050405020304" pitchFamily="18" charset="0"/>
              </a:rPr>
              <a:t>Site engagement rate</a:t>
            </a:r>
          </a:p>
          <a:p>
            <a:r>
              <a:rPr lang="en-US" sz="1600" kern="100">
                <a:solidFill>
                  <a:srgbClr val="DBD5CD"/>
                </a:solidFill>
                <a:latin typeface="+mj-lt"/>
                <a:cs typeface="Times New Roman" panose="02020603050405020304" pitchFamily="18" charset="0"/>
              </a:rPr>
              <a:t>Social engagement rate </a:t>
            </a:r>
          </a:p>
          <a:p>
            <a:r>
              <a:rPr lang="en-US" sz="1600" kern="100">
                <a:solidFill>
                  <a:srgbClr val="DBD5CD"/>
                </a:solidFill>
                <a:latin typeface="+mj-lt"/>
                <a:cs typeface="Times New Roman" panose="02020603050405020304" pitchFamily="18" charset="0"/>
              </a:rPr>
              <a:t>Social engagement by post type</a:t>
            </a:r>
          </a:p>
        </p:txBody>
      </p:sp>
      <p:sp>
        <p:nvSpPr>
          <p:cNvPr id="38" name="TextBox 37">
            <a:extLst>
              <a:ext uri="{FF2B5EF4-FFF2-40B4-BE49-F238E27FC236}">
                <a16:creationId xmlns:a16="http://schemas.microsoft.com/office/drawing/2014/main" id="{6DEA550C-8E30-47E1-DB9F-627E0697754A}"/>
              </a:ext>
            </a:extLst>
          </p:cNvPr>
          <p:cNvSpPr txBox="1"/>
          <p:nvPr/>
        </p:nvSpPr>
        <p:spPr>
          <a:xfrm>
            <a:off x="4650413" y="4390883"/>
            <a:ext cx="3124131" cy="830997"/>
          </a:xfrm>
          <a:prstGeom prst="rect">
            <a:avLst/>
          </a:prstGeom>
          <a:noFill/>
        </p:spPr>
        <p:txBody>
          <a:bodyPr wrap="square">
            <a:spAutoFit/>
          </a:bodyPr>
          <a:lstStyle/>
          <a:p>
            <a:r>
              <a:rPr lang="en-US" sz="1600" kern="100">
                <a:solidFill>
                  <a:srgbClr val="DBD5CD"/>
                </a:solidFill>
                <a:latin typeface="+mj-lt"/>
                <a:cs typeface="Times New Roman" panose="02020603050405020304" pitchFamily="18" charset="0"/>
              </a:rPr>
              <a:t>Newsletter sign-ups</a:t>
            </a:r>
          </a:p>
          <a:p>
            <a:r>
              <a:rPr lang="en-US" sz="1600" kern="100">
                <a:solidFill>
                  <a:srgbClr val="DBD5CD"/>
                </a:solidFill>
                <a:latin typeface="+mj-lt"/>
                <a:cs typeface="Times New Roman" panose="02020603050405020304" pitchFamily="18" charset="0"/>
              </a:rPr>
              <a:t>Contact rate (site)</a:t>
            </a:r>
          </a:p>
          <a:p>
            <a:r>
              <a:rPr lang="en-US" sz="1600" kern="100">
                <a:solidFill>
                  <a:srgbClr val="DBD5CD"/>
                </a:solidFill>
                <a:latin typeface="+mj-lt"/>
                <a:cs typeface="Times New Roman" panose="02020603050405020304" pitchFamily="18" charset="0"/>
              </a:rPr>
              <a:t>Number of press coverage articles</a:t>
            </a:r>
          </a:p>
        </p:txBody>
      </p:sp>
      <p:sp>
        <p:nvSpPr>
          <p:cNvPr id="39" name="TextBox 38">
            <a:extLst>
              <a:ext uri="{FF2B5EF4-FFF2-40B4-BE49-F238E27FC236}">
                <a16:creationId xmlns:a16="http://schemas.microsoft.com/office/drawing/2014/main" id="{394F85F0-D40F-57F0-A695-8608493C1A39}"/>
              </a:ext>
            </a:extLst>
          </p:cNvPr>
          <p:cNvSpPr txBox="1"/>
          <p:nvPr/>
        </p:nvSpPr>
        <p:spPr>
          <a:xfrm>
            <a:off x="4669845" y="5511034"/>
            <a:ext cx="3139048" cy="830997"/>
          </a:xfrm>
          <a:prstGeom prst="rect">
            <a:avLst/>
          </a:prstGeom>
          <a:noFill/>
        </p:spPr>
        <p:txBody>
          <a:bodyPr wrap="square">
            <a:spAutoFit/>
          </a:bodyPr>
          <a:lstStyle/>
          <a:p>
            <a:r>
              <a:rPr lang="en-US" sz="1600" kern="100">
                <a:solidFill>
                  <a:srgbClr val="DBD5CD"/>
                </a:solidFill>
                <a:effectLst/>
                <a:latin typeface="+mj-lt"/>
                <a:ea typeface="Aptos" panose="020B0004020202020204" pitchFamily="34" charset="0"/>
                <a:cs typeface="Times New Roman" panose="02020603050405020304" pitchFamily="18" charset="0"/>
              </a:rPr>
              <a:t>Social followers</a:t>
            </a:r>
          </a:p>
          <a:p>
            <a:r>
              <a:rPr lang="en-US" sz="1600" kern="100">
                <a:solidFill>
                  <a:srgbClr val="DBD5CD"/>
                </a:solidFill>
                <a:effectLst/>
                <a:latin typeface="+mj-lt"/>
                <a:ea typeface="Aptos" panose="020B0004020202020204" pitchFamily="34" charset="0"/>
                <a:cs typeface="Times New Roman" panose="02020603050405020304" pitchFamily="18" charset="0"/>
              </a:rPr>
              <a:t>Repeat site percentage</a:t>
            </a:r>
          </a:p>
          <a:p>
            <a:r>
              <a:rPr lang="en-US" sz="1600" kern="100">
                <a:solidFill>
                  <a:srgbClr val="DBD5CD"/>
                </a:solidFill>
                <a:effectLst/>
                <a:latin typeface="+mj-lt"/>
                <a:ea typeface="Aptos" panose="020B0004020202020204" pitchFamily="34" charset="0"/>
                <a:cs typeface="Times New Roman" panose="02020603050405020304" pitchFamily="18" charset="0"/>
              </a:rPr>
              <a:t>Newsletter click rate</a:t>
            </a:r>
          </a:p>
        </p:txBody>
      </p:sp>
      <p:sp>
        <p:nvSpPr>
          <p:cNvPr id="40" name="TextBox 39">
            <a:extLst>
              <a:ext uri="{FF2B5EF4-FFF2-40B4-BE49-F238E27FC236}">
                <a16:creationId xmlns:a16="http://schemas.microsoft.com/office/drawing/2014/main" id="{6655EBBC-DBB5-AE1C-F650-67EEB03A31C8}"/>
              </a:ext>
            </a:extLst>
          </p:cNvPr>
          <p:cNvSpPr txBox="1"/>
          <p:nvPr/>
        </p:nvSpPr>
        <p:spPr>
          <a:xfrm>
            <a:off x="4650413" y="1638815"/>
            <a:ext cx="2871363" cy="400110"/>
          </a:xfrm>
          <a:prstGeom prst="rect">
            <a:avLst/>
          </a:prstGeom>
          <a:noFill/>
        </p:spPr>
        <p:txBody>
          <a:bodyPr wrap="square">
            <a:spAutoFit/>
          </a:bodyPr>
          <a:lstStyle/>
          <a:p>
            <a:pPr algn="ctr"/>
            <a:r>
              <a:rPr lang="en-US" sz="2000" b="1">
                <a:solidFill>
                  <a:srgbClr val="DBD5CD"/>
                </a:solidFill>
              </a:rPr>
              <a:t>KPIs</a:t>
            </a:r>
            <a:endParaRPr lang="en-US" sz="2000" b="1">
              <a:solidFill>
                <a:srgbClr val="DBD5CD"/>
              </a:solidFill>
              <a:latin typeface="franklin gothic book" panose="020B0503020102020204" pitchFamily="34" charset="0"/>
            </a:endParaRPr>
          </a:p>
        </p:txBody>
      </p:sp>
      <p:cxnSp>
        <p:nvCxnSpPr>
          <p:cNvPr id="42" name="Connector: Elbow 41">
            <a:extLst>
              <a:ext uri="{FF2B5EF4-FFF2-40B4-BE49-F238E27FC236}">
                <a16:creationId xmlns:a16="http://schemas.microsoft.com/office/drawing/2014/main" id="{A9FF67ED-6696-0CF4-CBC6-74CB6B007B95}"/>
              </a:ext>
            </a:extLst>
          </p:cNvPr>
          <p:cNvCxnSpPr>
            <a:cxnSpLocks/>
            <a:endCxn id="19" idx="1"/>
          </p:cNvCxnSpPr>
          <p:nvPr/>
        </p:nvCxnSpPr>
        <p:spPr>
          <a:xfrm>
            <a:off x="5883965" y="2298528"/>
            <a:ext cx="3108146" cy="284231"/>
          </a:xfrm>
          <a:prstGeom prst="bentConnector3">
            <a:avLst/>
          </a:prstGeom>
          <a:ln w="28575">
            <a:solidFill>
              <a:srgbClr val="DBD5CD"/>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or: Elbow 42">
            <a:extLst>
              <a:ext uri="{FF2B5EF4-FFF2-40B4-BE49-F238E27FC236}">
                <a16:creationId xmlns:a16="http://schemas.microsoft.com/office/drawing/2014/main" id="{27A6F6FC-F888-DBB3-B5BE-4565E0FEDFD7}"/>
              </a:ext>
            </a:extLst>
          </p:cNvPr>
          <p:cNvCxnSpPr>
            <a:cxnSpLocks/>
          </p:cNvCxnSpPr>
          <p:nvPr/>
        </p:nvCxnSpPr>
        <p:spPr>
          <a:xfrm flipV="1">
            <a:off x="7521776" y="3672937"/>
            <a:ext cx="1187111" cy="271351"/>
          </a:xfrm>
          <a:prstGeom prst="bentConnector3">
            <a:avLst/>
          </a:prstGeom>
          <a:ln w="28575">
            <a:solidFill>
              <a:srgbClr val="DBD5CD"/>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DF7EAFD-AFE6-8DAE-DA6F-D3A7071E191F}"/>
              </a:ext>
            </a:extLst>
          </p:cNvPr>
          <p:cNvCxnSpPr/>
          <p:nvPr/>
        </p:nvCxnSpPr>
        <p:spPr>
          <a:xfrm>
            <a:off x="6814268" y="3672937"/>
            <a:ext cx="1359673" cy="0"/>
          </a:xfrm>
          <a:prstGeom prst="line">
            <a:avLst/>
          </a:prstGeom>
          <a:ln w="28575">
            <a:solidFill>
              <a:srgbClr val="DBD5CD"/>
            </a:solidFill>
          </a:ln>
        </p:spPr>
        <p:style>
          <a:lnRef idx="1">
            <a:schemeClr val="accent1"/>
          </a:lnRef>
          <a:fillRef idx="0">
            <a:schemeClr val="accent1"/>
          </a:fillRef>
          <a:effectRef idx="0">
            <a:schemeClr val="accent1"/>
          </a:effectRef>
          <a:fontRef idx="minor">
            <a:schemeClr val="tx1"/>
          </a:fontRef>
        </p:style>
      </p:cxnSp>
      <p:cxnSp>
        <p:nvCxnSpPr>
          <p:cNvPr id="49" name="Connector: Elbow 48">
            <a:extLst>
              <a:ext uri="{FF2B5EF4-FFF2-40B4-BE49-F238E27FC236}">
                <a16:creationId xmlns:a16="http://schemas.microsoft.com/office/drawing/2014/main" id="{225D6E73-FCDF-B0A9-C58F-1E613D2049E5}"/>
              </a:ext>
            </a:extLst>
          </p:cNvPr>
          <p:cNvCxnSpPr>
            <a:cxnSpLocks/>
          </p:cNvCxnSpPr>
          <p:nvPr/>
        </p:nvCxnSpPr>
        <p:spPr>
          <a:xfrm>
            <a:off x="6505492" y="4574910"/>
            <a:ext cx="2203395" cy="235550"/>
          </a:xfrm>
          <a:prstGeom prst="bentConnector3">
            <a:avLst/>
          </a:prstGeom>
          <a:ln w="28575">
            <a:solidFill>
              <a:srgbClr val="DBD5CD"/>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CD774F41-5428-06FF-7429-3B65706B49D9}"/>
              </a:ext>
            </a:extLst>
          </p:cNvPr>
          <p:cNvCxnSpPr>
            <a:cxnSpLocks/>
          </p:cNvCxnSpPr>
          <p:nvPr/>
        </p:nvCxnSpPr>
        <p:spPr>
          <a:xfrm flipV="1">
            <a:off x="6561258" y="5930233"/>
            <a:ext cx="2147629" cy="247881"/>
          </a:xfrm>
          <a:prstGeom prst="bentConnector3">
            <a:avLst/>
          </a:prstGeom>
          <a:ln w="28575">
            <a:solidFill>
              <a:srgbClr val="DBD5CD"/>
            </a:solidFill>
            <a:tailEnd type="triangle"/>
          </a:ln>
        </p:spPr>
        <p:style>
          <a:lnRef idx="1">
            <a:schemeClr val="accent1"/>
          </a:lnRef>
          <a:fillRef idx="0">
            <a:schemeClr val="accent1"/>
          </a:fillRef>
          <a:effectRef idx="0">
            <a:schemeClr val="accent1"/>
          </a:effectRef>
          <a:fontRef idx="minor">
            <a:schemeClr val="tx1"/>
          </a:fontRef>
        </p:style>
      </p:cxnSp>
      <p:pic>
        <p:nvPicPr>
          <p:cNvPr id="9" name="Graphic 8" descr="Internet outline">
            <a:extLst>
              <a:ext uri="{FF2B5EF4-FFF2-40B4-BE49-F238E27FC236}">
                <a16:creationId xmlns:a16="http://schemas.microsoft.com/office/drawing/2014/main" id="{B6F358ED-8C61-AC53-E4D2-11147AC227C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8412" y="3257439"/>
            <a:ext cx="914400" cy="914400"/>
          </a:xfrm>
          <a:prstGeom prst="rect">
            <a:avLst/>
          </a:prstGeom>
        </p:spPr>
      </p:pic>
      <p:cxnSp>
        <p:nvCxnSpPr>
          <p:cNvPr id="32" name="Straight Arrow Connector 31">
            <a:extLst>
              <a:ext uri="{FF2B5EF4-FFF2-40B4-BE49-F238E27FC236}">
                <a16:creationId xmlns:a16="http://schemas.microsoft.com/office/drawing/2014/main" id="{DAAFD86D-9605-BF20-7D34-CFFA8B581E15}"/>
              </a:ext>
            </a:extLst>
          </p:cNvPr>
          <p:cNvCxnSpPr/>
          <p:nvPr/>
        </p:nvCxnSpPr>
        <p:spPr>
          <a:xfrm>
            <a:off x="10599089" y="3672937"/>
            <a:ext cx="6520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Graphic 32" descr="Internet outline">
            <a:extLst>
              <a:ext uri="{FF2B5EF4-FFF2-40B4-BE49-F238E27FC236}">
                <a16:creationId xmlns:a16="http://schemas.microsoft.com/office/drawing/2014/main" id="{36E6CC0C-1BB9-7560-2992-8D157678D75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8412" y="4390883"/>
            <a:ext cx="914400" cy="914400"/>
          </a:xfrm>
          <a:prstGeom prst="rect">
            <a:avLst/>
          </a:prstGeom>
        </p:spPr>
      </p:pic>
      <p:pic>
        <p:nvPicPr>
          <p:cNvPr id="34" name="Graphic 33" descr="Internet outline">
            <a:extLst>
              <a:ext uri="{FF2B5EF4-FFF2-40B4-BE49-F238E27FC236}">
                <a16:creationId xmlns:a16="http://schemas.microsoft.com/office/drawing/2014/main" id="{245CC8DE-4308-E64B-6255-6C12193294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88412" y="5490948"/>
            <a:ext cx="914400" cy="914400"/>
          </a:xfrm>
          <a:prstGeom prst="rect">
            <a:avLst/>
          </a:prstGeom>
        </p:spPr>
      </p:pic>
      <p:cxnSp>
        <p:nvCxnSpPr>
          <p:cNvPr id="35" name="Straight Arrow Connector 34">
            <a:extLst>
              <a:ext uri="{FF2B5EF4-FFF2-40B4-BE49-F238E27FC236}">
                <a16:creationId xmlns:a16="http://schemas.microsoft.com/office/drawing/2014/main" id="{D84E97D1-4A9F-2700-BE6D-EAACCD4EE077}"/>
              </a:ext>
            </a:extLst>
          </p:cNvPr>
          <p:cNvCxnSpPr/>
          <p:nvPr/>
        </p:nvCxnSpPr>
        <p:spPr>
          <a:xfrm>
            <a:off x="10648520" y="4963239"/>
            <a:ext cx="652007"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8F042048-C4D4-184A-7DF2-6F67F29C7D36}"/>
              </a:ext>
            </a:extLst>
          </p:cNvPr>
          <p:cNvCxnSpPr>
            <a:cxnSpLocks/>
          </p:cNvCxnSpPr>
          <p:nvPr/>
        </p:nvCxnSpPr>
        <p:spPr>
          <a:xfrm flipV="1">
            <a:off x="10905188" y="5944875"/>
            <a:ext cx="375435" cy="985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394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E5F4715-B97A-A598-B5A8-3395B60B6F99}"/>
              </a:ext>
            </a:extLst>
          </p:cNvPr>
          <p:cNvSpPr/>
          <p:nvPr/>
        </p:nvSpPr>
        <p:spPr>
          <a:xfrm>
            <a:off x="6096000" y="2046673"/>
            <a:ext cx="6096000" cy="338528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Funnel Campaign Approach</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a:xfrm>
            <a:off x="857250" y="373103"/>
            <a:ext cx="6953250" cy="274597"/>
          </a:xfrm>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sp>
        <p:nvSpPr>
          <p:cNvPr id="10" name="TextBox 9">
            <a:extLst>
              <a:ext uri="{FF2B5EF4-FFF2-40B4-BE49-F238E27FC236}">
                <a16:creationId xmlns:a16="http://schemas.microsoft.com/office/drawing/2014/main" id="{4A4EFF53-81D7-605C-740E-041EB9A55C26}"/>
              </a:ext>
            </a:extLst>
          </p:cNvPr>
          <p:cNvSpPr txBox="1"/>
          <p:nvPr/>
        </p:nvSpPr>
        <p:spPr>
          <a:xfrm>
            <a:off x="6180770" y="2455605"/>
            <a:ext cx="5781008" cy="2393908"/>
          </a:xfrm>
          <a:prstGeom prst="rect">
            <a:avLst/>
          </a:prstGeom>
          <a:noFill/>
        </p:spPr>
        <p:txBody>
          <a:bodyPr wrap="square" rtlCol="0" anchor="t">
            <a:noAutofit/>
          </a:bodyPr>
          <a:lstStyle/>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You don’t </a:t>
            </a:r>
            <a:r>
              <a:rPr lang="en-US" sz="1800" kern="100">
                <a:effectLst/>
                <a:latin typeface="+mj-lt"/>
                <a:ea typeface="Aptos" panose="020B0004020202020204" pitchFamily="34" charset="0"/>
                <a:cs typeface="Times New Roman" panose="02020603050405020304" pitchFamily="18" charset="0"/>
              </a:rPr>
              <a:t>always need </a:t>
            </a:r>
            <a:r>
              <a:rPr lang="en-US" kern="100">
                <a:latin typeface="+mj-lt"/>
                <a:ea typeface="Aptos" panose="020B0004020202020204" pitchFamily="34" charset="0"/>
                <a:cs typeface="Times New Roman" panose="02020603050405020304" pitchFamily="18" charset="0"/>
              </a:rPr>
              <a:t>expensive</a:t>
            </a:r>
            <a:r>
              <a:rPr lang="en-US" sz="1800" kern="100">
                <a:effectLst/>
                <a:latin typeface="+mj-lt"/>
                <a:ea typeface="Aptos" panose="020B0004020202020204" pitchFamily="34" charset="0"/>
                <a:cs typeface="Times New Roman" panose="02020603050405020304" pitchFamily="18" charset="0"/>
              </a:rPr>
              <a:t> production.</a:t>
            </a:r>
          </a:p>
          <a:p>
            <a:pPr marL="742950" lvl="1" indent="-285750">
              <a:buFont typeface="Wingdings" panose="05000000000000000000" pitchFamily="2" charset="2"/>
              <a:buChar char="§"/>
            </a:pPr>
            <a:r>
              <a:rPr lang="en-US" sz="1600" i="1" kern="100">
                <a:latin typeface="Georgia" panose="02040502050405020303" pitchFamily="18" charset="0"/>
                <a:ea typeface="Aptos" panose="020B0004020202020204" pitchFamily="34" charset="0"/>
                <a:cs typeface="Times New Roman" panose="02020603050405020304" pitchFamily="18" charset="0"/>
              </a:rPr>
              <a:t>Our top performing videos are almost always ones we have taken on our phones vs. a professional production. </a:t>
            </a:r>
          </a:p>
          <a:p>
            <a:pPr lvl="1"/>
            <a:endParaRPr lang="en-US" sz="1600" i="1" kern="100">
              <a:latin typeface="Georgia" panose="02040502050405020303" pitchFamily="18"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When filming, think about scale, beat, the story, etc.</a:t>
            </a:r>
          </a:p>
          <a:p>
            <a:pPr marL="285750" indent="-285750">
              <a:buFont typeface="Wingdings" panose="05000000000000000000" pitchFamily="2" charset="2"/>
              <a:buChar char="§"/>
            </a:pPr>
            <a:r>
              <a:rPr lang="en-US" sz="1800" kern="100">
                <a:solidFill>
                  <a:srgbClr val="29B892"/>
                </a:solidFill>
                <a:effectLst/>
                <a:latin typeface="Franklin Gothic Demi" panose="020B0703020102020204" pitchFamily="34" charset="0"/>
                <a:ea typeface="Aptos" panose="020B0004020202020204" pitchFamily="34" charset="0"/>
                <a:cs typeface="Times New Roman" panose="02020603050405020304" pitchFamily="18" charset="0"/>
              </a:rPr>
              <a:t>Put your best clip</a:t>
            </a:r>
            <a:r>
              <a:rPr lang="en-US" kern="100">
                <a:solidFill>
                  <a:srgbClr val="29B892"/>
                </a:solidFill>
                <a:latin typeface="Franklin Gothic Demi" panose="020B0703020102020204" pitchFamily="34" charset="0"/>
                <a:ea typeface="Aptos" panose="020B0004020202020204" pitchFamily="34" charset="0"/>
                <a:cs typeface="Times New Roman" panose="02020603050405020304" pitchFamily="18" charset="0"/>
              </a:rPr>
              <a:t>(s)</a:t>
            </a:r>
            <a:r>
              <a:rPr lang="en-US" sz="1800" kern="100">
                <a:solidFill>
                  <a:srgbClr val="29B892"/>
                </a:solidFill>
                <a:effectLst/>
                <a:latin typeface="Franklin Gothic Demi" panose="020B0703020102020204" pitchFamily="34" charset="0"/>
                <a:ea typeface="Aptos" panose="020B0004020202020204" pitchFamily="34" charset="0"/>
                <a:cs typeface="Times New Roman" panose="02020603050405020304" pitchFamily="18" charset="0"/>
              </a:rPr>
              <a:t> in the first 10 seconds.</a:t>
            </a:r>
            <a:endParaRPr lang="en-US" kern="100">
              <a:solidFill>
                <a:srgbClr val="29B892"/>
              </a:solidFill>
              <a:latin typeface="Franklin Gothic Demi" panose="020B0703020102020204" pitchFamily="34"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Recommend to use a </a:t>
            </a:r>
            <a:r>
              <a:rPr lang="en-US" sz="1800" kern="100">
                <a:effectLst/>
                <a:latin typeface="+mj-lt"/>
                <a:ea typeface="Aptos" panose="020B0004020202020204" pitchFamily="34" charset="0"/>
                <a:cs typeface="Times New Roman" panose="02020603050405020304" pitchFamily="18" charset="0"/>
              </a:rPr>
              <a:t>1080x1080px video on LinkedIn.</a:t>
            </a:r>
          </a:p>
        </p:txBody>
      </p:sp>
      <p:pic>
        <p:nvPicPr>
          <p:cNvPr id="25" name="Picture 24" descr="A colorful rectangular objects on a black background&#10;&#10;Description automatically generated">
            <a:extLst>
              <a:ext uri="{FF2B5EF4-FFF2-40B4-BE49-F238E27FC236}">
                <a16:creationId xmlns:a16="http://schemas.microsoft.com/office/drawing/2014/main" id="{320E3181-618C-7A4F-37BB-FD5483709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59" y="2046673"/>
            <a:ext cx="3596555" cy="4208785"/>
          </a:xfrm>
          <a:prstGeom prst="rect">
            <a:avLst/>
          </a:prstGeom>
        </p:spPr>
      </p:pic>
      <p:sp>
        <p:nvSpPr>
          <p:cNvPr id="26" name="Rectangle 25">
            <a:extLst>
              <a:ext uri="{FF2B5EF4-FFF2-40B4-BE49-F238E27FC236}">
                <a16:creationId xmlns:a16="http://schemas.microsoft.com/office/drawing/2014/main" id="{C4C2F09C-7B9E-8989-F2EC-2575C7B64C89}"/>
              </a:ext>
            </a:extLst>
          </p:cNvPr>
          <p:cNvSpPr/>
          <p:nvPr/>
        </p:nvSpPr>
        <p:spPr>
          <a:xfrm>
            <a:off x="-1797259" y="2886075"/>
            <a:ext cx="3596555" cy="3606800"/>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E97C000-E0B3-DA6B-4831-2471650C4603}"/>
              </a:ext>
            </a:extLst>
          </p:cNvPr>
          <p:cNvSpPr txBox="1"/>
          <p:nvPr/>
        </p:nvSpPr>
        <p:spPr>
          <a:xfrm>
            <a:off x="2133457" y="2211727"/>
            <a:ext cx="1441593" cy="461665"/>
          </a:xfrm>
          <a:prstGeom prst="rect">
            <a:avLst/>
          </a:prstGeom>
          <a:noFill/>
        </p:spPr>
        <p:txBody>
          <a:bodyPr wrap="square">
            <a:spAutoFit/>
          </a:bodyPr>
          <a:lstStyle/>
          <a:p>
            <a:r>
              <a:rPr lang="en-US" sz="2400" kern="100">
                <a:solidFill>
                  <a:srgbClr val="1FB992"/>
                </a:solidFill>
                <a:effectLst/>
                <a:latin typeface="Franklin Gothic Demi" panose="020B0703020102020204" pitchFamily="34" charset="0"/>
                <a:ea typeface="Aptos" panose="020B0004020202020204" pitchFamily="34" charset="0"/>
                <a:cs typeface="Times New Roman" panose="02020603050405020304" pitchFamily="18" charset="0"/>
              </a:rPr>
              <a:t>Video</a:t>
            </a:r>
            <a:endParaRPr lang="en-US" sz="2800" kern="100">
              <a:solidFill>
                <a:srgbClr val="1FB992"/>
              </a:solidFill>
              <a:effectLst/>
              <a:latin typeface="Franklin Gothic Demi" panose="020B07030201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652B03BE-7AAB-4B56-2E9C-B595DD778C5B}"/>
              </a:ext>
            </a:extLst>
          </p:cNvPr>
          <p:cNvSpPr txBox="1"/>
          <p:nvPr/>
        </p:nvSpPr>
        <p:spPr>
          <a:xfrm>
            <a:off x="-53094" y="2298528"/>
            <a:ext cx="1852390" cy="338554"/>
          </a:xfrm>
          <a:prstGeom prst="rect">
            <a:avLst/>
          </a:prstGeom>
          <a:noFill/>
        </p:spPr>
        <p:txBody>
          <a:bodyPr wrap="square">
            <a:spAutoFit/>
          </a:bodyPr>
          <a:lstStyle/>
          <a:p>
            <a:pPr algn="ctr"/>
            <a:r>
              <a:rPr lang="en-US" sz="1600">
                <a:solidFill>
                  <a:schemeClr val="bg1"/>
                </a:solidFill>
                <a:latin typeface="+mj-lt"/>
              </a:rPr>
              <a:t>Attract</a:t>
            </a:r>
          </a:p>
        </p:txBody>
      </p:sp>
      <p:sp>
        <p:nvSpPr>
          <p:cNvPr id="5" name="TextBox 4">
            <a:extLst>
              <a:ext uri="{FF2B5EF4-FFF2-40B4-BE49-F238E27FC236}">
                <a16:creationId xmlns:a16="http://schemas.microsoft.com/office/drawing/2014/main" id="{A0562C38-13AB-03C9-C081-F686EB468688}"/>
              </a:ext>
            </a:extLst>
          </p:cNvPr>
          <p:cNvSpPr txBox="1"/>
          <p:nvPr/>
        </p:nvSpPr>
        <p:spPr>
          <a:xfrm>
            <a:off x="6180770" y="2147828"/>
            <a:ext cx="2367344"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POINTERS &amp; RESULTS</a:t>
            </a:r>
          </a:p>
        </p:txBody>
      </p:sp>
    </p:spTree>
    <p:extLst>
      <p:ext uri="{BB962C8B-B14F-4D97-AF65-F5344CB8AC3E}">
        <p14:creationId xmlns:p14="http://schemas.microsoft.com/office/powerpoint/2010/main" val="3528344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DE185D7-5FC8-4FD0-72DD-6E3FB683D0AC}"/>
              </a:ext>
            </a:extLst>
          </p:cNvPr>
          <p:cNvSpPr/>
          <p:nvPr/>
        </p:nvSpPr>
        <p:spPr>
          <a:xfrm>
            <a:off x="0" y="0"/>
            <a:ext cx="2533237" cy="6858000"/>
          </a:xfrm>
          <a:prstGeom prst="rect">
            <a:avLst/>
          </a:prstGeom>
          <a:solidFill>
            <a:srgbClr val="EDE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6E6001E7-1252-42DD-9A74-B6843153620C}"/>
              </a:ext>
            </a:extLst>
          </p:cNvPr>
          <p:cNvSpPr>
            <a:spLocks noGrp="1"/>
          </p:cNvSpPr>
          <p:nvPr>
            <p:ph type="title"/>
          </p:nvPr>
        </p:nvSpPr>
        <p:spPr>
          <a:xfrm>
            <a:off x="2825750" y="0"/>
            <a:ext cx="7864475" cy="1520824"/>
          </a:xfrm>
        </p:spPr>
        <p:txBody>
          <a:bodyPr/>
          <a:lstStyle/>
          <a:p>
            <a:r>
              <a:rPr lang="en-US" sz="2500"/>
              <a:t>DLR Group’s Digital Team</a:t>
            </a:r>
          </a:p>
        </p:txBody>
      </p:sp>
      <p:sp>
        <p:nvSpPr>
          <p:cNvPr id="4" name="TextBox 3">
            <a:extLst>
              <a:ext uri="{FF2B5EF4-FFF2-40B4-BE49-F238E27FC236}">
                <a16:creationId xmlns:a16="http://schemas.microsoft.com/office/drawing/2014/main" id="{DD2E5FF1-39D0-4144-79E0-98C4AEEFB9A4}"/>
              </a:ext>
            </a:extLst>
          </p:cNvPr>
          <p:cNvSpPr txBox="1"/>
          <p:nvPr/>
        </p:nvSpPr>
        <p:spPr>
          <a:xfrm>
            <a:off x="4312525" y="3284897"/>
            <a:ext cx="3275726" cy="1323439"/>
          </a:xfrm>
          <a:prstGeom prst="rect">
            <a:avLst/>
          </a:prstGeom>
          <a:noFill/>
        </p:spPr>
        <p:txBody>
          <a:bodyPr wrap="square">
            <a:spAutoFit/>
          </a:bodyPr>
          <a:lstStyle/>
          <a:p>
            <a:pPr marL="0" marR="0" lvl="0" indent="0" algn="l" defTabSz="457200" rtl="0" eaLnBrk="1" fontAlgn="auto" latinLnBrk="0" hangingPunct="1">
              <a:spcBef>
                <a:spcPts val="0"/>
              </a:spcBef>
              <a:spcAft>
                <a:spcPts val="0"/>
              </a:spcAft>
              <a:buClrTx/>
              <a:buSzTx/>
              <a:buFontTx/>
              <a:buNone/>
              <a:tabLst/>
              <a:defRPr/>
            </a:pPr>
            <a:r>
              <a:rPr lang="en-US" sz="1600" spc="50">
                <a:solidFill>
                  <a:schemeClr val="accent5"/>
                </a:solidFill>
                <a:latin typeface="Franklin Gothic Medium" panose="020B0603020102020204" pitchFamily="34" charset="0"/>
              </a:rPr>
              <a:t>Brand Communications Leader</a:t>
            </a:r>
          </a:p>
          <a:p>
            <a:pPr marL="0" marR="0" lvl="0" indent="0" algn="l" defTabSz="457200" rtl="0" eaLnBrk="1" fontAlgn="auto" latinLnBrk="0" hangingPunct="1">
              <a:spcBef>
                <a:spcPts val="0"/>
              </a:spcBef>
              <a:spcAft>
                <a:spcPts val="0"/>
              </a:spcAft>
              <a:buClrTx/>
              <a:buSzTx/>
              <a:buFontTx/>
              <a:buNone/>
              <a:tabLst/>
              <a:defRPr/>
            </a:pPr>
            <a:r>
              <a:rPr lang="en-US" sz="1600" spc="50">
                <a:solidFill>
                  <a:schemeClr val="accent5"/>
                </a:solidFill>
                <a:latin typeface="Franklin Gothic Medium" panose="020B0603020102020204" pitchFamily="34" charset="0"/>
              </a:rPr>
              <a:t>Digital Brand Manager</a:t>
            </a:r>
          </a:p>
          <a:p>
            <a:pPr marL="0" marR="0" lvl="0" indent="0" algn="l" defTabSz="457200" rtl="0" eaLnBrk="1" fontAlgn="auto" latinLnBrk="0" hangingPunct="1">
              <a:spcBef>
                <a:spcPts val="0"/>
              </a:spcBef>
              <a:spcAft>
                <a:spcPts val="0"/>
              </a:spcAft>
              <a:buClrTx/>
              <a:buSzTx/>
              <a:buFontTx/>
              <a:buNone/>
              <a:tabLst/>
              <a:defRPr/>
            </a:pPr>
            <a:r>
              <a:rPr lang="en-US" sz="1600" spc="50">
                <a:solidFill>
                  <a:schemeClr val="accent5"/>
                </a:solidFill>
                <a:latin typeface="Franklin Gothic Medium" panose="020B0603020102020204" pitchFamily="34" charset="0"/>
              </a:rPr>
              <a:t>Digital Specialist</a:t>
            </a:r>
          </a:p>
          <a:p>
            <a:pPr marL="0" marR="0" lvl="0" indent="0" algn="l" defTabSz="457200" rtl="0" eaLnBrk="1" fontAlgn="auto" latinLnBrk="0" hangingPunct="1">
              <a:spcBef>
                <a:spcPts val="0"/>
              </a:spcBef>
              <a:spcAft>
                <a:spcPts val="0"/>
              </a:spcAft>
              <a:buClrTx/>
              <a:buSzTx/>
              <a:buFontTx/>
              <a:buNone/>
              <a:tabLst/>
              <a:defRPr/>
            </a:pPr>
            <a:r>
              <a:rPr lang="en-US" sz="1600" spc="50">
                <a:solidFill>
                  <a:schemeClr val="accent5"/>
                </a:solidFill>
                <a:latin typeface="Franklin Gothic Medium" panose="020B0603020102020204" pitchFamily="34" charset="0"/>
              </a:rPr>
              <a:t>Social Media Specialist</a:t>
            </a:r>
          </a:p>
          <a:p>
            <a:pPr marL="0" marR="0" lvl="0" indent="0" algn="l" defTabSz="457200" rtl="0" eaLnBrk="1" fontAlgn="auto" latinLnBrk="0" hangingPunct="1">
              <a:spcBef>
                <a:spcPts val="0"/>
              </a:spcBef>
              <a:spcAft>
                <a:spcPts val="0"/>
              </a:spcAft>
              <a:buClrTx/>
              <a:buSzTx/>
              <a:buFontTx/>
              <a:buNone/>
              <a:tabLst/>
              <a:defRPr/>
            </a:pPr>
            <a:r>
              <a:rPr lang="en-US" sz="1600" spc="50">
                <a:solidFill>
                  <a:schemeClr val="accent5"/>
                </a:solidFill>
                <a:latin typeface="Franklin Gothic Medium" panose="020B0603020102020204" pitchFamily="34" charset="0"/>
              </a:rPr>
              <a:t>Videographer</a:t>
            </a:r>
          </a:p>
        </p:txBody>
      </p:sp>
      <p:sp>
        <p:nvSpPr>
          <p:cNvPr id="12" name="TextBox 11">
            <a:extLst>
              <a:ext uri="{FF2B5EF4-FFF2-40B4-BE49-F238E27FC236}">
                <a16:creationId xmlns:a16="http://schemas.microsoft.com/office/drawing/2014/main" id="{FC558179-3B04-76EF-9987-96DB7D29ED31}"/>
              </a:ext>
            </a:extLst>
          </p:cNvPr>
          <p:cNvSpPr txBox="1"/>
          <p:nvPr/>
        </p:nvSpPr>
        <p:spPr>
          <a:xfrm>
            <a:off x="2825254" y="2784854"/>
            <a:ext cx="5658346" cy="369332"/>
          </a:xfrm>
          <a:prstGeom prst="rect">
            <a:avLst/>
          </a:prstGeom>
          <a:noFill/>
        </p:spPr>
        <p:txBody>
          <a:bodyPr wrap="square" lIns="91440" tIns="45720" rIns="91440" bIns="45720" anchor="t">
            <a:spAutoFit/>
          </a:bodyPr>
          <a:lstStyle/>
          <a:p>
            <a:pPr>
              <a:defRPr/>
            </a:pPr>
            <a:r>
              <a:rPr lang="en-US"/>
              <a:t>We are a small but mighty team for this global firm.</a:t>
            </a:r>
          </a:p>
        </p:txBody>
      </p:sp>
      <p:sp>
        <p:nvSpPr>
          <p:cNvPr id="6" name="rectangle 7">
            <a:extLst>
              <a:ext uri="{FF2B5EF4-FFF2-40B4-BE49-F238E27FC236}">
                <a16:creationId xmlns:a16="http://schemas.microsoft.com/office/drawing/2014/main" id="{8D297453-54B6-77BA-87DF-581DB851EC80}"/>
              </a:ext>
            </a:extLst>
          </p:cNvPr>
          <p:cNvSpPr/>
          <p:nvPr/>
        </p:nvSpPr>
        <p:spPr>
          <a:xfrm>
            <a:off x="11979571" y="0"/>
            <a:ext cx="224102" cy="6858000"/>
          </a:xfrm>
          <a:prstGeom prst="rect">
            <a:avLst/>
          </a:prstGeom>
          <a:solidFill>
            <a:srgbClr val="EDE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F002ED64-41AC-3863-A1C3-D3EA17FD9277}"/>
              </a:ext>
            </a:extLst>
          </p:cNvPr>
          <p:cNvCxnSpPr>
            <a:cxnSpLocks/>
          </p:cNvCxnSpPr>
          <p:nvPr/>
        </p:nvCxnSpPr>
        <p:spPr>
          <a:xfrm>
            <a:off x="4319287" y="3335206"/>
            <a:ext cx="0" cy="1201964"/>
          </a:xfrm>
          <a:prstGeom prst="line">
            <a:avLst/>
          </a:prstGeom>
        </p:spPr>
        <p:style>
          <a:lnRef idx="1">
            <a:schemeClr val="accent1"/>
          </a:lnRef>
          <a:fillRef idx="0">
            <a:schemeClr val="accent1"/>
          </a:fillRef>
          <a:effectRef idx="0">
            <a:schemeClr val="accent1"/>
          </a:effectRef>
          <a:fontRef idx="minor">
            <a:schemeClr val="tx1"/>
          </a:fontRef>
        </p:style>
      </p:cxnSp>
      <p:pic>
        <p:nvPicPr>
          <p:cNvPr id="10" name="Picture 9" descr="A group of people posing for a photo&#10;&#10;Description automatically generated">
            <a:extLst>
              <a:ext uri="{FF2B5EF4-FFF2-40B4-BE49-F238E27FC236}">
                <a16:creationId xmlns:a16="http://schemas.microsoft.com/office/drawing/2014/main" id="{B97C4499-F758-DD2D-9870-2344694B5649}"/>
              </a:ext>
            </a:extLst>
          </p:cNvPr>
          <p:cNvPicPr>
            <a:picLocks noChangeAspect="1"/>
          </p:cNvPicPr>
          <p:nvPr/>
        </p:nvPicPr>
        <p:blipFill>
          <a:blip r:embed="rId3">
            <a:extLst>
              <a:ext uri="{28A0092B-C50C-407E-A947-70E740481C1C}">
                <a14:useLocalDpi xmlns:a14="http://schemas.microsoft.com/office/drawing/2010/main" val="0"/>
              </a:ext>
            </a:extLst>
          </a:blip>
          <a:srcRect t="13406" b="14394"/>
          <a:stretch/>
        </p:blipFill>
        <p:spPr>
          <a:xfrm>
            <a:off x="191843" y="122643"/>
            <a:ext cx="2149549" cy="1551985"/>
          </a:xfrm>
          <a:prstGeom prst="rect">
            <a:avLst/>
          </a:prstGeom>
        </p:spPr>
      </p:pic>
      <p:pic>
        <p:nvPicPr>
          <p:cNvPr id="13" name="Picture 12" descr="A couple of women posing for a photo&#10;&#10;Description automatically generated">
            <a:extLst>
              <a:ext uri="{FF2B5EF4-FFF2-40B4-BE49-F238E27FC236}">
                <a16:creationId xmlns:a16="http://schemas.microsoft.com/office/drawing/2014/main" id="{0A1193D6-89C4-FDEC-B62E-E121004CE8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43" y="1746785"/>
            <a:ext cx="1073620" cy="1430862"/>
          </a:xfrm>
          <a:prstGeom prst="rect">
            <a:avLst/>
          </a:prstGeom>
        </p:spPr>
      </p:pic>
      <p:pic>
        <p:nvPicPr>
          <p:cNvPr id="17" name="Picture 16" descr="A group of people posing for a photo&#10;&#10;Description automatically generated">
            <a:extLst>
              <a:ext uri="{FF2B5EF4-FFF2-40B4-BE49-F238E27FC236}">
                <a16:creationId xmlns:a16="http://schemas.microsoft.com/office/drawing/2014/main" id="{6D9A3766-00EF-29A1-BE2A-B2499555B4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2906" y="5482802"/>
            <a:ext cx="1431492" cy="1073619"/>
          </a:xfrm>
          <a:prstGeom prst="rect">
            <a:avLst/>
          </a:prstGeom>
        </p:spPr>
      </p:pic>
      <p:pic>
        <p:nvPicPr>
          <p:cNvPr id="23" name="Picture 22" descr="A person in a green vest&#10;&#10;Description automatically generated">
            <a:extLst>
              <a:ext uri="{FF2B5EF4-FFF2-40B4-BE49-F238E27FC236}">
                <a16:creationId xmlns:a16="http://schemas.microsoft.com/office/drawing/2014/main" id="{75B11E58-EA54-1D9C-8F67-643DD60247B2}"/>
              </a:ext>
            </a:extLst>
          </p:cNvPr>
          <p:cNvPicPr>
            <a:picLocks noChangeAspect="1"/>
          </p:cNvPicPr>
          <p:nvPr/>
        </p:nvPicPr>
        <p:blipFill>
          <a:blip r:embed="rId6">
            <a:extLst>
              <a:ext uri="{28A0092B-C50C-407E-A947-70E740481C1C}">
                <a14:useLocalDpi xmlns:a14="http://schemas.microsoft.com/office/drawing/2010/main" val="0"/>
              </a:ext>
            </a:extLst>
          </a:blip>
          <a:srcRect t="11000" r="17789" b="10397"/>
          <a:stretch/>
        </p:blipFill>
        <p:spPr>
          <a:xfrm rot="5400000">
            <a:off x="1121109" y="5514133"/>
            <a:ext cx="1430864" cy="1009702"/>
          </a:xfrm>
          <a:prstGeom prst="rect">
            <a:avLst/>
          </a:prstGeom>
        </p:spPr>
      </p:pic>
      <p:pic>
        <p:nvPicPr>
          <p:cNvPr id="25" name="Picture 24" descr="A group of people posing for a photo&#10;&#10;Description automatically generated">
            <a:extLst>
              <a:ext uri="{FF2B5EF4-FFF2-40B4-BE49-F238E27FC236}">
                <a16:creationId xmlns:a16="http://schemas.microsoft.com/office/drawing/2014/main" id="{BEEE767E-0C4A-9282-8C75-CA782586F0E6}"/>
              </a:ext>
            </a:extLst>
          </p:cNvPr>
          <p:cNvPicPr>
            <a:picLocks noChangeAspect="1"/>
          </p:cNvPicPr>
          <p:nvPr/>
        </p:nvPicPr>
        <p:blipFill>
          <a:blip r:embed="rId7">
            <a:extLst>
              <a:ext uri="{28A0092B-C50C-407E-A947-70E740481C1C}">
                <a14:useLocalDpi xmlns:a14="http://schemas.microsoft.com/office/drawing/2010/main" val="0"/>
              </a:ext>
            </a:extLst>
          </a:blip>
          <a:srcRect t="16632" b="7597"/>
          <a:stretch/>
        </p:blipFill>
        <p:spPr>
          <a:xfrm>
            <a:off x="1326487" y="1746469"/>
            <a:ext cx="1014905" cy="1431493"/>
          </a:xfrm>
          <a:prstGeom prst="rect">
            <a:avLst/>
          </a:prstGeom>
        </p:spPr>
      </p:pic>
      <p:pic>
        <p:nvPicPr>
          <p:cNvPr id="27" name="Picture 26" descr="A group of people standing in a room&#10;&#10;Description automatically generated">
            <a:extLst>
              <a:ext uri="{FF2B5EF4-FFF2-40B4-BE49-F238E27FC236}">
                <a16:creationId xmlns:a16="http://schemas.microsoft.com/office/drawing/2014/main" id="{84629F9F-A6C3-6A54-72E0-DA9CB9DD21B0}"/>
              </a:ext>
            </a:extLst>
          </p:cNvPr>
          <p:cNvPicPr>
            <a:picLocks noChangeAspect="1"/>
          </p:cNvPicPr>
          <p:nvPr/>
        </p:nvPicPr>
        <p:blipFill>
          <a:blip r:embed="rId8">
            <a:extLst>
              <a:ext uri="{28A0092B-C50C-407E-A947-70E740481C1C}">
                <a14:useLocalDpi xmlns:a14="http://schemas.microsoft.com/office/drawing/2010/main" val="0"/>
              </a:ext>
            </a:extLst>
          </a:blip>
          <a:srcRect l="28526" r="19438"/>
          <a:stretch/>
        </p:blipFill>
        <p:spPr>
          <a:xfrm rot="5400000">
            <a:off x="272094" y="3168396"/>
            <a:ext cx="1986734" cy="2149549"/>
          </a:xfrm>
          <a:prstGeom prst="rect">
            <a:avLst/>
          </a:prstGeom>
        </p:spPr>
      </p:pic>
    </p:spTree>
    <p:extLst>
      <p:ext uri="{BB962C8B-B14F-4D97-AF65-F5344CB8AC3E}">
        <p14:creationId xmlns:p14="http://schemas.microsoft.com/office/powerpoint/2010/main" val="2293139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Funnel Campaign Approach</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25" name="Picture 24" descr="A colorful rectangular objects on a black background&#10;&#10;Description automatically generated">
            <a:extLst>
              <a:ext uri="{FF2B5EF4-FFF2-40B4-BE49-F238E27FC236}">
                <a16:creationId xmlns:a16="http://schemas.microsoft.com/office/drawing/2014/main" id="{320E3181-618C-7A4F-37BB-FD5483709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59" y="2046673"/>
            <a:ext cx="3596555" cy="4208785"/>
          </a:xfrm>
          <a:prstGeom prst="rect">
            <a:avLst/>
          </a:prstGeom>
        </p:spPr>
      </p:pic>
      <p:sp>
        <p:nvSpPr>
          <p:cNvPr id="26" name="Rectangle 25">
            <a:extLst>
              <a:ext uri="{FF2B5EF4-FFF2-40B4-BE49-F238E27FC236}">
                <a16:creationId xmlns:a16="http://schemas.microsoft.com/office/drawing/2014/main" id="{C4C2F09C-7B9E-8989-F2EC-2575C7B64C89}"/>
              </a:ext>
            </a:extLst>
          </p:cNvPr>
          <p:cNvSpPr/>
          <p:nvPr/>
        </p:nvSpPr>
        <p:spPr>
          <a:xfrm>
            <a:off x="-1797259" y="4000499"/>
            <a:ext cx="3596555" cy="2492375"/>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F5D7932-B204-93A0-D276-AF18A47EC020}"/>
              </a:ext>
            </a:extLst>
          </p:cNvPr>
          <p:cNvSpPr txBox="1"/>
          <p:nvPr/>
        </p:nvSpPr>
        <p:spPr>
          <a:xfrm>
            <a:off x="2135844" y="3362973"/>
            <a:ext cx="2181368" cy="461665"/>
          </a:xfrm>
          <a:prstGeom prst="rect">
            <a:avLst/>
          </a:prstGeom>
          <a:noFill/>
        </p:spPr>
        <p:txBody>
          <a:bodyPr wrap="square">
            <a:spAutoFit/>
          </a:bodyPr>
          <a:lstStyle/>
          <a:p>
            <a:r>
              <a:rPr lang="en-US" sz="2400">
                <a:solidFill>
                  <a:srgbClr val="45C4D8"/>
                </a:solidFill>
                <a:latin typeface="Franklin Gothic Demi" panose="020B0703020102020204" pitchFamily="34" charset="0"/>
              </a:rPr>
              <a:t>Photos &amp; PDF</a:t>
            </a:r>
          </a:p>
        </p:txBody>
      </p:sp>
      <p:sp>
        <p:nvSpPr>
          <p:cNvPr id="7" name="TextBox 6">
            <a:extLst>
              <a:ext uri="{FF2B5EF4-FFF2-40B4-BE49-F238E27FC236}">
                <a16:creationId xmlns:a16="http://schemas.microsoft.com/office/drawing/2014/main" id="{A03CCA2A-559D-01DC-465C-8B01F5A709EF}"/>
              </a:ext>
            </a:extLst>
          </p:cNvPr>
          <p:cNvSpPr txBox="1"/>
          <p:nvPr/>
        </p:nvSpPr>
        <p:spPr>
          <a:xfrm>
            <a:off x="6391275" y="-117433"/>
            <a:ext cx="6166218" cy="2393908"/>
          </a:xfrm>
          <a:prstGeom prst="rect">
            <a:avLst/>
          </a:prstGeom>
          <a:noFill/>
        </p:spPr>
        <p:txBody>
          <a:bodyPr wrap="square" rtlCol="0" anchor="t">
            <a:noAutofit/>
          </a:bodyPr>
          <a:lstStyle/>
          <a:p>
            <a:pPr marL="285750" indent="-285750">
              <a:buFont typeface="Arial" panose="020B0604020202020204" pitchFamily="34" charset="0"/>
              <a:buChar char="•"/>
            </a:pPr>
            <a:endParaRPr lang="en-US" sz="18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383F4934-EFDF-FEDC-C2FE-CA97880B7F90}"/>
              </a:ext>
            </a:extLst>
          </p:cNvPr>
          <p:cNvSpPr/>
          <p:nvPr/>
        </p:nvSpPr>
        <p:spPr>
          <a:xfrm>
            <a:off x="-1797259" y="1981201"/>
            <a:ext cx="3596555" cy="904875"/>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Link with solid fill">
            <a:extLst>
              <a:ext uri="{FF2B5EF4-FFF2-40B4-BE49-F238E27FC236}">
                <a16:creationId xmlns:a16="http://schemas.microsoft.com/office/drawing/2014/main" id="{E5851D81-3190-1CD7-0D8C-21A905CDB2C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9296" y="3426494"/>
            <a:ext cx="336548" cy="336548"/>
          </a:xfrm>
          <a:prstGeom prst="rect">
            <a:avLst/>
          </a:prstGeom>
        </p:spPr>
      </p:pic>
      <p:sp>
        <p:nvSpPr>
          <p:cNvPr id="4" name="TextBox 3">
            <a:extLst>
              <a:ext uri="{FF2B5EF4-FFF2-40B4-BE49-F238E27FC236}">
                <a16:creationId xmlns:a16="http://schemas.microsoft.com/office/drawing/2014/main" id="{3FF36B77-4EF5-825B-D8A0-6BAB23BE3319}"/>
              </a:ext>
            </a:extLst>
          </p:cNvPr>
          <p:cNvSpPr txBox="1"/>
          <p:nvPr/>
        </p:nvSpPr>
        <p:spPr>
          <a:xfrm>
            <a:off x="-1" y="3424529"/>
            <a:ext cx="1581027" cy="338554"/>
          </a:xfrm>
          <a:prstGeom prst="rect">
            <a:avLst/>
          </a:prstGeom>
          <a:noFill/>
        </p:spPr>
        <p:txBody>
          <a:bodyPr wrap="square">
            <a:spAutoFit/>
          </a:bodyPr>
          <a:lstStyle/>
          <a:p>
            <a:pPr algn="ctr"/>
            <a:r>
              <a:rPr lang="en-US" sz="1600">
                <a:solidFill>
                  <a:schemeClr val="bg1"/>
                </a:solidFill>
                <a:latin typeface="+mj-lt"/>
              </a:rPr>
              <a:t>Engage</a:t>
            </a:r>
          </a:p>
        </p:txBody>
      </p:sp>
      <p:sp>
        <p:nvSpPr>
          <p:cNvPr id="6" name="Rectangle 5">
            <a:extLst>
              <a:ext uri="{FF2B5EF4-FFF2-40B4-BE49-F238E27FC236}">
                <a16:creationId xmlns:a16="http://schemas.microsoft.com/office/drawing/2014/main" id="{EA981725-42F2-DCFD-F232-3D7D47B038F4}"/>
              </a:ext>
            </a:extLst>
          </p:cNvPr>
          <p:cNvSpPr/>
          <p:nvPr/>
        </p:nvSpPr>
        <p:spPr>
          <a:xfrm>
            <a:off x="6096000" y="2046673"/>
            <a:ext cx="6096000" cy="3511063"/>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58EB95-63C0-5917-14AC-1E9DCCC68D22}"/>
              </a:ext>
            </a:extLst>
          </p:cNvPr>
          <p:cNvSpPr txBox="1"/>
          <p:nvPr/>
        </p:nvSpPr>
        <p:spPr>
          <a:xfrm>
            <a:off x="6180770" y="2455604"/>
            <a:ext cx="5781008" cy="3030795"/>
          </a:xfrm>
          <a:prstGeom prst="rect">
            <a:avLst/>
          </a:prstGeom>
          <a:noFill/>
        </p:spPr>
        <p:txBody>
          <a:bodyPr wrap="square" rtlCol="0" anchor="t">
            <a:noAutofit/>
          </a:bodyPr>
          <a:lstStyle/>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PDFs on LinkedIn: </a:t>
            </a:r>
            <a:br>
              <a:rPr lang="en-US" kern="100">
                <a:latin typeface="+mj-lt"/>
                <a:ea typeface="Aptos" panose="020B0004020202020204" pitchFamily="34" charset="0"/>
                <a:cs typeface="Times New Roman" panose="02020603050405020304" pitchFamily="18" charset="0"/>
              </a:rPr>
            </a:br>
            <a:r>
              <a:rPr lang="en-US" kern="100">
                <a:latin typeface="+mj-lt"/>
                <a:ea typeface="Aptos" panose="020B0004020202020204" pitchFamily="34" charset="0"/>
                <a:cs typeface="Times New Roman" panose="02020603050405020304" pitchFamily="18" charset="0"/>
              </a:rPr>
              <a:t>On average, our posts with PDFs have a 23% ER/I. </a:t>
            </a:r>
          </a:p>
          <a:p>
            <a:pPr marL="742950" lvl="1" indent="-285750">
              <a:buFont typeface="Wingdings" panose="05000000000000000000" pitchFamily="2" charset="2"/>
              <a:buChar char="§"/>
            </a:pPr>
            <a:r>
              <a:rPr lang="en-US" sz="1600" i="1" kern="100">
                <a:latin typeface="Georgia" panose="02040502050405020303" pitchFamily="18" charset="0"/>
                <a:ea typeface="Aptos" panose="020B0004020202020204" pitchFamily="34" charset="0"/>
                <a:cs typeface="Times New Roman" panose="02020603050405020304" pitchFamily="18" charset="0"/>
              </a:rPr>
              <a:t>Most resources will tell you that a &gt;2% ER/I is good, but we target at least 7%.</a:t>
            </a:r>
          </a:p>
          <a:p>
            <a:pPr marL="742950" lvl="1" indent="-285750">
              <a:buFont typeface="Wingdings" panose="05000000000000000000" pitchFamily="2" charset="2"/>
              <a:buChar char="§"/>
            </a:pPr>
            <a:endParaRPr lang="en-US" sz="1600" i="1" kern="100">
              <a:latin typeface="Georgia" panose="02040502050405020303" pitchFamily="18"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People like tangible takeaways (e.g., something you download).</a:t>
            </a:r>
          </a:p>
          <a:p>
            <a:pPr marL="742950" lvl="1" indent="-285750">
              <a:buFont typeface="Wingdings" panose="05000000000000000000" pitchFamily="2" charset="2"/>
              <a:buChar char="§"/>
            </a:pPr>
            <a:endParaRPr lang="en-US" kern="100">
              <a:latin typeface="+mj-lt"/>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kern="100">
                <a:solidFill>
                  <a:srgbClr val="45C4D8"/>
                </a:solidFill>
                <a:latin typeface="Franklin Gothic Demi" panose="020B0703020102020204" pitchFamily="34" charset="0"/>
                <a:ea typeface="Aptos" panose="020B0004020202020204" pitchFamily="34" charset="0"/>
                <a:cs typeface="Times New Roman" panose="02020603050405020304" pitchFamily="18" charset="0"/>
              </a:rPr>
              <a:t>Since posting PDFs on LinkedIn eight months ago, every one of those posts ranks in the top 20% of our posts by ER/I. </a:t>
            </a:r>
            <a:endParaRPr lang="en-US" sz="1800" kern="100">
              <a:solidFill>
                <a:srgbClr val="45C4D8"/>
              </a:solidFill>
              <a:effectLst/>
              <a:latin typeface="Franklin Gothic Demi" panose="020B0703020102020204" pitchFamily="34" charset="0"/>
              <a:ea typeface="Aptos" panose="020B000402020202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B0F45689-299E-EE8A-1A01-68EB131C1847}"/>
              </a:ext>
            </a:extLst>
          </p:cNvPr>
          <p:cNvSpPr txBox="1"/>
          <p:nvPr/>
        </p:nvSpPr>
        <p:spPr>
          <a:xfrm>
            <a:off x="6180770" y="2147828"/>
            <a:ext cx="2367344"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POINTERS &amp; RESULTS</a:t>
            </a:r>
          </a:p>
        </p:txBody>
      </p:sp>
    </p:spTree>
    <p:extLst>
      <p:ext uri="{BB962C8B-B14F-4D97-AF65-F5344CB8AC3E}">
        <p14:creationId xmlns:p14="http://schemas.microsoft.com/office/powerpoint/2010/main" val="690800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Funnel Campaign Approach</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25" name="Picture 24" descr="A colorful rectangular objects on a black background&#10;&#10;Description automatically generated">
            <a:extLst>
              <a:ext uri="{FF2B5EF4-FFF2-40B4-BE49-F238E27FC236}">
                <a16:creationId xmlns:a16="http://schemas.microsoft.com/office/drawing/2014/main" id="{320E3181-618C-7A4F-37BB-FD5483709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59" y="2046673"/>
            <a:ext cx="3596555" cy="4208785"/>
          </a:xfrm>
          <a:prstGeom prst="rect">
            <a:avLst/>
          </a:prstGeom>
        </p:spPr>
      </p:pic>
      <p:sp>
        <p:nvSpPr>
          <p:cNvPr id="26" name="Rectangle 25">
            <a:extLst>
              <a:ext uri="{FF2B5EF4-FFF2-40B4-BE49-F238E27FC236}">
                <a16:creationId xmlns:a16="http://schemas.microsoft.com/office/drawing/2014/main" id="{C4C2F09C-7B9E-8989-F2EC-2575C7B64C89}"/>
              </a:ext>
            </a:extLst>
          </p:cNvPr>
          <p:cNvSpPr/>
          <p:nvPr/>
        </p:nvSpPr>
        <p:spPr>
          <a:xfrm>
            <a:off x="-1797259" y="5133975"/>
            <a:ext cx="3596555" cy="1358899"/>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ED0C0E-0672-0878-AE72-63BA04C286BD}"/>
              </a:ext>
            </a:extLst>
          </p:cNvPr>
          <p:cNvSpPr txBox="1"/>
          <p:nvPr/>
        </p:nvSpPr>
        <p:spPr>
          <a:xfrm>
            <a:off x="2133457" y="4273975"/>
            <a:ext cx="3119027" cy="830997"/>
          </a:xfrm>
          <a:prstGeom prst="rect">
            <a:avLst/>
          </a:prstGeom>
          <a:noFill/>
        </p:spPr>
        <p:txBody>
          <a:bodyPr wrap="square">
            <a:spAutoFit/>
          </a:bodyPr>
          <a:lstStyle/>
          <a:p>
            <a:r>
              <a:rPr lang="en-US" sz="2400">
                <a:solidFill>
                  <a:srgbClr val="EF7826"/>
                </a:solidFill>
                <a:latin typeface="Franklin Gothic Demi" panose="020B0703020102020204" pitchFamily="34" charset="0"/>
              </a:rPr>
              <a:t>Newsletter Promotion</a:t>
            </a:r>
          </a:p>
          <a:p>
            <a:r>
              <a:rPr lang="en-US" sz="2400">
                <a:solidFill>
                  <a:srgbClr val="EF7826"/>
                </a:solidFill>
                <a:latin typeface="Franklin Gothic Demi" panose="020B0703020102020204" pitchFamily="34" charset="0"/>
              </a:rPr>
              <a:t>&amp; Link Preview</a:t>
            </a:r>
          </a:p>
        </p:txBody>
      </p:sp>
      <p:sp>
        <p:nvSpPr>
          <p:cNvPr id="6" name="Rectangle 5">
            <a:extLst>
              <a:ext uri="{FF2B5EF4-FFF2-40B4-BE49-F238E27FC236}">
                <a16:creationId xmlns:a16="http://schemas.microsoft.com/office/drawing/2014/main" id="{F2408CD1-1D3F-9968-E7C3-E64B7E93C3DE}"/>
              </a:ext>
            </a:extLst>
          </p:cNvPr>
          <p:cNvSpPr/>
          <p:nvPr/>
        </p:nvSpPr>
        <p:spPr>
          <a:xfrm>
            <a:off x="-1797259" y="1952625"/>
            <a:ext cx="3596555" cy="2057400"/>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Link with solid fill">
            <a:extLst>
              <a:ext uri="{FF2B5EF4-FFF2-40B4-BE49-F238E27FC236}">
                <a16:creationId xmlns:a16="http://schemas.microsoft.com/office/drawing/2014/main" id="{474CEBE2-40B7-90D9-E60B-400C11262E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6909" y="4521200"/>
            <a:ext cx="336548" cy="336548"/>
          </a:xfrm>
          <a:prstGeom prst="rect">
            <a:avLst/>
          </a:prstGeom>
        </p:spPr>
      </p:pic>
      <p:sp>
        <p:nvSpPr>
          <p:cNvPr id="5" name="TextBox 4">
            <a:extLst>
              <a:ext uri="{FF2B5EF4-FFF2-40B4-BE49-F238E27FC236}">
                <a16:creationId xmlns:a16="http://schemas.microsoft.com/office/drawing/2014/main" id="{4B75B90F-ABDC-9229-55A9-5B828F4FFF5B}"/>
              </a:ext>
            </a:extLst>
          </p:cNvPr>
          <p:cNvSpPr txBox="1"/>
          <p:nvPr/>
        </p:nvSpPr>
        <p:spPr>
          <a:xfrm>
            <a:off x="1" y="4521200"/>
            <a:ext cx="1356852" cy="338554"/>
          </a:xfrm>
          <a:prstGeom prst="rect">
            <a:avLst/>
          </a:prstGeom>
          <a:noFill/>
        </p:spPr>
        <p:txBody>
          <a:bodyPr wrap="square">
            <a:spAutoFit/>
          </a:bodyPr>
          <a:lstStyle/>
          <a:p>
            <a:pPr algn="ctr"/>
            <a:r>
              <a:rPr lang="en-US" sz="1600">
                <a:solidFill>
                  <a:schemeClr val="bg1"/>
                </a:solidFill>
                <a:latin typeface="+mj-lt"/>
              </a:rPr>
              <a:t>Convert</a:t>
            </a:r>
          </a:p>
        </p:txBody>
      </p:sp>
      <p:sp>
        <p:nvSpPr>
          <p:cNvPr id="9" name="Rectangle 8">
            <a:extLst>
              <a:ext uri="{FF2B5EF4-FFF2-40B4-BE49-F238E27FC236}">
                <a16:creationId xmlns:a16="http://schemas.microsoft.com/office/drawing/2014/main" id="{63B09B31-9BDC-952E-051C-FEA0141E751C}"/>
              </a:ext>
            </a:extLst>
          </p:cNvPr>
          <p:cNvSpPr/>
          <p:nvPr/>
        </p:nvSpPr>
        <p:spPr>
          <a:xfrm>
            <a:off x="6096000" y="2046673"/>
            <a:ext cx="6096000" cy="338528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0D62673-A74C-F802-6475-91B449B4805E}"/>
              </a:ext>
            </a:extLst>
          </p:cNvPr>
          <p:cNvSpPr txBox="1"/>
          <p:nvPr/>
        </p:nvSpPr>
        <p:spPr>
          <a:xfrm>
            <a:off x="6180770" y="2455604"/>
            <a:ext cx="5781008" cy="2865695"/>
          </a:xfrm>
          <a:prstGeom prst="rect">
            <a:avLst/>
          </a:prstGeom>
          <a:noFill/>
        </p:spPr>
        <p:txBody>
          <a:bodyPr wrap="square" rtlCol="0" anchor="t">
            <a:noAutofit/>
          </a:bodyPr>
          <a:lstStyle/>
          <a:p>
            <a:pPr marL="285750"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Cross promote your newsletter across your social media channels. </a:t>
            </a:r>
          </a:p>
          <a:p>
            <a:pPr marL="285750" indent="-285750">
              <a:buFont typeface="Wingdings" panose="05000000000000000000" pitchFamily="2" charset="2"/>
              <a:buChar char="§"/>
            </a:pPr>
            <a:r>
              <a:rPr lang="en-US" kern="100">
                <a:solidFill>
                  <a:srgbClr val="EE7726"/>
                </a:solidFill>
                <a:latin typeface="Franklin Gothic Demi" panose="020B0703020102020204" pitchFamily="34" charset="0"/>
                <a:ea typeface="Aptos" panose="020B0004020202020204" pitchFamily="34" charset="0"/>
                <a:cs typeface="Times New Roman" panose="02020603050405020304" pitchFamily="18" charset="0"/>
              </a:rPr>
              <a:t>Promote exclusive content only shared in the Newsletter and tease that.</a:t>
            </a:r>
          </a:p>
          <a:p>
            <a:pPr marL="285750" indent="-285750">
              <a:buFont typeface="Wingdings" panose="05000000000000000000" pitchFamily="2" charset="2"/>
              <a:buChar char="§"/>
            </a:pPr>
            <a:endParaRPr lang="en-US" kern="100">
              <a:latin typeface="+mj-lt"/>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sz="1600" i="1" kern="100">
                <a:latin typeface="Georgia" panose="02040502050405020303" pitchFamily="18" charset="0"/>
                <a:ea typeface="Aptos" panose="020B0004020202020204" pitchFamily="34" charset="0"/>
                <a:cs typeface="Times New Roman" panose="02020603050405020304" pitchFamily="18" charset="0"/>
              </a:rPr>
              <a:t>KPI: Number of Press Coverage Articles</a:t>
            </a:r>
            <a:br>
              <a:rPr lang="en-US" kern="100">
                <a:latin typeface="Georgia" panose="02040502050405020303" pitchFamily="18" charset="0"/>
                <a:ea typeface="Aptos" panose="020B0004020202020204" pitchFamily="34" charset="0"/>
                <a:cs typeface="Times New Roman" panose="02020603050405020304" pitchFamily="18" charset="0"/>
              </a:rPr>
            </a:br>
            <a:r>
              <a:rPr lang="en-US" kern="100">
                <a:latin typeface="Georgia" panose="02040502050405020303" pitchFamily="18" charset="0"/>
                <a:ea typeface="Aptos" panose="020B0004020202020204" pitchFamily="34" charset="0"/>
                <a:cs typeface="Times New Roman" panose="02020603050405020304" pitchFamily="18" charset="0"/>
              </a:rPr>
              <a:t>	</a:t>
            </a:r>
            <a:r>
              <a:rPr lang="en-US" kern="100">
                <a:latin typeface="+mj-lt"/>
                <a:ea typeface="Aptos" panose="020B0004020202020204" pitchFamily="34" charset="0"/>
                <a:cs typeface="Times New Roman" panose="02020603050405020304" pitchFamily="18" charset="0"/>
              </a:rPr>
              <a:t>Here are ways digital can support growth:  </a:t>
            </a:r>
          </a:p>
          <a:p>
            <a:pPr marL="742950" lvl="1"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Link directly to the press coverage on social media</a:t>
            </a:r>
          </a:p>
          <a:p>
            <a:pPr marL="742950" lvl="1"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Always tag the publication</a:t>
            </a:r>
          </a:p>
          <a:p>
            <a:pPr marL="742950" lvl="1" indent="-285750">
              <a:buFont typeface="Wingdings" panose="05000000000000000000" pitchFamily="2" charset="2"/>
              <a:buChar char="§"/>
            </a:pPr>
            <a:r>
              <a:rPr lang="en-US" kern="100">
                <a:latin typeface="+mj-lt"/>
                <a:ea typeface="Aptos" panose="020B0004020202020204" pitchFamily="34" charset="0"/>
                <a:cs typeface="Times New Roman" panose="02020603050405020304" pitchFamily="18" charset="0"/>
              </a:rPr>
              <a:t>Add the URL ABOVE the “read more” button</a:t>
            </a:r>
          </a:p>
        </p:txBody>
      </p:sp>
      <p:sp>
        <p:nvSpPr>
          <p:cNvPr id="11" name="TextBox 10">
            <a:extLst>
              <a:ext uri="{FF2B5EF4-FFF2-40B4-BE49-F238E27FC236}">
                <a16:creationId xmlns:a16="http://schemas.microsoft.com/office/drawing/2014/main" id="{9F3A723E-DC8C-6C3C-E7D2-53A387EA33D5}"/>
              </a:ext>
            </a:extLst>
          </p:cNvPr>
          <p:cNvSpPr txBox="1"/>
          <p:nvPr/>
        </p:nvSpPr>
        <p:spPr>
          <a:xfrm>
            <a:off x="6180770" y="2147828"/>
            <a:ext cx="2367344"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POINTERS &amp; RESULTS</a:t>
            </a:r>
          </a:p>
        </p:txBody>
      </p:sp>
    </p:spTree>
    <p:extLst>
      <p:ext uri="{BB962C8B-B14F-4D97-AF65-F5344CB8AC3E}">
        <p14:creationId xmlns:p14="http://schemas.microsoft.com/office/powerpoint/2010/main" val="38405254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Funnel Campaign Approach</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25" name="Picture 24" descr="A colorful rectangular objects on a black background&#10;&#10;Description automatically generated">
            <a:extLst>
              <a:ext uri="{FF2B5EF4-FFF2-40B4-BE49-F238E27FC236}">
                <a16:creationId xmlns:a16="http://schemas.microsoft.com/office/drawing/2014/main" id="{320E3181-618C-7A4F-37BB-FD5483709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59" y="2046673"/>
            <a:ext cx="3596555" cy="4208785"/>
          </a:xfrm>
          <a:prstGeom prst="rect">
            <a:avLst/>
          </a:prstGeom>
        </p:spPr>
      </p:pic>
      <p:sp>
        <p:nvSpPr>
          <p:cNvPr id="26" name="Rectangle 25">
            <a:extLst>
              <a:ext uri="{FF2B5EF4-FFF2-40B4-BE49-F238E27FC236}">
                <a16:creationId xmlns:a16="http://schemas.microsoft.com/office/drawing/2014/main" id="{C4C2F09C-7B9E-8989-F2EC-2575C7B64C89}"/>
              </a:ext>
            </a:extLst>
          </p:cNvPr>
          <p:cNvSpPr/>
          <p:nvPr/>
        </p:nvSpPr>
        <p:spPr>
          <a:xfrm>
            <a:off x="-1797259" y="1952626"/>
            <a:ext cx="3596555" cy="3181350"/>
          </a:xfrm>
          <a:prstGeom prst="rect">
            <a:avLst/>
          </a:prstGeom>
          <a:solidFill>
            <a:srgbClr val="FFFFFF">
              <a:alpha val="8392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3CCA2A-559D-01DC-465C-8B01F5A709EF}"/>
              </a:ext>
            </a:extLst>
          </p:cNvPr>
          <p:cNvSpPr txBox="1"/>
          <p:nvPr/>
        </p:nvSpPr>
        <p:spPr>
          <a:xfrm>
            <a:off x="8302625" y="-631783"/>
            <a:ext cx="3319341" cy="2393908"/>
          </a:xfrm>
          <a:prstGeom prst="rect">
            <a:avLst/>
          </a:prstGeom>
          <a:noFill/>
        </p:spPr>
        <p:txBody>
          <a:bodyPr wrap="square" rtlCol="0" anchor="t">
            <a:noAutofit/>
          </a:bodyPr>
          <a:lstStyle/>
          <a:p>
            <a:endParaRPr lang="en-US" sz="1400" kern="100">
              <a:latin typeface="Aptos" panose="020B000402020202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5264EBC1-842F-0D2A-58FD-2D4218BB38AB}"/>
              </a:ext>
            </a:extLst>
          </p:cNvPr>
          <p:cNvSpPr txBox="1"/>
          <p:nvPr/>
        </p:nvSpPr>
        <p:spPr>
          <a:xfrm>
            <a:off x="2133457" y="5615818"/>
            <a:ext cx="3793896" cy="461665"/>
          </a:xfrm>
          <a:prstGeom prst="rect">
            <a:avLst/>
          </a:prstGeom>
          <a:noFill/>
        </p:spPr>
        <p:txBody>
          <a:bodyPr wrap="square">
            <a:spAutoFit/>
          </a:bodyPr>
          <a:lstStyle/>
          <a:p>
            <a:r>
              <a:rPr lang="en-US" sz="2400">
                <a:solidFill>
                  <a:srgbClr val="F3D430"/>
                </a:solidFill>
                <a:latin typeface="Franklin Gothic Demi" panose="020B0703020102020204" pitchFamily="34" charset="0"/>
              </a:rPr>
              <a:t>Newsletter/Email</a:t>
            </a:r>
          </a:p>
        </p:txBody>
      </p:sp>
      <p:pic>
        <p:nvPicPr>
          <p:cNvPr id="6" name="Graphic 5" descr="Link with solid fill">
            <a:extLst>
              <a:ext uri="{FF2B5EF4-FFF2-40B4-BE49-F238E27FC236}">
                <a16:creationId xmlns:a16="http://schemas.microsoft.com/office/drawing/2014/main" id="{4F69C8AE-E727-148E-748F-863D167E97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98103" y="5678376"/>
            <a:ext cx="336548" cy="336548"/>
          </a:xfrm>
          <a:prstGeom prst="rect">
            <a:avLst/>
          </a:prstGeom>
        </p:spPr>
      </p:pic>
      <p:sp>
        <p:nvSpPr>
          <p:cNvPr id="4" name="TextBox 3">
            <a:extLst>
              <a:ext uri="{FF2B5EF4-FFF2-40B4-BE49-F238E27FC236}">
                <a16:creationId xmlns:a16="http://schemas.microsoft.com/office/drawing/2014/main" id="{6AF8ADA3-9339-B9FE-A426-804F78ABF6B3}"/>
              </a:ext>
            </a:extLst>
          </p:cNvPr>
          <p:cNvSpPr txBox="1"/>
          <p:nvPr/>
        </p:nvSpPr>
        <p:spPr>
          <a:xfrm>
            <a:off x="0" y="5672809"/>
            <a:ext cx="1091381" cy="338554"/>
          </a:xfrm>
          <a:prstGeom prst="rect">
            <a:avLst/>
          </a:prstGeom>
          <a:noFill/>
        </p:spPr>
        <p:txBody>
          <a:bodyPr wrap="square">
            <a:spAutoFit/>
          </a:bodyPr>
          <a:lstStyle/>
          <a:p>
            <a:pPr algn="ctr"/>
            <a:r>
              <a:rPr lang="en-US" sz="1600">
                <a:solidFill>
                  <a:schemeClr val="bg1"/>
                </a:solidFill>
                <a:latin typeface="+mj-lt"/>
              </a:rPr>
              <a:t>Maintain</a:t>
            </a:r>
          </a:p>
        </p:txBody>
      </p:sp>
      <p:sp>
        <p:nvSpPr>
          <p:cNvPr id="9" name="Rectangle 8">
            <a:extLst>
              <a:ext uri="{FF2B5EF4-FFF2-40B4-BE49-F238E27FC236}">
                <a16:creationId xmlns:a16="http://schemas.microsoft.com/office/drawing/2014/main" id="{D3ADC246-45D5-97DB-BF8E-68F47C8056EA}"/>
              </a:ext>
            </a:extLst>
          </p:cNvPr>
          <p:cNvSpPr/>
          <p:nvPr/>
        </p:nvSpPr>
        <p:spPr>
          <a:xfrm>
            <a:off x="6096000" y="2046673"/>
            <a:ext cx="6096000" cy="338528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4D17935-EDDF-ED75-DAC9-5FE84D9E81E7}"/>
              </a:ext>
            </a:extLst>
          </p:cNvPr>
          <p:cNvSpPr txBox="1"/>
          <p:nvPr/>
        </p:nvSpPr>
        <p:spPr>
          <a:xfrm>
            <a:off x="6180770" y="2455604"/>
            <a:ext cx="2930552" cy="2865695"/>
          </a:xfrm>
          <a:prstGeom prst="rect">
            <a:avLst/>
          </a:prstGeom>
          <a:noFill/>
        </p:spPr>
        <p:txBody>
          <a:bodyPr wrap="square" rtlCol="0" anchor="t">
            <a:noAutofit/>
          </a:bodyPr>
          <a:lstStyle/>
          <a:p>
            <a:pPr marL="285750" indent="-285750">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Include exclusive content in your emails and newsletters to add additional value for your audience.</a:t>
            </a:r>
          </a:p>
          <a:p>
            <a:endParaRPr lang="en-US" kern="100" dirty="0">
              <a:latin typeface="+mj-lt"/>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Industry benchmarks:</a:t>
            </a:r>
          </a:p>
          <a:p>
            <a:pPr marL="742950" lvl="1" indent="-285750">
              <a:buFont typeface="Wingdings" panose="05000000000000000000" pitchFamily="2" charset="2"/>
              <a:buChar char="§"/>
            </a:pPr>
            <a:r>
              <a:rPr lang="en-US" sz="1600" i="1" kern="100" dirty="0">
                <a:latin typeface="Georgia" panose="02040502050405020303" pitchFamily="18" charset="0"/>
                <a:ea typeface="Aptos" panose="020B0004020202020204" pitchFamily="34" charset="0"/>
                <a:cs typeface="Times New Roman" panose="02020603050405020304" pitchFamily="18" charset="0"/>
              </a:rPr>
              <a:t>Open rate: 27.9%</a:t>
            </a:r>
          </a:p>
          <a:p>
            <a:pPr marL="742950" lvl="1" indent="-285750">
              <a:buFont typeface="Wingdings" panose="05000000000000000000" pitchFamily="2" charset="2"/>
              <a:buChar char="§"/>
            </a:pPr>
            <a:r>
              <a:rPr lang="en-US" sz="1600" i="1" kern="100" dirty="0">
                <a:latin typeface="Georgia" panose="02040502050405020303" pitchFamily="18" charset="0"/>
                <a:ea typeface="Aptos" panose="020B0004020202020204" pitchFamily="34" charset="0"/>
                <a:cs typeface="Times New Roman" panose="02020603050405020304" pitchFamily="18" charset="0"/>
              </a:rPr>
              <a:t>Click rate: 4.7%</a:t>
            </a:r>
          </a:p>
          <a:p>
            <a:pPr marL="742950" lvl="1" indent="-285750">
              <a:buFont typeface="Wingdings" panose="05000000000000000000" pitchFamily="2" charset="2"/>
              <a:buChar char="§"/>
            </a:pPr>
            <a:r>
              <a:rPr lang="en-US" sz="1600" i="1" kern="100" dirty="0">
                <a:latin typeface="Georgia" panose="02040502050405020303" pitchFamily="18" charset="0"/>
                <a:ea typeface="Aptos" panose="020B0004020202020204" pitchFamily="34" charset="0"/>
                <a:cs typeface="Times New Roman" panose="02020603050405020304" pitchFamily="18" charset="0"/>
              </a:rPr>
              <a:t>Unsubscribes: 0.3%</a:t>
            </a:r>
          </a:p>
          <a:p>
            <a:pPr marL="285750" indent="-285750">
              <a:buFont typeface="Wingdings" panose="05000000000000000000" pitchFamily="2" charset="2"/>
              <a:buChar char="§"/>
            </a:pPr>
            <a:endParaRPr lang="en-US" sz="1600" i="1" kern="100" dirty="0">
              <a:latin typeface="Georgia" panose="02040502050405020303" pitchFamily="18" charset="0"/>
              <a:ea typeface="Aptos" panose="020B0004020202020204" pitchFamily="34" charset="0"/>
              <a:cs typeface="Times New Roman" panose="02020603050405020304" pitchFamily="18" charset="0"/>
            </a:endParaRPr>
          </a:p>
          <a:p>
            <a:pPr marL="285750" indent="-285750">
              <a:buFont typeface="Wingdings" panose="05000000000000000000" pitchFamily="2" charset="2"/>
              <a:buChar char="§"/>
            </a:pPr>
            <a:endParaRPr lang="en-US" kern="100" dirty="0">
              <a:latin typeface="+mj-lt"/>
              <a:ea typeface="Aptos" panose="020B000402020202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031BDF47-73D4-F967-54B9-B1B0809EC735}"/>
              </a:ext>
            </a:extLst>
          </p:cNvPr>
          <p:cNvSpPr txBox="1"/>
          <p:nvPr/>
        </p:nvSpPr>
        <p:spPr>
          <a:xfrm>
            <a:off x="6180770" y="2147828"/>
            <a:ext cx="2367344"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POINTERS &amp; RESULTS</a:t>
            </a:r>
          </a:p>
        </p:txBody>
      </p:sp>
      <p:pic>
        <p:nvPicPr>
          <p:cNvPr id="8" name="Picture 7">
            <a:extLst>
              <a:ext uri="{FF2B5EF4-FFF2-40B4-BE49-F238E27FC236}">
                <a16:creationId xmlns:a16="http://schemas.microsoft.com/office/drawing/2014/main" id="{8396B4B5-C317-2037-97D2-5F13FDB2699A}"/>
              </a:ext>
            </a:extLst>
          </p:cNvPr>
          <p:cNvPicPr>
            <a:picLocks noChangeAspect="1"/>
          </p:cNvPicPr>
          <p:nvPr/>
        </p:nvPicPr>
        <p:blipFill>
          <a:blip r:embed="rId6"/>
          <a:stretch>
            <a:fillRect/>
          </a:stretch>
        </p:blipFill>
        <p:spPr>
          <a:xfrm>
            <a:off x="9181172" y="2532161"/>
            <a:ext cx="3080678" cy="2561590"/>
          </a:xfrm>
          <a:prstGeom prst="rect">
            <a:avLst/>
          </a:prstGeom>
          <a:ln>
            <a:solidFill>
              <a:schemeClr val="bg1">
                <a:lumMod val="75000"/>
              </a:schemeClr>
            </a:solidFill>
          </a:ln>
        </p:spPr>
      </p:pic>
      <p:sp>
        <p:nvSpPr>
          <p:cNvPr id="13" name="TextBox 12">
            <a:extLst>
              <a:ext uri="{FF2B5EF4-FFF2-40B4-BE49-F238E27FC236}">
                <a16:creationId xmlns:a16="http://schemas.microsoft.com/office/drawing/2014/main" id="{FAB82F4D-990A-1261-42E3-ED2D4EE57BCF}"/>
              </a:ext>
            </a:extLst>
          </p:cNvPr>
          <p:cNvSpPr txBox="1"/>
          <p:nvPr/>
        </p:nvSpPr>
        <p:spPr>
          <a:xfrm>
            <a:off x="6180770" y="5458646"/>
            <a:ext cx="5692680" cy="923330"/>
          </a:xfrm>
          <a:prstGeom prst="rect">
            <a:avLst/>
          </a:prstGeom>
          <a:noFill/>
        </p:spPr>
        <p:txBody>
          <a:bodyPr wrap="square">
            <a:spAutoFit/>
          </a:bodyPr>
          <a:lstStyle/>
          <a:p>
            <a:pPr marL="285750" indent="-285750">
              <a:buFont typeface="Wingdings" panose="05000000000000000000" pitchFamily="2" charset="2"/>
              <a:buChar char="§"/>
            </a:pPr>
            <a:r>
              <a:rPr lang="en-US" kern="100" dirty="0">
                <a:solidFill>
                  <a:srgbClr val="F4D330"/>
                </a:solidFill>
                <a:latin typeface="Franklin Gothic Demi" panose="020B0703020102020204" pitchFamily="34" charset="0"/>
                <a:ea typeface="Aptos" panose="020B0004020202020204" pitchFamily="34" charset="0"/>
                <a:cs typeface="Times New Roman" panose="02020603050405020304" pitchFamily="18" charset="0"/>
              </a:rPr>
              <a:t>Test volume of content in your emails (e.g., one feature story vs. three stories). This action is to improve the “Newsletter Click Rate” KPI.</a:t>
            </a:r>
          </a:p>
        </p:txBody>
      </p:sp>
    </p:spTree>
    <p:extLst>
      <p:ext uri="{BB962C8B-B14F-4D97-AF65-F5344CB8AC3E}">
        <p14:creationId xmlns:p14="http://schemas.microsoft.com/office/powerpoint/2010/main" val="40673836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BD5CD"/>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B2E93-BA8C-A63B-7F73-9A2FC2AE922D}"/>
              </a:ext>
            </a:extLst>
          </p:cNvPr>
          <p:cNvSpPr txBox="1">
            <a:spLocks/>
          </p:cNvSpPr>
          <p:nvPr/>
        </p:nvSpPr>
        <p:spPr>
          <a:xfrm>
            <a:off x="838200" y="1546169"/>
            <a:ext cx="10515600" cy="612509"/>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a:t>How have we used this approach?</a:t>
            </a:r>
          </a:p>
        </p:txBody>
      </p:sp>
    </p:spTree>
    <p:extLst>
      <p:ext uri="{BB962C8B-B14F-4D97-AF65-F5344CB8AC3E}">
        <p14:creationId xmlns:p14="http://schemas.microsoft.com/office/powerpoint/2010/main" val="525763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a:xfrm>
            <a:off x="838200" y="365125"/>
            <a:ext cx="9602972" cy="1015999"/>
          </a:xfrm>
        </p:spPr>
        <p:txBody>
          <a:bodyPr/>
          <a:lstStyle/>
          <a:p>
            <a:r>
              <a:rPr lang="en-US"/>
              <a:t>Campaign: </a:t>
            </a:r>
            <a:r>
              <a:rPr lang="en-US" b="1"/>
              <a:t>Career Technical Education</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sp>
        <p:nvSpPr>
          <p:cNvPr id="5" name="Content Placeholder 2">
            <a:extLst>
              <a:ext uri="{FF2B5EF4-FFF2-40B4-BE49-F238E27FC236}">
                <a16:creationId xmlns:a16="http://schemas.microsoft.com/office/drawing/2014/main" id="{C255E82F-9388-8FB1-1F97-7A2CE4F19713}"/>
              </a:ext>
            </a:extLst>
          </p:cNvPr>
          <p:cNvSpPr txBox="1">
            <a:spLocks/>
          </p:cNvSpPr>
          <p:nvPr/>
        </p:nvSpPr>
        <p:spPr>
          <a:xfrm>
            <a:off x="-3716522" y="494285"/>
            <a:ext cx="4554722" cy="35974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1800">
              <a:latin typeface="+mj-lt"/>
            </a:endParaRPr>
          </a:p>
        </p:txBody>
      </p:sp>
      <p:sp>
        <p:nvSpPr>
          <p:cNvPr id="4" name="Rectangle 3">
            <a:extLst>
              <a:ext uri="{FF2B5EF4-FFF2-40B4-BE49-F238E27FC236}">
                <a16:creationId xmlns:a16="http://schemas.microsoft.com/office/drawing/2014/main" id="{5207DB87-02EF-834D-7E97-ADD3B6A4AE2D}"/>
              </a:ext>
            </a:extLst>
          </p:cNvPr>
          <p:cNvSpPr/>
          <p:nvPr/>
        </p:nvSpPr>
        <p:spPr>
          <a:xfrm>
            <a:off x="0" y="2505017"/>
            <a:ext cx="12192000" cy="435911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DA43D27-C961-F7E0-EBC7-0BC2323141AC}"/>
              </a:ext>
            </a:extLst>
          </p:cNvPr>
          <p:cNvSpPr txBox="1">
            <a:spLocks/>
          </p:cNvSpPr>
          <p:nvPr/>
        </p:nvSpPr>
        <p:spPr>
          <a:xfrm>
            <a:off x="2403461" y="3541595"/>
            <a:ext cx="3668002" cy="2665339"/>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We have three new CTE projects opening this fall and two large-scale events that our team wanted to focus our PR efforts on. </a:t>
            </a:r>
          </a:p>
          <a:p>
            <a:pPr>
              <a:lnSpc>
                <a:spcPct val="114000"/>
              </a:lnSpc>
            </a:pPr>
            <a:endParaRPr lang="en-US" sz="1400"/>
          </a:p>
          <a:p>
            <a:pPr>
              <a:lnSpc>
                <a:spcPct val="114000"/>
              </a:lnSpc>
            </a:pPr>
            <a:r>
              <a:rPr lang="en-US" sz="1200" i="1">
                <a:latin typeface="Georgia" panose="02040502050405020303" pitchFamily="18" charset="0"/>
              </a:rPr>
              <a:t>The goal was to leverage the volume of content in a variety of ways:</a:t>
            </a:r>
          </a:p>
          <a:p>
            <a:pPr marL="285750" indent="-285750">
              <a:lnSpc>
                <a:spcPct val="114000"/>
              </a:lnSpc>
              <a:buFont typeface="Wingdings" panose="05000000000000000000" pitchFamily="2" charset="2"/>
              <a:buChar char="§"/>
            </a:pPr>
            <a:r>
              <a:rPr lang="en-US" sz="1400"/>
              <a:t>Project features </a:t>
            </a:r>
          </a:p>
          <a:p>
            <a:pPr marL="285750" indent="-285750">
              <a:lnSpc>
                <a:spcPct val="114000"/>
              </a:lnSpc>
              <a:buFont typeface="Wingdings" panose="05000000000000000000" pitchFamily="2" charset="2"/>
              <a:buChar char="§"/>
            </a:pPr>
            <a:r>
              <a:rPr lang="en-US" sz="1400"/>
              <a:t>Thought leadership articles </a:t>
            </a:r>
          </a:p>
          <a:p>
            <a:pPr marL="285750" indent="-285750">
              <a:lnSpc>
                <a:spcPct val="114000"/>
              </a:lnSpc>
              <a:buFont typeface="Wingdings" panose="05000000000000000000" pitchFamily="2" charset="2"/>
              <a:buChar char="§"/>
            </a:pPr>
            <a:r>
              <a:rPr lang="en-US" sz="1400"/>
              <a:t>Videos</a:t>
            </a:r>
          </a:p>
          <a:p>
            <a:pPr marL="285750" indent="-285750">
              <a:lnSpc>
                <a:spcPct val="114000"/>
              </a:lnSpc>
              <a:buFont typeface="Wingdings" panose="05000000000000000000" pitchFamily="2" charset="2"/>
              <a:buChar char="§"/>
            </a:pPr>
            <a:r>
              <a:rPr lang="en-US" sz="1400"/>
              <a:t>Photos</a:t>
            </a:r>
          </a:p>
          <a:p>
            <a:pPr marL="285750" indent="-285750">
              <a:lnSpc>
                <a:spcPct val="114000"/>
              </a:lnSpc>
              <a:buFont typeface="Wingdings" panose="05000000000000000000" pitchFamily="2" charset="2"/>
              <a:buChar char="§"/>
            </a:pPr>
            <a:r>
              <a:rPr lang="en-US" sz="1400"/>
              <a:t>PDFs of case studies</a:t>
            </a:r>
          </a:p>
        </p:txBody>
      </p:sp>
      <p:sp>
        <p:nvSpPr>
          <p:cNvPr id="7" name="Rectangle 6">
            <a:extLst>
              <a:ext uri="{FF2B5EF4-FFF2-40B4-BE49-F238E27FC236}">
                <a16:creationId xmlns:a16="http://schemas.microsoft.com/office/drawing/2014/main" id="{C0F95EE5-DA71-6615-2E25-A815905F2E7D}"/>
              </a:ext>
            </a:extLst>
          </p:cNvPr>
          <p:cNvSpPr/>
          <p:nvPr/>
        </p:nvSpPr>
        <p:spPr>
          <a:xfrm>
            <a:off x="2259691" y="3274102"/>
            <a:ext cx="95250" cy="2932832"/>
          </a:xfrm>
          <a:prstGeom prst="rect">
            <a:avLst/>
          </a:prstGeom>
          <a:solidFill>
            <a:srgbClr val="084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itle 1">
            <a:extLst>
              <a:ext uri="{FF2B5EF4-FFF2-40B4-BE49-F238E27FC236}">
                <a16:creationId xmlns:a16="http://schemas.microsoft.com/office/drawing/2014/main" id="{D62E10DA-5560-8BEF-F45B-EA9C47E0BC3E}"/>
              </a:ext>
            </a:extLst>
          </p:cNvPr>
          <p:cNvSpPr txBox="1">
            <a:spLocks/>
          </p:cNvSpPr>
          <p:nvPr/>
        </p:nvSpPr>
        <p:spPr>
          <a:xfrm>
            <a:off x="2403461"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Purpose</a:t>
            </a:r>
            <a:endParaRPr lang="en-US" sz="1200" i="1">
              <a:latin typeface="Franklin Gothic Demi" panose="020B0703020102020204" pitchFamily="34" charset="0"/>
            </a:endParaRPr>
          </a:p>
        </p:txBody>
      </p:sp>
      <p:sp>
        <p:nvSpPr>
          <p:cNvPr id="9" name="Title 1">
            <a:extLst>
              <a:ext uri="{FF2B5EF4-FFF2-40B4-BE49-F238E27FC236}">
                <a16:creationId xmlns:a16="http://schemas.microsoft.com/office/drawing/2014/main" id="{E84B9ECE-F7D5-A67D-3C9A-F96226881442}"/>
              </a:ext>
            </a:extLst>
          </p:cNvPr>
          <p:cNvSpPr txBox="1">
            <a:spLocks/>
          </p:cNvSpPr>
          <p:nvPr/>
        </p:nvSpPr>
        <p:spPr>
          <a:xfrm>
            <a:off x="6828934" y="3541595"/>
            <a:ext cx="2863800" cy="725605"/>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Eight feed posts and one LinkedIn newsletter across 90 days. </a:t>
            </a:r>
          </a:p>
        </p:txBody>
      </p:sp>
      <p:sp>
        <p:nvSpPr>
          <p:cNvPr id="10" name="Rectangle 9">
            <a:extLst>
              <a:ext uri="{FF2B5EF4-FFF2-40B4-BE49-F238E27FC236}">
                <a16:creationId xmlns:a16="http://schemas.microsoft.com/office/drawing/2014/main" id="{4E12CCE1-3586-7FA2-1E24-9C523960C05E}"/>
              </a:ext>
            </a:extLst>
          </p:cNvPr>
          <p:cNvSpPr/>
          <p:nvPr/>
        </p:nvSpPr>
        <p:spPr>
          <a:xfrm>
            <a:off x="6685164" y="3274102"/>
            <a:ext cx="96635" cy="817615"/>
          </a:xfrm>
          <a:prstGeom prst="rect">
            <a:avLst/>
          </a:prstGeom>
          <a:solidFill>
            <a:srgbClr val="084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Title 1">
            <a:extLst>
              <a:ext uri="{FF2B5EF4-FFF2-40B4-BE49-F238E27FC236}">
                <a16:creationId xmlns:a16="http://schemas.microsoft.com/office/drawing/2014/main" id="{76AAD4D4-BADA-B428-9167-7100FE69634B}"/>
              </a:ext>
            </a:extLst>
          </p:cNvPr>
          <p:cNvSpPr txBox="1">
            <a:spLocks/>
          </p:cNvSpPr>
          <p:nvPr/>
        </p:nvSpPr>
        <p:spPr>
          <a:xfrm>
            <a:off x="6828934"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Timing</a:t>
            </a:r>
            <a:endParaRPr lang="en-US" sz="1200" i="1">
              <a:latin typeface="Franklin Gothic Demi" panose="020B0703020102020204" pitchFamily="34" charset="0"/>
            </a:endParaRPr>
          </a:p>
        </p:txBody>
      </p:sp>
    </p:spTree>
    <p:extLst>
      <p:ext uri="{BB962C8B-B14F-4D97-AF65-F5344CB8AC3E}">
        <p14:creationId xmlns:p14="http://schemas.microsoft.com/office/powerpoint/2010/main" val="23257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66E19BCF-EA3C-0A9D-A65D-8248AABF1D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1074" y="88040"/>
            <a:ext cx="285700" cy="286312"/>
          </a:xfrm>
          <a:prstGeom prst="rect">
            <a:avLst/>
          </a:prstGeom>
        </p:spPr>
      </p:pic>
      <p:grpSp>
        <p:nvGrpSpPr>
          <p:cNvPr id="40" name="Group 39">
            <a:extLst>
              <a:ext uri="{FF2B5EF4-FFF2-40B4-BE49-F238E27FC236}">
                <a16:creationId xmlns:a16="http://schemas.microsoft.com/office/drawing/2014/main" id="{C855B968-4111-5CD1-F693-0DEC3CAFF83E}"/>
              </a:ext>
            </a:extLst>
          </p:cNvPr>
          <p:cNvGrpSpPr/>
          <p:nvPr/>
        </p:nvGrpSpPr>
        <p:grpSpPr>
          <a:xfrm>
            <a:off x="123147" y="1353844"/>
            <a:ext cx="2827016" cy="4058019"/>
            <a:chOff x="123147" y="1353844"/>
            <a:chExt cx="2827016" cy="4058019"/>
          </a:xfrm>
        </p:grpSpPr>
        <p:sp>
          <p:nvSpPr>
            <p:cNvPr id="36" name="Rectangle 35">
              <a:extLst>
                <a:ext uri="{FF2B5EF4-FFF2-40B4-BE49-F238E27FC236}">
                  <a16:creationId xmlns:a16="http://schemas.microsoft.com/office/drawing/2014/main" id="{E3E7D401-A490-3CA2-B4B0-46C28AFFA7C0}"/>
                </a:ext>
              </a:extLst>
            </p:cNvPr>
            <p:cNvSpPr/>
            <p:nvPr/>
          </p:nvSpPr>
          <p:spPr>
            <a:xfrm>
              <a:off x="123147" y="1786597"/>
              <a:ext cx="2807745" cy="683398"/>
            </a:xfrm>
            <a:prstGeom prst="rect">
              <a:avLst/>
            </a:prstGeom>
            <a:solidFill>
              <a:srgbClr val="29B89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uilding with a school bus in the background&#10;&#10;Description automatically generated">
              <a:extLst>
                <a:ext uri="{FF2B5EF4-FFF2-40B4-BE49-F238E27FC236}">
                  <a16:creationId xmlns:a16="http://schemas.microsoft.com/office/drawing/2014/main" id="{C432ECCD-F0A6-9FB1-7B28-2A23C852A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7" y="2633889"/>
              <a:ext cx="2787984" cy="2777974"/>
            </a:xfrm>
            <a:prstGeom prst="rect">
              <a:avLst/>
            </a:prstGeom>
            <a:ln>
              <a:solidFill>
                <a:srgbClr val="DBD5CD"/>
              </a:solidFill>
            </a:ln>
          </p:spPr>
        </p:pic>
        <p:sp>
          <p:nvSpPr>
            <p:cNvPr id="33" name="TextBox 32">
              <a:extLst>
                <a:ext uri="{FF2B5EF4-FFF2-40B4-BE49-F238E27FC236}">
                  <a16:creationId xmlns:a16="http://schemas.microsoft.com/office/drawing/2014/main" id="{5ECE3AD8-92A4-E1F5-A47B-3109A65CF75C}"/>
                </a:ext>
              </a:extLst>
            </p:cNvPr>
            <p:cNvSpPr txBox="1"/>
            <p:nvPr/>
          </p:nvSpPr>
          <p:spPr>
            <a:xfrm>
              <a:off x="123147" y="1353844"/>
              <a:ext cx="1395256" cy="400110"/>
            </a:xfrm>
            <a:prstGeom prst="rect">
              <a:avLst/>
            </a:prstGeom>
            <a:noFill/>
          </p:spPr>
          <p:txBody>
            <a:bodyPr wrap="square">
              <a:spAutoFit/>
            </a:bodyPr>
            <a:lstStyle/>
            <a:p>
              <a:r>
                <a:rPr lang="en-US" sz="2000" kern="100">
                  <a:solidFill>
                    <a:srgbClr val="1FB992"/>
                  </a:solidFill>
                  <a:effectLst/>
                  <a:latin typeface="+mj-lt"/>
                  <a:ea typeface="Aptos" panose="020B0004020202020204" pitchFamily="34" charset="0"/>
                  <a:cs typeface="Times New Roman" panose="02020603050405020304" pitchFamily="18" charset="0"/>
                </a:rPr>
                <a:t>Attract</a:t>
              </a:r>
              <a:endParaRPr lang="en-US" sz="2400" kern="100">
                <a:solidFill>
                  <a:srgbClr val="1FB992"/>
                </a:solidFill>
                <a:effectLst/>
                <a:latin typeface="+mj-lt"/>
                <a:ea typeface="Aptos" panose="020B0004020202020204" pitchFamily="34" charset="0"/>
                <a:cs typeface="Times New Roman" panose="02020603050405020304" pitchFamily="18" charset="0"/>
              </a:endParaRPr>
            </a:p>
          </p:txBody>
        </p:sp>
        <p:grpSp>
          <p:nvGrpSpPr>
            <p:cNvPr id="14" name="Group 13">
              <a:extLst>
                <a:ext uri="{FF2B5EF4-FFF2-40B4-BE49-F238E27FC236}">
                  <a16:creationId xmlns:a16="http://schemas.microsoft.com/office/drawing/2014/main" id="{5B0444EF-FA8B-C77F-77B9-DDCBA0F2A647}"/>
                </a:ext>
              </a:extLst>
            </p:cNvPr>
            <p:cNvGrpSpPr/>
            <p:nvPr/>
          </p:nvGrpSpPr>
          <p:grpSpPr>
            <a:xfrm>
              <a:off x="1339351" y="4512118"/>
              <a:ext cx="232425" cy="232425"/>
              <a:chOff x="1091300" y="3981561"/>
              <a:chExt cx="232425" cy="232425"/>
            </a:xfrm>
          </p:grpSpPr>
          <p:sp>
            <p:nvSpPr>
              <p:cNvPr id="9" name="Oval 8">
                <a:extLst>
                  <a:ext uri="{FF2B5EF4-FFF2-40B4-BE49-F238E27FC236}">
                    <a16:creationId xmlns:a16="http://schemas.microsoft.com/office/drawing/2014/main" id="{6E5F5401-DEA5-F59E-69A7-F35137A8EF4D}"/>
                  </a:ext>
                </a:extLst>
              </p:cNvPr>
              <p:cNvSpPr/>
              <p:nvPr/>
            </p:nvSpPr>
            <p:spPr>
              <a:xfrm>
                <a:off x="1091300" y="3981561"/>
                <a:ext cx="232425" cy="232425"/>
              </a:xfrm>
              <a:prstGeom prst="ellipse">
                <a:avLst/>
              </a:prstGeom>
              <a:solidFill>
                <a:srgbClr val="000000">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Play with solid fill">
                <a:extLst>
                  <a:ext uri="{FF2B5EF4-FFF2-40B4-BE49-F238E27FC236}">
                    <a16:creationId xmlns:a16="http://schemas.microsoft.com/office/drawing/2014/main" id="{C1A19746-56CC-07D1-B34D-DD5652DE9F3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6359" y="4027379"/>
                <a:ext cx="150983" cy="150983"/>
              </a:xfrm>
              <a:prstGeom prst="rect">
                <a:avLst/>
              </a:prstGeom>
            </p:spPr>
          </p:pic>
        </p:grpSp>
        <p:sp>
          <p:nvSpPr>
            <p:cNvPr id="11" name="Rectangle 10">
              <a:extLst>
                <a:ext uri="{FF2B5EF4-FFF2-40B4-BE49-F238E27FC236}">
                  <a16:creationId xmlns:a16="http://schemas.microsoft.com/office/drawing/2014/main" id="{15BEAB03-9715-B159-BE7E-0902A5077804}"/>
                </a:ext>
              </a:extLst>
            </p:cNvPr>
            <p:cNvSpPr/>
            <p:nvPr/>
          </p:nvSpPr>
          <p:spPr>
            <a:xfrm>
              <a:off x="123147" y="1719251"/>
              <a:ext cx="2807745" cy="67347"/>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
              <a:extLst>
                <a:ext uri="{FF2B5EF4-FFF2-40B4-BE49-F238E27FC236}">
                  <a16:creationId xmlns:a16="http://schemas.microsoft.com/office/drawing/2014/main" id="{63C2BAD2-E543-B270-5CE0-97AA72C573B2}"/>
                </a:ext>
              </a:extLst>
            </p:cNvPr>
            <p:cNvSpPr txBox="1">
              <a:spLocks/>
            </p:cNvSpPr>
            <p:nvPr/>
          </p:nvSpPr>
          <p:spPr>
            <a:xfrm>
              <a:off x="125836" y="1877659"/>
              <a:ext cx="2824327"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Video</a:t>
              </a:r>
            </a:p>
          </p:txBody>
        </p:sp>
      </p:grpSp>
      <p:grpSp>
        <p:nvGrpSpPr>
          <p:cNvPr id="42" name="Group 41">
            <a:extLst>
              <a:ext uri="{FF2B5EF4-FFF2-40B4-BE49-F238E27FC236}">
                <a16:creationId xmlns:a16="http://schemas.microsoft.com/office/drawing/2014/main" id="{CFE41E63-73DE-DDFC-A67D-4A6F1C7A7F2C}"/>
              </a:ext>
            </a:extLst>
          </p:cNvPr>
          <p:cNvGrpSpPr/>
          <p:nvPr/>
        </p:nvGrpSpPr>
        <p:grpSpPr>
          <a:xfrm>
            <a:off x="6464854" y="1354873"/>
            <a:ext cx="2993594" cy="3106299"/>
            <a:chOff x="6464854" y="1354873"/>
            <a:chExt cx="2993594" cy="3106299"/>
          </a:xfrm>
        </p:grpSpPr>
        <p:sp>
          <p:nvSpPr>
            <p:cNvPr id="38" name="Rectangle 37">
              <a:extLst>
                <a:ext uri="{FF2B5EF4-FFF2-40B4-BE49-F238E27FC236}">
                  <a16:creationId xmlns:a16="http://schemas.microsoft.com/office/drawing/2014/main" id="{DBD0D72C-3586-0233-B1C9-2A73395D3059}"/>
                </a:ext>
              </a:extLst>
            </p:cNvPr>
            <p:cNvSpPr/>
            <p:nvPr/>
          </p:nvSpPr>
          <p:spPr>
            <a:xfrm>
              <a:off x="6464855" y="1786597"/>
              <a:ext cx="2993593" cy="683398"/>
            </a:xfrm>
            <a:prstGeom prst="rect">
              <a:avLst/>
            </a:prstGeom>
            <a:solidFill>
              <a:srgbClr val="EE772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 screenshot of a social media post&#10;&#10;Description automatically generated">
              <a:extLst>
                <a:ext uri="{FF2B5EF4-FFF2-40B4-BE49-F238E27FC236}">
                  <a16:creationId xmlns:a16="http://schemas.microsoft.com/office/drawing/2014/main" id="{2600987C-773F-6B6E-E6FF-6B9A3EEEF9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65919" y="2634493"/>
              <a:ext cx="2992529" cy="1826679"/>
            </a:xfrm>
            <a:prstGeom prst="rect">
              <a:avLst/>
            </a:prstGeom>
            <a:ln>
              <a:solidFill>
                <a:srgbClr val="DBD5CD"/>
              </a:solidFill>
            </a:ln>
          </p:spPr>
        </p:pic>
        <p:sp>
          <p:nvSpPr>
            <p:cNvPr id="21" name="Title 1">
              <a:extLst>
                <a:ext uri="{FF2B5EF4-FFF2-40B4-BE49-F238E27FC236}">
                  <a16:creationId xmlns:a16="http://schemas.microsoft.com/office/drawing/2014/main" id="{E2110CEC-9A15-91EB-7555-513D731EA61B}"/>
                </a:ext>
              </a:extLst>
            </p:cNvPr>
            <p:cNvSpPr txBox="1">
              <a:spLocks/>
            </p:cNvSpPr>
            <p:nvPr/>
          </p:nvSpPr>
          <p:spPr>
            <a:xfrm>
              <a:off x="6501033" y="1877659"/>
              <a:ext cx="2774207"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Link Preview</a:t>
              </a:r>
            </a:p>
          </p:txBody>
        </p:sp>
        <p:sp>
          <p:nvSpPr>
            <p:cNvPr id="26" name="TextBox 25">
              <a:extLst>
                <a:ext uri="{FF2B5EF4-FFF2-40B4-BE49-F238E27FC236}">
                  <a16:creationId xmlns:a16="http://schemas.microsoft.com/office/drawing/2014/main" id="{C1572C1B-4D25-A9D2-1AA2-0AA0E01CC3CF}"/>
                </a:ext>
              </a:extLst>
            </p:cNvPr>
            <p:cNvSpPr txBox="1"/>
            <p:nvPr/>
          </p:nvSpPr>
          <p:spPr>
            <a:xfrm>
              <a:off x="6497609" y="1354873"/>
              <a:ext cx="1359649" cy="400110"/>
            </a:xfrm>
            <a:prstGeom prst="rect">
              <a:avLst/>
            </a:prstGeom>
            <a:noFill/>
          </p:spPr>
          <p:txBody>
            <a:bodyPr wrap="square">
              <a:spAutoFit/>
            </a:bodyPr>
            <a:lstStyle/>
            <a:p>
              <a:r>
                <a:rPr lang="en-US" sz="2000" kern="100">
                  <a:solidFill>
                    <a:srgbClr val="EE7726"/>
                  </a:solidFill>
                  <a:effectLst/>
                  <a:latin typeface="+mj-lt"/>
                  <a:ea typeface="Aptos" panose="020B0004020202020204" pitchFamily="34" charset="0"/>
                  <a:cs typeface="Times New Roman" panose="02020603050405020304" pitchFamily="18" charset="0"/>
                </a:rPr>
                <a:t>Convert</a:t>
              </a:r>
              <a:endParaRPr lang="en-US" sz="2400" kern="100">
                <a:solidFill>
                  <a:srgbClr val="EE7726"/>
                </a:solidFill>
                <a:effectLst/>
                <a:latin typeface="+mj-lt"/>
                <a:ea typeface="Aptos" panose="020B000402020202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E9D5703A-0C0E-40F3-5277-C9C1B9F79AE7}"/>
                </a:ext>
              </a:extLst>
            </p:cNvPr>
            <p:cNvSpPr/>
            <p:nvPr/>
          </p:nvSpPr>
          <p:spPr>
            <a:xfrm>
              <a:off x="6464854" y="1713162"/>
              <a:ext cx="2993594" cy="74466"/>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594DB92A-2337-36B3-350F-EB97DA104DE5}"/>
              </a:ext>
            </a:extLst>
          </p:cNvPr>
          <p:cNvGrpSpPr/>
          <p:nvPr/>
        </p:nvGrpSpPr>
        <p:grpSpPr>
          <a:xfrm>
            <a:off x="2993074" y="1319140"/>
            <a:ext cx="3378516" cy="4193212"/>
            <a:chOff x="2993074" y="1319140"/>
            <a:chExt cx="3378516" cy="4193212"/>
          </a:xfrm>
        </p:grpSpPr>
        <p:sp>
          <p:nvSpPr>
            <p:cNvPr id="37" name="Rectangle 36">
              <a:extLst>
                <a:ext uri="{FF2B5EF4-FFF2-40B4-BE49-F238E27FC236}">
                  <a16:creationId xmlns:a16="http://schemas.microsoft.com/office/drawing/2014/main" id="{5AFE3A0E-98D0-E722-9444-3CD9AEF68448}"/>
                </a:ext>
              </a:extLst>
            </p:cNvPr>
            <p:cNvSpPr/>
            <p:nvPr/>
          </p:nvSpPr>
          <p:spPr>
            <a:xfrm>
              <a:off x="2993075" y="1786597"/>
              <a:ext cx="3378514" cy="683398"/>
            </a:xfrm>
            <a:prstGeom prst="rect">
              <a:avLst/>
            </a:prstGeom>
            <a:solidFill>
              <a:srgbClr val="45C4D8">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ollage of images of a building&#10;&#10;Description automatically generated">
              <a:extLst>
                <a:ext uri="{FF2B5EF4-FFF2-40B4-BE49-F238E27FC236}">
                  <a16:creationId xmlns:a16="http://schemas.microsoft.com/office/drawing/2014/main" id="{E339C306-1123-3113-DF5A-BFFD8877D8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93075" y="2634493"/>
              <a:ext cx="1486717" cy="2074426"/>
            </a:xfrm>
            <a:prstGeom prst="rect">
              <a:avLst/>
            </a:prstGeom>
            <a:ln>
              <a:solidFill>
                <a:srgbClr val="DBD5CD"/>
              </a:solidFill>
            </a:ln>
          </p:spPr>
        </p:pic>
        <p:pic>
          <p:nvPicPr>
            <p:cNvPr id="5" name="Picture 4" descr="A screenshot of a website&#10;&#10;Description automatically generated">
              <a:extLst>
                <a:ext uri="{FF2B5EF4-FFF2-40B4-BE49-F238E27FC236}">
                  <a16:creationId xmlns:a16="http://schemas.microsoft.com/office/drawing/2014/main" id="{F90EFDB2-7B2F-6693-C9A3-CF101EE215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7713" y="2634493"/>
              <a:ext cx="1853876" cy="2877859"/>
            </a:xfrm>
            <a:prstGeom prst="rect">
              <a:avLst/>
            </a:prstGeom>
            <a:ln>
              <a:solidFill>
                <a:srgbClr val="DBD5CD"/>
              </a:solidFill>
            </a:ln>
          </p:spPr>
        </p:pic>
        <p:sp>
          <p:nvSpPr>
            <p:cNvPr id="12" name="Rectangle 11">
              <a:extLst>
                <a:ext uri="{FF2B5EF4-FFF2-40B4-BE49-F238E27FC236}">
                  <a16:creationId xmlns:a16="http://schemas.microsoft.com/office/drawing/2014/main" id="{3E6E1679-CD6D-CAC7-A8B7-EC39916CDBC7}"/>
                </a:ext>
              </a:extLst>
            </p:cNvPr>
            <p:cNvSpPr/>
            <p:nvPr/>
          </p:nvSpPr>
          <p:spPr>
            <a:xfrm>
              <a:off x="2993075" y="1719250"/>
              <a:ext cx="3378514" cy="67347"/>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CDA9D8E-9FC9-CF05-50A0-AD5D116E2E85}"/>
                </a:ext>
              </a:extLst>
            </p:cNvPr>
            <p:cNvSpPr txBox="1"/>
            <p:nvPr/>
          </p:nvSpPr>
          <p:spPr>
            <a:xfrm>
              <a:off x="2993075" y="1319140"/>
              <a:ext cx="1359649" cy="400110"/>
            </a:xfrm>
            <a:prstGeom prst="rect">
              <a:avLst/>
            </a:prstGeom>
            <a:noFill/>
          </p:spPr>
          <p:txBody>
            <a:bodyPr wrap="square">
              <a:spAutoFit/>
            </a:bodyPr>
            <a:lstStyle/>
            <a:p>
              <a:r>
                <a:rPr lang="en-US" sz="2000" kern="100">
                  <a:solidFill>
                    <a:srgbClr val="45C4D8"/>
                  </a:solidFill>
                  <a:effectLst/>
                  <a:latin typeface="+mj-lt"/>
                  <a:ea typeface="Aptos" panose="020B0004020202020204" pitchFamily="34" charset="0"/>
                  <a:cs typeface="Times New Roman" panose="02020603050405020304" pitchFamily="18" charset="0"/>
                </a:rPr>
                <a:t>Engage</a:t>
              </a:r>
              <a:endParaRPr lang="en-US" sz="2400" kern="100">
                <a:solidFill>
                  <a:srgbClr val="45C4D8"/>
                </a:solidFill>
                <a:effectLst/>
                <a:latin typeface="+mj-lt"/>
                <a:ea typeface="Aptos" panose="020B0004020202020204" pitchFamily="34" charset="0"/>
                <a:cs typeface="Times New Roman" panose="02020603050405020304" pitchFamily="18" charset="0"/>
              </a:endParaRPr>
            </a:p>
          </p:txBody>
        </p:sp>
        <p:sp>
          <p:nvSpPr>
            <p:cNvPr id="20" name="Title 1">
              <a:extLst>
                <a:ext uri="{FF2B5EF4-FFF2-40B4-BE49-F238E27FC236}">
                  <a16:creationId xmlns:a16="http://schemas.microsoft.com/office/drawing/2014/main" id="{35249EB5-896B-C830-13D3-8FD6C16AABAD}"/>
                </a:ext>
              </a:extLst>
            </p:cNvPr>
            <p:cNvSpPr txBox="1">
              <a:spLocks/>
            </p:cNvSpPr>
            <p:nvPr/>
          </p:nvSpPr>
          <p:spPr>
            <a:xfrm>
              <a:off x="2993074" y="1877659"/>
              <a:ext cx="1947142"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Photos </a:t>
              </a:r>
            </a:p>
          </p:txBody>
        </p:sp>
        <p:sp>
          <p:nvSpPr>
            <p:cNvPr id="28" name="Title 1">
              <a:extLst>
                <a:ext uri="{FF2B5EF4-FFF2-40B4-BE49-F238E27FC236}">
                  <a16:creationId xmlns:a16="http://schemas.microsoft.com/office/drawing/2014/main" id="{0836CE2F-2FBB-0535-8142-28F49B44F5FD}"/>
                </a:ext>
              </a:extLst>
            </p:cNvPr>
            <p:cNvSpPr txBox="1">
              <a:spLocks/>
            </p:cNvSpPr>
            <p:nvPr/>
          </p:nvSpPr>
          <p:spPr>
            <a:xfrm>
              <a:off x="4517714" y="1877659"/>
              <a:ext cx="1853876"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PDF </a:t>
              </a:r>
            </a:p>
          </p:txBody>
        </p:sp>
      </p:grpSp>
      <p:grpSp>
        <p:nvGrpSpPr>
          <p:cNvPr id="43" name="Group 42">
            <a:extLst>
              <a:ext uri="{FF2B5EF4-FFF2-40B4-BE49-F238E27FC236}">
                <a16:creationId xmlns:a16="http://schemas.microsoft.com/office/drawing/2014/main" id="{A35E6DF0-31A0-011C-546A-96DFBA03A2A0}"/>
              </a:ext>
            </a:extLst>
          </p:cNvPr>
          <p:cNvGrpSpPr/>
          <p:nvPr/>
        </p:nvGrpSpPr>
        <p:grpSpPr>
          <a:xfrm>
            <a:off x="9552778" y="1353844"/>
            <a:ext cx="2573996" cy="4260000"/>
            <a:chOff x="9552778" y="1353844"/>
            <a:chExt cx="2573996" cy="4260000"/>
          </a:xfrm>
        </p:grpSpPr>
        <p:sp>
          <p:nvSpPr>
            <p:cNvPr id="39" name="Rectangle 38">
              <a:extLst>
                <a:ext uri="{FF2B5EF4-FFF2-40B4-BE49-F238E27FC236}">
                  <a16:creationId xmlns:a16="http://schemas.microsoft.com/office/drawing/2014/main" id="{71B9C8CF-E356-1E5A-3B94-5700F6963BB6}"/>
                </a:ext>
              </a:extLst>
            </p:cNvPr>
            <p:cNvSpPr/>
            <p:nvPr/>
          </p:nvSpPr>
          <p:spPr>
            <a:xfrm>
              <a:off x="9565558" y="1786597"/>
              <a:ext cx="2561216" cy="683398"/>
            </a:xfrm>
            <a:prstGeom prst="rect">
              <a:avLst/>
            </a:prstGeom>
            <a:solidFill>
              <a:srgbClr val="F4D33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screenshot of a library&#10;&#10;Description automatically generated">
              <a:extLst>
                <a:ext uri="{FF2B5EF4-FFF2-40B4-BE49-F238E27FC236}">
                  <a16:creationId xmlns:a16="http://schemas.microsoft.com/office/drawing/2014/main" id="{1FF8E582-2F5F-B136-B5C2-5DA6F727DE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52778" y="2634493"/>
              <a:ext cx="2573996" cy="2979351"/>
            </a:xfrm>
            <a:prstGeom prst="rect">
              <a:avLst/>
            </a:prstGeom>
            <a:ln>
              <a:solidFill>
                <a:srgbClr val="DBD5CD"/>
              </a:solidFill>
            </a:ln>
          </p:spPr>
        </p:pic>
        <p:sp>
          <p:nvSpPr>
            <p:cNvPr id="31" name="TextBox 30">
              <a:extLst>
                <a:ext uri="{FF2B5EF4-FFF2-40B4-BE49-F238E27FC236}">
                  <a16:creationId xmlns:a16="http://schemas.microsoft.com/office/drawing/2014/main" id="{8F3A40FB-7709-1EFB-C66D-71B2DD6267CD}"/>
                </a:ext>
              </a:extLst>
            </p:cNvPr>
            <p:cNvSpPr txBox="1"/>
            <p:nvPr/>
          </p:nvSpPr>
          <p:spPr>
            <a:xfrm>
              <a:off x="9562132" y="1353844"/>
              <a:ext cx="1359649" cy="400110"/>
            </a:xfrm>
            <a:prstGeom prst="rect">
              <a:avLst/>
            </a:prstGeom>
            <a:noFill/>
          </p:spPr>
          <p:txBody>
            <a:bodyPr wrap="square">
              <a:spAutoFit/>
            </a:bodyPr>
            <a:lstStyle/>
            <a:p>
              <a:r>
                <a:rPr lang="en-US" sz="2000" kern="100">
                  <a:solidFill>
                    <a:srgbClr val="F4D330"/>
                  </a:solidFill>
                  <a:effectLst/>
                  <a:latin typeface="+mj-lt"/>
                  <a:ea typeface="Aptos" panose="020B0004020202020204" pitchFamily="34" charset="0"/>
                  <a:cs typeface="Times New Roman" panose="02020603050405020304" pitchFamily="18" charset="0"/>
                </a:rPr>
                <a:t>Maintain</a:t>
              </a:r>
              <a:endParaRPr lang="en-US" sz="2400" kern="100">
                <a:solidFill>
                  <a:srgbClr val="F4D330"/>
                </a:solidFill>
                <a:effectLst/>
                <a:latin typeface="+mj-lt"/>
                <a:ea typeface="Aptos" panose="020B000402020202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03855C34-9E9A-1DBE-F9B1-7839C7C2686B}"/>
                </a:ext>
              </a:extLst>
            </p:cNvPr>
            <p:cNvSpPr/>
            <p:nvPr/>
          </p:nvSpPr>
          <p:spPr>
            <a:xfrm>
              <a:off x="9565558" y="1719251"/>
              <a:ext cx="2561216" cy="67347"/>
            </a:xfrm>
            <a:prstGeom prst="rect">
              <a:avLst/>
            </a:prstGeom>
            <a:solidFill>
              <a:srgbClr val="F4D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DBF459B4-85FC-BCAE-7B72-54309F5E53AF}"/>
                </a:ext>
              </a:extLst>
            </p:cNvPr>
            <p:cNvSpPr txBox="1">
              <a:spLocks/>
            </p:cNvSpPr>
            <p:nvPr/>
          </p:nvSpPr>
          <p:spPr>
            <a:xfrm>
              <a:off x="9578339" y="1877659"/>
              <a:ext cx="2523522"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Newsletter</a:t>
              </a:r>
            </a:p>
          </p:txBody>
        </p:sp>
      </p:grpSp>
    </p:spTree>
    <p:extLst>
      <p:ext uri="{BB962C8B-B14F-4D97-AF65-F5344CB8AC3E}">
        <p14:creationId xmlns:p14="http://schemas.microsoft.com/office/powerpoint/2010/main" val="166082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29B5658-CF2E-0EE7-4DCF-7E41D3AA2F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1074" y="88040"/>
            <a:ext cx="285700" cy="286312"/>
          </a:xfrm>
          <a:prstGeom prst="rect">
            <a:avLst/>
          </a:prstGeom>
        </p:spPr>
      </p:pic>
      <p:grpSp>
        <p:nvGrpSpPr>
          <p:cNvPr id="32" name="Group 31">
            <a:extLst>
              <a:ext uri="{FF2B5EF4-FFF2-40B4-BE49-F238E27FC236}">
                <a16:creationId xmlns:a16="http://schemas.microsoft.com/office/drawing/2014/main" id="{65FBF331-7D95-BA40-83EC-042E1200FB3A}"/>
              </a:ext>
            </a:extLst>
          </p:cNvPr>
          <p:cNvGrpSpPr/>
          <p:nvPr/>
        </p:nvGrpSpPr>
        <p:grpSpPr>
          <a:xfrm>
            <a:off x="123147" y="1353844"/>
            <a:ext cx="2827016" cy="5254540"/>
            <a:chOff x="123147" y="1353844"/>
            <a:chExt cx="2827016" cy="5254540"/>
          </a:xfrm>
        </p:grpSpPr>
        <p:pic>
          <p:nvPicPr>
            <p:cNvPr id="2" name="Picture 1" descr="A person taking a picture of a student&#10;&#10;Description automatically generated">
              <a:extLst>
                <a:ext uri="{FF2B5EF4-FFF2-40B4-BE49-F238E27FC236}">
                  <a16:creationId xmlns:a16="http://schemas.microsoft.com/office/drawing/2014/main" id="{0693AC14-F566-B844-FC0D-4572AF600B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377" y="2629338"/>
              <a:ext cx="2770410" cy="3979046"/>
            </a:xfrm>
            <a:prstGeom prst="rect">
              <a:avLst/>
            </a:prstGeom>
            <a:ln>
              <a:solidFill>
                <a:srgbClr val="DBD5CD"/>
              </a:solidFill>
            </a:ln>
          </p:spPr>
        </p:pic>
        <p:sp>
          <p:nvSpPr>
            <p:cNvPr id="18" name="Rectangle 17">
              <a:extLst>
                <a:ext uri="{FF2B5EF4-FFF2-40B4-BE49-F238E27FC236}">
                  <a16:creationId xmlns:a16="http://schemas.microsoft.com/office/drawing/2014/main" id="{E5606D83-52C8-EE25-CEDF-546E964877E8}"/>
                </a:ext>
              </a:extLst>
            </p:cNvPr>
            <p:cNvSpPr/>
            <p:nvPr/>
          </p:nvSpPr>
          <p:spPr>
            <a:xfrm>
              <a:off x="123147" y="1786597"/>
              <a:ext cx="2807745" cy="683398"/>
            </a:xfrm>
            <a:prstGeom prst="rect">
              <a:avLst/>
            </a:prstGeom>
            <a:solidFill>
              <a:srgbClr val="29B892">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DD238DE-8E9D-B726-65D7-10EE35D3B53C}"/>
                </a:ext>
              </a:extLst>
            </p:cNvPr>
            <p:cNvSpPr txBox="1"/>
            <p:nvPr/>
          </p:nvSpPr>
          <p:spPr>
            <a:xfrm>
              <a:off x="123147" y="1353844"/>
              <a:ext cx="1395256" cy="400110"/>
            </a:xfrm>
            <a:prstGeom prst="rect">
              <a:avLst/>
            </a:prstGeom>
            <a:noFill/>
          </p:spPr>
          <p:txBody>
            <a:bodyPr wrap="square">
              <a:spAutoFit/>
            </a:bodyPr>
            <a:lstStyle/>
            <a:p>
              <a:r>
                <a:rPr lang="en-US" sz="2000" kern="100">
                  <a:solidFill>
                    <a:srgbClr val="1FB992"/>
                  </a:solidFill>
                  <a:effectLst/>
                  <a:latin typeface="+mj-lt"/>
                  <a:ea typeface="Aptos" panose="020B0004020202020204" pitchFamily="34" charset="0"/>
                  <a:cs typeface="Times New Roman" panose="02020603050405020304" pitchFamily="18" charset="0"/>
                </a:rPr>
                <a:t>Attract</a:t>
              </a:r>
              <a:endParaRPr lang="en-US" sz="2400" kern="100">
                <a:solidFill>
                  <a:srgbClr val="1FB992"/>
                </a:solidFill>
                <a:effectLst/>
                <a:latin typeface="+mj-lt"/>
                <a:ea typeface="Aptos" panose="020B000402020202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14BBE1D7-2D5D-AC81-13CF-1BC1EB5F0771}"/>
                </a:ext>
              </a:extLst>
            </p:cNvPr>
            <p:cNvSpPr/>
            <p:nvPr/>
          </p:nvSpPr>
          <p:spPr>
            <a:xfrm>
              <a:off x="123147" y="1719251"/>
              <a:ext cx="2807745" cy="67347"/>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tle 1">
              <a:extLst>
                <a:ext uri="{FF2B5EF4-FFF2-40B4-BE49-F238E27FC236}">
                  <a16:creationId xmlns:a16="http://schemas.microsoft.com/office/drawing/2014/main" id="{27E003CA-2A52-E13B-FC2B-82493FB71EC7}"/>
                </a:ext>
              </a:extLst>
            </p:cNvPr>
            <p:cNvSpPr txBox="1">
              <a:spLocks/>
            </p:cNvSpPr>
            <p:nvPr/>
          </p:nvSpPr>
          <p:spPr>
            <a:xfrm>
              <a:off x="125836" y="1877659"/>
              <a:ext cx="2824327"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Video</a:t>
              </a:r>
            </a:p>
          </p:txBody>
        </p:sp>
      </p:grpSp>
      <p:grpSp>
        <p:nvGrpSpPr>
          <p:cNvPr id="34" name="Group 33">
            <a:extLst>
              <a:ext uri="{FF2B5EF4-FFF2-40B4-BE49-F238E27FC236}">
                <a16:creationId xmlns:a16="http://schemas.microsoft.com/office/drawing/2014/main" id="{A621B895-1CED-8DAD-5B16-6C2499576168}"/>
              </a:ext>
            </a:extLst>
          </p:cNvPr>
          <p:cNvGrpSpPr/>
          <p:nvPr/>
        </p:nvGrpSpPr>
        <p:grpSpPr>
          <a:xfrm>
            <a:off x="6497609" y="1354873"/>
            <a:ext cx="2960839" cy="3302874"/>
            <a:chOff x="6497609" y="1354873"/>
            <a:chExt cx="2960839" cy="3302874"/>
          </a:xfrm>
        </p:grpSpPr>
        <p:pic>
          <p:nvPicPr>
            <p:cNvPr id="4" name="Picture 3" descr="A screenshot of a social media post&#10;&#10;Description automatically generated">
              <a:extLst>
                <a:ext uri="{FF2B5EF4-FFF2-40B4-BE49-F238E27FC236}">
                  <a16:creationId xmlns:a16="http://schemas.microsoft.com/office/drawing/2014/main" id="{D8228CC5-1438-2E59-195D-4480A14D9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9889" y="2638438"/>
              <a:ext cx="2957414" cy="2019309"/>
            </a:xfrm>
            <a:prstGeom prst="rect">
              <a:avLst/>
            </a:prstGeom>
            <a:ln>
              <a:solidFill>
                <a:srgbClr val="DBD5CD"/>
              </a:solidFill>
            </a:ln>
          </p:spPr>
        </p:pic>
        <p:sp>
          <p:nvSpPr>
            <p:cNvPr id="16" name="Rectangle 15">
              <a:extLst>
                <a:ext uri="{FF2B5EF4-FFF2-40B4-BE49-F238E27FC236}">
                  <a16:creationId xmlns:a16="http://schemas.microsoft.com/office/drawing/2014/main" id="{EC9C5EAD-137A-5B82-F79B-F02AB76DBCD8}"/>
                </a:ext>
              </a:extLst>
            </p:cNvPr>
            <p:cNvSpPr/>
            <p:nvPr/>
          </p:nvSpPr>
          <p:spPr>
            <a:xfrm>
              <a:off x="6501034" y="1786597"/>
              <a:ext cx="2957414" cy="683398"/>
            </a:xfrm>
            <a:prstGeom prst="rect">
              <a:avLst/>
            </a:prstGeom>
            <a:solidFill>
              <a:srgbClr val="EE7726">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tle 1">
              <a:extLst>
                <a:ext uri="{FF2B5EF4-FFF2-40B4-BE49-F238E27FC236}">
                  <a16:creationId xmlns:a16="http://schemas.microsoft.com/office/drawing/2014/main" id="{40281492-9031-5D07-E052-2172BB823FF5}"/>
                </a:ext>
              </a:extLst>
            </p:cNvPr>
            <p:cNvSpPr txBox="1">
              <a:spLocks/>
            </p:cNvSpPr>
            <p:nvPr/>
          </p:nvSpPr>
          <p:spPr>
            <a:xfrm>
              <a:off x="6501033" y="1877659"/>
              <a:ext cx="2774207"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Link Preview</a:t>
              </a:r>
            </a:p>
          </p:txBody>
        </p:sp>
        <p:sp>
          <p:nvSpPr>
            <p:cNvPr id="26" name="TextBox 25">
              <a:extLst>
                <a:ext uri="{FF2B5EF4-FFF2-40B4-BE49-F238E27FC236}">
                  <a16:creationId xmlns:a16="http://schemas.microsoft.com/office/drawing/2014/main" id="{49F80926-B653-99FB-6A4E-A3161043B0E7}"/>
                </a:ext>
              </a:extLst>
            </p:cNvPr>
            <p:cNvSpPr txBox="1"/>
            <p:nvPr/>
          </p:nvSpPr>
          <p:spPr>
            <a:xfrm>
              <a:off x="6497609" y="1354873"/>
              <a:ext cx="1359649" cy="400110"/>
            </a:xfrm>
            <a:prstGeom prst="rect">
              <a:avLst/>
            </a:prstGeom>
            <a:noFill/>
          </p:spPr>
          <p:txBody>
            <a:bodyPr wrap="square">
              <a:spAutoFit/>
            </a:bodyPr>
            <a:lstStyle/>
            <a:p>
              <a:r>
                <a:rPr lang="en-US" sz="2000" kern="100">
                  <a:solidFill>
                    <a:srgbClr val="EE7726"/>
                  </a:solidFill>
                  <a:effectLst/>
                  <a:latin typeface="+mj-lt"/>
                  <a:ea typeface="Aptos" panose="020B0004020202020204" pitchFamily="34" charset="0"/>
                  <a:cs typeface="Times New Roman" panose="02020603050405020304" pitchFamily="18" charset="0"/>
                </a:rPr>
                <a:t>Convert</a:t>
              </a:r>
              <a:endParaRPr lang="en-US" sz="2400" kern="100">
                <a:solidFill>
                  <a:srgbClr val="EE7726"/>
                </a:solidFill>
                <a:effectLst/>
                <a:latin typeface="+mj-lt"/>
                <a:ea typeface="Aptos" panose="020B000402020202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44B1EF9E-E18D-0C5D-3E13-AAE23818C50F}"/>
                </a:ext>
              </a:extLst>
            </p:cNvPr>
            <p:cNvSpPr/>
            <p:nvPr/>
          </p:nvSpPr>
          <p:spPr>
            <a:xfrm>
              <a:off x="6501034" y="1720280"/>
              <a:ext cx="2957414" cy="67347"/>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8A743073-9C86-E3F2-FF44-820B3F5CBBF7}"/>
              </a:ext>
            </a:extLst>
          </p:cNvPr>
          <p:cNvGrpSpPr/>
          <p:nvPr/>
        </p:nvGrpSpPr>
        <p:grpSpPr>
          <a:xfrm>
            <a:off x="2993074" y="1319140"/>
            <a:ext cx="3378516" cy="3995172"/>
            <a:chOff x="2993074" y="1319140"/>
            <a:chExt cx="3378516" cy="3995172"/>
          </a:xfrm>
        </p:grpSpPr>
        <p:pic>
          <p:nvPicPr>
            <p:cNvPr id="3" name="Picture 2" descr="A screenshot of a social media post&#10;&#10;Description automatically generated">
              <a:extLst>
                <a:ext uri="{FF2B5EF4-FFF2-40B4-BE49-F238E27FC236}">
                  <a16:creationId xmlns:a16="http://schemas.microsoft.com/office/drawing/2014/main" id="{78E4CB27-B296-228D-5D35-8E360021CC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3074" y="2633889"/>
              <a:ext cx="1488517" cy="2103165"/>
            </a:xfrm>
            <a:prstGeom prst="rect">
              <a:avLst/>
            </a:prstGeom>
            <a:ln>
              <a:solidFill>
                <a:srgbClr val="DBD5CD"/>
              </a:solidFill>
            </a:ln>
          </p:spPr>
        </p:pic>
        <p:pic>
          <p:nvPicPr>
            <p:cNvPr id="5" name="Picture 4" descr="A screenshot of a web page&#10;&#10;Description automatically generated">
              <a:extLst>
                <a:ext uri="{FF2B5EF4-FFF2-40B4-BE49-F238E27FC236}">
                  <a16:creationId xmlns:a16="http://schemas.microsoft.com/office/drawing/2014/main" id="{5C20A922-2A37-8FB8-2473-1BBEA0F41AF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17714" y="2633890"/>
              <a:ext cx="1853875" cy="2680422"/>
            </a:xfrm>
            <a:prstGeom prst="rect">
              <a:avLst/>
            </a:prstGeom>
            <a:ln>
              <a:solidFill>
                <a:srgbClr val="DBD5CD"/>
              </a:solidFill>
            </a:ln>
          </p:spPr>
        </p:pic>
        <p:sp>
          <p:nvSpPr>
            <p:cNvPr id="17" name="Rectangle 16">
              <a:extLst>
                <a:ext uri="{FF2B5EF4-FFF2-40B4-BE49-F238E27FC236}">
                  <a16:creationId xmlns:a16="http://schemas.microsoft.com/office/drawing/2014/main" id="{FD52810A-D56D-2E92-4BF7-C9F651F744B8}"/>
                </a:ext>
              </a:extLst>
            </p:cNvPr>
            <p:cNvSpPr/>
            <p:nvPr/>
          </p:nvSpPr>
          <p:spPr>
            <a:xfrm>
              <a:off x="2993075" y="1786597"/>
              <a:ext cx="3378514" cy="683398"/>
            </a:xfrm>
            <a:prstGeom prst="rect">
              <a:avLst/>
            </a:prstGeom>
            <a:solidFill>
              <a:srgbClr val="45C4D8">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3D7D4D-18E1-2756-B178-F34684071970}"/>
                </a:ext>
              </a:extLst>
            </p:cNvPr>
            <p:cNvSpPr/>
            <p:nvPr/>
          </p:nvSpPr>
          <p:spPr>
            <a:xfrm>
              <a:off x="2993075" y="1719250"/>
              <a:ext cx="3378514" cy="67347"/>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8E5C261-01CF-68E2-41A8-E6DC2DB7EBD6}"/>
                </a:ext>
              </a:extLst>
            </p:cNvPr>
            <p:cNvSpPr txBox="1"/>
            <p:nvPr/>
          </p:nvSpPr>
          <p:spPr>
            <a:xfrm>
              <a:off x="2993075" y="1319140"/>
              <a:ext cx="1359649" cy="400110"/>
            </a:xfrm>
            <a:prstGeom prst="rect">
              <a:avLst/>
            </a:prstGeom>
            <a:noFill/>
          </p:spPr>
          <p:txBody>
            <a:bodyPr wrap="square">
              <a:spAutoFit/>
            </a:bodyPr>
            <a:lstStyle/>
            <a:p>
              <a:r>
                <a:rPr lang="en-US" sz="2000" kern="100">
                  <a:solidFill>
                    <a:srgbClr val="45C4D8"/>
                  </a:solidFill>
                  <a:effectLst/>
                  <a:latin typeface="+mj-lt"/>
                  <a:ea typeface="Aptos" panose="020B0004020202020204" pitchFamily="34" charset="0"/>
                  <a:cs typeface="Times New Roman" panose="02020603050405020304" pitchFamily="18" charset="0"/>
                </a:rPr>
                <a:t>Engage</a:t>
              </a:r>
              <a:endParaRPr lang="en-US" sz="2400" kern="100">
                <a:solidFill>
                  <a:srgbClr val="45C4D8"/>
                </a:solidFill>
                <a:effectLst/>
                <a:latin typeface="+mj-lt"/>
                <a:ea typeface="Aptos" panose="020B0004020202020204" pitchFamily="34" charset="0"/>
                <a:cs typeface="Times New Roman" panose="02020603050405020304" pitchFamily="18" charset="0"/>
              </a:endParaRPr>
            </a:p>
          </p:txBody>
        </p:sp>
        <p:sp>
          <p:nvSpPr>
            <p:cNvPr id="24" name="Title 1">
              <a:extLst>
                <a:ext uri="{FF2B5EF4-FFF2-40B4-BE49-F238E27FC236}">
                  <a16:creationId xmlns:a16="http://schemas.microsoft.com/office/drawing/2014/main" id="{CF2472D7-48CB-BF4D-C9B0-4C2170A5918E}"/>
                </a:ext>
              </a:extLst>
            </p:cNvPr>
            <p:cNvSpPr txBox="1">
              <a:spLocks/>
            </p:cNvSpPr>
            <p:nvPr/>
          </p:nvSpPr>
          <p:spPr>
            <a:xfrm>
              <a:off x="2993074" y="1877659"/>
              <a:ext cx="1947142"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Photos </a:t>
              </a:r>
            </a:p>
          </p:txBody>
        </p:sp>
        <p:sp>
          <p:nvSpPr>
            <p:cNvPr id="28" name="Title 1">
              <a:extLst>
                <a:ext uri="{FF2B5EF4-FFF2-40B4-BE49-F238E27FC236}">
                  <a16:creationId xmlns:a16="http://schemas.microsoft.com/office/drawing/2014/main" id="{D2CEC093-F940-2D7C-3897-AE32B91664A3}"/>
                </a:ext>
              </a:extLst>
            </p:cNvPr>
            <p:cNvSpPr txBox="1">
              <a:spLocks/>
            </p:cNvSpPr>
            <p:nvPr/>
          </p:nvSpPr>
          <p:spPr>
            <a:xfrm>
              <a:off x="4517714" y="1877659"/>
              <a:ext cx="1853876" cy="394502"/>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PDF </a:t>
              </a:r>
            </a:p>
          </p:txBody>
        </p:sp>
      </p:grpSp>
    </p:spTree>
    <p:extLst>
      <p:ext uri="{BB962C8B-B14F-4D97-AF65-F5344CB8AC3E}">
        <p14:creationId xmlns:p14="http://schemas.microsoft.com/office/powerpoint/2010/main" val="38710903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Results </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6" name="Picture 5" descr="A building with a school bus in the background&#10;&#10;Description automatically generated">
            <a:extLst>
              <a:ext uri="{FF2B5EF4-FFF2-40B4-BE49-F238E27FC236}">
                <a16:creationId xmlns:a16="http://schemas.microsoft.com/office/drawing/2014/main" id="{790D3875-D1A4-9334-0942-FA38991C2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2" y="4905638"/>
            <a:ext cx="1604516" cy="1598754"/>
          </a:xfrm>
          <a:prstGeom prst="rect">
            <a:avLst/>
          </a:prstGeom>
        </p:spPr>
      </p:pic>
      <p:pic>
        <p:nvPicPr>
          <p:cNvPr id="8" name="Picture 7" descr="A collage of images of a building&#10;&#10;Description automatically generated">
            <a:extLst>
              <a:ext uri="{FF2B5EF4-FFF2-40B4-BE49-F238E27FC236}">
                <a16:creationId xmlns:a16="http://schemas.microsoft.com/office/drawing/2014/main" id="{6108A5BC-ADD2-C65A-C10E-C40A5354F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660" y="4905638"/>
            <a:ext cx="1145808" cy="1598754"/>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6666EE27-67FC-AF2E-85EE-5AF7A26B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771" y="4905638"/>
            <a:ext cx="1600930" cy="977229"/>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7A3379C8-026E-5D3E-5036-D749D685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058" y="4905638"/>
            <a:ext cx="1029896" cy="1598755"/>
          </a:xfrm>
          <a:prstGeom prst="rect">
            <a:avLst/>
          </a:prstGeom>
        </p:spPr>
      </p:pic>
      <p:pic>
        <p:nvPicPr>
          <p:cNvPr id="14" name="Picture 13" descr="A person taking a picture of a student&#10;&#10;Description automatically generated">
            <a:extLst>
              <a:ext uri="{FF2B5EF4-FFF2-40B4-BE49-F238E27FC236}">
                <a16:creationId xmlns:a16="http://schemas.microsoft.com/office/drawing/2014/main" id="{75E01452-6A44-3A6D-8AB3-6C58405C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955" y="4886142"/>
            <a:ext cx="1157477" cy="1662445"/>
          </a:xfrm>
          <a:prstGeom prst="rect">
            <a:avLst/>
          </a:prstGeom>
        </p:spPr>
      </p:pic>
      <p:pic>
        <p:nvPicPr>
          <p:cNvPr id="16" name="Picture 15" descr="A screenshot of a social media post&#10;&#10;Description automatically generated">
            <a:extLst>
              <a:ext uri="{FF2B5EF4-FFF2-40B4-BE49-F238E27FC236}">
                <a16:creationId xmlns:a16="http://schemas.microsoft.com/office/drawing/2014/main" id="{FAF700A5-9472-F07B-8F0B-E5E52FC0B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973" y="4886140"/>
            <a:ext cx="1131521" cy="1598755"/>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C8A6E86E-F2CB-A296-3DF9-03F348202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4330" y="4886140"/>
            <a:ext cx="1747196" cy="1192976"/>
          </a:xfrm>
          <a:prstGeom prst="rect">
            <a:avLst/>
          </a:prstGeom>
        </p:spPr>
      </p:pic>
      <p:pic>
        <p:nvPicPr>
          <p:cNvPr id="21" name="Picture 20" descr="A screenshot of a web page&#10;&#10;Description automatically generated">
            <a:extLst>
              <a:ext uri="{FF2B5EF4-FFF2-40B4-BE49-F238E27FC236}">
                <a16:creationId xmlns:a16="http://schemas.microsoft.com/office/drawing/2014/main" id="{A659037D-01F9-9942-B1F1-9BA51459C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45035" y="4886142"/>
            <a:ext cx="1105754" cy="1598753"/>
          </a:xfrm>
          <a:prstGeom prst="rect">
            <a:avLst/>
          </a:prstGeom>
        </p:spPr>
      </p:pic>
      <p:sp>
        <p:nvSpPr>
          <p:cNvPr id="5" name="Rectangle 4">
            <a:extLst>
              <a:ext uri="{FF2B5EF4-FFF2-40B4-BE49-F238E27FC236}">
                <a16:creationId xmlns:a16="http://schemas.microsoft.com/office/drawing/2014/main" id="{5783EAAB-F48F-D714-B3FA-8ED9357CDB28}"/>
              </a:ext>
            </a:extLst>
          </p:cNvPr>
          <p:cNvSpPr/>
          <p:nvPr/>
        </p:nvSpPr>
        <p:spPr>
          <a:xfrm>
            <a:off x="121282" y="4682772"/>
            <a:ext cx="1604516" cy="72951"/>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970FA-FE14-4D93-DB08-CD8454F08CEE}"/>
              </a:ext>
            </a:extLst>
          </p:cNvPr>
          <p:cNvSpPr/>
          <p:nvPr/>
        </p:nvSpPr>
        <p:spPr>
          <a:xfrm>
            <a:off x="1750661" y="4682773"/>
            <a:ext cx="2204294" cy="72950"/>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EFBC82-1C01-FD25-5FC9-2D4457DE9758}"/>
              </a:ext>
            </a:extLst>
          </p:cNvPr>
          <p:cNvSpPr/>
          <p:nvPr/>
        </p:nvSpPr>
        <p:spPr>
          <a:xfrm>
            <a:off x="5625517" y="4682770"/>
            <a:ext cx="1029895" cy="72951"/>
          </a:xfrm>
          <a:prstGeom prst="rect">
            <a:avLst/>
          </a:prstGeom>
          <a:solidFill>
            <a:srgbClr val="F4D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CB33EC-CC10-2706-9A4A-E53B46BFE127}"/>
              </a:ext>
            </a:extLst>
          </p:cNvPr>
          <p:cNvSpPr/>
          <p:nvPr/>
        </p:nvSpPr>
        <p:spPr>
          <a:xfrm>
            <a:off x="6688955" y="4682769"/>
            <a:ext cx="1157477" cy="72951"/>
          </a:xfrm>
          <a:prstGeom prst="rect">
            <a:avLst/>
          </a:prstGeom>
          <a:solidFill>
            <a:srgbClr val="29B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library&#10;&#10;Description automatically generated">
            <a:extLst>
              <a:ext uri="{FF2B5EF4-FFF2-40B4-BE49-F238E27FC236}">
                <a16:creationId xmlns:a16="http://schemas.microsoft.com/office/drawing/2014/main" id="{956741D6-C558-5FD0-DF5A-C5F1BD5C73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5518" y="4905638"/>
            <a:ext cx="1029896" cy="1192086"/>
          </a:xfrm>
          <a:prstGeom prst="rect">
            <a:avLst/>
          </a:prstGeom>
        </p:spPr>
      </p:pic>
      <p:sp>
        <p:nvSpPr>
          <p:cNvPr id="17" name="Rectangle 16">
            <a:extLst>
              <a:ext uri="{FF2B5EF4-FFF2-40B4-BE49-F238E27FC236}">
                <a16:creationId xmlns:a16="http://schemas.microsoft.com/office/drawing/2014/main" id="{B00FFC08-E6A9-1E03-0119-8A655F37620C}"/>
              </a:ext>
            </a:extLst>
          </p:cNvPr>
          <p:cNvSpPr/>
          <p:nvPr/>
        </p:nvSpPr>
        <p:spPr>
          <a:xfrm>
            <a:off x="7879974" y="4682768"/>
            <a:ext cx="2270816" cy="72951"/>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EE1B590-4F1D-C6D9-AA21-4D71C484FC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41074" y="88040"/>
            <a:ext cx="285700" cy="286312"/>
          </a:xfrm>
          <a:prstGeom prst="rect">
            <a:avLst/>
          </a:prstGeom>
        </p:spPr>
      </p:pic>
      <p:sp>
        <p:nvSpPr>
          <p:cNvPr id="50" name="Rectangle 49">
            <a:extLst>
              <a:ext uri="{FF2B5EF4-FFF2-40B4-BE49-F238E27FC236}">
                <a16:creationId xmlns:a16="http://schemas.microsoft.com/office/drawing/2014/main" id="{C3C37698-44DD-1560-43C2-CD6161089C73}"/>
              </a:ext>
            </a:extLst>
          </p:cNvPr>
          <p:cNvSpPr/>
          <p:nvPr/>
        </p:nvSpPr>
        <p:spPr>
          <a:xfrm>
            <a:off x="3989771" y="4682771"/>
            <a:ext cx="1600930"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D5AE11-850B-ED43-C23E-4DD4216ED8AA}"/>
              </a:ext>
            </a:extLst>
          </p:cNvPr>
          <p:cNvSpPr/>
          <p:nvPr/>
        </p:nvSpPr>
        <p:spPr>
          <a:xfrm>
            <a:off x="10184330" y="4682767"/>
            <a:ext cx="1747196"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627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Results </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6" name="Picture 5" descr="A building with a school bus in the background&#10;&#10;Description automatically generated">
            <a:extLst>
              <a:ext uri="{FF2B5EF4-FFF2-40B4-BE49-F238E27FC236}">
                <a16:creationId xmlns:a16="http://schemas.microsoft.com/office/drawing/2014/main" id="{790D3875-D1A4-9334-0942-FA38991C2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2" y="4473838"/>
            <a:ext cx="1604516" cy="1598754"/>
          </a:xfrm>
          <a:prstGeom prst="rect">
            <a:avLst/>
          </a:prstGeom>
        </p:spPr>
      </p:pic>
      <p:pic>
        <p:nvPicPr>
          <p:cNvPr id="8" name="Picture 7" descr="A collage of images of a building&#10;&#10;Description automatically generated">
            <a:extLst>
              <a:ext uri="{FF2B5EF4-FFF2-40B4-BE49-F238E27FC236}">
                <a16:creationId xmlns:a16="http://schemas.microsoft.com/office/drawing/2014/main" id="{6108A5BC-ADD2-C65A-C10E-C40A5354F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660" y="4905638"/>
            <a:ext cx="1145808" cy="1598754"/>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6666EE27-67FC-AF2E-85EE-5AF7A26B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771" y="4905638"/>
            <a:ext cx="1600930" cy="977229"/>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7A3379C8-026E-5D3E-5036-D749D685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058" y="4905638"/>
            <a:ext cx="1029896" cy="1598755"/>
          </a:xfrm>
          <a:prstGeom prst="rect">
            <a:avLst/>
          </a:prstGeom>
        </p:spPr>
      </p:pic>
      <p:pic>
        <p:nvPicPr>
          <p:cNvPr id="14" name="Picture 13" descr="A person taking a picture of a student&#10;&#10;Description automatically generated">
            <a:extLst>
              <a:ext uri="{FF2B5EF4-FFF2-40B4-BE49-F238E27FC236}">
                <a16:creationId xmlns:a16="http://schemas.microsoft.com/office/drawing/2014/main" id="{75E01452-6A44-3A6D-8AB3-6C58405C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955" y="4454342"/>
            <a:ext cx="1157477" cy="1662445"/>
          </a:xfrm>
          <a:prstGeom prst="rect">
            <a:avLst/>
          </a:prstGeom>
        </p:spPr>
      </p:pic>
      <p:pic>
        <p:nvPicPr>
          <p:cNvPr id="16" name="Picture 15" descr="A screenshot of a social media post&#10;&#10;Description automatically generated">
            <a:extLst>
              <a:ext uri="{FF2B5EF4-FFF2-40B4-BE49-F238E27FC236}">
                <a16:creationId xmlns:a16="http://schemas.microsoft.com/office/drawing/2014/main" id="{FAF700A5-9472-F07B-8F0B-E5E52FC0B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973" y="4886140"/>
            <a:ext cx="1131521" cy="1598755"/>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C8A6E86E-F2CB-A296-3DF9-03F348202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4330" y="4886140"/>
            <a:ext cx="1747196" cy="1192976"/>
          </a:xfrm>
          <a:prstGeom prst="rect">
            <a:avLst/>
          </a:prstGeom>
        </p:spPr>
      </p:pic>
      <p:pic>
        <p:nvPicPr>
          <p:cNvPr id="21" name="Picture 20" descr="A screenshot of a web page&#10;&#10;Description automatically generated">
            <a:extLst>
              <a:ext uri="{FF2B5EF4-FFF2-40B4-BE49-F238E27FC236}">
                <a16:creationId xmlns:a16="http://schemas.microsoft.com/office/drawing/2014/main" id="{A659037D-01F9-9942-B1F1-9BA51459C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45035" y="4886142"/>
            <a:ext cx="1105754" cy="1598753"/>
          </a:xfrm>
          <a:prstGeom prst="rect">
            <a:avLst/>
          </a:prstGeom>
        </p:spPr>
      </p:pic>
      <p:sp>
        <p:nvSpPr>
          <p:cNvPr id="5" name="Rectangle 4">
            <a:extLst>
              <a:ext uri="{FF2B5EF4-FFF2-40B4-BE49-F238E27FC236}">
                <a16:creationId xmlns:a16="http://schemas.microsoft.com/office/drawing/2014/main" id="{5783EAAB-F48F-D714-B3FA-8ED9357CDB28}"/>
              </a:ext>
            </a:extLst>
          </p:cNvPr>
          <p:cNvSpPr/>
          <p:nvPr/>
        </p:nvSpPr>
        <p:spPr>
          <a:xfrm>
            <a:off x="121282" y="4250972"/>
            <a:ext cx="1604516" cy="72951"/>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970FA-FE14-4D93-DB08-CD8454F08CEE}"/>
              </a:ext>
            </a:extLst>
          </p:cNvPr>
          <p:cNvSpPr/>
          <p:nvPr/>
        </p:nvSpPr>
        <p:spPr>
          <a:xfrm>
            <a:off x="1750661" y="4682773"/>
            <a:ext cx="2204294" cy="72950"/>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EFBC82-1C01-FD25-5FC9-2D4457DE9758}"/>
              </a:ext>
            </a:extLst>
          </p:cNvPr>
          <p:cNvSpPr/>
          <p:nvPr/>
        </p:nvSpPr>
        <p:spPr>
          <a:xfrm>
            <a:off x="5625517" y="4682770"/>
            <a:ext cx="1029895" cy="72951"/>
          </a:xfrm>
          <a:prstGeom prst="rect">
            <a:avLst/>
          </a:prstGeom>
          <a:solidFill>
            <a:srgbClr val="F4D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CB33EC-CC10-2706-9A4A-E53B46BFE127}"/>
              </a:ext>
            </a:extLst>
          </p:cNvPr>
          <p:cNvSpPr/>
          <p:nvPr/>
        </p:nvSpPr>
        <p:spPr>
          <a:xfrm>
            <a:off x="6688955" y="4250969"/>
            <a:ext cx="1157477" cy="72951"/>
          </a:xfrm>
          <a:prstGeom prst="rect">
            <a:avLst/>
          </a:prstGeom>
          <a:solidFill>
            <a:srgbClr val="29B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library&#10;&#10;Description automatically generated">
            <a:extLst>
              <a:ext uri="{FF2B5EF4-FFF2-40B4-BE49-F238E27FC236}">
                <a16:creationId xmlns:a16="http://schemas.microsoft.com/office/drawing/2014/main" id="{956741D6-C558-5FD0-DF5A-C5F1BD5C73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5518" y="4905638"/>
            <a:ext cx="1029896" cy="1192086"/>
          </a:xfrm>
          <a:prstGeom prst="rect">
            <a:avLst/>
          </a:prstGeom>
        </p:spPr>
      </p:pic>
      <p:sp>
        <p:nvSpPr>
          <p:cNvPr id="17" name="Rectangle 16">
            <a:extLst>
              <a:ext uri="{FF2B5EF4-FFF2-40B4-BE49-F238E27FC236}">
                <a16:creationId xmlns:a16="http://schemas.microsoft.com/office/drawing/2014/main" id="{B00FFC08-E6A9-1E03-0119-8A655F37620C}"/>
              </a:ext>
            </a:extLst>
          </p:cNvPr>
          <p:cNvSpPr/>
          <p:nvPr/>
        </p:nvSpPr>
        <p:spPr>
          <a:xfrm>
            <a:off x="7879974" y="4682768"/>
            <a:ext cx="2270816" cy="72951"/>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EE1B590-4F1D-C6D9-AA21-4D71C484FC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41074" y="88040"/>
            <a:ext cx="285700" cy="286312"/>
          </a:xfrm>
          <a:prstGeom prst="rect">
            <a:avLst/>
          </a:prstGeom>
        </p:spPr>
      </p:pic>
      <p:sp>
        <p:nvSpPr>
          <p:cNvPr id="50" name="Rectangle 49">
            <a:extLst>
              <a:ext uri="{FF2B5EF4-FFF2-40B4-BE49-F238E27FC236}">
                <a16:creationId xmlns:a16="http://schemas.microsoft.com/office/drawing/2014/main" id="{C3C37698-44DD-1560-43C2-CD6161089C73}"/>
              </a:ext>
            </a:extLst>
          </p:cNvPr>
          <p:cNvSpPr/>
          <p:nvPr/>
        </p:nvSpPr>
        <p:spPr>
          <a:xfrm>
            <a:off x="3989771" y="4682771"/>
            <a:ext cx="1600930"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D5AE11-850B-ED43-C23E-4DD4216ED8AA}"/>
              </a:ext>
            </a:extLst>
          </p:cNvPr>
          <p:cNvSpPr/>
          <p:nvPr/>
        </p:nvSpPr>
        <p:spPr>
          <a:xfrm>
            <a:off x="10184330" y="4682767"/>
            <a:ext cx="1747196"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A680C83-C2A6-45C5-299A-8E67E6A2EEDF}"/>
              </a:ext>
            </a:extLst>
          </p:cNvPr>
          <p:cNvSpPr txBox="1"/>
          <p:nvPr/>
        </p:nvSpPr>
        <p:spPr>
          <a:xfrm>
            <a:off x="3303594" y="1693718"/>
            <a:ext cx="8768801" cy="400110"/>
          </a:xfrm>
          <a:prstGeom prst="rect">
            <a:avLst/>
          </a:prstGeom>
          <a:noFill/>
        </p:spPr>
        <p:txBody>
          <a:bodyPr wrap="square">
            <a:spAutoFit/>
          </a:bodyPr>
          <a:lstStyle/>
          <a:p>
            <a:r>
              <a:rPr lang="en-US" sz="2000" kern="100">
                <a:effectLst/>
                <a:ea typeface="Aptos" panose="020B0004020202020204" pitchFamily="34" charset="0"/>
                <a:cs typeface="Times New Roman" panose="02020603050405020304" pitchFamily="18" charset="0"/>
              </a:rPr>
              <a:t>Social Impressions | </a:t>
            </a:r>
            <a:r>
              <a:rPr lang="en-US" sz="1400" i="1" kern="100">
                <a:latin typeface="Georgia" panose="02040502050405020303" pitchFamily="18" charset="0"/>
                <a:ea typeface="Aptos" panose="020B0004020202020204" pitchFamily="34" charset="0"/>
                <a:cs typeface="Times New Roman" panose="02020603050405020304" pitchFamily="18" charset="0"/>
              </a:rPr>
              <a:t>These posts received this percentage more impressions than our other posts.</a:t>
            </a:r>
            <a:endParaRPr lang="en-US" sz="2000" kern="100">
              <a:effectLst/>
              <a:ea typeface="Aptos" panose="020B0004020202020204" pitchFamily="34" charset="0"/>
              <a:cs typeface="Times New Roman" panose="02020603050405020304" pitchFamily="18" charset="0"/>
            </a:endParaRPr>
          </a:p>
        </p:txBody>
      </p:sp>
      <p:sp>
        <p:nvSpPr>
          <p:cNvPr id="64" name="Isosceles Triangle 63">
            <a:extLst>
              <a:ext uri="{FF2B5EF4-FFF2-40B4-BE49-F238E27FC236}">
                <a16:creationId xmlns:a16="http://schemas.microsoft.com/office/drawing/2014/main" id="{23CDD031-C9EC-6FB0-3869-AAB646C6E2E1}"/>
              </a:ext>
            </a:extLst>
          </p:cNvPr>
          <p:cNvSpPr/>
          <p:nvPr/>
        </p:nvSpPr>
        <p:spPr>
          <a:xfrm>
            <a:off x="2417069" y="1799063"/>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125A6C8-0BF4-933A-6B86-B8C0909968BC}"/>
              </a:ext>
            </a:extLst>
          </p:cNvPr>
          <p:cNvSpPr txBox="1"/>
          <p:nvPr/>
        </p:nvSpPr>
        <p:spPr>
          <a:xfrm>
            <a:off x="2573572" y="1693718"/>
            <a:ext cx="730022" cy="400110"/>
          </a:xfrm>
          <a:prstGeom prst="rect">
            <a:avLst/>
          </a:prstGeom>
          <a:noFill/>
        </p:spPr>
        <p:txBody>
          <a:bodyPr wrap="square">
            <a:spAutoFit/>
          </a:bodyPr>
          <a:lstStyle/>
          <a:p>
            <a:r>
              <a:rPr lang="en-US" sz="2000" kern="100">
                <a:latin typeface="+mj-lt"/>
                <a:cs typeface="Times New Roman" panose="02020603050405020304" pitchFamily="18" charset="0"/>
              </a:rPr>
              <a:t>30%</a:t>
            </a:r>
          </a:p>
        </p:txBody>
      </p:sp>
      <p:sp>
        <p:nvSpPr>
          <p:cNvPr id="88" name="TextBox 87">
            <a:extLst>
              <a:ext uri="{FF2B5EF4-FFF2-40B4-BE49-F238E27FC236}">
                <a16:creationId xmlns:a16="http://schemas.microsoft.com/office/drawing/2014/main" id="{F17BB806-6956-9D8F-A063-805ED35961BF}"/>
              </a:ext>
            </a:extLst>
          </p:cNvPr>
          <p:cNvSpPr txBox="1"/>
          <p:nvPr/>
        </p:nvSpPr>
        <p:spPr>
          <a:xfrm>
            <a:off x="756101" y="1612864"/>
            <a:ext cx="1603443"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29B892"/>
                </a:solidFill>
                <a:latin typeface="Georgia" panose="02040502050405020303" pitchFamily="18" charset="0"/>
              </a:rPr>
              <a:t>Attract</a:t>
            </a:r>
          </a:p>
          <a:p>
            <a:r>
              <a:rPr lang="en-US" sz="1200" i="1">
                <a:latin typeface="Georgia" panose="02040502050405020303" pitchFamily="18" charset="0"/>
              </a:rPr>
              <a:t>KPI: Impressions</a:t>
            </a:r>
            <a:endParaRPr lang="en-US" sz="1200"/>
          </a:p>
        </p:txBody>
      </p:sp>
    </p:spTree>
    <p:extLst>
      <p:ext uri="{BB962C8B-B14F-4D97-AF65-F5344CB8AC3E}">
        <p14:creationId xmlns:p14="http://schemas.microsoft.com/office/powerpoint/2010/main" val="2076713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Results </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6" name="Picture 5" descr="A building with a school bus in the background&#10;&#10;Description automatically generated">
            <a:extLst>
              <a:ext uri="{FF2B5EF4-FFF2-40B4-BE49-F238E27FC236}">
                <a16:creationId xmlns:a16="http://schemas.microsoft.com/office/drawing/2014/main" id="{790D3875-D1A4-9334-0942-FA38991C2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2" y="4905638"/>
            <a:ext cx="1604516" cy="1598754"/>
          </a:xfrm>
          <a:prstGeom prst="rect">
            <a:avLst/>
          </a:prstGeom>
        </p:spPr>
      </p:pic>
      <p:pic>
        <p:nvPicPr>
          <p:cNvPr id="8" name="Picture 7" descr="A collage of images of a building&#10;&#10;Description automatically generated">
            <a:extLst>
              <a:ext uri="{FF2B5EF4-FFF2-40B4-BE49-F238E27FC236}">
                <a16:creationId xmlns:a16="http://schemas.microsoft.com/office/drawing/2014/main" id="{6108A5BC-ADD2-C65A-C10E-C40A5354F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660" y="4473838"/>
            <a:ext cx="1145808" cy="1598754"/>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6666EE27-67FC-AF2E-85EE-5AF7A26B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771" y="4473838"/>
            <a:ext cx="1600930" cy="977229"/>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7A3379C8-026E-5D3E-5036-D749D685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058" y="4473838"/>
            <a:ext cx="1029896" cy="1598755"/>
          </a:xfrm>
          <a:prstGeom prst="rect">
            <a:avLst/>
          </a:prstGeom>
        </p:spPr>
      </p:pic>
      <p:pic>
        <p:nvPicPr>
          <p:cNvPr id="14" name="Picture 13" descr="A person taking a picture of a student&#10;&#10;Description automatically generated">
            <a:extLst>
              <a:ext uri="{FF2B5EF4-FFF2-40B4-BE49-F238E27FC236}">
                <a16:creationId xmlns:a16="http://schemas.microsoft.com/office/drawing/2014/main" id="{75E01452-6A44-3A6D-8AB3-6C58405C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955" y="4886142"/>
            <a:ext cx="1157477" cy="1662445"/>
          </a:xfrm>
          <a:prstGeom prst="rect">
            <a:avLst/>
          </a:prstGeom>
        </p:spPr>
      </p:pic>
      <p:pic>
        <p:nvPicPr>
          <p:cNvPr id="16" name="Picture 15" descr="A screenshot of a social media post&#10;&#10;Description automatically generated">
            <a:extLst>
              <a:ext uri="{FF2B5EF4-FFF2-40B4-BE49-F238E27FC236}">
                <a16:creationId xmlns:a16="http://schemas.microsoft.com/office/drawing/2014/main" id="{FAF700A5-9472-F07B-8F0B-E5E52FC0B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973" y="4454340"/>
            <a:ext cx="1131521" cy="1598755"/>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C8A6E86E-F2CB-A296-3DF9-03F348202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4330" y="4454340"/>
            <a:ext cx="1747196" cy="1192976"/>
          </a:xfrm>
          <a:prstGeom prst="rect">
            <a:avLst/>
          </a:prstGeom>
        </p:spPr>
      </p:pic>
      <p:pic>
        <p:nvPicPr>
          <p:cNvPr id="21" name="Picture 20" descr="A screenshot of a web page&#10;&#10;Description automatically generated">
            <a:extLst>
              <a:ext uri="{FF2B5EF4-FFF2-40B4-BE49-F238E27FC236}">
                <a16:creationId xmlns:a16="http://schemas.microsoft.com/office/drawing/2014/main" id="{A659037D-01F9-9942-B1F1-9BA51459C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45035" y="4454342"/>
            <a:ext cx="1105754" cy="1598753"/>
          </a:xfrm>
          <a:prstGeom prst="rect">
            <a:avLst/>
          </a:prstGeom>
        </p:spPr>
      </p:pic>
      <p:sp>
        <p:nvSpPr>
          <p:cNvPr id="5" name="Rectangle 4">
            <a:extLst>
              <a:ext uri="{FF2B5EF4-FFF2-40B4-BE49-F238E27FC236}">
                <a16:creationId xmlns:a16="http://schemas.microsoft.com/office/drawing/2014/main" id="{5783EAAB-F48F-D714-B3FA-8ED9357CDB28}"/>
              </a:ext>
            </a:extLst>
          </p:cNvPr>
          <p:cNvSpPr/>
          <p:nvPr/>
        </p:nvSpPr>
        <p:spPr>
          <a:xfrm>
            <a:off x="121282" y="4682772"/>
            <a:ext cx="1604516" cy="72951"/>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970FA-FE14-4D93-DB08-CD8454F08CEE}"/>
              </a:ext>
            </a:extLst>
          </p:cNvPr>
          <p:cNvSpPr/>
          <p:nvPr/>
        </p:nvSpPr>
        <p:spPr>
          <a:xfrm>
            <a:off x="1750661" y="4250973"/>
            <a:ext cx="2204294" cy="72950"/>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EFBC82-1C01-FD25-5FC9-2D4457DE9758}"/>
              </a:ext>
            </a:extLst>
          </p:cNvPr>
          <p:cNvSpPr/>
          <p:nvPr/>
        </p:nvSpPr>
        <p:spPr>
          <a:xfrm>
            <a:off x="5625517" y="4682770"/>
            <a:ext cx="1029895" cy="72951"/>
          </a:xfrm>
          <a:prstGeom prst="rect">
            <a:avLst/>
          </a:prstGeom>
          <a:solidFill>
            <a:srgbClr val="F4D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CB33EC-CC10-2706-9A4A-E53B46BFE127}"/>
              </a:ext>
            </a:extLst>
          </p:cNvPr>
          <p:cNvSpPr/>
          <p:nvPr/>
        </p:nvSpPr>
        <p:spPr>
          <a:xfrm>
            <a:off x="6688955" y="4682769"/>
            <a:ext cx="1157477" cy="72951"/>
          </a:xfrm>
          <a:prstGeom prst="rect">
            <a:avLst/>
          </a:prstGeom>
          <a:solidFill>
            <a:srgbClr val="29B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library&#10;&#10;Description automatically generated">
            <a:extLst>
              <a:ext uri="{FF2B5EF4-FFF2-40B4-BE49-F238E27FC236}">
                <a16:creationId xmlns:a16="http://schemas.microsoft.com/office/drawing/2014/main" id="{956741D6-C558-5FD0-DF5A-C5F1BD5C73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5518" y="4905638"/>
            <a:ext cx="1029896" cy="1192086"/>
          </a:xfrm>
          <a:prstGeom prst="rect">
            <a:avLst/>
          </a:prstGeom>
        </p:spPr>
      </p:pic>
      <p:sp>
        <p:nvSpPr>
          <p:cNvPr id="17" name="Rectangle 16">
            <a:extLst>
              <a:ext uri="{FF2B5EF4-FFF2-40B4-BE49-F238E27FC236}">
                <a16:creationId xmlns:a16="http://schemas.microsoft.com/office/drawing/2014/main" id="{B00FFC08-E6A9-1E03-0119-8A655F37620C}"/>
              </a:ext>
            </a:extLst>
          </p:cNvPr>
          <p:cNvSpPr/>
          <p:nvPr/>
        </p:nvSpPr>
        <p:spPr>
          <a:xfrm>
            <a:off x="7879974" y="4250968"/>
            <a:ext cx="2270816" cy="72951"/>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EE1B590-4F1D-C6D9-AA21-4D71C484FC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41074" y="88040"/>
            <a:ext cx="285700" cy="286312"/>
          </a:xfrm>
          <a:prstGeom prst="rect">
            <a:avLst/>
          </a:prstGeom>
        </p:spPr>
      </p:pic>
      <p:sp>
        <p:nvSpPr>
          <p:cNvPr id="50" name="Rectangle 49">
            <a:extLst>
              <a:ext uri="{FF2B5EF4-FFF2-40B4-BE49-F238E27FC236}">
                <a16:creationId xmlns:a16="http://schemas.microsoft.com/office/drawing/2014/main" id="{C3C37698-44DD-1560-43C2-CD6161089C73}"/>
              </a:ext>
            </a:extLst>
          </p:cNvPr>
          <p:cNvSpPr/>
          <p:nvPr/>
        </p:nvSpPr>
        <p:spPr>
          <a:xfrm>
            <a:off x="3989771" y="4250971"/>
            <a:ext cx="1600930"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D5AE11-850B-ED43-C23E-4DD4216ED8AA}"/>
              </a:ext>
            </a:extLst>
          </p:cNvPr>
          <p:cNvSpPr/>
          <p:nvPr/>
        </p:nvSpPr>
        <p:spPr>
          <a:xfrm>
            <a:off x="10184330" y="4250967"/>
            <a:ext cx="1747196"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A680C83-C2A6-45C5-299A-8E67E6A2EEDF}"/>
              </a:ext>
            </a:extLst>
          </p:cNvPr>
          <p:cNvSpPr txBox="1"/>
          <p:nvPr/>
        </p:nvSpPr>
        <p:spPr>
          <a:xfrm>
            <a:off x="3303594" y="1693718"/>
            <a:ext cx="8768801" cy="400110"/>
          </a:xfrm>
          <a:prstGeom prst="rect">
            <a:avLst/>
          </a:prstGeom>
          <a:noFill/>
        </p:spPr>
        <p:txBody>
          <a:bodyPr wrap="square">
            <a:spAutoFit/>
          </a:bodyPr>
          <a:lstStyle/>
          <a:p>
            <a:r>
              <a:rPr lang="en-US" sz="2000" kern="100">
                <a:effectLst/>
                <a:ea typeface="Aptos" panose="020B0004020202020204" pitchFamily="34" charset="0"/>
                <a:cs typeface="Times New Roman" panose="02020603050405020304" pitchFamily="18" charset="0"/>
              </a:rPr>
              <a:t>Social Impressions | </a:t>
            </a:r>
            <a:r>
              <a:rPr lang="en-US" sz="1400" i="1" kern="100">
                <a:latin typeface="Georgia" panose="02040502050405020303" pitchFamily="18" charset="0"/>
                <a:ea typeface="Aptos" panose="020B0004020202020204" pitchFamily="34" charset="0"/>
                <a:cs typeface="Times New Roman" panose="02020603050405020304" pitchFamily="18" charset="0"/>
              </a:rPr>
              <a:t>These posts received this percentage more impressions than our other posts.</a:t>
            </a:r>
            <a:endParaRPr lang="en-US" sz="2000" kern="100">
              <a:effectLst/>
              <a:ea typeface="Aptos" panose="020B0004020202020204" pitchFamily="34" charset="0"/>
              <a:cs typeface="Times New Roman" panose="02020603050405020304" pitchFamily="18" charset="0"/>
            </a:endParaRPr>
          </a:p>
        </p:txBody>
      </p:sp>
      <p:sp>
        <p:nvSpPr>
          <p:cNvPr id="64" name="Isosceles Triangle 63">
            <a:extLst>
              <a:ext uri="{FF2B5EF4-FFF2-40B4-BE49-F238E27FC236}">
                <a16:creationId xmlns:a16="http://schemas.microsoft.com/office/drawing/2014/main" id="{23CDD031-C9EC-6FB0-3869-AAB646C6E2E1}"/>
              </a:ext>
            </a:extLst>
          </p:cNvPr>
          <p:cNvSpPr/>
          <p:nvPr/>
        </p:nvSpPr>
        <p:spPr>
          <a:xfrm>
            <a:off x="2417069" y="1799063"/>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125A6C8-0BF4-933A-6B86-B8C0909968BC}"/>
              </a:ext>
            </a:extLst>
          </p:cNvPr>
          <p:cNvSpPr txBox="1"/>
          <p:nvPr/>
        </p:nvSpPr>
        <p:spPr>
          <a:xfrm>
            <a:off x="2573572" y="1693718"/>
            <a:ext cx="730022" cy="400110"/>
          </a:xfrm>
          <a:prstGeom prst="rect">
            <a:avLst/>
          </a:prstGeom>
          <a:noFill/>
        </p:spPr>
        <p:txBody>
          <a:bodyPr wrap="square">
            <a:spAutoFit/>
          </a:bodyPr>
          <a:lstStyle/>
          <a:p>
            <a:r>
              <a:rPr lang="en-US" sz="2000" kern="100">
                <a:latin typeface="+mj-lt"/>
                <a:cs typeface="Times New Roman" panose="02020603050405020304" pitchFamily="18" charset="0"/>
              </a:rPr>
              <a:t>30%</a:t>
            </a:r>
          </a:p>
        </p:txBody>
      </p:sp>
      <p:sp>
        <p:nvSpPr>
          <p:cNvPr id="78" name="TextBox 77">
            <a:extLst>
              <a:ext uri="{FF2B5EF4-FFF2-40B4-BE49-F238E27FC236}">
                <a16:creationId xmlns:a16="http://schemas.microsoft.com/office/drawing/2014/main" id="{97075F3C-DAFA-382E-F6DD-B5518A70151B}"/>
              </a:ext>
            </a:extLst>
          </p:cNvPr>
          <p:cNvSpPr txBox="1"/>
          <p:nvPr/>
        </p:nvSpPr>
        <p:spPr>
          <a:xfrm>
            <a:off x="3303594" y="2687664"/>
            <a:ext cx="8888406" cy="400110"/>
          </a:xfrm>
          <a:prstGeom prst="rect">
            <a:avLst/>
          </a:prstGeom>
          <a:noFill/>
        </p:spPr>
        <p:txBody>
          <a:bodyPr wrap="square">
            <a:spAutoFit/>
          </a:bodyPr>
          <a:lstStyle/>
          <a:p>
            <a:r>
              <a:rPr lang="en-US" sz="2000" kern="100">
                <a:effectLst/>
                <a:ea typeface="Aptos" panose="020B0004020202020204" pitchFamily="34" charset="0"/>
                <a:cs typeface="Times New Roman" panose="02020603050405020304" pitchFamily="18" charset="0"/>
              </a:rPr>
              <a:t>Social Engagements | </a:t>
            </a:r>
            <a:r>
              <a:rPr lang="en-US" sz="1400" i="1" kern="100">
                <a:latin typeface="Georgia" panose="02040502050405020303" pitchFamily="18" charset="0"/>
                <a:ea typeface="Aptos" panose="020B0004020202020204" pitchFamily="34" charset="0"/>
                <a:cs typeface="Times New Roman" panose="02020603050405020304" pitchFamily="18" charset="0"/>
              </a:rPr>
              <a:t>These posts received this percentage more engagements than our other posts.</a:t>
            </a:r>
            <a:endParaRPr lang="en-US" sz="2000" kern="100">
              <a:effectLst/>
              <a:latin typeface="Georgia" panose="02040502050405020303" pitchFamily="18" charset="0"/>
              <a:ea typeface="Aptos" panose="020B0004020202020204" pitchFamily="34" charset="0"/>
              <a:cs typeface="Times New Roman" panose="02020603050405020304" pitchFamily="18" charset="0"/>
            </a:endParaRPr>
          </a:p>
        </p:txBody>
      </p:sp>
      <p:sp>
        <p:nvSpPr>
          <p:cNvPr id="79" name="Isosceles Triangle 78">
            <a:extLst>
              <a:ext uri="{FF2B5EF4-FFF2-40B4-BE49-F238E27FC236}">
                <a16:creationId xmlns:a16="http://schemas.microsoft.com/office/drawing/2014/main" id="{3E9C2119-2251-20EB-C81A-D42ECAAB3802}"/>
              </a:ext>
            </a:extLst>
          </p:cNvPr>
          <p:cNvSpPr/>
          <p:nvPr/>
        </p:nvSpPr>
        <p:spPr>
          <a:xfrm>
            <a:off x="2417069" y="2781836"/>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2755DA4-0BB5-C2C2-C68A-888842338D98}"/>
              </a:ext>
            </a:extLst>
          </p:cNvPr>
          <p:cNvSpPr txBox="1"/>
          <p:nvPr/>
        </p:nvSpPr>
        <p:spPr>
          <a:xfrm>
            <a:off x="2573572" y="2676491"/>
            <a:ext cx="846580" cy="400110"/>
          </a:xfrm>
          <a:prstGeom prst="rect">
            <a:avLst/>
          </a:prstGeom>
          <a:noFill/>
        </p:spPr>
        <p:txBody>
          <a:bodyPr wrap="square">
            <a:spAutoFit/>
          </a:bodyPr>
          <a:lstStyle/>
          <a:p>
            <a:r>
              <a:rPr lang="en-US" sz="2000" kern="100">
                <a:latin typeface="+mj-lt"/>
                <a:cs typeface="Times New Roman" panose="02020603050405020304" pitchFamily="18" charset="0"/>
              </a:rPr>
              <a:t>106%</a:t>
            </a:r>
          </a:p>
        </p:txBody>
      </p:sp>
      <p:sp>
        <p:nvSpPr>
          <p:cNvPr id="88" name="TextBox 87">
            <a:extLst>
              <a:ext uri="{FF2B5EF4-FFF2-40B4-BE49-F238E27FC236}">
                <a16:creationId xmlns:a16="http://schemas.microsoft.com/office/drawing/2014/main" id="{F17BB806-6956-9D8F-A063-805ED35961BF}"/>
              </a:ext>
            </a:extLst>
          </p:cNvPr>
          <p:cNvSpPr txBox="1"/>
          <p:nvPr/>
        </p:nvSpPr>
        <p:spPr>
          <a:xfrm>
            <a:off x="756101" y="1612864"/>
            <a:ext cx="1603443"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29B892"/>
                </a:solidFill>
                <a:latin typeface="Georgia" panose="02040502050405020303" pitchFamily="18" charset="0"/>
              </a:rPr>
              <a:t>Attract</a:t>
            </a:r>
          </a:p>
          <a:p>
            <a:r>
              <a:rPr lang="en-US" sz="1200" i="1">
                <a:latin typeface="Georgia" panose="02040502050405020303" pitchFamily="18" charset="0"/>
              </a:rPr>
              <a:t>KPI: Impressions</a:t>
            </a:r>
            <a:endParaRPr lang="en-US" sz="1200"/>
          </a:p>
        </p:txBody>
      </p:sp>
      <p:sp>
        <p:nvSpPr>
          <p:cNvPr id="89" name="TextBox 88">
            <a:extLst>
              <a:ext uri="{FF2B5EF4-FFF2-40B4-BE49-F238E27FC236}">
                <a16:creationId xmlns:a16="http://schemas.microsoft.com/office/drawing/2014/main" id="{D980C244-CE36-46F2-B884-8BACF08B109D}"/>
              </a:ext>
            </a:extLst>
          </p:cNvPr>
          <p:cNvSpPr txBox="1"/>
          <p:nvPr/>
        </p:nvSpPr>
        <p:spPr>
          <a:xfrm>
            <a:off x="756100" y="2451014"/>
            <a:ext cx="1603443"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45C4D8"/>
                </a:solidFill>
                <a:latin typeface="Georgia" panose="02040502050405020303" pitchFamily="18" charset="0"/>
              </a:rPr>
              <a:t>Engage</a:t>
            </a:r>
          </a:p>
          <a:p>
            <a:r>
              <a:rPr lang="en-US" sz="1200" i="1">
                <a:latin typeface="Georgia" panose="02040502050405020303" pitchFamily="18" charset="0"/>
              </a:rPr>
              <a:t>KPI: Engagements</a:t>
            </a:r>
            <a:endParaRPr lang="en-US" sz="1200"/>
          </a:p>
        </p:txBody>
      </p:sp>
      <p:sp>
        <p:nvSpPr>
          <p:cNvPr id="90" name="TextBox 89">
            <a:extLst>
              <a:ext uri="{FF2B5EF4-FFF2-40B4-BE49-F238E27FC236}">
                <a16:creationId xmlns:a16="http://schemas.microsoft.com/office/drawing/2014/main" id="{B93D7A02-3675-BBF9-69E2-B76E206C0678}"/>
              </a:ext>
            </a:extLst>
          </p:cNvPr>
          <p:cNvSpPr txBox="1"/>
          <p:nvPr/>
        </p:nvSpPr>
        <p:spPr>
          <a:xfrm>
            <a:off x="756100" y="2922789"/>
            <a:ext cx="1603443"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EE7726"/>
                </a:solidFill>
                <a:latin typeface="Georgia" panose="02040502050405020303" pitchFamily="18" charset="0"/>
              </a:rPr>
              <a:t>Convert</a:t>
            </a:r>
          </a:p>
          <a:p>
            <a:r>
              <a:rPr lang="en-US" sz="1200" i="1">
                <a:latin typeface="Georgia" panose="02040502050405020303" pitchFamily="18" charset="0"/>
              </a:rPr>
              <a:t>KPI: Click-</a:t>
            </a:r>
            <a:r>
              <a:rPr lang="en-US" sz="1200" i="1" err="1">
                <a:latin typeface="Georgia" panose="02040502050405020303" pitchFamily="18" charset="0"/>
              </a:rPr>
              <a:t>thrus</a:t>
            </a:r>
            <a:endParaRPr lang="en-US" sz="1200"/>
          </a:p>
        </p:txBody>
      </p:sp>
      <p:sp>
        <p:nvSpPr>
          <p:cNvPr id="4" name="Rectangle 3">
            <a:extLst>
              <a:ext uri="{FF2B5EF4-FFF2-40B4-BE49-F238E27FC236}">
                <a16:creationId xmlns:a16="http://schemas.microsoft.com/office/drawing/2014/main" id="{8FE30046-47C1-84CC-91C0-6BC4AE4FE8C9}"/>
              </a:ext>
            </a:extLst>
          </p:cNvPr>
          <p:cNvSpPr/>
          <p:nvPr/>
        </p:nvSpPr>
        <p:spPr>
          <a:xfrm>
            <a:off x="584200" y="1552752"/>
            <a:ext cx="11347326" cy="748345"/>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1967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colorful rectangular objects on a black background&#10;&#10;Description automatically generated">
            <a:extLst>
              <a:ext uri="{FF2B5EF4-FFF2-40B4-BE49-F238E27FC236}">
                <a16:creationId xmlns:a16="http://schemas.microsoft.com/office/drawing/2014/main" id="{30E24333-2E79-4269-2E1B-6EB92C09F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4610" y="1406524"/>
            <a:ext cx="3596555" cy="4208785"/>
          </a:xfrm>
          <a:prstGeom prst="rect">
            <a:avLst/>
          </a:prstGeom>
        </p:spPr>
      </p:pic>
      <p:sp>
        <p:nvSpPr>
          <p:cNvPr id="4" name="TextBox 3">
            <a:extLst>
              <a:ext uri="{FF2B5EF4-FFF2-40B4-BE49-F238E27FC236}">
                <a16:creationId xmlns:a16="http://schemas.microsoft.com/office/drawing/2014/main" id="{3599D751-FB0C-A904-6DC3-7ADA1CCB6F83}"/>
              </a:ext>
            </a:extLst>
          </p:cNvPr>
          <p:cNvSpPr txBox="1"/>
          <p:nvPr/>
        </p:nvSpPr>
        <p:spPr>
          <a:xfrm>
            <a:off x="2104611" y="1577787"/>
            <a:ext cx="3596554"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Attract</a:t>
            </a:r>
          </a:p>
        </p:txBody>
      </p:sp>
      <p:sp>
        <p:nvSpPr>
          <p:cNvPr id="5" name="TextBox 4">
            <a:extLst>
              <a:ext uri="{FF2B5EF4-FFF2-40B4-BE49-F238E27FC236}">
                <a16:creationId xmlns:a16="http://schemas.microsoft.com/office/drawing/2014/main" id="{DB40039A-EBD4-3D5F-1193-8D11E7062C35}"/>
              </a:ext>
            </a:extLst>
          </p:cNvPr>
          <p:cNvSpPr txBox="1"/>
          <p:nvPr/>
        </p:nvSpPr>
        <p:spPr>
          <a:xfrm>
            <a:off x="2334917" y="2714554"/>
            <a:ext cx="3135943"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Engage</a:t>
            </a:r>
          </a:p>
        </p:txBody>
      </p:sp>
      <p:sp>
        <p:nvSpPr>
          <p:cNvPr id="6" name="TextBox 5">
            <a:extLst>
              <a:ext uri="{FF2B5EF4-FFF2-40B4-BE49-F238E27FC236}">
                <a16:creationId xmlns:a16="http://schemas.microsoft.com/office/drawing/2014/main" id="{560567CB-3A56-5AD3-F5CA-E9B394DEB38B}"/>
              </a:ext>
            </a:extLst>
          </p:cNvPr>
          <p:cNvSpPr txBox="1"/>
          <p:nvPr/>
        </p:nvSpPr>
        <p:spPr>
          <a:xfrm>
            <a:off x="2554169" y="3841103"/>
            <a:ext cx="2688879"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Convert</a:t>
            </a:r>
          </a:p>
        </p:txBody>
      </p:sp>
      <p:sp>
        <p:nvSpPr>
          <p:cNvPr id="11" name="TextBox 10">
            <a:extLst>
              <a:ext uri="{FF2B5EF4-FFF2-40B4-BE49-F238E27FC236}">
                <a16:creationId xmlns:a16="http://schemas.microsoft.com/office/drawing/2014/main" id="{3D840A27-6937-F641-F766-534ABB915A6C}"/>
              </a:ext>
            </a:extLst>
          </p:cNvPr>
          <p:cNvSpPr txBox="1"/>
          <p:nvPr/>
        </p:nvSpPr>
        <p:spPr>
          <a:xfrm>
            <a:off x="2807666" y="4978660"/>
            <a:ext cx="2190940" cy="461665"/>
          </a:xfrm>
          <a:prstGeom prst="rect">
            <a:avLst/>
          </a:prstGeom>
          <a:noFill/>
        </p:spPr>
        <p:txBody>
          <a:bodyPr wrap="square">
            <a:spAutoFit/>
          </a:bodyPr>
          <a:lstStyle/>
          <a:p>
            <a:pPr algn="ctr"/>
            <a:r>
              <a:rPr lang="en-US" sz="2400">
                <a:solidFill>
                  <a:schemeClr val="bg1"/>
                </a:solidFill>
                <a:latin typeface="Franklin Gothic Demi" panose="020B0703020102020204" pitchFamily="34" charset="0"/>
              </a:rPr>
              <a:t>Maintain</a:t>
            </a:r>
          </a:p>
        </p:txBody>
      </p:sp>
      <p:sp>
        <p:nvSpPr>
          <p:cNvPr id="12" name="TextBox 11">
            <a:extLst>
              <a:ext uri="{FF2B5EF4-FFF2-40B4-BE49-F238E27FC236}">
                <a16:creationId xmlns:a16="http://schemas.microsoft.com/office/drawing/2014/main" id="{9508133D-0953-B50F-6685-BBFD0CA2484B}"/>
              </a:ext>
            </a:extLst>
          </p:cNvPr>
          <p:cNvSpPr txBox="1"/>
          <p:nvPr/>
        </p:nvSpPr>
        <p:spPr>
          <a:xfrm>
            <a:off x="6687286" y="1547009"/>
            <a:ext cx="3153327" cy="523220"/>
          </a:xfrm>
          <a:prstGeom prst="rect">
            <a:avLst/>
          </a:prstGeom>
          <a:noFill/>
        </p:spPr>
        <p:txBody>
          <a:bodyPr wrap="square">
            <a:spAutoFit/>
          </a:bodyPr>
          <a:lstStyle/>
          <a:p>
            <a:r>
              <a:rPr lang="en-US" sz="1400" kern="100">
                <a:effectLst/>
                <a:ea typeface="Aptos" panose="020B0004020202020204" pitchFamily="34" charset="0"/>
                <a:cs typeface="Times New Roman" panose="02020603050405020304" pitchFamily="18" charset="0"/>
              </a:rPr>
              <a:t>Social impressions</a:t>
            </a:r>
          </a:p>
          <a:p>
            <a:r>
              <a:rPr lang="en-US" sz="1400" kern="100">
                <a:cs typeface="Times New Roman" panose="02020603050405020304" pitchFamily="18" charset="0"/>
              </a:rPr>
              <a:t>SEO impressions</a:t>
            </a:r>
          </a:p>
        </p:txBody>
      </p:sp>
      <p:sp>
        <p:nvSpPr>
          <p:cNvPr id="13" name="TextBox 12">
            <a:extLst>
              <a:ext uri="{FF2B5EF4-FFF2-40B4-BE49-F238E27FC236}">
                <a16:creationId xmlns:a16="http://schemas.microsoft.com/office/drawing/2014/main" id="{11E9C6B3-6C2D-DED3-8A78-28B0169FA89F}"/>
              </a:ext>
            </a:extLst>
          </p:cNvPr>
          <p:cNvSpPr txBox="1"/>
          <p:nvPr/>
        </p:nvSpPr>
        <p:spPr>
          <a:xfrm>
            <a:off x="6687286" y="2574537"/>
            <a:ext cx="3046278" cy="738664"/>
          </a:xfrm>
          <a:prstGeom prst="rect">
            <a:avLst/>
          </a:prstGeom>
          <a:noFill/>
        </p:spPr>
        <p:txBody>
          <a:bodyPr wrap="square">
            <a:spAutoFit/>
          </a:bodyPr>
          <a:lstStyle/>
          <a:p>
            <a:r>
              <a:rPr lang="en-US" sz="1400" kern="100">
                <a:latin typeface="+mj-lt"/>
                <a:cs typeface="Times New Roman" panose="02020603050405020304" pitchFamily="18" charset="0"/>
              </a:rPr>
              <a:t>Social link clicks</a:t>
            </a:r>
          </a:p>
          <a:p>
            <a:r>
              <a:rPr lang="en-US" sz="1400">
                <a:latin typeface="+mj-lt"/>
              </a:rPr>
              <a:t>Social engagements</a:t>
            </a:r>
          </a:p>
          <a:p>
            <a:r>
              <a:rPr lang="en-US" sz="1400" kern="100">
                <a:latin typeface="+mj-lt"/>
                <a:cs typeface="Times New Roman" panose="02020603050405020304" pitchFamily="18" charset="0"/>
              </a:rPr>
              <a:t>Site new users</a:t>
            </a:r>
          </a:p>
        </p:txBody>
      </p:sp>
      <p:cxnSp>
        <p:nvCxnSpPr>
          <p:cNvPr id="20" name="Straight Connector 19">
            <a:extLst>
              <a:ext uri="{FF2B5EF4-FFF2-40B4-BE49-F238E27FC236}">
                <a16:creationId xmlns:a16="http://schemas.microsoft.com/office/drawing/2014/main" id="{9A1611E1-B9EC-BFC9-FA58-AD5314AB8085}"/>
              </a:ext>
            </a:extLst>
          </p:cNvPr>
          <p:cNvCxnSpPr/>
          <p:nvPr/>
        </p:nvCxnSpPr>
        <p:spPr>
          <a:xfrm>
            <a:off x="5701165" y="1415577"/>
            <a:ext cx="4032399" cy="0"/>
          </a:xfrm>
          <a:prstGeom prst="line">
            <a:avLst/>
          </a:prstGeom>
          <a:ln w="12700">
            <a:solidFill>
              <a:srgbClr val="1FB99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EEA5611-2D06-F6E3-EDAC-64C9ACB92CD4}"/>
              </a:ext>
            </a:extLst>
          </p:cNvPr>
          <p:cNvCxnSpPr>
            <a:cxnSpLocks/>
          </p:cNvCxnSpPr>
          <p:nvPr/>
        </p:nvCxnSpPr>
        <p:spPr>
          <a:xfrm>
            <a:off x="5470860" y="2536698"/>
            <a:ext cx="4262704" cy="0"/>
          </a:xfrm>
          <a:prstGeom prst="line">
            <a:avLst/>
          </a:prstGeom>
          <a:ln w="12700">
            <a:solidFill>
              <a:srgbClr val="45C4D8"/>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E2F753F-81CA-7631-79F0-35D6EBE34FC0}"/>
              </a:ext>
            </a:extLst>
          </p:cNvPr>
          <p:cNvCxnSpPr>
            <a:cxnSpLocks/>
          </p:cNvCxnSpPr>
          <p:nvPr/>
        </p:nvCxnSpPr>
        <p:spPr>
          <a:xfrm>
            <a:off x="5243048" y="3659328"/>
            <a:ext cx="4490516" cy="0"/>
          </a:xfrm>
          <a:prstGeom prst="line">
            <a:avLst/>
          </a:prstGeom>
          <a:ln w="12700">
            <a:solidFill>
              <a:srgbClr val="EF7826"/>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D69B277-4866-4F80-F404-EC891EC4D2C3}"/>
              </a:ext>
            </a:extLst>
          </p:cNvPr>
          <p:cNvCxnSpPr>
            <a:cxnSpLocks/>
          </p:cNvCxnSpPr>
          <p:nvPr/>
        </p:nvCxnSpPr>
        <p:spPr>
          <a:xfrm>
            <a:off x="4998606" y="4781958"/>
            <a:ext cx="4734958" cy="0"/>
          </a:xfrm>
          <a:prstGeom prst="line">
            <a:avLst/>
          </a:prstGeom>
          <a:ln w="12700">
            <a:solidFill>
              <a:srgbClr val="F3D43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67F1D20D-B9FB-16EF-34F4-FDBCD7CAD5BF}"/>
              </a:ext>
            </a:extLst>
          </p:cNvPr>
          <p:cNvSpPr txBox="1"/>
          <p:nvPr/>
        </p:nvSpPr>
        <p:spPr>
          <a:xfrm>
            <a:off x="2034830" y="1197829"/>
            <a:ext cx="1435981" cy="289695"/>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300"/>
              </a:spcAft>
              <a:buClrTx/>
              <a:buSzTx/>
              <a:buFontTx/>
              <a:buNone/>
              <a:tabLst/>
              <a:defRPr/>
            </a:pPr>
            <a:r>
              <a:rPr lang="en-US" spc="50">
                <a:solidFill>
                  <a:srgbClr val="7D7773"/>
                </a:solidFill>
                <a:latin typeface="Franklin Gothic Medium" panose="020B0603020102020204" pitchFamily="34" charset="0"/>
              </a:rPr>
              <a:t>2024</a:t>
            </a:r>
            <a:r>
              <a:rPr lang="en-US" sz="1200" spc="50">
                <a:solidFill>
                  <a:srgbClr val="7D7773"/>
                </a:solidFill>
                <a:latin typeface="Franklin Gothic Medium" panose="020B0603020102020204" pitchFamily="34" charset="0"/>
              </a:rPr>
              <a:t> vs. 2023</a:t>
            </a:r>
          </a:p>
        </p:txBody>
      </p:sp>
      <p:sp>
        <p:nvSpPr>
          <p:cNvPr id="7" name="Isosceles Triangle 6">
            <a:extLst>
              <a:ext uri="{FF2B5EF4-FFF2-40B4-BE49-F238E27FC236}">
                <a16:creationId xmlns:a16="http://schemas.microsoft.com/office/drawing/2014/main" id="{C1B62586-68A7-C302-6A94-C241DDCF804F}"/>
              </a:ext>
            </a:extLst>
          </p:cNvPr>
          <p:cNvSpPr/>
          <p:nvPr/>
        </p:nvSpPr>
        <p:spPr>
          <a:xfrm>
            <a:off x="6038701" y="1655086"/>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E5250B9E-C54C-3962-A4E9-0D5556C203C5}"/>
              </a:ext>
            </a:extLst>
          </p:cNvPr>
          <p:cNvSpPr/>
          <p:nvPr/>
        </p:nvSpPr>
        <p:spPr>
          <a:xfrm>
            <a:off x="6038701" y="1860937"/>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8">
            <a:extLst>
              <a:ext uri="{FF2B5EF4-FFF2-40B4-BE49-F238E27FC236}">
                <a16:creationId xmlns:a16="http://schemas.microsoft.com/office/drawing/2014/main" id="{9201F4B6-101B-85C4-E7F5-829A8FB9E48C}"/>
              </a:ext>
            </a:extLst>
          </p:cNvPr>
          <p:cNvSpPr/>
          <p:nvPr/>
        </p:nvSpPr>
        <p:spPr>
          <a:xfrm>
            <a:off x="6038701" y="2674977"/>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B302BD78-0D9C-5AA9-5BE5-E4CE45CCBBAE}"/>
              </a:ext>
            </a:extLst>
          </p:cNvPr>
          <p:cNvSpPr/>
          <p:nvPr/>
        </p:nvSpPr>
        <p:spPr>
          <a:xfrm>
            <a:off x="6038701" y="3102386"/>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BF8A7FA1-F654-230C-BD9E-9B69E1E02C56}"/>
              </a:ext>
            </a:extLst>
          </p:cNvPr>
          <p:cNvSpPr/>
          <p:nvPr/>
        </p:nvSpPr>
        <p:spPr>
          <a:xfrm>
            <a:off x="6038701" y="2888658"/>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D3C1A0F-9357-B9D5-5F7B-F3554DC7F38A}"/>
              </a:ext>
            </a:extLst>
          </p:cNvPr>
          <p:cNvSpPr/>
          <p:nvPr/>
        </p:nvSpPr>
        <p:spPr>
          <a:xfrm>
            <a:off x="6038701" y="4079463"/>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46D25E40-EC16-C07D-82F2-F1DBA34A62B8}"/>
              </a:ext>
            </a:extLst>
          </p:cNvPr>
          <p:cNvSpPr txBox="1"/>
          <p:nvPr/>
        </p:nvSpPr>
        <p:spPr>
          <a:xfrm>
            <a:off x="6094808" y="2574537"/>
            <a:ext cx="650970" cy="738664"/>
          </a:xfrm>
          <a:prstGeom prst="rect">
            <a:avLst/>
          </a:prstGeom>
          <a:noFill/>
        </p:spPr>
        <p:txBody>
          <a:bodyPr wrap="square">
            <a:spAutoFit/>
          </a:bodyPr>
          <a:lstStyle/>
          <a:p>
            <a:r>
              <a:rPr lang="en-US" sz="1400" kern="100">
                <a:latin typeface="+mj-lt"/>
                <a:cs typeface="Times New Roman" panose="02020603050405020304" pitchFamily="18" charset="0"/>
              </a:rPr>
              <a:t>159% </a:t>
            </a:r>
          </a:p>
          <a:p>
            <a:r>
              <a:rPr lang="en-US" sz="1400">
                <a:latin typeface="+mj-lt"/>
              </a:rPr>
              <a:t>62%</a:t>
            </a:r>
          </a:p>
          <a:p>
            <a:r>
              <a:rPr lang="en-US" sz="1400" kern="100">
                <a:latin typeface="+mj-lt"/>
                <a:cs typeface="Times New Roman" panose="02020603050405020304" pitchFamily="18" charset="0"/>
              </a:rPr>
              <a:t>47%</a:t>
            </a:r>
          </a:p>
        </p:txBody>
      </p:sp>
      <p:sp>
        <p:nvSpPr>
          <p:cNvPr id="23" name="TextBox 22">
            <a:extLst>
              <a:ext uri="{FF2B5EF4-FFF2-40B4-BE49-F238E27FC236}">
                <a16:creationId xmlns:a16="http://schemas.microsoft.com/office/drawing/2014/main" id="{0D27EFFF-547D-022D-5473-B36808D7B8FC}"/>
              </a:ext>
            </a:extLst>
          </p:cNvPr>
          <p:cNvSpPr txBox="1"/>
          <p:nvPr/>
        </p:nvSpPr>
        <p:spPr>
          <a:xfrm>
            <a:off x="6094808" y="1541543"/>
            <a:ext cx="650970" cy="523220"/>
          </a:xfrm>
          <a:prstGeom prst="rect">
            <a:avLst/>
          </a:prstGeom>
          <a:noFill/>
        </p:spPr>
        <p:txBody>
          <a:bodyPr wrap="square">
            <a:spAutoFit/>
          </a:bodyPr>
          <a:lstStyle/>
          <a:p>
            <a:r>
              <a:rPr lang="en-US" sz="1400" kern="100">
                <a:latin typeface="+mj-lt"/>
                <a:cs typeface="Times New Roman" panose="02020603050405020304" pitchFamily="18" charset="0"/>
              </a:rPr>
              <a:t>96%</a:t>
            </a:r>
          </a:p>
          <a:p>
            <a:r>
              <a:rPr lang="en-US" sz="1400" kern="100">
                <a:latin typeface="+mj-lt"/>
                <a:cs typeface="Times New Roman" panose="02020603050405020304" pitchFamily="18" charset="0"/>
              </a:rPr>
              <a:t>37%</a:t>
            </a:r>
            <a:endParaRPr lang="en-US" sz="1400"/>
          </a:p>
        </p:txBody>
      </p:sp>
      <p:sp>
        <p:nvSpPr>
          <p:cNvPr id="25" name="TextBox 24">
            <a:extLst>
              <a:ext uri="{FF2B5EF4-FFF2-40B4-BE49-F238E27FC236}">
                <a16:creationId xmlns:a16="http://schemas.microsoft.com/office/drawing/2014/main" id="{F2FD8696-235F-BD81-3F9A-E8CC74487665}"/>
              </a:ext>
            </a:extLst>
          </p:cNvPr>
          <p:cNvSpPr txBox="1"/>
          <p:nvPr/>
        </p:nvSpPr>
        <p:spPr>
          <a:xfrm>
            <a:off x="6687286" y="3978515"/>
            <a:ext cx="3153327" cy="307777"/>
          </a:xfrm>
          <a:prstGeom prst="rect">
            <a:avLst/>
          </a:prstGeom>
          <a:noFill/>
        </p:spPr>
        <p:txBody>
          <a:bodyPr wrap="square">
            <a:spAutoFit/>
          </a:bodyPr>
          <a:lstStyle/>
          <a:p>
            <a:r>
              <a:rPr lang="en-US" sz="1400" kern="100">
                <a:latin typeface="+mj-lt"/>
                <a:cs typeface="Times New Roman" panose="02020603050405020304" pitchFamily="18" charset="0"/>
              </a:rPr>
              <a:t>Number of site contacts</a:t>
            </a:r>
            <a:endParaRPr lang="en-US" sz="1400" kern="100">
              <a:cs typeface="Times New Roman" panose="02020603050405020304" pitchFamily="18" charset="0"/>
            </a:endParaRPr>
          </a:p>
        </p:txBody>
      </p:sp>
      <p:sp>
        <p:nvSpPr>
          <p:cNvPr id="27" name="TextBox 26">
            <a:extLst>
              <a:ext uri="{FF2B5EF4-FFF2-40B4-BE49-F238E27FC236}">
                <a16:creationId xmlns:a16="http://schemas.microsoft.com/office/drawing/2014/main" id="{C4292D70-F831-2A07-2663-284915E0E694}"/>
              </a:ext>
            </a:extLst>
          </p:cNvPr>
          <p:cNvSpPr txBox="1"/>
          <p:nvPr/>
        </p:nvSpPr>
        <p:spPr>
          <a:xfrm>
            <a:off x="6094808" y="3973049"/>
            <a:ext cx="650970" cy="307777"/>
          </a:xfrm>
          <a:prstGeom prst="rect">
            <a:avLst/>
          </a:prstGeom>
          <a:noFill/>
        </p:spPr>
        <p:txBody>
          <a:bodyPr wrap="square">
            <a:spAutoFit/>
          </a:bodyPr>
          <a:lstStyle/>
          <a:p>
            <a:r>
              <a:rPr lang="en-US" sz="1400" kern="100">
                <a:latin typeface="+mj-lt"/>
                <a:cs typeface="Times New Roman" panose="02020603050405020304" pitchFamily="18" charset="0"/>
              </a:rPr>
              <a:t>108%</a:t>
            </a:r>
          </a:p>
        </p:txBody>
      </p:sp>
      <p:sp>
        <p:nvSpPr>
          <p:cNvPr id="28" name="Isosceles Triangle 27">
            <a:extLst>
              <a:ext uri="{FF2B5EF4-FFF2-40B4-BE49-F238E27FC236}">
                <a16:creationId xmlns:a16="http://schemas.microsoft.com/office/drawing/2014/main" id="{DD3056C8-8F9E-3D20-9A23-3A619310C0A0}"/>
              </a:ext>
            </a:extLst>
          </p:cNvPr>
          <p:cNvSpPr/>
          <p:nvPr/>
        </p:nvSpPr>
        <p:spPr>
          <a:xfrm>
            <a:off x="6038701" y="5077163"/>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1BADADBD-9A1D-04A0-4275-DB1996781F2D}"/>
              </a:ext>
            </a:extLst>
          </p:cNvPr>
          <p:cNvSpPr txBox="1"/>
          <p:nvPr/>
        </p:nvSpPr>
        <p:spPr>
          <a:xfrm>
            <a:off x="6687286" y="4976215"/>
            <a:ext cx="3153327" cy="523220"/>
          </a:xfrm>
          <a:prstGeom prst="rect">
            <a:avLst/>
          </a:prstGeom>
          <a:noFill/>
        </p:spPr>
        <p:txBody>
          <a:bodyPr wrap="square">
            <a:spAutoFit/>
          </a:bodyPr>
          <a:lstStyle/>
          <a:p>
            <a:r>
              <a:rPr lang="en-US" sz="1400" kern="100">
                <a:latin typeface="+mj-lt"/>
                <a:cs typeface="Times New Roman" panose="02020603050405020304" pitchFamily="18" charset="0"/>
              </a:rPr>
              <a:t>Social followers</a:t>
            </a:r>
          </a:p>
          <a:p>
            <a:r>
              <a:rPr lang="en-US" sz="1400" kern="100">
                <a:latin typeface="+mj-lt"/>
                <a:cs typeface="Times New Roman" panose="02020603050405020304" pitchFamily="18" charset="0"/>
              </a:rPr>
              <a:t>Site repeat visitors</a:t>
            </a:r>
            <a:endParaRPr lang="en-US" sz="1400" kern="100">
              <a:cs typeface="Times New Roman" panose="02020603050405020304" pitchFamily="18" charset="0"/>
            </a:endParaRPr>
          </a:p>
        </p:txBody>
      </p:sp>
      <p:sp>
        <p:nvSpPr>
          <p:cNvPr id="31" name="TextBox 30">
            <a:extLst>
              <a:ext uri="{FF2B5EF4-FFF2-40B4-BE49-F238E27FC236}">
                <a16:creationId xmlns:a16="http://schemas.microsoft.com/office/drawing/2014/main" id="{9EE257F8-B43A-FE5A-76CF-A6A19AEAE273}"/>
              </a:ext>
            </a:extLst>
          </p:cNvPr>
          <p:cNvSpPr txBox="1"/>
          <p:nvPr/>
        </p:nvSpPr>
        <p:spPr>
          <a:xfrm>
            <a:off x="6094808" y="4970749"/>
            <a:ext cx="650970" cy="523220"/>
          </a:xfrm>
          <a:prstGeom prst="rect">
            <a:avLst/>
          </a:prstGeom>
          <a:noFill/>
        </p:spPr>
        <p:txBody>
          <a:bodyPr wrap="square">
            <a:spAutoFit/>
          </a:bodyPr>
          <a:lstStyle/>
          <a:p>
            <a:r>
              <a:rPr lang="en-US" sz="1400" kern="100">
                <a:latin typeface="+mj-lt"/>
                <a:cs typeface="Times New Roman" panose="02020603050405020304" pitchFamily="18" charset="0"/>
              </a:rPr>
              <a:t>25%</a:t>
            </a:r>
          </a:p>
          <a:p>
            <a:r>
              <a:rPr lang="en-US" sz="1400" kern="100">
                <a:latin typeface="+mj-lt"/>
                <a:cs typeface="Times New Roman" panose="02020603050405020304" pitchFamily="18" charset="0"/>
              </a:rPr>
              <a:t>1.5%</a:t>
            </a:r>
          </a:p>
        </p:txBody>
      </p:sp>
      <p:sp>
        <p:nvSpPr>
          <p:cNvPr id="32" name="Isosceles Triangle 31">
            <a:extLst>
              <a:ext uri="{FF2B5EF4-FFF2-40B4-BE49-F238E27FC236}">
                <a16:creationId xmlns:a16="http://schemas.microsoft.com/office/drawing/2014/main" id="{6F67F9F6-32CA-CBFF-3485-4AF21BCE0690}"/>
              </a:ext>
            </a:extLst>
          </p:cNvPr>
          <p:cNvSpPr/>
          <p:nvPr/>
        </p:nvSpPr>
        <p:spPr>
          <a:xfrm>
            <a:off x="6038701" y="5285566"/>
            <a:ext cx="114598" cy="118111"/>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7">
            <a:extLst>
              <a:ext uri="{FF2B5EF4-FFF2-40B4-BE49-F238E27FC236}">
                <a16:creationId xmlns:a16="http://schemas.microsoft.com/office/drawing/2014/main" id="{06B2C61C-69D3-C3A4-1F4E-927CE6C88E60}"/>
              </a:ext>
            </a:extLst>
          </p:cNvPr>
          <p:cNvSpPr/>
          <p:nvPr/>
        </p:nvSpPr>
        <p:spPr>
          <a:xfrm>
            <a:off x="11979571" y="0"/>
            <a:ext cx="224102" cy="6858000"/>
          </a:xfrm>
          <a:prstGeom prst="rect">
            <a:avLst/>
          </a:prstGeom>
          <a:solidFill>
            <a:srgbClr val="EDE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rectangle 7">
            <a:extLst>
              <a:ext uri="{FF2B5EF4-FFF2-40B4-BE49-F238E27FC236}">
                <a16:creationId xmlns:a16="http://schemas.microsoft.com/office/drawing/2014/main" id="{E1A88426-6583-849B-21C5-EF3FB4E2BC19}"/>
              </a:ext>
            </a:extLst>
          </p:cNvPr>
          <p:cNvSpPr/>
          <p:nvPr/>
        </p:nvSpPr>
        <p:spPr>
          <a:xfrm>
            <a:off x="0" y="0"/>
            <a:ext cx="224102" cy="6858000"/>
          </a:xfrm>
          <a:prstGeom prst="rect">
            <a:avLst/>
          </a:prstGeom>
          <a:solidFill>
            <a:srgbClr val="EDEA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0889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a:t>Results </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6" name="Picture 5" descr="A building with a school bus in the background&#10;&#10;Description automatically generated">
            <a:extLst>
              <a:ext uri="{FF2B5EF4-FFF2-40B4-BE49-F238E27FC236}">
                <a16:creationId xmlns:a16="http://schemas.microsoft.com/office/drawing/2014/main" id="{790D3875-D1A4-9334-0942-FA38991C2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2" y="4905638"/>
            <a:ext cx="1604516" cy="1598754"/>
          </a:xfrm>
          <a:prstGeom prst="rect">
            <a:avLst/>
          </a:prstGeom>
        </p:spPr>
      </p:pic>
      <p:pic>
        <p:nvPicPr>
          <p:cNvPr id="8" name="Picture 7" descr="A collage of images of a building&#10;&#10;Description automatically generated">
            <a:extLst>
              <a:ext uri="{FF2B5EF4-FFF2-40B4-BE49-F238E27FC236}">
                <a16:creationId xmlns:a16="http://schemas.microsoft.com/office/drawing/2014/main" id="{6108A5BC-ADD2-C65A-C10E-C40A5354F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660" y="4905638"/>
            <a:ext cx="1145808" cy="1598754"/>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6666EE27-67FC-AF2E-85EE-5AF7A26B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771" y="4905638"/>
            <a:ext cx="1600930" cy="977229"/>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7A3379C8-026E-5D3E-5036-D749D685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058" y="4905638"/>
            <a:ext cx="1029896" cy="1598755"/>
          </a:xfrm>
          <a:prstGeom prst="rect">
            <a:avLst/>
          </a:prstGeom>
        </p:spPr>
      </p:pic>
      <p:pic>
        <p:nvPicPr>
          <p:cNvPr id="14" name="Picture 13" descr="A person taking a picture of a student&#10;&#10;Description automatically generated">
            <a:extLst>
              <a:ext uri="{FF2B5EF4-FFF2-40B4-BE49-F238E27FC236}">
                <a16:creationId xmlns:a16="http://schemas.microsoft.com/office/drawing/2014/main" id="{75E01452-6A44-3A6D-8AB3-6C58405C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955" y="4886142"/>
            <a:ext cx="1157477" cy="1662445"/>
          </a:xfrm>
          <a:prstGeom prst="rect">
            <a:avLst/>
          </a:prstGeom>
        </p:spPr>
      </p:pic>
      <p:pic>
        <p:nvPicPr>
          <p:cNvPr id="16" name="Picture 15" descr="A screenshot of a social media post&#10;&#10;Description automatically generated">
            <a:extLst>
              <a:ext uri="{FF2B5EF4-FFF2-40B4-BE49-F238E27FC236}">
                <a16:creationId xmlns:a16="http://schemas.microsoft.com/office/drawing/2014/main" id="{FAF700A5-9472-F07B-8F0B-E5E52FC0B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973" y="4886140"/>
            <a:ext cx="1131521" cy="1598755"/>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C8A6E86E-F2CB-A296-3DF9-03F348202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4330" y="4886140"/>
            <a:ext cx="1747196" cy="1192976"/>
          </a:xfrm>
          <a:prstGeom prst="rect">
            <a:avLst/>
          </a:prstGeom>
        </p:spPr>
      </p:pic>
      <p:pic>
        <p:nvPicPr>
          <p:cNvPr id="21" name="Picture 20" descr="A screenshot of a web page&#10;&#10;Description automatically generated">
            <a:extLst>
              <a:ext uri="{FF2B5EF4-FFF2-40B4-BE49-F238E27FC236}">
                <a16:creationId xmlns:a16="http://schemas.microsoft.com/office/drawing/2014/main" id="{A659037D-01F9-9942-B1F1-9BA51459C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45035" y="4886142"/>
            <a:ext cx="1105754" cy="1598753"/>
          </a:xfrm>
          <a:prstGeom prst="rect">
            <a:avLst/>
          </a:prstGeom>
        </p:spPr>
      </p:pic>
      <p:sp>
        <p:nvSpPr>
          <p:cNvPr id="5" name="Rectangle 4">
            <a:extLst>
              <a:ext uri="{FF2B5EF4-FFF2-40B4-BE49-F238E27FC236}">
                <a16:creationId xmlns:a16="http://schemas.microsoft.com/office/drawing/2014/main" id="{5783EAAB-F48F-D714-B3FA-8ED9357CDB28}"/>
              </a:ext>
            </a:extLst>
          </p:cNvPr>
          <p:cNvSpPr/>
          <p:nvPr/>
        </p:nvSpPr>
        <p:spPr>
          <a:xfrm>
            <a:off x="121282" y="4682772"/>
            <a:ext cx="1604516" cy="72951"/>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970FA-FE14-4D93-DB08-CD8454F08CEE}"/>
              </a:ext>
            </a:extLst>
          </p:cNvPr>
          <p:cNvSpPr/>
          <p:nvPr/>
        </p:nvSpPr>
        <p:spPr>
          <a:xfrm>
            <a:off x="1750661" y="4682773"/>
            <a:ext cx="2204294" cy="72950"/>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EFBC82-1C01-FD25-5FC9-2D4457DE9758}"/>
              </a:ext>
            </a:extLst>
          </p:cNvPr>
          <p:cNvSpPr/>
          <p:nvPr/>
        </p:nvSpPr>
        <p:spPr>
          <a:xfrm>
            <a:off x="5625517" y="4250970"/>
            <a:ext cx="1029895" cy="72951"/>
          </a:xfrm>
          <a:prstGeom prst="rect">
            <a:avLst/>
          </a:prstGeom>
          <a:solidFill>
            <a:srgbClr val="F4D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CB33EC-CC10-2706-9A4A-E53B46BFE127}"/>
              </a:ext>
            </a:extLst>
          </p:cNvPr>
          <p:cNvSpPr/>
          <p:nvPr/>
        </p:nvSpPr>
        <p:spPr>
          <a:xfrm>
            <a:off x="6688955" y="4682769"/>
            <a:ext cx="1157477" cy="72951"/>
          </a:xfrm>
          <a:prstGeom prst="rect">
            <a:avLst/>
          </a:prstGeom>
          <a:solidFill>
            <a:srgbClr val="29B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library&#10;&#10;Description automatically generated">
            <a:extLst>
              <a:ext uri="{FF2B5EF4-FFF2-40B4-BE49-F238E27FC236}">
                <a16:creationId xmlns:a16="http://schemas.microsoft.com/office/drawing/2014/main" id="{956741D6-C558-5FD0-DF5A-C5F1BD5C73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5518" y="4473838"/>
            <a:ext cx="1029896" cy="1192086"/>
          </a:xfrm>
          <a:prstGeom prst="rect">
            <a:avLst/>
          </a:prstGeom>
        </p:spPr>
      </p:pic>
      <p:sp>
        <p:nvSpPr>
          <p:cNvPr id="17" name="Rectangle 16">
            <a:extLst>
              <a:ext uri="{FF2B5EF4-FFF2-40B4-BE49-F238E27FC236}">
                <a16:creationId xmlns:a16="http://schemas.microsoft.com/office/drawing/2014/main" id="{B00FFC08-E6A9-1E03-0119-8A655F37620C}"/>
              </a:ext>
            </a:extLst>
          </p:cNvPr>
          <p:cNvSpPr/>
          <p:nvPr/>
        </p:nvSpPr>
        <p:spPr>
          <a:xfrm>
            <a:off x="7879974" y="4682768"/>
            <a:ext cx="2270816" cy="72951"/>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4EE1B590-4F1D-C6D9-AA21-4D71C484FC2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841074" y="88040"/>
            <a:ext cx="285700" cy="286312"/>
          </a:xfrm>
          <a:prstGeom prst="rect">
            <a:avLst/>
          </a:prstGeom>
        </p:spPr>
      </p:pic>
      <p:sp>
        <p:nvSpPr>
          <p:cNvPr id="50" name="Rectangle 49">
            <a:extLst>
              <a:ext uri="{FF2B5EF4-FFF2-40B4-BE49-F238E27FC236}">
                <a16:creationId xmlns:a16="http://schemas.microsoft.com/office/drawing/2014/main" id="{C3C37698-44DD-1560-43C2-CD6161089C73}"/>
              </a:ext>
            </a:extLst>
          </p:cNvPr>
          <p:cNvSpPr/>
          <p:nvPr/>
        </p:nvSpPr>
        <p:spPr>
          <a:xfrm>
            <a:off x="3989771" y="4682771"/>
            <a:ext cx="1600930"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D5AE11-850B-ED43-C23E-4DD4216ED8AA}"/>
              </a:ext>
            </a:extLst>
          </p:cNvPr>
          <p:cNvSpPr/>
          <p:nvPr/>
        </p:nvSpPr>
        <p:spPr>
          <a:xfrm>
            <a:off x="10184330" y="4682767"/>
            <a:ext cx="1747196"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DA680C83-C2A6-45C5-299A-8E67E6A2EEDF}"/>
              </a:ext>
            </a:extLst>
          </p:cNvPr>
          <p:cNvSpPr txBox="1"/>
          <p:nvPr/>
        </p:nvSpPr>
        <p:spPr>
          <a:xfrm>
            <a:off x="3303594" y="1693718"/>
            <a:ext cx="8768801" cy="400110"/>
          </a:xfrm>
          <a:prstGeom prst="rect">
            <a:avLst/>
          </a:prstGeom>
          <a:noFill/>
        </p:spPr>
        <p:txBody>
          <a:bodyPr wrap="square">
            <a:spAutoFit/>
          </a:bodyPr>
          <a:lstStyle/>
          <a:p>
            <a:r>
              <a:rPr lang="en-US" sz="2000" kern="100">
                <a:effectLst/>
                <a:ea typeface="Aptos" panose="020B0004020202020204" pitchFamily="34" charset="0"/>
                <a:cs typeface="Times New Roman" panose="02020603050405020304" pitchFamily="18" charset="0"/>
              </a:rPr>
              <a:t>Social Impressions | </a:t>
            </a:r>
            <a:r>
              <a:rPr lang="en-US" sz="1400" i="1" kern="100">
                <a:latin typeface="Georgia" panose="02040502050405020303" pitchFamily="18" charset="0"/>
                <a:ea typeface="Aptos" panose="020B0004020202020204" pitchFamily="34" charset="0"/>
                <a:cs typeface="Times New Roman" panose="02020603050405020304" pitchFamily="18" charset="0"/>
              </a:rPr>
              <a:t>This number is compared to the posts meant for engagements.</a:t>
            </a:r>
            <a:endParaRPr lang="en-US" sz="2000" kern="100">
              <a:effectLst/>
              <a:ea typeface="Aptos" panose="020B0004020202020204" pitchFamily="34" charset="0"/>
              <a:cs typeface="Times New Roman" panose="02020603050405020304" pitchFamily="18" charset="0"/>
            </a:endParaRPr>
          </a:p>
        </p:txBody>
      </p:sp>
      <p:sp>
        <p:nvSpPr>
          <p:cNvPr id="64" name="Isosceles Triangle 63">
            <a:extLst>
              <a:ext uri="{FF2B5EF4-FFF2-40B4-BE49-F238E27FC236}">
                <a16:creationId xmlns:a16="http://schemas.microsoft.com/office/drawing/2014/main" id="{23CDD031-C9EC-6FB0-3869-AAB646C6E2E1}"/>
              </a:ext>
            </a:extLst>
          </p:cNvPr>
          <p:cNvSpPr/>
          <p:nvPr/>
        </p:nvSpPr>
        <p:spPr>
          <a:xfrm>
            <a:off x="2417069" y="1799063"/>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9125A6C8-0BF4-933A-6B86-B8C0909968BC}"/>
              </a:ext>
            </a:extLst>
          </p:cNvPr>
          <p:cNvSpPr txBox="1"/>
          <p:nvPr/>
        </p:nvSpPr>
        <p:spPr>
          <a:xfrm>
            <a:off x="2573572" y="1693718"/>
            <a:ext cx="730022" cy="400110"/>
          </a:xfrm>
          <a:prstGeom prst="rect">
            <a:avLst/>
          </a:prstGeom>
          <a:noFill/>
        </p:spPr>
        <p:txBody>
          <a:bodyPr wrap="square">
            <a:spAutoFit/>
          </a:bodyPr>
          <a:lstStyle/>
          <a:p>
            <a:r>
              <a:rPr lang="en-US" sz="2000" kern="100">
                <a:latin typeface="+mj-lt"/>
                <a:cs typeface="Times New Roman" panose="02020603050405020304" pitchFamily="18" charset="0"/>
              </a:rPr>
              <a:t>30%</a:t>
            </a:r>
          </a:p>
        </p:txBody>
      </p:sp>
      <p:sp>
        <p:nvSpPr>
          <p:cNvPr id="78" name="TextBox 77">
            <a:extLst>
              <a:ext uri="{FF2B5EF4-FFF2-40B4-BE49-F238E27FC236}">
                <a16:creationId xmlns:a16="http://schemas.microsoft.com/office/drawing/2014/main" id="{97075F3C-DAFA-382E-F6DD-B5518A70151B}"/>
              </a:ext>
            </a:extLst>
          </p:cNvPr>
          <p:cNvSpPr txBox="1"/>
          <p:nvPr/>
        </p:nvSpPr>
        <p:spPr>
          <a:xfrm>
            <a:off x="3303594" y="2332064"/>
            <a:ext cx="8424856" cy="400110"/>
          </a:xfrm>
          <a:prstGeom prst="rect">
            <a:avLst/>
          </a:prstGeom>
          <a:noFill/>
        </p:spPr>
        <p:txBody>
          <a:bodyPr wrap="square">
            <a:spAutoFit/>
          </a:bodyPr>
          <a:lstStyle/>
          <a:p>
            <a:r>
              <a:rPr lang="en-US" sz="2000" kern="100">
                <a:effectLst/>
                <a:ea typeface="Aptos" panose="020B0004020202020204" pitchFamily="34" charset="0"/>
                <a:cs typeface="Times New Roman" panose="02020603050405020304" pitchFamily="18" charset="0"/>
              </a:rPr>
              <a:t>Social Engagements | </a:t>
            </a:r>
            <a:r>
              <a:rPr lang="en-US" sz="1400" i="1" kern="100">
                <a:latin typeface="Georgia" panose="02040502050405020303" pitchFamily="18" charset="0"/>
                <a:ea typeface="Aptos" panose="020B0004020202020204" pitchFamily="34" charset="0"/>
                <a:cs typeface="Times New Roman" panose="02020603050405020304" pitchFamily="18" charset="0"/>
              </a:rPr>
              <a:t>This number is compared to the posts meant for impressions.</a:t>
            </a:r>
            <a:endParaRPr lang="en-US" sz="2000" kern="100">
              <a:effectLst/>
              <a:latin typeface="Georgia" panose="02040502050405020303" pitchFamily="18" charset="0"/>
              <a:ea typeface="Aptos" panose="020B0004020202020204" pitchFamily="34" charset="0"/>
              <a:cs typeface="Times New Roman" panose="02020603050405020304" pitchFamily="18" charset="0"/>
            </a:endParaRPr>
          </a:p>
        </p:txBody>
      </p:sp>
      <p:sp>
        <p:nvSpPr>
          <p:cNvPr id="79" name="Isosceles Triangle 78">
            <a:extLst>
              <a:ext uri="{FF2B5EF4-FFF2-40B4-BE49-F238E27FC236}">
                <a16:creationId xmlns:a16="http://schemas.microsoft.com/office/drawing/2014/main" id="{3E9C2119-2251-20EB-C81A-D42ECAAB3802}"/>
              </a:ext>
            </a:extLst>
          </p:cNvPr>
          <p:cNvSpPr/>
          <p:nvPr/>
        </p:nvSpPr>
        <p:spPr>
          <a:xfrm>
            <a:off x="2417069" y="2426236"/>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42755DA4-0BB5-C2C2-C68A-888842338D98}"/>
              </a:ext>
            </a:extLst>
          </p:cNvPr>
          <p:cNvSpPr txBox="1"/>
          <p:nvPr/>
        </p:nvSpPr>
        <p:spPr>
          <a:xfrm>
            <a:off x="2573572" y="2320891"/>
            <a:ext cx="846580" cy="400110"/>
          </a:xfrm>
          <a:prstGeom prst="rect">
            <a:avLst/>
          </a:prstGeom>
          <a:noFill/>
        </p:spPr>
        <p:txBody>
          <a:bodyPr wrap="square">
            <a:spAutoFit/>
          </a:bodyPr>
          <a:lstStyle/>
          <a:p>
            <a:r>
              <a:rPr lang="en-US" sz="2000" kern="100">
                <a:latin typeface="+mj-lt"/>
                <a:cs typeface="Times New Roman" panose="02020603050405020304" pitchFamily="18" charset="0"/>
              </a:rPr>
              <a:t>106%</a:t>
            </a:r>
          </a:p>
        </p:txBody>
      </p:sp>
      <p:sp>
        <p:nvSpPr>
          <p:cNvPr id="88" name="TextBox 87">
            <a:extLst>
              <a:ext uri="{FF2B5EF4-FFF2-40B4-BE49-F238E27FC236}">
                <a16:creationId xmlns:a16="http://schemas.microsoft.com/office/drawing/2014/main" id="{F17BB806-6956-9D8F-A063-805ED35961BF}"/>
              </a:ext>
            </a:extLst>
          </p:cNvPr>
          <p:cNvSpPr txBox="1"/>
          <p:nvPr/>
        </p:nvSpPr>
        <p:spPr>
          <a:xfrm>
            <a:off x="756101" y="1612864"/>
            <a:ext cx="1603443"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29B892"/>
                </a:solidFill>
                <a:latin typeface="Georgia" panose="02040502050405020303" pitchFamily="18" charset="0"/>
              </a:rPr>
              <a:t>Attract</a:t>
            </a:r>
          </a:p>
          <a:p>
            <a:r>
              <a:rPr lang="en-US" sz="1200" i="1">
                <a:latin typeface="Georgia" panose="02040502050405020303" pitchFamily="18" charset="0"/>
              </a:rPr>
              <a:t>KPI: Impressions</a:t>
            </a:r>
            <a:endParaRPr lang="en-US" sz="1200"/>
          </a:p>
        </p:txBody>
      </p:sp>
      <p:sp>
        <p:nvSpPr>
          <p:cNvPr id="89" name="TextBox 88">
            <a:extLst>
              <a:ext uri="{FF2B5EF4-FFF2-40B4-BE49-F238E27FC236}">
                <a16:creationId xmlns:a16="http://schemas.microsoft.com/office/drawing/2014/main" id="{D980C244-CE36-46F2-B884-8BACF08B109D}"/>
              </a:ext>
            </a:extLst>
          </p:cNvPr>
          <p:cNvSpPr txBox="1"/>
          <p:nvPr/>
        </p:nvSpPr>
        <p:spPr>
          <a:xfrm>
            <a:off x="756100" y="2095414"/>
            <a:ext cx="1603443"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45C4D8"/>
                </a:solidFill>
                <a:latin typeface="Georgia" panose="02040502050405020303" pitchFamily="18" charset="0"/>
              </a:rPr>
              <a:t>Engage</a:t>
            </a:r>
          </a:p>
          <a:p>
            <a:r>
              <a:rPr lang="en-US" sz="1200" i="1">
                <a:latin typeface="Georgia" panose="02040502050405020303" pitchFamily="18" charset="0"/>
              </a:rPr>
              <a:t>KPI: Engagements</a:t>
            </a:r>
            <a:endParaRPr lang="en-US" sz="1200"/>
          </a:p>
        </p:txBody>
      </p:sp>
      <p:sp>
        <p:nvSpPr>
          <p:cNvPr id="90" name="TextBox 89">
            <a:extLst>
              <a:ext uri="{FF2B5EF4-FFF2-40B4-BE49-F238E27FC236}">
                <a16:creationId xmlns:a16="http://schemas.microsoft.com/office/drawing/2014/main" id="{B93D7A02-3675-BBF9-69E2-B76E206C0678}"/>
              </a:ext>
            </a:extLst>
          </p:cNvPr>
          <p:cNvSpPr txBox="1"/>
          <p:nvPr/>
        </p:nvSpPr>
        <p:spPr>
          <a:xfrm>
            <a:off x="756100" y="2567189"/>
            <a:ext cx="1603443"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EE7726"/>
                </a:solidFill>
                <a:latin typeface="Georgia" panose="02040502050405020303" pitchFamily="18" charset="0"/>
              </a:rPr>
              <a:t>Convert</a:t>
            </a:r>
          </a:p>
          <a:p>
            <a:r>
              <a:rPr lang="en-US" sz="1200" i="1">
                <a:latin typeface="Georgia" panose="02040502050405020303" pitchFamily="18" charset="0"/>
              </a:rPr>
              <a:t>KPI: Click-</a:t>
            </a:r>
            <a:r>
              <a:rPr lang="en-US" sz="1200" i="1" err="1">
                <a:latin typeface="Georgia" panose="02040502050405020303" pitchFamily="18" charset="0"/>
              </a:rPr>
              <a:t>thrus</a:t>
            </a:r>
            <a:endParaRPr lang="en-US" sz="1200"/>
          </a:p>
        </p:txBody>
      </p:sp>
      <p:sp>
        <p:nvSpPr>
          <p:cNvPr id="91" name="TextBox 90">
            <a:extLst>
              <a:ext uri="{FF2B5EF4-FFF2-40B4-BE49-F238E27FC236}">
                <a16:creationId xmlns:a16="http://schemas.microsoft.com/office/drawing/2014/main" id="{48D0843F-4029-A01F-1D90-E36B9FF5E077}"/>
              </a:ext>
            </a:extLst>
          </p:cNvPr>
          <p:cNvSpPr txBox="1"/>
          <p:nvPr/>
        </p:nvSpPr>
        <p:spPr>
          <a:xfrm>
            <a:off x="756100" y="3268089"/>
            <a:ext cx="1632958" cy="461665"/>
          </a:xfrm>
          <a:prstGeom prst="rect">
            <a:avLst/>
          </a:prstGeom>
          <a:noFill/>
        </p:spPr>
        <p:txBody>
          <a:bodyPr wrap="square">
            <a:spAutoFit/>
          </a:bodyPr>
          <a:lstStyle/>
          <a:p>
            <a:r>
              <a:rPr lang="en-US" sz="1200" i="1">
                <a:latin typeface="Georgia" panose="02040502050405020303" pitchFamily="18" charset="0"/>
              </a:rPr>
              <a:t>Funnel: </a:t>
            </a:r>
            <a:r>
              <a:rPr lang="en-US" sz="1200" b="1" i="1">
                <a:solidFill>
                  <a:srgbClr val="F4D330"/>
                </a:solidFill>
                <a:latin typeface="Georgia" panose="02040502050405020303" pitchFamily="18" charset="0"/>
              </a:rPr>
              <a:t>Maintain</a:t>
            </a:r>
          </a:p>
          <a:p>
            <a:r>
              <a:rPr lang="en-US" sz="1200" i="1">
                <a:latin typeface="Georgia" panose="02040502050405020303" pitchFamily="18" charset="0"/>
              </a:rPr>
              <a:t>KPI: Click rate</a:t>
            </a:r>
            <a:endParaRPr lang="en-US" sz="1200"/>
          </a:p>
        </p:txBody>
      </p:sp>
      <p:sp>
        <p:nvSpPr>
          <p:cNvPr id="4" name="TextBox 3">
            <a:extLst>
              <a:ext uri="{FF2B5EF4-FFF2-40B4-BE49-F238E27FC236}">
                <a16:creationId xmlns:a16="http://schemas.microsoft.com/office/drawing/2014/main" id="{860E1DD3-CAA0-9F5A-11D8-3AF222CF4114}"/>
              </a:ext>
            </a:extLst>
          </p:cNvPr>
          <p:cNvSpPr txBox="1"/>
          <p:nvPr/>
        </p:nvSpPr>
        <p:spPr>
          <a:xfrm>
            <a:off x="3303594" y="3329707"/>
            <a:ext cx="8856248" cy="400110"/>
          </a:xfrm>
          <a:prstGeom prst="rect">
            <a:avLst/>
          </a:prstGeom>
          <a:noFill/>
        </p:spPr>
        <p:txBody>
          <a:bodyPr wrap="square">
            <a:spAutoFit/>
          </a:bodyPr>
          <a:lstStyle/>
          <a:p>
            <a:r>
              <a:rPr lang="en-US" sz="2000" kern="100" dirty="0">
                <a:effectLst/>
                <a:ea typeface="Aptos" panose="020B0004020202020204" pitchFamily="34" charset="0"/>
                <a:cs typeface="Times New Roman" panose="02020603050405020304" pitchFamily="18" charset="0"/>
              </a:rPr>
              <a:t>Engagement Rate | </a:t>
            </a:r>
            <a:r>
              <a:rPr lang="en-US" sz="1400" i="1" kern="100" dirty="0">
                <a:effectLst/>
                <a:latin typeface="Georgia" panose="02040502050405020303" pitchFamily="18" charset="0"/>
                <a:ea typeface="Aptos" panose="020B0004020202020204" pitchFamily="34" charset="0"/>
                <a:cs typeface="Times New Roman" panose="02020603050405020304" pitchFamily="18" charset="0"/>
              </a:rPr>
              <a:t>C</a:t>
            </a:r>
            <a:r>
              <a:rPr lang="en-US" sz="1400" i="1" kern="100" dirty="0">
                <a:latin typeface="Georgia" panose="02040502050405020303" pitchFamily="18" charset="0"/>
                <a:ea typeface="Aptos" panose="020B0004020202020204" pitchFamily="34" charset="0"/>
                <a:cs typeface="Times New Roman" panose="02020603050405020304" pitchFamily="18" charset="0"/>
              </a:rPr>
              <a:t>ompared to our average 2.6% ER. It saw +8% views than previous newsletters.</a:t>
            </a:r>
            <a:endParaRPr lang="en-US" sz="2000" kern="100" dirty="0">
              <a:effectLst/>
              <a:latin typeface="Georgia" panose="02040502050405020303" pitchFamily="18" charset="0"/>
              <a:ea typeface="Aptos" panose="020B0004020202020204" pitchFamily="34" charset="0"/>
              <a:cs typeface="Times New Roman" panose="02020603050405020304" pitchFamily="18" charset="0"/>
            </a:endParaRPr>
          </a:p>
        </p:txBody>
      </p:sp>
      <p:sp>
        <p:nvSpPr>
          <p:cNvPr id="9" name="Isosceles Triangle 8">
            <a:extLst>
              <a:ext uri="{FF2B5EF4-FFF2-40B4-BE49-F238E27FC236}">
                <a16:creationId xmlns:a16="http://schemas.microsoft.com/office/drawing/2014/main" id="{C10F1AAF-B5B2-8F50-4561-51376D013261}"/>
              </a:ext>
            </a:extLst>
          </p:cNvPr>
          <p:cNvSpPr/>
          <p:nvPr/>
        </p:nvSpPr>
        <p:spPr>
          <a:xfrm>
            <a:off x="2417069" y="3423879"/>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0E0216E-3776-90B7-C053-02552F342C56}"/>
              </a:ext>
            </a:extLst>
          </p:cNvPr>
          <p:cNvSpPr txBox="1"/>
          <p:nvPr/>
        </p:nvSpPr>
        <p:spPr>
          <a:xfrm>
            <a:off x="2573572" y="3318534"/>
            <a:ext cx="846580" cy="400110"/>
          </a:xfrm>
          <a:prstGeom prst="rect">
            <a:avLst/>
          </a:prstGeom>
          <a:noFill/>
        </p:spPr>
        <p:txBody>
          <a:bodyPr wrap="square">
            <a:spAutoFit/>
          </a:bodyPr>
          <a:lstStyle/>
          <a:p>
            <a:r>
              <a:rPr lang="en-US" sz="2000" kern="100">
                <a:latin typeface="+mj-lt"/>
                <a:cs typeface="Times New Roman" panose="02020603050405020304" pitchFamily="18" charset="0"/>
              </a:rPr>
              <a:t>3.2%</a:t>
            </a:r>
          </a:p>
        </p:txBody>
      </p:sp>
      <p:sp>
        <p:nvSpPr>
          <p:cNvPr id="23" name="Rectangle 22">
            <a:extLst>
              <a:ext uri="{FF2B5EF4-FFF2-40B4-BE49-F238E27FC236}">
                <a16:creationId xmlns:a16="http://schemas.microsoft.com/office/drawing/2014/main" id="{272BE24E-2F73-D260-588D-BE062DB42C91}"/>
              </a:ext>
            </a:extLst>
          </p:cNvPr>
          <p:cNvSpPr/>
          <p:nvPr/>
        </p:nvSpPr>
        <p:spPr>
          <a:xfrm>
            <a:off x="584200" y="1552752"/>
            <a:ext cx="11347326" cy="1488721"/>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988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0ECC6-99AF-39DB-C13A-CFE044627189}"/>
              </a:ext>
            </a:extLst>
          </p:cNvPr>
          <p:cNvSpPr>
            <a:spLocks noGrp="1"/>
          </p:cNvSpPr>
          <p:nvPr>
            <p:ph type="title"/>
          </p:nvPr>
        </p:nvSpPr>
        <p:spPr/>
        <p:txBody>
          <a:bodyPr/>
          <a:lstStyle/>
          <a:p>
            <a:r>
              <a:rPr lang="en-US" dirty="0"/>
              <a:t>Funnel Campaign Approach </a:t>
            </a:r>
          </a:p>
        </p:txBody>
      </p:sp>
      <p:sp>
        <p:nvSpPr>
          <p:cNvPr id="3" name="Subtitle 2">
            <a:extLst>
              <a:ext uri="{FF2B5EF4-FFF2-40B4-BE49-F238E27FC236}">
                <a16:creationId xmlns:a16="http://schemas.microsoft.com/office/drawing/2014/main" id="{A8E2514C-7B87-606B-6A1A-289CC745D3C8}"/>
              </a:ext>
            </a:extLst>
          </p:cNvPr>
          <p:cNvSpPr>
            <a:spLocks noGrp="1"/>
          </p:cNvSpPr>
          <p:nvPr>
            <p:ph type="subTitle" idx="1"/>
          </p:nvPr>
        </p:nvSpPr>
        <p:spPr/>
        <p:txBody>
          <a:bodyPr/>
          <a:lstStyle/>
          <a:p>
            <a:pPr marL="0" indent="0">
              <a:buNone/>
            </a:pPr>
            <a:r>
              <a:rPr lang="en-US" sz="1000" spc="300">
                <a:latin typeface="Georgia" panose="02040502050405020303" pitchFamily="18" charset="0"/>
              </a:rPr>
              <a:t>GROWTH STRATEGIES</a:t>
            </a:r>
            <a:r>
              <a:rPr lang="en-US"/>
              <a:t>: ORGANIC</a:t>
            </a:r>
            <a:endParaRPr lang="en-US" sz="1000" spc="300">
              <a:latin typeface="Georgia" panose="02040502050405020303" pitchFamily="18" charset="0"/>
            </a:endParaRPr>
          </a:p>
        </p:txBody>
      </p:sp>
      <p:pic>
        <p:nvPicPr>
          <p:cNvPr id="6" name="Picture 5" descr="A building with a school bus in the background&#10;&#10;Description automatically generated">
            <a:extLst>
              <a:ext uri="{FF2B5EF4-FFF2-40B4-BE49-F238E27FC236}">
                <a16:creationId xmlns:a16="http://schemas.microsoft.com/office/drawing/2014/main" id="{790D3875-D1A4-9334-0942-FA38991C2F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282" y="3970242"/>
            <a:ext cx="1604516" cy="1598754"/>
          </a:xfrm>
          <a:prstGeom prst="rect">
            <a:avLst/>
          </a:prstGeom>
        </p:spPr>
      </p:pic>
      <p:pic>
        <p:nvPicPr>
          <p:cNvPr id="8" name="Picture 7" descr="A collage of images of a building&#10;&#10;Description automatically generated">
            <a:extLst>
              <a:ext uri="{FF2B5EF4-FFF2-40B4-BE49-F238E27FC236}">
                <a16:creationId xmlns:a16="http://schemas.microsoft.com/office/drawing/2014/main" id="{6108A5BC-ADD2-C65A-C10E-C40A5354F5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660" y="3970242"/>
            <a:ext cx="1145808" cy="1598754"/>
          </a:xfrm>
          <a:prstGeom prst="rect">
            <a:avLst/>
          </a:prstGeom>
        </p:spPr>
      </p:pic>
      <p:pic>
        <p:nvPicPr>
          <p:cNvPr id="10" name="Picture 9" descr="A screenshot of a social media post&#10;&#10;Description automatically generated">
            <a:extLst>
              <a:ext uri="{FF2B5EF4-FFF2-40B4-BE49-F238E27FC236}">
                <a16:creationId xmlns:a16="http://schemas.microsoft.com/office/drawing/2014/main" id="{6666EE27-67FC-AF2E-85EE-5AF7A26B41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89771" y="3970242"/>
            <a:ext cx="1600930" cy="977229"/>
          </a:xfrm>
          <a:prstGeom prst="rect">
            <a:avLst/>
          </a:prstGeom>
        </p:spPr>
      </p:pic>
      <p:pic>
        <p:nvPicPr>
          <p:cNvPr id="12" name="Picture 11" descr="A screenshot of a website&#10;&#10;Description automatically generated">
            <a:extLst>
              <a:ext uri="{FF2B5EF4-FFF2-40B4-BE49-F238E27FC236}">
                <a16:creationId xmlns:a16="http://schemas.microsoft.com/office/drawing/2014/main" id="{7A3379C8-026E-5D3E-5036-D749D685FD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5058" y="3970242"/>
            <a:ext cx="1029896" cy="1598755"/>
          </a:xfrm>
          <a:prstGeom prst="rect">
            <a:avLst/>
          </a:prstGeom>
        </p:spPr>
      </p:pic>
      <p:pic>
        <p:nvPicPr>
          <p:cNvPr id="14" name="Picture 13" descr="A person taking a picture of a student&#10;&#10;Description automatically generated">
            <a:extLst>
              <a:ext uri="{FF2B5EF4-FFF2-40B4-BE49-F238E27FC236}">
                <a16:creationId xmlns:a16="http://schemas.microsoft.com/office/drawing/2014/main" id="{75E01452-6A44-3A6D-8AB3-6C58405C59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955" y="3950746"/>
            <a:ext cx="1157477" cy="1662445"/>
          </a:xfrm>
          <a:prstGeom prst="rect">
            <a:avLst/>
          </a:prstGeom>
        </p:spPr>
      </p:pic>
      <p:pic>
        <p:nvPicPr>
          <p:cNvPr id="16" name="Picture 15" descr="A screenshot of a social media post&#10;&#10;Description automatically generated">
            <a:extLst>
              <a:ext uri="{FF2B5EF4-FFF2-40B4-BE49-F238E27FC236}">
                <a16:creationId xmlns:a16="http://schemas.microsoft.com/office/drawing/2014/main" id="{FAF700A5-9472-F07B-8F0B-E5E52FC0B9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79973" y="3950744"/>
            <a:ext cx="1131521" cy="1598755"/>
          </a:xfrm>
          <a:prstGeom prst="rect">
            <a:avLst/>
          </a:prstGeom>
        </p:spPr>
      </p:pic>
      <p:pic>
        <p:nvPicPr>
          <p:cNvPr id="19" name="Picture 18" descr="A screenshot of a social media post&#10;&#10;Description automatically generated">
            <a:extLst>
              <a:ext uri="{FF2B5EF4-FFF2-40B4-BE49-F238E27FC236}">
                <a16:creationId xmlns:a16="http://schemas.microsoft.com/office/drawing/2014/main" id="{C8A6E86E-F2CB-A296-3DF9-03F3482027F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84330" y="3950744"/>
            <a:ext cx="1747196" cy="1192976"/>
          </a:xfrm>
          <a:prstGeom prst="rect">
            <a:avLst/>
          </a:prstGeom>
        </p:spPr>
      </p:pic>
      <p:pic>
        <p:nvPicPr>
          <p:cNvPr id="21" name="Picture 20" descr="A screenshot of a web page&#10;&#10;Description automatically generated">
            <a:extLst>
              <a:ext uri="{FF2B5EF4-FFF2-40B4-BE49-F238E27FC236}">
                <a16:creationId xmlns:a16="http://schemas.microsoft.com/office/drawing/2014/main" id="{A659037D-01F9-9942-B1F1-9BA51459CD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045035" y="3950746"/>
            <a:ext cx="1105754" cy="1598753"/>
          </a:xfrm>
          <a:prstGeom prst="rect">
            <a:avLst/>
          </a:prstGeom>
        </p:spPr>
      </p:pic>
      <p:sp>
        <p:nvSpPr>
          <p:cNvPr id="5" name="Rectangle 4">
            <a:extLst>
              <a:ext uri="{FF2B5EF4-FFF2-40B4-BE49-F238E27FC236}">
                <a16:creationId xmlns:a16="http://schemas.microsoft.com/office/drawing/2014/main" id="{5783EAAB-F48F-D714-B3FA-8ED9357CDB28}"/>
              </a:ext>
            </a:extLst>
          </p:cNvPr>
          <p:cNvSpPr/>
          <p:nvPr/>
        </p:nvSpPr>
        <p:spPr>
          <a:xfrm>
            <a:off x="121282" y="3747376"/>
            <a:ext cx="1604516" cy="72951"/>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970FA-FE14-4D93-DB08-CD8454F08CEE}"/>
              </a:ext>
            </a:extLst>
          </p:cNvPr>
          <p:cNvSpPr/>
          <p:nvPr/>
        </p:nvSpPr>
        <p:spPr>
          <a:xfrm>
            <a:off x="1750661" y="3747377"/>
            <a:ext cx="2204294" cy="72950"/>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3EFBC82-1C01-FD25-5FC9-2D4457DE9758}"/>
              </a:ext>
            </a:extLst>
          </p:cNvPr>
          <p:cNvSpPr/>
          <p:nvPr/>
        </p:nvSpPr>
        <p:spPr>
          <a:xfrm>
            <a:off x="5625517" y="3747596"/>
            <a:ext cx="1029895" cy="72951"/>
          </a:xfrm>
          <a:prstGeom prst="rect">
            <a:avLst/>
          </a:prstGeom>
          <a:solidFill>
            <a:srgbClr val="F4D3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CB33EC-CC10-2706-9A4A-E53B46BFE127}"/>
              </a:ext>
            </a:extLst>
          </p:cNvPr>
          <p:cNvSpPr/>
          <p:nvPr/>
        </p:nvSpPr>
        <p:spPr>
          <a:xfrm>
            <a:off x="6688955" y="3747373"/>
            <a:ext cx="1157477" cy="72951"/>
          </a:xfrm>
          <a:prstGeom prst="rect">
            <a:avLst/>
          </a:prstGeom>
          <a:solidFill>
            <a:srgbClr val="29B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screenshot of a library&#10;&#10;Description automatically generated">
            <a:extLst>
              <a:ext uri="{FF2B5EF4-FFF2-40B4-BE49-F238E27FC236}">
                <a16:creationId xmlns:a16="http://schemas.microsoft.com/office/drawing/2014/main" id="{956741D6-C558-5FD0-DF5A-C5F1BD5C73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25518" y="3970464"/>
            <a:ext cx="1029896" cy="1192086"/>
          </a:xfrm>
          <a:prstGeom prst="rect">
            <a:avLst/>
          </a:prstGeom>
        </p:spPr>
      </p:pic>
      <p:sp>
        <p:nvSpPr>
          <p:cNvPr id="17" name="Rectangle 16">
            <a:extLst>
              <a:ext uri="{FF2B5EF4-FFF2-40B4-BE49-F238E27FC236}">
                <a16:creationId xmlns:a16="http://schemas.microsoft.com/office/drawing/2014/main" id="{B00FFC08-E6A9-1E03-0119-8A655F37620C}"/>
              </a:ext>
            </a:extLst>
          </p:cNvPr>
          <p:cNvSpPr/>
          <p:nvPr/>
        </p:nvSpPr>
        <p:spPr>
          <a:xfrm>
            <a:off x="7879974" y="3747372"/>
            <a:ext cx="2270816" cy="72951"/>
          </a:xfrm>
          <a:prstGeom prst="rect">
            <a:avLst/>
          </a:prstGeom>
          <a:solidFill>
            <a:srgbClr val="45C4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C3C37698-44DD-1560-43C2-CD6161089C73}"/>
              </a:ext>
            </a:extLst>
          </p:cNvPr>
          <p:cNvSpPr/>
          <p:nvPr/>
        </p:nvSpPr>
        <p:spPr>
          <a:xfrm>
            <a:off x="3989771" y="3747375"/>
            <a:ext cx="1600930"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6D5AE11-850B-ED43-C23E-4DD4216ED8AA}"/>
              </a:ext>
            </a:extLst>
          </p:cNvPr>
          <p:cNvSpPr/>
          <p:nvPr/>
        </p:nvSpPr>
        <p:spPr>
          <a:xfrm>
            <a:off x="10184330" y="3747371"/>
            <a:ext cx="1747196" cy="72951"/>
          </a:xfrm>
          <a:prstGeom prst="rect">
            <a:avLst/>
          </a:prstGeom>
          <a:solidFill>
            <a:srgbClr val="EE77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colorful rectangular objects on a black background&#10;&#10;Description automatically generated">
            <a:extLst>
              <a:ext uri="{FF2B5EF4-FFF2-40B4-BE49-F238E27FC236}">
                <a16:creationId xmlns:a16="http://schemas.microsoft.com/office/drawing/2014/main" id="{E1927719-30B8-8AC2-81AC-2ABA8F0CEB5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95124" y="1959538"/>
            <a:ext cx="1260785" cy="1475404"/>
          </a:xfrm>
          <a:prstGeom prst="rect">
            <a:avLst/>
          </a:prstGeom>
        </p:spPr>
      </p:pic>
    </p:spTree>
    <p:extLst>
      <p:ext uri="{BB962C8B-B14F-4D97-AF65-F5344CB8AC3E}">
        <p14:creationId xmlns:p14="http://schemas.microsoft.com/office/powerpoint/2010/main" val="2327447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5D6D-7D54-5160-52D8-BCA2FBF7021B}"/>
              </a:ext>
            </a:extLst>
          </p:cNvPr>
          <p:cNvSpPr>
            <a:spLocks noGrp="1"/>
          </p:cNvSpPr>
          <p:nvPr>
            <p:ph type="title"/>
          </p:nvPr>
        </p:nvSpPr>
        <p:spPr/>
        <p:txBody>
          <a:bodyPr/>
          <a:lstStyle/>
          <a:p>
            <a:r>
              <a:rPr lang="en-US"/>
              <a:t>Content Repurposing</a:t>
            </a:r>
          </a:p>
        </p:txBody>
      </p:sp>
      <p:sp>
        <p:nvSpPr>
          <p:cNvPr id="3" name="TextBox 2">
            <a:extLst>
              <a:ext uri="{FF2B5EF4-FFF2-40B4-BE49-F238E27FC236}">
                <a16:creationId xmlns:a16="http://schemas.microsoft.com/office/drawing/2014/main" id="{BD501A7A-BFA3-FB91-DAEE-0229FC715150}"/>
              </a:ext>
            </a:extLst>
          </p:cNvPr>
          <p:cNvSpPr txBox="1"/>
          <p:nvPr/>
        </p:nvSpPr>
        <p:spPr>
          <a:xfrm>
            <a:off x="838200" y="1673729"/>
            <a:ext cx="10198394" cy="996950"/>
          </a:xfrm>
          <a:prstGeom prst="rect">
            <a:avLst/>
          </a:prstGeom>
          <a:noFill/>
        </p:spPr>
        <p:txBody>
          <a:bodyPr wrap="square" rtlCol="0" anchor="t">
            <a:noAutofit/>
          </a:bodyPr>
          <a:lstStyle/>
          <a:p>
            <a:r>
              <a:rPr lang="en-US" sz="2000" kern="100">
                <a:latin typeface="Franklin Gothic Demi" panose="020B0703020102020204" pitchFamily="34" charset="0"/>
                <a:ea typeface="Aptos" panose="020B0004020202020204" pitchFamily="34" charset="0"/>
                <a:cs typeface="Times New Roman" panose="02020603050405020304" pitchFamily="18" charset="0"/>
              </a:rPr>
              <a:t>It’s not necessarily your content, it could be your promotion. </a:t>
            </a:r>
          </a:p>
          <a:p>
            <a:r>
              <a:rPr lang="en-US" sz="1600" kern="100">
                <a:latin typeface="Georgia" panose="02040502050405020303" pitchFamily="18" charset="0"/>
                <a:ea typeface="Aptos" panose="020B0004020202020204" pitchFamily="34" charset="0"/>
                <a:cs typeface="Times New Roman" panose="02020603050405020304" pitchFamily="18" charset="0"/>
              </a:rPr>
              <a:t>Sort your content by impressions, then take your lowest performing content, apply edits, and post it again. </a:t>
            </a:r>
          </a:p>
        </p:txBody>
      </p:sp>
      <p:sp>
        <p:nvSpPr>
          <p:cNvPr id="8" name="Subtitle 2">
            <a:extLst>
              <a:ext uri="{FF2B5EF4-FFF2-40B4-BE49-F238E27FC236}">
                <a16:creationId xmlns:a16="http://schemas.microsoft.com/office/drawing/2014/main" id="{062305BB-3413-418F-5D1B-794112C445AD}"/>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pic>
        <p:nvPicPr>
          <p:cNvPr id="14" name="Picture 13">
            <a:extLst>
              <a:ext uri="{FF2B5EF4-FFF2-40B4-BE49-F238E27FC236}">
                <a16:creationId xmlns:a16="http://schemas.microsoft.com/office/drawing/2014/main" id="{ACBDF3AD-AFA2-1FAC-9262-D16B0981A3F5}"/>
              </a:ext>
            </a:extLst>
          </p:cNvPr>
          <p:cNvPicPr>
            <a:picLocks noChangeAspect="1"/>
          </p:cNvPicPr>
          <p:nvPr/>
        </p:nvPicPr>
        <p:blipFill>
          <a:blip r:embed="rId3"/>
          <a:stretch>
            <a:fillRect/>
          </a:stretch>
        </p:blipFill>
        <p:spPr>
          <a:xfrm>
            <a:off x="838200" y="3036103"/>
            <a:ext cx="3711862" cy="2396897"/>
          </a:xfrm>
          <a:prstGeom prst="rect">
            <a:avLst/>
          </a:prstGeom>
          <a:ln>
            <a:solidFill>
              <a:schemeClr val="bg1">
                <a:lumMod val="65000"/>
              </a:schemeClr>
            </a:solidFill>
          </a:ln>
        </p:spPr>
      </p:pic>
      <p:sp>
        <p:nvSpPr>
          <p:cNvPr id="4" name="TextBox 3">
            <a:extLst>
              <a:ext uri="{FF2B5EF4-FFF2-40B4-BE49-F238E27FC236}">
                <a16:creationId xmlns:a16="http://schemas.microsoft.com/office/drawing/2014/main" id="{8BFFF3A0-8A5E-D3EF-6AB6-9EDF0AD2F27B}"/>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2</a:t>
            </a:r>
            <a:endParaRPr lang="en-US" kern="100">
              <a:latin typeface="Adobe Heiti Std R" panose="020B0400000000000000" pitchFamily="34" charset="-128"/>
              <a:ea typeface="Adobe Heiti Std R" panose="020B0400000000000000" pitchFamily="34" charset="-128"/>
              <a:cs typeface="Times New Roman" panose="02020603050405020304" pitchFamily="18" charset="0"/>
            </a:endParaRPr>
          </a:p>
        </p:txBody>
      </p:sp>
      <p:sp>
        <p:nvSpPr>
          <p:cNvPr id="19" name="TextBox 18">
            <a:extLst>
              <a:ext uri="{FF2B5EF4-FFF2-40B4-BE49-F238E27FC236}">
                <a16:creationId xmlns:a16="http://schemas.microsoft.com/office/drawing/2014/main" id="{996593A4-9FDF-7FF6-D60B-5EC0E256C10A}"/>
              </a:ext>
            </a:extLst>
          </p:cNvPr>
          <p:cNvSpPr txBox="1"/>
          <p:nvPr/>
        </p:nvSpPr>
        <p:spPr>
          <a:xfrm>
            <a:off x="838200" y="2595054"/>
            <a:ext cx="3711862" cy="369332"/>
          </a:xfrm>
          <a:prstGeom prst="rect">
            <a:avLst/>
          </a:prstGeom>
          <a:solidFill>
            <a:srgbClr val="928D8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Original</a:t>
            </a:r>
            <a:r>
              <a:rPr lang="en-US" kern="100">
                <a:latin typeface="Aptos" panose="020B0004020202020204" pitchFamily="34" charset="0"/>
                <a:cs typeface="Times New Roman" panose="02020603050405020304" pitchFamily="18" charset="0"/>
              </a:rPr>
              <a:t> </a:t>
            </a:r>
          </a:p>
        </p:txBody>
      </p:sp>
      <p:grpSp>
        <p:nvGrpSpPr>
          <p:cNvPr id="21" name="Group 20">
            <a:extLst>
              <a:ext uri="{FF2B5EF4-FFF2-40B4-BE49-F238E27FC236}">
                <a16:creationId xmlns:a16="http://schemas.microsoft.com/office/drawing/2014/main" id="{99C6D72C-A978-BD20-53CD-9ADE10339BB6}"/>
              </a:ext>
            </a:extLst>
          </p:cNvPr>
          <p:cNvGrpSpPr/>
          <p:nvPr/>
        </p:nvGrpSpPr>
        <p:grpSpPr>
          <a:xfrm>
            <a:off x="4698502" y="2585044"/>
            <a:ext cx="3711862" cy="4023517"/>
            <a:chOff x="4698502" y="2585044"/>
            <a:chExt cx="3711862" cy="4023517"/>
          </a:xfrm>
        </p:grpSpPr>
        <p:pic>
          <p:nvPicPr>
            <p:cNvPr id="12" name="Picture 11">
              <a:extLst>
                <a:ext uri="{FF2B5EF4-FFF2-40B4-BE49-F238E27FC236}">
                  <a16:creationId xmlns:a16="http://schemas.microsoft.com/office/drawing/2014/main" id="{5602C600-EB9E-D1C1-EFCF-7D84D00747D1}"/>
                </a:ext>
              </a:extLst>
            </p:cNvPr>
            <p:cNvPicPr>
              <a:picLocks noChangeAspect="1"/>
            </p:cNvPicPr>
            <p:nvPr/>
          </p:nvPicPr>
          <p:blipFill>
            <a:blip r:embed="rId4"/>
            <a:stretch>
              <a:fillRect/>
            </a:stretch>
          </p:blipFill>
          <p:spPr>
            <a:xfrm>
              <a:off x="4698502" y="3019130"/>
              <a:ext cx="3711862" cy="3589431"/>
            </a:xfrm>
            <a:prstGeom prst="rect">
              <a:avLst/>
            </a:prstGeom>
            <a:ln>
              <a:solidFill>
                <a:schemeClr val="bg1">
                  <a:lumMod val="65000"/>
                </a:schemeClr>
              </a:solidFill>
            </a:ln>
          </p:spPr>
        </p:pic>
        <p:sp>
          <p:nvSpPr>
            <p:cNvPr id="20" name="TextBox 19">
              <a:extLst>
                <a:ext uri="{FF2B5EF4-FFF2-40B4-BE49-F238E27FC236}">
                  <a16:creationId xmlns:a16="http://schemas.microsoft.com/office/drawing/2014/main" id="{62CE9523-353A-EBDB-AB30-70D913F91BF1}"/>
                </a:ext>
              </a:extLst>
            </p:cNvPr>
            <p:cNvSpPr txBox="1"/>
            <p:nvPr/>
          </p:nvSpPr>
          <p:spPr>
            <a:xfrm>
              <a:off x="4698503" y="2585044"/>
              <a:ext cx="3711861" cy="369332"/>
            </a:xfrm>
            <a:prstGeom prst="rect">
              <a:avLst/>
            </a:prstGeom>
            <a:solidFill>
              <a:srgbClr val="08486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Updated</a:t>
              </a:r>
              <a:r>
                <a:rPr lang="en-US" kern="100">
                  <a:latin typeface="Aptos" panose="020B0004020202020204" pitchFamily="34" charset="0"/>
                  <a:cs typeface="Times New Roman" panose="02020603050405020304" pitchFamily="18" charset="0"/>
                </a:rPr>
                <a:t> </a:t>
              </a:r>
            </a:p>
          </p:txBody>
        </p:sp>
      </p:grpSp>
      <p:grpSp>
        <p:nvGrpSpPr>
          <p:cNvPr id="33" name="Group 32">
            <a:extLst>
              <a:ext uri="{FF2B5EF4-FFF2-40B4-BE49-F238E27FC236}">
                <a16:creationId xmlns:a16="http://schemas.microsoft.com/office/drawing/2014/main" id="{BFC14EA5-E439-EA55-0317-B8582E0B48B3}"/>
              </a:ext>
            </a:extLst>
          </p:cNvPr>
          <p:cNvGrpSpPr/>
          <p:nvPr/>
        </p:nvGrpSpPr>
        <p:grpSpPr>
          <a:xfrm>
            <a:off x="8410364" y="2981357"/>
            <a:ext cx="3711862" cy="954107"/>
            <a:chOff x="8410364" y="2981357"/>
            <a:chExt cx="3711862" cy="954107"/>
          </a:xfrm>
        </p:grpSpPr>
        <p:grpSp>
          <p:nvGrpSpPr>
            <p:cNvPr id="10" name="Group 9">
              <a:extLst>
                <a:ext uri="{FF2B5EF4-FFF2-40B4-BE49-F238E27FC236}">
                  <a16:creationId xmlns:a16="http://schemas.microsoft.com/office/drawing/2014/main" id="{9A8F40C8-E163-6D25-A08A-39DB5E6B14A7}"/>
                </a:ext>
              </a:extLst>
            </p:cNvPr>
            <p:cNvGrpSpPr/>
            <p:nvPr/>
          </p:nvGrpSpPr>
          <p:grpSpPr>
            <a:xfrm>
              <a:off x="8410364" y="2981357"/>
              <a:ext cx="3711862" cy="954107"/>
              <a:chOff x="8410364" y="2981357"/>
              <a:chExt cx="3711862" cy="954107"/>
            </a:xfrm>
          </p:grpSpPr>
          <p:sp>
            <p:nvSpPr>
              <p:cNvPr id="9" name="TextBox 8">
                <a:extLst>
                  <a:ext uri="{FF2B5EF4-FFF2-40B4-BE49-F238E27FC236}">
                    <a16:creationId xmlns:a16="http://schemas.microsoft.com/office/drawing/2014/main" id="{9A07F94C-2601-6EEA-1F72-627F726218CD}"/>
                  </a:ext>
                </a:extLst>
              </p:cNvPr>
              <p:cNvSpPr txBox="1"/>
              <p:nvPr/>
            </p:nvSpPr>
            <p:spPr>
              <a:xfrm>
                <a:off x="8558804" y="2981357"/>
                <a:ext cx="3563422" cy="954107"/>
              </a:xfrm>
              <a:prstGeom prst="rect">
                <a:avLst/>
              </a:prstGeom>
              <a:noFill/>
            </p:spPr>
            <p:txBody>
              <a:bodyPr wrap="square">
                <a:spAutoFit/>
              </a:bodyPr>
              <a:lstStyle/>
              <a:p>
                <a:r>
                  <a:rPr lang="en-US" sz="1400">
                    <a:latin typeface="Georgia" panose="02040502050405020303" pitchFamily="18" charset="0"/>
                  </a:rPr>
                  <a:t>Cut copy in half</a:t>
                </a:r>
              </a:p>
              <a:p>
                <a:r>
                  <a:rPr lang="en-US" sz="1400">
                    <a:latin typeface="Georgia" panose="02040502050405020303" pitchFamily="18" charset="0"/>
                  </a:rPr>
                  <a:t>Opened with a statement vs. a question</a:t>
                </a:r>
              </a:p>
              <a:p>
                <a:r>
                  <a:rPr lang="en-US" sz="1400">
                    <a:latin typeface="Georgia" panose="02040502050405020303" pitchFamily="18" charset="0"/>
                  </a:rPr>
                  <a:t>Tagged the thought leader and publication</a:t>
                </a:r>
              </a:p>
              <a:p>
                <a:r>
                  <a:rPr lang="en-US" sz="1400">
                    <a:latin typeface="Georgia" panose="02040502050405020303" pitchFamily="18" charset="0"/>
                  </a:rPr>
                  <a:t>Uploaded an image vs. link preview</a:t>
                </a:r>
              </a:p>
            </p:txBody>
          </p:sp>
          <p:sp>
            <p:nvSpPr>
              <p:cNvPr id="11" name="Rectangle 10">
                <a:extLst>
                  <a:ext uri="{FF2B5EF4-FFF2-40B4-BE49-F238E27FC236}">
                    <a16:creationId xmlns:a16="http://schemas.microsoft.com/office/drawing/2014/main" id="{2D072DCD-7B31-D13A-0411-F43DBB408DC9}"/>
                  </a:ext>
                </a:extLst>
              </p:cNvPr>
              <p:cNvSpPr/>
              <p:nvPr/>
            </p:nvSpPr>
            <p:spPr>
              <a:xfrm>
                <a:off x="8416404" y="3091258"/>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3A31E5A-CB4C-3F66-CEDB-60410A0B08A1}"/>
                  </a:ext>
                </a:extLst>
              </p:cNvPr>
              <p:cNvSpPr/>
              <p:nvPr/>
            </p:nvSpPr>
            <p:spPr>
              <a:xfrm>
                <a:off x="8416134" y="3302827"/>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66130CD-0D78-8CDB-0E78-211A89D7E0F1}"/>
                  </a:ext>
                </a:extLst>
              </p:cNvPr>
              <p:cNvSpPr/>
              <p:nvPr/>
            </p:nvSpPr>
            <p:spPr>
              <a:xfrm>
                <a:off x="8410364" y="3511837"/>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ectangle 30">
              <a:extLst>
                <a:ext uri="{FF2B5EF4-FFF2-40B4-BE49-F238E27FC236}">
                  <a16:creationId xmlns:a16="http://schemas.microsoft.com/office/drawing/2014/main" id="{8A1179A6-F3A9-F8EB-1BEB-36E5CD0BAE00}"/>
                </a:ext>
              </a:extLst>
            </p:cNvPr>
            <p:cNvSpPr/>
            <p:nvPr/>
          </p:nvSpPr>
          <p:spPr>
            <a:xfrm>
              <a:off x="8410364" y="3733139"/>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56697F0-6A6E-2262-A781-E4B9669F9099}"/>
              </a:ext>
            </a:extLst>
          </p:cNvPr>
          <p:cNvGrpSpPr/>
          <p:nvPr/>
        </p:nvGrpSpPr>
        <p:grpSpPr>
          <a:xfrm>
            <a:off x="8625510" y="4462217"/>
            <a:ext cx="3126923" cy="2044223"/>
            <a:chOff x="8625510" y="4462217"/>
            <a:chExt cx="3126923" cy="2044223"/>
          </a:xfrm>
        </p:grpSpPr>
        <p:grpSp>
          <p:nvGrpSpPr>
            <p:cNvPr id="6" name="Group 5">
              <a:extLst>
                <a:ext uri="{FF2B5EF4-FFF2-40B4-BE49-F238E27FC236}">
                  <a16:creationId xmlns:a16="http://schemas.microsoft.com/office/drawing/2014/main" id="{8B8C5925-2FDD-726B-9583-1B8A7BB14C36}"/>
                </a:ext>
              </a:extLst>
            </p:cNvPr>
            <p:cNvGrpSpPr/>
            <p:nvPr/>
          </p:nvGrpSpPr>
          <p:grpSpPr>
            <a:xfrm>
              <a:off x="8625510" y="4462217"/>
              <a:ext cx="3126923" cy="2044223"/>
              <a:chOff x="8625510" y="4462217"/>
              <a:chExt cx="3126923" cy="2044223"/>
            </a:xfrm>
          </p:grpSpPr>
          <p:sp>
            <p:nvSpPr>
              <p:cNvPr id="16" name="TextBox 15">
                <a:extLst>
                  <a:ext uri="{FF2B5EF4-FFF2-40B4-BE49-F238E27FC236}">
                    <a16:creationId xmlns:a16="http://schemas.microsoft.com/office/drawing/2014/main" id="{0B382121-DBC7-0581-6D14-CF3860DA4822}"/>
                  </a:ext>
                </a:extLst>
              </p:cNvPr>
              <p:cNvSpPr txBox="1"/>
              <p:nvPr/>
            </p:nvSpPr>
            <p:spPr>
              <a:xfrm>
                <a:off x="9793644" y="4773891"/>
                <a:ext cx="1881521" cy="369332"/>
              </a:xfrm>
              <a:prstGeom prst="rect">
                <a:avLst/>
              </a:prstGeom>
              <a:noFill/>
            </p:spPr>
            <p:txBody>
              <a:bodyPr wrap="square">
                <a:spAutoFit/>
              </a:bodyPr>
              <a:lstStyle/>
              <a:p>
                <a:r>
                  <a:rPr lang="en-US" kern="100">
                    <a:effectLst/>
                    <a:ea typeface="Aptos" panose="020B0004020202020204" pitchFamily="34" charset="0"/>
                    <a:cs typeface="Times New Roman" panose="02020603050405020304" pitchFamily="18" charset="0"/>
                  </a:rPr>
                  <a:t>Impressions</a:t>
                </a:r>
              </a:p>
            </p:txBody>
          </p:sp>
          <p:sp>
            <p:nvSpPr>
              <p:cNvPr id="17" name="Isosceles Triangle 16">
                <a:extLst>
                  <a:ext uri="{FF2B5EF4-FFF2-40B4-BE49-F238E27FC236}">
                    <a16:creationId xmlns:a16="http://schemas.microsoft.com/office/drawing/2014/main" id="{60FF4F78-2ECD-EDFB-BBDB-7ABE2B96AE21}"/>
                  </a:ext>
                </a:extLst>
              </p:cNvPr>
              <p:cNvSpPr/>
              <p:nvPr/>
            </p:nvSpPr>
            <p:spPr>
              <a:xfrm>
                <a:off x="8913856" y="4882184"/>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E9F0BCD-A4AB-A01D-27B5-5D978D353CEC}"/>
                  </a:ext>
                </a:extLst>
              </p:cNvPr>
              <p:cNvSpPr txBox="1"/>
              <p:nvPr/>
            </p:nvSpPr>
            <p:spPr>
              <a:xfrm>
                <a:off x="9070359" y="4786381"/>
                <a:ext cx="730022" cy="369332"/>
              </a:xfrm>
              <a:prstGeom prst="rect">
                <a:avLst/>
              </a:prstGeom>
              <a:noFill/>
            </p:spPr>
            <p:txBody>
              <a:bodyPr wrap="square">
                <a:spAutoFit/>
              </a:bodyPr>
              <a:lstStyle/>
              <a:p>
                <a:r>
                  <a:rPr lang="en-US" kern="100">
                    <a:latin typeface="+mj-lt"/>
                    <a:cs typeface="Times New Roman" panose="02020603050405020304" pitchFamily="18" charset="0"/>
                  </a:rPr>
                  <a:t>26%</a:t>
                </a:r>
              </a:p>
            </p:txBody>
          </p:sp>
          <p:sp>
            <p:nvSpPr>
              <p:cNvPr id="22" name="TextBox 21">
                <a:extLst>
                  <a:ext uri="{FF2B5EF4-FFF2-40B4-BE49-F238E27FC236}">
                    <a16:creationId xmlns:a16="http://schemas.microsoft.com/office/drawing/2014/main" id="{4D138B88-10D8-BC3C-9CAA-029B05829BFE}"/>
                  </a:ext>
                </a:extLst>
              </p:cNvPr>
              <p:cNvSpPr txBox="1"/>
              <p:nvPr/>
            </p:nvSpPr>
            <p:spPr>
              <a:xfrm>
                <a:off x="9793644" y="5154672"/>
                <a:ext cx="1958789" cy="369332"/>
              </a:xfrm>
              <a:prstGeom prst="rect">
                <a:avLst/>
              </a:prstGeom>
              <a:noFill/>
            </p:spPr>
            <p:txBody>
              <a:bodyPr wrap="square">
                <a:spAutoFit/>
              </a:bodyPr>
              <a:lstStyle/>
              <a:p>
                <a:r>
                  <a:rPr lang="en-US" sz="1800" kern="100">
                    <a:effectLst/>
                    <a:ea typeface="Aptos" panose="020B0004020202020204" pitchFamily="34" charset="0"/>
                    <a:cs typeface="Times New Roman" panose="02020603050405020304" pitchFamily="18" charset="0"/>
                  </a:rPr>
                  <a:t>Engagements</a:t>
                </a:r>
                <a:endParaRPr lang="en-US"/>
              </a:p>
            </p:txBody>
          </p:sp>
          <p:sp>
            <p:nvSpPr>
              <p:cNvPr id="23" name="TextBox 22">
                <a:extLst>
                  <a:ext uri="{FF2B5EF4-FFF2-40B4-BE49-F238E27FC236}">
                    <a16:creationId xmlns:a16="http://schemas.microsoft.com/office/drawing/2014/main" id="{2A23FB03-6E02-7251-5A88-8AA77A56BAF1}"/>
                  </a:ext>
                </a:extLst>
              </p:cNvPr>
              <p:cNvSpPr txBox="1"/>
              <p:nvPr/>
            </p:nvSpPr>
            <p:spPr>
              <a:xfrm>
                <a:off x="9793644" y="6137108"/>
                <a:ext cx="1958789" cy="369332"/>
              </a:xfrm>
              <a:prstGeom prst="rect">
                <a:avLst/>
              </a:prstGeom>
              <a:noFill/>
            </p:spPr>
            <p:txBody>
              <a:bodyPr wrap="square">
                <a:spAutoFit/>
              </a:bodyPr>
              <a:lstStyle/>
              <a:p>
                <a:r>
                  <a:rPr lang="en-US" sz="1800" kern="100">
                    <a:effectLst/>
                    <a:ea typeface="Aptos" panose="020B0004020202020204" pitchFamily="34" charset="0"/>
                    <a:cs typeface="Times New Roman" panose="02020603050405020304" pitchFamily="18" charset="0"/>
                  </a:rPr>
                  <a:t>Clicks</a:t>
                </a:r>
                <a:endParaRPr lang="en-US"/>
              </a:p>
            </p:txBody>
          </p:sp>
          <p:sp>
            <p:nvSpPr>
              <p:cNvPr id="24" name="TextBox 23">
                <a:extLst>
                  <a:ext uri="{FF2B5EF4-FFF2-40B4-BE49-F238E27FC236}">
                    <a16:creationId xmlns:a16="http://schemas.microsoft.com/office/drawing/2014/main" id="{60C15169-CDF5-1F87-4490-B8EE5453C56E}"/>
                  </a:ext>
                </a:extLst>
              </p:cNvPr>
              <p:cNvSpPr txBox="1"/>
              <p:nvPr/>
            </p:nvSpPr>
            <p:spPr>
              <a:xfrm>
                <a:off x="9793644" y="5531589"/>
                <a:ext cx="1958789" cy="369332"/>
              </a:xfrm>
              <a:prstGeom prst="rect">
                <a:avLst/>
              </a:prstGeom>
              <a:noFill/>
            </p:spPr>
            <p:txBody>
              <a:bodyPr wrap="square">
                <a:spAutoFit/>
              </a:bodyPr>
              <a:lstStyle/>
              <a:p>
                <a:r>
                  <a:rPr lang="en-US" sz="1800" kern="100">
                    <a:effectLst/>
                    <a:ea typeface="Aptos" panose="020B0004020202020204" pitchFamily="34" charset="0"/>
                    <a:cs typeface="Times New Roman" panose="02020603050405020304" pitchFamily="18" charset="0"/>
                  </a:rPr>
                  <a:t>Engagement Rate</a:t>
                </a:r>
                <a:endParaRPr lang="en-US"/>
              </a:p>
            </p:txBody>
          </p:sp>
          <p:sp>
            <p:nvSpPr>
              <p:cNvPr id="25" name="Isosceles Triangle 24">
                <a:extLst>
                  <a:ext uri="{FF2B5EF4-FFF2-40B4-BE49-F238E27FC236}">
                    <a16:creationId xmlns:a16="http://schemas.microsoft.com/office/drawing/2014/main" id="{CEDA8342-1D9C-A424-AB13-D0F735D897CB}"/>
                  </a:ext>
                </a:extLst>
              </p:cNvPr>
              <p:cNvSpPr/>
              <p:nvPr/>
            </p:nvSpPr>
            <p:spPr>
              <a:xfrm>
                <a:off x="8913856" y="5258060"/>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63FDA8A6-F855-2355-26B5-2E8D5643BE3A}"/>
                  </a:ext>
                </a:extLst>
              </p:cNvPr>
              <p:cNvSpPr txBox="1"/>
              <p:nvPr/>
            </p:nvSpPr>
            <p:spPr>
              <a:xfrm>
                <a:off x="9070358" y="5162257"/>
                <a:ext cx="805161" cy="369332"/>
              </a:xfrm>
              <a:prstGeom prst="rect">
                <a:avLst/>
              </a:prstGeom>
              <a:noFill/>
            </p:spPr>
            <p:txBody>
              <a:bodyPr wrap="square">
                <a:spAutoFit/>
              </a:bodyPr>
              <a:lstStyle/>
              <a:p>
                <a:r>
                  <a:rPr lang="en-US" kern="100">
                    <a:latin typeface="+mj-lt"/>
                    <a:cs typeface="Times New Roman" panose="02020603050405020304" pitchFamily="18" charset="0"/>
                  </a:rPr>
                  <a:t>167%</a:t>
                </a:r>
              </a:p>
            </p:txBody>
          </p:sp>
          <p:sp>
            <p:nvSpPr>
              <p:cNvPr id="27" name="Isosceles Triangle 26">
                <a:extLst>
                  <a:ext uri="{FF2B5EF4-FFF2-40B4-BE49-F238E27FC236}">
                    <a16:creationId xmlns:a16="http://schemas.microsoft.com/office/drawing/2014/main" id="{C352C59B-C50F-B385-1EA9-3EA69C56D318}"/>
                  </a:ext>
                </a:extLst>
              </p:cNvPr>
              <p:cNvSpPr/>
              <p:nvPr/>
            </p:nvSpPr>
            <p:spPr>
              <a:xfrm>
                <a:off x="8913856" y="5632836"/>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EF5B19BC-D3D7-2421-F670-E5FA431D501F}"/>
                  </a:ext>
                </a:extLst>
              </p:cNvPr>
              <p:cNvSpPr txBox="1"/>
              <p:nvPr/>
            </p:nvSpPr>
            <p:spPr>
              <a:xfrm>
                <a:off x="9070358" y="5537033"/>
                <a:ext cx="855519" cy="369332"/>
              </a:xfrm>
              <a:prstGeom prst="rect">
                <a:avLst/>
              </a:prstGeom>
              <a:noFill/>
            </p:spPr>
            <p:txBody>
              <a:bodyPr wrap="square">
                <a:spAutoFit/>
              </a:bodyPr>
              <a:lstStyle/>
              <a:p>
                <a:r>
                  <a:rPr lang="en-US" kern="100">
                    <a:latin typeface="+mj-lt"/>
                    <a:cs typeface="Times New Roman" panose="02020603050405020304" pitchFamily="18" charset="0"/>
                  </a:rPr>
                  <a:t>5.54%</a:t>
                </a:r>
              </a:p>
            </p:txBody>
          </p:sp>
          <p:sp>
            <p:nvSpPr>
              <p:cNvPr id="29" name="Isosceles Triangle 28">
                <a:extLst>
                  <a:ext uri="{FF2B5EF4-FFF2-40B4-BE49-F238E27FC236}">
                    <a16:creationId xmlns:a16="http://schemas.microsoft.com/office/drawing/2014/main" id="{18762174-8619-71C5-80B9-4DC94322CEF6}"/>
                  </a:ext>
                </a:extLst>
              </p:cNvPr>
              <p:cNvSpPr/>
              <p:nvPr/>
            </p:nvSpPr>
            <p:spPr>
              <a:xfrm>
                <a:off x="8913856" y="6225793"/>
                <a:ext cx="183786" cy="189420"/>
              </a:xfrm>
              <a:prstGeom prst="triangle">
                <a:avLst/>
              </a:prstGeom>
              <a:solidFill>
                <a:srgbClr val="076D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6AD04343-6C37-F0E2-5CDE-3FFC9CA21414}"/>
                  </a:ext>
                </a:extLst>
              </p:cNvPr>
              <p:cNvSpPr txBox="1"/>
              <p:nvPr/>
            </p:nvSpPr>
            <p:spPr>
              <a:xfrm>
                <a:off x="9070359" y="6129990"/>
                <a:ext cx="730022" cy="369332"/>
              </a:xfrm>
              <a:prstGeom prst="rect">
                <a:avLst/>
              </a:prstGeom>
              <a:noFill/>
            </p:spPr>
            <p:txBody>
              <a:bodyPr wrap="square">
                <a:spAutoFit/>
              </a:bodyPr>
              <a:lstStyle/>
              <a:p>
                <a:r>
                  <a:rPr lang="en-US" kern="100">
                    <a:latin typeface="+mj-lt"/>
                    <a:cs typeface="Times New Roman" panose="02020603050405020304" pitchFamily="18" charset="0"/>
                  </a:rPr>
                  <a:t>171%</a:t>
                </a:r>
              </a:p>
            </p:txBody>
          </p:sp>
          <p:sp>
            <p:nvSpPr>
              <p:cNvPr id="32" name="TextBox 31">
                <a:extLst>
                  <a:ext uri="{FF2B5EF4-FFF2-40B4-BE49-F238E27FC236}">
                    <a16:creationId xmlns:a16="http://schemas.microsoft.com/office/drawing/2014/main" id="{6B219676-10EA-1FED-E51D-EBBFB7D48851}"/>
                  </a:ext>
                </a:extLst>
              </p:cNvPr>
              <p:cNvSpPr txBox="1"/>
              <p:nvPr/>
            </p:nvSpPr>
            <p:spPr>
              <a:xfrm>
                <a:off x="8625510" y="4462217"/>
                <a:ext cx="2071228" cy="284693"/>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lang="en-US" sz="1600" spc="50">
                    <a:solidFill>
                      <a:schemeClr val="accent5"/>
                    </a:solidFill>
                    <a:latin typeface="Franklin Gothic Medium" panose="020B0603020102020204" pitchFamily="34" charset="0"/>
                  </a:rPr>
                  <a:t>RESULTS:</a:t>
                </a:r>
              </a:p>
            </p:txBody>
          </p:sp>
        </p:grpSp>
        <p:sp>
          <p:nvSpPr>
            <p:cNvPr id="5" name="TextBox 4">
              <a:extLst>
                <a:ext uri="{FF2B5EF4-FFF2-40B4-BE49-F238E27FC236}">
                  <a16:creationId xmlns:a16="http://schemas.microsoft.com/office/drawing/2014/main" id="{A7785B70-AA4A-1346-7C05-C9923BA05047}"/>
                </a:ext>
              </a:extLst>
            </p:cNvPr>
            <p:cNvSpPr txBox="1"/>
            <p:nvPr/>
          </p:nvSpPr>
          <p:spPr>
            <a:xfrm>
              <a:off x="9305040" y="5835313"/>
              <a:ext cx="600055" cy="261610"/>
            </a:xfrm>
            <a:prstGeom prst="rect">
              <a:avLst/>
            </a:prstGeom>
            <a:noFill/>
          </p:spPr>
          <p:txBody>
            <a:bodyPr wrap="square">
              <a:spAutoFit/>
            </a:bodyPr>
            <a:lstStyle/>
            <a:p>
              <a:r>
                <a:rPr lang="en-US" sz="1100" kern="100">
                  <a:effectLst/>
                  <a:ea typeface="Aptos" panose="020B0004020202020204" pitchFamily="34" charset="0"/>
                  <a:cs typeface="Times New Roman" panose="02020603050405020304" pitchFamily="18" charset="0"/>
                </a:rPr>
                <a:t>2.63%</a:t>
              </a:r>
              <a:endParaRPr lang="en-US" sz="1100"/>
            </a:p>
          </p:txBody>
        </p:sp>
      </p:grpSp>
    </p:spTree>
    <p:extLst>
      <p:ext uri="{BB962C8B-B14F-4D97-AF65-F5344CB8AC3E}">
        <p14:creationId xmlns:p14="http://schemas.microsoft.com/office/powerpoint/2010/main" val="144385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5D6D-7D54-5160-52D8-BCA2FBF7021B}"/>
              </a:ext>
            </a:extLst>
          </p:cNvPr>
          <p:cNvSpPr>
            <a:spLocks noGrp="1"/>
          </p:cNvSpPr>
          <p:nvPr>
            <p:ph type="title"/>
          </p:nvPr>
        </p:nvSpPr>
        <p:spPr/>
        <p:txBody>
          <a:bodyPr/>
          <a:lstStyle/>
          <a:p>
            <a:r>
              <a:rPr lang="en-US"/>
              <a:t>AB Testing</a:t>
            </a:r>
          </a:p>
        </p:txBody>
      </p:sp>
      <p:sp>
        <p:nvSpPr>
          <p:cNvPr id="8" name="Subtitle 2">
            <a:extLst>
              <a:ext uri="{FF2B5EF4-FFF2-40B4-BE49-F238E27FC236}">
                <a16:creationId xmlns:a16="http://schemas.microsoft.com/office/drawing/2014/main" id="{062305BB-3413-418F-5D1B-794112C445AD}"/>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sp>
        <p:nvSpPr>
          <p:cNvPr id="38" name="Rectangle 37">
            <a:extLst>
              <a:ext uri="{FF2B5EF4-FFF2-40B4-BE49-F238E27FC236}">
                <a16:creationId xmlns:a16="http://schemas.microsoft.com/office/drawing/2014/main" id="{82D41C42-CFF6-95E4-72F0-05DBCB0FB547}"/>
              </a:ext>
            </a:extLst>
          </p:cNvPr>
          <p:cNvSpPr/>
          <p:nvPr/>
        </p:nvSpPr>
        <p:spPr>
          <a:xfrm>
            <a:off x="838200" y="2294010"/>
            <a:ext cx="1433384" cy="1433384"/>
          </a:xfrm>
          <a:prstGeom prst="rect">
            <a:avLst/>
          </a:prstGeom>
          <a:solidFill>
            <a:srgbClr val="A49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a:t>
            </a:r>
          </a:p>
          <a:p>
            <a:pPr algn="ctr"/>
            <a:r>
              <a:rPr lang="en-US" sz="1400" b="1"/>
              <a:t>(with people)</a:t>
            </a:r>
          </a:p>
        </p:txBody>
      </p:sp>
      <p:sp>
        <p:nvSpPr>
          <p:cNvPr id="39" name="Rectangle 38">
            <a:extLst>
              <a:ext uri="{FF2B5EF4-FFF2-40B4-BE49-F238E27FC236}">
                <a16:creationId xmlns:a16="http://schemas.microsoft.com/office/drawing/2014/main" id="{8EB92B51-707D-4CEB-88D5-D909994FC5D0}"/>
              </a:ext>
            </a:extLst>
          </p:cNvPr>
          <p:cNvSpPr/>
          <p:nvPr/>
        </p:nvSpPr>
        <p:spPr>
          <a:xfrm>
            <a:off x="832725" y="4069420"/>
            <a:ext cx="1433384" cy="1433384"/>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B</a:t>
            </a:r>
          </a:p>
          <a:p>
            <a:pPr algn="ctr"/>
            <a:r>
              <a:rPr lang="en-US" sz="1400" b="1"/>
              <a:t>(without people)</a:t>
            </a:r>
          </a:p>
        </p:txBody>
      </p:sp>
      <p:sp>
        <p:nvSpPr>
          <p:cNvPr id="47" name="TextBox 46">
            <a:extLst>
              <a:ext uri="{FF2B5EF4-FFF2-40B4-BE49-F238E27FC236}">
                <a16:creationId xmlns:a16="http://schemas.microsoft.com/office/drawing/2014/main" id="{D9E1DA17-33BD-C43A-9A64-377E43D401AE}"/>
              </a:ext>
            </a:extLst>
          </p:cNvPr>
          <p:cNvSpPr txBox="1"/>
          <p:nvPr/>
        </p:nvSpPr>
        <p:spPr>
          <a:xfrm>
            <a:off x="838200" y="1872048"/>
            <a:ext cx="1433384" cy="338554"/>
          </a:xfrm>
          <a:prstGeom prst="rect">
            <a:avLst/>
          </a:prstGeom>
          <a:noFill/>
        </p:spPr>
        <p:txBody>
          <a:bodyPr wrap="square">
            <a:spAutoFit/>
          </a:bodyPr>
          <a:lstStyle/>
          <a:p>
            <a:pPr algn="ctr"/>
            <a:r>
              <a:rPr lang="en-US" sz="1600" i="1" kern="100">
                <a:latin typeface="Georgia" panose="02040502050405020303" pitchFamily="18" charset="0"/>
                <a:ea typeface="Aptos" panose="020B0004020202020204" pitchFamily="34" charset="0"/>
                <a:cs typeface="Times New Roman" panose="02020603050405020304" pitchFamily="18" charset="0"/>
              </a:rPr>
              <a:t>Image</a:t>
            </a:r>
            <a:endParaRPr lang="en-US" i="1">
              <a:latin typeface="Georgia" panose="02040502050405020303" pitchFamily="18" charset="0"/>
            </a:endParaRPr>
          </a:p>
        </p:txBody>
      </p:sp>
      <p:sp>
        <p:nvSpPr>
          <p:cNvPr id="51" name="TextBox 50">
            <a:extLst>
              <a:ext uri="{FF2B5EF4-FFF2-40B4-BE49-F238E27FC236}">
                <a16:creationId xmlns:a16="http://schemas.microsoft.com/office/drawing/2014/main" id="{02C61474-5867-1C27-35AE-CF305C22081A}"/>
              </a:ext>
            </a:extLst>
          </p:cNvPr>
          <p:cNvSpPr txBox="1"/>
          <p:nvPr/>
        </p:nvSpPr>
        <p:spPr>
          <a:xfrm>
            <a:off x="832725" y="3764088"/>
            <a:ext cx="1433384" cy="276999"/>
          </a:xfrm>
          <a:prstGeom prst="rect">
            <a:avLst/>
          </a:prstGeom>
          <a:noFill/>
        </p:spPr>
        <p:txBody>
          <a:bodyPr wrap="square">
            <a:spAutoFit/>
          </a:bodyPr>
          <a:lstStyle/>
          <a:p>
            <a:pPr algn="ctr"/>
            <a:r>
              <a:rPr lang="en-US" sz="1200" kern="100">
                <a:latin typeface="+mj-lt"/>
                <a:ea typeface="Aptos" panose="020B0004020202020204" pitchFamily="34" charset="0"/>
                <a:cs typeface="Times New Roman" panose="02020603050405020304" pitchFamily="18" charset="0"/>
              </a:rPr>
              <a:t>VS.</a:t>
            </a:r>
            <a:endParaRPr lang="en-US" sz="1400">
              <a:latin typeface="+mj-lt"/>
            </a:endParaRPr>
          </a:p>
        </p:txBody>
      </p:sp>
    </p:spTree>
    <p:extLst>
      <p:ext uri="{BB962C8B-B14F-4D97-AF65-F5344CB8AC3E}">
        <p14:creationId xmlns:p14="http://schemas.microsoft.com/office/powerpoint/2010/main" val="370943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5D6D-7D54-5160-52D8-BCA2FBF7021B}"/>
              </a:ext>
            </a:extLst>
          </p:cNvPr>
          <p:cNvSpPr>
            <a:spLocks noGrp="1"/>
          </p:cNvSpPr>
          <p:nvPr>
            <p:ph type="title"/>
          </p:nvPr>
        </p:nvSpPr>
        <p:spPr/>
        <p:txBody>
          <a:bodyPr/>
          <a:lstStyle/>
          <a:p>
            <a:r>
              <a:rPr lang="en-US"/>
              <a:t>AB Testing</a:t>
            </a:r>
          </a:p>
        </p:txBody>
      </p:sp>
      <p:sp>
        <p:nvSpPr>
          <p:cNvPr id="8" name="Subtitle 2">
            <a:extLst>
              <a:ext uri="{FF2B5EF4-FFF2-40B4-BE49-F238E27FC236}">
                <a16:creationId xmlns:a16="http://schemas.microsoft.com/office/drawing/2014/main" id="{062305BB-3413-418F-5D1B-794112C445AD}"/>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sp>
        <p:nvSpPr>
          <p:cNvPr id="40" name="Rectangle 39">
            <a:extLst>
              <a:ext uri="{FF2B5EF4-FFF2-40B4-BE49-F238E27FC236}">
                <a16:creationId xmlns:a16="http://schemas.microsoft.com/office/drawing/2014/main" id="{9FE7B1ED-7817-6F1E-356C-50BD14552E23}"/>
              </a:ext>
            </a:extLst>
          </p:cNvPr>
          <p:cNvSpPr/>
          <p:nvPr/>
        </p:nvSpPr>
        <p:spPr>
          <a:xfrm>
            <a:off x="3365368" y="4069420"/>
            <a:ext cx="1433384" cy="1433384"/>
          </a:xfrm>
          <a:prstGeom prst="rect">
            <a:avLst/>
          </a:prstGeom>
          <a:solidFill>
            <a:srgbClr val="916E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t>
            </a:r>
          </a:p>
          <a:p>
            <a:pPr algn="ctr"/>
            <a:r>
              <a:rPr lang="en-US" sz="1200"/>
              <a:t>(without people)</a:t>
            </a:r>
          </a:p>
          <a:p>
            <a:pPr algn="ctr"/>
            <a:r>
              <a:rPr lang="en-US" sz="1400" b="1"/>
              <a:t>(statement)</a:t>
            </a:r>
          </a:p>
        </p:txBody>
      </p:sp>
      <p:sp>
        <p:nvSpPr>
          <p:cNvPr id="44" name="Rectangle 43">
            <a:extLst>
              <a:ext uri="{FF2B5EF4-FFF2-40B4-BE49-F238E27FC236}">
                <a16:creationId xmlns:a16="http://schemas.microsoft.com/office/drawing/2014/main" id="{4D56FB64-22C1-228A-D133-7A2A57CA7E35}"/>
              </a:ext>
            </a:extLst>
          </p:cNvPr>
          <p:cNvSpPr/>
          <p:nvPr/>
        </p:nvSpPr>
        <p:spPr>
          <a:xfrm>
            <a:off x="3370843" y="2294010"/>
            <a:ext cx="1433384" cy="1433384"/>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B</a:t>
            </a:r>
          </a:p>
          <a:p>
            <a:pPr algn="ctr"/>
            <a:r>
              <a:rPr lang="en-US" sz="1200" dirty="0"/>
              <a:t>(without people)</a:t>
            </a:r>
          </a:p>
          <a:p>
            <a:pPr algn="ctr"/>
            <a:endParaRPr lang="en-US" sz="1200" dirty="0"/>
          </a:p>
        </p:txBody>
      </p:sp>
      <p:sp>
        <p:nvSpPr>
          <p:cNvPr id="48" name="TextBox 47">
            <a:extLst>
              <a:ext uri="{FF2B5EF4-FFF2-40B4-BE49-F238E27FC236}">
                <a16:creationId xmlns:a16="http://schemas.microsoft.com/office/drawing/2014/main" id="{B18CDC04-F8DE-9985-78D3-3029E6068A6E}"/>
              </a:ext>
            </a:extLst>
          </p:cNvPr>
          <p:cNvSpPr txBox="1"/>
          <p:nvPr/>
        </p:nvSpPr>
        <p:spPr>
          <a:xfrm>
            <a:off x="3370843" y="1872048"/>
            <a:ext cx="1433384" cy="338554"/>
          </a:xfrm>
          <a:prstGeom prst="rect">
            <a:avLst/>
          </a:prstGeom>
          <a:noFill/>
        </p:spPr>
        <p:txBody>
          <a:bodyPr wrap="square">
            <a:spAutoFit/>
          </a:bodyPr>
          <a:lstStyle/>
          <a:p>
            <a:pPr algn="ctr"/>
            <a:r>
              <a:rPr lang="en-US" sz="1600" i="1" kern="100">
                <a:latin typeface="Georgia" panose="02040502050405020303" pitchFamily="18" charset="0"/>
                <a:ea typeface="Aptos" panose="020B0004020202020204" pitchFamily="34" charset="0"/>
                <a:cs typeface="Times New Roman" panose="02020603050405020304" pitchFamily="18" charset="0"/>
              </a:rPr>
              <a:t>Copy</a:t>
            </a:r>
            <a:endParaRPr lang="en-US" i="1">
              <a:latin typeface="Georgia" panose="02040502050405020303" pitchFamily="18" charset="0"/>
            </a:endParaRPr>
          </a:p>
        </p:txBody>
      </p:sp>
      <p:sp>
        <p:nvSpPr>
          <p:cNvPr id="52" name="TextBox 51">
            <a:extLst>
              <a:ext uri="{FF2B5EF4-FFF2-40B4-BE49-F238E27FC236}">
                <a16:creationId xmlns:a16="http://schemas.microsoft.com/office/drawing/2014/main" id="{FE8A969B-99F3-C229-74E7-C36A1CBC9098}"/>
              </a:ext>
            </a:extLst>
          </p:cNvPr>
          <p:cNvSpPr txBox="1"/>
          <p:nvPr/>
        </p:nvSpPr>
        <p:spPr>
          <a:xfrm>
            <a:off x="3365368" y="3764087"/>
            <a:ext cx="1433384" cy="276999"/>
          </a:xfrm>
          <a:prstGeom prst="rect">
            <a:avLst/>
          </a:prstGeom>
          <a:noFill/>
        </p:spPr>
        <p:txBody>
          <a:bodyPr wrap="square">
            <a:spAutoFit/>
          </a:bodyPr>
          <a:lstStyle/>
          <a:p>
            <a:pPr algn="ctr"/>
            <a:r>
              <a:rPr lang="en-US" sz="1200" kern="100">
                <a:latin typeface="+mj-lt"/>
                <a:ea typeface="Aptos" panose="020B0004020202020204" pitchFamily="34" charset="0"/>
                <a:cs typeface="Times New Roman" panose="02020603050405020304" pitchFamily="18" charset="0"/>
              </a:rPr>
              <a:t>VS.</a:t>
            </a:r>
            <a:endParaRPr lang="en-US" sz="1400">
              <a:latin typeface="+mj-lt"/>
            </a:endParaRPr>
          </a:p>
        </p:txBody>
      </p:sp>
      <p:sp>
        <p:nvSpPr>
          <p:cNvPr id="4" name="TextBox 3">
            <a:extLst>
              <a:ext uri="{FF2B5EF4-FFF2-40B4-BE49-F238E27FC236}">
                <a16:creationId xmlns:a16="http://schemas.microsoft.com/office/drawing/2014/main" id="{988B3E89-D68B-75AC-948C-6AFD8D4924DC}"/>
              </a:ext>
            </a:extLst>
          </p:cNvPr>
          <p:cNvSpPr txBox="1"/>
          <p:nvPr/>
        </p:nvSpPr>
        <p:spPr>
          <a:xfrm>
            <a:off x="3464703" y="3085314"/>
            <a:ext cx="1234714" cy="307777"/>
          </a:xfrm>
          <a:prstGeom prst="rect">
            <a:avLst/>
          </a:prstGeom>
          <a:noFill/>
        </p:spPr>
        <p:txBody>
          <a:bodyPr wrap="square">
            <a:spAutoFit/>
          </a:bodyPr>
          <a:lstStyle/>
          <a:p>
            <a:pPr algn="ctr"/>
            <a:r>
              <a:rPr lang="en-US" sz="1400" b="1">
                <a:solidFill>
                  <a:schemeClr val="bg1"/>
                </a:solidFill>
              </a:rPr>
              <a:t>(quote)</a:t>
            </a:r>
          </a:p>
        </p:txBody>
      </p:sp>
    </p:spTree>
    <p:extLst>
      <p:ext uri="{BB962C8B-B14F-4D97-AF65-F5344CB8AC3E}">
        <p14:creationId xmlns:p14="http://schemas.microsoft.com/office/powerpoint/2010/main" val="3734850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5D6D-7D54-5160-52D8-BCA2FBF7021B}"/>
              </a:ext>
            </a:extLst>
          </p:cNvPr>
          <p:cNvSpPr>
            <a:spLocks noGrp="1"/>
          </p:cNvSpPr>
          <p:nvPr>
            <p:ph type="title"/>
          </p:nvPr>
        </p:nvSpPr>
        <p:spPr/>
        <p:txBody>
          <a:bodyPr/>
          <a:lstStyle/>
          <a:p>
            <a:r>
              <a:rPr lang="en-US"/>
              <a:t>AB Testing</a:t>
            </a:r>
          </a:p>
        </p:txBody>
      </p:sp>
      <p:sp>
        <p:nvSpPr>
          <p:cNvPr id="8" name="Subtitle 2">
            <a:extLst>
              <a:ext uri="{FF2B5EF4-FFF2-40B4-BE49-F238E27FC236}">
                <a16:creationId xmlns:a16="http://schemas.microsoft.com/office/drawing/2014/main" id="{062305BB-3413-418F-5D1B-794112C445AD}"/>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sp>
        <p:nvSpPr>
          <p:cNvPr id="41" name="Rectangle 40">
            <a:extLst>
              <a:ext uri="{FF2B5EF4-FFF2-40B4-BE49-F238E27FC236}">
                <a16:creationId xmlns:a16="http://schemas.microsoft.com/office/drawing/2014/main" id="{2BBEE3FD-38D3-3629-06D1-98BB750FB6D4}"/>
              </a:ext>
            </a:extLst>
          </p:cNvPr>
          <p:cNvSpPr/>
          <p:nvPr/>
        </p:nvSpPr>
        <p:spPr>
          <a:xfrm>
            <a:off x="5934195" y="4069420"/>
            <a:ext cx="1433384" cy="1433384"/>
          </a:xfrm>
          <a:prstGeom prst="rect">
            <a:avLst/>
          </a:prstGeom>
          <a:solidFill>
            <a:srgbClr val="29B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a:p>
            <a:pPr algn="ctr"/>
            <a:r>
              <a:rPr lang="en-US" sz="1200"/>
              <a:t>(without people)</a:t>
            </a:r>
          </a:p>
          <a:p>
            <a:pPr algn="ctr"/>
            <a:r>
              <a:rPr lang="en-US" sz="1200"/>
              <a:t>(statement)</a:t>
            </a:r>
          </a:p>
          <a:p>
            <a:pPr algn="ctr"/>
            <a:r>
              <a:rPr lang="en-US" sz="1400" b="1"/>
              <a:t>(In Comments)</a:t>
            </a:r>
          </a:p>
        </p:txBody>
      </p:sp>
      <p:sp>
        <p:nvSpPr>
          <p:cNvPr id="49" name="Rectangle 48">
            <a:extLst>
              <a:ext uri="{FF2B5EF4-FFF2-40B4-BE49-F238E27FC236}">
                <a16:creationId xmlns:a16="http://schemas.microsoft.com/office/drawing/2014/main" id="{80649DAE-0440-201B-3C3B-BB9195D76D43}"/>
              </a:ext>
            </a:extLst>
          </p:cNvPr>
          <p:cNvSpPr/>
          <p:nvPr/>
        </p:nvSpPr>
        <p:spPr>
          <a:xfrm>
            <a:off x="5939670" y="2294010"/>
            <a:ext cx="1433384" cy="1433384"/>
          </a:xfrm>
          <a:prstGeom prst="rect">
            <a:avLst/>
          </a:prstGeom>
          <a:solidFill>
            <a:srgbClr val="916E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t>
            </a:r>
          </a:p>
          <a:p>
            <a:pPr algn="ctr"/>
            <a:r>
              <a:rPr lang="en-US" sz="1200"/>
              <a:t>(without people)</a:t>
            </a:r>
          </a:p>
          <a:p>
            <a:pPr algn="ctr"/>
            <a:r>
              <a:rPr lang="en-US" sz="1200"/>
              <a:t>(statement)</a:t>
            </a:r>
          </a:p>
          <a:p>
            <a:pPr algn="ctr"/>
            <a:endParaRPr lang="en-US" sz="1200"/>
          </a:p>
        </p:txBody>
      </p:sp>
      <p:sp>
        <p:nvSpPr>
          <p:cNvPr id="50" name="TextBox 49">
            <a:extLst>
              <a:ext uri="{FF2B5EF4-FFF2-40B4-BE49-F238E27FC236}">
                <a16:creationId xmlns:a16="http://schemas.microsoft.com/office/drawing/2014/main" id="{034E246A-6241-EEB9-7EB7-294379238F93}"/>
              </a:ext>
            </a:extLst>
          </p:cNvPr>
          <p:cNvSpPr txBox="1"/>
          <p:nvPr/>
        </p:nvSpPr>
        <p:spPr>
          <a:xfrm>
            <a:off x="5939670" y="1872048"/>
            <a:ext cx="1433384" cy="338554"/>
          </a:xfrm>
          <a:prstGeom prst="rect">
            <a:avLst/>
          </a:prstGeom>
          <a:noFill/>
        </p:spPr>
        <p:txBody>
          <a:bodyPr wrap="square">
            <a:spAutoFit/>
          </a:bodyPr>
          <a:lstStyle/>
          <a:p>
            <a:pPr algn="ctr"/>
            <a:r>
              <a:rPr lang="en-US" sz="1600" i="1" kern="100">
                <a:latin typeface="Georgia" panose="02040502050405020303" pitchFamily="18" charset="0"/>
                <a:ea typeface="Aptos" panose="020B0004020202020204" pitchFamily="34" charset="0"/>
                <a:cs typeface="Times New Roman" panose="02020603050405020304" pitchFamily="18" charset="0"/>
              </a:rPr>
              <a:t>Link</a:t>
            </a:r>
            <a:endParaRPr lang="en-US" i="1">
              <a:latin typeface="Georgia" panose="02040502050405020303" pitchFamily="18" charset="0"/>
            </a:endParaRPr>
          </a:p>
        </p:txBody>
      </p:sp>
      <p:sp>
        <p:nvSpPr>
          <p:cNvPr id="53" name="TextBox 52">
            <a:extLst>
              <a:ext uri="{FF2B5EF4-FFF2-40B4-BE49-F238E27FC236}">
                <a16:creationId xmlns:a16="http://schemas.microsoft.com/office/drawing/2014/main" id="{C9AA79D5-3105-7600-D58A-4EEF8BA8EC85}"/>
              </a:ext>
            </a:extLst>
          </p:cNvPr>
          <p:cNvSpPr txBox="1"/>
          <p:nvPr/>
        </p:nvSpPr>
        <p:spPr>
          <a:xfrm>
            <a:off x="5934195" y="3764087"/>
            <a:ext cx="1433384" cy="276999"/>
          </a:xfrm>
          <a:prstGeom prst="rect">
            <a:avLst/>
          </a:prstGeom>
          <a:noFill/>
        </p:spPr>
        <p:txBody>
          <a:bodyPr wrap="square">
            <a:spAutoFit/>
          </a:bodyPr>
          <a:lstStyle/>
          <a:p>
            <a:pPr algn="ctr"/>
            <a:r>
              <a:rPr lang="en-US" sz="1200" kern="100">
                <a:latin typeface="+mj-lt"/>
                <a:ea typeface="Aptos" panose="020B0004020202020204" pitchFamily="34" charset="0"/>
                <a:cs typeface="Times New Roman" panose="02020603050405020304" pitchFamily="18" charset="0"/>
              </a:rPr>
              <a:t>VS.</a:t>
            </a:r>
            <a:endParaRPr lang="en-US" sz="1400">
              <a:latin typeface="+mj-lt"/>
            </a:endParaRPr>
          </a:p>
        </p:txBody>
      </p:sp>
      <p:sp>
        <p:nvSpPr>
          <p:cNvPr id="4" name="TextBox 3">
            <a:extLst>
              <a:ext uri="{FF2B5EF4-FFF2-40B4-BE49-F238E27FC236}">
                <a16:creationId xmlns:a16="http://schemas.microsoft.com/office/drawing/2014/main" id="{E49FB112-A3E6-98BA-B9E1-AB0D3C26B262}"/>
              </a:ext>
            </a:extLst>
          </p:cNvPr>
          <p:cNvSpPr txBox="1"/>
          <p:nvPr/>
        </p:nvSpPr>
        <p:spPr>
          <a:xfrm>
            <a:off x="6129350" y="3199161"/>
            <a:ext cx="1043073" cy="307777"/>
          </a:xfrm>
          <a:prstGeom prst="rect">
            <a:avLst/>
          </a:prstGeom>
          <a:noFill/>
        </p:spPr>
        <p:txBody>
          <a:bodyPr wrap="square">
            <a:spAutoFit/>
          </a:bodyPr>
          <a:lstStyle/>
          <a:p>
            <a:pPr algn="ctr"/>
            <a:r>
              <a:rPr lang="en-US" sz="1400" b="1">
                <a:solidFill>
                  <a:schemeClr val="bg1"/>
                </a:solidFill>
              </a:rPr>
              <a:t>(In Copy)</a:t>
            </a:r>
          </a:p>
        </p:txBody>
      </p:sp>
    </p:spTree>
    <p:extLst>
      <p:ext uri="{BB962C8B-B14F-4D97-AF65-F5344CB8AC3E}">
        <p14:creationId xmlns:p14="http://schemas.microsoft.com/office/powerpoint/2010/main" val="3140178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5D6D-7D54-5160-52D8-BCA2FBF7021B}"/>
              </a:ext>
            </a:extLst>
          </p:cNvPr>
          <p:cNvSpPr>
            <a:spLocks noGrp="1"/>
          </p:cNvSpPr>
          <p:nvPr>
            <p:ph type="title"/>
          </p:nvPr>
        </p:nvSpPr>
        <p:spPr/>
        <p:txBody>
          <a:bodyPr/>
          <a:lstStyle/>
          <a:p>
            <a:r>
              <a:rPr lang="en-US"/>
              <a:t>AB Testing</a:t>
            </a:r>
          </a:p>
        </p:txBody>
      </p:sp>
      <p:sp>
        <p:nvSpPr>
          <p:cNvPr id="8" name="Subtitle 2">
            <a:extLst>
              <a:ext uri="{FF2B5EF4-FFF2-40B4-BE49-F238E27FC236}">
                <a16:creationId xmlns:a16="http://schemas.microsoft.com/office/drawing/2014/main" id="{062305BB-3413-418F-5D1B-794112C445AD}"/>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pic>
        <p:nvPicPr>
          <p:cNvPr id="1026" name="Picture 2" descr="Plankton Got Crabby Patty Secret Recipe Coloring Page">
            <a:extLst>
              <a:ext uri="{FF2B5EF4-FFF2-40B4-BE49-F238E27FC236}">
                <a16:creationId xmlns:a16="http://schemas.microsoft.com/office/drawing/2014/main" id="{74EF1112-8054-39BD-440D-FB5D03ADF1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176" r="28826"/>
          <a:stretch/>
        </p:blipFill>
        <p:spPr bwMode="auto">
          <a:xfrm>
            <a:off x="8752883" y="2410266"/>
            <a:ext cx="2077244" cy="29846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178DEB4-4A7F-5359-1440-96A9DF6E97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24056" y="2669281"/>
            <a:ext cx="2137211" cy="2184704"/>
          </a:xfrm>
          <a:prstGeom prst="rect">
            <a:avLst/>
          </a:prstGeom>
          <a:noFill/>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D28F47CF-E0DC-9E96-66B5-7FFC5B15D6B2}"/>
              </a:ext>
            </a:extLst>
          </p:cNvPr>
          <p:cNvGrpSpPr/>
          <p:nvPr/>
        </p:nvGrpSpPr>
        <p:grpSpPr>
          <a:xfrm>
            <a:off x="832725" y="1872048"/>
            <a:ext cx="1438859" cy="3630756"/>
            <a:chOff x="832725" y="1872048"/>
            <a:chExt cx="1438859" cy="3630756"/>
          </a:xfrm>
        </p:grpSpPr>
        <p:sp>
          <p:nvSpPr>
            <p:cNvPr id="38" name="Rectangle 37">
              <a:extLst>
                <a:ext uri="{FF2B5EF4-FFF2-40B4-BE49-F238E27FC236}">
                  <a16:creationId xmlns:a16="http://schemas.microsoft.com/office/drawing/2014/main" id="{82D41C42-CFF6-95E4-72F0-05DBCB0FB547}"/>
                </a:ext>
              </a:extLst>
            </p:cNvPr>
            <p:cNvSpPr/>
            <p:nvPr/>
          </p:nvSpPr>
          <p:spPr>
            <a:xfrm>
              <a:off x="838200" y="2294010"/>
              <a:ext cx="1433384" cy="1433384"/>
            </a:xfrm>
            <a:prstGeom prst="rect">
              <a:avLst/>
            </a:prstGeom>
            <a:solidFill>
              <a:srgbClr val="A49C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A</a:t>
              </a:r>
            </a:p>
            <a:p>
              <a:pPr algn="ctr"/>
              <a:r>
                <a:rPr lang="en-US" sz="1400" b="1"/>
                <a:t>(with people)</a:t>
              </a:r>
            </a:p>
          </p:txBody>
        </p:sp>
        <p:sp>
          <p:nvSpPr>
            <p:cNvPr id="39" name="Rectangle 38">
              <a:extLst>
                <a:ext uri="{FF2B5EF4-FFF2-40B4-BE49-F238E27FC236}">
                  <a16:creationId xmlns:a16="http://schemas.microsoft.com/office/drawing/2014/main" id="{8EB92B51-707D-4CEB-88D5-D909994FC5D0}"/>
                </a:ext>
              </a:extLst>
            </p:cNvPr>
            <p:cNvSpPr/>
            <p:nvPr/>
          </p:nvSpPr>
          <p:spPr>
            <a:xfrm>
              <a:off x="832725" y="4069420"/>
              <a:ext cx="1433384" cy="1433384"/>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B</a:t>
              </a:r>
            </a:p>
            <a:p>
              <a:pPr algn="ctr"/>
              <a:r>
                <a:rPr lang="en-US" sz="1400" b="1"/>
                <a:t>(without people)</a:t>
              </a:r>
            </a:p>
          </p:txBody>
        </p:sp>
        <p:sp>
          <p:nvSpPr>
            <p:cNvPr id="47" name="TextBox 46">
              <a:extLst>
                <a:ext uri="{FF2B5EF4-FFF2-40B4-BE49-F238E27FC236}">
                  <a16:creationId xmlns:a16="http://schemas.microsoft.com/office/drawing/2014/main" id="{D9E1DA17-33BD-C43A-9A64-377E43D401AE}"/>
                </a:ext>
              </a:extLst>
            </p:cNvPr>
            <p:cNvSpPr txBox="1"/>
            <p:nvPr/>
          </p:nvSpPr>
          <p:spPr>
            <a:xfrm>
              <a:off x="838200" y="1872048"/>
              <a:ext cx="1433384" cy="338554"/>
            </a:xfrm>
            <a:prstGeom prst="rect">
              <a:avLst/>
            </a:prstGeom>
            <a:noFill/>
          </p:spPr>
          <p:txBody>
            <a:bodyPr wrap="square">
              <a:spAutoFit/>
            </a:bodyPr>
            <a:lstStyle/>
            <a:p>
              <a:pPr algn="ctr"/>
              <a:r>
                <a:rPr lang="en-US" sz="1600" i="1" kern="100">
                  <a:latin typeface="Georgia" panose="02040502050405020303" pitchFamily="18" charset="0"/>
                  <a:ea typeface="Aptos" panose="020B0004020202020204" pitchFamily="34" charset="0"/>
                  <a:cs typeface="Times New Roman" panose="02020603050405020304" pitchFamily="18" charset="0"/>
                </a:rPr>
                <a:t>Image</a:t>
              </a:r>
              <a:endParaRPr lang="en-US" i="1">
                <a:latin typeface="Georgia" panose="02040502050405020303" pitchFamily="18" charset="0"/>
              </a:endParaRPr>
            </a:p>
          </p:txBody>
        </p:sp>
        <p:sp>
          <p:nvSpPr>
            <p:cNvPr id="51" name="TextBox 50">
              <a:extLst>
                <a:ext uri="{FF2B5EF4-FFF2-40B4-BE49-F238E27FC236}">
                  <a16:creationId xmlns:a16="http://schemas.microsoft.com/office/drawing/2014/main" id="{02C61474-5867-1C27-35AE-CF305C22081A}"/>
                </a:ext>
              </a:extLst>
            </p:cNvPr>
            <p:cNvSpPr txBox="1"/>
            <p:nvPr/>
          </p:nvSpPr>
          <p:spPr>
            <a:xfrm>
              <a:off x="832725" y="3764088"/>
              <a:ext cx="1433384" cy="276999"/>
            </a:xfrm>
            <a:prstGeom prst="rect">
              <a:avLst/>
            </a:prstGeom>
            <a:noFill/>
          </p:spPr>
          <p:txBody>
            <a:bodyPr wrap="square">
              <a:spAutoFit/>
            </a:bodyPr>
            <a:lstStyle/>
            <a:p>
              <a:pPr algn="ctr"/>
              <a:r>
                <a:rPr lang="en-US" sz="1200" kern="100">
                  <a:latin typeface="+mj-lt"/>
                  <a:ea typeface="Aptos" panose="020B0004020202020204" pitchFamily="34" charset="0"/>
                  <a:cs typeface="Times New Roman" panose="02020603050405020304" pitchFamily="18" charset="0"/>
                </a:rPr>
                <a:t>VS.</a:t>
              </a:r>
              <a:endParaRPr lang="en-US" sz="1400">
                <a:latin typeface="+mj-lt"/>
              </a:endParaRPr>
            </a:p>
          </p:txBody>
        </p:sp>
      </p:grpSp>
      <p:grpSp>
        <p:nvGrpSpPr>
          <p:cNvPr id="55" name="Group 54">
            <a:extLst>
              <a:ext uri="{FF2B5EF4-FFF2-40B4-BE49-F238E27FC236}">
                <a16:creationId xmlns:a16="http://schemas.microsoft.com/office/drawing/2014/main" id="{480ABA22-322C-2C30-030F-EFA1E6673C87}"/>
              </a:ext>
            </a:extLst>
          </p:cNvPr>
          <p:cNvGrpSpPr/>
          <p:nvPr/>
        </p:nvGrpSpPr>
        <p:grpSpPr>
          <a:xfrm>
            <a:off x="3365368" y="1872048"/>
            <a:ext cx="1438859" cy="3630756"/>
            <a:chOff x="3365368" y="1872048"/>
            <a:chExt cx="1438859" cy="3630756"/>
          </a:xfrm>
        </p:grpSpPr>
        <p:sp>
          <p:nvSpPr>
            <p:cNvPr id="40" name="Rectangle 39">
              <a:extLst>
                <a:ext uri="{FF2B5EF4-FFF2-40B4-BE49-F238E27FC236}">
                  <a16:creationId xmlns:a16="http://schemas.microsoft.com/office/drawing/2014/main" id="{9FE7B1ED-7817-6F1E-356C-50BD14552E23}"/>
                </a:ext>
              </a:extLst>
            </p:cNvPr>
            <p:cNvSpPr/>
            <p:nvPr/>
          </p:nvSpPr>
          <p:spPr>
            <a:xfrm>
              <a:off x="3365368" y="4069420"/>
              <a:ext cx="1433384" cy="1433384"/>
            </a:xfrm>
            <a:prstGeom prst="rect">
              <a:avLst/>
            </a:prstGeom>
            <a:solidFill>
              <a:srgbClr val="916E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t>
              </a:r>
            </a:p>
            <a:p>
              <a:pPr algn="ctr"/>
              <a:r>
                <a:rPr lang="en-US" sz="1200"/>
                <a:t>(without people)</a:t>
              </a:r>
            </a:p>
            <a:p>
              <a:pPr algn="ctr"/>
              <a:r>
                <a:rPr lang="en-US" sz="1400" b="1"/>
                <a:t>(statement)</a:t>
              </a:r>
            </a:p>
          </p:txBody>
        </p:sp>
        <p:sp>
          <p:nvSpPr>
            <p:cNvPr id="44" name="Rectangle 43">
              <a:extLst>
                <a:ext uri="{FF2B5EF4-FFF2-40B4-BE49-F238E27FC236}">
                  <a16:creationId xmlns:a16="http://schemas.microsoft.com/office/drawing/2014/main" id="{4D56FB64-22C1-228A-D133-7A2A57CA7E35}"/>
                </a:ext>
              </a:extLst>
            </p:cNvPr>
            <p:cNvSpPr/>
            <p:nvPr/>
          </p:nvSpPr>
          <p:spPr>
            <a:xfrm>
              <a:off x="3370843" y="2294010"/>
              <a:ext cx="1433384" cy="1433384"/>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B</a:t>
              </a:r>
            </a:p>
            <a:p>
              <a:pPr algn="ctr"/>
              <a:r>
                <a:rPr lang="en-US" sz="1200"/>
                <a:t>(without people)</a:t>
              </a:r>
            </a:p>
            <a:p>
              <a:pPr algn="ctr"/>
              <a:r>
                <a:rPr lang="en-US" sz="1400" b="1"/>
                <a:t>(quote)</a:t>
              </a:r>
            </a:p>
          </p:txBody>
        </p:sp>
        <p:sp>
          <p:nvSpPr>
            <p:cNvPr id="48" name="TextBox 47">
              <a:extLst>
                <a:ext uri="{FF2B5EF4-FFF2-40B4-BE49-F238E27FC236}">
                  <a16:creationId xmlns:a16="http://schemas.microsoft.com/office/drawing/2014/main" id="{B18CDC04-F8DE-9985-78D3-3029E6068A6E}"/>
                </a:ext>
              </a:extLst>
            </p:cNvPr>
            <p:cNvSpPr txBox="1"/>
            <p:nvPr/>
          </p:nvSpPr>
          <p:spPr>
            <a:xfrm>
              <a:off x="3370843" y="1872048"/>
              <a:ext cx="1433384" cy="338554"/>
            </a:xfrm>
            <a:prstGeom prst="rect">
              <a:avLst/>
            </a:prstGeom>
            <a:noFill/>
          </p:spPr>
          <p:txBody>
            <a:bodyPr wrap="square">
              <a:spAutoFit/>
            </a:bodyPr>
            <a:lstStyle/>
            <a:p>
              <a:pPr algn="ctr"/>
              <a:r>
                <a:rPr lang="en-US" sz="1600" i="1" kern="100">
                  <a:latin typeface="Georgia" panose="02040502050405020303" pitchFamily="18" charset="0"/>
                  <a:ea typeface="Aptos" panose="020B0004020202020204" pitchFamily="34" charset="0"/>
                  <a:cs typeface="Times New Roman" panose="02020603050405020304" pitchFamily="18" charset="0"/>
                </a:rPr>
                <a:t>Copy</a:t>
              </a:r>
              <a:endParaRPr lang="en-US" i="1">
                <a:latin typeface="Georgia" panose="02040502050405020303" pitchFamily="18" charset="0"/>
              </a:endParaRPr>
            </a:p>
          </p:txBody>
        </p:sp>
        <p:sp>
          <p:nvSpPr>
            <p:cNvPr id="52" name="TextBox 51">
              <a:extLst>
                <a:ext uri="{FF2B5EF4-FFF2-40B4-BE49-F238E27FC236}">
                  <a16:creationId xmlns:a16="http://schemas.microsoft.com/office/drawing/2014/main" id="{FE8A969B-99F3-C229-74E7-C36A1CBC9098}"/>
                </a:ext>
              </a:extLst>
            </p:cNvPr>
            <p:cNvSpPr txBox="1"/>
            <p:nvPr/>
          </p:nvSpPr>
          <p:spPr>
            <a:xfrm>
              <a:off x="3365368" y="3764087"/>
              <a:ext cx="1433384" cy="276999"/>
            </a:xfrm>
            <a:prstGeom prst="rect">
              <a:avLst/>
            </a:prstGeom>
            <a:noFill/>
          </p:spPr>
          <p:txBody>
            <a:bodyPr wrap="square">
              <a:spAutoFit/>
            </a:bodyPr>
            <a:lstStyle/>
            <a:p>
              <a:pPr algn="ctr"/>
              <a:r>
                <a:rPr lang="en-US" sz="1200" kern="100">
                  <a:latin typeface="+mj-lt"/>
                  <a:ea typeface="Aptos" panose="020B0004020202020204" pitchFamily="34" charset="0"/>
                  <a:cs typeface="Times New Roman" panose="02020603050405020304" pitchFamily="18" charset="0"/>
                </a:rPr>
                <a:t>VS.</a:t>
              </a:r>
              <a:endParaRPr lang="en-US" sz="1400">
                <a:latin typeface="+mj-lt"/>
              </a:endParaRPr>
            </a:p>
          </p:txBody>
        </p:sp>
      </p:grpSp>
      <p:grpSp>
        <p:nvGrpSpPr>
          <p:cNvPr id="56" name="Group 55">
            <a:extLst>
              <a:ext uri="{FF2B5EF4-FFF2-40B4-BE49-F238E27FC236}">
                <a16:creationId xmlns:a16="http://schemas.microsoft.com/office/drawing/2014/main" id="{260F3F39-ED2A-CC35-2F4D-F86C9D968353}"/>
              </a:ext>
            </a:extLst>
          </p:cNvPr>
          <p:cNvGrpSpPr/>
          <p:nvPr/>
        </p:nvGrpSpPr>
        <p:grpSpPr>
          <a:xfrm>
            <a:off x="5934195" y="1872048"/>
            <a:ext cx="1438859" cy="3630756"/>
            <a:chOff x="5934195" y="1872048"/>
            <a:chExt cx="1438859" cy="3630756"/>
          </a:xfrm>
        </p:grpSpPr>
        <p:sp>
          <p:nvSpPr>
            <p:cNvPr id="41" name="Rectangle 40">
              <a:extLst>
                <a:ext uri="{FF2B5EF4-FFF2-40B4-BE49-F238E27FC236}">
                  <a16:creationId xmlns:a16="http://schemas.microsoft.com/office/drawing/2014/main" id="{2BBEE3FD-38D3-3629-06D1-98BB750FB6D4}"/>
                </a:ext>
              </a:extLst>
            </p:cNvPr>
            <p:cNvSpPr/>
            <p:nvPr/>
          </p:nvSpPr>
          <p:spPr>
            <a:xfrm>
              <a:off x="5934195" y="4069420"/>
              <a:ext cx="1433384" cy="1433384"/>
            </a:xfrm>
            <a:prstGeom prst="rect">
              <a:avLst/>
            </a:prstGeom>
            <a:solidFill>
              <a:srgbClr val="29B8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D</a:t>
              </a:r>
            </a:p>
            <a:p>
              <a:pPr algn="ctr"/>
              <a:r>
                <a:rPr lang="en-US" sz="1200"/>
                <a:t>(without people)</a:t>
              </a:r>
            </a:p>
            <a:p>
              <a:pPr algn="ctr"/>
              <a:r>
                <a:rPr lang="en-US" sz="1200"/>
                <a:t>(statement)</a:t>
              </a:r>
            </a:p>
            <a:p>
              <a:pPr algn="ctr"/>
              <a:r>
                <a:rPr lang="en-US" sz="1400" b="1"/>
                <a:t>(In Comments)</a:t>
              </a:r>
            </a:p>
          </p:txBody>
        </p:sp>
        <p:sp>
          <p:nvSpPr>
            <p:cNvPr id="49" name="Rectangle 48">
              <a:extLst>
                <a:ext uri="{FF2B5EF4-FFF2-40B4-BE49-F238E27FC236}">
                  <a16:creationId xmlns:a16="http://schemas.microsoft.com/office/drawing/2014/main" id="{80649DAE-0440-201B-3C3B-BB9195D76D43}"/>
                </a:ext>
              </a:extLst>
            </p:cNvPr>
            <p:cNvSpPr/>
            <p:nvPr/>
          </p:nvSpPr>
          <p:spPr>
            <a:xfrm>
              <a:off x="5939670" y="2294010"/>
              <a:ext cx="1433384" cy="1433384"/>
            </a:xfrm>
            <a:prstGeom prst="rect">
              <a:avLst/>
            </a:prstGeom>
            <a:solidFill>
              <a:srgbClr val="916E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t>C</a:t>
              </a:r>
            </a:p>
            <a:p>
              <a:pPr algn="ctr"/>
              <a:r>
                <a:rPr lang="en-US" sz="1200"/>
                <a:t>(without people)</a:t>
              </a:r>
            </a:p>
            <a:p>
              <a:pPr algn="ctr"/>
              <a:r>
                <a:rPr lang="en-US" sz="1200"/>
                <a:t>(statement)</a:t>
              </a:r>
            </a:p>
            <a:p>
              <a:pPr algn="ctr"/>
              <a:r>
                <a:rPr lang="en-US" sz="1400" b="1"/>
                <a:t>(In Copy)</a:t>
              </a:r>
            </a:p>
          </p:txBody>
        </p:sp>
        <p:sp>
          <p:nvSpPr>
            <p:cNvPr id="50" name="TextBox 49">
              <a:extLst>
                <a:ext uri="{FF2B5EF4-FFF2-40B4-BE49-F238E27FC236}">
                  <a16:creationId xmlns:a16="http://schemas.microsoft.com/office/drawing/2014/main" id="{034E246A-6241-EEB9-7EB7-294379238F93}"/>
                </a:ext>
              </a:extLst>
            </p:cNvPr>
            <p:cNvSpPr txBox="1"/>
            <p:nvPr/>
          </p:nvSpPr>
          <p:spPr>
            <a:xfrm>
              <a:off x="5939670" y="1872048"/>
              <a:ext cx="1433384" cy="338554"/>
            </a:xfrm>
            <a:prstGeom prst="rect">
              <a:avLst/>
            </a:prstGeom>
            <a:noFill/>
          </p:spPr>
          <p:txBody>
            <a:bodyPr wrap="square">
              <a:spAutoFit/>
            </a:bodyPr>
            <a:lstStyle/>
            <a:p>
              <a:pPr algn="ctr"/>
              <a:r>
                <a:rPr lang="en-US" sz="1600" i="1" kern="100">
                  <a:latin typeface="Georgia" panose="02040502050405020303" pitchFamily="18" charset="0"/>
                  <a:ea typeface="Aptos" panose="020B0004020202020204" pitchFamily="34" charset="0"/>
                  <a:cs typeface="Times New Roman" panose="02020603050405020304" pitchFamily="18" charset="0"/>
                </a:rPr>
                <a:t>Link</a:t>
              </a:r>
              <a:endParaRPr lang="en-US" i="1">
                <a:latin typeface="Georgia" panose="02040502050405020303" pitchFamily="18" charset="0"/>
              </a:endParaRPr>
            </a:p>
          </p:txBody>
        </p:sp>
        <p:sp>
          <p:nvSpPr>
            <p:cNvPr id="53" name="TextBox 52">
              <a:extLst>
                <a:ext uri="{FF2B5EF4-FFF2-40B4-BE49-F238E27FC236}">
                  <a16:creationId xmlns:a16="http://schemas.microsoft.com/office/drawing/2014/main" id="{C9AA79D5-3105-7600-D58A-4EEF8BA8EC85}"/>
                </a:ext>
              </a:extLst>
            </p:cNvPr>
            <p:cNvSpPr txBox="1"/>
            <p:nvPr/>
          </p:nvSpPr>
          <p:spPr>
            <a:xfrm>
              <a:off x="5934195" y="3764087"/>
              <a:ext cx="1433384" cy="276999"/>
            </a:xfrm>
            <a:prstGeom prst="rect">
              <a:avLst/>
            </a:prstGeom>
            <a:noFill/>
          </p:spPr>
          <p:txBody>
            <a:bodyPr wrap="square">
              <a:spAutoFit/>
            </a:bodyPr>
            <a:lstStyle/>
            <a:p>
              <a:pPr algn="ctr"/>
              <a:r>
                <a:rPr lang="en-US" sz="1200" kern="100">
                  <a:latin typeface="+mj-lt"/>
                  <a:ea typeface="Aptos" panose="020B0004020202020204" pitchFamily="34" charset="0"/>
                  <a:cs typeface="Times New Roman" panose="02020603050405020304" pitchFamily="18" charset="0"/>
                </a:rPr>
                <a:t>VS.</a:t>
              </a:r>
              <a:endParaRPr lang="en-US" sz="1400">
                <a:latin typeface="+mj-lt"/>
              </a:endParaRPr>
            </a:p>
          </p:txBody>
        </p:sp>
      </p:grpSp>
      <p:sp>
        <p:nvSpPr>
          <p:cNvPr id="3" name="Rectangle 2">
            <a:extLst>
              <a:ext uri="{FF2B5EF4-FFF2-40B4-BE49-F238E27FC236}">
                <a16:creationId xmlns:a16="http://schemas.microsoft.com/office/drawing/2014/main" id="{33DF6379-A452-4714-F827-855D8AA6F4B1}"/>
              </a:ext>
            </a:extLst>
          </p:cNvPr>
          <p:cNvSpPr/>
          <p:nvPr/>
        </p:nvSpPr>
        <p:spPr>
          <a:xfrm>
            <a:off x="673480" y="1795947"/>
            <a:ext cx="6871689" cy="3931373"/>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398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fade">
                                      <p:cBhvr>
                                        <p:cTn id="10"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B5D6D-7D54-5160-52D8-BCA2FBF7021B}"/>
              </a:ext>
            </a:extLst>
          </p:cNvPr>
          <p:cNvSpPr>
            <a:spLocks noGrp="1"/>
          </p:cNvSpPr>
          <p:nvPr>
            <p:ph type="title"/>
          </p:nvPr>
        </p:nvSpPr>
        <p:spPr/>
        <p:txBody>
          <a:bodyPr/>
          <a:lstStyle/>
          <a:p>
            <a:r>
              <a:rPr lang="en-US"/>
              <a:t>AB Tests Examples</a:t>
            </a:r>
          </a:p>
        </p:txBody>
      </p:sp>
      <p:sp>
        <p:nvSpPr>
          <p:cNvPr id="8" name="Subtitle 2">
            <a:extLst>
              <a:ext uri="{FF2B5EF4-FFF2-40B4-BE49-F238E27FC236}">
                <a16:creationId xmlns:a16="http://schemas.microsoft.com/office/drawing/2014/main" id="{062305BB-3413-418F-5D1B-794112C445AD}"/>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grpSp>
        <p:nvGrpSpPr>
          <p:cNvPr id="48" name="Group 47">
            <a:extLst>
              <a:ext uri="{FF2B5EF4-FFF2-40B4-BE49-F238E27FC236}">
                <a16:creationId xmlns:a16="http://schemas.microsoft.com/office/drawing/2014/main" id="{0AF17CEB-38C2-33DF-F267-2DB7EE87EDB6}"/>
              </a:ext>
            </a:extLst>
          </p:cNvPr>
          <p:cNvGrpSpPr/>
          <p:nvPr/>
        </p:nvGrpSpPr>
        <p:grpSpPr>
          <a:xfrm>
            <a:off x="838200" y="1673729"/>
            <a:ext cx="2971800" cy="4873570"/>
            <a:chOff x="838200" y="1673729"/>
            <a:chExt cx="2971800" cy="4873570"/>
          </a:xfrm>
        </p:grpSpPr>
        <p:sp>
          <p:nvSpPr>
            <p:cNvPr id="3" name="TextBox 2">
              <a:extLst>
                <a:ext uri="{FF2B5EF4-FFF2-40B4-BE49-F238E27FC236}">
                  <a16:creationId xmlns:a16="http://schemas.microsoft.com/office/drawing/2014/main" id="{BD501A7A-BFA3-FB91-DAEE-0229FC715150}"/>
                </a:ext>
              </a:extLst>
            </p:cNvPr>
            <p:cNvSpPr txBox="1"/>
            <p:nvPr/>
          </p:nvSpPr>
          <p:spPr>
            <a:xfrm>
              <a:off x="838200" y="1673729"/>
              <a:ext cx="2971800" cy="1095976"/>
            </a:xfrm>
            <a:prstGeom prst="rect">
              <a:avLst/>
            </a:prstGeom>
            <a:noFill/>
          </p:spPr>
          <p:txBody>
            <a:bodyPr wrap="square" rtlCol="0" anchor="t">
              <a:noAutofit/>
            </a:bodyPr>
            <a:lstStyle/>
            <a:p>
              <a:r>
                <a:rPr lang="en-US" sz="2000" kern="100">
                  <a:latin typeface="Franklin Gothic Demi" panose="020B0703020102020204" pitchFamily="34" charset="0"/>
                  <a:ea typeface="Aptos" panose="020B0004020202020204" pitchFamily="34" charset="0"/>
                  <a:cs typeface="Times New Roman" panose="02020603050405020304" pitchFamily="18" charset="0"/>
                </a:rPr>
                <a:t>Image</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People vs. No People </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Copy vs. No Copy</a:t>
              </a:r>
            </a:p>
          </p:txBody>
        </p:sp>
        <p:pic>
          <p:nvPicPr>
            <p:cNvPr id="5" name="Picture 4" descr="A group of people standing in a room&#10;&#10;Description automatically generated">
              <a:extLst>
                <a:ext uri="{FF2B5EF4-FFF2-40B4-BE49-F238E27FC236}">
                  <a16:creationId xmlns:a16="http://schemas.microsoft.com/office/drawing/2014/main" id="{09BA1153-C47E-580C-CB4C-FD5A288367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810" y="3106682"/>
              <a:ext cx="2533651" cy="1689484"/>
            </a:xfrm>
            <a:prstGeom prst="rect">
              <a:avLst/>
            </a:prstGeom>
          </p:spPr>
        </p:pic>
        <p:pic>
          <p:nvPicPr>
            <p:cNvPr id="7" name="Picture 6" descr="A large room with stairs and chairs&#10;&#10;Description automatically generated">
              <a:extLst>
                <a:ext uri="{FF2B5EF4-FFF2-40B4-BE49-F238E27FC236}">
                  <a16:creationId xmlns:a16="http://schemas.microsoft.com/office/drawing/2014/main" id="{94F5DDE3-965A-C0EF-60D9-B61F8FBEAB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271" y="4873458"/>
              <a:ext cx="2510190" cy="1673841"/>
            </a:xfrm>
            <a:prstGeom prst="rect">
              <a:avLst/>
            </a:prstGeom>
          </p:spPr>
        </p:pic>
      </p:grpSp>
      <p:grpSp>
        <p:nvGrpSpPr>
          <p:cNvPr id="47" name="Group 46">
            <a:extLst>
              <a:ext uri="{FF2B5EF4-FFF2-40B4-BE49-F238E27FC236}">
                <a16:creationId xmlns:a16="http://schemas.microsoft.com/office/drawing/2014/main" id="{52B29487-D3AE-E835-764E-05015E824B86}"/>
              </a:ext>
            </a:extLst>
          </p:cNvPr>
          <p:cNvGrpSpPr/>
          <p:nvPr/>
        </p:nvGrpSpPr>
        <p:grpSpPr>
          <a:xfrm>
            <a:off x="4610100" y="1673729"/>
            <a:ext cx="2971800" cy="4830175"/>
            <a:chOff x="4610100" y="1673729"/>
            <a:chExt cx="2971800" cy="4830175"/>
          </a:xfrm>
        </p:grpSpPr>
        <p:sp>
          <p:nvSpPr>
            <p:cNvPr id="34" name="TextBox 33">
              <a:extLst>
                <a:ext uri="{FF2B5EF4-FFF2-40B4-BE49-F238E27FC236}">
                  <a16:creationId xmlns:a16="http://schemas.microsoft.com/office/drawing/2014/main" id="{AD177DED-D320-94B8-1C97-A025570B9DCF}"/>
                </a:ext>
              </a:extLst>
            </p:cNvPr>
            <p:cNvSpPr txBox="1"/>
            <p:nvPr/>
          </p:nvSpPr>
          <p:spPr>
            <a:xfrm>
              <a:off x="4610100" y="1673729"/>
              <a:ext cx="2971800" cy="1382738"/>
            </a:xfrm>
            <a:prstGeom prst="rect">
              <a:avLst/>
            </a:prstGeom>
            <a:noFill/>
          </p:spPr>
          <p:txBody>
            <a:bodyPr wrap="square" rtlCol="0" anchor="t">
              <a:noAutofit/>
            </a:bodyPr>
            <a:lstStyle/>
            <a:p>
              <a:r>
                <a:rPr lang="en-US" sz="2000" kern="100">
                  <a:latin typeface="Franklin Gothic Demi" panose="020B0703020102020204" pitchFamily="34" charset="0"/>
                  <a:ea typeface="Aptos" panose="020B0004020202020204" pitchFamily="34" charset="0"/>
                  <a:cs typeface="Times New Roman" panose="02020603050405020304" pitchFamily="18" charset="0"/>
                </a:rPr>
                <a:t>Copy</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Quote vs. Statement</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Emojis vs. No Emojis</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&lt;100 characters vs. </a:t>
              </a:r>
              <a:br>
                <a:rPr lang="en-US" sz="1400" i="1" kern="100">
                  <a:latin typeface="Georgia" panose="02040502050405020303" pitchFamily="18" charset="0"/>
                  <a:ea typeface="Aptos" panose="020B0004020202020204" pitchFamily="34" charset="0"/>
                  <a:cs typeface="Times New Roman" panose="02020603050405020304" pitchFamily="18" charset="0"/>
                </a:rPr>
              </a:br>
              <a:r>
                <a:rPr lang="en-US" sz="1400" i="1" kern="100">
                  <a:latin typeface="Georgia" panose="02040502050405020303" pitchFamily="18" charset="0"/>
                  <a:ea typeface="Aptos" panose="020B0004020202020204" pitchFamily="34" charset="0"/>
                  <a:cs typeface="Times New Roman" panose="02020603050405020304" pitchFamily="18" charset="0"/>
                </a:rPr>
                <a:t>&gt;100 characters</a:t>
              </a:r>
            </a:p>
          </p:txBody>
        </p:sp>
        <p:grpSp>
          <p:nvGrpSpPr>
            <p:cNvPr id="23" name="Group 22">
              <a:extLst>
                <a:ext uri="{FF2B5EF4-FFF2-40B4-BE49-F238E27FC236}">
                  <a16:creationId xmlns:a16="http://schemas.microsoft.com/office/drawing/2014/main" id="{63AC47EA-A452-8914-F6C8-7176F51790C6}"/>
                </a:ext>
              </a:extLst>
            </p:cNvPr>
            <p:cNvGrpSpPr/>
            <p:nvPr/>
          </p:nvGrpSpPr>
          <p:grpSpPr>
            <a:xfrm>
              <a:off x="4678434" y="4873459"/>
              <a:ext cx="2688394" cy="1626400"/>
              <a:chOff x="4468461" y="4873459"/>
              <a:chExt cx="2688394" cy="1626400"/>
            </a:xfrm>
          </p:grpSpPr>
          <p:pic>
            <p:nvPicPr>
              <p:cNvPr id="16" name="Picture 15">
                <a:extLst>
                  <a:ext uri="{FF2B5EF4-FFF2-40B4-BE49-F238E27FC236}">
                    <a16:creationId xmlns:a16="http://schemas.microsoft.com/office/drawing/2014/main" id="{B7F4CF50-F16C-DACF-E955-ABEE15F9F9DA}"/>
                  </a:ext>
                </a:extLst>
              </p:cNvPr>
              <p:cNvPicPr>
                <a:picLocks noChangeAspect="1"/>
              </p:cNvPicPr>
              <p:nvPr/>
            </p:nvPicPr>
            <p:blipFill>
              <a:blip r:embed="rId5"/>
              <a:srcRect b="71658"/>
              <a:stretch/>
            </p:blipFill>
            <p:spPr>
              <a:xfrm>
                <a:off x="4468462" y="4873459"/>
                <a:ext cx="2688393" cy="996951"/>
              </a:xfrm>
              <a:prstGeom prst="rect">
                <a:avLst/>
              </a:prstGeom>
              <a:ln>
                <a:noFill/>
              </a:ln>
            </p:spPr>
          </p:pic>
          <p:pic>
            <p:nvPicPr>
              <p:cNvPr id="17" name="Picture 16">
                <a:extLst>
                  <a:ext uri="{FF2B5EF4-FFF2-40B4-BE49-F238E27FC236}">
                    <a16:creationId xmlns:a16="http://schemas.microsoft.com/office/drawing/2014/main" id="{F32D39E1-60A6-9B59-F270-0D79F253974C}"/>
                  </a:ext>
                </a:extLst>
              </p:cNvPr>
              <p:cNvPicPr>
                <a:picLocks noChangeAspect="1"/>
              </p:cNvPicPr>
              <p:nvPr/>
            </p:nvPicPr>
            <p:blipFill>
              <a:blip r:embed="rId5"/>
              <a:srcRect t="83495"/>
              <a:stretch/>
            </p:blipFill>
            <p:spPr>
              <a:xfrm>
                <a:off x="4468461" y="5919268"/>
                <a:ext cx="2688393" cy="580591"/>
              </a:xfrm>
              <a:prstGeom prst="rect">
                <a:avLst/>
              </a:prstGeom>
              <a:ln>
                <a:noFill/>
              </a:ln>
            </p:spPr>
          </p:pic>
          <p:sp>
            <p:nvSpPr>
              <p:cNvPr id="19" name="Rectangle 18">
                <a:extLst>
                  <a:ext uri="{FF2B5EF4-FFF2-40B4-BE49-F238E27FC236}">
                    <a16:creationId xmlns:a16="http://schemas.microsoft.com/office/drawing/2014/main" id="{51B8D41C-9AB4-5372-DD92-2279334CE3E7}"/>
                  </a:ext>
                </a:extLst>
              </p:cNvPr>
              <p:cNvSpPr/>
              <p:nvPr/>
            </p:nvSpPr>
            <p:spPr>
              <a:xfrm>
                <a:off x="4902198" y="6297446"/>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69F25E-AFD1-7368-7BE2-5F0BA45A4FB0}"/>
                  </a:ext>
                </a:extLst>
              </p:cNvPr>
              <p:cNvSpPr/>
              <p:nvPr/>
            </p:nvSpPr>
            <p:spPr>
              <a:xfrm>
                <a:off x="4821766" y="5125438"/>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a:extLst>
                <a:ext uri="{FF2B5EF4-FFF2-40B4-BE49-F238E27FC236}">
                  <a16:creationId xmlns:a16="http://schemas.microsoft.com/office/drawing/2014/main" id="{2A904EB6-767A-6937-99F3-B89B7E6C2ACE}"/>
                </a:ext>
              </a:extLst>
            </p:cNvPr>
            <p:cNvGrpSpPr/>
            <p:nvPr/>
          </p:nvGrpSpPr>
          <p:grpSpPr>
            <a:xfrm>
              <a:off x="4678435" y="3111424"/>
              <a:ext cx="2688394" cy="1626400"/>
              <a:chOff x="4468462" y="3111424"/>
              <a:chExt cx="2688394" cy="1626400"/>
            </a:xfrm>
          </p:grpSpPr>
          <p:pic>
            <p:nvPicPr>
              <p:cNvPr id="12" name="Picture 11">
                <a:extLst>
                  <a:ext uri="{FF2B5EF4-FFF2-40B4-BE49-F238E27FC236}">
                    <a16:creationId xmlns:a16="http://schemas.microsoft.com/office/drawing/2014/main" id="{45BF9BB0-7F77-D1B0-4627-F641B5077C40}"/>
                  </a:ext>
                </a:extLst>
              </p:cNvPr>
              <p:cNvPicPr>
                <a:picLocks noChangeAspect="1"/>
              </p:cNvPicPr>
              <p:nvPr/>
            </p:nvPicPr>
            <p:blipFill>
              <a:blip r:embed="rId5"/>
              <a:srcRect b="71658"/>
              <a:stretch/>
            </p:blipFill>
            <p:spPr>
              <a:xfrm>
                <a:off x="4468463" y="3111424"/>
                <a:ext cx="2688393" cy="996951"/>
              </a:xfrm>
              <a:prstGeom prst="rect">
                <a:avLst/>
              </a:prstGeom>
              <a:ln>
                <a:noFill/>
              </a:ln>
            </p:spPr>
          </p:pic>
          <p:pic>
            <p:nvPicPr>
              <p:cNvPr id="13" name="Picture 12">
                <a:extLst>
                  <a:ext uri="{FF2B5EF4-FFF2-40B4-BE49-F238E27FC236}">
                    <a16:creationId xmlns:a16="http://schemas.microsoft.com/office/drawing/2014/main" id="{35EDEF33-7382-F424-4735-8E32CFDD9BD6}"/>
                  </a:ext>
                </a:extLst>
              </p:cNvPr>
              <p:cNvPicPr>
                <a:picLocks noChangeAspect="1"/>
              </p:cNvPicPr>
              <p:nvPr/>
            </p:nvPicPr>
            <p:blipFill>
              <a:blip r:embed="rId5"/>
              <a:srcRect t="83495"/>
              <a:stretch/>
            </p:blipFill>
            <p:spPr>
              <a:xfrm>
                <a:off x="4468462" y="4157233"/>
                <a:ext cx="2688393" cy="580591"/>
              </a:xfrm>
              <a:prstGeom prst="rect">
                <a:avLst/>
              </a:prstGeom>
              <a:ln>
                <a:noFill/>
              </a:ln>
            </p:spPr>
          </p:pic>
          <p:sp>
            <p:nvSpPr>
              <p:cNvPr id="18" name="Rectangle 17">
                <a:extLst>
                  <a:ext uri="{FF2B5EF4-FFF2-40B4-BE49-F238E27FC236}">
                    <a16:creationId xmlns:a16="http://schemas.microsoft.com/office/drawing/2014/main" id="{2E0009EF-CD10-4BBC-698A-8DE2BA5332D3}"/>
                  </a:ext>
                </a:extLst>
              </p:cNvPr>
              <p:cNvSpPr/>
              <p:nvPr/>
            </p:nvSpPr>
            <p:spPr>
              <a:xfrm>
                <a:off x="4902199" y="4544847"/>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DA7EA22-286D-BC7F-DF92-AE28AEF772A4}"/>
                  </a:ext>
                </a:extLst>
              </p:cNvPr>
              <p:cNvSpPr/>
              <p:nvPr/>
            </p:nvSpPr>
            <p:spPr>
              <a:xfrm>
                <a:off x="4821766" y="3355263"/>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30BE0FD8-67FE-BB56-CCBB-F53BBB9F7AFF}"/>
                </a:ext>
              </a:extLst>
            </p:cNvPr>
            <p:cNvSpPr/>
            <p:nvPr/>
          </p:nvSpPr>
          <p:spPr>
            <a:xfrm>
              <a:off x="4697309" y="3111424"/>
              <a:ext cx="2688393" cy="1626400"/>
            </a:xfrm>
            <a:prstGeom prst="rect">
              <a:avLst/>
            </a:prstGeom>
            <a:noFill/>
            <a:ln>
              <a:solidFill>
                <a:srgbClr val="DBD5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00D518A9-EF52-BAA5-6DF1-EBDA17FE73A5}"/>
                </a:ext>
              </a:extLst>
            </p:cNvPr>
            <p:cNvSpPr/>
            <p:nvPr/>
          </p:nvSpPr>
          <p:spPr>
            <a:xfrm>
              <a:off x="4697309" y="4877504"/>
              <a:ext cx="2688393" cy="1626400"/>
            </a:xfrm>
            <a:prstGeom prst="rect">
              <a:avLst/>
            </a:prstGeom>
            <a:noFill/>
            <a:ln>
              <a:solidFill>
                <a:srgbClr val="DBD5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641F424-44DF-11C7-BCCD-57C8525805C7}"/>
                </a:ext>
              </a:extLst>
            </p:cNvPr>
            <p:cNvSpPr txBox="1"/>
            <p:nvPr/>
          </p:nvSpPr>
          <p:spPr>
            <a:xfrm>
              <a:off x="4726534" y="3452441"/>
              <a:ext cx="2578506" cy="646331"/>
            </a:xfrm>
            <a:prstGeom prst="rect">
              <a:avLst/>
            </a:prstGeom>
            <a:solidFill>
              <a:schemeClr val="bg1"/>
            </a:solidFill>
          </p:spPr>
          <p:txBody>
            <a:bodyPr wrap="square">
              <a:spAutoFit/>
            </a:bodyPr>
            <a:lstStyle/>
            <a:p>
              <a:r>
                <a:rPr lang="en-US" sz="600">
                  <a:highlight>
                    <a:srgbClr val="DBD5CD"/>
                  </a:highlight>
                </a:rPr>
                <a:t>“Lifestyle retail is about creating vibrant spaces that cater to modern consumers' evolving needs,” says Principial and Middle East Design Director Scott Pryde, RIBA ARB. </a:t>
              </a:r>
              <a:r>
                <a:rPr lang="en-US" sz="600"/>
                <a:t>Read his in-depth interview with @designmiddleeast here: </a:t>
              </a:r>
              <a:r>
                <a:rPr lang="en-US" sz="600">
                  <a:hlinkClick r:id="rId6"/>
                </a:rPr>
                <a:t>https://www.dlrgroup.com/press/scott-pryde-design-middle-east/</a:t>
              </a:r>
              <a:endParaRPr lang="en-US" sz="600"/>
            </a:p>
            <a:p>
              <a:endParaRPr lang="en-US" sz="600"/>
            </a:p>
          </p:txBody>
        </p:sp>
        <p:sp>
          <p:nvSpPr>
            <p:cNvPr id="26" name="TextBox 25">
              <a:extLst>
                <a:ext uri="{FF2B5EF4-FFF2-40B4-BE49-F238E27FC236}">
                  <a16:creationId xmlns:a16="http://schemas.microsoft.com/office/drawing/2014/main" id="{E8474414-3654-849F-F099-F85A64AED33E}"/>
                </a:ext>
              </a:extLst>
            </p:cNvPr>
            <p:cNvSpPr txBox="1"/>
            <p:nvPr/>
          </p:nvSpPr>
          <p:spPr>
            <a:xfrm>
              <a:off x="4726534" y="5226101"/>
              <a:ext cx="2578506" cy="646331"/>
            </a:xfrm>
            <a:prstGeom prst="rect">
              <a:avLst/>
            </a:prstGeom>
            <a:solidFill>
              <a:schemeClr val="bg1"/>
            </a:solidFill>
          </p:spPr>
          <p:txBody>
            <a:bodyPr wrap="square">
              <a:spAutoFit/>
            </a:bodyPr>
            <a:lstStyle/>
            <a:p>
              <a:r>
                <a:rPr lang="en-US" sz="600">
                  <a:highlight>
                    <a:srgbClr val="DBD5CD"/>
                  </a:highlight>
                </a:rPr>
                <a:t>Middle East Design Director Scott Pryde, RIBA ARB, shares our #design philosophy for lifestyle retail.</a:t>
              </a:r>
              <a:r>
                <a:rPr lang="en-US" sz="600"/>
                <a:t> Read his in-depth interview with @designmiddleeast here: </a:t>
              </a:r>
              <a:r>
                <a:rPr lang="en-US" sz="600">
                  <a:hlinkClick r:id="rId6"/>
                </a:rPr>
                <a:t>https://www.dlrgroup.com/press/scott-pryde-design-middle-east/</a:t>
              </a:r>
              <a:r>
                <a:rPr lang="en-US" sz="600"/>
                <a:t> </a:t>
              </a:r>
            </a:p>
            <a:p>
              <a:endParaRPr lang="en-US" sz="600"/>
            </a:p>
            <a:p>
              <a:endParaRPr lang="en-US" sz="600"/>
            </a:p>
          </p:txBody>
        </p:sp>
      </p:grpSp>
      <p:grpSp>
        <p:nvGrpSpPr>
          <p:cNvPr id="46" name="Group 45">
            <a:extLst>
              <a:ext uri="{FF2B5EF4-FFF2-40B4-BE49-F238E27FC236}">
                <a16:creationId xmlns:a16="http://schemas.microsoft.com/office/drawing/2014/main" id="{AD916A43-35D9-C603-097A-2621FBFB2D05}"/>
              </a:ext>
            </a:extLst>
          </p:cNvPr>
          <p:cNvGrpSpPr/>
          <p:nvPr/>
        </p:nvGrpSpPr>
        <p:grpSpPr>
          <a:xfrm>
            <a:off x="8153400" y="1673729"/>
            <a:ext cx="3668095" cy="4975850"/>
            <a:chOff x="8153400" y="1673729"/>
            <a:chExt cx="3668095" cy="4975850"/>
          </a:xfrm>
        </p:grpSpPr>
        <p:sp>
          <p:nvSpPr>
            <p:cNvPr id="35" name="TextBox 34">
              <a:extLst>
                <a:ext uri="{FF2B5EF4-FFF2-40B4-BE49-F238E27FC236}">
                  <a16:creationId xmlns:a16="http://schemas.microsoft.com/office/drawing/2014/main" id="{145D615D-076C-922E-C09D-D65F52375B88}"/>
                </a:ext>
              </a:extLst>
            </p:cNvPr>
            <p:cNvSpPr txBox="1"/>
            <p:nvPr/>
          </p:nvSpPr>
          <p:spPr>
            <a:xfrm>
              <a:off x="8153400" y="1673729"/>
              <a:ext cx="3668095" cy="1382739"/>
            </a:xfrm>
            <a:prstGeom prst="rect">
              <a:avLst/>
            </a:prstGeom>
            <a:noFill/>
          </p:spPr>
          <p:txBody>
            <a:bodyPr wrap="square" rtlCol="0" anchor="t">
              <a:noAutofit/>
            </a:bodyPr>
            <a:lstStyle/>
            <a:p>
              <a:r>
                <a:rPr lang="en-US" sz="2000" kern="100">
                  <a:latin typeface="Franklin Gothic Demi" panose="020B0703020102020204" pitchFamily="34" charset="0"/>
                  <a:ea typeface="Aptos" panose="020B0004020202020204" pitchFamily="34" charset="0"/>
                  <a:cs typeface="Times New Roman" panose="02020603050405020304" pitchFamily="18" charset="0"/>
                </a:rPr>
                <a:t>Link</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Link above “Read More” vs. </a:t>
              </a:r>
              <a:br>
                <a:rPr lang="en-US" sz="1400" i="1" kern="100">
                  <a:latin typeface="Georgia" panose="02040502050405020303" pitchFamily="18" charset="0"/>
                  <a:ea typeface="Aptos" panose="020B0004020202020204" pitchFamily="34" charset="0"/>
                  <a:cs typeface="Times New Roman" panose="02020603050405020304" pitchFamily="18" charset="0"/>
                </a:rPr>
              </a:br>
              <a:r>
                <a:rPr lang="en-US" sz="1400" i="1" kern="100">
                  <a:latin typeface="Georgia" panose="02040502050405020303" pitchFamily="18" charset="0"/>
                  <a:ea typeface="Aptos" panose="020B0004020202020204" pitchFamily="34" charset="0"/>
                  <a:cs typeface="Times New Roman" panose="02020603050405020304" pitchFamily="18" charset="0"/>
                </a:rPr>
                <a:t>below “Read More”</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Link vs. No Link</a:t>
              </a:r>
            </a:p>
            <a:p>
              <a:pPr marL="342900" indent="-342900">
                <a:buFont typeface="Wingdings" panose="05000000000000000000" pitchFamily="2" charset="2"/>
                <a:buChar char="§"/>
              </a:pPr>
              <a:r>
                <a:rPr lang="en-US" sz="1400" i="1" kern="100">
                  <a:latin typeface="Georgia" panose="02040502050405020303" pitchFamily="18" charset="0"/>
                  <a:ea typeface="Aptos" panose="020B0004020202020204" pitchFamily="34" charset="0"/>
                  <a:cs typeface="Times New Roman" panose="02020603050405020304" pitchFamily="18" charset="0"/>
                </a:rPr>
                <a:t>Link in Copy vs. Link in Comment</a:t>
              </a:r>
              <a:endParaRPr lang="en-US" sz="1600" i="1" kern="100">
                <a:latin typeface="Georgia" panose="02040502050405020303" pitchFamily="18" charset="0"/>
                <a:ea typeface="Aptos" panose="020B0004020202020204" pitchFamily="34" charset="0"/>
                <a:cs typeface="Times New Roman" panose="02020603050405020304" pitchFamily="18" charset="0"/>
              </a:endParaRPr>
            </a:p>
          </p:txBody>
        </p:sp>
        <p:grpSp>
          <p:nvGrpSpPr>
            <p:cNvPr id="28" name="Group 27">
              <a:extLst>
                <a:ext uri="{FF2B5EF4-FFF2-40B4-BE49-F238E27FC236}">
                  <a16:creationId xmlns:a16="http://schemas.microsoft.com/office/drawing/2014/main" id="{7C2654B4-03BE-DA84-BAA6-42ACD340DBFD}"/>
                </a:ext>
              </a:extLst>
            </p:cNvPr>
            <p:cNvGrpSpPr/>
            <p:nvPr/>
          </p:nvGrpSpPr>
          <p:grpSpPr>
            <a:xfrm>
              <a:off x="8593664" y="4873459"/>
              <a:ext cx="2688394" cy="1517120"/>
              <a:chOff x="4468461" y="4873459"/>
              <a:chExt cx="2688394" cy="1517120"/>
            </a:xfrm>
          </p:grpSpPr>
          <p:pic>
            <p:nvPicPr>
              <p:cNvPr id="29" name="Picture 28">
                <a:extLst>
                  <a:ext uri="{FF2B5EF4-FFF2-40B4-BE49-F238E27FC236}">
                    <a16:creationId xmlns:a16="http://schemas.microsoft.com/office/drawing/2014/main" id="{C74D800D-3837-1275-6804-28F3E80C6AFD}"/>
                  </a:ext>
                </a:extLst>
              </p:cNvPr>
              <p:cNvPicPr>
                <a:picLocks noChangeAspect="1"/>
              </p:cNvPicPr>
              <p:nvPr/>
            </p:nvPicPr>
            <p:blipFill>
              <a:blip r:embed="rId5"/>
              <a:srcRect b="71658"/>
              <a:stretch/>
            </p:blipFill>
            <p:spPr>
              <a:xfrm>
                <a:off x="4468462" y="4873459"/>
                <a:ext cx="2688393" cy="996951"/>
              </a:xfrm>
              <a:prstGeom prst="rect">
                <a:avLst/>
              </a:prstGeom>
              <a:ln>
                <a:noFill/>
              </a:ln>
            </p:spPr>
          </p:pic>
          <p:pic>
            <p:nvPicPr>
              <p:cNvPr id="30" name="Picture 29">
                <a:extLst>
                  <a:ext uri="{FF2B5EF4-FFF2-40B4-BE49-F238E27FC236}">
                    <a16:creationId xmlns:a16="http://schemas.microsoft.com/office/drawing/2014/main" id="{77B0CDDD-5541-71E9-9528-DF17A8D6DD55}"/>
                  </a:ext>
                </a:extLst>
              </p:cNvPr>
              <p:cNvPicPr>
                <a:picLocks noChangeAspect="1"/>
              </p:cNvPicPr>
              <p:nvPr/>
            </p:nvPicPr>
            <p:blipFill>
              <a:blip r:embed="rId5"/>
              <a:srcRect t="83495" b="7508"/>
              <a:stretch/>
            </p:blipFill>
            <p:spPr>
              <a:xfrm>
                <a:off x="4468461" y="5902522"/>
                <a:ext cx="2688393" cy="316486"/>
              </a:xfrm>
              <a:prstGeom prst="rect">
                <a:avLst/>
              </a:prstGeom>
              <a:ln>
                <a:noFill/>
              </a:ln>
            </p:spPr>
          </p:pic>
          <p:sp>
            <p:nvSpPr>
              <p:cNvPr id="31" name="Rectangle 30">
                <a:extLst>
                  <a:ext uri="{FF2B5EF4-FFF2-40B4-BE49-F238E27FC236}">
                    <a16:creationId xmlns:a16="http://schemas.microsoft.com/office/drawing/2014/main" id="{6C6C4BDF-0CE2-8B94-41E9-B9D3B8065063}"/>
                  </a:ext>
                </a:extLst>
              </p:cNvPr>
              <p:cNvSpPr/>
              <p:nvPr/>
            </p:nvSpPr>
            <p:spPr>
              <a:xfrm>
                <a:off x="4902198" y="6297446"/>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CBE64FAD-0296-DC90-EA0A-31BE912F61B0}"/>
                  </a:ext>
                </a:extLst>
              </p:cNvPr>
              <p:cNvSpPr/>
              <p:nvPr/>
            </p:nvSpPr>
            <p:spPr>
              <a:xfrm>
                <a:off x="4821766" y="5125438"/>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32">
              <a:extLst>
                <a:ext uri="{FF2B5EF4-FFF2-40B4-BE49-F238E27FC236}">
                  <a16:creationId xmlns:a16="http://schemas.microsoft.com/office/drawing/2014/main" id="{5C0B779D-E5A0-EB56-CEF2-4AE1E418808C}"/>
                </a:ext>
              </a:extLst>
            </p:cNvPr>
            <p:cNvGrpSpPr/>
            <p:nvPr/>
          </p:nvGrpSpPr>
          <p:grpSpPr>
            <a:xfrm>
              <a:off x="8593666" y="3111424"/>
              <a:ext cx="2688394" cy="1626400"/>
              <a:chOff x="4468462" y="3111424"/>
              <a:chExt cx="2688394" cy="1626400"/>
            </a:xfrm>
          </p:grpSpPr>
          <p:pic>
            <p:nvPicPr>
              <p:cNvPr id="36" name="Picture 35">
                <a:extLst>
                  <a:ext uri="{FF2B5EF4-FFF2-40B4-BE49-F238E27FC236}">
                    <a16:creationId xmlns:a16="http://schemas.microsoft.com/office/drawing/2014/main" id="{3F73F5A8-C981-7355-D7F2-CAD60A6369AB}"/>
                  </a:ext>
                </a:extLst>
              </p:cNvPr>
              <p:cNvPicPr>
                <a:picLocks noChangeAspect="1"/>
              </p:cNvPicPr>
              <p:nvPr/>
            </p:nvPicPr>
            <p:blipFill>
              <a:blip r:embed="rId5"/>
              <a:srcRect b="71658"/>
              <a:stretch/>
            </p:blipFill>
            <p:spPr>
              <a:xfrm>
                <a:off x="4468463" y="3111424"/>
                <a:ext cx="2688393" cy="996951"/>
              </a:xfrm>
              <a:prstGeom prst="rect">
                <a:avLst/>
              </a:prstGeom>
              <a:ln>
                <a:noFill/>
              </a:ln>
            </p:spPr>
          </p:pic>
          <p:pic>
            <p:nvPicPr>
              <p:cNvPr id="37" name="Picture 36">
                <a:extLst>
                  <a:ext uri="{FF2B5EF4-FFF2-40B4-BE49-F238E27FC236}">
                    <a16:creationId xmlns:a16="http://schemas.microsoft.com/office/drawing/2014/main" id="{999C4D76-F382-F040-4825-FEFD109DD8AC}"/>
                  </a:ext>
                </a:extLst>
              </p:cNvPr>
              <p:cNvPicPr>
                <a:picLocks noChangeAspect="1"/>
              </p:cNvPicPr>
              <p:nvPr/>
            </p:nvPicPr>
            <p:blipFill>
              <a:blip r:embed="rId5"/>
              <a:srcRect t="83495"/>
              <a:stretch/>
            </p:blipFill>
            <p:spPr>
              <a:xfrm>
                <a:off x="4468462" y="4157233"/>
                <a:ext cx="2688393" cy="580591"/>
              </a:xfrm>
              <a:prstGeom prst="rect">
                <a:avLst/>
              </a:prstGeom>
              <a:ln>
                <a:noFill/>
              </a:ln>
            </p:spPr>
          </p:pic>
          <p:sp>
            <p:nvSpPr>
              <p:cNvPr id="38" name="Rectangle 37">
                <a:extLst>
                  <a:ext uri="{FF2B5EF4-FFF2-40B4-BE49-F238E27FC236}">
                    <a16:creationId xmlns:a16="http://schemas.microsoft.com/office/drawing/2014/main" id="{6EB6F9B0-9522-B302-81BD-DBEAB07AC21E}"/>
                  </a:ext>
                </a:extLst>
              </p:cNvPr>
              <p:cNvSpPr/>
              <p:nvPr/>
            </p:nvSpPr>
            <p:spPr>
              <a:xfrm>
                <a:off x="4902199" y="4544847"/>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B3718B8-7D08-1765-3A31-3719D700DF42}"/>
                  </a:ext>
                </a:extLst>
              </p:cNvPr>
              <p:cNvSpPr/>
              <p:nvPr/>
            </p:nvSpPr>
            <p:spPr>
              <a:xfrm>
                <a:off x="4821766" y="3355263"/>
                <a:ext cx="598523" cy="9313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ectangle 39">
              <a:extLst>
                <a:ext uri="{FF2B5EF4-FFF2-40B4-BE49-F238E27FC236}">
                  <a16:creationId xmlns:a16="http://schemas.microsoft.com/office/drawing/2014/main" id="{936A3C5A-A599-DF4E-F5C6-5A4050C87096}"/>
                </a:ext>
              </a:extLst>
            </p:cNvPr>
            <p:cNvSpPr/>
            <p:nvPr/>
          </p:nvSpPr>
          <p:spPr>
            <a:xfrm>
              <a:off x="8612540" y="3111424"/>
              <a:ext cx="2688393" cy="1626400"/>
            </a:xfrm>
            <a:prstGeom prst="rect">
              <a:avLst/>
            </a:prstGeom>
            <a:noFill/>
            <a:ln>
              <a:solidFill>
                <a:srgbClr val="DBD5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97D3308F-7735-3B40-D187-3371793D9386}"/>
                </a:ext>
              </a:extLst>
            </p:cNvPr>
            <p:cNvSpPr/>
            <p:nvPr/>
          </p:nvSpPr>
          <p:spPr>
            <a:xfrm flipV="1">
              <a:off x="8612540" y="4873458"/>
              <a:ext cx="2688393" cy="1776121"/>
            </a:xfrm>
            <a:prstGeom prst="rect">
              <a:avLst/>
            </a:prstGeom>
            <a:noFill/>
            <a:ln>
              <a:solidFill>
                <a:srgbClr val="DBD5C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9D71B373-6B9E-DE80-5B4A-086D7D50E24E}"/>
                </a:ext>
              </a:extLst>
            </p:cNvPr>
            <p:cNvSpPr txBox="1"/>
            <p:nvPr/>
          </p:nvSpPr>
          <p:spPr>
            <a:xfrm>
              <a:off x="8641765" y="3452441"/>
              <a:ext cx="2578506" cy="646331"/>
            </a:xfrm>
            <a:prstGeom prst="rect">
              <a:avLst/>
            </a:prstGeom>
            <a:solidFill>
              <a:schemeClr val="bg1"/>
            </a:solidFill>
          </p:spPr>
          <p:txBody>
            <a:bodyPr wrap="square">
              <a:spAutoFit/>
            </a:bodyPr>
            <a:lstStyle/>
            <a:p>
              <a:r>
                <a:rPr lang="en-US" sz="600"/>
                <a:t>“Lifestyle retail is about creating vibrant spaces that cater to modern consumers' evolving needs,” says Principial and Middle East Design Director Scott Pryde, RIBA ARB, in an in-depth interview with @designmiddleeast on #lifestyleretail in the Middle East. Get the full story here: </a:t>
              </a:r>
              <a:r>
                <a:rPr lang="en-US" sz="600">
                  <a:highlight>
                    <a:srgbClr val="DBD5CD"/>
                  </a:highlight>
                  <a:hlinkClick r:id="rId6"/>
                </a:rPr>
                <a:t>https://www.dlrgroup.com/press/scott-pryde-design-middle-east/</a:t>
              </a:r>
              <a:endParaRPr lang="en-US" sz="600">
                <a:highlight>
                  <a:srgbClr val="DBD5CD"/>
                </a:highlight>
              </a:endParaRPr>
            </a:p>
            <a:p>
              <a:endParaRPr lang="en-US" sz="600"/>
            </a:p>
          </p:txBody>
        </p:sp>
        <p:sp>
          <p:nvSpPr>
            <p:cNvPr id="43" name="TextBox 42">
              <a:extLst>
                <a:ext uri="{FF2B5EF4-FFF2-40B4-BE49-F238E27FC236}">
                  <a16:creationId xmlns:a16="http://schemas.microsoft.com/office/drawing/2014/main" id="{33197A0C-F9A5-AEE2-1CB0-E697D9F23FE1}"/>
                </a:ext>
              </a:extLst>
            </p:cNvPr>
            <p:cNvSpPr txBox="1"/>
            <p:nvPr/>
          </p:nvSpPr>
          <p:spPr>
            <a:xfrm>
              <a:off x="8641765" y="5226101"/>
              <a:ext cx="2578506" cy="646331"/>
            </a:xfrm>
            <a:prstGeom prst="rect">
              <a:avLst/>
            </a:prstGeom>
            <a:solidFill>
              <a:schemeClr val="bg1"/>
            </a:solidFill>
          </p:spPr>
          <p:txBody>
            <a:bodyPr wrap="square">
              <a:spAutoFit/>
            </a:bodyPr>
            <a:lstStyle/>
            <a:p>
              <a:r>
                <a:rPr lang="en-US" sz="600"/>
                <a:t>“Lifestyle retail is about creating vibrant spaces that cater to modern consumers' evolving needs,” says Principial and Middle East Design Director Scott Pryde, RIBA ARB, in an in-depth interview with @designmiddleeast on #lifestyleretail in the Middle East. Get the full story in our comments.</a:t>
              </a:r>
            </a:p>
            <a:p>
              <a:endParaRPr lang="en-US" sz="600"/>
            </a:p>
          </p:txBody>
        </p:sp>
        <p:sp>
          <p:nvSpPr>
            <p:cNvPr id="45" name="TextBox 44">
              <a:extLst>
                <a:ext uri="{FF2B5EF4-FFF2-40B4-BE49-F238E27FC236}">
                  <a16:creationId xmlns:a16="http://schemas.microsoft.com/office/drawing/2014/main" id="{499BFFC5-16D3-6D36-AF39-B33D48C186D6}"/>
                </a:ext>
              </a:extLst>
            </p:cNvPr>
            <p:cNvSpPr txBox="1"/>
            <p:nvPr/>
          </p:nvSpPr>
          <p:spPr>
            <a:xfrm>
              <a:off x="8682878" y="6203408"/>
              <a:ext cx="2537393" cy="389513"/>
            </a:xfrm>
            <a:prstGeom prst="roundRect">
              <a:avLst>
                <a:gd name="adj" fmla="val 50000"/>
              </a:avLst>
            </a:prstGeom>
            <a:solidFill>
              <a:schemeClr val="bg1"/>
            </a:solidFill>
            <a:ln>
              <a:solidFill>
                <a:srgbClr val="DBD5CD"/>
              </a:solidFill>
            </a:ln>
          </p:spPr>
          <p:txBody>
            <a:bodyPr wrap="square">
              <a:spAutoFit/>
            </a:bodyPr>
            <a:lstStyle/>
            <a:p>
              <a:r>
                <a:rPr lang="en-US" sz="600">
                  <a:highlight>
                    <a:srgbClr val="DBD5CD"/>
                  </a:highlight>
                </a:rPr>
                <a:t>Read the story here: </a:t>
              </a:r>
              <a:r>
                <a:rPr lang="en-US" sz="600">
                  <a:highlight>
                    <a:srgbClr val="DBD5CD"/>
                  </a:highlight>
                  <a:hlinkClick r:id="rId6"/>
                </a:rPr>
                <a:t>https://www.dlrgroup.com/press/scott-pryde-design-middle-east/</a:t>
              </a:r>
              <a:r>
                <a:rPr lang="en-US" sz="600">
                  <a:highlight>
                    <a:srgbClr val="DBD5CD"/>
                  </a:highlight>
                </a:rPr>
                <a:t> </a:t>
              </a:r>
            </a:p>
          </p:txBody>
        </p:sp>
      </p:grpSp>
    </p:spTree>
    <p:extLst>
      <p:ext uri="{BB962C8B-B14F-4D97-AF65-F5344CB8AC3E}">
        <p14:creationId xmlns:p14="http://schemas.microsoft.com/office/powerpoint/2010/main" val="215851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D8BE855-07FA-41D8-F872-73C17C231ADD}"/>
              </a:ext>
            </a:extLst>
          </p:cNvPr>
          <p:cNvSpPr/>
          <p:nvPr/>
        </p:nvSpPr>
        <p:spPr>
          <a:xfrm>
            <a:off x="0" y="1834615"/>
            <a:ext cx="12192000" cy="1805624"/>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420148-DFDA-634F-7626-716E7C5623C4}"/>
              </a:ext>
            </a:extLst>
          </p:cNvPr>
          <p:cNvSpPr>
            <a:spLocks noGrp="1"/>
          </p:cNvSpPr>
          <p:nvPr>
            <p:ph type="title"/>
          </p:nvPr>
        </p:nvSpPr>
        <p:spPr/>
        <p:txBody>
          <a:bodyPr/>
          <a:lstStyle/>
          <a:p>
            <a:r>
              <a:rPr lang="en-US"/>
              <a:t>Employee Advocacy</a:t>
            </a:r>
          </a:p>
        </p:txBody>
      </p:sp>
      <p:sp>
        <p:nvSpPr>
          <p:cNvPr id="3" name="TextBox 2">
            <a:extLst>
              <a:ext uri="{FF2B5EF4-FFF2-40B4-BE49-F238E27FC236}">
                <a16:creationId xmlns:a16="http://schemas.microsoft.com/office/drawing/2014/main" id="{4A4EFF53-81D7-605C-740E-041EB9A55C26}"/>
              </a:ext>
            </a:extLst>
          </p:cNvPr>
          <p:cNvSpPr txBox="1"/>
          <p:nvPr/>
        </p:nvSpPr>
        <p:spPr>
          <a:xfrm>
            <a:off x="1619009" y="2136512"/>
            <a:ext cx="8953982" cy="859141"/>
          </a:xfrm>
          <a:prstGeom prst="rect">
            <a:avLst/>
          </a:prstGeom>
          <a:noFill/>
        </p:spPr>
        <p:txBody>
          <a:bodyPr wrap="square" rtlCol="0" anchor="t">
            <a:noAutofit/>
          </a:bodyPr>
          <a:lstStyle/>
          <a:p>
            <a:pPr algn="ctr"/>
            <a:r>
              <a:rPr lang="en-US" sz="2000" b="1" i="1" kern="100">
                <a:latin typeface="Georgia" panose="02040502050405020303" pitchFamily="18" charset="0"/>
                <a:ea typeface="Aptos" panose="020B0004020202020204" pitchFamily="34" charset="0"/>
                <a:cs typeface="Times New Roman" panose="02020603050405020304" pitchFamily="18" charset="0"/>
              </a:rPr>
              <a:t>“On average, your individual LinkedIn posts will see</a:t>
            </a:r>
          </a:p>
          <a:p>
            <a:pPr algn="ctr"/>
            <a:r>
              <a:rPr lang="en-US" sz="2000" b="1" i="1" kern="100">
                <a:solidFill>
                  <a:srgbClr val="29B892"/>
                </a:solidFill>
                <a:latin typeface="Georgia" panose="02040502050405020303" pitchFamily="18" charset="0"/>
                <a:ea typeface="Aptos" panose="020B0004020202020204" pitchFamily="34" charset="0"/>
                <a:cs typeface="Times New Roman" panose="02020603050405020304" pitchFamily="18" charset="0"/>
              </a:rPr>
              <a:t>561% more reach </a:t>
            </a:r>
            <a:r>
              <a:rPr lang="en-US" sz="2000" b="1" i="1" kern="100">
                <a:latin typeface="Georgia" panose="02040502050405020303" pitchFamily="18" charset="0"/>
                <a:ea typeface="Aptos" panose="020B0004020202020204" pitchFamily="34" charset="0"/>
                <a:cs typeface="Times New Roman" panose="02020603050405020304" pitchFamily="18" charset="0"/>
              </a:rPr>
              <a:t>than your company account.”</a:t>
            </a:r>
            <a:endParaRPr lang="en-US" sz="1400" kern="100">
              <a:latin typeface="Georgia" panose="02040502050405020303" pitchFamily="18" charset="0"/>
              <a:ea typeface="Aptos" panose="020B000402020202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4EAC3604-573B-E84A-1534-E597E6DB1EF2}"/>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sp>
        <p:nvSpPr>
          <p:cNvPr id="5" name="TextBox 4">
            <a:extLst>
              <a:ext uri="{FF2B5EF4-FFF2-40B4-BE49-F238E27FC236}">
                <a16:creationId xmlns:a16="http://schemas.microsoft.com/office/drawing/2014/main" id="{3FF8A9D4-4ACD-A728-7309-667314320096}"/>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3</a:t>
            </a:r>
            <a:endParaRPr lang="en-US" kern="100">
              <a:latin typeface="Adobe Heiti Std R" panose="020B0400000000000000" pitchFamily="34" charset="-128"/>
              <a:ea typeface="Adobe Heiti Std R" panose="020B0400000000000000" pitchFamily="34" charset="-128"/>
              <a:cs typeface="Times New Roman" panose="02020603050405020304" pitchFamily="18" charset="0"/>
            </a:endParaRPr>
          </a:p>
        </p:txBody>
      </p:sp>
      <p:sp>
        <p:nvSpPr>
          <p:cNvPr id="10" name="TextBox 9">
            <a:extLst>
              <a:ext uri="{FF2B5EF4-FFF2-40B4-BE49-F238E27FC236}">
                <a16:creationId xmlns:a16="http://schemas.microsoft.com/office/drawing/2014/main" id="{4EE401FA-8E58-B179-0625-E336DF78C55D}"/>
              </a:ext>
            </a:extLst>
          </p:cNvPr>
          <p:cNvSpPr txBox="1"/>
          <p:nvPr/>
        </p:nvSpPr>
        <p:spPr>
          <a:xfrm>
            <a:off x="1892461" y="2975211"/>
            <a:ext cx="8466881" cy="338554"/>
          </a:xfrm>
          <a:prstGeom prst="rect">
            <a:avLst/>
          </a:prstGeom>
          <a:noFill/>
        </p:spPr>
        <p:txBody>
          <a:bodyPr wrap="square">
            <a:spAutoFit/>
          </a:bodyPr>
          <a:lstStyle/>
          <a:p>
            <a:pPr algn="r"/>
            <a:r>
              <a:rPr lang="en-US" sz="1600" kern="100">
                <a:latin typeface="+mj-lt"/>
                <a:ea typeface="Aptos" panose="020B0004020202020204" pitchFamily="34" charset="0"/>
                <a:cs typeface="Times New Roman" panose="02020603050405020304" pitchFamily="18" charset="0"/>
              </a:rPr>
              <a:t>– Amelia </a:t>
            </a:r>
            <a:r>
              <a:rPr lang="en-US" sz="1600" kern="100" err="1">
                <a:latin typeface="+mj-lt"/>
                <a:ea typeface="Aptos" panose="020B0004020202020204" pitchFamily="34" charset="0"/>
                <a:cs typeface="Times New Roman" panose="02020603050405020304" pitchFamily="18" charset="0"/>
              </a:rPr>
              <a:t>Sordell</a:t>
            </a:r>
            <a:r>
              <a:rPr lang="en-US" sz="1600" kern="100">
                <a:latin typeface="+mj-lt"/>
                <a:ea typeface="Aptos" panose="020B0004020202020204" pitchFamily="34" charset="0"/>
                <a:cs typeface="Times New Roman" panose="02020603050405020304" pitchFamily="18" charset="0"/>
              </a:rPr>
              <a:t>, Founder of </a:t>
            </a:r>
            <a:r>
              <a:rPr lang="en-US" sz="1600" kern="100" err="1">
                <a:latin typeface="+mj-lt"/>
                <a:ea typeface="Aptos" panose="020B0004020202020204" pitchFamily="34" charset="0"/>
                <a:cs typeface="Times New Roman" panose="02020603050405020304" pitchFamily="18" charset="0"/>
              </a:rPr>
              <a:t>Klowt</a:t>
            </a:r>
            <a:r>
              <a:rPr lang="en-US" sz="1600" kern="100">
                <a:latin typeface="+mj-lt"/>
                <a:ea typeface="Aptos" panose="020B0004020202020204" pitchFamily="34" charset="0"/>
                <a:cs typeface="Times New Roman" panose="02020603050405020304" pitchFamily="18" charset="0"/>
              </a:rPr>
              <a:t>, a personal branding agency </a:t>
            </a:r>
            <a:endParaRPr lang="en-US" sz="1600">
              <a:latin typeface="+mj-lt"/>
            </a:endParaRPr>
          </a:p>
        </p:txBody>
      </p:sp>
      <p:grpSp>
        <p:nvGrpSpPr>
          <p:cNvPr id="19" name="Group 18">
            <a:extLst>
              <a:ext uri="{FF2B5EF4-FFF2-40B4-BE49-F238E27FC236}">
                <a16:creationId xmlns:a16="http://schemas.microsoft.com/office/drawing/2014/main" id="{B140CE68-6FAA-BB21-B0D1-50E35713BC0A}"/>
              </a:ext>
            </a:extLst>
          </p:cNvPr>
          <p:cNvGrpSpPr/>
          <p:nvPr/>
        </p:nvGrpSpPr>
        <p:grpSpPr>
          <a:xfrm>
            <a:off x="2259691" y="4446804"/>
            <a:ext cx="8099650" cy="1427348"/>
            <a:chOff x="2259691" y="4446804"/>
            <a:chExt cx="8099650" cy="1427348"/>
          </a:xfrm>
        </p:grpSpPr>
        <p:sp>
          <p:nvSpPr>
            <p:cNvPr id="16" name="Title 1">
              <a:extLst>
                <a:ext uri="{FF2B5EF4-FFF2-40B4-BE49-F238E27FC236}">
                  <a16:creationId xmlns:a16="http://schemas.microsoft.com/office/drawing/2014/main" id="{9D27A0CD-891C-F75A-4D54-3672E5C79979}"/>
                </a:ext>
              </a:extLst>
            </p:cNvPr>
            <p:cNvSpPr txBox="1">
              <a:spLocks/>
            </p:cNvSpPr>
            <p:nvPr/>
          </p:nvSpPr>
          <p:spPr>
            <a:xfrm>
              <a:off x="2403460" y="4820594"/>
              <a:ext cx="7955881" cy="1053557"/>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They have the connections on LinkedIn, in email, etc.</a:t>
              </a:r>
            </a:p>
            <a:p>
              <a:pPr>
                <a:lnSpc>
                  <a:spcPct val="114000"/>
                </a:lnSpc>
              </a:pPr>
              <a:endParaRPr lang="en-US" sz="1400"/>
            </a:p>
            <a:p>
              <a:pPr>
                <a:lnSpc>
                  <a:spcPct val="114000"/>
                </a:lnSpc>
              </a:pPr>
              <a:r>
                <a:rPr lang="en-US" sz="1400"/>
                <a:t>You may hear, “Our company needs to post x, y, and z.” In reality, your target audience is more likely to be connected with your employees / teammates than your page.</a:t>
              </a:r>
            </a:p>
          </p:txBody>
        </p:sp>
        <p:sp>
          <p:nvSpPr>
            <p:cNvPr id="17" name="Rectangle 16">
              <a:extLst>
                <a:ext uri="{FF2B5EF4-FFF2-40B4-BE49-F238E27FC236}">
                  <a16:creationId xmlns:a16="http://schemas.microsoft.com/office/drawing/2014/main" id="{C11E564E-8165-86FA-4A62-F12C466B57BC}"/>
                </a:ext>
              </a:extLst>
            </p:cNvPr>
            <p:cNvSpPr/>
            <p:nvPr/>
          </p:nvSpPr>
          <p:spPr>
            <a:xfrm>
              <a:off x="2259691" y="4553102"/>
              <a:ext cx="95250" cy="1321050"/>
            </a:xfrm>
            <a:prstGeom prst="rect">
              <a:avLst/>
            </a:prstGeom>
            <a:solidFill>
              <a:srgbClr val="084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8" name="Title 1">
              <a:extLst>
                <a:ext uri="{FF2B5EF4-FFF2-40B4-BE49-F238E27FC236}">
                  <a16:creationId xmlns:a16="http://schemas.microsoft.com/office/drawing/2014/main" id="{D4F639C4-4736-8594-81BA-4A79E2FB526A}"/>
                </a:ext>
              </a:extLst>
            </p:cNvPr>
            <p:cNvSpPr txBox="1">
              <a:spLocks/>
            </p:cNvSpPr>
            <p:nvPr/>
          </p:nvSpPr>
          <p:spPr>
            <a:xfrm>
              <a:off x="2403461" y="4446804"/>
              <a:ext cx="6370149"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800" kern="100">
                  <a:latin typeface="Franklin Gothic Demi" panose="020B0703020102020204" pitchFamily="34" charset="0"/>
                  <a:ea typeface="Aptos" panose="020B0004020202020204" pitchFamily="34" charset="0"/>
                  <a:cs typeface="Times New Roman" panose="02020603050405020304" pitchFamily="18" charset="0"/>
                </a:rPr>
                <a:t>Your employees / teammates are your best resource.</a:t>
              </a:r>
            </a:p>
          </p:txBody>
        </p:sp>
      </p:grpSp>
    </p:spTree>
    <p:extLst>
      <p:ext uri="{BB962C8B-B14F-4D97-AF65-F5344CB8AC3E}">
        <p14:creationId xmlns:p14="http://schemas.microsoft.com/office/powerpoint/2010/main" val="303363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0148-DFDA-634F-7626-716E7C5623C4}"/>
              </a:ext>
            </a:extLst>
          </p:cNvPr>
          <p:cNvSpPr>
            <a:spLocks noGrp="1"/>
          </p:cNvSpPr>
          <p:nvPr>
            <p:ph type="title"/>
          </p:nvPr>
        </p:nvSpPr>
        <p:spPr/>
        <p:txBody>
          <a:bodyPr/>
          <a:lstStyle/>
          <a:p>
            <a:r>
              <a:rPr lang="en-US"/>
              <a:t>SEO</a:t>
            </a:r>
          </a:p>
        </p:txBody>
      </p:sp>
      <p:sp>
        <p:nvSpPr>
          <p:cNvPr id="4" name="Subtitle 2">
            <a:extLst>
              <a:ext uri="{FF2B5EF4-FFF2-40B4-BE49-F238E27FC236}">
                <a16:creationId xmlns:a16="http://schemas.microsoft.com/office/drawing/2014/main" id="{4EAC3604-573B-E84A-1534-E597E6DB1EF2}"/>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ORGANIC</a:t>
            </a:r>
          </a:p>
        </p:txBody>
      </p:sp>
      <p:sp>
        <p:nvSpPr>
          <p:cNvPr id="5" name="TextBox 4">
            <a:extLst>
              <a:ext uri="{FF2B5EF4-FFF2-40B4-BE49-F238E27FC236}">
                <a16:creationId xmlns:a16="http://schemas.microsoft.com/office/drawing/2014/main" id="{3F221246-D89E-3BFC-666E-CB77DD021E28}"/>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4</a:t>
            </a:r>
            <a:endParaRPr lang="en-US" kern="100">
              <a:latin typeface="Adobe Heiti Std R" panose="020B0400000000000000" pitchFamily="34" charset="-128"/>
              <a:ea typeface="Adobe Heiti Std R" panose="020B0400000000000000" pitchFamily="34" charset="-128"/>
              <a:cs typeface="Times New Roman" panose="02020603050405020304" pitchFamily="18" charset="0"/>
            </a:endParaRPr>
          </a:p>
        </p:txBody>
      </p:sp>
      <p:sp>
        <p:nvSpPr>
          <p:cNvPr id="6" name="Rectangle 5">
            <a:extLst>
              <a:ext uri="{FF2B5EF4-FFF2-40B4-BE49-F238E27FC236}">
                <a16:creationId xmlns:a16="http://schemas.microsoft.com/office/drawing/2014/main" id="{ABE3708D-B604-EF26-AFE5-114EDD47DF91}"/>
              </a:ext>
            </a:extLst>
          </p:cNvPr>
          <p:cNvSpPr/>
          <p:nvPr/>
        </p:nvSpPr>
        <p:spPr>
          <a:xfrm>
            <a:off x="0" y="2505017"/>
            <a:ext cx="12192000" cy="435911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9D1BF0F1-10F5-FC88-A0FD-D3F0C3D398D0}"/>
              </a:ext>
            </a:extLst>
          </p:cNvPr>
          <p:cNvSpPr txBox="1">
            <a:spLocks/>
          </p:cNvSpPr>
          <p:nvPr/>
        </p:nvSpPr>
        <p:spPr>
          <a:xfrm>
            <a:off x="2403461" y="3541595"/>
            <a:ext cx="1974918" cy="2665339"/>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Track your search rankings, perform competitor analysis, content and technical SEO audit of your website, SEO writing assistant, and more.</a:t>
            </a:r>
            <a:endParaRPr lang="en-US" sz="1400" i="1">
              <a:latin typeface="Georgia" panose="02040502050405020303" pitchFamily="18" charset="0"/>
            </a:endParaRPr>
          </a:p>
        </p:txBody>
      </p:sp>
      <p:sp>
        <p:nvSpPr>
          <p:cNvPr id="9" name="Title 1">
            <a:extLst>
              <a:ext uri="{FF2B5EF4-FFF2-40B4-BE49-F238E27FC236}">
                <a16:creationId xmlns:a16="http://schemas.microsoft.com/office/drawing/2014/main" id="{546547B2-B6FC-123C-C811-C5EE67519625}"/>
              </a:ext>
            </a:extLst>
          </p:cNvPr>
          <p:cNvSpPr txBox="1">
            <a:spLocks/>
          </p:cNvSpPr>
          <p:nvPr/>
        </p:nvSpPr>
        <p:spPr>
          <a:xfrm>
            <a:off x="2403461"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SEMrush</a:t>
            </a:r>
            <a:endParaRPr lang="en-US" sz="1200">
              <a:latin typeface="Franklin Gothic Demi" panose="020B0703020102020204" pitchFamily="34" charset="0"/>
            </a:endParaRPr>
          </a:p>
        </p:txBody>
      </p:sp>
      <p:sp>
        <p:nvSpPr>
          <p:cNvPr id="10" name="Title 1">
            <a:extLst>
              <a:ext uri="{FF2B5EF4-FFF2-40B4-BE49-F238E27FC236}">
                <a16:creationId xmlns:a16="http://schemas.microsoft.com/office/drawing/2014/main" id="{D3A56238-714F-5D65-A4CE-D96172B3CEAD}"/>
              </a:ext>
            </a:extLst>
          </p:cNvPr>
          <p:cNvSpPr txBox="1">
            <a:spLocks/>
          </p:cNvSpPr>
          <p:nvPr/>
        </p:nvSpPr>
        <p:spPr>
          <a:xfrm>
            <a:off x="4521458" y="3541595"/>
            <a:ext cx="1974918" cy="28898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A great way to use this tool is to paste your competitor’s website and find potential link-building opportunities. </a:t>
            </a:r>
          </a:p>
        </p:txBody>
      </p:sp>
      <p:sp>
        <p:nvSpPr>
          <p:cNvPr id="12" name="Title 1">
            <a:extLst>
              <a:ext uri="{FF2B5EF4-FFF2-40B4-BE49-F238E27FC236}">
                <a16:creationId xmlns:a16="http://schemas.microsoft.com/office/drawing/2014/main" id="{DBD71402-7508-131D-40E4-0CC7799F129A}"/>
              </a:ext>
            </a:extLst>
          </p:cNvPr>
          <p:cNvSpPr txBox="1">
            <a:spLocks/>
          </p:cNvSpPr>
          <p:nvPr/>
        </p:nvSpPr>
        <p:spPr>
          <a:xfrm>
            <a:off x="4521458"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Ahrefs</a:t>
            </a:r>
            <a:endParaRPr lang="en-US" sz="1200" i="1">
              <a:latin typeface="Franklin Gothic Demi" panose="020B0703020102020204" pitchFamily="34" charset="0"/>
            </a:endParaRPr>
          </a:p>
        </p:txBody>
      </p:sp>
      <p:sp>
        <p:nvSpPr>
          <p:cNvPr id="13" name="Title 1">
            <a:extLst>
              <a:ext uri="{FF2B5EF4-FFF2-40B4-BE49-F238E27FC236}">
                <a16:creationId xmlns:a16="http://schemas.microsoft.com/office/drawing/2014/main" id="{C39EDD50-C8DF-ECED-2D60-4961D6A04ECA}"/>
              </a:ext>
            </a:extLst>
          </p:cNvPr>
          <p:cNvSpPr txBox="1">
            <a:spLocks/>
          </p:cNvSpPr>
          <p:nvPr/>
        </p:nvSpPr>
        <p:spPr>
          <a:xfrm>
            <a:off x="6641041" y="3541596"/>
            <a:ext cx="1974918" cy="2046601"/>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This will suggest how to tweak your content to optimize for search engines. Primarily for WordPress users.</a:t>
            </a:r>
            <a:endParaRPr lang="en-US" sz="1400" i="1">
              <a:latin typeface="Georgia" panose="02040502050405020303" pitchFamily="18" charset="0"/>
            </a:endParaRPr>
          </a:p>
        </p:txBody>
      </p:sp>
      <p:sp>
        <p:nvSpPr>
          <p:cNvPr id="15" name="Title 1">
            <a:extLst>
              <a:ext uri="{FF2B5EF4-FFF2-40B4-BE49-F238E27FC236}">
                <a16:creationId xmlns:a16="http://schemas.microsoft.com/office/drawing/2014/main" id="{85D81B62-1E6A-60E8-34C6-927A2A1A59D9}"/>
              </a:ext>
            </a:extLst>
          </p:cNvPr>
          <p:cNvSpPr txBox="1">
            <a:spLocks/>
          </p:cNvSpPr>
          <p:nvPr/>
        </p:nvSpPr>
        <p:spPr>
          <a:xfrm>
            <a:off x="6641041"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Yoast SEO</a:t>
            </a:r>
            <a:endParaRPr lang="en-US" sz="1200" i="1">
              <a:latin typeface="Franklin Gothic Demi" panose="020B0703020102020204" pitchFamily="34" charset="0"/>
            </a:endParaRPr>
          </a:p>
        </p:txBody>
      </p:sp>
      <p:sp>
        <p:nvSpPr>
          <p:cNvPr id="16" name="Title 1">
            <a:extLst>
              <a:ext uri="{FF2B5EF4-FFF2-40B4-BE49-F238E27FC236}">
                <a16:creationId xmlns:a16="http://schemas.microsoft.com/office/drawing/2014/main" id="{5E6D867C-218A-99D4-4142-A68E9550B7CB}"/>
              </a:ext>
            </a:extLst>
          </p:cNvPr>
          <p:cNvSpPr txBox="1">
            <a:spLocks/>
          </p:cNvSpPr>
          <p:nvPr/>
        </p:nvSpPr>
        <p:spPr>
          <a:xfrm>
            <a:off x="8808248" y="3541595"/>
            <a:ext cx="1974919" cy="2665339"/>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use this to estimate how much search traffic a website gets (traffic sources, locations, and more). This is a helpful tool for competitor research.</a:t>
            </a:r>
            <a:endParaRPr lang="en-US" sz="1200" i="1">
              <a:latin typeface="Georgia" panose="02040502050405020303" pitchFamily="18" charset="0"/>
            </a:endParaRPr>
          </a:p>
        </p:txBody>
      </p:sp>
      <p:sp>
        <p:nvSpPr>
          <p:cNvPr id="18" name="Title 1">
            <a:extLst>
              <a:ext uri="{FF2B5EF4-FFF2-40B4-BE49-F238E27FC236}">
                <a16:creationId xmlns:a16="http://schemas.microsoft.com/office/drawing/2014/main" id="{F3C09516-4CE5-D6EF-8E10-9F8074066FC4}"/>
              </a:ext>
            </a:extLst>
          </p:cNvPr>
          <p:cNvSpPr txBox="1">
            <a:spLocks/>
          </p:cNvSpPr>
          <p:nvPr/>
        </p:nvSpPr>
        <p:spPr>
          <a:xfrm>
            <a:off x="8808249"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SimilarWeb</a:t>
            </a:r>
            <a:endParaRPr lang="en-US" sz="1200" i="1">
              <a:latin typeface="Franklin Gothic Demi" panose="020B0703020102020204" pitchFamily="34" charset="0"/>
            </a:endParaRPr>
          </a:p>
        </p:txBody>
      </p:sp>
      <p:sp>
        <p:nvSpPr>
          <p:cNvPr id="19" name="TextBox 18">
            <a:extLst>
              <a:ext uri="{FF2B5EF4-FFF2-40B4-BE49-F238E27FC236}">
                <a16:creationId xmlns:a16="http://schemas.microsoft.com/office/drawing/2014/main" id="{D0104970-E247-DA11-444E-648BCC855EFF}"/>
              </a:ext>
            </a:extLst>
          </p:cNvPr>
          <p:cNvSpPr txBox="1"/>
          <p:nvPr/>
        </p:nvSpPr>
        <p:spPr>
          <a:xfrm>
            <a:off x="838200" y="1847815"/>
            <a:ext cx="10260816" cy="497548"/>
          </a:xfrm>
          <a:prstGeom prst="rect">
            <a:avLst/>
          </a:prstGeom>
          <a:noFill/>
        </p:spPr>
        <p:txBody>
          <a:bodyPr wrap="square" rtlCol="0" anchor="t">
            <a:noAutofit/>
          </a:bodyPr>
          <a:lstStyle/>
          <a:p>
            <a:r>
              <a:rPr lang="en-US" sz="1800" kern="100">
                <a:effectLst/>
                <a:latin typeface="Georgia" panose="02040502050405020303" pitchFamily="18" charset="0"/>
                <a:ea typeface="Aptos" panose="020B0004020202020204" pitchFamily="34" charset="0"/>
                <a:cs typeface="Times New Roman" panose="02020603050405020304" pitchFamily="18" charset="0"/>
              </a:rPr>
              <a:t>Here are some FREE tools to use:</a:t>
            </a:r>
          </a:p>
        </p:txBody>
      </p:sp>
      <p:sp>
        <p:nvSpPr>
          <p:cNvPr id="20" name="Rectangle 19">
            <a:extLst>
              <a:ext uri="{FF2B5EF4-FFF2-40B4-BE49-F238E27FC236}">
                <a16:creationId xmlns:a16="http://schemas.microsoft.com/office/drawing/2014/main" id="{BFAB590C-BD3B-2175-E648-8019549399C1}"/>
              </a:ext>
            </a:extLst>
          </p:cNvPr>
          <p:cNvSpPr/>
          <p:nvPr/>
        </p:nvSpPr>
        <p:spPr>
          <a:xfrm>
            <a:off x="2259691" y="3274102"/>
            <a:ext cx="95250" cy="2046601"/>
          </a:xfrm>
          <a:prstGeom prst="rect">
            <a:avLst/>
          </a:prstGeom>
          <a:solidFill>
            <a:srgbClr val="A49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Rectangle 20">
            <a:extLst>
              <a:ext uri="{FF2B5EF4-FFF2-40B4-BE49-F238E27FC236}">
                <a16:creationId xmlns:a16="http://schemas.microsoft.com/office/drawing/2014/main" id="{0CF5951D-28F9-88F0-54D4-FDFC44CC1220}"/>
              </a:ext>
            </a:extLst>
          </p:cNvPr>
          <p:cNvSpPr/>
          <p:nvPr/>
        </p:nvSpPr>
        <p:spPr>
          <a:xfrm>
            <a:off x="4377688" y="3274103"/>
            <a:ext cx="95250" cy="1506620"/>
          </a:xfrm>
          <a:prstGeom prst="rect">
            <a:avLst/>
          </a:prstGeom>
          <a:solidFill>
            <a:srgbClr val="60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2" name="Rectangle 21">
            <a:extLst>
              <a:ext uri="{FF2B5EF4-FFF2-40B4-BE49-F238E27FC236}">
                <a16:creationId xmlns:a16="http://schemas.microsoft.com/office/drawing/2014/main" id="{1C57D643-E49C-FEA5-2666-24513F544A99}"/>
              </a:ext>
            </a:extLst>
          </p:cNvPr>
          <p:cNvSpPr/>
          <p:nvPr/>
        </p:nvSpPr>
        <p:spPr>
          <a:xfrm>
            <a:off x="6496376" y="3274102"/>
            <a:ext cx="96145" cy="1506621"/>
          </a:xfrm>
          <a:prstGeom prst="rect">
            <a:avLst/>
          </a:prstGeom>
          <a:solidFill>
            <a:srgbClr val="096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3" name="Rectangle 22">
            <a:extLst>
              <a:ext uri="{FF2B5EF4-FFF2-40B4-BE49-F238E27FC236}">
                <a16:creationId xmlns:a16="http://schemas.microsoft.com/office/drawing/2014/main" id="{C59B22A7-70AD-D334-B8C5-60B971025234}"/>
              </a:ext>
            </a:extLst>
          </p:cNvPr>
          <p:cNvSpPr/>
          <p:nvPr/>
        </p:nvSpPr>
        <p:spPr>
          <a:xfrm>
            <a:off x="8664479" y="3274102"/>
            <a:ext cx="95250" cy="2046601"/>
          </a:xfrm>
          <a:prstGeom prst="rect">
            <a:avLst/>
          </a:prstGeom>
          <a:solidFill>
            <a:srgbClr val="CFD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Tree>
    <p:extLst>
      <p:ext uri="{BB962C8B-B14F-4D97-AF65-F5344CB8AC3E}">
        <p14:creationId xmlns:p14="http://schemas.microsoft.com/office/powerpoint/2010/main" val="254454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56CC4A-92EE-47A0-A920-BB4FA043C8D9}"/>
              </a:ext>
            </a:extLst>
          </p:cNvPr>
          <p:cNvSpPr txBox="1"/>
          <p:nvPr/>
        </p:nvSpPr>
        <p:spPr>
          <a:xfrm>
            <a:off x="838200" y="2711731"/>
            <a:ext cx="732590" cy="353943"/>
          </a:xfrm>
          <a:prstGeom prst="rect">
            <a:avLst/>
          </a:prstGeom>
          <a:noFill/>
        </p:spPr>
        <p:txBody>
          <a:bodyPr wrap="square" rtlCol="0">
            <a:noAutofit/>
          </a:bodyPr>
          <a:lstStyle/>
          <a:p>
            <a:pPr>
              <a:lnSpc>
                <a:spcPct val="85000"/>
              </a:lnSpc>
            </a:pPr>
            <a:r>
              <a:rPr lang="en-US" sz="2000" spc="150">
                <a:solidFill>
                  <a:srgbClr val="E62700"/>
                </a:solidFill>
                <a:latin typeface="Georgia" panose="02040502050405020303" pitchFamily="18" charset="0"/>
              </a:rPr>
              <a:t>01</a:t>
            </a:r>
          </a:p>
        </p:txBody>
      </p:sp>
      <p:sp>
        <p:nvSpPr>
          <p:cNvPr id="6" name="TextBox 5">
            <a:extLst>
              <a:ext uri="{FF2B5EF4-FFF2-40B4-BE49-F238E27FC236}">
                <a16:creationId xmlns:a16="http://schemas.microsoft.com/office/drawing/2014/main" id="{4443EF7F-9809-422B-BF5D-220BBFF72F51}"/>
              </a:ext>
            </a:extLst>
          </p:cNvPr>
          <p:cNvSpPr txBox="1"/>
          <p:nvPr/>
        </p:nvSpPr>
        <p:spPr>
          <a:xfrm>
            <a:off x="1338559" y="2727528"/>
            <a:ext cx="1968967" cy="511230"/>
          </a:xfrm>
          <a:prstGeom prst="rect">
            <a:avLst/>
          </a:prstGeom>
          <a:noFill/>
        </p:spPr>
        <p:txBody>
          <a:bodyPr wrap="square" rtlCol="0">
            <a:noAutofit/>
          </a:bodyPr>
          <a:lstStyle/>
          <a:p>
            <a:pPr>
              <a:lnSpc>
                <a:spcPct val="85000"/>
              </a:lnSpc>
            </a:pPr>
            <a:r>
              <a:rPr lang="en-US" sz="1600" spc="150">
                <a:latin typeface="Franklin Gothic Book" panose="020B0503020102020204" pitchFamily="34" charset="0"/>
              </a:rPr>
              <a:t>Assess &amp; Refocus your KPIs</a:t>
            </a:r>
            <a:endParaRPr lang="en-US" sz="1600" spc="150"/>
          </a:p>
        </p:txBody>
      </p:sp>
      <p:sp>
        <p:nvSpPr>
          <p:cNvPr id="8" name="TextBox 7">
            <a:extLst>
              <a:ext uri="{FF2B5EF4-FFF2-40B4-BE49-F238E27FC236}">
                <a16:creationId xmlns:a16="http://schemas.microsoft.com/office/drawing/2014/main" id="{AC57DDEE-5280-461E-A03C-E5D0E7B707B1}"/>
              </a:ext>
            </a:extLst>
          </p:cNvPr>
          <p:cNvSpPr txBox="1"/>
          <p:nvPr/>
        </p:nvSpPr>
        <p:spPr>
          <a:xfrm>
            <a:off x="849073" y="4250812"/>
            <a:ext cx="732590" cy="353943"/>
          </a:xfrm>
          <a:prstGeom prst="rect">
            <a:avLst/>
          </a:prstGeom>
          <a:noFill/>
        </p:spPr>
        <p:txBody>
          <a:bodyPr wrap="square" rtlCol="0">
            <a:noAutofit/>
          </a:bodyPr>
          <a:lstStyle/>
          <a:p>
            <a:pPr>
              <a:lnSpc>
                <a:spcPct val="85000"/>
              </a:lnSpc>
            </a:pPr>
            <a:r>
              <a:rPr lang="en-US" sz="2000" spc="150">
                <a:solidFill>
                  <a:srgbClr val="E62700"/>
                </a:solidFill>
                <a:latin typeface="Georgia" panose="02040502050405020303" pitchFamily="18" charset="0"/>
              </a:rPr>
              <a:t>02</a:t>
            </a:r>
          </a:p>
        </p:txBody>
      </p:sp>
      <p:sp>
        <p:nvSpPr>
          <p:cNvPr id="9" name="TextBox 8">
            <a:extLst>
              <a:ext uri="{FF2B5EF4-FFF2-40B4-BE49-F238E27FC236}">
                <a16:creationId xmlns:a16="http://schemas.microsoft.com/office/drawing/2014/main" id="{93C6A880-4C3E-4E3B-9B0C-FCAB43952134}"/>
              </a:ext>
            </a:extLst>
          </p:cNvPr>
          <p:cNvSpPr txBox="1"/>
          <p:nvPr/>
        </p:nvSpPr>
        <p:spPr>
          <a:xfrm>
            <a:off x="1349432" y="4266609"/>
            <a:ext cx="1809491" cy="511230"/>
          </a:xfrm>
          <a:prstGeom prst="rect">
            <a:avLst/>
          </a:prstGeom>
          <a:noFill/>
        </p:spPr>
        <p:txBody>
          <a:bodyPr wrap="square" rtlCol="0">
            <a:noAutofit/>
          </a:bodyPr>
          <a:lstStyle/>
          <a:p>
            <a:pPr>
              <a:lnSpc>
                <a:spcPct val="85000"/>
              </a:lnSpc>
            </a:pPr>
            <a:r>
              <a:rPr lang="en-US" sz="1600" spc="150">
                <a:latin typeface="Franklin Gothic Book" panose="020B0503020102020204" pitchFamily="34" charset="0"/>
              </a:rPr>
              <a:t>Digital Marketing Channels &amp; Content</a:t>
            </a:r>
            <a:endParaRPr lang="en-US" sz="1600" spc="150"/>
          </a:p>
        </p:txBody>
      </p:sp>
      <p:sp>
        <p:nvSpPr>
          <p:cNvPr id="10" name="TextBox 9">
            <a:extLst>
              <a:ext uri="{FF2B5EF4-FFF2-40B4-BE49-F238E27FC236}">
                <a16:creationId xmlns:a16="http://schemas.microsoft.com/office/drawing/2014/main" id="{98D90FD2-76B6-492B-B430-66237BCE9E09}"/>
              </a:ext>
            </a:extLst>
          </p:cNvPr>
          <p:cNvSpPr txBox="1"/>
          <p:nvPr/>
        </p:nvSpPr>
        <p:spPr>
          <a:xfrm>
            <a:off x="4975412" y="2727528"/>
            <a:ext cx="2241176" cy="701472"/>
          </a:xfrm>
          <a:prstGeom prst="rect">
            <a:avLst/>
          </a:prstGeom>
          <a:noFill/>
        </p:spPr>
        <p:txBody>
          <a:bodyPr wrap="square" rtlCol="0">
            <a:noAutofit/>
          </a:bodyPr>
          <a:lstStyle/>
          <a:p>
            <a:pPr>
              <a:lnSpc>
                <a:spcPct val="85000"/>
              </a:lnSpc>
            </a:pPr>
            <a:r>
              <a:rPr lang="en-US" sz="1600" b="1" spc="150">
                <a:latin typeface="Franklin Gothic Demi" panose="020B0703020102020204" pitchFamily="34" charset="0"/>
              </a:rPr>
              <a:t>Growth Strategies</a:t>
            </a:r>
          </a:p>
          <a:p>
            <a:pPr marL="285750" indent="-285750">
              <a:lnSpc>
                <a:spcPct val="85000"/>
              </a:lnSpc>
              <a:buFontTx/>
              <a:buChar char="-"/>
            </a:pPr>
            <a:r>
              <a:rPr lang="en-US" sz="1600" spc="150">
                <a:latin typeface="Franklin Gothic Book" panose="020B0503020102020204" pitchFamily="34" charset="0"/>
              </a:rPr>
              <a:t>Organic</a:t>
            </a:r>
          </a:p>
          <a:p>
            <a:pPr marL="285750" indent="-285750">
              <a:lnSpc>
                <a:spcPct val="85000"/>
              </a:lnSpc>
              <a:buFontTx/>
              <a:buChar char="-"/>
            </a:pPr>
            <a:r>
              <a:rPr lang="en-US" sz="1600" spc="150">
                <a:latin typeface="Franklin Gothic Book" panose="020B0503020102020204" pitchFamily="34" charset="0"/>
              </a:rPr>
              <a:t>Paid</a:t>
            </a:r>
            <a:endParaRPr lang="en-US" sz="1600" spc="150"/>
          </a:p>
        </p:txBody>
      </p:sp>
      <p:sp>
        <p:nvSpPr>
          <p:cNvPr id="11" name="TextBox 10">
            <a:extLst>
              <a:ext uri="{FF2B5EF4-FFF2-40B4-BE49-F238E27FC236}">
                <a16:creationId xmlns:a16="http://schemas.microsoft.com/office/drawing/2014/main" id="{6EB030ED-8200-44EA-8079-3E31362BC9A1}"/>
              </a:ext>
            </a:extLst>
          </p:cNvPr>
          <p:cNvSpPr txBox="1"/>
          <p:nvPr/>
        </p:nvSpPr>
        <p:spPr>
          <a:xfrm>
            <a:off x="8499916" y="2727528"/>
            <a:ext cx="732590" cy="353943"/>
          </a:xfrm>
          <a:prstGeom prst="rect">
            <a:avLst/>
          </a:prstGeom>
          <a:noFill/>
        </p:spPr>
        <p:txBody>
          <a:bodyPr wrap="square" rtlCol="0">
            <a:noAutofit/>
          </a:bodyPr>
          <a:lstStyle/>
          <a:p>
            <a:pPr>
              <a:lnSpc>
                <a:spcPct val="85000"/>
              </a:lnSpc>
            </a:pPr>
            <a:r>
              <a:rPr lang="en-US" sz="2000" spc="150">
                <a:solidFill>
                  <a:srgbClr val="E62700"/>
                </a:solidFill>
                <a:latin typeface="Georgia" panose="02040502050405020303" pitchFamily="18" charset="0"/>
              </a:rPr>
              <a:t>04</a:t>
            </a:r>
          </a:p>
        </p:txBody>
      </p:sp>
      <p:sp>
        <p:nvSpPr>
          <p:cNvPr id="12" name="TextBox 11">
            <a:extLst>
              <a:ext uri="{FF2B5EF4-FFF2-40B4-BE49-F238E27FC236}">
                <a16:creationId xmlns:a16="http://schemas.microsoft.com/office/drawing/2014/main" id="{0E911DE8-8E45-44B7-A527-8EFE3193DFB0}"/>
              </a:ext>
            </a:extLst>
          </p:cNvPr>
          <p:cNvSpPr txBox="1"/>
          <p:nvPr/>
        </p:nvSpPr>
        <p:spPr>
          <a:xfrm>
            <a:off x="9000275" y="2743325"/>
            <a:ext cx="2241176" cy="511230"/>
          </a:xfrm>
          <a:prstGeom prst="rect">
            <a:avLst/>
          </a:prstGeom>
          <a:noFill/>
        </p:spPr>
        <p:txBody>
          <a:bodyPr wrap="square" rtlCol="0">
            <a:noAutofit/>
          </a:bodyPr>
          <a:lstStyle/>
          <a:p>
            <a:pPr>
              <a:lnSpc>
                <a:spcPct val="85000"/>
              </a:lnSpc>
            </a:pPr>
            <a:r>
              <a:rPr lang="en-US" sz="1600" spc="150">
                <a:latin typeface="Franklin Gothic Book" panose="020B0503020102020204" pitchFamily="34" charset="0"/>
              </a:rPr>
              <a:t>Iterative Approach</a:t>
            </a:r>
            <a:endParaRPr lang="en-US" sz="1600" spc="150"/>
          </a:p>
        </p:txBody>
      </p:sp>
      <p:sp>
        <p:nvSpPr>
          <p:cNvPr id="13" name="TextBox 12">
            <a:extLst>
              <a:ext uri="{FF2B5EF4-FFF2-40B4-BE49-F238E27FC236}">
                <a16:creationId xmlns:a16="http://schemas.microsoft.com/office/drawing/2014/main" id="{7C3C78FB-4F17-4201-B14F-FD6D5302094C}"/>
              </a:ext>
            </a:extLst>
          </p:cNvPr>
          <p:cNvSpPr txBox="1"/>
          <p:nvPr/>
        </p:nvSpPr>
        <p:spPr>
          <a:xfrm>
            <a:off x="4475053" y="2711729"/>
            <a:ext cx="732590" cy="353943"/>
          </a:xfrm>
          <a:prstGeom prst="rect">
            <a:avLst/>
          </a:prstGeom>
          <a:noFill/>
        </p:spPr>
        <p:txBody>
          <a:bodyPr wrap="square" rtlCol="0">
            <a:noAutofit/>
          </a:bodyPr>
          <a:lstStyle/>
          <a:p>
            <a:pPr>
              <a:lnSpc>
                <a:spcPct val="85000"/>
              </a:lnSpc>
            </a:pPr>
            <a:r>
              <a:rPr lang="en-US" sz="2000" spc="150">
                <a:solidFill>
                  <a:srgbClr val="E62700"/>
                </a:solidFill>
                <a:latin typeface="Georgia" panose="02040502050405020303" pitchFamily="18" charset="0"/>
              </a:rPr>
              <a:t>03</a:t>
            </a:r>
          </a:p>
        </p:txBody>
      </p:sp>
      <p:sp>
        <p:nvSpPr>
          <p:cNvPr id="3" name="Title 2">
            <a:extLst>
              <a:ext uri="{FF2B5EF4-FFF2-40B4-BE49-F238E27FC236}">
                <a16:creationId xmlns:a16="http://schemas.microsoft.com/office/drawing/2014/main" id="{ACFCC62B-45EC-4B6B-A666-C59CFCFB2BC9}"/>
              </a:ext>
            </a:extLst>
          </p:cNvPr>
          <p:cNvSpPr>
            <a:spLocks noGrp="1"/>
          </p:cNvSpPr>
          <p:nvPr>
            <p:ph type="title"/>
          </p:nvPr>
        </p:nvSpPr>
        <p:spPr/>
        <p:txBody>
          <a:bodyPr/>
          <a:lstStyle/>
          <a:p>
            <a:r>
              <a:rPr lang="en-US"/>
              <a:t>Agenda</a:t>
            </a:r>
          </a:p>
        </p:txBody>
      </p:sp>
      <p:sp>
        <p:nvSpPr>
          <p:cNvPr id="2" name="TextBox 1">
            <a:extLst>
              <a:ext uri="{FF2B5EF4-FFF2-40B4-BE49-F238E27FC236}">
                <a16:creationId xmlns:a16="http://schemas.microsoft.com/office/drawing/2014/main" id="{5185B3A1-9049-A28A-4561-A3282BC119D1}"/>
              </a:ext>
            </a:extLst>
          </p:cNvPr>
          <p:cNvSpPr txBox="1"/>
          <p:nvPr/>
        </p:nvSpPr>
        <p:spPr>
          <a:xfrm>
            <a:off x="8499916" y="4266609"/>
            <a:ext cx="732590" cy="353943"/>
          </a:xfrm>
          <a:prstGeom prst="rect">
            <a:avLst/>
          </a:prstGeom>
          <a:noFill/>
        </p:spPr>
        <p:txBody>
          <a:bodyPr wrap="square" rtlCol="0">
            <a:noAutofit/>
          </a:bodyPr>
          <a:lstStyle/>
          <a:p>
            <a:pPr>
              <a:lnSpc>
                <a:spcPct val="85000"/>
              </a:lnSpc>
            </a:pPr>
            <a:r>
              <a:rPr lang="en-US" sz="2000" spc="150">
                <a:solidFill>
                  <a:srgbClr val="E62700"/>
                </a:solidFill>
                <a:latin typeface="Georgia" panose="02040502050405020303" pitchFamily="18" charset="0"/>
              </a:rPr>
              <a:t>05</a:t>
            </a:r>
          </a:p>
        </p:txBody>
      </p:sp>
      <p:sp>
        <p:nvSpPr>
          <p:cNvPr id="4" name="TextBox 3">
            <a:extLst>
              <a:ext uri="{FF2B5EF4-FFF2-40B4-BE49-F238E27FC236}">
                <a16:creationId xmlns:a16="http://schemas.microsoft.com/office/drawing/2014/main" id="{01BBEAF2-ED21-D82C-2566-D3BC2336D222}"/>
              </a:ext>
            </a:extLst>
          </p:cNvPr>
          <p:cNvSpPr txBox="1"/>
          <p:nvPr/>
        </p:nvSpPr>
        <p:spPr>
          <a:xfrm>
            <a:off x="9000275" y="4282406"/>
            <a:ext cx="2241176" cy="511230"/>
          </a:xfrm>
          <a:prstGeom prst="rect">
            <a:avLst/>
          </a:prstGeom>
          <a:noFill/>
        </p:spPr>
        <p:txBody>
          <a:bodyPr wrap="square" rtlCol="0">
            <a:noAutofit/>
          </a:bodyPr>
          <a:lstStyle/>
          <a:p>
            <a:pPr>
              <a:lnSpc>
                <a:spcPct val="85000"/>
              </a:lnSpc>
            </a:pPr>
            <a:r>
              <a:rPr lang="en-US" sz="1600" spc="150">
                <a:latin typeface="Franklin Gothic Book" panose="020B0503020102020204" pitchFamily="34" charset="0"/>
              </a:rPr>
              <a:t>Q&amp;A</a:t>
            </a:r>
            <a:endParaRPr lang="en-US" sz="1600" spc="150"/>
          </a:p>
        </p:txBody>
      </p:sp>
      <p:cxnSp>
        <p:nvCxnSpPr>
          <p:cNvPr id="7" name="Straight Connector 6">
            <a:extLst>
              <a:ext uri="{FF2B5EF4-FFF2-40B4-BE49-F238E27FC236}">
                <a16:creationId xmlns:a16="http://schemas.microsoft.com/office/drawing/2014/main" id="{61E5A406-2A9B-CA17-1CBF-4921D530431F}"/>
              </a:ext>
            </a:extLst>
          </p:cNvPr>
          <p:cNvCxnSpPr>
            <a:cxnSpLocks/>
          </p:cNvCxnSpPr>
          <p:nvPr/>
        </p:nvCxnSpPr>
        <p:spPr>
          <a:xfrm>
            <a:off x="7760149" y="2743325"/>
            <a:ext cx="0" cy="2377315"/>
          </a:xfrm>
          <a:prstGeom prst="line">
            <a:avLst/>
          </a:prstGeom>
          <a:ln>
            <a:solidFill>
              <a:srgbClr val="DBD5CD"/>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0C12B3D-AD7A-1058-3E7E-B45A88723DBD}"/>
              </a:ext>
            </a:extLst>
          </p:cNvPr>
          <p:cNvCxnSpPr>
            <a:cxnSpLocks/>
          </p:cNvCxnSpPr>
          <p:nvPr/>
        </p:nvCxnSpPr>
        <p:spPr>
          <a:xfrm>
            <a:off x="3763065" y="2743325"/>
            <a:ext cx="0" cy="2377315"/>
          </a:xfrm>
          <a:prstGeom prst="line">
            <a:avLst/>
          </a:prstGeom>
          <a:ln>
            <a:solidFill>
              <a:srgbClr val="DBD5C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4288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0148-DFDA-634F-7626-716E7C5623C4}"/>
              </a:ext>
            </a:extLst>
          </p:cNvPr>
          <p:cNvSpPr>
            <a:spLocks noGrp="1"/>
          </p:cNvSpPr>
          <p:nvPr>
            <p:ph type="title"/>
          </p:nvPr>
        </p:nvSpPr>
        <p:spPr/>
        <p:txBody>
          <a:bodyPr/>
          <a:lstStyle/>
          <a:p>
            <a:r>
              <a:rPr lang="en-US"/>
              <a:t>Two Routes</a:t>
            </a:r>
          </a:p>
        </p:txBody>
      </p:sp>
      <p:sp>
        <p:nvSpPr>
          <p:cNvPr id="3" name="TextBox 2">
            <a:extLst>
              <a:ext uri="{FF2B5EF4-FFF2-40B4-BE49-F238E27FC236}">
                <a16:creationId xmlns:a16="http://schemas.microsoft.com/office/drawing/2014/main" id="{4A4EFF53-81D7-605C-740E-041EB9A55C26}"/>
              </a:ext>
            </a:extLst>
          </p:cNvPr>
          <p:cNvSpPr txBox="1"/>
          <p:nvPr/>
        </p:nvSpPr>
        <p:spPr>
          <a:xfrm>
            <a:off x="6796585" y="2332085"/>
            <a:ext cx="4594746" cy="1552978"/>
          </a:xfrm>
          <a:prstGeom prst="rect">
            <a:avLst/>
          </a:prstGeom>
          <a:noFill/>
        </p:spPr>
        <p:txBody>
          <a:bodyPr wrap="square" rtlCol="0" anchor="t">
            <a:noAutofit/>
          </a:bodyPr>
          <a:lstStyle/>
          <a:p>
            <a:r>
              <a:rPr lang="en-US" sz="1800" kern="100">
                <a:effectLst/>
                <a:latin typeface="Georgia" panose="02040502050405020303" pitchFamily="18" charset="0"/>
                <a:ea typeface="Aptos" panose="020B0004020202020204" pitchFamily="34" charset="0"/>
                <a:cs typeface="Times New Roman" panose="02020603050405020304" pitchFamily="18" charset="0"/>
              </a:rPr>
              <a:t>Targeting &amp; Retargeting</a:t>
            </a:r>
          </a:p>
          <a:p>
            <a:endParaRPr lang="en-US" sz="1800" kern="100">
              <a:effectLst/>
              <a:latin typeface="Georgia" panose="02040502050405020303" pitchFamily="18" charset="0"/>
              <a:ea typeface="Aptos" panose="020B0004020202020204" pitchFamily="34" charset="0"/>
              <a:cs typeface="Times New Roman" panose="02020603050405020304" pitchFamily="18" charset="0"/>
            </a:endParaRPr>
          </a:p>
          <a:p>
            <a:r>
              <a:rPr lang="en-US" sz="1800" kern="100">
                <a:effectLst/>
                <a:latin typeface="Georgia" panose="02040502050405020303" pitchFamily="18" charset="0"/>
                <a:ea typeface="Aptos" panose="020B0004020202020204" pitchFamily="34" charset="0"/>
                <a:cs typeface="Times New Roman" panose="02020603050405020304" pitchFamily="18" charset="0"/>
              </a:rPr>
              <a:t>Lead Generation</a:t>
            </a:r>
          </a:p>
          <a:p>
            <a:endParaRPr lang="en-US" kern="100">
              <a:latin typeface="Georgia" panose="02040502050405020303" pitchFamily="18" charset="0"/>
              <a:ea typeface="Aptos" panose="020B0004020202020204" pitchFamily="34" charset="0"/>
              <a:cs typeface="Times New Roman" panose="02020603050405020304" pitchFamily="18" charset="0"/>
            </a:endParaRPr>
          </a:p>
          <a:p>
            <a:r>
              <a:rPr lang="en-US" sz="1800" kern="100">
                <a:effectLst/>
                <a:latin typeface="Georgia" panose="02040502050405020303" pitchFamily="18" charset="0"/>
                <a:ea typeface="Aptos" panose="020B0004020202020204" pitchFamily="34" charset="0"/>
                <a:cs typeface="Times New Roman" panose="02020603050405020304" pitchFamily="18" charset="0"/>
              </a:rPr>
              <a:t>LinkedIn</a:t>
            </a:r>
            <a:r>
              <a:rPr lang="en-US" kern="100">
                <a:latin typeface="Georgia" panose="02040502050405020303" pitchFamily="18" charset="0"/>
                <a:ea typeface="Aptos" panose="020B0004020202020204" pitchFamily="34" charset="0"/>
                <a:cs typeface="Times New Roman" panose="02020603050405020304" pitchFamily="18" charset="0"/>
              </a:rPr>
              <a:t> A</a:t>
            </a:r>
            <a:r>
              <a:rPr lang="en-US" sz="1800" kern="100">
                <a:effectLst/>
                <a:latin typeface="Georgia" panose="02040502050405020303" pitchFamily="18" charset="0"/>
                <a:ea typeface="Aptos" panose="020B0004020202020204" pitchFamily="34" charset="0"/>
                <a:cs typeface="Times New Roman" panose="02020603050405020304" pitchFamily="18" charset="0"/>
              </a:rPr>
              <a:t>dvertising  </a:t>
            </a:r>
          </a:p>
        </p:txBody>
      </p:sp>
      <p:sp>
        <p:nvSpPr>
          <p:cNvPr id="4" name="Subtitle 2">
            <a:extLst>
              <a:ext uri="{FF2B5EF4-FFF2-40B4-BE49-F238E27FC236}">
                <a16:creationId xmlns:a16="http://schemas.microsoft.com/office/drawing/2014/main" id="{7DAE61F9-B520-B044-3424-10A85C8B1DE7}"/>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a:t>
            </a:r>
          </a:p>
        </p:txBody>
      </p:sp>
      <p:sp>
        <p:nvSpPr>
          <p:cNvPr id="5" name="TextBox 4">
            <a:extLst>
              <a:ext uri="{FF2B5EF4-FFF2-40B4-BE49-F238E27FC236}">
                <a16:creationId xmlns:a16="http://schemas.microsoft.com/office/drawing/2014/main" id="{786571DD-46AF-783B-944D-DDC69A165DCA}"/>
              </a:ext>
            </a:extLst>
          </p:cNvPr>
          <p:cNvSpPr txBox="1"/>
          <p:nvPr/>
        </p:nvSpPr>
        <p:spPr>
          <a:xfrm>
            <a:off x="838200" y="1757962"/>
            <a:ext cx="4782247" cy="369332"/>
          </a:xfrm>
          <a:prstGeom prst="rect">
            <a:avLst/>
          </a:prstGeom>
          <a:solidFill>
            <a:srgbClr val="928D8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Organic</a:t>
            </a:r>
            <a:r>
              <a:rPr lang="en-US" kern="100">
                <a:latin typeface="Aptos" panose="020B0004020202020204" pitchFamily="34" charset="0"/>
                <a:cs typeface="Times New Roman" panose="02020603050405020304" pitchFamily="18" charset="0"/>
              </a:rPr>
              <a:t> </a:t>
            </a:r>
          </a:p>
        </p:txBody>
      </p:sp>
      <p:sp>
        <p:nvSpPr>
          <p:cNvPr id="7" name="TextBox 6">
            <a:extLst>
              <a:ext uri="{FF2B5EF4-FFF2-40B4-BE49-F238E27FC236}">
                <a16:creationId xmlns:a16="http://schemas.microsoft.com/office/drawing/2014/main" id="{63FB6203-50B6-950A-ADAB-4FC8F29FEB79}"/>
              </a:ext>
            </a:extLst>
          </p:cNvPr>
          <p:cNvSpPr txBox="1"/>
          <p:nvPr/>
        </p:nvSpPr>
        <p:spPr>
          <a:xfrm>
            <a:off x="6571553" y="1757962"/>
            <a:ext cx="4782247" cy="369332"/>
          </a:xfrm>
          <a:prstGeom prst="rect">
            <a:avLst/>
          </a:prstGeom>
          <a:solidFill>
            <a:srgbClr val="928D88"/>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cs typeface="Times New Roman" panose="02020603050405020304" pitchFamily="18" charset="0"/>
              </a:rPr>
              <a:t>Paid</a:t>
            </a:r>
            <a:r>
              <a:rPr lang="en-US" kern="100">
                <a:latin typeface="Aptos" panose="020B0004020202020204" pitchFamily="34" charset="0"/>
                <a:cs typeface="Times New Roman" panose="02020603050405020304" pitchFamily="18" charset="0"/>
              </a:rPr>
              <a:t> </a:t>
            </a:r>
          </a:p>
        </p:txBody>
      </p:sp>
      <p:sp>
        <p:nvSpPr>
          <p:cNvPr id="13" name="TextBox 12">
            <a:extLst>
              <a:ext uri="{FF2B5EF4-FFF2-40B4-BE49-F238E27FC236}">
                <a16:creationId xmlns:a16="http://schemas.microsoft.com/office/drawing/2014/main" id="{F5089ABB-B98E-8995-7408-DFD3F6BD18F5}"/>
              </a:ext>
            </a:extLst>
          </p:cNvPr>
          <p:cNvSpPr txBox="1"/>
          <p:nvPr/>
        </p:nvSpPr>
        <p:spPr>
          <a:xfrm>
            <a:off x="1001998" y="2332085"/>
            <a:ext cx="4511541" cy="2031325"/>
          </a:xfrm>
          <a:prstGeom prst="rect">
            <a:avLst/>
          </a:prstGeom>
          <a:noFill/>
        </p:spPr>
        <p:txBody>
          <a:bodyPr wrap="square">
            <a:spAutoFit/>
          </a:bodyPr>
          <a:lstStyle/>
          <a:p>
            <a:r>
              <a:rPr lang="en-US" kern="100">
                <a:latin typeface="Georgia" panose="02040502050405020303" pitchFamily="18" charset="0"/>
                <a:ea typeface="Aptos" panose="020B0004020202020204" pitchFamily="34" charset="0"/>
                <a:cs typeface="Times New Roman" panose="02020603050405020304" pitchFamily="18" charset="0"/>
              </a:rPr>
              <a:t>Funnel Campaign Approach</a:t>
            </a:r>
          </a:p>
          <a:p>
            <a:r>
              <a:rPr lang="en-US" kern="100">
                <a:latin typeface="Georgia" panose="02040502050405020303" pitchFamily="18" charset="0"/>
                <a:ea typeface="Aptos" panose="020B0004020202020204" pitchFamily="34" charset="0"/>
                <a:cs typeface="Times New Roman" panose="02020603050405020304" pitchFamily="18" charset="0"/>
              </a:rPr>
              <a:t> </a:t>
            </a:r>
          </a:p>
          <a:p>
            <a:r>
              <a:rPr lang="en-US" kern="100">
                <a:latin typeface="Georgia" panose="02040502050405020303" pitchFamily="18" charset="0"/>
                <a:ea typeface="Aptos" panose="020B0004020202020204" pitchFamily="34" charset="0"/>
                <a:cs typeface="Times New Roman" panose="02020603050405020304" pitchFamily="18" charset="0"/>
              </a:rPr>
              <a:t>Repurposing &amp; A/B Testing</a:t>
            </a:r>
          </a:p>
          <a:p>
            <a:endParaRPr lang="en-US" kern="100">
              <a:latin typeface="Georgia" panose="02040502050405020303" pitchFamily="18" charset="0"/>
              <a:ea typeface="Aptos" panose="020B0004020202020204" pitchFamily="34" charset="0"/>
              <a:cs typeface="Times New Roman" panose="02020603050405020304" pitchFamily="18" charset="0"/>
            </a:endParaRPr>
          </a:p>
          <a:p>
            <a:r>
              <a:rPr lang="en-US" kern="100">
                <a:latin typeface="Georgia" panose="02040502050405020303" pitchFamily="18" charset="0"/>
                <a:ea typeface="Aptos" panose="020B0004020202020204" pitchFamily="34" charset="0"/>
                <a:cs typeface="Times New Roman" panose="02020603050405020304" pitchFamily="18" charset="0"/>
              </a:rPr>
              <a:t>Employee Advocacy</a:t>
            </a:r>
          </a:p>
          <a:p>
            <a:endParaRPr lang="en-US" kern="100">
              <a:latin typeface="Georgia" panose="02040502050405020303" pitchFamily="18" charset="0"/>
              <a:ea typeface="Aptos" panose="020B0004020202020204" pitchFamily="34" charset="0"/>
              <a:cs typeface="Times New Roman" panose="02020603050405020304" pitchFamily="18" charset="0"/>
            </a:endParaRPr>
          </a:p>
          <a:p>
            <a:r>
              <a:rPr lang="en-US" kern="100">
                <a:latin typeface="Georgia" panose="02040502050405020303" pitchFamily="18" charset="0"/>
                <a:ea typeface="Aptos" panose="020B0004020202020204" pitchFamily="34" charset="0"/>
                <a:cs typeface="Times New Roman" panose="02020603050405020304" pitchFamily="18" charset="0"/>
              </a:rPr>
              <a:t>SEO </a:t>
            </a:r>
          </a:p>
        </p:txBody>
      </p:sp>
      <p:sp>
        <p:nvSpPr>
          <p:cNvPr id="16" name="Rectangle 15">
            <a:extLst>
              <a:ext uri="{FF2B5EF4-FFF2-40B4-BE49-F238E27FC236}">
                <a16:creationId xmlns:a16="http://schemas.microsoft.com/office/drawing/2014/main" id="{52DED2FF-D96B-9354-7542-21B340CD4CD4}"/>
              </a:ext>
            </a:extLst>
          </p:cNvPr>
          <p:cNvSpPr/>
          <p:nvPr/>
        </p:nvSpPr>
        <p:spPr>
          <a:xfrm>
            <a:off x="838200" y="246056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0EFF209-6AFD-A5F6-E467-F15E20309B5E}"/>
              </a:ext>
            </a:extLst>
          </p:cNvPr>
          <p:cNvSpPr/>
          <p:nvPr/>
        </p:nvSpPr>
        <p:spPr>
          <a:xfrm>
            <a:off x="838200" y="301520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C500B20-AA54-8E31-CCF1-8ACBEF7CF053}"/>
              </a:ext>
            </a:extLst>
          </p:cNvPr>
          <p:cNvSpPr/>
          <p:nvPr/>
        </p:nvSpPr>
        <p:spPr>
          <a:xfrm>
            <a:off x="838200" y="356984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E5264E7-2F52-4964-9A6D-2879262D4F65}"/>
              </a:ext>
            </a:extLst>
          </p:cNvPr>
          <p:cNvSpPr/>
          <p:nvPr/>
        </p:nvSpPr>
        <p:spPr>
          <a:xfrm>
            <a:off x="838200" y="412448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F26D0D3-CE94-AF69-E39C-F565C378A0B1}"/>
              </a:ext>
            </a:extLst>
          </p:cNvPr>
          <p:cNvSpPr/>
          <p:nvPr/>
        </p:nvSpPr>
        <p:spPr>
          <a:xfrm>
            <a:off x="6596564" y="246056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7326858C-0FB2-4774-7BBF-84103B3FDC4E}"/>
              </a:ext>
            </a:extLst>
          </p:cNvPr>
          <p:cNvSpPr/>
          <p:nvPr/>
        </p:nvSpPr>
        <p:spPr>
          <a:xfrm>
            <a:off x="6596564" y="301520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6054D89-C7D0-0A1F-A06B-7EC51BCB6818}"/>
              </a:ext>
            </a:extLst>
          </p:cNvPr>
          <p:cNvSpPr/>
          <p:nvPr/>
        </p:nvSpPr>
        <p:spPr>
          <a:xfrm>
            <a:off x="6596564" y="3569845"/>
            <a:ext cx="163798" cy="91046"/>
          </a:xfrm>
          <a:prstGeom prst="rect">
            <a:avLst/>
          </a:prstGeom>
          <a:solidFill>
            <a:srgbClr val="0848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491868F-B2D3-AC4C-A4AA-8F75AF913468}"/>
              </a:ext>
            </a:extLst>
          </p:cNvPr>
          <p:cNvSpPr/>
          <p:nvPr/>
        </p:nvSpPr>
        <p:spPr>
          <a:xfrm>
            <a:off x="716511" y="1614065"/>
            <a:ext cx="5313529" cy="3048726"/>
          </a:xfrm>
          <a:prstGeom prst="rect">
            <a:avLst/>
          </a:prstGeom>
          <a:solidFill>
            <a:srgbClr val="FFFFFF">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79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022E2-B75D-4EE9-0AA6-761601830DBE}"/>
              </a:ext>
            </a:extLst>
          </p:cNvPr>
          <p:cNvSpPr>
            <a:spLocks noGrp="1"/>
          </p:cNvSpPr>
          <p:nvPr>
            <p:ph type="title"/>
          </p:nvPr>
        </p:nvSpPr>
        <p:spPr/>
        <p:txBody>
          <a:bodyPr/>
          <a:lstStyle/>
          <a:p>
            <a:r>
              <a:rPr lang="en-US"/>
              <a:t>Narrow Your Audience</a:t>
            </a:r>
          </a:p>
        </p:txBody>
      </p:sp>
      <p:sp>
        <p:nvSpPr>
          <p:cNvPr id="33" name="Rectangle 32">
            <a:extLst>
              <a:ext uri="{FF2B5EF4-FFF2-40B4-BE49-F238E27FC236}">
                <a16:creationId xmlns:a16="http://schemas.microsoft.com/office/drawing/2014/main" id="{9DD72A73-139C-9226-63DA-E719ED3C3646}"/>
              </a:ext>
            </a:extLst>
          </p:cNvPr>
          <p:cNvSpPr/>
          <p:nvPr/>
        </p:nvSpPr>
        <p:spPr>
          <a:xfrm>
            <a:off x="853832" y="4046512"/>
            <a:ext cx="159514" cy="1089162"/>
          </a:xfrm>
          <a:prstGeom prst="rect">
            <a:avLst/>
          </a:prstGeom>
          <a:solidFill>
            <a:srgbClr val="92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6" name="Title 1">
            <a:extLst>
              <a:ext uri="{FF2B5EF4-FFF2-40B4-BE49-F238E27FC236}">
                <a16:creationId xmlns:a16="http://schemas.microsoft.com/office/drawing/2014/main" id="{B1FC5585-362D-6DDD-7744-B10E0B7C5CC5}"/>
              </a:ext>
            </a:extLst>
          </p:cNvPr>
          <p:cNvSpPr txBox="1">
            <a:spLocks/>
          </p:cNvSpPr>
          <p:nvPr/>
        </p:nvSpPr>
        <p:spPr>
          <a:xfrm>
            <a:off x="1013345" y="4352105"/>
            <a:ext cx="2956120" cy="1089163"/>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Reengage interested/bounced users </a:t>
            </a:r>
          </a:p>
          <a:p>
            <a:pPr>
              <a:lnSpc>
                <a:spcPct val="114000"/>
              </a:lnSpc>
            </a:pPr>
            <a:r>
              <a:rPr lang="en-US" sz="1400"/>
              <a:t>Higher CTR than other ad methods Uses cookies to track and recapture</a:t>
            </a:r>
            <a:endParaRPr lang="en-US" sz="1400" i="1"/>
          </a:p>
          <a:p>
            <a:pPr>
              <a:lnSpc>
                <a:spcPct val="114000"/>
              </a:lnSpc>
            </a:pPr>
            <a:endParaRPr lang="en-US" sz="1200" i="1"/>
          </a:p>
        </p:txBody>
      </p:sp>
      <p:sp>
        <p:nvSpPr>
          <p:cNvPr id="7" name="Title 1">
            <a:extLst>
              <a:ext uri="{FF2B5EF4-FFF2-40B4-BE49-F238E27FC236}">
                <a16:creationId xmlns:a16="http://schemas.microsoft.com/office/drawing/2014/main" id="{107AE4C6-3D7C-08AB-624A-78A3A710066A}"/>
              </a:ext>
            </a:extLst>
          </p:cNvPr>
          <p:cNvSpPr txBox="1">
            <a:spLocks/>
          </p:cNvSpPr>
          <p:nvPr/>
        </p:nvSpPr>
        <p:spPr>
          <a:xfrm>
            <a:off x="1013346" y="397831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Retargeting</a:t>
            </a:r>
            <a:endParaRPr lang="en-US" sz="1200" i="1">
              <a:latin typeface="Franklin Gothic Demi" panose="020B0703020102020204" pitchFamily="34" charset="0"/>
            </a:endParaRPr>
          </a:p>
        </p:txBody>
      </p:sp>
      <p:grpSp>
        <p:nvGrpSpPr>
          <p:cNvPr id="17" name="Group 16">
            <a:extLst>
              <a:ext uri="{FF2B5EF4-FFF2-40B4-BE49-F238E27FC236}">
                <a16:creationId xmlns:a16="http://schemas.microsoft.com/office/drawing/2014/main" id="{B578DF4C-F9CC-98C2-9F0C-6120E45CF8DD}"/>
              </a:ext>
            </a:extLst>
          </p:cNvPr>
          <p:cNvGrpSpPr/>
          <p:nvPr/>
        </p:nvGrpSpPr>
        <p:grpSpPr>
          <a:xfrm>
            <a:off x="4669415" y="3978315"/>
            <a:ext cx="2174933" cy="1453428"/>
            <a:chOff x="838200" y="1690412"/>
            <a:chExt cx="2174933" cy="1453428"/>
          </a:xfrm>
        </p:grpSpPr>
        <p:sp>
          <p:nvSpPr>
            <p:cNvPr id="5" name="Title 1">
              <a:extLst>
                <a:ext uri="{FF2B5EF4-FFF2-40B4-BE49-F238E27FC236}">
                  <a16:creationId xmlns:a16="http://schemas.microsoft.com/office/drawing/2014/main" id="{A519465B-4467-FE6D-A803-507EDC92D605}"/>
                </a:ext>
              </a:extLst>
            </p:cNvPr>
            <p:cNvSpPr txBox="1">
              <a:spLocks/>
            </p:cNvSpPr>
            <p:nvPr/>
          </p:nvSpPr>
          <p:spPr>
            <a:xfrm>
              <a:off x="1038215" y="2054677"/>
              <a:ext cx="1974918" cy="1089163"/>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dirty="0"/>
                <a:t>Acquire New Audiences</a:t>
              </a:r>
            </a:p>
            <a:p>
              <a:pPr>
                <a:lnSpc>
                  <a:spcPct val="114000"/>
                </a:lnSpc>
              </a:pPr>
              <a:r>
                <a:rPr lang="en-US" sz="1400" dirty="0"/>
                <a:t>Top of the Funnel</a:t>
              </a:r>
            </a:p>
            <a:p>
              <a:pPr>
                <a:lnSpc>
                  <a:spcPct val="114000"/>
                </a:lnSpc>
              </a:pPr>
              <a:r>
                <a:rPr lang="en-US" sz="1400" dirty="0"/>
                <a:t>Brand Awareness</a:t>
              </a:r>
              <a:endParaRPr lang="en-US" sz="1200" i="1" dirty="0">
                <a:latin typeface="Georgia" panose="02040502050405020303" pitchFamily="18" charset="0"/>
              </a:endParaRPr>
            </a:p>
            <a:p>
              <a:pPr>
                <a:lnSpc>
                  <a:spcPct val="114000"/>
                </a:lnSpc>
              </a:pPr>
              <a:endParaRPr lang="en-US" sz="1400" i="1" dirty="0">
                <a:latin typeface="Georgia" panose="02040502050405020303" pitchFamily="18" charset="0"/>
              </a:endParaRPr>
            </a:p>
            <a:p>
              <a:pPr>
                <a:lnSpc>
                  <a:spcPct val="114000"/>
                </a:lnSpc>
              </a:pPr>
              <a:endParaRPr lang="en-US" sz="1200" i="1" dirty="0">
                <a:latin typeface="Georgia" panose="02040502050405020303" pitchFamily="18" charset="0"/>
              </a:endParaRPr>
            </a:p>
          </p:txBody>
        </p:sp>
        <p:sp>
          <p:nvSpPr>
            <p:cNvPr id="32" name="Rectangle 31">
              <a:extLst>
                <a:ext uri="{FF2B5EF4-FFF2-40B4-BE49-F238E27FC236}">
                  <a16:creationId xmlns:a16="http://schemas.microsoft.com/office/drawing/2014/main" id="{0D8BF756-19D6-9004-20F9-51BA478C9393}"/>
                </a:ext>
              </a:extLst>
            </p:cNvPr>
            <p:cNvSpPr/>
            <p:nvPr/>
          </p:nvSpPr>
          <p:spPr>
            <a:xfrm>
              <a:off x="838200" y="1771465"/>
              <a:ext cx="159514" cy="1089162"/>
            </a:xfrm>
            <a:prstGeom prst="rect">
              <a:avLst/>
            </a:prstGeom>
            <a:solidFill>
              <a:srgbClr val="92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8" name="Title 1">
              <a:extLst>
                <a:ext uri="{FF2B5EF4-FFF2-40B4-BE49-F238E27FC236}">
                  <a16:creationId xmlns:a16="http://schemas.microsoft.com/office/drawing/2014/main" id="{29543BFE-9810-CA9C-8A0F-AFE3E0DFA376}"/>
                </a:ext>
              </a:extLst>
            </p:cNvPr>
            <p:cNvSpPr txBox="1">
              <a:spLocks/>
            </p:cNvSpPr>
            <p:nvPr/>
          </p:nvSpPr>
          <p:spPr>
            <a:xfrm>
              <a:off x="1038215" y="1690412"/>
              <a:ext cx="1831148"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New User Targeting</a:t>
              </a:r>
              <a:endParaRPr lang="en-US" sz="1200" i="1">
                <a:latin typeface="Franklin Gothic Demi" panose="020B0703020102020204" pitchFamily="34" charset="0"/>
              </a:endParaRPr>
            </a:p>
          </p:txBody>
        </p:sp>
      </p:grpSp>
      <p:sp>
        <p:nvSpPr>
          <p:cNvPr id="3" name="Subtitle 2">
            <a:extLst>
              <a:ext uri="{FF2B5EF4-FFF2-40B4-BE49-F238E27FC236}">
                <a16:creationId xmlns:a16="http://schemas.microsoft.com/office/drawing/2014/main" id="{F7D8B3E4-4B4D-9915-7358-091932F2A771}"/>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PAID</a:t>
            </a:r>
          </a:p>
        </p:txBody>
      </p:sp>
      <p:grpSp>
        <p:nvGrpSpPr>
          <p:cNvPr id="18" name="Group 17">
            <a:extLst>
              <a:ext uri="{FF2B5EF4-FFF2-40B4-BE49-F238E27FC236}">
                <a16:creationId xmlns:a16="http://schemas.microsoft.com/office/drawing/2014/main" id="{D9046409-5870-FBD9-7AE5-ADA12ABBAD41}"/>
              </a:ext>
            </a:extLst>
          </p:cNvPr>
          <p:cNvGrpSpPr/>
          <p:nvPr/>
        </p:nvGrpSpPr>
        <p:grpSpPr>
          <a:xfrm>
            <a:off x="838200" y="2533307"/>
            <a:ext cx="10243534" cy="373877"/>
            <a:chOff x="1903198" y="5220649"/>
            <a:chExt cx="8373432" cy="373877"/>
          </a:xfrm>
        </p:grpSpPr>
        <p:sp>
          <p:nvSpPr>
            <p:cNvPr id="10" name="Rectangle 9">
              <a:extLst>
                <a:ext uri="{FF2B5EF4-FFF2-40B4-BE49-F238E27FC236}">
                  <a16:creationId xmlns:a16="http://schemas.microsoft.com/office/drawing/2014/main" id="{A086E03B-52BF-E49F-7FD0-9EC1B2897874}"/>
                </a:ext>
              </a:extLst>
            </p:cNvPr>
            <p:cNvSpPr/>
            <p:nvPr/>
          </p:nvSpPr>
          <p:spPr>
            <a:xfrm>
              <a:off x="1903198" y="5244862"/>
              <a:ext cx="2080746" cy="325538"/>
            </a:xfrm>
            <a:prstGeom prst="rect">
              <a:avLst/>
            </a:prstGeom>
            <a:solidFill>
              <a:srgbClr val="29B8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2" name="Rectangle 11">
              <a:extLst>
                <a:ext uri="{FF2B5EF4-FFF2-40B4-BE49-F238E27FC236}">
                  <a16:creationId xmlns:a16="http://schemas.microsoft.com/office/drawing/2014/main" id="{48B37D0D-0DE2-88C6-3C86-B02AB79F7026}"/>
                </a:ext>
              </a:extLst>
            </p:cNvPr>
            <p:cNvSpPr/>
            <p:nvPr/>
          </p:nvSpPr>
          <p:spPr>
            <a:xfrm>
              <a:off x="4002994" y="5244862"/>
              <a:ext cx="2080746" cy="325538"/>
            </a:xfrm>
            <a:prstGeom prst="rect">
              <a:avLst/>
            </a:prstGeom>
            <a:solidFill>
              <a:srgbClr val="45C4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Rectangle 12">
              <a:extLst>
                <a:ext uri="{FF2B5EF4-FFF2-40B4-BE49-F238E27FC236}">
                  <a16:creationId xmlns:a16="http://schemas.microsoft.com/office/drawing/2014/main" id="{CB5758BA-CA39-5F75-996C-313AFCD300F3}"/>
                </a:ext>
              </a:extLst>
            </p:cNvPr>
            <p:cNvSpPr/>
            <p:nvPr/>
          </p:nvSpPr>
          <p:spPr>
            <a:xfrm>
              <a:off x="6099439" y="5244862"/>
              <a:ext cx="2080746" cy="325538"/>
            </a:xfrm>
            <a:prstGeom prst="rect">
              <a:avLst/>
            </a:prstGeom>
            <a:solidFill>
              <a:srgbClr val="0848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4" name="Rectangle 13">
              <a:extLst>
                <a:ext uri="{FF2B5EF4-FFF2-40B4-BE49-F238E27FC236}">
                  <a16:creationId xmlns:a16="http://schemas.microsoft.com/office/drawing/2014/main" id="{7F547F81-D063-D98F-9BD4-9E93F769FCC1}"/>
                </a:ext>
              </a:extLst>
            </p:cNvPr>
            <p:cNvSpPr/>
            <p:nvPr/>
          </p:nvSpPr>
          <p:spPr>
            <a:xfrm>
              <a:off x="8195884" y="5244862"/>
              <a:ext cx="2080746" cy="325538"/>
            </a:xfrm>
            <a:prstGeom prst="rect">
              <a:avLst/>
            </a:prstGeom>
            <a:solidFill>
              <a:srgbClr val="A49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5" name="Title 1">
              <a:extLst>
                <a:ext uri="{FF2B5EF4-FFF2-40B4-BE49-F238E27FC236}">
                  <a16:creationId xmlns:a16="http://schemas.microsoft.com/office/drawing/2014/main" id="{69E5CAF4-251D-55FB-B536-25C448DACD1F}"/>
                </a:ext>
              </a:extLst>
            </p:cNvPr>
            <p:cNvSpPr txBox="1">
              <a:spLocks/>
            </p:cNvSpPr>
            <p:nvPr/>
          </p:nvSpPr>
          <p:spPr>
            <a:xfrm>
              <a:off x="2156733" y="5220736"/>
              <a:ext cx="157367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400">
                  <a:solidFill>
                    <a:schemeClr val="bg1"/>
                  </a:solidFill>
                  <a:latin typeface="Franklin Gothic Demi" panose="020B0703020102020204" pitchFamily="34" charset="0"/>
                </a:rPr>
                <a:t>Geofencing</a:t>
              </a:r>
              <a:endParaRPr lang="en-US" sz="1200" i="1">
                <a:solidFill>
                  <a:schemeClr val="bg1"/>
                </a:solidFill>
                <a:latin typeface="Franklin Gothic Demi" panose="020B0703020102020204" pitchFamily="34" charset="0"/>
              </a:endParaRPr>
            </a:p>
          </p:txBody>
        </p:sp>
        <p:sp>
          <p:nvSpPr>
            <p:cNvPr id="4" name="Title 1">
              <a:extLst>
                <a:ext uri="{FF2B5EF4-FFF2-40B4-BE49-F238E27FC236}">
                  <a16:creationId xmlns:a16="http://schemas.microsoft.com/office/drawing/2014/main" id="{5FD9334B-34C9-379F-3A01-ACFF8BB63C1A}"/>
                </a:ext>
              </a:extLst>
            </p:cNvPr>
            <p:cNvSpPr txBox="1">
              <a:spLocks/>
            </p:cNvSpPr>
            <p:nvPr/>
          </p:nvSpPr>
          <p:spPr>
            <a:xfrm>
              <a:off x="4256529" y="5220649"/>
              <a:ext cx="157367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400">
                  <a:solidFill>
                    <a:schemeClr val="bg1"/>
                  </a:solidFill>
                  <a:latin typeface="Franklin Gothic Demi" panose="020B0703020102020204" pitchFamily="34" charset="0"/>
                </a:rPr>
                <a:t>IP Address</a:t>
              </a:r>
              <a:endParaRPr lang="en-US" sz="1200" i="1">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B1AF456-046A-A9A1-1F0D-30212B2DF1EF}"/>
                </a:ext>
              </a:extLst>
            </p:cNvPr>
            <p:cNvSpPr txBox="1">
              <a:spLocks/>
            </p:cNvSpPr>
            <p:nvPr/>
          </p:nvSpPr>
          <p:spPr>
            <a:xfrm>
              <a:off x="6374160" y="5220649"/>
              <a:ext cx="157367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400" dirty="0">
                  <a:solidFill>
                    <a:schemeClr val="bg1"/>
                  </a:solidFill>
                  <a:latin typeface="Franklin Gothic Demi" panose="020B0703020102020204" pitchFamily="34" charset="0"/>
                </a:rPr>
                <a:t>Behavioral</a:t>
              </a:r>
              <a:endParaRPr lang="en-US" sz="1200" i="1" dirty="0">
                <a:solidFill>
                  <a:schemeClr val="bg1"/>
                </a:solidFill>
                <a:latin typeface="Franklin Gothic Demi" panose="020B0703020102020204" pitchFamily="34" charset="0"/>
              </a:endParaRPr>
            </a:p>
          </p:txBody>
        </p:sp>
        <p:sp>
          <p:nvSpPr>
            <p:cNvPr id="11" name="Title 1">
              <a:extLst>
                <a:ext uri="{FF2B5EF4-FFF2-40B4-BE49-F238E27FC236}">
                  <a16:creationId xmlns:a16="http://schemas.microsoft.com/office/drawing/2014/main" id="{2FB66C81-621B-C3F1-D857-AA4E6A5EB644}"/>
                </a:ext>
              </a:extLst>
            </p:cNvPr>
            <p:cNvSpPr txBox="1">
              <a:spLocks/>
            </p:cNvSpPr>
            <p:nvPr/>
          </p:nvSpPr>
          <p:spPr>
            <a:xfrm>
              <a:off x="8448948" y="5220649"/>
              <a:ext cx="157367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400" err="1">
                  <a:solidFill>
                    <a:schemeClr val="bg1"/>
                  </a:solidFill>
                  <a:latin typeface="Franklin Gothic Demi" panose="020B0703020102020204" pitchFamily="34" charset="0"/>
                </a:rPr>
                <a:t>Keyword+Search</a:t>
              </a:r>
              <a:endParaRPr lang="en-US" sz="1200" i="1">
                <a:solidFill>
                  <a:schemeClr val="bg1"/>
                </a:solidFill>
                <a:latin typeface="Franklin Gothic Demi" panose="020B0703020102020204" pitchFamily="34" charset="0"/>
              </a:endParaRPr>
            </a:p>
          </p:txBody>
        </p:sp>
      </p:grpSp>
      <p:sp>
        <p:nvSpPr>
          <p:cNvPr id="19" name="TextBox 18">
            <a:extLst>
              <a:ext uri="{FF2B5EF4-FFF2-40B4-BE49-F238E27FC236}">
                <a16:creationId xmlns:a16="http://schemas.microsoft.com/office/drawing/2014/main" id="{97068C3D-E6C1-1DA0-019D-BBAC02FB63F1}"/>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1</a:t>
            </a:r>
          </a:p>
        </p:txBody>
      </p:sp>
    </p:spTree>
    <p:extLst>
      <p:ext uri="{BB962C8B-B14F-4D97-AF65-F5344CB8AC3E}">
        <p14:creationId xmlns:p14="http://schemas.microsoft.com/office/powerpoint/2010/main" val="176977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6" grpId="0"/>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D546ED2-9E73-47EF-1808-4849343C9605}"/>
              </a:ext>
            </a:extLst>
          </p:cNvPr>
          <p:cNvSpPr>
            <a:spLocks noGrp="1" noRot="1" noMove="1" noResize="1" noEditPoints="1" noAdjustHandles="1" noChangeArrowheads="1" noChangeShapeType="1"/>
          </p:cNvSpPr>
          <p:nvPr/>
        </p:nvSpPr>
        <p:spPr>
          <a:xfrm>
            <a:off x="0" y="3907970"/>
            <a:ext cx="12192000" cy="2956166"/>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ubtitle 2">
            <a:extLst>
              <a:ext uri="{FF2B5EF4-FFF2-40B4-BE49-F238E27FC236}">
                <a16:creationId xmlns:a16="http://schemas.microsoft.com/office/drawing/2014/main" id="{B21D51B0-BA89-5188-B41A-DF4ACA5AEE16}"/>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PAID</a:t>
            </a:r>
          </a:p>
        </p:txBody>
      </p:sp>
      <p:sp>
        <p:nvSpPr>
          <p:cNvPr id="4" name="Rectangle 3">
            <a:extLst>
              <a:ext uri="{FF2B5EF4-FFF2-40B4-BE49-F238E27FC236}">
                <a16:creationId xmlns:a16="http://schemas.microsoft.com/office/drawing/2014/main" id="{65EB4172-90FA-AEE3-5769-C2644CBABDE3}"/>
              </a:ext>
            </a:extLst>
          </p:cNvPr>
          <p:cNvSpPr/>
          <p:nvPr/>
        </p:nvSpPr>
        <p:spPr>
          <a:xfrm>
            <a:off x="733331" y="1350614"/>
            <a:ext cx="724277" cy="163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A3598D6C-5104-4887-4D8B-81CFD20A8A51}"/>
              </a:ext>
            </a:extLst>
          </p:cNvPr>
          <p:cNvSpPr txBox="1">
            <a:spLocks/>
          </p:cNvSpPr>
          <p:nvPr/>
        </p:nvSpPr>
        <p:spPr>
          <a:xfrm>
            <a:off x="1024865" y="1350614"/>
            <a:ext cx="9889552" cy="1097913"/>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800"/>
              <a:t>This is a cookie-based technology that uses simple a JavaScript code to anonymously “follow” your audience all over the internet. Retargeting campaigns are useful for re-engaging website visitors to tell them relevant information and pull them back into our marketing funnel.</a:t>
            </a:r>
            <a:endParaRPr lang="en-US" sz="1200" i="1">
              <a:latin typeface="Franklin Gothic Demi" panose="020B0703020102020204" pitchFamily="34" charset="0"/>
            </a:endParaRPr>
          </a:p>
        </p:txBody>
      </p:sp>
      <p:sp>
        <p:nvSpPr>
          <p:cNvPr id="10" name="Title 1">
            <a:extLst>
              <a:ext uri="{FF2B5EF4-FFF2-40B4-BE49-F238E27FC236}">
                <a16:creationId xmlns:a16="http://schemas.microsoft.com/office/drawing/2014/main" id="{126F4B41-6103-974F-1E18-271949657E4C}"/>
              </a:ext>
            </a:extLst>
          </p:cNvPr>
          <p:cNvSpPr txBox="1">
            <a:spLocks/>
          </p:cNvSpPr>
          <p:nvPr/>
        </p:nvSpPr>
        <p:spPr>
          <a:xfrm>
            <a:off x="1802130" y="4855544"/>
            <a:ext cx="3154204" cy="1677473"/>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endParaRPr lang="en-US" sz="1400"/>
          </a:p>
        </p:txBody>
      </p:sp>
      <p:sp>
        <p:nvSpPr>
          <p:cNvPr id="18" name="Rectangle 17">
            <a:extLst>
              <a:ext uri="{FF2B5EF4-FFF2-40B4-BE49-F238E27FC236}">
                <a16:creationId xmlns:a16="http://schemas.microsoft.com/office/drawing/2014/main" id="{A0A9D5F1-B083-799A-26FE-9C0B9E16776E}"/>
              </a:ext>
            </a:extLst>
          </p:cNvPr>
          <p:cNvSpPr/>
          <p:nvPr/>
        </p:nvSpPr>
        <p:spPr>
          <a:xfrm>
            <a:off x="853832" y="1446415"/>
            <a:ext cx="159514" cy="1982585"/>
          </a:xfrm>
          <a:prstGeom prst="rect">
            <a:avLst/>
          </a:prstGeom>
          <a:solidFill>
            <a:srgbClr val="928D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1" name="Title 1">
            <a:extLst>
              <a:ext uri="{FF2B5EF4-FFF2-40B4-BE49-F238E27FC236}">
                <a16:creationId xmlns:a16="http://schemas.microsoft.com/office/drawing/2014/main" id="{6A93DECF-30A7-CAFF-C0F0-270DB3CF9BED}"/>
              </a:ext>
            </a:extLst>
          </p:cNvPr>
          <p:cNvSpPr txBox="1">
            <a:spLocks/>
          </p:cNvSpPr>
          <p:nvPr/>
        </p:nvSpPr>
        <p:spPr>
          <a:xfrm>
            <a:off x="1013346" y="3160390"/>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Retargeting</a:t>
            </a:r>
            <a:endParaRPr lang="en-US" sz="1200" i="1">
              <a:latin typeface="Franklin Gothic Demi" panose="020B0703020102020204" pitchFamily="34" charset="0"/>
            </a:endParaRPr>
          </a:p>
        </p:txBody>
      </p:sp>
      <p:grpSp>
        <p:nvGrpSpPr>
          <p:cNvPr id="56" name="Group 55">
            <a:extLst>
              <a:ext uri="{FF2B5EF4-FFF2-40B4-BE49-F238E27FC236}">
                <a16:creationId xmlns:a16="http://schemas.microsoft.com/office/drawing/2014/main" id="{595148F9-1E51-A314-A80F-6064C42BC185}"/>
              </a:ext>
            </a:extLst>
          </p:cNvPr>
          <p:cNvGrpSpPr/>
          <p:nvPr/>
        </p:nvGrpSpPr>
        <p:grpSpPr>
          <a:xfrm>
            <a:off x="9119276" y="4696399"/>
            <a:ext cx="1522855" cy="1200620"/>
            <a:chOff x="9143789" y="4603013"/>
            <a:chExt cx="1522855" cy="1200620"/>
          </a:xfrm>
        </p:grpSpPr>
        <p:pic>
          <p:nvPicPr>
            <p:cNvPr id="14" name="Graphic 13" descr="Internet outline">
              <a:extLst>
                <a:ext uri="{FF2B5EF4-FFF2-40B4-BE49-F238E27FC236}">
                  <a16:creationId xmlns:a16="http://schemas.microsoft.com/office/drawing/2014/main" id="{27172600-F63B-5AA6-4869-30D7AD4BE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48017" y="4603013"/>
              <a:ext cx="914400" cy="914400"/>
            </a:xfrm>
            <a:prstGeom prst="rect">
              <a:avLst/>
            </a:prstGeom>
          </p:spPr>
        </p:pic>
        <p:sp>
          <p:nvSpPr>
            <p:cNvPr id="15" name="Title 1">
              <a:extLst>
                <a:ext uri="{FF2B5EF4-FFF2-40B4-BE49-F238E27FC236}">
                  <a16:creationId xmlns:a16="http://schemas.microsoft.com/office/drawing/2014/main" id="{8F415E0D-B1C0-4D8D-AF29-90B87B6830ED}"/>
                </a:ext>
              </a:extLst>
            </p:cNvPr>
            <p:cNvSpPr txBox="1">
              <a:spLocks/>
            </p:cNvSpPr>
            <p:nvPr/>
          </p:nvSpPr>
          <p:spPr>
            <a:xfrm>
              <a:off x="9143789" y="5429843"/>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400">
                  <a:solidFill>
                    <a:srgbClr val="096C49"/>
                  </a:solidFill>
                </a:rPr>
                <a:t>dlrgroup.com</a:t>
              </a:r>
              <a:endParaRPr lang="en-US" sz="1200" i="1">
                <a:solidFill>
                  <a:srgbClr val="096C49"/>
                </a:solidFill>
              </a:endParaRPr>
            </a:p>
          </p:txBody>
        </p:sp>
      </p:grpSp>
      <p:grpSp>
        <p:nvGrpSpPr>
          <p:cNvPr id="31" name="Group 30">
            <a:extLst>
              <a:ext uri="{FF2B5EF4-FFF2-40B4-BE49-F238E27FC236}">
                <a16:creationId xmlns:a16="http://schemas.microsoft.com/office/drawing/2014/main" id="{78F95A27-EFC6-99E2-CC96-F5F799B1AE89}"/>
              </a:ext>
            </a:extLst>
          </p:cNvPr>
          <p:cNvGrpSpPr/>
          <p:nvPr/>
        </p:nvGrpSpPr>
        <p:grpSpPr>
          <a:xfrm>
            <a:off x="3953844" y="4906472"/>
            <a:ext cx="818735" cy="489384"/>
            <a:chOff x="4841504" y="5641648"/>
            <a:chExt cx="818735" cy="489384"/>
          </a:xfrm>
        </p:grpSpPr>
        <p:sp>
          <p:nvSpPr>
            <p:cNvPr id="28" name="Title 1">
              <a:extLst>
                <a:ext uri="{FF2B5EF4-FFF2-40B4-BE49-F238E27FC236}">
                  <a16:creationId xmlns:a16="http://schemas.microsoft.com/office/drawing/2014/main" id="{7042AB99-2256-71C1-6D46-A5C359538680}"/>
                </a:ext>
              </a:extLst>
            </p:cNvPr>
            <p:cNvSpPr txBox="1">
              <a:spLocks/>
            </p:cNvSpPr>
            <p:nvPr/>
          </p:nvSpPr>
          <p:spPr>
            <a:xfrm>
              <a:off x="4841507" y="5733794"/>
              <a:ext cx="818732"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800" spc="300">
                  <a:solidFill>
                    <a:srgbClr val="096C49"/>
                  </a:solidFill>
                  <a:latin typeface="Franklin Gothic Demi" panose="020B0703020102020204" pitchFamily="34" charset="0"/>
                </a:rPr>
                <a:t>EXIT</a:t>
              </a:r>
              <a:endParaRPr lang="en-US" sz="1600" i="1" spc="300">
                <a:solidFill>
                  <a:srgbClr val="096C49"/>
                </a:solidFill>
                <a:latin typeface="Franklin Gothic Demi" panose="020B0703020102020204" pitchFamily="34" charset="0"/>
              </a:endParaRPr>
            </a:p>
          </p:txBody>
        </p:sp>
        <p:sp>
          <p:nvSpPr>
            <p:cNvPr id="29" name="Rectangle 28">
              <a:extLst>
                <a:ext uri="{FF2B5EF4-FFF2-40B4-BE49-F238E27FC236}">
                  <a16:creationId xmlns:a16="http://schemas.microsoft.com/office/drawing/2014/main" id="{69090F7B-521D-835B-2435-A2AE6F554A31}"/>
                </a:ext>
              </a:extLst>
            </p:cNvPr>
            <p:cNvSpPr/>
            <p:nvPr/>
          </p:nvSpPr>
          <p:spPr>
            <a:xfrm>
              <a:off x="4841507" y="5701364"/>
              <a:ext cx="818731" cy="429668"/>
            </a:xfrm>
            <a:prstGeom prst="rect">
              <a:avLst/>
            </a:prstGeom>
            <a:noFill/>
            <a:ln w="19050">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74486B5F-A709-0CA0-9266-22691C5FC5EB}"/>
                </a:ext>
              </a:extLst>
            </p:cNvPr>
            <p:cNvSpPr/>
            <p:nvPr/>
          </p:nvSpPr>
          <p:spPr>
            <a:xfrm>
              <a:off x="4841504" y="5641648"/>
              <a:ext cx="818733" cy="59715"/>
            </a:xfrm>
            <a:prstGeom prst="rect">
              <a:avLst/>
            </a:prstGeom>
            <a:solidFill>
              <a:srgbClr val="096C49"/>
            </a:solidFill>
            <a:ln w="19050">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7" name="Group 56">
            <a:extLst>
              <a:ext uri="{FF2B5EF4-FFF2-40B4-BE49-F238E27FC236}">
                <a16:creationId xmlns:a16="http://schemas.microsoft.com/office/drawing/2014/main" id="{68394B91-1A9F-8E8A-705A-4BC27A66ABDF}"/>
              </a:ext>
            </a:extLst>
          </p:cNvPr>
          <p:cNvGrpSpPr/>
          <p:nvPr/>
        </p:nvGrpSpPr>
        <p:grpSpPr>
          <a:xfrm>
            <a:off x="1751821" y="4689240"/>
            <a:ext cx="1522855" cy="1200620"/>
            <a:chOff x="1153380" y="4592986"/>
            <a:chExt cx="1522855" cy="1200620"/>
          </a:xfrm>
        </p:grpSpPr>
        <p:pic>
          <p:nvPicPr>
            <p:cNvPr id="5" name="Graphic 4" descr="Internet outline">
              <a:extLst>
                <a:ext uri="{FF2B5EF4-FFF2-40B4-BE49-F238E27FC236}">
                  <a16:creationId xmlns:a16="http://schemas.microsoft.com/office/drawing/2014/main" id="{A2367B4C-DA70-6337-FA0E-1B4F6961E5A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57608" y="4592986"/>
              <a:ext cx="914400" cy="914400"/>
            </a:xfrm>
            <a:prstGeom prst="rect">
              <a:avLst/>
            </a:prstGeom>
          </p:spPr>
        </p:pic>
        <p:sp>
          <p:nvSpPr>
            <p:cNvPr id="13" name="Title 1">
              <a:extLst>
                <a:ext uri="{FF2B5EF4-FFF2-40B4-BE49-F238E27FC236}">
                  <a16:creationId xmlns:a16="http://schemas.microsoft.com/office/drawing/2014/main" id="{1DC8726C-02CF-3317-350F-65A471E2E300}"/>
                </a:ext>
              </a:extLst>
            </p:cNvPr>
            <p:cNvSpPr txBox="1">
              <a:spLocks/>
            </p:cNvSpPr>
            <p:nvPr/>
          </p:nvSpPr>
          <p:spPr>
            <a:xfrm>
              <a:off x="1153380" y="5419816"/>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400">
                  <a:solidFill>
                    <a:srgbClr val="096C49"/>
                  </a:solidFill>
                </a:rPr>
                <a:t>dlrgroup.com</a:t>
              </a:r>
              <a:endParaRPr lang="en-US" sz="1200" i="1">
                <a:solidFill>
                  <a:srgbClr val="096C49"/>
                </a:solidFill>
              </a:endParaRPr>
            </a:p>
          </p:txBody>
        </p:sp>
        <p:sp>
          <p:nvSpPr>
            <p:cNvPr id="52" name="Rectangle 51">
              <a:extLst>
                <a:ext uri="{FF2B5EF4-FFF2-40B4-BE49-F238E27FC236}">
                  <a16:creationId xmlns:a16="http://schemas.microsoft.com/office/drawing/2014/main" id="{8256FB81-6603-E6AD-A4A7-49E78EA1ABF9}"/>
                </a:ext>
              </a:extLst>
            </p:cNvPr>
            <p:cNvSpPr/>
            <p:nvPr/>
          </p:nvSpPr>
          <p:spPr>
            <a:xfrm>
              <a:off x="2083069" y="4886314"/>
              <a:ext cx="59715" cy="59715"/>
            </a:xfrm>
            <a:prstGeom prst="rect">
              <a:avLst/>
            </a:prstGeom>
            <a:solidFill>
              <a:srgbClr val="096C49"/>
            </a:solidFill>
            <a:ln>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1F4FFBC2-E8D8-26F7-5BCC-A56FD7EF949D}"/>
              </a:ext>
            </a:extLst>
          </p:cNvPr>
          <p:cNvGrpSpPr/>
          <p:nvPr/>
        </p:nvGrpSpPr>
        <p:grpSpPr>
          <a:xfrm>
            <a:off x="5429255" y="4592552"/>
            <a:ext cx="1016768" cy="1399223"/>
            <a:chOff x="5188621" y="4496298"/>
            <a:chExt cx="1016768" cy="1399223"/>
          </a:xfrm>
        </p:grpSpPr>
        <p:grpSp>
          <p:nvGrpSpPr>
            <p:cNvPr id="32" name="Group 31">
              <a:extLst>
                <a:ext uri="{FF2B5EF4-FFF2-40B4-BE49-F238E27FC236}">
                  <a16:creationId xmlns:a16="http://schemas.microsoft.com/office/drawing/2014/main" id="{FDA4DAEB-679B-F0D5-5DB3-0A8C0EC7C5FB}"/>
                </a:ext>
              </a:extLst>
            </p:cNvPr>
            <p:cNvGrpSpPr/>
            <p:nvPr/>
          </p:nvGrpSpPr>
          <p:grpSpPr>
            <a:xfrm>
              <a:off x="5334336" y="4496298"/>
              <a:ext cx="825140" cy="1176939"/>
              <a:chOff x="3380139" y="4524425"/>
              <a:chExt cx="825140" cy="1176939"/>
            </a:xfrm>
          </p:grpSpPr>
          <p:pic>
            <p:nvPicPr>
              <p:cNvPr id="17" name="Graphic 16" descr="Surf outline">
                <a:extLst>
                  <a:ext uri="{FF2B5EF4-FFF2-40B4-BE49-F238E27FC236}">
                    <a16:creationId xmlns:a16="http://schemas.microsoft.com/office/drawing/2014/main" id="{5E43E185-BE5E-A01C-7716-252461FD2AE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87623" y="4524425"/>
                <a:ext cx="717656" cy="717656"/>
              </a:xfrm>
              <a:prstGeom prst="rect">
                <a:avLst/>
              </a:prstGeom>
            </p:spPr>
          </p:pic>
          <p:pic>
            <p:nvPicPr>
              <p:cNvPr id="27" name="Graphic 26" descr="World outline">
                <a:extLst>
                  <a:ext uri="{FF2B5EF4-FFF2-40B4-BE49-F238E27FC236}">
                    <a16:creationId xmlns:a16="http://schemas.microsoft.com/office/drawing/2014/main" id="{161727C0-F580-6AC8-52DF-55A44E40814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380139" y="4983708"/>
                <a:ext cx="717656" cy="717656"/>
              </a:xfrm>
              <a:prstGeom prst="rect">
                <a:avLst/>
              </a:prstGeom>
            </p:spPr>
          </p:pic>
        </p:grpSp>
        <p:sp>
          <p:nvSpPr>
            <p:cNvPr id="59" name="TextBox 58">
              <a:extLst>
                <a:ext uri="{FF2B5EF4-FFF2-40B4-BE49-F238E27FC236}">
                  <a16:creationId xmlns:a16="http://schemas.microsoft.com/office/drawing/2014/main" id="{51903E43-263E-D293-3091-BB6F7436D686}"/>
                </a:ext>
              </a:extLst>
            </p:cNvPr>
            <p:cNvSpPr txBox="1"/>
            <p:nvPr/>
          </p:nvSpPr>
          <p:spPr>
            <a:xfrm>
              <a:off x="5188621" y="5587744"/>
              <a:ext cx="1016768" cy="307777"/>
            </a:xfrm>
            <a:prstGeom prst="rect">
              <a:avLst/>
            </a:prstGeom>
            <a:noFill/>
          </p:spPr>
          <p:txBody>
            <a:bodyPr wrap="square">
              <a:spAutoFit/>
            </a:bodyPr>
            <a:lstStyle/>
            <a:p>
              <a:pPr algn="ctr"/>
              <a:r>
                <a:rPr lang="en-US" sz="1400" b="1" i="1">
                  <a:solidFill>
                    <a:srgbClr val="096C49"/>
                  </a:solidFill>
                  <a:latin typeface="Georgia" panose="02040502050405020303" pitchFamily="18" charset="0"/>
                </a:rPr>
                <a:t>keyword</a:t>
              </a:r>
              <a:endParaRPr lang="en-US" b="1" i="1">
                <a:latin typeface="Georgia" panose="02040502050405020303" pitchFamily="18" charset="0"/>
              </a:endParaRPr>
            </a:p>
          </p:txBody>
        </p:sp>
      </p:grpSp>
      <p:grpSp>
        <p:nvGrpSpPr>
          <p:cNvPr id="62" name="Group 61">
            <a:extLst>
              <a:ext uri="{FF2B5EF4-FFF2-40B4-BE49-F238E27FC236}">
                <a16:creationId xmlns:a16="http://schemas.microsoft.com/office/drawing/2014/main" id="{4CE6AF0F-F00E-3141-0989-1C1A5C0FF9FC}"/>
              </a:ext>
            </a:extLst>
          </p:cNvPr>
          <p:cNvGrpSpPr/>
          <p:nvPr/>
        </p:nvGrpSpPr>
        <p:grpSpPr>
          <a:xfrm>
            <a:off x="7366125" y="4765378"/>
            <a:ext cx="1203234" cy="947943"/>
            <a:chOff x="7125491" y="4669124"/>
            <a:chExt cx="1203234" cy="947943"/>
          </a:xfrm>
        </p:grpSpPr>
        <p:grpSp>
          <p:nvGrpSpPr>
            <p:cNvPr id="51" name="Group 50">
              <a:extLst>
                <a:ext uri="{FF2B5EF4-FFF2-40B4-BE49-F238E27FC236}">
                  <a16:creationId xmlns:a16="http://schemas.microsoft.com/office/drawing/2014/main" id="{335EBA4C-7E06-FCDB-EC3F-FBB941247797}"/>
                </a:ext>
              </a:extLst>
            </p:cNvPr>
            <p:cNvGrpSpPr/>
            <p:nvPr/>
          </p:nvGrpSpPr>
          <p:grpSpPr>
            <a:xfrm>
              <a:off x="7125491" y="4719951"/>
              <a:ext cx="1203234" cy="897116"/>
              <a:chOff x="6705600" y="4592986"/>
              <a:chExt cx="1203234" cy="897116"/>
            </a:xfrm>
          </p:grpSpPr>
          <p:grpSp>
            <p:nvGrpSpPr>
              <p:cNvPr id="35" name="Group 34">
                <a:extLst>
                  <a:ext uri="{FF2B5EF4-FFF2-40B4-BE49-F238E27FC236}">
                    <a16:creationId xmlns:a16="http://schemas.microsoft.com/office/drawing/2014/main" id="{5FB412E2-3099-48C0-D1DB-E0618930309A}"/>
                  </a:ext>
                </a:extLst>
              </p:cNvPr>
              <p:cNvGrpSpPr/>
              <p:nvPr/>
            </p:nvGrpSpPr>
            <p:grpSpPr>
              <a:xfrm>
                <a:off x="7111608" y="4810219"/>
                <a:ext cx="629294" cy="429668"/>
                <a:chOff x="4841507" y="5701364"/>
                <a:chExt cx="844290" cy="429668"/>
              </a:xfrm>
            </p:grpSpPr>
            <p:sp>
              <p:nvSpPr>
                <p:cNvPr id="36" name="Title 1">
                  <a:extLst>
                    <a:ext uri="{FF2B5EF4-FFF2-40B4-BE49-F238E27FC236}">
                      <a16:creationId xmlns:a16="http://schemas.microsoft.com/office/drawing/2014/main" id="{9BCAA67F-8D77-42A8-8637-041EC1218900}"/>
                    </a:ext>
                  </a:extLst>
                </p:cNvPr>
                <p:cNvSpPr txBox="1">
                  <a:spLocks/>
                </p:cNvSpPr>
                <p:nvPr/>
              </p:nvSpPr>
              <p:spPr>
                <a:xfrm>
                  <a:off x="4867065" y="5705219"/>
                  <a:ext cx="818732"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14000"/>
                    </a:lnSpc>
                  </a:pPr>
                  <a:r>
                    <a:rPr lang="en-US" sz="1800" spc="300">
                      <a:solidFill>
                        <a:srgbClr val="096C49"/>
                      </a:solidFill>
                      <a:latin typeface="Franklin Gothic Demi" panose="020B0703020102020204" pitchFamily="34" charset="0"/>
                    </a:rPr>
                    <a:t>AD</a:t>
                  </a:r>
                  <a:endParaRPr lang="en-US" sz="1600" i="1" spc="300">
                    <a:solidFill>
                      <a:srgbClr val="096C49"/>
                    </a:solidFill>
                    <a:latin typeface="Franklin Gothic Demi" panose="020B0703020102020204" pitchFamily="34" charset="0"/>
                  </a:endParaRPr>
                </a:p>
              </p:txBody>
            </p:sp>
            <p:sp>
              <p:nvSpPr>
                <p:cNvPr id="37" name="Rectangle 36">
                  <a:extLst>
                    <a:ext uri="{FF2B5EF4-FFF2-40B4-BE49-F238E27FC236}">
                      <a16:creationId xmlns:a16="http://schemas.microsoft.com/office/drawing/2014/main" id="{3A17838A-3AFF-8E95-3554-BF4EE44BC91E}"/>
                    </a:ext>
                  </a:extLst>
                </p:cNvPr>
                <p:cNvSpPr/>
                <p:nvPr/>
              </p:nvSpPr>
              <p:spPr>
                <a:xfrm>
                  <a:off x="4841507" y="5701364"/>
                  <a:ext cx="818731" cy="429668"/>
                </a:xfrm>
                <a:prstGeom prst="rect">
                  <a:avLst/>
                </a:prstGeom>
                <a:noFill/>
                <a:ln w="19050">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phic 33" descr="Cursor with solid fill">
                <a:extLst>
                  <a:ext uri="{FF2B5EF4-FFF2-40B4-BE49-F238E27FC236}">
                    <a16:creationId xmlns:a16="http://schemas.microsoft.com/office/drawing/2014/main" id="{F67EDD48-AFCB-493A-62FC-37A689AF3AC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527834" y="5109102"/>
                <a:ext cx="381000" cy="381000"/>
              </a:xfrm>
              <a:prstGeom prst="rect">
                <a:avLst/>
              </a:prstGeom>
            </p:spPr>
          </p:pic>
          <p:sp>
            <p:nvSpPr>
              <p:cNvPr id="39" name="Rectangle: Rounded Corners 38">
                <a:extLst>
                  <a:ext uri="{FF2B5EF4-FFF2-40B4-BE49-F238E27FC236}">
                    <a16:creationId xmlns:a16="http://schemas.microsoft.com/office/drawing/2014/main" id="{53038005-32D6-4E65-0152-A3FB9777DB51}"/>
                  </a:ext>
                </a:extLst>
              </p:cNvPr>
              <p:cNvSpPr/>
              <p:nvPr/>
            </p:nvSpPr>
            <p:spPr>
              <a:xfrm>
                <a:off x="6705600" y="4592986"/>
                <a:ext cx="1016252" cy="157518"/>
              </a:xfrm>
              <a:prstGeom prst="roundRect">
                <a:avLst/>
              </a:prstGeom>
              <a:noFill/>
              <a:ln w="19050">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FED4275E-4F3C-4AB7-DDDC-6360BC47069C}"/>
                  </a:ext>
                </a:extLst>
              </p:cNvPr>
              <p:cNvSpPr/>
              <p:nvPr/>
            </p:nvSpPr>
            <p:spPr>
              <a:xfrm>
                <a:off x="6749295" y="4651930"/>
                <a:ext cx="45719" cy="45719"/>
              </a:xfrm>
              <a:prstGeom prst="ellipse">
                <a:avLst/>
              </a:prstGeom>
              <a:solidFill>
                <a:srgbClr val="096C49"/>
              </a:solidFill>
              <a:ln>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87585BBF-1C18-44ED-2D4E-3A40D601E65D}"/>
                  </a:ext>
                </a:extLst>
              </p:cNvPr>
              <p:cNvSpPr/>
              <p:nvPr/>
            </p:nvSpPr>
            <p:spPr>
              <a:xfrm>
                <a:off x="6836970" y="4651930"/>
                <a:ext cx="45719" cy="45719"/>
              </a:xfrm>
              <a:prstGeom prst="ellipse">
                <a:avLst/>
              </a:prstGeom>
              <a:solidFill>
                <a:srgbClr val="096C49"/>
              </a:solidFill>
              <a:ln>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1BA3ADDA-221F-D81B-6AA9-F7688A235794}"/>
                  </a:ext>
                </a:extLst>
              </p:cNvPr>
              <p:cNvSpPr/>
              <p:nvPr/>
            </p:nvSpPr>
            <p:spPr>
              <a:xfrm>
                <a:off x="6924268" y="4651930"/>
                <a:ext cx="45719" cy="45719"/>
              </a:xfrm>
              <a:prstGeom prst="ellipse">
                <a:avLst/>
              </a:prstGeom>
              <a:solidFill>
                <a:srgbClr val="096C49"/>
              </a:solidFill>
              <a:ln>
                <a:solidFill>
                  <a:srgbClr val="096C4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a:extLst>
                  <a:ext uri="{FF2B5EF4-FFF2-40B4-BE49-F238E27FC236}">
                    <a16:creationId xmlns:a16="http://schemas.microsoft.com/office/drawing/2014/main" id="{D9D9F0EE-4994-A2A3-4B28-3D51D14BFC87}"/>
                  </a:ext>
                </a:extLst>
              </p:cNvPr>
              <p:cNvCxnSpPr/>
              <p:nvPr/>
            </p:nvCxnSpPr>
            <p:spPr>
              <a:xfrm>
                <a:off x="6749295" y="4869934"/>
                <a:ext cx="290946" cy="0"/>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10031A4-063C-DED8-0F38-D25D36CD6771}"/>
                  </a:ext>
                </a:extLst>
              </p:cNvPr>
              <p:cNvCxnSpPr/>
              <p:nvPr/>
            </p:nvCxnSpPr>
            <p:spPr>
              <a:xfrm>
                <a:off x="6749295" y="4936314"/>
                <a:ext cx="290946" cy="0"/>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1EC3F2F-B9B9-92B8-D617-D493E568E970}"/>
                  </a:ext>
                </a:extLst>
              </p:cNvPr>
              <p:cNvCxnSpPr>
                <a:cxnSpLocks/>
              </p:cNvCxnSpPr>
              <p:nvPr/>
            </p:nvCxnSpPr>
            <p:spPr>
              <a:xfrm>
                <a:off x="6749295" y="5006348"/>
                <a:ext cx="174973" cy="0"/>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1CC64CA1-42F3-0179-7A9A-9EEA588E6BAF}"/>
                  </a:ext>
                </a:extLst>
              </p:cNvPr>
              <p:cNvCxnSpPr/>
              <p:nvPr/>
            </p:nvCxnSpPr>
            <p:spPr>
              <a:xfrm>
                <a:off x="6749295" y="5073490"/>
                <a:ext cx="290946" cy="0"/>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FD85A7B-C24B-1A20-D2D7-3E5E5DECBA20}"/>
                  </a:ext>
                </a:extLst>
              </p:cNvPr>
              <p:cNvCxnSpPr>
                <a:cxnSpLocks/>
              </p:cNvCxnSpPr>
              <p:nvPr/>
            </p:nvCxnSpPr>
            <p:spPr>
              <a:xfrm>
                <a:off x="6749295" y="5143828"/>
                <a:ext cx="220692" cy="0"/>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grpSp>
        <p:sp>
          <p:nvSpPr>
            <p:cNvPr id="60" name="TextBox 59">
              <a:extLst>
                <a:ext uri="{FF2B5EF4-FFF2-40B4-BE49-F238E27FC236}">
                  <a16:creationId xmlns:a16="http://schemas.microsoft.com/office/drawing/2014/main" id="{15AC275F-8CA0-E702-0C55-11DDB2E7FDC3}"/>
                </a:ext>
              </a:extLst>
            </p:cNvPr>
            <p:cNvSpPr txBox="1"/>
            <p:nvPr/>
          </p:nvSpPr>
          <p:spPr>
            <a:xfrm>
              <a:off x="7261776" y="4669124"/>
              <a:ext cx="1016768" cy="246221"/>
            </a:xfrm>
            <a:prstGeom prst="rect">
              <a:avLst/>
            </a:prstGeom>
            <a:noFill/>
          </p:spPr>
          <p:txBody>
            <a:bodyPr wrap="square">
              <a:spAutoFit/>
            </a:bodyPr>
            <a:lstStyle/>
            <a:p>
              <a:pPr algn="ctr"/>
              <a:r>
                <a:rPr lang="en-US" sz="1000" b="1" i="1">
                  <a:solidFill>
                    <a:srgbClr val="096C49"/>
                  </a:solidFill>
                  <a:latin typeface="Georgia" panose="02040502050405020303" pitchFamily="18" charset="0"/>
                </a:rPr>
                <a:t>keyword</a:t>
              </a:r>
              <a:endParaRPr lang="en-US" sz="1200" b="1" i="1">
                <a:latin typeface="Georgia" panose="02040502050405020303" pitchFamily="18" charset="0"/>
              </a:endParaRPr>
            </a:p>
          </p:txBody>
        </p:sp>
      </p:grpSp>
      <p:cxnSp>
        <p:nvCxnSpPr>
          <p:cNvPr id="1024" name="Straight Connector 1023">
            <a:extLst>
              <a:ext uri="{FF2B5EF4-FFF2-40B4-BE49-F238E27FC236}">
                <a16:creationId xmlns:a16="http://schemas.microsoft.com/office/drawing/2014/main" id="{434E9E56-8FCE-7B64-33B6-EDEEC8980083}"/>
              </a:ext>
            </a:extLst>
          </p:cNvPr>
          <p:cNvCxnSpPr/>
          <p:nvPr/>
        </p:nvCxnSpPr>
        <p:spPr>
          <a:xfrm>
            <a:off x="3137743" y="5159533"/>
            <a:ext cx="534154" cy="0"/>
          </a:xfrm>
          <a:prstGeom prst="line">
            <a:avLst/>
          </a:prstGeom>
          <a:ln>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a:extLst>
              <a:ext uri="{FF2B5EF4-FFF2-40B4-BE49-F238E27FC236}">
                <a16:creationId xmlns:a16="http://schemas.microsoft.com/office/drawing/2014/main" id="{8D1AB73D-FE98-2500-55C1-0B262418F466}"/>
              </a:ext>
            </a:extLst>
          </p:cNvPr>
          <p:cNvCxnSpPr/>
          <p:nvPr/>
        </p:nvCxnSpPr>
        <p:spPr>
          <a:xfrm>
            <a:off x="4929891" y="5159533"/>
            <a:ext cx="534154" cy="0"/>
          </a:xfrm>
          <a:prstGeom prst="line">
            <a:avLst/>
          </a:prstGeom>
          <a:ln>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a:extLst>
              <a:ext uri="{FF2B5EF4-FFF2-40B4-BE49-F238E27FC236}">
                <a16:creationId xmlns:a16="http://schemas.microsoft.com/office/drawing/2014/main" id="{DEC6D98B-4B43-FAD4-6DD2-4F673CF3ABB6}"/>
              </a:ext>
            </a:extLst>
          </p:cNvPr>
          <p:cNvCxnSpPr/>
          <p:nvPr/>
        </p:nvCxnSpPr>
        <p:spPr>
          <a:xfrm>
            <a:off x="6594658" y="5151362"/>
            <a:ext cx="534154" cy="0"/>
          </a:xfrm>
          <a:prstGeom prst="line">
            <a:avLst/>
          </a:prstGeom>
          <a:ln>
            <a:solidFill>
              <a:srgbClr val="096C49"/>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128F9535-CA45-1615-556E-0BF15B3E9EBC}"/>
              </a:ext>
            </a:extLst>
          </p:cNvPr>
          <p:cNvCxnSpPr/>
          <p:nvPr/>
        </p:nvCxnSpPr>
        <p:spPr>
          <a:xfrm>
            <a:off x="8667901" y="5133256"/>
            <a:ext cx="534154" cy="0"/>
          </a:xfrm>
          <a:prstGeom prst="line">
            <a:avLst/>
          </a:prstGeom>
          <a:ln>
            <a:solidFill>
              <a:srgbClr val="096C4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8341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2000"/>
                                  </p:stCondLst>
                                  <p:childTnLst>
                                    <p:set>
                                      <p:cBhvr>
                                        <p:cTn id="9" dur="1" fill="hold">
                                          <p:stCondLst>
                                            <p:cond delay="0"/>
                                          </p:stCondLst>
                                        </p:cTn>
                                        <p:tgtEl>
                                          <p:spTgt spid="1024"/>
                                        </p:tgtEl>
                                        <p:attrNameLst>
                                          <p:attrName>style.visibility</p:attrName>
                                        </p:attrNameLst>
                                      </p:cBhvr>
                                      <p:to>
                                        <p:strVal val="visible"/>
                                      </p:to>
                                    </p:set>
                                    <p:animEffect transition="in" filter="wipe(left)">
                                      <p:cBhvr>
                                        <p:cTn id="10" dur="500"/>
                                        <p:tgtEl>
                                          <p:spTgt spid="1024"/>
                                        </p:tgtEl>
                                      </p:cBhvr>
                                    </p:animEffect>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31"/>
                                        </p:tgtEl>
                                        <p:attrNameLst>
                                          <p:attrName>style.visibility</p:attrName>
                                        </p:attrNameLst>
                                      </p:cBhvr>
                                      <p:to>
                                        <p:strVal val="visible"/>
                                      </p:to>
                                    </p:set>
                                  </p:childTnLst>
                                </p:cTn>
                              </p:par>
                            </p:childTnLst>
                          </p:cTn>
                        </p:par>
                        <p:par>
                          <p:cTn id="14" fill="hold">
                            <p:stCondLst>
                              <p:cond delay="2500"/>
                            </p:stCondLst>
                            <p:childTnLst>
                              <p:par>
                                <p:cTn id="15" presetID="22" presetClass="entr" presetSubtype="8" fill="hold" nodeType="afterEffect">
                                  <p:stCondLst>
                                    <p:cond delay="2000"/>
                                  </p:stCondLst>
                                  <p:childTnLst>
                                    <p:set>
                                      <p:cBhvr>
                                        <p:cTn id="16" dur="1" fill="hold">
                                          <p:stCondLst>
                                            <p:cond delay="0"/>
                                          </p:stCondLst>
                                        </p:cTn>
                                        <p:tgtEl>
                                          <p:spTgt spid="1025"/>
                                        </p:tgtEl>
                                        <p:attrNameLst>
                                          <p:attrName>style.visibility</p:attrName>
                                        </p:attrNameLst>
                                      </p:cBhvr>
                                      <p:to>
                                        <p:strVal val="visible"/>
                                      </p:to>
                                    </p:set>
                                    <p:animEffect transition="in" filter="wipe(left)">
                                      <p:cBhvr>
                                        <p:cTn id="17" dur="500"/>
                                        <p:tgtEl>
                                          <p:spTgt spid="1025"/>
                                        </p:tgtEl>
                                      </p:cBhvr>
                                    </p:animEffect>
                                  </p:childTnLst>
                                </p:cTn>
                              </p:par>
                            </p:childTnLst>
                          </p:cTn>
                        </p:par>
                        <p:par>
                          <p:cTn id="18" fill="hold">
                            <p:stCondLst>
                              <p:cond delay="5000"/>
                            </p:stCondLst>
                            <p:childTnLst>
                              <p:par>
                                <p:cTn id="19" presetID="1" presetClass="entr" presetSubtype="0" fill="hold" nodeType="after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par>
                          <p:cTn id="21" fill="hold">
                            <p:stCondLst>
                              <p:cond delay="5000"/>
                            </p:stCondLst>
                            <p:childTnLst>
                              <p:par>
                                <p:cTn id="22" presetID="22" presetClass="entr" presetSubtype="8" fill="hold" nodeType="afterEffect">
                                  <p:stCondLst>
                                    <p:cond delay="2000"/>
                                  </p:stCondLst>
                                  <p:childTnLst>
                                    <p:set>
                                      <p:cBhvr>
                                        <p:cTn id="23" dur="1" fill="hold">
                                          <p:stCondLst>
                                            <p:cond delay="0"/>
                                          </p:stCondLst>
                                        </p:cTn>
                                        <p:tgtEl>
                                          <p:spTgt spid="1027"/>
                                        </p:tgtEl>
                                        <p:attrNameLst>
                                          <p:attrName>style.visibility</p:attrName>
                                        </p:attrNameLst>
                                      </p:cBhvr>
                                      <p:to>
                                        <p:strVal val="visible"/>
                                      </p:to>
                                    </p:set>
                                    <p:animEffect transition="in" filter="wipe(left)">
                                      <p:cBhvr>
                                        <p:cTn id="24" dur="500"/>
                                        <p:tgtEl>
                                          <p:spTgt spid="1027"/>
                                        </p:tgtEl>
                                      </p:cBhvr>
                                    </p:animEffect>
                                  </p:childTnLst>
                                </p:cTn>
                              </p:par>
                            </p:childTnLst>
                          </p:cTn>
                        </p:par>
                        <p:par>
                          <p:cTn id="25" fill="hold">
                            <p:stCondLst>
                              <p:cond delay="7500"/>
                            </p:stCondLst>
                            <p:childTnLst>
                              <p:par>
                                <p:cTn id="26" presetID="1" presetClass="entr" presetSubtype="0" fill="hold" nodeType="afterEffect">
                                  <p:stCondLst>
                                    <p:cond delay="0"/>
                                  </p:stCondLst>
                                  <p:childTnLst>
                                    <p:set>
                                      <p:cBhvr>
                                        <p:cTn id="27" dur="1" fill="hold">
                                          <p:stCondLst>
                                            <p:cond delay="0"/>
                                          </p:stCondLst>
                                        </p:cTn>
                                        <p:tgtEl>
                                          <p:spTgt spid="62"/>
                                        </p:tgtEl>
                                        <p:attrNameLst>
                                          <p:attrName>style.visibility</p:attrName>
                                        </p:attrNameLst>
                                      </p:cBhvr>
                                      <p:to>
                                        <p:strVal val="visible"/>
                                      </p:to>
                                    </p:set>
                                  </p:childTnLst>
                                </p:cTn>
                              </p:par>
                            </p:childTnLst>
                          </p:cTn>
                        </p:par>
                        <p:par>
                          <p:cTn id="28" fill="hold">
                            <p:stCondLst>
                              <p:cond delay="7500"/>
                            </p:stCondLst>
                            <p:childTnLst>
                              <p:par>
                                <p:cTn id="29" presetID="22" presetClass="entr" presetSubtype="8" fill="hold" nodeType="afterEffect">
                                  <p:stCondLst>
                                    <p:cond delay="2000"/>
                                  </p:stCondLst>
                                  <p:childTnLst>
                                    <p:set>
                                      <p:cBhvr>
                                        <p:cTn id="30" dur="1" fill="hold">
                                          <p:stCondLst>
                                            <p:cond delay="0"/>
                                          </p:stCondLst>
                                        </p:cTn>
                                        <p:tgtEl>
                                          <p:spTgt spid="1028"/>
                                        </p:tgtEl>
                                        <p:attrNameLst>
                                          <p:attrName>style.visibility</p:attrName>
                                        </p:attrNameLst>
                                      </p:cBhvr>
                                      <p:to>
                                        <p:strVal val="visible"/>
                                      </p:to>
                                    </p:set>
                                    <p:animEffect transition="in" filter="wipe(left)">
                                      <p:cBhvr>
                                        <p:cTn id="31" dur="500"/>
                                        <p:tgtEl>
                                          <p:spTgt spid="1028"/>
                                        </p:tgtEl>
                                      </p:cBhvr>
                                    </p:animEffect>
                                  </p:childTnLst>
                                </p:cTn>
                              </p:par>
                            </p:childTnLst>
                          </p:cTn>
                        </p:par>
                        <p:par>
                          <p:cTn id="32" fill="hold">
                            <p:stCondLst>
                              <p:cond delay="10000"/>
                            </p:stCondLst>
                            <p:childTnLst>
                              <p:par>
                                <p:cTn id="33" presetID="1" presetClass="entr" presetSubtype="0" fill="hold" nodeType="after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19784228-F6EE-AFD9-9BBC-A5649AE58C9F}"/>
              </a:ext>
            </a:extLst>
          </p:cNvPr>
          <p:cNvSpPr/>
          <p:nvPr/>
        </p:nvSpPr>
        <p:spPr>
          <a:xfrm>
            <a:off x="7594333" y="221381"/>
            <a:ext cx="4215865" cy="6251889"/>
          </a:xfrm>
          <a:prstGeom prst="rect">
            <a:avLst/>
          </a:prstGeom>
          <a:solidFill>
            <a:srgbClr val="DBD5CD"/>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qr code with black squares&#10;&#10;Description automatically generated">
            <a:extLst>
              <a:ext uri="{FF2B5EF4-FFF2-40B4-BE49-F238E27FC236}">
                <a16:creationId xmlns:a16="http://schemas.microsoft.com/office/drawing/2014/main" id="{B5AACB21-4E0B-9A0A-56F9-E28A140B44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12" y="2294952"/>
            <a:ext cx="2900790" cy="2900790"/>
          </a:xfrm>
          <a:prstGeom prst="rect">
            <a:avLst/>
          </a:prstGeom>
        </p:spPr>
      </p:pic>
      <p:sp>
        <p:nvSpPr>
          <p:cNvPr id="3" name="Title 1">
            <a:extLst>
              <a:ext uri="{FF2B5EF4-FFF2-40B4-BE49-F238E27FC236}">
                <a16:creationId xmlns:a16="http://schemas.microsoft.com/office/drawing/2014/main" id="{6F7F7E5F-D2A0-C848-BC2F-3136D1974744}"/>
              </a:ext>
            </a:extLst>
          </p:cNvPr>
          <p:cNvSpPr txBox="1">
            <a:spLocks/>
          </p:cNvSpPr>
          <p:nvPr/>
        </p:nvSpPr>
        <p:spPr>
          <a:xfrm>
            <a:off x="724912" y="1731002"/>
            <a:ext cx="6167724" cy="428538"/>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a:t>Targeting &amp; Retargeting Pathways</a:t>
            </a:r>
          </a:p>
        </p:txBody>
      </p:sp>
      <p:sp>
        <p:nvSpPr>
          <p:cNvPr id="4" name="TextBox 3">
            <a:extLst>
              <a:ext uri="{FF2B5EF4-FFF2-40B4-BE49-F238E27FC236}">
                <a16:creationId xmlns:a16="http://schemas.microsoft.com/office/drawing/2014/main" id="{D438AAB5-51E3-45E5-835A-C5911E122335}"/>
              </a:ext>
            </a:extLst>
          </p:cNvPr>
          <p:cNvSpPr txBox="1"/>
          <p:nvPr/>
        </p:nvSpPr>
        <p:spPr>
          <a:xfrm>
            <a:off x="724912" y="5265905"/>
            <a:ext cx="5371088" cy="523220"/>
          </a:xfrm>
          <a:prstGeom prst="rect">
            <a:avLst/>
          </a:prstGeom>
          <a:noFill/>
        </p:spPr>
        <p:txBody>
          <a:bodyPr wrap="square">
            <a:spAutoFit/>
          </a:bodyPr>
          <a:lstStyle/>
          <a:p>
            <a:r>
              <a:rPr lang="en-US" sz="1400">
                <a:hlinkClick r:id="rId3"/>
              </a:rPr>
              <a:t>https://acrobat.adobe.com/id/urn:aaid:sc:US:8b3f9892-13c2-4e25-99f4-922c2f0edb79</a:t>
            </a:r>
            <a:r>
              <a:rPr lang="en-US" sz="1400"/>
              <a:t> </a:t>
            </a:r>
          </a:p>
        </p:txBody>
      </p:sp>
      <p:pic>
        <p:nvPicPr>
          <p:cNvPr id="11" name="Picture 10">
            <a:extLst>
              <a:ext uri="{FF2B5EF4-FFF2-40B4-BE49-F238E27FC236}">
                <a16:creationId xmlns:a16="http://schemas.microsoft.com/office/drawing/2014/main" id="{EDADCF80-EC33-4997-12CE-EE5CBC903E64}"/>
              </a:ext>
            </a:extLst>
          </p:cNvPr>
          <p:cNvPicPr>
            <a:picLocks noChangeAspect="1"/>
          </p:cNvPicPr>
          <p:nvPr/>
        </p:nvPicPr>
        <p:blipFill>
          <a:blip r:embed="rId4"/>
          <a:stretch>
            <a:fillRect/>
          </a:stretch>
        </p:blipFill>
        <p:spPr>
          <a:xfrm>
            <a:off x="8381344" y="315119"/>
            <a:ext cx="2668960" cy="1492884"/>
          </a:xfrm>
          <a:prstGeom prst="rect">
            <a:avLst/>
          </a:prstGeom>
        </p:spPr>
      </p:pic>
      <p:pic>
        <p:nvPicPr>
          <p:cNvPr id="13" name="Picture 12">
            <a:extLst>
              <a:ext uri="{FF2B5EF4-FFF2-40B4-BE49-F238E27FC236}">
                <a16:creationId xmlns:a16="http://schemas.microsoft.com/office/drawing/2014/main" id="{6E4369BB-3140-2912-91EC-36F13CD2EC41}"/>
              </a:ext>
            </a:extLst>
          </p:cNvPr>
          <p:cNvPicPr>
            <a:picLocks noChangeAspect="1"/>
          </p:cNvPicPr>
          <p:nvPr/>
        </p:nvPicPr>
        <p:blipFill>
          <a:blip r:embed="rId5"/>
          <a:stretch>
            <a:fillRect/>
          </a:stretch>
        </p:blipFill>
        <p:spPr>
          <a:xfrm>
            <a:off x="8381344" y="1836826"/>
            <a:ext cx="2668959" cy="1497367"/>
          </a:xfrm>
          <a:prstGeom prst="rect">
            <a:avLst/>
          </a:prstGeom>
        </p:spPr>
      </p:pic>
      <p:pic>
        <p:nvPicPr>
          <p:cNvPr id="15" name="Picture 14">
            <a:extLst>
              <a:ext uri="{FF2B5EF4-FFF2-40B4-BE49-F238E27FC236}">
                <a16:creationId xmlns:a16="http://schemas.microsoft.com/office/drawing/2014/main" id="{F91387F4-7A96-A6E6-CC1A-073B6DB10DBD}"/>
              </a:ext>
            </a:extLst>
          </p:cNvPr>
          <p:cNvPicPr>
            <a:picLocks noChangeAspect="1"/>
          </p:cNvPicPr>
          <p:nvPr/>
        </p:nvPicPr>
        <p:blipFill>
          <a:blip r:embed="rId6"/>
          <a:stretch>
            <a:fillRect/>
          </a:stretch>
        </p:blipFill>
        <p:spPr>
          <a:xfrm>
            <a:off x="8381344" y="3363016"/>
            <a:ext cx="2668960" cy="1499516"/>
          </a:xfrm>
          <a:prstGeom prst="rect">
            <a:avLst/>
          </a:prstGeom>
        </p:spPr>
      </p:pic>
      <p:pic>
        <p:nvPicPr>
          <p:cNvPr id="17" name="Picture 16">
            <a:extLst>
              <a:ext uri="{FF2B5EF4-FFF2-40B4-BE49-F238E27FC236}">
                <a16:creationId xmlns:a16="http://schemas.microsoft.com/office/drawing/2014/main" id="{254CC79E-4726-03C7-3BAB-106BCA5B90EE}"/>
              </a:ext>
            </a:extLst>
          </p:cNvPr>
          <p:cNvPicPr>
            <a:picLocks noChangeAspect="1"/>
          </p:cNvPicPr>
          <p:nvPr/>
        </p:nvPicPr>
        <p:blipFill>
          <a:blip r:embed="rId7"/>
          <a:stretch>
            <a:fillRect/>
          </a:stretch>
        </p:blipFill>
        <p:spPr>
          <a:xfrm>
            <a:off x="8381344" y="4890974"/>
            <a:ext cx="2668959" cy="1502037"/>
          </a:xfrm>
          <a:prstGeom prst="rect">
            <a:avLst/>
          </a:prstGeom>
        </p:spPr>
      </p:pic>
    </p:spTree>
    <p:extLst>
      <p:ext uri="{BB962C8B-B14F-4D97-AF65-F5344CB8AC3E}">
        <p14:creationId xmlns:p14="http://schemas.microsoft.com/office/powerpoint/2010/main" val="2955455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1685B-BD17-A18A-FEAC-A9782FCEA539}"/>
              </a:ext>
            </a:extLst>
          </p:cNvPr>
          <p:cNvSpPr>
            <a:spLocks noGrp="1"/>
          </p:cNvSpPr>
          <p:nvPr>
            <p:ph type="title"/>
          </p:nvPr>
        </p:nvSpPr>
        <p:spPr/>
        <p:txBody>
          <a:bodyPr/>
          <a:lstStyle/>
          <a:p>
            <a:r>
              <a:rPr lang="en-US"/>
              <a:t>Lead Generation</a:t>
            </a:r>
          </a:p>
        </p:txBody>
      </p:sp>
      <p:sp>
        <p:nvSpPr>
          <p:cNvPr id="5" name="Subtitle 2">
            <a:extLst>
              <a:ext uri="{FF2B5EF4-FFF2-40B4-BE49-F238E27FC236}">
                <a16:creationId xmlns:a16="http://schemas.microsoft.com/office/drawing/2014/main" id="{87B0A759-48F8-8963-228D-AEB37FC17D1C}"/>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PAID</a:t>
            </a:r>
          </a:p>
        </p:txBody>
      </p:sp>
      <p:sp>
        <p:nvSpPr>
          <p:cNvPr id="3" name="TextBox 2">
            <a:extLst>
              <a:ext uri="{FF2B5EF4-FFF2-40B4-BE49-F238E27FC236}">
                <a16:creationId xmlns:a16="http://schemas.microsoft.com/office/drawing/2014/main" id="{1528A623-1DFB-AF6C-C094-0AD57F4973BB}"/>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2</a:t>
            </a:r>
            <a:endParaRPr lang="en-US" kern="100">
              <a:latin typeface="Adobe Heiti Std R" panose="020B0400000000000000" pitchFamily="34" charset="-128"/>
              <a:ea typeface="Adobe Heiti Std R" panose="020B0400000000000000" pitchFamily="34" charset="-128"/>
              <a:cs typeface="Times New Roman" panose="02020603050405020304" pitchFamily="18" charset="0"/>
            </a:endParaRPr>
          </a:p>
        </p:txBody>
      </p:sp>
      <p:sp>
        <p:nvSpPr>
          <p:cNvPr id="6" name="Rectangle 5">
            <a:extLst>
              <a:ext uri="{FF2B5EF4-FFF2-40B4-BE49-F238E27FC236}">
                <a16:creationId xmlns:a16="http://schemas.microsoft.com/office/drawing/2014/main" id="{8D7B163E-FB46-2592-AA76-9C1DF360A5DD}"/>
              </a:ext>
            </a:extLst>
          </p:cNvPr>
          <p:cNvSpPr/>
          <p:nvPr/>
        </p:nvSpPr>
        <p:spPr>
          <a:xfrm>
            <a:off x="0" y="1835614"/>
            <a:ext cx="12192000" cy="3497403"/>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95ECB93-6BDE-2266-17B4-25522AEC9C4A}"/>
              </a:ext>
            </a:extLst>
          </p:cNvPr>
          <p:cNvSpPr txBox="1"/>
          <p:nvPr/>
        </p:nvSpPr>
        <p:spPr>
          <a:xfrm>
            <a:off x="1343396" y="2107993"/>
            <a:ext cx="4927618" cy="2310624"/>
          </a:xfrm>
          <a:prstGeom prst="rect">
            <a:avLst/>
          </a:prstGeom>
          <a:noFill/>
        </p:spPr>
        <p:txBody>
          <a:bodyPr wrap="square" rtlCol="0" anchor="t">
            <a:noAutofit/>
          </a:bodyPr>
          <a:lstStyle/>
          <a:p>
            <a:pPr algn="ctr"/>
            <a:r>
              <a:rPr lang="en-US" i="1" kern="100">
                <a:latin typeface="Georgia" panose="02040502050405020303" pitchFamily="18" charset="0"/>
                <a:ea typeface="Aptos" panose="020B0004020202020204" pitchFamily="34" charset="0"/>
                <a:cs typeface="Times New Roman" panose="02020603050405020304" pitchFamily="18" charset="0"/>
              </a:rPr>
              <a:t>“LinkedIn Lead Gen Forms streamline lead generation by auto-populating users' LinkedIn profile information when they click on your ad. This simplifies the process for users, allowing them to submit their information with ease and boosting lead generation efficiency. Furthermore, the collected data can be effortlessly synchronized with your CRM system.”</a:t>
            </a:r>
            <a:endParaRPr lang="en-US" sz="1200" kern="100">
              <a:latin typeface="Georgia" panose="02040502050405020303" pitchFamily="18" charset="0"/>
              <a:ea typeface="Aptos" panose="020B000402020202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B744D32D-7E07-FD09-A23F-43E4B32CCE50}"/>
              </a:ext>
            </a:extLst>
          </p:cNvPr>
          <p:cNvSpPr txBox="1"/>
          <p:nvPr/>
        </p:nvSpPr>
        <p:spPr>
          <a:xfrm>
            <a:off x="1990369" y="4855126"/>
            <a:ext cx="3869645" cy="338554"/>
          </a:xfrm>
          <a:prstGeom prst="rect">
            <a:avLst/>
          </a:prstGeom>
          <a:noFill/>
        </p:spPr>
        <p:txBody>
          <a:bodyPr wrap="square">
            <a:spAutoFit/>
          </a:bodyPr>
          <a:lstStyle/>
          <a:p>
            <a:pPr algn="r"/>
            <a:r>
              <a:rPr lang="en-US" sz="1600" kern="100">
                <a:latin typeface="+mj-lt"/>
                <a:ea typeface="Aptos" panose="020B0004020202020204" pitchFamily="34" charset="0"/>
                <a:cs typeface="Times New Roman" panose="02020603050405020304" pitchFamily="18" charset="0"/>
              </a:rPr>
              <a:t>– Jim </a:t>
            </a:r>
            <a:r>
              <a:rPr lang="en-US" sz="1600" kern="100" err="1">
                <a:latin typeface="+mj-lt"/>
                <a:ea typeface="Aptos" panose="020B0004020202020204" pitchFamily="34" charset="0"/>
                <a:cs typeface="Times New Roman" panose="02020603050405020304" pitchFamily="18" charset="0"/>
              </a:rPr>
              <a:t>Habig</a:t>
            </a:r>
            <a:r>
              <a:rPr lang="en-US" sz="1600" kern="100">
                <a:latin typeface="+mj-lt"/>
                <a:ea typeface="Aptos" panose="020B0004020202020204" pitchFamily="34" charset="0"/>
                <a:cs typeface="Times New Roman" panose="02020603050405020304" pitchFamily="18" charset="0"/>
              </a:rPr>
              <a:t>, LinkedIn VP of Marketing </a:t>
            </a:r>
            <a:endParaRPr lang="en-US" sz="1600">
              <a:latin typeface="+mj-lt"/>
            </a:endParaRPr>
          </a:p>
        </p:txBody>
      </p:sp>
      <p:pic>
        <p:nvPicPr>
          <p:cNvPr id="1028" name="Picture 4" descr="LinkedIn Lead Gen Forms: An easy Lead Generation Tool">
            <a:extLst>
              <a:ext uri="{FF2B5EF4-FFF2-40B4-BE49-F238E27FC236}">
                <a16:creationId xmlns:a16="http://schemas.microsoft.com/office/drawing/2014/main" id="{79EF60D0-0A10-6585-F7A1-72C1E9401F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8555" y="1524983"/>
            <a:ext cx="2926283" cy="4849270"/>
          </a:xfrm>
          <a:prstGeom prst="rect">
            <a:avLst/>
          </a:prstGeom>
          <a:noFill/>
          <a:ln>
            <a:solidFill>
              <a:schemeClr val="accent5">
                <a:lumMod val="20000"/>
                <a:lumOff val="80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72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close-up of a chart&#10;&#10;Description automatically generated">
            <a:extLst>
              <a:ext uri="{FF2B5EF4-FFF2-40B4-BE49-F238E27FC236}">
                <a16:creationId xmlns:a16="http://schemas.microsoft.com/office/drawing/2014/main" id="{46B425D2-0E42-AEED-9F94-48C0FC20E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1291" y="384730"/>
            <a:ext cx="4704780" cy="6088539"/>
          </a:xfrm>
          <a:prstGeom prst="rect">
            <a:avLst/>
          </a:prstGeom>
          <a:ln>
            <a:noFill/>
          </a:ln>
          <a:effectLst>
            <a:outerShdw blurRad="292100" dist="139700" dir="2700000" algn="tl" rotWithShape="0">
              <a:srgbClr val="333333">
                <a:alpha val="65000"/>
              </a:srgbClr>
            </a:outerShdw>
          </a:effectLst>
        </p:spPr>
      </p:pic>
      <p:sp>
        <p:nvSpPr>
          <p:cNvPr id="9" name="Rectangle 8">
            <a:extLst>
              <a:ext uri="{FF2B5EF4-FFF2-40B4-BE49-F238E27FC236}">
                <a16:creationId xmlns:a16="http://schemas.microsoft.com/office/drawing/2014/main" id="{EFBC5C85-E124-BB30-8EDB-1C661A0A4583}"/>
              </a:ext>
            </a:extLst>
          </p:cNvPr>
          <p:cNvSpPr/>
          <p:nvPr/>
        </p:nvSpPr>
        <p:spPr>
          <a:xfrm>
            <a:off x="7211291" y="384730"/>
            <a:ext cx="4704780" cy="6088539"/>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333731-409C-C3A1-8FA3-A6F6CC0AF645}"/>
              </a:ext>
            </a:extLst>
          </p:cNvPr>
          <p:cNvSpPr>
            <a:spLocks noGrp="1"/>
          </p:cNvSpPr>
          <p:nvPr>
            <p:ph type="title"/>
          </p:nvPr>
        </p:nvSpPr>
        <p:spPr/>
        <p:txBody>
          <a:bodyPr/>
          <a:lstStyle/>
          <a:p>
            <a:r>
              <a:rPr lang="en-US"/>
              <a:t>LinkedIn Advertising</a:t>
            </a:r>
          </a:p>
        </p:txBody>
      </p:sp>
      <p:sp>
        <p:nvSpPr>
          <p:cNvPr id="3" name="TextBox 2">
            <a:extLst>
              <a:ext uri="{FF2B5EF4-FFF2-40B4-BE49-F238E27FC236}">
                <a16:creationId xmlns:a16="http://schemas.microsoft.com/office/drawing/2014/main" id="{FA0BF227-47F7-921E-3CA9-AD2FD01453D7}"/>
              </a:ext>
            </a:extLst>
          </p:cNvPr>
          <p:cNvSpPr txBox="1"/>
          <p:nvPr/>
        </p:nvSpPr>
        <p:spPr>
          <a:xfrm>
            <a:off x="817413" y="1780973"/>
            <a:ext cx="6393877" cy="1692771"/>
          </a:xfrm>
          <a:prstGeom prst="rect">
            <a:avLst/>
          </a:prstGeom>
          <a:noFill/>
        </p:spPr>
        <p:txBody>
          <a:bodyPr wrap="square">
            <a:spAutoFit/>
          </a:bodyPr>
          <a:lstStyle/>
          <a:p>
            <a:pPr algn="l" fontAlgn="base"/>
            <a:r>
              <a:rPr lang="en-US">
                <a:solidFill>
                  <a:srgbClr val="333333"/>
                </a:solidFill>
                <a:latin typeface="+mj-lt"/>
              </a:rPr>
              <a:t>Though it is expensive compared to other ad</a:t>
            </a:r>
          </a:p>
          <a:p>
            <a:pPr algn="l" fontAlgn="base"/>
            <a:r>
              <a:rPr lang="en-US">
                <a:solidFill>
                  <a:srgbClr val="333333"/>
                </a:solidFill>
                <a:latin typeface="+mj-lt"/>
              </a:rPr>
              <a:t>types – like Meta or Google – this is where</a:t>
            </a:r>
          </a:p>
          <a:p>
            <a:pPr algn="l" fontAlgn="base"/>
            <a:r>
              <a:rPr lang="en-US">
                <a:solidFill>
                  <a:srgbClr val="333333"/>
                </a:solidFill>
                <a:latin typeface="+mj-lt"/>
              </a:rPr>
              <a:t>our primary audience is active.</a:t>
            </a:r>
          </a:p>
          <a:p>
            <a:pPr algn="l" fontAlgn="base"/>
            <a:endParaRPr lang="en-US">
              <a:solidFill>
                <a:srgbClr val="333333"/>
              </a:solidFill>
              <a:latin typeface="+mj-lt"/>
            </a:endParaRPr>
          </a:p>
          <a:p>
            <a:pPr algn="l" fontAlgn="base"/>
            <a:r>
              <a:rPr lang="en-US" sz="1600" b="1" i="1">
                <a:solidFill>
                  <a:srgbClr val="333333"/>
                </a:solidFill>
                <a:effectLst/>
                <a:latin typeface="Georgia" panose="02040502050405020303" pitchFamily="18" charset="0"/>
              </a:rPr>
              <a:t>Here are standard minimum requirements</a:t>
            </a:r>
          </a:p>
          <a:p>
            <a:pPr algn="l" fontAlgn="base"/>
            <a:r>
              <a:rPr lang="en-US" sz="1600" b="1" i="1">
                <a:solidFill>
                  <a:srgbClr val="333333"/>
                </a:solidFill>
                <a:effectLst/>
                <a:latin typeface="Georgia" panose="02040502050405020303" pitchFamily="18" charset="0"/>
              </a:rPr>
              <a:t>to effectively leverage LinkedIn Advertising ……..……..…….</a:t>
            </a:r>
          </a:p>
        </p:txBody>
      </p:sp>
      <p:sp>
        <p:nvSpPr>
          <p:cNvPr id="4" name="Subtitle 2">
            <a:extLst>
              <a:ext uri="{FF2B5EF4-FFF2-40B4-BE49-F238E27FC236}">
                <a16:creationId xmlns:a16="http://schemas.microsoft.com/office/drawing/2014/main" id="{2BE207A5-0BD7-CEB5-38B0-8774B1C1BA09}"/>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PAID</a:t>
            </a:r>
          </a:p>
        </p:txBody>
      </p:sp>
      <p:sp>
        <p:nvSpPr>
          <p:cNvPr id="6" name="TextBox 5">
            <a:extLst>
              <a:ext uri="{FF2B5EF4-FFF2-40B4-BE49-F238E27FC236}">
                <a16:creationId xmlns:a16="http://schemas.microsoft.com/office/drawing/2014/main" id="{630A291D-9869-DAAB-D40B-A1870DE25994}"/>
              </a:ext>
            </a:extLst>
          </p:cNvPr>
          <p:cNvSpPr txBox="1"/>
          <p:nvPr/>
        </p:nvSpPr>
        <p:spPr>
          <a:xfrm>
            <a:off x="0" y="949812"/>
            <a:ext cx="749218" cy="369332"/>
          </a:xfrm>
          <a:prstGeom prst="rect">
            <a:avLst/>
          </a:prstGeom>
          <a:solidFill>
            <a:srgbClr val="928D88"/>
          </a:solid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b="1" kern="100">
                <a:solidFill>
                  <a:schemeClr val="bg1"/>
                </a:solidFill>
                <a:latin typeface="Bahnschrift" panose="020B0502040204020203" pitchFamily="34" charset="0"/>
                <a:ea typeface="Adobe Heiti Std R" panose="020B0400000000000000" pitchFamily="34" charset="-128"/>
                <a:cs typeface="Aharoni" panose="02010803020104030203" pitchFamily="2" charset="-79"/>
              </a:rPr>
              <a:t>3</a:t>
            </a:r>
            <a:endParaRPr lang="en-US" kern="100">
              <a:latin typeface="Adobe Heiti Std R" panose="020B0400000000000000" pitchFamily="34" charset="-128"/>
              <a:ea typeface="Adobe Heiti Std R" panose="020B0400000000000000" pitchFamily="34" charset="-128"/>
              <a:cs typeface="Times New Roman" panose="02020603050405020304" pitchFamily="18" charset="0"/>
            </a:endParaRPr>
          </a:p>
        </p:txBody>
      </p:sp>
      <p:grpSp>
        <p:nvGrpSpPr>
          <p:cNvPr id="8" name="Group 7">
            <a:extLst>
              <a:ext uri="{FF2B5EF4-FFF2-40B4-BE49-F238E27FC236}">
                <a16:creationId xmlns:a16="http://schemas.microsoft.com/office/drawing/2014/main" id="{5B09BCFE-528E-8B39-3AFB-7A7D61D264DD}"/>
              </a:ext>
            </a:extLst>
          </p:cNvPr>
          <p:cNvGrpSpPr/>
          <p:nvPr/>
        </p:nvGrpSpPr>
        <p:grpSpPr>
          <a:xfrm>
            <a:off x="8108917" y="732412"/>
            <a:ext cx="2909528" cy="5393173"/>
            <a:chOff x="7065018" y="524193"/>
            <a:chExt cx="3146806" cy="5832998"/>
          </a:xfrm>
        </p:grpSpPr>
        <p:pic>
          <p:nvPicPr>
            <p:cNvPr id="5" name="Picture 4">
              <a:extLst>
                <a:ext uri="{FF2B5EF4-FFF2-40B4-BE49-F238E27FC236}">
                  <a16:creationId xmlns:a16="http://schemas.microsoft.com/office/drawing/2014/main" id="{EB7C0D0A-D1D3-F8B4-3157-D2432A36561C}"/>
                </a:ext>
              </a:extLst>
            </p:cNvPr>
            <p:cNvPicPr>
              <a:picLocks noChangeAspect="1"/>
            </p:cNvPicPr>
            <p:nvPr/>
          </p:nvPicPr>
          <p:blipFill>
            <a:blip r:embed="rId4"/>
            <a:srcRect r="49152"/>
            <a:stretch/>
          </p:blipFill>
          <p:spPr>
            <a:xfrm>
              <a:off x="7065018" y="524193"/>
              <a:ext cx="3146806" cy="2916499"/>
            </a:xfrm>
            <a:prstGeom prst="rect">
              <a:avLst/>
            </a:prstGeom>
          </p:spPr>
        </p:pic>
        <p:pic>
          <p:nvPicPr>
            <p:cNvPr id="7" name="Picture 6">
              <a:extLst>
                <a:ext uri="{FF2B5EF4-FFF2-40B4-BE49-F238E27FC236}">
                  <a16:creationId xmlns:a16="http://schemas.microsoft.com/office/drawing/2014/main" id="{74EF5358-C1C9-1601-CEEC-1FA137DBCD44}"/>
                </a:ext>
              </a:extLst>
            </p:cNvPr>
            <p:cNvPicPr>
              <a:picLocks noChangeAspect="1"/>
            </p:cNvPicPr>
            <p:nvPr/>
          </p:nvPicPr>
          <p:blipFill>
            <a:blip r:embed="rId4"/>
            <a:srcRect l="51235"/>
            <a:stretch/>
          </p:blipFill>
          <p:spPr>
            <a:xfrm>
              <a:off x="7065018" y="3440692"/>
              <a:ext cx="3017931" cy="2916499"/>
            </a:xfrm>
            <a:prstGeom prst="rect">
              <a:avLst/>
            </a:prstGeom>
          </p:spPr>
        </p:pic>
      </p:grpSp>
    </p:spTree>
    <p:extLst>
      <p:ext uri="{BB962C8B-B14F-4D97-AF65-F5344CB8AC3E}">
        <p14:creationId xmlns:p14="http://schemas.microsoft.com/office/powerpoint/2010/main" val="2428631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B91C1B-F908-44A2-91AB-94BA597E84A9}"/>
              </a:ext>
            </a:extLst>
          </p:cNvPr>
          <p:cNvSpPr>
            <a:spLocks noGrp="1"/>
          </p:cNvSpPr>
          <p:nvPr>
            <p:ph type="title"/>
          </p:nvPr>
        </p:nvSpPr>
        <p:spPr/>
        <p:txBody>
          <a:bodyPr/>
          <a:lstStyle/>
          <a:p>
            <a:r>
              <a:rPr lang="en-US"/>
              <a:t>Why?</a:t>
            </a:r>
          </a:p>
        </p:txBody>
      </p:sp>
      <p:sp>
        <p:nvSpPr>
          <p:cNvPr id="2" name="Subtitle 2">
            <a:extLst>
              <a:ext uri="{FF2B5EF4-FFF2-40B4-BE49-F238E27FC236}">
                <a16:creationId xmlns:a16="http://schemas.microsoft.com/office/drawing/2014/main" id="{4DE5FB32-F88C-F769-375B-C5AE60AD0B97}"/>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GROWTH STRATEGIES: PAID</a:t>
            </a:r>
          </a:p>
        </p:txBody>
      </p:sp>
      <p:pic>
        <p:nvPicPr>
          <p:cNvPr id="3" name="Picture 2">
            <a:extLst>
              <a:ext uri="{FF2B5EF4-FFF2-40B4-BE49-F238E27FC236}">
                <a16:creationId xmlns:a16="http://schemas.microsoft.com/office/drawing/2014/main" id="{3A07F171-AB85-7539-9526-43016E07DA20}"/>
              </a:ext>
            </a:extLst>
          </p:cNvPr>
          <p:cNvPicPr>
            <a:picLocks noChangeAspect="1"/>
          </p:cNvPicPr>
          <p:nvPr/>
        </p:nvPicPr>
        <p:blipFill>
          <a:blip r:embed="rId3"/>
          <a:stretch>
            <a:fillRect/>
          </a:stretch>
        </p:blipFill>
        <p:spPr>
          <a:xfrm>
            <a:off x="1178985" y="2672371"/>
            <a:ext cx="9834030" cy="4103477"/>
          </a:xfrm>
          <a:prstGeom prst="rect">
            <a:avLst/>
          </a:prstGeom>
        </p:spPr>
      </p:pic>
      <p:sp>
        <p:nvSpPr>
          <p:cNvPr id="4" name="TextBox 3">
            <a:extLst>
              <a:ext uri="{FF2B5EF4-FFF2-40B4-BE49-F238E27FC236}">
                <a16:creationId xmlns:a16="http://schemas.microsoft.com/office/drawing/2014/main" id="{B8EDC17C-C38A-4D04-CFC7-19CFEBB0CDE5}"/>
              </a:ext>
            </a:extLst>
          </p:cNvPr>
          <p:cNvSpPr txBox="1"/>
          <p:nvPr/>
        </p:nvSpPr>
        <p:spPr>
          <a:xfrm>
            <a:off x="838200" y="1581944"/>
            <a:ext cx="9486900" cy="923330"/>
          </a:xfrm>
          <a:prstGeom prst="rect">
            <a:avLst/>
          </a:prstGeom>
          <a:noFill/>
        </p:spPr>
        <p:txBody>
          <a:bodyPr wrap="square">
            <a:spAutoFit/>
          </a:bodyPr>
          <a:lstStyle/>
          <a:p>
            <a:r>
              <a:rPr lang="en-US">
                <a:solidFill>
                  <a:srgbClr val="221E1F"/>
                </a:solidFill>
                <a:latin typeface="Franklin Gothic Demi" panose="020B0703020102020204" pitchFamily="34" charset="0"/>
              </a:rPr>
              <a:t>Inbound Marketing:</a:t>
            </a:r>
            <a:r>
              <a:rPr lang="en-US">
                <a:solidFill>
                  <a:srgbClr val="221E1F"/>
                </a:solidFill>
                <a:latin typeface="Franklin Gothic Book" panose="020B0503020102020204" pitchFamily="34" charset="0"/>
              </a:rPr>
              <a:t> these paid strategies capitalize on the data gathered by mammoths like Google and Meta, allowing us to keep the user engaged with our content long after we meet them at a conference or they leave our website.</a:t>
            </a:r>
            <a:endParaRPr lang="en-US" sz="1600" b="0" i="0" u="none" strike="noStrike" baseline="0">
              <a:solidFill>
                <a:srgbClr val="221E1F"/>
              </a:solidFill>
              <a:latin typeface="Newsreader ExtraLight" panose="02000000000000000000" pitchFamily="2" charset="0"/>
            </a:endParaRPr>
          </a:p>
        </p:txBody>
      </p:sp>
    </p:spTree>
    <p:extLst>
      <p:ext uri="{BB962C8B-B14F-4D97-AF65-F5344CB8AC3E}">
        <p14:creationId xmlns:p14="http://schemas.microsoft.com/office/powerpoint/2010/main" val="1413730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D166891-9EA6-4F7A-A9F9-D61EAEF8F8B3}"/>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0" y="0"/>
            <a:ext cx="12192000" cy="6858000"/>
          </a:xfrm>
        </p:spPr>
      </p:pic>
      <p:sp>
        <p:nvSpPr>
          <p:cNvPr id="2" name="Title 1">
            <a:extLst>
              <a:ext uri="{FF2B5EF4-FFF2-40B4-BE49-F238E27FC236}">
                <a16:creationId xmlns:a16="http://schemas.microsoft.com/office/drawing/2014/main" id="{35DA1402-B7D2-436C-8E05-5528920A1258}"/>
              </a:ext>
            </a:extLst>
          </p:cNvPr>
          <p:cNvSpPr>
            <a:spLocks noGrp="1"/>
          </p:cNvSpPr>
          <p:nvPr>
            <p:ph type="title"/>
          </p:nvPr>
        </p:nvSpPr>
        <p:spPr/>
        <p:txBody>
          <a:bodyPr/>
          <a:lstStyle/>
          <a:p>
            <a:r>
              <a:rPr lang="en-US"/>
              <a:t>Applying an Iterative Approach</a:t>
            </a:r>
          </a:p>
        </p:txBody>
      </p:sp>
      <p:sp>
        <p:nvSpPr>
          <p:cNvPr id="5" name="Subtitle 4">
            <a:extLst>
              <a:ext uri="{FF2B5EF4-FFF2-40B4-BE49-F238E27FC236}">
                <a16:creationId xmlns:a16="http://schemas.microsoft.com/office/drawing/2014/main" id="{15DE8F2D-9CFB-4790-8588-A591B232C23B}"/>
              </a:ext>
            </a:extLst>
          </p:cNvPr>
          <p:cNvSpPr>
            <a:spLocks noGrp="1"/>
          </p:cNvSpPr>
          <p:nvPr>
            <p:ph type="subTitle" idx="1"/>
          </p:nvPr>
        </p:nvSpPr>
        <p:spPr/>
        <p:txBody>
          <a:bodyPr/>
          <a:lstStyle/>
          <a:p>
            <a:endParaRPr lang="en-US"/>
          </a:p>
        </p:txBody>
      </p:sp>
      <p:cxnSp>
        <p:nvCxnSpPr>
          <p:cNvPr id="10" name="Straight Connector 9">
            <a:extLst>
              <a:ext uri="{FF2B5EF4-FFF2-40B4-BE49-F238E27FC236}">
                <a16:creationId xmlns:a16="http://schemas.microsoft.com/office/drawing/2014/main" id="{C8E2F5D3-31D1-4973-8738-B67E8B2DFFEF}"/>
              </a:ext>
            </a:extLst>
          </p:cNvPr>
          <p:cNvCxnSpPr>
            <a:cxnSpLocks/>
          </p:cNvCxnSpPr>
          <p:nvPr/>
        </p:nvCxnSpPr>
        <p:spPr>
          <a:xfrm>
            <a:off x="838200"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5C4F0A4A-21E7-4A9F-BF58-79831FBDF9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38200" y="5552440"/>
            <a:ext cx="381000" cy="381000"/>
          </a:xfrm>
          <a:prstGeom prst="rect">
            <a:avLst/>
          </a:prstGeom>
        </p:spPr>
      </p:pic>
    </p:spTree>
    <p:extLst>
      <p:ext uri="{BB962C8B-B14F-4D97-AF65-F5344CB8AC3E}">
        <p14:creationId xmlns:p14="http://schemas.microsoft.com/office/powerpoint/2010/main" val="65618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20148-DFDA-634F-7626-716E7C5623C4}"/>
              </a:ext>
            </a:extLst>
          </p:cNvPr>
          <p:cNvSpPr>
            <a:spLocks noGrp="1"/>
          </p:cNvSpPr>
          <p:nvPr>
            <p:ph type="title"/>
          </p:nvPr>
        </p:nvSpPr>
        <p:spPr>
          <a:xfrm>
            <a:off x="838200" y="382218"/>
            <a:ext cx="4572000" cy="996950"/>
          </a:xfrm>
        </p:spPr>
        <p:txBody>
          <a:bodyPr/>
          <a:lstStyle/>
          <a:p>
            <a:r>
              <a:rPr lang="en-US"/>
              <a:t>What Next?</a:t>
            </a:r>
          </a:p>
        </p:txBody>
      </p:sp>
      <p:sp>
        <p:nvSpPr>
          <p:cNvPr id="4" name="Subtitle 2">
            <a:extLst>
              <a:ext uri="{FF2B5EF4-FFF2-40B4-BE49-F238E27FC236}">
                <a16:creationId xmlns:a16="http://schemas.microsoft.com/office/drawing/2014/main" id="{ED323D8B-B279-88B0-8331-39343975FD33}"/>
              </a:ext>
            </a:extLst>
          </p:cNvPr>
          <p:cNvSpPr txBox="1">
            <a:spLocks/>
          </p:cNvSpPr>
          <p:nvPr/>
        </p:nvSpPr>
        <p:spPr>
          <a:xfrm>
            <a:off x="769789" y="373103"/>
            <a:ext cx="5435600" cy="2745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spc="300">
                <a:latin typeface="Georgia" panose="02040502050405020303" pitchFamily="18" charset="0"/>
              </a:rPr>
              <a:t>ITERATIVE APPROACH</a:t>
            </a:r>
          </a:p>
        </p:txBody>
      </p:sp>
      <p:cxnSp>
        <p:nvCxnSpPr>
          <p:cNvPr id="5" name="Straight Connector 4">
            <a:extLst>
              <a:ext uri="{FF2B5EF4-FFF2-40B4-BE49-F238E27FC236}">
                <a16:creationId xmlns:a16="http://schemas.microsoft.com/office/drawing/2014/main" id="{D104AB55-FD36-5E1F-CCAC-7599C04D73B9}"/>
              </a:ext>
            </a:extLst>
          </p:cNvPr>
          <p:cNvCxnSpPr>
            <a:cxnSpLocks/>
            <a:stCxn id="10" idx="7"/>
            <a:endCxn id="19" idx="1"/>
          </p:cNvCxnSpPr>
          <p:nvPr/>
        </p:nvCxnSpPr>
        <p:spPr>
          <a:xfrm flipV="1">
            <a:off x="7238811" y="2325569"/>
            <a:ext cx="1992168" cy="601485"/>
          </a:xfrm>
          <a:prstGeom prst="line">
            <a:avLst/>
          </a:prstGeom>
          <a:ln w="28575">
            <a:solidFill>
              <a:srgbClr val="1FB99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100EB762-240E-8F0A-8988-91D7391A141B}"/>
              </a:ext>
            </a:extLst>
          </p:cNvPr>
          <p:cNvCxnSpPr>
            <a:cxnSpLocks/>
            <a:stCxn id="10" idx="0"/>
            <a:endCxn id="13" idx="1"/>
          </p:cNvCxnSpPr>
          <p:nvPr/>
        </p:nvCxnSpPr>
        <p:spPr>
          <a:xfrm flipV="1">
            <a:off x="6651231" y="1717675"/>
            <a:ext cx="224030" cy="965995"/>
          </a:xfrm>
          <a:prstGeom prst="line">
            <a:avLst/>
          </a:prstGeom>
          <a:ln w="28575">
            <a:solidFill>
              <a:srgbClr val="CFD369"/>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EF21701-FEA6-14D4-1937-C95F9B116036}"/>
              </a:ext>
            </a:extLst>
          </p:cNvPr>
          <p:cNvCxnSpPr>
            <a:cxnSpLocks/>
            <a:stCxn id="10" idx="6"/>
            <a:endCxn id="26" idx="1"/>
          </p:cNvCxnSpPr>
          <p:nvPr/>
        </p:nvCxnSpPr>
        <p:spPr>
          <a:xfrm flipV="1">
            <a:off x="7482195" y="3513330"/>
            <a:ext cx="2172930" cy="1304"/>
          </a:xfrm>
          <a:prstGeom prst="line">
            <a:avLst/>
          </a:prstGeom>
          <a:ln w="28575">
            <a:solidFill>
              <a:srgbClr val="096C49"/>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5CD170C-AF39-B811-3726-B9207EBCD259}"/>
              </a:ext>
            </a:extLst>
          </p:cNvPr>
          <p:cNvSpPr/>
          <p:nvPr/>
        </p:nvSpPr>
        <p:spPr>
          <a:xfrm>
            <a:off x="5820267" y="2683670"/>
            <a:ext cx="1661928" cy="1661928"/>
          </a:xfrm>
          <a:prstGeom prst="ellipse">
            <a:avLst/>
          </a:prstGeom>
          <a:solidFill>
            <a:srgbClr val="DBD5CD"/>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DE224BB-7FFE-42DD-A257-03E46E080EA5}"/>
              </a:ext>
            </a:extLst>
          </p:cNvPr>
          <p:cNvSpPr txBox="1"/>
          <p:nvPr/>
        </p:nvSpPr>
        <p:spPr>
          <a:xfrm>
            <a:off x="6027457" y="2969531"/>
            <a:ext cx="1238876" cy="1077218"/>
          </a:xfrm>
          <a:prstGeom prst="rect">
            <a:avLst/>
          </a:prstGeom>
          <a:noFill/>
        </p:spPr>
        <p:txBody>
          <a:bodyPr wrap="square">
            <a:spAutoFit/>
          </a:bodyPr>
          <a:lstStyle/>
          <a:p>
            <a:pPr algn="ctr"/>
            <a:r>
              <a:rPr lang="en-US" sz="1600">
                <a:latin typeface="Franklin Gothic Demi" panose="020B0703020102020204" pitchFamily="34" charset="0"/>
              </a:rPr>
              <a:t>Choosing Your Digital Marketing Channels</a:t>
            </a:r>
          </a:p>
        </p:txBody>
      </p:sp>
      <p:sp>
        <p:nvSpPr>
          <p:cNvPr id="13" name="Rectangle 12">
            <a:extLst>
              <a:ext uri="{FF2B5EF4-FFF2-40B4-BE49-F238E27FC236}">
                <a16:creationId xmlns:a16="http://schemas.microsoft.com/office/drawing/2014/main" id="{4D4FF5AE-82B6-2A1E-1222-29930502BBC5}"/>
              </a:ext>
            </a:extLst>
          </p:cNvPr>
          <p:cNvSpPr/>
          <p:nvPr/>
        </p:nvSpPr>
        <p:spPr>
          <a:xfrm>
            <a:off x="6875261" y="1435100"/>
            <a:ext cx="1930400" cy="565150"/>
          </a:xfrm>
          <a:prstGeom prst="rect">
            <a:avLst/>
          </a:prstGeom>
          <a:solidFill>
            <a:srgbClr val="CFD36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4DF3447-F1F1-7C36-F501-38064D857E4F}"/>
              </a:ext>
            </a:extLst>
          </p:cNvPr>
          <p:cNvSpPr txBox="1"/>
          <p:nvPr/>
        </p:nvSpPr>
        <p:spPr>
          <a:xfrm>
            <a:off x="6907701" y="1425287"/>
            <a:ext cx="1863739" cy="584775"/>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Define Your Business Goals</a:t>
            </a:r>
          </a:p>
        </p:txBody>
      </p:sp>
      <p:sp>
        <p:nvSpPr>
          <p:cNvPr id="17" name="TextBox 16">
            <a:extLst>
              <a:ext uri="{FF2B5EF4-FFF2-40B4-BE49-F238E27FC236}">
                <a16:creationId xmlns:a16="http://schemas.microsoft.com/office/drawing/2014/main" id="{9A4901AA-E96E-9C64-011E-7C639F7BBD1F}"/>
              </a:ext>
            </a:extLst>
          </p:cNvPr>
          <p:cNvSpPr txBox="1"/>
          <p:nvPr/>
        </p:nvSpPr>
        <p:spPr>
          <a:xfrm>
            <a:off x="6564328" y="1312659"/>
            <a:ext cx="348981" cy="461665"/>
          </a:xfrm>
          <a:prstGeom prst="rect">
            <a:avLst/>
          </a:prstGeom>
          <a:noFill/>
        </p:spPr>
        <p:txBody>
          <a:bodyPr wrap="square">
            <a:spAutoFit/>
          </a:bodyPr>
          <a:lstStyle/>
          <a:p>
            <a:pPr algn="r"/>
            <a:r>
              <a:rPr lang="en-US" sz="2400">
                <a:solidFill>
                  <a:srgbClr val="CFD369"/>
                </a:solidFill>
                <a:latin typeface="Franklin Gothic Demi" panose="020B0703020102020204" pitchFamily="34" charset="0"/>
              </a:rPr>
              <a:t>1</a:t>
            </a:r>
            <a:endParaRPr lang="en-US" sz="1600">
              <a:solidFill>
                <a:srgbClr val="CFD369"/>
              </a:solidFill>
              <a:latin typeface="Franklin Gothic Demi" panose="020B0703020102020204" pitchFamily="34" charset="0"/>
            </a:endParaRPr>
          </a:p>
        </p:txBody>
      </p:sp>
      <p:sp>
        <p:nvSpPr>
          <p:cNvPr id="19" name="Rectangle 18">
            <a:extLst>
              <a:ext uri="{FF2B5EF4-FFF2-40B4-BE49-F238E27FC236}">
                <a16:creationId xmlns:a16="http://schemas.microsoft.com/office/drawing/2014/main" id="{F0D2AFDB-6008-4690-6B07-1057A0AE26D9}"/>
              </a:ext>
            </a:extLst>
          </p:cNvPr>
          <p:cNvSpPr/>
          <p:nvPr/>
        </p:nvSpPr>
        <p:spPr>
          <a:xfrm>
            <a:off x="9230979" y="2042994"/>
            <a:ext cx="1930400" cy="565150"/>
          </a:xfrm>
          <a:prstGeom prst="rect">
            <a:avLst/>
          </a:prstGeom>
          <a:solidFill>
            <a:srgbClr val="1FB99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0AC26C9-0802-553B-0FC2-F3B17864E26B}"/>
              </a:ext>
            </a:extLst>
          </p:cNvPr>
          <p:cNvSpPr txBox="1"/>
          <p:nvPr/>
        </p:nvSpPr>
        <p:spPr>
          <a:xfrm>
            <a:off x="9276496" y="2021967"/>
            <a:ext cx="1863739" cy="584775"/>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Define Your Audience</a:t>
            </a:r>
          </a:p>
        </p:txBody>
      </p:sp>
      <p:sp>
        <p:nvSpPr>
          <p:cNvPr id="24" name="TextBox 23">
            <a:extLst>
              <a:ext uri="{FF2B5EF4-FFF2-40B4-BE49-F238E27FC236}">
                <a16:creationId xmlns:a16="http://schemas.microsoft.com/office/drawing/2014/main" id="{9A2C2F6A-A433-095E-3098-BA12BC5FFF2B}"/>
              </a:ext>
            </a:extLst>
          </p:cNvPr>
          <p:cNvSpPr txBox="1"/>
          <p:nvPr/>
        </p:nvSpPr>
        <p:spPr>
          <a:xfrm>
            <a:off x="8910618" y="1920553"/>
            <a:ext cx="348981" cy="461665"/>
          </a:xfrm>
          <a:prstGeom prst="rect">
            <a:avLst/>
          </a:prstGeom>
          <a:noFill/>
        </p:spPr>
        <p:txBody>
          <a:bodyPr wrap="square">
            <a:spAutoFit/>
          </a:bodyPr>
          <a:lstStyle/>
          <a:p>
            <a:pPr algn="r"/>
            <a:r>
              <a:rPr lang="en-US" sz="2400">
                <a:solidFill>
                  <a:srgbClr val="1FB992"/>
                </a:solidFill>
                <a:latin typeface="Franklin Gothic Demi" panose="020B0703020102020204" pitchFamily="34" charset="0"/>
              </a:rPr>
              <a:t>2</a:t>
            </a:r>
            <a:endParaRPr lang="en-US" sz="1600">
              <a:solidFill>
                <a:srgbClr val="1FB992"/>
              </a:solidFill>
              <a:latin typeface="Franklin Gothic Demi" panose="020B0703020102020204" pitchFamily="34" charset="0"/>
            </a:endParaRPr>
          </a:p>
        </p:txBody>
      </p:sp>
      <p:sp>
        <p:nvSpPr>
          <p:cNvPr id="26" name="Rectangle 25">
            <a:extLst>
              <a:ext uri="{FF2B5EF4-FFF2-40B4-BE49-F238E27FC236}">
                <a16:creationId xmlns:a16="http://schemas.microsoft.com/office/drawing/2014/main" id="{E2503120-A7DE-6FDB-C979-E87B401B6D1E}"/>
              </a:ext>
            </a:extLst>
          </p:cNvPr>
          <p:cNvSpPr/>
          <p:nvPr/>
        </p:nvSpPr>
        <p:spPr>
          <a:xfrm>
            <a:off x="9655125" y="3230755"/>
            <a:ext cx="1930400" cy="565150"/>
          </a:xfrm>
          <a:prstGeom prst="rect">
            <a:avLst/>
          </a:prstGeom>
          <a:solidFill>
            <a:srgbClr val="096C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B20276FD-B311-7990-EC0C-44CA88A837F9}"/>
              </a:ext>
            </a:extLst>
          </p:cNvPr>
          <p:cNvSpPr txBox="1"/>
          <p:nvPr/>
        </p:nvSpPr>
        <p:spPr>
          <a:xfrm>
            <a:off x="9655125" y="3344053"/>
            <a:ext cx="1930400"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Test Channels</a:t>
            </a:r>
          </a:p>
        </p:txBody>
      </p:sp>
      <p:sp>
        <p:nvSpPr>
          <p:cNvPr id="35" name="TextBox 34">
            <a:extLst>
              <a:ext uri="{FF2B5EF4-FFF2-40B4-BE49-F238E27FC236}">
                <a16:creationId xmlns:a16="http://schemas.microsoft.com/office/drawing/2014/main" id="{D20A5D76-FD12-682A-13E1-93C1B9400098}"/>
              </a:ext>
            </a:extLst>
          </p:cNvPr>
          <p:cNvSpPr txBox="1"/>
          <p:nvPr/>
        </p:nvSpPr>
        <p:spPr>
          <a:xfrm>
            <a:off x="9344324" y="3102610"/>
            <a:ext cx="348981" cy="461665"/>
          </a:xfrm>
          <a:prstGeom prst="rect">
            <a:avLst/>
          </a:prstGeom>
          <a:noFill/>
        </p:spPr>
        <p:txBody>
          <a:bodyPr wrap="square">
            <a:spAutoFit/>
          </a:bodyPr>
          <a:lstStyle/>
          <a:p>
            <a:pPr algn="r"/>
            <a:r>
              <a:rPr lang="en-US" sz="2400">
                <a:solidFill>
                  <a:srgbClr val="096C49"/>
                </a:solidFill>
                <a:latin typeface="Franklin Gothic Demi" panose="020B0703020102020204" pitchFamily="34" charset="0"/>
              </a:rPr>
              <a:t>3</a:t>
            </a:r>
            <a:endParaRPr lang="en-US" sz="1600">
              <a:solidFill>
                <a:srgbClr val="096C49"/>
              </a:solidFill>
              <a:latin typeface="Franklin Gothic Demi" panose="020B0703020102020204" pitchFamily="34" charset="0"/>
            </a:endParaRPr>
          </a:p>
        </p:txBody>
      </p:sp>
      <p:cxnSp>
        <p:nvCxnSpPr>
          <p:cNvPr id="36" name="Straight Connector 35">
            <a:extLst>
              <a:ext uri="{FF2B5EF4-FFF2-40B4-BE49-F238E27FC236}">
                <a16:creationId xmlns:a16="http://schemas.microsoft.com/office/drawing/2014/main" id="{30B523EE-824F-D1E8-C627-5F3E22A05502}"/>
              </a:ext>
            </a:extLst>
          </p:cNvPr>
          <p:cNvCxnSpPr>
            <a:cxnSpLocks/>
            <a:stCxn id="10" idx="5"/>
            <a:endCxn id="39" idx="1"/>
          </p:cNvCxnSpPr>
          <p:nvPr/>
        </p:nvCxnSpPr>
        <p:spPr>
          <a:xfrm>
            <a:off x="7238811" y="4102214"/>
            <a:ext cx="2010137" cy="611775"/>
          </a:xfrm>
          <a:prstGeom prst="line">
            <a:avLst/>
          </a:prstGeom>
          <a:ln w="28575">
            <a:solidFill>
              <a:srgbClr val="674F7A"/>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E136E8FD-1253-3D1D-49EE-EF6E0B977A71}"/>
              </a:ext>
            </a:extLst>
          </p:cNvPr>
          <p:cNvCxnSpPr>
            <a:cxnSpLocks/>
            <a:endCxn id="47" idx="1"/>
          </p:cNvCxnSpPr>
          <p:nvPr/>
        </p:nvCxnSpPr>
        <p:spPr>
          <a:xfrm>
            <a:off x="6651231" y="4345598"/>
            <a:ext cx="224030" cy="1006566"/>
          </a:xfrm>
          <a:prstGeom prst="line">
            <a:avLst/>
          </a:prstGeom>
          <a:ln w="28575">
            <a:solidFill>
              <a:srgbClr val="0A496C"/>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800CED85-A824-C2B6-D95F-C31DE6BEA7CD}"/>
              </a:ext>
            </a:extLst>
          </p:cNvPr>
          <p:cNvSpPr/>
          <p:nvPr/>
        </p:nvSpPr>
        <p:spPr>
          <a:xfrm>
            <a:off x="9248948" y="4431414"/>
            <a:ext cx="1930400" cy="565150"/>
          </a:xfrm>
          <a:prstGeom prst="rect">
            <a:avLst/>
          </a:prstGeom>
          <a:solidFill>
            <a:srgbClr val="674F7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2CCBF742-E19D-B230-3B63-746B4F875F7E}"/>
              </a:ext>
            </a:extLst>
          </p:cNvPr>
          <p:cNvSpPr txBox="1"/>
          <p:nvPr/>
        </p:nvSpPr>
        <p:spPr>
          <a:xfrm>
            <a:off x="9288115" y="4545993"/>
            <a:ext cx="1863739"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Analyze</a:t>
            </a:r>
          </a:p>
        </p:txBody>
      </p:sp>
      <p:sp>
        <p:nvSpPr>
          <p:cNvPr id="47" name="Rectangle 46">
            <a:extLst>
              <a:ext uri="{FF2B5EF4-FFF2-40B4-BE49-F238E27FC236}">
                <a16:creationId xmlns:a16="http://schemas.microsoft.com/office/drawing/2014/main" id="{4D7306E6-FB5D-040A-6276-F6E0CCBFA32B}"/>
              </a:ext>
            </a:extLst>
          </p:cNvPr>
          <p:cNvSpPr/>
          <p:nvPr/>
        </p:nvSpPr>
        <p:spPr>
          <a:xfrm>
            <a:off x="6875261" y="5069589"/>
            <a:ext cx="1930400" cy="565150"/>
          </a:xfrm>
          <a:prstGeom prst="rect">
            <a:avLst/>
          </a:prstGeom>
          <a:solidFill>
            <a:srgbClr val="0A496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7F6D44DC-493B-55A1-4D0B-9B80DD7894CD}"/>
              </a:ext>
            </a:extLst>
          </p:cNvPr>
          <p:cNvSpPr txBox="1"/>
          <p:nvPr/>
        </p:nvSpPr>
        <p:spPr>
          <a:xfrm>
            <a:off x="6901351" y="5184168"/>
            <a:ext cx="1863739" cy="338554"/>
          </a:xfrm>
          <a:prstGeom prst="rect">
            <a:avLst/>
          </a:prstGeom>
          <a:noFill/>
        </p:spPr>
        <p:txBody>
          <a:bodyPr wrap="square">
            <a:spAutoFit/>
          </a:bodyPr>
          <a:lstStyle/>
          <a:p>
            <a:pPr algn="ctr"/>
            <a:r>
              <a:rPr lang="en-US" sz="1600">
                <a:solidFill>
                  <a:schemeClr val="bg1"/>
                </a:solidFill>
                <a:latin typeface="Franklin Gothic Demi" panose="020B0703020102020204" pitchFamily="34" charset="0"/>
              </a:rPr>
              <a:t>Adapt</a:t>
            </a:r>
          </a:p>
        </p:txBody>
      </p:sp>
      <p:sp>
        <p:nvSpPr>
          <p:cNvPr id="51" name="TextBox 50">
            <a:extLst>
              <a:ext uri="{FF2B5EF4-FFF2-40B4-BE49-F238E27FC236}">
                <a16:creationId xmlns:a16="http://schemas.microsoft.com/office/drawing/2014/main" id="{A35AB19D-1C18-B57C-C1A8-630C1FF1C2B3}"/>
              </a:ext>
            </a:extLst>
          </p:cNvPr>
          <p:cNvSpPr txBox="1"/>
          <p:nvPr/>
        </p:nvSpPr>
        <p:spPr>
          <a:xfrm>
            <a:off x="6564180" y="5263966"/>
            <a:ext cx="348981" cy="461665"/>
          </a:xfrm>
          <a:prstGeom prst="rect">
            <a:avLst/>
          </a:prstGeom>
          <a:noFill/>
        </p:spPr>
        <p:txBody>
          <a:bodyPr wrap="square">
            <a:spAutoFit/>
          </a:bodyPr>
          <a:lstStyle/>
          <a:p>
            <a:pPr algn="r"/>
            <a:r>
              <a:rPr lang="en-US" sz="2400">
                <a:solidFill>
                  <a:srgbClr val="0A496C"/>
                </a:solidFill>
                <a:latin typeface="Franklin Gothic Demi" panose="020B0703020102020204" pitchFamily="34" charset="0"/>
              </a:rPr>
              <a:t>5</a:t>
            </a:r>
            <a:endParaRPr lang="en-US" sz="1600">
              <a:solidFill>
                <a:srgbClr val="0A496C"/>
              </a:solidFill>
              <a:latin typeface="Franklin Gothic Demi" panose="020B0703020102020204" pitchFamily="34" charset="0"/>
            </a:endParaRPr>
          </a:p>
        </p:txBody>
      </p:sp>
      <p:sp>
        <p:nvSpPr>
          <p:cNvPr id="52" name="Rectangle 51">
            <a:extLst>
              <a:ext uri="{FF2B5EF4-FFF2-40B4-BE49-F238E27FC236}">
                <a16:creationId xmlns:a16="http://schemas.microsoft.com/office/drawing/2014/main" id="{78ABB272-6DCF-20B3-C4DA-A5B77A760BA6}"/>
              </a:ext>
            </a:extLst>
          </p:cNvPr>
          <p:cNvSpPr/>
          <p:nvPr/>
        </p:nvSpPr>
        <p:spPr>
          <a:xfrm>
            <a:off x="-9874" y="2046674"/>
            <a:ext cx="6096000" cy="3022915"/>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FF966A01-3D64-7F92-C486-B6951E44B903}"/>
              </a:ext>
            </a:extLst>
          </p:cNvPr>
          <p:cNvSpPr txBox="1"/>
          <p:nvPr/>
        </p:nvSpPr>
        <p:spPr>
          <a:xfrm>
            <a:off x="717919" y="2455604"/>
            <a:ext cx="4738798" cy="2613985"/>
          </a:xfrm>
          <a:prstGeom prst="rect">
            <a:avLst/>
          </a:prstGeom>
          <a:noFill/>
        </p:spPr>
        <p:txBody>
          <a:bodyPr wrap="square" rtlCol="0" anchor="t">
            <a:noAutofit/>
          </a:bodyPr>
          <a:lstStyle/>
          <a:p>
            <a:pPr marL="285750" indent="-285750">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Review analytics on a 30-day cycle.</a:t>
            </a:r>
          </a:p>
          <a:p>
            <a:pPr marL="285750" indent="-285750">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Apply minor changes over time; don’t bite off too much. </a:t>
            </a:r>
          </a:p>
          <a:p>
            <a:pPr marL="285750" indent="-285750">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Your lessons learned should be transferrable but remember that every channel and platform are different.</a:t>
            </a:r>
          </a:p>
          <a:p>
            <a:pPr marL="285750" indent="-285750">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Nothing is written in stone. </a:t>
            </a:r>
          </a:p>
          <a:p>
            <a:pPr marL="285750" indent="-285750">
              <a:buFont typeface="Wingdings" panose="05000000000000000000" pitchFamily="2" charset="2"/>
              <a:buChar char="§"/>
            </a:pPr>
            <a:r>
              <a:rPr lang="en-US" kern="100" dirty="0">
                <a:latin typeface="+mj-lt"/>
                <a:ea typeface="Aptos" panose="020B0004020202020204" pitchFamily="34" charset="0"/>
                <a:cs typeface="Times New Roman" panose="02020603050405020304" pitchFamily="18" charset="0"/>
              </a:rPr>
              <a:t>Don’t chase.</a:t>
            </a:r>
          </a:p>
        </p:txBody>
      </p:sp>
      <p:sp>
        <p:nvSpPr>
          <p:cNvPr id="54" name="TextBox 53">
            <a:extLst>
              <a:ext uri="{FF2B5EF4-FFF2-40B4-BE49-F238E27FC236}">
                <a16:creationId xmlns:a16="http://schemas.microsoft.com/office/drawing/2014/main" id="{16EFFDA8-5C7F-1FCF-B49C-790722AB7261}"/>
              </a:ext>
            </a:extLst>
          </p:cNvPr>
          <p:cNvSpPr txBox="1"/>
          <p:nvPr/>
        </p:nvSpPr>
        <p:spPr>
          <a:xfrm>
            <a:off x="717919" y="2147828"/>
            <a:ext cx="2367344" cy="307777"/>
          </a:xfrm>
          <a:prstGeom prst="rect">
            <a:avLst/>
          </a:prstGeom>
          <a:noFill/>
        </p:spPr>
        <p:txBody>
          <a:bodyPr wrap="square">
            <a:spAutoFit/>
          </a:bodyPr>
          <a:lstStyle/>
          <a:p>
            <a:r>
              <a:rPr lang="en-US" sz="1400" spc="50">
                <a:solidFill>
                  <a:schemeClr val="accent5"/>
                </a:solidFill>
                <a:latin typeface="Franklin Gothic Medium" panose="020B0603020102020204" pitchFamily="34" charset="0"/>
              </a:rPr>
              <a:t>POINTERS</a:t>
            </a:r>
          </a:p>
        </p:txBody>
      </p:sp>
      <p:sp>
        <p:nvSpPr>
          <p:cNvPr id="9" name="TextBox 8">
            <a:extLst>
              <a:ext uri="{FF2B5EF4-FFF2-40B4-BE49-F238E27FC236}">
                <a16:creationId xmlns:a16="http://schemas.microsoft.com/office/drawing/2014/main" id="{775C27D9-04E8-8E26-85A0-52E05CECC752}"/>
              </a:ext>
            </a:extLst>
          </p:cNvPr>
          <p:cNvSpPr txBox="1"/>
          <p:nvPr/>
        </p:nvSpPr>
        <p:spPr>
          <a:xfrm>
            <a:off x="8929667" y="4629172"/>
            <a:ext cx="348981" cy="461665"/>
          </a:xfrm>
          <a:prstGeom prst="rect">
            <a:avLst/>
          </a:prstGeom>
          <a:noFill/>
        </p:spPr>
        <p:txBody>
          <a:bodyPr wrap="square">
            <a:spAutoFit/>
          </a:bodyPr>
          <a:lstStyle/>
          <a:p>
            <a:pPr algn="r"/>
            <a:r>
              <a:rPr lang="en-US" sz="2400">
                <a:solidFill>
                  <a:srgbClr val="674F7A"/>
                </a:solidFill>
                <a:latin typeface="Franklin Gothic Demi" panose="020B0703020102020204" pitchFamily="34" charset="0"/>
              </a:rPr>
              <a:t>4</a:t>
            </a:r>
            <a:endParaRPr lang="en-US" sz="1600">
              <a:solidFill>
                <a:srgbClr val="674F7A"/>
              </a:solidFill>
              <a:latin typeface="Franklin Gothic Demi" panose="020B0703020102020204" pitchFamily="34" charset="0"/>
            </a:endParaRPr>
          </a:p>
        </p:txBody>
      </p:sp>
    </p:spTree>
    <p:extLst>
      <p:ext uri="{BB962C8B-B14F-4D97-AF65-F5344CB8AC3E}">
        <p14:creationId xmlns:p14="http://schemas.microsoft.com/office/powerpoint/2010/main" val="30981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0F959-1706-BD5E-672E-2E46CC4DBB73}"/>
              </a:ext>
            </a:extLst>
          </p:cNvPr>
          <p:cNvSpPr txBox="1"/>
          <p:nvPr/>
        </p:nvSpPr>
        <p:spPr>
          <a:xfrm>
            <a:off x="2063750" y="891408"/>
            <a:ext cx="6902450" cy="693750"/>
          </a:xfrm>
          <a:prstGeom prst="rect">
            <a:avLst/>
          </a:prstGeom>
          <a:noFill/>
        </p:spPr>
        <p:txBody>
          <a:bodyPr wrap="square" rtlCol="0" anchor="t">
            <a:noAutofit/>
          </a:bodyPr>
          <a:lstStyle/>
          <a:p>
            <a:r>
              <a:rPr lang="en-US" sz="2400" kern="100">
                <a:effectLst/>
                <a:latin typeface="+mj-lt"/>
                <a:ea typeface="Aptos" panose="020B0004020202020204" pitchFamily="34" charset="0"/>
                <a:cs typeface="Times New Roman" panose="02020603050405020304" pitchFamily="18" charset="0"/>
              </a:rPr>
              <a:t>Digital Marketing:</a:t>
            </a:r>
          </a:p>
          <a:p>
            <a:r>
              <a:rPr lang="en-US" sz="2400" kern="100">
                <a:effectLst/>
                <a:latin typeface="Franklin Gothic Demi" panose="020B0703020102020204" pitchFamily="34" charset="0"/>
                <a:ea typeface="Aptos" panose="020B0004020202020204" pitchFamily="34" charset="0"/>
                <a:cs typeface="Times New Roman" panose="02020603050405020304" pitchFamily="18" charset="0"/>
              </a:rPr>
              <a:t>Key Areas of Focus and Impactful Strategies</a:t>
            </a:r>
          </a:p>
        </p:txBody>
      </p:sp>
      <p:sp>
        <p:nvSpPr>
          <p:cNvPr id="3" name="Rectangle 2">
            <a:extLst>
              <a:ext uri="{FF2B5EF4-FFF2-40B4-BE49-F238E27FC236}">
                <a16:creationId xmlns:a16="http://schemas.microsoft.com/office/drawing/2014/main" id="{E4A53B7C-0EC9-4068-2DC9-A75ADAC2F7A8}"/>
              </a:ext>
            </a:extLst>
          </p:cNvPr>
          <p:cNvSpPr/>
          <p:nvPr/>
        </p:nvSpPr>
        <p:spPr>
          <a:xfrm>
            <a:off x="0" y="2498881"/>
            <a:ext cx="12192000" cy="435911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15EC4E84-9E9F-E9B1-58E7-70E49088F4F2}"/>
              </a:ext>
            </a:extLst>
          </p:cNvPr>
          <p:cNvGrpSpPr/>
          <p:nvPr/>
        </p:nvGrpSpPr>
        <p:grpSpPr>
          <a:xfrm>
            <a:off x="2266041" y="3167805"/>
            <a:ext cx="1973332" cy="2902223"/>
            <a:chOff x="2266041" y="3167805"/>
            <a:chExt cx="1973332" cy="2902223"/>
          </a:xfrm>
        </p:grpSpPr>
        <p:sp>
          <p:nvSpPr>
            <p:cNvPr id="4" name="Title 1">
              <a:extLst>
                <a:ext uri="{FF2B5EF4-FFF2-40B4-BE49-F238E27FC236}">
                  <a16:creationId xmlns:a16="http://schemas.microsoft.com/office/drawing/2014/main" id="{37AA3C6B-F058-D56B-3A28-9717A83043EC}"/>
                </a:ext>
              </a:extLst>
            </p:cNvPr>
            <p:cNvSpPr txBox="1">
              <a:spLocks/>
            </p:cNvSpPr>
            <p:nvPr/>
          </p:nvSpPr>
          <p:spPr>
            <a:xfrm>
              <a:off x="2409811" y="3725174"/>
              <a:ext cx="1829562" cy="2344854"/>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Match your WHY. With so many KPIs to choose from, narrow them down to follow your marketing funnel: </a:t>
              </a:r>
            </a:p>
            <a:p>
              <a:pPr>
                <a:lnSpc>
                  <a:spcPct val="114000"/>
                </a:lnSpc>
              </a:pPr>
              <a:r>
                <a:rPr lang="en-US" sz="1400" i="1">
                  <a:latin typeface="Georgia" panose="02040502050405020303" pitchFamily="18" charset="0"/>
                </a:rPr>
                <a:t>    </a:t>
              </a:r>
              <a:r>
                <a:rPr lang="en-US" sz="1200" i="1">
                  <a:latin typeface="Georgia" panose="02040502050405020303" pitchFamily="18" charset="0"/>
                </a:rPr>
                <a:t>Attract</a:t>
              </a:r>
            </a:p>
            <a:p>
              <a:pPr>
                <a:lnSpc>
                  <a:spcPct val="114000"/>
                </a:lnSpc>
              </a:pPr>
              <a:r>
                <a:rPr lang="en-US" sz="1200" i="1">
                  <a:latin typeface="Georgia" panose="02040502050405020303" pitchFamily="18" charset="0"/>
                </a:rPr>
                <a:t>    Engage</a:t>
              </a:r>
            </a:p>
            <a:p>
              <a:pPr>
                <a:lnSpc>
                  <a:spcPct val="114000"/>
                </a:lnSpc>
              </a:pPr>
              <a:r>
                <a:rPr lang="en-US" sz="1200" i="1">
                  <a:latin typeface="Georgia" panose="02040502050405020303" pitchFamily="18" charset="0"/>
                </a:rPr>
                <a:t>    Convert </a:t>
              </a:r>
            </a:p>
            <a:p>
              <a:pPr>
                <a:lnSpc>
                  <a:spcPct val="114000"/>
                </a:lnSpc>
              </a:pPr>
              <a:r>
                <a:rPr lang="en-US" sz="1200" i="1">
                  <a:latin typeface="Georgia" panose="02040502050405020303" pitchFamily="18" charset="0"/>
                </a:rPr>
                <a:t>    Maintain</a:t>
              </a:r>
            </a:p>
          </p:txBody>
        </p:sp>
        <p:sp>
          <p:nvSpPr>
            <p:cNvPr id="5" name="Title 1">
              <a:extLst>
                <a:ext uri="{FF2B5EF4-FFF2-40B4-BE49-F238E27FC236}">
                  <a16:creationId xmlns:a16="http://schemas.microsoft.com/office/drawing/2014/main" id="{00D2DC44-E7F3-FEF2-499C-A07E49F58483}"/>
                </a:ext>
              </a:extLst>
            </p:cNvPr>
            <p:cNvSpPr txBox="1">
              <a:spLocks/>
            </p:cNvSpPr>
            <p:nvPr/>
          </p:nvSpPr>
          <p:spPr>
            <a:xfrm>
              <a:off x="2409811" y="3167805"/>
              <a:ext cx="1771117" cy="705694"/>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Assess and Refocus Your KPIs</a:t>
              </a:r>
            </a:p>
          </p:txBody>
        </p:sp>
        <p:sp>
          <p:nvSpPr>
            <p:cNvPr id="12" name="Rectangle 11">
              <a:extLst>
                <a:ext uri="{FF2B5EF4-FFF2-40B4-BE49-F238E27FC236}">
                  <a16:creationId xmlns:a16="http://schemas.microsoft.com/office/drawing/2014/main" id="{FCA21AEB-B795-1603-CCB1-3DDC0B2CB7FB}"/>
                </a:ext>
              </a:extLst>
            </p:cNvPr>
            <p:cNvSpPr/>
            <p:nvPr/>
          </p:nvSpPr>
          <p:spPr>
            <a:xfrm>
              <a:off x="2266041" y="3274102"/>
              <a:ext cx="95250" cy="2795913"/>
            </a:xfrm>
            <a:prstGeom prst="rect">
              <a:avLst/>
            </a:prstGeom>
            <a:solidFill>
              <a:srgbClr val="A49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20" name="Group 19">
            <a:extLst>
              <a:ext uri="{FF2B5EF4-FFF2-40B4-BE49-F238E27FC236}">
                <a16:creationId xmlns:a16="http://schemas.microsoft.com/office/drawing/2014/main" id="{E3800EBA-198B-7079-645C-4ED56F7F2BE9}"/>
              </a:ext>
            </a:extLst>
          </p:cNvPr>
          <p:cNvGrpSpPr/>
          <p:nvPr/>
        </p:nvGrpSpPr>
        <p:grpSpPr>
          <a:xfrm>
            <a:off x="4384038" y="3167804"/>
            <a:ext cx="1973332" cy="1704332"/>
            <a:chOff x="4384038" y="3167804"/>
            <a:chExt cx="1973332" cy="1704332"/>
          </a:xfrm>
        </p:grpSpPr>
        <p:sp>
          <p:nvSpPr>
            <p:cNvPr id="6" name="Title 1">
              <a:extLst>
                <a:ext uri="{FF2B5EF4-FFF2-40B4-BE49-F238E27FC236}">
                  <a16:creationId xmlns:a16="http://schemas.microsoft.com/office/drawing/2014/main" id="{9E9237DB-AF4A-B8C5-3C72-88E5FC3625C8}"/>
                </a:ext>
              </a:extLst>
            </p:cNvPr>
            <p:cNvSpPr txBox="1">
              <a:spLocks/>
            </p:cNvSpPr>
            <p:nvPr/>
          </p:nvSpPr>
          <p:spPr>
            <a:xfrm>
              <a:off x="4527808" y="3725173"/>
              <a:ext cx="1829562" cy="1146963"/>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Overlay your KPIs with the purpose and goals of each digital marketing channel. </a:t>
              </a:r>
            </a:p>
          </p:txBody>
        </p:sp>
        <p:sp>
          <p:nvSpPr>
            <p:cNvPr id="7" name="Title 1">
              <a:extLst>
                <a:ext uri="{FF2B5EF4-FFF2-40B4-BE49-F238E27FC236}">
                  <a16:creationId xmlns:a16="http://schemas.microsoft.com/office/drawing/2014/main" id="{94723740-570F-1EE6-9925-F75BB7024F88}"/>
                </a:ext>
              </a:extLst>
            </p:cNvPr>
            <p:cNvSpPr txBox="1">
              <a:spLocks/>
            </p:cNvSpPr>
            <p:nvPr/>
          </p:nvSpPr>
          <p:spPr>
            <a:xfrm>
              <a:off x="4527808" y="3167804"/>
              <a:ext cx="1772703" cy="705695"/>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Marketing Channels &amp; Content</a:t>
              </a:r>
            </a:p>
            <a:p>
              <a:pPr>
                <a:lnSpc>
                  <a:spcPct val="114000"/>
                </a:lnSpc>
              </a:pPr>
              <a:endParaRPr lang="en-US" sz="1200" i="1">
                <a:latin typeface="Franklin Gothic Demi" panose="020B0703020102020204" pitchFamily="34" charset="0"/>
              </a:endParaRPr>
            </a:p>
          </p:txBody>
        </p:sp>
        <p:sp>
          <p:nvSpPr>
            <p:cNvPr id="13" name="Rectangle 12">
              <a:extLst>
                <a:ext uri="{FF2B5EF4-FFF2-40B4-BE49-F238E27FC236}">
                  <a16:creationId xmlns:a16="http://schemas.microsoft.com/office/drawing/2014/main" id="{CE8EB446-C009-7B63-826A-18EA438B35DD}"/>
                </a:ext>
              </a:extLst>
            </p:cNvPr>
            <p:cNvSpPr/>
            <p:nvPr/>
          </p:nvSpPr>
          <p:spPr>
            <a:xfrm>
              <a:off x="4384038" y="3274103"/>
              <a:ext cx="95250" cy="1465228"/>
            </a:xfrm>
            <a:prstGeom prst="rect">
              <a:avLst/>
            </a:prstGeom>
            <a:solidFill>
              <a:srgbClr val="60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21" name="Group 20">
            <a:extLst>
              <a:ext uri="{FF2B5EF4-FFF2-40B4-BE49-F238E27FC236}">
                <a16:creationId xmlns:a16="http://schemas.microsoft.com/office/drawing/2014/main" id="{7737FD6F-E862-3742-846F-E41D1C96DEF5}"/>
              </a:ext>
            </a:extLst>
          </p:cNvPr>
          <p:cNvGrpSpPr/>
          <p:nvPr/>
        </p:nvGrpSpPr>
        <p:grpSpPr>
          <a:xfrm>
            <a:off x="6503621" y="3167804"/>
            <a:ext cx="1973332" cy="3156224"/>
            <a:chOff x="6503621" y="3167804"/>
            <a:chExt cx="1973332" cy="3156224"/>
          </a:xfrm>
        </p:grpSpPr>
        <p:sp>
          <p:nvSpPr>
            <p:cNvPr id="8" name="Title 1">
              <a:extLst>
                <a:ext uri="{FF2B5EF4-FFF2-40B4-BE49-F238E27FC236}">
                  <a16:creationId xmlns:a16="http://schemas.microsoft.com/office/drawing/2014/main" id="{014F2DF9-1FE7-9180-4615-3B42F6B5D7C0}"/>
                </a:ext>
              </a:extLst>
            </p:cNvPr>
            <p:cNvSpPr txBox="1">
              <a:spLocks/>
            </p:cNvSpPr>
            <p:nvPr/>
          </p:nvSpPr>
          <p:spPr>
            <a:xfrm>
              <a:off x="6647391" y="3725174"/>
              <a:ext cx="1829562" cy="2598854"/>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b="1" dirty="0"/>
                <a:t>Organic</a:t>
              </a:r>
            </a:p>
            <a:p>
              <a:pPr>
                <a:lnSpc>
                  <a:spcPct val="114000"/>
                </a:lnSpc>
              </a:pPr>
              <a:r>
                <a:rPr lang="en-US" sz="1200" i="1" dirty="0">
                  <a:latin typeface="Georgia" panose="02040502050405020303" pitchFamily="18" charset="0"/>
                </a:rPr>
                <a:t>    Funnel Campaign</a:t>
              </a:r>
            </a:p>
            <a:p>
              <a:pPr>
                <a:lnSpc>
                  <a:spcPct val="114000"/>
                </a:lnSpc>
              </a:pPr>
              <a:r>
                <a:rPr lang="en-US" sz="1200" i="1" dirty="0">
                  <a:latin typeface="Georgia" panose="02040502050405020303" pitchFamily="18" charset="0"/>
                </a:rPr>
                <a:t>    Repurposing &amp;</a:t>
              </a:r>
              <a:br>
                <a:rPr lang="en-US" sz="1200" i="1" dirty="0">
                  <a:latin typeface="Georgia" panose="02040502050405020303" pitchFamily="18" charset="0"/>
                </a:rPr>
              </a:br>
              <a:r>
                <a:rPr lang="en-US" sz="1200" i="1" dirty="0">
                  <a:latin typeface="Georgia" panose="02040502050405020303" pitchFamily="18" charset="0"/>
                </a:rPr>
                <a:t>        A/B Testing</a:t>
              </a:r>
            </a:p>
            <a:p>
              <a:pPr>
                <a:lnSpc>
                  <a:spcPct val="114000"/>
                </a:lnSpc>
              </a:pPr>
              <a:r>
                <a:rPr lang="en-US" sz="1200" i="1" dirty="0">
                  <a:latin typeface="Georgia" panose="02040502050405020303" pitchFamily="18" charset="0"/>
                </a:rPr>
                <a:t>    Employee Advocacy</a:t>
              </a:r>
            </a:p>
            <a:p>
              <a:pPr>
                <a:lnSpc>
                  <a:spcPct val="114000"/>
                </a:lnSpc>
              </a:pPr>
              <a:r>
                <a:rPr lang="en-US" sz="1200" i="1" dirty="0">
                  <a:latin typeface="Georgia" panose="02040502050405020303" pitchFamily="18" charset="0"/>
                </a:rPr>
                <a:t>    SEO</a:t>
              </a:r>
            </a:p>
            <a:p>
              <a:pPr>
                <a:lnSpc>
                  <a:spcPct val="114000"/>
                </a:lnSpc>
              </a:pPr>
              <a:endParaRPr lang="en-US" sz="1400" dirty="0"/>
            </a:p>
            <a:p>
              <a:pPr>
                <a:lnSpc>
                  <a:spcPct val="114000"/>
                </a:lnSpc>
              </a:pPr>
              <a:r>
                <a:rPr lang="en-US" sz="1400" b="1" dirty="0"/>
                <a:t>Paid</a:t>
              </a:r>
            </a:p>
            <a:p>
              <a:pPr>
                <a:lnSpc>
                  <a:spcPct val="114000"/>
                </a:lnSpc>
              </a:pPr>
              <a:r>
                <a:rPr lang="en-US" sz="1200" i="1" dirty="0">
                  <a:latin typeface="Georgia" panose="02040502050405020303" pitchFamily="18" charset="0"/>
                </a:rPr>
                <a:t>    Targeting &amp;   </a:t>
              </a:r>
            </a:p>
            <a:p>
              <a:pPr>
                <a:lnSpc>
                  <a:spcPct val="114000"/>
                </a:lnSpc>
              </a:pPr>
              <a:r>
                <a:rPr lang="en-US" sz="1200" i="1" dirty="0">
                  <a:latin typeface="Georgia" panose="02040502050405020303" pitchFamily="18" charset="0"/>
                </a:rPr>
                <a:t>        Retargeting</a:t>
              </a:r>
            </a:p>
            <a:p>
              <a:pPr>
                <a:lnSpc>
                  <a:spcPct val="114000"/>
                </a:lnSpc>
              </a:pPr>
              <a:r>
                <a:rPr lang="en-US" sz="1200" i="1" dirty="0">
                  <a:latin typeface="Georgia" panose="02040502050405020303" pitchFamily="18" charset="0"/>
                </a:rPr>
                <a:t>    Lead Generation</a:t>
              </a:r>
            </a:p>
            <a:p>
              <a:pPr>
                <a:lnSpc>
                  <a:spcPct val="114000"/>
                </a:lnSpc>
              </a:pPr>
              <a:r>
                <a:rPr lang="en-US" sz="1200" i="1" dirty="0">
                  <a:latin typeface="Georgia" panose="02040502050405020303" pitchFamily="18" charset="0"/>
                </a:rPr>
                <a:t>    LinkedIn Advertising</a:t>
              </a:r>
            </a:p>
            <a:p>
              <a:pPr>
                <a:lnSpc>
                  <a:spcPct val="114000"/>
                </a:lnSpc>
              </a:pPr>
              <a:endParaRPr lang="en-US" sz="1400" i="1" dirty="0">
                <a:latin typeface="Georgia" panose="02040502050405020303" pitchFamily="18" charset="0"/>
              </a:endParaRPr>
            </a:p>
          </p:txBody>
        </p:sp>
        <p:sp>
          <p:nvSpPr>
            <p:cNvPr id="9" name="Title 1">
              <a:extLst>
                <a:ext uri="{FF2B5EF4-FFF2-40B4-BE49-F238E27FC236}">
                  <a16:creationId xmlns:a16="http://schemas.microsoft.com/office/drawing/2014/main" id="{BC2BB542-4F41-58F1-F816-82C53CFBE5E5}"/>
                </a:ext>
              </a:extLst>
            </p:cNvPr>
            <p:cNvSpPr txBox="1">
              <a:spLocks/>
            </p:cNvSpPr>
            <p:nvPr/>
          </p:nvSpPr>
          <p:spPr>
            <a:xfrm>
              <a:off x="6647391" y="3167804"/>
              <a:ext cx="1717894" cy="565995"/>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Growth Strategies </a:t>
              </a:r>
              <a:endParaRPr lang="en-US" sz="1200" i="1">
                <a:latin typeface="Franklin Gothic Demi" panose="020B0703020102020204" pitchFamily="34" charset="0"/>
              </a:endParaRPr>
            </a:p>
          </p:txBody>
        </p:sp>
        <p:sp>
          <p:nvSpPr>
            <p:cNvPr id="14" name="Rectangle 13">
              <a:extLst>
                <a:ext uri="{FF2B5EF4-FFF2-40B4-BE49-F238E27FC236}">
                  <a16:creationId xmlns:a16="http://schemas.microsoft.com/office/drawing/2014/main" id="{70B5B8DF-9860-D10F-4866-2BD3A939CE53}"/>
                </a:ext>
              </a:extLst>
            </p:cNvPr>
            <p:cNvSpPr/>
            <p:nvPr/>
          </p:nvSpPr>
          <p:spPr>
            <a:xfrm>
              <a:off x="6503621" y="3274102"/>
              <a:ext cx="92483" cy="3049926"/>
            </a:xfrm>
            <a:prstGeom prst="rect">
              <a:avLst/>
            </a:prstGeom>
            <a:solidFill>
              <a:srgbClr val="096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grpSp>
        <p:nvGrpSpPr>
          <p:cNvPr id="22" name="Group 21">
            <a:extLst>
              <a:ext uri="{FF2B5EF4-FFF2-40B4-BE49-F238E27FC236}">
                <a16:creationId xmlns:a16="http://schemas.microsoft.com/office/drawing/2014/main" id="{D7F89106-BD19-EE38-CA98-12071415C948}"/>
              </a:ext>
            </a:extLst>
          </p:cNvPr>
          <p:cNvGrpSpPr/>
          <p:nvPr/>
        </p:nvGrpSpPr>
        <p:grpSpPr>
          <a:xfrm>
            <a:off x="8670829" y="3167805"/>
            <a:ext cx="1973332" cy="2532613"/>
            <a:chOff x="8670829" y="3167805"/>
            <a:chExt cx="1973332" cy="2532613"/>
          </a:xfrm>
        </p:grpSpPr>
        <p:sp>
          <p:nvSpPr>
            <p:cNvPr id="10" name="Title 1">
              <a:extLst>
                <a:ext uri="{FF2B5EF4-FFF2-40B4-BE49-F238E27FC236}">
                  <a16:creationId xmlns:a16="http://schemas.microsoft.com/office/drawing/2014/main" id="{D7982A70-8629-B595-62B7-E24DC3A7D22E}"/>
                </a:ext>
              </a:extLst>
            </p:cNvPr>
            <p:cNvSpPr txBox="1">
              <a:spLocks/>
            </p:cNvSpPr>
            <p:nvPr/>
          </p:nvSpPr>
          <p:spPr>
            <a:xfrm>
              <a:off x="8814599" y="3725174"/>
              <a:ext cx="1829562" cy="1975244"/>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dirty="0"/>
                <a:t>Testing, applying, and adapting is a never-ending cycle. </a:t>
              </a:r>
              <a:r>
                <a:rPr lang="en-US" sz="1400" i="1" dirty="0">
                  <a:latin typeface="Georgia" panose="02040502050405020303" pitchFamily="18" charset="0"/>
                </a:rPr>
                <a:t>Embrace it.</a:t>
              </a:r>
              <a:endParaRPr lang="en-US" sz="1200" i="1" dirty="0">
                <a:latin typeface="Georgia" panose="02040502050405020303" pitchFamily="18" charset="0"/>
              </a:endParaRPr>
            </a:p>
          </p:txBody>
        </p:sp>
        <p:sp>
          <p:nvSpPr>
            <p:cNvPr id="11" name="Title 1">
              <a:extLst>
                <a:ext uri="{FF2B5EF4-FFF2-40B4-BE49-F238E27FC236}">
                  <a16:creationId xmlns:a16="http://schemas.microsoft.com/office/drawing/2014/main" id="{9ABC48E0-83DB-C449-E9D4-B3518E7088E0}"/>
                </a:ext>
              </a:extLst>
            </p:cNvPr>
            <p:cNvSpPr txBox="1">
              <a:spLocks/>
            </p:cNvSpPr>
            <p:nvPr/>
          </p:nvSpPr>
          <p:spPr>
            <a:xfrm>
              <a:off x="8814599" y="3167805"/>
              <a:ext cx="1717894"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Iterative Approach</a:t>
              </a:r>
              <a:endParaRPr lang="en-US" sz="1200" i="1">
                <a:latin typeface="Franklin Gothic Demi" panose="020B0703020102020204" pitchFamily="34" charset="0"/>
              </a:endParaRPr>
            </a:p>
          </p:txBody>
        </p:sp>
        <p:sp>
          <p:nvSpPr>
            <p:cNvPr id="15" name="Rectangle 14">
              <a:extLst>
                <a:ext uri="{FF2B5EF4-FFF2-40B4-BE49-F238E27FC236}">
                  <a16:creationId xmlns:a16="http://schemas.microsoft.com/office/drawing/2014/main" id="{913B0FA5-7AE4-CAFA-DD7C-2205BB7EE53E}"/>
                </a:ext>
              </a:extLst>
            </p:cNvPr>
            <p:cNvSpPr/>
            <p:nvPr/>
          </p:nvSpPr>
          <p:spPr>
            <a:xfrm>
              <a:off x="8670829" y="3274102"/>
              <a:ext cx="92483" cy="1465229"/>
            </a:xfrm>
            <a:prstGeom prst="rect">
              <a:avLst/>
            </a:prstGeom>
            <a:solidFill>
              <a:srgbClr val="CFD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grpSp>
      <p:sp>
        <p:nvSpPr>
          <p:cNvPr id="17" name="TextBox 16">
            <a:extLst>
              <a:ext uri="{FF2B5EF4-FFF2-40B4-BE49-F238E27FC236}">
                <a16:creationId xmlns:a16="http://schemas.microsoft.com/office/drawing/2014/main" id="{1604D6B5-2E76-05B1-4377-2DFCA32C261C}"/>
              </a:ext>
            </a:extLst>
          </p:cNvPr>
          <p:cNvSpPr txBox="1"/>
          <p:nvPr/>
        </p:nvSpPr>
        <p:spPr>
          <a:xfrm>
            <a:off x="312526" y="4142716"/>
            <a:ext cx="1522855" cy="960456"/>
          </a:xfrm>
          <a:prstGeom prst="rect">
            <a:avLst/>
          </a:prstGeom>
          <a:noFill/>
        </p:spPr>
        <p:txBody>
          <a:bodyPr wrap="square">
            <a:spAutoFit/>
          </a:bodyPr>
          <a:lstStyle/>
          <a:p>
            <a:pPr marL="0" marR="0" algn="r">
              <a:lnSpc>
                <a:spcPct val="107000"/>
              </a:lnSpc>
              <a:spcBef>
                <a:spcPts val="0"/>
              </a:spcBef>
              <a:spcAft>
                <a:spcPts val="0"/>
              </a:spcAft>
            </a:pPr>
            <a:r>
              <a:rPr lang="en-US" sz="1800" b="1" kern="100" dirty="0">
                <a:effectLst/>
                <a:latin typeface="+mj-lt"/>
                <a:ea typeface="Aptos" panose="020B0004020202020204" pitchFamily="34" charset="0"/>
                <a:cs typeface="Times New Roman" panose="02020603050405020304" pitchFamily="18" charset="0"/>
              </a:rPr>
              <a:t>Four</a:t>
            </a:r>
          </a:p>
          <a:p>
            <a:pPr marL="0" marR="0" algn="r">
              <a:lnSpc>
                <a:spcPct val="107000"/>
              </a:lnSpc>
              <a:spcBef>
                <a:spcPts val="0"/>
              </a:spcBef>
              <a:spcAft>
                <a:spcPts val="0"/>
              </a:spcAft>
            </a:pPr>
            <a:r>
              <a:rPr lang="en-US" sz="1800" b="1" kern="100" dirty="0">
                <a:effectLst/>
                <a:latin typeface="+mj-lt"/>
                <a:ea typeface="Aptos" panose="020B0004020202020204" pitchFamily="34" charset="0"/>
                <a:cs typeface="Times New Roman" panose="02020603050405020304" pitchFamily="18" charset="0"/>
              </a:rPr>
              <a:t>Learning Objectives </a:t>
            </a:r>
            <a:endParaRPr lang="en-US" sz="1800" kern="100" dirty="0">
              <a:effectLst/>
              <a:latin typeface="+mj-lt"/>
              <a:ea typeface="Aptos" panose="020B0004020202020204" pitchFamily="34"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FCA75832-DC33-3FBB-4BF9-E7815B2ED3A4}"/>
              </a:ext>
            </a:extLst>
          </p:cNvPr>
          <p:cNvCxnSpPr>
            <a:cxnSpLocks/>
          </p:cNvCxnSpPr>
          <p:nvPr/>
        </p:nvCxnSpPr>
        <p:spPr>
          <a:xfrm flipH="1">
            <a:off x="1859641" y="4628362"/>
            <a:ext cx="400050"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7683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DE3A603-00AE-4888-A311-85FD5BB468AB}"/>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a:stretch/>
        </p:blipFill>
        <p:spPr/>
      </p:pic>
      <p:sp>
        <p:nvSpPr>
          <p:cNvPr id="11" name="Title 10">
            <a:extLst>
              <a:ext uri="{FF2B5EF4-FFF2-40B4-BE49-F238E27FC236}">
                <a16:creationId xmlns:a16="http://schemas.microsoft.com/office/drawing/2014/main" id="{D4814E9B-C957-4AA5-9268-8882DF356EF0}"/>
              </a:ext>
            </a:extLst>
          </p:cNvPr>
          <p:cNvSpPr>
            <a:spLocks noGrp="1"/>
          </p:cNvSpPr>
          <p:nvPr>
            <p:ph type="title"/>
          </p:nvPr>
        </p:nvSpPr>
        <p:spPr/>
        <p:txBody>
          <a:bodyPr/>
          <a:lstStyle/>
          <a:p>
            <a:r>
              <a:rPr lang="en-US"/>
              <a:t>Assess &amp; Refocus Your KPIs</a:t>
            </a:r>
          </a:p>
        </p:txBody>
      </p:sp>
      <p:sp>
        <p:nvSpPr>
          <p:cNvPr id="13" name="Subtitle 12">
            <a:extLst>
              <a:ext uri="{FF2B5EF4-FFF2-40B4-BE49-F238E27FC236}">
                <a16:creationId xmlns:a16="http://schemas.microsoft.com/office/drawing/2014/main" id="{252A62C6-55CC-4313-AFA6-383974EF3111}"/>
              </a:ext>
            </a:extLst>
          </p:cNvPr>
          <p:cNvSpPr>
            <a:spLocks noGrp="1"/>
          </p:cNvSpPr>
          <p:nvPr>
            <p:ph type="subTitle" idx="1"/>
          </p:nvPr>
        </p:nvSpPr>
        <p:spPr/>
        <p:txBody>
          <a:bodyPr/>
          <a:lstStyle/>
          <a:p>
            <a:r>
              <a:rPr lang="en-US"/>
              <a:t>KPIs</a:t>
            </a:r>
          </a:p>
        </p:txBody>
      </p:sp>
      <p:pic>
        <p:nvPicPr>
          <p:cNvPr id="5" name="Graphic 4">
            <a:extLst>
              <a:ext uri="{FF2B5EF4-FFF2-40B4-BE49-F238E27FC236}">
                <a16:creationId xmlns:a16="http://schemas.microsoft.com/office/drawing/2014/main" id="{230AAC3A-4877-4D9D-989F-D469C3AB29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838200" y="5552440"/>
            <a:ext cx="381000" cy="381000"/>
          </a:xfrm>
          <a:prstGeom prst="rect">
            <a:avLst/>
          </a:prstGeom>
        </p:spPr>
      </p:pic>
      <p:cxnSp>
        <p:nvCxnSpPr>
          <p:cNvPr id="9" name="Straight Connector 8">
            <a:extLst>
              <a:ext uri="{FF2B5EF4-FFF2-40B4-BE49-F238E27FC236}">
                <a16:creationId xmlns:a16="http://schemas.microsoft.com/office/drawing/2014/main" id="{A77335FD-8CBF-4022-82D9-B836C7B9EB79}"/>
              </a:ext>
            </a:extLst>
          </p:cNvPr>
          <p:cNvCxnSpPr>
            <a:cxnSpLocks/>
          </p:cNvCxnSpPr>
          <p:nvPr/>
        </p:nvCxnSpPr>
        <p:spPr>
          <a:xfrm>
            <a:off x="838200" y="1453197"/>
            <a:ext cx="39540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2919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F7F7E5F-D2A0-C848-BC2F-3136D1974744}"/>
              </a:ext>
            </a:extLst>
          </p:cNvPr>
          <p:cNvSpPr txBox="1">
            <a:spLocks/>
          </p:cNvSpPr>
          <p:nvPr/>
        </p:nvSpPr>
        <p:spPr>
          <a:xfrm>
            <a:off x="3732807" y="4666708"/>
            <a:ext cx="6167724" cy="428538"/>
          </a:xfrm>
          <a:prstGeom prst="rect">
            <a:avLst/>
          </a:prstGeom>
        </p:spPr>
        <p:txBody>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dirty="0"/>
              <a:t>Thank </a:t>
            </a:r>
            <a:r>
              <a:rPr lang="en-US" b="1" i="1" dirty="0">
                <a:latin typeface="Georgia" panose="02040502050405020303" pitchFamily="18" charset="0"/>
              </a:rPr>
              <a:t>you</a:t>
            </a:r>
            <a:r>
              <a:rPr lang="en-US" dirty="0"/>
              <a:t>!</a:t>
            </a:r>
          </a:p>
        </p:txBody>
      </p:sp>
      <p:pic>
        <p:nvPicPr>
          <p:cNvPr id="5" name="Picture 4" descr="A qr code with black squares&#10;&#10;Description automatically generated">
            <a:extLst>
              <a:ext uri="{FF2B5EF4-FFF2-40B4-BE49-F238E27FC236}">
                <a16:creationId xmlns:a16="http://schemas.microsoft.com/office/drawing/2014/main" id="{34E50F66-9BC1-5511-6B48-1920AF8EF5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4912" y="2294952"/>
            <a:ext cx="2926753" cy="2926753"/>
          </a:xfrm>
          <a:prstGeom prst="rect">
            <a:avLst/>
          </a:prstGeom>
        </p:spPr>
      </p:pic>
    </p:spTree>
    <p:extLst>
      <p:ext uri="{BB962C8B-B14F-4D97-AF65-F5344CB8AC3E}">
        <p14:creationId xmlns:p14="http://schemas.microsoft.com/office/powerpoint/2010/main" val="1499937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549A8-55CA-F822-563E-58DC0F2383E5}"/>
              </a:ext>
            </a:extLst>
          </p:cNvPr>
          <p:cNvSpPr>
            <a:spLocks noGrp="1"/>
          </p:cNvSpPr>
          <p:nvPr>
            <p:ph type="title"/>
          </p:nvPr>
        </p:nvSpPr>
        <p:spPr/>
        <p:txBody>
          <a:bodyPr/>
          <a:lstStyle/>
          <a:p>
            <a:r>
              <a:rPr lang="en-US"/>
              <a:t>Inbound Marketing</a:t>
            </a:r>
          </a:p>
        </p:txBody>
      </p:sp>
      <p:sp>
        <p:nvSpPr>
          <p:cNvPr id="3" name="Subtitle 2">
            <a:extLst>
              <a:ext uri="{FF2B5EF4-FFF2-40B4-BE49-F238E27FC236}">
                <a16:creationId xmlns:a16="http://schemas.microsoft.com/office/drawing/2014/main" id="{9A598CB4-D48B-C3F4-E138-844ED2341250}"/>
              </a:ext>
            </a:extLst>
          </p:cNvPr>
          <p:cNvSpPr>
            <a:spLocks noGrp="1"/>
          </p:cNvSpPr>
          <p:nvPr>
            <p:ph type="subTitle" idx="1"/>
          </p:nvPr>
        </p:nvSpPr>
        <p:spPr/>
        <p:txBody>
          <a:bodyPr/>
          <a:lstStyle/>
          <a:p>
            <a:r>
              <a:rPr lang="en-US"/>
              <a:t>ASSESS &amp; REFOCUS YOUR KPIs</a:t>
            </a:r>
          </a:p>
        </p:txBody>
      </p:sp>
      <p:pic>
        <p:nvPicPr>
          <p:cNvPr id="4" name="Picture 3">
            <a:extLst>
              <a:ext uri="{FF2B5EF4-FFF2-40B4-BE49-F238E27FC236}">
                <a16:creationId xmlns:a16="http://schemas.microsoft.com/office/drawing/2014/main" id="{3BD4EB5E-B919-7572-63AF-DF9DFA4FE22C}"/>
              </a:ext>
            </a:extLst>
          </p:cNvPr>
          <p:cNvPicPr>
            <a:picLocks noChangeAspect="1"/>
          </p:cNvPicPr>
          <p:nvPr/>
        </p:nvPicPr>
        <p:blipFill>
          <a:blip r:embed="rId2"/>
          <a:stretch>
            <a:fillRect/>
          </a:stretch>
        </p:blipFill>
        <p:spPr>
          <a:xfrm>
            <a:off x="1178985" y="2672371"/>
            <a:ext cx="9834030" cy="4103477"/>
          </a:xfrm>
          <a:prstGeom prst="rect">
            <a:avLst/>
          </a:prstGeom>
        </p:spPr>
      </p:pic>
      <p:sp>
        <p:nvSpPr>
          <p:cNvPr id="5" name="TextBox 4">
            <a:extLst>
              <a:ext uri="{FF2B5EF4-FFF2-40B4-BE49-F238E27FC236}">
                <a16:creationId xmlns:a16="http://schemas.microsoft.com/office/drawing/2014/main" id="{BAE1569D-F1F2-411E-A2DF-A2EB0E5D2CB0}"/>
              </a:ext>
            </a:extLst>
          </p:cNvPr>
          <p:cNvSpPr txBox="1"/>
          <p:nvPr/>
        </p:nvSpPr>
        <p:spPr>
          <a:xfrm>
            <a:off x="838200" y="1581944"/>
            <a:ext cx="9486900" cy="923330"/>
          </a:xfrm>
          <a:prstGeom prst="rect">
            <a:avLst/>
          </a:prstGeom>
          <a:noFill/>
        </p:spPr>
        <p:txBody>
          <a:bodyPr wrap="square">
            <a:spAutoFit/>
          </a:bodyPr>
          <a:lstStyle/>
          <a:p>
            <a:r>
              <a:rPr lang="en-US" sz="1800" b="0" i="0" u="none" strike="noStrike" baseline="0">
                <a:solidFill>
                  <a:srgbClr val="221E1F"/>
                </a:solidFill>
                <a:latin typeface="Franklin Gothic Book" panose="020B0503020102020204" pitchFamily="34" charset="0"/>
              </a:rPr>
              <a:t>*A business methodology that attracts customers by </a:t>
            </a:r>
            <a:r>
              <a:rPr lang="en-US" sz="1800" b="0" i="0" u="none" strike="noStrike" baseline="0">
                <a:solidFill>
                  <a:srgbClr val="221E1F"/>
                </a:solidFill>
                <a:latin typeface="Franklin Gothic Medium" panose="020B0603020102020204" pitchFamily="34" charset="0"/>
              </a:rPr>
              <a:t>creating valuable content and experiences tailored to them. </a:t>
            </a:r>
            <a:r>
              <a:rPr lang="en-US" sz="1800" b="0" i="0" u="none" strike="noStrike" baseline="0">
                <a:solidFill>
                  <a:srgbClr val="221E1F"/>
                </a:solidFill>
                <a:latin typeface="Franklin Gothic Book" panose="020B0503020102020204" pitchFamily="34" charset="0"/>
              </a:rPr>
              <a:t>While outbound marketing interrupts your audience with content, inbound marketing forms connections they’re looking for and solves problems they already have. </a:t>
            </a:r>
            <a:r>
              <a:rPr lang="en-US" sz="1600" b="0" i="1" u="none" strike="noStrike" baseline="0">
                <a:solidFill>
                  <a:srgbClr val="221E1F"/>
                </a:solidFill>
                <a:latin typeface="Newsreader ExtraLight" panose="02000000000000000000" pitchFamily="2" charset="0"/>
              </a:rPr>
              <a:t>[HubSpot]</a:t>
            </a:r>
            <a:endParaRPr lang="en-US" sz="1600" b="0" i="0" u="none" strike="noStrike" baseline="0">
              <a:solidFill>
                <a:srgbClr val="221E1F"/>
              </a:solidFill>
              <a:latin typeface="Newsreader ExtraLight" panose="02000000000000000000" pitchFamily="2" charset="0"/>
            </a:endParaRPr>
          </a:p>
        </p:txBody>
      </p:sp>
    </p:spTree>
    <p:extLst>
      <p:ext uri="{BB962C8B-B14F-4D97-AF65-F5344CB8AC3E}">
        <p14:creationId xmlns:p14="http://schemas.microsoft.com/office/powerpoint/2010/main" val="3071371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71632B-A4C2-4916-A193-A2D82B1D9384}"/>
              </a:ext>
            </a:extLst>
          </p:cNvPr>
          <p:cNvSpPr/>
          <p:nvPr/>
        </p:nvSpPr>
        <p:spPr>
          <a:xfrm>
            <a:off x="0" y="2505017"/>
            <a:ext cx="12192000" cy="4359119"/>
          </a:xfrm>
          <a:prstGeom prst="rect">
            <a:avLst/>
          </a:prstGeom>
          <a:solidFill>
            <a:srgbClr val="DBD5CD">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7E6E18A2-A007-4B74-9698-25B2AD1FB1D3}"/>
              </a:ext>
            </a:extLst>
          </p:cNvPr>
          <p:cNvSpPr txBox="1">
            <a:spLocks/>
          </p:cNvSpPr>
          <p:nvPr/>
        </p:nvSpPr>
        <p:spPr>
          <a:xfrm>
            <a:off x="2403461" y="3541595"/>
            <a:ext cx="1974918" cy="2665339"/>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Our industry has a high conversion threshold.</a:t>
            </a:r>
          </a:p>
          <a:p>
            <a:pPr>
              <a:lnSpc>
                <a:spcPct val="114000"/>
              </a:lnSpc>
            </a:pPr>
            <a:endParaRPr lang="en-US" sz="1400" i="1">
              <a:latin typeface="Georgia" panose="02040502050405020303" pitchFamily="18" charset="0"/>
            </a:endParaRPr>
          </a:p>
          <a:p>
            <a:pPr>
              <a:lnSpc>
                <a:spcPct val="114000"/>
              </a:lnSpc>
            </a:pPr>
            <a:r>
              <a:rPr lang="en-US" sz="1200" i="1">
                <a:latin typeface="Georgia" panose="02040502050405020303" pitchFamily="18" charset="0"/>
              </a:rPr>
              <a:t>Think about the level of trust needed to “convert” your audience to work with your firm?</a:t>
            </a:r>
            <a:endParaRPr lang="en-US" sz="1400" i="1">
              <a:latin typeface="Georgia" panose="02040502050405020303" pitchFamily="18" charset="0"/>
            </a:endParaRPr>
          </a:p>
        </p:txBody>
      </p:sp>
      <p:sp>
        <p:nvSpPr>
          <p:cNvPr id="4" name="Title 1">
            <a:extLst>
              <a:ext uri="{FF2B5EF4-FFF2-40B4-BE49-F238E27FC236}">
                <a16:creationId xmlns:a16="http://schemas.microsoft.com/office/drawing/2014/main" id="{4E67092B-46B8-4AB6-906E-67EF214FBB6C}"/>
              </a:ext>
            </a:extLst>
          </p:cNvPr>
          <p:cNvSpPr txBox="1">
            <a:spLocks/>
          </p:cNvSpPr>
          <p:nvPr/>
        </p:nvSpPr>
        <p:spPr>
          <a:xfrm>
            <a:off x="304336" y="4346343"/>
            <a:ext cx="1623386" cy="551213"/>
          </a:xfrm>
          <a:prstGeom prst="rect">
            <a:avLst/>
          </a:prstGeom>
        </p:spPr>
        <p:txBody>
          <a:bodyPr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lnSpc>
                <a:spcPct val="125000"/>
              </a:lnSpc>
            </a:pPr>
            <a:r>
              <a:rPr lang="en-US" sz="1600">
                <a:latin typeface="Franklin Gothic Demi" panose="020B0703020102020204" pitchFamily="34" charset="0"/>
              </a:rPr>
              <a:t>Considerations</a:t>
            </a:r>
            <a:endParaRPr lang="en-US" sz="1200"/>
          </a:p>
        </p:txBody>
      </p:sp>
      <p:cxnSp>
        <p:nvCxnSpPr>
          <p:cNvPr id="5" name="Straight Connector 4">
            <a:extLst>
              <a:ext uri="{FF2B5EF4-FFF2-40B4-BE49-F238E27FC236}">
                <a16:creationId xmlns:a16="http://schemas.microsoft.com/office/drawing/2014/main" id="{ABCC0741-9E8D-45DE-B065-9B7669BB3C91}"/>
              </a:ext>
            </a:extLst>
          </p:cNvPr>
          <p:cNvCxnSpPr>
            <a:cxnSpLocks/>
          </p:cNvCxnSpPr>
          <p:nvPr/>
        </p:nvCxnSpPr>
        <p:spPr>
          <a:xfrm flipH="1">
            <a:off x="1859641" y="4628362"/>
            <a:ext cx="400050" cy="0"/>
          </a:xfrm>
          <a:prstGeom prst="line">
            <a:avLst/>
          </a:prstGeom>
          <a:ln w="12700">
            <a:solidFill>
              <a:schemeClr val="tx1"/>
            </a:solidFill>
            <a:tailEnd type="ova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AEC2039-09B9-4D47-A500-1901272CD681}"/>
              </a:ext>
            </a:extLst>
          </p:cNvPr>
          <p:cNvSpPr/>
          <p:nvPr/>
        </p:nvSpPr>
        <p:spPr>
          <a:xfrm>
            <a:off x="2259691" y="3274102"/>
            <a:ext cx="95250" cy="2708521"/>
          </a:xfrm>
          <a:prstGeom prst="rect">
            <a:avLst/>
          </a:prstGeom>
          <a:solidFill>
            <a:srgbClr val="A49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7" name="Title 1">
            <a:extLst>
              <a:ext uri="{FF2B5EF4-FFF2-40B4-BE49-F238E27FC236}">
                <a16:creationId xmlns:a16="http://schemas.microsoft.com/office/drawing/2014/main" id="{AB40EC67-6BCD-481E-A27A-DA59641865B1}"/>
              </a:ext>
            </a:extLst>
          </p:cNvPr>
          <p:cNvSpPr txBox="1">
            <a:spLocks/>
          </p:cNvSpPr>
          <p:nvPr/>
        </p:nvSpPr>
        <p:spPr>
          <a:xfrm>
            <a:off x="2403461"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Conversion</a:t>
            </a:r>
            <a:endParaRPr lang="en-US" sz="1200" i="1">
              <a:latin typeface="Franklin Gothic Demi" panose="020B0703020102020204" pitchFamily="34" charset="0"/>
            </a:endParaRPr>
          </a:p>
        </p:txBody>
      </p:sp>
      <p:sp>
        <p:nvSpPr>
          <p:cNvPr id="8" name="Title 1">
            <a:extLst>
              <a:ext uri="{FF2B5EF4-FFF2-40B4-BE49-F238E27FC236}">
                <a16:creationId xmlns:a16="http://schemas.microsoft.com/office/drawing/2014/main" id="{2B1C1CBD-05F0-4EBE-9719-3C3320550C93}"/>
              </a:ext>
            </a:extLst>
          </p:cNvPr>
          <p:cNvSpPr txBox="1">
            <a:spLocks/>
          </p:cNvSpPr>
          <p:nvPr/>
        </p:nvSpPr>
        <p:spPr>
          <a:xfrm>
            <a:off x="4521458" y="3541595"/>
            <a:ext cx="1974918" cy="28898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Difficult to track when there are no direct sales or conversions involved. </a:t>
            </a:r>
          </a:p>
          <a:p>
            <a:pPr>
              <a:lnSpc>
                <a:spcPct val="114000"/>
              </a:lnSpc>
            </a:pPr>
            <a:endParaRPr lang="en-US" sz="1200" i="1">
              <a:latin typeface="Georgia" panose="02040502050405020303" pitchFamily="18" charset="0"/>
            </a:endParaRPr>
          </a:p>
          <a:p>
            <a:pPr>
              <a:lnSpc>
                <a:spcPct val="114000"/>
              </a:lnSpc>
            </a:pPr>
            <a:r>
              <a:rPr lang="en-US" sz="1200" i="1">
                <a:latin typeface="Georgia" panose="02040502050405020303" pitchFamily="18" charset="0"/>
              </a:rPr>
              <a:t>Do you know if your campaign fostered more trust from your digital audience? Is one direct message from a potential client a “good” ROI?</a:t>
            </a:r>
            <a:endParaRPr lang="en-US" sz="1100" i="1">
              <a:latin typeface="Georgia" panose="02040502050405020303" pitchFamily="18" charset="0"/>
            </a:endParaRPr>
          </a:p>
        </p:txBody>
      </p:sp>
      <p:sp>
        <p:nvSpPr>
          <p:cNvPr id="9" name="Rectangle 8">
            <a:extLst>
              <a:ext uri="{FF2B5EF4-FFF2-40B4-BE49-F238E27FC236}">
                <a16:creationId xmlns:a16="http://schemas.microsoft.com/office/drawing/2014/main" id="{6E4B936E-1CB1-418E-9F7D-6A730D1C5413}"/>
              </a:ext>
            </a:extLst>
          </p:cNvPr>
          <p:cNvSpPr/>
          <p:nvPr/>
        </p:nvSpPr>
        <p:spPr>
          <a:xfrm>
            <a:off x="4377688" y="3274102"/>
            <a:ext cx="95250" cy="2708521"/>
          </a:xfrm>
          <a:prstGeom prst="rect">
            <a:avLst/>
          </a:prstGeom>
          <a:solidFill>
            <a:srgbClr val="600C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0" name="Title 1">
            <a:extLst>
              <a:ext uri="{FF2B5EF4-FFF2-40B4-BE49-F238E27FC236}">
                <a16:creationId xmlns:a16="http://schemas.microsoft.com/office/drawing/2014/main" id="{4E825D9C-4456-4E7D-BA5A-8094BC5743E0}"/>
              </a:ext>
            </a:extLst>
          </p:cNvPr>
          <p:cNvSpPr txBox="1">
            <a:spLocks/>
          </p:cNvSpPr>
          <p:nvPr/>
        </p:nvSpPr>
        <p:spPr>
          <a:xfrm>
            <a:off x="4521458"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ROI</a:t>
            </a:r>
            <a:endParaRPr lang="en-US" sz="1200" i="1">
              <a:latin typeface="Franklin Gothic Demi" panose="020B0703020102020204" pitchFamily="34" charset="0"/>
            </a:endParaRPr>
          </a:p>
        </p:txBody>
      </p:sp>
      <p:sp>
        <p:nvSpPr>
          <p:cNvPr id="11" name="Title 1">
            <a:extLst>
              <a:ext uri="{FF2B5EF4-FFF2-40B4-BE49-F238E27FC236}">
                <a16:creationId xmlns:a16="http://schemas.microsoft.com/office/drawing/2014/main" id="{FB98E2E3-E525-4EF4-9557-E6928D93F36B}"/>
              </a:ext>
            </a:extLst>
          </p:cNvPr>
          <p:cNvSpPr txBox="1">
            <a:spLocks/>
          </p:cNvSpPr>
          <p:nvPr/>
        </p:nvSpPr>
        <p:spPr>
          <a:xfrm>
            <a:off x="6641041" y="3541596"/>
            <a:ext cx="1974918" cy="2613728"/>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t>Every day, more and more tools require $$$. And assessing your competitors and tracking your KPIs manually takes hours.</a:t>
            </a:r>
          </a:p>
          <a:p>
            <a:pPr>
              <a:lnSpc>
                <a:spcPct val="114000"/>
              </a:lnSpc>
            </a:pPr>
            <a:endParaRPr lang="en-US" sz="1400"/>
          </a:p>
          <a:p>
            <a:pPr>
              <a:lnSpc>
                <a:spcPct val="114000"/>
              </a:lnSpc>
            </a:pPr>
            <a:r>
              <a:rPr lang="en-US" sz="1200" i="1">
                <a:latin typeface="Georgia" panose="02040502050405020303" pitchFamily="18" charset="0"/>
              </a:rPr>
              <a:t>Is manual tracking a “good use of our time”?</a:t>
            </a:r>
            <a:endParaRPr lang="en-US" sz="1100" i="1">
              <a:latin typeface="Georgia" panose="02040502050405020303" pitchFamily="18" charset="0"/>
            </a:endParaRPr>
          </a:p>
        </p:txBody>
      </p:sp>
      <p:sp>
        <p:nvSpPr>
          <p:cNvPr id="12" name="Rectangle 11">
            <a:extLst>
              <a:ext uri="{FF2B5EF4-FFF2-40B4-BE49-F238E27FC236}">
                <a16:creationId xmlns:a16="http://schemas.microsoft.com/office/drawing/2014/main" id="{4AEFA46D-4FFF-4DE2-890C-1DF3E102FB68}"/>
              </a:ext>
            </a:extLst>
          </p:cNvPr>
          <p:cNvSpPr/>
          <p:nvPr/>
        </p:nvSpPr>
        <p:spPr>
          <a:xfrm>
            <a:off x="6497271" y="3274102"/>
            <a:ext cx="95250" cy="2708521"/>
          </a:xfrm>
          <a:prstGeom prst="rect">
            <a:avLst/>
          </a:prstGeom>
          <a:solidFill>
            <a:srgbClr val="096C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13" name="Title 1">
            <a:extLst>
              <a:ext uri="{FF2B5EF4-FFF2-40B4-BE49-F238E27FC236}">
                <a16:creationId xmlns:a16="http://schemas.microsoft.com/office/drawing/2014/main" id="{0A4CA086-46E6-4F4F-80B8-E26845AFA60B}"/>
              </a:ext>
            </a:extLst>
          </p:cNvPr>
          <p:cNvSpPr txBox="1">
            <a:spLocks/>
          </p:cNvSpPr>
          <p:nvPr/>
        </p:nvSpPr>
        <p:spPr>
          <a:xfrm>
            <a:off x="6641041" y="3167805"/>
            <a:ext cx="1522855" cy="373790"/>
          </a:xfrm>
          <a:prstGeom prst="rect">
            <a:avLst/>
          </a:prstGeom>
        </p:spPr>
        <p:txBody>
          <a:bodyPr anchor="t">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nSpc>
                <a:spcPct val="114000"/>
              </a:lnSpc>
            </a:pPr>
            <a:r>
              <a:rPr lang="en-US" sz="1400">
                <a:latin typeface="Franklin Gothic Demi" panose="020B0703020102020204" pitchFamily="34" charset="0"/>
              </a:rPr>
              <a:t>Resources</a:t>
            </a:r>
            <a:endParaRPr lang="en-US" sz="1200" i="1">
              <a:latin typeface="Franklin Gothic Demi" panose="020B0703020102020204" pitchFamily="34" charset="0"/>
            </a:endParaRPr>
          </a:p>
        </p:txBody>
      </p:sp>
      <p:sp>
        <p:nvSpPr>
          <p:cNvPr id="21" name="Title 20">
            <a:extLst>
              <a:ext uri="{FF2B5EF4-FFF2-40B4-BE49-F238E27FC236}">
                <a16:creationId xmlns:a16="http://schemas.microsoft.com/office/drawing/2014/main" id="{7BA7A27A-0A24-476C-B765-ABB9C028298E}"/>
              </a:ext>
            </a:extLst>
          </p:cNvPr>
          <p:cNvSpPr>
            <a:spLocks noGrp="1"/>
          </p:cNvSpPr>
          <p:nvPr>
            <p:ph type="title"/>
          </p:nvPr>
        </p:nvSpPr>
        <p:spPr/>
        <p:txBody>
          <a:bodyPr/>
          <a:lstStyle/>
          <a:p>
            <a:r>
              <a:rPr lang="en-US"/>
              <a:t>Why Are We Different?</a:t>
            </a:r>
          </a:p>
        </p:txBody>
      </p:sp>
      <p:sp>
        <p:nvSpPr>
          <p:cNvPr id="23" name="Subtitle 22">
            <a:extLst>
              <a:ext uri="{FF2B5EF4-FFF2-40B4-BE49-F238E27FC236}">
                <a16:creationId xmlns:a16="http://schemas.microsoft.com/office/drawing/2014/main" id="{E5BD4D15-54AF-43DC-8A44-00229DB5B84B}"/>
              </a:ext>
            </a:extLst>
          </p:cNvPr>
          <p:cNvSpPr>
            <a:spLocks noGrp="1"/>
          </p:cNvSpPr>
          <p:nvPr>
            <p:ph type="subTitle" idx="1"/>
          </p:nvPr>
        </p:nvSpPr>
        <p:spPr/>
        <p:txBody>
          <a:bodyPr/>
          <a:lstStyle/>
          <a:p>
            <a:r>
              <a:rPr lang="en-US"/>
              <a:t>ASSESS &amp; REFOCUS YOUR KPIs</a:t>
            </a:r>
          </a:p>
        </p:txBody>
      </p:sp>
      <p:sp>
        <p:nvSpPr>
          <p:cNvPr id="17" name="TextBox 16">
            <a:extLst>
              <a:ext uri="{FF2B5EF4-FFF2-40B4-BE49-F238E27FC236}">
                <a16:creationId xmlns:a16="http://schemas.microsoft.com/office/drawing/2014/main" id="{2DFAE1AC-88F7-8597-DCDD-73BC36214330}"/>
              </a:ext>
            </a:extLst>
          </p:cNvPr>
          <p:cNvSpPr txBox="1"/>
          <p:nvPr/>
        </p:nvSpPr>
        <p:spPr>
          <a:xfrm>
            <a:off x="838200" y="1847815"/>
            <a:ext cx="10260816" cy="497548"/>
          </a:xfrm>
          <a:prstGeom prst="rect">
            <a:avLst/>
          </a:prstGeom>
          <a:noFill/>
        </p:spPr>
        <p:txBody>
          <a:bodyPr wrap="square" rtlCol="0" anchor="t">
            <a:noAutofit/>
          </a:bodyPr>
          <a:lstStyle/>
          <a:p>
            <a:r>
              <a:rPr lang="en-US" sz="1800" kern="100">
                <a:effectLst/>
                <a:latin typeface="Georgia" panose="02040502050405020303" pitchFamily="18" charset="0"/>
                <a:ea typeface="Aptos" panose="020B0004020202020204" pitchFamily="34" charset="0"/>
                <a:cs typeface="Times New Roman" panose="02020603050405020304" pitchFamily="18" charset="0"/>
              </a:rPr>
              <a:t>KPIs for (1) inbound marketing and (2) the service industry </a:t>
            </a:r>
            <a:r>
              <a:rPr lang="en-US" kern="100">
                <a:latin typeface="Georgia" panose="02040502050405020303" pitchFamily="18" charset="0"/>
                <a:ea typeface="Aptos" panose="020B0004020202020204" pitchFamily="34" charset="0"/>
                <a:cs typeface="Times New Roman" panose="02020603050405020304" pitchFamily="18" charset="0"/>
              </a:rPr>
              <a:t>are </a:t>
            </a:r>
            <a:r>
              <a:rPr lang="en-US" b="1" i="1" kern="100">
                <a:latin typeface="Georgia" panose="02040502050405020303" pitchFamily="18" charset="0"/>
                <a:ea typeface="Aptos" panose="020B0004020202020204" pitchFamily="34" charset="0"/>
                <a:cs typeface="Times New Roman" panose="02020603050405020304" pitchFamily="18" charset="0"/>
              </a:rPr>
              <a:t>unique</a:t>
            </a:r>
            <a:r>
              <a:rPr lang="en-US" kern="100">
                <a:latin typeface="Georgia" panose="02040502050405020303" pitchFamily="18" charset="0"/>
                <a:ea typeface="Aptos" panose="020B0004020202020204" pitchFamily="34" charset="0"/>
                <a:cs typeface="Times New Roman" panose="02020603050405020304" pitchFamily="18" charset="0"/>
              </a:rPr>
              <a:t>.</a:t>
            </a:r>
            <a:endParaRPr lang="en-US" sz="1800" kern="100">
              <a:effectLst/>
              <a:latin typeface="Georgia" panose="02040502050405020303"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62512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DLR Group Brand">
      <a:dk1>
        <a:sysClr val="windowText" lastClr="000000"/>
      </a:dk1>
      <a:lt1>
        <a:sysClr val="window" lastClr="FFFFFF"/>
      </a:lt1>
      <a:dk2>
        <a:srgbClr val="44546A"/>
      </a:dk2>
      <a:lt2>
        <a:srgbClr val="E7E6E6"/>
      </a:lt2>
      <a:accent1>
        <a:srgbClr val="E62700"/>
      </a:accent1>
      <a:accent2>
        <a:srgbClr val="000000"/>
      </a:accent2>
      <a:accent3>
        <a:srgbClr val="F5F4F2"/>
      </a:accent3>
      <a:accent4>
        <a:srgbClr val="595955"/>
      </a:accent4>
      <a:accent5>
        <a:srgbClr val="7D7773"/>
      </a:accent5>
      <a:accent6>
        <a:srgbClr val="928D88"/>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3B20783-3C97-5F4F-8922-B48F3F8365AB}" vid="{3D014A21-F0B9-9248-87C5-E7E246E45506}"/>
    </a:ext>
  </a:extLst>
</a:theme>
</file>

<file path=ppt/theme/theme2.xml><?xml version="1.0" encoding="utf-8"?>
<a:theme xmlns:a="http://schemas.openxmlformats.org/drawingml/2006/main" name="Cool Color Charts">
  <a:themeElements>
    <a:clrScheme name="Cool Colors (Charts)">
      <a:dk1>
        <a:sysClr val="windowText" lastClr="000000"/>
      </a:dk1>
      <a:lt1>
        <a:sysClr val="window" lastClr="FFFFFF"/>
      </a:lt1>
      <a:dk2>
        <a:srgbClr val="44546A"/>
      </a:dk2>
      <a:lt2>
        <a:srgbClr val="E7E6E6"/>
      </a:lt2>
      <a:accent1>
        <a:srgbClr val="CFD369"/>
      </a:accent1>
      <a:accent2>
        <a:srgbClr val="29B892"/>
      </a:accent2>
      <a:accent3>
        <a:srgbClr val="096C49"/>
      </a:accent3>
      <a:accent4>
        <a:srgbClr val="45C4D8"/>
      </a:accent4>
      <a:accent5>
        <a:srgbClr val="08486B"/>
      </a:accent5>
      <a:accent6>
        <a:srgbClr val="A49CCC"/>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3B20783-3C97-5F4F-8922-B48F3F8365AB}" vid="{F3D1E524-6CC5-7049-BF65-056E946435F3}"/>
    </a:ext>
  </a:extLst>
</a:theme>
</file>

<file path=ppt/theme/theme3.xml><?xml version="1.0" encoding="utf-8"?>
<a:theme xmlns:a="http://schemas.openxmlformats.org/drawingml/2006/main" name="Warm Color Charts">
  <a:themeElements>
    <a:clrScheme name="Warm Colors (Charts)">
      <a:dk1>
        <a:sysClr val="windowText" lastClr="000000"/>
      </a:dk1>
      <a:lt1>
        <a:sysClr val="window" lastClr="FFFFFF"/>
      </a:lt1>
      <a:dk2>
        <a:srgbClr val="44546A"/>
      </a:dk2>
      <a:lt2>
        <a:srgbClr val="E7E6E6"/>
      </a:lt2>
      <a:accent1>
        <a:srgbClr val="600C0E"/>
      </a:accent1>
      <a:accent2>
        <a:srgbClr val="EE7726"/>
      </a:accent2>
      <a:accent3>
        <a:srgbClr val="F4D330"/>
      </a:accent3>
      <a:accent4>
        <a:srgbClr val="DC9F27"/>
      </a:accent4>
      <a:accent5>
        <a:srgbClr val="916E4E"/>
      </a:accent5>
      <a:accent6>
        <a:srgbClr val="EA509A"/>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3B20783-3C97-5F4F-8922-B48F3F8365AB}" vid="{5B400A87-6CCA-DD42-9B95-4E0609240670}"/>
    </a:ext>
  </a:extLst>
</a:theme>
</file>

<file path=ppt/theme/theme4.xml><?xml version="1.0" encoding="utf-8"?>
<a:theme xmlns:a="http://schemas.openxmlformats.org/drawingml/2006/main" name="DLR Group Colors Charts">
  <a:themeElements>
    <a:clrScheme name="Monochromatic (Charts)">
      <a:dk1>
        <a:sysClr val="windowText" lastClr="000000"/>
      </a:dk1>
      <a:lt1>
        <a:sysClr val="window" lastClr="FFFFFF"/>
      </a:lt1>
      <a:dk2>
        <a:srgbClr val="44546A"/>
      </a:dk2>
      <a:lt2>
        <a:srgbClr val="E7E6E6"/>
      </a:lt2>
      <a:accent1>
        <a:srgbClr val="E62700"/>
      </a:accent1>
      <a:accent2>
        <a:srgbClr val="E7E6E6"/>
      </a:accent2>
      <a:accent3>
        <a:srgbClr val="AEABAB"/>
      </a:accent3>
      <a:accent4>
        <a:srgbClr val="757070"/>
      </a:accent4>
      <a:accent5>
        <a:srgbClr val="171616"/>
      </a:accent5>
      <a:accent6>
        <a:srgbClr val="000000"/>
      </a:accent6>
      <a:hlink>
        <a:srgbClr val="08486B"/>
      </a:hlink>
      <a:folHlink>
        <a:srgbClr val="928D88"/>
      </a:folHlink>
    </a:clrScheme>
    <a:fontScheme name="Custom Option 1">
      <a:majorFont>
        <a:latin typeface="Franklin Gothic Book"/>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E3B20783-3C97-5F4F-8922-B48F3F8365AB}" vid="{DF53B272-0008-3540-AF76-1C54E60947B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AAAC656-2764-47F7-824A-FE1D8669D53A}">
  <we:reference id="wa200000729" version="3.13.175.0" store="en-US" storeType="OMEX"/>
  <we:alternateReferences>
    <we:reference id="WA200000729" version="3.13.175.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AA26F87BA558744A578D12EC9B5C26B" ma:contentTypeVersion="8" ma:contentTypeDescription="Create a new document." ma:contentTypeScope="" ma:versionID="6cc315224073e2fbfced106323b6dc04">
  <xsd:schema xmlns:xsd="http://www.w3.org/2001/XMLSchema" xmlns:xs="http://www.w3.org/2001/XMLSchema" xmlns:p="http://schemas.microsoft.com/office/2006/metadata/properties" xmlns:ns2="40ac0458-3c44-4a7a-a6b4-49c1e8039301" xmlns:ns3="435d2f2a-2199-4e01-a493-ec9789b0053b" targetNamespace="http://schemas.microsoft.com/office/2006/metadata/properties" ma:root="true" ma:fieldsID="9b0dfe80c2a606e45c156171fddb682d" ns2:_="" ns3:_="">
    <xsd:import namespace="40ac0458-3c44-4a7a-a6b4-49c1e8039301"/>
    <xsd:import namespace="435d2f2a-2199-4e01-a493-ec9789b0053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ac0458-3c44-4a7a-a6b4-49c1e80393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5d2f2a-2199-4e01-a493-ec9789b0053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964E705-57BC-4CFE-9D0D-E454E0075B4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CD89D4A-82C1-48EE-9681-3C0F2C32D613}">
  <ds:schemaRefs>
    <ds:schemaRef ds:uri="http://schemas.microsoft.com/sharepoint/v3/contenttype/forms"/>
  </ds:schemaRefs>
</ds:datastoreItem>
</file>

<file path=customXml/itemProps3.xml><?xml version="1.0" encoding="utf-8"?>
<ds:datastoreItem xmlns:ds="http://schemas.openxmlformats.org/officeDocument/2006/customXml" ds:itemID="{5F959645-B4B6-49D6-923D-8091DB7951F1}">
  <ds:schemaRefs>
    <ds:schemaRef ds:uri="40ac0458-3c44-4a7a-a6b4-49c1e8039301"/>
    <ds:schemaRef ds:uri="435d2f2a-2199-4e01-a493-ec9789b0053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DLR Group PPT Template</Template>
  <TotalTime>4304</TotalTime>
  <Words>5909</Words>
  <Application>Microsoft Office PowerPoint</Application>
  <PresentationFormat>Widescreen</PresentationFormat>
  <Paragraphs>1111</Paragraphs>
  <Slides>70</Slides>
  <Notes>54</Notes>
  <HiddenSlides>0</HiddenSlides>
  <MMClips>0</MMClips>
  <ScaleCrop>false</ScaleCrop>
  <HeadingPairs>
    <vt:vector size="4" baseType="variant">
      <vt:variant>
        <vt:lpstr>Theme</vt:lpstr>
      </vt:variant>
      <vt:variant>
        <vt:i4>4</vt:i4>
      </vt:variant>
      <vt:variant>
        <vt:lpstr>Slide Titles</vt:lpstr>
      </vt:variant>
      <vt:variant>
        <vt:i4>70</vt:i4>
      </vt:variant>
    </vt:vector>
  </HeadingPairs>
  <TitlesOfParts>
    <vt:vector size="74" baseType="lpstr">
      <vt:lpstr>Office Theme</vt:lpstr>
      <vt:lpstr>Cool Color Charts</vt:lpstr>
      <vt:lpstr>Warm Color Charts</vt:lpstr>
      <vt:lpstr>DLR Group Colors Charts</vt:lpstr>
      <vt:lpstr>Digital Marketing: Key Areas of Focus &amp; Impactful Strategies</vt:lpstr>
      <vt:lpstr>Brittney Fenimore</vt:lpstr>
      <vt:lpstr>PowerPoint Presentation</vt:lpstr>
      <vt:lpstr>DLR Group’s Digital Team</vt:lpstr>
      <vt:lpstr>PowerPoint Presentation</vt:lpstr>
      <vt:lpstr>Agenda</vt:lpstr>
      <vt:lpstr>Assess &amp; Refocus Your KPIs</vt:lpstr>
      <vt:lpstr>Inbound Marketing</vt:lpstr>
      <vt:lpstr>Why Are We Different?</vt:lpstr>
      <vt:lpstr>Recommended KPIs</vt:lpstr>
      <vt:lpstr>Recommended KPIs - FOCUS</vt:lpstr>
      <vt:lpstr>Marketing Funnel</vt:lpstr>
      <vt:lpstr>Digital Marketing Channels &amp; Content</vt:lpstr>
      <vt:lpstr>PowerPoint Presentation</vt:lpstr>
      <vt:lpstr>PowerPoint Presentation</vt:lpstr>
      <vt:lpstr>PowerPoint Presentation</vt:lpstr>
      <vt:lpstr>Assessment</vt:lpstr>
      <vt:lpstr>Assessment</vt:lpstr>
      <vt:lpstr>PowerPoint Presentation</vt:lpstr>
      <vt:lpstr>Exercise</vt:lpstr>
      <vt:lpstr>Website Example 1</vt:lpstr>
      <vt:lpstr>Website Example 2</vt:lpstr>
      <vt:lpstr>Website Strategy</vt:lpstr>
      <vt:lpstr>PowerPoint Presentation</vt:lpstr>
      <vt:lpstr>Social Media - Content Marketing</vt:lpstr>
      <vt:lpstr>Social Media - Competitor Analysis</vt:lpstr>
      <vt:lpstr>Social Media - Competitor Analysis</vt:lpstr>
      <vt:lpstr>PowerPoint Presentation</vt:lpstr>
      <vt:lpstr>Findings </vt:lpstr>
      <vt:lpstr>PowerPoint Presentation</vt:lpstr>
      <vt:lpstr>Takeaways </vt:lpstr>
      <vt:lpstr>Growth Strategies</vt:lpstr>
      <vt:lpstr>PowerPoint Presentation</vt:lpstr>
      <vt:lpstr>Marketing Funnel</vt:lpstr>
      <vt:lpstr>Marketing Funnel</vt:lpstr>
      <vt:lpstr>Growth by Two Routes</vt:lpstr>
      <vt:lpstr>Funnel Campaign Approach: Social Media</vt:lpstr>
      <vt:lpstr>Funnel Campaign Approach: Social Media</vt:lpstr>
      <vt:lpstr>Funnel Campaign Approach</vt:lpstr>
      <vt:lpstr>Funnel Campaign Approach</vt:lpstr>
      <vt:lpstr>Funnel Campaign Approach</vt:lpstr>
      <vt:lpstr>Funnel Campaign Approach</vt:lpstr>
      <vt:lpstr>PowerPoint Presentation</vt:lpstr>
      <vt:lpstr>Campaign: Career Technical Education</vt:lpstr>
      <vt:lpstr>PowerPoint Presentation</vt:lpstr>
      <vt:lpstr>PowerPoint Presentation</vt:lpstr>
      <vt:lpstr>Results </vt:lpstr>
      <vt:lpstr>Results </vt:lpstr>
      <vt:lpstr>Results </vt:lpstr>
      <vt:lpstr>Results </vt:lpstr>
      <vt:lpstr>Funnel Campaign Approach </vt:lpstr>
      <vt:lpstr>Content Repurposing</vt:lpstr>
      <vt:lpstr>AB Testing</vt:lpstr>
      <vt:lpstr>AB Testing</vt:lpstr>
      <vt:lpstr>AB Testing</vt:lpstr>
      <vt:lpstr>AB Testing</vt:lpstr>
      <vt:lpstr>AB Tests Examples</vt:lpstr>
      <vt:lpstr>Employee Advocacy</vt:lpstr>
      <vt:lpstr>SEO</vt:lpstr>
      <vt:lpstr>Two Routes</vt:lpstr>
      <vt:lpstr>Narrow Your Audience</vt:lpstr>
      <vt:lpstr>PowerPoint Presentation</vt:lpstr>
      <vt:lpstr>PowerPoint Presentation</vt:lpstr>
      <vt:lpstr>Lead Generation</vt:lpstr>
      <vt:lpstr>LinkedIn Advertising</vt:lpstr>
      <vt:lpstr>Why?</vt:lpstr>
      <vt:lpstr>Applying an Iterative Approach</vt:lpstr>
      <vt:lpstr>What Next?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Brittney Fenimore</dc:creator>
  <cp:lastModifiedBy>Brittney Fenimore</cp:lastModifiedBy>
  <cp:revision>2</cp:revision>
  <dcterms:created xsi:type="dcterms:W3CDTF">2024-09-20T16:27:57Z</dcterms:created>
  <dcterms:modified xsi:type="dcterms:W3CDTF">2024-10-22T15:30:41Z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0x0101007AA26F87BA558744A578D12EC9B5C26B</vt:lpwstr>
  </property>
</Properties>
</file>