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2"/>
  </p:notesMasterIdLst>
  <p:sldIdLst>
    <p:sldId id="256" r:id="rId2"/>
    <p:sldId id="418" r:id="rId3"/>
    <p:sldId id="263" r:id="rId4"/>
    <p:sldId id="327" r:id="rId5"/>
    <p:sldId id="264" r:id="rId6"/>
    <p:sldId id="257" r:id="rId7"/>
    <p:sldId id="258" r:id="rId8"/>
    <p:sldId id="414" r:id="rId9"/>
    <p:sldId id="416" r:id="rId10"/>
    <p:sldId id="265" r:id="rId11"/>
    <p:sldId id="411" r:id="rId12"/>
    <p:sldId id="410" r:id="rId13"/>
    <p:sldId id="412" r:id="rId14"/>
    <p:sldId id="420" r:id="rId15"/>
    <p:sldId id="421" r:id="rId16"/>
    <p:sldId id="413" r:id="rId17"/>
    <p:sldId id="419" r:id="rId18"/>
    <p:sldId id="423" r:id="rId19"/>
    <p:sldId id="424"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51"/>
  </p:normalViewPr>
  <p:slideViewPr>
    <p:cSldViewPr snapToGrid="0">
      <p:cViewPr>
        <p:scale>
          <a:sx n="110" d="100"/>
          <a:sy n="110" d="100"/>
        </p:scale>
        <p:origin x="736"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B146B-B75A-43C8-898F-4DC3E28EB87E}" type="doc">
      <dgm:prSet loTypeId="urn:microsoft.com/office/officeart/2018/2/layout/IconLabelList" loCatId="icon" qsTypeId="urn:microsoft.com/office/officeart/2005/8/quickstyle/simple1" qsCatId="simple" csTypeId="urn:microsoft.com/office/officeart/2005/8/colors/accent4_2" csCatId="accent4" phldr="1"/>
      <dgm:spPr/>
      <dgm:t>
        <a:bodyPr/>
        <a:lstStyle/>
        <a:p>
          <a:endParaRPr lang="en-US"/>
        </a:p>
      </dgm:t>
    </dgm:pt>
    <dgm:pt modelId="{5B10F8DC-B743-4397-BF54-DF8F1D58C8D4}">
      <dgm:prSet/>
      <dgm:spPr/>
      <dgm:t>
        <a:bodyPr/>
        <a:lstStyle/>
        <a:p>
          <a:pPr>
            <a:lnSpc>
              <a:spcPct val="100000"/>
            </a:lnSpc>
          </a:pPr>
          <a:r>
            <a:rPr lang="en-US" dirty="0"/>
            <a:t>What are you really trying to accomplish?</a:t>
          </a:r>
        </a:p>
      </dgm:t>
    </dgm:pt>
    <dgm:pt modelId="{9C712064-9E7A-4094-8DC8-B116A6B58999}" type="parTrans" cxnId="{8F5FCC4B-88CC-46D3-A865-B285532B5EB2}">
      <dgm:prSet/>
      <dgm:spPr/>
      <dgm:t>
        <a:bodyPr/>
        <a:lstStyle/>
        <a:p>
          <a:endParaRPr lang="en-US"/>
        </a:p>
      </dgm:t>
    </dgm:pt>
    <dgm:pt modelId="{A031A93C-AD4D-46E2-8E99-BFE571EA0264}" type="sibTrans" cxnId="{8F5FCC4B-88CC-46D3-A865-B285532B5EB2}">
      <dgm:prSet/>
      <dgm:spPr/>
      <dgm:t>
        <a:bodyPr/>
        <a:lstStyle/>
        <a:p>
          <a:endParaRPr lang="en-US"/>
        </a:p>
      </dgm:t>
    </dgm:pt>
    <dgm:pt modelId="{65DAD75D-1404-41DC-82E9-7E6D913731A3}">
      <dgm:prSet/>
      <dgm:spPr/>
      <dgm:t>
        <a:bodyPr/>
        <a:lstStyle/>
        <a:p>
          <a:pPr>
            <a:lnSpc>
              <a:spcPct val="100000"/>
            </a:lnSpc>
          </a:pPr>
          <a:r>
            <a:rPr lang="en-US" dirty="0"/>
            <a:t>Specific goals—revenue, # of new customers, # of total customers</a:t>
          </a:r>
        </a:p>
      </dgm:t>
    </dgm:pt>
    <dgm:pt modelId="{A95B81E2-677D-4F81-8980-EF375F08DA57}" type="parTrans" cxnId="{73DCE246-7E84-4794-950C-EF8A880BDBF0}">
      <dgm:prSet/>
      <dgm:spPr/>
      <dgm:t>
        <a:bodyPr/>
        <a:lstStyle/>
        <a:p>
          <a:endParaRPr lang="en-US"/>
        </a:p>
      </dgm:t>
    </dgm:pt>
    <dgm:pt modelId="{27911541-14AF-4E8A-9FFA-3EB63E51DDB8}" type="sibTrans" cxnId="{73DCE246-7E84-4794-950C-EF8A880BDBF0}">
      <dgm:prSet/>
      <dgm:spPr/>
      <dgm:t>
        <a:bodyPr/>
        <a:lstStyle/>
        <a:p>
          <a:endParaRPr lang="en-US"/>
        </a:p>
      </dgm:t>
    </dgm:pt>
    <dgm:pt modelId="{B77B543C-9F08-449B-A445-12018D78B105}" type="pres">
      <dgm:prSet presAssocID="{AB9B146B-B75A-43C8-898F-4DC3E28EB87E}" presName="root" presStyleCnt="0">
        <dgm:presLayoutVars>
          <dgm:dir/>
          <dgm:resizeHandles val="exact"/>
        </dgm:presLayoutVars>
      </dgm:prSet>
      <dgm:spPr/>
    </dgm:pt>
    <dgm:pt modelId="{D40A88D2-239A-4B66-99DB-7D514624A623}" type="pres">
      <dgm:prSet presAssocID="{5B10F8DC-B743-4397-BF54-DF8F1D58C8D4}" presName="compNode" presStyleCnt="0"/>
      <dgm:spPr/>
    </dgm:pt>
    <dgm:pt modelId="{048FE629-2C29-4AB3-8CCF-9A667A75D061}" type="pres">
      <dgm:prSet presAssocID="{5B10F8DC-B743-4397-BF54-DF8F1D58C8D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12700D50-5904-4D43-B246-5EC52B9C107A}" type="pres">
      <dgm:prSet presAssocID="{5B10F8DC-B743-4397-BF54-DF8F1D58C8D4}" presName="spaceRect" presStyleCnt="0"/>
      <dgm:spPr/>
    </dgm:pt>
    <dgm:pt modelId="{DC39548F-85E6-4B15-BC44-EEE68D480327}" type="pres">
      <dgm:prSet presAssocID="{5B10F8DC-B743-4397-BF54-DF8F1D58C8D4}" presName="textRect" presStyleLbl="revTx" presStyleIdx="0" presStyleCnt="2">
        <dgm:presLayoutVars>
          <dgm:chMax val="1"/>
          <dgm:chPref val="1"/>
        </dgm:presLayoutVars>
      </dgm:prSet>
      <dgm:spPr/>
    </dgm:pt>
    <dgm:pt modelId="{9D359FCC-EEA4-413F-8490-2A6AF0E86587}" type="pres">
      <dgm:prSet presAssocID="{A031A93C-AD4D-46E2-8E99-BFE571EA0264}" presName="sibTrans" presStyleCnt="0"/>
      <dgm:spPr/>
    </dgm:pt>
    <dgm:pt modelId="{82FCAE6A-4F7D-4548-B106-5E2B171021F5}" type="pres">
      <dgm:prSet presAssocID="{65DAD75D-1404-41DC-82E9-7E6D913731A3}" presName="compNode" presStyleCnt="0"/>
      <dgm:spPr/>
    </dgm:pt>
    <dgm:pt modelId="{588006B1-2A09-4B83-BDEF-273ABF8A9B21}" type="pres">
      <dgm:prSet presAssocID="{65DAD75D-1404-41DC-82E9-7E6D913731A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AF2733C1-3309-4477-AD12-ABBEFB1835F4}" type="pres">
      <dgm:prSet presAssocID="{65DAD75D-1404-41DC-82E9-7E6D913731A3}" presName="spaceRect" presStyleCnt="0"/>
      <dgm:spPr/>
    </dgm:pt>
    <dgm:pt modelId="{1BB184EF-066F-40E2-B897-6C8F36BB8E3F}" type="pres">
      <dgm:prSet presAssocID="{65DAD75D-1404-41DC-82E9-7E6D913731A3}" presName="textRect" presStyleLbl="revTx" presStyleIdx="1" presStyleCnt="2">
        <dgm:presLayoutVars>
          <dgm:chMax val="1"/>
          <dgm:chPref val="1"/>
        </dgm:presLayoutVars>
      </dgm:prSet>
      <dgm:spPr/>
    </dgm:pt>
  </dgm:ptLst>
  <dgm:cxnLst>
    <dgm:cxn modelId="{4384BA3F-FF04-4B0C-B9C4-3929FE6BFC9D}" type="presOf" srcId="{65DAD75D-1404-41DC-82E9-7E6D913731A3}" destId="{1BB184EF-066F-40E2-B897-6C8F36BB8E3F}" srcOrd="0" destOrd="0" presId="urn:microsoft.com/office/officeart/2018/2/layout/IconLabelList"/>
    <dgm:cxn modelId="{73DCE246-7E84-4794-950C-EF8A880BDBF0}" srcId="{AB9B146B-B75A-43C8-898F-4DC3E28EB87E}" destId="{65DAD75D-1404-41DC-82E9-7E6D913731A3}" srcOrd="1" destOrd="0" parTransId="{A95B81E2-677D-4F81-8980-EF375F08DA57}" sibTransId="{27911541-14AF-4E8A-9FFA-3EB63E51DDB8}"/>
    <dgm:cxn modelId="{8F5FCC4B-88CC-46D3-A865-B285532B5EB2}" srcId="{AB9B146B-B75A-43C8-898F-4DC3E28EB87E}" destId="{5B10F8DC-B743-4397-BF54-DF8F1D58C8D4}" srcOrd="0" destOrd="0" parTransId="{9C712064-9E7A-4094-8DC8-B116A6B58999}" sibTransId="{A031A93C-AD4D-46E2-8E99-BFE571EA0264}"/>
    <dgm:cxn modelId="{53D4AC72-81AB-4718-B54A-8CC3C266D85B}" type="presOf" srcId="{AB9B146B-B75A-43C8-898F-4DC3E28EB87E}" destId="{B77B543C-9F08-449B-A445-12018D78B105}" srcOrd="0" destOrd="0" presId="urn:microsoft.com/office/officeart/2018/2/layout/IconLabelList"/>
    <dgm:cxn modelId="{7A1EF09B-5BE1-4A0D-B689-506207BF7EE0}" type="presOf" srcId="{5B10F8DC-B743-4397-BF54-DF8F1D58C8D4}" destId="{DC39548F-85E6-4B15-BC44-EEE68D480327}" srcOrd="0" destOrd="0" presId="urn:microsoft.com/office/officeart/2018/2/layout/IconLabelList"/>
    <dgm:cxn modelId="{BC82BBBE-A2E3-45AC-8A8D-4CE1BE6F1E37}" type="presParOf" srcId="{B77B543C-9F08-449B-A445-12018D78B105}" destId="{D40A88D2-239A-4B66-99DB-7D514624A623}" srcOrd="0" destOrd="0" presId="urn:microsoft.com/office/officeart/2018/2/layout/IconLabelList"/>
    <dgm:cxn modelId="{2344D435-8035-43F8-A45A-39168FA352FF}" type="presParOf" srcId="{D40A88D2-239A-4B66-99DB-7D514624A623}" destId="{048FE629-2C29-4AB3-8CCF-9A667A75D061}" srcOrd="0" destOrd="0" presId="urn:microsoft.com/office/officeart/2018/2/layout/IconLabelList"/>
    <dgm:cxn modelId="{65010B3A-6093-45AF-BE87-2FB5793C7608}" type="presParOf" srcId="{D40A88D2-239A-4B66-99DB-7D514624A623}" destId="{12700D50-5904-4D43-B246-5EC52B9C107A}" srcOrd="1" destOrd="0" presId="urn:microsoft.com/office/officeart/2018/2/layout/IconLabelList"/>
    <dgm:cxn modelId="{D1301AF3-FA1B-486C-8A3C-DB20D0D34B6C}" type="presParOf" srcId="{D40A88D2-239A-4B66-99DB-7D514624A623}" destId="{DC39548F-85E6-4B15-BC44-EEE68D480327}" srcOrd="2" destOrd="0" presId="urn:microsoft.com/office/officeart/2018/2/layout/IconLabelList"/>
    <dgm:cxn modelId="{689ECBFA-9ACD-480D-A0B1-42A12867FCA1}" type="presParOf" srcId="{B77B543C-9F08-449B-A445-12018D78B105}" destId="{9D359FCC-EEA4-413F-8490-2A6AF0E86587}" srcOrd="1" destOrd="0" presId="urn:microsoft.com/office/officeart/2018/2/layout/IconLabelList"/>
    <dgm:cxn modelId="{911E6D54-C5B6-4B40-BCC8-2D73AA934443}" type="presParOf" srcId="{B77B543C-9F08-449B-A445-12018D78B105}" destId="{82FCAE6A-4F7D-4548-B106-5E2B171021F5}" srcOrd="2" destOrd="0" presId="urn:microsoft.com/office/officeart/2018/2/layout/IconLabelList"/>
    <dgm:cxn modelId="{BC3D60BF-1D2F-4F08-A925-612B2B21DED4}" type="presParOf" srcId="{82FCAE6A-4F7D-4548-B106-5E2B171021F5}" destId="{588006B1-2A09-4B83-BDEF-273ABF8A9B21}" srcOrd="0" destOrd="0" presId="urn:microsoft.com/office/officeart/2018/2/layout/IconLabelList"/>
    <dgm:cxn modelId="{8AA1D1D1-E896-4DE3-A221-B907A292895D}" type="presParOf" srcId="{82FCAE6A-4F7D-4548-B106-5E2B171021F5}" destId="{AF2733C1-3309-4477-AD12-ABBEFB1835F4}" srcOrd="1" destOrd="0" presId="urn:microsoft.com/office/officeart/2018/2/layout/IconLabelList"/>
    <dgm:cxn modelId="{5412DA89-9E63-4AEF-BC96-2B5670697CAC}" type="presParOf" srcId="{82FCAE6A-4F7D-4548-B106-5E2B171021F5}" destId="{1BB184EF-066F-40E2-B897-6C8F36BB8E3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39541F-991D-42E1-A233-831914C98968}"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568F4E1F-730A-474D-A042-E5E78767DAA1}">
      <dgm:prSet custT="1"/>
      <dgm:spPr/>
      <dgm:t>
        <a:bodyPr/>
        <a:lstStyle/>
        <a:p>
          <a:r>
            <a:rPr lang="en-US" sz="1400" dirty="0"/>
            <a:t>Digital places</a:t>
          </a:r>
        </a:p>
      </dgm:t>
    </dgm:pt>
    <dgm:pt modelId="{9BFB9A60-956B-40F6-A5FA-3B178DBA3439}" type="parTrans" cxnId="{926584D6-180E-4B95-B42D-00CBC8788DA6}">
      <dgm:prSet/>
      <dgm:spPr/>
      <dgm:t>
        <a:bodyPr/>
        <a:lstStyle/>
        <a:p>
          <a:endParaRPr lang="en-US"/>
        </a:p>
      </dgm:t>
    </dgm:pt>
    <dgm:pt modelId="{47ED8408-9484-46E7-B784-963D63A6EF27}" type="sibTrans" cxnId="{926584D6-180E-4B95-B42D-00CBC8788DA6}">
      <dgm:prSet/>
      <dgm:spPr/>
      <dgm:t>
        <a:bodyPr/>
        <a:lstStyle/>
        <a:p>
          <a:endParaRPr lang="en-US"/>
        </a:p>
      </dgm:t>
    </dgm:pt>
    <dgm:pt modelId="{E05C6853-B211-4D9B-BABE-9B6ED6ACF219}">
      <dgm:prSet custT="1"/>
      <dgm:spPr/>
      <dgm:t>
        <a:bodyPr/>
        <a:lstStyle/>
        <a:p>
          <a:r>
            <a:rPr lang="en-US" sz="1400" dirty="0"/>
            <a:t>Social media (LinkedIn, Facebook, Instagram, X, TikTok…) paid media vs owned media</a:t>
          </a:r>
        </a:p>
      </dgm:t>
    </dgm:pt>
    <dgm:pt modelId="{42C91825-2C1C-4A73-BB9D-2B291986305B}" type="parTrans" cxnId="{E88E014C-0409-4039-AFDE-29A30CB1EF5C}">
      <dgm:prSet/>
      <dgm:spPr/>
      <dgm:t>
        <a:bodyPr/>
        <a:lstStyle/>
        <a:p>
          <a:endParaRPr lang="en-US"/>
        </a:p>
      </dgm:t>
    </dgm:pt>
    <dgm:pt modelId="{5210EC08-E064-45DA-8E6A-D4D0FC816C1B}" type="sibTrans" cxnId="{E88E014C-0409-4039-AFDE-29A30CB1EF5C}">
      <dgm:prSet/>
      <dgm:spPr/>
      <dgm:t>
        <a:bodyPr/>
        <a:lstStyle/>
        <a:p>
          <a:endParaRPr lang="en-US"/>
        </a:p>
      </dgm:t>
    </dgm:pt>
    <dgm:pt modelId="{6F24F87B-7347-4636-8D85-ED5DBE104838}">
      <dgm:prSet custT="1"/>
      <dgm:spPr/>
      <dgm:t>
        <a:bodyPr/>
        <a:lstStyle/>
        <a:p>
          <a:r>
            <a:rPr lang="en-US" sz="1400" dirty="0"/>
            <a:t>Google</a:t>
          </a:r>
        </a:p>
      </dgm:t>
    </dgm:pt>
    <dgm:pt modelId="{020109A0-0E57-41C0-8678-3B8304BBF4CE}" type="parTrans" cxnId="{8D2537E1-CFDE-4768-9D53-BDFFE2BC89FC}">
      <dgm:prSet/>
      <dgm:spPr/>
      <dgm:t>
        <a:bodyPr/>
        <a:lstStyle/>
        <a:p>
          <a:endParaRPr lang="en-US"/>
        </a:p>
      </dgm:t>
    </dgm:pt>
    <dgm:pt modelId="{22F80919-2648-47C3-89FF-2E78673CF771}" type="sibTrans" cxnId="{8D2537E1-CFDE-4768-9D53-BDFFE2BC89FC}">
      <dgm:prSet/>
      <dgm:spPr/>
      <dgm:t>
        <a:bodyPr/>
        <a:lstStyle/>
        <a:p>
          <a:endParaRPr lang="en-US"/>
        </a:p>
      </dgm:t>
    </dgm:pt>
    <dgm:pt modelId="{902D6F57-740B-45E7-B58A-A5B4A4684EB0}">
      <dgm:prSet custT="1"/>
      <dgm:spPr/>
      <dgm:t>
        <a:bodyPr/>
        <a:lstStyle/>
        <a:p>
          <a:r>
            <a:rPr lang="en-US" sz="1400" dirty="0"/>
            <a:t>Trade</a:t>
          </a:r>
          <a:r>
            <a:rPr lang="en-US" sz="1400" baseline="0" dirty="0"/>
            <a:t> associations—sites, groups</a:t>
          </a:r>
          <a:endParaRPr lang="en-US" sz="1400" dirty="0"/>
        </a:p>
      </dgm:t>
    </dgm:pt>
    <dgm:pt modelId="{233EAEA2-3FA6-4F18-91D5-88B180138A3D}" type="parTrans" cxnId="{3E44A151-F093-488B-8CE5-031F90EE7E46}">
      <dgm:prSet/>
      <dgm:spPr/>
      <dgm:t>
        <a:bodyPr/>
        <a:lstStyle/>
        <a:p>
          <a:endParaRPr lang="en-US"/>
        </a:p>
      </dgm:t>
    </dgm:pt>
    <dgm:pt modelId="{67E26B43-3C2B-4BC1-9997-E8AF173AB1DF}" type="sibTrans" cxnId="{3E44A151-F093-488B-8CE5-031F90EE7E46}">
      <dgm:prSet/>
      <dgm:spPr/>
      <dgm:t>
        <a:bodyPr/>
        <a:lstStyle/>
        <a:p>
          <a:endParaRPr lang="en-US"/>
        </a:p>
      </dgm:t>
    </dgm:pt>
    <dgm:pt modelId="{374B0710-4F9C-455E-B2F8-00CACC6B901C}">
      <dgm:prSet custT="1"/>
      <dgm:spPr/>
      <dgm:t>
        <a:bodyPr/>
        <a:lstStyle/>
        <a:p>
          <a:r>
            <a:rPr lang="en-US" sz="1400" dirty="0"/>
            <a:t>Streaming, </a:t>
          </a:r>
          <a:r>
            <a:rPr lang="en-US" sz="1400" baseline="0" dirty="0"/>
            <a:t>programmatic display</a:t>
          </a:r>
          <a:endParaRPr lang="en-US" sz="1400" dirty="0"/>
        </a:p>
      </dgm:t>
    </dgm:pt>
    <dgm:pt modelId="{6DDB0ECC-7BA3-4751-853E-B701C40A0BF2}" type="parTrans" cxnId="{9D45AA1A-D65C-4F47-93F5-DE1EB4A4E339}">
      <dgm:prSet/>
      <dgm:spPr/>
      <dgm:t>
        <a:bodyPr/>
        <a:lstStyle/>
        <a:p>
          <a:endParaRPr lang="en-US"/>
        </a:p>
      </dgm:t>
    </dgm:pt>
    <dgm:pt modelId="{79A6D867-62CC-4BA5-A3C8-FDC77A27BDE1}" type="sibTrans" cxnId="{9D45AA1A-D65C-4F47-93F5-DE1EB4A4E339}">
      <dgm:prSet/>
      <dgm:spPr/>
      <dgm:t>
        <a:bodyPr/>
        <a:lstStyle/>
        <a:p>
          <a:endParaRPr lang="en-US"/>
        </a:p>
      </dgm:t>
    </dgm:pt>
    <dgm:pt modelId="{71B34B87-A8CC-42F7-BE8C-53A266D193C1}">
      <dgm:prSet custT="1"/>
      <dgm:spPr/>
      <dgm:t>
        <a:bodyPr/>
        <a:lstStyle/>
        <a:p>
          <a:r>
            <a:rPr lang="en-US" sz="1400" baseline="0" dirty="0"/>
            <a:t>Email</a:t>
          </a:r>
          <a:endParaRPr lang="en-US" sz="1400" dirty="0"/>
        </a:p>
      </dgm:t>
    </dgm:pt>
    <dgm:pt modelId="{D50F9499-3A45-42E8-B479-5C9CF09D213A}" type="parTrans" cxnId="{59F60E3A-7FF7-46F8-9F82-BFEB1D9A9938}">
      <dgm:prSet/>
      <dgm:spPr/>
      <dgm:t>
        <a:bodyPr/>
        <a:lstStyle/>
        <a:p>
          <a:endParaRPr lang="en-US"/>
        </a:p>
      </dgm:t>
    </dgm:pt>
    <dgm:pt modelId="{31C5B7DB-4BAE-49BD-8E71-E15AB6A0F743}" type="sibTrans" cxnId="{59F60E3A-7FF7-46F8-9F82-BFEB1D9A9938}">
      <dgm:prSet/>
      <dgm:spPr/>
      <dgm:t>
        <a:bodyPr/>
        <a:lstStyle/>
        <a:p>
          <a:endParaRPr lang="en-US"/>
        </a:p>
      </dgm:t>
    </dgm:pt>
    <dgm:pt modelId="{00C31973-3417-4993-B7EA-766CEB64C30E}">
      <dgm:prSet custT="1"/>
      <dgm:spPr/>
      <dgm:t>
        <a:bodyPr/>
        <a:lstStyle/>
        <a:p>
          <a:r>
            <a:rPr lang="en-US" sz="1400" baseline="0" dirty="0"/>
            <a:t>Don’t spam people…please…</a:t>
          </a:r>
          <a:endParaRPr lang="en-US" sz="1400" dirty="0"/>
        </a:p>
      </dgm:t>
    </dgm:pt>
    <dgm:pt modelId="{CAE3CD73-890A-4CB5-8602-FD445C64AE50}" type="parTrans" cxnId="{A8795D05-673C-496F-B5F4-FA0D817C3E86}">
      <dgm:prSet/>
      <dgm:spPr/>
      <dgm:t>
        <a:bodyPr/>
        <a:lstStyle/>
        <a:p>
          <a:endParaRPr lang="en-US"/>
        </a:p>
      </dgm:t>
    </dgm:pt>
    <dgm:pt modelId="{3A9C1806-3117-4453-A79D-F9197EDFFFD8}" type="sibTrans" cxnId="{A8795D05-673C-496F-B5F4-FA0D817C3E86}">
      <dgm:prSet/>
      <dgm:spPr/>
      <dgm:t>
        <a:bodyPr/>
        <a:lstStyle/>
        <a:p>
          <a:endParaRPr lang="en-US"/>
        </a:p>
      </dgm:t>
    </dgm:pt>
    <dgm:pt modelId="{4C2CA483-7CD1-42AD-89BE-7FAF7AB4381A}">
      <dgm:prSet custT="1"/>
      <dgm:spPr/>
      <dgm:t>
        <a:bodyPr/>
        <a:lstStyle/>
        <a:p>
          <a:r>
            <a:rPr lang="en-US" sz="1400" baseline="0" dirty="0"/>
            <a:t>In person</a:t>
          </a:r>
          <a:endParaRPr lang="en-US" sz="1400" dirty="0"/>
        </a:p>
      </dgm:t>
    </dgm:pt>
    <dgm:pt modelId="{46D3F56F-F21B-4600-82CF-45C617A884A8}" type="parTrans" cxnId="{29AFC515-E9EB-48EF-98A4-84A5B904D2DD}">
      <dgm:prSet/>
      <dgm:spPr/>
      <dgm:t>
        <a:bodyPr/>
        <a:lstStyle/>
        <a:p>
          <a:endParaRPr lang="en-US"/>
        </a:p>
      </dgm:t>
    </dgm:pt>
    <dgm:pt modelId="{07B5A55C-0592-4FFB-8AAF-294A1754232F}" type="sibTrans" cxnId="{29AFC515-E9EB-48EF-98A4-84A5B904D2DD}">
      <dgm:prSet/>
      <dgm:spPr/>
      <dgm:t>
        <a:bodyPr/>
        <a:lstStyle/>
        <a:p>
          <a:endParaRPr lang="en-US"/>
        </a:p>
      </dgm:t>
    </dgm:pt>
    <dgm:pt modelId="{545DF7C3-5021-40A6-9445-951DF9045DFA}">
      <dgm:prSet custT="1"/>
      <dgm:spPr/>
      <dgm:t>
        <a:bodyPr/>
        <a:lstStyle/>
        <a:p>
          <a:r>
            <a:rPr lang="en-US" sz="1400" baseline="0" dirty="0"/>
            <a:t>Trade conferences, meetups</a:t>
          </a:r>
          <a:endParaRPr lang="en-US" sz="1400" dirty="0"/>
        </a:p>
      </dgm:t>
    </dgm:pt>
    <dgm:pt modelId="{F4CACE9E-D56E-4ADB-9F61-62C8BE9E5CED}" type="parTrans" cxnId="{15821B89-9D7C-489A-80FD-9A2C85BE684F}">
      <dgm:prSet/>
      <dgm:spPr/>
      <dgm:t>
        <a:bodyPr/>
        <a:lstStyle/>
        <a:p>
          <a:endParaRPr lang="en-US"/>
        </a:p>
      </dgm:t>
    </dgm:pt>
    <dgm:pt modelId="{AC96AE37-9F09-4A7E-BE92-71FCB1A43C54}" type="sibTrans" cxnId="{15821B89-9D7C-489A-80FD-9A2C85BE684F}">
      <dgm:prSet/>
      <dgm:spPr/>
      <dgm:t>
        <a:bodyPr/>
        <a:lstStyle/>
        <a:p>
          <a:endParaRPr lang="en-US"/>
        </a:p>
      </dgm:t>
    </dgm:pt>
    <dgm:pt modelId="{3348B179-C1C0-44D5-8184-D52621358A16}">
      <dgm:prSet custT="1"/>
      <dgm:spPr/>
      <dgm:t>
        <a:bodyPr/>
        <a:lstStyle/>
        <a:p>
          <a:r>
            <a:rPr lang="en-US" sz="1400" baseline="0" dirty="0"/>
            <a:t>Hosting events</a:t>
          </a:r>
          <a:endParaRPr lang="en-US" sz="1400" dirty="0"/>
        </a:p>
      </dgm:t>
    </dgm:pt>
    <dgm:pt modelId="{2E480F04-D6B8-4DF1-B332-56E0C69EDEBE}" type="parTrans" cxnId="{EB0060FF-BEF2-4BF3-8ED4-A69AD568C1D3}">
      <dgm:prSet/>
      <dgm:spPr/>
      <dgm:t>
        <a:bodyPr/>
        <a:lstStyle/>
        <a:p>
          <a:endParaRPr lang="en-US"/>
        </a:p>
      </dgm:t>
    </dgm:pt>
    <dgm:pt modelId="{8629B16C-937A-47CB-8C8F-16D40473272D}" type="sibTrans" cxnId="{EB0060FF-BEF2-4BF3-8ED4-A69AD568C1D3}">
      <dgm:prSet/>
      <dgm:spPr/>
      <dgm:t>
        <a:bodyPr/>
        <a:lstStyle/>
        <a:p>
          <a:endParaRPr lang="en-US"/>
        </a:p>
      </dgm:t>
    </dgm:pt>
    <dgm:pt modelId="{CB4B932C-2D4C-4605-B4B1-877F6E468839}">
      <dgm:prSet custT="1"/>
      <dgm:spPr/>
      <dgm:t>
        <a:bodyPr/>
        <a:lstStyle/>
        <a:p>
          <a:r>
            <a:rPr lang="en-US" sz="1400" baseline="0" dirty="0"/>
            <a:t>Networking events</a:t>
          </a:r>
          <a:endParaRPr lang="en-US" sz="1400" dirty="0"/>
        </a:p>
      </dgm:t>
    </dgm:pt>
    <dgm:pt modelId="{1C588858-5C3E-4AE6-B24F-34EF1BFB5AA3}" type="parTrans" cxnId="{0D84AFC3-6CC9-44BC-91B4-B045F48AA484}">
      <dgm:prSet/>
      <dgm:spPr/>
      <dgm:t>
        <a:bodyPr/>
        <a:lstStyle/>
        <a:p>
          <a:endParaRPr lang="en-US"/>
        </a:p>
      </dgm:t>
    </dgm:pt>
    <dgm:pt modelId="{6BFB6355-1B20-4864-B660-87E24D105AA9}" type="sibTrans" cxnId="{0D84AFC3-6CC9-44BC-91B4-B045F48AA484}">
      <dgm:prSet/>
      <dgm:spPr/>
      <dgm:t>
        <a:bodyPr/>
        <a:lstStyle/>
        <a:p>
          <a:endParaRPr lang="en-US"/>
        </a:p>
      </dgm:t>
    </dgm:pt>
    <dgm:pt modelId="{916C8D3C-8959-4999-BA63-C989E6E6A7C5}">
      <dgm:prSet custT="1"/>
      <dgm:spPr/>
      <dgm:t>
        <a:bodyPr/>
        <a:lstStyle/>
        <a:p>
          <a:r>
            <a:rPr lang="en-US" sz="1400" baseline="0" dirty="0"/>
            <a:t>Influencers</a:t>
          </a:r>
          <a:endParaRPr lang="en-US" sz="1400" dirty="0"/>
        </a:p>
      </dgm:t>
    </dgm:pt>
    <dgm:pt modelId="{A49E5BCF-4C07-4D38-8054-F2FDF8E6542A}" type="parTrans" cxnId="{3D7D7ECF-383D-4BCE-813C-4F6440E749C5}">
      <dgm:prSet/>
      <dgm:spPr/>
      <dgm:t>
        <a:bodyPr/>
        <a:lstStyle/>
        <a:p>
          <a:endParaRPr lang="en-US"/>
        </a:p>
      </dgm:t>
    </dgm:pt>
    <dgm:pt modelId="{AFF098D3-4D3C-4156-B751-9B42D00B4506}" type="sibTrans" cxnId="{3D7D7ECF-383D-4BCE-813C-4F6440E749C5}">
      <dgm:prSet/>
      <dgm:spPr/>
      <dgm:t>
        <a:bodyPr/>
        <a:lstStyle/>
        <a:p>
          <a:endParaRPr lang="en-US"/>
        </a:p>
      </dgm:t>
    </dgm:pt>
    <dgm:pt modelId="{5BCE7870-8212-497C-95E4-50D104ACA14E}">
      <dgm:prSet custT="1"/>
      <dgm:spPr/>
      <dgm:t>
        <a:bodyPr/>
        <a:lstStyle/>
        <a:p>
          <a:r>
            <a:rPr lang="en-US" sz="1400" baseline="0" dirty="0"/>
            <a:t>Paid influencers, content creators</a:t>
          </a:r>
          <a:endParaRPr lang="en-US" sz="1400" dirty="0"/>
        </a:p>
      </dgm:t>
    </dgm:pt>
    <dgm:pt modelId="{1F137DA9-8DFF-45C0-AC8F-01ED6A2F299E}" type="parTrans" cxnId="{A144267A-6E7B-4B07-800E-78919F882F89}">
      <dgm:prSet/>
      <dgm:spPr/>
      <dgm:t>
        <a:bodyPr/>
        <a:lstStyle/>
        <a:p>
          <a:endParaRPr lang="en-US"/>
        </a:p>
      </dgm:t>
    </dgm:pt>
    <dgm:pt modelId="{010E9BA3-AA06-439C-823C-EBB84BBA8875}" type="sibTrans" cxnId="{A144267A-6E7B-4B07-800E-78919F882F89}">
      <dgm:prSet/>
      <dgm:spPr/>
      <dgm:t>
        <a:bodyPr/>
        <a:lstStyle/>
        <a:p>
          <a:endParaRPr lang="en-US"/>
        </a:p>
      </dgm:t>
    </dgm:pt>
    <dgm:pt modelId="{A772E5ED-E6E3-49E1-90CE-26492BF027A9}">
      <dgm:prSet custT="1"/>
      <dgm:spPr/>
      <dgm:t>
        <a:bodyPr/>
        <a:lstStyle/>
        <a:p>
          <a:r>
            <a:rPr lang="en-US" sz="1400" baseline="0" dirty="0"/>
            <a:t>Word of mouth/referrals</a:t>
          </a:r>
          <a:endParaRPr lang="en-US" sz="1400" dirty="0"/>
        </a:p>
      </dgm:t>
    </dgm:pt>
    <dgm:pt modelId="{B5942C24-DAFD-4E42-A0CF-0A19006D7042}" type="parTrans" cxnId="{3526DF9B-1708-4936-A6BE-D276B45FE2DE}">
      <dgm:prSet/>
      <dgm:spPr/>
      <dgm:t>
        <a:bodyPr/>
        <a:lstStyle/>
        <a:p>
          <a:endParaRPr lang="en-US"/>
        </a:p>
      </dgm:t>
    </dgm:pt>
    <dgm:pt modelId="{BA6C947B-BC3D-43D5-804E-AD19762A64A0}" type="sibTrans" cxnId="{3526DF9B-1708-4936-A6BE-D276B45FE2DE}">
      <dgm:prSet/>
      <dgm:spPr/>
      <dgm:t>
        <a:bodyPr/>
        <a:lstStyle/>
        <a:p>
          <a:endParaRPr lang="en-US"/>
        </a:p>
      </dgm:t>
    </dgm:pt>
    <dgm:pt modelId="{04B763B0-7ABD-48A9-B91E-AF07A95605F3}">
      <dgm:prSet custT="1"/>
      <dgm:spPr/>
      <dgm:t>
        <a:bodyPr/>
        <a:lstStyle/>
        <a:p>
          <a:r>
            <a:rPr lang="en-US" sz="2400" dirty="0"/>
            <a:t>Where can you reach them?  </a:t>
          </a:r>
        </a:p>
        <a:p>
          <a:r>
            <a:rPr lang="en-US" sz="2400" dirty="0"/>
            <a:t>Where are they receptive to your message?</a:t>
          </a:r>
        </a:p>
      </dgm:t>
    </dgm:pt>
    <dgm:pt modelId="{FF66C70B-B8F7-4FDC-8F2A-2BAF2641FC85}" type="sibTrans" cxnId="{D474B13C-953B-438E-BB65-ED3DFBF32CE4}">
      <dgm:prSet/>
      <dgm:spPr/>
      <dgm:t>
        <a:bodyPr/>
        <a:lstStyle/>
        <a:p>
          <a:endParaRPr lang="en-US"/>
        </a:p>
      </dgm:t>
    </dgm:pt>
    <dgm:pt modelId="{B12A37E9-92BA-420D-84AF-2F08D8FBC665}" type="parTrans" cxnId="{D474B13C-953B-438E-BB65-ED3DFBF32CE4}">
      <dgm:prSet/>
      <dgm:spPr/>
      <dgm:t>
        <a:bodyPr/>
        <a:lstStyle/>
        <a:p>
          <a:endParaRPr lang="en-US"/>
        </a:p>
      </dgm:t>
    </dgm:pt>
    <dgm:pt modelId="{53C851FE-166D-2443-BF52-913B51B4B648}">
      <dgm:prSet custT="1"/>
      <dgm:spPr/>
      <dgm:t>
        <a:bodyPr/>
        <a:lstStyle/>
        <a:p>
          <a:endParaRPr lang="en-US" sz="1400" dirty="0"/>
        </a:p>
      </dgm:t>
    </dgm:pt>
    <dgm:pt modelId="{79139542-AAFF-DF4F-BED5-2CF873C647F5}" type="parTrans" cxnId="{E40F69A5-A3E9-8A41-A266-D1AC5C0ECCF1}">
      <dgm:prSet/>
      <dgm:spPr/>
      <dgm:t>
        <a:bodyPr/>
        <a:lstStyle/>
        <a:p>
          <a:endParaRPr lang="en-US"/>
        </a:p>
      </dgm:t>
    </dgm:pt>
    <dgm:pt modelId="{81E50889-8C0B-6A4B-83EC-61921C7836AC}" type="sibTrans" cxnId="{E40F69A5-A3E9-8A41-A266-D1AC5C0ECCF1}">
      <dgm:prSet/>
      <dgm:spPr/>
      <dgm:t>
        <a:bodyPr/>
        <a:lstStyle/>
        <a:p>
          <a:endParaRPr lang="en-US"/>
        </a:p>
      </dgm:t>
    </dgm:pt>
    <dgm:pt modelId="{5FA477B5-44E5-AC4D-9B51-C4D12897966E}">
      <dgm:prSet custT="1"/>
      <dgm:spPr/>
      <dgm:t>
        <a:bodyPr/>
        <a:lstStyle/>
        <a:p>
          <a:endParaRPr lang="en-US" sz="1400" dirty="0"/>
        </a:p>
      </dgm:t>
    </dgm:pt>
    <dgm:pt modelId="{86F96237-72A5-0D47-8336-15179410FB48}" type="parTrans" cxnId="{AAFB2AA5-5923-A64A-90F4-A9C44B6DF634}">
      <dgm:prSet/>
      <dgm:spPr/>
      <dgm:t>
        <a:bodyPr/>
        <a:lstStyle/>
        <a:p>
          <a:endParaRPr lang="en-US"/>
        </a:p>
      </dgm:t>
    </dgm:pt>
    <dgm:pt modelId="{54648409-C770-C04B-B323-B8D73DE690CC}" type="sibTrans" cxnId="{AAFB2AA5-5923-A64A-90F4-A9C44B6DF634}">
      <dgm:prSet/>
      <dgm:spPr/>
      <dgm:t>
        <a:bodyPr/>
        <a:lstStyle/>
        <a:p>
          <a:endParaRPr lang="en-US"/>
        </a:p>
      </dgm:t>
    </dgm:pt>
    <dgm:pt modelId="{F97F9639-08DE-7C45-9BBD-EA7B16019C61}">
      <dgm:prSet custT="1"/>
      <dgm:spPr/>
      <dgm:t>
        <a:bodyPr/>
        <a:lstStyle/>
        <a:p>
          <a:endParaRPr lang="en-US" sz="1400" dirty="0"/>
        </a:p>
      </dgm:t>
    </dgm:pt>
    <dgm:pt modelId="{031577E8-7227-CF4D-95AF-2AE91820BBDD}" type="parTrans" cxnId="{BAD84F87-42CF-8849-8017-15A2A21C3A0D}">
      <dgm:prSet/>
      <dgm:spPr/>
      <dgm:t>
        <a:bodyPr/>
        <a:lstStyle/>
        <a:p>
          <a:endParaRPr lang="en-US"/>
        </a:p>
      </dgm:t>
    </dgm:pt>
    <dgm:pt modelId="{83C1FFD0-3407-EA49-8E65-FFABCAB0889C}" type="sibTrans" cxnId="{BAD84F87-42CF-8849-8017-15A2A21C3A0D}">
      <dgm:prSet/>
      <dgm:spPr/>
      <dgm:t>
        <a:bodyPr/>
        <a:lstStyle/>
        <a:p>
          <a:endParaRPr lang="en-US"/>
        </a:p>
      </dgm:t>
    </dgm:pt>
    <dgm:pt modelId="{C8AAB5A6-D462-6F4A-96AE-8C81B6454B9D}" type="pres">
      <dgm:prSet presAssocID="{2C39541F-991D-42E1-A233-831914C98968}" presName="Name0" presStyleCnt="0">
        <dgm:presLayoutVars>
          <dgm:dir/>
          <dgm:animLvl val="lvl"/>
          <dgm:resizeHandles val="exact"/>
        </dgm:presLayoutVars>
      </dgm:prSet>
      <dgm:spPr/>
    </dgm:pt>
    <dgm:pt modelId="{6FAE0075-93D9-D749-ADC7-5AE60F9C2FE3}" type="pres">
      <dgm:prSet presAssocID="{04B763B0-7ABD-48A9-B91E-AF07A95605F3}" presName="linNode" presStyleCnt="0"/>
      <dgm:spPr/>
    </dgm:pt>
    <dgm:pt modelId="{A7488E1F-BBEF-0240-ABB7-1545A5FB62DC}" type="pres">
      <dgm:prSet presAssocID="{04B763B0-7ABD-48A9-B91E-AF07A95605F3}" presName="parentText" presStyleLbl="node1" presStyleIdx="0" presStyleCnt="1" custScaleX="104380">
        <dgm:presLayoutVars>
          <dgm:chMax val="1"/>
          <dgm:bulletEnabled val="1"/>
        </dgm:presLayoutVars>
      </dgm:prSet>
      <dgm:spPr/>
    </dgm:pt>
    <dgm:pt modelId="{95C2F28A-A497-ED48-80AC-95BAC9E8DDC4}" type="pres">
      <dgm:prSet presAssocID="{04B763B0-7ABD-48A9-B91E-AF07A95605F3}" presName="descendantText" presStyleLbl="alignAccFollowNode1" presStyleIdx="0" presStyleCnt="1" custScaleX="100577" custScaleY="125122" custLinFactNeighborX="-5776">
        <dgm:presLayoutVars>
          <dgm:bulletEnabled val="1"/>
        </dgm:presLayoutVars>
      </dgm:prSet>
      <dgm:spPr/>
    </dgm:pt>
  </dgm:ptLst>
  <dgm:cxnLst>
    <dgm:cxn modelId="{A8795D05-673C-496F-B5F4-FA0D817C3E86}" srcId="{71B34B87-A8CC-42F7-BE8C-53A266D193C1}" destId="{00C31973-3417-4993-B7EA-766CEB64C30E}" srcOrd="0" destOrd="0" parTransId="{CAE3CD73-890A-4CB5-8602-FD445C64AE50}" sibTransId="{3A9C1806-3117-4453-A79D-F9197EDFFFD8}"/>
    <dgm:cxn modelId="{0447BE0F-89B2-BB48-B564-4DE8FFAF635B}" type="presOf" srcId="{545DF7C3-5021-40A6-9445-951DF9045DFA}" destId="{95C2F28A-A497-ED48-80AC-95BAC9E8DDC4}" srcOrd="0" destOrd="10" presId="urn:microsoft.com/office/officeart/2005/8/layout/vList5"/>
    <dgm:cxn modelId="{29AFC515-E9EB-48EF-98A4-84A5B904D2DD}" srcId="{04B763B0-7ABD-48A9-B91E-AF07A95605F3}" destId="{4C2CA483-7CD1-42AD-89BE-7FAF7AB4381A}" srcOrd="4" destOrd="0" parTransId="{46D3F56F-F21B-4600-82CF-45C617A884A8}" sibTransId="{07B5A55C-0592-4FFB-8AAF-294A1754232F}"/>
    <dgm:cxn modelId="{9D45AA1A-D65C-4F47-93F5-DE1EB4A4E339}" srcId="{568F4E1F-730A-474D-A042-E5E78767DAA1}" destId="{374B0710-4F9C-455E-B2F8-00CACC6B901C}" srcOrd="3" destOrd="0" parTransId="{6DDB0ECC-7BA3-4751-853E-B701C40A0BF2}" sibTransId="{79A6D867-62CC-4BA5-A3C8-FDC77A27BDE1}"/>
    <dgm:cxn modelId="{46BFEB1A-390C-C041-B421-CDD835962CE7}" type="presOf" srcId="{5FA477B5-44E5-AC4D-9B51-C4D12897966E}" destId="{95C2F28A-A497-ED48-80AC-95BAC9E8DDC4}" srcOrd="0" destOrd="8" presId="urn:microsoft.com/office/officeart/2005/8/layout/vList5"/>
    <dgm:cxn modelId="{CD93A11F-C820-9A4B-B292-8E207D820A6E}" type="presOf" srcId="{5BCE7870-8212-497C-95E4-50D104ACA14E}" destId="{95C2F28A-A497-ED48-80AC-95BAC9E8DDC4}" srcOrd="0" destOrd="15" presId="urn:microsoft.com/office/officeart/2005/8/layout/vList5"/>
    <dgm:cxn modelId="{17B3F223-452B-4A47-9B10-6392B8D99394}" type="presOf" srcId="{A772E5ED-E6E3-49E1-90CE-26492BF027A9}" destId="{95C2F28A-A497-ED48-80AC-95BAC9E8DDC4}" srcOrd="0" destOrd="16" presId="urn:microsoft.com/office/officeart/2005/8/layout/vList5"/>
    <dgm:cxn modelId="{8A0ED739-20C5-FE4B-B72A-5DD977D9875A}" type="presOf" srcId="{902D6F57-740B-45E7-B58A-A5B4A4684EB0}" destId="{95C2F28A-A497-ED48-80AC-95BAC9E8DDC4}" srcOrd="0" destOrd="3" presId="urn:microsoft.com/office/officeart/2005/8/layout/vList5"/>
    <dgm:cxn modelId="{59F60E3A-7FF7-46F8-9F82-BFEB1D9A9938}" srcId="{04B763B0-7ABD-48A9-B91E-AF07A95605F3}" destId="{71B34B87-A8CC-42F7-BE8C-53A266D193C1}" srcOrd="2" destOrd="0" parTransId="{D50F9499-3A45-42E8-B479-5C9CF09D213A}" sibTransId="{31C5B7DB-4BAE-49BD-8E71-E15AB6A0F743}"/>
    <dgm:cxn modelId="{D848DF3A-85CF-2049-B00B-71FA32AD2615}" type="presOf" srcId="{53C851FE-166D-2443-BF52-913B51B4B648}" destId="{95C2F28A-A497-ED48-80AC-95BAC9E8DDC4}" srcOrd="0" destOrd="5" presId="urn:microsoft.com/office/officeart/2005/8/layout/vList5"/>
    <dgm:cxn modelId="{D474B13C-953B-438E-BB65-ED3DFBF32CE4}" srcId="{2C39541F-991D-42E1-A233-831914C98968}" destId="{04B763B0-7ABD-48A9-B91E-AF07A95605F3}" srcOrd="0" destOrd="0" parTransId="{B12A37E9-92BA-420D-84AF-2F08D8FBC665}" sibTransId="{FF66C70B-B8F7-4FDC-8F2A-2BAF2641FC85}"/>
    <dgm:cxn modelId="{AE9DFC48-B9A5-9B4F-91F5-81B844C2EB76}" type="presOf" srcId="{E05C6853-B211-4D9B-BABE-9B6ED6ACF219}" destId="{95C2F28A-A497-ED48-80AC-95BAC9E8DDC4}" srcOrd="0" destOrd="1" presId="urn:microsoft.com/office/officeart/2005/8/layout/vList5"/>
    <dgm:cxn modelId="{E88E014C-0409-4039-AFDE-29A30CB1EF5C}" srcId="{568F4E1F-730A-474D-A042-E5E78767DAA1}" destId="{E05C6853-B211-4D9B-BABE-9B6ED6ACF219}" srcOrd="0" destOrd="0" parTransId="{42C91825-2C1C-4A73-BB9D-2B291986305B}" sibTransId="{5210EC08-E064-45DA-8E6A-D4D0FC816C1B}"/>
    <dgm:cxn modelId="{3E44A151-F093-488B-8CE5-031F90EE7E46}" srcId="{568F4E1F-730A-474D-A042-E5E78767DAA1}" destId="{902D6F57-740B-45E7-B58A-A5B4A4684EB0}" srcOrd="2" destOrd="0" parTransId="{233EAEA2-3FA6-4F18-91D5-88B180138A3D}" sibTransId="{67E26B43-3C2B-4BC1-9997-E8AF173AB1DF}"/>
    <dgm:cxn modelId="{3274F852-DBF8-7D43-956F-D699F9C0CD68}" type="presOf" srcId="{6F24F87B-7347-4636-8D85-ED5DBE104838}" destId="{95C2F28A-A497-ED48-80AC-95BAC9E8DDC4}" srcOrd="0" destOrd="2" presId="urn:microsoft.com/office/officeart/2005/8/layout/vList5"/>
    <dgm:cxn modelId="{2613FF5C-0E88-9740-9749-9A9F512E43E5}" type="presOf" srcId="{CB4B932C-2D4C-4605-B4B1-877F6E468839}" destId="{95C2F28A-A497-ED48-80AC-95BAC9E8DDC4}" srcOrd="0" destOrd="12" presId="urn:microsoft.com/office/officeart/2005/8/layout/vList5"/>
    <dgm:cxn modelId="{F7E3F674-CB20-4E4E-BDCA-D526EB092608}" type="presOf" srcId="{916C8D3C-8959-4999-BA63-C989E6E6A7C5}" destId="{95C2F28A-A497-ED48-80AC-95BAC9E8DDC4}" srcOrd="0" destOrd="14" presId="urn:microsoft.com/office/officeart/2005/8/layout/vList5"/>
    <dgm:cxn modelId="{A144267A-6E7B-4B07-800E-78919F882F89}" srcId="{916C8D3C-8959-4999-BA63-C989E6E6A7C5}" destId="{5BCE7870-8212-497C-95E4-50D104ACA14E}" srcOrd="0" destOrd="0" parTransId="{1F137DA9-8DFF-45C0-AC8F-01ED6A2F299E}" sibTransId="{010E9BA3-AA06-439C-823C-EBB84BBA8875}"/>
    <dgm:cxn modelId="{89EB3D81-336A-C74C-8456-B504F688F2FE}" type="presOf" srcId="{00C31973-3417-4993-B7EA-766CEB64C30E}" destId="{95C2F28A-A497-ED48-80AC-95BAC9E8DDC4}" srcOrd="0" destOrd="7" presId="urn:microsoft.com/office/officeart/2005/8/layout/vList5"/>
    <dgm:cxn modelId="{BAD84F87-42CF-8849-8017-15A2A21C3A0D}" srcId="{04B763B0-7ABD-48A9-B91E-AF07A95605F3}" destId="{F97F9639-08DE-7C45-9BBD-EA7B16019C61}" srcOrd="5" destOrd="0" parTransId="{031577E8-7227-CF4D-95AF-2AE91820BBDD}" sibTransId="{83C1FFD0-3407-EA49-8E65-FFABCAB0889C}"/>
    <dgm:cxn modelId="{15821B89-9D7C-489A-80FD-9A2C85BE684F}" srcId="{4C2CA483-7CD1-42AD-89BE-7FAF7AB4381A}" destId="{545DF7C3-5021-40A6-9445-951DF9045DFA}" srcOrd="0" destOrd="0" parTransId="{F4CACE9E-D56E-4ADB-9F61-62C8BE9E5CED}" sibTransId="{AC96AE37-9F09-4A7E-BE92-71FCB1A43C54}"/>
    <dgm:cxn modelId="{89A2E18E-98D6-CE45-A9BE-E164E17761A9}" type="presOf" srcId="{71B34B87-A8CC-42F7-BE8C-53A266D193C1}" destId="{95C2F28A-A497-ED48-80AC-95BAC9E8DDC4}" srcOrd="0" destOrd="6" presId="urn:microsoft.com/office/officeart/2005/8/layout/vList5"/>
    <dgm:cxn modelId="{1AF2B094-A558-9149-8063-D8DE8683EDCF}" type="presOf" srcId="{2C39541F-991D-42E1-A233-831914C98968}" destId="{C8AAB5A6-D462-6F4A-96AE-8C81B6454B9D}" srcOrd="0" destOrd="0" presId="urn:microsoft.com/office/officeart/2005/8/layout/vList5"/>
    <dgm:cxn modelId="{3526DF9B-1708-4936-A6BE-D276B45FE2DE}" srcId="{916C8D3C-8959-4999-BA63-C989E6E6A7C5}" destId="{A772E5ED-E6E3-49E1-90CE-26492BF027A9}" srcOrd="1" destOrd="0" parTransId="{B5942C24-DAFD-4E42-A0CF-0A19006D7042}" sibTransId="{BA6C947B-BC3D-43D5-804E-AD19762A64A0}"/>
    <dgm:cxn modelId="{AAFB2AA5-5923-A64A-90F4-A9C44B6DF634}" srcId="{04B763B0-7ABD-48A9-B91E-AF07A95605F3}" destId="{5FA477B5-44E5-AC4D-9B51-C4D12897966E}" srcOrd="3" destOrd="0" parTransId="{86F96237-72A5-0D47-8336-15179410FB48}" sibTransId="{54648409-C770-C04B-B323-B8D73DE690CC}"/>
    <dgm:cxn modelId="{E40F69A5-A3E9-8A41-A266-D1AC5C0ECCF1}" srcId="{04B763B0-7ABD-48A9-B91E-AF07A95605F3}" destId="{53C851FE-166D-2443-BF52-913B51B4B648}" srcOrd="1" destOrd="0" parTransId="{79139542-AAFF-DF4F-BED5-2CF873C647F5}" sibTransId="{81E50889-8C0B-6A4B-83EC-61921C7836AC}"/>
    <dgm:cxn modelId="{0F4D03A7-762E-8D47-909D-61746F191274}" type="presOf" srcId="{04B763B0-7ABD-48A9-B91E-AF07A95605F3}" destId="{A7488E1F-BBEF-0240-ABB7-1545A5FB62DC}" srcOrd="0" destOrd="0" presId="urn:microsoft.com/office/officeart/2005/8/layout/vList5"/>
    <dgm:cxn modelId="{BE042EA9-83E6-0D4F-8547-52017999472E}" type="presOf" srcId="{3348B179-C1C0-44D5-8184-D52621358A16}" destId="{95C2F28A-A497-ED48-80AC-95BAC9E8DDC4}" srcOrd="0" destOrd="11" presId="urn:microsoft.com/office/officeart/2005/8/layout/vList5"/>
    <dgm:cxn modelId="{B95AEEAA-2BE1-774D-9912-40C7F115F003}" type="presOf" srcId="{4C2CA483-7CD1-42AD-89BE-7FAF7AB4381A}" destId="{95C2F28A-A497-ED48-80AC-95BAC9E8DDC4}" srcOrd="0" destOrd="9" presId="urn:microsoft.com/office/officeart/2005/8/layout/vList5"/>
    <dgm:cxn modelId="{0D84AFC3-6CC9-44BC-91B4-B045F48AA484}" srcId="{4C2CA483-7CD1-42AD-89BE-7FAF7AB4381A}" destId="{CB4B932C-2D4C-4605-B4B1-877F6E468839}" srcOrd="2" destOrd="0" parTransId="{1C588858-5C3E-4AE6-B24F-34EF1BFB5AA3}" sibTransId="{6BFB6355-1B20-4864-B660-87E24D105AA9}"/>
    <dgm:cxn modelId="{3D7D7ECF-383D-4BCE-813C-4F6440E749C5}" srcId="{04B763B0-7ABD-48A9-B91E-AF07A95605F3}" destId="{916C8D3C-8959-4999-BA63-C989E6E6A7C5}" srcOrd="6" destOrd="0" parTransId="{A49E5BCF-4C07-4D38-8054-F2FDF8E6542A}" sibTransId="{AFF098D3-4D3C-4156-B751-9B42D00B4506}"/>
    <dgm:cxn modelId="{926584D6-180E-4B95-B42D-00CBC8788DA6}" srcId="{04B763B0-7ABD-48A9-B91E-AF07A95605F3}" destId="{568F4E1F-730A-474D-A042-E5E78767DAA1}" srcOrd="0" destOrd="0" parTransId="{9BFB9A60-956B-40F6-A5FA-3B178DBA3439}" sibTransId="{47ED8408-9484-46E7-B784-963D63A6EF27}"/>
    <dgm:cxn modelId="{8D2537E1-CFDE-4768-9D53-BDFFE2BC89FC}" srcId="{568F4E1F-730A-474D-A042-E5E78767DAA1}" destId="{6F24F87B-7347-4636-8D85-ED5DBE104838}" srcOrd="1" destOrd="0" parTransId="{020109A0-0E57-41C0-8678-3B8304BBF4CE}" sibTransId="{22F80919-2648-47C3-89FF-2E78673CF771}"/>
    <dgm:cxn modelId="{386A62EE-8729-0F47-B4A4-31584FFD627E}" type="presOf" srcId="{F97F9639-08DE-7C45-9BBD-EA7B16019C61}" destId="{95C2F28A-A497-ED48-80AC-95BAC9E8DDC4}" srcOrd="0" destOrd="13" presId="urn:microsoft.com/office/officeart/2005/8/layout/vList5"/>
    <dgm:cxn modelId="{4F8E37EF-ED67-784F-B019-AA6E8ACB14B6}" type="presOf" srcId="{374B0710-4F9C-455E-B2F8-00CACC6B901C}" destId="{95C2F28A-A497-ED48-80AC-95BAC9E8DDC4}" srcOrd="0" destOrd="4" presId="urn:microsoft.com/office/officeart/2005/8/layout/vList5"/>
    <dgm:cxn modelId="{5852F1F9-1D37-DD45-BDCE-4054B085666B}" type="presOf" srcId="{568F4E1F-730A-474D-A042-E5E78767DAA1}" destId="{95C2F28A-A497-ED48-80AC-95BAC9E8DDC4}" srcOrd="0" destOrd="0" presId="urn:microsoft.com/office/officeart/2005/8/layout/vList5"/>
    <dgm:cxn modelId="{EB0060FF-BEF2-4BF3-8ED4-A69AD568C1D3}" srcId="{4C2CA483-7CD1-42AD-89BE-7FAF7AB4381A}" destId="{3348B179-C1C0-44D5-8184-D52621358A16}" srcOrd="1" destOrd="0" parTransId="{2E480F04-D6B8-4DF1-B332-56E0C69EDEBE}" sibTransId="{8629B16C-937A-47CB-8C8F-16D40473272D}"/>
    <dgm:cxn modelId="{7DC76852-4BDD-B541-893C-61B7D6A3231D}" type="presParOf" srcId="{C8AAB5A6-D462-6F4A-96AE-8C81B6454B9D}" destId="{6FAE0075-93D9-D749-ADC7-5AE60F9C2FE3}" srcOrd="0" destOrd="0" presId="urn:microsoft.com/office/officeart/2005/8/layout/vList5"/>
    <dgm:cxn modelId="{F17975EF-AC8D-9C4D-A743-D21162F64990}" type="presParOf" srcId="{6FAE0075-93D9-D749-ADC7-5AE60F9C2FE3}" destId="{A7488E1F-BBEF-0240-ABB7-1545A5FB62DC}" srcOrd="0" destOrd="0" presId="urn:microsoft.com/office/officeart/2005/8/layout/vList5"/>
    <dgm:cxn modelId="{83CD6141-9FB1-D748-9270-DF37D2F01258}" type="presParOf" srcId="{6FAE0075-93D9-D749-ADC7-5AE60F9C2FE3}" destId="{95C2F28A-A497-ED48-80AC-95BAC9E8DDC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E759B-190A-DF48-B929-86ADE81B6BE4}" type="doc">
      <dgm:prSet loTypeId="urn:microsoft.com/office/officeart/2005/8/layout/chevron1" loCatId="" qsTypeId="urn:microsoft.com/office/officeart/2005/8/quickstyle/simple1" qsCatId="simple" csTypeId="urn:microsoft.com/office/officeart/2005/8/colors/colorful1" csCatId="colorful" phldr="1"/>
      <dgm:spPr/>
    </dgm:pt>
    <dgm:pt modelId="{FDFA0C29-4C63-5F4D-8FF4-6526E9D9FCF8}">
      <dgm:prSet phldrT="[Text]"/>
      <dgm:spPr/>
      <dgm:t>
        <a:bodyPr/>
        <a:lstStyle/>
        <a:p>
          <a:r>
            <a:rPr lang="en-US" dirty="0"/>
            <a:t>Objectives</a:t>
          </a:r>
        </a:p>
      </dgm:t>
    </dgm:pt>
    <dgm:pt modelId="{097B0A76-2E69-684A-98F7-D1E59A817425}" type="parTrans" cxnId="{4D7E5056-E699-C348-BA8D-41E742659AE4}">
      <dgm:prSet/>
      <dgm:spPr/>
      <dgm:t>
        <a:bodyPr/>
        <a:lstStyle/>
        <a:p>
          <a:endParaRPr lang="en-US"/>
        </a:p>
      </dgm:t>
    </dgm:pt>
    <dgm:pt modelId="{DCABBED4-8B66-3246-A6B1-7424F6FD9C90}" type="sibTrans" cxnId="{4D7E5056-E699-C348-BA8D-41E742659AE4}">
      <dgm:prSet/>
      <dgm:spPr/>
      <dgm:t>
        <a:bodyPr/>
        <a:lstStyle/>
        <a:p>
          <a:endParaRPr lang="en-US"/>
        </a:p>
      </dgm:t>
    </dgm:pt>
    <dgm:pt modelId="{C979EB99-6E35-E842-AACA-B0DC16E58BDF}">
      <dgm:prSet phldrT="[Text]"/>
      <dgm:spPr/>
      <dgm:t>
        <a:bodyPr/>
        <a:lstStyle/>
        <a:p>
          <a:r>
            <a:rPr lang="en-US" dirty="0"/>
            <a:t>Initiatives</a:t>
          </a:r>
        </a:p>
      </dgm:t>
    </dgm:pt>
    <dgm:pt modelId="{582B547F-C5DA-B94B-B631-BC029EEF95DA}" type="parTrans" cxnId="{DBA0A3EE-6FAD-894B-A4F5-266210EE4E3C}">
      <dgm:prSet/>
      <dgm:spPr/>
      <dgm:t>
        <a:bodyPr/>
        <a:lstStyle/>
        <a:p>
          <a:endParaRPr lang="en-US"/>
        </a:p>
      </dgm:t>
    </dgm:pt>
    <dgm:pt modelId="{1D540274-0066-6840-B04A-43F5C9BE6AAD}" type="sibTrans" cxnId="{DBA0A3EE-6FAD-894B-A4F5-266210EE4E3C}">
      <dgm:prSet/>
      <dgm:spPr/>
      <dgm:t>
        <a:bodyPr/>
        <a:lstStyle/>
        <a:p>
          <a:endParaRPr lang="en-US"/>
        </a:p>
      </dgm:t>
    </dgm:pt>
    <dgm:pt modelId="{8EDA3F7A-5FD4-2747-997C-14F1F2C9E7AD}">
      <dgm:prSet phldrT="[Text]"/>
      <dgm:spPr/>
      <dgm:t>
        <a:bodyPr/>
        <a:lstStyle/>
        <a:p>
          <a:r>
            <a:rPr lang="en-US" dirty="0"/>
            <a:t>Tactics</a:t>
          </a:r>
        </a:p>
      </dgm:t>
    </dgm:pt>
    <dgm:pt modelId="{A1B2B67A-3B52-4E44-9C12-78649CA2B7FA}" type="parTrans" cxnId="{81FCFEB8-74FB-EA48-AE5C-B3E562CCFB11}">
      <dgm:prSet/>
      <dgm:spPr/>
      <dgm:t>
        <a:bodyPr/>
        <a:lstStyle/>
        <a:p>
          <a:endParaRPr lang="en-US"/>
        </a:p>
      </dgm:t>
    </dgm:pt>
    <dgm:pt modelId="{F6D1E33E-7ACC-BC4D-9FBE-449C7414559D}" type="sibTrans" cxnId="{81FCFEB8-74FB-EA48-AE5C-B3E562CCFB11}">
      <dgm:prSet/>
      <dgm:spPr/>
      <dgm:t>
        <a:bodyPr/>
        <a:lstStyle/>
        <a:p>
          <a:endParaRPr lang="en-US"/>
        </a:p>
      </dgm:t>
    </dgm:pt>
    <dgm:pt modelId="{31E378D6-CB55-E745-B1E8-FBC0C0E9942D}">
      <dgm:prSet phldrT="[Text]"/>
      <dgm:spPr/>
      <dgm:t>
        <a:bodyPr/>
        <a:lstStyle/>
        <a:p>
          <a:r>
            <a:rPr lang="en-US" dirty="0"/>
            <a:t>Measurement</a:t>
          </a:r>
        </a:p>
      </dgm:t>
    </dgm:pt>
    <dgm:pt modelId="{CE258D8B-DE99-A543-A344-2A76788DEB5F}" type="parTrans" cxnId="{B658C5DB-C079-594C-842B-731F6FF5B8CB}">
      <dgm:prSet/>
      <dgm:spPr/>
      <dgm:t>
        <a:bodyPr/>
        <a:lstStyle/>
        <a:p>
          <a:endParaRPr lang="en-US"/>
        </a:p>
      </dgm:t>
    </dgm:pt>
    <dgm:pt modelId="{A8929DCF-2503-074E-93BD-579725C6CF0E}" type="sibTrans" cxnId="{B658C5DB-C079-594C-842B-731F6FF5B8CB}">
      <dgm:prSet/>
      <dgm:spPr/>
      <dgm:t>
        <a:bodyPr/>
        <a:lstStyle/>
        <a:p>
          <a:endParaRPr lang="en-US"/>
        </a:p>
      </dgm:t>
    </dgm:pt>
    <dgm:pt modelId="{BF19B82E-7A71-074D-80F9-CC43C2026CDA}" type="pres">
      <dgm:prSet presAssocID="{61AE759B-190A-DF48-B929-86ADE81B6BE4}" presName="Name0" presStyleCnt="0">
        <dgm:presLayoutVars>
          <dgm:dir/>
          <dgm:animLvl val="lvl"/>
          <dgm:resizeHandles val="exact"/>
        </dgm:presLayoutVars>
      </dgm:prSet>
      <dgm:spPr/>
    </dgm:pt>
    <dgm:pt modelId="{4853AEA9-71FA-D446-80F0-11DF972B84AB}" type="pres">
      <dgm:prSet presAssocID="{FDFA0C29-4C63-5F4D-8FF4-6526E9D9FCF8}" presName="parTxOnly" presStyleLbl="node1" presStyleIdx="0" presStyleCnt="4">
        <dgm:presLayoutVars>
          <dgm:chMax val="0"/>
          <dgm:chPref val="0"/>
          <dgm:bulletEnabled val="1"/>
        </dgm:presLayoutVars>
      </dgm:prSet>
      <dgm:spPr/>
    </dgm:pt>
    <dgm:pt modelId="{959E7120-F5C4-624D-BEE3-E267FA785CEA}" type="pres">
      <dgm:prSet presAssocID="{DCABBED4-8B66-3246-A6B1-7424F6FD9C90}" presName="parTxOnlySpace" presStyleCnt="0"/>
      <dgm:spPr/>
    </dgm:pt>
    <dgm:pt modelId="{6CF6E770-1D56-9F4F-8989-C99E4289BC78}" type="pres">
      <dgm:prSet presAssocID="{C979EB99-6E35-E842-AACA-B0DC16E58BDF}" presName="parTxOnly" presStyleLbl="node1" presStyleIdx="1" presStyleCnt="4">
        <dgm:presLayoutVars>
          <dgm:chMax val="0"/>
          <dgm:chPref val="0"/>
          <dgm:bulletEnabled val="1"/>
        </dgm:presLayoutVars>
      </dgm:prSet>
      <dgm:spPr/>
    </dgm:pt>
    <dgm:pt modelId="{B25CEE7C-0A0C-BF44-BB10-588CB6ED805A}" type="pres">
      <dgm:prSet presAssocID="{1D540274-0066-6840-B04A-43F5C9BE6AAD}" presName="parTxOnlySpace" presStyleCnt="0"/>
      <dgm:spPr/>
    </dgm:pt>
    <dgm:pt modelId="{4F0B78F4-012A-D64C-9B39-37EDC80FAD0D}" type="pres">
      <dgm:prSet presAssocID="{8EDA3F7A-5FD4-2747-997C-14F1F2C9E7AD}" presName="parTxOnly" presStyleLbl="node1" presStyleIdx="2" presStyleCnt="4">
        <dgm:presLayoutVars>
          <dgm:chMax val="0"/>
          <dgm:chPref val="0"/>
          <dgm:bulletEnabled val="1"/>
        </dgm:presLayoutVars>
      </dgm:prSet>
      <dgm:spPr/>
    </dgm:pt>
    <dgm:pt modelId="{FC734195-2210-5543-908D-A488E8982008}" type="pres">
      <dgm:prSet presAssocID="{F6D1E33E-7ACC-BC4D-9FBE-449C7414559D}" presName="parTxOnlySpace" presStyleCnt="0"/>
      <dgm:spPr/>
    </dgm:pt>
    <dgm:pt modelId="{2484E037-859C-C94E-A8B1-4242972A7BE2}" type="pres">
      <dgm:prSet presAssocID="{31E378D6-CB55-E745-B1E8-FBC0C0E9942D}" presName="parTxOnly" presStyleLbl="node1" presStyleIdx="3" presStyleCnt="4">
        <dgm:presLayoutVars>
          <dgm:chMax val="0"/>
          <dgm:chPref val="0"/>
          <dgm:bulletEnabled val="1"/>
        </dgm:presLayoutVars>
      </dgm:prSet>
      <dgm:spPr/>
    </dgm:pt>
  </dgm:ptLst>
  <dgm:cxnLst>
    <dgm:cxn modelId="{306E2340-DD20-F149-B157-FF734E9EEE02}" type="presOf" srcId="{31E378D6-CB55-E745-B1E8-FBC0C0E9942D}" destId="{2484E037-859C-C94E-A8B1-4242972A7BE2}" srcOrd="0" destOrd="0" presId="urn:microsoft.com/office/officeart/2005/8/layout/chevron1"/>
    <dgm:cxn modelId="{4D7E5056-E699-C348-BA8D-41E742659AE4}" srcId="{61AE759B-190A-DF48-B929-86ADE81B6BE4}" destId="{FDFA0C29-4C63-5F4D-8FF4-6526E9D9FCF8}" srcOrd="0" destOrd="0" parTransId="{097B0A76-2E69-684A-98F7-D1E59A817425}" sibTransId="{DCABBED4-8B66-3246-A6B1-7424F6FD9C90}"/>
    <dgm:cxn modelId="{C34BA370-FA39-0E42-B412-16671885F25F}" type="presOf" srcId="{61AE759B-190A-DF48-B929-86ADE81B6BE4}" destId="{BF19B82E-7A71-074D-80F9-CC43C2026CDA}" srcOrd="0" destOrd="0" presId="urn:microsoft.com/office/officeart/2005/8/layout/chevron1"/>
    <dgm:cxn modelId="{E433FA7A-1DED-D149-9A47-C96205694DE1}" type="presOf" srcId="{FDFA0C29-4C63-5F4D-8FF4-6526E9D9FCF8}" destId="{4853AEA9-71FA-D446-80F0-11DF972B84AB}" srcOrd="0" destOrd="0" presId="urn:microsoft.com/office/officeart/2005/8/layout/chevron1"/>
    <dgm:cxn modelId="{7F1EBB8E-9AB9-694F-A14D-DF235A6FDD55}" type="presOf" srcId="{C979EB99-6E35-E842-AACA-B0DC16E58BDF}" destId="{6CF6E770-1D56-9F4F-8989-C99E4289BC78}" srcOrd="0" destOrd="0" presId="urn:microsoft.com/office/officeart/2005/8/layout/chevron1"/>
    <dgm:cxn modelId="{81FCFEB8-74FB-EA48-AE5C-B3E562CCFB11}" srcId="{61AE759B-190A-DF48-B929-86ADE81B6BE4}" destId="{8EDA3F7A-5FD4-2747-997C-14F1F2C9E7AD}" srcOrd="2" destOrd="0" parTransId="{A1B2B67A-3B52-4E44-9C12-78649CA2B7FA}" sibTransId="{F6D1E33E-7ACC-BC4D-9FBE-449C7414559D}"/>
    <dgm:cxn modelId="{B658C5DB-C079-594C-842B-731F6FF5B8CB}" srcId="{61AE759B-190A-DF48-B929-86ADE81B6BE4}" destId="{31E378D6-CB55-E745-B1E8-FBC0C0E9942D}" srcOrd="3" destOrd="0" parTransId="{CE258D8B-DE99-A543-A344-2A76788DEB5F}" sibTransId="{A8929DCF-2503-074E-93BD-579725C6CF0E}"/>
    <dgm:cxn modelId="{72C954DE-4416-D048-90E2-C0391DC62BE6}" type="presOf" srcId="{8EDA3F7A-5FD4-2747-997C-14F1F2C9E7AD}" destId="{4F0B78F4-012A-D64C-9B39-37EDC80FAD0D}" srcOrd="0" destOrd="0" presId="urn:microsoft.com/office/officeart/2005/8/layout/chevron1"/>
    <dgm:cxn modelId="{DBA0A3EE-6FAD-894B-A4F5-266210EE4E3C}" srcId="{61AE759B-190A-DF48-B929-86ADE81B6BE4}" destId="{C979EB99-6E35-E842-AACA-B0DC16E58BDF}" srcOrd="1" destOrd="0" parTransId="{582B547F-C5DA-B94B-B631-BC029EEF95DA}" sibTransId="{1D540274-0066-6840-B04A-43F5C9BE6AAD}"/>
    <dgm:cxn modelId="{19188AC9-6ADF-EA4E-AD2A-4732F6AAF2AC}" type="presParOf" srcId="{BF19B82E-7A71-074D-80F9-CC43C2026CDA}" destId="{4853AEA9-71FA-D446-80F0-11DF972B84AB}" srcOrd="0" destOrd="0" presId="urn:microsoft.com/office/officeart/2005/8/layout/chevron1"/>
    <dgm:cxn modelId="{254A8E32-93B1-B84F-BA59-4334D734EEA1}" type="presParOf" srcId="{BF19B82E-7A71-074D-80F9-CC43C2026CDA}" destId="{959E7120-F5C4-624D-BEE3-E267FA785CEA}" srcOrd="1" destOrd="0" presId="urn:microsoft.com/office/officeart/2005/8/layout/chevron1"/>
    <dgm:cxn modelId="{9C21D5D5-01EB-2240-92B2-9CE4D8F89B07}" type="presParOf" srcId="{BF19B82E-7A71-074D-80F9-CC43C2026CDA}" destId="{6CF6E770-1D56-9F4F-8989-C99E4289BC78}" srcOrd="2" destOrd="0" presId="urn:microsoft.com/office/officeart/2005/8/layout/chevron1"/>
    <dgm:cxn modelId="{7B3258BF-42EA-734A-8CAB-4305094DC007}" type="presParOf" srcId="{BF19B82E-7A71-074D-80F9-CC43C2026CDA}" destId="{B25CEE7C-0A0C-BF44-BB10-588CB6ED805A}" srcOrd="3" destOrd="0" presId="urn:microsoft.com/office/officeart/2005/8/layout/chevron1"/>
    <dgm:cxn modelId="{8DE42034-C9AC-8E4C-8A14-DF96C49CBEC8}" type="presParOf" srcId="{BF19B82E-7A71-074D-80F9-CC43C2026CDA}" destId="{4F0B78F4-012A-D64C-9B39-37EDC80FAD0D}" srcOrd="4" destOrd="0" presId="urn:microsoft.com/office/officeart/2005/8/layout/chevron1"/>
    <dgm:cxn modelId="{7F193894-3E46-BC49-94AF-BB6A4FD085F6}" type="presParOf" srcId="{BF19B82E-7A71-074D-80F9-CC43C2026CDA}" destId="{FC734195-2210-5543-908D-A488E8982008}" srcOrd="5" destOrd="0" presId="urn:microsoft.com/office/officeart/2005/8/layout/chevron1"/>
    <dgm:cxn modelId="{C45F271F-52CA-C044-B1F5-D203E993FBAF}" type="presParOf" srcId="{BF19B82E-7A71-074D-80F9-CC43C2026CDA}" destId="{2484E037-859C-C94E-A8B1-4242972A7BE2}"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FE629-2C29-4AB3-8CCF-9A667A75D061}">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9548F-85E6-4B15-BC44-EEE68D480327}">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What are you really trying to accomplish?</a:t>
          </a:r>
        </a:p>
      </dsp:txBody>
      <dsp:txXfrm>
        <a:off x="559800" y="3022743"/>
        <a:ext cx="4320000" cy="720000"/>
      </dsp:txXfrm>
    </dsp:sp>
    <dsp:sp modelId="{588006B1-2A09-4B83-BDEF-273ABF8A9B21}">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B184EF-066F-40E2-B897-6C8F36BB8E3F}">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Specific goals—revenue, # of new customers, # of total customers</a:t>
          </a:r>
        </a:p>
      </dsp:txBody>
      <dsp:txXfrm>
        <a:off x="5635800" y="3022743"/>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2F28A-A497-ED48-80AC-95BAC9E8DDC4}">
      <dsp:nvSpPr>
        <dsp:cNvPr id="0" name=""/>
        <dsp:cNvSpPr/>
      </dsp:nvSpPr>
      <dsp:spPr>
        <a:xfrm rot="5400000">
          <a:off x="4556190" y="-1078879"/>
          <a:ext cx="4143730" cy="6301496"/>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Digital places</a:t>
          </a:r>
        </a:p>
        <a:p>
          <a:pPr marL="228600" lvl="2" indent="-114300" algn="l" defTabSz="622300">
            <a:lnSpc>
              <a:spcPct val="90000"/>
            </a:lnSpc>
            <a:spcBef>
              <a:spcPct val="0"/>
            </a:spcBef>
            <a:spcAft>
              <a:spcPct val="15000"/>
            </a:spcAft>
            <a:buChar char="•"/>
          </a:pPr>
          <a:r>
            <a:rPr lang="en-US" sz="1400" kern="1200" dirty="0"/>
            <a:t>Social media (LinkedIn, Facebook, Instagram, X, TikTok…) paid media vs owned media</a:t>
          </a:r>
        </a:p>
        <a:p>
          <a:pPr marL="228600" lvl="2" indent="-114300" algn="l" defTabSz="622300">
            <a:lnSpc>
              <a:spcPct val="90000"/>
            </a:lnSpc>
            <a:spcBef>
              <a:spcPct val="0"/>
            </a:spcBef>
            <a:spcAft>
              <a:spcPct val="15000"/>
            </a:spcAft>
            <a:buChar char="•"/>
          </a:pPr>
          <a:r>
            <a:rPr lang="en-US" sz="1400" kern="1200" dirty="0"/>
            <a:t>Google</a:t>
          </a:r>
        </a:p>
        <a:p>
          <a:pPr marL="228600" lvl="2" indent="-114300" algn="l" defTabSz="622300">
            <a:lnSpc>
              <a:spcPct val="90000"/>
            </a:lnSpc>
            <a:spcBef>
              <a:spcPct val="0"/>
            </a:spcBef>
            <a:spcAft>
              <a:spcPct val="15000"/>
            </a:spcAft>
            <a:buChar char="•"/>
          </a:pPr>
          <a:r>
            <a:rPr lang="en-US" sz="1400" kern="1200" dirty="0"/>
            <a:t>Trade</a:t>
          </a:r>
          <a:r>
            <a:rPr lang="en-US" sz="1400" kern="1200" baseline="0" dirty="0"/>
            <a:t> associations—sites, groups</a:t>
          </a:r>
          <a:endParaRPr lang="en-US" sz="1400" kern="1200" dirty="0"/>
        </a:p>
        <a:p>
          <a:pPr marL="228600" lvl="2" indent="-114300" algn="l" defTabSz="622300">
            <a:lnSpc>
              <a:spcPct val="90000"/>
            </a:lnSpc>
            <a:spcBef>
              <a:spcPct val="0"/>
            </a:spcBef>
            <a:spcAft>
              <a:spcPct val="15000"/>
            </a:spcAft>
            <a:buChar char="•"/>
          </a:pPr>
          <a:r>
            <a:rPr lang="en-US" sz="1400" kern="1200" dirty="0"/>
            <a:t>Streaming, </a:t>
          </a:r>
          <a:r>
            <a:rPr lang="en-US" sz="1400" kern="1200" baseline="0" dirty="0"/>
            <a:t>programmatic display</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baseline="0" dirty="0"/>
            <a:t>Email</a:t>
          </a:r>
          <a:endParaRPr lang="en-US" sz="1400" kern="1200" dirty="0"/>
        </a:p>
        <a:p>
          <a:pPr marL="228600" lvl="2" indent="-114300" algn="l" defTabSz="622300">
            <a:lnSpc>
              <a:spcPct val="90000"/>
            </a:lnSpc>
            <a:spcBef>
              <a:spcPct val="0"/>
            </a:spcBef>
            <a:spcAft>
              <a:spcPct val="15000"/>
            </a:spcAft>
            <a:buChar char="•"/>
          </a:pPr>
          <a:r>
            <a:rPr lang="en-US" sz="1400" kern="1200" baseline="0" dirty="0"/>
            <a:t>Don’t spam people…please…</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baseline="0" dirty="0"/>
            <a:t>In person</a:t>
          </a:r>
          <a:endParaRPr lang="en-US" sz="1400" kern="1200" dirty="0"/>
        </a:p>
        <a:p>
          <a:pPr marL="228600" lvl="2" indent="-114300" algn="l" defTabSz="622300">
            <a:lnSpc>
              <a:spcPct val="90000"/>
            </a:lnSpc>
            <a:spcBef>
              <a:spcPct val="0"/>
            </a:spcBef>
            <a:spcAft>
              <a:spcPct val="15000"/>
            </a:spcAft>
            <a:buChar char="•"/>
          </a:pPr>
          <a:r>
            <a:rPr lang="en-US" sz="1400" kern="1200" baseline="0" dirty="0"/>
            <a:t>Trade conferences, meetups</a:t>
          </a:r>
          <a:endParaRPr lang="en-US" sz="1400" kern="1200" dirty="0"/>
        </a:p>
        <a:p>
          <a:pPr marL="228600" lvl="2" indent="-114300" algn="l" defTabSz="622300">
            <a:lnSpc>
              <a:spcPct val="90000"/>
            </a:lnSpc>
            <a:spcBef>
              <a:spcPct val="0"/>
            </a:spcBef>
            <a:spcAft>
              <a:spcPct val="15000"/>
            </a:spcAft>
            <a:buChar char="•"/>
          </a:pPr>
          <a:r>
            <a:rPr lang="en-US" sz="1400" kern="1200" baseline="0" dirty="0"/>
            <a:t>Hosting events</a:t>
          </a:r>
          <a:endParaRPr lang="en-US" sz="1400" kern="1200" dirty="0"/>
        </a:p>
        <a:p>
          <a:pPr marL="228600" lvl="2" indent="-114300" algn="l" defTabSz="622300">
            <a:lnSpc>
              <a:spcPct val="90000"/>
            </a:lnSpc>
            <a:spcBef>
              <a:spcPct val="0"/>
            </a:spcBef>
            <a:spcAft>
              <a:spcPct val="15000"/>
            </a:spcAft>
            <a:buChar char="•"/>
          </a:pPr>
          <a:r>
            <a:rPr lang="en-US" sz="1400" kern="1200" baseline="0" dirty="0"/>
            <a:t>Networking events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baseline="0" dirty="0"/>
            <a:t>Influencers</a:t>
          </a:r>
          <a:endParaRPr lang="en-US" sz="1400" kern="1200" dirty="0"/>
        </a:p>
        <a:p>
          <a:pPr marL="228600" lvl="2" indent="-114300" algn="l" defTabSz="622300">
            <a:lnSpc>
              <a:spcPct val="90000"/>
            </a:lnSpc>
            <a:spcBef>
              <a:spcPct val="0"/>
            </a:spcBef>
            <a:spcAft>
              <a:spcPct val="15000"/>
            </a:spcAft>
            <a:buChar char="•"/>
          </a:pPr>
          <a:r>
            <a:rPr lang="en-US" sz="1400" kern="1200" baseline="0" dirty="0"/>
            <a:t>Paid influencers, content creators</a:t>
          </a:r>
          <a:endParaRPr lang="en-US" sz="1400" kern="1200" dirty="0"/>
        </a:p>
        <a:p>
          <a:pPr marL="228600" lvl="2" indent="-114300" algn="l" defTabSz="622300">
            <a:lnSpc>
              <a:spcPct val="90000"/>
            </a:lnSpc>
            <a:spcBef>
              <a:spcPct val="0"/>
            </a:spcBef>
            <a:spcAft>
              <a:spcPct val="15000"/>
            </a:spcAft>
            <a:buChar char="•"/>
          </a:pPr>
          <a:r>
            <a:rPr lang="en-US" sz="1400" kern="1200" baseline="0" dirty="0"/>
            <a:t>Word of mouth/referrals</a:t>
          </a:r>
          <a:endParaRPr lang="en-US" sz="1400" kern="1200" dirty="0"/>
        </a:p>
      </dsp:txBody>
      <dsp:txXfrm rot="-5400000">
        <a:off x="3477307" y="202284"/>
        <a:ext cx="6099216" cy="3739170"/>
      </dsp:txXfrm>
    </dsp:sp>
    <dsp:sp modelId="{A7488E1F-BBEF-0240-ABB7-1545A5FB62DC}">
      <dsp:nvSpPr>
        <dsp:cNvPr id="0" name=""/>
        <dsp:cNvSpPr/>
      </dsp:nvSpPr>
      <dsp:spPr>
        <a:xfrm>
          <a:off x="2249" y="2023"/>
          <a:ext cx="3678619" cy="413969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Where can you reach them?  </a:t>
          </a:r>
        </a:p>
        <a:p>
          <a:pPr marL="0" lvl="0" indent="0" algn="ctr" defTabSz="1066800">
            <a:lnSpc>
              <a:spcPct val="90000"/>
            </a:lnSpc>
            <a:spcBef>
              <a:spcPct val="0"/>
            </a:spcBef>
            <a:spcAft>
              <a:spcPct val="35000"/>
            </a:spcAft>
            <a:buNone/>
          </a:pPr>
          <a:r>
            <a:rPr lang="en-US" sz="2400" kern="1200" dirty="0"/>
            <a:t>Where are they receptive to your message?</a:t>
          </a:r>
        </a:p>
      </dsp:txBody>
      <dsp:txXfrm>
        <a:off x="181824" y="181598"/>
        <a:ext cx="3319469" cy="3780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3AEA9-71FA-D446-80F0-11DF972B84AB}">
      <dsp:nvSpPr>
        <dsp:cNvPr id="0" name=""/>
        <dsp:cNvSpPr/>
      </dsp:nvSpPr>
      <dsp:spPr>
        <a:xfrm>
          <a:off x="5175" y="322381"/>
          <a:ext cx="3012876" cy="1205150"/>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Objectives</a:t>
          </a:r>
        </a:p>
      </dsp:txBody>
      <dsp:txXfrm>
        <a:off x="607750" y="322381"/>
        <a:ext cx="1807726" cy="1205150"/>
      </dsp:txXfrm>
    </dsp:sp>
    <dsp:sp modelId="{6CF6E770-1D56-9F4F-8989-C99E4289BC78}">
      <dsp:nvSpPr>
        <dsp:cNvPr id="0" name=""/>
        <dsp:cNvSpPr/>
      </dsp:nvSpPr>
      <dsp:spPr>
        <a:xfrm>
          <a:off x="2716764" y="322381"/>
          <a:ext cx="3012876" cy="1205150"/>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Initiatives</a:t>
          </a:r>
        </a:p>
      </dsp:txBody>
      <dsp:txXfrm>
        <a:off x="3319339" y="322381"/>
        <a:ext cx="1807726" cy="1205150"/>
      </dsp:txXfrm>
    </dsp:sp>
    <dsp:sp modelId="{4F0B78F4-012A-D64C-9B39-37EDC80FAD0D}">
      <dsp:nvSpPr>
        <dsp:cNvPr id="0" name=""/>
        <dsp:cNvSpPr/>
      </dsp:nvSpPr>
      <dsp:spPr>
        <a:xfrm>
          <a:off x="5428353" y="322381"/>
          <a:ext cx="3012876" cy="1205150"/>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Tactics</a:t>
          </a:r>
        </a:p>
      </dsp:txBody>
      <dsp:txXfrm>
        <a:off x="6030928" y="322381"/>
        <a:ext cx="1807726" cy="1205150"/>
      </dsp:txXfrm>
    </dsp:sp>
    <dsp:sp modelId="{2484E037-859C-C94E-A8B1-4242972A7BE2}">
      <dsp:nvSpPr>
        <dsp:cNvPr id="0" name=""/>
        <dsp:cNvSpPr/>
      </dsp:nvSpPr>
      <dsp:spPr>
        <a:xfrm>
          <a:off x="8139942" y="322381"/>
          <a:ext cx="3012876" cy="1205150"/>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Measurement</a:t>
          </a:r>
        </a:p>
      </dsp:txBody>
      <dsp:txXfrm>
        <a:off x="8742517" y="322381"/>
        <a:ext cx="1807726" cy="12051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8C4C9-D28D-A641-BC28-C8AB868CB6A5}" type="datetimeFigureOut">
              <a:rPr lang="en-US" smtClean="0"/>
              <a:t>10/18/24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45E25-9AC2-8F4B-9A03-3BA65F877036}" type="slidenum">
              <a:rPr lang="en-US" smtClean="0"/>
              <a:t>‹#›</a:t>
            </a:fld>
            <a:endParaRPr lang="en-US" dirty="0"/>
          </a:p>
        </p:txBody>
      </p:sp>
    </p:spTree>
    <p:extLst>
      <p:ext uri="{BB962C8B-B14F-4D97-AF65-F5344CB8AC3E}">
        <p14:creationId xmlns:p14="http://schemas.microsoft.com/office/powerpoint/2010/main" val="424724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1</a:t>
            </a:fld>
            <a:endParaRPr lang="en-US" dirty="0"/>
          </a:p>
        </p:txBody>
      </p:sp>
    </p:spTree>
    <p:extLst>
      <p:ext uri="{BB962C8B-B14F-4D97-AF65-F5344CB8AC3E}">
        <p14:creationId xmlns:p14="http://schemas.microsoft.com/office/powerpoint/2010/main" val="97864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Where</a:t>
            </a:r>
            <a:r>
              <a:rPr lang="en-US" dirty="0"/>
              <a:t> will you get the biggest bang for your buck?</a:t>
            </a:r>
          </a:p>
          <a:p>
            <a:pPr marL="0" indent="0">
              <a:buNone/>
            </a:pPr>
            <a:r>
              <a:rPr lang="en-US" baseline="0" dirty="0"/>
              <a:t>A combination of tactics is generally better</a:t>
            </a:r>
            <a:r>
              <a:rPr lang="en-US" dirty="0"/>
              <a:t> than putting everything in one tactic</a:t>
            </a:r>
            <a:endParaRPr lang="en-US" baseline="0" dirty="0"/>
          </a:p>
        </p:txBody>
      </p:sp>
      <p:sp>
        <p:nvSpPr>
          <p:cNvPr id="4" name="Slide Number Placeholder 3"/>
          <p:cNvSpPr>
            <a:spLocks noGrp="1"/>
          </p:cNvSpPr>
          <p:nvPr>
            <p:ph type="sldNum" sz="quarter" idx="5"/>
          </p:nvPr>
        </p:nvSpPr>
        <p:spPr/>
        <p:txBody>
          <a:bodyPr/>
          <a:lstStyle/>
          <a:p>
            <a:fld id="{9C845E25-9AC2-8F4B-9A03-3BA65F877036}" type="slidenum">
              <a:rPr lang="en-US" smtClean="0"/>
              <a:t>10</a:t>
            </a:fld>
            <a:endParaRPr lang="en-US" dirty="0"/>
          </a:p>
        </p:txBody>
      </p:sp>
    </p:spTree>
    <p:extLst>
      <p:ext uri="{BB962C8B-B14F-4D97-AF65-F5344CB8AC3E}">
        <p14:creationId xmlns:p14="http://schemas.microsoft.com/office/powerpoint/2010/main" val="3201990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11</a:t>
            </a:fld>
            <a:endParaRPr lang="en-US" dirty="0"/>
          </a:p>
        </p:txBody>
      </p:sp>
    </p:spTree>
    <p:extLst>
      <p:ext uri="{BB962C8B-B14F-4D97-AF65-F5344CB8AC3E}">
        <p14:creationId xmlns:p14="http://schemas.microsoft.com/office/powerpoint/2010/main" val="194779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12</a:t>
            </a:fld>
            <a:endParaRPr lang="en-US" dirty="0"/>
          </a:p>
        </p:txBody>
      </p:sp>
    </p:spTree>
    <p:extLst>
      <p:ext uri="{BB962C8B-B14F-4D97-AF65-F5344CB8AC3E}">
        <p14:creationId xmlns:p14="http://schemas.microsoft.com/office/powerpoint/2010/main" val="138180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13</a:t>
            </a:fld>
            <a:endParaRPr lang="en-US" dirty="0"/>
          </a:p>
        </p:txBody>
      </p:sp>
    </p:spTree>
    <p:extLst>
      <p:ext uri="{BB962C8B-B14F-4D97-AF65-F5344CB8AC3E}">
        <p14:creationId xmlns:p14="http://schemas.microsoft.com/office/powerpoint/2010/main" val="314635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16</a:t>
            </a:fld>
            <a:endParaRPr lang="en-US" dirty="0"/>
          </a:p>
        </p:txBody>
      </p:sp>
    </p:spTree>
    <p:extLst>
      <p:ext uri="{BB962C8B-B14F-4D97-AF65-F5344CB8AC3E}">
        <p14:creationId xmlns:p14="http://schemas.microsoft.com/office/powerpoint/2010/main" val="72825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A6E148-93E5-4462-AF66-EF2A95DC10D9}" type="slidenum">
              <a:rPr lang="en-US" smtClean="0"/>
              <a:pPr/>
              <a:t>20</a:t>
            </a:fld>
            <a:endParaRPr lang="en-US" dirty="0"/>
          </a:p>
        </p:txBody>
      </p:sp>
    </p:spTree>
    <p:extLst>
      <p:ext uri="{BB962C8B-B14F-4D97-AF65-F5344CB8AC3E}">
        <p14:creationId xmlns:p14="http://schemas.microsoft.com/office/powerpoint/2010/main" val="290055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9283-945C-0A62-2C2B-4F547A614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A8D75-474C-FB75-522E-7B326176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99175-4907-F9F9-D748-D520C7EA9671}"/>
              </a:ext>
            </a:extLst>
          </p:cNvPr>
          <p:cNvSpPr>
            <a:spLocks noGrp="1"/>
          </p:cNvSpPr>
          <p:nvPr>
            <p:ph type="body" idx="1"/>
          </p:nvPr>
        </p:nvSpPr>
        <p:spPr/>
        <p:txBody>
          <a:bodyPr/>
          <a:lstStyle/>
          <a:p>
            <a:r>
              <a:rPr lang="en-US" dirty="0"/>
              <a:t>Tom Owen—legal</a:t>
            </a:r>
            <a:r>
              <a:rPr lang="en-US" baseline="0" dirty="0"/>
              <a:t> contact for the Scott Tissue and Paper Towels businesses at Kimberly Clark</a:t>
            </a:r>
          </a:p>
          <a:p>
            <a:r>
              <a:rPr lang="en-US" baseline="0" dirty="0"/>
              <a:t>When I finished grad school here in town at Kellogg I joined K-C when their marketing organization was based in Neenah, Wisconsin</a:t>
            </a:r>
          </a:p>
          <a:p>
            <a:r>
              <a:rPr lang="en-US" baseline="0" dirty="0"/>
              <a:t>I was so excited at the prospect of working on household brands like Huggies and Kleenex.  And in my career there I was able to work on the sexiest brands in the company—KOTEX, DEPEND, topics that would shut down conversations at cocktail parties.  But I digress.  When I started, I worked on toilet paper—specifically Scott Tissue, 1000 sheets per roll.  And paper towels—Scott, Viva, and Hi-Dri.  And here Tom Owens was, countering my enthusiasm and starry-eyed visions by calling me a liar.</a:t>
            </a:r>
          </a:p>
          <a:p>
            <a:endParaRPr lang="en-US" baseline="0" dirty="0"/>
          </a:p>
          <a:p>
            <a:r>
              <a:rPr lang="en-US" baseline="0" dirty="0"/>
              <a:t>His reasoning, as he put it: Marketers will put a drop of aloe in a vat of tissue pulp and then claim on the package that it has all of these health benefits, and those are lies.</a:t>
            </a:r>
          </a:p>
          <a:p>
            <a:endParaRPr lang="en-US" baseline="0" dirty="0"/>
          </a:p>
          <a:p>
            <a:r>
              <a:rPr lang="en-US" baseline="0" dirty="0"/>
              <a:t>There are also plenty of marketers—not unlike other parts of business--who get caught up in buzzwords because it’s something new &amp; shiny, it’s trendy, or maybe it just confuses non-marketers enough that it makes the person seem like they know what they’re talking about.  But that doesn’t reflect well on marketers, and it doesn’t get the job done.</a:t>
            </a:r>
          </a:p>
        </p:txBody>
      </p:sp>
      <p:sp>
        <p:nvSpPr>
          <p:cNvPr id="4" name="Slide Number Placeholder 3">
            <a:extLst>
              <a:ext uri="{FF2B5EF4-FFF2-40B4-BE49-F238E27FC236}">
                <a16:creationId xmlns:a16="http://schemas.microsoft.com/office/drawing/2014/main" id="{B465C7D5-4B04-5DCE-DB3C-A42AEE427264}"/>
              </a:ext>
            </a:extLst>
          </p:cNvPr>
          <p:cNvSpPr>
            <a:spLocks noGrp="1"/>
          </p:cNvSpPr>
          <p:nvPr>
            <p:ph type="sldNum" sz="quarter" idx="5"/>
          </p:nvPr>
        </p:nvSpPr>
        <p:spPr/>
        <p:txBody>
          <a:bodyPr/>
          <a:lstStyle/>
          <a:p>
            <a:fld id="{9C845E25-9AC2-8F4B-9A03-3BA65F877036}" type="slidenum">
              <a:rPr lang="en-US" smtClean="0"/>
              <a:t>2</a:t>
            </a:fld>
            <a:endParaRPr lang="en-US" dirty="0"/>
          </a:p>
        </p:txBody>
      </p:sp>
    </p:spTree>
    <p:extLst>
      <p:ext uri="{BB962C8B-B14F-4D97-AF65-F5344CB8AC3E}">
        <p14:creationId xmlns:p14="http://schemas.microsoft.com/office/powerpoint/2010/main" val="2232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I disagree with Tom’s blanket statement.  Since leaving K-C I’ve worked as a marketing executive and consultant in many different businesses from manufacturing to tech to insurance, B2B and B2C and B2B2C. I’ve met some people along the way who fit Tom’s description.  But what I’ve learned is that the best marketing isn’t about tricking people and using smoke &amp; mirrors.  And it isn’t about using buzzwords to sound smart and convince people you know what you’re doing.  It’s about focusing on what the business needs to accomplish, designing a plan to achieve it, and then doing effective “matchmaking”—reaching people with a genuine need and a desire to address that need, and offering them a real solution. </a:t>
            </a:r>
            <a:endParaRPr lang="en-US" dirty="0"/>
          </a:p>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3</a:t>
            </a:fld>
            <a:endParaRPr lang="en-US" dirty="0"/>
          </a:p>
        </p:txBody>
      </p:sp>
    </p:spTree>
    <p:extLst>
      <p:ext uri="{BB962C8B-B14F-4D97-AF65-F5344CB8AC3E}">
        <p14:creationId xmlns:p14="http://schemas.microsoft.com/office/powerpoint/2010/main" val="3378932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A6E148-93E5-4462-AF66-EF2A95DC10D9}" type="slidenum">
              <a:rPr lang="en-US" smtClean="0"/>
              <a:pPr/>
              <a:t>4</a:t>
            </a:fld>
            <a:endParaRPr lang="en-US" dirty="0"/>
          </a:p>
        </p:txBody>
      </p:sp>
    </p:spTree>
    <p:extLst>
      <p:ext uri="{BB962C8B-B14F-4D97-AF65-F5344CB8AC3E}">
        <p14:creationId xmlns:p14="http://schemas.microsoft.com/office/powerpoint/2010/main" val="138546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5</a:t>
            </a:fld>
            <a:endParaRPr lang="en-US" dirty="0"/>
          </a:p>
        </p:txBody>
      </p:sp>
    </p:spTree>
    <p:extLst>
      <p:ext uri="{BB962C8B-B14F-4D97-AF65-F5344CB8AC3E}">
        <p14:creationId xmlns:p14="http://schemas.microsoft.com/office/powerpoint/2010/main" val="208125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6</a:t>
            </a:fld>
            <a:endParaRPr lang="en-US" dirty="0"/>
          </a:p>
        </p:txBody>
      </p:sp>
    </p:spTree>
    <p:extLst>
      <p:ext uri="{BB962C8B-B14F-4D97-AF65-F5344CB8AC3E}">
        <p14:creationId xmlns:p14="http://schemas.microsoft.com/office/powerpoint/2010/main" val="257316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7</a:t>
            </a:fld>
            <a:endParaRPr lang="en-US" dirty="0"/>
          </a:p>
        </p:txBody>
      </p:sp>
    </p:spTree>
    <p:extLst>
      <p:ext uri="{BB962C8B-B14F-4D97-AF65-F5344CB8AC3E}">
        <p14:creationId xmlns:p14="http://schemas.microsoft.com/office/powerpoint/2010/main" val="34768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845E25-9AC2-8F4B-9A03-3BA65F877036}" type="slidenum">
              <a:rPr lang="en-US" smtClean="0"/>
              <a:t>8</a:t>
            </a:fld>
            <a:endParaRPr lang="en-US" dirty="0"/>
          </a:p>
        </p:txBody>
      </p:sp>
    </p:spTree>
    <p:extLst>
      <p:ext uri="{BB962C8B-B14F-4D97-AF65-F5344CB8AC3E}">
        <p14:creationId xmlns:p14="http://schemas.microsoft.com/office/powerpoint/2010/main" val="227757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B0D34-B90F-D421-2BEC-9F65E01E9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B6182-F0B8-C6F9-AC9F-B977E8109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B0C5D-CF4D-434D-7618-CE4CAA15EB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FF734F-AF24-5D08-D323-A826CC982A5B}"/>
              </a:ext>
            </a:extLst>
          </p:cNvPr>
          <p:cNvSpPr>
            <a:spLocks noGrp="1"/>
          </p:cNvSpPr>
          <p:nvPr>
            <p:ph type="sldNum" sz="quarter" idx="5"/>
          </p:nvPr>
        </p:nvSpPr>
        <p:spPr/>
        <p:txBody>
          <a:bodyPr/>
          <a:lstStyle/>
          <a:p>
            <a:fld id="{9C845E25-9AC2-8F4B-9A03-3BA65F877036}" type="slidenum">
              <a:rPr lang="en-US" smtClean="0"/>
              <a:t>9</a:t>
            </a:fld>
            <a:endParaRPr lang="en-US" dirty="0"/>
          </a:p>
        </p:txBody>
      </p:sp>
    </p:spTree>
    <p:extLst>
      <p:ext uri="{BB962C8B-B14F-4D97-AF65-F5344CB8AC3E}">
        <p14:creationId xmlns:p14="http://schemas.microsoft.com/office/powerpoint/2010/main" val="340246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8406-DE07-39B6-0093-CEE1EC7DA6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1EAFA-D416-938F-879D-6B467CA93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44165-26FA-CCD8-9D9A-D2D74438CB88}"/>
              </a:ext>
            </a:extLst>
          </p:cNvPr>
          <p:cNvSpPr>
            <a:spLocks noGrp="1"/>
          </p:cNvSpPr>
          <p:nvPr>
            <p:ph type="dt" sz="half" idx="10"/>
          </p:nvPr>
        </p:nvSpPr>
        <p:spPr>
          <a:xfrm>
            <a:off x="838200" y="6356350"/>
            <a:ext cx="2743200" cy="365125"/>
          </a:xfrm>
          <a:prstGeom prst="rect">
            <a:avLst/>
          </a:prstGeom>
        </p:spPr>
        <p:txBody>
          <a:bodyPr/>
          <a:lstStyle/>
          <a:p>
            <a:fld id="{2E8C53EA-7BFD-4540-BEEB-234E764BEB9C}" type="datetime1">
              <a:rPr lang="en-US" smtClean="0"/>
              <a:t>10/18/24</a:t>
            </a:fld>
            <a:endParaRPr lang="en-US" dirty="0"/>
          </a:p>
        </p:txBody>
      </p:sp>
      <p:sp>
        <p:nvSpPr>
          <p:cNvPr id="5" name="Footer Placeholder 4">
            <a:extLst>
              <a:ext uri="{FF2B5EF4-FFF2-40B4-BE49-F238E27FC236}">
                <a16:creationId xmlns:a16="http://schemas.microsoft.com/office/drawing/2014/main" id="{7E319625-AD99-A3BE-423B-01D031D386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0C2F10-34BF-1EF6-0127-EB225BEFB9E2}"/>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389305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D0B0-15D5-6E4E-F2FE-C5213879A3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C3CCD2-1E40-34E9-6C99-34D815F43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CFFA8-CC95-C726-A633-7B4E59F34DD9}"/>
              </a:ext>
            </a:extLst>
          </p:cNvPr>
          <p:cNvSpPr>
            <a:spLocks noGrp="1"/>
          </p:cNvSpPr>
          <p:nvPr>
            <p:ph type="dt" sz="half" idx="10"/>
          </p:nvPr>
        </p:nvSpPr>
        <p:spPr>
          <a:xfrm>
            <a:off x="838200" y="6356350"/>
            <a:ext cx="2743200" cy="365125"/>
          </a:xfrm>
          <a:prstGeom prst="rect">
            <a:avLst/>
          </a:prstGeom>
        </p:spPr>
        <p:txBody>
          <a:bodyPr/>
          <a:lstStyle/>
          <a:p>
            <a:fld id="{0B1BC415-DA8D-8442-A56C-29C87935A0E9}" type="datetime1">
              <a:rPr lang="en-US" smtClean="0"/>
              <a:t>10/18/24</a:t>
            </a:fld>
            <a:endParaRPr lang="en-US" dirty="0"/>
          </a:p>
        </p:txBody>
      </p:sp>
      <p:sp>
        <p:nvSpPr>
          <p:cNvPr id="5" name="Footer Placeholder 4">
            <a:extLst>
              <a:ext uri="{FF2B5EF4-FFF2-40B4-BE49-F238E27FC236}">
                <a16:creationId xmlns:a16="http://schemas.microsoft.com/office/drawing/2014/main" id="{EED4DD5B-DB78-6D0F-2C9A-EEF1D3B05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33185F-E335-F10A-A95B-F7588C1D795E}"/>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231236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394760-A89F-D217-F8E6-9F82042771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FC99C-0DF5-7C6E-F283-F0C4B42B91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ACA387-9048-FC08-AF3B-A4DF4A7F2DC4}"/>
              </a:ext>
            </a:extLst>
          </p:cNvPr>
          <p:cNvSpPr>
            <a:spLocks noGrp="1"/>
          </p:cNvSpPr>
          <p:nvPr>
            <p:ph type="dt" sz="half" idx="10"/>
          </p:nvPr>
        </p:nvSpPr>
        <p:spPr>
          <a:xfrm>
            <a:off x="838200" y="6356350"/>
            <a:ext cx="2743200" cy="365125"/>
          </a:xfrm>
          <a:prstGeom prst="rect">
            <a:avLst/>
          </a:prstGeom>
        </p:spPr>
        <p:txBody>
          <a:bodyPr/>
          <a:lstStyle/>
          <a:p>
            <a:fld id="{C7AB25B9-DBDA-3842-92BD-A48273905E6F}" type="datetime1">
              <a:rPr lang="en-US" smtClean="0"/>
              <a:t>10/18/24</a:t>
            </a:fld>
            <a:endParaRPr lang="en-US" dirty="0"/>
          </a:p>
        </p:txBody>
      </p:sp>
      <p:sp>
        <p:nvSpPr>
          <p:cNvPr id="5" name="Footer Placeholder 4">
            <a:extLst>
              <a:ext uri="{FF2B5EF4-FFF2-40B4-BE49-F238E27FC236}">
                <a16:creationId xmlns:a16="http://schemas.microsoft.com/office/drawing/2014/main" id="{12C8DCC9-AE3A-A6B6-8ECE-9E287F9E65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AB4B75-1772-2DA2-E0CC-F6874B84EB83}"/>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2781531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1166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CD88-DD53-66AA-CDF9-5EDA9446E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86569-7EEA-D2AC-3A08-284CEFE168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E8CC8-7D37-6839-626A-2CE8D75E5A37}"/>
              </a:ext>
            </a:extLst>
          </p:cNvPr>
          <p:cNvSpPr>
            <a:spLocks noGrp="1"/>
          </p:cNvSpPr>
          <p:nvPr>
            <p:ph type="dt" sz="half" idx="10"/>
          </p:nvPr>
        </p:nvSpPr>
        <p:spPr>
          <a:xfrm>
            <a:off x="838200" y="6356350"/>
            <a:ext cx="2743200" cy="365125"/>
          </a:xfrm>
          <a:prstGeom prst="rect">
            <a:avLst/>
          </a:prstGeom>
        </p:spPr>
        <p:txBody>
          <a:bodyPr/>
          <a:lstStyle/>
          <a:p>
            <a:fld id="{780FDCF6-25C2-E94D-9766-83FA553BF4D6}" type="datetime1">
              <a:rPr lang="en-US" smtClean="0"/>
              <a:t>10/18/24</a:t>
            </a:fld>
            <a:endParaRPr lang="en-US" dirty="0"/>
          </a:p>
        </p:txBody>
      </p:sp>
      <p:sp>
        <p:nvSpPr>
          <p:cNvPr id="5" name="Footer Placeholder 4">
            <a:extLst>
              <a:ext uri="{FF2B5EF4-FFF2-40B4-BE49-F238E27FC236}">
                <a16:creationId xmlns:a16="http://schemas.microsoft.com/office/drawing/2014/main" id="{6C69D0A8-DA2A-9324-8DBB-99434170B2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EA5641-C9D8-3BDE-628F-5DBB714EBA1F}"/>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119437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9734-42B6-337E-9741-953FA204D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19BB29-6ACE-15C6-EC82-C07D5CAE94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8C4981-3B26-AA12-7356-B79DB05F61CF}"/>
              </a:ext>
            </a:extLst>
          </p:cNvPr>
          <p:cNvSpPr>
            <a:spLocks noGrp="1"/>
          </p:cNvSpPr>
          <p:nvPr>
            <p:ph type="dt" sz="half" idx="10"/>
          </p:nvPr>
        </p:nvSpPr>
        <p:spPr>
          <a:xfrm>
            <a:off x="838200" y="6356350"/>
            <a:ext cx="2743200" cy="365125"/>
          </a:xfrm>
          <a:prstGeom prst="rect">
            <a:avLst/>
          </a:prstGeom>
        </p:spPr>
        <p:txBody>
          <a:bodyPr/>
          <a:lstStyle/>
          <a:p>
            <a:fld id="{C020D69B-04F4-BF4F-97E5-242F89AB3696}" type="datetime1">
              <a:rPr lang="en-US" smtClean="0"/>
              <a:t>10/18/24</a:t>
            </a:fld>
            <a:endParaRPr lang="en-US" dirty="0"/>
          </a:p>
        </p:txBody>
      </p:sp>
      <p:sp>
        <p:nvSpPr>
          <p:cNvPr id="5" name="Footer Placeholder 4">
            <a:extLst>
              <a:ext uri="{FF2B5EF4-FFF2-40B4-BE49-F238E27FC236}">
                <a16:creationId xmlns:a16="http://schemas.microsoft.com/office/drawing/2014/main" id="{D3FBDCDC-5061-1638-3F9E-A5625CD32C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DE5D4D-862F-3F3D-9CB1-93006BEFFC52}"/>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1082534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7D11-38D2-FEF4-7E8E-117242D2A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7331A-0D0B-1AA3-0F58-FC5B567A19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D8FF09-90DE-D6B3-8D62-DF84578EAC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F24067-35CE-8A10-5B27-C15D0DB3E596}"/>
              </a:ext>
            </a:extLst>
          </p:cNvPr>
          <p:cNvSpPr>
            <a:spLocks noGrp="1"/>
          </p:cNvSpPr>
          <p:nvPr>
            <p:ph type="dt" sz="half" idx="10"/>
          </p:nvPr>
        </p:nvSpPr>
        <p:spPr>
          <a:xfrm>
            <a:off x="838200" y="6356350"/>
            <a:ext cx="2743200" cy="365125"/>
          </a:xfrm>
          <a:prstGeom prst="rect">
            <a:avLst/>
          </a:prstGeom>
        </p:spPr>
        <p:txBody>
          <a:bodyPr/>
          <a:lstStyle/>
          <a:p>
            <a:fld id="{BE68C253-8A5C-DB45-B1F3-9B7BF088D626}" type="datetime1">
              <a:rPr lang="en-US" smtClean="0"/>
              <a:t>10/18/24</a:t>
            </a:fld>
            <a:endParaRPr lang="en-US" dirty="0"/>
          </a:p>
        </p:txBody>
      </p:sp>
      <p:sp>
        <p:nvSpPr>
          <p:cNvPr id="6" name="Footer Placeholder 5">
            <a:extLst>
              <a:ext uri="{FF2B5EF4-FFF2-40B4-BE49-F238E27FC236}">
                <a16:creationId xmlns:a16="http://schemas.microsoft.com/office/drawing/2014/main" id="{4115A1B5-3BBB-FB0B-4E15-2D89C6110F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6CAE1A-8048-C613-70B3-9D2E8918D07E}"/>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398118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B5CA-BA3E-75F0-6D9B-B497187878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6B79F-8046-8A9A-E410-7D584ABD5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D03D4F-BC90-451C-4D6C-3FA07CA580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13688-8E81-732F-171D-160935DE3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B53F59-A30C-DFC9-4230-929A5386D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E27E2-75BA-7A12-5EEC-1ED09AD309A1}"/>
              </a:ext>
            </a:extLst>
          </p:cNvPr>
          <p:cNvSpPr>
            <a:spLocks noGrp="1"/>
          </p:cNvSpPr>
          <p:nvPr>
            <p:ph type="dt" sz="half" idx="10"/>
          </p:nvPr>
        </p:nvSpPr>
        <p:spPr>
          <a:xfrm>
            <a:off x="838200" y="6356350"/>
            <a:ext cx="2743200" cy="365125"/>
          </a:xfrm>
          <a:prstGeom prst="rect">
            <a:avLst/>
          </a:prstGeom>
        </p:spPr>
        <p:txBody>
          <a:bodyPr/>
          <a:lstStyle/>
          <a:p>
            <a:fld id="{C3068B94-EA34-1448-B3E0-8C38E8F94B7C}" type="datetime1">
              <a:rPr lang="en-US" smtClean="0"/>
              <a:t>10/18/24</a:t>
            </a:fld>
            <a:endParaRPr lang="en-US" dirty="0"/>
          </a:p>
        </p:txBody>
      </p:sp>
      <p:sp>
        <p:nvSpPr>
          <p:cNvPr id="8" name="Footer Placeholder 7">
            <a:extLst>
              <a:ext uri="{FF2B5EF4-FFF2-40B4-BE49-F238E27FC236}">
                <a16:creationId xmlns:a16="http://schemas.microsoft.com/office/drawing/2014/main" id="{9395F98B-D3F3-B183-AE5A-8D80124C6C4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9E714E-5919-7A80-E431-7AE1ED27AC93}"/>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414531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91DB-7235-74AD-47D0-512BB65B9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60F6DD-40AE-E915-B6AA-CFF7DEFEE5CA}"/>
              </a:ext>
            </a:extLst>
          </p:cNvPr>
          <p:cNvSpPr>
            <a:spLocks noGrp="1"/>
          </p:cNvSpPr>
          <p:nvPr>
            <p:ph type="dt" sz="half" idx="10"/>
          </p:nvPr>
        </p:nvSpPr>
        <p:spPr>
          <a:xfrm>
            <a:off x="838200" y="6356350"/>
            <a:ext cx="2743200" cy="365125"/>
          </a:xfrm>
          <a:prstGeom prst="rect">
            <a:avLst/>
          </a:prstGeom>
        </p:spPr>
        <p:txBody>
          <a:bodyPr/>
          <a:lstStyle/>
          <a:p>
            <a:fld id="{79F6C1AD-CECF-0647-97B0-1E249C5B27FB}" type="datetime1">
              <a:rPr lang="en-US" smtClean="0"/>
              <a:t>10/18/24</a:t>
            </a:fld>
            <a:endParaRPr lang="en-US" dirty="0"/>
          </a:p>
        </p:txBody>
      </p:sp>
      <p:sp>
        <p:nvSpPr>
          <p:cNvPr id="4" name="Footer Placeholder 3">
            <a:extLst>
              <a:ext uri="{FF2B5EF4-FFF2-40B4-BE49-F238E27FC236}">
                <a16:creationId xmlns:a16="http://schemas.microsoft.com/office/drawing/2014/main" id="{A359B851-5879-5554-D9A7-4F2B770661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B8141D-1A92-D07E-20F2-441A0C19B92C}"/>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58759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756C-2224-497C-A594-5BD1EE6A85F2}"/>
              </a:ext>
            </a:extLst>
          </p:cNvPr>
          <p:cNvSpPr>
            <a:spLocks noGrp="1"/>
          </p:cNvSpPr>
          <p:nvPr>
            <p:ph type="dt" sz="half" idx="10"/>
          </p:nvPr>
        </p:nvSpPr>
        <p:spPr>
          <a:xfrm>
            <a:off x="838200" y="6356350"/>
            <a:ext cx="2743200" cy="365125"/>
          </a:xfrm>
          <a:prstGeom prst="rect">
            <a:avLst/>
          </a:prstGeom>
        </p:spPr>
        <p:txBody>
          <a:bodyPr/>
          <a:lstStyle/>
          <a:p>
            <a:fld id="{4AB659D4-9871-FD48-A257-BF3404EB8DC9}" type="datetime1">
              <a:rPr lang="en-US" smtClean="0"/>
              <a:t>10/18/24</a:t>
            </a:fld>
            <a:endParaRPr lang="en-US" dirty="0"/>
          </a:p>
        </p:txBody>
      </p:sp>
      <p:sp>
        <p:nvSpPr>
          <p:cNvPr id="3" name="Footer Placeholder 2">
            <a:extLst>
              <a:ext uri="{FF2B5EF4-FFF2-40B4-BE49-F238E27FC236}">
                <a16:creationId xmlns:a16="http://schemas.microsoft.com/office/drawing/2014/main" id="{210D7991-91DD-07B0-684D-7CF8DE9CE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AB30AE6-F5B2-D773-CF62-EFD6107E2971}"/>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183128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9B17-8BAC-977D-9B09-164D9265C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5B2D44-3610-3225-2ACC-81B5B0BD0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9D56CB-8DC5-292A-8D4C-DC43F41E7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016AC-1A6C-B322-0287-A13863F0DC6A}"/>
              </a:ext>
            </a:extLst>
          </p:cNvPr>
          <p:cNvSpPr>
            <a:spLocks noGrp="1"/>
          </p:cNvSpPr>
          <p:nvPr>
            <p:ph type="dt" sz="half" idx="10"/>
          </p:nvPr>
        </p:nvSpPr>
        <p:spPr>
          <a:xfrm>
            <a:off x="838200" y="6356350"/>
            <a:ext cx="2743200" cy="365125"/>
          </a:xfrm>
          <a:prstGeom prst="rect">
            <a:avLst/>
          </a:prstGeom>
        </p:spPr>
        <p:txBody>
          <a:bodyPr/>
          <a:lstStyle/>
          <a:p>
            <a:fld id="{819E8433-EF87-0C41-B519-2AF228D801C3}" type="datetime1">
              <a:rPr lang="en-US" smtClean="0"/>
              <a:t>10/18/24</a:t>
            </a:fld>
            <a:endParaRPr lang="en-US" dirty="0"/>
          </a:p>
        </p:txBody>
      </p:sp>
      <p:sp>
        <p:nvSpPr>
          <p:cNvPr id="6" name="Footer Placeholder 5">
            <a:extLst>
              <a:ext uri="{FF2B5EF4-FFF2-40B4-BE49-F238E27FC236}">
                <a16:creationId xmlns:a16="http://schemas.microsoft.com/office/drawing/2014/main" id="{702BA6FB-A1BB-EAEA-D9E7-B87981E8BC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42AA93-2E19-7EBA-F71E-A9F872FDD6C8}"/>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429221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4923-7E3A-659B-C986-91CC4B31B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D029B-B3A0-5D2C-4F22-323EFE9DD3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413663A-90F4-FAEF-808A-55E83F657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9550A-E0B9-2352-28A9-1856C4457B32}"/>
              </a:ext>
            </a:extLst>
          </p:cNvPr>
          <p:cNvSpPr>
            <a:spLocks noGrp="1"/>
          </p:cNvSpPr>
          <p:nvPr>
            <p:ph type="dt" sz="half" idx="10"/>
          </p:nvPr>
        </p:nvSpPr>
        <p:spPr>
          <a:xfrm>
            <a:off x="838200" y="6356350"/>
            <a:ext cx="2743200" cy="365125"/>
          </a:xfrm>
          <a:prstGeom prst="rect">
            <a:avLst/>
          </a:prstGeom>
        </p:spPr>
        <p:txBody>
          <a:bodyPr/>
          <a:lstStyle/>
          <a:p>
            <a:fld id="{1D2D0ACB-B7F7-B846-A2B0-B3BC8BA184CD}" type="datetime1">
              <a:rPr lang="en-US" smtClean="0"/>
              <a:t>10/18/24</a:t>
            </a:fld>
            <a:endParaRPr lang="en-US" dirty="0"/>
          </a:p>
        </p:txBody>
      </p:sp>
      <p:sp>
        <p:nvSpPr>
          <p:cNvPr id="6" name="Footer Placeholder 5">
            <a:extLst>
              <a:ext uri="{FF2B5EF4-FFF2-40B4-BE49-F238E27FC236}">
                <a16:creationId xmlns:a16="http://schemas.microsoft.com/office/drawing/2014/main" id="{3A8508F9-9C1D-FC62-42CB-2076AFB7BB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199FD6-96DA-A08A-C975-203D68AE0378}"/>
              </a:ext>
            </a:extLst>
          </p:cNvPr>
          <p:cNvSpPr>
            <a:spLocks noGrp="1"/>
          </p:cNvSpPr>
          <p:nvPr>
            <p:ph type="sldNum" sz="quarter" idx="12"/>
          </p:nvPr>
        </p:nvSpPr>
        <p:spPr/>
        <p:txBody>
          <a:bodyPr/>
          <a:lstStyle/>
          <a:p>
            <a:fld id="{8D3FFA9F-7346-2349-89A5-2B0D4601A87E}" type="slidenum">
              <a:rPr lang="en-US" smtClean="0"/>
              <a:t>‹#›</a:t>
            </a:fld>
            <a:endParaRPr lang="en-US" dirty="0"/>
          </a:p>
        </p:txBody>
      </p:sp>
    </p:spTree>
    <p:extLst>
      <p:ext uri="{BB962C8B-B14F-4D97-AF65-F5344CB8AC3E}">
        <p14:creationId xmlns:p14="http://schemas.microsoft.com/office/powerpoint/2010/main" val="167469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48CB9-FE67-7D8F-1FBA-40DEA11AF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7F4876-132B-AC08-9906-364F897A5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E46B6F-0320-8EF4-C1D3-BBCC40B9748B}"/>
              </a:ext>
            </a:extLst>
          </p:cNvPr>
          <p:cNvSpPr>
            <a:spLocks noGrp="1"/>
          </p:cNvSpPr>
          <p:nvPr>
            <p:ph type="ftr" sz="quarter" idx="3"/>
          </p:nvPr>
        </p:nvSpPr>
        <p:spPr>
          <a:xfrm>
            <a:off x="1250733" y="6377370"/>
            <a:ext cx="309794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dirty="0"/>
              <a:t>©Pythia LLC.  All rights reserved.  pythiakaren@gmail.com</a:t>
            </a:r>
          </a:p>
        </p:txBody>
      </p:sp>
      <p:sp>
        <p:nvSpPr>
          <p:cNvPr id="6" name="Slide Number Placeholder 5">
            <a:extLst>
              <a:ext uri="{FF2B5EF4-FFF2-40B4-BE49-F238E27FC236}">
                <a16:creationId xmlns:a16="http://schemas.microsoft.com/office/drawing/2014/main" id="{231D27D0-243A-C674-FA74-C19AE7B62C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3FFA9F-7346-2349-89A5-2B0D4601A87E}" type="slidenum">
              <a:rPr lang="en-US" smtClean="0"/>
              <a:t>‹#›</a:t>
            </a:fld>
            <a:endParaRPr lang="en-US" dirty="0"/>
          </a:p>
        </p:txBody>
      </p:sp>
      <p:pic>
        <p:nvPicPr>
          <p:cNvPr id="7" name="Picture 6" descr="A logo with a red circle and orange circle&#10;&#10;Description automatically generated with medium confidence">
            <a:extLst>
              <a:ext uri="{FF2B5EF4-FFF2-40B4-BE49-F238E27FC236}">
                <a16:creationId xmlns:a16="http://schemas.microsoft.com/office/drawing/2014/main" id="{DDE9346E-339B-56D0-F137-7DCB0004D18E}"/>
              </a:ext>
            </a:extLst>
          </p:cNvPr>
          <p:cNvPicPr>
            <a:picLocks noChangeAspect="1"/>
          </p:cNvPicPr>
          <p:nvPr userDrawn="1"/>
        </p:nvPicPr>
        <p:blipFill rotWithShape="1">
          <a:blip r:embed="rId14"/>
          <a:srcRect t="23605" b="25510"/>
          <a:stretch/>
        </p:blipFill>
        <p:spPr>
          <a:xfrm>
            <a:off x="168206" y="6356350"/>
            <a:ext cx="1179998" cy="400299"/>
          </a:xfrm>
          <a:prstGeom prst="rect">
            <a:avLst/>
          </a:prstGeom>
        </p:spPr>
      </p:pic>
    </p:spTree>
    <p:extLst>
      <p:ext uri="{BB962C8B-B14F-4D97-AF65-F5344CB8AC3E}">
        <p14:creationId xmlns:p14="http://schemas.microsoft.com/office/powerpoint/2010/main" val="36099169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tiff"/><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tiff"/><Relationship Id="rId2" Type="http://schemas.openxmlformats.org/officeDocument/2006/relationships/notesSlide" Target="../notesSlides/notesSlide4.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tiff"/><Relationship Id="rId5" Type="http://schemas.openxmlformats.org/officeDocument/2006/relationships/image" Target="../media/image5.png"/><Relationship Id="rId15" Type="http://schemas.openxmlformats.org/officeDocument/2006/relationships/image" Target="../media/image15.tiff"/><Relationship Id="rId10" Type="http://schemas.openxmlformats.org/officeDocument/2006/relationships/image" Target="../media/image10.tiff"/><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0EA61C-AD25-627E-DFFA-9A1C2F1EE305}"/>
              </a:ext>
            </a:extLst>
          </p:cNvPr>
          <p:cNvSpPr>
            <a:spLocks noGrp="1"/>
          </p:cNvSpPr>
          <p:nvPr>
            <p:ph type="ctrTitle"/>
          </p:nvPr>
        </p:nvSpPr>
        <p:spPr>
          <a:xfrm>
            <a:off x="970908" y="1678122"/>
            <a:ext cx="5425781" cy="2387600"/>
          </a:xfrm>
        </p:spPr>
        <p:txBody>
          <a:bodyPr vert="horz" lIns="91440" tIns="45720" rIns="91440" bIns="45720" rtlCol="0">
            <a:normAutofit/>
          </a:bodyPr>
          <a:lstStyle/>
          <a:p>
            <a:pPr algn="l"/>
            <a:r>
              <a:rPr lang="en-US" sz="3800" kern="1200" dirty="0">
                <a:latin typeface="+mj-lt"/>
                <a:ea typeface="+mj-ea"/>
                <a:cs typeface="+mj-cs"/>
              </a:rPr>
              <a:t>Beyond Buzzwords: Creating Marketing Strategies that Actually Drive Business Growth</a:t>
            </a:r>
          </a:p>
        </p:txBody>
      </p:sp>
      <p:sp>
        <p:nvSpPr>
          <p:cNvPr id="3" name="Subtitle 2">
            <a:extLst>
              <a:ext uri="{FF2B5EF4-FFF2-40B4-BE49-F238E27FC236}">
                <a16:creationId xmlns:a16="http://schemas.microsoft.com/office/drawing/2014/main" id="{BDE28991-44FF-E88F-F4FE-1F8C914E0488}"/>
              </a:ext>
            </a:extLst>
          </p:cNvPr>
          <p:cNvSpPr>
            <a:spLocks noGrp="1"/>
          </p:cNvSpPr>
          <p:nvPr>
            <p:ph type="subTitle" idx="1"/>
          </p:nvPr>
        </p:nvSpPr>
        <p:spPr>
          <a:xfrm>
            <a:off x="970908" y="4157797"/>
            <a:ext cx="5425781" cy="1655762"/>
          </a:xfrm>
        </p:spPr>
        <p:txBody>
          <a:bodyPr vert="horz" lIns="91440" tIns="45720" rIns="91440" bIns="45720" rtlCol="0">
            <a:normAutofit/>
          </a:bodyPr>
          <a:lstStyle/>
          <a:p>
            <a:pPr algn="l"/>
            <a:r>
              <a:rPr lang="en-US" sz="1600" b="1" dirty="0"/>
              <a:t>Karen Hatfield</a:t>
            </a:r>
          </a:p>
          <a:p>
            <a:pPr algn="l">
              <a:lnSpc>
                <a:spcPct val="100000"/>
              </a:lnSpc>
              <a:spcBef>
                <a:spcPts val="0"/>
              </a:spcBef>
            </a:pPr>
            <a:r>
              <a:rPr lang="en-US" sz="1500" dirty="0"/>
              <a:t>President &amp; Chief Marketing Muse</a:t>
            </a:r>
          </a:p>
          <a:p>
            <a:pPr algn="l">
              <a:lnSpc>
                <a:spcPct val="100000"/>
              </a:lnSpc>
              <a:spcBef>
                <a:spcPts val="0"/>
              </a:spcBef>
            </a:pPr>
            <a:r>
              <a:rPr lang="en-US" sz="1500" dirty="0"/>
              <a:t>Pythia Marketing Strategy</a:t>
            </a:r>
          </a:p>
          <a:p>
            <a:pPr algn="l">
              <a:spcBef>
                <a:spcPts val="0"/>
              </a:spcBef>
            </a:pPr>
            <a:endParaRPr lang="en-US" sz="1500" dirty="0"/>
          </a:p>
          <a:p>
            <a:pPr algn="l">
              <a:spcBef>
                <a:spcPts val="0"/>
              </a:spcBef>
            </a:pPr>
            <a:r>
              <a:rPr lang="en-US" sz="1500" dirty="0"/>
              <a:t>Chicago Build 2024</a:t>
            </a:r>
          </a:p>
          <a:p>
            <a:pPr algn="l">
              <a:spcBef>
                <a:spcPts val="0"/>
              </a:spcBef>
            </a:pPr>
            <a:r>
              <a:rPr lang="en-US" sz="1500" dirty="0"/>
              <a:t>October 23, 2024</a:t>
            </a:r>
          </a:p>
          <a:p>
            <a:pPr algn="l">
              <a:spcBef>
                <a:spcPts val="0"/>
              </a:spcBef>
            </a:pPr>
            <a:endParaRPr lang="en-US" sz="1500" dirty="0"/>
          </a:p>
        </p:txBody>
      </p:sp>
      <p:sp>
        <p:nvSpPr>
          <p:cNvPr id="23" name="Freeform: Shape 22">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Oval 24">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lock Arc 26">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1" name="Straight Connector 3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5" name="Arc 34">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8054CB7-972F-7CC5-EE52-1AA314CA1712}"/>
              </a:ext>
            </a:extLst>
          </p:cNvPr>
          <p:cNvSpPr>
            <a:spLocks noGrp="1"/>
          </p:cNvSpPr>
          <p:nvPr>
            <p:ph type="sldNum" sz="quarter" idx="12"/>
          </p:nvPr>
        </p:nvSpPr>
        <p:spPr/>
        <p:txBody>
          <a:bodyPr/>
          <a:lstStyle/>
          <a:p>
            <a:fld id="{8D3FFA9F-7346-2349-89A5-2B0D4601A87E}" type="slidenum">
              <a:rPr lang="en-US" smtClean="0"/>
              <a:t>1</a:t>
            </a:fld>
            <a:endParaRPr lang="en-US" dirty="0"/>
          </a:p>
        </p:txBody>
      </p:sp>
      <p:pic>
        <p:nvPicPr>
          <p:cNvPr id="7" name="Picture 6" descr="A logo with a red circle and orange circle&#10;&#10;Description automatically generated with medium confidence">
            <a:extLst>
              <a:ext uri="{FF2B5EF4-FFF2-40B4-BE49-F238E27FC236}">
                <a16:creationId xmlns:a16="http://schemas.microsoft.com/office/drawing/2014/main" id="{3020D5B5-07F1-6FF8-D8DA-9658E4D70444}"/>
              </a:ext>
            </a:extLst>
          </p:cNvPr>
          <p:cNvPicPr>
            <a:picLocks noChangeAspect="1"/>
          </p:cNvPicPr>
          <p:nvPr/>
        </p:nvPicPr>
        <p:blipFill rotWithShape="1">
          <a:blip r:embed="rId3"/>
          <a:srcRect t="23605" b="25510"/>
          <a:stretch/>
        </p:blipFill>
        <p:spPr>
          <a:xfrm>
            <a:off x="334778" y="318652"/>
            <a:ext cx="2315578" cy="785530"/>
          </a:xfrm>
          <a:prstGeom prst="rect">
            <a:avLst/>
          </a:prstGeom>
        </p:spPr>
      </p:pic>
    </p:spTree>
    <p:extLst>
      <p:ext uri="{BB962C8B-B14F-4D97-AF65-F5344CB8AC3E}">
        <p14:creationId xmlns:p14="http://schemas.microsoft.com/office/powerpoint/2010/main" val="138999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9609F5-08A2-A208-1A9C-744D0040FDF3}"/>
              </a:ext>
            </a:extLst>
          </p:cNvPr>
          <p:cNvSpPr>
            <a:spLocks noGrp="1"/>
          </p:cNvSpPr>
          <p:nvPr>
            <p:ph type="title"/>
          </p:nvPr>
        </p:nvSpPr>
        <p:spPr>
          <a:xfrm>
            <a:off x="1123356" y="658056"/>
            <a:ext cx="9984615" cy="1597228"/>
          </a:xfrm>
        </p:spPr>
        <p:txBody>
          <a:bodyPr>
            <a:normAutofit/>
          </a:bodyPr>
          <a:lstStyle/>
          <a:p>
            <a:r>
              <a:rPr lang="en-US" sz="4800" dirty="0"/>
              <a:t>Meet them where they are</a:t>
            </a:r>
          </a:p>
        </p:txBody>
      </p:sp>
      <p:graphicFrame>
        <p:nvGraphicFramePr>
          <p:cNvPr id="5" name="Content Placeholder 2">
            <a:extLst>
              <a:ext uri="{FF2B5EF4-FFF2-40B4-BE49-F238E27FC236}">
                <a16:creationId xmlns:a16="http://schemas.microsoft.com/office/drawing/2014/main" id="{22FB6276-F7FA-251C-2E93-81FD2A1B092C}"/>
              </a:ext>
            </a:extLst>
          </p:cNvPr>
          <p:cNvGraphicFramePr>
            <a:graphicFrameLocks noGrp="1"/>
          </p:cNvGraphicFramePr>
          <p:nvPr>
            <p:ph idx="1"/>
            <p:extLst>
              <p:ext uri="{D42A27DB-BD31-4B8C-83A1-F6EECF244321}">
                <p14:modId xmlns:p14="http://schemas.microsoft.com/office/powerpoint/2010/main" val="2910165639"/>
              </p:ext>
            </p:extLst>
          </p:nvPr>
        </p:nvGraphicFramePr>
        <p:xfrm>
          <a:off x="718019" y="1759352"/>
          <a:ext cx="9984615" cy="4143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8BA00E0-D09C-A6D4-F2AF-571B9E882E40}"/>
              </a:ext>
            </a:extLst>
          </p:cNvPr>
          <p:cNvSpPr>
            <a:spLocks noGrp="1"/>
          </p:cNvSpPr>
          <p:nvPr>
            <p:ph type="sldNum" sz="quarter" idx="12"/>
          </p:nvPr>
        </p:nvSpPr>
        <p:spPr/>
        <p:txBody>
          <a:bodyPr/>
          <a:lstStyle/>
          <a:p>
            <a:fld id="{8D3FFA9F-7346-2349-89A5-2B0D4601A87E}" type="slidenum">
              <a:rPr lang="en-US" smtClean="0"/>
              <a:t>10</a:t>
            </a:fld>
            <a:endParaRPr lang="en-US" dirty="0"/>
          </a:p>
        </p:txBody>
      </p:sp>
      <p:pic>
        <p:nvPicPr>
          <p:cNvPr id="7" name="Picture 6" descr="A logo with a red circle and orange circle&#10;&#10;Description automatically generated with medium confidence">
            <a:extLst>
              <a:ext uri="{FF2B5EF4-FFF2-40B4-BE49-F238E27FC236}">
                <a16:creationId xmlns:a16="http://schemas.microsoft.com/office/drawing/2014/main" id="{0A6B6881-90D7-9604-C977-E80980432A7A}"/>
              </a:ext>
            </a:extLst>
          </p:cNvPr>
          <p:cNvPicPr>
            <a:picLocks noChangeAspect="1"/>
          </p:cNvPicPr>
          <p:nvPr/>
        </p:nvPicPr>
        <p:blipFill rotWithShape="1">
          <a:blip r:embed="rId8"/>
          <a:srcRect t="23605" b="25510"/>
          <a:stretch/>
        </p:blipFill>
        <p:spPr>
          <a:xfrm>
            <a:off x="168206" y="6356350"/>
            <a:ext cx="1179998" cy="400299"/>
          </a:xfrm>
          <a:prstGeom prst="rect">
            <a:avLst/>
          </a:prstGeom>
        </p:spPr>
      </p:pic>
      <p:sp>
        <p:nvSpPr>
          <p:cNvPr id="3" name="Footer Placeholder 4">
            <a:extLst>
              <a:ext uri="{FF2B5EF4-FFF2-40B4-BE49-F238E27FC236}">
                <a16:creationId xmlns:a16="http://schemas.microsoft.com/office/drawing/2014/main" id="{3C9A9B54-D2C1-4184-338C-B0B1E061F824}"/>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037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5FFAAA28-693D-7B4D-9044-E084B0D5A8F1}"/>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spcBef>
                <a:spcPct val="0"/>
              </a:spcBef>
            </a:pPr>
            <a:r>
              <a:rPr lang="en-US" dirty="0"/>
              <a:t>Guide them through the journey</a:t>
            </a:r>
          </a:p>
        </p:txBody>
      </p:sp>
      <p:sp>
        <p:nvSpPr>
          <p:cNvPr id="3" name="Text Placeholder 2">
            <a:extLst>
              <a:ext uri="{FF2B5EF4-FFF2-40B4-BE49-F238E27FC236}">
                <a16:creationId xmlns:a16="http://schemas.microsoft.com/office/drawing/2014/main" id="{557D7C6B-CDAA-3B49-B802-9650AE973A85}"/>
              </a:ext>
            </a:extLst>
          </p:cNvPr>
          <p:cNvSpPr>
            <a:spLocks noGrp="1"/>
          </p:cNvSpPr>
          <p:nvPr>
            <p:ph type="body" idx="1"/>
          </p:nvPr>
        </p:nvSpPr>
        <p:spPr>
          <a:xfrm>
            <a:off x="838200" y="1825625"/>
            <a:ext cx="5393361" cy="4351338"/>
          </a:xfrm>
        </p:spPr>
        <p:txBody>
          <a:bodyPr vert="horz" lIns="91440" tIns="45720" rIns="91440" bIns="45720" rtlCol="0">
            <a:normAutofit/>
          </a:bodyPr>
          <a:lstStyle/>
          <a:p>
            <a:pPr indent="-228600">
              <a:spcAft>
                <a:spcPts val="600"/>
              </a:spcAft>
              <a:buFont typeface="Arial" panose="020B0604020202020204" pitchFamily="34" charset="0"/>
              <a:buChar char="•"/>
            </a:pPr>
            <a:r>
              <a:rPr lang="en-US" sz="2000" dirty="0"/>
              <a:t>Outlining the different stages a customer goes through when making a decision helps you determine the tactics to use and content to create to move someone through the process.</a:t>
            </a:r>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Knowing what questions customers need to answer within each stage in order to move to the next page informs your content.</a:t>
            </a:r>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Have a clear call-to-action with each marketing piece, appropriate to the stage they’re in.</a:t>
            </a:r>
          </a:p>
        </p:txBody>
      </p:sp>
      <p:pic>
        <p:nvPicPr>
          <p:cNvPr id="9" name="Picture 8" descr="Twisting road thorugh hills and a valley at sunset">
            <a:extLst>
              <a:ext uri="{FF2B5EF4-FFF2-40B4-BE49-F238E27FC236}">
                <a16:creationId xmlns:a16="http://schemas.microsoft.com/office/drawing/2014/main" id="{BAC79487-C70B-CF45-8BCF-ECA126A79954}"/>
              </a:ext>
            </a:extLst>
          </p:cNvPr>
          <p:cNvPicPr>
            <a:picLocks noChangeAspect="1"/>
          </p:cNvPicPr>
          <p:nvPr/>
        </p:nvPicPr>
        <p:blipFill rotWithShape="1">
          <a:blip r:embed="rId3"/>
          <a:srcRect l="23016" r="37484"/>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21115C-5DF4-EAE9-66A9-A1D3B52967D8}"/>
              </a:ext>
            </a:extLst>
          </p:cNvPr>
          <p:cNvSpPr>
            <a:spLocks noGrp="1"/>
          </p:cNvSpPr>
          <p:nvPr>
            <p:ph type="sldNum" idx="12"/>
          </p:nvPr>
        </p:nvSpPr>
        <p:spPr/>
        <p:txBody>
          <a:bodyPr/>
          <a:lstStyle/>
          <a:p>
            <a:fld id="{00000000-1234-1234-1234-123412341234}" type="slidenum">
              <a:rPr lang="en" smtClean="0"/>
              <a:pPr/>
              <a:t>11</a:t>
            </a:fld>
            <a:endParaRPr lang="en" dirty="0"/>
          </a:p>
        </p:txBody>
      </p:sp>
      <p:pic>
        <p:nvPicPr>
          <p:cNvPr id="6" name="Picture 5" descr="A logo with a red circle and orange circle&#10;&#10;Description automatically generated with medium confidence">
            <a:extLst>
              <a:ext uri="{FF2B5EF4-FFF2-40B4-BE49-F238E27FC236}">
                <a16:creationId xmlns:a16="http://schemas.microsoft.com/office/drawing/2014/main" id="{C2C82F5B-CA0E-32EA-E963-D481DD69CA6B}"/>
              </a:ext>
            </a:extLst>
          </p:cNvPr>
          <p:cNvPicPr>
            <a:picLocks noChangeAspect="1"/>
          </p:cNvPicPr>
          <p:nvPr/>
        </p:nvPicPr>
        <p:blipFill rotWithShape="1">
          <a:blip r:embed="rId4"/>
          <a:srcRect t="23605" b="25510"/>
          <a:stretch/>
        </p:blipFill>
        <p:spPr>
          <a:xfrm>
            <a:off x="168206" y="6356350"/>
            <a:ext cx="1179998" cy="400299"/>
          </a:xfrm>
          <a:prstGeom prst="rect">
            <a:avLst/>
          </a:prstGeom>
        </p:spPr>
      </p:pic>
      <p:sp>
        <p:nvSpPr>
          <p:cNvPr id="7" name="Footer Placeholder 4">
            <a:extLst>
              <a:ext uri="{FF2B5EF4-FFF2-40B4-BE49-F238E27FC236}">
                <a16:creationId xmlns:a16="http://schemas.microsoft.com/office/drawing/2014/main" id="{62D5D3CA-DD83-2E4A-778C-93B28FA7FFBF}"/>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693495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E03158A-E1B8-334B-972E-96A01D29034F}"/>
              </a:ext>
            </a:extLst>
          </p:cNvPr>
          <p:cNvSpPr/>
          <p:nvPr/>
        </p:nvSpPr>
        <p:spPr>
          <a:xfrm>
            <a:off x="8585998" y="1549891"/>
            <a:ext cx="3326960" cy="49419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entagon 30">
            <a:extLst>
              <a:ext uri="{FF2B5EF4-FFF2-40B4-BE49-F238E27FC236}">
                <a16:creationId xmlns:a16="http://schemas.microsoft.com/office/drawing/2014/main" id="{7570C436-9082-A949-A14C-1515C675C170}"/>
              </a:ext>
            </a:extLst>
          </p:cNvPr>
          <p:cNvSpPr/>
          <p:nvPr/>
        </p:nvSpPr>
        <p:spPr>
          <a:xfrm>
            <a:off x="5026166" y="1549891"/>
            <a:ext cx="3559832" cy="4941932"/>
          </a:xfrm>
          <a:prstGeom prst="homePlate">
            <a:avLst>
              <a:gd name="adj" fmla="val 19249"/>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entagon 29">
            <a:extLst>
              <a:ext uri="{FF2B5EF4-FFF2-40B4-BE49-F238E27FC236}">
                <a16:creationId xmlns:a16="http://schemas.microsoft.com/office/drawing/2014/main" id="{3C7D0A6E-7F1D-E948-9A04-9123E7FA833E}"/>
              </a:ext>
            </a:extLst>
          </p:cNvPr>
          <p:cNvSpPr/>
          <p:nvPr/>
        </p:nvSpPr>
        <p:spPr>
          <a:xfrm>
            <a:off x="1466334" y="1581814"/>
            <a:ext cx="3559832" cy="4941932"/>
          </a:xfrm>
          <a:prstGeom prst="homePlate">
            <a:avLst>
              <a:gd name="adj" fmla="val 19249"/>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A34B16-C39E-F045-B9DE-1AC6F21867A1}"/>
              </a:ext>
            </a:extLst>
          </p:cNvPr>
          <p:cNvSpPr>
            <a:spLocks noGrp="1"/>
          </p:cNvSpPr>
          <p:nvPr>
            <p:ph type="title"/>
          </p:nvPr>
        </p:nvSpPr>
        <p:spPr/>
        <p:txBody>
          <a:bodyPr/>
          <a:lstStyle/>
          <a:p>
            <a:r>
              <a:rPr lang="en-US" dirty="0"/>
              <a:t>Customer Journey</a:t>
            </a:r>
          </a:p>
        </p:txBody>
      </p:sp>
      <p:sp>
        <p:nvSpPr>
          <p:cNvPr id="10" name="TextBox 9">
            <a:extLst>
              <a:ext uri="{FF2B5EF4-FFF2-40B4-BE49-F238E27FC236}">
                <a16:creationId xmlns:a16="http://schemas.microsoft.com/office/drawing/2014/main" id="{4750C488-9B21-7941-9055-1F8520F95631}"/>
              </a:ext>
            </a:extLst>
          </p:cNvPr>
          <p:cNvSpPr txBox="1"/>
          <p:nvPr/>
        </p:nvSpPr>
        <p:spPr>
          <a:xfrm>
            <a:off x="1468193" y="1641159"/>
            <a:ext cx="1200200" cy="369332"/>
          </a:xfrm>
          <a:prstGeom prst="rect">
            <a:avLst/>
          </a:prstGeom>
          <a:noFill/>
        </p:spPr>
        <p:txBody>
          <a:bodyPr wrap="none" rtlCol="0">
            <a:spAutoFit/>
          </a:bodyPr>
          <a:lstStyle/>
          <a:p>
            <a:r>
              <a:rPr lang="en-US" dirty="0"/>
              <a:t>Awareness</a:t>
            </a:r>
          </a:p>
        </p:txBody>
      </p:sp>
      <p:sp>
        <p:nvSpPr>
          <p:cNvPr id="11" name="TextBox 10">
            <a:extLst>
              <a:ext uri="{FF2B5EF4-FFF2-40B4-BE49-F238E27FC236}">
                <a16:creationId xmlns:a16="http://schemas.microsoft.com/office/drawing/2014/main" id="{AA944914-9102-E640-80FC-EFD3347721E1}"/>
              </a:ext>
            </a:extLst>
          </p:cNvPr>
          <p:cNvSpPr txBox="1"/>
          <p:nvPr/>
        </p:nvSpPr>
        <p:spPr>
          <a:xfrm>
            <a:off x="5613044" y="1641159"/>
            <a:ext cx="1489062" cy="369332"/>
          </a:xfrm>
          <a:prstGeom prst="rect">
            <a:avLst/>
          </a:prstGeom>
          <a:noFill/>
        </p:spPr>
        <p:txBody>
          <a:bodyPr wrap="none" rtlCol="0">
            <a:spAutoFit/>
          </a:bodyPr>
          <a:lstStyle/>
          <a:p>
            <a:r>
              <a:rPr lang="en-US" dirty="0"/>
              <a:t>Consideration</a:t>
            </a:r>
          </a:p>
        </p:txBody>
      </p:sp>
      <p:sp>
        <p:nvSpPr>
          <p:cNvPr id="12" name="TextBox 11">
            <a:extLst>
              <a:ext uri="{FF2B5EF4-FFF2-40B4-BE49-F238E27FC236}">
                <a16:creationId xmlns:a16="http://schemas.microsoft.com/office/drawing/2014/main" id="{5A62552F-549B-1541-9B65-BBC0C67B6611}"/>
              </a:ext>
            </a:extLst>
          </p:cNvPr>
          <p:cNvSpPr txBox="1"/>
          <p:nvPr/>
        </p:nvSpPr>
        <p:spPr>
          <a:xfrm>
            <a:off x="9299140" y="1641159"/>
            <a:ext cx="1630383" cy="369332"/>
          </a:xfrm>
          <a:prstGeom prst="rect">
            <a:avLst/>
          </a:prstGeom>
          <a:noFill/>
        </p:spPr>
        <p:txBody>
          <a:bodyPr wrap="none" rtlCol="0">
            <a:spAutoFit/>
          </a:bodyPr>
          <a:lstStyle/>
          <a:p>
            <a:r>
              <a:rPr lang="en-US" dirty="0"/>
              <a:t>Close/Purchase</a:t>
            </a:r>
          </a:p>
        </p:txBody>
      </p:sp>
      <p:sp>
        <p:nvSpPr>
          <p:cNvPr id="13" name="TextBox 12">
            <a:extLst>
              <a:ext uri="{FF2B5EF4-FFF2-40B4-BE49-F238E27FC236}">
                <a16:creationId xmlns:a16="http://schemas.microsoft.com/office/drawing/2014/main" id="{2C03AE66-24C5-1F43-834F-1425DBD13544}"/>
              </a:ext>
            </a:extLst>
          </p:cNvPr>
          <p:cNvSpPr txBox="1"/>
          <p:nvPr/>
        </p:nvSpPr>
        <p:spPr>
          <a:xfrm>
            <a:off x="1468189" y="2257589"/>
            <a:ext cx="3136392" cy="584775"/>
          </a:xfrm>
          <a:prstGeom prst="rect">
            <a:avLst/>
          </a:prstGeom>
          <a:noFill/>
        </p:spPr>
        <p:txBody>
          <a:bodyPr wrap="square" rtlCol="0">
            <a:spAutoFit/>
          </a:bodyPr>
          <a:lstStyle/>
          <a:p>
            <a:r>
              <a:rPr lang="en-US" sz="1600" dirty="0"/>
              <a:t>Introduce your target audience to your brand, products, solutions</a:t>
            </a:r>
          </a:p>
        </p:txBody>
      </p:sp>
      <p:sp>
        <p:nvSpPr>
          <p:cNvPr id="14" name="TextBox 13">
            <a:extLst>
              <a:ext uri="{FF2B5EF4-FFF2-40B4-BE49-F238E27FC236}">
                <a16:creationId xmlns:a16="http://schemas.microsoft.com/office/drawing/2014/main" id="{2C805E2F-9729-9044-8061-2A7C7BC0FEB9}"/>
              </a:ext>
            </a:extLst>
          </p:cNvPr>
          <p:cNvSpPr txBox="1"/>
          <p:nvPr/>
        </p:nvSpPr>
        <p:spPr>
          <a:xfrm>
            <a:off x="1468190" y="3221783"/>
            <a:ext cx="3136391" cy="830997"/>
          </a:xfrm>
          <a:prstGeom prst="rect">
            <a:avLst/>
          </a:prstGeom>
          <a:noFill/>
        </p:spPr>
        <p:txBody>
          <a:bodyPr wrap="square" rtlCol="0">
            <a:spAutoFit/>
          </a:bodyPr>
          <a:lstStyle/>
          <a:p>
            <a:r>
              <a:rPr lang="en-US" sz="1600" dirty="0"/>
              <a:t>What’s the pain point they’re experiencing for which you’re the solution?</a:t>
            </a:r>
          </a:p>
        </p:txBody>
      </p:sp>
      <p:sp>
        <p:nvSpPr>
          <p:cNvPr id="15" name="TextBox 14">
            <a:extLst>
              <a:ext uri="{FF2B5EF4-FFF2-40B4-BE49-F238E27FC236}">
                <a16:creationId xmlns:a16="http://schemas.microsoft.com/office/drawing/2014/main" id="{F093B310-0AC8-ED4D-94C9-3A77B539ECE9}"/>
              </a:ext>
            </a:extLst>
          </p:cNvPr>
          <p:cNvSpPr txBox="1"/>
          <p:nvPr/>
        </p:nvSpPr>
        <p:spPr>
          <a:xfrm>
            <a:off x="1468190" y="4186336"/>
            <a:ext cx="3136391" cy="584775"/>
          </a:xfrm>
          <a:prstGeom prst="rect">
            <a:avLst/>
          </a:prstGeom>
          <a:noFill/>
        </p:spPr>
        <p:txBody>
          <a:bodyPr wrap="square" rtlCol="0">
            <a:spAutoFit/>
          </a:bodyPr>
          <a:lstStyle/>
          <a:p>
            <a:r>
              <a:rPr lang="en-US" sz="1600" dirty="0"/>
              <a:t>Need to reach consumers beyond your current base of followers</a:t>
            </a:r>
          </a:p>
        </p:txBody>
      </p:sp>
      <p:sp>
        <p:nvSpPr>
          <p:cNvPr id="17" name="TextBox 16">
            <a:extLst>
              <a:ext uri="{FF2B5EF4-FFF2-40B4-BE49-F238E27FC236}">
                <a16:creationId xmlns:a16="http://schemas.microsoft.com/office/drawing/2014/main" id="{F38F7606-A355-A04E-9A1B-AD9F51EF46E9}"/>
              </a:ext>
            </a:extLst>
          </p:cNvPr>
          <p:cNvSpPr txBox="1"/>
          <p:nvPr/>
        </p:nvSpPr>
        <p:spPr>
          <a:xfrm>
            <a:off x="5059251" y="2257589"/>
            <a:ext cx="3131714" cy="584775"/>
          </a:xfrm>
          <a:prstGeom prst="rect">
            <a:avLst/>
          </a:prstGeom>
          <a:noFill/>
        </p:spPr>
        <p:txBody>
          <a:bodyPr wrap="square" rtlCol="0">
            <a:spAutoFit/>
          </a:bodyPr>
          <a:lstStyle/>
          <a:p>
            <a:r>
              <a:rPr lang="en-US" sz="1600" dirty="0"/>
              <a:t>Educate the prospect on selecting the right brand/product/service</a:t>
            </a:r>
          </a:p>
        </p:txBody>
      </p:sp>
      <p:sp>
        <p:nvSpPr>
          <p:cNvPr id="18" name="TextBox 17">
            <a:extLst>
              <a:ext uri="{FF2B5EF4-FFF2-40B4-BE49-F238E27FC236}">
                <a16:creationId xmlns:a16="http://schemas.microsoft.com/office/drawing/2014/main" id="{12D0856E-E07C-A443-BD2F-82B64E97AEAC}"/>
              </a:ext>
            </a:extLst>
          </p:cNvPr>
          <p:cNvSpPr txBox="1"/>
          <p:nvPr/>
        </p:nvSpPr>
        <p:spPr>
          <a:xfrm>
            <a:off x="5059251" y="3221783"/>
            <a:ext cx="3131714" cy="584775"/>
          </a:xfrm>
          <a:prstGeom prst="rect">
            <a:avLst/>
          </a:prstGeom>
          <a:noFill/>
        </p:spPr>
        <p:txBody>
          <a:bodyPr wrap="square" rtlCol="0">
            <a:spAutoFit/>
          </a:bodyPr>
          <a:lstStyle/>
          <a:p>
            <a:r>
              <a:rPr lang="en-US" sz="1600" dirty="0"/>
              <a:t>What should they be comparing and considering? </a:t>
            </a:r>
          </a:p>
        </p:txBody>
      </p:sp>
      <p:sp>
        <p:nvSpPr>
          <p:cNvPr id="19" name="TextBox 18">
            <a:extLst>
              <a:ext uri="{FF2B5EF4-FFF2-40B4-BE49-F238E27FC236}">
                <a16:creationId xmlns:a16="http://schemas.microsoft.com/office/drawing/2014/main" id="{D64259F7-3A25-B745-B8E9-99B81D87777D}"/>
              </a:ext>
            </a:extLst>
          </p:cNvPr>
          <p:cNvSpPr txBox="1"/>
          <p:nvPr/>
        </p:nvSpPr>
        <p:spPr>
          <a:xfrm>
            <a:off x="5059251" y="4186336"/>
            <a:ext cx="3131714" cy="830997"/>
          </a:xfrm>
          <a:prstGeom prst="rect">
            <a:avLst/>
          </a:prstGeom>
          <a:noFill/>
        </p:spPr>
        <p:txBody>
          <a:bodyPr wrap="square" rtlCol="0">
            <a:spAutoFit/>
          </a:bodyPr>
          <a:lstStyle/>
          <a:p>
            <a:r>
              <a:rPr lang="en-US" sz="1600" dirty="0"/>
              <a:t>They recognize they have a problem, now they need deeper understanding of solutions.</a:t>
            </a:r>
          </a:p>
        </p:txBody>
      </p:sp>
      <p:sp>
        <p:nvSpPr>
          <p:cNvPr id="21" name="TextBox 20">
            <a:extLst>
              <a:ext uri="{FF2B5EF4-FFF2-40B4-BE49-F238E27FC236}">
                <a16:creationId xmlns:a16="http://schemas.microsoft.com/office/drawing/2014/main" id="{022CF507-898D-D24A-8E55-29E3142D9D20}"/>
              </a:ext>
            </a:extLst>
          </p:cNvPr>
          <p:cNvSpPr txBox="1"/>
          <p:nvPr/>
        </p:nvSpPr>
        <p:spPr>
          <a:xfrm>
            <a:off x="8676065" y="2257589"/>
            <a:ext cx="3131714" cy="584775"/>
          </a:xfrm>
          <a:prstGeom prst="rect">
            <a:avLst/>
          </a:prstGeom>
          <a:noFill/>
        </p:spPr>
        <p:txBody>
          <a:bodyPr wrap="square" rtlCol="0">
            <a:spAutoFit/>
          </a:bodyPr>
          <a:lstStyle/>
          <a:p>
            <a:r>
              <a:rPr lang="en-US" sz="1600" dirty="0"/>
              <a:t>Convince the prospect that your solution will solve their pain</a:t>
            </a:r>
          </a:p>
        </p:txBody>
      </p:sp>
      <p:sp>
        <p:nvSpPr>
          <p:cNvPr id="22" name="TextBox 21">
            <a:extLst>
              <a:ext uri="{FF2B5EF4-FFF2-40B4-BE49-F238E27FC236}">
                <a16:creationId xmlns:a16="http://schemas.microsoft.com/office/drawing/2014/main" id="{852EE9F4-1E65-5D4E-9E71-35EAA35004D2}"/>
              </a:ext>
            </a:extLst>
          </p:cNvPr>
          <p:cNvSpPr txBox="1"/>
          <p:nvPr/>
        </p:nvSpPr>
        <p:spPr>
          <a:xfrm>
            <a:off x="8676065" y="3221783"/>
            <a:ext cx="3131714" cy="830997"/>
          </a:xfrm>
          <a:prstGeom prst="rect">
            <a:avLst/>
          </a:prstGeom>
          <a:noFill/>
        </p:spPr>
        <p:txBody>
          <a:bodyPr wrap="square" rtlCol="0">
            <a:spAutoFit/>
          </a:bodyPr>
          <a:lstStyle/>
          <a:p>
            <a:r>
              <a:rPr lang="en-US" sz="1600" dirty="0"/>
              <a:t>Why are you the right choice? What do they need to know to make a decision?</a:t>
            </a:r>
          </a:p>
        </p:txBody>
      </p:sp>
      <p:sp>
        <p:nvSpPr>
          <p:cNvPr id="23" name="TextBox 22">
            <a:extLst>
              <a:ext uri="{FF2B5EF4-FFF2-40B4-BE49-F238E27FC236}">
                <a16:creationId xmlns:a16="http://schemas.microsoft.com/office/drawing/2014/main" id="{FB866CB4-B30C-634B-B6F9-4FA4602749FB}"/>
              </a:ext>
            </a:extLst>
          </p:cNvPr>
          <p:cNvSpPr txBox="1"/>
          <p:nvPr/>
        </p:nvSpPr>
        <p:spPr>
          <a:xfrm>
            <a:off x="8676065" y="4186336"/>
            <a:ext cx="3131714" cy="830997"/>
          </a:xfrm>
          <a:prstGeom prst="rect">
            <a:avLst/>
          </a:prstGeom>
          <a:noFill/>
        </p:spPr>
        <p:txBody>
          <a:bodyPr wrap="square" rtlCol="0">
            <a:spAutoFit/>
          </a:bodyPr>
          <a:lstStyle/>
          <a:p>
            <a:r>
              <a:rPr lang="en-US" sz="1600" dirty="0"/>
              <a:t>They understand the problem and solution, now they need to ensure the right fit/choice.</a:t>
            </a:r>
          </a:p>
        </p:txBody>
      </p:sp>
      <p:sp>
        <p:nvSpPr>
          <p:cNvPr id="26" name="TextBox 25">
            <a:extLst>
              <a:ext uri="{FF2B5EF4-FFF2-40B4-BE49-F238E27FC236}">
                <a16:creationId xmlns:a16="http://schemas.microsoft.com/office/drawing/2014/main" id="{0BBBAB20-E108-124D-811B-5671E8F08187}"/>
              </a:ext>
            </a:extLst>
          </p:cNvPr>
          <p:cNvSpPr txBox="1"/>
          <p:nvPr/>
        </p:nvSpPr>
        <p:spPr>
          <a:xfrm>
            <a:off x="235776" y="4186336"/>
            <a:ext cx="1064972" cy="369332"/>
          </a:xfrm>
          <a:prstGeom prst="rect">
            <a:avLst/>
          </a:prstGeom>
          <a:noFill/>
        </p:spPr>
        <p:txBody>
          <a:bodyPr wrap="none" rtlCol="0">
            <a:spAutoFit/>
          </a:bodyPr>
          <a:lstStyle/>
          <a:p>
            <a:r>
              <a:rPr lang="en-US" dirty="0"/>
              <a:t>Key point</a:t>
            </a:r>
          </a:p>
        </p:txBody>
      </p:sp>
      <p:sp>
        <p:nvSpPr>
          <p:cNvPr id="27" name="TextBox 26">
            <a:extLst>
              <a:ext uri="{FF2B5EF4-FFF2-40B4-BE49-F238E27FC236}">
                <a16:creationId xmlns:a16="http://schemas.microsoft.com/office/drawing/2014/main" id="{3FEA208E-F0C3-904B-9D4B-D98E5157E943}"/>
              </a:ext>
            </a:extLst>
          </p:cNvPr>
          <p:cNvSpPr txBox="1"/>
          <p:nvPr/>
        </p:nvSpPr>
        <p:spPr>
          <a:xfrm>
            <a:off x="235776" y="3221783"/>
            <a:ext cx="1038105" cy="369332"/>
          </a:xfrm>
          <a:prstGeom prst="rect">
            <a:avLst/>
          </a:prstGeom>
          <a:noFill/>
        </p:spPr>
        <p:txBody>
          <a:bodyPr wrap="none" rtlCol="0">
            <a:spAutoFit/>
          </a:bodyPr>
          <a:lstStyle/>
          <a:p>
            <a:r>
              <a:rPr lang="en-US" dirty="0"/>
              <a:t>Question</a:t>
            </a:r>
          </a:p>
        </p:txBody>
      </p:sp>
      <p:sp>
        <p:nvSpPr>
          <p:cNvPr id="28" name="TextBox 27">
            <a:extLst>
              <a:ext uri="{FF2B5EF4-FFF2-40B4-BE49-F238E27FC236}">
                <a16:creationId xmlns:a16="http://schemas.microsoft.com/office/drawing/2014/main" id="{2B167CE7-A0DF-5543-8516-947389772C65}"/>
              </a:ext>
            </a:extLst>
          </p:cNvPr>
          <p:cNvSpPr txBox="1"/>
          <p:nvPr/>
        </p:nvSpPr>
        <p:spPr>
          <a:xfrm>
            <a:off x="235776" y="2257589"/>
            <a:ext cx="615874" cy="369332"/>
          </a:xfrm>
          <a:prstGeom prst="rect">
            <a:avLst/>
          </a:prstGeom>
          <a:noFill/>
        </p:spPr>
        <p:txBody>
          <a:bodyPr wrap="none" rtlCol="0">
            <a:spAutoFit/>
          </a:bodyPr>
          <a:lstStyle/>
          <a:p>
            <a:r>
              <a:rPr lang="en-US" dirty="0"/>
              <a:t>Goal</a:t>
            </a:r>
          </a:p>
        </p:txBody>
      </p:sp>
      <p:sp>
        <p:nvSpPr>
          <p:cNvPr id="29" name="TextBox 28">
            <a:extLst>
              <a:ext uri="{FF2B5EF4-FFF2-40B4-BE49-F238E27FC236}">
                <a16:creationId xmlns:a16="http://schemas.microsoft.com/office/drawing/2014/main" id="{0287A574-3F69-A841-BEFF-8DB3136D5F21}"/>
              </a:ext>
            </a:extLst>
          </p:cNvPr>
          <p:cNvSpPr txBox="1"/>
          <p:nvPr/>
        </p:nvSpPr>
        <p:spPr>
          <a:xfrm>
            <a:off x="235776" y="1641159"/>
            <a:ext cx="602153" cy="369332"/>
          </a:xfrm>
          <a:prstGeom prst="rect">
            <a:avLst/>
          </a:prstGeom>
          <a:noFill/>
        </p:spPr>
        <p:txBody>
          <a:bodyPr wrap="none" rtlCol="0">
            <a:spAutoFit/>
          </a:bodyPr>
          <a:lstStyle/>
          <a:p>
            <a:r>
              <a:rPr lang="en-US" dirty="0"/>
              <a:t>Step</a:t>
            </a:r>
          </a:p>
        </p:txBody>
      </p:sp>
      <p:cxnSp>
        <p:nvCxnSpPr>
          <p:cNvPr id="35" name="Straight Connector 34">
            <a:extLst>
              <a:ext uri="{FF2B5EF4-FFF2-40B4-BE49-F238E27FC236}">
                <a16:creationId xmlns:a16="http://schemas.microsoft.com/office/drawing/2014/main" id="{D6E7C7CC-6AAF-3A45-BC54-6177C9CC1704}"/>
              </a:ext>
            </a:extLst>
          </p:cNvPr>
          <p:cNvCxnSpPr/>
          <p:nvPr/>
        </p:nvCxnSpPr>
        <p:spPr>
          <a:xfrm>
            <a:off x="347730" y="2010491"/>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0871970A-BE53-BC47-BBF4-7CBA9288CED0}"/>
              </a:ext>
            </a:extLst>
          </p:cNvPr>
          <p:cNvCxnSpPr/>
          <p:nvPr/>
        </p:nvCxnSpPr>
        <p:spPr>
          <a:xfrm>
            <a:off x="332703" y="3051532"/>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E6D8B38A-F5C0-3A4E-BB6C-6D169DB76E7C}"/>
              </a:ext>
            </a:extLst>
          </p:cNvPr>
          <p:cNvCxnSpPr/>
          <p:nvPr/>
        </p:nvCxnSpPr>
        <p:spPr>
          <a:xfrm>
            <a:off x="313386" y="4130054"/>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D1E6CDD9-BD9D-DC42-AB15-33E4CF0D6C17}"/>
              </a:ext>
            </a:extLst>
          </p:cNvPr>
          <p:cNvCxnSpPr/>
          <p:nvPr/>
        </p:nvCxnSpPr>
        <p:spPr>
          <a:xfrm>
            <a:off x="301766" y="5107486"/>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73D60188-CBD6-4C4F-91E3-F3801E93617F}"/>
              </a:ext>
            </a:extLst>
          </p:cNvPr>
          <p:cNvSpPr txBox="1"/>
          <p:nvPr/>
        </p:nvSpPr>
        <p:spPr>
          <a:xfrm>
            <a:off x="1468190" y="5215452"/>
            <a:ext cx="3136391" cy="338554"/>
          </a:xfrm>
          <a:prstGeom prst="rect">
            <a:avLst/>
          </a:prstGeom>
          <a:noFill/>
        </p:spPr>
        <p:txBody>
          <a:bodyPr wrap="square" rtlCol="0">
            <a:spAutoFit/>
          </a:bodyPr>
          <a:lstStyle/>
          <a:p>
            <a:r>
              <a:rPr lang="en-US" sz="1600" dirty="0"/>
              <a:t>Swipe right</a:t>
            </a:r>
          </a:p>
        </p:txBody>
      </p:sp>
      <p:sp>
        <p:nvSpPr>
          <p:cNvPr id="40" name="TextBox 39">
            <a:extLst>
              <a:ext uri="{FF2B5EF4-FFF2-40B4-BE49-F238E27FC236}">
                <a16:creationId xmlns:a16="http://schemas.microsoft.com/office/drawing/2014/main" id="{DD7DC30D-CF8D-034F-BE24-F0B7294B5CD7}"/>
              </a:ext>
            </a:extLst>
          </p:cNvPr>
          <p:cNvSpPr txBox="1"/>
          <p:nvPr/>
        </p:nvSpPr>
        <p:spPr>
          <a:xfrm>
            <a:off x="5059251" y="5215452"/>
            <a:ext cx="3131714" cy="338554"/>
          </a:xfrm>
          <a:prstGeom prst="rect">
            <a:avLst/>
          </a:prstGeom>
          <a:noFill/>
        </p:spPr>
        <p:txBody>
          <a:bodyPr wrap="square" rtlCol="0">
            <a:spAutoFit/>
          </a:bodyPr>
          <a:lstStyle/>
          <a:p>
            <a:r>
              <a:rPr lang="en-US" sz="1600" dirty="0"/>
              <a:t>Dating</a:t>
            </a:r>
          </a:p>
        </p:txBody>
      </p:sp>
      <p:sp>
        <p:nvSpPr>
          <p:cNvPr id="41" name="TextBox 40">
            <a:extLst>
              <a:ext uri="{FF2B5EF4-FFF2-40B4-BE49-F238E27FC236}">
                <a16:creationId xmlns:a16="http://schemas.microsoft.com/office/drawing/2014/main" id="{5341642C-C2D3-A940-8EA5-453E2B11995D}"/>
              </a:ext>
            </a:extLst>
          </p:cNvPr>
          <p:cNvSpPr txBox="1"/>
          <p:nvPr/>
        </p:nvSpPr>
        <p:spPr>
          <a:xfrm>
            <a:off x="8676065" y="5215452"/>
            <a:ext cx="3131714" cy="338554"/>
          </a:xfrm>
          <a:prstGeom prst="rect">
            <a:avLst/>
          </a:prstGeom>
          <a:noFill/>
        </p:spPr>
        <p:txBody>
          <a:bodyPr wrap="square" rtlCol="0">
            <a:spAutoFit/>
          </a:bodyPr>
          <a:lstStyle/>
          <a:p>
            <a:r>
              <a:rPr lang="en-US" sz="1600" dirty="0"/>
              <a:t>Proposal</a:t>
            </a:r>
          </a:p>
        </p:txBody>
      </p:sp>
      <p:sp>
        <p:nvSpPr>
          <p:cNvPr id="42" name="TextBox 41">
            <a:extLst>
              <a:ext uri="{FF2B5EF4-FFF2-40B4-BE49-F238E27FC236}">
                <a16:creationId xmlns:a16="http://schemas.microsoft.com/office/drawing/2014/main" id="{A9DEB475-5155-2A46-989A-4522389D55FA}"/>
              </a:ext>
            </a:extLst>
          </p:cNvPr>
          <p:cNvSpPr txBox="1"/>
          <p:nvPr/>
        </p:nvSpPr>
        <p:spPr>
          <a:xfrm>
            <a:off x="235776" y="5215452"/>
            <a:ext cx="915635" cy="646331"/>
          </a:xfrm>
          <a:prstGeom prst="rect">
            <a:avLst/>
          </a:prstGeom>
          <a:noFill/>
        </p:spPr>
        <p:txBody>
          <a:bodyPr wrap="none" rtlCol="0">
            <a:spAutoFit/>
          </a:bodyPr>
          <a:lstStyle/>
          <a:p>
            <a:r>
              <a:rPr lang="en-US" dirty="0"/>
              <a:t>Dating</a:t>
            </a:r>
          </a:p>
          <a:p>
            <a:r>
              <a:rPr lang="en-US" dirty="0"/>
              <a:t>analogy</a:t>
            </a:r>
          </a:p>
        </p:txBody>
      </p:sp>
      <p:pic>
        <p:nvPicPr>
          <p:cNvPr id="52" name="Graphic 51" descr="Ring outline">
            <a:extLst>
              <a:ext uri="{FF2B5EF4-FFF2-40B4-BE49-F238E27FC236}">
                <a16:creationId xmlns:a16="http://schemas.microsoft.com/office/drawing/2014/main" id="{ACCF8E66-F966-D449-885D-91FDBD740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7131" y="5342981"/>
            <a:ext cx="914400" cy="914400"/>
          </a:xfrm>
          <a:prstGeom prst="rect">
            <a:avLst/>
          </a:prstGeom>
        </p:spPr>
      </p:pic>
      <p:pic>
        <p:nvPicPr>
          <p:cNvPr id="54" name="Graphic 53" descr="Restaurant with solid fill">
            <a:extLst>
              <a:ext uri="{FF2B5EF4-FFF2-40B4-BE49-F238E27FC236}">
                <a16:creationId xmlns:a16="http://schemas.microsoft.com/office/drawing/2014/main" id="{EA3EB1AC-A145-ED43-8F0E-89540193B9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3457" y="5342981"/>
            <a:ext cx="914400" cy="914400"/>
          </a:xfrm>
          <a:prstGeom prst="rect">
            <a:avLst/>
          </a:prstGeom>
        </p:spPr>
      </p:pic>
      <p:pic>
        <p:nvPicPr>
          <p:cNvPr id="56" name="Graphic 55" descr="Swipe Gesture with solid fill">
            <a:extLst>
              <a:ext uri="{FF2B5EF4-FFF2-40B4-BE49-F238E27FC236}">
                <a16:creationId xmlns:a16="http://schemas.microsoft.com/office/drawing/2014/main" id="{455BD639-FF02-194D-B5CA-645A63F454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4127" y="5342981"/>
            <a:ext cx="914400" cy="914400"/>
          </a:xfrm>
          <a:prstGeom prst="rect">
            <a:avLst/>
          </a:prstGeom>
        </p:spPr>
      </p:pic>
      <p:sp>
        <p:nvSpPr>
          <p:cNvPr id="3" name="Slide Number Placeholder 2">
            <a:extLst>
              <a:ext uri="{FF2B5EF4-FFF2-40B4-BE49-F238E27FC236}">
                <a16:creationId xmlns:a16="http://schemas.microsoft.com/office/drawing/2014/main" id="{9B307D71-FAFE-BD8D-1BF3-232D22E362B2}"/>
              </a:ext>
            </a:extLst>
          </p:cNvPr>
          <p:cNvSpPr>
            <a:spLocks noGrp="1"/>
          </p:cNvSpPr>
          <p:nvPr>
            <p:ph type="sldNum" sz="quarter" idx="12"/>
          </p:nvPr>
        </p:nvSpPr>
        <p:spPr>
          <a:xfrm>
            <a:off x="8610600" y="6435373"/>
            <a:ext cx="2743200" cy="365125"/>
          </a:xfrm>
        </p:spPr>
        <p:txBody>
          <a:bodyPr/>
          <a:lstStyle/>
          <a:p>
            <a:fld id="{8D3FFA9F-7346-2349-89A5-2B0D4601A87E}" type="slidenum">
              <a:rPr lang="en-US" smtClean="0"/>
              <a:t>12</a:t>
            </a:fld>
            <a:endParaRPr lang="en-US" dirty="0"/>
          </a:p>
        </p:txBody>
      </p:sp>
      <p:sp>
        <p:nvSpPr>
          <p:cNvPr id="5" name="Footer Placeholder 4">
            <a:extLst>
              <a:ext uri="{FF2B5EF4-FFF2-40B4-BE49-F238E27FC236}">
                <a16:creationId xmlns:a16="http://schemas.microsoft.com/office/drawing/2014/main" id="{A516765F-95F0-6651-5ABB-06F760CB04C5}"/>
              </a:ext>
            </a:extLst>
          </p:cNvPr>
          <p:cNvSpPr txBox="1">
            <a:spLocks/>
          </p:cNvSpPr>
          <p:nvPr/>
        </p:nvSpPr>
        <p:spPr>
          <a:xfrm>
            <a:off x="1250733" y="6458395"/>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77342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E03158A-E1B8-334B-972E-96A01D29034F}"/>
              </a:ext>
            </a:extLst>
          </p:cNvPr>
          <p:cNvSpPr/>
          <p:nvPr/>
        </p:nvSpPr>
        <p:spPr>
          <a:xfrm>
            <a:off x="8585998" y="1549891"/>
            <a:ext cx="3326960" cy="494193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entagon 30">
            <a:extLst>
              <a:ext uri="{FF2B5EF4-FFF2-40B4-BE49-F238E27FC236}">
                <a16:creationId xmlns:a16="http://schemas.microsoft.com/office/drawing/2014/main" id="{7570C436-9082-A949-A14C-1515C675C170}"/>
              </a:ext>
            </a:extLst>
          </p:cNvPr>
          <p:cNvSpPr/>
          <p:nvPr/>
        </p:nvSpPr>
        <p:spPr>
          <a:xfrm>
            <a:off x="5026166" y="1549891"/>
            <a:ext cx="3559832" cy="4941932"/>
          </a:xfrm>
          <a:prstGeom prst="homePlate">
            <a:avLst>
              <a:gd name="adj" fmla="val 19249"/>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entagon 29">
            <a:extLst>
              <a:ext uri="{FF2B5EF4-FFF2-40B4-BE49-F238E27FC236}">
                <a16:creationId xmlns:a16="http://schemas.microsoft.com/office/drawing/2014/main" id="{3C7D0A6E-7F1D-E948-9A04-9123E7FA833E}"/>
              </a:ext>
            </a:extLst>
          </p:cNvPr>
          <p:cNvSpPr/>
          <p:nvPr/>
        </p:nvSpPr>
        <p:spPr>
          <a:xfrm>
            <a:off x="1466334" y="1581814"/>
            <a:ext cx="3559832" cy="4941932"/>
          </a:xfrm>
          <a:prstGeom prst="homePlate">
            <a:avLst>
              <a:gd name="adj" fmla="val 19249"/>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A34B16-C39E-F045-B9DE-1AC6F21867A1}"/>
              </a:ext>
            </a:extLst>
          </p:cNvPr>
          <p:cNvSpPr>
            <a:spLocks noGrp="1"/>
          </p:cNvSpPr>
          <p:nvPr>
            <p:ph type="title"/>
          </p:nvPr>
        </p:nvSpPr>
        <p:spPr/>
        <p:txBody>
          <a:bodyPr/>
          <a:lstStyle/>
          <a:p>
            <a:r>
              <a:rPr lang="en-US" dirty="0"/>
              <a:t>Customer Journey (continued)</a:t>
            </a:r>
          </a:p>
        </p:txBody>
      </p:sp>
      <p:sp>
        <p:nvSpPr>
          <p:cNvPr id="10" name="TextBox 9">
            <a:extLst>
              <a:ext uri="{FF2B5EF4-FFF2-40B4-BE49-F238E27FC236}">
                <a16:creationId xmlns:a16="http://schemas.microsoft.com/office/drawing/2014/main" id="{4750C488-9B21-7941-9055-1F8520F95631}"/>
              </a:ext>
            </a:extLst>
          </p:cNvPr>
          <p:cNvSpPr txBox="1"/>
          <p:nvPr/>
        </p:nvSpPr>
        <p:spPr>
          <a:xfrm>
            <a:off x="1468193" y="1641159"/>
            <a:ext cx="1200200" cy="369332"/>
          </a:xfrm>
          <a:prstGeom prst="rect">
            <a:avLst/>
          </a:prstGeom>
          <a:noFill/>
        </p:spPr>
        <p:txBody>
          <a:bodyPr wrap="none" rtlCol="0">
            <a:spAutoFit/>
          </a:bodyPr>
          <a:lstStyle/>
          <a:p>
            <a:r>
              <a:rPr lang="en-US" dirty="0"/>
              <a:t>Awareness</a:t>
            </a:r>
          </a:p>
        </p:txBody>
      </p:sp>
      <p:sp>
        <p:nvSpPr>
          <p:cNvPr id="11" name="TextBox 10">
            <a:extLst>
              <a:ext uri="{FF2B5EF4-FFF2-40B4-BE49-F238E27FC236}">
                <a16:creationId xmlns:a16="http://schemas.microsoft.com/office/drawing/2014/main" id="{AA944914-9102-E640-80FC-EFD3347721E1}"/>
              </a:ext>
            </a:extLst>
          </p:cNvPr>
          <p:cNvSpPr txBox="1"/>
          <p:nvPr/>
        </p:nvSpPr>
        <p:spPr>
          <a:xfrm>
            <a:off x="5613044" y="1641159"/>
            <a:ext cx="1489062" cy="369332"/>
          </a:xfrm>
          <a:prstGeom prst="rect">
            <a:avLst/>
          </a:prstGeom>
          <a:noFill/>
        </p:spPr>
        <p:txBody>
          <a:bodyPr wrap="none" rtlCol="0">
            <a:spAutoFit/>
          </a:bodyPr>
          <a:lstStyle/>
          <a:p>
            <a:r>
              <a:rPr lang="en-US" dirty="0"/>
              <a:t>Consideration</a:t>
            </a:r>
          </a:p>
        </p:txBody>
      </p:sp>
      <p:sp>
        <p:nvSpPr>
          <p:cNvPr id="12" name="TextBox 11">
            <a:extLst>
              <a:ext uri="{FF2B5EF4-FFF2-40B4-BE49-F238E27FC236}">
                <a16:creationId xmlns:a16="http://schemas.microsoft.com/office/drawing/2014/main" id="{5A62552F-549B-1541-9B65-BBC0C67B6611}"/>
              </a:ext>
            </a:extLst>
          </p:cNvPr>
          <p:cNvSpPr txBox="1"/>
          <p:nvPr/>
        </p:nvSpPr>
        <p:spPr>
          <a:xfrm>
            <a:off x="9299140" y="1641159"/>
            <a:ext cx="1630383" cy="369332"/>
          </a:xfrm>
          <a:prstGeom prst="rect">
            <a:avLst/>
          </a:prstGeom>
          <a:noFill/>
        </p:spPr>
        <p:txBody>
          <a:bodyPr wrap="none" rtlCol="0">
            <a:spAutoFit/>
          </a:bodyPr>
          <a:lstStyle/>
          <a:p>
            <a:r>
              <a:rPr lang="en-US" dirty="0"/>
              <a:t>Close/Purchase</a:t>
            </a:r>
          </a:p>
        </p:txBody>
      </p:sp>
      <p:sp>
        <p:nvSpPr>
          <p:cNvPr id="13" name="TextBox 12">
            <a:extLst>
              <a:ext uri="{FF2B5EF4-FFF2-40B4-BE49-F238E27FC236}">
                <a16:creationId xmlns:a16="http://schemas.microsoft.com/office/drawing/2014/main" id="{2C03AE66-24C5-1F43-834F-1425DBD13544}"/>
              </a:ext>
            </a:extLst>
          </p:cNvPr>
          <p:cNvSpPr txBox="1"/>
          <p:nvPr/>
        </p:nvSpPr>
        <p:spPr>
          <a:xfrm>
            <a:off x="1468189" y="2463656"/>
            <a:ext cx="3136392" cy="1569660"/>
          </a:xfrm>
          <a:prstGeom prst="rect">
            <a:avLst/>
          </a:prstGeom>
          <a:noFill/>
        </p:spPr>
        <p:txBody>
          <a:bodyPr wrap="square" rtlCol="0">
            <a:spAutoFit/>
          </a:bodyPr>
          <a:lstStyle/>
          <a:p>
            <a:r>
              <a:rPr lang="en-US" sz="1600" dirty="0"/>
              <a:t>Paid search</a:t>
            </a:r>
            <a:br>
              <a:rPr lang="en-US" sz="1600" dirty="0"/>
            </a:br>
            <a:r>
              <a:rPr lang="en-US" sz="1600" dirty="0"/>
              <a:t>Advertising &amp; landing pages</a:t>
            </a:r>
            <a:br>
              <a:rPr lang="en-US" sz="1600" dirty="0"/>
            </a:br>
            <a:r>
              <a:rPr lang="en-US" sz="1600" dirty="0"/>
              <a:t>Content—shared (earned media)</a:t>
            </a:r>
          </a:p>
          <a:p>
            <a:r>
              <a:rPr lang="en-US" sz="1600" dirty="0"/>
              <a:t>Media relations</a:t>
            </a:r>
          </a:p>
          <a:p>
            <a:r>
              <a:rPr lang="en-US" sz="1600" dirty="0"/>
              <a:t>Trade shows &amp; presentations</a:t>
            </a:r>
          </a:p>
          <a:p>
            <a:r>
              <a:rPr lang="en-US" sz="1600" dirty="0"/>
              <a:t>Blogs</a:t>
            </a:r>
          </a:p>
        </p:txBody>
      </p:sp>
      <p:sp>
        <p:nvSpPr>
          <p:cNvPr id="17" name="TextBox 16">
            <a:extLst>
              <a:ext uri="{FF2B5EF4-FFF2-40B4-BE49-F238E27FC236}">
                <a16:creationId xmlns:a16="http://schemas.microsoft.com/office/drawing/2014/main" id="{F38F7606-A355-A04E-9A1B-AD9F51EF46E9}"/>
              </a:ext>
            </a:extLst>
          </p:cNvPr>
          <p:cNvSpPr txBox="1"/>
          <p:nvPr/>
        </p:nvSpPr>
        <p:spPr>
          <a:xfrm>
            <a:off x="5059251" y="2463656"/>
            <a:ext cx="3131714" cy="2308324"/>
          </a:xfrm>
          <a:prstGeom prst="rect">
            <a:avLst/>
          </a:prstGeom>
          <a:noFill/>
        </p:spPr>
        <p:txBody>
          <a:bodyPr wrap="square" rtlCol="0">
            <a:spAutoFit/>
          </a:bodyPr>
          <a:lstStyle/>
          <a:p>
            <a:r>
              <a:rPr lang="en-US" sz="1600" dirty="0"/>
              <a:t>Drip email sequence</a:t>
            </a:r>
          </a:p>
          <a:p>
            <a:r>
              <a:rPr lang="en-US" sz="1600" dirty="0"/>
              <a:t>Social media posts</a:t>
            </a:r>
          </a:p>
          <a:p>
            <a:r>
              <a:rPr lang="en-US" sz="1600" dirty="0"/>
              <a:t>Webinars</a:t>
            </a:r>
          </a:p>
          <a:p>
            <a:r>
              <a:rPr lang="en-US" sz="1600" dirty="0"/>
              <a:t>Downloadable PDFs—how-to guides, specific topics/features, research reports</a:t>
            </a:r>
          </a:p>
          <a:p>
            <a:r>
              <a:rPr lang="en-US" sz="1600" dirty="0"/>
              <a:t>Sales meetings</a:t>
            </a:r>
          </a:p>
          <a:p>
            <a:r>
              <a:rPr lang="en-US" sz="1600" dirty="0"/>
              <a:t>Free samples</a:t>
            </a:r>
          </a:p>
          <a:p>
            <a:endParaRPr lang="en-US" sz="1600" dirty="0"/>
          </a:p>
        </p:txBody>
      </p:sp>
      <p:sp>
        <p:nvSpPr>
          <p:cNvPr id="21" name="TextBox 20">
            <a:extLst>
              <a:ext uri="{FF2B5EF4-FFF2-40B4-BE49-F238E27FC236}">
                <a16:creationId xmlns:a16="http://schemas.microsoft.com/office/drawing/2014/main" id="{022CF507-898D-D24A-8E55-29E3142D9D20}"/>
              </a:ext>
            </a:extLst>
          </p:cNvPr>
          <p:cNvSpPr txBox="1"/>
          <p:nvPr/>
        </p:nvSpPr>
        <p:spPr>
          <a:xfrm>
            <a:off x="8676065" y="2463656"/>
            <a:ext cx="3131714" cy="1569660"/>
          </a:xfrm>
          <a:prstGeom prst="rect">
            <a:avLst/>
          </a:prstGeom>
          <a:noFill/>
        </p:spPr>
        <p:txBody>
          <a:bodyPr wrap="square" rtlCol="0">
            <a:spAutoFit/>
          </a:bodyPr>
          <a:lstStyle/>
          <a:p>
            <a:r>
              <a:rPr lang="en-US" sz="1600" dirty="0"/>
              <a:t>Pitch deck</a:t>
            </a:r>
          </a:p>
          <a:p>
            <a:r>
              <a:rPr lang="en-US" sz="1600" dirty="0"/>
              <a:t>Proposals</a:t>
            </a:r>
          </a:p>
          <a:p>
            <a:r>
              <a:rPr lang="en-US" sz="1600" dirty="0"/>
              <a:t>Promotional emails</a:t>
            </a:r>
          </a:p>
          <a:p>
            <a:r>
              <a:rPr lang="en-US" sz="1600" dirty="0"/>
              <a:t>Sales meetings</a:t>
            </a:r>
          </a:p>
          <a:p>
            <a:r>
              <a:rPr lang="en-US" sz="1600" dirty="0"/>
              <a:t>Purchase pages</a:t>
            </a:r>
          </a:p>
          <a:p>
            <a:r>
              <a:rPr lang="en-US" sz="1600" dirty="0"/>
              <a:t>Free trial</a:t>
            </a:r>
          </a:p>
        </p:txBody>
      </p:sp>
      <p:sp>
        <p:nvSpPr>
          <p:cNvPr id="28" name="TextBox 27">
            <a:extLst>
              <a:ext uri="{FF2B5EF4-FFF2-40B4-BE49-F238E27FC236}">
                <a16:creationId xmlns:a16="http://schemas.microsoft.com/office/drawing/2014/main" id="{2B167CE7-A0DF-5543-8516-947389772C65}"/>
              </a:ext>
            </a:extLst>
          </p:cNvPr>
          <p:cNvSpPr txBox="1"/>
          <p:nvPr/>
        </p:nvSpPr>
        <p:spPr>
          <a:xfrm>
            <a:off x="235775" y="2616777"/>
            <a:ext cx="1197473" cy="923330"/>
          </a:xfrm>
          <a:prstGeom prst="rect">
            <a:avLst/>
          </a:prstGeom>
          <a:noFill/>
        </p:spPr>
        <p:txBody>
          <a:bodyPr wrap="square" rtlCol="0">
            <a:spAutoFit/>
          </a:bodyPr>
          <a:lstStyle/>
          <a:p>
            <a:r>
              <a:rPr lang="en-US" dirty="0"/>
              <a:t>Sample Marketing Tactics</a:t>
            </a:r>
          </a:p>
        </p:txBody>
      </p:sp>
      <p:sp>
        <p:nvSpPr>
          <p:cNvPr id="29" name="TextBox 28">
            <a:extLst>
              <a:ext uri="{FF2B5EF4-FFF2-40B4-BE49-F238E27FC236}">
                <a16:creationId xmlns:a16="http://schemas.microsoft.com/office/drawing/2014/main" id="{0287A574-3F69-A841-BEFF-8DB3136D5F21}"/>
              </a:ext>
            </a:extLst>
          </p:cNvPr>
          <p:cNvSpPr txBox="1"/>
          <p:nvPr/>
        </p:nvSpPr>
        <p:spPr>
          <a:xfrm>
            <a:off x="235776" y="1641159"/>
            <a:ext cx="602153" cy="369332"/>
          </a:xfrm>
          <a:prstGeom prst="rect">
            <a:avLst/>
          </a:prstGeom>
          <a:noFill/>
        </p:spPr>
        <p:txBody>
          <a:bodyPr wrap="none" rtlCol="0">
            <a:spAutoFit/>
          </a:bodyPr>
          <a:lstStyle/>
          <a:p>
            <a:r>
              <a:rPr lang="en-US" dirty="0"/>
              <a:t>Step</a:t>
            </a:r>
          </a:p>
        </p:txBody>
      </p:sp>
      <p:sp>
        <p:nvSpPr>
          <p:cNvPr id="32" name="TextBox 31">
            <a:extLst>
              <a:ext uri="{FF2B5EF4-FFF2-40B4-BE49-F238E27FC236}">
                <a16:creationId xmlns:a16="http://schemas.microsoft.com/office/drawing/2014/main" id="{1E1AF651-5BFE-1D43-BFD9-EDADAD2B9DA2}"/>
              </a:ext>
            </a:extLst>
          </p:cNvPr>
          <p:cNvSpPr txBox="1"/>
          <p:nvPr/>
        </p:nvSpPr>
        <p:spPr>
          <a:xfrm>
            <a:off x="1468190" y="4524439"/>
            <a:ext cx="3136391" cy="1323439"/>
          </a:xfrm>
          <a:prstGeom prst="rect">
            <a:avLst/>
          </a:prstGeom>
          <a:noFill/>
        </p:spPr>
        <p:txBody>
          <a:bodyPr wrap="square" rtlCol="0">
            <a:spAutoFit/>
          </a:bodyPr>
          <a:lstStyle/>
          <a:p>
            <a:r>
              <a:rPr lang="en-US" sz="1600" dirty="0"/>
              <a:t>Sign up for our email newsletter</a:t>
            </a:r>
          </a:p>
          <a:p>
            <a:r>
              <a:rPr lang="en-US" sz="1600" dirty="0"/>
              <a:t>Follow us on [social media] for helpful information/tips &amp; tricks Join us for a [introductory] webinar  Read our blog for useful info</a:t>
            </a:r>
          </a:p>
        </p:txBody>
      </p:sp>
      <p:sp>
        <p:nvSpPr>
          <p:cNvPr id="34" name="TextBox 33">
            <a:extLst>
              <a:ext uri="{FF2B5EF4-FFF2-40B4-BE49-F238E27FC236}">
                <a16:creationId xmlns:a16="http://schemas.microsoft.com/office/drawing/2014/main" id="{52468F4C-1E86-3B43-828A-50A25836AB63}"/>
              </a:ext>
            </a:extLst>
          </p:cNvPr>
          <p:cNvSpPr txBox="1"/>
          <p:nvPr/>
        </p:nvSpPr>
        <p:spPr>
          <a:xfrm>
            <a:off x="5059251" y="4524439"/>
            <a:ext cx="3131714" cy="1323439"/>
          </a:xfrm>
          <a:prstGeom prst="rect">
            <a:avLst/>
          </a:prstGeom>
          <a:noFill/>
        </p:spPr>
        <p:txBody>
          <a:bodyPr wrap="square" rtlCol="0">
            <a:spAutoFit/>
          </a:bodyPr>
          <a:lstStyle/>
          <a:p>
            <a:r>
              <a:rPr lang="en-US" sz="1600" dirty="0"/>
              <a:t>Join us for a how-to webinar (more focused topics)</a:t>
            </a:r>
            <a:br>
              <a:rPr lang="en-US" sz="1600" dirty="0"/>
            </a:br>
            <a:r>
              <a:rPr lang="en-US" sz="1600" dirty="0"/>
              <a:t>Download our how-to guide/ informational article</a:t>
            </a:r>
          </a:p>
          <a:p>
            <a:r>
              <a:rPr lang="en-US" sz="1600" dirty="0"/>
              <a:t>Click to schedule a call</a:t>
            </a:r>
          </a:p>
        </p:txBody>
      </p:sp>
      <p:sp>
        <p:nvSpPr>
          <p:cNvPr id="39" name="TextBox 38">
            <a:extLst>
              <a:ext uri="{FF2B5EF4-FFF2-40B4-BE49-F238E27FC236}">
                <a16:creationId xmlns:a16="http://schemas.microsoft.com/office/drawing/2014/main" id="{723888DE-525A-B149-875C-61FC8F49E4A3}"/>
              </a:ext>
            </a:extLst>
          </p:cNvPr>
          <p:cNvSpPr txBox="1"/>
          <p:nvPr/>
        </p:nvSpPr>
        <p:spPr>
          <a:xfrm>
            <a:off x="8676065" y="4524439"/>
            <a:ext cx="3131714" cy="1077218"/>
          </a:xfrm>
          <a:prstGeom prst="rect">
            <a:avLst/>
          </a:prstGeom>
          <a:noFill/>
        </p:spPr>
        <p:txBody>
          <a:bodyPr wrap="square" rtlCol="0">
            <a:spAutoFit/>
          </a:bodyPr>
          <a:lstStyle/>
          <a:p>
            <a:r>
              <a:rPr lang="en-US" sz="1600" dirty="0"/>
              <a:t>Click to purchase/buy now</a:t>
            </a:r>
          </a:p>
          <a:p>
            <a:r>
              <a:rPr lang="en-US" sz="1600" dirty="0"/>
              <a:t>Pitch deck, proposal</a:t>
            </a:r>
          </a:p>
          <a:p>
            <a:r>
              <a:rPr lang="en-US" sz="1600" dirty="0"/>
              <a:t>Website pricing page</a:t>
            </a:r>
          </a:p>
          <a:p>
            <a:r>
              <a:rPr lang="en-US" sz="1600" dirty="0"/>
              <a:t>Competitive comparisons</a:t>
            </a:r>
          </a:p>
        </p:txBody>
      </p:sp>
      <p:sp>
        <p:nvSpPr>
          <p:cNvPr id="40" name="TextBox 39">
            <a:extLst>
              <a:ext uri="{FF2B5EF4-FFF2-40B4-BE49-F238E27FC236}">
                <a16:creationId xmlns:a16="http://schemas.microsoft.com/office/drawing/2014/main" id="{272C2028-438C-3844-8742-E5AB743CA8D1}"/>
              </a:ext>
            </a:extLst>
          </p:cNvPr>
          <p:cNvSpPr txBox="1"/>
          <p:nvPr/>
        </p:nvSpPr>
        <p:spPr>
          <a:xfrm>
            <a:off x="235776" y="4524439"/>
            <a:ext cx="916598" cy="923330"/>
          </a:xfrm>
          <a:prstGeom prst="rect">
            <a:avLst/>
          </a:prstGeom>
          <a:noFill/>
        </p:spPr>
        <p:txBody>
          <a:bodyPr wrap="none" rtlCol="0">
            <a:spAutoFit/>
          </a:bodyPr>
          <a:lstStyle/>
          <a:p>
            <a:r>
              <a:rPr lang="en-US" dirty="0"/>
              <a:t>Tools/</a:t>
            </a:r>
            <a:br>
              <a:rPr lang="en-US" dirty="0"/>
            </a:br>
            <a:r>
              <a:rPr lang="en-US" dirty="0"/>
              <a:t>Calls to </a:t>
            </a:r>
          </a:p>
          <a:p>
            <a:r>
              <a:rPr lang="en-US" dirty="0"/>
              <a:t>Action</a:t>
            </a:r>
          </a:p>
        </p:txBody>
      </p:sp>
      <p:cxnSp>
        <p:nvCxnSpPr>
          <p:cNvPr id="4" name="Straight Connector 3">
            <a:extLst>
              <a:ext uri="{FF2B5EF4-FFF2-40B4-BE49-F238E27FC236}">
                <a16:creationId xmlns:a16="http://schemas.microsoft.com/office/drawing/2014/main" id="{90507A06-A933-E901-9B4F-89C5A2F178CE}"/>
              </a:ext>
            </a:extLst>
          </p:cNvPr>
          <p:cNvCxnSpPr>
            <a:cxnSpLocks/>
          </p:cNvCxnSpPr>
          <p:nvPr/>
        </p:nvCxnSpPr>
        <p:spPr>
          <a:xfrm>
            <a:off x="265129" y="2078225"/>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Straight Connector 4">
            <a:extLst>
              <a:ext uri="{FF2B5EF4-FFF2-40B4-BE49-F238E27FC236}">
                <a16:creationId xmlns:a16="http://schemas.microsoft.com/office/drawing/2014/main" id="{342367E7-2273-1A8A-5B6F-42AE21C29FF6}"/>
              </a:ext>
            </a:extLst>
          </p:cNvPr>
          <p:cNvCxnSpPr>
            <a:cxnSpLocks/>
          </p:cNvCxnSpPr>
          <p:nvPr/>
        </p:nvCxnSpPr>
        <p:spPr>
          <a:xfrm>
            <a:off x="265129" y="4519863"/>
            <a:ext cx="11565228" cy="0"/>
          </a:xfrm>
          <a:prstGeom prst="line">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Slide Number Placeholder 5">
            <a:extLst>
              <a:ext uri="{FF2B5EF4-FFF2-40B4-BE49-F238E27FC236}">
                <a16:creationId xmlns:a16="http://schemas.microsoft.com/office/drawing/2014/main" id="{5B2F98FE-C11F-4B6D-049C-89E4C1EB0371}"/>
              </a:ext>
            </a:extLst>
          </p:cNvPr>
          <p:cNvSpPr>
            <a:spLocks noGrp="1"/>
          </p:cNvSpPr>
          <p:nvPr>
            <p:ph type="sldNum" sz="quarter" idx="12"/>
          </p:nvPr>
        </p:nvSpPr>
        <p:spPr>
          <a:xfrm>
            <a:off x="8610600" y="6424084"/>
            <a:ext cx="2743200" cy="365125"/>
          </a:xfrm>
        </p:spPr>
        <p:txBody>
          <a:bodyPr/>
          <a:lstStyle/>
          <a:p>
            <a:fld id="{8D3FFA9F-7346-2349-89A5-2B0D4601A87E}" type="slidenum">
              <a:rPr lang="en-US" smtClean="0"/>
              <a:t>13</a:t>
            </a:fld>
            <a:endParaRPr lang="en-US" dirty="0"/>
          </a:p>
        </p:txBody>
      </p:sp>
      <p:sp>
        <p:nvSpPr>
          <p:cNvPr id="3" name="Footer Placeholder 4">
            <a:extLst>
              <a:ext uri="{FF2B5EF4-FFF2-40B4-BE49-F238E27FC236}">
                <a16:creationId xmlns:a16="http://schemas.microsoft.com/office/drawing/2014/main" id="{07555D5C-3C67-2696-7A9B-2A00D149961D}"/>
              </a:ext>
            </a:extLst>
          </p:cNvPr>
          <p:cNvSpPr txBox="1">
            <a:spLocks/>
          </p:cNvSpPr>
          <p:nvPr/>
        </p:nvSpPr>
        <p:spPr>
          <a:xfrm>
            <a:off x="1250733" y="64699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5321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563DFD-DFC9-BF7F-B5DF-F425C42B29CE}"/>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Strategic initiatives</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255565AD-340A-7CC9-8B95-8213578B4878}"/>
              </a:ext>
            </a:extLst>
          </p:cNvPr>
          <p:cNvSpPr>
            <a:spLocks noGrp="1"/>
          </p:cNvSpPr>
          <p:nvPr>
            <p:ph idx="1"/>
          </p:nvPr>
        </p:nvSpPr>
        <p:spPr>
          <a:xfrm>
            <a:off x="6096000" y="820880"/>
            <a:ext cx="5257799" cy="4889350"/>
          </a:xfrm>
        </p:spPr>
        <p:txBody>
          <a:bodyPr anchor="t">
            <a:normAutofit/>
          </a:bodyPr>
          <a:lstStyle/>
          <a:p>
            <a:r>
              <a:rPr lang="en-US" sz="2000" dirty="0"/>
              <a:t>What are the select few initiatives that will support your objectives?</a:t>
            </a:r>
          </a:p>
          <a:p>
            <a:r>
              <a:rPr lang="en-US" sz="2000" dirty="0"/>
              <a:t>Many potential approaches:</a:t>
            </a:r>
          </a:p>
          <a:p>
            <a:pPr lvl="1"/>
            <a:r>
              <a:rPr lang="en-US" sz="2000" dirty="0"/>
              <a:t>Seasonal (back-to-school, holiday season, cold &amp; flu season)</a:t>
            </a:r>
          </a:p>
          <a:p>
            <a:pPr lvl="1"/>
            <a:r>
              <a:rPr lang="en-US" sz="2000" dirty="0"/>
              <a:t>Functional (maintain base sales + gain new customers)</a:t>
            </a:r>
          </a:p>
          <a:p>
            <a:pPr lvl="1"/>
            <a:r>
              <a:rPr lang="en-US" sz="2000" dirty="0"/>
              <a:t>Audience segments</a:t>
            </a:r>
          </a:p>
          <a:p>
            <a:r>
              <a:rPr lang="en-US" sz="2000" dirty="0"/>
              <a:t>Focus is your friend—a few focused initiatives are much more impactful &amp; easier to manage than a complex plan</a:t>
            </a:r>
          </a:p>
          <a:p>
            <a:r>
              <a:rPr lang="en-US" sz="2000" dirty="0"/>
              <a:t>Prioritize</a:t>
            </a:r>
          </a:p>
          <a:p>
            <a:r>
              <a:rPr lang="en-US" sz="2000" dirty="0"/>
              <a:t>Build your collection of tactics based on the customer journey</a:t>
            </a:r>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DA50FC94-6F4F-5540-1AA6-B5DAAC0FF42F}"/>
              </a:ext>
            </a:extLst>
          </p:cNvPr>
          <p:cNvSpPr>
            <a:spLocks noGrp="1"/>
          </p:cNvSpPr>
          <p:nvPr>
            <p:ph type="sldNum" sz="quarter" idx="12"/>
          </p:nvPr>
        </p:nvSpPr>
        <p:spPr>
          <a:xfrm>
            <a:off x="10506330" y="6356350"/>
            <a:ext cx="847470" cy="365125"/>
          </a:xfrm>
        </p:spPr>
        <p:txBody>
          <a:bodyPr>
            <a:normAutofit/>
          </a:bodyPr>
          <a:lstStyle/>
          <a:p>
            <a:pPr>
              <a:spcAft>
                <a:spcPts val="600"/>
              </a:spcAft>
            </a:pPr>
            <a:fld id="{8D3FFA9F-7346-2349-89A5-2B0D4601A87E}" type="slidenum">
              <a:rPr lang="en-US" smtClean="0"/>
              <a:pPr>
                <a:spcAft>
                  <a:spcPts val="600"/>
                </a:spcAft>
              </a:pPr>
              <a:t>14</a:t>
            </a:fld>
            <a:endParaRPr lang="en-US" dirty="0"/>
          </a:p>
        </p:txBody>
      </p:sp>
    </p:spTree>
    <p:extLst>
      <p:ext uri="{BB962C8B-B14F-4D97-AF65-F5344CB8AC3E}">
        <p14:creationId xmlns:p14="http://schemas.microsoft.com/office/powerpoint/2010/main" val="3003927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7B0D-1AAE-A977-9050-BB7A93125AFE}"/>
              </a:ext>
            </a:extLst>
          </p:cNvPr>
          <p:cNvSpPr>
            <a:spLocks noGrp="1"/>
          </p:cNvSpPr>
          <p:nvPr>
            <p:ph type="title"/>
          </p:nvPr>
        </p:nvSpPr>
        <p:spPr/>
        <p:txBody>
          <a:bodyPr/>
          <a:lstStyle/>
          <a:p>
            <a:r>
              <a:rPr lang="en-US" dirty="0"/>
              <a:t>Pull it all together into the plan</a:t>
            </a:r>
          </a:p>
        </p:txBody>
      </p:sp>
      <p:sp>
        <p:nvSpPr>
          <p:cNvPr id="4" name="Slide Number Placeholder 3">
            <a:extLst>
              <a:ext uri="{FF2B5EF4-FFF2-40B4-BE49-F238E27FC236}">
                <a16:creationId xmlns:a16="http://schemas.microsoft.com/office/drawing/2014/main" id="{15C1B50C-85BE-125E-EBF5-27C20C1FDAB5}"/>
              </a:ext>
            </a:extLst>
          </p:cNvPr>
          <p:cNvSpPr>
            <a:spLocks noGrp="1"/>
          </p:cNvSpPr>
          <p:nvPr>
            <p:ph type="sldNum" sz="quarter" idx="12"/>
          </p:nvPr>
        </p:nvSpPr>
        <p:spPr/>
        <p:txBody>
          <a:bodyPr/>
          <a:lstStyle/>
          <a:p>
            <a:fld id="{8D3FFA9F-7346-2349-89A5-2B0D4601A87E}" type="slidenum">
              <a:rPr lang="en-US" smtClean="0"/>
              <a:t>15</a:t>
            </a:fld>
            <a:endParaRPr lang="en-US" dirty="0"/>
          </a:p>
        </p:txBody>
      </p:sp>
      <p:graphicFrame>
        <p:nvGraphicFramePr>
          <p:cNvPr id="5" name="Diagram 4">
            <a:extLst>
              <a:ext uri="{FF2B5EF4-FFF2-40B4-BE49-F238E27FC236}">
                <a16:creationId xmlns:a16="http://schemas.microsoft.com/office/drawing/2014/main" id="{E1CB0A5C-A83D-69DD-E4E2-E32CE8AD1536}"/>
              </a:ext>
            </a:extLst>
          </p:cNvPr>
          <p:cNvGraphicFramePr/>
          <p:nvPr>
            <p:extLst>
              <p:ext uri="{D42A27DB-BD31-4B8C-83A1-F6EECF244321}">
                <p14:modId xmlns:p14="http://schemas.microsoft.com/office/powerpoint/2010/main" val="2670835551"/>
              </p:ext>
            </p:extLst>
          </p:nvPr>
        </p:nvGraphicFramePr>
        <p:xfrm>
          <a:off x="544010" y="1402573"/>
          <a:ext cx="11157995" cy="1849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06BD76D-28C0-28CD-53D1-859CA15F4B5A}"/>
              </a:ext>
            </a:extLst>
          </p:cNvPr>
          <p:cNvSpPr txBox="1"/>
          <p:nvPr/>
        </p:nvSpPr>
        <p:spPr>
          <a:xfrm>
            <a:off x="838200" y="3252486"/>
            <a:ext cx="2269789" cy="2585323"/>
          </a:xfrm>
          <a:prstGeom prst="rect">
            <a:avLst/>
          </a:prstGeom>
          <a:noFill/>
        </p:spPr>
        <p:txBody>
          <a:bodyPr wrap="none" rtlCol="0">
            <a:spAutoFit/>
          </a:bodyPr>
          <a:lstStyle/>
          <a:p>
            <a:r>
              <a:rPr lang="en-US" dirty="0"/>
              <a:t>Primary objective:</a:t>
            </a:r>
          </a:p>
          <a:p>
            <a:endParaRPr lang="en-US" dirty="0"/>
          </a:p>
          <a:p>
            <a:endParaRPr lang="en-US" dirty="0"/>
          </a:p>
          <a:p>
            <a:endParaRPr lang="en-US" dirty="0"/>
          </a:p>
          <a:p>
            <a:r>
              <a:rPr lang="en-US" dirty="0"/>
              <a:t>Secondary objective:</a:t>
            </a:r>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9F39DC5A-0DA3-9FA8-E719-13CEF2B119F6}"/>
              </a:ext>
            </a:extLst>
          </p:cNvPr>
          <p:cNvSpPr txBox="1"/>
          <p:nvPr/>
        </p:nvSpPr>
        <p:spPr>
          <a:xfrm>
            <a:off x="3402179" y="3254415"/>
            <a:ext cx="2458379" cy="3416320"/>
          </a:xfrm>
          <a:prstGeom prst="rect">
            <a:avLst/>
          </a:prstGeom>
          <a:noFill/>
        </p:spPr>
        <p:txBody>
          <a:bodyPr wrap="square" rtlCol="0">
            <a:spAutoFit/>
          </a:bodyPr>
          <a:lstStyle/>
          <a:p>
            <a:r>
              <a:rPr lang="en-US" dirty="0"/>
              <a:t>Initiative #1</a:t>
            </a:r>
          </a:p>
          <a:p>
            <a:endParaRPr lang="en-US" dirty="0"/>
          </a:p>
          <a:p>
            <a:endParaRPr lang="en-US" dirty="0"/>
          </a:p>
          <a:p>
            <a:endParaRPr lang="en-US" dirty="0"/>
          </a:p>
          <a:p>
            <a:r>
              <a:rPr lang="en-US" dirty="0"/>
              <a:t>Initiative #2</a:t>
            </a:r>
          </a:p>
          <a:p>
            <a:endParaRPr lang="en-US" dirty="0"/>
          </a:p>
          <a:p>
            <a:endParaRPr lang="en-US" dirty="0"/>
          </a:p>
          <a:p>
            <a:endParaRPr lang="en-US" dirty="0"/>
          </a:p>
          <a:p>
            <a:r>
              <a:rPr lang="en-US" dirty="0"/>
              <a:t>Initiative #3</a:t>
            </a:r>
          </a:p>
          <a:p>
            <a:endParaRPr lang="en-US" dirty="0"/>
          </a:p>
          <a:p>
            <a:endParaRPr lang="en-US" dirty="0"/>
          </a:p>
          <a:p>
            <a:endParaRPr lang="en-US" dirty="0"/>
          </a:p>
        </p:txBody>
      </p:sp>
      <p:sp>
        <p:nvSpPr>
          <p:cNvPr id="8" name="TextBox 7">
            <a:extLst>
              <a:ext uri="{FF2B5EF4-FFF2-40B4-BE49-F238E27FC236}">
                <a16:creationId xmlns:a16="http://schemas.microsoft.com/office/drawing/2014/main" id="{915BD47E-FD0C-AC9B-E1E6-1DF1F9CB18D0}"/>
              </a:ext>
            </a:extLst>
          </p:cNvPr>
          <p:cNvSpPr txBox="1"/>
          <p:nvPr/>
        </p:nvSpPr>
        <p:spPr>
          <a:xfrm>
            <a:off x="6331443" y="3200430"/>
            <a:ext cx="2269789" cy="3416320"/>
          </a:xfrm>
          <a:prstGeom prst="rect">
            <a:avLst/>
          </a:prstGeom>
          <a:noFill/>
        </p:spPr>
        <p:txBody>
          <a:bodyPr wrap="square" rtlCol="0">
            <a:spAutoFit/>
          </a:bodyPr>
          <a:lstStyle/>
          <a:p>
            <a:r>
              <a:rPr lang="en-US" dirty="0"/>
              <a:t>Initiative #1</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r>
              <a:rPr lang="en-US" dirty="0"/>
              <a:t>Initiative #2</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r>
              <a:rPr lang="en-US" dirty="0"/>
              <a:t>Initiative #3</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p:txBody>
      </p:sp>
      <p:sp>
        <p:nvSpPr>
          <p:cNvPr id="9" name="TextBox 8">
            <a:extLst>
              <a:ext uri="{FF2B5EF4-FFF2-40B4-BE49-F238E27FC236}">
                <a16:creationId xmlns:a16="http://schemas.microsoft.com/office/drawing/2014/main" id="{00FFF84E-0334-7E5F-3DE7-7F83CFBCF1E2}"/>
              </a:ext>
            </a:extLst>
          </p:cNvPr>
          <p:cNvSpPr txBox="1"/>
          <p:nvPr/>
        </p:nvSpPr>
        <p:spPr>
          <a:xfrm>
            <a:off x="9075840" y="3196602"/>
            <a:ext cx="2269789" cy="3416320"/>
          </a:xfrm>
          <a:prstGeom prst="rect">
            <a:avLst/>
          </a:prstGeom>
          <a:noFill/>
        </p:spPr>
        <p:txBody>
          <a:bodyPr wrap="square" rtlCol="0">
            <a:spAutoFit/>
          </a:bodyPr>
          <a:lstStyle/>
          <a:p>
            <a:r>
              <a:rPr lang="en-US" dirty="0"/>
              <a:t>Initiative #1</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r>
              <a:rPr lang="en-US" dirty="0"/>
              <a:t>Initiative #2</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r>
              <a:rPr lang="en-US" dirty="0"/>
              <a:t>Initiative #3</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p:txBody>
      </p:sp>
      <p:sp>
        <p:nvSpPr>
          <p:cNvPr id="10" name="Footer Placeholder 4">
            <a:extLst>
              <a:ext uri="{FF2B5EF4-FFF2-40B4-BE49-F238E27FC236}">
                <a16:creationId xmlns:a16="http://schemas.microsoft.com/office/drawing/2014/main" id="{F72192C7-B572-12EC-69E7-ED5751F41342}"/>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3504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Freeform: Shape 1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Content Placeholder 2" descr="Cartoon of kids in clothing standing on a sidewalk&#10;&#10;Description automatically generated">
            <a:extLst>
              <a:ext uri="{FF2B5EF4-FFF2-40B4-BE49-F238E27FC236}">
                <a16:creationId xmlns:a16="http://schemas.microsoft.com/office/drawing/2014/main" id="{7A40F3F2-DD74-4413-E253-73D70AC9FFAD}"/>
              </a:ext>
            </a:extLst>
          </p:cNvPr>
          <p:cNvPicPr>
            <a:picLocks noChangeAspect="1"/>
          </p:cNvPicPr>
          <p:nvPr/>
        </p:nvPicPr>
        <p:blipFill>
          <a:blip r:embed="rId3"/>
          <a:stretch>
            <a:fillRect/>
          </a:stretch>
        </p:blipFill>
        <p:spPr>
          <a:xfrm>
            <a:off x="1590555" y="1495055"/>
            <a:ext cx="7553445" cy="536294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4" name="Arc 2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E324E99-E128-6DA9-A944-4EDB99FBF54E}"/>
              </a:ext>
            </a:extLst>
          </p:cNvPr>
          <p:cNvSpPr>
            <a:spLocks noGrp="1"/>
          </p:cNvSpPr>
          <p:nvPr>
            <p:ph type="title"/>
          </p:nvPr>
        </p:nvSpPr>
        <p:spPr>
          <a:xfrm>
            <a:off x="838201" y="479493"/>
            <a:ext cx="5257800" cy="1325563"/>
          </a:xfrm>
        </p:spPr>
        <p:txBody>
          <a:bodyPr>
            <a:normAutofit/>
          </a:bodyPr>
          <a:lstStyle/>
          <a:p>
            <a:r>
              <a:rPr lang="en-US" dirty="0"/>
              <a:t>Remember to test!</a:t>
            </a:r>
          </a:p>
        </p:txBody>
      </p:sp>
      <p:sp>
        <p:nvSpPr>
          <p:cNvPr id="9" name="Slide Number Placeholder 8">
            <a:extLst>
              <a:ext uri="{FF2B5EF4-FFF2-40B4-BE49-F238E27FC236}">
                <a16:creationId xmlns:a16="http://schemas.microsoft.com/office/drawing/2014/main" id="{243AAC6F-6B35-9A22-0C97-581DE2A2796C}"/>
              </a:ext>
            </a:extLst>
          </p:cNvPr>
          <p:cNvSpPr>
            <a:spLocks noGrp="1"/>
          </p:cNvSpPr>
          <p:nvPr>
            <p:ph type="sldNum" sz="quarter" idx="12"/>
          </p:nvPr>
        </p:nvSpPr>
        <p:spPr>
          <a:xfrm>
            <a:off x="8610600" y="6356350"/>
            <a:ext cx="2743200" cy="365125"/>
          </a:xfrm>
        </p:spPr>
        <p:txBody>
          <a:bodyPr>
            <a:normAutofit/>
          </a:bodyPr>
          <a:lstStyle/>
          <a:p>
            <a:pPr>
              <a:spcAft>
                <a:spcPts val="600"/>
              </a:spcAft>
            </a:pPr>
            <a:fld id="{8D3FFA9F-7346-2349-89A5-2B0D4601A87E}" type="slidenum">
              <a:rPr lang="en-US" smtClean="0"/>
              <a:pPr>
                <a:spcAft>
                  <a:spcPts val="600"/>
                </a:spcAft>
              </a:pPr>
              <a:t>16</a:t>
            </a:fld>
            <a:endParaRPr lang="en-US" dirty="0"/>
          </a:p>
        </p:txBody>
      </p:sp>
    </p:spTree>
    <p:extLst>
      <p:ext uri="{BB962C8B-B14F-4D97-AF65-F5344CB8AC3E}">
        <p14:creationId xmlns:p14="http://schemas.microsoft.com/office/powerpoint/2010/main" val="291366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666038-C3EC-606D-FEE1-7941F065789A}"/>
              </a:ext>
            </a:extLst>
          </p:cNvPr>
          <p:cNvSpPr>
            <a:spLocks noGrp="1"/>
          </p:cNvSpPr>
          <p:nvPr>
            <p:ph type="title"/>
          </p:nvPr>
        </p:nvSpPr>
        <p:spPr>
          <a:xfrm>
            <a:off x="5894962" y="479493"/>
            <a:ext cx="5458838" cy="1325563"/>
          </a:xfrm>
        </p:spPr>
        <p:txBody>
          <a:bodyPr>
            <a:normAutofit/>
          </a:bodyPr>
          <a:lstStyle/>
          <a:p>
            <a:r>
              <a:rPr lang="en-US" sz="6000" dirty="0"/>
              <a:t>Thank you!</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qr code on a white background&#10;&#10;Description automatically generated">
            <a:extLst>
              <a:ext uri="{FF2B5EF4-FFF2-40B4-BE49-F238E27FC236}">
                <a16:creationId xmlns:a16="http://schemas.microsoft.com/office/drawing/2014/main" id="{0FD306D2-DE87-3A67-0D22-F3DE366C78FB}"/>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F2DDC853-A797-2EBA-8C1D-9A20EEF89AC6}"/>
              </a:ext>
            </a:extLst>
          </p:cNvPr>
          <p:cNvSpPr>
            <a:spLocks noGrp="1"/>
          </p:cNvSpPr>
          <p:nvPr>
            <p:ph idx="1"/>
          </p:nvPr>
        </p:nvSpPr>
        <p:spPr>
          <a:xfrm>
            <a:off x="5894962" y="1984443"/>
            <a:ext cx="5458838" cy="4192520"/>
          </a:xfrm>
        </p:spPr>
        <p:txBody>
          <a:bodyPr>
            <a:normAutofit/>
          </a:bodyPr>
          <a:lstStyle/>
          <a:p>
            <a:pPr marL="0" indent="0">
              <a:buNone/>
            </a:pPr>
            <a:r>
              <a:rPr lang="en-US" dirty="0"/>
              <a:t>Karen Hatfield</a:t>
            </a:r>
          </a:p>
          <a:p>
            <a:pPr marL="0" indent="0">
              <a:buNone/>
            </a:pPr>
            <a:r>
              <a:rPr lang="en-US" dirty="0"/>
              <a:t>Pythia Marketing Strategy</a:t>
            </a:r>
          </a:p>
          <a:p>
            <a:pPr marL="0" indent="0">
              <a:buNone/>
            </a:pPr>
            <a:endParaRPr lang="en-US" dirty="0"/>
          </a:p>
        </p:txBody>
      </p:sp>
      <p:sp>
        <p:nvSpPr>
          <p:cNvPr id="4" name="Slide Number Placeholder 3">
            <a:extLst>
              <a:ext uri="{FF2B5EF4-FFF2-40B4-BE49-F238E27FC236}">
                <a16:creationId xmlns:a16="http://schemas.microsoft.com/office/drawing/2014/main" id="{439B29FD-4172-0697-DDF0-5A5F88C5F8F6}"/>
              </a:ext>
            </a:extLst>
          </p:cNvPr>
          <p:cNvSpPr>
            <a:spLocks noGrp="1"/>
          </p:cNvSpPr>
          <p:nvPr>
            <p:ph type="sldNum" sz="quarter" idx="12"/>
          </p:nvPr>
        </p:nvSpPr>
        <p:spPr>
          <a:xfrm>
            <a:off x="8610600" y="6356350"/>
            <a:ext cx="2743200" cy="365125"/>
          </a:xfrm>
        </p:spPr>
        <p:txBody>
          <a:bodyPr>
            <a:normAutofit/>
          </a:bodyPr>
          <a:lstStyle/>
          <a:p>
            <a:pPr>
              <a:spcAft>
                <a:spcPts val="600"/>
              </a:spcAft>
            </a:pPr>
            <a:fld id="{8D3FFA9F-7346-2349-89A5-2B0D4601A87E}" type="slidenum">
              <a:rPr lang="en-US" smtClean="0"/>
              <a:pPr>
                <a:spcAft>
                  <a:spcPts val="600"/>
                </a:spcAft>
              </a:pPr>
              <a:t>17</a:t>
            </a:fld>
            <a:endParaRPr lang="en-US" dirty="0"/>
          </a:p>
        </p:txBody>
      </p:sp>
      <p:pic>
        <p:nvPicPr>
          <p:cNvPr id="1026" name="Picture 2">
            <a:extLst>
              <a:ext uri="{FF2B5EF4-FFF2-40B4-BE49-F238E27FC236}">
                <a16:creationId xmlns:a16="http://schemas.microsoft.com/office/drawing/2014/main" id="{CE1D37B4-2AD2-FEB7-B8C6-B7F997F00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933" y="3125266"/>
            <a:ext cx="955437" cy="95543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97044395-F4A3-2D2E-7982-D92BF0D54EF3}"/>
              </a:ext>
            </a:extLst>
          </p:cNvPr>
          <p:cNvSpPr txBox="1">
            <a:spLocks/>
          </p:cNvSpPr>
          <p:nvPr/>
        </p:nvSpPr>
        <p:spPr>
          <a:xfrm>
            <a:off x="2672863" y="646000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71278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C7BCB-DD1C-8389-8836-51236E0E4FE1}"/>
              </a:ext>
            </a:extLst>
          </p:cNvPr>
          <p:cNvSpPr>
            <a:spLocks noGrp="1"/>
          </p:cNvSpPr>
          <p:nvPr>
            <p:ph type="title"/>
          </p:nvPr>
        </p:nvSpPr>
        <p:spPr>
          <a:xfrm>
            <a:off x="838200" y="365125"/>
            <a:ext cx="10515600" cy="1325563"/>
          </a:xfrm>
        </p:spPr>
        <p:txBody>
          <a:bodyPr anchor="ctr">
            <a:normAutofit/>
          </a:bodyPr>
          <a:lstStyle/>
          <a:p>
            <a:r>
              <a:rPr lang="en-US" dirty="0"/>
              <a:t>Bonus!</a:t>
            </a:r>
          </a:p>
        </p:txBody>
      </p:sp>
      <p:pic>
        <p:nvPicPr>
          <p:cNvPr id="7" name="Picture 6" descr="Different colours of board game dice">
            <a:extLst>
              <a:ext uri="{FF2B5EF4-FFF2-40B4-BE49-F238E27FC236}">
                <a16:creationId xmlns:a16="http://schemas.microsoft.com/office/drawing/2014/main" id="{FB7EBDF7-495B-0ED1-2FEB-3F22218FF16D}"/>
              </a:ext>
            </a:extLst>
          </p:cNvPr>
          <p:cNvPicPr>
            <a:picLocks noChangeAspect="1"/>
          </p:cNvPicPr>
          <p:nvPr/>
        </p:nvPicPr>
        <p:blipFill>
          <a:blip r:embed="rId2"/>
          <a:srcRect t="18410" b="22686"/>
          <a:stretch/>
        </p:blipFill>
        <p:spPr>
          <a:xfrm>
            <a:off x="838200" y="1825625"/>
            <a:ext cx="10515600" cy="4351338"/>
          </a:xfrm>
          <a:prstGeom prst="rect">
            <a:avLst/>
          </a:prstGeom>
          <a:noFill/>
        </p:spPr>
      </p:pic>
      <p:sp>
        <p:nvSpPr>
          <p:cNvPr id="4" name="Slide Number Placeholder 3">
            <a:extLst>
              <a:ext uri="{FF2B5EF4-FFF2-40B4-BE49-F238E27FC236}">
                <a16:creationId xmlns:a16="http://schemas.microsoft.com/office/drawing/2014/main" id="{0418631C-176E-0C06-8977-8A20534A24B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8D3FFA9F-7346-2349-89A5-2B0D4601A87E}" type="slidenum">
              <a:rPr lang="en-US" smtClean="0"/>
              <a:pPr>
                <a:spcAft>
                  <a:spcPts val="600"/>
                </a:spcAft>
              </a:pPr>
              <a:t>18</a:t>
            </a:fld>
            <a:endParaRPr lang="en-US" dirty="0"/>
          </a:p>
        </p:txBody>
      </p:sp>
      <p:sp>
        <p:nvSpPr>
          <p:cNvPr id="8" name="Footer Placeholder 4">
            <a:extLst>
              <a:ext uri="{FF2B5EF4-FFF2-40B4-BE49-F238E27FC236}">
                <a16:creationId xmlns:a16="http://schemas.microsoft.com/office/drawing/2014/main" id="{720C757E-34FF-38D9-AD4D-AF80922B7F2B}"/>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538337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7BD7B2-1524-7CF7-4661-7A322C1F8801}"/>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Tips &amp; tricks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818F5C-BF5E-1C31-EC27-464AED7EBD82}"/>
              </a:ext>
            </a:extLst>
          </p:cNvPr>
          <p:cNvSpPr>
            <a:spLocks noGrp="1"/>
          </p:cNvSpPr>
          <p:nvPr>
            <p:ph idx="1"/>
          </p:nvPr>
        </p:nvSpPr>
        <p:spPr>
          <a:xfrm>
            <a:off x="4238958" y="591344"/>
            <a:ext cx="7394877" cy="5585619"/>
          </a:xfrm>
        </p:spPr>
        <p:txBody>
          <a:bodyPr anchor="ctr">
            <a:noAutofit/>
          </a:bodyPr>
          <a:lstStyle/>
          <a:p>
            <a:r>
              <a:rPr lang="en-US" sz="1400" dirty="0"/>
              <a:t>Invest in making your branding, strategy, and plan </a:t>
            </a:r>
            <a:r>
              <a:rPr lang="en-US" sz="1400" b="1" dirty="0"/>
              <a:t>solid</a:t>
            </a:r>
            <a:r>
              <a:rPr lang="en-US" sz="1400" dirty="0"/>
              <a:t>. Having those elements done with thought and rigor make subsequent steps clearer and easier to execute.</a:t>
            </a:r>
          </a:p>
          <a:p>
            <a:endParaRPr lang="en-US" sz="1400" dirty="0"/>
          </a:p>
          <a:p>
            <a:r>
              <a:rPr lang="en-US" sz="1400" dirty="0"/>
              <a:t>Create your FAQs from the questions you typically get asked.  Use them on your website and as the basis for creating content for different stages in the customer journey.</a:t>
            </a:r>
          </a:p>
          <a:p>
            <a:endParaRPr lang="en-US" sz="1400" dirty="0"/>
          </a:p>
          <a:p>
            <a:r>
              <a:rPr lang="en-US" sz="1400" dirty="0"/>
              <a:t>Marketing automation can take a lot of pressure off of you and lead to a better experience for your prospects and customers.  And it doesn’t have to cost a fortune.</a:t>
            </a:r>
          </a:p>
          <a:p>
            <a:endParaRPr lang="en-US" sz="1400" dirty="0"/>
          </a:p>
          <a:p>
            <a:r>
              <a:rPr lang="en-US" sz="1400" dirty="0"/>
              <a:t>Make the most out of every tactic.</a:t>
            </a:r>
          </a:p>
          <a:p>
            <a:pPr lvl="1"/>
            <a:r>
              <a:rPr lang="en-US" sz="1400" dirty="0"/>
              <a:t>When you participate in a trade show, webinar, or other event, think beyond the “day of.”  What can you do before the event to reach people, promote your presence, arrange meetings, and direct them to you when they’re at the event?  How will you collect names/contacts at the event itself, and give people a reason to talk to you at the event?  How will you follow up—not just immediately after the event, but moving them through the “consideration” stage?</a:t>
            </a:r>
          </a:p>
          <a:p>
            <a:pPr lvl="1"/>
            <a:r>
              <a:rPr lang="en-US" sz="1400" dirty="0"/>
              <a:t>Repurpose content. Tailor your content to the channel, but the “meat” can often be reused in meaningful ways.  A blog post can be broken into chunks and used as social media posts.  A good infographic or PDF can be offered as an incentive for email collection.</a:t>
            </a:r>
          </a:p>
          <a:p>
            <a:endParaRPr lang="en-US" sz="1400" dirty="0"/>
          </a:p>
          <a:p>
            <a:r>
              <a:rPr lang="en-US" sz="1400" dirty="0"/>
              <a:t>Leverage positive consumer feedback to your benefit. Highlight testimonials from customers, anonymizing as needed.  Create case studies to help prospective customers see themselves in your work and follow your plan for solving their problem.</a:t>
            </a:r>
          </a:p>
          <a:p>
            <a:endParaRPr lang="en-US" sz="1400" dirty="0"/>
          </a:p>
          <a:p>
            <a:r>
              <a:rPr lang="en-US" sz="1400" dirty="0"/>
              <a:t>Don’t try to be on every social media channel or implement every possible marketing tactic.  Focus on where you can make the best impact and reach the most prospective customers.</a:t>
            </a:r>
          </a:p>
        </p:txBody>
      </p:sp>
      <p:sp>
        <p:nvSpPr>
          <p:cNvPr id="4" name="Slide Number Placeholder 3">
            <a:extLst>
              <a:ext uri="{FF2B5EF4-FFF2-40B4-BE49-F238E27FC236}">
                <a16:creationId xmlns:a16="http://schemas.microsoft.com/office/drawing/2014/main" id="{4042EB7B-7F94-2465-B519-D0D5CA624675}"/>
              </a:ext>
            </a:extLst>
          </p:cNvPr>
          <p:cNvSpPr>
            <a:spLocks noGrp="1"/>
          </p:cNvSpPr>
          <p:nvPr>
            <p:ph type="sldNum" sz="quarter" idx="12"/>
          </p:nvPr>
        </p:nvSpPr>
        <p:spPr>
          <a:xfrm>
            <a:off x="9541564" y="6356350"/>
            <a:ext cx="1812235" cy="365125"/>
          </a:xfrm>
        </p:spPr>
        <p:txBody>
          <a:bodyPr>
            <a:normAutofit/>
          </a:bodyPr>
          <a:lstStyle/>
          <a:p>
            <a:pPr>
              <a:spcAft>
                <a:spcPts val="600"/>
              </a:spcAft>
            </a:pPr>
            <a:fld id="{8D3FFA9F-7346-2349-89A5-2B0D4601A87E}" type="slidenum">
              <a:rPr lang="en-US" smtClean="0"/>
              <a:pPr>
                <a:spcAft>
                  <a:spcPts val="600"/>
                </a:spcAft>
              </a:pPr>
              <a:t>19</a:t>
            </a:fld>
            <a:endParaRPr lang="en-US" dirty="0"/>
          </a:p>
        </p:txBody>
      </p:sp>
      <p:sp>
        <p:nvSpPr>
          <p:cNvPr id="5" name="Footer Placeholder 4">
            <a:extLst>
              <a:ext uri="{FF2B5EF4-FFF2-40B4-BE49-F238E27FC236}">
                <a16:creationId xmlns:a16="http://schemas.microsoft.com/office/drawing/2014/main" id="{38725630-13D4-D526-D72B-C6DD23DD0DA2}"/>
              </a:ext>
            </a:extLst>
          </p:cNvPr>
          <p:cNvSpPr txBox="1">
            <a:spLocks/>
          </p:cNvSpPr>
          <p:nvPr/>
        </p:nvSpPr>
        <p:spPr>
          <a:xfrm>
            <a:off x="2674805" y="64334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48842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33AD-5E21-410D-A3C8-E63EDCE74F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320820-958C-2F60-C0A3-C1296AE6CEEB}"/>
              </a:ext>
            </a:extLst>
          </p:cNvPr>
          <p:cNvSpPr/>
          <p:nvPr/>
        </p:nvSpPr>
        <p:spPr>
          <a:xfrm>
            <a:off x="5796037" y="297180"/>
            <a:ext cx="5279633" cy="64242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46C30-0154-0100-ECC0-E2DBDEB4BC00}"/>
              </a:ext>
            </a:extLst>
          </p:cNvPr>
          <p:cNvSpPr>
            <a:spLocks noGrp="1"/>
          </p:cNvSpPr>
          <p:nvPr>
            <p:ph type="title"/>
          </p:nvPr>
        </p:nvSpPr>
        <p:spPr>
          <a:xfrm>
            <a:off x="816367" y="1514864"/>
            <a:ext cx="5279633" cy="3542045"/>
          </a:xfrm>
        </p:spPr>
        <p:txBody>
          <a:bodyPr vert="horz" lIns="91440" tIns="45720" rIns="91440" bIns="45720" rtlCol="0" anchor="b">
            <a:normAutofit fontScale="90000"/>
          </a:bodyPr>
          <a:lstStyle/>
          <a:p>
            <a:r>
              <a:rPr lang="en-US" sz="9600" dirty="0"/>
              <a:t>Marketers are liars.  </a:t>
            </a:r>
            <a:br>
              <a:rPr lang="en-US" sz="9600" dirty="0"/>
            </a:br>
            <a:r>
              <a:rPr lang="en-US" sz="7200" dirty="0"/>
              <a:t>--Tom Owen</a:t>
            </a:r>
            <a:endParaRPr lang="en-US" sz="9600" kern="1200" dirty="0">
              <a:solidFill>
                <a:schemeClr val="tx1"/>
              </a:solidFill>
            </a:endParaRPr>
          </a:p>
        </p:txBody>
      </p:sp>
      <p:sp>
        <p:nvSpPr>
          <p:cNvPr id="4" name="Slide Number Placeholder 3">
            <a:extLst>
              <a:ext uri="{FF2B5EF4-FFF2-40B4-BE49-F238E27FC236}">
                <a16:creationId xmlns:a16="http://schemas.microsoft.com/office/drawing/2014/main" id="{9D1ACB3D-5164-1898-7657-8B3CB4CC2DF4}"/>
              </a:ext>
            </a:extLst>
          </p:cNvPr>
          <p:cNvSpPr>
            <a:spLocks noGrp="1"/>
          </p:cNvSpPr>
          <p:nvPr>
            <p:ph type="sldNum" sz="quarter" idx="12"/>
          </p:nvPr>
        </p:nvSpPr>
        <p:spPr/>
        <p:txBody>
          <a:bodyPr/>
          <a:lstStyle/>
          <a:p>
            <a:fld id="{8D3FFA9F-7346-2349-89A5-2B0D4601A87E}" type="slidenum">
              <a:rPr lang="en-US" smtClean="0"/>
              <a:t>2</a:t>
            </a:fld>
            <a:endParaRPr lang="en-US" dirty="0"/>
          </a:p>
        </p:txBody>
      </p:sp>
      <p:pic>
        <p:nvPicPr>
          <p:cNvPr id="5" name="Picture 4" descr="A chocolate bar with a piece of paper&#10;&#10;Description automatically generated">
            <a:extLst>
              <a:ext uri="{FF2B5EF4-FFF2-40B4-BE49-F238E27FC236}">
                <a16:creationId xmlns:a16="http://schemas.microsoft.com/office/drawing/2014/main" id="{FFA8E019-BC37-9F3B-B511-E118DF5262DC}"/>
              </a:ext>
            </a:extLst>
          </p:cNvPr>
          <p:cNvPicPr>
            <a:picLocks noChangeAspect="1"/>
          </p:cNvPicPr>
          <p:nvPr/>
        </p:nvPicPr>
        <p:blipFill rotWithShape="1">
          <a:blip r:embed="rId3"/>
          <a:srcRect l="2057" t="58668" r="2355"/>
          <a:stretch/>
        </p:blipFill>
        <p:spPr>
          <a:xfrm>
            <a:off x="6430072" y="3667431"/>
            <a:ext cx="4011562" cy="2546233"/>
          </a:xfrm>
          <a:prstGeom prst="rect">
            <a:avLst/>
          </a:prstGeom>
          <a:effectLst>
            <a:outerShdw blurRad="50800" dist="38100" dir="2700000" algn="tl" rotWithShape="0">
              <a:prstClr val="black">
                <a:alpha val="40000"/>
              </a:prstClr>
            </a:outerShdw>
          </a:effectLst>
        </p:spPr>
      </p:pic>
      <p:pic>
        <p:nvPicPr>
          <p:cNvPr id="8" name="Picture 7" descr="A chocolate bar with a piece of paper&#10;&#10;Description automatically generated">
            <a:extLst>
              <a:ext uri="{FF2B5EF4-FFF2-40B4-BE49-F238E27FC236}">
                <a16:creationId xmlns:a16="http://schemas.microsoft.com/office/drawing/2014/main" id="{BFCB4537-D704-C501-B31B-FDD95E16F97A}"/>
              </a:ext>
            </a:extLst>
          </p:cNvPr>
          <p:cNvPicPr>
            <a:picLocks noChangeAspect="1"/>
          </p:cNvPicPr>
          <p:nvPr/>
        </p:nvPicPr>
        <p:blipFill rotWithShape="1">
          <a:blip r:embed="rId3"/>
          <a:srcRect l="10843" t="9966" r="9032" b="51839"/>
          <a:stretch/>
        </p:blipFill>
        <p:spPr>
          <a:xfrm>
            <a:off x="6430072" y="717755"/>
            <a:ext cx="4011562" cy="2806990"/>
          </a:xfrm>
          <a:prstGeom prst="rect">
            <a:avLst/>
          </a:prstGeom>
          <a:effectLst>
            <a:outerShdw blurRad="50800" dist="38100" dir="2700000" algn="tl" rotWithShape="0">
              <a:prstClr val="black">
                <a:alpha val="40000"/>
              </a:prstClr>
            </a:outerShdw>
          </a:effectLst>
        </p:spPr>
      </p:pic>
      <p:sp>
        <p:nvSpPr>
          <p:cNvPr id="10" name="Footer Placeholder 4">
            <a:extLst>
              <a:ext uri="{FF2B5EF4-FFF2-40B4-BE49-F238E27FC236}">
                <a16:creationId xmlns:a16="http://schemas.microsoft.com/office/drawing/2014/main" id="{3CFF7CFF-677C-3273-59E7-2452A5ABBE07}"/>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793072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Start with your business goals + do a little math</a:t>
            </a:r>
          </a:p>
        </p:txBody>
      </p:sp>
      <p:sp>
        <p:nvSpPr>
          <p:cNvPr id="3" name="Content Placeholder 2"/>
          <p:cNvSpPr>
            <a:spLocks noGrp="1"/>
          </p:cNvSpPr>
          <p:nvPr>
            <p:ph idx="1"/>
          </p:nvPr>
        </p:nvSpPr>
        <p:spPr>
          <a:xfrm>
            <a:off x="838200" y="1480855"/>
            <a:ext cx="10515600" cy="4351338"/>
          </a:xfrm>
        </p:spPr>
        <p:txBody>
          <a:bodyPr>
            <a:noAutofit/>
          </a:bodyPr>
          <a:lstStyle/>
          <a:p>
            <a:pPr marL="0" indent="0">
              <a:buNone/>
            </a:pPr>
            <a:r>
              <a:rPr lang="en-US" sz="1600" b="1" u="sng" dirty="0"/>
              <a:t>How many clients do you need to achieve your target revenue?</a:t>
            </a:r>
          </a:p>
          <a:p>
            <a:r>
              <a:rPr lang="en-US" sz="1600" dirty="0"/>
              <a:t>Revenue = # of clients * average spending per client</a:t>
            </a:r>
          </a:p>
          <a:p>
            <a:r>
              <a:rPr lang="en-US" sz="1600" dirty="0"/>
              <a:t>Conversion rate = Out of every 10 people you talk to, </a:t>
            </a:r>
            <a:br>
              <a:rPr lang="en-US" sz="1600" dirty="0"/>
            </a:br>
            <a:r>
              <a:rPr lang="en-US" sz="1600" dirty="0"/>
              <a:t>how many become clients?</a:t>
            </a:r>
          </a:p>
          <a:p>
            <a:pPr lvl="1"/>
            <a:r>
              <a:rPr lang="en-US" sz="1400" dirty="0"/>
              <a:t>1 in 3 = 33%</a:t>
            </a:r>
          </a:p>
          <a:p>
            <a:pPr lvl="1"/>
            <a:r>
              <a:rPr lang="en-US" sz="1400" dirty="0"/>
              <a:t>1 in 10 = 10%</a:t>
            </a:r>
          </a:p>
          <a:p>
            <a:pPr lvl="1"/>
            <a:r>
              <a:rPr lang="en-US" sz="1400" dirty="0"/>
              <a:t>1 in 100 = 1%</a:t>
            </a:r>
          </a:p>
          <a:p>
            <a:r>
              <a:rPr lang="en-US" sz="1600" dirty="0"/>
              <a:t>The number of prospective clients you need to reach in a given period is the number of new clients needed divided by your conversion rate</a:t>
            </a:r>
          </a:p>
          <a:p>
            <a:pPr lvl="1"/>
            <a:r>
              <a:rPr lang="en-US" sz="1400" dirty="0"/>
              <a:t>If you need 50 new clients in a year and you have a 10% conversion rate, then you need to “talk” to 50/(.10) prospects in that year or 500 people</a:t>
            </a:r>
          </a:p>
          <a:p>
            <a:pPr lvl="1"/>
            <a:r>
              <a:rPr lang="en-US" sz="1400" dirty="0"/>
              <a:t>The general rule is that someone needs to hear your message 9 times before they take action</a:t>
            </a:r>
          </a:p>
          <a:p>
            <a:pPr lvl="1"/>
            <a:r>
              <a:rPr lang="en-US" sz="1400" dirty="0"/>
              <a:t>It is beneficial to reach your prospects multiple times within a purchase cycle</a:t>
            </a:r>
          </a:p>
        </p:txBody>
      </p:sp>
      <p:sp>
        <p:nvSpPr>
          <p:cNvPr id="5" name="Slide Number Placeholder 4"/>
          <p:cNvSpPr>
            <a:spLocks noGrp="1"/>
          </p:cNvSpPr>
          <p:nvPr>
            <p:ph type="sldNum" sz="quarter" idx="12"/>
          </p:nvPr>
        </p:nvSpPr>
        <p:spPr>
          <a:xfrm>
            <a:off x="8610600" y="6011580"/>
            <a:ext cx="2743200" cy="365125"/>
          </a:xfrm>
        </p:spPr>
        <p:txBody>
          <a:bodyPr/>
          <a:lstStyle/>
          <a:p>
            <a:fld id="{68A63C14-594D-40BB-9F56-EF48CAE3F712}" type="slidenum">
              <a:rPr lang="en-US" smtClean="0"/>
              <a:pPr/>
              <a:t>20</a:t>
            </a:fld>
            <a:endParaRPr lang="en-US" dirty="0"/>
          </a:p>
        </p:txBody>
      </p:sp>
      <p:sp>
        <p:nvSpPr>
          <p:cNvPr id="6" name="TextBox 5">
            <a:extLst>
              <a:ext uri="{FF2B5EF4-FFF2-40B4-BE49-F238E27FC236}">
                <a16:creationId xmlns:a16="http://schemas.microsoft.com/office/drawing/2014/main" id="{D0B45BC2-6059-4844-9BF1-81A1C8085E25}"/>
              </a:ext>
            </a:extLst>
          </p:cNvPr>
          <p:cNvSpPr txBox="1"/>
          <p:nvPr/>
        </p:nvSpPr>
        <p:spPr>
          <a:xfrm>
            <a:off x="1958246" y="5229071"/>
            <a:ext cx="8286750" cy="1169551"/>
          </a:xfrm>
          <a:prstGeom prst="rect">
            <a:avLst/>
          </a:prstGeom>
          <a:noFill/>
        </p:spPr>
        <p:txBody>
          <a:bodyPr wrap="square" rtlCol="0">
            <a:spAutoFit/>
          </a:bodyPr>
          <a:lstStyle/>
          <a:p>
            <a:pPr algn="ctr"/>
            <a:r>
              <a:rPr lang="en-US" sz="1400" dirty="0">
                <a:solidFill>
                  <a:srgbClr val="C00000"/>
                </a:solidFill>
              </a:rPr>
              <a:t>This is how many people you need to reach with your marketing plan in </a:t>
            </a:r>
            <a:r>
              <a:rPr lang="en-US" sz="1400" i="1" dirty="0">
                <a:solidFill>
                  <a:srgbClr val="C00000"/>
                </a:solidFill>
              </a:rPr>
              <a:t>each time period</a:t>
            </a:r>
            <a:r>
              <a:rPr lang="en-US" sz="1400" dirty="0">
                <a:solidFill>
                  <a:srgbClr val="C00000"/>
                </a:solidFill>
              </a:rPr>
              <a:t>.</a:t>
            </a:r>
          </a:p>
          <a:p>
            <a:pPr algn="ctr"/>
            <a:endParaRPr lang="en-US" sz="1400" dirty="0">
              <a:solidFill>
                <a:srgbClr val="C00000"/>
              </a:solidFill>
            </a:endParaRPr>
          </a:p>
          <a:p>
            <a:pPr algn="ctr"/>
            <a:r>
              <a:rPr lang="en-US" sz="1400" dirty="0">
                <a:solidFill>
                  <a:srgbClr val="C00000"/>
                </a:solidFill>
              </a:rPr>
              <a:t>If your goal is 50 new clients in a year and your prospect number is 500 people to reach, that’s how many people you have to reach </a:t>
            </a:r>
            <a:r>
              <a:rPr lang="en-US" sz="1400" i="1" dirty="0">
                <a:solidFill>
                  <a:srgbClr val="C00000"/>
                </a:solidFill>
              </a:rPr>
              <a:t>each year </a:t>
            </a:r>
            <a:r>
              <a:rPr lang="en-US" sz="1400" dirty="0">
                <a:solidFill>
                  <a:srgbClr val="C00000"/>
                </a:solidFill>
              </a:rPr>
              <a:t>(without subtracting repeat customers).  </a:t>
            </a:r>
          </a:p>
          <a:p>
            <a:pPr algn="ctr"/>
            <a:r>
              <a:rPr lang="en-US" sz="1400" dirty="0">
                <a:solidFill>
                  <a:srgbClr val="C00000"/>
                </a:solidFill>
              </a:rPr>
              <a:t>If your target is monthly or weekly, adjust accordingly!</a:t>
            </a:r>
          </a:p>
        </p:txBody>
      </p:sp>
      <p:sp>
        <p:nvSpPr>
          <p:cNvPr id="7" name="Oval 6">
            <a:extLst>
              <a:ext uri="{FF2B5EF4-FFF2-40B4-BE49-F238E27FC236}">
                <a16:creationId xmlns:a16="http://schemas.microsoft.com/office/drawing/2014/main" id="{E36AE728-4DF3-A242-A210-18A008DBEA87}"/>
              </a:ext>
            </a:extLst>
          </p:cNvPr>
          <p:cNvSpPr/>
          <p:nvPr/>
        </p:nvSpPr>
        <p:spPr>
          <a:xfrm>
            <a:off x="1952624" y="5015460"/>
            <a:ext cx="8286750" cy="146991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Elbow Connector 10">
            <a:extLst>
              <a:ext uri="{FF2B5EF4-FFF2-40B4-BE49-F238E27FC236}">
                <a16:creationId xmlns:a16="http://schemas.microsoft.com/office/drawing/2014/main" id="{361DA019-921D-2747-9AEE-280AC069DF17}"/>
              </a:ext>
            </a:extLst>
          </p:cNvPr>
          <p:cNvCxnSpPr>
            <a:cxnSpLocks/>
            <a:stCxn id="7" idx="2"/>
          </p:cNvCxnSpPr>
          <p:nvPr/>
        </p:nvCxnSpPr>
        <p:spPr>
          <a:xfrm rot="10800000">
            <a:off x="1259174" y="4092320"/>
            <a:ext cx="693450" cy="1658099"/>
          </a:xfrm>
          <a:prstGeom prst="bentConnector2">
            <a:avLst/>
          </a:prstGeom>
          <a:ln>
            <a:tailEnd type="triangle" w="lg" len="lg"/>
          </a:ln>
        </p:spPr>
        <p:style>
          <a:lnRef idx="3">
            <a:schemeClr val="accent4"/>
          </a:lnRef>
          <a:fillRef idx="0">
            <a:schemeClr val="accent4"/>
          </a:fillRef>
          <a:effectRef idx="2">
            <a:schemeClr val="accent4"/>
          </a:effectRef>
          <a:fontRef idx="minor">
            <a:schemeClr val="tx1"/>
          </a:fontRef>
        </p:style>
      </p:cxnSp>
      <p:sp>
        <p:nvSpPr>
          <p:cNvPr id="4" name="TextBox 3">
            <a:extLst>
              <a:ext uri="{FF2B5EF4-FFF2-40B4-BE49-F238E27FC236}">
                <a16:creationId xmlns:a16="http://schemas.microsoft.com/office/drawing/2014/main" id="{5BD313B3-9972-5D46-B07E-0EC9EF69A191}"/>
              </a:ext>
            </a:extLst>
          </p:cNvPr>
          <p:cNvSpPr txBox="1"/>
          <p:nvPr/>
        </p:nvSpPr>
        <p:spPr>
          <a:xfrm>
            <a:off x="7162800" y="1636431"/>
            <a:ext cx="1616148" cy="584775"/>
          </a:xfrm>
          <a:prstGeom prst="rect">
            <a:avLst/>
          </a:prstGeom>
          <a:noFill/>
        </p:spPr>
        <p:txBody>
          <a:bodyPr wrap="none" rtlCol="0">
            <a:spAutoFit/>
          </a:bodyPr>
          <a:lstStyle/>
          <a:p>
            <a:r>
              <a:rPr lang="en-US" sz="3200" dirty="0">
                <a:latin typeface="Segoe Script" panose="020B0804020000000003" pitchFamily="34" charset="0"/>
                <a:cs typeface="Jokerman" panose="020F0502020204030204" pitchFamily="34" charset="0"/>
              </a:rPr>
              <a:t>50/</a:t>
            </a:r>
            <a:r>
              <a:rPr lang="en-US" sz="2000" dirty="0">
                <a:latin typeface="Segoe Script" panose="020B0804020000000003" pitchFamily="34" charset="0"/>
                <a:cs typeface="Jokerman" panose="020F0502020204030204" pitchFamily="34" charset="0"/>
              </a:rPr>
              <a:t>year</a:t>
            </a:r>
            <a:endParaRPr lang="en-US" sz="3200" dirty="0">
              <a:latin typeface="Segoe Script" panose="020B0804020000000003" pitchFamily="34" charset="0"/>
              <a:cs typeface="Jokerman" panose="020F0502020204030204" pitchFamily="34" charset="0"/>
            </a:endParaRPr>
          </a:p>
        </p:txBody>
      </p:sp>
      <p:sp>
        <p:nvSpPr>
          <p:cNvPr id="9" name="TextBox 8">
            <a:extLst>
              <a:ext uri="{FF2B5EF4-FFF2-40B4-BE49-F238E27FC236}">
                <a16:creationId xmlns:a16="http://schemas.microsoft.com/office/drawing/2014/main" id="{525ABA7E-499C-BA45-8F44-2A8431499C0D}"/>
              </a:ext>
            </a:extLst>
          </p:cNvPr>
          <p:cNvSpPr txBox="1"/>
          <p:nvPr/>
        </p:nvSpPr>
        <p:spPr>
          <a:xfrm>
            <a:off x="6781800" y="2221205"/>
            <a:ext cx="2281394" cy="892552"/>
          </a:xfrm>
          <a:prstGeom prst="rect">
            <a:avLst/>
          </a:prstGeom>
          <a:noFill/>
        </p:spPr>
        <p:txBody>
          <a:bodyPr wrap="none" rtlCol="0">
            <a:spAutoFit/>
          </a:bodyPr>
          <a:lstStyle/>
          <a:p>
            <a:pPr algn="ctr"/>
            <a:r>
              <a:rPr lang="en-US" sz="3200" dirty="0">
                <a:latin typeface="Segoe Script" panose="020B0804020000000003" pitchFamily="34" charset="0"/>
                <a:cs typeface="Jokerman" panose="020F0502020204030204" pitchFamily="34" charset="0"/>
              </a:rPr>
              <a:t>.10</a:t>
            </a:r>
          </a:p>
          <a:p>
            <a:pPr algn="ctr"/>
            <a:r>
              <a:rPr lang="en-US" sz="2000" dirty="0">
                <a:latin typeface="Segoe Script" panose="020B0804020000000003" pitchFamily="34" charset="0"/>
                <a:cs typeface="Jokerman" panose="020F0502020204030204" pitchFamily="34" charset="0"/>
              </a:rPr>
              <a:t>conversion rate</a:t>
            </a:r>
            <a:endParaRPr lang="en-US" sz="3200" dirty="0">
              <a:latin typeface="Segoe Script" panose="020B0804020000000003" pitchFamily="34" charset="0"/>
              <a:cs typeface="Jokerman" panose="020F0502020204030204" pitchFamily="34" charset="0"/>
            </a:endParaRPr>
          </a:p>
        </p:txBody>
      </p:sp>
      <p:cxnSp>
        <p:nvCxnSpPr>
          <p:cNvPr id="10" name="Straight Connector 9">
            <a:extLst>
              <a:ext uri="{FF2B5EF4-FFF2-40B4-BE49-F238E27FC236}">
                <a16:creationId xmlns:a16="http://schemas.microsoft.com/office/drawing/2014/main" id="{97C24587-8B66-AA47-BBAF-53AE75E9EB07}"/>
              </a:ext>
            </a:extLst>
          </p:cNvPr>
          <p:cNvCxnSpPr>
            <a:cxnSpLocks/>
          </p:cNvCxnSpPr>
          <p:nvPr/>
        </p:nvCxnSpPr>
        <p:spPr>
          <a:xfrm>
            <a:off x="7086600" y="2169830"/>
            <a:ext cx="1920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407B17-5767-C649-B45D-18DB1F379D2A}"/>
              </a:ext>
            </a:extLst>
          </p:cNvPr>
          <p:cNvSpPr txBox="1"/>
          <p:nvPr/>
        </p:nvSpPr>
        <p:spPr>
          <a:xfrm>
            <a:off x="8991600" y="1941231"/>
            <a:ext cx="1548822" cy="954107"/>
          </a:xfrm>
          <a:prstGeom prst="rect">
            <a:avLst/>
          </a:prstGeom>
          <a:noFill/>
        </p:spPr>
        <p:txBody>
          <a:bodyPr wrap="none" rtlCol="0">
            <a:spAutoFit/>
          </a:bodyPr>
          <a:lstStyle/>
          <a:p>
            <a:r>
              <a:rPr lang="en-US" sz="3200" dirty="0">
                <a:latin typeface="Segoe Script" panose="020B0804020000000003" pitchFamily="34" charset="0"/>
                <a:cs typeface="Jokerman" panose="020F0502020204030204" pitchFamily="34" charset="0"/>
              </a:rPr>
              <a:t>= 500</a:t>
            </a:r>
          </a:p>
          <a:p>
            <a:r>
              <a:rPr lang="en-US" sz="2400" dirty="0">
                <a:latin typeface="Segoe Script" panose="020B0804020000000003" pitchFamily="34" charset="0"/>
                <a:cs typeface="Jokerman" panose="020F0502020204030204" pitchFamily="34" charset="0"/>
              </a:rPr>
              <a:t>per year</a:t>
            </a:r>
          </a:p>
        </p:txBody>
      </p:sp>
      <p:sp>
        <p:nvSpPr>
          <p:cNvPr id="8" name="Footer Placeholder 4">
            <a:extLst>
              <a:ext uri="{FF2B5EF4-FFF2-40B4-BE49-F238E27FC236}">
                <a16:creationId xmlns:a16="http://schemas.microsoft.com/office/drawing/2014/main" id="{AC9BDBA0-E49D-C7CA-178D-1A612818B20C}"/>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89278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128579-BDEF-4587-B6E9-8EDAA827E80F}"/>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sz="6000" kern="1200" dirty="0">
                <a:solidFill>
                  <a:srgbClr val="FFFFFF"/>
                </a:solidFill>
                <a:latin typeface="+mj-lt"/>
                <a:ea typeface="+mj-ea"/>
                <a:cs typeface="+mj-cs"/>
              </a:rPr>
              <a:t>Good</a:t>
            </a:r>
            <a:r>
              <a:rPr lang="en-US" sz="6000" kern="1200" baseline="0" dirty="0">
                <a:solidFill>
                  <a:srgbClr val="FFFFFF"/>
                </a:solidFill>
                <a:latin typeface="+mj-lt"/>
                <a:ea typeface="+mj-ea"/>
                <a:cs typeface="+mj-cs"/>
              </a:rPr>
              <a:t> marketers are matchmakers</a:t>
            </a:r>
            <a:endParaRPr lang="en-US" sz="6000" kern="1200" dirty="0">
              <a:solidFill>
                <a:srgbClr val="FFFFFF"/>
              </a:solidFill>
              <a:latin typeface="+mj-lt"/>
              <a:ea typeface="+mj-ea"/>
              <a:cs typeface="+mj-cs"/>
            </a:endParaRPr>
          </a:p>
        </p:txBody>
      </p:sp>
      <p:cxnSp>
        <p:nvCxnSpPr>
          <p:cNvPr id="33" name="Straight Connector 3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Oval 3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3" name="Arc 4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E60A563F-C0E9-4F87-4A3C-DC14226A8FAA}"/>
              </a:ext>
            </a:extLst>
          </p:cNvPr>
          <p:cNvSpPr>
            <a:spLocks noGrp="1"/>
          </p:cNvSpPr>
          <p:nvPr>
            <p:ph type="sldNum" sz="quarter" idx="12"/>
          </p:nvPr>
        </p:nvSpPr>
        <p:spPr/>
        <p:txBody>
          <a:bodyPr/>
          <a:lstStyle/>
          <a:p>
            <a:fld id="{8D3FFA9F-7346-2349-89A5-2B0D4601A87E}" type="slidenum">
              <a:rPr lang="en-US" smtClean="0"/>
              <a:t>3</a:t>
            </a:fld>
            <a:endParaRPr lang="en-US" dirty="0"/>
          </a:p>
        </p:txBody>
      </p:sp>
      <p:sp>
        <p:nvSpPr>
          <p:cNvPr id="5" name="Footer Placeholder 4">
            <a:extLst>
              <a:ext uri="{FF2B5EF4-FFF2-40B4-BE49-F238E27FC236}">
                <a16:creationId xmlns:a16="http://schemas.microsoft.com/office/drawing/2014/main" id="{655A9F56-CE23-F02E-5B6C-D127B4A2BE74}"/>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pic>
        <p:nvPicPr>
          <p:cNvPr id="6" name="Picture 5" descr="A logo with a red circle and orange circle&#10;&#10;Description automatically generated with medium confidence">
            <a:extLst>
              <a:ext uri="{FF2B5EF4-FFF2-40B4-BE49-F238E27FC236}">
                <a16:creationId xmlns:a16="http://schemas.microsoft.com/office/drawing/2014/main" id="{B31E36F4-950C-99C6-5AE3-0D32544269A4}"/>
              </a:ext>
            </a:extLst>
          </p:cNvPr>
          <p:cNvPicPr>
            <a:picLocks noChangeAspect="1"/>
          </p:cNvPicPr>
          <p:nvPr/>
        </p:nvPicPr>
        <p:blipFill rotWithShape="1">
          <a:blip r:embed="rId3"/>
          <a:srcRect t="23605" b="25510"/>
          <a:stretch/>
        </p:blipFill>
        <p:spPr>
          <a:xfrm>
            <a:off x="168206" y="6356350"/>
            <a:ext cx="1179998" cy="400299"/>
          </a:xfrm>
          <a:prstGeom prst="rect">
            <a:avLst/>
          </a:prstGeom>
        </p:spPr>
      </p:pic>
    </p:spTree>
    <p:extLst>
      <p:ext uri="{BB962C8B-B14F-4D97-AF65-F5344CB8AC3E}">
        <p14:creationId xmlns:p14="http://schemas.microsoft.com/office/powerpoint/2010/main" val="31185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75427" y="4807052"/>
            <a:ext cx="1530553" cy="916013"/>
          </a:xfrm>
          <a:prstGeom prst="rect">
            <a:avLst/>
          </a:prstGeom>
        </p:spPr>
      </p:pic>
      <p:sp>
        <p:nvSpPr>
          <p:cNvPr id="4" name="Slide Number Placeholder 3"/>
          <p:cNvSpPr>
            <a:spLocks noGrp="1"/>
          </p:cNvSpPr>
          <p:nvPr>
            <p:ph type="sldNum" sz="quarter" idx="12"/>
          </p:nvPr>
        </p:nvSpPr>
        <p:spPr/>
        <p:txBody>
          <a:bodyPr/>
          <a:lstStyle/>
          <a:p>
            <a:fld id="{0033DA26-6EE9-47C5-A847-FB6AB2319118}" type="slidenum">
              <a:rPr lang="en-US" smtClean="0"/>
              <a:pPr/>
              <a:t>4</a:t>
            </a:fld>
            <a:endParaRPr lang="en-US" dirty="0"/>
          </a:p>
        </p:txBody>
      </p:sp>
      <p:pic>
        <p:nvPicPr>
          <p:cNvPr id="7" name="Picture 6"/>
          <p:cNvPicPr>
            <a:picLocks noChangeAspect="1"/>
          </p:cNvPicPr>
          <p:nvPr/>
        </p:nvPicPr>
        <p:blipFill>
          <a:blip r:embed="rId4"/>
          <a:stretch>
            <a:fillRect/>
          </a:stretch>
        </p:blipFill>
        <p:spPr>
          <a:xfrm>
            <a:off x="5733354" y="1150450"/>
            <a:ext cx="1622755" cy="532194"/>
          </a:xfrm>
          <a:prstGeom prst="rect">
            <a:avLst/>
          </a:prstGeom>
        </p:spPr>
      </p:pic>
      <p:pic>
        <p:nvPicPr>
          <p:cNvPr id="8" name="Picture 7"/>
          <p:cNvPicPr>
            <a:picLocks noChangeAspect="1"/>
          </p:cNvPicPr>
          <p:nvPr/>
        </p:nvPicPr>
        <p:blipFill rotWithShape="1">
          <a:blip r:embed="rId5"/>
          <a:srcRect t="40444" b="32296"/>
          <a:stretch/>
        </p:blipFill>
        <p:spPr>
          <a:xfrm>
            <a:off x="2651542" y="1084784"/>
            <a:ext cx="2434133" cy="663527"/>
          </a:xfrm>
          <a:prstGeom prst="rect">
            <a:avLst/>
          </a:prstGeom>
        </p:spPr>
      </p:pic>
      <p:pic>
        <p:nvPicPr>
          <p:cNvPr id="11" name="Picture 10"/>
          <p:cNvPicPr>
            <a:picLocks noChangeAspect="1"/>
          </p:cNvPicPr>
          <p:nvPr/>
        </p:nvPicPr>
        <p:blipFill rotWithShape="1">
          <a:blip r:embed="rId6"/>
          <a:srcRect l="8000" t="24371" r="8000" b="24370"/>
          <a:stretch/>
        </p:blipFill>
        <p:spPr>
          <a:xfrm>
            <a:off x="192982" y="2385204"/>
            <a:ext cx="1917802" cy="877724"/>
          </a:xfrm>
          <a:prstGeom prst="rect">
            <a:avLst/>
          </a:prstGeom>
        </p:spPr>
      </p:pic>
      <p:pic>
        <p:nvPicPr>
          <p:cNvPr id="12" name="Picture 11"/>
          <p:cNvPicPr>
            <a:picLocks noChangeAspect="1"/>
          </p:cNvPicPr>
          <p:nvPr/>
        </p:nvPicPr>
        <p:blipFill>
          <a:blip r:embed="rId7"/>
          <a:stretch>
            <a:fillRect/>
          </a:stretch>
        </p:blipFill>
        <p:spPr>
          <a:xfrm>
            <a:off x="171582" y="3845505"/>
            <a:ext cx="2089912" cy="595625"/>
          </a:xfrm>
          <a:prstGeom prst="rect">
            <a:avLst/>
          </a:prstGeom>
        </p:spPr>
      </p:pic>
      <p:pic>
        <p:nvPicPr>
          <p:cNvPr id="15" name="Picture 14"/>
          <p:cNvPicPr>
            <a:picLocks noChangeAspect="1"/>
          </p:cNvPicPr>
          <p:nvPr/>
        </p:nvPicPr>
        <p:blipFill>
          <a:blip r:embed="rId8"/>
          <a:stretch>
            <a:fillRect/>
          </a:stretch>
        </p:blipFill>
        <p:spPr>
          <a:xfrm>
            <a:off x="395865" y="1011852"/>
            <a:ext cx="1375961" cy="809390"/>
          </a:xfrm>
          <a:prstGeom prst="rect">
            <a:avLst/>
          </a:prstGeom>
        </p:spPr>
      </p:pic>
      <p:pic>
        <p:nvPicPr>
          <p:cNvPr id="5" name="Picture 4"/>
          <p:cNvPicPr>
            <a:picLocks noChangeAspect="1"/>
          </p:cNvPicPr>
          <p:nvPr/>
        </p:nvPicPr>
        <p:blipFill>
          <a:blip r:embed="rId9"/>
          <a:stretch>
            <a:fillRect/>
          </a:stretch>
        </p:blipFill>
        <p:spPr>
          <a:xfrm>
            <a:off x="3128526" y="5110247"/>
            <a:ext cx="1730101" cy="642341"/>
          </a:xfrm>
          <a:prstGeom prst="rect">
            <a:avLst/>
          </a:prstGeom>
        </p:spPr>
      </p:pic>
      <p:pic>
        <p:nvPicPr>
          <p:cNvPr id="9" name="Picture 8"/>
          <p:cNvPicPr>
            <a:picLocks noChangeAspect="1"/>
          </p:cNvPicPr>
          <p:nvPr/>
        </p:nvPicPr>
        <p:blipFill rotWithShape="1">
          <a:blip r:embed="rId10"/>
          <a:srcRect l="12126" t="17488" r="3848" b="23193"/>
          <a:stretch/>
        </p:blipFill>
        <p:spPr>
          <a:xfrm>
            <a:off x="6078892" y="3782343"/>
            <a:ext cx="1789641" cy="721948"/>
          </a:xfrm>
          <a:prstGeom prst="rect">
            <a:avLst/>
          </a:prstGeom>
        </p:spPr>
      </p:pic>
      <p:pic>
        <p:nvPicPr>
          <p:cNvPr id="10" name="Picture 9"/>
          <p:cNvPicPr>
            <a:picLocks noChangeAspect="1"/>
          </p:cNvPicPr>
          <p:nvPr/>
        </p:nvPicPr>
        <p:blipFill rotWithShape="1">
          <a:blip r:embed="rId11"/>
          <a:srcRect l="9259" t="62222" r="9592" b="7589"/>
          <a:stretch/>
        </p:blipFill>
        <p:spPr>
          <a:xfrm>
            <a:off x="8931866" y="5506548"/>
            <a:ext cx="2100668" cy="774456"/>
          </a:xfrm>
          <a:prstGeom prst="rect">
            <a:avLst/>
          </a:prstGeom>
        </p:spPr>
      </p:pic>
      <p:pic>
        <p:nvPicPr>
          <p:cNvPr id="6" name="Picture 5">
            <a:extLst>
              <a:ext uri="{FF2B5EF4-FFF2-40B4-BE49-F238E27FC236}">
                <a16:creationId xmlns:a16="http://schemas.microsoft.com/office/drawing/2014/main" id="{61C35E55-7DD3-BA4E-8004-27CBCCD905B2}"/>
              </a:ext>
            </a:extLst>
          </p:cNvPr>
          <p:cNvPicPr>
            <a:picLocks noChangeAspect="1"/>
          </p:cNvPicPr>
          <p:nvPr/>
        </p:nvPicPr>
        <p:blipFill rotWithShape="1">
          <a:blip r:embed="rId12"/>
          <a:srcRect t="26959" b="28506"/>
          <a:stretch/>
        </p:blipFill>
        <p:spPr>
          <a:xfrm>
            <a:off x="5667018" y="5176941"/>
            <a:ext cx="2190719" cy="508952"/>
          </a:xfrm>
          <a:prstGeom prst="rect">
            <a:avLst/>
          </a:prstGeom>
        </p:spPr>
      </p:pic>
      <p:pic>
        <p:nvPicPr>
          <p:cNvPr id="16" name="Picture 15">
            <a:extLst>
              <a:ext uri="{FF2B5EF4-FFF2-40B4-BE49-F238E27FC236}">
                <a16:creationId xmlns:a16="http://schemas.microsoft.com/office/drawing/2014/main" id="{33BC66F7-6579-1E4B-BB91-7C7FBD87B0E4}"/>
              </a:ext>
            </a:extLst>
          </p:cNvPr>
          <p:cNvPicPr>
            <a:picLocks noChangeAspect="1"/>
          </p:cNvPicPr>
          <p:nvPr/>
        </p:nvPicPr>
        <p:blipFill>
          <a:blip r:embed="rId13"/>
          <a:stretch>
            <a:fillRect/>
          </a:stretch>
        </p:blipFill>
        <p:spPr>
          <a:xfrm>
            <a:off x="2920998" y="2540565"/>
            <a:ext cx="1917802" cy="567003"/>
          </a:xfrm>
          <a:prstGeom prst="rect">
            <a:avLst/>
          </a:prstGeom>
        </p:spPr>
      </p:pic>
      <p:pic>
        <p:nvPicPr>
          <p:cNvPr id="17" name="Picture 16">
            <a:extLst>
              <a:ext uri="{FF2B5EF4-FFF2-40B4-BE49-F238E27FC236}">
                <a16:creationId xmlns:a16="http://schemas.microsoft.com/office/drawing/2014/main" id="{C46A3AF0-A2E2-1D48-9040-4A6BC5E7A1EA}"/>
              </a:ext>
            </a:extLst>
          </p:cNvPr>
          <p:cNvPicPr>
            <a:picLocks noChangeAspect="1"/>
          </p:cNvPicPr>
          <p:nvPr/>
        </p:nvPicPr>
        <p:blipFill>
          <a:blip r:embed="rId14"/>
          <a:stretch>
            <a:fillRect/>
          </a:stretch>
        </p:blipFill>
        <p:spPr>
          <a:xfrm>
            <a:off x="3120033" y="3962659"/>
            <a:ext cx="2434133" cy="361317"/>
          </a:xfrm>
          <a:prstGeom prst="rect">
            <a:avLst/>
          </a:prstGeom>
        </p:spPr>
      </p:pic>
      <p:pic>
        <p:nvPicPr>
          <p:cNvPr id="18" name="Picture 17">
            <a:extLst>
              <a:ext uri="{FF2B5EF4-FFF2-40B4-BE49-F238E27FC236}">
                <a16:creationId xmlns:a16="http://schemas.microsoft.com/office/drawing/2014/main" id="{8BEA0042-383E-FA49-B963-758F5776C5BC}"/>
              </a:ext>
            </a:extLst>
          </p:cNvPr>
          <p:cNvPicPr>
            <a:picLocks noChangeAspect="1"/>
          </p:cNvPicPr>
          <p:nvPr/>
        </p:nvPicPr>
        <p:blipFill>
          <a:blip r:embed="rId15"/>
          <a:stretch>
            <a:fillRect/>
          </a:stretch>
        </p:blipFill>
        <p:spPr>
          <a:xfrm>
            <a:off x="5396764" y="2352657"/>
            <a:ext cx="1703893" cy="942819"/>
          </a:xfrm>
          <a:prstGeom prst="rect">
            <a:avLst/>
          </a:prstGeom>
        </p:spPr>
      </p:pic>
      <p:pic>
        <p:nvPicPr>
          <p:cNvPr id="3" name="Picture 2" descr="A person standing next to a telescope&#10;&#10;Description automatically generated">
            <a:extLst>
              <a:ext uri="{FF2B5EF4-FFF2-40B4-BE49-F238E27FC236}">
                <a16:creationId xmlns:a16="http://schemas.microsoft.com/office/drawing/2014/main" id="{D7915657-3704-BA59-DF2B-1C3CF96BD39C}"/>
              </a:ext>
            </a:extLst>
          </p:cNvPr>
          <p:cNvPicPr>
            <a:picLocks noChangeAspect="1"/>
          </p:cNvPicPr>
          <p:nvPr/>
        </p:nvPicPr>
        <p:blipFill>
          <a:blip r:embed="rId16"/>
          <a:stretch>
            <a:fillRect/>
          </a:stretch>
        </p:blipFill>
        <p:spPr>
          <a:xfrm>
            <a:off x="8067764" y="1011852"/>
            <a:ext cx="3607371" cy="4419350"/>
          </a:xfrm>
          <a:prstGeom prst="rect">
            <a:avLst/>
          </a:prstGeom>
          <a:effectLst>
            <a:outerShdw blurRad="50800" dist="38100" dir="2700000" algn="tl" rotWithShape="0">
              <a:prstClr val="black">
                <a:alpha val="40000"/>
              </a:prstClr>
            </a:outerShdw>
          </a:effectLst>
        </p:spPr>
      </p:pic>
      <p:sp>
        <p:nvSpPr>
          <p:cNvPr id="13" name="Footer Placeholder 4">
            <a:extLst>
              <a:ext uri="{FF2B5EF4-FFF2-40B4-BE49-F238E27FC236}">
                <a16:creationId xmlns:a16="http://schemas.microsoft.com/office/drawing/2014/main" id="{E570549E-F400-06C6-E9B5-D128CC5D285F}"/>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03942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BF122A-73C1-37DD-A33A-41346725BE59}"/>
              </a:ext>
            </a:extLst>
          </p:cNvPr>
          <p:cNvSpPr>
            <a:spLocks noGrp="1"/>
          </p:cNvSpPr>
          <p:nvPr>
            <p:ph type="title"/>
          </p:nvPr>
        </p:nvSpPr>
        <p:spPr>
          <a:xfrm>
            <a:off x="1006900" y="1188637"/>
            <a:ext cx="3141430" cy="4480726"/>
          </a:xfrm>
        </p:spPr>
        <p:txBody>
          <a:bodyPr>
            <a:normAutofit/>
          </a:bodyPr>
          <a:lstStyle/>
          <a:p>
            <a:pPr algn="r"/>
            <a:r>
              <a:rPr lang="en-US" sz="4100" dirty="0"/>
              <a:t>How to be</a:t>
            </a:r>
            <a:br>
              <a:rPr lang="en-US" sz="4100" dirty="0"/>
            </a:br>
            <a:r>
              <a:rPr lang="en-US" sz="4100" dirty="0"/>
              <a:t>a good matchmaker</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A5E0E45-1ED7-7AC0-6E2F-42897994AEDE}"/>
              </a:ext>
            </a:extLst>
          </p:cNvPr>
          <p:cNvSpPr>
            <a:spLocks noGrp="1"/>
          </p:cNvSpPr>
          <p:nvPr>
            <p:ph idx="1"/>
          </p:nvPr>
        </p:nvSpPr>
        <p:spPr>
          <a:xfrm>
            <a:off x="5138928" y="1338729"/>
            <a:ext cx="4795584" cy="4180542"/>
          </a:xfrm>
        </p:spPr>
        <p:txBody>
          <a:bodyPr anchor="ctr">
            <a:normAutofit/>
          </a:bodyPr>
          <a:lstStyle/>
          <a:p>
            <a:pPr marL="457200" indent="-457200">
              <a:buFont typeface="+mj-lt"/>
              <a:buAutoNum type="arabicPeriod"/>
            </a:pPr>
            <a:r>
              <a:rPr lang="en-US" sz="2400" dirty="0"/>
              <a:t>Begin with the end in mind</a:t>
            </a:r>
          </a:p>
          <a:p>
            <a:pPr marL="457200" indent="-457200">
              <a:buFont typeface="+mj-lt"/>
              <a:buAutoNum type="arabicPeriod"/>
            </a:pPr>
            <a:r>
              <a:rPr lang="en-US" sz="2400" dirty="0"/>
              <a:t>Know who you’re talking to</a:t>
            </a:r>
          </a:p>
          <a:p>
            <a:pPr marL="457200" indent="-457200">
              <a:buFont typeface="+mj-lt"/>
              <a:buAutoNum type="arabicPeriod"/>
            </a:pPr>
            <a:r>
              <a:rPr lang="en-US" sz="2400" dirty="0"/>
              <a:t>Meet them where they are</a:t>
            </a:r>
          </a:p>
          <a:p>
            <a:pPr marL="457200" indent="-457200">
              <a:buFont typeface="+mj-lt"/>
              <a:buAutoNum type="arabicPeriod"/>
            </a:pPr>
            <a:r>
              <a:rPr lang="en-US" sz="2400" dirty="0"/>
              <a:t>Guide them through the journey</a:t>
            </a:r>
          </a:p>
          <a:p>
            <a:pPr marL="457200" indent="-457200">
              <a:buFont typeface="+mj-lt"/>
              <a:buAutoNum type="arabicPeriod"/>
            </a:pPr>
            <a:r>
              <a:rPr lang="en-US" sz="2400" dirty="0"/>
              <a:t>Build the plan</a:t>
            </a:r>
          </a:p>
          <a:p>
            <a:pPr marL="457200" indent="-457200">
              <a:buFont typeface="+mj-lt"/>
              <a:buAutoNum type="arabicPeriod"/>
            </a:pPr>
            <a:r>
              <a:rPr lang="en-US" sz="2400" dirty="0"/>
              <a:t>Stay focused</a:t>
            </a:r>
          </a:p>
        </p:txBody>
      </p:sp>
      <p:sp>
        <p:nvSpPr>
          <p:cNvPr id="6" name="Slide Number Placeholder 5">
            <a:extLst>
              <a:ext uri="{FF2B5EF4-FFF2-40B4-BE49-F238E27FC236}">
                <a16:creationId xmlns:a16="http://schemas.microsoft.com/office/drawing/2014/main" id="{067E3471-1106-EC6E-E539-E2E4D86095F8}"/>
              </a:ext>
            </a:extLst>
          </p:cNvPr>
          <p:cNvSpPr>
            <a:spLocks noGrp="1"/>
          </p:cNvSpPr>
          <p:nvPr>
            <p:ph type="sldNum" sz="quarter" idx="12"/>
          </p:nvPr>
        </p:nvSpPr>
        <p:spPr/>
        <p:txBody>
          <a:bodyPr/>
          <a:lstStyle/>
          <a:p>
            <a:fld id="{8D3FFA9F-7346-2349-89A5-2B0D4601A87E}" type="slidenum">
              <a:rPr lang="en-US" smtClean="0"/>
              <a:t>5</a:t>
            </a:fld>
            <a:endParaRPr lang="en-US" dirty="0"/>
          </a:p>
        </p:txBody>
      </p:sp>
      <p:sp>
        <p:nvSpPr>
          <p:cNvPr id="4" name="Footer Placeholder 4">
            <a:extLst>
              <a:ext uri="{FF2B5EF4-FFF2-40B4-BE49-F238E27FC236}">
                <a16:creationId xmlns:a16="http://schemas.microsoft.com/office/drawing/2014/main" id="{8BF9817A-A7F8-0264-D8D4-53D2102C6C2B}"/>
              </a:ext>
            </a:extLst>
          </p:cNvPr>
          <p:cNvSpPr txBox="1">
            <a:spLocks/>
          </p:cNvSpPr>
          <p:nvPr/>
        </p:nvSpPr>
        <p:spPr>
          <a:xfrm>
            <a:off x="321732" y="6512888"/>
            <a:ext cx="1912234" cy="419149"/>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99560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75AD19-457D-FE83-91FD-E0811792B6BE}"/>
              </a:ext>
            </a:extLst>
          </p:cNvPr>
          <p:cNvSpPr/>
          <p:nvPr/>
        </p:nvSpPr>
        <p:spPr>
          <a:xfrm>
            <a:off x="1250733" y="1690688"/>
            <a:ext cx="4698654" cy="4386021"/>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BA9659-BFA0-057C-47FE-3C271AB1F743}"/>
              </a:ext>
            </a:extLst>
          </p:cNvPr>
          <p:cNvSpPr>
            <a:spLocks noGrp="1"/>
          </p:cNvSpPr>
          <p:nvPr>
            <p:ph type="title"/>
          </p:nvPr>
        </p:nvSpPr>
        <p:spPr/>
        <p:txBody>
          <a:bodyPr/>
          <a:lstStyle/>
          <a:p>
            <a:r>
              <a:rPr lang="en-US" dirty="0"/>
              <a:t>Begin</a:t>
            </a:r>
            <a:r>
              <a:rPr lang="en-US" baseline="0" dirty="0"/>
              <a:t> with the end in mind</a:t>
            </a:r>
            <a:endParaRPr lang="en-US" dirty="0"/>
          </a:p>
        </p:txBody>
      </p:sp>
      <p:graphicFrame>
        <p:nvGraphicFramePr>
          <p:cNvPr id="13" name="Content Placeholder 2">
            <a:extLst>
              <a:ext uri="{FF2B5EF4-FFF2-40B4-BE49-F238E27FC236}">
                <a16:creationId xmlns:a16="http://schemas.microsoft.com/office/drawing/2014/main" id="{BA07F1B0-F454-9E44-2AE0-732D6B5125DF}"/>
              </a:ext>
            </a:extLst>
          </p:cNvPr>
          <p:cNvGraphicFramePr>
            <a:graphicFrameLocks noGrp="1"/>
          </p:cNvGraphicFramePr>
          <p:nvPr>
            <p:ph idx="1"/>
            <p:extLst>
              <p:ext uri="{D42A27DB-BD31-4B8C-83A1-F6EECF244321}">
                <p14:modId xmlns:p14="http://schemas.microsoft.com/office/powerpoint/2010/main" val="38865713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50A6054-0211-2DE3-97F2-EB1785CAD242}"/>
              </a:ext>
            </a:extLst>
          </p:cNvPr>
          <p:cNvSpPr>
            <a:spLocks noGrp="1"/>
          </p:cNvSpPr>
          <p:nvPr>
            <p:ph type="sldNum" sz="quarter" idx="12"/>
          </p:nvPr>
        </p:nvSpPr>
        <p:spPr/>
        <p:txBody>
          <a:bodyPr/>
          <a:lstStyle/>
          <a:p>
            <a:fld id="{8D3FFA9F-7346-2349-89A5-2B0D4601A87E}" type="slidenum">
              <a:rPr lang="en-US" smtClean="0"/>
              <a:t>6</a:t>
            </a:fld>
            <a:endParaRPr lang="en-US" dirty="0"/>
          </a:p>
        </p:txBody>
      </p:sp>
      <p:sp>
        <p:nvSpPr>
          <p:cNvPr id="5" name="Rectangle 4">
            <a:extLst>
              <a:ext uri="{FF2B5EF4-FFF2-40B4-BE49-F238E27FC236}">
                <a16:creationId xmlns:a16="http://schemas.microsoft.com/office/drawing/2014/main" id="{9E62B11C-109E-22D4-9FDB-4DCC01E53020}"/>
              </a:ext>
            </a:extLst>
          </p:cNvPr>
          <p:cNvSpPr/>
          <p:nvPr/>
        </p:nvSpPr>
        <p:spPr>
          <a:xfrm>
            <a:off x="6302266" y="1690688"/>
            <a:ext cx="4698654" cy="4386021"/>
          </a:xfrm>
          <a:prstGeom prst="rect">
            <a:avLst/>
          </a:prstGeom>
          <a:no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F98D8041-677E-C8EC-6211-34D91D45B75D}"/>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89996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8AA51C-693B-7856-A89E-20A1D16076D2}"/>
              </a:ext>
            </a:extLst>
          </p:cNvPr>
          <p:cNvSpPr>
            <a:spLocks noGrp="1"/>
          </p:cNvSpPr>
          <p:nvPr>
            <p:ph type="title"/>
          </p:nvPr>
        </p:nvSpPr>
        <p:spPr>
          <a:xfrm>
            <a:off x="761803" y="350196"/>
            <a:ext cx="4646904" cy="1624520"/>
          </a:xfrm>
        </p:spPr>
        <p:txBody>
          <a:bodyPr anchor="ctr">
            <a:normAutofit/>
          </a:bodyPr>
          <a:lstStyle/>
          <a:p>
            <a:r>
              <a:rPr lang="en-US" sz="4000" dirty="0"/>
              <a:t>Know who you’re talking to</a:t>
            </a:r>
          </a:p>
        </p:txBody>
      </p:sp>
      <p:sp>
        <p:nvSpPr>
          <p:cNvPr id="3" name="Content Placeholder 2">
            <a:extLst>
              <a:ext uri="{FF2B5EF4-FFF2-40B4-BE49-F238E27FC236}">
                <a16:creationId xmlns:a16="http://schemas.microsoft.com/office/drawing/2014/main" id="{00BD16F0-924A-249C-D80E-72FBF3C72A2B}"/>
              </a:ext>
            </a:extLst>
          </p:cNvPr>
          <p:cNvSpPr>
            <a:spLocks noGrp="1"/>
          </p:cNvSpPr>
          <p:nvPr>
            <p:ph idx="1"/>
          </p:nvPr>
        </p:nvSpPr>
        <p:spPr>
          <a:xfrm>
            <a:off x="761802" y="2641599"/>
            <a:ext cx="4646905" cy="3613149"/>
          </a:xfrm>
        </p:spPr>
        <p:txBody>
          <a:bodyPr anchor="ctr">
            <a:normAutofit/>
          </a:bodyPr>
          <a:lstStyle/>
          <a:p>
            <a:r>
              <a:rPr lang="en-US" sz="1600" dirty="0"/>
              <a:t>Target customers</a:t>
            </a:r>
          </a:p>
          <a:p>
            <a:pPr lvl="1"/>
            <a:r>
              <a:rPr lang="en-US" sz="1600" dirty="0"/>
              <a:t>More like a certain</a:t>
            </a:r>
            <a:r>
              <a:rPr lang="en-US" sz="1600" baseline="0" dirty="0"/>
              <a:t> segment of your current customers?</a:t>
            </a:r>
          </a:p>
          <a:p>
            <a:pPr lvl="1"/>
            <a:r>
              <a:rPr lang="en-US" sz="1600" baseline="0" dirty="0"/>
              <a:t>New customers for your current products?</a:t>
            </a:r>
          </a:p>
          <a:p>
            <a:pPr lvl="1"/>
            <a:r>
              <a:rPr lang="en-US" sz="1600" baseline="0" dirty="0"/>
              <a:t>More products for your current customers?</a:t>
            </a:r>
          </a:p>
          <a:p>
            <a:pPr lvl="1"/>
            <a:r>
              <a:rPr lang="en-US" sz="1600" baseline="0" dirty="0"/>
              <a:t>Demographics/firmographics, company characteristics, specific companies</a:t>
            </a:r>
          </a:p>
          <a:p>
            <a:r>
              <a:rPr lang="en-US" sz="1600" baseline="0" dirty="0"/>
              <a:t>Personas/titles—individual decision makers or buying groups</a:t>
            </a:r>
          </a:p>
          <a:p>
            <a:r>
              <a:rPr lang="en-US" sz="1600" baseline="0" dirty="0"/>
              <a:t>What are their pain points?</a:t>
            </a:r>
          </a:p>
          <a:p>
            <a:r>
              <a:rPr lang="en-US" sz="1600" baseline="0" dirty="0"/>
              <a:t>What are the most important things they need to know from you?</a:t>
            </a:r>
          </a:p>
        </p:txBody>
      </p:sp>
      <p:pic>
        <p:nvPicPr>
          <p:cNvPr id="5" name="Picture 4" descr="Wood human figure">
            <a:extLst>
              <a:ext uri="{FF2B5EF4-FFF2-40B4-BE49-F238E27FC236}">
                <a16:creationId xmlns:a16="http://schemas.microsoft.com/office/drawing/2014/main" id="{F995FF15-413B-3340-173B-B7C6039FC8EB}"/>
              </a:ext>
            </a:extLst>
          </p:cNvPr>
          <p:cNvPicPr>
            <a:picLocks noChangeAspect="1"/>
          </p:cNvPicPr>
          <p:nvPr/>
        </p:nvPicPr>
        <p:blipFill>
          <a:blip r:embed="rId3"/>
          <a:srcRect r="40599" b="-2"/>
          <a:stretch/>
        </p:blipFill>
        <p:spPr>
          <a:xfrm>
            <a:off x="6096000" y="1"/>
            <a:ext cx="6102825" cy="6858000"/>
          </a:xfrm>
          <a:prstGeom prst="rect">
            <a:avLst/>
          </a:prstGeom>
        </p:spPr>
      </p:pic>
      <p:sp>
        <p:nvSpPr>
          <p:cNvPr id="4" name="Slide Number Placeholder 3">
            <a:extLst>
              <a:ext uri="{FF2B5EF4-FFF2-40B4-BE49-F238E27FC236}">
                <a16:creationId xmlns:a16="http://schemas.microsoft.com/office/drawing/2014/main" id="{050D57B7-07F8-597D-5AE5-3EC06494C98C}"/>
              </a:ext>
            </a:extLst>
          </p:cNvPr>
          <p:cNvSpPr>
            <a:spLocks noGrp="1"/>
          </p:cNvSpPr>
          <p:nvPr>
            <p:ph type="sldNum" sz="quarter" idx="12"/>
          </p:nvPr>
        </p:nvSpPr>
        <p:spPr/>
        <p:txBody>
          <a:bodyPr/>
          <a:lstStyle/>
          <a:p>
            <a:fld id="{8D3FFA9F-7346-2349-89A5-2B0D4601A87E}" type="slidenum">
              <a:rPr lang="en-US" smtClean="0"/>
              <a:t>7</a:t>
            </a:fld>
            <a:endParaRPr lang="en-US" dirty="0"/>
          </a:p>
        </p:txBody>
      </p:sp>
      <p:pic>
        <p:nvPicPr>
          <p:cNvPr id="7" name="Picture 6" descr="A logo with a red circle and orange circle&#10;&#10;Description automatically generated with medium confidence">
            <a:extLst>
              <a:ext uri="{FF2B5EF4-FFF2-40B4-BE49-F238E27FC236}">
                <a16:creationId xmlns:a16="http://schemas.microsoft.com/office/drawing/2014/main" id="{C64CFDA9-6AEA-809F-B9C3-BA3AF8FF9A09}"/>
              </a:ext>
            </a:extLst>
          </p:cNvPr>
          <p:cNvPicPr>
            <a:picLocks noChangeAspect="1"/>
          </p:cNvPicPr>
          <p:nvPr/>
        </p:nvPicPr>
        <p:blipFill rotWithShape="1">
          <a:blip r:embed="rId4"/>
          <a:srcRect t="23605" b="25510"/>
          <a:stretch/>
        </p:blipFill>
        <p:spPr>
          <a:xfrm>
            <a:off x="168206" y="6356350"/>
            <a:ext cx="1179998" cy="400299"/>
          </a:xfrm>
          <a:prstGeom prst="rect">
            <a:avLst/>
          </a:prstGeom>
        </p:spPr>
      </p:pic>
      <p:sp>
        <p:nvSpPr>
          <p:cNvPr id="8" name="Footer Placeholder 4">
            <a:extLst>
              <a:ext uri="{FF2B5EF4-FFF2-40B4-BE49-F238E27FC236}">
                <a16:creationId xmlns:a16="http://schemas.microsoft.com/office/drawing/2014/main" id="{29F2400B-776B-58E0-F48A-DC12829795E8}"/>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278792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D44AFAD0-7DFF-377F-B3D4-073BAF9D402B}"/>
              </a:ext>
            </a:extLst>
          </p:cNvPr>
          <p:cNvSpPr/>
          <p:nvPr/>
        </p:nvSpPr>
        <p:spPr>
          <a:xfrm rot="19750739">
            <a:off x="5462287" y="5819151"/>
            <a:ext cx="1794076" cy="1481560"/>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956B46D-268F-0AEE-67FA-D6855B8EAE42}"/>
              </a:ext>
            </a:extLst>
          </p:cNvPr>
          <p:cNvSpPr/>
          <p:nvPr/>
        </p:nvSpPr>
        <p:spPr>
          <a:xfrm>
            <a:off x="9092184" y="743785"/>
            <a:ext cx="3099816" cy="310201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41D874-88F8-F8CF-BEB0-75C5BF45DC20}"/>
              </a:ext>
            </a:extLst>
          </p:cNvPr>
          <p:cNvSpPr>
            <a:spLocks noGrp="1"/>
          </p:cNvSpPr>
          <p:nvPr>
            <p:ph type="title"/>
          </p:nvPr>
        </p:nvSpPr>
        <p:spPr/>
        <p:txBody>
          <a:bodyPr/>
          <a:lstStyle/>
          <a:p>
            <a:r>
              <a:rPr lang="en-US" dirty="0"/>
              <a:t>Target</a:t>
            </a:r>
            <a:r>
              <a:rPr lang="en-US" baseline="0" dirty="0"/>
              <a:t> audience outline</a:t>
            </a:r>
            <a:endParaRPr lang="en-US" dirty="0"/>
          </a:p>
        </p:txBody>
      </p:sp>
      <p:graphicFrame>
        <p:nvGraphicFramePr>
          <p:cNvPr id="4" name="Content Placeholder 3">
            <a:extLst>
              <a:ext uri="{FF2B5EF4-FFF2-40B4-BE49-F238E27FC236}">
                <a16:creationId xmlns:a16="http://schemas.microsoft.com/office/drawing/2014/main" id="{1F08FF01-AE4C-A877-EC7A-47B6B4D80C57}"/>
              </a:ext>
            </a:extLst>
          </p:cNvPr>
          <p:cNvGraphicFramePr>
            <a:graphicFrameLocks noGrp="1"/>
          </p:cNvGraphicFramePr>
          <p:nvPr>
            <p:ph idx="1"/>
            <p:extLst>
              <p:ext uri="{D42A27DB-BD31-4B8C-83A1-F6EECF244321}">
                <p14:modId xmlns:p14="http://schemas.microsoft.com/office/powerpoint/2010/main" val="3422378588"/>
              </p:ext>
            </p:extLst>
          </p:nvPr>
        </p:nvGraphicFramePr>
        <p:xfrm>
          <a:off x="394449" y="1825625"/>
          <a:ext cx="10515600" cy="4028440"/>
        </p:xfrm>
        <a:graphic>
          <a:graphicData uri="http://schemas.openxmlformats.org/drawingml/2006/table">
            <a:tbl>
              <a:tblPr firstRow="1" bandRow="1">
                <a:tableStyleId>{00A15C55-8517-42AA-B614-E9B94910E393}</a:tableStyleId>
              </a:tblPr>
              <a:tblGrid>
                <a:gridCol w="2103120">
                  <a:extLst>
                    <a:ext uri="{9D8B030D-6E8A-4147-A177-3AD203B41FA5}">
                      <a16:colId xmlns:a16="http://schemas.microsoft.com/office/drawing/2014/main" val="2706311315"/>
                    </a:ext>
                  </a:extLst>
                </a:gridCol>
                <a:gridCol w="2103120">
                  <a:extLst>
                    <a:ext uri="{9D8B030D-6E8A-4147-A177-3AD203B41FA5}">
                      <a16:colId xmlns:a16="http://schemas.microsoft.com/office/drawing/2014/main" val="4243580887"/>
                    </a:ext>
                  </a:extLst>
                </a:gridCol>
                <a:gridCol w="2103120">
                  <a:extLst>
                    <a:ext uri="{9D8B030D-6E8A-4147-A177-3AD203B41FA5}">
                      <a16:colId xmlns:a16="http://schemas.microsoft.com/office/drawing/2014/main" val="2731569363"/>
                    </a:ext>
                  </a:extLst>
                </a:gridCol>
                <a:gridCol w="2103120">
                  <a:extLst>
                    <a:ext uri="{9D8B030D-6E8A-4147-A177-3AD203B41FA5}">
                      <a16:colId xmlns:a16="http://schemas.microsoft.com/office/drawing/2014/main" val="2125564608"/>
                    </a:ext>
                  </a:extLst>
                </a:gridCol>
                <a:gridCol w="2103120">
                  <a:extLst>
                    <a:ext uri="{9D8B030D-6E8A-4147-A177-3AD203B41FA5}">
                      <a16:colId xmlns:a16="http://schemas.microsoft.com/office/drawing/2014/main" val="3650642131"/>
                    </a:ext>
                  </a:extLst>
                </a:gridCol>
              </a:tblGrid>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Priority</a:t>
                      </a:r>
                    </a:p>
                  </a:txBody>
                  <a:tcPr anchor="ctr">
                    <a:noFill/>
                  </a:tcPr>
                </a:tc>
                <a:tc>
                  <a:txBody>
                    <a:bodyPr/>
                    <a:lstStyle/>
                    <a:p>
                      <a:r>
                        <a:rPr lang="en-US" dirty="0"/>
                        <a:t>Primary</a:t>
                      </a:r>
                    </a:p>
                  </a:txBody>
                  <a:tcPr/>
                </a:tc>
                <a:tc>
                  <a:txBody>
                    <a:bodyPr/>
                    <a:lstStyle/>
                    <a:p>
                      <a:r>
                        <a:rPr lang="en-US" dirty="0"/>
                        <a:t>Secondary</a:t>
                      </a:r>
                    </a:p>
                  </a:txBody>
                  <a:tcPr/>
                </a:tc>
                <a:tc>
                  <a:txBody>
                    <a:bodyPr/>
                    <a:lstStyle/>
                    <a:p>
                      <a:r>
                        <a:rPr lang="en-US" dirty="0"/>
                        <a:t>Influencer</a:t>
                      </a:r>
                    </a:p>
                  </a:txBody>
                  <a:tcPr/>
                </a:tc>
                <a:tc>
                  <a:txBody>
                    <a:bodyPr/>
                    <a:lstStyle/>
                    <a:p>
                      <a:r>
                        <a:rPr lang="en-US" dirty="0"/>
                        <a:t>Influencer</a:t>
                      </a:r>
                    </a:p>
                  </a:txBody>
                  <a:tcPr/>
                </a:tc>
                <a:extLst>
                  <a:ext uri="{0D108BD9-81ED-4DB2-BD59-A6C34878D82A}">
                    <a16:rowId xmlns:a16="http://schemas.microsoft.com/office/drawing/2014/main" val="3375459128"/>
                  </a:ext>
                </a:extLst>
              </a:tr>
              <a:tr h="914400">
                <a:tc>
                  <a:txBody>
                    <a:bodyPr/>
                    <a:lstStyle/>
                    <a:p>
                      <a:pPr algn="r"/>
                      <a:r>
                        <a:rPr lang="en-US" dirty="0">
                          <a:solidFill>
                            <a:schemeClr val="tx1"/>
                          </a:solidFill>
                        </a:rPr>
                        <a:t>Target</a:t>
                      </a:r>
                      <a:endParaRPr lang="en-US" dirty="0"/>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85860564"/>
                  </a:ext>
                </a:extLst>
              </a:tr>
              <a:tr h="914400">
                <a:tc>
                  <a:txBody>
                    <a:bodyPr/>
                    <a:lstStyle/>
                    <a:p>
                      <a:pPr algn="r"/>
                      <a:r>
                        <a:rPr lang="en-US" dirty="0"/>
                        <a:t>Pain points</a:t>
                      </a:r>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94859800"/>
                  </a:ext>
                </a:extLst>
              </a:tr>
              <a:tr h="914400">
                <a:tc>
                  <a:txBody>
                    <a:bodyPr/>
                    <a:lstStyle/>
                    <a:p>
                      <a:pPr algn="r"/>
                      <a:r>
                        <a:rPr lang="en-US" dirty="0"/>
                        <a:t>Message</a:t>
                      </a:r>
                      <a:r>
                        <a:rPr lang="en-US" baseline="0" dirty="0"/>
                        <a:t> points (value propositions)</a:t>
                      </a:r>
                      <a:endParaRPr lang="en-US" dirty="0"/>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36188"/>
                  </a:ext>
                </a:extLst>
              </a:tr>
              <a:tr h="914400">
                <a:tc>
                  <a:txBody>
                    <a:bodyPr/>
                    <a:lstStyle/>
                    <a:p>
                      <a:pPr algn="r"/>
                      <a:r>
                        <a:rPr lang="en-US" dirty="0"/>
                        <a:t>Where to reach them</a:t>
                      </a:r>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34351748"/>
                  </a:ext>
                </a:extLst>
              </a:tr>
            </a:tbl>
          </a:graphicData>
        </a:graphic>
      </p:graphicFrame>
      <p:sp>
        <p:nvSpPr>
          <p:cNvPr id="5" name="Slide Number Placeholder 4">
            <a:extLst>
              <a:ext uri="{FF2B5EF4-FFF2-40B4-BE49-F238E27FC236}">
                <a16:creationId xmlns:a16="http://schemas.microsoft.com/office/drawing/2014/main" id="{92C3667D-8655-7E7D-35C4-58D38E7744BD}"/>
              </a:ext>
            </a:extLst>
          </p:cNvPr>
          <p:cNvSpPr>
            <a:spLocks noGrp="1"/>
          </p:cNvSpPr>
          <p:nvPr>
            <p:ph type="sldNum" sz="quarter" idx="12"/>
          </p:nvPr>
        </p:nvSpPr>
        <p:spPr/>
        <p:txBody>
          <a:bodyPr/>
          <a:lstStyle/>
          <a:p>
            <a:fld id="{8D3FFA9F-7346-2349-89A5-2B0D4601A87E}" type="slidenum">
              <a:rPr lang="en-US" smtClean="0"/>
              <a:t>8</a:t>
            </a:fld>
            <a:endParaRPr lang="en-US" dirty="0"/>
          </a:p>
        </p:txBody>
      </p:sp>
      <p:sp>
        <p:nvSpPr>
          <p:cNvPr id="9" name="Footer Placeholder 4">
            <a:extLst>
              <a:ext uri="{FF2B5EF4-FFF2-40B4-BE49-F238E27FC236}">
                <a16:creationId xmlns:a16="http://schemas.microsoft.com/office/drawing/2014/main" id="{1DB0CD2F-6087-17CD-C1FB-A61133EF18F0}"/>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00184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70AE-C6BF-B473-C913-05DFF2442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3C9FC-A0AF-C9F7-4D8B-E42CE7DAF3F2}"/>
              </a:ext>
            </a:extLst>
          </p:cNvPr>
          <p:cNvSpPr>
            <a:spLocks noGrp="1"/>
          </p:cNvSpPr>
          <p:nvPr>
            <p:ph type="title"/>
          </p:nvPr>
        </p:nvSpPr>
        <p:spPr/>
        <p:txBody>
          <a:bodyPr/>
          <a:lstStyle/>
          <a:p>
            <a:r>
              <a:rPr lang="en-US" dirty="0"/>
              <a:t>Target</a:t>
            </a:r>
            <a:r>
              <a:rPr lang="en-US" baseline="0" dirty="0"/>
              <a:t> audience outline</a:t>
            </a:r>
            <a:endParaRPr lang="en-US" dirty="0"/>
          </a:p>
        </p:txBody>
      </p:sp>
      <p:graphicFrame>
        <p:nvGraphicFramePr>
          <p:cNvPr id="4" name="Content Placeholder 3">
            <a:extLst>
              <a:ext uri="{FF2B5EF4-FFF2-40B4-BE49-F238E27FC236}">
                <a16:creationId xmlns:a16="http://schemas.microsoft.com/office/drawing/2014/main" id="{55AA10C9-A137-E9A6-BE7E-12BA9459CA63}"/>
              </a:ext>
            </a:extLst>
          </p:cNvPr>
          <p:cNvGraphicFramePr>
            <a:graphicFrameLocks noGrp="1"/>
          </p:cNvGraphicFramePr>
          <p:nvPr>
            <p:ph idx="1"/>
            <p:extLst>
              <p:ext uri="{D42A27DB-BD31-4B8C-83A1-F6EECF244321}">
                <p14:modId xmlns:p14="http://schemas.microsoft.com/office/powerpoint/2010/main" val="2648882113"/>
              </p:ext>
            </p:extLst>
          </p:nvPr>
        </p:nvGraphicFramePr>
        <p:xfrm>
          <a:off x="394449" y="1825625"/>
          <a:ext cx="10515600" cy="4028440"/>
        </p:xfrm>
        <a:graphic>
          <a:graphicData uri="http://schemas.openxmlformats.org/drawingml/2006/table">
            <a:tbl>
              <a:tblPr firstRow="1" bandRow="1">
                <a:tableStyleId>{00A15C55-8517-42AA-B614-E9B94910E393}</a:tableStyleId>
              </a:tblPr>
              <a:tblGrid>
                <a:gridCol w="2103120">
                  <a:extLst>
                    <a:ext uri="{9D8B030D-6E8A-4147-A177-3AD203B41FA5}">
                      <a16:colId xmlns:a16="http://schemas.microsoft.com/office/drawing/2014/main" val="2706311315"/>
                    </a:ext>
                  </a:extLst>
                </a:gridCol>
                <a:gridCol w="2103120">
                  <a:extLst>
                    <a:ext uri="{9D8B030D-6E8A-4147-A177-3AD203B41FA5}">
                      <a16:colId xmlns:a16="http://schemas.microsoft.com/office/drawing/2014/main" val="4243580887"/>
                    </a:ext>
                  </a:extLst>
                </a:gridCol>
                <a:gridCol w="2103120">
                  <a:extLst>
                    <a:ext uri="{9D8B030D-6E8A-4147-A177-3AD203B41FA5}">
                      <a16:colId xmlns:a16="http://schemas.microsoft.com/office/drawing/2014/main" val="2731569363"/>
                    </a:ext>
                  </a:extLst>
                </a:gridCol>
                <a:gridCol w="2103120">
                  <a:extLst>
                    <a:ext uri="{9D8B030D-6E8A-4147-A177-3AD203B41FA5}">
                      <a16:colId xmlns:a16="http://schemas.microsoft.com/office/drawing/2014/main" val="2125564608"/>
                    </a:ext>
                  </a:extLst>
                </a:gridCol>
                <a:gridCol w="2103120">
                  <a:extLst>
                    <a:ext uri="{9D8B030D-6E8A-4147-A177-3AD203B41FA5}">
                      <a16:colId xmlns:a16="http://schemas.microsoft.com/office/drawing/2014/main" val="3650642131"/>
                    </a:ext>
                  </a:extLst>
                </a:gridCol>
              </a:tblGrid>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Priority</a:t>
                      </a:r>
                    </a:p>
                  </a:txBody>
                  <a:tcPr>
                    <a:noFill/>
                  </a:tcPr>
                </a:tc>
                <a:tc>
                  <a:txBody>
                    <a:bodyPr/>
                    <a:lstStyle/>
                    <a:p>
                      <a:r>
                        <a:rPr lang="en-US" dirty="0"/>
                        <a:t>Primary</a:t>
                      </a:r>
                    </a:p>
                  </a:txBody>
                  <a:tcPr/>
                </a:tc>
                <a:tc>
                  <a:txBody>
                    <a:bodyPr/>
                    <a:lstStyle/>
                    <a:p>
                      <a:r>
                        <a:rPr lang="en-US" dirty="0"/>
                        <a:t>Secondary</a:t>
                      </a:r>
                    </a:p>
                  </a:txBody>
                  <a:tcPr/>
                </a:tc>
                <a:tc>
                  <a:txBody>
                    <a:bodyPr/>
                    <a:lstStyle/>
                    <a:p>
                      <a:r>
                        <a:rPr lang="en-US" dirty="0"/>
                        <a:t>Influencer</a:t>
                      </a:r>
                    </a:p>
                  </a:txBody>
                  <a:tcPr/>
                </a:tc>
                <a:tc>
                  <a:txBody>
                    <a:bodyPr/>
                    <a:lstStyle/>
                    <a:p>
                      <a:r>
                        <a:rPr lang="en-US" dirty="0"/>
                        <a:t>Influencer</a:t>
                      </a:r>
                    </a:p>
                  </a:txBody>
                  <a:tcPr/>
                </a:tc>
                <a:extLst>
                  <a:ext uri="{0D108BD9-81ED-4DB2-BD59-A6C34878D82A}">
                    <a16:rowId xmlns:a16="http://schemas.microsoft.com/office/drawing/2014/main" val="3375459128"/>
                  </a:ext>
                </a:extLst>
              </a:tr>
              <a:tr h="914400">
                <a:tc>
                  <a:txBody>
                    <a:bodyPr/>
                    <a:lstStyle/>
                    <a:p>
                      <a:pPr algn="r"/>
                      <a:r>
                        <a:rPr lang="en-US" dirty="0">
                          <a:solidFill>
                            <a:schemeClr val="tx1"/>
                          </a:solidFill>
                        </a:rPr>
                        <a:t>Target</a:t>
                      </a:r>
                      <a:endParaRPr lang="en-US" dirty="0"/>
                    </a:p>
                  </a:txBody>
                  <a:tcPr anchor="ctr">
                    <a:noFill/>
                  </a:tcPr>
                </a:tc>
                <a:tc>
                  <a:txBody>
                    <a:bodyPr/>
                    <a:lstStyle/>
                    <a:p>
                      <a:r>
                        <a:rPr lang="en-US" dirty="0"/>
                        <a:t>Real estate/facility director</a:t>
                      </a:r>
                    </a:p>
                  </a:txBody>
                  <a:tcPr/>
                </a:tc>
                <a:tc>
                  <a:txBody>
                    <a:bodyPr/>
                    <a:lstStyle/>
                    <a:p>
                      <a:r>
                        <a:rPr lang="en-US" dirty="0"/>
                        <a:t>Procurement director</a:t>
                      </a:r>
                    </a:p>
                  </a:txBody>
                  <a:tcPr/>
                </a:tc>
                <a:tc>
                  <a:txBody>
                    <a:bodyPr/>
                    <a:lstStyle/>
                    <a:p>
                      <a:r>
                        <a:rPr lang="en-US" dirty="0"/>
                        <a:t>CFO</a:t>
                      </a:r>
                    </a:p>
                  </a:txBody>
                  <a:tcPr/>
                </a:tc>
                <a:tc>
                  <a:txBody>
                    <a:bodyPr/>
                    <a:lstStyle/>
                    <a:p>
                      <a:r>
                        <a:rPr lang="en-US" dirty="0"/>
                        <a:t>Project manager</a:t>
                      </a:r>
                    </a:p>
                  </a:txBody>
                  <a:tcPr/>
                </a:tc>
                <a:extLst>
                  <a:ext uri="{0D108BD9-81ED-4DB2-BD59-A6C34878D82A}">
                    <a16:rowId xmlns:a16="http://schemas.microsoft.com/office/drawing/2014/main" val="4285860564"/>
                  </a:ext>
                </a:extLst>
              </a:tr>
              <a:tr h="914400">
                <a:tc>
                  <a:txBody>
                    <a:bodyPr/>
                    <a:lstStyle/>
                    <a:p>
                      <a:pPr algn="r"/>
                      <a:r>
                        <a:rPr lang="en-US" dirty="0"/>
                        <a:t>Pain points</a:t>
                      </a:r>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94859800"/>
                  </a:ext>
                </a:extLst>
              </a:tr>
              <a:tr h="914400">
                <a:tc>
                  <a:txBody>
                    <a:bodyPr/>
                    <a:lstStyle/>
                    <a:p>
                      <a:pPr algn="r"/>
                      <a:r>
                        <a:rPr lang="en-US" dirty="0"/>
                        <a:t>Message</a:t>
                      </a:r>
                      <a:r>
                        <a:rPr lang="en-US" baseline="0" dirty="0"/>
                        <a:t> points (value propositions)</a:t>
                      </a:r>
                      <a:endParaRPr lang="en-US" dirty="0"/>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36188"/>
                  </a:ext>
                </a:extLst>
              </a:tr>
              <a:tr h="914400">
                <a:tc>
                  <a:txBody>
                    <a:bodyPr/>
                    <a:lstStyle/>
                    <a:p>
                      <a:pPr algn="r"/>
                      <a:r>
                        <a:rPr lang="en-US" dirty="0"/>
                        <a:t>Where to reach them</a:t>
                      </a:r>
                    </a:p>
                  </a:txBody>
                  <a:tcPr anchor="ctr">
                    <a:no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34351748"/>
                  </a:ext>
                </a:extLst>
              </a:tr>
            </a:tbl>
          </a:graphicData>
        </a:graphic>
      </p:graphicFrame>
      <p:sp>
        <p:nvSpPr>
          <p:cNvPr id="3" name="Slide Number Placeholder 2">
            <a:extLst>
              <a:ext uri="{FF2B5EF4-FFF2-40B4-BE49-F238E27FC236}">
                <a16:creationId xmlns:a16="http://schemas.microsoft.com/office/drawing/2014/main" id="{12D88BC6-F869-7081-7CC3-057ECB27C0EB}"/>
              </a:ext>
            </a:extLst>
          </p:cNvPr>
          <p:cNvSpPr>
            <a:spLocks noGrp="1"/>
          </p:cNvSpPr>
          <p:nvPr>
            <p:ph type="sldNum" sz="quarter" idx="12"/>
          </p:nvPr>
        </p:nvSpPr>
        <p:spPr/>
        <p:txBody>
          <a:bodyPr/>
          <a:lstStyle/>
          <a:p>
            <a:fld id="{8D3FFA9F-7346-2349-89A5-2B0D4601A87E}" type="slidenum">
              <a:rPr lang="en-US" smtClean="0"/>
              <a:t>9</a:t>
            </a:fld>
            <a:endParaRPr lang="en-US" dirty="0"/>
          </a:p>
        </p:txBody>
      </p:sp>
      <p:sp>
        <p:nvSpPr>
          <p:cNvPr id="6" name="Footer Placeholder 4">
            <a:extLst>
              <a:ext uri="{FF2B5EF4-FFF2-40B4-BE49-F238E27FC236}">
                <a16:creationId xmlns:a16="http://schemas.microsoft.com/office/drawing/2014/main" id="{49DAD0DB-A687-3FA7-BBB2-7C4F971552E8}"/>
              </a:ext>
            </a:extLst>
          </p:cNvPr>
          <p:cNvSpPr txBox="1">
            <a:spLocks/>
          </p:cNvSpPr>
          <p:nvPr/>
        </p:nvSpPr>
        <p:spPr>
          <a:xfrm>
            <a:off x="1250733" y="6377370"/>
            <a:ext cx="1911567"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©Pythia LLC.  All rights reserved.  </a:t>
            </a:r>
          </a:p>
        </p:txBody>
      </p:sp>
    </p:spTree>
    <p:extLst>
      <p:ext uri="{BB962C8B-B14F-4D97-AF65-F5344CB8AC3E}">
        <p14:creationId xmlns:p14="http://schemas.microsoft.com/office/powerpoint/2010/main" val="3991281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467</TotalTime>
  <Words>1940</Words>
  <Application>Microsoft Macintosh PowerPoint</Application>
  <PresentationFormat>Widescreen</PresentationFormat>
  <Paragraphs>285</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Calibri</vt:lpstr>
      <vt:lpstr>Segoe Script</vt:lpstr>
      <vt:lpstr>Office Theme</vt:lpstr>
      <vt:lpstr>Beyond Buzzwords: Creating Marketing Strategies that Actually Drive Business Growth</vt:lpstr>
      <vt:lpstr>Marketers are liars.   --Tom Owen</vt:lpstr>
      <vt:lpstr>Good marketers are matchmakers</vt:lpstr>
      <vt:lpstr>PowerPoint Presentation</vt:lpstr>
      <vt:lpstr>How to be a good matchmaker</vt:lpstr>
      <vt:lpstr>Begin with the end in mind</vt:lpstr>
      <vt:lpstr>Know who you’re talking to</vt:lpstr>
      <vt:lpstr>Target audience outline</vt:lpstr>
      <vt:lpstr>Target audience outline</vt:lpstr>
      <vt:lpstr>Meet them where they are</vt:lpstr>
      <vt:lpstr>Guide them through the journey</vt:lpstr>
      <vt:lpstr>Customer Journey</vt:lpstr>
      <vt:lpstr>Customer Journey (continued)</vt:lpstr>
      <vt:lpstr>Strategic initiatives</vt:lpstr>
      <vt:lpstr>Pull it all together into the plan</vt:lpstr>
      <vt:lpstr>Remember to test!</vt:lpstr>
      <vt:lpstr>Thank you!</vt:lpstr>
      <vt:lpstr>Bonus!</vt:lpstr>
      <vt:lpstr>Tips &amp; tricks</vt:lpstr>
      <vt:lpstr>Start with your business goals + do a little math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Hatfield</dc:creator>
  <cp:lastModifiedBy>Karen Hatfield</cp:lastModifiedBy>
  <cp:revision>10</cp:revision>
  <dcterms:created xsi:type="dcterms:W3CDTF">2024-10-15T02:13:50Z</dcterms:created>
  <dcterms:modified xsi:type="dcterms:W3CDTF">2024-10-18T22:16:08Z</dcterms:modified>
</cp:coreProperties>
</file>