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5"/>
  </p:notesMasterIdLst>
  <p:sldIdLst>
    <p:sldId id="265" r:id="rId2"/>
    <p:sldId id="256" r:id="rId3"/>
    <p:sldId id="260" r:id="rId4"/>
    <p:sldId id="257" r:id="rId5"/>
    <p:sldId id="258" r:id="rId6"/>
    <p:sldId id="259" r:id="rId7"/>
    <p:sldId id="266" r:id="rId8"/>
    <p:sldId id="267" r:id="rId9"/>
    <p:sldId id="268" r:id="rId10"/>
    <p:sldId id="261" r:id="rId11"/>
    <p:sldId id="262"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CDC76-9260-4D19-9BE3-EF6F80154B94}"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8B00A-FBEA-4580-94F2-28BABA02548D}" type="slidenum">
              <a:rPr lang="en-US" smtClean="0"/>
              <a:t>‹#›</a:t>
            </a:fld>
            <a:endParaRPr lang="en-US"/>
          </a:p>
        </p:txBody>
      </p:sp>
    </p:spTree>
    <p:extLst>
      <p:ext uri="{BB962C8B-B14F-4D97-AF65-F5344CB8AC3E}">
        <p14:creationId xmlns:p14="http://schemas.microsoft.com/office/powerpoint/2010/main" val="342243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Consultation Services for residential projects whether they are single or multifamily, new construction or retrofits. </a:t>
            </a:r>
          </a:p>
          <a:p>
            <a:r>
              <a:rPr lang="en-US" dirty="0"/>
              <a:t>Consulting services is provided for those seeking green certification including Leadership in Energy and Environmental Design (LEED), GreenStar, Enterprise Green Communities (EGC), National Green Building Standards (NGBS), DOE Home Energy Score Program, and others.</a:t>
            </a:r>
          </a:p>
          <a:p>
            <a:r>
              <a:rPr lang="en-US" dirty="0"/>
              <a:t>Education and Training is offered for those seeking professional credentials or certification as LEED AP (Raters), GreenStar Housing Professionals, DOE HES Assessors. Training for consumers is also provided.</a:t>
            </a:r>
          </a:p>
          <a:p>
            <a:r>
              <a:rPr lang="en-US" dirty="0"/>
              <a:t>Public Policy and Advocacy is conducted in effort to advance the development and enforcement of policies that promote sustainable construction and environmental protection.</a:t>
            </a:r>
          </a:p>
          <a:p>
            <a:endParaRPr lang="en-US" dirty="0"/>
          </a:p>
        </p:txBody>
      </p:sp>
      <p:sp>
        <p:nvSpPr>
          <p:cNvPr id="4" name="Slide Number Placeholder 3"/>
          <p:cNvSpPr>
            <a:spLocks noGrp="1"/>
          </p:cNvSpPr>
          <p:nvPr>
            <p:ph type="sldNum" sz="quarter" idx="5"/>
          </p:nvPr>
        </p:nvSpPr>
        <p:spPr/>
        <p:txBody>
          <a:bodyPr/>
          <a:lstStyle/>
          <a:p>
            <a:fld id="{A168B00A-FBEA-4580-94F2-28BABA02548D}" type="slidenum">
              <a:rPr lang="en-US" smtClean="0"/>
              <a:t>3</a:t>
            </a:fld>
            <a:endParaRPr lang="en-US"/>
          </a:p>
        </p:txBody>
      </p:sp>
    </p:spTree>
    <p:extLst>
      <p:ext uri="{BB962C8B-B14F-4D97-AF65-F5344CB8AC3E}">
        <p14:creationId xmlns:p14="http://schemas.microsoft.com/office/powerpoint/2010/main" val="183808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BC0DE9-B23C-45AD-8CFC-BAE6298C557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213205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C0DE9-B23C-45AD-8CFC-BAE6298C5574}"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33102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C0DE9-B23C-45AD-8CFC-BAE6298C557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1530874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C0DE9-B23C-45AD-8CFC-BAE6298C557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0E5CA-C736-420A-B68E-057D9C2412C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04874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C0DE9-B23C-45AD-8CFC-BAE6298C557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3160029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C0DE9-B23C-45AD-8CFC-BAE6298C5574}" type="datetimeFigureOut">
              <a:rPr lang="en-US" smtClean="0"/>
              <a:t>10/23/2024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3476774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C0DE9-B23C-45AD-8CFC-BAE6298C5574}" type="datetimeFigureOut">
              <a:rPr lang="en-US" smtClean="0"/>
              <a:t>10/23/2024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3144976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C0DE9-B23C-45AD-8CFC-BAE6298C557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2559523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C0DE9-B23C-45AD-8CFC-BAE6298C557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220565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9BC0DE9-B23C-45AD-8CFC-BAE6298C557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379915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C0DE9-B23C-45AD-8CFC-BAE6298C557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49563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BC0DE9-B23C-45AD-8CFC-BAE6298C5574}"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332915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C0DE9-B23C-45AD-8CFC-BAE6298C5574}"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168694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9BC0DE9-B23C-45AD-8CFC-BAE6298C5574}" type="datetimeFigureOut">
              <a:rPr lang="en-US" smtClean="0"/>
              <a:t>10/23/2024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379950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BC0DE9-B23C-45AD-8CFC-BAE6298C5574}" type="datetimeFigureOut">
              <a:rPr lang="en-US" smtClean="0"/>
              <a:t>10/23/2024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393112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9BC0DE9-B23C-45AD-8CFC-BAE6298C5574}" type="datetimeFigureOut">
              <a:rPr lang="en-US" smtClean="0"/>
              <a:t>10/23/2024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72913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C0DE9-B23C-45AD-8CFC-BAE6298C5574}"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0E5CA-C736-420A-B68E-057D9C2412C8}" type="slidenum">
              <a:rPr lang="en-US" smtClean="0"/>
              <a:t>‹#›</a:t>
            </a:fld>
            <a:endParaRPr lang="en-US"/>
          </a:p>
        </p:txBody>
      </p:sp>
    </p:spTree>
    <p:extLst>
      <p:ext uri="{BB962C8B-B14F-4D97-AF65-F5344CB8AC3E}">
        <p14:creationId xmlns:p14="http://schemas.microsoft.com/office/powerpoint/2010/main" val="347218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BC0DE9-B23C-45AD-8CFC-BAE6298C5574}" type="datetimeFigureOut">
              <a:rPr lang="en-US" smtClean="0"/>
              <a:t>10/23/2024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4A0E5CA-C736-420A-B68E-057D9C2412C8}" type="slidenum">
              <a:rPr lang="en-US" smtClean="0"/>
              <a:t>‹#›</a:t>
            </a:fld>
            <a:endParaRPr lang="en-US"/>
          </a:p>
        </p:txBody>
      </p:sp>
    </p:spTree>
    <p:extLst>
      <p:ext uri="{BB962C8B-B14F-4D97-AF65-F5344CB8AC3E}">
        <p14:creationId xmlns:p14="http://schemas.microsoft.com/office/powerpoint/2010/main" val="369850477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69D8-223F-7AB2-FB21-89279B342084}"/>
              </a:ext>
            </a:extLst>
          </p:cNvPr>
          <p:cNvSpPr>
            <a:spLocks noGrp="1"/>
          </p:cNvSpPr>
          <p:nvPr>
            <p:ph type="title"/>
          </p:nvPr>
        </p:nvSpPr>
        <p:spPr/>
        <p:txBody>
          <a:bodyPr/>
          <a:lstStyle/>
          <a:p>
            <a:r>
              <a:rPr lang="en-US" dirty="0">
                <a:solidFill>
                  <a:srgbClr val="92D050"/>
                </a:solidFill>
              </a:rPr>
              <a:t>Consumer Engagement in Sustainability</a:t>
            </a:r>
          </a:p>
        </p:txBody>
      </p:sp>
      <p:pic>
        <p:nvPicPr>
          <p:cNvPr id="6" name="Content Placeholder 5">
            <a:extLst>
              <a:ext uri="{FF2B5EF4-FFF2-40B4-BE49-F238E27FC236}">
                <a16:creationId xmlns:a16="http://schemas.microsoft.com/office/drawing/2014/main" id="{2D922B1A-0D1B-8DBB-CC93-E4B2E7EE5514}"/>
              </a:ext>
            </a:extLst>
          </p:cNvPr>
          <p:cNvPicPr>
            <a:picLocks noGrp="1" noChangeAspect="1"/>
          </p:cNvPicPr>
          <p:nvPr>
            <p:ph idx="1"/>
          </p:nvPr>
        </p:nvPicPr>
        <p:blipFill>
          <a:blip r:embed="rId2"/>
          <a:stretch>
            <a:fillRect/>
          </a:stretch>
        </p:blipFill>
        <p:spPr>
          <a:xfrm>
            <a:off x="1696065" y="1954770"/>
            <a:ext cx="5658553" cy="4409509"/>
          </a:xfrm>
        </p:spPr>
      </p:pic>
      <p:pic>
        <p:nvPicPr>
          <p:cNvPr id="4" name="Picture 3">
            <a:extLst>
              <a:ext uri="{FF2B5EF4-FFF2-40B4-BE49-F238E27FC236}">
                <a16:creationId xmlns:a16="http://schemas.microsoft.com/office/drawing/2014/main" id="{9CA13648-E490-156C-604F-CB35A18AE387}"/>
              </a:ext>
            </a:extLst>
          </p:cNvPr>
          <p:cNvPicPr>
            <a:picLocks noChangeAspect="1"/>
          </p:cNvPicPr>
          <p:nvPr/>
        </p:nvPicPr>
        <p:blipFill>
          <a:blip r:embed="rId3"/>
          <a:stretch>
            <a:fillRect/>
          </a:stretch>
        </p:blipFill>
        <p:spPr>
          <a:xfrm>
            <a:off x="7581740" y="5498474"/>
            <a:ext cx="2469094" cy="1359526"/>
          </a:xfrm>
          <a:prstGeom prst="rect">
            <a:avLst/>
          </a:prstGeom>
        </p:spPr>
      </p:pic>
    </p:spTree>
    <p:extLst>
      <p:ext uri="{BB962C8B-B14F-4D97-AF65-F5344CB8AC3E}">
        <p14:creationId xmlns:p14="http://schemas.microsoft.com/office/powerpoint/2010/main" val="231696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C642-5CAC-F714-F9B0-71D06D1F82C6}"/>
              </a:ext>
            </a:extLst>
          </p:cNvPr>
          <p:cNvSpPr>
            <a:spLocks noGrp="1"/>
          </p:cNvSpPr>
          <p:nvPr>
            <p:ph type="title"/>
          </p:nvPr>
        </p:nvSpPr>
        <p:spPr/>
        <p:txBody>
          <a:bodyPr/>
          <a:lstStyle/>
          <a:p>
            <a:r>
              <a:rPr lang="en-US" sz="3600" b="1" dirty="0">
                <a:solidFill>
                  <a:srgbClr val="2F9957"/>
                </a:solidFill>
                <a:latin typeface="Raleway" pitchFamily="2" charset="0"/>
              </a:rPr>
              <a:t>Consumer Engagement in Sustainability – Energy Coach</a:t>
            </a:r>
            <a:endParaRPr lang="en-US" sz="3600" dirty="0"/>
          </a:p>
        </p:txBody>
      </p:sp>
      <p:sp>
        <p:nvSpPr>
          <p:cNvPr id="3" name="Content Placeholder 2">
            <a:extLst>
              <a:ext uri="{FF2B5EF4-FFF2-40B4-BE49-F238E27FC236}">
                <a16:creationId xmlns:a16="http://schemas.microsoft.com/office/drawing/2014/main" id="{75E0B45C-889F-9E8C-40C0-02C9415789BC}"/>
              </a:ext>
            </a:extLst>
          </p:cNvPr>
          <p:cNvSpPr>
            <a:spLocks noGrp="1"/>
          </p:cNvSpPr>
          <p:nvPr>
            <p:ph idx="1"/>
          </p:nvPr>
        </p:nvSpPr>
        <p:spPr/>
        <p:txBody>
          <a:bodyPr>
            <a:normAutofit/>
          </a:bodyPr>
          <a:lstStyle/>
          <a:p>
            <a:r>
              <a:rPr lang="en-US" sz="3200" dirty="0">
                <a:latin typeface="Raleway" pitchFamily="2" charset="0"/>
              </a:rPr>
              <a:t>Initial Assessment</a:t>
            </a:r>
          </a:p>
          <a:p>
            <a:r>
              <a:rPr lang="en-US" sz="3200" dirty="0">
                <a:latin typeface="Raleway" pitchFamily="2" charset="0"/>
              </a:rPr>
              <a:t>Review of Findings and Recommendations</a:t>
            </a:r>
          </a:p>
          <a:p>
            <a:r>
              <a:rPr lang="en-US" sz="3200" dirty="0">
                <a:latin typeface="Raleway" pitchFamily="2" charset="0"/>
              </a:rPr>
              <a:t>Identify Resources</a:t>
            </a:r>
          </a:p>
          <a:p>
            <a:r>
              <a:rPr lang="en-US" sz="3200" dirty="0">
                <a:latin typeface="Raleway" pitchFamily="2" charset="0"/>
              </a:rPr>
              <a:t>Plan Energy Upgrades</a:t>
            </a:r>
          </a:p>
          <a:p>
            <a:r>
              <a:rPr lang="en-US" sz="3200" dirty="0">
                <a:latin typeface="Raleway" pitchFamily="2" charset="0"/>
              </a:rPr>
              <a:t>Facilitate Project Work and Completion</a:t>
            </a:r>
          </a:p>
          <a:p>
            <a:r>
              <a:rPr lang="en-US" sz="3200" dirty="0">
                <a:latin typeface="Raleway" pitchFamily="2" charset="0"/>
              </a:rPr>
              <a:t>Submit Required Documentation for Incentives</a:t>
            </a:r>
          </a:p>
        </p:txBody>
      </p:sp>
      <p:pic>
        <p:nvPicPr>
          <p:cNvPr id="4" name="Picture 3">
            <a:extLst>
              <a:ext uri="{FF2B5EF4-FFF2-40B4-BE49-F238E27FC236}">
                <a16:creationId xmlns:a16="http://schemas.microsoft.com/office/drawing/2014/main" id="{241ADB03-E51B-C933-413C-831E9366298E}"/>
              </a:ext>
            </a:extLst>
          </p:cNvPr>
          <p:cNvPicPr>
            <a:picLocks noChangeAspect="1"/>
          </p:cNvPicPr>
          <p:nvPr/>
        </p:nvPicPr>
        <p:blipFill>
          <a:blip r:embed="rId2"/>
          <a:stretch>
            <a:fillRect/>
          </a:stretch>
        </p:blipFill>
        <p:spPr>
          <a:xfrm>
            <a:off x="8619594" y="5330205"/>
            <a:ext cx="2469094" cy="1359526"/>
          </a:xfrm>
          <a:prstGeom prst="rect">
            <a:avLst/>
          </a:prstGeom>
        </p:spPr>
      </p:pic>
    </p:spTree>
    <p:extLst>
      <p:ext uri="{BB962C8B-B14F-4D97-AF65-F5344CB8AC3E}">
        <p14:creationId xmlns:p14="http://schemas.microsoft.com/office/powerpoint/2010/main" val="268199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C5C8-0647-2D90-2C21-437F86AD5F98}"/>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2F9957"/>
                </a:solidFill>
                <a:effectLst/>
                <a:uLnTx/>
                <a:uFillTx/>
                <a:latin typeface="Raleway" pitchFamily="2" charset="0"/>
                <a:ea typeface="+mj-ea"/>
                <a:cs typeface="+mj-cs"/>
              </a:rPr>
              <a:t>Consumer Engagement in Sustainability – Strategies for Engagement</a:t>
            </a:r>
            <a:endParaRPr lang="en-US" dirty="0"/>
          </a:p>
        </p:txBody>
      </p:sp>
      <p:sp>
        <p:nvSpPr>
          <p:cNvPr id="3" name="Content Placeholder 2">
            <a:extLst>
              <a:ext uri="{FF2B5EF4-FFF2-40B4-BE49-F238E27FC236}">
                <a16:creationId xmlns:a16="http://schemas.microsoft.com/office/drawing/2014/main" id="{ACE707E2-FCC0-E9A1-A35C-CBD2340AF720}"/>
              </a:ext>
            </a:extLst>
          </p:cNvPr>
          <p:cNvSpPr>
            <a:spLocks noGrp="1"/>
          </p:cNvSpPr>
          <p:nvPr>
            <p:ph idx="1"/>
          </p:nvPr>
        </p:nvSpPr>
        <p:spPr/>
        <p:txBody>
          <a:bodyPr>
            <a:normAutofit/>
          </a:bodyPr>
          <a:lstStyle/>
          <a:p>
            <a:r>
              <a:rPr lang="en-US" sz="4000" dirty="0">
                <a:solidFill>
                  <a:schemeClr val="accent3">
                    <a:lumMod val="60000"/>
                    <a:lumOff val="40000"/>
                  </a:schemeClr>
                </a:solidFill>
                <a:latin typeface="Raleway" pitchFamily="2" charset="0"/>
              </a:rPr>
              <a:t>How do you engage consumers?</a:t>
            </a:r>
          </a:p>
        </p:txBody>
      </p:sp>
      <p:pic>
        <p:nvPicPr>
          <p:cNvPr id="4" name="Picture 3">
            <a:extLst>
              <a:ext uri="{FF2B5EF4-FFF2-40B4-BE49-F238E27FC236}">
                <a16:creationId xmlns:a16="http://schemas.microsoft.com/office/drawing/2014/main" id="{71A777F7-BF87-5568-6580-0D9CFC3B57D3}"/>
              </a:ext>
            </a:extLst>
          </p:cNvPr>
          <p:cNvPicPr>
            <a:picLocks noChangeAspect="1"/>
          </p:cNvPicPr>
          <p:nvPr/>
        </p:nvPicPr>
        <p:blipFill>
          <a:blip r:embed="rId2"/>
          <a:stretch>
            <a:fillRect/>
          </a:stretch>
        </p:blipFill>
        <p:spPr>
          <a:xfrm>
            <a:off x="8619594" y="5256463"/>
            <a:ext cx="2469094" cy="1359526"/>
          </a:xfrm>
          <a:prstGeom prst="rect">
            <a:avLst/>
          </a:prstGeom>
        </p:spPr>
      </p:pic>
    </p:spTree>
    <p:extLst>
      <p:ext uri="{BB962C8B-B14F-4D97-AF65-F5344CB8AC3E}">
        <p14:creationId xmlns:p14="http://schemas.microsoft.com/office/powerpoint/2010/main" val="377374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F3D8-07B5-D002-1EAD-1587041D02DE}"/>
              </a:ext>
            </a:extLst>
          </p:cNvPr>
          <p:cNvSpPr>
            <a:spLocks noGrp="1"/>
          </p:cNvSpPr>
          <p:nvPr>
            <p:ph type="title"/>
          </p:nvPr>
        </p:nvSpPr>
        <p:spPr/>
        <p:txBody>
          <a:bodyPr/>
          <a:lstStyle/>
          <a:p>
            <a:r>
              <a:rPr lang="en-US" sz="4400" b="1" dirty="0">
                <a:solidFill>
                  <a:srgbClr val="92D050"/>
                </a:solidFill>
                <a:latin typeface="Raleway" pitchFamily="2" charset="0"/>
              </a:rPr>
              <a:t>GreenHome Institute</a:t>
            </a:r>
            <a:br>
              <a:rPr lang="en-US" sz="4400" b="1" dirty="0">
                <a:solidFill>
                  <a:srgbClr val="92D050"/>
                </a:solidFill>
                <a:latin typeface="Raleway" pitchFamily="2" charset="0"/>
              </a:rPr>
            </a:br>
            <a:r>
              <a:rPr lang="en-US" sz="4400" b="1" dirty="0">
                <a:solidFill>
                  <a:srgbClr val="92D050"/>
                </a:solidFill>
                <a:latin typeface="Raleway" pitchFamily="2" charset="0"/>
              </a:rPr>
              <a:t>www.greenhomeinstitute.org</a:t>
            </a:r>
          </a:p>
        </p:txBody>
      </p:sp>
      <p:sp>
        <p:nvSpPr>
          <p:cNvPr id="3" name="Content Placeholder 2">
            <a:extLst>
              <a:ext uri="{FF2B5EF4-FFF2-40B4-BE49-F238E27FC236}">
                <a16:creationId xmlns:a16="http://schemas.microsoft.com/office/drawing/2014/main" id="{FBB7265C-6D2B-8AC7-12F9-16483AE458C3}"/>
              </a:ext>
            </a:extLst>
          </p:cNvPr>
          <p:cNvSpPr>
            <a:spLocks noGrp="1"/>
          </p:cNvSpPr>
          <p:nvPr>
            <p:ph idx="1"/>
          </p:nvPr>
        </p:nvSpPr>
        <p:spPr/>
        <p:txBody>
          <a:bodyPr>
            <a:normAutofit/>
          </a:bodyPr>
          <a:lstStyle/>
          <a:p>
            <a:r>
              <a:rPr lang="en-US" sz="3600" dirty="0">
                <a:latin typeface="Raleway" pitchFamily="2" charset="0"/>
              </a:rPr>
              <a:t>Questions?</a:t>
            </a:r>
          </a:p>
          <a:p>
            <a:r>
              <a:rPr lang="en-US" sz="3600" dirty="0">
                <a:latin typeface="Raleway" pitchFamily="2" charset="0"/>
              </a:rPr>
              <a:t>Thank you</a:t>
            </a:r>
            <a:r>
              <a:rPr lang="en-US" sz="3600" dirty="0">
                <a:solidFill>
                  <a:srgbClr val="2F9957"/>
                </a:solidFill>
                <a:latin typeface="Raleway" pitchFamily="2" charset="0"/>
              </a:rPr>
              <a:t>!</a:t>
            </a:r>
          </a:p>
        </p:txBody>
      </p:sp>
      <p:pic>
        <p:nvPicPr>
          <p:cNvPr id="4" name="Picture 3">
            <a:extLst>
              <a:ext uri="{FF2B5EF4-FFF2-40B4-BE49-F238E27FC236}">
                <a16:creationId xmlns:a16="http://schemas.microsoft.com/office/drawing/2014/main" id="{DBAFC3AF-0ADF-8DC6-FC90-830F6DE2A2A6}"/>
              </a:ext>
            </a:extLst>
          </p:cNvPr>
          <p:cNvPicPr>
            <a:picLocks noChangeAspect="1"/>
          </p:cNvPicPr>
          <p:nvPr/>
        </p:nvPicPr>
        <p:blipFill>
          <a:blip r:embed="rId2"/>
          <a:stretch>
            <a:fillRect/>
          </a:stretch>
        </p:blipFill>
        <p:spPr>
          <a:xfrm>
            <a:off x="7438103" y="5045756"/>
            <a:ext cx="2469094" cy="1359526"/>
          </a:xfrm>
          <a:prstGeom prst="rect">
            <a:avLst/>
          </a:prstGeom>
        </p:spPr>
      </p:pic>
    </p:spTree>
    <p:extLst>
      <p:ext uri="{BB962C8B-B14F-4D97-AF65-F5344CB8AC3E}">
        <p14:creationId xmlns:p14="http://schemas.microsoft.com/office/powerpoint/2010/main" val="261119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A34B-764D-E2CD-ECA2-2CC4B85E50C1}"/>
              </a:ext>
            </a:extLst>
          </p:cNvPr>
          <p:cNvSpPr>
            <a:spLocks noGrp="1"/>
          </p:cNvSpPr>
          <p:nvPr>
            <p:ph type="title"/>
          </p:nvPr>
        </p:nvSpPr>
        <p:spPr/>
        <p:txBody>
          <a:bodyPr/>
          <a:lstStyle/>
          <a:p>
            <a:r>
              <a:rPr lang="en-US" b="1" dirty="0">
                <a:solidFill>
                  <a:srgbClr val="2F9957"/>
                </a:solidFill>
                <a:latin typeface="Raleway" pitchFamily="2" charset="0"/>
              </a:rPr>
              <a:t>GreenHome Institute</a:t>
            </a:r>
            <a:br>
              <a:rPr lang="en-US" b="1" dirty="0">
                <a:solidFill>
                  <a:srgbClr val="2F9957"/>
                </a:solidFill>
                <a:latin typeface="Raleway" pitchFamily="2" charset="0"/>
              </a:rPr>
            </a:br>
            <a:r>
              <a:rPr lang="en-US" b="1" dirty="0">
                <a:solidFill>
                  <a:srgbClr val="2F9957"/>
                </a:solidFill>
                <a:latin typeface="Raleway" pitchFamily="2" charset="0"/>
              </a:rPr>
              <a:t>www.greenhomeinstitute.org</a:t>
            </a:r>
          </a:p>
        </p:txBody>
      </p:sp>
      <p:sp>
        <p:nvSpPr>
          <p:cNvPr id="3" name="Content Placeholder 2">
            <a:extLst>
              <a:ext uri="{FF2B5EF4-FFF2-40B4-BE49-F238E27FC236}">
                <a16:creationId xmlns:a16="http://schemas.microsoft.com/office/drawing/2014/main" id="{33B984F3-865A-F8FB-CF46-733791079CDD}"/>
              </a:ext>
            </a:extLst>
          </p:cNvPr>
          <p:cNvSpPr>
            <a:spLocks noGrp="1"/>
          </p:cNvSpPr>
          <p:nvPr>
            <p:ph idx="1"/>
          </p:nvPr>
        </p:nvSpPr>
        <p:spPr/>
        <p:txBody>
          <a:bodyPr>
            <a:noAutofit/>
          </a:bodyPr>
          <a:lstStyle/>
          <a:p>
            <a:r>
              <a:rPr lang="en-US" sz="3200" dirty="0">
                <a:latin typeface="Raleway" pitchFamily="2" charset="0"/>
              </a:rPr>
              <a:t>Thanks to our Sponsors!</a:t>
            </a:r>
          </a:p>
          <a:p>
            <a:pPr lvl="1"/>
            <a:r>
              <a:rPr lang="en-US" sz="3000" dirty="0">
                <a:latin typeface="Raleway" pitchFamily="2" charset="0"/>
              </a:rPr>
              <a:t>Rheem</a:t>
            </a:r>
          </a:p>
          <a:p>
            <a:pPr lvl="1"/>
            <a:r>
              <a:rPr lang="en-US" sz="3000" dirty="0">
                <a:latin typeface="Raleway" pitchFamily="2" charset="0"/>
              </a:rPr>
              <a:t>Build Equinox</a:t>
            </a:r>
          </a:p>
          <a:p>
            <a:pPr lvl="1"/>
            <a:r>
              <a:rPr lang="en-US" sz="3000" dirty="0">
                <a:latin typeface="Raleway" pitchFamily="2" charset="0"/>
              </a:rPr>
              <a:t>Panasonic</a:t>
            </a:r>
          </a:p>
          <a:p>
            <a:pPr lvl="1"/>
            <a:r>
              <a:rPr lang="en-US" sz="3000" dirty="0">
                <a:latin typeface="Raleway" pitchFamily="2" charset="0"/>
              </a:rPr>
              <a:t>Mitsubishi Electric</a:t>
            </a:r>
          </a:p>
          <a:p>
            <a:pPr lvl="1"/>
            <a:r>
              <a:rPr lang="en-US" sz="3000" dirty="0">
                <a:latin typeface="Raleway" pitchFamily="2" charset="0"/>
              </a:rPr>
              <a:t>Climate Adhesives</a:t>
            </a:r>
          </a:p>
          <a:p>
            <a:pPr lvl="1"/>
            <a:r>
              <a:rPr lang="en-US" sz="3000" dirty="0">
                <a:latin typeface="Raleway" pitchFamily="2" charset="0"/>
              </a:rPr>
              <a:t>Timber HP</a:t>
            </a:r>
          </a:p>
        </p:txBody>
      </p:sp>
      <p:pic>
        <p:nvPicPr>
          <p:cNvPr id="4" name="Picture 3">
            <a:extLst>
              <a:ext uri="{FF2B5EF4-FFF2-40B4-BE49-F238E27FC236}">
                <a16:creationId xmlns:a16="http://schemas.microsoft.com/office/drawing/2014/main" id="{0E35EC93-4D68-E592-C2FB-8E3768704DF0}"/>
              </a:ext>
            </a:extLst>
          </p:cNvPr>
          <p:cNvPicPr>
            <a:picLocks noChangeAspect="1"/>
          </p:cNvPicPr>
          <p:nvPr/>
        </p:nvPicPr>
        <p:blipFill>
          <a:blip r:embed="rId2"/>
          <a:stretch>
            <a:fillRect/>
          </a:stretch>
        </p:blipFill>
        <p:spPr>
          <a:xfrm>
            <a:off x="8619594" y="5004753"/>
            <a:ext cx="2469094" cy="1359526"/>
          </a:xfrm>
          <a:prstGeom prst="rect">
            <a:avLst/>
          </a:prstGeom>
        </p:spPr>
      </p:pic>
    </p:spTree>
    <p:extLst>
      <p:ext uri="{BB962C8B-B14F-4D97-AF65-F5344CB8AC3E}">
        <p14:creationId xmlns:p14="http://schemas.microsoft.com/office/powerpoint/2010/main" val="423278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862FFE-CBB3-80D6-5B48-DC4C0E6D36FA}"/>
              </a:ext>
            </a:extLst>
          </p:cNvPr>
          <p:cNvPicPr>
            <a:picLocks noChangeAspect="1"/>
          </p:cNvPicPr>
          <p:nvPr/>
        </p:nvPicPr>
        <p:blipFill>
          <a:blip r:embed="rId2"/>
          <a:stretch>
            <a:fillRect/>
          </a:stretch>
        </p:blipFill>
        <p:spPr>
          <a:xfrm>
            <a:off x="9275592" y="5578809"/>
            <a:ext cx="2432075" cy="669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itle 16">
            <a:extLst>
              <a:ext uri="{FF2B5EF4-FFF2-40B4-BE49-F238E27FC236}">
                <a16:creationId xmlns:a16="http://schemas.microsoft.com/office/drawing/2014/main" id="{EFCBBA8B-1FBD-DB8B-B85A-0252236B23A9}"/>
              </a:ext>
            </a:extLst>
          </p:cNvPr>
          <p:cNvSpPr>
            <a:spLocks noGrp="1"/>
          </p:cNvSpPr>
          <p:nvPr>
            <p:ph type="title"/>
          </p:nvPr>
        </p:nvSpPr>
        <p:spPr/>
        <p:txBody>
          <a:bodyPr/>
          <a:lstStyle/>
          <a:p>
            <a:r>
              <a:rPr lang="en-US" sz="4400" b="1" kern="1800" dirty="0">
                <a:solidFill>
                  <a:schemeClr val="accent3"/>
                </a:solidFill>
                <a:effectLst/>
                <a:latin typeface="Raleway" pitchFamily="2" charset="0"/>
                <a:ea typeface="Times New Roman" panose="02020603050405020304" pitchFamily="18" charset="0"/>
                <a:cs typeface="Times New Roman" panose="02020603050405020304" pitchFamily="18" charset="0"/>
              </a:rPr>
              <a:t>Consumer Engagement in Sustainability</a:t>
            </a: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18" name="Content Placeholder 17">
            <a:extLst>
              <a:ext uri="{FF2B5EF4-FFF2-40B4-BE49-F238E27FC236}">
                <a16:creationId xmlns:a16="http://schemas.microsoft.com/office/drawing/2014/main" id="{ABCCFF43-33C3-FD24-2F2F-CA7085B97FCE}"/>
              </a:ext>
            </a:extLst>
          </p:cNvPr>
          <p:cNvSpPr>
            <a:spLocks noGrp="1"/>
          </p:cNvSpPr>
          <p:nvPr>
            <p:ph idx="1"/>
          </p:nvPr>
        </p:nvSpPr>
        <p:spPr/>
        <p:txBody>
          <a:bodyPr>
            <a:normAutofit lnSpcReduction="10000"/>
          </a:bodyPr>
          <a:lstStyle/>
          <a:p>
            <a:pPr marL="457200" indent="-457200"/>
            <a:r>
              <a:rPr lang="en-US" sz="3200" dirty="0"/>
              <a:t>José Reyna, Executive Director of the GreenHome Institute (GHI)</a:t>
            </a:r>
          </a:p>
          <a:p>
            <a:pPr marL="457200" indent="-457200"/>
            <a:r>
              <a:rPr lang="en-US" sz="3200" dirty="0"/>
              <a:t> GHI is a nonprofit organization that empowers people to make healthier and more sustainable choices in the renovation and construction of the places we live.</a:t>
            </a:r>
          </a:p>
          <a:p>
            <a:pPr marL="457200" indent="-457200"/>
            <a:r>
              <a:rPr lang="en-US" sz="3200" dirty="0"/>
              <a:t>GreenHomeInstitute.org</a:t>
            </a:r>
          </a:p>
        </p:txBody>
      </p:sp>
    </p:spTree>
    <p:extLst>
      <p:ext uri="{BB962C8B-B14F-4D97-AF65-F5344CB8AC3E}">
        <p14:creationId xmlns:p14="http://schemas.microsoft.com/office/powerpoint/2010/main" val="4203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C24B3-D502-F63E-EB4E-07DE65733266}"/>
              </a:ext>
            </a:extLst>
          </p:cNvPr>
          <p:cNvSpPr>
            <a:spLocks noGrp="1"/>
          </p:cNvSpPr>
          <p:nvPr>
            <p:ph type="title"/>
          </p:nvPr>
        </p:nvSpPr>
        <p:spPr>
          <a:xfrm>
            <a:off x="646111" y="452718"/>
            <a:ext cx="9404723" cy="918882"/>
          </a:xfrm>
        </p:spPr>
        <p:txBody>
          <a:bodyPr/>
          <a:lstStyle/>
          <a:p>
            <a:r>
              <a:rPr lang="en-US" sz="4000" dirty="0">
                <a:solidFill>
                  <a:schemeClr val="accent3">
                    <a:lumMod val="75000"/>
                  </a:schemeClr>
                </a:solidFill>
              </a:rPr>
              <a:t>What does GreenHome Institute do?</a:t>
            </a:r>
          </a:p>
        </p:txBody>
      </p:sp>
      <p:sp>
        <p:nvSpPr>
          <p:cNvPr id="3" name="Content Placeholder 2">
            <a:extLst>
              <a:ext uri="{FF2B5EF4-FFF2-40B4-BE49-F238E27FC236}">
                <a16:creationId xmlns:a16="http://schemas.microsoft.com/office/drawing/2014/main" id="{23492E02-2646-EC5B-4365-63DA2CF3A29E}"/>
              </a:ext>
            </a:extLst>
          </p:cNvPr>
          <p:cNvSpPr>
            <a:spLocks noGrp="1"/>
          </p:cNvSpPr>
          <p:nvPr>
            <p:ph idx="1"/>
          </p:nvPr>
        </p:nvSpPr>
        <p:spPr>
          <a:xfrm>
            <a:off x="1103312" y="1371600"/>
            <a:ext cx="8946541" cy="4876799"/>
          </a:xfrm>
        </p:spPr>
        <p:txBody>
          <a:bodyPr>
            <a:normAutofit/>
          </a:bodyPr>
          <a:lstStyle/>
          <a:p>
            <a:r>
              <a:rPr lang="en-US" sz="4000" dirty="0"/>
              <a:t>Project Consultation Services</a:t>
            </a:r>
          </a:p>
          <a:p>
            <a:r>
              <a:rPr lang="en-US" sz="4000" dirty="0"/>
              <a:t>Education and Training</a:t>
            </a:r>
          </a:p>
          <a:p>
            <a:r>
              <a:rPr lang="en-US" sz="4000" dirty="0"/>
              <a:t>Public Policy Advocacy</a:t>
            </a:r>
          </a:p>
        </p:txBody>
      </p:sp>
    </p:spTree>
    <p:extLst>
      <p:ext uri="{BB962C8B-B14F-4D97-AF65-F5344CB8AC3E}">
        <p14:creationId xmlns:p14="http://schemas.microsoft.com/office/powerpoint/2010/main" val="4266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BE4929-4EF1-3C1C-92AC-0B051964DBBB}"/>
              </a:ext>
            </a:extLst>
          </p:cNvPr>
          <p:cNvSpPr>
            <a:spLocks noGrp="1"/>
          </p:cNvSpPr>
          <p:nvPr>
            <p:ph type="title"/>
          </p:nvPr>
        </p:nvSpPr>
        <p:spPr>
          <a:xfrm>
            <a:off x="1154954" y="716280"/>
            <a:ext cx="8825659" cy="620151"/>
          </a:xfrm>
        </p:spPr>
        <p:txBody>
          <a:bodyPr/>
          <a:lstStyle/>
          <a:p>
            <a:r>
              <a:rPr lang="en-US" sz="2800" b="1" kern="1800" dirty="0">
                <a:solidFill>
                  <a:schemeClr val="accent3"/>
                </a:solidFill>
                <a:effectLst/>
                <a:latin typeface="Raleway" pitchFamily="2" charset="0"/>
                <a:ea typeface="Times New Roman" panose="02020603050405020304" pitchFamily="18" charset="0"/>
                <a:cs typeface="Times New Roman" panose="02020603050405020304" pitchFamily="18" charset="0"/>
              </a:rPr>
              <a:t>Consumer Engagement in Sustainability</a:t>
            </a:r>
            <a:endParaRPr lang="en-US" sz="2800" dirty="0"/>
          </a:p>
        </p:txBody>
      </p:sp>
      <p:sp>
        <p:nvSpPr>
          <p:cNvPr id="9" name="Text Placeholder 8">
            <a:extLst>
              <a:ext uri="{FF2B5EF4-FFF2-40B4-BE49-F238E27FC236}">
                <a16:creationId xmlns:a16="http://schemas.microsoft.com/office/drawing/2014/main" id="{270E225A-0884-B0F1-21F0-276807E7D545}"/>
              </a:ext>
            </a:extLst>
          </p:cNvPr>
          <p:cNvSpPr>
            <a:spLocks noGrp="1"/>
          </p:cNvSpPr>
          <p:nvPr>
            <p:ph type="body" sz="half" idx="2"/>
          </p:nvPr>
        </p:nvSpPr>
        <p:spPr>
          <a:xfrm>
            <a:off x="1154954" y="1336431"/>
            <a:ext cx="8825659" cy="4683369"/>
          </a:xfrm>
        </p:spPr>
        <p:txBody>
          <a:bodyPr/>
          <a:lstStyle/>
          <a:p>
            <a:r>
              <a:rPr lang="en-US" sz="3200" dirty="0"/>
              <a:t>Learning objectives</a:t>
            </a:r>
          </a:p>
          <a:p>
            <a:pPr marL="457200" indent="-457200"/>
            <a:r>
              <a:rPr lang="en-US" sz="2400" dirty="0"/>
              <a:t>1.	Identify groups that are not currently involved or familiar with sustainable practices and resources.</a:t>
            </a:r>
          </a:p>
          <a:p>
            <a:pPr marL="457200" indent="-457200"/>
            <a:r>
              <a:rPr lang="en-US" sz="2400" dirty="0"/>
              <a:t>2.	Access financial and technical resources available to consumers.</a:t>
            </a:r>
          </a:p>
          <a:p>
            <a:pPr marL="457200" indent="-457200"/>
            <a:r>
              <a:rPr lang="en-US" sz="2400" dirty="0"/>
              <a:t>3.	Review the "Energy Coach" model for consumer support.</a:t>
            </a:r>
          </a:p>
          <a:p>
            <a:pPr marL="457200" indent="-457200"/>
            <a:r>
              <a:rPr lang="en-US" sz="2400" dirty="0"/>
              <a:t>4.	Develop and implement strategies to increase general consumer awareness and involvement with sustainable lifestyles.</a:t>
            </a:r>
          </a:p>
          <a:p>
            <a:endParaRPr lang="en-US" dirty="0"/>
          </a:p>
        </p:txBody>
      </p:sp>
      <p:pic>
        <p:nvPicPr>
          <p:cNvPr id="4" name="Picture 3">
            <a:extLst>
              <a:ext uri="{FF2B5EF4-FFF2-40B4-BE49-F238E27FC236}">
                <a16:creationId xmlns:a16="http://schemas.microsoft.com/office/drawing/2014/main" id="{1ADC123B-5509-7CB1-936B-E6DBFFB698C1}"/>
              </a:ext>
            </a:extLst>
          </p:cNvPr>
          <p:cNvPicPr>
            <a:picLocks noChangeAspect="1"/>
          </p:cNvPicPr>
          <p:nvPr/>
        </p:nvPicPr>
        <p:blipFill>
          <a:blip r:embed="rId2"/>
          <a:stretch>
            <a:fillRect/>
          </a:stretch>
        </p:blipFill>
        <p:spPr>
          <a:xfrm>
            <a:off x="9236505" y="5273390"/>
            <a:ext cx="2469094" cy="1359526"/>
          </a:xfrm>
          <a:prstGeom prst="rect">
            <a:avLst/>
          </a:prstGeom>
        </p:spPr>
      </p:pic>
    </p:spTree>
    <p:extLst>
      <p:ext uri="{BB962C8B-B14F-4D97-AF65-F5344CB8AC3E}">
        <p14:creationId xmlns:p14="http://schemas.microsoft.com/office/powerpoint/2010/main" val="186904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6BD4-9BEE-0A0F-84E0-35936650082C}"/>
              </a:ext>
            </a:extLst>
          </p:cNvPr>
          <p:cNvSpPr>
            <a:spLocks noGrp="1"/>
          </p:cNvSpPr>
          <p:nvPr>
            <p:ph type="title"/>
          </p:nvPr>
        </p:nvSpPr>
        <p:spPr>
          <a:xfrm>
            <a:off x="646111" y="452718"/>
            <a:ext cx="9404723" cy="594417"/>
          </a:xfrm>
        </p:spPr>
        <p:txBody>
          <a:bodyPr/>
          <a:lstStyle/>
          <a:p>
            <a:r>
              <a:rPr kumimoji="0" lang="en-US" sz="3600" b="1" i="0" u="none" strike="noStrike" kern="1800" cap="none" spc="0" normalizeH="0" baseline="0" noProof="0" dirty="0">
                <a:ln>
                  <a:noFill/>
                </a:ln>
                <a:solidFill>
                  <a:srgbClr val="9BBB59"/>
                </a:solidFill>
                <a:effectLst/>
                <a:uLnTx/>
                <a:uFillTx/>
                <a:latin typeface="Raleway" pitchFamily="2" charset="0"/>
                <a:ea typeface="Times New Roman" panose="02020603050405020304" pitchFamily="18" charset="0"/>
                <a:cs typeface="Times New Roman" panose="02020603050405020304" pitchFamily="18" charset="0"/>
              </a:rPr>
              <a:t>Consumer Engagement in Sustainability – Consumer Demographic Information</a:t>
            </a:r>
            <a:endParaRPr lang="en-US" sz="3600" dirty="0"/>
          </a:p>
        </p:txBody>
      </p:sp>
      <p:sp>
        <p:nvSpPr>
          <p:cNvPr id="3" name="Content Placeholder 2">
            <a:extLst>
              <a:ext uri="{FF2B5EF4-FFF2-40B4-BE49-F238E27FC236}">
                <a16:creationId xmlns:a16="http://schemas.microsoft.com/office/drawing/2014/main" id="{5012C636-BA6F-76C4-5F8D-2273F46FFDC0}"/>
              </a:ext>
            </a:extLst>
          </p:cNvPr>
          <p:cNvSpPr>
            <a:spLocks noGrp="1"/>
          </p:cNvSpPr>
          <p:nvPr>
            <p:ph idx="1"/>
          </p:nvPr>
        </p:nvSpPr>
        <p:spPr>
          <a:xfrm>
            <a:off x="766916" y="1725562"/>
            <a:ext cx="9282937" cy="3937818"/>
          </a:xfrm>
        </p:spPr>
        <p:txBody>
          <a:bodyPr/>
          <a:lstStyle/>
          <a:p>
            <a:r>
              <a:rPr lang="en-US" sz="3200" dirty="0">
                <a:latin typeface="Raleway" pitchFamily="2" charset="0"/>
              </a:rPr>
              <a:t>Gender</a:t>
            </a:r>
          </a:p>
          <a:p>
            <a:r>
              <a:rPr lang="en-US" sz="3200" dirty="0">
                <a:latin typeface="Raleway" pitchFamily="2" charset="0"/>
              </a:rPr>
              <a:t>Race</a:t>
            </a:r>
          </a:p>
          <a:p>
            <a:r>
              <a:rPr lang="en-US" sz="3200" dirty="0">
                <a:latin typeface="Raleway" pitchFamily="2" charset="0"/>
              </a:rPr>
              <a:t>Age</a:t>
            </a:r>
          </a:p>
          <a:p>
            <a:r>
              <a:rPr lang="en-US" sz="3200" dirty="0">
                <a:latin typeface="Raleway" pitchFamily="2" charset="0"/>
              </a:rPr>
              <a:t>Profession</a:t>
            </a:r>
          </a:p>
          <a:p>
            <a:r>
              <a:rPr lang="en-US" sz="3200" dirty="0">
                <a:latin typeface="Raleway" pitchFamily="2" charset="0"/>
              </a:rPr>
              <a:t>Interests</a:t>
            </a:r>
          </a:p>
          <a:p>
            <a:r>
              <a:rPr lang="en-US" sz="3200" dirty="0">
                <a:latin typeface="Raleway" pitchFamily="2" charset="0"/>
              </a:rPr>
              <a:t>Degree of Engagement</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87DFEF13-C5A3-F05D-7E15-764469C36C61}"/>
              </a:ext>
            </a:extLst>
          </p:cNvPr>
          <p:cNvPicPr>
            <a:picLocks noChangeAspect="1"/>
          </p:cNvPicPr>
          <p:nvPr/>
        </p:nvPicPr>
        <p:blipFill>
          <a:blip r:embed="rId2"/>
          <a:stretch>
            <a:fillRect/>
          </a:stretch>
        </p:blipFill>
        <p:spPr>
          <a:xfrm>
            <a:off x="8815306" y="5285960"/>
            <a:ext cx="2469094" cy="1359526"/>
          </a:xfrm>
          <a:prstGeom prst="rect">
            <a:avLst/>
          </a:prstGeom>
        </p:spPr>
      </p:pic>
    </p:spTree>
    <p:extLst>
      <p:ext uri="{BB962C8B-B14F-4D97-AF65-F5344CB8AC3E}">
        <p14:creationId xmlns:p14="http://schemas.microsoft.com/office/powerpoint/2010/main" val="208100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271F-48AD-B568-F479-A3E2826F9B30}"/>
              </a:ext>
            </a:extLst>
          </p:cNvPr>
          <p:cNvSpPr>
            <a:spLocks noGrp="1"/>
          </p:cNvSpPr>
          <p:nvPr>
            <p:ph type="title"/>
          </p:nvPr>
        </p:nvSpPr>
        <p:spPr/>
        <p:txBody>
          <a:bodyPr/>
          <a:lstStyle/>
          <a:p>
            <a:r>
              <a:rPr lang="en-US" sz="3600" b="1" dirty="0">
                <a:solidFill>
                  <a:srgbClr val="2F9957"/>
                </a:solidFill>
                <a:latin typeface="Raleway" pitchFamily="2" charset="0"/>
              </a:rPr>
              <a:t>Consumer Engagement in Sustainability – Resources</a:t>
            </a:r>
          </a:p>
        </p:txBody>
      </p:sp>
      <p:sp>
        <p:nvSpPr>
          <p:cNvPr id="3" name="Content Placeholder 2">
            <a:extLst>
              <a:ext uri="{FF2B5EF4-FFF2-40B4-BE49-F238E27FC236}">
                <a16:creationId xmlns:a16="http://schemas.microsoft.com/office/drawing/2014/main" id="{1DA1F229-EA49-1ECB-9C52-951C58FAE184}"/>
              </a:ext>
            </a:extLst>
          </p:cNvPr>
          <p:cNvSpPr>
            <a:spLocks noGrp="1"/>
          </p:cNvSpPr>
          <p:nvPr>
            <p:ph idx="1"/>
          </p:nvPr>
        </p:nvSpPr>
        <p:spPr/>
        <p:txBody>
          <a:bodyPr>
            <a:normAutofit/>
          </a:bodyPr>
          <a:lstStyle/>
          <a:p>
            <a:r>
              <a:rPr lang="en-US" sz="2800" dirty="0">
                <a:latin typeface="Raleway" pitchFamily="2" charset="0"/>
              </a:rPr>
              <a:t>Local</a:t>
            </a:r>
          </a:p>
          <a:p>
            <a:r>
              <a:rPr lang="en-US" sz="2800" dirty="0">
                <a:latin typeface="Raleway" pitchFamily="2" charset="0"/>
              </a:rPr>
              <a:t>State</a:t>
            </a:r>
          </a:p>
          <a:p>
            <a:r>
              <a:rPr lang="en-US" sz="2800" dirty="0">
                <a:latin typeface="Raleway" pitchFamily="2" charset="0"/>
              </a:rPr>
              <a:t>Federal</a:t>
            </a:r>
          </a:p>
          <a:p>
            <a:r>
              <a:rPr lang="en-US" sz="2800" dirty="0">
                <a:latin typeface="Raleway" pitchFamily="2" charset="0"/>
              </a:rPr>
              <a:t>Private</a:t>
            </a:r>
          </a:p>
          <a:p>
            <a:pPr lvl="1"/>
            <a:r>
              <a:rPr lang="en-US" sz="2800" dirty="0">
                <a:latin typeface="Raleway" pitchFamily="2" charset="0"/>
              </a:rPr>
              <a:t>Utilities</a:t>
            </a:r>
          </a:p>
          <a:p>
            <a:pPr lvl="1"/>
            <a:r>
              <a:rPr lang="en-US" sz="2800" dirty="0">
                <a:latin typeface="Raleway" pitchFamily="2" charset="0"/>
              </a:rPr>
              <a:t>Manufacturers</a:t>
            </a:r>
          </a:p>
        </p:txBody>
      </p:sp>
      <p:pic>
        <p:nvPicPr>
          <p:cNvPr id="4" name="Picture 3">
            <a:extLst>
              <a:ext uri="{FF2B5EF4-FFF2-40B4-BE49-F238E27FC236}">
                <a16:creationId xmlns:a16="http://schemas.microsoft.com/office/drawing/2014/main" id="{ED71E844-05C4-5B42-0631-DCD0B7194249}"/>
              </a:ext>
            </a:extLst>
          </p:cNvPr>
          <p:cNvPicPr>
            <a:picLocks noChangeAspect="1"/>
          </p:cNvPicPr>
          <p:nvPr/>
        </p:nvPicPr>
        <p:blipFill>
          <a:blip r:embed="rId2"/>
          <a:stretch>
            <a:fillRect/>
          </a:stretch>
        </p:blipFill>
        <p:spPr>
          <a:xfrm>
            <a:off x="9094241" y="5359701"/>
            <a:ext cx="2469094" cy="1359526"/>
          </a:xfrm>
          <a:prstGeom prst="rect">
            <a:avLst/>
          </a:prstGeom>
        </p:spPr>
      </p:pic>
    </p:spTree>
    <p:extLst>
      <p:ext uri="{BB962C8B-B14F-4D97-AF65-F5344CB8AC3E}">
        <p14:creationId xmlns:p14="http://schemas.microsoft.com/office/powerpoint/2010/main" val="2419945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C44D-A0BF-8FE4-D613-734D8A54D8EE}"/>
              </a:ext>
            </a:extLst>
          </p:cNvPr>
          <p:cNvSpPr>
            <a:spLocks noGrp="1"/>
          </p:cNvSpPr>
          <p:nvPr>
            <p:ph type="title"/>
          </p:nvPr>
        </p:nvSpPr>
        <p:spPr/>
        <p:txBody>
          <a:bodyPr/>
          <a:lstStyle/>
          <a:p>
            <a:r>
              <a:rPr lang="en-US" dirty="0">
                <a:solidFill>
                  <a:srgbClr val="92D050"/>
                </a:solidFill>
              </a:rPr>
              <a:t>Consumer Engagement in Sustainability – Resources</a:t>
            </a:r>
          </a:p>
        </p:txBody>
      </p:sp>
      <p:sp>
        <p:nvSpPr>
          <p:cNvPr id="3" name="Content Placeholder 2">
            <a:extLst>
              <a:ext uri="{FF2B5EF4-FFF2-40B4-BE49-F238E27FC236}">
                <a16:creationId xmlns:a16="http://schemas.microsoft.com/office/drawing/2014/main" id="{6385DADE-3849-BB84-7B8F-EB8FB75882C3}"/>
              </a:ext>
            </a:extLst>
          </p:cNvPr>
          <p:cNvSpPr>
            <a:spLocks noGrp="1"/>
          </p:cNvSpPr>
          <p:nvPr>
            <p:ph idx="1"/>
          </p:nvPr>
        </p:nvSpPr>
        <p:spPr/>
        <p:txBody>
          <a:bodyPr>
            <a:normAutofit/>
          </a:bodyPr>
          <a:lstStyle/>
          <a:p>
            <a:r>
              <a:rPr lang="en-US" sz="4000" dirty="0"/>
              <a:t>Local Resources</a:t>
            </a:r>
          </a:p>
          <a:p>
            <a:pPr lvl="1"/>
            <a:r>
              <a:rPr lang="en-US" sz="4000" dirty="0"/>
              <a:t>Foundations</a:t>
            </a:r>
          </a:p>
          <a:p>
            <a:pPr lvl="1"/>
            <a:r>
              <a:rPr lang="en-US" sz="4000" dirty="0"/>
              <a:t>Local Governments</a:t>
            </a:r>
          </a:p>
          <a:p>
            <a:pPr lvl="2"/>
            <a:r>
              <a:rPr lang="en-US" sz="4000" dirty="0"/>
              <a:t>Project Grants</a:t>
            </a:r>
          </a:p>
          <a:p>
            <a:pPr lvl="2"/>
            <a:r>
              <a:rPr lang="en-US" sz="4000" dirty="0"/>
              <a:t>Tax Incentives</a:t>
            </a:r>
          </a:p>
        </p:txBody>
      </p:sp>
      <p:pic>
        <p:nvPicPr>
          <p:cNvPr id="4" name="Picture 3">
            <a:extLst>
              <a:ext uri="{FF2B5EF4-FFF2-40B4-BE49-F238E27FC236}">
                <a16:creationId xmlns:a16="http://schemas.microsoft.com/office/drawing/2014/main" id="{701CFCDB-9BE8-B00D-544D-D99208BD4BC3}"/>
              </a:ext>
            </a:extLst>
          </p:cNvPr>
          <p:cNvPicPr>
            <a:picLocks noChangeAspect="1"/>
          </p:cNvPicPr>
          <p:nvPr/>
        </p:nvPicPr>
        <p:blipFill>
          <a:blip r:embed="rId2"/>
          <a:stretch>
            <a:fillRect/>
          </a:stretch>
        </p:blipFill>
        <p:spPr>
          <a:xfrm>
            <a:off x="8619594" y="4888873"/>
            <a:ext cx="2469094" cy="1359526"/>
          </a:xfrm>
          <a:prstGeom prst="rect">
            <a:avLst/>
          </a:prstGeom>
        </p:spPr>
      </p:pic>
    </p:spTree>
    <p:extLst>
      <p:ext uri="{BB962C8B-B14F-4D97-AF65-F5344CB8AC3E}">
        <p14:creationId xmlns:p14="http://schemas.microsoft.com/office/powerpoint/2010/main" val="391821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DD24-69F6-4A99-77F5-F16BB2314166}"/>
              </a:ext>
            </a:extLst>
          </p:cNvPr>
          <p:cNvSpPr>
            <a:spLocks noGrp="1"/>
          </p:cNvSpPr>
          <p:nvPr>
            <p:ph type="title"/>
          </p:nvPr>
        </p:nvSpPr>
        <p:spPr/>
        <p:txBody>
          <a:bodyPr/>
          <a:lstStyle/>
          <a:p>
            <a:r>
              <a:rPr lang="en-US" dirty="0">
                <a:solidFill>
                  <a:srgbClr val="92D050"/>
                </a:solidFill>
              </a:rPr>
              <a:t>Consumer Engagement in Sustainability – Resources</a:t>
            </a:r>
          </a:p>
        </p:txBody>
      </p:sp>
      <p:sp>
        <p:nvSpPr>
          <p:cNvPr id="3" name="Content Placeholder 2">
            <a:extLst>
              <a:ext uri="{FF2B5EF4-FFF2-40B4-BE49-F238E27FC236}">
                <a16:creationId xmlns:a16="http://schemas.microsoft.com/office/drawing/2014/main" id="{7D25D02A-677D-6BA0-4E3C-599D701907DE}"/>
              </a:ext>
            </a:extLst>
          </p:cNvPr>
          <p:cNvSpPr>
            <a:spLocks noGrp="1"/>
          </p:cNvSpPr>
          <p:nvPr>
            <p:ph idx="1"/>
          </p:nvPr>
        </p:nvSpPr>
        <p:spPr/>
        <p:txBody>
          <a:bodyPr>
            <a:normAutofit/>
          </a:bodyPr>
          <a:lstStyle/>
          <a:p>
            <a:r>
              <a:rPr lang="en-US" sz="2800" dirty="0"/>
              <a:t>State</a:t>
            </a:r>
          </a:p>
          <a:p>
            <a:pPr lvl="1"/>
            <a:r>
              <a:rPr lang="en-US" sz="2800" dirty="0"/>
              <a:t>Utilities</a:t>
            </a:r>
          </a:p>
          <a:p>
            <a:pPr lvl="2"/>
            <a:r>
              <a:rPr lang="en-US" sz="2800" dirty="0"/>
              <a:t>Rebates</a:t>
            </a:r>
          </a:p>
          <a:p>
            <a:pPr lvl="2"/>
            <a:r>
              <a:rPr lang="en-US" sz="2800" dirty="0"/>
              <a:t>Appliance Replacement</a:t>
            </a:r>
          </a:p>
          <a:p>
            <a:pPr lvl="1"/>
            <a:r>
              <a:rPr lang="en-US" sz="2800" dirty="0"/>
              <a:t>State Government</a:t>
            </a:r>
          </a:p>
          <a:p>
            <a:pPr lvl="2"/>
            <a:r>
              <a:rPr lang="en-US" sz="2800" dirty="0"/>
              <a:t>Low Income Housing Tax Credits</a:t>
            </a:r>
          </a:p>
          <a:p>
            <a:pPr lvl="2"/>
            <a:r>
              <a:rPr lang="en-US" sz="2800" dirty="0"/>
              <a:t>Tax incentives</a:t>
            </a:r>
          </a:p>
        </p:txBody>
      </p:sp>
      <p:pic>
        <p:nvPicPr>
          <p:cNvPr id="4" name="Picture 3">
            <a:extLst>
              <a:ext uri="{FF2B5EF4-FFF2-40B4-BE49-F238E27FC236}">
                <a16:creationId xmlns:a16="http://schemas.microsoft.com/office/drawing/2014/main" id="{4B2D521D-CBC5-4C24-63D0-B359BAE81F98}"/>
              </a:ext>
            </a:extLst>
          </p:cNvPr>
          <p:cNvPicPr>
            <a:picLocks noChangeAspect="1"/>
          </p:cNvPicPr>
          <p:nvPr/>
        </p:nvPicPr>
        <p:blipFill>
          <a:blip r:embed="rId2"/>
          <a:stretch>
            <a:fillRect/>
          </a:stretch>
        </p:blipFill>
        <p:spPr>
          <a:xfrm>
            <a:off x="8946757" y="5088543"/>
            <a:ext cx="2469094" cy="1359526"/>
          </a:xfrm>
          <a:prstGeom prst="rect">
            <a:avLst/>
          </a:prstGeom>
        </p:spPr>
      </p:pic>
    </p:spTree>
    <p:extLst>
      <p:ext uri="{BB962C8B-B14F-4D97-AF65-F5344CB8AC3E}">
        <p14:creationId xmlns:p14="http://schemas.microsoft.com/office/powerpoint/2010/main" val="422489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1ABF-F841-493D-53B8-FEF46D9ED0A5}"/>
              </a:ext>
            </a:extLst>
          </p:cNvPr>
          <p:cNvSpPr>
            <a:spLocks noGrp="1"/>
          </p:cNvSpPr>
          <p:nvPr>
            <p:ph type="title"/>
          </p:nvPr>
        </p:nvSpPr>
        <p:spPr/>
        <p:txBody>
          <a:bodyPr/>
          <a:lstStyle/>
          <a:p>
            <a:r>
              <a:rPr lang="en-US" dirty="0">
                <a:solidFill>
                  <a:srgbClr val="92D050"/>
                </a:solidFill>
              </a:rPr>
              <a:t>Consumer Engagement in Sustainability – Resources</a:t>
            </a:r>
          </a:p>
        </p:txBody>
      </p:sp>
      <p:sp>
        <p:nvSpPr>
          <p:cNvPr id="3" name="Content Placeholder 2">
            <a:extLst>
              <a:ext uri="{FF2B5EF4-FFF2-40B4-BE49-F238E27FC236}">
                <a16:creationId xmlns:a16="http://schemas.microsoft.com/office/drawing/2014/main" id="{B5FF6DF3-724E-1692-BF9C-202302C541A0}"/>
              </a:ext>
            </a:extLst>
          </p:cNvPr>
          <p:cNvSpPr>
            <a:spLocks noGrp="1"/>
          </p:cNvSpPr>
          <p:nvPr>
            <p:ph idx="1"/>
          </p:nvPr>
        </p:nvSpPr>
        <p:spPr/>
        <p:txBody>
          <a:bodyPr/>
          <a:lstStyle/>
          <a:p>
            <a:r>
              <a:rPr lang="en-US" dirty="0"/>
              <a:t>Federal</a:t>
            </a:r>
          </a:p>
          <a:p>
            <a:pPr lvl="1"/>
            <a:r>
              <a:rPr lang="en-US" dirty="0"/>
              <a:t>Federal Government</a:t>
            </a:r>
          </a:p>
          <a:p>
            <a:pPr lvl="2"/>
            <a:r>
              <a:rPr lang="en-US" dirty="0"/>
              <a:t>IRA Funds (Distributed by States)</a:t>
            </a:r>
          </a:p>
          <a:p>
            <a:pPr lvl="2"/>
            <a:r>
              <a:rPr lang="en-US" dirty="0"/>
              <a:t>IRS Tax Incentives</a:t>
            </a:r>
          </a:p>
          <a:p>
            <a:pPr lvl="1"/>
            <a:r>
              <a:rPr lang="en-US" dirty="0"/>
              <a:t>Product Manufacturers</a:t>
            </a:r>
          </a:p>
          <a:p>
            <a:pPr lvl="2"/>
            <a:r>
              <a:rPr lang="en-US" dirty="0"/>
              <a:t>Rebates</a:t>
            </a:r>
          </a:p>
          <a:p>
            <a:pPr lvl="2"/>
            <a:r>
              <a:rPr lang="en-US" dirty="0"/>
              <a:t>Discounts</a:t>
            </a:r>
          </a:p>
          <a:p>
            <a:pPr lvl="1"/>
            <a:r>
              <a:rPr lang="en-US" dirty="0"/>
              <a:t>Research Entities</a:t>
            </a:r>
          </a:p>
          <a:p>
            <a:pPr lvl="2"/>
            <a:r>
              <a:rPr lang="en-US" dirty="0"/>
              <a:t>Universities</a:t>
            </a:r>
          </a:p>
          <a:p>
            <a:pPr lvl="2"/>
            <a:r>
              <a:rPr lang="en-US" dirty="0"/>
              <a:t>Product Manufacturers</a:t>
            </a:r>
          </a:p>
        </p:txBody>
      </p:sp>
    </p:spTree>
    <p:extLst>
      <p:ext uri="{BB962C8B-B14F-4D97-AF65-F5344CB8AC3E}">
        <p14:creationId xmlns:p14="http://schemas.microsoft.com/office/powerpoint/2010/main" val="1544740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16004</TotalTime>
  <Words>423</Words>
  <Application>Microsoft Office PowerPoint</Application>
  <PresentationFormat>Widescreen</PresentationFormat>
  <Paragraphs>80</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Calibri Light</vt:lpstr>
      <vt:lpstr>Century Gothic</vt:lpstr>
      <vt:lpstr>Raleway</vt:lpstr>
      <vt:lpstr>Wingdings 3</vt:lpstr>
      <vt:lpstr>Ion</vt:lpstr>
      <vt:lpstr>Consumer Engagement in Sustainability</vt:lpstr>
      <vt:lpstr>Consumer Engagement in Sustainability </vt:lpstr>
      <vt:lpstr>What does GreenHome Institute do?</vt:lpstr>
      <vt:lpstr>Consumer Engagement in Sustainability</vt:lpstr>
      <vt:lpstr>Consumer Engagement in Sustainability – Consumer Demographic Information</vt:lpstr>
      <vt:lpstr>Consumer Engagement in Sustainability – Resources</vt:lpstr>
      <vt:lpstr>Consumer Engagement in Sustainability – Resources</vt:lpstr>
      <vt:lpstr>Consumer Engagement in Sustainability – Resources</vt:lpstr>
      <vt:lpstr>Consumer Engagement in Sustainability – Resources</vt:lpstr>
      <vt:lpstr>Consumer Engagement in Sustainability – Energy Coach</vt:lpstr>
      <vt:lpstr>Consumer Engagement in Sustainability – Strategies for Engagement</vt:lpstr>
      <vt:lpstr>GreenHome Institute www.greenhomeinstitute.org</vt:lpstr>
      <vt:lpstr>GreenHome Institute www.greenhomeinstitute.org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JLReyna</dc:creator>
  <cp:lastModifiedBy>JLReyna</cp:lastModifiedBy>
  <cp:revision>6</cp:revision>
  <dcterms:created xsi:type="dcterms:W3CDTF">2024-10-01T00:21:43Z</dcterms:created>
  <dcterms:modified xsi:type="dcterms:W3CDTF">2024-10-23T13:42:30Z</dcterms:modified>
</cp:coreProperties>
</file>