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4" r:id="rId4"/>
  </p:sldMasterIdLst>
  <p:notesMasterIdLst>
    <p:notesMasterId r:id="rId36"/>
  </p:notesMasterIdLst>
  <p:sldIdLst>
    <p:sldId id="256" r:id="rId5"/>
    <p:sldId id="257" r:id="rId6"/>
    <p:sldId id="265" r:id="rId7"/>
    <p:sldId id="287" r:id="rId8"/>
    <p:sldId id="259" r:id="rId9"/>
    <p:sldId id="266" r:id="rId10"/>
    <p:sldId id="267" r:id="rId11"/>
    <p:sldId id="268" r:id="rId12"/>
    <p:sldId id="260" r:id="rId13"/>
    <p:sldId id="261" r:id="rId14"/>
    <p:sldId id="262" r:id="rId15"/>
    <p:sldId id="263" r:id="rId16"/>
    <p:sldId id="264" r:id="rId17"/>
    <p:sldId id="269" r:id="rId18"/>
    <p:sldId id="270" r:id="rId19"/>
    <p:sldId id="271" r:id="rId20"/>
    <p:sldId id="273" r:id="rId21"/>
    <p:sldId id="274" r:id="rId22"/>
    <p:sldId id="275" r:id="rId23"/>
    <p:sldId id="276" r:id="rId24"/>
    <p:sldId id="277" r:id="rId25"/>
    <p:sldId id="278" r:id="rId26"/>
    <p:sldId id="286" r:id="rId27"/>
    <p:sldId id="279" r:id="rId28"/>
    <p:sldId id="280" r:id="rId29"/>
    <p:sldId id="281" r:id="rId30"/>
    <p:sldId id="282" r:id="rId31"/>
    <p:sldId id="283" r:id="rId32"/>
    <p:sldId id="288" r:id="rId33"/>
    <p:sldId id="284" r:id="rId34"/>
    <p:sldId id="285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5" autoAdjust="0"/>
    <p:restoredTop sz="94947" autoAdjust="0"/>
  </p:normalViewPr>
  <p:slideViewPr>
    <p:cSldViewPr>
      <p:cViewPr varScale="1">
        <p:scale>
          <a:sx n="105" d="100"/>
          <a:sy n="105" d="100"/>
        </p:scale>
        <p:origin x="180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4" d="100"/>
          <a:sy n="44" d="100"/>
        </p:scale>
        <p:origin x="-225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32591C-BD1E-4FAA-ABF9-50A0D6885FD4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6AD50-FD4D-4618-BE28-E46576879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78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6AD50-FD4D-4618-BE28-E465768790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21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6AD50-FD4D-4618-BE28-E465768790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3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6AD50-FD4D-4618-BE28-E465768790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10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6AD50-FD4D-4618-BE28-E465768790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79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6AD50-FD4D-4618-BE28-E465768790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43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6AD50-FD4D-4618-BE28-E465768790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80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6AD50-FD4D-4618-BE28-E465768790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228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6AD50-FD4D-4618-BE28-E465768790B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8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6AD50-FD4D-4618-BE28-E465768790B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89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216C5678-EE20-4FA5-88E2-6E0BD67A2E26}" type="datetime1">
              <a:rPr lang="en-US" smtClean="0"/>
              <a:t>10/29/2025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r>
              <a:rPr lang="en-US" dirty="0"/>
              <a:t>SEAOI Continuing Education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91200"/>
            <a:ext cx="914400" cy="914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SEAOI Continuing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SEAOI Continuing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SEAOI Continuing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SEAOI Continuing Education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SEAOI Continuing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7EAEB24-CE78-465C-A726-91D0868FA48F}" type="datetime1">
              <a:rPr lang="en-US" smtClean="0"/>
              <a:t>10/29/2025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en-US" dirty="0"/>
              <a:t>SEAOI Continuing Education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40BAADF0-1749-4E8B-9691-B44A5F8C0895}" type="datetime1">
              <a:rPr lang="en-US" smtClean="0"/>
              <a:t>10/29/2025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r>
              <a:rPr lang="en-US" dirty="0"/>
              <a:t>SEAOI Continuing Education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10/29/2025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SEAOI Continuing Education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SEAOI Continuing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SEAOI Continuing Education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1338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2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[CLASS DATE]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419600" y="612648"/>
            <a:ext cx="21640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2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SEAOI Continuing Education</a:t>
            </a:r>
          </a:p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791200"/>
            <a:ext cx="914400" cy="914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Cambria" panose="02040503050406030204" pitchFamily="18" charset="0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Cambria" panose="02040503050406030204" pitchFamily="18" charset="0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Cambria" panose="02040503050406030204" pitchFamily="18" charset="0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Cambria" panose="02040503050406030204" pitchFamily="18" charset="0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5" Type="http://schemas.openxmlformats.org/officeDocument/2006/relationships/hyperlink" Target="http://www.trantulacurve.com/" TargetMode="External"/><Relationship Id="rId4" Type="http://schemas.openxmlformats.org/officeDocument/2006/relationships/hyperlink" Target="https://cptechcenter.org/publications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jpg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2.jpg"/><Relationship Id="rId11" Type="http://schemas.openxmlformats.org/officeDocument/2006/relationships/image" Target="../media/image66.jpg"/><Relationship Id="rId5" Type="http://schemas.openxmlformats.org/officeDocument/2006/relationships/image" Target="../media/image61.jpg"/><Relationship Id="rId10" Type="http://schemas.openxmlformats.org/officeDocument/2006/relationships/image" Target="../media/image4.png"/><Relationship Id="rId4" Type="http://schemas.openxmlformats.org/officeDocument/2006/relationships/image" Target="../media/image60.jpg"/><Relationship Id="rId9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304800"/>
            <a:ext cx="8458200" cy="3050070"/>
          </a:xfrm>
        </p:spPr>
        <p:txBody>
          <a:bodyPr>
            <a:normAutofit fontScale="90000"/>
          </a:bodyPr>
          <a:lstStyle/>
          <a:p>
            <a:r>
              <a:rPr lang="en-US" dirty="0"/>
              <a:t>Low-Carbon Concrete for a Sustainable &amp; Resilient Future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Using Low Carbon Concrete to Build</a:t>
            </a:r>
            <a:br>
              <a:rPr lang="en-US" dirty="0"/>
            </a:br>
            <a:r>
              <a:rPr lang="en-US" dirty="0"/>
              <a:t>The Reed at Southbank, Chicago, IL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Eamonn Connolly, SE, PE</a:t>
            </a:r>
          </a:p>
          <a:p>
            <a:r>
              <a:rPr lang="en-US" dirty="0"/>
              <a:t>Director of Engineering,</a:t>
            </a:r>
          </a:p>
          <a:p>
            <a:r>
              <a:rPr lang="en-US" dirty="0"/>
              <a:t>McHugh Concrete Construction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91400" y="5943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E643C0C-9652-C718-865B-76C39D9F6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8494" y="5498411"/>
            <a:ext cx="2265981" cy="13595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E8BF11-0129-ADF6-B850-182E602A6185}"/>
              </a:ext>
            </a:extLst>
          </p:cNvPr>
          <p:cNvSpPr/>
          <p:nvPr/>
        </p:nvSpPr>
        <p:spPr>
          <a:xfrm>
            <a:off x="152400" y="5772150"/>
            <a:ext cx="13716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62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136" y="533400"/>
            <a:ext cx="8229600" cy="1069848"/>
          </a:xfrm>
        </p:spPr>
        <p:txBody>
          <a:bodyPr/>
          <a:lstStyle/>
          <a:p>
            <a:r>
              <a:rPr lang="en-US" dirty="0"/>
              <a:t>The Reed at Southbank Building 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EE45A69-1D8C-DDEE-2DA0-63CB1CF66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33421" y="714469"/>
            <a:ext cx="2545080" cy="457200"/>
          </a:xfrm>
        </p:spPr>
        <p:txBody>
          <a:bodyPr/>
          <a:lstStyle/>
          <a:p>
            <a:r>
              <a:rPr lang="en-US" sz="1200" b="1" dirty="0"/>
              <a:t>`</a:t>
            </a:r>
          </a:p>
        </p:txBody>
      </p:sp>
      <p:pic>
        <p:nvPicPr>
          <p:cNvPr id="4" name="Picture 3" descr="A river with a body of water and a tall building&#10;&#10;Description automatically generated">
            <a:extLst>
              <a:ext uri="{FF2B5EF4-FFF2-40B4-BE49-F238E27FC236}">
                <a16:creationId xmlns:a16="http://schemas.microsoft.com/office/drawing/2014/main" id="{6B75DD3A-82E6-6749-EF42-5AFBE57698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9" r="27307"/>
          <a:stretch/>
        </p:blipFill>
        <p:spPr>
          <a:xfrm>
            <a:off x="0" y="1486416"/>
            <a:ext cx="4036454" cy="53715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3B666B-87C2-5C34-49C3-40515F39ED4B}"/>
              </a:ext>
            </a:extLst>
          </p:cNvPr>
          <p:cNvSpPr txBox="1"/>
          <p:nvPr/>
        </p:nvSpPr>
        <p:spPr>
          <a:xfrm>
            <a:off x="4223004" y="1447800"/>
            <a:ext cx="4713732" cy="4527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663,000 sf, 41-story cast-in-place concrete structure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 Reed is the first high-rise in Chicago built with a new low-carbon concrete mix, replacing up to 30-70% of Portland Limestone cement with SCM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 partnership with </a:t>
            </a:r>
            <a:r>
              <a:rPr lang="en-US" sz="1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Oremus</a:t>
            </a: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Materials and Master Builders Solutions, our team helped develop this greener concrete mix to meet Lendlease’s goal in reducing building’s overall carbon footprint.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Our team maintained a three-day pour cycle throughout the duration of the project with a daily crew size of 90 </a:t>
            </a:r>
          </a:p>
        </p:txBody>
      </p:sp>
    </p:spTree>
    <p:extLst>
      <p:ext uri="{BB962C8B-B14F-4D97-AF65-F5344CB8AC3E}">
        <p14:creationId xmlns:p14="http://schemas.microsoft.com/office/powerpoint/2010/main" val="3992790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9AA6F9-BB19-236F-C0EE-D30CB7893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80" y="1524000"/>
            <a:ext cx="8587040" cy="518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33834FC-BC34-0253-E328-B489B67D2254}"/>
              </a:ext>
            </a:extLst>
          </p:cNvPr>
          <p:cNvSpPr txBox="1">
            <a:spLocks/>
          </p:cNvSpPr>
          <p:nvPr/>
        </p:nvSpPr>
        <p:spPr>
          <a:xfrm>
            <a:off x="278480" y="685800"/>
            <a:ext cx="8229600" cy="106984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Embodied Carbon Composition </a:t>
            </a:r>
          </a:p>
        </p:txBody>
      </p:sp>
    </p:spTree>
    <p:extLst>
      <p:ext uri="{BB962C8B-B14F-4D97-AF65-F5344CB8AC3E}">
        <p14:creationId xmlns:p14="http://schemas.microsoft.com/office/powerpoint/2010/main" val="3296249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67E22E-668F-E9D4-F886-BBEB07ED7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80" y="1512118"/>
            <a:ext cx="8587040" cy="51934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4ED4567-1E6C-4AA6-4B68-8938C9995326}"/>
              </a:ext>
            </a:extLst>
          </p:cNvPr>
          <p:cNvSpPr txBox="1">
            <a:spLocks/>
          </p:cNvSpPr>
          <p:nvPr/>
        </p:nvSpPr>
        <p:spPr>
          <a:xfrm>
            <a:off x="278480" y="685800"/>
            <a:ext cx="8229600" cy="106984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Reduction Roadmap</a:t>
            </a:r>
          </a:p>
        </p:txBody>
      </p:sp>
    </p:spTree>
    <p:extLst>
      <p:ext uri="{BB962C8B-B14F-4D97-AF65-F5344CB8AC3E}">
        <p14:creationId xmlns:p14="http://schemas.microsoft.com/office/powerpoint/2010/main" val="3482783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5DDB86-BE8E-27ED-6C39-A2F0D348A5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-2950" b="26081"/>
          <a:stretch/>
        </p:blipFill>
        <p:spPr>
          <a:xfrm>
            <a:off x="228600" y="2090958"/>
            <a:ext cx="6508518" cy="4648200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A29CBA7-FC85-DFE7-3FF6-47379C5710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63"/>
          <a:stretch/>
        </p:blipFill>
        <p:spPr>
          <a:xfrm>
            <a:off x="4948516" y="5029200"/>
            <a:ext cx="4195483" cy="13716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B5E7FE7-3B8A-C984-7EE7-FF47E02E99B7}"/>
              </a:ext>
            </a:extLst>
          </p:cNvPr>
          <p:cNvSpPr txBox="1">
            <a:spLocks/>
          </p:cNvSpPr>
          <p:nvPr/>
        </p:nvSpPr>
        <p:spPr>
          <a:xfrm>
            <a:off x="213250" y="696503"/>
            <a:ext cx="8229600" cy="106984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Lendlease’s Specifications for </a:t>
            </a:r>
          </a:p>
          <a:p>
            <a:r>
              <a:rPr lang="en-US" dirty="0"/>
              <a:t>The Reed at Southbank Building E</a:t>
            </a:r>
          </a:p>
        </p:txBody>
      </p:sp>
    </p:spTree>
    <p:extLst>
      <p:ext uri="{BB962C8B-B14F-4D97-AF65-F5344CB8AC3E}">
        <p14:creationId xmlns:p14="http://schemas.microsoft.com/office/powerpoint/2010/main" val="1436096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B5E7FE7-3B8A-C984-7EE7-FF47E02E99B7}"/>
              </a:ext>
            </a:extLst>
          </p:cNvPr>
          <p:cNvSpPr txBox="1">
            <a:spLocks/>
          </p:cNvSpPr>
          <p:nvPr/>
        </p:nvSpPr>
        <p:spPr>
          <a:xfrm>
            <a:off x="213250" y="696503"/>
            <a:ext cx="8229600" cy="106984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How Can We Make Greener Concrete?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C412AE6E-AA64-BCB0-0647-3A704BAECC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7" b="42639"/>
          <a:stretch/>
        </p:blipFill>
        <p:spPr bwMode="auto">
          <a:xfrm>
            <a:off x="0" y="1447800"/>
            <a:ext cx="4502420" cy="538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9536D74-0B47-BFBE-B53B-F7D2196D4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6" t="58055" r="4886"/>
          <a:stretch/>
        </p:blipFill>
        <p:spPr bwMode="auto">
          <a:xfrm>
            <a:off x="4523801" y="1476530"/>
            <a:ext cx="4620199" cy="538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EF58497-ABF8-1E72-4F6C-4BFD1B5004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37851" r="43332" b="32173"/>
          <a:stretch/>
        </p:blipFill>
        <p:spPr>
          <a:xfrm>
            <a:off x="1981200" y="4419600"/>
            <a:ext cx="2521220" cy="111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77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F6D62D-1ACF-44A2-04E3-EA7C2531E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Picture 2" descr="Proportioning for Mass Concrete">
            <a:extLst>
              <a:ext uri="{FF2B5EF4-FFF2-40B4-BE49-F238E27FC236}">
                <a16:creationId xmlns:a16="http://schemas.microsoft.com/office/drawing/2014/main" id="{BC701DDE-DD8C-4E5D-9132-28C99B27E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838200"/>
            <a:ext cx="4453187" cy="2984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05B298-914A-A3EA-EFA9-739E0723653D}"/>
              </a:ext>
            </a:extLst>
          </p:cNvPr>
          <p:cNvSpPr txBox="1"/>
          <p:nvPr/>
        </p:nvSpPr>
        <p:spPr>
          <a:xfrm>
            <a:off x="179230" y="1048810"/>
            <a:ext cx="8991600" cy="2422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Take out the Portland Cement!!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Utilize Supplementary Cementitious 	</a:t>
            </a:r>
          </a:p>
          <a:p>
            <a:pPr marR="0">
              <a:lnSpc>
                <a:spcPct val="107000"/>
              </a:lnSpc>
              <a:spcBef>
                <a:spcPts val="0"/>
              </a:spcBef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(SCMs)</a:t>
            </a:r>
          </a:p>
          <a:p>
            <a:pPr marL="285750" marR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Fly Ash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Slag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Silica Fume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(We are already doing this…)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4F9648-77F9-98B9-F81B-EF6B92F6544F}"/>
              </a:ext>
            </a:extLst>
          </p:cNvPr>
          <p:cNvSpPr txBox="1"/>
          <p:nvPr/>
        </p:nvSpPr>
        <p:spPr>
          <a:xfrm>
            <a:off x="179230" y="3276600"/>
            <a:ext cx="9117169" cy="2984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</a:pPr>
            <a:r>
              <a:rPr lang="en-US" sz="1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New Strategies</a:t>
            </a:r>
          </a:p>
          <a:p>
            <a:pPr marL="285750" marR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Higher % SCMs</a:t>
            </a:r>
          </a:p>
          <a:p>
            <a:pPr marL="285750" marR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Portland-Limestone Cement (Type 1L Cement)</a:t>
            </a:r>
          </a:p>
          <a:p>
            <a:pPr marL="285750" marR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Ground Glass Pozzolan (GGP)</a:t>
            </a:r>
          </a:p>
          <a:p>
            <a:pPr marL="285750" marR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Limestone Calcined Clay Cements (LC3) (Metakaolin)</a:t>
            </a:r>
          </a:p>
          <a:p>
            <a:pPr marL="285750" marR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Bottom Fly Ash mining</a:t>
            </a:r>
          </a:p>
          <a:p>
            <a:pPr marL="285750" marR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Recycled Aggregate &amp; Crushed hydraulic cement concrete</a:t>
            </a:r>
          </a:p>
          <a:p>
            <a:pPr marL="285750" marR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Pozzolans – burnt plant materials</a:t>
            </a:r>
          </a:p>
          <a:p>
            <a:pPr marL="285750" marR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Artificial fine and course aggregate created by carbon capture (“grow your aggregate”)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ACI is actively working to revise code to allow the use of new green strategies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56943D-5EFA-48DA-B93E-B33FEF96350C}"/>
              </a:ext>
            </a:extLst>
          </p:cNvPr>
          <p:cNvSpPr/>
          <p:nvPr/>
        </p:nvSpPr>
        <p:spPr>
          <a:xfrm>
            <a:off x="0" y="5791200"/>
            <a:ext cx="1143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418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A3EFD7-16FC-2956-7C58-CB916B710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383F326-A1AD-1B75-70ED-A4DA46A34DB0}"/>
              </a:ext>
            </a:extLst>
          </p:cNvPr>
          <p:cNvSpPr txBox="1">
            <a:spLocks/>
          </p:cNvSpPr>
          <p:nvPr/>
        </p:nvSpPr>
        <p:spPr>
          <a:xfrm>
            <a:off x="213250" y="696503"/>
            <a:ext cx="8229600" cy="1069848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A High Replacement of Portland… WILL Change the Concrete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CF8E05-C31D-EE28-D0C3-3ED61D669ADF}"/>
              </a:ext>
            </a:extLst>
          </p:cNvPr>
          <p:cNvSpPr/>
          <p:nvPr/>
        </p:nvSpPr>
        <p:spPr>
          <a:xfrm>
            <a:off x="243730" y="2278621"/>
            <a:ext cx="2607746" cy="4426979"/>
          </a:xfrm>
          <a:prstGeom prst="rect">
            <a:avLst/>
          </a:prstGeom>
          <a:solidFill>
            <a:srgbClr val="95B3D5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2" descr="Properties of Concrete">
            <a:extLst>
              <a:ext uri="{FF2B5EF4-FFF2-40B4-BE49-F238E27FC236}">
                <a16:creationId xmlns:a16="http://schemas.microsoft.com/office/drawing/2014/main" id="{1B27A70D-69C5-F470-75EF-7FE4646D9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89325"/>
            <a:ext cx="6064409" cy="3882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FB6CE9-C2C6-BB3E-DF4F-A42FEEF6CB43}"/>
              </a:ext>
            </a:extLst>
          </p:cNvPr>
          <p:cNvSpPr txBox="1"/>
          <p:nvPr/>
        </p:nvSpPr>
        <p:spPr>
          <a:xfrm>
            <a:off x="232633" y="2289325"/>
            <a:ext cx="4634144" cy="4195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Slump loss rate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Pumpability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Workability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Set time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Finish ability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Curing Requirements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Early Strength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Weather Sensitivity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Long term strength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Durability</a:t>
            </a:r>
          </a:p>
        </p:txBody>
      </p:sp>
    </p:spTree>
    <p:extLst>
      <p:ext uri="{BB962C8B-B14F-4D97-AF65-F5344CB8AC3E}">
        <p14:creationId xmlns:p14="http://schemas.microsoft.com/office/powerpoint/2010/main" val="1762280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731C1E1-C81E-50F3-3106-43CFE7DE42C0}"/>
              </a:ext>
            </a:extLst>
          </p:cNvPr>
          <p:cNvSpPr/>
          <p:nvPr/>
        </p:nvSpPr>
        <p:spPr>
          <a:xfrm>
            <a:off x="1" y="1447799"/>
            <a:ext cx="4795416" cy="25780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FA51EC-0987-FEBF-FA4A-78DC7C2D3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EAAE8E-9735-4EA8-0E0B-921C03EECD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14"/>
          <a:stretch/>
        </p:blipFill>
        <p:spPr>
          <a:xfrm>
            <a:off x="4856080" y="1447800"/>
            <a:ext cx="4309371" cy="5410200"/>
          </a:xfrm>
          <a:prstGeom prst="rect">
            <a:avLst/>
          </a:prstGeom>
        </p:spPr>
      </p:pic>
      <p:pic>
        <p:nvPicPr>
          <p:cNvPr id="9" name="Picture 8" descr="A picture containing ground, outdoor, person&#10;&#10;Description automatically generated">
            <a:extLst>
              <a:ext uri="{FF2B5EF4-FFF2-40B4-BE49-F238E27FC236}">
                <a16:creationId xmlns:a16="http://schemas.microsoft.com/office/drawing/2014/main" id="{DE49182A-778A-32E0-D76D-707E3BD7E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79" y="4067373"/>
            <a:ext cx="4800595" cy="2819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3144EA-1AB1-1FBE-19A0-3A5768837D31}"/>
              </a:ext>
            </a:extLst>
          </p:cNvPr>
          <p:cNvSpPr txBox="1"/>
          <p:nvPr/>
        </p:nvSpPr>
        <p:spPr>
          <a:xfrm>
            <a:off x="152400" y="1503527"/>
            <a:ext cx="4957438" cy="2441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How did we meet the specifications? 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Partnered with </a:t>
            </a:r>
            <a:r>
              <a:rPr lang="en-US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Oremus</a:t>
            </a:r>
            <a:r>
              <a:rPr lang="en-US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Material </a:t>
            </a:r>
          </a:p>
          <a:p>
            <a:pPr lvl="1">
              <a:lnSpc>
                <a:spcPct val="107000"/>
              </a:lnSpc>
            </a:pPr>
            <a:r>
              <a:rPr lang="en-US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&amp; Master Builders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Green Sense Concrete</a:t>
            </a:r>
            <a:endParaRPr lang="en-US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Previously used in New York at </a:t>
            </a:r>
          </a:p>
          <a:p>
            <a:pPr lvl="1">
              <a:lnSpc>
                <a:spcPct val="107000"/>
              </a:lnSpc>
            </a:pPr>
            <a:r>
              <a:rPr lang="en-US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432 N Park Avenue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Created  a new mix design specific </a:t>
            </a:r>
          </a:p>
          <a:p>
            <a:pPr lvl="1">
              <a:lnSpc>
                <a:spcPct val="107000"/>
              </a:lnSpc>
            </a:pPr>
            <a:r>
              <a:rPr lang="en-US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for The Reed at Southbank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9448A8-E0CD-358A-DB6C-D26B997444F0}"/>
              </a:ext>
            </a:extLst>
          </p:cNvPr>
          <p:cNvSpPr txBox="1"/>
          <p:nvPr/>
        </p:nvSpPr>
        <p:spPr>
          <a:xfrm>
            <a:off x="186431" y="749917"/>
            <a:ext cx="10342166" cy="75361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Green Team – The Reed at Southbank</a:t>
            </a:r>
          </a:p>
        </p:txBody>
      </p:sp>
    </p:spTree>
    <p:extLst>
      <p:ext uri="{BB962C8B-B14F-4D97-AF65-F5344CB8AC3E}">
        <p14:creationId xmlns:p14="http://schemas.microsoft.com/office/powerpoint/2010/main" val="363948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3D5E4-B909-0495-5324-1D895AC3F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F77A0A-9B7D-E0EA-13FC-6A449E701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07" y="1572658"/>
            <a:ext cx="8689169" cy="40661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22FB8F-7271-EF20-1248-C9D21099D89A}"/>
              </a:ext>
            </a:extLst>
          </p:cNvPr>
          <p:cNvSpPr txBox="1"/>
          <p:nvPr/>
        </p:nvSpPr>
        <p:spPr>
          <a:xfrm>
            <a:off x="207264" y="838200"/>
            <a:ext cx="10342166" cy="75361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Solution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53F44A-F228-9D18-A358-2BA651F2C472}"/>
              </a:ext>
            </a:extLst>
          </p:cNvPr>
          <p:cNvSpPr/>
          <p:nvPr/>
        </p:nvSpPr>
        <p:spPr>
          <a:xfrm>
            <a:off x="2209800" y="5791200"/>
            <a:ext cx="4315626" cy="690211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CE2CFCC-DA51-6B19-6600-140F9FD89BF4}"/>
              </a:ext>
            </a:extLst>
          </p:cNvPr>
          <p:cNvSpPr txBox="1">
            <a:spLocks/>
          </p:cNvSpPr>
          <p:nvPr/>
        </p:nvSpPr>
        <p:spPr>
          <a:xfrm>
            <a:off x="2362200" y="5791200"/>
            <a:ext cx="4894956" cy="6902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14% Lower than spec requirements </a:t>
            </a:r>
          </a:p>
          <a:p>
            <a:r>
              <a:rPr lang="en-US" sz="2000" dirty="0"/>
              <a:t>32% Lower than NRMCA Average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C57230-A93C-DFBE-E798-2AD9623F7388}"/>
              </a:ext>
            </a:extLst>
          </p:cNvPr>
          <p:cNvSpPr/>
          <p:nvPr/>
        </p:nvSpPr>
        <p:spPr>
          <a:xfrm>
            <a:off x="152400" y="5772150"/>
            <a:ext cx="13716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78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A445CA0-9DAD-2B5E-14EA-7573B2D08D57}"/>
              </a:ext>
            </a:extLst>
          </p:cNvPr>
          <p:cNvSpPr/>
          <p:nvPr/>
        </p:nvSpPr>
        <p:spPr>
          <a:xfrm>
            <a:off x="0" y="1600200"/>
            <a:ext cx="9144000" cy="5257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84D64B-140B-F9F7-DEA4-3DEFEDE07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7" name="Picture Placeholder 6" descr="water, waves, sandy shore">
            <a:extLst>
              <a:ext uri="{FF2B5EF4-FFF2-40B4-BE49-F238E27FC236}">
                <a16:creationId xmlns:a16="http://schemas.microsoft.com/office/drawing/2014/main" id="{F369E299-431E-AFFB-C15F-9413208DB0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9" b="89"/>
          <a:stretch>
            <a:fillRect/>
          </a:stretch>
        </p:blipFill>
        <p:spPr>
          <a:xfrm>
            <a:off x="67732" y="2057400"/>
            <a:ext cx="4656668" cy="4706760"/>
          </a:xfrm>
          <a:custGeom>
            <a:avLst/>
            <a:gdLst>
              <a:gd name="connsiteX0" fmla="*/ 0 w 4441248"/>
              <a:gd name="connsiteY0" fmla="*/ 5980106 h 6321393"/>
              <a:gd name="connsiteX1" fmla="*/ 1034410 w 4441248"/>
              <a:gd name="connsiteY1" fmla="*/ 6048613 h 6321393"/>
              <a:gd name="connsiteX2" fmla="*/ 1778431 w 4441248"/>
              <a:gd name="connsiteY2" fmla="*/ 6321393 h 6321393"/>
              <a:gd name="connsiteX3" fmla="*/ 0 w 4441248"/>
              <a:gd name="connsiteY3" fmla="*/ 6321393 h 6321393"/>
              <a:gd name="connsiteX4" fmla="*/ 2269200 w 4441248"/>
              <a:gd name="connsiteY4" fmla="*/ 5443908 h 6321393"/>
              <a:gd name="connsiteX5" fmla="*/ 2395460 w 4441248"/>
              <a:gd name="connsiteY5" fmla="*/ 5885070 h 6321393"/>
              <a:gd name="connsiteX6" fmla="*/ 1997461 w 4441248"/>
              <a:gd name="connsiteY6" fmla="*/ 6195222 h 6321393"/>
              <a:gd name="connsiteX7" fmla="*/ 1526609 w 4441248"/>
              <a:gd name="connsiteY7" fmla="*/ 5931629 h 6321393"/>
              <a:gd name="connsiteX8" fmla="*/ 4441248 w 4441248"/>
              <a:gd name="connsiteY8" fmla="*/ 4283292 h 6321393"/>
              <a:gd name="connsiteX9" fmla="*/ 4441248 w 4441248"/>
              <a:gd name="connsiteY9" fmla="*/ 6321393 h 6321393"/>
              <a:gd name="connsiteX10" fmla="*/ 2296366 w 4441248"/>
              <a:gd name="connsiteY10" fmla="*/ 6321393 h 6321393"/>
              <a:gd name="connsiteX11" fmla="*/ 2056375 w 4441248"/>
              <a:gd name="connsiteY11" fmla="*/ 6224358 h 6321393"/>
              <a:gd name="connsiteX12" fmla="*/ 0 w 4441248"/>
              <a:gd name="connsiteY12" fmla="*/ 2359561 h 6321393"/>
              <a:gd name="connsiteX13" fmla="*/ 828613 w 4441248"/>
              <a:gd name="connsiteY13" fmla="*/ 2588947 h 6321393"/>
              <a:gd name="connsiteX14" fmla="*/ 0 w 4441248"/>
              <a:gd name="connsiteY14" fmla="*/ 3479506 h 6321393"/>
              <a:gd name="connsiteX15" fmla="*/ 3025930 w 4441248"/>
              <a:gd name="connsiteY15" fmla="*/ 144202 h 6321393"/>
              <a:gd name="connsiteX16" fmla="*/ 4441248 w 4441248"/>
              <a:gd name="connsiteY16" fmla="*/ 1340385 h 6321393"/>
              <a:gd name="connsiteX17" fmla="*/ 4441248 w 4441248"/>
              <a:gd name="connsiteY17" fmla="*/ 4098899 h 6321393"/>
              <a:gd name="connsiteX18" fmla="*/ 1417099 w 4441248"/>
              <a:gd name="connsiteY18" fmla="*/ 5846153 h 6321393"/>
              <a:gd name="connsiteX19" fmla="*/ 0 w 4441248"/>
              <a:gd name="connsiteY19" fmla="*/ 5428711 h 6321393"/>
              <a:gd name="connsiteX20" fmla="*/ 0 w 4441248"/>
              <a:gd name="connsiteY20" fmla="*/ 3724470 h 6321393"/>
              <a:gd name="connsiteX21" fmla="*/ 2684090 w 4441248"/>
              <a:gd name="connsiteY21" fmla="*/ 0 h 6321393"/>
              <a:gd name="connsiteX22" fmla="*/ 2784132 w 4441248"/>
              <a:gd name="connsiteY22" fmla="*/ 186781 h 6321393"/>
              <a:gd name="connsiteX23" fmla="*/ 1027256 w 4441248"/>
              <a:gd name="connsiteY23" fmla="*/ 2337985 h 6321393"/>
              <a:gd name="connsiteX24" fmla="*/ 451581 w 4441248"/>
              <a:gd name="connsiteY24" fmla="*/ 2265656 h 632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41248" h="6321393">
                <a:moveTo>
                  <a:pt x="0" y="5980106"/>
                </a:moveTo>
                <a:lnTo>
                  <a:pt x="1034410" y="6048613"/>
                </a:lnTo>
                <a:lnTo>
                  <a:pt x="1778431" y="6321393"/>
                </a:lnTo>
                <a:lnTo>
                  <a:pt x="0" y="6321393"/>
                </a:lnTo>
                <a:close/>
                <a:moveTo>
                  <a:pt x="2269200" y="5443908"/>
                </a:moveTo>
                <a:lnTo>
                  <a:pt x="2395460" y="5885070"/>
                </a:lnTo>
                <a:lnTo>
                  <a:pt x="1997461" y="6195222"/>
                </a:lnTo>
                <a:lnTo>
                  <a:pt x="1526609" y="5931629"/>
                </a:lnTo>
                <a:close/>
                <a:moveTo>
                  <a:pt x="4441248" y="4283292"/>
                </a:moveTo>
                <a:lnTo>
                  <a:pt x="4441248" y="6321393"/>
                </a:lnTo>
                <a:lnTo>
                  <a:pt x="2296366" y="6321393"/>
                </a:lnTo>
                <a:lnTo>
                  <a:pt x="2056375" y="6224358"/>
                </a:lnTo>
                <a:close/>
                <a:moveTo>
                  <a:pt x="0" y="2359561"/>
                </a:moveTo>
                <a:lnTo>
                  <a:pt x="828613" y="2588947"/>
                </a:lnTo>
                <a:lnTo>
                  <a:pt x="0" y="3479506"/>
                </a:lnTo>
                <a:close/>
                <a:moveTo>
                  <a:pt x="3025930" y="144202"/>
                </a:moveTo>
                <a:lnTo>
                  <a:pt x="4441248" y="1340385"/>
                </a:lnTo>
                <a:lnTo>
                  <a:pt x="4441248" y="4098899"/>
                </a:lnTo>
                <a:lnTo>
                  <a:pt x="1417099" y="5846153"/>
                </a:lnTo>
                <a:lnTo>
                  <a:pt x="0" y="5428711"/>
                </a:lnTo>
                <a:lnTo>
                  <a:pt x="0" y="3724470"/>
                </a:lnTo>
                <a:close/>
                <a:moveTo>
                  <a:pt x="2684090" y="0"/>
                </a:moveTo>
                <a:lnTo>
                  <a:pt x="2784132" y="186781"/>
                </a:lnTo>
                <a:lnTo>
                  <a:pt x="1027256" y="2337985"/>
                </a:lnTo>
                <a:lnTo>
                  <a:pt x="451581" y="2265656"/>
                </a:lnTo>
                <a:close/>
              </a:path>
            </a:pathLst>
          </a:cu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BC6B1E2-1E87-0C45-361B-8FFBD79C7760}"/>
              </a:ext>
            </a:extLst>
          </p:cNvPr>
          <p:cNvSpPr txBox="1"/>
          <p:nvPr/>
        </p:nvSpPr>
        <p:spPr>
          <a:xfrm>
            <a:off x="207264" y="762000"/>
            <a:ext cx="10342166" cy="75361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Future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EB75807-793E-68A4-2C29-FF219C2BECFA}"/>
              </a:ext>
            </a:extLst>
          </p:cNvPr>
          <p:cNvSpPr/>
          <p:nvPr/>
        </p:nvSpPr>
        <p:spPr>
          <a:xfrm>
            <a:off x="4800601" y="1591810"/>
            <a:ext cx="4275668" cy="5172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Placeholder 72" descr="send">
            <a:extLst>
              <a:ext uri="{FF2B5EF4-FFF2-40B4-BE49-F238E27FC236}">
                <a16:creationId xmlns:a16="http://schemas.microsoft.com/office/drawing/2014/main" id="{E93B984A-4645-E451-1F6F-C2F1F6D7D6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15" b="115"/>
          <a:stretch>
            <a:fillRect/>
          </a:stretch>
        </p:blipFill>
        <p:spPr>
          <a:xfrm>
            <a:off x="4875377" y="3836323"/>
            <a:ext cx="691688" cy="691688"/>
          </a:xfrm>
          <a:prstGeom prst="rect">
            <a:avLst/>
          </a:prstGeom>
        </p:spPr>
      </p:pic>
      <p:pic>
        <p:nvPicPr>
          <p:cNvPr id="20" name="Picture Placeholder 74" descr="network">
            <a:extLst>
              <a:ext uri="{FF2B5EF4-FFF2-40B4-BE49-F238E27FC236}">
                <a16:creationId xmlns:a16="http://schemas.microsoft.com/office/drawing/2014/main" id="{EC087992-AB1C-D5D6-7FB0-898FF1A21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02836" y="5632912"/>
            <a:ext cx="691688" cy="691688"/>
          </a:xfrm>
          <a:prstGeom prst="rect">
            <a:avLst/>
          </a:prstGeom>
        </p:spPr>
      </p:pic>
      <p:pic>
        <p:nvPicPr>
          <p:cNvPr id="21" name="Graphic 20" descr="Bullseye" title="Placeholder Icon">
            <a:extLst>
              <a:ext uri="{FF2B5EF4-FFF2-40B4-BE49-F238E27FC236}">
                <a16:creationId xmlns:a16="http://schemas.microsoft.com/office/drawing/2014/main" id="{56F8419B-EB16-D8D8-55C5-D0A7AA80AE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85081" y="2040710"/>
            <a:ext cx="753719" cy="753719"/>
          </a:xfrm>
          <a:prstGeom prst="rect">
            <a:avLst/>
          </a:prstGeom>
        </p:spPr>
      </p:pic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A6EF478C-0D5F-28CF-4F00-B4E9D4C04999}"/>
              </a:ext>
            </a:extLst>
          </p:cNvPr>
          <p:cNvSpPr txBox="1">
            <a:spLocks/>
          </p:cNvSpPr>
          <p:nvPr/>
        </p:nvSpPr>
        <p:spPr>
          <a:xfrm>
            <a:off x="5638800" y="5762756"/>
            <a:ext cx="3002400" cy="432000"/>
          </a:xfrm>
          <a:prstGeom prst="rect">
            <a:avLst/>
          </a:prstGeom>
        </p:spPr>
        <p:txBody>
          <a:bodyPr/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en-US" dirty="0"/>
              <a:t> Cost Impact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299CD05D-F42F-FC0E-5938-9B29E7E4F621}"/>
              </a:ext>
            </a:extLst>
          </p:cNvPr>
          <p:cNvSpPr txBox="1">
            <a:spLocks/>
          </p:cNvSpPr>
          <p:nvPr/>
        </p:nvSpPr>
        <p:spPr>
          <a:xfrm>
            <a:off x="5609845" y="3937391"/>
            <a:ext cx="3002400" cy="432000"/>
          </a:xfrm>
          <a:prstGeom prst="rect">
            <a:avLst/>
          </a:prstGeom>
        </p:spPr>
        <p:txBody>
          <a:bodyPr/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en-US" dirty="0"/>
              <a:t>Not Just Concrete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B27590B-7BC0-596C-105C-0D3A41787C62}"/>
              </a:ext>
            </a:extLst>
          </p:cNvPr>
          <p:cNvSpPr txBox="1">
            <a:spLocks/>
          </p:cNvSpPr>
          <p:nvPr/>
        </p:nvSpPr>
        <p:spPr>
          <a:xfrm>
            <a:off x="5592090" y="2112026"/>
            <a:ext cx="4130508" cy="432000"/>
          </a:xfrm>
          <a:prstGeom prst="rect">
            <a:avLst/>
          </a:prstGeom>
        </p:spPr>
        <p:txBody>
          <a:bodyPr/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en-US" dirty="0"/>
              <a:t>Green Solution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014B482-EBE0-4427-B633-E00A8ADBAEBD}"/>
              </a:ext>
            </a:extLst>
          </p:cNvPr>
          <p:cNvSpPr txBox="1">
            <a:spLocks/>
          </p:cNvSpPr>
          <p:nvPr/>
        </p:nvSpPr>
        <p:spPr>
          <a:xfrm>
            <a:off x="5638800" y="4343298"/>
            <a:ext cx="3002400" cy="432000"/>
          </a:xfrm>
          <a:prstGeom prst="rect">
            <a:avLst/>
          </a:prstGeom>
        </p:spPr>
        <p:txBody>
          <a:bodyPr/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en-US" sz="1800" b="1" dirty="0"/>
              <a:t>Rebar, PT, Formwork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F18D8BB-9FC4-6E32-AAC6-1D0FB531884D}"/>
              </a:ext>
            </a:extLst>
          </p:cNvPr>
          <p:cNvSpPr/>
          <p:nvPr/>
        </p:nvSpPr>
        <p:spPr>
          <a:xfrm>
            <a:off x="1" y="1524000"/>
            <a:ext cx="9143999" cy="1061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186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5762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/>
              <a:t>Concrete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01" y="1600200"/>
            <a:ext cx="8229600" cy="4325112"/>
          </a:xfrm>
        </p:spPr>
        <p:txBody>
          <a:bodyPr/>
          <a:lstStyle/>
          <a:p>
            <a:r>
              <a:rPr lang="en-US" sz="1800" dirty="0"/>
              <a:t>The most widely used material in the world </a:t>
            </a:r>
          </a:p>
          <a:p>
            <a:r>
              <a:rPr lang="en-US" sz="1800" dirty="0"/>
              <a:t>Portland Cement production currently over 4.4 billion </a:t>
            </a:r>
            <a:r>
              <a:rPr lang="en-US" sz="1800" dirty="0" err="1"/>
              <a:t>tonne</a:t>
            </a:r>
            <a:r>
              <a:rPr lang="en-US" sz="1800" dirty="0"/>
              <a:t> per year</a:t>
            </a:r>
          </a:p>
          <a:p>
            <a:r>
              <a:rPr lang="en-US" sz="1800" dirty="0"/>
              <a:t>Cement production is around 8% of global CO2 emissions </a:t>
            </a:r>
          </a:p>
          <a:p>
            <a:r>
              <a:rPr lang="en-US" sz="1800" dirty="0"/>
              <a:t>AIA, ACI, ASCE, NRMCA, PCA, and other industry stakeholders are committed to rapidly and dramatically reduce CO2 emissions 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A7803B-B266-DE85-DB94-EF67AC130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505200"/>
            <a:ext cx="883191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77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8C1CF8F-4641-00AA-E476-D8F2FF54EE77}"/>
              </a:ext>
            </a:extLst>
          </p:cNvPr>
          <p:cNvSpPr/>
          <p:nvPr/>
        </p:nvSpPr>
        <p:spPr>
          <a:xfrm>
            <a:off x="-740" y="3067234"/>
            <a:ext cx="9144000" cy="3810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99CEDA-01A0-6B58-B065-554B0997D2C9}"/>
              </a:ext>
            </a:extLst>
          </p:cNvPr>
          <p:cNvSpPr/>
          <p:nvPr/>
        </p:nvSpPr>
        <p:spPr>
          <a:xfrm>
            <a:off x="151660" y="2288439"/>
            <a:ext cx="8839200" cy="31979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44D89F-0A9B-816A-D0EA-FE29A7793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B6CFC17-AF5D-3ED7-7C23-4B95C30BEC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" t="21357" r="646" b="5388"/>
          <a:stretch/>
        </p:blipFill>
        <p:spPr bwMode="auto">
          <a:xfrm>
            <a:off x="304800" y="2294405"/>
            <a:ext cx="8576922" cy="29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5FC045-A081-B4C5-87CF-515A52EFDB07}"/>
              </a:ext>
            </a:extLst>
          </p:cNvPr>
          <p:cNvSpPr txBox="1"/>
          <p:nvPr/>
        </p:nvSpPr>
        <p:spPr>
          <a:xfrm>
            <a:off x="207264" y="762000"/>
            <a:ext cx="10342166" cy="75361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Specifications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30E19F-A661-1694-61E3-DC546ABBD464}"/>
              </a:ext>
            </a:extLst>
          </p:cNvPr>
          <p:cNvSpPr txBox="1"/>
          <p:nvPr/>
        </p:nvSpPr>
        <p:spPr>
          <a:xfrm>
            <a:off x="152400" y="1627906"/>
            <a:ext cx="8991600" cy="663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Review specifications to permit low-carbon concrete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213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77F3F-C543-EECF-00DA-ED896D781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95ABFB-EB3F-538D-B584-0D7CE5C3EE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598"/>
          <a:stretch/>
        </p:blipFill>
        <p:spPr>
          <a:xfrm>
            <a:off x="3222160" y="1524000"/>
            <a:ext cx="5921840" cy="49613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2A0206A-8B7A-18F7-49F0-BB857A568968}"/>
              </a:ext>
            </a:extLst>
          </p:cNvPr>
          <p:cNvSpPr/>
          <p:nvPr/>
        </p:nvSpPr>
        <p:spPr>
          <a:xfrm>
            <a:off x="3733799" y="2131057"/>
            <a:ext cx="914401" cy="434594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2C20FD-2360-53D7-83E3-493BE7BFF1D2}"/>
              </a:ext>
            </a:extLst>
          </p:cNvPr>
          <p:cNvSpPr/>
          <p:nvPr/>
        </p:nvSpPr>
        <p:spPr>
          <a:xfrm rot="16200000">
            <a:off x="-1078131" y="2587822"/>
            <a:ext cx="5342389" cy="31979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8CBC25-19B5-9F94-AABD-971E893DAA7D}"/>
              </a:ext>
            </a:extLst>
          </p:cNvPr>
          <p:cNvSpPr txBox="1"/>
          <p:nvPr/>
        </p:nvSpPr>
        <p:spPr>
          <a:xfrm>
            <a:off x="259563" y="1936070"/>
            <a:ext cx="2667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Increase with cm ratio to max allowed by code based upon exposure class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Reduce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f’c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and extend time to achieve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Could reduce cement requirements &gt; 20% to 30%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87D550-67BE-AE3B-A633-BC6FF237D06C}"/>
              </a:ext>
            </a:extLst>
          </p:cNvPr>
          <p:cNvSpPr txBox="1"/>
          <p:nvPr/>
        </p:nvSpPr>
        <p:spPr>
          <a:xfrm>
            <a:off x="207264" y="762000"/>
            <a:ext cx="10342166" cy="75361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 with cm &amp; Reduce </a:t>
            </a:r>
            <a:r>
              <a:rPr lang="en-US" sz="40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f’c</a:t>
            </a:r>
            <a:endParaRPr lang="en-US" sz="4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937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FA8A0C-A6D9-9599-35C9-154B4AA30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E23A55-499C-2AB4-6F34-2C8704B68C8C}"/>
              </a:ext>
            </a:extLst>
          </p:cNvPr>
          <p:cNvSpPr/>
          <p:nvPr/>
        </p:nvSpPr>
        <p:spPr>
          <a:xfrm>
            <a:off x="-740" y="3067234"/>
            <a:ext cx="9144000" cy="3810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BDF99B-B976-A707-604A-FB868CFBFEA7}"/>
              </a:ext>
            </a:extLst>
          </p:cNvPr>
          <p:cNvSpPr/>
          <p:nvPr/>
        </p:nvSpPr>
        <p:spPr>
          <a:xfrm>
            <a:off x="151660" y="914400"/>
            <a:ext cx="88392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FD65F4-9844-7564-E2E2-34E4D0AFFCF3}"/>
              </a:ext>
            </a:extLst>
          </p:cNvPr>
          <p:cNvSpPr txBox="1"/>
          <p:nvPr/>
        </p:nvSpPr>
        <p:spPr>
          <a:xfrm>
            <a:off x="257729" y="405536"/>
            <a:ext cx="10342166" cy="75361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Optimized Mix Design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EC0993-C1FF-027D-773A-D496DB09148F}"/>
              </a:ext>
            </a:extLst>
          </p:cNvPr>
          <p:cNvSpPr/>
          <p:nvPr/>
        </p:nvSpPr>
        <p:spPr>
          <a:xfrm>
            <a:off x="151660" y="5486400"/>
            <a:ext cx="8839200" cy="1189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0BE6B7-D810-9458-0863-B91325CE5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427" y="338201"/>
            <a:ext cx="3714351" cy="3138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4E9130-9116-A4A6-846B-1D92D4598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218" y="3492143"/>
            <a:ext cx="4351670" cy="33420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E32225-97C1-EE59-9AA6-A9882A31586D}"/>
              </a:ext>
            </a:extLst>
          </p:cNvPr>
          <p:cNvSpPr txBox="1"/>
          <p:nvPr/>
        </p:nvSpPr>
        <p:spPr>
          <a:xfrm>
            <a:off x="228797" y="1048083"/>
            <a:ext cx="4557899" cy="7848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Replace cement with aggregate by better packing the aggregates to reduce paste volume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Move away from traditional proportioning such as absolute volume method (ACI 211, ACI 301, PCA) which does not consider aggregate grading and admixtures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Lower cement content does not mean lower strength!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Less shrinkage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Less heat of hydration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Approach can reduce cement requirements &gt; 20% to 30%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Void Ratio Method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https://cptechcenter.org/publications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Tarantula Curve –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hlinkClick r:id="rId5"/>
              </a:rPr>
              <a:t>http://www.trantulacurve.com/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676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FA8A0C-A6D9-9599-35C9-154B4AA30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E23A55-499C-2AB4-6F34-2C8704B68C8C}"/>
              </a:ext>
            </a:extLst>
          </p:cNvPr>
          <p:cNvSpPr/>
          <p:nvPr/>
        </p:nvSpPr>
        <p:spPr>
          <a:xfrm>
            <a:off x="-740" y="3067234"/>
            <a:ext cx="9144000" cy="3810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BDF99B-B976-A707-604A-FB868CFBFEA7}"/>
              </a:ext>
            </a:extLst>
          </p:cNvPr>
          <p:cNvSpPr/>
          <p:nvPr/>
        </p:nvSpPr>
        <p:spPr>
          <a:xfrm>
            <a:off x="151660" y="2144356"/>
            <a:ext cx="8839200" cy="33420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E32225-97C1-EE59-9AA6-A9882A31586D}"/>
              </a:ext>
            </a:extLst>
          </p:cNvPr>
          <p:cNvSpPr txBox="1"/>
          <p:nvPr/>
        </p:nvSpPr>
        <p:spPr>
          <a:xfrm>
            <a:off x="287044" y="2516283"/>
            <a:ext cx="396314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Reduce the mix performance variability, will reduce cement required in the mix to ensure target design strengths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u="sng" dirty="0">
                <a:latin typeface="Cambria" panose="02040503050406030204" pitchFamily="18" charset="0"/>
                <a:ea typeface="Cambria" panose="02040503050406030204" pitchFamily="18" charset="0"/>
              </a:rPr>
              <a:t>Concrete Testing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is the primary source of variability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FD65F4-9844-7564-E2E2-34E4D0AFFCF3}"/>
              </a:ext>
            </a:extLst>
          </p:cNvPr>
          <p:cNvSpPr txBox="1"/>
          <p:nvPr/>
        </p:nvSpPr>
        <p:spPr>
          <a:xfrm>
            <a:off x="184951" y="879389"/>
            <a:ext cx="10342166" cy="75361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Reduced Ready-Mix Variability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EC0993-C1FF-027D-773A-D496DB09148F}"/>
              </a:ext>
            </a:extLst>
          </p:cNvPr>
          <p:cNvSpPr/>
          <p:nvPr/>
        </p:nvSpPr>
        <p:spPr>
          <a:xfrm>
            <a:off x="151660" y="5486400"/>
            <a:ext cx="8839200" cy="1189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AB99F7-B6C8-6603-A3EE-AC3B6E8C8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2555877"/>
            <a:ext cx="4723660" cy="37088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A8DC51-B586-5E30-A85C-175C4D45E40E}"/>
              </a:ext>
            </a:extLst>
          </p:cNvPr>
          <p:cNvSpPr txBox="1"/>
          <p:nvPr/>
        </p:nvSpPr>
        <p:spPr>
          <a:xfrm>
            <a:off x="304800" y="5762948"/>
            <a:ext cx="39446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Could reduce cement requirements &gt; 20% to 30%</a:t>
            </a:r>
          </a:p>
        </p:txBody>
      </p:sp>
    </p:spTree>
    <p:extLst>
      <p:ext uri="{BB962C8B-B14F-4D97-AF65-F5344CB8AC3E}">
        <p14:creationId xmlns:p14="http://schemas.microsoft.com/office/powerpoint/2010/main" val="4133159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EE9C13-D95D-7C2F-ABDE-23E4978F0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018088-7E32-B73E-09E3-18D2F26D5B39}"/>
              </a:ext>
            </a:extLst>
          </p:cNvPr>
          <p:cNvSpPr/>
          <p:nvPr/>
        </p:nvSpPr>
        <p:spPr>
          <a:xfrm>
            <a:off x="-24870" y="3202449"/>
            <a:ext cx="9168870" cy="38079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B606B7-A49A-53C0-5542-BC8185AF257F}"/>
              </a:ext>
            </a:extLst>
          </p:cNvPr>
          <p:cNvSpPr/>
          <p:nvPr/>
        </p:nvSpPr>
        <p:spPr>
          <a:xfrm>
            <a:off x="-24870" y="3276601"/>
            <a:ext cx="9168870" cy="3657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51CA628D-EEA6-B658-8B9F-4A709FDFCA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18" t="57143" r="7685" b="8272"/>
          <a:stretch/>
        </p:blipFill>
        <p:spPr>
          <a:xfrm>
            <a:off x="4419600" y="3415734"/>
            <a:ext cx="3329446" cy="3518466"/>
          </a:xfrm>
          <a:prstGeom prst="rect">
            <a:avLst/>
          </a:prstGeom>
        </p:spPr>
      </p:pic>
      <p:pic>
        <p:nvPicPr>
          <p:cNvPr id="9" name="Picture 8" descr="Diagram, engineering drawing&#10;&#10;Description automatically generated">
            <a:extLst>
              <a:ext uri="{FF2B5EF4-FFF2-40B4-BE49-F238E27FC236}">
                <a16:creationId xmlns:a16="http://schemas.microsoft.com/office/drawing/2014/main" id="{CF9C726B-466D-DD0E-FE48-C165D0E52E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97"/>
          <a:stretch/>
        </p:blipFill>
        <p:spPr>
          <a:xfrm>
            <a:off x="1316278" y="3352800"/>
            <a:ext cx="3073853" cy="34600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9607AC-2227-6391-1679-C2C6C347DC5F}"/>
              </a:ext>
            </a:extLst>
          </p:cNvPr>
          <p:cNvSpPr txBox="1"/>
          <p:nvPr/>
        </p:nvSpPr>
        <p:spPr>
          <a:xfrm>
            <a:off x="188655" y="1369874"/>
            <a:ext cx="89635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Optimized structural systems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Reduce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f’c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and increase time to achieve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Use round columns where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Reduce concrete volume wherever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Reduce column spacing  --&gt;  reducing concrete in floor framing /utilizing RC framing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Example of Optimized concrete framing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D25743-F82B-E9ED-AD14-E2B1F2608457}"/>
              </a:ext>
            </a:extLst>
          </p:cNvPr>
          <p:cNvSpPr txBox="1"/>
          <p:nvPr/>
        </p:nvSpPr>
        <p:spPr>
          <a:xfrm>
            <a:off x="207264" y="762000"/>
            <a:ext cx="10342166" cy="75361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Green Strategies</a:t>
            </a:r>
          </a:p>
        </p:txBody>
      </p:sp>
    </p:spTree>
    <p:extLst>
      <p:ext uri="{BB962C8B-B14F-4D97-AF65-F5344CB8AC3E}">
        <p14:creationId xmlns:p14="http://schemas.microsoft.com/office/powerpoint/2010/main" val="1575044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DF7DF8E-7A7D-1355-123B-E0E05D911362}"/>
              </a:ext>
            </a:extLst>
          </p:cNvPr>
          <p:cNvSpPr/>
          <p:nvPr/>
        </p:nvSpPr>
        <p:spPr>
          <a:xfrm>
            <a:off x="0" y="1515610"/>
            <a:ext cx="9144000" cy="27875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93DF84-93DC-856A-ACF1-D95DEB359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9ACF9A-9383-190F-0CBC-7BC7AFFF6033}"/>
              </a:ext>
            </a:extLst>
          </p:cNvPr>
          <p:cNvSpPr txBox="1"/>
          <p:nvPr/>
        </p:nvSpPr>
        <p:spPr>
          <a:xfrm>
            <a:off x="207264" y="762000"/>
            <a:ext cx="10342166" cy="75361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Green Concrete Strategies</a:t>
            </a:r>
          </a:p>
        </p:txBody>
      </p:sp>
      <p:pic>
        <p:nvPicPr>
          <p:cNvPr id="10" name="Picture 9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BE0BB017-380A-F990-094A-5F600EF1A1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36" t="37503" r="11213" b="21520"/>
          <a:stretch/>
        </p:blipFill>
        <p:spPr>
          <a:xfrm>
            <a:off x="3154872" y="4296098"/>
            <a:ext cx="5989128" cy="2561902"/>
          </a:xfrm>
          <a:prstGeom prst="rect">
            <a:avLst/>
          </a:prstGeom>
        </p:spPr>
      </p:pic>
      <p:pic>
        <p:nvPicPr>
          <p:cNvPr id="11" name="Picture 2" descr="The CLS structural formers are made from 100% recycled plastic, making it possible to use up to 35% less concrete. ">
            <a:extLst>
              <a:ext uri="{FF2B5EF4-FFF2-40B4-BE49-F238E27FC236}">
                <a16:creationId xmlns:a16="http://schemas.microsoft.com/office/drawing/2014/main" id="{59A4025F-EDAB-96D4-D519-41C2806C0B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2"/>
          <a:stretch/>
        </p:blipFill>
        <p:spPr bwMode="auto">
          <a:xfrm>
            <a:off x="-19598" y="4296098"/>
            <a:ext cx="3143798" cy="256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AACF184-50CF-8D64-A7D1-6BA3353CFC8D}"/>
              </a:ext>
            </a:extLst>
          </p:cNvPr>
          <p:cNvSpPr/>
          <p:nvPr/>
        </p:nvSpPr>
        <p:spPr>
          <a:xfrm>
            <a:off x="-19598" y="1567716"/>
            <a:ext cx="9163598" cy="2659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C62243-CD47-5263-E35C-9EF8BCF20D7C}"/>
              </a:ext>
            </a:extLst>
          </p:cNvPr>
          <p:cNvSpPr txBox="1"/>
          <p:nvPr/>
        </p:nvSpPr>
        <p:spPr>
          <a:xfrm>
            <a:off x="219841" y="2176083"/>
            <a:ext cx="532660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Optimized structural systems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Reduce concrete volume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Void Forms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Novel Framing</a:t>
            </a:r>
          </a:p>
        </p:txBody>
      </p:sp>
      <p:pic>
        <p:nvPicPr>
          <p:cNvPr id="9" name="Picture 8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8C1FC95C-989B-04B5-0AAB-165A3610EF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52" t="12752" r="10640" b="10100"/>
          <a:stretch/>
        </p:blipFill>
        <p:spPr>
          <a:xfrm>
            <a:off x="3768361" y="1567716"/>
            <a:ext cx="5427383" cy="2699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7776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BB4499-9270-7075-5777-6C0FC6C60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56924-0A71-C442-D834-CC034C3C8020}"/>
              </a:ext>
            </a:extLst>
          </p:cNvPr>
          <p:cNvSpPr txBox="1"/>
          <p:nvPr/>
        </p:nvSpPr>
        <p:spPr>
          <a:xfrm>
            <a:off x="182850" y="691917"/>
            <a:ext cx="10342166" cy="75361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Admixtures!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EA7B021-E1BD-2724-30C0-D270A82D6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064" y="2293399"/>
            <a:ext cx="1601109" cy="225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B22DB8B0-C2A2-1890-E1FF-2A26D043E9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3" t="14206" r="50995" b="10654"/>
          <a:stretch/>
        </p:blipFill>
        <p:spPr>
          <a:xfrm>
            <a:off x="262128" y="2347223"/>
            <a:ext cx="1809633" cy="22054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FDB79A-903B-27CB-3B07-56EBE6E2A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173" y="2305976"/>
            <a:ext cx="1899954" cy="2308272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81395858-D168-435C-3B03-4DAAF307B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781" y="2305976"/>
            <a:ext cx="1899954" cy="216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4E8F988-7FE9-51D1-7F9C-47D114DF9A3E}"/>
              </a:ext>
            </a:extLst>
          </p:cNvPr>
          <p:cNvSpPr/>
          <p:nvPr/>
        </p:nvSpPr>
        <p:spPr>
          <a:xfrm>
            <a:off x="207264" y="1561730"/>
            <a:ext cx="8729471" cy="4730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78E3FE2-A4DD-FBD1-A2AF-79CA1889C22C}"/>
              </a:ext>
            </a:extLst>
          </p:cNvPr>
          <p:cNvSpPr txBox="1">
            <a:spLocks/>
          </p:cNvSpPr>
          <p:nvPr/>
        </p:nvSpPr>
        <p:spPr>
          <a:xfrm>
            <a:off x="-485341" y="1483257"/>
            <a:ext cx="3194842" cy="6902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Carbon Cure – </a:t>
            </a:r>
          </a:p>
          <a:p>
            <a:pPr algn="ctr"/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CO2 Mineralization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00CDCDA-179A-26FB-4B93-FA0B3A071244}"/>
              </a:ext>
            </a:extLst>
          </p:cNvPr>
          <p:cNvSpPr txBox="1">
            <a:spLocks/>
          </p:cNvSpPr>
          <p:nvPr/>
        </p:nvSpPr>
        <p:spPr>
          <a:xfrm>
            <a:off x="3194842" y="1868627"/>
            <a:ext cx="4121293" cy="13467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Nano-silica Pozzolanic Admixture</a:t>
            </a:r>
          </a:p>
          <a:p>
            <a:endParaRPr lang="en-US" sz="2000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4FDEACE-FB22-63DD-23DA-39B29B288078}"/>
              </a:ext>
            </a:extLst>
          </p:cNvPr>
          <p:cNvSpPr txBox="1">
            <a:spLocks/>
          </p:cNvSpPr>
          <p:nvPr/>
        </p:nvSpPr>
        <p:spPr>
          <a:xfrm>
            <a:off x="6934200" y="1867571"/>
            <a:ext cx="4121293" cy="13467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Graphene Admixture</a:t>
            </a:r>
          </a:p>
          <a:p>
            <a:endParaRPr lang="en-US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B321B5-4E3C-2877-C557-91DF9082E663}"/>
              </a:ext>
            </a:extLst>
          </p:cNvPr>
          <p:cNvSpPr txBox="1"/>
          <p:nvPr/>
        </p:nvSpPr>
        <p:spPr>
          <a:xfrm>
            <a:off x="262128" y="4645702"/>
            <a:ext cx="57704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Already specified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 4%-6% cement reduction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$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AA5BBF-74B8-3C66-75C8-DD5AA8AC4CB3}"/>
              </a:ext>
            </a:extLst>
          </p:cNvPr>
          <p:cNvSpPr txBox="1"/>
          <p:nvPr/>
        </p:nvSpPr>
        <p:spPr>
          <a:xfrm>
            <a:off x="2950391" y="4699255"/>
            <a:ext cx="33699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New to market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Up to 15%  cement reduction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$$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38436A-88C1-37D3-91E6-89C64734FFAD}"/>
              </a:ext>
            </a:extLst>
          </p:cNvPr>
          <p:cNvSpPr txBox="1"/>
          <p:nvPr/>
        </p:nvSpPr>
        <p:spPr>
          <a:xfrm>
            <a:off x="6684264" y="4699255"/>
            <a:ext cx="577048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Not commercially </a:t>
            </a:r>
          </a:p>
          <a:p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      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Claimed 20% cement </a:t>
            </a:r>
          </a:p>
          <a:p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        reduction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$$$$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3481C9-0911-EF51-F91F-138E0C35289F}"/>
              </a:ext>
            </a:extLst>
          </p:cNvPr>
          <p:cNvSpPr/>
          <p:nvPr/>
        </p:nvSpPr>
        <p:spPr>
          <a:xfrm>
            <a:off x="152400" y="5772150"/>
            <a:ext cx="13716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862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7E9F0E-1953-DEE5-91F5-3A0986BE4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AE1194-F5CA-CC70-1260-E95EAEDE7980}"/>
              </a:ext>
            </a:extLst>
          </p:cNvPr>
          <p:cNvSpPr txBox="1"/>
          <p:nvPr/>
        </p:nvSpPr>
        <p:spPr>
          <a:xfrm>
            <a:off x="207264" y="762000"/>
            <a:ext cx="10342166" cy="75361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Green Concrete Strategies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9DD28F-AE3B-7AC7-61D2-86EC404D4FC5}"/>
              </a:ext>
            </a:extLst>
          </p:cNvPr>
          <p:cNvSpPr txBox="1"/>
          <p:nvPr/>
        </p:nvSpPr>
        <p:spPr>
          <a:xfrm>
            <a:off x="105656" y="1543176"/>
            <a:ext cx="474332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Efficiencies on the job site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Reduce waiting times on the job site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Utilize NCA accelerator admixtures to reduce heating requirements during cold weather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Electric Vehicles and equipment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Electric Pumps!</a:t>
            </a:r>
          </a:p>
        </p:txBody>
      </p:sp>
      <p:pic>
        <p:nvPicPr>
          <p:cNvPr id="11" name="Picture 6" descr="Image result for line of concrete trucks">
            <a:extLst>
              <a:ext uri="{FF2B5EF4-FFF2-40B4-BE49-F238E27FC236}">
                <a16:creationId xmlns:a16="http://schemas.microsoft.com/office/drawing/2014/main" id="{2E6C8250-B193-BB8F-2CAE-B906CF3E5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4510"/>
            <a:ext cx="4950590" cy="309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indoor, old, dirty&#10;&#10;Description automatically generated">
            <a:extLst>
              <a:ext uri="{FF2B5EF4-FFF2-40B4-BE49-F238E27FC236}">
                <a16:creationId xmlns:a16="http://schemas.microsoft.com/office/drawing/2014/main" id="{89DCF1DE-EC71-696B-BFDD-40AF68736D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576" r="28904" b="1576"/>
          <a:stretch/>
        </p:blipFill>
        <p:spPr>
          <a:xfrm rot="5400000">
            <a:off x="5577952" y="3215754"/>
            <a:ext cx="3093491" cy="4191002"/>
          </a:xfrm>
          <a:prstGeom prst="rect">
            <a:avLst/>
          </a:prstGeom>
        </p:spPr>
      </p:pic>
      <p:pic>
        <p:nvPicPr>
          <p:cNvPr id="13" name="Picture 6" descr="Image ">
            <a:extLst>
              <a:ext uri="{FF2B5EF4-FFF2-40B4-BE49-F238E27FC236}">
                <a16:creationId xmlns:a16="http://schemas.microsoft.com/office/drawing/2014/main" id="{E70D902D-536B-F9B9-B2D4-D4486811C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982" y="1543176"/>
            <a:ext cx="4295018" cy="214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642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17AF1-5862-F5FD-9EB4-A5621B499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90FEB5-5B8E-6FA4-3696-FEB7F94AF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00"/>
            <a:ext cx="3844031" cy="29826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678BCE-B268-1F55-B73F-44A35B628F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7" r="1621"/>
          <a:stretch/>
        </p:blipFill>
        <p:spPr>
          <a:xfrm>
            <a:off x="3878760" y="2449789"/>
            <a:ext cx="5274857" cy="36462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A3B25D-FFFB-5C58-DF0F-E4A68C2ECFFF}"/>
              </a:ext>
            </a:extLst>
          </p:cNvPr>
          <p:cNvSpPr txBox="1"/>
          <p:nvPr/>
        </p:nvSpPr>
        <p:spPr>
          <a:xfrm>
            <a:off x="207264" y="762000"/>
            <a:ext cx="10342166" cy="75361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Green Concrete Strategies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A718D7-2AFE-4F7C-FCAC-19F0C1DD9B87}"/>
              </a:ext>
            </a:extLst>
          </p:cNvPr>
          <p:cNvSpPr txBox="1"/>
          <p:nvPr/>
        </p:nvSpPr>
        <p:spPr>
          <a:xfrm>
            <a:off x="207264" y="155997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Work with our formwork partners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189255-3EBB-6239-C68A-16C941CFF14B}"/>
              </a:ext>
            </a:extLst>
          </p:cNvPr>
          <p:cNvSpPr/>
          <p:nvPr/>
        </p:nvSpPr>
        <p:spPr>
          <a:xfrm>
            <a:off x="152400" y="5772150"/>
            <a:ext cx="13716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5604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04596-67D2-1450-2D93-1102B2765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5F95D1-CF16-3051-E036-0BDEEDD4B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7E735B-51E2-618A-E72C-4924A868BDB1}"/>
              </a:ext>
            </a:extLst>
          </p:cNvPr>
          <p:cNvSpPr txBox="1"/>
          <p:nvPr/>
        </p:nvSpPr>
        <p:spPr>
          <a:xfrm>
            <a:off x="457200" y="683373"/>
            <a:ext cx="10342166" cy="75361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RESOURCES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7919D6-6E14-B7F1-2471-FD1FB6EE5BCF}"/>
              </a:ext>
            </a:extLst>
          </p:cNvPr>
          <p:cNvSpPr/>
          <p:nvPr/>
        </p:nvSpPr>
        <p:spPr>
          <a:xfrm>
            <a:off x="152400" y="5772150"/>
            <a:ext cx="13716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FD35C6-68E6-0543-9FDA-6EB324C85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981200"/>
            <a:ext cx="2465626" cy="4027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E00FDE-F59B-44D5-BB14-712243071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212" y="1981200"/>
            <a:ext cx="3091567" cy="40277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6F9AC7-538B-57A6-5933-7B9087D0D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4" y="1959864"/>
            <a:ext cx="3059665" cy="402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45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5762"/>
            <a:ext cx="8229600" cy="10668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Low Carbon in Concrete Construction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" name="Picture 9" descr="Graphical user interface, chart, application, pie chart">
            <a:extLst>
              <a:ext uri="{FF2B5EF4-FFF2-40B4-BE49-F238E27FC236}">
                <a16:creationId xmlns:a16="http://schemas.microsoft.com/office/drawing/2014/main" id="{BD0E9749-7CA0-1E04-8C47-7BAC69933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2346315"/>
            <a:ext cx="6725605" cy="3797216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C4512E7-4817-2633-2E1D-7458A6509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01" y="1676400"/>
            <a:ext cx="8229600" cy="4325112"/>
          </a:xfrm>
        </p:spPr>
        <p:txBody>
          <a:bodyPr/>
          <a:lstStyle/>
          <a:p>
            <a:r>
              <a:rPr lang="en-US" sz="1800" dirty="0"/>
              <a:t>What is it? How do we measure?</a:t>
            </a:r>
          </a:p>
          <a:p>
            <a:r>
              <a:rPr lang="en-US" sz="1800" dirty="0"/>
              <a:t>(KG CO2/material)</a:t>
            </a:r>
          </a:p>
          <a:p>
            <a:r>
              <a:rPr lang="en-US" sz="1800" dirty="0"/>
              <a:t>Global Warming Potential (GWP)</a:t>
            </a:r>
          </a:p>
          <a:p>
            <a:endParaRPr lang="en-US" sz="1800" dirty="0"/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0A4EFA-0DB7-5498-948E-1ED7C214BE30}"/>
              </a:ext>
            </a:extLst>
          </p:cNvPr>
          <p:cNvSpPr/>
          <p:nvPr/>
        </p:nvSpPr>
        <p:spPr>
          <a:xfrm>
            <a:off x="152400" y="5772150"/>
            <a:ext cx="13716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7450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7125F-0F37-3D47-5525-7305E3AC9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16D64F-5D86-2F74-956D-EDEB13FAC734}"/>
              </a:ext>
            </a:extLst>
          </p:cNvPr>
          <p:cNvSpPr txBox="1"/>
          <p:nvPr/>
        </p:nvSpPr>
        <p:spPr>
          <a:xfrm>
            <a:off x="381000" y="762000"/>
            <a:ext cx="10342166" cy="75361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9B291B-29B2-474C-6DC1-21E886C5FD7E}"/>
              </a:ext>
            </a:extLst>
          </p:cNvPr>
          <p:cNvSpPr/>
          <p:nvPr/>
        </p:nvSpPr>
        <p:spPr>
          <a:xfrm>
            <a:off x="415771" y="1600200"/>
            <a:ext cx="8347229" cy="4038600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7C4110-3E34-E542-4EB1-A7D89ECC3C60}"/>
              </a:ext>
            </a:extLst>
          </p:cNvPr>
          <p:cNvSpPr txBox="1"/>
          <p:nvPr/>
        </p:nvSpPr>
        <p:spPr>
          <a:xfrm>
            <a:off x="624460" y="1763832"/>
            <a:ext cx="7895080" cy="3330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Concrete can already be green and be made greener!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You can’t manage what you don’t measure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Concrete structures are resilient &amp; long lasting &gt;&gt; 60 YEARS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Significant residual GWP Values beyond 60yrs considered in WBLCA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best way to get green concrete is to specify it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Use of SCM’s are a current way to significantly reduce GWP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432826-FAE9-C425-3C55-6321A18A5206}"/>
              </a:ext>
            </a:extLst>
          </p:cNvPr>
          <p:cNvSpPr/>
          <p:nvPr/>
        </p:nvSpPr>
        <p:spPr>
          <a:xfrm>
            <a:off x="152400" y="5772150"/>
            <a:ext cx="13716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611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86128-6147-F31C-7857-A7F48E8C6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1DFCE5-C000-809A-0985-FDA34C394B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428112" y="1502294"/>
            <a:ext cx="1646462" cy="2420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picture containing sky, outdoor, water, river&#10;&#10;Description automatically generated">
            <a:extLst>
              <a:ext uri="{FF2B5EF4-FFF2-40B4-BE49-F238E27FC236}">
                <a16:creationId xmlns:a16="http://schemas.microsoft.com/office/drawing/2014/main" id="{FD413ECA-496A-F975-EC57-A80EF608F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502293"/>
            <a:ext cx="1736692" cy="2420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large building under construction&#10;&#10;Description automatically generated with low confidence">
            <a:extLst>
              <a:ext uri="{FF2B5EF4-FFF2-40B4-BE49-F238E27FC236}">
                <a16:creationId xmlns:a16="http://schemas.microsoft.com/office/drawing/2014/main" id="{F51E3563-F086-4165-BEBD-80289A44B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6071" y="1502294"/>
            <a:ext cx="1646462" cy="2420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 descr="A high angle view of a construction site&#10;&#10;Description automatically generated with low confidence">
            <a:extLst>
              <a:ext uri="{FF2B5EF4-FFF2-40B4-BE49-F238E27FC236}">
                <a16:creationId xmlns:a16="http://schemas.microsoft.com/office/drawing/2014/main" id="{D810D018-0F37-3F59-E098-1CC9B0F14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4093094"/>
            <a:ext cx="3102585" cy="2066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615697-02F8-4FE5-8513-C1998049BC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3408"/>
          <a:stretch/>
        </p:blipFill>
        <p:spPr>
          <a:xfrm>
            <a:off x="7011732" y="4093094"/>
            <a:ext cx="2070775" cy="2066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8799126-303C-894F-2978-7E4309223EAE}"/>
              </a:ext>
            </a:extLst>
          </p:cNvPr>
          <p:cNvSpPr txBox="1"/>
          <p:nvPr/>
        </p:nvSpPr>
        <p:spPr>
          <a:xfrm>
            <a:off x="207264" y="762000"/>
            <a:ext cx="10342166" cy="75361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Credits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019F93-4148-5296-6497-D05E32930AA4}"/>
              </a:ext>
            </a:extLst>
          </p:cNvPr>
          <p:cNvSpPr/>
          <p:nvPr/>
        </p:nvSpPr>
        <p:spPr>
          <a:xfrm>
            <a:off x="61493" y="1473188"/>
            <a:ext cx="3556817" cy="5384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white and black sign&#10;&#10;Description automatically generated with low confidence">
            <a:extLst>
              <a:ext uri="{FF2B5EF4-FFF2-40B4-BE49-F238E27FC236}">
                <a16:creationId xmlns:a16="http://schemas.microsoft.com/office/drawing/2014/main" id="{39FC138B-7753-C61D-AEC0-8B5EF8715D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730" y="3110401"/>
            <a:ext cx="2447792" cy="894857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AEEB63BB-B29F-B931-F359-E01FDED92D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090" y="5034877"/>
            <a:ext cx="1536236" cy="1536236"/>
          </a:xfrm>
          <a:prstGeom prst="rect">
            <a:avLst/>
          </a:prstGeom>
        </p:spPr>
      </p:pic>
      <p:pic>
        <p:nvPicPr>
          <p:cNvPr id="14" name="Picture 13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7B232643-CEC3-80EE-BD25-9DDFDF450D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599" y="1680536"/>
            <a:ext cx="1569520" cy="1125642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83B1AFD6-0CA6-149C-38C6-B12BB5A7A2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6180" y="1846606"/>
            <a:ext cx="1724298" cy="1034579"/>
          </a:xfrm>
          <a:prstGeom prst="rect">
            <a:avLst/>
          </a:prstGeom>
        </p:spPr>
      </p:pic>
      <p:pic>
        <p:nvPicPr>
          <p:cNvPr id="16" name="Picture 15" descr="Logo&#10;&#10;Description automatically generated with low confidence">
            <a:extLst>
              <a:ext uri="{FF2B5EF4-FFF2-40B4-BE49-F238E27FC236}">
                <a16:creationId xmlns:a16="http://schemas.microsoft.com/office/drawing/2014/main" id="{CAB39356-F41B-1B91-B7AD-27B7ECF635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8730" y="4120796"/>
            <a:ext cx="2753864" cy="1125642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8E22D71E-762A-4710-A134-8E0818FA61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20113" y="5279346"/>
            <a:ext cx="1767753" cy="106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08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0716"/>
            <a:ext cx="8229600" cy="10668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Embodied CO2 vs Energy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26" name="Picture 2" descr="Embodied CO2 and embodied energy for materials typically used in the... |  Download Scientific Diagram">
            <a:extLst>
              <a:ext uri="{FF2B5EF4-FFF2-40B4-BE49-F238E27FC236}">
                <a16:creationId xmlns:a16="http://schemas.microsoft.com/office/drawing/2014/main" id="{38E6B2BA-95D4-4296-8B24-E7BEB6ECC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29905"/>
            <a:ext cx="7239001" cy="492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7ABE8C-D824-D03B-CE16-1C64B61571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064" y="998757"/>
            <a:ext cx="8701135" cy="4525963"/>
          </a:xfrm>
        </p:spPr>
        <p:txBody>
          <a:bodyPr>
            <a:normAutofit/>
          </a:bodyPr>
          <a:lstStyle/>
          <a:p>
            <a:r>
              <a:rPr lang="en-US" sz="14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Embodied CO2 and embodied energy for materials typically used in the construction industry. Selection of data from Hammond(2011)</a:t>
            </a:r>
          </a:p>
          <a:p>
            <a:r>
              <a:rPr lang="en-US" sz="14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Intrinsically, concrete has a very low energy and carbon footprint compared to most other materials. However, the volume of Portland cement required for concret</a:t>
            </a:r>
            <a:r>
              <a:rPr lang="en-US" sz="1400" dirty="0">
                <a:solidFill>
                  <a:srgbClr val="111111"/>
                </a:solidFill>
                <a:latin typeface="Roboto" panose="02000000000000000000" pitchFamily="2" charset="0"/>
              </a:rPr>
              <a:t>e construction makes the cement industry a very large emitter of CO2</a:t>
            </a:r>
            <a:r>
              <a:rPr lang="en-US" sz="14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.</a:t>
            </a:r>
          </a:p>
          <a:p>
            <a:endParaRPr lang="en-US" sz="1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BC3376-6482-8F03-AF0F-A454A267747D}"/>
              </a:ext>
            </a:extLst>
          </p:cNvPr>
          <p:cNvSpPr/>
          <p:nvPr/>
        </p:nvSpPr>
        <p:spPr>
          <a:xfrm>
            <a:off x="152400" y="5772150"/>
            <a:ext cx="13716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88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29317F-196C-9245-97B7-5FDC81BDB8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1" t="990" r="36910" b="8450"/>
          <a:stretch/>
        </p:blipFill>
        <p:spPr>
          <a:xfrm>
            <a:off x="3756245" y="1489458"/>
            <a:ext cx="1981194" cy="46245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en-US" dirty="0"/>
              <a:t>How to Verify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89458"/>
            <a:ext cx="3429000" cy="4525963"/>
          </a:xfrm>
        </p:spPr>
        <p:txBody>
          <a:bodyPr>
            <a:normAutofit/>
          </a:bodyPr>
          <a:lstStyle/>
          <a:p>
            <a:r>
              <a:rPr lang="en-US" sz="1800" dirty="0"/>
              <a:t>Life Cycle Analysis (LCA) to determine Global Warming Potential (GWP)</a:t>
            </a:r>
          </a:p>
          <a:p>
            <a:r>
              <a:rPr lang="en-US" sz="1800" dirty="0"/>
              <a:t>Environment Product Declaration (EPD) “carbon nutrition labels”</a:t>
            </a:r>
          </a:p>
          <a:p>
            <a:r>
              <a:rPr lang="en-US" sz="1800" dirty="0"/>
              <a:t>International Standard Methodology - ISO14025, 14040 &amp; 14044</a:t>
            </a:r>
          </a:p>
          <a:p>
            <a:pPr marL="109728" indent="0">
              <a:buNone/>
            </a:pPr>
            <a:endParaRPr lang="en-US" sz="1800" dirty="0"/>
          </a:p>
          <a:p>
            <a:pPr marL="109728" indent="0">
              <a:buNone/>
            </a:pPr>
            <a:r>
              <a:rPr lang="en-US" sz="1800" dirty="0"/>
              <a:t>Tools </a:t>
            </a:r>
          </a:p>
          <a:p>
            <a:r>
              <a:rPr lang="en-US" sz="1800" dirty="0"/>
              <a:t>EC3 Embodied Carbon Calculator </a:t>
            </a:r>
          </a:p>
          <a:p>
            <a:r>
              <a:rPr lang="en-US" sz="1800" dirty="0"/>
              <a:t>OneClick LCA 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2A3149-B663-9B0A-5374-0581988197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31"/>
          <a:stretch/>
        </p:blipFill>
        <p:spPr>
          <a:xfrm>
            <a:off x="5748414" y="1489458"/>
            <a:ext cx="3188322" cy="47123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FDB73E-D555-D41F-F068-1B2A6A20DB7F}"/>
              </a:ext>
            </a:extLst>
          </p:cNvPr>
          <p:cNvSpPr/>
          <p:nvPr/>
        </p:nvSpPr>
        <p:spPr>
          <a:xfrm>
            <a:off x="152400" y="5772150"/>
            <a:ext cx="13716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899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95400"/>
            <a:ext cx="9372600" cy="10668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EC3 - Embodied Carbon in Construction Calculator </a:t>
            </a:r>
            <a:br>
              <a:rPr lang="en-US" sz="3600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01" y="1600200"/>
            <a:ext cx="5266099" cy="4325112"/>
          </a:xfrm>
        </p:spPr>
        <p:txBody>
          <a:bodyPr/>
          <a:lstStyle/>
          <a:p>
            <a:r>
              <a:rPr lang="en-US" sz="1800" dirty="0"/>
              <a:t>Online tool</a:t>
            </a:r>
          </a:p>
          <a:p>
            <a:r>
              <a:rPr lang="en-US" sz="1800" dirty="0"/>
              <a:t>Enables easy comparison and assessment of carbon emissions for various materials</a:t>
            </a:r>
          </a:p>
          <a:p>
            <a:r>
              <a:rPr lang="en-US" sz="1800" dirty="0"/>
              <a:t>Creates project carbon benchmark, budget &amp; targets</a:t>
            </a:r>
          </a:p>
          <a:p>
            <a:r>
              <a:rPr lang="en-US" sz="1800" dirty="0"/>
              <a:t>Online Database of (EPD’s) Environmental Product Declarations for various materials</a:t>
            </a:r>
          </a:p>
          <a:p>
            <a:pPr lvl="1"/>
            <a:r>
              <a:rPr lang="en-US" sz="1600" dirty="0"/>
              <a:t>Many suppliers have uploaded their EPD’s to this database, many have not</a:t>
            </a:r>
          </a:p>
          <a:p>
            <a:pPr lvl="1"/>
            <a:r>
              <a:rPr lang="en-US" sz="1600" dirty="0"/>
              <a:t>Default values for concrete are very conservative</a:t>
            </a:r>
          </a:p>
          <a:p>
            <a:pPr lvl="1"/>
            <a:r>
              <a:rPr lang="en-US" sz="1600" dirty="0"/>
              <a:t>Use of default values will result in heavy bias towards other materials, such as mass timber</a:t>
            </a:r>
          </a:p>
          <a:p>
            <a:r>
              <a:rPr lang="en-US" sz="1800" dirty="0"/>
              <a:t>Architects, Engineers &amp; Owners use this tool at inception of project to decide structural system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7241EDC3-148B-583D-C30E-EDD65F9FB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3810000"/>
            <a:ext cx="1447800" cy="269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2AA30109-2420-C3CB-0A92-CFE686838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757698"/>
            <a:ext cx="1922958" cy="192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EBADCD-A194-3E12-9D1D-87F2C772B6D8}"/>
              </a:ext>
            </a:extLst>
          </p:cNvPr>
          <p:cNvSpPr/>
          <p:nvPr/>
        </p:nvSpPr>
        <p:spPr>
          <a:xfrm>
            <a:off x="152400" y="5772150"/>
            <a:ext cx="13716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96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340" y="1347835"/>
            <a:ext cx="8763000" cy="10668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EC3 - </a:t>
            </a:r>
            <a:r>
              <a:rPr lang="en-US" sz="3600" dirty="0">
                <a:solidFill>
                  <a:srgbClr val="00B050"/>
                </a:solidFill>
              </a:rPr>
              <a:t>E</a:t>
            </a:r>
            <a:r>
              <a:rPr lang="en-US" sz="3600" dirty="0"/>
              <a:t>mbodied </a:t>
            </a:r>
            <a:r>
              <a:rPr lang="en-US" sz="3600" dirty="0">
                <a:solidFill>
                  <a:srgbClr val="00B050"/>
                </a:solidFill>
              </a:rPr>
              <a:t>C</a:t>
            </a:r>
            <a:r>
              <a:rPr lang="en-US" sz="3600" dirty="0"/>
              <a:t>arbon in </a:t>
            </a:r>
            <a:r>
              <a:rPr lang="en-US" sz="3600" dirty="0">
                <a:solidFill>
                  <a:srgbClr val="00B050"/>
                </a:solidFill>
              </a:rPr>
              <a:t>C</a:t>
            </a:r>
            <a:r>
              <a:rPr lang="en-US" sz="3600" dirty="0"/>
              <a:t>onstruction </a:t>
            </a:r>
            <a:r>
              <a:rPr lang="en-US" sz="3600" dirty="0">
                <a:solidFill>
                  <a:srgbClr val="00B050"/>
                </a:solidFill>
              </a:rPr>
              <a:t>C</a:t>
            </a:r>
            <a:r>
              <a:rPr lang="en-US" sz="3600" dirty="0"/>
              <a:t>alculator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55D141-6144-72F8-F4CA-A013F75F2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60" y="1702853"/>
            <a:ext cx="4653841" cy="38073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146FE8-DE5F-A4B4-572F-45FBD97A1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80" y="1905000"/>
            <a:ext cx="3904056" cy="36051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E6D684-2A9D-E11D-E282-73B4E898074D}"/>
              </a:ext>
            </a:extLst>
          </p:cNvPr>
          <p:cNvSpPr/>
          <p:nvPr/>
        </p:nvSpPr>
        <p:spPr>
          <a:xfrm>
            <a:off x="152400" y="5772150"/>
            <a:ext cx="13716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73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5762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Why is this important to us? </a:t>
            </a:r>
            <a:br>
              <a:rPr lang="en-US" dirty="0"/>
            </a:b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FC995F-E3DB-F055-CB8F-482DD51C1879}"/>
              </a:ext>
            </a:extLst>
          </p:cNvPr>
          <p:cNvGrpSpPr/>
          <p:nvPr/>
        </p:nvGrpSpPr>
        <p:grpSpPr>
          <a:xfrm>
            <a:off x="486053" y="1740838"/>
            <a:ext cx="8450684" cy="4562672"/>
            <a:chOff x="263699" y="1155860"/>
            <a:chExt cx="12766323" cy="689276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E73DFBD-6D53-7EDD-2221-76259484FCCE}"/>
                </a:ext>
              </a:extLst>
            </p:cNvPr>
            <p:cNvSpPr/>
            <p:nvPr/>
          </p:nvSpPr>
          <p:spPr>
            <a:xfrm>
              <a:off x="263699" y="1155860"/>
              <a:ext cx="12043404" cy="600370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D81BA7-2F82-C160-5EE9-5DB8B0D846DF}"/>
                </a:ext>
              </a:extLst>
            </p:cNvPr>
            <p:cNvSpPr txBox="1"/>
            <p:nvPr/>
          </p:nvSpPr>
          <p:spPr>
            <a:xfrm>
              <a:off x="763445" y="1622747"/>
              <a:ext cx="3558976" cy="2352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Medium" panose="020B0603020102020204" pitchFamily="34" charset="0"/>
                </a:rPr>
                <a:t>CHANGE TO CONSTRUCTION 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Medium" panose="020B0603020102020204" pitchFamily="34" charset="0"/>
                </a:rPr>
                <a:t>Industry 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Medium" panose="020B0603020102020204" pitchFamily="34" charset="0"/>
                </a:rPr>
                <a:t>Government 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Medium" panose="020B0603020102020204" pitchFamily="34" charset="0"/>
                </a:rPr>
                <a:t>Clients 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endParaRPr>
            </a:p>
            <a:p>
              <a:pPr algn="l"/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Medium" panose="020B0603020102020204" pitchFamily="34" charset="0"/>
                </a:rPr>
                <a:t>Concrete is a big target for </a:t>
              </a:r>
            </a:p>
            <a:p>
              <a:pPr algn="l"/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Medium" panose="020B0603020102020204" pitchFamily="34" charset="0"/>
                </a:rPr>
                <a:t>embodied carbon reduction</a:t>
              </a:r>
            </a:p>
            <a:p>
              <a:pPr algn="l"/>
              <a:endPara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" panose="020B0603020102020204" pitchFamily="34" charset="0"/>
              </a:endParaRPr>
            </a:p>
            <a:p>
              <a:pPr algn="l"/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Medium" panose="020B0603020102020204" pitchFamily="34" charset="0"/>
                </a:rPr>
                <a:t> 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CBB6F88-4607-9F8C-AEEA-CA38DC46D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85138" y="2823477"/>
              <a:ext cx="7744884" cy="5225144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B719803-0F1D-8831-C641-39E3F0B69D9A}"/>
              </a:ext>
            </a:extLst>
          </p:cNvPr>
          <p:cNvSpPr/>
          <p:nvPr/>
        </p:nvSpPr>
        <p:spPr>
          <a:xfrm>
            <a:off x="152400" y="5772150"/>
            <a:ext cx="13716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847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354F4D9-9CE9-B913-2F00-94AF8D8380EF}"/>
              </a:ext>
            </a:extLst>
          </p:cNvPr>
          <p:cNvSpPr txBox="1">
            <a:spLocks/>
          </p:cNvSpPr>
          <p:nvPr/>
        </p:nvSpPr>
        <p:spPr>
          <a:xfrm>
            <a:off x="6133421" y="714469"/>
            <a:ext cx="2545080" cy="457200"/>
          </a:xfrm>
          <a:prstGeom prst="rect">
            <a:avLst/>
          </a:prstGeom>
        </p:spPr>
        <p:txBody>
          <a:bodyPr vert="horz" rtlCol="0" anchor="b"/>
          <a:lstStyle>
            <a:defPPr>
              <a:defRPr lang="en-US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Movable Bridge Workshop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40215A1-ED5E-F6BC-832D-7ED5DA0D08BB}"/>
              </a:ext>
            </a:extLst>
          </p:cNvPr>
          <p:cNvSpPr txBox="1">
            <a:spLocks/>
          </p:cNvSpPr>
          <p:nvPr/>
        </p:nvSpPr>
        <p:spPr>
          <a:xfrm>
            <a:off x="5562600" y="677187"/>
            <a:ext cx="2545080" cy="457200"/>
          </a:xfrm>
          <a:prstGeom prst="rect">
            <a:avLst/>
          </a:prstGeom>
        </p:spPr>
        <p:txBody>
          <a:bodyPr vert="horz" rtlCol="0" anchor="b"/>
          <a:lstStyle>
            <a:defPPr>
              <a:defRPr lang="en-US"/>
            </a:defPPr>
            <a:lvl1pPr marL="0" algn="r" defTabSz="914400" rtl="0" eaLnBrk="1" latinLnBrk="0" hangingPunct="1">
              <a:defRPr kumimoji="0"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/>
              <a:t>Movable Bridge Workshop</a:t>
            </a:r>
            <a:endParaRPr lang="en-US" sz="12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FA5A3E-0FAC-54A5-DA61-9AF0DD6CC2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444"/>
          <a:stretch/>
        </p:blipFill>
        <p:spPr>
          <a:xfrm>
            <a:off x="2133600" y="-76200"/>
            <a:ext cx="7010400" cy="6855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6B8BCA-443B-A325-829B-0F81B0C54D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227" r="18227"/>
          <a:stretch/>
        </p:blipFill>
        <p:spPr>
          <a:xfrm>
            <a:off x="0" y="0"/>
            <a:ext cx="3952875" cy="6779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488036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SEAOI">
      <a:dk1>
        <a:sysClr val="windowText" lastClr="000000"/>
      </a:dk1>
      <a:lt1>
        <a:sysClr val="window" lastClr="FFFFFF"/>
      </a:lt1>
      <a:dk2>
        <a:srgbClr val="2821AB"/>
      </a:dk2>
      <a:lt2>
        <a:srgbClr val="EEECE1"/>
      </a:lt2>
      <a:accent1>
        <a:srgbClr val="4F81BD"/>
      </a:accent1>
      <a:accent2>
        <a:srgbClr val="F4A956"/>
      </a:accent2>
      <a:accent3>
        <a:srgbClr val="7CA8DE"/>
      </a:accent3>
      <a:accent4>
        <a:srgbClr val="17365D"/>
      </a:accent4>
      <a:accent5>
        <a:srgbClr val="57BD68"/>
      </a:accent5>
      <a:accent6>
        <a:srgbClr val="F79646"/>
      </a:accent6>
      <a:hlink>
        <a:srgbClr val="0000FF"/>
      </a:hlink>
      <a:folHlink>
        <a:srgbClr val="0000FF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D209F62281F94691773F78E7F87C94" ma:contentTypeVersion="18" ma:contentTypeDescription="Create a new document." ma:contentTypeScope="" ma:versionID="10953adf69d73cda2e21487a28cade7b">
  <xsd:schema xmlns:xsd="http://www.w3.org/2001/XMLSchema" xmlns:xs="http://www.w3.org/2001/XMLSchema" xmlns:p="http://schemas.microsoft.com/office/2006/metadata/properties" xmlns:ns2="bf98f60e-c1ea-41b9-89f9-b8d81bab25bf" xmlns:ns3="fe08aa14-eda9-4dad-9655-21398d9f3a38" targetNamespace="http://schemas.microsoft.com/office/2006/metadata/properties" ma:root="true" ma:fieldsID="b7bed8f2f5ae7b256f243fa95b2134b0" ns2:_="" ns3:_="">
    <xsd:import namespace="bf98f60e-c1ea-41b9-89f9-b8d81bab25bf"/>
    <xsd:import namespace="fe08aa14-eda9-4dad-9655-21398d9f3a3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98f60e-c1ea-41b9-89f9-b8d81bab25b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cd8ecb5-1f14-43b9-90cf-af0730ee126d}" ma:internalName="TaxCatchAll" ma:showField="CatchAllData" ma:web="bf98f60e-c1ea-41b9-89f9-b8d81bab25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08aa14-eda9-4dad-9655-21398d9f3a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b5d6175-cbe1-48ad-8ffa-aed836eb92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f98f60e-c1ea-41b9-89f9-b8d81bab25bf" xsi:nil="true"/>
    <lcf76f155ced4ddcb4097134ff3c332f xmlns="fe08aa14-eda9-4dad-9655-21398d9f3a3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4A6F422-B311-4682-A5D4-D8602C59C6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9F9CE8-D0BA-4405-9D39-D6DAA19480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98f60e-c1ea-41b9-89f9-b8d81bab25bf"/>
    <ds:schemaRef ds:uri="fe08aa14-eda9-4dad-9655-21398d9f3a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C1CCDD-4549-4F3D-84CE-EF19A12BDDC5}">
  <ds:schemaRefs>
    <ds:schemaRef ds:uri="http://schemas.microsoft.com/office/2006/metadata/properties"/>
    <ds:schemaRef ds:uri="http://schemas.microsoft.com/office/infopath/2007/PartnerControls"/>
    <ds:schemaRef ds:uri="bf98f60e-c1ea-41b9-89f9-b8d81bab25bf"/>
    <ds:schemaRef ds:uri="fe08aa14-eda9-4dad-9655-21398d9f3a3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8259</TotalTime>
  <Words>1106</Words>
  <Application>Microsoft Office PowerPoint</Application>
  <PresentationFormat>On-screen Show (4:3)</PresentationFormat>
  <Paragraphs>218</Paragraphs>
  <Slides>31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Cambria</vt:lpstr>
      <vt:lpstr>Franklin Gothic Medium</vt:lpstr>
      <vt:lpstr>Georgia</vt:lpstr>
      <vt:lpstr>Roboto</vt:lpstr>
      <vt:lpstr>Wingdings 2</vt:lpstr>
      <vt:lpstr>Urban</vt:lpstr>
      <vt:lpstr>Low-Carbon Concrete for a Sustainable &amp; Resilient Future   Using Low Carbon Concrete to Build The Reed at Southbank, Chicago, IL</vt:lpstr>
      <vt:lpstr>Concrete </vt:lpstr>
      <vt:lpstr> Low Carbon in Concrete Construction  </vt:lpstr>
      <vt:lpstr> Embodied CO2 vs Energy  </vt:lpstr>
      <vt:lpstr>How to Verify</vt:lpstr>
      <vt:lpstr>EC3 - Embodied Carbon in Construction Calculator   </vt:lpstr>
      <vt:lpstr>EC3 - Embodied Carbon in Construction Calculator  </vt:lpstr>
      <vt:lpstr>Why is this important to us?  </vt:lpstr>
      <vt:lpstr>PowerPoint Presentation</vt:lpstr>
      <vt:lpstr>The Reed at Southbank Building 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Marsha Harman</dc:creator>
  <cp:lastModifiedBy>Connolly, Eamonn</cp:lastModifiedBy>
  <cp:revision>19</cp:revision>
  <dcterms:created xsi:type="dcterms:W3CDTF">2016-09-14T19:35:53Z</dcterms:created>
  <dcterms:modified xsi:type="dcterms:W3CDTF">2025-10-30T13:43:59Z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0x01010021D209F62281F94691773F78E7F87C94</vt:lpwstr>
  </property>
</Properties>
</file>