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</p:sldIdLst>
  <p:sldSz cx="9144000" cy="5143500" type="screen16x9"/>
  <p:notesSz cx="6858000" cy="9144000"/>
  <p:embeddedFontLst>
    <p:embeddedFont>
      <p:font typeface="Avenir" panose="02000503020000020003" pitchFamily="2" charset="0"/>
      <p:regular r:id="rId22"/>
      <p:italic r:id="rId23"/>
    </p:embeddedFont>
    <p:embeddedFont>
      <p:font typeface="Inter" panose="020B05020300000000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3"/>
    <p:restoredTop sz="94655"/>
  </p:normalViewPr>
  <p:slideViewPr>
    <p:cSldViewPr snapToGrid="0">
      <p:cViewPr varScale="1">
        <p:scale>
          <a:sx n="131" d="100"/>
          <a:sy n="131" d="100"/>
        </p:scale>
        <p:origin x="1176" y="4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sMrbJDiRbnv3hMHM9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9844c764d8_3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g39844c764d8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9844c764d8_2_1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https://forms.gle/egCz8KFJzdB8CueS9</a:t>
            </a:r>
            <a:endParaRPr/>
          </a:p>
        </p:txBody>
      </p:sp>
      <p:sp>
        <p:nvSpPr>
          <p:cNvPr id="201" name="Google Shape;201;g39844c764d8_2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9844c764d8_2_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39844c764d8_2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9844c764d8_2_1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https://forms.gle/rWU7L6Dr1kvqyrAn9</a:t>
            </a:r>
            <a:endParaRPr/>
          </a:p>
        </p:txBody>
      </p:sp>
      <p:sp>
        <p:nvSpPr>
          <p:cNvPr id="222" name="Google Shape;222;g39844c764d8_2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9844c764d8_2_1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39844c764d8_2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9844c764d8_2_1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https://forms.gle/kVWDRfhnE21STFp6A</a:t>
            </a:r>
            <a:endParaRPr/>
          </a:p>
        </p:txBody>
      </p:sp>
      <p:sp>
        <p:nvSpPr>
          <p:cNvPr id="243" name="Google Shape;243;g39844c764d8_2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9844c764d8_2_1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https://forms.gle/qUcbCdhnJ97dCrhw6</a:t>
            </a:r>
            <a:endParaRPr/>
          </a:p>
        </p:txBody>
      </p:sp>
      <p:sp>
        <p:nvSpPr>
          <p:cNvPr id="254" name="Google Shape;254;g39844c764d8_2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9844c764d8_2_1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g39844c764d8_2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9844c764d8_2_1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g39844c764d8_2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9844c764d8_3_2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39844c764d8_3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>
          <a:extLst>
            <a:ext uri="{FF2B5EF4-FFF2-40B4-BE49-F238E27FC236}">
              <a16:creationId xmlns:a16="http://schemas.microsoft.com/office/drawing/2014/main" id="{3FE04194-DCE3-55AB-00CC-B29CF5F97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9844c764d8_3_247:notes">
            <a:extLst>
              <a:ext uri="{FF2B5EF4-FFF2-40B4-BE49-F238E27FC236}">
                <a16:creationId xmlns:a16="http://schemas.microsoft.com/office/drawing/2014/main" id="{B3011511-6024-413C-EF87-12CB718914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g39844c764d8_3_247:notes">
            <a:extLst>
              <a:ext uri="{FF2B5EF4-FFF2-40B4-BE49-F238E27FC236}">
                <a16:creationId xmlns:a16="http://schemas.microsoft.com/office/drawing/2014/main" id="{0B0BE300-223E-30A0-945A-FAA6F8F99C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866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9844c764d8_3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39844c764d8_3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9844c764d8_3_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39844c764d8_3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9844c764d8_3_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39844c764d8_3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9844c764d8_3_1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39844c764d8_3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9844c764d8_2_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39844c764d8_2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9844c764d8_2_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39844c764d8_2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9844c764d8_2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https://forms.gle/sMrbJDiRbnv3hMHM9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39844c764d8_2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9844c764d8_2_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39844c764d8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lio">
  <p:cSld name="Foli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95313" y="128454"/>
            <a:ext cx="230871" cy="243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bg>
      <p:bgPr>
        <a:solidFill>
          <a:srgbClr val="FFFFFF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4486561" y="4902399"/>
            <a:ext cx="167307" cy="196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25" tIns="35725" rIns="35725" bIns="35725" anchor="ctr" anchorCtr="0">
            <a:norm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jp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jdanley@burnsmcd.com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jp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" name="Google Shape;59;p15"/>
          <p:cNvGrpSpPr/>
          <p:nvPr/>
        </p:nvGrpSpPr>
        <p:grpSpPr>
          <a:xfrm>
            <a:off x="0" y="4308600"/>
            <a:ext cx="2639430" cy="513554"/>
            <a:chOff x="0" y="-57150"/>
            <a:chExt cx="1390317" cy="270514"/>
          </a:xfrm>
        </p:grpSpPr>
        <p:sp>
          <p:nvSpPr>
            <p:cNvPr id="60" name="Google Shape;60;p15"/>
            <p:cNvSpPr/>
            <p:nvPr/>
          </p:nvSpPr>
          <p:spPr>
            <a:xfrm>
              <a:off x="0" y="0"/>
              <a:ext cx="1390317" cy="213364"/>
            </a:xfrm>
            <a:custGeom>
              <a:avLst/>
              <a:gdLst/>
              <a:ahLst/>
              <a:cxnLst/>
              <a:rect l="l" t="t" r="r" b="b"/>
              <a:pathLst>
                <a:path w="1390317" h="213364" extrusionOk="0">
                  <a:moveTo>
                    <a:pt x="0" y="0"/>
                  </a:moveTo>
                  <a:lnTo>
                    <a:pt x="1390317" y="0"/>
                  </a:lnTo>
                  <a:lnTo>
                    <a:pt x="1390317" y="213364"/>
                  </a:lnTo>
                  <a:lnTo>
                    <a:pt x="0" y="213364"/>
                  </a:lnTo>
                  <a:close/>
                </a:path>
              </a:pathLst>
            </a:custGeom>
            <a:gradFill>
              <a:gsLst>
                <a:gs pos="0">
                  <a:srgbClr val="0782CC"/>
                </a:gs>
                <a:gs pos="100000">
                  <a:srgbClr val="0E4596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15"/>
            <p:cNvSpPr txBox="1"/>
            <p:nvPr/>
          </p:nvSpPr>
          <p:spPr>
            <a:xfrm>
              <a:off x="0" y="-57150"/>
              <a:ext cx="1390317" cy="27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202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" name="Google Shape;62;p15"/>
          <p:cNvGrpSpPr/>
          <p:nvPr/>
        </p:nvGrpSpPr>
        <p:grpSpPr>
          <a:xfrm rot="-2363952">
            <a:off x="6743393" y="5774862"/>
            <a:ext cx="8741965" cy="8171266"/>
            <a:chOff x="0" y="0"/>
            <a:chExt cx="879307" cy="821904"/>
          </a:xfrm>
        </p:grpSpPr>
        <p:sp>
          <p:nvSpPr>
            <p:cNvPr id="63" name="Google Shape;63;p15"/>
            <p:cNvSpPr/>
            <p:nvPr/>
          </p:nvSpPr>
          <p:spPr>
            <a:xfrm>
              <a:off x="0" y="0"/>
              <a:ext cx="879307" cy="821904"/>
            </a:xfrm>
            <a:custGeom>
              <a:avLst/>
              <a:gdLst/>
              <a:ahLst/>
              <a:cxnLst/>
              <a:rect l="l" t="t" r="r" b="b"/>
              <a:pathLst>
                <a:path w="879307" h="821904" extrusionOk="0">
                  <a:moveTo>
                    <a:pt x="439654" y="0"/>
                  </a:moveTo>
                  <a:cubicBezTo>
                    <a:pt x="196840" y="0"/>
                    <a:pt x="0" y="183989"/>
                    <a:pt x="0" y="410952"/>
                  </a:cubicBezTo>
                  <a:cubicBezTo>
                    <a:pt x="0" y="637914"/>
                    <a:pt x="196840" y="821904"/>
                    <a:pt x="439654" y="821904"/>
                  </a:cubicBezTo>
                  <a:cubicBezTo>
                    <a:pt x="682468" y="821904"/>
                    <a:pt x="879307" y="637914"/>
                    <a:pt x="879307" y="410952"/>
                  </a:cubicBezTo>
                  <a:cubicBezTo>
                    <a:pt x="879307" y="183989"/>
                    <a:pt x="682468" y="0"/>
                    <a:pt x="439654" y="0"/>
                  </a:cubicBezTo>
                  <a:close/>
                </a:path>
              </a:pathLst>
            </a:custGeom>
            <a:gradFill>
              <a:gsLst>
                <a:gs pos="0">
                  <a:srgbClr val="0782CC"/>
                </a:gs>
                <a:gs pos="100000">
                  <a:srgbClr val="0E459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15"/>
            <p:cNvSpPr txBox="1"/>
            <p:nvPr/>
          </p:nvSpPr>
          <p:spPr>
            <a:xfrm>
              <a:off x="82435" y="19903"/>
              <a:ext cx="714437" cy="7249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202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" name="Google Shape;65;p15"/>
          <p:cNvSpPr/>
          <p:nvPr/>
        </p:nvSpPr>
        <p:spPr>
          <a:xfrm>
            <a:off x="6542016" y="337513"/>
            <a:ext cx="858707" cy="362804"/>
          </a:xfrm>
          <a:custGeom>
            <a:avLst/>
            <a:gdLst/>
            <a:ahLst/>
            <a:cxnLst/>
            <a:rect l="l" t="t" r="r" b="b"/>
            <a:pathLst>
              <a:path w="1717413" h="725607" extrusionOk="0">
                <a:moveTo>
                  <a:pt x="0" y="0"/>
                </a:moveTo>
                <a:lnTo>
                  <a:pt x="1717414" y="0"/>
                </a:lnTo>
                <a:lnTo>
                  <a:pt x="1717414" y="725608"/>
                </a:lnTo>
                <a:lnTo>
                  <a:pt x="0" y="7256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5"/>
          <p:cNvSpPr/>
          <p:nvPr/>
        </p:nvSpPr>
        <p:spPr>
          <a:xfrm rot="-5400000">
            <a:off x="92998" y="3414653"/>
            <a:ext cx="468058" cy="1028700"/>
          </a:xfrm>
          <a:custGeom>
            <a:avLst/>
            <a:gdLst/>
            <a:ahLst/>
            <a:cxnLst/>
            <a:rect l="l" t="t" r="r" b="b"/>
            <a:pathLst>
              <a:path w="936117" h="2057400" extrusionOk="0">
                <a:moveTo>
                  <a:pt x="936117" y="2057400"/>
                </a:moveTo>
                <a:lnTo>
                  <a:pt x="0" y="2057400"/>
                </a:lnTo>
                <a:lnTo>
                  <a:pt x="0" y="0"/>
                </a:lnTo>
                <a:lnTo>
                  <a:pt x="936117" y="0"/>
                </a:lnTo>
                <a:lnTo>
                  <a:pt x="936117" y="205740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472081" y="4507550"/>
            <a:ext cx="36438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771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October 29, 2025</a:t>
            </a:r>
            <a:endParaRPr sz="700"/>
          </a:p>
        </p:txBody>
      </p:sp>
      <p:sp>
        <p:nvSpPr>
          <p:cNvPr id="68" name="Google Shape;68;p15"/>
          <p:cNvSpPr/>
          <p:nvPr/>
        </p:nvSpPr>
        <p:spPr>
          <a:xfrm>
            <a:off x="5584446" y="1646735"/>
            <a:ext cx="4243209" cy="4144463"/>
          </a:xfrm>
          <a:prstGeom prst="rect">
            <a:avLst/>
          </a:prstGeom>
          <a:solidFill>
            <a:srgbClr val="0567B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5" descr="A blueprint with a diagram of a person's head and a chip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51140" y="1758435"/>
            <a:ext cx="3251200" cy="32512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408640" y="783751"/>
            <a:ext cx="55548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47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b="1">
                <a:solidFill>
                  <a:srgbClr val="FFBD00"/>
                </a:solidFill>
              </a:rPr>
              <a:t>UNCERTAIN</a:t>
            </a:r>
            <a:endParaRPr sz="700"/>
          </a:p>
        </p:txBody>
      </p:sp>
      <p:sp>
        <p:nvSpPr>
          <p:cNvPr id="71" name="Google Shape;71;p15"/>
          <p:cNvSpPr txBox="1"/>
          <p:nvPr/>
        </p:nvSpPr>
        <p:spPr>
          <a:xfrm>
            <a:off x="408640" y="1591665"/>
            <a:ext cx="58596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47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b="1">
                <a:solidFill>
                  <a:srgbClr val="FFFFFF"/>
                </a:solidFill>
              </a:rPr>
              <a:t>AI FUTURES</a:t>
            </a:r>
            <a:r>
              <a:rPr lang="en" sz="5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700"/>
          </a:p>
        </p:txBody>
      </p:sp>
      <p:sp>
        <p:nvSpPr>
          <p:cNvPr id="72" name="Google Shape;72;p15"/>
          <p:cNvSpPr txBox="1"/>
          <p:nvPr/>
        </p:nvSpPr>
        <p:spPr>
          <a:xfrm>
            <a:off x="408648" y="2643325"/>
            <a:ext cx="4734900" cy="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47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BD00"/>
                </a:solidFill>
              </a:rPr>
              <a:t>WHAT COULD </a:t>
            </a:r>
            <a:r>
              <a:rPr lang="en" sz="2000" b="1">
                <a:solidFill>
                  <a:srgbClr val="FFBD00"/>
                </a:solidFill>
              </a:rPr>
              <a:t>AI</a:t>
            </a:r>
            <a:r>
              <a:rPr lang="en" sz="2000">
                <a:solidFill>
                  <a:srgbClr val="FFBD00"/>
                </a:solidFill>
              </a:rPr>
              <a:t> MEAN FOR OUR </a:t>
            </a:r>
            <a:r>
              <a:rPr lang="en" sz="2000" b="1">
                <a:solidFill>
                  <a:srgbClr val="FFBD00"/>
                </a:solidFill>
              </a:rPr>
              <a:t>INDUSTRY</a:t>
            </a:r>
            <a:r>
              <a:rPr lang="en" sz="2000">
                <a:solidFill>
                  <a:srgbClr val="FFBD00"/>
                </a:solidFill>
              </a:rPr>
              <a:t>, OUR </a:t>
            </a:r>
            <a:r>
              <a:rPr lang="en" sz="2000" b="1">
                <a:solidFill>
                  <a:srgbClr val="FFBD00"/>
                </a:solidFill>
              </a:rPr>
              <a:t>PLACES</a:t>
            </a:r>
            <a:r>
              <a:rPr lang="en" sz="2000">
                <a:solidFill>
                  <a:srgbClr val="FFBD00"/>
                </a:solidFill>
              </a:rPr>
              <a:t> &amp; </a:t>
            </a:r>
            <a:r>
              <a:rPr lang="en" sz="2000" b="1">
                <a:solidFill>
                  <a:srgbClr val="FFBD00"/>
                </a:solidFill>
              </a:rPr>
              <a:t>MY ROLE</a:t>
            </a:r>
            <a:endParaRPr sz="2000" b="1">
              <a:solidFill>
                <a:srgbClr val="FFBD00"/>
              </a:solidFill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1934775" y="3302675"/>
            <a:ext cx="709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4"/>
          <p:cNvSpPr txBox="1"/>
          <p:nvPr/>
        </p:nvSpPr>
        <p:spPr>
          <a:xfrm>
            <a:off x="1362300" y="714784"/>
            <a:ext cx="6419400" cy="11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lt1"/>
                </a:solidFill>
              </a:rPr>
              <a:t>Poll #2: Which AI-Driven City Feels Most Realistic?</a:t>
            </a:r>
            <a:endParaRPr sz="3600" dirty="0"/>
          </a:p>
        </p:txBody>
      </p:sp>
      <p:sp>
        <p:nvSpPr>
          <p:cNvPr id="205" name="Google Shape;205;p24"/>
          <p:cNvSpPr/>
          <p:nvPr/>
        </p:nvSpPr>
        <p:spPr>
          <a:xfrm rot="5400000">
            <a:off x="8631129" y="626248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936117" h="2057400" extrusionOk="0">
                <a:moveTo>
                  <a:pt x="0" y="0"/>
                </a:moveTo>
                <a:lnTo>
                  <a:pt x="936117" y="0"/>
                </a:lnTo>
                <a:lnTo>
                  <a:pt x="93611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4"/>
          <p:cNvSpPr/>
          <p:nvPr/>
        </p:nvSpPr>
        <p:spPr>
          <a:xfrm>
            <a:off x="471779" y="4447748"/>
            <a:ext cx="858707" cy="362803"/>
          </a:xfrm>
          <a:custGeom>
            <a:avLst/>
            <a:gdLst/>
            <a:ahLst/>
            <a:cxnLst/>
            <a:rect l="l" t="t" r="r" b="b"/>
            <a:pathLst>
              <a:path w="1717413" h="725607" extrusionOk="0">
                <a:moveTo>
                  <a:pt x="0" y="0"/>
                </a:moveTo>
                <a:lnTo>
                  <a:pt x="1717414" y="0"/>
                </a:lnTo>
                <a:lnTo>
                  <a:pt x="1717414" y="725608"/>
                </a:lnTo>
                <a:lnTo>
                  <a:pt x="0" y="7256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2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9229" y="103643"/>
            <a:ext cx="471016" cy="45861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4"/>
          <p:cNvSpPr txBox="1"/>
          <p:nvPr/>
        </p:nvSpPr>
        <p:spPr>
          <a:xfrm>
            <a:off x="1973403" y="2020506"/>
            <a:ext cx="5197193" cy="2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D00"/>
              </a:buClr>
              <a:buSzPts val="2000"/>
              <a:buAutoNum type="arabicPeriod"/>
            </a:pPr>
            <a:r>
              <a:rPr lang="en" sz="2400" dirty="0">
                <a:solidFill>
                  <a:srgbClr val="FFBD00"/>
                </a:solidFill>
              </a:rPr>
              <a:t>Autonomous Construction Sites</a:t>
            </a:r>
            <a:endParaRPr sz="2400" dirty="0">
              <a:solidFill>
                <a:srgbClr val="FFBD0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D00"/>
              </a:buClr>
              <a:buSzPts val="2000"/>
              <a:buAutoNum type="arabicPeriod"/>
            </a:pPr>
            <a:r>
              <a:rPr lang="en" sz="2400" dirty="0">
                <a:solidFill>
                  <a:srgbClr val="FFBD00"/>
                </a:solidFill>
              </a:rPr>
              <a:t>AI-Managed Infrastructure</a:t>
            </a:r>
            <a:endParaRPr sz="2400" dirty="0">
              <a:solidFill>
                <a:srgbClr val="FFBD0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D00"/>
              </a:buClr>
              <a:buSzPts val="2000"/>
              <a:buAutoNum type="arabicPeriod"/>
            </a:pPr>
            <a:r>
              <a:rPr lang="en" sz="2400" dirty="0">
                <a:solidFill>
                  <a:srgbClr val="FFBD00"/>
                </a:solidFill>
              </a:rPr>
              <a:t>Predictive City Maintenance</a:t>
            </a:r>
            <a:endParaRPr sz="2400" dirty="0">
              <a:solidFill>
                <a:srgbClr val="FFBD0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D00"/>
              </a:buClr>
              <a:buSzPts val="2000"/>
              <a:buAutoNum type="arabicPeriod"/>
            </a:pPr>
            <a:r>
              <a:rPr lang="en" sz="2400" dirty="0">
                <a:solidFill>
                  <a:srgbClr val="FFBD00"/>
                </a:solidFill>
              </a:rPr>
              <a:t>Digital Twin Urban Planning</a:t>
            </a:r>
            <a:endParaRPr sz="2400" dirty="0">
              <a:solidFill>
                <a:srgbClr val="FFBD0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D00"/>
              </a:buClr>
              <a:buSzPts val="2000"/>
              <a:buAutoNum type="arabicPeriod"/>
            </a:pPr>
            <a:r>
              <a:rPr lang="en" sz="2400" dirty="0">
                <a:solidFill>
                  <a:srgbClr val="FFBD00"/>
                </a:solidFill>
              </a:rPr>
              <a:t>None of the above</a:t>
            </a:r>
            <a:endParaRPr sz="2400" dirty="0">
              <a:solidFill>
                <a:srgbClr val="FFBD00"/>
              </a:solidFill>
            </a:endParaRPr>
          </a:p>
        </p:txBody>
      </p:sp>
      <p:pic>
        <p:nvPicPr>
          <p:cNvPr id="209" name="Google Shape;209;p24" title="Poll 2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11175" y="2245175"/>
            <a:ext cx="1998425" cy="199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5"/>
          <p:cNvSpPr txBox="1"/>
          <p:nvPr/>
        </p:nvSpPr>
        <p:spPr>
          <a:xfrm>
            <a:off x="1362300" y="759028"/>
            <a:ext cx="6419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lt1"/>
                </a:solidFill>
              </a:rPr>
              <a:t>Your AI Journey</a:t>
            </a:r>
            <a:endParaRPr sz="4000" dirty="0"/>
          </a:p>
        </p:txBody>
      </p:sp>
      <p:sp>
        <p:nvSpPr>
          <p:cNvPr id="216" name="Google Shape;216;p25"/>
          <p:cNvSpPr/>
          <p:nvPr/>
        </p:nvSpPr>
        <p:spPr>
          <a:xfrm rot="5400000">
            <a:off x="8631129" y="626248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936117" h="2057400" extrusionOk="0">
                <a:moveTo>
                  <a:pt x="0" y="0"/>
                </a:moveTo>
                <a:lnTo>
                  <a:pt x="936117" y="0"/>
                </a:lnTo>
                <a:lnTo>
                  <a:pt x="93611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5"/>
          <p:cNvSpPr/>
          <p:nvPr/>
        </p:nvSpPr>
        <p:spPr>
          <a:xfrm>
            <a:off x="471779" y="4447748"/>
            <a:ext cx="858707" cy="362803"/>
          </a:xfrm>
          <a:custGeom>
            <a:avLst/>
            <a:gdLst/>
            <a:ahLst/>
            <a:cxnLst/>
            <a:rect l="l" t="t" r="r" b="b"/>
            <a:pathLst>
              <a:path w="1717413" h="725607" extrusionOk="0">
                <a:moveTo>
                  <a:pt x="0" y="0"/>
                </a:moveTo>
                <a:lnTo>
                  <a:pt x="1717414" y="0"/>
                </a:lnTo>
                <a:lnTo>
                  <a:pt x="1717414" y="725608"/>
                </a:lnTo>
                <a:lnTo>
                  <a:pt x="0" y="7256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25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9229" y="103643"/>
            <a:ext cx="471016" cy="45861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5"/>
          <p:cNvSpPr txBox="1"/>
          <p:nvPr/>
        </p:nvSpPr>
        <p:spPr>
          <a:xfrm>
            <a:off x="1862631" y="1602156"/>
            <a:ext cx="5666150" cy="2166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lt1"/>
                </a:solidFill>
              </a:rPr>
              <a:t>Think about where you are today:</a:t>
            </a:r>
            <a:endParaRPr sz="2800" dirty="0">
              <a:solidFill>
                <a:schemeClr val="lt1"/>
              </a:solidFill>
            </a:endParaRPr>
          </a:p>
          <a:p>
            <a:pPr marL="862013" lvl="2" indent="-368300">
              <a:lnSpc>
                <a:spcPct val="115000"/>
              </a:lnSpc>
              <a:buClr>
                <a:srgbClr val="FFBD00"/>
              </a:buClr>
              <a:buSzPts val="2200"/>
              <a:buChar char="●"/>
            </a:pPr>
            <a:r>
              <a:rPr lang="en" sz="2800" dirty="0">
                <a:solidFill>
                  <a:srgbClr val="FFBD00"/>
                </a:solidFill>
              </a:rPr>
              <a:t>Curious but cautious</a:t>
            </a:r>
            <a:endParaRPr sz="2800" dirty="0">
              <a:solidFill>
                <a:srgbClr val="FFBD00"/>
              </a:solidFill>
            </a:endParaRPr>
          </a:p>
          <a:p>
            <a:pPr marL="862013" lvl="2" indent="-368300">
              <a:lnSpc>
                <a:spcPct val="115000"/>
              </a:lnSpc>
              <a:buClr>
                <a:srgbClr val="FFBD00"/>
              </a:buClr>
              <a:buSzPts val="2200"/>
              <a:buChar char="●"/>
            </a:pPr>
            <a:r>
              <a:rPr lang="en" sz="2800" dirty="0">
                <a:solidFill>
                  <a:srgbClr val="FFBD00"/>
                </a:solidFill>
              </a:rPr>
              <a:t>Experimenting</a:t>
            </a:r>
            <a:endParaRPr sz="2800" dirty="0">
              <a:solidFill>
                <a:srgbClr val="FFBD00"/>
              </a:solidFill>
            </a:endParaRPr>
          </a:p>
          <a:p>
            <a:pPr marL="862013" lvl="2" indent="-368300">
              <a:lnSpc>
                <a:spcPct val="115000"/>
              </a:lnSpc>
              <a:buClr>
                <a:srgbClr val="FFBD00"/>
              </a:buClr>
              <a:buSzPts val="2200"/>
              <a:buChar char="●"/>
            </a:pPr>
            <a:r>
              <a:rPr lang="en" sz="2800" dirty="0">
                <a:solidFill>
                  <a:srgbClr val="FFBD00"/>
                </a:solidFill>
              </a:rPr>
              <a:t>Leading adoption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6"/>
          <p:cNvSpPr txBox="1"/>
          <p:nvPr/>
        </p:nvSpPr>
        <p:spPr>
          <a:xfrm>
            <a:off x="1362300" y="792778"/>
            <a:ext cx="6419400" cy="11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lt1"/>
                </a:solidFill>
              </a:rPr>
              <a:t>Poll #3: Where Are You on Your AI Journey?</a:t>
            </a:r>
            <a:endParaRPr sz="1000" dirty="0"/>
          </a:p>
        </p:txBody>
      </p:sp>
      <p:sp>
        <p:nvSpPr>
          <p:cNvPr id="226" name="Google Shape;226;p26"/>
          <p:cNvSpPr/>
          <p:nvPr/>
        </p:nvSpPr>
        <p:spPr>
          <a:xfrm rot="5400000">
            <a:off x="8631129" y="626248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936117" h="2057400" extrusionOk="0">
                <a:moveTo>
                  <a:pt x="0" y="0"/>
                </a:moveTo>
                <a:lnTo>
                  <a:pt x="936117" y="0"/>
                </a:lnTo>
                <a:lnTo>
                  <a:pt x="93611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6"/>
          <p:cNvSpPr/>
          <p:nvPr/>
        </p:nvSpPr>
        <p:spPr>
          <a:xfrm>
            <a:off x="471779" y="4447748"/>
            <a:ext cx="858707" cy="362803"/>
          </a:xfrm>
          <a:custGeom>
            <a:avLst/>
            <a:gdLst/>
            <a:ahLst/>
            <a:cxnLst/>
            <a:rect l="l" t="t" r="r" b="b"/>
            <a:pathLst>
              <a:path w="1717413" h="725607" extrusionOk="0">
                <a:moveTo>
                  <a:pt x="0" y="0"/>
                </a:moveTo>
                <a:lnTo>
                  <a:pt x="1717414" y="0"/>
                </a:lnTo>
                <a:lnTo>
                  <a:pt x="1717414" y="725608"/>
                </a:lnTo>
                <a:lnTo>
                  <a:pt x="0" y="7256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26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9229" y="103643"/>
            <a:ext cx="471016" cy="45861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6"/>
          <p:cNvSpPr txBox="1"/>
          <p:nvPr/>
        </p:nvSpPr>
        <p:spPr>
          <a:xfrm>
            <a:off x="2880339" y="2196750"/>
            <a:ext cx="3847881" cy="188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D00"/>
              </a:buClr>
              <a:buSzPts val="2000"/>
              <a:buAutoNum type="arabicPeriod"/>
            </a:pPr>
            <a:r>
              <a:rPr lang="en" sz="2400" dirty="0">
                <a:solidFill>
                  <a:srgbClr val="FFBD00"/>
                </a:solidFill>
              </a:rPr>
              <a:t>Not Interested</a:t>
            </a:r>
            <a:endParaRPr sz="2400" dirty="0">
              <a:solidFill>
                <a:srgbClr val="FFBD0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D00"/>
              </a:buClr>
              <a:buSzPts val="2000"/>
              <a:buAutoNum type="arabicPeriod"/>
            </a:pPr>
            <a:r>
              <a:rPr lang="en" sz="2400" dirty="0">
                <a:solidFill>
                  <a:srgbClr val="FFBD00"/>
                </a:solidFill>
              </a:rPr>
              <a:t>Curious but cautious</a:t>
            </a:r>
            <a:endParaRPr sz="2400" dirty="0">
              <a:solidFill>
                <a:srgbClr val="FFBD0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D00"/>
              </a:buClr>
              <a:buSzPts val="2000"/>
              <a:buAutoNum type="arabicPeriod"/>
            </a:pPr>
            <a:r>
              <a:rPr lang="en" sz="2400" dirty="0">
                <a:solidFill>
                  <a:srgbClr val="FFBD00"/>
                </a:solidFill>
              </a:rPr>
              <a:t>Actively Experimenting</a:t>
            </a:r>
            <a:endParaRPr sz="2400" dirty="0">
              <a:solidFill>
                <a:srgbClr val="FFBD0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D00"/>
              </a:buClr>
              <a:buSzPts val="2000"/>
              <a:buAutoNum type="arabicPeriod"/>
            </a:pPr>
            <a:r>
              <a:rPr lang="en" sz="2400" dirty="0">
                <a:solidFill>
                  <a:srgbClr val="FFBD00"/>
                </a:solidFill>
              </a:rPr>
              <a:t>Leading Adoption</a:t>
            </a:r>
            <a:endParaRPr sz="2400" dirty="0">
              <a:solidFill>
                <a:srgbClr val="FFBD00"/>
              </a:solidFill>
            </a:endParaRPr>
          </a:p>
        </p:txBody>
      </p:sp>
      <p:pic>
        <p:nvPicPr>
          <p:cNvPr id="230" name="Google Shape;230;p26" title="Poll 3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63726" y="2196750"/>
            <a:ext cx="2026200" cy="202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7"/>
          <p:cNvSpPr txBox="1"/>
          <p:nvPr/>
        </p:nvSpPr>
        <p:spPr>
          <a:xfrm>
            <a:off x="1362300" y="654220"/>
            <a:ext cx="6419400" cy="11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lt1"/>
                </a:solidFill>
              </a:rPr>
              <a:t>Responsible AI: Opportunity Requires Responsibility</a:t>
            </a:r>
            <a:endParaRPr sz="1000" dirty="0"/>
          </a:p>
        </p:txBody>
      </p:sp>
      <p:sp>
        <p:nvSpPr>
          <p:cNvPr id="237" name="Google Shape;237;p27"/>
          <p:cNvSpPr/>
          <p:nvPr/>
        </p:nvSpPr>
        <p:spPr>
          <a:xfrm rot="5400000">
            <a:off x="8631129" y="626248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936117" h="2057400" extrusionOk="0">
                <a:moveTo>
                  <a:pt x="0" y="0"/>
                </a:moveTo>
                <a:lnTo>
                  <a:pt x="936117" y="0"/>
                </a:lnTo>
                <a:lnTo>
                  <a:pt x="93611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7"/>
          <p:cNvSpPr/>
          <p:nvPr/>
        </p:nvSpPr>
        <p:spPr>
          <a:xfrm>
            <a:off x="471779" y="4447748"/>
            <a:ext cx="858707" cy="362803"/>
          </a:xfrm>
          <a:custGeom>
            <a:avLst/>
            <a:gdLst/>
            <a:ahLst/>
            <a:cxnLst/>
            <a:rect l="l" t="t" r="r" b="b"/>
            <a:pathLst>
              <a:path w="1717413" h="725607" extrusionOk="0">
                <a:moveTo>
                  <a:pt x="0" y="0"/>
                </a:moveTo>
                <a:lnTo>
                  <a:pt x="1717414" y="0"/>
                </a:lnTo>
                <a:lnTo>
                  <a:pt x="1717414" y="725608"/>
                </a:lnTo>
                <a:lnTo>
                  <a:pt x="0" y="7256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p27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9229" y="103643"/>
            <a:ext cx="471016" cy="45861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7"/>
          <p:cNvSpPr txBox="1"/>
          <p:nvPr/>
        </p:nvSpPr>
        <p:spPr>
          <a:xfrm>
            <a:off x="2704289" y="2170583"/>
            <a:ext cx="3912666" cy="188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D00"/>
              </a:buClr>
              <a:buSzPts val="2000"/>
              <a:buChar char="●"/>
            </a:pPr>
            <a:r>
              <a:rPr lang="en" sz="2400" dirty="0">
                <a:solidFill>
                  <a:srgbClr val="FFBD00"/>
                </a:solidFill>
              </a:rPr>
              <a:t>Bias &amp; fairness</a:t>
            </a:r>
            <a:endParaRPr sz="2400" dirty="0">
              <a:solidFill>
                <a:srgbClr val="FFBD0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D00"/>
              </a:buClr>
              <a:buSzPts val="2000"/>
              <a:buChar char="●"/>
            </a:pPr>
            <a:r>
              <a:rPr lang="en" sz="2400" dirty="0">
                <a:solidFill>
                  <a:srgbClr val="FFBD00"/>
                </a:solidFill>
              </a:rPr>
              <a:t>Safety &amp; liability</a:t>
            </a:r>
            <a:endParaRPr sz="2400" dirty="0">
              <a:solidFill>
                <a:srgbClr val="FFBD0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D00"/>
              </a:buClr>
              <a:buSzPts val="2000"/>
              <a:buChar char="●"/>
            </a:pPr>
            <a:r>
              <a:rPr lang="en" sz="2400" dirty="0">
                <a:solidFill>
                  <a:srgbClr val="FFBD00"/>
                </a:solidFill>
              </a:rPr>
              <a:t>Privacy &amp; data control</a:t>
            </a:r>
            <a:endParaRPr sz="2400" dirty="0">
              <a:solidFill>
                <a:srgbClr val="FFBD0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D00"/>
              </a:buClr>
              <a:buSzPts val="2000"/>
              <a:buChar char="●"/>
            </a:pPr>
            <a:r>
              <a:rPr lang="en" sz="2400" dirty="0">
                <a:solidFill>
                  <a:srgbClr val="FFBD00"/>
                </a:solidFill>
              </a:rPr>
              <a:t>Workforce impact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8"/>
          <p:cNvSpPr txBox="1"/>
          <p:nvPr/>
        </p:nvSpPr>
        <p:spPr>
          <a:xfrm>
            <a:off x="1362300" y="711924"/>
            <a:ext cx="6419400" cy="11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lt1"/>
                </a:solidFill>
              </a:rPr>
              <a:t>Poll #4: What Worries You Most About AI Adoption?</a:t>
            </a:r>
            <a:endParaRPr sz="1000" dirty="0"/>
          </a:p>
        </p:txBody>
      </p:sp>
      <p:sp>
        <p:nvSpPr>
          <p:cNvPr id="247" name="Google Shape;247;p28"/>
          <p:cNvSpPr/>
          <p:nvPr/>
        </p:nvSpPr>
        <p:spPr>
          <a:xfrm rot="5400000">
            <a:off x="8631129" y="626248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936117" h="2057400" extrusionOk="0">
                <a:moveTo>
                  <a:pt x="0" y="0"/>
                </a:moveTo>
                <a:lnTo>
                  <a:pt x="936117" y="0"/>
                </a:lnTo>
                <a:lnTo>
                  <a:pt x="93611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8"/>
          <p:cNvSpPr/>
          <p:nvPr/>
        </p:nvSpPr>
        <p:spPr>
          <a:xfrm>
            <a:off x="471779" y="4447748"/>
            <a:ext cx="858707" cy="362803"/>
          </a:xfrm>
          <a:custGeom>
            <a:avLst/>
            <a:gdLst/>
            <a:ahLst/>
            <a:cxnLst/>
            <a:rect l="l" t="t" r="r" b="b"/>
            <a:pathLst>
              <a:path w="1717413" h="725607" extrusionOk="0">
                <a:moveTo>
                  <a:pt x="0" y="0"/>
                </a:moveTo>
                <a:lnTo>
                  <a:pt x="1717414" y="0"/>
                </a:lnTo>
                <a:lnTo>
                  <a:pt x="1717414" y="725608"/>
                </a:lnTo>
                <a:lnTo>
                  <a:pt x="0" y="7256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p28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9229" y="103643"/>
            <a:ext cx="471016" cy="45861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8"/>
          <p:cNvSpPr txBox="1"/>
          <p:nvPr/>
        </p:nvSpPr>
        <p:spPr>
          <a:xfrm>
            <a:off x="2840476" y="2077525"/>
            <a:ext cx="3463047" cy="2733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D00"/>
              </a:buClr>
              <a:buSzPts val="2000"/>
              <a:buAutoNum type="arabicPeriod"/>
            </a:pPr>
            <a:r>
              <a:rPr lang="en" sz="2400" dirty="0">
                <a:solidFill>
                  <a:srgbClr val="FFBD00"/>
                </a:solidFill>
              </a:rPr>
              <a:t>Bias &amp; Fairness</a:t>
            </a:r>
            <a:endParaRPr sz="2400" dirty="0">
              <a:solidFill>
                <a:srgbClr val="FFBD0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D00"/>
              </a:buClr>
              <a:buSzPts val="2000"/>
              <a:buAutoNum type="arabicPeriod"/>
            </a:pPr>
            <a:r>
              <a:rPr lang="en" sz="2400" dirty="0">
                <a:solidFill>
                  <a:srgbClr val="FFBD00"/>
                </a:solidFill>
              </a:rPr>
              <a:t>Job Displacement</a:t>
            </a:r>
            <a:endParaRPr sz="2400" dirty="0">
              <a:solidFill>
                <a:srgbClr val="FFBD0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D00"/>
              </a:buClr>
              <a:buSzPts val="2000"/>
              <a:buAutoNum type="arabicPeriod"/>
            </a:pPr>
            <a:r>
              <a:rPr lang="en" sz="2400" dirty="0">
                <a:solidFill>
                  <a:srgbClr val="FFBD00"/>
                </a:solidFill>
              </a:rPr>
              <a:t>Safety &amp; Liability</a:t>
            </a:r>
            <a:endParaRPr sz="2400" dirty="0">
              <a:solidFill>
                <a:srgbClr val="FFBD0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D00"/>
              </a:buClr>
              <a:buSzPts val="2000"/>
              <a:buAutoNum type="arabicPeriod"/>
            </a:pPr>
            <a:r>
              <a:rPr lang="en" sz="2400" dirty="0">
                <a:solidFill>
                  <a:srgbClr val="FFBD00"/>
                </a:solidFill>
              </a:rPr>
              <a:t>Data Privacy</a:t>
            </a:r>
            <a:endParaRPr sz="2400" dirty="0">
              <a:solidFill>
                <a:srgbClr val="FFBD0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D00"/>
              </a:buClr>
              <a:buSzPts val="2000"/>
              <a:buAutoNum type="arabicPeriod"/>
            </a:pPr>
            <a:r>
              <a:rPr lang="en" sz="2400" dirty="0">
                <a:solidFill>
                  <a:srgbClr val="FFBD00"/>
                </a:solidFill>
              </a:rPr>
              <a:t>Overreliance on Automation</a:t>
            </a:r>
            <a:endParaRPr sz="2400" dirty="0">
              <a:solidFill>
                <a:srgbClr val="FFBD00"/>
              </a:solidFill>
            </a:endParaRPr>
          </a:p>
        </p:txBody>
      </p:sp>
      <p:pic>
        <p:nvPicPr>
          <p:cNvPr id="251" name="Google Shape;251;p28" title="Poll 4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65525" y="2196750"/>
            <a:ext cx="2043775" cy="204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9"/>
          <p:cNvSpPr txBox="1"/>
          <p:nvPr/>
        </p:nvSpPr>
        <p:spPr>
          <a:xfrm>
            <a:off x="1362300" y="759028"/>
            <a:ext cx="6419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lt1"/>
                </a:solidFill>
              </a:rPr>
              <a:t>CLOSING REFLECTION</a:t>
            </a:r>
            <a:endParaRPr sz="4000" dirty="0"/>
          </a:p>
        </p:txBody>
      </p:sp>
      <p:sp>
        <p:nvSpPr>
          <p:cNvPr id="258" name="Google Shape;258;p29"/>
          <p:cNvSpPr/>
          <p:nvPr/>
        </p:nvSpPr>
        <p:spPr>
          <a:xfrm rot="5400000">
            <a:off x="8631129" y="626248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936117" h="2057400" extrusionOk="0">
                <a:moveTo>
                  <a:pt x="0" y="0"/>
                </a:moveTo>
                <a:lnTo>
                  <a:pt x="936117" y="0"/>
                </a:lnTo>
                <a:lnTo>
                  <a:pt x="93611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9"/>
          <p:cNvSpPr/>
          <p:nvPr/>
        </p:nvSpPr>
        <p:spPr>
          <a:xfrm>
            <a:off x="471779" y="4447748"/>
            <a:ext cx="858707" cy="362803"/>
          </a:xfrm>
          <a:custGeom>
            <a:avLst/>
            <a:gdLst/>
            <a:ahLst/>
            <a:cxnLst/>
            <a:rect l="l" t="t" r="r" b="b"/>
            <a:pathLst>
              <a:path w="1717413" h="725607" extrusionOk="0">
                <a:moveTo>
                  <a:pt x="0" y="0"/>
                </a:moveTo>
                <a:lnTo>
                  <a:pt x="1717414" y="0"/>
                </a:lnTo>
                <a:lnTo>
                  <a:pt x="1717414" y="725608"/>
                </a:lnTo>
                <a:lnTo>
                  <a:pt x="0" y="7256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0" name="Google Shape;260;p29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9229" y="103643"/>
            <a:ext cx="471016" cy="45861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9"/>
          <p:cNvSpPr txBox="1"/>
          <p:nvPr/>
        </p:nvSpPr>
        <p:spPr>
          <a:xfrm>
            <a:off x="2239350" y="1666650"/>
            <a:ext cx="4665300" cy="18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BD00"/>
                </a:solidFill>
              </a:rPr>
              <a:t>What one word describes the AI future you want to build?</a:t>
            </a:r>
            <a:endParaRPr sz="3200" dirty="0">
              <a:solidFill>
                <a:srgbClr val="FFBD00"/>
              </a:solidFill>
            </a:endParaRPr>
          </a:p>
        </p:txBody>
      </p:sp>
      <p:pic>
        <p:nvPicPr>
          <p:cNvPr id="262" name="Google Shape;262;p29" title="Poll 5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51425" y="2160300"/>
            <a:ext cx="2030725" cy="203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0"/>
          <p:cNvSpPr txBox="1"/>
          <p:nvPr/>
        </p:nvSpPr>
        <p:spPr>
          <a:xfrm>
            <a:off x="1362301" y="1033049"/>
            <a:ext cx="6419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</a:rPr>
              <a:t>{ Word Cloud }</a:t>
            </a:r>
            <a:endParaRPr sz="1000"/>
          </a:p>
        </p:txBody>
      </p:sp>
      <p:sp>
        <p:nvSpPr>
          <p:cNvPr id="269" name="Google Shape;269;p30"/>
          <p:cNvSpPr/>
          <p:nvPr/>
        </p:nvSpPr>
        <p:spPr>
          <a:xfrm rot="5400000">
            <a:off x="8631129" y="626248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936117" h="2057400" extrusionOk="0">
                <a:moveTo>
                  <a:pt x="0" y="0"/>
                </a:moveTo>
                <a:lnTo>
                  <a:pt x="936117" y="0"/>
                </a:lnTo>
                <a:lnTo>
                  <a:pt x="93611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30"/>
          <p:cNvSpPr/>
          <p:nvPr/>
        </p:nvSpPr>
        <p:spPr>
          <a:xfrm>
            <a:off x="471779" y="4447748"/>
            <a:ext cx="858707" cy="362803"/>
          </a:xfrm>
          <a:custGeom>
            <a:avLst/>
            <a:gdLst/>
            <a:ahLst/>
            <a:cxnLst/>
            <a:rect l="l" t="t" r="r" b="b"/>
            <a:pathLst>
              <a:path w="1717413" h="725607" extrusionOk="0">
                <a:moveTo>
                  <a:pt x="0" y="0"/>
                </a:moveTo>
                <a:lnTo>
                  <a:pt x="1717414" y="0"/>
                </a:lnTo>
                <a:lnTo>
                  <a:pt x="1717414" y="725608"/>
                </a:lnTo>
                <a:lnTo>
                  <a:pt x="0" y="7256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p30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9229" y="103643"/>
            <a:ext cx="471016" cy="458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1"/>
          <p:cNvSpPr txBox="1"/>
          <p:nvPr/>
        </p:nvSpPr>
        <p:spPr>
          <a:xfrm>
            <a:off x="1362300" y="799239"/>
            <a:ext cx="6419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lt1"/>
                </a:solidFill>
              </a:rPr>
              <a:t>NEXT STEPS</a:t>
            </a:r>
            <a:endParaRPr sz="1000" dirty="0"/>
          </a:p>
        </p:txBody>
      </p:sp>
      <p:sp>
        <p:nvSpPr>
          <p:cNvPr id="278" name="Google Shape;278;p31"/>
          <p:cNvSpPr/>
          <p:nvPr/>
        </p:nvSpPr>
        <p:spPr>
          <a:xfrm rot="5400000">
            <a:off x="8631129" y="626248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936117" h="2057400" extrusionOk="0">
                <a:moveTo>
                  <a:pt x="0" y="0"/>
                </a:moveTo>
                <a:lnTo>
                  <a:pt x="936117" y="0"/>
                </a:lnTo>
                <a:lnTo>
                  <a:pt x="93611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31"/>
          <p:cNvSpPr/>
          <p:nvPr/>
        </p:nvSpPr>
        <p:spPr>
          <a:xfrm>
            <a:off x="471779" y="4447748"/>
            <a:ext cx="858707" cy="362803"/>
          </a:xfrm>
          <a:custGeom>
            <a:avLst/>
            <a:gdLst/>
            <a:ahLst/>
            <a:cxnLst/>
            <a:rect l="l" t="t" r="r" b="b"/>
            <a:pathLst>
              <a:path w="1717413" h="725607" extrusionOk="0">
                <a:moveTo>
                  <a:pt x="0" y="0"/>
                </a:moveTo>
                <a:lnTo>
                  <a:pt x="1717414" y="0"/>
                </a:lnTo>
                <a:lnTo>
                  <a:pt x="1717414" y="725608"/>
                </a:lnTo>
                <a:lnTo>
                  <a:pt x="0" y="7256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p31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9229" y="103643"/>
            <a:ext cx="471016" cy="45861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1"/>
          <p:cNvSpPr txBox="1"/>
          <p:nvPr/>
        </p:nvSpPr>
        <p:spPr>
          <a:xfrm>
            <a:off x="1887166" y="1503906"/>
            <a:ext cx="6725981" cy="2733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D00"/>
              </a:buClr>
              <a:buSzPts val="2000"/>
              <a:buAutoNum type="arabicPeriod"/>
            </a:pPr>
            <a:r>
              <a:rPr lang="en" sz="2400" b="1" dirty="0">
                <a:solidFill>
                  <a:srgbClr val="FFBD00"/>
                </a:solidFill>
              </a:rPr>
              <a:t>Start small </a:t>
            </a:r>
            <a:r>
              <a:rPr lang="en" sz="2400" dirty="0">
                <a:solidFill>
                  <a:srgbClr val="FFBD00"/>
                </a:solidFill>
              </a:rPr>
              <a:t>– experiment safely</a:t>
            </a:r>
            <a:endParaRPr sz="2400" dirty="0">
              <a:solidFill>
                <a:srgbClr val="FFBD0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D00"/>
              </a:buClr>
              <a:buSzPts val="2000"/>
              <a:buAutoNum type="arabicPeriod"/>
            </a:pPr>
            <a:r>
              <a:rPr lang="en" sz="2400" b="1" dirty="0">
                <a:solidFill>
                  <a:srgbClr val="FFBD00"/>
                </a:solidFill>
              </a:rPr>
              <a:t>Stay curious </a:t>
            </a:r>
            <a:r>
              <a:rPr lang="en" sz="2400" dirty="0">
                <a:solidFill>
                  <a:srgbClr val="FFBD00"/>
                </a:solidFill>
              </a:rPr>
              <a:t>– learn how AI actually works</a:t>
            </a:r>
            <a:endParaRPr sz="2400" dirty="0">
              <a:solidFill>
                <a:srgbClr val="FFBD0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D00"/>
              </a:buClr>
              <a:buSzPts val="2000"/>
              <a:buAutoNum type="arabicPeriod"/>
            </a:pPr>
            <a:r>
              <a:rPr lang="en" sz="2400" b="1" dirty="0">
                <a:solidFill>
                  <a:srgbClr val="FFBD00"/>
                </a:solidFill>
              </a:rPr>
              <a:t>Shape the change</a:t>
            </a:r>
            <a:r>
              <a:rPr lang="en" sz="2400" dirty="0">
                <a:solidFill>
                  <a:srgbClr val="FFBD00"/>
                </a:solidFill>
              </a:rPr>
              <a:t> – influence how your teams adopt AI</a:t>
            </a:r>
            <a:endParaRPr sz="2400" dirty="0">
              <a:solidFill>
                <a:srgbClr val="FFBD0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D00"/>
              </a:buClr>
              <a:buSzPts val="2000"/>
              <a:buAutoNum type="arabicPeriod"/>
            </a:pPr>
            <a:r>
              <a:rPr lang="en" sz="2400" b="1" dirty="0">
                <a:solidFill>
                  <a:srgbClr val="FFBD00"/>
                </a:solidFill>
              </a:rPr>
              <a:t>Build literacy</a:t>
            </a:r>
            <a:r>
              <a:rPr lang="en" sz="2400" dirty="0">
                <a:solidFill>
                  <a:srgbClr val="FFBD00"/>
                </a:solidFill>
              </a:rPr>
              <a:t> – help others around you understand the potential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32"/>
          <p:cNvSpPr/>
          <p:nvPr/>
        </p:nvSpPr>
        <p:spPr>
          <a:xfrm rot="5400000">
            <a:off x="8631129" y="626248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936117" h="2057400" extrusionOk="0">
                <a:moveTo>
                  <a:pt x="0" y="0"/>
                </a:moveTo>
                <a:lnTo>
                  <a:pt x="936117" y="0"/>
                </a:lnTo>
                <a:lnTo>
                  <a:pt x="93611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32"/>
          <p:cNvSpPr/>
          <p:nvPr/>
        </p:nvSpPr>
        <p:spPr>
          <a:xfrm>
            <a:off x="471779" y="4447748"/>
            <a:ext cx="858707" cy="362803"/>
          </a:xfrm>
          <a:custGeom>
            <a:avLst/>
            <a:gdLst/>
            <a:ahLst/>
            <a:cxnLst/>
            <a:rect l="l" t="t" r="r" b="b"/>
            <a:pathLst>
              <a:path w="1717413" h="725607" extrusionOk="0">
                <a:moveTo>
                  <a:pt x="0" y="0"/>
                </a:moveTo>
                <a:lnTo>
                  <a:pt x="1717414" y="0"/>
                </a:lnTo>
                <a:lnTo>
                  <a:pt x="1717414" y="725608"/>
                </a:lnTo>
                <a:lnTo>
                  <a:pt x="0" y="7256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9" name="Google Shape;289;p32" descr="A person in a blue shirt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76200" y="-46265"/>
            <a:ext cx="10005150" cy="5236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>
          <a:extLst>
            <a:ext uri="{FF2B5EF4-FFF2-40B4-BE49-F238E27FC236}">
              <a16:creationId xmlns:a16="http://schemas.microsoft.com/office/drawing/2014/main" id="{025FE404-2358-4C28-849D-505AD0071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33">
            <a:extLst>
              <a:ext uri="{FF2B5EF4-FFF2-40B4-BE49-F238E27FC236}">
                <a16:creationId xmlns:a16="http://schemas.microsoft.com/office/drawing/2014/main" id="{EEEAE7D8-B51F-F776-60A0-38C769A7BE8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3">
            <a:extLst>
              <a:ext uri="{FF2B5EF4-FFF2-40B4-BE49-F238E27FC236}">
                <a16:creationId xmlns:a16="http://schemas.microsoft.com/office/drawing/2014/main" id="{0B7CF123-3C0C-4DE3-91F8-7634378841C1}"/>
              </a:ext>
            </a:extLst>
          </p:cNvPr>
          <p:cNvSpPr/>
          <p:nvPr/>
        </p:nvSpPr>
        <p:spPr>
          <a:xfrm rot="-5400000">
            <a:off x="394621" y="4296201"/>
            <a:ext cx="468058" cy="1028700"/>
          </a:xfrm>
          <a:custGeom>
            <a:avLst/>
            <a:gdLst/>
            <a:ahLst/>
            <a:cxnLst/>
            <a:rect l="l" t="t" r="r" b="b"/>
            <a:pathLst>
              <a:path w="936117" h="2057400" extrusionOk="0">
                <a:moveTo>
                  <a:pt x="936117" y="2057400"/>
                </a:moveTo>
                <a:lnTo>
                  <a:pt x="0" y="2057400"/>
                </a:lnTo>
                <a:lnTo>
                  <a:pt x="0" y="0"/>
                </a:lnTo>
                <a:lnTo>
                  <a:pt x="936117" y="0"/>
                </a:lnTo>
                <a:lnTo>
                  <a:pt x="936117" y="205740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33">
            <a:extLst>
              <a:ext uri="{FF2B5EF4-FFF2-40B4-BE49-F238E27FC236}">
                <a16:creationId xmlns:a16="http://schemas.microsoft.com/office/drawing/2014/main" id="{E7A47960-F689-98CF-86B5-9F6CD3470147}"/>
              </a:ext>
            </a:extLst>
          </p:cNvPr>
          <p:cNvSpPr/>
          <p:nvPr/>
        </p:nvSpPr>
        <p:spPr>
          <a:xfrm>
            <a:off x="6263704" y="4447748"/>
            <a:ext cx="858706" cy="362803"/>
          </a:xfrm>
          <a:custGeom>
            <a:avLst/>
            <a:gdLst/>
            <a:ahLst/>
            <a:cxnLst/>
            <a:rect l="l" t="t" r="r" b="b"/>
            <a:pathLst>
              <a:path w="1717413" h="725607" extrusionOk="0">
                <a:moveTo>
                  <a:pt x="0" y="0"/>
                </a:moveTo>
                <a:lnTo>
                  <a:pt x="1717413" y="0"/>
                </a:lnTo>
                <a:lnTo>
                  <a:pt x="1717413" y="725608"/>
                </a:lnTo>
                <a:lnTo>
                  <a:pt x="0" y="7256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33">
            <a:extLst>
              <a:ext uri="{FF2B5EF4-FFF2-40B4-BE49-F238E27FC236}">
                <a16:creationId xmlns:a16="http://schemas.microsoft.com/office/drawing/2014/main" id="{467C8819-AD06-E18B-083D-9F03ACA9492B}"/>
              </a:ext>
            </a:extLst>
          </p:cNvPr>
          <p:cNvSpPr txBox="1"/>
          <p:nvPr/>
        </p:nvSpPr>
        <p:spPr>
          <a:xfrm>
            <a:off x="1289697" y="712707"/>
            <a:ext cx="639615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sz="700" dirty="0"/>
          </a:p>
        </p:txBody>
      </p:sp>
      <p:grpSp>
        <p:nvGrpSpPr>
          <p:cNvPr id="298" name="Google Shape;298;p33">
            <a:extLst>
              <a:ext uri="{FF2B5EF4-FFF2-40B4-BE49-F238E27FC236}">
                <a16:creationId xmlns:a16="http://schemas.microsoft.com/office/drawing/2014/main" id="{60B5749A-CA67-55A2-0B97-66601C35579C}"/>
              </a:ext>
            </a:extLst>
          </p:cNvPr>
          <p:cNvGrpSpPr/>
          <p:nvPr/>
        </p:nvGrpSpPr>
        <p:grpSpPr>
          <a:xfrm>
            <a:off x="1534453" y="1770432"/>
            <a:ext cx="5906645" cy="2058344"/>
            <a:chOff x="3910252" y="4757508"/>
            <a:chExt cx="9852168" cy="3028379"/>
          </a:xfrm>
        </p:grpSpPr>
        <p:sp>
          <p:nvSpPr>
            <p:cNvPr id="299" name="Google Shape;299;p33">
              <a:extLst>
                <a:ext uri="{FF2B5EF4-FFF2-40B4-BE49-F238E27FC236}">
                  <a16:creationId xmlns:a16="http://schemas.microsoft.com/office/drawing/2014/main" id="{69BF833C-83AB-65C1-4203-D0E4A7138B64}"/>
                </a:ext>
              </a:extLst>
            </p:cNvPr>
            <p:cNvSpPr/>
            <p:nvPr/>
          </p:nvSpPr>
          <p:spPr>
            <a:xfrm>
              <a:off x="3910252" y="4757508"/>
              <a:ext cx="9852168" cy="292608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24313"/>
              </a:srgbClr>
            </a:solidFill>
            <a:ln w="4445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3575" tIns="53575" rIns="53575" bIns="53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0" name="Google Shape;300;p33">
              <a:extLst>
                <a:ext uri="{FF2B5EF4-FFF2-40B4-BE49-F238E27FC236}">
                  <a16:creationId xmlns:a16="http://schemas.microsoft.com/office/drawing/2014/main" id="{4953A760-BDA4-9774-0DD8-5FAC10437B0C}"/>
                </a:ext>
              </a:extLst>
            </p:cNvPr>
            <p:cNvSpPr/>
            <p:nvPr/>
          </p:nvSpPr>
          <p:spPr>
            <a:xfrm>
              <a:off x="4341580" y="5043792"/>
              <a:ext cx="2333168" cy="2078781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 w="38100" cap="flat" cmpd="sng">
              <a:solidFill>
                <a:srgbClr val="0567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3575" tIns="53575" rIns="53575" bIns="53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pic>
          <p:nvPicPr>
            <p:cNvPr id="301" name="Google Shape;301;p33" descr="Icon&#10;&#10;Description automatically generated">
              <a:extLst>
                <a:ext uri="{FF2B5EF4-FFF2-40B4-BE49-F238E27FC236}">
                  <a16:creationId xmlns:a16="http://schemas.microsoft.com/office/drawing/2014/main" id="{41A0B554-A8BD-B2B0-A634-C10276BE1B41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465587" y="6896100"/>
              <a:ext cx="792315" cy="7185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2" name="Google Shape;302;p33">
              <a:extLst>
                <a:ext uri="{FF2B5EF4-FFF2-40B4-BE49-F238E27FC236}">
                  <a16:creationId xmlns:a16="http://schemas.microsoft.com/office/drawing/2014/main" id="{01049A55-5531-4F77-69BC-E67902EF7279}"/>
                </a:ext>
              </a:extLst>
            </p:cNvPr>
            <p:cNvSpPr txBox="1"/>
            <p:nvPr/>
          </p:nvSpPr>
          <p:spPr>
            <a:xfrm>
              <a:off x="4211488" y="7260670"/>
              <a:ext cx="7173033" cy="5252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575" tIns="53575" rIns="53575" bIns="53575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500"/>
                </a:spcAft>
                <a:buNone/>
              </a:pPr>
              <a:r>
                <a:rPr lang="en" sz="1200" i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#</a:t>
              </a:r>
              <a:r>
                <a:rPr lang="en" sz="1200" i="1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InnovationByDesign</a:t>
              </a:r>
              <a:endParaRPr sz="1200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33">
              <a:extLst>
                <a:ext uri="{FF2B5EF4-FFF2-40B4-BE49-F238E27FC236}">
                  <a16:creationId xmlns:a16="http://schemas.microsoft.com/office/drawing/2014/main" id="{6FAB05DF-03A6-3341-41CD-E2F1A016521C}"/>
                </a:ext>
              </a:extLst>
            </p:cNvPr>
            <p:cNvSpPr txBox="1"/>
            <p:nvPr/>
          </p:nvSpPr>
          <p:spPr>
            <a:xfrm>
              <a:off x="6921963" y="5029800"/>
              <a:ext cx="3121922" cy="6112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25" tIns="22850" rIns="45725" bIns="2285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Jeff Danley</a:t>
              </a:r>
              <a:endParaRPr sz="900" dirty="0"/>
            </a:p>
          </p:txBody>
        </p:sp>
        <p:sp>
          <p:nvSpPr>
            <p:cNvPr id="304" name="Google Shape;304;p33">
              <a:extLst>
                <a:ext uri="{FF2B5EF4-FFF2-40B4-BE49-F238E27FC236}">
                  <a16:creationId xmlns:a16="http://schemas.microsoft.com/office/drawing/2014/main" id="{93E5BAA4-5B35-9452-116C-6621FC6B8784}"/>
                </a:ext>
              </a:extLst>
            </p:cNvPr>
            <p:cNvSpPr txBox="1"/>
            <p:nvPr/>
          </p:nvSpPr>
          <p:spPr>
            <a:xfrm>
              <a:off x="6980859" y="5630147"/>
              <a:ext cx="6631203" cy="18791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25" tIns="22850" rIns="45725" bIns="2285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Innovation Development Director</a:t>
              </a:r>
              <a:endParaRPr sz="1050" dirty="0">
                <a:solidFill>
                  <a:schemeClr val="bg1"/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u="sng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jdanley@burnsmcd.com</a:t>
              </a:r>
              <a:endParaRPr sz="20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+1 816 718 3801</a:t>
              </a:r>
              <a:endParaRPr sz="1050" dirty="0">
                <a:solidFill>
                  <a:schemeClr val="bg1"/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@</a:t>
              </a:r>
              <a:r>
                <a:rPr lang="en" sz="20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jeffdanley</a:t>
              </a:r>
              <a:endParaRPr sz="20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7586387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/>
          <p:nvPr/>
        </p:nvSpPr>
        <p:spPr>
          <a:xfrm rot="5400000">
            <a:off x="8631129" y="721915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936117" h="2057400" extrusionOk="0">
                <a:moveTo>
                  <a:pt x="0" y="0"/>
                </a:moveTo>
                <a:lnTo>
                  <a:pt x="936117" y="0"/>
                </a:lnTo>
                <a:lnTo>
                  <a:pt x="93611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6"/>
          <p:cNvSpPr/>
          <p:nvPr/>
        </p:nvSpPr>
        <p:spPr>
          <a:xfrm>
            <a:off x="514350" y="4447748"/>
            <a:ext cx="858707" cy="362803"/>
          </a:xfrm>
          <a:custGeom>
            <a:avLst/>
            <a:gdLst/>
            <a:ahLst/>
            <a:cxnLst/>
            <a:rect l="l" t="t" r="r" b="b"/>
            <a:pathLst>
              <a:path w="1717413" h="725607" extrusionOk="0">
                <a:moveTo>
                  <a:pt x="0" y="0"/>
                </a:moveTo>
                <a:lnTo>
                  <a:pt x="1717413" y="0"/>
                </a:lnTo>
                <a:lnTo>
                  <a:pt x="1717413" y="725608"/>
                </a:lnTo>
                <a:lnTo>
                  <a:pt x="0" y="7256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5143500" y="2685774"/>
            <a:ext cx="1808763" cy="612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20216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2" name="Google Shape;82;p16"/>
          <p:cNvGrpSpPr/>
          <p:nvPr/>
        </p:nvGrpSpPr>
        <p:grpSpPr>
          <a:xfrm>
            <a:off x="6243957" y="448832"/>
            <a:ext cx="1985643" cy="2542018"/>
            <a:chOff x="1773490" y="3797026"/>
            <a:chExt cx="2537076" cy="3163174"/>
          </a:xfrm>
        </p:grpSpPr>
        <p:grpSp>
          <p:nvGrpSpPr>
            <p:cNvPr id="83" name="Google Shape;83;p16"/>
            <p:cNvGrpSpPr/>
            <p:nvPr/>
          </p:nvGrpSpPr>
          <p:grpSpPr>
            <a:xfrm>
              <a:off x="1773490" y="3797026"/>
              <a:ext cx="2267400" cy="2810406"/>
              <a:chOff x="0" y="-57150"/>
              <a:chExt cx="1665999" cy="2064980"/>
            </a:xfrm>
          </p:grpSpPr>
          <p:sp>
            <p:nvSpPr>
              <p:cNvPr id="84" name="Google Shape;84;p16"/>
              <p:cNvSpPr/>
              <p:nvPr/>
            </p:nvSpPr>
            <p:spPr>
              <a:xfrm>
                <a:off x="0" y="0"/>
                <a:ext cx="1665999" cy="2007830"/>
              </a:xfrm>
              <a:custGeom>
                <a:avLst/>
                <a:gdLst/>
                <a:ahLst/>
                <a:cxnLst/>
                <a:rect l="l" t="t" r="r" b="b"/>
                <a:pathLst>
                  <a:path w="1665999" h="2007830" extrusionOk="0">
                    <a:moveTo>
                      <a:pt x="0" y="0"/>
                    </a:moveTo>
                    <a:lnTo>
                      <a:pt x="1665999" y="0"/>
                    </a:lnTo>
                    <a:lnTo>
                      <a:pt x="1665999" y="2007830"/>
                    </a:lnTo>
                    <a:lnTo>
                      <a:pt x="0" y="2007830"/>
                    </a:lnTo>
                    <a:close/>
                  </a:path>
                </a:pathLst>
              </a:custGeom>
              <a:gradFill>
                <a:gsLst>
                  <a:gs pos="0">
                    <a:srgbClr val="0782CC"/>
                  </a:gs>
                  <a:gs pos="100000">
                    <a:srgbClr val="0E4596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txBody>
              <a:bodyPr spcFirstLastPara="1" wrap="square" lIns="45725" tIns="22850" rIns="45725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16"/>
              <p:cNvSpPr txBox="1"/>
              <p:nvPr/>
            </p:nvSpPr>
            <p:spPr>
              <a:xfrm>
                <a:off x="0" y="-57150"/>
                <a:ext cx="1665999" cy="20649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400" tIns="25400" rIns="25400" bIns="254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0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86" name="Google Shape;86;p16" descr="A person with a goatee and beard&#10;&#10;AI-generated content may be incorrect."/>
            <p:cNvPicPr preferRelativeResize="0"/>
            <p:nvPr/>
          </p:nvPicPr>
          <p:blipFill rotWithShape="1">
            <a:blip r:embed="rId6">
              <a:alphaModFix/>
            </a:blip>
            <a:srcRect l="5328" r="9737"/>
            <a:stretch/>
          </p:blipFill>
          <p:spPr>
            <a:xfrm>
              <a:off x="1887406" y="4107272"/>
              <a:ext cx="2423160" cy="285292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7" name="Google Shape;87;p16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9229" y="103644"/>
            <a:ext cx="471016" cy="45861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/>
          <p:nvPr/>
        </p:nvSpPr>
        <p:spPr>
          <a:xfrm>
            <a:off x="514350" y="713005"/>
            <a:ext cx="3676650" cy="958801"/>
          </a:xfrm>
          <a:custGeom>
            <a:avLst/>
            <a:gdLst/>
            <a:ahLst/>
            <a:cxnLst/>
            <a:rect l="l" t="t" r="r" b="b"/>
            <a:pathLst>
              <a:path w="790159" h="213364" extrusionOk="0">
                <a:moveTo>
                  <a:pt x="0" y="0"/>
                </a:moveTo>
                <a:lnTo>
                  <a:pt x="790159" y="0"/>
                </a:lnTo>
                <a:lnTo>
                  <a:pt x="790159" y="213364"/>
                </a:lnTo>
                <a:lnTo>
                  <a:pt x="0" y="213364"/>
                </a:lnTo>
                <a:close/>
              </a:path>
            </a:pathLst>
          </a:custGeom>
          <a:gradFill>
            <a:gsLst>
              <a:gs pos="0">
                <a:srgbClr val="0782CC"/>
              </a:gs>
              <a:gs pos="100000">
                <a:srgbClr val="0E4596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447399" y="988772"/>
            <a:ext cx="34005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744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Jeff Danley</a:t>
            </a:r>
            <a:endParaRPr sz="700"/>
          </a:p>
        </p:txBody>
      </p:sp>
      <p:sp>
        <p:nvSpPr>
          <p:cNvPr id="90" name="Google Shape;90;p16"/>
          <p:cNvSpPr txBox="1"/>
          <p:nvPr/>
        </p:nvSpPr>
        <p:spPr>
          <a:xfrm>
            <a:off x="514350" y="1527768"/>
            <a:ext cx="5583255" cy="44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2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Innovation Development Director</a:t>
            </a:r>
            <a:endParaRPr sz="700"/>
          </a:p>
        </p:txBody>
      </p:sp>
      <p:sp>
        <p:nvSpPr>
          <p:cNvPr id="91" name="Google Shape;91;p16"/>
          <p:cNvSpPr/>
          <p:nvPr/>
        </p:nvSpPr>
        <p:spPr>
          <a:xfrm>
            <a:off x="-5" y="4197096"/>
            <a:ext cx="9144001" cy="835746"/>
          </a:xfrm>
          <a:prstGeom prst="rect">
            <a:avLst/>
          </a:prstGeom>
          <a:solidFill>
            <a:schemeClr val="lt1">
              <a:alpha val="88235"/>
            </a:schemeClr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6" descr="A blue oval with white text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42675" y="4283285"/>
            <a:ext cx="1208068" cy="679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 descr="A blue text on a black background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77553" y="4294980"/>
            <a:ext cx="2375918" cy="673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 descr="A blue circle with black text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847824" y="4394188"/>
            <a:ext cx="1596451" cy="457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 descr="A red and white logo&#10;&#10;AI-generated content may be incorrect.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8647" y="4345075"/>
            <a:ext cx="680505" cy="555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280170" y="4449402"/>
            <a:ext cx="1420793" cy="347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 descr="A black and white logo&#10;&#10;AI-generated content may be incorrect.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47399" y="1867568"/>
            <a:ext cx="3781701" cy="83469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/>
        </p:nvSpPr>
        <p:spPr>
          <a:xfrm>
            <a:off x="825231" y="2718949"/>
            <a:ext cx="3272239" cy="87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25 years leading innovation</a:t>
            </a:r>
            <a:endParaRPr sz="7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3 patents awarded</a:t>
            </a:r>
            <a:endParaRPr sz="7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Reached over 100M customers</a:t>
            </a:r>
            <a:endParaRPr sz="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/>
        </p:nvSpPr>
        <p:spPr>
          <a:xfrm>
            <a:off x="765048" y="731575"/>
            <a:ext cx="6646500" cy="55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History of</a:t>
            </a:r>
            <a:r>
              <a:rPr lang="en" sz="3300" b="1" dirty="0">
                <a:solidFill>
                  <a:srgbClr val="FFBD00"/>
                </a:solidFill>
                <a:latin typeface="Arial"/>
                <a:ea typeface="Arial"/>
                <a:cs typeface="Arial"/>
                <a:sym typeface="Arial"/>
              </a:rPr>
              <a:t> Questionable </a:t>
            </a:r>
            <a:r>
              <a:rPr lang="en" sz="33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Ideas</a:t>
            </a:r>
            <a:endParaRPr sz="700" dirty="0"/>
          </a:p>
        </p:txBody>
      </p:sp>
      <p:grpSp>
        <p:nvGrpSpPr>
          <p:cNvPr id="105" name="Google Shape;105;p17"/>
          <p:cNvGrpSpPr/>
          <p:nvPr/>
        </p:nvGrpSpPr>
        <p:grpSpPr>
          <a:xfrm>
            <a:off x="506701" y="1620619"/>
            <a:ext cx="4499996" cy="1400944"/>
            <a:chOff x="506701" y="1620619"/>
            <a:chExt cx="4499996" cy="1400944"/>
          </a:xfrm>
        </p:grpSpPr>
        <p:grpSp>
          <p:nvGrpSpPr>
            <p:cNvPr id="106" name="Google Shape;106;p17"/>
            <p:cNvGrpSpPr/>
            <p:nvPr/>
          </p:nvGrpSpPr>
          <p:grpSpPr>
            <a:xfrm>
              <a:off x="506701" y="1620619"/>
              <a:ext cx="516616" cy="463893"/>
              <a:chOff x="472376" y="1708430"/>
              <a:chExt cx="516616" cy="463893"/>
            </a:xfrm>
          </p:grpSpPr>
          <p:grpSp>
            <p:nvGrpSpPr>
              <p:cNvPr id="107" name="Google Shape;107;p17"/>
              <p:cNvGrpSpPr/>
              <p:nvPr/>
            </p:nvGrpSpPr>
            <p:grpSpPr>
              <a:xfrm>
                <a:off x="472376" y="1708430"/>
                <a:ext cx="516616" cy="463893"/>
                <a:chOff x="0" y="-251506"/>
                <a:chExt cx="812800" cy="814562"/>
              </a:xfrm>
            </p:grpSpPr>
            <p:sp>
              <p:nvSpPr>
                <p:cNvPr id="108" name="Google Shape;108;p17"/>
                <p:cNvSpPr/>
                <p:nvPr/>
              </p:nvSpPr>
              <p:spPr>
                <a:xfrm>
                  <a:off x="0" y="-249744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 extrusionOk="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38100" cap="sq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45725" tIns="22850" rIns="45725" bIns="2285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" name="Google Shape;109;p17"/>
                <p:cNvSpPr txBox="1"/>
                <p:nvPr/>
              </p:nvSpPr>
              <p:spPr>
                <a:xfrm>
                  <a:off x="76200" y="-251506"/>
                  <a:ext cx="660300" cy="717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25400" tIns="25400" rIns="25400" bIns="254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51625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0" name="Google Shape;110;p17"/>
              <p:cNvSpPr/>
              <p:nvPr/>
            </p:nvSpPr>
            <p:spPr>
              <a:xfrm>
                <a:off x="655577" y="1836736"/>
                <a:ext cx="150078" cy="208276"/>
              </a:xfrm>
              <a:custGeom>
                <a:avLst/>
                <a:gdLst/>
                <a:ahLst/>
                <a:cxnLst/>
                <a:rect l="l" t="t" r="r" b="b"/>
                <a:pathLst>
                  <a:path w="269198" h="416553" extrusionOk="0">
                    <a:moveTo>
                      <a:pt x="0" y="0"/>
                    </a:moveTo>
                    <a:lnTo>
                      <a:pt x="269198" y="0"/>
                    </a:lnTo>
                    <a:lnTo>
                      <a:pt x="269198" y="416554"/>
                    </a:lnTo>
                    <a:lnTo>
                      <a:pt x="0" y="416554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45725" tIns="22850" rIns="45725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" name="Google Shape;111;p17"/>
            <p:cNvSpPr txBox="1"/>
            <p:nvPr/>
          </p:nvSpPr>
          <p:spPr>
            <a:xfrm>
              <a:off x="1129734" y="1672100"/>
              <a:ext cx="34269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1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FBD00"/>
                  </a:solidFill>
                  <a:latin typeface="Arial"/>
                  <a:ea typeface="Arial"/>
                  <a:cs typeface="Arial"/>
                  <a:sym typeface="Arial"/>
                </a:rPr>
                <a:t>2000 - US Patent 7,376,091</a:t>
              </a:r>
              <a:endParaRPr sz="700"/>
            </a:p>
          </p:txBody>
        </p:sp>
        <p:sp>
          <p:nvSpPr>
            <p:cNvPr id="112" name="Google Shape;112;p17"/>
            <p:cNvSpPr txBox="1"/>
            <p:nvPr/>
          </p:nvSpPr>
          <p:spPr>
            <a:xfrm>
              <a:off x="1232697" y="2036363"/>
              <a:ext cx="37740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Wireless bridge for interfacing an 802.11 Network with a Cellular Network.</a:t>
              </a:r>
              <a:endParaRPr sz="70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i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Feedback “Why would you ever want to connect WIFI and Cellular networks?” </a:t>
              </a:r>
              <a:endParaRPr sz="700"/>
            </a:p>
          </p:txBody>
        </p:sp>
      </p:grpSp>
      <p:sp>
        <p:nvSpPr>
          <p:cNvPr id="113" name="Google Shape;113;p17"/>
          <p:cNvSpPr/>
          <p:nvPr/>
        </p:nvSpPr>
        <p:spPr>
          <a:xfrm rot="5400000">
            <a:off x="8631129" y="626248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936117" h="2057400" extrusionOk="0">
                <a:moveTo>
                  <a:pt x="0" y="0"/>
                </a:moveTo>
                <a:lnTo>
                  <a:pt x="936117" y="0"/>
                </a:lnTo>
                <a:lnTo>
                  <a:pt x="93611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7"/>
          <p:cNvSpPr/>
          <p:nvPr/>
        </p:nvSpPr>
        <p:spPr>
          <a:xfrm>
            <a:off x="419100" y="4571147"/>
            <a:ext cx="858707" cy="362804"/>
          </a:xfrm>
          <a:custGeom>
            <a:avLst/>
            <a:gdLst/>
            <a:ahLst/>
            <a:cxnLst/>
            <a:rect l="l" t="t" r="r" b="b"/>
            <a:pathLst>
              <a:path w="1717413" h="725607" extrusionOk="0">
                <a:moveTo>
                  <a:pt x="0" y="0"/>
                </a:moveTo>
                <a:lnTo>
                  <a:pt x="1717414" y="0"/>
                </a:lnTo>
                <a:lnTo>
                  <a:pt x="1717414" y="725608"/>
                </a:lnTo>
                <a:lnTo>
                  <a:pt x="0" y="7256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17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9229" y="103644"/>
            <a:ext cx="471016" cy="458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5400000">
            <a:off x="7573188" y="276890"/>
            <a:ext cx="1495027" cy="11212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" name="Google Shape;117;p17"/>
          <p:cNvGrpSpPr/>
          <p:nvPr/>
        </p:nvGrpSpPr>
        <p:grpSpPr>
          <a:xfrm>
            <a:off x="4788276" y="1578755"/>
            <a:ext cx="4074724" cy="1442807"/>
            <a:chOff x="4788276" y="1578755"/>
            <a:chExt cx="4074724" cy="1442807"/>
          </a:xfrm>
        </p:grpSpPr>
        <p:sp>
          <p:nvSpPr>
            <p:cNvPr id="118" name="Google Shape;118;p17"/>
            <p:cNvSpPr txBox="1"/>
            <p:nvPr/>
          </p:nvSpPr>
          <p:spPr>
            <a:xfrm>
              <a:off x="5427700" y="1672100"/>
              <a:ext cx="34353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1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FBD00"/>
                  </a:solidFill>
                  <a:latin typeface="Arial"/>
                  <a:ea typeface="Arial"/>
                  <a:cs typeface="Arial"/>
                  <a:sym typeface="Arial"/>
                </a:rPr>
                <a:t>2005 - Video on Mobile Phones</a:t>
              </a:r>
              <a:endParaRPr sz="700"/>
            </a:p>
          </p:txBody>
        </p:sp>
        <p:sp>
          <p:nvSpPr>
            <p:cNvPr id="119" name="Google Shape;119;p17"/>
            <p:cNvSpPr txBox="1"/>
            <p:nvPr/>
          </p:nvSpPr>
          <p:spPr>
            <a:xfrm>
              <a:off x="5536543" y="2036363"/>
              <a:ext cx="32691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 2005 Launched streaming video to mobile phones.  </a:t>
              </a:r>
              <a:endParaRPr sz="70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i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Feedback “No one will ever watch video on a phone.”</a:t>
              </a:r>
              <a:endParaRPr sz="700"/>
            </a:p>
          </p:txBody>
        </p:sp>
        <p:grpSp>
          <p:nvGrpSpPr>
            <p:cNvPr id="120" name="Google Shape;120;p17"/>
            <p:cNvGrpSpPr/>
            <p:nvPr/>
          </p:nvGrpSpPr>
          <p:grpSpPr>
            <a:xfrm>
              <a:off x="4788276" y="1578755"/>
              <a:ext cx="516616" cy="463893"/>
              <a:chOff x="472376" y="1708430"/>
              <a:chExt cx="516616" cy="463893"/>
            </a:xfrm>
          </p:grpSpPr>
          <p:grpSp>
            <p:nvGrpSpPr>
              <p:cNvPr id="121" name="Google Shape;121;p17"/>
              <p:cNvGrpSpPr/>
              <p:nvPr/>
            </p:nvGrpSpPr>
            <p:grpSpPr>
              <a:xfrm>
                <a:off x="472376" y="1708430"/>
                <a:ext cx="516616" cy="463893"/>
                <a:chOff x="0" y="-251506"/>
                <a:chExt cx="812800" cy="814562"/>
              </a:xfrm>
            </p:grpSpPr>
            <p:sp>
              <p:nvSpPr>
                <p:cNvPr id="122" name="Google Shape;122;p17"/>
                <p:cNvSpPr/>
                <p:nvPr/>
              </p:nvSpPr>
              <p:spPr>
                <a:xfrm>
                  <a:off x="0" y="-249744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 extrusionOk="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38100" cap="sq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45725" tIns="22850" rIns="45725" bIns="2285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" name="Google Shape;123;p17"/>
                <p:cNvSpPr txBox="1"/>
                <p:nvPr/>
              </p:nvSpPr>
              <p:spPr>
                <a:xfrm>
                  <a:off x="76200" y="-251506"/>
                  <a:ext cx="660300" cy="717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25400" tIns="25400" rIns="25400" bIns="254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51625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4" name="Google Shape;124;p17"/>
              <p:cNvSpPr/>
              <p:nvPr/>
            </p:nvSpPr>
            <p:spPr>
              <a:xfrm>
                <a:off x="655577" y="1836736"/>
                <a:ext cx="150078" cy="208276"/>
              </a:xfrm>
              <a:custGeom>
                <a:avLst/>
                <a:gdLst/>
                <a:ahLst/>
                <a:cxnLst/>
                <a:rect l="l" t="t" r="r" b="b"/>
                <a:pathLst>
                  <a:path w="269198" h="416553" extrusionOk="0">
                    <a:moveTo>
                      <a:pt x="0" y="0"/>
                    </a:moveTo>
                    <a:lnTo>
                      <a:pt x="269198" y="0"/>
                    </a:lnTo>
                    <a:lnTo>
                      <a:pt x="269198" y="416554"/>
                    </a:lnTo>
                    <a:lnTo>
                      <a:pt x="0" y="416554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45725" tIns="22850" rIns="45725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5" name="Google Shape;125;p17"/>
          <p:cNvGrpSpPr/>
          <p:nvPr/>
        </p:nvGrpSpPr>
        <p:grpSpPr>
          <a:xfrm>
            <a:off x="4788276" y="3336025"/>
            <a:ext cx="3908531" cy="1110185"/>
            <a:chOff x="4788276" y="3336025"/>
            <a:chExt cx="3908531" cy="1110185"/>
          </a:xfrm>
        </p:grpSpPr>
        <p:sp>
          <p:nvSpPr>
            <p:cNvPr id="126" name="Google Shape;126;p17"/>
            <p:cNvSpPr txBox="1"/>
            <p:nvPr/>
          </p:nvSpPr>
          <p:spPr>
            <a:xfrm>
              <a:off x="5427707" y="3413253"/>
              <a:ext cx="32691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1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FBD00"/>
                  </a:solidFill>
                  <a:latin typeface="Arial"/>
                  <a:ea typeface="Arial"/>
                  <a:cs typeface="Arial"/>
                  <a:sym typeface="Arial"/>
                </a:rPr>
                <a:t>2006 - Music Genome Project</a:t>
              </a:r>
              <a:endParaRPr sz="700"/>
            </a:p>
          </p:txBody>
        </p:sp>
        <p:sp>
          <p:nvSpPr>
            <p:cNvPr id="127" name="Google Shape;127;p17"/>
            <p:cNvSpPr txBox="1"/>
            <p:nvPr/>
          </p:nvSpPr>
          <p:spPr>
            <a:xfrm>
              <a:off x="5536543" y="3707311"/>
              <a:ext cx="27735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Partnered with Pandora to launch the first Pandora mobile app.</a:t>
              </a: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8" name="Google Shape;128;p17"/>
            <p:cNvGrpSpPr/>
            <p:nvPr/>
          </p:nvGrpSpPr>
          <p:grpSpPr>
            <a:xfrm>
              <a:off x="4788276" y="3336025"/>
              <a:ext cx="516616" cy="463893"/>
              <a:chOff x="472376" y="1708430"/>
              <a:chExt cx="516616" cy="463893"/>
            </a:xfrm>
          </p:grpSpPr>
          <p:grpSp>
            <p:nvGrpSpPr>
              <p:cNvPr id="129" name="Google Shape;129;p17"/>
              <p:cNvGrpSpPr/>
              <p:nvPr/>
            </p:nvGrpSpPr>
            <p:grpSpPr>
              <a:xfrm>
                <a:off x="472376" y="1708430"/>
                <a:ext cx="516616" cy="463893"/>
                <a:chOff x="0" y="-251506"/>
                <a:chExt cx="812800" cy="814562"/>
              </a:xfrm>
            </p:grpSpPr>
            <p:sp>
              <p:nvSpPr>
                <p:cNvPr id="130" name="Google Shape;130;p17"/>
                <p:cNvSpPr/>
                <p:nvPr/>
              </p:nvSpPr>
              <p:spPr>
                <a:xfrm>
                  <a:off x="0" y="-249744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 extrusionOk="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38100" cap="sq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45725" tIns="22850" rIns="45725" bIns="2285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" name="Google Shape;131;p17"/>
                <p:cNvSpPr txBox="1"/>
                <p:nvPr/>
              </p:nvSpPr>
              <p:spPr>
                <a:xfrm>
                  <a:off x="76200" y="-251506"/>
                  <a:ext cx="660300" cy="717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25400" tIns="25400" rIns="25400" bIns="254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51625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2" name="Google Shape;132;p17"/>
              <p:cNvSpPr/>
              <p:nvPr/>
            </p:nvSpPr>
            <p:spPr>
              <a:xfrm>
                <a:off x="655577" y="1836736"/>
                <a:ext cx="150078" cy="208276"/>
              </a:xfrm>
              <a:custGeom>
                <a:avLst/>
                <a:gdLst/>
                <a:ahLst/>
                <a:cxnLst/>
                <a:rect l="l" t="t" r="r" b="b"/>
                <a:pathLst>
                  <a:path w="269198" h="416553" extrusionOk="0">
                    <a:moveTo>
                      <a:pt x="0" y="0"/>
                    </a:moveTo>
                    <a:lnTo>
                      <a:pt x="269198" y="0"/>
                    </a:lnTo>
                    <a:lnTo>
                      <a:pt x="269198" y="416554"/>
                    </a:lnTo>
                    <a:lnTo>
                      <a:pt x="0" y="416554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45725" tIns="22850" rIns="45725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33" name="Google Shape;133;p17"/>
          <p:cNvGrpSpPr/>
          <p:nvPr/>
        </p:nvGrpSpPr>
        <p:grpSpPr>
          <a:xfrm>
            <a:off x="506701" y="3336030"/>
            <a:ext cx="3809696" cy="1356481"/>
            <a:chOff x="506701" y="3336030"/>
            <a:chExt cx="3809696" cy="1356481"/>
          </a:xfrm>
        </p:grpSpPr>
        <p:sp>
          <p:nvSpPr>
            <p:cNvPr id="134" name="Google Shape;134;p17"/>
            <p:cNvSpPr txBox="1"/>
            <p:nvPr/>
          </p:nvSpPr>
          <p:spPr>
            <a:xfrm>
              <a:off x="1129733" y="3413253"/>
              <a:ext cx="2613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1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FBD00"/>
                  </a:solidFill>
                  <a:latin typeface="Arial"/>
                  <a:ea typeface="Arial"/>
                  <a:cs typeface="Arial"/>
                  <a:sym typeface="Arial"/>
                </a:rPr>
                <a:t>2002 - Email on Phones</a:t>
              </a:r>
              <a:endParaRPr sz="700"/>
            </a:p>
          </p:txBody>
        </p:sp>
        <p:sp>
          <p:nvSpPr>
            <p:cNvPr id="135" name="Google Shape;135;p17"/>
            <p:cNvSpPr txBox="1"/>
            <p:nvPr/>
          </p:nvSpPr>
          <p:spPr>
            <a:xfrm>
              <a:off x="1232697" y="3707311"/>
              <a:ext cx="30837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Began testing email apps on mobile phones.  </a:t>
              </a:r>
              <a:br>
                <a:rPr lang="en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" sz="1600" i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Feedback “No one will ever check email on a phone.”</a:t>
              </a:r>
              <a:endParaRPr sz="160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6" name="Google Shape;136;p17"/>
            <p:cNvGrpSpPr/>
            <p:nvPr/>
          </p:nvGrpSpPr>
          <p:grpSpPr>
            <a:xfrm>
              <a:off x="506701" y="3336030"/>
              <a:ext cx="516616" cy="463893"/>
              <a:chOff x="472376" y="1708430"/>
              <a:chExt cx="516616" cy="463893"/>
            </a:xfrm>
          </p:grpSpPr>
          <p:grpSp>
            <p:nvGrpSpPr>
              <p:cNvPr id="137" name="Google Shape;137;p17"/>
              <p:cNvGrpSpPr/>
              <p:nvPr/>
            </p:nvGrpSpPr>
            <p:grpSpPr>
              <a:xfrm>
                <a:off x="472376" y="1708430"/>
                <a:ext cx="516616" cy="463893"/>
                <a:chOff x="0" y="-251506"/>
                <a:chExt cx="812800" cy="814562"/>
              </a:xfrm>
            </p:grpSpPr>
            <p:sp>
              <p:nvSpPr>
                <p:cNvPr id="138" name="Google Shape;138;p17"/>
                <p:cNvSpPr/>
                <p:nvPr/>
              </p:nvSpPr>
              <p:spPr>
                <a:xfrm>
                  <a:off x="0" y="-249744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 extrusionOk="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38100" cap="sq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45725" tIns="22850" rIns="45725" bIns="2285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" name="Google Shape;139;p17"/>
                <p:cNvSpPr txBox="1"/>
                <p:nvPr/>
              </p:nvSpPr>
              <p:spPr>
                <a:xfrm>
                  <a:off x="76200" y="-251506"/>
                  <a:ext cx="660300" cy="717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25400" tIns="25400" rIns="25400" bIns="254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51625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0" name="Google Shape;140;p17"/>
              <p:cNvSpPr/>
              <p:nvPr/>
            </p:nvSpPr>
            <p:spPr>
              <a:xfrm>
                <a:off x="655577" y="1836736"/>
                <a:ext cx="150078" cy="208276"/>
              </a:xfrm>
              <a:custGeom>
                <a:avLst/>
                <a:gdLst/>
                <a:ahLst/>
                <a:cxnLst/>
                <a:rect l="l" t="t" r="r" b="b"/>
                <a:pathLst>
                  <a:path w="269198" h="416553" extrusionOk="0">
                    <a:moveTo>
                      <a:pt x="0" y="0"/>
                    </a:moveTo>
                    <a:lnTo>
                      <a:pt x="269198" y="0"/>
                    </a:lnTo>
                    <a:lnTo>
                      <a:pt x="269198" y="416554"/>
                    </a:lnTo>
                    <a:lnTo>
                      <a:pt x="0" y="416554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45725" tIns="22850" rIns="45725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8" descr="A view of the sun from spac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811" y="2319930"/>
            <a:ext cx="9160811" cy="513408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8"/>
          <p:cNvSpPr/>
          <p:nvPr/>
        </p:nvSpPr>
        <p:spPr>
          <a:xfrm>
            <a:off x="-16811" y="-27992"/>
            <a:ext cx="9160811" cy="237591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8"/>
          <p:cNvSpPr txBox="1"/>
          <p:nvPr/>
        </p:nvSpPr>
        <p:spPr>
          <a:xfrm>
            <a:off x="1202686" y="369026"/>
            <a:ext cx="6721816" cy="2123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will never experience a slower rate of change </a:t>
            </a:r>
            <a:endParaRPr sz="7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 right now. 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 txBox="1"/>
          <p:nvPr/>
        </p:nvSpPr>
        <p:spPr>
          <a:xfrm>
            <a:off x="1362301" y="696999"/>
            <a:ext cx="64194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lt1"/>
                </a:solidFill>
              </a:rPr>
              <a:t>The Future Isn’t Written - It’s Designed. </a:t>
            </a:r>
            <a:endParaRPr sz="4000"/>
          </a:p>
        </p:txBody>
      </p:sp>
      <p:sp>
        <p:nvSpPr>
          <p:cNvPr id="154" name="Google Shape;154;p19"/>
          <p:cNvSpPr txBox="1"/>
          <p:nvPr/>
        </p:nvSpPr>
        <p:spPr>
          <a:xfrm>
            <a:off x="1163850" y="2398775"/>
            <a:ext cx="6816300" cy="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9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>
                <a:solidFill>
                  <a:srgbClr val="FFBD00"/>
                </a:solidFill>
              </a:rPr>
              <a:t>We’re not here to forecast AI, we’re here to shape how we respond to it. </a:t>
            </a:r>
            <a:endParaRPr sz="3100"/>
          </a:p>
        </p:txBody>
      </p:sp>
      <p:sp>
        <p:nvSpPr>
          <p:cNvPr id="155" name="Google Shape;155;p19"/>
          <p:cNvSpPr/>
          <p:nvPr/>
        </p:nvSpPr>
        <p:spPr>
          <a:xfrm rot="5400000">
            <a:off x="8631129" y="626248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936117" h="2057400" extrusionOk="0">
                <a:moveTo>
                  <a:pt x="0" y="0"/>
                </a:moveTo>
                <a:lnTo>
                  <a:pt x="936117" y="0"/>
                </a:lnTo>
                <a:lnTo>
                  <a:pt x="93611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9"/>
          <p:cNvSpPr/>
          <p:nvPr/>
        </p:nvSpPr>
        <p:spPr>
          <a:xfrm>
            <a:off x="471779" y="4447748"/>
            <a:ext cx="858707" cy="362803"/>
          </a:xfrm>
          <a:custGeom>
            <a:avLst/>
            <a:gdLst/>
            <a:ahLst/>
            <a:cxnLst/>
            <a:rect l="l" t="t" r="r" b="b"/>
            <a:pathLst>
              <a:path w="1717413" h="725607" extrusionOk="0">
                <a:moveTo>
                  <a:pt x="0" y="0"/>
                </a:moveTo>
                <a:lnTo>
                  <a:pt x="1717414" y="0"/>
                </a:lnTo>
                <a:lnTo>
                  <a:pt x="1717414" y="725608"/>
                </a:lnTo>
                <a:lnTo>
                  <a:pt x="0" y="7256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19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9229" y="103644"/>
            <a:ext cx="471016" cy="458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0"/>
          <p:cNvSpPr txBox="1"/>
          <p:nvPr/>
        </p:nvSpPr>
        <p:spPr>
          <a:xfrm>
            <a:off x="1362301" y="697224"/>
            <a:ext cx="6419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lt1"/>
                </a:solidFill>
              </a:rPr>
              <a:t>Three Lenses for Today:</a:t>
            </a:r>
            <a:endParaRPr sz="4000"/>
          </a:p>
        </p:txBody>
      </p:sp>
      <p:sp>
        <p:nvSpPr>
          <p:cNvPr id="164" name="Google Shape;164;p20"/>
          <p:cNvSpPr/>
          <p:nvPr/>
        </p:nvSpPr>
        <p:spPr>
          <a:xfrm rot="5400000">
            <a:off x="8631129" y="626248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936117" h="2057400" extrusionOk="0">
                <a:moveTo>
                  <a:pt x="0" y="0"/>
                </a:moveTo>
                <a:lnTo>
                  <a:pt x="936117" y="0"/>
                </a:lnTo>
                <a:lnTo>
                  <a:pt x="93611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0"/>
          <p:cNvSpPr/>
          <p:nvPr/>
        </p:nvSpPr>
        <p:spPr>
          <a:xfrm>
            <a:off x="471779" y="4447748"/>
            <a:ext cx="858707" cy="362803"/>
          </a:xfrm>
          <a:custGeom>
            <a:avLst/>
            <a:gdLst/>
            <a:ahLst/>
            <a:cxnLst/>
            <a:rect l="l" t="t" r="r" b="b"/>
            <a:pathLst>
              <a:path w="1717413" h="725607" extrusionOk="0">
                <a:moveTo>
                  <a:pt x="0" y="0"/>
                </a:moveTo>
                <a:lnTo>
                  <a:pt x="1717414" y="0"/>
                </a:lnTo>
                <a:lnTo>
                  <a:pt x="1717414" y="725608"/>
                </a:lnTo>
                <a:lnTo>
                  <a:pt x="0" y="7256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20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9229" y="103643"/>
            <a:ext cx="471016" cy="45861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0"/>
          <p:cNvSpPr txBox="1"/>
          <p:nvPr/>
        </p:nvSpPr>
        <p:spPr>
          <a:xfrm>
            <a:off x="708000" y="1869900"/>
            <a:ext cx="7728000" cy="14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D00"/>
              </a:buClr>
              <a:buSzPts val="2400"/>
              <a:buAutoNum type="arabicPeriod"/>
            </a:pPr>
            <a:r>
              <a:rPr lang="en" sz="2400" b="1">
                <a:solidFill>
                  <a:srgbClr val="FFBD00"/>
                </a:solidFill>
              </a:rPr>
              <a:t>Industry</a:t>
            </a:r>
            <a:r>
              <a:rPr lang="en" sz="2400">
                <a:solidFill>
                  <a:srgbClr val="FFBD00"/>
                </a:solidFill>
              </a:rPr>
              <a:t> – How AI is changing AEC workflows</a:t>
            </a:r>
            <a:endParaRPr sz="2400">
              <a:solidFill>
                <a:srgbClr val="FFBD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D00"/>
              </a:buClr>
              <a:buSzPts val="2400"/>
              <a:buAutoNum type="arabicPeriod"/>
            </a:pPr>
            <a:r>
              <a:rPr lang="en" sz="2400" b="1">
                <a:solidFill>
                  <a:srgbClr val="FFBD00"/>
                </a:solidFill>
              </a:rPr>
              <a:t>Place</a:t>
            </a:r>
            <a:r>
              <a:rPr lang="en" sz="2400">
                <a:solidFill>
                  <a:srgbClr val="FFBD00"/>
                </a:solidFill>
              </a:rPr>
              <a:t> – How AI will reshape our built environments</a:t>
            </a:r>
            <a:endParaRPr sz="2400">
              <a:solidFill>
                <a:srgbClr val="FFBD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D00"/>
              </a:buClr>
              <a:buSzPts val="2400"/>
              <a:buAutoNum type="arabicPeriod"/>
            </a:pPr>
            <a:r>
              <a:rPr lang="en" sz="2400" b="1">
                <a:solidFill>
                  <a:srgbClr val="FFBD00"/>
                </a:solidFill>
              </a:rPr>
              <a:t>Role</a:t>
            </a:r>
            <a:r>
              <a:rPr lang="en" sz="2400">
                <a:solidFill>
                  <a:srgbClr val="FFBD00"/>
                </a:solidFill>
              </a:rPr>
              <a:t> – How each of us can grow and adapt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/>
          <p:nvPr/>
        </p:nvSpPr>
        <p:spPr>
          <a:xfrm>
            <a:off x="1202700" y="708175"/>
            <a:ext cx="6738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lt1"/>
                </a:solidFill>
              </a:rPr>
              <a:t>Industry Lense: The Shift Has Already Begun</a:t>
            </a:r>
            <a:endParaRPr sz="4000"/>
          </a:p>
        </p:txBody>
      </p:sp>
      <p:sp>
        <p:nvSpPr>
          <p:cNvPr id="174" name="Google Shape;174;p21"/>
          <p:cNvSpPr/>
          <p:nvPr/>
        </p:nvSpPr>
        <p:spPr>
          <a:xfrm rot="5400000">
            <a:off x="8631129" y="626248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936117" h="2057400" extrusionOk="0">
                <a:moveTo>
                  <a:pt x="0" y="0"/>
                </a:moveTo>
                <a:lnTo>
                  <a:pt x="936117" y="0"/>
                </a:lnTo>
                <a:lnTo>
                  <a:pt x="93611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1"/>
          <p:cNvSpPr/>
          <p:nvPr/>
        </p:nvSpPr>
        <p:spPr>
          <a:xfrm>
            <a:off x="471779" y="4447748"/>
            <a:ext cx="858707" cy="362803"/>
          </a:xfrm>
          <a:custGeom>
            <a:avLst/>
            <a:gdLst/>
            <a:ahLst/>
            <a:cxnLst/>
            <a:rect l="l" t="t" r="r" b="b"/>
            <a:pathLst>
              <a:path w="1717413" h="725607" extrusionOk="0">
                <a:moveTo>
                  <a:pt x="0" y="0"/>
                </a:moveTo>
                <a:lnTo>
                  <a:pt x="1717414" y="0"/>
                </a:lnTo>
                <a:lnTo>
                  <a:pt x="1717414" y="725608"/>
                </a:lnTo>
                <a:lnTo>
                  <a:pt x="0" y="7256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21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9229" y="103643"/>
            <a:ext cx="471016" cy="45861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1"/>
          <p:cNvSpPr txBox="1"/>
          <p:nvPr/>
        </p:nvSpPr>
        <p:spPr>
          <a:xfrm>
            <a:off x="710718" y="2281196"/>
            <a:ext cx="7961503" cy="2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D00"/>
              </a:buClr>
              <a:buSzPts val="2000"/>
              <a:buChar char="●"/>
            </a:pPr>
            <a:r>
              <a:rPr lang="en" sz="2400" dirty="0">
                <a:solidFill>
                  <a:srgbClr val="FFBD00"/>
                </a:solidFill>
              </a:rPr>
              <a:t>Generative design tools reducing design cycles</a:t>
            </a:r>
            <a:endParaRPr sz="2400" dirty="0">
              <a:solidFill>
                <a:srgbClr val="FFBD0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D00"/>
              </a:buClr>
              <a:buSzPts val="2000"/>
              <a:buChar char="●"/>
            </a:pPr>
            <a:r>
              <a:rPr lang="en" sz="2400" dirty="0">
                <a:solidFill>
                  <a:srgbClr val="FFBD00"/>
                </a:solidFill>
              </a:rPr>
              <a:t>AI scheduling &amp; estimating improving accuracy</a:t>
            </a:r>
            <a:endParaRPr sz="2400" dirty="0">
              <a:solidFill>
                <a:srgbClr val="FFBD0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D00"/>
              </a:buClr>
              <a:buSzPts val="2000"/>
              <a:buChar char="●"/>
            </a:pPr>
            <a:r>
              <a:rPr lang="en" sz="2400" dirty="0">
                <a:solidFill>
                  <a:srgbClr val="FFBD00"/>
                </a:solidFill>
              </a:rPr>
              <a:t>Predictive maintenance redefining asset management</a:t>
            </a:r>
            <a:endParaRPr sz="2400" dirty="0">
              <a:solidFill>
                <a:srgbClr val="FFBD0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D00"/>
              </a:buClr>
              <a:buSzPts val="2000"/>
              <a:buChar char="●"/>
            </a:pPr>
            <a:r>
              <a:rPr lang="en" sz="2400" dirty="0">
                <a:solidFill>
                  <a:srgbClr val="FFBD00"/>
                </a:solidFill>
              </a:rPr>
              <a:t>AI agents in project management, documentation, and safety</a:t>
            </a:r>
            <a:endParaRPr sz="2400" dirty="0">
              <a:solidFill>
                <a:srgbClr val="FFBD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2"/>
          <p:cNvSpPr txBox="1"/>
          <p:nvPr/>
        </p:nvSpPr>
        <p:spPr>
          <a:xfrm>
            <a:off x="909150" y="719950"/>
            <a:ext cx="73257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lt1"/>
                </a:solidFill>
              </a:rPr>
              <a:t>Poll #1: Which AEC Workflow Will AI Disrupt First?</a:t>
            </a:r>
            <a:endParaRPr sz="4000"/>
          </a:p>
        </p:txBody>
      </p:sp>
      <p:sp>
        <p:nvSpPr>
          <p:cNvPr id="184" name="Google Shape;184;p22"/>
          <p:cNvSpPr/>
          <p:nvPr/>
        </p:nvSpPr>
        <p:spPr>
          <a:xfrm rot="5400000">
            <a:off x="8631129" y="626248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936117" h="2057400" extrusionOk="0">
                <a:moveTo>
                  <a:pt x="0" y="0"/>
                </a:moveTo>
                <a:lnTo>
                  <a:pt x="936117" y="0"/>
                </a:lnTo>
                <a:lnTo>
                  <a:pt x="93611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2"/>
          <p:cNvSpPr/>
          <p:nvPr/>
        </p:nvSpPr>
        <p:spPr>
          <a:xfrm>
            <a:off x="471779" y="4447748"/>
            <a:ext cx="858707" cy="362803"/>
          </a:xfrm>
          <a:custGeom>
            <a:avLst/>
            <a:gdLst/>
            <a:ahLst/>
            <a:cxnLst/>
            <a:rect l="l" t="t" r="r" b="b"/>
            <a:pathLst>
              <a:path w="1717413" h="725607" extrusionOk="0">
                <a:moveTo>
                  <a:pt x="0" y="0"/>
                </a:moveTo>
                <a:lnTo>
                  <a:pt x="1717414" y="0"/>
                </a:lnTo>
                <a:lnTo>
                  <a:pt x="1717414" y="725608"/>
                </a:lnTo>
                <a:lnTo>
                  <a:pt x="0" y="7256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22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9229" y="103643"/>
            <a:ext cx="471016" cy="45861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2"/>
          <p:cNvSpPr txBox="1"/>
          <p:nvPr/>
        </p:nvSpPr>
        <p:spPr>
          <a:xfrm>
            <a:off x="2615012" y="2115256"/>
            <a:ext cx="4431163" cy="2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D00"/>
              </a:buClr>
              <a:buSzPts val="2000"/>
              <a:buAutoNum type="arabicPeriod"/>
            </a:pPr>
            <a:r>
              <a:rPr lang="en" sz="2400" dirty="0">
                <a:solidFill>
                  <a:srgbClr val="FFBD00"/>
                </a:solidFill>
              </a:rPr>
              <a:t>Design Automation</a:t>
            </a:r>
            <a:endParaRPr sz="2400" dirty="0">
              <a:solidFill>
                <a:srgbClr val="FFBD0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D00"/>
              </a:buClr>
              <a:buSzPts val="2000"/>
              <a:buAutoNum type="arabicPeriod"/>
            </a:pPr>
            <a:r>
              <a:rPr lang="en" sz="2400" dirty="0">
                <a:solidFill>
                  <a:srgbClr val="FFBD00"/>
                </a:solidFill>
              </a:rPr>
              <a:t>Estimating &amp; Scheduling</a:t>
            </a:r>
            <a:endParaRPr sz="2400" dirty="0">
              <a:solidFill>
                <a:srgbClr val="FFBD0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D00"/>
              </a:buClr>
              <a:buSzPts val="2000"/>
              <a:buAutoNum type="arabicPeriod"/>
            </a:pPr>
            <a:r>
              <a:rPr lang="en" sz="2400" dirty="0">
                <a:solidFill>
                  <a:srgbClr val="FFBD00"/>
                </a:solidFill>
              </a:rPr>
              <a:t>Field Operations</a:t>
            </a:r>
            <a:endParaRPr sz="2400" dirty="0">
              <a:solidFill>
                <a:srgbClr val="FFBD0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D00"/>
              </a:buClr>
              <a:buSzPts val="2000"/>
              <a:buAutoNum type="arabicPeriod"/>
            </a:pPr>
            <a:r>
              <a:rPr lang="en" sz="2400" dirty="0">
                <a:solidFill>
                  <a:srgbClr val="FFBD00"/>
                </a:solidFill>
              </a:rPr>
              <a:t>Asset Management</a:t>
            </a:r>
            <a:endParaRPr sz="2400" dirty="0">
              <a:solidFill>
                <a:srgbClr val="FFBD0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D00"/>
              </a:buClr>
              <a:buSzPts val="2000"/>
              <a:buAutoNum type="arabicPeriod"/>
            </a:pPr>
            <a:r>
              <a:rPr lang="en" sz="2400" dirty="0">
                <a:solidFill>
                  <a:srgbClr val="FFBD00"/>
                </a:solidFill>
              </a:rPr>
              <a:t>None of the above</a:t>
            </a:r>
            <a:endParaRPr sz="2400" dirty="0">
              <a:solidFill>
                <a:srgbClr val="FFBD00"/>
              </a:solidFill>
            </a:endParaRPr>
          </a:p>
        </p:txBody>
      </p:sp>
      <p:pic>
        <p:nvPicPr>
          <p:cNvPr id="188" name="Google Shape;188;p22" title="Poll 1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87000" y="2237272"/>
            <a:ext cx="2019875" cy="201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3"/>
          <p:cNvSpPr txBox="1"/>
          <p:nvPr/>
        </p:nvSpPr>
        <p:spPr>
          <a:xfrm>
            <a:off x="861550" y="697000"/>
            <a:ext cx="76812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lt1"/>
                </a:solidFill>
              </a:rPr>
              <a:t>Place Lense: AI Will Reshape The World Around Us</a:t>
            </a:r>
            <a:endParaRPr sz="4000"/>
          </a:p>
        </p:txBody>
      </p:sp>
      <p:sp>
        <p:nvSpPr>
          <p:cNvPr id="195" name="Google Shape;195;p23"/>
          <p:cNvSpPr/>
          <p:nvPr/>
        </p:nvSpPr>
        <p:spPr>
          <a:xfrm rot="5400000">
            <a:off x="8631129" y="626248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936117" h="2057400" extrusionOk="0">
                <a:moveTo>
                  <a:pt x="0" y="0"/>
                </a:moveTo>
                <a:lnTo>
                  <a:pt x="936117" y="0"/>
                </a:lnTo>
                <a:lnTo>
                  <a:pt x="93611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3"/>
          <p:cNvSpPr/>
          <p:nvPr/>
        </p:nvSpPr>
        <p:spPr>
          <a:xfrm>
            <a:off x="471779" y="4447748"/>
            <a:ext cx="858707" cy="362803"/>
          </a:xfrm>
          <a:custGeom>
            <a:avLst/>
            <a:gdLst/>
            <a:ahLst/>
            <a:cxnLst/>
            <a:rect l="l" t="t" r="r" b="b"/>
            <a:pathLst>
              <a:path w="1717413" h="725607" extrusionOk="0">
                <a:moveTo>
                  <a:pt x="0" y="0"/>
                </a:moveTo>
                <a:lnTo>
                  <a:pt x="1717414" y="0"/>
                </a:lnTo>
                <a:lnTo>
                  <a:pt x="1717414" y="725608"/>
                </a:lnTo>
                <a:lnTo>
                  <a:pt x="0" y="7256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23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9229" y="103643"/>
            <a:ext cx="471016" cy="45861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3"/>
          <p:cNvSpPr txBox="1"/>
          <p:nvPr/>
        </p:nvSpPr>
        <p:spPr>
          <a:xfrm>
            <a:off x="728547" y="2231236"/>
            <a:ext cx="7814203" cy="188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D00"/>
              </a:buClr>
              <a:buSzPts val="2000"/>
              <a:buChar char="●"/>
            </a:pPr>
            <a:r>
              <a:rPr lang="en" sz="2400" dirty="0">
                <a:solidFill>
                  <a:srgbClr val="FFBD00"/>
                </a:solidFill>
              </a:rPr>
              <a:t>Smart cities optimizing energy and traffic in real time</a:t>
            </a:r>
            <a:endParaRPr sz="2400" dirty="0">
              <a:solidFill>
                <a:srgbClr val="FFBD0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D00"/>
              </a:buClr>
              <a:buSzPts val="2000"/>
              <a:buChar char="●"/>
            </a:pPr>
            <a:r>
              <a:rPr lang="en" sz="2400" dirty="0">
                <a:solidFill>
                  <a:srgbClr val="FFBD00"/>
                </a:solidFill>
              </a:rPr>
              <a:t>Autonomous job sites with self-directed equipment</a:t>
            </a:r>
            <a:endParaRPr sz="2400" dirty="0">
              <a:solidFill>
                <a:srgbClr val="FFBD0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D00"/>
              </a:buClr>
              <a:buSzPts val="2000"/>
              <a:buChar char="●"/>
            </a:pPr>
            <a:r>
              <a:rPr lang="en" sz="2400" dirty="0">
                <a:solidFill>
                  <a:srgbClr val="FFBD00"/>
                </a:solidFill>
              </a:rPr>
              <a:t>Digital twins guiding planning &amp; maintenance</a:t>
            </a:r>
            <a:endParaRPr sz="2400" dirty="0">
              <a:solidFill>
                <a:srgbClr val="FFBD0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D00"/>
              </a:buClr>
              <a:buSzPts val="2000"/>
              <a:buChar char="●"/>
            </a:pPr>
            <a:r>
              <a:rPr lang="en" sz="2400" dirty="0">
                <a:solidFill>
                  <a:srgbClr val="FFBD00"/>
                </a:solidFill>
              </a:rPr>
              <a:t>AI-enhanced sustainability modeling</a:t>
            </a:r>
            <a:endParaRPr sz="2400" dirty="0">
              <a:solidFill>
                <a:srgbClr val="FFBD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521</Words>
  <Application>Microsoft Macintosh PowerPoint</Application>
  <PresentationFormat>On-screen Show (16:9)</PresentationFormat>
  <Paragraphs>91</Paragraphs>
  <Slides>19</Slides>
  <Notes>19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Avenir</vt:lpstr>
      <vt:lpstr>Inter</vt:lpstr>
      <vt:lpstr>Calibri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Danley, Jeff</cp:lastModifiedBy>
  <cp:revision>2</cp:revision>
  <dcterms:modified xsi:type="dcterms:W3CDTF">2025-10-29T18:08:20Z</dcterms:modified>
</cp:coreProperties>
</file>