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2" r:id="rId4"/>
    <p:sldMasterId id="214748369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6858000" cx="12192000"/>
  <p:notesSz cx="6858000" cy="9144000"/>
  <p:embeddedFontLst>
    <p:embeddedFont>
      <p:font typeface="Play"/>
      <p:regular r:id="rId32"/>
      <p:bold r:id="rId33"/>
    </p:embeddedFont>
    <p:embeddedFont>
      <p:font typeface="Franklin Gothic"/>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6F48B55-9CAE-485F-9574-AB2DB726BBE3}">
  <a:tblStyle styleId="{76F48B55-9CAE-485F-9574-AB2DB726BBE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C06A738-0D7C-499C-917D-97F6750CF39B}"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lay-bold.fntdata"/><Relationship Id="rId10" Type="http://schemas.openxmlformats.org/officeDocument/2006/relationships/slide" Target="slides/slide4.xml"/><Relationship Id="rId32" Type="http://schemas.openxmlformats.org/officeDocument/2006/relationships/font" Target="fonts/Play-regular.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FranklinGothic-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982682398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982682398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9826823988_1_7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39826823988_1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9826823988_1_7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39826823988_1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9826823988_1_7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9826823988_1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9826823988_1_7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9826823988_1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9826823988_1_7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9826823988_1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9826823988_1_7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9826823988_1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9826823988_1_7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9826823988_1_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39826823988_1_7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39826823988_1_7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985d357948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985d357948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9826823988_1_8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9826823988_1_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985d357948_1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985d357948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"Look around. That's a common reality in construction, and it highlights why we need to move from reactive compliance to proactive resilience—designing systems that anticipate error </a:t>
            </a:r>
            <a:r>
              <a:rPr i="1" lang="en-US">
                <a:solidFill>
                  <a:schemeClr val="dk1"/>
                </a:solidFill>
              </a:rPr>
              <a:t>before</a:t>
            </a:r>
            <a:r>
              <a:rPr lang="en-US">
                <a:solidFill>
                  <a:schemeClr val="dk1"/>
                </a:solidFill>
              </a:rPr>
              <a:t> someone gets hurt. That's what this session is about."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985d357948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985d357948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985d357948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985d35794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985d357948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985d35794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109220" lvl="0" marL="274320" rtl="0" algn="l">
              <a:lnSpc>
                <a:spcPct val="90000"/>
              </a:lnSpc>
              <a:spcBef>
                <a:spcPts val="1000"/>
              </a:spcBef>
              <a:spcAft>
                <a:spcPts val="0"/>
              </a:spcAft>
              <a:buClr>
                <a:schemeClr val="dk1"/>
              </a:buClr>
              <a:buSzPts val="1000"/>
              <a:buFont typeface="Franklin Gothic"/>
              <a:buChar char="●"/>
            </a:pPr>
            <a:r>
              <a:rPr b="1" lang="en-US" sz="1000">
                <a:solidFill>
                  <a:srgbClr val="293039"/>
                </a:solidFill>
                <a:latin typeface="Franklin Gothic"/>
                <a:ea typeface="Franklin Gothic"/>
                <a:cs typeface="Franklin Gothic"/>
                <a:sym typeface="Franklin Gothic"/>
              </a:rPr>
              <a:t>Customer relationships: </a:t>
            </a:r>
            <a:r>
              <a:rPr lang="en-US" sz="1000">
                <a:solidFill>
                  <a:srgbClr val="293039"/>
                </a:solidFill>
                <a:latin typeface="Franklin Gothic"/>
                <a:ea typeface="Franklin Gothic"/>
                <a:cs typeface="Franklin Gothic"/>
                <a:sym typeface="Franklin Gothic"/>
              </a:rPr>
              <a:t>Invest significant effort into creating meaningful relationship with the customer with built-in accountability: </a:t>
            </a:r>
            <a:r>
              <a:rPr b="1" lang="en-US" sz="1000">
                <a:solidFill>
                  <a:srgbClr val="293039"/>
                </a:solidFill>
                <a:latin typeface="Franklin Gothic"/>
                <a:ea typeface="Franklin Gothic"/>
                <a:cs typeface="Franklin Gothic"/>
                <a:sym typeface="Franklin Gothic"/>
              </a:rPr>
              <a:t>clear, respectful but firm.</a:t>
            </a:r>
            <a:endParaRPr b="1" sz="1000">
              <a:solidFill>
                <a:srgbClr val="293039"/>
              </a:solidFill>
              <a:latin typeface="Franklin Gothic"/>
              <a:ea typeface="Franklin Gothic"/>
              <a:cs typeface="Franklin Gothic"/>
              <a:sym typeface="Franklin Gothic"/>
            </a:endParaRPr>
          </a:p>
          <a:p>
            <a:pPr indent="-109219" lvl="1" marL="731520" rtl="0" algn="l">
              <a:lnSpc>
                <a:spcPct val="90000"/>
              </a:lnSpc>
              <a:spcBef>
                <a:spcPts val="0"/>
              </a:spcBef>
              <a:spcAft>
                <a:spcPts val="0"/>
              </a:spcAft>
              <a:buClr>
                <a:schemeClr val="dk1"/>
              </a:buClr>
              <a:buSzPts val="1000"/>
              <a:buFont typeface="Franklin Gothic"/>
              <a:buChar char="○"/>
            </a:pPr>
            <a:r>
              <a:rPr lang="en-US" sz="1000">
                <a:solidFill>
                  <a:srgbClr val="293039"/>
                </a:solidFill>
                <a:latin typeface="Franklin Gothic"/>
                <a:ea typeface="Franklin Gothic"/>
                <a:cs typeface="Franklin Gothic"/>
                <a:sym typeface="Franklin Gothic"/>
              </a:rPr>
              <a:t>We need to be exceptional at communicating the hard stuff with a focus on why?</a:t>
            </a:r>
            <a:endParaRPr sz="1000">
              <a:solidFill>
                <a:srgbClr val="293039"/>
              </a:solidFill>
              <a:latin typeface="Franklin Gothic"/>
              <a:ea typeface="Franklin Gothic"/>
              <a:cs typeface="Franklin Gothic"/>
              <a:sym typeface="Franklin Gothic"/>
            </a:endParaRPr>
          </a:p>
          <a:p>
            <a:pPr indent="-109219" lvl="1" marL="731520" rtl="0" algn="l">
              <a:lnSpc>
                <a:spcPct val="90000"/>
              </a:lnSpc>
              <a:spcBef>
                <a:spcPts val="0"/>
              </a:spcBef>
              <a:spcAft>
                <a:spcPts val="0"/>
              </a:spcAft>
              <a:buClr>
                <a:schemeClr val="dk1"/>
              </a:buClr>
              <a:buSzPts val="1000"/>
              <a:buFont typeface="Franklin Gothic"/>
              <a:buChar char="○"/>
            </a:pPr>
            <a:r>
              <a:rPr lang="en-US" sz="1000">
                <a:solidFill>
                  <a:srgbClr val="293039"/>
                </a:solidFill>
                <a:latin typeface="Franklin Gothic"/>
                <a:ea typeface="Franklin Gothic"/>
                <a:cs typeface="Franklin Gothic"/>
                <a:sym typeface="Franklin Gothic"/>
              </a:rPr>
              <a:t>High performing teams is an instrumental process to build that relationship philosophy.</a:t>
            </a:r>
            <a:endParaRPr sz="1000">
              <a:solidFill>
                <a:srgbClr val="293039"/>
              </a:solidFill>
              <a:latin typeface="Franklin Gothic"/>
              <a:ea typeface="Franklin Gothic"/>
              <a:cs typeface="Franklin Gothic"/>
              <a:sym typeface="Franklin Gothic"/>
            </a:endParaRPr>
          </a:p>
          <a:p>
            <a:pPr indent="-109219" lvl="1" marL="731520" rtl="0" algn="l">
              <a:lnSpc>
                <a:spcPct val="90000"/>
              </a:lnSpc>
              <a:spcBef>
                <a:spcPts val="0"/>
              </a:spcBef>
              <a:spcAft>
                <a:spcPts val="0"/>
              </a:spcAft>
              <a:buClr>
                <a:schemeClr val="dk1"/>
              </a:buClr>
              <a:buSzPts val="1000"/>
              <a:buFont typeface="Franklin Gothic"/>
              <a:buChar char="○"/>
            </a:pPr>
            <a:r>
              <a:rPr lang="en-US" sz="1000">
                <a:solidFill>
                  <a:srgbClr val="293039"/>
                </a:solidFill>
                <a:latin typeface="Franklin Gothic"/>
                <a:ea typeface="Franklin Gothic"/>
                <a:cs typeface="Franklin Gothic"/>
                <a:sym typeface="Franklin Gothic"/>
              </a:rPr>
              <a:t>Need to help support our finish trades (less resources/technology)</a:t>
            </a:r>
            <a:endParaRPr sz="1000">
              <a:solidFill>
                <a:srgbClr val="293039"/>
              </a:solidFill>
              <a:latin typeface="Franklin Gothic"/>
              <a:ea typeface="Franklin Gothic"/>
              <a:cs typeface="Franklin Gothic"/>
              <a:sym typeface="Franklin Gothic"/>
            </a:endParaRPr>
          </a:p>
          <a:p>
            <a:pPr indent="-109220" lvl="0" marL="274320" rtl="0" algn="l">
              <a:lnSpc>
                <a:spcPct val="90000"/>
              </a:lnSpc>
              <a:spcBef>
                <a:spcPts val="0"/>
              </a:spcBef>
              <a:spcAft>
                <a:spcPts val="0"/>
              </a:spcAft>
              <a:buClr>
                <a:schemeClr val="dk1"/>
              </a:buClr>
              <a:buSzPts val="1000"/>
              <a:buFont typeface="Franklin Gothic"/>
              <a:buChar char="●"/>
            </a:pPr>
            <a:r>
              <a:rPr b="1" lang="en-US" sz="1000">
                <a:solidFill>
                  <a:srgbClr val="293039"/>
                </a:solidFill>
                <a:latin typeface="Franklin Gothic"/>
                <a:ea typeface="Franklin Gothic"/>
                <a:cs typeface="Franklin Gothic"/>
                <a:sym typeface="Franklin Gothic"/>
              </a:rPr>
              <a:t>Block Schedule: </a:t>
            </a:r>
            <a:r>
              <a:rPr lang="en-US" sz="1000">
                <a:solidFill>
                  <a:srgbClr val="293039"/>
                </a:solidFill>
                <a:latin typeface="Franklin Gothic"/>
                <a:ea typeface="Franklin Gothic"/>
                <a:cs typeface="Franklin Gothic"/>
                <a:sym typeface="Franklin Gothic"/>
              </a:rPr>
              <a:t>Organize a focus L/L meeting with the OG Supts. to share learning stories.</a:t>
            </a:r>
            <a:endParaRPr sz="1000">
              <a:solidFill>
                <a:srgbClr val="293039"/>
              </a:solidFill>
              <a:latin typeface="Franklin Gothic"/>
              <a:ea typeface="Franklin Gothic"/>
              <a:cs typeface="Franklin Gothic"/>
              <a:sym typeface="Franklin Gothic"/>
            </a:endParaRPr>
          </a:p>
          <a:p>
            <a:pPr indent="-109220" lvl="0" marL="274320" rtl="0" algn="l">
              <a:lnSpc>
                <a:spcPct val="90000"/>
              </a:lnSpc>
              <a:spcBef>
                <a:spcPts val="0"/>
              </a:spcBef>
              <a:spcAft>
                <a:spcPts val="0"/>
              </a:spcAft>
              <a:buClr>
                <a:schemeClr val="dk1"/>
              </a:buClr>
              <a:buSzPts val="1000"/>
              <a:buFont typeface="Franklin Gothic"/>
              <a:buChar char="●"/>
            </a:pPr>
            <a:r>
              <a:rPr b="1" lang="en-US" sz="1000">
                <a:solidFill>
                  <a:srgbClr val="293039"/>
                </a:solidFill>
                <a:latin typeface="Franklin Gothic"/>
                <a:ea typeface="Franklin Gothic"/>
                <a:cs typeface="Franklin Gothic"/>
                <a:sym typeface="Franklin Gothic"/>
              </a:rPr>
              <a:t>As an organization with need to change our approach about how we address failure.</a:t>
            </a:r>
            <a:endParaRPr b="1" sz="1000">
              <a:solidFill>
                <a:srgbClr val="293039"/>
              </a:solidFill>
              <a:latin typeface="Franklin Gothic"/>
              <a:ea typeface="Franklin Gothic"/>
              <a:cs typeface="Franklin Gothic"/>
              <a:sym typeface="Franklin Gothic"/>
            </a:endParaRPr>
          </a:p>
          <a:p>
            <a:pPr indent="-109219" lvl="1" marL="731520" rtl="0" algn="l">
              <a:lnSpc>
                <a:spcPct val="90000"/>
              </a:lnSpc>
              <a:spcBef>
                <a:spcPts val="0"/>
              </a:spcBef>
              <a:spcAft>
                <a:spcPts val="0"/>
              </a:spcAft>
              <a:buClr>
                <a:schemeClr val="dk1"/>
              </a:buClr>
              <a:buSzPts val="1000"/>
              <a:buFont typeface="Franklin Gothic"/>
              <a:buChar char="○"/>
            </a:pPr>
            <a:r>
              <a:rPr lang="en-US" sz="1000">
                <a:solidFill>
                  <a:srgbClr val="293039"/>
                </a:solidFill>
                <a:latin typeface="Franklin Gothic"/>
                <a:ea typeface="Franklin Gothic"/>
                <a:cs typeface="Franklin Gothic"/>
                <a:sym typeface="Franklin Gothic"/>
              </a:rPr>
              <a:t>Commit to the learning team process for incident lesson learned and corrective measures - improve the culture from a perceived punitive/blameful perception to learning and collaborative improvement.</a:t>
            </a:r>
            <a:endParaRPr sz="1000">
              <a:solidFill>
                <a:srgbClr val="293039"/>
              </a:solidFill>
              <a:latin typeface="Franklin Gothic"/>
              <a:ea typeface="Franklin Gothic"/>
              <a:cs typeface="Franklin Gothic"/>
              <a:sym typeface="Franklin Gothic"/>
            </a:endParaRPr>
          </a:p>
          <a:p>
            <a:pPr indent="-109219" lvl="1" marL="731520" rtl="0" algn="l">
              <a:lnSpc>
                <a:spcPct val="90000"/>
              </a:lnSpc>
              <a:spcBef>
                <a:spcPts val="0"/>
              </a:spcBef>
              <a:spcAft>
                <a:spcPts val="0"/>
              </a:spcAft>
              <a:buClr>
                <a:schemeClr val="dk1"/>
              </a:buClr>
              <a:buSzPts val="1000"/>
              <a:buFont typeface="Franklin Gothic"/>
              <a:buChar char="○"/>
            </a:pPr>
            <a:r>
              <a:rPr lang="en-US" sz="1000">
                <a:solidFill>
                  <a:srgbClr val="293039"/>
                </a:solidFill>
                <a:latin typeface="Franklin Gothic"/>
                <a:ea typeface="Franklin Gothic"/>
                <a:cs typeface="Franklin Gothic"/>
                <a:sym typeface="Franklin Gothic"/>
              </a:rPr>
              <a:t>OG leadership Buy-in</a:t>
            </a:r>
            <a:endParaRPr sz="1000">
              <a:solidFill>
                <a:srgbClr val="293039"/>
              </a:solidFill>
              <a:latin typeface="Franklin Gothic"/>
              <a:ea typeface="Franklin Gothic"/>
              <a:cs typeface="Franklin Gothic"/>
              <a:sym typeface="Franklin Gothic"/>
            </a:endParaRPr>
          </a:p>
          <a:p>
            <a:pPr indent="-109219" lvl="1" marL="731520" rtl="0" algn="l">
              <a:lnSpc>
                <a:spcPct val="90000"/>
              </a:lnSpc>
              <a:spcBef>
                <a:spcPts val="0"/>
              </a:spcBef>
              <a:spcAft>
                <a:spcPts val="0"/>
              </a:spcAft>
              <a:buClr>
                <a:schemeClr val="dk1"/>
              </a:buClr>
              <a:buSzPts val="1000"/>
              <a:buFont typeface="Franklin Gothic"/>
              <a:buChar char="○"/>
            </a:pPr>
            <a:r>
              <a:rPr lang="en-US" sz="1000">
                <a:solidFill>
                  <a:srgbClr val="293039"/>
                </a:solidFill>
                <a:latin typeface="Franklin Gothic"/>
                <a:ea typeface="Franklin Gothic"/>
                <a:cs typeface="Franklin Gothic"/>
                <a:sym typeface="Franklin Gothic"/>
              </a:rPr>
              <a:t>CIA process - continue focusing the message to be about learning. </a:t>
            </a:r>
            <a:endParaRPr sz="1000">
              <a:solidFill>
                <a:srgbClr val="293039"/>
              </a:solidFill>
              <a:latin typeface="Franklin Gothic"/>
              <a:ea typeface="Franklin Gothic"/>
              <a:cs typeface="Franklin Gothic"/>
              <a:sym typeface="Franklin Gothic"/>
            </a:endParaRPr>
          </a:p>
          <a:p>
            <a:pPr indent="-109219" lvl="1" marL="731520" rtl="0" algn="l">
              <a:lnSpc>
                <a:spcPct val="90000"/>
              </a:lnSpc>
              <a:spcBef>
                <a:spcPts val="0"/>
              </a:spcBef>
              <a:spcAft>
                <a:spcPts val="0"/>
              </a:spcAft>
              <a:buClr>
                <a:schemeClr val="dk1"/>
              </a:buClr>
              <a:buSzPts val="1000"/>
              <a:buFont typeface="Franklin Gothic"/>
              <a:buChar char="○"/>
            </a:pPr>
            <a:r>
              <a:rPr lang="en-US" sz="1000">
                <a:solidFill>
                  <a:srgbClr val="293039"/>
                </a:solidFill>
                <a:latin typeface="Franklin Gothic"/>
                <a:ea typeface="Franklin Gothic"/>
                <a:cs typeface="Franklin Gothic"/>
                <a:sym typeface="Franklin Gothic"/>
              </a:rPr>
              <a:t>This should not create anxiety amongst the team.</a:t>
            </a:r>
            <a:endParaRPr sz="1000">
              <a:solidFill>
                <a:srgbClr val="293039"/>
              </a:solidFill>
              <a:latin typeface="Franklin Gothic"/>
              <a:ea typeface="Franklin Gothic"/>
              <a:cs typeface="Franklin Gothic"/>
              <a:sym typeface="Franklin Gothic"/>
            </a:endParaRPr>
          </a:p>
          <a:p>
            <a:pPr indent="-109220" lvl="0" marL="274320" rtl="0" algn="l">
              <a:lnSpc>
                <a:spcPct val="90000"/>
              </a:lnSpc>
              <a:spcBef>
                <a:spcPts val="0"/>
              </a:spcBef>
              <a:spcAft>
                <a:spcPts val="0"/>
              </a:spcAft>
              <a:buClr>
                <a:schemeClr val="dk1"/>
              </a:buClr>
              <a:buSzPts val="1000"/>
              <a:buFont typeface="Franklin Gothic"/>
              <a:buChar char="●"/>
            </a:pPr>
            <a:r>
              <a:rPr b="1" lang="en-US" sz="1000">
                <a:solidFill>
                  <a:srgbClr val="293039"/>
                </a:solidFill>
                <a:latin typeface="Franklin Gothic"/>
                <a:ea typeface="Franklin Gothic"/>
                <a:cs typeface="Franklin Gothic"/>
                <a:sym typeface="Franklin Gothic"/>
              </a:rPr>
              <a:t>What are we doing well?  </a:t>
            </a:r>
            <a:endParaRPr b="1" sz="1000">
              <a:solidFill>
                <a:srgbClr val="293039"/>
              </a:solidFill>
              <a:latin typeface="Franklin Gothic"/>
              <a:ea typeface="Franklin Gothic"/>
              <a:cs typeface="Franklin Gothic"/>
              <a:sym typeface="Franklin Gothic"/>
            </a:endParaRPr>
          </a:p>
          <a:p>
            <a:pPr indent="-109219" lvl="1" marL="731520" rtl="0" algn="l">
              <a:lnSpc>
                <a:spcPct val="90000"/>
              </a:lnSpc>
              <a:spcBef>
                <a:spcPts val="0"/>
              </a:spcBef>
              <a:spcAft>
                <a:spcPts val="0"/>
              </a:spcAft>
              <a:buClr>
                <a:srgbClr val="293039"/>
              </a:buClr>
              <a:buSzPts val="1000"/>
              <a:buFont typeface="Franklin Gothic"/>
              <a:buChar char="○"/>
            </a:pPr>
            <a:r>
              <a:rPr lang="en-US" sz="1000">
                <a:solidFill>
                  <a:srgbClr val="293039"/>
                </a:solidFill>
                <a:latin typeface="Franklin Gothic"/>
                <a:ea typeface="Franklin Gothic"/>
                <a:cs typeface="Franklin Gothic"/>
                <a:sym typeface="Franklin Gothic"/>
              </a:rPr>
              <a:t>Summit focused on validating the resilience of all operational success factors – not safety in a silo! (Strength/Potential Weakness Outlined)</a:t>
            </a:r>
            <a:endParaRPr sz="1000">
              <a:solidFill>
                <a:srgbClr val="293039"/>
              </a:solidFill>
              <a:latin typeface="Franklin Gothic"/>
              <a:ea typeface="Franklin Gothic"/>
              <a:cs typeface="Franklin Gothic"/>
              <a:sym typeface="Franklin Gothic"/>
            </a:endParaRPr>
          </a:p>
          <a:p>
            <a:pPr indent="-109220" lvl="0" marL="274320" rtl="0" algn="l">
              <a:lnSpc>
                <a:spcPct val="90000"/>
              </a:lnSpc>
              <a:spcBef>
                <a:spcPts val="0"/>
              </a:spcBef>
              <a:spcAft>
                <a:spcPts val="0"/>
              </a:spcAft>
              <a:buClr>
                <a:schemeClr val="dk1"/>
              </a:buClr>
              <a:buSzPts val="1000"/>
              <a:buFont typeface="Franklin Gothic"/>
              <a:buChar char="●"/>
            </a:pPr>
            <a:r>
              <a:rPr b="1" lang="en-US" sz="1000">
                <a:solidFill>
                  <a:srgbClr val="293039"/>
                </a:solidFill>
                <a:latin typeface="Franklin Gothic"/>
                <a:ea typeface="Franklin Gothic"/>
                <a:cs typeface="Franklin Gothic"/>
                <a:sym typeface="Franklin Gothic"/>
              </a:rPr>
              <a:t>We have a good team that communicates well </a:t>
            </a:r>
            <a:endParaRPr sz="1000">
              <a:solidFill>
                <a:srgbClr val="293039"/>
              </a:solidFill>
              <a:latin typeface="Franklin Gothic"/>
              <a:ea typeface="Franklin Gothic"/>
              <a:cs typeface="Franklin Gothic"/>
              <a:sym typeface="Franklin Gothic"/>
            </a:endParaRPr>
          </a:p>
          <a:p>
            <a:pPr indent="-109219" lvl="1" marL="731520" rtl="0" algn="l">
              <a:lnSpc>
                <a:spcPct val="90000"/>
              </a:lnSpc>
              <a:spcBef>
                <a:spcPts val="0"/>
              </a:spcBef>
              <a:spcAft>
                <a:spcPts val="0"/>
              </a:spcAft>
              <a:buClr>
                <a:srgbClr val="293039"/>
              </a:buClr>
              <a:buSzPts val="1000"/>
              <a:buFont typeface="Franklin Gothic"/>
              <a:buChar char="○"/>
            </a:pPr>
            <a:r>
              <a:rPr lang="en-US" sz="1000">
                <a:solidFill>
                  <a:srgbClr val="293039"/>
                </a:solidFill>
                <a:latin typeface="Franklin Gothic"/>
                <a:ea typeface="Franklin Gothic"/>
                <a:cs typeface="Franklin Gothic"/>
                <a:sym typeface="Franklin Gothic"/>
              </a:rPr>
              <a:t>indicator that we will most likely find out about what could become a problem faster than other teams because people understand why the schedule is build that way and provide input when changes happens about what could be a problem.</a:t>
            </a:r>
            <a:endParaRPr sz="1000">
              <a:solidFill>
                <a:srgbClr val="293039"/>
              </a:solidFill>
              <a:latin typeface="Franklin Gothic"/>
              <a:ea typeface="Franklin Gothic"/>
              <a:cs typeface="Franklin Gothic"/>
              <a:sym typeface="Franklin Gothic"/>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9826823988_1_8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9826823988_1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9826823988_1_8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9826823988_1_8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9826823988_1_8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9826823988_1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9826823988_1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9826823988_1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9826823988_1_6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9826823988_1_6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9826823988_1_6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39826823988_1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9826823988_1_6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9826823988_1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3985d357948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985d35794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985d357948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985d35794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9826823988_1_7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9826823988_1_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 Id="rId3"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Slide">
  <p:cSld name="TITLE_1">
    <p:spTree>
      <p:nvGrpSpPr>
        <p:cNvPr id="80" name="Shape 80"/>
        <p:cNvGrpSpPr/>
        <p:nvPr/>
      </p:nvGrpSpPr>
      <p:grpSpPr>
        <a:xfrm>
          <a:off x="0" y="0"/>
          <a:ext cx="0" cy="0"/>
          <a:chOff x="0" y="0"/>
          <a:chExt cx="0" cy="0"/>
        </a:xfrm>
      </p:grpSpPr>
      <p:pic>
        <p:nvPicPr>
          <p:cNvPr id="81" name="Google Shape;81;p13" title="DCSG+Deck.png"/>
          <p:cNvPicPr preferRelativeResize="0"/>
          <p:nvPr/>
        </p:nvPicPr>
        <p:blipFill>
          <a:blip r:embed="rId2">
            <a:alphaModFix/>
          </a:blip>
          <a:stretch>
            <a:fillRect/>
          </a:stretch>
        </p:blipFill>
        <p:spPr>
          <a:xfrm>
            <a:off x="0" y="0"/>
            <a:ext cx="12192000" cy="6857989"/>
          </a:xfrm>
          <a:prstGeom prst="rect">
            <a:avLst/>
          </a:prstGeom>
          <a:noFill/>
          <a:ln>
            <a:noFill/>
          </a:ln>
        </p:spPr>
      </p:pic>
      <p:pic>
        <p:nvPicPr>
          <p:cNvPr id="82" name="Google Shape;82;p13" title="1 Mortenson_Flush Right_White.png"/>
          <p:cNvPicPr preferRelativeResize="0"/>
          <p:nvPr/>
        </p:nvPicPr>
        <p:blipFill>
          <a:blip r:embed="rId3">
            <a:alphaModFix/>
          </a:blip>
          <a:stretch>
            <a:fillRect/>
          </a:stretch>
        </p:blipFill>
        <p:spPr>
          <a:xfrm>
            <a:off x="9881400" y="6000901"/>
            <a:ext cx="2005802" cy="552300"/>
          </a:xfrm>
          <a:prstGeom prst="rect">
            <a:avLst/>
          </a:prstGeom>
          <a:noFill/>
          <a:ln>
            <a:noFill/>
          </a:ln>
        </p:spPr>
      </p:pic>
      <p:cxnSp>
        <p:nvCxnSpPr>
          <p:cNvPr id="83" name="Google Shape;83;p13"/>
          <p:cNvCxnSpPr/>
          <p:nvPr/>
        </p:nvCxnSpPr>
        <p:spPr>
          <a:xfrm>
            <a:off x="1048500" y="3911379"/>
            <a:ext cx="9377100" cy="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Slide" type="title">
  <p:cSld name="TITLE">
    <p:spTree>
      <p:nvGrpSpPr>
        <p:cNvPr id="87" name="Shape 87"/>
        <p:cNvGrpSpPr/>
        <p:nvPr/>
      </p:nvGrpSpPr>
      <p:grpSpPr>
        <a:xfrm>
          <a:off x="0" y="0"/>
          <a:ext cx="0" cy="0"/>
          <a:chOff x="0" y="0"/>
          <a:chExt cx="0" cy="0"/>
        </a:xfrm>
      </p:grpSpPr>
      <p:pic>
        <p:nvPicPr>
          <p:cNvPr id="88" name="Google Shape;88;p15" title="DCSG+Deck.png"/>
          <p:cNvPicPr preferRelativeResize="0"/>
          <p:nvPr/>
        </p:nvPicPr>
        <p:blipFill>
          <a:blip r:embed="rId2">
            <a:alphaModFix/>
          </a:blip>
          <a:stretch>
            <a:fillRect/>
          </a:stretch>
        </p:blipFill>
        <p:spPr>
          <a:xfrm>
            <a:off x="0" y="0"/>
            <a:ext cx="12192000" cy="6857989"/>
          </a:xfrm>
          <a:prstGeom prst="rect">
            <a:avLst/>
          </a:prstGeom>
          <a:noFill/>
          <a:ln>
            <a:noFill/>
          </a:ln>
        </p:spPr>
      </p:pic>
      <p:pic>
        <p:nvPicPr>
          <p:cNvPr id="89" name="Google Shape;89;p15" title="1 Mortenson_Flush Right_White.png"/>
          <p:cNvPicPr preferRelativeResize="0"/>
          <p:nvPr/>
        </p:nvPicPr>
        <p:blipFill>
          <a:blip r:embed="rId3">
            <a:alphaModFix/>
          </a:blip>
          <a:stretch>
            <a:fillRect/>
          </a:stretch>
        </p:blipFill>
        <p:spPr>
          <a:xfrm>
            <a:off x="9881400" y="6000901"/>
            <a:ext cx="2005802" cy="552300"/>
          </a:xfrm>
          <a:prstGeom prst="rect">
            <a:avLst/>
          </a:prstGeom>
          <a:noFill/>
          <a:ln>
            <a:noFill/>
          </a:ln>
        </p:spPr>
      </p:pic>
      <p:cxnSp>
        <p:nvCxnSpPr>
          <p:cNvPr id="90" name="Google Shape;90;p15"/>
          <p:cNvCxnSpPr/>
          <p:nvPr/>
        </p:nvCxnSpPr>
        <p:spPr>
          <a:xfrm>
            <a:off x="1048500" y="3911379"/>
            <a:ext cx="9377100" cy="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losing Slide">
  <p:cSld name="TITLE_2">
    <p:spTree>
      <p:nvGrpSpPr>
        <p:cNvPr id="91" name="Shape 91"/>
        <p:cNvGrpSpPr/>
        <p:nvPr/>
      </p:nvGrpSpPr>
      <p:grpSpPr>
        <a:xfrm>
          <a:off x="0" y="0"/>
          <a:ext cx="0" cy="0"/>
          <a:chOff x="0" y="0"/>
          <a:chExt cx="0" cy="0"/>
        </a:xfrm>
      </p:grpSpPr>
      <p:pic>
        <p:nvPicPr>
          <p:cNvPr id="92" name="Google Shape;92;p16" title="DCSG+Deck.png"/>
          <p:cNvPicPr preferRelativeResize="0"/>
          <p:nvPr/>
        </p:nvPicPr>
        <p:blipFill>
          <a:blip r:embed="rId2">
            <a:alphaModFix/>
          </a:blip>
          <a:stretch>
            <a:fillRect/>
          </a:stretch>
        </p:blipFill>
        <p:spPr>
          <a:xfrm>
            <a:off x="0" y="0"/>
            <a:ext cx="12192000" cy="6857989"/>
          </a:xfrm>
          <a:prstGeom prst="rect">
            <a:avLst/>
          </a:prstGeom>
          <a:noFill/>
          <a:ln>
            <a:noFill/>
          </a:ln>
        </p:spPr>
      </p:pic>
      <p:pic>
        <p:nvPicPr>
          <p:cNvPr id="93" name="Google Shape;93;p16"/>
          <p:cNvPicPr preferRelativeResize="0"/>
          <p:nvPr/>
        </p:nvPicPr>
        <p:blipFill>
          <a:blip r:embed="rId3">
            <a:alphaModFix/>
          </a:blip>
          <a:stretch>
            <a:fillRect/>
          </a:stretch>
        </p:blipFill>
        <p:spPr>
          <a:xfrm>
            <a:off x="2225533" y="2738300"/>
            <a:ext cx="7740936" cy="1381400"/>
          </a:xfrm>
          <a:prstGeom prst="rect">
            <a:avLst/>
          </a:prstGeom>
          <a:noFill/>
          <a:ln>
            <a:noFill/>
          </a:ln>
        </p:spPr>
      </p:pic>
      <p:pic>
        <p:nvPicPr>
          <p:cNvPr id="94" name="Google Shape;94;p16" title="1 Mortenson_Flush Right_White.png"/>
          <p:cNvPicPr preferRelativeResize="0"/>
          <p:nvPr/>
        </p:nvPicPr>
        <p:blipFill>
          <a:blip r:embed="rId4">
            <a:alphaModFix/>
          </a:blip>
          <a:stretch>
            <a:fillRect/>
          </a:stretch>
        </p:blipFill>
        <p:spPr>
          <a:xfrm>
            <a:off x="11200950" y="6453467"/>
            <a:ext cx="865634" cy="234957"/>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Closing Slide Blank">
  <p:cSld name="TITLE_2_1">
    <p:spTree>
      <p:nvGrpSpPr>
        <p:cNvPr id="95" name="Shape 95"/>
        <p:cNvGrpSpPr/>
        <p:nvPr/>
      </p:nvGrpSpPr>
      <p:grpSpPr>
        <a:xfrm>
          <a:off x="0" y="0"/>
          <a:ext cx="0" cy="0"/>
          <a:chOff x="0" y="0"/>
          <a:chExt cx="0" cy="0"/>
        </a:xfrm>
      </p:grpSpPr>
      <p:pic>
        <p:nvPicPr>
          <p:cNvPr id="96" name="Google Shape;96;p17" title="DCSG+Deck.png"/>
          <p:cNvPicPr preferRelativeResize="0"/>
          <p:nvPr/>
        </p:nvPicPr>
        <p:blipFill>
          <a:blip r:embed="rId2">
            <a:alphaModFix/>
          </a:blip>
          <a:stretch>
            <a:fillRect/>
          </a:stretch>
        </p:blipFill>
        <p:spPr>
          <a:xfrm>
            <a:off x="0" y="0"/>
            <a:ext cx="12192000" cy="6857989"/>
          </a:xfrm>
          <a:prstGeom prst="rect">
            <a:avLst/>
          </a:prstGeom>
          <a:noFill/>
          <a:ln>
            <a:noFill/>
          </a:ln>
        </p:spPr>
      </p:pic>
      <p:pic>
        <p:nvPicPr>
          <p:cNvPr id="97" name="Google Shape;97;p17" title="1 Mortenson_Flush Right_White.png"/>
          <p:cNvPicPr preferRelativeResize="0"/>
          <p:nvPr/>
        </p:nvPicPr>
        <p:blipFill>
          <a:blip r:embed="rId3">
            <a:alphaModFix/>
          </a:blip>
          <a:stretch>
            <a:fillRect/>
          </a:stretch>
        </p:blipFill>
        <p:spPr>
          <a:xfrm>
            <a:off x="11200950" y="6453467"/>
            <a:ext cx="865634" cy="234957"/>
          </a:xfrm>
          <a:prstGeom prst="rect">
            <a:avLst/>
          </a:prstGeom>
          <a:noFill/>
          <a:ln>
            <a:noFill/>
          </a:ln>
        </p:spPr>
      </p:pic>
      <p:sp>
        <p:nvSpPr>
          <p:cNvPr id="98" name="Google Shape;98;p17"/>
          <p:cNvSpPr txBox="1"/>
          <p:nvPr>
            <p:ph type="title"/>
          </p:nvPr>
        </p:nvSpPr>
        <p:spPr>
          <a:xfrm>
            <a:off x="2019800" y="2830400"/>
            <a:ext cx="8152500" cy="1197300"/>
          </a:xfrm>
          <a:prstGeom prst="rect">
            <a:avLst/>
          </a:prstGeom>
        </p:spPr>
        <p:txBody>
          <a:bodyPr anchorCtr="0" anchor="ctr" bIns="121900" lIns="121900" spcFirstLastPara="1" rIns="121900" wrap="square" tIns="121900">
            <a:normAutofit/>
          </a:bodyPr>
          <a:lstStyle>
            <a:lvl1pPr lvl="0" algn="ctr">
              <a:spcBef>
                <a:spcPts val="0"/>
              </a:spcBef>
              <a:spcAft>
                <a:spcPts val="0"/>
              </a:spcAft>
              <a:buClr>
                <a:schemeClr val="lt1"/>
              </a:buClr>
              <a:buSzPts val="5100"/>
              <a:buNone/>
              <a:defRPr sz="5100">
                <a:solidFill>
                  <a:schemeClr val="lt1"/>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Title Slide">
  <p:cSld name="TITLE_1">
    <p:spTree>
      <p:nvGrpSpPr>
        <p:cNvPr id="99" name="Shape 99"/>
        <p:cNvGrpSpPr/>
        <p:nvPr/>
      </p:nvGrpSpPr>
      <p:grpSpPr>
        <a:xfrm>
          <a:off x="0" y="0"/>
          <a:ext cx="0" cy="0"/>
          <a:chOff x="0" y="0"/>
          <a:chExt cx="0" cy="0"/>
        </a:xfrm>
      </p:grpSpPr>
      <p:pic>
        <p:nvPicPr>
          <p:cNvPr id="100" name="Google Shape;100;p18" title="1 Mortenson_Flush Right_White.png"/>
          <p:cNvPicPr preferRelativeResize="0"/>
          <p:nvPr/>
        </p:nvPicPr>
        <p:blipFill>
          <a:blip r:embed="rId2">
            <a:alphaModFix/>
          </a:blip>
          <a:stretch>
            <a:fillRect/>
          </a:stretch>
        </p:blipFill>
        <p:spPr>
          <a:xfrm>
            <a:off x="9881400" y="6000901"/>
            <a:ext cx="2005802" cy="552300"/>
          </a:xfrm>
          <a:prstGeom prst="rect">
            <a:avLst/>
          </a:prstGeom>
          <a:noFill/>
          <a:ln>
            <a:noFill/>
          </a:ln>
        </p:spPr>
      </p:pic>
      <p:pic>
        <p:nvPicPr>
          <p:cNvPr id="101" name="Google Shape;101;p18" title="DCSG+Deck_Green2.png"/>
          <p:cNvPicPr preferRelativeResize="0"/>
          <p:nvPr/>
        </p:nvPicPr>
        <p:blipFill>
          <a:blip r:embed="rId3">
            <a:alphaModFix/>
          </a:blip>
          <a:stretch>
            <a:fillRect/>
          </a:stretch>
        </p:blipFill>
        <p:spPr>
          <a:xfrm>
            <a:off x="0" y="0"/>
            <a:ext cx="12192000" cy="6864358"/>
          </a:xfrm>
          <a:prstGeom prst="rect">
            <a:avLst/>
          </a:prstGeom>
          <a:noFill/>
          <a:ln>
            <a:noFill/>
          </a:ln>
        </p:spPr>
      </p:pic>
      <p:pic>
        <p:nvPicPr>
          <p:cNvPr id="102" name="Google Shape;102;p18" title="1 Mortenson_Flush Right_White.png"/>
          <p:cNvPicPr preferRelativeResize="0"/>
          <p:nvPr/>
        </p:nvPicPr>
        <p:blipFill>
          <a:blip r:embed="rId2">
            <a:alphaModFix/>
          </a:blip>
          <a:stretch>
            <a:fillRect/>
          </a:stretch>
        </p:blipFill>
        <p:spPr>
          <a:xfrm>
            <a:off x="9881400" y="6000901"/>
            <a:ext cx="2005802" cy="552300"/>
          </a:xfrm>
          <a:prstGeom prst="rect">
            <a:avLst/>
          </a:prstGeom>
          <a:noFill/>
          <a:ln>
            <a:noFill/>
          </a:ln>
        </p:spPr>
      </p:pic>
      <p:cxnSp>
        <p:nvCxnSpPr>
          <p:cNvPr id="103" name="Google Shape;103;p18"/>
          <p:cNvCxnSpPr/>
          <p:nvPr/>
        </p:nvCxnSpPr>
        <p:spPr>
          <a:xfrm>
            <a:off x="1048500" y="3911379"/>
            <a:ext cx="9377100" cy="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Closing Slide 1">
  <p:cSld name="TITLE_1_2">
    <p:spTree>
      <p:nvGrpSpPr>
        <p:cNvPr id="104" name="Shape 104"/>
        <p:cNvGrpSpPr/>
        <p:nvPr/>
      </p:nvGrpSpPr>
      <p:grpSpPr>
        <a:xfrm>
          <a:off x="0" y="0"/>
          <a:ext cx="0" cy="0"/>
          <a:chOff x="0" y="0"/>
          <a:chExt cx="0" cy="0"/>
        </a:xfrm>
      </p:grpSpPr>
      <p:pic>
        <p:nvPicPr>
          <p:cNvPr id="105" name="Google Shape;105;p19" title="1 Mortenson_Flush Right_White.png"/>
          <p:cNvPicPr preferRelativeResize="0"/>
          <p:nvPr/>
        </p:nvPicPr>
        <p:blipFill>
          <a:blip r:embed="rId2">
            <a:alphaModFix/>
          </a:blip>
          <a:stretch>
            <a:fillRect/>
          </a:stretch>
        </p:blipFill>
        <p:spPr>
          <a:xfrm>
            <a:off x="9881400" y="6000901"/>
            <a:ext cx="2005802" cy="552300"/>
          </a:xfrm>
          <a:prstGeom prst="rect">
            <a:avLst/>
          </a:prstGeom>
          <a:noFill/>
          <a:ln>
            <a:noFill/>
          </a:ln>
        </p:spPr>
      </p:pic>
      <p:pic>
        <p:nvPicPr>
          <p:cNvPr id="106" name="Google Shape;106;p19" title="DCSG+Deck_Green2.png"/>
          <p:cNvPicPr preferRelativeResize="0"/>
          <p:nvPr/>
        </p:nvPicPr>
        <p:blipFill>
          <a:blip r:embed="rId3">
            <a:alphaModFix/>
          </a:blip>
          <a:stretch>
            <a:fillRect/>
          </a:stretch>
        </p:blipFill>
        <p:spPr>
          <a:xfrm>
            <a:off x="0" y="0"/>
            <a:ext cx="12192000" cy="6864358"/>
          </a:xfrm>
          <a:prstGeom prst="rect">
            <a:avLst/>
          </a:prstGeom>
          <a:noFill/>
          <a:ln>
            <a:noFill/>
          </a:ln>
        </p:spPr>
      </p:pic>
      <p:pic>
        <p:nvPicPr>
          <p:cNvPr id="107" name="Google Shape;107;p19"/>
          <p:cNvPicPr preferRelativeResize="0"/>
          <p:nvPr/>
        </p:nvPicPr>
        <p:blipFill>
          <a:blip r:embed="rId4">
            <a:alphaModFix/>
          </a:blip>
          <a:stretch>
            <a:fillRect/>
          </a:stretch>
        </p:blipFill>
        <p:spPr>
          <a:xfrm>
            <a:off x="2225533" y="2738300"/>
            <a:ext cx="7740936" cy="1381400"/>
          </a:xfrm>
          <a:prstGeom prst="rect">
            <a:avLst/>
          </a:prstGeom>
          <a:noFill/>
          <a:ln>
            <a:noFill/>
          </a:ln>
        </p:spPr>
      </p:pic>
      <p:pic>
        <p:nvPicPr>
          <p:cNvPr id="108" name="Google Shape;108;p19" title="1 Mortenson_Flush Right_White.png"/>
          <p:cNvPicPr preferRelativeResize="0"/>
          <p:nvPr/>
        </p:nvPicPr>
        <p:blipFill>
          <a:blip r:embed="rId2">
            <a:alphaModFix/>
          </a:blip>
          <a:stretch>
            <a:fillRect/>
          </a:stretch>
        </p:blipFill>
        <p:spPr>
          <a:xfrm>
            <a:off x="11200950" y="6453467"/>
            <a:ext cx="865634" cy="23495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Closing Slide 2">
  <p:cSld name="TITLE_1_2_1">
    <p:spTree>
      <p:nvGrpSpPr>
        <p:cNvPr id="109" name="Shape 109"/>
        <p:cNvGrpSpPr/>
        <p:nvPr/>
      </p:nvGrpSpPr>
      <p:grpSpPr>
        <a:xfrm>
          <a:off x="0" y="0"/>
          <a:ext cx="0" cy="0"/>
          <a:chOff x="0" y="0"/>
          <a:chExt cx="0" cy="0"/>
        </a:xfrm>
      </p:grpSpPr>
      <p:pic>
        <p:nvPicPr>
          <p:cNvPr id="110" name="Google Shape;110;p20" title="1 Mortenson_Flush Right_White.png"/>
          <p:cNvPicPr preferRelativeResize="0"/>
          <p:nvPr/>
        </p:nvPicPr>
        <p:blipFill>
          <a:blip r:embed="rId2">
            <a:alphaModFix/>
          </a:blip>
          <a:stretch>
            <a:fillRect/>
          </a:stretch>
        </p:blipFill>
        <p:spPr>
          <a:xfrm>
            <a:off x="9881400" y="6000901"/>
            <a:ext cx="2005802" cy="552300"/>
          </a:xfrm>
          <a:prstGeom prst="rect">
            <a:avLst/>
          </a:prstGeom>
          <a:noFill/>
          <a:ln>
            <a:noFill/>
          </a:ln>
        </p:spPr>
      </p:pic>
      <p:pic>
        <p:nvPicPr>
          <p:cNvPr id="111" name="Google Shape;111;p20" title="DCSG+Deck_Green2.png"/>
          <p:cNvPicPr preferRelativeResize="0"/>
          <p:nvPr/>
        </p:nvPicPr>
        <p:blipFill>
          <a:blip r:embed="rId3">
            <a:alphaModFix/>
          </a:blip>
          <a:stretch>
            <a:fillRect/>
          </a:stretch>
        </p:blipFill>
        <p:spPr>
          <a:xfrm>
            <a:off x="0" y="0"/>
            <a:ext cx="12192000" cy="6864358"/>
          </a:xfrm>
          <a:prstGeom prst="rect">
            <a:avLst/>
          </a:prstGeom>
          <a:noFill/>
          <a:ln>
            <a:noFill/>
          </a:ln>
        </p:spPr>
      </p:pic>
      <p:sp>
        <p:nvSpPr>
          <p:cNvPr id="112" name="Google Shape;112;p20"/>
          <p:cNvSpPr txBox="1"/>
          <p:nvPr>
            <p:ph type="title"/>
          </p:nvPr>
        </p:nvSpPr>
        <p:spPr>
          <a:xfrm>
            <a:off x="2019800" y="2830400"/>
            <a:ext cx="8152500" cy="1197300"/>
          </a:xfrm>
          <a:prstGeom prst="rect">
            <a:avLst/>
          </a:prstGeom>
        </p:spPr>
        <p:txBody>
          <a:bodyPr anchorCtr="0" anchor="ctr" bIns="121900" lIns="121900" spcFirstLastPara="1" rIns="121900" wrap="square" tIns="121900">
            <a:normAutofit/>
          </a:bodyPr>
          <a:lstStyle>
            <a:lvl1pPr lvl="0" algn="ctr">
              <a:spcBef>
                <a:spcPts val="0"/>
              </a:spcBef>
              <a:spcAft>
                <a:spcPts val="0"/>
              </a:spcAft>
              <a:buClr>
                <a:schemeClr val="lt1"/>
              </a:buClr>
              <a:buSzPts val="5100"/>
              <a:buNone/>
              <a:defRPr sz="5100">
                <a:solidFill>
                  <a:schemeClr val="lt1"/>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pic>
        <p:nvPicPr>
          <p:cNvPr id="113" name="Google Shape;113;p20" title="1 Mortenson_Flush Right_White.png"/>
          <p:cNvPicPr preferRelativeResize="0"/>
          <p:nvPr/>
        </p:nvPicPr>
        <p:blipFill>
          <a:blip r:embed="rId2">
            <a:alphaModFix/>
          </a:blip>
          <a:stretch>
            <a:fillRect/>
          </a:stretch>
        </p:blipFill>
        <p:spPr>
          <a:xfrm>
            <a:off x="11200950" y="6453467"/>
            <a:ext cx="865634" cy="23495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Title Slide">
  <p:cSld name="TITLE_1_1">
    <p:spTree>
      <p:nvGrpSpPr>
        <p:cNvPr id="114" name="Shape 114"/>
        <p:cNvGrpSpPr/>
        <p:nvPr/>
      </p:nvGrpSpPr>
      <p:grpSpPr>
        <a:xfrm>
          <a:off x="0" y="0"/>
          <a:ext cx="0" cy="0"/>
          <a:chOff x="0" y="0"/>
          <a:chExt cx="0" cy="0"/>
        </a:xfrm>
      </p:grpSpPr>
      <p:pic>
        <p:nvPicPr>
          <p:cNvPr id="115" name="Google Shape;115;p21" title="DCSG+Deck_Orange.png"/>
          <p:cNvPicPr preferRelativeResize="0"/>
          <p:nvPr/>
        </p:nvPicPr>
        <p:blipFill>
          <a:blip r:embed="rId2">
            <a:alphaModFix/>
          </a:blip>
          <a:stretch>
            <a:fillRect/>
          </a:stretch>
        </p:blipFill>
        <p:spPr>
          <a:xfrm>
            <a:off x="0" y="0"/>
            <a:ext cx="12191995" cy="6858000"/>
          </a:xfrm>
          <a:prstGeom prst="rect">
            <a:avLst/>
          </a:prstGeom>
          <a:noFill/>
          <a:ln>
            <a:noFill/>
          </a:ln>
        </p:spPr>
      </p:pic>
      <p:pic>
        <p:nvPicPr>
          <p:cNvPr id="116" name="Google Shape;116;p21" title="1 Mortenson_Flush Right_White.png"/>
          <p:cNvPicPr preferRelativeResize="0"/>
          <p:nvPr/>
        </p:nvPicPr>
        <p:blipFill>
          <a:blip r:embed="rId3">
            <a:alphaModFix/>
          </a:blip>
          <a:stretch>
            <a:fillRect/>
          </a:stretch>
        </p:blipFill>
        <p:spPr>
          <a:xfrm>
            <a:off x="9881400" y="6000901"/>
            <a:ext cx="2005802" cy="552300"/>
          </a:xfrm>
          <a:prstGeom prst="rect">
            <a:avLst/>
          </a:prstGeom>
          <a:noFill/>
          <a:ln>
            <a:noFill/>
          </a:ln>
        </p:spPr>
      </p:pic>
      <p:pic>
        <p:nvPicPr>
          <p:cNvPr id="117" name="Google Shape;117;p21" title="1 Mortenson_Flush Right_White.png"/>
          <p:cNvPicPr preferRelativeResize="0"/>
          <p:nvPr/>
        </p:nvPicPr>
        <p:blipFill>
          <a:blip r:embed="rId3">
            <a:alphaModFix/>
          </a:blip>
          <a:stretch>
            <a:fillRect/>
          </a:stretch>
        </p:blipFill>
        <p:spPr>
          <a:xfrm>
            <a:off x="9881400" y="6000901"/>
            <a:ext cx="2005802" cy="552300"/>
          </a:xfrm>
          <a:prstGeom prst="rect">
            <a:avLst/>
          </a:prstGeom>
          <a:noFill/>
          <a:ln>
            <a:noFill/>
          </a:ln>
        </p:spPr>
      </p:pic>
      <p:cxnSp>
        <p:nvCxnSpPr>
          <p:cNvPr id="118" name="Google Shape;118;p21"/>
          <p:cNvCxnSpPr/>
          <p:nvPr/>
        </p:nvCxnSpPr>
        <p:spPr>
          <a:xfrm>
            <a:off x="1048500" y="3911379"/>
            <a:ext cx="9377100" cy="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osing Slide 1">
  <p:cSld name="TITLE_1_1_1">
    <p:spTree>
      <p:nvGrpSpPr>
        <p:cNvPr id="119" name="Shape 119"/>
        <p:cNvGrpSpPr/>
        <p:nvPr/>
      </p:nvGrpSpPr>
      <p:grpSpPr>
        <a:xfrm>
          <a:off x="0" y="0"/>
          <a:ext cx="0" cy="0"/>
          <a:chOff x="0" y="0"/>
          <a:chExt cx="0" cy="0"/>
        </a:xfrm>
      </p:grpSpPr>
      <p:pic>
        <p:nvPicPr>
          <p:cNvPr id="120" name="Google Shape;120;p22" title="DCSG+Deck_Orange.png"/>
          <p:cNvPicPr preferRelativeResize="0"/>
          <p:nvPr/>
        </p:nvPicPr>
        <p:blipFill>
          <a:blip r:embed="rId2">
            <a:alphaModFix/>
          </a:blip>
          <a:stretch>
            <a:fillRect/>
          </a:stretch>
        </p:blipFill>
        <p:spPr>
          <a:xfrm>
            <a:off x="0" y="0"/>
            <a:ext cx="12191995" cy="6858000"/>
          </a:xfrm>
          <a:prstGeom prst="rect">
            <a:avLst/>
          </a:prstGeom>
          <a:noFill/>
          <a:ln>
            <a:noFill/>
          </a:ln>
        </p:spPr>
      </p:pic>
      <p:pic>
        <p:nvPicPr>
          <p:cNvPr id="121" name="Google Shape;121;p22"/>
          <p:cNvPicPr preferRelativeResize="0"/>
          <p:nvPr/>
        </p:nvPicPr>
        <p:blipFill>
          <a:blip r:embed="rId3">
            <a:alphaModFix/>
          </a:blip>
          <a:stretch>
            <a:fillRect/>
          </a:stretch>
        </p:blipFill>
        <p:spPr>
          <a:xfrm>
            <a:off x="2225533" y="2738300"/>
            <a:ext cx="7740936" cy="1381400"/>
          </a:xfrm>
          <a:prstGeom prst="rect">
            <a:avLst/>
          </a:prstGeom>
          <a:noFill/>
          <a:ln>
            <a:noFill/>
          </a:ln>
        </p:spPr>
      </p:pic>
      <p:pic>
        <p:nvPicPr>
          <p:cNvPr id="122" name="Google Shape;122;p22" title="1 Mortenson_Flush Right_White.png"/>
          <p:cNvPicPr preferRelativeResize="0"/>
          <p:nvPr/>
        </p:nvPicPr>
        <p:blipFill>
          <a:blip r:embed="rId4">
            <a:alphaModFix/>
          </a:blip>
          <a:stretch>
            <a:fillRect/>
          </a:stretch>
        </p:blipFill>
        <p:spPr>
          <a:xfrm>
            <a:off x="11200950" y="6453467"/>
            <a:ext cx="865634" cy="23495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Closing Slide 2">
  <p:cSld name="TITLE_1_1_1_1">
    <p:spTree>
      <p:nvGrpSpPr>
        <p:cNvPr id="123" name="Shape 123"/>
        <p:cNvGrpSpPr/>
        <p:nvPr/>
      </p:nvGrpSpPr>
      <p:grpSpPr>
        <a:xfrm>
          <a:off x="0" y="0"/>
          <a:ext cx="0" cy="0"/>
          <a:chOff x="0" y="0"/>
          <a:chExt cx="0" cy="0"/>
        </a:xfrm>
      </p:grpSpPr>
      <p:pic>
        <p:nvPicPr>
          <p:cNvPr id="124" name="Google Shape;124;p23" title="DCSG+Deck_Orange.png"/>
          <p:cNvPicPr preferRelativeResize="0"/>
          <p:nvPr/>
        </p:nvPicPr>
        <p:blipFill>
          <a:blip r:embed="rId2">
            <a:alphaModFix/>
          </a:blip>
          <a:stretch>
            <a:fillRect/>
          </a:stretch>
        </p:blipFill>
        <p:spPr>
          <a:xfrm>
            <a:off x="0" y="0"/>
            <a:ext cx="12191995" cy="6858000"/>
          </a:xfrm>
          <a:prstGeom prst="rect">
            <a:avLst/>
          </a:prstGeom>
          <a:noFill/>
          <a:ln>
            <a:noFill/>
          </a:ln>
        </p:spPr>
      </p:pic>
      <p:sp>
        <p:nvSpPr>
          <p:cNvPr id="125" name="Google Shape;125;p23"/>
          <p:cNvSpPr txBox="1"/>
          <p:nvPr>
            <p:ph type="title"/>
          </p:nvPr>
        </p:nvSpPr>
        <p:spPr>
          <a:xfrm>
            <a:off x="2019800" y="2830400"/>
            <a:ext cx="8152500" cy="1197300"/>
          </a:xfrm>
          <a:prstGeom prst="rect">
            <a:avLst/>
          </a:prstGeom>
        </p:spPr>
        <p:txBody>
          <a:bodyPr anchorCtr="0" anchor="ctr" bIns="121900" lIns="121900" spcFirstLastPara="1" rIns="121900" wrap="square" tIns="121900">
            <a:normAutofit/>
          </a:bodyPr>
          <a:lstStyle>
            <a:lvl1pPr lvl="0" algn="ctr">
              <a:spcBef>
                <a:spcPts val="0"/>
              </a:spcBef>
              <a:spcAft>
                <a:spcPts val="0"/>
              </a:spcAft>
              <a:buClr>
                <a:schemeClr val="lt1"/>
              </a:buClr>
              <a:buSzPts val="5100"/>
              <a:buNone/>
              <a:defRPr sz="5100">
                <a:solidFill>
                  <a:schemeClr val="lt1"/>
                </a:solidFill>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pic>
        <p:nvPicPr>
          <p:cNvPr id="126" name="Google Shape;126;p23" title="1 Mortenson_Flush Right_White.png"/>
          <p:cNvPicPr preferRelativeResize="0"/>
          <p:nvPr/>
        </p:nvPicPr>
        <p:blipFill>
          <a:blip r:embed="rId3">
            <a:alphaModFix/>
          </a:blip>
          <a:stretch>
            <a:fillRect/>
          </a:stretch>
        </p:blipFill>
        <p:spPr>
          <a:xfrm>
            <a:off x="11200950" y="6453467"/>
            <a:ext cx="865634" cy="23495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Agenda 1">
  <p:cSld name="CUSTOM">
    <p:bg>
      <p:bgPr>
        <a:solidFill>
          <a:srgbClr val="004F8C"/>
        </a:solidFill>
      </p:bgPr>
    </p:bg>
    <p:spTree>
      <p:nvGrpSpPr>
        <p:cNvPr id="127" name="Shape 127"/>
        <p:cNvGrpSpPr/>
        <p:nvPr/>
      </p:nvGrpSpPr>
      <p:grpSpPr>
        <a:xfrm>
          <a:off x="0" y="0"/>
          <a:ext cx="0" cy="0"/>
          <a:chOff x="0" y="0"/>
          <a:chExt cx="0" cy="0"/>
        </a:xfrm>
      </p:grpSpPr>
      <p:sp>
        <p:nvSpPr>
          <p:cNvPr id="128" name="Google Shape;128;p24"/>
          <p:cNvSpPr txBox="1"/>
          <p:nvPr/>
        </p:nvSpPr>
        <p:spPr>
          <a:xfrm>
            <a:off x="508000" y="332567"/>
            <a:ext cx="2902500" cy="1031400"/>
          </a:xfrm>
          <a:prstGeom prst="rect">
            <a:avLst/>
          </a:prstGeom>
          <a:noFill/>
          <a:ln>
            <a:noFill/>
          </a:ln>
        </p:spPr>
        <p:txBody>
          <a:bodyPr anchorCtr="0" anchor="ctr" bIns="121900" lIns="121900" spcFirstLastPara="1" rIns="121900" wrap="square" tIns="121900">
            <a:spAutoFit/>
          </a:bodyPr>
          <a:lstStyle/>
          <a:p>
            <a:pPr indent="0" lvl="0" marL="0" rtl="0" algn="l">
              <a:spcBef>
                <a:spcPts val="0"/>
              </a:spcBef>
              <a:spcAft>
                <a:spcPts val="0"/>
              </a:spcAft>
              <a:buNone/>
            </a:pPr>
            <a:r>
              <a:rPr b="1" lang="en-US" sz="5100">
                <a:solidFill>
                  <a:schemeClr val="lt1"/>
                </a:solidFill>
                <a:latin typeface="Franklin Gothic"/>
                <a:ea typeface="Franklin Gothic"/>
                <a:cs typeface="Franklin Gothic"/>
                <a:sym typeface="Franklin Gothic"/>
              </a:rPr>
              <a:t>AGENDA</a:t>
            </a:r>
            <a:endParaRPr b="1" sz="5100">
              <a:solidFill>
                <a:schemeClr val="lt1"/>
              </a:solidFill>
              <a:latin typeface="Franklin Gothic"/>
              <a:ea typeface="Franklin Gothic"/>
              <a:cs typeface="Franklin Gothic"/>
              <a:sym typeface="Franklin Gothic"/>
            </a:endParaRPr>
          </a:p>
        </p:txBody>
      </p:sp>
      <p:pic>
        <p:nvPicPr>
          <p:cNvPr descr="Diagram&#10;&#10;Description automatically generated" id="129" name="Google Shape;129;p24"/>
          <p:cNvPicPr preferRelativeResize="0"/>
          <p:nvPr/>
        </p:nvPicPr>
        <p:blipFill rotWithShape="1">
          <a:blip r:embed="rId2">
            <a:alphaModFix/>
          </a:blip>
          <a:srcRect b="0" l="0" r="0" t="0"/>
          <a:stretch/>
        </p:blipFill>
        <p:spPr>
          <a:xfrm>
            <a:off x="3802699" y="2759000"/>
            <a:ext cx="8706299" cy="4452332"/>
          </a:xfrm>
          <a:prstGeom prst="rect">
            <a:avLst/>
          </a:prstGeom>
          <a:noFill/>
          <a:ln>
            <a:noFill/>
          </a:ln>
        </p:spPr>
      </p:pic>
      <p:cxnSp>
        <p:nvCxnSpPr>
          <p:cNvPr id="130" name="Google Shape;130;p24"/>
          <p:cNvCxnSpPr/>
          <p:nvPr/>
        </p:nvCxnSpPr>
        <p:spPr>
          <a:xfrm>
            <a:off x="631933" y="1495107"/>
            <a:ext cx="2358300" cy="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Agenda 2">
  <p:cSld name="CUSTOM_1">
    <p:bg>
      <p:bgPr>
        <a:solidFill>
          <a:srgbClr val="004F8C"/>
        </a:solidFill>
      </p:bgPr>
    </p:bg>
    <p:spTree>
      <p:nvGrpSpPr>
        <p:cNvPr id="131" name="Shape 131"/>
        <p:cNvGrpSpPr/>
        <p:nvPr/>
      </p:nvGrpSpPr>
      <p:grpSpPr>
        <a:xfrm>
          <a:off x="0" y="0"/>
          <a:ext cx="0" cy="0"/>
          <a:chOff x="0" y="0"/>
          <a:chExt cx="0" cy="0"/>
        </a:xfrm>
      </p:grpSpPr>
      <p:sp>
        <p:nvSpPr>
          <p:cNvPr id="132" name="Google Shape;132;p25"/>
          <p:cNvSpPr txBox="1"/>
          <p:nvPr/>
        </p:nvSpPr>
        <p:spPr>
          <a:xfrm>
            <a:off x="89567" y="2950267"/>
            <a:ext cx="3284100" cy="9576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5600">
                <a:solidFill>
                  <a:schemeClr val="lt1"/>
                </a:solidFill>
                <a:latin typeface="Franklin Gothic"/>
                <a:ea typeface="Franklin Gothic"/>
                <a:cs typeface="Franklin Gothic"/>
                <a:sym typeface="Franklin Gothic"/>
              </a:rPr>
              <a:t>AGENDA</a:t>
            </a:r>
            <a:endParaRPr b="1" sz="5600">
              <a:solidFill>
                <a:schemeClr val="lt1"/>
              </a:solidFill>
              <a:latin typeface="Franklin Gothic"/>
              <a:ea typeface="Franklin Gothic"/>
              <a:cs typeface="Franklin Gothic"/>
              <a:sym typeface="Franklin Gothic"/>
            </a:endParaRPr>
          </a:p>
        </p:txBody>
      </p:sp>
      <p:pic>
        <p:nvPicPr>
          <p:cNvPr descr="Diagram&#10;&#10;Description automatically generated" id="133" name="Google Shape;133;p25"/>
          <p:cNvPicPr preferRelativeResize="0"/>
          <p:nvPr/>
        </p:nvPicPr>
        <p:blipFill rotWithShape="1">
          <a:blip r:embed="rId2">
            <a:alphaModFix/>
          </a:blip>
          <a:srcRect b="0" l="0" r="0" t="0"/>
          <a:stretch/>
        </p:blipFill>
        <p:spPr>
          <a:xfrm>
            <a:off x="5112849" y="3429000"/>
            <a:ext cx="7396153" cy="3782332"/>
          </a:xfrm>
          <a:prstGeom prst="rect">
            <a:avLst/>
          </a:prstGeom>
          <a:noFill/>
          <a:ln>
            <a:noFill/>
          </a:ln>
        </p:spPr>
      </p:pic>
      <p:cxnSp>
        <p:nvCxnSpPr>
          <p:cNvPr id="134" name="Google Shape;134;p25"/>
          <p:cNvCxnSpPr/>
          <p:nvPr/>
        </p:nvCxnSpPr>
        <p:spPr>
          <a:xfrm>
            <a:off x="3531395" y="1415000"/>
            <a:ext cx="0" cy="402810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genda 1">
  <p:cSld name="CUSTOM_2">
    <p:bg>
      <p:bgPr>
        <a:solidFill>
          <a:srgbClr val="4F8B36"/>
        </a:solidFill>
      </p:bgPr>
    </p:bg>
    <p:spTree>
      <p:nvGrpSpPr>
        <p:cNvPr id="135" name="Shape 135"/>
        <p:cNvGrpSpPr/>
        <p:nvPr/>
      </p:nvGrpSpPr>
      <p:grpSpPr>
        <a:xfrm>
          <a:off x="0" y="0"/>
          <a:ext cx="0" cy="0"/>
          <a:chOff x="0" y="0"/>
          <a:chExt cx="0" cy="0"/>
        </a:xfrm>
      </p:grpSpPr>
      <p:sp>
        <p:nvSpPr>
          <p:cNvPr id="136" name="Google Shape;136;p26"/>
          <p:cNvSpPr txBox="1"/>
          <p:nvPr/>
        </p:nvSpPr>
        <p:spPr>
          <a:xfrm>
            <a:off x="508000" y="332567"/>
            <a:ext cx="2902500" cy="1031400"/>
          </a:xfrm>
          <a:prstGeom prst="rect">
            <a:avLst/>
          </a:prstGeom>
          <a:noFill/>
          <a:ln>
            <a:noFill/>
          </a:ln>
        </p:spPr>
        <p:txBody>
          <a:bodyPr anchorCtr="0" anchor="ctr" bIns="121900" lIns="121900" spcFirstLastPara="1" rIns="121900" wrap="square" tIns="121900">
            <a:spAutoFit/>
          </a:bodyPr>
          <a:lstStyle/>
          <a:p>
            <a:pPr indent="0" lvl="0" marL="0" rtl="0" algn="l">
              <a:spcBef>
                <a:spcPts val="0"/>
              </a:spcBef>
              <a:spcAft>
                <a:spcPts val="0"/>
              </a:spcAft>
              <a:buNone/>
            </a:pPr>
            <a:r>
              <a:rPr b="1" lang="en-US" sz="5100">
                <a:solidFill>
                  <a:schemeClr val="lt1"/>
                </a:solidFill>
                <a:latin typeface="Franklin Gothic"/>
                <a:ea typeface="Franklin Gothic"/>
                <a:cs typeface="Franklin Gothic"/>
                <a:sym typeface="Franklin Gothic"/>
              </a:rPr>
              <a:t>AGENDA</a:t>
            </a:r>
            <a:endParaRPr b="1" sz="5100">
              <a:solidFill>
                <a:schemeClr val="lt1"/>
              </a:solidFill>
              <a:latin typeface="Franklin Gothic"/>
              <a:ea typeface="Franklin Gothic"/>
              <a:cs typeface="Franklin Gothic"/>
              <a:sym typeface="Franklin Gothic"/>
            </a:endParaRPr>
          </a:p>
        </p:txBody>
      </p:sp>
      <p:pic>
        <p:nvPicPr>
          <p:cNvPr descr="Diagram&#10;&#10;Description automatically generated" id="137" name="Google Shape;137;p26"/>
          <p:cNvPicPr preferRelativeResize="0"/>
          <p:nvPr/>
        </p:nvPicPr>
        <p:blipFill rotWithShape="1">
          <a:blip r:embed="rId2">
            <a:alphaModFix/>
          </a:blip>
          <a:srcRect b="0" l="0" r="0" t="0"/>
          <a:stretch/>
        </p:blipFill>
        <p:spPr>
          <a:xfrm>
            <a:off x="3802699" y="2759000"/>
            <a:ext cx="8706299" cy="4452332"/>
          </a:xfrm>
          <a:prstGeom prst="rect">
            <a:avLst/>
          </a:prstGeom>
          <a:noFill/>
          <a:ln>
            <a:noFill/>
          </a:ln>
        </p:spPr>
      </p:pic>
      <p:cxnSp>
        <p:nvCxnSpPr>
          <p:cNvPr id="138" name="Google Shape;138;p26"/>
          <p:cNvCxnSpPr/>
          <p:nvPr/>
        </p:nvCxnSpPr>
        <p:spPr>
          <a:xfrm>
            <a:off x="631933" y="1495107"/>
            <a:ext cx="2358300" cy="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genda 2">
  <p:cSld name="CUSTOM_1_1">
    <p:bg>
      <p:bgPr>
        <a:solidFill>
          <a:srgbClr val="4F8B36"/>
        </a:solidFill>
      </p:bgPr>
    </p:bg>
    <p:spTree>
      <p:nvGrpSpPr>
        <p:cNvPr id="139" name="Shape 139"/>
        <p:cNvGrpSpPr/>
        <p:nvPr/>
      </p:nvGrpSpPr>
      <p:grpSpPr>
        <a:xfrm>
          <a:off x="0" y="0"/>
          <a:ext cx="0" cy="0"/>
          <a:chOff x="0" y="0"/>
          <a:chExt cx="0" cy="0"/>
        </a:xfrm>
      </p:grpSpPr>
      <p:sp>
        <p:nvSpPr>
          <p:cNvPr id="140" name="Google Shape;140;p27"/>
          <p:cNvSpPr txBox="1"/>
          <p:nvPr/>
        </p:nvSpPr>
        <p:spPr>
          <a:xfrm>
            <a:off x="89567" y="2950267"/>
            <a:ext cx="3284100" cy="9576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5600">
                <a:solidFill>
                  <a:schemeClr val="lt1"/>
                </a:solidFill>
                <a:latin typeface="Franklin Gothic"/>
                <a:ea typeface="Franklin Gothic"/>
                <a:cs typeface="Franklin Gothic"/>
                <a:sym typeface="Franklin Gothic"/>
              </a:rPr>
              <a:t>AGENDA</a:t>
            </a:r>
            <a:endParaRPr b="1" sz="5600">
              <a:solidFill>
                <a:schemeClr val="lt1"/>
              </a:solidFill>
              <a:latin typeface="Franklin Gothic"/>
              <a:ea typeface="Franklin Gothic"/>
              <a:cs typeface="Franklin Gothic"/>
              <a:sym typeface="Franklin Gothic"/>
            </a:endParaRPr>
          </a:p>
        </p:txBody>
      </p:sp>
      <p:pic>
        <p:nvPicPr>
          <p:cNvPr descr="Diagram&#10;&#10;Description automatically generated" id="141" name="Google Shape;141;p27"/>
          <p:cNvPicPr preferRelativeResize="0"/>
          <p:nvPr/>
        </p:nvPicPr>
        <p:blipFill rotWithShape="1">
          <a:blip r:embed="rId2">
            <a:alphaModFix/>
          </a:blip>
          <a:srcRect b="0" l="0" r="0" t="0"/>
          <a:stretch/>
        </p:blipFill>
        <p:spPr>
          <a:xfrm>
            <a:off x="5112849" y="3429000"/>
            <a:ext cx="7396153" cy="3782332"/>
          </a:xfrm>
          <a:prstGeom prst="rect">
            <a:avLst/>
          </a:prstGeom>
          <a:noFill/>
          <a:ln>
            <a:noFill/>
          </a:ln>
        </p:spPr>
      </p:pic>
      <p:cxnSp>
        <p:nvCxnSpPr>
          <p:cNvPr id="142" name="Google Shape;142;p27"/>
          <p:cNvCxnSpPr/>
          <p:nvPr/>
        </p:nvCxnSpPr>
        <p:spPr>
          <a:xfrm>
            <a:off x="3531395" y="1415000"/>
            <a:ext cx="0" cy="402810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Agenda 1">
  <p:cSld name="CUSTOM_2_1">
    <p:bg>
      <p:bgPr>
        <a:solidFill>
          <a:srgbClr val="F88900"/>
        </a:solidFill>
      </p:bgPr>
    </p:bg>
    <p:spTree>
      <p:nvGrpSpPr>
        <p:cNvPr id="143" name="Shape 143"/>
        <p:cNvGrpSpPr/>
        <p:nvPr/>
      </p:nvGrpSpPr>
      <p:grpSpPr>
        <a:xfrm>
          <a:off x="0" y="0"/>
          <a:ext cx="0" cy="0"/>
          <a:chOff x="0" y="0"/>
          <a:chExt cx="0" cy="0"/>
        </a:xfrm>
      </p:grpSpPr>
      <p:sp>
        <p:nvSpPr>
          <p:cNvPr id="144" name="Google Shape;144;p28"/>
          <p:cNvSpPr txBox="1"/>
          <p:nvPr/>
        </p:nvSpPr>
        <p:spPr>
          <a:xfrm>
            <a:off x="508000" y="332567"/>
            <a:ext cx="2902500" cy="1031400"/>
          </a:xfrm>
          <a:prstGeom prst="rect">
            <a:avLst/>
          </a:prstGeom>
          <a:noFill/>
          <a:ln>
            <a:noFill/>
          </a:ln>
        </p:spPr>
        <p:txBody>
          <a:bodyPr anchorCtr="0" anchor="ctr" bIns="121900" lIns="121900" spcFirstLastPara="1" rIns="121900" wrap="square" tIns="121900">
            <a:spAutoFit/>
          </a:bodyPr>
          <a:lstStyle/>
          <a:p>
            <a:pPr indent="0" lvl="0" marL="0" rtl="0" algn="l">
              <a:spcBef>
                <a:spcPts val="0"/>
              </a:spcBef>
              <a:spcAft>
                <a:spcPts val="0"/>
              </a:spcAft>
              <a:buNone/>
            </a:pPr>
            <a:r>
              <a:rPr b="1" lang="en-US" sz="5100">
                <a:solidFill>
                  <a:schemeClr val="lt1"/>
                </a:solidFill>
                <a:latin typeface="Franklin Gothic"/>
                <a:ea typeface="Franklin Gothic"/>
                <a:cs typeface="Franklin Gothic"/>
                <a:sym typeface="Franklin Gothic"/>
              </a:rPr>
              <a:t>AGENDA</a:t>
            </a:r>
            <a:endParaRPr b="1" sz="5100">
              <a:solidFill>
                <a:schemeClr val="lt1"/>
              </a:solidFill>
              <a:latin typeface="Franklin Gothic"/>
              <a:ea typeface="Franklin Gothic"/>
              <a:cs typeface="Franklin Gothic"/>
              <a:sym typeface="Franklin Gothic"/>
            </a:endParaRPr>
          </a:p>
        </p:txBody>
      </p:sp>
      <p:pic>
        <p:nvPicPr>
          <p:cNvPr descr="Diagram&#10;&#10;Description automatically generated" id="145" name="Google Shape;145;p28"/>
          <p:cNvPicPr preferRelativeResize="0"/>
          <p:nvPr/>
        </p:nvPicPr>
        <p:blipFill rotWithShape="1">
          <a:blip r:embed="rId2">
            <a:alphaModFix/>
          </a:blip>
          <a:srcRect b="0" l="0" r="0" t="0"/>
          <a:stretch/>
        </p:blipFill>
        <p:spPr>
          <a:xfrm>
            <a:off x="3802699" y="2759000"/>
            <a:ext cx="8706299" cy="4452332"/>
          </a:xfrm>
          <a:prstGeom prst="rect">
            <a:avLst/>
          </a:prstGeom>
          <a:noFill/>
          <a:ln>
            <a:noFill/>
          </a:ln>
        </p:spPr>
      </p:pic>
      <p:cxnSp>
        <p:nvCxnSpPr>
          <p:cNvPr id="146" name="Google Shape;146;p28"/>
          <p:cNvCxnSpPr/>
          <p:nvPr/>
        </p:nvCxnSpPr>
        <p:spPr>
          <a:xfrm>
            <a:off x="631933" y="1495107"/>
            <a:ext cx="2358300" cy="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Agenda 2">
  <p:cSld name="CUSTOM_1_1_1">
    <p:bg>
      <p:bgPr>
        <a:solidFill>
          <a:srgbClr val="F88900"/>
        </a:solidFill>
      </p:bgPr>
    </p:bg>
    <p:spTree>
      <p:nvGrpSpPr>
        <p:cNvPr id="147" name="Shape 147"/>
        <p:cNvGrpSpPr/>
        <p:nvPr/>
      </p:nvGrpSpPr>
      <p:grpSpPr>
        <a:xfrm>
          <a:off x="0" y="0"/>
          <a:ext cx="0" cy="0"/>
          <a:chOff x="0" y="0"/>
          <a:chExt cx="0" cy="0"/>
        </a:xfrm>
      </p:grpSpPr>
      <p:sp>
        <p:nvSpPr>
          <p:cNvPr id="148" name="Google Shape;148;p29"/>
          <p:cNvSpPr txBox="1"/>
          <p:nvPr/>
        </p:nvSpPr>
        <p:spPr>
          <a:xfrm>
            <a:off x="89567" y="2950267"/>
            <a:ext cx="3284100" cy="9576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5600">
                <a:solidFill>
                  <a:schemeClr val="lt1"/>
                </a:solidFill>
                <a:latin typeface="Franklin Gothic"/>
                <a:ea typeface="Franklin Gothic"/>
                <a:cs typeface="Franklin Gothic"/>
                <a:sym typeface="Franklin Gothic"/>
              </a:rPr>
              <a:t>AGENDA</a:t>
            </a:r>
            <a:endParaRPr b="1" sz="5600">
              <a:solidFill>
                <a:schemeClr val="lt1"/>
              </a:solidFill>
              <a:latin typeface="Franklin Gothic"/>
              <a:ea typeface="Franklin Gothic"/>
              <a:cs typeface="Franklin Gothic"/>
              <a:sym typeface="Franklin Gothic"/>
            </a:endParaRPr>
          </a:p>
        </p:txBody>
      </p:sp>
      <p:pic>
        <p:nvPicPr>
          <p:cNvPr descr="Diagram&#10;&#10;Description automatically generated" id="149" name="Google Shape;149;p29"/>
          <p:cNvPicPr preferRelativeResize="0"/>
          <p:nvPr/>
        </p:nvPicPr>
        <p:blipFill rotWithShape="1">
          <a:blip r:embed="rId2">
            <a:alphaModFix/>
          </a:blip>
          <a:srcRect b="0" l="0" r="0" t="0"/>
          <a:stretch/>
        </p:blipFill>
        <p:spPr>
          <a:xfrm>
            <a:off x="5112849" y="3429000"/>
            <a:ext cx="7396153" cy="3782332"/>
          </a:xfrm>
          <a:prstGeom prst="rect">
            <a:avLst/>
          </a:prstGeom>
          <a:noFill/>
          <a:ln>
            <a:noFill/>
          </a:ln>
        </p:spPr>
      </p:pic>
      <p:cxnSp>
        <p:nvCxnSpPr>
          <p:cNvPr id="150" name="Google Shape;150;p29"/>
          <p:cNvCxnSpPr/>
          <p:nvPr/>
        </p:nvCxnSpPr>
        <p:spPr>
          <a:xfrm>
            <a:off x="3531395" y="1415000"/>
            <a:ext cx="0" cy="402810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header" type="secHead">
  <p:cSld name="SECTION_HEADER">
    <p:bg>
      <p:bgPr>
        <a:solidFill>
          <a:srgbClr val="004F8C"/>
        </a:solidFill>
      </p:bgPr>
    </p:bg>
    <p:spTree>
      <p:nvGrpSpPr>
        <p:cNvPr id="151" name="Shape 151"/>
        <p:cNvGrpSpPr/>
        <p:nvPr/>
      </p:nvGrpSpPr>
      <p:grpSpPr>
        <a:xfrm>
          <a:off x="0" y="0"/>
          <a:ext cx="0" cy="0"/>
          <a:chOff x="0" y="0"/>
          <a:chExt cx="0" cy="0"/>
        </a:xfrm>
      </p:grpSpPr>
      <p:cxnSp>
        <p:nvCxnSpPr>
          <p:cNvPr id="152" name="Google Shape;152;p30"/>
          <p:cNvCxnSpPr/>
          <p:nvPr/>
        </p:nvCxnSpPr>
        <p:spPr>
          <a:xfrm>
            <a:off x="554800" y="4149267"/>
            <a:ext cx="11082300" cy="0"/>
          </a:xfrm>
          <a:prstGeom prst="straightConnector1">
            <a:avLst/>
          </a:prstGeom>
          <a:noFill/>
          <a:ln cap="flat" cmpd="sng" w="38100">
            <a:solidFill>
              <a:schemeClr val="lt1"/>
            </a:solidFill>
            <a:prstDash val="solid"/>
            <a:round/>
            <a:headEnd len="med" w="med" type="none"/>
            <a:tailEnd len="med" w="med" type="none"/>
          </a:ln>
        </p:spPr>
      </p:cxnSp>
      <p:pic>
        <p:nvPicPr>
          <p:cNvPr id="153" name="Google Shape;153;p30" title="1 Mortenson_Flush Right_White.png"/>
          <p:cNvPicPr preferRelativeResize="0"/>
          <p:nvPr/>
        </p:nvPicPr>
        <p:blipFill>
          <a:blip r:embed="rId2">
            <a:alphaModFix/>
          </a:blip>
          <a:stretch>
            <a:fillRect/>
          </a:stretch>
        </p:blipFill>
        <p:spPr>
          <a:xfrm>
            <a:off x="11200950" y="6453467"/>
            <a:ext cx="865634" cy="23495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header 1">
  <p:cSld name="SECTION_HEADER_2">
    <p:bg>
      <p:bgPr>
        <a:solidFill>
          <a:srgbClr val="004F8C"/>
        </a:solidFill>
      </p:bgPr>
    </p:bg>
    <p:spTree>
      <p:nvGrpSpPr>
        <p:cNvPr id="154" name="Shape 154"/>
        <p:cNvGrpSpPr/>
        <p:nvPr/>
      </p:nvGrpSpPr>
      <p:grpSpPr>
        <a:xfrm>
          <a:off x="0" y="0"/>
          <a:ext cx="0" cy="0"/>
          <a:chOff x="0" y="0"/>
          <a:chExt cx="0" cy="0"/>
        </a:xfrm>
      </p:grpSpPr>
      <p:pic>
        <p:nvPicPr>
          <p:cNvPr id="155" name="Google Shape;155;p31" title="1 Mortenson_Flush Right_White.png"/>
          <p:cNvPicPr preferRelativeResize="0"/>
          <p:nvPr/>
        </p:nvPicPr>
        <p:blipFill>
          <a:blip r:embed="rId2">
            <a:alphaModFix/>
          </a:blip>
          <a:stretch>
            <a:fillRect/>
          </a:stretch>
        </p:blipFill>
        <p:spPr>
          <a:xfrm>
            <a:off x="11200950" y="6453467"/>
            <a:ext cx="865634" cy="23495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Section header">
  <p:cSld name="SECTION_HEADER_1">
    <p:bg>
      <p:bgPr>
        <a:solidFill>
          <a:srgbClr val="4F8B36"/>
        </a:solidFill>
      </p:bgPr>
    </p:bg>
    <p:spTree>
      <p:nvGrpSpPr>
        <p:cNvPr id="156" name="Shape 156"/>
        <p:cNvGrpSpPr/>
        <p:nvPr/>
      </p:nvGrpSpPr>
      <p:grpSpPr>
        <a:xfrm>
          <a:off x="0" y="0"/>
          <a:ext cx="0" cy="0"/>
          <a:chOff x="0" y="0"/>
          <a:chExt cx="0" cy="0"/>
        </a:xfrm>
      </p:grpSpPr>
      <p:cxnSp>
        <p:nvCxnSpPr>
          <p:cNvPr id="157" name="Google Shape;157;p32"/>
          <p:cNvCxnSpPr/>
          <p:nvPr/>
        </p:nvCxnSpPr>
        <p:spPr>
          <a:xfrm>
            <a:off x="554800" y="4149267"/>
            <a:ext cx="11082300" cy="0"/>
          </a:xfrm>
          <a:prstGeom prst="straightConnector1">
            <a:avLst/>
          </a:prstGeom>
          <a:noFill/>
          <a:ln cap="flat" cmpd="sng" w="38100">
            <a:solidFill>
              <a:schemeClr val="lt1"/>
            </a:solidFill>
            <a:prstDash val="solid"/>
            <a:round/>
            <a:headEnd len="med" w="med" type="none"/>
            <a:tailEnd len="med" w="med" type="none"/>
          </a:ln>
        </p:spPr>
      </p:cxnSp>
      <p:pic>
        <p:nvPicPr>
          <p:cNvPr id="158" name="Google Shape;158;p32" title="1 Mortenson_Flush Right_White.png"/>
          <p:cNvPicPr preferRelativeResize="0"/>
          <p:nvPr/>
        </p:nvPicPr>
        <p:blipFill>
          <a:blip r:embed="rId2">
            <a:alphaModFix/>
          </a:blip>
          <a:stretch>
            <a:fillRect/>
          </a:stretch>
        </p:blipFill>
        <p:spPr>
          <a:xfrm>
            <a:off x="11200950" y="6453467"/>
            <a:ext cx="865634" cy="23495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Section header">
  <p:cSld name="SECTION_HEADER_1_1">
    <p:bg>
      <p:bgPr>
        <a:solidFill>
          <a:srgbClr val="F88900"/>
        </a:solidFill>
      </p:bgPr>
    </p:bg>
    <p:spTree>
      <p:nvGrpSpPr>
        <p:cNvPr id="159" name="Shape 159"/>
        <p:cNvGrpSpPr/>
        <p:nvPr/>
      </p:nvGrpSpPr>
      <p:grpSpPr>
        <a:xfrm>
          <a:off x="0" y="0"/>
          <a:ext cx="0" cy="0"/>
          <a:chOff x="0" y="0"/>
          <a:chExt cx="0" cy="0"/>
        </a:xfrm>
      </p:grpSpPr>
      <p:cxnSp>
        <p:nvCxnSpPr>
          <p:cNvPr id="160" name="Google Shape;160;p33"/>
          <p:cNvCxnSpPr/>
          <p:nvPr/>
        </p:nvCxnSpPr>
        <p:spPr>
          <a:xfrm>
            <a:off x="554800" y="4149267"/>
            <a:ext cx="11082300" cy="0"/>
          </a:xfrm>
          <a:prstGeom prst="straightConnector1">
            <a:avLst/>
          </a:prstGeom>
          <a:noFill/>
          <a:ln cap="flat" cmpd="sng" w="38100">
            <a:solidFill>
              <a:schemeClr val="lt1"/>
            </a:solidFill>
            <a:prstDash val="solid"/>
            <a:round/>
            <a:headEnd len="med" w="med" type="none"/>
            <a:tailEnd len="med" w="med" type="none"/>
          </a:ln>
        </p:spPr>
      </p:cxnSp>
      <p:pic>
        <p:nvPicPr>
          <p:cNvPr id="161" name="Google Shape;161;p33" title="1 Mortenson_Flush Right_White.png"/>
          <p:cNvPicPr preferRelativeResize="0"/>
          <p:nvPr/>
        </p:nvPicPr>
        <p:blipFill>
          <a:blip r:embed="rId2">
            <a:alphaModFix/>
          </a:blip>
          <a:stretch>
            <a:fillRect/>
          </a:stretch>
        </p:blipFill>
        <p:spPr>
          <a:xfrm>
            <a:off x="11200950" y="6453467"/>
            <a:ext cx="865634" cy="23495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amp; Body" type="tx">
  <p:cSld name="TITLE_AND_BODY">
    <p:spTree>
      <p:nvGrpSpPr>
        <p:cNvPr id="162" name="Shape 162"/>
        <p:cNvGrpSpPr/>
        <p:nvPr/>
      </p:nvGrpSpPr>
      <p:grpSpPr>
        <a:xfrm>
          <a:off x="0" y="0"/>
          <a:ext cx="0" cy="0"/>
          <a:chOff x="0" y="0"/>
          <a:chExt cx="0" cy="0"/>
        </a:xfrm>
      </p:grpSpPr>
      <p:sp>
        <p:nvSpPr>
          <p:cNvPr id="163" name="Google Shape;163;p34"/>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sp>
        <p:nvSpPr>
          <p:cNvPr id="164" name="Google Shape;164;p34"/>
          <p:cNvSpPr txBox="1"/>
          <p:nvPr>
            <p:ph idx="1" type="body"/>
          </p:nvPr>
        </p:nvSpPr>
        <p:spPr>
          <a:xfrm>
            <a:off x="1002800" y="1392167"/>
            <a:ext cx="10293600" cy="4699500"/>
          </a:xfrm>
          <a:prstGeom prst="rect">
            <a:avLst/>
          </a:prstGeom>
        </p:spPr>
        <p:txBody>
          <a:bodyPr anchorCtr="0" anchor="t" bIns="121900" lIns="121900" spcFirstLastPara="1" rIns="121900" wrap="square" tIns="121900">
            <a:normAutofit/>
          </a:bodyPr>
          <a:lstStyle>
            <a:lvl1pPr indent="-361950" lvl="0" marL="4572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1pPr>
            <a:lvl2pPr indent="-361950" lvl="1" marL="9144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2pPr>
            <a:lvl3pPr indent="-361950" lvl="2" marL="13716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3pPr>
            <a:lvl4pPr indent="-361950" lvl="3" marL="18288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4pPr>
            <a:lvl5pPr indent="-361950" lvl="4" marL="22860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5pPr>
            <a:lvl6pPr indent="-361950" lvl="5" marL="27432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6pPr>
            <a:lvl7pPr indent="-361950" lvl="6" marL="32004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7pPr>
            <a:lvl8pPr indent="-361950" lvl="7" marL="36576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8pPr>
            <a:lvl9pPr indent="-361950" lvl="8" marL="41148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9pPr>
          </a:lstStyle>
          <a:p/>
        </p:txBody>
      </p:sp>
      <p:sp>
        <p:nvSpPr>
          <p:cNvPr id="165" name="Google Shape;165;p34"/>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166" name="Google Shape;166;p34" title="three-arrows-horiz-dk-blue.png"/>
          <p:cNvPicPr preferRelativeResize="0"/>
          <p:nvPr/>
        </p:nvPicPr>
        <p:blipFill>
          <a:blip r:embed="rId2">
            <a:alphaModFix/>
          </a:blip>
          <a:stretch>
            <a:fillRect/>
          </a:stretch>
        </p:blipFill>
        <p:spPr>
          <a:xfrm>
            <a:off x="358766" y="442233"/>
            <a:ext cx="644200" cy="427765"/>
          </a:xfrm>
          <a:prstGeom prst="rect">
            <a:avLst/>
          </a:prstGeom>
          <a:noFill/>
          <a:ln>
            <a:noFill/>
          </a:ln>
        </p:spPr>
      </p:pic>
      <p:pic>
        <p:nvPicPr>
          <p:cNvPr id="167" name="Google Shape;167;p34" title="1 Mortenson_Flush Right_2 Color.png"/>
          <p:cNvPicPr preferRelativeResize="0"/>
          <p:nvPr/>
        </p:nvPicPr>
        <p:blipFill>
          <a:blip r:embed="rId3">
            <a:alphaModFix/>
          </a:blip>
          <a:stretch>
            <a:fillRect/>
          </a:stretch>
        </p:blipFill>
        <p:spPr>
          <a:xfrm>
            <a:off x="11198667" y="6552747"/>
            <a:ext cx="870198" cy="239633"/>
          </a:xfrm>
          <a:prstGeom prst="rect">
            <a:avLst/>
          </a:prstGeom>
          <a:noFill/>
          <a:ln>
            <a:noFill/>
          </a:ln>
        </p:spPr>
      </p:pic>
      <p:cxnSp>
        <p:nvCxnSpPr>
          <p:cNvPr id="168" name="Google Shape;168;p34"/>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Title &amp; Body">
  <p:cSld name="TITLE_AND_BODY_1">
    <p:spTree>
      <p:nvGrpSpPr>
        <p:cNvPr id="169" name="Shape 169"/>
        <p:cNvGrpSpPr/>
        <p:nvPr/>
      </p:nvGrpSpPr>
      <p:grpSpPr>
        <a:xfrm>
          <a:off x="0" y="0"/>
          <a:ext cx="0" cy="0"/>
          <a:chOff x="0" y="0"/>
          <a:chExt cx="0" cy="0"/>
        </a:xfrm>
      </p:grpSpPr>
      <p:sp>
        <p:nvSpPr>
          <p:cNvPr id="170" name="Google Shape;170;p35"/>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sp>
        <p:nvSpPr>
          <p:cNvPr id="171" name="Google Shape;171;p35"/>
          <p:cNvSpPr txBox="1"/>
          <p:nvPr>
            <p:ph idx="1" type="body"/>
          </p:nvPr>
        </p:nvSpPr>
        <p:spPr>
          <a:xfrm>
            <a:off x="1002800" y="1392167"/>
            <a:ext cx="10293600" cy="4699500"/>
          </a:xfrm>
          <a:prstGeom prst="rect">
            <a:avLst/>
          </a:prstGeom>
        </p:spPr>
        <p:txBody>
          <a:bodyPr anchorCtr="0" anchor="t" bIns="121900" lIns="121900" spcFirstLastPara="1" rIns="121900" wrap="square" tIns="121900">
            <a:normAutofit/>
          </a:bodyPr>
          <a:lstStyle>
            <a:lvl1pPr indent="-361950" lvl="0" marL="4572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1pPr>
            <a:lvl2pPr indent="-361950" lvl="1" marL="9144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2pPr>
            <a:lvl3pPr indent="-361950" lvl="2" marL="13716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3pPr>
            <a:lvl4pPr indent="-361950" lvl="3" marL="18288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4pPr>
            <a:lvl5pPr indent="-361950" lvl="4" marL="22860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5pPr>
            <a:lvl6pPr indent="-361950" lvl="5" marL="27432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6pPr>
            <a:lvl7pPr indent="-361950" lvl="6" marL="32004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7pPr>
            <a:lvl8pPr indent="-361950" lvl="7" marL="36576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8pPr>
            <a:lvl9pPr indent="-361950" lvl="8" marL="41148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9pPr>
          </a:lstStyle>
          <a:p/>
        </p:txBody>
      </p:sp>
      <p:pic>
        <p:nvPicPr>
          <p:cNvPr id="172" name="Google Shape;172;p35" title="three-arrows-horiz-dk-green.png"/>
          <p:cNvPicPr preferRelativeResize="0"/>
          <p:nvPr/>
        </p:nvPicPr>
        <p:blipFill>
          <a:blip r:embed="rId2">
            <a:alphaModFix/>
          </a:blip>
          <a:stretch>
            <a:fillRect/>
          </a:stretch>
        </p:blipFill>
        <p:spPr>
          <a:xfrm>
            <a:off x="357792" y="442883"/>
            <a:ext cx="646175" cy="426477"/>
          </a:xfrm>
          <a:prstGeom prst="rect">
            <a:avLst/>
          </a:prstGeom>
          <a:noFill/>
          <a:ln>
            <a:noFill/>
          </a:ln>
        </p:spPr>
      </p:pic>
      <p:sp>
        <p:nvSpPr>
          <p:cNvPr id="173" name="Google Shape;173;p35"/>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174" name="Google Shape;174;p35" title="1 Mortenson_Flush Right_2 Color.png"/>
          <p:cNvPicPr preferRelativeResize="0"/>
          <p:nvPr/>
        </p:nvPicPr>
        <p:blipFill>
          <a:blip r:embed="rId3">
            <a:alphaModFix/>
          </a:blip>
          <a:stretch>
            <a:fillRect/>
          </a:stretch>
        </p:blipFill>
        <p:spPr>
          <a:xfrm>
            <a:off x="11198667" y="6552747"/>
            <a:ext cx="870198" cy="239633"/>
          </a:xfrm>
          <a:prstGeom prst="rect">
            <a:avLst/>
          </a:prstGeom>
          <a:noFill/>
          <a:ln>
            <a:noFill/>
          </a:ln>
        </p:spPr>
      </p:pic>
      <p:cxnSp>
        <p:nvCxnSpPr>
          <p:cNvPr id="175" name="Google Shape;175;p35"/>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Title &amp; Body">
  <p:cSld name="TITLE_AND_BODY_1_1">
    <p:spTree>
      <p:nvGrpSpPr>
        <p:cNvPr id="176" name="Shape 176"/>
        <p:cNvGrpSpPr/>
        <p:nvPr/>
      </p:nvGrpSpPr>
      <p:grpSpPr>
        <a:xfrm>
          <a:off x="0" y="0"/>
          <a:ext cx="0" cy="0"/>
          <a:chOff x="0" y="0"/>
          <a:chExt cx="0" cy="0"/>
        </a:xfrm>
      </p:grpSpPr>
      <p:sp>
        <p:nvSpPr>
          <p:cNvPr id="177" name="Google Shape;177;p36"/>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sp>
        <p:nvSpPr>
          <p:cNvPr id="178" name="Google Shape;178;p36"/>
          <p:cNvSpPr txBox="1"/>
          <p:nvPr>
            <p:ph idx="1" type="body"/>
          </p:nvPr>
        </p:nvSpPr>
        <p:spPr>
          <a:xfrm>
            <a:off x="1002800" y="1392167"/>
            <a:ext cx="10293600" cy="4699500"/>
          </a:xfrm>
          <a:prstGeom prst="rect">
            <a:avLst/>
          </a:prstGeom>
        </p:spPr>
        <p:txBody>
          <a:bodyPr anchorCtr="0" anchor="t" bIns="121900" lIns="121900" spcFirstLastPara="1" rIns="121900" wrap="square" tIns="121900">
            <a:normAutofit/>
          </a:bodyPr>
          <a:lstStyle>
            <a:lvl1pPr indent="-361950" lvl="0" marL="4572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1pPr>
            <a:lvl2pPr indent="-361950" lvl="1" marL="9144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2pPr>
            <a:lvl3pPr indent="-361950" lvl="2" marL="13716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3pPr>
            <a:lvl4pPr indent="-361950" lvl="3" marL="18288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4pPr>
            <a:lvl5pPr indent="-361950" lvl="4" marL="22860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5pPr>
            <a:lvl6pPr indent="-361950" lvl="5" marL="27432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6pPr>
            <a:lvl7pPr indent="-361950" lvl="6" marL="32004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7pPr>
            <a:lvl8pPr indent="-361950" lvl="7" marL="36576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8pPr>
            <a:lvl9pPr indent="-361950" lvl="8" marL="4114800">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9pPr>
          </a:lstStyle>
          <a:p/>
        </p:txBody>
      </p:sp>
      <p:pic>
        <p:nvPicPr>
          <p:cNvPr id="179" name="Google Shape;179;p36" title="three-arrows-horiz-dk-orange.png"/>
          <p:cNvPicPr preferRelativeResize="0"/>
          <p:nvPr/>
        </p:nvPicPr>
        <p:blipFill>
          <a:blip r:embed="rId2">
            <a:alphaModFix/>
          </a:blip>
          <a:stretch>
            <a:fillRect/>
          </a:stretch>
        </p:blipFill>
        <p:spPr>
          <a:xfrm>
            <a:off x="357793" y="442900"/>
            <a:ext cx="646175" cy="426477"/>
          </a:xfrm>
          <a:prstGeom prst="rect">
            <a:avLst/>
          </a:prstGeom>
          <a:noFill/>
          <a:ln>
            <a:noFill/>
          </a:ln>
        </p:spPr>
      </p:pic>
      <p:sp>
        <p:nvSpPr>
          <p:cNvPr id="180" name="Google Shape;180;p36"/>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181" name="Google Shape;181;p36" title="1 Mortenson_Flush Right_2 Color.png"/>
          <p:cNvPicPr preferRelativeResize="0"/>
          <p:nvPr/>
        </p:nvPicPr>
        <p:blipFill>
          <a:blip r:embed="rId3">
            <a:alphaModFix/>
          </a:blip>
          <a:stretch>
            <a:fillRect/>
          </a:stretch>
        </p:blipFill>
        <p:spPr>
          <a:xfrm>
            <a:off x="11198667" y="6552747"/>
            <a:ext cx="870198" cy="239633"/>
          </a:xfrm>
          <a:prstGeom prst="rect">
            <a:avLst/>
          </a:prstGeom>
          <a:noFill/>
          <a:ln>
            <a:noFill/>
          </a:ln>
        </p:spPr>
      </p:pic>
      <p:cxnSp>
        <p:nvCxnSpPr>
          <p:cNvPr id="182" name="Google Shape;182;p36"/>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3 Photos">
  <p:cSld name="CUSTOM_3">
    <p:spTree>
      <p:nvGrpSpPr>
        <p:cNvPr id="183" name="Shape 183"/>
        <p:cNvGrpSpPr/>
        <p:nvPr/>
      </p:nvGrpSpPr>
      <p:grpSpPr>
        <a:xfrm>
          <a:off x="0" y="0"/>
          <a:ext cx="0" cy="0"/>
          <a:chOff x="0" y="0"/>
          <a:chExt cx="0" cy="0"/>
        </a:xfrm>
      </p:grpSpPr>
      <p:sp>
        <p:nvSpPr>
          <p:cNvPr id="184" name="Google Shape;184;p37"/>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pic>
        <p:nvPicPr>
          <p:cNvPr id="185" name="Google Shape;185;p37" title="three-arrows-horiz-dk-blue.png"/>
          <p:cNvPicPr preferRelativeResize="0"/>
          <p:nvPr/>
        </p:nvPicPr>
        <p:blipFill>
          <a:blip r:embed="rId2">
            <a:alphaModFix/>
          </a:blip>
          <a:stretch>
            <a:fillRect/>
          </a:stretch>
        </p:blipFill>
        <p:spPr>
          <a:xfrm>
            <a:off x="358766" y="442233"/>
            <a:ext cx="644200" cy="427765"/>
          </a:xfrm>
          <a:prstGeom prst="rect">
            <a:avLst/>
          </a:prstGeom>
          <a:noFill/>
          <a:ln>
            <a:noFill/>
          </a:ln>
        </p:spPr>
      </p:pic>
      <p:sp>
        <p:nvSpPr>
          <p:cNvPr id="186" name="Google Shape;186;p37"/>
          <p:cNvSpPr/>
          <p:nvPr>
            <p:ph idx="2" type="pic"/>
          </p:nvPr>
        </p:nvSpPr>
        <p:spPr>
          <a:xfrm>
            <a:off x="709167" y="1239783"/>
            <a:ext cx="3320100" cy="2943900"/>
          </a:xfrm>
          <a:prstGeom prst="rect">
            <a:avLst/>
          </a:prstGeom>
          <a:noFill/>
          <a:ln>
            <a:noFill/>
          </a:ln>
        </p:spPr>
      </p:sp>
      <p:sp>
        <p:nvSpPr>
          <p:cNvPr id="187" name="Google Shape;187;p37"/>
          <p:cNvSpPr/>
          <p:nvPr>
            <p:ph idx="3" type="pic"/>
          </p:nvPr>
        </p:nvSpPr>
        <p:spPr>
          <a:xfrm>
            <a:off x="4435995" y="1239783"/>
            <a:ext cx="3320100" cy="2943900"/>
          </a:xfrm>
          <a:prstGeom prst="rect">
            <a:avLst/>
          </a:prstGeom>
          <a:noFill/>
          <a:ln>
            <a:noFill/>
          </a:ln>
        </p:spPr>
      </p:sp>
      <p:sp>
        <p:nvSpPr>
          <p:cNvPr id="188" name="Google Shape;188;p37"/>
          <p:cNvSpPr/>
          <p:nvPr>
            <p:ph idx="4" type="pic"/>
          </p:nvPr>
        </p:nvSpPr>
        <p:spPr>
          <a:xfrm>
            <a:off x="8162823" y="1239783"/>
            <a:ext cx="3320100" cy="2943900"/>
          </a:xfrm>
          <a:prstGeom prst="rect">
            <a:avLst/>
          </a:prstGeom>
          <a:noFill/>
          <a:ln>
            <a:noFill/>
          </a:ln>
        </p:spPr>
      </p:sp>
      <p:sp>
        <p:nvSpPr>
          <p:cNvPr id="189" name="Google Shape;189;p37"/>
          <p:cNvSpPr txBox="1"/>
          <p:nvPr>
            <p:ph idx="1" type="body"/>
          </p:nvPr>
        </p:nvSpPr>
        <p:spPr>
          <a:xfrm>
            <a:off x="724179" y="4820581"/>
            <a:ext cx="3320100" cy="14577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90" name="Google Shape;190;p37"/>
          <p:cNvSpPr txBox="1"/>
          <p:nvPr>
            <p:ph idx="5" type="body"/>
          </p:nvPr>
        </p:nvSpPr>
        <p:spPr>
          <a:xfrm>
            <a:off x="4435991" y="4820581"/>
            <a:ext cx="3320100" cy="14577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91" name="Google Shape;191;p37"/>
          <p:cNvSpPr txBox="1"/>
          <p:nvPr>
            <p:ph idx="6" type="body"/>
          </p:nvPr>
        </p:nvSpPr>
        <p:spPr>
          <a:xfrm>
            <a:off x="8162815" y="4820581"/>
            <a:ext cx="3320100" cy="14577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192" name="Google Shape;192;p37"/>
          <p:cNvSpPr txBox="1"/>
          <p:nvPr>
            <p:ph idx="7" type="subTitle"/>
          </p:nvPr>
        </p:nvSpPr>
        <p:spPr>
          <a:xfrm>
            <a:off x="739190" y="4358788"/>
            <a:ext cx="3320100" cy="389700"/>
          </a:xfrm>
          <a:prstGeom prst="rect">
            <a:avLst/>
          </a:prstGeom>
        </p:spPr>
        <p:txBody>
          <a:bodyPr anchorCtr="0" anchor="ctr" bIns="121900" lIns="121900" spcFirstLastPara="1" rIns="121900" wrap="square" tIns="121900">
            <a:normAutofit/>
          </a:bodyPr>
          <a:lstStyle>
            <a:lvl1pPr lvl="0">
              <a:lnSpc>
                <a:spcPct val="80000"/>
              </a:lnSpc>
              <a:spcBef>
                <a:spcPts val="0"/>
              </a:spcBef>
              <a:spcAft>
                <a:spcPts val="0"/>
              </a:spcAft>
              <a:buSzPts val="1900"/>
              <a:buNone/>
              <a:defRPr b="1" sz="1900"/>
            </a:lvl1pPr>
            <a:lvl2pPr lvl="1">
              <a:lnSpc>
                <a:spcPct val="80000"/>
              </a:lnSpc>
              <a:spcBef>
                <a:spcPts val="0"/>
              </a:spcBef>
              <a:spcAft>
                <a:spcPts val="0"/>
              </a:spcAft>
              <a:buSzPts val="1900"/>
              <a:buNone/>
              <a:defRPr b="1" sz="1900"/>
            </a:lvl2pPr>
            <a:lvl3pPr lvl="2">
              <a:lnSpc>
                <a:spcPct val="80000"/>
              </a:lnSpc>
              <a:spcBef>
                <a:spcPts val="0"/>
              </a:spcBef>
              <a:spcAft>
                <a:spcPts val="0"/>
              </a:spcAft>
              <a:buSzPts val="1900"/>
              <a:buNone/>
              <a:defRPr b="1" sz="1900"/>
            </a:lvl3pPr>
            <a:lvl4pPr lvl="3">
              <a:lnSpc>
                <a:spcPct val="80000"/>
              </a:lnSpc>
              <a:spcBef>
                <a:spcPts val="0"/>
              </a:spcBef>
              <a:spcAft>
                <a:spcPts val="0"/>
              </a:spcAft>
              <a:buSzPts val="1900"/>
              <a:buNone/>
              <a:defRPr b="1" sz="1900"/>
            </a:lvl4pPr>
            <a:lvl5pPr lvl="4">
              <a:lnSpc>
                <a:spcPct val="80000"/>
              </a:lnSpc>
              <a:spcBef>
                <a:spcPts val="0"/>
              </a:spcBef>
              <a:spcAft>
                <a:spcPts val="0"/>
              </a:spcAft>
              <a:buSzPts val="1900"/>
              <a:buNone/>
              <a:defRPr b="1" sz="1900"/>
            </a:lvl5pPr>
            <a:lvl6pPr lvl="5">
              <a:lnSpc>
                <a:spcPct val="80000"/>
              </a:lnSpc>
              <a:spcBef>
                <a:spcPts val="0"/>
              </a:spcBef>
              <a:spcAft>
                <a:spcPts val="0"/>
              </a:spcAft>
              <a:buSzPts val="1900"/>
              <a:buNone/>
              <a:defRPr b="1" sz="1900"/>
            </a:lvl6pPr>
            <a:lvl7pPr lvl="6">
              <a:lnSpc>
                <a:spcPct val="80000"/>
              </a:lnSpc>
              <a:spcBef>
                <a:spcPts val="0"/>
              </a:spcBef>
              <a:spcAft>
                <a:spcPts val="0"/>
              </a:spcAft>
              <a:buSzPts val="1900"/>
              <a:buNone/>
              <a:defRPr b="1" sz="1900"/>
            </a:lvl7pPr>
            <a:lvl8pPr lvl="7">
              <a:lnSpc>
                <a:spcPct val="80000"/>
              </a:lnSpc>
              <a:spcBef>
                <a:spcPts val="0"/>
              </a:spcBef>
              <a:spcAft>
                <a:spcPts val="0"/>
              </a:spcAft>
              <a:buSzPts val="1900"/>
              <a:buNone/>
              <a:defRPr b="1" sz="1900"/>
            </a:lvl8pPr>
            <a:lvl9pPr lvl="8">
              <a:lnSpc>
                <a:spcPct val="80000"/>
              </a:lnSpc>
              <a:spcBef>
                <a:spcPts val="0"/>
              </a:spcBef>
              <a:spcAft>
                <a:spcPts val="0"/>
              </a:spcAft>
              <a:buSzPts val="1900"/>
              <a:buNone/>
              <a:defRPr b="1" sz="1900"/>
            </a:lvl9pPr>
          </a:lstStyle>
          <a:p/>
        </p:txBody>
      </p:sp>
      <p:sp>
        <p:nvSpPr>
          <p:cNvPr id="193" name="Google Shape;193;p37"/>
          <p:cNvSpPr txBox="1"/>
          <p:nvPr>
            <p:ph idx="8" type="subTitle"/>
          </p:nvPr>
        </p:nvSpPr>
        <p:spPr>
          <a:xfrm>
            <a:off x="4435991" y="4358788"/>
            <a:ext cx="3320100" cy="389700"/>
          </a:xfrm>
          <a:prstGeom prst="rect">
            <a:avLst/>
          </a:prstGeom>
        </p:spPr>
        <p:txBody>
          <a:bodyPr anchorCtr="0" anchor="ctr" bIns="121900" lIns="121900" spcFirstLastPara="1" rIns="121900" wrap="square" tIns="121900">
            <a:normAutofit/>
          </a:bodyPr>
          <a:lstStyle>
            <a:lvl1pPr lvl="0">
              <a:lnSpc>
                <a:spcPct val="80000"/>
              </a:lnSpc>
              <a:spcBef>
                <a:spcPts val="0"/>
              </a:spcBef>
              <a:spcAft>
                <a:spcPts val="0"/>
              </a:spcAft>
              <a:buSzPts val="1900"/>
              <a:buNone/>
              <a:defRPr b="1" sz="1900"/>
            </a:lvl1pPr>
            <a:lvl2pPr lvl="1">
              <a:lnSpc>
                <a:spcPct val="80000"/>
              </a:lnSpc>
              <a:spcBef>
                <a:spcPts val="0"/>
              </a:spcBef>
              <a:spcAft>
                <a:spcPts val="0"/>
              </a:spcAft>
              <a:buSzPts val="1900"/>
              <a:buNone/>
              <a:defRPr b="1" sz="1900"/>
            </a:lvl2pPr>
            <a:lvl3pPr lvl="2">
              <a:lnSpc>
                <a:spcPct val="80000"/>
              </a:lnSpc>
              <a:spcBef>
                <a:spcPts val="0"/>
              </a:spcBef>
              <a:spcAft>
                <a:spcPts val="0"/>
              </a:spcAft>
              <a:buSzPts val="1900"/>
              <a:buNone/>
              <a:defRPr b="1" sz="1900"/>
            </a:lvl3pPr>
            <a:lvl4pPr lvl="3">
              <a:lnSpc>
                <a:spcPct val="80000"/>
              </a:lnSpc>
              <a:spcBef>
                <a:spcPts val="0"/>
              </a:spcBef>
              <a:spcAft>
                <a:spcPts val="0"/>
              </a:spcAft>
              <a:buSzPts val="1900"/>
              <a:buNone/>
              <a:defRPr b="1" sz="1900"/>
            </a:lvl4pPr>
            <a:lvl5pPr lvl="4">
              <a:lnSpc>
                <a:spcPct val="80000"/>
              </a:lnSpc>
              <a:spcBef>
                <a:spcPts val="0"/>
              </a:spcBef>
              <a:spcAft>
                <a:spcPts val="0"/>
              </a:spcAft>
              <a:buSzPts val="1900"/>
              <a:buNone/>
              <a:defRPr b="1" sz="1900"/>
            </a:lvl5pPr>
            <a:lvl6pPr lvl="5">
              <a:lnSpc>
                <a:spcPct val="80000"/>
              </a:lnSpc>
              <a:spcBef>
                <a:spcPts val="0"/>
              </a:spcBef>
              <a:spcAft>
                <a:spcPts val="0"/>
              </a:spcAft>
              <a:buSzPts val="1900"/>
              <a:buNone/>
              <a:defRPr b="1" sz="1900"/>
            </a:lvl6pPr>
            <a:lvl7pPr lvl="6">
              <a:lnSpc>
                <a:spcPct val="80000"/>
              </a:lnSpc>
              <a:spcBef>
                <a:spcPts val="0"/>
              </a:spcBef>
              <a:spcAft>
                <a:spcPts val="0"/>
              </a:spcAft>
              <a:buSzPts val="1900"/>
              <a:buNone/>
              <a:defRPr b="1" sz="1900"/>
            </a:lvl7pPr>
            <a:lvl8pPr lvl="7">
              <a:lnSpc>
                <a:spcPct val="80000"/>
              </a:lnSpc>
              <a:spcBef>
                <a:spcPts val="0"/>
              </a:spcBef>
              <a:spcAft>
                <a:spcPts val="0"/>
              </a:spcAft>
              <a:buSzPts val="1900"/>
              <a:buNone/>
              <a:defRPr b="1" sz="1900"/>
            </a:lvl8pPr>
            <a:lvl9pPr lvl="8">
              <a:lnSpc>
                <a:spcPct val="80000"/>
              </a:lnSpc>
              <a:spcBef>
                <a:spcPts val="0"/>
              </a:spcBef>
              <a:spcAft>
                <a:spcPts val="0"/>
              </a:spcAft>
              <a:buSzPts val="1900"/>
              <a:buNone/>
              <a:defRPr b="1" sz="1900"/>
            </a:lvl9pPr>
          </a:lstStyle>
          <a:p/>
        </p:txBody>
      </p:sp>
      <p:sp>
        <p:nvSpPr>
          <p:cNvPr id="194" name="Google Shape;194;p37"/>
          <p:cNvSpPr txBox="1"/>
          <p:nvPr>
            <p:ph idx="9" type="subTitle"/>
          </p:nvPr>
        </p:nvSpPr>
        <p:spPr>
          <a:xfrm>
            <a:off x="8162815" y="4358788"/>
            <a:ext cx="3320100" cy="389700"/>
          </a:xfrm>
          <a:prstGeom prst="rect">
            <a:avLst/>
          </a:prstGeom>
        </p:spPr>
        <p:txBody>
          <a:bodyPr anchorCtr="0" anchor="ctr" bIns="121900" lIns="121900" spcFirstLastPara="1" rIns="121900" wrap="square" tIns="121900">
            <a:normAutofit/>
          </a:bodyPr>
          <a:lstStyle>
            <a:lvl1pPr lvl="0">
              <a:lnSpc>
                <a:spcPct val="80000"/>
              </a:lnSpc>
              <a:spcBef>
                <a:spcPts val="0"/>
              </a:spcBef>
              <a:spcAft>
                <a:spcPts val="0"/>
              </a:spcAft>
              <a:buSzPts val="1900"/>
              <a:buNone/>
              <a:defRPr b="1" sz="1900"/>
            </a:lvl1pPr>
            <a:lvl2pPr lvl="1">
              <a:lnSpc>
                <a:spcPct val="80000"/>
              </a:lnSpc>
              <a:spcBef>
                <a:spcPts val="0"/>
              </a:spcBef>
              <a:spcAft>
                <a:spcPts val="0"/>
              </a:spcAft>
              <a:buSzPts val="1900"/>
              <a:buNone/>
              <a:defRPr b="1" sz="1900"/>
            </a:lvl2pPr>
            <a:lvl3pPr lvl="2">
              <a:lnSpc>
                <a:spcPct val="80000"/>
              </a:lnSpc>
              <a:spcBef>
                <a:spcPts val="0"/>
              </a:spcBef>
              <a:spcAft>
                <a:spcPts val="0"/>
              </a:spcAft>
              <a:buSzPts val="1900"/>
              <a:buNone/>
              <a:defRPr b="1" sz="1900"/>
            </a:lvl3pPr>
            <a:lvl4pPr lvl="3">
              <a:lnSpc>
                <a:spcPct val="80000"/>
              </a:lnSpc>
              <a:spcBef>
                <a:spcPts val="0"/>
              </a:spcBef>
              <a:spcAft>
                <a:spcPts val="0"/>
              </a:spcAft>
              <a:buSzPts val="1900"/>
              <a:buNone/>
              <a:defRPr b="1" sz="1900"/>
            </a:lvl4pPr>
            <a:lvl5pPr lvl="4">
              <a:lnSpc>
                <a:spcPct val="80000"/>
              </a:lnSpc>
              <a:spcBef>
                <a:spcPts val="0"/>
              </a:spcBef>
              <a:spcAft>
                <a:spcPts val="0"/>
              </a:spcAft>
              <a:buSzPts val="1900"/>
              <a:buNone/>
              <a:defRPr b="1" sz="1900"/>
            </a:lvl5pPr>
            <a:lvl6pPr lvl="5">
              <a:lnSpc>
                <a:spcPct val="80000"/>
              </a:lnSpc>
              <a:spcBef>
                <a:spcPts val="0"/>
              </a:spcBef>
              <a:spcAft>
                <a:spcPts val="0"/>
              </a:spcAft>
              <a:buSzPts val="1900"/>
              <a:buNone/>
              <a:defRPr b="1" sz="1900"/>
            </a:lvl6pPr>
            <a:lvl7pPr lvl="6">
              <a:lnSpc>
                <a:spcPct val="80000"/>
              </a:lnSpc>
              <a:spcBef>
                <a:spcPts val="0"/>
              </a:spcBef>
              <a:spcAft>
                <a:spcPts val="0"/>
              </a:spcAft>
              <a:buSzPts val="1900"/>
              <a:buNone/>
              <a:defRPr b="1" sz="1900"/>
            </a:lvl7pPr>
            <a:lvl8pPr lvl="7">
              <a:lnSpc>
                <a:spcPct val="80000"/>
              </a:lnSpc>
              <a:spcBef>
                <a:spcPts val="0"/>
              </a:spcBef>
              <a:spcAft>
                <a:spcPts val="0"/>
              </a:spcAft>
              <a:buSzPts val="1900"/>
              <a:buNone/>
              <a:defRPr b="1" sz="1900"/>
            </a:lvl8pPr>
            <a:lvl9pPr lvl="8">
              <a:lnSpc>
                <a:spcPct val="80000"/>
              </a:lnSpc>
              <a:spcBef>
                <a:spcPts val="0"/>
              </a:spcBef>
              <a:spcAft>
                <a:spcPts val="0"/>
              </a:spcAft>
              <a:buSzPts val="1900"/>
              <a:buNone/>
              <a:defRPr b="1" sz="1900"/>
            </a:lvl9pPr>
          </a:lstStyle>
          <a:p/>
        </p:txBody>
      </p:sp>
      <p:sp>
        <p:nvSpPr>
          <p:cNvPr id="195" name="Google Shape;195;p37"/>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196" name="Google Shape;196;p37" title="1 Mortenson_Flush Right_2 Color.png"/>
          <p:cNvPicPr preferRelativeResize="0"/>
          <p:nvPr/>
        </p:nvPicPr>
        <p:blipFill>
          <a:blip r:embed="rId3">
            <a:alphaModFix/>
          </a:blip>
          <a:stretch>
            <a:fillRect/>
          </a:stretch>
        </p:blipFill>
        <p:spPr>
          <a:xfrm>
            <a:off x="11198667" y="6552747"/>
            <a:ext cx="870198" cy="239633"/>
          </a:xfrm>
          <a:prstGeom prst="rect">
            <a:avLst/>
          </a:prstGeom>
          <a:noFill/>
          <a:ln>
            <a:noFill/>
          </a:ln>
        </p:spPr>
      </p:pic>
      <p:cxnSp>
        <p:nvCxnSpPr>
          <p:cNvPr id="197" name="Google Shape;197;p37"/>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3 Photos">
  <p:cSld name="CUSTOM_3_1">
    <p:spTree>
      <p:nvGrpSpPr>
        <p:cNvPr id="198" name="Shape 198"/>
        <p:cNvGrpSpPr/>
        <p:nvPr/>
      </p:nvGrpSpPr>
      <p:grpSpPr>
        <a:xfrm>
          <a:off x="0" y="0"/>
          <a:ext cx="0" cy="0"/>
          <a:chOff x="0" y="0"/>
          <a:chExt cx="0" cy="0"/>
        </a:xfrm>
      </p:grpSpPr>
      <p:pic>
        <p:nvPicPr>
          <p:cNvPr id="199" name="Google Shape;199;p38" title="three-arrows-horiz-dk-green.png"/>
          <p:cNvPicPr preferRelativeResize="0"/>
          <p:nvPr/>
        </p:nvPicPr>
        <p:blipFill>
          <a:blip r:embed="rId2">
            <a:alphaModFix/>
          </a:blip>
          <a:stretch>
            <a:fillRect/>
          </a:stretch>
        </p:blipFill>
        <p:spPr>
          <a:xfrm>
            <a:off x="357792" y="442883"/>
            <a:ext cx="646175" cy="426477"/>
          </a:xfrm>
          <a:prstGeom prst="rect">
            <a:avLst/>
          </a:prstGeom>
          <a:noFill/>
          <a:ln>
            <a:noFill/>
          </a:ln>
        </p:spPr>
      </p:pic>
      <p:sp>
        <p:nvSpPr>
          <p:cNvPr id="200" name="Google Shape;200;p38"/>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sp>
        <p:nvSpPr>
          <p:cNvPr id="201" name="Google Shape;201;p38"/>
          <p:cNvSpPr/>
          <p:nvPr>
            <p:ph idx="2" type="pic"/>
          </p:nvPr>
        </p:nvSpPr>
        <p:spPr>
          <a:xfrm>
            <a:off x="709167" y="1239783"/>
            <a:ext cx="3320100" cy="2943900"/>
          </a:xfrm>
          <a:prstGeom prst="rect">
            <a:avLst/>
          </a:prstGeom>
          <a:noFill/>
          <a:ln>
            <a:noFill/>
          </a:ln>
        </p:spPr>
      </p:sp>
      <p:sp>
        <p:nvSpPr>
          <p:cNvPr id="202" name="Google Shape;202;p38"/>
          <p:cNvSpPr/>
          <p:nvPr>
            <p:ph idx="3" type="pic"/>
          </p:nvPr>
        </p:nvSpPr>
        <p:spPr>
          <a:xfrm>
            <a:off x="4435995" y="1239783"/>
            <a:ext cx="3320100" cy="2943900"/>
          </a:xfrm>
          <a:prstGeom prst="rect">
            <a:avLst/>
          </a:prstGeom>
          <a:noFill/>
          <a:ln>
            <a:noFill/>
          </a:ln>
        </p:spPr>
      </p:sp>
      <p:sp>
        <p:nvSpPr>
          <p:cNvPr id="203" name="Google Shape;203;p38"/>
          <p:cNvSpPr/>
          <p:nvPr>
            <p:ph idx="4" type="pic"/>
          </p:nvPr>
        </p:nvSpPr>
        <p:spPr>
          <a:xfrm>
            <a:off x="8162823" y="1239783"/>
            <a:ext cx="3320100" cy="2943900"/>
          </a:xfrm>
          <a:prstGeom prst="rect">
            <a:avLst/>
          </a:prstGeom>
          <a:noFill/>
          <a:ln>
            <a:noFill/>
          </a:ln>
        </p:spPr>
      </p:sp>
      <p:sp>
        <p:nvSpPr>
          <p:cNvPr id="204" name="Google Shape;204;p38"/>
          <p:cNvSpPr txBox="1"/>
          <p:nvPr>
            <p:ph idx="1" type="body"/>
          </p:nvPr>
        </p:nvSpPr>
        <p:spPr>
          <a:xfrm>
            <a:off x="724179" y="4820581"/>
            <a:ext cx="3320100" cy="14577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05" name="Google Shape;205;p38"/>
          <p:cNvSpPr txBox="1"/>
          <p:nvPr>
            <p:ph idx="5" type="body"/>
          </p:nvPr>
        </p:nvSpPr>
        <p:spPr>
          <a:xfrm>
            <a:off x="4435991" y="4820581"/>
            <a:ext cx="3320100" cy="14577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06" name="Google Shape;206;p38"/>
          <p:cNvSpPr txBox="1"/>
          <p:nvPr>
            <p:ph idx="6" type="body"/>
          </p:nvPr>
        </p:nvSpPr>
        <p:spPr>
          <a:xfrm>
            <a:off x="8162815" y="4820581"/>
            <a:ext cx="3320100" cy="14577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07" name="Google Shape;207;p38"/>
          <p:cNvSpPr txBox="1"/>
          <p:nvPr>
            <p:ph idx="7" type="subTitle"/>
          </p:nvPr>
        </p:nvSpPr>
        <p:spPr>
          <a:xfrm>
            <a:off x="739190" y="4358788"/>
            <a:ext cx="3320100" cy="389700"/>
          </a:xfrm>
          <a:prstGeom prst="rect">
            <a:avLst/>
          </a:prstGeom>
        </p:spPr>
        <p:txBody>
          <a:bodyPr anchorCtr="0" anchor="ctr" bIns="121900" lIns="121900" spcFirstLastPara="1" rIns="121900" wrap="square" tIns="121900">
            <a:normAutofit/>
          </a:bodyPr>
          <a:lstStyle>
            <a:lvl1pPr lvl="0">
              <a:lnSpc>
                <a:spcPct val="80000"/>
              </a:lnSpc>
              <a:spcBef>
                <a:spcPts val="0"/>
              </a:spcBef>
              <a:spcAft>
                <a:spcPts val="0"/>
              </a:spcAft>
              <a:buSzPts val="1900"/>
              <a:buNone/>
              <a:defRPr b="1" sz="1900"/>
            </a:lvl1pPr>
            <a:lvl2pPr lvl="1">
              <a:lnSpc>
                <a:spcPct val="80000"/>
              </a:lnSpc>
              <a:spcBef>
                <a:spcPts val="0"/>
              </a:spcBef>
              <a:spcAft>
                <a:spcPts val="0"/>
              </a:spcAft>
              <a:buSzPts val="1900"/>
              <a:buNone/>
              <a:defRPr b="1" sz="1900"/>
            </a:lvl2pPr>
            <a:lvl3pPr lvl="2">
              <a:lnSpc>
                <a:spcPct val="80000"/>
              </a:lnSpc>
              <a:spcBef>
                <a:spcPts val="0"/>
              </a:spcBef>
              <a:spcAft>
                <a:spcPts val="0"/>
              </a:spcAft>
              <a:buSzPts val="1900"/>
              <a:buNone/>
              <a:defRPr b="1" sz="1900"/>
            </a:lvl3pPr>
            <a:lvl4pPr lvl="3">
              <a:lnSpc>
                <a:spcPct val="80000"/>
              </a:lnSpc>
              <a:spcBef>
                <a:spcPts val="0"/>
              </a:spcBef>
              <a:spcAft>
                <a:spcPts val="0"/>
              </a:spcAft>
              <a:buSzPts val="1900"/>
              <a:buNone/>
              <a:defRPr b="1" sz="1900"/>
            </a:lvl4pPr>
            <a:lvl5pPr lvl="4">
              <a:lnSpc>
                <a:spcPct val="80000"/>
              </a:lnSpc>
              <a:spcBef>
                <a:spcPts val="0"/>
              </a:spcBef>
              <a:spcAft>
                <a:spcPts val="0"/>
              </a:spcAft>
              <a:buSzPts val="1900"/>
              <a:buNone/>
              <a:defRPr b="1" sz="1900"/>
            </a:lvl5pPr>
            <a:lvl6pPr lvl="5">
              <a:lnSpc>
                <a:spcPct val="80000"/>
              </a:lnSpc>
              <a:spcBef>
                <a:spcPts val="0"/>
              </a:spcBef>
              <a:spcAft>
                <a:spcPts val="0"/>
              </a:spcAft>
              <a:buSzPts val="1900"/>
              <a:buNone/>
              <a:defRPr b="1" sz="1900"/>
            </a:lvl6pPr>
            <a:lvl7pPr lvl="6">
              <a:lnSpc>
                <a:spcPct val="80000"/>
              </a:lnSpc>
              <a:spcBef>
                <a:spcPts val="0"/>
              </a:spcBef>
              <a:spcAft>
                <a:spcPts val="0"/>
              </a:spcAft>
              <a:buSzPts val="1900"/>
              <a:buNone/>
              <a:defRPr b="1" sz="1900"/>
            </a:lvl7pPr>
            <a:lvl8pPr lvl="7">
              <a:lnSpc>
                <a:spcPct val="80000"/>
              </a:lnSpc>
              <a:spcBef>
                <a:spcPts val="0"/>
              </a:spcBef>
              <a:spcAft>
                <a:spcPts val="0"/>
              </a:spcAft>
              <a:buSzPts val="1900"/>
              <a:buNone/>
              <a:defRPr b="1" sz="1900"/>
            </a:lvl8pPr>
            <a:lvl9pPr lvl="8">
              <a:lnSpc>
                <a:spcPct val="80000"/>
              </a:lnSpc>
              <a:spcBef>
                <a:spcPts val="0"/>
              </a:spcBef>
              <a:spcAft>
                <a:spcPts val="0"/>
              </a:spcAft>
              <a:buSzPts val="1900"/>
              <a:buNone/>
              <a:defRPr b="1" sz="1900"/>
            </a:lvl9pPr>
          </a:lstStyle>
          <a:p/>
        </p:txBody>
      </p:sp>
      <p:sp>
        <p:nvSpPr>
          <p:cNvPr id="208" name="Google Shape;208;p38"/>
          <p:cNvSpPr txBox="1"/>
          <p:nvPr>
            <p:ph idx="8" type="subTitle"/>
          </p:nvPr>
        </p:nvSpPr>
        <p:spPr>
          <a:xfrm>
            <a:off x="4435991" y="4358788"/>
            <a:ext cx="3320100" cy="389700"/>
          </a:xfrm>
          <a:prstGeom prst="rect">
            <a:avLst/>
          </a:prstGeom>
        </p:spPr>
        <p:txBody>
          <a:bodyPr anchorCtr="0" anchor="ctr" bIns="121900" lIns="121900" spcFirstLastPara="1" rIns="121900" wrap="square" tIns="121900">
            <a:normAutofit/>
          </a:bodyPr>
          <a:lstStyle>
            <a:lvl1pPr lvl="0">
              <a:lnSpc>
                <a:spcPct val="80000"/>
              </a:lnSpc>
              <a:spcBef>
                <a:spcPts val="0"/>
              </a:spcBef>
              <a:spcAft>
                <a:spcPts val="0"/>
              </a:spcAft>
              <a:buSzPts val="1900"/>
              <a:buNone/>
              <a:defRPr b="1" sz="1900"/>
            </a:lvl1pPr>
            <a:lvl2pPr lvl="1">
              <a:lnSpc>
                <a:spcPct val="80000"/>
              </a:lnSpc>
              <a:spcBef>
                <a:spcPts val="0"/>
              </a:spcBef>
              <a:spcAft>
                <a:spcPts val="0"/>
              </a:spcAft>
              <a:buSzPts val="1900"/>
              <a:buNone/>
              <a:defRPr b="1" sz="1900"/>
            </a:lvl2pPr>
            <a:lvl3pPr lvl="2">
              <a:lnSpc>
                <a:spcPct val="80000"/>
              </a:lnSpc>
              <a:spcBef>
                <a:spcPts val="0"/>
              </a:spcBef>
              <a:spcAft>
                <a:spcPts val="0"/>
              </a:spcAft>
              <a:buSzPts val="1900"/>
              <a:buNone/>
              <a:defRPr b="1" sz="1900"/>
            </a:lvl3pPr>
            <a:lvl4pPr lvl="3">
              <a:lnSpc>
                <a:spcPct val="80000"/>
              </a:lnSpc>
              <a:spcBef>
                <a:spcPts val="0"/>
              </a:spcBef>
              <a:spcAft>
                <a:spcPts val="0"/>
              </a:spcAft>
              <a:buSzPts val="1900"/>
              <a:buNone/>
              <a:defRPr b="1" sz="1900"/>
            </a:lvl4pPr>
            <a:lvl5pPr lvl="4">
              <a:lnSpc>
                <a:spcPct val="80000"/>
              </a:lnSpc>
              <a:spcBef>
                <a:spcPts val="0"/>
              </a:spcBef>
              <a:spcAft>
                <a:spcPts val="0"/>
              </a:spcAft>
              <a:buSzPts val="1900"/>
              <a:buNone/>
              <a:defRPr b="1" sz="1900"/>
            </a:lvl5pPr>
            <a:lvl6pPr lvl="5">
              <a:lnSpc>
                <a:spcPct val="80000"/>
              </a:lnSpc>
              <a:spcBef>
                <a:spcPts val="0"/>
              </a:spcBef>
              <a:spcAft>
                <a:spcPts val="0"/>
              </a:spcAft>
              <a:buSzPts val="1900"/>
              <a:buNone/>
              <a:defRPr b="1" sz="1900"/>
            </a:lvl6pPr>
            <a:lvl7pPr lvl="6">
              <a:lnSpc>
                <a:spcPct val="80000"/>
              </a:lnSpc>
              <a:spcBef>
                <a:spcPts val="0"/>
              </a:spcBef>
              <a:spcAft>
                <a:spcPts val="0"/>
              </a:spcAft>
              <a:buSzPts val="1900"/>
              <a:buNone/>
              <a:defRPr b="1" sz="1900"/>
            </a:lvl7pPr>
            <a:lvl8pPr lvl="7">
              <a:lnSpc>
                <a:spcPct val="80000"/>
              </a:lnSpc>
              <a:spcBef>
                <a:spcPts val="0"/>
              </a:spcBef>
              <a:spcAft>
                <a:spcPts val="0"/>
              </a:spcAft>
              <a:buSzPts val="1900"/>
              <a:buNone/>
              <a:defRPr b="1" sz="1900"/>
            </a:lvl8pPr>
            <a:lvl9pPr lvl="8">
              <a:lnSpc>
                <a:spcPct val="80000"/>
              </a:lnSpc>
              <a:spcBef>
                <a:spcPts val="0"/>
              </a:spcBef>
              <a:spcAft>
                <a:spcPts val="0"/>
              </a:spcAft>
              <a:buSzPts val="1900"/>
              <a:buNone/>
              <a:defRPr b="1" sz="1900"/>
            </a:lvl9pPr>
          </a:lstStyle>
          <a:p/>
        </p:txBody>
      </p:sp>
      <p:sp>
        <p:nvSpPr>
          <p:cNvPr id="209" name="Google Shape;209;p38"/>
          <p:cNvSpPr txBox="1"/>
          <p:nvPr>
            <p:ph idx="9" type="subTitle"/>
          </p:nvPr>
        </p:nvSpPr>
        <p:spPr>
          <a:xfrm>
            <a:off x="8162815" y="4358788"/>
            <a:ext cx="3320100" cy="389700"/>
          </a:xfrm>
          <a:prstGeom prst="rect">
            <a:avLst/>
          </a:prstGeom>
        </p:spPr>
        <p:txBody>
          <a:bodyPr anchorCtr="0" anchor="ctr" bIns="121900" lIns="121900" spcFirstLastPara="1" rIns="121900" wrap="square" tIns="121900">
            <a:normAutofit/>
          </a:bodyPr>
          <a:lstStyle>
            <a:lvl1pPr lvl="0">
              <a:lnSpc>
                <a:spcPct val="80000"/>
              </a:lnSpc>
              <a:spcBef>
                <a:spcPts val="0"/>
              </a:spcBef>
              <a:spcAft>
                <a:spcPts val="0"/>
              </a:spcAft>
              <a:buSzPts val="1900"/>
              <a:buNone/>
              <a:defRPr b="1" sz="1900"/>
            </a:lvl1pPr>
            <a:lvl2pPr lvl="1">
              <a:lnSpc>
                <a:spcPct val="80000"/>
              </a:lnSpc>
              <a:spcBef>
                <a:spcPts val="0"/>
              </a:spcBef>
              <a:spcAft>
                <a:spcPts val="0"/>
              </a:spcAft>
              <a:buSzPts val="1900"/>
              <a:buNone/>
              <a:defRPr b="1" sz="1900"/>
            </a:lvl2pPr>
            <a:lvl3pPr lvl="2">
              <a:lnSpc>
                <a:spcPct val="80000"/>
              </a:lnSpc>
              <a:spcBef>
                <a:spcPts val="0"/>
              </a:spcBef>
              <a:spcAft>
                <a:spcPts val="0"/>
              </a:spcAft>
              <a:buSzPts val="1900"/>
              <a:buNone/>
              <a:defRPr b="1" sz="1900"/>
            </a:lvl3pPr>
            <a:lvl4pPr lvl="3">
              <a:lnSpc>
                <a:spcPct val="80000"/>
              </a:lnSpc>
              <a:spcBef>
                <a:spcPts val="0"/>
              </a:spcBef>
              <a:spcAft>
                <a:spcPts val="0"/>
              </a:spcAft>
              <a:buSzPts val="1900"/>
              <a:buNone/>
              <a:defRPr b="1" sz="1900"/>
            </a:lvl4pPr>
            <a:lvl5pPr lvl="4">
              <a:lnSpc>
                <a:spcPct val="80000"/>
              </a:lnSpc>
              <a:spcBef>
                <a:spcPts val="0"/>
              </a:spcBef>
              <a:spcAft>
                <a:spcPts val="0"/>
              </a:spcAft>
              <a:buSzPts val="1900"/>
              <a:buNone/>
              <a:defRPr b="1" sz="1900"/>
            </a:lvl5pPr>
            <a:lvl6pPr lvl="5">
              <a:lnSpc>
                <a:spcPct val="80000"/>
              </a:lnSpc>
              <a:spcBef>
                <a:spcPts val="0"/>
              </a:spcBef>
              <a:spcAft>
                <a:spcPts val="0"/>
              </a:spcAft>
              <a:buSzPts val="1900"/>
              <a:buNone/>
              <a:defRPr b="1" sz="1900"/>
            </a:lvl6pPr>
            <a:lvl7pPr lvl="6">
              <a:lnSpc>
                <a:spcPct val="80000"/>
              </a:lnSpc>
              <a:spcBef>
                <a:spcPts val="0"/>
              </a:spcBef>
              <a:spcAft>
                <a:spcPts val="0"/>
              </a:spcAft>
              <a:buSzPts val="1900"/>
              <a:buNone/>
              <a:defRPr b="1" sz="1900"/>
            </a:lvl7pPr>
            <a:lvl8pPr lvl="7">
              <a:lnSpc>
                <a:spcPct val="80000"/>
              </a:lnSpc>
              <a:spcBef>
                <a:spcPts val="0"/>
              </a:spcBef>
              <a:spcAft>
                <a:spcPts val="0"/>
              </a:spcAft>
              <a:buSzPts val="1900"/>
              <a:buNone/>
              <a:defRPr b="1" sz="1900"/>
            </a:lvl8pPr>
            <a:lvl9pPr lvl="8">
              <a:lnSpc>
                <a:spcPct val="80000"/>
              </a:lnSpc>
              <a:spcBef>
                <a:spcPts val="0"/>
              </a:spcBef>
              <a:spcAft>
                <a:spcPts val="0"/>
              </a:spcAft>
              <a:buSzPts val="1900"/>
              <a:buNone/>
              <a:defRPr b="1" sz="1900"/>
            </a:lvl9pPr>
          </a:lstStyle>
          <a:p/>
        </p:txBody>
      </p:sp>
      <p:sp>
        <p:nvSpPr>
          <p:cNvPr id="210" name="Google Shape;210;p38"/>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211" name="Google Shape;211;p38" title="1 Mortenson_Flush Right_2 Color.png"/>
          <p:cNvPicPr preferRelativeResize="0"/>
          <p:nvPr/>
        </p:nvPicPr>
        <p:blipFill>
          <a:blip r:embed="rId3">
            <a:alphaModFix/>
          </a:blip>
          <a:stretch>
            <a:fillRect/>
          </a:stretch>
        </p:blipFill>
        <p:spPr>
          <a:xfrm>
            <a:off x="11198667" y="6552747"/>
            <a:ext cx="870198" cy="239633"/>
          </a:xfrm>
          <a:prstGeom prst="rect">
            <a:avLst/>
          </a:prstGeom>
          <a:noFill/>
          <a:ln>
            <a:noFill/>
          </a:ln>
        </p:spPr>
      </p:pic>
      <p:cxnSp>
        <p:nvCxnSpPr>
          <p:cNvPr id="212" name="Google Shape;212;p38"/>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3 Photos">
  <p:cSld name="CUSTOM_3_1_1">
    <p:spTree>
      <p:nvGrpSpPr>
        <p:cNvPr id="213" name="Shape 213"/>
        <p:cNvGrpSpPr/>
        <p:nvPr/>
      </p:nvGrpSpPr>
      <p:grpSpPr>
        <a:xfrm>
          <a:off x="0" y="0"/>
          <a:ext cx="0" cy="0"/>
          <a:chOff x="0" y="0"/>
          <a:chExt cx="0" cy="0"/>
        </a:xfrm>
      </p:grpSpPr>
      <p:sp>
        <p:nvSpPr>
          <p:cNvPr id="214" name="Google Shape;214;p39"/>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sp>
        <p:nvSpPr>
          <p:cNvPr id="215" name="Google Shape;215;p39"/>
          <p:cNvSpPr/>
          <p:nvPr>
            <p:ph idx="2" type="pic"/>
          </p:nvPr>
        </p:nvSpPr>
        <p:spPr>
          <a:xfrm>
            <a:off x="709167" y="1239783"/>
            <a:ext cx="3320100" cy="2943900"/>
          </a:xfrm>
          <a:prstGeom prst="rect">
            <a:avLst/>
          </a:prstGeom>
          <a:noFill/>
          <a:ln>
            <a:noFill/>
          </a:ln>
        </p:spPr>
      </p:sp>
      <p:sp>
        <p:nvSpPr>
          <p:cNvPr id="216" name="Google Shape;216;p39"/>
          <p:cNvSpPr/>
          <p:nvPr>
            <p:ph idx="3" type="pic"/>
          </p:nvPr>
        </p:nvSpPr>
        <p:spPr>
          <a:xfrm>
            <a:off x="4435995" y="1239783"/>
            <a:ext cx="3320100" cy="2943900"/>
          </a:xfrm>
          <a:prstGeom prst="rect">
            <a:avLst/>
          </a:prstGeom>
          <a:noFill/>
          <a:ln>
            <a:noFill/>
          </a:ln>
        </p:spPr>
      </p:sp>
      <p:sp>
        <p:nvSpPr>
          <p:cNvPr id="217" name="Google Shape;217;p39"/>
          <p:cNvSpPr/>
          <p:nvPr>
            <p:ph idx="4" type="pic"/>
          </p:nvPr>
        </p:nvSpPr>
        <p:spPr>
          <a:xfrm>
            <a:off x="8162823" y="1239783"/>
            <a:ext cx="3320100" cy="2943900"/>
          </a:xfrm>
          <a:prstGeom prst="rect">
            <a:avLst/>
          </a:prstGeom>
          <a:noFill/>
          <a:ln>
            <a:noFill/>
          </a:ln>
        </p:spPr>
      </p:sp>
      <p:sp>
        <p:nvSpPr>
          <p:cNvPr id="218" name="Google Shape;218;p39"/>
          <p:cNvSpPr txBox="1"/>
          <p:nvPr>
            <p:ph idx="1" type="body"/>
          </p:nvPr>
        </p:nvSpPr>
        <p:spPr>
          <a:xfrm>
            <a:off x="724179" y="4820581"/>
            <a:ext cx="3320100" cy="14577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19" name="Google Shape;219;p39"/>
          <p:cNvSpPr txBox="1"/>
          <p:nvPr>
            <p:ph idx="5" type="body"/>
          </p:nvPr>
        </p:nvSpPr>
        <p:spPr>
          <a:xfrm>
            <a:off x="4435991" y="4820581"/>
            <a:ext cx="3320100" cy="14577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20" name="Google Shape;220;p39"/>
          <p:cNvSpPr txBox="1"/>
          <p:nvPr>
            <p:ph idx="6" type="body"/>
          </p:nvPr>
        </p:nvSpPr>
        <p:spPr>
          <a:xfrm>
            <a:off x="8162815" y="4820581"/>
            <a:ext cx="3320100" cy="1457700"/>
          </a:xfrm>
          <a:prstGeom prst="rect">
            <a:avLst/>
          </a:prstGeom>
        </p:spPr>
        <p:txBody>
          <a:bodyPr anchorCtr="0" anchor="t" bIns="121900" lIns="121900" spcFirstLastPara="1" rIns="121900" wrap="square" tIns="121900">
            <a:normAutofit/>
          </a:bodyPr>
          <a:lstStyle>
            <a:lvl1pPr indent="-330200" lvl="0" marL="457200">
              <a:spcBef>
                <a:spcPts val="0"/>
              </a:spcBef>
              <a:spcAft>
                <a:spcPts val="0"/>
              </a:spcAft>
              <a:buSzPts val="1600"/>
              <a:buChar char="●"/>
              <a:defRPr sz="1600"/>
            </a:lvl1pPr>
            <a:lvl2pPr indent="-330200" lvl="1" marL="914400">
              <a:spcBef>
                <a:spcPts val="0"/>
              </a:spcBef>
              <a:spcAft>
                <a:spcPts val="0"/>
              </a:spcAft>
              <a:buSzPts val="1600"/>
              <a:buChar char="○"/>
              <a:defRPr sz="1600"/>
            </a:lvl2pPr>
            <a:lvl3pPr indent="-330200" lvl="2" marL="1371600">
              <a:spcBef>
                <a:spcPts val="0"/>
              </a:spcBef>
              <a:spcAft>
                <a:spcPts val="0"/>
              </a:spcAft>
              <a:buSzPts val="1600"/>
              <a:buChar char="■"/>
              <a:defRPr sz="1600"/>
            </a:lvl3pPr>
            <a:lvl4pPr indent="-330200" lvl="3" marL="1828800">
              <a:spcBef>
                <a:spcPts val="0"/>
              </a:spcBef>
              <a:spcAft>
                <a:spcPts val="0"/>
              </a:spcAft>
              <a:buSzPts val="1600"/>
              <a:buChar char="●"/>
              <a:defRPr sz="1600"/>
            </a:lvl4pPr>
            <a:lvl5pPr indent="-330200" lvl="4" marL="2286000">
              <a:spcBef>
                <a:spcPts val="0"/>
              </a:spcBef>
              <a:spcAft>
                <a:spcPts val="0"/>
              </a:spcAft>
              <a:buSzPts val="1600"/>
              <a:buChar char="○"/>
              <a:defRPr sz="1600"/>
            </a:lvl5pPr>
            <a:lvl6pPr indent="-330200" lvl="5" marL="2743200">
              <a:spcBef>
                <a:spcPts val="0"/>
              </a:spcBef>
              <a:spcAft>
                <a:spcPts val="0"/>
              </a:spcAft>
              <a:buSzPts val="1600"/>
              <a:buChar char="■"/>
              <a:defRPr sz="1600"/>
            </a:lvl6pPr>
            <a:lvl7pPr indent="-330200" lvl="6" marL="3200400">
              <a:spcBef>
                <a:spcPts val="0"/>
              </a:spcBef>
              <a:spcAft>
                <a:spcPts val="0"/>
              </a:spcAft>
              <a:buSzPts val="1600"/>
              <a:buChar char="●"/>
              <a:defRPr sz="1600"/>
            </a:lvl7pPr>
            <a:lvl8pPr indent="-330200" lvl="7" marL="3657600">
              <a:spcBef>
                <a:spcPts val="0"/>
              </a:spcBef>
              <a:spcAft>
                <a:spcPts val="0"/>
              </a:spcAft>
              <a:buSzPts val="1600"/>
              <a:buChar char="○"/>
              <a:defRPr sz="1600"/>
            </a:lvl8pPr>
            <a:lvl9pPr indent="-330200" lvl="8" marL="4114800">
              <a:spcBef>
                <a:spcPts val="0"/>
              </a:spcBef>
              <a:spcAft>
                <a:spcPts val="0"/>
              </a:spcAft>
              <a:buSzPts val="1600"/>
              <a:buChar char="■"/>
              <a:defRPr sz="1600"/>
            </a:lvl9pPr>
          </a:lstStyle>
          <a:p/>
        </p:txBody>
      </p:sp>
      <p:sp>
        <p:nvSpPr>
          <p:cNvPr id="221" name="Google Shape;221;p39"/>
          <p:cNvSpPr txBox="1"/>
          <p:nvPr>
            <p:ph idx="7" type="subTitle"/>
          </p:nvPr>
        </p:nvSpPr>
        <p:spPr>
          <a:xfrm>
            <a:off x="739190" y="4358788"/>
            <a:ext cx="3320100" cy="389700"/>
          </a:xfrm>
          <a:prstGeom prst="rect">
            <a:avLst/>
          </a:prstGeom>
        </p:spPr>
        <p:txBody>
          <a:bodyPr anchorCtr="0" anchor="ctr" bIns="121900" lIns="121900" spcFirstLastPara="1" rIns="121900" wrap="square" tIns="121900">
            <a:normAutofit/>
          </a:bodyPr>
          <a:lstStyle>
            <a:lvl1pPr lvl="0">
              <a:lnSpc>
                <a:spcPct val="80000"/>
              </a:lnSpc>
              <a:spcBef>
                <a:spcPts val="0"/>
              </a:spcBef>
              <a:spcAft>
                <a:spcPts val="0"/>
              </a:spcAft>
              <a:buSzPts val="1900"/>
              <a:buNone/>
              <a:defRPr b="1" sz="1900"/>
            </a:lvl1pPr>
            <a:lvl2pPr lvl="1">
              <a:lnSpc>
                <a:spcPct val="80000"/>
              </a:lnSpc>
              <a:spcBef>
                <a:spcPts val="0"/>
              </a:spcBef>
              <a:spcAft>
                <a:spcPts val="0"/>
              </a:spcAft>
              <a:buSzPts val="1900"/>
              <a:buNone/>
              <a:defRPr b="1" sz="1900"/>
            </a:lvl2pPr>
            <a:lvl3pPr lvl="2">
              <a:lnSpc>
                <a:spcPct val="80000"/>
              </a:lnSpc>
              <a:spcBef>
                <a:spcPts val="0"/>
              </a:spcBef>
              <a:spcAft>
                <a:spcPts val="0"/>
              </a:spcAft>
              <a:buSzPts val="1900"/>
              <a:buNone/>
              <a:defRPr b="1" sz="1900"/>
            </a:lvl3pPr>
            <a:lvl4pPr lvl="3">
              <a:lnSpc>
                <a:spcPct val="80000"/>
              </a:lnSpc>
              <a:spcBef>
                <a:spcPts val="0"/>
              </a:spcBef>
              <a:spcAft>
                <a:spcPts val="0"/>
              </a:spcAft>
              <a:buSzPts val="1900"/>
              <a:buNone/>
              <a:defRPr b="1" sz="1900"/>
            </a:lvl4pPr>
            <a:lvl5pPr lvl="4">
              <a:lnSpc>
                <a:spcPct val="80000"/>
              </a:lnSpc>
              <a:spcBef>
                <a:spcPts val="0"/>
              </a:spcBef>
              <a:spcAft>
                <a:spcPts val="0"/>
              </a:spcAft>
              <a:buSzPts val="1900"/>
              <a:buNone/>
              <a:defRPr b="1" sz="1900"/>
            </a:lvl5pPr>
            <a:lvl6pPr lvl="5">
              <a:lnSpc>
                <a:spcPct val="80000"/>
              </a:lnSpc>
              <a:spcBef>
                <a:spcPts val="0"/>
              </a:spcBef>
              <a:spcAft>
                <a:spcPts val="0"/>
              </a:spcAft>
              <a:buSzPts val="1900"/>
              <a:buNone/>
              <a:defRPr b="1" sz="1900"/>
            </a:lvl6pPr>
            <a:lvl7pPr lvl="6">
              <a:lnSpc>
                <a:spcPct val="80000"/>
              </a:lnSpc>
              <a:spcBef>
                <a:spcPts val="0"/>
              </a:spcBef>
              <a:spcAft>
                <a:spcPts val="0"/>
              </a:spcAft>
              <a:buSzPts val="1900"/>
              <a:buNone/>
              <a:defRPr b="1" sz="1900"/>
            </a:lvl7pPr>
            <a:lvl8pPr lvl="7">
              <a:lnSpc>
                <a:spcPct val="80000"/>
              </a:lnSpc>
              <a:spcBef>
                <a:spcPts val="0"/>
              </a:spcBef>
              <a:spcAft>
                <a:spcPts val="0"/>
              </a:spcAft>
              <a:buSzPts val="1900"/>
              <a:buNone/>
              <a:defRPr b="1" sz="1900"/>
            </a:lvl8pPr>
            <a:lvl9pPr lvl="8">
              <a:lnSpc>
                <a:spcPct val="80000"/>
              </a:lnSpc>
              <a:spcBef>
                <a:spcPts val="0"/>
              </a:spcBef>
              <a:spcAft>
                <a:spcPts val="0"/>
              </a:spcAft>
              <a:buSzPts val="1900"/>
              <a:buNone/>
              <a:defRPr b="1" sz="1900"/>
            </a:lvl9pPr>
          </a:lstStyle>
          <a:p/>
        </p:txBody>
      </p:sp>
      <p:sp>
        <p:nvSpPr>
          <p:cNvPr id="222" name="Google Shape;222;p39"/>
          <p:cNvSpPr txBox="1"/>
          <p:nvPr>
            <p:ph idx="8" type="subTitle"/>
          </p:nvPr>
        </p:nvSpPr>
        <p:spPr>
          <a:xfrm>
            <a:off x="4435991" y="4358788"/>
            <a:ext cx="3320100" cy="389700"/>
          </a:xfrm>
          <a:prstGeom prst="rect">
            <a:avLst/>
          </a:prstGeom>
        </p:spPr>
        <p:txBody>
          <a:bodyPr anchorCtr="0" anchor="ctr" bIns="121900" lIns="121900" spcFirstLastPara="1" rIns="121900" wrap="square" tIns="121900">
            <a:normAutofit/>
          </a:bodyPr>
          <a:lstStyle>
            <a:lvl1pPr lvl="0">
              <a:lnSpc>
                <a:spcPct val="80000"/>
              </a:lnSpc>
              <a:spcBef>
                <a:spcPts val="0"/>
              </a:spcBef>
              <a:spcAft>
                <a:spcPts val="0"/>
              </a:spcAft>
              <a:buSzPts val="1900"/>
              <a:buNone/>
              <a:defRPr b="1" sz="1900"/>
            </a:lvl1pPr>
            <a:lvl2pPr lvl="1">
              <a:lnSpc>
                <a:spcPct val="80000"/>
              </a:lnSpc>
              <a:spcBef>
                <a:spcPts val="0"/>
              </a:spcBef>
              <a:spcAft>
                <a:spcPts val="0"/>
              </a:spcAft>
              <a:buSzPts val="1900"/>
              <a:buNone/>
              <a:defRPr b="1" sz="1900"/>
            </a:lvl2pPr>
            <a:lvl3pPr lvl="2">
              <a:lnSpc>
                <a:spcPct val="80000"/>
              </a:lnSpc>
              <a:spcBef>
                <a:spcPts val="0"/>
              </a:spcBef>
              <a:spcAft>
                <a:spcPts val="0"/>
              </a:spcAft>
              <a:buSzPts val="1900"/>
              <a:buNone/>
              <a:defRPr b="1" sz="1900"/>
            </a:lvl3pPr>
            <a:lvl4pPr lvl="3">
              <a:lnSpc>
                <a:spcPct val="80000"/>
              </a:lnSpc>
              <a:spcBef>
                <a:spcPts val="0"/>
              </a:spcBef>
              <a:spcAft>
                <a:spcPts val="0"/>
              </a:spcAft>
              <a:buSzPts val="1900"/>
              <a:buNone/>
              <a:defRPr b="1" sz="1900"/>
            </a:lvl4pPr>
            <a:lvl5pPr lvl="4">
              <a:lnSpc>
                <a:spcPct val="80000"/>
              </a:lnSpc>
              <a:spcBef>
                <a:spcPts val="0"/>
              </a:spcBef>
              <a:spcAft>
                <a:spcPts val="0"/>
              </a:spcAft>
              <a:buSzPts val="1900"/>
              <a:buNone/>
              <a:defRPr b="1" sz="1900"/>
            </a:lvl5pPr>
            <a:lvl6pPr lvl="5">
              <a:lnSpc>
                <a:spcPct val="80000"/>
              </a:lnSpc>
              <a:spcBef>
                <a:spcPts val="0"/>
              </a:spcBef>
              <a:spcAft>
                <a:spcPts val="0"/>
              </a:spcAft>
              <a:buSzPts val="1900"/>
              <a:buNone/>
              <a:defRPr b="1" sz="1900"/>
            </a:lvl6pPr>
            <a:lvl7pPr lvl="6">
              <a:lnSpc>
                <a:spcPct val="80000"/>
              </a:lnSpc>
              <a:spcBef>
                <a:spcPts val="0"/>
              </a:spcBef>
              <a:spcAft>
                <a:spcPts val="0"/>
              </a:spcAft>
              <a:buSzPts val="1900"/>
              <a:buNone/>
              <a:defRPr b="1" sz="1900"/>
            </a:lvl7pPr>
            <a:lvl8pPr lvl="7">
              <a:lnSpc>
                <a:spcPct val="80000"/>
              </a:lnSpc>
              <a:spcBef>
                <a:spcPts val="0"/>
              </a:spcBef>
              <a:spcAft>
                <a:spcPts val="0"/>
              </a:spcAft>
              <a:buSzPts val="1900"/>
              <a:buNone/>
              <a:defRPr b="1" sz="1900"/>
            </a:lvl8pPr>
            <a:lvl9pPr lvl="8">
              <a:lnSpc>
                <a:spcPct val="80000"/>
              </a:lnSpc>
              <a:spcBef>
                <a:spcPts val="0"/>
              </a:spcBef>
              <a:spcAft>
                <a:spcPts val="0"/>
              </a:spcAft>
              <a:buSzPts val="1900"/>
              <a:buNone/>
              <a:defRPr b="1" sz="1900"/>
            </a:lvl9pPr>
          </a:lstStyle>
          <a:p/>
        </p:txBody>
      </p:sp>
      <p:sp>
        <p:nvSpPr>
          <p:cNvPr id="223" name="Google Shape;223;p39"/>
          <p:cNvSpPr txBox="1"/>
          <p:nvPr>
            <p:ph idx="9" type="subTitle"/>
          </p:nvPr>
        </p:nvSpPr>
        <p:spPr>
          <a:xfrm>
            <a:off x="8162815" y="4358788"/>
            <a:ext cx="3320100" cy="389700"/>
          </a:xfrm>
          <a:prstGeom prst="rect">
            <a:avLst/>
          </a:prstGeom>
        </p:spPr>
        <p:txBody>
          <a:bodyPr anchorCtr="0" anchor="ctr" bIns="121900" lIns="121900" spcFirstLastPara="1" rIns="121900" wrap="square" tIns="121900">
            <a:normAutofit/>
          </a:bodyPr>
          <a:lstStyle>
            <a:lvl1pPr lvl="0">
              <a:lnSpc>
                <a:spcPct val="80000"/>
              </a:lnSpc>
              <a:spcBef>
                <a:spcPts val="0"/>
              </a:spcBef>
              <a:spcAft>
                <a:spcPts val="0"/>
              </a:spcAft>
              <a:buSzPts val="1900"/>
              <a:buNone/>
              <a:defRPr b="1" sz="1900"/>
            </a:lvl1pPr>
            <a:lvl2pPr lvl="1">
              <a:lnSpc>
                <a:spcPct val="80000"/>
              </a:lnSpc>
              <a:spcBef>
                <a:spcPts val="0"/>
              </a:spcBef>
              <a:spcAft>
                <a:spcPts val="0"/>
              </a:spcAft>
              <a:buSzPts val="1900"/>
              <a:buNone/>
              <a:defRPr b="1" sz="1900"/>
            </a:lvl2pPr>
            <a:lvl3pPr lvl="2">
              <a:lnSpc>
                <a:spcPct val="80000"/>
              </a:lnSpc>
              <a:spcBef>
                <a:spcPts val="0"/>
              </a:spcBef>
              <a:spcAft>
                <a:spcPts val="0"/>
              </a:spcAft>
              <a:buSzPts val="1900"/>
              <a:buNone/>
              <a:defRPr b="1" sz="1900"/>
            </a:lvl3pPr>
            <a:lvl4pPr lvl="3">
              <a:lnSpc>
                <a:spcPct val="80000"/>
              </a:lnSpc>
              <a:spcBef>
                <a:spcPts val="0"/>
              </a:spcBef>
              <a:spcAft>
                <a:spcPts val="0"/>
              </a:spcAft>
              <a:buSzPts val="1900"/>
              <a:buNone/>
              <a:defRPr b="1" sz="1900"/>
            </a:lvl4pPr>
            <a:lvl5pPr lvl="4">
              <a:lnSpc>
                <a:spcPct val="80000"/>
              </a:lnSpc>
              <a:spcBef>
                <a:spcPts val="0"/>
              </a:spcBef>
              <a:spcAft>
                <a:spcPts val="0"/>
              </a:spcAft>
              <a:buSzPts val="1900"/>
              <a:buNone/>
              <a:defRPr b="1" sz="1900"/>
            </a:lvl5pPr>
            <a:lvl6pPr lvl="5">
              <a:lnSpc>
                <a:spcPct val="80000"/>
              </a:lnSpc>
              <a:spcBef>
                <a:spcPts val="0"/>
              </a:spcBef>
              <a:spcAft>
                <a:spcPts val="0"/>
              </a:spcAft>
              <a:buSzPts val="1900"/>
              <a:buNone/>
              <a:defRPr b="1" sz="1900"/>
            </a:lvl6pPr>
            <a:lvl7pPr lvl="6">
              <a:lnSpc>
                <a:spcPct val="80000"/>
              </a:lnSpc>
              <a:spcBef>
                <a:spcPts val="0"/>
              </a:spcBef>
              <a:spcAft>
                <a:spcPts val="0"/>
              </a:spcAft>
              <a:buSzPts val="1900"/>
              <a:buNone/>
              <a:defRPr b="1" sz="1900"/>
            </a:lvl7pPr>
            <a:lvl8pPr lvl="7">
              <a:lnSpc>
                <a:spcPct val="80000"/>
              </a:lnSpc>
              <a:spcBef>
                <a:spcPts val="0"/>
              </a:spcBef>
              <a:spcAft>
                <a:spcPts val="0"/>
              </a:spcAft>
              <a:buSzPts val="1900"/>
              <a:buNone/>
              <a:defRPr b="1" sz="1900"/>
            </a:lvl8pPr>
            <a:lvl9pPr lvl="8">
              <a:lnSpc>
                <a:spcPct val="80000"/>
              </a:lnSpc>
              <a:spcBef>
                <a:spcPts val="0"/>
              </a:spcBef>
              <a:spcAft>
                <a:spcPts val="0"/>
              </a:spcAft>
              <a:buSzPts val="1900"/>
              <a:buNone/>
              <a:defRPr b="1" sz="1900"/>
            </a:lvl9pPr>
          </a:lstStyle>
          <a:p/>
        </p:txBody>
      </p:sp>
      <p:sp>
        <p:nvSpPr>
          <p:cNvPr id="224" name="Google Shape;224;p39"/>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225" name="Google Shape;225;p39" title="1 Mortenson_Flush Right_2 Color.png"/>
          <p:cNvPicPr preferRelativeResize="0"/>
          <p:nvPr/>
        </p:nvPicPr>
        <p:blipFill>
          <a:blip r:embed="rId2">
            <a:alphaModFix/>
          </a:blip>
          <a:stretch>
            <a:fillRect/>
          </a:stretch>
        </p:blipFill>
        <p:spPr>
          <a:xfrm>
            <a:off x="11198667" y="6552747"/>
            <a:ext cx="870198" cy="239633"/>
          </a:xfrm>
          <a:prstGeom prst="rect">
            <a:avLst/>
          </a:prstGeom>
          <a:noFill/>
          <a:ln>
            <a:noFill/>
          </a:ln>
        </p:spPr>
      </p:pic>
      <p:cxnSp>
        <p:nvCxnSpPr>
          <p:cNvPr id="226" name="Google Shape;226;p39"/>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pic>
        <p:nvPicPr>
          <p:cNvPr id="227" name="Google Shape;227;p39" title="three-arrows-horiz-dk-orange.png"/>
          <p:cNvPicPr preferRelativeResize="0"/>
          <p:nvPr/>
        </p:nvPicPr>
        <p:blipFill>
          <a:blip r:embed="rId3">
            <a:alphaModFix/>
          </a:blip>
          <a:stretch>
            <a:fillRect/>
          </a:stretch>
        </p:blipFill>
        <p:spPr>
          <a:xfrm>
            <a:off x="357793" y="442900"/>
            <a:ext cx="646175" cy="42647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Photo Gallery">
  <p:cSld name="CUSTOM_4">
    <p:spTree>
      <p:nvGrpSpPr>
        <p:cNvPr id="228" name="Shape 228"/>
        <p:cNvGrpSpPr/>
        <p:nvPr/>
      </p:nvGrpSpPr>
      <p:grpSpPr>
        <a:xfrm>
          <a:off x="0" y="0"/>
          <a:ext cx="0" cy="0"/>
          <a:chOff x="0" y="0"/>
          <a:chExt cx="0" cy="0"/>
        </a:xfrm>
      </p:grpSpPr>
      <p:sp>
        <p:nvSpPr>
          <p:cNvPr id="229" name="Google Shape;229;p40"/>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pic>
        <p:nvPicPr>
          <p:cNvPr id="230" name="Google Shape;230;p40" title="three-arrows-horiz-dk-blue.png"/>
          <p:cNvPicPr preferRelativeResize="0"/>
          <p:nvPr/>
        </p:nvPicPr>
        <p:blipFill>
          <a:blip r:embed="rId2">
            <a:alphaModFix/>
          </a:blip>
          <a:stretch>
            <a:fillRect/>
          </a:stretch>
        </p:blipFill>
        <p:spPr>
          <a:xfrm>
            <a:off x="358766" y="442233"/>
            <a:ext cx="644200" cy="427765"/>
          </a:xfrm>
          <a:prstGeom prst="rect">
            <a:avLst/>
          </a:prstGeom>
          <a:noFill/>
          <a:ln>
            <a:noFill/>
          </a:ln>
        </p:spPr>
      </p:pic>
      <p:sp>
        <p:nvSpPr>
          <p:cNvPr id="231" name="Google Shape;231;p40"/>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232" name="Google Shape;232;p40" title="1 Mortenson_Flush Right_2 Color.png"/>
          <p:cNvPicPr preferRelativeResize="0"/>
          <p:nvPr/>
        </p:nvPicPr>
        <p:blipFill>
          <a:blip r:embed="rId3">
            <a:alphaModFix/>
          </a:blip>
          <a:stretch>
            <a:fillRect/>
          </a:stretch>
        </p:blipFill>
        <p:spPr>
          <a:xfrm>
            <a:off x="11198667" y="6552747"/>
            <a:ext cx="870198" cy="239633"/>
          </a:xfrm>
          <a:prstGeom prst="rect">
            <a:avLst/>
          </a:prstGeom>
          <a:noFill/>
          <a:ln>
            <a:noFill/>
          </a:ln>
        </p:spPr>
      </p:pic>
      <p:cxnSp>
        <p:nvCxnSpPr>
          <p:cNvPr id="233" name="Google Shape;233;p40"/>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sp>
        <p:nvSpPr>
          <p:cNvPr id="234" name="Google Shape;234;p40"/>
          <p:cNvSpPr/>
          <p:nvPr>
            <p:ph idx="2" type="pic"/>
          </p:nvPr>
        </p:nvSpPr>
        <p:spPr>
          <a:xfrm>
            <a:off x="727267" y="1578433"/>
            <a:ext cx="1962900" cy="1962900"/>
          </a:xfrm>
          <a:prstGeom prst="rect">
            <a:avLst/>
          </a:prstGeom>
          <a:noFill/>
          <a:ln>
            <a:noFill/>
          </a:ln>
        </p:spPr>
      </p:sp>
      <p:sp>
        <p:nvSpPr>
          <p:cNvPr id="235" name="Google Shape;235;p40"/>
          <p:cNvSpPr/>
          <p:nvPr>
            <p:ph idx="3" type="pic"/>
          </p:nvPr>
        </p:nvSpPr>
        <p:spPr>
          <a:xfrm>
            <a:off x="2920933" y="1578433"/>
            <a:ext cx="1962900" cy="1962900"/>
          </a:xfrm>
          <a:prstGeom prst="rect">
            <a:avLst/>
          </a:prstGeom>
          <a:noFill/>
          <a:ln>
            <a:noFill/>
          </a:ln>
        </p:spPr>
      </p:sp>
      <p:sp>
        <p:nvSpPr>
          <p:cNvPr id="236" name="Google Shape;236;p40"/>
          <p:cNvSpPr/>
          <p:nvPr>
            <p:ph idx="4" type="pic"/>
          </p:nvPr>
        </p:nvSpPr>
        <p:spPr>
          <a:xfrm>
            <a:off x="5114600" y="1578433"/>
            <a:ext cx="1962900" cy="1962900"/>
          </a:xfrm>
          <a:prstGeom prst="rect">
            <a:avLst/>
          </a:prstGeom>
          <a:noFill/>
          <a:ln>
            <a:noFill/>
          </a:ln>
        </p:spPr>
      </p:sp>
      <p:sp>
        <p:nvSpPr>
          <p:cNvPr id="237" name="Google Shape;237;p40"/>
          <p:cNvSpPr/>
          <p:nvPr>
            <p:ph idx="5" type="pic"/>
          </p:nvPr>
        </p:nvSpPr>
        <p:spPr>
          <a:xfrm>
            <a:off x="7308267" y="1578433"/>
            <a:ext cx="1962900" cy="1962900"/>
          </a:xfrm>
          <a:prstGeom prst="rect">
            <a:avLst/>
          </a:prstGeom>
          <a:noFill/>
          <a:ln>
            <a:noFill/>
          </a:ln>
        </p:spPr>
      </p:sp>
      <p:sp>
        <p:nvSpPr>
          <p:cNvPr id="238" name="Google Shape;238;p40"/>
          <p:cNvSpPr/>
          <p:nvPr>
            <p:ph idx="6" type="pic"/>
          </p:nvPr>
        </p:nvSpPr>
        <p:spPr>
          <a:xfrm>
            <a:off x="9501933" y="1578433"/>
            <a:ext cx="1962900" cy="1962900"/>
          </a:xfrm>
          <a:prstGeom prst="rect">
            <a:avLst/>
          </a:prstGeom>
          <a:noFill/>
          <a:ln>
            <a:noFill/>
          </a:ln>
        </p:spPr>
      </p:sp>
      <p:sp>
        <p:nvSpPr>
          <p:cNvPr id="239" name="Google Shape;239;p40"/>
          <p:cNvSpPr/>
          <p:nvPr>
            <p:ph idx="7" type="pic"/>
          </p:nvPr>
        </p:nvSpPr>
        <p:spPr>
          <a:xfrm>
            <a:off x="727267" y="3750613"/>
            <a:ext cx="1962900" cy="1962900"/>
          </a:xfrm>
          <a:prstGeom prst="rect">
            <a:avLst/>
          </a:prstGeom>
          <a:noFill/>
          <a:ln>
            <a:noFill/>
          </a:ln>
        </p:spPr>
      </p:sp>
      <p:sp>
        <p:nvSpPr>
          <p:cNvPr id="240" name="Google Shape;240;p40"/>
          <p:cNvSpPr/>
          <p:nvPr>
            <p:ph idx="8" type="pic"/>
          </p:nvPr>
        </p:nvSpPr>
        <p:spPr>
          <a:xfrm>
            <a:off x="2920933" y="3750613"/>
            <a:ext cx="1962900" cy="1962900"/>
          </a:xfrm>
          <a:prstGeom prst="rect">
            <a:avLst/>
          </a:prstGeom>
          <a:noFill/>
          <a:ln>
            <a:noFill/>
          </a:ln>
        </p:spPr>
      </p:sp>
      <p:sp>
        <p:nvSpPr>
          <p:cNvPr id="241" name="Google Shape;241;p40"/>
          <p:cNvSpPr/>
          <p:nvPr>
            <p:ph idx="9" type="pic"/>
          </p:nvPr>
        </p:nvSpPr>
        <p:spPr>
          <a:xfrm>
            <a:off x="5114600" y="3750613"/>
            <a:ext cx="1962900" cy="1962900"/>
          </a:xfrm>
          <a:prstGeom prst="rect">
            <a:avLst/>
          </a:prstGeom>
          <a:noFill/>
          <a:ln>
            <a:noFill/>
          </a:ln>
        </p:spPr>
      </p:sp>
      <p:sp>
        <p:nvSpPr>
          <p:cNvPr id="242" name="Google Shape;242;p40"/>
          <p:cNvSpPr/>
          <p:nvPr>
            <p:ph idx="13" type="pic"/>
          </p:nvPr>
        </p:nvSpPr>
        <p:spPr>
          <a:xfrm>
            <a:off x="7308267" y="3750613"/>
            <a:ext cx="1962900" cy="1962900"/>
          </a:xfrm>
          <a:prstGeom prst="rect">
            <a:avLst/>
          </a:prstGeom>
          <a:noFill/>
          <a:ln>
            <a:noFill/>
          </a:ln>
        </p:spPr>
      </p:sp>
      <p:sp>
        <p:nvSpPr>
          <p:cNvPr id="243" name="Google Shape;243;p40"/>
          <p:cNvSpPr/>
          <p:nvPr>
            <p:ph idx="14" type="pic"/>
          </p:nvPr>
        </p:nvSpPr>
        <p:spPr>
          <a:xfrm>
            <a:off x="9501933" y="3750613"/>
            <a:ext cx="1962900" cy="19629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Photo Gallery">
  <p:cSld name="CUSTOM_4_1">
    <p:spTree>
      <p:nvGrpSpPr>
        <p:cNvPr id="244" name="Shape 244"/>
        <p:cNvGrpSpPr/>
        <p:nvPr/>
      </p:nvGrpSpPr>
      <p:grpSpPr>
        <a:xfrm>
          <a:off x="0" y="0"/>
          <a:ext cx="0" cy="0"/>
          <a:chOff x="0" y="0"/>
          <a:chExt cx="0" cy="0"/>
        </a:xfrm>
      </p:grpSpPr>
      <p:sp>
        <p:nvSpPr>
          <p:cNvPr id="245" name="Google Shape;245;p41"/>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sp>
        <p:nvSpPr>
          <p:cNvPr id="246" name="Google Shape;246;p41"/>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247" name="Google Shape;247;p41" title="1 Mortenson_Flush Right_2 Color.png"/>
          <p:cNvPicPr preferRelativeResize="0"/>
          <p:nvPr/>
        </p:nvPicPr>
        <p:blipFill>
          <a:blip r:embed="rId2">
            <a:alphaModFix/>
          </a:blip>
          <a:stretch>
            <a:fillRect/>
          </a:stretch>
        </p:blipFill>
        <p:spPr>
          <a:xfrm>
            <a:off x="11198667" y="6552747"/>
            <a:ext cx="870198" cy="239633"/>
          </a:xfrm>
          <a:prstGeom prst="rect">
            <a:avLst/>
          </a:prstGeom>
          <a:noFill/>
          <a:ln>
            <a:noFill/>
          </a:ln>
        </p:spPr>
      </p:pic>
      <p:cxnSp>
        <p:nvCxnSpPr>
          <p:cNvPr id="248" name="Google Shape;248;p41"/>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sp>
        <p:nvSpPr>
          <p:cNvPr id="249" name="Google Shape;249;p41"/>
          <p:cNvSpPr/>
          <p:nvPr>
            <p:ph idx="2" type="pic"/>
          </p:nvPr>
        </p:nvSpPr>
        <p:spPr>
          <a:xfrm>
            <a:off x="727267" y="1578433"/>
            <a:ext cx="1962900" cy="1962900"/>
          </a:xfrm>
          <a:prstGeom prst="rect">
            <a:avLst/>
          </a:prstGeom>
          <a:noFill/>
          <a:ln>
            <a:noFill/>
          </a:ln>
        </p:spPr>
      </p:sp>
      <p:sp>
        <p:nvSpPr>
          <p:cNvPr id="250" name="Google Shape;250;p41"/>
          <p:cNvSpPr/>
          <p:nvPr>
            <p:ph idx="3" type="pic"/>
          </p:nvPr>
        </p:nvSpPr>
        <p:spPr>
          <a:xfrm>
            <a:off x="2920933" y="1578433"/>
            <a:ext cx="1962900" cy="1962900"/>
          </a:xfrm>
          <a:prstGeom prst="rect">
            <a:avLst/>
          </a:prstGeom>
          <a:noFill/>
          <a:ln>
            <a:noFill/>
          </a:ln>
        </p:spPr>
      </p:sp>
      <p:sp>
        <p:nvSpPr>
          <p:cNvPr id="251" name="Google Shape;251;p41"/>
          <p:cNvSpPr/>
          <p:nvPr>
            <p:ph idx="4" type="pic"/>
          </p:nvPr>
        </p:nvSpPr>
        <p:spPr>
          <a:xfrm>
            <a:off x="5114600" y="1578433"/>
            <a:ext cx="1962900" cy="1962900"/>
          </a:xfrm>
          <a:prstGeom prst="rect">
            <a:avLst/>
          </a:prstGeom>
          <a:noFill/>
          <a:ln>
            <a:noFill/>
          </a:ln>
        </p:spPr>
      </p:sp>
      <p:sp>
        <p:nvSpPr>
          <p:cNvPr id="252" name="Google Shape;252;p41"/>
          <p:cNvSpPr/>
          <p:nvPr>
            <p:ph idx="5" type="pic"/>
          </p:nvPr>
        </p:nvSpPr>
        <p:spPr>
          <a:xfrm>
            <a:off x="7308267" y="1578433"/>
            <a:ext cx="1962900" cy="1962900"/>
          </a:xfrm>
          <a:prstGeom prst="rect">
            <a:avLst/>
          </a:prstGeom>
          <a:noFill/>
          <a:ln>
            <a:noFill/>
          </a:ln>
        </p:spPr>
      </p:sp>
      <p:sp>
        <p:nvSpPr>
          <p:cNvPr id="253" name="Google Shape;253;p41"/>
          <p:cNvSpPr/>
          <p:nvPr>
            <p:ph idx="6" type="pic"/>
          </p:nvPr>
        </p:nvSpPr>
        <p:spPr>
          <a:xfrm>
            <a:off x="9501933" y="1578433"/>
            <a:ext cx="1962900" cy="1962900"/>
          </a:xfrm>
          <a:prstGeom prst="rect">
            <a:avLst/>
          </a:prstGeom>
          <a:noFill/>
          <a:ln>
            <a:noFill/>
          </a:ln>
        </p:spPr>
      </p:sp>
      <p:sp>
        <p:nvSpPr>
          <p:cNvPr id="254" name="Google Shape;254;p41"/>
          <p:cNvSpPr/>
          <p:nvPr>
            <p:ph idx="7" type="pic"/>
          </p:nvPr>
        </p:nvSpPr>
        <p:spPr>
          <a:xfrm>
            <a:off x="727267" y="3750613"/>
            <a:ext cx="1962900" cy="1962900"/>
          </a:xfrm>
          <a:prstGeom prst="rect">
            <a:avLst/>
          </a:prstGeom>
          <a:noFill/>
          <a:ln>
            <a:noFill/>
          </a:ln>
        </p:spPr>
      </p:sp>
      <p:sp>
        <p:nvSpPr>
          <p:cNvPr id="255" name="Google Shape;255;p41"/>
          <p:cNvSpPr/>
          <p:nvPr>
            <p:ph idx="8" type="pic"/>
          </p:nvPr>
        </p:nvSpPr>
        <p:spPr>
          <a:xfrm>
            <a:off x="2920933" y="3750613"/>
            <a:ext cx="1962900" cy="1962900"/>
          </a:xfrm>
          <a:prstGeom prst="rect">
            <a:avLst/>
          </a:prstGeom>
          <a:noFill/>
          <a:ln>
            <a:noFill/>
          </a:ln>
        </p:spPr>
      </p:sp>
      <p:sp>
        <p:nvSpPr>
          <p:cNvPr id="256" name="Google Shape;256;p41"/>
          <p:cNvSpPr/>
          <p:nvPr>
            <p:ph idx="9" type="pic"/>
          </p:nvPr>
        </p:nvSpPr>
        <p:spPr>
          <a:xfrm>
            <a:off x="5114600" y="3750613"/>
            <a:ext cx="1962900" cy="1962900"/>
          </a:xfrm>
          <a:prstGeom prst="rect">
            <a:avLst/>
          </a:prstGeom>
          <a:noFill/>
          <a:ln>
            <a:noFill/>
          </a:ln>
        </p:spPr>
      </p:sp>
      <p:sp>
        <p:nvSpPr>
          <p:cNvPr id="257" name="Google Shape;257;p41"/>
          <p:cNvSpPr/>
          <p:nvPr>
            <p:ph idx="13" type="pic"/>
          </p:nvPr>
        </p:nvSpPr>
        <p:spPr>
          <a:xfrm>
            <a:off x="7308267" y="3750613"/>
            <a:ext cx="1962900" cy="1962900"/>
          </a:xfrm>
          <a:prstGeom prst="rect">
            <a:avLst/>
          </a:prstGeom>
          <a:noFill/>
          <a:ln>
            <a:noFill/>
          </a:ln>
        </p:spPr>
      </p:sp>
      <p:sp>
        <p:nvSpPr>
          <p:cNvPr id="258" name="Google Shape;258;p41"/>
          <p:cNvSpPr/>
          <p:nvPr>
            <p:ph idx="14" type="pic"/>
          </p:nvPr>
        </p:nvSpPr>
        <p:spPr>
          <a:xfrm>
            <a:off x="9501933" y="3750613"/>
            <a:ext cx="1962900" cy="1962900"/>
          </a:xfrm>
          <a:prstGeom prst="rect">
            <a:avLst/>
          </a:prstGeom>
          <a:noFill/>
          <a:ln>
            <a:noFill/>
          </a:ln>
        </p:spPr>
      </p:sp>
      <p:pic>
        <p:nvPicPr>
          <p:cNvPr id="259" name="Google Shape;259;p41" title="three-arrows-horiz-dk-green.png"/>
          <p:cNvPicPr preferRelativeResize="0"/>
          <p:nvPr/>
        </p:nvPicPr>
        <p:blipFill>
          <a:blip r:embed="rId3">
            <a:alphaModFix/>
          </a:blip>
          <a:stretch>
            <a:fillRect/>
          </a:stretch>
        </p:blipFill>
        <p:spPr>
          <a:xfrm>
            <a:off x="357792" y="442883"/>
            <a:ext cx="646175" cy="42647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hoto Gallery">
  <p:cSld name="CUSTOM_4_1_1">
    <p:spTree>
      <p:nvGrpSpPr>
        <p:cNvPr id="260" name="Shape 260"/>
        <p:cNvGrpSpPr/>
        <p:nvPr/>
      </p:nvGrpSpPr>
      <p:grpSpPr>
        <a:xfrm>
          <a:off x="0" y="0"/>
          <a:ext cx="0" cy="0"/>
          <a:chOff x="0" y="0"/>
          <a:chExt cx="0" cy="0"/>
        </a:xfrm>
      </p:grpSpPr>
      <p:sp>
        <p:nvSpPr>
          <p:cNvPr id="261" name="Google Shape;261;p42"/>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sp>
        <p:nvSpPr>
          <p:cNvPr id="262" name="Google Shape;262;p42"/>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263" name="Google Shape;263;p42" title="1 Mortenson_Flush Right_2 Color.png"/>
          <p:cNvPicPr preferRelativeResize="0"/>
          <p:nvPr/>
        </p:nvPicPr>
        <p:blipFill>
          <a:blip r:embed="rId2">
            <a:alphaModFix/>
          </a:blip>
          <a:stretch>
            <a:fillRect/>
          </a:stretch>
        </p:blipFill>
        <p:spPr>
          <a:xfrm>
            <a:off x="11198667" y="6552747"/>
            <a:ext cx="870198" cy="239633"/>
          </a:xfrm>
          <a:prstGeom prst="rect">
            <a:avLst/>
          </a:prstGeom>
          <a:noFill/>
          <a:ln>
            <a:noFill/>
          </a:ln>
        </p:spPr>
      </p:pic>
      <p:cxnSp>
        <p:nvCxnSpPr>
          <p:cNvPr id="264" name="Google Shape;264;p42"/>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sp>
        <p:nvSpPr>
          <p:cNvPr id="265" name="Google Shape;265;p42"/>
          <p:cNvSpPr/>
          <p:nvPr>
            <p:ph idx="2" type="pic"/>
          </p:nvPr>
        </p:nvSpPr>
        <p:spPr>
          <a:xfrm>
            <a:off x="727267" y="1578433"/>
            <a:ext cx="1962900" cy="1962900"/>
          </a:xfrm>
          <a:prstGeom prst="rect">
            <a:avLst/>
          </a:prstGeom>
          <a:noFill/>
          <a:ln>
            <a:noFill/>
          </a:ln>
        </p:spPr>
      </p:sp>
      <p:sp>
        <p:nvSpPr>
          <p:cNvPr id="266" name="Google Shape;266;p42"/>
          <p:cNvSpPr/>
          <p:nvPr>
            <p:ph idx="3" type="pic"/>
          </p:nvPr>
        </p:nvSpPr>
        <p:spPr>
          <a:xfrm>
            <a:off x="2920933" y="1578433"/>
            <a:ext cx="1962900" cy="1962900"/>
          </a:xfrm>
          <a:prstGeom prst="rect">
            <a:avLst/>
          </a:prstGeom>
          <a:noFill/>
          <a:ln>
            <a:noFill/>
          </a:ln>
        </p:spPr>
      </p:sp>
      <p:sp>
        <p:nvSpPr>
          <p:cNvPr id="267" name="Google Shape;267;p42"/>
          <p:cNvSpPr/>
          <p:nvPr>
            <p:ph idx="4" type="pic"/>
          </p:nvPr>
        </p:nvSpPr>
        <p:spPr>
          <a:xfrm>
            <a:off x="5114600" y="1578433"/>
            <a:ext cx="1962900" cy="1962900"/>
          </a:xfrm>
          <a:prstGeom prst="rect">
            <a:avLst/>
          </a:prstGeom>
          <a:noFill/>
          <a:ln>
            <a:noFill/>
          </a:ln>
        </p:spPr>
      </p:sp>
      <p:sp>
        <p:nvSpPr>
          <p:cNvPr id="268" name="Google Shape;268;p42"/>
          <p:cNvSpPr/>
          <p:nvPr>
            <p:ph idx="5" type="pic"/>
          </p:nvPr>
        </p:nvSpPr>
        <p:spPr>
          <a:xfrm>
            <a:off x="7308267" y="1578433"/>
            <a:ext cx="1962900" cy="1962900"/>
          </a:xfrm>
          <a:prstGeom prst="rect">
            <a:avLst/>
          </a:prstGeom>
          <a:noFill/>
          <a:ln>
            <a:noFill/>
          </a:ln>
        </p:spPr>
      </p:sp>
      <p:sp>
        <p:nvSpPr>
          <p:cNvPr id="269" name="Google Shape;269;p42"/>
          <p:cNvSpPr/>
          <p:nvPr>
            <p:ph idx="6" type="pic"/>
          </p:nvPr>
        </p:nvSpPr>
        <p:spPr>
          <a:xfrm>
            <a:off x="9501933" y="1578433"/>
            <a:ext cx="1962900" cy="1962900"/>
          </a:xfrm>
          <a:prstGeom prst="rect">
            <a:avLst/>
          </a:prstGeom>
          <a:noFill/>
          <a:ln>
            <a:noFill/>
          </a:ln>
        </p:spPr>
      </p:sp>
      <p:sp>
        <p:nvSpPr>
          <p:cNvPr id="270" name="Google Shape;270;p42"/>
          <p:cNvSpPr/>
          <p:nvPr>
            <p:ph idx="7" type="pic"/>
          </p:nvPr>
        </p:nvSpPr>
        <p:spPr>
          <a:xfrm>
            <a:off x="727267" y="3750613"/>
            <a:ext cx="1962900" cy="1962900"/>
          </a:xfrm>
          <a:prstGeom prst="rect">
            <a:avLst/>
          </a:prstGeom>
          <a:noFill/>
          <a:ln>
            <a:noFill/>
          </a:ln>
        </p:spPr>
      </p:sp>
      <p:sp>
        <p:nvSpPr>
          <p:cNvPr id="271" name="Google Shape;271;p42"/>
          <p:cNvSpPr/>
          <p:nvPr>
            <p:ph idx="8" type="pic"/>
          </p:nvPr>
        </p:nvSpPr>
        <p:spPr>
          <a:xfrm>
            <a:off x="2920933" y="3750613"/>
            <a:ext cx="1962900" cy="1962900"/>
          </a:xfrm>
          <a:prstGeom prst="rect">
            <a:avLst/>
          </a:prstGeom>
          <a:noFill/>
          <a:ln>
            <a:noFill/>
          </a:ln>
        </p:spPr>
      </p:sp>
      <p:sp>
        <p:nvSpPr>
          <p:cNvPr id="272" name="Google Shape;272;p42"/>
          <p:cNvSpPr/>
          <p:nvPr>
            <p:ph idx="9" type="pic"/>
          </p:nvPr>
        </p:nvSpPr>
        <p:spPr>
          <a:xfrm>
            <a:off x="5114600" y="3750613"/>
            <a:ext cx="1962900" cy="1962900"/>
          </a:xfrm>
          <a:prstGeom prst="rect">
            <a:avLst/>
          </a:prstGeom>
          <a:noFill/>
          <a:ln>
            <a:noFill/>
          </a:ln>
        </p:spPr>
      </p:sp>
      <p:sp>
        <p:nvSpPr>
          <p:cNvPr id="273" name="Google Shape;273;p42"/>
          <p:cNvSpPr/>
          <p:nvPr>
            <p:ph idx="13" type="pic"/>
          </p:nvPr>
        </p:nvSpPr>
        <p:spPr>
          <a:xfrm>
            <a:off x="7308267" y="3750613"/>
            <a:ext cx="1962900" cy="1962900"/>
          </a:xfrm>
          <a:prstGeom prst="rect">
            <a:avLst/>
          </a:prstGeom>
          <a:noFill/>
          <a:ln>
            <a:noFill/>
          </a:ln>
        </p:spPr>
      </p:sp>
      <p:sp>
        <p:nvSpPr>
          <p:cNvPr id="274" name="Google Shape;274;p42"/>
          <p:cNvSpPr/>
          <p:nvPr>
            <p:ph idx="14" type="pic"/>
          </p:nvPr>
        </p:nvSpPr>
        <p:spPr>
          <a:xfrm>
            <a:off x="9501933" y="3750613"/>
            <a:ext cx="1962900" cy="1962900"/>
          </a:xfrm>
          <a:prstGeom prst="rect">
            <a:avLst/>
          </a:prstGeom>
          <a:noFill/>
          <a:ln>
            <a:noFill/>
          </a:ln>
        </p:spPr>
      </p:sp>
      <p:pic>
        <p:nvPicPr>
          <p:cNvPr id="275" name="Google Shape;275;p42" title="three-arrows-horiz-dk-orange.png"/>
          <p:cNvPicPr preferRelativeResize="0"/>
          <p:nvPr/>
        </p:nvPicPr>
        <p:blipFill>
          <a:blip r:embed="rId3">
            <a:alphaModFix/>
          </a:blip>
          <a:stretch>
            <a:fillRect/>
          </a:stretch>
        </p:blipFill>
        <p:spPr>
          <a:xfrm>
            <a:off x="357793" y="442900"/>
            <a:ext cx="646175" cy="426477"/>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Arrow Title">
  <p:cSld name="CUSTOM_5">
    <p:spTree>
      <p:nvGrpSpPr>
        <p:cNvPr id="276" name="Shape 276"/>
        <p:cNvGrpSpPr/>
        <p:nvPr/>
      </p:nvGrpSpPr>
      <p:grpSpPr>
        <a:xfrm>
          <a:off x="0" y="0"/>
          <a:ext cx="0" cy="0"/>
          <a:chOff x="0" y="0"/>
          <a:chExt cx="0" cy="0"/>
        </a:xfrm>
      </p:grpSpPr>
      <p:sp>
        <p:nvSpPr>
          <p:cNvPr id="277" name="Google Shape;277;p43"/>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pic>
        <p:nvPicPr>
          <p:cNvPr id="278" name="Google Shape;278;p43" title="three-arrows-horiz-dk-blue.png"/>
          <p:cNvPicPr preferRelativeResize="0"/>
          <p:nvPr/>
        </p:nvPicPr>
        <p:blipFill>
          <a:blip r:embed="rId2">
            <a:alphaModFix/>
          </a:blip>
          <a:stretch>
            <a:fillRect/>
          </a:stretch>
        </p:blipFill>
        <p:spPr>
          <a:xfrm>
            <a:off x="358766" y="442233"/>
            <a:ext cx="644200" cy="427765"/>
          </a:xfrm>
          <a:prstGeom prst="rect">
            <a:avLst/>
          </a:prstGeom>
          <a:noFill/>
          <a:ln>
            <a:noFill/>
          </a:ln>
        </p:spPr>
      </p:pic>
      <p:sp>
        <p:nvSpPr>
          <p:cNvPr id="279" name="Google Shape;279;p43"/>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280" name="Google Shape;280;p43" title="1 Mortenson_Flush Right_2 Color.png"/>
          <p:cNvPicPr preferRelativeResize="0"/>
          <p:nvPr/>
        </p:nvPicPr>
        <p:blipFill>
          <a:blip r:embed="rId3">
            <a:alphaModFix/>
          </a:blip>
          <a:stretch>
            <a:fillRect/>
          </a:stretch>
        </p:blipFill>
        <p:spPr>
          <a:xfrm>
            <a:off x="11198667" y="6552747"/>
            <a:ext cx="870198" cy="239633"/>
          </a:xfrm>
          <a:prstGeom prst="rect">
            <a:avLst/>
          </a:prstGeom>
          <a:noFill/>
          <a:ln>
            <a:noFill/>
          </a:ln>
        </p:spPr>
      </p:pic>
      <p:cxnSp>
        <p:nvCxnSpPr>
          <p:cNvPr id="281" name="Google Shape;281;p43"/>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 Arrow Title">
  <p:cSld name="CUSTOM_5_1">
    <p:spTree>
      <p:nvGrpSpPr>
        <p:cNvPr id="282" name="Shape 282"/>
        <p:cNvGrpSpPr/>
        <p:nvPr/>
      </p:nvGrpSpPr>
      <p:grpSpPr>
        <a:xfrm>
          <a:off x="0" y="0"/>
          <a:ext cx="0" cy="0"/>
          <a:chOff x="0" y="0"/>
          <a:chExt cx="0" cy="0"/>
        </a:xfrm>
      </p:grpSpPr>
      <p:sp>
        <p:nvSpPr>
          <p:cNvPr id="283" name="Google Shape;283;p44"/>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sp>
        <p:nvSpPr>
          <p:cNvPr id="284" name="Google Shape;284;p44"/>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285" name="Google Shape;285;p44" title="1 Mortenson_Flush Right_2 Color.png"/>
          <p:cNvPicPr preferRelativeResize="0"/>
          <p:nvPr/>
        </p:nvPicPr>
        <p:blipFill>
          <a:blip r:embed="rId2">
            <a:alphaModFix/>
          </a:blip>
          <a:stretch>
            <a:fillRect/>
          </a:stretch>
        </p:blipFill>
        <p:spPr>
          <a:xfrm>
            <a:off x="11198667" y="6552747"/>
            <a:ext cx="870198" cy="239633"/>
          </a:xfrm>
          <a:prstGeom prst="rect">
            <a:avLst/>
          </a:prstGeom>
          <a:noFill/>
          <a:ln>
            <a:noFill/>
          </a:ln>
        </p:spPr>
      </p:pic>
      <p:cxnSp>
        <p:nvCxnSpPr>
          <p:cNvPr id="286" name="Google Shape;286;p44"/>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pic>
        <p:nvPicPr>
          <p:cNvPr id="287" name="Google Shape;287;p44" title="three-arrows-horiz-dk-green.png"/>
          <p:cNvPicPr preferRelativeResize="0"/>
          <p:nvPr/>
        </p:nvPicPr>
        <p:blipFill>
          <a:blip r:embed="rId3">
            <a:alphaModFix/>
          </a:blip>
          <a:stretch>
            <a:fillRect/>
          </a:stretch>
        </p:blipFill>
        <p:spPr>
          <a:xfrm>
            <a:off x="357792" y="442883"/>
            <a:ext cx="646175" cy="42647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ange Photos + Captions">
  <p:cSld name="CUSTOM_5_1_1">
    <p:spTree>
      <p:nvGrpSpPr>
        <p:cNvPr id="288" name="Shape 288"/>
        <p:cNvGrpSpPr/>
        <p:nvPr/>
      </p:nvGrpSpPr>
      <p:grpSpPr>
        <a:xfrm>
          <a:off x="0" y="0"/>
          <a:ext cx="0" cy="0"/>
          <a:chOff x="0" y="0"/>
          <a:chExt cx="0" cy="0"/>
        </a:xfrm>
      </p:grpSpPr>
      <p:sp>
        <p:nvSpPr>
          <p:cNvPr id="289" name="Google Shape;289;p45"/>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lvl1pPr lvl="0">
              <a:spcBef>
                <a:spcPts val="0"/>
              </a:spcBef>
              <a:spcAft>
                <a:spcPts val="0"/>
              </a:spcAft>
              <a:buSzPts val="3300"/>
              <a:buFont typeface="Franklin Gothic"/>
              <a:buNone/>
              <a:defRPr sz="3300">
                <a:latin typeface="Franklin Gothic"/>
                <a:ea typeface="Franklin Gothic"/>
                <a:cs typeface="Franklin Gothic"/>
                <a:sym typeface="Franklin Gothic"/>
              </a:defRPr>
            </a:lvl1pPr>
            <a:lvl2pPr lvl="1">
              <a:spcBef>
                <a:spcPts val="0"/>
              </a:spcBef>
              <a:spcAft>
                <a:spcPts val="0"/>
              </a:spcAft>
              <a:buSzPts val="3300"/>
              <a:buFont typeface="Franklin Gothic"/>
              <a:buNone/>
              <a:defRPr sz="3300">
                <a:latin typeface="Franklin Gothic"/>
                <a:ea typeface="Franklin Gothic"/>
                <a:cs typeface="Franklin Gothic"/>
                <a:sym typeface="Franklin Gothic"/>
              </a:defRPr>
            </a:lvl2pPr>
            <a:lvl3pPr lvl="2">
              <a:spcBef>
                <a:spcPts val="0"/>
              </a:spcBef>
              <a:spcAft>
                <a:spcPts val="0"/>
              </a:spcAft>
              <a:buSzPts val="3300"/>
              <a:buFont typeface="Franklin Gothic"/>
              <a:buNone/>
              <a:defRPr sz="3300">
                <a:latin typeface="Franklin Gothic"/>
                <a:ea typeface="Franklin Gothic"/>
                <a:cs typeface="Franklin Gothic"/>
                <a:sym typeface="Franklin Gothic"/>
              </a:defRPr>
            </a:lvl3pPr>
            <a:lvl4pPr lvl="3">
              <a:spcBef>
                <a:spcPts val="0"/>
              </a:spcBef>
              <a:spcAft>
                <a:spcPts val="0"/>
              </a:spcAft>
              <a:buSzPts val="3300"/>
              <a:buFont typeface="Franklin Gothic"/>
              <a:buNone/>
              <a:defRPr sz="3300">
                <a:latin typeface="Franklin Gothic"/>
                <a:ea typeface="Franklin Gothic"/>
                <a:cs typeface="Franklin Gothic"/>
                <a:sym typeface="Franklin Gothic"/>
              </a:defRPr>
            </a:lvl4pPr>
            <a:lvl5pPr lvl="4">
              <a:spcBef>
                <a:spcPts val="0"/>
              </a:spcBef>
              <a:spcAft>
                <a:spcPts val="0"/>
              </a:spcAft>
              <a:buSzPts val="3300"/>
              <a:buFont typeface="Franklin Gothic"/>
              <a:buNone/>
              <a:defRPr sz="3300">
                <a:latin typeface="Franklin Gothic"/>
                <a:ea typeface="Franklin Gothic"/>
                <a:cs typeface="Franklin Gothic"/>
                <a:sym typeface="Franklin Gothic"/>
              </a:defRPr>
            </a:lvl5pPr>
            <a:lvl6pPr lvl="5">
              <a:spcBef>
                <a:spcPts val="0"/>
              </a:spcBef>
              <a:spcAft>
                <a:spcPts val="0"/>
              </a:spcAft>
              <a:buSzPts val="3300"/>
              <a:buFont typeface="Franklin Gothic"/>
              <a:buNone/>
              <a:defRPr sz="3300">
                <a:latin typeface="Franklin Gothic"/>
                <a:ea typeface="Franklin Gothic"/>
                <a:cs typeface="Franklin Gothic"/>
                <a:sym typeface="Franklin Gothic"/>
              </a:defRPr>
            </a:lvl6pPr>
            <a:lvl7pPr lvl="6">
              <a:spcBef>
                <a:spcPts val="0"/>
              </a:spcBef>
              <a:spcAft>
                <a:spcPts val="0"/>
              </a:spcAft>
              <a:buSzPts val="3300"/>
              <a:buFont typeface="Franklin Gothic"/>
              <a:buNone/>
              <a:defRPr sz="3300">
                <a:latin typeface="Franklin Gothic"/>
                <a:ea typeface="Franklin Gothic"/>
                <a:cs typeface="Franklin Gothic"/>
                <a:sym typeface="Franklin Gothic"/>
              </a:defRPr>
            </a:lvl7pPr>
            <a:lvl8pPr lvl="7">
              <a:spcBef>
                <a:spcPts val="0"/>
              </a:spcBef>
              <a:spcAft>
                <a:spcPts val="0"/>
              </a:spcAft>
              <a:buSzPts val="3300"/>
              <a:buFont typeface="Franklin Gothic"/>
              <a:buNone/>
              <a:defRPr sz="3300">
                <a:latin typeface="Franklin Gothic"/>
                <a:ea typeface="Franklin Gothic"/>
                <a:cs typeface="Franklin Gothic"/>
                <a:sym typeface="Franklin Gothic"/>
              </a:defRPr>
            </a:lvl8pPr>
            <a:lvl9pPr lvl="8">
              <a:spcBef>
                <a:spcPts val="0"/>
              </a:spcBef>
              <a:spcAft>
                <a:spcPts val="0"/>
              </a:spcAft>
              <a:buSzPts val="3300"/>
              <a:buFont typeface="Franklin Gothic"/>
              <a:buNone/>
              <a:defRPr sz="3300">
                <a:latin typeface="Franklin Gothic"/>
                <a:ea typeface="Franklin Gothic"/>
                <a:cs typeface="Franklin Gothic"/>
                <a:sym typeface="Franklin Gothic"/>
              </a:defRPr>
            </a:lvl9pPr>
          </a:lstStyle>
          <a:p/>
        </p:txBody>
      </p:sp>
      <p:sp>
        <p:nvSpPr>
          <p:cNvPr id="290" name="Google Shape;290;p45"/>
          <p:cNvSpPr txBox="1"/>
          <p:nvPr>
            <p:ph idx="12" type="sldNum"/>
          </p:nvPr>
        </p:nvSpPr>
        <p:spPr>
          <a:xfrm>
            <a:off x="41647" y="6457150"/>
            <a:ext cx="731700" cy="430800"/>
          </a:xfrm>
          <a:prstGeom prst="rect">
            <a:avLst/>
          </a:prstGeom>
          <a:noFill/>
          <a:ln>
            <a:noFill/>
          </a:ln>
        </p:spPr>
        <p:txBody>
          <a:bodyPr anchorCtr="0" anchor="ctr" bIns="121900" lIns="121900" spcFirstLastPara="1" rIns="121900" wrap="square" tIns="121900">
            <a:spAutoFit/>
          </a:bodyPr>
          <a:lstStyle>
            <a:lvl1pPr lvl="0">
              <a:buNone/>
              <a:defRPr sz="1200">
                <a:latin typeface="Franklin Gothic"/>
                <a:ea typeface="Franklin Gothic"/>
                <a:cs typeface="Franklin Gothic"/>
                <a:sym typeface="Franklin Gothic"/>
              </a:defRPr>
            </a:lvl1pPr>
            <a:lvl2pPr lvl="1">
              <a:buNone/>
              <a:defRPr sz="1200">
                <a:latin typeface="Franklin Gothic"/>
                <a:ea typeface="Franklin Gothic"/>
                <a:cs typeface="Franklin Gothic"/>
                <a:sym typeface="Franklin Gothic"/>
              </a:defRPr>
            </a:lvl2pPr>
            <a:lvl3pPr lvl="2">
              <a:buNone/>
              <a:defRPr sz="1200">
                <a:latin typeface="Franklin Gothic"/>
                <a:ea typeface="Franklin Gothic"/>
                <a:cs typeface="Franklin Gothic"/>
                <a:sym typeface="Franklin Gothic"/>
              </a:defRPr>
            </a:lvl3pPr>
            <a:lvl4pPr lvl="3">
              <a:buNone/>
              <a:defRPr sz="1200">
                <a:latin typeface="Franklin Gothic"/>
                <a:ea typeface="Franklin Gothic"/>
                <a:cs typeface="Franklin Gothic"/>
                <a:sym typeface="Franklin Gothic"/>
              </a:defRPr>
            </a:lvl4pPr>
            <a:lvl5pPr lvl="4">
              <a:buNone/>
              <a:defRPr sz="1200">
                <a:latin typeface="Franklin Gothic"/>
                <a:ea typeface="Franklin Gothic"/>
                <a:cs typeface="Franklin Gothic"/>
                <a:sym typeface="Franklin Gothic"/>
              </a:defRPr>
            </a:lvl5pPr>
            <a:lvl6pPr lvl="5">
              <a:buNone/>
              <a:defRPr sz="1200">
                <a:latin typeface="Franklin Gothic"/>
                <a:ea typeface="Franklin Gothic"/>
                <a:cs typeface="Franklin Gothic"/>
                <a:sym typeface="Franklin Gothic"/>
              </a:defRPr>
            </a:lvl6pPr>
            <a:lvl7pPr lvl="6">
              <a:buNone/>
              <a:defRPr sz="1200">
                <a:latin typeface="Franklin Gothic"/>
                <a:ea typeface="Franklin Gothic"/>
                <a:cs typeface="Franklin Gothic"/>
                <a:sym typeface="Franklin Gothic"/>
              </a:defRPr>
            </a:lvl7pPr>
            <a:lvl8pPr lvl="7">
              <a:buNone/>
              <a:defRPr sz="1200">
                <a:latin typeface="Franklin Gothic"/>
                <a:ea typeface="Franklin Gothic"/>
                <a:cs typeface="Franklin Gothic"/>
                <a:sym typeface="Franklin Gothic"/>
              </a:defRPr>
            </a:lvl8pPr>
            <a:lvl9pPr lvl="8">
              <a:buNone/>
              <a:defRPr sz="1200">
                <a:latin typeface="Franklin Gothic"/>
                <a:ea typeface="Franklin Gothic"/>
                <a:cs typeface="Franklin Gothic"/>
                <a:sym typeface="Franklin Gothic"/>
              </a:defRPr>
            </a:lvl9pPr>
          </a:lstStyle>
          <a:p>
            <a:pPr indent="0" lvl="0" marL="0" rtl="0" algn="l">
              <a:spcBef>
                <a:spcPts val="0"/>
              </a:spcBef>
              <a:spcAft>
                <a:spcPts val="0"/>
              </a:spcAft>
              <a:buNone/>
            </a:pPr>
            <a:fld id="{00000000-1234-1234-1234-123412341234}" type="slidenum">
              <a:rPr lang="en-US"/>
              <a:t>‹#›</a:t>
            </a:fld>
            <a:endParaRPr/>
          </a:p>
        </p:txBody>
      </p:sp>
      <p:pic>
        <p:nvPicPr>
          <p:cNvPr id="291" name="Google Shape;291;p45" title="1 Mortenson_Flush Right_2 Color.png"/>
          <p:cNvPicPr preferRelativeResize="0"/>
          <p:nvPr/>
        </p:nvPicPr>
        <p:blipFill>
          <a:blip r:embed="rId2">
            <a:alphaModFix/>
          </a:blip>
          <a:stretch>
            <a:fillRect/>
          </a:stretch>
        </p:blipFill>
        <p:spPr>
          <a:xfrm>
            <a:off x="11198667" y="6552747"/>
            <a:ext cx="870198" cy="239633"/>
          </a:xfrm>
          <a:prstGeom prst="rect">
            <a:avLst/>
          </a:prstGeom>
          <a:noFill/>
          <a:ln>
            <a:noFill/>
          </a:ln>
        </p:spPr>
      </p:pic>
      <p:cxnSp>
        <p:nvCxnSpPr>
          <p:cNvPr id="292" name="Google Shape;292;p45"/>
          <p:cNvCxnSpPr/>
          <p:nvPr/>
        </p:nvCxnSpPr>
        <p:spPr>
          <a:xfrm>
            <a:off x="0" y="6480033"/>
            <a:ext cx="12230700" cy="0"/>
          </a:xfrm>
          <a:prstGeom prst="straightConnector1">
            <a:avLst/>
          </a:prstGeom>
          <a:noFill/>
          <a:ln cap="flat" cmpd="sng" w="12700">
            <a:solidFill>
              <a:schemeClr val="dk1"/>
            </a:solidFill>
            <a:prstDash val="solid"/>
            <a:round/>
            <a:headEnd len="med" w="med" type="none"/>
            <a:tailEnd len="med" w="med" type="none"/>
          </a:ln>
        </p:spPr>
      </p:cxnSp>
      <p:pic>
        <p:nvPicPr>
          <p:cNvPr id="293" name="Google Shape;293;p45" title="three-arrows-horiz-dk-orange.png"/>
          <p:cNvPicPr preferRelativeResize="0"/>
          <p:nvPr/>
        </p:nvPicPr>
        <p:blipFill>
          <a:blip r:embed="rId3">
            <a:alphaModFix/>
          </a:blip>
          <a:stretch>
            <a:fillRect/>
          </a:stretch>
        </p:blipFill>
        <p:spPr>
          <a:xfrm>
            <a:off x="357793" y="442900"/>
            <a:ext cx="646175" cy="42647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ONE_COLUMN_TEXT">
    <p:spTree>
      <p:nvGrpSpPr>
        <p:cNvPr id="294" name="Shape 29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2.xml"/><Relationship Id="rId22" Type="http://schemas.openxmlformats.org/officeDocument/2006/relationships/slideLayout" Target="../slideLayouts/slideLayout34.xml"/><Relationship Id="rId21" Type="http://schemas.openxmlformats.org/officeDocument/2006/relationships/slideLayout" Target="../slideLayouts/slideLayout33.xml"/><Relationship Id="rId24" Type="http://schemas.openxmlformats.org/officeDocument/2006/relationships/slideLayout" Target="../slideLayouts/slideLayout36.xml"/><Relationship Id="rId23" Type="http://schemas.openxmlformats.org/officeDocument/2006/relationships/slideLayout" Target="../slideLayouts/slideLayout35.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26" Type="http://schemas.openxmlformats.org/officeDocument/2006/relationships/slideLayout" Target="../slideLayouts/slideLayout38.xml"/><Relationship Id="rId25" Type="http://schemas.openxmlformats.org/officeDocument/2006/relationships/slideLayout" Target="../slideLayouts/slideLayout37.xml"/><Relationship Id="rId28" Type="http://schemas.openxmlformats.org/officeDocument/2006/relationships/slideLayout" Target="../slideLayouts/slideLayout40.xml"/><Relationship Id="rId27" Type="http://schemas.openxmlformats.org/officeDocument/2006/relationships/slideLayout" Target="../slideLayouts/slideLayout39.xml"/><Relationship Id="rId5" Type="http://schemas.openxmlformats.org/officeDocument/2006/relationships/slideLayout" Target="../slideLayouts/slideLayout17.xml"/><Relationship Id="rId6" Type="http://schemas.openxmlformats.org/officeDocument/2006/relationships/slideLayout" Target="../slideLayouts/slideLayout18.xml"/><Relationship Id="rId29" Type="http://schemas.openxmlformats.org/officeDocument/2006/relationships/slideLayout" Target="../slideLayouts/slideLayout41.xml"/><Relationship Id="rId7" Type="http://schemas.openxmlformats.org/officeDocument/2006/relationships/slideLayout" Target="../slideLayouts/slideLayout19.xml"/><Relationship Id="rId8" Type="http://schemas.openxmlformats.org/officeDocument/2006/relationships/slideLayout" Target="../slideLayouts/slideLayout20.xml"/><Relationship Id="rId31" Type="http://schemas.openxmlformats.org/officeDocument/2006/relationships/slideLayout" Target="../slideLayouts/slideLayout43.xml"/><Relationship Id="rId30" Type="http://schemas.openxmlformats.org/officeDocument/2006/relationships/slideLayout" Target="../slideLayouts/slideLayout42.xml"/><Relationship Id="rId11" Type="http://schemas.openxmlformats.org/officeDocument/2006/relationships/slideLayout" Target="../slideLayouts/slideLayout23.xml"/><Relationship Id="rId33" Type="http://schemas.openxmlformats.org/officeDocument/2006/relationships/theme" Target="../theme/theme2.xml"/><Relationship Id="rId10" Type="http://schemas.openxmlformats.org/officeDocument/2006/relationships/slideLayout" Target="../slideLayouts/slideLayout22.xml"/><Relationship Id="rId32" Type="http://schemas.openxmlformats.org/officeDocument/2006/relationships/slideLayout" Target="../slideLayouts/slideLayout44.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9" Type="http://schemas.openxmlformats.org/officeDocument/2006/relationships/slideLayout" Target="../slideLayouts/slideLayout31.xml"/><Relationship Id="rId1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4" name="Shape 84"/>
        <p:cNvGrpSpPr/>
        <p:nvPr/>
      </p:nvGrpSpPr>
      <p:grpSpPr>
        <a:xfrm>
          <a:off x="0" y="0"/>
          <a:ext cx="0" cy="0"/>
          <a:chOff x="0" y="0"/>
          <a:chExt cx="0" cy="0"/>
        </a:xfrm>
      </p:grpSpPr>
      <p:sp>
        <p:nvSpPr>
          <p:cNvPr id="85" name="Google Shape;85;p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spcBef>
                <a:spcPts val="0"/>
              </a:spcBef>
              <a:spcAft>
                <a:spcPts val="0"/>
              </a:spcAft>
              <a:buClr>
                <a:schemeClr val="dk1"/>
              </a:buClr>
              <a:buSzPts val="3300"/>
              <a:buFont typeface="Franklin Gothic"/>
              <a:buNone/>
              <a:defRPr b="1" sz="3300">
                <a:solidFill>
                  <a:schemeClr val="dk1"/>
                </a:solidFill>
                <a:latin typeface="Franklin Gothic"/>
                <a:ea typeface="Franklin Gothic"/>
                <a:cs typeface="Franklin Gothic"/>
                <a:sym typeface="Franklin Gothic"/>
              </a:defRPr>
            </a:lvl1pPr>
            <a:lvl2pPr lvl="1">
              <a:spcBef>
                <a:spcPts val="0"/>
              </a:spcBef>
              <a:spcAft>
                <a:spcPts val="0"/>
              </a:spcAft>
              <a:buClr>
                <a:schemeClr val="dk1"/>
              </a:buClr>
              <a:buSzPts val="3700"/>
              <a:buFont typeface="Franklin Gothic"/>
              <a:buNone/>
              <a:defRPr sz="3700">
                <a:solidFill>
                  <a:schemeClr val="dk1"/>
                </a:solidFill>
                <a:latin typeface="Franklin Gothic"/>
                <a:ea typeface="Franklin Gothic"/>
                <a:cs typeface="Franklin Gothic"/>
                <a:sym typeface="Franklin Gothic"/>
              </a:defRPr>
            </a:lvl2pPr>
            <a:lvl3pPr lvl="2">
              <a:spcBef>
                <a:spcPts val="0"/>
              </a:spcBef>
              <a:spcAft>
                <a:spcPts val="0"/>
              </a:spcAft>
              <a:buClr>
                <a:schemeClr val="dk1"/>
              </a:buClr>
              <a:buSzPts val="3700"/>
              <a:buFont typeface="Franklin Gothic"/>
              <a:buNone/>
              <a:defRPr sz="3700">
                <a:solidFill>
                  <a:schemeClr val="dk1"/>
                </a:solidFill>
                <a:latin typeface="Franklin Gothic"/>
                <a:ea typeface="Franklin Gothic"/>
                <a:cs typeface="Franklin Gothic"/>
                <a:sym typeface="Franklin Gothic"/>
              </a:defRPr>
            </a:lvl3pPr>
            <a:lvl4pPr lvl="3">
              <a:spcBef>
                <a:spcPts val="0"/>
              </a:spcBef>
              <a:spcAft>
                <a:spcPts val="0"/>
              </a:spcAft>
              <a:buClr>
                <a:schemeClr val="dk1"/>
              </a:buClr>
              <a:buSzPts val="3700"/>
              <a:buFont typeface="Franklin Gothic"/>
              <a:buNone/>
              <a:defRPr sz="3700">
                <a:solidFill>
                  <a:schemeClr val="dk1"/>
                </a:solidFill>
                <a:latin typeface="Franklin Gothic"/>
                <a:ea typeface="Franklin Gothic"/>
                <a:cs typeface="Franklin Gothic"/>
                <a:sym typeface="Franklin Gothic"/>
              </a:defRPr>
            </a:lvl4pPr>
            <a:lvl5pPr lvl="4">
              <a:spcBef>
                <a:spcPts val="0"/>
              </a:spcBef>
              <a:spcAft>
                <a:spcPts val="0"/>
              </a:spcAft>
              <a:buClr>
                <a:schemeClr val="dk1"/>
              </a:buClr>
              <a:buSzPts val="3700"/>
              <a:buFont typeface="Franklin Gothic"/>
              <a:buNone/>
              <a:defRPr sz="3700">
                <a:solidFill>
                  <a:schemeClr val="dk1"/>
                </a:solidFill>
                <a:latin typeface="Franklin Gothic"/>
                <a:ea typeface="Franklin Gothic"/>
                <a:cs typeface="Franklin Gothic"/>
                <a:sym typeface="Franklin Gothic"/>
              </a:defRPr>
            </a:lvl5pPr>
            <a:lvl6pPr lvl="5">
              <a:spcBef>
                <a:spcPts val="0"/>
              </a:spcBef>
              <a:spcAft>
                <a:spcPts val="0"/>
              </a:spcAft>
              <a:buClr>
                <a:schemeClr val="dk1"/>
              </a:buClr>
              <a:buSzPts val="3700"/>
              <a:buFont typeface="Franklin Gothic"/>
              <a:buNone/>
              <a:defRPr sz="3700">
                <a:solidFill>
                  <a:schemeClr val="dk1"/>
                </a:solidFill>
                <a:latin typeface="Franklin Gothic"/>
                <a:ea typeface="Franklin Gothic"/>
                <a:cs typeface="Franklin Gothic"/>
                <a:sym typeface="Franklin Gothic"/>
              </a:defRPr>
            </a:lvl6pPr>
            <a:lvl7pPr lvl="6">
              <a:spcBef>
                <a:spcPts val="0"/>
              </a:spcBef>
              <a:spcAft>
                <a:spcPts val="0"/>
              </a:spcAft>
              <a:buClr>
                <a:schemeClr val="dk1"/>
              </a:buClr>
              <a:buSzPts val="3700"/>
              <a:buFont typeface="Franklin Gothic"/>
              <a:buNone/>
              <a:defRPr sz="3700">
                <a:solidFill>
                  <a:schemeClr val="dk1"/>
                </a:solidFill>
                <a:latin typeface="Franklin Gothic"/>
                <a:ea typeface="Franklin Gothic"/>
                <a:cs typeface="Franklin Gothic"/>
                <a:sym typeface="Franklin Gothic"/>
              </a:defRPr>
            </a:lvl7pPr>
            <a:lvl8pPr lvl="7">
              <a:spcBef>
                <a:spcPts val="0"/>
              </a:spcBef>
              <a:spcAft>
                <a:spcPts val="0"/>
              </a:spcAft>
              <a:buClr>
                <a:schemeClr val="dk1"/>
              </a:buClr>
              <a:buSzPts val="3700"/>
              <a:buFont typeface="Franklin Gothic"/>
              <a:buNone/>
              <a:defRPr sz="3700">
                <a:solidFill>
                  <a:schemeClr val="dk1"/>
                </a:solidFill>
                <a:latin typeface="Franklin Gothic"/>
                <a:ea typeface="Franklin Gothic"/>
                <a:cs typeface="Franklin Gothic"/>
                <a:sym typeface="Franklin Gothic"/>
              </a:defRPr>
            </a:lvl8pPr>
            <a:lvl9pPr lvl="8">
              <a:spcBef>
                <a:spcPts val="0"/>
              </a:spcBef>
              <a:spcAft>
                <a:spcPts val="0"/>
              </a:spcAft>
              <a:buClr>
                <a:schemeClr val="dk1"/>
              </a:buClr>
              <a:buSzPts val="3700"/>
              <a:buFont typeface="Franklin Gothic"/>
              <a:buNone/>
              <a:defRPr sz="3700">
                <a:solidFill>
                  <a:schemeClr val="dk1"/>
                </a:solidFill>
                <a:latin typeface="Franklin Gothic"/>
                <a:ea typeface="Franklin Gothic"/>
                <a:cs typeface="Franklin Gothic"/>
                <a:sym typeface="Franklin Gothic"/>
              </a:defRPr>
            </a:lvl9pPr>
          </a:lstStyle>
          <a:p/>
        </p:txBody>
      </p:sp>
      <p:sp>
        <p:nvSpPr>
          <p:cNvPr id="86" name="Google Shape;86;p14"/>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61950" lvl="0" marL="457200">
              <a:lnSpc>
                <a:spcPct val="115000"/>
              </a:lnSpc>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1pPr>
            <a:lvl2pPr indent="-361950" lvl="1" marL="914400">
              <a:lnSpc>
                <a:spcPct val="115000"/>
              </a:lnSpc>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2pPr>
            <a:lvl3pPr indent="-361950" lvl="2" marL="1371600">
              <a:lnSpc>
                <a:spcPct val="115000"/>
              </a:lnSpc>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3pPr>
            <a:lvl4pPr indent="-361950" lvl="3" marL="1828800">
              <a:lnSpc>
                <a:spcPct val="115000"/>
              </a:lnSpc>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4pPr>
            <a:lvl5pPr indent="-361950" lvl="4" marL="2286000">
              <a:lnSpc>
                <a:spcPct val="115000"/>
              </a:lnSpc>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5pPr>
            <a:lvl6pPr indent="-361950" lvl="5" marL="2743200">
              <a:lnSpc>
                <a:spcPct val="115000"/>
              </a:lnSpc>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6pPr>
            <a:lvl7pPr indent="-361950" lvl="6" marL="3200400">
              <a:lnSpc>
                <a:spcPct val="115000"/>
              </a:lnSpc>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7pPr>
            <a:lvl8pPr indent="-361950" lvl="7" marL="3657600">
              <a:lnSpc>
                <a:spcPct val="115000"/>
              </a:lnSpc>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8pPr>
            <a:lvl9pPr indent="-361950" lvl="8" marL="4114800">
              <a:lnSpc>
                <a:spcPct val="115000"/>
              </a:lnSpc>
              <a:spcBef>
                <a:spcPts val="0"/>
              </a:spcBef>
              <a:spcAft>
                <a:spcPts val="0"/>
              </a:spcAft>
              <a:buClr>
                <a:schemeClr val="dk1"/>
              </a:buClr>
              <a:buSzPts val="2100"/>
              <a:buFont typeface="Franklin Gothic"/>
              <a:buChar char="■"/>
              <a:defRPr sz="2100">
                <a:solidFill>
                  <a:schemeClr val="dk1"/>
                </a:solidFill>
                <a:latin typeface="Franklin Gothic"/>
                <a:ea typeface="Franklin Gothic"/>
                <a:cs typeface="Franklin Gothic"/>
                <a:sym typeface="Franklin Gothic"/>
              </a:defRPr>
            </a:lvl9pPr>
          </a:lstStyle>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7"/>
          <p:cNvSpPr txBox="1"/>
          <p:nvPr/>
        </p:nvSpPr>
        <p:spPr>
          <a:xfrm>
            <a:off x="914400" y="2359852"/>
            <a:ext cx="9668700" cy="11685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4500">
                <a:solidFill>
                  <a:schemeClr val="lt1"/>
                </a:solidFill>
                <a:latin typeface="Franklin Gothic"/>
                <a:ea typeface="Franklin Gothic"/>
                <a:cs typeface="Franklin Gothic"/>
                <a:sym typeface="Franklin Gothic"/>
              </a:rPr>
              <a:t>STEPPING UP YOUR CONSTRUCTION</a:t>
            </a:r>
            <a:br>
              <a:rPr b="1" lang="en-US" sz="4500">
                <a:solidFill>
                  <a:schemeClr val="lt1"/>
                </a:solidFill>
                <a:latin typeface="Franklin Gothic"/>
                <a:ea typeface="Franklin Gothic"/>
                <a:cs typeface="Franklin Gothic"/>
                <a:sym typeface="Franklin Gothic"/>
              </a:rPr>
            </a:br>
            <a:r>
              <a:rPr b="1" lang="en-US" sz="4500">
                <a:solidFill>
                  <a:schemeClr val="lt1"/>
                </a:solidFill>
                <a:latin typeface="Franklin Gothic"/>
                <a:ea typeface="Franklin Gothic"/>
                <a:cs typeface="Franklin Gothic"/>
                <a:sym typeface="Franklin Gothic"/>
              </a:rPr>
              <a:t>SAFETY MEASURES</a:t>
            </a:r>
            <a:endParaRPr b="1" sz="4500">
              <a:solidFill>
                <a:schemeClr val="lt1"/>
              </a:solidFill>
              <a:latin typeface="Franklin Gothic"/>
              <a:ea typeface="Franklin Gothic"/>
              <a:cs typeface="Franklin Gothic"/>
              <a:sym typeface="Franklin Gothic"/>
            </a:endParaRPr>
          </a:p>
        </p:txBody>
      </p:sp>
      <p:sp>
        <p:nvSpPr>
          <p:cNvPr id="300" name="Google Shape;300;p47"/>
          <p:cNvSpPr txBox="1"/>
          <p:nvPr/>
        </p:nvSpPr>
        <p:spPr>
          <a:xfrm>
            <a:off x="914400" y="4085525"/>
            <a:ext cx="10074000" cy="6627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3000">
                <a:solidFill>
                  <a:schemeClr val="lt1"/>
                </a:solidFill>
                <a:latin typeface="Franklin Gothic"/>
                <a:ea typeface="Franklin Gothic"/>
                <a:cs typeface="Franklin Gothic"/>
                <a:sym typeface="Franklin Gothic"/>
              </a:rPr>
              <a:t>Integrating Human Performance &amp; Construction Resilience</a:t>
            </a:r>
            <a:endParaRPr b="1" sz="3000">
              <a:solidFill>
                <a:schemeClr val="lt1"/>
              </a:solidFill>
              <a:latin typeface="Franklin Gothic"/>
              <a:ea typeface="Franklin Gothic"/>
              <a:cs typeface="Franklin Gothic"/>
              <a:sym typeface="Franklin Gothic"/>
            </a:endParaRPr>
          </a:p>
        </p:txBody>
      </p:sp>
      <p:sp>
        <p:nvSpPr>
          <p:cNvPr id="301" name="Google Shape;301;p47"/>
          <p:cNvSpPr txBox="1"/>
          <p:nvPr/>
        </p:nvSpPr>
        <p:spPr>
          <a:xfrm>
            <a:off x="914400" y="4904533"/>
            <a:ext cx="9668700" cy="6627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lang="en-US" sz="2400">
                <a:solidFill>
                  <a:schemeClr val="lt1"/>
                </a:solidFill>
                <a:latin typeface="Franklin Gothic"/>
                <a:ea typeface="Franklin Gothic"/>
                <a:cs typeface="Franklin Gothic"/>
                <a:sym typeface="Franklin Gothic"/>
              </a:rPr>
              <a:t>Presented by: Mel Langlais, Senior Safety Director, Mortenson</a:t>
            </a:r>
            <a:endParaRPr sz="2400">
              <a:solidFill>
                <a:schemeClr val="lt1"/>
              </a:solidFill>
              <a:latin typeface="Franklin Gothic"/>
              <a:ea typeface="Franklin Gothic"/>
              <a:cs typeface="Franklin Gothic"/>
              <a:sym typeface="Franklin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6"/>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CONTEXT DRIVES BEHAVIOR</a:t>
            </a:r>
            <a:endParaRPr/>
          </a:p>
        </p:txBody>
      </p:sp>
      <p:sp>
        <p:nvSpPr>
          <p:cNvPr id="363" name="Google Shape;363;p56"/>
          <p:cNvSpPr txBox="1"/>
          <p:nvPr>
            <p:ph idx="1" type="body"/>
          </p:nvPr>
        </p:nvSpPr>
        <p:spPr>
          <a:xfrm>
            <a:off x="1002800" y="1392175"/>
            <a:ext cx="5265600" cy="4699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b="1" lang="en-US"/>
              <a:t>Shape</a:t>
            </a:r>
            <a:r>
              <a:rPr b="1" lang="en-US"/>
              <a:t> the Environment, Shape the Outcome</a:t>
            </a:r>
            <a:endParaRPr b="1"/>
          </a:p>
          <a:p>
            <a:pPr indent="-179070" lvl="0" marL="274320" rtl="0" algn="l">
              <a:spcBef>
                <a:spcPts val="1600"/>
              </a:spcBef>
              <a:spcAft>
                <a:spcPts val="0"/>
              </a:spcAft>
              <a:buSzPts val="2100"/>
              <a:buChar char="●"/>
            </a:pPr>
            <a:r>
              <a:rPr lang="en-US"/>
              <a:t>Workers respond to the conditions around them.</a:t>
            </a:r>
            <a:endParaRPr/>
          </a:p>
          <a:p>
            <a:pPr indent="0" lvl="0" marL="0" rtl="0" algn="l">
              <a:spcBef>
                <a:spcPts val="1600"/>
              </a:spcBef>
              <a:spcAft>
                <a:spcPts val="0"/>
              </a:spcAft>
              <a:buNone/>
            </a:pPr>
            <a:br>
              <a:rPr lang="en-US"/>
            </a:br>
            <a:r>
              <a:rPr b="1" lang="en-US"/>
              <a:t>Construction Application</a:t>
            </a:r>
            <a:endParaRPr b="1"/>
          </a:p>
          <a:p>
            <a:pPr indent="-179070" lvl="0" marL="274320" rtl="0" algn="l">
              <a:spcBef>
                <a:spcPts val="1600"/>
              </a:spcBef>
              <a:spcAft>
                <a:spcPts val="0"/>
              </a:spcAft>
              <a:buSzPts val="2100"/>
              <a:buChar char="●"/>
            </a:pPr>
            <a:r>
              <a:rPr lang="en-US"/>
              <a:t>Clear signage, ergonomic tools.</a:t>
            </a:r>
            <a:endParaRPr/>
          </a:p>
          <a:p>
            <a:pPr indent="-179070" lvl="0" marL="274320" rtl="0" algn="l">
              <a:spcBef>
                <a:spcPts val="0"/>
              </a:spcBef>
              <a:spcAft>
                <a:spcPts val="0"/>
              </a:spcAft>
              <a:buSzPts val="2100"/>
              <a:buChar char="●"/>
            </a:pPr>
            <a:r>
              <a:rPr lang="en-US"/>
              <a:t>Psychological safety and leadership modeling.</a:t>
            </a:r>
            <a:endParaRPr/>
          </a:p>
        </p:txBody>
      </p:sp>
      <p:pic>
        <p:nvPicPr>
          <p:cNvPr id="364" name="Google Shape;364;p56" title="UNO-56.jpg"/>
          <p:cNvPicPr preferRelativeResize="0"/>
          <p:nvPr/>
        </p:nvPicPr>
        <p:blipFill>
          <a:blip r:embed="rId3">
            <a:alphaModFix/>
          </a:blip>
          <a:stretch>
            <a:fillRect/>
          </a:stretch>
        </p:blipFill>
        <p:spPr>
          <a:xfrm>
            <a:off x="6448750" y="1793930"/>
            <a:ext cx="5586202" cy="37232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7"/>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CONTEXT DRIVES BEHAVIOR</a:t>
            </a:r>
            <a:endParaRPr/>
          </a:p>
        </p:txBody>
      </p:sp>
      <p:pic>
        <p:nvPicPr>
          <p:cNvPr id="370" name="Google Shape;370;p57"/>
          <p:cNvPicPr preferRelativeResize="0"/>
          <p:nvPr/>
        </p:nvPicPr>
        <p:blipFill>
          <a:blip r:embed="rId3">
            <a:alphaModFix/>
          </a:blip>
          <a:stretch>
            <a:fillRect/>
          </a:stretch>
        </p:blipFill>
        <p:spPr>
          <a:xfrm>
            <a:off x="1322850" y="1037825"/>
            <a:ext cx="9710924" cy="5364675"/>
          </a:xfrm>
          <a:prstGeom prst="rect">
            <a:avLst/>
          </a:prstGeom>
          <a:noFill/>
          <a:ln cap="flat" cmpd="sng" w="9525">
            <a:solidFill>
              <a:srgbClr val="918F8E"/>
            </a:solidFill>
            <a:prstDash val="dash"/>
            <a:miter lim="8000"/>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8"/>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LEARNING IS VITAL</a:t>
            </a:r>
            <a:endParaRPr/>
          </a:p>
        </p:txBody>
      </p:sp>
      <p:sp>
        <p:nvSpPr>
          <p:cNvPr id="376" name="Google Shape;376;p58"/>
          <p:cNvSpPr txBox="1"/>
          <p:nvPr>
            <p:ph idx="1" type="body"/>
          </p:nvPr>
        </p:nvSpPr>
        <p:spPr>
          <a:xfrm>
            <a:off x="1002800" y="1204575"/>
            <a:ext cx="5260500" cy="4941300"/>
          </a:xfrm>
          <a:prstGeom prst="rect">
            <a:avLst/>
          </a:prstGeom>
        </p:spPr>
        <p:txBody>
          <a:bodyPr anchorCtr="0" anchor="t" bIns="121900" lIns="121900" spcFirstLastPara="1" rIns="121900" wrap="square" tIns="121900">
            <a:spAutoFit/>
          </a:bodyPr>
          <a:lstStyle/>
          <a:p>
            <a:pPr indent="0" lvl="0" marL="0" rtl="0" algn="l">
              <a:spcBef>
                <a:spcPts val="0"/>
              </a:spcBef>
              <a:spcAft>
                <a:spcPts val="0"/>
              </a:spcAft>
              <a:buNone/>
            </a:pPr>
            <a:r>
              <a:rPr b="1" lang="en-US"/>
              <a:t>Learn from Every Incident</a:t>
            </a:r>
            <a:endParaRPr b="1"/>
          </a:p>
          <a:p>
            <a:pPr indent="-179070" lvl="0" marL="274320" rtl="0" algn="l">
              <a:spcBef>
                <a:spcPts val="1600"/>
              </a:spcBef>
              <a:spcAft>
                <a:spcPts val="0"/>
              </a:spcAft>
              <a:buSzPts val="2100"/>
              <a:buChar char="●"/>
            </a:pPr>
            <a:r>
              <a:rPr lang="en-US"/>
              <a:t>Safety improves when teams learn from mistakes.</a:t>
            </a:r>
            <a:endParaRPr/>
          </a:p>
          <a:p>
            <a:pPr indent="0" lvl="0" marL="0" rtl="0" algn="l">
              <a:spcBef>
                <a:spcPts val="1600"/>
              </a:spcBef>
              <a:spcAft>
                <a:spcPts val="0"/>
              </a:spcAft>
              <a:buNone/>
            </a:pPr>
            <a:r>
              <a:rPr b="1" lang="en-US"/>
              <a:t>Construction Application</a:t>
            </a:r>
            <a:endParaRPr b="1"/>
          </a:p>
          <a:p>
            <a:pPr indent="-179070" lvl="0" marL="274320" rtl="0" algn="l">
              <a:spcBef>
                <a:spcPts val="1600"/>
              </a:spcBef>
              <a:spcAft>
                <a:spcPts val="0"/>
              </a:spcAft>
              <a:buSzPts val="2100"/>
              <a:buChar char="●"/>
            </a:pPr>
            <a:r>
              <a:rPr lang="en-US"/>
              <a:t>Encourage open reporting.</a:t>
            </a:r>
            <a:endParaRPr/>
          </a:p>
          <a:p>
            <a:pPr indent="-179070" lvl="0" marL="274320" rtl="0" algn="l">
              <a:spcBef>
                <a:spcPts val="0"/>
              </a:spcBef>
              <a:spcAft>
                <a:spcPts val="0"/>
              </a:spcAft>
              <a:buSzPts val="2100"/>
              <a:buChar char="●"/>
            </a:pPr>
            <a:r>
              <a:rPr lang="en-US"/>
              <a:t>Conduct debriefs and share lessons learned.</a:t>
            </a:r>
            <a:endParaRPr/>
          </a:p>
          <a:p>
            <a:pPr indent="0" lvl="0" marL="0" rtl="0" algn="l">
              <a:spcBef>
                <a:spcPts val="1600"/>
              </a:spcBef>
              <a:spcAft>
                <a:spcPts val="0"/>
              </a:spcAft>
              <a:buNone/>
            </a:pPr>
            <a:r>
              <a:rPr b="1" lang="en-US"/>
              <a:t>Safety Management Tools</a:t>
            </a:r>
            <a:endParaRPr b="1"/>
          </a:p>
          <a:p>
            <a:pPr indent="-179070" lvl="0" marL="274320" rtl="0" algn="l">
              <a:spcBef>
                <a:spcPts val="1600"/>
              </a:spcBef>
              <a:spcAft>
                <a:spcPts val="0"/>
              </a:spcAft>
              <a:buSzPts val="2100"/>
              <a:buChar char="●"/>
            </a:pPr>
            <a:r>
              <a:rPr lang="en-US"/>
              <a:t>Learning Teams</a:t>
            </a:r>
            <a:endParaRPr/>
          </a:p>
          <a:p>
            <a:pPr indent="-179070" lvl="0" marL="274320" rtl="0" algn="l">
              <a:spcBef>
                <a:spcPts val="0"/>
              </a:spcBef>
              <a:spcAft>
                <a:spcPts val="0"/>
              </a:spcAft>
              <a:buSzPts val="2100"/>
              <a:buChar char="●"/>
            </a:pPr>
            <a:r>
              <a:rPr lang="en-US"/>
              <a:t>4Cs</a:t>
            </a:r>
            <a:endParaRPr/>
          </a:p>
        </p:txBody>
      </p:sp>
      <p:pic>
        <p:nvPicPr>
          <p:cNvPr id="377" name="Google Shape;377;p58"/>
          <p:cNvPicPr preferRelativeResize="0"/>
          <p:nvPr/>
        </p:nvPicPr>
        <p:blipFill rotWithShape="1">
          <a:blip r:embed="rId3">
            <a:alphaModFix/>
          </a:blip>
          <a:srcRect b="37460" l="22520" r="31546" t="33650"/>
          <a:stretch/>
        </p:blipFill>
        <p:spPr>
          <a:xfrm>
            <a:off x="6393300" y="2371850"/>
            <a:ext cx="5625523" cy="2211324"/>
          </a:xfrm>
          <a:prstGeom prst="rect">
            <a:avLst/>
          </a:prstGeom>
          <a:noFill/>
          <a:ln cap="flat" cmpd="sng" w="9525">
            <a:solidFill>
              <a:srgbClr val="007CC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9"/>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LEARNING IS VITAL</a:t>
            </a:r>
            <a:endParaRPr/>
          </a:p>
        </p:txBody>
      </p:sp>
      <p:sp>
        <p:nvSpPr>
          <p:cNvPr id="383" name="Google Shape;383;p59"/>
          <p:cNvSpPr txBox="1"/>
          <p:nvPr>
            <p:ph idx="1" type="body"/>
          </p:nvPr>
        </p:nvSpPr>
        <p:spPr>
          <a:xfrm>
            <a:off x="1002800" y="1161250"/>
            <a:ext cx="5433000" cy="4515000"/>
          </a:xfrm>
          <a:prstGeom prst="rect">
            <a:avLst/>
          </a:prstGeom>
        </p:spPr>
        <p:txBody>
          <a:bodyPr anchorCtr="0" anchor="t" bIns="121900" lIns="121900" spcFirstLastPara="1" rIns="121900" wrap="square" tIns="121900">
            <a:spAutoFit/>
          </a:bodyPr>
          <a:lstStyle/>
          <a:p>
            <a:pPr indent="0" lvl="0" marL="0" rtl="0" algn="l">
              <a:lnSpc>
                <a:spcPct val="150000"/>
              </a:lnSpc>
              <a:spcBef>
                <a:spcPts val="0"/>
              </a:spcBef>
              <a:spcAft>
                <a:spcPts val="0"/>
              </a:spcAft>
              <a:buNone/>
            </a:pPr>
            <a:r>
              <a:rPr b="1" lang="en-US" sz="2000"/>
              <a:t>Why We Learn</a:t>
            </a:r>
            <a:endParaRPr b="1" sz="2000"/>
          </a:p>
          <a:p>
            <a:pPr indent="-160020" lvl="0" marL="274320" rtl="0" algn="l">
              <a:lnSpc>
                <a:spcPct val="150000"/>
              </a:lnSpc>
              <a:spcBef>
                <a:spcPts val="1600"/>
              </a:spcBef>
              <a:spcAft>
                <a:spcPts val="0"/>
              </a:spcAft>
              <a:buSzPts val="1800"/>
              <a:buChar char="●"/>
            </a:pPr>
            <a:r>
              <a:rPr b="1" lang="en-US" sz="1800"/>
              <a:t>Adjustment is Key: </a:t>
            </a:r>
            <a:r>
              <a:rPr lang="en-US" sz="1800"/>
              <a:t>Performance adjustments are the reason work usually succeeds but also why it sometimes fails.</a:t>
            </a:r>
            <a:endParaRPr sz="1800"/>
          </a:p>
          <a:p>
            <a:pPr indent="-160020" lvl="0" marL="274320" rtl="0" algn="l">
              <a:lnSpc>
                <a:spcPct val="150000"/>
              </a:lnSpc>
              <a:spcBef>
                <a:spcPts val="0"/>
              </a:spcBef>
              <a:spcAft>
                <a:spcPts val="0"/>
              </a:spcAft>
              <a:buSzPts val="1800"/>
              <a:buChar char="●"/>
            </a:pPr>
            <a:r>
              <a:rPr b="1" lang="en-US" sz="1800"/>
              <a:t>Focus on Process:</a:t>
            </a:r>
            <a:r>
              <a:rPr lang="en-US" sz="1800"/>
              <a:t> Go deep into how the work is performed, not who is to blame.</a:t>
            </a:r>
            <a:endParaRPr sz="1800"/>
          </a:p>
          <a:p>
            <a:pPr indent="-160019" lvl="1" marL="731520" rtl="0" algn="l">
              <a:lnSpc>
                <a:spcPct val="150000"/>
              </a:lnSpc>
              <a:spcBef>
                <a:spcPts val="0"/>
              </a:spcBef>
              <a:spcAft>
                <a:spcPts val="0"/>
              </a:spcAft>
              <a:buSzPts val="1800"/>
              <a:buChar char="○"/>
            </a:pPr>
            <a:r>
              <a:rPr b="1" lang="en-US" sz="1800"/>
              <a:t>Involve all workers</a:t>
            </a:r>
            <a:r>
              <a:rPr lang="en-US" sz="1800"/>
              <a:t>—ensure everyone has an equal voice.</a:t>
            </a:r>
            <a:endParaRPr sz="1800"/>
          </a:p>
          <a:p>
            <a:pPr indent="-160019" lvl="1" marL="731520" rtl="0" algn="l">
              <a:lnSpc>
                <a:spcPct val="150000"/>
              </a:lnSpc>
              <a:spcBef>
                <a:spcPts val="0"/>
              </a:spcBef>
              <a:spcAft>
                <a:spcPts val="0"/>
              </a:spcAft>
              <a:buSzPts val="1800"/>
              <a:buChar char="○"/>
            </a:pPr>
            <a:r>
              <a:rPr b="1" lang="en-US" sz="1800"/>
              <a:t>Focus on what happened and how the system led to it</a:t>
            </a:r>
            <a:r>
              <a:rPr lang="en-US" sz="1800"/>
              <a:t> (Take the WHY out of learning).</a:t>
            </a:r>
            <a:endParaRPr b="1" sz="1800"/>
          </a:p>
        </p:txBody>
      </p:sp>
      <p:pic>
        <p:nvPicPr>
          <p:cNvPr id="384" name="Google Shape;384;p59"/>
          <p:cNvPicPr preferRelativeResize="0"/>
          <p:nvPr/>
        </p:nvPicPr>
        <p:blipFill>
          <a:blip r:embed="rId3">
            <a:alphaModFix/>
          </a:blip>
          <a:stretch>
            <a:fillRect/>
          </a:stretch>
        </p:blipFill>
        <p:spPr>
          <a:xfrm>
            <a:off x="7857875" y="671304"/>
            <a:ext cx="3725948" cy="55153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0"/>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LEARNING IS VITAL</a:t>
            </a:r>
            <a:endParaRPr/>
          </a:p>
        </p:txBody>
      </p:sp>
      <p:sp>
        <p:nvSpPr>
          <p:cNvPr id="390" name="Google Shape;390;p60"/>
          <p:cNvSpPr txBox="1"/>
          <p:nvPr>
            <p:ph idx="1" type="body"/>
          </p:nvPr>
        </p:nvSpPr>
        <p:spPr>
          <a:xfrm>
            <a:off x="1037000" y="3464305"/>
            <a:ext cx="10199700" cy="554100"/>
          </a:xfrm>
          <a:prstGeom prst="rect">
            <a:avLst/>
          </a:prstGeom>
        </p:spPr>
        <p:txBody>
          <a:bodyPr anchorCtr="0" anchor="t" bIns="121900" lIns="121900" spcFirstLastPara="1" rIns="121900" wrap="square" tIns="121900">
            <a:spAutoFit/>
          </a:bodyPr>
          <a:lstStyle/>
          <a:p>
            <a:pPr indent="0" lvl="0" marL="0" rtl="0" algn="l">
              <a:lnSpc>
                <a:spcPct val="100000"/>
              </a:lnSpc>
              <a:spcBef>
                <a:spcPts val="0"/>
              </a:spcBef>
              <a:spcAft>
                <a:spcPts val="1600"/>
              </a:spcAft>
              <a:buNone/>
            </a:pPr>
            <a:r>
              <a:rPr b="1" lang="en-US" sz="2000"/>
              <a:t>Key Insights &amp; Action Areas</a:t>
            </a:r>
            <a:endParaRPr b="1" sz="2000"/>
          </a:p>
        </p:txBody>
      </p:sp>
      <p:graphicFrame>
        <p:nvGraphicFramePr>
          <p:cNvPr id="391" name="Google Shape;391;p60"/>
          <p:cNvGraphicFramePr/>
          <p:nvPr/>
        </p:nvGraphicFramePr>
        <p:xfrm>
          <a:off x="1180975" y="4140955"/>
          <a:ext cx="3000000" cy="3000000"/>
        </p:xfrm>
        <a:graphic>
          <a:graphicData uri="http://schemas.openxmlformats.org/drawingml/2006/table">
            <a:tbl>
              <a:tblPr>
                <a:noFill/>
                <a:tableStyleId>{76F48B55-9CAE-485F-9574-AB2DB726BBE3}</a:tableStyleId>
              </a:tblPr>
              <a:tblGrid>
                <a:gridCol w="4915025"/>
                <a:gridCol w="4915025"/>
              </a:tblGrid>
              <a:tr h="518650">
                <a:tc>
                  <a:txBody>
                    <a:bodyPr/>
                    <a:lstStyle/>
                    <a:p>
                      <a:pPr indent="0" lvl="0" marL="0" rtl="0" algn="l">
                        <a:spcBef>
                          <a:spcPts val="0"/>
                        </a:spcBef>
                        <a:spcAft>
                          <a:spcPts val="0"/>
                        </a:spcAft>
                        <a:buNone/>
                      </a:pPr>
                      <a:r>
                        <a:rPr b="1" lang="en-US" sz="1500">
                          <a:solidFill>
                            <a:schemeClr val="lt1"/>
                          </a:solidFill>
                          <a:latin typeface="Franklin Gothic"/>
                          <a:ea typeface="Franklin Gothic"/>
                          <a:cs typeface="Franklin Gothic"/>
                          <a:sym typeface="Franklin Gothic"/>
                        </a:rPr>
                        <a:t>Current Reality (Challenges)</a:t>
                      </a:r>
                      <a:endParaRPr b="1" sz="1500">
                        <a:solidFill>
                          <a:schemeClr val="lt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7CC2"/>
                    </a:solidFill>
                  </a:tcPr>
                </a:tc>
                <a:tc>
                  <a:txBody>
                    <a:bodyPr/>
                    <a:lstStyle/>
                    <a:p>
                      <a:pPr indent="0" lvl="0" marL="0" rtl="0" algn="l">
                        <a:spcBef>
                          <a:spcPts val="0"/>
                        </a:spcBef>
                        <a:spcAft>
                          <a:spcPts val="0"/>
                        </a:spcAft>
                        <a:buNone/>
                      </a:pPr>
                      <a:r>
                        <a:rPr b="1" lang="en-US" sz="1500">
                          <a:solidFill>
                            <a:schemeClr val="lt1"/>
                          </a:solidFill>
                          <a:latin typeface="Franklin Gothic"/>
                          <a:ea typeface="Franklin Gothic"/>
                          <a:cs typeface="Franklin Gothic"/>
                          <a:sym typeface="Franklin Gothic"/>
                        </a:rPr>
                        <a:t>Focus for Improvement (Action)</a:t>
                      </a:r>
                      <a:endParaRPr b="1" sz="1500">
                        <a:solidFill>
                          <a:schemeClr val="lt1"/>
                        </a:solidFill>
                        <a:latin typeface="Franklin Gothic"/>
                        <a:ea typeface="Franklin Gothic"/>
                        <a:cs typeface="Franklin Gothic"/>
                        <a:sym typeface="Franklin Gothic"/>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7CC2"/>
                    </a:solidFill>
                  </a:tcPr>
                </a:tc>
              </a:tr>
              <a:tr h="806800">
                <a:tc>
                  <a:txBody>
                    <a:bodyPr/>
                    <a:lstStyle/>
                    <a:p>
                      <a:pPr indent="0" lvl="0" marL="0" rtl="0" algn="l">
                        <a:spcBef>
                          <a:spcPts val="0"/>
                        </a:spcBef>
                        <a:spcAft>
                          <a:spcPts val="0"/>
                        </a:spcAft>
                        <a:buNone/>
                      </a:pPr>
                      <a:r>
                        <a:rPr lang="en-US" sz="1500">
                          <a:solidFill>
                            <a:schemeClr val="dk1"/>
                          </a:solidFill>
                          <a:latin typeface="Franklin Gothic"/>
                          <a:ea typeface="Franklin Gothic"/>
                          <a:cs typeface="Franklin Gothic"/>
                          <a:sym typeface="Franklin Gothic"/>
                        </a:rPr>
                        <a:t>Management creates </a:t>
                      </a:r>
                      <a:r>
                        <a:rPr b="1" lang="en-US" sz="1500">
                          <a:solidFill>
                            <a:schemeClr val="dk1"/>
                          </a:solidFill>
                          <a:latin typeface="Franklin Gothic"/>
                          <a:ea typeface="Franklin Gothic"/>
                          <a:cs typeface="Franklin Gothic"/>
                          <a:sym typeface="Franklin Gothic"/>
                        </a:rPr>
                        <a:t>reactive, temporary solutions</a:t>
                      </a:r>
                      <a:r>
                        <a:rPr lang="en-US" sz="1500">
                          <a:solidFill>
                            <a:schemeClr val="dk1"/>
                          </a:solidFill>
                          <a:latin typeface="Franklin Gothic"/>
                          <a:ea typeface="Franklin Gothic"/>
                          <a:cs typeface="Franklin Gothic"/>
                          <a:sym typeface="Franklin Gothic"/>
                        </a:rPr>
                        <a:t> based on old findings.</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500">
                          <a:solidFill>
                            <a:schemeClr val="dk1"/>
                          </a:solidFill>
                          <a:latin typeface="Franklin Gothic"/>
                          <a:ea typeface="Franklin Gothic"/>
                          <a:cs typeface="Franklin Gothic"/>
                          <a:sym typeface="Franklin Gothic"/>
                        </a:rPr>
                        <a:t>Understand how </a:t>
                      </a:r>
                      <a:r>
                        <a:rPr b="1" lang="en-US" sz="1500">
                          <a:solidFill>
                            <a:schemeClr val="dk1"/>
                          </a:solidFill>
                          <a:latin typeface="Franklin Gothic"/>
                          <a:ea typeface="Franklin Gothic"/>
                          <a:cs typeface="Franklin Gothic"/>
                          <a:sym typeface="Franklin Gothic"/>
                        </a:rPr>
                        <a:t>owner design decisions</a:t>
                      </a:r>
                      <a:r>
                        <a:rPr lang="en-US" sz="1500">
                          <a:solidFill>
                            <a:schemeClr val="dk1"/>
                          </a:solidFill>
                          <a:latin typeface="Franklin Gothic"/>
                          <a:ea typeface="Franklin Gothic"/>
                          <a:cs typeface="Franklin Gothic"/>
                          <a:sym typeface="Franklin Gothic"/>
                        </a:rPr>
                        <a:t> impact crew efficiency.</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r>
              <a:tr h="806800">
                <a:tc>
                  <a:txBody>
                    <a:bodyPr/>
                    <a:lstStyle/>
                    <a:p>
                      <a:pPr indent="0" lvl="0" marL="0" rtl="0" algn="l">
                        <a:spcBef>
                          <a:spcPts val="0"/>
                        </a:spcBef>
                        <a:spcAft>
                          <a:spcPts val="0"/>
                        </a:spcAft>
                        <a:buNone/>
                      </a:pPr>
                      <a:r>
                        <a:rPr lang="en-US" sz="1500">
                          <a:solidFill>
                            <a:schemeClr val="dk1"/>
                          </a:solidFill>
                          <a:latin typeface="Franklin Gothic"/>
                          <a:ea typeface="Franklin Gothic"/>
                          <a:cs typeface="Franklin Gothic"/>
                          <a:sym typeface="Franklin Gothic"/>
                        </a:rPr>
                        <a:t>Workers must </a:t>
                      </a:r>
                      <a:r>
                        <a:rPr b="1" lang="en-US" sz="1500">
                          <a:solidFill>
                            <a:schemeClr val="dk1"/>
                          </a:solidFill>
                          <a:latin typeface="Franklin Gothic"/>
                          <a:ea typeface="Franklin Gothic"/>
                          <a:cs typeface="Franklin Gothic"/>
                          <a:sym typeface="Franklin Gothic"/>
                        </a:rPr>
                        <a:t>compensate</a:t>
                      </a:r>
                      <a:r>
                        <a:rPr lang="en-US" sz="1500">
                          <a:solidFill>
                            <a:schemeClr val="dk1"/>
                          </a:solidFill>
                          <a:latin typeface="Franklin Gothic"/>
                          <a:ea typeface="Franklin Gothic"/>
                          <a:cs typeface="Franklin Gothic"/>
                          <a:sym typeface="Franklin Gothic"/>
                        </a:rPr>
                        <a:t> for design flaws or poor housekeeping.</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rgbClr val="007CC2"/>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500">
                          <a:solidFill>
                            <a:schemeClr val="dk1"/>
                          </a:solidFill>
                          <a:latin typeface="Franklin Gothic"/>
                          <a:ea typeface="Franklin Gothic"/>
                          <a:cs typeface="Franklin Gothic"/>
                          <a:sym typeface="Franklin Gothic"/>
                        </a:rPr>
                        <a:t>Close </a:t>
                      </a:r>
                      <a:r>
                        <a:rPr b="1" lang="en-US" sz="1500">
                          <a:solidFill>
                            <a:schemeClr val="dk1"/>
                          </a:solidFill>
                          <a:latin typeface="Franklin Gothic"/>
                          <a:ea typeface="Franklin Gothic"/>
                          <a:cs typeface="Franklin Gothic"/>
                          <a:sym typeface="Franklin Gothic"/>
                        </a:rPr>
                        <a:t>training gaps</a:t>
                      </a:r>
                      <a:r>
                        <a:rPr lang="en-US" sz="1500">
                          <a:solidFill>
                            <a:schemeClr val="dk1"/>
                          </a:solidFill>
                          <a:latin typeface="Franklin Gothic"/>
                          <a:ea typeface="Franklin Gothic"/>
                          <a:cs typeface="Franklin Gothic"/>
                          <a:sym typeface="Franklin Gothic"/>
                        </a:rPr>
                        <a:t>—do not </a:t>
                      </a:r>
                      <a:r>
                        <a:rPr i="1" lang="en-US" sz="1500">
                          <a:solidFill>
                            <a:schemeClr val="dk1"/>
                          </a:solidFill>
                          <a:latin typeface="Franklin Gothic"/>
                          <a:ea typeface="Franklin Gothic"/>
                          <a:cs typeface="Franklin Gothic"/>
                          <a:sym typeface="Franklin Gothic"/>
                        </a:rPr>
                        <a:t>assume</a:t>
                      </a:r>
                      <a:r>
                        <a:rPr lang="en-US" sz="1500">
                          <a:solidFill>
                            <a:schemeClr val="dk1"/>
                          </a:solidFill>
                          <a:latin typeface="Franklin Gothic"/>
                          <a:ea typeface="Franklin Gothic"/>
                          <a:cs typeface="Franklin Gothic"/>
                          <a:sym typeface="Franklin Gothic"/>
                        </a:rPr>
                        <a:t> competence (e.g., manual handling).</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rgbClr val="007CC2"/>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r>
            </a:tbl>
          </a:graphicData>
        </a:graphic>
      </p:graphicFrame>
      <p:pic>
        <p:nvPicPr>
          <p:cNvPr id="392" name="Google Shape;392;p60" title="learning.png"/>
          <p:cNvPicPr preferRelativeResize="0"/>
          <p:nvPr/>
        </p:nvPicPr>
        <p:blipFill rotWithShape="1">
          <a:blip r:embed="rId3">
            <a:alphaModFix/>
          </a:blip>
          <a:srcRect b="0" l="0" r="25705" t="0"/>
          <a:stretch/>
        </p:blipFill>
        <p:spPr>
          <a:xfrm>
            <a:off x="10418141" y="304806"/>
            <a:ext cx="1469050" cy="1394000"/>
          </a:xfrm>
          <a:prstGeom prst="rect">
            <a:avLst/>
          </a:prstGeom>
          <a:noFill/>
          <a:ln>
            <a:noFill/>
          </a:ln>
        </p:spPr>
      </p:pic>
      <p:sp>
        <p:nvSpPr>
          <p:cNvPr id="393" name="Google Shape;393;p60"/>
          <p:cNvSpPr txBox="1"/>
          <p:nvPr/>
        </p:nvSpPr>
        <p:spPr>
          <a:xfrm>
            <a:off x="1037000" y="1083075"/>
            <a:ext cx="10432800" cy="218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000">
                <a:solidFill>
                  <a:schemeClr val="dk1"/>
                </a:solidFill>
                <a:latin typeface="Franklin Gothic"/>
                <a:ea typeface="Franklin Gothic"/>
                <a:cs typeface="Franklin Gothic"/>
                <a:sym typeface="Franklin Gothic"/>
              </a:rPr>
              <a:t>Learning Team Applications</a:t>
            </a:r>
            <a:endParaRPr b="1" sz="2000">
              <a:solidFill>
                <a:schemeClr val="dk1"/>
              </a:solidFill>
              <a:latin typeface="Franklin Gothic"/>
              <a:ea typeface="Franklin Gothic"/>
              <a:cs typeface="Franklin Gothic"/>
              <a:sym typeface="Franklin Gothic"/>
            </a:endParaRPr>
          </a:p>
          <a:p>
            <a:pPr indent="0" lvl="0" marL="0" rtl="0" algn="l">
              <a:lnSpc>
                <a:spcPct val="115000"/>
              </a:lnSpc>
              <a:spcBef>
                <a:spcPts val="1600"/>
              </a:spcBef>
              <a:spcAft>
                <a:spcPts val="0"/>
              </a:spcAft>
              <a:buNone/>
            </a:pPr>
            <a:r>
              <a:rPr lang="en-US" sz="1800">
                <a:solidFill>
                  <a:schemeClr val="dk1"/>
                </a:solidFill>
                <a:latin typeface="Franklin Gothic"/>
                <a:ea typeface="Franklin Gothic"/>
                <a:cs typeface="Franklin Gothic"/>
                <a:sym typeface="Franklin Gothic"/>
              </a:rPr>
              <a:t>We deploy Learning Teams to investigate and improve processes:</a:t>
            </a:r>
            <a:endParaRPr sz="1800">
              <a:solidFill>
                <a:schemeClr val="dk1"/>
              </a:solidFill>
              <a:latin typeface="Franklin Gothic"/>
              <a:ea typeface="Franklin Gothic"/>
              <a:cs typeface="Franklin Gothic"/>
              <a:sym typeface="Franklin Gothic"/>
            </a:endParaRPr>
          </a:p>
          <a:p>
            <a:pPr indent="-160020" lvl="0" marL="274320" rtl="0" algn="l">
              <a:lnSpc>
                <a:spcPct val="115000"/>
              </a:lnSpc>
              <a:spcBef>
                <a:spcPts val="1600"/>
              </a:spcBef>
              <a:spcAft>
                <a:spcPts val="0"/>
              </a:spcAft>
              <a:buClr>
                <a:schemeClr val="dk1"/>
              </a:buClr>
              <a:buSzPts val="1800"/>
              <a:buFont typeface="Franklin Gothic"/>
              <a:buChar char="●"/>
            </a:pPr>
            <a:r>
              <a:rPr b="1" lang="en-US" sz="1800">
                <a:solidFill>
                  <a:schemeClr val="dk1"/>
                </a:solidFill>
                <a:latin typeface="Franklin Gothic"/>
                <a:ea typeface="Franklin Gothic"/>
                <a:cs typeface="Franklin Gothic"/>
                <a:sym typeface="Franklin Gothic"/>
              </a:rPr>
              <a:t>Reactive:</a:t>
            </a:r>
            <a:r>
              <a:rPr lang="en-US" sz="1800">
                <a:solidFill>
                  <a:schemeClr val="dk1"/>
                </a:solidFill>
                <a:latin typeface="Franklin Gothic"/>
                <a:ea typeface="Franklin Gothic"/>
                <a:cs typeface="Franklin Gothic"/>
                <a:sym typeface="Franklin Gothic"/>
              </a:rPr>
              <a:t> Post-Incident, Near Miss (NM), or following failures (Complements RCA).</a:t>
            </a:r>
            <a:endParaRPr sz="1800">
              <a:solidFill>
                <a:schemeClr val="dk1"/>
              </a:solidFill>
              <a:latin typeface="Franklin Gothic"/>
              <a:ea typeface="Franklin Gothic"/>
              <a:cs typeface="Franklin Gothic"/>
              <a:sym typeface="Franklin Gothic"/>
            </a:endParaRPr>
          </a:p>
          <a:p>
            <a:pPr indent="-160020" lvl="0" marL="274320" rtl="0" algn="l">
              <a:lnSpc>
                <a:spcPct val="115000"/>
              </a:lnSpc>
              <a:spcBef>
                <a:spcPts val="0"/>
              </a:spcBef>
              <a:spcAft>
                <a:spcPts val="0"/>
              </a:spcAft>
              <a:buClr>
                <a:schemeClr val="dk1"/>
              </a:buClr>
              <a:buSzPts val="1800"/>
              <a:buFont typeface="Franklin Gothic"/>
              <a:buChar char="●"/>
            </a:pPr>
            <a:r>
              <a:rPr b="1" lang="en-US" sz="1800">
                <a:solidFill>
                  <a:schemeClr val="dk1"/>
                </a:solidFill>
                <a:latin typeface="Franklin Gothic"/>
                <a:ea typeface="Franklin Gothic"/>
                <a:cs typeface="Franklin Gothic"/>
                <a:sym typeface="Franklin Gothic"/>
              </a:rPr>
              <a:t>Proactive:</a:t>
            </a:r>
            <a:r>
              <a:rPr lang="en-US" sz="1800">
                <a:solidFill>
                  <a:schemeClr val="dk1"/>
                </a:solidFill>
                <a:latin typeface="Franklin Gothic"/>
                <a:ea typeface="Franklin Gothic"/>
                <a:cs typeface="Franklin Gothic"/>
                <a:sym typeface="Franklin Gothic"/>
              </a:rPr>
              <a:t> Specific Process Improvement, Human Reliability Analysis (HRA), New Process Rollouts.</a:t>
            </a:r>
            <a:endParaRPr sz="1800">
              <a:solidFill>
                <a:schemeClr val="dk1"/>
              </a:solidFill>
              <a:latin typeface="Franklin Gothic"/>
              <a:ea typeface="Franklin Gothic"/>
              <a:cs typeface="Franklin Gothic"/>
              <a:sym typeface="Franklin Gothic"/>
            </a:endParaRPr>
          </a:p>
          <a:p>
            <a:pPr indent="-160020" lvl="0" marL="274320" rtl="0" algn="l">
              <a:lnSpc>
                <a:spcPct val="115000"/>
              </a:lnSpc>
              <a:spcBef>
                <a:spcPts val="0"/>
              </a:spcBef>
              <a:spcAft>
                <a:spcPts val="0"/>
              </a:spcAft>
              <a:buClr>
                <a:schemeClr val="dk1"/>
              </a:buClr>
              <a:buSzPts val="1800"/>
              <a:buFont typeface="Franklin Gothic"/>
              <a:buChar char="●"/>
            </a:pPr>
            <a:r>
              <a:rPr b="1" lang="en-US" sz="1800">
                <a:solidFill>
                  <a:schemeClr val="dk1"/>
                </a:solidFill>
                <a:latin typeface="Franklin Gothic"/>
                <a:ea typeface="Franklin Gothic"/>
                <a:cs typeface="Franklin Gothic"/>
                <a:sym typeface="Franklin Gothic"/>
              </a:rPr>
              <a:t>Culture:</a:t>
            </a:r>
            <a:r>
              <a:rPr lang="en-US" sz="1800">
                <a:solidFill>
                  <a:schemeClr val="dk1"/>
                </a:solidFill>
                <a:latin typeface="Franklin Gothic"/>
                <a:ea typeface="Franklin Gothic"/>
                <a:cs typeface="Franklin Gothic"/>
                <a:sym typeface="Franklin Gothic"/>
              </a:rPr>
              <a:t> Following Climate or Engagement Survey results.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61"/>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4Cs OF LEARNING FROM EVERYDAY WORK</a:t>
            </a:r>
            <a:endParaRPr/>
          </a:p>
        </p:txBody>
      </p:sp>
      <p:sp>
        <p:nvSpPr>
          <p:cNvPr id="399" name="Google Shape;399;p61"/>
          <p:cNvSpPr txBox="1"/>
          <p:nvPr/>
        </p:nvSpPr>
        <p:spPr>
          <a:xfrm>
            <a:off x="1002967" y="1083075"/>
            <a:ext cx="5191800" cy="527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900">
                <a:solidFill>
                  <a:schemeClr val="dk1"/>
                </a:solidFill>
                <a:latin typeface="Franklin Gothic"/>
                <a:ea typeface="Franklin Gothic"/>
                <a:cs typeface="Franklin Gothic"/>
                <a:sym typeface="Franklin Gothic"/>
              </a:rPr>
              <a:t>What are the 4Cs?</a:t>
            </a:r>
            <a:endParaRPr b="1" sz="1900">
              <a:solidFill>
                <a:schemeClr val="dk1"/>
              </a:solidFill>
              <a:latin typeface="Franklin Gothic"/>
              <a:ea typeface="Franklin Gothic"/>
              <a:cs typeface="Franklin Gothic"/>
              <a:sym typeface="Franklin Gothic"/>
            </a:endParaRPr>
          </a:p>
          <a:p>
            <a:pPr indent="0" lvl="0" marL="0" rtl="0" algn="l">
              <a:lnSpc>
                <a:spcPct val="115000"/>
              </a:lnSpc>
              <a:spcBef>
                <a:spcPts val="1600"/>
              </a:spcBef>
              <a:spcAft>
                <a:spcPts val="0"/>
              </a:spcAft>
              <a:buNone/>
            </a:pPr>
            <a:r>
              <a:rPr lang="en-US" sz="1600">
                <a:solidFill>
                  <a:schemeClr val="dk1"/>
                </a:solidFill>
                <a:latin typeface="Franklin Gothic"/>
                <a:ea typeface="Franklin Gothic"/>
                <a:cs typeface="Franklin Gothic"/>
                <a:sym typeface="Franklin Gothic"/>
              </a:rPr>
              <a:t>The 4Cs represent common constraints in the work that contribute to human error.  </a:t>
            </a:r>
            <a:endParaRPr sz="1600">
              <a:solidFill>
                <a:schemeClr val="dk1"/>
              </a:solidFill>
              <a:latin typeface="Franklin Gothic"/>
              <a:ea typeface="Franklin Gothic"/>
              <a:cs typeface="Franklin Gothic"/>
              <a:sym typeface="Franklin Gothic"/>
            </a:endParaRPr>
          </a:p>
          <a:p>
            <a:pPr indent="0" lvl="0" marL="0" rtl="0" algn="l">
              <a:lnSpc>
                <a:spcPct val="115000"/>
              </a:lnSpc>
              <a:spcBef>
                <a:spcPts val="1600"/>
              </a:spcBef>
              <a:spcAft>
                <a:spcPts val="0"/>
              </a:spcAft>
              <a:buNone/>
            </a:pPr>
            <a:r>
              <a:rPr lang="en-US" sz="1600">
                <a:solidFill>
                  <a:schemeClr val="dk1"/>
                </a:solidFill>
                <a:latin typeface="Franklin Gothic"/>
                <a:ea typeface="Franklin Gothic"/>
                <a:cs typeface="Franklin Gothic"/>
                <a:sym typeface="Franklin Gothic"/>
              </a:rPr>
              <a:t>They help us look deeper, beyond physical hazards, to support our craft in overcoming things that are: </a:t>
            </a:r>
            <a:endParaRPr sz="1600">
              <a:solidFill>
                <a:schemeClr val="dk1"/>
              </a:solidFill>
              <a:latin typeface="Franklin Gothic"/>
              <a:ea typeface="Franklin Gothic"/>
              <a:cs typeface="Franklin Gothic"/>
              <a:sym typeface="Franklin Gothic"/>
            </a:endParaRPr>
          </a:p>
          <a:p>
            <a:pPr indent="-147320" lvl="0" marL="274320" rtl="0" algn="l">
              <a:lnSpc>
                <a:spcPct val="115000"/>
              </a:lnSpc>
              <a:spcBef>
                <a:spcPts val="1600"/>
              </a:spcBef>
              <a:spcAft>
                <a:spcPts val="0"/>
              </a:spcAft>
              <a:buClr>
                <a:schemeClr val="dk1"/>
              </a:buClr>
              <a:buSzPts val="1600"/>
              <a:buFont typeface="Franklin Gothic"/>
              <a:buAutoNum type="arabicPeriod"/>
            </a:pPr>
            <a:r>
              <a:rPr b="1" lang="en-US" sz="1600">
                <a:solidFill>
                  <a:schemeClr val="dk1"/>
                </a:solidFill>
                <a:latin typeface="Franklin Gothic"/>
                <a:ea typeface="Franklin Gothic"/>
                <a:cs typeface="Franklin Gothic"/>
                <a:sym typeface="Franklin Gothic"/>
              </a:rPr>
              <a:t>Confusing</a:t>
            </a:r>
            <a:r>
              <a:rPr lang="en-US" sz="1600">
                <a:solidFill>
                  <a:schemeClr val="dk1"/>
                </a:solidFill>
                <a:latin typeface="Franklin Gothic"/>
                <a:ea typeface="Franklin Gothic"/>
                <a:cs typeface="Franklin Gothic"/>
                <a:sym typeface="Franklin Gothic"/>
              </a:rPr>
              <a:t> or don’t make sense, </a:t>
            </a:r>
            <a:endParaRPr sz="1600">
              <a:solidFill>
                <a:schemeClr val="dk1"/>
              </a:solidFill>
              <a:latin typeface="Franklin Gothic"/>
              <a:ea typeface="Franklin Gothic"/>
              <a:cs typeface="Franklin Gothic"/>
              <a:sym typeface="Franklin Gothic"/>
            </a:endParaRPr>
          </a:p>
          <a:p>
            <a:pPr indent="-147320" lvl="0" marL="274320" rtl="0" algn="l">
              <a:lnSpc>
                <a:spcPct val="115000"/>
              </a:lnSpc>
              <a:spcBef>
                <a:spcPts val="0"/>
              </a:spcBef>
              <a:spcAft>
                <a:spcPts val="0"/>
              </a:spcAft>
              <a:buClr>
                <a:schemeClr val="dk1"/>
              </a:buClr>
              <a:buSzPts val="1600"/>
              <a:buFont typeface="Franklin Gothic"/>
              <a:buAutoNum type="arabicPeriod"/>
            </a:pPr>
            <a:r>
              <a:rPr lang="en-US" sz="1600">
                <a:solidFill>
                  <a:schemeClr val="dk1"/>
                </a:solidFill>
                <a:latin typeface="Franklin Gothic"/>
                <a:ea typeface="Franklin Gothic"/>
                <a:cs typeface="Franklin Gothic"/>
                <a:sym typeface="Franklin Gothic"/>
              </a:rPr>
              <a:t>Things that make work execution more </a:t>
            </a:r>
            <a:r>
              <a:rPr b="1" lang="en-US" sz="1600">
                <a:solidFill>
                  <a:schemeClr val="dk1"/>
                </a:solidFill>
                <a:latin typeface="Franklin Gothic"/>
                <a:ea typeface="Franklin Gothic"/>
                <a:cs typeface="Franklin Gothic"/>
                <a:sym typeface="Franklin Gothic"/>
              </a:rPr>
              <a:t>Challenging</a:t>
            </a:r>
            <a:r>
              <a:rPr lang="en-US" sz="1600">
                <a:solidFill>
                  <a:schemeClr val="dk1"/>
                </a:solidFill>
                <a:latin typeface="Franklin Gothic"/>
                <a:ea typeface="Franklin Gothic"/>
                <a:cs typeface="Franklin Gothic"/>
                <a:sym typeface="Franklin Gothic"/>
              </a:rPr>
              <a:t> than it needs to be, </a:t>
            </a:r>
            <a:endParaRPr sz="1600">
              <a:solidFill>
                <a:schemeClr val="dk1"/>
              </a:solidFill>
              <a:latin typeface="Franklin Gothic"/>
              <a:ea typeface="Franklin Gothic"/>
              <a:cs typeface="Franklin Gothic"/>
              <a:sym typeface="Franklin Gothic"/>
            </a:endParaRPr>
          </a:p>
          <a:p>
            <a:pPr indent="-147320" lvl="0" marL="274320" rtl="0" algn="l">
              <a:lnSpc>
                <a:spcPct val="115000"/>
              </a:lnSpc>
              <a:spcBef>
                <a:spcPts val="0"/>
              </a:spcBef>
              <a:spcAft>
                <a:spcPts val="0"/>
              </a:spcAft>
              <a:buClr>
                <a:schemeClr val="dk1"/>
              </a:buClr>
              <a:buSzPts val="1600"/>
              <a:buFont typeface="Franklin Gothic"/>
              <a:buAutoNum type="arabicPeriod"/>
            </a:pPr>
            <a:r>
              <a:rPr b="1" lang="en-US" sz="1600">
                <a:solidFill>
                  <a:schemeClr val="dk1"/>
                </a:solidFill>
                <a:latin typeface="Franklin Gothic"/>
                <a:ea typeface="Franklin Gothic"/>
                <a:cs typeface="Franklin Gothic"/>
                <a:sym typeface="Franklin Gothic"/>
              </a:rPr>
              <a:t>Changed</a:t>
            </a:r>
            <a:r>
              <a:rPr lang="en-US" sz="1600">
                <a:solidFill>
                  <a:schemeClr val="dk1"/>
                </a:solidFill>
                <a:latin typeface="Franklin Gothic"/>
                <a:ea typeface="Franklin Gothic"/>
                <a:cs typeface="Franklin Gothic"/>
                <a:sym typeface="Franklin Gothic"/>
              </a:rPr>
              <a:t> conditions that disrupt plans requiring unanticipated adjustments,</a:t>
            </a:r>
            <a:endParaRPr sz="1600">
              <a:solidFill>
                <a:schemeClr val="dk1"/>
              </a:solidFill>
              <a:latin typeface="Franklin Gothic"/>
              <a:ea typeface="Franklin Gothic"/>
              <a:cs typeface="Franklin Gothic"/>
              <a:sym typeface="Franklin Gothic"/>
            </a:endParaRPr>
          </a:p>
          <a:p>
            <a:pPr indent="-147320" lvl="0" marL="274320" rtl="0" algn="l">
              <a:lnSpc>
                <a:spcPct val="115000"/>
              </a:lnSpc>
              <a:spcBef>
                <a:spcPts val="0"/>
              </a:spcBef>
              <a:spcAft>
                <a:spcPts val="0"/>
              </a:spcAft>
              <a:buClr>
                <a:schemeClr val="dk1"/>
              </a:buClr>
              <a:buSzPts val="1600"/>
              <a:buFont typeface="Franklin Gothic"/>
              <a:buAutoNum type="arabicPeriod"/>
            </a:pPr>
            <a:r>
              <a:rPr lang="en-US" sz="1600">
                <a:solidFill>
                  <a:schemeClr val="dk1"/>
                </a:solidFill>
                <a:latin typeface="Franklin Gothic"/>
                <a:ea typeface="Franklin Gothic"/>
                <a:cs typeface="Franklin Gothic"/>
                <a:sym typeface="Franklin Gothic"/>
              </a:rPr>
              <a:t>And understand whether risks are adequately </a:t>
            </a:r>
            <a:r>
              <a:rPr b="1" lang="en-US" sz="1600">
                <a:solidFill>
                  <a:schemeClr val="dk1"/>
                </a:solidFill>
                <a:latin typeface="Franklin Gothic"/>
                <a:ea typeface="Franklin Gothic"/>
                <a:cs typeface="Franklin Gothic"/>
                <a:sym typeface="Franklin Gothic"/>
              </a:rPr>
              <a:t>Controlled</a:t>
            </a:r>
            <a:r>
              <a:rPr lang="en-US" sz="1600">
                <a:solidFill>
                  <a:schemeClr val="dk1"/>
                </a:solidFill>
                <a:latin typeface="Franklin Gothic"/>
                <a:ea typeface="Franklin Gothic"/>
                <a:cs typeface="Franklin Gothic"/>
                <a:sym typeface="Franklin Gothic"/>
              </a:rPr>
              <a:t> to mitigate negative consequences.  </a:t>
            </a:r>
            <a:endParaRPr sz="1600">
              <a:solidFill>
                <a:schemeClr val="dk1"/>
              </a:solidFill>
              <a:latin typeface="Franklin Gothic"/>
              <a:ea typeface="Franklin Gothic"/>
              <a:cs typeface="Franklin Gothic"/>
              <a:sym typeface="Franklin Gothic"/>
            </a:endParaRPr>
          </a:p>
          <a:p>
            <a:pPr indent="0" lvl="0" marL="0" rtl="0" algn="l">
              <a:lnSpc>
                <a:spcPct val="115000"/>
              </a:lnSpc>
              <a:spcBef>
                <a:spcPts val="1600"/>
              </a:spcBef>
              <a:spcAft>
                <a:spcPts val="1600"/>
              </a:spcAft>
              <a:buNone/>
            </a:pPr>
            <a:r>
              <a:rPr lang="en-US" sz="1600">
                <a:solidFill>
                  <a:schemeClr val="dk1"/>
                </a:solidFill>
                <a:latin typeface="Franklin Gothic"/>
                <a:ea typeface="Franklin Gothic"/>
                <a:cs typeface="Franklin Gothic"/>
                <a:sym typeface="Franklin Gothic"/>
              </a:rPr>
              <a:t>The questions can unveil specific constraints crews and teams are experiencing, and drive discussion toward solutions before errors lead to negative impacts.</a:t>
            </a:r>
            <a:endParaRPr sz="1600">
              <a:solidFill>
                <a:schemeClr val="dk1"/>
              </a:solidFill>
              <a:latin typeface="Franklin Gothic"/>
              <a:ea typeface="Franklin Gothic"/>
              <a:cs typeface="Franklin Gothic"/>
              <a:sym typeface="Franklin Gothic"/>
            </a:endParaRPr>
          </a:p>
        </p:txBody>
      </p:sp>
      <p:pic>
        <p:nvPicPr>
          <p:cNvPr descr="A blue and white text on a white background&#10;&#10;AI-generated content may be incorrect." id="400" name="Google Shape;400;p61"/>
          <p:cNvPicPr preferRelativeResize="0"/>
          <p:nvPr/>
        </p:nvPicPr>
        <p:blipFill rotWithShape="1">
          <a:blip r:embed="rId3">
            <a:alphaModFix/>
          </a:blip>
          <a:srcRect b="0" l="0" r="0" t="0"/>
          <a:stretch/>
        </p:blipFill>
        <p:spPr>
          <a:xfrm>
            <a:off x="6513407" y="2038200"/>
            <a:ext cx="5566525" cy="3096751"/>
          </a:xfrm>
          <a:prstGeom prst="rect">
            <a:avLst/>
          </a:prstGeom>
          <a:noFill/>
          <a:ln cap="flat" cmpd="sng" w="9525">
            <a:solidFill>
              <a:srgbClr val="1F5C99"/>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2"/>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4Cs OF LEARNING FROM EVERYDAY WORK</a:t>
            </a:r>
            <a:endParaRPr/>
          </a:p>
        </p:txBody>
      </p:sp>
      <p:sp>
        <p:nvSpPr>
          <p:cNvPr id="406" name="Google Shape;406;p62"/>
          <p:cNvSpPr txBox="1"/>
          <p:nvPr/>
        </p:nvSpPr>
        <p:spPr>
          <a:xfrm>
            <a:off x="1002967" y="1083075"/>
            <a:ext cx="7606800" cy="5315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US" sz="1600">
                <a:solidFill>
                  <a:schemeClr val="dk1"/>
                </a:solidFill>
                <a:latin typeface="Franklin Gothic"/>
                <a:ea typeface="Franklin Gothic"/>
                <a:cs typeface="Franklin Gothic"/>
                <a:sym typeface="Franklin Gothic"/>
              </a:rPr>
              <a:t>Why do we need 4Cs?</a:t>
            </a:r>
            <a:endParaRPr b="1" sz="1600">
              <a:solidFill>
                <a:schemeClr val="dk1"/>
              </a:solidFill>
              <a:latin typeface="Franklin Gothic"/>
              <a:ea typeface="Franklin Gothic"/>
              <a:cs typeface="Franklin Gothic"/>
              <a:sym typeface="Franklin Gothic"/>
            </a:endParaRPr>
          </a:p>
          <a:p>
            <a:pPr indent="0" lvl="0" marL="0" rtl="0" algn="l">
              <a:lnSpc>
                <a:spcPct val="100000"/>
              </a:lnSpc>
              <a:spcBef>
                <a:spcPts val="1600"/>
              </a:spcBef>
              <a:spcAft>
                <a:spcPts val="0"/>
              </a:spcAft>
              <a:buClr>
                <a:schemeClr val="dk1"/>
              </a:buClr>
              <a:buSzPts val="1100"/>
              <a:buFont typeface="Arial"/>
              <a:buNone/>
            </a:pPr>
            <a:r>
              <a:rPr b="1" lang="en-US">
                <a:solidFill>
                  <a:schemeClr val="dk1"/>
                </a:solidFill>
                <a:latin typeface="Franklin Gothic"/>
                <a:ea typeface="Franklin Gothic"/>
                <a:cs typeface="Franklin Gothic"/>
                <a:sym typeface="Franklin Gothic"/>
              </a:rPr>
              <a:t>Learning is Reactive:</a:t>
            </a:r>
            <a:r>
              <a:rPr lang="en-US">
                <a:solidFill>
                  <a:schemeClr val="dk1"/>
                </a:solidFill>
                <a:latin typeface="Franklin Gothic"/>
                <a:ea typeface="Franklin Gothic"/>
                <a:cs typeface="Franklin Gothic"/>
                <a:sym typeface="Franklin Gothic"/>
              </a:rPr>
              <a:t> Our most intentional learning often takes place only during incident investigations.</a:t>
            </a:r>
            <a:endParaRPr>
              <a:solidFill>
                <a:schemeClr val="dk1"/>
              </a:solidFill>
              <a:latin typeface="Franklin Gothic"/>
              <a:ea typeface="Franklin Gothic"/>
              <a:cs typeface="Franklin Gothic"/>
              <a:sym typeface="Franklin Gothic"/>
            </a:endParaRPr>
          </a:p>
          <a:p>
            <a:pPr indent="0" lvl="0" marL="0" rtl="0" algn="l">
              <a:lnSpc>
                <a:spcPct val="100000"/>
              </a:lnSpc>
              <a:spcBef>
                <a:spcPts val="1600"/>
              </a:spcBef>
              <a:spcAft>
                <a:spcPts val="0"/>
              </a:spcAft>
              <a:buClr>
                <a:schemeClr val="dk1"/>
              </a:buClr>
              <a:buSzPts val="1100"/>
              <a:buFont typeface="Arial"/>
              <a:buNone/>
            </a:pPr>
            <a:r>
              <a:rPr b="1" lang="en-US">
                <a:solidFill>
                  <a:schemeClr val="dk1"/>
                </a:solidFill>
                <a:latin typeface="Franklin Gothic"/>
                <a:ea typeface="Franklin Gothic"/>
                <a:cs typeface="Franklin Gothic"/>
                <a:sym typeface="Franklin Gothic"/>
              </a:rPr>
              <a:t>Incidents are Rare:</a:t>
            </a:r>
            <a:r>
              <a:rPr lang="en-US">
                <a:solidFill>
                  <a:schemeClr val="dk1"/>
                </a:solidFill>
                <a:latin typeface="Franklin Gothic"/>
                <a:ea typeface="Franklin Gothic"/>
                <a:cs typeface="Franklin Gothic"/>
                <a:sym typeface="Franklin Gothic"/>
              </a:rPr>
              <a:t> Significant incidents are infrequent, but small events (close calls, bottlenecks, shortcuts) that make work harder happen every day.</a:t>
            </a:r>
            <a:endParaRPr>
              <a:solidFill>
                <a:schemeClr val="dk1"/>
              </a:solidFill>
              <a:latin typeface="Franklin Gothic"/>
              <a:ea typeface="Franklin Gothic"/>
              <a:cs typeface="Franklin Gothic"/>
              <a:sym typeface="Franklin Gothic"/>
            </a:endParaRPr>
          </a:p>
          <a:p>
            <a:pPr indent="0" lvl="0" marL="0" rtl="0" algn="l">
              <a:lnSpc>
                <a:spcPct val="100000"/>
              </a:lnSpc>
              <a:spcBef>
                <a:spcPts val="1600"/>
              </a:spcBef>
              <a:spcAft>
                <a:spcPts val="0"/>
              </a:spcAft>
              <a:buClr>
                <a:schemeClr val="dk1"/>
              </a:buClr>
              <a:buSzPts val="1100"/>
              <a:buFont typeface="Arial"/>
              <a:buNone/>
            </a:pPr>
            <a:r>
              <a:rPr b="1" lang="en-US">
                <a:solidFill>
                  <a:schemeClr val="dk1"/>
                </a:solidFill>
                <a:latin typeface="Franklin Gothic"/>
                <a:ea typeface="Franklin Gothic"/>
                <a:cs typeface="Franklin Gothic"/>
                <a:sym typeface="Franklin Gothic"/>
              </a:rPr>
              <a:t>Superficial Conversations:</a:t>
            </a:r>
            <a:r>
              <a:rPr lang="en-US">
                <a:solidFill>
                  <a:schemeClr val="dk1"/>
                </a:solidFill>
                <a:latin typeface="Franklin Gothic"/>
                <a:ea typeface="Franklin Gothic"/>
                <a:cs typeface="Franklin Gothic"/>
                <a:sym typeface="Franklin Gothic"/>
              </a:rPr>
              <a:t> Field interactions are often generic ("How's it going?"), resulting in superficial responses and missed opportunities for meaningful feedback.</a:t>
            </a:r>
            <a:endParaRPr>
              <a:solidFill>
                <a:schemeClr val="dk1"/>
              </a:solidFill>
              <a:latin typeface="Franklin Gothic"/>
              <a:ea typeface="Franklin Gothic"/>
              <a:cs typeface="Franklin Gothic"/>
              <a:sym typeface="Franklin Gothic"/>
            </a:endParaRPr>
          </a:p>
          <a:p>
            <a:pPr indent="0" lvl="0" marL="0" rtl="0" algn="l">
              <a:lnSpc>
                <a:spcPct val="100000"/>
              </a:lnSpc>
              <a:spcBef>
                <a:spcPts val="1600"/>
              </a:spcBef>
              <a:spcAft>
                <a:spcPts val="0"/>
              </a:spcAft>
              <a:buClr>
                <a:schemeClr val="dk1"/>
              </a:buClr>
              <a:buSzPts val="1100"/>
              <a:buFont typeface="Arial"/>
              <a:buNone/>
            </a:pPr>
            <a:r>
              <a:rPr b="1" lang="en-US" sz="1600">
                <a:solidFill>
                  <a:schemeClr val="dk1"/>
                </a:solidFill>
                <a:latin typeface="Franklin Gothic"/>
                <a:ea typeface="Franklin Gothic"/>
                <a:cs typeface="Franklin Gothic"/>
                <a:sym typeface="Franklin Gothic"/>
              </a:rPr>
              <a:t>The 4Cs Approach</a:t>
            </a:r>
            <a:endParaRPr b="1" sz="1600">
              <a:solidFill>
                <a:schemeClr val="dk1"/>
              </a:solidFill>
              <a:latin typeface="Franklin Gothic"/>
              <a:ea typeface="Franklin Gothic"/>
              <a:cs typeface="Franklin Gothic"/>
              <a:sym typeface="Franklin Gothic"/>
            </a:endParaRPr>
          </a:p>
          <a:p>
            <a:pPr indent="-134620" lvl="0" marL="274320" rtl="0" algn="l">
              <a:lnSpc>
                <a:spcPct val="100000"/>
              </a:lnSpc>
              <a:spcBef>
                <a:spcPts val="1200"/>
              </a:spcBef>
              <a:spcAft>
                <a:spcPts val="0"/>
              </a:spcAft>
              <a:buClr>
                <a:schemeClr val="dk1"/>
              </a:buClr>
              <a:buSzPts val="1400"/>
              <a:buChar char="●"/>
            </a:pPr>
            <a:r>
              <a:rPr b="1" lang="en-US">
                <a:solidFill>
                  <a:schemeClr val="dk1"/>
                </a:solidFill>
                <a:latin typeface="Franklin Gothic"/>
                <a:ea typeface="Franklin Gothic"/>
                <a:cs typeface="Franklin Gothic"/>
                <a:sym typeface="Franklin Gothic"/>
              </a:rPr>
              <a:t>Unlock Daily Learning:</a:t>
            </a:r>
            <a:r>
              <a:rPr lang="en-US">
                <a:solidFill>
                  <a:schemeClr val="dk1"/>
                </a:solidFill>
                <a:latin typeface="Franklin Gothic"/>
                <a:ea typeface="Franklin Gothic"/>
                <a:cs typeface="Franklin Gothic"/>
                <a:sym typeface="Franklin Gothic"/>
              </a:rPr>
              <a:t> We must learn from everyday work—both what makes it hard and what helps it go well.</a:t>
            </a:r>
            <a:endParaRPr>
              <a:solidFill>
                <a:schemeClr val="dk1"/>
              </a:solidFill>
              <a:latin typeface="Franklin Gothic"/>
              <a:ea typeface="Franklin Gothic"/>
              <a:cs typeface="Franklin Gothic"/>
              <a:sym typeface="Franklin Gothic"/>
            </a:endParaRPr>
          </a:p>
          <a:p>
            <a:pPr indent="-134620" lvl="0" marL="274320" rtl="0" algn="l">
              <a:lnSpc>
                <a:spcPct val="100000"/>
              </a:lnSpc>
              <a:spcBef>
                <a:spcPts val="0"/>
              </a:spcBef>
              <a:spcAft>
                <a:spcPts val="0"/>
              </a:spcAft>
              <a:buClr>
                <a:schemeClr val="dk1"/>
              </a:buClr>
              <a:buSzPts val="1400"/>
              <a:buChar char="●"/>
            </a:pPr>
            <a:r>
              <a:rPr b="1" lang="en-US">
                <a:solidFill>
                  <a:schemeClr val="dk1"/>
                </a:solidFill>
                <a:latin typeface="Franklin Gothic"/>
                <a:ea typeface="Franklin Gothic"/>
                <a:cs typeface="Franklin Gothic"/>
                <a:sym typeface="Franklin Gothic"/>
              </a:rPr>
              <a:t>Ask Better Questions:</a:t>
            </a:r>
            <a:r>
              <a:rPr lang="en-US">
                <a:solidFill>
                  <a:schemeClr val="dk1"/>
                </a:solidFill>
                <a:latin typeface="Franklin Gothic"/>
                <a:ea typeface="Franklin Gothic"/>
                <a:cs typeface="Franklin Gothic"/>
                <a:sym typeface="Franklin Gothic"/>
              </a:rPr>
              <a:t> Equip teams with better, thought-provoking questions (e.g., "What are common challenges in this job?").</a:t>
            </a:r>
            <a:endParaRPr>
              <a:solidFill>
                <a:schemeClr val="dk1"/>
              </a:solidFill>
              <a:latin typeface="Franklin Gothic"/>
              <a:ea typeface="Franklin Gothic"/>
              <a:cs typeface="Franklin Gothic"/>
              <a:sym typeface="Franklin Gothic"/>
            </a:endParaRPr>
          </a:p>
          <a:p>
            <a:pPr indent="-134620" lvl="0" marL="274320" rtl="0" algn="l">
              <a:lnSpc>
                <a:spcPct val="100000"/>
              </a:lnSpc>
              <a:spcBef>
                <a:spcPts val="0"/>
              </a:spcBef>
              <a:spcAft>
                <a:spcPts val="0"/>
              </a:spcAft>
              <a:buClr>
                <a:schemeClr val="dk1"/>
              </a:buClr>
              <a:buSzPts val="1400"/>
              <a:buChar char="●"/>
            </a:pPr>
            <a:r>
              <a:rPr b="1" lang="en-US">
                <a:solidFill>
                  <a:schemeClr val="dk1"/>
                </a:solidFill>
                <a:latin typeface="Franklin Gothic"/>
                <a:ea typeface="Franklin Gothic"/>
                <a:cs typeface="Franklin Gothic"/>
                <a:sym typeface="Franklin Gothic"/>
              </a:rPr>
              <a:t>Focus on the Experts:</a:t>
            </a:r>
            <a:r>
              <a:rPr lang="en-US">
                <a:solidFill>
                  <a:schemeClr val="dk1"/>
                </a:solidFill>
                <a:latin typeface="Franklin Gothic"/>
                <a:ea typeface="Franklin Gothic"/>
                <a:cs typeface="Franklin Gothic"/>
                <a:sym typeface="Franklin Gothic"/>
              </a:rPr>
              <a:t> Take time to ask these questions of those who know the work best: our craft workforce.</a:t>
            </a:r>
            <a:endParaRPr>
              <a:solidFill>
                <a:schemeClr val="dk1"/>
              </a:solidFill>
              <a:latin typeface="Franklin Gothic"/>
              <a:ea typeface="Franklin Gothic"/>
              <a:cs typeface="Franklin Gothic"/>
              <a:sym typeface="Franklin Gothic"/>
            </a:endParaRPr>
          </a:p>
          <a:p>
            <a:pPr indent="-134620" lvl="0" marL="274320" rtl="0" algn="l">
              <a:lnSpc>
                <a:spcPct val="100000"/>
              </a:lnSpc>
              <a:spcBef>
                <a:spcPts val="0"/>
              </a:spcBef>
              <a:spcAft>
                <a:spcPts val="0"/>
              </a:spcAft>
              <a:buClr>
                <a:schemeClr val="dk1"/>
              </a:buClr>
              <a:buSzPts val="1400"/>
              <a:buChar char="●"/>
            </a:pPr>
            <a:r>
              <a:rPr b="1" lang="en-US">
                <a:solidFill>
                  <a:schemeClr val="dk1"/>
                </a:solidFill>
                <a:latin typeface="Franklin Gothic"/>
                <a:ea typeface="Franklin Gothic"/>
                <a:cs typeface="Franklin Gothic"/>
                <a:sym typeface="Franklin Gothic"/>
              </a:rPr>
              <a:t>Actionable Response:</a:t>
            </a:r>
            <a:r>
              <a:rPr lang="en-US">
                <a:solidFill>
                  <a:schemeClr val="dk1"/>
                </a:solidFill>
                <a:latin typeface="Franklin Gothic"/>
                <a:ea typeface="Franklin Gothic"/>
                <a:cs typeface="Franklin Gothic"/>
                <a:sym typeface="Franklin Gothic"/>
              </a:rPr>
              <a:t> Our follow-up will formalize best practices and remove constraints, making work:</a:t>
            </a:r>
            <a:endParaRPr>
              <a:solidFill>
                <a:schemeClr val="dk1"/>
              </a:solidFill>
              <a:latin typeface="Franklin Gothic"/>
              <a:ea typeface="Franklin Gothic"/>
              <a:cs typeface="Franklin Gothic"/>
              <a:sym typeface="Franklin Gothic"/>
            </a:endParaRPr>
          </a:p>
          <a:p>
            <a:pPr indent="-134619" lvl="1" marL="731520" rtl="0" algn="l">
              <a:lnSpc>
                <a:spcPct val="100000"/>
              </a:lnSpc>
              <a:spcBef>
                <a:spcPts val="0"/>
              </a:spcBef>
              <a:spcAft>
                <a:spcPts val="0"/>
              </a:spcAft>
              <a:buClr>
                <a:schemeClr val="dk1"/>
              </a:buClr>
              <a:buSzPts val="1400"/>
              <a:buFont typeface="Franklin Gothic"/>
              <a:buChar char="○"/>
            </a:pPr>
            <a:r>
              <a:rPr b="1" lang="en-US">
                <a:solidFill>
                  <a:schemeClr val="dk1"/>
                </a:solidFill>
                <a:latin typeface="Franklin Gothic"/>
                <a:ea typeface="Franklin Gothic"/>
                <a:cs typeface="Franklin Gothic"/>
                <a:sym typeface="Franklin Gothic"/>
              </a:rPr>
              <a:t>Safer</a:t>
            </a:r>
            <a:endParaRPr b="1">
              <a:solidFill>
                <a:schemeClr val="dk1"/>
              </a:solidFill>
              <a:latin typeface="Franklin Gothic"/>
              <a:ea typeface="Franklin Gothic"/>
              <a:cs typeface="Franklin Gothic"/>
              <a:sym typeface="Franklin Gothic"/>
            </a:endParaRPr>
          </a:p>
          <a:p>
            <a:pPr indent="-134619" lvl="1" marL="731520" rtl="0" algn="l">
              <a:lnSpc>
                <a:spcPct val="100000"/>
              </a:lnSpc>
              <a:spcBef>
                <a:spcPts val="0"/>
              </a:spcBef>
              <a:spcAft>
                <a:spcPts val="0"/>
              </a:spcAft>
              <a:buClr>
                <a:schemeClr val="dk1"/>
              </a:buClr>
              <a:buSzPts val="1400"/>
              <a:buFont typeface="Franklin Gothic"/>
              <a:buChar char="○"/>
            </a:pPr>
            <a:r>
              <a:rPr b="1" lang="en-US">
                <a:solidFill>
                  <a:schemeClr val="dk1"/>
                </a:solidFill>
                <a:latin typeface="Franklin Gothic"/>
                <a:ea typeface="Franklin Gothic"/>
                <a:cs typeface="Franklin Gothic"/>
                <a:sym typeface="Franklin Gothic"/>
              </a:rPr>
              <a:t>Easier</a:t>
            </a:r>
            <a:endParaRPr b="1">
              <a:solidFill>
                <a:schemeClr val="dk1"/>
              </a:solidFill>
              <a:latin typeface="Franklin Gothic"/>
              <a:ea typeface="Franklin Gothic"/>
              <a:cs typeface="Franklin Gothic"/>
              <a:sym typeface="Franklin Gothic"/>
            </a:endParaRPr>
          </a:p>
          <a:p>
            <a:pPr indent="-134619" lvl="1" marL="731520" rtl="0" algn="l">
              <a:lnSpc>
                <a:spcPct val="100000"/>
              </a:lnSpc>
              <a:spcBef>
                <a:spcPts val="0"/>
              </a:spcBef>
              <a:spcAft>
                <a:spcPts val="0"/>
              </a:spcAft>
              <a:buClr>
                <a:schemeClr val="dk1"/>
              </a:buClr>
              <a:buSzPts val="1400"/>
              <a:buFont typeface="Franklin Gothic"/>
              <a:buChar char="○"/>
            </a:pPr>
            <a:r>
              <a:rPr b="1" lang="en-US">
                <a:solidFill>
                  <a:schemeClr val="dk1"/>
                </a:solidFill>
                <a:latin typeface="Franklin Gothic"/>
                <a:ea typeface="Franklin Gothic"/>
                <a:cs typeface="Franklin Gothic"/>
                <a:sym typeface="Franklin Gothic"/>
              </a:rPr>
              <a:t>More Sustainable</a:t>
            </a:r>
            <a:endParaRPr>
              <a:solidFill>
                <a:schemeClr val="dk1"/>
              </a:solidFill>
              <a:latin typeface="Franklin Gothic"/>
              <a:ea typeface="Franklin Gothic"/>
              <a:cs typeface="Franklin Gothic"/>
              <a:sym typeface="Franklin Gothic"/>
            </a:endParaRPr>
          </a:p>
        </p:txBody>
      </p:sp>
      <p:pic>
        <p:nvPicPr>
          <p:cNvPr descr="A blue and white text on a white background&#10;&#10;AI-generated content may be incorrect." id="407" name="Google Shape;407;p62"/>
          <p:cNvPicPr preferRelativeResize="0"/>
          <p:nvPr/>
        </p:nvPicPr>
        <p:blipFill rotWithShape="1">
          <a:blip r:embed="rId3">
            <a:alphaModFix/>
          </a:blip>
          <a:srcRect b="0" l="0" r="0" t="0"/>
          <a:stretch/>
        </p:blipFill>
        <p:spPr>
          <a:xfrm>
            <a:off x="8869320" y="1169621"/>
            <a:ext cx="2947500" cy="5018225"/>
          </a:xfrm>
          <a:prstGeom prst="rect">
            <a:avLst/>
          </a:prstGeom>
          <a:noFill/>
          <a:ln cap="flat" cmpd="sng" w="9525">
            <a:solidFill>
              <a:srgbClr val="1F5C99"/>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3"/>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THE 4Cs</a:t>
            </a:r>
            <a:endParaRPr/>
          </a:p>
        </p:txBody>
      </p:sp>
      <p:pic>
        <p:nvPicPr>
          <p:cNvPr id="413" name="Google Shape;413;p63"/>
          <p:cNvPicPr preferRelativeResize="0"/>
          <p:nvPr/>
        </p:nvPicPr>
        <p:blipFill rotWithShape="1">
          <a:blip r:embed="rId3">
            <a:alphaModFix/>
          </a:blip>
          <a:srcRect b="0" l="0" r="0" t="3716"/>
          <a:stretch/>
        </p:blipFill>
        <p:spPr>
          <a:xfrm>
            <a:off x="2520400" y="1811100"/>
            <a:ext cx="7151226" cy="3825350"/>
          </a:xfrm>
          <a:prstGeom prst="rect">
            <a:avLst/>
          </a:prstGeom>
          <a:noFill/>
          <a:ln cap="flat" cmpd="sng" w="9525">
            <a:solidFill>
              <a:srgbClr val="004F8C"/>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64"/>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THE 4Cs FUNDAMENTALS</a:t>
            </a:r>
            <a:endParaRPr/>
          </a:p>
        </p:txBody>
      </p:sp>
      <p:pic>
        <p:nvPicPr>
          <p:cNvPr id="419" name="Google Shape;419;p64"/>
          <p:cNvPicPr preferRelativeResize="0"/>
          <p:nvPr/>
        </p:nvPicPr>
        <p:blipFill rotWithShape="1">
          <a:blip r:embed="rId3">
            <a:alphaModFix/>
          </a:blip>
          <a:srcRect b="0" l="6972" r="47217" t="0"/>
          <a:stretch/>
        </p:blipFill>
        <p:spPr>
          <a:xfrm>
            <a:off x="7645750" y="782225"/>
            <a:ext cx="4311024" cy="5293550"/>
          </a:xfrm>
          <a:prstGeom prst="rect">
            <a:avLst/>
          </a:prstGeom>
          <a:noFill/>
          <a:ln>
            <a:noFill/>
          </a:ln>
        </p:spPr>
      </p:pic>
      <p:sp>
        <p:nvSpPr>
          <p:cNvPr id="420" name="Google Shape;420;p64"/>
          <p:cNvSpPr txBox="1"/>
          <p:nvPr/>
        </p:nvSpPr>
        <p:spPr>
          <a:xfrm>
            <a:off x="1002975" y="1225275"/>
            <a:ext cx="5568600" cy="4991700"/>
          </a:xfrm>
          <a:prstGeom prst="rect">
            <a:avLst/>
          </a:prstGeom>
          <a:noFill/>
          <a:ln>
            <a:noFill/>
          </a:ln>
        </p:spPr>
        <p:txBody>
          <a:bodyPr anchorCtr="0" anchor="t" bIns="91425" lIns="91425" spcFirstLastPara="1" rIns="91425" wrap="square" tIns="91425">
            <a:spAutoFit/>
          </a:bodyPr>
          <a:lstStyle/>
          <a:p>
            <a:pPr indent="0" lvl="0" marL="0" rtl="0" algn="l">
              <a:lnSpc>
                <a:spcPct val="135000"/>
              </a:lnSpc>
              <a:spcBef>
                <a:spcPts val="0"/>
              </a:spcBef>
              <a:spcAft>
                <a:spcPts val="0"/>
              </a:spcAft>
              <a:buNone/>
            </a:pPr>
            <a:r>
              <a:rPr b="1" lang="en-US" sz="2000">
                <a:solidFill>
                  <a:srgbClr val="293039"/>
                </a:solidFill>
                <a:latin typeface="Franklin Gothic"/>
                <a:ea typeface="Franklin Gothic"/>
                <a:cs typeface="Franklin Gothic"/>
                <a:sym typeface="Franklin Gothic"/>
              </a:rPr>
              <a:t>Key Principles </a:t>
            </a:r>
            <a:endParaRPr b="1" sz="2000">
              <a:solidFill>
                <a:srgbClr val="293039"/>
              </a:solidFill>
              <a:latin typeface="Franklin Gothic"/>
              <a:ea typeface="Franklin Gothic"/>
              <a:cs typeface="Franklin Gothic"/>
              <a:sym typeface="Franklin Gothic"/>
            </a:endParaRPr>
          </a:p>
          <a:p>
            <a:pPr indent="-160020" lvl="0" marL="274320" rtl="0" algn="l">
              <a:lnSpc>
                <a:spcPct val="135000"/>
              </a:lnSpc>
              <a:spcBef>
                <a:spcPts val="0"/>
              </a:spcBef>
              <a:spcAft>
                <a:spcPts val="0"/>
              </a:spcAft>
              <a:buClr>
                <a:srgbClr val="293039"/>
              </a:buClr>
              <a:buSzPts val="1800"/>
              <a:buFont typeface="Franklin Gothic"/>
              <a:buChar char="●"/>
            </a:pPr>
            <a:r>
              <a:rPr lang="en-US" sz="1800">
                <a:solidFill>
                  <a:srgbClr val="293039"/>
                </a:solidFill>
                <a:latin typeface="Franklin Gothic"/>
                <a:ea typeface="Franklin Gothic"/>
                <a:cs typeface="Franklin Gothic"/>
                <a:sym typeface="Franklin Gothic"/>
              </a:rPr>
              <a:t>Leadership Engagement (beyond B/S &amp; PTP)</a:t>
            </a:r>
            <a:endParaRPr sz="1800">
              <a:solidFill>
                <a:srgbClr val="293039"/>
              </a:solidFill>
              <a:latin typeface="Franklin Gothic"/>
              <a:ea typeface="Franklin Gothic"/>
              <a:cs typeface="Franklin Gothic"/>
              <a:sym typeface="Franklin Gothic"/>
            </a:endParaRPr>
          </a:p>
          <a:p>
            <a:pPr indent="-160020" lvl="0" marL="274320" rtl="0" algn="l">
              <a:lnSpc>
                <a:spcPct val="135000"/>
              </a:lnSpc>
              <a:spcBef>
                <a:spcPts val="0"/>
              </a:spcBef>
              <a:spcAft>
                <a:spcPts val="0"/>
              </a:spcAft>
              <a:buClr>
                <a:srgbClr val="293039"/>
              </a:buClr>
              <a:buSzPts val="1800"/>
              <a:buFont typeface="Franklin Gothic"/>
              <a:buChar char="●"/>
            </a:pPr>
            <a:r>
              <a:rPr lang="en-US" sz="1800">
                <a:solidFill>
                  <a:srgbClr val="293039"/>
                </a:solidFill>
                <a:latin typeface="Franklin Gothic"/>
                <a:ea typeface="Franklin Gothic"/>
                <a:cs typeface="Franklin Gothic"/>
                <a:sym typeface="Franklin Gothic"/>
              </a:rPr>
              <a:t>Integrated in our Crew Sponsorship Program</a:t>
            </a:r>
            <a:endParaRPr sz="1800">
              <a:solidFill>
                <a:srgbClr val="293039"/>
              </a:solidFill>
              <a:latin typeface="Franklin Gothic"/>
              <a:ea typeface="Franklin Gothic"/>
              <a:cs typeface="Franklin Gothic"/>
              <a:sym typeface="Franklin Gothic"/>
            </a:endParaRPr>
          </a:p>
          <a:p>
            <a:pPr indent="-160020" lvl="0" marL="274320" rtl="0" algn="l">
              <a:lnSpc>
                <a:spcPct val="135000"/>
              </a:lnSpc>
              <a:spcBef>
                <a:spcPts val="0"/>
              </a:spcBef>
              <a:spcAft>
                <a:spcPts val="0"/>
              </a:spcAft>
              <a:buClr>
                <a:srgbClr val="293039"/>
              </a:buClr>
              <a:buSzPts val="1800"/>
              <a:buFont typeface="Franklin Gothic"/>
              <a:buChar char="●"/>
            </a:pPr>
            <a:r>
              <a:rPr lang="en-US" sz="1800">
                <a:solidFill>
                  <a:srgbClr val="293039"/>
                </a:solidFill>
                <a:latin typeface="Franklin Gothic"/>
                <a:ea typeface="Franklin Gothic"/>
                <a:cs typeface="Franklin Gothic"/>
                <a:sym typeface="Franklin Gothic"/>
              </a:rPr>
              <a:t>About going where, the work is being performed – Not a safety audit.</a:t>
            </a:r>
            <a:endParaRPr sz="1800">
              <a:solidFill>
                <a:srgbClr val="293039"/>
              </a:solidFill>
              <a:latin typeface="Franklin Gothic"/>
              <a:ea typeface="Franklin Gothic"/>
              <a:cs typeface="Franklin Gothic"/>
              <a:sym typeface="Franklin Gothic"/>
            </a:endParaRPr>
          </a:p>
          <a:p>
            <a:pPr indent="-160020" lvl="0" marL="274320" rtl="0" algn="l">
              <a:lnSpc>
                <a:spcPct val="135000"/>
              </a:lnSpc>
              <a:spcBef>
                <a:spcPts val="0"/>
              </a:spcBef>
              <a:spcAft>
                <a:spcPts val="0"/>
              </a:spcAft>
              <a:buClr>
                <a:srgbClr val="293039"/>
              </a:buClr>
              <a:buSzPts val="1800"/>
              <a:buFont typeface="Franklin Gothic"/>
              <a:buChar char="●"/>
            </a:pPr>
            <a:r>
              <a:rPr lang="en-US" sz="1800">
                <a:solidFill>
                  <a:srgbClr val="293039"/>
                </a:solidFill>
                <a:latin typeface="Franklin Gothic"/>
                <a:ea typeface="Franklin Gothic"/>
                <a:cs typeface="Franklin Gothic"/>
                <a:sym typeface="Franklin Gothic"/>
              </a:rPr>
              <a:t>(Safe) work is a problem that must be solved every day.</a:t>
            </a:r>
            <a:endParaRPr sz="1800">
              <a:solidFill>
                <a:srgbClr val="293039"/>
              </a:solidFill>
              <a:latin typeface="Franklin Gothic"/>
              <a:ea typeface="Franklin Gothic"/>
              <a:cs typeface="Franklin Gothic"/>
              <a:sym typeface="Franklin Gothic"/>
            </a:endParaRPr>
          </a:p>
          <a:p>
            <a:pPr indent="-160020" lvl="0" marL="274320" rtl="0" algn="l">
              <a:lnSpc>
                <a:spcPct val="135000"/>
              </a:lnSpc>
              <a:spcBef>
                <a:spcPts val="0"/>
              </a:spcBef>
              <a:spcAft>
                <a:spcPts val="0"/>
              </a:spcAft>
              <a:buClr>
                <a:srgbClr val="293039"/>
              </a:buClr>
              <a:buSzPts val="1800"/>
              <a:buFont typeface="Franklin Gothic"/>
              <a:buChar char="●"/>
            </a:pPr>
            <a:r>
              <a:rPr lang="en-US" sz="1800">
                <a:solidFill>
                  <a:srgbClr val="293039"/>
                </a:solidFill>
                <a:latin typeface="Franklin Gothic"/>
                <a:ea typeface="Franklin Gothic"/>
                <a:cs typeface="Franklin Gothic"/>
                <a:sym typeface="Franklin Gothic"/>
              </a:rPr>
              <a:t>4Cs</a:t>
            </a:r>
            <a:r>
              <a:rPr lang="en-US" sz="1800">
                <a:solidFill>
                  <a:srgbClr val="293039"/>
                </a:solidFill>
                <a:latin typeface="Franklin Gothic"/>
                <a:ea typeface="Franklin Gothic"/>
                <a:cs typeface="Franklin Gothic"/>
                <a:sym typeface="Franklin Gothic"/>
              </a:rPr>
              <a:t> Walks allow leaders to learn about the realities of everyday work and support workers in dealing with those realities.</a:t>
            </a:r>
            <a:endParaRPr sz="1800">
              <a:solidFill>
                <a:srgbClr val="293039"/>
              </a:solidFill>
              <a:latin typeface="Franklin Gothic"/>
              <a:ea typeface="Franklin Gothic"/>
              <a:cs typeface="Franklin Gothic"/>
              <a:sym typeface="Franklin Gothic"/>
            </a:endParaRPr>
          </a:p>
          <a:p>
            <a:pPr indent="-160020" lvl="0" marL="274320" rtl="0" algn="l">
              <a:lnSpc>
                <a:spcPct val="135000"/>
              </a:lnSpc>
              <a:spcBef>
                <a:spcPts val="0"/>
              </a:spcBef>
              <a:spcAft>
                <a:spcPts val="0"/>
              </a:spcAft>
              <a:buClr>
                <a:srgbClr val="293039"/>
              </a:buClr>
              <a:buSzPts val="1800"/>
              <a:buFont typeface="Franklin Gothic"/>
              <a:buChar char="●"/>
            </a:pPr>
            <a:r>
              <a:rPr lang="en-US" sz="1800">
                <a:solidFill>
                  <a:srgbClr val="293039"/>
                </a:solidFill>
                <a:latin typeface="Franklin Gothic"/>
                <a:ea typeface="Franklin Gothic"/>
                <a:cs typeface="Franklin Gothic"/>
                <a:sym typeface="Franklin Gothic"/>
              </a:rPr>
              <a:t>Humble inquiry is a skill supported by YOUR Leadership Program</a:t>
            </a:r>
            <a:endParaRPr sz="1800">
              <a:solidFill>
                <a:srgbClr val="293039"/>
              </a:solidFill>
              <a:latin typeface="Franklin Gothic"/>
              <a:ea typeface="Franklin Gothic"/>
              <a:cs typeface="Franklin Gothic"/>
              <a:sym typeface="Franklin Gothic"/>
            </a:endParaRPr>
          </a:p>
          <a:p>
            <a:pPr indent="-160020" lvl="0" marL="274320" rtl="0" algn="l">
              <a:lnSpc>
                <a:spcPct val="135000"/>
              </a:lnSpc>
              <a:spcBef>
                <a:spcPts val="0"/>
              </a:spcBef>
              <a:spcAft>
                <a:spcPts val="0"/>
              </a:spcAft>
              <a:buClr>
                <a:srgbClr val="293039"/>
              </a:buClr>
              <a:buSzPts val="1800"/>
              <a:buFont typeface="Franklin Gothic"/>
              <a:buChar char="●"/>
            </a:pPr>
            <a:r>
              <a:rPr lang="en-US" sz="1800">
                <a:solidFill>
                  <a:srgbClr val="293039"/>
                </a:solidFill>
                <a:latin typeface="Franklin Gothic"/>
                <a:ea typeface="Franklin Gothic"/>
                <a:cs typeface="Franklin Gothic"/>
                <a:sym typeface="Franklin Gothic"/>
              </a:rPr>
              <a:t>Training &amp; Coaching – 87% Completed</a:t>
            </a:r>
            <a:endParaRPr sz="1800">
              <a:solidFill>
                <a:srgbClr val="293039"/>
              </a:solidFill>
              <a:latin typeface="Franklin Gothic"/>
              <a:ea typeface="Franklin Gothic"/>
              <a:cs typeface="Franklin Gothic"/>
              <a:sym typeface="Franklin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5"/>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RESPONSE MATTERS</a:t>
            </a:r>
            <a:endParaRPr/>
          </a:p>
        </p:txBody>
      </p:sp>
      <p:sp>
        <p:nvSpPr>
          <p:cNvPr id="426" name="Google Shape;426;p65"/>
          <p:cNvSpPr txBox="1"/>
          <p:nvPr>
            <p:ph idx="1" type="body"/>
          </p:nvPr>
        </p:nvSpPr>
        <p:spPr>
          <a:xfrm>
            <a:off x="1002975" y="1101600"/>
            <a:ext cx="10652700" cy="5160300"/>
          </a:xfrm>
          <a:prstGeom prst="rect">
            <a:avLst/>
          </a:prstGeom>
        </p:spPr>
        <p:txBody>
          <a:bodyPr anchorCtr="0" anchor="t" bIns="121900" lIns="121900" spcFirstLastPara="1" rIns="121900" wrap="square" tIns="121900">
            <a:spAutoFit/>
          </a:bodyPr>
          <a:lstStyle/>
          <a:p>
            <a:pPr indent="0" lvl="0" marL="0" rtl="0" algn="l">
              <a:spcBef>
                <a:spcPts val="0"/>
              </a:spcBef>
              <a:spcAft>
                <a:spcPts val="0"/>
              </a:spcAft>
              <a:buNone/>
            </a:pPr>
            <a:r>
              <a:rPr b="1" lang="en-US" sz="1500"/>
              <a:t>How Leaders React Shapes Culture</a:t>
            </a:r>
            <a:endParaRPr b="1" sz="1500"/>
          </a:p>
          <a:p>
            <a:pPr indent="-140970" lvl="0" marL="274320" rtl="0" algn="l">
              <a:spcBef>
                <a:spcPts val="1600"/>
              </a:spcBef>
              <a:spcAft>
                <a:spcPts val="0"/>
              </a:spcAft>
              <a:buSzPts val="1500"/>
              <a:buChar char="●"/>
            </a:pPr>
            <a:r>
              <a:rPr lang="en-US" sz="1500"/>
              <a:t>Blame discourages reporting. Inquiry builds trust.</a:t>
            </a:r>
            <a:endParaRPr sz="1500"/>
          </a:p>
          <a:p>
            <a:pPr indent="0" lvl="0" marL="0" rtl="0" algn="l">
              <a:spcBef>
                <a:spcPts val="1600"/>
              </a:spcBef>
              <a:spcAft>
                <a:spcPts val="0"/>
              </a:spcAft>
              <a:buNone/>
            </a:pPr>
            <a:r>
              <a:rPr b="1" lang="en-US" sz="1500"/>
              <a:t>Construction Application</a:t>
            </a:r>
            <a:endParaRPr b="1" sz="1500"/>
          </a:p>
          <a:p>
            <a:pPr indent="-140970" lvl="0" marL="274320" rtl="0" algn="l">
              <a:spcBef>
                <a:spcPts val="1600"/>
              </a:spcBef>
              <a:spcAft>
                <a:spcPts val="0"/>
              </a:spcAft>
              <a:buSzPts val="1500"/>
              <a:buChar char="●"/>
            </a:pPr>
            <a:r>
              <a:rPr lang="en-US" sz="1500"/>
              <a:t>Support workers.</a:t>
            </a:r>
            <a:endParaRPr sz="1500"/>
          </a:p>
          <a:p>
            <a:pPr indent="-140970" lvl="0" marL="274320" rtl="0" algn="l">
              <a:spcBef>
                <a:spcPts val="0"/>
              </a:spcBef>
              <a:spcAft>
                <a:spcPts val="0"/>
              </a:spcAft>
              <a:buSzPts val="1500"/>
              <a:buChar char="●"/>
            </a:pPr>
            <a:r>
              <a:rPr lang="en-US" sz="1500"/>
              <a:t>Fix systems, not people.</a:t>
            </a:r>
            <a:endParaRPr sz="1500"/>
          </a:p>
          <a:p>
            <a:pPr indent="0" lvl="0" marL="0" rtl="0" algn="l">
              <a:spcBef>
                <a:spcPts val="1600"/>
              </a:spcBef>
              <a:spcAft>
                <a:spcPts val="0"/>
              </a:spcAft>
              <a:buNone/>
            </a:pPr>
            <a:r>
              <a:rPr b="1" lang="en-US" sz="1500"/>
              <a:t>Do You Have a Company Leadership Program?</a:t>
            </a:r>
            <a:endParaRPr b="1" sz="1500"/>
          </a:p>
          <a:p>
            <a:pPr indent="0" lvl="0" marL="0" rtl="0" algn="l">
              <a:spcBef>
                <a:spcPts val="1600"/>
              </a:spcBef>
              <a:spcAft>
                <a:spcPts val="0"/>
              </a:spcAft>
              <a:buNone/>
            </a:pPr>
            <a:r>
              <a:rPr b="1" lang="en-US" sz="1500"/>
              <a:t>Mel's </a:t>
            </a:r>
            <a:r>
              <a:rPr b="1" lang="en-US" sz="1500"/>
              <a:t>Psychological</a:t>
            </a:r>
            <a:r>
              <a:rPr b="1" lang="en-US" sz="1500"/>
              <a:t> Safety Self Checklist:</a:t>
            </a:r>
            <a:r>
              <a:rPr lang="en-US" sz="1500"/>
              <a:t> </a:t>
            </a:r>
            <a:endParaRPr sz="1500"/>
          </a:p>
          <a:p>
            <a:pPr indent="-140970" lvl="0" marL="274320" rtl="0" algn="l">
              <a:spcBef>
                <a:spcPts val="1600"/>
              </a:spcBef>
              <a:spcAft>
                <a:spcPts val="0"/>
              </a:spcAft>
              <a:buSzPts val="1500"/>
              <a:buChar char="●"/>
            </a:pPr>
            <a:r>
              <a:rPr b="1" lang="en-US" sz="1500"/>
              <a:t>Promote Learning over Blame: </a:t>
            </a:r>
            <a:r>
              <a:rPr lang="en-US" sz="1500"/>
              <a:t>Do I encourage learning from errors instead of assigning blame and punishment?</a:t>
            </a:r>
            <a:endParaRPr sz="1500"/>
          </a:p>
          <a:p>
            <a:pPr indent="-140970" lvl="0" marL="274320" rtl="0" algn="l">
              <a:spcBef>
                <a:spcPts val="0"/>
              </a:spcBef>
              <a:spcAft>
                <a:spcPts val="0"/>
              </a:spcAft>
              <a:buSzPts val="1500"/>
              <a:buChar char="●"/>
            </a:pPr>
            <a:r>
              <a:rPr b="1" lang="en-US" sz="1500"/>
              <a:t>Create Safe Space:</a:t>
            </a:r>
            <a:r>
              <a:rPr lang="en-US" sz="1500"/>
              <a:t> Am I creating a safe space for my direct reports to share mistakes?</a:t>
            </a:r>
            <a:endParaRPr sz="1500"/>
          </a:p>
          <a:p>
            <a:pPr indent="-140970" lvl="0" marL="274320" rtl="0" algn="l">
              <a:spcBef>
                <a:spcPts val="0"/>
              </a:spcBef>
              <a:spcAft>
                <a:spcPts val="0"/>
              </a:spcAft>
              <a:buSzPts val="1500"/>
              <a:buChar char="●"/>
            </a:pPr>
            <a:r>
              <a:rPr b="1" lang="en-US" sz="1500"/>
              <a:t>Understand Workflows:</a:t>
            </a:r>
            <a:r>
              <a:rPr lang="en-US" sz="1500"/>
              <a:t> Am I investing time to understand how my team's day-to-day work really gets done (for learning/improvement only)?</a:t>
            </a:r>
            <a:endParaRPr sz="1500"/>
          </a:p>
          <a:p>
            <a:pPr indent="-140970" lvl="0" marL="274320" rtl="0" algn="l">
              <a:spcBef>
                <a:spcPts val="0"/>
              </a:spcBef>
              <a:spcAft>
                <a:spcPts val="0"/>
              </a:spcAft>
              <a:buSzPts val="1500"/>
              <a:buChar char="●"/>
            </a:pPr>
            <a:r>
              <a:rPr b="1" lang="en-US" sz="1500"/>
              <a:t>Focus on Systems: </a:t>
            </a:r>
            <a:r>
              <a:rPr lang="en-US" sz="1500"/>
              <a:t>When a failure occurs, do I drive the conversation to focus on systems and processes rather than individual behavior?</a:t>
            </a:r>
            <a:endParaRPr sz="1500"/>
          </a:p>
          <a:p>
            <a:pPr indent="-140970" lvl="0" marL="274320" rtl="0" algn="l">
              <a:spcBef>
                <a:spcPts val="0"/>
              </a:spcBef>
              <a:spcAft>
                <a:spcPts val="0"/>
              </a:spcAft>
              <a:buSzPts val="1500"/>
              <a:buChar char="●"/>
            </a:pPr>
            <a:r>
              <a:rPr b="1" lang="en-US" sz="1500"/>
              <a:t>Coach for "Safe Day" Learning:</a:t>
            </a:r>
            <a:r>
              <a:rPr lang="en-US" sz="1500"/>
              <a:t> Do I coach people to intentionally learn from days where things went well (safe days)?</a:t>
            </a:r>
            <a:endParaRPr sz="1500"/>
          </a:p>
        </p:txBody>
      </p:sp>
      <p:pic>
        <p:nvPicPr>
          <p:cNvPr id="427" name="Google Shape;427;p65" title="UNO-44.jpg"/>
          <p:cNvPicPr preferRelativeResize="0"/>
          <p:nvPr/>
        </p:nvPicPr>
        <p:blipFill>
          <a:blip r:embed="rId3">
            <a:alphaModFix/>
          </a:blip>
          <a:stretch>
            <a:fillRect/>
          </a:stretch>
        </p:blipFill>
        <p:spPr>
          <a:xfrm>
            <a:off x="6500150" y="526825"/>
            <a:ext cx="5208550" cy="3471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8"/>
          <p:cNvSpPr txBox="1"/>
          <p:nvPr>
            <p:ph type="title"/>
          </p:nvPr>
        </p:nvSpPr>
        <p:spPr>
          <a:xfrm>
            <a:off x="2019750" y="3393450"/>
            <a:ext cx="8152500" cy="17364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sz="2900"/>
              <a:t>Raise your hand if you believe your jobsite's best safety measures were put in place </a:t>
            </a:r>
            <a:r>
              <a:rPr i="1" lang="en-US" sz="2900"/>
              <a:t>after</a:t>
            </a:r>
            <a:r>
              <a:rPr lang="en-US" sz="2900"/>
              <a:t> an incident or near-miss occurred, as opposed to being proactively designed beforehand.</a:t>
            </a:r>
            <a:endParaRPr sz="6900"/>
          </a:p>
        </p:txBody>
      </p:sp>
      <p:sp>
        <p:nvSpPr>
          <p:cNvPr id="307" name="Google Shape;307;p48"/>
          <p:cNvSpPr txBox="1"/>
          <p:nvPr>
            <p:ph type="title"/>
          </p:nvPr>
        </p:nvSpPr>
        <p:spPr>
          <a:xfrm>
            <a:off x="781050" y="1728159"/>
            <a:ext cx="106299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lang="en-US" sz="4000"/>
              <a:t>ICEBREAKER</a:t>
            </a:r>
            <a:endParaRPr sz="4000">
              <a:solidFill>
                <a:schemeClr val="lt1"/>
              </a:solidFill>
            </a:endParaRPr>
          </a:p>
        </p:txBody>
      </p:sp>
      <p:cxnSp>
        <p:nvCxnSpPr>
          <p:cNvPr id="308" name="Google Shape;308;p48"/>
          <p:cNvCxnSpPr/>
          <p:nvPr/>
        </p:nvCxnSpPr>
        <p:spPr>
          <a:xfrm>
            <a:off x="4680000" y="2583200"/>
            <a:ext cx="2832000" cy="138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6"/>
          <p:cNvSpPr txBox="1"/>
          <p:nvPr>
            <p:ph type="title"/>
          </p:nvPr>
        </p:nvSpPr>
        <p:spPr>
          <a:xfrm>
            <a:off x="1002967" y="274317"/>
            <a:ext cx="10773600" cy="763500"/>
          </a:xfrm>
          <a:prstGeom prst="rect">
            <a:avLst/>
          </a:prstGeom>
        </p:spPr>
        <p:txBody>
          <a:bodyPr anchorCtr="0" anchor="ctr" bIns="121900" lIns="121900" spcFirstLastPara="1" rIns="121900" wrap="square" tIns="121900">
            <a:normAutofit/>
          </a:bodyPr>
          <a:lstStyle/>
          <a:p>
            <a:pPr indent="0" lvl="0" marL="0" rtl="0" algn="l">
              <a:spcBef>
                <a:spcPts val="0"/>
              </a:spcBef>
              <a:spcAft>
                <a:spcPts val="0"/>
              </a:spcAft>
              <a:buSzPts val="990"/>
              <a:buNone/>
            </a:pPr>
            <a:r>
              <a:rPr lang="en-US" sz="2770"/>
              <a:t>RESPONSE MATTERS - LISTENING SESSIONS VS CLIMATE SURVEYS</a:t>
            </a:r>
            <a:endParaRPr sz="2770"/>
          </a:p>
        </p:txBody>
      </p:sp>
      <p:pic>
        <p:nvPicPr>
          <p:cNvPr id="433" name="Google Shape;433;p66"/>
          <p:cNvPicPr preferRelativeResize="0"/>
          <p:nvPr/>
        </p:nvPicPr>
        <p:blipFill rotWithShape="1">
          <a:blip r:embed="rId3">
            <a:alphaModFix/>
          </a:blip>
          <a:srcRect b="15254" l="0" r="0" t="0"/>
          <a:stretch/>
        </p:blipFill>
        <p:spPr>
          <a:xfrm>
            <a:off x="858413" y="1197697"/>
            <a:ext cx="10475176" cy="4993551"/>
          </a:xfrm>
          <a:prstGeom prst="rect">
            <a:avLst/>
          </a:prstGeom>
          <a:noFill/>
          <a:ln cap="flat" cmpd="sng" w="9525">
            <a:solidFill>
              <a:srgbClr val="757575"/>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7"/>
          <p:cNvSpPr txBox="1"/>
          <p:nvPr>
            <p:ph type="title"/>
          </p:nvPr>
        </p:nvSpPr>
        <p:spPr>
          <a:xfrm>
            <a:off x="1002967" y="274317"/>
            <a:ext cx="10773600" cy="763500"/>
          </a:xfrm>
          <a:prstGeom prst="rect">
            <a:avLst/>
          </a:prstGeom>
        </p:spPr>
        <p:txBody>
          <a:bodyPr anchorCtr="0" anchor="ctr" bIns="121900" lIns="121900" spcFirstLastPara="1" rIns="121900" wrap="square" tIns="121900">
            <a:normAutofit/>
          </a:bodyPr>
          <a:lstStyle/>
          <a:p>
            <a:pPr indent="0" lvl="0" marL="0" rtl="0" algn="l">
              <a:spcBef>
                <a:spcPts val="0"/>
              </a:spcBef>
              <a:spcAft>
                <a:spcPts val="0"/>
              </a:spcAft>
              <a:buSzPts val="990"/>
              <a:buNone/>
            </a:pPr>
            <a:r>
              <a:rPr lang="en-US" sz="2770"/>
              <a:t>RESPONSE MATTERS - LISTENING SESSIONS VS CLIMATE SURVEYS</a:t>
            </a:r>
            <a:endParaRPr sz="2770"/>
          </a:p>
        </p:txBody>
      </p:sp>
      <p:pic>
        <p:nvPicPr>
          <p:cNvPr id="439" name="Google Shape;439;p67"/>
          <p:cNvPicPr preferRelativeResize="0"/>
          <p:nvPr/>
        </p:nvPicPr>
        <p:blipFill>
          <a:blip r:embed="rId3">
            <a:alphaModFix/>
          </a:blip>
          <a:stretch>
            <a:fillRect/>
          </a:stretch>
        </p:blipFill>
        <p:spPr>
          <a:xfrm>
            <a:off x="6150200" y="2019087"/>
            <a:ext cx="5857825" cy="3295024"/>
          </a:xfrm>
          <a:prstGeom prst="rect">
            <a:avLst/>
          </a:prstGeom>
          <a:noFill/>
          <a:ln>
            <a:noFill/>
          </a:ln>
        </p:spPr>
      </p:pic>
      <p:sp>
        <p:nvSpPr>
          <p:cNvPr id="440" name="Google Shape;440;p67"/>
          <p:cNvSpPr txBox="1"/>
          <p:nvPr/>
        </p:nvSpPr>
        <p:spPr>
          <a:xfrm>
            <a:off x="1002975" y="1403000"/>
            <a:ext cx="5033700" cy="397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US" sz="1800">
                <a:solidFill>
                  <a:schemeClr val="dk1"/>
                </a:solidFill>
                <a:latin typeface="Franklin Gothic"/>
                <a:ea typeface="Franklin Gothic"/>
                <a:cs typeface="Franklin Gothic"/>
                <a:sym typeface="Franklin Gothic"/>
              </a:rPr>
              <a:t>Listening sessions are designed to deep-dive on specific areas of our operation to validate resilience:</a:t>
            </a:r>
            <a:endParaRPr b="1" sz="1800">
              <a:solidFill>
                <a:schemeClr val="dk1"/>
              </a:solidFill>
              <a:latin typeface="Franklin Gothic"/>
              <a:ea typeface="Franklin Gothic"/>
              <a:cs typeface="Franklin Gothic"/>
              <a:sym typeface="Franklin Gothic"/>
            </a:endParaRPr>
          </a:p>
          <a:p>
            <a:pPr indent="-160020" lvl="0" marL="274320" rtl="0" algn="l">
              <a:lnSpc>
                <a:spcPct val="150000"/>
              </a:lnSpc>
              <a:spcBef>
                <a:spcPts val="500"/>
              </a:spcBef>
              <a:spcAft>
                <a:spcPts val="0"/>
              </a:spcAft>
              <a:buClr>
                <a:schemeClr val="dk1"/>
              </a:buClr>
              <a:buSzPts val="1800"/>
              <a:buFont typeface="Franklin Gothic"/>
              <a:buChar char="●"/>
            </a:pPr>
            <a:r>
              <a:rPr lang="en-US" sz="1800">
                <a:solidFill>
                  <a:schemeClr val="dk1"/>
                </a:solidFill>
                <a:latin typeface="Franklin Gothic"/>
                <a:ea typeface="Franklin Gothic"/>
                <a:cs typeface="Franklin Gothic"/>
                <a:sym typeface="Franklin Gothic"/>
              </a:rPr>
              <a:t>Climate survey follow-up</a:t>
            </a:r>
            <a:endParaRPr sz="1800">
              <a:solidFill>
                <a:schemeClr val="dk1"/>
              </a:solidFill>
              <a:latin typeface="Franklin Gothic"/>
              <a:ea typeface="Franklin Gothic"/>
              <a:cs typeface="Franklin Gothic"/>
              <a:sym typeface="Franklin Gothic"/>
            </a:endParaRPr>
          </a:p>
          <a:p>
            <a:pPr indent="-160020" lvl="0" marL="274320" rtl="0" algn="l">
              <a:lnSpc>
                <a:spcPct val="150000"/>
              </a:lnSpc>
              <a:spcBef>
                <a:spcPts val="0"/>
              </a:spcBef>
              <a:spcAft>
                <a:spcPts val="0"/>
              </a:spcAft>
              <a:buClr>
                <a:schemeClr val="dk1"/>
              </a:buClr>
              <a:buSzPts val="1800"/>
              <a:buFont typeface="Franklin Gothic"/>
              <a:buChar char="●"/>
            </a:pPr>
            <a:r>
              <a:rPr lang="en-US" sz="1800">
                <a:solidFill>
                  <a:schemeClr val="dk1"/>
                </a:solidFill>
                <a:latin typeface="Franklin Gothic"/>
                <a:ea typeface="Franklin Gothic"/>
                <a:cs typeface="Franklin Gothic"/>
                <a:sym typeface="Franklin Gothic"/>
              </a:rPr>
              <a:t>Pulse survey follow-up</a:t>
            </a:r>
            <a:endParaRPr sz="1800">
              <a:solidFill>
                <a:schemeClr val="dk1"/>
              </a:solidFill>
              <a:latin typeface="Franklin Gothic"/>
              <a:ea typeface="Franklin Gothic"/>
              <a:cs typeface="Franklin Gothic"/>
              <a:sym typeface="Franklin Gothic"/>
            </a:endParaRPr>
          </a:p>
          <a:p>
            <a:pPr indent="-160020" lvl="0" marL="274320" rtl="0" algn="l">
              <a:lnSpc>
                <a:spcPct val="150000"/>
              </a:lnSpc>
              <a:spcBef>
                <a:spcPts val="0"/>
              </a:spcBef>
              <a:spcAft>
                <a:spcPts val="0"/>
              </a:spcAft>
              <a:buClr>
                <a:schemeClr val="dk1"/>
              </a:buClr>
              <a:buSzPts val="1800"/>
              <a:buFont typeface="Franklin Gothic"/>
              <a:buChar char="●"/>
            </a:pPr>
            <a:r>
              <a:rPr lang="en-US" sz="1800">
                <a:solidFill>
                  <a:schemeClr val="dk1"/>
                </a:solidFill>
                <a:latin typeface="Franklin Gothic"/>
                <a:ea typeface="Franklin Gothic"/>
                <a:cs typeface="Franklin Gothic"/>
                <a:sym typeface="Franklin Gothic"/>
              </a:rPr>
              <a:t>Post Safety Standdown</a:t>
            </a:r>
            <a:endParaRPr sz="1800">
              <a:solidFill>
                <a:schemeClr val="dk1"/>
              </a:solidFill>
              <a:latin typeface="Franklin Gothic"/>
              <a:ea typeface="Franklin Gothic"/>
              <a:cs typeface="Franklin Gothic"/>
              <a:sym typeface="Franklin Gothic"/>
            </a:endParaRPr>
          </a:p>
          <a:p>
            <a:pPr indent="-160020" lvl="0" marL="274320" rtl="0" algn="l">
              <a:lnSpc>
                <a:spcPct val="150000"/>
              </a:lnSpc>
              <a:spcBef>
                <a:spcPts val="0"/>
              </a:spcBef>
              <a:spcAft>
                <a:spcPts val="0"/>
              </a:spcAft>
              <a:buClr>
                <a:schemeClr val="dk1"/>
              </a:buClr>
              <a:buSzPts val="1800"/>
              <a:buFont typeface="Franklin Gothic"/>
              <a:buChar char="●"/>
            </a:pPr>
            <a:r>
              <a:rPr lang="en-US" sz="1800">
                <a:solidFill>
                  <a:schemeClr val="dk1"/>
                </a:solidFill>
                <a:latin typeface="Franklin Gothic"/>
                <a:ea typeface="Franklin Gothic"/>
                <a:cs typeface="Franklin Gothic"/>
                <a:sym typeface="Franklin Gothic"/>
              </a:rPr>
              <a:t>Operational Resilience Summits</a:t>
            </a:r>
            <a:endParaRPr sz="1800">
              <a:solidFill>
                <a:schemeClr val="dk1"/>
              </a:solidFill>
              <a:latin typeface="Franklin Gothic"/>
              <a:ea typeface="Franklin Gothic"/>
              <a:cs typeface="Franklin Gothic"/>
              <a:sym typeface="Franklin Gothic"/>
            </a:endParaRPr>
          </a:p>
          <a:p>
            <a:pPr indent="-160020" lvl="0" marL="274320" rtl="0" algn="l">
              <a:lnSpc>
                <a:spcPct val="150000"/>
              </a:lnSpc>
              <a:spcBef>
                <a:spcPts val="0"/>
              </a:spcBef>
              <a:spcAft>
                <a:spcPts val="0"/>
              </a:spcAft>
              <a:buClr>
                <a:schemeClr val="dk1"/>
              </a:buClr>
              <a:buSzPts val="1800"/>
              <a:buFont typeface="Franklin Gothic"/>
              <a:buChar char="●"/>
            </a:pPr>
            <a:r>
              <a:rPr lang="en-US" sz="1800">
                <a:solidFill>
                  <a:schemeClr val="dk1"/>
                </a:solidFill>
                <a:latin typeface="Franklin Gothic"/>
                <a:ea typeface="Franklin Gothic"/>
                <a:cs typeface="Franklin Gothic"/>
                <a:sym typeface="Franklin Gothic"/>
              </a:rPr>
              <a:t>Post incident</a:t>
            </a:r>
            <a:endParaRPr sz="1800">
              <a:solidFill>
                <a:schemeClr val="dk1"/>
              </a:solidFill>
              <a:latin typeface="Franklin Gothic"/>
              <a:ea typeface="Franklin Gothic"/>
              <a:cs typeface="Franklin Gothic"/>
              <a:sym typeface="Franklin Gothic"/>
            </a:endParaRPr>
          </a:p>
          <a:p>
            <a:pPr indent="-160020" lvl="0" marL="274320" rtl="0" algn="l">
              <a:lnSpc>
                <a:spcPct val="150000"/>
              </a:lnSpc>
              <a:spcBef>
                <a:spcPts val="0"/>
              </a:spcBef>
              <a:spcAft>
                <a:spcPts val="0"/>
              </a:spcAft>
              <a:buClr>
                <a:schemeClr val="dk1"/>
              </a:buClr>
              <a:buSzPts val="1800"/>
              <a:buFont typeface="Franklin Gothic"/>
              <a:buChar char="●"/>
            </a:pPr>
            <a:r>
              <a:rPr lang="en-US" sz="1800">
                <a:solidFill>
                  <a:schemeClr val="dk1"/>
                </a:solidFill>
                <a:latin typeface="Franklin Gothic"/>
                <a:ea typeface="Franklin Gothic"/>
                <a:cs typeface="Franklin Gothic"/>
                <a:sym typeface="Franklin Gothic"/>
              </a:rPr>
              <a:t>Post scope completion</a:t>
            </a:r>
            <a:endParaRPr sz="1800">
              <a:solidFill>
                <a:schemeClr val="dk1"/>
              </a:solidFill>
              <a:latin typeface="Franklin Gothic"/>
              <a:ea typeface="Franklin Gothic"/>
              <a:cs typeface="Franklin Gothic"/>
              <a:sym typeface="Franklin Gothic"/>
            </a:endParaRPr>
          </a:p>
          <a:p>
            <a:pPr indent="-160020" lvl="0" marL="274320" rtl="0" algn="l">
              <a:lnSpc>
                <a:spcPct val="150000"/>
              </a:lnSpc>
              <a:spcBef>
                <a:spcPts val="0"/>
              </a:spcBef>
              <a:spcAft>
                <a:spcPts val="0"/>
              </a:spcAft>
              <a:buClr>
                <a:schemeClr val="dk1"/>
              </a:buClr>
              <a:buSzPts val="1800"/>
              <a:buFont typeface="Franklin Gothic"/>
              <a:buChar char="●"/>
            </a:pPr>
            <a:r>
              <a:rPr lang="en-US" sz="1800">
                <a:solidFill>
                  <a:schemeClr val="dk1"/>
                </a:solidFill>
                <a:latin typeface="Franklin Gothic"/>
                <a:ea typeface="Franklin Gothic"/>
                <a:cs typeface="Franklin Gothic"/>
                <a:sym typeface="Franklin Gothic"/>
              </a:rPr>
              <a:t>When it’s just too quiet</a:t>
            </a:r>
            <a:endParaRPr sz="1800">
              <a:solidFill>
                <a:schemeClr val="dk1"/>
              </a:solidFill>
              <a:latin typeface="Franklin Gothic"/>
              <a:ea typeface="Franklin Gothic"/>
              <a:cs typeface="Franklin Gothic"/>
              <a:sym typeface="Franklin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68"/>
          <p:cNvSpPr txBox="1"/>
          <p:nvPr>
            <p:ph type="title"/>
          </p:nvPr>
        </p:nvSpPr>
        <p:spPr>
          <a:xfrm>
            <a:off x="1002967" y="274317"/>
            <a:ext cx="10773600" cy="763500"/>
          </a:xfrm>
          <a:prstGeom prst="rect">
            <a:avLst/>
          </a:prstGeom>
        </p:spPr>
        <p:txBody>
          <a:bodyPr anchorCtr="0" anchor="ctr" bIns="121900" lIns="121900" spcFirstLastPara="1" rIns="121900" wrap="square" tIns="121900">
            <a:normAutofit/>
          </a:bodyPr>
          <a:lstStyle/>
          <a:p>
            <a:pPr indent="0" lvl="0" marL="0" rtl="0" algn="l">
              <a:spcBef>
                <a:spcPts val="0"/>
              </a:spcBef>
              <a:spcAft>
                <a:spcPts val="0"/>
              </a:spcAft>
              <a:buSzPts val="891"/>
              <a:buNone/>
            </a:pPr>
            <a:r>
              <a:rPr lang="en-US" sz="2393"/>
              <a:t>RESPONSE MATTERS - OPERATIONAL </a:t>
            </a:r>
            <a:r>
              <a:rPr lang="en-US" sz="2393"/>
              <a:t>RESILIENCE</a:t>
            </a:r>
            <a:r>
              <a:rPr lang="en-US" sz="2393"/>
              <a:t> SUMMIT VS SAFETY AUDITING</a:t>
            </a:r>
            <a:endParaRPr sz="2393"/>
          </a:p>
        </p:txBody>
      </p:sp>
      <p:pic>
        <p:nvPicPr>
          <p:cNvPr id="446" name="Google Shape;446;p68"/>
          <p:cNvPicPr preferRelativeResize="0"/>
          <p:nvPr/>
        </p:nvPicPr>
        <p:blipFill>
          <a:blip r:embed="rId3">
            <a:alphaModFix/>
          </a:blip>
          <a:stretch>
            <a:fillRect/>
          </a:stretch>
        </p:blipFill>
        <p:spPr>
          <a:xfrm>
            <a:off x="10118006" y="1037824"/>
            <a:ext cx="1973731" cy="5175576"/>
          </a:xfrm>
          <a:prstGeom prst="rect">
            <a:avLst/>
          </a:prstGeom>
          <a:noFill/>
          <a:ln>
            <a:noFill/>
          </a:ln>
        </p:spPr>
      </p:pic>
      <p:sp>
        <p:nvSpPr>
          <p:cNvPr id="447" name="Google Shape;447;p68"/>
          <p:cNvSpPr txBox="1"/>
          <p:nvPr/>
        </p:nvSpPr>
        <p:spPr>
          <a:xfrm>
            <a:off x="1002975" y="1037825"/>
            <a:ext cx="9114900" cy="5279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800"/>
              </a:spcBef>
              <a:spcAft>
                <a:spcPts val="0"/>
              </a:spcAft>
              <a:buNone/>
            </a:pPr>
            <a:r>
              <a:rPr b="1" lang="en-US" sz="1600">
                <a:solidFill>
                  <a:schemeClr val="dk1"/>
                </a:solidFill>
                <a:latin typeface="Franklin Gothic"/>
                <a:ea typeface="Franklin Gothic"/>
                <a:cs typeface="Franklin Gothic"/>
                <a:sym typeface="Franklin Gothic"/>
              </a:rPr>
              <a:t>Customer &amp; Team Focus</a:t>
            </a:r>
            <a:endParaRPr b="1" sz="1600">
              <a:solidFill>
                <a:schemeClr val="dk1"/>
              </a:solidFill>
              <a:latin typeface="Franklin Gothic"/>
              <a:ea typeface="Franklin Gothic"/>
              <a:cs typeface="Franklin Gothic"/>
              <a:sym typeface="Franklin Gothic"/>
            </a:endParaRPr>
          </a:p>
          <a:p>
            <a:pPr indent="-140970" lvl="0" marL="274320" rtl="0" algn="l">
              <a:spcBef>
                <a:spcPts val="1200"/>
              </a:spcBef>
              <a:spcAft>
                <a:spcPts val="0"/>
              </a:spcAft>
              <a:buClr>
                <a:schemeClr val="dk1"/>
              </a:buClr>
              <a:buSzPts val="1500"/>
              <a:buChar char="●"/>
            </a:pPr>
            <a:r>
              <a:rPr b="1" lang="en-US" sz="1300">
                <a:solidFill>
                  <a:schemeClr val="dk1"/>
                </a:solidFill>
                <a:latin typeface="Franklin Gothic"/>
                <a:ea typeface="Franklin Gothic"/>
                <a:cs typeface="Franklin Gothic"/>
                <a:sym typeface="Franklin Gothic"/>
              </a:rPr>
              <a:t>Accountable Customer Relations:</a:t>
            </a:r>
            <a:r>
              <a:rPr lang="en-US" sz="1300">
                <a:solidFill>
                  <a:schemeClr val="dk1"/>
                </a:solidFill>
                <a:latin typeface="Franklin Gothic"/>
                <a:ea typeface="Franklin Gothic"/>
                <a:cs typeface="Franklin Gothic"/>
                <a:sym typeface="Franklin Gothic"/>
              </a:rPr>
              <a:t> Build meaningful customer relationships with</a:t>
            </a:r>
            <a:r>
              <a:rPr b="1" lang="en-US" sz="1300">
                <a:solidFill>
                  <a:schemeClr val="dk1"/>
                </a:solidFill>
                <a:latin typeface="Franklin Gothic"/>
                <a:ea typeface="Franklin Gothic"/>
                <a:cs typeface="Franklin Gothic"/>
                <a:sym typeface="Franklin Gothic"/>
              </a:rPr>
              <a:t> </a:t>
            </a:r>
            <a:r>
              <a:rPr lang="en-US" sz="1300">
                <a:solidFill>
                  <a:schemeClr val="dk1"/>
                </a:solidFill>
                <a:latin typeface="Franklin Gothic"/>
                <a:ea typeface="Franklin Gothic"/>
                <a:cs typeface="Franklin Gothic"/>
                <a:sym typeface="Franklin Gothic"/>
              </a:rPr>
              <a:t>clear, respectful, and firm accountability.</a:t>
            </a:r>
            <a:endParaRPr sz="1300">
              <a:solidFill>
                <a:schemeClr val="dk1"/>
              </a:solidFill>
              <a:latin typeface="Franklin Gothic"/>
              <a:ea typeface="Franklin Gothic"/>
              <a:cs typeface="Franklin Gothic"/>
              <a:sym typeface="Franklin Gothic"/>
            </a:endParaRPr>
          </a:p>
          <a:p>
            <a:pPr indent="-140970" lvl="0" marL="274320" rtl="0" algn="l">
              <a:spcBef>
                <a:spcPts val="0"/>
              </a:spcBef>
              <a:spcAft>
                <a:spcPts val="0"/>
              </a:spcAft>
              <a:buClr>
                <a:schemeClr val="dk1"/>
              </a:buClr>
              <a:buSzPts val="1500"/>
              <a:buChar char="●"/>
            </a:pPr>
            <a:r>
              <a:rPr b="1" lang="en-US" sz="1300">
                <a:solidFill>
                  <a:schemeClr val="dk1"/>
                </a:solidFill>
                <a:latin typeface="Franklin Gothic"/>
                <a:ea typeface="Franklin Gothic"/>
                <a:cs typeface="Franklin Gothic"/>
                <a:sym typeface="Franklin Gothic"/>
              </a:rPr>
              <a:t>Communicate the 'Why':</a:t>
            </a:r>
            <a:r>
              <a:rPr lang="en-US" sz="1300">
                <a:solidFill>
                  <a:schemeClr val="dk1"/>
                </a:solidFill>
                <a:latin typeface="Franklin Gothic"/>
                <a:ea typeface="Franklin Gothic"/>
                <a:cs typeface="Franklin Gothic"/>
                <a:sym typeface="Franklin Gothic"/>
              </a:rPr>
              <a:t> Be exceptional at conveying difficult information by focusing on root causes.</a:t>
            </a:r>
            <a:endParaRPr sz="1300">
              <a:solidFill>
                <a:schemeClr val="dk1"/>
              </a:solidFill>
              <a:latin typeface="Franklin Gothic"/>
              <a:ea typeface="Franklin Gothic"/>
              <a:cs typeface="Franklin Gothic"/>
              <a:sym typeface="Franklin Gothic"/>
            </a:endParaRPr>
          </a:p>
          <a:p>
            <a:pPr indent="-140970" lvl="0" marL="274320" rtl="0" algn="l">
              <a:spcBef>
                <a:spcPts val="0"/>
              </a:spcBef>
              <a:spcAft>
                <a:spcPts val="0"/>
              </a:spcAft>
              <a:buClr>
                <a:schemeClr val="dk1"/>
              </a:buClr>
              <a:buSzPts val="1500"/>
              <a:buChar char="●"/>
            </a:pPr>
            <a:r>
              <a:rPr b="1" lang="en-US" sz="1300">
                <a:solidFill>
                  <a:schemeClr val="dk1"/>
                </a:solidFill>
                <a:latin typeface="Franklin Gothic"/>
                <a:ea typeface="Franklin Gothic"/>
                <a:cs typeface="Franklin Gothic"/>
                <a:sym typeface="Franklin Gothic"/>
              </a:rPr>
              <a:t>Team Foundation:</a:t>
            </a:r>
            <a:r>
              <a:rPr lang="en-US" sz="1300">
                <a:solidFill>
                  <a:schemeClr val="dk1"/>
                </a:solidFill>
                <a:latin typeface="Franklin Gothic"/>
                <a:ea typeface="Franklin Gothic"/>
                <a:cs typeface="Franklin Gothic"/>
                <a:sym typeface="Franklin Gothic"/>
              </a:rPr>
              <a:t> Use high-performing teams as the foundation for our relationship philosophy.</a:t>
            </a:r>
            <a:endParaRPr sz="1300">
              <a:solidFill>
                <a:schemeClr val="dk1"/>
              </a:solidFill>
              <a:latin typeface="Franklin Gothic"/>
              <a:ea typeface="Franklin Gothic"/>
              <a:cs typeface="Franklin Gothic"/>
              <a:sym typeface="Franklin Gothic"/>
            </a:endParaRPr>
          </a:p>
          <a:p>
            <a:pPr indent="-140970" lvl="0" marL="274320" rtl="0" algn="l">
              <a:spcBef>
                <a:spcPts val="0"/>
              </a:spcBef>
              <a:spcAft>
                <a:spcPts val="0"/>
              </a:spcAft>
              <a:buClr>
                <a:schemeClr val="dk1"/>
              </a:buClr>
              <a:buSzPts val="1500"/>
              <a:buChar char="●"/>
            </a:pPr>
            <a:r>
              <a:rPr b="1" lang="en-US" sz="1300">
                <a:solidFill>
                  <a:schemeClr val="dk1"/>
                </a:solidFill>
                <a:latin typeface="Franklin Gothic"/>
                <a:ea typeface="Franklin Gothic"/>
                <a:cs typeface="Franklin Gothic"/>
                <a:sym typeface="Franklin Gothic"/>
              </a:rPr>
              <a:t>Support Trades:</a:t>
            </a:r>
            <a:r>
              <a:rPr lang="en-US" sz="1300">
                <a:solidFill>
                  <a:schemeClr val="dk1"/>
                </a:solidFill>
                <a:latin typeface="Franklin Gothic"/>
                <a:ea typeface="Franklin Gothic"/>
                <a:cs typeface="Franklin Gothic"/>
                <a:sym typeface="Franklin Gothic"/>
              </a:rPr>
              <a:t> Provide essential support (resources/technology) to our finish trades.</a:t>
            </a:r>
            <a:endParaRPr sz="1500">
              <a:solidFill>
                <a:schemeClr val="dk1"/>
              </a:solidFill>
              <a:latin typeface="Franklin Gothic"/>
              <a:ea typeface="Franklin Gothic"/>
              <a:cs typeface="Franklin Gothic"/>
              <a:sym typeface="Franklin Gothic"/>
            </a:endParaRPr>
          </a:p>
          <a:p>
            <a:pPr indent="0" lvl="0" marL="0" rtl="0" algn="l">
              <a:lnSpc>
                <a:spcPct val="100000"/>
              </a:lnSpc>
              <a:spcBef>
                <a:spcPts val="1200"/>
              </a:spcBef>
              <a:spcAft>
                <a:spcPts val="0"/>
              </a:spcAft>
              <a:buNone/>
            </a:pPr>
            <a:r>
              <a:rPr b="1" lang="en-US" sz="1600">
                <a:solidFill>
                  <a:schemeClr val="dk1"/>
                </a:solidFill>
                <a:latin typeface="Franklin Gothic"/>
                <a:ea typeface="Franklin Gothic"/>
                <a:cs typeface="Franklin Gothic"/>
                <a:sym typeface="Franklin Gothic"/>
              </a:rPr>
              <a:t>Focused Learning Sessions</a:t>
            </a:r>
            <a:endParaRPr b="1" sz="1600">
              <a:solidFill>
                <a:schemeClr val="dk1"/>
              </a:solidFill>
              <a:latin typeface="Franklin Gothic"/>
              <a:ea typeface="Franklin Gothic"/>
              <a:cs typeface="Franklin Gothic"/>
              <a:sym typeface="Franklin Gothic"/>
            </a:endParaRPr>
          </a:p>
          <a:p>
            <a:pPr indent="-128270" lvl="0" marL="274320" rtl="0" algn="l">
              <a:lnSpc>
                <a:spcPct val="100000"/>
              </a:lnSpc>
              <a:spcBef>
                <a:spcPts val="1200"/>
              </a:spcBef>
              <a:spcAft>
                <a:spcPts val="0"/>
              </a:spcAft>
              <a:buClr>
                <a:schemeClr val="dk1"/>
              </a:buClr>
              <a:buSzPts val="1300"/>
              <a:buChar char="●"/>
            </a:pPr>
            <a:r>
              <a:rPr b="1" lang="en-US" sz="1300">
                <a:solidFill>
                  <a:schemeClr val="dk1"/>
                </a:solidFill>
                <a:latin typeface="Franklin Gothic"/>
                <a:ea typeface="Franklin Gothic"/>
                <a:cs typeface="Franklin Gothic"/>
                <a:sym typeface="Franklin Gothic"/>
              </a:rPr>
              <a:t>Block Schedule: </a:t>
            </a:r>
            <a:r>
              <a:rPr lang="en-US" sz="1300">
                <a:solidFill>
                  <a:schemeClr val="dk1"/>
                </a:solidFill>
                <a:latin typeface="Franklin Gothic"/>
                <a:ea typeface="Franklin Gothic"/>
                <a:cs typeface="Franklin Gothic"/>
                <a:sym typeface="Franklin Gothic"/>
              </a:rPr>
              <a:t>Organize a focused L/L session for OG Superintendents to exchange key organizational learnings.</a:t>
            </a:r>
            <a:endParaRPr sz="1300">
              <a:solidFill>
                <a:schemeClr val="dk1"/>
              </a:solidFill>
              <a:latin typeface="Franklin Gothic"/>
              <a:ea typeface="Franklin Gothic"/>
              <a:cs typeface="Franklin Gothic"/>
              <a:sym typeface="Franklin Gothic"/>
            </a:endParaRPr>
          </a:p>
          <a:p>
            <a:pPr indent="0" lvl="0" marL="0" rtl="0" algn="l">
              <a:lnSpc>
                <a:spcPct val="100000"/>
              </a:lnSpc>
              <a:spcBef>
                <a:spcPts val="1800"/>
              </a:spcBef>
              <a:spcAft>
                <a:spcPts val="0"/>
              </a:spcAft>
              <a:buNone/>
            </a:pPr>
            <a:r>
              <a:rPr b="1" lang="en-US" sz="1600">
                <a:solidFill>
                  <a:schemeClr val="dk1"/>
                </a:solidFill>
                <a:latin typeface="Franklin Gothic"/>
                <a:ea typeface="Franklin Gothic"/>
                <a:cs typeface="Franklin Gothic"/>
                <a:sym typeface="Franklin Gothic"/>
              </a:rPr>
              <a:t>Shifting Our Approach to Failure</a:t>
            </a:r>
            <a:endParaRPr b="1" sz="1600">
              <a:solidFill>
                <a:schemeClr val="dk1"/>
              </a:solidFill>
              <a:latin typeface="Franklin Gothic"/>
              <a:ea typeface="Franklin Gothic"/>
              <a:cs typeface="Franklin Gothic"/>
              <a:sym typeface="Franklin Gothic"/>
            </a:endParaRPr>
          </a:p>
          <a:p>
            <a:pPr indent="-140970" lvl="0" marL="274320" rtl="0" algn="l">
              <a:spcBef>
                <a:spcPts val="1200"/>
              </a:spcBef>
              <a:spcAft>
                <a:spcPts val="0"/>
              </a:spcAft>
              <a:buClr>
                <a:schemeClr val="dk1"/>
              </a:buClr>
              <a:buSzPts val="1500"/>
              <a:buChar char="●"/>
            </a:pPr>
            <a:r>
              <a:rPr b="1" lang="en-US" sz="1300">
                <a:solidFill>
                  <a:schemeClr val="dk1"/>
                </a:solidFill>
                <a:latin typeface="Franklin Gothic"/>
                <a:ea typeface="Franklin Gothic"/>
                <a:cs typeface="Franklin Gothic"/>
                <a:sym typeface="Franklin Gothic"/>
              </a:rPr>
              <a:t>Culture Change:</a:t>
            </a:r>
            <a:r>
              <a:rPr lang="en-US" sz="1300">
                <a:solidFill>
                  <a:schemeClr val="dk1"/>
                </a:solidFill>
                <a:latin typeface="Franklin Gothic"/>
                <a:ea typeface="Franklin Gothic"/>
                <a:cs typeface="Franklin Gothic"/>
                <a:sym typeface="Franklin Gothic"/>
              </a:rPr>
              <a:t> Shift the organizational approach to failure from punitive/blameful to learning and collaborative improvement.</a:t>
            </a:r>
            <a:endParaRPr sz="1300">
              <a:solidFill>
                <a:schemeClr val="dk1"/>
              </a:solidFill>
              <a:latin typeface="Franklin Gothic"/>
              <a:ea typeface="Franklin Gothic"/>
              <a:cs typeface="Franklin Gothic"/>
              <a:sym typeface="Franklin Gothic"/>
            </a:endParaRPr>
          </a:p>
          <a:p>
            <a:pPr indent="-140970" lvl="0" marL="274320" rtl="0" algn="l">
              <a:spcBef>
                <a:spcPts val="0"/>
              </a:spcBef>
              <a:spcAft>
                <a:spcPts val="0"/>
              </a:spcAft>
              <a:buClr>
                <a:schemeClr val="dk1"/>
              </a:buClr>
              <a:buSzPts val="1500"/>
              <a:buChar char="●"/>
            </a:pPr>
            <a:r>
              <a:rPr b="1" lang="en-US" sz="1300">
                <a:solidFill>
                  <a:schemeClr val="dk1"/>
                </a:solidFill>
                <a:latin typeface="Franklin Gothic"/>
                <a:ea typeface="Franklin Gothic"/>
                <a:cs typeface="Franklin Gothic"/>
                <a:sym typeface="Franklin Gothic"/>
              </a:rPr>
              <a:t>Process Commitment:</a:t>
            </a:r>
            <a:r>
              <a:rPr lang="en-US" sz="1300">
                <a:solidFill>
                  <a:schemeClr val="dk1"/>
                </a:solidFill>
                <a:latin typeface="Franklin Gothic"/>
                <a:ea typeface="Franklin Gothic"/>
                <a:cs typeface="Franklin Gothic"/>
                <a:sym typeface="Franklin Gothic"/>
              </a:rPr>
              <a:t> Commit to the Learning Team process for incident lessons and corrective measures.</a:t>
            </a:r>
            <a:endParaRPr sz="1300">
              <a:solidFill>
                <a:schemeClr val="dk1"/>
              </a:solidFill>
              <a:latin typeface="Franklin Gothic"/>
              <a:ea typeface="Franklin Gothic"/>
              <a:cs typeface="Franklin Gothic"/>
              <a:sym typeface="Franklin Gothic"/>
            </a:endParaRPr>
          </a:p>
          <a:p>
            <a:pPr indent="-140970" lvl="0" marL="274320" rtl="0" algn="l">
              <a:spcBef>
                <a:spcPts val="0"/>
              </a:spcBef>
              <a:spcAft>
                <a:spcPts val="0"/>
              </a:spcAft>
              <a:buClr>
                <a:schemeClr val="dk1"/>
              </a:buClr>
              <a:buSzPts val="1500"/>
              <a:buChar char="●"/>
            </a:pPr>
            <a:r>
              <a:rPr b="1" lang="en-US" sz="1300">
                <a:solidFill>
                  <a:schemeClr val="dk1"/>
                </a:solidFill>
                <a:latin typeface="Franklin Gothic"/>
                <a:ea typeface="Franklin Gothic"/>
                <a:cs typeface="Franklin Gothic"/>
                <a:sym typeface="Franklin Gothic"/>
              </a:rPr>
              <a:t>Leadership &amp; Focus:</a:t>
            </a:r>
            <a:r>
              <a:rPr lang="en-US" sz="1300">
                <a:solidFill>
                  <a:schemeClr val="dk1"/>
                </a:solidFill>
                <a:latin typeface="Franklin Gothic"/>
                <a:ea typeface="Franklin Gothic"/>
                <a:cs typeface="Franklin Gothic"/>
                <a:sym typeface="Franklin Gothic"/>
              </a:rPr>
              <a:t> Secure OG Leadership Buy-in and ensure the CIA process focuses solely on learning, not anxiety.</a:t>
            </a:r>
            <a:endParaRPr b="1" sz="1500">
              <a:solidFill>
                <a:schemeClr val="dk1"/>
              </a:solidFill>
              <a:latin typeface="Franklin Gothic"/>
              <a:ea typeface="Franklin Gothic"/>
              <a:cs typeface="Franklin Gothic"/>
              <a:sym typeface="Franklin Gothic"/>
            </a:endParaRPr>
          </a:p>
          <a:p>
            <a:pPr indent="0" lvl="0" marL="0" rtl="0" algn="l">
              <a:lnSpc>
                <a:spcPct val="100000"/>
              </a:lnSpc>
              <a:spcBef>
                <a:spcPts val="1800"/>
              </a:spcBef>
              <a:spcAft>
                <a:spcPts val="0"/>
              </a:spcAft>
              <a:buNone/>
            </a:pPr>
            <a:r>
              <a:rPr b="1" lang="en-US" sz="1600">
                <a:solidFill>
                  <a:schemeClr val="dk1"/>
                </a:solidFill>
                <a:latin typeface="Franklin Gothic"/>
                <a:ea typeface="Franklin Gothic"/>
                <a:cs typeface="Franklin Gothic"/>
                <a:sym typeface="Franklin Gothic"/>
              </a:rPr>
              <a:t>Highlighting Operational Strengths</a:t>
            </a:r>
            <a:endParaRPr b="1" sz="1600">
              <a:solidFill>
                <a:schemeClr val="dk1"/>
              </a:solidFill>
              <a:latin typeface="Franklin Gothic"/>
              <a:ea typeface="Franklin Gothic"/>
              <a:cs typeface="Franklin Gothic"/>
              <a:sym typeface="Franklin Gothic"/>
            </a:endParaRPr>
          </a:p>
          <a:p>
            <a:pPr indent="-140970" lvl="0" marL="274320" rtl="0" algn="l">
              <a:spcBef>
                <a:spcPts val="1200"/>
              </a:spcBef>
              <a:spcAft>
                <a:spcPts val="0"/>
              </a:spcAft>
              <a:buClr>
                <a:schemeClr val="dk1"/>
              </a:buClr>
              <a:buSzPts val="1500"/>
              <a:buChar char="●"/>
            </a:pPr>
            <a:r>
              <a:rPr b="1" lang="en-US" sz="1300">
                <a:solidFill>
                  <a:schemeClr val="dk1"/>
                </a:solidFill>
                <a:latin typeface="Franklin Gothic"/>
                <a:ea typeface="Franklin Gothic"/>
                <a:cs typeface="Franklin Gothic"/>
                <a:sym typeface="Franklin Gothic"/>
              </a:rPr>
              <a:t>Resilience Summit:</a:t>
            </a:r>
            <a:r>
              <a:rPr lang="en-US" sz="1300">
                <a:solidFill>
                  <a:schemeClr val="dk1"/>
                </a:solidFill>
                <a:latin typeface="Franklin Gothic"/>
                <a:ea typeface="Franklin Gothic"/>
                <a:cs typeface="Franklin Gothic"/>
                <a:sym typeface="Franklin Gothic"/>
              </a:rPr>
              <a:t> Hold a summit to validate the resilience of all operational success factors, moving beyond safety in a silo.</a:t>
            </a:r>
            <a:endParaRPr sz="1300">
              <a:solidFill>
                <a:schemeClr val="dk1"/>
              </a:solidFill>
              <a:latin typeface="Franklin Gothic"/>
              <a:ea typeface="Franklin Gothic"/>
              <a:cs typeface="Franklin Gothic"/>
              <a:sym typeface="Franklin Gothic"/>
            </a:endParaRPr>
          </a:p>
          <a:p>
            <a:pPr indent="-140970" lvl="0" marL="274320" rtl="0" algn="l">
              <a:spcBef>
                <a:spcPts val="0"/>
              </a:spcBef>
              <a:spcAft>
                <a:spcPts val="0"/>
              </a:spcAft>
              <a:buClr>
                <a:schemeClr val="dk1"/>
              </a:buClr>
              <a:buSzPts val="1500"/>
              <a:buChar char="●"/>
            </a:pPr>
            <a:r>
              <a:rPr b="1" lang="en-US" sz="1300">
                <a:solidFill>
                  <a:schemeClr val="dk1"/>
                </a:solidFill>
                <a:latin typeface="Franklin Gothic"/>
                <a:ea typeface="Franklin Gothic"/>
                <a:cs typeface="Franklin Gothic"/>
                <a:sym typeface="Franklin Gothic"/>
              </a:rPr>
              <a:t>Proactive Team Communication:</a:t>
            </a:r>
            <a:r>
              <a:rPr lang="en-US" sz="1300">
                <a:solidFill>
                  <a:schemeClr val="dk1"/>
                </a:solidFill>
                <a:latin typeface="Franklin Gothic"/>
                <a:ea typeface="Franklin Gothic"/>
                <a:cs typeface="Franklin Gothic"/>
                <a:sym typeface="Franklin Gothic"/>
              </a:rPr>
              <a:t> Leverage our strong team communication as an early warning indicator to find potential problems faster.</a:t>
            </a:r>
            <a:endParaRPr b="1" sz="1500">
              <a:solidFill>
                <a:schemeClr val="dk1"/>
              </a:solidFill>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9"/>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MEASURING CONSTRUCTION OPERATIONAL RESILIENCE</a:t>
            </a:r>
            <a:endParaRPr/>
          </a:p>
        </p:txBody>
      </p:sp>
      <p:sp>
        <p:nvSpPr>
          <p:cNvPr id="453" name="Google Shape;453;p69"/>
          <p:cNvSpPr txBox="1"/>
          <p:nvPr>
            <p:ph idx="1" type="body"/>
          </p:nvPr>
        </p:nvSpPr>
        <p:spPr>
          <a:xfrm>
            <a:off x="1002800" y="1204575"/>
            <a:ext cx="5916300" cy="4120200"/>
          </a:xfrm>
          <a:prstGeom prst="rect">
            <a:avLst/>
          </a:prstGeom>
        </p:spPr>
        <p:txBody>
          <a:bodyPr anchorCtr="0" anchor="t" bIns="121900" lIns="121900" spcFirstLastPara="1" rIns="121900" wrap="square" tIns="121900">
            <a:spAutoFit/>
          </a:bodyPr>
          <a:lstStyle/>
          <a:p>
            <a:pPr indent="0" lvl="0" marL="0" rtl="0" algn="l">
              <a:spcBef>
                <a:spcPts val="0"/>
              </a:spcBef>
              <a:spcAft>
                <a:spcPts val="0"/>
              </a:spcAft>
              <a:buNone/>
            </a:pPr>
            <a:r>
              <a:rPr b="1" lang="en-US"/>
              <a:t>Best Practices for Safety </a:t>
            </a:r>
            <a:r>
              <a:rPr b="1" lang="en-US"/>
              <a:t>Resilience</a:t>
            </a:r>
            <a:endParaRPr b="1"/>
          </a:p>
          <a:p>
            <a:pPr indent="-179070" lvl="0" marL="274320" rtl="0" algn="l">
              <a:spcBef>
                <a:spcPts val="1600"/>
              </a:spcBef>
              <a:spcAft>
                <a:spcPts val="0"/>
              </a:spcAft>
              <a:buSzPts val="2100"/>
              <a:buChar char="●"/>
            </a:pPr>
            <a:r>
              <a:rPr lang="en-US"/>
              <a:t>Use leading indicators (Schedule delays, procurement issues, design changes, strong project leadership).</a:t>
            </a:r>
            <a:endParaRPr/>
          </a:p>
          <a:p>
            <a:pPr indent="-179070" lvl="0" marL="274320" rtl="0" algn="l">
              <a:spcBef>
                <a:spcPts val="0"/>
              </a:spcBef>
              <a:spcAft>
                <a:spcPts val="0"/>
              </a:spcAft>
              <a:buSzPts val="2100"/>
              <a:buChar char="●"/>
            </a:pPr>
            <a:r>
              <a:rPr lang="en-US"/>
              <a:t>Monitor adaptability during disruptions.</a:t>
            </a:r>
            <a:endParaRPr/>
          </a:p>
          <a:p>
            <a:pPr indent="-361950" lvl="1" marL="914400" rtl="0" algn="l">
              <a:spcBef>
                <a:spcPts val="0"/>
              </a:spcBef>
              <a:spcAft>
                <a:spcPts val="0"/>
              </a:spcAft>
              <a:buSzPts val="2100"/>
              <a:buChar char="○"/>
            </a:pPr>
            <a:r>
              <a:rPr lang="en-US"/>
              <a:t>Do we fail safely here?</a:t>
            </a:r>
            <a:endParaRPr/>
          </a:p>
          <a:p>
            <a:pPr indent="-179070" lvl="0" marL="274320" rtl="0" algn="l">
              <a:spcBef>
                <a:spcPts val="0"/>
              </a:spcBef>
              <a:spcAft>
                <a:spcPts val="0"/>
              </a:spcAft>
              <a:buSzPts val="2100"/>
              <a:buChar char="●"/>
            </a:pPr>
            <a:r>
              <a:rPr lang="en-US"/>
              <a:t>Track team engagement and psychological safety.</a:t>
            </a:r>
            <a:endParaRPr/>
          </a:p>
          <a:p>
            <a:pPr indent="-179070" lvl="0" marL="274320" rtl="0" algn="l">
              <a:spcBef>
                <a:spcPts val="0"/>
              </a:spcBef>
              <a:spcAft>
                <a:spcPts val="0"/>
              </a:spcAft>
              <a:buSzPts val="2100"/>
              <a:buChar char="●"/>
            </a:pPr>
            <a:r>
              <a:rPr lang="en-US"/>
              <a:t>Leverage tech: wearables, dashboards, predictive analytics, AI tools.</a:t>
            </a:r>
            <a:endParaRPr/>
          </a:p>
        </p:txBody>
      </p:sp>
      <p:pic>
        <p:nvPicPr>
          <p:cNvPr id="454" name="Google Shape;454;p69"/>
          <p:cNvPicPr preferRelativeResize="0"/>
          <p:nvPr/>
        </p:nvPicPr>
        <p:blipFill rotWithShape="1">
          <a:blip r:embed="rId3">
            <a:alphaModFix/>
          </a:blip>
          <a:srcRect b="0" l="65376" r="3764" t="25667"/>
          <a:stretch/>
        </p:blipFill>
        <p:spPr>
          <a:xfrm>
            <a:off x="7800200" y="1415875"/>
            <a:ext cx="3346624" cy="45345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70"/>
          <p:cNvSpPr txBox="1"/>
          <p:nvPr>
            <p:ph type="title"/>
          </p:nvPr>
        </p:nvSpPr>
        <p:spPr>
          <a:xfrm>
            <a:off x="1002967" y="274317"/>
            <a:ext cx="10773600" cy="763500"/>
          </a:xfrm>
          <a:prstGeom prst="rect">
            <a:avLst/>
          </a:prstGeom>
        </p:spPr>
        <p:txBody>
          <a:bodyPr anchorCtr="0" anchor="ctr" bIns="121900" lIns="121900" spcFirstLastPara="1" rIns="121900" wrap="square" tIns="121900">
            <a:normAutofit/>
          </a:bodyPr>
          <a:lstStyle/>
          <a:p>
            <a:pPr indent="0" lvl="0" marL="0" rtl="0" algn="l">
              <a:spcBef>
                <a:spcPts val="0"/>
              </a:spcBef>
              <a:spcAft>
                <a:spcPts val="0"/>
              </a:spcAft>
              <a:buSzPts val="990"/>
              <a:buNone/>
            </a:pPr>
            <a:r>
              <a:rPr lang="en-US" sz="2870"/>
              <a:t>SAFETY STAFFING STRUCTURE - SAFETY POSITION ADVANCEMENT</a:t>
            </a:r>
            <a:endParaRPr sz="2870"/>
          </a:p>
        </p:txBody>
      </p:sp>
      <p:pic>
        <p:nvPicPr>
          <p:cNvPr id="460" name="Google Shape;460;p70"/>
          <p:cNvPicPr preferRelativeResize="0"/>
          <p:nvPr/>
        </p:nvPicPr>
        <p:blipFill rotWithShape="1">
          <a:blip r:embed="rId3">
            <a:alphaModFix/>
          </a:blip>
          <a:srcRect b="25195" l="8355" r="5770" t="28197"/>
          <a:stretch/>
        </p:blipFill>
        <p:spPr>
          <a:xfrm>
            <a:off x="150674" y="1681375"/>
            <a:ext cx="11890651" cy="40336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1"/>
          <p:cNvSpPr txBox="1"/>
          <p:nvPr/>
        </p:nvSpPr>
        <p:spPr>
          <a:xfrm>
            <a:off x="1409700" y="4352425"/>
            <a:ext cx="9372600" cy="6696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None/>
            </a:pPr>
            <a:r>
              <a:rPr lang="en-US" sz="3500">
                <a:solidFill>
                  <a:schemeClr val="lt1"/>
                </a:solidFill>
                <a:latin typeface="Franklin Gothic"/>
                <a:ea typeface="Franklin Gothic"/>
                <a:cs typeface="Franklin Gothic"/>
                <a:sym typeface="Franklin Gothic"/>
              </a:rPr>
              <a:t>Thank you for joining! Questions?</a:t>
            </a:r>
            <a:endParaRPr sz="2800">
              <a:solidFill>
                <a:schemeClr val="lt1"/>
              </a:solidFill>
              <a:latin typeface="Franklin Gothic"/>
              <a:ea typeface="Franklin Gothic"/>
              <a:cs typeface="Franklin Gothic"/>
              <a:sym typeface="Franklin Gothic"/>
            </a:endParaRPr>
          </a:p>
        </p:txBody>
      </p:sp>
      <p:sp>
        <p:nvSpPr>
          <p:cNvPr id="466" name="Google Shape;466;p71"/>
          <p:cNvSpPr txBox="1"/>
          <p:nvPr>
            <p:ph type="title"/>
          </p:nvPr>
        </p:nvSpPr>
        <p:spPr>
          <a:xfrm>
            <a:off x="1611625" y="2830400"/>
            <a:ext cx="8968800" cy="1197300"/>
          </a:xfrm>
          <a:prstGeom prst="rect">
            <a:avLst/>
          </a:prstGeom>
          <a:ln cap="flat" cmpd="sng" w="19050">
            <a:solidFill>
              <a:schemeClr val="lt1"/>
            </a:solidFill>
            <a:prstDash val="solid"/>
            <a:round/>
            <a:headEnd len="sm" w="sm" type="none"/>
            <a:tailEnd len="sm" w="sm" type="none"/>
          </a:ln>
        </p:spPr>
        <p:txBody>
          <a:bodyPr anchorCtr="0" anchor="ctr" bIns="121900" lIns="121900" spcFirstLastPara="1" rIns="121900" wrap="square" tIns="121900">
            <a:normAutofit fontScale="90000"/>
          </a:bodyPr>
          <a:lstStyle/>
          <a:p>
            <a:pPr indent="0" lvl="0" marL="0" rtl="0" algn="ctr">
              <a:lnSpc>
                <a:spcPct val="90000"/>
              </a:lnSpc>
              <a:spcBef>
                <a:spcPts val="0"/>
              </a:spcBef>
              <a:spcAft>
                <a:spcPts val="0"/>
              </a:spcAft>
              <a:buNone/>
            </a:pPr>
            <a:r>
              <a:rPr lang="en-US" sz="5500"/>
              <a:t>LET’S BUILD SAFER TOGETHER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49"/>
          <p:cNvSpPr txBox="1"/>
          <p:nvPr>
            <p:ph idx="4294967295" type="title"/>
          </p:nvPr>
        </p:nvSpPr>
        <p:spPr>
          <a:xfrm>
            <a:off x="781050" y="1794709"/>
            <a:ext cx="106299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lang="en-US" sz="4000">
                <a:solidFill>
                  <a:schemeClr val="lt1"/>
                </a:solidFill>
              </a:rPr>
              <a:t>WHY THIS WORKSHOP MATTERS</a:t>
            </a:r>
            <a:endParaRPr sz="4000">
              <a:solidFill>
                <a:schemeClr val="lt1"/>
              </a:solidFill>
            </a:endParaRPr>
          </a:p>
        </p:txBody>
      </p:sp>
      <p:sp>
        <p:nvSpPr>
          <p:cNvPr id="314" name="Google Shape;314;p49"/>
          <p:cNvSpPr txBox="1"/>
          <p:nvPr>
            <p:ph idx="4294967295" type="body"/>
          </p:nvPr>
        </p:nvSpPr>
        <p:spPr>
          <a:xfrm>
            <a:off x="1139100" y="2981600"/>
            <a:ext cx="9913800" cy="2081700"/>
          </a:xfrm>
          <a:prstGeom prst="rect">
            <a:avLst/>
          </a:prstGeom>
        </p:spPr>
        <p:txBody>
          <a:bodyPr anchorCtr="0" anchor="t" bIns="121900" lIns="121900" spcFirstLastPara="1" rIns="121900" wrap="square" tIns="121900">
            <a:noAutofit/>
          </a:bodyPr>
          <a:lstStyle/>
          <a:p>
            <a:pPr indent="0" lvl="0" marL="0" rtl="0" algn="ctr">
              <a:lnSpc>
                <a:spcPct val="100000"/>
              </a:lnSpc>
              <a:spcBef>
                <a:spcPts val="1000"/>
              </a:spcBef>
              <a:spcAft>
                <a:spcPts val="0"/>
              </a:spcAft>
              <a:buNone/>
            </a:pPr>
            <a:r>
              <a:rPr lang="en-US">
                <a:solidFill>
                  <a:schemeClr val="lt1"/>
                </a:solidFill>
              </a:rPr>
              <a:t>This session explores how human performance principles and construction resilience can transform safety outcomes, learn how to move beyond compliance and build systems that anticipate error, support workers, and adapt to disruption.</a:t>
            </a:r>
            <a:br>
              <a:rPr lang="en-US">
                <a:solidFill>
                  <a:schemeClr val="lt1"/>
                </a:solidFill>
              </a:rPr>
            </a:br>
            <a:br>
              <a:rPr lang="en-US">
                <a:solidFill>
                  <a:schemeClr val="lt1"/>
                </a:solidFill>
              </a:rPr>
            </a:br>
            <a:r>
              <a:rPr lang="en-US">
                <a:solidFill>
                  <a:schemeClr val="lt1"/>
                </a:solidFill>
              </a:rPr>
              <a:t>We’ll highlight easy to implement best practice leadership safety measures in safety innovation and how you can apply these strategies to your own jobsite.</a:t>
            </a:r>
            <a:endParaRPr>
              <a:solidFill>
                <a:schemeClr val="lt1"/>
              </a:solidFill>
            </a:endParaRPr>
          </a:p>
        </p:txBody>
      </p:sp>
      <p:cxnSp>
        <p:nvCxnSpPr>
          <p:cNvPr id="315" name="Google Shape;315;p49"/>
          <p:cNvCxnSpPr/>
          <p:nvPr/>
        </p:nvCxnSpPr>
        <p:spPr>
          <a:xfrm>
            <a:off x="2525700" y="2663575"/>
            <a:ext cx="71406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0"/>
          <p:cNvSpPr txBox="1"/>
          <p:nvPr>
            <p:ph idx="4294967295" type="title"/>
          </p:nvPr>
        </p:nvSpPr>
        <p:spPr>
          <a:xfrm>
            <a:off x="781050" y="1454059"/>
            <a:ext cx="10629900" cy="763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500"/>
              <a:buFont typeface="Arial"/>
              <a:buNone/>
            </a:pPr>
            <a:r>
              <a:rPr lang="en-US" sz="4000">
                <a:solidFill>
                  <a:schemeClr val="lt1"/>
                </a:solidFill>
              </a:rPr>
              <a:t>4 KEY TAKEAWAYS</a:t>
            </a:r>
            <a:endParaRPr sz="4000">
              <a:solidFill>
                <a:schemeClr val="lt1"/>
              </a:solidFill>
            </a:endParaRPr>
          </a:p>
        </p:txBody>
      </p:sp>
      <p:sp>
        <p:nvSpPr>
          <p:cNvPr id="321" name="Google Shape;321;p50"/>
          <p:cNvSpPr txBox="1"/>
          <p:nvPr>
            <p:ph idx="4294967295" type="body"/>
          </p:nvPr>
        </p:nvSpPr>
        <p:spPr>
          <a:xfrm>
            <a:off x="1923150" y="2640950"/>
            <a:ext cx="8345700" cy="2763000"/>
          </a:xfrm>
          <a:prstGeom prst="rect">
            <a:avLst/>
          </a:prstGeom>
        </p:spPr>
        <p:txBody>
          <a:bodyPr anchorCtr="0" anchor="t" bIns="121900" lIns="121900" spcFirstLastPara="1" rIns="121900" wrap="square" tIns="121900">
            <a:noAutofit/>
          </a:bodyPr>
          <a:lstStyle/>
          <a:p>
            <a:pPr indent="-361950" lvl="0" marL="457200" rtl="0" algn="l">
              <a:lnSpc>
                <a:spcPct val="200000"/>
              </a:lnSpc>
              <a:spcBef>
                <a:spcPts val="1000"/>
              </a:spcBef>
              <a:spcAft>
                <a:spcPts val="0"/>
              </a:spcAft>
              <a:buClr>
                <a:schemeClr val="lt1"/>
              </a:buClr>
              <a:buSzPts val="2100"/>
              <a:buAutoNum type="arabicPeriod"/>
            </a:pPr>
            <a:r>
              <a:rPr lang="en-US">
                <a:solidFill>
                  <a:schemeClr val="lt1"/>
                </a:solidFill>
              </a:rPr>
              <a:t>Understand human performance principles in construction safety</a:t>
            </a:r>
            <a:endParaRPr>
              <a:solidFill>
                <a:schemeClr val="lt1"/>
              </a:solidFill>
            </a:endParaRPr>
          </a:p>
          <a:p>
            <a:pPr indent="-361950" lvl="0" marL="457200" rtl="0" algn="l">
              <a:lnSpc>
                <a:spcPct val="200000"/>
              </a:lnSpc>
              <a:spcBef>
                <a:spcPts val="0"/>
              </a:spcBef>
              <a:spcAft>
                <a:spcPts val="0"/>
              </a:spcAft>
              <a:buClr>
                <a:schemeClr val="lt1"/>
              </a:buClr>
              <a:buSzPts val="2100"/>
              <a:buAutoNum type="arabicPeriod"/>
            </a:pPr>
            <a:r>
              <a:rPr lang="en-US">
                <a:solidFill>
                  <a:schemeClr val="lt1"/>
                </a:solidFill>
              </a:rPr>
              <a:t>Embed resilience into daily operations</a:t>
            </a:r>
            <a:endParaRPr>
              <a:solidFill>
                <a:schemeClr val="lt1"/>
              </a:solidFill>
            </a:endParaRPr>
          </a:p>
          <a:p>
            <a:pPr indent="-361950" lvl="0" marL="457200" rtl="0" algn="l">
              <a:lnSpc>
                <a:spcPct val="200000"/>
              </a:lnSpc>
              <a:spcBef>
                <a:spcPts val="0"/>
              </a:spcBef>
              <a:spcAft>
                <a:spcPts val="0"/>
              </a:spcAft>
              <a:buClr>
                <a:schemeClr val="lt1"/>
              </a:buClr>
              <a:buSzPts val="2100"/>
              <a:buAutoNum type="arabicPeriod"/>
            </a:pPr>
            <a:r>
              <a:rPr lang="en-US">
                <a:solidFill>
                  <a:schemeClr val="lt1"/>
                </a:solidFill>
              </a:rPr>
              <a:t>Measure and improve safety-related decision-making</a:t>
            </a:r>
            <a:endParaRPr>
              <a:solidFill>
                <a:schemeClr val="lt1"/>
              </a:solidFill>
            </a:endParaRPr>
          </a:p>
          <a:p>
            <a:pPr indent="-361950" lvl="0" marL="457200" rtl="0" algn="l">
              <a:lnSpc>
                <a:spcPct val="200000"/>
              </a:lnSpc>
              <a:spcBef>
                <a:spcPts val="0"/>
              </a:spcBef>
              <a:spcAft>
                <a:spcPts val="0"/>
              </a:spcAft>
              <a:buClr>
                <a:schemeClr val="lt1"/>
              </a:buClr>
              <a:buSzPts val="2100"/>
              <a:buAutoNum type="arabicPeriod"/>
            </a:pPr>
            <a:r>
              <a:rPr lang="en-US">
                <a:solidFill>
                  <a:schemeClr val="lt1"/>
                </a:solidFill>
              </a:rPr>
              <a:t>Learn from proactive safety leadership management tools</a:t>
            </a:r>
            <a:endParaRPr>
              <a:solidFill>
                <a:schemeClr val="lt1"/>
              </a:solidFill>
            </a:endParaRPr>
          </a:p>
        </p:txBody>
      </p:sp>
      <p:cxnSp>
        <p:nvCxnSpPr>
          <p:cNvPr id="322" name="Google Shape;322;p50"/>
          <p:cNvCxnSpPr/>
          <p:nvPr/>
        </p:nvCxnSpPr>
        <p:spPr>
          <a:xfrm>
            <a:off x="3970050" y="2322925"/>
            <a:ext cx="42519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1"/>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ERROR IS NORMAL &amp; EXPECTED</a:t>
            </a:r>
            <a:endParaRPr/>
          </a:p>
        </p:txBody>
      </p:sp>
      <p:sp>
        <p:nvSpPr>
          <p:cNvPr id="328" name="Google Shape;328;p51"/>
          <p:cNvSpPr txBox="1"/>
          <p:nvPr>
            <p:ph idx="1" type="body"/>
          </p:nvPr>
        </p:nvSpPr>
        <p:spPr>
          <a:xfrm>
            <a:off x="1002800" y="1392175"/>
            <a:ext cx="6117300" cy="4699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Clr>
                <a:schemeClr val="dk1"/>
              </a:buClr>
              <a:buSzPts val="1100"/>
              <a:buFont typeface="Arial"/>
              <a:buNone/>
            </a:pPr>
            <a:r>
              <a:rPr b="1" lang="en-US"/>
              <a:t>Expect Mistakes—Design for Them </a:t>
            </a:r>
            <a:endParaRPr b="1"/>
          </a:p>
          <a:p>
            <a:pPr indent="-179070" lvl="0" marL="274320" rtl="0" algn="l">
              <a:spcBef>
                <a:spcPts val="1600"/>
              </a:spcBef>
              <a:spcAft>
                <a:spcPts val="0"/>
              </a:spcAft>
              <a:buSzPts val="2100"/>
              <a:buChar char="●"/>
            </a:pPr>
            <a:r>
              <a:rPr lang="en-US"/>
              <a:t>Human error is inevitable.</a:t>
            </a:r>
            <a:endParaRPr/>
          </a:p>
          <a:p>
            <a:pPr indent="-179070" lvl="0" marL="274320" rtl="0" algn="l">
              <a:spcBef>
                <a:spcPts val="0"/>
              </a:spcBef>
              <a:spcAft>
                <a:spcPts val="0"/>
              </a:spcAft>
              <a:buSzPts val="2100"/>
              <a:buChar char="●"/>
            </a:pPr>
            <a:r>
              <a:rPr lang="en-US"/>
              <a:t>Safety systems must anticipate and mitigate it. </a:t>
            </a:r>
            <a:endParaRPr/>
          </a:p>
          <a:p>
            <a:pPr indent="0" lvl="0" marL="0" rtl="0" algn="l">
              <a:spcBef>
                <a:spcPts val="1600"/>
              </a:spcBef>
              <a:spcAft>
                <a:spcPts val="0"/>
              </a:spcAft>
              <a:buClr>
                <a:schemeClr val="dk1"/>
              </a:buClr>
              <a:buSzPts val="1100"/>
              <a:buFont typeface="Arial"/>
              <a:buNone/>
            </a:pPr>
            <a:br>
              <a:rPr lang="en-US"/>
            </a:br>
            <a:r>
              <a:rPr b="1" lang="en-US"/>
              <a:t>Construction Application</a:t>
            </a:r>
            <a:endParaRPr b="1"/>
          </a:p>
          <a:p>
            <a:pPr indent="-179070" lvl="0" marL="274320" rtl="0" algn="l">
              <a:spcBef>
                <a:spcPts val="1600"/>
              </a:spcBef>
              <a:spcAft>
                <a:spcPts val="0"/>
              </a:spcAft>
              <a:buSzPts val="2100"/>
              <a:buChar char="●"/>
            </a:pPr>
            <a:r>
              <a:rPr lang="en-US"/>
              <a:t>Use redundancy and fail-safes.</a:t>
            </a:r>
            <a:endParaRPr/>
          </a:p>
          <a:p>
            <a:pPr indent="-179070" lvl="0" marL="274320" rtl="0" algn="l">
              <a:spcBef>
                <a:spcPts val="0"/>
              </a:spcBef>
              <a:spcAft>
                <a:spcPts val="0"/>
              </a:spcAft>
              <a:buSzPts val="2100"/>
              <a:buChar char="●"/>
            </a:pPr>
            <a:r>
              <a:rPr lang="en-US"/>
              <a:t>Normalize reporting and near-miss tracking.</a:t>
            </a:r>
            <a:endParaRPr/>
          </a:p>
        </p:txBody>
      </p:sp>
      <p:pic>
        <p:nvPicPr>
          <p:cNvPr id="329" name="Google Shape;329;p51"/>
          <p:cNvPicPr preferRelativeResize="0"/>
          <p:nvPr/>
        </p:nvPicPr>
        <p:blipFill>
          <a:blip r:embed="rId3">
            <a:alphaModFix/>
          </a:blip>
          <a:stretch>
            <a:fillRect/>
          </a:stretch>
        </p:blipFill>
        <p:spPr>
          <a:xfrm>
            <a:off x="8538225" y="1633547"/>
            <a:ext cx="3007624" cy="3590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2"/>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ERROR IS NORMAL &amp; EXPECTED</a:t>
            </a:r>
            <a:endParaRPr/>
          </a:p>
        </p:txBody>
      </p:sp>
      <p:sp>
        <p:nvSpPr>
          <p:cNvPr id="335" name="Google Shape;335;p52"/>
          <p:cNvSpPr txBox="1"/>
          <p:nvPr/>
        </p:nvSpPr>
        <p:spPr>
          <a:xfrm>
            <a:off x="1002975" y="1152088"/>
            <a:ext cx="10160400" cy="123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800">
                <a:solidFill>
                  <a:schemeClr val="dk1"/>
                </a:solidFill>
                <a:latin typeface="Franklin Gothic"/>
                <a:ea typeface="Franklin Gothic"/>
                <a:cs typeface="Franklin Gothic"/>
                <a:sym typeface="Franklin Gothic"/>
              </a:rPr>
              <a:t>Error</a:t>
            </a:r>
            <a:endParaRPr b="1" sz="1800">
              <a:solidFill>
                <a:schemeClr val="dk1"/>
              </a:solidFill>
              <a:latin typeface="Franklin Gothic"/>
              <a:ea typeface="Franklin Gothic"/>
              <a:cs typeface="Franklin Gothic"/>
              <a:sym typeface="Franklin Gothic"/>
            </a:endParaRPr>
          </a:p>
          <a:p>
            <a:pPr indent="-147320" lvl="0" marL="274320" rtl="0" algn="l">
              <a:lnSpc>
                <a:spcPct val="115000"/>
              </a:lnSpc>
              <a:spcBef>
                <a:spcPts val="1600"/>
              </a:spcBef>
              <a:spcAft>
                <a:spcPts val="0"/>
              </a:spcAft>
              <a:buClr>
                <a:schemeClr val="dk1"/>
              </a:buClr>
              <a:buSzPts val="1600"/>
              <a:buFont typeface="Franklin Gothic"/>
              <a:buChar char="●"/>
            </a:pPr>
            <a:r>
              <a:rPr lang="en-US" sz="1600">
                <a:solidFill>
                  <a:schemeClr val="dk1"/>
                </a:solidFill>
                <a:latin typeface="Franklin Gothic"/>
                <a:ea typeface="Franklin Gothic"/>
                <a:cs typeface="Franklin Gothic"/>
                <a:sym typeface="Franklin Gothic"/>
              </a:rPr>
              <a:t>The unintentional deviation from an expected outcome.</a:t>
            </a:r>
            <a:endParaRPr sz="1600">
              <a:solidFill>
                <a:schemeClr val="dk1"/>
              </a:solidFill>
              <a:latin typeface="Franklin Gothic"/>
              <a:ea typeface="Franklin Gothic"/>
              <a:cs typeface="Franklin Gothic"/>
              <a:sym typeface="Franklin Gothic"/>
            </a:endParaRPr>
          </a:p>
          <a:p>
            <a:pPr indent="-147320" lvl="0" marL="274320" rtl="0" algn="l">
              <a:lnSpc>
                <a:spcPct val="115000"/>
              </a:lnSpc>
              <a:spcBef>
                <a:spcPts val="0"/>
              </a:spcBef>
              <a:spcAft>
                <a:spcPts val="0"/>
              </a:spcAft>
              <a:buClr>
                <a:schemeClr val="dk1"/>
              </a:buClr>
              <a:buSzPts val="1600"/>
              <a:buFont typeface="Franklin Gothic"/>
              <a:buChar char="●"/>
            </a:pPr>
            <a:r>
              <a:rPr lang="en-US" sz="1600">
                <a:solidFill>
                  <a:schemeClr val="dk1"/>
                </a:solidFill>
                <a:latin typeface="Franklin Gothic"/>
                <a:ea typeface="Franklin Gothic"/>
                <a:cs typeface="Franklin Gothic"/>
                <a:sym typeface="Franklin Gothic"/>
              </a:rPr>
              <a:t>Three main types of errors exist:</a:t>
            </a:r>
            <a:endParaRPr/>
          </a:p>
        </p:txBody>
      </p:sp>
      <p:graphicFrame>
        <p:nvGraphicFramePr>
          <p:cNvPr id="336" name="Google Shape;336;p52"/>
          <p:cNvGraphicFramePr/>
          <p:nvPr/>
        </p:nvGraphicFramePr>
        <p:xfrm>
          <a:off x="1304525" y="2490215"/>
          <a:ext cx="3000000" cy="3000000"/>
        </p:xfrm>
        <a:graphic>
          <a:graphicData uri="http://schemas.openxmlformats.org/drawingml/2006/table">
            <a:tbl>
              <a:tblPr>
                <a:noFill/>
                <a:tableStyleId>{76F48B55-9CAE-485F-9574-AB2DB726BBE3}</a:tableStyleId>
              </a:tblPr>
              <a:tblGrid>
                <a:gridCol w="1851500"/>
                <a:gridCol w="5165100"/>
                <a:gridCol w="2566350"/>
              </a:tblGrid>
              <a:tr h="721550">
                <a:tc>
                  <a:txBody>
                    <a:bodyPr/>
                    <a:lstStyle/>
                    <a:p>
                      <a:pPr indent="0" lvl="0" marL="0" rtl="0" algn="l">
                        <a:spcBef>
                          <a:spcPts val="0"/>
                        </a:spcBef>
                        <a:spcAft>
                          <a:spcPts val="0"/>
                        </a:spcAft>
                        <a:buNone/>
                      </a:pPr>
                      <a:r>
                        <a:rPr b="1" lang="en-US" sz="1500">
                          <a:solidFill>
                            <a:schemeClr val="lt1"/>
                          </a:solidFill>
                          <a:latin typeface="Franklin Gothic"/>
                          <a:ea typeface="Franklin Gothic"/>
                          <a:cs typeface="Franklin Gothic"/>
                          <a:sym typeface="Franklin Gothic"/>
                        </a:rPr>
                        <a:t>Skill-Based </a:t>
                      </a:r>
                      <a:r>
                        <a:rPr lang="en-US" sz="1500">
                          <a:solidFill>
                            <a:schemeClr val="lt1"/>
                          </a:solidFill>
                          <a:latin typeface="Franklin Gothic"/>
                          <a:ea typeface="Franklin Gothic"/>
                          <a:cs typeface="Franklin Gothic"/>
                          <a:sym typeface="Franklin Gothic"/>
                        </a:rPr>
                        <a:t>(Automatic)</a:t>
                      </a:r>
                      <a:endParaRPr sz="1500">
                        <a:solidFill>
                          <a:schemeClr val="lt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007CC2"/>
                      </a:solidFill>
                      <a:prstDash val="solid"/>
                      <a:round/>
                      <a:headEnd len="sm" w="sm" type="none"/>
                      <a:tailEnd len="sm" w="sm" type="none"/>
                    </a:lnT>
                    <a:lnB cap="flat" cmpd="sng" w="9525">
                      <a:solidFill>
                        <a:schemeClr val="lt1"/>
                      </a:solidFill>
                      <a:prstDash val="solid"/>
                      <a:round/>
                      <a:headEnd len="sm" w="sm" type="none"/>
                      <a:tailEnd len="sm" w="sm" type="none"/>
                    </a:lnB>
                    <a:solidFill>
                      <a:srgbClr val="007CC2"/>
                    </a:solidFill>
                  </a:tcPr>
                </a:tc>
                <a:tc>
                  <a:txBody>
                    <a:bodyPr/>
                    <a:lstStyle/>
                    <a:p>
                      <a:pPr indent="0" lvl="0" marL="0" rtl="0" algn="l">
                        <a:spcBef>
                          <a:spcPts val="0"/>
                        </a:spcBef>
                        <a:spcAft>
                          <a:spcPts val="0"/>
                        </a:spcAft>
                        <a:buNone/>
                      </a:pPr>
                      <a:r>
                        <a:rPr lang="en-US" sz="1500">
                          <a:solidFill>
                            <a:schemeClr val="dk1"/>
                          </a:solidFill>
                          <a:latin typeface="Franklin Gothic"/>
                          <a:ea typeface="Franklin Gothic"/>
                          <a:cs typeface="Franklin Gothic"/>
                          <a:sym typeface="Franklin Gothic"/>
                        </a:rPr>
                        <a:t>Errors during </a:t>
                      </a:r>
                      <a:r>
                        <a:rPr b="1" lang="en-US" sz="1500">
                          <a:solidFill>
                            <a:schemeClr val="dk1"/>
                          </a:solidFill>
                          <a:latin typeface="Franklin Gothic"/>
                          <a:ea typeface="Franklin Gothic"/>
                          <a:cs typeface="Franklin Gothic"/>
                          <a:sym typeface="Franklin Gothic"/>
                        </a:rPr>
                        <a:t>highly routine activities</a:t>
                      </a:r>
                      <a:r>
                        <a:rPr lang="en-US" sz="1500">
                          <a:solidFill>
                            <a:schemeClr val="dk1"/>
                          </a:solidFill>
                          <a:latin typeface="Franklin Gothic"/>
                          <a:ea typeface="Franklin Gothic"/>
                          <a:cs typeface="Franklin Gothic"/>
                          <a:sym typeface="Franklin Gothic"/>
                        </a:rPr>
                        <a:t> based on learned skills; very low cognitive commitment.</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rgbClr val="007CC2"/>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US" sz="1500">
                          <a:solidFill>
                            <a:schemeClr val="dk1"/>
                          </a:solidFill>
                          <a:latin typeface="Franklin Gothic"/>
                          <a:ea typeface="Franklin Gothic"/>
                          <a:cs typeface="Franklin Gothic"/>
                          <a:sym typeface="Franklin Gothic"/>
                        </a:rPr>
                        <a:t>Low</a:t>
                      </a:r>
                      <a:r>
                        <a:rPr lang="en-US" sz="1500">
                          <a:solidFill>
                            <a:schemeClr val="dk1"/>
                          </a:solidFill>
                          <a:latin typeface="Franklin Gothic"/>
                          <a:ea typeface="Franklin Gothic"/>
                          <a:cs typeface="Franklin Gothic"/>
                          <a:sym typeface="Franklin Gothic"/>
                        </a:rPr>
                        <a:t> (1 per 1,000 actions)</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rgbClr val="007CC2"/>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r>
              <a:tr h="721550">
                <a:tc>
                  <a:txBody>
                    <a:bodyPr/>
                    <a:lstStyle/>
                    <a:p>
                      <a:pPr indent="0" lvl="0" marL="0" rtl="0" algn="l">
                        <a:spcBef>
                          <a:spcPts val="0"/>
                        </a:spcBef>
                        <a:spcAft>
                          <a:spcPts val="0"/>
                        </a:spcAft>
                        <a:buNone/>
                      </a:pPr>
                      <a:r>
                        <a:rPr b="1" lang="en-US" sz="1500">
                          <a:solidFill>
                            <a:schemeClr val="lt1"/>
                          </a:solidFill>
                          <a:latin typeface="Franklin Gothic"/>
                          <a:ea typeface="Franklin Gothic"/>
                          <a:cs typeface="Franklin Gothic"/>
                          <a:sym typeface="Franklin Gothic"/>
                        </a:rPr>
                        <a:t>Rule-Based</a:t>
                      </a:r>
                      <a:endParaRPr b="1" sz="1500">
                        <a:solidFill>
                          <a:schemeClr val="lt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007CC2"/>
                    </a:solidFill>
                  </a:tcPr>
                </a:tc>
                <a:tc>
                  <a:txBody>
                    <a:bodyPr/>
                    <a:lstStyle/>
                    <a:p>
                      <a:pPr indent="0" lvl="0" marL="0" rtl="0" algn="l">
                        <a:spcBef>
                          <a:spcPts val="0"/>
                        </a:spcBef>
                        <a:spcAft>
                          <a:spcPts val="0"/>
                        </a:spcAft>
                        <a:buNone/>
                      </a:pPr>
                      <a:r>
                        <a:rPr lang="en-US" sz="1500">
                          <a:solidFill>
                            <a:schemeClr val="dk1"/>
                          </a:solidFill>
                          <a:latin typeface="Franklin Gothic"/>
                          <a:ea typeface="Franklin Gothic"/>
                          <a:cs typeface="Franklin Gothic"/>
                          <a:sym typeface="Franklin Gothic"/>
                        </a:rPr>
                        <a:t>Errors associated with the application of </a:t>
                      </a:r>
                      <a:r>
                        <a:rPr b="1" lang="en-US" sz="1500">
                          <a:solidFill>
                            <a:schemeClr val="dk1"/>
                          </a:solidFill>
                          <a:latin typeface="Franklin Gothic"/>
                          <a:ea typeface="Franklin Gothic"/>
                          <a:cs typeface="Franklin Gothic"/>
                          <a:sym typeface="Franklin Gothic"/>
                        </a:rPr>
                        <a:t>rules or procedures</a:t>
                      </a:r>
                      <a:r>
                        <a:rPr lang="en-US" sz="1500">
                          <a:solidFill>
                            <a:schemeClr val="dk1"/>
                          </a:solidFill>
                          <a:latin typeface="Franklin Gothic"/>
                          <a:ea typeface="Franklin Gothic"/>
                          <a:cs typeface="Franklin Gothic"/>
                          <a:sym typeface="Franklin Gothic"/>
                        </a:rPr>
                        <a:t> that govern a task.</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rgbClr val="007CC2"/>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US" sz="1500">
                          <a:solidFill>
                            <a:schemeClr val="dk1"/>
                          </a:solidFill>
                          <a:latin typeface="Franklin Gothic"/>
                          <a:ea typeface="Franklin Gothic"/>
                          <a:cs typeface="Franklin Gothic"/>
                          <a:sym typeface="Franklin Gothic"/>
                        </a:rPr>
                        <a:t>Medium</a:t>
                      </a:r>
                      <a:r>
                        <a:rPr lang="en-US" sz="1500">
                          <a:solidFill>
                            <a:schemeClr val="dk1"/>
                          </a:solidFill>
                          <a:latin typeface="Franklin Gothic"/>
                          <a:ea typeface="Franklin Gothic"/>
                          <a:cs typeface="Franklin Gothic"/>
                          <a:sym typeface="Franklin Gothic"/>
                        </a:rPr>
                        <a:t> (1 per 100 actions)</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rgbClr val="007CC2"/>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r>
              <a:tr h="721550">
                <a:tc>
                  <a:txBody>
                    <a:bodyPr/>
                    <a:lstStyle/>
                    <a:p>
                      <a:pPr indent="0" lvl="0" marL="0" rtl="0" algn="l">
                        <a:spcBef>
                          <a:spcPts val="0"/>
                        </a:spcBef>
                        <a:spcAft>
                          <a:spcPts val="0"/>
                        </a:spcAft>
                        <a:buNone/>
                      </a:pPr>
                      <a:r>
                        <a:rPr b="1" lang="en-US" sz="1500">
                          <a:solidFill>
                            <a:schemeClr val="lt1"/>
                          </a:solidFill>
                          <a:latin typeface="Franklin Gothic"/>
                          <a:ea typeface="Franklin Gothic"/>
                          <a:cs typeface="Franklin Gothic"/>
                          <a:sym typeface="Franklin Gothic"/>
                        </a:rPr>
                        <a:t>Knowledge-Based </a:t>
                      </a:r>
                      <a:r>
                        <a:rPr lang="en-US" sz="1500">
                          <a:solidFill>
                            <a:schemeClr val="lt1"/>
                          </a:solidFill>
                          <a:latin typeface="Franklin Gothic"/>
                          <a:ea typeface="Franklin Gothic"/>
                          <a:cs typeface="Franklin Gothic"/>
                          <a:sym typeface="Franklin Gothic"/>
                        </a:rPr>
                        <a:t>(Conscious)</a:t>
                      </a:r>
                      <a:endParaRPr sz="1500">
                        <a:solidFill>
                          <a:schemeClr val="lt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rgbClr val="007CC2"/>
                      </a:solidFill>
                      <a:prstDash val="solid"/>
                      <a:round/>
                      <a:headEnd len="sm" w="sm" type="none"/>
                      <a:tailEnd len="sm" w="sm" type="none"/>
                    </a:lnB>
                    <a:solidFill>
                      <a:srgbClr val="007CC2"/>
                    </a:solidFill>
                  </a:tcPr>
                </a:tc>
                <a:tc>
                  <a:txBody>
                    <a:bodyPr/>
                    <a:lstStyle/>
                    <a:p>
                      <a:pPr indent="0" lvl="0" marL="0" rtl="0" algn="l">
                        <a:spcBef>
                          <a:spcPts val="0"/>
                        </a:spcBef>
                        <a:spcAft>
                          <a:spcPts val="0"/>
                        </a:spcAft>
                        <a:buNone/>
                      </a:pPr>
                      <a:r>
                        <a:rPr lang="en-US" sz="1500">
                          <a:solidFill>
                            <a:schemeClr val="dk1"/>
                          </a:solidFill>
                          <a:latin typeface="Franklin Gothic"/>
                          <a:ea typeface="Franklin Gothic"/>
                          <a:cs typeface="Franklin Gothic"/>
                          <a:sym typeface="Franklin Gothic"/>
                        </a:rPr>
                        <a:t>Errors resulting from </a:t>
                      </a:r>
                      <a:r>
                        <a:rPr b="1" lang="en-US" sz="1500">
                          <a:solidFill>
                            <a:schemeClr val="dk1"/>
                          </a:solidFill>
                          <a:latin typeface="Franklin Gothic"/>
                          <a:ea typeface="Franklin Gothic"/>
                          <a:cs typeface="Franklin Gothic"/>
                          <a:sym typeface="Franklin Gothic"/>
                        </a:rPr>
                        <a:t>insufficient knowledge</a:t>
                      </a:r>
                      <a:r>
                        <a:rPr lang="en-US" sz="1500">
                          <a:solidFill>
                            <a:schemeClr val="dk1"/>
                          </a:solidFill>
                          <a:latin typeface="Franklin Gothic"/>
                          <a:ea typeface="Franklin Gothic"/>
                          <a:cs typeface="Franklin Gothic"/>
                          <a:sym typeface="Franklin Gothic"/>
                        </a:rPr>
                        <a:t>, leading to an incorrect solution that is expected to work.</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chemeClr val="lt1"/>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rgbClr val="007CC2"/>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US" sz="1500">
                          <a:solidFill>
                            <a:schemeClr val="dk1"/>
                          </a:solidFill>
                          <a:latin typeface="Franklin Gothic"/>
                          <a:ea typeface="Franklin Gothic"/>
                          <a:cs typeface="Franklin Gothic"/>
                          <a:sym typeface="Franklin Gothic"/>
                        </a:rPr>
                        <a:t>High</a:t>
                      </a:r>
                      <a:r>
                        <a:rPr lang="en-US" sz="1500">
                          <a:solidFill>
                            <a:schemeClr val="dk1"/>
                          </a:solidFill>
                          <a:latin typeface="Franklin Gothic"/>
                          <a:ea typeface="Franklin Gothic"/>
                          <a:cs typeface="Franklin Gothic"/>
                          <a:sym typeface="Franklin Gothic"/>
                        </a:rPr>
                        <a:t> (20 per 100 actions)</a:t>
                      </a:r>
                      <a:endParaRPr sz="1500">
                        <a:solidFill>
                          <a:schemeClr val="dk1"/>
                        </a:solidFill>
                        <a:latin typeface="Franklin Gothic"/>
                        <a:ea typeface="Franklin Gothic"/>
                        <a:cs typeface="Franklin Gothic"/>
                        <a:sym typeface="Franklin Gothic"/>
                      </a:endParaRPr>
                    </a:p>
                  </a:txBody>
                  <a:tcPr marT="91425" marB="91425" marR="91425" marL="91425" anchor="ctr">
                    <a:lnL cap="flat" cmpd="sng" w="9525">
                      <a:solidFill>
                        <a:srgbClr val="007CC2"/>
                      </a:solidFill>
                      <a:prstDash val="solid"/>
                      <a:round/>
                      <a:headEnd len="sm" w="sm" type="none"/>
                      <a:tailEnd len="sm" w="sm" type="none"/>
                    </a:lnL>
                    <a:lnR cap="flat" cmpd="sng" w="9525">
                      <a:solidFill>
                        <a:srgbClr val="007CC2"/>
                      </a:solidFill>
                      <a:prstDash val="solid"/>
                      <a:round/>
                      <a:headEnd len="sm" w="sm" type="none"/>
                      <a:tailEnd len="sm" w="sm" type="none"/>
                    </a:lnR>
                    <a:lnT cap="flat" cmpd="sng" w="9525">
                      <a:solidFill>
                        <a:srgbClr val="007CC2"/>
                      </a:solidFill>
                      <a:prstDash val="solid"/>
                      <a:round/>
                      <a:headEnd len="sm" w="sm" type="none"/>
                      <a:tailEnd len="sm" w="sm" type="none"/>
                    </a:lnT>
                    <a:lnB cap="flat" cmpd="sng" w="9525">
                      <a:solidFill>
                        <a:srgbClr val="007CC2"/>
                      </a:solidFill>
                      <a:prstDash val="solid"/>
                      <a:round/>
                      <a:headEnd len="sm" w="sm" type="none"/>
                      <a:tailEnd len="sm" w="sm" type="none"/>
                    </a:lnB>
                    <a:solidFill>
                      <a:schemeClr val="lt1"/>
                    </a:solidFill>
                  </a:tcPr>
                </a:tc>
              </a:tr>
            </a:tbl>
          </a:graphicData>
        </a:graphic>
      </p:graphicFrame>
      <p:sp>
        <p:nvSpPr>
          <p:cNvPr id="337" name="Google Shape;337;p52"/>
          <p:cNvSpPr txBox="1"/>
          <p:nvPr/>
        </p:nvSpPr>
        <p:spPr>
          <a:xfrm>
            <a:off x="1002975" y="4746875"/>
            <a:ext cx="10160400" cy="147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400"/>
              </a:spcBef>
              <a:spcAft>
                <a:spcPts val="0"/>
              </a:spcAft>
              <a:buNone/>
            </a:pPr>
            <a:r>
              <a:rPr b="1" lang="en-US" sz="1800">
                <a:solidFill>
                  <a:schemeClr val="dk1"/>
                </a:solidFill>
                <a:latin typeface="Franklin Gothic"/>
                <a:ea typeface="Franklin Gothic"/>
                <a:cs typeface="Franklin Gothic"/>
                <a:sym typeface="Franklin Gothic"/>
              </a:rPr>
              <a:t>Error Likely Situations (ELS)</a:t>
            </a:r>
            <a:endParaRPr b="1" sz="1800">
              <a:solidFill>
                <a:schemeClr val="dk1"/>
              </a:solidFill>
              <a:latin typeface="Franklin Gothic"/>
              <a:ea typeface="Franklin Gothic"/>
              <a:cs typeface="Franklin Gothic"/>
              <a:sym typeface="Franklin Gothic"/>
            </a:endParaRPr>
          </a:p>
          <a:p>
            <a:pPr indent="-147320" lvl="0" marL="274320" rtl="0" algn="l">
              <a:lnSpc>
                <a:spcPct val="115000"/>
              </a:lnSpc>
              <a:spcBef>
                <a:spcPts val="1200"/>
              </a:spcBef>
              <a:spcAft>
                <a:spcPts val="0"/>
              </a:spcAft>
              <a:buClr>
                <a:schemeClr val="dk1"/>
              </a:buClr>
              <a:buSzPts val="1600"/>
              <a:buChar char="●"/>
            </a:pPr>
            <a:r>
              <a:rPr lang="en-US" sz="1600">
                <a:solidFill>
                  <a:schemeClr val="dk1"/>
                </a:solidFill>
                <a:latin typeface="Franklin Gothic"/>
                <a:ea typeface="Franklin Gothic"/>
                <a:cs typeface="Franklin Gothic"/>
                <a:sym typeface="Franklin Gothic"/>
              </a:rPr>
              <a:t>A work situation where </a:t>
            </a:r>
            <a:r>
              <a:rPr b="1" lang="en-US" sz="1600">
                <a:solidFill>
                  <a:schemeClr val="dk1"/>
                </a:solidFill>
                <a:latin typeface="Franklin Gothic"/>
                <a:ea typeface="Franklin Gothic"/>
                <a:cs typeface="Franklin Gothic"/>
                <a:sym typeface="Franklin Gothic"/>
              </a:rPr>
              <a:t>performance-shaping factors</a:t>
            </a:r>
            <a:r>
              <a:rPr lang="en-US" sz="1600">
                <a:solidFill>
                  <a:schemeClr val="dk1"/>
                </a:solidFill>
                <a:latin typeface="Franklin Gothic"/>
                <a:ea typeface="Franklin Gothic"/>
                <a:cs typeface="Franklin Gothic"/>
                <a:sym typeface="Franklin Gothic"/>
              </a:rPr>
              <a:t> are incompatible with the worker's capabilities, limitations, or needs.</a:t>
            </a:r>
            <a:endParaRPr sz="1600">
              <a:solidFill>
                <a:schemeClr val="dk1"/>
              </a:solidFill>
              <a:latin typeface="Franklin Gothic"/>
              <a:ea typeface="Franklin Gothic"/>
              <a:cs typeface="Franklin Gothic"/>
              <a:sym typeface="Franklin Gothic"/>
            </a:endParaRPr>
          </a:p>
          <a:p>
            <a:pPr indent="-147320" lvl="0" marL="274320" rtl="0" algn="l">
              <a:lnSpc>
                <a:spcPct val="115000"/>
              </a:lnSpc>
              <a:spcBef>
                <a:spcPts val="0"/>
              </a:spcBef>
              <a:spcAft>
                <a:spcPts val="0"/>
              </a:spcAft>
              <a:buClr>
                <a:schemeClr val="dk1"/>
              </a:buClr>
              <a:buSzPts val="1600"/>
              <a:buChar char="●"/>
            </a:pPr>
            <a:r>
              <a:rPr lang="en-US" sz="1600">
                <a:solidFill>
                  <a:schemeClr val="dk1"/>
                </a:solidFill>
                <a:latin typeface="Franklin Gothic"/>
                <a:ea typeface="Franklin Gothic"/>
                <a:cs typeface="Franklin Gothic"/>
                <a:sym typeface="Franklin Gothic"/>
              </a:rPr>
              <a:t>Workers are </a:t>
            </a:r>
            <a:r>
              <a:rPr b="1" lang="en-US" sz="1600">
                <a:solidFill>
                  <a:schemeClr val="dk1"/>
                </a:solidFill>
                <a:latin typeface="Franklin Gothic"/>
                <a:ea typeface="Franklin Gothic"/>
                <a:cs typeface="Franklin Gothic"/>
                <a:sym typeface="Franklin Gothic"/>
              </a:rPr>
              <a:t>much more likely</a:t>
            </a:r>
            <a:r>
              <a:rPr lang="en-US" sz="1600">
                <a:solidFill>
                  <a:schemeClr val="dk1"/>
                </a:solidFill>
                <a:latin typeface="Franklin Gothic"/>
                <a:ea typeface="Franklin Gothic"/>
                <a:cs typeface="Franklin Gothic"/>
                <a:sym typeface="Franklin Gothic"/>
              </a:rPr>
              <a:t> to make errors in these situations, especially when under </a:t>
            </a:r>
            <a:r>
              <a:rPr b="1" lang="en-US" sz="1600">
                <a:solidFill>
                  <a:schemeClr val="dk1"/>
                </a:solidFill>
                <a:latin typeface="Franklin Gothic"/>
                <a:ea typeface="Franklin Gothic"/>
                <a:cs typeface="Franklin Gothic"/>
                <a:sym typeface="Franklin Gothic"/>
              </a:rPr>
              <a:t>stress</a:t>
            </a:r>
            <a:r>
              <a:rPr lang="en-US" sz="1600">
                <a:solidFill>
                  <a:schemeClr val="dk1"/>
                </a:solidFill>
                <a:latin typeface="Franklin Gothic"/>
                <a:ea typeface="Franklin Gothic"/>
                <a:cs typeface="Franklin Gothic"/>
                <a:sym typeface="Franklin Gothic"/>
              </a:rPr>
              <a:t>.</a:t>
            </a:r>
            <a:endParaRPr b="1" sz="2300">
              <a:solidFill>
                <a:schemeClr val="dk1"/>
              </a:solidFill>
              <a:latin typeface="Franklin Gothic"/>
              <a:ea typeface="Franklin Gothic"/>
              <a:cs typeface="Franklin Gothic"/>
              <a:sym typeface="Franklin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3"/>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ERROR LIKELY SITUATION - CONFINED SPACE CASE STUDY</a:t>
            </a:r>
            <a:endParaRPr/>
          </a:p>
        </p:txBody>
      </p:sp>
      <p:graphicFrame>
        <p:nvGraphicFramePr>
          <p:cNvPr id="343" name="Google Shape;343;p53"/>
          <p:cNvGraphicFramePr/>
          <p:nvPr/>
        </p:nvGraphicFramePr>
        <p:xfrm>
          <a:off x="709200" y="1503017"/>
          <a:ext cx="3000000" cy="3000000"/>
        </p:xfrm>
        <a:graphic>
          <a:graphicData uri="http://schemas.openxmlformats.org/drawingml/2006/table">
            <a:tbl>
              <a:tblPr>
                <a:noFill/>
                <a:tableStyleId>{AC06A738-0D7C-499C-917D-97F6750CF39B}</a:tableStyleId>
              </a:tblPr>
              <a:tblGrid>
                <a:gridCol w="2076100"/>
                <a:gridCol w="3328625"/>
                <a:gridCol w="5368875"/>
              </a:tblGrid>
              <a:tr h="672550">
                <a:tc>
                  <a:txBody>
                    <a:bodyPr/>
                    <a:lstStyle/>
                    <a:p>
                      <a:pPr indent="0" lvl="0" marL="0" rtl="0" algn="l">
                        <a:lnSpc>
                          <a:spcPct val="115000"/>
                        </a:lnSpc>
                        <a:spcBef>
                          <a:spcPts val="0"/>
                        </a:spcBef>
                        <a:spcAft>
                          <a:spcPts val="0"/>
                        </a:spcAft>
                        <a:buNone/>
                      </a:pPr>
                      <a:r>
                        <a:rPr b="1" lang="en-US">
                          <a:solidFill>
                            <a:schemeClr val="lt1"/>
                          </a:solidFill>
                          <a:latin typeface="Franklin Gothic"/>
                          <a:ea typeface="Franklin Gothic"/>
                          <a:cs typeface="Franklin Gothic"/>
                          <a:sym typeface="Franklin Gothic"/>
                        </a:rPr>
                        <a:t>Performance-Shaping Factor</a:t>
                      </a:r>
                      <a:endParaRPr b="1">
                        <a:solidFill>
                          <a:schemeClr val="lt1"/>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solidFill>
                      <a:srgbClr val="007CC2"/>
                    </a:solidFill>
                  </a:tcPr>
                </a:tc>
                <a:tc>
                  <a:txBody>
                    <a:bodyPr/>
                    <a:lstStyle/>
                    <a:p>
                      <a:pPr indent="0" lvl="0" marL="0" rtl="0" algn="l">
                        <a:lnSpc>
                          <a:spcPct val="115000"/>
                        </a:lnSpc>
                        <a:spcBef>
                          <a:spcPts val="0"/>
                        </a:spcBef>
                        <a:spcAft>
                          <a:spcPts val="0"/>
                        </a:spcAft>
                        <a:buNone/>
                      </a:pPr>
                      <a:r>
                        <a:rPr b="1" lang="en-US">
                          <a:solidFill>
                            <a:schemeClr val="lt1"/>
                          </a:solidFill>
                          <a:latin typeface="Franklin Gothic"/>
                          <a:ea typeface="Franklin Gothic"/>
                          <a:cs typeface="Franklin Gothic"/>
                          <a:sym typeface="Franklin Gothic"/>
                        </a:rPr>
                        <a:t>Worker's Capability/Limitation/Need</a:t>
                      </a:r>
                      <a:endParaRPr b="1">
                        <a:solidFill>
                          <a:schemeClr val="lt1"/>
                        </a:solidFill>
                        <a:latin typeface="Franklin Gothic"/>
                        <a:ea typeface="Franklin Gothic"/>
                        <a:cs typeface="Franklin Gothic"/>
                        <a:sym typeface="Franklin Gothic"/>
                      </a:endParaRPr>
                    </a:p>
                  </a:txBody>
                  <a:tcPr marT="76200" marB="76200" marR="114300" marL="114300" anchor="ctr">
                    <a:lnL cap="flat" cmpd="sng" w="6350">
                      <a:solidFill>
                        <a:schemeClr val="lt1"/>
                      </a:solidFill>
                      <a:prstDash val="solid"/>
                      <a:round/>
                      <a:headEnd len="sm" w="sm" type="none"/>
                      <a:tailEnd len="sm" w="sm" type="none"/>
                    </a:lnL>
                    <a:lnR cap="flat" cmpd="sng" w="6350">
                      <a:solidFill>
                        <a:schemeClr val="lt1"/>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solidFill>
                      <a:srgbClr val="007CC2"/>
                    </a:solidFill>
                  </a:tcPr>
                </a:tc>
                <a:tc>
                  <a:txBody>
                    <a:bodyPr/>
                    <a:lstStyle/>
                    <a:p>
                      <a:pPr indent="0" lvl="0" marL="0" rtl="0" algn="l">
                        <a:lnSpc>
                          <a:spcPct val="115000"/>
                        </a:lnSpc>
                        <a:spcBef>
                          <a:spcPts val="0"/>
                        </a:spcBef>
                        <a:spcAft>
                          <a:spcPts val="0"/>
                        </a:spcAft>
                        <a:buNone/>
                      </a:pPr>
                      <a:r>
                        <a:rPr b="1" lang="en-US">
                          <a:solidFill>
                            <a:schemeClr val="lt1"/>
                          </a:solidFill>
                          <a:latin typeface="Franklin Gothic"/>
                          <a:ea typeface="Franklin Gothic"/>
                          <a:cs typeface="Franklin Gothic"/>
                          <a:sym typeface="Franklin Gothic"/>
                        </a:rPr>
                        <a:t>Incompatibility/Conflict</a:t>
                      </a:r>
                      <a:endParaRPr b="1">
                        <a:solidFill>
                          <a:schemeClr val="lt1"/>
                        </a:solidFill>
                        <a:latin typeface="Franklin Gothic"/>
                        <a:ea typeface="Franklin Gothic"/>
                        <a:cs typeface="Franklin Gothic"/>
                        <a:sym typeface="Franklin Gothic"/>
                      </a:endParaRPr>
                    </a:p>
                  </a:txBody>
                  <a:tcPr marT="76200" marB="76200" marR="114300" marL="114300" anchor="ctr">
                    <a:lnL cap="flat" cmpd="sng" w="6350">
                      <a:solidFill>
                        <a:schemeClr val="lt1"/>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solidFill>
                      <a:srgbClr val="007CC2"/>
                    </a:solidFill>
                  </a:tcPr>
                </a:tc>
              </a:tr>
              <a:tr h="478250">
                <a:tc>
                  <a:txBody>
                    <a:bodyPr/>
                    <a:lstStyle/>
                    <a:p>
                      <a:pPr indent="0" lvl="0" marL="0" rtl="0" algn="l">
                        <a:lnSpc>
                          <a:spcPct val="115000"/>
                        </a:lnSpc>
                        <a:spcBef>
                          <a:spcPts val="0"/>
                        </a:spcBef>
                        <a:spcAft>
                          <a:spcPts val="0"/>
                        </a:spcAft>
                        <a:buNone/>
                      </a:pPr>
                      <a:r>
                        <a:rPr b="1" lang="en-US" sz="1300">
                          <a:solidFill>
                            <a:srgbClr val="1B1C1D"/>
                          </a:solidFill>
                          <a:latin typeface="Franklin Gothic"/>
                          <a:ea typeface="Franklin Gothic"/>
                          <a:cs typeface="Franklin Gothic"/>
                          <a:sym typeface="Franklin Gothic"/>
                        </a:rPr>
                        <a:t>Physical Environment</a:t>
                      </a:r>
                      <a:endParaRPr b="1"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r>
              <a:tr h="909200">
                <a:tc>
                  <a:txBody>
                    <a:bodyPr/>
                    <a:lstStyle/>
                    <a:p>
                      <a:pPr indent="0" lvl="0" marL="0" rtl="0" algn="l">
                        <a:lnSpc>
                          <a:spcPct val="115000"/>
                        </a:lnSpc>
                        <a:spcBef>
                          <a:spcPts val="0"/>
                        </a:spcBef>
                        <a:spcAft>
                          <a:spcPts val="0"/>
                        </a:spcAft>
                        <a:buNone/>
                      </a:pPr>
                      <a:r>
                        <a:rPr b="1" lang="en-US" sz="1300">
                          <a:solidFill>
                            <a:srgbClr val="1B1C1D"/>
                          </a:solidFill>
                          <a:latin typeface="Franklin Gothic"/>
                          <a:ea typeface="Franklin Gothic"/>
                          <a:cs typeface="Franklin Gothic"/>
                          <a:sym typeface="Franklin Gothic"/>
                        </a:rPr>
                        <a:t>Inadequate Lighting</a:t>
                      </a:r>
                      <a:r>
                        <a:rPr lang="en-US" sz="1300">
                          <a:solidFill>
                            <a:srgbClr val="1B1C1D"/>
                          </a:solidFill>
                          <a:latin typeface="Franklin Gothic"/>
                          <a:ea typeface="Franklin Gothic"/>
                          <a:cs typeface="Franklin Gothic"/>
                          <a:sym typeface="Franklin Gothic"/>
                        </a:rPr>
                        <a:t> (Dim, patchy, or highly localized)</a:t>
                      </a:r>
                      <a:endParaRPr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1300">
                          <a:solidFill>
                            <a:srgbClr val="1B1C1D"/>
                          </a:solidFill>
                          <a:latin typeface="Franklin Gothic"/>
                          <a:ea typeface="Franklin Gothic"/>
                          <a:cs typeface="Franklin Gothic"/>
                          <a:sym typeface="Franklin Gothic"/>
                        </a:rPr>
                        <a:t>Need for Clear Vision and Visual Acuity</a:t>
                      </a:r>
                      <a:r>
                        <a:rPr lang="en-US" sz="1300">
                          <a:solidFill>
                            <a:srgbClr val="1B1C1D"/>
                          </a:solidFill>
                          <a:latin typeface="Franklin Gothic"/>
                          <a:ea typeface="Franklin Gothic"/>
                          <a:cs typeface="Franklin Gothic"/>
                          <a:sym typeface="Franklin Gothic"/>
                        </a:rPr>
                        <a:t> to perform precise work (welding, cutting, measuring).</a:t>
                      </a:r>
                      <a:endParaRPr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300">
                          <a:solidFill>
                            <a:srgbClr val="1B1C1D"/>
                          </a:solidFill>
                          <a:latin typeface="Franklin Gothic"/>
                          <a:ea typeface="Franklin Gothic"/>
                          <a:cs typeface="Franklin Gothic"/>
                          <a:sym typeface="Franklin Gothic"/>
                        </a:rPr>
                        <a:t>The limited visibility forces the worker to strain, reposition awkwardly, or rely on touch, </a:t>
                      </a:r>
                      <a:r>
                        <a:rPr b="1" lang="en-US" sz="1300">
                          <a:solidFill>
                            <a:srgbClr val="1B1C1D"/>
                          </a:solidFill>
                          <a:latin typeface="Franklin Gothic"/>
                          <a:ea typeface="Franklin Gothic"/>
                          <a:cs typeface="Franklin Gothic"/>
                          <a:sym typeface="Franklin Gothic"/>
                        </a:rPr>
                        <a:t>increasing the likelihood of a measurement error, an incorrect cut, or a welding flaw.</a:t>
                      </a:r>
                      <a:endParaRPr b="1"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r>
              <a:tr h="946575">
                <a:tc>
                  <a:txBody>
                    <a:bodyPr/>
                    <a:lstStyle/>
                    <a:p>
                      <a:pPr indent="0" lvl="0" marL="0" rtl="0" algn="l">
                        <a:lnSpc>
                          <a:spcPct val="115000"/>
                        </a:lnSpc>
                        <a:spcBef>
                          <a:spcPts val="0"/>
                        </a:spcBef>
                        <a:spcAft>
                          <a:spcPts val="0"/>
                        </a:spcAft>
                        <a:buNone/>
                      </a:pPr>
                      <a:r>
                        <a:rPr b="1" lang="en-US" sz="1300">
                          <a:solidFill>
                            <a:srgbClr val="1B1C1D"/>
                          </a:solidFill>
                          <a:latin typeface="Franklin Gothic"/>
                          <a:ea typeface="Franklin Gothic"/>
                          <a:cs typeface="Franklin Gothic"/>
                          <a:sym typeface="Franklin Gothic"/>
                        </a:rPr>
                        <a:t>Access/Maneuver Space</a:t>
                      </a:r>
                      <a:r>
                        <a:rPr lang="en-US" sz="1300">
                          <a:solidFill>
                            <a:srgbClr val="1B1C1D"/>
                          </a:solidFill>
                          <a:latin typeface="Franklin Gothic"/>
                          <a:ea typeface="Franklin Gothic"/>
                          <a:cs typeface="Franklin Gothic"/>
                          <a:sym typeface="Franklin Gothic"/>
                        </a:rPr>
                        <a:t> (Small, confined area)</a:t>
                      </a:r>
                      <a:endParaRPr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1300">
                          <a:solidFill>
                            <a:srgbClr val="1B1C1D"/>
                          </a:solidFill>
                          <a:latin typeface="Franklin Gothic"/>
                          <a:ea typeface="Franklin Gothic"/>
                          <a:cs typeface="Franklin Gothic"/>
                          <a:sym typeface="Franklin Gothic"/>
                        </a:rPr>
                        <a:t>Limitation of Human Mobility</a:t>
                      </a:r>
                      <a:r>
                        <a:rPr lang="en-US" sz="1300">
                          <a:solidFill>
                            <a:srgbClr val="1B1C1D"/>
                          </a:solidFill>
                          <a:latin typeface="Franklin Gothic"/>
                          <a:ea typeface="Franklin Gothic"/>
                          <a:cs typeface="Franklin Gothic"/>
                          <a:sym typeface="Franklin Gothic"/>
                        </a:rPr>
                        <a:t> (Need to move tools, position the body comfortably, and maintain balance).</a:t>
                      </a:r>
                      <a:endParaRPr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300">
                          <a:solidFill>
                            <a:srgbClr val="1B1C1D"/>
                          </a:solidFill>
                          <a:latin typeface="Franklin Gothic"/>
                          <a:ea typeface="Franklin Gothic"/>
                          <a:cs typeface="Franklin Gothic"/>
                          <a:sym typeface="Franklin Gothic"/>
                        </a:rPr>
                        <a:t>The confined space restricts the </a:t>
                      </a:r>
                      <a:r>
                        <a:rPr lang="en-US" sz="1300">
                          <a:solidFill>
                            <a:srgbClr val="1B1C1D"/>
                          </a:solidFill>
                          <a:latin typeface="Franklin Gothic"/>
                          <a:ea typeface="Franklin Gothic"/>
                          <a:cs typeface="Franklin Gothic"/>
                          <a:sym typeface="Franklin Gothic"/>
                        </a:rPr>
                        <a:t>workers</a:t>
                      </a:r>
                      <a:r>
                        <a:rPr lang="en-US" sz="1300">
                          <a:solidFill>
                            <a:srgbClr val="1B1C1D"/>
                          </a:solidFill>
                          <a:latin typeface="Franklin Gothic"/>
                          <a:ea typeface="Franklin Gothic"/>
                          <a:cs typeface="Franklin Gothic"/>
                          <a:sym typeface="Franklin Gothic"/>
                        </a:rPr>
                        <a:t> movement, making it difficult to hold a straight line or keep the tool steady. This </a:t>
                      </a:r>
                      <a:r>
                        <a:rPr b="1" lang="en-US" sz="1300">
                          <a:solidFill>
                            <a:srgbClr val="1B1C1D"/>
                          </a:solidFill>
                          <a:latin typeface="Franklin Gothic"/>
                          <a:ea typeface="Franklin Gothic"/>
                          <a:cs typeface="Franklin Gothic"/>
                          <a:sym typeface="Franklin Gothic"/>
                        </a:rPr>
                        <a:t>increases the chance of accidental contact, a slip, or a tool-handling error.</a:t>
                      </a:r>
                      <a:endParaRPr b="1"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r>
              <a:tr h="478250">
                <a:tc>
                  <a:txBody>
                    <a:bodyPr/>
                    <a:lstStyle/>
                    <a:p>
                      <a:pPr indent="0" lvl="0" marL="0" rtl="0" algn="l">
                        <a:lnSpc>
                          <a:spcPct val="115000"/>
                        </a:lnSpc>
                        <a:spcBef>
                          <a:spcPts val="0"/>
                        </a:spcBef>
                        <a:spcAft>
                          <a:spcPts val="0"/>
                        </a:spcAft>
                        <a:buNone/>
                      </a:pPr>
                      <a:r>
                        <a:rPr b="1" lang="en-US" sz="1300">
                          <a:solidFill>
                            <a:srgbClr val="1B1C1D"/>
                          </a:solidFill>
                          <a:latin typeface="Franklin Gothic"/>
                          <a:ea typeface="Franklin Gothic"/>
                          <a:cs typeface="Franklin Gothic"/>
                          <a:sym typeface="Franklin Gothic"/>
                        </a:rPr>
                        <a:t>Individual Worker Factor</a:t>
                      </a:r>
                      <a:endParaRPr b="1"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spcBef>
                          <a:spcPts val="0"/>
                        </a:spcBef>
                        <a:spcAft>
                          <a:spcPts val="0"/>
                        </a:spcAft>
                        <a:buNone/>
                      </a:pPr>
                      <a:r>
                        <a:t/>
                      </a:r>
                      <a:endParaRPr sz="1600">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r>
              <a:tr h="946575">
                <a:tc>
                  <a:txBody>
                    <a:bodyPr/>
                    <a:lstStyle/>
                    <a:p>
                      <a:pPr indent="0" lvl="0" marL="0" rtl="0" algn="l">
                        <a:lnSpc>
                          <a:spcPct val="115000"/>
                        </a:lnSpc>
                        <a:spcBef>
                          <a:spcPts val="0"/>
                        </a:spcBef>
                        <a:spcAft>
                          <a:spcPts val="0"/>
                        </a:spcAft>
                        <a:buNone/>
                      </a:pPr>
                      <a:r>
                        <a:rPr b="1" lang="en-US" sz="1300">
                          <a:solidFill>
                            <a:srgbClr val="1B1C1D"/>
                          </a:solidFill>
                          <a:latin typeface="Franklin Gothic"/>
                          <a:ea typeface="Franklin Gothic"/>
                          <a:cs typeface="Franklin Gothic"/>
                          <a:sym typeface="Franklin Gothic"/>
                        </a:rPr>
                        <a:t>Fatigue/Strain</a:t>
                      </a:r>
                      <a:r>
                        <a:rPr lang="en-US" sz="1300">
                          <a:solidFill>
                            <a:srgbClr val="1B1C1D"/>
                          </a:solidFill>
                          <a:latin typeface="Franklin Gothic"/>
                          <a:ea typeface="Franklin Gothic"/>
                          <a:cs typeface="Franklin Gothic"/>
                          <a:sym typeface="Franklin Gothic"/>
                        </a:rPr>
                        <a:t> (From extended awkward posture)</a:t>
                      </a:r>
                      <a:endParaRPr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1300">
                          <a:solidFill>
                            <a:srgbClr val="1B1C1D"/>
                          </a:solidFill>
                          <a:latin typeface="Franklin Gothic"/>
                          <a:ea typeface="Franklin Gothic"/>
                          <a:cs typeface="Franklin Gothic"/>
                          <a:sym typeface="Franklin Gothic"/>
                        </a:rPr>
                        <a:t>Limitation of Endurance</a:t>
                      </a:r>
                      <a:r>
                        <a:rPr lang="en-US" sz="1300">
                          <a:solidFill>
                            <a:srgbClr val="1B1C1D"/>
                          </a:solidFill>
                          <a:latin typeface="Franklin Gothic"/>
                          <a:ea typeface="Franklin Gothic"/>
                          <a:cs typeface="Franklin Gothic"/>
                          <a:sym typeface="Franklin Gothic"/>
                        </a:rPr>
                        <a:t> (The body's requirement for ergonomic posture and rest).</a:t>
                      </a:r>
                      <a:endParaRPr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US" sz="1300">
                          <a:solidFill>
                            <a:srgbClr val="1B1C1D"/>
                          </a:solidFill>
                          <a:latin typeface="Franklin Gothic"/>
                          <a:ea typeface="Franklin Gothic"/>
                          <a:cs typeface="Franklin Gothic"/>
                          <a:sym typeface="Franklin Gothic"/>
                        </a:rPr>
                        <a:t>Sustained awkward postures and visual strain from the dim light lead to </a:t>
                      </a:r>
                      <a:r>
                        <a:rPr b="1" lang="en-US" sz="1300">
                          <a:solidFill>
                            <a:srgbClr val="1B1C1D"/>
                          </a:solidFill>
                          <a:latin typeface="Franklin Gothic"/>
                          <a:ea typeface="Franklin Gothic"/>
                          <a:cs typeface="Franklin Gothic"/>
                          <a:sym typeface="Franklin Gothic"/>
                        </a:rPr>
                        <a:t>physical fatigue and reduced concentration</a:t>
                      </a:r>
                      <a:r>
                        <a:rPr lang="en-US" sz="1300">
                          <a:solidFill>
                            <a:srgbClr val="1B1C1D"/>
                          </a:solidFill>
                          <a:latin typeface="Franklin Gothic"/>
                          <a:ea typeface="Franklin Gothic"/>
                          <a:cs typeface="Franklin Gothic"/>
                          <a:sym typeface="Franklin Gothic"/>
                        </a:rPr>
                        <a:t> over time, directly </a:t>
                      </a:r>
                      <a:r>
                        <a:rPr b="1" lang="en-US" sz="1300">
                          <a:solidFill>
                            <a:srgbClr val="1B1C1D"/>
                          </a:solidFill>
                          <a:latin typeface="Franklin Gothic"/>
                          <a:ea typeface="Franklin Gothic"/>
                          <a:cs typeface="Franklin Gothic"/>
                          <a:sym typeface="Franklin Gothic"/>
                        </a:rPr>
                        <a:t>increasing the probability of a performance error or accident</a:t>
                      </a:r>
                      <a:r>
                        <a:rPr lang="en-US" sz="1300">
                          <a:solidFill>
                            <a:srgbClr val="1B1C1D"/>
                          </a:solidFill>
                          <a:latin typeface="Franklin Gothic"/>
                          <a:ea typeface="Franklin Gothic"/>
                          <a:cs typeface="Franklin Gothic"/>
                          <a:sym typeface="Franklin Gothic"/>
                        </a:rPr>
                        <a:t> towards the end of the task.</a:t>
                      </a:r>
                      <a:endParaRPr sz="1300">
                        <a:solidFill>
                          <a:srgbClr val="1B1C1D"/>
                        </a:solidFill>
                        <a:latin typeface="Franklin Gothic"/>
                        <a:ea typeface="Franklin Gothic"/>
                        <a:cs typeface="Franklin Gothic"/>
                        <a:sym typeface="Franklin Gothic"/>
                      </a:endParaRPr>
                    </a:p>
                  </a:txBody>
                  <a:tcPr marT="76200" marB="76200" marR="114300" marL="114300" anchor="ctr">
                    <a:lnL cap="flat" cmpd="sng" w="6350">
                      <a:solidFill>
                        <a:srgbClr val="007CC2"/>
                      </a:solidFill>
                      <a:prstDash val="solid"/>
                      <a:round/>
                      <a:headEnd len="sm" w="sm" type="none"/>
                      <a:tailEnd len="sm" w="sm" type="none"/>
                    </a:lnL>
                    <a:lnR cap="flat" cmpd="sng" w="6350">
                      <a:solidFill>
                        <a:srgbClr val="007CC2"/>
                      </a:solidFill>
                      <a:prstDash val="solid"/>
                      <a:round/>
                      <a:headEnd len="sm" w="sm" type="none"/>
                      <a:tailEnd len="sm" w="sm" type="none"/>
                    </a:lnR>
                    <a:lnT cap="flat" cmpd="sng" w="6350">
                      <a:solidFill>
                        <a:srgbClr val="007CC2"/>
                      </a:solidFill>
                      <a:prstDash val="solid"/>
                      <a:round/>
                      <a:headEnd len="sm" w="sm" type="none"/>
                      <a:tailEnd len="sm" w="sm" type="none"/>
                    </a:lnT>
                    <a:lnB cap="flat" cmpd="sng" w="6350">
                      <a:solidFill>
                        <a:srgbClr val="007CC2"/>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54"/>
          <p:cNvSpPr txBox="1"/>
          <p:nvPr/>
        </p:nvSpPr>
        <p:spPr>
          <a:xfrm>
            <a:off x="1024150" y="1403000"/>
            <a:ext cx="4832400" cy="4515000"/>
          </a:xfrm>
          <a:prstGeom prst="rect">
            <a:avLst/>
          </a:prstGeom>
          <a:noFill/>
          <a:ln>
            <a:noFill/>
          </a:ln>
        </p:spPr>
        <p:txBody>
          <a:bodyPr anchorCtr="0" anchor="t" bIns="91425" lIns="91425" spcFirstLastPara="1" rIns="91425" wrap="square" tIns="91425">
            <a:spAutoFit/>
          </a:bodyPr>
          <a:lstStyle/>
          <a:p>
            <a:pPr indent="0" lvl="0" marL="0" rtl="0" algn="l">
              <a:lnSpc>
                <a:spcPct val="125000"/>
              </a:lnSpc>
              <a:spcBef>
                <a:spcPts val="0"/>
              </a:spcBef>
              <a:spcAft>
                <a:spcPts val="0"/>
              </a:spcAft>
              <a:buNone/>
            </a:pPr>
            <a:r>
              <a:rPr b="1" lang="en-US" sz="2000">
                <a:solidFill>
                  <a:schemeClr val="dk1"/>
                </a:solidFill>
                <a:latin typeface="Franklin Gothic"/>
                <a:ea typeface="Franklin Gothic"/>
                <a:cs typeface="Franklin Gothic"/>
                <a:sym typeface="Franklin Gothic"/>
              </a:rPr>
              <a:t>Error Outcome</a:t>
            </a:r>
            <a:endParaRPr b="1" sz="2000">
              <a:solidFill>
                <a:schemeClr val="dk1"/>
              </a:solidFill>
              <a:latin typeface="Franklin Gothic"/>
              <a:ea typeface="Franklin Gothic"/>
              <a:cs typeface="Franklin Gothic"/>
              <a:sym typeface="Franklin Gothic"/>
            </a:endParaRPr>
          </a:p>
          <a:p>
            <a:pPr indent="0" lvl="0" marL="0" rtl="0" algn="l">
              <a:lnSpc>
                <a:spcPct val="125000"/>
              </a:lnSpc>
              <a:spcBef>
                <a:spcPts val="400"/>
              </a:spcBef>
              <a:spcAft>
                <a:spcPts val="0"/>
              </a:spcAft>
              <a:buNone/>
            </a:pPr>
            <a:r>
              <a:rPr lang="en-US" sz="1800">
                <a:solidFill>
                  <a:schemeClr val="dk1"/>
                </a:solidFill>
                <a:latin typeface="Franklin Gothic"/>
                <a:ea typeface="Franklin Gothic"/>
                <a:cs typeface="Franklin Gothic"/>
                <a:sym typeface="Franklin Gothic"/>
              </a:rPr>
              <a:t>The incompatibility between the </a:t>
            </a:r>
            <a:r>
              <a:rPr b="1" lang="en-US" sz="1800">
                <a:solidFill>
                  <a:schemeClr val="dk1"/>
                </a:solidFill>
                <a:latin typeface="Franklin Gothic"/>
                <a:ea typeface="Franklin Gothic"/>
                <a:cs typeface="Franklin Gothic"/>
                <a:sym typeface="Franklin Gothic"/>
              </a:rPr>
              <a:t>need for good visibility/mobility</a:t>
            </a:r>
            <a:r>
              <a:rPr lang="en-US" sz="1800">
                <a:solidFill>
                  <a:schemeClr val="dk1"/>
                </a:solidFill>
                <a:latin typeface="Franklin Gothic"/>
                <a:ea typeface="Franklin Gothic"/>
                <a:cs typeface="Franklin Gothic"/>
                <a:sym typeface="Franklin Gothic"/>
              </a:rPr>
              <a:t> and the </a:t>
            </a:r>
            <a:r>
              <a:rPr b="1" lang="en-US" sz="1800">
                <a:solidFill>
                  <a:schemeClr val="dk1"/>
                </a:solidFill>
                <a:latin typeface="Franklin Gothic"/>
                <a:ea typeface="Franklin Gothic"/>
                <a:cs typeface="Franklin Gothic"/>
                <a:sym typeface="Franklin Gothic"/>
              </a:rPr>
              <a:t>poorly lit, confined environment</a:t>
            </a:r>
            <a:r>
              <a:rPr lang="en-US" sz="1800">
                <a:solidFill>
                  <a:schemeClr val="dk1"/>
                </a:solidFill>
                <a:latin typeface="Franklin Gothic"/>
                <a:ea typeface="Franklin Gothic"/>
                <a:cs typeface="Franklin Gothic"/>
                <a:sym typeface="Franklin Gothic"/>
              </a:rPr>
              <a:t> makes it highly likely that the worker will:</a:t>
            </a:r>
            <a:endParaRPr sz="1800">
              <a:solidFill>
                <a:schemeClr val="dk1"/>
              </a:solidFill>
              <a:latin typeface="Franklin Gothic"/>
              <a:ea typeface="Franklin Gothic"/>
              <a:cs typeface="Franklin Gothic"/>
              <a:sym typeface="Franklin Gothic"/>
            </a:endParaRPr>
          </a:p>
          <a:p>
            <a:pPr indent="-160020" lvl="0" marL="274320" rtl="0" algn="l">
              <a:lnSpc>
                <a:spcPct val="125000"/>
              </a:lnSpc>
              <a:spcBef>
                <a:spcPts val="400"/>
              </a:spcBef>
              <a:spcAft>
                <a:spcPts val="0"/>
              </a:spcAft>
              <a:buClr>
                <a:schemeClr val="dk1"/>
              </a:buClr>
              <a:buSzPts val="1800"/>
              <a:buFont typeface="Franklin Gothic"/>
              <a:buChar char="●"/>
            </a:pPr>
            <a:r>
              <a:rPr b="1" lang="en-US" sz="1800">
                <a:solidFill>
                  <a:schemeClr val="dk1"/>
                </a:solidFill>
                <a:latin typeface="Franklin Gothic"/>
                <a:ea typeface="Franklin Gothic"/>
                <a:cs typeface="Franklin Gothic"/>
                <a:sym typeface="Franklin Gothic"/>
              </a:rPr>
              <a:t>Make a measurement error</a:t>
            </a:r>
            <a:r>
              <a:rPr lang="en-US" sz="1800">
                <a:solidFill>
                  <a:schemeClr val="dk1"/>
                </a:solidFill>
                <a:latin typeface="Franklin Gothic"/>
                <a:ea typeface="Franklin Gothic"/>
                <a:cs typeface="Franklin Gothic"/>
                <a:sym typeface="Franklin Gothic"/>
              </a:rPr>
              <a:t> (e.g., cutting a pipe too short).</a:t>
            </a:r>
            <a:endParaRPr sz="1800">
              <a:solidFill>
                <a:schemeClr val="dk1"/>
              </a:solidFill>
              <a:latin typeface="Franklin Gothic"/>
              <a:ea typeface="Franklin Gothic"/>
              <a:cs typeface="Franklin Gothic"/>
              <a:sym typeface="Franklin Gothic"/>
            </a:endParaRPr>
          </a:p>
          <a:p>
            <a:pPr indent="-160020" lvl="0" marL="274320" rtl="0" algn="l">
              <a:lnSpc>
                <a:spcPct val="125000"/>
              </a:lnSpc>
              <a:spcBef>
                <a:spcPts val="400"/>
              </a:spcBef>
              <a:spcAft>
                <a:spcPts val="0"/>
              </a:spcAft>
              <a:buClr>
                <a:schemeClr val="dk1"/>
              </a:buClr>
              <a:buSzPts val="1800"/>
              <a:buFont typeface="Franklin Gothic"/>
              <a:buChar char="●"/>
            </a:pPr>
            <a:r>
              <a:rPr b="1" lang="en-US" sz="1800">
                <a:solidFill>
                  <a:schemeClr val="dk1"/>
                </a:solidFill>
                <a:latin typeface="Franklin Gothic"/>
                <a:ea typeface="Franklin Gothic"/>
                <a:cs typeface="Franklin Gothic"/>
                <a:sym typeface="Franklin Gothic"/>
              </a:rPr>
              <a:t>Misalign the material</a:t>
            </a:r>
            <a:r>
              <a:rPr lang="en-US" sz="1800">
                <a:solidFill>
                  <a:schemeClr val="dk1"/>
                </a:solidFill>
                <a:latin typeface="Franklin Gothic"/>
                <a:ea typeface="Franklin Gothic"/>
                <a:cs typeface="Franklin Gothic"/>
                <a:sym typeface="Franklin Gothic"/>
              </a:rPr>
              <a:t> (e.g., weld a joint crookedly).</a:t>
            </a:r>
            <a:endParaRPr sz="1800">
              <a:solidFill>
                <a:schemeClr val="dk1"/>
              </a:solidFill>
              <a:latin typeface="Franklin Gothic"/>
              <a:ea typeface="Franklin Gothic"/>
              <a:cs typeface="Franklin Gothic"/>
              <a:sym typeface="Franklin Gothic"/>
            </a:endParaRPr>
          </a:p>
          <a:p>
            <a:pPr indent="-160020" lvl="0" marL="274320" rtl="0" algn="l">
              <a:lnSpc>
                <a:spcPct val="125000"/>
              </a:lnSpc>
              <a:spcBef>
                <a:spcPts val="400"/>
              </a:spcBef>
              <a:spcAft>
                <a:spcPts val="400"/>
              </a:spcAft>
              <a:buClr>
                <a:schemeClr val="dk1"/>
              </a:buClr>
              <a:buSzPts val="1800"/>
              <a:buFont typeface="Franklin Gothic"/>
              <a:buChar char="●"/>
            </a:pPr>
            <a:r>
              <a:rPr b="1" lang="en-US" sz="1800">
                <a:solidFill>
                  <a:schemeClr val="dk1"/>
                </a:solidFill>
                <a:latin typeface="Franklin Gothic"/>
                <a:ea typeface="Franklin Gothic"/>
                <a:cs typeface="Franklin Gothic"/>
                <a:sym typeface="Franklin Gothic"/>
              </a:rPr>
              <a:t>Sustain a minor injury</a:t>
            </a:r>
            <a:r>
              <a:rPr lang="en-US" sz="1800">
                <a:solidFill>
                  <a:schemeClr val="dk1"/>
                </a:solidFill>
                <a:latin typeface="Franklin Gothic"/>
                <a:ea typeface="Franklin Gothic"/>
                <a:cs typeface="Franklin Gothic"/>
                <a:sym typeface="Franklin Gothic"/>
              </a:rPr>
              <a:t> (e.g., bump their head or scrape their hand due to restricted movement).</a:t>
            </a:r>
            <a:endParaRPr sz="1800">
              <a:solidFill>
                <a:schemeClr val="dk1"/>
              </a:solidFill>
              <a:latin typeface="Franklin Gothic"/>
              <a:ea typeface="Franklin Gothic"/>
              <a:cs typeface="Franklin Gothic"/>
              <a:sym typeface="Franklin Gothic"/>
            </a:endParaRPr>
          </a:p>
        </p:txBody>
      </p:sp>
      <p:sp>
        <p:nvSpPr>
          <p:cNvPr id="349" name="Google Shape;349;p54"/>
          <p:cNvSpPr txBox="1"/>
          <p:nvPr/>
        </p:nvSpPr>
        <p:spPr>
          <a:xfrm>
            <a:off x="1024155" y="310900"/>
            <a:ext cx="11052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300">
                <a:solidFill>
                  <a:schemeClr val="dk1"/>
                </a:solidFill>
                <a:latin typeface="Franklin Gothic"/>
                <a:ea typeface="Franklin Gothic"/>
                <a:cs typeface="Franklin Gothic"/>
                <a:sym typeface="Franklin Gothic"/>
              </a:rPr>
              <a:t>ERROR LIKELY SITUATION - CONFINED SPACE CASE STUDY</a:t>
            </a:r>
            <a:endParaRPr b="1" sz="3300">
              <a:solidFill>
                <a:schemeClr val="dk1"/>
              </a:solidFill>
              <a:latin typeface="Franklin Gothic"/>
              <a:ea typeface="Franklin Gothic"/>
              <a:cs typeface="Franklin Gothic"/>
              <a:sym typeface="Franklin Gothic"/>
            </a:endParaRPr>
          </a:p>
        </p:txBody>
      </p:sp>
      <p:pic>
        <p:nvPicPr>
          <p:cNvPr id="350" name="Google Shape;350;p54" title="UNO-64.jpg"/>
          <p:cNvPicPr preferRelativeResize="0"/>
          <p:nvPr/>
        </p:nvPicPr>
        <p:blipFill>
          <a:blip r:embed="rId3">
            <a:alphaModFix/>
          </a:blip>
          <a:stretch>
            <a:fillRect/>
          </a:stretch>
        </p:blipFill>
        <p:spPr>
          <a:xfrm>
            <a:off x="6448650" y="1884084"/>
            <a:ext cx="5524500" cy="36820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5"/>
          <p:cNvSpPr txBox="1"/>
          <p:nvPr>
            <p:ph type="title"/>
          </p:nvPr>
        </p:nvSpPr>
        <p:spPr>
          <a:xfrm>
            <a:off x="1002967" y="274317"/>
            <a:ext cx="10773600" cy="763500"/>
          </a:xfrm>
          <a:prstGeom prst="rect">
            <a:avLst/>
          </a:prstGeom>
        </p:spPr>
        <p:txBody>
          <a:bodyPr anchorCtr="0" anchor="t" bIns="121900" lIns="121900" spcFirstLastPara="1" rIns="121900" wrap="square" tIns="121900">
            <a:normAutofit/>
          </a:bodyPr>
          <a:lstStyle/>
          <a:p>
            <a:pPr indent="0" lvl="0" marL="0" rtl="0" algn="l">
              <a:spcBef>
                <a:spcPts val="0"/>
              </a:spcBef>
              <a:spcAft>
                <a:spcPts val="0"/>
              </a:spcAft>
              <a:buNone/>
            </a:pPr>
            <a:r>
              <a:rPr lang="en-US"/>
              <a:t>ERROR IS NORMAL &amp; EXPECTED</a:t>
            </a:r>
            <a:endParaRPr/>
          </a:p>
        </p:txBody>
      </p:sp>
      <p:sp>
        <p:nvSpPr>
          <p:cNvPr id="356" name="Google Shape;356;p55"/>
          <p:cNvSpPr txBox="1"/>
          <p:nvPr/>
        </p:nvSpPr>
        <p:spPr>
          <a:xfrm>
            <a:off x="1002975" y="1152125"/>
            <a:ext cx="9126900" cy="46794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400"/>
              </a:spcBef>
              <a:spcAft>
                <a:spcPts val="0"/>
              </a:spcAft>
              <a:buNone/>
            </a:pPr>
            <a:r>
              <a:rPr b="1" lang="en-US" sz="1800">
                <a:solidFill>
                  <a:schemeClr val="dk1"/>
                </a:solidFill>
                <a:latin typeface="Franklin Gothic"/>
                <a:ea typeface="Franklin Gothic"/>
                <a:cs typeface="Franklin Gothic"/>
                <a:sym typeface="Franklin Gothic"/>
              </a:rPr>
              <a:t>Error Precursors</a:t>
            </a:r>
            <a:endParaRPr b="1" sz="1800">
              <a:solidFill>
                <a:schemeClr val="dk1"/>
              </a:solidFill>
              <a:latin typeface="Franklin Gothic"/>
              <a:ea typeface="Franklin Gothic"/>
              <a:cs typeface="Franklin Gothic"/>
              <a:sym typeface="Franklin Gothic"/>
            </a:endParaRPr>
          </a:p>
          <a:p>
            <a:pPr indent="-147320" lvl="0" marL="274320" rtl="0" algn="l">
              <a:lnSpc>
                <a:spcPct val="150000"/>
              </a:lnSpc>
              <a:spcBef>
                <a:spcPts val="1200"/>
              </a:spcBef>
              <a:spcAft>
                <a:spcPts val="0"/>
              </a:spcAft>
              <a:buClr>
                <a:schemeClr val="dk1"/>
              </a:buClr>
              <a:buSzPts val="1600"/>
              <a:buChar char="●"/>
            </a:pPr>
            <a:r>
              <a:rPr lang="en-US" sz="1600">
                <a:solidFill>
                  <a:schemeClr val="dk1"/>
                </a:solidFill>
                <a:latin typeface="Franklin Gothic"/>
                <a:ea typeface="Franklin Gothic"/>
                <a:cs typeface="Franklin Gothic"/>
                <a:sym typeface="Franklin Gothic"/>
              </a:rPr>
              <a:t>Unfavorable conditions embedded in the job site.</a:t>
            </a:r>
            <a:endParaRPr sz="1600">
              <a:solidFill>
                <a:schemeClr val="dk1"/>
              </a:solidFill>
              <a:latin typeface="Franklin Gothic"/>
              <a:ea typeface="Franklin Gothic"/>
              <a:cs typeface="Franklin Gothic"/>
              <a:sym typeface="Franklin Gothic"/>
            </a:endParaRPr>
          </a:p>
          <a:p>
            <a:pPr indent="-147320" lvl="0" marL="274320" rtl="0" algn="l">
              <a:lnSpc>
                <a:spcPct val="150000"/>
              </a:lnSpc>
              <a:spcBef>
                <a:spcPts val="0"/>
              </a:spcBef>
              <a:spcAft>
                <a:spcPts val="0"/>
              </a:spcAft>
              <a:buClr>
                <a:schemeClr val="dk1"/>
              </a:buClr>
              <a:buSzPts val="1600"/>
              <a:buChar char="●"/>
            </a:pPr>
            <a:r>
              <a:rPr lang="en-US" sz="1600">
                <a:solidFill>
                  <a:schemeClr val="dk1"/>
                </a:solidFill>
                <a:latin typeface="Franklin Gothic"/>
                <a:ea typeface="Franklin Gothic"/>
                <a:cs typeface="Franklin Gothic"/>
                <a:sym typeface="Franklin Gothic"/>
              </a:rPr>
              <a:t>They create </a:t>
            </a:r>
            <a:r>
              <a:rPr b="1" lang="en-US" sz="1600">
                <a:solidFill>
                  <a:schemeClr val="dk1"/>
                </a:solidFill>
                <a:latin typeface="Franklin Gothic"/>
                <a:ea typeface="Franklin Gothic"/>
                <a:cs typeface="Franklin Gothic"/>
                <a:sym typeface="Franklin Gothic"/>
              </a:rPr>
              <a:t>mismatches</a:t>
            </a:r>
            <a:r>
              <a:rPr lang="en-US" sz="1600">
                <a:solidFill>
                  <a:schemeClr val="dk1"/>
                </a:solidFill>
                <a:latin typeface="Franklin Gothic"/>
                <a:ea typeface="Franklin Gothic"/>
                <a:cs typeface="Franklin Gothic"/>
                <a:sym typeface="Franklin Gothic"/>
              </a:rPr>
              <a:t> between a task and the individual worker.</a:t>
            </a:r>
            <a:endParaRPr sz="1600">
              <a:solidFill>
                <a:schemeClr val="dk1"/>
              </a:solidFill>
              <a:latin typeface="Franklin Gothic"/>
              <a:ea typeface="Franklin Gothic"/>
              <a:cs typeface="Franklin Gothic"/>
              <a:sym typeface="Franklin Gothic"/>
            </a:endParaRPr>
          </a:p>
          <a:p>
            <a:pPr indent="0" lvl="0" marL="0" rtl="0" algn="l">
              <a:lnSpc>
                <a:spcPct val="150000"/>
              </a:lnSpc>
              <a:spcBef>
                <a:spcPts val="1200"/>
              </a:spcBef>
              <a:spcAft>
                <a:spcPts val="0"/>
              </a:spcAft>
              <a:buClr>
                <a:schemeClr val="dk1"/>
              </a:buClr>
              <a:buSzPts val="1100"/>
              <a:buFont typeface="Arial"/>
              <a:buNone/>
            </a:pPr>
            <a:r>
              <a:rPr b="1" lang="en-US" sz="1800">
                <a:solidFill>
                  <a:schemeClr val="dk1"/>
                </a:solidFill>
                <a:latin typeface="Franklin Gothic"/>
                <a:ea typeface="Franklin Gothic"/>
                <a:cs typeface="Franklin Gothic"/>
                <a:sym typeface="Franklin Gothic"/>
              </a:rPr>
              <a:t>F</a:t>
            </a:r>
            <a:r>
              <a:rPr b="1" lang="en-US" sz="1800">
                <a:solidFill>
                  <a:schemeClr val="dk1"/>
                </a:solidFill>
                <a:latin typeface="Franklin Gothic"/>
                <a:ea typeface="Franklin Gothic"/>
                <a:cs typeface="Franklin Gothic"/>
                <a:sym typeface="Franklin Gothic"/>
              </a:rPr>
              <a:t>ailure</a:t>
            </a:r>
            <a:endParaRPr b="1" sz="1800">
              <a:solidFill>
                <a:schemeClr val="dk1"/>
              </a:solidFill>
              <a:latin typeface="Franklin Gothic"/>
              <a:ea typeface="Franklin Gothic"/>
              <a:cs typeface="Franklin Gothic"/>
              <a:sym typeface="Franklin Gothic"/>
            </a:endParaRPr>
          </a:p>
          <a:p>
            <a:pPr indent="-147320" lvl="0" marL="274320" rtl="0" algn="l">
              <a:lnSpc>
                <a:spcPct val="150000"/>
              </a:lnSpc>
              <a:spcBef>
                <a:spcPts val="1200"/>
              </a:spcBef>
              <a:spcAft>
                <a:spcPts val="0"/>
              </a:spcAft>
              <a:buClr>
                <a:schemeClr val="dk1"/>
              </a:buClr>
              <a:buSzPts val="1600"/>
              <a:buFont typeface="Franklin Gothic"/>
              <a:buChar char="●"/>
            </a:pPr>
            <a:r>
              <a:rPr lang="en-US" sz="1600">
                <a:solidFill>
                  <a:schemeClr val="dk1"/>
                </a:solidFill>
                <a:latin typeface="Franklin Gothic"/>
                <a:ea typeface="Franklin Gothic"/>
                <a:cs typeface="Franklin Gothic"/>
                <a:sym typeface="Franklin Gothic"/>
              </a:rPr>
              <a:t>The unexpected combination of normal performance variability. According to Erik Hollnagel failure happens for three reasons:</a:t>
            </a:r>
            <a:r>
              <a:rPr b="1" lang="en-US" sz="1600">
                <a:solidFill>
                  <a:schemeClr val="dk1"/>
                </a:solidFill>
                <a:latin typeface="Franklin Gothic"/>
                <a:ea typeface="Franklin Gothic"/>
                <a:cs typeface="Franklin Gothic"/>
                <a:sym typeface="Franklin Gothic"/>
              </a:rPr>
              <a:t> (and it’s RARELY because they are unsafe or failed to pre-plan)</a:t>
            </a:r>
            <a:endParaRPr b="1" sz="1600">
              <a:solidFill>
                <a:schemeClr val="dk1"/>
              </a:solidFill>
              <a:latin typeface="Franklin Gothic"/>
              <a:ea typeface="Franklin Gothic"/>
              <a:cs typeface="Franklin Gothic"/>
              <a:sym typeface="Franklin Gothic"/>
            </a:endParaRPr>
          </a:p>
          <a:p>
            <a:pPr indent="-147319" lvl="1" marL="731520" rtl="0" algn="l">
              <a:lnSpc>
                <a:spcPct val="150000"/>
              </a:lnSpc>
              <a:spcBef>
                <a:spcPts val="0"/>
              </a:spcBef>
              <a:spcAft>
                <a:spcPts val="0"/>
              </a:spcAft>
              <a:buClr>
                <a:schemeClr val="dk1"/>
              </a:buClr>
              <a:buSzPts val="1600"/>
              <a:buFont typeface="Franklin Gothic"/>
              <a:buAutoNum type="arabicPeriod"/>
            </a:pPr>
            <a:r>
              <a:rPr lang="en-US" sz="1600">
                <a:solidFill>
                  <a:schemeClr val="dk1"/>
                </a:solidFill>
                <a:latin typeface="Franklin Gothic"/>
                <a:ea typeface="Franklin Gothic"/>
                <a:cs typeface="Franklin Gothic"/>
                <a:sym typeface="Franklin Gothic"/>
              </a:rPr>
              <a:t>The worker believes that what is about to happen to them is simply not possible.</a:t>
            </a:r>
            <a:endParaRPr sz="1600">
              <a:solidFill>
                <a:schemeClr val="dk1"/>
              </a:solidFill>
              <a:latin typeface="Franklin Gothic"/>
              <a:ea typeface="Franklin Gothic"/>
              <a:cs typeface="Franklin Gothic"/>
              <a:sym typeface="Franklin Gothic"/>
            </a:endParaRPr>
          </a:p>
          <a:p>
            <a:pPr indent="-147319" lvl="1" marL="731520" rtl="0" algn="l">
              <a:lnSpc>
                <a:spcPct val="150000"/>
              </a:lnSpc>
              <a:spcBef>
                <a:spcPts val="0"/>
              </a:spcBef>
              <a:spcAft>
                <a:spcPts val="0"/>
              </a:spcAft>
              <a:buClr>
                <a:schemeClr val="dk1"/>
              </a:buClr>
              <a:buSzPts val="1600"/>
              <a:buFont typeface="Franklin Gothic"/>
              <a:buAutoNum type="arabicPeriod"/>
            </a:pPr>
            <a:r>
              <a:rPr lang="en-US" sz="1600">
                <a:solidFill>
                  <a:schemeClr val="dk1"/>
                </a:solidFill>
                <a:latin typeface="Franklin Gothic"/>
                <a:ea typeface="Franklin Gothic"/>
                <a:cs typeface="Franklin Gothic"/>
                <a:sym typeface="Franklin Gothic"/>
              </a:rPr>
              <a:t>The failure often has nothing to do with the tasks and processes that the worker is currently doing in the field (context).</a:t>
            </a:r>
            <a:endParaRPr sz="1600">
              <a:solidFill>
                <a:schemeClr val="dk1"/>
              </a:solidFill>
              <a:latin typeface="Franklin Gothic"/>
              <a:ea typeface="Franklin Gothic"/>
              <a:cs typeface="Franklin Gothic"/>
              <a:sym typeface="Franklin Gothic"/>
            </a:endParaRPr>
          </a:p>
          <a:p>
            <a:pPr indent="-147319" lvl="1" marL="731520" rtl="0" algn="l">
              <a:lnSpc>
                <a:spcPct val="150000"/>
              </a:lnSpc>
              <a:spcBef>
                <a:spcPts val="0"/>
              </a:spcBef>
              <a:spcAft>
                <a:spcPts val="0"/>
              </a:spcAft>
              <a:buClr>
                <a:schemeClr val="dk1"/>
              </a:buClr>
              <a:buSzPts val="1600"/>
              <a:buFont typeface="Franklin Gothic"/>
              <a:buAutoNum type="arabicPeriod"/>
            </a:pPr>
            <a:r>
              <a:rPr lang="en-US" sz="1600">
                <a:solidFill>
                  <a:schemeClr val="dk1"/>
                </a:solidFill>
                <a:latin typeface="Franklin Gothic"/>
                <a:ea typeface="Franklin Gothic"/>
                <a:cs typeface="Franklin Gothic"/>
                <a:sym typeface="Franklin Gothic"/>
              </a:rPr>
              <a:t>The worker feels the possibility of getting the intended outcome is well worth whatever risk is present.</a:t>
            </a:r>
            <a:endParaRPr sz="1600">
              <a:solidFill>
                <a:schemeClr val="dk1"/>
              </a:solidFill>
              <a:latin typeface="Franklin Gothic"/>
              <a:ea typeface="Franklin Gothic"/>
              <a:cs typeface="Franklin Gothic"/>
              <a:sym typeface="Franklin Gothic"/>
            </a:endParaRPr>
          </a:p>
        </p:txBody>
      </p:sp>
      <p:pic>
        <p:nvPicPr>
          <p:cNvPr id="357" name="Google Shape;357;p55" title="error2.png"/>
          <p:cNvPicPr preferRelativeResize="0"/>
          <p:nvPr/>
        </p:nvPicPr>
        <p:blipFill rotWithShape="1">
          <a:blip r:embed="rId3">
            <a:alphaModFix/>
          </a:blip>
          <a:srcRect b="0" l="0" r="28790" t="0"/>
          <a:stretch/>
        </p:blipFill>
        <p:spPr>
          <a:xfrm>
            <a:off x="9632325" y="3997550"/>
            <a:ext cx="2412075" cy="238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