
<file path=[Content_Types].xml><?xml version="1.0" encoding="utf-8"?>
<Types xmlns="http://schemas.openxmlformats.org/package/2006/content-types">
  <Default Extension="bin" ContentType="image/unknown"/>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5191" r:id="rId1"/>
    <p:sldMasterId id="2147485358" r:id="rId2"/>
    <p:sldMasterId id="2147485402" r:id="rId3"/>
    <p:sldMasterId id="2147485417" r:id="rId4"/>
    <p:sldMasterId id="2147485422" r:id="rId5"/>
    <p:sldMasterId id="2147485430" r:id="rId6"/>
    <p:sldMasterId id="2147485440" r:id="rId7"/>
    <p:sldMasterId id="2147485444" r:id="rId8"/>
    <p:sldMasterId id="2147485456" r:id="rId9"/>
    <p:sldMasterId id="2147485468" r:id="rId10"/>
    <p:sldMasterId id="2147485480" r:id="rId11"/>
    <p:sldMasterId id="2147485492" r:id="rId12"/>
    <p:sldMasterId id="2147485504" r:id="rId13"/>
    <p:sldMasterId id="2147485523" r:id="rId14"/>
    <p:sldMasterId id="2147485540" r:id="rId15"/>
  </p:sldMasterIdLst>
  <p:notesMasterIdLst>
    <p:notesMasterId r:id="rId123"/>
  </p:notesMasterIdLst>
  <p:handoutMasterIdLst>
    <p:handoutMasterId r:id="rId124"/>
  </p:handoutMasterIdLst>
  <p:sldIdLst>
    <p:sldId id="2142534589" r:id="rId16"/>
    <p:sldId id="10531" r:id="rId17"/>
    <p:sldId id="10516" r:id="rId18"/>
    <p:sldId id="10519" r:id="rId19"/>
    <p:sldId id="10520" r:id="rId20"/>
    <p:sldId id="10521" r:id="rId21"/>
    <p:sldId id="10522" r:id="rId22"/>
    <p:sldId id="10525" r:id="rId23"/>
    <p:sldId id="10523" r:id="rId24"/>
    <p:sldId id="10524" r:id="rId25"/>
    <p:sldId id="10526" r:id="rId26"/>
    <p:sldId id="2806" r:id="rId27"/>
    <p:sldId id="10528" r:id="rId28"/>
    <p:sldId id="10529" r:id="rId29"/>
    <p:sldId id="2637" r:id="rId30"/>
    <p:sldId id="10490" r:id="rId31"/>
    <p:sldId id="10506" r:id="rId32"/>
    <p:sldId id="2142534572" r:id="rId33"/>
    <p:sldId id="10508" r:id="rId34"/>
    <p:sldId id="10509" r:id="rId35"/>
    <p:sldId id="10510" r:id="rId36"/>
    <p:sldId id="10511" r:id="rId37"/>
    <p:sldId id="10512" r:id="rId38"/>
    <p:sldId id="10513" r:id="rId39"/>
    <p:sldId id="10514" r:id="rId40"/>
    <p:sldId id="10515" r:id="rId41"/>
    <p:sldId id="102700" r:id="rId42"/>
    <p:sldId id="2142534573" r:id="rId43"/>
    <p:sldId id="102672" r:id="rId44"/>
    <p:sldId id="102671" r:id="rId45"/>
    <p:sldId id="102670" r:id="rId46"/>
    <p:sldId id="102674" r:id="rId47"/>
    <p:sldId id="102669" r:id="rId48"/>
    <p:sldId id="102683" r:id="rId49"/>
    <p:sldId id="102697" r:id="rId50"/>
    <p:sldId id="102684" r:id="rId51"/>
    <p:sldId id="102685" r:id="rId52"/>
    <p:sldId id="102699" r:id="rId53"/>
    <p:sldId id="102686" r:id="rId54"/>
    <p:sldId id="102687" r:id="rId55"/>
    <p:sldId id="102693" r:id="rId56"/>
    <p:sldId id="102694" r:id="rId57"/>
    <p:sldId id="2142534002" r:id="rId58"/>
    <p:sldId id="102695" r:id="rId59"/>
    <p:sldId id="2142534042" r:id="rId60"/>
    <p:sldId id="2142534007" r:id="rId61"/>
    <p:sldId id="102696" r:id="rId62"/>
    <p:sldId id="102698" r:id="rId63"/>
    <p:sldId id="102680" r:id="rId64"/>
    <p:sldId id="102682" r:id="rId65"/>
    <p:sldId id="2142534580" r:id="rId66"/>
    <p:sldId id="2142534583" r:id="rId67"/>
    <p:sldId id="2142534584" r:id="rId68"/>
    <p:sldId id="10635" r:id="rId69"/>
    <p:sldId id="10638" r:id="rId70"/>
    <p:sldId id="102663" r:id="rId71"/>
    <p:sldId id="10632" r:id="rId72"/>
    <p:sldId id="102664" r:id="rId73"/>
    <p:sldId id="10634" r:id="rId74"/>
    <p:sldId id="10637" r:id="rId75"/>
    <p:sldId id="10636" r:id="rId76"/>
    <p:sldId id="10603" r:id="rId77"/>
    <p:sldId id="10605" r:id="rId78"/>
    <p:sldId id="10604" r:id="rId79"/>
    <p:sldId id="10640" r:id="rId80"/>
    <p:sldId id="10643" r:id="rId81"/>
    <p:sldId id="10644" r:id="rId82"/>
    <p:sldId id="10645" r:id="rId83"/>
    <p:sldId id="10608" r:id="rId84"/>
    <p:sldId id="10626" r:id="rId85"/>
    <p:sldId id="10627" r:id="rId86"/>
    <p:sldId id="10650" r:id="rId87"/>
    <p:sldId id="2787" r:id="rId88"/>
    <p:sldId id="2261" r:id="rId89"/>
    <p:sldId id="2814" r:id="rId90"/>
    <p:sldId id="10478" r:id="rId91"/>
    <p:sldId id="2142534591" r:id="rId92"/>
    <p:sldId id="2142534590" r:id="rId93"/>
    <p:sldId id="10616" r:id="rId94"/>
    <p:sldId id="2142534565" r:id="rId95"/>
    <p:sldId id="2142534592" r:id="rId96"/>
    <p:sldId id="10480" r:id="rId97"/>
    <p:sldId id="10481" r:id="rId98"/>
    <p:sldId id="10482" r:id="rId99"/>
    <p:sldId id="10489" r:id="rId100"/>
    <p:sldId id="10486" r:id="rId101"/>
    <p:sldId id="2890" r:id="rId102"/>
    <p:sldId id="10492" r:id="rId103"/>
    <p:sldId id="2891" r:id="rId104"/>
    <p:sldId id="2142534593" r:id="rId105"/>
    <p:sldId id="10483" r:id="rId106"/>
    <p:sldId id="10496" r:id="rId107"/>
    <p:sldId id="2142534594" r:id="rId108"/>
    <p:sldId id="10497" r:id="rId109"/>
    <p:sldId id="2142534043" r:id="rId110"/>
    <p:sldId id="2815" r:id="rId111"/>
    <p:sldId id="2816" r:id="rId112"/>
    <p:sldId id="2565" r:id="rId113"/>
    <p:sldId id="2273" r:id="rId114"/>
    <p:sldId id="2559" r:id="rId115"/>
    <p:sldId id="2560" r:id="rId116"/>
    <p:sldId id="2521" r:id="rId117"/>
    <p:sldId id="2561" r:id="rId118"/>
    <p:sldId id="2562" r:id="rId119"/>
    <p:sldId id="2563" r:id="rId120"/>
    <p:sldId id="2564" r:id="rId121"/>
    <p:sldId id="11968" r:id="rId122"/>
  </p:sldIdLst>
  <p:sldSz cx="12192000" cy="6858000"/>
  <p:notesSz cx="7010400" cy="9296400"/>
  <p:embeddedFontLst>
    <p:embeddedFont>
      <p:font typeface="Eurostile" panose="020B0604020202020204" charset="0"/>
      <p:regular r:id="rId125"/>
      <p:bold r:id="rId126"/>
    </p:embeddedFont>
    <p:embeddedFont>
      <p:font typeface="Raleway" pitchFamily="2" charset="0"/>
      <p:regular r:id="rId127"/>
      <p:bold r:id="rId128"/>
      <p:italic r:id="rId129"/>
      <p:boldItalic r:id="rId130"/>
    </p:embeddedFont>
    <p:embeddedFont>
      <p:font typeface="Tahoma" panose="020B0604030504040204" pitchFamily="34" charset="0"/>
      <p:regular r:id="rId131"/>
      <p:bold r:id="rId132"/>
    </p:embeddedFont>
    <p:embeddedFont>
      <p:font typeface="Teko" panose="020B0604020202020204" charset="0"/>
      <p:regular r:id="rId133"/>
      <p:bold r:id="rId134"/>
    </p:embeddedFont>
    <p:embeddedFont>
      <p:font typeface="Teko Light" panose="02000000000000000000" pitchFamily="2" charset="0"/>
      <p:regular r:id="rId135"/>
    </p:embeddedFont>
    <p:embeddedFont>
      <p:font typeface="Teko Regular" panose="02000000000000000000" pitchFamily="2" charset="0"/>
      <p:regular r:id="rId136"/>
    </p:embeddedFont>
    <p:embeddedFont>
      <p:font typeface="Titillium Web" panose="00000300000000000000" pitchFamily="2" charset="0"/>
      <p:regular r:id="rId137"/>
      <p:bold r:id="rId138"/>
      <p:italic r:id="rId139"/>
      <p:boldItalic r:id="rId140"/>
    </p:embeddedFont>
    <p:embeddedFont>
      <p:font typeface="Titillium Web Light" panose="00000400000000000000" pitchFamily="2" charset="0"/>
      <p:regular r:id="rId141"/>
      <p:italic r:id="rId142"/>
    </p:embeddedFont>
    <p:embeddedFont>
      <p:font typeface="Trebuchet MS" panose="020B0603020202020204" pitchFamily="34" charset="0"/>
      <p:regular r:id="rId143"/>
      <p:bold r:id="rId144"/>
      <p:italic r:id="rId145"/>
      <p:boldItalic r:id="rId146"/>
    </p:embeddedFont>
    <p:embeddedFont>
      <p:font typeface="Yu Gothic UI Semibold" panose="020B0700000000000000" pitchFamily="34" charset="-128"/>
      <p:bold r:id="rId147"/>
    </p:embeddedFont>
  </p:embeddedFontLst>
  <p:defaultTextStyle>
    <a:defPPr>
      <a:defRPr lang="en-US"/>
    </a:defPPr>
    <a:lvl1pPr algn="l" rtl="0" fontAlgn="base">
      <a:spcBef>
        <a:spcPct val="0"/>
      </a:spcBef>
      <a:spcAft>
        <a:spcPct val="0"/>
      </a:spcAft>
      <a:defRPr sz="2400" kern="1200">
        <a:solidFill>
          <a:srgbClr val="FFFF00"/>
        </a:solidFill>
        <a:latin typeface="Arial" charset="0"/>
        <a:ea typeface="+mn-ea"/>
        <a:cs typeface="Arial" charset="0"/>
      </a:defRPr>
    </a:lvl1pPr>
    <a:lvl2pPr marL="451530" algn="l" rtl="0" fontAlgn="base">
      <a:spcBef>
        <a:spcPct val="0"/>
      </a:spcBef>
      <a:spcAft>
        <a:spcPct val="0"/>
      </a:spcAft>
      <a:defRPr sz="2400" kern="1200">
        <a:solidFill>
          <a:srgbClr val="FFFF00"/>
        </a:solidFill>
        <a:latin typeface="Arial" charset="0"/>
        <a:ea typeface="+mn-ea"/>
        <a:cs typeface="Arial" charset="0"/>
      </a:defRPr>
    </a:lvl2pPr>
    <a:lvl3pPr marL="903054" algn="l" rtl="0" fontAlgn="base">
      <a:spcBef>
        <a:spcPct val="0"/>
      </a:spcBef>
      <a:spcAft>
        <a:spcPct val="0"/>
      </a:spcAft>
      <a:defRPr sz="2400" kern="1200">
        <a:solidFill>
          <a:srgbClr val="FFFF00"/>
        </a:solidFill>
        <a:latin typeface="Arial" charset="0"/>
        <a:ea typeface="+mn-ea"/>
        <a:cs typeface="Arial" charset="0"/>
      </a:defRPr>
    </a:lvl3pPr>
    <a:lvl4pPr marL="1354553" algn="l" rtl="0" fontAlgn="base">
      <a:spcBef>
        <a:spcPct val="0"/>
      </a:spcBef>
      <a:spcAft>
        <a:spcPct val="0"/>
      </a:spcAft>
      <a:defRPr sz="2400" kern="1200">
        <a:solidFill>
          <a:srgbClr val="FFFF00"/>
        </a:solidFill>
        <a:latin typeface="Arial" charset="0"/>
        <a:ea typeface="+mn-ea"/>
        <a:cs typeface="Arial" charset="0"/>
      </a:defRPr>
    </a:lvl4pPr>
    <a:lvl5pPr marL="1806066" algn="l" rtl="0" fontAlgn="base">
      <a:spcBef>
        <a:spcPct val="0"/>
      </a:spcBef>
      <a:spcAft>
        <a:spcPct val="0"/>
      </a:spcAft>
      <a:defRPr sz="2400" kern="1200">
        <a:solidFill>
          <a:srgbClr val="FFFF00"/>
        </a:solidFill>
        <a:latin typeface="Arial" charset="0"/>
        <a:ea typeface="+mn-ea"/>
        <a:cs typeface="Arial" charset="0"/>
      </a:defRPr>
    </a:lvl5pPr>
    <a:lvl6pPr marL="2257578" algn="l" defTabSz="903054" rtl="0" eaLnBrk="1" latinLnBrk="0" hangingPunct="1">
      <a:defRPr sz="2400" kern="1200">
        <a:solidFill>
          <a:srgbClr val="FFFF00"/>
        </a:solidFill>
        <a:latin typeface="Arial" charset="0"/>
        <a:ea typeface="+mn-ea"/>
        <a:cs typeface="Arial" charset="0"/>
      </a:defRPr>
    </a:lvl6pPr>
    <a:lvl7pPr marL="2709090" algn="l" defTabSz="903054" rtl="0" eaLnBrk="1" latinLnBrk="0" hangingPunct="1">
      <a:defRPr sz="2400" kern="1200">
        <a:solidFill>
          <a:srgbClr val="FFFF00"/>
        </a:solidFill>
        <a:latin typeface="Arial" charset="0"/>
        <a:ea typeface="+mn-ea"/>
        <a:cs typeface="Arial" charset="0"/>
      </a:defRPr>
    </a:lvl7pPr>
    <a:lvl8pPr marL="3160608" algn="l" defTabSz="903054" rtl="0" eaLnBrk="1" latinLnBrk="0" hangingPunct="1">
      <a:defRPr sz="2400" kern="1200">
        <a:solidFill>
          <a:srgbClr val="FFFF00"/>
        </a:solidFill>
        <a:latin typeface="Arial" charset="0"/>
        <a:ea typeface="+mn-ea"/>
        <a:cs typeface="Arial" charset="0"/>
      </a:defRPr>
    </a:lvl8pPr>
    <a:lvl9pPr marL="3612123" algn="l" defTabSz="903054" rtl="0" eaLnBrk="1" latinLnBrk="0" hangingPunct="1">
      <a:defRPr sz="2400" kern="1200">
        <a:solidFill>
          <a:srgbClr val="FFFF00"/>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102F23"/>
    <a:srgbClr val="E4E4E4"/>
    <a:srgbClr val="17687F"/>
    <a:srgbClr val="D2562B"/>
    <a:srgbClr val="CF9F6F"/>
    <a:srgbClr val="CC9900"/>
    <a:srgbClr val="BBE0E3"/>
    <a:srgbClr val="33CCCC"/>
    <a:srgbClr val="BCE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0464" autoAdjust="0"/>
  </p:normalViewPr>
  <p:slideViewPr>
    <p:cSldViewPr snapToGrid="0">
      <p:cViewPr>
        <p:scale>
          <a:sx n="50" d="100"/>
          <a:sy n="50" d="100"/>
        </p:scale>
        <p:origin x="1256" y="192"/>
      </p:cViewPr>
      <p:guideLst>
        <p:guide orient="horz" pos="2160"/>
        <p:guide pos="3840"/>
      </p:guideLst>
    </p:cSldViewPr>
  </p:slideViewPr>
  <p:outlineViewPr>
    <p:cViewPr>
      <p:scale>
        <a:sx n="33" d="100"/>
        <a:sy n="33" d="100"/>
      </p:scale>
      <p:origin x="0" y="-13280"/>
    </p:cViewPr>
  </p:outlineViewPr>
  <p:notesTextViewPr>
    <p:cViewPr>
      <p:scale>
        <a:sx n="75" d="100"/>
        <a:sy n="75" d="100"/>
      </p:scale>
      <p:origin x="0" y="0"/>
    </p:cViewPr>
  </p:notesTextViewPr>
  <p:sorterViewPr>
    <p:cViewPr>
      <p:scale>
        <a:sx n="125" d="100"/>
        <a:sy n="125" d="100"/>
      </p:scale>
      <p:origin x="0" y="-87388"/>
    </p:cViewPr>
  </p:sorterViewPr>
  <p:notesViewPr>
    <p:cSldViewPr snapToGrid="0">
      <p:cViewPr varScale="1">
        <p:scale>
          <a:sx n="84" d="100"/>
          <a:sy n="84" d="100"/>
        </p:scale>
        <p:origin x="-390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font" Target="fonts/font14.fntdata"/><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font" Target="fonts/font4.fntdata"/><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handoutMaster" Target="handoutMasters/handoutMaster1.xml"/><Relationship Id="rId129" Type="http://schemas.openxmlformats.org/officeDocument/2006/relationships/font" Target="fonts/font5.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font" Target="fonts/font16.fntdata"/><Relationship Id="rId14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font" Target="fonts/font6.fntdata"/><Relationship Id="rId135" Type="http://schemas.openxmlformats.org/officeDocument/2006/relationships/font" Target="fonts/font11.fntdata"/><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font" Target="fonts/font1.fntdata"/><Relationship Id="rId141" Type="http://schemas.openxmlformats.org/officeDocument/2006/relationships/font" Target="fonts/font17.fntdata"/><Relationship Id="rId146"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font" Target="fonts/font2.fntdata"/><Relationship Id="rId147"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font" Target="fonts/font18.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font" Target="fonts/font13.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font" Target="fonts/font8.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font" Target="fonts/font3.fntdata"/><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font" Target="fonts/font19.fntdata"/><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font" Target="fonts/font9.fntdata"/><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notesMaster" Target="notesMasters/notesMaster1.xml"/><Relationship Id="rId144" Type="http://schemas.openxmlformats.org/officeDocument/2006/relationships/font" Target="fonts/font20.fntdata"/><Relationship Id="rId90"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hdr" sz="quarter"/>
          </p:nvPr>
        </p:nvSpPr>
        <p:spPr bwMode="auto">
          <a:xfrm>
            <a:off x="0" y="1"/>
            <a:ext cx="3039319" cy="466088"/>
          </a:xfrm>
          <a:prstGeom prst="rect">
            <a:avLst/>
          </a:prstGeom>
          <a:noFill/>
          <a:ln w="9525">
            <a:noFill/>
            <a:miter lim="800000"/>
            <a:headEnd/>
            <a:tailEnd/>
          </a:ln>
          <a:effectLst/>
        </p:spPr>
        <p:txBody>
          <a:bodyPr vert="horz" wrap="square" lIns="93175" tIns="46587" rIns="93175" bIns="46587" numCol="1" anchor="t" anchorCtr="0" compatLnSpc="1">
            <a:prstTxWarp prst="textNoShape">
              <a:avLst/>
            </a:prstTxWarp>
          </a:bodyPr>
          <a:lstStyle>
            <a:lvl1pPr algn="l" defTabSz="931856">
              <a:spcBef>
                <a:spcPct val="50000"/>
              </a:spcBef>
              <a:defRPr sz="1200">
                <a:cs typeface="+mn-cs"/>
              </a:defRPr>
            </a:lvl1pPr>
          </a:lstStyle>
          <a:p>
            <a:pPr>
              <a:defRPr/>
            </a:pPr>
            <a:endParaRPr lang="en-US"/>
          </a:p>
        </p:txBody>
      </p:sp>
      <p:sp>
        <p:nvSpPr>
          <p:cNvPr id="357379" name="Rectangle 3"/>
          <p:cNvSpPr>
            <a:spLocks noGrp="1" noChangeArrowheads="1"/>
          </p:cNvSpPr>
          <p:nvPr>
            <p:ph type="dt" sz="quarter" idx="1"/>
          </p:nvPr>
        </p:nvSpPr>
        <p:spPr bwMode="auto">
          <a:xfrm>
            <a:off x="3971082" y="1"/>
            <a:ext cx="3039319" cy="466088"/>
          </a:xfrm>
          <a:prstGeom prst="rect">
            <a:avLst/>
          </a:prstGeom>
          <a:noFill/>
          <a:ln w="9525">
            <a:noFill/>
            <a:miter lim="800000"/>
            <a:headEnd/>
            <a:tailEnd/>
          </a:ln>
          <a:effectLst/>
        </p:spPr>
        <p:txBody>
          <a:bodyPr vert="horz" wrap="square" lIns="93175" tIns="46587" rIns="93175" bIns="46587" numCol="1" anchor="t" anchorCtr="0" compatLnSpc="1">
            <a:prstTxWarp prst="textNoShape">
              <a:avLst/>
            </a:prstTxWarp>
          </a:bodyPr>
          <a:lstStyle>
            <a:lvl1pPr algn="r" defTabSz="931856">
              <a:spcBef>
                <a:spcPct val="50000"/>
              </a:spcBef>
              <a:defRPr sz="1200">
                <a:cs typeface="+mn-cs"/>
              </a:defRPr>
            </a:lvl1pPr>
          </a:lstStyle>
          <a:p>
            <a:pPr>
              <a:defRPr/>
            </a:pPr>
            <a:endParaRPr lang="en-US"/>
          </a:p>
        </p:txBody>
      </p:sp>
      <p:sp>
        <p:nvSpPr>
          <p:cNvPr id="357380" name="Rectangle 4"/>
          <p:cNvSpPr>
            <a:spLocks noGrp="1" noChangeArrowheads="1"/>
          </p:cNvSpPr>
          <p:nvPr>
            <p:ph type="ftr" sz="quarter" idx="2"/>
          </p:nvPr>
        </p:nvSpPr>
        <p:spPr bwMode="auto">
          <a:xfrm>
            <a:off x="0" y="8830312"/>
            <a:ext cx="3039319" cy="466088"/>
          </a:xfrm>
          <a:prstGeom prst="rect">
            <a:avLst/>
          </a:prstGeom>
          <a:noFill/>
          <a:ln w="9525">
            <a:noFill/>
            <a:miter lim="800000"/>
            <a:headEnd/>
            <a:tailEnd/>
          </a:ln>
          <a:effectLst/>
        </p:spPr>
        <p:txBody>
          <a:bodyPr vert="horz" wrap="square" lIns="93175" tIns="46587" rIns="93175" bIns="46587" numCol="1" anchor="b" anchorCtr="0" compatLnSpc="1">
            <a:prstTxWarp prst="textNoShape">
              <a:avLst/>
            </a:prstTxWarp>
          </a:bodyPr>
          <a:lstStyle>
            <a:lvl1pPr algn="l" defTabSz="931856">
              <a:spcBef>
                <a:spcPct val="50000"/>
              </a:spcBef>
              <a:defRPr sz="1200">
                <a:cs typeface="+mn-cs"/>
              </a:defRPr>
            </a:lvl1pPr>
          </a:lstStyle>
          <a:p>
            <a:pPr>
              <a:defRPr/>
            </a:pPr>
            <a:endParaRPr lang="en-US"/>
          </a:p>
        </p:txBody>
      </p:sp>
      <p:sp>
        <p:nvSpPr>
          <p:cNvPr id="357381" name="Rectangle 5"/>
          <p:cNvSpPr>
            <a:spLocks noGrp="1" noChangeArrowheads="1"/>
          </p:cNvSpPr>
          <p:nvPr>
            <p:ph type="sldNum" sz="quarter" idx="3"/>
          </p:nvPr>
        </p:nvSpPr>
        <p:spPr bwMode="auto">
          <a:xfrm>
            <a:off x="3971082" y="8830312"/>
            <a:ext cx="3039319" cy="466088"/>
          </a:xfrm>
          <a:prstGeom prst="rect">
            <a:avLst/>
          </a:prstGeom>
          <a:noFill/>
          <a:ln w="9525">
            <a:noFill/>
            <a:miter lim="800000"/>
            <a:headEnd/>
            <a:tailEnd/>
          </a:ln>
          <a:effectLst/>
        </p:spPr>
        <p:txBody>
          <a:bodyPr vert="horz" wrap="square" lIns="93175" tIns="46587" rIns="93175" bIns="46587" numCol="1" anchor="b" anchorCtr="0" compatLnSpc="1">
            <a:prstTxWarp prst="textNoShape">
              <a:avLst/>
            </a:prstTxWarp>
          </a:bodyPr>
          <a:lstStyle>
            <a:lvl1pPr algn="r" defTabSz="931856">
              <a:spcBef>
                <a:spcPct val="50000"/>
              </a:spcBef>
              <a:defRPr sz="1200">
                <a:cs typeface="+mn-cs"/>
              </a:defRPr>
            </a:lvl1pPr>
          </a:lstStyle>
          <a:p>
            <a:pPr>
              <a:defRPr/>
            </a:pPr>
            <a:fld id="{EF6A5410-7A37-42E1-98A8-5CC6A423F290}" type="slidenum">
              <a:rPr lang="en-US"/>
              <a:pPr>
                <a:defRPr/>
              </a:pPr>
              <a:t>‹#›</a:t>
            </a:fld>
            <a:endParaRPr lang="en-US"/>
          </a:p>
        </p:txBody>
      </p:sp>
    </p:spTree>
    <p:extLst>
      <p:ext uri="{BB962C8B-B14F-4D97-AF65-F5344CB8AC3E}">
        <p14:creationId xmlns:p14="http://schemas.microsoft.com/office/powerpoint/2010/main" val="529166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1"/>
            <a:ext cx="3039319" cy="466088"/>
          </a:xfrm>
          <a:prstGeom prst="rect">
            <a:avLst/>
          </a:prstGeom>
          <a:noFill/>
          <a:ln w="9525">
            <a:noFill/>
            <a:miter lim="800000"/>
            <a:headEnd/>
            <a:tailEnd/>
          </a:ln>
          <a:effectLst/>
        </p:spPr>
        <p:txBody>
          <a:bodyPr vert="horz" wrap="square" lIns="93175" tIns="46587" rIns="93175" bIns="46587" numCol="1" anchor="t" anchorCtr="0" compatLnSpc="1">
            <a:prstTxWarp prst="textNoShape">
              <a:avLst/>
            </a:prstTxWarp>
          </a:bodyPr>
          <a:lstStyle>
            <a:lvl1pPr algn="l" defTabSz="931856">
              <a:spcBef>
                <a:spcPct val="0"/>
              </a:spcBef>
              <a:defRPr sz="1200">
                <a:solidFill>
                  <a:schemeClr val="tx1"/>
                </a:solidFill>
                <a:cs typeface="+mn-cs"/>
              </a:defRPr>
            </a:lvl1pPr>
          </a:lstStyle>
          <a:p>
            <a:pPr>
              <a:defRPr/>
            </a:pPr>
            <a:endParaRPr lang="en-US"/>
          </a:p>
        </p:txBody>
      </p:sp>
      <p:sp>
        <p:nvSpPr>
          <p:cNvPr id="34819" name="Rectangle 3"/>
          <p:cNvSpPr>
            <a:spLocks noGrp="1" noChangeArrowheads="1"/>
          </p:cNvSpPr>
          <p:nvPr>
            <p:ph type="dt" idx="1"/>
          </p:nvPr>
        </p:nvSpPr>
        <p:spPr bwMode="auto">
          <a:xfrm>
            <a:off x="3971082" y="1"/>
            <a:ext cx="3039319" cy="466088"/>
          </a:xfrm>
          <a:prstGeom prst="rect">
            <a:avLst/>
          </a:prstGeom>
          <a:noFill/>
          <a:ln w="9525">
            <a:noFill/>
            <a:miter lim="800000"/>
            <a:headEnd/>
            <a:tailEnd/>
          </a:ln>
          <a:effectLst/>
        </p:spPr>
        <p:txBody>
          <a:bodyPr vert="horz" wrap="square" lIns="93175" tIns="46587" rIns="93175" bIns="46587" numCol="1" anchor="t" anchorCtr="0" compatLnSpc="1">
            <a:prstTxWarp prst="textNoShape">
              <a:avLst/>
            </a:prstTxWarp>
          </a:bodyPr>
          <a:lstStyle>
            <a:lvl1pPr algn="r" defTabSz="931856">
              <a:spcBef>
                <a:spcPct val="0"/>
              </a:spcBef>
              <a:defRPr sz="1200">
                <a:solidFill>
                  <a:schemeClr val="tx1"/>
                </a:solidFill>
                <a:cs typeface="+mn-cs"/>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407988" y="696913"/>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p:cNvSpPr>
            <a:spLocks noGrp="1" noChangeArrowheads="1"/>
          </p:cNvSpPr>
          <p:nvPr>
            <p:ph type="body" sz="quarter" idx="3"/>
          </p:nvPr>
        </p:nvSpPr>
        <p:spPr bwMode="auto">
          <a:xfrm>
            <a:off x="934932" y="4416742"/>
            <a:ext cx="5140537" cy="4182112"/>
          </a:xfrm>
          <a:prstGeom prst="rect">
            <a:avLst/>
          </a:prstGeom>
          <a:noFill/>
          <a:ln w="9525">
            <a:noFill/>
            <a:miter lim="800000"/>
            <a:headEnd/>
            <a:tailEnd/>
          </a:ln>
          <a:effectLst/>
        </p:spPr>
        <p:txBody>
          <a:bodyPr vert="horz" wrap="square" lIns="93175" tIns="46587" rIns="93175"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8830312"/>
            <a:ext cx="3039319" cy="466088"/>
          </a:xfrm>
          <a:prstGeom prst="rect">
            <a:avLst/>
          </a:prstGeom>
          <a:noFill/>
          <a:ln w="9525">
            <a:noFill/>
            <a:miter lim="800000"/>
            <a:headEnd/>
            <a:tailEnd/>
          </a:ln>
          <a:effectLst/>
        </p:spPr>
        <p:txBody>
          <a:bodyPr vert="horz" wrap="square" lIns="93175" tIns="46587" rIns="93175" bIns="46587" numCol="1" anchor="b" anchorCtr="0" compatLnSpc="1">
            <a:prstTxWarp prst="textNoShape">
              <a:avLst/>
            </a:prstTxWarp>
          </a:bodyPr>
          <a:lstStyle>
            <a:lvl1pPr algn="l" defTabSz="931856">
              <a:spcBef>
                <a:spcPct val="0"/>
              </a:spcBef>
              <a:defRPr sz="1200">
                <a:solidFill>
                  <a:schemeClr val="tx1"/>
                </a:solidFill>
                <a:cs typeface="+mn-cs"/>
              </a:defRPr>
            </a:lvl1pPr>
          </a:lstStyle>
          <a:p>
            <a:pPr>
              <a:defRPr/>
            </a:pPr>
            <a:endParaRPr lang="en-US"/>
          </a:p>
        </p:txBody>
      </p:sp>
      <p:sp>
        <p:nvSpPr>
          <p:cNvPr id="34823" name="Rectangle 7"/>
          <p:cNvSpPr>
            <a:spLocks noGrp="1" noChangeArrowheads="1"/>
          </p:cNvSpPr>
          <p:nvPr>
            <p:ph type="sldNum" sz="quarter" idx="5"/>
          </p:nvPr>
        </p:nvSpPr>
        <p:spPr bwMode="auto">
          <a:xfrm>
            <a:off x="3971082" y="8830312"/>
            <a:ext cx="3039319" cy="466088"/>
          </a:xfrm>
          <a:prstGeom prst="rect">
            <a:avLst/>
          </a:prstGeom>
          <a:noFill/>
          <a:ln w="9525">
            <a:noFill/>
            <a:miter lim="800000"/>
            <a:headEnd/>
            <a:tailEnd/>
          </a:ln>
          <a:effectLst/>
        </p:spPr>
        <p:txBody>
          <a:bodyPr vert="horz" wrap="square" lIns="93175" tIns="46587" rIns="93175" bIns="46587" numCol="1" anchor="b" anchorCtr="0" compatLnSpc="1">
            <a:prstTxWarp prst="textNoShape">
              <a:avLst/>
            </a:prstTxWarp>
          </a:bodyPr>
          <a:lstStyle>
            <a:lvl1pPr algn="r" defTabSz="931856">
              <a:spcBef>
                <a:spcPct val="0"/>
              </a:spcBef>
              <a:defRPr sz="1200">
                <a:solidFill>
                  <a:schemeClr val="tx1"/>
                </a:solidFill>
                <a:cs typeface="+mn-cs"/>
              </a:defRPr>
            </a:lvl1pPr>
          </a:lstStyle>
          <a:p>
            <a:pPr>
              <a:defRPr/>
            </a:pPr>
            <a:fld id="{A55E055C-0B75-4971-A79F-4EB9C276722C}" type="slidenum">
              <a:rPr lang="en-US"/>
              <a:pPr>
                <a:defRPr/>
              </a:pPr>
              <a:t>‹#›</a:t>
            </a:fld>
            <a:endParaRPr lang="en-US"/>
          </a:p>
        </p:txBody>
      </p:sp>
    </p:spTree>
    <p:extLst>
      <p:ext uri="{BB962C8B-B14F-4D97-AF65-F5344CB8AC3E}">
        <p14:creationId xmlns:p14="http://schemas.microsoft.com/office/powerpoint/2010/main" val="813873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1530" algn="l" rtl="0" eaLnBrk="0" fontAlgn="base" hangingPunct="0">
      <a:spcBef>
        <a:spcPct val="30000"/>
      </a:spcBef>
      <a:spcAft>
        <a:spcPct val="0"/>
      </a:spcAft>
      <a:defRPr sz="1200" kern="1200">
        <a:solidFill>
          <a:schemeClr val="tx1"/>
        </a:solidFill>
        <a:latin typeface="Arial" charset="0"/>
        <a:ea typeface="+mn-ea"/>
        <a:cs typeface="+mn-cs"/>
      </a:defRPr>
    </a:lvl2pPr>
    <a:lvl3pPr marL="903054" algn="l" rtl="0" eaLnBrk="0" fontAlgn="base" hangingPunct="0">
      <a:spcBef>
        <a:spcPct val="30000"/>
      </a:spcBef>
      <a:spcAft>
        <a:spcPct val="0"/>
      </a:spcAft>
      <a:defRPr sz="1200" kern="1200">
        <a:solidFill>
          <a:schemeClr val="tx1"/>
        </a:solidFill>
        <a:latin typeface="Arial" charset="0"/>
        <a:ea typeface="+mn-ea"/>
        <a:cs typeface="+mn-cs"/>
      </a:defRPr>
    </a:lvl3pPr>
    <a:lvl4pPr marL="1354553" algn="l" rtl="0" eaLnBrk="0" fontAlgn="base" hangingPunct="0">
      <a:spcBef>
        <a:spcPct val="30000"/>
      </a:spcBef>
      <a:spcAft>
        <a:spcPct val="0"/>
      </a:spcAft>
      <a:defRPr sz="1200" kern="1200">
        <a:solidFill>
          <a:schemeClr val="tx1"/>
        </a:solidFill>
        <a:latin typeface="Arial" charset="0"/>
        <a:ea typeface="+mn-ea"/>
        <a:cs typeface="+mn-cs"/>
      </a:defRPr>
    </a:lvl4pPr>
    <a:lvl5pPr marL="1806066" algn="l" rtl="0" eaLnBrk="0" fontAlgn="base" hangingPunct="0">
      <a:spcBef>
        <a:spcPct val="30000"/>
      </a:spcBef>
      <a:spcAft>
        <a:spcPct val="0"/>
      </a:spcAft>
      <a:defRPr sz="1200" kern="1200">
        <a:solidFill>
          <a:schemeClr val="tx1"/>
        </a:solidFill>
        <a:latin typeface="Arial" charset="0"/>
        <a:ea typeface="+mn-ea"/>
        <a:cs typeface="+mn-cs"/>
      </a:defRPr>
    </a:lvl5pPr>
    <a:lvl6pPr marL="2257578" algn="l" defTabSz="903054" rtl="0" eaLnBrk="1" latinLnBrk="0" hangingPunct="1">
      <a:defRPr sz="1200" kern="1200">
        <a:solidFill>
          <a:schemeClr val="tx1"/>
        </a:solidFill>
        <a:latin typeface="+mn-lt"/>
        <a:ea typeface="+mn-ea"/>
        <a:cs typeface="+mn-cs"/>
      </a:defRPr>
    </a:lvl6pPr>
    <a:lvl7pPr marL="2709090" algn="l" defTabSz="903054" rtl="0" eaLnBrk="1" latinLnBrk="0" hangingPunct="1">
      <a:defRPr sz="1200" kern="1200">
        <a:solidFill>
          <a:schemeClr val="tx1"/>
        </a:solidFill>
        <a:latin typeface="+mn-lt"/>
        <a:ea typeface="+mn-ea"/>
        <a:cs typeface="+mn-cs"/>
      </a:defRPr>
    </a:lvl7pPr>
    <a:lvl8pPr marL="3160608" algn="l" defTabSz="903054" rtl="0" eaLnBrk="1" latinLnBrk="0" hangingPunct="1">
      <a:defRPr sz="1200" kern="1200">
        <a:solidFill>
          <a:schemeClr val="tx1"/>
        </a:solidFill>
        <a:latin typeface="+mn-lt"/>
        <a:ea typeface="+mn-ea"/>
        <a:cs typeface="+mn-cs"/>
      </a:defRPr>
    </a:lvl8pPr>
    <a:lvl9pPr marL="3612123" algn="l" defTabSz="9030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Cla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Cla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8" Type="http://schemas.openxmlformats.org/officeDocument/2006/relationships/hyperlink" Target="https://www.astm.org/membership-participation/technical-committees/committee-c18/subcommittee-c18/jurisdiction-c1890" TargetMode="External"/><Relationship Id="rId3" Type="http://schemas.openxmlformats.org/officeDocument/2006/relationships/hyperlink" Target="https://www.astm.org/membership-participation/technical-committees/committee-c18/subcommittee-c18/jurisdiction-c1801" TargetMode="External"/><Relationship Id="rId7" Type="http://schemas.openxmlformats.org/officeDocument/2006/relationships/hyperlink" Target="https://www.astm.org/membership-participation/technical-committees/committee-c18/subcommittee-c18/jurisdiction-c1808"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www.astm.org/membership-participation/technical-committees/committee-c18/subcommittee-c18/jurisdiction-c1807" TargetMode="External"/><Relationship Id="rId5" Type="http://schemas.openxmlformats.org/officeDocument/2006/relationships/hyperlink" Target="https://www.astm.org/membership-participation/technical-committees/committee-c18/subcommittee-c18/jurisdiction-c1806" TargetMode="External"/><Relationship Id="rId4" Type="http://schemas.openxmlformats.org/officeDocument/2006/relationships/hyperlink" Target="https://www.astm.org/membership-participation/technical-committees/committee-c18/subcommittee-c18/jurisdiction-c1803" TargetMode="External"/><Relationship Id="rId9" Type="http://schemas.openxmlformats.org/officeDocument/2006/relationships/hyperlink" Target="https://www.astm.org/membership-participation/technical-committees/committee-c18/subcommittee-c18/jurisdiction-c1891"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google.com/search?client=firefox-b-1-d&amp;sca_esv=6ff89c181547cd34&amp;sxsrf=AHTn8zrZ9bIRlacS83k8tkhGnSljsyFRTA%3A1745883283006&amp;q=bending+strength&amp;sa=X&amp;ved=2ahUKEwiXp5yH8vuMAxUB4MkDHbQ9OiwQxccNegQIRhAB&amp;mstk=AUtExfDMt3XRtyhVg6A_oDd2deQft3VDQA24f4z7ALWdWJThK6LII0SLvxBlZ-PRkN-gn69lnDgG0UXpPpGON-TksjD5Rx4puiyxmpvA3epvuEVvfNwt8oZ-Ku4J8UQUg5qkdgk_rtu8dnsT9l-LsZGAdA8ahAoWshUszv1KCzaiY02HQ5o&amp;csui=3"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s://www.google.com/search?client=firefox-b-1-d&amp;sca_esv=6ff89c181547cd34&amp;sxsrf=AHTn8zrZ9bIRlacS83k8tkhGnSljsyFRTA%3A1745883283006&amp;q=tensile+strength&amp;sa=X&amp;ved=2ahUKEwiXp5yH8vuMAxUB4MkDHbQ9OiwQxccNegQIeRAB&amp;mstk=AUtExfDMt3XRtyhVg6A_oDd2deQft3VDQA24f4z7ALWdWJThK6LII0SLvxBlZ-PRkN-gn69lnDgG0UXpPpGON-TksjD5Rx4puiyxmpvA3epvuEVvfNwt8oZ-Ku4J8UQUg5qkdgk_rtu8dnsT9l-LsZGAdA8ahAoWshUszv1KCzaiY02HQ5o&amp;csui=3" TargetMode="External"/><Relationship Id="rId5" Type="http://schemas.openxmlformats.org/officeDocument/2006/relationships/hyperlink" Target="https://infinitalab.com/product-testing-service/determining-modulus-of-rupture-of-tiles/" TargetMode="External"/><Relationship Id="rId4" Type="http://schemas.openxmlformats.org/officeDocument/2006/relationships/hyperlink" Target="https://www.google.com/search?client=firefox-b-1-d&amp;sca_esv=6ff89c181547cd34&amp;sxsrf=AHTn8zrZ9bIRlacS83k8tkhGnSljsyFRTA%3A1745883283006&amp;q=flexural+strength&amp;sa=X&amp;ved=2ahUKEwiXp5yH8vuMAxUB4MkDHbQ9OiwQxccNegQIRhAC&amp;mstk=AUtExfDMt3XRtyhVg6A_oDd2deQft3VDQA24f4z7ALWdWJThK6LII0SLvxBlZ-PRkN-gn69lnDgG0UXpPpGON-TksjD5Rx4puiyxmpvA3epvuEVvfNwt8oZ-Ku4J8UQUg5qkdgk_rtu8dnsT9l-LsZGAdA8ahAoWshUszv1KCzaiY02HQ5o&amp;csui=3"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142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rPr>
              <a:pPr marL="0" marR="0" lvl="0" indent="0" algn="r" defTabSz="960193" rtl="0" eaLnBrk="1" fontAlgn="auto" latinLnBrk="0" hangingPunct="1">
                <a:lnSpc>
                  <a:spcPct val="100000"/>
                </a:lnSpc>
                <a:spcBef>
                  <a:spcPts val="0"/>
                </a:spcBef>
                <a:spcAft>
                  <a:spcPts val="0"/>
                </a:spcAft>
                <a:buClrTx/>
                <a:buSzTx/>
                <a:buFontTx/>
                <a:buNone/>
                <a:tabLst/>
                <a:defRPr/>
              </a:pPr>
              <a:t>12</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endParaRPr>
          </a:p>
        </p:txBody>
      </p:sp>
    </p:spTree>
    <p:extLst>
      <p:ext uri="{BB962C8B-B14F-4D97-AF65-F5344CB8AC3E}">
        <p14:creationId xmlns:p14="http://schemas.microsoft.com/office/powerpoint/2010/main" val="256551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rPr>
              <a:pPr marL="0" marR="0" lvl="0" indent="0" algn="r" defTabSz="960193" rtl="0" eaLnBrk="1" fontAlgn="auto" latinLnBrk="0" hangingPunct="1">
                <a:lnSpc>
                  <a:spcPct val="100000"/>
                </a:lnSpc>
                <a:spcBef>
                  <a:spcPts val="0"/>
                </a:spcBef>
                <a:spcAft>
                  <a:spcPts val="0"/>
                </a:spcAft>
                <a:buClrTx/>
                <a:buSzTx/>
                <a:buFontTx/>
                <a:buNone/>
                <a:tabLst/>
                <a:defRPr/>
              </a:pPr>
              <a:t>13</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endParaRPr>
          </a:p>
        </p:txBody>
      </p:sp>
    </p:spTree>
    <p:extLst>
      <p:ext uri="{BB962C8B-B14F-4D97-AF65-F5344CB8AC3E}">
        <p14:creationId xmlns:p14="http://schemas.microsoft.com/office/powerpoint/2010/main" val="76041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rPr>
              <a:pPr marL="0" marR="0" lvl="0" indent="0" algn="r" defTabSz="960193" rtl="0" eaLnBrk="1" fontAlgn="auto" latinLnBrk="0" hangingPunct="1">
                <a:lnSpc>
                  <a:spcPct val="100000"/>
                </a:lnSpc>
                <a:spcBef>
                  <a:spcPts val="0"/>
                </a:spcBef>
                <a:spcAft>
                  <a:spcPts val="0"/>
                </a:spcAft>
                <a:buClrTx/>
                <a:buSzTx/>
                <a:buFontTx/>
                <a:buNone/>
                <a:tabLst/>
                <a:defRPr/>
              </a:pPr>
              <a:t>14</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endParaRPr>
          </a:p>
        </p:txBody>
      </p:sp>
    </p:spTree>
    <p:extLst>
      <p:ext uri="{BB962C8B-B14F-4D97-AF65-F5344CB8AC3E}">
        <p14:creationId xmlns:p14="http://schemas.microsoft.com/office/powerpoint/2010/main" val="3653933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table is from the industry-wide EPD for ceramic tiles manufactured in North America. </a:t>
            </a:r>
            <a:r>
              <a:rPr kumimoji="0" lang="en-US" sz="12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The general composition is presented as a production-weighted average to protect the confidentiality of the composition of individual manufacturers’ products. </a:t>
            </a:r>
          </a:p>
          <a:p>
            <a:endParaRPr kumimoji="0" lang="en-US" sz="12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endParaRPr>
          </a:p>
          <a:p>
            <a:r>
              <a:rPr lang="en-US" b="1" dirty="0">
                <a:hlinkClick r:id="rId3"/>
              </a:rPr>
              <a:t>Clay - Wikipedia</a:t>
            </a:r>
          </a:p>
          <a:p>
            <a:r>
              <a:rPr lang="en-US" dirty="0">
                <a:hlinkClick r:id="rId3"/>
              </a:rPr>
              <a:t>Wikipedia</a:t>
            </a:r>
            <a:r>
              <a:rPr lang="en-US" i="1" dirty="0">
                <a:effectLst/>
                <a:hlinkClick r:id="rId3"/>
              </a:rPr>
              <a:t>https://en.wikipedia.org › wiki › Clay</a:t>
            </a:r>
            <a:endParaRPr lang="en-US" dirty="0">
              <a:hlinkClick r:id="rId3"/>
            </a:endParaRPr>
          </a:p>
          <a:p>
            <a:r>
              <a:rPr lang="en-US" dirty="0">
                <a:effectLst/>
              </a:rPr>
              <a:t>Clay is </a:t>
            </a:r>
            <a:r>
              <a:rPr lang="en-US" i="1" dirty="0">
                <a:effectLst/>
              </a:rPr>
              <a:t>a type of fine-grained natural soil material containing clay minerals</a:t>
            </a:r>
            <a:r>
              <a:rPr lang="en-US" dirty="0">
                <a:effectLst/>
              </a:rPr>
              <a:t> (hydrous </a:t>
            </a:r>
            <a:r>
              <a:rPr lang="en-US" dirty="0" err="1">
                <a:effectLst/>
              </a:rPr>
              <a:t>aluminium</a:t>
            </a:r>
            <a:r>
              <a:rPr lang="en-US" dirty="0">
                <a:effectLst/>
              </a:rPr>
              <a:t> phyllosilicates, e.g. kaolinite, Al2Si2O5(OH)4).</a:t>
            </a:r>
          </a:p>
          <a:p>
            <a:endParaRPr lang="en-US" dirty="0"/>
          </a:p>
        </p:txBody>
      </p:sp>
    </p:spTree>
    <p:extLst>
      <p:ext uri="{BB962C8B-B14F-4D97-AF65-F5344CB8AC3E}">
        <p14:creationId xmlns:p14="http://schemas.microsoft.com/office/powerpoint/2010/main" val="3371146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b="1" dirty="0">
                <a:hlinkClick r:id="rId3"/>
              </a:rPr>
              <a:t>Clay - Wikipedia</a:t>
            </a:r>
          </a:p>
          <a:p>
            <a:r>
              <a:rPr lang="en-US" dirty="0">
                <a:hlinkClick r:id="rId3"/>
              </a:rPr>
              <a:t>Wikipedia</a:t>
            </a:r>
            <a:r>
              <a:rPr lang="en-US" i="1" dirty="0">
                <a:effectLst/>
                <a:hlinkClick r:id="rId3"/>
              </a:rPr>
              <a:t>https://en.wikipedia.org › wiki › Clay</a:t>
            </a:r>
            <a:endParaRPr lang="en-US" dirty="0">
              <a:hlinkClick r:id="rId3"/>
            </a:endParaRPr>
          </a:p>
          <a:p>
            <a:r>
              <a:rPr lang="en-US" dirty="0">
                <a:effectLst/>
              </a:rPr>
              <a:t>Clay is </a:t>
            </a:r>
            <a:r>
              <a:rPr lang="en-US" i="1" dirty="0">
                <a:effectLst/>
              </a:rPr>
              <a:t>a type of fine-grained natural soil material containing clay minerals</a:t>
            </a:r>
            <a:r>
              <a:rPr lang="en-US" dirty="0">
                <a:effectLst/>
              </a:rPr>
              <a:t> (hydrous </a:t>
            </a:r>
            <a:r>
              <a:rPr lang="en-US" dirty="0" err="1">
                <a:effectLst/>
              </a:rPr>
              <a:t>aluminium</a:t>
            </a:r>
            <a:r>
              <a:rPr lang="en-US" dirty="0">
                <a:effectLst/>
              </a:rPr>
              <a:t> phyllosilicates, e.g. kaolinite, Al2Si2O5(OH)4).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extLst>
      <p:ext uri="{BB962C8B-B14F-4D97-AF65-F5344CB8AC3E}">
        <p14:creationId xmlns:p14="http://schemas.microsoft.com/office/powerpoint/2010/main" val="250594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By reusing construction waste and materials from other industries. This way we reduce the consumption of raw materials and the CO2 emissions deriving from transport.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530264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1887683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881875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861139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386744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51183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2292202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3746700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132558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206400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Conceptual slides on the manufacture of tile are from Ceramics of Italy YouTube video, https://www.youtube.com/watch?v=87ca2H2LtzY&amp;t=332s</a:t>
            </a:r>
          </a:p>
          <a:p>
            <a:endParaRPr lang="en-US" dirty="0"/>
          </a:p>
        </p:txBody>
      </p:sp>
    </p:spTree>
    <p:extLst>
      <p:ext uri="{BB962C8B-B14F-4D97-AF65-F5344CB8AC3E}">
        <p14:creationId xmlns:p14="http://schemas.microsoft.com/office/powerpoint/2010/main" val="1022708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AA750CC6-423B-4C53-BCBF-047DEF463B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Conceptual slides on the manufacture of tile are from Ceramics of Italy YouTube video, https://www.youtube.com/watch?v=87ca2H2LtzY&amp;t=332s</a:t>
            </a:r>
          </a:p>
        </p:txBody>
      </p:sp>
    </p:spTree>
    <p:extLst>
      <p:ext uri="{BB962C8B-B14F-4D97-AF65-F5344CB8AC3E}">
        <p14:creationId xmlns:p14="http://schemas.microsoft.com/office/powerpoint/2010/main" val="1677631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29</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Why should I care about a resource for manufacturers if I’m not a manufacturer?</a:t>
            </a:r>
          </a:p>
        </p:txBody>
      </p:sp>
    </p:spTree>
    <p:extLst>
      <p:ext uri="{BB962C8B-B14F-4D97-AF65-F5344CB8AC3E}">
        <p14:creationId xmlns:p14="http://schemas.microsoft.com/office/powerpoint/2010/main" val="1814599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30</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Why should I care about a resource for manufacturers if I’m not a manufacturer?</a:t>
            </a:r>
          </a:p>
        </p:txBody>
      </p:sp>
    </p:spTree>
    <p:extLst>
      <p:ext uri="{BB962C8B-B14F-4D97-AF65-F5344CB8AC3E}">
        <p14:creationId xmlns:p14="http://schemas.microsoft.com/office/powerpoint/2010/main" val="2819001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31</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Why should I care about a resource for manufacturers if I’m not a manufacturer?</a:t>
            </a:r>
          </a:p>
        </p:txBody>
      </p:sp>
    </p:spTree>
    <p:extLst>
      <p:ext uri="{BB962C8B-B14F-4D97-AF65-F5344CB8AC3E}">
        <p14:creationId xmlns:p14="http://schemas.microsoft.com/office/powerpoint/2010/main" val="1700863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32</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Greenscreen benchmark scores </a:t>
            </a:r>
          </a:p>
        </p:txBody>
      </p:sp>
    </p:spTree>
    <p:extLst>
      <p:ext uri="{BB962C8B-B14F-4D97-AF65-F5344CB8AC3E}">
        <p14:creationId xmlns:p14="http://schemas.microsoft.com/office/powerpoint/2010/main" val="190038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85262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33</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3491750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34</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It is important to note that 100ppm is more stringent and requires</a:t>
            </a:r>
          </a:p>
          <a:p>
            <a:pPr marL="381976" indent="-342351" eaLnBrk="1" hangingPunct="1"/>
            <a:r>
              <a:rPr lang="en-US" dirty="0"/>
              <a:t>inventorying substances present at lower concentrations than a threshold of 1,000 ppm, and</a:t>
            </a:r>
          </a:p>
          <a:p>
            <a:pPr marL="381976" indent="-342351" eaLnBrk="1" hangingPunct="1"/>
            <a:r>
              <a:rPr lang="en-US" dirty="0"/>
              <a:t>hence, is likely to require inventorying more substances. WAP Sustainability recommends that</a:t>
            </a:r>
          </a:p>
          <a:p>
            <a:pPr marL="381976" indent="-342351" eaLnBrk="1" hangingPunct="1"/>
            <a:r>
              <a:rPr lang="en-US" dirty="0"/>
              <a:t>manufacturers target a threshold of 100 ppm for all intentionally added substances to maximize</a:t>
            </a:r>
          </a:p>
          <a:p>
            <a:pPr marL="381976" indent="-342351" eaLnBrk="1" hangingPunct="1"/>
            <a:r>
              <a:rPr lang="en-US" dirty="0"/>
              <a:t>contribution toward green and healthy building program requirements. Additionally,</a:t>
            </a:r>
          </a:p>
          <a:p>
            <a:pPr marL="381976" indent="-342351" eaLnBrk="1" hangingPunct="1"/>
            <a:r>
              <a:rPr lang="en-US" dirty="0"/>
              <a:t>concentrations can be expressed as percentages, with 100 ppm = 0.01%, 1,000 ppm = 0.1%,</a:t>
            </a:r>
          </a:p>
          <a:p>
            <a:pPr marL="381976" indent="-342351" eaLnBrk="1" hangingPunct="1"/>
            <a:r>
              <a:rPr lang="en-US" dirty="0"/>
              <a:t>and 10,000 ppm = 1.0%.</a:t>
            </a:r>
          </a:p>
        </p:txBody>
      </p:sp>
    </p:spTree>
    <p:extLst>
      <p:ext uri="{BB962C8B-B14F-4D97-AF65-F5344CB8AC3E}">
        <p14:creationId xmlns:p14="http://schemas.microsoft.com/office/powerpoint/2010/main" val="3632831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35</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It is important to note that 100ppm is more stringent and requires</a:t>
            </a:r>
          </a:p>
          <a:p>
            <a:pPr marL="381976" indent="-342351" eaLnBrk="1" hangingPunct="1"/>
            <a:r>
              <a:rPr lang="en-US" dirty="0"/>
              <a:t>inventorying substances present at lower concentrations than a threshold of 1,000 ppm, and</a:t>
            </a:r>
          </a:p>
          <a:p>
            <a:pPr marL="381976" indent="-342351" eaLnBrk="1" hangingPunct="1"/>
            <a:r>
              <a:rPr lang="en-US" dirty="0"/>
              <a:t>hence, is likely to require inventorying more substances. WAP Sustainability recommends that</a:t>
            </a:r>
          </a:p>
          <a:p>
            <a:pPr marL="381976" indent="-342351" eaLnBrk="1" hangingPunct="1"/>
            <a:r>
              <a:rPr lang="en-US" dirty="0"/>
              <a:t>manufacturers target a threshold of 100 ppm for all intentionally added substances to maximize</a:t>
            </a:r>
          </a:p>
          <a:p>
            <a:pPr marL="381976" indent="-342351" eaLnBrk="1" hangingPunct="1"/>
            <a:r>
              <a:rPr lang="en-US" dirty="0"/>
              <a:t>contribution toward green and healthy building program requirements. Additionally,</a:t>
            </a:r>
          </a:p>
          <a:p>
            <a:pPr marL="381976" indent="-342351" eaLnBrk="1" hangingPunct="1"/>
            <a:r>
              <a:rPr lang="en-US" dirty="0"/>
              <a:t>concentrations can be expressed as percentages, with 100 ppm = 0.01%, 1,000 ppm = 0.1%,</a:t>
            </a:r>
          </a:p>
          <a:p>
            <a:pPr marL="381976" indent="-342351" eaLnBrk="1" hangingPunct="1"/>
            <a:r>
              <a:rPr lang="en-US" dirty="0"/>
              <a:t>and 10,000 ppm = 1.0%.</a:t>
            </a:r>
          </a:p>
        </p:txBody>
      </p:sp>
    </p:spTree>
    <p:extLst>
      <p:ext uri="{BB962C8B-B14F-4D97-AF65-F5344CB8AC3E}">
        <p14:creationId xmlns:p14="http://schemas.microsoft.com/office/powerpoint/2010/main" val="3943752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36</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Feldspar is a group of naturally occurring aluminosilicate minerals, meaning they contain aluminum, silicon, and oxygen, as well as various amounts of potassium, sodium, and calcium. Specifically, the three compositional endmembers of feldspar are K-feldspar (KAlSi3O8), albite (NaAlSi3O8), and anorthite (CaAl2Si2O8)</a:t>
            </a:r>
          </a:p>
        </p:txBody>
      </p:sp>
    </p:spTree>
    <p:extLst>
      <p:ext uri="{BB962C8B-B14F-4D97-AF65-F5344CB8AC3E}">
        <p14:creationId xmlns:p14="http://schemas.microsoft.com/office/powerpoint/2010/main" val="313589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37</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marR="0" lvl="0" indent="-342351" algn="l" defTabSz="914400" rtl="0" eaLnBrk="1" fontAlgn="base" latinLnBrk="0" hangingPunct="1">
              <a:lnSpc>
                <a:spcPct val="100000"/>
              </a:lnSpc>
              <a:spcBef>
                <a:spcPct val="30000"/>
              </a:spcBef>
              <a:spcAft>
                <a:spcPct val="0"/>
              </a:spcAft>
              <a:buClrTx/>
              <a:buSzTx/>
              <a:buFontTx/>
              <a:buNone/>
              <a:tabLst/>
              <a:defRPr/>
            </a:pPr>
            <a:r>
              <a:rPr lang="en-US" dirty="0"/>
              <a:t>CASRN = Chemical Abstracts Service Registry Number</a:t>
            </a:r>
          </a:p>
          <a:p>
            <a:pPr marL="381976" indent="-342351" eaLnBrk="1" hangingPunct="1"/>
            <a:endParaRPr lang="en-US" dirty="0"/>
          </a:p>
        </p:txBody>
      </p:sp>
    </p:spTree>
    <p:extLst>
      <p:ext uri="{BB962C8B-B14F-4D97-AF65-F5344CB8AC3E}">
        <p14:creationId xmlns:p14="http://schemas.microsoft.com/office/powerpoint/2010/main" val="2667702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38</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Received from Jim Whitfield, Mapei, 3/8/23</a:t>
            </a:r>
          </a:p>
          <a:p>
            <a:pPr marL="381976" indent="-342351" eaLnBrk="1" hangingPunct="1"/>
            <a:endParaRPr lang="en-US" dirty="0"/>
          </a:p>
          <a:p>
            <a:pPr marL="381976" marR="0" lvl="0" indent="-342351" algn="l" defTabSz="914400" rtl="0" eaLnBrk="1" fontAlgn="base" latinLnBrk="0" hangingPunct="1">
              <a:lnSpc>
                <a:spcPct val="100000"/>
              </a:lnSpc>
              <a:spcBef>
                <a:spcPct val="30000"/>
              </a:spcBef>
              <a:spcAft>
                <a:spcPct val="0"/>
              </a:spcAft>
              <a:buClrTx/>
              <a:buSzTx/>
              <a:buFontTx/>
              <a:buNone/>
              <a:tabLst/>
              <a:defRPr/>
            </a:pPr>
            <a:r>
              <a:rPr lang="en-US" dirty="0"/>
              <a:t>CASRN = Chemical Abstracts Service Registry Number</a:t>
            </a:r>
          </a:p>
          <a:p>
            <a:pPr marL="381976" indent="-342351" eaLnBrk="1" hangingPunct="1"/>
            <a:endParaRPr lang="en-US" dirty="0"/>
          </a:p>
        </p:txBody>
      </p:sp>
    </p:spTree>
    <p:extLst>
      <p:ext uri="{BB962C8B-B14F-4D97-AF65-F5344CB8AC3E}">
        <p14:creationId xmlns:p14="http://schemas.microsoft.com/office/powerpoint/2010/main" val="3300611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39</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CASRN = Chemical Abstracts Service Registry Number</a:t>
            </a:r>
          </a:p>
        </p:txBody>
      </p:sp>
    </p:spTree>
    <p:extLst>
      <p:ext uri="{BB962C8B-B14F-4D97-AF65-F5344CB8AC3E}">
        <p14:creationId xmlns:p14="http://schemas.microsoft.com/office/powerpoint/2010/main" val="622033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https://www.greenscreenchemicals.org/learn/full-greenscreen-method</a:t>
            </a:r>
          </a:p>
          <a:p>
            <a:endParaRPr lang="en-US" dirty="0"/>
          </a:p>
          <a:p>
            <a:r>
              <a:rPr lang="en-US" sz="1200" b="0" i="0" u="none" strike="noStrike" kern="1200" baseline="0" dirty="0">
                <a:solidFill>
                  <a:schemeClr val="tx1"/>
                </a:solidFill>
                <a:latin typeface="Arial" charset="0"/>
                <a:ea typeface="+mn-ea"/>
                <a:cs typeface="+mn-cs"/>
              </a:rPr>
              <a:t>PERSISTENCE: “The length of time the chemical can exist in the environment before being</a:t>
            </a:r>
          </a:p>
          <a:p>
            <a:r>
              <a:rPr lang="en-US" sz="1200" b="0" i="0" u="none" strike="noStrike" kern="1200" baseline="0" dirty="0">
                <a:solidFill>
                  <a:schemeClr val="tx1"/>
                </a:solidFill>
                <a:latin typeface="Arial" charset="0"/>
                <a:ea typeface="+mn-ea"/>
                <a:cs typeface="+mn-cs"/>
              </a:rPr>
              <a:t>destroyed (i.e., transformed) by natural processes.” (USEPA, https://www.epa.</a:t>
            </a:r>
          </a:p>
          <a:p>
            <a:r>
              <a:rPr lang="fr-FR" sz="1200" b="0" i="0" u="none" strike="noStrike" kern="1200" baseline="0" dirty="0" err="1">
                <a:solidFill>
                  <a:schemeClr val="tx1"/>
                </a:solidFill>
                <a:latin typeface="Arial" charset="0"/>
                <a:ea typeface="+mn-ea"/>
                <a:cs typeface="+mn-cs"/>
              </a:rPr>
              <a:t>gov</a:t>
            </a:r>
            <a:r>
              <a:rPr lang="fr-FR" sz="1200" b="0" i="0" u="none" strike="noStrike" kern="1200" baseline="0" dirty="0">
                <a:solidFill>
                  <a:schemeClr val="tx1"/>
                </a:solidFill>
                <a:latin typeface="Arial" charset="0"/>
                <a:ea typeface="+mn-ea"/>
                <a:cs typeface="+mn-cs"/>
              </a:rPr>
              <a:t>/sites/production/files/2014-01/documents/aa_criteria_v2.pdf, </a:t>
            </a:r>
            <a:r>
              <a:rPr lang="fr-FR" sz="1200" b="0" i="0" u="none" strike="noStrike" kern="1200" baseline="0" dirty="0" err="1">
                <a:solidFill>
                  <a:schemeClr val="tx1"/>
                </a:solidFill>
                <a:latin typeface="Arial" charset="0"/>
                <a:ea typeface="+mn-ea"/>
                <a:cs typeface="+mn-cs"/>
              </a:rPr>
              <a:t>accessed</a:t>
            </a:r>
            <a:endParaRPr lang="fr-FR"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9/20/17) </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BIOACCUMULATION: “A process in which a chemical substance is absorbed in an organism by all routes</a:t>
            </a:r>
          </a:p>
          <a:p>
            <a:r>
              <a:rPr lang="en-US" sz="1200" b="0" i="0" u="none" strike="noStrike" kern="1200" baseline="0" dirty="0">
                <a:solidFill>
                  <a:schemeClr val="tx1"/>
                </a:solidFill>
                <a:latin typeface="Arial" charset="0"/>
                <a:ea typeface="+mn-ea"/>
                <a:cs typeface="+mn-cs"/>
              </a:rPr>
              <a:t>of exposure as occurs in the natural environment (e.g., dietary and ambient environment</a:t>
            </a:r>
          </a:p>
          <a:p>
            <a:r>
              <a:rPr lang="en-US" sz="1200" b="0" i="0" u="none" strike="noStrike" kern="1200" baseline="0" dirty="0">
                <a:solidFill>
                  <a:schemeClr val="tx1"/>
                </a:solidFill>
                <a:latin typeface="Arial" charset="0"/>
                <a:ea typeface="+mn-ea"/>
                <a:cs typeface="+mn-cs"/>
              </a:rPr>
              <a:t>sources). Bioaccumulation is the net result of competing processes of</a:t>
            </a:r>
          </a:p>
          <a:p>
            <a:r>
              <a:rPr lang="en-US" sz="1200" b="0" i="0" u="none" strike="noStrike" kern="1200" baseline="0" dirty="0">
                <a:solidFill>
                  <a:schemeClr val="tx1"/>
                </a:solidFill>
                <a:latin typeface="Arial" charset="0"/>
                <a:ea typeface="+mn-ea"/>
                <a:cs typeface="+mn-cs"/>
              </a:rPr>
              <a:t>chemical uptake into the organism at the respiratory surface and from the diet</a:t>
            </a:r>
          </a:p>
          <a:p>
            <a:r>
              <a:rPr lang="en-US" sz="1200" b="0" i="0" u="none" strike="noStrike" kern="1200" baseline="0" dirty="0">
                <a:solidFill>
                  <a:schemeClr val="tx1"/>
                </a:solidFill>
                <a:latin typeface="Arial" charset="0"/>
                <a:ea typeface="+mn-ea"/>
                <a:cs typeface="+mn-cs"/>
              </a:rPr>
              <a:t>and chemical elimination from the organism including respiratory exchange, fecal</a:t>
            </a:r>
          </a:p>
          <a:p>
            <a:r>
              <a:rPr lang="en-US" sz="1200" b="0" i="0" u="none" strike="noStrike" kern="1200" baseline="0" dirty="0">
                <a:solidFill>
                  <a:schemeClr val="tx1"/>
                </a:solidFill>
                <a:latin typeface="Arial" charset="0"/>
                <a:ea typeface="+mn-ea"/>
                <a:cs typeface="+mn-cs"/>
              </a:rPr>
              <a:t>egestion, metabolic biotransformation of the parent compound and growth dilution.”</a:t>
            </a:r>
          </a:p>
          <a:p>
            <a:r>
              <a:rPr lang="en-US" sz="1200" b="0" i="0" u="none" strike="noStrike" kern="1200" baseline="0" dirty="0">
                <a:solidFill>
                  <a:schemeClr val="tx1"/>
                </a:solidFill>
                <a:latin typeface="Arial" charset="0"/>
                <a:ea typeface="+mn-ea"/>
                <a:cs typeface="+mn-cs"/>
              </a:rPr>
              <a:t>(Arnot, J.A. and F.A. </a:t>
            </a:r>
            <a:r>
              <a:rPr lang="en-US" sz="1200" b="0" i="0" u="none" strike="noStrike" kern="1200" baseline="0" dirty="0" err="1">
                <a:solidFill>
                  <a:schemeClr val="tx1"/>
                </a:solidFill>
                <a:latin typeface="Arial" charset="0"/>
                <a:ea typeface="+mn-ea"/>
                <a:cs typeface="+mn-cs"/>
              </a:rPr>
              <a:t>Gobas</a:t>
            </a:r>
            <a:r>
              <a:rPr lang="en-US" sz="1200" b="0" i="0" u="none" strike="noStrike" kern="1200" baseline="0" dirty="0">
                <a:solidFill>
                  <a:schemeClr val="tx1"/>
                </a:solidFill>
                <a:latin typeface="Arial" charset="0"/>
                <a:ea typeface="+mn-ea"/>
                <a:cs typeface="+mn-cs"/>
              </a:rPr>
              <a:t>, A review of bioconcentration factor (BCF) and bioaccumulation</a:t>
            </a:r>
          </a:p>
          <a:p>
            <a:r>
              <a:rPr lang="en-US" sz="1200" b="0" i="0" u="none" strike="noStrike" kern="1200" baseline="0" dirty="0">
                <a:solidFill>
                  <a:schemeClr val="tx1"/>
                </a:solidFill>
                <a:latin typeface="Arial" charset="0"/>
                <a:ea typeface="+mn-ea"/>
                <a:cs typeface="+mn-cs"/>
              </a:rPr>
              <a:t>factor (BAF) assessments for organic chemicals in aquatic organisms.</a:t>
            </a:r>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36705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41</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Disclosure also creates an opportunity for the tile industry for three reasons: 1) the majority of</a:t>
            </a:r>
          </a:p>
          <a:p>
            <a:pPr marL="381976" indent="-342351" eaLnBrk="1" hangingPunct="1"/>
            <a:r>
              <a:rPr lang="en-US" dirty="0"/>
              <a:t>ingredients used by ceramic tile, mortar, and grout manufacturers have been inventoried,</a:t>
            </a:r>
          </a:p>
          <a:p>
            <a:pPr marL="381976" indent="-342351" eaLnBrk="1" hangingPunct="1"/>
            <a:r>
              <a:rPr lang="en-US" dirty="0"/>
              <a:t>screened, and fully assessed; 2) substance-level breakdown of the ingredients common to</a:t>
            </a:r>
          </a:p>
          <a:p>
            <a:pPr marL="381976" indent="-342351" eaLnBrk="1" hangingPunct="1"/>
            <a:r>
              <a:rPr lang="en-US" dirty="0"/>
              <a:t>ceramic tile, mortar, and grout is achievable and well-understood; 3) industry ingredient</a:t>
            </a:r>
          </a:p>
          <a:p>
            <a:pPr marL="381976" indent="-342351" eaLnBrk="1" hangingPunct="1"/>
            <a:r>
              <a:rPr lang="en-US" dirty="0"/>
              <a:t>information is disclosable using reporting formats widely accepted as transparent by green and</a:t>
            </a:r>
          </a:p>
          <a:p>
            <a:pPr marL="381976" indent="-342351" eaLnBrk="1" hangingPunct="1"/>
            <a:r>
              <a:rPr lang="en-US" dirty="0"/>
              <a:t>healthy building certification programs.</a:t>
            </a:r>
          </a:p>
        </p:txBody>
      </p:sp>
    </p:spTree>
    <p:extLst>
      <p:ext uri="{BB962C8B-B14F-4D97-AF65-F5344CB8AC3E}">
        <p14:creationId xmlns:p14="http://schemas.microsoft.com/office/powerpoint/2010/main" val="3600453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42</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WAP Consulting provides 3PV for TCNA Material Ingredient Guide participants</a:t>
            </a:r>
          </a:p>
        </p:txBody>
      </p:sp>
    </p:spTree>
    <p:extLst>
      <p:ext uri="{BB962C8B-B14F-4D97-AF65-F5344CB8AC3E}">
        <p14:creationId xmlns:p14="http://schemas.microsoft.com/office/powerpoint/2010/main" val="389568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9450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43</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From the NSI website:</a:t>
            </a:r>
          </a:p>
          <a:p>
            <a:pPr marL="381976" indent="-342351" eaLnBrk="1" hangingPunct="1"/>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Arial" charset="0"/>
              </a:rPr>
              <a:t>Health Product Declarations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A Health Product Declaration (HPD) is a material ingredient report that serves as a tool for providing transparency about the ingredients in building products. An HPD for natural stone includes details such as the mineral composition, quarry location, and any additional treatments or finishes applied to the stone.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Natural Stone Institute member quarriers can use the steps below to easily create HPDs for their products. Once published, they will be publicly available in the HPD Public Repository providing visibility to design teams. With access to the HPDs they are able to check boxes needed to satisfy green building goals including LEED credits.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How to create a material ingredient report for your natural stone product(s):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Step 1: Review NSI’s HPD Templates.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Step 2: Register to use the HPD Builder.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Step 3: Purchase tokens ($375 for 5 HPDs) or become a member of HPDC (starting at $750 for unlimited HPDs).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Step 4: Email HPDC to request NSI’s HPD Templates be added to your HPD Builder account. Be sure to let them know which one(s) you need (limestone, granite, marble, </a:t>
            </a:r>
            <a:r>
              <a:rPr kumimoji="0" lang="en-US" sz="1200" b="0" i="0" u="none" strike="noStrike" kern="1200" cap="none" spc="0" normalizeH="0" baseline="0" noProof="0" dirty="0" err="1">
                <a:ln>
                  <a:noFill/>
                </a:ln>
                <a:solidFill>
                  <a:prstClr val="black"/>
                </a:solidFill>
                <a:effectLst/>
                <a:uLnTx/>
                <a:uFillTx/>
                <a:latin typeface="Arial" charset="0"/>
                <a:ea typeface="+mn-ea"/>
                <a:cs typeface="Arial" charset="0"/>
              </a:rPr>
              <a:t>etc</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Step 5: Customize the following fields in the HPDC dashboard: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(see sample forms, next slides)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Step 6: Click through the rest of the fields in the builder and edit as needed. Refer to the HPD Open Standard, if needed, and utilize their Knowledge Base for troubleshooting.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Step 7: Publish your HPDs. This will make them publicly available in the HPD Repository. You can also download them for use on your website and sharing with clients. Send them to the Natural Stone Institute for inclusion on our Sustainability Resources webpage.</a:t>
            </a:r>
          </a:p>
          <a:p>
            <a:pPr marL="381976" indent="-342351" eaLnBrk="1" hangingPunct="1"/>
            <a:endParaRPr lang="en-US" dirty="0"/>
          </a:p>
        </p:txBody>
      </p:sp>
    </p:spTree>
    <p:extLst>
      <p:ext uri="{BB962C8B-B14F-4D97-AF65-F5344CB8AC3E}">
        <p14:creationId xmlns:p14="http://schemas.microsoft.com/office/powerpoint/2010/main" val="3175632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44</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WAP Consulting provides 3PV for TCNA Material Ingredient Guide participants</a:t>
            </a:r>
          </a:p>
        </p:txBody>
      </p:sp>
    </p:spTree>
    <p:extLst>
      <p:ext uri="{BB962C8B-B14F-4D97-AF65-F5344CB8AC3E}">
        <p14:creationId xmlns:p14="http://schemas.microsoft.com/office/powerpoint/2010/main" val="614939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45</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This is a sample HPD from </a:t>
            </a:r>
            <a:r>
              <a:rPr lang="en-US" dirty="0" err="1"/>
              <a:t>Polycor</a:t>
            </a:r>
            <a:r>
              <a:rPr lang="en-US" dirty="0"/>
              <a:t> for their limestone material. Does “SC” indicate “special condition”	</a:t>
            </a:r>
          </a:p>
        </p:txBody>
      </p:sp>
    </p:spTree>
    <p:extLst>
      <p:ext uri="{BB962C8B-B14F-4D97-AF65-F5344CB8AC3E}">
        <p14:creationId xmlns:p14="http://schemas.microsoft.com/office/powerpoint/2010/main" val="2797103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46</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I need help interpreting this. </a:t>
            </a:r>
          </a:p>
        </p:txBody>
      </p:sp>
    </p:spTree>
    <p:extLst>
      <p:ext uri="{BB962C8B-B14F-4D97-AF65-F5344CB8AC3E}">
        <p14:creationId xmlns:p14="http://schemas.microsoft.com/office/powerpoint/2010/main" val="3356924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47</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4263753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96746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49</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Who are making those requests? </a:t>
            </a:r>
          </a:p>
        </p:txBody>
      </p:sp>
    </p:spTree>
    <p:extLst>
      <p:ext uri="{BB962C8B-B14F-4D97-AF65-F5344CB8AC3E}">
        <p14:creationId xmlns:p14="http://schemas.microsoft.com/office/powerpoint/2010/main" val="1863584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International Living Future Institute (ILFI) Living Building Challenge (LBC)</a:t>
            </a:r>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27672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From LinkedIn</a:t>
            </a:r>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rPr>
              <a:pPr marL="0" marR="0" lvl="0" indent="0" algn="r" defTabSz="960193" rtl="0" eaLnBrk="1" fontAlgn="auto" latinLnBrk="0" hangingPunct="1">
                <a:lnSpc>
                  <a:spcPct val="100000"/>
                </a:lnSpc>
                <a:spcBef>
                  <a:spcPts val="0"/>
                </a:spcBef>
                <a:spcAft>
                  <a:spcPts val="0"/>
                </a:spcAft>
                <a:buClrTx/>
                <a:buSzTx/>
                <a:buFontTx/>
                <a:buNone/>
                <a:tabLst/>
                <a:defRPr/>
              </a:pPr>
              <a:t>51</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endParaRPr>
          </a:p>
        </p:txBody>
      </p:sp>
    </p:spTree>
    <p:extLst>
      <p:ext uri="{BB962C8B-B14F-4D97-AF65-F5344CB8AC3E}">
        <p14:creationId xmlns:p14="http://schemas.microsoft.com/office/powerpoint/2010/main" val="1658419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142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68796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https://www.greenbuildingadvisor.com/article/a-guide-to-environmental-product-declarations</a:t>
            </a:r>
          </a:p>
          <a:p>
            <a:endParaRPr lang="en-US" dirty="0"/>
          </a:p>
          <a:p>
            <a:r>
              <a:rPr lang="en-US" dirty="0"/>
              <a:t>An EPD should answer questions like: Is the product high in embodied carbon? Is </a:t>
            </a:r>
            <a:r>
              <a:rPr lang="en-US" dirty="0" err="1"/>
              <a:t>itmade</a:t>
            </a:r>
            <a:r>
              <a:rPr lang="en-US" dirty="0"/>
              <a:t> with renewable materials? Will it degrade atmospheric ozone? Making it </a:t>
            </a:r>
            <a:r>
              <a:rPr lang="en-US" dirty="0" err="1"/>
              <a:t>ieasier</a:t>
            </a:r>
            <a:r>
              <a:rPr lang="en-US" dirty="0"/>
              <a:t> for consumers and specifiers to make the most appropriate choices. </a:t>
            </a:r>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8466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75027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56</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https://www.oneclicklca.com/life-cycle-assessment-explained/?utm_source=Google&amp;utm_medium=cpc&amp;utm_campaign=sitelink&amp;gclid=CjwKCAjw79iaBhAJEiwAPYwoCLuedK31V1KHVSXmweTb5CYO-Kv-nW34Gi6fE5xHRX49XG_GpAtocBoC3ekQAvD_BwE</a:t>
            </a:r>
          </a:p>
          <a:p>
            <a:pPr marL="381976" indent="-342351" eaLnBrk="1" hangingPunct="1"/>
            <a:endParaRPr lang="en-US" dirty="0"/>
          </a:p>
          <a:p>
            <a:pPr marL="381976" indent="-342351" eaLnBrk="1" hangingPunct="1"/>
            <a:r>
              <a:rPr lang="en-US" dirty="0"/>
              <a:t>What it is: A Life Cycle Assessment (LCA) measures the environmental impacts of a product or service. </a:t>
            </a:r>
          </a:p>
          <a:p>
            <a:pPr marL="381976" marR="0" lvl="0" indent="-342351"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Measures both a building’s lifetime impacts and quantifies impact of individual building materials.</a:t>
            </a:r>
          </a:p>
          <a:p>
            <a:pPr marL="381976" marR="0" lvl="0" indent="-342351"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Takes into consideration all the steps that lead from raw material through manufacture, distribution, usage, to final disposal.</a:t>
            </a:r>
            <a:endParaRPr kumimoji="0" lang="en-US" sz="1200" b="0" i="0" u="none" strike="noStrike" kern="0" cap="none" spc="0" normalizeH="0" baseline="0" noProof="0" dirty="0">
              <a:ln>
                <a:noFill/>
              </a:ln>
              <a:solidFill>
                <a:srgbClr val="000000"/>
              </a:solidFill>
              <a:effectLst/>
              <a:uLnTx/>
              <a:uFillTx/>
              <a:latin typeface="Arial" charset="0"/>
              <a:ea typeface="+mn-ea"/>
              <a:cs typeface="Arial" charset="0"/>
            </a:endParaRPr>
          </a:p>
          <a:p>
            <a:pPr marL="381976" marR="0" lvl="0" indent="-342351" algn="l" defTabSz="914400" rtl="0" eaLnBrk="1" fontAlgn="base" latinLnBrk="0" hangingPunct="1">
              <a:lnSpc>
                <a:spcPct val="100000"/>
              </a:lnSpc>
              <a:spcBef>
                <a:spcPct val="30000"/>
              </a:spcBef>
              <a:spcAft>
                <a:spcPct val="0"/>
              </a:spcAft>
              <a:buClrTx/>
              <a:buSzTx/>
              <a:buFontTx/>
              <a:buNone/>
              <a:tabLst/>
              <a:defRPr/>
            </a:pPr>
            <a:endParaRPr lang="en-US" dirty="0"/>
          </a:p>
          <a:p>
            <a:pPr marL="381976" marR="0" lvl="0" indent="-342351" algn="l" defTabSz="914400" rtl="0" eaLnBrk="1" fontAlgn="base" latinLnBrk="0" hangingPunct="1">
              <a:lnSpc>
                <a:spcPct val="100000"/>
              </a:lnSpc>
              <a:spcBef>
                <a:spcPct val="30000"/>
              </a:spcBef>
              <a:spcAft>
                <a:spcPct val="0"/>
              </a:spcAft>
              <a:buClrTx/>
              <a:buSzTx/>
              <a:buFontTx/>
              <a:buNone/>
              <a:tabLst/>
              <a:defRPr/>
            </a:pPr>
            <a:r>
              <a:rPr lang="en-US" dirty="0"/>
              <a:t>Why are we talking about it?  - Well its tied to carbon and energy and wellness.  Its how we are going to measure this stuff.  </a:t>
            </a:r>
            <a:r>
              <a:rPr lang="en-US" sz="1800" b="0" i="0" u="none" strike="noStrike" baseline="0" dirty="0">
                <a:latin typeface="Architype-Light"/>
              </a:rPr>
              <a:t>Embodied carbon is inherently connected to climate justice and issues of public health and equity.</a:t>
            </a:r>
            <a:endParaRPr lang="en-US" dirty="0"/>
          </a:p>
          <a:p>
            <a:pPr marL="381976" marR="0" lvl="0" indent="-342351" algn="l" defTabSz="914400" rtl="0" eaLnBrk="1" fontAlgn="base" latinLnBrk="0" hangingPunct="1">
              <a:lnSpc>
                <a:spcPct val="100000"/>
              </a:lnSpc>
              <a:spcBef>
                <a:spcPct val="30000"/>
              </a:spcBef>
              <a:spcAft>
                <a:spcPct val="0"/>
              </a:spcAft>
              <a:buClrTx/>
              <a:buSzTx/>
              <a:buFontTx/>
              <a:buNone/>
              <a:tabLst/>
              <a:defRPr/>
            </a:pPr>
            <a:endParaRPr lang="en-US" dirty="0"/>
          </a:p>
          <a:p>
            <a:pPr marL="381976" marR="0" lvl="0" indent="-342351" algn="l" defTabSz="914400" rtl="0" eaLnBrk="1" fontAlgn="base" latinLnBrk="0" hangingPunct="1">
              <a:lnSpc>
                <a:spcPct val="100000"/>
              </a:lnSpc>
              <a:spcBef>
                <a:spcPct val="30000"/>
              </a:spcBef>
              <a:spcAft>
                <a:spcPct val="0"/>
              </a:spcAft>
              <a:buClrTx/>
              <a:buSzTx/>
              <a:buFontTx/>
              <a:buNone/>
              <a:tabLst/>
              <a:defRPr/>
            </a:pPr>
            <a:r>
              <a:rPr lang="en-US" dirty="0"/>
              <a:t>Benefits:</a:t>
            </a:r>
          </a:p>
          <a:p>
            <a:pPr marL="381976" marR="0" lvl="0" indent="-342351" algn="l" defTabSz="914400" rtl="0" eaLnBrk="1" fontAlgn="base" latinLnBrk="0" hangingPunct="1">
              <a:lnSpc>
                <a:spcPct val="100000"/>
              </a:lnSpc>
              <a:spcBef>
                <a:spcPct val="30000"/>
              </a:spcBef>
              <a:spcAft>
                <a:spcPct val="0"/>
              </a:spcAft>
              <a:buClrTx/>
              <a:buSzTx/>
              <a:buFontTx/>
              <a:buNone/>
              <a:tabLst/>
              <a:defRPr/>
            </a:pPr>
            <a:r>
              <a:rPr lang="en-US" dirty="0"/>
              <a:t> LCA allows decision makers to compare two products and to select the product that has the lowest impact on the environment.</a:t>
            </a:r>
          </a:p>
          <a:p>
            <a:pPr marL="381976" marR="0" lvl="0" indent="-342351" algn="l" defTabSz="914400" rtl="0" eaLnBrk="1" fontAlgn="base" latinLnBrk="0" hangingPunct="1">
              <a:lnSpc>
                <a:spcPct val="100000"/>
              </a:lnSpc>
              <a:spcBef>
                <a:spcPct val="30000"/>
              </a:spcBef>
              <a:spcAft>
                <a:spcPct val="0"/>
              </a:spcAft>
              <a:buClrTx/>
              <a:buSzTx/>
              <a:buFontTx/>
              <a:buNone/>
              <a:tabLst/>
              <a:defRPr/>
            </a:pPr>
            <a:r>
              <a:rPr lang="en-US" dirty="0"/>
              <a:t>An LCA may also provide insight in how to improve processes to achieve reduced environmental effects. </a:t>
            </a:r>
          </a:p>
          <a:p>
            <a:pPr marL="381976" marR="0" lvl="0" indent="-342351"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charset="0"/>
                <a:ea typeface="+mn-ea"/>
                <a:cs typeface="Arial" charset="0"/>
              </a:rPr>
              <a:t>Calculate environmental impact to help find most sustainable options.</a:t>
            </a:r>
          </a:p>
          <a:p>
            <a:pPr marL="381976" indent="-342351" eaLnBrk="1" hangingPunct="1"/>
            <a:endParaRPr lang="en-US" dirty="0"/>
          </a:p>
          <a:p>
            <a:pPr marL="381976" indent="-342351" eaLnBrk="1" hangingPunct="1"/>
            <a:endParaRPr lang="en-US" dirty="0"/>
          </a:p>
        </p:txBody>
      </p:sp>
    </p:spTree>
    <p:extLst>
      <p:ext uri="{BB962C8B-B14F-4D97-AF65-F5344CB8AC3E}">
        <p14:creationId xmlns:p14="http://schemas.microsoft.com/office/powerpoint/2010/main" val="35552930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57</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a:p>
            <a:pPr marL="381976" indent="-342351" eaLnBrk="1" hangingPunct="1"/>
            <a:r>
              <a:rPr lang="en-US" b="0" i="0" dirty="0">
                <a:solidFill>
                  <a:srgbClr val="000000"/>
                </a:solidFill>
                <a:effectLst/>
                <a:latin typeface="Raleway" pitchFamily="2" charset="0"/>
              </a:rPr>
              <a:t>To calculate the final results of your LCA, you’ll add up the emissions from all of the life-cycle stages to get the total impacts for your project. This is typically referenced in </a:t>
            </a:r>
            <a:r>
              <a:rPr lang="en-US" b="1" i="0" dirty="0">
                <a:solidFill>
                  <a:srgbClr val="000000"/>
                </a:solidFill>
                <a:effectLst/>
                <a:latin typeface="Raleway" pitchFamily="2" charset="0"/>
              </a:rPr>
              <a:t>kilograms of carbon dioxide equivalents (kgCO2e)</a:t>
            </a:r>
            <a:r>
              <a:rPr lang="en-US" b="0" i="0" dirty="0">
                <a:solidFill>
                  <a:srgbClr val="000000"/>
                </a:solidFill>
                <a:effectLst/>
                <a:latin typeface="Raleway" pitchFamily="2" charset="0"/>
              </a:rPr>
              <a:t> if we’re focusing on Global Warming Potential (GWP), but we can also get results for other impact categories such as acidification or ozone depletion.  </a:t>
            </a:r>
          </a:p>
          <a:p>
            <a:pPr marL="381976" indent="-342351" eaLnBrk="1" hangingPunct="1"/>
            <a:endParaRPr lang="en-US" b="0" i="0" dirty="0">
              <a:solidFill>
                <a:srgbClr val="000000"/>
              </a:solidFill>
              <a:effectLst/>
              <a:latin typeface="Raleway" pitchFamily="2" charset="0"/>
            </a:endParaRPr>
          </a:p>
          <a:p>
            <a:pPr marL="381976" indent="-342351" eaLnBrk="1" hangingPunct="1"/>
            <a:r>
              <a:rPr lang="en-US" b="0" i="0" dirty="0">
                <a:solidFill>
                  <a:srgbClr val="000000"/>
                </a:solidFill>
                <a:effectLst/>
                <a:latin typeface="Raleway" pitchFamily="2" charset="0"/>
              </a:rPr>
              <a:t>Life Cycle Stage D is benefits beyond the boundary like reuse-recycling potential.</a:t>
            </a:r>
            <a:endParaRPr lang="en-US" dirty="0"/>
          </a:p>
        </p:txBody>
      </p:sp>
    </p:spTree>
    <p:extLst>
      <p:ext uri="{BB962C8B-B14F-4D97-AF65-F5344CB8AC3E}">
        <p14:creationId xmlns:p14="http://schemas.microsoft.com/office/powerpoint/2010/main" val="4089252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58</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THE ORIGIN OF THIS TABLE IS FIG 2: ISO 21930</a:t>
            </a:r>
          </a:p>
        </p:txBody>
      </p:sp>
    </p:spTree>
    <p:extLst>
      <p:ext uri="{BB962C8B-B14F-4D97-AF65-F5344CB8AC3E}">
        <p14:creationId xmlns:p14="http://schemas.microsoft.com/office/powerpoint/2010/main" val="3874971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https://www.greenbuildingadvisor.com/article/a-guide-to-environmental-product-declarations</a:t>
            </a:r>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74481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https://www.greenbuildingadvisor.com/article/a-guide-to-environmental-product-declarations</a:t>
            </a:r>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95110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https://www.greenbuildingadvisor.com/article/a-guide-to-environmental-product-declarations</a:t>
            </a:r>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30672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62</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527794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63</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208678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480133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64</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16076856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65</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8552592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66</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6623246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67</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36579901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68</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endParaRPr lang="en-US" dirty="0"/>
          </a:p>
        </p:txBody>
      </p:sp>
    </p:spTree>
    <p:extLst>
      <p:ext uri="{BB962C8B-B14F-4D97-AF65-F5344CB8AC3E}">
        <p14:creationId xmlns:p14="http://schemas.microsoft.com/office/powerpoint/2010/main" val="577565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69</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Ocean acidification refers </a:t>
            </a:r>
            <a:r>
              <a:rPr lang="en-US" i="1" dirty="0"/>
              <a:t>to a reduction in the pH of the ocean over an extended period time, caused primarily by uptake of carbon dioxide</a:t>
            </a:r>
            <a:r>
              <a:rPr lang="en-US" dirty="0"/>
              <a:t> ...</a:t>
            </a:r>
          </a:p>
          <a:p>
            <a:pPr marL="381976" indent="-342351" eaLnBrk="1" hangingPunct="1"/>
            <a:endParaRPr lang="en-US" dirty="0"/>
          </a:p>
          <a:p>
            <a:pPr marL="381976" indent="-342351" eaLnBrk="1" hangingPunct="1"/>
            <a:r>
              <a:rPr lang="en-US" dirty="0"/>
              <a:t>Harmful algal blooms, dead zones, and fish kills are the results of a process called eutrophication — which </a:t>
            </a:r>
            <a:r>
              <a:rPr lang="en-US" b="1" dirty="0"/>
              <a:t>occurs when the environment becomes enriched with nutrients, increasing the amount of plant and algae growth to estuaries and coastal waters</a:t>
            </a:r>
            <a:r>
              <a:rPr lang="en-US" dirty="0"/>
              <a:t>.</a:t>
            </a:r>
          </a:p>
        </p:txBody>
      </p:sp>
    </p:spTree>
    <p:extLst>
      <p:ext uri="{BB962C8B-B14F-4D97-AF65-F5344CB8AC3E}">
        <p14:creationId xmlns:p14="http://schemas.microsoft.com/office/powerpoint/2010/main" val="7666901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70</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marR="0" lvl="0" indent="-342351" algn="l" defTabSz="914400" rtl="0" eaLnBrk="1" fontAlgn="base" latinLnBrk="0" hangingPunct="1">
              <a:lnSpc>
                <a:spcPct val="100000"/>
              </a:lnSpc>
              <a:spcBef>
                <a:spcPct val="30000"/>
              </a:spcBef>
              <a:spcAft>
                <a:spcPct val="0"/>
              </a:spcAft>
              <a:buClrTx/>
              <a:buSzTx/>
              <a:buFontTx/>
              <a:buNone/>
              <a:tabLst/>
              <a:defRPr/>
            </a:pPr>
            <a:r>
              <a:rPr lang="en-US" dirty="0"/>
              <a:t>Note: this is a product-specific declaration of a carpet tile manufacturer</a:t>
            </a:r>
          </a:p>
          <a:p>
            <a:pPr marL="381976" indent="-342351" eaLnBrk="1" hangingPunct="1"/>
            <a:endParaRPr lang="en-US" dirty="0"/>
          </a:p>
        </p:txBody>
      </p:sp>
    </p:spTree>
    <p:extLst>
      <p:ext uri="{BB962C8B-B14F-4D97-AF65-F5344CB8AC3E}">
        <p14:creationId xmlns:p14="http://schemas.microsoft.com/office/powerpoint/2010/main" val="7493173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71</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Note: this is a product-specific declaration of a LVT manufacturer</a:t>
            </a:r>
          </a:p>
        </p:txBody>
      </p:sp>
    </p:spTree>
    <p:extLst>
      <p:ext uri="{BB962C8B-B14F-4D97-AF65-F5344CB8AC3E}">
        <p14:creationId xmlns:p14="http://schemas.microsoft.com/office/powerpoint/2010/main" val="33015783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72</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xfrm>
            <a:off x="407988" y="696913"/>
            <a:ext cx="6194425" cy="3484562"/>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From Tile – The Natural Choice, </a:t>
            </a:r>
          </a:p>
          <a:p>
            <a:pPr marL="381976" indent="-342351" eaLnBrk="1" hangingPunct="1"/>
            <a:r>
              <a:rPr lang="en-US" dirty="0"/>
              <a:t>https://www.tcnatile.com/component/content/index.php?option=com_content&amp;view=article&amp;id=247</a:t>
            </a:r>
          </a:p>
        </p:txBody>
      </p:sp>
    </p:spTree>
    <p:extLst>
      <p:ext uri="{BB962C8B-B14F-4D97-AF65-F5344CB8AC3E}">
        <p14:creationId xmlns:p14="http://schemas.microsoft.com/office/powerpoint/2010/main" val="22202065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This is taken from the 2012 TCNA Handbook</a:t>
            </a:r>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3357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158208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296837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8B96F-504A-48E4-D9E4-1A8EE019C379}"/>
            </a:ext>
          </a:extLst>
        </p:cNvPr>
        <p:cNvGrpSpPr/>
        <p:nvPr/>
      </p:nvGrpSpPr>
      <p:grpSpPr>
        <a:xfrm>
          <a:off x="0" y="0"/>
          <a:ext cx="0" cy="0"/>
          <a:chOff x="0" y="0"/>
          <a:chExt cx="0" cy="0"/>
        </a:xfrm>
      </p:grpSpPr>
      <p:sp>
        <p:nvSpPr>
          <p:cNvPr id="81922" name="Rectangle 7">
            <a:extLst>
              <a:ext uri="{FF2B5EF4-FFF2-40B4-BE49-F238E27FC236}">
                <a16:creationId xmlns:a16="http://schemas.microsoft.com/office/drawing/2014/main" id="{73CC40A1-5256-304C-5806-D95904FBFC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77</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a:extLst>
              <a:ext uri="{FF2B5EF4-FFF2-40B4-BE49-F238E27FC236}">
                <a16:creationId xmlns:a16="http://schemas.microsoft.com/office/drawing/2014/main" id="{D8EC5B47-393F-BE2A-9AF8-859072543919}"/>
              </a:ext>
            </a:extLst>
          </p:cNvPr>
          <p:cNvSpPr>
            <a:spLocks noGrp="1" noRot="1" noChangeAspect="1" noChangeArrowheads="1" noTextEdit="1"/>
          </p:cNvSpPr>
          <p:nvPr>
            <p:ph type="sldImg"/>
          </p:nvPr>
        </p:nvSpPr>
        <p:spPr>
          <a:xfrm>
            <a:off x="407988" y="696913"/>
            <a:ext cx="6194425" cy="3484562"/>
          </a:xfrm>
          <a:ln/>
        </p:spPr>
      </p:sp>
      <p:sp>
        <p:nvSpPr>
          <p:cNvPr id="81924" name="Rectangle 3">
            <a:extLst>
              <a:ext uri="{FF2B5EF4-FFF2-40B4-BE49-F238E27FC236}">
                <a16:creationId xmlns:a16="http://schemas.microsoft.com/office/drawing/2014/main" id="{860D1611-E2B2-B2A7-DCC8-516E16BC86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From Tile – The Natural Choice, </a:t>
            </a:r>
          </a:p>
          <a:p>
            <a:pPr marL="381976" indent="-342351" eaLnBrk="1" hangingPunct="1"/>
            <a:r>
              <a:rPr lang="en-US" dirty="0"/>
              <a:t>https://www.tcnatile.com/component/content/index.php?option=com_content&amp;view=article&amp;id=247</a:t>
            </a:r>
          </a:p>
        </p:txBody>
      </p:sp>
    </p:spTree>
    <p:extLst>
      <p:ext uri="{BB962C8B-B14F-4D97-AF65-F5344CB8AC3E}">
        <p14:creationId xmlns:p14="http://schemas.microsoft.com/office/powerpoint/2010/main" val="27826695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base" latinLnBrk="0" hangingPunct="1">
              <a:lnSpc>
                <a:spcPct val="100000"/>
              </a:lnSpc>
              <a:spcBef>
                <a:spcPct val="0"/>
              </a:spcBef>
              <a:spcAft>
                <a:spcPct val="0"/>
              </a:spcAft>
              <a:buClrTx/>
              <a:buSzTx/>
              <a:buFontTx/>
              <a:buNone/>
              <a:tabLst/>
              <a:defRPr/>
            </a:pPr>
            <a:fld id="{DD3E2F9D-47CC-4832-8E24-03039ED93E9C}"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787"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1683" name="Rectangle 2"/>
          <p:cNvSpPr>
            <a:spLocks noGrp="1" noRot="1" noChangeAspect="1" noChangeArrowheads="1" noTextEdit="1"/>
          </p:cNvSpPr>
          <p:nvPr>
            <p:ph type="sldImg"/>
          </p:nvPr>
        </p:nvSpPr>
        <p:spPr>
          <a:xfrm>
            <a:off x="407988" y="696913"/>
            <a:ext cx="6194425" cy="3484562"/>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522272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b="1" dirty="0"/>
              <a:t>Subcommittees and Standards</a:t>
            </a:r>
          </a:p>
          <a:p>
            <a:r>
              <a:rPr lang="en-US" dirty="0"/>
              <a:t>Standards under the jurisdiction of C18</a:t>
            </a:r>
          </a:p>
          <a:p>
            <a:r>
              <a:rPr lang="en-US" dirty="0"/>
              <a:t>Each main committee in ASTM International is composed of subcommittees that address specific segments within the general subject area covered by the technical committee. Click on the subcommittee links below to see the title of existing standards for each subcommittee. Then, click on the resulting titles to see the standard's scope, referenced documents, and more.</a:t>
            </a:r>
          </a:p>
          <a:p>
            <a:pPr>
              <a:buFont typeface="Arial" panose="020B0604020202020204" pitchFamily="34" charset="0"/>
              <a:buChar char="•"/>
            </a:pPr>
            <a:r>
              <a:rPr lang="en-US" dirty="0">
                <a:hlinkClick r:id="rId3"/>
              </a:rPr>
              <a:t>C18.01</a:t>
            </a:r>
            <a:r>
              <a:rPr lang="en-US" dirty="0"/>
              <a:t> Test Methods</a:t>
            </a:r>
          </a:p>
          <a:p>
            <a:pPr>
              <a:buFont typeface="Arial" panose="020B0604020202020204" pitchFamily="34" charset="0"/>
              <a:buChar char="•"/>
            </a:pPr>
            <a:r>
              <a:rPr lang="en-US" dirty="0">
                <a:hlinkClick r:id="rId4"/>
              </a:rPr>
              <a:t>C18.03</a:t>
            </a:r>
            <a:r>
              <a:rPr lang="en-US" dirty="0"/>
              <a:t> Material Specifications</a:t>
            </a:r>
          </a:p>
          <a:p>
            <a:pPr>
              <a:buFont typeface="Arial" panose="020B0604020202020204" pitchFamily="34" charset="0"/>
              <a:buChar char="•"/>
            </a:pPr>
            <a:r>
              <a:rPr lang="en-US" dirty="0">
                <a:hlinkClick r:id="rId5"/>
              </a:rPr>
              <a:t>C18.06</a:t>
            </a:r>
            <a:r>
              <a:rPr lang="en-US" dirty="0"/>
              <a:t> Attachment Components and Systems</a:t>
            </a:r>
          </a:p>
          <a:p>
            <a:pPr>
              <a:buFont typeface="Arial" panose="020B0604020202020204" pitchFamily="34" charset="0"/>
              <a:buChar char="•"/>
            </a:pPr>
            <a:r>
              <a:rPr lang="en-US" dirty="0">
                <a:hlinkClick r:id="rId6"/>
              </a:rPr>
              <a:t>C18.07</a:t>
            </a:r>
            <a:r>
              <a:rPr lang="en-US" dirty="0"/>
              <a:t> Environmental Properties, Behavior, and Cleaning</a:t>
            </a:r>
          </a:p>
          <a:p>
            <a:pPr>
              <a:buFont typeface="Arial" panose="020B0604020202020204" pitchFamily="34" charset="0"/>
              <a:buChar char="•"/>
            </a:pPr>
            <a:r>
              <a:rPr lang="en-US" dirty="0">
                <a:hlinkClick r:id="rId7"/>
              </a:rPr>
              <a:t>C18.08</a:t>
            </a:r>
            <a:r>
              <a:rPr lang="en-US" dirty="0"/>
              <a:t> Selection of Dimension Stone</a:t>
            </a:r>
          </a:p>
          <a:p>
            <a:pPr>
              <a:buFont typeface="Arial" panose="020B0604020202020204" pitchFamily="34" charset="0"/>
              <a:buChar char="•"/>
            </a:pPr>
            <a:r>
              <a:rPr lang="en-US" dirty="0">
                <a:hlinkClick r:id="rId8"/>
              </a:rPr>
              <a:t>C18.90</a:t>
            </a:r>
            <a:r>
              <a:rPr lang="en-US" dirty="0"/>
              <a:t> Executive</a:t>
            </a:r>
          </a:p>
          <a:p>
            <a:pPr>
              <a:buFont typeface="Arial" panose="020B0604020202020204" pitchFamily="34" charset="0"/>
              <a:buChar char="•"/>
            </a:pPr>
            <a:r>
              <a:rPr lang="en-US" dirty="0">
                <a:hlinkClick r:id="rId9"/>
              </a:rPr>
              <a:t>C18.91</a:t>
            </a:r>
            <a:r>
              <a:rPr lang="en-US" dirty="0"/>
              <a:t> Nomenclature and Definitions</a:t>
            </a:r>
          </a:p>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405477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The modulus of rupture (MOR), also known as </a:t>
            </a:r>
            <a:r>
              <a:rPr lang="en-US" dirty="0">
                <a:hlinkClick r:id="rId3"/>
              </a:rPr>
              <a:t>bending strength</a:t>
            </a:r>
            <a:r>
              <a:rPr lang="en-US" dirty="0"/>
              <a:t> or </a:t>
            </a:r>
            <a:r>
              <a:rPr lang="en-US" dirty="0">
                <a:hlinkClick r:id="rId4"/>
              </a:rPr>
              <a:t>flexural strength</a:t>
            </a:r>
            <a:r>
              <a:rPr lang="en-US" dirty="0"/>
              <a:t>, measures the strength of a material before it breaks under bending stress. It's essentially a gauge of how much stress a material can withstand before it ruptures or fractures. </a:t>
            </a:r>
          </a:p>
          <a:p>
            <a:r>
              <a:rPr lang="en-US" dirty="0"/>
              <a:t>Here's a more detailed explanation: </a:t>
            </a:r>
          </a:p>
          <a:p>
            <a:pPr>
              <a:buFont typeface="Arial" panose="020B0604020202020204" pitchFamily="34" charset="0"/>
              <a:buChar char="•"/>
            </a:pPr>
            <a:r>
              <a:rPr lang="en-US" b="1" dirty="0"/>
              <a:t>What it measures:</a:t>
            </a:r>
            <a:r>
              <a:rPr lang="en-US" dirty="0"/>
              <a:t> </a:t>
            </a:r>
          </a:p>
          <a:p>
            <a:pPr>
              <a:buFont typeface="Arial" panose="020B0604020202020204" pitchFamily="34" charset="0"/>
              <a:buChar char="•"/>
            </a:pPr>
            <a:r>
              <a:rPr lang="en-US" dirty="0"/>
              <a:t>MOR specifically quantifies the stress at the point of failure when a material is subjected to a bending load. </a:t>
            </a:r>
          </a:p>
          <a:p>
            <a:r>
              <a:rPr lang="en-US" b="1" dirty="0"/>
              <a:t>How it's used:</a:t>
            </a:r>
            <a:r>
              <a:rPr lang="en-US" dirty="0"/>
              <a:t> </a:t>
            </a:r>
          </a:p>
          <a:p>
            <a:r>
              <a:rPr lang="en-US" dirty="0"/>
              <a:t>MOR is often used to determine the overall strength of materials like wood or concrete, and it can also be applied to other materials like tiles. </a:t>
            </a:r>
          </a:p>
          <a:p>
            <a:r>
              <a:rPr lang="en-US" b="1" dirty="0"/>
              <a:t>Why it matters:</a:t>
            </a:r>
            <a:r>
              <a:rPr lang="en-US" dirty="0"/>
              <a:t> </a:t>
            </a:r>
          </a:p>
          <a:p>
            <a:r>
              <a:rPr lang="en-US" dirty="0"/>
              <a:t>High MOR values indicate that a material is more resistant to breakage under bending loads, making it suitable for applications where durability and strength are crucial, </a:t>
            </a:r>
            <a:r>
              <a:rPr lang="en-US" dirty="0">
                <a:hlinkClick r:id="rId5"/>
              </a:rPr>
              <a:t>according to </a:t>
            </a:r>
            <a:r>
              <a:rPr lang="en-US" dirty="0" err="1">
                <a:hlinkClick r:id="rId5"/>
              </a:rPr>
              <a:t>Infinita</a:t>
            </a:r>
            <a:r>
              <a:rPr lang="en-US" dirty="0">
                <a:hlinkClick r:id="rId5"/>
              </a:rPr>
              <a:t> Lab</a:t>
            </a:r>
            <a:r>
              <a:rPr lang="en-US" dirty="0"/>
              <a:t>. </a:t>
            </a:r>
          </a:p>
          <a:p>
            <a:r>
              <a:rPr lang="en-US" b="1" dirty="0"/>
              <a:t>Relationship to </a:t>
            </a:r>
            <a:r>
              <a:rPr lang="en-US" b="1" dirty="0">
                <a:hlinkClick r:id="rId6"/>
              </a:rPr>
              <a:t>tensile strength</a:t>
            </a:r>
            <a:r>
              <a:rPr lang="en-US" b="1" dirty="0"/>
              <a:t>:</a:t>
            </a:r>
            <a:r>
              <a:rPr lang="en-US" dirty="0"/>
              <a:t> </a:t>
            </a:r>
          </a:p>
          <a:p>
            <a:r>
              <a:rPr lang="en-US" dirty="0"/>
              <a:t>In some cases, especially with concrete, the MOR can be significantly higher than the material's direct tensile strength, meaning the material is stronger under bending than under a direct pull. </a:t>
            </a:r>
          </a:p>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66614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F9125-F245-0C17-A602-40F3809B777F}"/>
            </a:ext>
          </a:extLst>
        </p:cNvPr>
        <p:cNvGrpSpPr/>
        <p:nvPr/>
      </p:nvGrpSpPr>
      <p:grpSpPr>
        <a:xfrm>
          <a:off x="0" y="0"/>
          <a:ext cx="0" cy="0"/>
          <a:chOff x="0" y="0"/>
          <a:chExt cx="0" cy="0"/>
        </a:xfrm>
      </p:grpSpPr>
      <p:sp>
        <p:nvSpPr>
          <p:cNvPr id="81922" name="Rectangle 7">
            <a:extLst>
              <a:ext uri="{FF2B5EF4-FFF2-40B4-BE49-F238E27FC236}">
                <a16:creationId xmlns:a16="http://schemas.microsoft.com/office/drawing/2014/main" id="{62FECE9F-EA4E-4952-C324-7E05EC404A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81</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a:extLst>
              <a:ext uri="{FF2B5EF4-FFF2-40B4-BE49-F238E27FC236}">
                <a16:creationId xmlns:a16="http://schemas.microsoft.com/office/drawing/2014/main" id="{C7A61A7B-28A8-1F0E-71C8-BCB66FC78F68}"/>
              </a:ext>
            </a:extLst>
          </p:cNvPr>
          <p:cNvSpPr>
            <a:spLocks noGrp="1" noRot="1" noChangeAspect="1" noChangeArrowheads="1" noTextEdit="1"/>
          </p:cNvSpPr>
          <p:nvPr>
            <p:ph type="sldImg"/>
          </p:nvPr>
        </p:nvSpPr>
        <p:spPr>
          <a:xfrm>
            <a:off x="407988" y="696913"/>
            <a:ext cx="6194425" cy="3484562"/>
          </a:xfrm>
          <a:ln/>
        </p:spPr>
      </p:sp>
      <p:sp>
        <p:nvSpPr>
          <p:cNvPr id="81924" name="Rectangle 3">
            <a:extLst>
              <a:ext uri="{FF2B5EF4-FFF2-40B4-BE49-F238E27FC236}">
                <a16:creationId xmlns:a16="http://schemas.microsoft.com/office/drawing/2014/main" id="{5D24CF06-0368-6F6F-72EE-E946127816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From Tile – The Natural Choice, </a:t>
            </a:r>
          </a:p>
          <a:p>
            <a:pPr marL="381976" indent="-342351" eaLnBrk="1" hangingPunct="1"/>
            <a:r>
              <a:rPr lang="en-US" dirty="0"/>
              <a:t>https://www.tcnatile.com/component/content/index.php?option=com_content&amp;view=article&amp;id=247</a:t>
            </a:r>
          </a:p>
        </p:txBody>
      </p:sp>
    </p:spTree>
    <p:extLst>
      <p:ext uri="{BB962C8B-B14F-4D97-AF65-F5344CB8AC3E}">
        <p14:creationId xmlns:p14="http://schemas.microsoft.com/office/powerpoint/2010/main" val="16885142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lumMod val="75000"/>
                    <a:lumOff val="25000"/>
                  </a:schemeClr>
                </a:solidFill>
                <a:latin typeface="Titillium Web Light" panose="00000400000000000000" pitchFamily="2" charset="0"/>
              </a:rPr>
              <a:t>As important as it is to have durable tiles, it is also imperative that the tile and everything behind it function together as a durable assembly. </a:t>
            </a:r>
          </a:p>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047046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39900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115074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04288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978940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18481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Test that provides indication of durability of the floor tile assembly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Informs the service category for the floor tile assembly </a:t>
            </a:r>
          </a:p>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624205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138238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84964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7930-9D71-040A-9F35-E32678F80B7F}"/>
            </a:ext>
          </a:extLst>
        </p:cNvPr>
        <p:cNvGrpSpPr/>
        <p:nvPr/>
      </p:nvGrpSpPr>
      <p:grpSpPr>
        <a:xfrm>
          <a:off x="0" y="0"/>
          <a:ext cx="0" cy="0"/>
          <a:chOff x="0" y="0"/>
          <a:chExt cx="0" cy="0"/>
        </a:xfrm>
      </p:grpSpPr>
      <p:sp>
        <p:nvSpPr>
          <p:cNvPr id="81922" name="Rectangle 7">
            <a:extLst>
              <a:ext uri="{FF2B5EF4-FFF2-40B4-BE49-F238E27FC236}">
                <a16:creationId xmlns:a16="http://schemas.microsoft.com/office/drawing/2014/main" id="{A4AE0744-B8DC-93D5-2E3D-D7D4EE1982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90</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a:extLst>
              <a:ext uri="{FF2B5EF4-FFF2-40B4-BE49-F238E27FC236}">
                <a16:creationId xmlns:a16="http://schemas.microsoft.com/office/drawing/2014/main" id="{0767F42D-6B16-517F-96E1-FDA655DC7610}"/>
              </a:ext>
            </a:extLst>
          </p:cNvPr>
          <p:cNvSpPr>
            <a:spLocks noGrp="1" noRot="1" noChangeAspect="1" noChangeArrowheads="1" noTextEdit="1"/>
          </p:cNvSpPr>
          <p:nvPr>
            <p:ph type="sldImg"/>
          </p:nvPr>
        </p:nvSpPr>
        <p:spPr>
          <a:xfrm>
            <a:off x="407988" y="696913"/>
            <a:ext cx="6194425" cy="3484562"/>
          </a:xfrm>
          <a:ln/>
        </p:spPr>
      </p:sp>
      <p:sp>
        <p:nvSpPr>
          <p:cNvPr id="81924" name="Rectangle 3">
            <a:extLst>
              <a:ext uri="{FF2B5EF4-FFF2-40B4-BE49-F238E27FC236}">
                <a16:creationId xmlns:a16="http://schemas.microsoft.com/office/drawing/2014/main" id="{9B467328-8972-CF13-32CD-35FD03668F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From Tile – The Natural Choice, </a:t>
            </a:r>
          </a:p>
          <a:p>
            <a:pPr marL="381976" indent="-342351" eaLnBrk="1" hangingPunct="1"/>
            <a:r>
              <a:rPr lang="en-US" dirty="0"/>
              <a:t>https://www.tcnatile.com/component/content/index.php?option=com_content&amp;view=article&amp;id=247</a:t>
            </a:r>
          </a:p>
        </p:txBody>
      </p:sp>
    </p:spTree>
    <p:extLst>
      <p:ext uri="{BB962C8B-B14F-4D97-AF65-F5344CB8AC3E}">
        <p14:creationId xmlns:p14="http://schemas.microsoft.com/office/powerpoint/2010/main" val="11835755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11777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82269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257F7-B6C8-CD4D-8D2A-0ADE0A3A1B8B}"/>
            </a:ext>
          </a:extLst>
        </p:cNvPr>
        <p:cNvGrpSpPr/>
        <p:nvPr/>
      </p:nvGrpSpPr>
      <p:grpSpPr>
        <a:xfrm>
          <a:off x="0" y="0"/>
          <a:ext cx="0" cy="0"/>
          <a:chOff x="0" y="0"/>
          <a:chExt cx="0" cy="0"/>
        </a:xfrm>
      </p:grpSpPr>
      <p:sp>
        <p:nvSpPr>
          <p:cNvPr id="81922" name="Rectangle 7">
            <a:extLst>
              <a:ext uri="{FF2B5EF4-FFF2-40B4-BE49-F238E27FC236}">
                <a16:creationId xmlns:a16="http://schemas.microsoft.com/office/drawing/2014/main" id="{11316388-FDD7-7404-9D8F-048D4F3BD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8787" eaLnBrk="0" hangingPunct="0">
              <a:spcBef>
                <a:spcPct val="50000"/>
              </a:spcBef>
              <a:defRPr sz="2400">
                <a:solidFill>
                  <a:srgbClr val="FFFF00"/>
                </a:solidFill>
                <a:latin typeface="Arial" charset="0"/>
              </a:defRPr>
            </a:lvl1pPr>
            <a:lvl2pPr marL="741761" indent="-285293" algn="ctr" defTabSz="928787" eaLnBrk="0" hangingPunct="0">
              <a:spcBef>
                <a:spcPct val="50000"/>
              </a:spcBef>
              <a:defRPr sz="2400">
                <a:solidFill>
                  <a:srgbClr val="FFFF00"/>
                </a:solidFill>
                <a:latin typeface="Arial" charset="0"/>
              </a:defRPr>
            </a:lvl2pPr>
            <a:lvl3pPr marL="1141171" indent="-228234" algn="ctr" defTabSz="928787" eaLnBrk="0" hangingPunct="0">
              <a:spcBef>
                <a:spcPct val="50000"/>
              </a:spcBef>
              <a:defRPr sz="2400">
                <a:solidFill>
                  <a:srgbClr val="FFFF00"/>
                </a:solidFill>
                <a:latin typeface="Arial" charset="0"/>
              </a:defRPr>
            </a:lvl3pPr>
            <a:lvl4pPr marL="1597640" indent="-228234" algn="ctr" defTabSz="928787" eaLnBrk="0" hangingPunct="0">
              <a:spcBef>
                <a:spcPct val="50000"/>
              </a:spcBef>
              <a:defRPr sz="2400">
                <a:solidFill>
                  <a:srgbClr val="FFFF00"/>
                </a:solidFill>
                <a:latin typeface="Arial" charset="0"/>
              </a:defRPr>
            </a:lvl4pPr>
            <a:lvl5pPr marL="2054108" indent="-228234" algn="ctr" defTabSz="928787" eaLnBrk="0" hangingPunct="0">
              <a:spcBef>
                <a:spcPct val="50000"/>
              </a:spcBef>
              <a:defRPr sz="2400">
                <a:solidFill>
                  <a:srgbClr val="FFFF00"/>
                </a:solidFill>
                <a:latin typeface="Arial" charset="0"/>
              </a:defRPr>
            </a:lvl5pPr>
            <a:lvl6pPr marL="2510577" indent="-228234" algn="ctr" defTabSz="928787" eaLnBrk="0" fontAlgn="base" hangingPunct="0">
              <a:spcBef>
                <a:spcPct val="50000"/>
              </a:spcBef>
              <a:spcAft>
                <a:spcPct val="0"/>
              </a:spcAft>
              <a:defRPr sz="2400">
                <a:solidFill>
                  <a:srgbClr val="FFFF00"/>
                </a:solidFill>
                <a:latin typeface="Arial" charset="0"/>
              </a:defRPr>
            </a:lvl6pPr>
            <a:lvl7pPr marL="2967045" indent="-228234" algn="ctr" defTabSz="928787" eaLnBrk="0" fontAlgn="base" hangingPunct="0">
              <a:spcBef>
                <a:spcPct val="50000"/>
              </a:spcBef>
              <a:spcAft>
                <a:spcPct val="0"/>
              </a:spcAft>
              <a:defRPr sz="2400">
                <a:solidFill>
                  <a:srgbClr val="FFFF00"/>
                </a:solidFill>
                <a:latin typeface="Arial" charset="0"/>
              </a:defRPr>
            </a:lvl7pPr>
            <a:lvl8pPr marL="3423514" indent="-228234" algn="ctr" defTabSz="928787" eaLnBrk="0" fontAlgn="base" hangingPunct="0">
              <a:spcBef>
                <a:spcPct val="50000"/>
              </a:spcBef>
              <a:spcAft>
                <a:spcPct val="0"/>
              </a:spcAft>
              <a:defRPr sz="2400">
                <a:solidFill>
                  <a:srgbClr val="FFFF00"/>
                </a:solidFill>
                <a:latin typeface="Arial" charset="0"/>
              </a:defRPr>
            </a:lvl8pPr>
            <a:lvl9pPr marL="3879982" indent="-228234" algn="ctr" defTabSz="928787" eaLnBrk="0" fontAlgn="base" hangingPunct="0">
              <a:spcBef>
                <a:spcPct val="50000"/>
              </a:spcBef>
              <a:spcAft>
                <a:spcPct val="0"/>
              </a:spcAft>
              <a:defRPr sz="2400">
                <a:solidFill>
                  <a:srgbClr val="FFFF00"/>
                </a:solidFill>
                <a:latin typeface="Arial" charset="0"/>
              </a:defRPr>
            </a:lvl9pPr>
          </a:lstStyle>
          <a:p>
            <a:pPr marL="0" marR="0" lvl="0" indent="0" algn="r" defTabSz="928787" rtl="0" eaLnBrk="1" fontAlgn="auto" latinLnBrk="0" hangingPunct="1">
              <a:lnSpc>
                <a:spcPct val="100000"/>
              </a:lnSpc>
              <a:spcBef>
                <a:spcPct val="0"/>
              </a:spcBef>
              <a:spcAft>
                <a:spcPts val="0"/>
              </a:spcAft>
              <a:buClrTx/>
              <a:buSzTx/>
              <a:buFontTx/>
              <a:buNone/>
              <a:tabLst/>
              <a:defRPr/>
            </a:pPr>
            <a:fld id="{AA750CC6-423B-4C53-BCBF-047DEF463BA2}"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28787" rtl="0" eaLnBrk="1" fontAlgn="auto" latinLnBrk="0" hangingPunct="1">
                <a:lnSpc>
                  <a:spcPct val="100000"/>
                </a:lnSpc>
                <a:spcBef>
                  <a:spcPct val="0"/>
                </a:spcBef>
                <a:spcAft>
                  <a:spcPts val="0"/>
                </a:spcAft>
                <a:buClrTx/>
                <a:buSzTx/>
                <a:buFontTx/>
                <a:buNone/>
                <a:tabLst/>
                <a:defRPr/>
              </a:pPr>
              <a:t>93</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
        <p:nvSpPr>
          <p:cNvPr id="81923" name="Rectangle 2">
            <a:extLst>
              <a:ext uri="{FF2B5EF4-FFF2-40B4-BE49-F238E27FC236}">
                <a16:creationId xmlns:a16="http://schemas.microsoft.com/office/drawing/2014/main" id="{25BBB7CC-EF55-F2F9-B97A-E3BA562EE4FA}"/>
              </a:ext>
            </a:extLst>
          </p:cNvPr>
          <p:cNvSpPr>
            <a:spLocks noGrp="1" noRot="1" noChangeAspect="1" noChangeArrowheads="1" noTextEdit="1"/>
          </p:cNvSpPr>
          <p:nvPr>
            <p:ph type="sldImg"/>
          </p:nvPr>
        </p:nvSpPr>
        <p:spPr>
          <a:xfrm>
            <a:off x="407988" y="696913"/>
            <a:ext cx="6194425" cy="3484562"/>
          </a:xfrm>
          <a:ln/>
        </p:spPr>
      </p:sp>
      <p:sp>
        <p:nvSpPr>
          <p:cNvPr id="81924" name="Rectangle 3">
            <a:extLst>
              <a:ext uri="{FF2B5EF4-FFF2-40B4-BE49-F238E27FC236}">
                <a16:creationId xmlns:a16="http://schemas.microsoft.com/office/drawing/2014/main" id="{31759800-2E79-8B1C-6564-8DC738DF8F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976" indent="-342351" eaLnBrk="1" hangingPunct="1"/>
            <a:r>
              <a:rPr lang="en-US" dirty="0"/>
              <a:t>From Tile – The Natural Choice, </a:t>
            </a:r>
          </a:p>
          <a:p>
            <a:pPr marL="381976" indent="-342351" eaLnBrk="1" hangingPunct="1"/>
            <a:r>
              <a:rPr lang="en-US" dirty="0"/>
              <a:t>https://www.tcnatile.com/component/content/index.php?option=com_content&amp;view=article&amp;id=247</a:t>
            </a:r>
          </a:p>
        </p:txBody>
      </p:sp>
    </p:spTree>
    <p:extLst>
      <p:ext uri="{BB962C8B-B14F-4D97-AF65-F5344CB8AC3E}">
        <p14:creationId xmlns:p14="http://schemas.microsoft.com/office/powerpoint/2010/main" val="11261170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lumMod val="75000"/>
                    <a:lumOff val="25000"/>
                  </a:schemeClr>
                </a:solidFill>
                <a:latin typeface="Titillium Web Light" panose="00000400000000000000" pitchFamily="2" charset="0"/>
              </a:rPr>
              <a:t>Even if you have good material selection, appropriate installation methods, and consideration of environmental exposure, the assembly may still fail if not installed by qualified labor.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chemeClr val="tx1">
                  <a:lumMod val="75000"/>
                  <a:lumOff val="25000"/>
                </a:schemeClr>
              </a:solidFill>
              <a:latin typeface="Titillium Web Light" panose="000004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rPr>
              <a:t>So far, we have examined the contributions to durability made by good material selection, appropriate installation methods, and consideration of environmental exposure. Even if all these boxes are checked, if qualified labor is not used to install it, the assembly may still fail over time. Fortunately, the tile industry has well-established benchmarks to help identify tile contractors and installers with the qualifications necessary to provide durable and long-lasting installations. </a:t>
            </a:r>
            <a:r>
              <a:rPr lang="en-US" sz="1800" dirty="0">
                <a:effectLst/>
                <a:latin typeface="Arial" panose="020B0604020202020204" pitchFamily="34" charset="0"/>
                <a:ea typeface="Times New Roman" panose="02020603050405020304" pitchFamily="18" charset="0"/>
              </a:rPr>
              <a:t>TCAA’s Trowel of Excellence certification distinguishes best practice tile contractors who are signatory with the International Union of Bricklayers and Allied Craftworker (BAC). </a:t>
            </a:r>
            <a:r>
              <a:rPr lang="en-US" sz="1800" dirty="0">
                <a:effectLst/>
                <a:latin typeface="Arial" panose="020B0604020202020204" pitchFamily="34" charset="0"/>
                <a:ea typeface="Calibri" panose="020F0502020204030204" pitchFamily="34" charset="0"/>
              </a:rPr>
              <a:t>The International Masonry Industry Training and Education Foundation (IMTEF) </a:t>
            </a:r>
            <a:r>
              <a:rPr lang="en-US" sz="1800" dirty="0">
                <a:effectLst/>
                <a:latin typeface="Arial" panose="020B0604020202020204" pitchFamily="34" charset="0"/>
                <a:ea typeface="Times New Roman" panose="02020603050405020304" pitchFamily="18" charset="0"/>
              </a:rPr>
              <a:t>delivers comprehensive tile training for pre-apprentice, apprentice, and journeyworker tile setters and finishers. Installers who hold an Advanced Certifications for Tile Installers (ACT) certification have demonstrated outstanding technical efficiency. Requirements for minimum levels of competence can be written into a project’s specifications to ensure appropriate installation.</a:t>
            </a:r>
            <a:endParaRPr lang="en-US" sz="1800"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chemeClr val="tx1">
                  <a:lumMod val="75000"/>
                  <a:lumOff val="25000"/>
                </a:schemeClr>
              </a:solidFill>
              <a:latin typeface="Titillium Web Light" panose="00000400000000000000" pitchFamily="2"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654820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42833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Source: TCNA, Chitty, </a:t>
            </a:r>
            <a:r>
              <a:rPr lang="en-US" sz="1200" kern="1200" dirty="0" err="1">
                <a:solidFill>
                  <a:schemeClr val="tx1"/>
                </a:solidFill>
                <a:effectLst/>
                <a:latin typeface="Arial" charset="0"/>
                <a:ea typeface="+mn-ea"/>
                <a:cs typeface="+mn-cs"/>
              </a:rPr>
              <a:t>Griese</a:t>
            </a:r>
            <a:r>
              <a:rPr lang="en-US" sz="1200" kern="1200" dirty="0">
                <a:solidFill>
                  <a:schemeClr val="tx1"/>
                </a:solidFill>
                <a:effectLst/>
                <a:latin typeface="Arial" charset="0"/>
                <a:ea typeface="+mn-ea"/>
                <a:cs typeface="+mn-cs"/>
              </a:rPr>
              <a:t>: Selling Tile Post Pandemic, Coverings Connected 2020</a:t>
            </a: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rPr>
              <a:pPr marL="0" marR="0" lvl="0" indent="0" algn="r" defTabSz="960193" rtl="0" eaLnBrk="1" fontAlgn="auto" latinLnBrk="0" hangingPunct="1">
                <a:lnSpc>
                  <a:spcPct val="100000"/>
                </a:lnSpc>
                <a:spcBef>
                  <a:spcPts val="0"/>
                </a:spcBef>
                <a:spcAft>
                  <a:spcPts val="0"/>
                </a:spcAft>
                <a:buClrTx/>
                <a:buSzTx/>
                <a:buFontTx/>
                <a:buNone/>
                <a:tabLst/>
                <a:defRPr/>
              </a:pPr>
              <a:t>11</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endParaRPr>
          </a:p>
        </p:txBody>
      </p:sp>
    </p:spTree>
    <p:extLst>
      <p:ext uri="{BB962C8B-B14F-4D97-AF65-F5344CB8AC3E}">
        <p14:creationId xmlns:p14="http://schemas.microsoft.com/office/powerpoint/2010/main" val="6232795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95904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Flattening a substrate is trickier than it sounds. The</a:t>
            </a:r>
            <a:r>
              <a:rPr lang="en-US" baseline="0" dirty="0"/>
              <a:t> demands are stringent.</a:t>
            </a:r>
          </a:p>
          <a:p>
            <a:r>
              <a:rPr lang="en-US" baseline="0" dirty="0"/>
              <a:t>- Tiles are set with a 33% offset per A108.02.4.3.8 for large format tile.</a:t>
            </a:r>
          </a:p>
          <a:p>
            <a:r>
              <a:rPr lang="en-US" dirty="0"/>
              <a:t>- Grout joint width 1/8” as rectified tile is being used. If a calibrated tile was used, the minimum grout joint size would be 3/16”</a:t>
            </a:r>
          </a:p>
          <a:p>
            <a:pPr marL="176397" indent="-176397">
              <a:buFontTx/>
              <a:buChar char="-"/>
            </a:pPr>
            <a:r>
              <a:rPr lang="en-US" dirty="0"/>
              <a:t>Lippage do to workmanship, must be limited to 1/32”</a:t>
            </a:r>
          </a:p>
          <a:p>
            <a:pPr marL="176397" indent="-176397">
              <a:buFontTx/>
              <a:buChar char="-"/>
            </a:pPr>
            <a:r>
              <a:rPr lang="en-US" baseline="0" dirty="0"/>
              <a:t>Mortar coverage is paramount for tile installations 80% minimum for dry areas, and 95% in wet areas   </a:t>
            </a:r>
            <a:endParaRPr lang="en-US" dirty="0"/>
          </a:p>
          <a:p>
            <a:endParaRPr lang="en-US" dirty="0"/>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rPr>
              <a:pPr marL="0" marR="0" lvl="0" indent="0" algn="r" defTabSz="960193" rtl="0" eaLnBrk="1" fontAlgn="auto" latinLnBrk="0" hangingPunct="1">
                <a:lnSpc>
                  <a:spcPct val="100000"/>
                </a:lnSpc>
                <a:spcBef>
                  <a:spcPts val="0"/>
                </a:spcBef>
                <a:spcAft>
                  <a:spcPts val="0"/>
                </a:spcAft>
                <a:buClrTx/>
                <a:buSzTx/>
                <a:buFontTx/>
                <a:buNone/>
                <a:tabLst/>
                <a:defRPr/>
              </a:pPr>
              <a:t>100</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endParaRPr>
          </a:p>
        </p:txBody>
      </p:sp>
    </p:spTree>
    <p:extLst>
      <p:ext uri="{BB962C8B-B14F-4D97-AF65-F5344CB8AC3E}">
        <p14:creationId xmlns:p14="http://schemas.microsoft.com/office/powerpoint/2010/main" val="18434898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397" indent="-176397">
              <a:buFontTx/>
              <a:buChar char="-"/>
            </a:pPr>
            <a:r>
              <a:rPr lang="en-US" dirty="0"/>
              <a:t>Application of both liquid applied A118.10, and sheet A118.12 membranes </a:t>
            </a:r>
          </a:p>
          <a:p>
            <a:r>
              <a:rPr lang="en-US" dirty="0"/>
              <a:t>A118.10 = Waterproof Membrane</a:t>
            </a:r>
          </a:p>
          <a:p>
            <a:r>
              <a:rPr lang="en-US" dirty="0"/>
              <a:t>A118.12 Crack Isolation Membrane also know as Anti-Fracture Membrane</a:t>
            </a:r>
          </a:p>
          <a:p>
            <a:pPr marL="176397" indent="-176397">
              <a:buFontTx/>
              <a:buChar char="-"/>
            </a:pPr>
            <a:r>
              <a:rPr lang="en-US" dirty="0"/>
              <a:t>Attachment to the drain bodies are critical points </a:t>
            </a:r>
          </a:p>
          <a:p>
            <a:pPr marL="176397" indent="-176397">
              <a:buFontTx/>
              <a:buChar char="-"/>
            </a:pPr>
            <a:r>
              <a:rPr lang="en-US" dirty="0"/>
              <a:t>Preparation of the substrate to receive the membranes is a must</a:t>
            </a:r>
          </a:p>
          <a:p>
            <a:pPr marL="176397" indent="-176397">
              <a:buFontTx/>
              <a:buChar char="-"/>
            </a:pPr>
            <a:r>
              <a:rPr lang="en-US" dirty="0"/>
              <a:t>There are specific ways to connect to a protrusion to ensure water integrity</a:t>
            </a:r>
          </a:p>
          <a:p>
            <a:pPr marL="176397" indent="-176397">
              <a:buFontTx/>
              <a:buChar char="-"/>
            </a:pPr>
            <a:r>
              <a:rPr lang="en-US" dirty="0"/>
              <a:t>Proper use of specific pieces of sheet membrane at inside and outside corners are required to be installed</a:t>
            </a:r>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101</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6725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397" indent="-176397">
              <a:buFontTx/>
              <a:buChar char="-"/>
            </a:pPr>
            <a:r>
              <a:rPr lang="en-US" baseline="0" dirty="0"/>
              <a:t>Cleavage membrane requires a 4” overlap, and to be lapped in the direction of the mortar installation.</a:t>
            </a:r>
          </a:p>
          <a:p>
            <a:pPr marL="176397" indent="-176397">
              <a:buFontTx/>
              <a:buChar char="-"/>
            </a:pPr>
            <a:r>
              <a:rPr lang="en-US" baseline="0" dirty="0"/>
              <a:t>Reinforcement wire is to be “suspended” within the mortar, and not to be touching the substrate or the top of the mortar bed.</a:t>
            </a:r>
          </a:p>
          <a:p>
            <a:pPr marL="176397" indent="-176397">
              <a:buFontTx/>
              <a:buChar char="-"/>
            </a:pPr>
            <a:r>
              <a:rPr lang="en-US" baseline="0" dirty="0"/>
              <a:t>Mortar is to be floated level, and up to  1-1/2” thick minimum of 1-1/4” - </a:t>
            </a:r>
          </a:p>
          <a:p>
            <a:pPr marL="176397" indent="-176397">
              <a:buFontTx/>
              <a:buChar char="-"/>
            </a:pPr>
            <a:r>
              <a:rPr lang="en-US" baseline="0" dirty="0"/>
              <a:t>Mortar must be flat to within 1/8” in 10’ and 1/16” in 24”.</a:t>
            </a:r>
            <a:endParaRPr lang="en-US" dirty="0"/>
          </a:p>
          <a:p>
            <a:endParaRPr lang="en-US" dirty="0"/>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102</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214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397" indent="-176397">
              <a:buFontTx/>
              <a:buChar char="-"/>
            </a:pPr>
            <a:r>
              <a:rPr lang="en-US" baseline="0" dirty="0"/>
              <a:t>Cleavage membrane to be overlapped 2” “shingle fashion”, with no rips or tears</a:t>
            </a:r>
          </a:p>
          <a:p>
            <a:pPr marL="176397" indent="-176397">
              <a:buFontTx/>
              <a:buChar char="-"/>
            </a:pPr>
            <a:r>
              <a:rPr lang="en-US" dirty="0"/>
              <a:t>Wire reinforcement to be lapped 2”</a:t>
            </a:r>
            <a:endParaRPr lang="en-US" baseline="0" dirty="0"/>
          </a:p>
          <a:p>
            <a:pPr marL="176397" indent="-176397">
              <a:buFontTx/>
              <a:buChar char="-"/>
            </a:pPr>
            <a:r>
              <a:rPr lang="en-US" baseline="0" dirty="0"/>
              <a:t>Mortar must be between 3/8” and 3/4” thick</a:t>
            </a:r>
          </a:p>
          <a:p>
            <a:pPr marL="176397" indent="-176397">
              <a:buFontTx/>
              <a:buChar char="-"/>
            </a:pPr>
            <a:r>
              <a:rPr lang="en-US" baseline="0" dirty="0"/>
              <a:t>Mortar must be flat to within 1/4” in 10’, and plumb, level, and square</a:t>
            </a:r>
          </a:p>
          <a:p>
            <a:pPr marL="176397" indent="-176397">
              <a:buFontTx/>
              <a:buChar char="-"/>
            </a:pPr>
            <a:r>
              <a:rPr lang="en-US" baseline="0" dirty="0"/>
              <a:t>Entire project must be made to specific dimensions and sizes</a:t>
            </a:r>
          </a:p>
          <a:p>
            <a:pPr marL="176397" indent="-176397">
              <a:buFontTx/>
              <a:buChar char="-"/>
            </a:pPr>
            <a:r>
              <a:rPr lang="en-US" baseline="0" dirty="0"/>
              <a:t>Movement joints to be clear to the cleavage membrane. No wire, or mortar per EJ171</a:t>
            </a:r>
          </a:p>
          <a:p>
            <a:endParaRPr lang="en-US" dirty="0"/>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103</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468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397" indent="-176397">
              <a:buFontTx/>
              <a:buChar char="-"/>
            </a:pPr>
            <a:r>
              <a:rPr lang="en-US" baseline="0" dirty="0"/>
              <a:t>Pre-sloped base has 1/4” per foot continuous slope.</a:t>
            </a:r>
          </a:p>
          <a:p>
            <a:pPr marL="176397" indent="-176397">
              <a:buFontTx/>
              <a:buChar char="-"/>
            </a:pPr>
            <a:r>
              <a:rPr lang="en-US" baseline="0" dirty="0"/>
              <a:t>Sheet membrane must be properly attached to drain. Weep holes must be kept clear of mortar.</a:t>
            </a:r>
          </a:p>
          <a:p>
            <a:pPr marL="176397" indent="-176397">
              <a:buFontTx/>
              <a:buChar char="-"/>
            </a:pPr>
            <a:r>
              <a:rPr lang="en-US" baseline="0" dirty="0"/>
              <a:t>Sheet membrane installed with correct fastener placement, overlap, and correct sealant application.</a:t>
            </a:r>
          </a:p>
          <a:p>
            <a:pPr marL="176397" indent="-176397">
              <a:buFontTx/>
              <a:buChar char="-"/>
            </a:pPr>
            <a:r>
              <a:rPr lang="en-US" baseline="0" dirty="0"/>
              <a:t>Vapor barrier to overlap on to the Sheet waterproofing. CBU to be correctly installed, i.e., screw pattern, and movement joints at interior corners</a:t>
            </a:r>
          </a:p>
          <a:p>
            <a:pPr marL="176397" indent="-176397">
              <a:buFontTx/>
              <a:buChar char="-"/>
            </a:pPr>
            <a:r>
              <a:rPr lang="en-US" baseline="0" dirty="0"/>
              <a:t>Curb installed square, even, and sloped towards pan</a:t>
            </a:r>
          </a:p>
          <a:p>
            <a:pPr marL="176397" indent="-176397">
              <a:buFontTx/>
              <a:buChar char="-"/>
            </a:pPr>
            <a:r>
              <a:rPr lang="en-US" baseline="0" dirty="0"/>
              <a:t>Pan must be floated with a flat continuous sloped plane at 1/4”/ft from the furthest point out to the drain</a:t>
            </a:r>
          </a:p>
          <a:p>
            <a:endParaRPr lang="en-US" dirty="0"/>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rPr>
              <a:pPr marL="0" marR="0" lvl="0" indent="0" algn="r" defTabSz="960193" rtl="0" eaLnBrk="1" fontAlgn="auto" latinLnBrk="0" hangingPunct="1">
                <a:lnSpc>
                  <a:spcPct val="100000"/>
                </a:lnSpc>
                <a:spcBef>
                  <a:spcPts val="0"/>
                </a:spcBef>
                <a:spcAft>
                  <a:spcPts val="0"/>
                </a:spcAft>
                <a:buClrTx/>
                <a:buSzTx/>
                <a:buFontTx/>
                <a:buNone/>
                <a:tabLst/>
                <a:defRPr/>
              </a:pPr>
              <a:t>104</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sym typeface="Book Antiqua" panose="02040602050305030304" pitchFamily="18" charset="0"/>
            </a:endParaRPr>
          </a:p>
        </p:txBody>
      </p:sp>
    </p:spTree>
    <p:extLst>
      <p:ext uri="{BB962C8B-B14F-4D97-AF65-F5344CB8AC3E}">
        <p14:creationId xmlns:p14="http://schemas.microsoft.com/office/powerpoint/2010/main" val="25219058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397" indent="-176397">
              <a:buFontTx/>
              <a:buChar char="-"/>
            </a:pPr>
            <a:r>
              <a:rPr lang="en-US" dirty="0"/>
              <a:t>Substrate must be flat to within 1/8” in 10’ &amp; 1/16 in 24”</a:t>
            </a:r>
          </a:p>
          <a:p>
            <a:pPr marL="176397" indent="-176397">
              <a:buFontTx/>
              <a:buChar char="-"/>
            </a:pPr>
            <a:r>
              <a:rPr lang="en-US" dirty="0"/>
              <a:t>Mortar combed in same direction across both tile and substrate</a:t>
            </a:r>
          </a:p>
          <a:p>
            <a:pPr marL="176397" indent="-176397">
              <a:buFontTx/>
              <a:buChar char="-"/>
            </a:pPr>
            <a:r>
              <a:rPr lang="en-US" dirty="0"/>
              <a:t>Tile panels are to have no lippage, and align with all other adjoining panels</a:t>
            </a:r>
          </a:p>
          <a:p>
            <a:pPr marL="176397" indent="-176397">
              <a:buFontTx/>
              <a:buChar char="-"/>
            </a:pPr>
            <a:r>
              <a:rPr lang="en-US" dirty="0"/>
              <a:t>Walls and floor are to be square to each other</a:t>
            </a:r>
          </a:p>
          <a:p>
            <a:pPr marL="176397" indent="-176397">
              <a:buFontTx/>
              <a:buChar char="-"/>
            </a:pPr>
            <a:r>
              <a:rPr lang="en-US" dirty="0"/>
              <a:t>All edges are to be smooth and have even transition between panels. </a:t>
            </a:r>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105</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0832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Four different tile types,</a:t>
            </a:r>
            <a:r>
              <a:rPr lang="en-US" baseline="0" dirty="0"/>
              <a:t> each with dissimilar characteristics, and different size joints.</a:t>
            </a:r>
          </a:p>
          <a:p>
            <a:pPr marL="176397" indent="-176397">
              <a:buFontTx/>
              <a:buChar char="-"/>
            </a:pPr>
            <a:r>
              <a:rPr lang="en-US" baseline="0" dirty="0"/>
              <a:t>A118.3 Epoxy grout in the Quarry. </a:t>
            </a:r>
          </a:p>
          <a:p>
            <a:pPr marL="176397" indent="-176397">
              <a:buFontTx/>
              <a:buChar char="-"/>
            </a:pPr>
            <a:r>
              <a:rPr lang="en-US" baseline="0" dirty="0"/>
              <a:t>A118.6 Standard sanded grout in the Brick Veneer, and un-sanded grout in the 4-1/4” glazed ceramic</a:t>
            </a:r>
          </a:p>
          <a:p>
            <a:pPr marL="176397" indent="-176397">
              <a:buFontTx/>
              <a:buChar char="-"/>
            </a:pPr>
            <a:r>
              <a:rPr lang="en-US" baseline="0" dirty="0"/>
              <a:t>A118.7 High Performance Grout in the 6x6 porcelain tile</a:t>
            </a:r>
          </a:p>
          <a:p>
            <a:pPr marL="176397" indent="-176397">
              <a:buFontTx/>
              <a:buChar char="-"/>
            </a:pPr>
            <a:r>
              <a:rPr lang="en-US" baseline="0" dirty="0"/>
              <a:t>All grouts must be correctly mixed, and applied according to manufactures recommendations</a:t>
            </a:r>
          </a:p>
          <a:p>
            <a:pPr marL="176397" indent="-176397">
              <a:buFontTx/>
              <a:buChar char="-"/>
            </a:pPr>
            <a:endParaRPr lang="en-US" baseline="0" dirty="0"/>
          </a:p>
          <a:p>
            <a:pPr marL="176397" indent="-176397">
              <a:buFontTx/>
              <a:buChar char="-"/>
            </a:pPr>
            <a:endParaRPr lang="en-US" baseline="0" dirty="0"/>
          </a:p>
          <a:p>
            <a:pPr defTabSz="942289" eaLnBrk="1" fontAlgn="auto" hangingPunct="1">
              <a:lnSpc>
                <a:spcPct val="100000"/>
              </a:lnSpc>
              <a:spcBef>
                <a:spcPts val="0"/>
              </a:spcBef>
              <a:spcAft>
                <a:spcPts val="0"/>
              </a:spcAft>
              <a:defRPr/>
            </a:pPr>
            <a:r>
              <a:rPr lang="en-US" b="1" dirty="0"/>
              <a:t>A118.6</a:t>
            </a:r>
            <a:r>
              <a:rPr lang="en-US" dirty="0"/>
              <a:t> Standard Cement Grout, </a:t>
            </a:r>
            <a:r>
              <a:rPr lang="en-US" b="1" dirty="0"/>
              <a:t>A118.7</a:t>
            </a:r>
            <a:r>
              <a:rPr lang="en-US" dirty="0"/>
              <a:t> High Performance</a:t>
            </a:r>
            <a:r>
              <a:rPr lang="en-US" baseline="0" dirty="0"/>
              <a:t> Grout, </a:t>
            </a:r>
            <a:r>
              <a:rPr lang="en-US" b="1" baseline="0" dirty="0"/>
              <a:t>A118.3</a:t>
            </a:r>
            <a:r>
              <a:rPr lang="en-US" baseline="0" dirty="0"/>
              <a:t> Epoxy Grout                                                                                                                                                                                                                Fusion / Plasma / True Color / </a:t>
            </a:r>
            <a:r>
              <a:rPr lang="en-US" baseline="0" dirty="0" err="1"/>
              <a:t>FlexColor</a:t>
            </a:r>
            <a:r>
              <a:rPr lang="en-US" baseline="0" dirty="0"/>
              <a:t> are all considered a single component Polymer Resin Grout- No product or installation standard for these types of grout.</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lIns="94229" tIns="47114" rIns="94229" bIns="47114"/>
          <a:lstStyle/>
          <a:p>
            <a:pPr marL="0" marR="0" lvl="0" indent="0" algn="r" defTabSz="960193" rtl="0" eaLnBrk="1" fontAlgn="auto" latinLnBrk="0" hangingPunct="1">
              <a:lnSpc>
                <a:spcPct val="100000"/>
              </a:lnSpc>
              <a:spcBef>
                <a:spcPts val="0"/>
              </a:spcBef>
              <a:spcAft>
                <a:spcPts val="0"/>
              </a:spcAft>
              <a:buClrTx/>
              <a:buSzTx/>
              <a:buFontTx/>
              <a:buNone/>
              <a:tabLst/>
              <a:defRPr/>
            </a:pPr>
            <a:fld id="{A55E055C-0B75-4971-A79F-4EB9C276722C}"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106</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134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333C-7E9C-8FE3-E751-403053511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A54D8-0584-8933-128F-A4FFB3A62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C17FC-D69A-5186-5CE0-2D91223C1C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95085A-43E0-CED9-7246-1E6180BB78D6}"/>
              </a:ext>
            </a:extLst>
          </p:cNvPr>
          <p:cNvSpPr>
            <a:spLocks noGrp="1"/>
          </p:cNvSpPr>
          <p:nvPr>
            <p:ph type="sldNum" sz="quarter" idx="5"/>
          </p:nvPr>
        </p:nvSpPr>
        <p:spPr/>
        <p:txBody>
          <a:bodyPr/>
          <a:lstStyle/>
          <a:p>
            <a:pPr marL="0" marR="0" lvl="0" indent="0" algn="r" defTabSz="931856" rtl="0" eaLnBrk="1" fontAlgn="base" latinLnBrk="0" hangingPunct="1">
              <a:lnSpc>
                <a:spcPct val="100000"/>
              </a:lnSpc>
              <a:spcBef>
                <a:spcPct val="0"/>
              </a:spcBef>
              <a:spcAft>
                <a:spcPct val="0"/>
              </a:spcAft>
              <a:buClrTx/>
              <a:buSzTx/>
              <a:buFontTx/>
              <a:buNone/>
              <a:tabLst/>
              <a:defRPr/>
            </a:pPr>
            <a:fld id="{A55E055C-0B75-4971-A79F-4EB9C276722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56"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6193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1530" indent="0" algn="ctr">
              <a:buNone/>
              <a:defRPr/>
            </a:lvl2pPr>
            <a:lvl3pPr marL="903054" indent="0" algn="ctr">
              <a:buNone/>
              <a:defRPr/>
            </a:lvl3pPr>
            <a:lvl4pPr marL="1354553" indent="0" algn="ctr">
              <a:buNone/>
              <a:defRPr/>
            </a:lvl4pPr>
            <a:lvl5pPr marL="1806066" indent="0" algn="ctr">
              <a:buNone/>
              <a:defRPr/>
            </a:lvl5pPr>
            <a:lvl6pPr marL="2257578" indent="0" algn="ctr">
              <a:buNone/>
              <a:defRPr/>
            </a:lvl6pPr>
            <a:lvl7pPr marL="2709090" indent="0" algn="ctr">
              <a:buNone/>
              <a:defRPr/>
            </a:lvl7pPr>
            <a:lvl8pPr marL="3160608" indent="0" algn="ctr">
              <a:buNone/>
              <a:defRPr/>
            </a:lvl8pPr>
            <a:lvl9pPr marL="361212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A887C-62DE-424B-8B48-67C9440D79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4952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F775D8-F079-48C9-8867-EF162CB83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37276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6059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0847" indent="0">
              <a:buNone/>
              <a:defRPr sz="1800">
                <a:solidFill>
                  <a:schemeClr val="tx1">
                    <a:tint val="75000"/>
                  </a:schemeClr>
                </a:solidFill>
              </a:defRPr>
            </a:lvl2pPr>
            <a:lvl3pPr marL="901689" indent="0">
              <a:buNone/>
              <a:defRPr sz="1600">
                <a:solidFill>
                  <a:schemeClr val="tx1">
                    <a:tint val="75000"/>
                  </a:schemeClr>
                </a:solidFill>
              </a:defRPr>
            </a:lvl3pPr>
            <a:lvl4pPr marL="1352498" indent="0">
              <a:buNone/>
              <a:defRPr sz="1400">
                <a:solidFill>
                  <a:schemeClr val="tx1">
                    <a:tint val="75000"/>
                  </a:schemeClr>
                </a:solidFill>
              </a:defRPr>
            </a:lvl4pPr>
            <a:lvl5pPr marL="1803324" indent="0">
              <a:buNone/>
              <a:defRPr sz="1400">
                <a:solidFill>
                  <a:schemeClr val="tx1">
                    <a:tint val="75000"/>
                  </a:schemeClr>
                </a:solidFill>
              </a:defRPr>
            </a:lvl5pPr>
            <a:lvl6pPr marL="2254151" indent="0">
              <a:buNone/>
              <a:defRPr sz="1400">
                <a:solidFill>
                  <a:schemeClr val="tx1">
                    <a:tint val="75000"/>
                  </a:schemeClr>
                </a:solidFill>
              </a:defRPr>
            </a:lvl6pPr>
            <a:lvl7pPr marL="2704978" indent="0">
              <a:buNone/>
              <a:defRPr sz="1400">
                <a:solidFill>
                  <a:schemeClr val="tx1">
                    <a:tint val="75000"/>
                  </a:schemeClr>
                </a:solidFill>
              </a:defRPr>
            </a:lvl7pPr>
            <a:lvl8pPr marL="3155808" indent="0">
              <a:buNone/>
              <a:defRPr sz="1400">
                <a:solidFill>
                  <a:schemeClr val="tx1">
                    <a:tint val="75000"/>
                  </a:schemeClr>
                </a:solidFill>
              </a:defRPr>
            </a:lvl8pPr>
            <a:lvl9pPr marL="360663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4514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32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32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630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0847" indent="0">
              <a:buNone/>
              <a:defRPr sz="2000" b="1"/>
            </a:lvl2pPr>
            <a:lvl3pPr marL="901689" indent="0">
              <a:buNone/>
              <a:defRPr sz="1800" b="1"/>
            </a:lvl3pPr>
            <a:lvl4pPr marL="1352498" indent="0">
              <a:buNone/>
              <a:defRPr sz="1600" b="1"/>
            </a:lvl4pPr>
            <a:lvl5pPr marL="1803324" indent="0">
              <a:buNone/>
              <a:defRPr sz="1600" b="1"/>
            </a:lvl5pPr>
            <a:lvl6pPr marL="2254151" indent="0">
              <a:buNone/>
              <a:defRPr sz="1600" b="1"/>
            </a:lvl6pPr>
            <a:lvl7pPr marL="2704978" indent="0">
              <a:buNone/>
              <a:defRPr sz="1600" b="1"/>
            </a:lvl7pPr>
            <a:lvl8pPr marL="3155808" indent="0">
              <a:buNone/>
              <a:defRPr sz="1600" b="1"/>
            </a:lvl8pPr>
            <a:lvl9pPr marL="360663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7" y="1535113"/>
            <a:ext cx="5389033" cy="639762"/>
          </a:xfrm>
        </p:spPr>
        <p:txBody>
          <a:bodyPr anchor="b"/>
          <a:lstStyle>
            <a:lvl1pPr marL="0" indent="0">
              <a:buNone/>
              <a:defRPr sz="2400" b="1"/>
            </a:lvl1pPr>
            <a:lvl2pPr marL="450847" indent="0">
              <a:buNone/>
              <a:defRPr sz="2000" b="1"/>
            </a:lvl2pPr>
            <a:lvl3pPr marL="901689" indent="0">
              <a:buNone/>
              <a:defRPr sz="1800" b="1"/>
            </a:lvl3pPr>
            <a:lvl4pPr marL="1352498" indent="0">
              <a:buNone/>
              <a:defRPr sz="1600" b="1"/>
            </a:lvl4pPr>
            <a:lvl5pPr marL="1803324" indent="0">
              <a:buNone/>
              <a:defRPr sz="1600" b="1"/>
            </a:lvl5pPr>
            <a:lvl6pPr marL="2254151" indent="0">
              <a:buNone/>
              <a:defRPr sz="1600" b="1"/>
            </a:lvl6pPr>
            <a:lvl7pPr marL="2704978" indent="0">
              <a:buNone/>
              <a:defRPr sz="1600" b="1"/>
            </a:lvl7pPr>
            <a:lvl8pPr marL="3155808" indent="0">
              <a:buNone/>
              <a:defRPr sz="1600" b="1"/>
            </a:lvl8pPr>
            <a:lvl9pPr marL="36066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7762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0861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962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0847" indent="0">
              <a:buNone/>
              <a:defRPr sz="1200"/>
            </a:lvl2pPr>
            <a:lvl3pPr marL="901689" indent="0">
              <a:buNone/>
              <a:defRPr sz="1000"/>
            </a:lvl3pPr>
            <a:lvl4pPr marL="1352498" indent="0">
              <a:buNone/>
              <a:defRPr sz="900"/>
            </a:lvl4pPr>
            <a:lvl5pPr marL="1803324" indent="0">
              <a:buNone/>
              <a:defRPr sz="900"/>
            </a:lvl5pPr>
            <a:lvl6pPr marL="2254151" indent="0">
              <a:buNone/>
              <a:defRPr sz="900"/>
            </a:lvl6pPr>
            <a:lvl7pPr marL="2704978" indent="0">
              <a:buNone/>
              <a:defRPr sz="900"/>
            </a:lvl7pPr>
            <a:lvl8pPr marL="3155808" indent="0">
              <a:buNone/>
              <a:defRPr sz="900"/>
            </a:lvl8pPr>
            <a:lvl9pPr marL="36066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5382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0847" indent="0">
              <a:buNone/>
              <a:defRPr sz="2800"/>
            </a:lvl2pPr>
            <a:lvl3pPr marL="901689" indent="0">
              <a:buNone/>
              <a:defRPr sz="2400"/>
            </a:lvl3pPr>
            <a:lvl4pPr marL="1352498" indent="0">
              <a:buNone/>
              <a:defRPr sz="2000"/>
            </a:lvl4pPr>
            <a:lvl5pPr marL="1803324" indent="0">
              <a:buNone/>
              <a:defRPr sz="2000"/>
            </a:lvl5pPr>
            <a:lvl6pPr marL="2254151" indent="0">
              <a:buNone/>
              <a:defRPr sz="2000"/>
            </a:lvl6pPr>
            <a:lvl7pPr marL="2704978" indent="0">
              <a:buNone/>
              <a:defRPr sz="2000"/>
            </a:lvl7pPr>
            <a:lvl8pPr marL="3155808" indent="0">
              <a:buNone/>
              <a:defRPr sz="2000"/>
            </a:lvl8pPr>
            <a:lvl9pPr marL="360663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0847" indent="0">
              <a:buNone/>
              <a:defRPr sz="1200"/>
            </a:lvl2pPr>
            <a:lvl3pPr marL="901689" indent="0">
              <a:buNone/>
              <a:defRPr sz="1000"/>
            </a:lvl3pPr>
            <a:lvl4pPr marL="1352498" indent="0">
              <a:buNone/>
              <a:defRPr sz="900"/>
            </a:lvl4pPr>
            <a:lvl5pPr marL="1803324" indent="0">
              <a:buNone/>
              <a:defRPr sz="900"/>
            </a:lvl5pPr>
            <a:lvl6pPr marL="2254151" indent="0">
              <a:buNone/>
              <a:defRPr sz="900"/>
            </a:lvl6pPr>
            <a:lvl7pPr marL="2704978" indent="0">
              <a:buNone/>
              <a:defRPr sz="900"/>
            </a:lvl7pPr>
            <a:lvl8pPr marL="3155808" indent="0">
              <a:buNone/>
              <a:defRPr sz="900"/>
            </a:lvl8pPr>
            <a:lvl9pPr marL="36066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342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772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09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47E7D1-53D9-4110-9BB5-D538251388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4500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CF07B70-E260-7D4A-ADAF-A9595769B4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BDC8565-9548-4254-90E4-5728B5123AED}"/>
              </a:ext>
            </a:extLst>
          </p:cNvPr>
          <p:cNvSpPr txBox="1">
            <a:spLocks/>
          </p:cNvSpPr>
          <p:nvPr userDrawn="1"/>
        </p:nvSpPr>
        <p:spPr>
          <a:xfrm>
            <a:off x="8191500" y="-1"/>
            <a:ext cx="4000500" cy="6857999"/>
          </a:xfrm>
          <a:prstGeom prst="rect">
            <a:avLst/>
          </a:prstGeom>
          <a:solidFill>
            <a:srgbClr val="E0E0E0"/>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
        <p:nvSpPr>
          <p:cNvPr id="2" name="Title 1">
            <a:extLst>
              <a:ext uri="{FF2B5EF4-FFF2-40B4-BE49-F238E27FC236}">
                <a16:creationId xmlns:a16="http://schemas.microsoft.com/office/drawing/2014/main" id="{FF7628E9-DBB1-B244-A3F3-C13F4E67570E}"/>
              </a:ext>
            </a:extLst>
          </p:cNvPr>
          <p:cNvSpPr>
            <a:spLocks noGrp="1"/>
          </p:cNvSpPr>
          <p:nvPr>
            <p:ph type="ctrTitle"/>
          </p:nvPr>
        </p:nvSpPr>
        <p:spPr>
          <a:xfrm>
            <a:off x="1412789" y="3429000"/>
            <a:ext cx="5717060" cy="1712054"/>
          </a:xfr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69B3AA6-2CCA-4C4D-AD3B-D29D23B0913E}"/>
              </a:ext>
            </a:extLst>
          </p:cNvPr>
          <p:cNvSpPr>
            <a:spLocks noGrp="1"/>
          </p:cNvSpPr>
          <p:nvPr>
            <p:ph type="subTitle" idx="1"/>
          </p:nvPr>
        </p:nvSpPr>
        <p:spPr>
          <a:xfrm>
            <a:off x="1412789" y="5632263"/>
            <a:ext cx="5717060" cy="463378"/>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9BFBD6D-53BE-094A-AE48-57D9DC8DA9A1}"/>
              </a:ext>
            </a:extLst>
          </p:cNvPr>
          <p:cNvSpPr>
            <a:spLocks noGrp="1"/>
          </p:cNvSpPr>
          <p:nvPr>
            <p:ph type="dt" sz="half" idx="10"/>
          </p:nvPr>
        </p:nvSpPr>
        <p:spPr>
          <a:xfrm>
            <a:off x="8820150" y="6095641"/>
            <a:ext cx="2743200" cy="365125"/>
          </a:xfrm>
          <a:prstGeom prst="rect">
            <a:avLst/>
          </a:prstGeom>
        </p:spPr>
        <p:txBody>
          <a:bodyPr/>
          <a:lstStyle>
            <a:lvl1pPr>
              <a:defRPr sz="2900" cap="all" baseline="0">
                <a:latin typeface="Teko" panose="02000000000000000000" pitchFamily="2" charset="77"/>
                <a:cs typeface="Teko" panose="02000000000000000000" pitchFamily="2" charset="77"/>
              </a:defRPr>
            </a:lvl1pPr>
          </a:lstStyle>
          <a:p>
            <a:fld id="{971A654E-9CA5-C44E-B24E-DD3EA8F5EB5A}" type="datetime4">
              <a:rPr lang="en-US" smtClean="0"/>
              <a:pPr/>
              <a:t>October 10, 2025</a:t>
            </a:fld>
            <a:endParaRPr lang="en-US" dirty="0"/>
          </a:p>
        </p:txBody>
      </p:sp>
      <p:sp>
        <p:nvSpPr>
          <p:cNvPr id="10" name="Title 1">
            <a:extLst>
              <a:ext uri="{FF2B5EF4-FFF2-40B4-BE49-F238E27FC236}">
                <a16:creationId xmlns:a16="http://schemas.microsoft.com/office/drawing/2014/main" id="{731461AB-B6E1-4CE8-8A18-3F77F8ABB075}"/>
              </a:ext>
            </a:extLst>
          </p:cNvPr>
          <p:cNvSpPr txBox="1">
            <a:spLocks/>
          </p:cNvSpPr>
          <p:nvPr userDrawn="1"/>
        </p:nvSpPr>
        <p:spPr>
          <a:xfrm>
            <a:off x="7300269" y="0"/>
            <a:ext cx="1640531" cy="4787900"/>
          </a:xfrm>
          <a:prstGeom prst="rect">
            <a:avLst/>
          </a:prstGeom>
          <a:solidFill>
            <a:srgbClr val="367086">
              <a:alpha val="50000"/>
            </a:srgbClr>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Tree>
    <p:extLst>
      <p:ext uri="{BB962C8B-B14F-4D97-AF65-F5344CB8AC3E}">
        <p14:creationId xmlns:p14="http://schemas.microsoft.com/office/powerpoint/2010/main" val="5254788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4E77F1-B71F-614F-90ED-50AF8C1B1D6E}"/>
              </a:ext>
            </a:extLst>
          </p:cNvPr>
          <p:cNvPicPr>
            <a:picLocks noChangeAspect="1"/>
          </p:cNvPicPr>
          <p:nvPr userDrawn="1"/>
        </p:nvPicPr>
        <p:blipFill>
          <a:blip r:embed="rId2"/>
          <a:src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E2BFF75-7B83-8748-8D15-AD3C7A5671E4}"/>
              </a:ext>
            </a:extLst>
          </p:cNvPr>
          <p:cNvGrpSpPr/>
          <p:nvPr userDrawn="1"/>
        </p:nvGrpSpPr>
        <p:grpSpPr>
          <a:xfrm>
            <a:off x="0" y="6474336"/>
            <a:ext cx="12192000" cy="383665"/>
            <a:chOff x="0" y="6474336"/>
            <a:chExt cx="12192000" cy="383665"/>
          </a:xfrm>
        </p:grpSpPr>
        <p:pic>
          <p:nvPicPr>
            <p:cNvPr id="14" name="Picture 13" descr="A picture containing elephant, fabric, standing, group&#10;&#10;Description automatically generated">
              <a:extLst>
                <a:ext uri="{FF2B5EF4-FFF2-40B4-BE49-F238E27FC236}">
                  <a16:creationId xmlns:a16="http://schemas.microsoft.com/office/drawing/2014/main" id="{9EAE049B-1C3E-9041-AD9E-9622B36A2B3C}"/>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15" name="Picture 14" descr="A picture containing elephant, fabric, standing, group&#10;&#10;Description automatically generated">
              <a:extLst>
                <a:ext uri="{FF2B5EF4-FFF2-40B4-BE49-F238E27FC236}">
                  <a16:creationId xmlns:a16="http://schemas.microsoft.com/office/drawing/2014/main" id="{E6FF6C6B-72CB-3B49-9420-56060F29DB78}"/>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BDC61270-BFA3-AC40-9C2C-6D8A2FBD4B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07EC0C-3F52-1F40-B2B3-BF5DF6F5F4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4AF17AB3-0F2E-F944-BE14-4578F8D75F78}"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Tree>
    <p:extLst>
      <p:ext uri="{BB962C8B-B14F-4D97-AF65-F5344CB8AC3E}">
        <p14:creationId xmlns:p14="http://schemas.microsoft.com/office/powerpoint/2010/main" val="20433490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with Pictur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565408-453F-0845-9816-F9307A3109B1}"/>
              </a:ext>
            </a:extLst>
          </p:cNvPr>
          <p:cNvPicPr>
            <a:picLocks noChangeAspect="1"/>
          </p:cNvPicPr>
          <p:nvPr userDrawn="1"/>
        </p:nvPicPr>
        <p:blipFill>
          <a:blip r:embed="rId2"/>
          <a:src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2380B290-F720-704F-A83C-EDF3A61A3269}"/>
              </a:ext>
            </a:extLst>
          </p:cNvPr>
          <p:cNvGrpSpPr/>
          <p:nvPr userDrawn="1"/>
        </p:nvGrpSpPr>
        <p:grpSpPr>
          <a:xfrm>
            <a:off x="0" y="6474336"/>
            <a:ext cx="12192000" cy="383665"/>
            <a:chOff x="0" y="6474336"/>
            <a:chExt cx="12192000" cy="383665"/>
          </a:xfrm>
        </p:grpSpPr>
        <p:pic>
          <p:nvPicPr>
            <p:cNvPr id="18" name="Picture 17" descr="A picture containing elephant, fabric, standing, group&#10;&#10;Description automatically generated">
              <a:extLst>
                <a:ext uri="{FF2B5EF4-FFF2-40B4-BE49-F238E27FC236}">
                  <a16:creationId xmlns:a16="http://schemas.microsoft.com/office/drawing/2014/main" id="{F2BF0507-A886-E143-9270-5D6FE4661859}"/>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19" name="Picture 18" descr="A picture containing elephant, fabric, standing, group&#10;&#10;Description automatically generated">
              <a:extLst>
                <a:ext uri="{FF2B5EF4-FFF2-40B4-BE49-F238E27FC236}">
                  <a16:creationId xmlns:a16="http://schemas.microsoft.com/office/drawing/2014/main" id="{C68AB869-D5A4-BF40-B612-078D87903E07}"/>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BDC61270-BFA3-AC40-9C2C-6D8A2FBD4B41}"/>
              </a:ext>
            </a:extLst>
          </p:cNvPr>
          <p:cNvSpPr>
            <a:spLocks noGrp="1"/>
          </p:cNvSpPr>
          <p:nvPr>
            <p:ph type="title"/>
          </p:nvPr>
        </p:nvSpPr>
        <p:spPr>
          <a:xfrm>
            <a:off x="838200" y="1292088"/>
            <a:ext cx="5453270" cy="8986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07EC0C-3F52-1F40-B2B3-BF5DF6F5F46A}"/>
              </a:ext>
            </a:extLst>
          </p:cNvPr>
          <p:cNvSpPr>
            <a:spLocks noGrp="1"/>
          </p:cNvSpPr>
          <p:nvPr>
            <p:ph idx="1"/>
          </p:nvPr>
        </p:nvSpPr>
        <p:spPr>
          <a:xfrm>
            <a:off x="838200" y="2190751"/>
            <a:ext cx="5453269" cy="39862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6539949" y="3031435"/>
            <a:ext cx="4813852" cy="2802628"/>
          </a:xfrm>
        </p:spPr>
        <p:txBody>
          <a:bodyPr/>
          <a:lstStyle/>
          <a:p>
            <a:endParaRPr lang="en-US"/>
          </a:p>
        </p:txBody>
      </p:sp>
      <p:sp>
        <p:nvSpPr>
          <p:cNvPr id="9" name="Picture Placeholder 8">
            <a:extLst>
              <a:ext uri="{FF2B5EF4-FFF2-40B4-BE49-F238E27FC236}">
                <a16:creationId xmlns:a16="http://schemas.microsoft.com/office/drawing/2014/main" id="{E67D2945-CE94-7F41-9CCD-821B064FEE8F}"/>
              </a:ext>
            </a:extLst>
          </p:cNvPr>
          <p:cNvSpPr>
            <a:spLocks noGrp="1"/>
          </p:cNvSpPr>
          <p:nvPr>
            <p:ph type="pic" sz="quarter" idx="14"/>
          </p:nvPr>
        </p:nvSpPr>
        <p:spPr>
          <a:xfrm>
            <a:off x="7573617" y="1292088"/>
            <a:ext cx="1541118" cy="1541184"/>
          </a:xfrm>
        </p:spPr>
        <p:txBody>
          <a:bodyPr/>
          <a:lstStyle/>
          <a:p>
            <a:endParaRPr lang="en-US"/>
          </a:p>
        </p:txBody>
      </p:sp>
      <p:sp>
        <p:nvSpPr>
          <p:cNvPr id="11" name="Picture Placeholder 10">
            <a:extLst>
              <a:ext uri="{FF2B5EF4-FFF2-40B4-BE49-F238E27FC236}">
                <a16:creationId xmlns:a16="http://schemas.microsoft.com/office/drawing/2014/main" id="{E373B98F-846A-9C43-8F1E-BF7824A55CED}"/>
              </a:ext>
            </a:extLst>
          </p:cNvPr>
          <p:cNvSpPr>
            <a:spLocks noGrp="1"/>
          </p:cNvSpPr>
          <p:nvPr>
            <p:ph type="pic" sz="quarter" idx="15"/>
          </p:nvPr>
        </p:nvSpPr>
        <p:spPr>
          <a:xfrm>
            <a:off x="9342438" y="527050"/>
            <a:ext cx="2011362" cy="2306222"/>
          </a:xfrm>
        </p:spPr>
        <p:txBody>
          <a:bodyPr/>
          <a:lstStyle/>
          <a:p>
            <a:endParaRPr lang="en-US"/>
          </a:p>
        </p:txBody>
      </p:sp>
    </p:spTree>
    <p:extLst>
      <p:ext uri="{BB962C8B-B14F-4D97-AF65-F5344CB8AC3E}">
        <p14:creationId xmlns:p14="http://schemas.microsoft.com/office/powerpoint/2010/main" val="34154865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eature Picture with Caption">
    <p:bg>
      <p:bgPr>
        <a:solidFill>
          <a:srgbClr val="E0E0E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0" y="0"/>
            <a:ext cx="8378687" cy="6858000"/>
          </a:xfrm>
        </p:spPr>
        <p:txBody>
          <a:bodyPr/>
          <a:lstStyle/>
          <a:p>
            <a:endParaRPr lang="en-US"/>
          </a:p>
        </p:txBody>
      </p:sp>
      <p:sp>
        <p:nvSpPr>
          <p:cNvPr id="8" name="Rectangle 7">
            <a:extLst>
              <a:ext uri="{FF2B5EF4-FFF2-40B4-BE49-F238E27FC236}">
                <a16:creationId xmlns:a16="http://schemas.microsoft.com/office/drawing/2014/main" id="{2800931F-D2FA-9A4E-99D8-377713205EBE}"/>
              </a:ext>
            </a:extLst>
          </p:cNvPr>
          <p:cNvSpPr/>
          <p:nvPr userDrawn="1"/>
        </p:nvSpPr>
        <p:spPr>
          <a:xfrm>
            <a:off x="8842513" y="1107135"/>
            <a:ext cx="2967681" cy="1729947"/>
          </a:xfrm>
          <a:prstGeom prst="rect">
            <a:avLst/>
          </a:prstGeom>
          <a:solidFill>
            <a:srgbClr val="E2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AD5F8D-44CD-A447-9B7A-91D044A43E3E}"/>
              </a:ext>
            </a:extLst>
          </p:cNvPr>
          <p:cNvSpPr/>
          <p:nvPr userDrawn="1"/>
        </p:nvSpPr>
        <p:spPr>
          <a:xfrm>
            <a:off x="8610600" y="1272747"/>
            <a:ext cx="2967681" cy="1729946"/>
          </a:xfrm>
          <a:prstGeom prst="rect">
            <a:avLst/>
          </a:prstGeom>
          <a:solidFill>
            <a:srgbClr val="367085">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705FB965-7B5B-4A4D-B884-2B30C2924B60}"/>
              </a:ext>
            </a:extLst>
          </p:cNvPr>
          <p:cNvSpPr>
            <a:spLocks noGrp="1"/>
          </p:cNvSpPr>
          <p:nvPr>
            <p:ph idx="1" hasCustomPrompt="1"/>
          </p:nvPr>
        </p:nvSpPr>
        <p:spPr>
          <a:xfrm>
            <a:off x="8725989" y="1489489"/>
            <a:ext cx="2627811" cy="1278425"/>
          </a:xfrm>
          <a:prstGeom prst="rect">
            <a:avLst/>
          </a:prstGeom>
        </p:spPr>
        <p:txBody>
          <a:bodyPr/>
          <a:lstStyle>
            <a:lvl2pPr>
              <a:defRPr i="1">
                <a:solidFill>
                  <a:schemeClr val="bg1"/>
                </a:solidFill>
              </a:defRPr>
            </a:lvl2pPr>
          </a:lstStyle>
          <a:p>
            <a:pPr lvl="1"/>
            <a:r>
              <a:rPr lang="en-US" dirty="0"/>
              <a:t>Caption</a:t>
            </a:r>
          </a:p>
        </p:txBody>
      </p:sp>
    </p:spTree>
    <p:extLst>
      <p:ext uri="{BB962C8B-B14F-4D97-AF65-F5344CB8AC3E}">
        <p14:creationId xmlns:p14="http://schemas.microsoft.com/office/powerpoint/2010/main" val="11531060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Size Image">
    <p:bg>
      <p:bgPr>
        <a:solidFill>
          <a:srgbClr val="E0E0E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119270" y="-89453"/>
            <a:ext cx="12384157" cy="7046843"/>
          </a:xfrm>
        </p:spPr>
        <p:txBody>
          <a:bodyPr/>
          <a:lstStyle/>
          <a:p>
            <a:endParaRPr lang="en-US"/>
          </a:p>
        </p:txBody>
      </p:sp>
    </p:spTree>
    <p:extLst>
      <p:ext uri="{BB962C8B-B14F-4D97-AF65-F5344CB8AC3E}">
        <p14:creationId xmlns:p14="http://schemas.microsoft.com/office/powerpoint/2010/main" val="33493252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08CC0-7C4E-0042-8B83-1054CDF23725}"/>
              </a:ext>
            </a:extLst>
          </p:cNvPr>
          <p:cNvPicPr>
            <a:picLocks noChangeAspect="1"/>
          </p:cNvPicPr>
          <p:nvPr userDrawn="1"/>
        </p:nvPicPr>
        <p:blipFill>
          <a:blip r:embed="rId2"/>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853BA672-6096-0F45-8BE7-F8132446C9FA}"/>
              </a:ext>
            </a:extLst>
          </p:cNvPr>
          <p:cNvGrpSpPr/>
          <p:nvPr userDrawn="1"/>
        </p:nvGrpSpPr>
        <p:grpSpPr>
          <a:xfrm>
            <a:off x="0" y="6474336"/>
            <a:ext cx="12192000" cy="383665"/>
            <a:chOff x="0" y="6474336"/>
            <a:chExt cx="12192000" cy="383665"/>
          </a:xfrm>
        </p:grpSpPr>
        <p:pic>
          <p:nvPicPr>
            <p:cNvPr id="7" name="Picture 6" descr="A picture containing elephant, fabric, standing, group&#10;&#10;Description automatically generated">
              <a:extLst>
                <a:ext uri="{FF2B5EF4-FFF2-40B4-BE49-F238E27FC236}">
                  <a16:creationId xmlns:a16="http://schemas.microsoft.com/office/drawing/2014/main" id="{C359B359-E401-1647-91D7-4BE27FF4AC4D}"/>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8" name="Picture 7" descr="A picture containing elephant, fabric, standing, group&#10;&#10;Description automatically generated">
              <a:extLst>
                <a:ext uri="{FF2B5EF4-FFF2-40B4-BE49-F238E27FC236}">
                  <a16:creationId xmlns:a16="http://schemas.microsoft.com/office/drawing/2014/main" id="{315F6568-6390-0343-87C7-6D07302FEC2F}"/>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EAD81437-54EB-CA4D-BE34-4F279FC3D0C5}"/>
              </a:ext>
            </a:extLst>
          </p:cNvPr>
          <p:cNvSpPr>
            <a:spLocks noGrp="1"/>
          </p:cNvSpPr>
          <p:nvPr>
            <p:ph type="title"/>
          </p:nvPr>
        </p:nvSpPr>
        <p:spPr>
          <a:xfrm>
            <a:off x="838200" y="1414272"/>
            <a:ext cx="10515600" cy="4559808"/>
          </a:xfrm>
        </p:spPr>
        <p:txBody>
          <a:bodyPr>
            <a:noAutofit/>
          </a:bodyPr>
          <a:lstStyle>
            <a:lvl1pPr algn="ctr">
              <a:defRPr sz="6600">
                <a:solidFill>
                  <a:srgbClr val="36708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071EED7-636D-E14A-8A0A-6C42F814BD62}"/>
              </a:ext>
            </a:extLst>
          </p:cNvPr>
          <p:cNvSpPr>
            <a:spLocks noGrp="1"/>
          </p:cNvSpPr>
          <p:nvPr>
            <p:ph type="dt" sz="half" idx="10"/>
          </p:nvPr>
        </p:nvSpPr>
        <p:spPr>
          <a:xfrm>
            <a:off x="838200" y="6109211"/>
            <a:ext cx="2743200" cy="365125"/>
          </a:xfrm>
          <a:prstGeom prst="rect">
            <a:avLst/>
          </a:prstGeom>
        </p:spPr>
        <p:txBody>
          <a:bodyPr/>
          <a:lstStyle/>
          <a:p>
            <a:fld id="{7D49D2F7-44A0-9D47-9D5C-0077E6DEEED9}" type="datetime1">
              <a:rPr lang="en-US" smtClean="0"/>
              <a:t>10/10/2025</a:t>
            </a:fld>
            <a:endParaRPr lang="en-US"/>
          </a:p>
        </p:txBody>
      </p:sp>
      <p:sp>
        <p:nvSpPr>
          <p:cNvPr id="4" name="Slide Number Placeholder 3">
            <a:extLst>
              <a:ext uri="{FF2B5EF4-FFF2-40B4-BE49-F238E27FC236}">
                <a16:creationId xmlns:a16="http://schemas.microsoft.com/office/drawing/2014/main" id="{7E5907C2-3F47-5D43-85F9-2183039AC8F1}"/>
              </a:ext>
            </a:extLst>
          </p:cNvPr>
          <p:cNvSpPr>
            <a:spLocks noGrp="1"/>
          </p:cNvSpPr>
          <p:nvPr>
            <p:ph type="sldNum" sz="quarter" idx="11"/>
          </p:nvPr>
        </p:nvSpPr>
        <p:spPr/>
        <p:txBody>
          <a:bodyPr/>
          <a:lstStyle/>
          <a:p>
            <a:fld id="{A47D994E-8634-4D4A-A0A4-CCDF6FA7212D}" type="slidenum">
              <a:rPr lang="en-US" smtClean="0"/>
              <a:pPr/>
              <a:t>‹#›</a:t>
            </a:fld>
            <a:endParaRPr lang="en-US" dirty="0"/>
          </a:p>
        </p:txBody>
      </p:sp>
      <p:sp>
        <p:nvSpPr>
          <p:cNvPr id="10" name="Text Placeholder 9">
            <a:extLst>
              <a:ext uri="{FF2B5EF4-FFF2-40B4-BE49-F238E27FC236}">
                <a16:creationId xmlns:a16="http://schemas.microsoft.com/office/drawing/2014/main" id="{7C69A870-A7F2-5F4F-87A4-150C441255A3}"/>
              </a:ext>
            </a:extLst>
          </p:cNvPr>
          <p:cNvSpPr>
            <a:spLocks noGrp="1"/>
          </p:cNvSpPr>
          <p:nvPr>
            <p:ph type="body" sz="quarter" idx="12"/>
          </p:nvPr>
        </p:nvSpPr>
        <p:spPr>
          <a:xfrm>
            <a:off x="838200" y="4184650"/>
            <a:ext cx="10515600" cy="835025"/>
          </a:xfrm>
        </p:spPr>
        <p:txBody>
          <a:bodyPr/>
          <a:lstStyle>
            <a:lvl1pPr algn="ctr">
              <a:defRPr/>
            </a:lvl1pPr>
          </a:lstStyle>
          <a:p>
            <a:pPr lvl="0"/>
            <a:r>
              <a:rPr lang="en-US" dirty="0"/>
              <a:t>Click to edit</a:t>
            </a:r>
          </a:p>
        </p:txBody>
      </p:sp>
    </p:spTree>
    <p:extLst>
      <p:ext uri="{BB962C8B-B14F-4D97-AF65-F5344CB8AC3E}">
        <p14:creationId xmlns:p14="http://schemas.microsoft.com/office/powerpoint/2010/main" val="25101165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1425" indent="0" algn="ctr">
              <a:buNone/>
              <a:defRPr>
                <a:solidFill>
                  <a:schemeClr val="tx1">
                    <a:tint val="75000"/>
                  </a:schemeClr>
                </a:solidFill>
              </a:defRPr>
            </a:lvl2pPr>
            <a:lvl3pPr marL="902844" indent="0" algn="ctr">
              <a:buNone/>
              <a:defRPr>
                <a:solidFill>
                  <a:schemeClr val="tx1">
                    <a:tint val="75000"/>
                  </a:schemeClr>
                </a:solidFill>
              </a:defRPr>
            </a:lvl3pPr>
            <a:lvl4pPr marL="1354237" indent="0" algn="ctr">
              <a:buNone/>
              <a:defRPr>
                <a:solidFill>
                  <a:schemeClr val="tx1">
                    <a:tint val="75000"/>
                  </a:schemeClr>
                </a:solidFill>
              </a:defRPr>
            </a:lvl4pPr>
            <a:lvl5pPr marL="1805644" indent="0" algn="ctr">
              <a:buNone/>
              <a:defRPr>
                <a:solidFill>
                  <a:schemeClr val="tx1">
                    <a:tint val="75000"/>
                  </a:schemeClr>
                </a:solidFill>
              </a:defRPr>
            </a:lvl5pPr>
            <a:lvl6pPr marL="2257050" indent="0" algn="ctr">
              <a:buNone/>
              <a:defRPr>
                <a:solidFill>
                  <a:schemeClr val="tx1">
                    <a:tint val="75000"/>
                  </a:schemeClr>
                </a:solidFill>
              </a:defRPr>
            </a:lvl6pPr>
            <a:lvl7pPr marL="2708456" indent="0" algn="ctr">
              <a:buNone/>
              <a:defRPr>
                <a:solidFill>
                  <a:schemeClr val="tx1">
                    <a:tint val="75000"/>
                  </a:schemeClr>
                </a:solidFill>
              </a:defRPr>
            </a:lvl7pPr>
            <a:lvl8pPr marL="3159868" indent="0" algn="ctr">
              <a:buNone/>
              <a:defRPr>
                <a:solidFill>
                  <a:schemeClr val="tx1">
                    <a:tint val="75000"/>
                  </a:schemeClr>
                </a:solidFill>
              </a:defRPr>
            </a:lvl8pPr>
            <a:lvl9pPr marL="36112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5"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0A84FD91-8B9D-483C-8B30-ED9E1BF632B0}" type="slidenum">
              <a:rPr lang="en-US"/>
              <a:pPr>
                <a:defRPr/>
              </a:pPr>
              <a:t>‹#›</a:t>
            </a:fld>
            <a:endParaRPr lang="en-US" dirty="0"/>
          </a:p>
        </p:txBody>
      </p:sp>
    </p:spTree>
    <p:extLst>
      <p:ext uri="{BB962C8B-B14F-4D97-AF65-F5344CB8AC3E}">
        <p14:creationId xmlns:p14="http://schemas.microsoft.com/office/powerpoint/2010/main" val="4193382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5"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C6A858F4-56B6-4EA8-A737-A73ECC827767}" type="slidenum">
              <a:rPr lang="en-US"/>
              <a:pPr>
                <a:defRPr/>
              </a:pPr>
              <a:t>‹#›</a:t>
            </a:fld>
            <a:endParaRPr lang="en-US" dirty="0"/>
          </a:p>
        </p:txBody>
      </p:sp>
    </p:spTree>
    <p:extLst>
      <p:ext uri="{BB962C8B-B14F-4D97-AF65-F5344CB8AC3E}">
        <p14:creationId xmlns:p14="http://schemas.microsoft.com/office/powerpoint/2010/main" val="3525145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1425" indent="0">
              <a:buNone/>
              <a:defRPr sz="1800">
                <a:solidFill>
                  <a:schemeClr val="tx1">
                    <a:tint val="75000"/>
                  </a:schemeClr>
                </a:solidFill>
              </a:defRPr>
            </a:lvl2pPr>
            <a:lvl3pPr marL="902844" indent="0">
              <a:buNone/>
              <a:defRPr sz="1600">
                <a:solidFill>
                  <a:schemeClr val="tx1">
                    <a:tint val="75000"/>
                  </a:schemeClr>
                </a:solidFill>
              </a:defRPr>
            </a:lvl3pPr>
            <a:lvl4pPr marL="1354237" indent="0">
              <a:buNone/>
              <a:defRPr sz="1400">
                <a:solidFill>
                  <a:schemeClr val="tx1">
                    <a:tint val="75000"/>
                  </a:schemeClr>
                </a:solidFill>
              </a:defRPr>
            </a:lvl4pPr>
            <a:lvl5pPr marL="1805644" indent="0">
              <a:buNone/>
              <a:defRPr sz="1400">
                <a:solidFill>
                  <a:schemeClr val="tx1">
                    <a:tint val="75000"/>
                  </a:schemeClr>
                </a:solidFill>
              </a:defRPr>
            </a:lvl5pPr>
            <a:lvl6pPr marL="2257050" indent="0">
              <a:buNone/>
              <a:defRPr sz="1400">
                <a:solidFill>
                  <a:schemeClr val="tx1">
                    <a:tint val="75000"/>
                  </a:schemeClr>
                </a:solidFill>
              </a:defRPr>
            </a:lvl6pPr>
            <a:lvl7pPr marL="2708456" indent="0">
              <a:buNone/>
              <a:defRPr sz="1400">
                <a:solidFill>
                  <a:schemeClr val="tx1">
                    <a:tint val="75000"/>
                  </a:schemeClr>
                </a:solidFill>
              </a:defRPr>
            </a:lvl7pPr>
            <a:lvl8pPr marL="3159868" indent="0">
              <a:buNone/>
              <a:defRPr sz="1400">
                <a:solidFill>
                  <a:schemeClr val="tx1">
                    <a:tint val="75000"/>
                  </a:schemeClr>
                </a:solidFill>
              </a:defRPr>
            </a:lvl8pPr>
            <a:lvl9pPr marL="361127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5"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2E5390FD-B474-45A3-AC14-C51D874D3D5B}" type="slidenum">
              <a:rPr lang="en-US"/>
              <a:pPr>
                <a:defRPr/>
              </a:pPr>
              <a:t>‹#›</a:t>
            </a:fld>
            <a:endParaRPr lang="en-US" dirty="0"/>
          </a:p>
        </p:txBody>
      </p:sp>
    </p:spTree>
    <p:extLst>
      <p:ext uri="{BB962C8B-B14F-4D97-AF65-F5344CB8AC3E}">
        <p14:creationId xmlns:p14="http://schemas.microsoft.com/office/powerpoint/2010/main" val="1399622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31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31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6"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B35F6B56-87FD-4671-BCAE-9FEEE2E0FE8E}" type="slidenum">
              <a:rPr lang="en-US"/>
              <a:pPr>
                <a:defRPr/>
              </a:pPr>
              <a:t>‹#›</a:t>
            </a:fld>
            <a:endParaRPr lang="en-US" dirty="0"/>
          </a:p>
        </p:txBody>
      </p:sp>
    </p:spTree>
    <p:extLst>
      <p:ext uri="{BB962C8B-B14F-4D97-AF65-F5344CB8AC3E}">
        <p14:creationId xmlns:p14="http://schemas.microsoft.com/office/powerpoint/2010/main" val="3482489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370BC4-11D5-4EC4-85BF-D9E1AE0064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27528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1425" indent="0">
              <a:buNone/>
              <a:defRPr sz="2000" b="1"/>
            </a:lvl2pPr>
            <a:lvl3pPr marL="902844" indent="0">
              <a:buNone/>
              <a:defRPr sz="1800" b="1"/>
            </a:lvl3pPr>
            <a:lvl4pPr marL="1354237" indent="0">
              <a:buNone/>
              <a:defRPr sz="1600" b="1"/>
            </a:lvl4pPr>
            <a:lvl5pPr marL="1805644" indent="0">
              <a:buNone/>
              <a:defRPr sz="1600" b="1"/>
            </a:lvl5pPr>
            <a:lvl6pPr marL="2257050" indent="0">
              <a:buNone/>
              <a:defRPr sz="1600" b="1"/>
            </a:lvl6pPr>
            <a:lvl7pPr marL="2708456" indent="0">
              <a:buNone/>
              <a:defRPr sz="1600" b="1"/>
            </a:lvl7pPr>
            <a:lvl8pPr marL="3159868" indent="0">
              <a:buNone/>
              <a:defRPr sz="1600" b="1"/>
            </a:lvl8pPr>
            <a:lvl9pPr marL="361127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7" y="1535113"/>
            <a:ext cx="5389033" cy="639762"/>
          </a:xfrm>
        </p:spPr>
        <p:txBody>
          <a:bodyPr anchor="b"/>
          <a:lstStyle>
            <a:lvl1pPr marL="0" indent="0">
              <a:buNone/>
              <a:defRPr sz="2400" b="1"/>
            </a:lvl1pPr>
            <a:lvl2pPr marL="451425" indent="0">
              <a:buNone/>
              <a:defRPr sz="2000" b="1"/>
            </a:lvl2pPr>
            <a:lvl3pPr marL="902844" indent="0">
              <a:buNone/>
              <a:defRPr sz="1800" b="1"/>
            </a:lvl3pPr>
            <a:lvl4pPr marL="1354237" indent="0">
              <a:buNone/>
              <a:defRPr sz="1600" b="1"/>
            </a:lvl4pPr>
            <a:lvl5pPr marL="1805644" indent="0">
              <a:buNone/>
              <a:defRPr sz="1600" b="1"/>
            </a:lvl5pPr>
            <a:lvl6pPr marL="2257050" indent="0">
              <a:buNone/>
              <a:defRPr sz="1600" b="1"/>
            </a:lvl6pPr>
            <a:lvl7pPr marL="2708456" indent="0">
              <a:buNone/>
              <a:defRPr sz="1600" b="1"/>
            </a:lvl7pPr>
            <a:lvl8pPr marL="3159868" indent="0">
              <a:buNone/>
              <a:defRPr sz="1600" b="1"/>
            </a:lvl8pPr>
            <a:lvl9pPr marL="36112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8"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9"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0B2DE67B-487F-4F50-80D6-77CDCB279A47}" type="slidenum">
              <a:rPr lang="en-US"/>
              <a:pPr>
                <a:defRPr/>
              </a:pPr>
              <a:t>‹#›</a:t>
            </a:fld>
            <a:endParaRPr lang="en-US" dirty="0"/>
          </a:p>
        </p:txBody>
      </p:sp>
    </p:spTree>
    <p:extLst>
      <p:ext uri="{BB962C8B-B14F-4D97-AF65-F5344CB8AC3E}">
        <p14:creationId xmlns:p14="http://schemas.microsoft.com/office/powerpoint/2010/main" val="2558543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4"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5"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6D98E714-C49B-4874-BE94-19AD1B076E7B}" type="slidenum">
              <a:rPr lang="en-US"/>
              <a:pPr>
                <a:defRPr/>
              </a:pPr>
              <a:t>‹#›</a:t>
            </a:fld>
            <a:endParaRPr lang="en-US" dirty="0"/>
          </a:p>
        </p:txBody>
      </p:sp>
    </p:spTree>
    <p:extLst>
      <p:ext uri="{BB962C8B-B14F-4D97-AF65-F5344CB8AC3E}">
        <p14:creationId xmlns:p14="http://schemas.microsoft.com/office/powerpoint/2010/main" val="1775943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3"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4"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AA1A1875-9C22-4AED-A807-DA17C1ABD029}" type="slidenum">
              <a:rPr lang="en-US"/>
              <a:pPr>
                <a:defRPr/>
              </a:pPr>
              <a:t>‹#›</a:t>
            </a:fld>
            <a:endParaRPr lang="en-US" dirty="0"/>
          </a:p>
        </p:txBody>
      </p:sp>
    </p:spTree>
    <p:extLst>
      <p:ext uri="{BB962C8B-B14F-4D97-AF65-F5344CB8AC3E}">
        <p14:creationId xmlns:p14="http://schemas.microsoft.com/office/powerpoint/2010/main" val="2730133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1425" indent="0">
              <a:buNone/>
              <a:defRPr sz="1200"/>
            </a:lvl2pPr>
            <a:lvl3pPr marL="902844" indent="0">
              <a:buNone/>
              <a:defRPr sz="1000"/>
            </a:lvl3pPr>
            <a:lvl4pPr marL="1354237" indent="0">
              <a:buNone/>
              <a:defRPr sz="900"/>
            </a:lvl4pPr>
            <a:lvl5pPr marL="1805644" indent="0">
              <a:buNone/>
              <a:defRPr sz="900"/>
            </a:lvl5pPr>
            <a:lvl6pPr marL="2257050" indent="0">
              <a:buNone/>
              <a:defRPr sz="900"/>
            </a:lvl6pPr>
            <a:lvl7pPr marL="2708456" indent="0">
              <a:buNone/>
              <a:defRPr sz="900"/>
            </a:lvl7pPr>
            <a:lvl8pPr marL="3159868" indent="0">
              <a:buNone/>
              <a:defRPr sz="900"/>
            </a:lvl8pPr>
            <a:lvl9pPr marL="361127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6"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997866C8-4661-46D6-8B2E-DA37ED36C476}" type="slidenum">
              <a:rPr lang="en-US"/>
              <a:pPr>
                <a:defRPr/>
              </a:pPr>
              <a:t>‹#›</a:t>
            </a:fld>
            <a:endParaRPr lang="en-US" dirty="0"/>
          </a:p>
        </p:txBody>
      </p:sp>
    </p:spTree>
    <p:extLst>
      <p:ext uri="{BB962C8B-B14F-4D97-AF65-F5344CB8AC3E}">
        <p14:creationId xmlns:p14="http://schemas.microsoft.com/office/powerpoint/2010/main" val="3092254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1425" indent="0">
              <a:buNone/>
              <a:defRPr sz="2800"/>
            </a:lvl2pPr>
            <a:lvl3pPr marL="902844" indent="0">
              <a:buNone/>
              <a:defRPr sz="2400"/>
            </a:lvl3pPr>
            <a:lvl4pPr marL="1354237" indent="0">
              <a:buNone/>
              <a:defRPr sz="2000"/>
            </a:lvl4pPr>
            <a:lvl5pPr marL="1805644" indent="0">
              <a:buNone/>
              <a:defRPr sz="2000"/>
            </a:lvl5pPr>
            <a:lvl6pPr marL="2257050" indent="0">
              <a:buNone/>
              <a:defRPr sz="2000"/>
            </a:lvl6pPr>
            <a:lvl7pPr marL="2708456" indent="0">
              <a:buNone/>
              <a:defRPr sz="2000"/>
            </a:lvl7pPr>
            <a:lvl8pPr marL="3159868" indent="0">
              <a:buNone/>
              <a:defRPr sz="2000"/>
            </a:lvl8pPr>
            <a:lvl9pPr marL="3611278"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1425" indent="0">
              <a:buNone/>
              <a:defRPr sz="1200"/>
            </a:lvl2pPr>
            <a:lvl3pPr marL="902844" indent="0">
              <a:buNone/>
              <a:defRPr sz="1000"/>
            </a:lvl3pPr>
            <a:lvl4pPr marL="1354237" indent="0">
              <a:buNone/>
              <a:defRPr sz="900"/>
            </a:lvl4pPr>
            <a:lvl5pPr marL="1805644" indent="0">
              <a:buNone/>
              <a:defRPr sz="900"/>
            </a:lvl5pPr>
            <a:lvl6pPr marL="2257050" indent="0">
              <a:buNone/>
              <a:defRPr sz="900"/>
            </a:lvl6pPr>
            <a:lvl7pPr marL="2708456" indent="0">
              <a:buNone/>
              <a:defRPr sz="900"/>
            </a:lvl7pPr>
            <a:lvl8pPr marL="3159868" indent="0">
              <a:buNone/>
              <a:defRPr sz="900"/>
            </a:lvl8pPr>
            <a:lvl9pPr marL="361127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6"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82AF1B52-DFC8-4B0E-838A-027BD8D0AF57}" type="slidenum">
              <a:rPr lang="en-US"/>
              <a:pPr>
                <a:defRPr/>
              </a:pPr>
              <a:t>‹#›</a:t>
            </a:fld>
            <a:endParaRPr lang="en-US" dirty="0"/>
          </a:p>
        </p:txBody>
      </p:sp>
    </p:spTree>
    <p:extLst>
      <p:ext uri="{BB962C8B-B14F-4D97-AF65-F5344CB8AC3E}">
        <p14:creationId xmlns:p14="http://schemas.microsoft.com/office/powerpoint/2010/main" val="1633833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5"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2736639A-AB9F-437D-876B-5D0A6D265E10}" type="slidenum">
              <a:rPr lang="en-US"/>
              <a:pPr>
                <a:defRPr/>
              </a:pPr>
              <a:t>‹#›</a:t>
            </a:fld>
            <a:endParaRPr lang="en-US" dirty="0"/>
          </a:p>
        </p:txBody>
      </p:sp>
    </p:spTree>
    <p:extLst>
      <p:ext uri="{BB962C8B-B14F-4D97-AF65-F5344CB8AC3E}">
        <p14:creationId xmlns:p14="http://schemas.microsoft.com/office/powerpoint/2010/main" val="461682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dirty="0"/>
          </a:p>
        </p:txBody>
      </p:sp>
      <p:sp>
        <p:nvSpPr>
          <p:cNvPr id="5"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8FEA47E0-93D4-4F6F-8A15-9B2594EA9CB4}" type="slidenum">
              <a:rPr lang="en-US"/>
              <a:pPr>
                <a:defRPr/>
              </a:pPr>
              <a:t>‹#›</a:t>
            </a:fld>
            <a:endParaRPr lang="en-US" dirty="0"/>
          </a:p>
        </p:txBody>
      </p:sp>
    </p:spTree>
    <p:extLst>
      <p:ext uri="{BB962C8B-B14F-4D97-AF65-F5344CB8AC3E}">
        <p14:creationId xmlns:p14="http://schemas.microsoft.com/office/powerpoint/2010/main" val="1573017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609600" y="160031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31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spcBef>
                <a:spcPct val="50000"/>
              </a:spcBef>
              <a:defRPr>
                <a:latin typeface="Arial" charset="0"/>
                <a:cs typeface="+mn-cs"/>
              </a:defRPr>
            </a:lvl1pPr>
          </a:lstStyle>
          <a:p>
            <a:pPr>
              <a:defRPr/>
            </a:pPr>
            <a:endParaRPr lang="en-US" dirty="0"/>
          </a:p>
        </p:txBody>
      </p:sp>
      <p:sp>
        <p:nvSpPr>
          <p:cNvPr id="6" name="Footer Placeholder 5"/>
          <p:cNvSpPr>
            <a:spLocks noGrp="1"/>
          </p:cNvSpPr>
          <p:nvPr>
            <p:ph type="ftr" sz="quarter" idx="11"/>
          </p:nvPr>
        </p:nvSpPr>
        <p:spPr>
          <a:xfrm>
            <a:off x="4165600" y="6245225"/>
            <a:ext cx="3860800" cy="476250"/>
          </a:xfrm>
        </p:spPr>
        <p:txBody>
          <a:bodyPr/>
          <a:lstStyle>
            <a:lvl1pPr>
              <a:spcBef>
                <a:spcPct val="50000"/>
              </a:spcBef>
              <a:defRPr>
                <a:latin typeface="Arial" charset="0"/>
                <a:cs typeface="+mn-cs"/>
              </a:defRPr>
            </a:lvl1pPr>
          </a:lstStyle>
          <a:p>
            <a:pPr>
              <a:defRPr/>
            </a:pPr>
            <a:endParaRPr lang="en-US" dirty="0"/>
          </a:p>
        </p:txBody>
      </p:sp>
      <p:sp>
        <p:nvSpPr>
          <p:cNvPr id="7" name="Slide Number Placeholder 6"/>
          <p:cNvSpPr>
            <a:spLocks noGrp="1"/>
          </p:cNvSpPr>
          <p:nvPr>
            <p:ph type="sldNum" sz="quarter" idx="12"/>
          </p:nvPr>
        </p:nvSpPr>
        <p:spPr>
          <a:xfrm>
            <a:off x="8737600" y="6245225"/>
            <a:ext cx="2844800" cy="476250"/>
          </a:xfrm>
        </p:spPr>
        <p:txBody>
          <a:bodyPr/>
          <a:lstStyle>
            <a:lvl1pPr>
              <a:spcBef>
                <a:spcPct val="50000"/>
              </a:spcBef>
              <a:defRPr>
                <a:latin typeface="Arial" charset="0"/>
                <a:cs typeface="+mn-cs"/>
              </a:defRPr>
            </a:lvl1pPr>
          </a:lstStyle>
          <a:p>
            <a:pPr>
              <a:defRPr/>
            </a:pPr>
            <a:fld id="{1B6D0A30-58B4-4226-B3E9-A8E4D6ACB810}" type="slidenum">
              <a:rPr lang="en-US"/>
              <a:pPr>
                <a:defRPr/>
              </a:pPr>
              <a:t>‹#›</a:t>
            </a:fld>
            <a:endParaRPr lang="en-US" dirty="0"/>
          </a:p>
        </p:txBody>
      </p:sp>
    </p:spTree>
    <p:extLst>
      <p:ext uri="{BB962C8B-B14F-4D97-AF65-F5344CB8AC3E}">
        <p14:creationId xmlns:p14="http://schemas.microsoft.com/office/powerpoint/2010/main" val="4226874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363200" cy="914400"/>
          </a:xfrm>
        </p:spPr>
        <p:txBody>
          <a:bodyPr/>
          <a:lstStyle/>
          <a:p>
            <a:r>
              <a:rPr lang="en-US"/>
              <a:t>Click to edit Master title style</a:t>
            </a:r>
          </a:p>
        </p:txBody>
      </p:sp>
      <p:sp>
        <p:nvSpPr>
          <p:cNvPr id="3" name="Content Placeholder 2"/>
          <p:cNvSpPr>
            <a:spLocks noGrp="1"/>
          </p:cNvSpPr>
          <p:nvPr>
            <p:ph sz="half" idx="1"/>
          </p:nvPr>
        </p:nvSpPr>
        <p:spPr>
          <a:xfrm>
            <a:off x="609600" y="160031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spcBef>
                <a:spcPct val="50000"/>
              </a:spcBef>
              <a:defRPr>
                <a:latin typeface="Arial" charset="0"/>
                <a:cs typeface="+mn-cs"/>
              </a:defRPr>
            </a:lvl1pPr>
          </a:lstStyle>
          <a:p>
            <a:pPr>
              <a:defRPr/>
            </a:pPr>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spcBef>
                <a:spcPct val="50000"/>
              </a:spcBef>
              <a:defRPr>
                <a:latin typeface="Arial" charset="0"/>
                <a:cs typeface="+mn-cs"/>
              </a:defRPr>
            </a:lvl1pPr>
          </a:lstStyle>
          <a:p>
            <a:pPr>
              <a:defRPr/>
            </a:pPr>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spcBef>
                <a:spcPct val="50000"/>
              </a:spcBef>
              <a:defRPr>
                <a:latin typeface="Arial" charset="0"/>
                <a:cs typeface="+mn-cs"/>
              </a:defRPr>
            </a:lvl1pPr>
          </a:lstStyle>
          <a:p>
            <a:pPr>
              <a:defRPr/>
            </a:pPr>
            <a:fld id="{9527DFDA-D861-4973-9231-4E21FFBC30D9}" type="slidenum">
              <a:rPr lang="en-US"/>
              <a:pPr>
                <a:defRPr/>
              </a:pPr>
              <a:t>‹#›</a:t>
            </a:fld>
            <a:endParaRPr lang="en-US" dirty="0"/>
          </a:p>
        </p:txBody>
      </p:sp>
    </p:spTree>
    <p:extLst>
      <p:ext uri="{BB962C8B-B14F-4D97-AF65-F5344CB8AC3E}">
        <p14:creationId xmlns:p14="http://schemas.microsoft.com/office/powerpoint/2010/main" val="4263130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363200" cy="9144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31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spcBef>
                <a:spcPct val="50000"/>
              </a:spcBef>
              <a:defRPr>
                <a:latin typeface="Arial" charset="0"/>
                <a:cs typeface="+mn-cs"/>
              </a:defRPr>
            </a:lvl1pPr>
          </a:lstStyle>
          <a:p>
            <a:pPr>
              <a:defRPr/>
            </a:pPr>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spcBef>
                <a:spcPct val="50000"/>
              </a:spcBef>
              <a:defRPr>
                <a:latin typeface="Arial" charset="0"/>
                <a:cs typeface="+mn-cs"/>
              </a:defRPr>
            </a:lvl1pPr>
          </a:lstStyle>
          <a:p>
            <a:pPr>
              <a:defRPr/>
            </a:pPr>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spcBef>
                <a:spcPct val="50000"/>
              </a:spcBef>
              <a:defRPr>
                <a:latin typeface="Arial" charset="0"/>
                <a:cs typeface="+mn-cs"/>
              </a:defRPr>
            </a:lvl1pPr>
          </a:lstStyle>
          <a:p>
            <a:pPr>
              <a:defRPr/>
            </a:pPr>
            <a:fld id="{3E203248-C9FE-49A1-AE7D-0C104117E60D}" type="slidenum">
              <a:rPr lang="en-US"/>
              <a:pPr>
                <a:defRPr/>
              </a:pPr>
              <a:t>‹#›</a:t>
            </a:fld>
            <a:endParaRPr lang="en-US" dirty="0"/>
          </a:p>
        </p:txBody>
      </p:sp>
    </p:spTree>
    <p:extLst>
      <p:ext uri="{BB962C8B-B14F-4D97-AF65-F5344CB8AC3E}">
        <p14:creationId xmlns:p14="http://schemas.microsoft.com/office/powerpoint/2010/main" val="3007236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308"/>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308"/>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4DF2ED-7A19-4461-8F23-888F4DB74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8212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76200"/>
            <a:ext cx="10363200" cy="9144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spcBef>
                <a:spcPct val="50000"/>
              </a:spcBef>
              <a:defRPr>
                <a:latin typeface="Arial" charset="0"/>
                <a:cs typeface="+mn-cs"/>
              </a:defRPr>
            </a:lvl1pPr>
          </a:lstStyle>
          <a:p>
            <a:pPr>
              <a:defRPr/>
            </a:pPr>
            <a:endParaRPr lang="en-US" dirty="0"/>
          </a:p>
        </p:txBody>
      </p:sp>
      <p:sp>
        <p:nvSpPr>
          <p:cNvPr id="8" name="Footer Placeholder 7"/>
          <p:cNvSpPr>
            <a:spLocks noGrp="1"/>
          </p:cNvSpPr>
          <p:nvPr>
            <p:ph type="ftr" sz="quarter" idx="11"/>
          </p:nvPr>
        </p:nvSpPr>
        <p:spPr>
          <a:xfrm>
            <a:off x="4165600" y="6245225"/>
            <a:ext cx="3860800" cy="476250"/>
          </a:xfrm>
        </p:spPr>
        <p:txBody>
          <a:bodyPr/>
          <a:lstStyle>
            <a:lvl1pPr>
              <a:spcBef>
                <a:spcPct val="50000"/>
              </a:spcBef>
              <a:defRPr>
                <a:latin typeface="Arial" charset="0"/>
                <a:cs typeface="+mn-cs"/>
              </a:defRPr>
            </a:lvl1pPr>
          </a:lstStyle>
          <a:p>
            <a:pPr>
              <a:defRPr/>
            </a:pPr>
            <a:endParaRPr lang="en-US" dirty="0"/>
          </a:p>
        </p:txBody>
      </p:sp>
      <p:sp>
        <p:nvSpPr>
          <p:cNvPr id="9" name="Slide Number Placeholder 8"/>
          <p:cNvSpPr>
            <a:spLocks noGrp="1"/>
          </p:cNvSpPr>
          <p:nvPr>
            <p:ph type="sldNum" sz="quarter" idx="12"/>
          </p:nvPr>
        </p:nvSpPr>
        <p:spPr>
          <a:xfrm>
            <a:off x="8737600" y="6245225"/>
            <a:ext cx="2844800" cy="476250"/>
          </a:xfrm>
        </p:spPr>
        <p:txBody>
          <a:bodyPr/>
          <a:lstStyle>
            <a:lvl1pPr>
              <a:spcBef>
                <a:spcPct val="50000"/>
              </a:spcBef>
              <a:defRPr>
                <a:latin typeface="Arial" charset="0"/>
                <a:cs typeface="+mn-cs"/>
              </a:defRPr>
            </a:lvl1pPr>
          </a:lstStyle>
          <a:p>
            <a:pPr>
              <a:defRPr/>
            </a:pPr>
            <a:fld id="{8F8BB313-3343-41AA-9D0B-42F966F5BD4A}" type="slidenum">
              <a:rPr lang="en-US"/>
              <a:pPr>
                <a:defRPr/>
              </a:pPr>
              <a:t>‹#›</a:t>
            </a:fld>
            <a:endParaRPr lang="en-US" dirty="0"/>
          </a:p>
        </p:txBody>
      </p:sp>
    </p:spTree>
    <p:extLst>
      <p:ext uri="{BB962C8B-B14F-4D97-AF65-F5344CB8AC3E}">
        <p14:creationId xmlns:p14="http://schemas.microsoft.com/office/powerpoint/2010/main" val="2313486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609600" y="160031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spcBef>
                <a:spcPct val="50000"/>
              </a:spcBef>
              <a:defRPr>
                <a:latin typeface="Arial" charset="0"/>
                <a:cs typeface="+mn-cs"/>
              </a:defRPr>
            </a:lvl1pPr>
          </a:lstStyle>
          <a:p>
            <a:pPr>
              <a:defRPr/>
            </a:pPr>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spcBef>
                <a:spcPct val="50000"/>
              </a:spcBef>
              <a:defRPr>
                <a:latin typeface="Arial" charset="0"/>
                <a:cs typeface="+mn-cs"/>
              </a:defRPr>
            </a:lvl1pPr>
          </a:lstStyle>
          <a:p>
            <a:pPr>
              <a:defRPr/>
            </a:pPr>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spcBef>
                <a:spcPct val="50000"/>
              </a:spcBef>
              <a:defRPr>
                <a:latin typeface="Arial" charset="0"/>
                <a:cs typeface="+mn-cs"/>
              </a:defRPr>
            </a:lvl1pPr>
          </a:lstStyle>
          <a:p>
            <a:pPr>
              <a:defRPr/>
            </a:pPr>
            <a:fld id="{1E62D600-69BE-47ED-98B8-13B4A145CFFB}" type="slidenum">
              <a:rPr lang="en-US"/>
              <a:pPr>
                <a:defRPr/>
              </a:pPr>
              <a:t>‹#›</a:t>
            </a:fld>
            <a:endParaRPr lang="en-US" dirty="0"/>
          </a:p>
        </p:txBody>
      </p:sp>
    </p:spTree>
    <p:extLst>
      <p:ext uri="{BB962C8B-B14F-4D97-AF65-F5344CB8AC3E}">
        <p14:creationId xmlns:p14="http://schemas.microsoft.com/office/powerpoint/2010/main" val="1888333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4123034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3735727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3882630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277542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875114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3912793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2984998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4090828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308"/>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308"/>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5ADCE3-E57B-44C3-ACB1-86C04D9ED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480812"/>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1076365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22706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BD3AA-E41D-42F2-932F-53383F137995}" type="datetimeFigureOut">
              <a:rPr lang="en-US" smtClean="0"/>
              <a:pPr/>
              <a:t>10/10/2025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1686211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CF07B70-E260-7D4A-ADAF-A9595769B4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BDC8565-9548-4254-90E4-5728B5123AED}"/>
              </a:ext>
            </a:extLst>
          </p:cNvPr>
          <p:cNvSpPr txBox="1">
            <a:spLocks/>
          </p:cNvSpPr>
          <p:nvPr userDrawn="1"/>
        </p:nvSpPr>
        <p:spPr>
          <a:xfrm>
            <a:off x="8191500" y="0"/>
            <a:ext cx="4000500" cy="2921000"/>
          </a:xfrm>
          <a:prstGeom prst="rect">
            <a:avLst/>
          </a:prstGeom>
          <a:solidFill>
            <a:srgbClr val="E0E0E0"/>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
        <p:nvSpPr>
          <p:cNvPr id="2" name="Title 1">
            <a:extLst>
              <a:ext uri="{FF2B5EF4-FFF2-40B4-BE49-F238E27FC236}">
                <a16:creationId xmlns:a16="http://schemas.microsoft.com/office/drawing/2014/main" id="{FF7628E9-DBB1-B244-A3F3-C13F4E67570E}"/>
              </a:ext>
            </a:extLst>
          </p:cNvPr>
          <p:cNvSpPr>
            <a:spLocks noGrp="1"/>
          </p:cNvSpPr>
          <p:nvPr>
            <p:ph type="ctrTitle"/>
          </p:nvPr>
        </p:nvSpPr>
        <p:spPr>
          <a:xfrm>
            <a:off x="1412789" y="3429000"/>
            <a:ext cx="5717060" cy="1712054"/>
          </a:xfr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69B3AA6-2CCA-4C4D-AD3B-D29D23B0913E}"/>
              </a:ext>
            </a:extLst>
          </p:cNvPr>
          <p:cNvSpPr>
            <a:spLocks noGrp="1"/>
          </p:cNvSpPr>
          <p:nvPr>
            <p:ph type="subTitle" idx="1"/>
          </p:nvPr>
        </p:nvSpPr>
        <p:spPr>
          <a:xfrm>
            <a:off x="1412789" y="5632263"/>
            <a:ext cx="5717060" cy="463378"/>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9BFBD6D-53BE-094A-AE48-57D9DC8DA9A1}"/>
              </a:ext>
            </a:extLst>
          </p:cNvPr>
          <p:cNvSpPr>
            <a:spLocks noGrp="1"/>
          </p:cNvSpPr>
          <p:nvPr>
            <p:ph type="dt" sz="half" idx="10"/>
          </p:nvPr>
        </p:nvSpPr>
        <p:spPr>
          <a:xfrm>
            <a:off x="9448800" y="3762375"/>
            <a:ext cx="2743200" cy="365125"/>
          </a:xfrm>
          <a:prstGeom prst="rect">
            <a:avLst/>
          </a:prstGeom>
        </p:spPr>
        <p:txBody>
          <a:bodyPr/>
          <a:lstStyle>
            <a:lvl1pPr>
              <a:defRPr sz="2900" cap="all" baseline="0">
                <a:latin typeface="Teko" panose="02000000000000000000" pitchFamily="2" charset="77"/>
                <a:cs typeface="Teko" panose="02000000000000000000" pitchFamily="2" charset="77"/>
              </a:defRPr>
            </a:lvl1pPr>
          </a:lstStyle>
          <a:p>
            <a:fld id="{971A654E-9CA5-C44E-B24E-DD3EA8F5EB5A}" type="datetime4">
              <a:rPr lang="en-US" smtClean="0"/>
              <a:pPr/>
              <a:t>October 10, 2025</a:t>
            </a:fld>
            <a:endParaRPr lang="en-US" dirty="0"/>
          </a:p>
        </p:txBody>
      </p:sp>
      <p:sp>
        <p:nvSpPr>
          <p:cNvPr id="10" name="Title 1">
            <a:extLst>
              <a:ext uri="{FF2B5EF4-FFF2-40B4-BE49-F238E27FC236}">
                <a16:creationId xmlns:a16="http://schemas.microsoft.com/office/drawing/2014/main" id="{731461AB-B6E1-4CE8-8A18-3F77F8ABB075}"/>
              </a:ext>
            </a:extLst>
          </p:cNvPr>
          <p:cNvSpPr txBox="1">
            <a:spLocks/>
          </p:cNvSpPr>
          <p:nvPr userDrawn="1"/>
        </p:nvSpPr>
        <p:spPr>
          <a:xfrm>
            <a:off x="7300269" y="0"/>
            <a:ext cx="1640531" cy="4787900"/>
          </a:xfrm>
          <a:prstGeom prst="rect">
            <a:avLst/>
          </a:prstGeom>
          <a:solidFill>
            <a:srgbClr val="367086">
              <a:alpha val="50000"/>
            </a:srgbClr>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Tree>
    <p:extLst>
      <p:ext uri="{BB962C8B-B14F-4D97-AF65-F5344CB8AC3E}">
        <p14:creationId xmlns:p14="http://schemas.microsoft.com/office/powerpoint/2010/main" val="3737761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4E77F1-B71F-614F-90ED-50AF8C1B1D6E}"/>
              </a:ext>
            </a:extLst>
          </p:cNvPr>
          <p:cNvPicPr>
            <a:picLocks noChangeAspect="1"/>
          </p:cNvPicPr>
          <p:nvPr userDrawn="1"/>
        </p:nvPicPr>
        <p:blipFill>
          <a:blip r:embed="rId2"/>
          <a:src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E2BFF75-7B83-8748-8D15-AD3C7A5671E4}"/>
              </a:ext>
            </a:extLst>
          </p:cNvPr>
          <p:cNvGrpSpPr/>
          <p:nvPr userDrawn="1"/>
        </p:nvGrpSpPr>
        <p:grpSpPr>
          <a:xfrm>
            <a:off x="0" y="6474336"/>
            <a:ext cx="12192000" cy="383665"/>
            <a:chOff x="0" y="6474336"/>
            <a:chExt cx="12192000" cy="383665"/>
          </a:xfrm>
        </p:grpSpPr>
        <p:pic>
          <p:nvPicPr>
            <p:cNvPr id="14" name="Picture 13" descr="A picture containing elephant, fabric, standing, group&#10;&#10;Description automatically generated">
              <a:extLst>
                <a:ext uri="{FF2B5EF4-FFF2-40B4-BE49-F238E27FC236}">
                  <a16:creationId xmlns:a16="http://schemas.microsoft.com/office/drawing/2014/main" id="{9EAE049B-1C3E-9041-AD9E-9622B36A2B3C}"/>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15" name="Picture 14" descr="A picture containing elephant, fabric, standing, group&#10;&#10;Description automatically generated">
              <a:extLst>
                <a:ext uri="{FF2B5EF4-FFF2-40B4-BE49-F238E27FC236}">
                  <a16:creationId xmlns:a16="http://schemas.microsoft.com/office/drawing/2014/main" id="{E6FF6C6B-72CB-3B49-9420-56060F29DB78}"/>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BDC61270-BFA3-AC40-9C2C-6D8A2FBD4B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07EC0C-3F52-1F40-B2B3-BF5DF6F5F4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4AF17AB3-0F2E-F944-BE14-4578F8D75F78}"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Tree>
    <p:extLst>
      <p:ext uri="{BB962C8B-B14F-4D97-AF65-F5344CB8AC3E}">
        <p14:creationId xmlns:p14="http://schemas.microsoft.com/office/powerpoint/2010/main" val="1745845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Pictur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565408-453F-0845-9816-F9307A3109B1}"/>
              </a:ext>
            </a:extLst>
          </p:cNvPr>
          <p:cNvPicPr>
            <a:picLocks noChangeAspect="1"/>
          </p:cNvPicPr>
          <p:nvPr userDrawn="1"/>
        </p:nvPicPr>
        <p:blipFill>
          <a:blip r:embed="rId2"/>
          <a:src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2380B290-F720-704F-A83C-EDF3A61A3269}"/>
              </a:ext>
            </a:extLst>
          </p:cNvPr>
          <p:cNvGrpSpPr/>
          <p:nvPr userDrawn="1"/>
        </p:nvGrpSpPr>
        <p:grpSpPr>
          <a:xfrm>
            <a:off x="0" y="6474336"/>
            <a:ext cx="12192000" cy="383665"/>
            <a:chOff x="0" y="6474336"/>
            <a:chExt cx="12192000" cy="383665"/>
          </a:xfrm>
        </p:grpSpPr>
        <p:pic>
          <p:nvPicPr>
            <p:cNvPr id="18" name="Picture 17" descr="A picture containing elephant, fabric, standing, group&#10;&#10;Description automatically generated">
              <a:extLst>
                <a:ext uri="{FF2B5EF4-FFF2-40B4-BE49-F238E27FC236}">
                  <a16:creationId xmlns:a16="http://schemas.microsoft.com/office/drawing/2014/main" id="{F2BF0507-A886-E143-9270-5D6FE4661859}"/>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19" name="Picture 18" descr="A picture containing elephant, fabric, standing, group&#10;&#10;Description automatically generated">
              <a:extLst>
                <a:ext uri="{FF2B5EF4-FFF2-40B4-BE49-F238E27FC236}">
                  <a16:creationId xmlns:a16="http://schemas.microsoft.com/office/drawing/2014/main" id="{C68AB869-D5A4-BF40-B612-078D87903E07}"/>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BDC61270-BFA3-AC40-9C2C-6D8A2FBD4B41}"/>
              </a:ext>
            </a:extLst>
          </p:cNvPr>
          <p:cNvSpPr>
            <a:spLocks noGrp="1"/>
          </p:cNvSpPr>
          <p:nvPr>
            <p:ph type="title"/>
          </p:nvPr>
        </p:nvSpPr>
        <p:spPr>
          <a:xfrm>
            <a:off x="838200" y="1292088"/>
            <a:ext cx="5453270" cy="8986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07EC0C-3F52-1F40-B2B3-BF5DF6F5F46A}"/>
              </a:ext>
            </a:extLst>
          </p:cNvPr>
          <p:cNvSpPr>
            <a:spLocks noGrp="1"/>
          </p:cNvSpPr>
          <p:nvPr>
            <p:ph idx="1"/>
          </p:nvPr>
        </p:nvSpPr>
        <p:spPr>
          <a:xfrm>
            <a:off x="838200" y="2190751"/>
            <a:ext cx="5453269" cy="39862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6539949" y="3031435"/>
            <a:ext cx="4813852" cy="2802628"/>
          </a:xfrm>
        </p:spPr>
        <p:txBody>
          <a:bodyPr/>
          <a:lstStyle/>
          <a:p>
            <a:endParaRPr lang="en-US"/>
          </a:p>
        </p:txBody>
      </p:sp>
      <p:sp>
        <p:nvSpPr>
          <p:cNvPr id="9" name="Picture Placeholder 8">
            <a:extLst>
              <a:ext uri="{FF2B5EF4-FFF2-40B4-BE49-F238E27FC236}">
                <a16:creationId xmlns:a16="http://schemas.microsoft.com/office/drawing/2014/main" id="{E67D2945-CE94-7F41-9CCD-821B064FEE8F}"/>
              </a:ext>
            </a:extLst>
          </p:cNvPr>
          <p:cNvSpPr>
            <a:spLocks noGrp="1"/>
          </p:cNvSpPr>
          <p:nvPr>
            <p:ph type="pic" sz="quarter" idx="14"/>
          </p:nvPr>
        </p:nvSpPr>
        <p:spPr>
          <a:xfrm>
            <a:off x="7573617" y="1292088"/>
            <a:ext cx="1541118" cy="1541184"/>
          </a:xfrm>
        </p:spPr>
        <p:txBody>
          <a:bodyPr/>
          <a:lstStyle/>
          <a:p>
            <a:endParaRPr lang="en-US"/>
          </a:p>
        </p:txBody>
      </p:sp>
      <p:sp>
        <p:nvSpPr>
          <p:cNvPr id="11" name="Picture Placeholder 10">
            <a:extLst>
              <a:ext uri="{FF2B5EF4-FFF2-40B4-BE49-F238E27FC236}">
                <a16:creationId xmlns:a16="http://schemas.microsoft.com/office/drawing/2014/main" id="{E373B98F-846A-9C43-8F1E-BF7824A55CED}"/>
              </a:ext>
            </a:extLst>
          </p:cNvPr>
          <p:cNvSpPr>
            <a:spLocks noGrp="1"/>
          </p:cNvSpPr>
          <p:nvPr>
            <p:ph type="pic" sz="quarter" idx="15"/>
          </p:nvPr>
        </p:nvSpPr>
        <p:spPr>
          <a:xfrm>
            <a:off x="9342438" y="527050"/>
            <a:ext cx="2011362" cy="2306222"/>
          </a:xfrm>
        </p:spPr>
        <p:txBody>
          <a:bodyPr/>
          <a:lstStyle/>
          <a:p>
            <a:endParaRPr lang="en-US"/>
          </a:p>
        </p:txBody>
      </p:sp>
    </p:spTree>
    <p:extLst>
      <p:ext uri="{BB962C8B-B14F-4D97-AF65-F5344CB8AC3E}">
        <p14:creationId xmlns:p14="http://schemas.microsoft.com/office/powerpoint/2010/main" val="3044500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ature Picture with Caption">
    <p:bg>
      <p:bgPr>
        <a:solidFill>
          <a:srgbClr val="E0E0E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0" y="0"/>
            <a:ext cx="8378687" cy="6858000"/>
          </a:xfrm>
        </p:spPr>
        <p:txBody>
          <a:bodyPr/>
          <a:lstStyle/>
          <a:p>
            <a:endParaRPr lang="en-US"/>
          </a:p>
        </p:txBody>
      </p:sp>
      <p:sp>
        <p:nvSpPr>
          <p:cNvPr id="8" name="Rectangle 7">
            <a:extLst>
              <a:ext uri="{FF2B5EF4-FFF2-40B4-BE49-F238E27FC236}">
                <a16:creationId xmlns:a16="http://schemas.microsoft.com/office/drawing/2014/main" id="{2800931F-D2FA-9A4E-99D8-377713205EBE}"/>
              </a:ext>
            </a:extLst>
          </p:cNvPr>
          <p:cNvSpPr/>
          <p:nvPr userDrawn="1"/>
        </p:nvSpPr>
        <p:spPr>
          <a:xfrm>
            <a:off x="8842513" y="1107135"/>
            <a:ext cx="2967681" cy="1729947"/>
          </a:xfrm>
          <a:prstGeom prst="rect">
            <a:avLst/>
          </a:prstGeom>
          <a:solidFill>
            <a:srgbClr val="E2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AD5F8D-44CD-A447-9B7A-91D044A43E3E}"/>
              </a:ext>
            </a:extLst>
          </p:cNvPr>
          <p:cNvSpPr/>
          <p:nvPr userDrawn="1"/>
        </p:nvSpPr>
        <p:spPr>
          <a:xfrm>
            <a:off x="8610600" y="1272747"/>
            <a:ext cx="2967681" cy="1729946"/>
          </a:xfrm>
          <a:prstGeom prst="rect">
            <a:avLst/>
          </a:prstGeom>
          <a:solidFill>
            <a:srgbClr val="367085">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705FB965-7B5B-4A4D-B884-2B30C2924B60}"/>
              </a:ext>
            </a:extLst>
          </p:cNvPr>
          <p:cNvSpPr>
            <a:spLocks noGrp="1"/>
          </p:cNvSpPr>
          <p:nvPr>
            <p:ph idx="1" hasCustomPrompt="1"/>
          </p:nvPr>
        </p:nvSpPr>
        <p:spPr>
          <a:xfrm>
            <a:off x="8725989" y="1489489"/>
            <a:ext cx="2627811" cy="1278425"/>
          </a:xfrm>
          <a:prstGeom prst="rect">
            <a:avLst/>
          </a:prstGeom>
        </p:spPr>
        <p:txBody>
          <a:bodyPr/>
          <a:lstStyle>
            <a:lvl2pPr>
              <a:defRPr i="1">
                <a:solidFill>
                  <a:schemeClr val="bg1"/>
                </a:solidFill>
              </a:defRPr>
            </a:lvl2pPr>
          </a:lstStyle>
          <a:p>
            <a:pPr lvl="1"/>
            <a:r>
              <a:rPr lang="en-US" dirty="0"/>
              <a:t>Caption</a:t>
            </a:r>
          </a:p>
        </p:txBody>
      </p:sp>
    </p:spTree>
    <p:extLst>
      <p:ext uri="{BB962C8B-B14F-4D97-AF65-F5344CB8AC3E}">
        <p14:creationId xmlns:p14="http://schemas.microsoft.com/office/powerpoint/2010/main" val="2293966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ize Image">
    <p:bg>
      <p:bgPr>
        <a:solidFill>
          <a:srgbClr val="E0E0E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119270" y="-89453"/>
            <a:ext cx="12384157" cy="7046843"/>
          </a:xfrm>
        </p:spPr>
        <p:txBody>
          <a:bodyPr/>
          <a:lstStyle/>
          <a:p>
            <a:endParaRPr lang="en-US"/>
          </a:p>
        </p:txBody>
      </p:sp>
    </p:spTree>
    <p:extLst>
      <p:ext uri="{BB962C8B-B14F-4D97-AF65-F5344CB8AC3E}">
        <p14:creationId xmlns:p14="http://schemas.microsoft.com/office/powerpoint/2010/main" val="155321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1110A-C6A4-4AFF-B36C-2FE126B35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61680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08CC0-7C4E-0042-8B83-1054CDF23725}"/>
              </a:ext>
            </a:extLst>
          </p:cNvPr>
          <p:cNvPicPr>
            <a:picLocks noChangeAspect="1"/>
          </p:cNvPicPr>
          <p:nvPr userDrawn="1"/>
        </p:nvPicPr>
        <p:blipFill>
          <a:blip r:embed="rId2"/>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853BA672-6096-0F45-8BE7-F8132446C9FA}"/>
              </a:ext>
            </a:extLst>
          </p:cNvPr>
          <p:cNvGrpSpPr/>
          <p:nvPr userDrawn="1"/>
        </p:nvGrpSpPr>
        <p:grpSpPr>
          <a:xfrm>
            <a:off x="0" y="6474336"/>
            <a:ext cx="12192000" cy="383665"/>
            <a:chOff x="0" y="6474336"/>
            <a:chExt cx="12192000" cy="383665"/>
          </a:xfrm>
        </p:grpSpPr>
        <p:pic>
          <p:nvPicPr>
            <p:cNvPr id="7" name="Picture 6" descr="A picture containing elephant, fabric, standing, group&#10;&#10;Description automatically generated">
              <a:extLst>
                <a:ext uri="{FF2B5EF4-FFF2-40B4-BE49-F238E27FC236}">
                  <a16:creationId xmlns:a16="http://schemas.microsoft.com/office/drawing/2014/main" id="{C359B359-E401-1647-91D7-4BE27FF4AC4D}"/>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8" name="Picture 7" descr="A picture containing elephant, fabric, standing, group&#10;&#10;Description automatically generated">
              <a:extLst>
                <a:ext uri="{FF2B5EF4-FFF2-40B4-BE49-F238E27FC236}">
                  <a16:creationId xmlns:a16="http://schemas.microsoft.com/office/drawing/2014/main" id="{315F6568-6390-0343-87C7-6D07302FEC2F}"/>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EAD81437-54EB-CA4D-BE34-4F279FC3D0C5}"/>
              </a:ext>
            </a:extLst>
          </p:cNvPr>
          <p:cNvSpPr>
            <a:spLocks noGrp="1"/>
          </p:cNvSpPr>
          <p:nvPr>
            <p:ph type="title"/>
          </p:nvPr>
        </p:nvSpPr>
        <p:spPr>
          <a:xfrm>
            <a:off x="838200" y="1414272"/>
            <a:ext cx="10515600" cy="4559808"/>
          </a:xfrm>
        </p:spPr>
        <p:txBody>
          <a:bodyPr>
            <a:noAutofit/>
          </a:bodyPr>
          <a:lstStyle>
            <a:lvl1pPr algn="ctr">
              <a:defRPr sz="6600">
                <a:solidFill>
                  <a:srgbClr val="36708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071EED7-636D-E14A-8A0A-6C42F814BD62}"/>
              </a:ext>
            </a:extLst>
          </p:cNvPr>
          <p:cNvSpPr>
            <a:spLocks noGrp="1"/>
          </p:cNvSpPr>
          <p:nvPr>
            <p:ph type="dt" sz="half" idx="10"/>
          </p:nvPr>
        </p:nvSpPr>
        <p:spPr>
          <a:xfrm>
            <a:off x="838200" y="6109211"/>
            <a:ext cx="2743200" cy="365125"/>
          </a:xfrm>
          <a:prstGeom prst="rect">
            <a:avLst/>
          </a:prstGeom>
        </p:spPr>
        <p:txBody>
          <a:bodyPr/>
          <a:lstStyle/>
          <a:p>
            <a:fld id="{7D49D2F7-44A0-9D47-9D5C-0077E6DEEED9}" type="datetime1">
              <a:rPr lang="en-US" smtClean="0"/>
              <a:t>10/10/2025</a:t>
            </a:fld>
            <a:endParaRPr lang="en-US"/>
          </a:p>
        </p:txBody>
      </p:sp>
      <p:sp>
        <p:nvSpPr>
          <p:cNvPr id="4" name="Slide Number Placeholder 3">
            <a:extLst>
              <a:ext uri="{FF2B5EF4-FFF2-40B4-BE49-F238E27FC236}">
                <a16:creationId xmlns:a16="http://schemas.microsoft.com/office/drawing/2014/main" id="{7E5907C2-3F47-5D43-85F9-2183039AC8F1}"/>
              </a:ext>
            </a:extLst>
          </p:cNvPr>
          <p:cNvSpPr>
            <a:spLocks noGrp="1"/>
          </p:cNvSpPr>
          <p:nvPr>
            <p:ph type="sldNum" sz="quarter" idx="11"/>
          </p:nvPr>
        </p:nvSpPr>
        <p:spPr/>
        <p:txBody>
          <a:bodyPr/>
          <a:lstStyle/>
          <a:p>
            <a:fld id="{A47D994E-8634-4D4A-A0A4-CCDF6FA7212D}" type="slidenum">
              <a:rPr lang="en-US" smtClean="0"/>
              <a:pPr/>
              <a:t>‹#›</a:t>
            </a:fld>
            <a:endParaRPr lang="en-US" dirty="0"/>
          </a:p>
        </p:txBody>
      </p:sp>
      <p:sp>
        <p:nvSpPr>
          <p:cNvPr id="10" name="Text Placeholder 9">
            <a:extLst>
              <a:ext uri="{FF2B5EF4-FFF2-40B4-BE49-F238E27FC236}">
                <a16:creationId xmlns:a16="http://schemas.microsoft.com/office/drawing/2014/main" id="{7C69A870-A7F2-5F4F-87A4-150C441255A3}"/>
              </a:ext>
            </a:extLst>
          </p:cNvPr>
          <p:cNvSpPr>
            <a:spLocks noGrp="1"/>
          </p:cNvSpPr>
          <p:nvPr>
            <p:ph type="body" sz="quarter" idx="12"/>
          </p:nvPr>
        </p:nvSpPr>
        <p:spPr>
          <a:xfrm>
            <a:off x="838200" y="4184650"/>
            <a:ext cx="10515600" cy="835025"/>
          </a:xfrm>
        </p:spPr>
        <p:txBody>
          <a:bodyPr/>
          <a:lstStyle>
            <a:lvl1pPr algn="ctr">
              <a:defRPr/>
            </a:lvl1pPr>
          </a:lstStyle>
          <a:p>
            <a:pPr lvl="0"/>
            <a:r>
              <a:rPr lang="en-US" dirty="0"/>
              <a:t>Click to edit</a:t>
            </a:r>
          </a:p>
        </p:txBody>
      </p:sp>
    </p:spTree>
    <p:extLst>
      <p:ext uri="{BB962C8B-B14F-4D97-AF65-F5344CB8AC3E}">
        <p14:creationId xmlns:p14="http://schemas.microsoft.com/office/powerpoint/2010/main" val="2209024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spcBef>
                <a:spcPct val="50000"/>
              </a:spcBef>
              <a:defRPr>
                <a:latin typeface="Arial" charset="0"/>
                <a:cs typeface="+mn-cs"/>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spcBef>
                <a:spcPct val="50000"/>
              </a:spcBef>
              <a:defRPr>
                <a:latin typeface="Arial" charset="0"/>
                <a:cs typeface="+mn-cs"/>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fld id="{AA1A1875-9C22-4AED-A807-DA17C1ABD029}" type="slidenum">
              <a:rPr kumimoji="0" lang="en-US" sz="16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2288440"/>
      </p:ext>
    </p:extLst>
  </p:cSld>
  <p:clrMapOvr>
    <a:masterClrMapping/>
  </p:clrMapOvr>
  <p:transition advClick="0"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1162" indent="0" algn="ctr">
              <a:buNone/>
              <a:defRPr>
                <a:solidFill>
                  <a:schemeClr val="tx1">
                    <a:tint val="75000"/>
                  </a:schemeClr>
                </a:solidFill>
              </a:defRPr>
            </a:lvl2pPr>
            <a:lvl3pPr marL="902319" indent="0" algn="ctr">
              <a:buNone/>
              <a:defRPr>
                <a:solidFill>
                  <a:schemeClr val="tx1">
                    <a:tint val="75000"/>
                  </a:schemeClr>
                </a:solidFill>
              </a:defRPr>
            </a:lvl3pPr>
            <a:lvl4pPr marL="1353447" indent="0" algn="ctr">
              <a:buNone/>
              <a:defRPr>
                <a:solidFill>
                  <a:schemeClr val="tx1">
                    <a:tint val="75000"/>
                  </a:schemeClr>
                </a:solidFill>
              </a:defRPr>
            </a:lvl4pPr>
            <a:lvl5pPr marL="1804589" indent="0" algn="ctr">
              <a:buNone/>
              <a:defRPr>
                <a:solidFill>
                  <a:schemeClr val="tx1">
                    <a:tint val="75000"/>
                  </a:schemeClr>
                </a:solidFill>
              </a:defRPr>
            </a:lvl5pPr>
            <a:lvl6pPr marL="2255732" indent="0" algn="ctr">
              <a:buNone/>
              <a:defRPr>
                <a:solidFill>
                  <a:schemeClr val="tx1">
                    <a:tint val="75000"/>
                  </a:schemeClr>
                </a:solidFill>
              </a:defRPr>
            </a:lvl6pPr>
            <a:lvl7pPr marL="2706874" indent="0" algn="ctr">
              <a:buNone/>
              <a:defRPr>
                <a:solidFill>
                  <a:schemeClr val="tx1">
                    <a:tint val="75000"/>
                  </a:schemeClr>
                </a:solidFill>
              </a:defRPr>
            </a:lvl7pPr>
            <a:lvl8pPr marL="3158022" indent="0" algn="ctr">
              <a:buNone/>
              <a:defRPr>
                <a:solidFill>
                  <a:schemeClr val="tx1">
                    <a:tint val="75000"/>
                  </a:schemeClr>
                </a:solidFill>
              </a:defRPr>
            </a:lvl8pPr>
            <a:lvl9pPr marL="36091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05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830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1162" indent="0">
              <a:buNone/>
              <a:defRPr sz="1800">
                <a:solidFill>
                  <a:schemeClr val="tx1">
                    <a:tint val="75000"/>
                  </a:schemeClr>
                </a:solidFill>
              </a:defRPr>
            </a:lvl2pPr>
            <a:lvl3pPr marL="902319" indent="0">
              <a:buNone/>
              <a:defRPr sz="1600">
                <a:solidFill>
                  <a:schemeClr val="tx1">
                    <a:tint val="75000"/>
                  </a:schemeClr>
                </a:solidFill>
              </a:defRPr>
            </a:lvl3pPr>
            <a:lvl4pPr marL="1353447" indent="0">
              <a:buNone/>
              <a:defRPr sz="1400">
                <a:solidFill>
                  <a:schemeClr val="tx1">
                    <a:tint val="75000"/>
                  </a:schemeClr>
                </a:solidFill>
              </a:defRPr>
            </a:lvl4pPr>
            <a:lvl5pPr marL="1804589" indent="0">
              <a:buNone/>
              <a:defRPr sz="1400">
                <a:solidFill>
                  <a:schemeClr val="tx1">
                    <a:tint val="75000"/>
                  </a:schemeClr>
                </a:solidFill>
              </a:defRPr>
            </a:lvl5pPr>
            <a:lvl6pPr marL="2255732" indent="0">
              <a:buNone/>
              <a:defRPr sz="1400">
                <a:solidFill>
                  <a:schemeClr val="tx1">
                    <a:tint val="75000"/>
                  </a:schemeClr>
                </a:solidFill>
              </a:defRPr>
            </a:lvl6pPr>
            <a:lvl7pPr marL="2706874" indent="0">
              <a:buNone/>
              <a:defRPr sz="1400">
                <a:solidFill>
                  <a:schemeClr val="tx1">
                    <a:tint val="75000"/>
                  </a:schemeClr>
                </a:solidFill>
              </a:defRPr>
            </a:lvl7pPr>
            <a:lvl8pPr marL="3158022" indent="0">
              <a:buNone/>
              <a:defRPr sz="1400">
                <a:solidFill>
                  <a:schemeClr val="tx1">
                    <a:tint val="75000"/>
                  </a:schemeClr>
                </a:solidFill>
              </a:defRPr>
            </a:lvl8pPr>
            <a:lvl9pPr marL="36091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154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31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31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315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1162" indent="0">
              <a:buNone/>
              <a:defRPr sz="2000" b="1"/>
            </a:lvl2pPr>
            <a:lvl3pPr marL="902319" indent="0">
              <a:buNone/>
              <a:defRPr sz="1800" b="1"/>
            </a:lvl3pPr>
            <a:lvl4pPr marL="1353447" indent="0">
              <a:buNone/>
              <a:defRPr sz="1600" b="1"/>
            </a:lvl4pPr>
            <a:lvl5pPr marL="1804589" indent="0">
              <a:buNone/>
              <a:defRPr sz="1600" b="1"/>
            </a:lvl5pPr>
            <a:lvl6pPr marL="2255732" indent="0">
              <a:buNone/>
              <a:defRPr sz="1600" b="1"/>
            </a:lvl6pPr>
            <a:lvl7pPr marL="2706874" indent="0">
              <a:buNone/>
              <a:defRPr sz="1600" b="1"/>
            </a:lvl7pPr>
            <a:lvl8pPr marL="3158022" indent="0">
              <a:buNone/>
              <a:defRPr sz="1600" b="1"/>
            </a:lvl8pPr>
            <a:lvl9pPr marL="36091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7" y="1535113"/>
            <a:ext cx="5389033" cy="639762"/>
          </a:xfrm>
        </p:spPr>
        <p:txBody>
          <a:bodyPr anchor="b"/>
          <a:lstStyle>
            <a:lvl1pPr marL="0" indent="0">
              <a:buNone/>
              <a:defRPr sz="2400" b="1"/>
            </a:lvl1pPr>
            <a:lvl2pPr marL="451162" indent="0">
              <a:buNone/>
              <a:defRPr sz="2000" b="1"/>
            </a:lvl2pPr>
            <a:lvl3pPr marL="902319" indent="0">
              <a:buNone/>
              <a:defRPr sz="1800" b="1"/>
            </a:lvl3pPr>
            <a:lvl4pPr marL="1353447" indent="0">
              <a:buNone/>
              <a:defRPr sz="1600" b="1"/>
            </a:lvl4pPr>
            <a:lvl5pPr marL="1804589" indent="0">
              <a:buNone/>
              <a:defRPr sz="1600" b="1"/>
            </a:lvl5pPr>
            <a:lvl6pPr marL="2255732" indent="0">
              <a:buNone/>
              <a:defRPr sz="1600" b="1"/>
            </a:lvl6pPr>
            <a:lvl7pPr marL="2706874" indent="0">
              <a:buNone/>
              <a:defRPr sz="1600" b="1"/>
            </a:lvl7pPr>
            <a:lvl8pPr marL="3158022" indent="0">
              <a:buNone/>
              <a:defRPr sz="1600" b="1"/>
            </a:lvl8pPr>
            <a:lvl9pPr marL="36091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841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94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533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1162" indent="0">
              <a:buNone/>
              <a:defRPr sz="1200"/>
            </a:lvl2pPr>
            <a:lvl3pPr marL="902319" indent="0">
              <a:buNone/>
              <a:defRPr sz="1000"/>
            </a:lvl3pPr>
            <a:lvl4pPr marL="1353447" indent="0">
              <a:buNone/>
              <a:defRPr sz="900"/>
            </a:lvl4pPr>
            <a:lvl5pPr marL="1804589" indent="0">
              <a:buNone/>
              <a:defRPr sz="900"/>
            </a:lvl5pPr>
            <a:lvl6pPr marL="2255732" indent="0">
              <a:buNone/>
              <a:defRPr sz="900"/>
            </a:lvl6pPr>
            <a:lvl7pPr marL="2706874" indent="0">
              <a:buNone/>
              <a:defRPr sz="900"/>
            </a:lvl7pPr>
            <a:lvl8pPr marL="3158022" indent="0">
              <a:buNone/>
              <a:defRPr sz="900"/>
            </a:lvl8pPr>
            <a:lvl9pPr marL="36091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686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1530" indent="0">
              <a:buNone/>
              <a:defRPr sz="1800"/>
            </a:lvl2pPr>
            <a:lvl3pPr marL="903054" indent="0">
              <a:buNone/>
              <a:defRPr sz="1600"/>
            </a:lvl3pPr>
            <a:lvl4pPr marL="1354553" indent="0">
              <a:buNone/>
              <a:defRPr sz="1400"/>
            </a:lvl4pPr>
            <a:lvl5pPr marL="1806066" indent="0">
              <a:buNone/>
              <a:defRPr sz="1400"/>
            </a:lvl5pPr>
            <a:lvl6pPr marL="2257578" indent="0">
              <a:buNone/>
              <a:defRPr sz="1400"/>
            </a:lvl6pPr>
            <a:lvl7pPr marL="2709090" indent="0">
              <a:buNone/>
              <a:defRPr sz="1400"/>
            </a:lvl7pPr>
            <a:lvl8pPr marL="3160608" indent="0">
              <a:buNone/>
              <a:defRPr sz="1400"/>
            </a:lvl8pPr>
            <a:lvl9pPr marL="361212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03BE79-95AE-4D8F-AED0-9AE146A425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0467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1162" indent="0">
              <a:buNone/>
              <a:defRPr sz="2800"/>
            </a:lvl2pPr>
            <a:lvl3pPr marL="902319" indent="0">
              <a:buNone/>
              <a:defRPr sz="2400"/>
            </a:lvl3pPr>
            <a:lvl4pPr marL="1353447" indent="0">
              <a:buNone/>
              <a:defRPr sz="2000"/>
            </a:lvl4pPr>
            <a:lvl5pPr marL="1804589" indent="0">
              <a:buNone/>
              <a:defRPr sz="2000"/>
            </a:lvl5pPr>
            <a:lvl6pPr marL="2255732" indent="0">
              <a:buNone/>
              <a:defRPr sz="2000"/>
            </a:lvl6pPr>
            <a:lvl7pPr marL="2706874" indent="0">
              <a:buNone/>
              <a:defRPr sz="2000"/>
            </a:lvl7pPr>
            <a:lvl8pPr marL="3158022" indent="0">
              <a:buNone/>
              <a:defRPr sz="2000"/>
            </a:lvl8pPr>
            <a:lvl9pPr marL="3609168"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1162" indent="0">
              <a:buNone/>
              <a:defRPr sz="1200"/>
            </a:lvl2pPr>
            <a:lvl3pPr marL="902319" indent="0">
              <a:buNone/>
              <a:defRPr sz="1000"/>
            </a:lvl3pPr>
            <a:lvl4pPr marL="1353447" indent="0">
              <a:buNone/>
              <a:defRPr sz="900"/>
            </a:lvl4pPr>
            <a:lvl5pPr marL="1804589" indent="0">
              <a:buNone/>
              <a:defRPr sz="900"/>
            </a:lvl5pPr>
            <a:lvl6pPr marL="2255732" indent="0">
              <a:buNone/>
              <a:defRPr sz="900"/>
            </a:lvl6pPr>
            <a:lvl7pPr marL="2706874" indent="0">
              <a:buNone/>
              <a:defRPr sz="900"/>
            </a:lvl7pPr>
            <a:lvl8pPr marL="3158022" indent="0">
              <a:buNone/>
              <a:defRPr sz="900"/>
            </a:lvl8pPr>
            <a:lvl9pPr marL="36091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623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795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422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0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519030"/>
      </p:ext>
    </p:extLst>
  </p:cSld>
  <p:clrMapOvr>
    <a:masterClrMapping/>
  </p:clrMapOvr>
  <p:transition advClick="0" advTm="300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10680474" cy="2971801"/>
          </a:xfrm>
        </p:spPr>
        <p:txBody>
          <a:bodyPr anchor="b">
            <a:normAutofit/>
          </a:bodyPr>
          <a:lstStyle>
            <a:lvl1pPr algn="ctr">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10680474" cy="2124854"/>
          </a:xfrm>
        </p:spPr>
        <p:txBody>
          <a:bodyPr anchor="t">
            <a:normAutofit/>
          </a:bodyPr>
          <a:lstStyle>
            <a:lvl1pPr marL="0" indent="0" algn="ctr">
              <a:buNone/>
              <a:defRPr sz="2100">
                <a:solidFill>
                  <a:srgbClr val="0F496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0F496F"/>
                </a:solidFill>
              </a:defRPr>
            </a:lvl1pPr>
          </a:lstStyle>
          <a:p>
            <a:fld id="{CBBB36B3-FED6-42A6-94F3-F5AE1A6D0BAE}" type="datetimeFigureOut">
              <a:rPr lang="en-US" smtClean="0"/>
              <a:pPr/>
              <a:t>10/10/2025</a:t>
            </a:fld>
            <a:endParaRPr lang="en-US" dirty="0"/>
          </a:p>
        </p:txBody>
      </p:sp>
      <p:sp>
        <p:nvSpPr>
          <p:cNvPr id="5" name="Footer Placeholder 4"/>
          <p:cNvSpPr>
            <a:spLocks noGrp="1"/>
          </p:cNvSpPr>
          <p:nvPr>
            <p:ph type="ftr" sz="quarter" idx="11"/>
          </p:nvPr>
        </p:nvSpPr>
        <p:spPr/>
        <p:txBody>
          <a:bodyPr/>
          <a:lstStyle>
            <a:lvl1pPr>
              <a:defRPr>
                <a:solidFill>
                  <a:srgbClr val="0F496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F496F"/>
                </a:solidFill>
              </a:defRPr>
            </a:lvl1pPr>
          </a:lstStyle>
          <a:p>
            <a:fld id="{7A289977-A24A-4D72-AAF4-272581CB40B3}" type="slidenum">
              <a:rPr lang="en-US" smtClean="0"/>
              <a:pPr/>
              <a:t>‹#›</a:t>
            </a:fld>
            <a:endParaRPr lang="en-US"/>
          </a:p>
        </p:txBody>
      </p:sp>
      <p:grpSp>
        <p:nvGrpSpPr>
          <p:cNvPr id="12" name="Group 11"/>
          <p:cNvGrpSpPr/>
          <p:nvPr userDrawn="1"/>
        </p:nvGrpSpPr>
        <p:grpSpPr>
          <a:xfrm>
            <a:off x="1" y="0"/>
            <a:ext cx="12192000" cy="6876423"/>
            <a:chOff x="1714497" y="-18423"/>
            <a:chExt cx="3719147" cy="6876423"/>
          </a:xfrm>
        </p:grpSpPr>
        <p:cxnSp>
          <p:nvCxnSpPr>
            <p:cNvPr id="13" name="Straight Connector 12"/>
            <p:cNvCxnSpPr/>
            <p:nvPr/>
          </p:nvCxnSpPr>
          <p:spPr>
            <a:xfrm flipV="1">
              <a:off x="2121877" y="0"/>
              <a:ext cx="1125415" cy="68580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539163" y="-18423"/>
              <a:ext cx="0" cy="68580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856892" y="0"/>
              <a:ext cx="1090246" cy="68580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723293" y="0"/>
              <a:ext cx="1230922" cy="36576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723293" y="0"/>
              <a:ext cx="867507" cy="18288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723293" y="0"/>
              <a:ext cx="574430" cy="9144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723293" y="-18423"/>
              <a:ext cx="281353" cy="299777"/>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185138" y="0"/>
              <a:ext cx="1219201" cy="3843867"/>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489938" y="0"/>
              <a:ext cx="893887" cy="1828801"/>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830954" y="-18422"/>
              <a:ext cx="573385" cy="93282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124032" y="0"/>
              <a:ext cx="245660" cy="281354"/>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714497" y="5240216"/>
              <a:ext cx="3698635" cy="23446"/>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714497" y="3737915"/>
              <a:ext cx="3684501" cy="68931"/>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714497" y="2778370"/>
              <a:ext cx="3698636" cy="23374"/>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714497" y="2091883"/>
              <a:ext cx="3672779" cy="53441"/>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714497" y="1586341"/>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1714497" y="1187484"/>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714497" y="848275"/>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714497" y="613937"/>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714497" y="402770"/>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714497" y="215229"/>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14497" y="38267"/>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4824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gradFill rotWithShape="1">
          <a:gsLst>
            <a:gs pos="13000">
              <a:srgbClr val="33CCCC">
                <a:lumMod val="100000"/>
              </a:srgb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Snip Single Corner Rectangle 6"/>
          <p:cNvSpPr/>
          <p:nvPr userDrawn="1"/>
        </p:nvSpPr>
        <p:spPr>
          <a:xfrm flipV="1">
            <a:off x="1" y="-2"/>
            <a:ext cx="12192000" cy="937645"/>
          </a:xfrm>
          <a:prstGeom prst="snip1Rect">
            <a:avLst>
              <a:gd name="adj" fmla="val 0"/>
            </a:avLst>
          </a:prstGeom>
          <a:solidFill>
            <a:srgbClr val="DCDDD8">
              <a:alpha val="8470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563379" y="211015"/>
            <a:ext cx="11065243" cy="726628"/>
          </a:xfrm>
        </p:spPr>
        <p:txBody>
          <a:bodyPr/>
          <a:lstStyle>
            <a:lvl1pPr>
              <a:defRPr>
                <a:solidFill>
                  <a:schemeClr val="bg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684212" y="1657790"/>
            <a:ext cx="8534400" cy="2794002"/>
          </a:xfrm>
        </p:spPr>
        <p:txBody>
          <a:bodyPr anchor="t">
            <a:normAutofit/>
          </a:bodyPr>
          <a:lstStyle>
            <a:lvl1pPr marL="285750" indent="-285750">
              <a:buFont typeface="Arial" panose="020B0604020202020204" pitchFamily="34" charset="0"/>
              <a:buChar char="•"/>
              <a:defRPr sz="2400">
                <a:solidFill>
                  <a:schemeClr val="tx1"/>
                </a:solidFill>
              </a:defRPr>
            </a:lvl1pPr>
            <a:lvl2pPr marL="742950" indent="-28575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543050" indent="-171450">
              <a:buFont typeface="Arial" panose="020B0604020202020204" pitchFamily="34" charset="0"/>
              <a:buChar char="•"/>
              <a:defRPr sz="1600">
                <a:solidFill>
                  <a:schemeClr val="tx1"/>
                </a:solidFill>
              </a:defRPr>
            </a:lvl4pPr>
            <a:lvl5pPr marL="2000250" indent="-171450">
              <a:buFont typeface="Arial" panose="020B0604020202020204" pitchFamily="34" charset="0"/>
              <a:buChar cha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363200" y="6294490"/>
            <a:ext cx="1600200" cy="365125"/>
          </a:xfrm>
        </p:spPr>
        <p:txBody>
          <a:bodyPr/>
          <a:lstStyle>
            <a:lvl1pPr>
              <a:defRPr>
                <a:solidFill>
                  <a:srgbClr val="0F496F"/>
                </a:solidFill>
              </a:defRPr>
            </a:lvl1pPr>
          </a:lstStyle>
          <a:p>
            <a:fld id="{CBBB36B3-FED6-42A6-94F3-F5AE1A6D0BAE}" type="datetimeFigureOut">
              <a:rPr lang="en-US" smtClean="0"/>
              <a:pPr/>
              <a:t>10/10/2025</a:t>
            </a:fld>
            <a:endParaRPr lang="en-US" dirty="0"/>
          </a:p>
        </p:txBody>
      </p:sp>
      <p:sp>
        <p:nvSpPr>
          <p:cNvPr id="5" name="Footer Placeholder 4"/>
          <p:cNvSpPr>
            <a:spLocks noGrp="1"/>
          </p:cNvSpPr>
          <p:nvPr>
            <p:ph type="ftr" sz="quarter" idx="11"/>
          </p:nvPr>
        </p:nvSpPr>
        <p:spPr/>
        <p:txBody>
          <a:bodyPr/>
          <a:lstStyle>
            <a:lvl1pPr>
              <a:defRPr>
                <a:solidFill>
                  <a:srgbClr val="0F496F"/>
                </a:solidFill>
              </a:defRPr>
            </a:lvl1pPr>
          </a:lstStyle>
          <a:p>
            <a:endParaRPr lang="en-US"/>
          </a:p>
        </p:txBody>
      </p:sp>
      <p:sp>
        <p:nvSpPr>
          <p:cNvPr id="6" name="Slide Number Placeholder 5"/>
          <p:cNvSpPr>
            <a:spLocks noGrp="1"/>
          </p:cNvSpPr>
          <p:nvPr>
            <p:ph type="sldNum" sz="quarter" idx="12"/>
          </p:nvPr>
        </p:nvSpPr>
        <p:spPr>
          <a:xfrm>
            <a:off x="10821155" y="5616156"/>
            <a:ext cx="1142245" cy="669925"/>
          </a:xfrm>
        </p:spPr>
        <p:txBody>
          <a:bodyPr/>
          <a:lstStyle>
            <a:lvl1pPr>
              <a:defRPr>
                <a:solidFill>
                  <a:srgbClr val="0F496F"/>
                </a:solidFill>
              </a:defRPr>
            </a:lvl1pPr>
          </a:lstStyle>
          <a:p>
            <a:fld id="{7A289977-A24A-4D72-AAF4-272581CB40B3}" type="slidenum">
              <a:rPr lang="en-US" smtClean="0"/>
              <a:pPr/>
              <a:t>‹#›</a:t>
            </a:fld>
            <a:endParaRPr lang="en-US" dirty="0"/>
          </a:p>
        </p:txBody>
      </p:sp>
      <p:sp>
        <p:nvSpPr>
          <p:cNvPr id="8" name="Subtitle 2"/>
          <p:cNvSpPr>
            <a:spLocks noGrp="1"/>
          </p:cNvSpPr>
          <p:nvPr>
            <p:ph type="subTitle" idx="13"/>
          </p:nvPr>
        </p:nvSpPr>
        <p:spPr>
          <a:xfrm>
            <a:off x="603828" y="984864"/>
            <a:ext cx="8534400" cy="421905"/>
          </a:xfrm>
        </p:spPr>
        <p:txBody>
          <a:bodyPr anchor="t">
            <a:normAutofit/>
          </a:bodyPr>
          <a:lstStyle>
            <a:lvl1pPr marL="0" indent="0" algn="l">
              <a:buNone/>
              <a:defRPr sz="2100">
                <a:solidFill>
                  <a:srgbClr val="0F496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9" name="Group 8"/>
          <p:cNvGrpSpPr/>
          <p:nvPr userDrawn="1"/>
        </p:nvGrpSpPr>
        <p:grpSpPr>
          <a:xfrm>
            <a:off x="8472853" y="0"/>
            <a:ext cx="3719147" cy="6876423"/>
            <a:chOff x="1714497" y="-18423"/>
            <a:chExt cx="3719147" cy="6876423"/>
          </a:xfrm>
        </p:grpSpPr>
        <p:cxnSp>
          <p:nvCxnSpPr>
            <p:cNvPr id="10" name="Straight Connector 9"/>
            <p:cNvCxnSpPr/>
            <p:nvPr/>
          </p:nvCxnSpPr>
          <p:spPr>
            <a:xfrm flipV="1">
              <a:off x="2121877" y="0"/>
              <a:ext cx="1125415" cy="68580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539163" y="-18423"/>
              <a:ext cx="0" cy="68580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856892" y="0"/>
              <a:ext cx="1090246" cy="68580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723293" y="0"/>
              <a:ext cx="1230922" cy="36576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723293" y="0"/>
              <a:ext cx="867507" cy="18288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723293" y="0"/>
              <a:ext cx="574430" cy="914400"/>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723293" y="-18423"/>
              <a:ext cx="281353" cy="299777"/>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185138" y="0"/>
              <a:ext cx="1219201" cy="3843867"/>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489938" y="0"/>
              <a:ext cx="893887" cy="1828801"/>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830954" y="-18422"/>
              <a:ext cx="573385" cy="93282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5124032" y="0"/>
              <a:ext cx="245660" cy="281354"/>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714497" y="5240216"/>
              <a:ext cx="3698635" cy="23446"/>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1714497" y="3737915"/>
              <a:ext cx="3684501" cy="68931"/>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714497" y="2778370"/>
              <a:ext cx="3698636" cy="23374"/>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714497" y="2091883"/>
              <a:ext cx="3672779" cy="53441"/>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714497" y="1586341"/>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714497" y="1187484"/>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714497" y="848275"/>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1714497" y="613937"/>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714497" y="402770"/>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714497" y="215229"/>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714497" y="38267"/>
              <a:ext cx="3719147" cy="39892"/>
            </a:xfrm>
            <a:prstGeom prst="line">
              <a:avLst/>
            </a:prstGeom>
            <a:ln>
              <a:solidFill>
                <a:schemeClr val="accent3">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0566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CF07B70-E260-7D4A-ADAF-A9595769B4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BDC8565-9548-4254-90E4-5728B5123AED}"/>
              </a:ext>
            </a:extLst>
          </p:cNvPr>
          <p:cNvSpPr txBox="1">
            <a:spLocks/>
          </p:cNvSpPr>
          <p:nvPr userDrawn="1"/>
        </p:nvSpPr>
        <p:spPr>
          <a:xfrm>
            <a:off x="8191500" y="0"/>
            <a:ext cx="4000500" cy="2921000"/>
          </a:xfrm>
          <a:prstGeom prst="rect">
            <a:avLst/>
          </a:prstGeom>
          <a:solidFill>
            <a:srgbClr val="E0E0E0"/>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
        <p:nvSpPr>
          <p:cNvPr id="2" name="Title 1">
            <a:extLst>
              <a:ext uri="{FF2B5EF4-FFF2-40B4-BE49-F238E27FC236}">
                <a16:creationId xmlns:a16="http://schemas.microsoft.com/office/drawing/2014/main" id="{FF7628E9-DBB1-B244-A3F3-C13F4E67570E}"/>
              </a:ext>
            </a:extLst>
          </p:cNvPr>
          <p:cNvSpPr>
            <a:spLocks noGrp="1"/>
          </p:cNvSpPr>
          <p:nvPr>
            <p:ph type="ctrTitle"/>
          </p:nvPr>
        </p:nvSpPr>
        <p:spPr>
          <a:xfrm>
            <a:off x="1412789" y="3429000"/>
            <a:ext cx="5717060" cy="1712054"/>
          </a:xfr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69B3AA6-2CCA-4C4D-AD3B-D29D23B0913E}"/>
              </a:ext>
            </a:extLst>
          </p:cNvPr>
          <p:cNvSpPr>
            <a:spLocks noGrp="1"/>
          </p:cNvSpPr>
          <p:nvPr>
            <p:ph type="subTitle" idx="1"/>
          </p:nvPr>
        </p:nvSpPr>
        <p:spPr>
          <a:xfrm>
            <a:off x="1412789" y="5632263"/>
            <a:ext cx="5717060" cy="463378"/>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9BFBD6D-53BE-094A-AE48-57D9DC8DA9A1}"/>
              </a:ext>
            </a:extLst>
          </p:cNvPr>
          <p:cNvSpPr>
            <a:spLocks noGrp="1"/>
          </p:cNvSpPr>
          <p:nvPr>
            <p:ph type="dt" sz="half" idx="10"/>
          </p:nvPr>
        </p:nvSpPr>
        <p:spPr>
          <a:xfrm>
            <a:off x="9448800" y="3762375"/>
            <a:ext cx="2743200" cy="365125"/>
          </a:xfrm>
          <a:prstGeom prst="rect">
            <a:avLst/>
          </a:prstGeom>
        </p:spPr>
        <p:txBody>
          <a:bodyPr/>
          <a:lstStyle>
            <a:lvl1pPr>
              <a:defRPr sz="2900" cap="all" baseline="0">
                <a:latin typeface="Teko" panose="02000000000000000000" pitchFamily="2" charset="77"/>
                <a:cs typeface="Teko" panose="02000000000000000000" pitchFamily="2" charset="77"/>
              </a:defRPr>
            </a:lvl1pPr>
          </a:lstStyle>
          <a:p>
            <a:fld id="{971A654E-9CA5-C44E-B24E-DD3EA8F5EB5A}" type="datetime4">
              <a:rPr lang="en-US" smtClean="0"/>
              <a:pPr/>
              <a:t>October 10, 2025</a:t>
            </a:fld>
            <a:endParaRPr lang="en-US" dirty="0"/>
          </a:p>
        </p:txBody>
      </p:sp>
      <p:sp>
        <p:nvSpPr>
          <p:cNvPr id="10" name="Title 1">
            <a:extLst>
              <a:ext uri="{FF2B5EF4-FFF2-40B4-BE49-F238E27FC236}">
                <a16:creationId xmlns:a16="http://schemas.microsoft.com/office/drawing/2014/main" id="{731461AB-B6E1-4CE8-8A18-3F77F8ABB075}"/>
              </a:ext>
            </a:extLst>
          </p:cNvPr>
          <p:cNvSpPr txBox="1">
            <a:spLocks/>
          </p:cNvSpPr>
          <p:nvPr userDrawn="1"/>
        </p:nvSpPr>
        <p:spPr>
          <a:xfrm>
            <a:off x="7300269" y="0"/>
            <a:ext cx="1640531" cy="4787900"/>
          </a:xfrm>
          <a:prstGeom prst="rect">
            <a:avLst/>
          </a:prstGeom>
          <a:solidFill>
            <a:srgbClr val="367086">
              <a:alpha val="50000"/>
            </a:srgbClr>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Tree>
    <p:extLst>
      <p:ext uri="{BB962C8B-B14F-4D97-AF65-F5344CB8AC3E}">
        <p14:creationId xmlns:p14="http://schemas.microsoft.com/office/powerpoint/2010/main" val="2940468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4E77F1-B71F-614F-90ED-50AF8C1B1D6E}"/>
              </a:ext>
            </a:extLst>
          </p:cNvPr>
          <p:cNvPicPr>
            <a:picLocks noChangeAspect="1"/>
          </p:cNvPicPr>
          <p:nvPr userDrawn="1"/>
        </p:nvPicPr>
        <p:blipFill>
          <a:blip r:embed="rId2"/>
          <a:src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E2BFF75-7B83-8748-8D15-AD3C7A5671E4}"/>
              </a:ext>
            </a:extLst>
          </p:cNvPr>
          <p:cNvGrpSpPr/>
          <p:nvPr userDrawn="1"/>
        </p:nvGrpSpPr>
        <p:grpSpPr>
          <a:xfrm>
            <a:off x="0" y="6474336"/>
            <a:ext cx="12192000" cy="383665"/>
            <a:chOff x="0" y="6474336"/>
            <a:chExt cx="12192000" cy="383665"/>
          </a:xfrm>
        </p:grpSpPr>
        <p:pic>
          <p:nvPicPr>
            <p:cNvPr id="14" name="Picture 13" descr="A picture containing elephant, fabric, standing, group&#10;&#10;Description automatically generated">
              <a:extLst>
                <a:ext uri="{FF2B5EF4-FFF2-40B4-BE49-F238E27FC236}">
                  <a16:creationId xmlns:a16="http://schemas.microsoft.com/office/drawing/2014/main" id="{9EAE049B-1C3E-9041-AD9E-9622B36A2B3C}"/>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15" name="Picture 14" descr="A picture containing elephant, fabric, standing, group&#10;&#10;Description automatically generated">
              <a:extLst>
                <a:ext uri="{FF2B5EF4-FFF2-40B4-BE49-F238E27FC236}">
                  <a16:creationId xmlns:a16="http://schemas.microsoft.com/office/drawing/2014/main" id="{E6FF6C6B-72CB-3B49-9420-56060F29DB78}"/>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BDC61270-BFA3-AC40-9C2C-6D8A2FBD4B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07EC0C-3F52-1F40-B2B3-BF5DF6F5F4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4AF17AB3-0F2E-F944-BE14-4578F8D75F78}"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Tree>
    <p:extLst>
      <p:ext uri="{BB962C8B-B14F-4D97-AF65-F5344CB8AC3E}">
        <p14:creationId xmlns:p14="http://schemas.microsoft.com/office/powerpoint/2010/main" val="1259306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Pictur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565408-453F-0845-9816-F9307A3109B1}"/>
              </a:ext>
            </a:extLst>
          </p:cNvPr>
          <p:cNvPicPr>
            <a:picLocks noChangeAspect="1"/>
          </p:cNvPicPr>
          <p:nvPr userDrawn="1"/>
        </p:nvPicPr>
        <p:blipFill>
          <a:blip r:embed="rId2"/>
          <a:src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2380B290-F720-704F-A83C-EDF3A61A3269}"/>
              </a:ext>
            </a:extLst>
          </p:cNvPr>
          <p:cNvGrpSpPr/>
          <p:nvPr userDrawn="1"/>
        </p:nvGrpSpPr>
        <p:grpSpPr>
          <a:xfrm>
            <a:off x="0" y="6474336"/>
            <a:ext cx="12192000" cy="383665"/>
            <a:chOff x="0" y="6474336"/>
            <a:chExt cx="12192000" cy="383665"/>
          </a:xfrm>
        </p:grpSpPr>
        <p:pic>
          <p:nvPicPr>
            <p:cNvPr id="18" name="Picture 17" descr="A picture containing elephant, fabric, standing, group&#10;&#10;Description automatically generated">
              <a:extLst>
                <a:ext uri="{FF2B5EF4-FFF2-40B4-BE49-F238E27FC236}">
                  <a16:creationId xmlns:a16="http://schemas.microsoft.com/office/drawing/2014/main" id="{F2BF0507-A886-E143-9270-5D6FE4661859}"/>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19" name="Picture 18" descr="A picture containing elephant, fabric, standing, group&#10;&#10;Description automatically generated">
              <a:extLst>
                <a:ext uri="{FF2B5EF4-FFF2-40B4-BE49-F238E27FC236}">
                  <a16:creationId xmlns:a16="http://schemas.microsoft.com/office/drawing/2014/main" id="{C68AB869-D5A4-BF40-B612-078D87903E07}"/>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BDC61270-BFA3-AC40-9C2C-6D8A2FBD4B41}"/>
              </a:ext>
            </a:extLst>
          </p:cNvPr>
          <p:cNvSpPr>
            <a:spLocks noGrp="1"/>
          </p:cNvSpPr>
          <p:nvPr>
            <p:ph type="title"/>
          </p:nvPr>
        </p:nvSpPr>
        <p:spPr>
          <a:xfrm>
            <a:off x="838200" y="1292088"/>
            <a:ext cx="5453270" cy="8986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07EC0C-3F52-1F40-B2B3-BF5DF6F5F46A}"/>
              </a:ext>
            </a:extLst>
          </p:cNvPr>
          <p:cNvSpPr>
            <a:spLocks noGrp="1"/>
          </p:cNvSpPr>
          <p:nvPr>
            <p:ph idx="1"/>
          </p:nvPr>
        </p:nvSpPr>
        <p:spPr>
          <a:xfrm>
            <a:off x="838200" y="2190751"/>
            <a:ext cx="5453269" cy="39862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6539949" y="3031435"/>
            <a:ext cx="4813852" cy="2802628"/>
          </a:xfrm>
        </p:spPr>
        <p:txBody>
          <a:bodyPr/>
          <a:lstStyle/>
          <a:p>
            <a:endParaRPr lang="en-US"/>
          </a:p>
        </p:txBody>
      </p:sp>
      <p:sp>
        <p:nvSpPr>
          <p:cNvPr id="9" name="Picture Placeholder 8">
            <a:extLst>
              <a:ext uri="{FF2B5EF4-FFF2-40B4-BE49-F238E27FC236}">
                <a16:creationId xmlns:a16="http://schemas.microsoft.com/office/drawing/2014/main" id="{E67D2945-CE94-7F41-9CCD-821B064FEE8F}"/>
              </a:ext>
            </a:extLst>
          </p:cNvPr>
          <p:cNvSpPr>
            <a:spLocks noGrp="1"/>
          </p:cNvSpPr>
          <p:nvPr>
            <p:ph type="pic" sz="quarter" idx="14"/>
          </p:nvPr>
        </p:nvSpPr>
        <p:spPr>
          <a:xfrm>
            <a:off x="7573617" y="1292088"/>
            <a:ext cx="1541118" cy="1541184"/>
          </a:xfrm>
        </p:spPr>
        <p:txBody>
          <a:bodyPr/>
          <a:lstStyle/>
          <a:p>
            <a:endParaRPr lang="en-US"/>
          </a:p>
        </p:txBody>
      </p:sp>
      <p:sp>
        <p:nvSpPr>
          <p:cNvPr id="11" name="Picture Placeholder 10">
            <a:extLst>
              <a:ext uri="{FF2B5EF4-FFF2-40B4-BE49-F238E27FC236}">
                <a16:creationId xmlns:a16="http://schemas.microsoft.com/office/drawing/2014/main" id="{E373B98F-846A-9C43-8F1E-BF7824A55CED}"/>
              </a:ext>
            </a:extLst>
          </p:cNvPr>
          <p:cNvSpPr>
            <a:spLocks noGrp="1"/>
          </p:cNvSpPr>
          <p:nvPr>
            <p:ph type="pic" sz="quarter" idx="15"/>
          </p:nvPr>
        </p:nvSpPr>
        <p:spPr>
          <a:xfrm>
            <a:off x="9342438" y="527050"/>
            <a:ext cx="2011362" cy="2306222"/>
          </a:xfrm>
        </p:spPr>
        <p:txBody>
          <a:bodyPr/>
          <a:lstStyle/>
          <a:p>
            <a:endParaRPr lang="en-US"/>
          </a:p>
        </p:txBody>
      </p:sp>
    </p:spTree>
    <p:extLst>
      <p:ext uri="{BB962C8B-B14F-4D97-AF65-F5344CB8AC3E}">
        <p14:creationId xmlns:p14="http://schemas.microsoft.com/office/powerpoint/2010/main" val="1382677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30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30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75AE54-9D7C-4CA6-ACAA-EC8430E05B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94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eature Picture with Caption">
    <p:bg>
      <p:bgPr>
        <a:solidFill>
          <a:srgbClr val="E0E0E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0" y="0"/>
            <a:ext cx="8378687" cy="6858000"/>
          </a:xfrm>
        </p:spPr>
        <p:txBody>
          <a:bodyPr/>
          <a:lstStyle/>
          <a:p>
            <a:endParaRPr lang="en-US"/>
          </a:p>
        </p:txBody>
      </p:sp>
      <p:sp>
        <p:nvSpPr>
          <p:cNvPr id="8" name="Rectangle 7">
            <a:extLst>
              <a:ext uri="{FF2B5EF4-FFF2-40B4-BE49-F238E27FC236}">
                <a16:creationId xmlns:a16="http://schemas.microsoft.com/office/drawing/2014/main" id="{2800931F-D2FA-9A4E-99D8-377713205EBE}"/>
              </a:ext>
            </a:extLst>
          </p:cNvPr>
          <p:cNvSpPr/>
          <p:nvPr userDrawn="1"/>
        </p:nvSpPr>
        <p:spPr>
          <a:xfrm>
            <a:off x="8842513" y="1107135"/>
            <a:ext cx="2967681" cy="1729947"/>
          </a:xfrm>
          <a:prstGeom prst="rect">
            <a:avLst/>
          </a:prstGeom>
          <a:solidFill>
            <a:srgbClr val="E2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AD5F8D-44CD-A447-9B7A-91D044A43E3E}"/>
              </a:ext>
            </a:extLst>
          </p:cNvPr>
          <p:cNvSpPr/>
          <p:nvPr userDrawn="1"/>
        </p:nvSpPr>
        <p:spPr>
          <a:xfrm>
            <a:off x="8610600" y="1272747"/>
            <a:ext cx="2967681" cy="1729946"/>
          </a:xfrm>
          <a:prstGeom prst="rect">
            <a:avLst/>
          </a:prstGeom>
          <a:solidFill>
            <a:srgbClr val="367085">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705FB965-7B5B-4A4D-B884-2B30C2924B60}"/>
              </a:ext>
            </a:extLst>
          </p:cNvPr>
          <p:cNvSpPr>
            <a:spLocks noGrp="1"/>
          </p:cNvSpPr>
          <p:nvPr>
            <p:ph idx="1" hasCustomPrompt="1"/>
          </p:nvPr>
        </p:nvSpPr>
        <p:spPr>
          <a:xfrm>
            <a:off x="8725989" y="1489489"/>
            <a:ext cx="2627811" cy="1278425"/>
          </a:xfrm>
          <a:prstGeom prst="rect">
            <a:avLst/>
          </a:prstGeom>
        </p:spPr>
        <p:txBody>
          <a:bodyPr/>
          <a:lstStyle>
            <a:lvl2pPr>
              <a:defRPr i="1">
                <a:solidFill>
                  <a:schemeClr val="bg1"/>
                </a:solidFill>
              </a:defRPr>
            </a:lvl2pPr>
          </a:lstStyle>
          <a:p>
            <a:pPr lvl="1"/>
            <a:r>
              <a:rPr lang="en-US" dirty="0"/>
              <a:t>Caption</a:t>
            </a:r>
          </a:p>
        </p:txBody>
      </p:sp>
    </p:spTree>
    <p:extLst>
      <p:ext uri="{BB962C8B-B14F-4D97-AF65-F5344CB8AC3E}">
        <p14:creationId xmlns:p14="http://schemas.microsoft.com/office/powerpoint/2010/main" val="1920658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Size Image">
    <p:bg>
      <p:bgPr>
        <a:solidFill>
          <a:srgbClr val="E0E0E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119270" y="-89453"/>
            <a:ext cx="12384157" cy="7046843"/>
          </a:xfrm>
        </p:spPr>
        <p:txBody>
          <a:bodyPr/>
          <a:lstStyle/>
          <a:p>
            <a:endParaRPr lang="en-US"/>
          </a:p>
        </p:txBody>
      </p:sp>
    </p:spTree>
    <p:extLst>
      <p:ext uri="{BB962C8B-B14F-4D97-AF65-F5344CB8AC3E}">
        <p14:creationId xmlns:p14="http://schemas.microsoft.com/office/powerpoint/2010/main" val="257654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08CC0-7C4E-0042-8B83-1054CDF23725}"/>
              </a:ext>
            </a:extLst>
          </p:cNvPr>
          <p:cNvPicPr>
            <a:picLocks noChangeAspect="1"/>
          </p:cNvPicPr>
          <p:nvPr userDrawn="1"/>
        </p:nvPicPr>
        <p:blipFill>
          <a:blip r:embed="rId2"/>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853BA672-6096-0F45-8BE7-F8132446C9FA}"/>
              </a:ext>
            </a:extLst>
          </p:cNvPr>
          <p:cNvGrpSpPr/>
          <p:nvPr userDrawn="1"/>
        </p:nvGrpSpPr>
        <p:grpSpPr>
          <a:xfrm>
            <a:off x="0" y="6474336"/>
            <a:ext cx="12192000" cy="383665"/>
            <a:chOff x="0" y="6474336"/>
            <a:chExt cx="12192000" cy="383665"/>
          </a:xfrm>
        </p:grpSpPr>
        <p:pic>
          <p:nvPicPr>
            <p:cNvPr id="7" name="Picture 6" descr="A picture containing elephant, fabric, standing, group&#10;&#10;Description automatically generated">
              <a:extLst>
                <a:ext uri="{FF2B5EF4-FFF2-40B4-BE49-F238E27FC236}">
                  <a16:creationId xmlns:a16="http://schemas.microsoft.com/office/drawing/2014/main" id="{C359B359-E401-1647-91D7-4BE27FF4AC4D}"/>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8" name="Picture 7" descr="A picture containing elephant, fabric, standing, group&#10;&#10;Description automatically generated">
              <a:extLst>
                <a:ext uri="{FF2B5EF4-FFF2-40B4-BE49-F238E27FC236}">
                  <a16:creationId xmlns:a16="http://schemas.microsoft.com/office/drawing/2014/main" id="{315F6568-6390-0343-87C7-6D07302FEC2F}"/>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EAD81437-54EB-CA4D-BE34-4F279FC3D0C5}"/>
              </a:ext>
            </a:extLst>
          </p:cNvPr>
          <p:cNvSpPr>
            <a:spLocks noGrp="1"/>
          </p:cNvSpPr>
          <p:nvPr>
            <p:ph type="title"/>
          </p:nvPr>
        </p:nvSpPr>
        <p:spPr>
          <a:xfrm>
            <a:off x="838200" y="1414272"/>
            <a:ext cx="10515600" cy="4559808"/>
          </a:xfrm>
        </p:spPr>
        <p:txBody>
          <a:bodyPr>
            <a:noAutofit/>
          </a:bodyPr>
          <a:lstStyle>
            <a:lvl1pPr algn="ctr">
              <a:defRPr sz="6600">
                <a:solidFill>
                  <a:srgbClr val="36708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071EED7-636D-E14A-8A0A-6C42F814BD62}"/>
              </a:ext>
            </a:extLst>
          </p:cNvPr>
          <p:cNvSpPr>
            <a:spLocks noGrp="1"/>
          </p:cNvSpPr>
          <p:nvPr>
            <p:ph type="dt" sz="half" idx="10"/>
          </p:nvPr>
        </p:nvSpPr>
        <p:spPr>
          <a:xfrm>
            <a:off x="838200" y="6109211"/>
            <a:ext cx="2743200" cy="365125"/>
          </a:xfrm>
          <a:prstGeom prst="rect">
            <a:avLst/>
          </a:prstGeom>
        </p:spPr>
        <p:txBody>
          <a:bodyPr/>
          <a:lstStyle/>
          <a:p>
            <a:fld id="{7D49D2F7-44A0-9D47-9D5C-0077E6DEEED9}" type="datetime1">
              <a:rPr lang="en-US" smtClean="0"/>
              <a:t>10/10/2025</a:t>
            </a:fld>
            <a:endParaRPr lang="en-US"/>
          </a:p>
        </p:txBody>
      </p:sp>
      <p:sp>
        <p:nvSpPr>
          <p:cNvPr id="4" name="Slide Number Placeholder 3">
            <a:extLst>
              <a:ext uri="{FF2B5EF4-FFF2-40B4-BE49-F238E27FC236}">
                <a16:creationId xmlns:a16="http://schemas.microsoft.com/office/drawing/2014/main" id="{7E5907C2-3F47-5D43-85F9-2183039AC8F1}"/>
              </a:ext>
            </a:extLst>
          </p:cNvPr>
          <p:cNvSpPr>
            <a:spLocks noGrp="1"/>
          </p:cNvSpPr>
          <p:nvPr>
            <p:ph type="sldNum" sz="quarter" idx="11"/>
          </p:nvPr>
        </p:nvSpPr>
        <p:spPr/>
        <p:txBody>
          <a:bodyPr/>
          <a:lstStyle/>
          <a:p>
            <a:fld id="{A47D994E-8634-4D4A-A0A4-CCDF6FA7212D}" type="slidenum">
              <a:rPr lang="en-US" smtClean="0"/>
              <a:pPr/>
              <a:t>‹#›</a:t>
            </a:fld>
            <a:endParaRPr lang="en-US" dirty="0"/>
          </a:p>
        </p:txBody>
      </p:sp>
      <p:sp>
        <p:nvSpPr>
          <p:cNvPr id="10" name="Text Placeholder 9">
            <a:extLst>
              <a:ext uri="{FF2B5EF4-FFF2-40B4-BE49-F238E27FC236}">
                <a16:creationId xmlns:a16="http://schemas.microsoft.com/office/drawing/2014/main" id="{7C69A870-A7F2-5F4F-87A4-150C441255A3}"/>
              </a:ext>
            </a:extLst>
          </p:cNvPr>
          <p:cNvSpPr>
            <a:spLocks noGrp="1"/>
          </p:cNvSpPr>
          <p:nvPr>
            <p:ph type="body" sz="quarter" idx="12"/>
          </p:nvPr>
        </p:nvSpPr>
        <p:spPr>
          <a:xfrm>
            <a:off x="838200" y="4184650"/>
            <a:ext cx="10515600" cy="835025"/>
          </a:xfrm>
        </p:spPr>
        <p:txBody>
          <a:bodyPr/>
          <a:lstStyle>
            <a:lvl1pPr algn="ctr">
              <a:defRPr/>
            </a:lvl1pPr>
          </a:lstStyle>
          <a:p>
            <a:pPr lvl="0"/>
            <a:r>
              <a:rPr lang="en-US" dirty="0"/>
              <a:t>Click to edit</a:t>
            </a:r>
          </a:p>
        </p:txBody>
      </p:sp>
    </p:spTree>
    <p:extLst>
      <p:ext uri="{BB962C8B-B14F-4D97-AF65-F5344CB8AC3E}">
        <p14:creationId xmlns:p14="http://schemas.microsoft.com/office/powerpoint/2010/main" val="474155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spcBef>
                <a:spcPct val="50000"/>
              </a:spcBef>
              <a:defRPr>
                <a:latin typeface="Arial"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AA1A1875-9C22-4AED-A807-DA17C1ABD029}" type="slidenum">
              <a:rPr lang="en-US"/>
              <a:pPr>
                <a:defRPr/>
              </a:pPr>
              <a:t>‹#›</a:t>
            </a:fld>
            <a:endParaRPr lang="en-US" dirty="0"/>
          </a:p>
        </p:txBody>
      </p:sp>
    </p:spTree>
    <p:extLst>
      <p:ext uri="{BB962C8B-B14F-4D97-AF65-F5344CB8AC3E}">
        <p14:creationId xmlns:p14="http://schemas.microsoft.com/office/powerpoint/2010/main" val="1290934107"/>
      </p:ext>
    </p:extLst>
  </p:cSld>
  <p:clrMapOvr>
    <a:masterClrMapping/>
  </p:clrMapOvr>
  <p:transition advClick="0" advTm="300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CF07B70-E260-7D4A-ADAF-A9595769B4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BDC8565-9548-4254-90E4-5728B5123AED}"/>
              </a:ext>
            </a:extLst>
          </p:cNvPr>
          <p:cNvSpPr txBox="1">
            <a:spLocks/>
          </p:cNvSpPr>
          <p:nvPr userDrawn="1"/>
        </p:nvSpPr>
        <p:spPr>
          <a:xfrm>
            <a:off x="8191500" y="0"/>
            <a:ext cx="4000500" cy="2921000"/>
          </a:xfrm>
          <a:prstGeom prst="rect">
            <a:avLst/>
          </a:prstGeom>
          <a:solidFill>
            <a:srgbClr val="E0E0E0"/>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
        <p:nvSpPr>
          <p:cNvPr id="2" name="Title 1">
            <a:extLst>
              <a:ext uri="{FF2B5EF4-FFF2-40B4-BE49-F238E27FC236}">
                <a16:creationId xmlns:a16="http://schemas.microsoft.com/office/drawing/2014/main" id="{FF7628E9-DBB1-B244-A3F3-C13F4E67570E}"/>
              </a:ext>
            </a:extLst>
          </p:cNvPr>
          <p:cNvSpPr>
            <a:spLocks noGrp="1"/>
          </p:cNvSpPr>
          <p:nvPr>
            <p:ph type="ctrTitle"/>
          </p:nvPr>
        </p:nvSpPr>
        <p:spPr>
          <a:xfrm>
            <a:off x="1412789" y="3429000"/>
            <a:ext cx="5717060" cy="1712054"/>
          </a:xfr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69B3AA6-2CCA-4C4D-AD3B-D29D23B0913E}"/>
              </a:ext>
            </a:extLst>
          </p:cNvPr>
          <p:cNvSpPr>
            <a:spLocks noGrp="1"/>
          </p:cNvSpPr>
          <p:nvPr>
            <p:ph type="subTitle" idx="1"/>
          </p:nvPr>
        </p:nvSpPr>
        <p:spPr>
          <a:xfrm>
            <a:off x="1412789" y="5632263"/>
            <a:ext cx="5717060" cy="463378"/>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9BFBD6D-53BE-094A-AE48-57D9DC8DA9A1}"/>
              </a:ext>
            </a:extLst>
          </p:cNvPr>
          <p:cNvSpPr>
            <a:spLocks noGrp="1"/>
          </p:cNvSpPr>
          <p:nvPr>
            <p:ph type="dt" sz="half" idx="10"/>
          </p:nvPr>
        </p:nvSpPr>
        <p:spPr>
          <a:xfrm>
            <a:off x="9448800" y="3762375"/>
            <a:ext cx="2743200" cy="365125"/>
          </a:xfrm>
          <a:prstGeom prst="rect">
            <a:avLst/>
          </a:prstGeom>
        </p:spPr>
        <p:txBody>
          <a:bodyPr/>
          <a:lstStyle>
            <a:lvl1pPr>
              <a:defRPr sz="2900" cap="all" baseline="0">
                <a:latin typeface="Teko" panose="02000000000000000000" pitchFamily="2" charset="77"/>
                <a:cs typeface="Teko" panose="02000000000000000000" pitchFamily="2" charset="77"/>
              </a:defRPr>
            </a:lvl1pPr>
          </a:lstStyle>
          <a:p>
            <a:fld id="{971A654E-9CA5-C44E-B24E-DD3EA8F5EB5A}" type="datetime4">
              <a:rPr lang="en-US" smtClean="0"/>
              <a:pPr/>
              <a:t>October 10, 2025</a:t>
            </a:fld>
            <a:endParaRPr lang="en-US" dirty="0"/>
          </a:p>
        </p:txBody>
      </p:sp>
      <p:sp>
        <p:nvSpPr>
          <p:cNvPr id="10" name="Title 1">
            <a:extLst>
              <a:ext uri="{FF2B5EF4-FFF2-40B4-BE49-F238E27FC236}">
                <a16:creationId xmlns:a16="http://schemas.microsoft.com/office/drawing/2014/main" id="{731461AB-B6E1-4CE8-8A18-3F77F8ABB075}"/>
              </a:ext>
            </a:extLst>
          </p:cNvPr>
          <p:cNvSpPr txBox="1">
            <a:spLocks/>
          </p:cNvSpPr>
          <p:nvPr userDrawn="1"/>
        </p:nvSpPr>
        <p:spPr>
          <a:xfrm>
            <a:off x="7300269" y="0"/>
            <a:ext cx="1640531" cy="4787900"/>
          </a:xfrm>
          <a:prstGeom prst="rect">
            <a:avLst/>
          </a:prstGeom>
          <a:solidFill>
            <a:srgbClr val="367086">
              <a:alpha val="50000"/>
            </a:srgbClr>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Tree>
    <p:extLst>
      <p:ext uri="{BB962C8B-B14F-4D97-AF65-F5344CB8AC3E}">
        <p14:creationId xmlns:p14="http://schemas.microsoft.com/office/powerpoint/2010/main" val="1878443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4E77F1-B71F-614F-90ED-50AF8C1B1D6E}"/>
              </a:ext>
            </a:extLst>
          </p:cNvPr>
          <p:cNvPicPr>
            <a:picLocks noChangeAspect="1"/>
          </p:cNvPicPr>
          <p:nvPr userDrawn="1"/>
        </p:nvPicPr>
        <p:blipFill>
          <a:blip r:embed="rId2"/>
          <a:src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E2BFF75-7B83-8748-8D15-AD3C7A5671E4}"/>
              </a:ext>
            </a:extLst>
          </p:cNvPr>
          <p:cNvGrpSpPr/>
          <p:nvPr userDrawn="1"/>
        </p:nvGrpSpPr>
        <p:grpSpPr>
          <a:xfrm>
            <a:off x="0" y="6474336"/>
            <a:ext cx="12192000" cy="383665"/>
            <a:chOff x="0" y="6474336"/>
            <a:chExt cx="12192000" cy="383665"/>
          </a:xfrm>
        </p:grpSpPr>
        <p:pic>
          <p:nvPicPr>
            <p:cNvPr id="14" name="Picture 13" descr="A picture containing elephant, fabric, standing, group&#10;&#10;Description automatically generated">
              <a:extLst>
                <a:ext uri="{FF2B5EF4-FFF2-40B4-BE49-F238E27FC236}">
                  <a16:creationId xmlns:a16="http://schemas.microsoft.com/office/drawing/2014/main" id="{9EAE049B-1C3E-9041-AD9E-9622B36A2B3C}"/>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15" name="Picture 14" descr="A picture containing elephant, fabric, standing, group&#10;&#10;Description automatically generated">
              <a:extLst>
                <a:ext uri="{FF2B5EF4-FFF2-40B4-BE49-F238E27FC236}">
                  <a16:creationId xmlns:a16="http://schemas.microsoft.com/office/drawing/2014/main" id="{E6FF6C6B-72CB-3B49-9420-56060F29DB78}"/>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BDC61270-BFA3-AC40-9C2C-6D8A2FBD4B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07EC0C-3F52-1F40-B2B3-BF5DF6F5F4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4AF17AB3-0F2E-F944-BE14-4578F8D75F78}"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Tree>
    <p:extLst>
      <p:ext uri="{BB962C8B-B14F-4D97-AF65-F5344CB8AC3E}">
        <p14:creationId xmlns:p14="http://schemas.microsoft.com/office/powerpoint/2010/main" val="946919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Pictur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565408-453F-0845-9816-F9307A3109B1}"/>
              </a:ext>
            </a:extLst>
          </p:cNvPr>
          <p:cNvPicPr>
            <a:picLocks noChangeAspect="1"/>
          </p:cNvPicPr>
          <p:nvPr userDrawn="1"/>
        </p:nvPicPr>
        <p:blipFill>
          <a:blip r:embed="rId2"/>
          <a:src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2380B290-F720-704F-A83C-EDF3A61A3269}"/>
              </a:ext>
            </a:extLst>
          </p:cNvPr>
          <p:cNvGrpSpPr/>
          <p:nvPr userDrawn="1"/>
        </p:nvGrpSpPr>
        <p:grpSpPr>
          <a:xfrm>
            <a:off x="0" y="6474336"/>
            <a:ext cx="12192000" cy="383665"/>
            <a:chOff x="0" y="6474336"/>
            <a:chExt cx="12192000" cy="383665"/>
          </a:xfrm>
        </p:grpSpPr>
        <p:pic>
          <p:nvPicPr>
            <p:cNvPr id="18" name="Picture 17" descr="A picture containing elephant, fabric, standing, group&#10;&#10;Description automatically generated">
              <a:extLst>
                <a:ext uri="{FF2B5EF4-FFF2-40B4-BE49-F238E27FC236}">
                  <a16:creationId xmlns:a16="http://schemas.microsoft.com/office/drawing/2014/main" id="{F2BF0507-A886-E143-9270-5D6FE4661859}"/>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19" name="Picture 18" descr="A picture containing elephant, fabric, standing, group&#10;&#10;Description automatically generated">
              <a:extLst>
                <a:ext uri="{FF2B5EF4-FFF2-40B4-BE49-F238E27FC236}">
                  <a16:creationId xmlns:a16="http://schemas.microsoft.com/office/drawing/2014/main" id="{C68AB869-D5A4-BF40-B612-078D87903E07}"/>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BDC61270-BFA3-AC40-9C2C-6D8A2FBD4B41}"/>
              </a:ext>
            </a:extLst>
          </p:cNvPr>
          <p:cNvSpPr>
            <a:spLocks noGrp="1"/>
          </p:cNvSpPr>
          <p:nvPr>
            <p:ph type="title"/>
          </p:nvPr>
        </p:nvSpPr>
        <p:spPr>
          <a:xfrm>
            <a:off x="838200" y="1292088"/>
            <a:ext cx="5453270" cy="8986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07EC0C-3F52-1F40-B2B3-BF5DF6F5F46A}"/>
              </a:ext>
            </a:extLst>
          </p:cNvPr>
          <p:cNvSpPr>
            <a:spLocks noGrp="1"/>
          </p:cNvSpPr>
          <p:nvPr>
            <p:ph idx="1"/>
          </p:nvPr>
        </p:nvSpPr>
        <p:spPr>
          <a:xfrm>
            <a:off x="838200" y="2190751"/>
            <a:ext cx="5453269" cy="39862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6539949" y="3031435"/>
            <a:ext cx="4813852" cy="2802628"/>
          </a:xfrm>
        </p:spPr>
        <p:txBody>
          <a:bodyPr/>
          <a:lstStyle/>
          <a:p>
            <a:endParaRPr lang="en-US"/>
          </a:p>
        </p:txBody>
      </p:sp>
      <p:sp>
        <p:nvSpPr>
          <p:cNvPr id="9" name="Picture Placeholder 8">
            <a:extLst>
              <a:ext uri="{FF2B5EF4-FFF2-40B4-BE49-F238E27FC236}">
                <a16:creationId xmlns:a16="http://schemas.microsoft.com/office/drawing/2014/main" id="{E67D2945-CE94-7F41-9CCD-821B064FEE8F}"/>
              </a:ext>
            </a:extLst>
          </p:cNvPr>
          <p:cNvSpPr>
            <a:spLocks noGrp="1"/>
          </p:cNvSpPr>
          <p:nvPr>
            <p:ph type="pic" sz="quarter" idx="14"/>
          </p:nvPr>
        </p:nvSpPr>
        <p:spPr>
          <a:xfrm>
            <a:off x="7573617" y="1292088"/>
            <a:ext cx="1541118" cy="1541184"/>
          </a:xfrm>
        </p:spPr>
        <p:txBody>
          <a:bodyPr/>
          <a:lstStyle/>
          <a:p>
            <a:endParaRPr lang="en-US"/>
          </a:p>
        </p:txBody>
      </p:sp>
      <p:sp>
        <p:nvSpPr>
          <p:cNvPr id="11" name="Picture Placeholder 10">
            <a:extLst>
              <a:ext uri="{FF2B5EF4-FFF2-40B4-BE49-F238E27FC236}">
                <a16:creationId xmlns:a16="http://schemas.microsoft.com/office/drawing/2014/main" id="{E373B98F-846A-9C43-8F1E-BF7824A55CED}"/>
              </a:ext>
            </a:extLst>
          </p:cNvPr>
          <p:cNvSpPr>
            <a:spLocks noGrp="1"/>
          </p:cNvSpPr>
          <p:nvPr>
            <p:ph type="pic" sz="quarter" idx="15"/>
          </p:nvPr>
        </p:nvSpPr>
        <p:spPr>
          <a:xfrm>
            <a:off x="9342438" y="527050"/>
            <a:ext cx="2011362" cy="2306222"/>
          </a:xfrm>
        </p:spPr>
        <p:txBody>
          <a:bodyPr/>
          <a:lstStyle/>
          <a:p>
            <a:endParaRPr lang="en-US"/>
          </a:p>
        </p:txBody>
      </p:sp>
    </p:spTree>
    <p:extLst>
      <p:ext uri="{BB962C8B-B14F-4D97-AF65-F5344CB8AC3E}">
        <p14:creationId xmlns:p14="http://schemas.microsoft.com/office/powerpoint/2010/main" val="2264309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eature Picture with Caption">
    <p:bg>
      <p:bgPr>
        <a:solidFill>
          <a:srgbClr val="E0E0E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0" y="0"/>
            <a:ext cx="8378687" cy="6858000"/>
          </a:xfrm>
        </p:spPr>
        <p:txBody>
          <a:bodyPr/>
          <a:lstStyle/>
          <a:p>
            <a:endParaRPr lang="en-US"/>
          </a:p>
        </p:txBody>
      </p:sp>
      <p:sp>
        <p:nvSpPr>
          <p:cNvPr id="8" name="Rectangle 7">
            <a:extLst>
              <a:ext uri="{FF2B5EF4-FFF2-40B4-BE49-F238E27FC236}">
                <a16:creationId xmlns:a16="http://schemas.microsoft.com/office/drawing/2014/main" id="{2800931F-D2FA-9A4E-99D8-377713205EBE}"/>
              </a:ext>
            </a:extLst>
          </p:cNvPr>
          <p:cNvSpPr/>
          <p:nvPr userDrawn="1"/>
        </p:nvSpPr>
        <p:spPr>
          <a:xfrm>
            <a:off x="8842513" y="1107135"/>
            <a:ext cx="2967681" cy="1729947"/>
          </a:xfrm>
          <a:prstGeom prst="rect">
            <a:avLst/>
          </a:prstGeom>
          <a:solidFill>
            <a:srgbClr val="E2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AD5F8D-44CD-A447-9B7A-91D044A43E3E}"/>
              </a:ext>
            </a:extLst>
          </p:cNvPr>
          <p:cNvSpPr/>
          <p:nvPr userDrawn="1"/>
        </p:nvSpPr>
        <p:spPr>
          <a:xfrm>
            <a:off x="8610600" y="1272747"/>
            <a:ext cx="2967681" cy="1729946"/>
          </a:xfrm>
          <a:prstGeom prst="rect">
            <a:avLst/>
          </a:prstGeom>
          <a:solidFill>
            <a:srgbClr val="367085">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705FB965-7B5B-4A4D-B884-2B30C2924B60}"/>
              </a:ext>
            </a:extLst>
          </p:cNvPr>
          <p:cNvSpPr>
            <a:spLocks noGrp="1"/>
          </p:cNvSpPr>
          <p:nvPr>
            <p:ph idx="1" hasCustomPrompt="1"/>
          </p:nvPr>
        </p:nvSpPr>
        <p:spPr>
          <a:xfrm>
            <a:off x="8725989" y="1489489"/>
            <a:ext cx="2627811" cy="1278425"/>
          </a:xfrm>
          <a:prstGeom prst="rect">
            <a:avLst/>
          </a:prstGeom>
        </p:spPr>
        <p:txBody>
          <a:bodyPr/>
          <a:lstStyle>
            <a:lvl2pPr>
              <a:defRPr i="1">
                <a:solidFill>
                  <a:schemeClr val="bg1"/>
                </a:solidFill>
              </a:defRPr>
            </a:lvl2pPr>
          </a:lstStyle>
          <a:p>
            <a:pPr lvl="1"/>
            <a:r>
              <a:rPr lang="en-US" dirty="0"/>
              <a:t>Caption</a:t>
            </a:r>
          </a:p>
        </p:txBody>
      </p:sp>
    </p:spTree>
    <p:extLst>
      <p:ext uri="{BB962C8B-B14F-4D97-AF65-F5344CB8AC3E}">
        <p14:creationId xmlns:p14="http://schemas.microsoft.com/office/powerpoint/2010/main" val="2948218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ize Image">
    <p:bg>
      <p:bgPr>
        <a:solidFill>
          <a:srgbClr val="E0E0E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285F09-CEB8-E24D-81CC-52537E404575}"/>
              </a:ext>
            </a:extLst>
          </p:cNvPr>
          <p:cNvSpPr>
            <a:spLocks noGrp="1"/>
          </p:cNvSpPr>
          <p:nvPr>
            <p:ph type="dt" sz="half" idx="10"/>
          </p:nvPr>
        </p:nvSpPr>
        <p:spPr>
          <a:xfrm>
            <a:off x="838200" y="6109211"/>
            <a:ext cx="2743200" cy="365125"/>
          </a:xfrm>
          <a:prstGeom prst="rect">
            <a:avLst/>
          </a:prstGeom>
        </p:spPr>
        <p:txBody>
          <a:bodyPr/>
          <a:lstStyle>
            <a:lvl1pPr marL="0" algn="l" defTabSz="914400" rtl="0" eaLnBrk="1" latinLnBrk="0" hangingPunct="1">
              <a:defRPr lang="en-US" sz="1200" b="0" kern="1200" smtClean="0">
                <a:solidFill>
                  <a:schemeClr val="tx1">
                    <a:tint val="75000"/>
                  </a:schemeClr>
                </a:solidFill>
                <a:latin typeface="Titillium Web" pitchFamily="2" charset="77"/>
                <a:ea typeface="+mn-ea"/>
                <a:cs typeface="+mn-cs"/>
              </a:defRPr>
            </a:lvl1pPr>
          </a:lstStyle>
          <a:p>
            <a:fld id="{EF9D1B16-A283-2F49-8061-E51139886D76}" type="datetime1">
              <a:rPr lang="en-US" smtClean="0"/>
              <a:t>10/10/2025</a:t>
            </a:fld>
            <a:endParaRPr lang="en-US" dirty="0"/>
          </a:p>
        </p:txBody>
      </p:sp>
      <p:sp>
        <p:nvSpPr>
          <p:cNvPr id="6" name="Slide Number Placeholder 5">
            <a:extLst>
              <a:ext uri="{FF2B5EF4-FFF2-40B4-BE49-F238E27FC236}">
                <a16:creationId xmlns:a16="http://schemas.microsoft.com/office/drawing/2014/main" id="{1EF28D8E-9CA6-A546-81D6-501F0632A4BB}"/>
              </a:ext>
            </a:extLst>
          </p:cNvPr>
          <p:cNvSpPr>
            <a:spLocks noGrp="1"/>
          </p:cNvSpPr>
          <p:nvPr>
            <p:ph type="sldNum" sz="quarter" idx="12"/>
          </p:nvPr>
        </p:nvSpPr>
        <p:spPr/>
        <p:txBody>
          <a:bodyPr/>
          <a:lstStyle/>
          <a:p>
            <a:fld id="{A47D994E-8634-4D4A-A0A4-CCDF6FA7212D}" type="slidenum">
              <a:rPr lang="en-US" smtClean="0"/>
              <a:t>‹#›</a:t>
            </a:fld>
            <a:endParaRPr lang="en-US" dirty="0"/>
          </a:p>
        </p:txBody>
      </p:sp>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119270" y="-89453"/>
            <a:ext cx="12384157" cy="7046843"/>
          </a:xfrm>
        </p:spPr>
        <p:txBody>
          <a:bodyPr/>
          <a:lstStyle/>
          <a:p>
            <a:endParaRPr lang="en-US"/>
          </a:p>
        </p:txBody>
      </p:sp>
    </p:spTree>
    <p:extLst>
      <p:ext uri="{BB962C8B-B14F-4D97-AF65-F5344CB8AC3E}">
        <p14:creationId xmlns:p14="http://schemas.microsoft.com/office/powerpoint/2010/main" val="3958329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08CC0-7C4E-0042-8B83-1054CDF23725}"/>
              </a:ext>
            </a:extLst>
          </p:cNvPr>
          <p:cNvPicPr>
            <a:picLocks noChangeAspect="1"/>
          </p:cNvPicPr>
          <p:nvPr userDrawn="1"/>
        </p:nvPicPr>
        <p:blipFill>
          <a:blip r:embed="rId2"/>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853BA672-6096-0F45-8BE7-F8132446C9FA}"/>
              </a:ext>
            </a:extLst>
          </p:cNvPr>
          <p:cNvGrpSpPr/>
          <p:nvPr userDrawn="1"/>
        </p:nvGrpSpPr>
        <p:grpSpPr>
          <a:xfrm>
            <a:off x="0" y="6474336"/>
            <a:ext cx="12192000" cy="383665"/>
            <a:chOff x="0" y="6474336"/>
            <a:chExt cx="12192000" cy="383665"/>
          </a:xfrm>
        </p:grpSpPr>
        <p:pic>
          <p:nvPicPr>
            <p:cNvPr id="7" name="Picture 6" descr="A picture containing elephant, fabric, standing, group&#10;&#10;Description automatically generated">
              <a:extLst>
                <a:ext uri="{FF2B5EF4-FFF2-40B4-BE49-F238E27FC236}">
                  <a16:creationId xmlns:a16="http://schemas.microsoft.com/office/drawing/2014/main" id="{C359B359-E401-1647-91D7-4BE27FF4AC4D}"/>
                </a:ext>
              </a:extLst>
            </p:cNvPr>
            <p:cNvPicPr>
              <a:picLocks noChangeAspect="1"/>
            </p:cNvPicPr>
            <p:nvPr userDrawn="1"/>
          </p:nvPicPr>
          <p:blipFill rotWithShape="1">
            <a:blip r:embed="rId3"/>
            <a:srcRect l="5725" b="90954"/>
            <a:stretch/>
          </p:blipFill>
          <p:spPr>
            <a:xfrm>
              <a:off x="0" y="6474336"/>
              <a:ext cx="5997698" cy="383665"/>
            </a:xfrm>
            <a:prstGeom prst="rect">
              <a:avLst/>
            </a:prstGeom>
          </p:spPr>
        </p:pic>
        <p:pic>
          <p:nvPicPr>
            <p:cNvPr id="8" name="Picture 7" descr="A picture containing elephant, fabric, standing, group&#10;&#10;Description automatically generated">
              <a:extLst>
                <a:ext uri="{FF2B5EF4-FFF2-40B4-BE49-F238E27FC236}">
                  <a16:creationId xmlns:a16="http://schemas.microsoft.com/office/drawing/2014/main" id="{315F6568-6390-0343-87C7-6D07302FEC2F}"/>
                </a:ext>
              </a:extLst>
            </p:cNvPr>
            <p:cNvPicPr>
              <a:picLocks noChangeAspect="1"/>
            </p:cNvPicPr>
            <p:nvPr userDrawn="1"/>
          </p:nvPicPr>
          <p:blipFill rotWithShape="1">
            <a:blip r:embed="rId3"/>
            <a:srcRect r="2635" b="90954"/>
            <a:stretch/>
          </p:blipFill>
          <p:spPr>
            <a:xfrm>
              <a:off x="5997698" y="6474337"/>
              <a:ext cx="6194302" cy="383663"/>
            </a:xfrm>
            <a:prstGeom prst="rect">
              <a:avLst/>
            </a:prstGeom>
          </p:spPr>
        </p:pic>
      </p:grpSp>
      <p:sp>
        <p:nvSpPr>
          <p:cNvPr id="2" name="Title 1">
            <a:extLst>
              <a:ext uri="{FF2B5EF4-FFF2-40B4-BE49-F238E27FC236}">
                <a16:creationId xmlns:a16="http://schemas.microsoft.com/office/drawing/2014/main" id="{EAD81437-54EB-CA4D-BE34-4F279FC3D0C5}"/>
              </a:ext>
            </a:extLst>
          </p:cNvPr>
          <p:cNvSpPr>
            <a:spLocks noGrp="1"/>
          </p:cNvSpPr>
          <p:nvPr>
            <p:ph type="title"/>
          </p:nvPr>
        </p:nvSpPr>
        <p:spPr>
          <a:xfrm>
            <a:off x="838200" y="1414272"/>
            <a:ext cx="10515600" cy="4559808"/>
          </a:xfrm>
        </p:spPr>
        <p:txBody>
          <a:bodyPr>
            <a:noAutofit/>
          </a:bodyPr>
          <a:lstStyle>
            <a:lvl1pPr algn="ctr">
              <a:defRPr sz="6600">
                <a:solidFill>
                  <a:srgbClr val="36708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071EED7-636D-E14A-8A0A-6C42F814BD62}"/>
              </a:ext>
            </a:extLst>
          </p:cNvPr>
          <p:cNvSpPr>
            <a:spLocks noGrp="1"/>
          </p:cNvSpPr>
          <p:nvPr>
            <p:ph type="dt" sz="half" idx="10"/>
          </p:nvPr>
        </p:nvSpPr>
        <p:spPr>
          <a:xfrm>
            <a:off x="838200" y="6109211"/>
            <a:ext cx="2743200" cy="365125"/>
          </a:xfrm>
          <a:prstGeom prst="rect">
            <a:avLst/>
          </a:prstGeom>
        </p:spPr>
        <p:txBody>
          <a:bodyPr/>
          <a:lstStyle/>
          <a:p>
            <a:fld id="{7D49D2F7-44A0-9D47-9D5C-0077E6DEEED9}" type="datetime1">
              <a:rPr lang="en-US" smtClean="0"/>
              <a:t>10/10/2025</a:t>
            </a:fld>
            <a:endParaRPr lang="en-US"/>
          </a:p>
        </p:txBody>
      </p:sp>
      <p:sp>
        <p:nvSpPr>
          <p:cNvPr id="4" name="Slide Number Placeholder 3">
            <a:extLst>
              <a:ext uri="{FF2B5EF4-FFF2-40B4-BE49-F238E27FC236}">
                <a16:creationId xmlns:a16="http://schemas.microsoft.com/office/drawing/2014/main" id="{7E5907C2-3F47-5D43-85F9-2183039AC8F1}"/>
              </a:ext>
            </a:extLst>
          </p:cNvPr>
          <p:cNvSpPr>
            <a:spLocks noGrp="1"/>
          </p:cNvSpPr>
          <p:nvPr>
            <p:ph type="sldNum" sz="quarter" idx="11"/>
          </p:nvPr>
        </p:nvSpPr>
        <p:spPr/>
        <p:txBody>
          <a:bodyPr/>
          <a:lstStyle/>
          <a:p>
            <a:fld id="{A47D994E-8634-4D4A-A0A4-CCDF6FA7212D}" type="slidenum">
              <a:rPr lang="en-US" smtClean="0"/>
              <a:pPr/>
              <a:t>‹#›</a:t>
            </a:fld>
            <a:endParaRPr lang="en-US" dirty="0"/>
          </a:p>
        </p:txBody>
      </p:sp>
      <p:sp>
        <p:nvSpPr>
          <p:cNvPr id="10" name="Text Placeholder 9">
            <a:extLst>
              <a:ext uri="{FF2B5EF4-FFF2-40B4-BE49-F238E27FC236}">
                <a16:creationId xmlns:a16="http://schemas.microsoft.com/office/drawing/2014/main" id="{7C69A870-A7F2-5F4F-87A4-150C441255A3}"/>
              </a:ext>
            </a:extLst>
          </p:cNvPr>
          <p:cNvSpPr>
            <a:spLocks noGrp="1"/>
          </p:cNvSpPr>
          <p:nvPr>
            <p:ph type="body" sz="quarter" idx="12"/>
          </p:nvPr>
        </p:nvSpPr>
        <p:spPr>
          <a:xfrm>
            <a:off x="838200" y="4184650"/>
            <a:ext cx="10515600" cy="835025"/>
          </a:xfrm>
        </p:spPr>
        <p:txBody>
          <a:bodyPr/>
          <a:lstStyle>
            <a:lvl1pPr algn="ctr">
              <a:defRPr/>
            </a:lvl1pPr>
          </a:lstStyle>
          <a:p>
            <a:pPr lvl="0"/>
            <a:r>
              <a:rPr lang="en-US" dirty="0"/>
              <a:t>Click to edit</a:t>
            </a:r>
          </a:p>
        </p:txBody>
      </p:sp>
    </p:spTree>
    <p:extLst>
      <p:ext uri="{BB962C8B-B14F-4D97-AF65-F5344CB8AC3E}">
        <p14:creationId xmlns:p14="http://schemas.microsoft.com/office/powerpoint/2010/main" val="12971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1530" indent="0">
              <a:buNone/>
              <a:defRPr sz="2000" b="1"/>
            </a:lvl2pPr>
            <a:lvl3pPr marL="903054" indent="0">
              <a:buNone/>
              <a:defRPr sz="1800" b="1"/>
            </a:lvl3pPr>
            <a:lvl4pPr marL="1354553" indent="0">
              <a:buNone/>
              <a:defRPr sz="1600" b="1"/>
            </a:lvl4pPr>
            <a:lvl5pPr marL="1806066" indent="0">
              <a:buNone/>
              <a:defRPr sz="1600" b="1"/>
            </a:lvl5pPr>
            <a:lvl6pPr marL="2257578" indent="0">
              <a:buNone/>
              <a:defRPr sz="1600" b="1"/>
            </a:lvl6pPr>
            <a:lvl7pPr marL="2709090" indent="0">
              <a:buNone/>
              <a:defRPr sz="1600" b="1"/>
            </a:lvl7pPr>
            <a:lvl8pPr marL="3160608" indent="0">
              <a:buNone/>
              <a:defRPr sz="1600" b="1"/>
            </a:lvl8pPr>
            <a:lvl9pPr marL="361212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7" y="1535113"/>
            <a:ext cx="5389033" cy="639762"/>
          </a:xfrm>
        </p:spPr>
        <p:txBody>
          <a:bodyPr anchor="b"/>
          <a:lstStyle>
            <a:lvl1pPr marL="0" indent="0">
              <a:buNone/>
              <a:defRPr sz="2400" b="1"/>
            </a:lvl1pPr>
            <a:lvl2pPr marL="451530" indent="0">
              <a:buNone/>
              <a:defRPr sz="2000" b="1"/>
            </a:lvl2pPr>
            <a:lvl3pPr marL="903054" indent="0">
              <a:buNone/>
              <a:defRPr sz="1800" b="1"/>
            </a:lvl3pPr>
            <a:lvl4pPr marL="1354553" indent="0">
              <a:buNone/>
              <a:defRPr sz="1600" b="1"/>
            </a:lvl4pPr>
            <a:lvl5pPr marL="1806066" indent="0">
              <a:buNone/>
              <a:defRPr sz="1600" b="1"/>
            </a:lvl5pPr>
            <a:lvl6pPr marL="2257578" indent="0">
              <a:buNone/>
              <a:defRPr sz="1600" b="1"/>
            </a:lvl6pPr>
            <a:lvl7pPr marL="2709090" indent="0">
              <a:buNone/>
              <a:defRPr sz="1600" b="1"/>
            </a:lvl7pPr>
            <a:lvl8pPr marL="3160608" indent="0">
              <a:buNone/>
              <a:defRPr sz="1600" b="1"/>
            </a:lvl8pPr>
            <a:lvl9pPr marL="361212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927882-F871-4512-ACF6-71837BD39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06897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spcBef>
                <a:spcPct val="50000"/>
              </a:spcBef>
              <a:defRPr>
                <a:latin typeface="Arial"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spcBef>
                <a:spcPct val="50000"/>
              </a:spcBef>
              <a:defRPr>
                <a:latin typeface="Arial" charset="0"/>
                <a:cs typeface="+mn-cs"/>
              </a:defRPr>
            </a:lvl1pPr>
          </a:lstStyle>
          <a:p>
            <a:pPr>
              <a:defRPr/>
            </a:pPr>
            <a:fld id="{AA1A1875-9C22-4AED-A807-DA17C1ABD029}" type="slidenum">
              <a:rPr lang="en-US"/>
              <a:pPr>
                <a:defRPr/>
              </a:pPr>
              <a:t>‹#›</a:t>
            </a:fld>
            <a:endParaRPr lang="en-US" dirty="0"/>
          </a:p>
        </p:txBody>
      </p:sp>
      <p:pic>
        <p:nvPicPr>
          <p:cNvPr id="5" name="Picture 4">
            <a:extLst>
              <a:ext uri="{FF2B5EF4-FFF2-40B4-BE49-F238E27FC236}">
                <a16:creationId xmlns:a16="http://schemas.microsoft.com/office/drawing/2014/main" id="{B1EC8E25-1CB8-0B4A-0254-48B748EBE237}"/>
              </a:ext>
            </a:extLst>
          </p:cNvPr>
          <p:cNvPicPr>
            <a:picLocks noChangeAspect="1"/>
          </p:cNvPicPr>
          <p:nvPr userDrawn="1"/>
        </p:nvPicPr>
        <p:blipFill>
          <a:blip r:embed="rId2"/>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09662144"/>
      </p:ext>
    </p:extLst>
  </p:cSld>
  <p:clrMapOvr>
    <a:masterClrMapping/>
  </p:clrMapOvr>
  <p:transition advClick="0" advTm="300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icture and Content">
    <p:bg>
      <p:bgPr>
        <a:solidFill>
          <a:srgbClr val="E0E0E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C2EEA-E09C-2C41-8317-D59DC77A0FAE}"/>
              </a:ext>
            </a:extLst>
          </p:cNvPr>
          <p:cNvPicPr>
            <a:picLocks noChangeAspect="1"/>
          </p:cNvPicPr>
          <p:nvPr userDrawn="1"/>
        </p:nvPicPr>
        <p:blipFill>
          <a:blip r:embed="rId2"/>
          <a:stretch>
            <a:fillRect/>
          </a:stretch>
        </p:blipFill>
        <p:spPr>
          <a:xfrm>
            <a:off x="0" y="39106"/>
            <a:ext cx="12192000" cy="6858000"/>
          </a:xfrm>
          <a:prstGeom prst="rect">
            <a:avLst/>
          </a:prstGeom>
        </p:spPr>
      </p:pic>
      <p:sp>
        <p:nvSpPr>
          <p:cNvPr id="7" name="Picture Placeholder 6">
            <a:extLst>
              <a:ext uri="{FF2B5EF4-FFF2-40B4-BE49-F238E27FC236}">
                <a16:creationId xmlns:a16="http://schemas.microsoft.com/office/drawing/2014/main" id="{48736911-7302-5145-B126-641E3ADD01F9}"/>
              </a:ext>
            </a:extLst>
          </p:cNvPr>
          <p:cNvSpPr>
            <a:spLocks noGrp="1"/>
          </p:cNvSpPr>
          <p:nvPr>
            <p:ph type="pic" sz="quarter" idx="13"/>
          </p:nvPr>
        </p:nvSpPr>
        <p:spPr>
          <a:xfrm>
            <a:off x="5816184" y="383664"/>
            <a:ext cx="6448703" cy="6474336"/>
          </a:xfrm>
        </p:spPr>
        <p:txBody>
          <a:bodyPr/>
          <a:lstStyle/>
          <a:p>
            <a:r>
              <a:rPr lang="en-US"/>
              <a:t>Click icon to add picture</a:t>
            </a:r>
          </a:p>
        </p:txBody>
      </p:sp>
      <p:sp>
        <p:nvSpPr>
          <p:cNvPr id="8" name="Title 1">
            <a:extLst>
              <a:ext uri="{FF2B5EF4-FFF2-40B4-BE49-F238E27FC236}">
                <a16:creationId xmlns:a16="http://schemas.microsoft.com/office/drawing/2014/main" id="{9F0C98C8-CA89-1C4A-A7D3-66275D55A34D}"/>
              </a:ext>
            </a:extLst>
          </p:cNvPr>
          <p:cNvSpPr>
            <a:spLocks noGrp="1"/>
          </p:cNvSpPr>
          <p:nvPr>
            <p:ph type="title"/>
          </p:nvPr>
        </p:nvSpPr>
        <p:spPr>
          <a:xfrm>
            <a:off x="838201" y="416793"/>
            <a:ext cx="4648201" cy="1396272"/>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A8B9163A-C4D7-124B-9A19-6894817D2D28}"/>
              </a:ext>
            </a:extLst>
          </p:cNvPr>
          <p:cNvSpPr>
            <a:spLocks noGrp="1"/>
          </p:cNvSpPr>
          <p:nvPr>
            <p:ph idx="1"/>
          </p:nvPr>
        </p:nvSpPr>
        <p:spPr>
          <a:xfrm>
            <a:off x="838201" y="2190751"/>
            <a:ext cx="4648200" cy="39862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4718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046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860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0CF07B70-E260-7D4A-ADAF-A9595769B4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BDC8565-9548-4254-90E4-5728B5123AED}"/>
              </a:ext>
            </a:extLst>
          </p:cNvPr>
          <p:cNvSpPr txBox="1">
            <a:spLocks/>
          </p:cNvSpPr>
          <p:nvPr userDrawn="1"/>
        </p:nvSpPr>
        <p:spPr>
          <a:xfrm>
            <a:off x="8191500" y="0"/>
            <a:ext cx="4000500" cy="2921000"/>
          </a:xfrm>
          <a:prstGeom prst="rect">
            <a:avLst/>
          </a:prstGeom>
          <a:solidFill>
            <a:srgbClr val="E0E0E0"/>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
        <p:nvSpPr>
          <p:cNvPr id="2" name="Title 1">
            <a:extLst>
              <a:ext uri="{FF2B5EF4-FFF2-40B4-BE49-F238E27FC236}">
                <a16:creationId xmlns:a16="http://schemas.microsoft.com/office/drawing/2014/main" id="{FF7628E9-DBB1-B244-A3F3-C13F4E67570E}"/>
              </a:ext>
            </a:extLst>
          </p:cNvPr>
          <p:cNvSpPr>
            <a:spLocks noGrp="1"/>
          </p:cNvSpPr>
          <p:nvPr>
            <p:ph type="ctrTitle"/>
          </p:nvPr>
        </p:nvSpPr>
        <p:spPr>
          <a:xfrm>
            <a:off x="1412789" y="3429000"/>
            <a:ext cx="5717060" cy="1712054"/>
          </a:xfr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69B3AA6-2CCA-4C4D-AD3B-D29D23B0913E}"/>
              </a:ext>
            </a:extLst>
          </p:cNvPr>
          <p:cNvSpPr>
            <a:spLocks noGrp="1"/>
          </p:cNvSpPr>
          <p:nvPr>
            <p:ph type="subTitle" idx="1"/>
          </p:nvPr>
        </p:nvSpPr>
        <p:spPr>
          <a:xfrm>
            <a:off x="1412789" y="5632263"/>
            <a:ext cx="5717060" cy="463378"/>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9BFBD6D-53BE-094A-AE48-57D9DC8DA9A1}"/>
              </a:ext>
            </a:extLst>
          </p:cNvPr>
          <p:cNvSpPr>
            <a:spLocks noGrp="1"/>
          </p:cNvSpPr>
          <p:nvPr>
            <p:ph type="dt" sz="half" idx="10"/>
          </p:nvPr>
        </p:nvSpPr>
        <p:spPr>
          <a:xfrm>
            <a:off x="9448800" y="3762375"/>
            <a:ext cx="2743200" cy="365125"/>
          </a:xfrm>
          <a:prstGeom prst="rect">
            <a:avLst/>
          </a:prstGeom>
        </p:spPr>
        <p:txBody>
          <a:bodyPr/>
          <a:lstStyle>
            <a:lvl1pPr>
              <a:defRPr sz="2900" cap="all" baseline="0">
                <a:latin typeface="Teko" panose="02000000000000000000" pitchFamily="2" charset="77"/>
                <a:cs typeface="Teko" panose="02000000000000000000" pitchFamily="2" charset="77"/>
              </a:defRPr>
            </a:lvl1pPr>
          </a:lstStyle>
          <a:p>
            <a:fld id="{971A654E-9CA5-C44E-B24E-DD3EA8F5EB5A}" type="datetime4">
              <a:rPr lang="en-US" smtClean="0"/>
              <a:pPr/>
              <a:t>October 10, 2025</a:t>
            </a:fld>
            <a:endParaRPr lang="en-US" dirty="0"/>
          </a:p>
        </p:txBody>
      </p:sp>
      <p:sp>
        <p:nvSpPr>
          <p:cNvPr id="10" name="Title 1">
            <a:extLst>
              <a:ext uri="{FF2B5EF4-FFF2-40B4-BE49-F238E27FC236}">
                <a16:creationId xmlns:a16="http://schemas.microsoft.com/office/drawing/2014/main" id="{731461AB-B6E1-4CE8-8A18-3F77F8ABB075}"/>
              </a:ext>
            </a:extLst>
          </p:cNvPr>
          <p:cNvSpPr txBox="1">
            <a:spLocks/>
          </p:cNvSpPr>
          <p:nvPr userDrawn="1"/>
        </p:nvSpPr>
        <p:spPr>
          <a:xfrm>
            <a:off x="7300269" y="0"/>
            <a:ext cx="1640531" cy="4787900"/>
          </a:xfrm>
          <a:prstGeom prst="rect">
            <a:avLst/>
          </a:prstGeom>
          <a:solidFill>
            <a:srgbClr val="367086">
              <a:alpha val="50000"/>
            </a:srgbClr>
          </a:solidFill>
        </p:spPr>
        <p:txBody>
          <a:bodyPr vert="horz" lIns="91440" tIns="45720" rIns="91440" bIns="45720" rtlCol="0" anchor="b">
            <a:norm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fontAlgn="auto">
              <a:spcAft>
                <a:spcPts val="0"/>
              </a:spcAft>
            </a:pPr>
            <a:endParaRPr lang="en-US" dirty="0"/>
          </a:p>
        </p:txBody>
      </p:sp>
    </p:spTree>
    <p:extLst>
      <p:ext uri="{BB962C8B-B14F-4D97-AF65-F5344CB8AC3E}">
        <p14:creationId xmlns:p14="http://schemas.microsoft.com/office/powerpoint/2010/main" val="3550911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1162" indent="0" algn="ctr">
              <a:buNone/>
              <a:defRPr/>
            </a:lvl2pPr>
            <a:lvl3pPr marL="902319" indent="0" algn="ctr">
              <a:buNone/>
              <a:defRPr/>
            </a:lvl3pPr>
            <a:lvl4pPr marL="1353447" indent="0" algn="ctr">
              <a:buNone/>
              <a:defRPr/>
            </a:lvl4pPr>
            <a:lvl5pPr marL="1804589" indent="0" algn="ctr">
              <a:buNone/>
              <a:defRPr/>
            </a:lvl5pPr>
            <a:lvl6pPr marL="2255732" indent="0" algn="ctr">
              <a:buNone/>
              <a:defRPr/>
            </a:lvl6pPr>
            <a:lvl7pPr marL="2706874" indent="0" algn="ctr">
              <a:buNone/>
              <a:defRPr/>
            </a:lvl7pPr>
            <a:lvl8pPr marL="3158022" indent="0" algn="ctr">
              <a:buNone/>
              <a:defRPr/>
            </a:lvl8pPr>
            <a:lvl9pPr marL="360916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913BB-E3F3-4528-94D9-BC1A1F8451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60158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63561-F6C6-4266-9F6D-A16E0C97A3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97586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1162" indent="0">
              <a:buNone/>
              <a:defRPr sz="1800"/>
            </a:lvl2pPr>
            <a:lvl3pPr marL="902319" indent="0">
              <a:buNone/>
              <a:defRPr sz="1600"/>
            </a:lvl3pPr>
            <a:lvl4pPr marL="1353447" indent="0">
              <a:buNone/>
              <a:defRPr sz="1400"/>
            </a:lvl4pPr>
            <a:lvl5pPr marL="1804589" indent="0">
              <a:buNone/>
              <a:defRPr sz="1400"/>
            </a:lvl5pPr>
            <a:lvl6pPr marL="2255732" indent="0">
              <a:buNone/>
              <a:defRPr sz="1400"/>
            </a:lvl6pPr>
            <a:lvl7pPr marL="2706874" indent="0">
              <a:buNone/>
              <a:defRPr sz="1400"/>
            </a:lvl7pPr>
            <a:lvl8pPr marL="3158022" indent="0">
              <a:buNone/>
              <a:defRPr sz="1400"/>
            </a:lvl8pPr>
            <a:lvl9pPr marL="36091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E5AF3-3882-4F1E-A9FB-DBAC4F2F46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58208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31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31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F22F76-A764-408F-84D6-C85D63E2BE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1895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1162" indent="0">
              <a:buNone/>
              <a:defRPr sz="2000" b="1"/>
            </a:lvl2pPr>
            <a:lvl3pPr marL="902319" indent="0">
              <a:buNone/>
              <a:defRPr sz="1800" b="1"/>
            </a:lvl3pPr>
            <a:lvl4pPr marL="1353447" indent="0">
              <a:buNone/>
              <a:defRPr sz="1600" b="1"/>
            </a:lvl4pPr>
            <a:lvl5pPr marL="1804589" indent="0">
              <a:buNone/>
              <a:defRPr sz="1600" b="1"/>
            </a:lvl5pPr>
            <a:lvl6pPr marL="2255732" indent="0">
              <a:buNone/>
              <a:defRPr sz="1600" b="1"/>
            </a:lvl6pPr>
            <a:lvl7pPr marL="2706874" indent="0">
              <a:buNone/>
              <a:defRPr sz="1600" b="1"/>
            </a:lvl7pPr>
            <a:lvl8pPr marL="3158022" indent="0">
              <a:buNone/>
              <a:defRPr sz="1600" b="1"/>
            </a:lvl8pPr>
            <a:lvl9pPr marL="36091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7" y="1535113"/>
            <a:ext cx="5389033" cy="639762"/>
          </a:xfrm>
        </p:spPr>
        <p:txBody>
          <a:bodyPr anchor="b"/>
          <a:lstStyle>
            <a:lvl1pPr marL="0" indent="0">
              <a:buNone/>
              <a:defRPr sz="2400" b="1"/>
            </a:lvl1pPr>
            <a:lvl2pPr marL="451162" indent="0">
              <a:buNone/>
              <a:defRPr sz="2000" b="1"/>
            </a:lvl2pPr>
            <a:lvl3pPr marL="902319" indent="0">
              <a:buNone/>
              <a:defRPr sz="1800" b="1"/>
            </a:lvl3pPr>
            <a:lvl4pPr marL="1353447" indent="0">
              <a:buNone/>
              <a:defRPr sz="1600" b="1"/>
            </a:lvl4pPr>
            <a:lvl5pPr marL="1804589" indent="0">
              <a:buNone/>
              <a:defRPr sz="1600" b="1"/>
            </a:lvl5pPr>
            <a:lvl6pPr marL="2255732" indent="0">
              <a:buNone/>
              <a:defRPr sz="1600" b="1"/>
            </a:lvl6pPr>
            <a:lvl7pPr marL="2706874" indent="0">
              <a:buNone/>
              <a:defRPr sz="1600" b="1"/>
            </a:lvl7pPr>
            <a:lvl8pPr marL="3158022" indent="0">
              <a:buNone/>
              <a:defRPr sz="1600" b="1"/>
            </a:lvl8pPr>
            <a:lvl9pPr marL="36091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531AEB-00FC-4C03-BE81-F252D0A79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5560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461934-F51D-4A1B-AC5B-FB5352EE52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76032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6318E4-7972-49EE-A899-19589CDBE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046609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5360F9-4832-4509-B795-B7718133B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90218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1162" indent="0">
              <a:buNone/>
              <a:defRPr sz="1200"/>
            </a:lvl2pPr>
            <a:lvl3pPr marL="902319" indent="0">
              <a:buNone/>
              <a:defRPr sz="1000"/>
            </a:lvl3pPr>
            <a:lvl4pPr marL="1353447" indent="0">
              <a:buNone/>
              <a:defRPr sz="900"/>
            </a:lvl4pPr>
            <a:lvl5pPr marL="1804589" indent="0">
              <a:buNone/>
              <a:defRPr sz="900"/>
            </a:lvl5pPr>
            <a:lvl6pPr marL="2255732" indent="0">
              <a:buNone/>
              <a:defRPr sz="900"/>
            </a:lvl6pPr>
            <a:lvl7pPr marL="2706874" indent="0">
              <a:buNone/>
              <a:defRPr sz="900"/>
            </a:lvl7pPr>
            <a:lvl8pPr marL="3158022" indent="0">
              <a:buNone/>
              <a:defRPr sz="900"/>
            </a:lvl8pPr>
            <a:lvl9pPr marL="36091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028666-CBD8-4F8F-B32F-0205D25CE6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94527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1162" indent="0">
              <a:buNone/>
              <a:defRPr sz="2800"/>
            </a:lvl2pPr>
            <a:lvl3pPr marL="902319" indent="0">
              <a:buNone/>
              <a:defRPr sz="2400"/>
            </a:lvl3pPr>
            <a:lvl4pPr marL="1353447" indent="0">
              <a:buNone/>
              <a:defRPr sz="2000"/>
            </a:lvl4pPr>
            <a:lvl5pPr marL="1804589" indent="0">
              <a:buNone/>
              <a:defRPr sz="2000"/>
            </a:lvl5pPr>
            <a:lvl6pPr marL="2255732" indent="0">
              <a:buNone/>
              <a:defRPr sz="2000"/>
            </a:lvl6pPr>
            <a:lvl7pPr marL="2706874" indent="0">
              <a:buNone/>
              <a:defRPr sz="2000"/>
            </a:lvl7pPr>
            <a:lvl8pPr marL="3158022" indent="0">
              <a:buNone/>
              <a:defRPr sz="2000"/>
            </a:lvl8pPr>
            <a:lvl9pPr marL="3609168"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1162" indent="0">
              <a:buNone/>
              <a:defRPr sz="1200"/>
            </a:lvl2pPr>
            <a:lvl3pPr marL="902319" indent="0">
              <a:buNone/>
              <a:defRPr sz="1000"/>
            </a:lvl3pPr>
            <a:lvl4pPr marL="1353447" indent="0">
              <a:buNone/>
              <a:defRPr sz="900"/>
            </a:lvl4pPr>
            <a:lvl5pPr marL="1804589" indent="0">
              <a:buNone/>
              <a:defRPr sz="900"/>
            </a:lvl5pPr>
            <a:lvl6pPr marL="2255732" indent="0">
              <a:buNone/>
              <a:defRPr sz="900"/>
            </a:lvl6pPr>
            <a:lvl7pPr marL="2706874" indent="0">
              <a:buNone/>
              <a:defRPr sz="900"/>
            </a:lvl7pPr>
            <a:lvl8pPr marL="3158022" indent="0">
              <a:buNone/>
              <a:defRPr sz="900"/>
            </a:lvl8pPr>
            <a:lvl9pPr marL="36091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E7E012-6BB0-4278-92B8-1B24B7A7C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24210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B4DB62-AA30-4ECE-AD82-8A629BCC9B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78389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30E5E-A5C8-40DB-9155-85FA4DF07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60474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809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94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041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387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11F146-9AF9-4AAC-A271-751237A95B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40086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563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460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116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729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976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158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328DC1-762F-490D-9A18-B9674816A0E4}"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F272EA-80B5-40F3-8F07-7D3315B37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898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1162" indent="0" algn="ctr">
              <a:buNone/>
              <a:defRPr>
                <a:solidFill>
                  <a:schemeClr val="tx1">
                    <a:tint val="75000"/>
                  </a:schemeClr>
                </a:solidFill>
              </a:defRPr>
            </a:lvl2pPr>
            <a:lvl3pPr marL="902319" indent="0" algn="ctr">
              <a:buNone/>
              <a:defRPr>
                <a:solidFill>
                  <a:schemeClr val="tx1">
                    <a:tint val="75000"/>
                  </a:schemeClr>
                </a:solidFill>
              </a:defRPr>
            </a:lvl3pPr>
            <a:lvl4pPr marL="1353447" indent="0" algn="ctr">
              <a:buNone/>
              <a:defRPr>
                <a:solidFill>
                  <a:schemeClr val="tx1">
                    <a:tint val="75000"/>
                  </a:schemeClr>
                </a:solidFill>
              </a:defRPr>
            </a:lvl4pPr>
            <a:lvl5pPr marL="1804589" indent="0" algn="ctr">
              <a:buNone/>
              <a:defRPr>
                <a:solidFill>
                  <a:schemeClr val="tx1">
                    <a:tint val="75000"/>
                  </a:schemeClr>
                </a:solidFill>
              </a:defRPr>
            </a:lvl5pPr>
            <a:lvl6pPr marL="2255732" indent="0" algn="ctr">
              <a:buNone/>
              <a:defRPr>
                <a:solidFill>
                  <a:schemeClr val="tx1">
                    <a:tint val="75000"/>
                  </a:schemeClr>
                </a:solidFill>
              </a:defRPr>
            </a:lvl6pPr>
            <a:lvl7pPr marL="2706874" indent="0" algn="ctr">
              <a:buNone/>
              <a:defRPr>
                <a:solidFill>
                  <a:schemeClr val="tx1">
                    <a:tint val="75000"/>
                  </a:schemeClr>
                </a:solidFill>
              </a:defRPr>
            </a:lvl7pPr>
            <a:lvl8pPr marL="3158022" indent="0" algn="ctr">
              <a:buNone/>
              <a:defRPr>
                <a:solidFill>
                  <a:schemeClr val="tx1">
                    <a:tint val="75000"/>
                  </a:schemeClr>
                </a:solidFill>
              </a:defRPr>
            </a:lvl8pPr>
            <a:lvl9pPr marL="36091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957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0869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1162" indent="0">
              <a:buNone/>
              <a:defRPr sz="1800">
                <a:solidFill>
                  <a:schemeClr val="tx1">
                    <a:tint val="75000"/>
                  </a:schemeClr>
                </a:solidFill>
              </a:defRPr>
            </a:lvl2pPr>
            <a:lvl3pPr marL="902319" indent="0">
              <a:buNone/>
              <a:defRPr sz="1600">
                <a:solidFill>
                  <a:schemeClr val="tx1">
                    <a:tint val="75000"/>
                  </a:schemeClr>
                </a:solidFill>
              </a:defRPr>
            </a:lvl3pPr>
            <a:lvl4pPr marL="1353447" indent="0">
              <a:buNone/>
              <a:defRPr sz="1400">
                <a:solidFill>
                  <a:schemeClr val="tx1">
                    <a:tint val="75000"/>
                  </a:schemeClr>
                </a:solidFill>
              </a:defRPr>
            </a:lvl4pPr>
            <a:lvl5pPr marL="1804589" indent="0">
              <a:buNone/>
              <a:defRPr sz="1400">
                <a:solidFill>
                  <a:schemeClr val="tx1">
                    <a:tint val="75000"/>
                  </a:schemeClr>
                </a:solidFill>
              </a:defRPr>
            </a:lvl5pPr>
            <a:lvl6pPr marL="2255732" indent="0">
              <a:buNone/>
              <a:defRPr sz="1400">
                <a:solidFill>
                  <a:schemeClr val="tx1">
                    <a:tint val="75000"/>
                  </a:schemeClr>
                </a:solidFill>
              </a:defRPr>
            </a:lvl6pPr>
            <a:lvl7pPr marL="2706874" indent="0">
              <a:buNone/>
              <a:defRPr sz="1400">
                <a:solidFill>
                  <a:schemeClr val="tx1">
                    <a:tint val="75000"/>
                  </a:schemeClr>
                </a:solidFill>
              </a:defRPr>
            </a:lvl7pPr>
            <a:lvl8pPr marL="3158022" indent="0">
              <a:buNone/>
              <a:defRPr sz="1400">
                <a:solidFill>
                  <a:schemeClr val="tx1">
                    <a:tint val="75000"/>
                  </a:schemeClr>
                </a:solidFill>
              </a:defRPr>
            </a:lvl8pPr>
            <a:lvl9pPr marL="36091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371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1530" indent="0">
              <a:buNone/>
              <a:defRPr sz="1200"/>
            </a:lvl2pPr>
            <a:lvl3pPr marL="903054" indent="0">
              <a:buNone/>
              <a:defRPr sz="1000"/>
            </a:lvl3pPr>
            <a:lvl4pPr marL="1354553" indent="0">
              <a:buNone/>
              <a:defRPr sz="900"/>
            </a:lvl4pPr>
            <a:lvl5pPr marL="1806066" indent="0">
              <a:buNone/>
              <a:defRPr sz="900"/>
            </a:lvl5pPr>
            <a:lvl6pPr marL="2257578" indent="0">
              <a:buNone/>
              <a:defRPr sz="900"/>
            </a:lvl6pPr>
            <a:lvl7pPr marL="2709090" indent="0">
              <a:buNone/>
              <a:defRPr sz="900"/>
            </a:lvl7pPr>
            <a:lvl8pPr marL="3160608" indent="0">
              <a:buNone/>
              <a:defRPr sz="900"/>
            </a:lvl8pPr>
            <a:lvl9pPr marL="361212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94B632-1E3B-41FC-BBC1-BA49D12978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44590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31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31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7628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1162" indent="0">
              <a:buNone/>
              <a:defRPr sz="2000" b="1"/>
            </a:lvl2pPr>
            <a:lvl3pPr marL="902319" indent="0">
              <a:buNone/>
              <a:defRPr sz="1800" b="1"/>
            </a:lvl3pPr>
            <a:lvl4pPr marL="1353447" indent="0">
              <a:buNone/>
              <a:defRPr sz="1600" b="1"/>
            </a:lvl4pPr>
            <a:lvl5pPr marL="1804589" indent="0">
              <a:buNone/>
              <a:defRPr sz="1600" b="1"/>
            </a:lvl5pPr>
            <a:lvl6pPr marL="2255732" indent="0">
              <a:buNone/>
              <a:defRPr sz="1600" b="1"/>
            </a:lvl6pPr>
            <a:lvl7pPr marL="2706874" indent="0">
              <a:buNone/>
              <a:defRPr sz="1600" b="1"/>
            </a:lvl7pPr>
            <a:lvl8pPr marL="3158022" indent="0">
              <a:buNone/>
              <a:defRPr sz="1600" b="1"/>
            </a:lvl8pPr>
            <a:lvl9pPr marL="36091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7" y="1535113"/>
            <a:ext cx="5389033" cy="639762"/>
          </a:xfrm>
        </p:spPr>
        <p:txBody>
          <a:bodyPr anchor="b"/>
          <a:lstStyle>
            <a:lvl1pPr marL="0" indent="0">
              <a:buNone/>
              <a:defRPr sz="2400" b="1"/>
            </a:lvl1pPr>
            <a:lvl2pPr marL="451162" indent="0">
              <a:buNone/>
              <a:defRPr sz="2000" b="1"/>
            </a:lvl2pPr>
            <a:lvl3pPr marL="902319" indent="0">
              <a:buNone/>
              <a:defRPr sz="1800" b="1"/>
            </a:lvl3pPr>
            <a:lvl4pPr marL="1353447" indent="0">
              <a:buNone/>
              <a:defRPr sz="1600" b="1"/>
            </a:lvl4pPr>
            <a:lvl5pPr marL="1804589" indent="0">
              <a:buNone/>
              <a:defRPr sz="1600" b="1"/>
            </a:lvl5pPr>
            <a:lvl6pPr marL="2255732" indent="0">
              <a:buNone/>
              <a:defRPr sz="1600" b="1"/>
            </a:lvl6pPr>
            <a:lvl7pPr marL="2706874" indent="0">
              <a:buNone/>
              <a:defRPr sz="1600" b="1"/>
            </a:lvl7pPr>
            <a:lvl8pPr marL="3158022" indent="0">
              <a:buNone/>
              <a:defRPr sz="1600" b="1"/>
            </a:lvl8pPr>
            <a:lvl9pPr marL="36091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9612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11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8925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1162" indent="0">
              <a:buNone/>
              <a:defRPr sz="1200"/>
            </a:lvl2pPr>
            <a:lvl3pPr marL="902319" indent="0">
              <a:buNone/>
              <a:defRPr sz="1000"/>
            </a:lvl3pPr>
            <a:lvl4pPr marL="1353447" indent="0">
              <a:buNone/>
              <a:defRPr sz="900"/>
            </a:lvl4pPr>
            <a:lvl5pPr marL="1804589" indent="0">
              <a:buNone/>
              <a:defRPr sz="900"/>
            </a:lvl5pPr>
            <a:lvl6pPr marL="2255732" indent="0">
              <a:buNone/>
              <a:defRPr sz="900"/>
            </a:lvl6pPr>
            <a:lvl7pPr marL="2706874" indent="0">
              <a:buNone/>
              <a:defRPr sz="900"/>
            </a:lvl7pPr>
            <a:lvl8pPr marL="3158022" indent="0">
              <a:buNone/>
              <a:defRPr sz="900"/>
            </a:lvl8pPr>
            <a:lvl9pPr marL="36091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662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1162" indent="0">
              <a:buNone/>
              <a:defRPr sz="2800"/>
            </a:lvl2pPr>
            <a:lvl3pPr marL="902319" indent="0">
              <a:buNone/>
              <a:defRPr sz="2400"/>
            </a:lvl3pPr>
            <a:lvl4pPr marL="1353447" indent="0">
              <a:buNone/>
              <a:defRPr sz="2000"/>
            </a:lvl4pPr>
            <a:lvl5pPr marL="1804589" indent="0">
              <a:buNone/>
              <a:defRPr sz="2000"/>
            </a:lvl5pPr>
            <a:lvl6pPr marL="2255732" indent="0">
              <a:buNone/>
              <a:defRPr sz="2000"/>
            </a:lvl6pPr>
            <a:lvl7pPr marL="2706874" indent="0">
              <a:buNone/>
              <a:defRPr sz="2000"/>
            </a:lvl7pPr>
            <a:lvl8pPr marL="3158022" indent="0">
              <a:buNone/>
              <a:defRPr sz="2000"/>
            </a:lvl8pPr>
            <a:lvl9pPr marL="3609168"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1162" indent="0">
              <a:buNone/>
              <a:defRPr sz="1200"/>
            </a:lvl2pPr>
            <a:lvl3pPr marL="902319" indent="0">
              <a:buNone/>
              <a:defRPr sz="1000"/>
            </a:lvl3pPr>
            <a:lvl4pPr marL="1353447" indent="0">
              <a:buNone/>
              <a:defRPr sz="900"/>
            </a:lvl4pPr>
            <a:lvl5pPr marL="1804589" indent="0">
              <a:buNone/>
              <a:defRPr sz="900"/>
            </a:lvl5pPr>
            <a:lvl6pPr marL="2255732" indent="0">
              <a:buNone/>
              <a:defRPr sz="900"/>
            </a:lvl6pPr>
            <a:lvl7pPr marL="2706874" indent="0">
              <a:buNone/>
              <a:defRPr sz="900"/>
            </a:lvl7pPr>
            <a:lvl8pPr marL="3158022" indent="0">
              <a:buNone/>
              <a:defRPr sz="900"/>
            </a:lvl8pPr>
            <a:lvl9pPr marL="36091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8940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1943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B8795-9043-4F45-89D7-2A41C9354650}"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86B39-9189-498E-B7B1-6CC27E0BE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3973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400" indent="0" algn="ctr">
              <a:buNone/>
              <a:defRPr>
                <a:solidFill>
                  <a:schemeClr val="tx1">
                    <a:tint val="75000"/>
                  </a:schemeClr>
                </a:solidFill>
              </a:defRPr>
            </a:lvl2pPr>
            <a:lvl3pPr marL="912797" indent="0" algn="ctr">
              <a:buNone/>
              <a:defRPr>
                <a:solidFill>
                  <a:schemeClr val="tx1">
                    <a:tint val="75000"/>
                  </a:schemeClr>
                </a:solidFill>
              </a:defRPr>
            </a:lvl3pPr>
            <a:lvl4pPr marL="1369197" indent="0" algn="ctr">
              <a:buNone/>
              <a:defRPr>
                <a:solidFill>
                  <a:schemeClr val="tx1">
                    <a:tint val="75000"/>
                  </a:schemeClr>
                </a:solidFill>
              </a:defRPr>
            </a:lvl4pPr>
            <a:lvl5pPr marL="1825594" indent="0" algn="ctr">
              <a:buNone/>
              <a:defRPr>
                <a:solidFill>
                  <a:schemeClr val="tx1">
                    <a:tint val="75000"/>
                  </a:schemeClr>
                </a:solidFill>
              </a:defRPr>
            </a:lvl5pPr>
            <a:lvl6pPr marL="2281995" indent="0" algn="ctr">
              <a:buNone/>
              <a:defRPr>
                <a:solidFill>
                  <a:schemeClr val="tx1">
                    <a:tint val="75000"/>
                  </a:schemeClr>
                </a:solidFill>
              </a:defRPr>
            </a:lvl6pPr>
            <a:lvl7pPr marL="2738391" indent="0" algn="ctr">
              <a:buNone/>
              <a:defRPr>
                <a:solidFill>
                  <a:schemeClr val="tx1">
                    <a:tint val="75000"/>
                  </a:schemeClr>
                </a:solidFill>
              </a:defRPr>
            </a:lvl7pPr>
            <a:lvl8pPr marL="3194792" indent="0" algn="ctr">
              <a:buNone/>
              <a:defRPr>
                <a:solidFill>
                  <a:schemeClr val="tx1">
                    <a:tint val="75000"/>
                  </a:schemeClr>
                </a:solidFill>
              </a:defRPr>
            </a:lvl8pPr>
            <a:lvl9pPr marL="36511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267566"/>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40945"/>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1530" indent="0">
              <a:buNone/>
              <a:defRPr sz="2800"/>
            </a:lvl2pPr>
            <a:lvl3pPr marL="903054" indent="0">
              <a:buNone/>
              <a:defRPr sz="2400"/>
            </a:lvl3pPr>
            <a:lvl4pPr marL="1354553" indent="0">
              <a:buNone/>
              <a:defRPr sz="2000"/>
            </a:lvl4pPr>
            <a:lvl5pPr marL="1806066" indent="0">
              <a:buNone/>
              <a:defRPr sz="2000"/>
            </a:lvl5pPr>
            <a:lvl6pPr marL="2257578" indent="0">
              <a:buNone/>
              <a:defRPr sz="2000"/>
            </a:lvl6pPr>
            <a:lvl7pPr marL="2709090" indent="0">
              <a:buNone/>
              <a:defRPr sz="2000"/>
            </a:lvl7pPr>
            <a:lvl8pPr marL="3160608" indent="0">
              <a:buNone/>
              <a:defRPr sz="2000"/>
            </a:lvl8pPr>
            <a:lvl9pPr marL="361212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1530" indent="0">
              <a:buNone/>
              <a:defRPr sz="1200"/>
            </a:lvl2pPr>
            <a:lvl3pPr marL="903054" indent="0">
              <a:buNone/>
              <a:defRPr sz="1000"/>
            </a:lvl3pPr>
            <a:lvl4pPr marL="1354553" indent="0">
              <a:buNone/>
              <a:defRPr sz="900"/>
            </a:lvl4pPr>
            <a:lvl5pPr marL="1806066" indent="0">
              <a:buNone/>
              <a:defRPr sz="900"/>
            </a:lvl5pPr>
            <a:lvl6pPr marL="2257578" indent="0">
              <a:buNone/>
              <a:defRPr sz="900"/>
            </a:lvl6pPr>
            <a:lvl7pPr marL="2709090" indent="0">
              <a:buNone/>
              <a:defRPr sz="900"/>
            </a:lvl7pPr>
            <a:lvl8pPr marL="3160608" indent="0">
              <a:buNone/>
              <a:defRPr sz="900"/>
            </a:lvl8pPr>
            <a:lvl9pPr marL="361212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E1389A-4F4F-4475-B4FC-4E3B0B989C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754862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400" indent="0">
              <a:buNone/>
              <a:defRPr sz="1800">
                <a:solidFill>
                  <a:schemeClr val="tx1">
                    <a:tint val="75000"/>
                  </a:schemeClr>
                </a:solidFill>
              </a:defRPr>
            </a:lvl2pPr>
            <a:lvl3pPr marL="912797" indent="0">
              <a:buNone/>
              <a:defRPr sz="1600">
                <a:solidFill>
                  <a:schemeClr val="tx1">
                    <a:tint val="75000"/>
                  </a:schemeClr>
                </a:solidFill>
              </a:defRPr>
            </a:lvl3pPr>
            <a:lvl4pPr marL="1369197" indent="0">
              <a:buNone/>
              <a:defRPr sz="1400">
                <a:solidFill>
                  <a:schemeClr val="tx1">
                    <a:tint val="75000"/>
                  </a:schemeClr>
                </a:solidFill>
              </a:defRPr>
            </a:lvl4pPr>
            <a:lvl5pPr marL="1825594" indent="0">
              <a:buNone/>
              <a:defRPr sz="1400">
                <a:solidFill>
                  <a:schemeClr val="tx1">
                    <a:tint val="75000"/>
                  </a:schemeClr>
                </a:solidFill>
              </a:defRPr>
            </a:lvl5pPr>
            <a:lvl6pPr marL="2281995" indent="0">
              <a:buNone/>
              <a:defRPr sz="1400">
                <a:solidFill>
                  <a:schemeClr val="tx1">
                    <a:tint val="75000"/>
                  </a:schemeClr>
                </a:solidFill>
              </a:defRPr>
            </a:lvl6pPr>
            <a:lvl7pPr marL="2738391" indent="0">
              <a:buNone/>
              <a:defRPr sz="1400">
                <a:solidFill>
                  <a:schemeClr val="tx1">
                    <a:tint val="75000"/>
                  </a:schemeClr>
                </a:solidFill>
              </a:defRPr>
            </a:lvl7pPr>
            <a:lvl8pPr marL="3194792" indent="0">
              <a:buNone/>
              <a:defRPr sz="1400">
                <a:solidFill>
                  <a:schemeClr val="tx1">
                    <a:tint val="75000"/>
                  </a:schemeClr>
                </a:solidFill>
              </a:defRPr>
            </a:lvl8pPr>
            <a:lvl9pPr marL="365118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702887"/>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045509"/>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400" indent="0">
              <a:buNone/>
              <a:defRPr sz="2000" b="1"/>
            </a:lvl2pPr>
            <a:lvl3pPr marL="912797" indent="0">
              <a:buNone/>
              <a:defRPr sz="1800" b="1"/>
            </a:lvl3pPr>
            <a:lvl4pPr marL="1369197" indent="0">
              <a:buNone/>
              <a:defRPr sz="1600" b="1"/>
            </a:lvl4pPr>
            <a:lvl5pPr marL="1825594" indent="0">
              <a:buNone/>
              <a:defRPr sz="1600" b="1"/>
            </a:lvl5pPr>
            <a:lvl6pPr marL="2281995" indent="0">
              <a:buNone/>
              <a:defRPr sz="1600" b="1"/>
            </a:lvl6pPr>
            <a:lvl7pPr marL="2738391" indent="0">
              <a:buNone/>
              <a:defRPr sz="1600" b="1"/>
            </a:lvl7pPr>
            <a:lvl8pPr marL="3194792" indent="0">
              <a:buNone/>
              <a:defRPr sz="1600" b="1"/>
            </a:lvl8pPr>
            <a:lvl9pPr marL="365118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2"/>
          </a:xfrm>
        </p:spPr>
        <p:txBody>
          <a:bodyPr anchor="b"/>
          <a:lstStyle>
            <a:lvl1pPr marL="0" indent="0">
              <a:buNone/>
              <a:defRPr sz="2400" b="1"/>
            </a:lvl1pPr>
            <a:lvl2pPr marL="456400" indent="0">
              <a:buNone/>
              <a:defRPr sz="2000" b="1"/>
            </a:lvl2pPr>
            <a:lvl3pPr marL="912797" indent="0">
              <a:buNone/>
              <a:defRPr sz="1800" b="1"/>
            </a:lvl3pPr>
            <a:lvl4pPr marL="1369197" indent="0">
              <a:buNone/>
              <a:defRPr sz="1600" b="1"/>
            </a:lvl4pPr>
            <a:lvl5pPr marL="1825594" indent="0">
              <a:buNone/>
              <a:defRPr sz="1600" b="1"/>
            </a:lvl5pPr>
            <a:lvl6pPr marL="2281995" indent="0">
              <a:buNone/>
              <a:defRPr sz="1600" b="1"/>
            </a:lvl6pPr>
            <a:lvl7pPr marL="2738391" indent="0">
              <a:buNone/>
              <a:defRPr sz="1600" b="1"/>
            </a:lvl7pPr>
            <a:lvl8pPr marL="3194792" indent="0">
              <a:buNone/>
              <a:defRPr sz="1600" b="1"/>
            </a:lvl8pPr>
            <a:lvl9pPr marL="36511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405026"/>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587784"/>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057325"/>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400" indent="0">
              <a:buNone/>
              <a:defRPr sz="1200"/>
            </a:lvl2pPr>
            <a:lvl3pPr marL="912797" indent="0">
              <a:buNone/>
              <a:defRPr sz="1000"/>
            </a:lvl3pPr>
            <a:lvl4pPr marL="1369197" indent="0">
              <a:buNone/>
              <a:defRPr sz="900"/>
            </a:lvl4pPr>
            <a:lvl5pPr marL="1825594" indent="0">
              <a:buNone/>
              <a:defRPr sz="900"/>
            </a:lvl5pPr>
            <a:lvl6pPr marL="2281995" indent="0">
              <a:buNone/>
              <a:defRPr sz="900"/>
            </a:lvl6pPr>
            <a:lvl7pPr marL="2738391" indent="0">
              <a:buNone/>
              <a:defRPr sz="900"/>
            </a:lvl7pPr>
            <a:lvl8pPr marL="3194792" indent="0">
              <a:buNone/>
              <a:defRPr sz="900"/>
            </a:lvl8pPr>
            <a:lvl9pPr marL="365118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390289"/>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400" indent="0">
              <a:buNone/>
              <a:defRPr sz="2800"/>
            </a:lvl2pPr>
            <a:lvl3pPr marL="912797" indent="0">
              <a:buNone/>
              <a:defRPr sz="2400"/>
            </a:lvl3pPr>
            <a:lvl4pPr marL="1369197" indent="0">
              <a:buNone/>
              <a:defRPr sz="2000"/>
            </a:lvl4pPr>
            <a:lvl5pPr marL="1825594" indent="0">
              <a:buNone/>
              <a:defRPr sz="2000"/>
            </a:lvl5pPr>
            <a:lvl6pPr marL="2281995" indent="0">
              <a:buNone/>
              <a:defRPr sz="2000"/>
            </a:lvl6pPr>
            <a:lvl7pPr marL="2738391" indent="0">
              <a:buNone/>
              <a:defRPr sz="2000"/>
            </a:lvl7pPr>
            <a:lvl8pPr marL="3194792" indent="0">
              <a:buNone/>
              <a:defRPr sz="2000"/>
            </a:lvl8pPr>
            <a:lvl9pPr marL="365118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400" indent="0">
              <a:buNone/>
              <a:defRPr sz="1200"/>
            </a:lvl2pPr>
            <a:lvl3pPr marL="912797" indent="0">
              <a:buNone/>
              <a:defRPr sz="1000"/>
            </a:lvl3pPr>
            <a:lvl4pPr marL="1369197" indent="0">
              <a:buNone/>
              <a:defRPr sz="900"/>
            </a:lvl4pPr>
            <a:lvl5pPr marL="1825594" indent="0">
              <a:buNone/>
              <a:defRPr sz="900"/>
            </a:lvl5pPr>
            <a:lvl6pPr marL="2281995" indent="0">
              <a:buNone/>
              <a:defRPr sz="900"/>
            </a:lvl6pPr>
            <a:lvl7pPr marL="2738391" indent="0">
              <a:buNone/>
              <a:defRPr sz="900"/>
            </a:lvl7pPr>
            <a:lvl8pPr marL="3194792" indent="0">
              <a:buNone/>
              <a:defRPr sz="900"/>
            </a:lvl8pPr>
            <a:lvl9pPr marL="365118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30171"/>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323582"/>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266E66-F349-4674-B2F4-8A0C6B5EF8BF}"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D023E-3B5F-4514-AC4D-C1E242835E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321301"/>
      </p:ext>
    </p:extLst>
  </p:cSld>
  <p:clrMapOvr>
    <a:masterClrMapping/>
  </p:clrMapOvr>
  <mc:AlternateContent xmlns:mc="http://schemas.openxmlformats.org/markup-compatibility/2006" xmlns:p14="http://schemas.microsoft.com/office/powerpoint/2010/main">
    <mc:Choice Requires="p14">
      <p:transition p14:dur="10" advTm="3500"/>
    </mc:Choice>
    <mc:Fallback xmlns="">
      <p:transition advTm="35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0847" indent="0" algn="ctr">
              <a:buNone/>
              <a:defRPr>
                <a:solidFill>
                  <a:schemeClr val="tx1">
                    <a:tint val="75000"/>
                  </a:schemeClr>
                </a:solidFill>
              </a:defRPr>
            </a:lvl2pPr>
            <a:lvl3pPr marL="901689" indent="0" algn="ctr">
              <a:buNone/>
              <a:defRPr>
                <a:solidFill>
                  <a:schemeClr val="tx1">
                    <a:tint val="75000"/>
                  </a:schemeClr>
                </a:solidFill>
              </a:defRPr>
            </a:lvl3pPr>
            <a:lvl4pPr marL="1352498" indent="0" algn="ctr">
              <a:buNone/>
              <a:defRPr>
                <a:solidFill>
                  <a:schemeClr val="tx1">
                    <a:tint val="75000"/>
                  </a:schemeClr>
                </a:solidFill>
              </a:defRPr>
            </a:lvl4pPr>
            <a:lvl5pPr marL="1803324" indent="0" algn="ctr">
              <a:buNone/>
              <a:defRPr>
                <a:solidFill>
                  <a:schemeClr val="tx1">
                    <a:tint val="75000"/>
                  </a:schemeClr>
                </a:solidFill>
              </a:defRPr>
            </a:lvl5pPr>
            <a:lvl6pPr marL="2254151" indent="0" algn="ctr">
              <a:buNone/>
              <a:defRPr>
                <a:solidFill>
                  <a:schemeClr val="tx1">
                    <a:tint val="75000"/>
                  </a:schemeClr>
                </a:solidFill>
              </a:defRPr>
            </a:lvl6pPr>
            <a:lvl7pPr marL="2704978" indent="0" algn="ctr">
              <a:buNone/>
              <a:defRPr>
                <a:solidFill>
                  <a:schemeClr val="tx1">
                    <a:tint val="75000"/>
                  </a:schemeClr>
                </a:solidFill>
              </a:defRPr>
            </a:lvl7pPr>
            <a:lvl8pPr marL="3155808" indent="0" algn="ctr">
              <a:buNone/>
              <a:defRPr>
                <a:solidFill>
                  <a:schemeClr val="tx1">
                    <a:tint val="75000"/>
                  </a:schemeClr>
                </a:solidFill>
              </a:defRPr>
            </a:lvl8pPr>
            <a:lvl9pPr marL="36066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8A5DFC-F8C6-4853-852D-D59E0ABAB7EC}" type="datetimeFigureOut">
              <a:rPr lang="en-US">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348382-4A4B-4603-97B1-9D47C7EB7F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32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2.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theme" Target="../theme/theme14.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4.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06" tIns="45158" rIns="90306" bIns="4515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308"/>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06" tIns="45158" rIns="90306" bIns="451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0306" tIns="45158" rIns="90306" bIns="45158" numCol="1" anchor="t" anchorCtr="0" compatLnSpc="1">
            <a:prstTxWarp prst="textNoShape">
              <a:avLst/>
            </a:prstTxWarp>
          </a:bodyPr>
          <a:lstStyle>
            <a:lvl1pPr algn="l">
              <a:spcBef>
                <a:spcPct val="0"/>
              </a:spcBef>
              <a:defRPr sz="1400">
                <a:solidFill>
                  <a:schemeClr val="tx1"/>
                </a:solidFill>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0306" tIns="45158" rIns="90306" bIns="45158" numCol="1" anchor="t" anchorCtr="0" compatLnSpc="1">
            <a:prstTxWarp prst="textNoShape">
              <a:avLst/>
            </a:prstTxWarp>
          </a:bodyPr>
          <a:lstStyle>
            <a:lvl1pPr algn="ctr">
              <a:spcBef>
                <a:spcPct val="0"/>
              </a:spcBef>
              <a:defRPr sz="1400">
                <a:solidFill>
                  <a:schemeClr val="tx1"/>
                </a:solidFill>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0306" tIns="45158" rIns="90306" bIns="45158" numCol="1" anchor="t" anchorCtr="0" compatLnSpc="1">
            <a:prstTxWarp prst="textNoShape">
              <a:avLst/>
            </a:prstTxWarp>
          </a:bodyPr>
          <a:lstStyle>
            <a:lvl1pPr algn="r">
              <a:spcBef>
                <a:spcPct val="0"/>
              </a:spcBef>
              <a:defRPr sz="1400">
                <a:solidFill>
                  <a:schemeClr val="tx1"/>
                </a:solidFill>
                <a:cs typeface="+mn-cs"/>
              </a:defRPr>
            </a:lvl1pPr>
          </a:lstStyle>
          <a:p>
            <a:pPr>
              <a:defRPr/>
            </a:pPr>
            <a:fld id="{577D1CCA-AC7B-4D72-8ABD-434AB8455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97789"/>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 id="2147485203" r:id="rId12"/>
    <p:sldLayoutId id="2147485204" r:id="rId13"/>
    <p:sldLayoutId id="2147485205" r:id="rId14"/>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1530" algn="ctr" rtl="0" fontAlgn="base">
        <a:spcBef>
          <a:spcPct val="0"/>
        </a:spcBef>
        <a:spcAft>
          <a:spcPct val="0"/>
        </a:spcAft>
        <a:defRPr sz="4400">
          <a:solidFill>
            <a:schemeClr val="tx2"/>
          </a:solidFill>
          <a:latin typeface="Arial" charset="0"/>
        </a:defRPr>
      </a:lvl6pPr>
      <a:lvl7pPr marL="903054" algn="ctr" rtl="0" fontAlgn="base">
        <a:spcBef>
          <a:spcPct val="0"/>
        </a:spcBef>
        <a:spcAft>
          <a:spcPct val="0"/>
        </a:spcAft>
        <a:defRPr sz="4400">
          <a:solidFill>
            <a:schemeClr val="tx2"/>
          </a:solidFill>
          <a:latin typeface="Arial" charset="0"/>
        </a:defRPr>
      </a:lvl7pPr>
      <a:lvl8pPr marL="1354553" algn="ctr" rtl="0" fontAlgn="base">
        <a:spcBef>
          <a:spcPct val="0"/>
        </a:spcBef>
        <a:spcAft>
          <a:spcPct val="0"/>
        </a:spcAft>
        <a:defRPr sz="4400">
          <a:solidFill>
            <a:schemeClr val="tx2"/>
          </a:solidFill>
          <a:latin typeface="Arial" charset="0"/>
        </a:defRPr>
      </a:lvl8pPr>
      <a:lvl9pPr marL="1806066" algn="ctr" rtl="0" fontAlgn="base">
        <a:spcBef>
          <a:spcPct val="0"/>
        </a:spcBef>
        <a:spcAft>
          <a:spcPct val="0"/>
        </a:spcAft>
        <a:defRPr sz="4400">
          <a:solidFill>
            <a:schemeClr val="tx2"/>
          </a:solidFill>
          <a:latin typeface="Arial" charset="0"/>
        </a:defRPr>
      </a:lvl9pPr>
    </p:titleStyle>
    <p:bodyStyle>
      <a:lvl1pPr marL="338640" indent="-338640" algn="l" rtl="0" eaLnBrk="0" fontAlgn="base" hangingPunct="0">
        <a:spcBef>
          <a:spcPct val="20000"/>
        </a:spcBef>
        <a:spcAft>
          <a:spcPct val="0"/>
        </a:spcAft>
        <a:buChar char="•"/>
        <a:defRPr sz="3200">
          <a:solidFill>
            <a:schemeClr val="tx1"/>
          </a:solidFill>
          <a:latin typeface="+mn-lt"/>
          <a:ea typeface="+mn-ea"/>
          <a:cs typeface="+mn-cs"/>
        </a:defRPr>
      </a:lvl1pPr>
      <a:lvl2pPr marL="733704" indent="-282196" algn="l" rtl="0" eaLnBrk="0" fontAlgn="base" hangingPunct="0">
        <a:spcBef>
          <a:spcPct val="20000"/>
        </a:spcBef>
        <a:spcAft>
          <a:spcPct val="0"/>
        </a:spcAft>
        <a:buChar char="–"/>
        <a:defRPr sz="2800">
          <a:solidFill>
            <a:schemeClr val="tx1"/>
          </a:solidFill>
          <a:latin typeface="+mn-lt"/>
        </a:defRPr>
      </a:lvl2pPr>
      <a:lvl3pPr marL="1128796" indent="-225789" algn="l" rtl="0" eaLnBrk="0" fontAlgn="base" hangingPunct="0">
        <a:spcBef>
          <a:spcPct val="20000"/>
        </a:spcBef>
        <a:spcAft>
          <a:spcPct val="0"/>
        </a:spcAft>
        <a:buChar char="•"/>
        <a:defRPr sz="2400">
          <a:solidFill>
            <a:schemeClr val="tx1"/>
          </a:solidFill>
          <a:latin typeface="+mn-lt"/>
        </a:defRPr>
      </a:lvl3pPr>
      <a:lvl4pPr marL="1580303" indent="-225789" algn="l" rtl="0" eaLnBrk="0" fontAlgn="base" hangingPunct="0">
        <a:spcBef>
          <a:spcPct val="20000"/>
        </a:spcBef>
        <a:spcAft>
          <a:spcPct val="0"/>
        </a:spcAft>
        <a:buChar char="–"/>
        <a:defRPr sz="2000">
          <a:solidFill>
            <a:schemeClr val="tx1"/>
          </a:solidFill>
          <a:latin typeface="+mn-lt"/>
        </a:defRPr>
      </a:lvl4pPr>
      <a:lvl5pPr marL="2031819" indent="-225789" algn="l" rtl="0" eaLnBrk="0" fontAlgn="base" hangingPunct="0">
        <a:spcBef>
          <a:spcPct val="20000"/>
        </a:spcBef>
        <a:spcAft>
          <a:spcPct val="0"/>
        </a:spcAft>
        <a:buChar char="»"/>
        <a:defRPr sz="2000">
          <a:solidFill>
            <a:schemeClr val="tx1"/>
          </a:solidFill>
          <a:latin typeface="+mn-lt"/>
        </a:defRPr>
      </a:lvl5pPr>
      <a:lvl6pPr marL="2483336" indent="-225789" algn="l" rtl="0" fontAlgn="base">
        <a:spcBef>
          <a:spcPct val="20000"/>
        </a:spcBef>
        <a:spcAft>
          <a:spcPct val="0"/>
        </a:spcAft>
        <a:buChar char="»"/>
        <a:defRPr sz="2000">
          <a:solidFill>
            <a:schemeClr val="tx1"/>
          </a:solidFill>
          <a:latin typeface="+mn-lt"/>
        </a:defRPr>
      </a:lvl6pPr>
      <a:lvl7pPr marL="2934852" indent="-225789" algn="l" rtl="0" fontAlgn="base">
        <a:spcBef>
          <a:spcPct val="20000"/>
        </a:spcBef>
        <a:spcAft>
          <a:spcPct val="0"/>
        </a:spcAft>
        <a:buChar char="»"/>
        <a:defRPr sz="2000">
          <a:solidFill>
            <a:schemeClr val="tx1"/>
          </a:solidFill>
          <a:latin typeface="+mn-lt"/>
        </a:defRPr>
      </a:lvl7pPr>
      <a:lvl8pPr marL="3386364" indent="-225789" algn="l" rtl="0" fontAlgn="base">
        <a:spcBef>
          <a:spcPct val="20000"/>
        </a:spcBef>
        <a:spcAft>
          <a:spcPct val="0"/>
        </a:spcAft>
        <a:buChar char="»"/>
        <a:defRPr sz="2000">
          <a:solidFill>
            <a:schemeClr val="tx1"/>
          </a:solidFill>
          <a:latin typeface="+mn-lt"/>
        </a:defRPr>
      </a:lvl8pPr>
      <a:lvl9pPr marL="3837882" indent="-2257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03054" rtl="0" eaLnBrk="1" latinLnBrk="0" hangingPunct="1">
        <a:defRPr sz="1800" kern="1200">
          <a:solidFill>
            <a:schemeClr val="tx1"/>
          </a:solidFill>
          <a:latin typeface="+mn-lt"/>
          <a:ea typeface="+mn-ea"/>
          <a:cs typeface="+mn-cs"/>
        </a:defRPr>
      </a:lvl1pPr>
      <a:lvl2pPr marL="451530" algn="l" defTabSz="903054" rtl="0" eaLnBrk="1" latinLnBrk="0" hangingPunct="1">
        <a:defRPr sz="1800" kern="1200">
          <a:solidFill>
            <a:schemeClr val="tx1"/>
          </a:solidFill>
          <a:latin typeface="+mn-lt"/>
          <a:ea typeface="+mn-ea"/>
          <a:cs typeface="+mn-cs"/>
        </a:defRPr>
      </a:lvl2pPr>
      <a:lvl3pPr marL="903054" algn="l" defTabSz="903054" rtl="0" eaLnBrk="1" latinLnBrk="0" hangingPunct="1">
        <a:defRPr sz="1800" kern="1200">
          <a:solidFill>
            <a:schemeClr val="tx1"/>
          </a:solidFill>
          <a:latin typeface="+mn-lt"/>
          <a:ea typeface="+mn-ea"/>
          <a:cs typeface="+mn-cs"/>
        </a:defRPr>
      </a:lvl3pPr>
      <a:lvl4pPr marL="1354553" algn="l" defTabSz="903054" rtl="0" eaLnBrk="1" latinLnBrk="0" hangingPunct="1">
        <a:defRPr sz="1800" kern="1200">
          <a:solidFill>
            <a:schemeClr val="tx1"/>
          </a:solidFill>
          <a:latin typeface="+mn-lt"/>
          <a:ea typeface="+mn-ea"/>
          <a:cs typeface="+mn-cs"/>
        </a:defRPr>
      </a:lvl4pPr>
      <a:lvl5pPr marL="1806066" algn="l" defTabSz="903054" rtl="0" eaLnBrk="1" latinLnBrk="0" hangingPunct="1">
        <a:defRPr sz="1800" kern="1200">
          <a:solidFill>
            <a:schemeClr val="tx1"/>
          </a:solidFill>
          <a:latin typeface="+mn-lt"/>
          <a:ea typeface="+mn-ea"/>
          <a:cs typeface="+mn-cs"/>
        </a:defRPr>
      </a:lvl5pPr>
      <a:lvl6pPr marL="2257578" algn="l" defTabSz="903054" rtl="0" eaLnBrk="1" latinLnBrk="0" hangingPunct="1">
        <a:defRPr sz="1800" kern="1200">
          <a:solidFill>
            <a:schemeClr val="tx1"/>
          </a:solidFill>
          <a:latin typeface="+mn-lt"/>
          <a:ea typeface="+mn-ea"/>
          <a:cs typeface="+mn-cs"/>
        </a:defRPr>
      </a:lvl6pPr>
      <a:lvl7pPr marL="2709090" algn="l" defTabSz="903054" rtl="0" eaLnBrk="1" latinLnBrk="0" hangingPunct="1">
        <a:defRPr sz="1800" kern="1200">
          <a:solidFill>
            <a:schemeClr val="tx1"/>
          </a:solidFill>
          <a:latin typeface="+mn-lt"/>
          <a:ea typeface="+mn-ea"/>
          <a:cs typeface="+mn-cs"/>
        </a:defRPr>
      </a:lvl7pPr>
      <a:lvl8pPr marL="3160608" algn="l" defTabSz="903054" rtl="0" eaLnBrk="1" latinLnBrk="0" hangingPunct="1">
        <a:defRPr sz="1800" kern="1200">
          <a:solidFill>
            <a:schemeClr val="tx1"/>
          </a:solidFill>
          <a:latin typeface="+mn-lt"/>
          <a:ea typeface="+mn-ea"/>
          <a:cs typeface="+mn-cs"/>
        </a:defRPr>
      </a:lvl8pPr>
      <a:lvl9pPr marL="3612123" algn="l" defTabSz="9030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0233" tIns="45122" rIns="90233" bIns="45122" rtlCol="0" anchor="ctr">
            <a:normAutofit/>
          </a:bodyPr>
          <a:lstStyle/>
          <a:p>
            <a:r>
              <a:rPr lang="en-US"/>
              <a:t>Click to edit Master title style</a:t>
            </a:r>
          </a:p>
        </p:txBody>
      </p:sp>
      <p:sp>
        <p:nvSpPr>
          <p:cNvPr id="3" name="Text Placeholder 2"/>
          <p:cNvSpPr>
            <a:spLocks noGrp="1"/>
          </p:cNvSpPr>
          <p:nvPr>
            <p:ph type="body" idx="1"/>
          </p:nvPr>
        </p:nvSpPr>
        <p:spPr>
          <a:xfrm>
            <a:off x="609600" y="1600314"/>
            <a:ext cx="10972800" cy="4525963"/>
          </a:xfrm>
          <a:prstGeom prst="rect">
            <a:avLst/>
          </a:prstGeom>
        </p:spPr>
        <p:txBody>
          <a:bodyPr vert="horz" lIns="90233" tIns="45122" rIns="90233" bIns="451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0233" tIns="45122" rIns="90233" bIns="45122" rtlCol="0" anchor="ctr"/>
          <a:lstStyle>
            <a:lvl1pPr algn="l">
              <a:defRPr sz="1200">
                <a:solidFill>
                  <a:schemeClr val="tx1">
                    <a:tint val="75000"/>
                  </a:schemeClr>
                </a:solidFill>
              </a:defRPr>
            </a:lvl1pPr>
          </a:lstStyle>
          <a:p>
            <a:pPr fontAlgn="auto">
              <a:spcBef>
                <a:spcPts val="0"/>
              </a:spcBef>
              <a:spcAft>
                <a:spcPts val="0"/>
              </a:spcAft>
            </a:pPr>
            <a:fld id="{E00B8795-9043-4F45-89D7-2A41C9354650}" type="datetimeFigureOut">
              <a:rPr lang="en-US" smtClean="0">
                <a:solidFill>
                  <a:prstClr val="black">
                    <a:tint val="75000"/>
                  </a:prstClr>
                </a:solidFill>
                <a:latin typeface="Calibri"/>
              </a:rPr>
              <a:pPr fontAlgn="auto">
                <a:spcBef>
                  <a:spcPts val="0"/>
                </a:spcBef>
                <a:spcAft>
                  <a:spcPts val="0"/>
                </a:spcAft>
              </a:pPr>
              <a:t>10/10/2025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0233" tIns="45122" rIns="90233" bIns="45122"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0233" tIns="45122" rIns="90233" bIns="45122" rtlCol="0" anchor="ctr"/>
          <a:lstStyle>
            <a:lvl1pPr algn="r">
              <a:defRPr sz="1200">
                <a:solidFill>
                  <a:schemeClr val="tx1">
                    <a:tint val="75000"/>
                  </a:schemeClr>
                </a:solidFill>
              </a:defRPr>
            </a:lvl1pPr>
          </a:lstStyle>
          <a:p>
            <a:pPr fontAlgn="auto">
              <a:spcBef>
                <a:spcPts val="0"/>
              </a:spcBef>
              <a:spcAft>
                <a:spcPts val="0"/>
              </a:spcAft>
            </a:pPr>
            <a:fld id="{FD886B39-9189-498E-B7B1-6CC27E0BEC9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497197"/>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xStyles>
    <p:titleStyle>
      <a:lvl1pPr algn="ctr" defTabSz="902319" rtl="0" eaLnBrk="1" latinLnBrk="0" hangingPunct="1">
        <a:spcBef>
          <a:spcPct val="0"/>
        </a:spcBef>
        <a:buNone/>
        <a:defRPr sz="4400" kern="1200">
          <a:solidFill>
            <a:schemeClr val="tx1"/>
          </a:solidFill>
          <a:latin typeface="+mj-lt"/>
          <a:ea typeface="+mj-ea"/>
          <a:cs typeface="+mj-cs"/>
        </a:defRPr>
      </a:lvl1pPr>
    </p:titleStyle>
    <p:bodyStyle>
      <a:lvl1pPr marL="338364" indent="-338364" algn="l" defTabSz="90231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3103" indent="-281965" algn="l" defTabSz="90231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7872" indent="-225605" algn="l" defTabSz="90231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79015"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0158"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81305"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2451"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3595"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34742"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2319" rtl="0" eaLnBrk="1" latinLnBrk="0" hangingPunct="1">
        <a:defRPr sz="1800" kern="1200">
          <a:solidFill>
            <a:schemeClr val="tx1"/>
          </a:solidFill>
          <a:latin typeface="+mn-lt"/>
          <a:ea typeface="+mn-ea"/>
          <a:cs typeface="+mn-cs"/>
        </a:defRPr>
      </a:lvl1pPr>
      <a:lvl2pPr marL="451162" algn="l" defTabSz="902319" rtl="0" eaLnBrk="1" latinLnBrk="0" hangingPunct="1">
        <a:defRPr sz="1800" kern="1200">
          <a:solidFill>
            <a:schemeClr val="tx1"/>
          </a:solidFill>
          <a:latin typeface="+mn-lt"/>
          <a:ea typeface="+mn-ea"/>
          <a:cs typeface="+mn-cs"/>
        </a:defRPr>
      </a:lvl2pPr>
      <a:lvl3pPr marL="902319" algn="l" defTabSz="902319" rtl="0" eaLnBrk="1" latinLnBrk="0" hangingPunct="1">
        <a:defRPr sz="1800" kern="1200">
          <a:solidFill>
            <a:schemeClr val="tx1"/>
          </a:solidFill>
          <a:latin typeface="+mn-lt"/>
          <a:ea typeface="+mn-ea"/>
          <a:cs typeface="+mn-cs"/>
        </a:defRPr>
      </a:lvl3pPr>
      <a:lvl4pPr marL="1353447" algn="l" defTabSz="902319" rtl="0" eaLnBrk="1" latinLnBrk="0" hangingPunct="1">
        <a:defRPr sz="1800" kern="1200">
          <a:solidFill>
            <a:schemeClr val="tx1"/>
          </a:solidFill>
          <a:latin typeface="+mn-lt"/>
          <a:ea typeface="+mn-ea"/>
          <a:cs typeface="+mn-cs"/>
        </a:defRPr>
      </a:lvl4pPr>
      <a:lvl5pPr marL="1804589" algn="l" defTabSz="902319" rtl="0" eaLnBrk="1" latinLnBrk="0" hangingPunct="1">
        <a:defRPr sz="1800" kern="1200">
          <a:solidFill>
            <a:schemeClr val="tx1"/>
          </a:solidFill>
          <a:latin typeface="+mn-lt"/>
          <a:ea typeface="+mn-ea"/>
          <a:cs typeface="+mn-cs"/>
        </a:defRPr>
      </a:lvl5pPr>
      <a:lvl6pPr marL="2255732" algn="l" defTabSz="902319" rtl="0" eaLnBrk="1" latinLnBrk="0" hangingPunct="1">
        <a:defRPr sz="1800" kern="1200">
          <a:solidFill>
            <a:schemeClr val="tx1"/>
          </a:solidFill>
          <a:latin typeface="+mn-lt"/>
          <a:ea typeface="+mn-ea"/>
          <a:cs typeface="+mn-cs"/>
        </a:defRPr>
      </a:lvl6pPr>
      <a:lvl7pPr marL="2706874" algn="l" defTabSz="902319" rtl="0" eaLnBrk="1" latinLnBrk="0" hangingPunct="1">
        <a:defRPr sz="1800" kern="1200">
          <a:solidFill>
            <a:schemeClr val="tx1"/>
          </a:solidFill>
          <a:latin typeface="+mn-lt"/>
          <a:ea typeface="+mn-ea"/>
          <a:cs typeface="+mn-cs"/>
        </a:defRPr>
      </a:lvl7pPr>
      <a:lvl8pPr marL="3158022" algn="l" defTabSz="902319" rtl="0" eaLnBrk="1" latinLnBrk="0" hangingPunct="1">
        <a:defRPr sz="1800" kern="1200">
          <a:solidFill>
            <a:schemeClr val="tx1"/>
          </a:solidFill>
          <a:latin typeface="+mn-lt"/>
          <a:ea typeface="+mn-ea"/>
          <a:cs typeface="+mn-cs"/>
        </a:defRPr>
      </a:lvl8pPr>
      <a:lvl9pPr marL="3609168" algn="l" defTabSz="90231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80" tIns="45641" rIns="91280" bIns="45641" rtlCol="0" anchor="ctr">
            <a:normAutofit/>
          </a:bodyPr>
          <a:lstStyle/>
          <a:p>
            <a:r>
              <a:rPr lang="en-US"/>
              <a:t>Click to edit Master title style</a:t>
            </a:r>
          </a:p>
        </p:txBody>
      </p:sp>
      <p:sp>
        <p:nvSpPr>
          <p:cNvPr id="3" name="Text Placeholder 2"/>
          <p:cNvSpPr>
            <a:spLocks noGrp="1"/>
          </p:cNvSpPr>
          <p:nvPr>
            <p:ph type="body" idx="1"/>
          </p:nvPr>
        </p:nvSpPr>
        <p:spPr>
          <a:xfrm>
            <a:off x="609600" y="1600216"/>
            <a:ext cx="10972800" cy="4525963"/>
          </a:xfrm>
          <a:prstGeom prst="rect">
            <a:avLst/>
          </a:prstGeom>
        </p:spPr>
        <p:txBody>
          <a:bodyPr vert="horz" lIns="91280" tIns="45641" rIns="91280" bIns="456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280" tIns="45641" rIns="91280" bIns="45641" rtlCol="0" anchor="ctr"/>
          <a:lstStyle>
            <a:lvl1pPr algn="l">
              <a:defRPr sz="1200">
                <a:solidFill>
                  <a:schemeClr val="tx1">
                    <a:tint val="75000"/>
                  </a:schemeClr>
                </a:solidFill>
              </a:defRPr>
            </a:lvl1pPr>
          </a:lstStyle>
          <a:p>
            <a:pPr fontAlgn="auto">
              <a:spcBef>
                <a:spcPts val="0"/>
              </a:spcBef>
              <a:spcAft>
                <a:spcPts val="0"/>
              </a:spcAft>
            </a:pPr>
            <a:fld id="{C2266E66-F349-4674-B2F4-8A0C6B5EF8BF}" type="datetimeFigureOut">
              <a:rPr lang="en-US" smtClean="0">
                <a:solidFill>
                  <a:prstClr val="black">
                    <a:tint val="75000"/>
                  </a:prstClr>
                </a:solidFill>
                <a:latin typeface="Calibri"/>
              </a:rPr>
              <a:pPr fontAlgn="auto">
                <a:spcBef>
                  <a:spcPts val="0"/>
                </a:spcBef>
                <a:spcAft>
                  <a:spcPts val="0"/>
                </a:spcAft>
              </a:pPr>
              <a:t>10/10/2025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280" tIns="45641" rIns="91280" bIns="45641"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280" tIns="45641" rIns="91280" bIns="45641" rtlCol="0" anchor="ctr"/>
          <a:lstStyle>
            <a:lvl1pPr algn="r">
              <a:defRPr sz="1200">
                <a:solidFill>
                  <a:schemeClr val="tx1">
                    <a:tint val="75000"/>
                  </a:schemeClr>
                </a:solidFill>
              </a:defRPr>
            </a:lvl1pPr>
          </a:lstStyle>
          <a:p>
            <a:pPr fontAlgn="auto">
              <a:spcBef>
                <a:spcPts val="0"/>
              </a:spcBef>
              <a:spcAft>
                <a:spcPts val="0"/>
              </a:spcAft>
            </a:pPr>
            <a:fld id="{A4CD023E-3B5F-4514-AC4D-C1E242835E0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9426102"/>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mc:AlternateContent xmlns:mc="http://schemas.openxmlformats.org/markup-compatibility/2006" xmlns:p14="http://schemas.microsoft.com/office/powerpoint/2010/main">
    <mc:Choice Requires="p14">
      <p:transition p14:dur="10" advTm="3500"/>
    </mc:Choice>
    <mc:Fallback xmlns="">
      <p:transition advTm="3500"/>
    </mc:Fallback>
  </mc:AlternateContent>
  <p:txStyles>
    <p:titleStyle>
      <a:lvl1pPr algn="ctr" defTabSz="912797" rtl="0" eaLnBrk="1" latinLnBrk="0" hangingPunct="1">
        <a:spcBef>
          <a:spcPct val="0"/>
        </a:spcBef>
        <a:buNone/>
        <a:defRPr sz="4400" kern="1200">
          <a:solidFill>
            <a:schemeClr val="tx1"/>
          </a:solidFill>
          <a:latin typeface="+mj-lt"/>
          <a:ea typeface="+mj-ea"/>
          <a:cs typeface="+mj-cs"/>
        </a:defRPr>
      </a:lvl1pPr>
    </p:titleStyle>
    <p:bodyStyle>
      <a:lvl1pPr marL="342299" indent="-342299" algn="l" defTabSz="91279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647" indent="-285248" algn="l" defTabSz="91279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997" indent="-228203" algn="l" defTabSz="91279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396" indent="-228203" algn="l" defTabSz="91279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793" indent="-228203" algn="l" defTabSz="91279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194" indent="-228203" algn="l" defTabSz="9127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594" indent="-228203" algn="l" defTabSz="9127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991" indent="-228203" algn="l" defTabSz="9127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388" indent="-228203" algn="l" defTabSz="91279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797" rtl="0" eaLnBrk="1" latinLnBrk="0" hangingPunct="1">
        <a:defRPr sz="1800" kern="1200">
          <a:solidFill>
            <a:schemeClr val="tx1"/>
          </a:solidFill>
          <a:latin typeface="+mn-lt"/>
          <a:ea typeface="+mn-ea"/>
          <a:cs typeface="+mn-cs"/>
        </a:defRPr>
      </a:lvl1pPr>
      <a:lvl2pPr marL="456400" algn="l" defTabSz="912797" rtl="0" eaLnBrk="1" latinLnBrk="0" hangingPunct="1">
        <a:defRPr sz="1800" kern="1200">
          <a:solidFill>
            <a:schemeClr val="tx1"/>
          </a:solidFill>
          <a:latin typeface="+mn-lt"/>
          <a:ea typeface="+mn-ea"/>
          <a:cs typeface="+mn-cs"/>
        </a:defRPr>
      </a:lvl2pPr>
      <a:lvl3pPr marL="912797" algn="l" defTabSz="912797" rtl="0" eaLnBrk="1" latinLnBrk="0" hangingPunct="1">
        <a:defRPr sz="1800" kern="1200">
          <a:solidFill>
            <a:schemeClr val="tx1"/>
          </a:solidFill>
          <a:latin typeface="+mn-lt"/>
          <a:ea typeface="+mn-ea"/>
          <a:cs typeface="+mn-cs"/>
        </a:defRPr>
      </a:lvl3pPr>
      <a:lvl4pPr marL="1369197" algn="l" defTabSz="912797" rtl="0" eaLnBrk="1" latinLnBrk="0" hangingPunct="1">
        <a:defRPr sz="1800" kern="1200">
          <a:solidFill>
            <a:schemeClr val="tx1"/>
          </a:solidFill>
          <a:latin typeface="+mn-lt"/>
          <a:ea typeface="+mn-ea"/>
          <a:cs typeface="+mn-cs"/>
        </a:defRPr>
      </a:lvl4pPr>
      <a:lvl5pPr marL="1825594" algn="l" defTabSz="912797" rtl="0" eaLnBrk="1" latinLnBrk="0" hangingPunct="1">
        <a:defRPr sz="1800" kern="1200">
          <a:solidFill>
            <a:schemeClr val="tx1"/>
          </a:solidFill>
          <a:latin typeface="+mn-lt"/>
          <a:ea typeface="+mn-ea"/>
          <a:cs typeface="+mn-cs"/>
        </a:defRPr>
      </a:lvl5pPr>
      <a:lvl6pPr marL="2281995" algn="l" defTabSz="912797" rtl="0" eaLnBrk="1" latinLnBrk="0" hangingPunct="1">
        <a:defRPr sz="1800" kern="1200">
          <a:solidFill>
            <a:schemeClr val="tx1"/>
          </a:solidFill>
          <a:latin typeface="+mn-lt"/>
          <a:ea typeface="+mn-ea"/>
          <a:cs typeface="+mn-cs"/>
        </a:defRPr>
      </a:lvl6pPr>
      <a:lvl7pPr marL="2738391" algn="l" defTabSz="912797" rtl="0" eaLnBrk="1" latinLnBrk="0" hangingPunct="1">
        <a:defRPr sz="1800" kern="1200">
          <a:solidFill>
            <a:schemeClr val="tx1"/>
          </a:solidFill>
          <a:latin typeface="+mn-lt"/>
          <a:ea typeface="+mn-ea"/>
          <a:cs typeface="+mn-cs"/>
        </a:defRPr>
      </a:lvl7pPr>
      <a:lvl8pPr marL="3194792" algn="l" defTabSz="912797" rtl="0" eaLnBrk="1" latinLnBrk="0" hangingPunct="1">
        <a:defRPr sz="1800" kern="1200">
          <a:solidFill>
            <a:schemeClr val="tx1"/>
          </a:solidFill>
          <a:latin typeface="+mn-lt"/>
          <a:ea typeface="+mn-ea"/>
          <a:cs typeface="+mn-cs"/>
        </a:defRPr>
      </a:lvl8pPr>
      <a:lvl9pPr marL="3651189" algn="l" defTabSz="91279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0170" tIns="45091" rIns="90170" bIns="45091" rtlCol="0" anchor="ctr">
            <a:normAutofit/>
          </a:bodyPr>
          <a:lstStyle/>
          <a:p>
            <a:r>
              <a:rPr lang="en-US"/>
              <a:t>Click to edit Master title style</a:t>
            </a:r>
          </a:p>
        </p:txBody>
      </p:sp>
      <p:sp>
        <p:nvSpPr>
          <p:cNvPr id="3" name="Text Placeholder 2"/>
          <p:cNvSpPr>
            <a:spLocks noGrp="1"/>
          </p:cNvSpPr>
          <p:nvPr>
            <p:ph type="body" idx="1"/>
          </p:nvPr>
        </p:nvSpPr>
        <p:spPr>
          <a:xfrm>
            <a:off x="609600" y="1600321"/>
            <a:ext cx="10972800" cy="4525963"/>
          </a:xfrm>
          <a:prstGeom prst="rect">
            <a:avLst/>
          </a:prstGeom>
        </p:spPr>
        <p:txBody>
          <a:bodyPr vert="horz" lIns="90170" tIns="45091" rIns="90170" bIns="450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0170" tIns="45091" rIns="90170" bIns="45091" rtlCol="0" anchor="ctr"/>
          <a:lstStyle>
            <a:lvl1pPr algn="l">
              <a:defRPr sz="1200">
                <a:solidFill>
                  <a:schemeClr val="tx1">
                    <a:tint val="75000"/>
                  </a:schemeClr>
                </a:solidFill>
              </a:defRPr>
            </a:lvl1pPr>
          </a:lstStyle>
          <a:p>
            <a:pPr defTabSz="901689" fontAlgn="auto">
              <a:spcBef>
                <a:spcPts val="0"/>
              </a:spcBef>
              <a:spcAft>
                <a:spcPts val="0"/>
              </a:spcAft>
            </a:pPr>
            <a:fld id="{EF8A5DFC-F8C6-4853-852D-D59E0ABAB7EC}" type="datetimeFigureOut">
              <a:rPr lang="en-US" smtClean="0">
                <a:solidFill>
                  <a:prstClr val="black">
                    <a:tint val="75000"/>
                  </a:prstClr>
                </a:solidFill>
                <a:latin typeface="Calibri"/>
              </a:rPr>
              <a:pPr defTabSz="901689" fontAlgn="auto">
                <a:spcBef>
                  <a:spcPts val="0"/>
                </a:spcBef>
                <a:spcAft>
                  <a:spcPts val="0"/>
                </a:spcAft>
              </a:pPr>
              <a:t>10/10/2025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0170" tIns="45091" rIns="90170" bIns="45091" rtlCol="0" anchor="ctr"/>
          <a:lstStyle>
            <a:lvl1pPr algn="ctr">
              <a:defRPr sz="1200">
                <a:solidFill>
                  <a:schemeClr val="tx1">
                    <a:tint val="75000"/>
                  </a:schemeClr>
                </a:solidFill>
              </a:defRPr>
            </a:lvl1pPr>
          </a:lstStyle>
          <a:p>
            <a:pPr defTabSz="901689"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0170" tIns="45091" rIns="90170" bIns="45091" rtlCol="0" anchor="ctr"/>
          <a:lstStyle>
            <a:lvl1pPr algn="r">
              <a:defRPr sz="1200">
                <a:solidFill>
                  <a:schemeClr val="tx1">
                    <a:tint val="75000"/>
                  </a:schemeClr>
                </a:solidFill>
              </a:defRPr>
            </a:lvl1pPr>
          </a:lstStyle>
          <a:p>
            <a:pPr defTabSz="901689" fontAlgn="auto">
              <a:spcBef>
                <a:spcPts val="0"/>
              </a:spcBef>
              <a:spcAft>
                <a:spcPts val="0"/>
              </a:spcAft>
            </a:pPr>
            <a:fld id="{3F348382-4A4B-4603-97B1-9D47C7EB7FAC}" type="slidenum">
              <a:rPr lang="en-US" smtClean="0">
                <a:solidFill>
                  <a:prstClr val="black">
                    <a:tint val="75000"/>
                  </a:prstClr>
                </a:solidFill>
                <a:latin typeface="Calibri"/>
              </a:rPr>
              <a:pPr defTabSz="901689"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0455906"/>
      </p:ext>
    </p:extLst>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defTabSz="901689" rtl="0" eaLnBrk="1" latinLnBrk="0" hangingPunct="1">
        <a:spcBef>
          <a:spcPct val="0"/>
        </a:spcBef>
        <a:buNone/>
        <a:defRPr sz="4400" kern="1200">
          <a:solidFill>
            <a:schemeClr val="tx1"/>
          </a:solidFill>
          <a:latin typeface="+mj-lt"/>
          <a:ea typeface="+mj-ea"/>
          <a:cs typeface="+mj-cs"/>
        </a:defRPr>
      </a:lvl1pPr>
    </p:titleStyle>
    <p:bodyStyle>
      <a:lvl1pPr marL="338127" indent="-338127" algn="l" defTabSz="90168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2588" indent="-281767" algn="l" defTabSz="90168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7081" indent="-225448" algn="l" defTabSz="90168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77907" indent="-225448" algn="l" defTabSz="90168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28736" indent="-225448" algn="l" defTabSz="90168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79565" indent="-225448" algn="l" defTabSz="9016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0395" indent="-225448" algn="l" defTabSz="9016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1223" indent="-225448" algn="l" defTabSz="9016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32053" indent="-225448" algn="l" defTabSz="9016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1689" rtl="0" eaLnBrk="1" latinLnBrk="0" hangingPunct="1">
        <a:defRPr sz="1800" kern="1200">
          <a:solidFill>
            <a:schemeClr val="tx1"/>
          </a:solidFill>
          <a:latin typeface="+mn-lt"/>
          <a:ea typeface="+mn-ea"/>
          <a:cs typeface="+mn-cs"/>
        </a:defRPr>
      </a:lvl1pPr>
      <a:lvl2pPr marL="450847" algn="l" defTabSz="901689" rtl="0" eaLnBrk="1" latinLnBrk="0" hangingPunct="1">
        <a:defRPr sz="1800" kern="1200">
          <a:solidFill>
            <a:schemeClr val="tx1"/>
          </a:solidFill>
          <a:latin typeface="+mn-lt"/>
          <a:ea typeface="+mn-ea"/>
          <a:cs typeface="+mn-cs"/>
        </a:defRPr>
      </a:lvl2pPr>
      <a:lvl3pPr marL="901689" algn="l" defTabSz="901689" rtl="0" eaLnBrk="1" latinLnBrk="0" hangingPunct="1">
        <a:defRPr sz="1800" kern="1200">
          <a:solidFill>
            <a:schemeClr val="tx1"/>
          </a:solidFill>
          <a:latin typeface="+mn-lt"/>
          <a:ea typeface="+mn-ea"/>
          <a:cs typeface="+mn-cs"/>
        </a:defRPr>
      </a:lvl3pPr>
      <a:lvl4pPr marL="1352498" algn="l" defTabSz="901689" rtl="0" eaLnBrk="1" latinLnBrk="0" hangingPunct="1">
        <a:defRPr sz="1800" kern="1200">
          <a:solidFill>
            <a:schemeClr val="tx1"/>
          </a:solidFill>
          <a:latin typeface="+mn-lt"/>
          <a:ea typeface="+mn-ea"/>
          <a:cs typeface="+mn-cs"/>
        </a:defRPr>
      </a:lvl4pPr>
      <a:lvl5pPr marL="1803324" algn="l" defTabSz="901689" rtl="0" eaLnBrk="1" latinLnBrk="0" hangingPunct="1">
        <a:defRPr sz="1800" kern="1200">
          <a:solidFill>
            <a:schemeClr val="tx1"/>
          </a:solidFill>
          <a:latin typeface="+mn-lt"/>
          <a:ea typeface="+mn-ea"/>
          <a:cs typeface="+mn-cs"/>
        </a:defRPr>
      </a:lvl5pPr>
      <a:lvl6pPr marL="2254151" algn="l" defTabSz="901689" rtl="0" eaLnBrk="1" latinLnBrk="0" hangingPunct="1">
        <a:defRPr sz="1800" kern="1200">
          <a:solidFill>
            <a:schemeClr val="tx1"/>
          </a:solidFill>
          <a:latin typeface="+mn-lt"/>
          <a:ea typeface="+mn-ea"/>
          <a:cs typeface="+mn-cs"/>
        </a:defRPr>
      </a:lvl6pPr>
      <a:lvl7pPr marL="2704978" algn="l" defTabSz="901689" rtl="0" eaLnBrk="1" latinLnBrk="0" hangingPunct="1">
        <a:defRPr sz="1800" kern="1200">
          <a:solidFill>
            <a:schemeClr val="tx1"/>
          </a:solidFill>
          <a:latin typeface="+mn-lt"/>
          <a:ea typeface="+mn-ea"/>
          <a:cs typeface="+mn-cs"/>
        </a:defRPr>
      </a:lvl7pPr>
      <a:lvl8pPr marL="3155808" algn="l" defTabSz="901689" rtl="0" eaLnBrk="1" latinLnBrk="0" hangingPunct="1">
        <a:defRPr sz="1800" kern="1200">
          <a:solidFill>
            <a:schemeClr val="tx1"/>
          </a:solidFill>
          <a:latin typeface="+mn-lt"/>
          <a:ea typeface="+mn-ea"/>
          <a:cs typeface="+mn-cs"/>
        </a:defRPr>
      </a:lvl8pPr>
      <a:lvl9pPr marL="3606636" algn="l" defTabSz="9016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E1872-751F-D643-A50C-D1C37B5F1F22}"/>
              </a:ext>
            </a:extLst>
          </p:cNvPr>
          <p:cNvSpPr>
            <a:spLocks noGrp="1"/>
          </p:cNvSpPr>
          <p:nvPr>
            <p:ph type="title"/>
          </p:nvPr>
        </p:nvSpPr>
        <p:spPr>
          <a:xfrm>
            <a:off x="838200" y="1292088"/>
            <a:ext cx="10515600" cy="5335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75F3E24-5190-D549-915C-DA17471373EE}"/>
              </a:ext>
            </a:extLst>
          </p:cNvPr>
          <p:cNvSpPr>
            <a:spLocks noGrp="1"/>
          </p:cNvSpPr>
          <p:nvPr>
            <p:ph type="body" idx="1"/>
          </p:nvPr>
        </p:nvSpPr>
        <p:spPr>
          <a:xfrm>
            <a:off x="838200" y="1952367"/>
            <a:ext cx="10515600" cy="40203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FCDBD8-ADF7-8E46-9FE4-20A36296042E}"/>
              </a:ext>
            </a:extLst>
          </p:cNvPr>
          <p:cNvSpPr>
            <a:spLocks noGrp="1"/>
          </p:cNvSpPr>
          <p:nvPr>
            <p:ph type="dt" sz="half" idx="2"/>
          </p:nvPr>
        </p:nvSpPr>
        <p:spPr>
          <a:xfrm>
            <a:off x="838200" y="610921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9D2F7-44A0-9D47-9D5C-0077E6DEEED9}" type="datetime1">
              <a:rPr lang="en-US" smtClean="0"/>
              <a:t>10/10/2025</a:t>
            </a:fld>
            <a:endParaRPr lang="en-US"/>
          </a:p>
        </p:txBody>
      </p:sp>
      <p:sp>
        <p:nvSpPr>
          <p:cNvPr id="6" name="Slide Number Placeholder 5">
            <a:extLst>
              <a:ext uri="{FF2B5EF4-FFF2-40B4-BE49-F238E27FC236}">
                <a16:creationId xmlns:a16="http://schemas.microsoft.com/office/drawing/2014/main" id="{A7F8D0AC-AB83-C143-A506-5D77132146BA}"/>
              </a:ext>
            </a:extLst>
          </p:cNvPr>
          <p:cNvSpPr>
            <a:spLocks noGrp="1"/>
          </p:cNvSpPr>
          <p:nvPr>
            <p:ph type="sldNum" sz="quarter" idx="4"/>
          </p:nvPr>
        </p:nvSpPr>
        <p:spPr>
          <a:xfrm>
            <a:off x="8610600" y="6109211"/>
            <a:ext cx="2743200" cy="365125"/>
          </a:xfrm>
          <a:prstGeom prst="rect">
            <a:avLst/>
          </a:prstGeom>
        </p:spPr>
        <p:txBody>
          <a:bodyPr vert="horz" lIns="91440" tIns="45720" rIns="91440" bIns="45720" rtlCol="0" anchor="ctr"/>
          <a:lstStyle>
            <a:lvl1pPr algn="r">
              <a:defRPr sz="1600" b="0">
                <a:solidFill>
                  <a:schemeClr val="tx1">
                    <a:tint val="75000"/>
                  </a:schemeClr>
                </a:solidFill>
                <a:latin typeface="Titillium Web" pitchFamily="2" charset="77"/>
              </a:defRPr>
            </a:lvl1pPr>
          </a:lstStyle>
          <a:p>
            <a:fld id="{A47D994E-8634-4D4A-A0A4-CCDF6FA7212D}" type="slidenum">
              <a:rPr lang="en-US" smtClean="0"/>
              <a:pPr/>
              <a:t>‹#›</a:t>
            </a:fld>
            <a:endParaRPr lang="en-US" dirty="0"/>
          </a:p>
        </p:txBody>
      </p:sp>
    </p:spTree>
    <p:extLst>
      <p:ext uri="{BB962C8B-B14F-4D97-AF65-F5344CB8AC3E}">
        <p14:creationId xmlns:p14="http://schemas.microsoft.com/office/powerpoint/2010/main" val="117799349"/>
      </p:ext>
    </p:extLst>
  </p:cSld>
  <p:clrMap bg1="lt1" tx1="dk1" bg2="lt2" tx2="dk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Lst>
  <p:hf hdr="0" ftr="0"/>
  <p:txStyles>
    <p:titleStyle>
      <a:lvl1pPr algn="l" defTabSz="914400" rtl="0" eaLnBrk="1" latinLnBrk="0" hangingPunct="1">
        <a:lnSpc>
          <a:spcPts val="4580"/>
        </a:lnSpc>
        <a:spcBef>
          <a:spcPct val="0"/>
        </a:spcBef>
        <a:buNone/>
        <a:defRPr sz="4200" kern="1200" cap="all" baseline="0">
          <a:solidFill>
            <a:srgbClr val="515857"/>
          </a:solidFill>
          <a:latin typeface="Teko" panose="02000000000000000000" pitchFamily="2" charset="77"/>
          <a:ea typeface="+mj-ea"/>
          <a:cs typeface="Teko" panose="02000000000000000000"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515857"/>
          </a:solidFill>
          <a:latin typeface="Titillium Web"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rgbClr val="515857"/>
          </a:solidFill>
          <a:latin typeface="Titillium Web" pitchFamily="2" charset="77"/>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515857"/>
          </a:solidFill>
          <a:latin typeface="Titillium Web" pitchFamily="2" charset="77"/>
          <a:ea typeface="+mn-ea"/>
          <a:cs typeface="+mn-cs"/>
        </a:defRPr>
      </a:lvl3pPr>
      <a:lvl4pPr marL="914400" indent="-228600" algn="l" defTabSz="914400" rtl="0" eaLnBrk="1" latinLnBrk="0" hangingPunct="1">
        <a:lnSpc>
          <a:spcPct val="90000"/>
        </a:lnSpc>
        <a:spcBef>
          <a:spcPts val="500"/>
        </a:spcBef>
        <a:buFont typeface="Courier New" panose="02070309020205020404" pitchFamily="49" charset="0"/>
        <a:buChar char="o"/>
        <a:defRPr sz="1800" kern="1200">
          <a:solidFill>
            <a:srgbClr val="515857"/>
          </a:solidFill>
          <a:latin typeface="Titillium Web" pitchFamily="2" charset="77"/>
          <a:ea typeface="+mn-ea"/>
          <a:cs typeface="+mn-cs"/>
        </a:defRPr>
      </a:lvl4pPr>
      <a:lvl5pPr marL="1371600" indent="-228600" algn="l" defTabSz="914400" rtl="0" eaLnBrk="1" latinLnBrk="0" hangingPunct="1">
        <a:lnSpc>
          <a:spcPct val="90000"/>
        </a:lnSpc>
        <a:spcBef>
          <a:spcPts val="500"/>
        </a:spcBef>
        <a:buFont typeface="Arial" panose="020B0604020202020204" pitchFamily="34" charset="0"/>
        <a:buChar char="•"/>
        <a:defRPr sz="1800" i="0" kern="1200">
          <a:solidFill>
            <a:srgbClr val="515857"/>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285" tIns="45147" rIns="90285" bIns="45147"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609600" y="1600308"/>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285" tIns="45147" rIns="90285" bIns="451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0285" tIns="45147" rIns="90285" bIns="45147" rtlCol="0" anchor="ctr"/>
          <a:lstStyle>
            <a:lvl1pPr algn="l">
              <a:defRPr sz="1200">
                <a:solidFill>
                  <a:prstClr val="black">
                    <a:tint val="75000"/>
                  </a:prstClr>
                </a:solidFill>
                <a:latin typeface="Arial" pitchFamily="34" charset="0"/>
                <a:cs typeface="Arial" pitchFamily="34" charset="0"/>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0285" tIns="45147" rIns="90285" bIns="45147" rtlCol="0" anchor="ctr"/>
          <a:lstStyle>
            <a:lvl1pPr algn="ctr">
              <a:defRPr sz="1200">
                <a:solidFill>
                  <a:prstClr val="black">
                    <a:tint val="75000"/>
                  </a:prstClr>
                </a:solidFill>
                <a:latin typeface="Arial" pitchFamily="34" charset="0"/>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0285" tIns="45147" rIns="90285" bIns="45147" rtlCol="0" anchor="ctr"/>
          <a:lstStyle>
            <a:lvl1pPr algn="r">
              <a:defRPr sz="1200">
                <a:solidFill>
                  <a:prstClr val="black">
                    <a:tint val="75000"/>
                  </a:prstClr>
                </a:solidFill>
                <a:latin typeface="Arial" pitchFamily="34" charset="0"/>
                <a:cs typeface="Arial" pitchFamily="34" charset="0"/>
              </a:defRPr>
            </a:lvl1pPr>
          </a:lstStyle>
          <a:p>
            <a:pPr>
              <a:defRPr/>
            </a:pPr>
            <a:fld id="{477330DF-CCE3-41D2-B685-0540666C4B54}" type="slidenum">
              <a:rPr lang="en-US"/>
              <a:pPr>
                <a:defRPr/>
              </a:pPr>
              <a:t>‹#›</a:t>
            </a:fld>
            <a:endParaRPr lang="en-US" dirty="0"/>
          </a:p>
        </p:txBody>
      </p:sp>
      <p:sp>
        <p:nvSpPr>
          <p:cNvPr id="4103" name="Line 8"/>
          <p:cNvSpPr>
            <a:spLocks noChangeShapeType="1"/>
          </p:cNvSpPr>
          <p:nvPr/>
        </p:nvSpPr>
        <p:spPr bwMode="auto">
          <a:xfrm>
            <a:off x="711200" y="838200"/>
            <a:ext cx="10058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lIns="90285" tIns="45147" rIns="90285" bIns="45147"/>
          <a:lstStyle/>
          <a:p>
            <a:endParaRPr lang="en-US" sz="2400" dirty="0"/>
          </a:p>
        </p:txBody>
      </p:sp>
    </p:spTree>
    <p:extLst>
      <p:ext uri="{BB962C8B-B14F-4D97-AF65-F5344CB8AC3E}">
        <p14:creationId xmlns:p14="http://schemas.microsoft.com/office/powerpoint/2010/main" val="792343613"/>
      </p:ext>
    </p:extLst>
  </p:cSld>
  <p:clrMap bg1="lt1" tx1="dk1" bg2="lt2" tx2="dk2" accent1="accent1" accent2="accent2" accent3="accent3" accent4="accent4" accent5="accent5" accent6="accent6" hlink="hlink" folHlink="folHlink"/>
  <p:sldLayoutIdLst>
    <p:sldLayoutId id="2147485524" r:id="rId1"/>
    <p:sldLayoutId id="2147485525" r:id="rId2"/>
    <p:sldLayoutId id="2147485526" r:id="rId3"/>
    <p:sldLayoutId id="2147485527" r:id="rId4"/>
    <p:sldLayoutId id="2147485528" r:id="rId5"/>
    <p:sldLayoutId id="2147485529" r:id="rId6"/>
    <p:sldLayoutId id="2147485530" r:id="rId7"/>
    <p:sldLayoutId id="2147485531" r:id="rId8"/>
    <p:sldLayoutId id="2147485532" r:id="rId9"/>
    <p:sldLayoutId id="2147485533" r:id="rId10"/>
    <p:sldLayoutId id="2147485534" r:id="rId11"/>
    <p:sldLayoutId id="2147485535" r:id="rId12"/>
    <p:sldLayoutId id="2147485536" r:id="rId13"/>
    <p:sldLayoutId id="2147485537" r:id="rId14"/>
    <p:sldLayoutId id="2147485538" r:id="rId15"/>
    <p:sldLayoutId id="2147485539"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1425" algn="ctr" rtl="0" fontAlgn="base">
        <a:spcBef>
          <a:spcPct val="0"/>
        </a:spcBef>
        <a:spcAft>
          <a:spcPct val="0"/>
        </a:spcAft>
        <a:defRPr sz="4400">
          <a:solidFill>
            <a:schemeClr val="tx1"/>
          </a:solidFill>
          <a:latin typeface="Calibri" pitchFamily="34" charset="0"/>
        </a:defRPr>
      </a:lvl6pPr>
      <a:lvl7pPr marL="902844" algn="ctr" rtl="0" fontAlgn="base">
        <a:spcBef>
          <a:spcPct val="0"/>
        </a:spcBef>
        <a:spcAft>
          <a:spcPct val="0"/>
        </a:spcAft>
        <a:defRPr sz="4400">
          <a:solidFill>
            <a:schemeClr val="tx1"/>
          </a:solidFill>
          <a:latin typeface="Calibri" pitchFamily="34" charset="0"/>
        </a:defRPr>
      </a:lvl7pPr>
      <a:lvl8pPr marL="1354237" algn="ctr" rtl="0" fontAlgn="base">
        <a:spcBef>
          <a:spcPct val="0"/>
        </a:spcBef>
        <a:spcAft>
          <a:spcPct val="0"/>
        </a:spcAft>
        <a:defRPr sz="4400">
          <a:solidFill>
            <a:schemeClr val="tx1"/>
          </a:solidFill>
          <a:latin typeface="Calibri" pitchFamily="34" charset="0"/>
        </a:defRPr>
      </a:lvl8pPr>
      <a:lvl9pPr marL="1805644" algn="ctr" rtl="0" fontAlgn="base">
        <a:spcBef>
          <a:spcPct val="0"/>
        </a:spcBef>
        <a:spcAft>
          <a:spcPct val="0"/>
        </a:spcAft>
        <a:defRPr sz="4400">
          <a:solidFill>
            <a:schemeClr val="tx1"/>
          </a:solidFill>
          <a:latin typeface="Calibri" pitchFamily="34" charset="0"/>
        </a:defRPr>
      </a:lvl9pPr>
    </p:titleStyle>
    <p:bodyStyle>
      <a:lvl1pPr marL="337073" indent="-33707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32138" indent="-28063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27230" indent="-22420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78744" indent="-2242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30260" indent="-2242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482756" indent="-225736" algn="l" defTabSz="9028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4166" indent="-225736" algn="l" defTabSz="9028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5573" indent="-225736" algn="l" defTabSz="9028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36984" indent="-225736" algn="l" defTabSz="9028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2844" rtl="0" eaLnBrk="1" latinLnBrk="0" hangingPunct="1">
        <a:defRPr sz="1800" kern="1200">
          <a:solidFill>
            <a:schemeClr val="tx1"/>
          </a:solidFill>
          <a:latin typeface="+mn-lt"/>
          <a:ea typeface="+mn-ea"/>
          <a:cs typeface="+mn-cs"/>
        </a:defRPr>
      </a:lvl1pPr>
      <a:lvl2pPr marL="451425" algn="l" defTabSz="902844" rtl="0" eaLnBrk="1" latinLnBrk="0" hangingPunct="1">
        <a:defRPr sz="1800" kern="1200">
          <a:solidFill>
            <a:schemeClr val="tx1"/>
          </a:solidFill>
          <a:latin typeface="+mn-lt"/>
          <a:ea typeface="+mn-ea"/>
          <a:cs typeface="+mn-cs"/>
        </a:defRPr>
      </a:lvl2pPr>
      <a:lvl3pPr marL="902844" algn="l" defTabSz="902844" rtl="0" eaLnBrk="1" latinLnBrk="0" hangingPunct="1">
        <a:defRPr sz="1800" kern="1200">
          <a:solidFill>
            <a:schemeClr val="tx1"/>
          </a:solidFill>
          <a:latin typeface="+mn-lt"/>
          <a:ea typeface="+mn-ea"/>
          <a:cs typeface="+mn-cs"/>
        </a:defRPr>
      </a:lvl3pPr>
      <a:lvl4pPr marL="1354237" algn="l" defTabSz="902844" rtl="0" eaLnBrk="1" latinLnBrk="0" hangingPunct="1">
        <a:defRPr sz="1800" kern="1200">
          <a:solidFill>
            <a:schemeClr val="tx1"/>
          </a:solidFill>
          <a:latin typeface="+mn-lt"/>
          <a:ea typeface="+mn-ea"/>
          <a:cs typeface="+mn-cs"/>
        </a:defRPr>
      </a:lvl4pPr>
      <a:lvl5pPr marL="1805644" algn="l" defTabSz="902844" rtl="0" eaLnBrk="1" latinLnBrk="0" hangingPunct="1">
        <a:defRPr sz="1800" kern="1200">
          <a:solidFill>
            <a:schemeClr val="tx1"/>
          </a:solidFill>
          <a:latin typeface="+mn-lt"/>
          <a:ea typeface="+mn-ea"/>
          <a:cs typeface="+mn-cs"/>
        </a:defRPr>
      </a:lvl5pPr>
      <a:lvl6pPr marL="2257050" algn="l" defTabSz="902844" rtl="0" eaLnBrk="1" latinLnBrk="0" hangingPunct="1">
        <a:defRPr sz="1800" kern="1200">
          <a:solidFill>
            <a:schemeClr val="tx1"/>
          </a:solidFill>
          <a:latin typeface="+mn-lt"/>
          <a:ea typeface="+mn-ea"/>
          <a:cs typeface="+mn-cs"/>
        </a:defRPr>
      </a:lvl6pPr>
      <a:lvl7pPr marL="2708456" algn="l" defTabSz="902844" rtl="0" eaLnBrk="1" latinLnBrk="0" hangingPunct="1">
        <a:defRPr sz="1800" kern="1200">
          <a:solidFill>
            <a:schemeClr val="tx1"/>
          </a:solidFill>
          <a:latin typeface="+mn-lt"/>
          <a:ea typeface="+mn-ea"/>
          <a:cs typeface="+mn-cs"/>
        </a:defRPr>
      </a:lvl7pPr>
      <a:lvl8pPr marL="3159868" algn="l" defTabSz="902844" rtl="0" eaLnBrk="1" latinLnBrk="0" hangingPunct="1">
        <a:defRPr sz="1800" kern="1200">
          <a:solidFill>
            <a:schemeClr val="tx1"/>
          </a:solidFill>
          <a:latin typeface="+mn-lt"/>
          <a:ea typeface="+mn-ea"/>
          <a:cs typeface="+mn-cs"/>
        </a:defRPr>
      </a:lvl8pPr>
      <a:lvl9pPr marL="3611278" algn="l" defTabSz="90284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BD3AA-E41D-42F2-932F-53383F137995}" type="datetimeFigureOut">
              <a:rPr lang="en-US" smtClean="0"/>
              <a:pPr/>
              <a:t>10/10/2025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AFD98E-1EA0-4FF9-8A1A-84731D177273}" type="slidenum">
              <a:rPr lang="en-US" smtClean="0"/>
              <a:pPr/>
              <a:t>‹#›</a:t>
            </a:fld>
            <a:endParaRPr lang="en-US" dirty="0"/>
          </a:p>
        </p:txBody>
      </p:sp>
    </p:spTree>
    <p:extLst>
      <p:ext uri="{BB962C8B-B14F-4D97-AF65-F5344CB8AC3E}">
        <p14:creationId xmlns:p14="http://schemas.microsoft.com/office/powerpoint/2010/main" val="875276722"/>
      </p:ext>
    </p:extLst>
  </p:cSld>
  <p:clrMap bg1="lt1" tx1="dk1" bg2="lt2" tx2="dk2" accent1="accent1" accent2="accent2" accent3="accent3" accent4="accent4" accent5="accent5" accent6="accent6" hlink="hlink" folHlink="folHlink"/>
  <p:sldLayoutIdLst>
    <p:sldLayoutId id="2147485541" r:id="rId1"/>
    <p:sldLayoutId id="2147485542" r:id="rId2"/>
    <p:sldLayoutId id="2147485543" r:id="rId3"/>
    <p:sldLayoutId id="2147485544" r:id="rId4"/>
    <p:sldLayoutId id="2147485545" r:id="rId5"/>
    <p:sldLayoutId id="2147485546" r:id="rId6"/>
    <p:sldLayoutId id="2147485547" r:id="rId7"/>
    <p:sldLayoutId id="2147485548" r:id="rId8"/>
    <p:sldLayoutId id="2147485549" r:id="rId9"/>
    <p:sldLayoutId id="2147485550" r:id="rId10"/>
    <p:sldLayoutId id="214748555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E1872-751F-D643-A50C-D1C37B5F1F22}"/>
              </a:ext>
            </a:extLst>
          </p:cNvPr>
          <p:cNvSpPr>
            <a:spLocks noGrp="1"/>
          </p:cNvSpPr>
          <p:nvPr>
            <p:ph type="title"/>
          </p:nvPr>
        </p:nvSpPr>
        <p:spPr>
          <a:xfrm>
            <a:off x="838200" y="1292088"/>
            <a:ext cx="10515600" cy="5335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75F3E24-5190-D549-915C-DA17471373EE}"/>
              </a:ext>
            </a:extLst>
          </p:cNvPr>
          <p:cNvSpPr>
            <a:spLocks noGrp="1"/>
          </p:cNvSpPr>
          <p:nvPr>
            <p:ph type="body" idx="1"/>
          </p:nvPr>
        </p:nvSpPr>
        <p:spPr>
          <a:xfrm>
            <a:off x="838200" y="1952367"/>
            <a:ext cx="10515600" cy="40203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FCDBD8-ADF7-8E46-9FE4-20A36296042E}"/>
              </a:ext>
            </a:extLst>
          </p:cNvPr>
          <p:cNvSpPr>
            <a:spLocks noGrp="1"/>
          </p:cNvSpPr>
          <p:nvPr>
            <p:ph type="dt" sz="half" idx="2"/>
          </p:nvPr>
        </p:nvSpPr>
        <p:spPr>
          <a:xfrm>
            <a:off x="838200" y="610921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9D2F7-44A0-9D47-9D5C-0077E6DEEED9}" type="datetime1">
              <a:rPr lang="en-US" smtClean="0"/>
              <a:t>10/10/2025</a:t>
            </a:fld>
            <a:endParaRPr lang="en-US"/>
          </a:p>
        </p:txBody>
      </p:sp>
      <p:sp>
        <p:nvSpPr>
          <p:cNvPr id="6" name="Slide Number Placeholder 5">
            <a:extLst>
              <a:ext uri="{FF2B5EF4-FFF2-40B4-BE49-F238E27FC236}">
                <a16:creationId xmlns:a16="http://schemas.microsoft.com/office/drawing/2014/main" id="{A7F8D0AC-AB83-C143-A506-5D77132146BA}"/>
              </a:ext>
            </a:extLst>
          </p:cNvPr>
          <p:cNvSpPr>
            <a:spLocks noGrp="1"/>
          </p:cNvSpPr>
          <p:nvPr>
            <p:ph type="sldNum" sz="quarter" idx="4"/>
          </p:nvPr>
        </p:nvSpPr>
        <p:spPr>
          <a:xfrm>
            <a:off x="8610600" y="6109211"/>
            <a:ext cx="2743200" cy="365125"/>
          </a:xfrm>
          <a:prstGeom prst="rect">
            <a:avLst/>
          </a:prstGeom>
        </p:spPr>
        <p:txBody>
          <a:bodyPr vert="horz" lIns="91440" tIns="45720" rIns="91440" bIns="45720" rtlCol="0" anchor="ctr"/>
          <a:lstStyle>
            <a:lvl1pPr algn="r">
              <a:defRPr sz="1600" b="0">
                <a:solidFill>
                  <a:schemeClr val="tx1">
                    <a:tint val="75000"/>
                  </a:schemeClr>
                </a:solidFill>
                <a:latin typeface="Titillium Web" pitchFamily="2" charset="77"/>
              </a:defRPr>
            </a:lvl1pPr>
          </a:lstStyle>
          <a:p>
            <a:fld id="{A47D994E-8634-4D4A-A0A4-CCDF6FA7212D}" type="slidenum">
              <a:rPr lang="en-US" smtClean="0"/>
              <a:pPr/>
              <a:t>‹#›</a:t>
            </a:fld>
            <a:endParaRPr lang="en-US" dirty="0"/>
          </a:p>
        </p:txBody>
      </p:sp>
    </p:spTree>
    <p:extLst>
      <p:ext uri="{BB962C8B-B14F-4D97-AF65-F5344CB8AC3E}">
        <p14:creationId xmlns:p14="http://schemas.microsoft.com/office/powerpoint/2010/main" val="3738238032"/>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439" r:id="rId7"/>
  </p:sldLayoutIdLst>
  <p:hf hdr="0" ftr="0"/>
  <p:txStyles>
    <p:titleStyle>
      <a:lvl1pPr algn="l" defTabSz="914400" rtl="0" eaLnBrk="1" latinLnBrk="0" hangingPunct="1">
        <a:lnSpc>
          <a:spcPts val="4580"/>
        </a:lnSpc>
        <a:spcBef>
          <a:spcPct val="0"/>
        </a:spcBef>
        <a:buNone/>
        <a:defRPr sz="4200" kern="1200" cap="all" baseline="0">
          <a:solidFill>
            <a:srgbClr val="515857"/>
          </a:solidFill>
          <a:latin typeface="Teko" panose="02000000000000000000" pitchFamily="2" charset="77"/>
          <a:ea typeface="+mj-ea"/>
          <a:cs typeface="Teko" panose="02000000000000000000"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515857"/>
          </a:solidFill>
          <a:latin typeface="Titillium Web"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rgbClr val="515857"/>
          </a:solidFill>
          <a:latin typeface="Titillium Web" pitchFamily="2" charset="77"/>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515857"/>
          </a:solidFill>
          <a:latin typeface="Titillium Web" pitchFamily="2" charset="77"/>
          <a:ea typeface="+mn-ea"/>
          <a:cs typeface="+mn-cs"/>
        </a:defRPr>
      </a:lvl3pPr>
      <a:lvl4pPr marL="914400" indent="-228600" algn="l" defTabSz="914400" rtl="0" eaLnBrk="1" latinLnBrk="0" hangingPunct="1">
        <a:lnSpc>
          <a:spcPct val="90000"/>
        </a:lnSpc>
        <a:spcBef>
          <a:spcPts val="500"/>
        </a:spcBef>
        <a:buFont typeface="Courier New" panose="02070309020205020404" pitchFamily="49" charset="0"/>
        <a:buChar char="o"/>
        <a:defRPr sz="1800" kern="1200">
          <a:solidFill>
            <a:srgbClr val="515857"/>
          </a:solidFill>
          <a:latin typeface="Titillium Web" pitchFamily="2" charset="77"/>
          <a:ea typeface="+mn-ea"/>
          <a:cs typeface="+mn-cs"/>
        </a:defRPr>
      </a:lvl4pPr>
      <a:lvl5pPr marL="1371600" indent="-228600" algn="l" defTabSz="914400" rtl="0" eaLnBrk="1" latinLnBrk="0" hangingPunct="1">
        <a:lnSpc>
          <a:spcPct val="90000"/>
        </a:lnSpc>
        <a:spcBef>
          <a:spcPts val="500"/>
        </a:spcBef>
        <a:buFont typeface="Arial" panose="020B0604020202020204" pitchFamily="34" charset="0"/>
        <a:buChar char="•"/>
        <a:defRPr sz="1800" i="0" kern="1200">
          <a:solidFill>
            <a:srgbClr val="515857"/>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0233" tIns="45122" rIns="90233" bIns="45122" rtlCol="0" anchor="ctr">
            <a:normAutofit/>
          </a:bodyPr>
          <a:lstStyle/>
          <a:p>
            <a:r>
              <a:rPr lang="en-US"/>
              <a:t>Click to edit Master title style</a:t>
            </a:r>
          </a:p>
        </p:txBody>
      </p:sp>
      <p:sp>
        <p:nvSpPr>
          <p:cNvPr id="3" name="Text Placeholder 2"/>
          <p:cNvSpPr>
            <a:spLocks noGrp="1"/>
          </p:cNvSpPr>
          <p:nvPr>
            <p:ph type="body" idx="1"/>
          </p:nvPr>
        </p:nvSpPr>
        <p:spPr>
          <a:xfrm>
            <a:off x="609600" y="1600314"/>
            <a:ext cx="10972800" cy="4525963"/>
          </a:xfrm>
          <a:prstGeom prst="rect">
            <a:avLst/>
          </a:prstGeom>
        </p:spPr>
        <p:txBody>
          <a:bodyPr vert="horz" lIns="90233" tIns="45122" rIns="90233" bIns="451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0233" tIns="45122" rIns="90233" bIns="45122" rtlCol="0" anchor="ctr"/>
          <a:lstStyle>
            <a:lvl1pPr algn="l">
              <a:defRPr sz="1200">
                <a:solidFill>
                  <a:schemeClr val="tx1">
                    <a:tint val="75000"/>
                  </a:schemeClr>
                </a:solidFill>
              </a:defRPr>
            </a:lvl1pPr>
          </a:lstStyle>
          <a:p>
            <a:pPr fontAlgn="auto">
              <a:spcBef>
                <a:spcPts val="0"/>
              </a:spcBef>
              <a:spcAft>
                <a:spcPts val="0"/>
              </a:spcAft>
            </a:pPr>
            <a:fld id="{E00B8795-9043-4F45-89D7-2A41C9354650}" type="datetimeFigureOut">
              <a:rPr lang="en-US" smtClean="0">
                <a:solidFill>
                  <a:prstClr val="black">
                    <a:tint val="75000"/>
                  </a:prstClr>
                </a:solidFill>
                <a:latin typeface="Calibri"/>
              </a:rPr>
              <a:pPr fontAlgn="auto">
                <a:spcBef>
                  <a:spcPts val="0"/>
                </a:spcBef>
                <a:spcAft>
                  <a:spcPts val="0"/>
                </a:spcAft>
              </a:pPr>
              <a:t>10/10/2025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0233" tIns="45122" rIns="90233" bIns="45122"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0233" tIns="45122" rIns="90233" bIns="45122" rtlCol="0" anchor="ctr"/>
          <a:lstStyle>
            <a:lvl1pPr algn="r">
              <a:defRPr sz="1200">
                <a:solidFill>
                  <a:schemeClr val="tx1">
                    <a:tint val="75000"/>
                  </a:schemeClr>
                </a:solidFill>
              </a:defRPr>
            </a:lvl1pPr>
          </a:lstStyle>
          <a:p>
            <a:pPr fontAlgn="auto">
              <a:spcBef>
                <a:spcPts val="0"/>
              </a:spcBef>
              <a:spcAft>
                <a:spcPts val="0"/>
              </a:spcAft>
            </a:pPr>
            <a:fld id="{FD886B39-9189-498E-B7B1-6CC27E0BEC9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4278334"/>
      </p:ext>
    </p:extLst>
  </p:cSld>
  <p:clrMap bg1="lt1" tx1="dk1" bg2="lt2" tx2="dk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txStyles>
    <p:titleStyle>
      <a:lvl1pPr algn="ctr" defTabSz="902319" rtl="0" eaLnBrk="1" latinLnBrk="0" hangingPunct="1">
        <a:spcBef>
          <a:spcPct val="0"/>
        </a:spcBef>
        <a:buNone/>
        <a:defRPr sz="4400" kern="1200">
          <a:solidFill>
            <a:schemeClr val="tx1"/>
          </a:solidFill>
          <a:latin typeface="+mj-lt"/>
          <a:ea typeface="+mj-ea"/>
          <a:cs typeface="+mj-cs"/>
        </a:defRPr>
      </a:lvl1pPr>
    </p:titleStyle>
    <p:bodyStyle>
      <a:lvl1pPr marL="338364" indent="-338364" algn="l" defTabSz="90231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3103" indent="-281965" algn="l" defTabSz="90231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7872" indent="-225605" algn="l" defTabSz="90231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79015"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0158"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81305"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2451"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3595"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34742" indent="-225605" algn="l" defTabSz="9023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2319" rtl="0" eaLnBrk="1" latinLnBrk="0" hangingPunct="1">
        <a:defRPr sz="1800" kern="1200">
          <a:solidFill>
            <a:schemeClr val="tx1"/>
          </a:solidFill>
          <a:latin typeface="+mn-lt"/>
          <a:ea typeface="+mn-ea"/>
          <a:cs typeface="+mn-cs"/>
        </a:defRPr>
      </a:lvl1pPr>
      <a:lvl2pPr marL="451162" algn="l" defTabSz="902319" rtl="0" eaLnBrk="1" latinLnBrk="0" hangingPunct="1">
        <a:defRPr sz="1800" kern="1200">
          <a:solidFill>
            <a:schemeClr val="tx1"/>
          </a:solidFill>
          <a:latin typeface="+mn-lt"/>
          <a:ea typeface="+mn-ea"/>
          <a:cs typeface="+mn-cs"/>
        </a:defRPr>
      </a:lvl2pPr>
      <a:lvl3pPr marL="902319" algn="l" defTabSz="902319" rtl="0" eaLnBrk="1" latinLnBrk="0" hangingPunct="1">
        <a:defRPr sz="1800" kern="1200">
          <a:solidFill>
            <a:schemeClr val="tx1"/>
          </a:solidFill>
          <a:latin typeface="+mn-lt"/>
          <a:ea typeface="+mn-ea"/>
          <a:cs typeface="+mn-cs"/>
        </a:defRPr>
      </a:lvl3pPr>
      <a:lvl4pPr marL="1353447" algn="l" defTabSz="902319" rtl="0" eaLnBrk="1" latinLnBrk="0" hangingPunct="1">
        <a:defRPr sz="1800" kern="1200">
          <a:solidFill>
            <a:schemeClr val="tx1"/>
          </a:solidFill>
          <a:latin typeface="+mn-lt"/>
          <a:ea typeface="+mn-ea"/>
          <a:cs typeface="+mn-cs"/>
        </a:defRPr>
      </a:lvl4pPr>
      <a:lvl5pPr marL="1804589" algn="l" defTabSz="902319" rtl="0" eaLnBrk="1" latinLnBrk="0" hangingPunct="1">
        <a:defRPr sz="1800" kern="1200">
          <a:solidFill>
            <a:schemeClr val="tx1"/>
          </a:solidFill>
          <a:latin typeface="+mn-lt"/>
          <a:ea typeface="+mn-ea"/>
          <a:cs typeface="+mn-cs"/>
        </a:defRPr>
      </a:lvl5pPr>
      <a:lvl6pPr marL="2255732" algn="l" defTabSz="902319" rtl="0" eaLnBrk="1" latinLnBrk="0" hangingPunct="1">
        <a:defRPr sz="1800" kern="1200">
          <a:solidFill>
            <a:schemeClr val="tx1"/>
          </a:solidFill>
          <a:latin typeface="+mn-lt"/>
          <a:ea typeface="+mn-ea"/>
          <a:cs typeface="+mn-cs"/>
        </a:defRPr>
      </a:lvl6pPr>
      <a:lvl7pPr marL="2706874" algn="l" defTabSz="902319" rtl="0" eaLnBrk="1" latinLnBrk="0" hangingPunct="1">
        <a:defRPr sz="1800" kern="1200">
          <a:solidFill>
            <a:schemeClr val="tx1"/>
          </a:solidFill>
          <a:latin typeface="+mn-lt"/>
          <a:ea typeface="+mn-ea"/>
          <a:cs typeface="+mn-cs"/>
        </a:defRPr>
      </a:lvl7pPr>
      <a:lvl8pPr marL="3158022" algn="l" defTabSz="902319" rtl="0" eaLnBrk="1" latinLnBrk="0" hangingPunct="1">
        <a:defRPr sz="1800" kern="1200">
          <a:solidFill>
            <a:schemeClr val="tx1"/>
          </a:solidFill>
          <a:latin typeface="+mn-lt"/>
          <a:ea typeface="+mn-ea"/>
          <a:cs typeface="+mn-cs"/>
        </a:defRPr>
      </a:lvl8pPr>
      <a:lvl9pPr marL="3609168" algn="l" defTabSz="90231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707993"/>
      </p:ext>
    </p:extLst>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E1872-751F-D643-A50C-D1C37B5F1F22}"/>
              </a:ext>
            </a:extLst>
          </p:cNvPr>
          <p:cNvSpPr>
            <a:spLocks noGrp="1"/>
          </p:cNvSpPr>
          <p:nvPr>
            <p:ph type="title"/>
          </p:nvPr>
        </p:nvSpPr>
        <p:spPr>
          <a:xfrm>
            <a:off x="838200" y="1292088"/>
            <a:ext cx="10515600" cy="5335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75F3E24-5190-D549-915C-DA17471373EE}"/>
              </a:ext>
            </a:extLst>
          </p:cNvPr>
          <p:cNvSpPr>
            <a:spLocks noGrp="1"/>
          </p:cNvSpPr>
          <p:nvPr>
            <p:ph type="body" idx="1"/>
          </p:nvPr>
        </p:nvSpPr>
        <p:spPr>
          <a:xfrm>
            <a:off x="838200" y="1952367"/>
            <a:ext cx="10515600" cy="40203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FCDBD8-ADF7-8E46-9FE4-20A36296042E}"/>
              </a:ext>
            </a:extLst>
          </p:cNvPr>
          <p:cNvSpPr>
            <a:spLocks noGrp="1"/>
          </p:cNvSpPr>
          <p:nvPr>
            <p:ph type="dt" sz="half" idx="2"/>
          </p:nvPr>
        </p:nvSpPr>
        <p:spPr>
          <a:xfrm>
            <a:off x="838200" y="610921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9D2F7-44A0-9D47-9D5C-0077E6DEEED9}" type="datetime1">
              <a:rPr lang="en-US" smtClean="0"/>
              <a:t>10/10/2025</a:t>
            </a:fld>
            <a:endParaRPr lang="en-US"/>
          </a:p>
        </p:txBody>
      </p:sp>
      <p:sp>
        <p:nvSpPr>
          <p:cNvPr id="6" name="Slide Number Placeholder 5">
            <a:extLst>
              <a:ext uri="{FF2B5EF4-FFF2-40B4-BE49-F238E27FC236}">
                <a16:creationId xmlns:a16="http://schemas.microsoft.com/office/drawing/2014/main" id="{A7F8D0AC-AB83-C143-A506-5D77132146BA}"/>
              </a:ext>
            </a:extLst>
          </p:cNvPr>
          <p:cNvSpPr>
            <a:spLocks noGrp="1"/>
          </p:cNvSpPr>
          <p:nvPr>
            <p:ph type="sldNum" sz="quarter" idx="4"/>
          </p:nvPr>
        </p:nvSpPr>
        <p:spPr>
          <a:xfrm>
            <a:off x="8610600" y="6109211"/>
            <a:ext cx="2743200" cy="365125"/>
          </a:xfrm>
          <a:prstGeom prst="rect">
            <a:avLst/>
          </a:prstGeom>
        </p:spPr>
        <p:txBody>
          <a:bodyPr vert="horz" lIns="91440" tIns="45720" rIns="91440" bIns="45720" rtlCol="0" anchor="ctr"/>
          <a:lstStyle>
            <a:lvl1pPr algn="r">
              <a:defRPr sz="1600" b="0">
                <a:solidFill>
                  <a:schemeClr val="tx1">
                    <a:tint val="75000"/>
                  </a:schemeClr>
                </a:solidFill>
                <a:latin typeface="Titillium Web" pitchFamily="2" charset="77"/>
              </a:defRPr>
            </a:lvl1pPr>
          </a:lstStyle>
          <a:p>
            <a:fld id="{A47D994E-8634-4D4A-A0A4-CCDF6FA7212D}" type="slidenum">
              <a:rPr lang="en-US" smtClean="0"/>
              <a:pPr/>
              <a:t>‹#›</a:t>
            </a:fld>
            <a:endParaRPr lang="en-US" dirty="0"/>
          </a:p>
        </p:txBody>
      </p:sp>
    </p:spTree>
    <p:extLst>
      <p:ext uri="{BB962C8B-B14F-4D97-AF65-F5344CB8AC3E}">
        <p14:creationId xmlns:p14="http://schemas.microsoft.com/office/powerpoint/2010/main" val="1524399814"/>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Lst>
  <p:hf hdr="0" ftr="0"/>
  <p:txStyles>
    <p:titleStyle>
      <a:lvl1pPr algn="l" defTabSz="914400" rtl="0" eaLnBrk="1" latinLnBrk="0" hangingPunct="1">
        <a:lnSpc>
          <a:spcPts val="4580"/>
        </a:lnSpc>
        <a:spcBef>
          <a:spcPct val="0"/>
        </a:spcBef>
        <a:buNone/>
        <a:defRPr sz="4200" kern="1200" cap="all" baseline="0">
          <a:solidFill>
            <a:srgbClr val="515857"/>
          </a:solidFill>
          <a:latin typeface="Teko" panose="02000000000000000000" pitchFamily="2" charset="77"/>
          <a:ea typeface="+mj-ea"/>
          <a:cs typeface="Teko" panose="02000000000000000000"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515857"/>
          </a:solidFill>
          <a:latin typeface="Titillium Web"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rgbClr val="515857"/>
          </a:solidFill>
          <a:latin typeface="Titillium Web" pitchFamily="2" charset="77"/>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515857"/>
          </a:solidFill>
          <a:latin typeface="Titillium Web" pitchFamily="2" charset="77"/>
          <a:ea typeface="+mn-ea"/>
          <a:cs typeface="+mn-cs"/>
        </a:defRPr>
      </a:lvl3pPr>
      <a:lvl4pPr marL="914400" indent="-228600" algn="l" defTabSz="914400" rtl="0" eaLnBrk="1" latinLnBrk="0" hangingPunct="1">
        <a:lnSpc>
          <a:spcPct val="90000"/>
        </a:lnSpc>
        <a:spcBef>
          <a:spcPts val="500"/>
        </a:spcBef>
        <a:buFont typeface="Courier New" panose="02070309020205020404" pitchFamily="49" charset="0"/>
        <a:buChar char="o"/>
        <a:defRPr sz="1800" kern="1200">
          <a:solidFill>
            <a:srgbClr val="515857"/>
          </a:solidFill>
          <a:latin typeface="Titillium Web" pitchFamily="2" charset="77"/>
          <a:ea typeface="+mn-ea"/>
          <a:cs typeface="+mn-cs"/>
        </a:defRPr>
      </a:lvl4pPr>
      <a:lvl5pPr marL="1371600" indent="-228600" algn="l" defTabSz="914400" rtl="0" eaLnBrk="1" latinLnBrk="0" hangingPunct="1">
        <a:lnSpc>
          <a:spcPct val="90000"/>
        </a:lnSpc>
        <a:spcBef>
          <a:spcPts val="500"/>
        </a:spcBef>
        <a:buFont typeface="Arial" panose="020B0604020202020204" pitchFamily="34" charset="0"/>
        <a:buChar char="•"/>
        <a:defRPr sz="1800" i="0" kern="1200">
          <a:solidFill>
            <a:srgbClr val="515857"/>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E1872-751F-D643-A50C-D1C37B5F1F22}"/>
              </a:ext>
            </a:extLst>
          </p:cNvPr>
          <p:cNvSpPr>
            <a:spLocks noGrp="1"/>
          </p:cNvSpPr>
          <p:nvPr>
            <p:ph type="title"/>
          </p:nvPr>
        </p:nvSpPr>
        <p:spPr>
          <a:xfrm>
            <a:off x="838200" y="1292088"/>
            <a:ext cx="10515600" cy="5335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75F3E24-5190-D549-915C-DA17471373EE}"/>
              </a:ext>
            </a:extLst>
          </p:cNvPr>
          <p:cNvSpPr>
            <a:spLocks noGrp="1"/>
          </p:cNvSpPr>
          <p:nvPr>
            <p:ph type="body" idx="1"/>
          </p:nvPr>
        </p:nvSpPr>
        <p:spPr>
          <a:xfrm>
            <a:off x="838200" y="1952367"/>
            <a:ext cx="10515600" cy="40203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FCDBD8-ADF7-8E46-9FE4-20A36296042E}"/>
              </a:ext>
            </a:extLst>
          </p:cNvPr>
          <p:cNvSpPr>
            <a:spLocks noGrp="1"/>
          </p:cNvSpPr>
          <p:nvPr>
            <p:ph type="dt" sz="half" idx="2"/>
          </p:nvPr>
        </p:nvSpPr>
        <p:spPr>
          <a:xfrm>
            <a:off x="838200" y="610921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9D2F7-44A0-9D47-9D5C-0077E6DEEED9}" type="datetime1">
              <a:rPr lang="en-US" smtClean="0"/>
              <a:t>10/10/2025</a:t>
            </a:fld>
            <a:endParaRPr lang="en-US"/>
          </a:p>
        </p:txBody>
      </p:sp>
      <p:sp>
        <p:nvSpPr>
          <p:cNvPr id="6" name="Slide Number Placeholder 5">
            <a:extLst>
              <a:ext uri="{FF2B5EF4-FFF2-40B4-BE49-F238E27FC236}">
                <a16:creationId xmlns:a16="http://schemas.microsoft.com/office/drawing/2014/main" id="{A7F8D0AC-AB83-C143-A506-5D77132146BA}"/>
              </a:ext>
            </a:extLst>
          </p:cNvPr>
          <p:cNvSpPr>
            <a:spLocks noGrp="1"/>
          </p:cNvSpPr>
          <p:nvPr>
            <p:ph type="sldNum" sz="quarter" idx="4"/>
          </p:nvPr>
        </p:nvSpPr>
        <p:spPr>
          <a:xfrm>
            <a:off x="8610600" y="6109211"/>
            <a:ext cx="2743200" cy="365125"/>
          </a:xfrm>
          <a:prstGeom prst="rect">
            <a:avLst/>
          </a:prstGeom>
        </p:spPr>
        <p:txBody>
          <a:bodyPr vert="horz" lIns="91440" tIns="45720" rIns="91440" bIns="45720" rtlCol="0" anchor="ctr"/>
          <a:lstStyle>
            <a:lvl1pPr algn="r">
              <a:defRPr sz="1600" b="0">
                <a:solidFill>
                  <a:schemeClr val="tx1">
                    <a:tint val="75000"/>
                  </a:schemeClr>
                </a:solidFill>
                <a:latin typeface="Titillium Web" pitchFamily="2" charset="77"/>
              </a:defRPr>
            </a:lvl1pPr>
          </a:lstStyle>
          <a:p>
            <a:fld id="{A47D994E-8634-4D4A-A0A4-CCDF6FA7212D}" type="slidenum">
              <a:rPr lang="en-US" smtClean="0"/>
              <a:pPr/>
              <a:t>‹#›</a:t>
            </a:fld>
            <a:endParaRPr lang="en-US" dirty="0"/>
          </a:p>
        </p:txBody>
      </p:sp>
    </p:spTree>
    <p:extLst>
      <p:ext uri="{BB962C8B-B14F-4D97-AF65-F5344CB8AC3E}">
        <p14:creationId xmlns:p14="http://schemas.microsoft.com/office/powerpoint/2010/main" val="1916430348"/>
      </p:ext>
    </p:extLst>
  </p:cSld>
  <p:clrMap bg1="lt1" tx1="dk1" bg2="lt2" tx2="dk2" accent1="accent1" accent2="accent2" accent3="accent3" accent4="accent4" accent5="accent5" accent6="accent6" hlink="hlink" folHlink="folHlink"/>
  <p:sldLayoutIdLst>
    <p:sldLayoutId id="2147485431" r:id="rId1"/>
    <p:sldLayoutId id="2147485432" r:id="rId2"/>
    <p:sldLayoutId id="2147485433" r:id="rId3"/>
    <p:sldLayoutId id="2147485434" r:id="rId4"/>
    <p:sldLayoutId id="2147485435" r:id="rId5"/>
    <p:sldLayoutId id="2147485436" r:id="rId6"/>
    <p:sldLayoutId id="2147485437" r:id="rId7"/>
    <p:sldLayoutId id="2147485438" r:id="rId8"/>
  </p:sldLayoutIdLst>
  <p:hf hdr="0" ftr="0"/>
  <p:txStyles>
    <p:titleStyle>
      <a:lvl1pPr algn="l" defTabSz="914400" rtl="0" eaLnBrk="1" latinLnBrk="0" hangingPunct="1">
        <a:lnSpc>
          <a:spcPts val="4580"/>
        </a:lnSpc>
        <a:spcBef>
          <a:spcPct val="0"/>
        </a:spcBef>
        <a:buNone/>
        <a:defRPr sz="4200" kern="1200" cap="all" baseline="0">
          <a:solidFill>
            <a:srgbClr val="515857"/>
          </a:solidFill>
          <a:latin typeface="Teko" panose="02000000000000000000" pitchFamily="2" charset="77"/>
          <a:ea typeface="+mj-ea"/>
          <a:cs typeface="Teko" panose="02000000000000000000"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515857"/>
          </a:solidFill>
          <a:latin typeface="Titillium Web"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rgbClr val="515857"/>
          </a:solidFill>
          <a:latin typeface="Titillium Web" pitchFamily="2" charset="77"/>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515857"/>
          </a:solidFill>
          <a:latin typeface="Titillium Web" pitchFamily="2" charset="77"/>
          <a:ea typeface="+mn-ea"/>
          <a:cs typeface="+mn-cs"/>
        </a:defRPr>
      </a:lvl3pPr>
      <a:lvl4pPr marL="914400" indent="-228600" algn="l" defTabSz="914400" rtl="0" eaLnBrk="1" latinLnBrk="0" hangingPunct="1">
        <a:lnSpc>
          <a:spcPct val="90000"/>
        </a:lnSpc>
        <a:spcBef>
          <a:spcPts val="500"/>
        </a:spcBef>
        <a:buFont typeface="Courier New" panose="02070309020205020404" pitchFamily="49" charset="0"/>
        <a:buChar char="o"/>
        <a:defRPr sz="1800" kern="1200">
          <a:solidFill>
            <a:srgbClr val="515857"/>
          </a:solidFill>
          <a:latin typeface="Titillium Web" pitchFamily="2" charset="77"/>
          <a:ea typeface="+mn-ea"/>
          <a:cs typeface="+mn-cs"/>
        </a:defRPr>
      </a:lvl4pPr>
      <a:lvl5pPr marL="1371600" indent="-228600" algn="l" defTabSz="914400" rtl="0" eaLnBrk="1" latinLnBrk="0" hangingPunct="1">
        <a:lnSpc>
          <a:spcPct val="90000"/>
        </a:lnSpc>
        <a:spcBef>
          <a:spcPts val="500"/>
        </a:spcBef>
        <a:buFont typeface="Arial" panose="020B0604020202020204" pitchFamily="34" charset="0"/>
        <a:buChar char="•"/>
        <a:defRPr sz="1800" i="0" kern="1200">
          <a:solidFill>
            <a:srgbClr val="515857"/>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36382"/>
      </p:ext>
    </p:extLst>
  </p:cSld>
  <p:clrMap bg1="lt1" tx1="dk1" bg2="lt2" tx2="dk2" accent1="accent1" accent2="accent2" accent3="accent3" accent4="accent4" accent5="accent5" accent6="accent6" hlink="hlink" folHlink="folHlink"/>
  <p:sldLayoutIdLst>
    <p:sldLayoutId id="2147485441" r:id="rId1"/>
    <p:sldLayoutId id="2147485442" r:id="rId2"/>
    <p:sldLayoutId id="214748544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0233" tIns="45122" rIns="90233" bIns="4512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314"/>
            <a:ext cx="10972800" cy="4525963"/>
          </a:xfrm>
          <a:prstGeom prst="rect">
            <a:avLst/>
          </a:prstGeom>
          <a:noFill/>
          <a:ln w="9525">
            <a:noFill/>
            <a:miter lim="800000"/>
            <a:headEnd/>
            <a:tailEnd/>
          </a:ln>
        </p:spPr>
        <p:txBody>
          <a:bodyPr vert="horz" wrap="square" lIns="90233" tIns="45122" rIns="90233" bIns="451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0233" tIns="45122" rIns="90233" bIns="45122" numCol="1" anchor="t" anchorCtr="0" compatLnSpc="1">
            <a:prstTxWarp prst="textNoShape">
              <a:avLst/>
            </a:prstTxWarp>
          </a:bodyPr>
          <a:lstStyle>
            <a:lvl1pPr algn="l">
              <a:spcBef>
                <a:spcPct val="0"/>
              </a:spcBef>
              <a:defRPr sz="1400">
                <a:solidFill>
                  <a:schemeClr val="tx1"/>
                </a:solidFill>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0233" tIns="45122" rIns="90233" bIns="45122" numCol="1" anchor="t" anchorCtr="0" compatLnSpc="1">
            <a:prstTxWarp prst="textNoShape">
              <a:avLst/>
            </a:prstTxWarp>
          </a:bodyPr>
          <a:lstStyle>
            <a:lvl1pPr>
              <a:spcBef>
                <a:spcPct val="0"/>
              </a:spcBef>
              <a:defRPr sz="1400">
                <a:solidFill>
                  <a:schemeClr val="tx1"/>
                </a:solidFill>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0233" tIns="45122" rIns="90233" bIns="45122" numCol="1" anchor="t" anchorCtr="0" compatLnSpc="1">
            <a:prstTxWarp prst="textNoShape">
              <a:avLst/>
            </a:prstTxWarp>
          </a:bodyPr>
          <a:lstStyle>
            <a:lvl1pPr algn="r">
              <a:spcBef>
                <a:spcPct val="0"/>
              </a:spcBef>
              <a:defRPr sz="1400">
                <a:solidFill>
                  <a:schemeClr val="tx1"/>
                </a:solidFill>
              </a:defRPr>
            </a:lvl1pPr>
          </a:lstStyle>
          <a:p>
            <a:pPr>
              <a:defRPr/>
            </a:pPr>
            <a:fld id="{CEC5B8BD-1603-4787-9D10-22062470F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5580"/>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1162" algn="ctr" rtl="0" fontAlgn="base">
        <a:spcBef>
          <a:spcPct val="0"/>
        </a:spcBef>
        <a:spcAft>
          <a:spcPct val="0"/>
        </a:spcAft>
        <a:defRPr sz="4400">
          <a:solidFill>
            <a:schemeClr val="tx2"/>
          </a:solidFill>
          <a:latin typeface="Arial" charset="0"/>
        </a:defRPr>
      </a:lvl6pPr>
      <a:lvl7pPr marL="902319" algn="ctr" rtl="0" fontAlgn="base">
        <a:spcBef>
          <a:spcPct val="0"/>
        </a:spcBef>
        <a:spcAft>
          <a:spcPct val="0"/>
        </a:spcAft>
        <a:defRPr sz="4400">
          <a:solidFill>
            <a:schemeClr val="tx2"/>
          </a:solidFill>
          <a:latin typeface="Arial" charset="0"/>
        </a:defRPr>
      </a:lvl7pPr>
      <a:lvl8pPr marL="1353447" algn="ctr" rtl="0" fontAlgn="base">
        <a:spcBef>
          <a:spcPct val="0"/>
        </a:spcBef>
        <a:spcAft>
          <a:spcPct val="0"/>
        </a:spcAft>
        <a:defRPr sz="4400">
          <a:solidFill>
            <a:schemeClr val="tx2"/>
          </a:solidFill>
          <a:latin typeface="Arial" charset="0"/>
        </a:defRPr>
      </a:lvl8pPr>
      <a:lvl9pPr marL="1804589" algn="ctr" rtl="0" fontAlgn="base">
        <a:spcBef>
          <a:spcPct val="0"/>
        </a:spcBef>
        <a:spcAft>
          <a:spcPct val="0"/>
        </a:spcAft>
        <a:defRPr sz="4400">
          <a:solidFill>
            <a:schemeClr val="tx2"/>
          </a:solidFill>
          <a:latin typeface="Arial" charset="0"/>
        </a:defRPr>
      </a:lvl9pPr>
    </p:titleStyle>
    <p:bodyStyle>
      <a:lvl1pPr marL="338364" indent="-338364" algn="l" rtl="0" eaLnBrk="0" fontAlgn="base" hangingPunct="0">
        <a:spcBef>
          <a:spcPct val="20000"/>
        </a:spcBef>
        <a:spcAft>
          <a:spcPct val="0"/>
        </a:spcAft>
        <a:buChar char="•"/>
        <a:defRPr sz="3200">
          <a:solidFill>
            <a:schemeClr val="tx1"/>
          </a:solidFill>
          <a:latin typeface="+mn-lt"/>
          <a:ea typeface="+mn-ea"/>
          <a:cs typeface="+mn-cs"/>
        </a:defRPr>
      </a:lvl1pPr>
      <a:lvl2pPr marL="733103" indent="-281965" algn="l" rtl="0" eaLnBrk="0" fontAlgn="base" hangingPunct="0">
        <a:spcBef>
          <a:spcPct val="20000"/>
        </a:spcBef>
        <a:spcAft>
          <a:spcPct val="0"/>
        </a:spcAft>
        <a:buChar char="–"/>
        <a:defRPr sz="2800">
          <a:solidFill>
            <a:schemeClr val="tx1"/>
          </a:solidFill>
          <a:latin typeface="+mn-lt"/>
        </a:defRPr>
      </a:lvl2pPr>
      <a:lvl3pPr marL="1127872" indent="-225605" algn="l" rtl="0" eaLnBrk="0" fontAlgn="base" hangingPunct="0">
        <a:spcBef>
          <a:spcPct val="20000"/>
        </a:spcBef>
        <a:spcAft>
          <a:spcPct val="0"/>
        </a:spcAft>
        <a:buChar char="•"/>
        <a:defRPr sz="2400">
          <a:solidFill>
            <a:schemeClr val="tx1"/>
          </a:solidFill>
          <a:latin typeface="+mn-lt"/>
        </a:defRPr>
      </a:lvl3pPr>
      <a:lvl4pPr marL="1579015" indent="-225605" algn="l" rtl="0" eaLnBrk="0" fontAlgn="base" hangingPunct="0">
        <a:spcBef>
          <a:spcPct val="20000"/>
        </a:spcBef>
        <a:spcAft>
          <a:spcPct val="0"/>
        </a:spcAft>
        <a:buChar char="–"/>
        <a:defRPr sz="2000">
          <a:solidFill>
            <a:schemeClr val="tx1"/>
          </a:solidFill>
          <a:latin typeface="+mn-lt"/>
        </a:defRPr>
      </a:lvl4pPr>
      <a:lvl5pPr marL="2030158" indent="-225605" algn="l" rtl="0" eaLnBrk="0" fontAlgn="base" hangingPunct="0">
        <a:spcBef>
          <a:spcPct val="20000"/>
        </a:spcBef>
        <a:spcAft>
          <a:spcPct val="0"/>
        </a:spcAft>
        <a:buChar char="»"/>
        <a:defRPr sz="2000">
          <a:solidFill>
            <a:schemeClr val="tx1"/>
          </a:solidFill>
          <a:latin typeface="+mn-lt"/>
        </a:defRPr>
      </a:lvl5pPr>
      <a:lvl6pPr marL="2481305" indent="-225605" algn="l" rtl="0" fontAlgn="base">
        <a:spcBef>
          <a:spcPct val="20000"/>
        </a:spcBef>
        <a:spcAft>
          <a:spcPct val="0"/>
        </a:spcAft>
        <a:buChar char="»"/>
        <a:defRPr sz="2000">
          <a:solidFill>
            <a:schemeClr val="tx1"/>
          </a:solidFill>
          <a:latin typeface="+mn-lt"/>
        </a:defRPr>
      </a:lvl6pPr>
      <a:lvl7pPr marL="2932451" indent="-225605" algn="l" rtl="0" fontAlgn="base">
        <a:spcBef>
          <a:spcPct val="20000"/>
        </a:spcBef>
        <a:spcAft>
          <a:spcPct val="0"/>
        </a:spcAft>
        <a:buChar char="»"/>
        <a:defRPr sz="2000">
          <a:solidFill>
            <a:schemeClr val="tx1"/>
          </a:solidFill>
          <a:latin typeface="+mn-lt"/>
        </a:defRPr>
      </a:lvl7pPr>
      <a:lvl8pPr marL="3383595" indent="-225605" algn="l" rtl="0" fontAlgn="base">
        <a:spcBef>
          <a:spcPct val="20000"/>
        </a:spcBef>
        <a:spcAft>
          <a:spcPct val="0"/>
        </a:spcAft>
        <a:buChar char="»"/>
        <a:defRPr sz="2000">
          <a:solidFill>
            <a:schemeClr val="tx1"/>
          </a:solidFill>
          <a:latin typeface="+mn-lt"/>
        </a:defRPr>
      </a:lvl8pPr>
      <a:lvl9pPr marL="3834742" indent="-225605" algn="l" rtl="0" fontAlgn="base">
        <a:spcBef>
          <a:spcPct val="20000"/>
        </a:spcBef>
        <a:spcAft>
          <a:spcPct val="0"/>
        </a:spcAft>
        <a:buChar char="»"/>
        <a:defRPr sz="2000">
          <a:solidFill>
            <a:schemeClr val="tx1"/>
          </a:solidFill>
          <a:latin typeface="+mn-lt"/>
        </a:defRPr>
      </a:lvl9pPr>
    </p:bodyStyle>
    <p:otherStyle>
      <a:defPPr>
        <a:defRPr lang="en-US"/>
      </a:defPPr>
      <a:lvl1pPr marL="0" algn="l" defTabSz="902319" rtl="0" eaLnBrk="1" latinLnBrk="0" hangingPunct="1">
        <a:defRPr sz="1800" kern="1200">
          <a:solidFill>
            <a:schemeClr val="tx1"/>
          </a:solidFill>
          <a:latin typeface="+mn-lt"/>
          <a:ea typeface="+mn-ea"/>
          <a:cs typeface="+mn-cs"/>
        </a:defRPr>
      </a:lvl1pPr>
      <a:lvl2pPr marL="451162" algn="l" defTabSz="902319" rtl="0" eaLnBrk="1" latinLnBrk="0" hangingPunct="1">
        <a:defRPr sz="1800" kern="1200">
          <a:solidFill>
            <a:schemeClr val="tx1"/>
          </a:solidFill>
          <a:latin typeface="+mn-lt"/>
          <a:ea typeface="+mn-ea"/>
          <a:cs typeface="+mn-cs"/>
        </a:defRPr>
      </a:lvl2pPr>
      <a:lvl3pPr marL="902319" algn="l" defTabSz="902319" rtl="0" eaLnBrk="1" latinLnBrk="0" hangingPunct="1">
        <a:defRPr sz="1800" kern="1200">
          <a:solidFill>
            <a:schemeClr val="tx1"/>
          </a:solidFill>
          <a:latin typeface="+mn-lt"/>
          <a:ea typeface="+mn-ea"/>
          <a:cs typeface="+mn-cs"/>
        </a:defRPr>
      </a:lvl3pPr>
      <a:lvl4pPr marL="1353447" algn="l" defTabSz="902319" rtl="0" eaLnBrk="1" latinLnBrk="0" hangingPunct="1">
        <a:defRPr sz="1800" kern="1200">
          <a:solidFill>
            <a:schemeClr val="tx1"/>
          </a:solidFill>
          <a:latin typeface="+mn-lt"/>
          <a:ea typeface="+mn-ea"/>
          <a:cs typeface="+mn-cs"/>
        </a:defRPr>
      </a:lvl4pPr>
      <a:lvl5pPr marL="1804589" algn="l" defTabSz="902319" rtl="0" eaLnBrk="1" latinLnBrk="0" hangingPunct="1">
        <a:defRPr sz="1800" kern="1200">
          <a:solidFill>
            <a:schemeClr val="tx1"/>
          </a:solidFill>
          <a:latin typeface="+mn-lt"/>
          <a:ea typeface="+mn-ea"/>
          <a:cs typeface="+mn-cs"/>
        </a:defRPr>
      </a:lvl5pPr>
      <a:lvl6pPr marL="2255732" algn="l" defTabSz="902319" rtl="0" eaLnBrk="1" latinLnBrk="0" hangingPunct="1">
        <a:defRPr sz="1800" kern="1200">
          <a:solidFill>
            <a:schemeClr val="tx1"/>
          </a:solidFill>
          <a:latin typeface="+mn-lt"/>
          <a:ea typeface="+mn-ea"/>
          <a:cs typeface="+mn-cs"/>
        </a:defRPr>
      </a:lvl6pPr>
      <a:lvl7pPr marL="2706874" algn="l" defTabSz="902319" rtl="0" eaLnBrk="1" latinLnBrk="0" hangingPunct="1">
        <a:defRPr sz="1800" kern="1200">
          <a:solidFill>
            <a:schemeClr val="tx1"/>
          </a:solidFill>
          <a:latin typeface="+mn-lt"/>
          <a:ea typeface="+mn-ea"/>
          <a:cs typeface="+mn-cs"/>
        </a:defRPr>
      </a:lvl7pPr>
      <a:lvl8pPr marL="3158022" algn="l" defTabSz="902319" rtl="0" eaLnBrk="1" latinLnBrk="0" hangingPunct="1">
        <a:defRPr sz="1800" kern="1200">
          <a:solidFill>
            <a:schemeClr val="tx1"/>
          </a:solidFill>
          <a:latin typeface="+mn-lt"/>
          <a:ea typeface="+mn-ea"/>
          <a:cs typeface="+mn-cs"/>
        </a:defRPr>
      </a:lvl8pPr>
      <a:lvl9pPr marL="3609168" algn="l" defTabSz="90231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0328DC1-762F-490D-9A18-B9674816A0E4}" type="datetimeFigureOut">
              <a:rPr lang="en-US" smtClean="0">
                <a:solidFill>
                  <a:prstClr val="black">
                    <a:tint val="75000"/>
                  </a:prstClr>
                </a:solidFill>
                <a:latin typeface="Calibri"/>
              </a:rPr>
              <a:pPr fontAlgn="auto">
                <a:spcBef>
                  <a:spcPts val="0"/>
                </a:spcBef>
                <a:spcAft>
                  <a:spcPts val="0"/>
                </a:spcAft>
              </a:pPr>
              <a:t>10/10/2025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EF272EA-80B5-40F3-8F07-7D3315B3788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2324041"/>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0.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1.xml"/><Relationship Id="rId1" Type="http://schemas.openxmlformats.org/officeDocument/2006/relationships/slideLayout" Target="../slideLayouts/slideLayout22.xml"/><Relationship Id="rId4" Type="http://schemas.openxmlformats.org/officeDocument/2006/relationships/image" Target="../media/image149.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2.xml"/><Relationship Id="rId1" Type="http://schemas.openxmlformats.org/officeDocument/2006/relationships/slideLayout" Target="../slideLayouts/slideLayout22.xml"/><Relationship Id="rId4" Type="http://schemas.openxmlformats.org/officeDocument/2006/relationships/image" Target="../media/image15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3.xml"/><Relationship Id="rId1" Type="http://schemas.openxmlformats.org/officeDocument/2006/relationships/slideLayout" Target="../slideLayouts/slideLayout22.xml"/><Relationship Id="rId4" Type="http://schemas.openxmlformats.org/officeDocument/2006/relationships/image" Target="../media/image15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4.xml"/><Relationship Id="rId1" Type="http://schemas.openxmlformats.org/officeDocument/2006/relationships/slideLayout" Target="../slideLayouts/slideLayout22.xml"/><Relationship Id="rId4" Type="http://schemas.openxmlformats.org/officeDocument/2006/relationships/image" Target="../media/image15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5.xml"/><Relationship Id="rId1" Type="http://schemas.openxmlformats.org/officeDocument/2006/relationships/slideLayout" Target="../slideLayouts/slideLayout22.xml"/><Relationship Id="rId4" Type="http://schemas.openxmlformats.org/officeDocument/2006/relationships/image" Target="../media/image15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6.xml"/><Relationship Id="rId1" Type="http://schemas.openxmlformats.org/officeDocument/2006/relationships/slideLayout" Target="../slideLayouts/slideLayout22.xml"/><Relationship Id="rId4" Type="http://schemas.openxmlformats.org/officeDocument/2006/relationships/image" Target="../media/image15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7.xml"/><Relationship Id="rId1" Type="http://schemas.openxmlformats.org/officeDocument/2006/relationships/slideLayout" Target="../slideLayouts/slideLayout22.xml"/><Relationship Id="rId4" Type="http://schemas.openxmlformats.org/officeDocument/2006/relationships/image" Target="../media/image161.jpe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32.xml"/><Relationship Id="rId5" Type="http://schemas.openxmlformats.org/officeDocument/2006/relationships/image" Target="../media/image16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4.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image" Target="../media/image4.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43.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43.xml"/><Relationship Id="rId6" Type="http://schemas.openxmlformats.org/officeDocument/2006/relationships/image" Target="../media/image52.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bin"/><Relationship Id="rId9"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3.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43.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png"/><Relationship Id="rId7"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43.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3.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43.xml"/><Relationship Id="rId5" Type="http://schemas.openxmlformats.org/officeDocument/2006/relationships/image" Target="../media/image4.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43.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43.xml"/><Relationship Id="rId5" Type="http://schemas.openxmlformats.org/officeDocument/2006/relationships/image" Target="../media/image4.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8.jpg"/><Relationship Id="rId4" Type="http://schemas.openxmlformats.org/officeDocument/2006/relationships/image" Target="../media/image77.jp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1.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43.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43.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43.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43.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43.xml"/><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43.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43.xml"/><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43.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43.xml"/><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7.jpg"/><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61.x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package" Target="../embeddings/Microsoft_Excel_Worksheet.xlsx"/><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12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emf"/><Relationship Id="rId9" Type="http://schemas.openxmlformats.org/officeDocument/2006/relationships/image" Target="../media/image108.png"/><Relationship Id="rId14" Type="http://schemas.openxmlformats.org/officeDocument/2006/relationships/image" Target="../media/image113.pn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18.jpg"/><Relationship Id="rId5" Type="http://schemas.openxmlformats.org/officeDocument/2006/relationships/image" Target="../media/image121.jpeg"/><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43.xml"/></Relationships>
</file>

<file path=ppt/slides/_rels/slide9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jp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3.xml"/></Relationships>
</file>

<file path=ppt/slides/_rels/slide9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8.xml"/></Relationships>
</file>

<file path=ppt/slides/_rels/slide9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41.png"/><Relationship Id="rId3" Type="http://schemas.openxmlformats.org/officeDocument/2006/relationships/image" Target="../media/image133.jpeg"/><Relationship Id="rId7" Type="http://schemas.openxmlformats.org/officeDocument/2006/relationships/image" Target="../media/image137.png"/><Relationship Id="rId12" Type="http://schemas.openxmlformats.org/officeDocument/2006/relationships/image" Target="../media/image140.jpg"/><Relationship Id="rId17" Type="http://schemas.openxmlformats.org/officeDocument/2006/relationships/image" Target="../media/image144.jpeg"/><Relationship Id="rId2" Type="http://schemas.openxmlformats.org/officeDocument/2006/relationships/notesSlide" Target="../notesSlides/notesSlide90.xml"/><Relationship Id="rId16" Type="http://schemas.openxmlformats.org/officeDocument/2006/relationships/image" Target="../media/image143.png"/><Relationship Id="rId1" Type="http://schemas.openxmlformats.org/officeDocument/2006/relationships/slideLayout" Target="../slideLayouts/slideLayout99.xml"/><Relationship Id="rId6" Type="http://schemas.openxmlformats.org/officeDocument/2006/relationships/image" Target="../media/image136.jpeg"/><Relationship Id="rId11" Type="http://schemas.openxmlformats.org/officeDocument/2006/relationships/image" Target="../media/image139.jpeg"/><Relationship Id="rId5" Type="http://schemas.openxmlformats.org/officeDocument/2006/relationships/image" Target="../media/image135.jpeg"/><Relationship Id="rId15" Type="http://schemas.openxmlformats.org/officeDocument/2006/relationships/image" Target="../media/image142.png"/><Relationship Id="rId10" Type="http://schemas.openxmlformats.org/officeDocument/2006/relationships/image" Target="../media/image138.png"/><Relationship Id="rId4" Type="http://schemas.openxmlformats.org/officeDocument/2006/relationships/image" Target="../media/image134.jpeg"/><Relationship Id="rId9" Type="http://schemas.openxmlformats.org/officeDocument/2006/relationships/image" Target="../media/image128.png"/><Relationship Id="rId14" Type="http://schemas.openxmlformats.org/officeDocument/2006/relationships/image" Target="../media/image125.jpeg"/></Relationships>
</file>

<file path=ppt/slides/_rels/slide9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6.xml"/><Relationship Id="rId5" Type="http://schemas.openxmlformats.org/officeDocument/2006/relationships/image" Target="../media/image144.jpeg"/><Relationship Id="rId4" Type="http://schemas.openxmlformats.org/officeDocument/2006/relationships/image" Target="../media/image1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26488B-9C72-D149-A915-280C01202ED6}"/>
              </a:ext>
            </a:extLst>
          </p:cNvPr>
          <p:cNvSpPr>
            <a:spLocks noGrp="1"/>
          </p:cNvSpPr>
          <p:nvPr>
            <p:ph type="dt" sz="half" idx="10"/>
          </p:nvPr>
        </p:nvSpPr>
        <p:spPr>
          <a:xfrm>
            <a:off x="820841" y="5845077"/>
            <a:ext cx="2743200" cy="365125"/>
          </a:xfrm>
        </p:spPr>
        <p:txBody>
          <a:bodyPr/>
          <a:lstStyle>
            <a:lvl1pPr>
              <a:defRPr sz="2900" cap="all" baseline="0">
                <a:latin typeface="Teko" panose="02000000000000000000" pitchFamily="2" charset="77"/>
                <a:cs typeface="Tek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21FCA2-F477-2045-8026-D33A268255B6}" type="datetime4">
              <a:rPr kumimoji="0" lang="en-US" sz="2900" b="0" i="0" u="none" strike="noStrike" kern="1200" cap="all" spc="0" normalizeH="0" baseline="0" noProof="0" smtClean="0">
                <a:ln>
                  <a:noFill/>
                </a:ln>
                <a:solidFill>
                  <a:prstClr val="white"/>
                </a:solidFill>
                <a:effectLst/>
                <a:uLnTx/>
                <a:uFillTx/>
                <a:latin typeface="Teko Light" panose="02000000000000000000" pitchFamily="2" charset="0"/>
                <a:ea typeface="+mn-ea"/>
                <a:cs typeface="Teko Light"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October 10, 2025</a:t>
            </a:fld>
            <a:endParaRPr kumimoji="0" lang="en-US" sz="2900" b="0" i="0" u="none" strike="noStrike" kern="1200" cap="all" spc="0" normalizeH="0" baseline="0" noProof="0" dirty="0">
              <a:ln>
                <a:noFill/>
              </a:ln>
              <a:solidFill>
                <a:prstClr val="white"/>
              </a:solidFill>
              <a:effectLst/>
              <a:uLnTx/>
              <a:uFillTx/>
              <a:latin typeface="Teko Light" panose="02000000000000000000" pitchFamily="2" charset="0"/>
              <a:ea typeface="+mn-ea"/>
              <a:cs typeface="Teko Light" panose="02000000000000000000" pitchFamily="2" charset="0"/>
            </a:endParaRPr>
          </a:p>
        </p:txBody>
      </p:sp>
      <p:sp>
        <p:nvSpPr>
          <p:cNvPr id="40" name="Rectangle 4">
            <a:extLst>
              <a:ext uri="{FF2B5EF4-FFF2-40B4-BE49-F238E27FC236}">
                <a16:creationId xmlns:a16="http://schemas.microsoft.com/office/drawing/2014/main" id="{D6BA4D05-8523-467E-BA00-28DF0C386621}"/>
              </a:ext>
            </a:extLst>
          </p:cNvPr>
          <p:cNvSpPr>
            <a:spLocks noChangeArrowheads="1"/>
          </p:cNvSpPr>
          <p:nvPr/>
        </p:nvSpPr>
        <p:spPr bwMode="auto">
          <a:xfrm>
            <a:off x="7273290" y="-271397"/>
            <a:ext cx="1766386" cy="3197476"/>
          </a:xfrm>
          <a:prstGeom prst="rect">
            <a:avLst/>
          </a:prstGeom>
          <a:solidFill>
            <a:srgbClr val="E0E0E0"/>
          </a:solidFill>
          <a:ln>
            <a:noFill/>
          </a:ln>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endParaRPr kumimoji="0" lang="en-US" sz="1600" b="0" i="0" u="sng"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endParaRPr>
          </a:p>
        </p:txBody>
      </p:sp>
      <p:sp>
        <p:nvSpPr>
          <p:cNvPr id="42" name="Rectangle 4">
            <a:extLst>
              <a:ext uri="{FF2B5EF4-FFF2-40B4-BE49-F238E27FC236}">
                <a16:creationId xmlns:a16="http://schemas.microsoft.com/office/drawing/2014/main" id="{ACBC7D21-ECB6-4B0B-B168-0A0F0676F51A}"/>
              </a:ext>
            </a:extLst>
          </p:cNvPr>
          <p:cNvSpPr>
            <a:spLocks noChangeArrowheads="1"/>
          </p:cNvSpPr>
          <p:nvPr/>
        </p:nvSpPr>
        <p:spPr bwMode="auto">
          <a:xfrm>
            <a:off x="7288405" y="2925283"/>
            <a:ext cx="920021" cy="4328161"/>
          </a:xfrm>
          <a:prstGeom prst="rect">
            <a:avLst/>
          </a:prstGeom>
          <a:solidFill>
            <a:srgbClr val="DC6A34"/>
          </a:solidFill>
          <a:ln>
            <a:noFill/>
          </a:ln>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endParaRPr kumimoji="0" lang="en-US" sz="1600" b="0" i="0" u="sng"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endParaRPr>
          </a:p>
        </p:txBody>
      </p:sp>
      <p:pic>
        <p:nvPicPr>
          <p:cNvPr id="5" name="Picture 4">
            <a:extLst>
              <a:ext uri="{FF2B5EF4-FFF2-40B4-BE49-F238E27FC236}">
                <a16:creationId xmlns:a16="http://schemas.microsoft.com/office/drawing/2014/main" id="{ED9B2B94-9DC2-46E0-96F3-2E5CE6E45F7A}"/>
              </a:ext>
            </a:extLst>
          </p:cNvPr>
          <p:cNvPicPr>
            <a:picLocks noChangeAspect="1"/>
          </p:cNvPicPr>
          <p:nvPr/>
        </p:nvPicPr>
        <p:blipFill>
          <a:blip r:embed="rId2"/>
          <a:stretch>
            <a:fillRect/>
          </a:stretch>
        </p:blipFill>
        <p:spPr>
          <a:xfrm>
            <a:off x="411481" y="996012"/>
            <a:ext cx="4507230" cy="993943"/>
          </a:xfrm>
          <a:prstGeom prst="rect">
            <a:avLst/>
          </a:prstGeom>
        </p:spPr>
      </p:pic>
      <p:sp>
        <p:nvSpPr>
          <p:cNvPr id="45" name="Rectangle 4">
            <a:extLst>
              <a:ext uri="{FF2B5EF4-FFF2-40B4-BE49-F238E27FC236}">
                <a16:creationId xmlns:a16="http://schemas.microsoft.com/office/drawing/2014/main" id="{5263C678-9C8C-4CA1-A5EC-1A719E30E1C5}"/>
              </a:ext>
            </a:extLst>
          </p:cNvPr>
          <p:cNvSpPr>
            <a:spLocks noChangeArrowheads="1"/>
          </p:cNvSpPr>
          <p:nvPr/>
        </p:nvSpPr>
        <p:spPr bwMode="auto">
          <a:xfrm>
            <a:off x="4737631" y="-759077"/>
            <a:ext cx="1007849" cy="3197476"/>
          </a:xfrm>
          <a:prstGeom prst="rect">
            <a:avLst/>
          </a:prstGeom>
          <a:solidFill>
            <a:srgbClr val="E0E0E0"/>
          </a:solidFill>
          <a:ln>
            <a:noFill/>
          </a:ln>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endParaRPr kumimoji="0" lang="en-US" sz="1600" b="0" i="0" u="sng"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endParaRPr>
          </a:p>
        </p:txBody>
      </p:sp>
      <p:sp>
        <p:nvSpPr>
          <p:cNvPr id="46" name="Rectangle 4">
            <a:extLst>
              <a:ext uri="{FF2B5EF4-FFF2-40B4-BE49-F238E27FC236}">
                <a16:creationId xmlns:a16="http://schemas.microsoft.com/office/drawing/2014/main" id="{EE998768-A1DB-474D-A3CC-2F84EDD800DD}"/>
              </a:ext>
            </a:extLst>
          </p:cNvPr>
          <p:cNvSpPr>
            <a:spLocks noChangeArrowheads="1"/>
          </p:cNvSpPr>
          <p:nvPr/>
        </p:nvSpPr>
        <p:spPr bwMode="auto">
          <a:xfrm>
            <a:off x="-853439" y="1905141"/>
            <a:ext cx="5871686" cy="491877"/>
          </a:xfrm>
          <a:prstGeom prst="rect">
            <a:avLst/>
          </a:prstGeom>
          <a:solidFill>
            <a:srgbClr val="E0E0E0"/>
          </a:solidFill>
          <a:ln>
            <a:noFill/>
          </a:ln>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endParaRPr kumimoji="0" lang="en-US" sz="1600" b="0" i="0" u="sng"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endParaRPr>
          </a:p>
        </p:txBody>
      </p:sp>
      <p:sp>
        <p:nvSpPr>
          <p:cNvPr id="47" name="Title 7">
            <a:extLst>
              <a:ext uri="{FF2B5EF4-FFF2-40B4-BE49-F238E27FC236}">
                <a16:creationId xmlns:a16="http://schemas.microsoft.com/office/drawing/2014/main" id="{5BD8C2FD-D197-456F-BEA0-CBD9E7A00597}"/>
              </a:ext>
            </a:extLst>
          </p:cNvPr>
          <p:cNvSpPr txBox="1">
            <a:spLocks/>
          </p:cNvSpPr>
          <p:nvPr/>
        </p:nvSpPr>
        <p:spPr>
          <a:xfrm>
            <a:off x="803381" y="3474720"/>
            <a:ext cx="4782948" cy="2271863"/>
          </a:xfrm>
          <a:prstGeom prst="rect">
            <a:avLst/>
          </a:prstGeom>
        </p:spPr>
        <p:txBody>
          <a:bodyPr vert="horz" lIns="91440" tIns="45720" rIns="91440" bIns="45720" rtlCol="0" anchor="b">
            <a:no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marL="0" marR="0" lvl="0" indent="0" algn="l" defTabSz="914400" rtl="0" eaLnBrk="1" fontAlgn="auto" latinLnBrk="0" hangingPunct="1">
              <a:lnSpc>
                <a:spcPts val="4580"/>
              </a:lnSpc>
              <a:spcBef>
                <a:spcPct val="0"/>
              </a:spcBef>
              <a:spcAft>
                <a:spcPts val="0"/>
              </a:spcAft>
              <a:buClrTx/>
              <a:buSzTx/>
              <a:buFontTx/>
              <a:buNone/>
              <a:tabLst/>
              <a:defRPr/>
            </a:pPr>
            <a:r>
              <a:rPr kumimoji="0" lang="en-US" sz="6400" b="0" i="0" u="none" strike="noStrike" kern="1200" cap="none" spc="0" normalizeH="0" baseline="0" noProof="0" dirty="0">
                <a:ln>
                  <a:noFill/>
                </a:ln>
                <a:solidFill>
                  <a:prstClr val="white"/>
                </a:solidFill>
                <a:effectLst/>
                <a:uLnTx/>
                <a:uFillTx/>
                <a:latin typeface="Teko Light" panose="02000000000000000000" pitchFamily="2" charset="0"/>
                <a:ea typeface="+mj-ea"/>
                <a:cs typeface="Teko Light" panose="02000000000000000000" pitchFamily="2" charset="0"/>
              </a:rPr>
              <a:t>REDUCING OUR CARBON FOOTPRINT WITH TILE AND STONE</a:t>
            </a:r>
          </a:p>
        </p:txBody>
      </p:sp>
      <p:grpSp>
        <p:nvGrpSpPr>
          <p:cNvPr id="60" name="Group 59">
            <a:extLst>
              <a:ext uri="{FF2B5EF4-FFF2-40B4-BE49-F238E27FC236}">
                <a16:creationId xmlns:a16="http://schemas.microsoft.com/office/drawing/2014/main" id="{D4F92CFF-BBB8-40AC-998E-E23EEADB08AD}"/>
              </a:ext>
            </a:extLst>
          </p:cNvPr>
          <p:cNvGrpSpPr/>
          <p:nvPr/>
        </p:nvGrpSpPr>
        <p:grpSpPr>
          <a:xfrm>
            <a:off x="5106966" y="5576924"/>
            <a:ext cx="1096084" cy="672086"/>
            <a:chOff x="6628098" y="5532782"/>
            <a:chExt cx="1096084" cy="672086"/>
          </a:xfrm>
        </p:grpSpPr>
        <p:pic>
          <p:nvPicPr>
            <p:cNvPr id="52" name="Picture 51" descr="A picture containing text, sign&#10;&#10;Description automatically generated">
              <a:extLst>
                <a:ext uri="{FF2B5EF4-FFF2-40B4-BE49-F238E27FC236}">
                  <a16:creationId xmlns:a16="http://schemas.microsoft.com/office/drawing/2014/main" id="{72D859AD-24F6-4E4E-97FC-CC50A4F8EE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741"/>
            <a:stretch/>
          </p:blipFill>
          <p:spPr>
            <a:xfrm>
              <a:off x="6722610" y="5532782"/>
              <a:ext cx="846363" cy="429868"/>
            </a:xfrm>
            <a:prstGeom prst="rect">
              <a:avLst/>
            </a:prstGeom>
          </p:spPr>
        </p:pic>
        <p:sp>
          <p:nvSpPr>
            <p:cNvPr id="59" name="Title 7">
              <a:extLst>
                <a:ext uri="{FF2B5EF4-FFF2-40B4-BE49-F238E27FC236}">
                  <a16:creationId xmlns:a16="http://schemas.microsoft.com/office/drawing/2014/main" id="{28DC5D35-A14A-4E00-997D-A3DC4E12024E}"/>
                </a:ext>
              </a:extLst>
            </p:cNvPr>
            <p:cNvSpPr txBox="1">
              <a:spLocks/>
            </p:cNvSpPr>
            <p:nvPr/>
          </p:nvSpPr>
          <p:spPr>
            <a:xfrm>
              <a:off x="6628098" y="5884543"/>
              <a:ext cx="1096084" cy="320325"/>
            </a:xfrm>
            <a:prstGeom prst="rect">
              <a:avLst/>
            </a:prstGeom>
          </p:spPr>
          <p:txBody>
            <a:bodyPr vert="horz" lIns="91440" tIns="45720" rIns="91440" bIns="45720" rtlCol="0" anchor="b">
              <a:noAutofit/>
            </a:bodyPr>
            <a:lstStyle>
              <a:lvl1pPr algn="l" defTabSz="914400" rtl="0" eaLnBrk="1" latinLnBrk="0" hangingPunct="1">
                <a:lnSpc>
                  <a:spcPts val="4580"/>
                </a:lnSpc>
                <a:spcBef>
                  <a:spcPct val="0"/>
                </a:spcBef>
                <a:buNone/>
                <a:defRPr sz="5400" kern="1200" cap="all" baseline="0">
                  <a:solidFill>
                    <a:schemeClr val="bg1"/>
                  </a:solidFill>
                  <a:latin typeface="Teko" panose="02000000000000000000" pitchFamily="2" charset="77"/>
                  <a:ea typeface="+mj-ea"/>
                  <a:cs typeface="Teko" panose="02000000000000000000" pitchFamily="2" charset="77"/>
                </a:defRPr>
              </a:lvl1pPr>
            </a:lstStyle>
            <a:p>
              <a:pPr marL="0" marR="0" lvl="0" indent="0" algn="l" defTabSz="914400" rtl="0" eaLnBrk="1" fontAlgn="auto" latinLnBrk="0" hangingPunct="1">
                <a:lnSpc>
                  <a:spcPts val="4580"/>
                </a:lnSpc>
                <a:spcBef>
                  <a:spcPct val="0"/>
                </a:spcBef>
                <a:spcAft>
                  <a:spcPts val="0"/>
                </a:spcAft>
                <a:buClrTx/>
                <a:buSzTx/>
                <a:buFontTx/>
                <a:buNone/>
                <a:tabLst/>
                <a:defRPr/>
              </a:pPr>
              <a:r>
                <a:rPr kumimoji="0" lang="en-US" sz="15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Provider</a:t>
              </a:r>
            </a:p>
          </p:txBody>
        </p:sp>
      </p:grpSp>
      <p:cxnSp>
        <p:nvCxnSpPr>
          <p:cNvPr id="62" name="Straight Connector 61">
            <a:extLst>
              <a:ext uri="{FF2B5EF4-FFF2-40B4-BE49-F238E27FC236}">
                <a16:creationId xmlns:a16="http://schemas.microsoft.com/office/drawing/2014/main" id="{BAFE3B99-02A0-4F2F-88C7-98717C21EF1F}"/>
              </a:ext>
            </a:extLst>
          </p:cNvPr>
          <p:cNvCxnSpPr>
            <a:cxnSpLocks/>
          </p:cNvCxnSpPr>
          <p:nvPr/>
        </p:nvCxnSpPr>
        <p:spPr>
          <a:xfrm>
            <a:off x="-619760" y="7875568"/>
            <a:ext cx="8828186" cy="0"/>
          </a:xfrm>
          <a:prstGeom prst="line">
            <a:avLst/>
          </a:prstGeom>
          <a:ln>
            <a:solidFill>
              <a:srgbClr val="17687F"/>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C8135B5E-3E77-4AA4-A47F-E93F12791DF5}"/>
              </a:ext>
            </a:extLst>
          </p:cNvPr>
          <p:cNvPicPr>
            <a:picLocks noChangeAspect="1"/>
          </p:cNvPicPr>
          <p:nvPr/>
        </p:nvPicPr>
        <p:blipFill rotWithShape="1">
          <a:blip r:embed="rId4"/>
          <a:srcRect l="1039"/>
          <a:stretch/>
        </p:blipFill>
        <p:spPr>
          <a:xfrm>
            <a:off x="5745480" y="-14548"/>
            <a:ext cx="6748272" cy="2941578"/>
          </a:xfrm>
          <a:prstGeom prst="rect">
            <a:avLst/>
          </a:prstGeom>
          <a:ln>
            <a:noFill/>
          </a:ln>
          <a:effectLst>
            <a:outerShdw blurRad="50800" dist="38100" dir="8100000" algn="tr" rotWithShape="0">
              <a:prstClr val="black">
                <a:alpha val="40000"/>
              </a:prstClr>
            </a:outerShdw>
          </a:effectLst>
        </p:spPr>
      </p:pic>
      <p:pic>
        <p:nvPicPr>
          <p:cNvPr id="6" name="Picture 5" descr="A poster with text and images of buildings and flags&#10;&#10;Description automatically generated">
            <a:extLst>
              <a:ext uri="{FF2B5EF4-FFF2-40B4-BE49-F238E27FC236}">
                <a16:creationId xmlns:a16="http://schemas.microsoft.com/office/drawing/2014/main" id="{FC1B0998-4B1A-41AE-A6DF-10C7ADADD0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836" y="2821783"/>
            <a:ext cx="5048608" cy="4308146"/>
          </a:xfrm>
          <a:prstGeom prst="rect">
            <a:avLst/>
          </a:prstGeom>
        </p:spPr>
      </p:pic>
    </p:spTree>
    <p:extLst>
      <p:ext uri="{BB962C8B-B14F-4D97-AF65-F5344CB8AC3E}">
        <p14:creationId xmlns:p14="http://schemas.microsoft.com/office/powerpoint/2010/main" val="246725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6" name="Rectangle 5">
            <a:extLst>
              <a:ext uri="{FF2B5EF4-FFF2-40B4-BE49-F238E27FC236}">
                <a16:creationId xmlns:a16="http://schemas.microsoft.com/office/drawing/2014/main" id="{2870376D-E6E2-4E84-9642-75B4D700DED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rPr>
              <a:t>Non emitting; contributes to indoor air quality</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9" name="Picture 8" descr="Mineral Beige">
            <a:extLst>
              <a:ext uri="{FF2B5EF4-FFF2-40B4-BE49-F238E27FC236}">
                <a16:creationId xmlns:a16="http://schemas.microsoft.com/office/drawing/2014/main" id="{CE26A87D-B9A6-4DC0-A479-B0A601BDE6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116" y="1819706"/>
            <a:ext cx="6233684" cy="3927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330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78734" y="620792"/>
            <a:ext cx="8557434" cy="62146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0973" y="143212"/>
            <a:ext cx="2408830" cy="1006239"/>
          </a:xfrm>
          <a:prstGeom prst="rect">
            <a:avLst/>
          </a:prstGeom>
        </p:spPr>
      </p:pic>
      <p:grpSp>
        <p:nvGrpSpPr>
          <p:cNvPr id="33" name="Group 32">
            <a:extLst>
              <a:ext uri="{FF2B5EF4-FFF2-40B4-BE49-F238E27FC236}">
                <a16:creationId xmlns:a16="http://schemas.microsoft.com/office/drawing/2014/main" id="{C4B7E03F-A1DC-40C5-9E82-20D7D588EB3E}"/>
              </a:ext>
            </a:extLst>
          </p:cNvPr>
          <p:cNvGrpSpPr/>
          <p:nvPr/>
        </p:nvGrpSpPr>
        <p:grpSpPr>
          <a:xfrm>
            <a:off x="4518371" y="641853"/>
            <a:ext cx="4778029" cy="1831753"/>
            <a:chOff x="4548851" y="679953"/>
            <a:chExt cx="4778029" cy="1831753"/>
          </a:xfrm>
        </p:grpSpPr>
        <p:sp>
          <p:nvSpPr>
            <p:cNvPr id="21" name="Rectangle 4">
              <a:extLst>
                <a:ext uri="{FF2B5EF4-FFF2-40B4-BE49-F238E27FC236}">
                  <a16:creationId xmlns:a16="http://schemas.microsoft.com/office/drawing/2014/main" id="{EFEFAAF6-4D64-4EFF-A688-E78D97A20B0C}"/>
                </a:ext>
              </a:extLst>
            </p:cNvPr>
            <p:cNvSpPr>
              <a:spLocks noChangeArrowheads="1"/>
            </p:cNvSpPr>
            <p:nvPr/>
          </p:nvSpPr>
          <p:spPr bwMode="auto">
            <a:xfrm>
              <a:off x="6395125" y="679953"/>
              <a:ext cx="2931755" cy="102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Maintain uniform grout joint width</a:t>
              </a:r>
            </a:p>
          </p:txBody>
        </p:sp>
        <p:sp>
          <p:nvSpPr>
            <p:cNvPr id="5" name="Freeform: Shape 4">
              <a:extLst>
                <a:ext uri="{FF2B5EF4-FFF2-40B4-BE49-F238E27FC236}">
                  <a16:creationId xmlns:a16="http://schemas.microsoft.com/office/drawing/2014/main" id="{121DE930-6C11-41E9-9921-2E6C19677EC4}"/>
                </a:ext>
              </a:extLst>
            </p:cNvPr>
            <p:cNvSpPr/>
            <p:nvPr/>
          </p:nvSpPr>
          <p:spPr>
            <a:xfrm>
              <a:off x="4548851" y="925975"/>
              <a:ext cx="1846274" cy="1585731"/>
            </a:xfrm>
            <a:custGeom>
              <a:avLst/>
              <a:gdLst>
                <a:gd name="connsiteX0" fmla="*/ 92011 w 659171"/>
                <a:gd name="connsiteY0" fmla="*/ 729205 h 729205"/>
                <a:gd name="connsiteX1" fmla="*/ 45713 w 659171"/>
                <a:gd name="connsiteY1" fmla="*/ 150471 h 729205"/>
                <a:gd name="connsiteX2" fmla="*/ 659171 w 659171"/>
                <a:gd name="connsiteY2" fmla="*/ 0 h 729205"/>
              </a:gdLst>
              <a:ahLst/>
              <a:cxnLst>
                <a:cxn ang="0">
                  <a:pos x="connsiteX0" y="connsiteY0"/>
                </a:cxn>
                <a:cxn ang="0">
                  <a:pos x="connsiteX1" y="connsiteY1"/>
                </a:cxn>
                <a:cxn ang="0">
                  <a:pos x="connsiteX2" y="connsiteY2"/>
                </a:cxn>
              </a:cxnLst>
              <a:rect l="l" t="t" r="r" b="b"/>
              <a:pathLst>
                <a:path w="659171" h="729205">
                  <a:moveTo>
                    <a:pt x="92011" y="729205"/>
                  </a:moveTo>
                  <a:cubicBezTo>
                    <a:pt x="21598" y="500605"/>
                    <a:pt x="-48814" y="272005"/>
                    <a:pt x="45713" y="150471"/>
                  </a:cubicBezTo>
                  <a:cubicBezTo>
                    <a:pt x="140240" y="28937"/>
                    <a:pt x="659171" y="0"/>
                    <a:pt x="659171"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endParaRPr>
            </a:p>
          </p:txBody>
        </p:sp>
      </p:grpSp>
      <p:grpSp>
        <p:nvGrpSpPr>
          <p:cNvPr id="30" name="Group 29">
            <a:extLst>
              <a:ext uri="{FF2B5EF4-FFF2-40B4-BE49-F238E27FC236}">
                <a16:creationId xmlns:a16="http://schemas.microsoft.com/office/drawing/2014/main" id="{12164839-FB47-4638-BE0C-3E22FB79F74E}"/>
              </a:ext>
            </a:extLst>
          </p:cNvPr>
          <p:cNvGrpSpPr/>
          <p:nvPr/>
        </p:nvGrpSpPr>
        <p:grpSpPr>
          <a:xfrm>
            <a:off x="7454096" y="1833851"/>
            <a:ext cx="3975904" cy="2356184"/>
            <a:chOff x="7454096" y="1833851"/>
            <a:chExt cx="3975904" cy="2356184"/>
          </a:xfrm>
        </p:grpSpPr>
        <p:sp>
          <p:nvSpPr>
            <p:cNvPr id="18" name="Rectangle 4">
              <a:extLst>
                <a:ext uri="{FF2B5EF4-FFF2-40B4-BE49-F238E27FC236}">
                  <a16:creationId xmlns:a16="http://schemas.microsoft.com/office/drawing/2014/main" id="{BCAC8C6E-267E-4B31-ADF2-2C12FE7C951C}"/>
                </a:ext>
              </a:extLst>
            </p:cNvPr>
            <p:cNvSpPr>
              <a:spLocks noChangeArrowheads="1"/>
            </p:cNvSpPr>
            <p:nvPr/>
          </p:nvSpPr>
          <p:spPr bwMode="auto">
            <a:xfrm>
              <a:off x="8754828" y="1833851"/>
              <a:ext cx="2675172" cy="102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Apply mortar to 80% coverage, min.</a:t>
              </a:r>
            </a:p>
          </p:txBody>
        </p:sp>
        <p:sp>
          <p:nvSpPr>
            <p:cNvPr id="8" name="Freeform: Shape 7">
              <a:extLst>
                <a:ext uri="{FF2B5EF4-FFF2-40B4-BE49-F238E27FC236}">
                  <a16:creationId xmlns:a16="http://schemas.microsoft.com/office/drawing/2014/main" id="{74D2AB70-6CA4-4A1B-B9DB-49969FD7FA2D}"/>
                </a:ext>
              </a:extLst>
            </p:cNvPr>
            <p:cNvSpPr/>
            <p:nvPr/>
          </p:nvSpPr>
          <p:spPr>
            <a:xfrm>
              <a:off x="7454096" y="2071868"/>
              <a:ext cx="1300732" cy="2118167"/>
            </a:xfrm>
            <a:custGeom>
              <a:avLst/>
              <a:gdLst>
                <a:gd name="connsiteX0" fmla="*/ 0 w 1238491"/>
                <a:gd name="connsiteY0" fmla="*/ 1520542 h 1520542"/>
                <a:gd name="connsiteX1" fmla="*/ 277793 w 1238491"/>
                <a:gd name="connsiteY1" fmla="*/ 235753 h 1520542"/>
                <a:gd name="connsiteX2" fmla="*/ 1238491 w 1238491"/>
                <a:gd name="connsiteY2" fmla="*/ 4259 h 1520542"/>
              </a:gdLst>
              <a:ahLst/>
              <a:cxnLst>
                <a:cxn ang="0">
                  <a:pos x="connsiteX0" y="connsiteY0"/>
                </a:cxn>
                <a:cxn ang="0">
                  <a:pos x="connsiteX1" y="connsiteY1"/>
                </a:cxn>
                <a:cxn ang="0">
                  <a:pos x="connsiteX2" y="connsiteY2"/>
                </a:cxn>
              </a:cxnLst>
              <a:rect l="l" t="t" r="r" b="b"/>
              <a:pathLst>
                <a:path w="1238491" h="1520542">
                  <a:moveTo>
                    <a:pt x="0" y="1520542"/>
                  </a:moveTo>
                  <a:cubicBezTo>
                    <a:pt x="35689" y="1004504"/>
                    <a:pt x="71378" y="488467"/>
                    <a:pt x="277793" y="235753"/>
                  </a:cubicBezTo>
                  <a:cubicBezTo>
                    <a:pt x="484208" y="-16961"/>
                    <a:pt x="861349" y="-6351"/>
                    <a:pt x="1238491" y="4259"/>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Book Antiqua" panose="02040602050305030304" pitchFamily="18" charset="0"/>
              </a:endParaRPr>
            </a:p>
          </p:txBody>
        </p:sp>
      </p:grpSp>
      <p:grpSp>
        <p:nvGrpSpPr>
          <p:cNvPr id="27" name="Group 26">
            <a:extLst>
              <a:ext uri="{FF2B5EF4-FFF2-40B4-BE49-F238E27FC236}">
                <a16:creationId xmlns:a16="http://schemas.microsoft.com/office/drawing/2014/main" id="{FCCDD59A-D95B-43CD-8489-27EA8E1CD581}"/>
              </a:ext>
            </a:extLst>
          </p:cNvPr>
          <p:cNvGrpSpPr/>
          <p:nvPr/>
        </p:nvGrpSpPr>
        <p:grpSpPr>
          <a:xfrm>
            <a:off x="2097418" y="4942390"/>
            <a:ext cx="3782521" cy="1645626"/>
            <a:chOff x="2097418" y="4942390"/>
            <a:chExt cx="3782521" cy="1645626"/>
          </a:xfrm>
        </p:grpSpPr>
        <p:sp>
          <p:nvSpPr>
            <p:cNvPr id="16" name="Rectangle 4">
              <a:extLst>
                <a:ext uri="{FF2B5EF4-FFF2-40B4-BE49-F238E27FC236}">
                  <a16:creationId xmlns:a16="http://schemas.microsoft.com/office/drawing/2014/main" id="{64DE57AB-8AD4-4C28-BF4B-F8D6B340FC47}"/>
                </a:ext>
              </a:extLst>
            </p:cNvPr>
            <p:cNvSpPr>
              <a:spLocks noChangeArrowheads="1"/>
            </p:cNvSpPr>
            <p:nvPr/>
          </p:nvSpPr>
          <p:spPr bwMode="auto">
            <a:xfrm>
              <a:off x="2097418" y="5562376"/>
              <a:ext cx="3161474" cy="102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Determine areas of floor that are not flat</a:t>
              </a:r>
            </a:p>
          </p:txBody>
        </p:sp>
        <p:sp>
          <p:nvSpPr>
            <p:cNvPr id="23" name="Freeform: Shape 22">
              <a:extLst>
                <a:ext uri="{FF2B5EF4-FFF2-40B4-BE49-F238E27FC236}">
                  <a16:creationId xmlns:a16="http://schemas.microsoft.com/office/drawing/2014/main" id="{33A276D6-EFE0-4BD6-8825-72430C11E245}"/>
                </a:ext>
              </a:extLst>
            </p:cNvPr>
            <p:cNvSpPr/>
            <p:nvPr/>
          </p:nvSpPr>
          <p:spPr>
            <a:xfrm>
              <a:off x="4664597" y="4942390"/>
              <a:ext cx="1215342" cy="844952"/>
            </a:xfrm>
            <a:custGeom>
              <a:avLst/>
              <a:gdLst>
                <a:gd name="connsiteX0" fmla="*/ 1215342 w 1215342"/>
                <a:gd name="connsiteY0" fmla="*/ 0 h 844952"/>
                <a:gd name="connsiteX1" fmla="*/ 902826 w 1215342"/>
                <a:gd name="connsiteY1" fmla="*/ 671332 h 844952"/>
                <a:gd name="connsiteX2" fmla="*/ 0 w 1215342"/>
                <a:gd name="connsiteY2" fmla="*/ 844952 h 844952"/>
              </a:gdLst>
              <a:ahLst/>
              <a:cxnLst>
                <a:cxn ang="0">
                  <a:pos x="connsiteX0" y="connsiteY0"/>
                </a:cxn>
                <a:cxn ang="0">
                  <a:pos x="connsiteX1" y="connsiteY1"/>
                </a:cxn>
                <a:cxn ang="0">
                  <a:pos x="connsiteX2" y="connsiteY2"/>
                </a:cxn>
              </a:cxnLst>
              <a:rect l="l" t="t" r="r" b="b"/>
              <a:pathLst>
                <a:path w="1215342" h="844952">
                  <a:moveTo>
                    <a:pt x="1215342" y="0"/>
                  </a:moveTo>
                  <a:cubicBezTo>
                    <a:pt x="1160362" y="265253"/>
                    <a:pt x="1105383" y="530507"/>
                    <a:pt x="902826" y="671332"/>
                  </a:cubicBezTo>
                  <a:cubicBezTo>
                    <a:pt x="700269" y="812157"/>
                    <a:pt x="350134" y="828554"/>
                    <a:pt x="0" y="844952"/>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Book Antiqua" panose="02040602050305030304" pitchFamily="18" charset="0"/>
              </a:endParaRPr>
            </a:p>
          </p:txBody>
        </p:sp>
      </p:grpSp>
      <p:grpSp>
        <p:nvGrpSpPr>
          <p:cNvPr id="32" name="Group 31">
            <a:extLst>
              <a:ext uri="{FF2B5EF4-FFF2-40B4-BE49-F238E27FC236}">
                <a16:creationId xmlns:a16="http://schemas.microsoft.com/office/drawing/2014/main" id="{1B664C6E-1C72-41E7-9179-4768B4D5F591}"/>
              </a:ext>
            </a:extLst>
          </p:cNvPr>
          <p:cNvGrpSpPr/>
          <p:nvPr/>
        </p:nvGrpSpPr>
        <p:grpSpPr>
          <a:xfrm>
            <a:off x="1028249" y="3368232"/>
            <a:ext cx="4585473" cy="1666668"/>
            <a:chOff x="1028249" y="3368232"/>
            <a:chExt cx="4585473" cy="1666668"/>
          </a:xfrm>
        </p:grpSpPr>
        <p:sp>
          <p:nvSpPr>
            <p:cNvPr id="20" name="Rectangle 4">
              <a:extLst>
                <a:ext uri="{FF2B5EF4-FFF2-40B4-BE49-F238E27FC236}">
                  <a16:creationId xmlns:a16="http://schemas.microsoft.com/office/drawing/2014/main" id="{88C74A02-0B25-4555-93B7-FAFD4EBB205C}"/>
                </a:ext>
              </a:extLst>
            </p:cNvPr>
            <p:cNvSpPr>
              <a:spLocks noChangeArrowheads="1"/>
            </p:cNvSpPr>
            <p:nvPr/>
          </p:nvSpPr>
          <p:spPr bwMode="auto">
            <a:xfrm>
              <a:off x="1028249" y="4168241"/>
              <a:ext cx="2363648" cy="86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Maintain minimum lippage</a:t>
              </a:r>
            </a:p>
          </p:txBody>
        </p:sp>
        <p:sp>
          <p:nvSpPr>
            <p:cNvPr id="24" name="Freeform: Shape 23">
              <a:extLst>
                <a:ext uri="{FF2B5EF4-FFF2-40B4-BE49-F238E27FC236}">
                  <a16:creationId xmlns:a16="http://schemas.microsoft.com/office/drawing/2014/main" id="{1AC92699-EA96-402B-BB5B-3D62BC874539}"/>
                </a:ext>
              </a:extLst>
            </p:cNvPr>
            <p:cNvSpPr/>
            <p:nvPr/>
          </p:nvSpPr>
          <p:spPr>
            <a:xfrm>
              <a:off x="2452249" y="3368232"/>
              <a:ext cx="3161473" cy="1432368"/>
            </a:xfrm>
            <a:custGeom>
              <a:avLst/>
              <a:gdLst>
                <a:gd name="connsiteX0" fmla="*/ 2581155 w 2581155"/>
                <a:gd name="connsiteY0" fmla="*/ 0 h 941532"/>
                <a:gd name="connsiteX1" fmla="*/ 1527858 w 2581155"/>
                <a:gd name="connsiteY1" fmla="*/ 798653 h 941532"/>
                <a:gd name="connsiteX2" fmla="*/ 0 w 2581155"/>
                <a:gd name="connsiteY2" fmla="*/ 937549 h 941532"/>
              </a:gdLst>
              <a:ahLst/>
              <a:cxnLst>
                <a:cxn ang="0">
                  <a:pos x="connsiteX0" y="connsiteY0"/>
                </a:cxn>
                <a:cxn ang="0">
                  <a:pos x="connsiteX1" y="connsiteY1"/>
                </a:cxn>
                <a:cxn ang="0">
                  <a:pos x="connsiteX2" y="connsiteY2"/>
                </a:cxn>
              </a:cxnLst>
              <a:rect l="l" t="t" r="r" b="b"/>
              <a:pathLst>
                <a:path w="2581155" h="941532">
                  <a:moveTo>
                    <a:pt x="2581155" y="0"/>
                  </a:moveTo>
                  <a:cubicBezTo>
                    <a:pt x="2269602" y="321197"/>
                    <a:pt x="1958050" y="642395"/>
                    <a:pt x="1527858" y="798653"/>
                  </a:cubicBezTo>
                  <a:cubicBezTo>
                    <a:pt x="1097666" y="954911"/>
                    <a:pt x="548833" y="946230"/>
                    <a:pt x="0" y="937549"/>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Book Antiqua" panose="02040602050305030304" pitchFamily="18" charset="0"/>
              </a:endParaRPr>
            </a:p>
          </p:txBody>
        </p:sp>
      </p:grpSp>
      <p:grpSp>
        <p:nvGrpSpPr>
          <p:cNvPr id="31" name="Group 30">
            <a:extLst>
              <a:ext uri="{FF2B5EF4-FFF2-40B4-BE49-F238E27FC236}">
                <a16:creationId xmlns:a16="http://schemas.microsoft.com/office/drawing/2014/main" id="{CFECC13F-7266-4566-9F99-0C373A41C1CF}"/>
              </a:ext>
            </a:extLst>
          </p:cNvPr>
          <p:cNvGrpSpPr/>
          <p:nvPr/>
        </p:nvGrpSpPr>
        <p:grpSpPr>
          <a:xfrm>
            <a:off x="309476" y="2673753"/>
            <a:ext cx="4643523" cy="1221767"/>
            <a:chOff x="309476" y="2673753"/>
            <a:chExt cx="4643523" cy="1221767"/>
          </a:xfrm>
        </p:grpSpPr>
        <p:sp>
          <p:nvSpPr>
            <p:cNvPr id="19" name="Rectangle 4">
              <a:extLst>
                <a:ext uri="{FF2B5EF4-FFF2-40B4-BE49-F238E27FC236}">
                  <a16:creationId xmlns:a16="http://schemas.microsoft.com/office/drawing/2014/main" id="{A212EFDC-D81C-4D66-ADD1-84E5ADC4EEDF}"/>
                </a:ext>
              </a:extLst>
            </p:cNvPr>
            <p:cNvSpPr>
              <a:spLocks noChangeArrowheads="1"/>
            </p:cNvSpPr>
            <p:nvPr/>
          </p:nvSpPr>
          <p:spPr bwMode="auto">
            <a:xfrm>
              <a:off x="309476" y="2869880"/>
              <a:ext cx="1920404" cy="102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Lay </a:t>
              </a:r>
              <a:r>
                <a:rPr kumimoji="0" lang="en-US" sz="2400" b="0" i="0" u="none" strike="noStrike" kern="1200" cap="none" spc="0" normalizeH="0" baseline="0" noProof="0" dirty="0" err="1">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ou</a:t>
              </a: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t tile on 33% offset</a:t>
              </a:r>
            </a:p>
          </p:txBody>
        </p:sp>
        <p:sp>
          <p:nvSpPr>
            <p:cNvPr id="26" name="Freeform: Shape 25">
              <a:extLst>
                <a:ext uri="{FF2B5EF4-FFF2-40B4-BE49-F238E27FC236}">
                  <a16:creationId xmlns:a16="http://schemas.microsoft.com/office/drawing/2014/main" id="{88B285F2-E4F4-47EA-9AA4-82306F28BBB5}"/>
                </a:ext>
              </a:extLst>
            </p:cNvPr>
            <p:cNvSpPr/>
            <p:nvPr/>
          </p:nvSpPr>
          <p:spPr>
            <a:xfrm>
              <a:off x="2187614" y="2673753"/>
              <a:ext cx="2765385" cy="810227"/>
            </a:xfrm>
            <a:custGeom>
              <a:avLst/>
              <a:gdLst>
                <a:gd name="connsiteX0" fmla="*/ 2673752 w 2673752"/>
                <a:gd name="connsiteY0" fmla="*/ 0 h 729205"/>
                <a:gd name="connsiteX1" fmla="*/ 1851950 w 2673752"/>
                <a:gd name="connsiteY1" fmla="*/ 544010 h 729205"/>
                <a:gd name="connsiteX2" fmla="*/ 0 w 2673752"/>
                <a:gd name="connsiteY2" fmla="*/ 729205 h 729205"/>
              </a:gdLst>
              <a:ahLst/>
              <a:cxnLst>
                <a:cxn ang="0">
                  <a:pos x="connsiteX0" y="connsiteY0"/>
                </a:cxn>
                <a:cxn ang="0">
                  <a:pos x="connsiteX1" y="connsiteY1"/>
                </a:cxn>
                <a:cxn ang="0">
                  <a:pos x="connsiteX2" y="connsiteY2"/>
                </a:cxn>
              </a:cxnLst>
              <a:rect l="l" t="t" r="r" b="b"/>
              <a:pathLst>
                <a:path w="2673752" h="729205">
                  <a:moveTo>
                    <a:pt x="2673752" y="0"/>
                  </a:moveTo>
                  <a:cubicBezTo>
                    <a:pt x="2485663" y="211238"/>
                    <a:pt x="2297575" y="422476"/>
                    <a:pt x="1851950" y="544010"/>
                  </a:cubicBezTo>
                  <a:cubicBezTo>
                    <a:pt x="1406325" y="665544"/>
                    <a:pt x="703162" y="697374"/>
                    <a:pt x="0" y="729205"/>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endParaRPr>
            </a:p>
          </p:txBody>
        </p:sp>
      </p:grpSp>
      <p:grpSp>
        <p:nvGrpSpPr>
          <p:cNvPr id="29" name="Group 28">
            <a:extLst>
              <a:ext uri="{FF2B5EF4-FFF2-40B4-BE49-F238E27FC236}">
                <a16:creationId xmlns:a16="http://schemas.microsoft.com/office/drawing/2014/main" id="{389AB426-5E4D-4BEB-8DFD-3F4F09C5E93C}"/>
              </a:ext>
            </a:extLst>
          </p:cNvPr>
          <p:cNvGrpSpPr/>
          <p:nvPr/>
        </p:nvGrpSpPr>
        <p:grpSpPr>
          <a:xfrm>
            <a:off x="7315200" y="5105400"/>
            <a:ext cx="4903669" cy="1441976"/>
            <a:chOff x="7315200" y="5105400"/>
            <a:chExt cx="4903669" cy="1441976"/>
          </a:xfrm>
        </p:grpSpPr>
        <p:sp>
          <p:nvSpPr>
            <p:cNvPr id="17" name="Rectangle 4">
              <a:extLst>
                <a:ext uri="{FF2B5EF4-FFF2-40B4-BE49-F238E27FC236}">
                  <a16:creationId xmlns:a16="http://schemas.microsoft.com/office/drawing/2014/main" id="{ACB67272-282D-44EF-BFDD-0C99556FC6F5}"/>
                </a:ext>
              </a:extLst>
            </p:cNvPr>
            <p:cNvSpPr>
              <a:spLocks noChangeArrowheads="1"/>
            </p:cNvSpPr>
            <p:nvPr/>
          </p:nvSpPr>
          <p:spPr bwMode="auto">
            <a:xfrm>
              <a:off x="9057395" y="5521736"/>
              <a:ext cx="3161474" cy="102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Correct substrate to acceptable flatness</a:t>
              </a:r>
            </a:p>
          </p:txBody>
        </p:sp>
        <p:sp>
          <p:nvSpPr>
            <p:cNvPr id="28" name="Freeform: Shape 27">
              <a:extLst>
                <a:ext uri="{FF2B5EF4-FFF2-40B4-BE49-F238E27FC236}">
                  <a16:creationId xmlns:a16="http://schemas.microsoft.com/office/drawing/2014/main" id="{B8CE07ED-560B-4246-8E9E-6DAD99D7FB01}"/>
                </a:ext>
              </a:extLst>
            </p:cNvPr>
            <p:cNvSpPr/>
            <p:nvPr/>
          </p:nvSpPr>
          <p:spPr>
            <a:xfrm>
              <a:off x="7315200" y="5105400"/>
              <a:ext cx="1828800" cy="685800"/>
            </a:xfrm>
            <a:custGeom>
              <a:avLst/>
              <a:gdLst>
                <a:gd name="connsiteX0" fmla="*/ 0 w 1828800"/>
                <a:gd name="connsiteY0" fmla="*/ 0 h 685800"/>
                <a:gd name="connsiteX1" fmla="*/ 838200 w 1828800"/>
                <a:gd name="connsiteY1" fmla="*/ 548640 h 685800"/>
                <a:gd name="connsiteX2" fmla="*/ 1828800 w 1828800"/>
                <a:gd name="connsiteY2" fmla="*/ 685800 h 685800"/>
              </a:gdLst>
              <a:ahLst/>
              <a:cxnLst>
                <a:cxn ang="0">
                  <a:pos x="connsiteX0" y="connsiteY0"/>
                </a:cxn>
                <a:cxn ang="0">
                  <a:pos x="connsiteX1" y="connsiteY1"/>
                </a:cxn>
                <a:cxn ang="0">
                  <a:pos x="connsiteX2" y="connsiteY2"/>
                </a:cxn>
              </a:cxnLst>
              <a:rect l="l" t="t" r="r" b="b"/>
              <a:pathLst>
                <a:path w="1828800" h="685800">
                  <a:moveTo>
                    <a:pt x="0" y="0"/>
                  </a:moveTo>
                  <a:cubicBezTo>
                    <a:pt x="266700" y="217170"/>
                    <a:pt x="533400" y="434340"/>
                    <a:pt x="838200" y="548640"/>
                  </a:cubicBezTo>
                  <a:cubicBezTo>
                    <a:pt x="1143000" y="662940"/>
                    <a:pt x="1485900" y="674370"/>
                    <a:pt x="1828800" y="6858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rPr>
                <a:t> </a:t>
              </a:r>
            </a:p>
          </p:txBody>
        </p:sp>
      </p:grpSp>
      <p:sp>
        <p:nvSpPr>
          <p:cNvPr id="34" name="TextBox 33">
            <a:extLst>
              <a:ext uri="{FF2B5EF4-FFF2-40B4-BE49-F238E27FC236}">
                <a16:creationId xmlns:a16="http://schemas.microsoft.com/office/drawing/2014/main" id="{4862C4FB-3DC5-4281-A7DD-FE0829DBE2F3}"/>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CRITICAL POINTS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LARGE FORMAT TILE</a:t>
            </a:r>
          </a:p>
        </p:txBody>
      </p:sp>
    </p:spTree>
    <p:extLst>
      <p:ext uri="{BB962C8B-B14F-4D97-AF65-F5344CB8AC3E}">
        <p14:creationId xmlns:p14="http://schemas.microsoft.com/office/powerpoint/2010/main" val="35315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58765" y="1171146"/>
            <a:ext cx="7998390" cy="5527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7955" y="120333"/>
            <a:ext cx="2438400" cy="1026311"/>
          </a:xfrm>
          <a:prstGeom prst="rect">
            <a:avLst/>
          </a:prstGeom>
        </p:spPr>
      </p:pic>
      <p:grpSp>
        <p:nvGrpSpPr>
          <p:cNvPr id="32" name="Group 31">
            <a:extLst>
              <a:ext uri="{FF2B5EF4-FFF2-40B4-BE49-F238E27FC236}">
                <a16:creationId xmlns:a16="http://schemas.microsoft.com/office/drawing/2014/main" id="{F34161D6-5305-4ED6-A50F-BF938C180CA2}"/>
              </a:ext>
            </a:extLst>
          </p:cNvPr>
          <p:cNvGrpSpPr/>
          <p:nvPr/>
        </p:nvGrpSpPr>
        <p:grpSpPr>
          <a:xfrm>
            <a:off x="577757" y="851536"/>
            <a:ext cx="3963763" cy="1891664"/>
            <a:chOff x="577757" y="851536"/>
            <a:chExt cx="3963763" cy="1891664"/>
          </a:xfrm>
        </p:grpSpPr>
        <p:sp>
          <p:nvSpPr>
            <p:cNvPr id="16" name="Rectangle 4">
              <a:extLst>
                <a:ext uri="{FF2B5EF4-FFF2-40B4-BE49-F238E27FC236}">
                  <a16:creationId xmlns:a16="http://schemas.microsoft.com/office/drawing/2014/main" id="{129B2DA8-7D63-4584-93C5-0F77785611FB}"/>
                </a:ext>
              </a:extLst>
            </p:cNvPr>
            <p:cNvSpPr>
              <a:spLocks noChangeArrowheads="1"/>
            </p:cNvSpPr>
            <p:nvPr/>
          </p:nvSpPr>
          <p:spPr bwMode="auto">
            <a:xfrm>
              <a:off x="577757" y="851536"/>
              <a:ext cx="3552283" cy="87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Return membrane vertically at walls</a:t>
              </a:r>
            </a:p>
          </p:txBody>
        </p:sp>
        <p:sp>
          <p:nvSpPr>
            <p:cNvPr id="2" name="Freeform: Shape 1">
              <a:extLst>
                <a:ext uri="{FF2B5EF4-FFF2-40B4-BE49-F238E27FC236}">
                  <a16:creationId xmlns:a16="http://schemas.microsoft.com/office/drawing/2014/main" id="{15FE0C78-CF7E-480A-BFD8-F8DEE7AD7652}"/>
                </a:ext>
              </a:extLst>
            </p:cNvPr>
            <p:cNvSpPr/>
            <p:nvPr/>
          </p:nvSpPr>
          <p:spPr>
            <a:xfrm>
              <a:off x="3048000" y="1076995"/>
              <a:ext cx="1493520" cy="1666205"/>
            </a:xfrm>
            <a:custGeom>
              <a:avLst/>
              <a:gdLst>
                <a:gd name="connsiteX0" fmla="*/ 914400 w 914400"/>
                <a:gd name="connsiteY0" fmla="*/ 1234440 h 1234440"/>
                <a:gd name="connsiteX1" fmla="*/ 731520 w 914400"/>
                <a:gd name="connsiteY1" fmla="*/ 259080 h 1234440"/>
                <a:gd name="connsiteX2" fmla="*/ 0 w 914400"/>
                <a:gd name="connsiteY2" fmla="*/ 0 h 1234440"/>
              </a:gdLst>
              <a:ahLst/>
              <a:cxnLst>
                <a:cxn ang="0">
                  <a:pos x="connsiteX0" y="connsiteY0"/>
                </a:cxn>
                <a:cxn ang="0">
                  <a:pos x="connsiteX1" y="connsiteY1"/>
                </a:cxn>
                <a:cxn ang="0">
                  <a:pos x="connsiteX2" y="connsiteY2"/>
                </a:cxn>
              </a:cxnLst>
              <a:rect l="l" t="t" r="r" b="b"/>
              <a:pathLst>
                <a:path w="914400" h="1234440">
                  <a:moveTo>
                    <a:pt x="914400" y="1234440"/>
                  </a:moveTo>
                  <a:cubicBezTo>
                    <a:pt x="899160" y="849630"/>
                    <a:pt x="883920" y="464820"/>
                    <a:pt x="731520" y="259080"/>
                  </a:cubicBezTo>
                  <a:cubicBezTo>
                    <a:pt x="579120" y="53340"/>
                    <a:pt x="289560" y="26670"/>
                    <a:pt x="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04BA41D1-1C3F-4BFE-B036-EDD9F5773219}"/>
              </a:ext>
            </a:extLst>
          </p:cNvPr>
          <p:cNvGrpSpPr/>
          <p:nvPr/>
        </p:nvGrpSpPr>
        <p:grpSpPr>
          <a:xfrm>
            <a:off x="577757" y="2134284"/>
            <a:ext cx="3329932" cy="1457305"/>
            <a:chOff x="577757" y="2134284"/>
            <a:chExt cx="3329932" cy="1457305"/>
          </a:xfrm>
        </p:grpSpPr>
        <p:sp>
          <p:nvSpPr>
            <p:cNvPr id="18" name="Rectangle 4">
              <a:extLst>
                <a:ext uri="{FF2B5EF4-FFF2-40B4-BE49-F238E27FC236}">
                  <a16:creationId xmlns:a16="http://schemas.microsoft.com/office/drawing/2014/main" id="{9A64E595-B35B-4254-82CD-94929FE087F0}"/>
                </a:ext>
              </a:extLst>
            </p:cNvPr>
            <p:cNvSpPr>
              <a:spLocks noChangeArrowheads="1"/>
            </p:cNvSpPr>
            <p:nvPr/>
          </p:nvSpPr>
          <p:spPr bwMode="auto">
            <a:xfrm>
              <a:off x="577757" y="2134284"/>
              <a:ext cx="2973163" cy="121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Proper inside &amp; outside corner connections</a:t>
              </a:r>
            </a:p>
          </p:txBody>
        </p:sp>
        <p:sp>
          <p:nvSpPr>
            <p:cNvPr id="3" name="Freeform: Shape 2">
              <a:extLst>
                <a:ext uri="{FF2B5EF4-FFF2-40B4-BE49-F238E27FC236}">
                  <a16:creationId xmlns:a16="http://schemas.microsoft.com/office/drawing/2014/main" id="{335D7491-4C80-4B53-A37D-A36B0A6BB575}"/>
                </a:ext>
              </a:extLst>
            </p:cNvPr>
            <p:cNvSpPr/>
            <p:nvPr/>
          </p:nvSpPr>
          <p:spPr>
            <a:xfrm>
              <a:off x="2528348" y="2721006"/>
              <a:ext cx="1379341" cy="870583"/>
            </a:xfrm>
            <a:custGeom>
              <a:avLst/>
              <a:gdLst>
                <a:gd name="connsiteX0" fmla="*/ 1264920 w 1268896"/>
                <a:gd name="connsiteY0" fmla="*/ 663266 h 678567"/>
                <a:gd name="connsiteX1" fmla="*/ 1219200 w 1268896"/>
                <a:gd name="connsiteY1" fmla="*/ 602306 h 678567"/>
                <a:gd name="connsiteX2" fmla="*/ 914400 w 1268896"/>
                <a:gd name="connsiteY2" fmla="*/ 68906 h 678567"/>
                <a:gd name="connsiteX3" fmla="*/ 0 w 1268896"/>
                <a:gd name="connsiteY3" fmla="*/ 23186 h 678567"/>
              </a:gdLst>
              <a:ahLst/>
              <a:cxnLst>
                <a:cxn ang="0">
                  <a:pos x="connsiteX0" y="connsiteY0"/>
                </a:cxn>
                <a:cxn ang="0">
                  <a:pos x="connsiteX1" y="connsiteY1"/>
                </a:cxn>
                <a:cxn ang="0">
                  <a:pos x="connsiteX2" y="connsiteY2"/>
                </a:cxn>
                <a:cxn ang="0">
                  <a:pos x="connsiteX3" y="connsiteY3"/>
                </a:cxn>
              </a:cxnLst>
              <a:rect l="l" t="t" r="r" b="b"/>
              <a:pathLst>
                <a:path w="1268896" h="678567">
                  <a:moveTo>
                    <a:pt x="1264920" y="663266"/>
                  </a:moveTo>
                  <a:cubicBezTo>
                    <a:pt x="1271270" y="682316"/>
                    <a:pt x="1277620" y="701366"/>
                    <a:pt x="1219200" y="602306"/>
                  </a:cubicBezTo>
                  <a:cubicBezTo>
                    <a:pt x="1160780" y="503246"/>
                    <a:pt x="1117600" y="165426"/>
                    <a:pt x="914400" y="68906"/>
                  </a:cubicBezTo>
                  <a:cubicBezTo>
                    <a:pt x="711200" y="-27614"/>
                    <a:pt x="355600" y="-2214"/>
                    <a:pt x="0" y="23186"/>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38EC4480-7330-4B49-B335-7D0FF0C1CE98}"/>
              </a:ext>
            </a:extLst>
          </p:cNvPr>
          <p:cNvGrpSpPr/>
          <p:nvPr/>
        </p:nvGrpSpPr>
        <p:grpSpPr>
          <a:xfrm>
            <a:off x="551057" y="3504971"/>
            <a:ext cx="3596922" cy="1217831"/>
            <a:chOff x="551057" y="3504971"/>
            <a:chExt cx="3596922" cy="1217831"/>
          </a:xfrm>
        </p:grpSpPr>
        <p:sp>
          <p:nvSpPr>
            <p:cNvPr id="19" name="Rectangle 4">
              <a:extLst>
                <a:ext uri="{FF2B5EF4-FFF2-40B4-BE49-F238E27FC236}">
                  <a16:creationId xmlns:a16="http://schemas.microsoft.com/office/drawing/2014/main" id="{65A20A74-0E0C-4643-B032-B20C1EBACDD2}"/>
                </a:ext>
              </a:extLst>
            </p:cNvPr>
            <p:cNvSpPr>
              <a:spLocks noChangeArrowheads="1"/>
            </p:cNvSpPr>
            <p:nvPr/>
          </p:nvSpPr>
          <p:spPr bwMode="auto">
            <a:xfrm>
              <a:off x="551057" y="3504971"/>
              <a:ext cx="1957227" cy="121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Fabric fully embedded @ liquid</a:t>
              </a:r>
            </a:p>
          </p:txBody>
        </p:sp>
        <p:sp>
          <p:nvSpPr>
            <p:cNvPr id="4" name="Freeform: Shape 3">
              <a:extLst>
                <a:ext uri="{FF2B5EF4-FFF2-40B4-BE49-F238E27FC236}">
                  <a16:creationId xmlns:a16="http://schemas.microsoft.com/office/drawing/2014/main" id="{A923FE5F-4D1E-45F2-8B9D-A5A68855130D}"/>
                </a:ext>
              </a:extLst>
            </p:cNvPr>
            <p:cNvSpPr/>
            <p:nvPr/>
          </p:nvSpPr>
          <p:spPr>
            <a:xfrm rot="287827" flipV="1">
              <a:off x="2039336" y="3790888"/>
              <a:ext cx="2108643" cy="343672"/>
            </a:xfrm>
            <a:custGeom>
              <a:avLst/>
              <a:gdLst>
                <a:gd name="connsiteX0" fmla="*/ 3627120 w 3627120"/>
                <a:gd name="connsiteY0" fmla="*/ 0 h 329561"/>
                <a:gd name="connsiteX1" fmla="*/ 1889760 w 3627120"/>
                <a:gd name="connsiteY1" fmla="*/ 304800 h 329561"/>
                <a:gd name="connsiteX2" fmla="*/ 0 w 3627120"/>
                <a:gd name="connsiteY2" fmla="*/ 289560 h 329561"/>
              </a:gdLst>
              <a:ahLst/>
              <a:cxnLst>
                <a:cxn ang="0">
                  <a:pos x="connsiteX0" y="connsiteY0"/>
                </a:cxn>
                <a:cxn ang="0">
                  <a:pos x="connsiteX1" y="connsiteY1"/>
                </a:cxn>
                <a:cxn ang="0">
                  <a:pos x="connsiteX2" y="connsiteY2"/>
                </a:cxn>
              </a:cxnLst>
              <a:rect l="l" t="t" r="r" b="b"/>
              <a:pathLst>
                <a:path w="3627120" h="329561">
                  <a:moveTo>
                    <a:pt x="3627120" y="0"/>
                  </a:moveTo>
                  <a:cubicBezTo>
                    <a:pt x="3060700" y="128270"/>
                    <a:pt x="2494280" y="256540"/>
                    <a:pt x="1889760" y="304800"/>
                  </a:cubicBezTo>
                  <a:cubicBezTo>
                    <a:pt x="1285240" y="353060"/>
                    <a:pt x="642620" y="321310"/>
                    <a:pt x="0" y="28956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5" name="Group 34">
            <a:extLst>
              <a:ext uri="{FF2B5EF4-FFF2-40B4-BE49-F238E27FC236}">
                <a16:creationId xmlns:a16="http://schemas.microsoft.com/office/drawing/2014/main" id="{B5DF1BAC-1F2C-47DC-94C4-CC02E3681801}"/>
              </a:ext>
            </a:extLst>
          </p:cNvPr>
          <p:cNvGrpSpPr/>
          <p:nvPr/>
        </p:nvGrpSpPr>
        <p:grpSpPr>
          <a:xfrm>
            <a:off x="571482" y="4726061"/>
            <a:ext cx="4656436" cy="1299127"/>
            <a:chOff x="571482" y="4726061"/>
            <a:chExt cx="4656436" cy="1299127"/>
          </a:xfrm>
        </p:grpSpPr>
        <p:sp>
          <p:nvSpPr>
            <p:cNvPr id="20" name="Rectangle 4">
              <a:extLst>
                <a:ext uri="{FF2B5EF4-FFF2-40B4-BE49-F238E27FC236}">
                  <a16:creationId xmlns:a16="http://schemas.microsoft.com/office/drawing/2014/main" id="{D189495D-EDB7-48C8-9BCE-8C611FE9DAC3}"/>
                </a:ext>
              </a:extLst>
            </p:cNvPr>
            <p:cNvSpPr>
              <a:spLocks noChangeArrowheads="1"/>
            </p:cNvSpPr>
            <p:nvPr/>
          </p:nvSpPr>
          <p:spPr bwMode="auto">
            <a:xfrm>
              <a:off x="571482" y="4807357"/>
              <a:ext cx="2476517" cy="121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solidFill>
                  <a:effectLst/>
                  <a:uLnTx/>
                  <a:uFillTx/>
                  <a:latin typeface="Titillium Web" panose="00000300000000000000" pitchFamily="2" charset="0"/>
                  <a:ea typeface="+mn-ea"/>
                  <a:cs typeface="Arial" charset="0"/>
                </a:rPr>
                <a:t>Correct wet mil thickness @ liquid</a:t>
              </a:r>
            </a:p>
          </p:txBody>
        </p:sp>
        <p:sp>
          <p:nvSpPr>
            <p:cNvPr id="5" name="Freeform: Shape 4">
              <a:extLst>
                <a:ext uri="{FF2B5EF4-FFF2-40B4-BE49-F238E27FC236}">
                  <a16:creationId xmlns:a16="http://schemas.microsoft.com/office/drawing/2014/main" id="{9E3FBE8F-6C25-4D6B-8942-84415DBA2B7A}"/>
                </a:ext>
              </a:extLst>
            </p:cNvPr>
            <p:cNvSpPr/>
            <p:nvPr/>
          </p:nvSpPr>
          <p:spPr>
            <a:xfrm rot="21444771">
              <a:off x="2957470" y="4726061"/>
              <a:ext cx="2270448" cy="583694"/>
            </a:xfrm>
            <a:custGeom>
              <a:avLst/>
              <a:gdLst>
                <a:gd name="connsiteX0" fmla="*/ 2692400 w 2692400"/>
                <a:gd name="connsiteY0" fmla="*/ 0 h 480536"/>
                <a:gd name="connsiteX1" fmla="*/ 1054100 w 2692400"/>
                <a:gd name="connsiteY1" fmla="*/ 419100 h 480536"/>
                <a:gd name="connsiteX2" fmla="*/ 0 w 2692400"/>
                <a:gd name="connsiteY2" fmla="*/ 469900 h 480536"/>
              </a:gdLst>
              <a:ahLst/>
              <a:cxnLst>
                <a:cxn ang="0">
                  <a:pos x="connsiteX0" y="connsiteY0"/>
                </a:cxn>
                <a:cxn ang="0">
                  <a:pos x="connsiteX1" y="connsiteY1"/>
                </a:cxn>
                <a:cxn ang="0">
                  <a:pos x="connsiteX2" y="connsiteY2"/>
                </a:cxn>
              </a:cxnLst>
              <a:rect l="l" t="t" r="r" b="b"/>
              <a:pathLst>
                <a:path w="2692400" h="480536">
                  <a:moveTo>
                    <a:pt x="2692400" y="0"/>
                  </a:moveTo>
                  <a:cubicBezTo>
                    <a:pt x="2097616" y="170391"/>
                    <a:pt x="1502833" y="340783"/>
                    <a:pt x="1054100" y="419100"/>
                  </a:cubicBezTo>
                  <a:cubicBezTo>
                    <a:pt x="605367" y="497417"/>
                    <a:pt x="302683" y="483658"/>
                    <a:pt x="0" y="4699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27" name="Group 26">
            <a:extLst>
              <a:ext uri="{FF2B5EF4-FFF2-40B4-BE49-F238E27FC236}">
                <a16:creationId xmlns:a16="http://schemas.microsoft.com/office/drawing/2014/main" id="{65CEBCD8-012D-4DDE-90B8-352679C933A5}"/>
              </a:ext>
            </a:extLst>
          </p:cNvPr>
          <p:cNvGrpSpPr/>
          <p:nvPr/>
        </p:nvGrpSpPr>
        <p:grpSpPr>
          <a:xfrm>
            <a:off x="4729183" y="1339628"/>
            <a:ext cx="6745913" cy="3105372"/>
            <a:chOff x="4729183" y="1339628"/>
            <a:chExt cx="6745913" cy="3105372"/>
          </a:xfrm>
        </p:grpSpPr>
        <p:sp>
          <p:nvSpPr>
            <p:cNvPr id="17" name="Rectangle 4">
              <a:extLst>
                <a:ext uri="{FF2B5EF4-FFF2-40B4-BE49-F238E27FC236}">
                  <a16:creationId xmlns:a16="http://schemas.microsoft.com/office/drawing/2014/main" id="{E8C0FFA8-E141-45EB-B5BD-338F533D3B74}"/>
                </a:ext>
              </a:extLst>
            </p:cNvPr>
            <p:cNvSpPr>
              <a:spLocks noChangeArrowheads="1"/>
            </p:cNvSpPr>
            <p:nvPr/>
          </p:nvSpPr>
          <p:spPr bwMode="auto">
            <a:xfrm>
              <a:off x="8501933" y="1339628"/>
              <a:ext cx="2973163" cy="87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Pre-treat corners, drain, &amp; pipe</a:t>
              </a:r>
            </a:p>
          </p:txBody>
        </p:sp>
        <p:sp>
          <p:nvSpPr>
            <p:cNvPr id="9" name="Freeform: Shape 8">
              <a:extLst>
                <a:ext uri="{FF2B5EF4-FFF2-40B4-BE49-F238E27FC236}">
                  <a16:creationId xmlns:a16="http://schemas.microsoft.com/office/drawing/2014/main" id="{0DCFC416-3E88-4E86-90E4-C0CB70753F94}"/>
                </a:ext>
              </a:extLst>
            </p:cNvPr>
            <p:cNvSpPr/>
            <p:nvPr/>
          </p:nvSpPr>
          <p:spPr>
            <a:xfrm>
              <a:off x="4729183" y="1981200"/>
              <a:ext cx="3830617" cy="1905000"/>
            </a:xfrm>
            <a:custGeom>
              <a:avLst/>
              <a:gdLst>
                <a:gd name="connsiteX0" fmla="*/ 71417 w 3830617"/>
                <a:gd name="connsiteY0" fmla="*/ 1905000 h 1905000"/>
                <a:gd name="connsiteX1" fmla="*/ 503217 w 3830617"/>
                <a:gd name="connsiteY1" fmla="*/ 368300 h 1905000"/>
                <a:gd name="connsiteX2" fmla="*/ 3830617 w 3830617"/>
                <a:gd name="connsiteY2" fmla="*/ 0 h 1905000"/>
              </a:gdLst>
              <a:ahLst/>
              <a:cxnLst>
                <a:cxn ang="0">
                  <a:pos x="connsiteX0" y="connsiteY0"/>
                </a:cxn>
                <a:cxn ang="0">
                  <a:pos x="connsiteX1" y="connsiteY1"/>
                </a:cxn>
                <a:cxn ang="0">
                  <a:pos x="connsiteX2" y="connsiteY2"/>
                </a:cxn>
              </a:cxnLst>
              <a:rect l="l" t="t" r="r" b="b"/>
              <a:pathLst>
                <a:path w="3830617" h="1905000">
                  <a:moveTo>
                    <a:pt x="71417" y="1905000"/>
                  </a:moveTo>
                  <a:cubicBezTo>
                    <a:pt x="-25950" y="1295400"/>
                    <a:pt x="-123316" y="685800"/>
                    <a:pt x="503217" y="368300"/>
                  </a:cubicBezTo>
                  <a:cubicBezTo>
                    <a:pt x="1129750" y="50800"/>
                    <a:pt x="3276050" y="71967"/>
                    <a:pt x="3830617"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8914BCC9-544D-45C3-B16D-2507369B82AD}"/>
                </a:ext>
              </a:extLst>
            </p:cNvPr>
            <p:cNvSpPr/>
            <p:nvPr/>
          </p:nvSpPr>
          <p:spPr>
            <a:xfrm>
              <a:off x="5668430" y="2120900"/>
              <a:ext cx="681570" cy="2324100"/>
            </a:xfrm>
            <a:custGeom>
              <a:avLst/>
              <a:gdLst>
                <a:gd name="connsiteX0" fmla="*/ 364070 w 681570"/>
                <a:gd name="connsiteY0" fmla="*/ 2324100 h 2324100"/>
                <a:gd name="connsiteX1" fmla="*/ 8470 w 681570"/>
                <a:gd name="connsiteY1" fmla="*/ 1117600 h 2324100"/>
                <a:gd name="connsiteX2" fmla="*/ 681570 w 681570"/>
                <a:gd name="connsiteY2" fmla="*/ 0 h 2324100"/>
              </a:gdLst>
              <a:ahLst/>
              <a:cxnLst>
                <a:cxn ang="0">
                  <a:pos x="connsiteX0" y="connsiteY0"/>
                </a:cxn>
                <a:cxn ang="0">
                  <a:pos x="connsiteX1" y="connsiteY1"/>
                </a:cxn>
                <a:cxn ang="0">
                  <a:pos x="connsiteX2" y="connsiteY2"/>
                </a:cxn>
              </a:cxnLst>
              <a:rect l="l" t="t" r="r" b="b"/>
              <a:pathLst>
                <a:path w="681570" h="2324100">
                  <a:moveTo>
                    <a:pt x="364070" y="2324100"/>
                  </a:moveTo>
                  <a:cubicBezTo>
                    <a:pt x="159811" y="1914525"/>
                    <a:pt x="-44447" y="1504950"/>
                    <a:pt x="8470" y="1117600"/>
                  </a:cubicBezTo>
                  <a:cubicBezTo>
                    <a:pt x="61387" y="730250"/>
                    <a:pt x="681570" y="0"/>
                    <a:pt x="68157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9C58E6FF-E764-42AB-BE64-B215E2EBAD0C}"/>
                </a:ext>
              </a:extLst>
            </p:cNvPr>
            <p:cNvSpPr/>
            <p:nvPr/>
          </p:nvSpPr>
          <p:spPr>
            <a:xfrm>
              <a:off x="6311335" y="2110740"/>
              <a:ext cx="1583281" cy="1285628"/>
            </a:xfrm>
            <a:custGeom>
              <a:avLst/>
              <a:gdLst>
                <a:gd name="connsiteX0" fmla="*/ 1560125 w 1583281"/>
                <a:gd name="connsiteY0" fmla="*/ 1280160 h 1285628"/>
                <a:gd name="connsiteX1" fmla="*/ 1491545 w 1583281"/>
                <a:gd name="connsiteY1" fmla="*/ 1249680 h 1285628"/>
                <a:gd name="connsiteX2" fmla="*/ 203765 w 1583281"/>
                <a:gd name="connsiteY2" fmla="*/ 830580 h 1285628"/>
                <a:gd name="connsiteX3" fmla="*/ 20885 w 1583281"/>
                <a:gd name="connsiteY3" fmla="*/ 0 h 1285628"/>
              </a:gdLst>
              <a:ahLst/>
              <a:cxnLst>
                <a:cxn ang="0">
                  <a:pos x="connsiteX0" y="connsiteY0"/>
                </a:cxn>
                <a:cxn ang="0">
                  <a:pos x="connsiteX1" y="connsiteY1"/>
                </a:cxn>
                <a:cxn ang="0">
                  <a:pos x="connsiteX2" y="connsiteY2"/>
                </a:cxn>
                <a:cxn ang="0">
                  <a:pos x="connsiteX3" y="connsiteY3"/>
                </a:cxn>
              </a:cxnLst>
              <a:rect l="l" t="t" r="r" b="b"/>
              <a:pathLst>
                <a:path w="1583281" h="1285628">
                  <a:moveTo>
                    <a:pt x="1560125" y="1280160"/>
                  </a:moveTo>
                  <a:cubicBezTo>
                    <a:pt x="1638865" y="1302385"/>
                    <a:pt x="1491545" y="1249680"/>
                    <a:pt x="1491545" y="1249680"/>
                  </a:cubicBezTo>
                  <a:cubicBezTo>
                    <a:pt x="1265485" y="1174750"/>
                    <a:pt x="448875" y="1038860"/>
                    <a:pt x="203765" y="830580"/>
                  </a:cubicBezTo>
                  <a:cubicBezTo>
                    <a:pt x="-41345" y="622300"/>
                    <a:pt x="-10230" y="311150"/>
                    <a:pt x="20885"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99BA5EB0-A3D4-4E09-8062-3BA0F8E80198}"/>
                </a:ext>
              </a:extLst>
            </p:cNvPr>
            <p:cNvSpPr/>
            <p:nvPr/>
          </p:nvSpPr>
          <p:spPr>
            <a:xfrm>
              <a:off x="6515100" y="2941320"/>
              <a:ext cx="2141220" cy="1097280"/>
            </a:xfrm>
            <a:custGeom>
              <a:avLst/>
              <a:gdLst>
                <a:gd name="connsiteX0" fmla="*/ 2141220 w 2141220"/>
                <a:gd name="connsiteY0" fmla="*/ 1097280 h 1097280"/>
                <a:gd name="connsiteX1" fmla="*/ 1036320 w 2141220"/>
                <a:gd name="connsiteY1" fmla="*/ 640080 h 1097280"/>
                <a:gd name="connsiteX2" fmla="*/ 0 w 2141220"/>
                <a:gd name="connsiteY2" fmla="*/ 0 h 1097280"/>
              </a:gdLst>
              <a:ahLst/>
              <a:cxnLst>
                <a:cxn ang="0">
                  <a:pos x="connsiteX0" y="connsiteY0"/>
                </a:cxn>
                <a:cxn ang="0">
                  <a:pos x="connsiteX1" y="connsiteY1"/>
                </a:cxn>
                <a:cxn ang="0">
                  <a:pos x="connsiteX2" y="connsiteY2"/>
                </a:cxn>
              </a:cxnLst>
              <a:rect l="l" t="t" r="r" b="b"/>
              <a:pathLst>
                <a:path w="2141220" h="1097280">
                  <a:moveTo>
                    <a:pt x="2141220" y="1097280"/>
                  </a:moveTo>
                  <a:cubicBezTo>
                    <a:pt x="1767205" y="960120"/>
                    <a:pt x="1393190" y="822960"/>
                    <a:pt x="1036320" y="640080"/>
                  </a:cubicBezTo>
                  <a:cubicBezTo>
                    <a:pt x="679450" y="457200"/>
                    <a:pt x="339725" y="228600"/>
                    <a:pt x="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95B0647A-D27E-469E-A2FB-38C360C1DDB2}"/>
              </a:ext>
            </a:extLst>
          </p:cNvPr>
          <p:cNvGrpSpPr/>
          <p:nvPr/>
        </p:nvGrpSpPr>
        <p:grpSpPr>
          <a:xfrm>
            <a:off x="8747464" y="2511781"/>
            <a:ext cx="3520736" cy="993189"/>
            <a:chOff x="8747464" y="2511781"/>
            <a:chExt cx="3520736" cy="993189"/>
          </a:xfrm>
        </p:grpSpPr>
        <p:sp>
          <p:nvSpPr>
            <p:cNvPr id="21" name="Rectangle 4">
              <a:extLst>
                <a:ext uri="{FF2B5EF4-FFF2-40B4-BE49-F238E27FC236}">
                  <a16:creationId xmlns:a16="http://schemas.microsoft.com/office/drawing/2014/main" id="{1CE9448F-3663-41F3-848B-B68FAEAB1D46}"/>
                </a:ext>
              </a:extLst>
            </p:cNvPr>
            <p:cNvSpPr>
              <a:spLocks noChangeArrowheads="1"/>
            </p:cNvSpPr>
            <p:nvPr/>
          </p:nvSpPr>
          <p:spPr bwMode="auto">
            <a:xfrm>
              <a:off x="9446773" y="2511781"/>
              <a:ext cx="2821427" cy="87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Seam min. 2” overlap @ sheet</a:t>
              </a:r>
            </a:p>
          </p:txBody>
        </p:sp>
        <p:sp>
          <p:nvSpPr>
            <p:cNvPr id="28" name="Freeform: Shape 27">
              <a:extLst>
                <a:ext uri="{FF2B5EF4-FFF2-40B4-BE49-F238E27FC236}">
                  <a16:creationId xmlns:a16="http://schemas.microsoft.com/office/drawing/2014/main" id="{49645ECC-B091-4438-A944-0FFE456CC6B0}"/>
                </a:ext>
              </a:extLst>
            </p:cNvPr>
            <p:cNvSpPr/>
            <p:nvPr/>
          </p:nvSpPr>
          <p:spPr>
            <a:xfrm>
              <a:off x="8747464" y="3124199"/>
              <a:ext cx="719630" cy="380771"/>
            </a:xfrm>
            <a:custGeom>
              <a:avLst/>
              <a:gdLst>
                <a:gd name="connsiteX0" fmla="*/ 0 w 1041400"/>
                <a:gd name="connsiteY0" fmla="*/ 406400 h 406400"/>
                <a:gd name="connsiteX1" fmla="*/ 482600 w 1041400"/>
                <a:gd name="connsiteY1" fmla="*/ 76200 h 406400"/>
                <a:gd name="connsiteX2" fmla="*/ 1041400 w 1041400"/>
                <a:gd name="connsiteY2" fmla="*/ 0 h 406400"/>
              </a:gdLst>
              <a:ahLst/>
              <a:cxnLst>
                <a:cxn ang="0">
                  <a:pos x="connsiteX0" y="connsiteY0"/>
                </a:cxn>
                <a:cxn ang="0">
                  <a:pos x="connsiteX1" y="connsiteY1"/>
                </a:cxn>
                <a:cxn ang="0">
                  <a:pos x="connsiteX2" y="connsiteY2"/>
                </a:cxn>
              </a:cxnLst>
              <a:rect l="l" t="t" r="r" b="b"/>
              <a:pathLst>
                <a:path w="1041400" h="406400">
                  <a:moveTo>
                    <a:pt x="0" y="406400"/>
                  </a:moveTo>
                  <a:cubicBezTo>
                    <a:pt x="154516" y="275166"/>
                    <a:pt x="309033" y="143933"/>
                    <a:pt x="482600" y="76200"/>
                  </a:cubicBezTo>
                  <a:cubicBezTo>
                    <a:pt x="656167" y="8467"/>
                    <a:pt x="848783" y="4233"/>
                    <a:pt x="104140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31" name="Group 30">
            <a:extLst>
              <a:ext uri="{FF2B5EF4-FFF2-40B4-BE49-F238E27FC236}">
                <a16:creationId xmlns:a16="http://schemas.microsoft.com/office/drawing/2014/main" id="{C6AE5AFA-4BB4-4DC2-B046-CADD9AD77F50}"/>
              </a:ext>
            </a:extLst>
          </p:cNvPr>
          <p:cNvGrpSpPr/>
          <p:nvPr/>
        </p:nvGrpSpPr>
        <p:grpSpPr>
          <a:xfrm>
            <a:off x="8343900" y="4292600"/>
            <a:ext cx="3496956" cy="2032262"/>
            <a:chOff x="8343900" y="4292600"/>
            <a:chExt cx="3496956" cy="2032262"/>
          </a:xfrm>
        </p:grpSpPr>
        <p:sp>
          <p:nvSpPr>
            <p:cNvPr id="22" name="Rectangle 4">
              <a:extLst>
                <a:ext uri="{FF2B5EF4-FFF2-40B4-BE49-F238E27FC236}">
                  <a16:creationId xmlns:a16="http://schemas.microsoft.com/office/drawing/2014/main" id="{08F248D1-7FEE-42D3-99C2-97040471EA77}"/>
                </a:ext>
              </a:extLst>
            </p:cNvPr>
            <p:cNvSpPr>
              <a:spLocks noChangeArrowheads="1"/>
            </p:cNvSpPr>
            <p:nvPr/>
          </p:nvSpPr>
          <p:spPr bwMode="auto">
            <a:xfrm>
              <a:off x="8867693" y="5454278"/>
              <a:ext cx="2973163" cy="87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Proper adhesive coverage @ sheet</a:t>
              </a:r>
            </a:p>
          </p:txBody>
        </p:sp>
        <p:sp>
          <p:nvSpPr>
            <p:cNvPr id="30" name="Freeform: Shape 29">
              <a:extLst>
                <a:ext uri="{FF2B5EF4-FFF2-40B4-BE49-F238E27FC236}">
                  <a16:creationId xmlns:a16="http://schemas.microsoft.com/office/drawing/2014/main" id="{375CF334-2FDA-40BE-AA0E-F7B412371447}"/>
                </a:ext>
              </a:extLst>
            </p:cNvPr>
            <p:cNvSpPr/>
            <p:nvPr/>
          </p:nvSpPr>
          <p:spPr>
            <a:xfrm>
              <a:off x="8343900" y="4292600"/>
              <a:ext cx="609600" cy="1371600"/>
            </a:xfrm>
            <a:custGeom>
              <a:avLst/>
              <a:gdLst>
                <a:gd name="connsiteX0" fmla="*/ 0 w 609600"/>
                <a:gd name="connsiteY0" fmla="*/ 0 h 1371600"/>
                <a:gd name="connsiteX1" fmla="*/ 165100 w 609600"/>
                <a:gd name="connsiteY1" fmla="*/ 1104900 h 1371600"/>
                <a:gd name="connsiteX2" fmla="*/ 609600 w 609600"/>
                <a:gd name="connsiteY2" fmla="*/ 1371600 h 1371600"/>
              </a:gdLst>
              <a:ahLst/>
              <a:cxnLst>
                <a:cxn ang="0">
                  <a:pos x="connsiteX0" y="connsiteY0"/>
                </a:cxn>
                <a:cxn ang="0">
                  <a:pos x="connsiteX1" y="connsiteY1"/>
                </a:cxn>
                <a:cxn ang="0">
                  <a:pos x="connsiteX2" y="connsiteY2"/>
                </a:cxn>
              </a:cxnLst>
              <a:rect l="l" t="t" r="r" b="b"/>
              <a:pathLst>
                <a:path w="609600" h="1371600">
                  <a:moveTo>
                    <a:pt x="0" y="0"/>
                  </a:moveTo>
                  <a:cubicBezTo>
                    <a:pt x="31750" y="438150"/>
                    <a:pt x="63500" y="876300"/>
                    <a:pt x="165100" y="1104900"/>
                  </a:cubicBezTo>
                  <a:cubicBezTo>
                    <a:pt x="266700" y="1333500"/>
                    <a:pt x="438150" y="1352550"/>
                    <a:pt x="609600" y="13716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36" name="TextBox 35">
            <a:extLst>
              <a:ext uri="{FF2B5EF4-FFF2-40B4-BE49-F238E27FC236}">
                <a16:creationId xmlns:a16="http://schemas.microsoft.com/office/drawing/2014/main" id="{9E030F46-8A26-4AA0-A96D-7B4636121677}"/>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CRITICAL POINTS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MEMBRANES</a:t>
            </a:r>
          </a:p>
        </p:txBody>
      </p:sp>
    </p:spTree>
    <p:extLst>
      <p:ext uri="{BB962C8B-B14F-4D97-AF65-F5344CB8AC3E}">
        <p14:creationId xmlns:p14="http://schemas.microsoft.com/office/powerpoint/2010/main" val="93783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Conwell\Dropbox\2014 IMI Documents\ANSI A108\ACT\ACT Graphics\Logos by Mapei\Best JPG files\ACT Logos_cmyk-04 mud floors_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6055" y="170516"/>
            <a:ext cx="2327910" cy="921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57400" y="1752600"/>
            <a:ext cx="7846084"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E87F0E0-EF6C-43E3-B7D0-3A22E704A0BD}"/>
              </a:ext>
            </a:extLst>
          </p:cNvPr>
          <p:cNvGrpSpPr/>
          <p:nvPr/>
        </p:nvGrpSpPr>
        <p:grpSpPr>
          <a:xfrm>
            <a:off x="6987540" y="5460012"/>
            <a:ext cx="5083221" cy="902128"/>
            <a:chOff x="6987540" y="5460012"/>
            <a:chExt cx="5083221" cy="902128"/>
          </a:xfrm>
        </p:grpSpPr>
        <p:sp>
          <p:nvSpPr>
            <p:cNvPr id="16" name="Rectangle 4">
              <a:extLst>
                <a:ext uri="{FF2B5EF4-FFF2-40B4-BE49-F238E27FC236}">
                  <a16:creationId xmlns:a16="http://schemas.microsoft.com/office/drawing/2014/main" id="{E125993A-D761-4B59-99C1-3E7DC9BB10A0}"/>
                </a:ext>
              </a:extLst>
            </p:cNvPr>
            <p:cNvSpPr>
              <a:spLocks noChangeArrowheads="1"/>
            </p:cNvSpPr>
            <p:nvPr/>
          </p:nvSpPr>
          <p:spPr bwMode="auto">
            <a:xfrm>
              <a:off x="8198438" y="5507468"/>
              <a:ext cx="3872323" cy="85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Cleavage membrane intact and properly overlapped</a:t>
              </a:r>
            </a:p>
          </p:txBody>
        </p:sp>
        <p:sp>
          <p:nvSpPr>
            <p:cNvPr id="3" name="Freeform: Shape 2">
              <a:extLst>
                <a:ext uri="{FF2B5EF4-FFF2-40B4-BE49-F238E27FC236}">
                  <a16:creationId xmlns:a16="http://schemas.microsoft.com/office/drawing/2014/main" id="{7BB6E0E4-6548-49D9-B5CC-6939F2ABE281}"/>
                </a:ext>
              </a:extLst>
            </p:cNvPr>
            <p:cNvSpPr/>
            <p:nvPr/>
          </p:nvSpPr>
          <p:spPr>
            <a:xfrm>
              <a:off x="6987540" y="5460012"/>
              <a:ext cx="1272540" cy="284553"/>
            </a:xfrm>
            <a:custGeom>
              <a:avLst/>
              <a:gdLst>
                <a:gd name="connsiteX0" fmla="*/ 0 w 1272540"/>
                <a:gd name="connsiteY0" fmla="*/ 0 h 284553"/>
                <a:gd name="connsiteX1" fmla="*/ 586740 w 1272540"/>
                <a:gd name="connsiteY1" fmla="*/ 243840 h 284553"/>
                <a:gd name="connsiteX2" fmla="*/ 1272540 w 1272540"/>
                <a:gd name="connsiteY2" fmla="*/ 281940 h 284553"/>
              </a:gdLst>
              <a:ahLst/>
              <a:cxnLst>
                <a:cxn ang="0">
                  <a:pos x="connsiteX0" y="connsiteY0"/>
                </a:cxn>
                <a:cxn ang="0">
                  <a:pos x="connsiteX1" y="connsiteY1"/>
                </a:cxn>
                <a:cxn ang="0">
                  <a:pos x="connsiteX2" y="connsiteY2"/>
                </a:cxn>
              </a:cxnLst>
              <a:rect l="l" t="t" r="r" b="b"/>
              <a:pathLst>
                <a:path w="1272540" h="284553">
                  <a:moveTo>
                    <a:pt x="0" y="0"/>
                  </a:moveTo>
                  <a:cubicBezTo>
                    <a:pt x="187325" y="98425"/>
                    <a:pt x="374650" y="196850"/>
                    <a:pt x="586740" y="243840"/>
                  </a:cubicBezTo>
                  <a:cubicBezTo>
                    <a:pt x="798830" y="290830"/>
                    <a:pt x="1035685" y="286385"/>
                    <a:pt x="1272540" y="28194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20" name="Group 19">
            <a:extLst>
              <a:ext uri="{FF2B5EF4-FFF2-40B4-BE49-F238E27FC236}">
                <a16:creationId xmlns:a16="http://schemas.microsoft.com/office/drawing/2014/main" id="{743D33EC-04CF-4AC6-98CD-E5C1F0D63E12}"/>
              </a:ext>
            </a:extLst>
          </p:cNvPr>
          <p:cNvGrpSpPr/>
          <p:nvPr/>
        </p:nvGrpSpPr>
        <p:grpSpPr>
          <a:xfrm>
            <a:off x="885313" y="1462893"/>
            <a:ext cx="6211200" cy="3444387"/>
            <a:chOff x="885313" y="1462893"/>
            <a:chExt cx="6211200" cy="3444387"/>
          </a:xfrm>
        </p:grpSpPr>
        <p:sp>
          <p:nvSpPr>
            <p:cNvPr id="17" name="Rectangle 4">
              <a:extLst>
                <a:ext uri="{FF2B5EF4-FFF2-40B4-BE49-F238E27FC236}">
                  <a16:creationId xmlns:a16="http://schemas.microsoft.com/office/drawing/2014/main" id="{483BE27E-DBAC-4A23-BDB4-6FDC609F0EE1}"/>
                </a:ext>
              </a:extLst>
            </p:cNvPr>
            <p:cNvSpPr>
              <a:spLocks noChangeArrowheads="1"/>
            </p:cNvSpPr>
            <p:nvPr/>
          </p:nvSpPr>
          <p:spPr bwMode="auto">
            <a:xfrm>
              <a:off x="885313" y="1462893"/>
              <a:ext cx="3578793" cy="133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Wire reinforcement properly overlapped and suspended in mortar bed</a:t>
              </a:r>
            </a:p>
          </p:txBody>
        </p:sp>
        <p:sp>
          <p:nvSpPr>
            <p:cNvPr id="6" name="Freeform: Shape 5">
              <a:extLst>
                <a:ext uri="{FF2B5EF4-FFF2-40B4-BE49-F238E27FC236}">
                  <a16:creationId xmlns:a16="http://schemas.microsoft.com/office/drawing/2014/main" id="{0E78BB10-D7CA-4829-9A66-A2662F956DE3}"/>
                </a:ext>
              </a:extLst>
            </p:cNvPr>
            <p:cNvSpPr/>
            <p:nvPr/>
          </p:nvSpPr>
          <p:spPr>
            <a:xfrm>
              <a:off x="4114800" y="2418080"/>
              <a:ext cx="2981713" cy="2489200"/>
            </a:xfrm>
            <a:custGeom>
              <a:avLst/>
              <a:gdLst>
                <a:gd name="connsiteX0" fmla="*/ 2976880 w 2981713"/>
                <a:gd name="connsiteY0" fmla="*/ 2489200 h 2489200"/>
                <a:gd name="connsiteX1" fmla="*/ 2509520 w 2981713"/>
                <a:gd name="connsiteY1" fmla="*/ 579120 h 2489200"/>
                <a:gd name="connsiteX2" fmla="*/ 0 w 2981713"/>
                <a:gd name="connsiteY2" fmla="*/ 0 h 2489200"/>
              </a:gdLst>
              <a:ahLst/>
              <a:cxnLst>
                <a:cxn ang="0">
                  <a:pos x="connsiteX0" y="connsiteY0"/>
                </a:cxn>
                <a:cxn ang="0">
                  <a:pos x="connsiteX1" y="connsiteY1"/>
                </a:cxn>
                <a:cxn ang="0">
                  <a:pos x="connsiteX2" y="connsiteY2"/>
                </a:cxn>
              </a:cxnLst>
              <a:rect l="l" t="t" r="r" b="b"/>
              <a:pathLst>
                <a:path w="2981713" h="2489200">
                  <a:moveTo>
                    <a:pt x="2976880" y="2489200"/>
                  </a:moveTo>
                  <a:cubicBezTo>
                    <a:pt x="2991273" y="1741593"/>
                    <a:pt x="3005667" y="993987"/>
                    <a:pt x="2509520" y="579120"/>
                  </a:cubicBezTo>
                  <a:cubicBezTo>
                    <a:pt x="2013373" y="164253"/>
                    <a:pt x="1006686" y="82126"/>
                    <a:pt x="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19" name="Group 18">
            <a:extLst>
              <a:ext uri="{FF2B5EF4-FFF2-40B4-BE49-F238E27FC236}">
                <a16:creationId xmlns:a16="http://schemas.microsoft.com/office/drawing/2014/main" id="{AA1106AE-3955-4F6C-BF0D-A79946341E2F}"/>
              </a:ext>
            </a:extLst>
          </p:cNvPr>
          <p:cNvGrpSpPr/>
          <p:nvPr/>
        </p:nvGrpSpPr>
        <p:grpSpPr>
          <a:xfrm>
            <a:off x="612208" y="4584699"/>
            <a:ext cx="5242491" cy="1777441"/>
            <a:chOff x="612208" y="4584699"/>
            <a:chExt cx="5242491" cy="1777441"/>
          </a:xfrm>
        </p:grpSpPr>
        <p:sp>
          <p:nvSpPr>
            <p:cNvPr id="18" name="Rectangle 4">
              <a:extLst>
                <a:ext uri="{FF2B5EF4-FFF2-40B4-BE49-F238E27FC236}">
                  <a16:creationId xmlns:a16="http://schemas.microsoft.com/office/drawing/2014/main" id="{154E09FB-0584-45D2-AC08-1E34A6F76210}"/>
                </a:ext>
              </a:extLst>
            </p:cNvPr>
            <p:cNvSpPr>
              <a:spLocks noChangeArrowheads="1"/>
            </p:cNvSpPr>
            <p:nvPr/>
          </p:nvSpPr>
          <p:spPr bwMode="auto">
            <a:xfrm>
              <a:off x="612208" y="5507468"/>
              <a:ext cx="3872323" cy="85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Mortar bed flat, level, and thickness as specified</a:t>
              </a:r>
            </a:p>
          </p:txBody>
        </p:sp>
        <p:sp>
          <p:nvSpPr>
            <p:cNvPr id="9" name="Freeform: Shape 8">
              <a:extLst>
                <a:ext uri="{FF2B5EF4-FFF2-40B4-BE49-F238E27FC236}">
                  <a16:creationId xmlns:a16="http://schemas.microsoft.com/office/drawing/2014/main" id="{E050DB1D-B41C-4583-8CF4-EC888C6C977B}"/>
                </a:ext>
              </a:extLst>
            </p:cNvPr>
            <p:cNvSpPr/>
            <p:nvPr/>
          </p:nvSpPr>
          <p:spPr>
            <a:xfrm>
              <a:off x="3994384" y="4584699"/>
              <a:ext cx="1860315" cy="1159866"/>
            </a:xfrm>
            <a:custGeom>
              <a:avLst/>
              <a:gdLst>
                <a:gd name="connsiteX0" fmla="*/ 1676400 w 1676400"/>
                <a:gd name="connsiteY0" fmla="*/ 0 h 977900"/>
                <a:gd name="connsiteX1" fmla="*/ 1181100 w 1676400"/>
                <a:gd name="connsiteY1" fmla="*/ 787400 h 977900"/>
                <a:gd name="connsiteX2" fmla="*/ 0 w 1676400"/>
                <a:gd name="connsiteY2" fmla="*/ 977900 h 977900"/>
              </a:gdLst>
              <a:ahLst/>
              <a:cxnLst>
                <a:cxn ang="0">
                  <a:pos x="connsiteX0" y="connsiteY0"/>
                </a:cxn>
                <a:cxn ang="0">
                  <a:pos x="connsiteX1" y="connsiteY1"/>
                </a:cxn>
                <a:cxn ang="0">
                  <a:pos x="connsiteX2" y="connsiteY2"/>
                </a:cxn>
              </a:cxnLst>
              <a:rect l="l" t="t" r="r" b="b"/>
              <a:pathLst>
                <a:path w="1676400" h="977900">
                  <a:moveTo>
                    <a:pt x="1676400" y="0"/>
                  </a:moveTo>
                  <a:cubicBezTo>
                    <a:pt x="1568450" y="312208"/>
                    <a:pt x="1460500" y="624417"/>
                    <a:pt x="1181100" y="787400"/>
                  </a:cubicBezTo>
                  <a:cubicBezTo>
                    <a:pt x="901700" y="950383"/>
                    <a:pt x="450850" y="964141"/>
                    <a:pt x="0" y="9779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21" name="TextBox 20">
            <a:extLst>
              <a:ext uri="{FF2B5EF4-FFF2-40B4-BE49-F238E27FC236}">
                <a16:creationId xmlns:a16="http://schemas.microsoft.com/office/drawing/2014/main" id="{5F3F6EF1-642F-41E0-B257-576D8E5B1C76}"/>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CRITICAL POINTS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MUD FLOORS</a:t>
            </a:r>
          </a:p>
        </p:txBody>
      </p:sp>
    </p:spTree>
    <p:extLst>
      <p:ext uri="{BB962C8B-B14F-4D97-AF65-F5344CB8AC3E}">
        <p14:creationId xmlns:p14="http://schemas.microsoft.com/office/powerpoint/2010/main" val="109422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25485" y="304816"/>
            <a:ext cx="5152657" cy="6442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Conwell\Dropbox\2014 IMI Documents\ANSI A108\ACT\ACT Graphics\Logos by Mapei\Best JPG files\ACT Logos_cmyk-05 mud walls_O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0993" y="175745"/>
            <a:ext cx="2282952" cy="90323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910D883-7367-4687-B780-1476060F4F65}"/>
              </a:ext>
            </a:extLst>
          </p:cNvPr>
          <p:cNvGrpSpPr/>
          <p:nvPr/>
        </p:nvGrpSpPr>
        <p:grpSpPr>
          <a:xfrm>
            <a:off x="6883400" y="2527300"/>
            <a:ext cx="5170545" cy="1308100"/>
            <a:chOff x="6883400" y="2527300"/>
            <a:chExt cx="5170545" cy="1308100"/>
          </a:xfrm>
        </p:grpSpPr>
        <p:sp>
          <p:nvSpPr>
            <p:cNvPr id="17" name="Rectangle 4">
              <a:extLst>
                <a:ext uri="{FF2B5EF4-FFF2-40B4-BE49-F238E27FC236}">
                  <a16:creationId xmlns:a16="http://schemas.microsoft.com/office/drawing/2014/main" id="{0424C5B4-FAD6-4D05-8344-D259D2F6ED7F}"/>
                </a:ext>
              </a:extLst>
            </p:cNvPr>
            <p:cNvSpPr>
              <a:spLocks noChangeArrowheads="1"/>
            </p:cNvSpPr>
            <p:nvPr/>
          </p:nvSpPr>
          <p:spPr bwMode="auto">
            <a:xfrm>
              <a:off x="8278142" y="2651840"/>
              <a:ext cx="3775803" cy="118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Metal lath installed shingle-fashion w/ proper laps, cut at inside corner</a:t>
              </a:r>
            </a:p>
          </p:txBody>
        </p:sp>
        <p:sp>
          <p:nvSpPr>
            <p:cNvPr id="2" name="Freeform: Shape 1">
              <a:extLst>
                <a:ext uri="{FF2B5EF4-FFF2-40B4-BE49-F238E27FC236}">
                  <a16:creationId xmlns:a16="http://schemas.microsoft.com/office/drawing/2014/main" id="{FCACC70B-BD82-4E00-BA5B-68BF87F44916}"/>
                </a:ext>
              </a:extLst>
            </p:cNvPr>
            <p:cNvSpPr/>
            <p:nvPr/>
          </p:nvSpPr>
          <p:spPr>
            <a:xfrm>
              <a:off x="6883400" y="2527300"/>
              <a:ext cx="1473200" cy="425699"/>
            </a:xfrm>
            <a:custGeom>
              <a:avLst/>
              <a:gdLst>
                <a:gd name="connsiteX0" fmla="*/ 0 w 1473200"/>
                <a:gd name="connsiteY0" fmla="*/ 0 h 425699"/>
                <a:gd name="connsiteX1" fmla="*/ 508000 w 1473200"/>
                <a:gd name="connsiteY1" fmla="*/ 368300 h 425699"/>
                <a:gd name="connsiteX2" fmla="*/ 1473200 w 1473200"/>
                <a:gd name="connsiteY2" fmla="*/ 419100 h 425699"/>
              </a:gdLst>
              <a:ahLst/>
              <a:cxnLst>
                <a:cxn ang="0">
                  <a:pos x="connsiteX0" y="connsiteY0"/>
                </a:cxn>
                <a:cxn ang="0">
                  <a:pos x="connsiteX1" y="connsiteY1"/>
                </a:cxn>
                <a:cxn ang="0">
                  <a:pos x="connsiteX2" y="connsiteY2"/>
                </a:cxn>
              </a:cxnLst>
              <a:rect l="l" t="t" r="r" b="b"/>
              <a:pathLst>
                <a:path w="1473200" h="425699">
                  <a:moveTo>
                    <a:pt x="0" y="0"/>
                  </a:moveTo>
                  <a:cubicBezTo>
                    <a:pt x="131233" y="149225"/>
                    <a:pt x="262467" y="298450"/>
                    <a:pt x="508000" y="368300"/>
                  </a:cubicBezTo>
                  <a:cubicBezTo>
                    <a:pt x="753533" y="438150"/>
                    <a:pt x="1113366" y="428625"/>
                    <a:pt x="1473200" y="4191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5" name="Group 4">
            <a:extLst>
              <a:ext uri="{FF2B5EF4-FFF2-40B4-BE49-F238E27FC236}">
                <a16:creationId xmlns:a16="http://schemas.microsoft.com/office/drawing/2014/main" id="{B6E0CD11-9104-4EA5-8BEB-CAE30B6A10D0}"/>
              </a:ext>
            </a:extLst>
          </p:cNvPr>
          <p:cNvGrpSpPr/>
          <p:nvPr/>
        </p:nvGrpSpPr>
        <p:grpSpPr>
          <a:xfrm>
            <a:off x="7264400" y="3835400"/>
            <a:ext cx="4546601" cy="1729660"/>
            <a:chOff x="7264400" y="3835400"/>
            <a:chExt cx="4546601" cy="1729660"/>
          </a:xfrm>
        </p:grpSpPr>
        <p:sp>
          <p:nvSpPr>
            <p:cNvPr id="16" name="Rectangle 4">
              <a:extLst>
                <a:ext uri="{FF2B5EF4-FFF2-40B4-BE49-F238E27FC236}">
                  <a16:creationId xmlns:a16="http://schemas.microsoft.com/office/drawing/2014/main" id="{A1AE007D-01C0-4EFD-99AB-4EBE1CAB98F9}"/>
                </a:ext>
              </a:extLst>
            </p:cNvPr>
            <p:cNvSpPr>
              <a:spLocks noChangeArrowheads="1"/>
            </p:cNvSpPr>
            <p:nvPr/>
          </p:nvSpPr>
          <p:spPr bwMode="auto">
            <a:xfrm>
              <a:off x="8278143" y="4010740"/>
              <a:ext cx="3532858" cy="155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Cleavage membrane intact &amp; installed shingle-fashion proper laps, folded at corners</a:t>
              </a:r>
            </a:p>
          </p:txBody>
        </p:sp>
        <p:sp>
          <p:nvSpPr>
            <p:cNvPr id="3" name="Freeform: Shape 2">
              <a:extLst>
                <a:ext uri="{FF2B5EF4-FFF2-40B4-BE49-F238E27FC236}">
                  <a16:creationId xmlns:a16="http://schemas.microsoft.com/office/drawing/2014/main" id="{5E5AA02E-6BC6-4B72-871C-B4CAF7207D3C}"/>
                </a:ext>
              </a:extLst>
            </p:cNvPr>
            <p:cNvSpPr/>
            <p:nvPr/>
          </p:nvSpPr>
          <p:spPr>
            <a:xfrm>
              <a:off x="7264400" y="3835400"/>
              <a:ext cx="1041400" cy="432763"/>
            </a:xfrm>
            <a:custGeom>
              <a:avLst/>
              <a:gdLst>
                <a:gd name="connsiteX0" fmla="*/ 0 w 1041400"/>
                <a:gd name="connsiteY0" fmla="*/ 0 h 432763"/>
                <a:gd name="connsiteX1" fmla="*/ 533400 w 1041400"/>
                <a:gd name="connsiteY1" fmla="*/ 381000 h 432763"/>
                <a:gd name="connsiteX2" fmla="*/ 1041400 w 1041400"/>
                <a:gd name="connsiteY2" fmla="*/ 419100 h 432763"/>
              </a:gdLst>
              <a:ahLst/>
              <a:cxnLst>
                <a:cxn ang="0">
                  <a:pos x="connsiteX0" y="connsiteY0"/>
                </a:cxn>
                <a:cxn ang="0">
                  <a:pos x="connsiteX1" y="connsiteY1"/>
                </a:cxn>
                <a:cxn ang="0">
                  <a:pos x="connsiteX2" y="connsiteY2"/>
                </a:cxn>
              </a:cxnLst>
              <a:rect l="l" t="t" r="r" b="b"/>
              <a:pathLst>
                <a:path w="1041400" h="432763">
                  <a:moveTo>
                    <a:pt x="0" y="0"/>
                  </a:moveTo>
                  <a:cubicBezTo>
                    <a:pt x="179916" y="155575"/>
                    <a:pt x="359833" y="311150"/>
                    <a:pt x="533400" y="381000"/>
                  </a:cubicBezTo>
                  <a:cubicBezTo>
                    <a:pt x="706967" y="450850"/>
                    <a:pt x="874183" y="434975"/>
                    <a:pt x="1041400" y="4191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23" name="Group 22">
            <a:extLst>
              <a:ext uri="{FF2B5EF4-FFF2-40B4-BE49-F238E27FC236}">
                <a16:creationId xmlns:a16="http://schemas.microsoft.com/office/drawing/2014/main" id="{10256992-F767-4409-B0D2-B52CDD38888D}"/>
              </a:ext>
            </a:extLst>
          </p:cNvPr>
          <p:cNvGrpSpPr/>
          <p:nvPr/>
        </p:nvGrpSpPr>
        <p:grpSpPr>
          <a:xfrm>
            <a:off x="378743" y="1074062"/>
            <a:ext cx="5399757" cy="983338"/>
            <a:chOff x="378743" y="1074062"/>
            <a:chExt cx="5399757" cy="983338"/>
          </a:xfrm>
        </p:grpSpPr>
        <p:sp>
          <p:nvSpPr>
            <p:cNvPr id="18" name="Rectangle 4">
              <a:extLst>
                <a:ext uri="{FF2B5EF4-FFF2-40B4-BE49-F238E27FC236}">
                  <a16:creationId xmlns:a16="http://schemas.microsoft.com/office/drawing/2014/main" id="{A4D4FB9F-3466-41CE-84F4-BD7D917F9BD0}"/>
                </a:ext>
              </a:extLst>
            </p:cNvPr>
            <p:cNvSpPr>
              <a:spLocks noChangeArrowheads="1"/>
            </p:cNvSpPr>
            <p:nvPr/>
          </p:nvSpPr>
          <p:spPr bwMode="auto">
            <a:xfrm>
              <a:off x="378743" y="1074062"/>
              <a:ext cx="3456658" cy="88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Mortar applied to specified thickness</a:t>
              </a:r>
            </a:p>
          </p:txBody>
        </p:sp>
        <p:sp>
          <p:nvSpPr>
            <p:cNvPr id="8" name="Freeform: Shape 7">
              <a:extLst>
                <a:ext uri="{FF2B5EF4-FFF2-40B4-BE49-F238E27FC236}">
                  <a16:creationId xmlns:a16="http://schemas.microsoft.com/office/drawing/2014/main" id="{7FB626F9-E596-48C6-856F-48BD1B7BF3D5}"/>
                </a:ext>
              </a:extLst>
            </p:cNvPr>
            <p:cNvSpPr/>
            <p:nvPr/>
          </p:nvSpPr>
          <p:spPr>
            <a:xfrm>
              <a:off x="2895600" y="1676400"/>
              <a:ext cx="2882900" cy="381000"/>
            </a:xfrm>
            <a:custGeom>
              <a:avLst/>
              <a:gdLst>
                <a:gd name="connsiteX0" fmla="*/ 2717800 w 2717800"/>
                <a:gd name="connsiteY0" fmla="*/ 391369 h 391369"/>
                <a:gd name="connsiteX1" fmla="*/ 1498600 w 2717800"/>
                <a:gd name="connsiteY1" fmla="*/ 48469 h 391369"/>
                <a:gd name="connsiteX2" fmla="*/ 0 w 2717800"/>
                <a:gd name="connsiteY2" fmla="*/ 10369 h 391369"/>
              </a:gdLst>
              <a:ahLst/>
              <a:cxnLst>
                <a:cxn ang="0">
                  <a:pos x="connsiteX0" y="connsiteY0"/>
                </a:cxn>
                <a:cxn ang="0">
                  <a:pos x="connsiteX1" y="connsiteY1"/>
                </a:cxn>
                <a:cxn ang="0">
                  <a:pos x="connsiteX2" y="connsiteY2"/>
                </a:cxn>
              </a:cxnLst>
              <a:rect l="l" t="t" r="r" b="b"/>
              <a:pathLst>
                <a:path w="2717800" h="391369">
                  <a:moveTo>
                    <a:pt x="2717800" y="391369"/>
                  </a:moveTo>
                  <a:cubicBezTo>
                    <a:pt x="2334683" y="251669"/>
                    <a:pt x="1951567" y="111969"/>
                    <a:pt x="1498600" y="48469"/>
                  </a:cubicBezTo>
                  <a:cubicBezTo>
                    <a:pt x="1045633" y="-15031"/>
                    <a:pt x="522816" y="-2331"/>
                    <a:pt x="0" y="10369"/>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24" name="Group 23">
            <a:extLst>
              <a:ext uri="{FF2B5EF4-FFF2-40B4-BE49-F238E27FC236}">
                <a16:creationId xmlns:a16="http://schemas.microsoft.com/office/drawing/2014/main" id="{D4B4DAFD-2A0E-4ECE-9E55-4D507B019F6A}"/>
              </a:ext>
            </a:extLst>
          </p:cNvPr>
          <p:cNvGrpSpPr/>
          <p:nvPr/>
        </p:nvGrpSpPr>
        <p:grpSpPr>
          <a:xfrm>
            <a:off x="467643" y="3343410"/>
            <a:ext cx="3570957" cy="1306276"/>
            <a:chOff x="467643" y="3343410"/>
            <a:chExt cx="3570957" cy="1306276"/>
          </a:xfrm>
        </p:grpSpPr>
        <p:sp>
          <p:nvSpPr>
            <p:cNvPr id="19" name="Rectangle 4">
              <a:extLst>
                <a:ext uri="{FF2B5EF4-FFF2-40B4-BE49-F238E27FC236}">
                  <a16:creationId xmlns:a16="http://schemas.microsoft.com/office/drawing/2014/main" id="{BE68F9A5-8D86-4C69-B0FD-4A534F6CA799}"/>
                </a:ext>
              </a:extLst>
            </p:cNvPr>
            <p:cNvSpPr>
              <a:spLocks noChangeArrowheads="1"/>
            </p:cNvSpPr>
            <p:nvPr/>
          </p:nvSpPr>
          <p:spPr bwMode="auto">
            <a:xfrm>
              <a:off x="467643" y="3343410"/>
              <a:ext cx="2579384" cy="130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Inside &amp; outside corners are square</a:t>
              </a:r>
            </a:p>
          </p:txBody>
        </p:sp>
        <p:sp>
          <p:nvSpPr>
            <p:cNvPr id="9" name="Freeform: Shape 8">
              <a:extLst>
                <a:ext uri="{FF2B5EF4-FFF2-40B4-BE49-F238E27FC236}">
                  <a16:creationId xmlns:a16="http://schemas.microsoft.com/office/drawing/2014/main" id="{C9673AC0-27B5-44D0-A2E2-62A83ED74EAF}"/>
                </a:ext>
              </a:extLst>
            </p:cNvPr>
            <p:cNvSpPr/>
            <p:nvPr/>
          </p:nvSpPr>
          <p:spPr>
            <a:xfrm>
              <a:off x="2895600" y="3695700"/>
              <a:ext cx="1143000" cy="276679"/>
            </a:xfrm>
            <a:custGeom>
              <a:avLst/>
              <a:gdLst>
                <a:gd name="connsiteX0" fmla="*/ 1371600 w 1371600"/>
                <a:gd name="connsiteY0" fmla="*/ 0 h 355600"/>
                <a:gd name="connsiteX1" fmla="*/ 584200 w 1371600"/>
                <a:gd name="connsiteY1" fmla="*/ 292100 h 355600"/>
                <a:gd name="connsiteX2" fmla="*/ 0 w 1371600"/>
                <a:gd name="connsiteY2" fmla="*/ 355600 h 355600"/>
              </a:gdLst>
              <a:ahLst/>
              <a:cxnLst>
                <a:cxn ang="0">
                  <a:pos x="connsiteX0" y="connsiteY0"/>
                </a:cxn>
                <a:cxn ang="0">
                  <a:pos x="connsiteX1" y="connsiteY1"/>
                </a:cxn>
                <a:cxn ang="0">
                  <a:pos x="connsiteX2" y="connsiteY2"/>
                </a:cxn>
              </a:cxnLst>
              <a:rect l="l" t="t" r="r" b="b"/>
              <a:pathLst>
                <a:path w="1371600" h="355600">
                  <a:moveTo>
                    <a:pt x="1371600" y="0"/>
                  </a:moveTo>
                  <a:cubicBezTo>
                    <a:pt x="1092200" y="116416"/>
                    <a:pt x="812800" y="232833"/>
                    <a:pt x="584200" y="292100"/>
                  </a:cubicBezTo>
                  <a:cubicBezTo>
                    <a:pt x="355600" y="351367"/>
                    <a:pt x="177800" y="353483"/>
                    <a:pt x="0" y="3556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3998A1ED-AB73-4C10-A5F2-966C99EB9DD6}"/>
              </a:ext>
            </a:extLst>
          </p:cNvPr>
          <p:cNvGrpSpPr/>
          <p:nvPr/>
        </p:nvGrpSpPr>
        <p:grpSpPr>
          <a:xfrm>
            <a:off x="467643" y="4010740"/>
            <a:ext cx="4495234" cy="2542443"/>
            <a:chOff x="467643" y="4010740"/>
            <a:chExt cx="4495234" cy="2542443"/>
          </a:xfrm>
        </p:grpSpPr>
        <p:sp>
          <p:nvSpPr>
            <p:cNvPr id="20" name="Rectangle 4">
              <a:extLst>
                <a:ext uri="{FF2B5EF4-FFF2-40B4-BE49-F238E27FC236}">
                  <a16:creationId xmlns:a16="http://schemas.microsoft.com/office/drawing/2014/main" id="{B1AD88DA-D5D1-4E87-A821-3D99763746D8}"/>
                </a:ext>
              </a:extLst>
            </p:cNvPr>
            <p:cNvSpPr>
              <a:spLocks noChangeArrowheads="1"/>
            </p:cNvSpPr>
            <p:nvPr/>
          </p:nvSpPr>
          <p:spPr bwMode="auto">
            <a:xfrm>
              <a:off x="467643" y="5272394"/>
              <a:ext cx="2911402" cy="12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All walls are plumb and floated to exact dimensions</a:t>
              </a:r>
            </a:p>
          </p:txBody>
        </p:sp>
        <p:sp>
          <p:nvSpPr>
            <p:cNvPr id="22" name="Freeform: Shape 21">
              <a:extLst>
                <a:ext uri="{FF2B5EF4-FFF2-40B4-BE49-F238E27FC236}">
                  <a16:creationId xmlns:a16="http://schemas.microsoft.com/office/drawing/2014/main" id="{9D717FB6-6EFA-411F-9952-1D0330DC5B7A}"/>
                </a:ext>
              </a:extLst>
            </p:cNvPr>
            <p:cNvSpPr/>
            <p:nvPr/>
          </p:nvSpPr>
          <p:spPr>
            <a:xfrm>
              <a:off x="3111813" y="4010740"/>
              <a:ext cx="1851064" cy="1856660"/>
            </a:xfrm>
            <a:custGeom>
              <a:avLst/>
              <a:gdLst>
                <a:gd name="connsiteX0" fmla="*/ 1595120 w 1595120"/>
                <a:gd name="connsiteY0" fmla="*/ 0 h 1168400"/>
                <a:gd name="connsiteX1" fmla="*/ 1178560 w 1595120"/>
                <a:gd name="connsiteY1" fmla="*/ 894080 h 1168400"/>
                <a:gd name="connsiteX2" fmla="*/ 0 w 1595120"/>
                <a:gd name="connsiteY2" fmla="*/ 1168400 h 1168400"/>
              </a:gdLst>
              <a:ahLst/>
              <a:cxnLst>
                <a:cxn ang="0">
                  <a:pos x="connsiteX0" y="connsiteY0"/>
                </a:cxn>
                <a:cxn ang="0">
                  <a:pos x="connsiteX1" y="connsiteY1"/>
                </a:cxn>
                <a:cxn ang="0">
                  <a:pos x="connsiteX2" y="connsiteY2"/>
                </a:cxn>
              </a:cxnLst>
              <a:rect l="l" t="t" r="r" b="b"/>
              <a:pathLst>
                <a:path w="1595120" h="1168400">
                  <a:moveTo>
                    <a:pt x="1595120" y="0"/>
                  </a:moveTo>
                  <a:cubicBezTo>
                    <a:pt x="1519766" y="349673"/>
                    <a:pt x="1444413" y="699347"/>
                    <a:pt x="1178560" y="894080"/>
                  </a:cubicBezTo>
                  <a:cubicBezTo>
                    <a:pt x="912707" y="1088813"/>
                    <a:pt x="456353" y="1128606"/>
                    <a:pt x="0" y="11684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26" name="TextBox 25">
            <a:extLst>
              <a:ext uri="{FF2B5EF4-FFF2-40B4-BE49-F238E27FC236}">
                <a16:creationId xmlns:a16="http://schemas.microsoft.com/office/drawing/2014/main" id="{2158A5A8-E592-4AE7-8B45-AFECA5A0E66E}"/>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CRITICAL POINTS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MUD WALLS</a:t>
            </a:r>
          </a:p>
        </p:txBody>
      </p:sp>
    </p:spTree>
    <p:extLst>
      <p:ext uri="{BB962C8B-B14F-4D97-AF65-F5344CB8AC3E}">
        <p14:creationId xmlns:p14="http://schemas.microsoft.com/office/powerpoint/2010/main" val="361567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4813" y="76216"/>
            <a:ext cx="2359152" cy="999087"/>
          </a:xfrm>
          <a:prstGeom prst="rect">
            <a:avLst/>
          </a:prstGeom>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761208" y="1789770"/>
            <a:ext cx="6669584" cy="3871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793051A-EDBA-42D6-AD48-4BB67AEC0ADC}"/>
              </a:ext>
            </a:extLst>
          </p:cNvPr>
          <p:cNvGrpSpPr/>
          <p:nvPr/>
        </p:nvGrpSpPr>
        <p:grpSpPr>
          <a:xfrm>
            <a:off x="218035" y="5059679"/>
            <a:ext cx="3744365" cy="1470207"/>
            <a:chOff x="218035" y="5059679"/>
            <a:chExt cx="3744365" cy="1470207"/>
          </a:xfrm>
        </p:grpSpPr>
        <p:sp>
          <p:nvSpPr>
            <p:cNvPr id="16" name="Rectangle 4">
              <a:extLst>
                <a:ext uri="{FF2B5EF4-FFF2-40B4-BE49-F238E27FC236}">
                  <a16:creationId xmlns:a16="http://schemas.microsoft.com/office/drawing/2014/main" id="{9A405F8E-4150-4199-A343-A5DBC3205007}"/>
                </a:ext>
              </a:extLst>
            </p:cNvPr>
            <p:cNvSpPr>
              <a:spLocks noChangeArrowheads="1"/>
            </p:cNvSpPr>
            <p:nvPr/>
          </p:nvSpPr>
          <p:spPr bwMode="auto">
            <a:xfrm>
              <a:off x="218035" y="5670327"/>
              <a:ext cx="2796705" cy="85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Pre-slope installed w/ cont. flat slope</a:t>
              </a:r>
            </a:p>
          </p:txBody>
        </p:sp>
        <p:sp>
          <p:nvSpPr>
            <p:cNvPr id="2" name="Freeform: Shape 1">
              <a:extLst>
                <a:ext uri="{FF2B5EF4-FFF2-40B4-BE49-F238E27FC236}">
                  <a16:creationId xmlns:a16="http://schemas.microsoft.com/office/drawing/2014/main" id="{6EFE9AE5-57BF-4028-B783-D0E502C6E042}"/>
                </a:ext>
              </a:extLst>
            </p:cNvPr>
            <p:cNvSpPr/>
            <p:nvPr/>
          </p:nvSpPr>
          <p:spPr>
            <a:xfrm>
              <a:off x="2761208" y="5059679"/>
              <a:ext cx="1201192" cy="834384"/>
            </a:xfrm>
            <a:custGeom>
              <a:avLst/>
              <a:gdLst>
                <a:gd name="connsiteX0" fmla="*/ 1097280 w 1097280"/>
                <a:gd name="connsiteY0" fmla="*/ 0 h 822960"/>
                <a:gd name="connsiteX1" fmla="*/ 914400 w 1097280"/>
                <a:gd name="connsiteY1" fmla="*/ 685800 h 822960"/>
                <a:gd name="connsiteX2" fmla="*/ 0 w 1097280"/>
                <a:gd name="connsiteY2" fmla="*/ 822960 h 822960"/>
              </a:gdLst>
              <a:ahLst/>
              <a:cxnLst>
                <a:cxn ang="0">
                  <a:pos x="connsiteX0" y="connsiteY0"/>
                </a:cxn>
                <a:cxn ang="0">
                  <a:pos x="connsiteX1" y="connsiteY1"/>
                </a:cxn>
                <a:cxn ang="0">
                  <a:pos x="connsiteX2" y="connsiteY2"/>
                </a:cxn>
              </a:cxnLst>
              <a:rect l="l" t="t" r="r" b="b"/>
              <a:pathLst>
                <a:path w="1097280" h="822960">
                  <a:moveTo>
                    <a:pt x="1097280" y="0"/>
                  </a:moveTo>
                  <a:cubicBezTo>
                    <a:pt x="1097280" y="274320"/>
                    <a:pt x="1097280" y="548640"/>
                    <a:pt x="914400" y="685800"/>
                  </a:cubicBezTo>
                  <a:cubicBezTo>
                    <a:pt x="731520" y="822960"/>
                    <a:pt x="365760" y="822960"/>
                    <a:pt x="0" y="82296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rPr>
                <a:t> </a:t>
              </a:r>
            </a:p>
          </p:txBody>
        </p:sp>
      </p:grpSp>
      <p:grpSp>
        <p:nvGrpSpPr>
          <p:cNvPr id="9" name="Group 8">
            <a:extLst>
              <a:ext uri="{FF2B5EF4-FFF2-40B4-BE49-F238E27FC236}">
                <a16:creationId xmlns:a16="http://schemas.microsoft.com/office/drawing/2014/main" id="{1FC60FB9-1D9D-4A78-9C01-FFE877111B8F}"/>
              </a:ext>
            </a:extLst>
          </p:cNvPr>
          <p:cNvGrpSpPr/>
          <p:nvPr/>
        </p:nvGrpSpPr>
        <p:grpSpPr>
          <a:xfrm>
            <a:off x="218035" y="1780805"/>
            <a:ext cx="3091813" cy="2627268"/>
            <a:chOff x="218035" y="1780805"/>
            <a:chExt cx="3091813" cy="2627268"/>
          </a:xfrm>
        </p:grpSpPr>
        <p:sp>
          <p:nvSpPr>
            <p:cNvPr id="17" name="Rectangle 4">
              <a:extLst>
                <a:ext uri="{FF2B5EF4-FFF2-40B4-BE49-F238E27FC236}">
                  <a16:creationId xmlns:a16="http://schemas.microsoft.com/office/drawing/2014/main" id="{1C8EDF9D-B4DC-43BA-AE3B-B11AA0630AC6}"/>
                </a:ext>
              </a:extLst>
            </p:cNvPr>
            <p:cNvSpPr>
              <a:spLocks noChangeArrowheads="1"/>
            </p:cNvSpPr>
            <p:nvPr/>
          </p:nvSpPr>
          <p:spPr bwMode="auto">
            <a:xfrm>
              <a:off x="218035" y="1780805"/>
              <a:ext cx="2982365" cy="262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Sheet membrane wraps curb completely; curb is parallel to back wall and sloped to drain</a:t>
              </a:r>
            </a:p>
          </p:txBody>
        </p:sp>
        <p:sp>
          <p:nvSpPr>
            <p:cNvPr id="3" name="Freeform: Shape 2">
              <a:extLst>
                <a:ext uri="{FF2B5EF4-FFF2-40B4-BE49-F238E27FC236}">
                  <a16:creationId xmlns:a16="http://schemas.microsoft.com/office/drawing/2014/main" id="{EFF324FA-75EB-4A4C-94BA-C10B9EE9100D}"/>
                </a:ext>
              </a:extLst>
            </p:cNvPr>
            <p:cNvSpPr/>
            <p:nvPr/>
          </p:nvSpPr>
          <p:spPr>
            <a:xfrm>
              <a:off x="2761208" y="3462593"/>
              <a:ext cx="548640" cy="758647"/>
            </a:xfrm>
            <a:custGeom>
              <a:avLst/>
              <a:gdLst>
                <a:gd name="connsiteX0" fmla="*/ 838200 w 838200"/>
                <a:gd name="connsiteY0" fmla="*/ 838441 h 838441"/>
                <a:gd name="connsiteX1" fmla="*/ 655320 w 838200"/>
                <a:gd name="connsiteY1" fmla="*/ 137401 h 838441"/>
                <a:gd name="connsiteX2" fmla="*/ 0 w 838200"/>
                <a:gd name="connsiteY2" fmla="*/ 241 h 838441"/>
              </a:gdLst>
              <a:ahLst/>
              <a:cxnLst>
                <a:cxn ang="0">
                  <a:pos x="connsiteX0" y="connsiteY0"/>
                </a:cxn>
                <a:cxn ang="0">
                  <a:pos x="connsiteX1" y="connsiteY1"/>
                </a:cxn>
                <a:cxn ang="0">
                  <a:pos x="connsiteX2" y="connsiteY2"/>
                </a:cxn>
              </a:cxnLst>
              <a:rect l="l" t="t" r="r" b="b"/>
              <a:pathLst>
                <a:path w="838200" h="838441">
                  <a:moveTo>
                    <a:pt x="838200" y="838441"/>
                  </a:moveTo>
                  <a:cubicBezTo>
                    <a:pt x="816610" y="557771"/>
                    <a:pt x="795020" y="277101"/>
                    <a:pt x="655320" y="137401"/>
                  </a:cubicBezTo>
                  <a:cubicBezTo>
                    <a:pt x="515620" y="-2299"/>
                    <a:pt x="257810" y="-1029"/>
                    <a:pt x="0" y="241"/>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rPr>
                <a:t> </a:t>
              </a:r>
            </a:p>
          </p:txBody>
        </p:sp>
      </p:grpSp>
      <p:grpSp>
        <p:nvGrpSpPr>
          <p:cNvPr id="6" name="Group 5">
            <a:extLst>
              <a:ext uri="{FF2B5EF4-FFF2-40B4-BE49-F238E27FC236}">
                <a16:creationId xmlns:a16="http://schemas.microsoft.com/office/drawing/2014/main" id="{5D4E44C9-3DFA-468A-A540-EE09B7E870D1}"/>
              </a:ext>
            </a:extLst>
          </p:cNvPr>
          <p:cNvGrpSpPr/>
          <p:nvPr/>
        </p:nvGrpSpPr>
        <p:grpSpPr>
          <a:xfrm>
            <a:off x="218035" y="3859592"/>
            <a:ext cx="4168770" cy="1235487"/>
            <a:chOff x="218035" y="3859592"/>
            <a:chExt cx="4168770" cy="1235487"/>
          </a:xfrm>
        </p:grpSpPr>
        <p:sp>
          <p:nvSpPr>
            <p:cNvPr id="21" name="Rectangle 4">
              <a:extLst>
                <a:ext uri="{FF2B5EF4-FFF2-40B4-BE49-F238E27FC236}">
                  <a16:creationId xmlns:a16="http://schemas.microsoft.com/office/drawing/2014/main" id="{C16D02AE-AC7B-43D3-A42B-B0B845FBE4EF}"/>
                </a:ext>
              </a:extLst>
            </p:cNvPr>
            <p:cNvSpPr>
              <a:spLocks noChangeArrowheads="1"/>
            </p:cNvSpPr>
            <p:nvPr/>
          </p:nvSpPr>
          <p:spPr bwMode="auto">
            <a:xfrm>
              <a:off x="218035" y="3859592"/>
              <a:ext cx="2647085" cy="12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Mortar bed  has proper thickness and slope</a:t>
              </a:r>
            </a:p>
          </p:txBody>
        </p:sp>
        <p:sp>
          <p:nvSpPr>
            <p:cNvPr id="5" name="Freeform: Shape 4">
              <a:extLst>
                <a:ext uri="{FF2B5EF4-FFF2-40B4-BE49-F238E27FC236}">
                  <a16:creationId xmlns:a16="http://schemas.microsoft.com/office/drawing/2014/main" id="{067972CB-7C75-469F-BA64-628E188FD3C0}"/>
                </a:ext>
              </a:extLst>
            </p:cNvPr>
            <p:cNvSpPr/>
            <p:nvPr/>
          </p:nvSpPr>
          <p:spPr>
            <a:xfrm>
              <a:off x="2438400" y="4417038"/>
              <a:ext cx="1948405" cy="259135"/>
            </a:xfrm>
            <a:custGeom>
              <a:avLst/>
              <a:gdLst>
                <a:gd name="connsiteX0" fmla="*/ 1840375 w 1840375"/>
                <a:gd name="connsiteY0" fmla="*/ 228391 h 228391"/>
                <a:gd name="connsiteX1" fmla="*/ 1238492 w 1840375"/>
                <a:gd name="connsiteY1" fmla="*/ 20047 h 228391"/>
                <a:gd name="connsiteX2" fmla="*/ 0 w 1840375"/>
                <a:gd name="connsiteY2" fmla="*/ 20047 h 228391"/>
              </a:gdLst>
              <a:ahLst/>
              <a:cxnLst>
                <a:cxn ang="0">
                  <a:pos x="connsiteX0" y="connsiteY0"/>
                </a:cxn>
                <a:cxn ang="0">
                  <a:pos x="connsiteX1" y="connsiteY1"/>
                </a:cxn>
                <a:cxn ang="0">
                  <a:pos x="connsiteX2" y="connsiteY2"/>
                </a:cxn>
              </a:cxnLst>
              <a:rect l="l" t="t" r="r" b="b"/>
              <a:pathLst>
                <a:path w="1840375" h="228391">
                  <a:moveTo>
                    <a:pt x="1840375" y="228391"/>
                  </a:moveTo>
                  <a:cubicBezTo>
                    <a:pt x="1692798" y="141581"/>
                    <a:pt x="1545221" y="54771"/>
                    <a:pt x="1238492" y="20047"/>
                  </a:cubicBezTo>
                  <a:cubicBezTo>
                    <a:pt x="931763" y="-14677"/>
                    <a:pt x="465881" y="2685"/>
                    <a:pt x="0" y="20047"/>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rPr>
                <a:t> </a:t>
              </a:r>
            </a:p>
          </p:txBody>
        </p:sp>
      </p:grpSp>
      <p:grpSp>
        <p:nvGrpSpPr>
          <p:cNvPr id="23" name="Group 22">
            <a:extLst>
              <a:ext uri="{FF2B5EF4-FFF2-40B4-BE49-F238E27FC236}">
                <a16:creationId xmlns:a16="http://schemas.microsoft.com/office/drawing/2014/main" id="{0CB2673C-ACC5-45E4-9A1F-8AC44E31B082}"/>
              </a:ext>
            </a:extLst>
          </p:cNvPr>
          <p:cNvGrpSpPr/>
          <p:nvPr/>
        </p:nvGrpSpPr>
        <p:grpSpPr>
          <a:xfrm>
            <a:off x="6032500" y="5145633"/>
            <a:ext cx="6233805" cy="1524588"/>
            <a:chOff x="6032500" y="5145633"/>
            <a:chExt cx="6233805" cy="1524588"/>
          </a:xfrm>
        </p:grpSpPr>
        <p:sp>
          <p:nvSpPr>
            <p:cNvPr id="18" name="Rectangle 4">
              <a:extLst>
                <a:ext uri="{FF2B5EF4-FFF2-40B4-BE49-F238E27FC236}">
                  <a16:creationId xmlns:a16="http://schemas.microsoft.com/office/drawing/2014/main" id="{B03F8273-4401-4F8D-A76E-D7D0BDD8A143}"/>
                </a:ext>
              </a:extLst>
            </p:cNvPr>
            <p:cNvSpPr>
              <a:spLocks noChangeArrowheads="1"/>
            </p:cNvSpPr>
            <p:nvPr/>
          </p:nvSpPr>
          <p:spPr bwMode="auto">
            <a:xfrm>
              <a:off x="9177260" y="5145633"/>
              <a:ext cx="3089045" cy="15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Sealant between membrane &amp; drain flange; Weep holes protected</a:t>
              </a:r>
            </a:p>
          </p:txBody>
        </p:sp>
        <p:sp>
          <p:nvSpPr>
            <p:cNvPr id="22" name="Freeform: Shape 21">
              <a:extLst>
                <a:ext uri="{FF2B5EF4-FFF2-40B4-BE49-F238E27FC236}">
                  <a16:creationId xmlns:a16="http://schemas.microsoft.com/office/drawing/2014/main" id="{8D78309E-120C-433B-AE97-1E3FBA30C487}"/>
                </a:ext>
              </a:extLst>
            </p:cNvPr>
            <p:cNvSpPr/>
            <p:nvPr/>
          </p:nvSpPr>
          <p:spPr>
            <a:xfrm>
              <a:off x="6032500" y="5156200"/>
              <a:ext cx="3144760" cy="558800"/>
            </a:xfrm>
            <a:custGeom>
              <a:avLst/>
              <a:gdLst>
                <a:gd name="connsiteX0" fmla="*/ 0 w 3225800"/>
                <a:gd name="connsiteY0" fmla="*/ 0 h 660400"/>
                <a:gd name="connsiteX1" fmla="*/ 927100 w 3225800"/>
                <a:gd name="connsiteY1" fmla="*/ 533400 h 660400"/>
                <a:gd name="connsiteX2" fmla="*/ 3225800 w 3225800"/>
                <a:gd name="connsiteY2" fmla="*/ 660400 h 660400"/>
              </a:gdLst>
              <a:ahLst/>
              <a:cxnLst>
                <a:cxn ang="0">
                  <a:pos x="connsiteX0" y="connsiteY0"/>
                </a:cxn>
                <a:cxn ang="0">
                  <a:pos x="connsiteX1" y="connsiteY1"/>
                </a:cxn>
                <a:cxn ang="0">
                  <a:pos x="connsiteX2" y="connsiteY2"/>
                </a:cxn>
              </a:cxnLst>
              <a:rect l="l" t="t" r="r" b="b"/>
              <a:pathLst>
                <a:path w="3225800" h="660400">
                  <a:moveTo>
                    <a:pt x="0" y="0"/>
                  </a:moveTo>
                  <a:cubicBezTo>
                    <a:pt x="194733" y="211666"/>
                    <a:pt x="389467" y="423333"/>
                    <a:pt x="927100" y="533400"/>
                  </a:cubicBezTo>
                  <a:cubicBezTo>
                    <a:pt x="1464733" y="643467"/>
                    <a:pt x="2345266" y="651933"/>
                    <a:pt x="3225800" y="6604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rPr>
                <a:t> </a:t>
              </a:r>
            </a:p>
          </p:txBody>
        </p:sp>
      </p:grpSp>
      <p:grpSp>
        <p:nvGrpSpPr>
          <p:cNvPr id="25" name="Group 24">
            <a:extLst>
              <a:ext uri="{FF2B5EF4-FFF2-40B4-BE49-F238E27FC236}">
                <a16:creationId xmlns:a16="http://schemas.microsoft.com/office/drawing/2014/main" id="{0586A59C-842A-4151-A434-DABBAEFD4939}"/>
              </a:ext>
            </a:extLst>
          </p:cNvPr>
          <p:cNvGrpSpPr/>
          <p:nvPr/>
        </p:nvGrpSpPr>
        <p:grpSpPr>
          <a:xfrm>
            <a:off x="8102600" y="2872612"/>
            <a:ext cx="3871365" cy="2000300"/>
            <a:chOff x="8102600" y="2872612"/>
            <a:chExt cx="3871365" cy="2000300"/>
          </a:xfrm>
        </p:grpSpPr>
        <p:sp>
          <p:nvSpPr>
            <p:cNvPr id="19" name="Rectangle 4">
              <a:extLst>
                <a:ext uri="{FF2B5EF4-FFF2-40B4-BE49-F238E27FC236}">
                  <a16:creationId xmlns:a16="http://schemas.microsoft.com/office/drawing/2014/main" id="{14B47CDA-001F-42B0-9E8F-1A97B45296E2}"/>
                </a:ext>
              </a:extLst>
            </p:cNvPr>
            <p:cNvSpPr>
              <a:spLocks noChangeArrowheads="1"/>
            </p:cNvSpPr>
            <p:nvPr/>
          </p:nvSpPr>
          <p:spPr bwMode="auto">
            <a:xfrm>
              <a:off x="9159240" y="2872612"/>
              <a:ext cx="2814725" cy="20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No fasteners in membrane, vapor retarder, or backer board lower than 3” above finish curb</a:t>
              </a:r>
            </a:p>
          </p:txBody>
        </p:sp>
        <p:sp>
          <p:nvSpPr>
            <p:cNvPr id="24" name="Freeform: Shape 23">
              <a:extLst>
                <a:ext uri="{FF2B5EF4-FFF2-40B4-BE49-F238E27FC236}">
                  <a16:creationId xmlns:a16="http://schemas.microsoft.com/office/drawing/2014/main" id="{D7498D0D-3A73-482C-A0A8-4D817BD0CD46}"/>
                </a:ext>
              </a:extLst>
            </p:cNvPr>
            <p:cNvSpPr/>
            <p:nvPr/>
          </p:nvSpPr>
          <p:spPr>
            <a:xfrm>
              <a:off x="8102600" y="3859592"/>
              <a:ext cx="1056640" cy="293308"/>
            </a:xfrm>
            <a:custGeom>
              <a:avLst/>
              <a:gdLst>
                <a:gd name="connsiteX0" fmla="*/ 0 w 1143000"/>
                <a:gd name="connsiteY0" fmla="*/ 350100 h 350100"/>
                <a:gd name="connsiteX1" fmla="*/ 546100 w 1143000"/>
                <a:gd name="connsiteY1" fmla="*/ 45300 h 350100"/>
                <a:gd name="connsiteX2" fmla="*/ 1143000 w 1143000"/>
                <a:gd name="connsiteY2" fmla="*/ 7200 h 350100"/>
              </a:gdLst>
              <a:ahLst/>
              <a:cxnLst>
                <a:cxn ang="0">
                  <a:pos x="connsiteX0" y="connsiteY0"/>
                </a:cxn>
                <a:cxn ang="0">
                  <a:pos x="connsiteX1" y="connsiteY1"/>
                </a:cxn>
                <a:cxn ang="0">
                  <a:pos x="connsiteX2" y="connsiteY2"/>
                </a:cxn>
              </a:cxnLst>
              <a:rect l="l" t="t" r="r" b="b"/>
              <a:pathLst>
                <a:path w="1143000" h="350100">
                  <a:moveTo>
                    <a:pt x="0" y="350100"/>
                  </a:moveTo>
                  <a:cubicBezTo>
                    <a:pt x="177800" y="226275"/>
                    <a:pt x="355600" y="102450"/>
                    <a:pt x="546100" y="45300"/>
                  </a:cubicBezTo>
                  <a:cubicBezTo>
                    <a:pt x="736600" y="-11850"/>
                    <a:pt x="939800" y="-2325"/>
                    <a:pt x="1143000" y="720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rPr>
                <a:t> </a:t>
              </a:r>
            </a:p>
          </p:txBody>
        </p:sp>
      </p:grpSp>
      <p:grpSp>
        <p:nvGrpSpPr>
          <p:cNvPr id="27" name="Group 26">
            <a:extLst>
              <a:ext uri="{FF2B5EF4-FFF2-40B4-BE49-F238E27FC236}">
                <a16:creationId xmlns:a16="http://schemas.microsoft.com/office/drawing/2014/main" id="{AE75EE0C-9B09-4D47-9002-E89845871FCE}"/>
              </a:ext>
            </a:extLst>
          </p:cNvPr>
          <p:cNvGrpSpPr/>
          <p:nvPr/>
        </p:nvGrpSpPr>
        <p:grpSpPr>
          <a:xfrm>
            <a:off x="6817715" y="1257238"/>
            <a:ext cx="5323890" cy="3352862"/>
            <a:chOff x="6817715" y="1257238"/>
            <a:chExt cx="5323890" cy="3352862"/>
          </a:xfrm>
        </p:grpSpPr>
        <p:sp>
          <p:nvSpPr>
            <p:cNvPr id="20" name="Rectangle 4">
              <a:extLst>
                <a:ext uri="{FF2B5EF4-FFF2-40B4-BE49-F238E27FC236}">
                  <a16:creationId xmlns:a16="http://schemas.microsoft.com/office/drawing/2014/main" id="{22E80223-81CE-42F0-A866-0AAF540313E1}"/>
                </a:ext>
              </a:extLst>
            </p:cNvPr>
            <p:cNvSpPr>
              <a:spLocks noChangeArrowheads="1"/>
            </p:cNvSpPr>
            <p:nvPr/>
          </p:nvSpPr>
          <p:spPr bwMode="auto">
            <a:xfrm>
              <a:off x="9159240" y="1257238"/>
              <a:ext cx="2982365" cy="12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sym typeface="Book Antiqua" panose="02040602050305030304" pitchFamily="18" charset="0"/>
                </a:rPr>
                <a:t>Sheet membrane installation passes flood test</a:t>
              </a:r>
            </a:p>
          </p:txBody>
        </p:sp>
        <p:sp>
          <p:nvSpPr>
            <p:cNvPr id="26" name="Freeform: Shape 25">
              <a:extLst>
                <a:ext uri="{FF2B5EF4-FFF2-40B4-BE49-F238E27FC236}">
                  <a16:creationId xmlns:a16="http://schemas.microsoft.com/office/drawing/2014/main" id="{DA4BAE1B-F79D-4C8E-966E-2434E1246F74}"/>
                </a:ext>
              </a:extLst>
            </p:cNvPr>
            <p:cNvSpPr/>
            <p:nvPr/>
          </p:nvSpPr>
          <p:spPr>
            <a:xfrm>
              <a:off x="6817715" y="1473200"/>
              <a:ext cx="2359545" cy="3136900"/>
            </a:xfrm>
            <a:custGeom>
              <a:avLst/>
              <a:gdLst>
                <a:gd name="connsiteX0" fmla="*/ 40285 w 2313585"/>
                <a:gd name="connsiteY0" fmla="*/ 1917700 h 1917700"/>
                <a:gd name="connsiteX1" fmla="*/ 306985 w 2313585"/>
                <a:gd name="connsiteY1" fmla="*/ 330200 h 1917700"/>
                <a:gd name="connsiteX2" fmla="*/ 2313585 w 2313585"/>
                <a:gd name="connsiteY2" fmla="*/ 0 h 1917700"/>
              </a:gdLst>
              <a:ahLst/>
              <a:cxnLst>
                <a:cxn ang="0">
                  <a:pos x="connsiteX0" y="connsiteY0"/>
                </a:cxn>
                <a:cxn ang="0">
                  <a:pos x="connsiteX1" y="connsiteY1"/>
                </a:cxn>
                <a:cxn ang="0">
                  <a:pos x="connsiteX2" y="connsiteY2"/>
                </a:cxn>
              </a:cxnLst>
              <a:rect l="l" t="t" r="r" b="b"/>
              <a:pathLst>
                <a:path w="2313585" h="1917700">
                  <a:moveTo>
                    <a:pt x="40285" y="1917700"/>
                  </a:moveTo>
                  <a:cubicBezTo>
                    <a:pt x="-15807" y="1283758"/>
                    <a:pt x="-71898" y="649817"/>
                    <a:pt x="306985" y="330200"/>
                  </a:cubicBezTo>
                  <a:cubicBezTo>
                    <a:pt x="685868" y="10583"/>
                    <a:pt x="1993968" y="55033"/>
                    <a:pt x="2313585"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Book Antiqua" panose="02040602050305030304" pitchFamily="18" charset="0"/>
                </a:rPr>
                <a:t> </a:t>
              </a:r>
            </a:p>
          </p:txBody>
        </p:sp>
      </p:grpSp>
      <p:sp>
        <p:nvSpPr>
          <p:cNvPr id="28" name="TextBox 27">
            <a:extLst>
              <a:ext uri="{FF2B5EF4-FFF2-40B4-BE49-F238E27FC236}">
                <a16:creationId xmlns:a16="http://schemas.microsoft.com/office/drawing/2014/main" id="{3BD1CA15-8C2C-4550-BAD6-724574B0FD1B}"/>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CRITICAL POINTS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SHOWER RECEPTORS</a:t>
            </a:r>
          </a:p>
        </p:txBody>
      </p:sp>
    </p:spTree>
    <p:extLst>
      <p:ext uri="{BB962C8B-B14F-4D97-AF65-F5344CB8AC3E}">
        <p14:creationId xmlns:p14="http://schemas.microsoft.com/office/powerpoint/2010/main" val="98389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2EB4AE-E6F2-4C5E-99DC-5151DEAC19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686" y="794658"/>
            <a:ext cx="7174718" cy="59789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848" y="175744"/>
            <a:ext cx="2227117" cy="902088"/>
          </a:xfrm>
          <a:prstGeom prst="rect">
            <a:avLst/>
          </a:prstGeom>
        </p:spPr>
      </p:pic>
      <p:grpSp>
        <p:nvGrpSpPr>
          <p:cNvPr id="6" name="Group 5">
            <a:extLst>
              <a:ext uri="{FF2B5EF4-FFF2-40B4-BE49-F238E27FC236}">
                <a16:creationId xmlns:a16="http://schemas.microsoft.com/office/drawing/2014/main" id="{3A61D3E8-F287-4F95-ABE3-DCA021DF9068}"/>
              </a:ext>
            </a:extLst>
          </p:cNvPr>
          <p:cNvGrpSpPr/>
          <p:nvPr/>
        </p:nvGrpSpPr>
        <p:grpSpPr>
          <a:xfrm>
            <a:off x="6492240" y="1362144"/>
            <a:ext cx="4964227" cy="902088"/>
            <a:chOff x="6492240" y="1362144"/>
            <a:chExt cx="4964227" cy="902088"/>
          </a:xfrm>
        </p:grpSpPr>
        <p:sp>
          <p:nvSpPr>
            <p:cNvPr id="21" name="Rectangle 4">
              <a:extLst>
                <a:ext uri="{FF2B5EF4-FFF2-40B4-BE49-F238E27FC236}">
                  <a16:creationId xmlns:a16="http://schemas.microsoft.com/office/drawing/2014/main" id="{20AAE797-65D7-4B01-9B39-A29919274F3F}"/>
                </a:ext>
              </a:extLst>
            </p:cNvPr>
            <p:cNvSpPr>
              <a:spLocks noChangeArrowheads="1"/>
            </p:cNvSpPr>
            <p:nvPr/>
          </p:nvSpPr>
          <p:spPr bwMode="auto">
            <a:xfrm>
              <a:off x="8808829" y="1362144"/>
              <a:ext cx="2647638" cy="9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Maintain minimum lippage</a:t>
              </a:r>
            </a:p>
          </p:txBody>
        </p:sp>
        <p:sp>
          <p:nvSpPr>
            <p:cNvPr id="4" name="Freeform: Shape 3">
              <a:extLst>
                <a:ext uri="{FF2B5EF4-FFF2-40B4-BE49-F238E27FC236}">
                  <a16:creationId xmlns:a16="http://schemas.microsoft.com/office/drawing/2014/main" id="{A32D9AE1-3561-42F3-9312-13976DE1AEE1}"/>
                </a:ext>
              </a:extLst>
            </p:cNvPr>
            <p:cNvSpPr/>
            <p:nvPr/>
          </p:nvSpPr>
          <p:spPr>
            <a:xfrm>
              <a:off x="6492240" y="1604303"/>
              <a:ext cx="2397760" cy="444631"/>
            </a:xfrm>
            <a:custGeom>
              <a:avLst/>
              <a:gdLst>
                <a:gd name="connsiteX0" fmla="*/ 0 w 2316480"/>
                <a:gd name="connsiteY0" fmla="*/ 397217 h 397217"/>
                <a:gd name="connsiteX1" fmla="*/ 1168400 w 2316480"/>
                <a:gd name="connsiteY1" fmla="*/ 61937 h 397217"/>
                <a:gd name="connsiteX2" fmla="*/ 2316480 w 2316480"/>
                <a:gd name="connsiteY2" fmla="*/ 977 h 397217"/>
              </a:gdLst>
              <a:ahLst/>
              <a:cxnLst>
                <a:cxn ang="0">
                  <a:pos x="connsiteX0" y="connsiteY0"/>
                </a:cxn>
                <a:cxn ang="0">
                  <a:pos x="connsiteX1" y="connsiteY1"/>
                </a:cxn>
                <a:cxn ang="0">
                  <a:pos x="connsiteX2" y="connsiteY2"/>
                </a:cxn>
              </a:cxnLst>
              <a:rect l="l" t="t" r="r" b="b"/>
              <a:pathLst>
                <a:path w="2316480" h="397217">
                  <a:moveTo>
                    <a:pt x="0" y="397217"/>
                  </a:moveTo>
                  <a:cubicBezTo>
                    <a:pt x="391160" y="262597"/>
                    <a:pt x="782320" y="127977"/>
                    <a:pt x="1168400" y="61937"/>
                  </a:cubicBezTo>
                  <a:cubicBezTo>
                    <a:pt x="1554480" y="-4103"/>
                    <a:pt x="1935480" y="-1563"/>
                    <a:pt x="2316480" y="977"/>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32" name="Group 31">
            <a:extLst>
              <a:ext uri="{FF2B5EF4-FFF2-40B4-BE49-F238E27FC236}">
                <a16:creationId xmlns:a16="http://schemas.microsoft.com/office/drawing/2014/main" id="{1835AE52-D890-4DE9-82B0-300EC5BBA0C6}"/>
              </a:ext>
            </a:extLst>
          </p:cNvPr>
          <p:cNvGrpSpPr/>
          <p:nvPr/>
        </p:nvGrpSpPr>
        <p:grpSpPr>
          <a:xfrm>
            <a:off x="6492240" y="2506390"/>
            <a:ext cx="5153659" cy="922610"/>
            <a:chOff x="6492240" y="2506390"/>
            <a:chExt cx="5153659" cy="922610"/>
          </a:xfrm>
        </p:grpSpPr>
        <p:sp>
          <p:nvSpPr>
            <p:cNvPr id="23" name="Rectangle 4">
              <a:extLst>
                <a:ext uri="{FF2B5EF4-FFF2-40B4-BE49-F238E27FC236}">
                  <a16:creationId xmlns:a16="http://schemas.microsoft.com/office/drawing/2014/main" id="{41062057-FC09-4E20-A21F-21476AB5BFA8}"/>
                </a:ext>
              </a:extLst>
            </p:cNvPr>
            <p:cNvSpPr>
              <a:spLocks noChangeArrowheads="1"/>
            </p:cNvSpPr>
            <p:nvPr/>
          </p:nvSpPr>
          <p:spPr bwMode="auto">
            <a:xfrm>
              <a:off x="8808828" y="2526912"/>
              <a:ext cx="2837071" cy="9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Grout joint cleaned to proper depth</a:t>
              </a:r>
            </a:p>
          </p:txBody>
        </p:sp>
        <p:sp>
          <p:nvSpPr>
            <p:cNvPr id="24" name="Freeform: Shape 23">
              <a:extLst>
                <a:ext uri="{FF2B5EF4-FFF2-40B4-BE49-F238E27FC236}">
                  <a16:creationId xmlns:a16="http://schemas.microsoft.com/office/drawing/2014/main" id="{CBE15D1B-FFFD-4205-86A7-2EB23B2C5D7B}"/>
                </a:ext>
              </a:extLst>
            </p:cNvPr>
            <p:cNvSpPr/>
            <p:nvPr/>
          </p:nvSpPr>
          <p:spPr>
            <a:xfrm flipV="1">
              <a:off x="6492240" y="2506390"/>
              <a:ext cx="2316588" cy="235819"/>
            </a:xfrm>
            <a:custGeom>
              <a:avLst/>
              <a:gdLst>
                <a:gd name="connsiteX0" fmla="*/ 0 w 2316480"/>
                <a:gd name="connsiteY0" fmla="*/ 397217 h 397217"/>
                <a:gd name="connsiteX1" fmla="*/ 1168400 w 2316480"/>
                <a:gd name="connsiteY1" fmla="*/ 61937 h 397217"/>
                <a:gd name="connsiteX2" fmla="*/ 2316480 w 2316480"/>
                <a:gd name="connsiteY2" fmla="*/ 977 h 397217"/>
              </a:gdLst>
              <a:ahLst/>
              <a:cxnLst>
                <a:cxn ang="0">
                  <a:pos x="connsiteX0" y="connsiteY0"/>
                </a:cxn>
                <a:cxn ang="0">
                  <a:pos x="connsiteX1" y="connsiteY1"/>
                </a:cxn>
                <a:cxn ang="0">
                  <a:pos x="connsiteX2" y="connsiteY2"/>
                </a:cxn>
              </a:cxnLst>
              <a:rect l="l" t="t" r="r" b="b"/>
              <a:pathLst>
                <a:path w="2316480" h="397217">
                  <a:moveTo>
                    <a:pt x="0" y="397217"/>
                  </a:moveTo>
                  <a:cubicBezTo>
                    <a:pt x="391160" y="262597"/>
                    <a:pt x="782320" y="127977"/>
                    <a:pt x="1168400" y="61937"/>
                  </a:cubicBezTo>
                  <a:cubicBezTo>
                    <a:pt x="1554480" y="-4103"/>
                    <a:pt x="1935480" y="-1563"/>
                    <a:pt x="2316480" y="977"/>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8" name="Group 7">
            <a:extLst>
              <a:ext uri="{FF2B5EF4-FFF2-40B4-BE49-F238E27FC236}">
                <a16:creationId xmlns:a16="http://schemas.microsoft.com/office/drawing/2014/main" id="{A64B084D-FAC1-436F-BBA7-A4F7491B2B40}"/>
              </a:ext>
            </a:extLst>
          </p:cNvPr>
          <p:cNvGrpSpPr/>
          <p:nvPr/>
        </p:nvGrpSpPr>
        <p:grpSpPr>
          <a:xfrm>
            <a:off x="6837680" y="3906978"/>
            <a:ext cx="5404051" cy="939342"/>
            <a:chOff x="6837680" y="3906978"/>
            <a:chExt cx="5404051" cy="939342"/>
          </a:xfrm>
        </p:grpSpPr>
        <p:sp>
          <p:nvSpPr>
            <p:cNvPr id="18" name="Rectangle 4">
              <a:extLst>
                <a:ext uri="{FF2B5EF4-FFF2-40B4-BE49-F238E27FC236}">
                  <a16:creationId xmlns:a16="http://schemas.microsoft.com/office/drawing/2014/main" id="{B415F8C1-1E5E-4BA1-BE29-01371A983C45}"/>
                </a:ext>
              </a:extLst>
            </p:cNvPr>
            <p:cNvSpPr>
              <a:spLocks noChangeArrowheads="1"/>
            </p:cNvSpPr>
            <p:nvPr/>
          </p:nvSpPr>
          <p:spPr bwMode="auto">
            <a:xfrm>
              <a:off x="8808828" y="3906978"/>
              <a:ext cx="3432903" cy="90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Perimeter abutments free of grout for EJ</a:t>
              </a:r>
            </a:p>
          </p:txBody>
        </p:sp>
        <p:sp>
          <p:nvSpPr>
            <p:cNvPr id="7" name="Freeform: Shape 6">
              <a:extLst>
                <a:ext uri="{FF2B5EF4-FFF2-40B4-BE49-F238E27FC236}">
                  <a16:creationId xmlns:a16="http://schemas.microsoft.com/office/drawing/2014/main" id="{D2C49892-CEE1-463E-85A6-FB248B538262}"/>
                </a:ext>
              </a:extLst>
            </p:cNvPr>
            <p:cNvSpPr/>
            <p:nvPr/>
          </p:nvSpPr>
          <p:spPr>
            <a:xfrm>
              <a:off x="6837680" y="4123399"/>
              <a:ext cx="2001520" cy="722921"/>
            </a:xfrm>
            <a:custGeom>
              <a:avLst/>
              <a:gdLst>
                <a:gd name="connsiteX0" fmla="*/ 0 w 2001520"/>
                <a:gd name="connsiteY0" fmla="*/ 722921 h 722921"/>
                <a:gd name="connsiteX1" fmla="*/ 650240 w 2001520"/>
                <a:gd name="connsiteY1" fmla="*/ 113321 h 722921"/>
                <a:gd name="connsiteX2" fmla="*/ 2001520 w 2001520"/>
                <a:gd name="connsiteY2" fmla="*/ 1561 h 722921"/>
              </a:gdLst>
              <a:ahLst/>
              <a:cxnLst>
                <a:cxn ang="0">
                  <a:pos x="connsiteX0" y="connsiteY0"/>
                </a:cxn>
                <a:cxn ang="0">
                  <a:pos x="connsiteX1" y="connsiteY1"/>
                </a:cxn>
                <a:cxn ang="0">
                  <a:pos x="connsiteX2" y="connsiteY2"/>
                </a:cxn>
              </a:cxnLst>
              <a:rect l="l" t="t" r="r" b="b"/>
              <a:pathLst>
                <a:path w="2001520" h="722921">
                  <a:moveTo>
                    <a:pt x="0" y="722921"/>
                  </a:moveTo>
                  <a:cubicBezTo>
                    <a:pt x="158326" y="478234"/>
                    <a:pt x="316653" y="233548"/>
                    <a:pt x="650240" y="113321"/>
                  </a:cubicBezTo>
                  <a:cubicBezTo>
                    <a:pt x="983827" y="-6906"/>
                    <a:pt x="1492673" y="-2673"/>
                    <a:pt x="2001520" y="1561"/>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25" name="Group 24">
            <a:extLst>
              <a:ext uri="{FF2B5EF4-FFF2-40B4-BE49-F238E27FC236}">
                <a16:creationId xmlns:a16="http://schemas.microsoft.com/office/drawing/2014/main" id="{11319098-70A0-48CF-952D-3B03D8807512}"/>
              </a:ext>
            </a:extLst>
          </p:cNvPr>
          <p:cNvGrpSpPr/>
          <p:nvPr/>
        </p:nvGrpSpPr>
        <p:grpSpPr>
          <a:xfrm>
            <a:off x="5717894" y="5201783"/>
            <a:ext cx="6029606" cy="1222899"/>
            <a:chOff x="5717894" y="5201783"/>
            <a:chExt cx="6029606" cy="1222899"/>
          </a:xfrm>
        </p:grpSpPr>
        <p:sp>
          <p:nvSpPr>
            <p:cNvPr id="10" name="Rectangle 4">
              <a:extLst>
                <a:ext uri="{FF2B5EF4-FFF2-40B4-BE49-F238E27FC236}">
                  <a16:creationId xmlns:a16="http://schemas.microsoft.com/office/drawing/2014/main" id="{EB3A1334-C36C-45B6-B31D-5B1F655CF977}"/>
                </a:ext>
              </a:extLst>
            </p:cNvPr>
            <p:cNvSpPr>
              <a:spLocks noChangeArrowheads="1"/>
            </p:cNvSpPr>
            <p:nvPr/>
          </p:nvSpPr>
          <p:spPr bwMode="auto">
            <a:xfrm>
              <a:off x="8314597" y="5201783"/>
              <a:ext cx="3432903" cy="122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Determine out-of-flat areas in wall and floor, and correct accordingly</a:t>
              </a:r>
            </a:p>
          </p:txBody>
        </p:sp>
        <p:sp>
          <p:nvSpPr>
            <p:cNvPr id="9" name="Freeform: Shape 8">
              <a:extLst>
                <a:ext uri="{FF2B5EF4-FFF2-40B4-BE49-F238E27FC236}">
                  <a16:creationId xmlns:a16="http://schemas.microsoft.com/office/drawing/2014/main" id="{4E6A63BE-8A64-4E70-8C9A-313D33C7A958}"/>
                </a:ext>
              </a:extLst>
            </p:cNvPr>
            <p:cNvSpPr/>
            <p:nvPr/>
          </p:nvSpPr>
          <p:spPr>
            <a:xfrm>
              <a:off x="5717894" y="5416952"/>
              <a:ext cx="2650602" cy="335666"/>
            </a:xfrm>
            <a:custGeom>
              <a:avLst/>
              <a:gdLst>
                <a:gd name="connsiteX0" fmla="*/ 0 w 2650602"/>
                <a:gd name="connsiteY0" fmla="*/ 335666 h 335666"/>
                <a:gd name="connsiteX1" fmla="*/ 833377 w 2650602"/>
                <a:gd name="connsiteY1" fmla="*/ 69448 h 335666"/>
                <a:gd name="connsiteX2" fmla="*/ 2650602 w 2650602"/>
                <a:gd name="connsiteY2" fmla="*/ 0 h 335666"/>
              </a:gdLst>
              <a:ahLst/>
              <a:cxnLst>
                <a:cxn ang="0">
                  <a:pos x="connsiteX0" y="connsiteY0"/>
                </a:cxn>
                <a:cxn ang="0">
                  <a:pos x="connsiteX1" y="connsiteY1"/>
                </a:cxn>
                <a:cxn ang="0">
                  <a:pos x="connsiteX2" y="connsiteY2"/>
                </a:cxn>
              </a:cxnLst>
              <a:rect l="l" t="t" r="r" b="b"/>
              <a:pathLst>
                <a:path w="2650602" h="335666">
                  <a:moveTo>
                    <a:pt x="0" y="335666"/>
                  </a:moveTo>
                  <a:cubicBezTo>
                    <a:pt x="195805" y="230529"/>
                    <a:pt x="391610" y="125392"/>
                    <a:pt x="833377" y="69448"/>
                  </a:cubicBezTo>
                  <a:cubicBezTo>
                    <a:pt x="1275144" y="13504"/>
                    <a:pt x="1962873" y="6752"/>
                    <a:pt x="2650602"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27" name="Group 26">
            <a:extLst>
              <a:ext uri="{FF2B5EF4-FFF2-40B4-BE49-F238E27FC236}">
                <a16:creationId xmlns:a16="http://schemas.microsoft.com/office/drawing/2014/main" id="{7212F2A1-819F-44DA-9835-25BB419DA437}"/>
              </a:ext>
            </a:extLst>
          </p:cNvPr>
          <p:cNvGrpSpPr/>
          <p:nvPr/>
        </p:nvGrpSpPr>
        <p:grpSpPr>
          <a:xfrm>
            <a:off x="485302" y="4991492"/>
            <a:ext cx="4399214" cy="1555858"/>
            <a:chOff x="485302" y="5204492"/>
            <a:chExt cx="4399214" cy="1555858"/>
          </a:xfrm>
        </p:grpSpPr>
        <p:sp>
          <p:nvSpPr>
            <p:cNvPr id="19" name="Rectangle 4">
              <a:extLst>
                <a:ext uri="{FF2B5EF4-FFF2-40B4-BE49-F238E27FC236}">
                  <a16:creationId xmlns:a16="http://schemas.microsoft.com/office/drawing/2014/main" id="{007631DE-83BA-4CFF-A36A-2123DA6F08A0}"/>
                </a:ext>
              </a:extLst>
            </p:cNvPr>
            <p:cNvSpPr>
              <a:spLocks noChangeArrowheads="1"/>
            </p:cNvSpPr>
            <p:nvPr/>
          </p:nvSpPr>
          <p:spPr bwMode="auto">
            <a:xfrm>
              <a:off x="485302" y="5204492"/>
              <a:ext cx="3248498" cy="155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Trowel mortar on substrate &amp; tile in one direction, parallel to short side of tile</a:t>
              </a:r>
            </a:p>
          </p:txBody>
        </p:sp>
        <p:sp>
          <p:nvSpPr>
            <p:cNvPr id="26" name="Freeform: Shape 25">
              <a:extLst>
                <a:ext uri="{FF2B5EF4-FFF2-40B4-BE49-F238E27FC236}">
                  <a16:creationId xmlns:a16="http://schemas.microsoft.com/office/drawing/2014/main" id="{A73447BB-DFD7-4E7E-8F44-EFE211DF651D}"/>
                </a:ext>
              </a:extLst>
            </p:cNvPr>
            <p:cNvSpPr/>
            <p:nvPr/>
          </p:nvSpPr>
          <p:spPr>
            <a:xfrm>
              <a:off x="3352800" y="5312781"/>
              <a:ext cx="1531716" cy="478420"/>
            </a:xfrm>
            <a:custGeom>
              <a:avLst/>
              <a:gdLst>
                <a:gd name="connsiteX0" fmla="*/ 1551007 w 1551007"/>
                <a:gd name="connsiteY0" fmla="*/ 0 h 520861"/>
                <a:gd name="connsiteX1" fmla="*/ 1076445 w 1551007"/>
                <a:gd name="connsiteY1" fmla="*/ 393539 h 520861"/>
                <a:gd name="connsiteX2" fmla="*/ 0 w 1551007"/>
                <a:gd name="connsiteY2" fmla="*/ 520861 h 520861"/>
              </a:gdLst>
              <a:ahLst/>
              <a:cxnLst>
                <a:cxn ang="0">
                  <a:pos x="connsiteX0" y="connsiteY0"/>
                </a:cxn>
                <a:cxn ang="0">
                  <a:pos x="connsiteX1" y="connsiteY1"/>
                </a:cxn>
                <a:cxn ang="0">
                  <a:pos x="connsiteX2" y="connsiteY2"/>
                </a:cxn>
              </a:cxnLst>
              <a:rect l="l" t="t" r="r" b="b"/>
              <a:pathLst>
                <a:path w="1551007" h="520861">
                  <a:moveTo>
                    <a:pt x="1551007" y="0"/>
                  </a:moveTo>
                  <a:cubicBezTo>
                    <a:pt x="1442976" y="153364"/>
                    <a:pt x="1334946" y="306729"/>
                    <a:pt x="1076445" y="393539"/>
                  </a:cubicBezTo>
                  <a:cubicBezTo>
                    <a:pt x="817944" y="480349"/>
                    <a:pt x="408972" y="500605"/>
                    <a:pt x="0" y="520861"/>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35" name="Group 34">
            <a:extLst>
              <a:ext uri="{FF2B5EF4-FFF2-40B4-BE49-F238E27FC236}">
                <a16:creationId xmlns:a16="http://schemas.microsoft.com/office/drawing/2014/main" id="{E4401404-0FD9-4720-A088-A0735DB71966}"/>
              </a:ext>
            </a:extLst>
          </p:cNvPr>
          <p:cNvGrpSpPr/>
          <p:nvPr/>
        </p:nvGrpSpPr>
        <p:grpSpPr>
          <a:xfrm>
            <a:off x="476562" y="2742884"/>
            <a:ext cx="4002841" cy="1555858"/>
            <a:chOff x="476562" y="2742884"/>
            <a:chExt cx="4002841" cy="1555858"/>
          </a:xfrm>
        </p:grpSpPr>
        <p:grpSp>
          <p:nvGrpSpPr>
            <p:cNvPr id="33" name="Group 32">
              <a:extLst>
                <a:ext uri="{FF2B5EF4-FFF2-40B4-BE49-F238E27FC236}">
                  <a16:creationId xmlns:a16="http://schemas.microsoft.com/office/drawing/2014/main" id="{66F864A2-E2E8-4467-BC0E-FC762FF64293}"/>
                </a:ext>
              </a:extLst>
            </p:cNvPr>
            <p:cNvGrpSpPr/>
            <p:nvPr/>
          </p:nvGrpSpPr>
          <p:grpSpPr>
            <a:xfrm>
              <a:off x="476562" y="2742884"/>
              <a:ext cx="4002841" cy="1555858"/>
              <a:chOff x="476562" y="2742884"/>
              <a:chExt cx="4002841" cy="1555858"/>
            </a:xfrm>
          </p:grpSpPr>
          <p:sp>
            <p:nvSpPr>
              <p:cNvPr id="22" name="Rectangle 4">
                <a:extLst>
                  <a:ext uri="{FF2B5EF4-FFF2-40B4-BE49-F238E27FC236}">
                    <a16:creationId xmlns:a16="http://schemas.microsoft.com/office/drawing/2014/main" id="{CCE67D7E-71CF-4877-AB79-3C64043AE019}"/>
                  </a:ext>
                </a:extLst>
              </p:cNvPr>
              <p:cNvSpPr>
                <a:spLocks noChangeArrowheads="1"/>
              </p:cNvSpPr>
              <p:nvPr/>
            </p:nvSpPr>
            <p:spPr bwMode="auto">
              <a:xfrm>
                <a:off x="476562" y="2742884"/>
                <a:ext cx="2647638" cy="155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Clean &amp; accurate cuts around openings</a:t>
                </a:r>
              </a:p>
            </p:txBody>
          </p:sp>
          <p:sp>
            <p:nvSpPr>
              <p:cNvPr id="28" name="Freeform: Shape 27">
                <a:extLst>
                  <a:ext uri="{FF2B5EF4-FFF2-40B4-BE49-F238E27FC236}">
                    <a16:creationId xmlns:a16="http://schemas.microsoft.com/office/drawing/2014/main" id="{DA392B33-406D-4058-824E-2A530857EC61}"/>
                  </a:ext>
                </a:extLst>
              </p:cNvPr>
              <p:cNvSpPr/>
              <p:nvPr/>
            </p:nvSpPr>
            <p:spPr>
              <a:xfrm>
                <a:off x="2766349" y="2986268"/>
                <a:ext cx="1713054" cy="682907"/>
              </a:xfrm>
              <a:custGeom>
                <a:avLst/>
                <a:gdLst>
                  <a:gd name="connsiteX0" fmla="*/ 1713054 w 1713054"/>
                  <a:gd name="connsiteY0" fmla="*/ 682907 h 682907"/>
                  <a:gd name="connsiteX1" fmla="*/ 1273216 w 1713054"/>
                  <a:gd name="connsiteY1" fmla="*/ 138897 h 682907"/>
                  <a:gd name="connsiteX2" fmla="*/ 0 w 1713054"/>
                  <a:gd name="connsiteY2" fmla="*/ 0 h 682907"/>
                </a:gdLst>
                <a:ahLst/>
                <a:cxnLst>
                  <a:cxn ang="0">
                    <a:pos x="connsiteX0" y="connsiteY0"/>
                  </a:cxn>
                  <a:cxn ang="0">
                    <a:pos x="connsiteX1" y="connsiteY1"/>
                  </a:cxn>
                  <a:cxn ang="0">
                    <a:pos x="connsiteX2" y="connsiteY2"/>
                  </a:cxn>
                </a:cxnLst>
                <a:rect l="l" t="t" r="r" b="b"/>
                <a:pathLst>
                  <a:path w="1713054" h="682907">
                    <a:moveTo>
                      <a:pt x="1713054" y="682907"/>
                    </a:moveTo>
                    <a:cubicBezTo>
                      <a:pt x="1635889" y="467811"/>
                      <a:pt x="1558725" y="252715"/>
                      <a:pt x="1273216" y="138897"/>
                    </a:cubicBezTo>
                    <a:cubicBezTo>
                      <a:pt x="987707" y="25079"/>
                      <a:pt x="493853" y="12539"/>
                      <a:pt x="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34" name="Freeform: Shape 33">
              <a:extLst>
                <a:ext uri="{FF2B5EF4-FFF2-40B4-BE49-F238E27FC236}">
                  <a16:creationId xmlns:a16="http://schemas.microsoft.com/office/drawing/2014/main" id="{244E17F3-D79F-4E35-B36B-8BE630910B3D}"/>
                </a:ext>
              </a:extLst>
            </p:cNvPr>
            <p:cNvSpPr/>
            <p:nvPr/>
          </p:nvSpPr>
          <p:spPr>
            <a:xfrm>
              <a:off x="3148314" y="2997843"/>
              <a:ext cx="408971" cy="787079"/>
            </a:xfrm>
            <a:custGeom>
              <a:avLst/>
              <a:gdLst>
                <a:gd name="connsiteX0" fmla="*/ 347240 w 408971"/>
                <a:gd name="connsiteY0" fmla="*/ 787079 h 787079"/>
                <a:gd name="connsiteX1" fmla="*/ 381964 w 408971"/>
                <a:gd name="connsiteY1" fmla="*/ 208344 h 787079"/>
                <a:gd name="connsiteX2" fmla="*/ 0 w 408971"/>
                <a:gd name="connsiteY2" fmla="*/ 0 h 787079"/>
              </a:gdLst>
              <a:ahLst/>
              <a:cxnLst>
                <a:cxn ang="0">
                  <a:pos x="connsiteX0" y="connsiteY0"/>
                </a:cxn>
                <a:cxn ang="0">
                  <a:pos x="connsiteX1" y="connsiteY1"/>
                </a:cxn>
                <a:cxn ang="0">
                  <a:pos x="connsiteX2" y="connsiteY2"/>
                </a:cxn>
              </a:cxnLst>
              <a:rect l="l" t="t" r="r" b="b"/>
              <a:pathLst>
                <a:path w="408971" h="787079">
                  <a:moveTo>
                    <a:pt x="347240" y="787079"/>
                  </a:moveTo>
                  <a:cubicBezTo>
                    <a:pt x="393538" y="563301"/>
                    <a:pt x="439837" y="339524"/>
                    <a:pt x="381964" y="208344"/>
                  </a:cubicBezTo>
                  <a:cubicBezTo>
                    <a:pt x="324091" y="77164"/>
                    <a:pt x="162045" y="38582"/>
                    <a:pt x="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37" name="Group 36">
            <a:extLst>
              <a:ext uri="{FF2B5EF4-FFF2-40B4-BE49-F238E27FC236}">
                <a16:creationId xmlns:a16="http://schemas.microsoft.com/office/drawing/2014/main" id="{ACD3E95B-E75D-4197-9061-689B2965B07A}"/>
              </a:ext>
            </a:extLst>
          </p:cNvPr>
          <p:cNvGrpSpPr/>
          <p:nvPr/>
        </p:nvGrpSpPr>
        <p:grpSpPr>
          <a:xfrm>
            <a:off x="453297" y="1376266"/>
            <a:ext cx="5438217" cy="3348134"/>
            <a:chOff x="453297" y="1376266"/>
            <a:chExt cx="5438217" cy="3348134"/>
          </a:xfrm>
        </p:grpSpPr>
        <p:sp>
          <p:nvSpPr>
            <p:cNvPr id="20" name="Rectangle 4">
              <a:extLst>
                <a:ext uri="{FF2B5EF4-FFF2-40B4-BE49-F238E27FC236}">
                  <a16:creationId xmlns:a16="http://schemas.microsoft.com/office/drawing/2014/main" id="{C7EDA4E6-FB67-4561-8E06-78469045CD23}"/>
                </a:ext>
              </a:extLst>
            </p:cNvPr>
            <p:cNvSpPr>
              <a:spLocks noChangeArrowheads="1"/>
            </p:cNvSpPr>
            <p:nvPr/>
          </p:nvSpPr>
          <p:spPr bwMode="auto">
            <a:xfrm>
              <a:off x="453297" y="1376266"/>
              <a:ext cx="3432903" cy="155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charset="0"/>
                </a:rPr>
                <a:t>Proper tile embedment techniques for wall and floor tile</a:t>
              </a:r>
            </a:p>
          </p:txBody>
        </p:sp>
        <p:sp>
          <p:nvSpPr>
            <p:cNvPr id="29" name="Freeform: Shape 28">
              <a:extLst>
                <a:ext uri="{FF2B5EF4-FFF2-40B4-BE49-F238E27FC236}">
                  <a16:creationId xmlns:a16="http://schemas.microsoft.com/office/drawing/2014/main" id="{44056B09-30F9-4AE6-9A24-782294C61A46}"/>
                </a:ext>
              </a:extLst>
            </p:cNvPr>
            <p:cNvSpPr/>
            <p:nvPr/>
          </p:nvSpPr>
          <p:spPr>
            <a:xfrm>
              <a:off x="3518704" y="1619749"/>
              <a:ext cx="2372810" cy="1146600"/>
            </a:xfrm>
            <a:custGeom>
              <a:avLst/>
              <a:gdLst>
                <a:gd name="connsiteX0" fmla="*/ 2372810 w 2372810"/>
                <a:gd name="connsiteY0" fmla="*/ 1146600 h 1146600"/>
                <a:gd name="connsiteX1" fmla="*/ 1805650 w 2372810"/>
                <a:gd name="connsiteY1" fmla="*/ 185902 h 1146600"/>
                <a:gd name="connsiteX2" fmla="*/ 0 w 2372810"/>
                <a:gd name="connsiteY2" fmla="*/ 707 h 1146600"/>
              </a:gdLst>
              <a:ahLst/>
              <a:cxnLst>
                <a:cxn ang="0">
                  <a:pos x="connsiteX0" y="connsiteY0"/>
                </a:cxn>
                <a:cxn ang="0">
                  <a:pos x="connsiteX1" y="connsiteY1"/>
                </a:cxn>
                <a:cxn ang="0">
                  <a:pos x="connsiteX2" y="connsiteY2"/>
                </a:cxn>
              </a:cxnLst>
              <a:rect l="l" t="t" r="r" b="b"/>
              <a:pathLst>
                <a:path w="2372810" h="1146600">
                  <a:moveTo>
                    <a:pt x="2372810" y="1146600"/>
                  </a:moveTo>
                  <a:cubicBezTo>
                    <a:pt x="2286964" y="761742"/>
                    <a:pt x="2201118" y="376884"/>
                    <a:pt x="1805650" y="185902"/>
                  </a:cubicBezTo>
                  <a:cubicBezTo>
                    <a:pt x="1410182" y="-5080"/>
                    <a:pt x="705091" y="-2187"/>
                    <a:pt x="0" y="707"/>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36" name="Freeform: Shape 35">
              <a:extLst>
                <a:ext uri="{FF2B5EF4-FFF2-40B4-BE49-F238E27FC236}">
                  <a16:creationId xmlns:a16="http://schemas.microsoft.com/office/drawing/2014/main" id="{780BE446-3047-474D-AD59-65C949D350BC}"/>
                </a:ext>
              </a:extLst>
            </p:cNvPr>
            <p:cNvSpPr/>
            <p:nvPr/>
          </p:nvSpPr>
          <p:spPr>
            <a:xfrm>
              <a:off x="4521200" y="1645920"/>
              <a:ext cx="944880" cy="3078480"/>
            </a:xfrm>
            <a:custGeom>
              <a:avLst/>
              <a:gdLst>
                <a:gd name="connsiteX0" fmla="*/ 944880 w 944880"/>
                <a:gd name="connsiteY0" fmla="*/ 3078480 h 3078480"/>
                <a:gd name="connsiteX1" fmla="*/ 690880 w 944880"/>
                <a:gd name="connsiteY1" fmla="*/ 670560 h 3078480"/>
                <a:gd name="connsiteX2" fmla="*/ 0 w 944880"/>
                <a:gd name="connsiteY2" fmla="*/ 0 h 3078480"/>
              </a:gdLst>
              <a:ahLst/>
              <a:cxnLst>
                <a:cxn ang="0">
                  <a:pos x="connsiteX0" y="connsiteY0"/>
                </a:cxn>
                <a:cxn ang="0">
                  <a:pos x="connsiteX1" y="connsiteY1"/>
                </a:cxn>
                <a:cxn ang="0">
                  <a:pos x="connsiteX2" y="connsiteY2"/>
                </a:cxn>
              </a:cxnLst>
              <a:rect l="l" t="t" r="r" b="b"/>
              <a:pathLst>
                <a:path w="944880" h="3078480">
                  <a:moveTo>
                    <a:pt x="944880" y="3078480"/>
                  </a:moveTo>
                  <a:cubicBezTo>
                    <a:pt x="896620" y="2131060"/>
                    <a:pt x="848360" y="1183640"/>
                    <a:pt x="690880" y="670560"/>
                  </a:cubicBezTo>
                  <a:cubicBezTo>
                    <a:pt x="533400" y="157480"/>
                    <a:pt x="266700" y="78740"/>
                    <a:pt x="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38" name="TextBox 37">
            <a:extLst>
              <a:ext uri="{FF2B5EF4-FFF2-40B4-BE49-F238E27FC236}">
                <a16:creationId xmlns:a16="http://schemas.microsoft.com/office/drawing/2014/main" id="{789F2AC8-814E-4457-A0B9-F7F2B0D597E3}"/>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CRITICAL POINTS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GAUGED PORCELAIN TILE &amp; GPT PANELS</a:t>
            </a:r>
          </a:p>
        </p:txBody>
      </p:sp>
    </p:spTree>
    <p:extLst>
      <p:ext uri="{BB962C8B-B14F-4D97-AF65-F5344CB8AC3E}">
        <p14:creationId xmlns:p14="http://schemas.microsoft.com/office/powerpoint/2010/main" val="148499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31"/>
          <a:stretch/>
        </p:blipFill>
        <p:spPr bwMode="auto">
          <a:xfrm>
            <a:off x="1995572" y="132889"/>
            <a:ext cx="8714117" cy="6725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9273" y="175744"/>
            <a:ext cx="2334692" cy="919234"/>
          </a:xfrm>
          <a:prstGeom prst="rect">
            <a:avLst/>
          </a:prstGeom>
        </p:spPr>
      </p:pic>
      <p:grpSp>
        <p:nvGrpSpPr>
          <p:cNvPr id="32" name="Group 31">
            <a:extLst>
              <a:ext uri="{FF2B5EF4-FFF2-40B4-BE49-F238E27FC236}">
                <a16:creationId xmlns:a16="http://schemas.microsoft.com/office/drawing/2014/main" id="{E4AA1A0B-5A58-470E-95C9-7F1B02B4630A}"/>
              </a:ext>
            </a:extLst>
          </p:cNvPr>
          <p:cNvGrpSpPr/>
          <p:nvPr/>
        </p:nvGrpSpPr>
        <p:grpSpPr>
          <a:xfrm>
            <a:off x="467360" y="1765861"/>
            <a:ext cx="3921760" cy="919234"/>
            <a:chOff x="467360" y="1765861"/>
            <a:chExt cx="3921760" cy="919234"/>
          </a:xfrm>
        </p:grpSpPr>
        <p:sp>
          <p:nvSpPr>
            <p:cNvPr id="11" name="Rectangle 4">
              <a:extLst>
                <a:ext uri="{FF2B5EF4-FFF2-40B4-BE49-F238E27FC236}">
                  <a16:creationId xmlns:a16="http://schemas.microsoft.com/office/drawing/2014/main" id="{1787D005-B9F7-4786-9120-60E03F47F698}"/>
                </a:ext>
              </a:extLst>
            </p:cNvPr>
            <p:cNvSpPr>
              <a:spLocks noChangeArrowheads="1"/>
            </p:cNvSpPr>
            <p:nvPr/>
          </p:nvSpPr>
          <p:spPr bwMode="auto">
            <a:xfrm>
              <a:off x="467360" y="1765861"/>
              <a:ext cx="2334693" cy="91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2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A118.6 cement grout, sanded</a:t>
              </a:r>
            </a:p>
          </p:txBody>
        </p:sp>
        <p:sp>
          <p:nvSpPr>
            <p:cNvPr id="3" name="Freeform: Shape 2">
              <a:extLst>
                <a:ext uri="{FF2B5EF4-FFF2-40B4-BE49-F238E27FC236}">
                  <a16:creationId xmlns:a16="http://schemas.microsoft.com/office/drawing/2014/main" id="{CAF97E08-78B1-46C5-87AE-B4DC83B663C2}"/>
                </a:ext>
              </a:extLst>
            </p:cNvPr>
            <p:cNvSpPr/>
            <p:nvPr/>
          </p:nvSpPr>
          <p:spPr>
            <a:xfrm flipV="1">
              <a:off x="2438400" y="1966235"/>
              <a:ext cx="1950720" cy="416375"/>
            </a:xfrm>
            <a:custGeom>
              <a:avLst/>
              <a:gdLst>
                <a:gd name="connsiteX0" fmla="*/ 2118360 w 2118360"/>
                <a:gd name="connsiteY0" fmla="*/ 0 h 365760"/>
                <a:gd name="connsiteX1" fmla="*/ 1264920 w 2118360"/>
                <a:gd name="connsiteY1" fmla="*/ 304800 h 365760"/>
                <a:gd name="connsiteX2" fmla="*/ 0 w 2118360"/>
                <a:gd name="connsiteY2" fmla="*/ 365760 h 365760"/>
              </a:gdLst>
              <a:ahLst/>
              <a:cxnLst>
                <a:cxn ang="0">
                  <a:pos x="connsiteX0" y="connsiteY0"/>
                </a:cxn>
                <a:cxn ang="0">
                  <a:pos x="connsiteX1" y="connsiteY1"/>
                </a:cxn>
                <a:cxn ang="0">
                  <a:pos x="connsiteX2" y="connsiteY2"/>
                </a:cxn>
              </a:cxnLst>
              <a:rect l="l" t="t" r="r" b="b"/>
              <a:pathLst>
                <a:path w="2118360" h="365760">
                  <a:moveTo>
                    <a:pt x="2118360" y="0"/>
                  </a:moveTo>
                  <a:cubicBezTo>
                    <a:pt x="1868170" y="121920"/>
                    <a:pt x="1617980" y="243840"/>
                    <a:pt x="1264920" y="304800"/>
                  </a:cubicBezTo>
                  <a:cubicBezTo>
                    <a:pt x="911860" y="365760"/>
                    <a:pt x="455930" y="365760"/>
                    <a:pt x="0" y="365760"/>
                  </a:cubicBezTo>
                </a:path>
              </a:pathLst>
            </a:custGeom>
            <a:noFill/>
            <a:ln>
              <a:solidFill>
                <a:srgbClr val="17687F"/>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33" name="Group 32">
            <a:extLst>
              <a:ext uri="{FF2B5EF4-FFF2-40B4-BE49-F238E27FC236}">
                <a16:creationId xmlns:a16="http://schemas.microsoft.com/office/drawing/2014/main" id="{AA9376E1-376B-452A-8C5F-BEBD51396F59}"/>
              </a:ext>
            </a:extLst>
          </p:cNvPr>
          <p:cNvGrpSpPr/>
          <p:nvPr/>
        </p:nvGrpSpPr>
        <p:grpSpPr>
          <a:xfrm>
            <a:off x="5406577" y="144161"/>
            <a:ext cx="3777042" cy="2030261"/>
            <a:chOff x="5873953" y="-107066"/>
            <a:chExt cx="3777042" cy="2030261"/>
          </a:xfrm>
        </p:grpSpPr>
        <p:sp>
          <p:nvSpPr>
            <p:cNvPr id="14" name="Rectangle 4">
              <a:extLst>
                <a:ext uri="{FF2B5EF4-FFF2-40B4-BE49-F238E27FC236}">
                  <a16:creationId xmlns:a16="http://schemas.microsoft.com/office/drawing/2014/main" id="{A54D5535-C617-405C-9F4B-380CE8029A78}"/>
                </a:ext>
              </a:extLst>
            </p:cNvPr>
            <p:cNvSpPr>
              <a:spLocks noChangeArrowheads="1"/>
            </p:cNvSpPr>
            <p:nvPr/>
          </p:nvSpPr>
          <p:spPr bwMode="auto">
            <a:xfrm>
              <a:off x="7038864" y="-107066"/>
              <a:ext cx="2612131" cy="119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2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A118.7 high performance cement grout</a:t>
              </a:r>
            </a:p>
          </p:txBody>
        </p:sp>
        <p:sp>
          <p:nvSpPr>
            <p:cNvPr id="20" name="Freeform: Shape 19">
              <a:extLst>
                <a:ext uri="{FF2B5EF4-FFF2-40B4-BE49-F238E27FC236}">
                  <a16:creationId xmlns:a16="http://schemas.microsoft.com/office/drawing/2014/main" id="{34EC1640-CCF2-44AD-937F-E5BBF03B21E2}"/>
                </a:ext>
              </a:extLst>
            </p:cNvPr>
            <p:cNvSpPr/>
            <p:nvPr/>
          </p:nvSpPr>
          <p:spPr>
            <a:xfrm>
              <a:off x="5873953" y="815573"/>
              <a:ext cx="1208289" cy="1107622"/>
            </a:xfrm>
            <a:custGeom>
              <a:avLst/>
              <a:gdLst>
                <a:gd name="connsiteX0" fmla="*/ 0 w 1021080"/>
                <a:gd name="connsiteY0" fmla="*/ 1219200 h 1219200"/>
                <a:gd name="connsiteX1" fmla="*/ 182880 w 1021080"/>
                <a:gd name="connsiteY1" fmla="*/ 243840 h 1219200"/>
                <a:gd name="connsiteX2" fmla="*/ 1021080 w 1021080"/>
                <a:gd name="connsiteY2" fmla="*/ 0 h 1219200"/>
              </a:gdLst>
              <a:ahLst/>
              <a:cxnLst>
                <a:cxn ang="0">
                  <a:pos x="connsiteX0" y="connsiteY0"/>
                </a:cxn>
                <a:cxn ang="0">
                  <a:pos x="connsiteX1" y="connsiteY1"/>
                </a:cxn>
                <a:cxn ang="0">
                  <a:pos x="connsiteX2" y="connsiteY2"/>
                </a:cxn>
              </a:cxnLst>
              <a:rect l="l" t="t" r="r" b="b"/>
              <a:pathLst>
                <a:path w="1021080" h="1219200">
                  <a:moveTo>
                    <a:pt x="0" y="1219200"/>
                  </a:moveTo>
                  <a:cubicBezTo>
                    <a:pt x="6350" y="833120"/>
                    <a:pt x="12700" y="447040"/>
                    <a:pt x="182880" y="243840"/>
                  </a:cubicBezTo>
                  <a:cubicBezTo>
                    <a:pt x="353060" y="40640"/>
                    <a:pt x="687070" y="20320"/>
                    <a:pt x="1021080" y="0"/>
                  </a:cubicBezTo>
                </a:path>
              </a:pathLst>
            </a:custGeom>
            <a:noFill/>
            <a:ln>
              <a:solidFill>
                <a:srgbClr val="17687F"/>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34" name="Group 33">
            <a:extLst>
              <a:ext uri="{FF2B5EF4-FFF2-40B4-BE49-F238E27FC236}">
                <a16:creationId xmlns:a16="http://schemas.microsoft.com/office/drawing/2014/main" id="{C791C37A-897A-4833-9413-9559C61D5C2D}"/>
              </a:ext>
            </a:extLst>
          </p:cNvPr>
          <p:cNvGrpSpPr/>
          <p:nvPr/>
        </p:nvGrpSpPr>
        <p:grpSpPr>
          <a:xfrm>
            <a:off x="8092440" y="2497304"/>
            <a:ext cx="4145461" cy="919234"/>
            <a:chOff x="8092440" y="2497304"/>
            <a:chExt cx="4145461" cy="919234"/>
          </a:xfrm>
        </p:grpSpPr>
        <p:sp>
          <p:nvSpPr>
            <p:cNvPr id="13" name="Rectangle 4">
              <a:extLst>
                <a:ext uri="{FF2B5EF4-FFF2-40B4-BE49-F238E27FC236}">
                  <a16:creationId xmlns:a16="http://schemas.microsoft.com/office/drawing/2014/main" id="{569B0F9D-588B-4871-9986-BBC4CBD625FF}"/>
                </a:ext>
              </a:extLst>
            </p:cNvPr>
            <p:cNvSpPr>
              <a:spLocks noChangeArrowheads="1"/>
            </p:cNvSpPr>
            <p:nvPr/>
          </p:nvSpPr>
          <p:spPr bwMode="auto">
            <a:xfrm>
              <a:off x="9903208" y="2497304"/>
              <a:ext cx="2334693" cy="91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2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A118.6 cement grout, </a:t>
              </a:r>
              <a:r>
                <a:rPr kumimoji="0" lang="en-US" sz="2200" b="1" i="0" u="none" strike="noStrike" kern="1200" cap="none" spc="0" normalizeH="0" baseline="0" noProof="0" dirty="0" err="1">
                  <a:ln>
                    <a:noFill/>
                  </a:ln>
                  <a:solidFill>
                    <a:srgbClr val="17687F"/>
                  </a:solidFill>
                  <a:effectLst/>
                  <a:uLnTx/>
                  <a:uFillTx/>
                  <a:latin typeface="Titillium Web" panose="00000300000000000000" pitchFamily="2" charset="0"/>
                  <a:ea typeface="+mn-ea"/>
                  <a:cs typeface="Arial" charset="0"/>
                </a:rPr>
                <a:t>unsanded</a:t>
              </a:r>
              <a:endParaRPr kumimoji="0" lang="en-US" sz="22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endParaRPr>
            </a:p>
          </p:txBody>
        </p:sp>
        <p:sp>
          <p:nvSpPr>
            <p:cNvPr id="21" name="Freeform: Shape 20">
              <a:extLst>
                <a:ext uri="{FF2B5EF4-FFF2-40B4-BE49-F238E27FC236}">
                  <a16:creationId xmlns:a16="http://schemas.microsoft.com/office/drawing/2014/main" id="{C9014535-6C65-48CB-BB71-242DEDDE589E}"/>
                </a:ext>
              </a:extLst>
            </p:cNvPr>
            <p:cNvSpPr/>
            <p:nvPr/>
          </p:nvSpPr>
          <p:spPr>
            <a:xfrm>
              <a:off x="8092440" y="2682255"/>
              <a:ext cx="1810768" cy="670545"/>
            </a:xfrm>
            <a:custGeom>
              <a:avLst/>
              <a:gdLst>
                <a:gd name="connsiteX0" fmla="*/ 0 w 1905000"/>
                <a:gd name="connsiteY0" fmla="*/ 609600 h 609600"/>
                <a:gd name="connsiteX1" fmla="*/ 914400 w 1905000"/>
                <a:gd name="connsiteY1" fmla="*/ 106680 h 609600"/>
                <a:gd name="connsiteX2" fmla="*/ 1905000 w 1905000"/>
                <a:gd name="connsiteY2" fmla="*/ 0 h 609600"/>
              </a:gdLst>
              <a:ahLst/>
              <a:cxnLst>
                <a:cxn ang="0">
                  <a:pos x="connsiteX0" y="connsiteY0"/>
                </a:cxn>
                <a:cxn ang="0">
                  <a:pos x="connsiteX1" y="connsiteY1"/>
                </a:cxn>
                <a:cxn ang="0">
                  <a:pos x="connsiteX2" y="connsiteY2"/>
                </a:cxn>
              </a:cxnLst>
              <a:rect l="l" t="t" r="r" b="b"/>
              <a:pathLst>
                <a:path w="1905000" h="609600">
                  <a:moveTo>
                    <a:pt x="0" y="609600"/>
                  </a:moveTo>
                  <a:cubicBezTo>
                    <a:pt x="298450" y="408940"/>
                    <a:pt x="596900" y="208280"/>
                    <a:pt x="914400" y="106680"/>
                  </a:cubicBezTo>
                  <a:cubicBezTo>
                    <a:pt x="1231900" y="5080"/>
                    <a:pt x="1568450" y="2540"/>
                    <a:pt x="1905000" y="0"/>
                  </a:cubicBezTo>
                </a:path>
              </a:pathLst>
            </a:custGeom>
            <a:noFill/>
            <a:ln>
              <a:solidFill>
                <a:srgbClr val="17687F"/>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tillium Web" panose="00000300000000000000" pitchFamily="2" charset="0"/>
                  <a:ea typeface="+mn-ea"/>
                  <a:cs typeface="+mn-cs"/>
                </a:rPr>
                <a:t> </a:t>
              </a:r>
            </a:p>
          </p:txBody>
        </p:sp>
      </p:grpSp>
      <p:grpSp>
        <p:nvGrpSpPr>
          <p:cNvPr id="35" name="Group 34">
            <a:extLst>
              <a:ext uri="{FF2B5EF4-FFF2-40B4-BE49-F238E27FC236}">
                <a16:creationId xmlns:a16="http://schemas.microsoft.com/office/drawing/2014/main" id="{1438B726-1332-4C12-B204-F74002FECD32}"/>
              </a:ext>
            </a:extLst>
          </p:cNvPr>
          <p:cNvGrpSpPr/>
          <p:nvPr/>
        </p:nvGrpSpPr>
        <p:grpSpPr>
          <a:xfrm>
            <a:off x="517065" y="4100042"/>
            <a:ext cx="3627476" cy="919234"/>
            <a:chOff x="503710" y="4099362"/>
            <a:chExt cx="3627476" cy="919234"/>
          </a:xfrm>
        </p:grpSpPr>
        <p:sp>
          <p:nvSpPr>
            <p:cNvPr id="15" name="Rectangle 4">
              <a:extLst>
                <a:ext uri="{FF2B5EF4-FFF2-40B4-BE49-F238E27FC236}">
                  <a16:creationId xmlns:a16="http://schemas.microsoft.com/office/drawing/2014/main" id="{6D425CD9-6490-490B-A849-594C17C6F3B0}"/>
                </a:ext>
              </a:extLst>
            </p:cNvPr>
            <p:cNvSpPr>
              <a:spLocks noChangeArrowheads="1"/>
            </p:cNvSpPr>
            <p:nvPr/>
          </p:nvSpPr>
          <p:spPr bwMode="auto">
            <a:xfrm>
              <a:off x="503710" y="4099362"/>
              <a:ext cx="1767050" cy="91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2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A118.3 epoxy grout</a:t>
              </a:r>
            </a:p>
          </p:txBody>
        </p:sp>
        <p:sp>
          <p:nvSpPr>
            <p:cNvPr id="22" name="Freeform: Shape 21">
              <a:extLst>
                <a:ext uri="{FF2B5EF4-FFF2-40B4-BE49-F238E27FC236}">
                  <a16:creationId xmlns:a16="http://schemas.microsoft.com/office/drawing/2014/main" id="{6289C3E3-70C0-48BC-AF0F-87659EF3A12C}"/>
                </a:ext>
              </a:extLst>
            </p:cNvPr>
            <p:cNvSpPr/>
            <p:nvPr/>
          </p:nvSpPr>
          <p:spPr>
            <a:xfrm>
              <a:off x="2073786" y="4197574"/>
              <a:ext cx="2057400" cy="453115"/>
            </a:xfrm>
            <a:custGeom>
              <a:avLst/>
              <a:gdLst>
                <a:gd name="connsiteX0" fmla="*/ 2057400 w 2057400"/>
                <a:gd name="connsiteY0" fmla="*/ 0 h 453115"/>
                <a:gd name="connsiteX1" fmla="*/ 1280160 w 2057400"/>
                <a:gd name="connsiteY1" fmla="*/ 396240 h 453115"/>
                <a:gd name="connsiteX2" fmla="*/ 0 w 2057400"/>
                <a:gd name="connsiteY2" fmla="*/ 441960 h 453115"/>
              </a:gdLst>
              <a:ahLst/>
              <a:cxnLst>
                <a:cxn ang="0">
                  <a:pos x="connsiteX0" y="connsiteY0"/>
                </a:cxn>
                <a:cxn ang="0">
                  <a:pos x="connsiteX1" y="connsiteY1"/>
                </a:cxn>
                <a:cxn ang="0">
                  <a:pos x="connsiteX2" y="connsiteY2"/>
                </a:cxn>
              </a:cxnLst>
              <a:rect l="l" t="t" r="r" b="b"/>
              <a:pathLst>
                <a:path w="2057400" h="453115">
                  <a:moveTo>
                    <a:pt x="2057400" y="0"/>
                  </a:moveTo>
                  <a:cubicBezTo>
                    <a:pt x="1840230" y="161290"/>
                    <a:pt x="1623060" y="322580"/>
                    <a:pt x="1280160" y="396240"/>
                  </a:cubicBezTo>
                  <a:cubicBezTo>
                    <a:pt x="937260" y="469900"/>
                    <a:pt x="468630" y="455930"/>
                    <a:pt x="0" y="441960"/>
                  </a:cubicBezTo>
                </a:path>
              </a:pathLst>
            </a:custGeom>
            <a:noFill/>
            <a:ln>
              <a:solidFill>
                <a:srgbClr val="17687F"/>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36" name="Group 35">
            <a:extLst>
              <a:ext uri="{FF2B5EF4-FFF2-40B4-BE49-F238E27FC236}">
                <a16:creationId xmlns:a16="http://schemas.microsoft.com/office/drawing/2014/main" id="{D94E9E5B-B9CE-4F9D-A083-8A3FE475E482}"/>
              </a:ext>
            </a:extLst>
          </p:cNvPr>
          <p:cNvGrpSpPr/>
          <p:nvPr/>
        </p:nvGrpSpPr>
        <p:grpSpPr>
          <a:xfrm>
            <a:off x="503710" y="836515"/>
            <a:ext cx="3842032" cy="919234"/>
            <a:chOff x="503710" y="836515"/>
            <a:chExt cx="3842032" cy="919234"/>
          </a:xfrm>
        </p:grpSpPr>
        <p:sp>
          <p:nvSpPr>
            <p:cNvPr id="18" name="Rectangle 4">
              <a:extLst>
                <a:ext uri="{FF2B5EF4-FFF2-40B4-BE49-F238E27FC236}">
                  <a16:creationId xmlns:a16="http://schemas.microsoft.com/office/drawing/2014/main" id="{7B06C04C-2103-4F12-9E7B-3C6BDD2DBC81}"/>
                </a:ext>
              </a:extLst>
            </p:cNvPr>
            <p:cNvSpPr>
              <a:spLocks noChangeArrowheads="1"/>
            </p:cNvSpPr>
            <p:nvPr/>
          </p:nvSpPr>
          <p:spPr bwMode="auto">
            <a:xfrm>
              <a:off x="503710" y="836515"/>
              <a:ext cx="2612131" cy="91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panose="020B0604020202020204" pitchFamily="34" charset="0"/>
                </a:rPr>
                <a:t>Cement grout joints applied flush</a:t>
              </a:r>
            </a:p>
          </p:txBody>
        </p:sp>
        <p:sp>
          <p:nvSpPr>
            <p:cNvPr id="24" name="Freeform: Shape 23">
              <a:extLst>
                <a:ext uri="{FF2B5EF4-FFF2-40B4-BE49-F238E27FC236}">
                  <a16:creationId xmlns:a16="http://schemas.microsoft.com/office/drawing/2014/main" id="{87DFF534-A719-4633-91E7-810936448E9F}"/>
                </a:ext>
              </a:extLst>
            </p:cNvPr>
            <p:cNvSpPr/>
            <p:nvPr/>
          </p:nvSpPr>
          <p:spPr>
            <a:xfrm>
              <a:off x="3008381" y="1203767"/>
              <a:ext cx="1337361" cy="184075"/>
            </a:xfrm>
            <a:custGeom>
              <a:avLst/>
              <a:gdLst>
                <a:gd name="connsiteX0" fmla="*/ 1192193 w 1192193"/>
                <a:gd name="connsiteY0" fmla="*/ 0 h 262944"/>
                <a:gd name="connsiteX1" fmla="*/ 625033 w 1192193"/>
                <a:gd name="connsiteY1" fmla="*/ 231494 h 262944"/>
                <a:gd name="connsiteX2" fmla="*/ 0 w 1192193"/>
                <a:gd name="connsiteY2" fmla="*/ 254643 h 262944"/>
              </a:gdLst>
              <a:ahLst/>
              <a:cxnLst>
                <a:cxn ang="0">
                  <a:pos x="connsiteX0" y="connsiteY0"/>
                </a:cxn>
                <a:cxn ang="0">
                  <a:pos x="connsiteX1" y="connsiteY1"/>
                </a:cxn>
                <a:cxn ang="0">
                  <a:pos x="connsiteX2" y="connsiteY2"/>
                </a:cxn>
              </a:cxnLst>
              <a:rect l="l" t="t" r="r" b="b"/>
              <a:pathLst>
                <a:path w="1192193" h="262944">
                  <a:moveTo>
                    <a:pt x="1192193" y="0"/>
                  </a:moveTo>
                  <a:cubicBezTo>
                    <a:pt x="1007962" y="94527"/>
                    <a:pt x="823732" y="189054"/>
                    <a:pt x="625033" y="231494"/>
                  </a:cubicBezTo>
                  <a:cubicBezTo>
                    <a:pt x="426334" y="273934"/>
                    <a:pt x="213167" y="264288"/>
                    <a:pt x="0" y="254643"/>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28" name="Group 27">
            <a:extLst>
              <a:ext uri="{FF2B5EF4-FFF2-40B4-BE49-F238E27FC236}">
                <a16:creationId xmlns:a16="http://schemas.microsoft.com/office/drawing/2014/main" id="{061784BE-B307-4A9C-B29B-256CEF9A6910}"/>
              </a:ext>
            </a:extLst>
          </p:cNvPr>
          <p:cNvGrpSpPr/>
          <p:nvPr/>
        </p:nvGrpSpPr>
        <p:grpSpPr>
          <a:xfrm>
            <a:off x="467361" y="5118533"/>
            <a:ext cx="4709467" cy="1337731"/>
            <a:chOff x="467361" y="5118533"/>
            <a:chExt cx="4709467" cy="1337731"/>
          </a:xfrm>
        </p:grpSpPr>
        <p:sp>
          <p:nvSpPr>
            <p:cNvPr id="17" name="Rectangle 4">
              <a:extLst>
                <a:ext uri="{FF2B5EF4-FFF2-40B4-BE49-F238E27FC236}">
                  <a16:creationId xmlns:a16="http://schemas.microsoft.com/office/drawing/2014/main" id="{237A9B96-D6ED-425C-A49E-F28EFB6A4BB2}"/>
                </a:ext>
              </a:extLst>
            </p:cNvPr>
            <p:cNvSpPr>
              <a:spLocks noChangeArrowheads="1"/>
            </p:cNvSpPr>
            <p:nvPr/>
          </p:nvSpPr>
          <p:spPr bwMode="auto">
            <a:xfrm>
              <a:off x="467361" y="5229762"/>
              <a:ext cx="2414704" cy="122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panose="020B0604020202020204" pitchFamily="34" charset="0"/>
                </a:rPr>
                <a:t>Epoxy grout joints applied to proper depth</a:t>
              </a:r>
            </a:p>
          </p:txBody>
        </p:sp>
        <p:sp>
          <p:nvSpPr>
            <p:cNvPr id="25" name="Freeform: Shape 24">
              <a:extLst>
                <a:ext uri="{FF2B5EF4-FFF2-40B4-BE49-F238E27FC236}">
                  <a16:creationId xmlns:a16="http://schemas.microsoft.com/office/drawing/2014/main" id="{86E63782-549B-40AB-AEBC-2A8D6F2619A0}"/>
                </a:ext>
              </a:extLst>
            </p:cNvPr>
            <p:cNvSpPr/>
            <p:nvPr/>
          </p:nvSpPr>
          <p:spPr>
            <a:xfrm>
              <a:off x="2542881" y="5118533"/>
              <a:ext cx="2633947" cy="725385"/>
            </a:xfrm>
            <a:custGeom>
              <a:avLst/>
              <a:gdLst>
                <a:gd name="connsiteX0" fmla="*/ 1192193 w 1192193"/>
                <a:gd name="connsiteY0" fmla="*/ 0 h 262944"/>
                <a:gd name="connsiteX1" fmla="*/ 625033 w 1192193"/>
                <a:gd name="connsiteY1" fmla="*/ 231494 h 262944"/>
                <a:gd name="connsiteX2" fmla="*/ 0 w 1192193"/>
                <a:gd name="connsiteY2" fmla="*/ 254643 h 262944"/>
              </a:gdLst>
              <a:ahLst/>
              <a:cxnLst>
                <a:cxn ang="0">
                  <a:pos x="connsiteX0" y="connsiteY0"/>
                </a:cxn>
                <a:cxn ang="0">
                  <a:pos x="connsiteX1" y="connsiteY1"/>
                </a:cxn>
                <a:cxn ang="0">
                  <a:pos x="connsiteX2" y="connsiteY2"/>
                </a:cxn>
              </a:cxnLst>
              <a:rect l="l" t="t" r="r" b="b"/>
              <a:pathLst>
                <a:path w="1192193" h="262944">
                  <a:moveTo>
                    <a:pt x="1192193" y="0"/>
                  </a:moveTo>
                  <a:cubicBezTo>
                    <a:pt x="1007962" y="94527"/>
                    <a:pt x="823732" y="189054"/>
                    <a:pt x="625033" y="231494"/>
                  </a:cubicBezTo>
                  <a:cubicBezTo>
                    <a:pt x="426334" y="273934"/>
                    <a:pt x="213167" y="264288"/>
                    <a:pt x="0" y="254643"/>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27" name="Group 26">
            <a:extLst>
              <a:ext uri="{FF2B5EF4-FFF2-40B4-BE49-F238E27FC236}">
                <a16:creationId xmlns:a16="http://schemas.microsoft.com/office/drawing/2014/main" id="{9C06AC2F-A2F5-4722-BF03-8074BB1ED358}"/>
              </a:ext>
            </a:extLst>
          </p:cNvPr>
          <p:cNvGrpSpPr/>
          <p:nvPr/>
        </p:nvGrpSpPr>
        <p:grpSpPr>
          <a:xfrm>
            <a:off x="7860099" y="4620162"/>
            <a:ext cx="4071870" cy="1985040"/>
            <a:chOff x="7860099" y="4620162"/>
            <a:chExt cx="4071870" cy="1985040"/>
          </a:xfrm>
        </p:grpSpPr>
        <p:sp>
          <p:nvSpPr>
            <p:cNvPr id="16" name="Rectangle 4">
              <a:extLst>
                <a:ext uri="{FF2B5EF4-FFF2-40B4-BE49-F238E27FC236}">
                  <a16:creationId xmlns:a16="http://schemas.microsoft.com/office/drawing/2014/main" id="{AFD6D873-2D10-48F4-8323-66A8A8387F98}"/>
                </a:ext>
              </a:extLst>
            </p:cNvPr>
            <p:cNvSpPr>
              <a:spLocks noChangeArrowheads="1"/>
            </p:cNvSpPr>
            <p:nvPr/>
          </p:nvSpPr>
          <p:spPr bwMode="auto">
            <a:xfrm>
              <a:off x="8887776" y="5080825"/>
              <a:ext cx="3044193" cy="15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panose="020B0604020202020204" pitchFamily="34" charset="0"/>
                </a:rPr>
                <a:t>Expansion joints free of </a:t>
              </a:r>
              <a:r>
                <a:rPr kumimoji="0" lang="en-US" sz="2400" b="0" i="0" u="none" strike="noStrike" kern="1200" cap="none" spc="0" normalizeH="0" baseline="0" noProof="0" dirty="0" err="1">
                  <a:ln>
                    <a:noFill/>
                  </a:ln>
                  <a:solidFill>
                    <a:srgbClr val="48484A"/>
                  </a:solidFill>
                  <a:effectLst/>
                  <a:uLnTx/>
                  <a:uFillTx/>
                  <a:latin typeface="Titillium Web" panose="00000300000000000000" pitchFamily="2" charset="0"/>
                  <a:ea typeface="+mn-ea"/>
                  <a:cs typeface="Arial" panose="020B0604020202020204" pitchFamily="34" charset="0"/>
                </a:rPr>
                <a:t>grou</a:t>
              </a: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panose="020B0604020202020204" pitchFamily="34" charset="0"/>
                </a:rPr>
                <a:t>t; backer rod &amp; sealant properly installed</a:t>
              </a:r>
            </a:p>
          </p:txBody>
        </p:sp>
        <p:sp>
          <p:nvSpPr>
            <p:cNvPr id="26" name="Freeform: Shape 25">
              <a:extLst>
                <a:ext uri="{FF2B5EF4-FFF2-40B4-BE49-F238E27FC236}">
                  <a16:creationId xmlns:a16="http://schemas.microsoft.com/office/drawing/2014/main" id="{BF52C30B-1353-4F2D-B908-7F5E13165E4A}"/>
                </a:ext>
              </a:extLst>
            </p:cNvPr>
            <p:cNvSpPr/>
            <p:nvPr/>
          </p:nvSpPr>
          <p:spPr>
            <a:xfrm>
              <a:off x="7860099" y="4620162"/>
              <a:ext cx="1027677" cy="697369"/>
            </a:xfrm>
            <a:custGeom>
              <a:avLst/>
              <a:gdLst>
                <a:gd name="connsiteX0" fmla="*/ 0 w 1145893"/>
                <a:gd name="connsiteY0" fmla="*/ 0 h 615505"/>
                <a:gd name="connsiteX1" fmla="*/ 300941 w 1145893"/>
                <a:gd name="connsiteY1" fmla="*/ 520861 h 615505"/>
                <a:gd name="connsiteX2" fmla="*/ 1145893 w 1145893"/>
                <a:gd name="connsiteY2" fmla="*/ 613458 h 615505"/>
              </a:gdLst>
              <a:ahLst/>
              <a:cxnLst>
                <a:cxn ang="0">
                  <a:pos x="connsiteX0" y="connsiteY0"/>
                </a:cxn>
                <a:cxn ang="0">
                  <a:pos x="connsiteX1" y="connsiteY1"/>
                </a:cxn>
                <a:cxn ang="0">
                  <a:pos x="connsiteX2" y="connsiteY2"/>
                </a:cxn>
              </a:cxnLst>
              <a:rect l="l" t="t" r="r" b="b"/>
              <a:pathLst>
                <a:path w="1145893" h="615505">
                  <a:moveTo>
                    <a:pt x="0" y="0"/>
                  </a:moveTo>
                  <a:cubicBezTo>
                    <a:pt x="54979" y="209309"/>
                    <a:pt x="109959" y="418618"/>
                    <a:pt x="300941" y="520861"/>
                  </a:cubicBezTo>
                  <a:cubicBezTo>
                    <a:pt x="491923" y="623104"/>
                    <a:pt x="818908" y="618281"/>
                    <a:pt x="1145893" y="613458"/>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31" name="Group 30">
            <a:extLst>
              <a:ext uri="{FF2B5EF4-FFF2-40B4-BE49-F238E27FC236}">
                <a16:creationId xmlns:a16="http://schemas.microsoft.com/office/drawing/2014/main" id="{B37B64E2-0C70-43C9-BEFE-C7320CD69FD5}"/>
              </a:ext>
            </a:extLst>
          </p:cNvPr>
          <p:cNvGrpSpPr/>
          <p:nvPr/>
        </p:nvGrpSpPr>
        <p:grpSpPr>
          <a:xfrm>
            <a:off x="467361" y="2724603"/>
            <a:ext cx="3146981" cy="1226502"/>
            <a:chOff x="467361" y="2892057"/>
            <a:chExt cx="3146981" cy="1226502"/>
          </a:xfrm>
        </p:grpSpPr>
        <p:sp>
          <p:nvSpPr>
            <p:cNvPr id="19" name="Rectangle 4">
              <a:extLst>
                <a:ext uri="{FF2B5EF4-FFF2-40B4-BE49-F238E27FC236}">
                  <a16:creationId xmlns:a16="http://schemas.microsoft.com/office/drawing/2014/main" id="{CCDA2E7D-5A15-421A-AB38-C1BC85EB81ED}"/>
                </a:ext>
              </a:extLst>
            </p:cNvPr>
            <p:cNvSpPr>
              <a:spLocks noChangeArrowheads="1"/>
            </p:cNvSpPr>
            <p:nvPr/>
          </p:nvSpPr>
          <p:spPr bwMode="auto">
            <a:xfrm>
              <a:off x="467361" y="2892057"/>
              <a:ext cx="2334691" cy="122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48484A"/>
                  </a:solidFill>
                  <a:effectLst/>
                  <a:uLnTx/>
                  <a:uFillTx/>
                  <a:latin typeface="Titillium Web" panose="00000300000000000000" pitchFamily="2" charset="0"/>
                  <a:ea typeface="+mn-ea"/>
                  <a:cs typeface="Arial" panose="020B0604020202020204" pitchFamily="34" charset="0"/>
                </a:rPr>
                <a:t>Finish free of smears &amp; grout haze</a:t>
              </a:r>
            </a:p>
          </p:txBody>
        </p:sp>
        <p:sp>
          <p:nvSpPr>
            <p:cNvPr id="30" name="Freeform: Shape 29">
              <a:extLst>
                <a:ext uri="{FF2B5EF4-FFF2-40B4-BE49-F238E27FC236}">
                  <a16:creationId xmlns:a16="http://schemas.microsoft.com/office/drawing/2014/main" id="{3157FE5F-4D6A-4D3A-9E70-C94BB7288DC0}"/>
                </a:ext>
              </a:extLst>
            </p:cNvPr>
            <p:cNvSpPr/>
            <p:nvPr/>
          </p:nvSpPr>
          <p:spPr>
            <a:xfrm>
              <a:off x="2542881" y="3486904"/>
              <a:ext cx="1071461" cy="574495"/>
            </a:xfrm>
            <a:custGeom>
              <a:avLst/>
              <a:gdLst>
                <a:gd name="connsiteX0" fmla="*/ 985520 w 985520"/>
                <a:gd name="connsiteY0" fmla="*/ 477520 h 477520"/>
                <a:gd name="connsiteX1" fmla="*/ 589280 w 985520"/>
                <a:gd name="connsiteY1" fmla="*/ 111760 h 477520"/>
                <a:gd name="connsiteX2" fmla="*/ 0 w 985520"/>
                <a:gd name="connsiteY2" fmla="*/ 0 h 477520"/>
              </a:gdLst>
              <a:ahLst/>
              <a:cxnLst>
                <a:cxn ang="0">
                  <a:pos x="connsiteX0" y="connsiteY0"/>
                </a:cxn>
                <a:cxn ang="0">
                  <a:pos x="connsiteX1" y="connsiteY1"/>
                </a:cxn>
                <a:cxn ang="0">
                  <a:pos x="connsiteX2" y="connsiteY2"/>
                </a:cxn>
              </a:cxnLst>
              <a:rect l="l" t="t" r="r" b="b"/>
              <a:pathLst>
                <a:path w="985520" h="477520">
                  <a:moveTo>
                    <a:pt x="985520" y="477520"/>
                  </a:moveTo>
                  <a:cubicBezTo>
                    <a:pt x="869526" y="334433"/>
                    <a:pt x="753533" y="191347"/>
                    <a:pt x="589280" y="111760"/>
                  </a:cubicBezTo>
                  <a:cubicBezTo>
                    <a:pt x="425027" y="32173"/>
                    <a:pt x="212513" y="16086"/>
                    <a:pt x="0" y="0"/>
                  </a:cubicBezTo>
                </a:path>
              </a:pathLst>
            </a:custGeom>
            <a:noFill/>
            <a:ln>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37" name="TextBox 36">
            <a:extLst>
              <a:ext uri="{FF2B5EF4-FFF2-40B4-BE49-F238E27FC236}">
                <a16:creationId xmlns:a16="http://schemas.microsoft.com/office/drawing/2014/main" id="{BE328D12-5176-409A-A1C5-ECD6B1F2952F}"/>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CRITICAL POINTS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GROUTS</a:t>
            </a:r>
          </a:p>
        </p:txBody>
      </p:sp>
    </p:spTree>
    <p:extLst>
      <p:ext uri="{BB962C8B-B14F-4D97-AF65-F5344CB8AC3E}">
        <p14:creationId xmlns:p14="http://schemas.microsoft.com/office/powerpoint/2010/main" val="417944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8372-C38D-570F-4A59-A2A17B30A428}"/>
            </a:ext>
          </a:extLst>
        </p:cNvPr>
        <p:cNvGrpSpPr/>
        <p:nvPr/>
      </p:nvGrpSpPr>
      <p:grpSpPr>
        <a:xfrm>
          <a:off x="0" y="0"/>
          <a:ext cx="0" cy="0"/>
          <a:chOff x="0" y="0"/>
          <a:chExt cx="0" cy="0"/>
        </a:xfrm>
      </p:grpSpPr>
      <p:pic>
        <p:nvPicPr>
          <p:cNvPr id="40" name="Picture 39">
            <a:extLst>
              <a:ext uri="{FF2B5EF4-FFF2-40B4-BE49-F238E27FC236}">
                <a16:creationId xmlns:a16="http://schemas.microsoft.com/office/drawing/2014/main" id="{2EA5B144-1220-7D41-F587-D76F7DC0ACF0}"/>
              </a:ext>
            </a:extLst>
          </p:cNvPr>
          <p:cNvPicPr>
            <a:picLocks noChangeAspect="1"/>
          </p:cNvPicPr>
          <p:nvPr/>
        </p:nvPicPr>
        <p:blipFill>
          <a:blip r:embed="rId3"/>
          <a:stretch>
            <a:fillRect/>
          </a:stretch>
        </p:blipFill>
        <p:spPr>
          <a:xfrm rot="10800000">
            <a:off x="0" y="6641356"/>
            <a:ext cx="12192000" cy="216644"/>
          </a:xfrm>
          <a:prstGeom prst="rect">
            <a:avLst/>
          </a:prstGeom>
        </p:spPr>
      </p:pic>
      <p:pic>
        <p:nvPicPr>
          <p:cNvPr id="2" name="Picture 1" descr="A picture containing knife&#10;&#10;Description automatically generated">
            <a:extLst>
              <a:ext uri="{FF2B5EF4-FFF2-40B4-BE49-F238E27FC236}">
                <a16:creationId xmlns:a16="http://schemas.microsoft.com/office/drawing/2014/main" id="{AF6EC69B-434A-5451-DD58-632A4F4147E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30" t="11130" r="11246" b="18480"/>
          <a:stretch/>
        </p:blipFill>
        <p:spPr>
          <a:xfrm>
            <a:off x="10910751" y="5696367"/>
            <a:ext cx="1092289" cy="756618"/>
          </a:xfrm>
          <a:prstGeom prst="rect">
            <a:avLst/>
          </a:prstGeom>
        </p:spPr>
      </p:pic>
      <p:sp>
        <p:nvSpPr>
          <p:cNvPr id="4" name="TextBox 3">
            <a:extLst>
              <a:ext uri="{FF2B5EF4-FFF2-40B4-BE49-F238E27FC236}">
                <a16:creationId xmlns:a16="http://schemas.microsoft.com/office/drawing/2014/main" id="{F0FF85F6-E6DA-CF2E-DBCE-5C393D651F3F}"/>
              </a:ext>
            </a:extLst>
          </p:cNvPr>
          <p:cNvSpPr txBox="1">
            <a:spLocks/>
          </p:cNvSpPr>
          <p:nvPr/>
        </p:nvSpPr>
        <p:spPr>
          <a:xfrm>
            <a:off x="183638" y="32000"/>
            <a:ext cx="9322312"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CONCLUSION</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3" name="TextBox 2">
            <a:extLst>
              <a:ext uri="{FF2B5EF4-FFF2-40B4-BE49-F238E27FC236}">
                <a16:creationId xmlns:a16="http://schemas.microsoft.com/office/drawing/2014/main" id="{E8EB0178-10DA-2759-82E8-569431402CBA}"/>
              </a:ext>
            </a:extLst>
          </p:cNvPr>
          <p:cNvSpPr txBox="1"/>
          <p:nvPr/>
        </p:nvSpPr>
        <p:spPr>
          <a:xfrm>
            <a:off x="937347" y="1112912"/>
            <a:ext cx="6305127" cy="1069711"/>
          </a:xfrm>
          <a:prstGeom prst="rect">
            <a:avLst/>
          </a:prstGeom>
          <a:noFill/>
          <a:ln>
            <a:noFill/>
          </a:ln>
        </p:spPr>
        <p:txBody>
          <a:bodyPr wrap="square" rtlCol="0">
            <a:noAutofit/>
          </a:bodyPr>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Thank you!</a:t>
            </a:r>
          </a:p>
        </p:txBody>
      </p:sp>
      <p:sp>
        <p:nvSpPr>
          <p:cNvPr id="6" name="TextBox 5">
            <a:extLst>
              <a:ext uri="{FF2B5EF4-FFF2-40B4-BE49-F238E27FC236}">
                <a16:creationId xmlns:a16="http://schemas.microsoft.com/office/drawing/2014/main" id="{400861FC-31D9-7428-0F02-6F45E26BE6AD}"/>
              </a:ext>
            </a:extLst>
          </p:cNvPr>
          <p:cNvSpPr txBox="1"/>
          <p:nvPr/>
        </p:nvSpPr>
        <p:spPr>
          <a:xfrm>
            <a:off x="937347" y="1927301"/>
            <a:ext cx="7706591" cy="1130224"/>
          </a:xfrm>
          <a:prstGeom prst="rect">
            <a:avLst/>
          </a:prstGeom>
          <a:noFill/>
          <a:ln>
            <a:noFill/>
          </a:ln>
        </p:spPr>
        <p:txBody>
          <a:bodyPr wrap="square" rtlCol="0">
            <a:noAutofit/>
          </a:bodyPr>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Please make sure you signed the attendance sheet (AIA members and non-AIA members)</a:t>
            </a:r>
          </a:p>
        </p:txBody>
      </p:sp>
      <p:sp>
        <p:nvSpPr>
          <p:cNvPr id="8" name="TextBox 7">
            <a:extLst>
              <a:ext uri="{FF2B5EF4-FFF2-40B4-BE49-F238E27FC236}">
                <a16:creationId xmlns:a16="http://schemas.microsoft.com/office/drawing/2014/main" id="{CCB4830A-D0D3-E3BF-C58F-63390C089BFF}"/>
              </a:ext>
            </a:extLst>
          </p:cNvPr>
          <p:cNvSpPr txBox="1"/>
          <p:nvPr/>
        </p:nvSpPr>
        <p:spPr>
          <a:xfrm>
            <a:off x="937347" y="2997012"/>
            <a:ext cx="7706591" cy="1130224"/>
          </a:xfrm>
          <a:prstGeom prst="rect">
            <a:avLst/>
          </a:prstGeom>
          <a:noFill/>
          <a:ln>
            <a:noFill/>
          </a:ln>
        </p:spPr>
        <p:txBody>
          <a:bodyPr wrap="square" rtlCol="0">
            <a:noAutofit/>
          </a:bodyPr>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Don’t forget to take a certificate if you need one for self-reporting</a:t>
            </a:r>
          </a:p>
        </p:txBody>
      </p:sp>
      <p:sp>
        <p:nvSpPr>
          <p:cNvPr id="9" name="TextBox 8">
            <a:extLst>
              <a:ext uri="{FF2B5EF4-FFF2-40B4-BE49-F238E27FC236}">
                <a16:creationId xmlns:a16="http://schemas.microsoft.com/office/drawing/2014/main" id="{BC38498A-5E3D-E7E1-06AA-B996DEFC8943}"/>
              </a:ext>
            </a:extLst>
          </p:cNvPr>
          <p:cNvSpPr txBox="1"/>
          <p:nvPr/>
        </p:nvSpPr>
        <p:spPr>
          <a:xfrm>
            <a:off x="937347" y="4043364"/>
            <a:ext cx="8899597" cy="1014412"/>
          </a:xfrm>
          <a:prstGeom prst="rect">
            <a:avLst/>
          </a:prstGeom>
          <a:noFill/>
          <a:ln>
            <a:noFill/>
          </a:ln>
        </p:spPr>
        <p:txBody>
          <a:bodyPr wrap="square" rtlCol="0">
            <a:noAutofit/>
          </a:bodyPr>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If you have a project or technical question re. masonry or tile you’d like to discuss, please contact us:</a:t>
            </a:r>
          </a:p>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1354553" marR="0" lvl="3"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p:txBody>
      </p:sp>
      <p:sp>
        <p:nvSpPr>
          <p:cNvPr id="10" name="Text Box 2">
            <a:extLst>
              <a:ext uri="{FF2B5EF4-FFF2-40B4-BE49-F238E27FC236}">
                <a16:creationId xmlns:a16="http://schemas.microsoft.com/office/drawing/2014/main" id="{A16B730E-CE40-ABC1-D065-0DF7A18E7082}"/>
              </a:ext>
            </a:extLst>
          </p:cNvPr>
          <p:cNvSpPr txBox="1">
            <a:spLocks noChangeArrowheads="1"/>
          </p:cNvSpPr>
          <p:nvPr/>
        </p:nvSpPr>
        <p:spPr bwMode="blackWhite">
          <a:xfrm>
            <a:off x="1807332" y="5116767"/>
            <a:ext cx="5029237" cy="769304"/>
          </a:xfrm>
          <a:prstGeom prst="rect">
            <a:avLst/>
          </a:prstGeom>
          <a:noFill/>
          <a:ln w="9525">
            <a:noFill/>
            <a:miter lim="800000"/>
            <a:headEnd/>
            <a:tailEnd/>
          </a:ln>
        </p:spPr>
        <p:txBody>
          <a:bodyPr wrap="square" lIns="91301" tIns="45652" rIns="91301" bIns="45652">
            <a:spAutoFit/>
          </a:bodyPr>
          <a:lstStyle/>
          <a:p>
            <a:pPr marL="0" marR="0" lvl="0" indent="0" algn="l" defTabSz="914400" rtl="0" eaLnBrk="1" fontAlgn="base" latinLnBrk="0" hangingPunct="1">
              <a:lnSpc>
                <a:spcPct val="100000"/>
              </a:lnSpc>
              <a:spcBef>
                <a:spcPct val="50000"/>
              </a:spcBef>
              <a:spcAft>
                <a:spcPct val="0"/>
              </a:spcAft>
              <a:buClr>
                <a:srgbClr val="808080"/>
              </a:buClr>
              <a:buSzTx/>
              <a:buFontTx/>
              <a:buNone/>
              <a:tabLst/>
              <a:defRPr/>
            </a:pPr>
            <a:r>
              <a:rPr kumimoji="0" lang="en-US" sz="2200" b="1" i="0" u="none" strike="noStrike" kern="1200" cap="none" spc="0" normalizeH="0" baseline="0" noProof="0" dirty="0">
                <a:ln>
                  <a:noFill/>
                </a:ln>
                <a:solidFill>
                  <a:srgbClr val="808080">
                    <a:lumMod val="50000"/>
                  </a:srgbClr>
                </a:solidFill>
                <a:effectLst/>
                <a:uLnTx/>
                <a:uFillTx/>
                <a:latin typeface="Titillium Web" panose="00000300000000000000" pitchFamily="2" charset="0"/>
                <a:ea typeface="+mn-ea"/>
                <a:cs typeface="Arial"/>
              </a:rPr>
              <a:t>SCOTT CONWELL, FAIA   SCONWELL@IMIWEB.ORG</a:t>
            </a:r>
          </a:p>
        </p:txBody>
      </p:sp>
      <p:pic>
        <p:nvPicPr>
          <p:cNvPr id="7" name="Picture 6" descr="A blue square with white letters and a white circle&#10;&#10;AI-generated content may be incorrect.">
            <a:extLst>
              <a:ext uri="{FF2B5EF4-FFF2-40B4-BE49-F238E27FC236}">
                <a16:creationId xmlns:a16="http://schemas.microsoft.com/office/drawing/2014/main" id="{CCA0CB19-0882-6A01-E0C7-50660CD4D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119" y="292378"/>
            <a:ext cx="1021267" cy="1014413"/>
          </a:xfrm>
          <a:prstGeom prst="rect">
            <a:avLst/>
          </a:prstGeom>
        </p:spPr>
      </p:pic>
      <p:sp>
        <p:nvSpPr>
          <p:cNvPr id="11" name="TextBox 10">
            <a:extLst>
              <a:ext uri="{FF2B5EF4-FFF2-40B4-BE49-F238E27FC236}">
                <a16:creationId xmlns:a16="http://schemas.microsoft.com/office/drawing/2014/main" id="{AA74C8A7-65DC-F08F-7DBF-2DEC2A618946}"/>
              </a:ext>
            </a:extLst>
          </p:cNvPr>
          <p:cNvSpPr txBox="1"/>
          <p:nvPr/>
        </p:nvSpPr>
        <p:spPr>
          <a:xfrm>
            <a:off x="8135938" y="391203"/>
            <a:ext cx="2535237" cy="915588"/>
          </a:xfrm>
          <a:prstGeom prst="rect">
            <a:avLst/>
          </a:prstGeom>
          <a:noFill/>
          <a:ln>
            <a:noFill/>
          </a:ln>
        </p:spPr>
        <p:txBody>
          <a:bodyPr wrap="square" rtlCol="0">
            <a:noAutofit/>
          </a:bodyPr>
          <a:lstStyle/>
          <a:p>
            <a:pPr marR="0" lvl="0" algn="r" defTabSz="914400" rtl="0" eaLnBrk="0" fontAlgn="base" latinLnBrk="0" hangingPunct="0">
              <a:lnSpc>
                <a:spcPct val="90000"/>
              </a:lnSpc>
              <a:spcBef>
                <a:spcPct val="20000"/>
              </a:spcBef>
              <a:spcAft>
                <a:spcPct val="0"/>
              </a:spcAft>
              <a:buClr>
                <a:prstClr val="black">
                  <a:lumMod val="75000"/>
                  <a:lumOff val="25000"/>
                </a:prstClr>
              </a:buClr>
              <a:buSzTx/>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Let’s connect on LinkedIn</a:t>
            </a:r>
          </a:p>
        </p:txBody>
      </p:sp>
    </p:spTree>
    <p:extLst>
      <p:ext uri="{BB962C8B-B14F-4D97-AF65-F5344CB8AC3E}">
        <p14:creationId xmlns:p14="http://schemas.microsoft.com/office/powerpoint/2010/main" val="602420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D411C4-AE3E-400B-AA33-499A8BAA8EAC}"/>
              </a:ext>
            </a:extLst>
          </p:cNvPr>
          <p:cNvPicPr>
            <a:picLocks noChangeAspect="1"/>
          </p:cNvPicPr>
          <p:nvPr/>
        </p:nvPicPr>
        <p:blipFill rotWithShape="1">
          <a:blip r:embed="rId3"/>
          <a:srcRect l="10459" r="10340"/>
          <a:stretch/>
        </p:blipFill>
        <p:spPr>
          <a:xfrm>
            <a:off x="12540920" y="1816716"/>
            <a:ext cx="6228954" cy="387438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96BC4126-9D99-4391-9028-2F4BA712B0C8}"/>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13" name="Rectangle 12">
            <a:extLst>
              <a:ext uri="{FF2B5EF4-FFF2-40B4-BE49-F238E27FC236}">
                <a16:creationId xmlns:a16="http://schemas.microsoft.com/office/drawing/2014/main" id="{2C8BDDD1-389D-49E1-9777-2E9EAAB924F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rPr>
              <a:t>Easy to clean and maintain</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15" name="Picture 14" descr="A picture containing floor, indoor, table, sitting&#10;&#10;Description automatically generated">
            <a:extLst>
              <a:ext uri="{FF2B5EF4-FFF2-40B4-BE49-F238E27FC236}">
                <a16:creationId xmlns:a16="http://schemas.microsoft.com/office/drawing/2014/main" id="{BE7E82FD-AFE2-40FD-B6C9-0044D03CD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529" y="1816717"/>
            <a:ext cx="6518431" cy="3974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179047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F9A97-9F16-437D-8EC3-96E2AF26C2B8}"/>
              </a:ext>
            </a:extLst>
          </p:cNvPr>
          <p:cNvPicPr>
            <a:picLocks noChangeAspect="1"/>
          </p:cNvPicPr>
          <p:nvPr/>
        </p:nvPicPr>
        <p:blipFill>
          <a:blip r:embed="rId3"/>
          <a:stretch>
            <a:fillRect/>
          </a:stretch>
        </p:blipFill>
        <p:spPr>
          <a:xfrm>
            <a:off x="876300" y="1891141"/>
            <a:ext cx="5930900" cy="3749419"/>
          </a:xfrm>
          <a:prstGeom prst="rect">
            <a:avLst/>
          </a:prstGeom>
        </p:spPr>
      </p:pic>
      <p:pic>
        <p:nvPicPr>
          <p:cNvPr id="3" name="Picture 2">
            <a:extLst>
              <a:ext uri="{FF2B5EF4-FFF2-40B4-BE49-F238E27FC236}">
                <a16:creationId xmlns:a16="http://schemas.microsoft.com/office/drawing/2014/main" id="{3B1BB8AD-B8D0-4572-976B-320C8EA9E294}"/>
              </a:ext>
            </a:extLst>
          </p:cNvPr>
          <p:cNvPicPr>
            <a:picLocks noChangeAspect="1"/>
          </p:cNvPicPr>
          <p:nvPr/>
        </p:nvPicPr>
        <p:blipFill>
          <a:blip r:embed="rId4"/>
          <a:stretch>
            <a:fillRect/>
          </a:stretch>
        </p:blipFill>
        <p:spPr>
          <a:xfrm>
            <a:off x="12618720" y="2916746"/>
            <a:ext cx="3924300" cy="1685925"/>
          </a:xfrm>
          <a:prstGeom prst="rect">
            <a:avLst/>
          </a:prstGeom>
        </p:spPr>
      </p:pic>
      <p:sp>
        <p:nvSpPr>
          <p:cNvPr id="8" name="TextBox 7">
            <a:extLst>
              <a:ext uri="{FF2B5EF4-FFF2-40B4-BE49-F238E27FC236}">
                <a16:creationId xmlns:a16="http://schemas.microsoft.com/office/drawing/2014/main" id="{6D09B169-7A9D-467A-A92B-A63A7C41BDE7}"/>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9" name="Rectangle 8">
            <a:extLst>
              <a:ext uri="{FF2B5EF4-FFF2-40B4-BE49-F238E27FC236}">
                <a16:creationId xmlns:a16="http://schemas.microsoft.com/office/drawing/2014/main" id="{50375B3E-5CAB-4FF0-98E0-4E7982DDF8FE}"/>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rPr>
              <a:t>Inhospitable to bacteria</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774554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09B169-7A9D-467A-A92B-A63A7C41BDE7}"/>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9" name="Rectangle 8">
            <a:extLst>
              <a:ext uri="{FF2B5EF4-FFF2-40B4-BE49-F238E27FC236}">
                <a16:creationId xmlns:a16="http://schemas.microsoft.com/office/drawing/2014/main" id="{50375B3E-5CAB-4FF0-98E0-4E7982DDF8FE}"/>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rPr>
              <a:t>Durable</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07F413E1-C478-4FDA-9A05-6495228802EA}"/>
              </a:ext>
            </a:extLst>
          </p:cNvPr>
          <p:cNvPicPr>
            <a:picLocks noChangeAspect="1"/>
          </p:cNvPicPr>
          <p:nvPr/>
        </p:nvPicPr>
        <p:blipFill>
          <a:blip r:embed="rId3"/>
          <a:stretch>
            <a:fillRect/>
          </a:stretch>
        </p:blipFill>
        <p:spPr>
          <a:xfrm>
            <a:off x="963989" y="1891141"/>
            <a:ext cx="5037971" cy="3752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74808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09B169-7A9D-467A-A92B-A63A7C41BDE7}"/>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9" name="Rectangle 8">
            <a:extLst>
              <a:ext uri="{FF2B5EF4-FFF2-40B4-BE49-F238E27FC236}">
                <a16:creationId xmlns:a16="http://schemas.microsoft.com/office/drawing/2014/main" id="{50375B3E-5CAB-4FF0-98E0-4E7982DDF8FE}"/>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rPr>
              <a:t>Competitive life cycle cost</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BDACF208-0054-431E-B891-A348625CA06B}"/>
              </a:ext>
            </a:extLst>
          </p:cNvPr>
          <p:cNvPicPr>
            <a:picLocks noChangeAspect="1"/>
          </p:cNvPicPr>
          <p:nvPr/>
        </p:nvPicPr>
        <p:blipFill rotWithShape="1">
          <a:blip r:embed="rId3"/>
          <a:srcRect l="20376" t="9774" b="32052"/>
          <a:stretch/>
        </p:blipFill>
        <p:spPr>
          <a:xfrm>
            <a:off x="1065306" y="1904183"/>
            <a:ext cx="10223948" cy="3253706"/>
          </a:xfrm>
          <a:prstGeom prst="rect">
            <a:avLst/>
          </a:prstGeom>
        </p:spPr>
      </p:pic>
    </p:spTree>
    <p:extLst>
      <p:ext uri="{BB962C8B-B14F-4D97-AF65-F5344CB8AC3E}">
        <p14:creationId xmlns:p14="http://schemas.microsoft.com/office/powerpoint/2010/main" val="15735621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26488B-9C72-D149-A915-280C01202ED6}"/>
              </a:ext>
            </a:extLst>
          </p:cNvPr>
          <p:cNvSpPr>
            <a:spLocks noGrp="1"/>
          </p:cNvSpPr>
          <p:nvPr>
            <p:ph type="dt" sz="half" idx="10"/>
          </p:nvPr>
        </p:nvSpPr>
        <p:spPr>
          <a:xfrm>
            <a:off x="9448800" y="4102464"/>
            <a:ext cx="2743200" cy="365125"/>
          </a:xfrm>
        </p:spPr>
        <p:txBody>
          <a:bodyPr/>
          <a:lstStyle>
            <a:lvl1pPr>
              <a:defRPr sz="2900" cap="all" baseline="0">
                <a:latin typeface="Teko" panose="02000000000000000000" pitchFamily="2" charset="77"/>
                <a:cs typeface="Tek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21FCA2-F477-2045-8026-D33A268255B6}" type="datetime4">
              <a:rPr kumimoji="0" lang="en-US" sz="2900" b="0" i="0" u="none" strike="noStrike" kern="1200" cap="all" spc="0" normalizeH="0" baseline="0" noProof="0" smtClean="0">
                <a:ln>
                  <a:noFill/>
                </a:ln>
                <a:solidFill>
                  <a:prstClr val="black">
                    <a:tint val="75000"/>
                  </a:prstClr>
                </a:solidFill>
                <a:effectLst/>
                <a:uLnTx/>
                <a:uFillTx/>
                <a:latin typeface="Teko Light" panose="02000000000000000000" pitchFamily="2" charset="0"/>
                <a:ea typeface="+mn-ea"/>
                <a:cs typeface="Teko Light"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October 10, 2025</a:t>
            </a:fld>
            <a:endParaRPr kumimoji="0" lang="en-US" sz="2900" b="0" i="0" u="none" strike="noStrike" kern="1200" cap="all" spc="0" normalizeH="0" baseline="0" noProof="0" dirty="0">
              <a:ln>
                <a:noFill/>
              </a:ln>
              <a:solidFill>
                <a:prstClr val="black">
                  <a:tint val="75000"/>
                </a:prstClr>
              </a:solidFill>
              <a:effectLst/>
              <a:uLnTx/>
              <a:uFillTx/>
              <a:latin typeface="Teko Light" panose="02000000000000000000" pitchFamily="2" charset="0"/>
              <a:ea typeface="+mn-ea"/>
              <a:cs typeface="Teko Light" panose="02000000000000000000" pitchFamily="2" charset="0"/>
            </a:endParaRPr>
          </a:p>
        </p:txBody>
      </p:sp>
      <p:sp>
        <p:nvSpPr>
          <p:cNvPr id="13" name="Title 7">
            <a:extLst>
              <a:ext uri="{FF2B5EF4-FFF2-40B4-BE49-F238E27FC236}">
                <a16:creationId xmlns:a16="http://schemas.microsoft.com/office/drawing/2014/main" id="{341CBDC3-E8A5-40C7-9C91-B1E1C2A1DB8E}"/>
              </a:ext>
            </a:extLst>
          </p:cNvPr>
          <p:cNvSpPr>
            <a:spLocks noGrp="1"/>
          </p:cNvSpPr>
          <p:nvPr>
            <p:ph type="ctrTitle"/>
          </p:nvPr>
        </p:nvSpPr>
        <p:spPr>
          <a:xfrm>
            <a:off x="1180777" y="3811137"/>
            <a:ext cx="5717060" cy="1712054"/>
          </a:xfrm>
        </p:spPr>
        <p:txBody>
          <a:bodyPr/>
          <a:lstStyle/>
          <a:p>
            <a:r>
              <a:rPr lang="en-US" cap="none" dirty="0">
                <a:latin typeface="Teko Light" panose="02000000000000000000" pitchFamily="2" charset="0"/>
                <a:cs typeface="Teko Light" panose="02000000000000000000" pitchFamily="2" charset="0"/>
              </a:rPr>
              <a:t>MANUFACTURING AND MATERIAL INGREDIENTS</a:t>
            </a:r>
          </a:p>
        </p:txBody>
      </p:sp>
      <p:pic>
        <p:nvPicPr>
          <p:cNvPr id="8" name="Picture 7" descr="A picture containing knife&#10;&#10;Description automatically generated">
            <a:extLst>
              <a:ext uri="{FF2B5EF4-FFF2-40B4-BE49-F238E27FC236}">
                <a16:creationId xmlns:a16="http://schemas.microsoft.com/office/drawing/2014/main" id="{DE26B544-A6BA-4ACB-BBAB-94140D594F4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30" t="11130" r="11246" b="18480"/>
          <a:stretch/>
        </p:blipFill>
        <p:spPr>
          <a:xfrm>
            <a:off x="9931144" y="6069801"/>
            <a:ext cx="889256" cy="615979"/>
          </a:xfrm>
          <a:prstGeom prst="rect">
            <a:avLst/>
          </a:prstGeom>
        </p:spPr>
      </p:pic>
      <p:pic>
        <p:nvPicPr>
          <p:cNvPr id="5" name="Picture 4">
            <a:extLst>
              <a:ext uri="{FF2B5EF4-FFF2-40B4-BE49-F238E27FC236}">
                <a16:creationId xmlns:a16="http://schemas.microsoft.com/office/drawing/2014/main" id="{50E02921-9E64-4F2A-BCB8-44C26415A369}"/>
              </a:ext>
            </a:extLst>
          </p:cNvPr>
          <p:cNvPicPr>
            <a:picLocks noChangeAspect="1"/>
          </p:cNvPicPr>
          <p:nvPr/>
        </p:nvPicPr>
        <p:blipFill>
          <a:blip r:embed="rId3"/>
          <a:stretch>
            <a:fillRect/>
          </a:stretch>
        </p:blipFill>
        <p:spPr>
          <a:xfrm>
            <a:off x="8181073" y="-86877"/>
            <a:ext cx="4010927" cy="3018572"/>
          </a:xfrm>
          <a:prstGeom prst="rect">
            <a:avLst/>
          </a:prstGeom>
        </p:spPr>
      </p:pic>
    </p:spTree>
    <p:extLst>
      <p:ext uri="{BB962C8B-B14F-4D97-AF65-F5344CB8AC3E}">
        <p14:creationId xmlns:p14="http://schemas.microsoft.com/office/powerpoint/2010/main" val="95024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13" name="Picture 12">
            <a:extLst>
              <a:ext uri="{FF2B5EF4-FFF2-40B4-BE49-F238E27FC236}">
                <a16:creationId xmlns:a16="http://schemas.microsoft.com/office/drawing/2014/main" id="{E27E6F06-3C7A-4EC6-BAEB-DDBC99A2C745}"/>
              </a:ext>
            </a:extLst>
          </p:cNvPr>
          <p:cNvPicPr>
            <a:picLocks noChangeAspect="1"/>
          </p:cNvPicPr>
          <p:nvPr/>
        </p:nvPicPr>
        <p:blipFill>
          <a:blip r:embed="rId3"/>
          <a:stretch>
            <a:fillRect/>
          </a:stretch>
        </p:blipFill>
        <p:spPr>
          <a:xfrm>
            <a:off x="2101778" y="1377746"/>
            <a:ext cx="6614072" cy="499999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ED4A3AEE-391A-4D76-80A3-CC825D0FDA8C}"/>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Raw materials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5" name="Rectangle 4">
            <a:extLst>
              <a:ext uri="{FF2B5EF4-FFF2-40B4-BE49-F238E27FC236}">
                <a16:creationId xmlns:a16="http://schemas.microsoft.com/office/drawing/2014/main" id="{F0B7279E-B565-4098-8301-1DF789BC55B3}"/>
              </a:ext>
            </a:extLst>
          </p:cNvPr>
          <p:cNvSpPr>
            <a:spLocks noChangeArrowheads="1"/>
          </p:cNvSpPr>
          <p:nvPr/>
        </p:nvSpPr>
        <p:spPr bwMode="auto">
          <a:xfrm>
            <a:off x="9312234" y="5381828"/>
            <a:ext cx="2348543" cy="120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18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From the industry-wide EPD for ceramic tiles manufactured in North America</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F55D052D-DD68-3C59-8BFA-AE8A8B75A586}"/>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930761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6" name="Picture 5">
            <a:extLst>
              <a:ext uri="{FF2B5EF4-FFF2-40B4-BE49-F238E27FC236}">
                <a16:creationId xmlns:a16="http://schemas.microsoft.com/office/drawing/2014/main" id="{C568AECB-27E5-4CA1-B2AD-7A57949F8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53"/>
          <a:stretch/>
        </p:blipFill>
        <p:spPr>
          <a:xfrm>
            <a:off x="785137" y="1615236"/>
            <a:ext cx="6999963" cy="3984017"/>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05E331F3-6D03-40C9-AC43-DDE1F30D692E}"/>
              </a:ext>
            </a:extLst>
          </p:cNvPr>
          <p:cNvSpPr>
            <a:spLocks noChangeArrowheads="1"/>
          </p:cNvSpPr>
          <p:nvPr/>
        </p:nvSpPr>
        <p:spPr bwMode="auto">
          <a:xfrm>
            <a:off x="8291715" y="1709255"/>
            <a:ext cx="3115148" cy="393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Clay</a:t>
            </a:r>
          </a:p>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Kaolin</a:t>
            </a:r>
          </a:p>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Feldspar</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4" name="Picture 13">
            <a:extLst>
              <a:ext uri="{FF2B5EF4-FFF2-40B4-BE49-F238E27FC236}">
                <a16:creationId xmlns:a16="http://schemas.microsoft.com/office/drawing/2014/main" id="{A1123093-99AC-481F-913E-2D83C90624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363" t="65382" r="47844" b="25334"/>
          <a:stretch/>
        </p:blipFill>
        <p:spPr>
          <a:xfrm>
            <a:off x="3736975" y="3878079"/>
            <a:ext cx="412750" cy="369887"/>
          </a:xfrm>
          <a:prstGeom prst="rect">
            <a:avLst/>
          </a:prstGeom>
        </p:spPr>
      </p:pic>
      <p:sp>
        <p:nvSpPr>
          <p:cNvPr id="7" name="Rectangle 6">
            <a:extLst>
              <a:ext uri="{FF2B5EF4-FFF2-40B4-BE49-F238E27FC236}">
                <a16:creationId xmlns:a16="http://schemas.microsoft.com/office/drawing/2014/main" id="{F918EC3B-3A9F-40DD-AB2E-9AB34E392C0B}"/>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Raw materials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ED15989C-A36A-7BE8-B1D2-CBB12CD17515}"/>
              </a:ext>
            </a:extLst>
          </p:cNvPr>
          <p:cNvPicPr>
            <a:picLocks noChangeAspect="1"/>
          </p:cNvPicPr>
          <p:nvPr/>
        </p:nvPicPr>
        <p:blipFill>
          <a:blip r:embed="rId5"/>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638280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68AECB-27E5-4CA1-B2AD-7A57949F8C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663" y="1615236"/>
            <a:ext cx="7093833" cy="3984017"/>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05E331F3-6D03-40C9-AC43-DDE1F30D692E}"/>
              </a:ext>
            </a:extLst>
          </p:cNvPr>
          <p:cNvSpPr>
            <a:spLocks noChangeArrowheads="1"/>
          </p:cNvSpPr>
          <p:nvPr/>
        </p:nvSpPr>
        <p:spPr bwMode="auto">
          <a:xfrm>
            <a:off x="8291714" y="1709255"/>
            <a:ext cx="3305199" cy="393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white">
                  <a:lumMod val="7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Arial" charset="0"/>
              </a:rPr>
              <a:t>Clay</a:t>
            </a:r>
          </a:p>
          <a:p>
            <a:pPr marL="342900" marR="0" lvl="0" indent="-342900" algn="l" defTabSz="914400" rtl="0" eaLnBrk="0" fontAlgn="base" latinLnBrk="0" hangingPunct="0">
              <a:lnSpc>
                <a:spcPct val="90000"/>
              </a:lnSpc>
              <a:spcBef>
                <a:spcPct val="20000"/>
              </a:spcBef>
              <a:spcAft>
                <a:spcPct val="0"/>
              </a:spcAft>
              <a:buClr>
                <a:prstClr val="white">
                  <a:lumMod val="7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Arial" charset="0"/>
              </a:rPr>
              <a:t>Kaolin</a:t>
            </a:r>
          </a:p>
          <a:p>
            <a:pPr marL="342900" marR="0" lvl="0" indent="-342900" algn="l" defTabSz="914400" rtl="0" eaLnBrk="0" fontAlgn="base" latinLnBrk="0" hangingPunct="0">
              <a:lnSpc>
                <a:spcPct val="90000"/>
              </a:lnSpc>
              <a:spcBef>
                <a:spcPct val="20000"/>
              </a:spcBef>
              <a:spcAft>
                <a:spcPct val="0"/>
              </a:spcAft>
              <a:buClr>
                <a:prstClr val="white">
                  <a:lumMod val="7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Arial" charset="0"/>
              </a:rPr>
              <a:t>Feldspar</a:t>
            </a:r>
          </a:p>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Production waste</a:t>
            </a:r>
          </a:p>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Materials reused from other industries</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 name="Rectangle 10">
            <a:extLst>
              <a:ext uri="{FF2B5EF4-FFF2-40B4-BE49-F238E27FC236}">
                <a16:creationId xmlns:a16="http://schemas.microsoft.com/office/drawing/2014/main" id="{74E68892-476C-48B2-B639-459F7A445459}"/>
              </a:ext>
            </a:extLst>
          </p:cNvPr>
          <p:cNvSpPr>
            <a:spLocks noChangeArrowheads="1"/>
          </p:cNvSpPr>
          <p:nvPr/>
        </p:nvSpPr>
        <p:spPr bwMode="auto">
          <a:xfrm>
            <a:off x="2757138" y="1789840"/>
            <a:ext cx="4727759" cy="1158378"/>
          </a:xfrm>
          <a:prstGeom prst="rect">
            <a:avLst/>
          </a:prstGeom>
          <a:solidFill>
            <a:srgbClr val="0C0D12"/>
          </a:solidFill>
          <a:ln>
            <a:noFill/>
          </a:ln>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 name="TextBox 6">
            <a:extLst>
              <a:ext uri="{FF2B5EF4-FFF2-40B4-BE49-F238E27FC236}">
                <a16:creationId xmlns:a16="http://schemas.microsoft.com/office/drawing/2014/main" id="{C7DE1E0D-9D18-4D4B-B781-9CEC46A4930B}"/>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8" name="Rectangle 7">
            <a:extLst>
              <a:ext uri="{FF2B5EF4-FFF2-40B4-BE49-F238E27FC236}">
                <a16:creationId xmlns:a16="http://schemas.microsoft.com/office/drawing/2014/main" id="{D9764941-E2F7-4157-AB70-36528399AC3A}"/>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Raw materials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36C1505B-80B8-43E5-9284-520AF01F0B34}"/>
              </a:ext>
            </a:extLst>
          </p:cNvPr>
          <p:cNvPicPr>
            <a:picLocks noChangeAspect="1"/>
          </p:cNvPicPr>
          <p:nvPr/>
        </p:nvPicPr>
        <p:blipFill>
          <a:blip r:embed="rId4"/>
          <a:stretch>
            <a:fillRect/>
          </a:stretch>
        </p:blipFill>
        <p:spPr>
          <a:xfrm>
            <a:off x="12622953" y="4458964"/>
            <a:ext cx="4707103" cy="1306598"/>
          </a:xfrm>
          <a:prstGeom prst="rect">
            <a:avLst/>
          </a:prstGeom>
        </p:spPr>
      </p:pic>
      <p:pic>
        <p:nvPicPr>
          <p:cNvPr id="3" name="Picture 2">
            <a:extLst>
              <a:ext uri="{FF2B5EF4-FFF2-40B4-BE49-F238E27FC236}">
                <a16:creationId xmlns:a16="http://schemas.microsoft.com/office/drawing/2014/main" id="{C4351ACF-2360-313C-9E70-7F86E33820E6}"/>
              </a:ext>
            </a:extLst>
          </p:cNvPr>
          <p:cNvPicPr>
            <a:picLocks noChangeAspect="1"/>
          </p:cNvPicPr>
          <p:nvPr/>
        </p:nvPicPr>
        <p:blipFill>
          <a:blip r:embed="rId5"/>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307458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12" name="Rectangle 11">
            <a:extLst>
              <a:ext uri="{FF2B5EF4-FFF2-40B4-BE49-F238E27FC236}">
                <a16:creationId xmlns:a16="http://schemas.microsoft.com/office/drawing/2014/main" id="{4EFECE0E-BB56-4F89-8E49-6C16D5C0EA4F}"/>
              </a:ext>
            </a:extLst>
          </p:cNvPr>
          <p:cNvSpPr>
            <a:spLocks noChangeArrowheads="1"/>
          </p:cNvSpPr>
          <p:nvPr/>
        </p:nvSpPr>
        <p:spPr bwMode="auto">
          <a:xfrm>
            <a:off x="-6917531" y="2948218"/>
            <a:ext cx="2965525" cy="56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400" b="1" i="0" u="none" strike="noStrike" kern="1200" cap="none" spc="0" normalizeH="0" baseline="0" noProof="0" dirty="0">
                <a:ln>
                  <a:noFill/>
                </a:ln>
                <a:solidFill>
                  <a:srgbClr val="474748"/>
                </a:solidFill>
                <a:effectLst/>
                <a:uLnTx/>
                <a:uFillTx/>
                <a:latin typeface="Titillium Web" panose="00000300000000000000" pitchFamily="2" charset="0"/>
                <a:ea typeface="+mn-ea"/>
                <a:cs typeface="Arial" charset="0"/>
              </a:rPr>
              <a:t>BATCHING</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C568AECB-27E5-4CA1-B2AD-7A57949F8C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663" y="1623258"/>
            <a:ext cx="7093833" cy="3967973"/>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05E331F3-6D03-40C9-AC43-DDE1F30D692E}"/>
              </a:ext>
            </a:extLst>
          </p:cNvPr>
          <p:cNvSpPr>
            <a:spLocks noChangeArrowheads="1"/>
          </p:cNvSpPr>
          <p:nvPr/>
        </p:nvSpPr>
        <p:spPr bwMode="auto">
          <a:xfrm>
            <a:off x="8291714" y="1709255"/>
            <a:ext cx="3641206" cy="103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Raw materials are mixed, ground, and pulverized</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A8E2EF65-9D8B-43A0-9FF7-89203331F38B}"/>
              </a:ext>
            </a:extLst>
          </p:cNvPr>
          <p:cNvSpPr>
            <a:spLocks noChangeArrowheads="1"/>
          </p:cNvSpPr>
          <p:nvPr/>
        </p:nvSpPr>
        <p:spPr bwMode="auto">
          <a:xfrm>
            <a:off x="8291714" y="3776749"/>
            <a:ext cx="3557386" cy="161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100% of the wastewater discharged from the production process is retrieved</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6273CB09-6805-4C78-9E1C-BEB6C67264CB}"/>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Mixing, grinding, creating slurry</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0" name="Rectangle 9">
            <a:extLst>
              <a:ext uri="{FF2B5EF4-FFF2-40B4-BE49-F238E27FC236}">
                <a16:creationId xmlns:a16="http://schemas.microsoft.com/office/drawing/2014/main" id="{F06304D3-256E-4D62-83E1-5BEA5E08BE6D}"/>
              </a:ext>
            </a:extLst>
          </p:cNvPr>
          <p:cNvSpPr>
            <a:spLocks noChangeArrowheads="1"/>
          </p:cNvSpPr>
          <p:nvPr/>
        </p:nvSpPr>
        <p:spPr bwMode="auto">
          <a:xfrm>
            <a:off x="8291714" y="2887584"/>
            <a:ext cx="3305199" cy="88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Water is added to form a slurry</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7C2769BF-4F09-1CEB-6310-C150468742AD}"/>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783133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26488B-9C72-D149-A915-280C01202ED6}"/>
              </a:ext>
            </a:extLst>
          </p:cNvPr>
          <p:cNvSpPr>
            <a:spLocks noGrp="1"/>
          </p:cNvSpPr>
          <p:nvPr>
            <p:ph type="dt" sz="half" idx="10"/>
          </p:nvPr>
        </p:nvSpPr>
        <p:spPr>
          <a:xfrm>
            <a:off x="9448800" y="4102464"/>
            <a:ext cx="2743200" cy="365125"/>
          </a:xfrm>
        </p:spPr>
        <p:txBody>
          <a:bodyPr/>
          <a:lstStyle>
            <a:lvl1pPr>
              <a:defRPr sz="2900" cap="all" baseline="0">
                <a:latin typeface="Teko" panose="02000000000000000000" pitchFamily="2" charset="77"/>
                <a:cs typeface="Tek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21FCA2-F477-2045-8026-D33A268255B6}" type="datetime4">
              <a:rPr kumimoji="0" lang="en-US" sz="2900" b="0" i="0" u="none" strike="noStrike" kern="1200" cap="all" spc="0" normalizeH="0" baseline="0" noProof="0" smtClean="0">
                <a:ln>
                  <a:noFill/>
                </a:ln>
                <a:solidFill>
                  <a:prstClr val="black">
                    <a:tint val="75000"/>
                  </a:prstClr>
                </a:solidFill>
                <a:effectLst/>
                <a:uLnTx/>
                <a:uFillTx/>
                <a:latin typeface="Teko Light" panose="02000000000000000000" pitchFamily="2" charset="0"/>
                <a:ea typeface="+mn-ea"/>
                <a:cs typeface="Teko Light"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October 10, 2025</a:t>
            </a:fld>
            <a:endParaRPr kumimoji="0" lang="en-US" sz="2900" b="0" i="0" u="none" strike="noStrike" kern="1200" cap="all" spc="0" normalizeH="0" baseline="0" noProof="0" dirty="0">
              <a:ln>
                <a:noFill/>
              </a:ln>
              <a:solidFill>
                <a:prstClr val="black">
                  <a:tint val="75000"/>
                </a:prstClr>
              </a:solidFill>
              <a:effectLst/>
              <a:uLnTx/>
              <a:uFillTx/>
              <a:latin typeface="Teko Light" panose="02000000000000000000" pitchFamily="2" charset="0"/>
              <a:ea typeface="+mn-ea"/>
              <a:cs typeface="Teko Light" panose="02000000000000000000" pitchFamily="2" charset="0"/>
            </a:endParaRPr>
          </a:p>
        </p:txBody>
      </p:sp>
      <p:sp>
        <p:nvSpPr>
          <p:cNvPr id="13" name="Title 7">
            <a:extLst>
              <a:ext uri="{FF2B5EF4-FFF2-40B4-BE49-F238E27FC236}">
                <a16:creationId xmlns:a16="http://schemas.microsoft.com/office/drawing/2014/main" id="{341CBDC3-E8A5-40C7-9C91-B1E1C2A1DB8E}"/>
              </a:ext>
            </a:extLst>
          </p:cNvPr>
          <p:cNvSpPr>
            <a:spLocks noGrp="1"/>
          </p:cNvSpPr>
          <p:nvPr>
            <p:ph type="ctrTitle"/>
          </p:nvPr>
        </p:nvSpPr>
        <p:spPr>
          <a:xfrm>
            <a:off x="1180777" y="3811137"/>
            <a:ext cx="5717060" cy="1712054"/>
          </a:xfrm>
        </p:spPr>
        <p:txBody>
          <a:bodyPr/>
          <a:lstStyle/>
          <a:p>
            <a:r>
              <a:rPr lang="en-US" cap="none" dirty="0">
                <a:latin typeface="Teko Light" panose="02000000000000000000" pitchFamily="2" charset="0"/>
                <a:cs typeface="Teko Light" panose="02000000000000000000" pitchFamily="2" charset="0"/>
              </a:rPr>
              <a:t>INHERENT SUSTAINABLE ATTRIBUTES OF TILE</a:t>
            </a:r>
          </a:p>
        </p:txBody>
      </p:sp>
      <p:pic>
        <p:nvPicPr>
          <p:cNvPr id="8" name="Picture 7" descr="A picture containing knife&#10;&#10;Description automatically generated">
            <a:extLst>
              <a:ext uri="{FF2B5EF4-FFF2-40B4-BE49-F238E27FC236}">
                <a16:creationId xmlns:a16="http://schemas.microsoft.com/office/drawing/2014/main" id="{DE26B544-A6BA-4ACB-BBAB-94140D594F4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30" t="11130" r="11246" b="18480"/>
          <a:stretch/>
        </p:blipFill>
        <p:spPr>
          <a:xfrm>
            <a:off x="9931144" y="6069801"/>
            <a:ext cx="889256" cy="615979"/>
          </a:xfrm>
          <a:prstGeom prst="rect">
            <a:avLst/>
          </a:prstGeom>
        </p:spPr>
      </p:pic>
      <p:pic>
        <p:nvPicPr>
          <p:cNvPr id="5" name="Picture 4">
            <a:extLst>
              <a:ext uri="{FF2B5EF4-FFF2-40B4-BE49-F238E27FC236}">
                <a16:creationId xmlns:a16="http://schemas.microsoft.com/office/drawing/2014/main" id="{1D01093D-370E-450B-9781-F4F927AC0266}"/>
              </a:ext>
            </a:extLst>
          </p:cNvPr>
          <p:cNvPicPr>
            <a:picLocks noChangeAspect="1"/>
          </p:cNvPicPr>
          <p:nvPr/>
        </p:nvPicPr>
        <p:blipFill rotWithShape="1">
          <a:blip r:embed="rId3"/>
          <a:srcRect l="28483"/>
          <a:stretch/>
        </p:blipFill>
        <p:spPr>
          <a:xfrm>
            <a:off x="7315200" y="-14547"/>
            <a:ext cx="4876800" cy="2941578"/>
          </a:xfrm>
          <a:prstGeom prst="rect">
            <a:avLst/>
          </a:prstGeom>
          <a:ln>
            <a:noFill/>
          </a:ln>
          <a:effectLst/>
        </p:spPr>
      </p:pic>
    </p:spTree>
    <p:extLst>
      <p:ext uri="{BB962C8B-B14F-4D97-AF65-F5344CB8AC3E}">
        <p14:creationId xmlns:p14="http://schemas.microsoft.com/office/powerpoint/2010/main" val="941785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6" name="Picture 5">
            <a:extLst>
              <a:ext uri="{FF2B5EF4-FFF2-40B4-BE49-F238E27FC236}">
                <a16:creationId xmlns:a16="http://schemas.microsoft.com/office/drawing/2014/main" id="{C568AECB-27E5-4CA1-B2AD-7A57949F8C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9043" y="1592778"/>
            <a:ext cx="7041833" cy="3967973"/>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05E331F3-6D03-40C9-AC43-DDE1F30D692E}"/>
              </a:ext>
            </a:extLst>
          </p:cNvPr>
          <p:cNvSpPr>
            <a:spLocks noChangeArrowheads="1"/>
          </p:cNvSpPr>
          <p:nvPr/>
        </p:nvSpPr>
        <p:spPr bwMode="auto">
          <a:xfrm>
            <a:off x="8291714" y="1709255"/>
            <a:ext cx="3305199" cy="12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Slurry is spray-dried with a quick-drying process</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4">
            <a:extLst>
              <a:ext uri="{FF2B5EF4-FFF2-40B4-BE49-F238E27FC236}">
                <a16:creationId xmlns:a16="http://schemas.microsoft.com/office/drawing/2014/main" id="{131F0323-BC29-41AE-B5E8-61E19541A659}"/>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Drying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0D441101-D489-882D-7A99-3810EE9733A0}"/>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645820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6" name="Picture 5">
            <a:extLst>
              <a:ext uri="{FF2B5EF4-FFF2-40B4-BE49-F238E27FC236}">
                <a16:creationId xmlns:a16="http://schemas.microsoft.com/office/drawing/2014/main" id="{C568AECB-27E5-4CA1-B2AD-7A57949F8C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6663" y="1624996"/>
            <a:ext cx="7041833" cy="396449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05E331F3-6D03-40C9-AC43-DDE1F30D692E}"/>
              </a:ext>
            </a:extLst>
          </p:cNvPr>
          <p:cNvSpPr>
            <a:spLocks noChangeArrowheads="1"/>
          </p:cNvSpPr>
          <p:nvPr/>
        </p:nvSpPr>
        <p:spPr bwMode="auto">
          <a:xfrm>
            <a:off x="8291714" y="2809518"/>
            <a:ext cx="3305199" cy="12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Water is eliminated leaving a fine powder</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3EF0231B-9C6B-447F-8522-DBBB02E2468D}"/>
              </a:ext>
            </a:extLst>
          </p:cNvPr>
          <p:cNvSpPr>
            <a:spLocks noChangeArrowheads="1"/>
          </p:cNvSpPr>
          <p:nvPr/>
        </p:nvSpPr>
        <p:spPr bwMode="auto">
          <a:xfrm>
            <a:off x="8291714" y="1709255"/>
            <a:ext cx="3305199" cy="12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white">
                  <a:lumMod val="7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Arial" charset="0"/>
              </a:rPr>
              <a:t>Slurry is spray-dried with a quick-drying process</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AAEFE3C1-860B-4517-8176-A3D989300552}"/>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Drying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F56AC8DF-AC6D-6DCF-2BDB-EFAE598841C1}"/>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58880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6" name="Picture 5">
            <a:extLst>
              <a:ext uri="{FF2B5EF4-FFF2-40B4-BE49-F238E27FC236}">
                <a16:creationId xmlns:a16="http://schemas.microsoft.com/office/drawing/2014/main" id="{C568AECB-27E5-4CA1-B2AD-7A57949F8C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6663" y="1633710"/>
            <a:ext cx="7041833" cy="3947067"/>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05E331F3-6D03-40C9-AC43-DDE1F30D692E}"/>
              </a:ext>
            </a:extLst>
          </p:cNvPr>
          <p:cNvSpPr>
            <a:spLocks noChangeArrowheads="1"/>
          </p:cNvSpPr>
          <p:nvPr/>
        </p:nvSpPr>
        <p:spPr bwMode="auto">
          <a:xfrm>
            <a:off x="8291714" y="1709255"/>
            <a:ext cx="3305199" cy="12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Spray-dried powder is placed into a die</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4">
            <a:extLst>
              <a:ext uri="{FF2B5EF4-FFF2-40B4-BE49-F238E27FC236}">
                <a16:creationId xmlns:a16="http://schemas.microsoft.com/office/drawing/2014/main" id="{E7D805AB-F353-4FA4-9BAA-F03B7CE5B8AE}"/>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Pressing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A7A6D759-04FF-D7CD-EAB8-AF7C544B4A10}"/>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188704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6" name="Picture 5">
            <a:extLst>
              <a:ext uri="{FF2B5EF4-FFF2-40B4-BE49-F238E27FC236}">
                <a16:creationId xmlns:a16="http://schemas.microsoft.com/office/drawing/2014/main" id="{C568AECB-27E5-4CA1-B2AD-7A57949F8C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6927" y="1633710"/>
            <a:ext cx="7021304" cy="3947067"/>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05E331F3-6D03-40C9-AC43-DDE1F30D692E}"/>
              </a:ext>
            </a:extLst>
          </p:cNvPr>
          <p:cNvSpPr>
            <a:spLocks noChangeArrowheads="1"/>
          </p:cNvSpPr>
          <p:nvPr/>
        </p:nvSpPr>
        <p:spPr bwMode="auto">
          <a:xfrm>
            <a:off x="8291714" y="1709255"/>
            <a:ext cx="3305199" cy="88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white">
                  <a:lumMod val="7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Arial" charset="0"/>
              </a:rPr>
              <a:t>Spray-dried powder is placed into a die</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352BF752-B93B-4991-A594-859CD6191C08}"/>
              </a:ext>
            </a:extLst>
          </p:cNvPr>
          <p:cNvSpPr>
            <a:spLocks noChangeArrowheads="1"/>
          </p:cNvSpPr>
          <p:nvPr/>
        </p:nvSpPr>
        <p:spPr bwMode="auto">
          <a:xfrm>
            <a:off x="8291714" y="2683008"/>
            <a:ext cx="3305199" cy="121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Spray-dried powder is pressed…</a:t>
            </a: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BEC70B02-18EB-4BE4-B99B-16CE2D17896E}"/>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Pressing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DA30CE12-BBB6-B91F-C1A6-10034AD80130}"/>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18715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6" name="Picture 5">
            <a:extLst>
              <a:ext uri="{FF2B5EF4-FFF2-40B4-BE49-F238E27FC236}">
                <a16:creationId xmlns:a16="http://schemas.microsoft.com/office/drawing/2014/main" id="{C568AECB-27E5-4CA1-B2AD-7A57949F8C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6927" y="1637078"/>
            <a:ext cx="7021304" cy="3940330"/>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05E331F3-6D03-40C9-AC43-DDE1F30D692E}"/>
              </a:ext>
            </a:extLst>
          </p:cNvPr>
          <p:cNvSpPr>
            <a:spLocks noChangeArrowheads="1"/>
          </p:cNvSpPr>
          <p:nvPr/>
        </p:nvSpPr>
        <p:spPr bwMode="auto">
          <a:xfrm>
            <a:off x="8291714" y="1709255"/>
            <a:ext cx="3305199" cy="88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white">
                  <a:lumMod val="7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Arial" charset="0"/>
              </a:rPr>
              <a:t>Spray-dried powder is placed into a die</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7F0BD685-44C5-4E5B-9BD6-7C57FCB8E334}"/>
              </a:ext>
            </a:extLst>
          </p:cNvPr>
          <p:cNvSpPr>
            <a:spLocks noChangeArrowheads="1"/>
          </p:cNvSpPr>
          <p:nvPr/>
        </p:nvSpPr>
        <p:spPr bwMode="auto">
          <a:xfrm>
            <a:off x="8291714" y="2683008"/>
            <a:ext cx="3305199" cy="88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white">
                  <a:lumMod val="7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Arial" charset="0"/>
              </a:rPr>
              <a:t>Spray-dried powder is pressed…</a:t>
            </a:r>
            <a:endParaRPr kumimoji="0" lang="en-US" sz="2800" b="0" i="0" u="none" strike="noStrike" kern="1200" cap="none" spc="0" normalizeH="0" baseline="0" noProof="0" dirty="0">
              <a:ln>
                <a:noFill/>
              </a:ln>
              <a:solidFill>
                <a:prstClr val="white">
                  <a:lumMod val="75000"/>
                </a:prstClr>
              </a:solidFill>
              <a:effectLst/>
              <a:uLnTx/>
              <a:uFillTx/>
              <a:latin typeface="Arial" charset="0"/>
              <a:ea typeface="+mn-ea"/>
              <a:cs typeface="Arial" charset="0"/>
            </a:endParaRPr>
          </a:p>
        </p:txBody>
      </p:sp>
      <p:sp>
        <p:nvSpPr>
          <p:cNvPr id="11" name="Rectangle 10">
            <a:extLst>
              <a:ext uri="{FF2B5EF4-FFF2-40B4-BE49-F238E27FC236}">
                <a16:creationId xmlns:a16="http://schemas.microsoft.com/office/drawing/2014/main" id="{596BF88E-C685-4234-B888-F16E16059682}"/>
              </a:ext>
            </a:extLst>
          </p:cNvPr>
          <p:cNvSpPr>
            <a:spLocks noChangeArrowheads="1"/>
          </p:cNvSpPr>
          <p:nvPr/>
        </p:nvSpPr>
        <p:spPr bwMode="auto">
          <a:xfrm>
            <a:off x="8291714" y="3607243"/>
            <a:ext cx="3305199" cy="88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to create the formed product</a:t>
            </a: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68733434-B242-4D20-A2A3-ABA0912978A9}"/>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Pressing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8CF6CF2B-2F60-50A7-5789-2CDB6D40A6F1}"/>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3102927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7" name="Picture 6">
            <a:extLst>
              <a:ext uri="{FF2B5EF4-FFF2-40B4-BE49-F238E27FC236}">
                <a16:creationId xmlns:a16="http://schemas.microsoft.com/office/drawing/2014/main" id="{F8F00C17-8031-42C6-8F8E-C3D5320435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6927" y="1658259"/>
            <a:ext cx="7021304" cy="389796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D942655-B643-4161-9A65-D8F8ACD825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16" t="53980" r="73664" b="28915"/>
          <a:stretch/>
        </p:blipFill>
        <p:spPr>
          <a:xfrm>
            <a:off x="836927" y="3762376"/>
            <a:ext cx="1447801" cy="666750"/>
          </a:xfrm>
          <a:prstGeom prst="rect">
            <a:avLst/>
          </a:prstGeom>
        </p:spPr>
      </p:pic>
      <p:sp>
        <p:nvSpPr>
          <p:cNvPr id="12" name="Rectangle 11">
            <a:extLst>
              <a:ext uri="{FF2B5EF4-FFF2-40B4-BE49-F238E27FC236}">
                <a16:creationId xmlns:a16="http://schemas.microsoft.com/office/drawing/2014/main" id="{BA344F3E-EE65-4E15-A779-B66F73F9DFA5}"/>
              </a:ext>
            </a:extLst>
          </p:cNvPr>
          <p:cNvSpPr>
            <a:spLocks noChangeArrowheads="1"/>
          </p:cNvSpPr>
          <p:nvPr/>
        </p:nvSpPr>
        <p:spPr bwMode="auto">
          <a:xfrm>
            <a:off x="8291714" y="1709255"/>
            <a:ext cx="3305199" cy="12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Tile is dried</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D2777832-FAB9-4D15-AB9A-4833C3A353C3}"/>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Drying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85953E5A-1444-0633-C7CA-E6CD85F8FB74}"/>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3773137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7" name="Picture 6">
            <a:extLst>
              <a:ext uri="{FF2B5EF4-FFF2-40B4-BE49-F238E27FC236}">
                <a16:creationId xmlns:a16="http://schemas.microsoft.com/office/drawing/2014/main" id="{F8F00C17-8031-42C6-8F8E-C3D5320435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79854" y="1658259"/>
            <a:ext cx="6935449" cy="389796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BA344F3E-EE65-4E15-A779-B66F73F9DFA5}"/>
              </a:ext>
            </a:extLst>
          </p:cNvPr>
          <p:cNvSpPr>
            <a:spLocks noChangeArrowheads="1"/>
          </p:cNvSpPr>
          <p:nvPr/>
        </p:nvSpPr>
        <p:spPr bwMode="auto">
          <a:xfrm>
            <a:off x="8291714" y="1709255"/>
            <a:ext cx="3305199" cy="12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Tile is glazed</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4">
            <a:extLst>
              <a:ext uri="{FF2B5EF4-FFF2-40B4-BE49-F238E27FC236}">
                <a16:creationId xmlns:a16="http://schemas.microsoft.com/office/drawing/2014/main" id="{D2817CB1-6D13-4BC5-BB96-83F584A0BC81}"/>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Glazing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57903D81-6F89-29F6-5249-2724579E5567}"/>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159343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7" name="Picture 6">
            <a:extLst>
              <a:ext uri="{FF2B5EF4-FFF2-40B4-BE49-F238E27FC236}">
                <a16:creationId xmlns:a16="http://schemas.microsoft.com/office/drawing/2014/main" id="{F8F00C17-8031-42C6-8F8E-C3D5320435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79854" y="1662762"/>
            <a:ext cx="6935449" cy="388896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BA344F3E-EE65-4E15-A779-B66F73F9DFA5}"/>
              </a:ext>
            </a:extLst>
          </p:cNvPr>
          <p:cNvSpPr>
            <a:spLocks noChangeArrowheads="1"/>
          </p:cNvSpPr>
          <p:nvPr/>
        </p:nvSpPr>
        <p:spPr bwMode="auto">
          <a:xfrm>
            <a:off x="8291714" y="1404455"/>
            <a:ext cx="3305199" cy="145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Tile is fired; this is the most process that requires the most amount of energy. </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4">
            <a:extLst>
              <a:ext uri="{FF2B5EF4-FFF2-40B4-BE49-F238E27FC236}">
                <a16:creationId xmlns:a16="http://schemas.microsoft.com/office/drawing/2014/main" id="{4A3873CD-6EC5-4AE8-9359-E541C369BF7D}"/>
              </a:ext>
            </a:extLst>
          </p:cNvPr>
          <p:cNvSpPr>
            <a:spLocks noChangeArrowheads="1"/>
          </p:cNvSpPr>
          <p:nvPr/>
        </p:nvSpPr>
        <p:spPr bwMode="auto">
          <a:xfrm>
            <a:off x="8291714" y="2988780"/>
            <a:ext cx="3595486" cy="91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Roller kiln technology has reduced firing times.</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FCC776BD-9501-4745-A335-1F783A6CADDD}"/>
              </a:ext>
            </a:extLst>
          </p:cNvPr>
          <p:cNvSpPr>
            <a:spLocks noChangeArrowheads="1"/>
          </p:cNvSpPr>
          <p:nvPr/>
        </p:nvSpPr>
        <p:spPr bwMode="auto">
          <a:xfrm>
            <a:off x="8291714" y="4244975"/>
            <a:ext cx="3305199"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Heat recovery technologies have reduced energy consumption 47% since 1980.</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A243178A-0D4B-40E5-9EE7-EF0D06FE0AC5}"/>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Firing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0F167057-0CA6-EF0B-7689-A5A67F661D44}"/>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1967260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549B2F-BBB7-495F-90ED-D91587313A3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MANUFACTURE OF TILE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pic>
        <p:nvPicPr>
          <p:cNvPr id="7" name="Picture 6">
            <a:extLst>
              <a:ext uri="{FF2B5EF4-FFF2-40B4-BE49-F238E27FC236}">
                <a16:creationId xmlns:a16="http://schemas.microsoft.com/office/drawing/2014/main" id="{F8F00C17-8031-42C6-8F8E-C3D5320435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79854" y="1670597"/>
            <a:ext cx="6935449" cy="387329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BA344F3E-EE65-4E15-A779-B66F73F9DFA5}"/>
              </a:ext>
            </a:extLst>
          </p:cNvPr>
          <p:cNvSpPr>
            <a:spLocks noChangeArrowheads="1"/>
          </p:cNvSpPr>
          <p:nvPr/>
        </p:nvSpPr>
        <p:spPr bwMode="auto">
          <a:xfrm>
            <a:off x="8291714" y="1709255"/>
            <a:ext cx="3417686" cy="151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During firing, 99% of dust emissions are captured using abatement filters.</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4">
            <a:extLst>
              <a:ext uri="{FF2B5EF4-FFF2-40B4-BE49-F238E27FC236}">
                <a16:creationId xmlns:a16="http://schemas.microsoft.com/office/drawing/2014/main" id="{AEACB046-DF75-40AE-8327-FAB89A152127}"/>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Firing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8242D472-1275-5F1B-4501-4332F9018884}"/>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1560297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5" name="Rectangle 4">
            <a:extLst>
              <a:ext uri="{FF2B5EF4-FFF2-40B4-BE49-F238E27FC236}">
                <a16:creationId xmlns:a16="http://schemas.microsoft.com/office/drawing/2014/main" id="{7DD62F26-3FE9-495E-B608-4D3173780383}"/>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What is transparency?</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TRANSPARENCY</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grpSp>
        <p:nvGrpSpPr>
          <p:cNvPr id="3" name="Group 2">
            <a:extLst>
              <a:ext uri="{FF2B5EF4-FFF2-40B4-BE49-F238E27FC236}">
                <a16:creationId xmlns:a16="http://schemas.microsoft.com/office/drawing/2014/main" id="{CA85E0D6-B338-4DB6-B796-25D03B25F69E}"/>
              </a:ext>
            </a:extLst>
          </p:cNvPr>
          <p:cNvGrpSpPr/>
          <p:nvPr/>
        </p:nvGrpSpPr>
        <p:grpSpPr>
          <a:xfrm>
            <a:off x="120574" y="1621121"/>
            <a:ext cx="11246510" cy="5128557"/>
            <a:chOff x="120574" y="1621121"/>
            <a:chExt cx="11246510" cy="5128557"/>
          </a:xfrm>
        </p:grpSpPr>
        <p:grpSp>
          <p:nvGrpSpPr>
            <p:cNvPr id="6" name="Group 5">
              <a:extLst>
                <a:ext uri="{FF2B5EF4-FFF2-40B4-BE49-F238E27FC236}">
                  <a16:creationId xmlns:a16="http://schemas.microsoft.com/office/drawing/2014/main" id="{F2B1329A-523A-4965-AA04-00CA586FCFB7}"/>
                </a:ext>
              </a:extLst>
            </p:cNvPr>
            <p:cNvGrpSpPr/>
            <p:nvPr/>
          </p:nvGrpSpPr>
          <p:grpSpPr>
            <a:xfrm>
              <a:off x="824915" y="1621121"/>
              <a:ext cx="10542169" cy="4090937"/>
              <a:chOff x="956411" y="1692643"/>
              <a:chExt cx="9847986" cy="3651349"/>
            </a:xfrm>
          </p:grpSpPr>
          <p:pic>
            <p:nvPicPr>
              <p:cNvPr id="20" name="Picture 19">
                <a:extLst>
                  <a:ext uri="{FF2B5EF4-FFF2-40B4-BE49-F238E27FC236}">
                    <a16:creationId xmlns:a16="http://schemas.microsoft.com/office/drawing/2014/main" id="{D472A0CA-4595-4E85-96A5-2E057E371B4A}"/>
                  </a:ext>
                </a:extLst>
              </p:cNvPr>
              <p:cNvPicPr>
                <a:picLocks noChangeAspect="1"/>
              </p:cNvPicPr>
              <p:nvPr/>
            </p:nvPicPr>
            <p:blipFill>
              <a:blip r:embed="rId4"/>
              <a:stretch>
                <a:fillRect/>
              </a:stretch>
            </p:blipFill>
            <p:spPr>
              <a:xfrm>
                <a:off x="6003558" y="1692643"/>
                <a:ext cx="4800839" cy="575321"/>
              </a:xfrm>
              <a:prstGeom prst="rect">
                <a:avLst/>
              </a:prstGeom>
            </p:spPr>
          </p:pic>
          <p:pic>
            <p:nvPicPr>
              <p:cNvPr id="4" name="Picture 3">
                <a:extLst>
                  <a:ext uri="{FF2B5EF4-FFF2-40B4-BE49-F238E27FC236}">
                    <a16:creationId xmlns:a16="http://schemas.microsoft.com/office/drawing/2014/main" id="{2568182A-7ADB-442A-BBA2-5D29EB4173FC}"/>
                  </a:ext>
                </a:extLst>
              </p:cNvPr>
              <p:cNvPicPr>
                <a:picLocks noChangeAspect="1"/>
              </p:cNvPicPr>
              <p:nvPr/>
            </p:nvPicPr>
            <p:blipFill>
              <a:blip r:embed="rId5"/>
              <a:stretch>
                <a:fillRect/>
              </a:stretch>
            </p:blipFill>
            <p:spPr>
              <a:xfrm>
                <a:off x="956411" y="2267964"/>
                <a:ext cx="9847986" cy="307602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3AD3F81-D5B7-4321-AA62-1EC73B21BED0}"/>
                  </a:ext>
                </a:extLst>
              </p:cNvPr>
              <p:cNvPicPr>
                <a:picLocks noChangeAspect="1"/>
              </p:cNvPicPr>
              <p:nvPr/>
            </p:nvPicPr>
            <p:blipFill>
              <a:blip r:embed="rId4"/>
              <a:stretch>
                <a:fillRect/>
              </a:stretch>
            </p:blipFill>
            <p:spPr>
              <a:xfrm>
                <a:off x="4895951" y="1692643"/>
                <a:ext cx="4800839" cy="575321"/>
              </a:xfrm>
              <a:prstGeom prst="rect">
                <a:avLst/>
              </a:prstGeom>
            </p:spPr>
          </p:pic>
          <p:pic>
            <p:nvPicPr>
              <p:cNvPr id="2" name="Picture 1">
                <a:extLst>
                  <a:ext uri="{FF2B5EF4-FFF2-40B4-BE49-F238E27FC236}">
                    <a16:creationId xmlns:a16="http://schemas.microsoft.com/office/drawing/2014/main" id="{45943712-192D-42BA-8445-B8D538797191}"/>
                  </a:ext>
                </a:extLst>
              </p:cNvPr>
              <p:cNvPicPr>
                <a:picLocks noChangeAspect="1"/>
              </p:cNvPicPr>
              <p:nvPr/>
            </p:nvPicPr>
            <p:blipFill>
              <a:blip r:embed="rId4"/>
              <a:stretch>
                <a:fillRect/>
              </a:stretch>
            </p:blipFill>
            <p:spPr>
              <a:xfrm>
                <a:off x="956411" y="1692643"/>
                <a:ext cx="4800839" cy="575321"/>
              </a:xfrm>
              <a:prstGeom prst="rect">
                <a:avLst/>
              </a:prstGeom>
            </p:spPr>
          </p:pic>
        </p:grpSp>
        <p:sp>
          <p:nvSpPr>
            <p:cNvPr id="21" name="Rectangle 4">
              <a:extLst>
                <a:ext uri="{FF2B5EF4-FFF2-40B4-BE49-F238E27FC236}">
                  <a16:creationId xmlns:a16="http://schemas.microsoft.com/office/drawing/2014/main" id="{8D96403A-5E27-498D-B0D7-B3404ADFCC27}"/>
                </a:ext>
              </a:extLst>
            </p:cNvPr>
            <p:cNvSpPr>
              <a:spLocks noChangeArrowheads="1"/>
            </p:cNvSpPr>
            <p:nvPr/>
          </p:nvSpPr>
          <p:spPr bwMode="auto">
            <a:xfrm>
              <a:off x="120574" y="6277386"/>
              <a:ext cx="6887723" cy="47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ts val="2400"/>
                </a:lnSpc>
                <a:spcBef>
                  <a:spcPts val="0"/>
                </a:spcBef>
                <a:spcAft>
                  <a:spcPct val="0"/>
                </a:spcAft>
                <a:buClr>
                  <a:srgbClr val="000000">
                    <a:lumMod val="75000"/>
                    <a:lumOff val="25000"/>
                  </a:srgbClr>
                </a:buClr>
                <a:buSzTx/>
                <a:buFontTx/>
                <a:buNone/>
                <a:tabLst/>
                <a:defRPr/>
              </a:pPr>
              <a:r>
                <a:rPr kumimoji="0" lang="en-US" sz="1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sym typeface="Book Antiqua" panose="02040602050305030304" pitchFamily="18" charset="0"/>
                </a:rPr>
                <a:t>https://www.aia.org/pages/150126-how-materials-transparency-affects-your-pra</a:t>
              </a:r>
            </a:p>
          </p:txBody>
        </p:sp>
      </p:grpSp>
      <p:grpSp>
        <p:nvGrpSpPr>
          <p:cNvPr id="7" name="Group 6">
            <a:extLst>
              <a:ext uri="{FF2B5EF4-FFF2-40B4-BE49-F238E27FC236}">
                <a16:creationId xmlns:a16="http://schemas.microsoft.com/office/drawing/2014/main" id="{1EE032DF-5B16-413D-AAE5-97FD86612017}"/>
              </a:ext>
            </a:extLst>
          </p:cNvPr>
          <p:cNvGrpSpPr/>
          <p:nvPr/>
        </p:nvGrpSpPr>
        <p:grpSpPr>
          <a:xfrm>
            <a:off x="946246" y="2516901"/>
            <a:ext cx="10299508" cy="786776"/>
            <a:chOff x="946246" y="2516901"/>
            <a:chExt cx="10299508" cy="786776"/>
          </a:xfrm>
        </p:grpSpPr>
        <p:sp>
          <p:nvSpPr>
            <p:cNvPr id="12" name="Rectangle 11">
              <a:extLst>
                <a:ext uri="{FF2B5EF4-FFF2-40B4-BE49-F238E27FC236}">
                  <a16:creationId xmlns:a16="http://schemas.microsoft.com/office/drawing/2014/main" id="{73468788-3D24-487A-A220-2EBD40469864}"/>
                </a:ext>
              </a:extLst>
            </p:cNvPr>
            <p:cNvSpPr>
              <a:spLocks noChangeArrowheads="1"/>
            </p:cNvSpPr>
            <p:nvPr/>
          </p:nvSpPr>
          <p:spPr bwMode="auto">
            <a:xfrm>
              <a:off x="5274903" y="2516901"/>
              <a:ext cx="5970851" cy="393388"/>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3" name="Rectangle 12">
              <a:extLst>
                <a:ext uri="{FF2B5EF4-FFF2-40B4-BE49-F238E27FC236}">
                  <a16:creationId xmlns:a16="http://schemas.microsoft.com/office/drawing/2014/main" id="{C08A7D14-41CB-4AE8-97E2-E58D0F265A7D}"/>
                </a:ext>
              </a:extLst>
            </p:cNvPr>
            <p:cNvSpPr>
              <a:spLocks noChangeArrowheads="1"/>
            </p:cNvSpPr>
            <p:nvPr/>
          </p:nvSpPr>
          <p:spPr bwMode="auto">
            <a:xfrm>
              <a:off x="946246" y="2910289"/>
              <a:ext cx="5857163" cy="393388"/>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grpSp>
        <p:nvGrpSpPr>
          <p:cNvPr id="8" name="Group 7">
            <a:extLst>
              <a:ext uri="{FF2B5EF4-FFF2-40B4-BE49-F238E27FC236}">
                <a16:creationId xmlns:a16="http://schemas.microsoft.com/office/drawing/2014/main" id="{97F451C7-E5DA-4CFD-8035-FAD4ECCFD8B9}"/>
              </a:ext>
            </a:extLst>
          </p:cNvPr>
          <p:cNvGrpSpPr/>
          <p:nvPr/>
        </p:nvGrpSpPr>
        <p:grpSpPr>
          <a:xfrm>
            <a:off x="966718" y="4723415"/>
            <a:ext cx="10210798" cy="787136"/>
            <a:chOff x="966718" y="4723415"/>
            <a:chExt cx="10210798" cy="787136"/>
          </a:xfrm>
        </p:grpSpPr>
        <p:sp>
          <p:nvSpPr>
            <p:cNvPr id="18" name="Rectangle 17">
              <a:extLst>
                <a:ext uri="{FF2B5EF4-FFF2-40B4-BE49-F238E27FC236}">
                  <a16:creationId xmlns:a16="http://schemas.microsoft.com/office/drawing/2014/main" id="{66591810-16EF-41B6-AFC3-E968EFD68265}"/>
                </a:ext>
              </a:extLst>
            </p:cNvPr>
            <p:cNvSpPr>
              <a:spLocks noChangeArrowheads="1"/>
            </p:cNvSpPr>
            <p:nvPr/>
          </p:nvSpPr>
          <p:spPr bwMode="auto">
            <a:xfrm>
              <a:off x="966718" y="4723415"/>
              <a:ext cx="10210798" cy="393388"/>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id="{92C34DEE-A281-4917-B984-C5B95D9145CE}"/>
                </a:ext>
              </a:extLst>
            </p:cNvPr>
            <p:cNvSpPr>
              <a:spLocks noChangeArrowheads="1"/>
            </p:cNvSpPr>
            <p:nvPr/>
          </p:nvSpPr>
          <p:spPr bwMode="auto">
            <a:xfrm>
              <a:off x="973542" y="5117163"/>
              <a:ext cx="8641306" cy="393388"/>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3609838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6" name="Rectangle 5">
            <a:extLst>
              <a:ext uri="{FF2B5EF4-FFF2-40B4-BE49-F238E27FC236}">
                <a16:creationId xmlns:a16="http://schemas.microsoft.com/office/drawing/2014/main" id="{2870376D-E6E2-4E84-9642-75B4D700DED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lang="en-US" sz="2800" b="1" kern="0" dirty="0">
                <a:solidFill>
                  <a:prstClr val="black">
                    <a:lumMod val="75000"/>
                    <a:lumOff val="25000"/>
                  </a:prstClr>
                </a:solidFill>
                <a:latin typeface="Titillium Web" panose="00000500000000000000" pitchFamily="2" charset="0"/>
                <a:cs typeface="Teko Light" panose="02000000000000000000" pitchFamily="2" charset="0"/>
              </a:rPr>
              <a:t>Manufactured with materials that are natural and plentiful</a:t>
            </a:r>
            <a:endPar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6EEBFC83-287A-4146-B844-EF9FBBF09D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21"/>
          <a:stretch/>
        </p:blipFill>
        <p:spPr>
          <a:xfrm>
            <a:off x="800663" y="1951578"/>
            <a:ext cx="6971737" cy="3966653"/>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C897C22-39C5-4FB4-AD22-938CC8C02A7B}"/>
              </a:ext>
            </a:extLst>
          </p:cNvPr>
          <p:cNvSpPr>
            <a:spLocks noChangeArrowheads="1"/>
          </p:cNvSpPr>
          <p:nvPr/>
        </p:nvSpPr>
        <p:spPr bwMode="auto">
          <a:xfrm>
            <a:off x="13554594" y="2036915"/>
            <a:ext cx="3305199" cy="393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schemeClr val="tx1">
                  <a:lumMod val="75000"/>
                  <a:lumOff val="25000"/>
                </a:schemeClr>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Titillium Web Light" panose="00000400000000000000" pitchFamily="2" charset="0"/>
                <a:ea typeface="+mn-ea"/>
                <a:cs typeface="Arial" charset="0"/>
              </a:rPr>
              <a:t>Clay</a:t>
            </a:r>
          </a:p>
          <a:p>
            <a:pPr marL="342900" marR="0" lvl="0" indent="-342900" algn="l" defTabSz="914400" rtl="0" eaLnBrk="0" fontAlgn="base" latinLnBrk="0" hangingPunct="0">
              <a:lnSpc>
                <a:spcPct val="90000"/>
              </a:lnSpc>
              <a:spcBef>
                <a:spcPct val="20000"/>
              </a:spcBef>
              <a:spcAft>
                <a:spcPct val="0"/>
              </a:spcAft>
              <a:buClr>
                <a:schemeClr val="tx1">
                  <a:lumMod val="75000"/>
                  <a:lumOff val="25000"/>
                </a:schemeClr>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Titillium Web Light" panose="00000400000000000000" pitchFamily="2" charset="0"/>
                <a:ea typeface="+mn-ea"/>
                <a:cs typeface="Arial" charset="0"/>
              </a:rPr>
              <a:t>Kaolin</a:t>
            </a:r>
          </a:p>
          <a:p>
            <a:pPr marL="342900" marR="0" lvl="0" indent="-342900" algn="l" defTabSz="914400" rtl="0" eaLnBrk="0" fontAlgn="base" latinLnBrk="0" hangingPunct="0">
              <a:lnSpc>
                <a:spcPct val="90000"/>
              </a:lnSpc>
              <a:spcBef>
                <a:spcPct val="20000"/>
              </a:spcBef>
              <a:spcAft>
                <a:spcPct val="0"/>
              </a:spcAft>
              <a:buClr>
                <a:schemeClr val="tx1">
                  <a:lumMod val="75000"/>
                  <a:lumOff val="25000"/>
                </a:schemeClr>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Titillium Web Light" panose="00000400000000000000" pitchFamily="2" charset="0"/>
                <a:ea typeface="+mn-ea"/>
                <a:cs typeface="Arial" charset="0"/>
              </a:rPr>
              <a:t>Feldspar</a:t>
            </a:r>
          </a:p>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Production waste</a:t>
            </a:r>
          </a:p>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Materials reused from other industries</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9" name="Picture 8">
            <a:extLst>
              <a:ext uri="{FF2B5EF4-FFF2-40B4-BE49-F238E27FC236}">
                <a16:creationId xmlns:a16="http://schemas.microsoft.com/office/drawing/2014/main" id="{FD02C730-53ED-4AF1-B013-D023FE25E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885" t="64860" r="52583" b="25487"/>
          <a:stretch/>
        </p:blipFill>
        <p:spPr>
          <a:xfrm>
            <a:off x="3784600" y="4224655"/>
            <a:ext cx="392430" cy="382905"/>
          </a:xfrm>
          <a:prstGeom prst="rect">
            <a:avLst/>
          </a:prstGeom>
          <a:ln>
            <a:noFill/>
          </a:ln>
          <a:effectLst/>
        </p:spPr>
      </p:pic>
      <p:pic>
        <p:nvPicPr>
          <p:cNvPr id="12" name="Picture 11">
            <a:extLst>
              <a:ext uri="{FF2B5EF4-FFF2-40B4-BE49-F238E27FC236}">
                <a16:creationId xmlns:a16="http://schemas.microsoft.com/office/drawing/2014/main" id="{047F162F-84D6-4724-9C08-088ACA7540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623" t="45506" r="2051" b="4769"/>
          <a:stretch/>
        </p:blipFill>
        <p:spPr>
          <a:xfrm rot="16200000">
            <a:off x="6065225" y="1686339"/>
            <a:ext cx="1441938" cy="1972418"/>
          </a:xfrm>
          <a:prstGeom prst="rect">
            <a:avLst/>
          </a:prstGeom>
          <a:ln>
            <a:noFill/>
          </a:ln>
          <a:effectLst/>
        </p:spPr>
      </p:pic>
    </p:spTree>
    <p:extLst>
      <p:ext uri="{BB962C8B-B14F-4D97-AF65-F5344CB8AC3E}">
        <p14:creationId xmlns:p14="http://schemas.microsoft.com/office/powerpoint/2010/main" val="2466294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5" name="Rectangle 4">
            <a:extLst>
              <a:ext uri="{FF2B5EF4-FFF2-40B4-BE49-F238E27FC236}">
                <a16:creationId xmlns:a16="http://schemas.microsoft.com/office/drawing/2014/main" id="{7DD62F26-3FE9-495E-B608-4D3173780383}"/>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Why is transparency important?</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TRANSPARANCY</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12" name="Rectangle 11">
            <a:extLst>
              <a:ext uri="{FF2B5EF4-FFF2-40B4-BE49-F238E27FC236}">
                <a16:creationId xmlns:a16="http://schemas.microsoft.com/office/drawing/2014/main" id="{A1E6F5CF-B019-4A46-B6FC-748A2F599D3B}"/>
              </a:ext>
            </a:extLst>
          </p:cNvPr>
          <p:cNvSpPr>
            <a:spLocks noChangeArrowheads="1"/>
          </p:cNvSpPr>
          <p:nvPr/>
        </p:nvSpPr>
        <p:spPr bwMode="auto">
          <a:xfrm>
            <a:off x="449343" y="1425950"/>
            <a:ext cx="5646657" cy="255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10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Material ingredient  transparency is a fundamental step manufacturers take toward compliance with green and healthy building certification programs. </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13" name="Group 12">
            <a:extLst>
              <a:ext uri="{FF2B5EF4-FFF2-40B4-BE49-F238E27FC236}">
                <a16:creationId xmlns:a16="http://schemas.microsoft.com/office/drawing/2014/main" id="{942D9877-DA5C-4CAA-818B-C04FB9D552EB}"/>
              </a:ext>
            </a:extLst>
          </p:cNvPr>
          <p:cNvGrpSpPr/>
          <p:nvPr/>
        </p:nvGrpSpPr>
        <p:grpSpPr>
          <a:xfrm>
            <a:off x="983578" y="4063714"/>
            <a:ext cx="5333538" cy="2068876"/>
            <a:chOff x="970668" y="4094678"/>
            <a:chExt cx="5333538" cy="2068876"/>
          </a:xfrm>
        </p:grpSpPr>
        <p:sp>
          <p:nvSpPr>
            <p:cNvPr id="15" name="Rectangle 14">
              <a:extLst>
                <a:ext uri="{FF2B5EF4-FFF2-40B4-BE49-F238E27FC236}">
                  <a16:creationId xmlns:a16="http://schemas.microsoft.com/office/drawing/2014/main" id="{71393216-3F8A-464F-9687-9BC6239F55A0}"/>
                </a:ext>
              </a:extLst>
            </p:cNvPr>
            <p:cNvSpPr>
              <a:spLocks noChangeArrowheads="1"/>
            </p:cNvSpPr>
            <p:nvPr/>
          </p:nvSpPr>
          <p:spPr bwMode="auto">
            <a:xfrm>
              <a:off x="970669" y="4094678"/>
              <a:ext cx="3861970" cy="51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LEED</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E0FE670D-A953-4ABF-A5FE-C0C4A214B962}"/>
                </a:ext>
              </a:extLst>
            </p:cNvPr>
            <p:cNvSpPr>
              <a:spLocks noChangeArrowheads="1"/>
            </p:cNvSpPr>
            <p:nvPr/>
          </p:nvSpPr>
          <p:spPr bwMode="auto">
            <a:xfrm>
              <a:off x="970668" y="4592181"/>
              <a:ext cx="3861970" cy="5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WELL</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8" name="Rectangle 17">
              <a:extLst>
                <a:ext uri="{FF2B5EF4-FFF2-40B4-BE49-F238E27FC236}">
                  <a16:creationId xmlns:a16="http://schemas.microsoft.com/office/drawing/2014/main" id="{6599B5D7-2FB9-475B-B581-9E4CE5EF0711}"/>
                </a:ext>
              </a:extLst>
            </p:cNvPr>
            <p:cNvSpPr>
              <a:spLocks noChangeArrowheads="1"/>
            </p:cNvSpPr>
            <p:nvPr/>
          </p:nvSpPr>
          <p:spPr bwMode="auto">
            <a:xfrm>
              <a:off x="970668" y="5095397"/>
              <a:ext cx="5333538" cy="87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Living Building Challenge (LBC)</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id="{6BAEA733-2E7C-4D83-A81A-1714ED33125A}"/>
                </a:ext>
              </a:extLst>
            </p:cNvPr>
            <p:cNvSpPr>
              <a:spLocks noChangeArrowheads="1"/>
            </p:cNvSpPr>
            <p:nvPr/>
          </p:nvSpPr>
          <p:spPr bwMode="auto">
            <a:xfrm>
              <a:off x="970668" y="5631729"/>
              <a:ext cx="3618296" cy="5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 o</a:t>
              </a:r>
              <a:r>
                <a:rPr kumimoji="0" lang="en-US" sz="28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thers</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pic>
        <p:nvPicPr>
          <p:cNvPr id="4" name="Picture 3" descr="A picture containing person, hand&#10;&#10;Description automatically generated">
            <a:extLst>
              <a:ext uri="{FF2B5EF4-FFF2-40B4-BE49-F238E27FC236}">
                <a16:creationId xmlns:a16="http://schemas.microsoft.com/office/drawing/2014/main" id="{3C106B89-1BC6-46DB-872C-3E97A4DB6F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002" y="1162806"/>
            <a:ext cx="5128780" cy="2884939"/>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174DA1F7-2411-4081-B37E-3C8BF2341EDF}"/>
              </a:ext>
            </a:extLst>
          </p:cNvPr>
          <p:cNvGrpSpPr/>
          <p:nvPr/>
        </p:nvGrpSpPr>
        <p:grpSpPr>
          <a:xfrm>
            <a:off x="449341" y="2342725"/>
            <a:ext cx="5646659" cy="1314408"/>
            <a:chOff x="449341" y="2342725"/>
            <a:chExt cx="5646659" cy="1314408"/>
          </a:xfrm>
        </p:grpSpPr>
        <p:sp>
          <p:nvSpPr>
            <p:cNvPr id="14" name="Rectangle 13">
              <a:extLst>
                <a:ext uri="{FF2B5EF4-FFF2-40B4-BE49-F238E27FC236}">
                  <a16:creationId xmlns:a16="http://schemas.microsoft.com/office/drawing/2014/main" id="{34C18861-12E6-4A9C-9102-CC139BBE98D4}"/>
                </a:ext>
              </a:extLst>
            </p:cNvPr>
            <p:cNvSpPr>
              <a:spLocks noChangeArrowheads="1"/>
            </p:cNvSpPr>
            <p:nvPr/>
          </p:nvSpPr>
          <p:spPr bwMode="auto">
            <a:xfrm>
              <a:off x="4848656" y="2342725"/>
              <a:ext cx="1190638" cy="393388"/>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0" name="Rectangle 19">
              <a:extLst>
                <a:ext uri="{FF2B5EF4-FFF2-40B4-BE49-F238E27FC236}">
                  <a16:creationId xmlns:a16="http://schemas.microsoft.com/office/drawing/2014/main" id="{CE9746C3-99BE-4414-A3A2-DFAB99F835C9}"/>
                </a:ext>
              </a:extLst>
            </p:cNvPr>
            <p:cNvSpPr>
              <a:spLocks noChangeArrowheads="1"/>
            </p:cNvSpPr>
            <p:nvPr/>
          </p:nvSpPr>
          <p:spPr bwMode="auto">
            <a:xfrm>
              <a:off x="449341" y="2809070"/>
              <a:ext cx="5646659" cy="393388"/>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1" name="Rectangle 20">
              <a:extLst>
                <a:ext uri="{FF2B5EF4-FFF2-40B4-BE49-F238E27FC236}">
                  <a16:creationId xmlns:a16="http://schemas.microsoft.com/office/drawing/2014/main" id="{56D66701-764A-4328-94DB-A1369F943B88}"/>
                </a:ext>
              </a:extLst>
            </p:cNvPr>
            <p:cNvSpPr>
              <a:spLocks noChangeArrowheads="1"/>
            </p:cNvSpPr>
            <p:nvPr/>
          </p:nvSpPr>
          <p:spPr bwMode="auto">
            <a:xfrm>
              <a:off x="470145" y="3263745"/>
              <a:ext cx="1642190" cy="393388"/>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2738477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grpSp>
        <p:nvGrpSpPr>
          <p:cNvPr id="4" name="Group 3">
            <a:extLst>
              <a:ext uri="{FF2B5EF4-FFF2-40B4-BE49-F238E27FC236}">
                <a16:creationId xmlns:a16="http://schemas.microsoft.com/office/drawing/2014/main" id="{4A5F592E-82E8-479A-8F42-CD84737AE099}"/>
              </a:ext>
            </a:extLst>
          </p:cNvPr>
          <p:cNvGrpSpPr/>
          <p:nvPr/>
        </p:nvGrpSpPr>
        <p:grpSpPr>
          <a:xfrm>
            <a:off x="449341" y="412179"/>
            <a:ext cx="10889841" cy="5709669"/>
            <a:chOff x="449341" y="412179"/>
            <a:chExt cx="10889841" cy="5709669"/>
          </a:xfrm>
        </p:grpSpPr>
        <p:sp>
          <p:nvSpPr>
            <p:cNvPr id="5" name="Rectangle 4">
              <a:extLst>
                <a:ext uri="{FF2B5EF4-FFF2-40B4-BE49-F238E27FC236}">
                  <a16:creationId xmlns:a16="http://schemas.microsoft.com/office/drawing/2014/main" id="{7DD62F26-3FE9-495E-B608-4D3173780383}"/>
                </a:ext>
              </a:extLst>
            </p:cNvPr>
            <p:cNvSpPr>
              <a:spLocks noChangeArrowheads="1"/>
            </p:cNvSpPr>
            <p:nvPr/>
          </p:nvSpPr>
          <p:spPr bwMode="auto">
            <a:xfrm>
              <a:off x="449341" y="889780"/>
              <a:ext cx="6156176"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What is the Material Ingredient Guide?</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83761B96-71EE-449D-849C-9E8EC8343FF7}"/>
                </a:ext>
              </a:extLst>
            </p:cNvPr>
            <p:cNvPicPr>
              <a:picLocks noChangeAspect="1"/>
            </p:cNvPicPr>
            <p:nvPr/>
          </p:nvPicPr>
          <p:blipFill>
            <a:blip r:embed="rId4"/>
            <a:stretch>
              <a:fillRect/>
            </a:stretch>
          </p:blipFill>
          <p:spPr>
            <a:xfrm>
              <a:off x="6937349" y="412179"/>
              <a:ext cx="4401833" cy="5709669"/>
            </a:xfrm>
            <a:prstGeom prst="rect">
              <a:avLst/>
            </a:prstGeom>
            <a:ln>
              <a:noFill/>
            </a:ln>
            <a:effectLst>
              <a:outerShdw blurRad="292100" dist="139700" dir="2700000" algn="tl" rotWithShape="0">
                <a:srgbClr val="333333">
                  <a:alpha val="65000"/>
                </a:srgbClr>
              </a:outerShdw>
            </a:effectLst>
          </p:spPr>
        </p:pic>
      </p:grpSp>
      <p:sp>
        <p:nvSpPr>
          <p:cNvPr id="10" name="Rectangle 9">
            <a:extLst>
              <a:ext uri="{FF2B5EF4-FFF2-40B4-BE49-F238E27FC236}">
                <a16:creationId xmlns:a16="http://schemas.microsoft.com/office/drawing/2014/main" id="{4F5C3085-6B4F-434F-ACF2-1223AF805123}"/>
              </a:ext>
            </a:extLst>
          </p:cNvPr>
          <p:cNvSpPr>
            <a:spLocks noChangeArrowheads="1"/>
          </p:cNvSpPr>
          <p:nvPr/>
        </p:nvSpPr>
        <p:spPr bwMode="auto">
          <a:xfrm rot="21258350">
            <a:off x="-5552712" y="5446691"/>
            <a:ext cx="4963237" cy="950788"/>
          </a:xfrm>
          <a:prstGeom prst="rect">
            <a:avLst/>
          </a:prstGeom>
          <a:noFill/>
          <a:ln w="9525">
            <a:solidFill>
              <a:srgbClr val="D2562B"/>
            </a:solidFill>
            <a:miter lim="800000"/>
            <a:headEnd/>
            <a:tailEnd/>
          </a:ln>
          <a:extLst>
            <a:ext uri="{909E8E84-426E-40DD-AFC4-6F175D3DCCD1}">
              <a14:hiddenFill xmlns:a14="http://schemas.microsoft.com/office/drawing/2010/main">
                <a:solidFill>
                  <a:srgbClr val="FFFFFF"/>
                </a:solidFill>
              </a14:hiddenFill>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srgbClr val="D2562B"/>
                </a:solidFill>
                <a:effectLst/>
                <a:uLnTx/>
                <a:uFillTx/>
                <a:latin typeface="Titillium Web Light" panose="00000400000000000000" pitchFamily="2" charset="0"/>
                <a:ea typeface="+mn-ea"/>
                <a:cs typeface="Arial" charset="0"/>
              </a:rPr>
              <a:t>Why should I care about a resource for manufacturers? </a:t>
            </a:r>
            <a:endParaRPr kumimoji="0" lang="en-US" sz="2800" b="0" i="0" u="none" strike="noStrike" kern="0" cap="none" spc="0" normalizeH="0" baseline="0" noProof="0" dirty="0">
              <a:ln>
                <a:noFill/>
              </a:ln>
              <a:solidFill>
                <a:srgbClr val="D2562B"/>
              </a:solidFill>
              <a:effectLst/>
              <a:uLnTx/>
              <a:uFillTx/>
              <a:latin typeface="Arial" charset="0"/>
              <a:ea typeface="+mn-ea"/>
              <a:cs typeface="Arial" charset="0"/>
            </a:endParaRPr>
          </a:p>
        </p:txBody>
      </p:sp>
      <p:grpSp>
        <p:nvGrpSpPr>
          <p:cNvPr id="6" name="Group 5">
            <a:extLst>
              <a:ext uri="{FF2B5EF4-FFF2-40B4-BE49-F238E27FC236}">
                <a16:creationId xmlns:a16="http://schemas.microsoft.com/office/drawing/2014/main" id="{ABAD41AE-8A87-447E-A43A-9FE8F93D2461}"/>
              </a:ext>
            </a:extLst>
          </p:cNvPr>
          <p:cNvGrpSpPr/>
          <p:nvPr/>
        </p:nvGrpSpPr>
        <p:grpSpPr>
          <a:xfrm>
            <a:off x="449342" y="1425951"/>
            <a:ext cx="6146811" cy="1816852"/>
            <a:chOff x="449342" y="1425951"/>
            <a:chExt cx="6146811" cy="1816852"/>
          </a:xfrm>
        </p:grpSpPr>
        <p:sp>
          <p:nvSpPr>
            <p:cNvPr id="12" name="Rectangle 11">
              <a:extLst>
                <a:ext uri="{FF2B5EF4-FFF2-40B4-BE49-F238E27FC236}">
                  <a16:creationId xmlns:a16="http://schemas.microsoft.com/office/drawing/2014/main" id="{A1E6F5CF-B019-4A46-B6FC-748A2F599D3B}"/>
                </a:ext>
              </a:extLst>
            </p:cNvPr>
            <p:cNvSpPr>
              <a:spLocks noChangeArrowheads="1"/>
            </p:cNvSpPr>
            <p:nvPr/>
          </p:nvSpPr>
          <p:spPr bwMode="auto">
            <a:xfrm>
              <a:off x="449342" y="1425951"/>
              <a:ext cx="6146811" cy="181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 resource for ceramic tile, mortar, and grout manufacturers to use when providing the content and chemical makeup of their products. </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3" name="Rectangle 12">
              <a:extLst>
                <a:ext uri="{FF2B5EF4-FFF2-40B4-BE49-F238E27FC236}">
                  <a16:creationId xmlns:a16="http://schemas.microsoft.com/office/drawing/2014/main" id="{E4CD0E13-50ED-4F2E-918F-5FC808AD27F7}"/>
                </a:ext>
              </a:extLst>
            </p:cNvPr>
            <p:cNvSpPr>
              <a:spLocks noChangeArrowheads="1"/>
            </p:cNvSpPr>
            <p:nvPr/>
          </p:nvSpPr>
          <p:spPr bwMode="auto">
            <a:xfrm>
              <a:off x="1248118" y="1425951"/>
              <a:ext cx="1424744" cy="423951"/>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grpSp>
        <p:nvGrpSpPr>
          <p:cNvPr id="14" name="Group 13">
            <a:extLst>
              <a:ext uri="{FF2B5EF4-FFF2-40B4-BE49-F238E27FC236}">
                <a16:creationId xmlns:a16="http://schemas.microsoft.com/office/drawing/2014/main" id="{3F0567B6-B3E4-491F-B2AC-40743EC7585E}"/>
              </a:ext>
            </a:extLst>
          </p:cNvPr>
          <p:cNvGrpSpPr/>
          <p:nvPr/>
        </p:nvGrpSpPr>
        <p:grpSpPr>
          <a:xfrm>
            <a:off x="970668" y="3859045"/>
            <a:ext cx="5674129" cy="518411"/>
            <a:chOff x="970668" y="3859045"/>
            <a:chExt cx="5674129" cy="518411"/>
          </a:xfrm>
        </p:grpSpPr>
        <p:sp>
          <p:nvSpPr>
            <p:cNvPr id="8" name="Rectangle 7">
              <a:extLst>
                <a:ext uri="{FF2B5EF4-FFF2-40B4-BE49-F238E27FC236}">
                  <a16:creationId xmlns:a16="http://schemas.microsoft.com/office/drawing/2014/main" id="{95AD8561-6FCD-4861-AC55-9F8DA7B5E015}"/>
                </a:ext>
              </a:extLst>
            </p:cNvPr>
            <p:cNvSpPr>
              <a:spLocks noChangeArrowheads="1"/>
            </p:cNvSpPr>
            <p:nvPr/>
          </p:nvSpPr>
          <p:spPr bwMode="auto">
            <a:xfrm>
              <a:off x="970668" y="3859045"/>
              <a:ext cx="5630167" cy="51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Health Product Declaration (</a:t>
              </a: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Arial" charset="0"/>
                </a:rPr>
                <a:t>HPD</a:t>
              </a: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t>
              </a:r>
              <a:endParaRPr kumimoji="0" lang="en-US" sz="2800" b="0" i="0" u="none" strike="noStrike" kern="0" cap="none" spc="0" normalizeH="0" baseline="0" noProof="0" dirty="0">
                <a:ln>
                  <a:noFill/>
                </a:ln>
                <a:solidFill>
                  <a:srgbClr val="000000"/>
                </a:solidFill>
                <a:effectLst/>
                <a:uLnTx/>
                <a:uFillTx/>
                <a:latin typeface="Titillium Web Light" panose="00000400000000000000" pitchFamily="2" charset="0"/>
                <a:ea typeface="+mn-ea"/>
                <a:cs typeface="Arial" charset="0"/>
              </a:endParaRPr>
            </a:p>
          </p:txBody>
        </p:sp>
        <p:sp>
          <p:nvSpPr>
            <p:cNvPr id="16" name="Rectangle 15">
              <a:extLst>
                <a:ext uri="{FF2B5EF4-FFF2-40B4-BE49-F238E27FC236}">
                  <a16:creationId xmlns:a16="http://schemas.microsoft.com/office/drawing/2014/main" id="{D7052D0F-275A-4295-9B9E-CC67AF17F2A3}"/>
                </a:ext>
              </a:extLst>
            </p:cNvPr>
            <p:cNvSpPr>
              <a:spLocks noChangeArrowheads="1"/>
            </p:cNvSpPr>
            <p:nvPr/>
          </p:nvSpPr>
          <p:spPr bwMode="auto">
            <a:xfrm>
              <a:off x="5547202" y="3865075"/>
              <a:ext cx="1097595" cy="423951"/>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grpSp>
        <p:nvGrpSpPr>
          <p:cNvPr id="20" name="Group 19">
            <a:extLst>
              <a:ext uri="{FF2B5EF4-FFF2-40B4-BE49-F238E27FC236}">
                <a16:creationId xmlns:a16="http://schemas.microsoft.com/office/drawing/2014/main" id="{2F7A68BD-722F-43DB-B183-EFD05420A526}"/>
              </a:ext>
            </a:extLst>
          </p:cNvPr>
          <p:cNvGrpSpPr/>
          <p:nvPr/>
        </p:nvGrpSpPr>
        <p:grpSpPr>
          <a:xfrm>
            <a:off x="970668" y="4356548"/>
            <a:ext cx="5519016" cy="531825"/>
            <a:chOff x="970668" y="4356548"/>
            <a:chExt cx="5519016" cy="531825"/>
          </a:xfrm>
        </p:grpSpPr>
        <p:sp>
          <p:nvSpPr>
            <p:cNvPr id="9" name="Rectangle 8">
              <a:extLst>
                <a:ext uri="{FF2B5EF4-FFF2-40B4-BE49-F238E27FC236}">
                  <a16:creationId xmlns:a16="http://schemas.microsoft.com/office/drawing/2014/main" id="{592993CF-DB81-4145-A2D4-1C7C6DE30A3C}"/>
                </a:ext>
              </a:extLst>
            </p:cNvPr>
            <p:cNvSpPr>
              <a:spLocks noChangeArrowheads="1"/>
            </p:cNvSpPr>
            <p:nvPr/>
          </p:nvSpPr>
          <p:spPr bwMode="auto">
            <a:xfrm>
              <a:off x="970668" y="4356548"/>
              <a:ext cx="5519016" cy="5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Manufacturer Inventory (</a:t>
              </a: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Arial" charset="0"/>
                </a:rPr>
                <a:t>MI</a:t>
              </a: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8" name="Rectangle 17">
              <a:extLst>
                <a:ext uri="{FF2B5EF4-FFF2-40B4-BE49-F238E27FC236}">
                  <a16:creationId xmlns:a16="http://schemas.microsoft.com/office/drawing/2014/main" id="{264CA13E-EB02-42CE-8557-F49A6FC46671}"/>
                </a:ext>
              </a:extLst>
            </p:cNvPr>
            <p:cNvSpPr>
              <a:spLocks noChangeArrowheads="1"/>
            </p:cNvSpPr>
            <p:nvPr/>
          </p:nvSpPr>
          <p:spPr bwMode="auto">
            <a:xfrm>
              <a:off x="5059082" y="4377456"/>
              <a:ext cx="750875" cy="423951"/>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19" name="Rectangle 18">
            <a:extLst>
              <a:ext uri="{FF2B5EF4-FFF2-40B4-BE49-F238E27FC236}">
                <a16:creationId xmlns:a16="http://schemas.microsoft.com/office/drawing/2014/main" id="{0DC5D5F1-FD46-42D7-87D6-0FEA8D14BB31}"/>
              </a:ext>
            </a:extLst>
          </p:cNvPr>
          <p:cNvSpPr>
            <a:spLocks noChangeArrowheads="1"/>
          </p:cNvSpPr>
          <p:nvPr/>
        </p:nvSpPr>
        <p:spPr bwMode="auto">
          <a:xfrm>
            <a:off x="449342" y="3232418"/>
            <a:ext cx="6156176" cy="68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Uses standard reporting formats:</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1" name="TextBox 20">
            <a:extLst>
              <a:ext uri="{FF2B5EF4-FFF2-40B4-BE49-F238E27FC236}">
                <a16:creationId xmlns:a16="http://schemas.microsoft.com/office/drawing/2014/main" id="{8131EC21-5D17-439D-A1FF-D36941C95957}"/>
              </a:ext>
            </a:extLst>
          </p:cNvPr>
          <p:cNvSpPr txBox="1">
            <a:spLocks/>
          </p:cNvSpPr>
          <p:nvPr/>
        </p:nvSpPr>
        <p:spPr>
          <a:xfrm>
            <a:off x="7130974" y="3088830"/>
            <a:ext cx="1883247" cy="422785"/>
          </a:xfrm>
          <a:prstGeom prst="rect">
            <a:avLst/>
          </a:prstGeom>
          <a:solidFill>
            <a:schemeClr val="bg1"/>
          </a:solid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Tree>
    <p:extLst>
      <p:ext uri="{BB962C8B-B14F-4D97-AF65-F5344CB8AC3E}">
        <p14:creationId xmlns:p14="http://schemas.microsoft.com/office/powerpoint/2010/main" val="1194642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5" name="Rectangle 4">
            <a:extLst>
              <a:ext uri="{FF2B5EF4-FFF2-40B4-BE49-F238E27FC236}">
                <a16:creationId xmlns:a16="http://schemas.microsoft.com/office/drawing/2014/main" id="{7DD62F26-3FE9-495E-B608-4D3173780383}"/>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Who is behind it?</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grpSp>
        <p:nvGrpSpPr>
          <p:cNvPr id="8" name="Group 7">
            <a:extLst>
              <a:ext uri="{FF2B5EF4-FFF2-40B4-BE49-F238E27FC236}">
                <a16:creationId xmlns:a16="http://schemas.microsoft.com/office/drawing/2014/main" id="{05B0BDE7-86FF-4EA7-8777-84418B1D7C8D}"/>
              </a:ext>
            </a:extLst>
          </p:cNvPr>
          <p:cNvGrpSpPr/>
          <p:nvPr/>
        </p:nvGrpSpPr>
        <p:grpSpPr>
          <a:xfrm>
            <a:off x="449342" y="570321"/>
            <a:ext cx="11041619" cy="5692360"/>
            <a:chOff x="449342" y="570321"/>
            <a:chExt cx="11041619" cy="5692360"/>
          </a:xfrm>
        </p:grpSpPr>
        <p:sp>
          <p:nvSpPr>
            <p:cNvPr id="20" name="Rectangle 19">
              <a:extLst>
                <a:ext uri="{FF2B5EF4-FFF2-40B4-BE49-F238E27FC236}">
                  <a16:creationId xmlns:a16="http://schemas.microsoft.com/office/drawing/2014/main" id="{39239C2B-BF94-4D58-836C-34747E5A4646}"/>
                </a:ext>
              </a:extLst>
            </p:cNvPr>
            <p:cNvSpPr>
              <a:spLocks noChangeArrowheads="1"/>
            </p:cNvSpPr>
            <p:nvPr/>
          </p:nvSpPr>
          <p:spPr bwMode="auto">
            <a:xfrm>
              <a:off x="449342" y="2794602"/>
              <a:ext cx="614681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17 manufacturers collaborated on crowdfunding GreenScreen® benchmark scores.</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2B26756B-19E0-4505-87FD-685666137344}"/>
                </a:ext>
              </a:extLst>
            </p:cNvPr>
            <p:cNvPicPr>
              <a:picLocks noChangeAspect="1"/>
            </p:cNvPicPr>
            <p:nvPr/>
          </p:nvPicPr>
          <p:blipFill>
            <a:blip r:embed="rId4"/>
            <a:stretch>
              <a:fillRect/>
            </a:stretch>
          </p:blipFill>
          <p:spPr>
            <a:xfrm>
              <a:off x="7825502" y="965349"/>
              <a:ext cx="3137137" cy="5297332"/>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94422547-C9E4-4507-B54B-A1B3918BFC4C}"/>
                </a:ext>
              </a:extLst>
            </p:cNvPr>
            <p:cNvSpPr>
              <a:spLocks noChangeArrowheads="1"/>
            </p:cNvSpPr>
            <p:nvPr/>
          </p:nvSpPr>
          <p:spPr bwMode="auto">
            <a:xfrm>
              <a:off x="7825503" y="570321"/>
              <a:ext cx="3665458" cy="52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0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Participants &amp; Supporters</a:t>
              </a:r>
              <a:endParaRPr kumimoji="0" lang="en-US" sz="20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grpSp>
        <p:nvGrpSpPr>
          <p:cNvPr id="7" name="Group 6">
            <a:extLst>
              <a:ext uri="{FF2B5EF4-FFF2-40B4-BE49-F238E27FC236}">
                <a16:creationId xmlns:a16="http://schemas.microsoft.com/office/drawing/2014/main" id="{8B62FA8E-CD64-4A55-81A2-EE230C9EFFA0}"/>
              </a:ext>
            </a:extLst>
          </p:cNvPr>
          <p:cNvGrpSpPr/>
          <p:nvPr/>
        </p:nvGrpSpPr>
        <p:grpSpPr>
          <a:xfrm>
            <a:off x="449342" y="1229819"/>
            <a:ext cx="11204177" cy="1789112"/>
            <a:chOff x="449342" y="1229819"/>
            <a:chExt cx="11204177" cy="1789112"/>
          </a:xfrm>
        </p:grpSpPr>
        <p:sp>
          <p:nvSpPr>
            <p:cNvPr id="12" name="Rectangle 11">
              <a:extLst>
                <a:ext uri="{FF2B5EF4-FFF2-40B4-BE49-F238E27FC236}">
                  <a16:creationId xmlns:a16="http://schemas.microsoft.com/office/drawing/2014/main" id="{A1E6F5CF-B019-4A46-B6FC-748A2F599D3B}"/>
                </a:ext>
              </a:extLst>
            </p:cNvPr>
            <p:cNvSpPr>
              <a:spLocks noChangeArrowheads="1"/>
            </p:cNvSpPr>
            <p:nvPr/>
          </p:nvSpPr>
          <p:spPr bwMode="auto">
            <a:xfrm>
              <a:off x="449342" y="1633101"/>
              <a:ext cx="6146811" cy="138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Initiative of the Tile Council of North America (TCNA).</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6" name="Picture 5" descr="Logo&#10;&#10;Description automatically generated">
              <a:extLst>
                <a:ext uri="{FF2B5EF4-FFF2-40B4-BE49-F238E27FC236}">
                  <a16:creationId xmlns:a16="http://schemas.microsoft.com/office/drawing/2014/main" id="{37BF2CC6-67B6-4ADA-9930-68A69AB52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0354" y="1229819"/>
              <a:ext cx="1673165" cy="690181"/>
            </a:xfrm>
            <a:prstGeom prst="rect">
              <a:avLst/>
            </a:prstGeom>
          </p:spPr>
        </p:pic>
      </p:grpSp>
      <p:grpSp>
        <p:nvGrpSpPr>
          <p:cNvPr id="15" name="Group 14">
            <a:extLst>
              <a:ext uri="{FF2B5EF4-FFF2-40B4-BE49-F238E27FC236}">
                <a16:creationId xmlns:a16="http://schemas.microsoft.com/office/drawing/2014/main" id="{60CC9CA5-34EC-4B73-8E3F-7B81C10F05E4}"/>
              </a:ext>
            </a:extLst>
          </p:cNvPr>
          <p:cNvGrpSpPr/>
          <p:nvPr/>
        </p:nvGrpSpPr>
        <p:grpSpPr>
          <a:xfrm>
            <a:off x="907312" y="3170074"/>
            <a:ext cx="4472762" cy="912653"/>
            <a:chOff x="907312" y="3170074"/>
            <a:chExt cx="4472762" cy="912653"/>
          </a:xfrm>
        </p:grpSpPr>
        <p:sp>
          <p:nvSpPr>
            <p:cNvPr id="13" name="Rectangle 12">
              <a:extLst>
                <a:ext uri="{FF2B5EF4-FFF2-40B4-BE49-F238E27FC236}">
                  <a16:creationId xmlns:a16="http://schemas.microsoft.com/office/drawing/2014/main" id="{777CD867-FD39-4513-B839-6F2EEB6B822C}"/>
                </a:ext>
              </a:extLst>
            </p:cNvPr>
            <p:cNvSpPr>
              <a:spLocks noChangeArrowheads="1"/>
            </p:cNvSpPr>
            <p:nvPr/>
          </p:nvSpPr>
          <p:spPr bwMode="auto">
            <a:xfrm>
              <a:off x="3062177" y="3170074"/>
              <a:ext cx="2317897" cy="455064"/>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8" name="Rectangle 17">
              <a:extLst>
                <a:ext uri="{FF2B5EF4-FFF2-40B4-BE49-F238E27FC236}">
                  <a16:creationId xmlns:a16="http://schemas.microsoft.com/office/drawing/2014/main" id="{33BD00A2-9A83-47C3-968A-765FF25C5C7F}"/>
                </a:ext>
              </a:extLst>
            </p:cNvPr>
            <p:cNvSpPr>
              <a:spLocks noChangeArrowheads="1"/>
            </p:cNvSpPr>
            <p:nvPr/>
          </p:nvSpPr>
          <p:spPr bwMode="auto">
            <a:xfrm>
              <a:off x="907312" y="3627663"/>
              <a:ext cx="2920409" cy="455064"/>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4183084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FOUR STEPS OF TRANSPARENCY</a:t>
            </a:r>
          </a:p>
        </p:txBody>
      </p:sp>
      <p:pic>
        <p:nvPicPr>
          <p:cNvPr id="3" name="Picture 2">
            <a:extLst>
              <a:ext uri="{FF2B5EF4-FFF2-40B4-BE49-F238E27FC236}">
                <a16:creationId xmlns:a16="http://schemas.microsoft.com/office/drawing/2014/main" id="{21C82310-33E1-485B-8ACA-99C7208FA84C}"/>
              </a:ext>
            </a:extLst>
          </p:cNvPr>
          <p:cNvPicPr>
            <a:picLocks noChangeAspect="1"/>
          </p:cNvPicPr>
          <p:nvPr/>
        </p:nvPicPr>
        <p:blipFill rotWithShape="1">
          <a:blip r:embed="rId4"/>
          <a:srcRect b="73153"/>
          <a:stretch/>
        </p:blipFill>
        <p:spPr>
          <a:xfrm>
            <a:off x="1136872" y="1019597"/>
            <a:ext cx="2712284" cy="1293699"/>
          </a:xfrm>
          <a:prstGeom prst="rect">
            <a:avLst/>
          </a:prstGeom>
        </p:spPr>
      </p:pic>
      <p:pic>
        <p:nvPicPr>
          <p:cNvPr id="6" name="Picture 5">
            <a:extLst>
              <a:ext uri="{FF2B5EF4-FFF2-40B4-BE49-F238E27FC236}">
                <a16:creationId xmlns:a16="http://schemas.microsoft.com/office/drawing/2014/main" id="{6F8E02E0-569B-4CC8-9395-AA7C7EEA7714}"/>
              </a:ext>
            </a:extLst>
          </p:cNvPr>
          <p:cNvPicPr>
            <a:picLocks noChangeAspect="1"/>
          </p:cNvPicPr>
          <p:nvPr/>
        </p:nvPicPr>
        <p:blipFill rotWithShape="1">
          <a:blip r:embed="rId4"/>
          <a:srcRect t="26872" b="49408"/>
          <a:stretch/>
        </p:blipFill>
        <p:spPr>
          <a:xfrm>
            <a:off x="1136872" y="2353235"/>
            <a:ext cx="2712284" cy="1143000"/>
          </a:xfrm>
          <a:prstGeom prst="rect">
            <a:avLst/>
          </a:prstGeom>
        </p:spPr>
      </p:pic>
      <p:pic>
        <p:nvPicPr>
          <p:cNvPr id="7" name="Picture 6">
            <a:extLst>
              <a:ext uri="{FF2B5EF4-FFF2-40B4-BE49-F238E27FC236}">
                <a16:creationId xmlns:a16="http://schemas.microsoft.com/office/drawing/2014/main" id="{70B75D59-FA10-423E-A22C-84DD5EB094F2}"/>
              </a:ext>
            </a:extLst>
          </p:cNvPr>
          <p:cNvPicPr>
            <a:picLocks noChangeAspect="1"/>
          </p:cNvPicPr>
          <p:nvPr/>
        </p:nvPicPr>
        <p:blipFill rotWithShape="1">
          <a:blip r:embed="rId4"/>
          <a:srcRect t="50930" b="25350"/>
          <a:stretch/>
        </p:blipFill>
        <p:spPr>
          <a:xfrm>
            <a:off x="1136872" y="3552402"/>
            <a:ext cx="2712284" cy="1143000"/>
          </a:xfrm>
          <a:prstGeom prst="rect">
            <a:avLst/>
          </a:prstGeom>
        </p:spPr>
      </p:pic>
      <p:pic>
        <p:nvPicPr>
          <p:cNvPr id="8" name="Picture 7">
            <a:extLst>
              <a:ext uri="{FF2B5EF4-FFF2-40B4-BE49-F238E27FC236}">
                <a16:creationId xmlns:a16="http://schemas.microsoft.com/office/drawing/2014/main" id="{AB7E1E9C-4A03-4627-BEEE-788DBA23515E}"/>
              </a:ext>
            </a:extLst>
          </p:cNvPr>
          <p:cNvPicPr>
            <a:picLocks noChangeAspect="1"/>
          </p:cNvPicPr>
          <p:nvPr/>
        </p:nvPicPr>
        <p:blipFill rotWithShape="1">
          <a:blip r:embed="rId4"/>
          <a:srcRect t="75983" b="297"/>
          <a:stretch/>
        </p:blipFill>
        <p:spPr>
          <a:xfrm>
            <a:off x="1136872" y="4751569"/>
            <a:ext cx="2712284" cy="1143000"/>
          </a:xfrm>
          <a:prstGeom prst="rect">
            <a:avLst/>
          </a:prstGeom>
        </p:spPr>
      </p:pic>
      <p:sp>
        <p:nvSpPr>
          <p:cNvPr id="9" name="Rectangle 8">
            <a:extLst>
              <a:ext uri="{FF2B5EF4-FFF2-40B4-BE49-F238E27FC236}">
                <a16:creationId xmlns:a16="http://schemas.microsoft.com/office/drawing/2014/main" id="{6C7F23BC-1A2E-43F5-A90D-0B75E5C7ABDD}"/>
              </a:ext>
            </a:extLst>
          </p:cNvPr>
          <p:cNvSpPr>
            <a:spLocks noChangeArrowheads="1"/>
          </p:cNvSpPr>
          <p:nvPr/>
        </p:nvSpPr>
        <p:spPr bwMode="auto">
          <a:xfrm>
            <a:off x="4854157" y="2181160"/>
            <a:ext cx="6095783" cy="249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These steps guide ceramic tile, mortar, and grout manufacturers in developing material ingredient reports using formats such as HPD and MI that satisfy common A&amp;D criteria. </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82946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1: INVENTORY</a:t>
            </a:r>
          </a:p>
        </p:txBody>
      </p:sp>
      <p:pic>
        <p:nvPicPr>
          <p:cNvPr id="3" name="Picture 2">
            <a:extLst>
              <a:ext uri="{FF2B5EF4-FFF2-40B4-BE49-F238E27FC236}">
                <a16:creationId xmlns:a16="http://schemas.microsoft.com/office/drawing/2014/main" id="{21C82310-33E1-485B-8ACA-99C7208FA84C}"/>
              </a:ext>
            </a:extLst>
          </p:cNvPr>
          <p:cNvPicPr>
            <a:picLocks noChangeAspect="1"/>
          </p:cNvPicPr>
          <p:nvPr/>
        </p:nvPicPr>
        <p:blipFill rotWithShape="1">
          <a:blip r:embed="rId4"/>
          <a:srcRect b="73153"/>
          <a:stretch/>
        </p:blipFill>
        <p:spPr>
          <a:xfrm>
            <a:off x="1136872" y="1019597"/>
            <a:ext cx="2712284" cy="1293699"/>
          </a:xfrm>
          <a:prstGeom prst="rect">
            <a:avLst/>
          </a:prstGeom>
        </p:spPr>
      </p:pic>
      <p:sp>
        <p:nvSpPr>
          <p:cNvPr id="13" name="Rectangle 12">
            <a:extLst>
              <a:ext uri="{FF2B5EF4-FFF2-40B4-BE49-F238E27FC236}">
                <a16:creationId xmlns:a16="http://schemas.microsoft.com/office/drawing/2014/main" id="{C8E0D4C3-B746-4F5D-8920-F3E1B8B718AB}"/>
              </a:ext>
            </a:extLst>
          </p:cNvPr>
          <p:cNvSpPr>
            <a:spLocks noChangeArrowheads="1"/>
          </p:cNvSpPr>
          <p:nvPr/>
        </p:nvSpPr>
        <p:spPr bwMode="auto">
          <a:xfrm>
            <a:off x="4693682" y="1382779"/>
            <a:ext cx="5658145" cy="181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For all building products, the risk of chemical exposure should be considered high unless proven otherwise. </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2" name="Group 1">
            <a:extLst>
              <a:ext uri="{FF2B5EF4-FFF2-40B4-BE49-F238E27FC236}">
                <a16:creationId xmlns:a16="http://schemas.microsoft.com/office/drawing/2014/main" id="{1023C693-3352-4D57-89B6-9C69CA7EACAD}"/>
              </a:ext>
            </a:extLst>
          </p:cNvPr>
          <p:cNvGrpSpPr/>
          <p:nvPr/>
        </p:nvGrpSpPr>
        <p:grpSpPr>
          <a:xfrm>
            <a:off x="4693682" y="3218898"/>
            <a:ext cx="5542139" cy="1355349"/>
            <a:chOff x="4693682" y="3218898"/>
            <a:chExt cx="5542139" cy="1355349"/>
          </a:xfrm>
        </p:grpSpPr>
        <p:sp>
          <p:nvSpPr>
            <p:cNvPr id="14" name="Rectangle 13">
              <a:extLst>
                <a:ext uri="{FF2B5EF4-FFF2-40B4-BE49-F238E27FC236}">
                  <a16:creationId xmlns:a16="http://schemas.microsoft.com/office/drawing/2014/main" id="{D67EE67A-EE2F-45FC-9F5C-B5035B221316}"/>
                </a:ext>
              </a:extLst>
            </p:cNvPr>
            <p:cNvSpPr>
              <a:spLocks noChangeArrowheads="1"/>
            </p:cNvSpPr>
            <p:nvPr/>
          </p:nvSpPr>
          <p:spPr bwMode="auto">
            <a:xfrm>
              <a:off x="4693682" y="3218898"/>
              <a:ext cx="5542139" cy="135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Chemicals are required to be inventoried if present at minimum threshold.</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9" name="Rectangle 8">
              <a:extLst>
                <a:ext uri="{FF2B5EF4-FFF2-40B4-BE49-F238E27FC236}">
                  <a16:creationId xmlns:a16="http://schemas.microsoft.com/office/drawing/2014/main" id="{39D4757F-FF2F-493C-BC25-AA6AC86B34E4}"/>
                </a:ext>
              </a:extLst>
            </p:cNvPr>
            <p:cNvSpPr>
              <a:spLocks noChangeArrowheads="1"/>
            </p:cNvSpPr>
            <p:nvPr/>
          </p:nvSpPr>
          <p:spPr bwMode="auto">
            <a:xfrm>
              <a:off x="5161773" y="4032913"/>
              <a:ext cx="3136065" cy="42031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grpSp>
        <p:nvGrpSpPr>
          <p:cNvPr id="4" name="Group 3">
            <a:extLst>
              <a:ext uri="{FF2B5EF4-FFF2-40B4-BE49-F238E27FC236}">
                <a16:creationId xmlns:a16="http://schemas.microsoft.com/office/drawing/2014/main" id="{9B742203-0240-452E-A7F2-BB39D31EF021}"/>
              </a:ext>
            </a:extLst>
          </p:cNvPr>
          <p:cNvGrpSpPr/>
          <p:nvPr/>
        </p:nvGrpSpPr>
        <p:grpSpPr>
          <a:xfrm>
            <a:off x="4693682" y="4705022"/>
            <a:ext cx="6385798" cy="1482418"/>
            <a:chOff x="4693682" y="4705022"/>
            <a:chExt cx="6385798" cy="1482418"/>
          </a:xfrm>
        </p:grpSpPr>
        <p:sp>
          <p:nvSpPr>
            <p:cNvPr id="15" name="Rectangle 14">
              <a:extLst>
                <a:ext uri="{FF2B5EF4-FFF2-40B4-BE49-F238E27FC236}">
                  <a16:creationId xmlns:a16="http://schemas.microsoft.com/office/drawing/2014/main" id="{12668665-F8D1-4853-9728-91C89EC7C26C}"/>
                </a:ext>
              </a:extLst>
            </p:cNvPr>
            <p:cNvSpPr>
              <a:spLocks noChangeArrowheads="1"/>
            </p:cNvSpPr>
            <p:nvPr/>
          </p:nvSpPr>
          <p:spPr bwMode="auto">
            <a:xfrm>
              <a:off x="4693682" y="4705022"/>
              <a:ext cx="6385798" cy="148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Manufacturers must identify the substances used in their products to a threshold of 1,000 ppm or 100 ppm.</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0" name="Rectangle 9">
              <a:extLst>
                <a:ext uri="{FF2B5EF4-FFF2-40B4-BE49-F238E27FC236}">
                  <a16:creationId xmlns:a16="http://schemas.microsoft.com/office/drawing/2014/main" id="{5F59825E-52CB-41D7-86CD-A83D4E4BCCBE}"/>
                </a:ext>
              </a:extLst>
            </p:cNvPr>
            <p:cNvSpPr>
              <a:spLocks noChangeArrowheads="1"/>
            </p:cNvSpPr>
            <p:nvPr/>
          </p:nvSpPr>
          <p:spPr bwMode="auto">
            <a:xfrm>
              <a:off x="7116602" y="5484747"/>
              <a:ext cx="3654681" cy="42031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4178831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1: INVENTORY</a:t>
            </a:r>
          </a:p>
        </p:txBody>
      </p:sp>
      <p:grpSp>
        <p:nvGrpSpPr>
          <p:cNvPr id="3" name="Group 2">
            <a:extLst>
              <a:ext uri="{FF2B5EF4-FFF2-40B4-BE49-F238E27FC236}">
                <a16:creationId xmlns:a16="http://schemas.microsoft.com/office/drawing/2014/main" id="{238C57D6-AA9F-4C69-8A72-0E69A09E3704}"/>
              </a:ext>
            </a:extLst>
          </p:cNvPr>
          <p:cNvGrpSpPr/>
          <p:nvPr/>
        </p:nvGrpSpPr>
        <p:grpSpPr>
          <a:xfrm>
            <a:off x="2093307" y="1835734"/>
            <a:ext cx="3857628" cy="4475935"/>
            <a:chOff x="2093307" y="1835734"/>
            <a:chExt cx="3857628" cy="4475935"/>
          </a:xfrm>
        </p:grpSpPr>
        <p:pic>
          <p:nvPicPr>
            <p:cNvPr id="2" name="Picture 1">
              <a:extLst>
                <a:ext uri="{FF2B5EF4-FFF2-40B4-BE49-F238E27FC236}">
                  <a16:creationId xmlns:a16="http://schemas.microsoft.com/office/drawing/2014/main" id="{C43EB495-3279-40CE-B7B2-7913597437C6}"/>
                </a:ext>
              </a:extLst>
            </p:cNvPr>
            <p:cNvPicPr>
              <a:picLocks noChangeAspect="1"/>
            </p:cNvPicPr>
            <p:nvPr/>
          </p:nvPicPr>
          <p:blipFill rotWithShape="1">
            <a:blip r:embed="rId4">
              <a:clrChange>
                <a:clrFrom>
                  <a:srgbClr val="062C42"/>
                </a:clrFrom>
                <a:clrTo>
                  <a:srgbClr val="062C42">
                    <a:alpha val="0"/>
                  </a:srgbClr>
                </a:clrTo>
              </a:clrChange>
            </a:blip>
            <a:srcRect r="50000"/>
            <a:stretch/>
          </p:blipFill>
          <p:spPr>
            <a:xfrm>
              <a:off x="2178355" y="1835734"/>
              <a:ext cx="3223175" cy="4205106"/>
            </a:xfrm>
            <a:prstGeom prst="rect">
              <a:avLst/>
            </a:prstGeom>
          </p:spPr>
        </p:pic>
        <p:sp>
          <p:nvSpPr>
            <p:cNvPr id="9" name="Rectangle 8">
              <a:extLst>
                <a:ext uri="{FF2B5EF4-FFF2-40B4-BE49-F238E27FC236}">
                  <a16:creationId xmlns:a16="http://schemas.microsoft.com/office/drawing/2014/main" id="{42BA47FB-E9BD-49A3-9AC8-63F8F6772C76}"/>
                </a:ext>
              </a:extLst>
            </p:cNvPr>
            <p:cNvSpPr>
              <a:spLocks noChangeArrowheads="1"/>
            </p:cNvSpPr>
            <p:nvPr/>
          </p:nvSpPr>
          <p:spPr bwMode="auto">
            <a:xfrm>
              <a:off x="2093307" y="5096747"/>
              <a:ext cx="3857628" cy="1214922"/>
            </a:xfrm>
            <a:prstGeom prst="rect">
              <a:avLst/>
            </a:prstGeom>
            <a:solidFill>
              <a:srgbClr val="FFFFFF"/>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1,000 ppm level requires knowledge of intentionally added ingredients to 99.9%</a:t>
              </a: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12" name="Rectangle 11">
            <a:extLst>
              <a:ext uri="{FF2B5EF4-FFF2-40B4-BE49-F238E27FC236}">
                <a16:creationId xmlns:a16="http://schemas.microsoft.com/office/drawing/2014/main" id="{7E626284-DE0D-4DE8-94A4-97B537BA4246}"/>
              </a:ext>
            </a:extLst>
          </p:cNvPr>
          <p:cNvSpPr>
            <a:spLocks noChangeArrowheads="1"/>
          </p:cNvSpPr>
          <p:nvPr/>
        </p:nvSpPr>
        <p:spPr bwMode="auto">
          <a:xfrm>
            <a:off x="4022121" y="1090392"/>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Inventory Thresholds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F4775DF5-1B44-48A7-85E4-9DB8A25E81BC}"/>
              </a:ext>
            </a:extLst>
          </p:cNvPr>
          <p:cNvGrpSpPr/>
          <p:nvPr/>
        </p:nvGrpSpPr>
        <p:grpSpPr>
          <a:xfrm>
            <a:off x="6552814" y="1835734"/>
            <a:ext cx="3857628" cy="4475935"/>
            <a:chOff x="6552814" y="1835734"/>
            <a:chExt cx="3857628" cy="4475935"/>
          </a:xfrm>
        </p:grpSpPr>
        <p:pic>
          <p:nvPicPr>
            <p:cNvPr id="16" name="Picture 15">
              <a:extLst>
                <a:ext uri="{FF2B5EF4-FFF2-40B4-BE49-F238E27FC236}">
                  <a16:creationId xmlns:a16="http://schemas.microsoft.com/office/drawing/2014/main" id="{7E12CB92-22FE-48F9-8253-3AE2C6B86A4B}"/>
                </a:ext>
              </a:extLst>
            </p:cNvPr>
            <p:cNvPicPr>
              <a:picLocks noChangeAspect="1"/>
            </p:cNvPicPr>
            <p:nvPr/>
          </p:nvPicPr>
          <p:blipFill rotWithShape="1">
            <a:blip r:embed="rId4">
              <a:clrChange>
                <a:clrFrom>
                  <a:srgbClr val="062C42"/>
                </a:clrFrom>
                <a:clrTo>
                  <a:srgbClr val="062C42">
                    <a:alpha val="0"/>
                  </a:srgbClr>
                </a:clrTo>
              </a:clrChange>
            </a:blip>
            <a:srcRect l="50000" r="-1"/>
            <a:stretch/>
          </p:blipFill>
          <p:spPr>
            <a:xfrm>
              <a:off x="6552814" y="1835734"/>
              <a:ext cx="3223176" cy="4205106"/>
            </a:xfrm>
            <a:prstGeom prst="rect">
              <a:avLst/>
            </a:prstGeom>
          </p:spPr>
        </p:pic>
        <p:sp>
          <p:nvSpPr>
            <p:cNvPr id="10" name="Rectangle 9">
              <a:extLst>
                <a:ext uri="{FF2B5EF4-FFF2-40B4-BE49-F238E27FC236}">
                  <a16:creationId xmlns:a16="http://schemas.microsoft.com/office/drawing/2014/main" id="{43A115B6-7548-4710-9F4E-BDA091B324D3}"/>
                </a:ext>
              </a:extLst>
            </p:cNvPr>
            <p:cNvSpPr>
              <a:spLocks noChangeArrowheads="1"/>
            </p:cNvSpPr>
            <p:nvPr/>
          </p:nvSpPr>
          <p:spPr bwMode="auto">
            <a:xfrm>
              <a:off x="6552814" y="5096747"/>
              <a:ext cx="3857628" cy="1214922"/>
            </a:xfrm>
            <a:prstGeom prst="rect">
              <a:avLst/>
            </a:prstGeom>
            <a:solidFill>
              <a:srgbClr val="FFFFFF"/>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100 ppm level requires knowledge of intentionally added ingredients to 99.99%</a:t>
              </a: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3435171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grpSp>
        <p:nvGrpSpPr>
          <p:cNvPr id="33" name="Group 32">
            <a:extLst>
              <a:ext uri="{FF2B5EF4-FFF2-40B4-BE49-F238E27FC236}">
                <a16:creationId xmlns:a16="http://schemas.microsoft.com/office/drawing/2014/main" id="{F72C2B98-412A-4097-80BE-8A34224D16E6}"/>
              </a:ext>
            </a:extLst>
          </p:cNvPr>
          <p:cNvGrpSpPr/>
          <p:nvPr/>
        </p:nvGrpSpPr>
        <p:grpSpPr>
          <a:xfrm>
            <a:off x="169542" y="951246"/>
            <a:ext cx="4565019" cy="2313069"/>
            <a:chOff x="169542" y="951246"/>
            <a:chExt cx="4565019" cy="2313069"/>
          </a:xfrm>
        </p:grpSpPr>
        <p:pic>
          <p:nvPicPr>
            <p:cNvPr id="32" name="Picture 31" descr="A picture containing text&#10;&#10;Description automatically generated">
              <a:extLst>
                <a:ext uri="{FF2B5EF4-FFF2-40B4-BE49-F238E27FC236}">
                  <a16:creationId xmlns:a16="http://schemas.microsoft.com/office/drawing/2014/main" id="{1DADB03E-7E01-4105-84D5-85A5F27B7CB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75" b="8606"/>
            <a:stretch/>
          </p:blipFill>
          <p:spPr>
            <a:xfrm>
              <a:off x="169542" y="951246"/>
              <a:ext cx="2946665" cy="2313069"/>
            </a:xfrm>
            <a:prstGeom prst="rect">
              <a:avLst/>
            </a:prstGeom>
          </p:spPr>
        </p:pic>
        <p:sp>
          <p:nvSpPr>
            <p:cNvPr id="16" name="Rectangle 15">
              <a:extLst>
                <a:ext uri="{FF2B5EF4-FFF2-40B4-BE49-F238E27FC236}">
                  <a16:creationId xmlns:a16="http://schemas.microsoft.com/office/drawing/2014/main" id="{6AF47181-C5E8-46FF-B372-4CFAC17FEBC4}"/>
                </a:ext>
              </a:extLst>
            </p:cNvPr>
            <p:cNvSpPr>
              <a:spLocks noChangeArrowheads="1"/>
            </p:cNvSpPr>
            <p:nvPr/>
          </p:nvSpPr>
          <p:spPr bwMode="auto">
            <a:xfrm>
              <a:off x="2672583" y="1799076"/>
              <a:ext cx="2061978" cy="62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Tile</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grpSp>
        <p:nvGrpSpPr>
          <p:cNvPr id="44" name="Group 43">
            <a:extLst>
              <a:ext uri="{FF2B5EF4-FFF2-40B4-BE49-F238E27FC236}">
                <a16:creationId xmlns:a16="http://schemas.microsoft.com/office/drawing/2014/main" id="{BD91AD9B-A053-433C-AE56-8A65466C8047}"/>
              </a:ext>
            </a:extLst>
          </p:cNvPr>
          <p:cNvGrpSpPr/>
          <p:nvPr/>
        </p:nvGrpSpPr>
        <p:grpSpPr>
          <a:xfrm>
            <a:off x="5948006" y="1278347"/>
            <a:ext cx="5119221" cy="1587773"/>
            <a:chOff x="5948006" y="1278347"/>
            <a:chExt cx="5119221" cy="1587773"/>
          </a:xfrm>
        </p:grpSpPr>
        <p:pic>
          <p:nvPicPr>
            <p:cNvPr id="35" name="Picture 34">
              <a:extLst>
                <a:ext uri="{FF2B5EF4-FFF2-40B4-BE49-F238E27FC236}">
                  <a16:creationId xmlns:a16="http://schemas.microsoft.com/office/drawing/2014/main" id="{5DCE9AB8-31C7-4331-A499-32EC0EC32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1230" y="1278347"/>
              <a:ext cx="2385997" cy="1587773"/>
            </a:xfrm>
            <a:prstGeom prst="rect">
              <a:avLst/>
            </a:prstGeom>
            <a:ln>
              <a:noFill/>
            </a:ln>
            <a:effectLst>
              <a:outerShdw blurRad="292100" dist="139700" dir="2700000" algn="tl" rotWithShape="0">
                <a:srgbClr val="333333">
                  <a:alpha val="65000"/>
                </a:srgbClr>
              </a:outerShdw>
            </a:effectLst>
          </p:spPr>
        </p:pic>
        <p:sp>
          <p:nvSpPr>
            <p:cNvPr id="36" name="Rectangle 35">
              <a:extLst>
                <a:ext uri="{FF2B5EF4-FFF2-40B4-BE49-F238E27FC236}">
                  <a16:creationId xmlns:a16="http://schemas.microsoft.com/office/drawing/2014/main" id="{3BB486A0-A2C9-4E4D-976B-90666C60E0AB}"/>
                </a:ext>
              </a:extLst>
            </p:cNvPr>
            <p:cNvSpPr>
              <a:spLocks noChangeArrowheads="1"/>
            </p:cNvSpPr>
            <p:nvPr/>
          </p:nvSpPr>
          <p:spPr bwMode="auto">
            <a:xfrm>
              <a:off x="5948006" y="1795032"/>
              <a:ext cx="2385996" cy="62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r"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Mortar</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grpSp>
        <p:nvGrpSpPr>
          <p:cNvPr id="49" name="Group 48">
            <a:extLst>
              <a:ext uri="{FF2B5EF4-FFF2-40B4-BE49-F238E27FC236}">
                <a16:creationId xmlns:a16="http://schemas.microsoft.com/office/drawing/2014/main" id="{339CFA3E-1390-4C96-B6D4-99895E7651A7}"/>
              </a:ext>
            </a:extLst>
          </p:cNvPr>
          <p:cNvGrpSpPr/>
          <p:nvPr/>
        </p:nvGrpSpPr>
        <p:grpSpPr>
          <a:xfrm>
            <a:off x="665229" y="2951480"/>
            <a:ext cx="4750143" cy="1502506"/>
            <a:chOff x="665229" y="2951480"/>
            <a:chExt cx="4750143" cy="1502506"/>
          </a:xfrm>
        </p:grpSpPr>
        <p:grpSp>
          <p:nvGrpSpPr>
            <p:cNvPr id="26" name="Group 25">
              <a:extLst>
                <a:ext uri="{FF2B5EF4-FFF2-40B4-BE49-F238E27FC236}">
                  <a16:creationId xmlns:a16="http://schemas.microsoft.com/office/drawing/2014/main" id="{710CCCD1-14C7-414F-B5BB-7D41BBBDC13B}"/>
                </a:ext>
              </a:extLst>
            </p:cNvPr>
            <p:cNvGrpSpPr/>
            <p:nvPr/>
          </p:nvGrpSpPr>
          <p:grpSpPr>
            <a:xfrm>
              <a:off x="665229" y="3411800"/>
              <a:ext cx="4750143" cy="1042186"/>
              <a:chOff x="665229" y="3625659"/>
              <a:chExt cx="4750143" cy="1042186"/>
            </a:xfrm>
          </p:grpSpPr>
          <p:sp>
            <p:nvSpPr>
              <p:cNvPr id="13" name="Rectangle 12">
                <a:extLst>
                  <a:ext uri="{FF2B5EF4-FFF2-40B4-BE49-F238E27FC236}">
                    <a16:creationId xmlns:a16="http://schemas.microsoft.com/office/drawing/2014/main" id="{C8E0D4C3-B746-4F5D-8920-F3E1B8B718AB}"/>
                  </a:ext>
                </a:extLst>
              </p:cNvPr>
              <p:cNvSpPr>
                <a:spLocks noChangeArrowheads="1"/>
              </p:cNvSpPr>
              <p:nvPr/>
            </p:nvSpPr>
            <p:spPr bwMode="auto">
              <a:xfrm>
                <a:off x="2144355" y="3988351"/>
                <a:ext cx="3271017" cy="62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Feldspar</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4" name="Picture 3">
                <a:extLst>
                  <a:ext uri="{FF2B5EF4-FFF2-40B4-BE49-F238E27FC236}">
                    <a16:creationId xmlns:a16="http://schemas.microsoft.com/office/drawing/2014/main" id="{13F2D5F9-3FBC-4B55-A2E0-FABC5D42D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229" y="3625659"/>
                <a:ext cx="1474907" cy="1042186"/>
              </a:xfrm>
              <a:prstGeom prst="rect">
                <a:avLst/>
              </a:prstGeom>
            </p:spPr>
          </p:pic>
        </p:grpSp>
        <p:sp>
          <p:nvSpPr>
            <p:cNvPr id="45" name="Arrow: Right 44">
              <a:extLst>
                <a:ext uri="{FF2B5EF4-FFF2-40B4-BE49-F238E27FC236}">
                  <a16:creationId xmlns:a16="http://schemas.microsoft.com/office/drawing/2014/main" id="{6DF03A74-8155-4815-A916-476CBFDEF320}"/>
                </a:ext>
              </a:extLst>
            </p:cNvPr>
            <p:cNvSpPr/>
            <p:nvPr/>
          </p:nvSpPr>
          <p:spPr>
            <a:xfrm rot="5400000">
              <a:off x="1374391" y="2979771"/>
              <a:ext cx="422342"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1" name="Group 50">
            <a:extLst>
              <a:ext uri="{FF2B5EF4-FFF2-40B4-BE49-F238E27FC236}">
                <a16:creationId xmlns:a16="http://schemas.microsoft.com/office/drawing/2014/main" id="{F50A38C3-BC68-4096-BD42-307A31CC6D0C}"/>
              </a:ext>
            </a:extLst>
          </p:cNvPr>
          <p:cNvGrpSpPr/>
          <p:nvPr/>
        </p:nvGrpSpPr>
        <p:grpSpPr>
          <a:xfrm>
            <a:off x="6912438" y="2951480"/>
            <a:ext cx="3872604" cy="1716383"/>
            <a:chOff x="6912438" y="2951480"/>
            <a:chExt cx="3872604" cy="1716383"/>
          </a:xfrm>
        </p:grpSpPr>
        <p:grpSp>
          <p:nvGrpSpPr>
            <p:cNvPr id="43" name="Group 42">
              <a:extLst>
                <a:ext uri="{FF2B5EF4-FFF2-40B4-BE49-F238E27FC236}">
                  <a16:creationId xmlns:a16="http://schemas.microsoft.com/office/drawing/2014/main" id="{CA42BD73-DFAD-4CA6-A055-E7644BAA504D}"/>
                </a:ext>
              </a:extLst>
            </p:cNvPr>
            <p:cNvGrpSpPr/>
            <p:nvPr/>
          </p:nvGrpSpPr>
          <p:grpSpPr>
            <a:xfrm>
              <a:off x="6912438" y="3280039"/>
              <a:ext cx="3872604" cy="1387824"/>
              <a:chOff x="6912438" y="3280039"/>
              <a:chExt cx="3872604" cy="1387824"/>
            </a:xfrm>
          </p:grpSpPr>
          <p:pic>
            <p:nvPicPr>
              <p:cNvPr id="31" name="Picture 30" descr="A picture containing text&#10;&#10;Description automatically generated">
                <a:extLst>
                  <a:ext uri="{FF2B5EF4-FFF2-40B4-BE49-F238E27FC236}">
                    <a16:creationId xmlns:a16="http://schemas.microsoft.com/office/drawing/2014/main" id="{FC750334-936A-4EDD-930A-6C5A9EFDC7BE}"/>
                  </a:ext>
                </a:extLst>
              </p:cNvPr>
              <p:cNvPicPr>
                <a:picLocks noChangeAspect="1"/>
              </p:cNvPicPr>
              <p:nvPr/>
            </p:nvPicPr>
            <p:blipFill rotWithShape="1">
              <a:blip r:embed="rId7" cstate="print">
                <a:clrChange>
                  <a:clrFrom>
                    <a:srgbClr val="F5F4F0"/>
                  </a:clrFrom>
                  <a:clrTo>
                    <a:srgbClr val="F5F4F0">
                      <a:alpha val="0"/>
                    </a:srgbClr>
                  </a:clrTo>
                </a:clrChange>
                <a:extLst>
                  <a:ext uri="{28A0092B-C50C-407E-A947-70E740481C1C}">
                    <a14:useLocalDpi xmlns:a14="http://schemas.microsoft.com/office/drawing/2010/main" val="0"/>
                  </a:ext>
                </a:extLst>
              </a:blip>
              <a:srcRect b="9213"/>
              <a:stretch/>
            </p:blipFill>
            <p:spPr>
              <a:xfrm>
                <a:off x="9068933" y="3280039"/>
                <a:ext cx="1716109" cy="1387824"/>
              </a:xfrm>
              <a:prstGeom prst="rect">
                <a:avLst/>
              </a:prstGeom>
            </p:spPr>
          </p:pic>
          <p:sp>
            <p:nvSpPr>
              <p:cNvPr id="37" name="Rectangle 36">
                <a:extLst>
                  <a:ext uri="{FF2B5EF4-FFF2-40B4-BE49-F238E27FC236}">
                    <a16:creationId xmlns:a16="http://schemas.microsoft.com/office/drawing/2014/main" id="{7FCD9426-770B-4959-8297-20F7968F1F91}"/>
                  </a:ext>
                </a:extLst>
              </p:cNvPr>
              <p:cNvSpPr>
                <a:spLocks noChangeArrowheads="1"/>
              </p:cNvSpPr>
              <p:nvPr/>
            </p:nvSpPr>
            <p:spPr bwMode="auto">
              <a:xfrm>
                <a:off x="6912438" y="3568785"/>
                <a:ext cx="2015924" cy="90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r"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Portland cement</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46" name="Arrow: Right 45">
              <a:extLst>
                <a:ext uri="{FF2B5EF4-FFF2-40B4-BE49-F238E27FC236}">
                  <a16:creationId xmlns:a16="http://schemas.microsoft.com/office/drawing/2014/main" id="{C074AFC9-4E06-41F3-B244-BC9C0E8659A1}"/>
                </a:ext>
              </a:extLst>
            </p:cNvPr>
            <p:cNvSpPr/>
            <p:nvPr/>
          </p:nvSpPr>
          <p:spPr>
            <a:xfrm rot="5400000">
              <a:off x="9779746" y="2979771"/>
              <a:ext cx="422342"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2F5FCC59-3644-476D-BBEA-51CB746F1E3E}"/>
              </a:ext>
            </a:extLst>
          </p:cNvPr>
          <p:cNvGrpSpPr/>
          <p:nvPr/>
        </p:nvGrpSpPr>
        <p:grpSpPr>
          <a:xfrm>
            <a:off x="373689" y="4636855"/>
            <a:ext cx="5707990" cy="1558908"/>
            <a:chOff x="373689" y="4636855"/>
            <a:chExt cx="5707990" cy="1558908"/>
          </a:xfrm>
        </p:grpSpPr>
        <p:grpSp>
          <p:nvGrpSpPr>
            <p:cNvPr id="27" name="Group 26">
              <a:extLst>
                <a:ext uri="{FF2B5EF4-FFF2-40B4-BE49-F238E27FC236}">
                  <a16:creationId xmlns:a16="http://schemas.microsoft.com/office/drawing/2014/main" id="{5FEB34D2-D9A5-4F66-A2EA-F6263DAC36E5}"/>
                </a:ext>
              </a:extLst>
            </p:cNvPr>
            <p:cNvGrpSpPr/>
            <p:nvPr/>
          </p:nvGrpSpPr>
          <p:grpSpPr>
            <a:xfrm>
              <a:off x="373689" y="4803913"/>
              <a:ext cx="5707990" cy="1391850"/>
              <a:chOff x="373689" y="4803913"/>
              <a:chExt cx="5707990" cy="1391850"/>
            </a:xfrm>
          </p:grpSpPr>
          <p:pic>
            <p:nvPicPr>
              <p:cNvPr id="12" name="Picture 11" descr="A picture containing sweet&#10;&#10;Description automatically generated">
                <a:extLst>
                  <a:ext uri="{FF2B5EF4-FFF2-40B4-BE49-F238E27FC236}">
                    <a16:creationId xmlns:a16="http://schemas.microsoft.com/office/drawing/2014/main" id="{88D419C8-3DED-414F-88B8-B53A0304C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689" y="5104699"/>
                <a:ext cx="1116238" cy="812621"/>
              </a:xfrm>
              <a:prstGeom prst="rect">
                <a:avLst/>
              </a:prstGeom>
            </p:spPr>
          </p:pic>
          <p:pic>
            <p:nvPicPr>
              <p:cNvPr id="19" name="Picture 18" descr="A picture containing spice&#10;&#10;Description automatically generated">
                <a:extLst>
                  <a:ext uri="{FF2B5EF4-FFF2-40B4-BE49-F238E27FC236}">
                    <a16:creationId xmlns:a16="http://schemas.microsoft.com/office/drawing/2014/main" id="{3310B3D6-7B00-4258-8937-658F40FC6B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4702" y="5013695"/>
                <a:ext cx="1403246" cy="1051080"/>
              </a:xfrm>
              <a:prstGeom prst="rect">
                <a:avLst/>
              </a:prstGeom>
            </p:spPr>
          </p:pic>
          <p:pic>
            <p:nvPicPr>
              <p:cNvPr id="23" name="Picture 22" descr="A picture containing sugar&#10;&#10;Description automatically generated">
                <a:extLst>
                  <a:ext uri="{FF2B5EF4-FFF2-40B4-BE49-F238E27FC236}">
                    <a16:creationId xmlns:a16="http://schemas.microsoft.com/office/drawing/2014/main" id="{91E59926-47BF-4C66-98CA-E083A2D74113}"/>
                  </a:ext>
                </a:extLst>
              </p:cNvPr>
              <p:cNvPicPr>
                <a:picLocks noChangeAspect="1"/>
              </p:cNvPicPr>
              <p:nvPr/>
            </p:nvPicPr>
            <p:blipFill>
              <a:blip r:embed="rId10" cstate="print">
                <a:clrChange>
                  <a:clrFrom>
                    <a:srgbClr val="6D6D6D"/>
                  </a:clrFrom>
                  <a:clrTo>
                    <a:srgbClr val="6D6D6D">
                      <a:alpha val="0"/>
                    </a:srgbClr>
                  </a:clrTo>
                </a:clrChange>
                <a:extLst>
                  <a:ext uri="{28A0092B-C50C-407E-A947-70E740481C1C}">
                    <a14:useLocalDpi xmlns:a14="http://schemas.microsoft.com/office/drawing/2010/main" val="0"/>
                  </a:ext>
                </a:extLst>
              </a:blip>
              <a:stretch>
                <a:fillRect/>
              </a:stretch>
            </p:blipFill>
            <p:spPr>
              <a:xfrm>
                <a:off x="2290193" y="5100254"/>
                <a:ext cx="866949" cy="866949"/>
              </a:xfrm>
              <a:prstGeom prst="rect">
                <a:avLst/>
              </a:prstGeom>
            </p:spPr>
          </p:pic>
          <p:sp>
            <p:nvSpPr>
              <p:cNvPr id="24" name="Rectangle 23">
                <a:extLst>
                  <a:ext uri="{FF2B5EF4-FFF2-40B4-BE49-F238E27FC236}">
                    <a16:creationId xmlns:a16="http://schemas.microsoft.com/office/drawing/2014/main" id="{75B903FE-34F0-4BC4-8834-C879FDFF6B87}"/>
                  </a:ext>
                </a:extLst>
              </p:cNvPr>
              <p:cNvSpPr>
                <a:spLocks noChangeArrowheads="1"/>
              </p:cNvSpPr>
              <p:nvPr/>
            </p:nvSpPr>
            <p:spPr bwMode="auto">
              <a:xfrm>
                <a:off x="3204641" y="4803913"/>
                <a:ext cx="2877038" cy="139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Quartz, aluminum oxide, calcium oxide, potassium oxide, sodium oxide</a:t>
                </a: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47" name="Arrow: Right 46">
              <a:extLst>
                <a:ext uri="{FF2B5EF4-FFF2-40B4-BE49-F238E27FC236}">
                  <a16:creationId xmlns:a16="http://schemas.microsoft.com/office/drawing/2014/main" id="{080F0978-15A8-4D7F-8596-8230235EEE38}"/>
                </a:ext>
              </a:extLst>
            </p:cNvPr>
            <p:cNvSpPr/>
            <p:nvPr/>
          </p:nvSpPr>
          <p:spPr>
            <a:xfrm rot="5400000">
              <a:off x="1374391" y="4665146"/>
              <a:ext cx="422342"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356F04F3-FC07-4741-9941-E3C9E2882E8D}"/>
              </a:ext>
            </a:extLst>
          </p:cNvPr>
          <p:cNvGrpSpPr/>
          <p:nvPr/>
        </p:nvGrpSpPr>
        <p:grpSpPr>
          <a:xfrm>
            <a:off x="6235012" y="4691447"/>
            <a:ext cx="5707990" cy="1504316"/>
            <a:chOff x="6235012" y="4691447"/>
            <a:chExt cx="5707990" cy="1504316"/>
          </a:xfrm>
        </p:grpSpPr>
        <p:grpSp>
          <p:nvGrpSpPr>
            <p:cNvPr id="38" name="Group 37">
              <a:extLst>
                <a:ext uri="{FF2B5EF4-FFF2-40B4-BE49-F238E27FC236}">
                  <a16:creationId xmlns:a16="http://schemas.microsoft.com/office/drawing/2014/main" id="{5161FEAA-3D21-40F6-803A-F15FB73BCD97}"/>
                </a:ext>
              </a:extLst>
            </p:cNvPr>
            <p:cNvGrpSpPr/>
            <p:nvPr/>
          </p:nvGrpSpPr>
          <p:grpSpPr>
            <a:xfrm>
              <a:off x="6235012" y="4803913"/>
              <a:ext cx="5707990" cy="1391850"/>
              <a:chOff x="-2550848" y="4803913"/>
              <a:chExt cx="5707990" cy="1391850"/>
            </a:xfrm>
          </p:grpSpPr>
          <p:pic>
            <p:nvPicPr>
              <p:cNvPr id="39" name="Picture 38" descr="A picture containing sweet&#10;&#10;Description automatically generated">
                <a:extLst>
                  <a:ext uri="{FF2B5EF4-FFF2-40B4-BE49-F238E27FC236}">
                    <a16:creationId xmlns:a16="http://schemas.microsoft.com/office/drawing/2014/main" id="{A6417BB9-085F-4B08-B9C0-11D2C1F8E8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689" y="5104699"/>
                <a:ext cx="1116238" cy="812621"/>
              </a:xfrm>
              <a:prstGeom prst="rect">
                <a:avLst/>
              </a:prstGeom>
            </p:spPr>
          </p:pic>
          <p:pic>
            <p:nvPicPr>
              <p:cNvPr id="40" name="Picture 39" descr="A picture containing spice&#10;&#10;Description automatically generated">
                <a:extLst>
                  <a:ext uri="{FF2B5EF4-FFF2-40B4-BE49-F238E27FC236}">
                    <a16:creationId xmlns:a16="http://schemas.microsoft.com/office/drawing/2014/main" id="{7114C8E1-C107-47D5-A474-5B8025F72C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4702" y="5013695"/>
                <a:ext cx="1403246" cy="1051080"/>
              </a:xfrm>
              <a:prstGeom prst="rect">
                <a:avLst/>
              </a:prstGeom>
            </p:spPr>
          </p:pic>
          <p:pic>
            <p:nvPicPr>
              <p:cNvPr id="41" name="Picture 40" descr="A picture containing sugar&#10;&#10;Description automatically generated">
                <a:extLst>
                  <a:ext uri="{FF2B5EF4-FFF2-40B4-BE49-F238E27FC236}">
                    <a16:creationId xmlns:a16="http://schemas.microsoft.com/office/drawing/2014/main" id="{C1275054-6D5C-4A17-819D-6475DFD87606}"/>
                  </a:ext>
                </a:extLst>
              </p:cNvPr>
              <p:cNvPicPr>
                <a:picLocks noChangeAspect="1"/>
              </p:cNvPicPr>
              <p:nvPr/>
            </p:nvPicPr>
            <p:blipFill>
              <a:blip r:embed="rId10" cstate="print">
                <a:clrChange>
                  <a:clrFrom>
                    <a:srgbClr val="6D6D6D"/>
                  </a:clrFrom>
                  <a:clrTo>
                    <a:srgbClr val="6D6D6D">
                      <a:alpha val="0"/>
                    </a:srgbClr>
                  </a:clrTo>
                </a:clrChange>
                <a:extLst>
                  <a:ext uri="{28A0092B-C50C-407E-A947-70E740481C1C}">
                    <a14:useLocalDpi xmlns:a14="http://schemas.microsoft.com/office/drawing/2010/main" val="0"/>
                  </a:ext>
                </a:extLst>
              </a:blip>
              <a:stretch>
                <a:fillRect/>
              </a:stretch>
            </p:blipFill>
            <p:spPr>
              <a:xfrm>
                <a:off x="2290193" y="5100254"/>
                <a:ext cx="866949" cy="866949"/>
              </a:xfrm>
              <a:prstGeom prst="rect">
                <a:avLst/>
              </a:prstGeom>
            </p:spPr>
          </p:pic>
          <p:sp>
            <p:nvSpPr>
              <p:cNvPr id="42" name="Rectangle 41">
                <a:extLst>
                  <a:ext uri="{FF2B5EF4-FFF2-40B4-BE49-F238E27FC236}">
                    <a16:creationId xmlns:a16="http://schemas.microsoft.com/office/drawing/2014/main" id="{C655E348-CB4C-4EBE-B639-B00A2B865EF6}"/>
                  </a:ext>
                </a:extLst>
              </p:cNvPr>
              <p:cNvSpPr>
                <a:spLocks noChangeArrowheads="1"/>
              </p:cNvSpPr>
              <p:nvPr/>
            </p:nvSpPr>
            <p:spPr bwMode="auto">
              <a:xfrm>
                <a:off x="-2550848" y="4803913"/>
                <a:ext cx="2743365" cy="139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r"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Calcium oxide, quartz, aluminum oxide, iron oxide, sulfur trioxide </a:t>
                </a: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48" name="Arrow: Right 47">
              <a:extLst>
                <a:ext uri="{FF2B5EF4-FFF2-40B4-BE49-F238E27FC236}">
                  <a16:creationId xmlns:a16="http://schemas.microsoft.com/office/drawing/2014/main" id="{02337BFB-81DF-4278-8FF3-1605E945CB6C}"/>
                </a:ext>
              </a:extLst>
            </p:cNvPr>
            <p:cNvSpPr/>
            <p:nvPr/>
          </p:nvSpPr>
          <p:spPr>
            <a:xfrm rot="5400000">
              <a:off x="9779746" y="4719738"/>
              <a:ext cx="422342"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2661F9BE-B80D-4FD5-97F1-4CC0BE303A4D}"/>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1: INVENTORY</a:t>
            </a:r>
          </a:p>
        </p:txBody>
      </p:sp>
    </p:spTree>
    <p:extLst>
      <p:ext uri="{BB962C8B-B14F-4D97-AF65-F5344CB8AC3E}">
        <p14:creationId xmlns:p14="http://schemas.microsoft.com/office/powerpoint/2010/main" val="3814350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25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25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5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1: INVENTORY</a:t>
            </a:r>
          </a:p>
        </p:txBody>
      </p:sp>
      <p:pic>
        <p:nvPicPr>
          <p:cNvPr id="2" name="Picture 1">
            <a:extLst>
              <a:ext uri="{FF2B5EF4-FFF2-40B4-BE49-F238E27FC236}">
                <a16:creationId xmlns:a16="http://schemas.microsoft.com/office/drawing/2014/main" id="{54B0E9AE-ECF2-481E-A82A-8D4596B83CB8}"/>
              </a:ext>
            </a:extLst>
          </p:cNvPr>
          <p:cNvPicPr>
            <a:picLocks noChangeAspect="1"/>
          </p:cNvPicPr>
          <p:nvPr/>
        </p:nvPicPr>
        <p:blipFill>
          <a:blip r:embed="rId4"/>
          <a:stretch>
            <a:fillRect/>
          </a:stretch>
        </p:blipFill>
        <p:spPr>
          <a:xfrm>
            <a:off x="389616" y="825689"/>
            <a:ext cx="4762413" cy="5543889"/>
          </a:xfrm>
          <a:prstGeom prst="rect">
            <a:avLst/>
          </a:prstGeom>
        </p:spPr>
      </p:pic>
      <p:sp>
        <p:nvSpPr>
          <p:cNvPr id="14" name="Rectangle 13">
            <a:extLst>
              <a:ext uri="{FF2B5EF4-FFF2-40B4-BE49-F238E27FC236}">
                <a16:creationId xmlns:a16="http://schemas.microsoft.com/office/drawing/2014/main" id="{BE515F68-6E6F-4468-9D0D-69B59F57D03F}"/>
              </a:ext>
            </a:extLst>
          </p:cNvPr>
          <p:cNvSpPr>
            <a:spLocks noChangeArrowheads="1"/>
          </p:cNvSpPr>
          <p:nvPr/>
        </p:nvSpPr>
        <p:spPr bwMode="auto">
          <a:xfrm>
            <a:off x="2839062" y="3916908"/>
            <a:ext cx="1698820" cy="40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Table 2-1: Mixture compositions</a:t>
            </a:r>
            <a:endParaRPr kumimoji="0" lang="en-US" sz="1400" b="1"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0236672E-C437-464B-B745-6C8A5632E8E5}"/>
              </a:ext>
            </a:extLst>
          </p:cNvPr>
          <p:cNvPicPr>
            <a:picLocks noChangeAspect="1"/>
          </p:cNvPicPr>
          <p:nvPr/>
        </p:nvPicPr>
        <p:blipFill>
          <a:blip r:embed="rId5"/>
          <a:stretch>
            <a:fillRect/>
          </a:stretch>
        </p:blipFill>
        <p:spPr>
          <a:xfrm>
            <a:off x="5429791" y="825689"/>
            <a:ext cx="6454765" cy="4872251"/>
          </a:xfrm>
          <a:prstGeom prst="rect">
            <a:avLst/>
          </a:prstGeom>
        </p:spPr>
      </p:pic>
      <p:sp>
        <p:nvSpPr>
          <p:cNvPr id="15" name="Rectangle 14">
            <a:extLst>
              <a:ext uri="{FF2B5EF4-FFF2-40B4-BE49-F238E27FC236}">
                <a16:creationId xmlns:a16="http://schemas.microsoft.com/office/drawing/2014/main" id="{5863D01C-D65A-4FBD-B646-F6E35CA7E3F5}"/>
              </a:ext>
            </a:extLst>
          </p:cNvPr>
          <p:cNvSpPr>
            <a:spLocks noChangeArrowheads="1"/>
          </p:cNvSpPr>
          <p:nvPr/>
        </p:nvSpPr>
        <p:spPr bwMode="auto">
          <a:xfrm>
            <a:off x="5361552" y="5762924"/>
            <a:ext cx="6147395" cy="40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Table 2-2: List of chemicals common to ceramic tile, mortar, and/or grout</a:t>
            </a:r>
            <a:endParaRPr kumimoji="0" lang="en-US" sz="1400" b="1"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97224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1: INVENTORY</a:t>
            </a:r>
          </a:p>
        </p:txBody>
      </p:sp>
      <p:pic>
        <p:nvPicPr>
          <p:cNvPr id="4" name="Picture 3">
            <a:extLst>
              <a:ext uri="{FF2B5EF4-FFF2-40B4-BE49-F238E27FC236}">
                <a16:creationId xmlns:a16="http://schemas.microsoft.com/office/drawing/2014/main" id="{855BFB50-C6D2-4149-9DAB-22532DE22D20}"/>
              </a:ext>
            </a:extLst>
          </p:cNvPr>
          <p:cNvPicPr>
            <a:picLocks noChangeAspect="1"/>
          </p:cNvPicPr>
          <p:nvPr/>
        </p:nvPicPr>
        <p:blipFill>
          <a:blip r:embed="rId4"/>
          <a:stretch>
            <a:fillRect/>
          </a:stretch>
        </p:blipFill>
        <p:spPr>
          <a:xfrm>
            <a:off x="762000" y="1064320"/>
            <a:ext cx="9243476" cy="4730026"/>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E70A29D-9847-4A52-9B42-D136449B0F76}"/>
              </a:ext>
            </a:extLst>
          </p:cNvPr>
          <p:cNvSpPr>
            <a:spLocks noChangeArrowheads="1"/>
          </p:cNvSpPr>
          <p:nvPr/>
        </p:nvSpPr>
        <p:spPr bwMode="auto">
          <a:xfrm>
            <a:off x="643808" y="6097962"/>
            <a:ext cx="9800672" cy="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Example of manufacturer inventory report</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57346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pic>
        <p:nvPicPr>
          <p:cNvPr id="3" name="Picture 2">
            <a:extLst>
              <a:ext uri="{FF2B5EF4-FFF2-40B4-BE49-F238E27FC236}">
                <a16:creationId xmlns:a16="http://schemas.microsoft.com/office/drawing/2014/main" id="{21C82310-33E1-485B-8ACA-99C7208FA84C}"/>
              </a:ext>
            </a:extLst>
          </p:cNvPr>
          <p:cNvPicPr>
            <a:picLocks noChangeAspect="1"/>
          </p:cNvPicPr>
          <p:nvPr/>
        </p:nvPicPr>
        <p:blipFill rotWithShape="1">
          <a:blip r:embed="rId4">
            <a:duotone>
              <a:schemeClr val="bg2">
                <a:shade val="45000"/>
                <a:satMod val="135000"/>
              </a:schemeClr>
              <a:prstClr val="white"/>
            </a:duotone>
          </a:blip>
          <a:srcRect b="73153"/>
          <a:stretch/>
        </p:blipFill>
        <p:spPr>
          <a:xfrm>
            <a:off x="1136872" y="1019597"/>
            <a:ext cx="2712284" cy="1293699"/>
          </a:xfrm>
          <a:prstGeom prst="rect">
            <a:avLst/>
          </a:prstGeom>
        </p:spPr>
      </p:pic>
      <p:pic>
        <p:nvPicPr>
          <p:cNvPr id="6" name="Picture 5">
            <a:extLst>
              <a:ext uri="{FF2B5EF4-FFF2-40B4-BE49-F238E27FC236}">
                <a16:creationId xmlns:a16="http://schemas.microsoft.com/office/drawing/2014/main" id="{6F8E02E0-569B-4CC8-9395-AA7C7EEA7714}"/>
              </a:ext>
            </a:extLst>
          </p:cNvPr>
          <p:cNvPicPr>
            <a:picLocks noChangeAspect="1"/>
          </p:cNvPicPr>
          <p:nvPr/>
        </p:nvPicPr>
        <p:blipFill rotWithShape="1">
          <a:blip r:embed="rId4"/>
          <a:srcRect t="26872" b="49408"/>
          <a:stretch/>
        </p:blipFill>
        <p:spPr>
          <a:xfrm>
            <a:off x="1136872" y="2353235"/>
            <a:ext cx="2712284" cy="1143000"/>
          </a:xfrm>
          <a:prstGeom prst="rect">
            <a:avLst/>
          </a:prstGeom>
        </p:spPr>
      </p:pic>
      <p:sp>
        <p:nvSpPr>
          <p:cNvPr id="10" name="TextBox 9">
            <a:extLst>
              <a:ext uri="{FF2B5EF4-FFF2-40B4-BE49-F238E27FC236}">
                <a16:creationId xmlns:a16="http://schemas.microsoft.com/office/drawing/2014/main" id="{6E014F93-B9B0-4679-9EAB-CA04509F89EE}"/>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2: SCREEN &amp; ASSESS</a:t>
            </a:r>
          </a:p>
        </p:txBody>
      </p:sp>
      <p:sp>
        <p:nvSpPr>
          <p:cNvPr id="12" name="Rectangle 11">
            <a:extLst>
              <a:ext uri="{FF2B5EF4-FFF2-40B4-BE49-F238E27FC236}">
                <a16:creationId xmlns:a16="http://schemas.microsoft.com/office/drawing/2014/main" id="{3B402F21-0810-401F-9A4A-788351500D96}"/>
              </a:ext>
            </a:extLst>
          </p:cNvPr>
          <p:cNvSpPr>
            <a:spLocks noChangeArrowheads="1"/>
          </p:cNvSpPr>
          <p:nvPr/>
        </p:nvSpPr>
        <p:spPr bwMode="auto">
          <a:xfrm>
            <a:off x="4693682" y="1767456"/>
            <a:ext cx="6146811" cy="181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Evaluate the toxicological profile associated with the individual CASRN identified for each substance in the inventory</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2" name="Group 1">
            <a:extLst>
              <a:ext uri="{FF2B5EF4-FFF2-40B4-BE49-F238E27FC236}">
                <a16:creationId xmlns:a16="http://schemas.microsoft.com/office/drawing/2014/main" id="{A261B4F7-5CF7-45BD-A45E-586166F0583B}"/>
              </a:ext>
            </a:extLst>
          </p:cNvPr>
          <p:cNvGrpSpPr/>
          <p:nvPr/>
        </p:nvGrpSpPr>
        <p:grpSpPr>
          <a:xfrm>
            <a:off x="4693682" y="3682633"/>
            <a:ext cx="6146811" cy="1816852"/>
            <a:chOff x="4693682" y="3682633"/>
            <a:chExt cx="6146811" cy="1816852"/>
          </a:xfrm>
        </p:grpSpPr>
        <p:sp>
          <p:nvSpPr>
            <p:cNvPr id="13" name="Rectangle 12">
              <a:extLst>
                <a:ext uri="{FF2B5EF4-FFF2-40B4-BE49-F238E27FC236}">
                  <a16:creationId xmlns:a16="http://schemas.microsoft.com/office/drawing/2014/main" id="{7F2668AA-0E88-485C-9331-317447611476}"/>
                </a:ext>
              </a:extLst>
            </p:cNvPr>
            <p:cNvSpPr>
              <a:spLocks noChangeArrowheads="1"/>
            </p:cNvSpPr>
            <p:nvPr/>
          </p:nvSpPr>
          <p:spPr bwMode="auto">
            <a:xfrm>
              <a:off x="4693682" y="3682633"/>
              <a:ext cx="6146811" cy="181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Various screening methods from basic automated online tools to GreenScreen® assessment</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940DC5B4-8611-4931-9423-E24C540B67A2}"/>
                </a:ext>
              </a:extLst>
            </p:cNvPr>
            <p:cNvSpPr>
              <a:spLocks noChangeArrowheads="1"/>
            </p:cNvSpPr>
            <p:nvPr/>
          </p:nvSpPr>
          <p:spPr bwMode="auto">
            <a:xfrm>
              <a:off x="5191826" y="4461657"/>
              <a:ext cx="4211481" cy="472009"/>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482308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6" name="Rectangle 5">
            <a:extLst>
              <a:ext uri="{FF2B5EF4-FFF2-40B4-BE49-F238E27FC236}">
                <a16:creationId xmlns:a16="http://schemas.microsoft.com/office/drawing/2014/main" id="{2870376D-E6E2-4E84-9642-75B4D700DED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lang="en-US" sz="2800" b="1" kern="0" dirty="0">
                <a:solidFill>
                  <a:prstClr val="black">
                    <a:lumMod val="75000"/>
                    <a:lumOff val="25000"/>
                  </a:prstClr>
                </a:solidFill>
                <a:latin typeface="Titillium Web" panose="00000500000000000000" pitchFamily="2" charset="0"/>
                <a:cs typeface="Teko Light" panose="02000000000000000000" pitchFamily="2" charset="0"/>
              </a:rPr>
              <a:t>Manufactured with materials that are recycled and reused</a:t>
            </a:r>
            <a:endPar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FC897C22-39C5-4FB4-AD22-938CC8C02A7B}"/>
              </a:ext>
            </a:extLst>
          </p:cNvPr>
          <p:cNvSpPr>
            <a:spLocks noChangeArrowheads="1"/>
          </p:cNvSpPr>
          <p:nvPr/>
        </p:nvSpPr>
        <p:spPr bwMode="auto">
          <a:xfrm>
            <a:off x="12873874" y="2045597"/>
            <a:ext cx="3305199" cy="393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Production waste</a:t>
            </a:r>
          </a:p>
          <a:p>
            <a:pPr marL="342900" marR="0" lvl="0" indent="-342900" algn="l" defTabSz="914400" rtl="0" eaLnBrk="0" fontAlgn="base" latinLnBrk="0" hangingPunct="0">
              <a:lnSpc>
                <a:spcPct val="90000"/>
              </a:lnSpc>
              <a:spcBef>
                <a:spcPct val="20000"/>
              </a:spcBef>
              <a:spcAft>
                <a:spcPct val="0"/>
              </a:spcAft>
              <a:buClr>
                <a:prstClr val="black">
                  <a:lumMod val="75000"/>
                  <a:lumOff val="25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74748"/>
                </a:solidFill>
                <a:effectLst/>
                <a:uLnTx/>
                <a:uFillTx/>
                <a:latin typeface="Titillium Web Light" panose="00000400000000000000" pitchFamily="2" charset="0"/>
                <a:ea typeface="+mn-ea"/>
                <a:cs typeface="Arial" charset="0"/>
              </a:rPr>
              <a:t>Materials reused from other industries</a:t>
            </a:r>
          </a:p>
          <a:p>
            <a:pPr marL="0" marR="0" lvl="0" indent="0" algn="l" defTabSz="914400" rtl="0" eaLnBrk="0" fontAlgn="base" latinLnBrk="0" hangingPunct="0">
              <a:lnSpc>
                <a:spcPct val="90000"/>
              </a:lnSpc>
              <a:spcBef>
                <a:spcPct val="20000"/>
              </a:spcBef>
              <a:spcAft>
                <a:spcPct val="0"/>
              </a:spcAft>
              <a:buClr>
                <a:srgbClr val="CC0066"/>
              </a:buClr>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1" name="Picture 10">
            <a:extLst>
              <a:ext uri="{FF2B5EF4-FFF2-40B4-BE49-F238E27FC236}">
                <a16:creationId xmlns:a16="http://schemas.microsoft.com/office/drawing/2014/main" id="{2C33AFC8-ECA2-43CC-88C4-4966AB6183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663" y="1951578"/>
            <a:ext cx="7093833" cy="3984017"/>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52AAAEA0-E5A9-41A9-91A7-151294E599EB}"/>
              </a:ext>
            </a:extLst>
          </p:cNvPr>
          <p:cNvSpPr>
            <a:spLocks noChangeArrowheads="1"/>
          </p:cNvSpPr>
          <p:nvPr/>
        </p:nvSpPr>
        <p:spPr bwMode="auto">
          <a:xfrm>
            <a:off x="2757138" y="2087134"/>
            <a:ext cx="4727759" cy="1158378"/>
          </a:xfrm>
          <a:prstGeom prst="rect">
            <a:avLst/>
          </a:prstGeom>
          <a:solidFill>
            <a:srgbClr val="0C0D12"/>
          </a:solidFill>
          <a:ln>
            <a:noFill/>
          </a:ln>
        </p:spPr>
        <p:txBody>
          <a:bodyPr lIns="90306" tIns="45158" rIns="90306" bIns="45158"/>
          <a:lstStyle/>
          <a:p>
            <a:pPr marL="0" marR="0" lvl="0" indent="0" defTabSz="91440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238374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E840DF-2955-4EA0-A1A6-F2E911C20EFD}"/>
              </a:ext>
            </a:extLst>
          </p:cNvPr>
          <p:cNvSpPr>
            <a:spLocks noChangeArrowheads="1"/>
          </p:cNvSpPr>
          <p:nvPr/>
        </p:nvSpPr>
        <p:spPr bwMode="auto">
          <a:xfrm>
            <a:off x="278068" y="1259209"/>
            <a:ext cx="4618023" cy="16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Each chemical evaluated under GreenScreen® is assigned a Benchmark between 1 and 4.</a:t>
            </a:r>
          </a:p>
        </p:txBody>
      </p:sp>
      <p:sp>
        <p:nvSpPr>
          <p:cNvPr id="9" name="Rectangle 8">
            <a:extLst>
              <a:ext uri="{FF2B5EF4-FFF2-40B4-BE49-F238E27FC236}">
                <a16:creationId xmlns:a16="http://schemas.microsoft.com/office/drawing/2014/main" id="{7BD6ED0A-000B-4B54-AD84-EEB78BBDF291}"/>
              </a:ext>
            </a:extLst>
          </p:cNvPr>
          <p:cNvSpPr>
            <a:spLocks noChangeArrowheads="1"/>
          </p:cNvSpPr>
          <p:nvPr/>
        </p:nvSpPr>
        <p:spPr bwMode="auto">
          <a:xfrm>
            <a:off x="-6701466" y="4011074"/>
            <a:ext cx="5219938" cy="250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The Benchmark score is determined by analyzing specific combinations of hazard classifications for the 18 endpoints included in GreenScreen.</a:t>
            </a:r>
          </a:p>
        </p:txBody>
      </p:sp>
      <p:sp>
        <p:nvSpPr>
          <p:cNvPr id="12" name="Rectangle 11">
            <a:extLst>
              <a:ext uri="{FF2B5EF4-FFF2-40B4-BE49-F238E27FC236}">
                <a16:creationId xmlns:a16="http://schemas.microsoft.com/office/drawing/2014/main" id="{AC0A7492-5AF2-4B50-8423-9D7A3D44CE91}"/>
              </a:ext>
            </a:extLst>
          </p:cNvPr>
          <p:cNvSpPr>
            <a:spLocks noChangeArrowheads="1"/>
          </p:cNvSpPr>
          <p:nvPr/>
        </p:nvSpPr>
        <p:spPr bwMode="auto">
          <a:xfrm>
            <a:off x="278068" y="3199481"/>
            <a:ext cx="4502276" cy="164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 higher benchmark indicates progressively safer chemicals. </a:t>
            </a:r>
          </a:p>
        </p:txBody>
      </p:sp>
      <p:pic>
        <p:nvPicPr>
          <p:cNvPr id="13" name="Picture 12">
            <a:extLst>
              <a:ext uri="{FF2B5EF4-FFF2-40B4-BE49-F238E27FC236}">
                <a16:creationId xmlns:a16="http://schemas.microsoft.com/office/drawing/2014/main" id="{47276DF4-1A38-4E5F-9CA2-086EB1B087A6}"/>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5" name="TextBox 14">
            <a:extLst>
              <a:ext uri="{FF2B5EF4-FFF2-40B4-BE49-F238E27FC236}">
                <a16:creationId xmlns:a16="http://schemas.microsoft.com/office/drawing/2014/main" id="{64746834-E822-4B60-B7F4-52D482E7A307}"/>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GREENSCREEN BENCHMARK SCORES</a:t>
            </a:r>
          </a:p>
        </p:txBody>
      </p:sp>
      <p:grpSp>
        <p:nvGrpSpPr>
          <p:cNvPr id="10" name="Group 9">
            <a:extLst>
              <a:ext uri="{FF2B5EF4-FFF2-40B4-BE49-F238E27FC236}">
                <a16:creationId xmlns:a16="http://schemas.microsoft.com/office/drawing/2014/main" id="{5B45B0C2-492B-43BF-9133-E2F4E3032041}"/>
              </a:ext>
            </a:extLst>
          </p:cNvPr>
          <p:cNvGrpSpPr/>
          <p:nvPr/>
        </p:nvGrpSpPr>
        <p:grpSpPr>
          <a:xfrm>
            <a:off x="6845545" y="831773"/>
            <a:ext cx="4646627" cy="1495531"/>
            <a:chOff x="6845545" y="1028547"/>
            <a:chExt cx="4646627" cy="1495531"/>
          </a:xfrm>
        </p:grpSpPr>
        <p:grpSp>
          <p:nvGrpSpPr>
            <p:cNvPr id="11" name="Group 10">
              <a:extLst>
                <a:ext uri="{FF2B5EF4-FFF2-40B4-BE49-F238E27FC236}">
                  <a16:creationId xmlns:a16="http://schemas.microsoft.com/office/drawing/2014/main" id="{7640CDC9-11E7-436D-94B4-DBEA05EAD90D}"/>
                </a:ext>
              </a:extLst>
            </p:cNvPr>
            <p:cNvGrpSpPr/>
            <p:nvPr/>
          </p:nvGrpSpPr>
          <p:grpSpPr>
            <a:xfrm>
              <a:off x="6845545" y="1581739"/>
              <a:ext cx="810902" cy="942339"/>
              <a:chOff x="4975251" y="4102100"/>
              <a:chExt cx="810902" cy="942339"/>
            </a:xfrm>
            <a:solidFill>
              <a:srgbClr val="68BD46"/>
            </a:solidFill>
          </p:grpSpPr>
          <p:sp>
            <p:nvSpPr>
              <p:cNvPr id="17" name="Arrow: U-Turn 16">
                <a:extLst>
                  <a:ext uri="{FF2B5EF4-FFF2-40B4-BE49-F238E27FC236}">
                    <a16:creationId xmlns:a16="http://schemas.microsoft.com/office/drawing/2014/main" id="{12027D65-C9C6-444E-905C-60233E083782}"/>
                  </a:ext>
                </a:extLst>
              </p:cNvPr>
              <p:cNvSpPr/>
              <p:nvPr/>
            </p:nvSpPr>
            <p:spPr bwMode="auto">
              <a:xfrm rot="16200000">
                <a:off x="4895125" y="4186465"/>
                <a:ext cx="942339" cy="773609"/>
              </a:xfrm>
              <a:prstGeom prst="uturnArrow">
                <a:avLst>
                  <a:gd name="adj1" fmla="val 11880"/>
                  <a:gd name="adj2" fmla="val 25000"/>
                  <a:gd name="adj3" fmla="val 28631"/>
                  <a:gd name="adj4" fmla="val 43750"/>
                  <a:gd name="adj5" fmla="val 750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18" name="TextBox 17">
                <a:extLst>
                  <a:ext uri="{FF2B5EF4-FFF2-40B4-BE49-F238E27FC236}">
                    <a16:creationId xmlns:a16="http://schemas.microsoft.com/office/drawing/2014/main" id="{0275D48F-8130-426C-86DA-5950E82D84FA}"/>
                  </a:ext>
                </a:extLst>
              </p:cNvPr>
              <p:cNvSpPr txBox="1"/>
              <p:nvPr/>
            </p:nvSpPr>
            <p:spPr>
              <a:xfrm>
                <a:off x="4975251" y="4680080"/>
                <a:ext cx="810902" cy="364359"/>
              </a:xfrm>
              <a:prstGeom prst="rect">
                <a:avLst/>
              </a:prstGeom>
              <a:solidFill>
                <a:schemeClr val="bg1"/>
              </a:solid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pic>
          <p:nvPicPr>
            <p:cNvPr id="16" name="Picture 15">
              <a:extLst>
                <a:ext uri="{FF2B5EF4-FFF2-40B4-BE49-F238E27FC236}">
                  <a16:creationId xmlns:a16="http://schemas.microsoft.com/office/drawing/2014/main" id="{6CC8DB1E-BBAE-4165-9CDE-4C041E9508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36020" y="1028547"/>
              <a:ext cx="4056152" cy="904070"/>
            </a:xfrm>
            <a:prstGeom prst="rect">
              <a:avLst/>
            </a:prstGeom>
            <a:ln>
              <a:noFill/>
            </a:ln>
            <a:effectLst>
              <a:outerShdw blurRad="190500" algn="tl" rotWithShape="0">
                <a:srgbClr val="000000">
                  <a:alpha val="70000"/>
                </a:srgbClr>
              </a:outerShdw>
            </a:effectLst>
          </p:spPr>
        </p:pic>
      </p:grpSp>
      <p:grpSp>
        <p:nvGrpSpPr>
          <p:cNvPr id="19" name="Group 18">
            <a:extLst>
              <a:ext uri="{FF2B5EF4-FFF2-40B4-BE49-F238E27FC236}">
                <a16:creationId xmlns:a16="http://schemas.microsoft.com/office/drawing/2014/main" id="{2D0C6E8E-F5EE-4025-AF07-25793D666E65}"/>
              </a:ext>
            </a:extLst>
          </p:cNvPr>
          <p:cNvGrpSpPr/>
          <p:nvPr/>
        </p:nvGrpSpPr>
        <p:grpSpPr>
          <a:xfrm>
            <a:off x="6096000" y="1964969"/>
            <a:ext cx="4645577" cy="1712029"/>
            <a:chOff x="6096000" y="2161743"/>
            <a:chExt cx="4645577" cy="1712029"/>
          </a:xfrm>
        </p:grpSpPr>
        <p:grpSp>
          <p:nvGrpSpPr>
            <p:cNvPr id="20" name="Group 19">
              <a:extLst>
                <a:ext uri="{FF2B5EF4-FFF2-40B4-BE49-F238E27FC236}">
                  <a16:creationId xmlns:a16="http://schemas.microsoft.com/office/drawing/2014/main" id="{0A0D0CC2-F223-47E7-9CB6-0D7AE2DFC234}"/>
                </a:ext>
              </a:extLst>
            </p:cNvPr>
            <p:cNvGrpSpPr/>
            <p:nvPr/>
          </p:nvGrpSpPr>
          <p:grpSpPr>
            <a:xfrm>
              <a:off x="6096000" y="2931433"/>
              <a:ext cx="810902" cy="942339"/>
              <a:chOff x="4975251" y="4102100"/>
              <a:chExt cx="810902" cy="942339"/>
            </a:xfrm>
          </p:grpSpPr>
          <p:sp>
            <p:nvSpPr>
              <p:cNvPr id="22" name="Arrow: U-Turn 21">
                <a:extLst>
                  <a:ext uri="{FF2B5EF4-FFF2-40B4-BE49-F238E27FC236}">
                    <a16:creationId xmlns:a16="http://schemas.microsoft.com/office/drawing/2014/main" id="{3CAD3329-B48E-4DAC-B01B-198B878EFFB3}"/>
                  </a:ext>
                </a:extLst>
              </p:cNvPr>
              <p:cNvSpPr/>
              <p:nvPr/>
            </p:nvSpPr>
            <p:spPr bwMode="auto">
              <a:xfrm rot="16200000">
                <a:off x="4895125" y="4186465"/>
                <a:ext cx="942339" cy="773609"/>
              </a:xfrm>
              <a:prstGeom prst="uturnArrow">
                <a:avLst>
                  <a:gd name="adj1" fmla="val 11880"/>
                  <a:gd name="adj2" fmla="val 25000"/>
                  <a:gd name="adj3" fmla="val 28631"/>
                  <a:gd name="adj4" fmla="val 43750"/>
                  <a:gd name="adj5" fmla="val 75000"/>
                </a:avLst>
              </a:prstGeom>
              <a:solidFill>
                <a:srgbClr val="F3EB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23" name="TextBox 22">
                <a:extLst>
                  <a:ext uri="{FF2B5EF4-FFF2-40B4-BE49-F238E27FC236}">
                    <a16:creationId xmlns:a16="http://schemas.microsoft.com/office/drawing/2014/main" id="{E5181A78-AE00-4CA8-91B9-7E26ABB9BEF2}"/>
                  </a:ext>
                </a:extLst>
              </p:cNvPr>
              <p:cNvSpPr txBox="1"/>
              <p:nvPr/>
            </p:nvSpPr>
            <p:spPr>
              <a:xfrm>
                <a:off x="4975251" y="4680080"/>
                <a:ext cx="810902" cy="364359"/>
              </a:xfrm>
              <a:prstGeom prst="rect">
                <a:avLst/>
              </a:prstGeom>
              <a:solidFill>
                <a:srgbClr val="FFFFFF"/>
              </a:solid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pic>
          <p:nvPicPr>
            <p:cNvPr id="21" name="Picture 20">
              <a:extLst>
                <a:ext uri="{FF2B5EF4-FFF2-40B4-BE49-F238E27FC236}">
                  <a16:creationId xmlns:a16="http://schemas.microsoft.com/office/drawing/2014/main" id="{0EF102D9-7B2F-4978-9BDB-123DB88F20E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85425" y="2161743"/>
              <a:ext cx="4056152" cy="1130001"/>
            </a:xfrm>
            <a:prstGeom prst="rect">
              <a:avLst/>
            </a:prstGeom>
            <a:ln>
              <a:noFill/>
            </a:ln>
            <a:effectLst>
              <a:outerShdw blurRad="190500" algn="tl" rotWithShape="0">
                <a:srgbClr val="000000">
                  <a:alpha val="70000"/>
                </a:srgbClr>
              </a:outerShdw>
            </a:effectLst>
          </p:spPr>
        </p:pic>
      </p:grpSp>
      <p:grpSp>
        <p:nvGrpSpPr>
          <p:cNvPr id="24" name="Group 23">
            <a:extLst>
              <a:ext uri="{FF2B5EF4-FFF2-40B4-BE49-F238E27FC236}">
                <a16:creationId xmlns:a16="http://schemas.microsoft.com/office/drawing/2014/main" id="{AE22404F-3BB2-4050-9039-9D03A7C3CE79}"/>
              </a:ext>
            </a:extLst>
          </p:cNvPr>
          <p:cNvGrpSpPr/>
          <p:nvPr/>
        </p:nvGrpSpPr>
        <p:grpSpPr>
          <a:xfrm>
            <a:off x="5360823" y="3332175"/>
            <a:ext cx="4653660" cy="1906015"/>
            <a:chOff x="5360823" y="3528949"/>
            <a:chExt cx="4653660" cy="1906015"/>
          </a:xfrm>
        </p:grpSpPr>
        <p:grpSp>
          <p:nvGrpSpPr>
            <p:cNvPr id="25" name="Group 24">
              <a:extLst>
                <a:ext uri="{FF2B5EF4-FFF2-40B4-BE49-F238E27FC236}">
                  <a16:creationId xmlns:a16="http://schemas.microsoft.com/office/drawing/2014/main" id="{F7B4AB61-A52B-4820-BCE1-6B394D159948}"/>
                </a:ext>
              </a:extLst>
            </p:cNvPr>
            <p:cNvGrpSpPr/>
            <p:nvPr/>
          </p:nvGrpSpPr>
          <p:grpSpPr>
            <a:xfrm>
              <a:off x="5360823" y="4492625"/>
              <a:ext cx="810902" cy="942339"/>
              <a:chOff x="4975251" y="4102100"/>
              <a:chExt cx="810902" cy="942339"/>
            </a:xfrm>
          </p:grpSpPr>
          <p:sp>
            <p:nvSpPr>
              <p:cNvPr id="27" name="Arrow: U-Turn 26">
                <a:extLst>
                  <a:ext uri="{FF2B5EF4-FFF2-40B4-BE49-F238E27FC236}">
                    <a16:creationId xmlns:a16="http://schemas.microsoft.com/office/drawing/2014/main" id="{C07FF5FD-8531-4B03-BA8F-51AAD460A76D}"/>
                  </a:ext>
                </a:extLst>
              </p:cNvPr>
              <p:cNvSpPr/>
              <p:nvPr/>
            </p:nvSpPr>
            <p:spPr bwMode="auto">
              <a:xfrm rot="16200000">
                <a:off x="4895125" y="4186465"/>
                <a:ext cx="942339" cy="773609"/>
              </a:xfrm>
              <a:prstGeom prst="uturnArrow">
                <a:avLst>
                  <a:gd name="adj1" fmla="val 11880"/>
                  <a:gd name="adj2" fmla="val 25000"/>
                  <a:gd name="adj3" fmla="val 28631"/>
                  <a:gd name="adj4" fmla="val 43750"/>
                  <a:gd name="adj5" fmla="val 75000"/>
                </a:avLst>
              </a:prstGeom>
              <a:solidFill>
                <a:srgbClr val="F065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28" name="TextBox 27">
                <a:extLst>
                  <a:ext uri="{FF2B5EF4-FFF2-40B4-BE49-F238E27FC236}">
                    <a16:creationId xmlns:a16="http://schemas.microsoft.com/office/drawing/2014/main" id="{CEE38F2B-66C9-446E-92AE-1711034DBD8F}"/>
                  </a:ext>
                </a:extLst>
              </p:cNvPr>
              <p:cNvSpPr txBox="1"/>
              <p:nvPr/>
            </p:nvSpPr>
            <p:spPr>
              <a:xfrm>
                <a:off x="4975251" y="4680080"/>
                <a:ext cx="810902" cy="364359"/>
              </a:xfrm>
              <a:prstGeom prst="rect">
                <a:avLst/>
              </a:prstGeom>
              <a:solidFill>
                <a:srgbClr val="FFFFFF"/>
              </a:solid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pic>
          <p:nvPicPr>
            <p:cNvPr id="26" name="Picture 25">
              <a:extLst>
                <a:ext uri="{FF2B5EF4-FFF2-40B4-BE49-F238E27FC236}">
                  <a16:creationId xmlns:a16="http://schemas.microsoft.com/office/drawing/2014/main" id="{556E112B-80CC-4D85-94AC-80356F265C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948006" y="3528949"/>
              <a:ext cx="4066477" cy="1361438"/>
            </a:xfrm>
            <a:prstGeom prst="rect">
              <a:avLst/>
            </a:prstGeom>
            <a:ln>
              <a:noFill/>
            </a:ln>
            <a:effectLst>
              <a:outerShdw blurRad="190500" algn="tl" rotWithShape="0">
                <a:srgbClr val="000000">
                  <a:alpha val="70000"/>
                </a:srgbClr>
              </a:outerShdw>
            </a:effectLst>
          </p:spPr>
        </p:pic>
      </p:grpSp>
      <p:pic>
        <p:nvPicPr>
          <p:cNvPr id="29" name="Picture 28">
            <a:extLst>
              <a:ext uri="{FF2B5EF4-FFF2-40B4-BE49-F238E27FC236}">
                <a16:creationId xmlns:a16="http://schemas.microsoft.com/office/drawing/2014/main" id="{CB812701-7BCB-45EC-B520-98DDCE29520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10234" y="4887597"/>
            <a:ext cx="4074109" cy="1361438"/>
          </a:xfrm>
          <a:prstGeom prst="rect">
            <a:avLst/>
          </a:prstGeom>
          <a:ln>
            <a:noFill/>
          </a:ln>
          <a:effectLst>
            <a:outerShdw blurRad="190500" algn="tl" rotWithShape="0">
              <a:srgbClr val="000000">
                <a:alpha val="70000"/>
              </a:srgbClr>
            </a:outerShdw>
          </a:effectLst>
        </p:spPr>
      </p:pic>
      <p:sp>
        <p:nvSpPr>
          <p:cNvPr id="30" name="Rectangle 4">
            <a:extLst>
              <a:ext uri="{FF2B5EF4-FFF2-40B4-BE49-F238E27FC236}">
                <a16:creationId xmlns:a16="http://schemas.microsoft.com/office/drawing/2014/main" id="{22F63CC9-009B-4519-9398-B295DD93D32C}"/>
              </a:ext>
            </a:extLst>
          </p:cNvPr>
          <p:cNvSpPr>
            <a:spLocks noChangeArrowheads="1"/>
          </p:cNvSpPr>
          <p:nvPr/>
        </p:nvSpPr>
        <p:spPr bwMode="auto">
          <a:xfrm>
            <a:off x="272419" y="5936300"/>
            <a:ext cx="3658945" cy="55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100000"/>
              </a:lnSpc>
              <a:spcBef>
                <a:spcPts val="0"/>
              </a:spcBef>
              <a:spcAft>
                <a:spcPct val="0"/>
              </a:spcAft>
              <a:buClr>
                <a:srgbClr val="000000">
                  <a:lumMod val="75000"/>
                  <a:lumOff val="25000"/>
                </a:srgbClr>
              </a:buClr>
              <a:buSzTx/>
              <a:buFontTx/>
              <a:buNone/>
              <a:tabLst/>
              <a:defRPr/>
            </a:pPr>
            <a:r>
              <a:rPr kumimoji="0" lang="en-US" sz="1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sym typeface="Book Antiqua" panose="02040602050305030304" pitchFamily="18" charset="0"/>
              </a:rPr>
              <a:t>https://www.greenscreenchemicals.org/learn/full-greenscreen-method</a:t>
            </a:r>
          </a:p>
        </p:txBody>
      </p:sp>
      <p:pic>
        <p:nvPicPr>
          <p:cNvPr id="31" name="Picture 30">
            <a:extLst>
              <a:ext uri="{FF2B5EF4-FFF2-40B4-BE49-F238E27FC236}">
                <a16:creationId xmlns:a16="http://schemas.microsoft.com/office/drawing/2014/main" id="{FB3BDA94-B1A3-453E-B7DA-2BE43D0D91E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77539" y="4797134"/>
            <a:ext cx="1486813" cy="10071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78356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5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5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pic>
        <p:nvPicPr>
          <p:cNvPr id="3" name="Picture 2">
            <a:extLst>
              <a:ext uri="{FF2B5EF4-FFF2-40B4-BE49-F238E27FC236}">
                <a16:creationId xmlns:a16="http://schemas.microsoft.com/office/drawing/2014/main" id="{21C82310-33E1-485B-8ACA-99C7208FA84C}"/>
              </a:ext>
            </a:extLst>
          </p:cNvPr>
          <p:cNvPicPr>
            <a:picLocks noChangeAspect="1"/>
          </p:cNvPicPr>
          <p:nvPr/>
        </p:nvPicPr>
        <p:blipFill rotWithShape="1">
          <a:blip r:embed="rId4">
            <a:duotone>
              <a:schemeClr val="bg2">
                <a:shade val="45000"/>
                <a:satMod val="135000"/>
              </a:schemeClr>
              <a:prstClr val="white"/>
            </a:duotone>
          </a:blip>
          <a:srcRect b="73153"/>
          <a:stretch/>
        </p:blipFill>
        <p:spPr>
          <a:xfrm>
            <a:off x="1136872" y="1019597"/>
            <a:ext cx="2712284" cy="1293699"/>
          </a:xfrm>
          <a:prstGeom prst="rect">
            <a:avLst/>
          </a:prstGeom>
        </p:spPr>
      </p:pic>
      <p:pic>
        <p:nvPicPr>
          <p:cNvPr id="6" name="Picture 5">
            <a:extLst>
              <a:ext uri="{FF2B5EF4-FFF2-40B4-BE49-F238E27FC236}">
                <a16:creationId xmlns:a16="http://schemas.microsoft.com/office/drawing/2014/main" id="{6F8E02E0-569B-4CC8-9395-AA7C7EEA7714}"/>
              </a:ext>
            </a:extLst>
          </p:cNvPr>
          <p:cNvPicPr>
            <a:picLocks noChangeAspect="1"/>
          </p:cNvPicPr>
          <p:nvPr/>
        </p:nvPicPr>
        <p:blipFill rotWithShape="1">
          <a:blip r:embed="rId4">
            <a:duotone>
              <a:schemeClr val="bg2">
                <a:shade val="45000"/>
                <a:satMod val="135000"/>
              </a:schemeClr>
              <a:prstClr val="white"/>
            </a:duotone>
          </a:blip>
          <a:srcRect t="26872" b="49408"/>
          <a:stretch/>
        </p:blipFill>
        <p:spPr>
          <a:xfrm>
            <a:off x="1136872" y="2353235"/>
            <a:ext cx="2712284" cy="1143000"/>
          </a:xfrm>
          <a:prstGeom prst="rect">
            <a:avLst/>
          </a:prstGeom>
        </p:spPr>
      </p:pic>
      <p:sp>
        <p:nvSpPr>
          <p:cNvPr id="10" name="TextBox 9">
            <a:extLst>
              <a:ext uri="{FF2B5EF4-FFF2-40B4-BE49-F238E27FC236}">
                <a16:creationId xmlns:a16="http://schemas.microsoft.com/office/drawing/2014/main" id="{6E014F93-B9B0-4679-9EAB-CA04509F89EE}"/>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3: DISCLOSE</a:t>
            </a:r>
          </a:p>
        </p:txBody>
      </p:sp>
      <p:sp>
        <p:nvSpPr>
          <p:cNvPr id="12" name="Rectangle 11">
            <a:extLst>
              <a:ext uri="{FF2B5EF4-FFF2-40B4-BE49-F238E27FC236}">
                <a16:creationId xmlns:a16="http://schemas.microsoft.com/office/drawing/2014/main" id="{3B402F21-0810-401F-9A4A-788351500D96}"/>
              </a:ext>
            </a:extLst>
          </p:cNvPr>
          <p:cNvSpPr>
            <a:spLocks noChangeArrowheads="1"/>
          </p:cNvSpPr>
          <p:nvPr/>
        </p:nvSpPr>
        <p:spPr bwMode="auto">
          <a:xfrm>
            <a:off x="4693682" y="1107883"/>
            <a:ext cx="6858238" cy="116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If transparency is a trust virtue, then disclosure is the tool to achieve that trust.</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3" name="Rectangle 12">
            <a:extLst>
              <a:ext uri="{FF2B5EF4-FFF2-40B4-BE49-F238E27FC236}">
                <a16:creationId xmlns:a16="http://schemas.microsoft.com/office/drawing/2014/main" id="{7F2668AA-0E88-485C-9331-317447611476}"/>
              </a:ext>
            </a:extLst>
          </p:cNvPr>
          <p:cNvSpPr>
            <a:spLocks noChangeArrowheads="1"/>
          </p:cNvSpPr>
          <p:nvPr/>
        </p:nvSpPr>
        <p:spPr bwMode="auto">
          <a:xfrm>
            <a:off x="4693682" y="3288390"/>
            <a:ext cx="6742414" cy="174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Ingredient information is disclosable using reporting formats widely accepted as transparent by green and healthy building certification programs:</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8" name="Picture 7">
            <a:extLst>
              <a:ext uri="{FF2B5EF4-FFF2-40B4-BE49-F238E27FC236}">
                <a16:creationId xmlns:a16="http://schemas.microsoft.com/office/drawing/2014/main" id="{038863F9-1023-4FAE-BD5F-1A37B6FDA5F4}"/>
              </a:ext>
            </a:extLst>
          </p:cNvPr>
          <p:cNvPicPr>
            <a:picLocks noChangeAspect="1"/>
          </p:cNvPicPr>
          <p:nvPr/>
        </p:nvPicPr>
        <p:blipFill rotWithShape="1">
          <a:blip r:embed="rId4"/>
          <a:srcRect t="50930" b="25350"/>
          <a:stretch/>
        </p:blipFill>
        <p:spPr>
          <a:xfrm>
            <a:off x="1136872" y="3552402"/>
            <a:ext cx="2712284" cy="1143000"/>
          </a:xfrm>
          <a:prstGeom prst="rect">
            <a:avLst/>
          </a:prstGeom>
        </p:spPr>
      </p:pic>
      <p:sp>
        <p:nvSpPr>
          <p:cNvPr id="11" name="Rectangle 10">
            <a:extLst>
              <a:ext uri="{FF2B5EF4-FFF2-40B4-BE49-F238E27FC236}">
                <a16:creationId xmlns:a16="http://schemas.microsoft.com/office/drawing/2014/main" id="{B15C7B88-1278-441C-B6B1-AD40EEE0D94B}"/>
              </a:ext>
            </a:extLst>
          </p:cNvPr>
          <p:cNvSpPr>
            <a:spLocks noChangeArrowheads="1"/>
          </p:cNvSpPr>
          <p:nvPr/>
        </p:nvSpPr>
        <p:spPr bwMode="auto">
          <a:xfrm>
            <a:off x="4693682" y="2214660"/>
            <a:ext cx="6361446" cy="10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Consistency in disclosure is a necessary condition for transparency.</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2" name="Group 1">
            <a:extLst>
              <a:ext uri="{FF2B5EF4-FFF2-40B4-BE49-F238E27FC236}">
                <a16:creationId xmlns:a16="http://schemas.microsoft.com/office/drawing/2014/main" id="{49D1CF30-4F04-4BF1-B30F-7B9B2BF2D3A1}"/>
              </a:ext>
            </a:extLst>
          </p:cNvPr>
          <p:cNvGrpSpPr/>
          <p:nvPr/>
        </p:nvGrpSpPr>
        <p:grpSpPr>
          <a:xfrm>
            <a:off x="5573435" y="5169785"/>
            <a:ext cx="5814981" cy="1108026"/>
            <a:chOff x="5573435" y="5169785"/>
            <a:chExt cx="5814981" cy="1108026"/>
          </a:xfrm>
        </p:grpSpPr>
        <p:sp>
          <p:nvSpPr>
            <p:cNvPr id="14" name="Rectangle 13">
              <a:extLst>
                <a:ext uri="{FF2B5EF4-FFF2-40B4-BE49-F238E27FC236}">
                  <a16:creationId xmlns:a16="http://schemas.microsoft.com/office/drawing/2014/main" id="{DB4C1A4D-4620-4CFD-B35F-C9584AB5673A}"/>
                </a:ext>
              </a:extLst>
            </p:cNvPr>
            <p:cNvSpPr>
              <a:spLocks noChangeArrowheads="1"/>
            </p:cNvSpPr>
            <p:nvPr/>
          </p:nvSpPr>
          <p:spPr bwMode="auto">
            <a:xfrm>
              <a:off x="5573435" y="5169785"/>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Health Product Declarations (HPDs)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5" name="Rectangle 14">
              <a:extLst>
                <a:ext uri="{FF2B5EF4-FFF2-40B4-BE49-F238E27FC236}">
                  <a16:creationId xmlns:a16="http://schemas.microsoft.com/office/drawing/2014/main" id="{F54AE3F1-F9B0-49DE-A265-8AB1379610E2}"/>
                </a:ext>
              </a:extLst>
            </p:cNvPr>
            <p:cNvSpPr>
              <a:spLocks noChangeArrowheads="1"/>
            </p:cNvSpPr>
            <p:nvPr/>
          </p:nvSpPr>
          <p:spPr bwMode="auto">
            <a:xfrm>
              <a:off x="5573435" y="5675545"/>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Manufacturer Inventories (MIs)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16" name="Rectangle 15">
            <a:extLst>
              <a:ext uri="{FF2B5EF4-FFF2-40B4-BE49-F238E27FC236}">
                <a16:creationId xmlns:a16="http://schemas.microsoft.com/office/drawing/2014/main" id="{93FCBA6C-8BBA-4DDA-B627-A6D03C030F4C}"/>
              </a:ext>
            </a:extLst>
          </p:cNvPr>
          <p:cNvSpPr>
            <a:spLocks noChangeArrowheads="1"/>
          </p:cNvSpPr>
          <p:nvPr/>
        </p:nvSpPr>
        <p:spPr bwMode="auto">
          <a:xfrm>
            <a:off x="5121943" y="2234650"/>
            <a:ext cx="1948114" cy="472009"/>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8" name="Rectangle 17">
            <a:extLst>
              <a:ext uri="{FF2B5EF4-FFF2-40B4-BE49-F238E27FC236}">
                <a16:creationId xmlns:a16="http://schemas.microsoft.com/office/drawing/2014/main" id="{421A1C3D-24F1-420E-9B7F-CA01D6364A68}"/>
              </a:ext>
            </a:extLst>
          </p:cNvPr>
          <p:cNvSpPr>
            <a:spLocks noChangeArrowheads="1"/>
          </p:cNvSpPr>
          <p:nvPr/>
        </p:nvSpPr>
        <p:spPr bwMode="auto">
          <a:xfrm>
            <a:off x="6096000" y="3671993"/>
            <a:ext cx="2712720" cy="472009"/>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76426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6"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0" name="TextBox 9">
            <a:extLst>
              <a:ext uri="{FF2B5EF4-FFF2-40B4-BE49-F238E27FC236}">
                <a16:creationId xmlns:a16="http://schemas.microsoft.com/office/drawing/2014/main" id="{6E014F93-B9B0-4679-9EAB-CA04509F89EE}"/>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HEALTH PRODUCT DECLARATION (HPD)</a:t>
            </a:r>
          </a:p>
        </p:txBody>
      </p:sp>
      <p:sp>
        <p:nvSpPr>
          <p:cNvPr id="12" name="Rectangle 11">
            <a:extLst>
              <a:ext uri="{FF2B5EF4-FFF2-40B4-BE49-F238E27FC236}">
                <a16:creationId xmlns:a16="http://schemas.microsoft.com/office/drawing/2014/main" id="{3B402F21-0810-401F-9A4A-788351500D96}"/>
              </a:ext>
            </a:extLst>
          </p:cNvPr>
          <p:cNvSpPr>
            <a:spLocks noChangeArrowheads="1"/>
          </p:cNvSpPr>
          <p:nvPr/>
        </p:nvSpPr>
        <p:spPr bwMode="auto">
          <a:xfrm>
            <a:off x="353176" y="1492046"/>
            <a:ext cx="8524606" cy="13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 voluntary technical specification for reporting information on product content associated with health information. </a:t>
            </a:r>
          </a:p>
        </p:txBody>
      </p:sp>
      <p:sp>
        <p:nvSpPr>
          <p:cNvPr id="16" name="Rectangle 15">
            <a:extLst>
              <a:ext uri="{FF2B5EF4-FFF2-40B4-BE49-F238E27FC236}">
                <a16:creationId xmlns:a16="http://schemas.microsoft.com/office/drawing/2014/main" id="{9466FFA4-C644-4556-9F6D-D6D4AFBB68D9}"/>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What is an HPD?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5" name="Picture 4" descr="Icon&#10;&#10;Description automatically generated">
            <a:extLst>
              <a:ext uri="{FF2B5EF4-FFF2-40B4-BE49-F238E27FC236}">
                <a16:creationId xmlns:a16="http://schemas.microsoft.com/office/drawing/2014/main" id="{1D1825AA-E88F-42FB-8FE7-DDB3B131B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9978" y="1139705"/>
            <a:ext cx="1826196" cy="1321225"/>
          </a:xfrm>
          <a:prstGeom prst="rect">
            <a:avLst/>
          </a:prstGeom>
        </p:spPr>
      </p:pic>
      <p:sp>
        <p:nvSpPr>
          <p:cNvPr id="19" name="Rectangle 18">
            <a:extLst>
              <a:ext uri="{FF2B5EF4-FFF2-40B4-BE49-F238E27FC236}">
                <a16:creationId xmlns:a16="http://schemas.microsoft.com/office/drawing/2014/main" id="{353EDD52-7A85-4A13-BCB1-A54556C1DCBD}"/>
              </a:ext>
            </a:extLst>
          </p:cNvPr>
          <p:cNvSpPr>
            <a:spLocks noChangeArrowheads="1"/>
          </p:cNvSpPr>
          <p:nvPr/>
        </p:nvSpPr>
        <p:spPr bwMode="auto">
          <a:xfrm>
            <a:off x="353176" y="2904639"/>
            <a:ext cx="8651928" cy="143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The most recognized and widely adopted material ingredient reporting format for disclosure throughout the building and construction supply chain.</a:t>
            </a:r>
          </a:p>
        </p:txBody>
      </p:sp>
      <p:sp>
        <p:nvSpPr>
          <p:cNvPr id="20" name="Rectangle 19">
            <a:extLst>
              <a:ext uri="{FF2B5EF4-FFF2-40B4-BE49-F238E27FC236}">
                <a16:creationId xmlns:a16="http://schemas.microsoft.com/office/drawing/2014/main" id="{FF4BF3B0-2707-4BC7-8BA1-0BFE245794AE}"/>
              </a:ext>
            </a:extLst>
          </p:cNvPr>
          <p:cNvSpPr>
            <a:spLocks noChangeArrowheads="1"/>
          </p:cNvSpPr>
          <p:nvPr/>
        </p:nvSpPr>
        <p:spPr bwMode="auto">
          <a:xfrm>
            <a:off x="353176" y="5365954"/>
            <a:ext cx="8651928" cy="108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Can be used to accrue credits in LEED and other rating systems.</a:t>
            </a:r>
          </a:p>
        </p:txBody>
      </p:sp>
      <p:sp>
        <p:nvSpPr>
          <p:cNvPr id="21" name="Rectangle 20">
            <a:extLst>
              <a:ext uri="{FF2B5EF4-FFF2-40B4-BE49-F238E27FC236}">
                <a16:creationId xmlns:a16="http://schemas.microsoft.com/office/drawing/2014/main" id="{F45F6D35-B283-4B4D-AD06-30EDBFC673DC}"/>
              </a:ext>
            </a:extLst>
          </p:cNvPr>
          <p:cNvSpPr>
            <a:spLocks noChangeArrowheads="1"/>
          </p:cNvSpPr>
          <p:nvPr/>
        </p:nvSpPr>
        <p:spPr bwMode="auto">
          <a:xfrm>
            <a:off x="353176" y="4239272"/>
            <a:ext cx="8651928" cy="93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 third party verification program (3PV) independently reviews and verifies completed HPDs.</a:t>
            </a:r>
          </a:p>
        </p:txBody>
      </p:sp>
    </p:spTree>
    <p:extLst>
      <p:ext uri="{BB962C8B-B14F-4D97-AF65-F5344CB8AC3E}">
        <p14:creationId xmlns:p14="http://schemas.microsoft.com/office/powerpoint/2010/main" val="1546908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988297-E40E-40C9-96D1-B2A9CFC2027E}"/>
              </a:ext>
            </a:extLst>
          </p:cNvPr>
          <p:cNvSpPr>
            <a:spLocks noChangeArrowheads="1"/>
          </p:cNvSpPr>
          <p:nvPr/>
        </p:nvSpPr>
        <p:spPr bwMode="auto">
          <a:xfrm>
            <a:off x="594121" y="1506821"/>
            <a:ext cx="8751161" cy="13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 voluntary, 3</a:t>
            </a:r>
            <a:r>
              <a:rPr kumimoji="0" lang="en-US" sz="2800" b="0" i="0" u="none" strike="noStrike" kern="0" cap="none" spc="0" normalizeH="0" baseline="3000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rd</a:t>
            </a: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 party-verified material ingredient report that serves as a tool for providing transparency about the ingredients in building products.</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F165E8A7-3C2D-4F7A-A33E-CB3CE9AF8836}"/>
              </a:ext>
            </a:extLst>
          </p:cNvPr>
          <p:cNvSpPr>
            <a:spLocks noChangeArrowheads="1"/>
          </p:cNvSpPr>
          <p:nvPr/>
        </p:nvSpPr>
        <p:spPr bwMode="auto">
          <a:xfrm>
            <a:off x="594122" y="3013120"/>
            <a:ext cx="8636142" cy="177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An HPD for natural stone includes details such as the mineral composition, quarry location, and any additional treatments or finishes applied to the stone.</a:t>
            </a:r>
          </a:p>
        </p:txBody>
      </p:sp>
      <p:sp>
        <p:nvSpPr>
          <p:cNvPr id="7" name="Rectangle 6">
            <a:extLst>
              <a:ext uri="{FF2B5EF4-FFF2-40B4-BE49-F238E27FC236}">
                <a16:creationId xmlns:a16="http://schemas.microsoft.com/office/drawing/2014/main" id="{40806869-CD84-4861-869A-5B350B6A0662}"/>
              </a:ext>
            </a:extLst>
          </p:cNvPr>
          <p:cNvSpPr>
            <a:spLocks noChangeArrowheads="1"/>
          </p:cNvSpPr>
          <p:nvPr/>
        </p:nvSpPr>
        <p:spPr bwMode="auto">
          <a:xfrm>
            <a:off x="594122" y="4504282"/>
            <a:ext cx="8348596" cy="177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NSI member quarriers can create HPDs for their products using NSI’s HPD Builder tool. All members’ HPDs are available on NSI’s Sustainability Resources web page.</a:t>
            </a:r>
          </a:p>
        </p:txBody>
      </p:sp>
      <p:sp>
        <p:nvSpPr>
          <p:cNvPr id="8" name="Rectangle 7">
            <a:extLst>
              <a:ext uri="{FF2B5EF4-FFF2-40B4-BE49-F238E27FC236}">
                <a16:creationId xmlns:a16="http://schemas.microsoft.com/office/drawing/2014/main" id="{5373EADD-F4D9-464D-BFA4-14E790C5BA8D}"/>
              </a:ext>
            </a:extLst>
          </p:cNvPr>
          <p:cNvSpPr>
            <a:spLocks noChangeArrowheads="1"/>
          </p:cNvSpPr>
          <p:nvPr/>
        </p:nvSpPr>
        <p:spPr bwMode="auto">
          <a:xfrm>
            <a:off x="449341" y="889780"/>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What is an HPD?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9" name="Group 8">
            <a:extLst>
              <a:ext uri="{FF2B5EF4-FFF2-40B4-BE49-F238E27FC236}">
                <a16:creationId xmlns:a16="http://schemas.microsoft.com/office/drawing/2014/main" id="{B6EF4E0C-E530-44E4-8678-F17F23DC6A8A}"/>
              </a:ext>
            </a:extLst>
          </p:cNvPr>
          <p:cNvGrpSpPr/>
          <p:nvPr/>
        </p:nvGrpSpPr>
        <p:grpSpPr>
          <a:xfrm>
            <a:off x="9484366" y="4163955"/>
            <a:ext cx="2164081" cy="1896011"/>
            <a:chOff x="7162800" y="1380590"/>
            <a:chExt cx="2164081" cy="1896011"/>
          </a:xfrm>
        </p:grpSpPr>
        <p:pic>
          <p:nvPicPr>
            <p:cNvPr id="11" name="Picture 10">
              <a:extLst>
                <a:ext uri="{FF2B5EF4-FFF2-40B4-BE49-F238E27FC236}">
                  <a16:creationId xmlns:a16="http://schemas.microsoft.com/office/drawing/2014/main" id="{63CDCC53-F9EB-4A25-A18D-28C1C2416163}"/>
                </a:ext>
              </a:extLst>
            </p:cNvPr>
            <p:cNvPicPr>
              <a:picLocks noChangeAspect="1"/>
            </p:cNvPicPr>
            <p:nvPr/>
          </p:nvPicPr>
          <p:blipFill>
            <a:blip r:embed="rId3"/>
            <a:stretch>
              <a:fillRect/>
            </a:stretch>
          </p:blipFill>
          <p:spPr>
            <a:xfrm>
              <a:off x="7162800" y="1525429"/>
              <a:ext cx="2164080" cy="1751172"/>
            </a:xfrm>
            <a:prstGeom prst="rect">
              <a:avLst/>
            </a:prstGeom>
          </p:spPr>
        </p:pic>
        <p:sp>
          <p:nvSpPr>
            <p:cNvPr id="12" name="TextBox 11">
              <a:extLst>
                <a:ext uri="{FF2B5EF4-FFF2-40B4-BE49-F238E27FC236}">
                  <a16:creationId xmlns:a16="http://schemas.microsoft.com/office/drawing/2014/main" id="{B4748194-3DC1-427A-8774-0C3B52D600CB}"/>
                </a:ext>
              </a:extLst>
            </p:cNvPr>
            <p:cNvSpPr txBox="1">
              <a:spLocks/>
            </p:cNvSpPr>
            <p:nvPr/>
          </p:nvSpPr>
          <p:spPr>
            <a:xfrm>
              <a:off x="9144001" y="1380590"/>
              <a:ext cx="182880" cy="330318"/>
            </a:xfrm>
            <a:prstGeom prst="rect">
              <a:avLst/>
            </a:prstGeom>
            <a:solidFill>
              <a:schemeClr val="bg1"/>
            </a:solid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grpSp>
      <p:pic>
        <p:nvPicPr>
          <p:cNvPr id="14" name="Picture 13" descr="Icon&#10;&#10;Description automatically generated">
            <a:extLst>
              <a:ext uri="{FF2B5EF4-FFF2-40B4-BE49-F238E27FC236}">
                <a16:creationId xmlns:a16="http://schemas.microsoft.com/office/drawing/2014/main" id="{E68C2F21-72EE-130F-6630-F0AB723DE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9978" y="1139705"/>
            <a:ext cx="1826196" cy="1321225"/>
          </a:xfrm>
          <a:prstGeom prst="rect">
            <a:avLst/>
          </a:prstGeom>
        </p:spPr>
      </p:pic>
      <p:sp>
        <p:nvSpPr>
          <p:cNvPr id="15" name="Title 1">
            <a:extLst>
              <a:ext uri="{FF2B5EF4-FFF2-40B4-BE49-F238E27FC236}">
                <a16:creationId xmlns:a16="http://schemas.microsoft.com/office/drawing/2014/main" id="{4F3E5B96-EB1C-43E7-95DE-CA4E6B4BB164}"/>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TRANSPARENCY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HEALTH PRODUCT DECLARATION (HPD)</a:t>
            </a:r>
          </a:p>
        </p:txBody>
      </p:sp>
      <p:pic>
        <p:nvPicPr>
          <p:cNvPr id="3" name="Picture 2">
            <a:extLst>
              <a:ext uri="{FF2B5EF4-FFF2-40B4-BE49-F238E27FC236}">
                <a16:creationId xmlns:a16="http://schemas.microsoft.com/office/drawing/2014/main" id="{455BBEFB-6A97-8BF8-AE60-E206B511EF5B}"/>
              </a:ext>
            </a:extLst>
          </p:cNvPr>
          <p:cNvPicPr>
            <a:picLocks noChangeAspect="1"/>
          </p:cNvPicPr>
          <p:nvPr/>
        </p:nvPicPr>
        <p:blipFill>
          <a:blip r:embed="rId5"/>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1193843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pic>
        <p:nvPicPr>
          <p:cNvPr id="5" name="Picture 4" descr="Icon&#10;&#10;Description automatically generated">
            <a:extLst>
              <a:ext uri="{FF2B5EF4-FFF2-40B4-BE49-F238E27FC236}">
                <a16:creationId xmlns:a16="http://schemas.microsoft.com/office/drawing/2014/main" id="{1D1825AA-E88F-42FB-8FE7-DDB3B131B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6864" y="954510"/>
            <a:ext cx="1826196" cy="1321225"/>
          </a:xfrm>
          <a:prstGeom prst="rect">
            <a:avLst/>
          </a:prstGeom>
        </p:spPr>
      </p:pic>
      <p:pic>
        <p:nvPicPr>
          <p:cNvPr id="2" name="Picture 1">
            <a:extLst>
              <a:ext uri="{FF2B5EF4-FFF2-40B4-BE49-F238E27FC236}">
                <a16:creationId xmlns:a16="http://schemas.microsoft.com/office/drawing/2014/main" id="{97A67A10-6A68-43FA-8F9D-14270DE00635}"/>
              </a:ext>
            </a:extLst>
          </p:cNvPr>
          <p:cNvPicPr>
            <a:picLocks noChangeAspect="1"/>
          </p:cNvPicPr>
          <p:nvPr/>
        </p:nvPicPr>
        <p:blipFill>
          <a:blip r:embed="rId5"/>
          <a:stretch>
            <a:fillRect/>
          </a:stretch>
        </p:blipFill>
        <p:spPr>
          <a:xfrm>
            <a:off x="898426" y="351113"/>
            <a:ext cx="4940095" cy="571829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A65A347-5667-4172-98C9-7B1F7A2B5F3C}"/>
              </a:ext>
            </a:extLst>
          </p:cNvPr>
          <p:cNvPicPr>
            <a:picLocks noChangeAspect="1"/>
          </p:cNvPicPr>
          <p:nvPr/>
        </p:nvPicPr>
        <p:blipFill>
          <a:blip r:embed="rId6"/>
          <a:stretch>
            <a:fillRect/>
          </a:stretch>
        </p:blipFill>
        <p:spPr>
          <a:xfrm>
            <a:off x="6269622" y="351113"/>
            <a:ext cx="4953338" cy="571829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BC1D6D2-2A56-43CB-B3D7-8F8F0AE5EDBF}"/>
              </a:ext>
            </a:extLst>
          </p:cNvPr>
          <p:cNvSpPr>
            <a:spLocks noChangeArrowheads="1"/>
          </p:cNvSpPr>
          <p:nvPr/>
        </p:nvSpPr>
        <p:spPr bwMode="auto">
          <a:xfrm>
            <a:off x="859301" y="6200968"/>
            <a:ext cx="4357720" cy="52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HPD example</a:t>
            </a:r>
          </a:p>
        </p:txBody>
      </p:sp>
    </p:spTree>
    <p:extLst>
      <p:ext uri="{BB962C8B-B14F-4D97-AF65-F5344CB8AC3E}">
        <p14:creationId xmlns:p14="http://schemas.microsoft.com/office/powerpoint/2010/main" val="1675711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C1D6D2-2A56-43CB-B3D7-8F8F0AE5EDBF}"/>
              </a:ext>
            </a:extLst>
          </p:cNvPr>
          <p:cNvSpPr>
            <a:spLocks noChangeArrowheads="1"/>
          </p:cNvSpPr>
          <p:nvPr/>
        </p:nvSpPr>
        <p:spPr bwMode="auto">
          <a:xfrm>
            <a:off x="368679" y="5078085"/>
            <a:ext cx="2460266" cy="125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HPD example (supplier): </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Lyons Sandstone</a:t>
            </a:r>
          </a:p>
        </p:txBody>
      </p:sp>
      <p:pic>
        <p:nvPicPr>
          <p:cNvPr id="3" name="Picture 2">
            <a:extLst>
              <a:ext uri="{FF2B5EF4-FFF2-40B4-BE49-F238E27FC236}">
                <a16:creationId xmlns:a16="http://schemas.microsoft.com/office/drawing/2014/main" id="{0A7DD69A-A689-0A7E-B2AF-C4397706F01E}"/>
              </a:ext>
            </a:extLst>
          </p:cNvPr>
          <p:cNvPicPr>
            <a:picLocks noChangeAspect="1"/>
          </p:cNvPicPr>
          <p:nvPr/>
        </p:nvPicPr>
        <p:blipFill>
          <a:blip r:embed="rId3"/>
          <a:stretch>
            <a:fillRect/>
          </a:stretch>
        </p:blipFill>
        <p:spPr>
          <a:xfrm>
            <a:off x="3108381" y="904240"/>
            <a:ext cx="5623648" cy="5412139"/>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3DC4D3F7-FE71-4963-AD7B-2B5B13919DCD}"/>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TRANSPARENCY | SUPPLIER HPD</a:t>
            </a:r>
            <a:endPar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endParaRPr>
          </a:p>
        </p:txBody>
      </p:sp>
      <p:pic>
        <p:nvPicPr>
          <p:cNvPr id="2" name="Picture 1">
            <a:extLst>
              <a:ext uri="{FF2B5EF4-FFF2-40B4-BE49-F238E27FC236}">
                <a16:creationId xmlns:a16="http://schemas.microsoft.com/office/drawing/2014/main" id="{73E15067-7161-18AD-F656-989816046FA0}"/>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879870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A875C5-40FB-0768-832A-53AE3418BA55}"/>
              </a:ext>
            </a:extLst>
          </p:cNvPr>
          <p:cNvPicPr>
            <a:picLocks noChangeAspect="1"/>
          </p:cNvPicPr>
          <p:nvPr/>
        </p:nvPicPr>
        <p:blipFill>
          <a:blip r:embed="rId3"/>
          <a:stretch>
            <a:fillRect/>
          </a:stretch>
        </p:blipFill>
        <p:spPr>
          <a:xfrm>
            <a:off x="4131584" y="821071"/>
            <a:ext cx="6725101" cy="53332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5CE123B-BDDF-A21A-3699-A548C92FFDC9}"/>
              </a:ext>
            </a:extLst>
          </p:cNvPr>
          <p:cNvSpPr>
            <a:spLocks noChangeArrowheads="1"/>
          </p:cNvSpPr>
          <p:nvPr/>
        </p:nvSpPr>
        <p:spPr bwMode="auto">
          <a:xfrm>
            <a:off x="702073" y="5344491"/>
            <a:ext cx="3596426" cy="80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Declare label example: Limestone (Coldspring)</a:t>
            </a:r>
          </a:p>
        </p:txBody>
      </p:sp>
      <p:sp>
        <p:nvSpPr>
          <p:cNvPr id="12" name="Title 1">
            <a:extLst>
              <a:ext uri="{FF2B5EF4-FFF2-40B4-BE49-F238E27FC236}">
                <a16:creationId xmlns:a16="http://schemas.microsoft.com/office/drawing/2014/main" id="{0FA3885F-FD7B-463F-8D6C-5F536C934E16}"/>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TRANSPARENCY | DECLARE LABEL</a:t>
            </a:r>
            <a:endPar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endParaRPr>
          </a:p>
        </p:txBody>
      </p:sp>
      <p:pic>
        <p:nvPicPr>
          <p:cNvPr id="5" name="Picture 4">
            <a:extLst>
              <a:ext uri="{FF2B5EF4-FFF2-40B4-BE49-F238E27FC236}">
                <a16:creationId xmlns:a16="http://schemas.microsoft.com/office/drawing/2014/main" id="{59AC0C76-F90A-2974-84E4-3725B7729B36}"/>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408251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pic>
        <p:nvPicPr>
          <p:cNvPr id="3" name="Picture 2">
            <a:extLst>
              <a:ext uri="{FF2B5EF4-FFF2-40B4-BE49-F238E27FC236}">
                <a16:creationId xmlns:a16="http://schemas.microsoft.com/office/drawing/2014/main" id="{21C82310-33E1-485B-8ACA-99C7208FA84C}"/>
              </a:ext>
            </a:extLst>
          </p:cNvPr>
          <p:cNvPicPr>
            <a:picLocks noChangeAspect="1"/>
          </p:cNvPicPr>
          <p:nvPr/>
        </p:nvPicPr>
        <p:blipFill rotWithShape="1">
          <a:blip r:embed="rId4">
            <a:duotone>
              <a:schemeClr val="bg2">
                <a:shade val="45000"/>
                <a:satMod val="135000"/>
              </a:schemeClr>
              <a:prstClr val="white"/>
            </a:duotone>
          </a:blip>
          <a:srcRect b="73153"/>
          <a:stretch/>
        </p:blipFill>
        <p:spPr>
          <a:xfrm>
            <a:off x="1136872" y="1019597"/>
            <a:ext cx="2712284" cy="1293699"/>
          </a:xfrm>
          <a:prstGeom prst="rect">
            <a:avLst/>
          </a:prstGeom>
        </p:spPr>
      </p:pic>
      <p:pic>
        <p:nvPicPr>
          <p:cNvPr id="6" name="Picture 5">
            <a:extLst>
              <a:ext uri="{FF2B5EF4-FFF2-40B4-BE49-F238E27FC236}">
                <a16:creationId xmlns:a16="http://schemas.microsoft.com/office/drawing/2014/main" id="{6F8E02E0-569B-4CC8-9395-AA7C7EEA7714}"/>
              </a:ext>
            </a:extLst>
          </p:cNvPr>
          <p:cNvPicPr>
            <a:picLocks noChangeAspect="1"/>
          </p:cNvPicPr>
          <p:nvPr/>
        </p:nvPicPr>
        <p:blipFill rotWithShape="1">
          <a:blip r:embed="rId4">
            <a:duotone>
              <a:schemeClr val="bg2">
                <a:shade val="45000"/>
                <a:satMod val="135000"/>
              </a:schemeClr>
              <a:prstClr val="white"/>
            </a:duotone>
          </a:blip>
          <a:srcRect t="26872" b="49408"/>
          <a:stretch/>
        </p:blipFill>
        <p:spPr>
          <a:xfrm>
            <a:off x="1136872" y="2353235"/>
            <a:ext cx="2712284" cy="1143000"/>
          </a:xfrm>
          <a:prstGeom prst="rect">
            <a:avLst/>
          </a:prstGeom>
        </p:spPr>
      </p:pic>
      <p:pic>
        <p:nvPicPr>
          <p:cNvPr id="7" name="Picture 6">
            <a:extLst>
              <a:ext uri="{FF2B5EF4-FFF2-40B4-BE49-F238E27FC236}">
                <a16:creationId xmlns:a16="http://schemas.microsoft.com/office/drawing/2014/main" id="{70B75D59-FA10-423E-A22C-84DD5EB094F2}"/>
              </a:ext>
            </a:extLst>
          </p:cNvPr>
          <p:cNvPicPr>
            <a:picLocks noChangeAspect="1"/>
          </p:cNvPicPr>
          <p:nvPr/>
        </p:nvPicPr>
        <p:blipFill rotWithShape="1">
          <a:blip r:embed="rId4">
            <a:duotone>
              <a:schemeClr val="bg2">
                <a:shade val="45000"/>
                <a:satMod val="135000"/>
              </a:schemeClr>
              <a:prstClr val="white"/>
            </a:duotone>
          </a:blip>
          <a:srcRect t="50930" b="25350"/>
          <a:stretch/>
        </p:blipFill>
        <p:spPr>
          <a:xfrm>
            <a:off x="1136872" y="3552402"/>
            <a:ext cx="2712284" cy="1143000"/>
          </a:xfrm>
          <a:prstGeom prst="rect">
            <a:avLst/>
          </a:prstGeom>
        </p:spPr>
      </p:pic>
      <p:pic>
        <p:nvPicPr>
          <p:cNvPr id="8" name="Picture 7">
            <a:extLst>
              <a:ext uri="{FF2B5EF4-FFF2-40B4-BE49-F238E27FC236}">
                <a16:creationId xmlns:a16="http://schemas.microsoft.com/office/drawing/2014/main" id="{AB7E1E9C-4A03-4627-BEEE-788DBA23515E}"/>
              </a:ext>
            </a:extLst>
          </p:cNvPr>
          <p:cNvPicPr>
            <a:picLocks noChangeAspect="1"/>
          </p:cNvPicPr>
          <p:nvPr/>
        </p:nvPicPr>
        <p:blipFill rotWithShape="1">
          <a:blip r:embed="rId4"/>
          <a:srcRect t="75983" b="297"/>
          <a:stretch/>
        </p:blipFill>
        <p:spPr>
          <a:xfrm>
            <a:off x="1136872" y="4751569"/>
            <a:ext cx="2712284" cy="1143000"/>
          </a:xfrm>
          <a:prstGeom prst="rect">
            <a:avLst/>
          </a:prstGeom>
        </p:spPr>
      </p:pic>
      <p:sp>
        <p:nvSpPr>
          <p:cNvPr id="10" name="TextBox 9">
            <a:extLst>
              <a:ext uri="{FF2B5EF4-FFF2-40B4-BE49-F238E27FC236}">
                <a16:creationId xmlns:a16="http://schemas.microsoft.com/office/drawing/2014/main" id="{30043096-A60B-4131-9040-1817C3CE715C}"/>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4: OPTIMIZE</a:t>
            </a:r>
          </a:p>
        </p:txBody>
      </p:sp>
      <p:sp>
        <p:nvSpPr>
          <p:cNvPr id="12" name="Rectangle 11">
            <a:extLst>
              <a:ext uri="{FF2B5EF4-FFF2-40B4-BE49-F238E27FC236}">
                <a16:creationId xmlns:a16="http://schemas.microsoft.com/office/drawing/2014/main" id="{A3F2444A-6417-4F38-ADBE-714B81337618}"/>
              </a:ext>
            </a:extLst>
          </p:cNvPr>
          <p:cNvSpPr>
            <a:spLocks noChangeArrowheads="1"/>
          </p:cNvSpPr>
          <p:nvPr/>
        </p:nvSpPr>
        <p:spPr bwMode="auto">
          <a:xfrm>
            <a:off x="4693682" y="1107883"/>
            <a:ext cx="6858238" cy="116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Optimization involves selecting products with the most thorough material ingredient reports. </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3" name="Rectangle 12">
            <a:extLst>
              <a:ext uri="{FF2B5EF4-FFF2-40B4-BE49-F238E27FC236}">
                <a16:creationId xmlns:a16="http://schemas.microsoft.com/office/drawing/2014/main" id="{D863BF2B-2925-40AE-B3D8-59919E90B2D3}"/>
              </a:ext>
            </a:extLst>
          </p:cNvPr>
          <p:cNvSpPr>
            <a:spLocks noChangeArrowheads="1"/>
          </p:cNvSpPr>
          <p:nvPr/>
        </p:nvSpPr>
        <p:spPr bwMode="auto">
          <a:xfrm>
            <a:off x="4693682" y="2539633"/>
            <a:ext cx="6146811" cy="136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Green and healthy rating programs incentivize optimization. We’ll look at LEED v4 as an example. </a:t>
            </a: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40900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E840DF-2955-4EA0-A1A6-F2E911C20EFD}"/>
              </a:ext>
            </a:extLst>
          </p:cNvPr>
          <p:cNvSpPr>
            <a:spLocks noChangeArrowheads="1"/>
          </p:cNvSpPr>
          <p:nvPr/>
        </p:nvSpPr>
        <p:spPr bwMode="auto">
          <a:xfrm>
            <a:off x="480060" y="1124623"/>
            <a:ext cx="9720407" cy="11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Regarding the use of building products that exhibit material ingredient transparency, a project can earn up to two points:</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p:txBody>
      </p:sp>
      <p:pic>
        <p:nvPicPr>
          <p:cNvPr id="13" name="Picture 12">
            <a:extLst>
              <a:ext uri="{FF2B5EF4-FFF2-40B4-BE49-F238E27FC236}">
                <a16:creationId xmlns:a16="http://schemas.microsoft.com/office/drawing/2014/main" id="{47276DF4-1A38-4E5F-9CA2-086EB1B087A6}"/>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22" name="Rectangle 21">
            <a:extLst>
              <a:ext uri="{FF2B5EF4-FFF2-40B4-BE49-F238E27FC236}">
                <a16:creationId xmlns:a16="http://schemas.microsoft.com/office/drawing/2014/main" id="{E6048B80-2E2F-4D24-8A67-8D69DA5756EE}"/>
              </a:ext>
            </a:extLst>
          </p:cNvPr>
          <p:cNvSpPr>
            <a:spLocks noChangeArrowheads="1"/>
          </p:cNvSpPr>
          <p:nvPr/>
        </p:nvSpPr>
        <p:spPr bwMode="auto">
          <a:xfrm>
            <a:off x="12579219" y="3090457"/>
            <a:ext cx="6806061" cy="529044"/>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3" name="Picture 2" descr="Logo&#10;&#10;Description automatically generated">
            <a:extLst>
              <a:ext uri="{FF2B5EF4-FFF2-40B4-BE49-F238E27FC236}">
                <a16:creationId xmlns:a16="http://schemas.microsoft.com/office/drawing/2014/main" id="{66980E36-50E8-4506-8245-ECA11758A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9131" y="237679"/>
            <a:ext cx="1232809" cy="1238313"/>
          </a:xfrm>
          <a:prstGeom prst="rect">
            <a:avLst/>
          </a:prstGeom>
        </p:spPr>
      </p:pic>
      <p:sp>
        <p:nvSpPr>
          <p:cNvPr id="11" name="TextBox 10">
            <a:extLst>
              <a:ext uri="{FF2B5EF4-FFF2-40B4-BE49-F238E27FC236}">
                <a16:creationId xmlns:a16="http://schemas.microsoft.com/office/drawing/2014/main" id="{C4AB37F2-8CAD-486B-9B07-DB9CEADB2FDC}"/>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 GUIDE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STEP 4: OPTIMIZE</a:t>
            </a:r>
          </a:p>
        </p:txBody>
      </p:sp>
      <p:sp>
        <p:nvSpPr>
          <p:cNvPr id="16" name="Rectangle 15">
            <a:extLst>
              <a:ext uri="{FF2B5EF4-FFF2-40B4-BE49-F238E27FC236}">
                <a16:creationId xmlns:a16="http://schemas.microsoft.com/office/drawing/2014/main" id="{7A3D4BA3-712C-4C0C-95E2-70EFF146378C}"/>
              </a:ext>
            </a:extLst>
          </p:cNvPr>
          <p:cNvSpPr>
            <a:spLocks noChangeArrowheads="1"/>
          </p:cNvSpPr>
          <p:nvPr/>
        </p:nvSpPr>
        <p:spPr bwMode="auto">
          <a:xfrm>
            <a:off x="1754815" y="2645250"/>
            <a:ext cx="8066941" cy="146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Arial" panose="020B0604020202020204" pitchFamily="34" charset="0"/>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20 different permanently installed products from at least 5 manufacturers use a LEED-specified material ingredient reporting format </a:t>
            </a:r>
            <a:r>
              <a:rPr kumimoji="0" lang="en-US" sz="2400" b="0" i="0" u="none" strike="noStrike" kern="0" cap="none" spc="0" normalizeH="0" baseline="0" noProof="0" dirty="0">
                <a:ln>
                  <a:noFill/>
                </a:ln>
                <a:solidFill>
                  <a:srgbClr val="17687F"/>
                </a:solidFill>
                <a:effectLst/>
                <a:uLnTx/>
                <a:uFillTx/>
                <a:latin typeface="Titillium Web Light" panose="00000400000000000000" pitchFamily="2" charset="0"/>
                <a:ea typeface="+mn-ea"/>
                <a:cs typeface="Arial" charset="0"/>
              </a:rPr>
              <a:t>(HPD or MI) </a:t>
            </a: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to disclose product ingredients to at least 1,000 ppm</a:t>
            </a: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id="{CDA5C732-9D3F-4027-80CE-CFD531706B5B}"/>
              </a:ext>
            </a:extLst>
          </p:cNvPr>
          <p:cNvSpPr>
            <a:spLocks noChangeArrowheads="1"/>
          </p:cNvSpPr>
          <p:nvPr/>
        </p:nvSpPr>
        <p:spPr bwMode="auto">
          <a:xfrm>
            <a:off x="1754815" y="4729551"/>
            <a:ext cx="8066941" cy="146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Arial" panose="020B0604020202020204" pitchFamily="34" charset="0"/>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5 different permanently installed products from at least 3 manufacturers satisfy other optimization pathways. This can be achieved by disclosing product ingredients at the substance level of 100 ppm </a:t>
            </a: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5" name="Group 4">
            <a:extLst>
              <a:ext uri="{FF2B5EF4-FFF2-40B4-BE49-F238E27FC236}">
                <a16:creationId xmlns:a16="http://schemas.microsoft.com/office/drawing/2014/main" id="{4E7E6EDC-44C2-485C-9F95-C5EE512E8530}"/>
              </a:ext>
            </a:extLst>
          </p:cNvPr>
          <p:cNvGrpSpPr/>
          <p:nvPr/>
        </p:nvGrpSpPr>
        <p:grpSpPr>
          <a:xfrm>
            <a:off x="1249312" y="2119995"/>
            <a:ext cx="7987284" cy="602266"/>
            <a:chOff x="1249312" y="2119995"/>
            <a:chExt cx="7987284" cy="602266"/>
          </a:xfrm>
        </p:grpSpPr>
        <p:sp>
          <p:nvSpPr>
            <p:cNvPr id="17" name="Rectangle 16">
              <a:extLst>
                <a:ext uri="{FF2B5EF4-FFF2-40B4-BE49-F238E27FC236}">
                  <a16:creationId xmlns:a16="http://schemas.microsoft.com/office/drawing/2014/main" id="{1C9A3327-7FBD-4224-8089-CA5248ABA8A6}"/>
                </a:ext>
              </a:extLst>
            </p:cNvPr>
            <p:cNvSpPr>
              <a:spLocks noChangeArrowheads="1"/>
            </p:cNvSpPr>
            <p:nvPr/>
          </p:nvSpPr>
          <p:spPr bwMode="auto">
            <a:xfrm>
              <a:off x="1249312" y="2119995"/>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Material Ingredient Reporting</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3" name="Rectangle 22">
              <a:extLst>
                <a:ext uri="{FF2B5EF4-FFF2-40B4-BE49-F238E27FC236}">
                  <a16:creationId xmlns:a16="http://schemas.microsoft.com/office/drawing/2014/main" id="{4D90B9AF-E7A9-4AAF-AD02-3E62760F0001}"/>
                </a:ext>
              </a:extLst>
            </p:cNvPr>
            <p:cNvSpPr>
              <a:spLocks noChangeArrowheads="1"/>
            </p:cNvSpPr>
            <p:nvPr/>
          </p:nvSpPr>
          <p:spPr bwMode="auto">
            <a:xfrm>
              <a:off x="6914265" y="2119995"/>
              <a:ext cx="232233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srgbClr val="17687F"/>
                  </a:solidFill>
                  <a:effectLst/>
                  <a:uLnTx/>
                  <a:uFillTx/>
                  <a:latin typeface="Titillium Web Light" panose="00000400000000000000" pitchFamily="2" charset="0"/>
                  <a:ea typeface="+mn-ea"/>
                  <a:cs typeface="Teko Light" panose="02000000000000000000" pitchFamily="2" charset="0"/>
                </a:rPr>
                <a:t>1 point</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grpSp>
        <p:nvGrpSpPr>
          <p:cNvPr id="6" name="Group 5">
            <a:extLst>
              <a:ext uri="{FF2B5EF4-FFF2-40B4-BE49-F238E27FC236}">
                <a16:creationId xmlns:a16="http://schemas.microsoft.com/office/drawing/2014/main" id="{D6437236-252C-4ADC-AA73-5F1C7FCDA28D}"/>
              </a:ext>
            </a:extLst>
          </p:cNvPr>
          <p:cNvGrpSpPr/>
          <p:nvPr/>
        </p:nvGrpSpPr>
        <p:grpSpPr>
          <a:xfrm>
            <a:off x="1249312" y="4190916"/>
            <a:ext cx="8843812" cy="632818"/>
            <a:chOff x="1249312" y="4190916"/>
            <a:chExt cx="8843812" cy="632818"/>
          </a:xfrm>
        </p:grpSpPr>
        <p:sp>
          <p:nvSpPr>
            <p:cNvPr id="18" name="Rectangle 17">
              <a:extLst>
                <a:ext uri="{FF2B5EF4-FFF2-40B4-BE49-F238E27FC236}">
                  <a16:creationId xmlns:a16="http://schemas.microsoft.com/office/drawing/2014/main" id="{1E1695B0-852A-4242-90A1-4C88ED438F12}"/>
                </a:ext>
              </a:extLst>
            </p:cNvPr>
            <p:cNvSpPr>
              <a:spLocks noChangeArrowheads="1"/>
            </p:cNvSpPr>
            <p:nvPr/>
          </p:nvSpPr>
          <p:spPr bwMode="auto">
            <a:xfrm>
              <a:off x="1249312" y="4221468"/>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Material Ingredient Optimization</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4" name="Rectangle 23">
              <a:extLst>
                <a:ext uri="{FF2B5EF4-FFF2-40B4-BE49-F238E27FC236}">
                  <a16:creationId xmlns:a16="http://schemas.microsoft.com/office/drawing/2014/main" id="{940F513A-BF08-4E07-A547-89FD492C08A6}"/>
                </a:ext>
              </a:extLst>
            </p:cNvPr>
            <p:cNvSpPr>
              <a:spLocks noChangeArrowheads="1"/>
            </p:cNvSpPr>
            <p:nvPr/>
          </p:nvSpPr>
          <p:spPr bwMode="auto">
            <a:xfrm>
              <a:off x="6914266" y="4190916"/>
              <a:ext cx="3178858"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srgbClr val="17687F"/>
                  </a:solidFill>
                  <a:effectLst/>
                  <a:uLnTx/>
                  <a:uFillTx/>
                  <a:latin typeface="Titillium Web Light" panose="00000400000000000000" pitchFamily="2" charset="0"/>
                  <a:ea typeface="+mn-ea"/>
                  <a:cs typeface="Teko Light" panose="02000000000000000000" pitchFamily="2" charset="0"/>
                </a:rPr>
                <a:t>1 additional point</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155894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1E1B675C-5B2F-4720-BAF3-9721A8DFB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2145" y="237679"/>
            <a:ext cx="1022675" cy="1027241"/>
          </a:xfrm>
          <a:prstGeom prst="rect">
            <a:avLst/>
          </a:prstGeom>
        </p:spPr>
      </p:pic>
      <p:pic>
        <p:nvPicPr>
          <p:cNvPr id="3" name="Picture 2">
            <a:extLst>
              <a:ext uri="{FF2B5EF4-FFF2-40B4-BE49-F238E27FC236}">
                <a16:creationId xmlns:a16="http://schemas.microsoft.com/office/drawing/2014/main" id="{BF12CB1B-B8E1-4030-8245-B5400A5E70B4}"/>
              </a:ext>
            </a:extLst>
          </p:cNvPr>
          <p:cNvPicPr>
            <a:picLocks noChangeAspect="1"/>
          </p:cNvPicPr>
          <p:nvPr/>
        </p:nvPicPr>
        <p:blipFill>
          <a:blip r:embed="rId4"/>
          <a:stretch>
            <a:fillRect/>
          </a:stretch>
        </p:blipFill>
        <p:spPr>
          <a:xfrm>
            <a:off x="3137012" y="760705"/>
            <a:ext cx="7384050" cy="5617687"/>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5421EEFE-247F-4393-A324-B69714F0FB06}"/>
              </a:ext>
            </a:extLst>
          </p:cNvPr>
          <p:cNvGrpSpPr/>
          <p:nvPr/>
        </p:nvGrpSpPr>
        <p:grpSpPr>
          <a:xfrm>
            <a:off x="303454" y="2090213"/>
            <a:ext cx="5381012" cy="2429352"/>
            <a:chOff x="303454" y="2090213"/>
            <a:chExt cx="5381012" cy="2429352"/>
          </a:xfrm>
        </p:grpSpPr>
        <p:grpSp>
          <p:nvGrpSpPr>
            <p:cNvPr id="8" name="Group 7">
              <a:extLst>
                <a:ext uri="{FF2B5EF4-FFF2-40B4-BE49-F238E27FC236}">
                  <a16:creationId xmlns:a16="http://schemas.microsoft.com/office/drawing/2014/main" id="{3CB2D984-1D75-417B-B4BD-E58ECC375134}"/>
                </a:ext>
              </a:extLst>
            </p:cNvPr>
            <p:cNvGrpSpPr/>
            <p:nvPr/>
          </p:nvGrpSpPr>
          <p:grpSpPr>
            <a:xfrm>
              <a:off x="2769288" y="2402840"/>
              <a:ext cx="2915178" cy="661082"/>
              <a:chOff x="2422632" y="2402840"/>
              <a:chExt cx="2915178" cy="661082"/>
            </a:xfrm>
          </p:grpSpPr>
          <p:sp>
            <p:nvSpPr>
              <p:cNvPr id="4" name="Flowchart: Alternate Process 3">
                <a:extLst>
                  <a:ext uri="{FF2B5EF4-FFF2-40B4-BE49-F238E27FC236}">
                    <a16:creationId xmlns:a16="http://schemas.microsoft.com/office/drawing/2014/main" id="{2C3BAD69-29A2-4664-94AC-3F9E485DE4C3}"/>
                  </a:ext>
                </a:extLst>
              </p:cNvPr>
              <p:cNvSpPr/>
              <p:nvPr/>
            </p:nvSpPr>
            <p:spPr>
              <a:xfrm>
                <a:off x="2979420" y="2402840"/>
                <a:ext cx="2358390" cy="661082"/>
              </a:xfrm>
              <a:prstGeom prst="flowChartAlternateProcess">
                <a:avLst/>
              </a:prstGeom>
              <a:solidFill>
                <a:srgbClr val="FBEDE6">
                  <a:alpha val="25000"/>
                </a:srgbClr>
              </a:solid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AA7649C0-6D98-4DBD-9AFC-8D465EF58F56}"/>
                  </a:ext>
                </a:extLst>
              </p:cNvPr>
              <p:cNvSpPr/>
              <p:nvPr/>
            </p:nvSpPr>
            <p:spPr>
              <a:xfrm>
                <a:off x="2422632" y="2516736"/>
                <a:ext cx="556788"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D7CC8B01-7288-44F2-A09C-751CF83F297A}"/>
                </a:ext>
              </a:extLst>
            </p:cNvPr>
            <p:cNvSpPr>
              <a:spLocks noChangeArrowheads="1"/>
            </p:cNvSpPr>
            <p:nvPr/>
          </p:nvSpPr>
          <p:spPr bwMode="auto">
            <a:xfrm>
              <a:off x="338121" y="2363877"/>
              <a:ext cx="2533916" cy="21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Does the product disclose material ingredients to at least 0.1% (1000 ppm) via HPD, MI, Declare Label, etc.? </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p:txBody>
        </p:sp>
        <p:sp>
          <p:nvSpPr>
            <p:cNvPr id="13" name="Flowchart: Alternate Process 12">
              <a:extLst>
                <a:ext uri="{FF2B5EF4-FFF2-40B4-BE49-F238E27FC236}">
                  <a16:creationId xmlns:a16="http://schemas.microsoft.com/office/drawing/2014/main" id="{E024D97F-9999-4A8A-945A-5061A6967B19}"/>
                </a:ext>
              </a:extLst>
            </p:cNvPr>
            <p:cNvSpPr/>
            <p:nvPr/>
          </p:nvSpPr>
          <p:spPr>
            <a:xfrm>
              <a:off x="303454" y="2090213"/>
              <a:ext cx="2465834" cy="2399012"/>
            </a:xfrm>
            <a:prstGeom prst="flowChartAlternateProcess">
              <a:avLst/>
            </a:prstGeom>
            <a:solidFill>
              <a:srgbClr val="FBEDE6">
                <a:alpha val="25000"/>
              </a:srgbClr>
            </a:solid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itle 1">
            <a:extLst>
              <a:ext uri="{FF2B5EF4-FFF2-40B4-BE49-F238E27FC236}">
                <a16:creationId xmlns:a16="http://schemas.microsoft.com/office/drawing/2014/main" id="{43AB6558-BA6E-4F2C-89C5-4B77803567B5}"/>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TRANSPARENCY | STEP 4: OPTIMIZE</a:t>
            </a:r>
          </a:p>
        </p:txBody>
      </p:sp>
      <p:sp>
        <p:nvSpPr>
          <p:cNvPr id="18" name="Rectangle 4">
            <a:extLst>
              <a:ext uri="{FF2B5EF4-FFF2-40B4-BE49-F238E27FC236}">
                <a16:creationId xmlns:a16="http://schemas.microsoft.com/office/drawing/2014/main" id="{C56BF701-CEA0-46D7-AD24-DECDA0492A2C}"/>
              </a:ext>
            </a:extLst>
          </p:cNvPr>
          <p:cNvSpPr>
            <a:spLocks noChangeArrowheads="1"/>
          </p:cNvSpPr>
          <p:nvPr/>
        </p:nvSpPr>
        <p:spPr bwMode="auto">
          <a:xfrm>
            <a:off x="250344" y="1006512"/>
            <a:ext cx="3075732" cy="7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ts val="2400"/>
              </a:lnSpc>
              <a:spcBef>
                <a:spcPts val="0"/>
              </a:spcBef>
              <a:spcAft>
                <a:spcPct val="0"/>
              </a:spcAft>
              <a:buClr>
                <a:srgbClr val="000000">
                  <a:lumMod val="75000"/>
                  <a:lumOff val="25000"/>
                </a:srgbClr>
              </a:buClr>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sym typeface="Book Antiqua" panose="02040602050305030304" pitchFamily="18" charset="0"/>
              </a:rPr>
              <a:t>MATERIALS REPORTING FORM</a:t>
            </a:r>
            <a:endPar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endParaRPr>
          </a:p>
        </p:txBody>
      </p:sp>
      <p:pic>
        <p:nvPicPr>
          <p:cNvPr id="9" name="Picture 8">
            <a:extLst>
              <a:ext uri="{FF2B5EF4-FFF2-40B4-BE49-F238E27FC236}">
                <a16:creationId xmlns:a16="http://schemas.microsoft.com/office/drawing/2014/main" id="{F6760F4D-3773-B4CC-B483-7B766526C1A2}"/>
              </a:ext>
            </a:extLst>
          </p:cNvPr>
          <p:cNvPicPr>
            <a:picLocks noChangeAspect="1"/>
          </p:cNvPicPr>
          <p:nvPr/>
        </p:nvPicPr>
        <p:blipFill>
          <a:blip r:embed="rId5"/>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395164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6" name="Rectangle 5">
            <a:extLst>
              <a:ext uri="{FF2B5EF4-FFF2-40B4-BE49-F238E27FC236}">
                <a16:creationId xmlns:a16="http://schemas.microsoft.com/office/drawing/2014/main" id="{2870376D-E6E2-4E84-9642-75B4D700DED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lang="en-US" sz="2800" b="1" kern="0" dirty="0">
                <a:solidFill>
                  <a:prstClr val="black">
                    <a:lumMod val="75000"/>
                    <a:lumOff val="25000"/>
                  </a:prstClr>
                </a:solidFill>
                <a:latin typeface="Titillium Web" panose="00000500000000000000" pitchFamily="2" charset="0"/>
                <a:cs typeface="Teko Light" panose="02000000000000000000" pitchFamily="2" charset="0"/>
              </a:rPr>
              <a:t>Manufactured locally</a:t>
            </a:r>
            <a:endPar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4" name="Picture 3" descr="Map&#10;&#10;Description automatically generated">
            <a:extLst>
              <a:ext uri="{FF2B5EF4-FFF2-40B4-BE49-F238E27FC236}">
                <a16:creationId xmlns:a16="http://schemas.microsoft.com/office/drawing/2014/main" id="{2F748F6A-534F-4666-90BE-87EDD0361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981" y="1819706"/>
            <a:ext cx="7183120" cy="5200579"/>
          </a:xfrm>
          <a:prstGeom prst="rect">
            <a:avLst/>
          </a:prstGeom>
        </p:spPr>
      </p:pic>
      <p:sp>
        <p:nvSpPr>
          <p:cNvPr id="12" name="Rectangle 11">
            <a:extLst>
              <a:ext uri="{FF2B5EF4-FFF2-40B4-BE49-F238E27FC236}">
                <a16:creationId xmlns:a16="http://schemas.microsoft.com/office/drawing/2014/main" id="{669B4283-E1BA-4AF2-9692-8FA490A68E8D}"/>
              </a:ext>
            </a:extLst>
          </p:cNvPr>
          <p:cNvSpPr>
            <a:spLocks noChangeArrowheads="1"/>
          </p:cNvSpPr>
          <p:nvPr/>
        </p:nvSpPr>
        <p:spPr bwMode="auto">
          <a:xfrm>
            <a:off x="-863600" y="5220480"/>
            <a:ext cx="4009270" cy="2257280"/>
          </a:xfrm>
          <a:prstGeom prst="rect">
            <a:avLst/>
          </a:prstGeom>
          <a:solidFill>
            <a:srgbClr val="FFFFFF"/>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4" name="Rectangle 13">
            <a:extLst>
              <a:ext uri="{FF2B5EF4-FFF2-40B4-BE49-F238E27FC236}">
                <a16:creationId xmlns:a16="http://schemas.microsoft.com/office/drawing/2014/main" id="{9CE6ED8A-9341-497E-B2F2-9E36AEC2FE1C}"/>
              </a:ext>
            </a:extLst>
          </p:cNvPr>
          <p:cNvSpPr>
            <a:spLocks noChangeArrowheads="1"/>
          </p:cNvSpPr>
          <p:nvPr/>
        </p:nvSpPr>
        <p:spPr bwMode="auto">
          <a:xfrm>
            <a:off x="4521200" y="5729360"/>
            <a:ext cx="1879600" cy="2257280"/>
          </a:xfrm>
          <a:prstGeom prst="rect">
            <a:avLst/>
          </a:prstGeom>
          <a:solidFill>
            <a:srgbClr val="FFFFFF"/>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5" name="Rectangle 14">
            <a:extLst>
              <a:ext uri="{FF2B5EF4-FFF2-40B4-BE49-F238E27FC236}">
                <a16:creationId xmlns:a16="http://schemas.microsoft.com/office/drawing/2014/main" id="{1AF195EE-6BE3-416B-9C4E-13B8C2E8CB81}"/>
              </a:ext>
            </a:extLst>
          </p:cNvPr>
          <p:cNvSpPr>
            <a:spLocks noChangeArrowheads="1"/>
          </p:cNvSpPr>
          <p:nvPr/>
        </p:nvSpPr>
        <p:spPr bwMode="auto">
          <a:xfrm>
            <a:off x="5284351" y="6263932"/>
            <a:ext cx="1879600" cy="2257280"/>
          </a:xfrm>
          <a:prstGeom prst="rect">
            <a:avLst/>
          </a:prstGeom>
          <a:solidFill>
            <a:srgbClr val="FFFFFF"/>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0E0A33FD-866F-4FE1-93F2-785A0C396736}"/>
              </a:ext>
            </a:extLst>
          </p:cNvPr>
          <p:cNvSpPr>
            <a:spLocks noChangeArrowheads="1"/>
          </p:cNvSpPr>
          <p:nvPr/>
        </p:nvSpPr>
        <p:spPr bwMode="auto">
          <a:xfrm rot="2670426">
            <a:off x="5156811" y="6054947"/>
            <a:ext cx="1879600" cy="2257280"/>
          </a:xfrm>
          <a:prstGeom prst="rect">
            <a:avLst/>
          </a:prstGeom>
          <a:solidFill>
            <a:srgbClr val="FFFFFF"/>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70695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276DF4-1A38-4E5F-9CA2-086EB1B087A6}"/>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5" name="TextBox 14">
            <a:extLst>
              <a:ext uri="{FF2B5EF4-FFF2-40B4-BE49-F238E27FC236}">
                <a16:creationId xmlns:a16="http://schemas.microsoft.com/office/drawing/2014/main" id="{64746834-E822-4B60-B7F4-52D482E7A307}"/>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RATINGS SYSTEMS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LBC &amp; IWBI</a:t>
            </a:r>
          </a:p>
        </p:txBody>
      </p:sp>
      <p:sp>
        <p:nvSpPr>
          <p:cNvPr id="16" name="Rectangle 15">
            <a:extLst>
              <a:ext uri="{FF2B5EF4-FFF2-40B4-BE49-F238E27FC236}">
                <a16:creationId xmlns:a16="http://schemas.microsoft.com/office/drawing/2014/main" id="{E8A8BFBF-3F7B-4FF6-9EA2-B627EFBDE437}"/>
              </a:ext>
            </a:extLst>
          </p:cNvPr>
          <p:cNvSpPr>
            <a:spLocks noChangeArrowheads="1"/>
          </p:cNvSpPr>
          <p:nvPr/>
        </p:nvSpPr>
        <p:spPr bwMode="auto">
          <a:xfrm>
            <a:off x="571261" y="914475"/>
            <a:ext cx="6156176"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Living Building Challenge</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7" name="Rectangle 16">
            <a:extLst>
              <a:ext uri="{FF2B5EF4-FFF2-40B4-BE49-F238E27FC236}">
                <a16:creationId xmlns:a16="http://schemas.microsoft.com/office/drawing/2014/main" id="{985E526A-E1BF-458C-8B2D-456413888B81}"/>
              </a:ext>
            </a:extLst>
          </p:cNvPr>
          <p:cNvSpPr>
            <a:spLocks noChangeArrowheads="1"/>
          </p:cNvSpPr>
          <p:nvPr/>
        </p:nvSpPr>
        <p:spPr bwMode="auto">
          <a:xfrm>
            <a:off x="571261" y="4063827"/>
            <a:ext cx="6156176"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International Well Building Institute</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3" name="Group 2">
            <a:extLst>
              <a:ext uri="{FF2B5EF4-FFF2-40B4-BE49-F238E27FC236}">
                <a16:creationId xmlns:a16="http://schemas.microsoft.com/office/drawing/2014/main" id="{271EFA9B-8E62-4909-B21E-6DF7C091A75F}"/>
              </a:ext>
            </a:extLst>
          </p:cNvPr>
          <p:cNvGrpSpPr/>
          <p:nvPr/>
        </p:nvGrpSpPr>
        <p:grpSpPr>
          <a:xfrm>
            <a:off x="536113" y="4534919"/>
            <a:ext cx="10809114" cy="1690621"/>
            <a:chOff x="536113" y="4534919"/>
            <a:chExt cx="10809114" cy="1690621"/>
          </a:xfrm>
        </p:grpSpPr>
        <p:pic>
          <p:nvPicPr>
            <p:cNvPr id="6" name="Picture 5">
              <a:extLst>
                <a:ext uri="{FF2B5EF4-FFF2-40B4-BE49-F238E27FC236}">
                  <a16:creationId xmlns:a16="http://schemas.microsoft.com/office/drawing/2014/main" id="{05E87E23-6E6D-4644-85F3-64A9FBED3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292" y="4595231"/>
              <a:ext cx="2146935" cy="1118339"/>
            </a:xfrm>
            <a:prstGeom prst="rect">
              <a:avLst/>
            </a:prstGeom>
          </p:spPr>
        </p:pic>
        <p:sp>
          <p:nvSpPr>
            <p:cNvPr id="18" name="Rectangle 17">
              <a:extLst>
                <a:ext uri="{FF2B5EF4-FFF2-40B4-BE49-F238E27FC236}">
                  <a16:creationId xmlns:a16="http://schemas.microsoft.com/office/drawing/2014/main" id="{CBDA42AB-3B53-4423-9B35-27BA79CE4B09}"/>
                </a:ext>
              </a:extLst>
            </p:cNvPr>
            <p:cNvSpPr>
              <a:spLocks noChangeArrowheads="1"/>
            </p:cNvSpPr>
            <p:nvPr/>
          </p:nvSpPr>
          <p:spPr bwMode="auto">
            <a:xfrm>
              <a:off x="536113" y="4534919"/>
              <a:ext cx="8524067" cy="169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WELL Material Ingredient Transparency criteria are harmonized with LEED’s criteria with multiple levels of credit for manufacturers who effectuate higher levels of product ingredient reporting or third party verification.</a:t>
              </a:r>
            </a:p>
          </p:txBody>
        </p:sp>
      </p:grpSp>
      <p:grpSp>
        <p:nvGrpSpPr>
          <p:cNvPr id="2" name="Group 1">
            <a:extLst>
              <a:ext uri="{FF2B5EF4-FFF2-40B4-BE49-F238E27FC236}">
                <a16:creationId xmlns:a16="http://schemas.microsoft.com/office/drawing/2014/main" id="{C70618BA-109D-41FD-81A3-922F328134CA}"/>
              </a:ext>
            </a:extLst>
          </p:cNvPr>
          <p:cNvGrpSpPr/>
          <p:nvPr/>
        </p:nvGrpSpPr>
        <p:grpSpPr>
          <a:xfrm>
            <a:off x="536113" y="1419509"/>
            <a:ext cx="11312574" cy="2290745"/>
            <a:chOff x="536113" y="1419509"/>
            <a:chExt cx="11312574" cy="2290745"/>
          </a:xfrm>
        </p:grpSpPr>
        <p:sp>
          <p:nvSpPr>
            <p:cNvPr id="8" name="Rectangle 7">
              <a:extLst>
                <a:ext uri="{FF2B5EF4-FFF2-40B4-BE49-F238E27FC236}">
                  <a16:creationId xmlns:a16="http://schemas.microsoft.com/office/drawing/2014/main" id="{5DE840DF-2955-4EA0-A1A6-F2E911C20EFD}"/>
                </a:ext>
              </a:extLst>
            </p:cNvPr>
            <p:cNvSpPr>
              <a:spLocks noChangeArrowheads="1"/>
            </p:cNvSpPr>
            <p:nvPr/>
          </p:nvSpPr>
          <p:spPr bwMode="auto">
            <a:xfrm>
              <a:off x="536113" y="1419509"/>
              <a:ext cx="8242127" cy="229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The International Living Future  Institute (ILFI) and the LBC are the primary stewards of “The Red List,” a list of harmful chemicals and ingredients commonly used. LBC requires all products to be Red List Free or LBC Compliant using its own reporting format, the Declare Label.</a:t>
              </a:r>
            </a:p>
          </p:txBody>
        </p:sp>
        <p:pic>
          <p:nvPicPr>
            <p:cNvPr id="4" name="Picture 3">
              <a:extLst>
                <a:ext uri="{FF2B5EF4-FFF2-40B4-BE49-F238E27FC236}">
                  <a16:creationId xmlns:a16="http://schemas.microsoft.com/office/drawing/2014/main" id="{5AFE4C52-503E-48B4-9340-B8C75200B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6549" y="1732097"/>
              <a:ext cx="2902138" cy="1050371"/>
            </a:xfrm>
            <a:prstGeom prst="rect">
              <a:avLst/>
            </a:prstGeom>
          </p:spPr>
        </p:pic>
        <p:sp>
          <p:nvSpPr>
            <p:cNvPr id="10" name="Rectangle 9">
              <a:extLst>
                <a:ext uri="{FF2B5EF4-FFF2-40B4-BE49-F238E27FC236}">
                  <a16:creationId xmlns:a16="http://schemas.microsoft.com/office/drawing/2014/main" id="{8B46734D-0B47-4181-9AE6-925A3662FD4C}"/>
                </a:ext>
              </a:extLst>
            </p:cNvPr>
            <p:cNvSpPr>
              <a:spLocks noChangeArrowheads="1"/>
            </p:cNvSpPr>
            <p:nvPr/>
          </p:nvSpPr>
          <p:spPr bwMode="auto">
            <a:xfrm>
              <a:off x="5428154" y="1794037"/>
              <a:ext cx="2222326" cy="381508"/>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4059440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B1AEB2-149F-4548-A5FC-D5DFC737ADE9}"/>
              </a:ext>
            </a:extLst>
          </p:cNvPr>
          <p:cNvPicPr>
            <a:picLocks noChangeAspect="1"/>
          </p:cNvPicPr>
          <p:nvPr/>
        </p:nvPicPr>
        <p:blipFill>
          <a:blip r:embed="rId3"/>
          <a:stretch>
            <a:fillRect/>
          </a:stretch>
        </p:blipFill>
        <p:spPr>
          <a:xfrm>
            <a:off x="294184" y="1624246"/>
            <a:ext cx="7670800" cy="4314358"/>
          </a:xfrm>
          <a:prstGeom prst="rect">
            <a:avLst/>
          </a:prstGeom>
          <a:ln>
            <a:noFill/>
          </a:ln>
          <a:effectLst>
            <a:outerShdw blurRad="292100" dist="139700" dir="2700000" algn="tl" rotWithShape="0">
              <a:srgbClr val="333333">
                <a:alpha val="65000"/>
              </a:srgbClr>
            </a:outerShdw>
          </a:effectLst>
        </p:spPr>
      </p:pic>
      <p:sp>
        <p:nvSpPr>
          <p:cNvPr id="10" name="Rectangle 4">
            <a:extLst>
              <a:ext uri="{FF2B5EF4-FFF2-40B4-BE49-F238E27FC236}">
                <a16:creationId xmlns:a16="http://schemas.microsoft.com/office/drawing/2014/main" id="{46EC9E85-E041-405E-94E9-08E7B22486E3}"/>
              </a:ext>
            </a:extLst>
          </p:cNvPr>
          <p:cNvSpPr>
            <a:spLocks noChangeArrowheads="1"/>
          </p:cNvSpPr>
          <p:nvPr/>
        </p:nvSpPr>
        <p:spPr bwMode="auto">
          <a:xfrm>
            <a:off x="8601357" y="2130768"/>
            <a:ext cx="3222555" cy="20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Calibri" panose="020F0502020204030204" pitchFamily="34" charset="0"/>
                <a:cs typeface="Times New Roman" panose="02020603050405020304" pitchFamily="18" charset="0"/>
              </a:rPr>
              <a:t>Unlike competing products, many of which contain plasticizers and other synthetic materials, ceramic tile is completely inert and contains no VOCs.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3" name="Rectangle 4">
            <a:extLst>
              <a:ext uri="{FF2B5EF4-FFF2-40B4-BE49-F238E27FC236}">
                <a16:creationId xmlns:a16="http://schemas.microsoft.com/office/drawing/2014/main" id="{37E3A988-9D72-4379-A822-C77F80750DBC}"/>
              </a:ext>
            </a:extLst>
          </p:cNvPr>
          <p:cNvSpPr>
            <a:spLocks noChangeArrowheads="1"/>
          </p:cNvSpPr>
          <p:nvPr/>
        </p:nvSpPr>
        <p:spPr bwMode="auto">
          <a:xfrm>
            <a:off x="8601357" y="4808183"/>
            <a:ext cx="3162357" cy="149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Calibri" panose="020F0502020204030204" pitchFamily="34" charset="0"/>
                <a:cs typeface="Times New Roman" panose="02020603050405020304" pitchFamily="18" charset="0"/>
              </a:rPr>
              <a:t>Ceramic tile is composed of naturally occurring materials extracted from the surface of the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4" name="Rectangle 4">
            <a:extLst>
              <a:ext uri="{FF2B5EF4-FFF2-40B4-BE49-F238E27FC236}">
                <a16:creationId xmlns:a16="http://schemas.microsoft.com/office/drawing/2014/main" id="{26102439-BBE5-4EFF-9BB7-B6FEAF5D06AE}"/>
              </a:ext>
            </a:extLst>
          </p:cNvPr>
          <p:cNvSpPr>
            <a:spLocks noChangeArrowheads="1"/>
          </p:cNvSpPr>
          <p:nvPr/>
        </p:nvSpPr>
        <p:spPr bwMode="auto">
          <a:xfrm>
            <a:off x="8349685" y="1706220"/>
            <a:ext cx="3548131" cy="55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itillium Web" panose="00000300000000000000" pitchFamily="2" charset="0"/>
                <a:ea typeface="Calibri" panose="020F0502020204030204" pitchFamily="34" charset="0"/>
                <a:cs typeface="Times New Roman" panose="02020603050405020304" pitchFamily="18" charset="0"/>
              </a:rPr>
              <a:t>Inherently non-emitting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5" name="Rectangle 4">
            <a:extLst>
              <a:ext uri="{FF2B5EF4-FFF2-40B4-BE49-F238E27FC236}">
                <a16:creationId xmlns:a16="http://schemas.microsoft.com/office/drawing/2014/main" id="{BA7EF5EA-7663-4EA0-9654-48B3DB511A2E}"/>
              </a:ext>
            </a:extLst>
          </p:cNvPr>
          <p:cNvSpPr>
            <a:spLocks noChangeArrowheads="1"/>
          </p:cNvSpPr>
          <p:nvPr/>
        </p:nvSpPr>
        <p:spPr bwMode="auto">
          <a:xfrm>
            <a:off x="8349685" y="4438842"/>
            <a:ext cx="3548131" cy="55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itillium Web" panose="00000300000000000000" pitchFamily="2" charset="0"/>
                <a:ea typeface="Calibri" panose="020F0502020204030204" pitchFamily="34" charset="0"/>
                <a:cs typeface="Times New Roman" panose="02020603050405020304" pitchFamily="18" charset="0"/>
              </a:rPr>
              <a:t>No hazardous ingredients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nvGrpSpPr>
          <p:cNvPr id="11" name="Group 10">
            <a:extLst>
              <a:ext uri="{FF2B5EF4-FFF2-40B4-BE49-F238E27FC236}">
                <a16:creationId xmlns:a16="http://schemas.microsoft.com/office/drawing/2014/main" id="{8F61A76C-502C-4CD9-991A-A3A740C170CD}"/>
              </a:ext>
            </a:extLst>
          </p:cNvPr>
          <p:cNvGrpSpPr/>
          <p:nvPr/>
        </p:nvGrpSpPr>
        <p:grpSpPr>
          <a:xfrm>
            <a:off x="11077914" y="301244"/>
            <a:ext cx="745998" cy="889489"/>
            <a:chOff x="1612392" y="2714625"/>
            <a:chExt cx="745998" cy="889489"/>
          </a:xfrm>
        </p:grpSpPr>
        <p:sp>
          <p:nvSpPr>
            <p:cNvPr id="12" name="TextBox 11">
              <a:extLst>
                <a:ext uri="{FF2B5EF4-FFF2-40B4-BE49-F238E27FC236}">
                  <a16:creationId xmlns:a16="http://schemas.microsoft.com/office/drawing/2014/main" id="{AAA3F510-A207-4804-A715-8A72A2D0E580}"/>
                </a:ext>
              </a:extLst>
            </p:cNvPr>
            <p:cNvSpPr txBox="1"/>
            <p:nvPr/>
          </p:nvSpPr>
          <p:spPr>
            <a:xfrm>
              <a:off x="1612392" y="2765914"/>
              <a:ext cx="685800" cy="838200"/>
            </a:xfrm>
            <a:prstGeom prst="rect">
              <a:avLst/>
            </a:prstGeom>
            <a:solidFill>
              <a:srgbClr val="00CCFF"/>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rPr>
                <a:t>TCNA</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p:txBody>
        </p:sp>
        <p:grpSp>
          <p:nvGrpSpPr>
            <p:cNvPr id="16" name="Group 15">
              <a:extLst>
                <a:ext uri="{FF2B5EF4-FFF2-40B4-BE49-F238E27FC236}">
                  <a16:creationId xmlns:a16="http://schemas.microsoft.com/office/drawing/2014/main" id="{489B25BE-E108-48ED-A135-6D0D5C839CB0}"/>
                </a:ext>
              </a:extLst>
            </p:cNvPr>
            <p:cNvGrpSpPr/>
            <p:nvPr/>
          </p:nvGrpSpPr>
          <p:grpSpPr>
            <a:xfrm>
              <a:off x="1633347" y="2748915"/>
              <a:ext cx="685800" cy="838200"/>
              <a:chOff x="1676400" y="2667000"/>
              <a:chExt cx="685800" cy="838200"/>
            </a:xfrm>
          </p:grpSpPr>
          <p:cxnSp>
            <p:nvCxnSpPr>
              <p:cNvPr id="23" name="Straight Connector 22">
                <a:extLst>
                  <a:ext uri="{FF2B5EF4-FFF2-40B4-BE49-F238E27FC236}">
                    <a16:creationId xmlns:a16="http://schemas.microsoft.com/office/drawing/2014/main" id="{12710EE8-B371-48BB-80FB-228D408DDDBF}"/>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A3CAE2-48FC-45EB-AD97-89D109D83047}"/>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A6835D1-2F98-4BA8-9BF4-1050B2916BE4}"/>
                </a:ext>
              </a:extLst>
            </p:cNvPr>
            <p:cNvGrpSpPr/>
            <p:nvPr/>
          </p:nvGrpSpPr>
          <p:grpSpPr>
            <a:xfrm>
              <a:off x="1653540" y="2731770"/>
              <a:ext cx="685800" cy="838200"/>
              <a:chOff x="1676400" y="2667000"/>
              <a:chExt cx="685800" cy="838200"/>
            </a:xfrm>
          </p:grpSpPr>
          <p:cxnSp>
            <p:nvCxnSpPr>
              <p:cNvPr id="21" name="Straight Connector 20">
                <a:extLst>
                  <a:ext uri="{FF2B5EF4-FFF2-40B4-BE49-F238E27FC236}">
                    <a16:creationId xmlns:a16="http://schemas.microsoft.com/office/drawing/2014/main" id="{F31C64F5-736D-44C1-85F5-0C9278A2A248}"/>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5A593A-7FB2-4C6C-8246-09CACDBB46A0}"/>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30AB629-7BDA-4354-86CD-928A8C838CEE}"/>
                </a:ext>
              </a:extLst>
            </p:cNvPr>
            <p:cNvGrpSpPr/>
            <p:nvPr/>
          </p:nvGrpSpPr>
          <p:grpSpPr>
            <a:xfrm>
              <a:off x="1672590" y="2714625"/>
              <a:ext cx="685800" cy="838200"/>
              <a:chOff x="1674495" y="2667000"/>
              <a:chExt cx="685800" cy="838200"/>
            </a:xfrm>
          </p:grpSpPr>
          <p:cxnSp>
            <p:nvCxnSpPr>
              <p:cNvPr id="19" name="Straight Connector 18">
                <a:extLst>
                  <a:ext uri="{FF2B5EF4-FFF2-40B4-BE49-F238E27FC236}">
                    <a16:creationId xmlns:a16="http://schemas.microsoft.com/office/drawing/2014/main" id="{69D20545-7747-47D6-A2EF-4079A3183E3B}"/>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C168C5-33F1-4785-8E43-02B0F1B957C8}"/>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2ACB9049-EEC7-4190-9C3E-7170EE410F62}"/>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MATERIAL INGREDIENTS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FLOORING COMPARISON</a:t>
            </a:r>
          </a:p>
        </p:txBody>
      </p:sp>
      <p:pic>
        <p:nvPicPr>
          <p:cNvPr id="26" name="Picture 25">
            <a:extLst>
              <a:ext uri="{FF2B5EF4-FFF2-40B4-BE49-F238E27FC236}">
                <a16:creationId xmlns:a16="http://schemas.microsoft.com/office/drawing/2014/main" id="{CE791C42-CDC5-4306-B31C-DB118A9EC3D3}"/>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186976078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26488B-9C72-D149-A915-280C01202ED6}"/>
              </a:ext>
            </a:extLst>
          </p:cNvPr>
          <p:cNvSpPr>
            <a:spLocks noGrp="1"/>
          </p:cNvSpPr>
          <p:nvPr>
            <p:ph type="dt" sz="half" idx="10"/>
          </p:nvPr>
        </p:nvSpPr>
        <p:spPr>
          <a:xfrm>
            <a:off x="9448800" y="4102464"/>
            <a:ext cx="2743200" cy="365125"/>
          </a:xfrm>
        </p:spPr>
        <p:txBody>
          <a:bodyPr/>
          <a:lstStyle>
            <a:lvl1pPr>
              <a:defRPr sz="2900" cap="all" baseline="0">
                <a:latin typeface="Teko" panose="02000000000000000000" pitchFamily="2" charset="77"/>
                <a:cs typeface="Tek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21FCA2-F477-2045-8026-D33A268255B6}" type="datetime4">
              <a:rPr kumimoji="0" lang="en-US" sz="2900" b="0" i="0" u="none" strike="noStrike" kern="1200" cap="all" spc="0" normalizeH="0" baseline="0" noProof="0" smtClean="0">
                <a:ln>
                  <a:noFill/>
                </a:ln>
                <a:solidFill>
                  <a:prstClr val="black">
                    <a:tint val="75000"/>
                  </a:prstClr>
                </a:solidFill>
                <a:effectLst/>
                <a:uLnTx/>
                <a:uFillTx/>
                <a:latin typeface="Teko Light" panose="02000000000000000000" pitchFamily="2" charset="0"/>
                <a:ea typeface="+mn-ea"/>
                <a:cs typeface="Teko Light"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October 10, 2025</a:t>
            </a:fld>
            <a:endParaRPr kumimoji="0" lang="en-US" sz="2900" b="0" i="0" u="none" strike="noStrike" kern="1200" cap="all" spc="0" normalizeH="0" baseline="0" noProof="0" dirty="0">
              <a:ln>
                <a:noFill/>
              </a:ln>
              <a:solidFill>
                <a:prstClr val="black">
                  <a:tint val="75000"/>
                </a:prstClr>
              </a:solidFill>
              <a:effectLst/>
              <a:uLnTx/>
              <a:uFillTx/>
              <a:latin typeface="Teko Light" panose="02000000000000000000" pitchFamily="2" charset="0"/>
              <a:ea typeface="+mn-ea"/>
              <a:cs typeface="Teko Light" panose="02000000000000000000" pitchFamily="2" charset="0"/>
            </a:endParaRPr>
          </a:p>
        </p:txBody>
      </p:sp>
      <p:sp>
        <p:nvSpPr>
          <p:cNvPr id="13" name="Title 7">
            <a:extLst>
              <a:ext uri="{FF2B5EF4-FFF2-40B4-BE49-F238E27FC236}">
                <a16:creationId xmlns:a16="http://schemas.microsoft.com/office/drawing/2014/main" id="{341CBDC3-E8A5-40C7-9C91-B1E1C2A1DB8E}"/>
              </a:ext>
            </a:extLst>
          </p:cNvPr>
          <p:cNvSpPr>
            <a:spLocks noGrp="1"/>
          </p:cNvSpPr>
          <p:nvPr>
            <p:ph type="ctrTitle"/>
          </p:nvPr>
        </p:nvSpPr>
        <p:spPr>
          <a:xfrm>
            <a:off x="1180777" y="3811137"/>
            <a:ext cx="5717060" cy="1712054"/>
          </a:xfrm>
        </p:spPr>
        <p:txBody>
          <a:bodyPr/>
          <a:lstStyle/>
          <a:p>
            <a:r>
              <a:rPr lang="en-US" cap="none" dirty="0">
                <a:latin typeface="Teko Light" panose="02000000000000000000" pitchFamily="2" charset="0"/>
                <a:cs typeface="Teko Light" panose="02000000000000000000" pitchFamily="2" charset="0"/>
              </a:rPr>
              <a:t>ENVIRONMENTAL PRODUCT DECLARATIONS (EPDs)</a:t>
            </a:r>
          </a:p>
        </p:txBody>
      </p:sp>
      <p:pic>
        <p:nvPicPr>
          <p:cNvPr id="8" name="Picture 7" descr="A picture containing knife&#10;&#10;Description automatically generated">
            <a:extLst>
              <a:ext uri="{FF2B5EF4-FFF2-40B4-BE49-F238E27FC236}">
                <a16:creationId xmlns:a16="http://schemas.microsoft.com/office/drawing/2014/main" id="{DE26B544-A6BA-4ACB-BBAB-94140D594F4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30" t="11130" r="11246" b="18480"/>
          <a:stretch/>
        </p:blipFill>
        <p:spPr>
          <a:xfrm>
            <a:off x="9931144" y="6069801"/>
            <a:ext cx="889256" cy="615979"/>
          </a:xfrm>
          <a:prstGeom prst="rect">
            <a:avLst/>
          </a:prstGeom>
        </p:spPr>
      </p:pic>
      <p:pic>
        <p:nvPicPr>
          <p:cNvPr id="5" name="Picture 4">
            <a:extLst>
              <a:ext uri="{FF2B5EF4-FFF2-40B4-BE49-F238E27FC236}">
                <a16:creationId xmlns:a16="http://schemas.microsoft.com/office/drawing/2014/main" id="{143376F0-F1A4-4035-AEF9-0CEE4FEB4F50}"/>
              </a:ext>
            </a:extLst>
          </p:cNvPr>
          <p:cNvPicPr>
            <a:picLocks noChangeAspect="1"/>
          </p:cNvPicPr>
          <p:nvPr/>
        </p:nvPicPr>
        <p:blipFill>
          <a:blip r:embed="rId3"/>
          <a:stretch>
            <a:fillRect/>
          </a:stretch>
        </p:blipFill>
        <p:spPr>
          <a:xfrm>
            <a:off x="9448800" y="0"/>
            <a:ext cx="2238978" cy="2875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7970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EPDs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ENVIRONMENTAL PRODUCT DECLARATIONS</a:t>
            </a:r>
          </a:p>
        </p:txBody>
      </p:sp>
      <p:sp>
        <p:nvSpPr>
          <p:cNvPr id="10" name="Rectangle 4">
            <a:extLst>
              <a:ext uri="{FF2B5EF4-FFF2-40B4-BE49-F238E27FC236}">
                <a16:creationId xmlns:a16="http://schemas.microsoft.com/office/drawing/2014/main" id="{44902547-480D-4BF0-AC68-0D6938AEFDDA}"/>
              </a:ext>
            </a:extLst>
          </p:cNvPr>
          <p:cNvSpPr>
            <a:spLocks noChangeArrowheads="1"/>
          </p:cNvSpPr>
          <p:nvPr/>
        </p:nvSpPr>
        <p:spPr bwMode="auto">
          <a:xfrm>
            <a:off x="1152289" y="2100657"/>
            <a:ext cx="5515211" cy="358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ts val="3000"/>
              </a:lnSpc>
              <a:spcBef>
                <a:spcPts val="0"/>
              </a:spcBef>
              <a:spcAft>
                <a:spcPct val="0"/>
              </a:spcAft>
              <a:buClr>
                <a:srgbClr val="000000">
                  <a:lumMod val="75000"/>
                  <a:lumOff val="25000"/>
                </a:srgbClr>
              </a:buClr>
              <a:buSzTx/>
              <a:buFontTx/>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There is a growing need among specifiers and designers for quantitative reporting of the impacts of products so the environmental footprint of a building can be calculated.</a:t>
            </a:r>
          </a:p>
        </p:txBody>
      </p:sp>
      <p:sp>
        <p:nvSpPr>
          <p:cNvPr id="6" name="Rectangle 5">
            <a:extLst>
              <a:ext uri="{FF2B5EF4-FFF2-40B4-BE49-F238E27FC236}">
                <a16:creationId xmlns:a16="http://schemas.microsoft.com/office/drawing/2014/main" id="{31A7DC28-E27D-4BF1-9EE2-880279437701}"/>
              </a:ext>
            </a:extLst>
          </p:cNvPr>
          <p:cNvSpPr>
            <a:spLocks noChangeArrowheads="1"/>
          </p:cNvSpPr>
          <p:nvPr/>
        </p:nvSpPr>
        <p:spPr bwMode="auto">
          <a:xfrm>
            <a:off x="1152289" y="2896587"/>
            <a:ext cx="3386428"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4" name="Picture 23">
            <a:extLst>
              <a:ext uri="{FF2B5EF4-FFF2-40B4-BE49-F238E27FC236}">
                <a16:creationId xmlns:a16="http://schemas.microsoft.com/office/drawing/2014/main" id="{C549616E-B918-4E46-961E-AF4955869F33}"/>
              </a:ext>
            </a:extLst>
          </p:cNvPr>
          <p:cNvPicPr>
            <a:picLocks noChangeAspect="1"/>
          </p:cNvPicPr>
          <p:nvPr/>
        </p:nvPicPr>
        <p:blipFill>
          <a:blip r:embed="rId3"/>
          <a:stretch>
            <a:fillRect/>
          </a:stretch>
        </p:blipFill>
        <p:spPr>
          <a:xfrm rot="10800000">
            <a:off x="0" y="6641356"/>
            <a:ext cx="12192000" cy="216644"/>
          </a:xfrm>
          <a:prstGeom prst="rect">
            <a:avLst/>
          </a:prstGeom>
        </p:spPr>
      </p:pic>
      <p:pic>
        <p:nvPicPr>
          <p:cNvPr id="3" name="Picture 2">
            <a:extLst>
              <a:ext uri="{FF2B5EF4-FFF2-40B4-BE49-F238E27FC236}">
                <a16:creationId xmlns:a16="http://schemas.microsoft.com/office/drawing/2014/main" id="{40C4F6C1-27A5-4211-B8AF-2A09E3E9155E}"/>
              </a:ext>
            </a:extLst>
          </p:cNvPr>
          <p:cNvPicPr>
            <a:picLocks noChangeAspect="1"/>
          </p:cNvPicPr>
          <p:nvPr/>
        </p:nvPicPr>
        <p:blipFill rotWithShape="1">
          <a:blip r:embed="rId4">
            <a:extLst>
              <a:ext uri="{28A0092B-C50C-407E-A947-70E740481C1C}">
                <a14:useLocalDpi xmlns:a14="http://schemas.microsoft.com/office/drawing/2010/main" val="0"/>
              </a:ext>
            </a:extLst>
          </a:blip>
          <a:srcRect l="17118" r="14524"/>
          <a:stretch/>
        </p:blipFill>
        <p:spPr>
          <a:xfrm>
            <a:off x="6896101" y="1552575"/>
            <a:ext cx="3848100" cy="375285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A75BA60D-2946-4603-8D9C-2276E99A6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7324" y="3134004"/>
            <a:ext cx="1451388" cy="1484077"/>
          </a:xfrm>
          <a:prstGeom prst="rect">
            <a:avLst/>
          </a:prstGeom>
        </p:spPr>
      </p:pic>
    </p:spTree>
    <p:extLst>
      <p:ext uri="{BB962C8B-B14F-4D97-AF65-F5344CB8AC3E}">
        <p14:creationId xmlns:p14="http://schemas.microsoft.com/office/powerpoint/2010/main" val="814858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4902547-480D-4BF0-AC68-0D6938AEFDDA}"/>
              </a:ext>
            </a:extLst>
          </p:cNvPr>
          <p:cNvSpPr>
            <a:spLocks noChangeArrowheads="1"/>
          </p:cNvSpPr>
          <p:nvPr/>
        </p:nvSpPr>
        <p:spPr bwMode="auto">
          <a:xfrm>
            <a:off x="1239336" y="2633031"/>
            <a:ext cx="6485439" cy="15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ts val="3000"/>
              </a:lnSpc>
              <a:spcBef>
                <a:spcPts val="0"/>
              </a:spcBef>
              <a:spcAft>
                <a:spcPct val="0"/>
              </a:spcAft>
              <a:buClr>
                <a:srgbClr val="000000">
                  <a:lumMod val="75000"/>
                  <a:lumOff val="25000"/>
                </a:srgbClr>
              </a:buClr>
              <a:buSzTx/>
              <a:buFontTx/>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An EPD is a </a:t>
            </a:r>
            <a:r>
              <a:rPr kumimoji="0" lang="en-US" sz="2800" b="0" i="0" u="none" strike="noStrike" kern="1200" cap="none" spc="0" normalizeH="0" baseline="0" noProof="0" dirty="0" err="1">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summar</a:t>
            </a: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y of the many ways the production, distribution, use, and disposal of a particular product can impact people and the planet. </a:t>
            </a:r>
          </a:p>
        </p:txBody>
      </p:sp>
      <p:sp>
        <p:nvSpPr>
          <p:cNvPr id="6" name="Rectangle 5">
            <a:extLst>
              <a:ext uri="{FF2B5EF4-FFF2-40B4-BE49-F238E27FC236}">
                <a16:creationId xmlns:a16="http://schemas.microsoft.com/office/drawing/2014/main" id="{31A7DC28-E27D-4BF1-9EE2-880279437701}"/>
              </a:ext>
            </a:extLst>
          </p:cNvPr>
          <p:cNvSpPr>
            <a:spLocks noChangeArrowheads="1"/>
          </p:cNvSpPr>
          <p:nvPr/>
        </p:nvSpPr>
        <p:spPr bwMode="auto">
          <a:xfrm>
            <a:off x="8121346" y="7221971"/>
            <a:ext cx="3386428"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4" name="Picture 23">
            <a:extLst>
              <a:ext uri="{FF2B5EF4-FFF2-40B4-BE49-F238E27FC236}">
                <a16:creationId xmlns:a16="http://schemas.microsoft.com/office/drawing/2014/main" id="{C549616E-B918-4E46-961E-AF4955869F33}"/>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9" name="Rectangle 18">
            <a:extLst>
              <a:ext uri="{FF2B5EF4-FFF2-40B4-BE49-F238E27FC236}">
                <a16:creationId xmlns:a16="http://schemas.microsoft.com/office/drawing/2014/main" id="{D969E917-4B69-4D8D-8129-84E24FCEC132}"/>
              </a:ext>
            </a:extLst>
          </p:cNvPr>
          <p:cNvSpPr>
            <a:spLocks noChangeArrowheads="1"/>
          </p:cNvSpPr>
          <p:nvPr/>
        </p:nvSpPr>
        <p:spPr bwMode="auto">
          <a:xfrm>
            <a:off x="456165" y="759446"/>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What is an EPD?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1" name="Rectangle 4">
            <a:extLst>
              <a:ext uri="{FF2B5EF4-FFF2-40B4-BE49-F238E27FC236}">
                <a16:creationId xmlns:a16="http://schemas.microsoft.com/office/drawing/2014/main" id="{565A2C79-2AD1-4EE8-84A4-A68F2930B7F4}"/>
              </a:ext>
            </a:extLst>
          </p:cNvPr>
          <p:cNvSpPr>
            <a:spLocks noChangeArrowheads="1"/>
          </p:cNvSpPr>
          <p:nvPr/>
        </p:nvSpPr>
        <p:spPr bwMode="auto">
          <a:xfrm>
            <a:off x="120574" y="6277386"/>
            <a:ext cx="7378871" cy="47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ts val="2400"/>
              </a:lnSpc>
              <a:spcBef>
                <a:spcPts val="0"/>
              </a:spcBef>
              <a:spcAft>
                <a:spcPct val="0"/>
              </a:spcAft>
              <a:buClr>
                <a:srgbClr val="000000">
                  <a:lumMod val="75000"/>
                  <a:lumOff val="25000"/>
                </a:srgbClr>
              </a:buClr>
              <a:buSzTx/>
              <a:buFontTx/>
              <a:buNone/>
              <a:tabLst/>
              <a:defRPr/>
            </a:pPr>
            <a:r>
              <a:rPr kumimoji="0" lang="en-US" sz="1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sym typeface="Book Antiqua" panose="02040602050305030304" pitchFamily="18" charset="0"/>
              </a:rPr>
              <a:t>https://www.greenbuildingadvisor.com/article/a-guide-to-environmental-product-declarations</a:t>
            </a:r>
          </a:p>
        </p:txBody>
      </p:sp>
      <p:pic>
        <p:nvPicPr>
          <p:cNvPr id="3" name="Picture 2" descr="Icon&#10;&#10;Description automatically generated">
            <a:extLst>
              <a:ext uri="{FF2B5EF4-FFF2-40B4-BE49-F238E27FC236}">
                <a16:creationId xmlns:a16="http://schemas.microsoft.com/office/drawing/2014/main" id="{816F21C3-112B-4569-84AE-BCB9C5CF7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333" y="2361740"/>
            <a:ext cx="2143125" cy="2143125"/>
          </a:xfrm>
          <a:prstGeom prst="rect">
            <a:avLst/>
          </a:prstGeom>
        </p:spPr>
      </p:pic>
      <p:sp>
        <p:nvSpPr>
          <p:cNvPr id="30" name="TextBox 29">
            <a:extLst>
              <a:ext uri="{FF2B5EF4-FFF2-40B4-BE49-F238E27FC236}">
                <a16:creationId xmlns:a16="http://schemas.microsoft.com/office/drawing/2014/main" id="{20BB7F08-B50B-4E74-A2A5-3CD662EB57AF}"/>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EPDs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ENVIRONMENTAL PRODUCT DECLARATIONS</a:t>
            </a:r>
          </a:p>
        </p:txBody>
      </p:sp>
    </p:spTree>
    <p:extLst>
      <p:ext uri="{BB962C8B-B14F-4D97-AF65-F5344CB8AC3E}">
        <p14:creationId xmlns:p14="http://schemas.microsoft.com/office/powerpoint/2010/main" val="3430477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6438799-85FB-46DA-8D35-B66D3CD1CC3D}"/>
              </a:ext>
            </a:extLst>
          </p:cNvPr>
          <p:cNvGrpSpPr/>
          <p:nvPr/>
        </p:nvGrpSpPr>
        <p:grpSpPr>
          <a:xfrm>
            <a:off x="442715" y="1418750"/>
            <a:ext cx="10512496" cy="1978926"/>
            <a:chOff x="442715" y="2655456"/>
            <a:chExt cx="10512496" cy="1978926"/>
          </a:xfrm>
        </p:grpSpPr>
        <p:sp>
          <p:nvSpPr>
            <p:cNvPr id="18" name="Rectangle 4">
              <a:extLst>
                <a:ext uri="{FF2B5EF4-FFF2-40B4-BE49-F238E27FC236}">
                  <a16:creationId xmlns:a16="http://schemas.microsoft.com/office/drawing/2014/main" id="{73315339-ACB5-4D8F-A9B2-C3654E5036C7}"/>
                </a:ext>
              </a:extLst>
            </p:cNvPr>
            <p:cNvSpPr>
              <a:spLocks noChangeArrowheads="1"/>
            </p:cNvSpPr>
            <p:nvPr/>
          </p:nvSpPr>
          <p:spPr bwMode="auto">
            <a:xfrm>
              <a:off x="442715" y="3196701"/>
              <a:ext cx="7759589" cy="99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An EPD is a vehicle for reporting product environmental data in a standardized manner.</a:t>
              </a:r>
            </a:p>
          </p:txBody>
        </p:sp>
        <p:sp>
          <p:nvSpPr>
            <p:cNvPr id="17" name="Rectangle 16">
              <a:extLst>
                <a:ext uri="{FF2B5EF4-FFF2-40B4-BE49-F238E27FC236}">
                  <a16:creationId xmlns:a16="http://schemas.microsoft.com/office/drawing/2014/main" id="{935D3AA1-67C7-4072-A0E0-0F453B733736}"/>
                </a:ext>
              </a:extLst>
            </p:cNvPr>
            <p:cNvSpPr>
              <a:spLocks noChangeArrowheads="1"/>
            </p:cNvSpPr>
            <p:nvPr/>
          </p:nvSpPr>
          <p:spPr bwMode="auto">
            <a:xfrm>
              <a:off x="4350488" y="3626614"/>
              <a:ext cx="3444771" cy="363553"/>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0" name="Picture 19">
              <a:extLst>
                <a:ext uri="{FF2B5EF4-FFF2-40B4-BE49-F238E27FC236}">
                  <a16:creationId xmlns:a16="http://schemas.microsoft.com/office/drawing/2014/main" id="{FF8A8D08-7B1D-4AD7-AC00-2DA347B00462}"/>
                </a:ext>
              </a:extLst>
            </p:cNvPr>
            <p:cNvPicPr>
              <a:picLocks noChangeAspect="1"/>
            </p:cNvPicPr>
            <p:nvPr/>
          </p:nvPicPr>
          <p:blipFill>
            <a:blip r:embed="rId3"/>
            <a:stretch>
              <a:fillRect/>
            </a:stretch>
          </p:blipFill>
          <p:spPr>
            <a:xfrm>
              <a:off x="9592983" y="2655456"/>
              <a:ext cx="1362228" cy="1978926"/>
            </a:xfrm>
            <a:prstGeom prst="rect">
              <a:avLst/>
            </a:prstGeom>
            <a:ln>
              <a:noFill/>
            </a:ln>
            <a:effectLst>
              <a:outerShdw blurRad="292100" dist="139700" dir="2700000" algn="tl" rotWithShape="0">
                <a:srgbClr val="333333">
                  <a:alpha val="65000"/>
                </a:srgbClr>
              </a:outerShdw>
            </a:effectLst>
          </p:spPr>
        </p:pic>
      </p:grpSp>
      <p:grpSp>
        <p:nvGrpSpPr>
          <p:cNvPr id="27" name="Group 26">
            <a:extLst>
              <a:ext uri="{FF2B5EF4-FFF2-40B4-BE49-F238E27FC236}">
                <a16:creationId xmlns:a16="http://schemas.microsoft.com/office/drawing/2014/main" id="{445B5024-B8C5-4310-AB14-503E55978FDA}"/>
              </a:ext>
            </a:extLst>
          </p:cNvPr>
          <p:cNvGrpSpPr/>
          <p:nvPr/>
        </p:nvGrpSpPr>
        <p:grpSpPr>
          <a:xfrm>
            <a:off x="442715" y="3340244"/>
            <a:ext cx="8535124" cy="891401"/>
            <a:chOff x="442715" y="4519179"/>
            <a:chExt cx="8535124" cy="891401"/>
          </a:xfrm>
        </p:grpSpPr>
        <p:sp>
          <p:nvSpPr>
            <p:cNvPr id="22" name="Rectangle 4">
              <a:extLst>
                <a:ext uri="{FF2B5EF4-FFF2-40B4-BE49-F238E27FC236}">
                  <a16:creationId xmlns:a16="http://schemas.microsoft.com/office/drawing/2014/main" id="{466D049E-9079-4E28-95B3-ED78187A0862}"/>
                </a:ext>
              </a:extLst>
            </p:cNvPr>
            <p:cNvSpPr>
              <a:spLocks noChangeArrowheads="1"/>
            </p:cNvSpPr>
            <p:nvPr/>
          </p:nvSpPr>
          <p:spPr bwMode="auto">
            <a:xfrm>
              <a:off x="442715" y="4519179"/>
              <a:ext cx="8535124" cy="89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EPDs provide a common framework for reporting across major environmental impact categories.</a:t>
              </a:r>
            </a:p>
          </p:txBody>
        </p:sp>
        <p:sp>
          <p:nvSpPr>
            <p:cNvPr id="23" name="Rectangle 22">
              <a:extLst>
                <a:ext uri="{FF2B5EF4-FFF2-40B4-BE49-F238E27FC236}">
                  <a16:creationId xmlns:a16="http://schemas.microsoft.com/office/drawing/2014/main" id="{E4466C89-5BDF-44B0-BFB7-F32C8D778F54}"/>
                </a:ext>
              </a:extLst>
            </p:cNvPr>
            <p:cNvSpPr>
              <a:spLocks noChangeArrowheads="1"/>
            </p:cNvSpPr>
            <p:nvPr/>
          </p:nvSpPr>
          <p:spPr bwMode="auto">
            <a:xfrm>
              <a:off x="3135838" y="4570793"/>
              <a:ext cx="3135308" cy="363553"/>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pic>
        <p:nvPicPr>
          <p:cNvPr id="24" name="Picture 23">
            <a:extLst>
              <a:ext uri="{FF2B5EF4-FFF2-40B4-BE49-F238E27FC236}">
                <a16:creationId xmlns:a16="http://schemas.microsoft.com/office/drawing/2014/main" id="{C549616E-B918-4E46-961E-AF4955869F33}"/>
              </a:ext>
            </a:extLst>
          </p:cNvPr>
          <p:cNvPicPr>
            <a:picLocks noChangeAspect="1"/>
          </p:cNvPicPr>
          <p:nvPr/>
        </p:nvPicPr>
        <p:blipFill>
          <a:blip r:embed="rId4"/>
          <a:stretch>
            <a:fillRect/>
          </a:stretch>
        </p:blipFill>
        <p:spPr>
          <a:xfrm rot="10800000">
            <a:off x="0" y="6641356"/>
            <a:ext cx="12192000" cy="216644"/>
          </a:xfrm>
          <a:prstGeom prst="rect">
            <a:avLst/>
          </a:prstGeom>
        </p:spPr>
      </p:pic>
      <p:grpSp>
        <p:nvGrpSpPr>
          <p:cNvPr id="33" name="Group 32">
            <a:extLst>
              <a:ext uri="{FF2B5EF4-FFF2-40B4-BE49-F238E27FC236}">
                <a16:creationId xmlns:a16="http://schemas.microsoft.com/office/drawing/2014/main" id="{CF531ADD-A1CC-484C-B1F8-A36A922265BF}"/>
              </a:ext>
            </a:extLst>
          </p:cNvPr>
          <p:cNvGrpSpPr/>
          <p:nvPr/>
        </p:nvGrpSpPr>
        <p:grpSpPr>
          <a:xfrm>
            <a:off x="442715" y="4418473"/>
            <a:ext cx="11225247" cy="1225202"/>
            <a:chOff x="442715" y="4908930"/>
            <a:chExt cx="11225247" cy="1225202"/>
          </a:xfrm>
        </p:grpSpPr>
        <p:sp>
          <p:nvSpPr>
            <p:cNvPr id="29" name="Rectangle 4">
              <a:extLst>
                <a:ext uri="{FF2B5EF4-FFF2-40B4-BE49-F238E27FC236}">
                  <a16:creationId xmlns:a16="http://schemas.microsoft.com/office/drawing/2014/main" id="{DD6B7EA4-9ABB-4B5F-AA57-7A69DD4D95F1}"/>
                </a:ext>
              </a:extLst>
            </p:cNvPr>
            <p:cNvSpPr>
              <a:spLocks noChangeArrowheads="1"/>
            </p:cNvSpPr>
            <p:nvPr/>
          </p:nvSpPr>
          <p:spPr bwMode="auto">
            <a:xfrm>
              <a:off x="442715" y="5220943"/>
              <a:ext cx="8162805" cy="89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Life Cycle Assessment (LCAs) are the building blocks of EPDs.  </a:t>
              </a:r>
            </a:p>
          </p:txBody>
        </p:sp>
        <p:sp>
          <p:nvSpPr>
            <p:cNvPr id="31" name="Rectangle 30">
              <a:extLst>
                <a:ext uri="{FF2B5EF4-FFF2-40B4-BE49-F238E27FC236}">
                  <a16:creationId xmlns:a16="http://schemas.microsoft.com/office/drawing/2014/main" id="{F3A9B40D-1295-45C3-9991-D61E4FC043B4}"/>
                </a:ext>
              </a:extLst>
            </p:cNvPr>
            <p:cNvSpPr>
              <a:spLocks noChangeArrowheads="1"/>
            </p:cNvSpPr>
            <p:nvPr/>
          </p:nvSpPr>
          <p:spPr bwMode="auto">
            <a:xfrm>
              <a:off x="4207718" y="5233670"/>
              <a:ext cx="1050082" cy="406546"/>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32" name="Picture 31">
              <a:extLst>
                <a:ext uri="{FF2B5EF4-FFF2-40B4-BE49-F238E27FC236}">
                  <a16:creationId xmlns:a16="http://schemas.microsoft.com/office/drawing/2014/main" id="{66C701B0-F870-4B27-BD42-D77B72B7CAAE}"/>
                </a:ext>
              </a:extLst>
            </p:cNvPr>
            <p:cNvPicPr>
              <a:picLocks noChangeAspect="1"/>
            </p:cNvPicPr>
            <p:nvPr/>
          </p:nvPicPr>
          <p:blipFill rotWithShape="1">
            <a:blip r:embed="rId5"/>
            <a:srcRect l="2441" t="16820" r="2009" b="11615"/>
            <a:stretch/>
          </p:blipFill>
          <p:spPr>
            <a:xfrm>
              <a:off x="8977839" y="4908930"/>
              <a:ext cx="2690123" cy="1225202"/>
            </a:xfrm>
            <a:prstGeom prst="rect">
              <a:avLst/>
            </a:prstGeom>
            <a:ln>
              <a:noFill/>
            </a:ln>
            <a:effectLst/>
          </p:spPr>
        </p:pic>
      </p:grpSp>
      <p:sp>
        <p:nvSpPr>
          <p:cNvPr id="19" name="Rectangle 18">
            <a:extLst>
              <a:ext uri="{FF2B5EF4-FFF2-40B4-BE49-F238E27FC236}">
                <a16:creationId xmlns:a16="http://schemas.microsoft.com/office/drawing/2014/main" id="{D969E917-4B69-4D8D-8129-84E24FCEC132}"/>
              </a:ext>
            </a:extLst>
          </p:cNvPr>
          <p:cNvSpPr>
            <a:spLocks noChangeArrowheads="1"/>
          </p:cNvSpPr>
          <p:nvPr/>
        </p:nvSpPr>
        <p:spPr bwMode="auto">
          <a:xfrm>
            <a:off x="456165" y="759446"/>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What is an EPD?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1" name="TextBox 20">
            <a:extLst>
              <a:ext uri="{FF2B5EF4-FFF2-40B4-BE49-F238E27FC236}">
                <a16:creationId xmlns:a16="http://schemas.microsoft.com/office/drawing/2014/main" id="{95D029A8-B936-4EC0-BC1F-D13500EA972F}"/>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EPDs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ENVIRONMENTAL PRODUCT DECLARATIONS</a:t>
            </a:r>
          </a:p>
        </p:txBody>
      </p:sp>
    </p:spTree>
    <p:extLst>
      <p:ext uri="{BB962C8B-B14F-4D97-AF65-F5344CB8AC3E}">
        <p14:creationId xmlns:p14="http://schemas.microsoft.com/office/powerpoint/2010/main" val="4008825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a:extLst>
              <a:ext uri="{FF2B5EF4-FFF2-40B4-BE49-F238E27FC236}">
                <a16:creationId xmlns:a16="http://schemas.microsoft.com/office/drawing/2014/main" id="{85251276-3AD5-44E4-9951-E165BB650ED0}"/>
              </a:ext>
            </a:extLst>
          </p:cNvPr>
          <p:cNvSpPr>
            <a:spLocks noChangeArrowheads="1"/>
          </p:cNvSpPr>
          <p:nvPr/>
        </p:nvSpPr>
        <p:spPr bwMode="auto">
          <a:xfrm>
            <a:off x="292557" y="1891877"/>
            <a:ext cx="4971422" cy="30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 standardized, science-based method for quantifying all the lifetime environmental impacts a product contributes throughout its life.</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endPar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When applied to a building it is a building LCA.</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endPar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p:txBody>
      </p:sp>
      <p:pic>
        <p:nvPicPr>
          <p:cNvPr id="3" name="Picture 2" descr="A picture containing text, electronics&#10;&#10;Description automatically generated">
            <a:extLst>
              <a:ext uri="{FF2B5EF4-FFF2-40B4-BE49-F238E27FC236}">
                <a16:creationId xmlns:a16="http://schemas.microsoft.com/office/drawing/2014/main" id="{99D267A2-B009-418B-9E6C-4787E7475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665" y="900916"/>
            <a:ext cx="5189334" cy="5189334"/>
          </a:xfrm>
          <a:prstGeom prst="rect">
            <a:avLst/>
          </a:prstGeom>
        </p:spPr>
      </p:pic>
      <p:sp>
        <p:nvSpPr>
          <p:cNvPr id="8" name="Rectangle 4">
            <a:extLst>
              <a:ext uri="{FF2B5EF4-FFF2-40B4-BE49-F238E27FC236}">
                <a16:creationId xmlns:a16="http://schemas.microsoft.com/office/drawing/2014/main" id="{6EC93D37-9493-41ED-BAAF-2EC953FF4B6E}"/>
              </a:ext>
            </a:extLst>
          </p:cNvPr>
          <p:cNvSpPr>
            <a:spLocks noChangeArrowheads="1"/>
          </p:cNvSpPr>
          <p:nvPr/>
        </p:nvSpPr>
        <p:spPr bwMode="auto">
          <a:xfrm>
            <a:off x="292556" y="2393405"/>
            <a:ext cx="6598101" cy="110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E73753E6-FB07-47E2-AD7C-D0857FA39B3D}"/>
              </a:ext>
            </a:extLst>
          </p:cNvPr>
          <p:cNvSpPr txBox="1">
            <a:spLocks/>
          </p:cNvSpPr>
          <p:nvPr/>
        </p:nvSpPr>
        <p:spPr>
          <a:xfrm>
            <a:off x="120575" y="35320"/>
            <a:ext cx="10818660"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LIFE CYCLE ASSESSMENT (LCA) </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11" name="Rectangle 4">
            <a:extLst>
              <a:ext uri="{FF2B5EF4-FFF2-40B4-BE49-F238E27FC236}">
                <a16:creationId xmlns:a16="http://schemas.microsoft.com/office/drawing/2014/main" id="{2515F991-7993-4D10-B628-6FAB9207F09D}"/>
              </a:ext>
            </a:extLst>
          </p:cNvPr>
          <p:cNvSpPr>
            <a:spLocks noChangeArrowheads="1"/>
          </p:cNvSpPr>
          <p:nvPr/>
        </p:nvSpPr>
        <p:spPr bwMode="auto">
          <a:xfrm>
            <a:off x="292556" y="3635735"/>
            <a:ext cx="6598101" cy="12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 name="Rectangle 4">
            <a:extLst>
              <a:ext uri="{FF2B5EF4-FFF2-40B4-BE49-F238E27FC236}">
                <a16:creationId xmlns:a16="http://schemas.microsoft.com/office/drawing/2014/main" id="{D540AC3C-34ED-0902-3D15-AAE69AC0545F}"/>
              </a:ext>
            </a:extLst>
          </p:cNvPr>
          <p:cNvSpPr>
            <a:spLocks noChangeArrowheads="1"/>
          </p:cNvSpPr>
          <p:nvPr/>
        </p:nvSpPr>
        <p:spPr bwMode="auto">
          <a:xfrm>
            <a:off x="412023" y="4202963"/>
            <a:ext cx="6598101" cy="197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endPar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p:txBody>
      </p:sp>
      <p:sp>
        <p:nvSpPr>
          <p:cNvPr id="4" name="Rectangle 3">
            <a:extLst>
              <a:ext uri="{FF2B5EF4-FFF2-40B4-BE49-F238E27FC236}">
                <a16:creationId xmlns:a16="http://schemas.microsoft.com/office/drawing/2014/main" id="{33AF0702-6A30-99C7-2FE3-588EBD796803}"/>
              </a:ext>
            </a:extLst>
          </p:cNvPr>
          <p:cNvSpPr>
            <a:spLocks noChangeArrowheads="1"/>
          </p:cNvSpPr>
          <p:nvPr/>
        </p:nvSpPr>
        <p:spPr bwMode="auto">
          <a:xfrm>
            <a:off x="456165" y="759446"/>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What is an LCA?</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44505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D539C-1A40-E689-C301-9F9D1B8C9069}"/>
              </a:ext>
            </a:extLst>
          </p:cNvPr>
          <p:cNvPicPr>
            <a:picLocks noChangeAspect="1"/>
          </p:cNvPicPr>
          <p:nvPr/>
        </p:nvPicPr>
        <p:blipFill>
          <a:blip r:embed="rId3"/>
          <a:stretch>
            <a:fillRect/>
          </a:stretch>
        </p:blipFill>
        <p:spPr>
          <a:xfrm>
            <a:off x="5100504" y="964352"/>
            <a:ext cx="7091496" cy="5297262"/>
          </a:xfrm>
          <a:prstGeom prst="rect">
            <a:avLst/>
          </a:prstGeom>
        </p:spPr>
      </p:pic>
      <p:sp>
        <p:nvSpPr>
          <p:cNvPr id="22" name="Rectangle 4">
            <a:extLst>
              <a:ext uri="{FF2B5EF4-FFF2-40B4-BE49-F238E27FC236}">
                <a16:creationId xmlns:a16="http://schemas.microsoft.com/office/drawing/2014/main" id="{85251276-3AD5-44E4-9951-E165BB650ED0}"/>
              </a:ext>
            </a:extLst>
          </p:cNvPr>
          <p:cNvSpPr>
            <a:spLocks noChangeArrowheads="1"/>
          </p:cNvSpPr>
          <p:nvPr/>
        </p:nvSpPr>
        <p:spPr bwMode="auto">
          <a:xfrm>
            <a:off x="292554" y="904223"/>
            <a:ext cx="7882615" cy="51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1" i="0" u="none" strike="noStrike" kern="1200" cap="none" spc="0" normalizeH="0" baseline="0" noProof="0" dirty="0">
                <a:ln>
                  <a:noFill/>
                </a:ln>
                <a:solidFill>
                  <a:srgbClr val="000000"/>
                </a:solidFill>
                <a:effectLst/>
                <a:uLnTx/>
                <a:uFillTx/>
                <a:latin typeface="Titillium Web" panose="00000300000000000000" pitchFamily="2" charset="0"/>
                <a:ea typeface="+mn-ea"/>
                <a:cs typeface="Arial" charset="0"/>
              </a:rPr>
              <a:t>Emissions are categorized in 4 stages </a:t>
            </a:r>
          </a:p>
        </p:txBody>
      </p:sp>
      <p:sp>
        <p:nvSpPr>
          <p:cNvPr id="8" name="Rectangle 4">
            <a:extLst>
              <a:ext uri="{FF2B5EF4-FFF2-40B4-BE49-F238E27FC236}">
                <a16:creationId xmlns:a16="http://schemas.microsoft.com/office/drawing/2014/main" id="{6EC93D37-9493-41ED-BAAF-2EC953FF4B6E}"/>
              </a:ext>
            </a:extLst>
          </p:cNvPr>
          <p:cNvSpPr>
            <a:spLocks noChangeArrowheads="1"/>
          </p:cNvSpPr>
          <p:nvPr/>
        </p:nvSpPr>
        <p:spPr bwMode="auto">
          <a:xfrm>
            <a:off x="292554" y="813818"/>
            <a:ext cx="6598101" cy="110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E73753E6-FB07-47E2-AD7C-D0857FA39B3D}"/>
              </a:ext>
            </a:extLst>
          </p:cNvPr>
          <p:cNvSpPr txBox="1">
            <a:spLocks/>
          </p:cNvSpPr>
          <p:nvPr/>
        </p:nvSpPr>
        <p:spPr>
          <a:xfrm>
            <a:off x="120575" y="35320"/>
            <a:ext cx="10818660"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LIFE CYCLE ASSESSMENT (LCA)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EMISSION STAGES</a:t>
            </a:r>
          </a:p>
        </p:txBody>
      </p:sp>
      <p:sp>
        <p:nvSpPr>
          <p:cNvPr id="2" name="Rectangle 4">
            <a:extLst>
              <a:ext uri="{FF2B5EF4-FFF2-40B4-BE49-F238E27FC236}">
                <a16:creationId xmlns:a16="http://schemas.microsoft.com/office/drawing/2014/main" id="{9FC1EE65-4F15-520C-BF67-C9EB873B3853}"/>
              </a:ext>
            </a:extLst>
          </p:cNvPr>
          <p:cNvSpPr>
            <a:spLocks noChangeArrowheads="1"/>
          </p:cNvSpPr>
          <p:nvPr/>
        </p:nvSpPr>
        <p:spPr bwMode="auto">
          <a:xfrm>
            <a:off x="436605" y="1477349"/>
            <a:ext cx="6598101" cy="201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mj-lt"/>
              <a:buAutoNum type="arabicPeriod"/>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Product Stage  (A1-3)</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mj-lt"/>
              <a:buAutoNum type="arabicPeriod"/>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Construction Stage (A4-5)</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mj-lt"/>
              <a:buAutoNum type="arabicPeriod"/>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Use Stage (B1-5)</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mj-lt"/>
              <a:buAutoNum type="arabicPeriod"/>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End of life Stage (C1-4)</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mj-lt"/>
              <a:buAutoNum type="arabicPeriod"/>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Reuse/Recycling (D)</a:t>
            </a:r>
            <a:endParaRPr kumimoji="0" lang="en-US" sz="24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0" name="TextBox 9">
            <a:extLst>
              <a:ext uri="{FF2B5EF4-FFF2-40B4-BE49-F238E27FC236}">
                <a16:creationId xmlns:a16="http://schemas.microsoft.com/office/drawing/2014/main" id="{BD5B6E71-3061-DCBB-8BE5-734E7C97CF33}"/>
              </a:ext>
            </a:extLst>
          </p:cNvPr>
          <p:cNvSpPr txBox="1"/>
          <p:nvPr/>
        </p:nvSpPr>
        <p:spPr>
          <a:xfrm>
            <a:off x="541211" y="6364357"/>
            <a:ext cx="10398024"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charset="0"/>
              </a:rPr>
              <a:t>https://academy.oneclicklca.com/courses/take/onboarding-building-lca/texts/36851343-life-cycle-assessment-carbon-studies</a:t>
            </a:r>
          </a:p>
        </p:txBody>
      </p:sp>
      <p:sp>
        <p:nvSpPr>
          <p:cNvPr id="14" name="TextBox 13">
            <a:extLst>
              <a:ext uri="{FF2B5EF4-FFF2-40B4-BE49-F238E27FC236}">
                <a16:creationId xmlns:a16="http://schemas.microsoft.com/office/drawing/2014/main" id="{12AD09F1-27E1-F96B-C86A-B471EDC09EC2}"/>
              </a:ext>
            </a:extLst>
          </p:cNvPr>
          <p:cNvSpPr txBox="1"/>
          <p:nvPr/>
        </p:nvSpPr>
        <p:spPr>
          <a:xfrm>
            <a:off x="436605" y="4447384"/>
            <a:ext cx="3310104"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tillium Web" panose="00000300000000000000" pitchFamily="2" charset="0"/>
                <a:ea typeface="+mn-ea"/>
                <a:cs typeface="Arial" charset="0"/>
              </a:rPr>
              <a:t>GWP unit: (kgCO2e)</a:t>
            </a:r>
            <a:r>
              <a:rPr kumimoji="0" lang="en-US" sz="2400" b="0" i="0" u="none" strike="noStrike" kern="1200" cap="none" spc="0" normalizeH="0" baseline="0" noProof="0" dirty="0">
                <a:ln>
                  <a:noFill/>
                </a:ln>
                <a:solidFill>
                  <a:srgbClr val="000000"/>
                </a:solidFill>
                <a:effectLst/>
                <a:uLnTx/>
                <a:uFillTx/>
                <a:latin typeface="Titillium Web" panose="00000300000000000000" pitchFamily="2" charset="0"/>
                <a:ea typeface="+mn-ea"/>
                <a:cs typeface="Arial" charset="0"/>
              </a:rPr>
              <a:t> </a:t>
            </a:r>
            <a:r>
              <a:rPr kumimoji="0" lang="en-US" sz="2400" b="1" i="0" u="none" strike="noStrike" kern="1200" cap="none" spc="0" normalizeH="0" baseline="0" noProof="0" dirty="0">
                <a:ln>
                  <a:noFill/>
                </a:ln>
                <a:solidFill>
                  <a:srgbClr val="000000"/>
                </a:solidFill>
                <a:effectLst/>
                <a:uLnTx/>
                <a:uFillTx/>
                <a:latin typeface="Titillium Web" panose="00000300000000000000" pitchFamily="2"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tillium Web Light" panose="00000400000000000000" pitchFamily="2" charset="0"/>
                <a:ea typeface="+mn-ea"/>
                <a:cs typeface="Arial" charset="0"/>
              </a:rPr>
              <a:t>Kilograms of carbon dioxide equivalents</a:t>
            </a:r>
            <a:endParaRPr kumimoji="0" lang="en-US" sz="2400" b="0" i="0" u="none" strike="noStrike" kern="1200" cap="none" spc="0" normalizeH="0" baseline="0" noProof="0" dirty="0">
              <a:ln>
                <a:noFill/>
              </a:ln>
              <a:solidFill>
                <a:srgbClr val="FFFF00"/>
              </a:solidFill>
              <a:effectLst/>
              <a:uLnTx/>
              <a:uFillTx/>
              <a:latin typeface="Titillium Web Light" panose="00000400000000000000" pitchFamily="2" charset="0"/>
              <a:ea typeface="+mn-ea"/>
              <a:cs typeface="Arial" charset="0"/>
            </a:endParaRPr>
          </a:p>
        </p:txBody>
      </p:sp>
    </p:spTree>
    <p:extLst>
      <p:ext uri="{BB962C8B-B14F-4D97-AF65-F5344CB8AC3E}">
        <p14:creationId xmlns:p14="http://schemas.microsoft.com/office/powerpoint/2010/main" val="1700985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pic>
        <p:nvPicPr>
          <p:cNvPr id="2" name="Picture 1">
            <a:extLst>
              <a:ext uri="{FF2B5EF4-FFF2-40B4-BE49-F238E27FC236}">
                <a16:creationId xmlns:a16="http://schemas.microsoft.com/office/drawing/2014/main" id="{DE0F0383-FFD2-4838-BCF0-41C5EDE5B1FC}"/>
              </a:ext>
            </a:extLst>
          </p:cNvPr>
          <p:cNvPicPr>
            <a:picLocks noChangeAspect="1"/>
          </p:cNvPicPr>
          <p:nvPr/>
        </p:nvPicPr>
        <p:blipFill rotWithShape="1">
          <a:blip r:embed="rId4"/>
          <a:srcRect t="15427"/>
          <a:stretch/>
        </p:blipFill>
        <p:spPr>
          <a:xfrm>
            <a:off x="827884" y="991730"/>
            <a:ext cx="10536231" cy="5418601"/>
          </a:xfrm>
          <a:prstGeom prst="rect">
            <a:avLst/>
          </a:prstGeom>
          <a:ln>
            <a:noFill/>
          </a:ln>
          <a:effectLst/>
        </p:spPr>
      </p:pic>
      <p:sp>
        <p:nvSpPr>
          <p:cNvPr id="3" name="TextBox 2">
            <a:extLst>
              <a:ext uri="{FF2B5EF4-FFF2-40B4-BE49-F238E27FC236}">
                <a16:creationId xmlns:a16="http://schemas.microsoft.com/office/drawing/2014/main" id="{3FA5D6D1-3384-9156-49E4-2FB57C054719}"/>
              </a:ext>
            </a:extLst>
          </p:cNvPr>
          <p:cNvSpPr txBox="1">
            <a:spLocks/>
          </p:cNvSpPr>
          <p:nvPr/>
        </p:nvSpPr>
        <p:spPr>
          <a:xfrm>
            <a:off x="120575" y="35320"/>
            <a:ext cx="10818660"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LIFE CYCLE ASSESSMENT (LCA) </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4" name="TextBox 3">
            <a:extLst>
              <a:ext uri="{FF2B5EF4-FFF2-40B4-BE49-F238E27FC236}">
                <a16:creationId xmlns:a16="http://schemas.microsoft.com/office/drawing/2014/main" id="{9BC1FEF4-E350-5B03-5582-3DD0F156D3E6}"/>
              </a:ext>
            </a:extLst>
          </p:cNvPr>
          <p:cNvSpPr txBox="1"/>
          <p:nvPr/>
        </p:nvSpPr>
        <p:spPr>
          <a:xfrm>
            <a:off x="-1501525" y="3071664"/>
            <a:ext cx="3310104"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Titillium Web Light" panose="00000400000000000000" pitchFamily="2" charset="0"/>
              <a:ea typeface="+mn-ea"/>
              <a:cs typeface="Arial" charset="0"/>
            </a:endParaRPr>
          </a:p>
        </p:txBody>
      </p:sp>
    </p:spTree>
    <p:extLst>
      <p:ext uri="{BB962C8B-B14F-4D97-AF65-F5344CB8AC3E}">
        <p14:creationId xmlns:p14="http://schemas.microsoft.com/office/powerpoint/2010/main" val="524489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549616E-B918-4E46-961E-AF4955869F33}"/>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9" name="Rectangle 18">
            <a:extLst>
              <a:ext uri="{FF2B5EF4-FFF2-40B4-BE49-F238E27FC236}">
                <a16:creationId xmlns:a16="http://schemas.microsoft.com/office/drawing/2014/main" id="{D969E917-4B69-4D8D-8129-84E24FCEC132}"/>
              </a:ext>
            </a:extLst>
          </p:cNvPr>
          <p:cNvSpPr>
            <a:spLocks noChangeArrowheads="1"/>
          </p:cNvSpPr>
          <p:nvPr/>
        </p:nvSpPr>
        <p:spPr bwMode="auto">
          <a:xfrm>
            <a:off x="456165" y="757385"/>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Two types of EPDs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7" name="Group 6">
            <a:extLst>
              <a:ext uri="{FF2B5EF4-FFF2-40B4-BE49-F238E27FC236}">
                <a16:creationId xmlns:a16="http://schemas.microsoft.com/office/drawing/2014/main" id="{66C06116-C0C9-4002-9CBA-201ADF8CF38D}"/>
              </a:ext>
            </a:extLst>
          </p:cNvPr>
          <p:cNvGrpSpPr/>
          <p:nvPr/>
        </p:nvGrpSpPr>
        <p:grpSpPr>
          <a:xfrm>
            <a:off x="442715" y="1112370"/>
            <a:ext cx="10053835" cy="2743193"/>
            <a:chOff x="442715" y="1112370"/>
            <a:chExt cx="10053835" cy="2743193"/>
          </a:xfrm>
        </p:grpSpPr>
        <p:sp>
          <p:nvSpPr>
            <p:cNvPr id="6" name="Rectangle 5">
              <a:extLst>
                <a:ext uri="{FF2B5EF4-FFF2-40B4-BE49-F238E27FC236}">
                  <a16:creationId xmlns:a16="http://schemas.microsoft.com/office/drawing/2014/main" id="{31A7DC28-E27D-4BF1-9EE2-880279437701}"/>
                </a:ext>
              </a:extLst>
            </p:cNvPr>
            <p:cNvSpPr>
              <a:spLocks noChangeArrowheads="1"/>
            </p:cNvSpPr>
            <p:nvPr/>
          </p:nvSpPr>
          <p:spPr bwMode="auto">
            <a:xfrm>
              <a:off x="773807" y="1551038"/>
              <a:ext cx="5598417"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0" name="Rectangle 4">
              <a:extLst>
                <a:ext uri="{FF2B5EF4-FFF2-40B4-BE49-F238E27FC236}">
                  <a16:creationId xmlns:a16="http://schemas.microsoft.com/office/drawing/2014/main" id="{44902547-480D-4BF0-AC68-0D6938AEFDDA}"/>
                </a:ext>
              </a:extLst>
            </p:cNvPr>
            <p:cNvSpPr>
              <a:spLocks noChangeArrowheads="1"/>
            </p:cNvSpPr>
            <p:nvPr/>
          </p:nvSpPr>
          <p:spPr bwMode="auto">
            <a:xfrm>
              <a:off x="442715" y="1551038"/>
              <a:ext cx="7910710" cy="230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Single-company, single-product EPD, the most common type. It describes the life cycle environmental impact of one product from a single manufacturer, or very similar products from a single manufacturer </a:t>
              </a:r>
            </a:p>
          </p:txBody>
        </p:sp>
        <p:pic>
          <p:nvPicPr>
            <p:cNvPr id="2" name="Picture 1">
              <a:extLst>
                <a:ext uri="{FF2B5EF4-FFF2-40B4-BE49-F238E27FC236}">
                  <a16:creationId xmlns:a16="http://schemas.microsoft.com/office/drawing/2014/main" id="{256B4FC0-A9E7-4640-AF4C-4DC679837DCB}"/>
                </a:ext>
              </a:extLst>
            </p:cNvPr>
            <p:cNvPicPr>
              <a:picLocks noChangeAspect="1"/>
            </p:cNvPicPr>
            <p:nvPr/>
          </p:nvPicPr>
          <p:blipFill>
            <a:blip r:embed="rId4"/>
            <a:stretch>
              <a:fillRect/>
            </a:stretch>
          </p:blipFill>
          <p:spPr>
            <a:xfrm>
              <a:off x="8508805" y="1112370"/>
              <a:ext cx="1987745" cy="2441040"/>
            </a:xfrm>
            <a:prstGeom prst="rect">
              <a:avLst/>
            </a:prstGeom>
            <a:ln>
              <a:noFill/>
            </a:ln>
            <a:effectLst>
              <a:outerShdw blurRad="292100" dist="139700" dir="2700000" algn="tl" rotWithShape="0">
                <a:srgbClr val="333333">
                  <a:alpha val="65000"/>
                </a:srgbClr>
              </a:outerShdw>
            </a:effectLst>
          </p:spPr>
        </p:pic>
      </p:grpSp>
      <p:grpSp>
        <p:nvGrpSpPr>
          <p:cNvPr id="8" name="Group 7">
            <a:extLst>
              <a:ext uri="{FF2B5EF4-FFF2-40B4-BE49-F238E27FC236}">
                <a16:creationId xmlns:a16="http://schemas.microsoft.com/office/drawing/2014/main" id="{A99E1A1B-7795-4919-BBC2-33D7357D64F6}"/>
              </a:ext>
            </a:extLst>
          </p:cNvPr>
          <p:cNvGrpSpPr/>
          <p:nvPr/>
        </p:nvGrpSpPr>
        <p:grpSpPr>
          <a:xfrm>
            <a:off x="442715" y="3908395"/>
            <a:ext cx="10053835" cy="2459086"/>
            <a:chOff x="442715" y="3908395"/>
            <a:chExt cx="10053835" cy="2459086"/>
          </a:xfrm>
        </p:grpSpPr>
        <p:sp>
          <p:nvSpPr>
            <p:cNvPr id="21" name="Rectangle 4">
              <a:extLst>
                <a:ext uri="{FF2B5EF4-FFF2-40B4-BE49-F238E27FC236}">
                  <a16:creationId xmlns:a16="http://schemas.microsoft.com/office/drawing/2014/main" id="{5BB8DD2A-DAC4-4E77-A6FD-3AC0E126510F}"/>
                </a:ext>
              </a:extLst>
            </p:cNvPr>
            <p:cNvSpPr>
              <a:spLocks noChangeArrowheads="1"/>
            </p:cNvSpPr>
            <p:nvPr/>
          </p:nvSpPr>
          <p:spPr bwMode="auto">
            <a:xfrm>
              <a:off x="442715" y="3975529"/>
              <a:ext cx="7815460" cy="208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Industry-wide EPD covers a general product category. These are developed by an industry association or trade group and describe an “average” product made by a number of companies in a clearly defined category</a:t>
              </a:r>
            </a:p>
          </p:txBody>
        </p:sp>
        <p:pic>
          <p:nvPicPr>
            <p:cNvPr id="28" name="Picture 27">
              <a:extLst>
                <a:ext uri="{FF2B5EF4-FFF2-40B4-BE49-F238E27FC236}">
                  <a16:creationId xmlns:a16="http://schemas.microsoft.com/office/drawing/2014/main" id="{7F215EC2-1BEF-4F34-BB97-B38BFC64669F}"/>
                </a:ext>
              </a:extLst>
            </p:cNvPr>
            <p:cNvPicPr>
              <a:picLocks noChangeAspect="1"/>
            </p:cNvPicPr>
            <p:nvPr/>
          </p:nvPicPr>
          <p:blipFill>
            <a:blip r:embed="rId5"/>
            <a:stretch>
              <a:fillRect/>
            </a:stretch>
          </p:blipFill>
          <p:spPr>
            <a:xfrm>
              <a:off x="8508806" y="3908395"/>
              <a:ext cx="1987744" cy="245908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EB5922DB-7F54-4BF5-996E-57947B5ADBDA}"/>
                </a:ext>
              </a:extLst>
            </p:cNvPr>
            <p:cNvSpPr>
              <a:spLocks noChangeArrowheads="1"/>
            </p:cNvSpPr>
            <p:nvPr/>
          </p:nvSpPr>
          <p:spPr bwMode="auto">
            <a:xfrm>
              <a:off x="773807" y="3970627"/>
              <a:ext cx="2979043"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34" name="TextBox 33">
            <a:extLst>
              <a:ext uri="{FF2B5EF4-FFF2-40B4-BE49-F238E27FC236}">
                <a16:creationId xmlns:a16="http://schemas.microsoft.com/office/drawing/2014/main" id="{E73F28D9-D70C-4477-9963-57A77CD22FE2}"/>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EPDs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ENVIRONMENTAL PRODUCT DECLARATIONS</a:t>
            </a:r>
          </a:p>
        </p:txBody>
      </p:sp>
    </p:spTree>
    <p:extLst>
      <p:ext uri="{BB962C8B-B14F-4D97-AF65-F5344CB8AC3E}">
        <p14:creationId xmlns:p14="http://schemas.microsoft.com/office/powerpoint/2010/main" val="599936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6" name="Rectangle 5">
            <a:extLst>
              <a:ext uri="{FF2B5EF4-FFF2-40B4-BE49-F238E27FC236}">
                <a16:creationId xmlns:a16="http://schemas.microsoft.com/office/drawing/2014/main" id="{2870376D-E6E2-4E84-9642-75B4D700DED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lang="en-US" sz="2800" b="1" kern="0" dirty="0">
                <a:solidFill>
                  <a:prstClr val="black">
                    <a:lumMod val="75000"/>
                    <a:lumOff val="25000"/>
                  </a:prstClr>
                </a:solidFill>
                <a:latin typeface="Titillium Web" panose="00000500000000000000" pitchFamily="2" charset="0"/>
                <a:cs typeface="Teko Light" panose="02000000000000000000" pitchFamily="2" charset="0"/>
              </a:rPr>
              <a:t>Moisture tolerant</a:t>
            </a:r>
            <a:endPar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0DD6ED0-D145-4670-918F-8793BA9380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663" y="1963329"/>
            <a:ext cx="7093833" cy="396051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EBEC3C1-734B-49FC-B7E5-64FD13E880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54" t="26617" r="35522" b="62993"/>
          <a:stretch/>
        </p:blipFill>
        <p:spPr>
          <a:xfrm>
            <a:off x="1574800" y="2648879"/>
            <a:ext cx="3860800" cy="411481"/>
          </a:xfrm>
          <a:prstGeom prst="rect">
            <a:avLst/>
          </a:prstGeom>
          <a:ln>
            <a:noFill/>
          </a:ln>
          <a:effectLst/>
        </p:spPr>
      </p:pic>
    </p:spTree>
    <p:extLst>
      <p:ext uri="{BB962C8B-B14F-4D97-AF65-F5344CB8AC3E}">
        <p14:creationId xmlns:p14="http://schemas.microsoft.com/office/powerpoint/2010/main" val="1418426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0C5F65-834F-46DB-BD64-84D22F203D17}"/>
              </a:ext>
            </a:extLst>
          </p:cNvPr>
          <p:cNvGrpSpPr/>
          <p:nvPr/>
        </p:nvGrpSpPr>
        <p:grpSpPr>
          <a:xfrm>
            <a:off x="442714" y="2571007"/>
            <a:ext cx="9874762" cy="1337388"/>
            <a:chOff x="442714" y="2571007"/>
            <a:chExt cx="9874762" cy="1337388"/>
          </a:xfrm>
        </p:grpSpPr>
        <p:sp>
          <p:nvSpPr>
            <p:cNvPr id="11" name="Rectangle 4">
              <a:extLst>
                <a:ext uri="{FF2B5EF4-FFF2-40B4-BE49-F238E27FC236}">
                  <a16:creationId xmlns:a16="http://schemas.microsoft.com/office/drawing/2014/main" id="{80EC5B95-A725-49A1-A3A0-B3BA2C45601F}"/>
                </a:ext>
              </a:extLst>
            </p:cNvPr>
            <p:cNvSpPr>
              <a:spLocks noChangeArrowheads="1"/>
            </p:cNvSpPr>
            <p:nvPr/>
          </p:nvSpPr>
          <p:spPr bwMode="auto">
            <a:xfrm>
              <a:off x="442714" y="2571007"/>
              <a:ext cx="9874762" cy="133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Provide comprehensive overview of how these products, on average per installed square meter, impact the environment over an estimated building service life of 75 years</a:t>
              </a:r>
            </a:p>
          </p:txBody>
        </p:sp>
        <p:sp>
          <p:nvSpPr>
            <p:cNvPr id="14" name="Rectangle 13">
              <a:extLst>
                <a:ext uri="{FF2B5EF4-FFF2-40B4-BE49-F238E27FC236}">
                  <a16:creationId xmlns:a16="http://schemas.microsoft.com/office/drawing/2014/main" id="{962E05DC-8290-4C30-9FAB-A811A9CFEE3B}"/>
                </a:ext>
              </a:extLst>
            </p:cNvPr>
            <p:cNvSpPr>
              <a:spLocks noChangeArrowheads="1"/>
            </p:cNvSpPr>
            <p:nvPr/>
          </p:nvSpPr>
          <p:spPr bwMode="auto">
            <a:xfrm>
              <a:off x="6836820" y="3401402"/>
              <a:ext cx="1497555"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pic>
        <p:nvPicPr>
          <p:cNvPr id="24" name="Picture 23">
            <a:extLst>
              <a:ext uri="{FF2B5EF4-FFF2-40B4-BE49-F238E27FC236}">
                <a16:creationId xmlns:a16="http://schemas.microsoft.com/office/drawing/2014/main" id="{C549616E-B918-4E46-961E-AF4955869F33}"/>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9" name="Rectangle 18">
            <a:extLst>
              <a:ext uri="{FF2B5EF4-FFF2-40B4-BE49-F238E27FC236}">
                <a16:creationId xmlns:a16="http://schemas.microsoft.com/office/drawing/2014/main" id="{D969E917-4B69-4D8D-8129-84E24FCEC132}"/>
              </a:ext>
            </a:extLst>
          </p:cNvPr>
          <p:cNvSpPr>
            <a:spLocks noChangeArrowheads="1"/>
          </p:cNvSpPr>
          <p:nvPr/>
        </p:nvSpPr>
        <p:spPr bwMode="auto">
          <a:xfrm>
            <a:off x="456165" y="757385"/>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Industry-wide EPDs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3" name="Group 2">
            <a:extLst>
              <a:ext uri="{FF2B5EF4-FFF2-40B4-BE49-F238E27FC236}">
                <a16:creationId xmlns:a16="http://schemas.microsoft.com/office/drawing/2014/main" id="{28F7C346-0B3D-4BDA-9108-097BB121994C}"/>
              </a:ext>
            </a:extLst>
          </p:cNvPr>
          <p:cNvGrpSpPr/>
          <p:nvPr/>
        </p:nvGrpSpPr>
        <p:grpSpPr>
          <a:xfrm>
            <a:off x="442715" y="1570819"/>
            <a:ext cx="9158485" cy="1028434"/>
            <a:chOff x="442715" y="1570819"/>
            <a:chExt cx="9158485" cy="1028434"/>
          </a:xfrm>
        </p:grpSpPr>
        <p:sp>
          <p:nvSpPr>
            <p:cNvPr id="10" name="Rectangle 4">
              <a:extLst>
                <a:ext uri="{FF2B5EF4-FFF2-40B4-BE49-F238E27FC236}">
                  <a16:creationId xmlns:a16="http://schemas.microsoft.com/office/drawing/2014/main" id="{44902547-480D-4BF0-AC68-0D6938AEFDDA}"/>
                </a:ext>
              </a:extLst>
            </p:cNvPr>
            <p:cNvSpPr>
              <a:spLocks noChangeArrowheads="1"/>
            </p:cNvSpPr>
            <p:nvPr/>
          </p:nvSpPr>
          <p:spPr bwMode="auto">
            <a:xfrm>
              <a:off x="442715" y="1570819"/>
              <a:ext cx="9158485" cy="10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TCNA and its members have developed industry-wide EPDs for ceramic tile, mortar, and grout</a:t>
              </a:r>
            </a:p>
          </p:txBody>
        </p:sp>
        <p:sp>
          <p:nvSpPr>
            <p:cNvPr id="6" name="Rectangle 5">
              <a:extLst>
                <a:ext uri="{FF2B5EF4-FFF2-40B4-BE49-F238E27FC236}">
                  <a16:creationId xmlns:a16="http://schemas.microsoft.com/office/drawing/2014/main" id="{31A7DC28-E27D-4BF1-9EE2-880279437701}"/>
                </a:ext>
              </a:extLst>
            </p:cNvPr>
            <p:cNvSpPr>
              <a:spLocks noChangeArrowheads="1"/>
            </p:cNvSpPr>
            <p:nvPr/>
          </p:nvSpPr>
          <p:spPr bwMode="auto">
            <a:xfrm>
              <a:off x="2192049" y="1973171"/>
              <a:ext cx="4736056"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pic>
        <p:nvPicPr>
          <p:cNvPr id="13" name="Picture 12">
            <a:extLst>
              <a:ext uri="{FF2B5EF4-FFF2-40B4-BE49-F238E27FC236}">
                <a16:creationId xmlns:a16="http://schemas.microsoft.com/office/drawing/2014/main" id="{94E4C4F3-7EED-46D6-A5DD-31CC5C5515C2}"/>
              </a:ext>
            </a:extLst>
          </p:cNvPr>
          <p:cNvPicPr>
            <a:picLocks noChangeAspect="1"/>
          </p:cNvPicPr>
          <p:nvPr/>
        </p:nvPicPr>
        <p:blipFill>
          <a:blip r:embed="rId4"/>
          <a:stretch>
            <a:fillRect/>
          </a:stretch>
        </p:blipFill>
        <p:spPr>
          <a:xfrm>
            <a:off x="8508806" y="3908395"/>
            <a:ext cx="1987744" cy="2459086"/>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961E824B-AB71-4040-991D-73A880528CF9}"/>
              </a:ext>
            </a:extLst>
          </p:cNvPr>
          <p:cNvGrpSpPr/>
          <p:nvPr/>
        </p:nvGrpSpPr>
        <p:grpSpPr>
          <a:xfrm>
            <a:off x="442714" y="3953555"/>
            <a:ext cx="7824985" cy="1810698"/>
            <a:chOff x="442714" y="3953555"/>
            <a:chExt cx="7824985" cy="1810698"/>
          </a:xfrm>
        </p:grpSpPr>
        <p:sp>
          <p:nvSpPr>
            <p:cNvPr id="12" name="Rectangle 4">
              <a:extLst>
                <a:ext uri="{FF2B5EF4-FFF2-40B4-BE49-F238E27FC236}">
                  <a16:creationId xmlns:a16="http://schemas.microsoft.com/office/drawing/2014/main" id="{A1B15081-3963-4B50-9A39-AA76AB29FCEB}"/>
                </a:ext>
              </a:extLst>
            </p:cNvPr>
            <p:cNvSpPr>
              <a:spLocks noChangeArrowheads="1"/>
            </p:cNvSpPr>
            <p:nvPr/>
          </p:nvSpPr>
          <p:spPr bwMode="auto">
            <a:xfrm>
              <a:off x="442714" y="3953555"/>
              <a:ext cx="7824985" cy="181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Manufacturers provided data on their materials and operations and participated in a cradle-to-grave evaluation of their products, from raw material extraction through manufacturing , delivery, installation, use, and end of life </a:t>
              </a:r>
            </a:p>
          </p:txBody>
        </p:sp>
        <p:sp>
          <p:nvSpPr>
            <p:cNvPr id="15" name="Rectangle 14">
              <a:extLst>
                <a:ext uri="{FF2B5EF4-FFF2-40B4-BE49-F238E27FC236}">
                  <a16:creationId xmlns:a16="http://schemas.microsoft.com/office/drawing/2014/main" id="{F00BEF87-9F10-48DD-8A70-9081725311B9}"/>
                </a:ext>
              </a:extLst>
            </p:cNvPr>
            <p:cNvSpPr>
              <a:spLocks noChangeArrowheads="1"/>
            </p:cNvSpPr>
            <p:nvPr/>
          </p:nvSpPr>
          <p:spPr bwMode="auto">
            <a:xfrm>
              <a:off x="6271146" y="4385671"/>
              <a:ext cx="1586979"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E5A898B0-C775-43A6-B020-E36D9DD72704}"/>
                </a:ext>
              </a:extLst>
            </p:cNvPr>
            <p:cNvSpPr>
              <a:spLocks noChangeArrowheads="1"/>
            </p:cNvSpPr>
            <p:nvPr/>
          </p:nvSpPr>
          <p:spPr bwMode="auto">
            <a:xfrm>
              <a:off x="727596" y="4785498"/>
              <a:ext cx="2691879"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20" name="TextBox 19">
            <a:extLst>
              <a:ext uri="{FF2B5EF4-FFF2-40B4-BE49-F238E27FC236}">
                <a16:creationId xmlns:a16="http://schemas.microsoft.com/office/drawing/2014/main" id="{6B18D6EA-765D-4BA5-9BBE-58F5B587A381}"/>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EPDs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ENVIRONMENTAL PRODUCT DECLARATIONS</a:t>
            </a:r>
          </a:p>
        </p:txBody>
      </p:sp>
    </p:spTree>
    <p:extLst>
      <p:ext uri="{BB962C8B-B14F-4D97-AF65-F5344CB8AC3E}">
        <p14:creationId xmlns:p14="http://schemas.microsoft.com/office/powerpoint/2010/main" val="73573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2A8BB7-3E30-4AA5-8060-AB46FE8FC27C}"/>
              </a:ext>
            </a:extLst>
          </p:cNvPr>
          <p:cNvGrpSpPr/>
          <p:nvPr/>
        </p:nvGrpSpPr>
        <p:grpSpPr>
          <a:xfrm>
            <a:off x="853456" y="1583267"/>
            <a:ext cx="8535124" cy="1591938"/>
            <a:chOff x="853456" y="1583267"/>
            <a:chExt cx="8535124" cy="1591938"/>
          </a:xfrm>
        </p:grpSpPr>
        <p:sp>
          <p:nvSpPr>
            <p:cNvPr id="10" name="Rectangle 4">
              <a:extLst>
                <a:ext uri="{FF2B5EF4-FFF2-40B4-BE49-F238E27FC236}">
                  <a16:creationId xmlns:a16="http://schemas.microsoft.com/office/drawing/2014/main" id="{44902547-480D-4BF0-AC68-0D6938AEFDDA}"/>
                </a:ext>
              </a:extLst>
            </p:cNvPr>
            <p:cNvSpPr>
              <a:spLocks noChangeArrowheads="1"/>
            </p:cNvSpPr>
            <p:nvPr/>
          </p:nvSpPr>
          <p:spPr bwMode="auto">
            <a:xfrm>
              <a:off x="853456" y="1583267"/>
              <a:ext cx="8535124" cy="15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514350" marR="0" lvl="0" indent="-514350" algn="l" defTabSz="914400" rtl="0" eaLnBrk="0" fontAlgn="base" latinLnBrk="0" hangingPunct="0">
                <a:lnSpc>
                  <a:spcPts val="3000"/>
                </a:lnSpc>
                <a:spcBef>
                  <a:spcPts val="0"/>
                </a:spcBef>
                <a:spcAft>
                  <a:spcPct val="0"/>
                </a:spcAft>
                <a:buClr>
                  <a:srgbClr val="000000">
                    <a:lumMod val="75000"/>
                    <a:lumOff val="25000"/>
                  </a:srgbClr>
                </a:buClr>
                <a:buSzTx/>
                <a:buFont typeface="+mj-lt"/>
                <a:buAutoNum type="arabicPeriod"/>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Product category rules (PCR) set the basis for measuring the environmental attributes of products in a certain group.</a:t>
              </a:r>
            </a:p>
          </p:txBody>
        </p:sp>
        <p:sp>
          <p:nvSpPr>
            <p:cNvPr id="6" name="Rectangle 5">
              <a:extLst>
                <a:ext uri="{FF2B5EF4-FFF2-40B4-BE49-F238E27FC236}">
                  <a16:creationId xmlns:a16="http://schemas.microsoft.com/office/drawing/2014/main" id="{31A7DC28-E27D-4BF1-9EE2-880279437701}"/>
                </a:ext>
              </a:extLst>
            </p:cNvPr>
            <p:cNvSpPr>
              <a:spLocks noChangeArrowheads="1"/>
            </p:cNvSpPr>
            <p:nvPr/>
          </p:nvSpPr>
          <p:spPr bwMode="auto">
            <a:xfrm>
              <a:off x="1311642" y="1635307"/>
              <a:ext cx="4452550" cy="39982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pic>
        <p:nvPicPr>
          <p:cNvPr id="24" name="Picture 23">
            <a:extLst>
              <a:ext uri="{FF2B5EF4-FFF2-40B4-BE49-F238E27FC236}">
                <a16:creationId xmlns:a16="http://schemas.microsoft.com/office/drawing/2014/main" id="{C549616E-B918-4E46-961E-AF4955869F33}"/>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9" name="Rectangle 18">
            <a:extLst>
              <a:ext uri="{FF2B5EF4-FFF2-40B4-BE49-F238E27FC236}">
                <a16:creationId xmlns:a16="http://schemas.microsoft.com/office/drawing/2014/main" id="{D969E917-4B69-4D8D-8129-84E24FCEC132}"/>
              </a:ext>
            </a:extLst>
          </p:cNvPr>
          <p:cNvSpPr>
            <a:spLocks noChangeArrowheads="1"/>
          </p:cNvSpPr>
          <p:nvPr/>
        </p:nvSpPr>
        <p:spPr bwMode="auto">
          <a:xfrm>
            <a:off x="456165" y="759446"/>
            <a:ext cx="5814981"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How is an EPD developed?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0" name="Rectangle 4">
            <a:extLst>
              <a:ext uri="{FF2B5EF4-FFF2-40B4-BE49-F238E27FC236}">
                <a16:creationId xmlns:a16="http://schemas.microsoft.com/office/drawing/2014/main" id="{F5C26395-324B-42B4-9103-BEBBA71703B0}"/>
              </a:ext>
            </a:extLst>
          </p:cNvPr>
          <p:cNvSpPr>
            <a:spLocks noChangeArrowheads="1"/>
          </p:cNvSpPr>
          <p:nvPr/>
        </p:nvSpPr>
        <p:spPr bwMode="auto">
          <a:xfrm>
            <a:off x="853456" y="2886827"/>
            <a:ext cx="8535124" cy="137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514350" marR="0" lvl="0" indent="-514350" algn="l" defTabSz="914400" rtl="0" eaLnBrk="0" fontAlgn="base" latinLnBrk="0" hangingPunct="0">
              <a:lnSpc>
                <a:spcPts val="3000"/>
              </a:lnSpc>
              <a:spcBef>
                <a:spcPts val="0"/>
              </a:spcBef>
              <a:spcAft>
                <a:spcPct val="0"/>
              </a:spcAft>
              <a:buClr>
                <a:srgbClr val="000000">
                  <a:lumMod val="75000"/>
                  <a:lumOff val="25000"/>
                </a:srgbClr>
              </a:buClr>
              <a:buSzTx/>
              <a:buFont typeface="+mj-lt"/>
              <a:buAutoNum type="arabicPeriod" startAt="2"/>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Manufacturer (with or without the help of consultants and/or software) develops LCA to serve as the framework for the  EPD.</a:t>
            </a:r>
          </a:p>
        </p:txBody>
      </p:sp>
      <p:sp>
        <p:nvSpPr>
          <p:cNvPr id="21" name="Rectangle 4">
            <a:extLst>
              <a:ext uri="{FF2B5EF4-FFF2-40B4-BE49-F238E27FC236}">
                <a16:creationId xmlns:a16="http://schemas.microsoft.com/office/drawing/2014/main" id="{B3709C41-856A-477B-9F8E-321D32E71231}"/>
              </a:ext>
            </a:extLst>
          </p:cNvPr>
          <p:cNvSpPr>
            <a:spLocks noChangeArrowheads="1"/>
          </p:cNvSpPr>
          <p:nvPr/>
        </p:nvSpPr>
        <p:spPr bwMode="auto">
          <a:xfrm>
            <a:off x="853456" y="4374433"/>
            <a:ext cx="8535124" cy="15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514350" marR="0" lvl="0" indent="-514350" algn="l" defTabSz="914400" rtl="0" eaLnBrk="0" fontAlgn="base" latinLnBrk="0" hangingPunct="0">
              <a:lnSpc>
                <a:spcPts val="3000"/>
              </a:lnSpc>
              <a:spcBef>
                <a:spcPts val="0"/>
              </a:spcBef>
              <a:spcAft>
                <a:spcPct val="0"/>
              </a:spcAft>
              <a:buClr>
                <a:srgbClr val="000000">
                  <a:lumMod val="75000"/>
                  <a:lumOff val="25000"/>
                </a:srgbClr>
              </a:buClr>
              <a:buSzTx/>
              <a:buFont typeface="+mj-lt"/>
              <a:buAutoNum type="arabicPeriod" startAt="3"/>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This information is verified by an independent third party (e.g. ASTM, UL, or NSF) to make sure they conform to ISO 14025.</a:t>
            </a:r>
          </a:p>
        </p:txBody>
      </p:sp>
      <p:sp>
        <p:nvSpPr>
          <p:cNvPr id="28" name="Rectangle 4">
            <a:extLst>
              <a:ext uri="{FF2B5EF4-FFF2-40B4-BE49-F238E27FC236}">
                <a16:creationId xmlns:a16="http://schemas.microsoft.com/office/drawing/2014/main" id="{C7D75DCD-CB3C-400B-B624-74A1D228636A}"/>
              </a:ext>
            </a:extLst>
          </p:cNvPr>
          <p:cNvSpPr>
            <a:spLocks noChangeArrowheads="1"/>
          </p:cNvSpPr>
          <p:nvPr/>
        </p:nvSpPr>
        <p:spPr bwMode="auto">
          <a:xfrm>
            <a:off x="120574" y="6277386"/>
            <a:ext cx="7378871" cy="47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ts val="2400"/>
              </a:lnSpc>
              <a:spcBef>
                <a:spcPts val="0"/>
              </a:spcBef>
              <a:spcAft>
                <a:spcPct val="0"/>
              </a:spcAft>
              <a:buClr>
                <a:srgbClr val="000000">
                  <a:lumMod val="75000"/>
                  <a:lumOff val="25000"/>
                </a:srgbClr>
              </a:buClr>
              <a:buSzTx/>
              <a:buFontTx/>
              <a:buNone/>
              <a:tabLst/>
              <a:defRPr/>
            </a:pPr>
            <a:r>
              <a:rPr kumimoji="0" lang="en-US" sz="1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sym typeface="Book Antiqua" panose="02040602050305030304" pitchFamily="18" charset="0"/>
              </a:rPr>
              <a:t>https://www.greenbuildingadvisor.com/article/a-guide-to-environmental-product-declarations</a:t>
            </a:r>
          </a:p>
        </p:txBody>
      </p:sp>
      <p:sp>
        <p:nvSpPr>
          <p:cNvPr id="11" name="TextBox 10">
            <a:extLst>
              <a:ext uri="{FF2B5EF4-FFF2-40B4-BE49-F238E27FC236}">
                <a16:creationId xmlns:a16="http://schemas.microsoft.com/office/drawing/2014/main" id="{ABB58A13-D584-4FD8-8CAC-D16957DF71C5}"/>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EPDs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ENVIRONMENTAL PRODUCT DECLARATIONS</a:t>
            </a:r>
          </a:p>
        </p:txBody>
      </p:sp>
    </p:spTree>
    <p:extLst>
      <p:ext uri="{BB962C8B-B14F-4D97-AF65-F5344CB8AC3E}">
        <p14:creationId xmlns:p14="http://schemas.microsoft.com/office/powerpoint/2010/main" val="19732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5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INDUSTRY-WIDE EPD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TILE (2020)</a:t>
            </a:r>
          </a:p>
        </p:txBody>
      </p:sp>
      <p:pic>
        <p:nvPicPr>
          <p:cNvPr id="2" name="Picture 1">
            <a:extLst>
              <a:ext uri="{FF2B5EF4-FFF2-40B4-BE49-F238E27FC236}">
                <a16:creationId xmlns:a16="http://schemas.microsoft.com/office/drawing/2014/main" id="{BDEA0C95-4CCA-47DD-B567-361BE892AED2}"/>
              </a:ext>
            </a:extLst>
          </p:cNvPr>
          <p:cNvPicPr>
            <a:picLocks noChangeAspect="1"/>
          </p:cNvPicPr>
          <p:nvPr/>
        </p:nvPicPr>
        <p:blipFill>
          <a:blip r:embed="rId4"/>
          <a:stretch>
            <a:fillRect/>
          </a:stretch>
        </p:blipFill>
        <p:spPr>
          <a:xfrm>
            <a:off x="6959257" y="398012"/>
            <a:ext cx="4681049" cy="5791041"/>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73C1EF00-93CD-41F3-B90E-7ECF07771897}"/>
              </a:ext>
            </a:extLst>
          </p:cNvPr>
          <p:cNvSpPr>
            <a:spLocks noChangeArrowheads="1"/>
          </p:cNvSpPr>
          <p:nvPr/>
        </p:nvSpPr>
        <p:spPr bwMode="auto">
          <a:xfrm>
            <a:off x="434775" y="3382705"/>
            <a:ext cx="3013309" cy="280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American Wonder Porcelain</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a:t>
            </a: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rto</a:t>
            </a: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 Brick</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Crossville</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Dal-Tile Corporation</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Del Conca USA</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Florida Tile</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id="{2BABD76F-DC30-4CCD-8046-00BAAD6E1729}"/>
              </a:ext>
            </a:extLst>
          </p:cNvPr>
          <p:cNvSpPr>
            <a:spLocks noChangeArrowheads="1"/>
          </p:cNvSpPr>
          <p:nvPr/>
        </p:nvSpPr>
        <p:spPr bwMode="auto">
          <a:xfrm>
            <a:off x="3553856" y="3382705"/>
            <a:ext cx="3203782" cy="280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Interceramica</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Ironrock</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Porcelanite-Lamosa</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Portobello America</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Quarry Tile Co.</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StonePeak</a:t>
            </a: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 Ceramics</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Vitromex</a:t>
            </a: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 USA</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0" name="Rectangle 19">
            <a:extLst>
              <a:ext uri="{FF2B5EF4-FFF2-40B4-BE49-F238E27FC236}">
                <a16:creationId xmlns:a16="http://schemas.microsoft.com/office/drawing/2014/main" id="{F236EF02-C76E-4255-A115-5359FBD7950C}"/>
              </a:ext>
            </a:extLst>
          </p:cNvPr>
          <p:cNvSpPr>
            <a:spLocks noChangeArrowheads="1"/>
          </p:cNvSpPr>
          <p:nvPr/>
        </p:nvSpPr>
        <p:spPr bwMode="auto">
          <a:xfrm>
            <a:off x="320258" y="1236157"/>
            <a:ext cx="6226411" cy="8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Reports environmental footprint of generic </a:t>
            </a:r>
            <a:r>
              <a:rPr kumimoji="0" lang="en-US" sz="2400" b="1"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CERAMIC TILE </a:t>
            </a: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produced in North America</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1" name="Rectangle 20">
            <a:extLst>
              <a:ext uri="{FF2B5EF4-FFF2-40B4-BE49-F238E27FC236}">
                <a16:creationId xmlns:a16="http://schemas.microsoft.com/office/drawing/2014/main" id="{B91A2685-804F-41A6-9697-23AA4F028D05}"/>
              </a:ext>
            </a:extLst>
          </p:cNvPr>
          <p:cNvSpPr>
            <a:spLocks noChangeArrowheads="1"/>
          </p:cNvSpPr>
          <p:nvPr/>
        </p:nvSpPr>
        <p:spPr bwMode="auto">
          <a:xfrm>
            <a:off x="320258" y="2231253"/>
            <a:ext cx="6226411"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Participating manufacturers: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2" name="Rectangle 21">
            <a:extLst>
              <a:ext uri="{FF2B5EF4-FFF2-40B4-BE49-F238E27FC236}">
                <a16:creationId xmlns:a16="http://schemas.microsoft.com/office/drawing/2014/main" id="{3938D4FF-69F9-407D-A270-8E10E1A27758}"/>
              </a:ext>
            </a:extLst>
          </p:cNvPr>
          <p:cNvSpPr>
            <a:spLocks noChangeArrowheads="1"/>
          </p:cNvSpPr>
          <p:nvPr/>
        </p:nvSpPr>
        <p:spPr bwMode="auto">
          <a:xfrm>
            <a:off x="777939" y="1575014"/>
            <a:ext cx="1944941" cy="41228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96969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INDUSTRY-WIDE EPD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MORTAR (2022)</a:t>
            </a:r>
          </a:p>
        </p:txBody>
      </p:sp>
      <p:pic>
        <p:nvPicPr>
          <p:cNvPr id="3" name="Picture 2">
            <a:extLst>
              <a:ext uri="{FF2B5EF4-FFF2-40B4-BE49-F238E27FC236}">
                <a16:creationId xmlns:a16="http://schemas.microsoft.com/office/drawing/2014/main" id="{7741A36E-7620-44E3-9EDC-F57D33B9C137}"/>
              </a:ext>
            </a:extLst>
          </p:cNvPr>
          <p:cNvPicPr>
            <a:picLocks noChangeAspect="1"/>
          </p:cNvPicPr>
          <p:nvPr/>
        </p:nvPicPr>
        <p:blipFill>
          <a:blip r:embed="rId4"/>
          <a:stretch>
            <a:fillRect/>
          </a:stretch>
        </p:blipFill>
        <p:spPr>
          <a:xfrm>
            <a:off x="7164730" y="549040"/>
            <a:ext cx="4497206" cy="575992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7AB194B-02AF-4206-BDBA-D01CDB1E269D}"/>
              </a:ext>
            </a:extLst>
          </p:cNvPr>
          <p:cNvSpPr>
            <a:spLocks noChangeArrowheads="1"/>
          </p:cNvSpPr>
          <p:nvPr/>
        </p:nvSpPr>
        <p:spPr bwMode="auto">
          <a:xfrm>
            <a:off x="434775" y="3382705"/>
            <a:ext cx="3013309" cy="280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Ardex</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Bostik</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Cemenquin</a:t>
            </a: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/Cement Pro LLC</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Crest</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Custom Building Products</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5478C773-4563-4F7C-94F1-9AE62C1BE070}"/>
              </a:ext>
            </a:extLst>
          </p:cNvPr>
          <p:cNvSpPr>
            <a:spLocks noChangeArrowheads="1"/>
          </p:cNvSpPr>
          <p:nvPr/>
        </p:nvSpPr>
        <p:spPr bwMode="auto">
          <a:xfrm>
            <a:off x="3553856" y="3382705"/>
            <a:ext cx="3203782" cy="280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HB Fuller/TEC</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Interceramic</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Laticrete</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Mapei</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Parex</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Schluter</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1AA4E938-01CC-4F06-9618-685572174CCC}"/>
              </a:ext>
            </a:extLst>
          </p:cNvPr>
          <p:cNvSpPr>
            <a:spLocks noChangeArrowheads="1"/>
          </p:cNvSpPr>
          <p:nvPr/>
        </p:nvSpPr>
        <p:spPr bwMode="auto">
          <a:xfrm>
            <a:off x="320258" y="1236157"/>
            <a:ext cx="6226411" cy="8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Reports environmental footprint of generic </a:t>
            </a:r>
            <a:r>
              <a:rPr kumimoji="0" lang="en-US" sz="2400" b="1"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CEMENT MORTAR FOR TILE INSTALLATION </a:t>
            </a: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produced in North America</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9" name="Rectangle 8">
            <a:extLst>
              <a:ext uri="{FF2B5EF4-FFF2-40B4-BE49-F238E27FC236}">
                <a16:creationId xmlns:a16="http://schemas.microsoft.com/office/drawing/2014/main" id="{8C5FFF32-EFF3-4CB8-BD0C-8B3713F24741}"/>
              </a:ext>
            </a:extLst>
          </p:cNvPr>
          <p:cNvSpPr>
            <a:spLocks noChangeArrowheads="1"/>
          </p:cNvSpPr>
          <p:nvPr/>
        </p:nvSpPr>
        <p:spPr bwMode="auto">
          <a:xfrm>
            <a:off x="320258" y="2439597"/>
            <a:ext cx="6226411"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Participating manufacturers: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0" name="Rectangle 9">
            <a:extLst>
              <a:ext uri="{FF2B5EF4-FFF2-40B4-BE49-F238E27FC236}">
                <a16:creationId xmlns:a16="http://schemas.microsoft.com/office/drawing/2014/main" id="{879D6141-7E7C-4EE6-8A4C-70F3E6A8661B}"/>
              </a:ext>
            </a:extLst>
          </p:cNvPr>
          <p:cNvSpPr>
            <a:spLocks noChangeArrowheads="1"/>
          </p:cNvSpPr>
          <p:nvPr/>
        </p:nvSpPr>
        <p:spPr bwMode="auto">
          <a:xfrm>
            <a:off x="777939" y="1575014"/>
            <a:ext cx="5768729" cy="41228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369470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INDUSTRY-WIDE EPD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GROUT (2022)</a:t>
            </a:r>
          </a:p>
        </p:txBody>
      </p:sp>
      <p:pic>
        <p:nvPicPr>
          <p:cNvPr id="4" name="Picture 3">
            <a:extLst>
              <a:ext uri="{FF2B5EF4-FFF2-40B4-BE49-F238E27FC236}">
                <a16:creationId xmlns:a16="http://schemas.microsoft.com/office/drawing/2014/main" id="{20A818B3-DE41-4C84-BCB4-23D0D967D48B}"/>
              </a:ext>
            </a:extLst>
          </p:cNvPr>
          <p:cNvPicPr>
            <a:picLocks noChangeAspect="1"/>
          </p:cNvPicPr>
          <p:nvPr/>
        </p:nvPicPr>
        <p:blipFill>
          <a:blip r:embed="rId4"/>
          <a:stretch>
            <a:fillRect/>
          </a:stretch>
        </p:blipFill>
        <p:spPr>
          <a:xfrm>
            <a:off x="7239685" y="549040"/>
            <a:ext cx="4535754" cy="575992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A179BA8-66F8-4D2F-8C5F-8515FC3A187C}"/>
              </a:ext>
            </a:extLst>
          </p:cNvPr>
          <p:cNvSpPr>
            <a:spLocks noChangeArrowheads="1"/>
          </p:cNvSpPr>
          <p:nvPr/>
        </p:nvSpPr>
        <p:spPr bwMode="auto">
          <a:xfrm>
            <a:off x="434775" y="3382705"/>
            <a:ext cx="3013309" cy="280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Ardex</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Bexel</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Bostik</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Crest</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Custom Building Products</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4B4ABE21-9A10-4708-8233-15E410BEC942}"/>
              </a:ext>
            </a:extLst>
          </p:cNvPr>
          <p:cNvSpPr>
            <a:spLocks noChangeArrowheads="1"/>
          </p:cNvSpPr>
          <p:nvPr/>
        </p:nvSpPr>
        <p:spPr bwMode="auto">
          <a:xfrm>
            <a:off x="3553856" y="3382705"/>
            <a:ext cx="3203782" cy="280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HB Fuller/TEC</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Interceramic</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Laticrete</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Mapei</a:t>
            </a: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Cemix</a:t>
            </a: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t>
            </a:r>
            <a:r>
              <a:rPr kumimoji="0" lang="en-US" sz="2200" b="0" i="0" u="none" strike="noStrike" kern="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Texrite</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F626A896-71CF-4450-9431-E167A80A0748}"/>
              </a:ext>
            </a:extLst>
          </p:cNvPr>
          <p:cNvSpPr>
            <a:spLocks noChangeArrowheads="1"/>
          </p:cNvSpPr>
          <p:nvPr/>
        </p:nvSpPr>
        <p:spPr bwMode="auto">
          <a:xfrm>
            <a:off x="320258" y="1236157"/>
            <a:ext cx="6226411" cy="8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Reports environmental footprint of generic </a:t>
            </a:r>
            <a:r>
              <a:rPr kumimoji="0" lang="en-US" sz="2400" b="1"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CEMENT GROUT FOR TILE INSTALLATION </a:t>
            </a: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produced in North America</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8B7ED342-BB4D-4BAB-892E-CB1F68BEAE9C}"/>
              </a:ext>
            </a:extLst>
          </p:cNvPr>
          <p:cNvSpPr>
            <a:spLocks noChangeArrowheads="1"/>
          </p:cNvSpPr>
          <p:nvPr/>
        </p:nvSpPr>
        <p:spPr bwMode="auto">
          <a:xfrm>
            <a:off x="320258" y="2439597"/>
            <a:ext cx="6226411"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Participating manufacturers: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9" name="Rectangle 8">
            <a:extLst>
              <a:ext uri="{FF2B5EF4-FFF2-40B4-BE49-F238E27FC236}">
                <a16:creationId xmlns:a16="http://schemas.microsoft.com/office/drawing/2014/main" id="{A3DA6593-3E68-4F06-858A-1B4933DFBA88}"/>
              </a:ext>
            </a:extLst>
          </p:cNvPr>
          <p:cNvSpPr>
            <a:spLocks noChangeArrowheads="1"/>
          </p:cNvSpPr>
          <p:nvPr/>
        </p:nvSpPr>
        <p:spPr bwMode="auto">
          <a:xfrm>
            <a:off x="777941" y="1575014"/>
            <a:ext cx="5500940" cy="41228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08443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INDUSTRY-WIDE EPD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TILE </a:t>
            </a:r>
          </a:p>
        </p:txBody>
      </p:sp>
      <p:pic>
        <p:nvPicPr>
          <p:cNvPr id="3" name="Picture 2">
            <a:extLst>
              <a:ext uri="{FF2B5EF4-FFF2-40B4-BE49-F238E27FC236}">
                <a16:creationId xmlns:a16="http://schemas.microsoft.com/office/drawing/2014/main" id="{A425BF62-5233-4472-A576-E076D786B452}"/>
              </a:ext>
            </a:extLst>
          </p:cNvPr>
          <p:cNvPicPr>
            <a:picLocks noChangeAspect="1"/>
          </p:cNvPicPr>
          <p:nvPr/>
        </p:nvPicPr>
        <p:blipFill>
          <a:blip r:embed="rId4"/>
          <a:stretch>
            <a:fillRect/>
          </a:stretch>
        </p:blipFill>
        <p:spPr>
          <a:xfrm>
            <a:off x="6725833" y="222221"/>
            <a:ext cx="4765127" cy="6239539"/>
          </a:xfrm>
          <a:prstGeom prst="rect">
            <a:avLst/>
          </a:prstGeom>
          <a:ln>
            <a:noFill/>
          </a:ln>
          <a:effectLst>
            <a:outerShdw blurRad="292100" dist="139700" dir="2700000" algn="tl" rotWithShape="0">
              <a:srgbClr val="333333">
                <a:alpha val="65000"/>
              </a:srgbClr>
            </a:outerShdw>
          </a:effectLst>
        </p:spPr>
      </p:pic>
      <p:sp>
        <p:nvSpPr>
          <p:cNvPr id="23" name="Arrow: Right 22">
            <a:extLst>
              <a:ext uri="{FF2B5EF4-FFF2-40B4-BE49-F238E27FC236}">
                <a16:creationId xmlns:a16="http://schemas.microsoft.com/office/drawing/2014/main" id="{38D1E31A-2350-4B16-8EEE-278298E1D8F3}"/>
              </a:ext>
            </a:extLst>
          </p:cNvPr>
          <p:cNvSpPr/>
          <p:nvPr/>
        </p:nvSpPr>
        <p:spPr>
          <a:xfrm>
            <a:off x="-1186224" y="2237336"/>
            <a:ext cx="701040"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C3E7F50-B9BA-468D-B199-85EBD002928C}"/>
              </a:ext>
            </a:extLst>
          </p:cNvPr>
          <p:cNvGrpSpPr/>
          <p:nvPr/>
        </p:nvGrpSpPr>
        <p:grpSpPr>
          <a:xfrm>
            <a:off x="366735" y="1027614"/>
            <a:ext cx="9767865" cy="2181992"/>
            <a:chOff x="366735" y="1027614"/>
            <a:chExt cx="9767865" cy="2181992"/>
          </a:xfrm>
        </p:grpSpPr>
        <p:sp>
          <p:nvSpPr>
            <p:cNvPr id="18" name="Flowchart: Alternate Process 17">
              <a:extLst>
                <a:ext uri="{FF2B5EF4-FFF2-40B4-BE49-F238E27FC236}">
                  <a16:creationId xmlns:a16="http://schemas.microsoft.com/office/drawing/2014/main" id="{3426669A-B6AF-46BC-A09D-C3CDA5019947}"/>
                </a:ext>
              </a:extLst>
            </p:cNvPr>
            <p:cNvSpPr/>
            <p:nvPr/>
          </p:nvSpPr>
          <p:spPr>
            <a:xfrm>
              <a:off x="6597606" y="1027614"/>
              <a:ext cx="3536994" cy="295322"/>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4">
              <a:extLst>
                <a:ext uri="{FF2B5EF4-FFF2-40B4-BE49-F238E27FC236}">
                  <a16:creationId xmlns:a16="http://schemas.microsoft.com/office/drawing/2014/main" id="{20F306C7-2062-4851-A945-ECBE6D995800}"/>
                </a:ext>
              </a:extLst>
            </p:cNvPr>
            <p:cNvSpPr>
              <a:spLocks noChangeArrowheads="1"/>
            </p:cNvSpPr>
            <p:nvPr/>
          </p:nvSpPr>
          <p:spPr bwMode="auto">
            <a:xfrm>
              <a:off x="366735" y="1996585"/>
              <a:ext cx="5231426" cy="12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ANSI A137.1 mosaic, quarry, pressed floor, glazed wall, and porcelain tile</a:t>
              </a:r>
            </a:p>
          </p:txBody>
        </p:sp>
      </p:grpSp>
      <p:grpSp>
        <p:nvGrpSpPr>
          <p:cNvPr id="5" name="Group 4">
            <a:extLst>
              <a:ext uri="{FF2B5EF4-FFF2-40B4-BE49-F238E27FC236}">
                <a16:creationId xmlns:a16="http://schemas.microsoft.com/office/drawing/2014/main" id="{4EA2C93C-4B74-40E3-A22A-6323FEE4EFD6}"/>
              </a:ext>
            </a:extLst>
          </p:cNvPr>
          <p:cNvGrpSpPr/>
          <p:nvPr/>
        </p:nvGrpSpPr>
        <p:grpSpPr>
          <a:xfrm>
            <a:off x="366734" y="3358456"/>
            <a:ext cx="8802666" cy="707730"/>
            <a:chOff x="366734" y="3358456"/>
            <a:chExt cx="8802666" cy="707730"/>
          </a:xfrm>
        </p:grpSpPr>
        <p:sp>
          <p:nvSpPr>
            <p:cNvPr id="25" name="Flowchart: Alternate Process 24">
              <a:extLst>
                <a:ext uri="{FF2B5EF4-FFF2-40B4-BE49-F238E27FC236}">
                  <a16:creationId xmlns:a16="http://schemas.microsoft.com/office/drawing/2014/main" id="{A39F1603-7820-4097-AFAE-190E0F6B033C}"/>
                </a:ext>
              </a:extLst>
            </p:cNvPr>
            <p:cNvSpPr/>
            <p:nvPr/>
          </p:nvSpPr>
          <p:spPr>
            <a:xfrm>
              <a:off x="6597606" y="3362325"/>
              <a:ext cx="2571794" cy="156753"/>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4">
              <a:extLst>
                <a:ext uri="{FF2B5EF4-FFF2-40B4-BE49-F238E27FC236}">
                  <a16:creationId xmlns:a16="http://schemas.microsoft.com/office/drawing/2014/main" id="{235B17BA-B97F-41FF-88B7-B386BD14370B}"/>
                </a:ext>
              </a:extLst>
            </p:cNvPr>
            <p:cNvSpPr>
              <a:spLocks noChangeArrowheads="1"/>
            </p:cNvSpPr>
            <p:nvPr/>
          </p:nvSpPr>
          <p:spPr bwMode="auto">
            <a:xfrm>
              <a:off x="366734" y="3358456"/>
              <a:ext cx="5856485" cy="7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Industry-average EPD</a:t>
              </a:r>
            </a:p>
          </p:txBody>
        </p:sp>
      </p:grpSp>
      <p:grpSp>
        <p:nvGrpSpPr>
          <p:cNvPr id="6" name="Group 5">
            <a:extLst>
              <a:ext uri="{FF2B5EF4-FFF2-40B4-BE49-F238E27FC236}">
                <a16:creationId xmlns:a16="http://schemas.microsoft.com/office/drawing/2014/main" id="{7D9BCFF2-0861-4B0D-9854-6CD954AC10D8}"/>
              </a:ext>
            </a:extLst>
          </p:cNvPr>
          <p:cNvGrpSpPr/>
          <p:nvPr/>
        </p:nvGrpSpPr>
        <p:grpSpPr>
          <a:xfrm>
            <a:off x="366734" y="3620297"/>
            <a:ext cx="8802666" cy="1062439"/>
            <a:chOff x="366734" y="3620297"/>
            <a:chExt cx="8802666" cy="1062439"/>
          </a:xfrm>
        </p:grpSpPr>
        <p:sp>
          <p:nvSpPr>
            <p:cNvPr id="26" name="Flowchart: Alternate Process 25">
              <a:extLst>
                <a:ext uri="{FF2B5EF4-FFF2-40B4-BE49-F238E27FC236}">
                  <a16:creationId xmlns:a16="http://schemas.microsoft.com/office/drawing/2014/main" id="{8DE7B502-6C42-4D8F-B935-1A6CD36EB5EF}"/>
                </a:ext>
              </a:extLst>
            </p:cNvPr>
            <p:cNvSpPr/>
            <p:nvPr/>
          </p:nvSpPr>
          <p:spPr>
            <a:xfrm>
              <a:off x="6597606" y="3620297"/>
              <a:ext cx="2571794" cy="156753"/>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4">
              <a:extLst>
                <a:ext uri="{FF2B5EF4-FFF2-40B4-BE49-F238E27FC236}">
                  <a16:creationId xmlns:a16="http://schemas.microsoft.com/office/drawing/2014/main" id="{F5CEFDC3-2380-40E2-A7B7-BC03D75E488C}"/>
                </a:ext>
              </a:extLst>
            </p:cNvPr>
            <p:cNvSpPr>
              <a:spLocks noChangeArrowheads="1"/>
            </p:cNvSpPr>
            <p:nvPr/>
          </p:nvSpPr>
          <p:spPr bwMode="auto">
            <a:xfrm>
              <a:off x="366734" y="3975006"/>
              <a:ext cx="5856485" cy="7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Cradle-to-grave</a:t>
              </a:r>
            </a:p>
          </p:txBody>
        </p:sp>
      </p:grpSp>
    </p:spTree>
    <p:extLst>
      <p:ext uri="{BB962C8B-B14F-4D97-AF65-F5344CB8AC3E}">
        <p14:creationId xmlns:p14="http://schemas.microsoft.com/office/powerpoint/2010/main" val="3705022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203FBA-8738-48E6-A0E7-58E183771F8A}"/>
              </a:ext>
            </a:extLst>
          </p:cNvPr>
          <p:cNvPicPr>
            <a:picLocks noChangeAspect="1"/>
          </p:cNvPicPr>
          <p:nvPr/>
        </p:nvPicPr>
        <p:blipFill>
          <a:blip r:embed="rId3"/>
          <a:stretch>
            <a:fillRect/>
          </a:stretch>
        </p:blipFill>
        <p:spPr>
          <a:xfrm>
            <a:off x="6725833" y="199738"/>
            <a:ext cx="4680487" cy="626202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4"/>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INDUSTRY-WIDE EPD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TILE </a:t>
            </a:r>
          </a:p>
        </p:txBody>
      </p:sp>
      <p:grpSp>
        <p:nvGrpSpPr>
          <p:cNvPr id="4" name="Group 3">
            <a:extLst>
              <a:ext uri="{FF2B5EF4-FFF2-40B4-BE49-F238E27FC236}">
                <a16:creationId xmlns:a16="http://schemas.microsoft.com/office/drawing/2014/main" id="{5C3E7F50-B9BA-468D-B199-85EBD002928C}"/>
              </a:ext>
            </a:extLst>
          </p:cNvPr>
          <p:cNvGrpSpPr/>
          <p:nvPr/>
        </p:nvGrpSpPr>
        <p:grpSpPr>
          <a:xfrm>
            <a:off x="727993" y="1387721"/>
            <a:ext cx="10785826" cy="3317095"/>
            <a:chOff x="727993" y="1387721"/>
            <a:chExt cx="10785826" cy="3317095"/>
          </a:xfrm>
        </p:grpSpPr>
        <p:sp>
          <p:nvSpPr>
            <p:cNvPr id="18" name="Flowchart: Alternate Process 17">
              <a:extLst>
                <a:ext uri="{FF2B5EF4-FFF2-40B4-BE49-F238E27FC236}">
                  <a16:creationId xmlns:a16="http://schemas.microsoft.com/office/drawing/2014/main" id="{3426669A-B6AF-46BC-A09D-C3CDA5019947}"/>
                </a:ext>
              </a:extLst>
            </p:cNvPr>
            <p:cNvSpPr/>
            <p:nvPr/>
          </p:nvSpPr>
          <p:spPr>
            <a:xfrm>
              <a:off x="6593840" y="2795454"/>
              <a:ext cx="4919979" cy="725384"/>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4">
              <a:extLst>
                <a:ext uri="{FF2B5EF4-FFF2-40B4-BE49-F238E27FC236}">
                  <a16:creationId xmlns:a16="http://schemas.microsoft.com/office/drawing/2014/main" id="{20F306C7-2062-4851-A945-ECBE6D995800}"/>
                </a:ext>
              </a:extLst>
            </p:cNvPr>
            <p:cNvSpPr>
              <a:spLocks noChangeArrowheads="1"/>
            </p:cNvSpPr>
            <p:nvPr/>
          </p:nvSpPr>
          <p:spPr bwMode="auto">
            <a:xfrm>
              <a:off x="727993" y="1387721"/>
              <a:ext cx="5237622" cy="331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ts val="3000"/>
                </a:lnSpc>
                <a:spcBef>
                  <a:spcPts val="0"/>
                </a:spcBef>
                <a:spcAft>
                  <a:spcPct val="0"/>
                </a:spcAft>
                <a:buClr>
                  <a:srgbClr val="000000">
                    <a:lumMod val="75000"/>
                    <a:lumOff val="25000"/>
                  </a:srgbClr>
                </a:buClr>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rPr>
                <a:t>1.4</a:t>
              </a:r>
            </a:p>
            <a:p>
              <a:pPr marL="0" marR="0" lvl="0" indent="0" algn="l" defTabSz="914400" rtl="0" eaLnBrk="0" fontAlgn="base" latinLnBrk="0" hangingPunct="0">
                <a:lnSpc>
                  <a:spcPts val="3000"/>
                </a:lnSpc>
                <a:spcBef>
                  <a:spcPts val="0"/>
                </a:spcBef>
                <a:spcAft>
                  <a:spcPct val="0"/>
                </a:spcAft>
                <a:buClr>
                  <a:srgbClr val="000000">
                    <a:lumMod val="75000"/>
                    <a:lumOff val="25000"/>
                  </a:srgbClr>
                </a:buClr>
                <a:buSzTx/>
                <a:buFontTx/>
                <a:buNone/>
                <a:tabLst/>
                <a:defRPr/>
              </a:pPr>
              <a:endPar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ea typeface="+mn-ea"/>
                <a:cs typeface="Teko Light" panose="02000000000000000000" pitchFamily="2" charset="0"/>
              </a:endParaRPr>
            </a:p>
            <a:p>
              <a:pPr marL="0" marR="0" lvl="0" indent="0" algn="l" defTabSz="914400" rtl="0" eaLnBrk="0" fontAlgn="base" latinLnBrk="0" hangingPunct="0">
                <a:lnSpc>
                  <a:spcPts val="3000"/>
                </a:lnSpc>
                <a:spcBef>
                  <a:spcPts val="0"/>
                </a:spcBef>
                <a:spcAft>
                  <a:spcPct val="0"/>
                </a:spcAft>
                <a:buClr>
                  <a:srgbClr val="000000">
                    <a:lumMod val="75000"/>
                    <a:lumOff val="25000"/>
                  </a:srgbClr>
                </a:buClr>
                <a:buSzTx/>
                <a:buFontTx/>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According to Part A of the PCR, the Estimated Service Life (ESL) of the building is assumed to be 75 years. Since ceramic tiles are expected to last as long as the building itself, the Reference Service Life (RSL) of ceramic tiles is taken to be 75 years.</a:t>
              </a:r>
            </a:p>
          </p:txBody>
        </p:sp>
      </p:grpSp>
      <p:sp>
        <p:nvSpPr>
          <p:cNvPr id="23" name="Arrow: Right 22">
            <a:extLst>
              <a:ext uri="{FF2B5EF4-FFF2-40B4-BE49-F238E27FC236}">
                <a16:creationId xmlns:a16="http://schemas.microsoft.com/office/drawing/2014/main" id="{38D1E31A-2350-4B16-8EEE-278298E1D8F3}"/>
              </a:ext>
            </a:extLst>
          </p:cNvPr>
          <p:cNvSpPr/>
          <p:nvPr/>
        </p:nvSpPr>
        <p:spPr>
          <a:xfrm rot="8245243">
            <a:off x="10835208" y="2665813"/>
            <a:ext cx="701040"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249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INDUSTRY-WIDE EPD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TILE </a:t>
            </a:r>
          </a:p>
        </p:txBody>
      </p:sp>
      <p:sp>
        <p:nvSpPr>
          <p:cNvPr id="23" name="Arrow: Right 22">
            <a:extLst>
              <a:ext uri="{FF2B5EF4-FFF2-40B4-BE49-F238E27FC236}">
                <a16:creationId xmlns:a16="http://schemas.microsoft.com/office/drawing/2014/main" id="{38D1E31A-2350-4B16-8EEE-278298E1D8F3}"/>
              </a:ext>
            </a:extLst>
          </p:cNvPr>
          <p:cNvSpPr/>
          <p:nvPr/>
        </p:nvSpPr>
        <p:spPr>
          <a:xfrm>
            <a:off x="-1186224" y="2237336"/>
            <a:ext cx="701040"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30F8214-CF53-4902-8E7F-F6966B7C4493}"/>
              </a:ext>
            </a:extLst>
          </p:cNvPr>
          <p:cNvPicPr>
            <a:picLocks noChangeAspect="1"/>
          </p:cNvPicPr>
          <p:nvPr/>
        </p:nvPicPr>
        <p:blipFill>
          <a:blip r:embed="rId4"/>
          <a:stretch>
            <a:fillRect/>
          </a:stretch>
        </p:blipFill>
        <p:spPr>
          <a:xfrm>
            <a:off x="4905831" y="839883"/>
            <a:ext cx="4012108" cy="55476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EB8F90-EB68-473E-B4EF-7A67462D8D50}"/>
              </a:ext>
            </a:extLst>
          </p:cNvPr>
          <p:cNvPicPr>
            <a:picLocks noChangeAspect="1"/>
          </p:cNvPicPr>
          <p:nvPr/>
        </p:nvPicPr>
        <p:blipFill>
          <a:blip r:embed="rId5"/>
          <a:stretch>
            <a:fillRect/>
          </a:stretch>
        </p:blipFill>
        <p:spPr>
          <a:xfrm>
            <a:off x="434443" y="839884"/>
            <a:ext cx="4062944" cy="5547664"/>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C2C12DFB-3BD1-43B3-AB9C-730DDBAB886E}"/>
              </a:ext>
            </a:extLst>
          </p:cNvPr>
          <p:cNvGrpSpPr/>
          <p:nvPr/>
        </p:nvGrpSpPr>
        <p:grpSpPr>
          <a:xfrm>
            <a:off x="574040" y="2062480"/>
            <a:ext cx="11201399" cy="2325980"/>
            <a:chOff x="574040" y="2062480"/>
            <a:chExt cx="11201399" cy="2325980"/>
          </a:xfrm>
        </p:grpSpPr>
        <p:sp>
          <p:nvSpPr>
            <p:cNvPr id="27" name="Rectangle 4">
              <a:extLst>
                <a:ext uri="{FF2B5EF4-FFF2-40B4-BE49-F238E27FC236}">
                  <a16:creationId xmlns:a16="http://schemas.microsoft.com/office/drawing/2014/main" id="{20F306C7-2062-4851-A945-ECBE6D995800}"/>
                </a:ext>
              </a:extLst>
            </p:cNvPr>
            <p:cNvSpPr>
              <a:spLocks noChangeArrowheads="1"/>
            </p:cNvSpPr>
            <p:nvPr/>
          </p:nvSpPr>
          <p:spPr bwMode="auto">
            <a:xfrm>
              <a:off x="9110559" y="3504369"/>
              <a:ext cx="2664880" cy="88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26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Transportation to building site</a:t>
              </a:r>
            </a:p>
          </p:txBody>
        </p:sp>
        <p:sp>
          <p:nvSpPr>
            <p:cNvPr id="18" name="Flowchart: Alternate Process 17">
              <a:extLst>
                <a:ext uri="{FF2B5EF4-FFF2-40B4-BE49-F238E27FC236}">
                  <a16:creationId xmlns:a16="http://schemas.microsoft.com/office/drawing/2014/main" id="{3426669A-B6AF-46BC-A09D-C3CDA5019947}"/>
                </a:ext>
              </a:extLst>
            </p:cNvPr>
            <p:cNvSpPr/>
            <p:nvPr/>
          </p:nvSpPr>
          <p:spPr>
            <a:xfrm>
              <a:off x="574040" y="2062480"/>
              <a:ext cx="3810000" cy="152400"/>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1ED59332-FC3F-4110-873E-C9D3C40B3355}"/>
              </a:ext>
            </a:extLst>
          </p:cNvPr>
          <p:cNvGrpSpPr/>
          <p:nvPr/>
        </p:nvGrpSpPr>
        <p:grpSpPr>
          <a:xfrm>
            <a:off x="574040" y="3053396"/>
            <a:ext cx="11405387" cy="2239234"/>
            <a:chOff x="574040" y="3053396"/>
            <a:chExt cx="11405387" cy="2239234"/>
          </a:xfrm>
        </p:grpSpPr>
        <p:sp>
          <p:nvSpPr>
            <p:cNvPr id="19" name="Flowchart: Alternate Process 18">
              <a:extLst>
                <a:ext uri="{FF2B5EF4-FFF2-40B4-BE49-F238E27FC236}">
                  <a16:creationId xmlns:a16="http://schemas.microsoft.com/office/drawing/2014/main" id="{33BD019D-82BB-4482-AF95-56334D1C00CE}"/>
                </a:ext>
              </a:extLst>
            </p:cNvPr>
            <p:cNvSpPr/>
            <p:nvPr/>
          </p:nvSpPr>
          <p:spPr>
            <a:xfrm>
              <a:off x="574040" y="3053396"/>
              <a:ext cx="3810000" cy="152400"/>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4">
              <a:extLst>
                <a:ext uri="{FF2B5EF4-FFF2-40B4-BE49-F238E27FC236}">
                  <a16:creationId xmlns:a16="http://schemas.microsoft.com/office/drawing/2014/main" id="{26DE7D3F-231A-473A-8869-18AE18233671}"/>
                </a:ext>
              </a:extLst>
            </p:cNvPr>
            <p:cNvSpPr>
              <a:spLocks noChangeArrowheads="1"/>
            </p:cNvSpPr>
            <p:nvPr/>
          </p:nvSpPr>
          <p:spPr bwMode="auto">
            <a:xfrm>
              <a:off x="9110559" y="4408539"/>
              <a:ext cx="2868868" cy="88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26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Installation into the building </a:t>
              </a:r>
            </a:p>
          </p:txBody>
        </p:sp>
      </p:grpSp>
      <p:grpSp>
        <p:nvGrpSpPr>
          <p:cNvPr id="10" name="Group 9">
            <a:extLst>
              <a:ext uri="{FF2B5EF4-FFF2-40B4-BE49-F238E27FC236}">
                <a16:creationId xmlns:a16="http://schemas.microsoft.com/office/drawing/2014/main" id="{44377B5A-4BC3-4162-9823-002A5F95101B}"/>
              </a:ext>
            </a:extLst>
          </p:cNvPr>
          <p:cNvGrpSpPr/>
          <p:nvPr/>
        </p:nvGrpSpPr>
        <p:grpSpPr>
          <a:xfrm>
            <a:off x="5006885" y="2267116"/>
            <a:ext cx="6972542" cy="3491990"/>
            <a:chOff x="5006885" y="2267116"/>
            <a:chExt cx="6972542" cy="3491990"/>
          </a:xfrm>
        </p:grpSpPr>
        <p:sp>
          <p:nvSpPr>
            <p:cNvPr id="20" name="Flowchart: Alternate Process 19">
              <a:extLst>
                <a:ext uri="{FF2B5EF4-FFF2-40B4-BE49-F238E27FC236}">
                  <a16:creationId xmlns:a16="http://schemas.microsoft.com/office/drawing/2014/main" id="{649D1B35-067E-480B-8B45-6FA90628B1A2}"/>
                </a:ext>
              </a:extLst>
            </p:cNvPr>
            <p:cNvSpPr/>
            <p:nvPr/>
          </p:nvSpPr>
          <p:spPr>
            <a:xfrm>
              <a:off x="5006885" y="2267116"/>
              <a:ext cx="3810000" cy="152400"/>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4">
              <a:extLst>
                <a:ext uri="{FF2B5EF4-FFF2-40B4-BE49-F238E27FC236}">
                  <a16:creationId xmlns:a16="http://schemas.microsoft.com/office/drawing/2014/main" id="{2B50DF37-FD42-4948-8826-1DC9E3B699B0}"/>
                </a:ext>
              </a:extLst>
            </p:cNvPr>
            <p:cNvSpPr>
              <a:spLocks noChangeArrowheads="1"/>
            </p:cNvSpPr>
            <p:nvPr/>
          </p:nvSpPr>
          <p:spPr bwMode="auto">
            <a:xfrm>
              <a:off x="9110559" y="5236509"/>
              <a:ext cx="2868868" cy="52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26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Maintenance</a:t>
              </a:r>
            </a:p>
          </p:txBody>
        </p:sp>
      </p:grpSp>
      <p:grpSp>
        <p:nvGrpSpPr>
          <p:cNvPr id="12" name="Group 11">
            <a:extLst>
              <a:ext uri="{FF2B5EF4-FFF2-40B4-BE49-F238E27FC236}">
                <a16:creationId xmlns:a16="http://schemas.microsoft.com/office/drawing/2014/main" id="{5B9F5842-D6D8-46A1-99E9-3B947C48D1A2}"/>
              </a:ext>
            </a:extLst>
          </p:cNvPr>
          <p:cNvGrpSpPr/>
          <p:nvPr/>
        </p:nvGrpSpPr>
        <p:grpSpPr>
          <a:xfrm>
            <a:off x="5006885" y="3548945"/>
            <a:ext cx="6972542" cy="2725267"/>
            <a:chOff x="5006885" y="3548945"/>
            <a:chExt cx="6972542" cy="2725267"/>
          </a:xfrm>
        </p:grpSpPr>
        <p:sp>
          <p:nvSpPr>
            <p:cNvPr id="21" name="Flowchart: Alternate Process 20">
              <a:extLst>
                <a:ext uri="{FF2B5EF4-FFF2-40B4-BE49-F238E27FC236}">
                  <a16:creationId xmlns:a16="http://schemas.microsoft.com/office/drawing/2014/main" id="{3A0F324A-959D-4405-B4E8-E148BA7E4F65}"/>
                </a:ext>
              </a:extLst>
            </p:cNvPr>
            <p:cNvSpPr/>
            <p:nvPr/>
          </p:nvSpPr>
          <p:spPr>
            <a:xfrm>
              <a:off x="5006885" y="3548945"/>
              <a:ext cx="3810000" cy="152400"/>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4">
              <a:extLst>
                <a:ext uri="{FF2B5EF4-FFF2-40B4-BE49-F238E27FC236}">
                  <a16:creationId xmlns:a16="http://schemas.microsoft.com/office/drawing/2014/main" id="{423867FB-CAD6-4498-A62B-A8ABF43F2DE2}"/>
                </a:ext>
              </a:extLst>
            </p:cNvPr>
            <p:cNvSpPr>
              <a:spLocks noChangeArrowheads="1"/>
            </p:cNvSpPr>
            <p:nvPr/>
          </p:nvSpPr>
          <p:spPr bwMode="auto">
            <a:xfrm>
              <a:off x="9110559" y="5751615"/>
              <a:ext cx="2868868" cy="52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26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End of life</a:t>
              </a:r>
            </a:p>
          </p:txBody>
        </p:sp>
      </p:grpSp>
      <p:sp>
        <p:nvSpPr>
          <p:cNvPr id="31" name="Rectangle 4">
            <a:extLst>
              <a:ext uri="{FF2B5EF4-FFF2-40B4-BE49-F238E27FC236}">
                <a16:creationId xmlns:a16="http://schemas.microsoft.com/office/drawing/2014/main" id="{795ACF2F-1966-4A58-9CB6-6CA131CA363A}"/>
              </a:ext>
            </a:extLst>
          </p:cNvPr>
          <p:cNvSpPr>
            <a:spLocks noChangeArrowheads="1"/>
          </p:cNvSpPr>
          <p:nvPr/>
        </p:nvSpPr>
        <p:spPr bwMode="auto">
          <a:xfrm>
            <a:off x="9264228" y="952973"/>
            <a:ext cx="2357541" cy="88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ts val="2600"/>
              </a:lnSpc>
              <a:spcBef>
                <a:spcPts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GWP is measured in kg/m</a:t>
            </a:r>
            <a:r>
              <a:rPr kumimoji="0" lang="en-US" sz="2400" b="0" i="0" u="none" strike="noStrike" kern="1200" cap="none" spc="0" normalizeH="0" baseline="3000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2</a:t>
            </a:r>
          </a:p>
        </p:txBody>
      </p:sp>
      <p:sp>
        <p:nvSpPr>
          <p:cNvPr id="32" name="Rectangle 31">
            <a:extLst>
              <a:ext uri="{FF2B5EF4-FFF2-40B4-BE49-F238E27FC236}">
                <a16:creationId xmlns:a16="http://schemas.microsoft.com/office/drawing/2014/main" id="{A994127A-779C-40B8-A5D3-2F216B9D16BE}"/>
              </a:ext>
            </a:extLst>
          </p:cNvPr>
          <p:cNvSpPr>
            <a:spLocks noChangeArrowheads="1"/>
          </p:cNvSpPr>
          <p:nvPr/>
        </p:nvSpPr>
        <p:spPr bwMode="auto">
          <a:xfrm>
            <a:off x="9292803" y="942915"/>
            <a:ext cx="727497" cy="41228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5" name="Rectangle 4">
            <a:extLst>
              <a:ext uri="{FF2B5EF4-FFF2-40B4-BE49-F238E27FC236}">
                <a16:creationId xmlns:a16="http://schemas.microsoft.com/office/drawing/2014/main" id="{C3819989-B395-62FE-D61F-02646B7DB9D7}"/>
              </a:ext>
            </a:extLst>
          </p:cNvPr>
          <p:cNvSpPr>
            <a:spLocks noChangeArrowheads="1"/>
          </p:cNvSpPr>
          <p:nvPr/>
        </p:nvSpPr>
        <p:spPr bwMode="auto">
          <a:xfrm>
            <a:off x="9110559" y="2191508"/>
            <a:ext cx="2868868" cy="65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26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Raw material extraction</a:t>
            </a:r>
          </a:p>
        </p:txBody>
      </p:sp>
      <p:sp>
        <p:nvSpPr>
          <p:cNvPr id="6" name="Rectangle 4">
            <a:extLst>
              <a:ext uri="{FF2B5EF4-FFF2-40B4-BE49-F238E27FC236}">
                <a16:creationId xmlns:a16="http://schemas.microsoft.com/office/drawing/2014/main" id="{E34FE34E-09AD-D577-DEB7-A834ABC771D2}"/>
              </a:ext>
            </a:extLst>
          </p:cNvPr>
          <p:cNvSpPr>
            <a:spLocks noChangeArrowheads="1"/>
          </p:cNvSpPr>
          <p:nvPr/>
        </p:nvSpPr>
        <p:spPr bwMode="auto">
          <a:xfrm>
            <a:off x="9110559" y="2987991"/>
            <a:ext cx="2868868" cy="52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26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Manufacturing</a:t>
            </a:r>
          </a:p>
        </p:txBody>
      </p:sp>
    </p:spTree>
    <p:extLst>
      <p:ext uri="{BB962C8B-B14F-4D97-AF65-F5344CB8AC3E}">
        <p14:creationId xmlns:p14="http://schemas.microsoft.com/office/powerpoint/2010/main" val="4274445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INDUSTRY-WIDE EPD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TILE </a:t>
            </a:r>
          </a:p>
        </p:txBody>
      </p:sp>
      <p:pic>
        <p:nvPicPr>
          <p:cNvPr id="2" name="Picture 1">
            <a:extLst>
              <a:ext uri="{FF2B5EF4-FFF2-40B4-BE49-F238E27FC236}">
                <a16:creationId xmlns:a16="http://schemas.microsoft.com/office/drawing/2014/main" id="{49E3277B-E748-4AAA-B265-D7A251DF5DBB}"/>
              </a:ext>
            </a:extLst>
          </p:cNvPr>
          <p:cNvPicPr>
            <a:picLocks noChangeAspect="1"/>
          </p:cNvPicPr>
          <p:nvPr/>
        </p:nvPicPr>
        <p:blipFill>
          <a:blip r:embed="rId4"/>
          <a:stretch>
            <a:fillRect/>
          </a:stretch>
        </p:blipFill>
        <p:spPr>
          <a:xfrm>
            <a:off x="5373165" y="719137"/>
            <a:ext cx="6402274" cy="5419725"/>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065F5FE0-85D8-4EA5-923C-3B1FA06F9AA5}"/>
              </a:ext>
            </a:extLst>
          </p:cNvPr>
          <p:cNvGrpSpPr/>
          <p:nvPr/>
        </p:nvGrpSpPr>
        <p:grpSpPr>
          <a:xfrm>
            <a:off x="1318395" y="4474464"/>
            <a:ext cx="10692629" cy="1864422"/>
            <a:chOff x="1318395" y="4474464"/>
            <a:chExt cx="10692629" cy="1864422"/>
          </a:xfrm>
        </p:grpSpPr>
        <p:sp>
          <p:nvSpPr>
            <p:cNvPr id="27" name="Rectangle 4">
              <a:extLst>
                <a:ext uri="{FF2B5EF4-FFF2-40B4-BE49-F238E27FC236}">
                  <a16:creationId xmlns:a16="http://schemas.microsoft.com/office/drawing/2014/main" id="{20F306C7-2062-4851-A945-ECBE6D995800}"/>
                </a:ext>
              </a:extLst>
            </p:cNvPr>
            <p:cNvSpPr>
              <a:spLocks noChangeArrowheads="1"/>
            </p:cNvSpPr>
            <p:nvPr/>
          </p:nvSpPr>
          <p:spPr bwMode="auto">
            <a:xfrm>
              <a:off x="1318395" y="5125865"/>
              <a:ext cx="3819185" cy="12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342900" marR="0" lvl="0" indent="-342900" algn="l" defTabSz="914400" rtl="0" eaLnBrk="0" fontAlgn="base" latinLnBrk="0" hangingPunct="0">
                <a:lnSpc>
                  <a:spcPts val="3000"/>
                </a:lnSpc>
                <a:spcBef>
                  <a:spcPts val="0"/>
                </a:spcBef>
                <a:spcAft>
                  <a:spcPct val="0"/>
                </a:spcAft>
                <a:buClr>
                  <a:srgbClr val="000000">
                    <a:lumMod val="75000"/>
                    <a:lumOff val="25000"/>
                  </a:srgbClr>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sym typeface="Book Antiqua" panose="02040602050305030304" pitchFamily="18" charset="0"/>
                </a:rPr>
                <a:t>LCA Results</a:t>
              </a:r>
            </a:p>
          </p:txBody>
        </p:sp>
        <p:sp>
          <p:nvSpPr>
            <p:cNvPr id="18" name="Flowchart: Alternate Process 17">
              <a:extLst>
                <a:ext uri="{FF2B5EF4-FFF2-40B4-BE49-F238E27FC236}">
                  <a16:creationId xmlns:a16="http://schemas.microsoft.com/office/drawing/2014/main" id="{3426669A-B6AF-46BC-A09D-C3CDA5019947}"/>
                </a:ext>
              </a:extLst>
            </p:cNvPr>
            <p:cNvSpPr/>
            <p:nvPr/>
          </p:nvSpPr>
          <p:spPr>
            <a:xfrm>
              <a:off x="5162550" y="4474464"/>
              <a:ext cx="6848474" cy="1787651"/>
            </a:xfrm>
            <a:prstGeom prst="flowChartAlternateProcess">
              <a:avLst/>
            </a:prstGeom>
            <a:noFill/>
            <a:ln w="25400">
              <a:solidFill>
                <a:srgbClr val="D25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Arrow: Right 22">
            <a:extLst>
              <a:ext uri="{FF2B5EF4-FFF2-40B4-BE49-F238E27FC236}">
                <a16:creationId xmlns:a16="http://schemas.microsoft.com/office/drawing/2014/main" id="{38D1E31A-2350-4B16-8EEE-278298E1D8F3}"/>
              </a:ext>
            </a:extLst>
          </p:cNvPr>
          <p:cNvSpPr/>
          <p:nvPr/>
        </p:nvSpPr>
        <p:spPr>
          <a:xfrm>
            <a:off x="5107100" y="3886064"/>
            <a:ext cx="701040" cy="365760"/>
          </a:xfrm>
          <a:prstGeom prst="rightArrow">
            <a:avLst/>
          </a:prstGeom>
          <a:solidFill>
            <a:srgbClr val="1768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984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LVT AND LVP ENVIRONMENTAL IMPACT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RELATIVE TO CERAMIC TILE</a:t>
            </a:r>
          </a:p>
        </p:txBody>
      </p:sp>
      <p:sp>
        <p:nvSpPr>
          <p:cNvPr id="5" name="Rectangle 4">
            <a:extLst>
              <a:ext uri="{FF2B5EF4-FFF2-40B4-BE49-F238E27FC236}">
                <a16:creationId xmlns:a16="http://schemas.microsoft.com/office/drawing/2014/main" id="{AA179BA8-66F8-4D2F-8C5F-8515FC3A187C}"/>
              </a:ext>
            </a:extLst>
          </p:cNvPr>
          <p:cNvSpPr>
            <a:spLocks noChangeArrowheads="1"/>
          </p:cNvSpPr>
          <p:nvPr/>
        </p:nvSpPr>
        <p:spPr bwMode="auto">
          <a:xfrm>
            <a:off x="1034215" y="1539385"/>
            <a:ext cx="6111894"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Vinyl tile: 2x higher than ceramic tile</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8B7ED342-BB4D-4BAB-892E-CB1F68BEAE9C}"/>
              </a:ext>
            </a:extLst>
          </p:cNvPr>
          <p:cNvSpPr>
            <a:spLocks noChangeArrowheads="1"/>
          </p:cNvSpPr>
          <p:nvPr/>
        </p:nvSpPr>
        <p:spPr bwMode="auto">
          <a:xfrm>
            <a:off x="320258" y="933744"/>
            <a:ext cx="6226411"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Global warming potential</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0" name="Rectangle 9">
            <a:extLst>
              <a:ext uri="{FF2B5EF4-FFF2-40B4-BE49-F238E27FC236}">
                <a16:creationId xmlns:a16="http://schemas.microsoft.com/office/drawing/2014/main" id="{72C9E669-7D57-4C69-A48A-7B3DC6814E40}"/>
              </a:ext>
            </a:extLst>
          </p:cNvPr>
          <p:cNvSpPr>
            <a:spLocks noChangeArrowheads="1"/>
          </p:cNvSpPr>
          <p:nvPr/>
        </p:nvSpPr>
        <p:spPr bwMode="auto">
          <a:xfrm>
            <a:off x="1034215" y="1931312"/>
            <a:ext cx="6111894"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Rigid core: 3x higher than ceramic tile</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2" name="Rectangle 11">
            <a:extLst>
              <a:ext uri="{FF2B5EF4-FFF2-40B4-BE49-F238E27FC236}">
                <a16:creationId xmlns:a16="http://schemas.microsoft.com/office/drawing/2014/main" id="{04AAE72C-F09C-4242-839F-AFE4E35AA40B}"/>
              </a:ext>
            </a:extLst>
          </p:cNvPr>
          <p:cNvSpPr>
            <a:spLocks noChangeArrowheads="1"/>
          </p:cNvSpPr>
          <p:nvPr/>
        </p:nvSpPr>
        <p:spPr bwMode="auto">
          <a:xfrm>
            <a:off x="320258" y="2660519"/>
            <a:ext cx="6226411"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Fossil fuel resource depletion</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4" name="Rectangle 13">
            <a:extLst>
              <a:ext uri="{FF2B5EF4-FFF2-40B4-BE49-F238E27FC236}">
                <a16:creationId xmlns:a16="http://schemas.microsoft.com/office/drawing/2014/main" id="{3B24F037-064D-4C34-934D-25D5824369F2}"/>
              </a:ext>
            </a:extLst>
          </p:cNvPr>
          <p:cNvSpPr>
            <a:spLocks noChangeArrowheads="1"/>
          </p:cNvSpPr>
          <p:nvPr/>
        </p:nvSpPr>
        <p:spPr bwMode="auto">
          <a:xfrm>
            <a:off x="1034215" y="3194217"/>
            <a:ext cx="6111894"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Vinyl tile: 3x higher than ceramic tile</a:t>
            </a:r>
          </a:p>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5" name="Rectangle 14">
            <a:extLst>
              <a:ext uri="{FF2B5EF4-FFF2-40B4-BE49-F238E27FC236}">
                <a16:creationId xmlns:a16="http://schemas.microsoft.com/office/drawing/2014/main" id="{A713C60E-A025-48CC-8F33-201679895761}"/>
              </a:ext>
            </a:extLst>
          </p:cNvPr>
          <p:cNvSpPr>
            <a:spLocks noChangeArrowheads="1"/>
          </p:cNvSpPr>
          <p:nvPr/>
        </p:nvSpPr>
        <p:spPr bwMode="auto">
          <a:xfrm>
            <a:off x="1034215" y="3586144"/>
            <a:ext cx="6111894"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4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Rigid core: 5x higher than ceramic tile</a:t>
            </a:r>
            <a:endPar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3A0702B2-FFB9-4979-830C-2AFEF652E964}"/>
              </a:ext>
            </a:extLst>
          </p:cNvPr>
          <p:cNvSpPr>
            <a:spLocks noChangeArrowheads="1"/>
          </p:cNvSpPr>
          <p:nvPr/>
        </p:nvSpPr>
        <p:spPr bwMode="auto">
          <a:xfrm>
            <a:off x="2748981" y="1539385"/>
            <a:ext cx="1238819" cy="41228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8" name="Rectangle 17">
            <a:extLst>
              <a:ext uri="{FF2B5EF4-FFF2-40B4-BE49-F238E27FC236}">
                <a16:creationId xmlns:a16="http://schemas.microsoft.com/office/drawing/2014/main" id="{2458605E-2CA3-42E6-9829-AC9D4E6326C1}"/>
              </a:ext>
            </a:extLst>
          </p:cNvPr>
          <p:cNvSpPr>
            <a:spLocks noChangeArrowheads="1"/>
          </p:cNvSpPr>
          <p:nvPr/>
        </p:nvSpPr>
        <p:spPr bwMode="auto">
          <a:xfrm>
            <a:off x="2925511" y="1954670"/>
            <a:ext cx="1238819" cy="41228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id="{30E0571F-68B2-4A24-B7E2-629B3A1278CB}"/>
              </a:ext>
            </a:extLst>
          </p:cNvPr>
          <p:cNvSpPr>
            <a:spLocks noChangeArrowheads="1"/>
          </p:cNvSpPr>
          <p:nvPr/>
        </p:nvSpPr>
        <p:spPr bwMode="auto">
          <a:xfrm>
            <a:off x="2748980" y="3139927"/>
            <a:ext cx="1238819" cy="41228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0" name="Rectangle 19">
            <a:extLst>
              <a:ext uri="{FF2B5EF4-FFF2-40B4-BE49-F238E27FC236}">
                <a16:creationId xmlns:a16="http://schemas.microsoft.com/office/drawing/2014/main" id="{54D63D91-948D-4E59-8634-04DCF7EBFE7A}"/>
              </a:ext>
            </a:extLst>
          </p:cNvPr>
          <p:cNvSpPr>
            <a:spLocks noChangeArrowheads="1"/>
          </p:cNvSpPr>
          <p:nvPr/>
        </p:nvSpPr>
        <p:spPr bwMode="auto">
          <a:xfrm>
            <a:off x="2925510" y="3552207"/>
            <a:ext cx="1238819" cy="41228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1" name="Rectangle 20">
            <a:extLst>
              <a:ext uri="{FF2B5EF4-FFF2-40B4-BE49-F238E27FC236}">
                <a16:creationId xmlns:a16="http://schemas.microsoft.com/office/drawing/2014/main" id="{2A0902AA-4456-49D3-9A81-69353B73BDB4}"/>
              </a:ext>
            </a:extLst>
          </p:cNvPr>
          <p:cNvSpPr>
            <a:spLocks noChangeArrowheads="1"/>
          </p:cNvSpPr>
          <p:nvPr/>
        </p:nvSpPr>
        <p:spPr bwMode="auto">
          <a:xfrm>
            <a:off x="320258" y="4247447"/>
            <a:ext cx="6923822" cy="134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Additionally, higher potential for acidification, eutrophication, smog formation, and ozone depletion</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2" name="Rectangle 21">
            <a:extLst>
              <a:ext uri="{FF2B5EF4-FFF2-40B4-BE49-F238E27FC236}">
                <a16:creationId xmlns:a16="http://schemas.microsoft.com/office/drawing/2014/main" id="{911F4A20-35FF-4A9E-B28D-CBA7F4E3E59A}"/>
              </a:ext>
            </a:extLst>
          </p:cNvPr>
          <p:cNvSpPr>
            <a:spLocks noChangeArrowheads="1"/>
          </p:cNvSpPr>
          <p:nvPr/>
        </p:nvSpPr>
        <p:spPr bwMode="auto">
          <a:xfrm>
            <a:off x="1034215" y="5563054"/>
            <a:ext cx="6311466" cy="5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Tx/>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Based on 75-year data reported in UL-certified industry-wide EPDs for Vinyl Tile and Rigid Core</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3" name="Rectangle 4">
            <a:extLst>
              <a:ext uri="{FF2B5EF4-FFF2-40B4-BE49-F238E27FC236}">
                <a16:creationId xmlns:a16="http://schemas.microsoft.com/office/drawing/2014/main" id="{94E9F6F9-D224-41AC-A9DE-C628B54F5648}"/>
              </a:ext>
            </a:extLst>
          </p:cNvPr>
          <p:cNvSpPr>
            <a:spLocks noChangeArrowheads="1"/>
          </p:cNvSpPr>
          <p:nvPr/>
        </p:nvSpPr>
        <p:spPr bwMode="auto">
          <a:xfrm>
            <a:off x="9896354" y="6277386"/>
            <a:ext cx="2160435" cy="47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r" defTabSz="914400" rtl="0" eaLnBrk="0" fontAlgn="base" latinLnBrk="0" hangingPunct="0">
              <a:lnSpc>
                <a:spcPts val="2400"/>
              </a:lnSpc>
              <a:spcBef>
                <a:spcPts val="0"/>
              </a:spcBef>
              <a:spcAft>
                <a:spcPct val="0"/>
              </a:spcAft>
              <a:buClr>
                <a:srgbClr val="000000">
                  <a:lumMod val="75000"/>
                  <a:lumOff val="25000"/>
                </a:srgbClr>
              </a:buClr>
              <a:buSzTx/>
              <a:buFontTx/>
              <a:buNone/>
              <a:tabLst/>
              <a:defRPr/>
            </a:pPr>
            <a:r>
              <a:rPr kumimoji="0" lang="en-US" sz="1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sym typeface="Book Antiqua" panose="02040602050305030304" pitchFamily="18" charset="0"/>
              </a:rPr>
              <a:t>Source: TCNA</a:t>
            </a:r>
          </a:p>
        </p:txBody>
      </p:sp>
      <p:pic>
        <p:nvPicPr>
          <p:cNvPr id="2" name="Picture 1">
            <a:extLst>
              <a:ext uri="{FF2B5EF4-FFF2-40B4-BE49-F238E27FC236}">
                <a16:creationId xmlns:a16="http://schemas.microsoft.com/office/drawing/2014/main" id="{AC2D468B-192B-2849-394A-CFAA881D18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202" y="1539385"/>
            <a:ext cx="3254049" cy="4271858"/>
          </a:xfrm>
          <a:prstGeom prst="rect">
            <a:avLst/>
          </a:prstGeom>
          <a:ln>
            <a:solidFill>
              <a:schemeClr val="bg1"/>
            </a:solidFill>
          </a:ln>
          <a:effectLst>
            <a:outerShdw blurRad="292100" dist="139700" dir="2700000" algn="tl" rotWithShape="0">
              <a:srgbClr val="333333">
                <a:alpha val="65000"/>
              </a:srgbClr>
            </a:outerShdw>
          </a:effectLst>
        </p:spPr>
      </p:pic>
      <p:sp>
        <p:nvSpPr>
          <p:cNvPr id="3" name="Date Placeholder 3">
            <a:extLst>
              <a:ext uri="{FF2B5EF4-FFF2-40B4-BE49-F238E27FC236}">
                <a16:creationId xmlns:a16="http://schemas.microsoft.com/office/drawing/2014/main" id="{A3ADF14A-AED1-9025-B643-79452684A482}"/>
              </a:ext>
            </a:extLst>
          </p:cNvPr>
          <p:cNvSpPr txBox="1">
            <a:spLocks/>
          </p:cNvSpPr>
          <p:nvPr/>
        </p:nvSpPr>
        <p:spPr>
          <a:xfrm>
            <a:off x="8972302" y="5204478"/>
            <a:ext cx="2485949" cy="547070"/>
          </a:xfrm>
          <a:prstGeom prst="rect">
            <a:avLst/>
          </a:prstGeom>
          <a:solidFill>
            <a:srgbClr val="165090"/>
          </a:solidFill>
        </p:spPr>
        <p:txBody>
          <a:bodyPr vert="horz" lIns="91440" tIns="45720" rIns="91440" bIns="45720" rtlCol="0" anchor="ctr"/>
          <a:lstStyle>
            <a:defPPr>
              <a:defRPr lang="en-US"/>
            </a:defPPr>
            <a:lvl1pPr algn="l" rtl="0" fontAlgn="base">
              <a:spcBef>
                <a:spcPct val="0"/>
              </a:spcBef>
              <a:spcAft>
                <a:spcPct val="0"/>
              </a:spcAft>
              <a:defRPr sz="2900" kern="1200" cap="all" baseline="0">
                <a:solidFill>
                  <a:schemeClr val="tx1">
                    <a:tint val="75000"/>
                  </a:schemeClr>
                </a:solidFill>
                <a:latin typeface="Teko" panose="02000000000000000000" pitchFamily="2" charset="77"/>
                <a:ea typeface="+mn-ea"/>
                <a:cs typeface="Teko" panose="02000000000000000000" pitchFamily="2" charset="77"/>
              </a:defRPr>
            </a:lvl1pPr>
            <a:lvl2pPr marL="451530" algn="l" rtl="0" fontAlgn="base">
              <a:spcBef>
                <a:spcPct val="0"/>
              </a:spcBef>
              <a:spcAft>
                <a:spcPct val="0"/>
              </a:spcAft>
              <a:defRPr sz="2400" kern="1200">
                <a:solidFill>
                  <a:srgbClr val="FFFF00"/>
                </a:solidFill>
                <a:latin typeface="Arial" charset="0"/>
                <a:ea typeface="+mn-ea"/>
                <a:cs typeface="Arial" charset="0"/>
              </a:defRPr>
            </a:lvl2pPr>
            <a:lvl3pPr marL="903054" algn="l" rtl="0" fontAlgn="base">
              <a:spcBef>
                <a:spcPct val="0"/>
              </a:spcBef>
              <a:spcAft>
                <a:spcPct val="0"/>
              </a:spcAft>
              <a:defRPr sz="2400" kern="1200">
                <a:solidFill>
                  <a:srgbClr val="FFFF00"/>
                </a:solidFill>
                <a:latin typeface="Arial" charset="0"/>
                <a:ea typeface="+mn-ea"/>
                <a:cs typeface="Arial" charset="0"/>
              </a:defRPr>
            </a:lvl3pPr>
            <a:lvl4pPr marL="1354553" algn="l" rtl="0" fontAlgn="base">
              <a:spcBef>
                <a:spcPct val="0"/>
              </a:spcBef>
              <a:spcAft>
                <a:spcPct val="0"/>
              </a:spcAft>
              <a:defRPr sz="2400" kern="1200">
                <a:solidFill>
                  <a:srgbClr val="FFFF00"/>
                </a:solidFill>
                <a:latin typeface="Arial" charset="0"/>
                <a:ea typeface="+mn-ea"/>
                <a:cs typeface="Arial" charset="0"/>
              </a:defRPr>
            </a:lvl4pPr>
            <a:lvl5pPr marL="1806066" algn="l" rtl="0" fontAlgn="base">
              <a:spcBef>
                <a:spcPct val="0"/>
              </a:spcBef>
              <a:spcAft>
                <a:spcPct val="0"/>
              </a:spcAft>
              <a:defRPr sz="2400" kern="1200">
                <a:solidFill>
                  <a:srgbClr val="FFFF00"/>
                </a:solidFill>
                <a:latin typeface="Arial" charset="0"/>
                <a:ea typeface="+mn-ea"/>
                <a:cs typeface="Arial" charset="0"/>
              </a:defRPr>
            </a:lvl5pPr>
            <a:lvl6pPr marL="2257578" algn="l" defTabSz="903054" rtl="0" eaLnBrk="1" latinLnBrk="0" hangingPunct="1">
              <a:defRPr sz="2400" kern="1200">
                <a:solidFill>
                  <a:srgbClr val="FFFF00"/>
                </a:solidFill>
                <a:latin typeface="Arial" charset="0"/>
                <a:ea typeface="+mn-ea"/>
                <a:cs typeface="Arial" charset="0"/>
              </a:defRPr>
            </a:lvl6pPr>
            <a:lvl7pPr marL="2709090" algn="l" defTabSz="903054" rtl="0" eaLnBrk="1" latinLnBrk="0" hangingPunct="1">
              <a:defRPr sz="2400" kern="1200">
                <a:solidFill>
                  <a:srgbClr val="FFFF00"/>
                </a:solidFill>
                <a:latin typeface="Arial" charset="0"/>
                <a:ea typeface="+mn-ea"/>
                <a:cs typeface="Arial" charset="0"/>
              </a:defRPr>
            </a:lvl7pPr>
            <a:lvl8pPr marL="3160608" algn="l" defTabSz="903054" rtl="0" eaLnBrk="1" latinLnBrk="0" hangingPunct="1">
              <a:defRPr sz="2400" kern="1200">
                <a:solidFill>
                  <a:srgbClr val="FFFF00"/>
                </a:solidFill>
                <a:latin typeface="Arial" charset="0"/>
                <a:ea typeface="+mn-ea"/>
                <a:cs typeface="Arial" charset="0"/>
              </a:defRPr>
            </a:lvl8pPr>
            <a:lvl9pPr marL="3612123" algn="l" defTabSz="903054" rtl="0" eaLnBrk="1" latinLnBrk="0" hangingPunct="1">
              <a:defRPr sz="2400" kern="1200">
                <a:solidFill>
                  <a:srgbClr val="FFFF00"/>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all" spc="0" normalizeH="0" baseline="0" noProof="0" dirty="0">
              <a:ln>
                <a:noFill/>
              </a:ln>
              <a:solidFill>
                <a:prstClr val="black">
                  <a:tint val="75000"/>
                </a:prstClr>
              </a:solidFill>
              <a:effectLst/>
              <a:uLnTx/>
              <a:uFillTx/>
              <a:latin typeface="Teko Light" panose="02000000000000000000" pitchFamily="2" charset="0"/>
              <a:ea typeface="+mn-ea"/>
              <a:cs typeface="Teko Light" panose="02000000000000000000" pitchFamily="2" charset="0"/>
            </a:endParaRPr>
          </a:p>
        </p:txBody>
      </p:sp>
    </p:spTree>
    <p:extLst>
      <p:ext uri="{BB962C8B-B14F-4D97-AF65-F5344CB8AC3E}">
        <p14:creationId xmlns:p14="http://schemas.microsoft.com/office/powerpoint/2010/main" val="2960735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6" name="Rectangle 5">
            <a:extLst>
              <a:ext uri="{FF2B5EF4-FFF2-40B4-BE49-F238E27FC236}">
                <a16:creationId xmlns:a16="http://schemas.microsoft.com/office/drawing/2014/main" id="{2870376D-E6E2-4E84-9642-75B4D700DED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rPr>
              <a:t>Impact and a</a:t>
            </a:r>
            <a:r>
              <a:rPr lang="en-US" sz="2800" b="1" kern="0" dirty="0" err="1">
                <a:solidFill>
                  <a:prstClr val="black">
                    <a:lumMod val="75000"/>
                    <a:lumOff val="25000"/>
                  </a:prstClr>
                </a:solidFill>
                <a:latin typeface="Titillium Web" panose="00000500000000000000" pitchFamily="2" charset="0"/>
                <a:cs typeface="Teko Light" panose="02000000000000000000" pitchFamily="2" charset="0"/>
              </a:rPr>
              <a:t>brasion</a:t>
            </a:r>
            <a:r>
              <a:rPr lang="en-US" sz="2800" b="1" kern="0" dirty="0">
                <a:solidFill>
                  <a:prstClr val="black">
                    <a:lumMod val="75000"/>
                    <a:lumOff val="25000"/>
                  </a:prstClr>
                </a:solidFill>
                <a:latin typeface="Titillium Web" panose="00000500000000000000" pitchFamily="2" charset="0"/>
                <a:cs typeface="Teko Light" panose="02000000000000000000" pitchFamily="2" charset="0"/>
              </a:rPr>
              <a:t> resistant</a:t>
            </a:r>
            <a:endPar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0DD6ED0-D145-4670-918F-8793BA9380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663" y="2156783"/>
            <a:ext cx="7093833" cy="357360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EBEC3C1-734B-49FC-B7E5-64FD13E880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54" t="26617" r="35522" b="62993"/>
          <a:stretch/>
        </p:blipFill>
        <p:spPr>
          <a:xfrm>
            <a:off x="1574800" y="2648879"/>
            <a:ext cx="3860800" cy="411481"/>
          </a:xfrm>
          <a:prstGeom prst="rect">
            <a:avLst/>
          </a:prstGeom>
          <a:ln>
            <a:noFill/>
          </a:ln>
          <a:effectLst/>
        </p:spPr>
      </p:pic>
    </p:spTree>
    <p:extLst>
      <p:ext uri="{BB962C8B-B14F-4D97-AF65-F5344CB8AC3E}">
        <p14:creationId xmlns:p14="http://schemas.microsoft.com/office/powerpoint/2010/main" val="3076117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PCR NONCONFORMANCE</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EXAMPLE OF CARPET TILE REPORTING OMISSION</a:t>
            </a:r>
          </a:p>
        </p:txBody>
      </p:sp>
      <p:pic>
        <p:nvPicPr>
          <p:cNvPr id="10" name="Picture 9">
            <a:extLst>
              <a:ext uri="{FF2B5EF4-FFF2-40B4-BE49-F238E27FC236}">
                <a16:creationId xmlns:a16="http://schemas.microsoft.com/office/drawing/2014/main" id="{32364FD6-6703-422E-969B-80C94D29BDAD}"/>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12" name="Rectangle 11">
            <a:extLst>
              <a:ext uri="{FF2B5EF4-FFF2-40B4-BE49-F238E27FC236}">
                <a16:creationId xmlns:a16="http://schemas.microsoft.com/office/drawing/2014/main" id="{F5AF9706-29F2-4F94-92D7-AD486A927440}"/>
              </a:ext>
            </a:extLst>
          </p:cNvPr>
          <p:cNvSpPr>
            <a:spLocks noChangeArrowheads="1"/>
          </p:cNvSpPr>
          <p:nvPr/>
        </p:nvSpPr>
        <p:spPr bwMode="auto">
          <a:xfrm>
            <a:off x="320258" y="999648"/>
            <a:ext cx="10154702" cy="63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Repair, replacement, refurbishing impacts are omitted.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2" name="Picture 1">
            <a:extLst>
              <a:ext uri="{FF2B5EF4-FFF2-40B4-BE49-F238E27FC236}">
                <a16:creationId xmlns:a16="http://schemas.microsoft.com/office/drawing/2014/main" id="{6505D315-E480-45BC-B3EF-679700DA68EF}"/>
              </a:ext>
            </a:extLst>
          </p:cNvPr>
          <p:cNvPicPr>
            <a:picLocks noChangeAspect="1"/>
          </p:cNvPicPr>
          <p:nvPr/>
        </p:nvPicPr>
        <p:blipFill>
          <a:blip r:embed="rId4"/>
          <a:stretch>
            <a:fillRect/>
          </a:stretch>
        </p:blipFill>
        <p:spPr>
          <a:xfrm>
            <a:off x="2085678" y="3155791"/>
            <a:ext cx="7724656" cy="3092822"/>
          </a:xfrm>
          <a:prstGeom prst="rect">
            <a:avLst/>
          </a:prstGeom>
        </p:spPr>
      </p:pic>
      <p:sp>
        <p:nvSpPr>
          <p:cNvPr id="13" name="Rectangle 12">
            <a:extLst>
              <a:ext uri="{FF2B5EF4-FFF2-40B4-BE49-F238E27FC236}">
                <a16:creationId xmlns:a16="http://schemas.microsoft.com/office/drawing/2014/main" id="{8078A3DB-5A97-4E03-B830-F91A896011ED}"/>
              </a:ext>
            </a:extLst>
          </p:cNvPr>
          <p:cNvSpPr>
            <a:spLocks noChangeArrowheads="1"/>
          </p:cNvSpPr>
          <p:nvPr/>
        </p:nvSpPr>
        <p:spPr bwMode="auto">
          <a:xfrm>
            <a:off x="320258" y="1616422"/>
            <a:ext cx="10154702" cy="9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Use/maintenance impact for product life (15-yr) and building life (75-yr) are not reported.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4" name="Rectangle 13">
            <a:extLst>
              <a:ext uri="{FF2B5EF4-FFF2-40B4-BE49-F238E27FC236}">
                <a16:creationId xmlns:a16="http://schemas.microsoft.com/office/drawing/2014/main" id="{C962C424-CA85-4647-A18A-EF4B86A0FB9A}"/>
              </a:ext>
            </a:extLst>
          </p:cNvPr>
          <p:cNvSpPr>
            <a:spLocks noChangeArrowheads="1"/>
          </p:cNvSpPr>
          <p:nvPr/>
        </p:nvSpPr>
        <p:spPr bwMode="auto">
          <a:xfrm>
            <a:off x="320258" y="2519679"/>
            <a:ext cx="10154702" cy="63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Use/maintenance impact only reported for 1 year.</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5" name="Rectangle 14">
            <a:extLst>
              <a:ext uri="{FF2B5EF4-FFF2-40B4-BE49-F238E27FC236}">
                <a16:creationId xmlns:a16="http://schemas.microsoft.com/office/drawing/2014/main" id="{7C5ABBD3-B427-4122-89E1-DA35580E66E6}"/>
              </a:ext>
            </a:extLst>
          </p:cNvPr>
          <p:cNvSpPr>
            <a:spLocks noChangeArrowheads="1"/>
          </p:cNvSpPr>
          <p:nvPr/>
        </p:nvSpPr>
        <p:spPr bwMode="auto">
          <a:xfrm>
            <a:off x="4122691" y="5953760"/>
            <a:ext cx="637269" cy="25343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C47CC402-7548-43EE-968A-29F39D22FB7C}"/>
              </a:ext>
            </a:extLst>
          </p:cNvPr>
          <p:cNvSpPr>
            <a:spLocks noChangeArrowheads="1"/>
          </p:cNvSpPr>
          <p:nvPr/>
        </p:nvSpPr>
        <p:spPr bwMode="auto">
          <a:xfrm>
            <a:off x="5016771" y="5953760"/>
            <a:ext cx="906509" cy="25343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id="{B6EF2353-8C5E-4AD6-B363-9FF16ABC0100}"/>
              </a:ext>
            </a:extLst>
          </p:cNvPr>
          <p:cNvSpPr>
            <a:spLocks noChangeArrowheads="1"/>
          </p:cNvSpPr>
          <p:nvPr/>
        </p:nvSpPr>
        <p:spPr bwMode="auto">
          <a:xfrm>
            <a:off x="6180091" y="5953760"/>
            <a:ext cx="1155429" cy="25343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5" name="Rectangle: Rounded Corners 4">
            <a:extLst>
              <a:ext uri="{FF2B5EF4-FFF2-40B4-BE49-F238E27FC236}">
                <a16:creationId xmlns:a16="http://schemas.microsoft.com/office/drawing/2014/main" id="{8C4E3C57-90A7-40A0-A058-A4FF291AC14E}"/>
              </a:ext>
            </a:extLst>
          </p:cNvPr>
          <p:cNvSpPr/>
          <p:nvPr/>
        </p:nvSpPr>
        <p:spPr>
          <a:xfrm>
            <a:off x="4105274" y="5928361"/>
            <a:ext cx="699135" cy="320252"/>
          </a:xfrm>
          <a:prstGeom prst="roundRect">
            <a:avLst/>
          </a:prstGeom>
          <a:noFill/>
          <a:ln w="25400">
            <a:solidFill>
              <a:srgbClr val="DC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DBE03105-7A9A-4D6B-A652-62A54133A55F}"/>
              </a:ext>
            </a:extLst>
          </p:cNvPr>
          <p:cNvSpPr/>
          <p:nvPr/>
        </p:nvSpPr>
        <p:spPr>
          <a:xfrm>
            <a:off x="4987562" y="5928361"/>
            <a:ext cx="957943" cy="320252"/>
          </a:xfrm>
          <a:prstGeom prst="roundRect">
            <a:avLst/>
          </a:prstGeom>
          <a:noFill/>
          <a:ln w="25400">
            <a:solidFill>
              <a:srgbClr val="DC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2BAA1B4A-FB5E-430C-9F7E-686FD36B0783}"/>
              </a:ext>
            </a:extLst>
          </p:cNvPr>
          <p:cNvSpPr/>
          <p:nvPr/>
        </p:nvSpPr>
        <p:spPr>
          <a:xfrm>
            <a:off x="6180091" y="5928361"/>
            <a:ext cx="1175114" cy="320252"/>
          </a:xfrm>
          <a:prstGeom prst="roundRect">
            <a:avLst/>
          </a:prstGeom>
          <a:noFill/>
          <a:ln w="25400">
            <a:solidFill>
              <a:srgbClr val="DC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522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74294-6F8A-4862-B4C8-3CBC41F5BBCF}"/>
              </a:ext>
            </a:extLst>
          </p:cNvPr>
          <p:cNvPicPr>
            <a:picLocks noChangeAspect="1"/>
          </p:cNvPicPr>
          <p:nvPr/>
        </p:nvPicPr>
        <p:blipFill>
          <a:blip r:embed="rId3"/>
          <a:stretch>
            <a:fillRect/>
          </a:stretch>
        </p:blipFill>
        <p:spPr>
          <a:xfrm>
            <a:off x="2089464" y="3244731"/>
            <a:ext cx="7720870" cy="2995718"/>
          </a:xfrm>
          <a:prstGeom prst="rect">
            <a:avLst/>
          </a:prstGeom>
        </p:spPr>
      </p:pic>
      <p:sp>
        <p:nvSpPr>
          <p:cNvPr id="11" name="TextBox 10">
            <a:extLst>
              <a:ext uri="{FF2B5EF4-FFF2-40B4-BE49-F238E27FC236}">
                <a16:creationId xmlns:a16="http://schemas.microsoft.com/office/drawing/2014/main" id="{E0C911C1-3257-49AC-A8A3-BC04111F2B0F}"/>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PCR NONCONFORMANCE</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EXAMPLE OF LVT REPORTING OMISSION</a:t>
            </a:r>
          </a:p>
        </p:txBody>
      </p:sp>
      <p:pic>
        <p:nvPicPr>
          <p:cNvPr id="10" name="Picture 9">
            <a:extLst>
              <a:ext uri="{FF2B5EF4-FFF2-40B4-BE49-F238E27FC236}">
                <a16:creationId xmlns:a16="http://schemas.microsoft.com/office/drawing/2014/main" id="{32364FD6-6703-422E-969B-80C94D29BDAD}"/>
              </a:ext>
            </a:extLst>
          </p:cNvPr>
          <p:cNvPicPr>
            <a:picLocks noChangeAspect="1"/>
          </p:cNvPicPr>
          <p:nvPr/>
        </p:nvPicPr>
        <p:blipFill>
          <a:blip r:embed="rId4"/>
          <a:stretch>
            <a:fillRect/>
          </a:stretch>
        </p:blipFill>
        <p:spPr>
          <a:xfrm rot="10800000">
            <a:off x="0" y="6641356"/>
            <a:ext cx="12192000" cy="216644"/>
          </a:xfrm>
          <a:prstGeom prst="rect">
            <a:avLst/>
          </a:prstGeom>
        </p:spPr>
      </p:pic>
      <p:sp>
        <p:nvSpPr>
          <p:cNvPr id="12" name="Rectangle 11">
            <a:extLst>
              <a:ext uri="{FF2B5EF4-FFF2-40B4-BE49-F238E27FC236}">
                <a16:creationId xmlns:a16="http://schemas.microsoft.com/office/drawing/2014/main" id="{F5AF9706-29F2-4F94-92D7-AD486A927440}"/>
              </a:ext>
            </a:extLst>
          </p:cNvPr>
          <p:cNvSpPr>
            <a:spLocks noChangeArrowheads="1"/>
          </p:cNvSpPr>
          <p:nvPr/>
        </p:nvSpPr>
        <p:spPr bwMode="auto">
          <a:xfrm>
            <a:off x="320258" y="999648"/>
            <a:ext cx="10154702" cy="63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Repair, replacement, refurbishing impacts are omitted.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3" name="Rectangle 12">
            <a:extLst>
              <a:ext uri="{FF2B5EF4-FFF2-40B4-BE49-F238E27FC236}">
                <a16:creationId xmlns:a16="http://schemas.microsoft.com/office/drawing/2014/main" id="{8078A3DB-5A97-4E03-B830-F91A896011ED}"/>
              </a:ext>
            </a:extLst>
          </p:cNvPr>
          <p:cNvSpPr>
            <a:spLocks noChangeArrowheads="1"/>
          </p:cNvSpPr>
          <p:nvPr/>
        </p:nvSpPr>
        <p:spPr bwMode="auto">
          <a:xfrm>
            <a:off x="320258" y="1616422"/>
            <a:ext cx="10154702" cy="9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Use/maintenance impact for product life (15-yr) and building life (75-yr) are not reported.</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4" name="Rectangle 13">
            <a:extLst>
              <a:ext uri="{FF2B5EF4-FFF2-40B4-BE49-F238E27FC236}">
                <a16:creationId xmlns:a16="http://schemas.microsoft.com/office/drawing/2014/main" id="{C962C424-CA85-4647-A18A-EF4B86A0FB9A}"/>
              </a:ext>
            </a:extLst>
          </p:cNvPr>
          <p:cNvSpPr>
            <a:spLocks noChangeArrowheads="1"/>
          </p:cNvSpPr>
          <p:nvPr/>
        </p:nvSpPr>
        <p:spPr bwMode="auto">
          <a:xfrm>
            <a:off x="320258" y="2519679"/>
            <a:ext cx="10154702" cy="63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457200" marR="0" lvl="0" indent="-457200" algn="l" defTabSz="914400" rtl="0" eaLnBrk="0" fontAlgn="auto" latinLnBrk="0" hangingPunct="0">
              <a:lnSpc>
                <a:spcPct val="90000"/>
              </a:lnSpc>
              <a:spcBef>
                <a:spcPct val="20000"/>
              </a:spcBef>
              <a:spcAft>
                <a:spcPts val="0"/>
              </a:spcAft>
              <a:buClr>
                <a:prstClr val="black">
                  <a:lumMod val="75000"/>
                  <a:lumOff val="25000"/>
                </a:prstClr>
              </a:buClr>
              <a:buSzTx/>
              <a:buFont typeface="Wingdings" panose="05000000000000000000" pitchFamily="2" charset="2"/>
              <a:buChar char="§"/>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Use/maintenance impact only reported for 1 year.</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5" name="Rectangle 14">
            <a:extLst>
              <a:ext uri="{FF2B5EF4-FFF2-40B4-BE49-F238E27FC236}">
                <a16:creationId xmlns:a16="http://schemas.microsoft.com/office/drawing/2014/main" id="{7C5ABBD3-B427-4122-89E1-DA35580E66E6}"/>
              </a:ext>
            </a:extLst>
          </p:cNvPr>
          <p:cNvSpPr>
            <a:spLocks noChangeArrowheads="1"/>
          </p:cNvSpPr>
          <p:nvPr/>
        </p:nvSpPr>
        <p:spPr bwMode="auto">
          <a:xfrm>
            <a:off x="4122691" y="5953760"/>
            <a:ext cx="637269" cy="25343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C47CC402-7548-43EE-968A-29F39D22FB7C}"/>
              </a:ext>
            </a:extLst>
          </p:cNvPr>
          <p:cNvSpPr>
            <a:spLocks noChangeArrowheads="1"/>
          </p:cNvSpPr>
          <p:nvPr/>
        </p:nvSpPr>
        <p:spPr bwMode="auto">
          <a:xfrm>
            <a:off x="5016771" y="5953760"/>
            <a:ext cx="906509" cy="25343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id="{B6EF2353-8C5E-4AD6-B363-9FF16ABC0100}"/>
              </a:ext>
            </a:extLst>
          </p:cNvPr>
          <p:cNvSpPr>
            <a:spLocks noChangeArrowheads="1"/>
          </p:cNvSpPr>
          <p:nvPr/>
        </p:nvSpPr>
        <p:spPr bwMode="auto">
          <a:xfrm>
            <a:off x="6180091" y="5953760"/>
            <a:ext cx="1155429" cy="253430"/>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5" name="Rectangle: Rounded Corners 4">
            <a:extLst>
              <a:ext uri="{FF2B5EF4-FFF2-40B4-BE49-F238E27FC236}">
                <a16:creationId xmlns:a16="http://schemas.microsoft.com/office/drawing/2014/main" id="{8C4E3C57-90A7-40A0-A058-A4FF291AC14E}"/>
              </a:ext>
            </a:extLst>
          </p:cNvPr>
          <p:cNvSpPr/>
          <p:nvPr/>
        </p:nvSpPr>
        <p:spPr>
          <a:xfrm>
            <a:off x="4105274" y="5928361"/>
            <a:ext cx="699135" cy="320252"/>
          </a:xfrm>
          <a:prstGeom prst="roundRect">
            <a:avLst/>
          </a:prstGeom>
          <a:noFill/>
          <a:ln w="25400">
            <a:solidFill>
              <a:srgbClr val="DC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DBE03105-7A9A-4D6B-A652-62A54133A55F}"/>
              </a:ext>
            </a:extLst>
          </p:cNvPr>
          <p:cNvSpPr/>
          <p:nvPr/>
        </p:nvSpPr>
        <p:spPr>
          <a:xfrm>
            <a:off x="4987562" y="5928361"/>
            <a:ext cx="957943" cy="320252"/>
          </a:xfrm>
          <a:prstGeom prst="roundRect">
            <a:avLst/>
          </a:prstGeom>
          <a:noFill/>
          <a:ln w="25400">
            <a:solidFill>
              <a:srgbClr val="DC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2BAA1B4A-FB5E-430C-9F7E-686FD36B0783}"/>
              </a:ext>
            </a:extLst>
          </p:cNvPr>
          <p:cNvSpPr/>
          <p:nvPr/>
        </p:nvSpPr>
        <p:spPr>
          <a:xfrm>
            <a:off x="6180091" y="5928361"/>
            <a:ext cx="1175114" cy="320252"/>
          </a:xfrm>
          <a:prstGeom prst="roundRect">
            <a:avLst/>
          </a:prstGeom>
          <a:noFill/>
          <a:ln w="25400">
            <a:solidFill>
              <a:srgbClr val="DC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67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C4FB83-DC8D-4BD7-B286-FCD6884BAB10}"/>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8" name="Rectangle 7">
            <a:extLst>
              <a:ext uri="{FF2B5EF4-FFF2-40B4-BE49-F238E27FC236}">
                <a16:creationId xmlns:a16="http://schemas.microsoft.com/office/drawing/2014/main" id="{AEAFFFB1-C1A2-4D39-9AF3-ABE7F9F467CC}"/>
              </a:ext>
            </a:extLst>
          </p:cNvPr>
          <p:cNvSpPr>
            <a:spLocks noChangeArrowheads="1"/>
          </p:cNvSpPr>
          <p:nvPr/>
        </p:nvSpPr>
        <p:spPr bwMode="auto">
          <a:xfrm>
            <a:off x="-5830926" y="760705"/>
            <a:ext cx="8676131" cy="363970"/>
          </a:xfrm>
          <a:prstGeom prst="rect">
            <a:avLst/>
          </a:prstGeom>
          <a:solidFill>
            <a:schemeClr val="bg1"/>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9" name="Rectangle 8">
            <a:extLst>
              <a:ext uri="{FF2B5EF4-FFF2-40B4-BE49-F238E27FC236}">
                <a16:creationId xmlns:a16="http://schemas.microsoft.com/office/drawing/2014/main" id="{D414A880-785E-494A-ABED-6ED43027223B}"/>
              </a:ext>
            </a:extLst>
          </p:cNvPr>
          <p:cNvSpPr>
            <a:spLocks noChangeArrowheads="1"/>
          </p:cNvSpPr>
          <p:nvPr/>
        </p:nvSpPr>
        <p:spPr bwMode="auto">
          <a:xfrm rot="19329877">
            <a:off x="-4095535" y="2889923"/>
            <a:ext cx="8676131" cy="449105"/>
          </a:xfrm>
          <a:prstGeom prst="rect">
            <a:avLst/>
          </a:prstGeom>
          <a:solidFill>
            <a:schemeClr val="bg1"/>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nvGrpSpPr>
          <p:cNvPr id="6" name="Group 5">
            <a:extLst>
              <a:ext uri="{FF2B5EF4-FFF2-40B4-BE49-F238E27FC236}">
                <a16:creationId xmlns:a16="http://schemas.microsoft.com/office/drawing/2014/main" id="{8265651F-7E8A-4E1B-ACDE-BF3102B9BF9B}"/>
              </a:ext>
            </a:extLst>
          </p:cNvPr>
          <p:cNvGrpSpPr/>
          <p:nvPr/>
        </p:nvGrpSpPr>
        <p:grpSpPr>
          <a:xfrm>
            <a:off x="-5865650" y="760705"/>
            <a:ext cx="12225810" cy="5807998"/>
            <a:chOff x="-5865650" y="760705"/>
            <a:chExt cx="12225810" cy="5807998"/>
          </a:xfrm>
        </p:grpSpPr>
        <p:pic>
          <p:nvPicPr>
            <p:cNvPr id="4" name="Picture 3" descr="Chart, bar chart&#10;&#10;Description automatically generated">
              <a:extLst>
                <a:ext uri="{FF2B5EF4-FFF2-40B4-BE49-F238E27FC236}">
                  <a16:creationId xmlns:a16="http://schemas.microsoft.com/office/drawing/2014/main" id="{C1D5FB7E-36F0-4B31-9319-FEC74F47E1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00"/>
            <a:stretch/>
          </p:blipFill>
          <p:spPr>
            <a:xfrm>
              <a:off x="242531" y="821867"/>
              <a:ext cx="6117629" cy="5746836"/>
            </a:xfrm>
            <a:prstGeom prst="rect">
              <a:avLst/>
            </a:prstGeom>
          </p:spPr>
        </p:pic>
        <p:sp>
          <p:nvSpPr>
            <p:cNvPr id="15" name="Rectangle 14">
              <a:extLst>
                <a:ext uri="{FF2B5EF4-FFF2-40B4-BE49-F238E27FC236}">
                  <a16:creationId xmlns:a16="http://schemas.microsoft.com/office/drawing/2014/main" id="{B2AE097D-2E5E-4AAF-B5C7-F2C33DE8DB12}"/>
                </a:ext>
              </a:extLst>
            </p:cNvPr>
            <p:cNvSpPr>
              <a:spLocks noChangeArrowheads="1"/>
            </p:cNvSpPr>
            <p:nvPr/>
          </p:nvSpPr>
          <p:spPr bwMode="auto">
            <a:xfrm>
              <a:off x="-5865650" y="760705"/>
              <a:ext cx="8676131" cy="363970"/>
            </a:xfrm>
            <a:prstGeom prst="rect">
              <a:avLst/>
            </a:prstGeom>
            <a:solidFill>
              <a:schemeClr val="bg1"/>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18F2E706-8AF5-4E13-85C0-5A40B79C5EB2}"/>
                </a:ext>
              </a:extLst>
            </p:cNvPr>
            <p:cNvSpPr>
              <a:spLocks noChangeArrowheads="1"/>
            </p:cNvSpPr>
            <p:nvPr/>
          </p:nvSpPr>
          <p:spPr bwMode="auto">
            <a:xfrm rot="19329877">
              <a:off x="-4130259" y="2889923"/>
              <a:ext cx="8676131" cy="449105"/>
            </a:xfrm>
            <a:prstGeom prst="rect">
              <a:avLst/>
            </a:prstGeom>
            <a:solidFill>
              <a:schemeClr val="bg1"/>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grpSp>
      <p:sp>
        <p:nvSpPr>
          <p:cNvPr id="14" name="TextBox 13">
            <a:extLst>
              <a:ext uri="{FF2B5EF4-FFF2-40B4-BE49-F238E27FC236}">
                <a16:creationId xmlns:a16="http://schemas.microsoft.com/office/drawing/2014/main" id="{9DC3A741-475A-414D-A35A-737B803270B6}"/>
              </a:ext>
            </a:extLst>
          </p:cNvPr>
          <p:cNvSpPr txBox="1">
            <a:spLocks/>
          </p:cNvSpPr>
          <p:nvPr/>
        </p:nvSpPr>
        <p:spPr>
          <a:xfrm>
            <a:off x="120574" y="35320"/>
            <a:ext cx="11654865"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EPDs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TILE vs. OTHER FLOORING TYPES </a:t>
            </a:r>
          </a:p>
        </p:txBody>
      </p:sp>
      <p:sp>
        <p:nvSpPr>
          <p:cNvPr id="12" name="Rectangle 11">
            <a:extLst>
              <a:ext uri="{FF2B5EF4-FFF2-40B4-BE49-F238E27FC236}">
                <a16:creationId xmlns:a16="http://schemas.microsoft.com/office/drawing/2014/main" id="{8285CB0C-F50E-4E68-81FD-06745895C226}"/>
              </a:ext>
            </a:extLst>
          </p:cNvPr>
          <p:cNvSpPr>
            <a:spLocks noChangeArrowheads="1"/>
          </p:cNvSpPr>
          <p:nvPr/>
        </p:nvSpPr>
        <p:spPr bwMode="auto">
          <a:xfrm>
            <a:off x="5702658" y="2060288"/>
            <a:ext cx="5705475" cy="13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800" b="0" i="0" u="none" strike="noStrike" kern="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Global Warming Potential (GWP) of North American-made ceramic tile EPD vs. EPDs for other flooring types</a:t>
            </a: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3" name="Rectangle 4">
            <a:extLst>
              <a:ext uri="{FF2B5EF4-FFF2-40B4-BE49-F238E27FC236}">
                <a16:creationId xmlns:a16="http://schemas.microsoft.com/office/drawing/2014/main" id="{EB2EE521-0436-469E-8AB7-F83F544518E6}"/>
              </a:ext>
            </a:extLst>
          </p:cNvPr>
          <p:cNvSpPr>
            <a:spLocks noChangeArrowheads="1"/>
          </p:cNvSpPr>
          <p:nvPr/>
        </p:nvSpPr>
        <p:spPr bwMode="auto">
          <a:xfrm>
            <a:off x="3570661" y="6277386"/>
            <a:ext cx="8555577" cy="47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r" defTabSz="914400" rtl="0" eaLnBrk="0" fontAlgn="base" latinLnBrk="0" hangingPunct="0">
              <a:lnSpc>
                <a:spcPts val="2400"/>
              </a:lnSpc>
              <a:spcBef>
                <a:spcPts val="0"/>
              </a:spcBef>
              <a:spcAft>
                <a:spcPct val="0"/>
              </a:spcAft>
              <a:buClr>
                <a:srgbClr val="000000">
                  <a:lumMod val="75000"/>
                  <a:lumOff val="25000"/>
                </a:srgbClr>
              </a:buClr>
              <a:buSzTx/>
              <a:buFontTx/>
              <a:buNone/>
              <a:tabLst/>
              <a:defRPr/>
            </a:pPr>
            <a:r>
              <a:rPr kumimoji="0" lang="en-US" sz="1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sym typeface="Book Antiqua" panose="02040602050305030304" pitchFamily="18" charset="0"/>
              </a:rPr>
              <a:t>https://www.tcnatile.com/component/content/index.php?option=com_content&amp;view=article&amp;id=247</a:t>
            </a:r>
          </a:p>
        </p:txBody>
      </p:sp>
    </p:spTree>
    <p:extLst>
      <p:ext uri="{BB962C8B-B14F-4D97-AF65-F5344CB8AC3E}">
        <p14:creationId xmlns:p14="http://schemas.microsoft.com/office/powerpoint/2010/main" val="340341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1EBA71-FFBF-EE4E-8ECF-F2BA90D9DC72}"/>
              </a:ext>
            </a:extLst>
          </p:cNvPr>
          <p:cNvSpPr>
            <a:spLocks noGrp="1"/>
          </p:cNvSpPr>
          <p:nvPr>
            <p:ph type="ctrTitle"/>
          </p:nvPr>
        </p:nvSpPr>
        <p:spPr>
          <a:xfrm>
            <a:off x="1137017" y="3703322"/>
            <a:ext cx="5717060" cy="1038590"/>
          </a:xfrm>
        </p:spPr>
        <p:txBody>
          <a:bodyPr>
            <a:normAutofit/>
          </a:bodyPr>
          <a:lstStyle/>
          <a:p>
            <a:r>
              <a:rPr lang="en-US" dirty="0">
                <a:latin typeface="Teko Light" panose="02000000000000000000" pitchFamily="2" charset="0"/>
                <a:cs typeface="Teko Light" panose="02000000000000000000" pitchFamily="2" charset="0"/>
              </a:rPr>
              <a:t>PERFORMANCE OF</a:t>
            </a:r>
          </a:p>
        </p:txBody>
      </p:sp>
      <p:sp>
        <p:nvSpPr>
          <p:cNvPr id="4" name="Date Placeholder 3">
            <a:extLst>
              <a:ext uri="{FF2B5EF4-FFF2-40B4-BE49-F238E27FC236}">
                <a16:creationId xmlns:a16="http://schemas.microsoft.com/office/drawing/2014/main" id="{D926488B-9C72-D149-A915-280C01202ED6}"/>
              </a:ext>
            </a:extLst>
          </p:cNvPr>
          <p:cNvSpPr>
            <a:spLocks noGrp="1"/>
          </p:cNvSpPr>
          <p:nvPr>
            <p:ph type="dt" sz="half" idx="10"/>
          </p:nvPr>
        </p:nvSpPr>
        <p:spPr>
          <a:xfrm>
            <a:off x="9448800" y="4102464"/>
            <a:ext cx="2743200" cy="365125"/>
          </a:xfrm>
        </p:spPr>
        <p:txBody>
          <a:bodyPr/>
          <a:lstStyle>
            <a:lvl1pPr>
              <a:defRPr sz="2900" cap="all" baseline="0">
                <a:latin typeface="Teko" panose="02000000000000000000" pitchFamily="2" charset="77"/>
                <a:cs typeface="Tek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21FCA2-F477-2045-8026-D33A268255B6}" type="datetime4">
              <a:rPr kumimoji="0" lang="en-US" sz="2900" b="0" i="0" u="none" strike="noStrike" kern="1200" cap="all" spc="0" normalizeH="0" baseline="0" noProof="0" smtClean="0">
                <a:ln>
                  <a:noFill/>
                </a:ln>
                <a:solidFill>
                  <a:prstClr val="black">
                    <a:tint val="75000"/>
                  </a:prstClr>
                </a:solidFill>
                <a:effectLst/>
                <a:uLnTx/>
                <a:uFillTx/>
                <a:latin typeface="Teko Light" panose="02000000000000000000" pitchFamily="2" charset="0"/>
                <a:ea typeface="+mn-ea"/>
                <a:cs typeface="Teko Light"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October 10, 2025</a:t>
            </a:fld>
            <a:endParaRPr kumimoji="0" lang="en-US" sz="2900" b="0" i="0" u="none" strike="noStrike" kern="1200" cap="all" spc="0" normalizeH="0" baseline="0" noProof="0" dirty="0">
              <a:ln>
                <a:noFill/>
              </a:ln>
              <a:solidFill>
                <a:prstClr val="black">
                  <a:tint val="75000"/>
                </a:prstClr>
              </a:solidFill>
              <a:effectLst/>
              <a:uLnTx/>
              <a:uFillTx/>
              <a:latin typeface="Teko Light" panose="02000000000000000000" pitchFamily="2" charset="0"/>
              <a:ea typeface="+mn-ea"/>
              <a:cs typeface="Teko Light" panose="02000000000000000000" pitchFamily="2" charset="0"/>
            </a:endParaRPr>
          </a:p>
        </p:txBody>
      </p:sp>
      <p:pic>
        <p:nvPicPr>
          <p:cNvPr id="6" name="Picture 5">
            <a:extLst>
              <a:ext uri="{FF2B5EF4-FFF2-40B4-BE49-F238E27FC236}">
                <a16:creationId xmlns:a16="http://schemas.microsoft.com/office/drawing/2014/main" id="{58E5BCE0-4178-4CF5-A8FA-459850EEE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8" t="6139" r="7294" b="6859"/>
          <a:stretch/>
        </p:blipFill>
        <p:spPr>
          <a:xfrm>
            <a:off x="8186057" y="0"/>
            <a:ext cx="4151086" cy="2931886"/>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knife&#10;&#10;Description automatically generated">
            <a:extLst>
              <a:ext uri="{FF2B5EF4-FFF2-40B4-BE49-F238E27FC236}">
                <a16:creationId xmlns:a16="http://schemas.microsoft.com/office/drawing/2014/main" id="{1516D08C-9D65-41E5-A7F1-B2EF3986F8C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630" t="11130" r="11246" b="18480"/>
          <a:stretch/>
        </p:blipFill>
        <p:spPr>
          <a:xfrm>
            <a:off x="9152214" y="6069801"/>
            <a:ext cx="889256" cy="615979"/>
          </a:xfrm>
          <a:prstGeom prst="rect">
            <a:avLst/>
          </a:prstGeom>
        </p:spPr>
      </p:pic>
      <p:sp>
        <p:nvSpPr>
          <p:cNvPr id="2" name="Title 7">
            <a:extLst>
              <a:ext uri="{FF2B5EF4-FFF2-40B4-BE49-F238E27FC236}">
                <a16:creationId xmlns:a16="http://schemas.microsoft.com/office/drawing/2014/main" id="{340EF473-59A8-29A8-CABD-B1FD1238FF7D}"/>
              </a:ext>
            </a:extLst>
          </p:cNvPr>
          <p:cNvSpPr txBox="1">
            <a:spLocks/>
          </p:cNvSpPr>
          <p:nvPr/>
        </p:nvSpPr>
        <p:spPr>
          <a:xfrm>
            <a:off x="1137017" y="4359365"/>
            <a:ext cx="5717060" cy="1038590"/>
          </a:xfrm>
        </p:spPr>
        <p:txBody>
          <a:bodyPr anchor="b">
            <a:normAutofit/>
          </a:bodyPr>
          <a:lstStyle>
            <a:lvl1pPr algn="l" defTabSz="914400" rtl="0" eaLnBrk="1" latinLnBrk="0" hangingPunct="1">
              <a:spcBef>
                <a:spcPct val="0"/>
              </a:spcBef>
              <a:buNone/>
              <a:defRPr sz="540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eko Light" panose="02000000000000000000" pitchFamily="2" charset="0"/>
                <a:ea typeface="+mj-ea"/>
                <a:cs typeface="Teko Light" panose="02000000000000000000" pitchFamily="2" charset="0"/>
              </a:rPr>
              <a:t>TILE &amp; STONE ASSEMBLIES</a:t>
            </a:r>
          </a:p>
        </p:txBody>
      </p:sp>
    </p:spTree>
    <p:extLst>
      <p:ext uri="{BB962C8B-B14F-4D97-AF65-F5344CB8AC3E}">
        <p14:creationId xmlns:p14="http://schemas.microsoft.com/office/powerpoint/2010/main" val="67775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24000" y="936411"/>
            <a:ext cx="9144000" cy="592160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25895">
            <a:off x="2497590" y="1743874"/>
            <a:ext cx="6537085" cy="3463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a:extLst>
              <a:ext uri="{FF2B5EF4-FFF2-40B4-BE49-F238E27FC236}">
                <a16:creationId xmlns:a16="http://schemas.microsoft.com/office/drawing/2014/main" id="{40F0F7B7-8A7B-4807-88B7-C11F3D7236C2}"/>
              </a:ext>
            </a:extLst>
          </p:cNvPr>
          <p:cNvGrpSpPr/>
          <p:nvPr/>
        </p:nvGrpSpPr>
        <p:grpSpPr>
          <a:xfrm>
            <a:off x="11260079" y="177312"/>
            <a:ext cx="748284" cy="889489"/>
            <a:chOff x="1610106" y="2714625"/>
            <a:chExt cx="748284" cy="889489"/>
          </a:xfrm>
        </p:grpSpPr>
        <p:grpSp>
          <p:nvGrpSpPr>
            <p:cNvPr id="9" name="Group 8">
              <a:extLst>
                <a:ext uri="{FF2B5EF4-FFF2-40B4-BE49-F238E27FC236}">
                  <a16:creationId xmlns:a16="http://schemas.microsoft.com/office/drawing/2014/main" id="{7D3B39F6-9DC9-4B88-9627-E6C63B144CF6}"/>
                </a:ext>
              </a:extLst>
            </p:cNvPr>
            <p:cNvGrpSpPr/>
            <p:nvPr/>
          </p:nvGrpSpPr>
          <p:grpSpPr>
            <a:xfrm>
              <a:off x="1612392" y="2714625"/>
              <a:ext cx="745998" cy="889489"/>
              <a:chOff x="1612392" y="2714625"/>
              <a:chExt cx="745998" cy="889489"/>
            </a:xfrm>
          </p:grpSpPr>
          <p:sp>
            <p:nvSpPr>
              <p:cNvPr id="11" name="TextBox 10">
                <a:extLst>
                  <a:ext uri="{FF2B5EF4-FFF2-40B4-BE49-F238E27FC236}">
                    <a16:creationId xmlns:a16="http://schemas.microsoft.com/office/drawing/2014/main" id="{7B4441FB-A620-4604-8D20-03B2318EDD8B}"/>
                  </a:ext>
                </a:extLst>
              </p:cNvPr>
              <p:cNvSpPr txBox="1"/>
              <p:nvPr/>
            </p:nvSpPr>
            <p:spPr>
              <a:xfrm>
                <a:off x="1612392" y="2765914"/>
                <a:ext cx="685800" cy="838200"/>
              </a:xfrm>
              <a:prstGeom prst="rect">
                <a:avLst/>
              </a:prstGeom>
              <a:solidFill>
                <a:srgbClr val="FF6600"/>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TCNA</a:t>
                </a:r>
              </a:p>
            </p:txBody>
          </p:sp>
          <p:grpSp>
            <p:nvGrpSpPr>
              <p:cNvPr id="12" name="Group 11">
                <a:extLst>
                  <a:ext uri="{FF2B5EF4-FFF2-40B4-BE49-F238E27FC236}">
                    <a16:creationId xmlns:a16="http://schemas.microsoft.com/office/drawing/2014/main" id="{D212C26F-9A60-4AA2-8F99-A3288B7AF20E}"/>
                  </a:ext>
                </a:extLst>
              </p:cNvPr>
              <p:cNvGrpSpPr/>
              <p:nvPr/>
            </p:nvGrpSpPr>
            <p:grpSpPr>
              <a:xfrm>
                <a:off x="1633347" y="2748915"/>
                <a:ext cx="685800" cy="838200"/>
                <a:chOff x="1676400" y="2667000"/>
                <a:chExt cx="685800" cy="838200"/>
              </a:xfrm>
            </p:grpSpPr>
            <p:cxnSp>
              <p:nvCxnSpPr>
                <p:cNvPr id="19" name="Straight Connector 18">
                  <a:extLst>
                    <a:ext uri="{FF2B5EF4-FFF2-40B4-BE49-F238E27FC236}">
                      <a16:creationId xmlns:a16="http://schemas.microsoft.com/office/drawing/2014/main" id="{5465D086-11E4-4887-9E10-7F3E3680EFF4}"/>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FB9CF0-FAF1-4F89-BAFC-49E096884058}"/>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7F07401-3205-4DBF-9FE4-3D3F816E6980}"/>
                  </a:ext>
                </a:extLst>
              </p:cNvPr>
              <p:cNvGrpSpPr/>
              <p:nvPr/>
            </p:nvGrpSpPr>
            <p:grpSpPr>
              <a:xfrm>
                <a:off x="1653540" y="2731770"/>
                <a:ext cx="685800" cy="838200"/>
                <a:chOff x="1676400" y="2667000"/>
                <a:chExt cx="685800" cy="838200"/>
              </a:xfrm>
            </p:grpSpPr>
            <p:cxnSp>
              <p:nvCxnSpPr>
                <p:cNvPr id="17" name="Straight Connector 16">
                  <a:extLst>
                    <a:ext uri="{FF2B5EF4-FFF2-40B4-BE49-F238E27FC236}">
                      <a16:creationId xmlns:a16="http://schemas.microsoft.com/office/drawing/2014/main" id="{51C8EDFA-4A5E-4578-8F1F-2A7DE829BFAE}"/>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15EA81-7A38-4EC3-B278-A64727780FA5}"/>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AC92C3F-5EEC-42AA-A4B9-B6C320F466DD}"/>
                  </a:ext>
                </a:extLst>
              </p:cNvPr>
              <p:cNvGrpSpPr/>
              <p:nvPr/>
            </p:nvGrpSpPr>
            <p:grpSpPr>
              <a:xfrm>
                <a:off x="1672590" y="2714625"/>
                <a:ext cx="685800" cy="838200"/>
                <a:chOff x="1674495" y="2667000"/>
                <a:chExt cx="685800" cy="838200"/>
              </a:xfrm>
            </p:grpSpPr>
            <p:cxnSp>
              <p:nvCxnSpPr>
                <p:cNvPr id="15" name="Straight Connector 14">
                  <a:extLst>
                    <a:ext uri="{FF2B5EF4-FFF2-40B4-BE49-F238E27FC236}">
                      <a16:creationId xmlns:a16="http://schemas.microsoft.com/office/drawing/2014/main" id="{7537E8B2-DA67-4975-8DFE-A2BEE31A9BEF}"/>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BE6280-90C1-473C-8797-115D6386BE60}"/>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0" name="Straight Connector 9">
              <a:extLst>
                <a:ext uri="{FF2B5EF4-FFF2-40B4-BE49-F238E27FC236}">
                  <a16:creationId xmlns:a16="http://schemas.microsoft.com/office/drawing/2014/main" id="{2C2FDEF2-8F51-481F-A330-D0DFBD29D3B1}"/>
                </a:ext>
              </a:extLst>
            </p:cNvPr>
            <p:cNvCxnSpPr/>
            <p:nvPr/>
          </p:nvCxnSpPr>
          <p:spPr>
            <a:xfrm flipV="1">
              <a:off x="1610106" y="2714626"/>
              <a:ext cx="64388" cy="512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31FCFAFA-E265-49D0-859E-0639AD803000}"/>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INSTALLER QUALIFICATIONS </a:t>
            </a:r>
            <a:r>
              <a:rPr kumimoji="0" lang="en-US" sz="4400" b="0" i="0" u="none" strike="noStrike" kern="1200" cap="none" spc="0" normalizeH="0" baseline="0" noProof="0" dirty="0">
                <a:ln>
                  <a:noFill/>
                </a:ln>
                <a:solidFill>
                  <a:srgbClr val="FFFFFF">
                    <a:lumMod val="65000"/>
                  </a:srgb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TCNA HANDBOOK LANGUAGE</a:t>
            </a:r>
          </a:p>
        </p:txBody>
      </p:sp>
    </p:spTree>
    <p:extLst>
      <p:ext uri="{BB962C8B-B14F-4D97-AF65-F5344CB8AC3E}">
        <p14:creationId xmlns:p14="http://schemas.microsoft.com/office/powerpoint/2010/main" val="280196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8"/>
          <p:cNvSpPr txBox="1">
            <a:spLocks noChangeArrowheads="1"/>
          </p:cNvSpPr>
          <p:nvPr/>
        </p:nvSpPr>
        <p:spPr bwMode="auto">
          <a:xfrm>
            <a:off x="5791200" y="3064599"/>
            <a:ext cx="4572000" cy="1754326"/>
          </a:xfrm>
          <a:prstGeom prst="rect">
            <a:avLst/>
          </a:prstGeom>
          <a:noFill/>
          <a:ln w="9525">
            <a:noFill/>
            <a:miter lim="800000"/>
            <a:headEnd/>
            <a:tailEnd/>
          </a:ln>
          <a:effectLst/>
        </p:spPr>
        <p:txBody>
          <a:bodyPr wrap="square" lIns="90233" tIns="45122" rIns="90233" bIns="451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itchFamily="34" charset="0"/>
              </a:rPr>
              <a:t>“Journeyman Tile Layers Apprenticeship Programs… Contractors that employ union Journeymen Tile Setters can be found through the Union Locals that list their signatory contractors, primarily the Bricklayer and Allied Craftworkers (BAC)…</a:t>
            </a:r>
          </a:p>
        </p:txBody>
      </p:sp>
      <p:sp>
        <p:nvSpPr>
          <p:cNvPr id="6" name="Text Box 48"/>
          <p:cNvSpPr txBox="1">
            <a:spLocks noChangeArrowheads="1"/>
          </p:cNvSpPr>
          <p:nvPr/>
        </p:nvSpPr>
        <p:spPr bwMode="auto">
          <a:xfrm>
            <a:off x="5372100" y="1203014"/>
            <a:ext cx="4686300" cy="645123"/>
          </a:xfrm>
          <a:prstGeom prst="rect">
            <a:avLst/>
          </a:prstGeom>
          <a:noFill/>
          <a:ln w="9525">
            <a:noFill/>
            <a:miter lim="800000"/>
            <a:headEnd/>
            <a:tailEnd/>
          </a:ln>
          <a:effectLst/>
        </p:spPr>
        <p:txBody>
          <a:bodyPr wrap="square" lIns="90233" tIns="45122" rIns="90233" bIns="451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itchFamily="34" charset="0"/>
              </a:rPr>
              <a:t>“Every aspect of a tile installation relies on the tile contracting company and its installers.”</a:t>
            </a:r>
          </a:p>
        </p:txBody>
      </p:sp>
      <p:sp>
        <p:nvSpPr>
          <p:cNvPr id="7" name="Text Box 48"/>
          <p:cNvSpPr txBox="1">
            <a:spLocks noChangeArrowheads="1"/>
          </p:cNvSpPr>
          <p:nvPr/>
        </p:nvSpPr>
        <p:spPr bwMode="auto">
          <a:xfrm>
            <a:off x="5372100" y="1993739"/>
            <a:ext cx="4495800" cy="923330"/>
          </a:xfrm>
          <a:prstGeom prst="rect">
            <a:avLst/>
          </a:prstGeom>
          <a:noFill/>
          <a:ln w="9525">
            <a:noFill/>
            <a:miter lim="800000"/>
            <a:headEnd/>
            <a:tailEnd/>
          </a:ln>
          <a:effectLst/>
        </p:spPr>
        <p:txBody>
          <a:bodyPr wrap="square" lIns="90233" tIns="45122" rIns="90233" bIns="451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itchFamily="34" charset="0"/>
              </a:rPr>
              <a:t>“The following non-profit programs are well-established and recognized by the Handbook Committee:  </a:t>
            </a:r>
          </a:p>
        </p:txBody>
      </p:sp>
      <p:sp>
        <p:nvSpPr>
          <p:cNvPr id="10" name="Text Box 48"/>
          <p:cNvSpPr txBox="1">
            <a:spLocks noChangeArrowheads="1"/>
          </p:cNvSpPr>
          <p:nvPr/>
        </p:nvSpPr>
        <p:spPr bwMode="auto">
          <a:xfrm>
            <a:off x="5791200" y="5264554"/>
            <a:ext cx="4495800" cy="646331"/>
          </a:xfrm>
          <a:prstGeom prst="rect">
            <a:avLst/>
          </a:prstGeom>
          <a:noFill/>
          <a:ln w="9525">
            <a:noFill/>
            <a:miter lim="800000"/>
            <a:headEnd/>
            <a:tailEnd/>
          </a:ln>
          <a:effectLst/>
        </p:spPr>
        <p:txBody>
          <a:bodyPr wrap="square" lIns="90233" tIns="45122" rIns="90233" bIns="451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itchFamily="34" charset="0"/>
              </a:rPr>
              <a:t>“Tile Contractors’ Association of America (TCAA) Trowel of Excellence Program…”</a:t>
            </a:r>
          </a:p>
        </p:txBody>
      </p:sp>
      <p:sp>
        <p:nvSpPr>
          <p:cNvPr id="11" name="Text Box 48"/>
          <p:cNvSpPr txBox="1">
            <a:spLocks noChangeArrowheads="1"/>
          </p:cNvSpPr>
          <p:nvPr/>
        </p:nvSpPr>
        <p:spPr bwMode="auto">
          <a:xfrm>
            <a:off x="5791233" y="4864261"/>
            <a:ext cx="3046655" cy="369332"/>
          </a:xfrm>
          <a:prstGeom prst="rect">
            <a:avLst/>
          </a:prstGeom>
          <a:noFill/>
          <a:ln w="9525">
            <a:noFill/>
            <a:miter lim="800000"/>
            <a:headEnd/>
            <a:tailEnd/>
          </a:ln>
          <a:effectLst/>
        </p:spPr>
        <p:txBody>
          <a:bodyPr wrap="square" lIns="90233" tIns="45122" rIns="90233" bIns="451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itchFamily="34" charset="0"/>
              </a:rPr>
              <a:t>“IMI Contractor College…</a:t>
            </a:r>
          </a:p>
        </p:txBody>
      </p:sp>
      <p:pic>
        <p:nvPicPr>
          <p:cNvPr id="3075" name="Picture 3"/>
          <p:cNvPicPr>
            <a:picLocks noChangeAspect="1" noChangeArrowheads="1"/>
          </p:cNvPicPr>
          <p:nvPr/>
        </p:nvPicPr>
        <p:blipFill>
          <a:blip r:embed="rId2" cstate="print"/>
          <a:stretch>
            <a:fillRect/>
          </a:stretch>
        </p:blipFill>
        <p:spPr bwMode="auto">
          <a:xfrm>
            <a:off x="-4467819" y="1355053"/>
            <a:ext cx="3679776" cy="4773765"/>
          </a:xfrm>
          <a:prstGeom prst="rect">
            <a:avLst/>
          </a:prstGeom>
          <a:ln>
            <a:noFill/>
          </a:ln>
          <a:effectLst>
            <a:outerShdw blurRad="292100" dist="139700" dir="2700000" algn="tl" rotWithShape="0">
              <a:srgbClr val="333333">
                <a:alpha val="65000"/>
              </a:srgbClr>
            </a:outerShdw>
          </a:effectLst>
        </p:spPr>
      </p:pic>
      <p:sp>
        <p:nvSpPr>
          <p:cNvPr id="12" name="Text Box 48">
            <a:extLst>
              <a:ext uri="{FF2B5EF4-FFF2-40B4-BE49-F238E27FC236}">
                <a16:creationId xmlns:a16="http://schemas.microsoft.com/office/drawing/2014/main" id="{82A967C0-9CF0-45C3-B1FA-49F75B4A05C2}"/>
              </a:ext>
            </a:extLst>
          </p:cNvPr>
          <p:cNvSpPr txBox="1">
            <a:spLocks noChangeArrowheads="1"/>
          </p:cNvSpPr>
          <p:nvPr/>
        </p:nvSpPr>
        <p:spPr bwMode="auto">
          <a:xfrm>
            <a:off x="5791199" y="5990794"/>
            <a:ext cx="4676775" cy="368124"/>
          </a:xfrm>
          <a:prstGeom prst="rect">
            <a:avLst/>
          </a:prstGeom>
          <a:noFill/>
          <a:ln w="9525">
            <a:noFill/>
            <a:miter lim="800000"/>
            <a:headEnd/>
            <a:tailEnd/>
          </a:ln>
          <a:effectLst/>
        </p:spPr>
        <p:txBody>
          <a:bodyPr wrap="square" lIns="90233" tIns="45122" rIns="90233" bIns="451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itchFamily="34" charset="0"/>
              </a:rPr>
              <a:t>“Advanced Certification for Tile Installers (ACT)”</a:t>
            </a:r>
          </a:p>
        </p:txBody>
      </p:sp>
      <p:grpSp>
        <p:nvGrpSpPr>
          <p:cNvPr id="2" name="Group 1">
            <a:extLst>
              <a:ext uri="{FF2B5EF4-FFF2-40B4-BE49-F238E27FC236}">
                <a16:creationId xmlns:a16="http://schemas.microsoft.com/office/drawing/2014/main" id="{2E8F05D0-7772-49E8-B5D2-A2B2EF8B85FA}"/>
              </a:ext>
            </a:extLst>
          </p:cNvPr>
          <p:cNvGrpSpPr/>
          <p:nvPr/>
        </p:nvGrpSpPr>
        <p:grpSpPr>
          <a:xfrm>
            <a:off x="616176" y="1045751"/>
            <a:ext cx="4047259" cy="5313168"/>
            <a:chOff x="616176" y="1045751"/>
            <a:chExt cx="4047259" cy="5313168"/>
          </a:xfrm>
        </p:grpSpPr>
        <p:pic>
          <p:nvPicPr>
            <p:cNvPr id="14" name="Picture 13">
              <a:extLst>
                <a:ext uri="{FF2B5EF4-FFF2-40B4-BE49-F238E27FC236}">
                  <a16:creationId xmlns:a16="http://schemas.microsoft.com/office/drawing/2014/main" id="{749907DF-5936-47FA-BBF1-ECF343D4D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76" y="1045751"/>
              <a:ext cx="4047259" cy="5313168"/>
            </a:xfrm>
            <a:prstGeom prst="rect">
              <a:avLst/>
            </a:prstGeom>
            <a:ln>
              <a:noFill/>
            </a:ln>
            <a:effectLst>
              <a:outerShdw blurRad="292100" dist="139700" dir="2700000" algn="tl" rotWithShape="0">
                <a:srgbClr val="333333">
                  <a:alpha val="65000"/>
                </a:srgbClr>
              </a:outerShdw>
            </a:effectLst>
          </p:spPr>
        </p:pic>
        <p:sp>
          <p:nvSpPr>
            <p:cNvPr id="16" name="Date Placeholder 3">
              <a:extLst>
                <a:ext uri="{FF2B5EF4-FFF2-40B4-BE49-F238E27FC236}">
                  <a16:creationId xmlns:a16="http://schemas.microsoft.com/office/drawing/2014/main" id="{BEBFF540-8CFA-4DCF-B8C4-026FD9CF012C}"/>
                </a:ext>
              </a:extLst>
            </p:cNvPr>
            <p:cNvSpPr txBox="1">
              <a:spLocks/>
            </p:cNvSpPr>
            <p:nvPr/>
          </p:nvSpPr>
          <p:spPr>
            <a:xfrm>
              <a:off x="1663432" y="5812249"/>
              <a:ext cx="2813317" cy="472145"/>
            </a:xfrm>
            <a:prstGeom prst="rect">
              <a:avLst/>
            </a:prstGeom>
            <a:solidFill>
              <a:srgbClr val="165090"/>
            </a:solidFill>
          </p:spPr>
          <p:txBody>
            <a:bodyPr vert="horz" lIns="91440" tIns="45720" rIns="91440" bIns="45720" rtlCol="0" anchor="ctr"/>
            <a:lstStyle>
              <a:defPPr>
                <a:defRPr lang="en-US"/>
              </a:defPPr>
              <a:lvl1pPr algn="l" rtl="0" fontAlgn="base">
                <a:spcBef>
                  <a:spcPct val="0"/>
                </a:spcBef>
                <a:spcAft>
                  <a:spcPct val="0"/>
                </a:spcAft>
                <a:defRPr sz="2900" kern="1200" cap="all" baseline="0">
                  <a:solidFill>
                    <a:schemeClr val="tx1">
                      <a:tint val="75000"/>
                    </a:schemeClr>
                  </a:solidFill>
                  <a:latin typeface="Teko" panose="02000000000000000000" pitchFamily="2" charset="77"/>
                  <a:ea typeface="+mn-ea"/>
                  <a:cs typeface="Teko" panose="02000000000000000000" pitchFamily="2" charset="77"/>
                </a:defRPr>
              </a:lvl1pPr>
              <a:lvl2pPr marL="451530" algn="l" rtl="0" fontAlgn="base">
                <a:spcBef>
                  <a:spcPct val="0"/>
                </a:spcBef>
                <a:spcAft>
                  <a:spcPct val="0"/>
                </a:spcAft>
                <a:defRPr sz="2400" kern="1200">
                  <a:solidFill>
                    <a:srgbClr val="FFFF00"/>
                  </a:solidFill>
                  <a:latin typeface="Arial" charset="0"/>
                  <a:ea typeface="+mn-ea"/>
                  <a:cs typeface="Arial" charset="0"/>
                </a:defRPr>
              </a:lvl2pPr>
              <a:lvl3pPr marL="903054" algn="l" rtl="0" fontAlgn="base">
                <a:spcBef>
                  <a:spcPct val="0"/>
                </a:spcBef>
                <a:spcAft>
                  <a:spcPct val="0"/>
                </a:spcAft>
                <a:defRPr sz="2400" kern="1200">
                  <a:solidFill>
                    <a:srgbClr val="FFFF00"/>
                  </a:solidFill>
                  <a:latin typeface="Arial" charset="0"/>
                  <a:ea typeface="+mn-ea"/>
                  <a:cs typeface="Arial" charset="0"/>
                </a:defRPr>
              </a:lvl3pPr>
              <a:lvl4pPr marL="1354553" algn="l" rtl="0" fontAlgn="base">
                <a:spcBef>
                  <a:spcPct val="0"/>
                </a:spcBef>
                <a:spcAft>
                  <a:spcPct val="0"/>
                </a:spcAft>
                <a:defRPr sz="2400" kern="1200">
                  <a:solidFill>
                    <a:srgbClr val="FFFF00"/>
                  </a:solidFill>
                  <a:latin typeface="Arial" charset="0"/>
                  <a:ea typeface="+mn-ea"/>
                  <a:cs typeface="Arial" charset="0"/>
                </a:defRPr>
              </a:lvl4pPr>
              <a:lvl5pPr marL="1806066" algn="l" rtl="0" fontAlgn="base">
                <a:spcBef>
                  <a:spcPct val="0"/>
                </a:spcBef>
                <a:spcAft>
                  <a:spcPct val="0"/>
                </a:spcAft>
                <a:defRPr sz="2400" kern="1200">
                  <a:solidFill>
                    <a:srgbClr val="FFFF00"/>
                  </a:solidFill>
                  <a:latin typeface="Arial" charset="0"/>
                  <a:ea typeface="+mn-ea"/>
                  <a:cs typeface="Arial" charset="0"/>
                </a:defRPr>
              </a:lvl5pPr>
              <a:lvl6pPr marL="2257578" algn="l" defTabSz="903054" rtl="0" eaLnBrk="1" latinLnBrk="0" hangingPunct="1">
                <a:defRPr sz="2400" kern="1200">
                  <a:solidFill>
                    <a:srgbClr val="FFFF00"/>
                  </a:solidFill>
                  <a:latin typeface="Arial" charset="0"/>
                  <a:ea typeface="+mn-ea"/>
                  <a:cs typeface="Arial" charset="0"/>
                </a:defRPr>
              </a:lvl6pPr>
              <a:lvl7pPr marL="2709090" algn="l" defTabSz="903054" rtl="0" eaLnBrk="1" latinLnBrk="0" hangingPunct="1">
                <a:defRPr sz="2400" kern="1200">
                  <a:solidFill>
                    <a:srgbClr val="FFFF00"/>
                  </a:solidFill>
                  <a:latin typeface="Arial" charset="0"/>
                  <a:ea typeface="+mn-ea"/>
                  <a:cs typeface="Arial" charset="0"/>
                </a:defRPr>
              </a:lvl7pPr>
              <a:lvl8pPr marL="3160608" algn="l" defTabSz="903054" rtl="0" eaLnBrk="1" latinLnBrk="0" hangingPunct="1">
                <a:defRPr sz="2400" kern="1200">
                  <a:solidFill>
                    <a:srgbClr val="FFFF00"/>
                  </a:solidFill>
                  <a:latin typeface="Arial" charset="0"/>
                  <a:ea typeface="+mn-ea"/>
                  <a:cs typeface="Arial" charset="0"/>
                </a:defRPr>
              </a:lvl8pPr>
              <a:lvl9pPr marL="3612123" algn="l" defTabSz="903054" rtl="0" eaLnBrk="1" latinLnBrk="0" hangingPunct="1">
                <a:defRPr sz="2400" kern="1200">
                  <a:solidFill>
                    <a:srgbClr val="FFFF00"/>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all" spc="0" normalizeH="0" baseline="0" noProof="0" dirty="0">
                <a:ln>
                  <a:noFill/>
                </a:ln>
                <a:solidFill>
                  <a:prstClr val="black">
                    <a:tint val="75000"/>
                  </a:prstClr>
                </a:solidFill>
                <a:effectLst/>
                <a:uLnTx/>
                <a:uFillTx/>
                <a:latin typeface="Teko Light" panose="02000000000000000000" pitchFamily="2" charset="0"/>
                <a:ea typeface="+mn-ea"/>
                <a:cs typeface="Teko Light" panose="02000000000000000000" pitchFamily="2" charset="0"/>
              </a:endParaRPr>
            </a:p>
          </p:txBody>
        </p:sp>
      </p:grpSp>
      <p:grpSp>
        <p:nvGrpSpPr>
          <p:cNvPr id="17" name="Group 16">
            <a:extLst>
              <a:ext uri="{FF2B5EF4-FFF2-40B4-BE49-F238E27FC236}">
                <a16:creationId xmlns:a16="http://schemas.microsoft.com/office/drawing/2014/main" id="{705718CE-A225-4E14-966D-6BA2D6197667}"/>
              </a:ext>
            </a:extLst>
          </p:cNvPr>
          <p:cNvGrpSpPr/>
          <p:nvPr/>
        </p:nvGrpSpPr>
        <p:grpSpPr>
          <a:xfrm>
            <a:off x="11260079" y="177312"/>
            <a:ext cx="748284" cy="889489"/>
            <a:chOff x="1610106" y="2714625"/>
            <a:chExt cx="748284" cy="889489"/>
          </a:xfrm>
        </p:grpSpPr>
        <p:grpSp>
          <p:nvGrpSpPr>
            <p:cNvPr id="18" name="Group 17">
              <a:extLst>
                <a:ext uri="{FF2B5EF4-FFF2-40B4-BE49-F238E27FC236}">
                  <a16:creationId xmlns:a16="http://schemas.microsoft.com/office/drawing/2014/main" id="{CA95EC38-2C62-4028-9CC1-6AEB33B7A1CA}"/>
                </a:ext>
              </a:extLst>
            </p:cNvPr>
            <p:cNvGrpSpPr/>
            <p:nvPr/>
          </p:nvGrpSpPr>
          <p:grpSpPr>
            <a:xfrm>
              <a:off x="1612392" y="2714625"/>
              <a:ext cx="745998" cy="889489"/>
              <a:chOff x="1612392" y="2714625"/>
              <a:chExt cx="745998" cy="889489"/>
            </a:xfrm>
          </p:grpSpPr>
          <p:sp>
            <p:nvSpPr>
              <p:cNvPr id="20" name="TextBox 19">
                <a:extLst>
                  <a:ext uri="{FF2B5EF4-FFF2-40B4-BE49-F238E27FC236}">
                    <a16:creationId xmlns:a16="http://schemas.microsoft.com/office/drawing/2014/main" id="{E4668F0A-9D78-4332-A8C1-692FE3FA1724}"/>
                  </a:ext>
                </a:extLst>
              </p:cNvPr>
              <p:cNvSpPr txBox="1"/>
              <p:nvPr/>
            </p:nvSpPr>
            <p:spPr>
              <a:xfrm>
                <a:off x="1612392" y="2765914"/>
                <a:ext cx="685800" cy="838200"/>
              </a:xfrm>
              <a:prstGeom prst="rect">
                <a:avLst/>
              </a:prstGeom>
              <a:solidFill>
                <a:srgbClr val="FF6600"/>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TCNA</a:t>
                </a:r>
              </a:p>
            </p:txBody>
          </p:sp>
          <p:grpSp>
            <p:nvGrpSpPr>
              <p:cNvPr id="21" name="Group 20">
                <a:extLst>
                  <a:ext uri="{FF2B5EF4-FFF2-40B4-BE49-F238E27FC236}">
                    <a16:creationId xmlns:a16="http://schemas.microsoft.com/office/drawing/2014/main" id="{D2359A65-A7F1-496A-B67A-0F0F79542534}"/>
                  </a:ext>
                </a:extLst>
              </p:cNvPr>
              <p:cNvGrpSpPr/>
              <p:nvPr/>
            </p:nvGrpSpPr>
            <p:grpSpPr>
              <a:xfrm>
                <a:off x="1633347" y="2748915"/>
                <a:ext cx="685800" cy="838200"/>
                <a:chOff x="1676400" y="2667000"/>
                <a:chExt cx="685800" cy="838200"/>
              </a:xfrm>
            </p:grpSpPr>
            <p:cxnSp>
              <p:nvCxnSpPr>
                <p:cNvPr id="28" name="Straight Connector 27">
                  <a:extLst>
                    <a:ext uri="{FF2B5EF4-FFF2-40B4-BE49-F238E27FC236}">
                      <a16:creationId xmlns:a16="http://schemas.microsoft.com/office/drawing/2014/main" id="{D72262C0-87ED-4ACE-99CA-46F6A7B12BC0}"/>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D28B7A-315C-4802-9749-428C560F7FC8}"/>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CED9AE9-3BC4-4135-8894-2B10C9797610}"/>
                  </a:ext>
                </a:extLst>
              </p:cNvPr>
              <p:cNvGrpSpPr/>
              <p:nvPr/>
            </p:nvGrpSpPr>
            <p:grpSpPr>
              <a:xfrm>
                <a:off x="1653540" y="2731770"/>
                <a:ext cx="685800" cy="838200"/>
                <a:chOff x="1676400" y="2667000"/>
                <a:chExt cx="685800" cy="838200"/>
              </a:xfrm>
            </p:grpSpPr>
            <p:cxnSp>
              <p:nvCxnSpPr>
                <p:cNvPr id="26" name="Straight Connector 25">
                  <a:extLst>
                    <a:ext uri="{FF2B5EF4-FFF2-40B4-BE49-F238E27FC236}">
                      <a16:creationId xmlns:a16="http://schemas.microsoft.com/office/drawing/2014/main" id="{BE46262E-AA7B-4EA3-829A-56B131F804CE}"/>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B9B0C7-2DB9-4F67-BB15-12C75F769843}"/>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EB68713-9F67-4294-8ED3-48A7385AB50B}"/>
                  </a:ext>
                </a:extLst>
              </p:cNvPr>
              <p:cNvGrpSpPr/>
              <p:nvPr/>
            </p:nvGrpSpPr>
            <p:grpSpPr>
              <a:xfrm>
                <a:off x="1672590" y="2714625"/>
                <a:ext cx="685800" cy="838200"/>
                <a:chOff x="1674495" y="2667000"/>
                <a:chExt cx="685800" cy="838200"/>
              </a:xfrm>
            </p:grpSpPr>
            <p:cxnSp>
              <p:nvCxnSpPr>
                <p:cNvPr id="24" name="Straight Connector 23">
                  <a:extLst>
                    <a:ext uri="{FF2B5EF4-FFF2-40B4-BE49-F238E27FC236}">
                      <a16:creationId xmlns:a16="http://schemas.microsoft.com/office/drawing/2014/main" id="{808A9E37-C569-4C57-8FEB-BC75E3E24EEB}"/>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65B2ED-8032-4E8F-B4C3-423FB562AF73}"/>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9" name="Straight Connector 18">
              <a:extLst>
                <a:ext uri="{FF2B5EF4-FFF2-40B4-BE49-F238E27FC236}">
                  <a16:creationId xmlns:a16="http://schemas.microsoft.com/office/drawing/2014/main" id="{8F173CA8-C92F-4151-A906-33C0BFB9136D}"/>
                </a:ext>
              </a:extLst>
            </p:cNvPr>
            <p:cNvCxnSpPr/>
            <p:nvPr/>
          </p:nvCxnSpPr>
          <p:spPr>
            <a:xfrm flipV="1">
              <a:off x="1610106" y="2714626"/>
              <a:ext cx="64388" cy="512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06EEDE72-42CF-43E8-9704-E2F22B624F44}"/>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INSTALLER QUALIFICATIONS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TCNA HANDBOOK LANGUAGE</a:t>
            </a:r>
          </a:p>
        </p:txBody>
      </p:sp>
    </p:spTree>
    <p:extLst>
      <p:ext uri="{BB962C8B-B14F-4D97-AF65-F5344CB8AC3E}">
        <p14:creationId xmlns:p14="http://schemas.microsoft.com/office/powerpoint/2010/main" val="146450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DC52D7-3E5E-4039-B464-1FEC06B00142}"/>
              </a:ext>
            </a:extLst>
          </p:cNvPr>
          <p:cNvSpPr txBox="1">
            <a:spLocks/>
          </p:cNvSpPr>
          <p:nvPr/>
        </p:nvSpPr>
        <p:spPr>
          <a:xfrm>
            <a:off x="790121" y="1064641"/>
            <a:ext cx="10907073" cy="123634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Dozens of factors contribute to the performance and durability of a stone installation. These factors can be categorized by the variability of materials, methods, and applications. To predict performance, we must understand: </a:t>
            </a:r>
          </a:p>
        </p:txBody>
      </p:sp>
      <p:pic>
        <p:nvPicPr>
          <p:cNvPr id="2" name="Picture 1">
            <a:extLst>
              <a:ext uri="{FF2B5EF4-FFF2-40B4-BE49-F238E27FC236}">
                <a16:creationId xmlns:a16="http://schemas.microsoft.com/office/drawing/2014/main" id="{91D26AF6-EE37-4FB6-4FA7-EF65E91AA4A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28112" y="2460258"/>
            <a:ext cx="6063359" cy="3410639"/>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2055C576-63F6-0DD2-C1CF-C8E200EFE3D6}"/>
              </a:ext>
            </a:extLst>
          </p:cNvPr>
          <p:cNvGrpSpPr/>
          <p:nvPr/>
        </p:nvGrpSpPr>
        <p:grpSpPr>
          <a:xfrm>
            <a:off x="1001239" y="2790045"/>
            <a:ext cx="3839816" cy="638955"/>
            <a:chOff x="1001239" y="2790045"/>
            <a:chExt cx="3839816" cy="638955"/>
          </a:xfrm>
        </p:grpSpPr>
        <p:sp>
          <p:nvSpPr>
            <p:cNvPr id="9" name="TextBox 8">
              <a:extLst>
                <a:ext uri="{FF2B5EF4-FFF2-40B4-BE49-F238E27FC236}">
                  <a16:creationId xmlns:a16="http://schemas.microsoft.com/office/drawing/2014/main" id="{456DDC96-436F-41E6-849F-FD58E8E1B574}"/>
                </a:ext>
              </a:extLst>
            </p:cNvPr>
            <p:cNvSpPr txBox="1">
              <a:spLocks/>
            </p:cNvSpPr>
            <p:nvPr/>
          </p:nvSpPr>
          <p:spPr>
            <a:xfrm>
              <a:off x="1001239" y="2855422"/>
              <a:ext cx="3839816" cy="573578"/>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WHAT is being installed?</a:t>
              </a:r>
            </a:p>
          </p:txBody>
        </p:sp>
        <p:sp>
          <p:nvSpPr>
            <p:cNvPr id="7" name="TextBox 6">
              <a:extLst>
                <a:ext uri="{FF2B5EF4-FFF2-40B4-BE49-F238E27FC236}">
                  <a16:creationId xmlns:a16="http://schemas.microsoft.com/office/drawing/2014/main" id="{B0BD2980-828A-8326-F88A-9DE969F6D397}"/>
                </a:ext>
              </a:extLst>
            </p:cNvPr>
            <p:cNvSpPr txBox="1">
              <a:spLocks/>
            </p:cNvSpPr>
            <p:nvPr/>
          </p:nvSpPr>
          <p:spPr>
            <a:xfrm>
              <a:off x="1283970" y="2790045"/>
              <a:ext cx="902970" cy="490318"/>
            </a:xfrm>
            <a:prstGeom prst="rect">
              <a:avLst/>
            </a:prstGeom>
            <a:solidFill>
              <a:srgbClr val="68BD46">
                <a:alpha val="17647"/>
              </a:srgbClr>
            </a:solid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grpSp>
      <p:grpSp>
        <p:nvGrpSpPr>
          <p:cNvPr id="18" name="Group 17">
            <a:extLst>
              <a:ext uri="{FF2B5EF4-FFF2-40B4-BE49-F238E27FC236}">
                <a16:creationId xmlns:a16="http://schemas.microsoft.com/office/drawing/2014/main" id="{56B98159-7B12-810B-A870-CA589620AD08}"/>
              </a:ext>
            </a:extLst>
          </p:cNvPr>
          <p:cNvGrpSpPr/>
          <p:nvPr/>
        </p:nvGrpSpPr>
        <p:grpSpPr>
          <a:xfrm>
            <a:off x="1001239" y="3443771"/>
            <a:ext cx="4237056" cy="624184"/>
            <a:chOff x="1001239" y="3443771"/>
            <a:chExt cx="4237056" cy="624184"/>
          </a:xfrm>
        </p:grpSpPr>
        <p:sp>
          <p:nvSpPr>
            <p:cNvPr id="12" name="TextBox 11">
              <a:extLst>
                <a:ext uri="{FF2B5EF4-FFF2-40B4-BE49-F238E27FC236}">
                  <a16:creationId xmlns:a16="http://schemas.microsoft.com/office/drawing/2014/main" id="{491757FF-4D36-4D64-BECB-69F5DE2BCB56}"/>
                </a:ext>
              </a:extLst>
            </p:cNvPr>
            <p:cNvSpPr txBox="1">
              <a:spLocks/>
            </p:cNvSpPr>
            <p:nvPr/>
          </p:nvSpPr>
          <p:spPr>
            <a:xfrm>
              <a:off x="1001239" y="3494377"/>
              <a:ext cx="4237056" cy="573578"/>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HOW is it being installed?</a:t>
              </a:r>
            </a:p>
          </p:txBody>
        </p:sp>
        <p:sp>
          <p:nvSpPr>
            <p:cNvPr id="8" name="TextBox 7">
              <a:extLst>
                <a:ext uri="{FF2B5EF4-FFF2-40B4-BE49-F238E27FC236}">
                  <a16:creationId xmlns:a16="http://schemas.microsoft.com/office/drawing/2014/main" id="{3D7013E0-82FA-27F6-ACE7-E64B53DD0D90}"/>
                </a:ext>
              </a:extLst>
            </p:cNvPr>
            <p:cNvSpPr txBox="1">
              <a:spLocks/>
            </p:cNvSpPr>
            <p:nvPr/>
          </p:nvSpPr>
          <p:spPr>
            <a:xfrm>
              <a:off x="1283970" y="3443771"/>
              <a:ext cx="815340" cy="490318"/>
            </a:xfrm>
            <a:prstGeom prst="rect">
              <a:avLst/>
            </a:prstGeom>
            <a:solidFill>
              <a:srgbClr val="68BD46">
                <a:alpha val="18000"/>
              </a:srgbClr>
            </a:solid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grpSp>
      <p:grpSp>
        <p:nvGrpSpPr>
          <p:cNvPr id="19" name="Group 18">
            <a:extLst>
              <a:ext uri="{FF2B5EF4-FFF2-40B4-BE49-F238E27FC236}">
                <a16:creationId xmlns:a16="http://schemas.microsoft.com/office/drawing/2014/main" id="{A7EB2CA0-8410-C5C7-646C-C83181A89CD1}"/>
              </a:ext>
            </a:extLst>
          </p:cNvPr>
          <p:cNvGrpSpPr/>
          <p:nvPr/>
        </p:nvGrpSpPr>
        <p:grpSpPr>
          <a:xfrm>
            <a:off x="1001239" y="4118561"/>
            <a:ext cx="4506879" cy="1052206"/>
            <a:chOff x="1001239" y="4118561"/>
            <a:chExt cx="4506879" cy="1052206"/>
          </a:xfrm>
        </p:grpSpPr>
        <p:sp>
          <p:nvSpPr>
            <p:cNvPr id="10" name="TextBox 9">
              <a:extLst>
                <a:ext uri="{FF2B5EF4-FFF2-40B4-BE49-F238E27FC236}">
                  <a16:creationId xmlns:a16="http://schemas.microsoft.com/office/drawing/2014/main" id="{99BA92FA-D364-436A-9DFF-572253C33D69}"/>
                </a:ext>
              </a:extLst>
            </p:cNvPr>
            <p:cNvSpPr txBox="1">
              <a:spLocks/>
            </p:cNvSpPr>
            <p:nvPr/>
          </p:nvSpPr>
          <p:spPr>
            <a:xfrm>
              <a:off x="1001239" y="4199992"/>
              <a:ext cx="4506879" cy="970775"/>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WHERE is it being installed?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      (How will it be used?)</a:t>
              </a:r>
            </a:p>
          </p:txBody>
        </p:sp>
        <p:sp>
          <p:nvSpPr>
            <p:cNvPr id="11" name="TextBox 10">
              <a:extLst>
                <a:ext uri="{FF2B5EF4-FFF2-40B4-BE49-F238E27FC236}">
                  <a16:creationId xmlns:a16="http://schemas.microsoft.com/office/drawing/2014/main" id="{58EFD9D7-5240-665D-73B4-48A62D9C2306}"/>
                </a:ext>
              </a:extLst>
            </p:cNvPr>
            <p:cNvSpPr txBox="1">
              <a:spLocks/>
            </p:cNvSpPr>
            <p:nvPr/>
          </p:nvSpPr>
          <p:spPr>
            <a:xfrm>
              <a:off x="1283970" y="4118561"/>
              <a:ext cx="1127760" cy="490318"/>
            </a:xfrm>
            <a:prstGeom prst="rect">
              <a:avLst/>
            </a:prstGeom>
            <a:solidFill>
              <a:srgbClr val="68BD46">
                <a:alpha val="18000"/>
              </a:srgbClr>
            </a:solid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grpSp>
      <p:grpSp>
        <p:nvGrpSpPr>
          <p:cNvPr id="20" name="Group 19">
            <a:extLst>
              <a:ext uri="{FF2B5EF4-FFF2-40B4-BE49-F238E27FC236}">
                <a16:creationId xmlns:a16="http://schemas.microsoft.com/office/drawing/2014/main" id="{A85372FA-A2F3-9D1D-32EC-F884D92F8879}"/>
              </a:ext>
            </a:extLst>
          </p:cNvPr>
          <p:cNvGrpSpPr/>
          <p:nvPr/>
        </p:nvGrpSpPr>
        <p:grpSpPr>
          <a:xfrm>
            <a:off x="1001239" y="5102074"/>
            <a:ext cx="3899777" cy="533389"/>
            <a:chOff x="1001239" y="5102074"/>
            <a:chExt cx="3899777" cy="533389"/>
          </a:xfrm>
        </p:grpSpPr>
        <p:sp>
          <p:nvSpPr>
            <p:cNvPr id="13" name="TextBox 12">
              <a:extLst>
                <a:ext uri="{FF2B5EF4-FFF2-40B4-BE49-F238E27FC236}">
                  <a16:creationId xmlns:a16="http://schemas.microsoft.com/office/drawing/2014/main" id="{C9E747A2-AF49-4944-91E2-A55B0F92E5B3}"/>
                </a:ext>
              </a:extLst>
            </p:cNvPr>
            <p:cNvSpPr txBox="1">
              <a:spLocks/>
            </p:cNvSpPr>
            <p:nvPr/>
          </p:nvSpPr>
          <p:spPr>
            <a:xfrm>
              <a:off x="1001239" y="5170767"/>
              <a:ext cx="3899777" cy="464696"/>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WHO are the installers?</a:t>
              </a:r>
            </a:p>
          </p:txBody>
        </p:sp>
        <p:sp>
          <p:nvSpPr>
            <p:cNvPr id="15" name="TextBox 14">
              <a:extLst>
                <a:ext uri="{FF2B5EF4-FFF2-40B4-BE49-F238E27FC236}">
                  <a16:creationId xmlns:a16="http://schemas.microsoft.com/office/drawing/2014/main" id="{703CFDA3-881C-D28D-76AD-2B0743AD98D4}"/>
                </a:ext>
              </a:extLst>
            </p:cNvPr>
            <p:cNvSpPr txBox="1">
              <a:spLocks/>
            </p:cNvSpPr>
            <p:nvPr/>
          </p:nvSpPr>
          <p:spPr>
            <a:xfrm>
              <a:off x="1283970" y="5102074"/>
              <a:ext cx="815340" cy="490318"/>
            </a:xfrm>
            <a:prstGeom prst="rect">
              <a:avLst/>
            </a:prstGeom>
            <a:solidFill>
              <a:srgbClr val="68BD46">
                <a:alpha val="18000"/>
              </a:srgbClr>
            </a:solid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grpSp>
      <p:sp>
        <p:nvSpPr>
          <p:cNvPr id="21" name="Title 1">
            <a:extLst>
              <a:ext uri="{FF2B5EF4-FFF2-40B4-BE49-F238E27FC236}">
                <a16:creationId xmlns:a16="http://schemas.microsoft.com/office/drawing/2014/main" id="{B71406DC-A5A8-4955-ACD4-73381E55162F}"/>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a:t>
            </a:r>
            <a:endPar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endParaRPr>
          </a:p>
        </p:txBody>
      </p:sp>
      <p:pic>
        <p:nvPicPr>
          <p:cNvPr id="14" name="Picture 13">
            <a:extLst>
              <a:ext uri="{FF2B5EF4-FFF2-40B4-BE49-F238E27FC236}">
                <a16:creationId xmlns:a16="http://schemas.microsoft.com/office/drawing/2014/main" id="{DD2FBE42-9D64-1178-042E-1BA1AF6F576F}"/>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1597557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E70C-D04A-BBDA-5161-2CCA65888596}"/>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7861E7FF-E29A-D9FA-20CC-8349463B3497}"/>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2" name="Title 1">
            <a:extLst>
              <a:ext uri="{FF2B5EF4-FFF2-40B4-BE49-F238E27FC236}">
                <a16:creationId xmlns:a16="http://schemas.microsoft.com/office/drawing/2014/main" id="{ECA78757-34D0-7AB5-D009-3C8D755E3298}"/>
              </a:ext>
            </a:extLst>
          </p:cNvPr>
          <p:cNvSpPr txBox="1">
            <a:spLocks/>
          </p:cNvSpPr>
          <p:nvPr/>
        </p:nvSpPr>
        <p:spPr>
          <a:xfrm>
            <a:off x="1021751" y="2683637"/>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CFCFC">
                    <a:lumMod val="90000"/>
                  </a:srgbClr>
                </a:solidFill>
                <a:effectLst/>
                <a:uLnTx/>
                <a:uFillTx/>
                <a:latin typeface="Trebuchet MS" panose="020B0703020202090204" pitchFamily="34" charset="0"/>
                <a:ea typeface="+mj-ea"/>
                <a:cs typeface="+mj-cs"/>
              </a:rPr>
              <a:t>PERFORMANCE | HOW IS IT BEING INSTALLED?</a:t>
            </a:r>
          </a:p>
        </p:txBody>
      </p:sp>
      <p:sp>
        <p:nvSpPr>
          <p:cNvPr id="5" name="Title 1">
            <a:extLst>
              <a:ext uri="{FF2B5EF4-FFF2-40B4-BE49-F238E27FC236}">
                <a16:creationId xmlns:a16="http://schemas.microsoft.com/office/drawing/2014/main" id="{D1314341-B29C-1D8B-1F8A-2211577FE8F2}"/>
              </a:ext>
            </a:extLst>
          </p:cNvPr>
          <p:cNvSpPr txBox="1">
            <a:spLocks/>
          </p:cNvSpPr>
          <p:nvPr/>
        </p:nvSpPr>
        <p:spPr>
          <a:xfrm>
            <a:off x="1021751" y="2059523"/>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WHAT IS BEING INSTALLED?</a:t>
            </a:r>
          </a:p>
        </p:txBody>
      </p:sp>
      <p:sp>
        <p:nvSpPr>
          <p:cNvPr id="7" name="Title 1">
            <a:extLst>
              <a:ext uri="{FF2B5EF4-FFF2-40B4-BE49-F238E27FC236}">
                <a16:creationId xmlns:a16="http://schemas.microsoft.com/office/drawing/2014/main" id="{7CD19161-7B9A-6CD3-1B9E-24A39C0BD765}"/>
              </a:ext>
            </a:extLst>
          </p:cNvPr>
          <p:cNvSpPr txBox="1">
            <a:spLocks/>
          </p:cNvSpPr>
          <p:nvPr/>
        </p:nvSpPr>
        <p:spPr>
          <a:xfrm>
            <a:off x="1021751" y="3307751"/>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CFCFC">
                    <a:lumMod val="90000"/>
                  </a:srgbClr>
                </a:solidFill>
                <a:effectLst/>
                <a:uLnTx/>
                <a:uFillTx/>
                <a:latin typeface="Trebuchet MS" panose="020B0703020202090204" pitchFamily="34" charset="0"/>
                <a:ea typeface="+mj-ea"/>
                <a:cs typeface="+mj-cs"/>
              </a:rPr>
              <a:t>PERFORMANCE | WHERE IS IT BEING INSTALLED?</a:t>
            </a:r>
          </a:p>
        </p:txBody>
      </p:sp>
      <p:sp>
        <p:nvSpPr>
          <p:cNvPr id="10" name="Title 1">
            <a:extLst>
              <a:ext uri="{FF2B5EF4-FFF2-40B4-BE49-F238E27FC236}">
                <a16:creationId xmlns:a16="http://schemas.microsoft.com/office/drawing/2014/main" id="{3D99A729-B9F3-60FC-9BB1-D6EE18E8AEC9}"/>
              </a:ext>
            </a:extLst>
          </p:cNvPr>
          <p:cNvSpPr txBox="1">
            <a:spLocks/>
          </p:cNvSpPr>
          <p:nvPr/>
        </p:nvSpPr>
        <p:spPr>
          <a:xfrm>
            <a:off x="1021751" y="3931865"/>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CFCFC">
                    <a:lumMod val="90000"/>
                  </a:srgbClr>
                </a:solidFill>
                <a:effectLst/>
                <a:uLnTx/>
                <a:uFillTx/>
                <a:latin typeface="Trebuchet MS" panose="020B0703020202090204" pitchFamily="34" charset="0"/>
                <a:ea typeface="+mj-ea"/>
                <a:cs typeface="+mj-cs"/>
              </a:rPr>
              <a:t>PERFORMANCE | WHO ARE THE INSTALLERS?</a:t>
            </a:r>
          </a:p>
        </p:txBody>
      </p:sp>
    </p:spTree>
    <p:extLst>
      <p:ext uri="{BB962C8B-B14F-4D97-AF65-F5344CB8AC3E}">
        <p14:creationId xmlns:p14="http://schemas.microsoft.com/office/powerpoint/2010/main" val="2666099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CD890D0-9C32-4697-ACB9-58BD15ED2203}"/>
              </a:ext>
            </a:extLst>
          </p:cNvPr>
          <p:cNvGraphicFramePr>
            <a:graphicFrameLocks noChangeAspect="1"/>
          </p:cNvGraphicFramePr>
          <p:nvPr/>
        </p:nvGraphicFramePr>
        <p:xfrm>
          <a:off x="3145586" y="2271908"/>
          <a:ext cx="7308420" cy="2767965"/>
        </p:xfrm>
        <a:graphic>
          <a:graphicData uri="http://schemas.openxmlformats.org/presentationml/2006/ole">
            <mc:AlternateContent xmlns:mc="http://schemas.openxmlformats.org/markup-compatibility/2006">
              <mc:Choice xmlns:v="urn:schemas-microsoft-com:vml" Requires="v">
                <p:oleObj name="Worksheet" r:id="rId3" imgW="5151076" imgH="1950751" progId="Excel.Sheet.12">
                  <p:embed/>
                </p:oleObj>
              </mc:Choice>
              <mc:Fallback>
                <p:oleObj name="Worksheet" r:id="rId3" imgW="5151076" imgH="1950751" progId="Excel.Sheet.12">
                  <p:embed/>
                  <p:pic>
                    <p:nvPicPr>
                      <p:cNvPr id="2" name="Object 1">
                        <a:extLst>
                          <a:ext uri="{FF2B5EF4-FFF2-40B4-BE49-F238E27FC236}">
                            <a16:creationId xmlns:a16="http://schemas.microsoft.com/office/drawing/2014/main" id="{5CD890D0-9C32-4697-ACB9-58BD15ED2203}"/>
                          </a:ext>
                        </a:extLst>
                      </p:cNvPr>
                      <p:cNvPicPr/>
                      <p:nvPr/>
                    </p:nvPicPr>
                    <p:blipFill>
                      <a:blip r:embed="rId4"/>
                      <a:stretch>
                        <a:fillRect/>
                      </a:stretch>
                    </p:blipFill>
                    <p:spPr>
                      <a:xfrm>
                        <a:off x="3145586" y="2271908"/>
                        <a:ext cx="7308420" cy="2767965"/>
                      </a:xfrm>
                      <a:prstGeom prst="rect">
                        <a:avLst/>
                      </a:prstGeom>
                    </p:spPr>
                  </p:pic>
                </p:oleObj>
              </mc:Fallback>
            </mc:AlternateContent>
          </a:graphicData>
        </a:graphic>
      </p:graphicFrame>
      <p:grpSp>
        <p:nvGrpSpPr>
          <p:cNvPr id="62" name="Group 61">
            <a:extLst>
              <a:ext uri="{FF2B5EF4-FFF2-40B4-BE49-F238E27FC236}">
                <a16:creationId xmlns:a16="http://schemas.microsoft.com/office/drawing/2014/main" id="{66BEF0FB-7160-4BBB-A720-AEA812F0C990}"/>
              </a:ext>
            </a:extLst>
          </p:cNvPr>
          <p:cNvGrpSpPr/>
          <p:nvPr/>
        </p:nvGrpSpPr>
        <p:grpSpPr>
          <a:xfrm>
            <a:off x="4315117" y="823695"/>
            <a:ext cx="2111083" cy="2284613"/>
            <a:chOff x="3263557" y="823695"/>
            <a:chExt cx="2111083" cy="2284613"/>
          </a:xfrm>
        </p:grpSpPr>
        <p:sp>
          <p:nvSpPr>
            <p:cNvPr id="7" name="Rectangle 7">
              <a:extLst>
                <a:ext uri="{FF2B5EF4-FFF2-40B4-BE49-F238E27FC236}">
                  <a16:creationId xmlns:a16="http://schemas.microsoft.com/office/drawing/2014/main" id="{D5C4BF2B-74B4-4188-82D1-FB7C2E465A96}"/>
                </a:ext>
              </a:extLst>
            </p:cNvPr>
            <p:cNvSpPr>
              <a:spLocks noChangeArrowheads="1"/>
            </p:cNvSpPr>
            <p:nvPr/>
          </p:nvSpPr>
          <p:spPr bwMode="auto">
            <a:xfrm>
              <a:off x="3902871" y="2683810"/>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Limestone</a:t>
              </a:r>
            </a:p>
          </p:txBody>
        </p:sp>
        <p:pic>
          <p:nvPicPr>
            <p:cNvPr id="17" name="Picture 16">
              <a:extLst>
                <a:ext uri="{FF2B5EF4-FFF2-40B4-BE49-F238E27FC236}">
                  <a16:creationId xmlns:a16="http://schemas.microsoft.com/office/drawing/2014/main" id="{3E151872-C5C1-4400-BBEB-B7D8FE6D85C7}"/>
                </a:ext>
              </a:extLst>
            </p:cNvPr>
            <p:cNvPicPr>
              <a:picLocks noChangeAspect="1"/>
            </p:cNvPicPr>
            <p:nvPr/>
          </p:nvPicPr>
          <p:blipFill>
            <a:blip r:embed="rId5"/>
            <a:stretch>
              <a:fillRect/>
            </a:stretch>
          </p:blipFill>
          <p:spPr>
            <a:xfrm>
              <a:off x="3263557" y="823695"/>
              <a:ext cx="1188363" cy="1252682"/>
            </a:xfrm>
            <a:prstGeom prst="rect">
              <a:avLst/>
            </a:prstGeom>
          </p:spPr>
        </p:pic>
        <p:cxnSp>
          <p:nvCxnSpPr>
            <p:cNvPr id="25" name="Straight Connector 24">
              <a:extLst>
                <a:ext uri="{FF2B5EF4-FFF2-40B4-BE49-F238E27FC236}">
                  <a16:creationId xmlns:a16="http://schemas.microsoft.com/office/drawing/2014/main" id="{C2BDFA41-43E5-4464-AFCB-92926FD14D08}"/>
                </a:ext>
              </a:extLst>
            </p:cNvPr>
            <p:cNvCxnSpPr>
              <a:cxnSpLocks/>
            </p:cNvCxnSpPr>
            <p:nvPr/>
          </p:nvCxnSpPr>
          <p:spPr>
            <a:xfrm>
              <a:off x="3870390" y="2848063"/>
              <a:ext cx="98106"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68753A3-511A-4244-AEB7-15782D8833D7}"/>
                </a:ext>
              </a:extLst>
            </p:cNvPr>
            <p:cNvCxnSpPr>
              <a:cxnSpLocks/>
            </p:cNvCxnSpPr>
            <p:nvPr/>
          </p:nvCxnSpPr>
          <p:spPr>
            <a:xfrm>
              <a:off x="3870390" y="2091633"/>
              <a:ext cx="0" cy="75643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83CCEEFD-D559-49FC-A79B-8FF4A6031102}"/>
              </a:ext>
            </a:extLst>
          </p:cNvPr>
          <p:cNvGrpSpPr/>
          <p:nvPr/>
        </p:nvGrpSpPr>
        <p:grpSpPr>
          <a:xfrm>
            <a:off x="3190375" y="808440"/>
            <a:ext cx="3235825" cy="2640228"/>
            <a:chOff x="2138815" y="808440"/>
            <a:chExt cx="3235825" cy="2640228"/>
          </a:xfrm>
        </p:grpSpPr>
        <p:sp>
          <p:nvSpPr>
            <p:cNvPr id="9" name="Rectangle 7">
              <a:extLst>
                <a:ext uri="{FF2B5EF4-FFF2-40B4-BE49-F238E27FC236}">
                  <a16:creationId xmlns:a16="http://schemas.microsoft.com/office/drawing/2014/main" id="{7312BF9F-6FE1-4C1D-95B4-62A17A09B98D}"/>
                </a:ext>
              </a:extLst>
            </p:cNvPr>
            <p:cNvSpPr>
              <a:spLocks noChangeArrowheads="1"/>
            </p:cNvSpPr>
            <p:nvPr/>
          </p:nvSpPr>
          <p:spPr bwMode="auto">
            <a:xfrm>
              <a:off x="3902871" y="3024170"/>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Travertine</a:t>
              </a:r>
            </a:p>
          </p:txBody>
        </p:sp>
        <p:pic>
          <p:nvPicPr>
            <p:cNvPr id="18" name="Picture 17">
              <a:extLst>
                <a:ext uri="{FF2B5EF4-FFF2-40B4-BE49-F238E27FC236}">
                  <a16:creationId xmlns:a16="http://schemas.microsoft.com/office/drawing/2014/main" id="{29219EA5-7469-4CB1-B997-6BA256C02E82}"/>
                </a:ext>
              </a:extLst>
            </p:cNvPr>
            <p:cNvPicPr>
              <a:picLocks noChangeAspect="1"/>
            </p:cNvPicPr>
            <p:nvPr/>
          </p:nvPicPr>
          <p:blipFill>
            <a:blip r:embed="rId6"/>
            <a:stretch>
              <a:fillRect/>
            </a:stretch>
          </p:blipFill>
          <p:spPr>
            <a:xfrm>
              <a:off x="2138815" y="808440"/>
              <a:ext cx="928565" cy="1283193"/>
            </a:xfrm>
            <a:prstGeom prst="rect">
              <a:avLst/>
            </a:prstGeom>
          </p:spPr>
        </p:pic>
        <p:cxnSp>
          <p:nvCxnSpPr>
            <p:cNvPr id="31" name="Straight Connector 30">
              <a:extLst>
                <a:ext uri="{FF2B5EF4-FFF2-40B4-BE49-F238E27FC236}">
                  <a16:creationId xmlns:a16="http://schemas.microsoft.com/office/drawing/2014/main" id="{6A6C735C-DCAE-49C7-BDBE-474A19B9EC7E}"/>
                </a:ext>
              </a:extLst>
            </p:cNvPr>
            <p:cNvCxnSpPr>
              <a:cxnSpLocks/>
            </p:cNvCxnSpPr>
            <p:nvPr/>
          </p:nvCxnSpPr>
          <p:spPr>
            <a:xfrm>
              <a:off x="3474720" y="3188423"/>
              <a:ext cx="493776"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FDE9D2-D5A5-41B2-AC70-3E746F8D4329}"/>
                </a:ext>
              </a:extLst>
            </p:cNvPr>
            <p:cNvCxnSpPr>
              <a:cxnSpLocks/>
            </p:cNvCxnSpPr>
            <p:nvPr/>
          </p:nvCxnSpPr>
          <p:spPr>
            <a:xfrm>
              <a:off x="2945830" y="2091633"/>
              <a:ext cx="528890" cy="109679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45151F5A-CFB9-4339-B216-4A747B410557}"/>
              </a:ext>
            </a:extLst>
          </p:cNvPr>
          <p:cNvGrpSpPr/>
          <p:nvPr/>
        </p:nvGrpSpPr>
        <p:grpSpPr>
          <a:xfrm>
            <a:off x="4954431" y="808440"/>
            <a:ext cx="2023388" cy="2980588"/>
            <a:chOff x="3902871" y="808440"/>
            <a:chExt cx="2023388" cy="2980588"/>
          </a:xfrm>
        </p:grpSpPr>
        <p:sp>
          <p:nvSpPr>
            <p:cNvPr id="10" name="Rectangle 7">
              <a:extLst>
                <a:ext uri="{FF2B5EF4-FFF2-40B4-BE49-F238E27FC236}">
                  <a16:creationId xmlns:a16="http://schemas.microsoft.com/office/drawing/2014/main" id="{3BE32C38-04F4-4F4D-A8C0-3F2D71F7E797}"/>
                </a:ext>
              </a:extLst>
            </p:cNvPr>
            <p:cNvSpPr>
              <a:spLocks noChangeArrowheads="1"/>
            </p:cNvSpPr>
            <p:nvPr/>
          </p:nvSpPr>
          <p:spPr bwMode="auto">
            <a:xfrm>
              <a:off x="3902871" y="3364530"/>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Onyx</a:t>
              </a:r>
            </a:p>
          </p:txBody>
        </p:sp>
        <p:pic>
          <p:nvPicPr>
            <p:cNvPr id="3" name="Picture 2">
              <a:extLst>
                <a:ext uri="{FF2B5EF4-FFF2-40B4-BE49-F238E27FC236}">
                  <a16:creationId xmlns:a16="http://schemas.microsoft.com/office/drawing/2014/main" id="{2B6BF110-FCA9-4EB8-984C-2625F1EAA63C}"/>
                </a:ext>
              </a:extLst>
            </p:cNvPr>
            <p:cNvPicPr>
              <a:picLocks noChangeAspect="1"/>
            </p:cNvPicPr>
            <p:nvPr/>
          </p:nvPicPr>
          <p:blipFill>
            <a:blip r:embed="rId7"/>
            <a:stretch>
              <a:fillRect/>
            </a:stretch>
          </p:blipFill>
          <p:spPr>
            <a:xfrm>
              <a:off x="4648097" y="808440"/>
              <a:ext cx="1278162" cy="1276428"/>
            </a:xfrm>
            <a:prstGeom prst="rect">
              <a:avLst/>
            </a:prstGeom>
          </p:spPr>
        </p:pic>
        <p:cxnSp>
          <p:nvCxnSpPr>
            <p:cNvPr id="38" name="Straight Connector 37">
              <a:extLst>
                <a:ext uri="{FF2B5EF4-FFF2-40B4-BE49-F238E27FC236}">
                  <a16:creationId xmlns:a16="http://schemas.microsoft.com/office/drawing/2014/main" id="{5A345A2C-0D3D-4826-B33D-3C9C30B3BF7A}"/>
                </a:ext>
              </a:extLst>
            </p:cNvPr>
            <p:cNvCxnSpPr>
              <a:cxnSpLocks/>
            </p:cNvCxnSpPr>
            <p:nvPr/>
          </p:nvCxnSpPr>
          <p:spPr>
            <a:xfrm>
              <a:off x="4565904" y="3564802"/>
              <a:ext cx="493776"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99B58E1-C065-4C76-AFB1-3A01BCC11222}"/>
                </a:ext>
              </a:extLst>
            </p:cNvPr>
            <p:cNvCxnSpPr>
              <a:cxnSpLocks/>
            </p:cNvCxnSpPr>
            <p:nvPr/>
          </p:nvCxnSpPr>
          <p:spPr>
            <a:xfrm flipH="1">
              <a:off x="5059680" y="2091633"/>
              <a:ext cx="555207" cy="1468047"/>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07FD8FE6-67C5-432B-AAB7-8F31B7F4F79C}"/>
              </a:ext>
            </a:extLst>
          </p:cNvPr>
          <p:cNvGrpSpPr/>
          <p:nvPr/>
        </p:nvGrpSpPr>
        <p:grpSpPr>
          <a:xfrm>
            <a:off x="6968333" y="799306"/>
            <a:ext cx="1768639" cy="2649362"/>
            <a:chOff x="5916773" y="799306"/>
            <a:chExt cx="1768639" cy="2649362"/>
          </a:xfrm>
        </p:grpSpPr>
        <p:sp>
          <p:nvSpPr>
            <p:cNvPr id="11" name="Rectangle 7">
              <a:extLst>
                <a:ext uri="{FF2B5EF4-FFF2-40B4-BE49-F238E27FC236}">
                  <a16:creationId xmlns:a16="http://schemas.microsoft.com/office/drawing/2014/main" id="{4D05DA80-DF1C-4517-AFF9-8A396D257C6E}"/>
                </a:ext>
              </a:extLst>
            </p:cNvPr>
            <p:cNvSpPr>
              <a:spLocks noChangeArrowheads="1"/>
            </p:cNvSpPr>
            <p:nvPr/>
          </p:nvSpPr>
          <p:spPr bwMode="auto">
            <a:xfrm>
              <a:off x="5916773" y="3024170"/>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Marble</a:t>
              </a:r>
            </a:p>
          </p:txBody>
        </p:sp>
        <p:pic>
          <p:nvPicPr>
            <p:cNvPr id="19" name="Picture 18">
              <a:extLst>
                <a:ext uri="{FF2B5EF4-FFF2-40B4-BE49-F238E27FC236}">
                  <a16:creationId xmlns:a16="http://schemas.microsoft.com/office/drawing/2014/main" id="{64F09E11-BFE2-4E5E-A0CB-FCF06CA75351}"/>
                </a:ext>
              </a:extLst>
            </p:cNvPr>
            <p:cNvPicPr>
              <a:picLocks noChangeAspect="1"/>
            </p:cNvPicPr>
            <p:nvPr/>
          </p:nvPicPr>
          <p:blipFill>
            <a:blip r:embed="rId8"/>
            <a:stretch>
              <a:fillRect/>
            </a:stretch>
          </p:blipFill>
          <p:spPr>
            <a:xfrm>
              <a:off x="6667653" y="799306"/>
              <a:ext cx="1017759" cy="1283193"/>
            </a:xfrm>
            <a:prstGeom prst="rect">
              <a:avLst/>
            </a:prstGeom>
          </p:spPr>
        </p:pic>
        <p:cxnSp>
          <p:nvCxnSpPr>
            <p:cNvPr id="41" name="Straight Connector 40">
              <a:extLst>
                <a:ext uri="{FF2B5EF4-FFF2-40B4-BE49-F238E27FC236}">
                  <a16:creationId xmlns:a16="http://schemas.microsoft.com/office/drawing/2014/main" id="{803FCCAB-D484-42E7-8B20-6B65851DC684}"/>
                </a:ext>
              </a:extLst>
            </p:cNvPr>
            <p:cNvCxnSpPr>
              <a:cxnSpLocks/>
            </p:cNvCxnSpPr>
            <p:nvPr/>
          </p:nvCxnSpPr>
          <p:spPr>
            <a:xfrm>
              <a:off x="6797389" y="3199610"/>
              <a:ext cx="493776"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071BFA1-22B3-41AF-9AD9-55B881036CA4}"/>
                </a:ext>
              </a:extLst>
            </p:cNvPr>
            <p:cNvCxnSpPr>
              <a:cxnSpLocks/>
            </p:cNvCxnSpPr>
            <p:nvPr/>
          </p:nvCxnSpPr>
          <p:spPr>
            <a:xfrm flipH="1">
              <a:off x="7291166" y="2091633"/>
              <a:ext cx="9485" cy="1102855"/>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A5B12B39-1F73-4943-AE49-CFDACE52B027}"/>
              </a:ext>
            </a:extLst>
          </p:cNvPr>
          <p:cNvGrpSpPr/>
          <p:nvPr/>
        </p:nvGrpSpPr>
        <p:grpSpPr>
          <a:xfrm>
            <a:off x="8905288" y="3423307"/>
            <a:ext cx="2873741" cy="1302447"/>
            <a:chOff x="7853728" y="3631126"/>
            <a:chExt cx="2873741" cy="1302447"/>
          </a:xfrm>
        </p:grpSpPr>
        <p:sp>
          <p:nvSpPr>
            <p:cNvPr id="16" name="Rectangle 7">
              <a:extLst>
                <a:ext uri="{FF2B5EF4-FFF2-40B4-BE49-F238E27FC236}">
                  <a16:creationId xmlns:a16="http://schemas.microsoft.com/office/drawing/2014/main" id="{3616B987-79DB-4873-B10E-900EA2192EF8}"/>
                </a:ext>
              </a:extLst>
            </p:cNvPr>
            <p:cNvSpPr>
              <a:spLocks noChangeArrowheads="1"/>
            </p:cNvSpPr>
            <p:nvPr/>
          </p:nvSpPr>
          <p:spPr bwMode="auto">
            <a:xfrm>
              <a:off x="7853728" y="4213710"/>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Granite</a:t>
              </a:r>
            </a:p>
          </p:txBody>
        </p:sp>
        <p:pic>
          <p:nvPicPr>
            <p:cNvPr id="24" name="Picture 23">
              <a:extLst>
                <a:ext uri="{FF2B5EF4-FFF2-40B4-BE49-F238E27FC236}">
                  <a16:creationId xmlns:a16="http://schemas.microsoft.com/office/drawing/2014/main" id="{4CAD281D-537C-4AB7-AA5C-B173BA28AD53}"/>
                </a:ext>
              </a:extLst>
            </p:cNvPr>
            <p:cNvPicPr>
              <a:picLocks noChangeAspect="1"/>
            </p:cNvPicPr>
            <p:nvPr/>
          </p:nvPicPr>
          <p:blipFill>
            <a:blip r:embed="rId9"/>
            <a:stretch>
              <a:fillRect/>
            </a:stretch>
          </p:blipFill>
          <p:spPr>
            <a:xfrm>
              <a:off x="9867632" y="3631126"/>
              <a:ext cx="859837" cy="1302447"/>
            </a:xfrm>
            <a:prstGeom prst="rect">
              <a:avLst/>
            </a:prstGeom>
          </p:spPr>
        </p:pic>
        <p:cxnSp>
          <p:nvCxnSpPr>
            <p:cNvPr id="44" name="Straight Connector 43">
              <a:extLst>
                <a:ext uri="{FF2B5EF4-FFF2-40B4-BE49-F238E27FC236}">
                  <a16:creationId xmlns:a16="http://schemas.microsoft.com/office/drawing/2014/main" id="{8315AD71-2B03-442A-BA66-55D592490F2E}"/>
                </a:ext>
              </a:extLst>
            </p:cNvPr>
            <p:cNvCxnSpPr>
              <a:cxnSpLocks/>
            </p:cNvCxnSpPr>
            <p:nvPr/>
          </p:nvCxnSpPr>
          <p:spPr>
            <a:xfrm>
              <a:off x="8742620" y="4389313"/>
              <a:ext cx="1125012"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AA3270D2-9AAD-46E6-A5F7-23C8FB3F6AAA}"/>
              </a:ext>
            </a:extLst>
          </p:cNvPr>
          <p:cNvGrpSpPr/>
          <p:nvPr/>
        </p:nvGrpSpPr>
        <p:grpSpPr>
          <a:xfrm>
            <a:off x="5747345" y="3857852"/>
            <a:ext cx="2723237" cy="2738146"/>
            <a:chOff x="4695785" y="3857852"/>
            <a:chExt cx="2723237" cy="2738146"/>
          </a:xfrm>
        </p:grpSpPr>
        <p:sp>
          <p:nvSpPr>
            <p:cNvPr id="13" name="Rectangle 7">
              <a:extLst>
                <a:ext uri="{FF2B5EF4-FFF2-40B4-BE49-F238E27FC236}">
                  <a16:creationId xmlns:a16="http://schemas.microsoft.com/office/drawing/2014/main" id="{2ECEBEE7-C94B-4C54-AB39-96577F433790}"/>
                </a:ext>
              </a:extLst>
            </p:cNvPr>
            <p:cNvSpPr>
              <a:spLocks noChangeArrowheads="1"/>
            </p:cNvSpPr>
            <p:nvPr/>
          </p:nvSpPr>
          <p:spPr bwMode="auto">
            <a:xfrm>
              <a:off x="5947253" y="3857852"/>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Slate</a:t>
              </a:r>
            </a:p>
          </p:txBody>
        </p:sp>
        <p:pic>
          <p:nvPicPr>
            <p:cNvPr id="21" name="Picture 20">
              <a:extLst>
                <a:ext uri="{FF2B5EF4-FFF2-40B4-BE49-F238E27FC236}">
                  <a16:creationId xmlns:a16="http://schemas.microsoft.com/office/drawing/2014/main" id="{4FF013CB-A7FF-4E66-87BD-9E304A62EB84}"/>
                </a:ext>
              </a:extLst>
            </p:cNvPr>
            <p:cNvPicPr>
              <a:picLocks noChangeAspect="1"/>
            </p:cNvPicPr>
            <p:nvPr/>
          </p:nvPicPr>
          <p:blipFill>
            <a:blip r:embed="rId10"/>
            <a:stretch>
              <a:fillRect/>
            </a:stretch>
          </p:blipFill>
          <p:spPr>
            <a:xfrm>
              <a:off x="4695785" y="5293551"/>
              <a:ext cx="969878" cy="1302447"/>
            </a:xfrm>
            <a:prstGeom prst="rect">
              <a:avLst/>
            </a:prstGeom>
          </p:spPr>
        </p:pic>
        <p:cxnSp>
          <p:nvCxnSpPr>
            <p:cNvPr id="47" name="Straight Connector 46">
              <a:extLst>
                <a:ext uri="{FF2B5EF4-FFF2-40B4-BE49-F238E27FC236}">
                  <a16:creationId xmlns:a16="http://schemas.microsoft.com/office/drawing/2014/main" id="{4B95D7C1-C40A-48C0-88F8-65BB58B7031D}"/>
                </a:ext>
              </a:extLst>
            </p:cNvPr>
            <p:cNvCxnSpPr>
              <a:cxnSpLocks/>
            </p:cNvCxnSpPr>
            <p:nvPr/>
          </p:nvCxnSpPr>
          <p:spPr>
            <a:xfrm>
              <a:off x="5634879" y="4038793"/>
              <a:ext cx="367141"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C3B187-8AE7-4E50-B42D-C399349C09C3}"/>
                </a:ext>
              </a:extLst>
            </p:cNvPr>
            <p:cNvCxnSpPr>
              <a:cxnSpLocks/>
            </p:cNvCxnSpPr>
            <p:nvPr/>
          </p:nvCxnSpPr>
          <p:spPr>
            <a:xfrm flipH="1">
              <a:off x="5148931" y="4038793"/>
              <a:ext cx="485948" cy="1284919"/>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F37F0E29-B91B-4567-A999-E33DADC3614D}"/>
              </a:ext>
            </a:extLst>
          </p:cNvPr>
          <p:cNvGrpSpPr/>
          <p:nvPr/>
        </p:nvGrpSpPr>
        <p:grpSpPr>
          <a:xfrm>
            <a:off x="6874367" y="4198212"/>
            <a:ext cx="1596215" cy="2397786"/>
            <a:chOff x="5822807" y="4198212"/>
            <a:chExt cx="1596215" cy="2397786"/>
          </a:xfrm>
        </p:grpSpPr>
        <p:sp>
          <p:nvSpPr>
            <p:cNvPr id="14" name="Rectangle 7">
              <a:extLst>
                <a:ext uri="{FF2B5EF4-FFF2-40B4-BE49-F238E27FC236}">
                  <a16:creationId xmlns:a16="http://schemas.microsoft.com/office/drawing/2014/main" id="{DAD8D630-7266-4F03-8F86-D2FBB25E20D0}"/>
                </a:ext>
              </a:extLst>
            </p:cNvPr>
            <p:cNvSpPr>
              <a:spLocks noChangeArrowheads="1"/>
            </p:cNvSpPr>
            <p:nvPr/>
          </p:nvSpPr>
          <p:spPr bwMode="auto">
            <a:xfrm>
              <a:off x="5947253" y="4198212"/>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Quartzite</a:t>
              </a:r>
            </a:p>
          </p:txBody>
        </p:sp>
        <p:pic>
          <p:nvPicPr>
            <p:cNvPr id="22" name="Picture 21">
              <a:extLst>
                <a:ext uri="{FF2B5EF4-FFF2-40B4-BE49-F238E27FC236}">
                  <a16:creationId xmlns:a16="http://schemas.microsoft.com/office/drawing/2014/main" id="{468E8721-5D96-49B7-9E55-3FA415979B86}"/>
                </a:ext>
              </a:extLst>
            </p:cNvPr>
            <p:cNvPicPr>
              <a:picLocks noChangeAspect="1"/>
            </p:cNvPicPr>
            <p:nvPr/>
          </p:nvPicPr>
          <p:blipFill>
            <a:blip r:embed="rId11"/>
            <a:stretch>
              <a:fillRect/>
            </a:stretch>
          </p:blipFill>
          <p:spPr>
            <a:xfrm>
              <a:off x="5822807" y="5293551"/>
              <a:ext cx="1032756" cy="1302447"/>
            </a:xfrm>
            <a:prstGeom prst="rect">
              <a:avLst/>
            </a:prstGeom>
          </p:spPr>
        </p:pic>
        <p:cxnSp>
          <p:nvCxnSpPr>
            <p:cNvPr id="46" name="Straight Connector 45">
              <a:extLst>
                <a:ext uri="{FF2B5EF4-FFF2-40B4-BE49-F238E27FC236}">
                  <a16:creationId xmlns:a16="http://schemas.microsoft.com/office/drawing/2014/main" id="{BAFB44E1-9EB3-4D6E-85F3-13A1EE3F3BC6}"/>
                </a:ext>
              </a:extLst>
            </p:cNvPr>
            <p:cNvCxnSpPr>
              <a:cxnSpLocks/>
            </p:cNvCxnSpPr>
            <p:nvPr/>
          </p:nvCxnSpPr>
          <p:spPr>
            <a:xfrm>
              <a:off x="5883243" y="4389313"/>
              <a:ext cx="147987"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5228A56-9B82-40CE-92F0-662DD45FB15F}"/>
                </a:ext>
              </a:extLst>
            </p:cNvPr>
            <p:cNvCxnSpPr>
              <a:cxnSpLocks/>
            </p:cNvCxnSpPr>
            <p:nvPr/>
          </p:nvCxnSpPr>
          <p:spPr>
            <a:xfrm flipH="1">
              <a:off x="5883243" y="4389313"/>
              <a:ext cx="1" cy="934399"/>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0760D8FC-6ADC-472C-A439-875CDDA96FA3}"/>
              </a:ext>
            </a:extLst>
          </p:cNvPr>
          <p:cNvGrpSpPr/>
          <p:nvPr/>
        </p:nvGrpSpPr>
        <p:grpSpPr>
          <a:xfrm>
            <a:off x="6998813" y="4538572"/>
            <a:ext cx="2417216" cy="2057426"/>
            <a:chOff x="5947253" y="4538572"/>
            <a:chExt cx="2417216" cy="2057426"/>
          </a:xfrm>
        </p:grpSpPr>
        <p:sp>
          <p:nvSpPr>
            <p:cNvPr id="15" name="Rectangle 7">
              <a:extLst>
                <a:ext uri="{FF2B5EF4-FFF2-40B4-BE49-F238E27FC236}">
                  <a16:creationId xmlns:a16="http://schemas.microsoft.com/office/drawing/2014/main" id="{D11B5695-F0A0-4199-BE77-7BAE61015CF0}"/>
                </a:ext>
              </a:extLst>
            </p:cNvPr>
            <p:cNvSpPr>
              <a:spLocks noChangeArrowheads="1"/>
            </p:cNvSpPr>
            <p:nvPr/>
          </p:nvSpPr>
          <p:spPr bwMode="auto">
            <a:xfrm>
              <a:off x="5947253" y="4538572"/>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Serpentine</a:t>
              </a:r>
            </a:p>
          </p:txBody>
        </p:sp>
        <p:pic>
          <p:nvPicPr>
            <p:cNvPr id="23" name="Picture 22">
              <a:extLst>
                <a:ext uri="{FF2B5EF4-FFF2-40B4-BE49-F238E27FC236}">
                  <a16:creationId xmlns:a16="http://schemas.microsoft.com/office/drawing/2014/main" id="{CDA634F5-A239-4D7B-90B4-1EFBDAA7162F}"/>
                </a:ext>
              </a:extLst>
            </p:cNvPr>
            <p:cNvPicPr>
              <a:picLocks noChangeAspect="1"/>
            </p:cNvPicPr>
            <p:nvPr/>
          </p:nvPicPr>
          <p:blipFill>
            <a:blip r:embed="rId12"/>
            <a:stretch>
              <a:fillRect/>
            </a:stretch>
          </p:blipFill>
          <p:spPr>
            <a:xfrm>
              <a:off x="7340553" y="5293551"/>
              <a:ext cx="1023916" cy="1302447"/>
            </a:xfrm>
            <a:prstGeom prst="rect">
              <a:avLst/>
            </a:prstGeom>
          </p:spPr>
        </p:pic>
        <p:cxnSp>
          <p:nvCxnSpPr>
            <p:cNvPr id="57" name="Straight Connector 56">
              <a:extLst>
                <a:ext uri="{FF2B5EF4-FFF2-40B4-BE49-F238E27FC236}">
                  <a16:creationId xmlns:a16="http://schemas.microsoft.com/office/drawing/2014/main" id="{780F99E8-5B40-48B3-BA10-E16E53AE329E}"/>
                </a:ext>
              </a:extLst>
            </p:cNvPr>
            <p:cNvCxnSpPr>
              <a:cxnSpLocks/>
            </p:cNvCxnSpPr>
            <p:nvPr/>
          </p:nvCxnSpPr>
          <p:spPr>
            <a:xfrm>
              <a:off x="7731396" y="4740854"/>
              <a:ext cx="264445" cy="566538"/>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61E982B-6949-4390-9204-62EC770A6639}"/>
                </a:ext>
              </a:extLst>
            </p:cNvPr>
            <p:cNvCxnSpPr>
              <a:cxnSpLocks/>
            </p:cNvCxnSpPr>
            <p:nvPr/>
          </p:nvCxnSpPr>
          <p:spPr>
            <a:xfrm>
              <a:off x="7216981" y="4740854"/>
              <a:ext cx="514415"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84842C0C-5C44-4130-85D4-C3C835EFA25B}"/>
              </a:ext>
            </a:extLst>
          </p:cNvPr>
          <p:cNvGrpSpPr/>
          <p:nvPr/>
        </p:nvGrpSpPr>
        <p:grpSpPr>
          <a:xfrm>
            <a:off x="3806238" y="4202201"/>
            <a:ext cx="2619962" cy="2393798"/>
            <a:chOff x="2754678" y="4202201"/>
            <a:chExt cx="2619962" cy="2393798"/>
          </a:xfrm>
        </p:grpSpPr>
        <p:sp>
          <p:nvSpPr>
            <p:cNvPr id="12" name="Rectangle 7">
              <a:extLst>
                <a:ext uri="{FF2B5EF4-FFF2-40B4-BE49-F238E27FC236}">
                  <a16:creationId xmlns:a16="http://schemas.microsoft.com/office/drawing/2014/main" id="{9A824B38-49C8-4B64-B56B-6385FC8F2D0D}"/>
                </a:ext>
              </a:extLst>
            </p:cNvPr>
            <p:cNvSpPr>
              <a:spLocks noChangeArrowheads="1"/>
            </p:cNvSpPr>
            <p:nvPr/>
          </p:nvSpPr>
          <p:spPr bwMode="auto">
            <a:xfrm>
              <a:off x="3902871" y="4202201"/>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Sandstone</a:t>
              </a:r>
            </a:p>
          </p:txBody>
        </p:sp>
        <p:pic>
          <p:nvPicPr>
            <p:cNvPr id="20" name="Picture 19">
              <a:extLst>
                <a:ext uri="{FF2B5EF4-FFF2-40B4-BE49-F238E27FC236}">
                  <a16:creationId xmlns:a16="http://schemas.microsoft.com/office/drawing/2014/main" id="{BB19C056-777C-4990-920D-47498FA54302}"/>
                </a:ext>
              </a:extLst>
            </p:cNvPr>
            <p:cNvPicPr>
              <a:picLocks noChangeAspect="1"/>
            </p:cNvPicPr>
            <p:nvPr/>
          </p:nvPicPr>
          <p:blipFill>
            <a:blip r:embed="rId13"/>
            <a:stretch>
              <a:fillRect/>
            </a:stretch>
          </p:blipFill>
          <p:spPr>
            <a:xfrm>
              <a:off x="2754678" y="5293552"/>
              <a:ext cx="1017759" cy="1302447"/>
            </a:xfrm>
            <a:prstGeom prst="rect">
              <a:avLst/>
            </a:prstGeom>
          </p:spPr>
        </p:pic>
        <p:cxnSp>
          <p:nvCxnSpPr>
            <p:cNvPr id="66" name="Straight Connector 65">
              <a:extLst>
                <a:ext uri="{FF2B5EF4-FFF2-40B4-BE49-F238E27FC236}">
                  <a16:creationId xmlns:a16="http://schemas.microsoft.com/office/drawing/2014/main" id="{2018C9F4-2CD2-4288-8D79-1DAF4F3ADCD5}"/>
                </a:ext>
              </a:extLst>
            </p:cNvPr>
            <p:cNvCxnSpPr>
              <a:cxnSpLocks/>
            </p:cNvCxnSpPr>
            <p:nvPr/>
          </p:nvCxnSpPr>
          <p:spPr>
            <a:xfrm>
              <a:off x="3608035" y="4389313"/>
              <a:ext cx="367141"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7D86C7B-B1E2-40CF-8610-2C0C7CD8B664}"/>
                </a:ext>
              </a:extLst>
            </p:cNvPr>
            <p:cNvCxnSpPr>
              <a:cxnSpLocks/>
              <a:endCxn id="20" idx="0"/>
            </p:cNvCxnSpPr>
            <p:nvPr/>
          </p:nvCxnSpPr>
          <p:spPr>
            <a:xfrm flipH="1">
              <a:off x="3263558" y="4389313"/>
              <a:ext cx="344478" cy="904239"/>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E5B413FB-6E12-46BD-86ED-F2DD97312FEB}"/>
              </a:ext>
            </a:extLst>
          </p:cNvPr>
          <p:cNvGrpSpPr/>
          <p:nvPr/>
        </p:nvGrpSpPr>
        <p:grpSpPr>
          <a:xfrm>
            <a:off x="332153" y="950235"/>
            <a:ext cx="2593777" cy="5548534"/>
            <a:chOff x="311562" y="2331816"/>
            <a:chExt cx="2593777" cy="5548534"/>
          </a:xfrm>
        </p:grpSpPr>
        <p:sp>
          <p:nvSpPr>
            <p:cNvPr id="49" name="Rectangle 7">
              <a:extLst>
                <a:ext uri="{FF2B5EF4-FFF2-40B4-BE49-F238E27FC236}">
                  <a16:creationId xmlns:a16="http://schemas.microsoft.com/office/drawing/2014/main" id="{0022ED7A-8CEF-49A7-8578-8B3CC7EAB049}"/>
                </a:ext>
              </a:extLst>
            </p:cNvPr>
            <p:cNvSpPr>
              <a:spLocks noChangeArrowheads="1"/>
            </p:cNvSpPr>
            <p:nvPr/>
          </p:nvSpPr>
          <p:spPr bwMode="auto">
            <a:xfrm>
              <a:off x="502699" y="2825656"/>
              <a:ext cx="2402640" cy="505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Aesthetics</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Strength</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Density</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Hardness</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Absorption</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Abrasion resistance</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Bond strength</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Thermal shock</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Freeze/thaw </a:t>
              </a:r>
              <a:r>
                <a:rPr kumimoji="0" lang="en-US" sz="2400" b="0" i="0" u="none" strike="noStrike" kern="1200" cap="none" spc="0" normalizeH="0" baseline="0" noProof="0" dirty="0" err="1">
                  <a:ln>
                    <a:noFill/>
                  </a:ln>
                  <a:solidFill>
                    <a:prstClr val="black">
                      <a:lumMod val="75000"/>
                      <a:lumOff val="25000"/>
                    </a:prstClr>
                  </a:solidFill>
                  <a:effectLst/>
                  <a:uLnTx/>
                  <a:uFillTx/>
                  <a:latin typeface="Titillium Web Light" panose="00000400000000000000" pitchFamily="2" charset="0"/>
                  <a:ea typeface="+mn-ea"/>
                  <a:cs typeface="Arial" charset="0"/>
                </a:rPr>
                <a:t>cycl</a:t>
              </a: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ing</a:t>
              </a:r>
            </a:p>
            <a:p>
              <a:pPr marL="285750" marR="0" lvl="0" indent="-285750" algn="l" defTabSz="914400" rtl="0" eaLnBrk="0" fontAlgn="base" latinLnBrk="0" hangingPunct="0">
                <a:lnSpc>
                  <a:spcPct val="90000"/>
                </a:lnSpc>
                <a:spcBef>
                  <a:spcPct val="20000"/>
                </a:spcBef>
                <a:spcAft>
                  <a:spcPct val="0"/>
                </a:spcAft>
                <a:buClr>
                  <a:prstClr val="black">
                    <a:lumMod val="75000"/>
                    <a:lumOff val="25000"/>
                  </a:prstClr>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Impact resistance</a:t>
              </a:r>
            </a:p>
          </p:txBody>
        </p:sp>
        <p:sp>
          <p:nvSpPr>
            <p:cNvPr id="50" name="Rectangle 49">
              <a:extLst>
                <a:ext uri="{FF2B5EF4-FFF2-40B4-BE49-F238E27FC236}">
                  <a16:creationId xmlns:a16="http://schemas.microsoft.com/office/drawing/2014/main" id="{6E662845-E96B-4E91-B2E3-2BC5B66615A8}"/>
                </a:ext>
              </a:extLst>
            </p:cNvPr>
            <p:cNvSpPr>
              <a:spLocks noChangeArrowheads="1"/>
            </p:cNvSpPr>
            <p:nvPr/>
          </p:nvSpPr>
          <p:spPr bwMode="auto">
            <a:xfrm>
              <a:off x="311562" y="2331816"/>
              <a:ext cx="2239380" cy="58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Titillium Web  "/>
                  <a:ea typeface="+mn-ea"/>
                  <a:cs typeface="Teko Regular" panose="02000000000000000000" pitchFamily="2" charset="0"/>
                </a:rPr>
                <a:t>PROPERTIES</a:t>
              </a:r>
            </a:p>
          </p:txBody>
        </p:sp>
      </p:grpSp>
      <p:grpSp>
        <p:nvGrpSpPr>
          <p:cNvPr id="32" name="Group 31">
            <a:extLst>
              <a:ext uri="{FF2B5EF4-FFF2-40B4-BE49-F238E27FC236}">
                <a16:creationId xmlns:a16="http://schemas.microsoft.com/office/drawing/2014/main" id="{2A47D78E-4747-4997-A923-ADD90F871E52}"/>
              </a:ext>
            </a:extLst>
          </p:cNvPr>
          <p:cNvGrpSpPr/>
          <p:nvPr/>
        </p:nvGrpSpPr>
        <p:grpSpPr>
          <a:xfrm>
            <a:off x="8905288" y="4394426"/>
            <a:ext cx="2873741" cy="1709580"/>
            <a:chOff x="8905288" y="4394426"/>
            <a:chExt cx="2873741" cy="1709580"/>
          </a:xfrm>
        </p:grpSpPr>
        <p:sp>
          <p:nvSpPr>
            <p:cNvPr id="54" name="Rectangle 7">
              <a:extLst>
                <a:ext uri="{FF2B5EF4-FFF2-40B4-BE49-F238E27FC236}">
                  <a16:creationId xmlns:a16="http://schemas.microsoft.com/office/drawing/2014/main" id="{1B8A9CCA-2AFF-43FB-A2C3-1BEA6776275E}"/>
                </a:ext>
              </a:extLst>
            </p:cNvPr>
            <p:cNvSpPr>
              <a:spLocks noChangeArrowheads="1"/>
            </p:cNvSpPr>
            <p:nvPr/>
          </p:nvSpPr>
          <p:spPr bwMode="auto">
            <a:xfrm>
              <a:off x="8905288" y="4394426"/>
              <a:ext cx="1471769" cy="4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L="0" marR="0" lvl="0" indent="0" algn="l" defTabSz="914400" rtl="0" eaLnBrk="0" fontAlgn="base" latinLnBrk="0" hangingPunct="0">
                <a:lnSpc>
                  <a:spcPct val="90000"/>
                </a:lnSpc>
                <a:spcBef>
                  <a:spcPct val="20000"/>
                </a:spcBef>
                <a:spcAft>
                  <a:spcPct val="0"/>
                </a:spcAft>
                <a:buClr>
                  <a:prstClr val="black">
                    <a:lumMod val="75000"/>
                    <a:lumOff val="25000"/>
                  </a:prstClr>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Arial" charset="0"/>
                </a:rPr>
                <a:t>Basalt</a:t>
              </a:r>
            </a:p>
          </p:txBody>
        </p:sp>
        <p:pic>
          <p:nvPicPr>
            <p:cNvPr id="26" name="Picture 25">
              <a:extLst>
                <a:ext uri="{FF2B5EF4-FFF2-40B4-BE49-F238E27FC236}">
                  <a16:creationId xmlns:a16="http://schemas.microsoft.com/office/drawing/2014/main" id="{0809F864-FDB2-4875-B060-D86A80F68C65}"/>
                </a:ext>
              </a:extLst>
            </p:cNvPr>
            <p:cNvPicPr>
              <a:picLocks noChangeAspect="1"/>
            </p:cNvPicPr>
            <p:nvPr/>
          </p:nvPicPr>
          <p:blipFill>
            <a:blip r:embed="rId14"/>
            <a:stretch>
              <a:fillRect/>
            </a:stretch>
          </p:blipFill>
          <p:spPr>
            <a:xfrm>
              <a:off x="10919192" y="4901358"/>
              <a:ext cx="859837" cy="1202648"/>
            </a:xfrm>
            <a:prstGeom prst="rect">
              <a:avLst/>
            </a:prstGeom>
          </p:spPr>
        </p:pic>
        <p:grpSp>
          <p:nvGrpSpPr>
            <p:cNvPr id="30" name="Group 29">
              <a:extLst>
                <a:ext uri="{FF2B5EF4-FFF2-40B4-BE49-F238E27FC236}">
                  <a16:creationId xmlns:a16="http://schemas.microsoft.com/office/drawing/2014/main" id="{FF6FC577-1A68-41FE-B2F6-005BF3D1D2E3}"/>
                </a:ext>
              </a:extLst>
            </p:cNvPr>
            <p:cNvGrpSpPr/>
            <p:nvPr/>
          </p:nvGrpSpPr>
          <p:grpSpPr>
            <a:xfrm>
              <a:off x="9794180" y="4570029"/>
              <a:ext cx="1125012" cy="566538"/>
              <a:chOff x="9794180" y="4570029"/>
              <a:chExt cx="1125012" cy="566538"/>
            </a:xfrm>
          </p:grpSpPr>
          <p:cxnSp>
            <p:nvCxnSpPr>
              <p:cNvPr id="56" name="Straight Connector 55">
                <a:extLst>
                  <a:ext uri="{FF2B5EF4-FFF2-40B4-BE49-F238E27FC236}">
                    <a16:creationId xmlns:a16="http://schemas.microsoft.com/office/drawing/2014/main" id="{0C3901F1-58CF-4F5F-A297-1CC82FA118C1}"/>
                  </a:ext>
                </a:extLst>
              </p:cNvPr>
              <p:cNvCxnSpPr>
                <a:cxnSpLocks/>
              </p:cNvCxnSpPr>
              <p:nvPr/>
            </p:nvCxnSpPr>
            <p:spPr>
              <a:xfrm>
                <a:off x="9794180" y="4570029"/>
                <a:ext cx="367852" cy="0"/>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668DF22-C4E9-491C-86A0-284DD499E249}"/>
                  </a:ext>
                </a:extLst>
              </p:cNvPr>
              <p:cNvCxnSpPr>
                <a:cxnSpLocks/>
              </p:cNvCxnSpPr>
              <p:nvPr/>
            </p:nvCxnSpPr>
            <p:spPr>
              <a:xfrm>
                <a:off x="10162032" y="4570029"/>
                <a:ext cx="757160" cy="566538"/>
              </a:xfrm>
              <a:prstGeom prst="line">
                <a:avLst/>
              </a:prstGeom>
              <a:ln>
                <a:solidFill>
                  <a:srgbClr val="D2562B">
                    <a:alpha val="50000"/>
                  </a:srgbClr>
                </a:solidFill>
              </a:ln>
            </p:spPr>
            <p:style>
              <a:lnRef idx="1">
                <a:schemeClr val="accent1"/>
              </a:lnRef>
              <a:fillRef idx="0">
                <a:schemeClr val="accent1"/>
              </a:fillRef>
              <a:effectRef idx="0">
                <a:schemeClr val="accent1"/>
              </a:effectRef>
              <a:fontRef idx="minor">
                <a:schemeClr val="tx1"/>
              </a:fontRef>
            </p:style>
          </p:cxnSp>
        </p:grpSp>
      </p:grpSp>
      <p:sp>
        <p:nvSpPr>
          <p:cNvPr id="60" name="Title 1">
            <a:extLst>
              <a:ext uri="{FF2B5EF4-FFF2-40B4-BE49-F238E27FC236}">
                <a16:creationId xmlns:a16="http://schemas.microsoft.com/office/drawing/2014/main" id="{231781DE-50F9-4B35-A790-7731A959EE4F}"/>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WHAT IS BEING INSTALLED?</a:t>
            </a:r>
          </a:p>
        </p:txBody>
      </p:sp>
    </p:spTree>
    <p:extLst>
      <p:ext uri="{BB962C8B-B14F-4D97-AF65-F5344CB8AC3E}">
        <p14:creationId xmlns:p14="http://schemas.microsoft.com/office/powerpoint/2010/main" val="473400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25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25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25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25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25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25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25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25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250"/>
                                        <p:tgtEl>
                                          <p:spTgt spid="7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25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75D4506D-AC4D-4019-B514-4A616AECBC97}"/>
              </a:ext>
            </a:extLst>
          </p:cNvPr>
          <p:cNvSpPr txBox="1">
            <a:spLocks/>
          </p:cNvSpPr>
          <p:nvPr/>
        </p:nvSpPr>
        <p:spPr>
          <a:xfrm>
            <a:off x="940843" y="1865023"/>
            <a:ext cx="10031957" cy="573578"/>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36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Teko" panose="020B0604020202020204" charset="0"/>
              </a:rPr>
              <a:t>Subcommittee C18.03 on Material Specifications</a:t>
            </a:r>
          </a:p>
        </p:txBody>
      </p:sp>
      <p:grpSp>
        <p:nvGrpSpPr>
          <p:cNvPr id="9" name="Group 8">
            <a:extLst>
              <a:ext uri="{FF2B5EF4-FFF2-40B4-BE49-F238E27FC236}">
                <a16:creationId xmlns:a16="http://schemas.microsoft.com/office/drawing/2014/main" id="{FE172AE1-76C7-45DB-A70A-24D7CBDBE3D7}"/>
              </a:ext>
            </a:extLst>
          </p:cNvPr>
          <p:cNvGrpSpPr/>
          <p:nvPr/>
        </p:nvGrpSpPr>
        <p:grpSpPr>
          <a:xfrm>
            <a:off x="1055143" y="2667875"/>
            <a:ext cx="8687724" cy="451909"/>
            <a:chOff x="940843" y="1924925"/>
            <a:chExt cx="8687724" cy="451909"/>
          </a:xfrm>
        </p:grpSpPr>
        <p:sp>
          <p:nvSpPr>
            <p:cNvPr id="35" name="TextBox 34">
              <a:extLst>
                <a:ext uri="{FF2B5EF4-FFF2-40B4-BE49-F238E27FC236}">
                  <a16:creationId xmlns:a16="http://schemas.microsoft.com/office/drawing/2014/main" id="{566DDAE5-C489-4A07-A548-09F08DF95829}"/>
                </a:ext>
              </a:extLst>
            </p:cNvPr>
            <p:cNvSpPr txBox="1">
              <a:spLocks/>
            </p:cNvSpPr>
            <p:nvPr/>
          </p:nvSpPr>
          <p:spPr>
            <a:xfrm>
              <a:off x="940843" y="1924925"/>
              <a:ext cx="3839816" cy="451909"/>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rPr>
                <a:t>ASTM C503</a:t>
              </a:r>
            </a:p>
          </p:txBody>
        </p:sp>
        <p:sp>
          <p:nvSpPr>
            <p:cNvPr id="6" name="TextBox 5">
              <a:extLst>
                <a:ext uri="{FF2B5EF4-FFF2-40B4-BE49-F238E27FC236}">
                  <a16:creationId xmlns:a16="http://schemas.microsoft.com/office/drawing/2014/main" id="{622B181D-DEEE-7572-9F20-5DFB0B571D0A}"/>
                </a:ext>
              </a:extLst>
            </p:cNvPr>
            <p:cNvSpPr txBox="1">
              <a:spLocks/>
            </p:cNvSpPr>
            <p:nvPr/>
          </p:nvSpPr>
          <p:spPr>
            <a:xfrm>
              <a:off x="3072158" y="1924925"/>
              <a:ext cx="339541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Standard Specification for</a:t>
              </a:r>
            </a:p>
          </p:txBody>
        </p:sp>
        <p:sp>
          <p:nvSpPr>
            <p:cNvPr id="7" name="TextBox 6">
              <a:extLst>
                <a:ext uri="{FF2B5EF4-FFF2-40B4-BE49-F238E27FC236}">
                  <a16:creationId xmlns:a16="http://schemas.microsoft.com/office/drawing/2014/main" id="{5B1E959F-6101-95C2-0E19-F365CD1E9C63}"/>
                </a:ext>
              </a:extLst>
            </p:cNvPr>
            <p:cNvSpPr txBox="1">
              <a:spLocks/>
            </p:cNvSpPr>
            <p:nvPr/>
          </p:nvSpPr>
          <p:spPr>
            <a:xfrm>
              <a:off x="6435818" y="1924925"/>
              <a:ext cx="3192749"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rPr>
                <a:t>Marble </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Dimension Stone</a:t>
              </a:r>
            </a:p>
          </p:txBody>
        </p:sp>
      </p:grpSp>
      <p:grpSp>
        <p:nvGrpSpPr>
          <p:cNvPr id="10" name="Group 9">
            <a:extLst>
              <a:ext uri="{FF2B5EF4-FFF2-40B4-BE49-F238E27FC236}">
                <a16:creationId xmlns:a16="http://schemas.microsoft.com/office/drawing/2014/main" id="{54A5E3CE-B18C-7E8D-54A8-02DFB4CA2B7C}"/>
              </a:ext>
            </a:extLst>
          </p:cNvPr>
          <p:cNvGrpSpPr/>
          <p:nvPr/>
        </p:nvGrpSpPr>
        <p:grpSpPr>
          <a:xfrm>
            <a:off x="1055143" y="3150475"/>
            <a:ext cx="9601427" cy="451909"/>
            <a:chOff x="940843" y="1924925"/>
            <a:chExt cx="9601427" cy="451909"/>
          </a:xfrm>
        </p:grpSpPr>
        <p:sp>
          <p:nvSpPr>
            <p:cNvPr id="11" name="TextBox 10">
              <a:extLst>
                <a:ext uri="{FF2B5EF4-FFF2-40B4-BE49-F238E27FC236}">
                  <a16:creationId xmlns:a16="http://schemas.microsoft.com/office/drawing/2014/main" id="{2EDC4F67-A52C-039B-C8AA-FE751D8DDE04}"/>
                </a:ext>
              </a:extLst>
            </p:cNvPr>
            <p:cNvSpPr txBox="1">
              <a:spLocks/>
            </p:cNvSpPr>
            <p:nvPr/>
          </p:nvSpPr>
          <p:spPr>
            <a:xfrm>
              <a:off x="940843" y="1924925"/>
              <a:ext cx="3839816" cy="451909"/>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rPr>
                <a:t>ASTM C568</a:t>
              </a:r>
            </a:p>
          </p:txBody>
        </p:sp>
        <p:sp>
          <p:nvSpPr>
            <p:cNvPr id="12" name="TextBox 11">
              <a:extLst>
                <a:ext uri="{FF2B5EF4-FFF2-40B4-BE49-F238E27FC236}">
                  <a16:creationId xmlns:a16="http://schemas.microsoft.com/office/drawing/2014/main" id="{D5A2FA01-49D2-16C9-DF0A-BC9965CC7D01}"/>
                </a:ext>
              </a:extLst>
            </p:cNvPr>
            <p:cNvSpPr txBox="1">
              <a:spLocks/>
            </p:cNvSpPr>
            <p:nvPr/>
          </p:nvSpPr>
          <p:spPr>
            <a:xfrm>
              <a:off x="3072158" y="1924925"/>
              <a:ext cx="339541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Standard Specification for</a:t>
              </a:r>
            </a:p>
          </p:txBody>
        </p:sp>
        <p:sp>
          <p:nvSpPr>
            <p:cNvPr id="13" name="TextBox 12">
              <a:extLst>
                <a:ext uri="{FF2B5EF4-FFF2-40B4-BE49-F238E27FC236}">
                  <a16:creationId xmlns:a16="http://schemas.microsoft.com/office/drawing/2014/main" id="{C1F0DC97-07C8-2F1A-7302-648CD2E334C0}"/>
                </a:ext>
              </a:extLst>
            </p:cNvPr>
            <p:cNvSpPr txBox="1">
              <a:spLocks/>
            </p:cNvSpPr>
            <p:nvPr/>
          </p:nvSpPr>
          <p:spPr>
            <a:xfrm>
              <a:off x="6435818" y="1924925"/>
              <a:ext cx="4106452"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rPr>
                <a:t>Limestone </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Dimension Stone</a:t>
              </a:r>
            </a:p>
          </p:txBody>
        </p:sp>
      </p:grpSp>
      <p:grpSp>
        <p:nvGrpSpPr>
          <p:cNvPr id="15" name="Group 14">
            <a:extLst>
              <a:ext uri="{FF2B5EF4-FFF2-40B4-BE49-F238E27FC236}">
                <a16:creationId xmlns:a16="http://schemas.microsoft.com/office/drawing/2014/main" id="{C0E61773-1DA5-7915-D36A-92123211CE02}"/>
              </a:ext>
            </a:extLst>
          </p:cNvPr>
          <p:cNvGrpSpPr/>
          <p:nvPr/>
        </p:nvGrpSpPr>
        <p:grpSpPr>
          <a:xfrm>
            <a:off x="1055143" y="3606640"/>
            <a:ext cx="9243286" cy="451909"/>
            <a:chOff x="940843" y="1924925"/>
            <a:chExt cx="9243286" cy="451909"/>
          </a:xfrm>
        </p:grpSpPr>
        <p:sp>
          <p:nvSpPr>
            <p:cNvPr id="16" name="TextBox 15">
              <a:extLst>
                <a:ext uri="{FF2B5EF4-FFF2-40B4-BE49-F238E27FC236}">
                  <a16:creationId xmlns:a16="http://schemas.microsoft.com/office/drawing/2014/main" id="{FDB2DD5E-6F69-01DE-269E-B653441C417D}"/>
                </a:ext>
              </a:extLst>
            </p:cNvPr>
            <p:cNvSpPr txBox="1">
              <a:spLocks/>
            </p:cNvSpPr>
            <p:nvPr/>
          </p:nvSpPr>
          <p:spPr>
            <a:xfrm>
              <a:off x="940843" y="1924925"/>
              <a:ext cx="3839816" cy="451909"/>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rPr>
                <a:t>ASTM C615</a:t>
              </a:r>
            </a:p>
          </p:txBody>
        </p:sp>
        <p:sp>
          <p:nvSpPr>
            <p:cNvPr id="17" name="TextBox 16">
              <a:extLst>
                <a:ext uri="{FF2B5EF4-FFF2-40B4-BE49-F238E27FC236}">
                  <a16:creationId xmlns:a16="http://schemas.microsoft.com/office/drawing/2014/main" id="{E627E3C7-01D0-2B11-A032-08E6E9AF331D}"/>
                </a:ext>
              </a:extLst>
            </p:cNvPr>
            <p:cNvSpPr txBox="1">
              <a:spLocks/>
            </p:cNvSpPr>
            <p:nvPr/>
          </p:nvSpPr>
          <p:spPr>
            <a:xfrm>
              <a:off x="3072158" y="1924925"/>
              <a:ext cx="339541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Standard Specification for</a:t>
              </a:r>
            </a:p>
          </p:txBody>
        </p:sp>
        <p:sp>
          <p:nvSpPr>
            <p:cNvPr id="19" name="TextBox 18">
              <a:extLst>
                <a:ext uri="{FF2B5EF4-FFF2-40B4-BE49-F238E27FC236}">
                  <a16:creationId xmlns:a16="http://schemas.microsoft.com/office/drawing/2014/main" id="{D776D9C6-B607-721D-B114-48B24F77206D}"/>
                </a:ext>
              </a:extLst>
            </p:cNvPr>
            <p:cNvSpPr txBox="1">
              <a:spLocks/>
            </p:cNvSpPr>
            <p:nvPr/>
          </p:nvSpPr>
          <p:spPr>
            <a:xfrm>
              <a:off x="6435818" y="1924925"/>
              <a:ext cx="374831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rPr>
                <a:t>Granite </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Dimension Stone</a:t>
              </a:r>
              <a:endPar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endParaRPr>
            </a:p>
          </p:txBody>
        </p:sp>
      </p:grpSp>
      <p:grpSp>
        <p:nvGrpSpPr>
          <p:cNvPr id="21" name="Group 20">
            <a:extLst>
              <a:ext uri="{FF2B5EF4-FFF2-40B4-BE49-F238E27FC236}">
                <a16:creationId xmlns:a16="http://schemas.microsoft.com/office/drawing/2014/main" id="{1DB2F565-251D-C61D-A53A-1B0DD554D1FE}"/>
              </a:ext>
            </a:extLst>
          </p:cNvPr>
          <p:cNvGrpSpPr/>
          <p:nvPr/>
        </p:nvGrpSpPr>
        <p:grpSpPr>
          <a:xfrm>
            <a:off x="1055143" y="4086360"/>
            <a:ext cx="9841456" cy="451909"/>
            <a:chOff x="940843" y="1924925"/>
            <a:chExt cx="9841456" cy="451909"/>
          </a:xfrm>
        </p:grpSpPr>
        <p:sp>
          <p:nvSpPr>
            <p:cNvPr id="22" name="TextBox 21">
              <a:extLst>
                <a:ext uri="{FF2B5EF4-FFF2-40B4-BE49-F238E27FC236}">
                  <a16:creationId xmlns:a16="http://schemas.microsoft.com/office/drawing/2014/main" id="{06348072-BA77-A57B-1A13-D8CDE9762558}"/>
                </a:ext>
              </a:extLst>
            </p:cNvPr>
            <p:cNvSpPr txBox="1">
              <a:spLocks/>
            </p:cNvSpPr>
            <p:nvPr/>
          </p:nvSpPr>
          <p:spPr>
            <a:xfrm>
              <a:off x="940843" y="1924925"/>
              <a:ext cx="3839816" cy="451909"/>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rPr>
                <a:t>ASTM C616</a:t>
              </a:r>
            </a:p>
          </p:txBody>
        </p:sp>
        <p:sp>
          <p:nvSpPr>
            <p:cNvPr id="23" name="TextBox 22">
              <a:extLst>
                <a:ext uri="{FF2B5EF4-FFF2-40B4-BE49-F238E27FC236}">
                  <a16:creationId xmlns:a16="http://schemas.microsoft.com/office/drawing/2014/main" id="{5F0C7680-7249-8E39-A3E0-154C30954D19}"/>
                </a:ext>
              </a:extLst>
            </p:cNvPr>
            <p:cNvSpPr txBox="1">
              <a:spLocks/>
            </p:cNvSpPr>
            <p:nvPr/>
          </p:nvSpPr>
          <p:spPr>
            <a:xfrm>
              <a:off x="3072158" y="1924925"/>
              <a:ext cx="339541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Standard Specification for</a:t>
              </a:r>
            </a:p>
          </p:txBody>
        </p:sp>
        <p:sp>
          <p:nvSpPr>
            <p:cNvPr id="24" name="TextBox 23">
              <a:extLst>
                <a:ext uri="{FF2B5EF4-FFF2-40B4-BE49-F238E27FC236}">
                  <a16:creationId xmlns:a16="http://schemas.microsoft.com/office/drawing/2014/main" id="{DC7F2A6F-E735-BCEC-3A6B-991D3B676228}"/>
                </a:ext>
              </a:extLst>
            </p:cNvPr>
            <p:cNvSpPr txBox="1">
              <a:spLocks/>
            </p:cNvSpPr>
            <p:nvPr/>
          </p:nvSpPr>
          <p:spPr>
            <a:xfrm>
              <a:off x="6435818" y="1924925"/>
              <a:ext cx="434648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rPr>
                <a:t>Quartz-Based </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Dimension Stone</a:t>
              </a:r>
              <a:endPar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endParaRPr>
            </a:p>
          </p:txBody>
        </p:sp>
      </p:grpSp>
      <p:grpSp>
        <p:nvGrpSpPr>
          <p:cNvPr id="33" name="Group 32">
            <a:extLst>
              <a:ext uri="{FF2B5EF4-FFF2-40B4-BE49-F238E27FC236}">
                <a16:creationId xmlns:a16="http://schemas.microsoft.com/office/drawing/2014/main" id="{225792EB-2947-BB5D-11D4-11CC86E28D72}"/>
              </a:ext>
            </a:extLst>
          </p:cNvPr>
          <p:cNvGrpSpPr/>
          <p:nvPr/>
        </p:nvGrpSpPr>
        <p:grpSpPr>
          <a:xfrm>
            <a:off x="1055143" y="4588124"/>
            <a:ext cx="9487126" cy="451909"/>
            <a:chOff x="940843" y="1924925"/>
            <a:chExt cx="9487126" cy="451909"/>
          </a:xfrm>
        </p:grpSpPr>
        <p:sp>
          <p:nvSpPr>
            <p:cNvPr id="42" name="TextBox 41">
              <a:extLst>
                <a:ext uri="{FF2B5EF4-FFF2-40B4-BE49-F238E27FC236}">
                  <a16:creationId xmlns:a16="http://schemas.microsoft.com/office/drawing/2014/main" id="{B954B020-9A3B-BF71-539D-C63B2B37D13A}"/>
                </a:ext>
              </a:extLst>
            </p:cNvPr>
            <p:cNvSpPr txBox="1">
              <a:spLocks/>
            </p:cNvSpPr>
            <p:nvPr/>
          </p:nvSpPr>
          <p:spPr>
            <a:xfrm>
              <a:off x="940843" y="1924925"/>
              <a:ext cx="3839816" cy="451909"/>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rPr>
                <a:t>ASTM C629</a:t>
              </a:r>
            </a:p>
          </p:txBody>
        </p:sp>
        <p:sp>
          <p:nvSpPr>
            <p:cNvPr id="43" name="TextBox 42">
              <a:extLst>
                <a:ext uri="{FF2B5EF4-FFF2-40B4-BE49-F238E27FC236}">
                  <a16:creationId xmlns:a16="http://schemas.microsoft.com/office/drawing/2014/main" id="{EDCF7327-B40B-9F72-E368-A61C2A0A7D4F}"/>
                </a:ext>
              </a:extLst>
            </p:cNvPr>
            <p:cNvSpPr txBox="1">
              <a:spLocks/>
            </p:cNvSpPr>
            <p:nvPr/>
          </p:nvSpPr>
          <p:spPr>
            <a:xfrm>
              <a:off x="3072158" y="1924925"/>
              <a:ext cx="339541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Standard Specification for</a:t>
              </a:r>
            </a:p>
          </p:txBody>
        </p:sp>
        <p:sp>
          <p:nvSpPr>
            <p:cNvPr id="45" name="TextBox 44">
              <a:extLst>
                <a:ext uri="{FF2B5EF4-FFF2-40B4-BE49-F238E27FC236}">
                  <a16:creationId xmlns:a16="http://schemas.microsoft.com/office/drawing/2014/main" id="{74019E36-4C07-D19F-2314-B8BF444D44FA}"/>
                </a:ext>
              </a:extLst>
            </p:cNvPr>
            <p:cNvSpPr txBox="1">
              <a:spLocks/>
            </p:cNvSpPr>
            <p:nvPr/>
          </p:nvSpPr>
          <p:spPr>
            <a:xfrm>
              <a:off x="6435818" y="1924925"/>
              <a:ext cx="399215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rPr>
                <a:t>Slate </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Dimension Stone</a:t>
              </a:r>
              <a:endPar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endParaRPr>
            </a:p>
          </p:txBody>
        </p:sp>
      </p:grpSp>
      <p:grpSp>
        <p:nvGrpSpPr>
          <p:cNvPr id="47" name="Group 46">
            <a:extLst>
              <a:ext uri="{FF2B5EF4-FFF2-40B4-BE49-F238E27FC236}">
                <a16:creationId xmlns:a16="http://schemas.microsoft.com/office/drawing/2014/main" id="{E3503212-8874-9906-AFB2-1BDD9026523A}"/>
              </a:ext>
            </a:extLst>
          </p:cNvPr>
          <p:cNvGrpSpPr/>
          <p:nvPr/>
        </p:nvGrpSpPr>
        <p:grpSpPr>
          <a:xfrm>
            <a:off x="1055143" y="5070724"/>
            <a:ext cx="9285196" cy="451909"/>
            <a:chOff x="940843" y="1924925"/>
            <a:chExt cx="9285196" cy="451909"/>
          </a:xfrm>
        </p:grpSpPr>
        <p:sp>
          <p:nvSpPr>
            <p:cNvPr id="48" name="TextBox 47">
              <a:extLst>
                <a:ext uri="{FF2B5EF4-FFF2-40B4-BE49-F238E27FC236}">
                  <a16:creationId xmlns:a16="http://schemas.microsoft.com/office/drawing/2014/main" id="{DBB0474D-2C6B-E0F0-C245-6D3F7509F6A4}"/>
                </a:ext>
              </a:extLst>
            </p:cNvPr>
            <p:cNvSpPr txBox="1">
              <a:spLocks/>
            </p:cNvSpPr>
            <p:nvPr/>
          </p:nvSpPr>
          <p:spPr>
            <a:xfrm>
              <a:off x="940843" y="1924925"/>
              <a:ext cx="3839816" cy="451909"/>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rPr>
                <a:t>ASTM C1526</a:t>
              </a:r>
            </a:p>
          </p:txBody>
        </p:sp>
        <p:sp>
          <p:nvSpPr>
            <p:cNvPr id="49" name="TextBox 48">
              <a:extLst>
                <a:ext uri="{FF2B5EF4-FFF2-40B4-BE49-F238E27FC236}">
                  <a16:creationId xmlns:a16="http://schemas.microsoft.com/office/drawing/2014/main" id="{83707016-8575-4823-091C-30129BBD2FEE}"/>
                </a:ext>
              </a:extLst>
            </p:cNvPr>
            <p:cNvSpPr txBox="1">
              <a:spLocks/>
            </p:cNvSpPr>
            <p:nvPr/>
          </p:nvSpPr>
          <p:spPr>
            <a:xfrm>
              <a:off x="3072158" y="1924925"/>
              <a:ext cx="339541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Standard Specification for</a:t>
              </a:r>
            </a:p>
          </p:txBody>
        </p:sp>
        <p:sp>
          <p:nvSpPr>
            <p:cNvPr id="50" name="TextBox 49">
              <a:extLst>
                <a:ext uri="{FF2B5EF4-FFF2-40B4-BE49-F238E27FC236}">
                  <a16:creationId xmlns:a16="http://schemas.microsoft.com/office/drawing/2014/main" id="{8DD5A452-F204-5339-3700-C889576FD006}"/>
                </a:ext>
              </a:extLst>
            </p:cNvPr>
            <p:cNvSpPr txBox="1">
              <a:spLocks/>
            </p:cNvSpPr>
            <p:nvPr/>
          </p:nvSpPr>
          <p:spPr>
            <a:xfrm>
              <a:off x="6435818" y="1924925"/>
              <a:ext cx="379022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rPr>
                <a:t>Serpentine </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Dimension Stone</a:t>
              </a:r>
              <a:endPar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endParaRPr>
            </a:p>
          </p:txBody>
        </p:sp>
      </p:grpSp>
      <p:grpSp>
        <p:nvGrpSpPr>
          <p:cNvPr id="52" name="Group 51">
            <a:extLst>
              <a:ext uri="{FF2B5EF4-FFF2-40B4-BE49-F238E27FC236}">
                <a16:creationId xmlns:a16="http://schemas.microsoft.com/office/drawing/2014/main" id="{DF88815B-63B4-DA88-C365-FA5827078320}"/>
              </a:ext>
            </a:extLst>
          </p:cNvPr>
          <p:cNvGrpSpPr/>
          <p:nvPr/>
        </p:nvGrpSpPr>
        <p:grpSpPr>
          <a:xfrm>
            <a:off x="1055143" y="5562449"/>
            <a:ext cx="9243286" cy="451909"/>
            <a:chOff x="940843" y="1924925"/>
            <a:chExt cx="9243286" cy="451909"/>
          </a:xfrm>
        </p:grpSpPr>
        <p:sp>
          <p:nvSpPr>
            <p:cNvPr id="53" name="TextBox 52">
              <a:extLst>
                <a:ext uri="{FF2B5EF4-FFF2-40B4-BE49-F238E27FC236}">
                  <a16:creationId xmlns:a16="http://schemas.microsoft.com/office/drawing/2014/main" id="{8995E2EF-45C5-92C5-FD9B-BE6C068939E4}"/>
                </a:ext>
              </a:extLst>
            </p:cNvPr>
            <p:cNvSpPr txBox="1">
              <a:spLocks/>
            </p:cNvSpPr>
            <p:nvPr/>
          </p:nvSpPr>
          <p:spPr>
            <a:xfrm>
              <a:off x="940843" y="1924925"/>
              <a:ext cx="3839816" cy="451909"/>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7687F"/>
                  </a:solidFill>
                  <a:effectLst/>
                  <a:uLnTx/>
                  <a:uFillTx/>
                  <a:latin typeface="Titillium Web Light" panose="00000400000000000000" pitchFamily="2" charset="0"/>
                  <a:ea typeface="+mn-ea"/>
                  <a:cs typeface="Arial" charset="0"/>
                </a:rPr>
                <a:t>ASTM C1527</a:t>
              </a:r>
            </a:p>
          </p:txBody>
        </p:sp>
        <p:sp>
          <p:nvSpPr>
            <p:cNvPr id="54" name="TextBox 53">
              <a:extLst>
                <a:ext uri="{FF2B5EF4-FFF2-40B4-BE49-F238E27FC236}">
                  <a16:creationId xmlns:a16="http://schemas.microsoft.com/office/drawing/2014/main" id="{AF125922-334F-09FE-E722-2B5489DAB295}"/>
                </a:ext>
              </a:extLst>
            </p:cNvPr>
            <p:cNvSpPr txBox="1">
              <a:spLocks/>
            </p:cNvSpPr>
            <p:nvPr/>
          </p:nvSpPr>
          <p:spPr>
            <a:xfrm>
              <a:off x="3072158" y="1924925"/>
              <a:ext cx="3395411"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Standard Specification for</a:t>
              </a:r>
            </a:p>
          </p:txBody>
        </p:sp>
        <p:sp>
          <p:nvSpPr>
            <p:cNvPr id="55" name="TextBox 54">
              <a:extLst>
                <a:ext uri="{FF2B5EF4-FFF2-40B4-BE49-F238E27FC236}">
                  <a16:creationId xmlns:a16="http://schemas.microsoft.com/office/drawing/2014/main" id="{23EE6C65-CC3F-7557-DF4F-BB6424575333}"/>
                </a:ext>
              </a:extLst>
            </p:cNvPr>
            <p:cNvSpPr txBox="1">
              <a:spLocks/>
            </p:cNvSpPr>
            <p:nvPr/>
          </p:nvSpPr>
          <p:spPr>
            <a:xfrm>
              <a:off x="6435819" y="1924925"/>
              <a:ext cx="3748310"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rPr>
                <a:t>Travertine </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Dimension Stone</a:t>
              </a:r>
              <a:endParaRPr kumimoji="0" lang="en-US" sz="2400" b="0" i="0" u="none" strike="noStrike" kern="1200" cap="none" spc="0" normalizeH="0" baseline="0" noProof="0" dirty="0">
                <a:ln>
                  <a:noFill/>
                </a:ln>
                <a:solidFill>
                  <a:srgbClr val="D2562B"/>
                </a:solidFill>
                <a:effectLst/>
                <a:uLnTx/>
                <a:uFillTx/>
                <a:latin typeface="Titillium Web Light" panose="00000400000000000000" pitchFamily="2" charset="0"/>
                <a:ea typeface="+mn-ea"/>
                <a:cs typeface="Arial" charset="0"/>
              </a:endParaRPr>
            </a:p>
          </p:txBody>
        </p:sp>
      </p:grpSp>
      <p:sp>
        <p:nvSpPr>
          <p:cNvPr id="64" name="TextBox 63">
            <a:extLst>
              <a:ext uri="{FF2B5EF4-FFF2-40B4-BE49-F238E27FC236}">
                <a16:creationId xmlns:a16="http://schemas.microsoft.com/office/drawing/2014/main" id="{72034F55-442A-3427-60B9-F5EE0DA74210}"/>
              </a:ext>
            </a:extLst>
          </p:cNvPr>
          <p:cNvSpPr txBox="1">
            <a:spLocks/>
          </p:cNvSpPr>
          <p:nvPr/>
        </p:nvSpPr>
        <p:spPr>
          <a:xfrm>
            <a:off x="455068" y="1094402"/>
            <a:ext cx="10031957" cy="573578"/>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36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Teko" panose="020B0604020202020204" charset="0"/>
              </a:rPr>
              <a:t>ASTM Committee C18 on Dimension Stone</a:t>
            </a:r>
          </a:p>
        </p:txBody>
      </p:sp>
      <p:sp>
        <p:nvSpPr>
          <p:cNvPr id="37" name="Title 1">
            <a:extLst>
              <a:ext uri="{FF2B5EF4-FFF2-40B4-BE49-F238E27FC236}">
                <a16:creationId xmlns:a16="http://schemas.microsoft.com/office/drawing/2014/main" id="{D788A718-64FA-488A-87BF-CB5422422BBA}"/>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WHAT IS BEING INSTALLED?</a:t>
            </a:r>
          </a:p>
        </p:txBody>
      </p:sp>
      <p:pic>
        <p:nvPicPr>
          <p:cNvPr id="18" name="Picture 17" descr="A blue circle with letters in it&#10;&#10;Description automatically generated">
            <a:extLst>
              <a:ext uri="{FF2B5EF4-FFF2-40B4-BE49-F238E27FC236}">
                <a16:creationId xmlns:a16="http://schemas.microsoft.com/office/drawing/2014/main" id="{E0EBACE0-F3FF-4F1C-99F8-0C308D206BAB}"/>
              </a:ext>
            </a:extLst>
          </p:cNvPr>
          <p:cNvPicPr>
            <a:picLocks noChangeAspect="1"/>
          </p:cNvPicPr>
          <p:nvPr/>
        </p:nvPicPr>
        <p:blipFill>
          <a:blip r:embed="rId3"/>
          <a:stretch>
            <a:fillRect/>
          </a:stretch>
        </p:blipFill>
        <p:spPr>
          <a:xfrm>
            <a:off x="10644246" y="468993"/>
            <a:ext cx="1073212" cy="1073212"/>
          </a:xfrm>
          <a:prstGeom prst="rect">
            <a:avLst/>
          </a:prstGeom>
        </p:spPr>
      </p:pic>
      <p:pic>
        <p:nvPicPr>
          <p:cNvPr id="5" name="Picture 4">
            <a:extLst>
              <a:ext uri="{FF2B5EF4-FFF2-40B4-BE49-F238E27FC236}">
                <a16:creationId xmlns:a16="http://schemas.microsoft.com/office/drawing/2014/main" id="{4E3131C8-102F-A5EA-1749-CB3D3628FB77}"/>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3985866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6" name="Rectangle 5">
            <a:extLst>
              <a:ext uri="{FF2B5EF4-FFF2-40B4-BE49-F238E27FC236}">
                <a16:creationId xmlns:a16="http://schemas.microsoft.com/office/drawing/2014/main" id="{2870376D-E6E2-4E84-9642-75B4D700DED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lang="en-US" sz="2800" b="1" kern="0" dirty="0">
                <a:solidFill>
                  <a:prstClr val="black">
                    <a:lumMod val="75000"/>
                    <a:lumOff val="25000"/>
                  </a:prstClr>
                </a:solidFill>
                <a:latin typeface="Titillium Web" panose="00000500000000000000" pitchFamily="2" charset="0"/>
                <a:cs typeface="Teko Light" panose="02000000000000000000" pitchFamily="2" charset="0"/>
              </a:rPr>
              <a:t>Non-combustible</a:t>
            </a:r>
            <a:endPar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0DD6ED0-D145-4670-918F-8793BA9380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7670" y="2156783"/>
            <a:ext cx="6999818" cy="357360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EBEC3C1-734B-49FC-B7E5-64FD13E880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54" t="26617" r="35522" b="62993"/>
          <a:stretch/>
        </p:blipFill>
        <p:spPr>
          <a:xfrm>
            <a:off x="1574800" y="2648879"/>
            <a:ext cx="3860800" cy="411481"/>
          </a:xfrm>
          <a:prstGeom prst="rect">
            <a:avLst/>
          </a:prstGeom>
          <a:ln>
            <a:noFill/>
          </a:ln>
          <a:effectLst/>
        </p:spPr>
      </p:pic>
    </p:spTree>
    <p:extLst>
      <p:ext uri="{BB962C8B-B14F-4D97-AF65-F5344CB8AC3E}">
        <p14:creationId xmlns:p14="http://schemas.microsoft.com/office/powerpoint/2010/main" val="7075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3E2ACE6-E0A2-FB52-62C7-4CC009BC3DE1}"/>
              </a:ext>
            </a:extLst>
          </p:cNvPr>
          <p:cNvPicPr>
            <a:picLocks noChangeAspect="1"/>
          </p:cNvPicPr>
          <p:nvPr/>
        </p:nvPicPr>
        <p:blipFill>
          <a:blip r:embed="rId3"/>
          <a:srcRect l="36365" t="1" r="38847" b="82525"/>
          <a:stretch/>
        </p:blipFill>
        <p:spPr>
          <a:xfrm>
            <a:off x="4782469" y="1086565"/>
            <a:ext cx="3071639" cy="991403"/>
          </a:xfrm>
          <a:prstGeom prst="rect">
            <a:avLst/>
          </a:prstGeom>
          <a:ln>
            <a:noFill/>
          </a:ln>
          <a:effectLst/>
        </p:spPr>
      </p:pic>
      <p:sp>
        <p:nvSpPr>
          <p:cNvPr id="28" name="TextBox 27">
            <a:extLst>
              <a:ext uri="{FF2B5EF4-FFF2-40B4-BE49-F238E27FC236}">
                <a16:creationId xmlns:a16="http://schemas.microsoft.com/office/drawing/2014/main" id="{60760D81-5C73-89CF-A1C8-B2D582DFBD01}"/>
              </a:ext>
            </a:extLst>
          </p:cNvPr>
          <p:cNvSpPr txBox="1">
            <a:spLocks/>
          </p:cNvSpPr>
          <p:nvPr/>
        </p:nvSpPr>
        <p:spPr>
          <a:xfrm>
            <a:off x="1538016" y="5707113"/>
            <a:ext cx="8345690" cy="45190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ASTM C568 Standard Specification for Limestone</a:t>
            </a:r>
          </a:p>
        </p:txBody>
      </p:sp>
      <p:pic>
        <p:nvPicPr>
          <p:cNvPr id="30" name="Picture 29">
            <a:extLst>
              <a:ext uri="{FF2B5EF4-FFF2-40B4-BE49-F238E27FC236}">
                <a16:creationId xmlns:a16="http://schemas.microsoft.com/office/drawing/2014/main" id="{9C56B15B-8165-91B4-E119-67C2F0E341A2}"/>
              </a:ext>
            </a:extLst>
          </p:cNvPr>
          <p:cNvPicPr>
            <a:picLocks noChangeAspect="1"/>
          </p:cNvPicPr>
          <p:nvPr/>
        </p:nvPicPr>
        <p:blipFill>
          <a:blip r:embed="rId3"/>
          <a:srcRect t="25645" r="18474" b="13127"/>
          <a:stretch/>
        </p:blipFill>
        <p:spPr>
          <a:xfrm>
            <a:off x="1259059" y="2176041"/>
            <a:ext cx="9529589" cy="3276728"/>
          </a:xfrm>
          <a:prstGeom prst="rect">
            <a:avLst/>
          </a:prstGeom>
          <a:ln>
            <a:noFill/>
          </a:ln>
          <a:effectLst/>
        </p:spPr>
      </p:pic>
      <p:sp>
        <p:nvSpPr>
          <p:cNvPr id="39" name="Rectangle 38">
            <a:extLst>
              <a:ext uri="{FF2B5EF4-FFF2-40B4-BE49-F238E27FC236}">
                <a16:creationId xmlns:a16="http://schemas.microsoft.com/office/drawing/2014/main" id="{70E01399-4752-9E18-5F07-1B15546E25D2}"/>
              </a:ext>
            </a:extLst>
          </p:cNvPr>
          <p:cNvSpPr>
            <a:spLocks noChangeArrowheads="1"/>
          </p:cNvSpPr>
          <p:nvPr/>
        </p:nvSpPr>
        <p:spPr bwMode="auto">
          <a:xfrm>
            <a:off x="1627186" y="4236243"/>
            <a:ext cx="1278732" cy="286232"/>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41" name="Rectangle 40">
            <a:extLst>
              <a:ext uri="{FF2B5EF4-FFF2-40B4-BE49-F238E27FC236}">
                <a16:creationId xmlns:a16="http://schemas.microsoft.com/office/drawing/2014/main" id="{75D2D15E-71E4-31E4-3F8E-BBEF61D57BD4}"/>
              </a:ext>
            </a:extLst>
          </p:cNvPr>
          <p:cNvSpPr>
            <a:spLocks noChangeArrowheads="1"/>
          </p:cNvSpPr>
          <p:nvPr/>
        </p:nvSpPr>
        <p:spPr bwMode="auto">
          <a:xfrm>
            <a:off x="1627185" y="4776819"/>
            <a:ext cx="1366837" cy="286232"/>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44" name="Rectangle 43">
            <a:extLst>
              <a:ext uri="{FF2B5EF4-FFF2-40B4-BE49-F238E27FC236}">
                <a16:creationId xmlns:a16="http://schemas.microsoft.com/office/drawing/2014/main" id="{BF7E6EC5-875E-8C88-8EF5-6BD088F09515}"/>
              </a:ext>
            </a:extLst>
          </p:cNvPr>
          <p:cNvSpPr>
            <a:spLocks noChangeArrowheads="1"/>
          </p:cNvSpPr>
          <p:nvPr/>
        </p:nvSpPr>
        <p:spPr bwMode="auto">
          <a:xfrm>
            <a:off x="1627186" y="3704965"/>
            <a:ext cx="1516062" cy="286232"/>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46" name="Rectangle 45">
            <a:extLst>
              <a:ext uri="{FF2B5EF4-FFF2-40B4-BE49-F238E27FC236}">
                <a16:creationId xmlns:a16="http://schemas.microsoft.com/office/drawing/2014/main" id="{E75CD214-DE54-0896-8EEE-DB69B0AEBB75}"/>
              </a:ext>
            </a:extLst>
          </p:cNvPr>
          <p:cNvSpPr>
            <a:spLocks noChangeArrowheads="1"/>
          </p:cNvSpPr>
          <p:nvPr/>
        </p:nvSpPr>
        <p:spPr bwMode="auto">
          <a:xfrm>
            <a:off x="1627186" y="3142768"/>
            <a:ext cx="599122" cy="286232"/>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51" name="Rectangle 50">
            <a:extLst>
              <a:ext uri="{FF2B5EF4-FFF2-40B4-BE49-F238E27FC236}">
                <a16:creationId xmlns:a16="http://schemas.microsoft.com/office/drawing/2014/main" id="{3A5C49E1-3479-F070-A012-1E4C68BDA642}"/>
              </a:ext>
            </a:extLst>
          </p:cNvPr>
          <p:cNvSpPr>
            <a:spLocks noChangeArrowheads="1"/>
          </p:cNvSpPr>
          <p:nvPr/>
        </p:nvSpPr>
        <p:spPr bwMode="auto">
          <a:xfrm>
            <a:off x="1627186" y="2634051"/>
            <a:ext cx="740092" cy="286232"/>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5" name="Title 1">
            <a:extLst>
              <a:ext uri="{FF2B5EF4-FFF2-40B4-BE49-F238E27FC236}">
                <a16:creationId xmlns:a16="http://schemas.microsoft.com/office/drawing/2014/main" id="{5F9EF017-770A-40F8-BE0C-F53BA52DA4AA}"/>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WHAT IS BEING INSTALLED?</a:t>
            </a:r>
          </a:p>
        </p:txBody>
      </p:sp>
      <p:pic>
        <p:nvPicPr>
          <p:cNvPr id="5" name="Picture 4">
            <a:extLst>
              <a:ext uri="{FF2B5EF4-FFF2-40B4-BE49-F238E27FC236}">
                <a16:creationId xmlns:a16="http://schemas.microsoft.com/office/drawing/2014/main" id="{12D338F6-0BBB-6D01-FA1D-1A703224C303}"/>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651890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5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25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5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4" grpId="0" animBg="1"/>
      <p:bldP spid="46" grpId="0" animBg="1"/>
      <p:bldP spid="5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6E0B-F748-ABFE-C5C1-F75823FFDB80}"/>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DBCA5CC-E25A-A184-2D74-1BCD89A2D494}"/>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2" name="Title 1">
            <a:extLst>
              <a:ext uri="{FF2B5EF4-FFF2-40B4-BE49-F238E27FC236}">
                <a16:creationId xmlns:a16="http://schemas.microsoft.com/office/drawing/2014/main" id="{B0431873-7048-52A9-827F-A9813DDE7325}"/>
              </a:ext>
            </a:extLst>
          </p:cNvPr>
          <p:cNvSpPr txBox="1">
            <a:spLocks/>
          </p:cNvSpPr>
          <p:nvPr/>
        </p:nvSpPr>
        <p:spPr>
          <a:xfrm>
            <a:off x="1021751" y="2683637"/>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panose="020B0703020202090204" pitchFamily="34" charset="0"/>
                <a:ea typeface="+mj-ea"/>
                <a:cs typeface="+mj-cs"/>
              </a:rPr>
              <a:t>PERFORMANCE | HOW IS IT BEING INSTALLED?</a:t>
            </a:r>
          </a:p>
        </p:txBody>
      </p:sp>
      <p:sp>
        <p:nvSpPr>
          <p:cNvPr id="5" name="Title 1">
            <a:extLst>
              <a:ext uri="{FF2B5EF4-FFF2-40B4-BE49-F238E27FC236}">
                <a16:creationId xmlns:a16="http://schemas.microsoft.com/office/drawing/2014/main" id="{224B5103-9595-6A11-33DE-F4E0395231F5}"/>
              </a:ext>
            </a:extLst>
          </p:cNvPr>
          <p:cNvSpPr txBox="1">
            <a:spLocks/>
          </p:cNvSpPr>
          <p:nvPr/>
        </p:nvSpPr>
        <p:spPr>
          <a:xfrm>
            <a:off x="1021751" y="2059523"/>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3E3E3"/>
                </a:solidFill>
                <a:effectLst/>
                <a:uLnTx/>
                <a:uFillTx/>
                <a:latin typeface="Trebuchet MS" panose="020B0703020202090204" pitchFamily="34" charset="0"/>
                <a:ea typeface="+mj-ea"/>
                <a:cs typeface="+mj-cs"/>
              </a:rPr>
              <a:t>PERFORMANCE | WHAT IS BEING INSTALLED?</a:t>
            </a:r>
          </a:p>
        </p:txBody>
      </p:sp>
      <p:sp>
        <p:nvSpPr>
          <p:cNvPr id="7" name="Title 1">
            <a:extLst>
              <a:ext uri="{FF2B5EF4-FFF2-40B4-BE49-F238E27FC236}">
                <a16:creationId xmlns:a16="http://schemas.microsoft.com/office/drawing/2014/main" id="{AD5C3915-ED08-A13D-C5D2-11293E15D487}"/>
              </a:ext>
            </a:extLst>
          </p:cNvPr>
          <p:cNvSpPr txBox="1">
            <a:spLocks/>
          </p:cNvSpPr>
          <p:nvPr/>
        </p:nvSpPr>
        <p:spPr>
          <a:xfrm>
            <a:off x="1021751" y="3307751"/>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CFCFC">
                    <a:lumMod val="90000"/>
                  </a:srgbClr>
                </a:solidFill>
                <a:effectLst/>
                <a:uLnTx/>
                <a:uFillTx/>
                <a:latin typeface="Trebuchet MS" panose="020B0703020202090204" pitchFamily="34" charset="0"/>
                <a:ea typeface="+mj-ea"/>
                <a:cs typeface="+mj-cs"/>
              </a:rPr>
              <a:t>PERFORMANCE | WHERE IS IT BEING INSTALLED?</a:t>
            </a:r>
          </a:p>
        </p:txBody>
      </p:sp>
      <p:sp>
        <p:nvSpPr>
          <p:cNvPr id="10" name="Title 1">
            <a:extLst>
              <a:ext uri="{FF2B5EF4-FFF2-40B4-BE49-F238E27FC236}">
                <a16:creationId xmlns:a16="http://schemas.microsoft.com/office/drawing/2014/main" id="{DBFCB131-61E0-91EB-6214-CE7ADE155BBC}"/>
              </a:ext>
            </a:extLst>
          </p:cNvPr>
          <p:cNvSpPr txBox="1">
            <a:spLocks/>
          </p:cNvSpPr>
          <p:nvPr/>
        </p:nvSpPr>
        <p:spPr>
          <a:xfrm>
            <a:off x="1021751" y="3931865"/>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CFCFC">
                    <a:lumMod val="90000"/>
                  </a:srgbClr>
                </a:solidFill>
                <a:effectLst/>
                <a:uLnTx/>
                <a:uFillTx/>
                <a:latin typeface="Trebuchet MS" panose="020B0703020202090204" pitchFamily="34" charset="0"/>
                <a:ea typeface="+mj-ea"/>
                <a:cs typeface="+mj-cs"/>
              </a:rPr>
              <a:t>PERFORMANCE | WHO ARE THE INSTALLERS?</a:t>
            </a:r>
          </a:p>
        </p:txBody>
      </p:sp>
    </p:spTree>
    <p:extLst>
      <p:ext uri="{BB962C8B-B14F-4D97-AF65-F5344CB8AC3E}">
        <p14:creationId xmlns:p14="http://schemas.microsoft.com/office/powerpoint/2010/main" val="2944151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descr="A close-up of a document&#10;&#10;AI-generated content may be incorrect.">
            <a:extLst>
              <a:ext uri="{FF2B5EF4-FFF2-40B4-BE49-F238E27FC236}">
                <a16:creationId xmlns:a16="http://schemas.microsoft.com/office/drawing/2014/main" id="{0FA6CC97-89AF-99A8-E3E1-34D71D60D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74" y="904090"/>
            <a:ext cx="4274977" cy="5807638"/>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D775DBA0-404D-4C63-B492-25C41B0EE930}"/>
              </a:ext>
            </a:extLst>
          </p:cNvPr>
          <p:cNvGrpSpPr/>
          <p:nvPr/>
        </p:nvGrpSpPr>
        <p:grpSpPr>
          <a:xfrm>
            <a:off x="11077914" y="301244"/>
            <a:ext cx="745998" cy="889489"/>
            <a:chOff x="1612392" y="2714625"/>
            <a:chExt cx="745998" cy="889489"/>
          </a:xfrm>
        </p:grpSpPr>
        <p:sp>
          <p:nvSpPr>
            <p:cNvPr id="34" name="TextBox 33">
              <a:extLst>
                <a:ext uri="{FF2B5EF4-FFF2-40B4-BE49-F238E27FC236}">
                  <a16:creationId xmlns:a16="http://schemas.microsoft.com/office/drawing/2014/main" id="{2872D015-7050-4FC2-823D-88074E1C97D0}"/>
                </a:ext>
              </a:extLst>
            </p:cNvPr>
            <p:cNvSpPr txBox="1"/>
            <p:nvPr/>
          </p:nvSpPr>
          <p:spPr>
            <a:xfrm>
              <a:off x="1612392" y="2765914"/>
              <a:ext cx="685800" cy="838200"/>
            </a:xfrm>
            <a:prstGeom prst="rect">
              <a:avLst/>
            </a:prstGeom>
            <a:solidFill>
              <a:srgbClr val="00CCFF"/>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rPr>
                <a:t>TCNA</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p:txBody>
        </p:sp>
        <p:grpSp>
          <p:nvGrpSpPr>
            <p:cNvPr id="35" name="Group 34">
              <a:extLst>
                <a:ext uri="{FF2B5EF4-FFF2-40B4-BE49-F238E27FC236}">
                  <a16:creationId xmlns:a16="http://schemas.microsoft.com/office/drawing/2014/main" id="{E979182F-DA14-4D3B-B45D-99B6C36CB5E2}"/>
                </a:ext>
              </a:extLst>
            </p:cNvPr>
            <p:cNvGrpSpPr/>
            <p:nvPr/>
          </p:nvGrpSpPr>
          <p:grpSpPr>
            <a:xfrm>
              <a:off x="1633347" y="2748915"/>
              <a:ext cx="685800" cy="838200"/>
              <a:chOff x="1676400" y="2667000"/>
              <a:chExt cx="685800" cy="838200"/>
            </a:xfrm>
          </p:grpSpPr>
          <p:cxnSp>
            <p:nvCxnSpPr>
              <p:cNvPr id="42" name="Straight Connector 41">
                <a:extLst>
                  <a:ext uri="{FF2B5EF4-FFF2-40B4-BE49-F238E27FC236}">
                    <a16:creationId xmlns:a16="http://schemas.microsoft.com/office/drawing/2014/main" id="{D33AD5C1-44E1-408E-B67B-02F02BEF7CDF}"/>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8A1318-9F81-4D41-8CA1-2AE96949A6D7}"/>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C6293348-F02C-4605-8A2D-5CA559D9EDD9}"/>
                </a:ext>
              </a:extLst>
            </p:cNvPr>
            <p:cNvGrpSpPr/>
            <p:nvPr/>
          </p:nvGrpSpPr>
          <p:grpSpPr>
            <a:xfrm>
              <a:off x="1653540" y="2731770"/>
              <a:ext cx="685800" cy="838200"/>
              <a:chOff x="1676400" y="2667000"/>
              <a:chExt cx="685800" cy="838200"/>
            </a:xfrm>
          </p:grpSpPr>
          <p:cxnSp>
            <p:nvCxnSpPr>
              <p:cNvPr id="40" name="Straight Connector 39">
                <a:extLst>
                  <a:ext uri="{FF2B5EF4-FFF2-40B4-BE49-F238E27FC236}">
                    <a16:creationId xmlns:a16="http://schemas.microsoft.com/office/drawing/2014/main" id="{597138DC-19D6-4606-9D8D-C3A1B6394D35}"/>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93703B-DD31-4ED6-AD6B-8AA827AFE301}"/>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8F6E9A4-7140-492E-B9EE-0586BCD1E037}"/>
                </a:ext>
              </a:extLst>
            </p:cNvPr>
            <p:cNvGrpSpPr/>
            <p:nvPr/>
          </p:nvGrpSpPr>
          <p:grpSpPr>
            <a:xfrm>
              <a:off x="1672590" y="2714625"/>
              <a:ext cx="685800" cy="838200"/>
              <a:chOff x="1674495" y="2667000"/>
              <a:chExt cx="685800" cy="838200"/>
            </a:xfrm>
          </p:grpSpPr>
          <p:cxnSp>
            <p:nvCxnSpPr>
              <p:cNvPr id="38" name="Straight Connector 37">
                <a:extLst>
                  <a:ext uri="{FF2B5EF4-FFF2-40B4-BE49-F238E27FC236}">
                    <a16:creationId xmlns:a16="http://schemas.microsoft.com/office/drawing/2014/main" id="{B1F71160-DA38-4740-91EA-266E148D7D59}"/>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CF7C473-F0FA-4798-A764-B950BED03531}"/>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7EF3F02A-A8A7-4A02-B327-1C2A83CE6927}"/>
              </a:ext>
            </a:extLst>
          </p:cNvPr>
          <p:cNvSpPr txBox="1">
            <a:spLocks/>
          </p:cNvSpPr>
          <p:nvPr/>
        </p:nvSpPr>
        <p:spPr>
          <a:xfrm>
            <a:off x="13785851" y="910440"/>
            <a:ext cx="5033495" cy="163273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As important as it is to have durable tiles, it is also imperative that the tile and everything behind it function together as a durable assembly.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52" name="TextBox 51">
            <a:extLst>
              <a:ext uri="{FF2B5EF4-FFF2-40B4-BE49-F238E27FC236}">
                <a16:creationId xmlns:a16="http://schemas.microsoft.com/office/drawing/2014/main" id="{FDC71E33-92E9-4DFA-81AB-B806EB72DAB8}"/>
              </a:ext>
            </a:extLst>
          </p:cNvPr>
          <p:cNvSpPr txBox="1">
            <a:spLocks/>
          </p:cNvSpPr>
          <p:nvPr/>
        </p:nvSpPr>
        <p:spPr>
          <a:xfrm>
            <a:off x="13785851" y="2696230"/>
            <a:ext cx="5033495" cy="90883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Let’s look at how tile assemblies are described in the TCNA Handbook.</a:t>
            </a:r>
          </a:p>
        </p:txBody>
      </p:sp>
      <p:grpSp>
        <p:nvGrpSpPr>
          <p:cNvPr id="4" name="Group 3">
            <a:extLst>
              <a:ext uri="{FF2B5EF4-FFF2-40B4-BE49-F238E27FC236}">
                <a16:creationId xmlns:a16="http://schemas.microsoft.com/office/drawing/2014/main" id="{F202ED09-08E5-4017-9A6C-36C54E15491C}"/>
              </a:ext>
            </a:extLst>
          </p:cNvPr>
          <p:cNvGrpSpPr/>
          <p:nvPr/>
        </p:nvGrpSpPr>
        <p:grpSpPr>
          <a:xfrm>
            <a:off x="295027" y="1020308"/>
            <a:ext cx="9855767" cy="3432365"/>
            <a:chOff x="295027" y="1020308"/>
            <a:chExt cx="9855767" cy="3432365"/>
          </a:xfrm>
        </p:grpSpPr>
        <p:sp>
          <p:nvSpPr>
            <p:cNvPr id="45" name="TextBox 44">
              <a:extLst>
                <a:ext uri="{FF2B5EF4-FFF2-40B4-BE49-F238E27FC236}">
                  <a16:creationId xmlns:a16="http://schemas.microsoft.com/office/drawing/2014/main" id="{3BE1B14A-E2B1-47A9-BDA3-B51847D6D7FE}"/>
                </a:ext>
              </a:extLst>
            </p:cNvPr>
            <p:cNvSpPr txBox="1">
              <a:spLocks/>
            </p:cNvSpPr>
            <p:nvPr/>
          </p:nvSpPr>
          <p:spPr>
            <a:xfrm>
              <a:off x="5986236" y="4083358"/>
              <a:ext cx="2153423" cy="36931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Method no.</a:t>
              </a:r>
            </a:p>
          </p:txBody>
        </p:sp>
        <p:sp>
          <p:nvSpPr>
            <p:cNvPr id="47" name="TextBox 46">
              <a:extLst>
                <a:ext uri="{FF2B5EF4-FFF2-40B4-BE49-F238E27FC236}">
                  <a16:creationId xmlns:a16="http://schemas.microsoft.com/office/drawing/2014/main" id="{7547F628-4F5E-49E2-8518-B25A15F7EEF1}"/>
                </a:ext>
              </a:extLst>
            </p:cNvPr>
            <p:cNvSpPr txBox="1">
              <a:spLocks/>
            </p:cNvSpPr>
            <p:nvPr/>
          </p:nvSpPr>
          <p:spPr>
            <a:xfrm>
              <a:off x="7997371" y="4083358"/>
              <a:ext cx="2153423" cy="36931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F122 - STONE</a:t>
              </a:r>
            </a:p>
          </p:txBody>
        </p:sp>
        <p:sp>
          <p:nvSpPr>
            <p:cNvPr id="32" name="Arrow: Right 31">
              <a:extLst>
                <a:ext uri="{FF2B5EF4-FFF2-40B4-BE49-F238E27FC236}">
                  <a16:creationId xmlns:a16="http://schemas.microsoft.com/office/drawing/2014/main" id="{F8EBB39A-D5C2-4E1F-A526-FB4C25CB27CB}"/>
                </a:ext>
              </a:extLst>
            </p:cNvPr>
            <p:cNvSpPr/>
            <p:nvPr/>
          </p:nvSpPr>
          <p:spPr bwMode="auto">
            <a:xfrm>
              <a:off x="295027" y="1020308"/>
              <a:ext cx="702412" cy="420914"/>
            </a:xfrm>
            <a:prstGeom prst="rightArrow">
              <a:avLst/>
            </a:prstGeom>
            <a:solidFill>
              <a:srgbClr val="D256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sp>
        <p:nvSpPr>
          <p:cNvPr id="24" name="TextBox 23">
            <a:extLst>
              <a:ext uri="{FF2B5EF4-FFF2-40B4-BE49-F238E27FC236}">
                <a16:creationId xmlns:a16="http://schemas.microsoft.com/office/drawing/2014/main" id="{5345970F-D0B0-4BC8-AE88-DC5066228A74}"/>
              </a:ext>
            </a:extLst>
          </p:cNvPr>
          <p:cNvSpPr txBox="1">
            <a:spLocks/>
          </p:cNvSpPr>
          <p:nvPr/>
        </p:nvSpPr>
        <p:spPr>
          <a:xfrm>
            <a:off x="975730" y="1139444"/>
            <a:ext cx="488789" cy="239776"/>
          </a:xfrm>
          <a:prstGeom prst="rect">
            <a:avLst/>
          </a:prstGeom>
          <a:solidFill>
            <a:srgbClr val="FFFF00">
              <a:alpha val="25000"/>
            </a:srgbClr>
          </a:solid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25" name="Title 1">
            <a:extLst>
              <a:ext uri="{FF2B5EF4-FFF2-40B4-BE49-F238E27FC236}">
                <a16:creationId xmlns:a16="http://schemas.microsoft.com/office/drawing/2014/main" id="{244BA696-1AC2-44B5-A30F-9F0F94C8449F}"/>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HOW IS IT BEING INSTALLED?</a:t>
            </a:r>
          </a:p>
        </p:txBody>
      </p:sp>
    </p:spTree>
    <p:extLst>
      <p:ext uri="{BB962C8B-B14F-4D97-AF65-F5344CB8AC3E}">
        <p14:creationId xmlns:p14="http://schemas.microsoft.com/office/powerpoint/2010/main" val="1139446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71D66F26-C618-595C-7886-2563DCF14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74" y="904090"/>
            <a:ext cx="4274977" cy="5807638"/>
          </a:xfrm>
          <a:prstGeom prst="rect">
            <a:avLst/>
          </a:prstGeom>
          <a:ln>
            <a:noFill/>
          </a:ln>
          <a:effectLst>
            <a:outerShdw blurRad="292100" dist="139700" dir="2700000" algn="tl" rotWithShape="0">
              <a:srgbClr val="333333">
                <a:alpha val="65000"/>
              </a:srgbClr>
            </a:outerShdw>
          </a:effectLst>
        </p:spPr>
      </p:pic>
      <p:sp>
        <p:nvSpPr>
          <p:cNvPr id="32" name="Arrow: Right 31">
            <a:extLst>
              <a:ext uri="{FF2B5EF4-FFF2-40B4-BE49-F238E27FC236}">
                <a16:creationId xmlns:a16="http://schemas.microsoft.com/office/drawing/2014/main" id="{F8EBB39A-D5C2-4E1F-A526-FB4C25CB27CB}"/>
              </a:ext>
            </a:extLst>
          </p:cNvPr>
          <p:cNvSpPr/>
          <p:nvPr/>
        </p:nvSpPr>
        <p:spPr bwMode="auto">
          <a:xfrm>
            <a:off x="295027" y="1230765"/>
            <a:ext cx="702412" cy="420914"/>
          </a:xfrm>
          <a:prstGeom prst="rightArrow">
            <a:avLst/>
          </a:prstGeom>
          <a:solidFill>
            <a:srgbClr val="D256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nvGrpSpPr>
          <p:cNvPr id="12" name="Group 11">
            <a:extLst>
              <a:ext uri="{FF2B5EF4-FFF2-40B4-BE49-F238E27FC236}">
                <a16:creationId xmlns:a16="http://schemas.microsoft.com/office/drawing/2014/main" id="{A2361146-D0CB-48F3-AFAF-7D12AC081205}"/>
              </a:ext>
            </a:extLst>
          </p:cNvPr>
          <p:cNvGrpSpPr/>
          <p:nvPr/>
        </p:nvGrpSpPr>
        <p:grpSpPr>
          <a:xfrm>
            <a:off x="11077914" y="301244"/>
            <a:ext cx="745998" cy="889489"/>
            <a:chOff x="1612392" y="2714625"/>
            <a:chExt cx="745998" cy="889489"/>
          </a:xfrm>
        </p:grpSpPr>
        <p:sp>
          <p:nvSpPr>
            <p:cNvPr id="13" name="TextBox 12">
              <a:extLst>
                <a:ext uri="{FF2B5EF4-FFF2-40B4-BE49-F238E27FC236}">
                  <a16:creationId xmlns:a16="http://schemas.microsoft.com/office/drawing/2014/main" id="{06327E76-BBF8-483C-8190-2AD668AF85BF}"/>
                </a:ext>
              </a:extLst>
            </p:cNvPr>
            <p:cNvSpPr txBox="1"/>
            <p:nvPr/>
          </p:nvSpPr>
          <p:spPr>
            <a:xfrm>
              <a:off x="1612392" y="2765914"/>
              <a:ext cx="685800" cy="838200"/>
            </a:xfrm>
            <a:prstGeom prst="rect">
              <a:avLst/>
            </a:prstGeom>
            <a:solidFill>
              <a:srgbClr val="00CCFF"/>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rPr>
                <a:t>TCNA</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p:txBody>
        </p:sp>
        <p:grpSp>
          <p:nvGrpSpPr>
            <p:cNvPr id="14" name="Group 13">
              <a:extLst>
                <a:ext uri="{FF2B5EF4-FFF2-40B4-BE49-F238E27FC236}">
                  <a16:creationId xmlns:a16="http://schemas.microsoft.com/office/drawing/2014/main" id="{4061E39E-DB58-4920-8DA4-E7F94111AC76}"/>
                </a:ext>
              </a:extLst>
            </p:cNvPr>
            <p:cNvGrpSpPr/>
            <p:nvPr/>
          </p:nvGrpSpPr>
          <p:grpSpPr>
            <a:xfrm>
              <a:off x="1633347" y="2748915"/>
              <a:ext cx="685800" cy="838200"/>
              <a:chOff x="1676400" y="2667000"/>
              <a:chExt cx="685800" cy="838200"/>
            </a:xfrm>
          </p:grpSpPr>
          <p:cxnSp>
            <p:nvCxnSpPr>
              <p:cNvPr id="23" name="Straight Connector 22">
                <a:extLst>
                  <a:ext uri="{FF2B5EF4-FFF2-40B4-BE49-F238E27FC236}">
                    <a16:creationId xmlns:a16="http://schemas.microsoft.com/office/drawing/2014/main" id="{A24513AC-0BD5-420D-9901-9921F8EEFA86}"/>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904EF5-D34D-442C-8158-42D217DB34E5}"/>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9E548AE7-AC52-4576-A6A1-F2EFAD5485B5}"/>
                </a:ext>
              </a:extLst>
            </p:cNvPr>
            <p:cNvGrpSpPr/>
            <p:nvPr/>
          </p:nvGrpSpPr>
          <p:grpSpPr>
            <a:xfrm>
              <a:off x="1653540" y="2731770"/>
              <a:ext cx="685800" cy="838200"/>
              <a:chOff x="1676400" y="2667000"/>
              <a:chExt cx="685800" cy="838200"/>
            </a:xfrm>
          </p:grpSpPr>
          <p:cxnSp>
            <p:nvCxnSpPr>
              <p:cNvPr id="19" name="Straight Connector 18">
                <a:extLst>
                  <a:ext uri="{FF2B5EF4-FFF2-40B4-BE49-F238E27FC236}">
                    <a16:creationId xmlns:a16="http://schemas.microsoft.com/office/drawing/2014/main" id="{4C98B82F-2108-47A3-BB07-0EC8ED4CAEA1}"/>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20BE18-3BFC-4EB7-B124-611B38DF11DD}"/>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8FFA9AD-A781-4F22-BB73-6AB15B48EE01}"/>
                </a:ext>
              </a:extLst>
            </p:cNvPr>
            <p:cNvGrpSpPr/>
            <p:nvPr/>
          </p:nvGrpSpPr>
          <p:grpSpPr>
            <a:xfrm>
              <a:off x="1672590" y="2714625"/>
              <a:ext cx="685800" cy="838200"/>
              <a:chOff x="1674495" y="2667000"/>
              <a:chExt cx="685800" cy="838200"/>
            </a:xfrm>
          </p:grpSpPr>
          <p:cxnSp>
            <p:nvCxnSpPr>
              <p:cNvPr id="17" name="Straight Connector 16">
                <a:extLst>
                  <a:ext uri="{FF2B5EF4-FFF2-40B4-BE49-F238E27FC236}">
                    <a16:creationId xmlns:a16="http://schemas.microsoft.com/office/drawing/2014/main" id="{39F69486-CF2C-4E76-96A1-BE6EB4CAE988}"/>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BF33E6-0FF1-4489-8E54-7F1AF2042BA0}"/>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63948ADC-E7F2-47B6-B00D-36ED903AA480}"/>
              </a:ext>
            </a:extLst>
          </p:cNvPr>
          <p:cNvSpPr txBox="1">
            <a:spLocks/>
          </p:cNvSpPr>
          <p:nvPr/>
        </p:nvSpPr>
        <p:spPr>
          <a:xfrm>
            <a:off x="5986236" y="4083358"/>
            <a:ext cx="2153423" cy="36931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Method no.</a:t>
            </a:r>
          </a:p>
        </p:txBody>
      </p:sp>
      <p:sp>
        <p:nvSpPr>
          <p:cNvPr id="31" name="TextBox 30">
            <a:extLst>
              <a:ext uri="{FF2B5EF4-FFF2-40B4-BE49-F238E27FC236}">
                <a16:creationId xmlns:a16="http://schemas.microsoft.com/office/drawing/2014/main" id="{AA49B67D-C321-41F1-B12A-06211939CC49}"/>
              </a:ext>
            </a:extLst>
          </p:cNvPr>
          <p:cNvSpPr txBox="1">
            <a:spLocks/>
          </p:cNvSpPr>
          <p:nvPr/>
        </p:nvSpPr>
        <p:spPr>
          <a:xfrm>
            <a:off x="7997371" y="4083358"/>
            <a:ext cx="2153423" cy="36931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F122 - STONE</a:t>
            </a:r>
          </a:p>
        </p:txBody>
      </p:sp>
      <p:sp>
        <p:nvSpPr>
          <p:cNvPr id="33" name="TextBox 32">
            <a:extLst>
              <a:ext uri="{FF2B5EF4-FFF2-40B4-BE49-F238E27FC236}">
                <a16:creationId xmlns:a16="http://schemas.microsoft.com/office/drawing/2014/main" id="{81F70677-518F-45C3-918C-06FEA36C3938}"/>
              </a:ext>
            </a:extLst>
          </p:cNvPr>
          <p:cNvSpPr txBox="1">
            <a:spLocks/>
          </p:cNvSpPr>
          <p:nvPr/>
        </p:nvSpPr>
        <p:spPr>
          <a:xfrm>
            <a:off x="7997371" y="4621516"/>
            <a:ext cx="3604079" cy="1303941"/>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Interior floor over on-ground concrete w/ waterproof membrane and natural stone tile </a:t>
            </a:r>
          </a:p>
        </p:txBody>
      </p:sp>
      <p:sp>
        <p:nvSpPr>
          <p:cNvPr id="35" name="TextBox 34">
            <a:extLst>
              <a:ext uri="{FF2B5EF4-FFF2-40B4-BE49-F238E27FC236}">
                <a16:creationId xmlns:a16="http://schemas.microsoft.com/office/drawing/2014/main" id="{6773562F-0DA3-4693-A2F3-69271E320E0D}"/>
              </a:ext>
            </a:extLst>
          </p:cNvPr>
          <p:cNvSpPr txBox="1">
            <a:spLocks/>
          </p:cNvSpPr>
          <p:nvPr/>
        </p:nvSpPr>
        <p:spPr>
          <a:xfrm>
            <a:off x="5986237" y="4621516"/>
            <a:ext cx="1880506" cy="660673"/>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Method description</a:t>
            </a:r>
          </a:p>
        </p:txBody>
      </p:sp>
      <p:sp>
        <p:nvSpPr>
          <p:cNvPr id="27" name="TextBox 26">
            <a:extLst>
              <a:ext uri="{FF2B5EF4-FFF2-40B4-BE49-F238E27FC236}">
                <a16:creationId xmlns:a16="http://schemas.microsoft.com/office/drawing/2014/main" id="{1E87D48A-8A57-4F46-A556-98FD70C475DA}"/>
              </a:ext>
            </a:extLst>
          </p:cNvPr>
          <p:cNvSpPr txBox="1">
            <a:spLocks/>
          </p:cNvSpPr>
          <p:nvPr/>
        </p:nvSpPr>
        <p:spPr>
          <a:xfrm>
            <a:off x="997439" y="1378065"/>
            <a:ext cx="1132086" cy="349814"/>
          </a:xfrm>
          <a:prstGeom prst="rect">
            <a:avLst/>
          </a:prstGeom>
          <a:solidFill>
            <a:srgbClr val="FFFF00">
              <a:alpha val="25000"/>
            </a:srgbClr>
          </a:solid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28" name="TextBox 27">
            <a:extLst>
              <a:ext uri="{FF2B5EF4-FFF2-40B4-BE49-F238E27FC236}">
                <a16:creationId xmlns:a16="http://schemas.microsoft.com/office/drawing/2014/main" id="{B43540FA-A797-46EB-8B84-EA9D647A8B85}"/>
              </a:ext>
            </a:extLst>
          </p:cNvPr>
          <p:cNvSpPr txBox="1">
            <a:spLocks/>
          </p:cNvSpPr>
          <p:nvPr/>
        </p:nvSpPr>
        <p:spPr>
          <a:xfrm>
            <a:off x="997438" y="963613"/>
            <a:ext cx="1517161" cy="118610"/>
          </a:xfrm>
          <a:prstGeom prst="rect">
            <a:avLst/>
          </a:prstGeom>
          <a:solidFill>
            <a:srgbClr val="FFFF00">
              <a:alpha val="25000"/>
            </a:srgbClr>
          </a:solid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sp>
        <p:nvSpPr>
          <p:cNvPr id="26" name="Title 1">
            <a:extLst>
              <a:ext uri="{FF2B5EF4-FFF2-40B4-BE49-F238E27FC236}">
                <a16:creationId xmlns:a16="http://schemas.microsoft.com/office/drawing/2014/main" id="{FA3543F1-0986-4977-A807-1F6427D1E3DE}"/>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HOW IS IT BEING INSTALLED?</a:t>
            </a:r>
          </a:p>
        </p:txBody>
      </p:sp>
    </p:spTree>
    <p:extLst>
      <p:ext uri="{BB962C8B-B14F-4D97-AF65-F5344CB8AC3E}">
        <p14:creationId xmlns:p14="http://schemas.microsoft.com/office/powerpoint/2010/main" val="3965414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0E32D6E8-575D-A442-B301-96D44CED4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74" y="904090"/>
            <a:ext cx="4274977" cy="5807638"/>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9F24FD04-E88B-4B4C-9DF8-535475FDC26E}"/>
              </a:ext>
            </a:extLst>
          </p:cNvPr>
          <p:cNvSpPr txBox="1">
            <a:spLocks/>
          </p:cNvSpPr>
          <p:nvPr/>
        </p:nvSpPr>
        <p:spPr>
          <a:xfrm>
            <a:off x="5986236" y="4083358"/>
            <a:ext cx="2153423" cy="36931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Method no.</a:t>
            </a:r>
          </a:p>
        </p:txBody>
      </p:sp>
      <p:sp>
        <p:nvSpPr>
          <p:cNvPr id="26" name="TextBox 25">
            <a:extLst>
              <a:ext uri="{FF2B5EF4-FFF2-40B4-BE49-F238E27FC236}">
                <a16:creationId xmlns:a16="http://schemas.microsoft.com/office/drawing/2014/main" id="{52B11A51-F19A-4863-A6DA-7A2DF11F51F2}"/>
              </a:ext>
            </a:extLst>
          </p:cNvPr>
          <p:cNvSpPr txBox="1">
            <a:spLocks/>
          </p:cNvSpPr>
          <p:nvPr/>
        </p:nvSpPr>
        <p:spPr>
          <a:xfrm>
            <a:off x="5986237" y="5952976"/>
            <a:ext cx="1880506" cy="48637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Service rating</a:t>
            </a:r>
          </a:p>
        </p:txBody>
      </p:sp>
      <p:sp>
        <p:nvSpPr>
          <p:cNvPr id="28" name="TextBox 27">
            <a:extLst>
              <a:ext uri="{FF2B5EF4-FFF2-40B4-BE49-F238E27FC236}">
                <a16:creationId xmlns:a16="http://schemas.microsoft.com/office/drawing/2014/main" id="{4E7C0305-C371-4DD1-B7E4-5EB694451A63}"/>
              </a:ext>
            </a:extLst>
          </p:cNvPr>
          <p:cNvSpPr txBox="1">
            <a:spLocks/>
          </p:cNvSpPr>
          <p:nvPr/>
        </p:nvSpPr>
        <p:spPr>
          <a:xfrm>
            <a:off x="7997371" y="4083358"/>
            <a:ext cx="2153423" cy="36931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F122 - STONE</a:t>
            </a:r>
          </a:p>
        </p:txBody>
      </p:sp>
      <p:sp>
        <p:nvSpPr>
          <p:cNvPr id="29" name="TextBox 28">
            <a:extLst>
              <a:ext uri="{FF2B5EF4-FFF2-40B4-BE49-F238E27FC236}">
                <a16:creationId xmlns:a16="http://schemas.microsoft.com/office/drawing/2014/main" id="{C71D7C25-7AB6-44A3-8DA8-D47A69F3E10F}"/>
              </a:ext>
            </a:extLst>
          </p:cNvPr>
          <p:cNvSpPr txBox="1">
            <a:spLocks/>
          </p:cNvSpPr>
          <p:nvPr/>
        </p:nvSpPr>
        <p:spPr>
          <a:xfrm>
            <a:off x="7997370" y="4621516"/>
            <a:ext cx="3766343" cy="1303941"/>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Interior floor over on-ground concrete w/ waterproof membrane and natural stone tile </a:t>
            </a:r>
          </a:p>
        </p:txBody>
      </p:sp>
      <p:sp>
        <p:nvSpPr>
          <p:cNvPr id="30" name="TextBox 29">
            <a:extLst>
              <a:ext uri="{FF2B5EF4-FFF2-40B4-BE49-F238E27FC236}">
                <a16:creationId xmlns:a16="http://schemas.microsoft.com/office/drawing/2014/main" id="{F7C7673A-675E-4DCE-B9FC-4FC7A4E08B4A}"/>
              </a:ext>
            </a:extLst>
          </p:cNvPr>
          <p:cNvSpPr txBox="1">
            <a:spLocks/>
          </p:cNvSpPr>
          <p:nvPr/>
        </p:nvSpPr>
        <p:spPr>
          <a:xfrm>
            <a:off x="7997372" y="5952976"/>
            <a:ext cx="1880506" cy="744006"/>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Moderate</a:t>
            </a:r>
          </a:p>
        </p:txBody>
      </p:sp>
      <p:sp>
        <p:nvSpPr>
          <p:cNvPr id="32" name="Arrow: Right 31">
            <a:extLst>
              <a:ext uri="{FF2B5EF4-FFF2-40B4-BE49-F238E27FC236}">
                <a16:creationId xmlns:a16="http://schemas.microsoft.com/office/drawing/2014/main" id="{F8EBB39A-D5C2-4E1F-A526-FB4C25CB27CB}"/>
              </a:ext>
            </a:extLst>
          </p:cNvPr>
          <p:cNvSpPr/>
          <p:nvPr/>
        </p:nvSpPr>
        <p:spPr bwMode="auto">
          <a:xfrm>
            <a:off x="295027" y="3301284"/>
            <a:ext cx="702412" cy="420914"/>
          </a:xfrm>
          <a:prstGeom prst="rightArrow">
            <a:avLst/>
          </a:prstGeom>
          <a:solidFill>
            <a:srgbClr val="D256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nvGrpSpPr>
          <p:cNvPr id="12" name="Group 11">
            <a:extLst>
              <a:ext uri="{FF2B5EF4-FFF2-40B4-BE49-F238E27FC236}">
                <a16:creationId xmlns:a16="http://schemas.microsoft.com/office/drawing/2014/main" id="{99685442-5DF3-420A-A09C-0C4EB94C9B5A}"/>
              </a:ext>
            </a:extLst>
          </p:cNvPr>
          <p:cNvGrpSpPr/>
          <p:nvPr/>
        </p:nvGrpSpPr>
        <p:grpSpPr>
          <a:xfrm>
            <a:off x="11077914" y="301244"/>
            <a:ext cx="745998" cy="889489"/>
            <a:chOff x="1612392" y="2714625"/>
            <a:chExt cx="745998" cy="889489"/>
          </a:xfrm>
        </p:grpSpPr>
        <p:sp>
          <p:nvSpPr>
            <p:cNvPr id="13" name="TextBox 12">
              <a:extLst>
                <a:ext uri="{FF2B5EF4-FFF2-40B4-BE49-F238E27FC236}">
                  <a16:creationId xmlns:a16="http://schemas.microsoft.com/office/drawing/2014/main" id="{AD0524E1-7E48-4608-8A92-89B4A890CC9B}"/>
                </a:ext>
              </a:extLst>
            </p:cNvPr>
            <p:cNvSpPr txBox="1"/>
            <p:nvPr/>
          </p:nvSpPr>
          <p:spPr>
            <a:xfrm>
              <a:off x="1612392" y="2765914"/>
              <a:ext cx="685800" cy="838200"/>
            </a:xfrm>
            <a:prstGeom prst="rect">
              <a:avLst/>
            </a:prstGeom>
            <a:solidFill>
              <a:srgbClr val="00CCFF"/>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rPr>
                <a:t>TCNA</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p:txBody>
        </p:sp>
        <p:grpSp>
          <p:nvGrpSpPr>
            <p:cNvPr id="14" name="Group 13">
              <a:extLst>
                <a:ext uri="{FF2B5EF4-FFF2-40B4-BE49-F238E27FC236}">
                  <a16:creationId xmlns:a16="http://schemas.microsoft.com/office/drawing/2014/main" id="{619DD081-1683-4BAA-A960-82DB3CD8F4B5}"/>
                </a:ext>
              </a:extLst>
            </p:cNvPr>
            <p:cNvGrpSpPr/>
            <p:nvPr/>
          </p:nvGrpSpPr>
          <p:grpSpPr>
            <a:xfrm>
              <a:off x="1633347" y="2748915"/>
              <a:ext cx="685800" cy="838200"/>
              <a:chOff x="1676400" y="2667000"/>
              <a:chExt cx="685800" cy="838200"/>
            </a:xfrm>
          </p:grpSpPr>
          <p:cxnSp>
            <p:nvCxnSpPr>
              <p:cNvPr id="23" name="Straight Connector 22">
                <a:extLst>
                  <a:ext uri="{FF2B5EF4-FFF2-40B4-BE49-F238E27FC236}">
                    <a16:creationId xmlns:a16="http://schemas.microsoft.com/office/drawing/2014/main" id="{3C7335C9-CF41-4908-AFD4-C26051D07C57}"/>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44C667-0BE8-4AC3-B11D-4DBB8633895D}"/>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E663DF6-BA4F-4585-862E-74030E50CA81}"/>
                </a:ext>
              </a:extLst>
            </p:cNvPr>
            <p:cNvGrpSpPr/>
            <p:nvPr/>
          </p:nvGrpSpPr>
          <p:grpSpPr>
            <a:xfrm>
              <a:off x="1653540" y="2731770"/>
              <a:ext cx="685800" cy="838200"/>
              <a:chOff x="1676400" y="2667000"/>
              <a:chExt cx="685800" cy="838200"/>
            </a:xfrm>
          </p:grpSpPr>
          <p:cxnSp>
            <p:nvCxnSpPr>
              <p:cNvPr id="19" name="Straight Connector 18">
                <a:extLst>
                  <a:ext uri="{FF2B5EF4-FFF2-40B4-BE49-F238E27FC236}">
                    <a16:creationId xmlns:a16="http://schemas.microsoft.com/office/drawing/2014/main" id="{1AA3BEA0-C9BD-4C83-B633-8E755EE3CF70}"/>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340B74-091D-4AE6-A84A-CC5FBC5D45A0}"/>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17F00B3-1868-4CA4-973D-23C414A4A785}"/>
                </a:ext>
              </a:extLst>
            </p:cNvPr>
            <p:cNvGrpSpPr/>
            <p:nvPr/>
          </p:nvGrpSpPr>
          <p:grpSpPr>
            <a:xfrm>
              <a:off x="1672590" y="2714625"/>
              <a:ext cx="685800" cy="838200"/>
              <a:chOff x="1674495" y="2667000"/>
              <a:chExt cx="685800" cy="838200"/>
            </a:xfrm>
          </p:grpSpPr>
          <p:cxnSp>
            <p:nvCxnSpPr>
              <p:cNvPr id="17" name="Straight Connector 16">
                <a:extLst>
                  <a:ext uri="{FF2B5EF4-FFF2-40B4-BE49-F238E27FC236}">
                    <a16:creationId xmlns:a16="http://schemas.microsoft.com/office/drawing/2014/main" id="{16E51D53-D1CE-494D-808E-FC03AF513EDF}"/>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C7503F-B523-476D-942B-FAED2E8159EF}"/>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68FE43EB-3490-428C-A67F-6E700641AF92}"/>
              </a:ext>
            </a:extLst>
          </p:cNvPr>
          <p:cNvSpPr txBox="1">
            <a:spLocks/>
          </p:cNvSpPr>
          <p:nvPr/>
        </p:nvSpPr>
        <p:spPr>
          <a:xfrm>
            <a:off x="5986237" y="4621516"/>
            <a:ext cx="1880506" cy="660673"/>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Method description</a:t>
            </a:r>
          </a:p>
        </p:txBody>
      </p:sp>
      <p:sp>
        <p:nvSpPr>
          <p:cNvPr id="5" name="Rectangle: Rounded Corners 4">
            <a:extLst>
              <a:ext uri="{FF2B5EF4-FFF2-40B4-BE49-F238E27FC236}">
                <a16:creationId xmlns:a16="http://schemas.microsoft.com/office/drawing/2014/main" id="{9BD0CAC5-8E30-4EDC-9913-1807C52ED3BE}"/>
              </a:ext>
            </a:extLst>
          </p:cNvPr>
          <p:cNvSpPr/>
          <p:nvPr/>
        </p:nvSpPr>
        <p:spPr bwMode="auto">
          <a:xfrm>
            <a:off x="997439" y="3287714"/>
            <a:ext cx="1860061" cy="438154"/>
          </a:xfrm>
          <a:prstGeom prst="roundRect">
            <a:avLst/>
          </a:prstGeom>
          <a:solidFill>
            <a:srgbClr val="FFFF00">
              <a:alpha val="25000"/>
            </a:srgbClr>
          </a:solidFill>
          <a:ln w="19050" cap="flat" cmpd="sng" algn="ctr">
            <a:solidFill>
              <a:srgbClr val="D2562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27" name="Title 1">
            <a:extLst>
              <a:ext uri="{FF2B5EF4-FFF2-40B4-BE49-F238E27FC236}">
                <a16:creationId xmlns:a16="http://schemas.microsoft.com/office/drawing/2014/main" id="{4DC7E3EB-8D28-4030-B4C2-82CA03B0589E}"/>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HOW IS IT BEING INSTALLED?</a:t>
            </a:r>
          </a:p>
        </p:txBody>
      </p:sp>
    </p:spTree>
    <p:extLst>
      <p:ext uri="{BB962C8B-B14F-4D97-AF65-F5344CB8AC3E}">
        <p14:creationId xmlns:p14="http://schemas.microsoft.com/office/powerpoint/2010/main" val="2494455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775DBA0-404D-4C63-B492-25C41B0EE930}"/>
              </a:ext>
            </a:extLst>
          </p:cNvPr>
          <p:cNvGrpSpPr/>
          <p:nvPr/>
        </p:nvGrpSpPr>
        <p:grpSpPr>
          <a:xfrm>
            <a:off x="11077914" y="301244"/>
            <a:ext cx="745998" cy="889489"/>
            <a:chOff x="1612392" y="2714625"/>
            <a:chExt cx="745998" cy="889489"/>
          </a:xfrm>
        </p:grpSpPr>
        <p:sp>
          <p:nvSpPr>
            <p:cNvPr id="34" name="TextBox 33">
              <a:extLst>
                <a:ext uri="{FF2B5EF4-FFF2-40B4-BE49-F238E27FC236}">
                  <a16:creationId xmlns:a16="http://schemas.microsoft.com/office/drawing/2014/main" id="{2872D015-7050-4FC2-823D-88074E1C97D0}"/>
                </a:ext>
              </a:extLst>
            </p:cNvPr>
            <p:cNvSpPr txBox="1"/>
            <p:nvPr/>
          </p:nvSpPr>
          <p:spPr>
            <a:xfrm>
              <a:off x="1612392" y="2765914"/>
              <a:ext cx="685800" cy="838200"/>
            </a:xfrm>
            <a:prstGeom prst="rect">
              <a:avLst/>
            </a:prstGeom>
            <a:solidFill>
              <a:srgbClr val="00CCFF"/>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rPr>
                <a:t>TCNA</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p:txBody>
        </p:sp>
        <p:grpSp>
          <p:nvGrpSpPr>
            <p:cNvPr id="35" name="Group 34">
              <a:extLst>
                <a:ext uri="{FF2B5EF4-FFF2-40B4-BE49-F238E27FC236}">
                  <a16:creationId xmlns:a16="http://schemas.microsoft.com/office/drawing/2014/main" id="{E979182F-DA14-4D3B-B45D-99B6C36CB5E2}"/>
                </a:ext>
              </a:extLst>
            </p:cNvPr>
            <p:cNvGrpSpPr/>
            <p:nvPr/>
          </p:nvGrpSpPr>
          <p:grpSpPr>
            <a:xfrm>
              <a:off x="1633347" y="2748915"/>
              <a:ext cx="685800" cy="838200"/>
              <a:chOff x="1676400" y="2667000"/>
              <a:chExt cx="685800" cy="838200"/>
            </a:xfrm>
          </p:grpSpPr>
          <p:cxnSp>
            <p:nvCxnSpPr>
              <p:cNvPr id="42" name="Straight Connector 41">
                <a:extLst>
                  <a:ext uri="{FF2B5EF4-FFF2-40B4-BE49-F238E27FC236}">
                    <a16:creationId xmlns:a16="http://schemas.microsoft.com/office/drawing/2014/main" id="{D33AD5C1-44E1-408E-B67B-02F02BEF7CDF}"/>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8A1318-9F81-4D41-8CA1-2AE96949A6D7}"/>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C6293348-F02C-4605-8A2D-5CA559D9EDD9}"/>
                </a:ext>
              </a:extLst>
            </p:cNvPr>
            <p:cNvGrpSpPr/>
            <p:nvPr/>
          </p:nvGrpSpPr>
          <p:grpSpPr>
            <a:xfrm>
              <a:off x="1653540" y="2731770"/>
              <a:ext cx="685800" cy="838200"/>
              <a:chOff x="1676400" y="2667000"/>
              <a:chExt cx="685800" cy="838200"/>
            </a:xfrm>
          </p:grpSpPr>
          <p:cxnSp>
            <p:nvCxnSpPr>
              <p:cNvPr id="40" name="Straight Connector 39">
                <a:extLst>
                  <a:ext uri="{FF2B5EF4-FFF2-40B4-BE49-F238E27FC236}">
                    <a16:creationId xmlns:a16="http://schemas.microsoft.com/office/drawing/2014/main" id="{597138DC-19D6-4606-9D8D-C3A1B6394D35}"/>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93703B-DD31-4ED6-AD6B-8AA827AFE301}"/>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8F6E9A4-7140-492E-B9EE-0586BCD1E037}"/>
                </a:ext>
              </a:extLst>
            </p:cNvPr>
            <p:cNvGrpSpPr/>
            <p:nvPr/>
          </p:nvGrpSpPr>
          <p:grpSpPr>
            <a:xfrm>
              <a:off x="1672590" y="2714625"/>
              <a:ext cx="685800" cy="838200"/>
              <a:chOff x="1674495" y="2667000"/>
              <a:chExt cx="685800" cy="838200"/>
            </a:xfrm>
          </p:grpSpPr>
          <p:cxnSp>
            <p:nvCxnSpPr>
              <p:cNvPr id="38" name="Straight Connector 37">
                <a:extLst>
                  <a:ext uri="{FF2B5EF4-FFF2-40B4-BE49-F238E27FC236}">
                    <a16:creationId xmlns:a16="http://schemas.microsoft.com/office/drawing/2014/main" id="{B1F71160-DA38-4740-91EA-266E148D7D59}"/>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CF7C473-F0FA-4798-A764-B950BED03531}"/>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1" name="TextBox 20">
            <a:extLst>
              <a:ext uri="{FF2B5EF4-FFF2-40B4-BE49-F238E27FC236}">
                <a16:creationId xmlns:a16="http://schemas.microsoft.com/office/drawing/2014/main" id="{2BA502DD-78FA-4048-B4AC-FC830B4D1B81}"/>
              </a:ext>
            </a:extLst>
          </p:cNvPr>
          <p:cNvSpPr txBox="1">
            <a:spLocks/>
          </p:cNvSpPr>
          <p:nvPr/>
        </p:nvSpPr>
        <p:spPr>
          <a:xfrm>
            <a:off x="637956" y="1869694"/>
            <a:ext cx="5661244" cy="1946656"/>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Each stone tile floor assembly in the TCNA Handbook is assigned a  </a:t>
            </a:r>
            <a:r>
              <a:rPr kumimoji="0" lang="en-US" sz="24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service rating </a:t>
            </a:r>
            <a:r>
              <a:rPr kumimoji="0" lang="en-US" sz="2400" b="0" i="1"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(A.K.A. performance rating). </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These service ratings indicate how well the assembly will perform. </a:t>
            </a:r>
          </a:p>
        </p:txBody>
      </p:sp>
      <p:sp>
        <p:nvSpPr>
          <p:cNvPr id="15" name="TextBox 14">
            <a:extLst>
              <a:ext uri="{FF2B5EF4-FFF2-40B4-BE49-F238E27FC236}">
                <a16:creationId xmlns:a16="http://schemas.microsoft.com/office/drawing/2014/main" id="{9C5919A2-E104-4E86-B064-F955FD163319}"/>
              </a:ext>
            </a:extLst>
          </p:cNvPr>
          <p:cNvSpPr txBox="1">
            <a:spLocks/>
          </p:cNvSpPr>
          <p:nvPr/>
        </p:nvSpPr>
        <p:spPr>
          <a:xfrm>
            <a:off x="637956" y="4046275"/>
            <a:ext cx="5458044" cy="1998925"/>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
                <a:srgbClr val="000000">
                  <a:lumMod val="75000"/>
                  <a:lumOff val="25000"/>
                </a:srgbClr>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There are </a:t>
            </a:r>
            <a:r>
              <a:rPr kumimoji="0" lang="en-US" sz="24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five</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 service rating designations for stone tile floor assemblies in the TCNA Handbook, each correlating to a category of use based on the types of loads expected: </a:t>
            </a:r>
          </a:p>
        </p:txBody>
      </p:sp>
      <p:pic>
        <p:nvPicPr>
          <p:cNvPr id="19" name="Picture 18">
            <a:extLst>
              <a:ext uri="{FF2B5EF4-FFF2-40B4-BE49-F238E27FC236}">
                <a16:creationId xmlns:a16="http://schemas.microsoft.com/office/drawing/2014/main" id="{99D02E05-AB58-4914-BC6E-C50B4D3C5359}"/>
              </a:ext>
            </a:extLst>
          </p:cNvPr>
          <p:cNvPicPr/>
          <p:nvPr/>
        </p:nvPicPr>
        <p:blipFill rotWithShape="1">
          <a:blip r:embed="rId3" cstate="print">
            <a:extLst>
              <a:ext uri="{28A0092B-C50C-407E-A947-70E740481C1C}">
                <a14:useLocalDpi xmlns:a14="http://schemas.microsoft.com/office/drawing/2010/main" val="0"/>
              </a:ext>
            </a:extLst>
          </a:blip>
          <a:srcRect l="50097"/>
          <a:stretch/>
        </p:blipFill>
        <p:spPr>
          <a:xfrm>
            <a:off x="7712873" y="1752243"/>
            <a:ext cx="3530045" cy="412653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D60DFB9-10AD-B8AF-7219-C0484F4DE9FF}"/>
              </a:ext>
            </a:extLst>
          </p:cNvPr>
          <p:cNvSpPr txBox="1">
            <a:spLocks/>
          </p:cNvSpPr>
          <p:nvPr/>
        </p:nvSpPr>
        <p:spPr>
          <a:xfrm>
            <a:off x="455068" y="1094402"/>
            <a:ext cx="10031957" cy="573578"/>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36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Teko" panose="020B0604020202020204" charset="0"/>
              </a:rPr>
              <a:t>Service Ratings</a:t>
            </a:r>
          </a:p>
        </p:txBody>
      </p:sp>
      <p:sp>
        <p:nvSpPr>
          <p:cNvPr id="22" name="Title 1">
            <a:extLst>
              <a:ext uri="{FF2B5EF4-FFF2-40B4-BE49-F238E27FC236}">
                <a16:creationId xmlns:a16="http://schemas.microsoft.com/office/drawing/2014/main" id="{B0A0E94A-ED24-4D6B-BF7C-A21FACAC3E1E}"/>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HOW IS IT BEING INSTALLED?</a:t>
            </a:r>
          </a:p>
        </p:txBody>
      </p:sp>
      <p:pic>
        <p:nvPicPr>
          <p:cNvPr id="2" name="Picture 1">
            <a:extLst>
              <a:ext uri="{FF2B5EF4-FFF2-40B4-BE49-F238E27FC236}">
                <a16:creationId xmlns:a16="http://schemas.microsoft.com/office/drawing/2014/main" id="{12EF7344-F42F-FCE5-44C1-9428FAAA1734}"/>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719688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4E6848-B12D-47D0-8426-DC5C138CC5FD}"/>
              </a:ext>
            </a:extLst>
          </p:cNvPr>
          <p:cNvSpPr txBox="1">
            <a:spLocks/>
          </p:cNvSpPr>
          <p:nvPr/>
        </p:nvSpPr>
        <p:spPr>
          <a:xfrm>
            <a:off x="583026" y="873526"/>
            <a:ext cx="7361761" cy="1437950"/>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Extra Heavy </a:t>
            </a:r>
            <a:endPar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Extra heavy and high-impact use in food plants, dairies, breweries, and kitchens. Requires quarry tile, packing house tile, or tile designated by the tile manufacturer for the intended application.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15" name="TextBox 14">
            <a:extLst>
              <a:ext uri="{FF2B5EF4-FFF2-40B4-BE49-F238E27FC236}">
                <a16:creationId xmlns:a16="http://schemas.microsoft.com/office/drawing/2014/main" id="{6D04839E-C9C2-45E0-87B5-29F0DEA81171}"/>
              </a:ext>
            </a:extLst>
          </p:cNvPr>
          <p:cNvSpPr txBox="1">
            <a:spLocks/>
          </p:cNvSpPr>
          <p:nvPr/>
        </p:nvSpPr>
        <p:spPr>
          <a:xfrm>
            <a:off x="629021" y="5635754"/>
            <a:ext cx="9978581" cy="838200"/>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Residential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Residential kitchens, bathrooms, and foyers.</a:t>
            </a:r>
          </a:p>
        </p:txBody>
      </p:sp>
      <p:sp>
        <p:nvSpPr>
          <p:cNvPr id="16" name="TextBox 15">
            <a:extLst>
              <a:ext uri="{FF2B5EF4-FFF2-40B4-BE49-F238E27FC236}">
                <a16:creationId xmlns:a16="http://schemas.microsoft.com/office/drawing/2014/main" id="{B5047ED7-B99A-4653-BB6A-AB1FED4E4384}"/>
              </a:ext>
            </a:extLst>
          </p:cNvPr>
          <p:cNvSpPr txBox="1">
            <a:spLocks/>
          </p:cNvSpPr>
          <p:nvPr/>
        </p:nvSpPr>
        <p:spPr>
          <a:xfrm>
            <a:off x="583026" y="2213581"/>
            <a:ext cx="7109545" cy="123669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Heavy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Shopping malls, stores, commercial kitchens, work areas, laboratories, auto showrooms, and service areas, shipping/receiving areas, and exterior decks.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grpSp>
        <p:nvGrpSpPr>
          <p:cNvPr id="17" name="Group 16">
            <a:extLst>
              <a:ext uri="{FF2B5EF4-FFF2-40B4-BE49-F238E27FC236}">
                <a16:creationId xmlns:a16="http://schemas.microsoft.com/office/drawing/2014/main" id="{ED5CE2AC-95B4-4C82-ABC8-9983405BD77F}"/>
              </a:ext>
            </a:extLst>
          </p:cNvPr>
          <p:cNvGrpSpPr/>
          <p:nvPr/>
        </p:nvGrpSpPr>
        <p:grpSpPr>
          <a:xfrm>
            <a:off x="11077914" y="301244"/>
            <a:ext cx="745998" cy="889489"/>
            <a:chOff x="1612392" y="2714625"/>
            <a:chExt cx="745998" cy="889489"/>
          </a:xfrm>
        </p:grpSpPr>
        <p:sp>
          <p:nvSpPr>
            <p:cNvPr id="18" name="TextBox 17">
              <a:extLst>
                <a:ext uri="{FF2B5EF4-FFF2-40B4-BE49-F238E27FC236}">
                  <a16:creationId xmlns:a16="http://schemas.microsoft.com/office/drawing/2014/main" id="{A6924CF0-1CF2-478C-B927-EDFC7FB28E8F}"/>
                </a:ext>
              </a:extLst>
            </p:cNvPr>
            <p:cNvSpPr txBox="1"/>
            <p:nvPr/>
          </p:nvSpPr>
          <p:spPr>
            <a:xfrm>
              <a:off x="1612392" y="2765914"/>
              <a:ext cx="685800" cy="838200"/>
            </a:xfrm>
            <a:prstGeom prst="rect">
              <a:avLst/>
            </a:prstGeom>
            <a:solidFill>
              <a:srgbClr val="00CCFF"/>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rPr>
                <a:t>TCNA</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p:txBody>
        </p:sp>
        <p:grpSp>
          <p:nvGrpSpPr>
            <p:cNvPr id="19" name="Group 18">
              <a:extLst>
                <a:ext uri="{FF2B5EF4-FFF2-40B4-BE49-F238E27FC236}">
                  <a16:creationId xmlns:a16="http://schemas.microsoft.com/office/drawing/2014/main" id="{A3CDD126-2DE1-468C-895F-E582B652336F}"/>
                </a:ext>
              </a:extLst>
            </p:cNvPr>
            <p:cNvGrpSpPr/>
            <p:nvPr/>
          </p:nvGrpSpPr>
          <p:grpSpPr>
            <a:xfrm>
              <a:off x="1633347" y="2748915"/>
              <a:ext cx="685800" cy="838200"/>
              <a:chOff x="1676400" y="2667000"/>
              <a:chExt cx="685800" cy="838200"/>
            </a:xfrm>
          </p:grpSpPr>
          <p:cxnSp>
            <p:nvCxnSpPr>
              <p:cNvPr id="26" name="Straight Connector 25">
                <a:extLst>
                  <a:ext uri="{FF2B5EF4-FFF2-40B4-BE49-F238E27FC236}">
                    <a16:creationId xmlns:a16="http://schemas.microsoft.com/office/drawing/2014/main" id="{1B3E5C18-47FD-4726-9FAF-4E48A3404A48}"/>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33C8BE6-0350-41A8-B0E4-572EB685E61E}"/>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9B62B19-EB45-4FAF-BD93-C7FF6474C88A}"/>
                </a:ext>
              </a:extLst>
            </p:cNvPr>
            <p:cNvGrpSpPr/>
            <p:nvPr/>
          </p:nvGrpSpPr>
          <p:grpSpPr>
            <a:xfrm>
              <a:off x="1653540" y="2731770"/>
              <a:ext cx="685800" cy="838200"/>
              <a:chOff x="1676400" y="2667000"/>
              <a:chExt cx="685800" cy="838200"/>
            </a:xfrm>
          </p:grpSpPr>
          <p:cxnSp>
            <p:nvCxnSpPr>
              <p:cNvPr id="24" name="Straight Connector 23">
                <a:extLst>
                  <a:ext uri="{FF2B5EF4-FFF2-40B4-BE49-F238E27FC236}">
                    <a16:creationId xmlns:a16="http://schemas.microsoft.com/office/drawing/2014/main" id="{6807C0A4-747E-44C1-9E2E-A5A9F55D7E15}"/>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088578-6ECD-4C02-9ECE-5D996C91BD82}"/>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08EBDE6-BAEC-41B7-9B20-A88DC35A5A79}"/>
                </a:ext>
              </a:extLst>
            </p:cNvPr>
            <p:cNvGrpSpPr/>
            <p:nvPr/>
          </p:nvGrpSpPr>
          <p:grpSpPr>
            <a:xfrm>
              <a:off x="1672590" y="2714625"/>
              <a:ext cx="685800" cy="838200"/>
              <a:chOff x="1674495" y="2667000"/>
              <a:chExt cx="685800" cy="838200"/>
            </a:xfrm>
          </p:grpSpPr>
          <p:cxnSp>
            <p:nvCxnSpPr>
              <p:cNvPr id="22" name="Straight Connector 21">
                <a:extLst>
                  <a:ext uri="{FF2B5EF4-FFF2-40B4-BE49-F238E27FC236}">
                    <a16:creationId xmlns:a16="http://schemas.microsoft.com/office/drawing/2014/main" id="{33033814-3743-4C01-8391-E9978FBF70C0}"/>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2778257-15BE-4083-A58D-7A04E6BD954A}"/>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E2C26978-BB11-4392-B63A-C757439456F9}"/>
              </a:ext>
            </a:extLst>
          </p:cNvPr>
          <p:cNvSpPr txBox="1">
            <a:spLocks/>
          </p:cNvSpPr>
          <p:nvPr/>
        </p:nvSpPr>
        <p:spPr>
          <a:xfrm>
            <a:off x="583026" y="3549320"/>
            <a:ext cx="6761203" cy="1053704"/>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Moderate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Normal commercial and light institutional use in public spaces of restaurants and hospitals.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29" name="TextBox 28">
            <a:extLst>
              <a:ext uri="{FF2B5EF4-FFF2-40B4-BE49-F238E27FC236}">
                <a16:creationId xmlns:a16="http://schemas.microsoft.com/office/drawing/2014/main" id="{87E05941-9B8F-41EA-8350-90AF542E29BB}"/>
              </a:ext>
            </a:extLst>
          </p:cNvPr>
          <p:cNvSpPr txBox="1">
            <a:spLocks/>
          </p:cNvSpPr>
          <p:nvPr/>
        </p:nvSpPr>
        <p:spPr>
          <a:xfrm>
            <a:off x="629021" y="4607459"/>
            <a:ext cx="6866061" cy="98493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Light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Light commercial use in office spaces, reception areas, kitchens, and bathrooms. </a:t>
            </a:r>
          </a:p>
        </p:txBody>
      </p:sp>
      <p:sp>
        <p:nvSpPr>
          <p:cNvPr id="30" name="Title 1">
            <a:extLst>
              <a:ext uri="{FF2B5EF4-FFF2-40B4-BE49-F238E27FC236}">
                <a16:creationId xmlns:a16="http://schemas.microsoft.com/office/drawing/2014/main" id="{2B8BF82D-1049-4ADC-AB5A-E65F5B406989}"/>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SERVICE RATINGS</a:t>
            </a:r>
          </a:p>
        </p:txBody>
      </p:sp>
      <p:pic>
        <p:nvPicPr>
          <p:cNvPr id="2" name="Picture 1">
            <a:extLst>
              <a:ext uri="{FF2B5EF4-FFF2-40B4-BE49-F238E27FC236}">
                <a16:creationId xmlns:a16="http://schemas.microsoft.com/office/drawing/2014/main" id="{320EF7D2-E409-F552-EDCF-906A1034F524}"/>
              </a:ext>
            </a:extLst>
          </p:cNvPr>
          <p:cNvPicPr>
            <a:picLocks noChangeAspect="1"/>
          </p:cNvPicPr>
          <p:nvPr/>
        </p:nvPicPr>
        <p:blipFill>
          <a:blip r:embed="rId3"/>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1668714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8" grpId="0"/>
      <p:bldP spid="29"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picture containing indoor, table, sitting, small&#10;&#10;Description automatically generated">
            <a:extLst>
              <a:ext uri="{FF2B5EF4-FFF2-40B4-BE49-F238E27FC236}">
                <a16:creationId xmlns:a16="http://schemas.microsoft.com/office/drawing/2014/main" id="{B0C83A17-2917-47B6-9336-C18B0602D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49" y="3082929"/>
            <a:ext cx="5375025" cy="3537113"/>
          </a:xfrm>
          <a:prstGeom prst="rect">
            <a:avLst/>
          </a:prstGeom>
        </p:spPr>
      </p:pic>
      <p:sp>
        <p:nvSpPr>
          <p:cNvPr id="9" name="TextBox 8">
            <a:extLst>
              <a:ext uri="{FF2B5EF4-FFF2-40B4-BE49-F238E27FC236}">
                <a16:creationId xmlns:a16="http://schemas.microsoft.com/office/drawing/2014/main" id="{456DDC96-436F-41E6-849F-FD58E8E1B574}"/>
              </a:ext>
            </a:extLst>
          </p:cNvPr>
          <p:cNvSpPr txBox="1">
            <a:spLocks/>
          </p:cNvSpPr>
          <p:nvPr/>
        </p:nvSpPr>
        <p:spPr>
          <a:xfrm>
            <a:off x="5986236" y="801301"/>
            <a:ext cx="5432334" cy="725385"/>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3-wheel triangle-shaped cart loaded with weights</a:t>
            </a:r>
          </a:p>
        </p:txBody>
      </p:sp>
      <p:sp>
        <p:nvSpPr>
          <p:cNvPr id="10" name="TextBox 9">
            <a:extLst>
              <a:ext uri="{FF2B5EF4-FFF2-40B4-BE49-F238E27FC236}">
                <a16:creationId xmlns:a16="http://schemas.microsoft.com/office/drawing/2014/main" id="{99BA92FA-D364-436A-9DFF-572253C33D69}"/>
              </a:ext>
            </a:extLst>
          </p:cNvPr>
          <p:cNvSpPr txBox="1">
            <a:spLocks/>
          </p:cNvSpPr>
          <p:nvPr/>
        </p:nvSpPr>
        <p:spPr>
          <a:xfrm>
            <a:off x="5986236" y="2543950"/>
            <a:ext cx="5581650" cy="531719"/>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3/4 hp motor that drives the cart at 15 RPM</a:t>
            </a:r>
          </a:p>
        </p:txBody>
      </p:sp>
      <p:sp>
        <p:nvSpPr>
          <p:cNvPr id="11" name="TextBox 10">
            <a:extLst>
              <a:ext uri="{FF2B5EF4-FFF2-40B4-BE49-F238E27FC236}">
                <a16:creationId xmlns:a16="http://schemas.microsoft.com/office/drawing/2014/main" id="{DDDE3B63-840A-4D2A-84A4-381DC6E8197B}"/>
              </a:ext>
            </a:extLst>
          </p:cNvPr>
          <p:cNvSpPr txBox="1">
            <a:spLocks/>
          </p:cNvSpPr>
          <p:nvPr/>
        </p:nvSpPr>
        <p:spPr>
          <a:xfrm>
            <a:off x="5986236" y="3066144"/>
            <a:ext cx="5704112" cy="1801131"/>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Loading schedule comprises 14 cycles; each cycle has specified type of wheels (soft rubber, hard rubber, steel), amount of weight to be stacked, and total revolutions to be executed. </a:t>
            </a:r>
          </a:p>
        </p:txBody>
      </p:sp>
      <p:sp>
        <p:nvSpPr>
          <p:cNvPr id="12" name="TextBox 11">
            <a:extLst>
              <a:ext uri="{FF2B5EF4-FFF2-40B4-BE49-F238E27FC236}">
                <a16:creationId xmlns:a16="http://schemas.microsoft.com/office/drawing/2014/main" id="{491757FF-4D36-4D64-BECB-69F5DE2BCB56}"/>
              </a:ext>
            </a:extLst>
          </p:cNvPr>
          <p:cNvSpPr txBox="1">
            <a:spLocks/>
          </p:cNvSpPr>
          <p:nvPr/>
        </p:nvSpPr>
        <p:spPr>
          <a:xfrm>
            <a:off x="5986236" y="1672626"/>
            <a:ext cx="5340350" cy="871324"/>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Swivel caster wheels are equally spaced 15 in. from cart’s center</a:t>
            </a:r>
          </a:p>
        </p:txBody>
      </p:sp>
      <p:sp>
        <p:nvSpPr>
          <p:cNvPr id="13" name="TextBox 12">
            <a:extLst>
              <a:ext uri="{FF2B5EF4-FFF2-40B4-BE49-F238E27FC236}">
                <a16:creationId xmlns:a16="http://schemas.microsoft.com/office/drawing/2014/main" id="{C9E747A2-AF49-4944-91E2-A55B0F92E5B3}"/>
              </a:ext>
            </a:extLst>
          </p:cNvPr>
          <p:cNvSpPr txBox="1">
            <a:spLocks/>
          </p:cNvSpPr>
          <p:nvPr/>
        </p:nvSpPr>
        <p:spPr>
          <a:xfrm>
            <a:off x="5986236" y="4935510"/>
            <a:ext cx="5888264" cy="1557637"/>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Floor is visually examined after each cycle for chipped tiles, broken tiles, loose tiles, popped grout joints, cracked grout joints, powdered grout joints</a:t>
            </a:r>
          </a:p>
        </p:txBody>
      </p:sp>
      <p:pic>
        <p:nvPicPr>
          <p:cNvPr id="14" name="Picture 13">
            <a:extLst>
              <a:ext uri="{FF2B5EF4-FFF2-40B4-BE49-F238E27FC236}">
                <a16:creationId xmlns:a16="http://schemas.microsoft.com/office/drawing/2014/main" id="{57270EEB-1B44-4EDE-B1AD-FB5ABFDD2970}"/>
              </a:ext>
            </a:extLst>
          </p:cNvPr>
          <p:cNvPicPr>
            <a:picLocks noChangeAspect="1"/>
          </p:cNvPicPr>
          <p:nvPr/>
        </p:nvPicPr>
        <p:blipFill rotWithShape="1">
          <a:blip r:embed="rId4"/>
          <a:srcRect r="56044" b="56435"/>
          <a:stretch/>
        </p:blipFill>
        <p:spPr>
          <a:xfrm>
            <a:off x="317500" y="897244"/>
            <a:ext cx="3622230" cy="985815"/>
          </a:xfrm>
          <a:prstGeom prst="rect">
            <a:avLst/>
          </a:prstGeom>
        </p:spPr>
      </p:pic>
      <p:sp>
        <p:nvSpPr>
          <p:cNvPr id="15" name="TextBox 14">
            <a:extLst>
              <a:ext uri="{FF2B5EF4-FFF2-40B4-BE49-F238E27FC236}">
                <a16:creationId xmlns:a16="http://schemas.microsoft.com/office/drawing/2014/main" id="{46D0C15F-29A8-438D-9E6A-5F36D5DC3F5A}"/>
              </a:ext>
            </a:extLst>
          </p:cNvPr>
          <p:cNvSpPr txBox="1">
            <a:spLocks/>
          </p:cNvSpPr>
          <p:nvPr/>
        </p:nvSpPr>
        <p:spPr>
          <a:xfrm>
            <a:off x="13255182" y="7180256"/>
            <a:ext cx="4538487" cy="826987"/>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16" name="TextBox 15">
            <a:extLst>
              <a:ext uri="{FF2B5EF4-FFF2-40B4-BE49-F238E27FC236}">
                <a16:creationId xmlns:a16="http://schemas.microsoft.com/office/drawing/2014/main" id="{D94BFAE0-670C-4C52-99D4-D052D206697E}"/>
              </a:ext>
            </a:extLst>
          </p:cNvPr>
          <p:cNvSpPr txBox="1">
            <a:spLocks/>
          </p:cNvSpPr>
          <p:nvPr/>
        </p:nvSpPr>
        <p:spPr>
          <a:xfrm>
            <a:off x="13255183" y="8076651"/>
            <a:ext cx="4270208" cy="826987"/>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17" name="TextBox 16">
            <a:extLst>
              <a:ext uri="{FF2B5EF4-FFF2-40B4-BE49-F238E27FC236}">
                <a16:creationId xmlns:a16="http://schemas.microsoft.com/office/drawing/2014/main" id="{BE5963DC-3D52-49EE-82F4-C5C212BE31A9}"/>
              </a:ext>
            </a:extLst>
          </p:cNvPr>
          <p:cNvSpPr txBox="1">
            <a:spLocks/>
          </p:cNvSpPr>
          <p:nvPr/>
        </p:nvSpPr>
        <p:spPr>
          <a:xfrm>
            <a:off x="581297" y="1946192"/>
            <a:ext cx="4578531" cy="955782"/>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charset="0"/>
              </a:rPr>
              <a:t>Standard Test Method for Evaluating Ceramic Floor tile Installation Systems Using the Robinson-Type Floor Tester</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8" name="Title 1">
            <a:extLst>
              <a:ext uri="{FF2B5EF4-FFF2-40B4-BE49-F238E27FC236}">
                <a16:creationId xmlns:a16="http://schemas.microsoft.com/office/drawing/2014/main" id="{67F30CC1-95B3-4765-9148-0CC64F1A1147}"/>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ROBINSON FLOOR TEST</a:t>
            </a:r>
          </a:p>
        </p:txBody>
      </p:sp>
      <p:pic>
        <p:nvPicPr>
          <p:cNvPr id="2" name="Picture 1">
            <a:extLst>
              <a:ext uri="{FF2B5EF4-FFF2-40B4-BE49-F238E27FC236}">
                <a16:creationId xmlns:a16="http://schemas.microsoft.com/office/drawing/2014/main" id="{FFAA7AE3-4ADB-09F6-F7CE-9BE193B7E467}"/>
              </a:ext>
            </a:extLst>
          </p:cNvPr>
          <p:cNvPicPr>
            <a:picLocks noChangeAspect="1"/>
          </p:cNvPicPr>
          <p:nvPr/>
        </p:nvPicPr>
        <p:blipFill>
          <a:blip r:embed="rId5"/>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619967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9E747A2-AF49-4944-91E2-A55B0F92E5B3}"/>
              </a:ext>
            </a:extLst>
          </p:cNvPr>
          <p:cNvSpPr txBox="1">
            <a:spLocks/>
          </p:cNvSpPr>
          <p:nvPr/>
        </p:nvSpPr>
        <p:spPr>
          <a:xfrm>
            <a:off x="5986236" y="4450643"/>
            <a:ext cx="5888264" cy="1557637"/>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Floor is visually examined after each cycle for chipped tiles, broken tiles, loose tiles, popped grout joints, creaked grout joints, powdered grout joints</a:t>
            </a:r>
          </a:p>
        </p:txBody>
      </p:sp>
      <p:pic>
        <p:nvPicPr>
          <p:cNvPr id="4" name="Picture 3">
            <a:extLst>
              <a:ext uri="{FF2B5EF4-FFF2-40B4-BE49-F238E27FC236}">
                <a16:creationId xmlns:a16="http://schemas.microsoft.com/office/drawing/2014/main" id="{6F62AFA9-B731-4835-907C-A86156008191}"/>
              </a:ext>
            </a:extLst>
          </p:cNvPr>
          <p:cNvPicPr>
            <a:picLocks noChangeAspect="1"/>
          </p:cNvPicPr>
          <p:nvPr/>
        </p:nvPicPr>
        <p:blipFill>
          <a:blip r:embed="rId3"/>
          <a:stretch>
            <a:fillRect/>
          </a:stretch>
        </p:blipFill>
        <p:spPr>
          <a:xfrm>
            <a:off x="13255182" y="2458225"/>
            <a:ext cx="5226788" cy="3328966"/>
          </a:xfrm>
          <a:prstGeom prst="rect">
            <a:avLst/>
          </a:prstGeom>
        </p:spPr>
      </p:pic>
      <p:pic>
        <p:nvPicPr>
          <p:cNvPr id="14" name="Picture 13">
            <a:extLst>
              <a:ext uri="{FF2B5EF4-FFF2-40B4-BE49-F238E27FC236}">
                <a16:creationId xmlns:a16="http://schemas.microsoft.com/office/drawing/2014/main" id="{57270EEB-1B44-4EDE-B1AD-FB5ABFDD2970}"/>
              </a:ext>
            </a:extLst>
          </p:cNvPr>
          <p:cNvPicPr>
            <a:picLocks noChangeAspect="1"/>
          </p:cNvPicPr>
          <p:nvPr/>
        </p:nvPicPr>
        <p:blipFill rotWithShape="1">
          <a:blip r:embed="rId4"/>
          <a:srcRect r="56044" b="56435"/>
          <a:stretch/>
        </p:blipFill>
        <p:spPr>
          <a:xfrm>
            <a:off x="317500" y="897244"/>
            <a:ext cx="3622230" cy="985815"/>
          </a:xfrm>
          <a:prstGeom prst="rect">
            <a:avLst/>
          </a:prstGeom>
        </p:spPr>
      </p:pic>
      <p:sp>
        <p:nvSpPr>
          <p:cNvPr id="17" name="TextBox 16">
            <a:extLst>
              <a:ext uri="{FF2B5EF4-FFF2-40B4-BE49-F238E27FC236}">
                <a16:creationId xmlns:a16="http://schemas.microsoft.com/office/drawing/2014/main" id="{BE5963DC-3D52-49EE-82F4-C5C212BE31A9}"/>
              </a:ext>
            </a:extLst>
          </p:cNvPr>
          <p:cNvSpPr txBox="1">
            <a:spLocks/>
          </p:cNvSpPr>
          <p:nvPr/>
        </p:nvSpPr>
        <p:spPr>
          <a:xfrm>
            <a:off x="581297" y="1946192"/>
            <a:ext cx="4578531" cy="955782"/>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charset="0"/>
              </a:rPr>
              <a:t>Standard Test Method for Evaluating Ceramic Floor tile Installation Systems Using the Robinson-Type Floor Tester</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8" name="Picture 17" descr="A picture containing floor, cat, tiled, tile&#10;&#10;Description automatically generated">
            <a:extLst>
              <a:ext uri="{FF2B5EF4-FFF2-40B4-BE49-F238E27FC236}">
                <a16:creationId xmlns:a16="http://schemas.microsoft.com/office/drawing/2014/main" id="{21F97ACF-1545-4FC8-BE05-3AB88F72B95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419215" y="897244"/>
            <a:ext cx="4578530" cy="3037056"/>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indoor, table, sitting, small&#10;&#10;Description automatically generated">
            <a:extLst>
              <a:ext uri="{FF2B5EF4-FFF2-40B4-BE49-F238E27FC236}">
                <a16:creationId xmlns:a16="http://schemas.microsoft.com/office/drawing/2014/main" id="{5B9DDA23-4781-DF9C-2819-7C602AFC92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049" y="3082929"/>
            <a:ext cx="5375025" cy="3537113"/>
          </a:xfrm>
          <a:prstGeom prst="rect">
            <a:avLst/>
          </a:prstGeom>
        </p:spPr>
      </p:pic>
      <p:sp>
        <p:nvSpPr>
          <p:cNvPr id="19" name="Title 1">
            <a:extLst>
              <a:ext uri="{FF2B5EF4-FFF2-40B4-BE49-F238E27FC236}">
                <a16:creationId xmlns:a16="http://schemas.microsoft.com/office/drawing/2014/main" id="{0CE329A7-4122-493F-B4F0-C373877593B7}"/>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ROBINSON FLOOR TEST</a:t>
            </a:r>
          </a:p>
        </p:txBody>
      </p:sp>
      <p:pic>
        <p:nvPicPr>
          <p:cNvPr id="2" name="Picture 1">
            <a:extLst>
              <a:ext uri="{FF2B5EF4-FFF2-40B4-BE49-F238E27FC236}">
                <a16:creationId xmlns:a16="http://schemas.microsoft.com/office/drawing/2014/main" id="{83413A1B-B25C-7BB5-EE60-0FD43DF95DA5}"/>
              </a:ext>
            </a:extLst>
          </p:cNvPr>
          <p:cNvPicPr>
            <a:picLocks noChangeAspect="1"/>
          </p:cNvPicPr>
          <p:nvPr/>
        </p:nvPicPr>
        <p:blipFill>
          <a:blip r:embed="rId7"/>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160158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2FC95-D0B4-4CF7-96E5-E5B03C962DA2}"/>
              </a:ext>
            </a:extLst>
          </p:cNvPr>
          <p:cNvPicPr>
            <a:picLocks noChangeAspect="1"/>
          </p:cNvPicPr>
          <p:nvPr/>
        </p:nvPicPr>
        <p:blipFill>
          <a:blip r:embed="rId3"/>
          <a:stretch>
            <a:fillRect/>
          </a:stretch>
        </p:blipFill>
        <p:spPr>
          <a:xfrm>
            <a:off x="155242" y="1514293"/>
            <a:ext cx="5917972" cy="3667334"/>
          </a:xfrm>
          <a:prstGeom prst="rect">
            <a:avLst/>
          </a:prstGeom>
        </p:spPr>
      </p:pic>
      <p:grpSp>
        <p:nvGrpSpPr>
          <p:cNvPr id="47" name="Group 46">
            <a:extLst>
              <a:ext uri="{FF2B5EF4-FFF2-40B4-BE49-F238E27FC236}">
                <a16:creationId xmlns:a16="http://schemas.microsoft.com/office/drawing/2014/main" id="{B9D71128-74E5-4305-9C85-1400FB3DA77C}"/>
              </a:ext>
            </a:extLst>
          </p:cNvPr>
          <p:cNvGrpSpPr/>
          <p:nvPr/>
        </p:nvGrpSpPr>
        <p:grpSpPr>
          <a:xfrm>
            <a:off x="284480" y="781385"/>
            <a:ext cx="10389326" cy="2181060"/>
            <a:chOff x="284480" y="781385"/>
            <a:chExt cx="10389326" cy="2181060"/>
          </a:xfrm>
        </p:grpSpPr>
        <p:sp>
          <p:nvSpPr>
            <p:cNvPr id="4" name="Rectangle: Rounded Corners 3">
              <a:extLst>
                <a:ext uri="{FF2B5EF4-FFF2-40B4-BE49-F238E27FC236}">
                  <a16:creationId xmlns:a16="http://schemas.microsoft.com/office/drawing/2014/main" id="{5196323D-95CE-4D6A-AFB3-FA5A90E40733}"/>
                </a:ext>
              </a:extLst>
            </p:cNvPr>
            <p:cNvSpPr/>
            <p:nvPr/>
          </p:nvSpPr>
          <p:spPr bwMode="auto">
            <a:xfrm>
              <a:off x="284480" y="2379526"/>
              <a:ext cx="5582920" cy="582919"/>
            </a:xfrm>
            <a:prstGeom prst="roundRect">
              <a:avLst>
                <a:gd name="adj" fmla="val 27893"/>
              </a:avLst>
            </a:prstGeom>
            <a:noFill/>
            <a:ln w="12700" cap="flat" cmpd="sng" algn="ctr">
              <a:solidFill>
                <a:srgbClr val="D2562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25" name="TextBox 24">
              <a:extLst>
                <a:ext uri="{FF2B5EF4-FFF2-40B4-BE49-F238E27FC236}">
                  <a16:creationId xmlns:a16="http://schemas.microsoft.com/office/drawing/2014/main" id="{E70E9033-766C-496B-B145-1DB8E3192B0B}"/>
                </a:ext>
              </a:extLst>
            </p:cNvPr>
            <p:cNvSpPr txBox="1">
              <a:spLocks/>
            </p:cNvSpPr>
            <p:nvPr/>
          </p:nvSpPr>
          <p:spPr>
            <a:xfrm>
              <a:off x="7095188" y="781385"/>
              <a:ext cx="3578618" cy="72538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Residential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Kitchens, bathrooms, and foyers</a:t>
              </a:r>
            </a:p>
          </p:txBody>
        </p:sp>
        <p:cxnSp>
          <p:nvCxnSpPr>
            <p:cNvPr id="7" name="Straight Connector 6">
              <a:extLst>
                <a:ext uri="{FF2B5EF4-FFF2-40B4-BE49-F238E27FC236}">
                  <a16:creationId xmlns:a16="http://schemas.microsoft.com/office/drawing/2014/main" id="{AC62430D-335E-43C3-A4AE-15427F9C8C1B}"/>
                </a:ext>
              </a:extLst>
            </p:cNvPr>
            <p:cNvCxnSpPr>
              <a:cxnSpLocks/>
              <a:stCxn id="4" idx="3"/>
            </p:cNvCxnSpPr>
            <p:nvPr/>
          </p:nvCxnSpPr>
          <p:spPr bwMode="auto">
            <a:xfrm flipV="1">
              <a:off x="5867400" y="974064"/>
              <a:ext cx="1109663" cy="1696922"/>
            </a:xfrm>
            <a:prstGeom prst="line">
              <a:avLst/>
            </a:prstGeom>
            <a:noFill/>
            <a:ln w="12700" cap="flat" cmpd="sng" algn="ctr">
              <a:solidFill>
                <a:srgbClr val="D2562B"/>
              </a:solidFill>
              <a:prstDash val="solid"/>
              <a:round/>
              <a:headEnd type="none" w="med" len="med"/>
              <a:tailEnd type="none" w="med" len="med"/>
            </a:ln>
            <a:effectLst/>
          </p:spPr>
        </p:cxnSp>
      </p:grpSp>
      <p:grpSp>
        <p:nvGrpSpPr>
          <p:cNvPr id="49" name="Group 48">
            <a:extLst>
              <a:ext uri="{FF2B5EF4-FFF2-40B4-BE49-F238E27FC236}">
                <a16:creationId xmlns:a16="http://schemas.microsoft.com/office/drawing/2014/main" id="{B3317128-2C94-4C20-9070-48E7D92722A4}"/>
              </a:ext>
            </a:extLst>
          </p:cNvPr>
          <p:cNvGrpSpPr/>
          <p:nvPr/>
        </p:nvGrpSpPr>
        <p:grpSpPr>
          <a:xfrm>
            <a:off x="284480" y="2763664"/>
            <a:ext cx="11371654" cy="1549330"/>
            <a:chOff x="284480" y="2763664"/>
            <a:chExt cx="11371654" cy="1549330"/>
          </a:xfrm>
        </p:grpSpPr>
        <p:sp>
          <p:nvSpPr>
            <p:cNvPr id="18" name="Rectangle: Rounded Corners 17">
              <a:extLst>
                <a:ext uri="{FF2B5EF4-FFF2-40B4-BE49-F238E27FC236}">
                  <a16:creationId xmlns:a16="http://schemas.microsoft.com/office/drawing/2014/main" id="{87625D9C-337F-4CC3-86BA-6C427DFA78D3}"/>
                </a:ext>
              </a:extLst>
            </p:cNvPr>
            <p:cNvSpPr/>
            <p:nvPr/>
          </p:nvSpPr>
          <p:spPr bwMode="auto">
            <a:xfrm>
              <a:off x="284480" y="3545364"/>
              <a:ext cx="5582920" cy="767630"/>
            </a:xfrm>
            <a:prstGeom prst="roundRect">
              <a:avLst>
                <a:gd name="adj" fmla="val 27893"/>
              </a:avLst>
            </a:prstGeom>
            <a:noFill/>
            <a:ln w="12700" cap="flat" cmpd="sng" algn="ctr">
              <a:solidFill>
                <a:srgbClr val="D2562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27" name="TextBox 26">
              <a:extLst>
                <a:ext uri="{FF2B5EF4-FFF2-40B4-BE49-F238E27FC236}">
                  <a16:creationId xmlns:a16="http://schemas.microsoft.com/office/drawing/2014/main" id="{89FCC68E-DADE-45E0-9811-70DAD5A43789}"/>
                </a:ext>
              </a:extLst>
            </p:cNvPr>
            <p:cNvSpPr txBox="1">
              <a:spLocks/>
            </p:cNvSpPr>
            <p:nvPr/>
          </p:nvSpPr>
          <p:spPr>
            <a:xfrm>
              <a:off x="7095188" y="2763664"/>
              <a:ext cx="4560946" cy="91357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Moderate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Normal commercial and light institutional use in public space of restaurants and hospitals</a:t>
              </a:r>
            </a:p>
          </p:txBody>
        </p:sp>
        <p:cxnSp>
          <p:nvCxnSpPr>
            <p:cNvPr id="32" name="Straight Connector 31">
              <a:extLst>
                <a:ext uri="{FF2B5EF4-FFF2-40B4-BE49-F238E27FC236}">
                  <a16:creationId xmlns:a16="http://schemas.microsoft.com/office/drawing/2014/main" id="{66FABAD2-C5AB-4C86-9003-EAB62EC849A5}"/>
                </a:ext>
              </a:extLst>
            </p:cNvPr>
            <p:cNvCxnSpPr>
              <a:cxnSpLocks/>
            </p:cNvCxnSpPr>
            <p:nvPr/>
          </p:nvCxnSpPr>
          <p:spPr bwMode="auto">
            <a:xfrm flipV="1">
              <a:off x="5867400" y="2909888"/>
              <a:ext cx="1109663" cy="1019291"/>
            </a:xfrm>
            <a:prstGeom prst="line">
              <a:avLst/>
            </a:prstGeom>
            <a:noFill/>
            <a:ln w="12700" cap="flat" cmpd="sng" algn="ctr">
              <a:solidFill>
                <a:srgbClr val="D2562B"/>
              </a:solidFill>
              <a:prstDash val="solid"/>
              <a:round/>
              <a:headEnd type="none" w="med" len="med"/>
              <a:tailEnd type="none" w="med" len="med"/>
            </a:ln>
            <a:effectLst/>
          </p:spPr>
        </p:cxnSp>
      </p:grpSp>
      <p:grpSp>
        <p:nvGrpSpPr>
          <p:cNvPr id="48" name="Group 47">
            <a:extLst>
              <a:ext uri="{FF2B5EF4-FFF2-40B4-BE49-F238E27FC236}">
                <a16:creationId xmlns:a16="http://schemas.microsoft.com/office/drawing/2014/main" id="{AF5622AD-805D-4089-9B27-A1789D08795E}"/>
              </a:ext>
            </a:extLst>
          </p:cNvPr>
          <p:cNvGrpSpPr/>
          <p:nvPr/>
        </p:nvGrpSpPr>
        <p:grpSpPr>
          <a:xfrm>
            <a:off x="284480" y="1645563"/>
            <a:ext cx="11266682" cy="1899801"/>
            <a:chOff x="284480" y="1645563"/>
            <a:chExt cx="11266682" cy="1899801"/>
          </a:xfrm>
        </p:grpSpPr>
        <p:sp>
          <p:nvSpPr>
            <p:cNvPr id="15" name="Rectangle: Rounded Corners 14">
              <a:extLst>
                <a:ext uri="{FF2B5EF4-FFF2-40B4-BE49-F238E27FC236}">
                  <a16:creationId xmlns:a16="http://schemas.microsoft.com/office/drawing/2014/main" id="{3187D2AB-B3B9-414F-93F9-8C5BA446A6DE}"/>
                </a:ext>
              </a:extLst>
            </p:cNvPr>
            <p:cNvSpPr/>
            <p:nvPr/>
          </p:nvSpPr>
          <p:spPr bwMode="auto">
            <a:xfrm>
              <a:off x="284480" y="2962445"/>
              <a:ext cx="5582920" cy="582919"/>
            </a:xfrm>
            <a:prstGeom prst="roundRect">
              <a:avLst>
                <a:gd name="adj" fmla="val 27893"/>
              </a:avLst>
            </a:prstGeom>
            <a:noFill/>
            <a:ln w="12700" cap="flat" cmpd="sng" algn="ctr">
              <a:solidFill>
                <a:srgbClr val="D2562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26" name="TextBox 25">
              <a:extLst>
                <a:ext uri="{FF2B5EF4-FFF2-40B4-BE49-F238E27FC236}">
                  <a16:creationId xmlns:a16="http://schemas.microsoft.com/office/drawing/2014/main" id="{FCE613A6-CBB5-4769-9C06-99D2AA68817A}"/>
                </a:ext>
              </a:extLst>
            </p:cNvPr>
            <p:cNvSpPr txBox="1">
              <a:spLocks/>
            </p:cNvSpPr>
            <p:nvPr/>
          </p:nvSpPr>
          <p:spPr>
            <a:xfrm>
              <a:off x="7095188" y="1645563"/>
              <a:ext cx="4455974" cy="913579"/>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Light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Light commercial use in office space, reception areas, kitchens, bathrooms</a:t>
              </a:r>
            </a:p>
          </p:txBody>
        </p:sp>
        <p:cxnSp>
          <p:nvCxnSpPr>
            <p:cNvPr id="35" name="Straight Connector 34">
              <a:extLst>
                <a:ext uri="{FF2B5EF4-FFF2-40B4-BE49-F238E27FC236}">
                  <a16:creationId xmlns:a16="http://schemas.microsoft.com/office/drawing/2014/main" id="{8A4219D3-FCD6-48DE-9FEC-57B5B38AC814}"/>
                </a:ext>
              </a:extLst>
            </p:cNvPr>
            <p:cNvCxnSpPr>
              <a:cxnSpLocks/>
            </p:cNvCxnSpPr>
            <p:nvPr/>
          </p:nvCxnSpPr>
          <p:spPr bwMode="auto">
            <a:xfrm flipV="1">
              <a:off x="5867399" y="1805940"/>
              <a:ext cx="1109664" cy="1463958"/>
            </a:xfrm>
            <a:prstGeom prst="line">
              <a:avLst/>
            </a:prstGeom>
            <a:noFill/>
            <a:ln w="12700" cap="flat" cmpd="sng" algn="ctr">
              <a:solidFill>
                <a:srgbClr val="D2562B"/>
              </a:solidFill>
              <a:prstDash val="solid"/>
              <a:round/>
              <a:headEnd type="none" w="med" len="med"/>
              <a:tailEnd type="none" w="med" len="med"/>
            </a:ln>
            <a:effectLst/>
          </p:spPr>
        </p:cxnSp>
      </p:grpSp>
      <p:grpSp>
        <p:nvGrpSpPr>
          <p:cNvPr id="50" name="Group 49">
            <a:extLst>
              <a:ext uri="{FF2B5EF4-FFF2-40B4-BE49-F238E27FC236}">
                <a16:creationId xmlns:a16="http://schemas.microsoft.com/office/drawing/2014/main" id="{116DE3B5-DC5B-4011-B940-202BBB18AD3C}"/>
              </a:ext>
            </a:extLst>
          </p:cNvPr>
          <p:cNvGrpSpPr/>
          <p:nvPr/>
        </p:nvGrpSpPr>
        <p:grpSpPr>
          <a:xfrm>
            <a:off x="284480" y="3800123"/>
            <a:ext cx="11371653" cy="1187626"/>
            <a:chOff x="284480" y="3800123"/>
            <a:chExt cx="11371653" cy="1187626"/>
          </a:xfrm>
        </p:grpSpPr>
        <p:sp>
          <p:nvSpPr>
            <p:cNvPr id="20" name="Rectangle: Rounded Corners 19">
              <a:extLst>
                <a:ext uri="{FF2B5EF4-FFF2-40B4-BE49-F238E27FC236}">
                  <a16:creationId xmlns:a16="http://schemas.microsoft.com/office/drawing/2014/main" id="{28E5B2DB-50C6-495B-9F22-EF3C4EDC6502}"/>
                </a:ext>
              </a:extLst>
            </p:cNvPr>
            <p:cNvSpPr/>
            <p:nvPr/>
          </p:nvSpPr>
          <p:spPr bwMode="auto">
            <a:xfrm>
              <a:off x="284480" y="4312994"/>
              <a:ext cx="5582920" cy="380919"/>
            </a:xfrm>
            <a:prstGeom prst="roundRect">
              <a:avLst>
                <a:gd name="adj" fmla="val 27893"/>
              </a:avLst>
            </a:prstGeom>
            <a:noFill/>
            <a:ln w="12700" cap="flat" cmpd="sng" algn="ctr">
              <a:solidFill>
                <a:srgbClr val="D2562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28" name="TextBox 27">
              <a:extLst>
                <a:ext uri="{FF2B5EF4-FFF2-40B4-BE49-F238E27FC236}">
                  <a16:creationId xmlns:a16="http://schemas.microsoft.com/office/drawing/2014/main" id="{FF83E78F-3B53-4C19-A50A-422B4DF0B18F}"/>
                </a:ext>
              </a:extLst>
            </p:cNvPr>
            <p:cNvSpPr txBox="1">
              <a:spLocks/>
            </p:cNvSpPr>
            <p:nvPr/>
          </p:nvSpPr>
          <p:spPr>
            <a:xfrm>
              <a:off x="7095187" y="3800123"/>
              <a:ext cx="4560946" cy="1187626"/>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Heavy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Shopping malls, stores, commercial kitchens, work areas, laboratories, auto showrooms, and service areas, shipping/receiving, exterior decks</a:t>
              </a:r>
            </a:p>
          </p:txBody>
        </p:sp>
        <p:cxnSp>
          <p:nvCxnSpPr>
            <p:cNvPr id="41" name="Straight Connector 40">
              <a:extLst>
                <a:ext uri="{FF2B5EF4-FFF2-40B4-BE49-F238E27FC236}">
                  <a16:creationId xmlns:a16="http://schemas.microsoft.com/office/drawing/2014/main" id="{723F6D6F-39F5-411E-B769-22799B1ECBF6}"/>
                </a:ext>
              </a:extLst>
            </p:cNvPr>
            <p:cNvCxnSpPr>
              <a:cxnSpLocks/>
            </p:cNvCxnSpPr>
            <p:nvPr/>
          </p:nvCxnSpPr>
          <p:spPr bwMode="auto">
            <a:xfrm flipV="1">
              <a:off x="5867399" y="3929179"/>
              <a:ext cx="1152525" cy="574274"/>
            </a:xfrm>
            <a:prstGeom prst="line">
              <a:avLst/>
            </a:prstGeom>
            <a:noFill/>
            <a:ln w="12700" cap="flat" cmpd="sng" algn="ctr">
              <a:solidFill>
                <a:srgbClr val="D2562B"/>
              </a:solidFill>
              <a:prstDash val="solid"/>
              <a:round/>
              <a:headEnd type="none" w="med" len="med"/>
              <a:tailEnd type="none" w="med" len="med"/>
            </a:ln>
            <a:effectLst/>
          </p:spPr>
        </p:cxnSp>
      </p:grpSp>
      <p:grpSp>
        <p:nvGrpSpPr>
          <p:cNvPr id="51" name="Group 50">
            <a:extLst>
              <a:ext uri="{FF2B5EF4-FFF2-40B4-BE49-F238E27FC236}">
                <a16:creationId xmlns:a16="http://schemas.microsoft.com/office/drawing/2014/main" id="{CD85DCAD-A582-4665-9CA9-3AD838156FE7}"/>
              </a:ext>
            </a:extLst>
          </p:cNvPr>
          <p:cNvGrpSpPr/>
          <p:nvPr/>
        </p:nvGrpSpPr>
        <p:grpSpPr>
          <a:xfrm>
            <a:off x="284480" y="4693913"/>
            <a:ext cx="11371652" cy="1686206"/>
            <a:chOff x="284480" y="4693913"/>
            <a:chExt cx="11371652" cy="1686206"/>
          </a:xfrm>
        </p:grpSpPr>
        <p:sp>
          <p:nvSpPr>
            <p:cNvPr id="23" name="Rectangle: Rounded Corners 22">
              <a:extLst>
                <a:ext uri="{FF2B5EF4-FFF2-40B4-BE49-F238E27FC236}">
                  <a16:creationId xmlns:a16="http://schemas.microsoft.com/office/drawing/2014/main" id="{A7EE78EE-E217-464F-A987-E697FD00FD50}"/>
                </a:ext>
              </a:extLst>
            </p:cNvPr>
            <p:cNvSpPr/>
            <p:nvPr/>
          </p:nvSpPr>
          <p:spPr bwMode="auto">
            <a:xfrm>
              <a:off x="284480" y="4693913"/>
              <a:ext cx="5582920" cy="380919"/>
            </a:xfrm>
            <a:prstGeom prst="roundRect">
              <a:avLst>
                <a:gd name="adj" fmla="val 27893"/>
              </a:avLst>
            </a:prstGeom>
            <a:noFill/>
            <a:ln w="12700" cap="flat" cmpd="sng" algn="ctr">
              <a:solidFill>
                <a:srgbClr val="D2562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sp>
          <p:nvSpPr>
            <p:cNvPr id="29" name="TextBox 28">
              <a:extLst>
                <a:ext uri="{FF2B5EF4-FFF2-40B4-BE49-F238E27FC236}">
                  <a16:creationId xmlns:a16="http://schemas.microsoft.com/office/drawing/2014/main" id="{60BAE921-27D4-4A3E-9818-7ECAA9A19A88}"/>
                </a:ext>
              </a:extLst>
            </p:cNvPr>
            <p:cNvSpPr txBox="1">
              <a:spLocks/>
            </p:cNvSpPr>
            <p:nvPr/>
          </p:nvSpPr>
          <p:spPr>
            <a:xfrm>
              <a:off x="7095187" y="5011738"/>
              <a:ext cx="4560945" cy="1368381"/>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rPr>
                <a:t>Extra Heavy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Extra heavy and high-impact use in food plants, dairies, breweries, and kitchens. Requires quarry tile, packing house tile, or tile designated by tile manufacturer.</a:t>
              </a:r>
            </a:p>
          </p:txBody>
        </p:sp>
        <p:cxnSp>
          <p:nvCxnSpPr>
            <p:cNvPr id="45" name="Straight Connector 44">
              <a:extLst>
                <a:ext uri="{FF2B5EF4-FFF2-40B4-BE49-F238E27FC236}">
                  <a16:creationId xmlns:a16="http://schemas.microsoft.com/office/drawing/2014/main" id="{66B43005-C0C1-468B-84C8-A940229BB229}"/>
                </a:ext>
              </a:extLst>
            </p:cNvPr>
            <p:cNvCxnSpPr>
              <a:cxnSpLocks/>
            </p:cNvCxnSpPr>
            <p:nvPr/>
          </p:nvCxnSpPr>
          <p:spPr bwMode="auto">
            <a:xfrm>
              <a:off x="5883600" y="4893215"/>
              <a:ext cx="1174425" cy="234410"/>
            </a:xfrm>
            <a:prstGeom prst="line">
              <a:avLst/>
            </a:prstGeom>
            <a:noFill/>
            <a:ln w="12700" cap="flat" cmpd="sng" algn="ctr">
              <a:solidFill>
                <a:srgbClr val="D2562B"/>
              </a:solidFill>
              <a:prstDash val="solid"/>
              <a:round/>
              <a:headEnd type="none" w="med" len="med"/>
              <a:tailEnd type="none" w="med" len="med"/>
            </a:ln>
            <a:effectLst/>
          </p:spPr>
        </p:cxnSp>
      </p:grpSp>
      <p:sp>
        <p:nvSpPr>
          <p:cNvPr id="30" name="Title 1">
            <a:extLst>
              <a:ext uri="{FF2B5EF4-FFF2-40B4-BE49-F238E27FC236}">
                <a16:creationId xmlns:a16="http://schemas.microsoft.com/office/drawing/2014/main" id="{19E7812F-BFF6-4E1D-9E2F-CCB3F2FD1A7B}"/>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ROBINSON FLOOR TEST</a:t>
            </a:r>
          </a:p>
        </p:txBody>
      </p:sp>
      <p:pic>
        <p:nvPicPr>
          <p:cNvPr id="3" name="Picture 2">
            <a:extLst>
              <a:ext uri="{FF2B5EF4-FFF2-40B4-BE49-F238E27FC236}">
                <a16:creationId xmlns:a16="http://schemas.microsoft.com/office/drawing/2014/main" id="{A5A91626-8FC3-B6DF-DA2D-1273D675A13F}"/>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368746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AE85B-EDB1-438F-B321-B40C8E0FE3EA}"/>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dirty="0">
                <a:solidFill>
                  <a:srgbClr val="D2562B"/>
                </a:solidFill>
                <a:latin typeface="Teko Regular" panose="02000000000000000000" pitchFamily="2" charset="0"/>
                <a:cs typeface="Teko Regular" panose="02000000000000000000" pitchFamily="2" charset="0"/>
                <a:sym typeface="Book Antiqua" panose="02040602050305030304" pitchFamily="18" charset="0"/>
              </a:rPr>
              <a:t>TILE</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sym typeface="Book Antiqua" panose="02040602050305030304" pitchFamily="18"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rPr>
              <a:t> </a:t>
            </a:r>
            <a:r>
              <a:rPr lang="en-US" sz="4400" dirty="0">
                <a:solidFill>
                  <a:srgbClr val="17687F"/>
                </a:solidFill>
                <a:latin typeface="Teko Regular" panose="02000000000000000000" pitchFamily="2" charset="0"/>
                <a:cs typeface="Teko Regular" panose="02000000000000000000" pitchFamily="2" charset="0"/>
                <a:sym typeface="Book Antiqua" panose="02040602050305030304" pitchFamily="18" charset="0"/>
              </a:rPr>
              <a:t>INHERENT SUSTAINABLE ATTRIBUTES</a:t>
            </a: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sym typeface="Book Antiqua" panose="02040602050305030304" pitchFamily="18" charset="0"/>
            </a:endParaRPr>
          </a:p>
        </p:txBody>
      </p:sp>
      <p:sp>
        <p:nvSpPr>
          <p:cNvPr id="6" name="Rectangle 5">
            <a:extLst>
              <a:ext uri="{FF2B5EF4-FFF2-40B4-BE49-F238E27FC236}">
                <a16:creationId xmlns:a16="http://schemas.microsoft.com/office/drawing/2014/main" id="{2870376D-E6E2-4E84-9642-75B4D700DED3}"/>
              </a:ext>
            </a:extLst>
          </p:cNvPr>
          <p:cNvSpPr>
            <a:spLocks noChangeArrowheads="1"/>
          </p:cNvSpPr>
          <p:nvPr/>
        </p:nvSpPr>
        <p:spPr bwMode="auto">
          <a:xfrm>
            <a:off x="449341" y="1217440"/>
            <a:ext cx="9791939" cy="60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06" tIns="45158" rIns="90306" bIns="45158"/>
          <a:lstStyle/>
          <a:p>
            <a:pPr marR="0" lvl="0" algn="l" defTabSz="914400" rtl="0" eaLnBrk="0" fontAlgn="auto" latinLnBrk="0" hangingPunct="0">
              <a:lnSpc>
                <a:spcPct val="90000"/>
              </a:lnSpc>
              <a:spcBef>
                <a:spcPct val="20000"/>
              </a:spcBef>
              <a:spcAft>
                <a:spcPts val="0"/>
              </a:spcAft>
              <a:buClr>
                <a:prstClr val="black">
                  <a:lumMod val="75000"/>
                  <a:lumOff val="25000"/>
                </a:prstClr>
              </a:buClr>
              <a:buSzTx/>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rPr>
              <a:t>Mold</a:t>
            </a:r>
            <a:r>
              <a:rPr lang="en-US" sz="2800" b="1" kern="0" dirty="0">
                <a:solidFill>
                  <a:prstClr val="black">
                    <a:lumMod val="75000"/>
                    <a:lumOff val="25000"/>
                  </a:prstClr>
                </a:solidFill>
                <a:latin typeface="Titillium Web" panose="00000500000000000000" pitchFamily="2" charset="0"/>
                <a:cs typeface="Teko Light" panose="02000000000000000000" pitchFamily="2" charset="0"/>
              </a:rPr>
              <a:t> resistant</a:t>
            </a:r>
            <a:endParaRPr kumimoji="0" lang="en-US" sz="2800" b="1" i="0" u="none" strike="noStrike" kern="0" cap="none" spc="0" normalizeH="0" baseline="0" noProof="0" dirty="0">
              <a:ln>
                <a:noFill/>
              </a:ln>
              <a:solidFill>
                <a:prstClr val="black">
                  <a:lumMod val="75000"/>
                  <a:lumOff val="25000"/>
                </a:prstClr>
              </a:solidFill>
              <a:effectLst/>
              <a:uLnTx/>
              <a:uFillTx/>
              <a:latin typeface="Titillium Web" panose="00000500000000000000" pitchFamily="2" charset="0"/>
              <a:cs typeface="Teko Light" panose="02000000000000000000" pitchFamily="2" charset="0"/>
            </a:endParaRPr>
          </a:p>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pic>
        <p:nvPicPr>
          <p:cNvPr id="3" name="Picture 2" descr="A picture containing wall, indoor, person, yellow&#10;&#10;Description automatically generated">
            <a:extLst>
              <a:ext uri="{FF2B5EF4-FFF2-40B4-BE49-F238E27FC236}">
                <a16:creationId xmlns:a16="http://schemas.microsoft.com/office/drawing/2014/main" id="{3692AFA5-B53D-40F4-B287-8A6F813A1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228" y="1819706"/>
            <a:ext cx="6300092" cy="3900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1321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B4EAB-8D32-4093-79B3-905577B33E1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0F0DE52F-20A4-9F38-F3B4-CB09C16C682E}"/>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2" name="Title 1">
            <a:extLst>
              <a:ext uri="{FF2B5EF4-FFF2-40B4-BE49-F238E27FC236}">
                <a16:creationId xmlns:a16="http://schemas.microsoft.com/office/drawing/2014/main" id="{53D487A8-8F02-66F5-F827-94E5F36F21D5}"/>
              </a:ext>
            </a:extLst>
          </p:cNvPr>
          <p:cNvSpPr txBox="1">
            <a:spLocks/>
          </p:cNvSpPr>
          <p:nvPr/>
        </p:nvSpPr>
        <p:spPr>
          <a:xfrm>
            <a:off x="1021751" y="2683637"/>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3E3E3"/>
                </a:solidFill>
                <a:effectLst/>
                <a:uLnTx/>
                <a:uFillTx/>
                <a:latin typeface="Trebuchet MS" panose="020B0703020202090204" pitchFamily="34" charset="0"/>
                <a:ea typeface="+mj-ea"/>
                <a:cs typeface="+mj-cs"/>
              </a:rPr>
              <a:t>PERFORMANCE | HOW IS IT BEING INSTALLED?</a:t>
            </a:r>
          </a:p>
        </p:txBody>
      </p:sp>
      <p:sp>
        <p:nvSpPr>
          <p:cNvPr id="5" name="Title 1">
            <a:extLst>
              <a:ext uri="{FF2B5EF4-FFF2-40B4-BE49-F238E27FC236}">
                <a16:creationId xmlns:a16="http://schemas.microsoft.com/office/drawing/2014/main" id="{DA4CE1DF-DCBA-42CC-8EBE-39B8FD06747A}"/>
              </a:ext>
            </a:extLst>
          </p:cNvPr>
          <p:cNvSpPr txBox="1">
            <a:spLocks/>
          </p:cNvSpPr>
          <p:nvPr/>
        </p:nvSpPr>
        <p:spPr>
          <a:xfrm>
            <a:off x="1021751" y="2059523"/>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3E3E3"/>
                </a:solidFill>
                <a:effectLst/>
                <a:uLnTx/>
                <a:uFillTx/>
                <a:latin typeface="Trebuchet MS" panose="020B0703020202090204" pitchFamily="34" charset="0"/>
                <a:ea typeface="+mj-ea"/>
                <a:cs typeface="+mj-cs"/>
              </a:rPr>
              <a:t>PERFORMANCE | WHAT IS BEING INSTALLED?</a:t>
            </a:r>
          </a:p>
        </p:txBody>
      </p:sp>
      <p:sp>
        <p:nvSpPr>
          <p:cNvPr id="7" name="Title 1">
            <a:extLst>
              <a:ext uri="{FF2B5EF4-FFF2-40B4-BE49-F238E27FC236}">
                <a16:creationId xmlns:a16="http://schemas.microsoft.com/office/drawing/2014/main" id="{B5703DF7-9E5E-EE39-0A02-75AA3EA671BC}"/>
              </a:ext>
            </a:extLst>
          </p:cNvPr>
          <p:cNvSpPr txBox="1">
            <a:spLocks/>
          </p:cNvSpPr>
          <p:nvPr/>
        </p:nvSpPr>
        <p:spPr>
          <a:xfrm>
            <a:off x="1021751" y="3307751"/>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panose="020B0703020202090204" pitchFamily="34" charset="0"/>
                <a:ea typeface="+mj-ea"/>
                <a:cs typeface="+mj-cs"/>
              </a:rPr>
              <a:t>PERFORMANCE | WHERE IS IT BEING INSTALLED?</a:t>
            </a:r>
          </a:p>
        </p:txBody>
      </p:sp>
      <p:sp>
        <p:nvSpPr>
          <p:cNvPr id="10" name="Title 1">
            <a:extLst>
              <a:ext uri="{FF2B5EF4-FFF2-40B4-BE49-F238E27FC236}">
                <a16:creationId xmlns:a16="http://schemas.microsoft.com/office/drawing/2014/main" id="{4C70759D-EB47-EE4F-5A0C-C610FA176823}"/>
              </a:ext>
            </a:extLst>
          </p:cNvPr>
          <p:cNvSpPr txBox="1">
            <a:spLocks/>
          </p:cNvSpPr>
          <p:nvPr/>
        </p:nvSpPr>
        <p:spPr>
          <a:xfrm>
            <a:off x="1021751" y="3931865"/>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CFCFC">
                    <a:lumMod val="90000"/>
                  </a:srgbClr>
                </a:solidFill>
                <a:effectLst/>
                <a:uLnTx/>
                <a:uFillTx/>
                <a:latin typeface="Trebuchet MS" panose="020B0703020202090204" pitchFamily="34" charset="0"/>
                <a:ea typeface="+mj-ea"/>
                <a:cs typeface="+mj-cs"/>
              </a:rPr>
              <a:t>PERFORMANCE | WHO ARE THE INSTALLERS?</a:t>
            </a:r>
          </a:p>
        </p:txBody>
      </p:sp>
    </p:spTree>
    <p:extLst>
      <p:ext uri="{BB962C8B-B14F-4D97-AF65-F5344CB8AC3E}">
        <p14:creationId xmlns:p14="http://schemas.microsoft.com/office/powerpoint/2010/main" val="368272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descr="A close-up of a document&#10;&#10;AI-generated content may be incorrect.">
            <a:extLst>
              <a:ext uri="{FF2B5EF4-FFF2-40B4-BE49-F238E27FC236}">
                <a16:creationId xmlns:a16="http://schemas.microsoft.com/office/drawing/2014/main" id="{D869819C-F5F1-434A-EB8B-30F4F0CAF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74" y="904090"/>
            <a:ext cx="4274977" cy="5807638"/>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2A43BB14-585B-4256-85A0-6CF73CB8F8EB}"/>
              </a:ext>
            </a:extLst>
          </p:cNvPr>
          <p:cNvGrpSpPr/>
          <p:nvPr/>
        </p:nvGrpSpPr>
        <p:grpSpPr>
          <a:xfrm>
            <a:off x="11077914" y="301244"/>
            <a:ext cx="745998" cy="889489"/>
            <a:chOff x="1612392" y="2714625"/>
            <a:chExt cx="745998" cy="889489"/>
          </a:xfrm>
        </p:grpSpPr>
        <p:sp>
          <p:nvSpPr>
            <p:cNvPr id="13" name="TextBox 12">
              <a:extLst>
                <a:ext uri="{FF2B5EF4-FFF2-40B4-BE49-F238E27FC236}">
                  <a16:creationId xmlns:a16="http://schemas.microsoft.com/office/drawing/2014/main" id="{A7AD1F1E-F4AB-42FA-8EBF-0064E62EAA4C}"/>
                </a:ext>
              </a:extLst>
            </p:cNvPr>
            <p:cNvSpPr txBox="1"/>
            <p:nvPr/>
          </p:nvSpPr>
          <p:spPr>
            <a:xfrm>
              <a:off x="1612392" y="2765914"/>
              <a:ext cx="685800" cy="838200"/>
            </a:xfrm>
            <a:prstGeom prst="rect">
              <a:avLst/>
            </a:prstGeom>
            <a:solidFill>
              <a:srgbClr val="00CCFF"/>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rPr>
                <a:t>TCNA</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p:txBody>
        </p:sp>
        <p:grpSp>
          <p:nvGrpSpPr>
            <p:cNvPr id="14" name="Group 13">
              <a:extLst>
                <a:ext uri="{FF2B5EF4-FFF2-40B4-BE49-F238E27FC236}">
                  <a16:creationId xmlns:a16="http://schemas.microsoft.com/office/drawing/2014/main" id="{5993C222-11A9-4810-BFBE-40EFD0F038EF}"/>
                </a:ext>
              </a:extLst>
            </p:cNvPr>
            <p:cNvGrpSpPr/>
            <p:nvPr/>
          </p:nvGrpSpPr>
          <p:grpSpPr>
            <a:xfrm>
              <a:off x="1633347" y="2748915"/>
              <a:ext cx="685800" cy="838200"/>
              <a:chOff x="1676400" y="2667000"/>
              <a:chExt cx="685800" cy="838200"/>
            </a:xfrm>
          </p:grpSpPr>
          <p:cxnSp>
            <p:nvCxnSpPr>
              <p:cNvPr id="23" name="Straight Connector 22">
                <a:extLst>
                  <a:ext uri="{FF2B5EF4-FFF2-40B4-BE49-F238E27FC236}">
                    <a16:creationId xmlns:a16="http://schemas.microsoft.com/office/drawing/2014/main" id="{F66FBF29-3EFC-4E95-9BFF-1321803627B8}"/>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D7D7B6-53D5-4570-8814-88333C534B2E}"/>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91BB84D-7ADB-4AEE-BF0F-8762E41E73A0}"/>
                </a:ext>
              </a:extLst>
            </p:cNvPr>
            <p:cNvGrpSpPr/>
            <p:nvPr/>
          </p:nvGrpSpPr>
          <p:grpSpPr>
            <a:xfrm>
              <a:off x="1653540" y="2731770"/>
              <a:ext cx="685800" cy="838200"/>
              <a:chOff x="1676400" y="2667000"/>
              <a:chExt cx="685800" cy="838200"/>
            </a:xfrm>
          </p:grpSpPr>
          <p:cxnSp>
            <p:nvCxnSpPr>
              <p:cNvPr id="19" name="Straight Connector 18">
                <a:extLst>
                  <a:ext uri="{FF2B5EF4-FFF2-40B4-BE49-F238E27FC236}">
                    <a16:creationId xmlns:a16="http://schemas.microsoft.com/office/drawing/2014/main" id="{E9C0B941-8E52-404D-92D0-5E8D734547ED}"/>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136D1C-C958-47FD-8646-1D34171A373E}"/>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81B991C-083F-4540-99C3-3E702036A1CA}"/>
                </a:ext>
              </a:extLst>
            </p:cNvPr>
            <p:cNvGrpSpPr/>
            <p:nvPr/>
          </p:nvGrpSpPr>
          <p:grpSpPr>
            <a:xfrm>
              <a:off x="1672590" y="2714625"/>
              <a:ext cx="685800" cy="838200"/>
              <a:chOff x="1674495" y="2667000"/>
              <a:chExt cx="685800" cy="838200"/>
            </a:xfrm>
          </p:grpSpPr>
          <p:cxnSp>
            <p:nvCxnSpPr>
              <p:cNvPr id="17" name="Straight Connector 16">
                <a:extLst>
                  <a:ext uri="{FF2B5EF4-FFF2-40B4-BE49-F238E27FC236}">
                    <a16:creationId xmlns:a16="http://schemas.microsoft.com/office/drawing/2014/main" id="{4BB13ECE-7C75-4963-B6C2-68A2653F6244}"/>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2A8BA5-FE73-4D6F-BDD3-7C4FA2A5B65F}"/>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7AC4F635-8C86-46FE-B640-9C39E21A7959}"/>
              </a:ext>
            </a:extLst>
          </p:cNvPr>
          <p:cNvGrpSpPr/>
          <p:nvPr/>
        </p:nvGrpSpPr>
        <p:grpSpPr>
          <a:xfrm>
            <a:off x="5986236" y="3711835"/>
            <a:ext cx="5510439" cy="1842099"/>
            <a:chOff x="5986236" y="3711835"/>
            <a:chExt cx="5510439" cy="1842099"/>
          </a:xfrm>
        </p:grpSpPr>
        <p:sp>
          <p:nvSpPr>
            <p:cNvPr id="36" name="TextBox 35">
              <a:extLst>
                <a:ext uri="{FF2B5EF4-FFF2-40B4-BE49-F238E27FC236}">
                  <a16:creationId xmlns:a16="http://schemas.microsoft.com/office/drawing/2014/main" id="{2147599B-BDE7-4505-B87A-A0B10EFD2993}"/>
                </a:ext>
              </a:extLst>
            </p:cNvPr>
            <p:cNvSpPr txBox="1">
              <a:spLocks/>
            </p:cNvSpPr>
            <p:nvPr/>
          </p:nvSpPr>
          <p:spPr>
            <a:xfrm>
              <a:off x="5986236" y="3711835"/>
              <a:ext cx="2153423" cy="36931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Method no.</a:t>
              </a:r>
            </a:p>
          </p:txBody>
        </p:sp>
        <p:sp>
          <p:nvSpPr>
            <p:cNvPr id="38" name="TextBox 37">
              <a:extLst>
                <a:ext uri="{FF2B5EF4-FFF2-40B4-BE49-F238E27FC236}">
                  <a16:creationId xmlns:a16="http://schemas.microsoft.com/office/drawing/2014/main" id="{607EC71B-A736-4BAC-922E-89069470F2A8}"/>
                </a:ext>
              </a:extLst>
            </p:cNvPr>
            <p:cNvSpPr txBox="1">
              <a:spLocks/>
            </p:cNvSpPr>
            <p:nvPr/>
          </p:nvSpPr>
          <p:spPr>
            <a:xfrm>
              <a:off x="7997371" y="3711835"/>
              <a:ext cx="2153423" cy="36931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F122 - STONE</a:t>
              </a:r>
            </a:p>
          </p:txBody>
        </p:sp>
        <p:sp>
          <p:nvSpPr>
            <p:cNvPr id="39" name="TextBox 38">
              <a:extLst>
                <a:ext uri="{FF2B5EF4-FFF2-40B4-BE49-F238E27FC236}">
                  <a16:creationId xmlns:a16="http://schemas.microsoft.com/office/drawing/2014/main" id="{89658515-3453-4D8C-B58B-43F2747E4293}"/>
                </a:ext>
              </a:extLst>
            </p:cNvPr>
            <p:cNvSpPr txBox="1">
              <a:spLocks/>
            </p:cNvSpPr>
            <p:nvPr/>
          </p:nvSpPr>
          <p:spPr>
            <a:xfrm>
              <a:off x="7997371" y="4249993"/>
              <a:ext cx="3499304" cy="1303941"/>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Interior floor over on-ground concrete w/ waterproof membrane and natural stone tile </a:t>
              </a:r>
            </a:p>
          </p:txBody>
        </p:sp>
        <p:sp>
          <p:nvSpPr>
            <p:cNvPr id="41" name="TextBox 40">
              <a:extLst>
                <a:ext uri="{FF2B5EF4-FFF2-40B4-BE49-F238E27FC236}">
                  <a16:creationId xmlns:a16="http://schemas.microsoft.com/office/drawing/2014/main" id="{5FFFE155-A14D-4D82-8284-993E92585483}"/>
                </a:ext>
              </a:extLst>
            </p:cNvPr>
            <p:cNvSpPr txBox="1">
              <a:spLocks/>
            </p:cNvSpPr>
            <p:nvPr/>
          </p:nvSpPr>
          <p:spPr>
            <a:xfrm>
              <a:off x="5986237" y="4249993"/>
              <a:ext cx="1880506" cy="660673"/>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Method description</a:t>
              </a:r>
            </a:p>
          </p:txBody>
        </p:sp>
      </p:grpSp>
      <p:grpSp>
        <p:nvGrpSpPr>
          <p:cNvPr id="5" name="Group 4">
            <a:extLst>
              <a:ext uri="{FF2B5EF4-FFF2-40B4-BE49-F238E27FC236}">
                <a16:creationId xmlns:a16="http://schemas.microsoft.com/office/drawing/2014/main" id="{59B889F3-1A2C-48A7-8146-3C6563779FD2}"/>
              </a:ext>
            </a:extLst>
          </p:cNvPr>
          <p:cNvGrpSpPr/>
          <p:nvPr/>
        </p:nvGrpSpPr>
        <p:grpSpPr>
          <a:xfrm>
            <a:off x="295027" y="3588798"/>
            <a:ext cx="9582850" cy="3033799"/>
            <a:chOff x="295027" y="3588798"/>
            <a:chExt cx="9582850" cy="3033799"/>
          </a:xfrm>
        </p:grpSpPr>
        <p:grpSp>
          <p:nvGrpSpPr>
            <p:cNvPr id="3" name="Group 2">
              <a:extLst>
                <a:ext uri="{FF2B5EF4-FFF2-40B4-BE49-F238E27FC236}">
                  <a16:creationId xmlns:a16="http://schemas.microsoft.com/office/drawing/2014/main" id="{9C327D3E-DF3B-4838-818E-DB4ED3D644A4}"/>
                </a:ext>
              </a:extLst>
            </p:cNvPr>
            <p:cNvGrpSpPr/>
            <p:nvPr/>
          </p:nvGrpSpPr>
          <p:grpSpPr>
            <a:xfrm>
              <a:off x="295027" y="3588798"/>
              <a:ext cx="9582850" cy="3033799"/>
              <a:chOff x="295027" y="3588798"/>
              <a:chExt cx="9582850" cy="3033799"/>
            </a:xfrm>
          </p:grpSpPr>
          <p:sp>
            <p:nvSpPr>
              <p:cNvPr id="26" name="TextBox 25">
                <a:extLst>
                  <a:ext uri="{FF2B5EF4-FFF2-40B4-BE49-F238E27FC236}">
                    <a16:creationId xmlns:a16="http://schemas.microsoft.com/office/drawing/2014/main" id="{52B11A51-F19A-4863-A6DA-7A2DF11F51F2}"/>
                  </a:ext>
                </a:extLst>
              </p:cNvPr>
              <p:cNvSpPr txBox="1">
                <a:spLocks/>
              </p:cNvSpPr>
              <p:nvPr/>
            </p:nvSpPr>
            <p:spPr>
              <a:xfrm>
                <a:off x="5986237" y="5545216"/>
                <a:ext cx="1880506" cy="1077381"/>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Environmental Exposure Classification</a:t>
                </a:r>
              </a:p>
            </p:txBody>
          </p:sp>
          <p:sp>
            <p:nvSpPr>
              <p:cNvPr id="30" name="TextBox 29">
                <a:extLst>
                  <a:ext uri="{FF2B5EF4-FFF2-40B4-BE49-F238E27FC236}">
                    <a16:creationId xmlns:a16="http://schemas.microsoft.com/office/drawing/2014/main" id="{F7C7673A-675E-4DCE-B9FC-4FC7A4E08B4A}"/>
                  </a:ext>
                </a:extLst>
              </p:cNvPr>
              <p:cNvSpPr txBox="1">
                <a:spLocks/>
              </p:cNvSpPr>
              <p:nvPr/>
            </p:nvSpPr>
            <p:spPr>
              <a:xfrm>
                <a:off x="7997371" y="5552829"/>
                <a:ext cx="1880506" cy="744006"/>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Res 1, 2, 3, 5 Com 1, 2, 3, 5</a:t>
                </a:r>
              </a:p>
            </p:txBody>
          </p:sp>
          <p:sp>
            <p:nvSpPr>
              <p:cNvPr id="32" name="Arrow: Right 31">
                <a:extLst>
                  <a:ext uri="{FF2B5EF4-FFF2-40B4-BE49-F238E27FC236}">
                    <a16:creationId xmlns:a16="http://schemas.microsoft.com/office/drawing/2014/main" id="{F8EBB39A-D5C2-4E1F-A526-FB4C25CB27CB}"/>
                  </a:ext>
                </a:extLst>
              </p:cNvPr>
              <p:cNvSpPr/>
              <p:nvPr/>
            </p:nvSpPr>
            <p:spPr bwMode="auto">
              <a:xfrm>
                <a:off x="295027" y="3588798"/>
                <a:ext cx="702412" cy="420914"/>
              </a:xfrm>
              <a:prstGeom prst="rightArrow">
                <a:avLst/>
              </a:prstGeom>
              <a:solidFill>
                <a:srgbClr val="D256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sp>
          <p:nvSpPr>
            <p:cNvPr id="25" name="TextBox 24">
              <a:extLst>
                <a:ext uri="{FF2B5EF4-FFF2-40B4-BE49-F238E27FC236}">
                  <a16:creationId xmlns:a16="http://schemas.microsoft.com/office/drawing/2014/main" id="{F86E85AC-C4F8-4A16-BDC7-DB91079098E1}"/>
                </a:ext>
              </a:extLst>
            </p:cNvPr>
            <p:cNvSpPr txBox="1">
              <a:spLocks/>
            </p:cNvSpPr>
            <p:nvPr/>
          </p:nvSpPr>
          <p:spPr>
            <a:xfrm>
              <a:off x="997439" y="3711835"/>
              <a:ext cx="1578833" cy="239135"/>
            </a:xfrm>
            <a:prstGeom prst="rect">
              <a:avLst/>
            </a:prstGeom>
            <a:solidFill>
              <a:srgbClr val="FFFF00">
                <a:alpha val="25000"/>
              </a:srgbClr>
            </a:solid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endParaRPr>
            </a:p>
          </p:txBody>
        </p:sp>
      </p:grpSp>
      <p:sp>
        <p:nvSpPr>
          <p:cNvPr id="27" name="Title 1">
            <a:extLst>
              <a:ext uri="{FF2B5EF4-FFF2-40B4-BE49-F238E27FC236}">
                <a16:creationId xmlns:a16="http://schemas.microsoft.com/office/drawing/2014/main" id="{30EB481B-3433-4F7A-BD73-FBECA9572D0E}"/>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WHERE IS IT BEING INSTALLED?</a:t>
            </a:r>
          </a:p>
        </p:txBody>
      </p:sp>
    </p:spTree>
    <p:extLst>
      <p:ext uri="{BB962C8B-B14F-4D97-AF65-F5344CB8AC3E}">
        <p14:creationId xmlns:p14="http://schemas.microsoft.com/office/powerpoint/2010/main" val="2586761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4E6848-B12D-47D0-8426-DC5C138CC5FD}"/>
              </a:ext>
            </a:extLst>
          </p:cNvPr>
          <p:cNvSpPr txBox="1">
            <a:spLocks/>
          </p:cNvSpPr>
          <p:nvPr/>
        </p:nvSpPr>
        <p:spPr>
          <a:xfrm>
            <a:off x="402052" y="930675"/>
            <a:ext cx="5189124" cy="1712277"/>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Com1 (Commercial Dry)</a:t>
            </a:r>
            <a:endPar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Tile surfaces that will not be exposed to moisture or liquid except for cleaning purposes. Examples: floors in areas with no direct access to the outdoors and no wet utility function such as hallways, dry area ceilings, accent walls, and corridor walls.</a:t>
            </a:r>
          </a:p>
        </p:txBody>
      </p:sp>
      <p:grpSp>
        <p:nvGrpSpPr>
          <p:cNvPr id="17" name="Group 16">
            <a:extLst>
              <a:ext uri="{FF2B5EF4-FFF2-40B4-BE49-F238E27FC236}">
                <a16:creationId xmlns:a16="http://schemas.microsoft.com/office/drawing/2014/main" id="{ED5CE2AC-95B4-4C82-ABC8-9983405BD77F}"/>
              </a:ext>
            </a:extLst>
          </p:cNvPr>
          <p:cNvGrpSpPr/>
          <p:nvPr/>
        </p:nvGrpSpPr>
        <p:grpSpPr>
          <a:xfrm>
            <a:off x="11077914" y="301244"/>
            <a:ext cx="745998" cy="889489"/>
            <a:chOff x="1612392" y="2714625"/>
            <a:chExt cx="745998" cy="889489"/>
          </a:xfrm>
        </p:grpSpPr>
        <p:sp>
          <p:nvSpPr>
            <p:cNvPr id="18" name="TextBox 17">
              <a:extLst>
                <a:ext uri="{FF2B5EF4-FFF2-40B4-BE49-F238E27FC236}">
                  <a16:creationId xmlns:a16="http://schemas.microsoft.com/office/drawing/2014/main" id="{A6924CF0-1CF2-478C-B927-EDFC7FB28E8F}"/>
                </a:ext>
              </a:extLst>
            </p:cNvPr>
            <p:cNvSpPr txBox="1"/>
            <p:nvPr/>
          </p:nvSpPr>
          <p:spPr>
            <a:xfrm>
              <a:off x="1612392" y="2765914"/>
              <a:ext cx="685800" cy="838200"/>
            </a:xfrm>
            <a:prstGeom prst="rect">
              <a:avLst/>
            </a:prstGeom>
            <a:solidFill>
              <a:srgbClr val="00CCFF"/>
            </a:solidFill>
            <a:ln w="6350">
              <a:solidFill>
                <a:schemeClr val="tx1"/>
              </a:solidFill>
            </a:ln>
            <a:effectLst>
              <a:outerShdw blurRad="50800" dist="38100" dir="8100000" algn="tr" rotWithShape="0">
                <a:prstClr val="black">
                  <a:alpha val="40000"/>
                </a:prstClr>
              </a:outerShdw>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rPr>
                <a:t>TCNA</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ook Antiqua" panose="02040602050305030304" pitchFamily="18" charset="0"/>
              </a:endParaRPr>
            </a:p>
          </p:txBody>
        </p:sp>
        <p:grpSp>
          <p:nvGrpSpPr>
            <p:cNvPr id="19" name="Group 18">
              <a:extLst>
                <a:ext uri="{FF2B5EF4-FFF2-40B4-BE49-F238E27FC236}">
                  <a16:creationId xmlns:a16="http://schemas.microsoft.com/office/drawing/2014/main" id="{A3CDD126-2DE1-468C-895F-E582B652336F}"/>
                </a:ext>
              </a:extLst>
            </p:cNvPr>
            <p:cNvGrpSpPr/>
            <p:nvPr/>
          </p:nvGrpSpPr>
          <p:grpSpPr>
            <a:xfrm>
              <a:off x="1633347" y="2748915"/>
              <a:ext cx="685800" cy="838200"/>
              <a:chOff x="1676400" y="2667000"/>
              <a:chExt cx="685800" cy="838200"/>
            </a:xfrm>
          </p:grpSpPr>
          <p:cxnSp>
            <p:nvCxnSpPr>
              <p:cNvPr id="26" name="Straight Connector 25">
                <a:extLst>
                  <a:ext uri="{FF2B5EF4-FFF2-40B4-BE49-F238E27FC236}">
                    <a16:creationId xmlns:a16="http://schemas.microsoft.com/office/drawing/2014/main" id="{1B3E5C18-47FD-4726-9FAF-4E48A3404A48}"/>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33C8BE6-0350-41A8-B0E4-572EB685E61E}"/>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9B62B19-EB45-4FAF-BD93-C7FF6474C88A}"/>
                </a:ext>
              </a:extLst>
            </p:cNvPr>
            <p:cNvGrpSpPr/>
            <p:nvPr/>
          </p:nvGrpSpPr>
          <p:grpSpPr>
            <a:xfrm>
              <a:off x="1653540" y="2731770"/>
              <a:ext cx="685800" cy="838200"/>
              <a:chOff x="1676400" y="2667000"/>
              <a:chExt cx="685800" cy="838200"/>
            </a:xfrm>
          </p:grpSpPr>
          <p:cxnSp>
            <p:nvCxnSpPr>
              <p:cNvPr id="24" name="Straight Connector 23">
                <a:extLst>
                  <a:ext uri="{FF2B5EF4-FFF2-40B4-BE49-F238E27FC236}">
                    <a16:creationId xmlns:a16="http://schemas.microsoft.com/office/drawing/2014/main" id="{6807C0A4-747E-44C1-9E2E-A5A9F55D7E15}"/>
                  </a:ext>
                </a:extLst>
              </p:cNvPr>
              <p:cNvCxnSpPr/>
              <p:nvPr/>
            </p:nvCxnSpPr>
            <p:spPr>
              <a:xfrm>
                <a:off x="1676400"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088578-6ECD-4C02-9ECE-5D996C91BD82}"/>
                  </a:ext>
                </a:extLst>
              </p:cNvPr>
              <p:cNvCxnSpPr/>
              <p:nvPr/>
            </p:nvCxnSpPr>
            <p:spPr>
              <a:xfrm>
                <a:off x="2362200"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08EBDE6-BAEC-41B7-9B20-A88DC35A5A79}"/>
                </a:ext>
              </a:extLst>
            </p:cNvPr>
            <p:cNvGrpSpPr/>
            <p:nvPr/>
          </p:nvGrpSpPr>
          <p:grpSpPr>
            <a:xfrm>
              <a:off x="1672590" y="2714625"/>
              <a:ext cx="685800" cy="838200"/>
              <a:chOff x="1674495" y="2667000"/>
              <a:chExt cx="685800" cy="838200"/>
            </a:xfrm>
          </p:grpSpPr>
          <p:cxnSp>
            <p:nvCxnSpPr>
              <p:cNvPr id="22" name="Straight Connector 21">
                <a:extLst>
                  <a:ext uri="{FF2B5EF4-FFF2-40B4-BE49-F238E27FC236}">
                    <a16:creationId xmlns:a16="http://schemas.microsoft.com/office/drawing/2014/main" id="{33033814-3743-4C01-8391-E9978FBF70C0}"/>
                  </a:ext>
                </a:extLst>
              </p:cNvPr>
              <p:cNvCxnSpPr/>
              <p:nvPr/>
            </p:nvCxnSpPr>
            <p:spPr>
              <a:xfrm>
                <a:off x="1674495" y="26670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2778257-15BE-4083-A58D-7A04E6BD954A}"/>
                  </a:ext>
                </a:extLst>
              </p:cNvPr>
              <p:cNvCxnSpPr/>
              <p:nvPr/>
            </p:nvCxnSpPr>
            <p:spPr>
              <a:xfrm>
                <a:off x="2360295" y="2667000"/>
                <a:ext cx="0" cy="8382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E80C60A1-38F2-4406-88C6-A9CFAD8AC95F}"/>
              </a:ext>
            </a:extLst>
          </p:cNvPr>
          <p:cNvSpPr txBox="1">
            <a:spLocks/>
          </p:cNvSpPr>
          <p:nvPr/>
        </p:nvSpPr>
        <p:spPr>
          <a:xfrm>
            <a:off x="402051" y="2785396"/>
            <a:ext cx="5068266" cy="2146993"/>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Com2 (Commercial Limited Water Exposure)</a:t>
            </a:r>
            <a:endPar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Tile surfaces that are subjected to moisture or liquids but do not become soaked or saturated. Examples: floors where water exposure is limited and/or water is removed, as in bathrooms and locker rooms. Some backsplashes, bathroom walls, other walls, and wainscots may also fall in this category. </a:t>
            </a:r>
          </a:p>
        </p:txBody>
      </p:sp>
      <p:sp>
        <p:nvSpPr>
          <p:cNvPr id="32" name="TextBox 31">
            <a:extLst>
              <a:ext uri="{FF2B5EF4-FFF2-40B4-BE49-F238E27FC236}">
                <a16:creationId xmlns:a16="http://schemas.microsoft.com/office/drawing/2014/main" id="{1AC18E3C-E19A-4EE5-BEC4-BF359140F511}"/>
              </a:ext>
            </a:extLst>
          </p:cNvPr>
          <p:cNvSpPr txBox="1">
            <a:spLocks/>
          </p:cNvSpPr>
          <p:nvPr/>
        </p:nvSpPr>
        <p:spPr>
          <a:xfrm>
            <a:off x="402052" y="4885856"/>
            <a:ext cx="5265324" cy="1712277"/>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Com3 (Commercial Wet)</a:t>
            </a:r>
            <a:endPar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Tile surfaces that are soaked, saturated, or regularly and frequently subjected to moisture or liquids. Examples: shower and tub floors and walls, enclosed pool areas, natatoriums, public communal showers, and some commercial kitchen floors and walls.</a:t>
            </a:r>
          </a:p>
        </p:txBody>
      </p:sp>
      <p:sp>
        <p:nvSpPr>
          <p:cNvPr id="33" name="TextBox 32">
            <a:extLst>
              <a:ext uri="{FF2B5EF4-FFF2-40B4-BE49-F238E27FC236}">
                <a16:creationId xmlns:a16="http://schemas.microsoft.com/office/drawing/2014/main" id="{E2DF6078-379C-49C5-8506-B43BFCF25B1F}"/>
              </a:ext>
            </a:extLst>
          </p:cNvPr>
          <p:cNvSpPr txBox="1">
            <a:spLocks/>
          </p:cNvSpPr>
          <p:nvPr/>
        </p:nvSpPr>
        <p:spPr>
          <a:xfrm>
            <a:off x="6123874" y="1023036"/>
            <a:ext cx="5411058" cy="1712277"/>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Com4 (Commercial High Humidity,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Heavy Moisture Exposure)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Tile surfaces that are subject to continuous high humidity or heavy moisture exposure, especially in enclosed areas. Examples: continuous use steam showers and steam room walls and ceilings.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34" name="TextBox 33">
            <a:extLst>
              <a:ext uri="{FF2B5EF4-FFF2-40B4-BE49-F238E27FC236}">
                <a16:creationId xmlns:a16="http://schemas.microsoft.com/office/drawing/2014/main" id="{D6841D03-D4FB-4156-8E6E-109616FC8D79}"/>
              </a:ext>
            </a:extLst>
          </p:cNvPr>
          <p:cNvSpPr txBox="1">
            <a:spLocks/>
          </p:cNvSpPr>
          <p:nvPr/>
        </p:nvSpPr>
        <p:spPr>
          <a:xfrm>
            <a:off x="6123873" y="2861596"/>
            <a:ext cx="5268027" cy="149346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Com5 (Commercial High Temperature ≥125°F)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Tile surfaces frequently subjected to water or vapor greater than or equal to 125°F. Examples: commercial saunas, furnace and boiler areas, and some commercial kitchen floors and walls. </a:t>
            </a:r>
          </a:p>
        </p:txBody>
      </p:sp>
      <p:sp>
        <p:nvSpPr>
          <p:cNvPr id="35" name="TextBox 34">
            <a:extLst>
              <a:ext uri="{FF2B5EF4-FFF2-40B4-BE49-F238E27FC236}">
                <a16:creationId xmlns:a16="http://schemas.microsoft.com/office/drawing/2014/main" id="{2626B64E-0F49-4AD5-83EE-BD82DB221A61}"/>
              </a:ext>
            </a:extLst>
          </p:cNvPr>
          <p:cNvSpPr txBox="1">
            <a:spLocks/>
          </p:cNvSpPr>
          <p:nvPr/>
        </p:nvSpPr>
        <p:spPr>
          <a:xfrm>
            <a:off x="6123873" y="4408447"/>
            <a:ext cx="5485101" cy="1034635"/>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Com6 (Commercial Exterior)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Tile surfaces exposed to exterior conditions. Examples: exterior walls, balconies, and decks. </a:t>
            </a:r>
          </a:p>
        </p:txBody>
      </p:sp>
      <p:sp>
        <p:nvSpPr>
          <p:cNvPr id="36" name="TextBox 35">
            <a:extLst>
              <a:ext uri="{FF2B5EF4-FFF2-40B4-BE49-F238E27FC236}">
                <a16:creationId xmlns:a16="http://schemas.microsoft.com/office/drawing/2014/main" id="{555C93E5-A7CA-4479-B7E3-1284E60F3B4B}"/>
              </a:ext>
            </a:extLst>
          </p:cNvPr>
          <p:cNvSpPr txBox="1">
            <a:spLocks/>
          </p:cNvSpPr>
          <p:nvPr/>
        </p:nvSpPr>
        <p:spPr>
          <a:xfrm>
            <a:off x="6123873" y="5359815"/>
            <a:ext cx="5411059" cy="1176672"/>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tillium Web" panose="00000300000000000000" pitchFamily="2" charset="0"/>
                <a:ea typeface="+mn-ea"/>
                <a:cs typeface="Arial" charset="0"/>
              </a:rPr>
              <a:t>Com7 (Commercial Submerged)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Tile surfaces exposed to continuous water submersion in interior or exterior conditions. Examples: swimming pools, water features, and fountains. </a:t>
            </a:r>
          </a:p>
        </p:txBody>
      </p:sp>
      <p:sp>
        <p:nvSpPr>
          <p:cNvPr id="28" name="Title 1">
            <a:extLst>
              <a:ext uri="{FF2B5EF4-FFF2-40B4-BE49-F238E27FC236}">
                <a16:creationId xmlns:a16="http://schemas.microsoft.com/office/drawing/2014/main" id="{955F0A1B-F155-4D9E-A193-9444A993B6C5}"/>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ENVIRONMENTAL EXPOSURE CLASSIFICATIONS</a:t>
            </a:r>
          </a:p>
        </p:txBody>
      </p:sp>
    </p:spTree>
    <p:extLst>
      <p:ext uri="{BB962C8B-B14F-4D97-AF65-F5344CB8AC3E}">
        <p14:creationId xmlns:p14="http://schemas.microsoft.com/office/powerpoint/2010/main" val="2712784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P spid="32" grpId="0"/>
      <p:bldP spid="33" grpId="0"/>
      <p:bldP spid="34" grpId="0"/>
      <p:bldP spid="35" grpId="0"/>
      <p:bldP spid="3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F6A87-5353-6110-BB9C-DC2D0E775462}"/>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8B182612-A9E2-CEDE-0EA2-DA561C6F6E0F}"/>
              </a:ext>
            </a:extLst>
          </p:cNvPr>
          <p:cNvPicPr>
            <a:picLocks noChangeAspect="1"/>
          </p:cNvPicPr>
          <p:nvPr/>
        </p:nvPicPr>
        <p:blipFill>
          <a:blip r:embed="rId3"/>
          <a:stretch>
            <a:fillRect/>
          </a:stretch>
        </p:blipFill>
        <p:spPr>
          <a:xfrm rot="10800000">
            <a:off x="0" y="6641356"/>
            <a:ext cx="12192000" cy="216644"/>
          </a:xfrm>
          <a:prstGeom prst="rect">
            <a:avLst/>
          </a:prstGeom>
        </p:spPr>
      </p:pic>
      <p:sp>
        <p:nvSpPr>
          <p:cNvPr id="2" name="Title 1">
            <a:extLst>
              <a:ext uri="{FF2B5EF4-FFF2-40B4-BE49-F238E27FC236}">
                <a16:creationId xmlns:a16="http://schemas.microsoft.com/office/drawing/2014/main" id="{C1FD65AF-EF08-9DAE-7C18-37269E81FEFB}"/>
              </a:ext>
            </a:extLst>
          </p:cNvPr>
          <p:cNvSpPr txBox="1">
            <a:spLocks/>
          </p:cNvSpPr>
          <p:nvPr/>
        </p:nvSpPr>
        <p:spPr>
          <a:xfrm>
            <a:off x="1021751" y="2683637"/>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3E3E3"/>
                </a:solidFill>
                <a:effectLst/>
                <a:uLnTx/>
                <a:uFillTx/>
                <a:latin typeface="Trebuchet MS" panose="020B0703020202090204" pitchFamily="34" charset="0"/>
                <a:ea typeface="+mj-ea"/>
                <a:cs typeface="+mj-cs"/>
              </a:rPr>
              <a:t>PERFORMANCE | HOW IS IT BEING INSTALLED?</a:t>
            </a:r>
          </a:p>
        </p:txBody>
      </p:sp>
      <p:sp>
        <p:nvSpPr>
          <p:cNvPr id="5" name="Title 1">
            <a:extLst>
              <a:ext uri="{FF2B5EF4-FFF2-40B4-BE49-F238E27FC236}">
                <a16:creationId xmlns:a16="http://schemas.microsoft.com/office/drawing/2014/main" id="{BAB54F8B-5571-F692-EFFE-0FA06A5282DF}"/>
              </a:ext>
            </a:extLst>
          </p:cNvPr>
          <p:cNvSpPr txBox="1">
            <a:spLocks/>
          </p:cNvSpPr>
          <p:nvPr/>
        </p:nvSpPr>
        <p:spPr>
          <a:xfrm>
            <a:off x="1021751" y="2059523"/>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3E3E3"/>
                </a:solidFill>
                <a:effectLst/>
                <a:uLnTx/>
                <a:uFillTx/>
                <a:latin typeface="Trebuchet MS" panose="020B0703020202090204" pitchFamily="34" charset="0"/>
                <a:ea typeface="+mj-ea"/>
                <a:cs typeface="+mj-cs"/>
              </a:rPr>
              <a:t>PERFORMANCE | WHAT IS BEING INSTALLED?</a:t>
            </a:r>
          </a:p>
        </p:txBody>
      </p:sp>
      <p:sp>
        <p:nvSpPr>
          <p:cNvPr id="7" name="Title 1">
            <a:extLst>
              <a:ext uri="{FF2B5EF4-FFF2-40B4-BE49-F238E27FC236}">
                <a16:creationId xmlns:a16="http://schemas.microsoft.com/office/drawing/2014/main" id="{078B139D-6406-647A-5563-7E663646AF21}"/>
              </a:ext>
            </a:extLst>
          </p:cNvPr>
          <p:cNvSpPr txBox="1">
            <a:spLocks/>
          </p:cNvSpPr>
          <p:nvPr/>
        </p:nvSpPr>
        <p:spPr>
          <a:xfrm>
            <a:off x="1021751" y="3307751"/>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3E3E3"/>
                </a:solidFill>
                <a:effectLst/>
                <a:uLnTx/>
                <a:uFillTx/>
                <a:latin typeface="Trebuchet MS" panose="020B0703020202090204" pitchFamily="34" charset="0"/>
                <a:ea typeface="+mj-ea"/>
                <a:cs typeface="+mj-cs"/>
              </a:rPr>
              <a:t>PERFORMANCE | WHERE IS IT BEING INSTALLED?</a:t>
            </a:r>
          </a:p>
        </p:txBody>
      </p:sp>
      <p:sp>
        <p:nvSpPr>
          <p:cNvPr id="10" name="Title 1">
            <a:extLst>
              <a:ext uri="{FF2B5EF4-FFF2-40B4-BE49-F238E27FC236}">
                <a16:creationId xmlns:a16="http://schemas.microsoft.com/office/drawing/2014/main" id="{F9317A5B-88C9-AB57-2A05-76EE55EF8469}"/>
              </a:ext>
            </a:extLst>
          </p:cNvPr>
          <p:cNvSpPr txBox="1">
            <a:spLocks/>
          </p:cNvSpPr>
          <p:nvPr/>
        </p:nvSpPr>
        <p:spPr>
          <a:xfrm>
            <a:off x="1021751" y="3931865"/>
            <a:ext cx="11051931"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panose="020B0703020202090204" pitchFamily="34" charset="0"/>
                <a:ea typeface="+mj-ea"/>
                <a:cs typeface="+mj-cs"/>
              </a:rPr>
              <a:t>PERFORMANCE | WHO ARE THE INSTALLERS?</a:t>
            </a:r>
          </a:p>
        </p:txBody>
      </p:sp>
    </p:spTree>
    <p:extLst>
      <p:ext uri="{BB962C8B-B14F-4D97-AF65-F5344CB8AC3E}">
        <p14:creationId xmlns:p14="http://schemas.microsoft.com/office/powerpoint/2010/main" val="2699343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descr="A picture containing person, outdoor&#10;&#10;Description automatically generated">
            <a:extLst>
              <a:ext uri="{FF2B5EF4-FFF2-40B4-BE49-F238E27FC236}">
                <a16:creationId xmlns:a16="http://schemas.microsoft.com/office/drawing/2014/main" id="{45C0CFA3-E071-4506-BE4B-46D990C681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50" r="22883"/>
          <a:stretch/>
        </p:blipFill>
        <p:spPr>
          <a:xfrm>
            <a:off x="8004986" y="1769901"/>
            <a:ext cx="3634169" cy="4353746"/>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B755D4CB-CC74-466D-9D58-DE260AD2D13F}"/>
              </a:ext>
            </a:extLst>
          </p:cNvPr>
          <p:cNvSpPr txBox="1">
            <a:spLocks/>
          </p:cNvSpPr>
          <p:nvPr/>
        </p:nvSpPr>
        <p:spPr>
          <a:xfrm>
            <a:off x="331347" y="926652"/>
            <a:ext cx="9843167" cy="997663"/>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The tile &amp; stone industry has well-established benchmarks to help identify  contractors and installers with the qualifications necessary to provide durable and long-lasting installations.</a:t>
            </a:r>
          </a:p>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37" name="TextBox 36">
            <a:extLst>
              <a:ext uri="{FF2B5EF4-FFF2-40B4-BE49-F238E27FC236}">
                <a16:creationId xmlns:a16="http://schemas.microsoft.com/office/drawing/2014/main" id="{FBA2BD0B-A99D-449E-AF83-AE3CFCCCCADD}"/>
              </a:ext>
            </a:extLst>
          </p:cNvPr>
          <p:cNvSpPr txBox="1">
            <a:spLocks/>
          </p:cNvSpPr>
          <p:nvPr/>
        </p:nvSpPr>
        <p:spPr>
          <a:xfrm>
            <a:off x="331347" y="5766748"/>
            <a:ext cx="7816455" cy="693387"/>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Requirements for minimum levels of competence can be written into a project’s specifications to ensure appropriate installation.</a:t>
            </a:r>
          </a:p>
        </p:txBody>
      </p:sp>
      <p:grpSp>
        <p:nvGrpSpPr>
          <p:cNvPr id="5" name="Group 4">
            <a:extLst>
              <a:ext uri="{FF2B5EF4-FFF2-40B4-BE49-F238E27FC236}">
                <a16:creationId xmlns:a16="http://schemas.microsoft.com/office/drawing/2014/main" id="{C297EB3D-0788-4C5A-B152-4142FA4D5420}"/>
              </a:ext>
            </a:extLst>
          </p:cNvPr>
          <p:cNvGrpSpPr/>
          <p:nvPr/>
        </p:nvGrpSpPr>
        <p:grpSpPr>
          <a:xfrm>
            <a:off x="-8816262" y="4622906"/>
            <a:ext cx="7344112" cy="962256"/>
            <a:chOff x="278311" y="4622906"/>
            <a:chExt cx="7344112" cy="962256"/>
          </a:xfrm>
        </p:grpSpPr>
        <p:sp>
          <p:nvSpPr>
            <p:cNvPr id="31" name="TextBox 30">
              <a:extLst>
                <a:ext uri="{FF2B5EF4-FFF2-40B4-BE49-F238E27FC236}">
                  <a16:creationId xmlns:a16="http://schemas.microsoft.com/office/drawing/2014/main" id="{FC3F3F37-24FD-496D-A11B-34DFF485009C}"/>
                </a:ext>
              </a:extLst>
            </p:cNvPr>
            <p:cNvSpPr txBox="1">
              <a:spLocks/>
            </p:cNvSpPr>
            <p:nvPr/>
          </p:nvSpPr>
          <p:spPr>
            <a:xfrm>
              <a:off x="2048270" y="4622906"/>
              <a:ext cx="5574153" cy="962256"/>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Installers who hold an Advanced Certifications for Tile Installers (ACT) certification have demonstrated outstanding technical efficiency. </a:t>
              </a:r>
            </a:p>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pic>
          <p:nvPicPr>
            <p:cNvPr id="13" name="Picture 12">
              <a:extLst>
                <a:ext uri="{FF2B5EF4-FFF2-40B4-BE49-F238E27FC236}">
                  <a16:creationId xmlns:a16="http://schemas.microsoft.com/office/drawing/2014/main" id="{4CF8C284-83B9-45D4-890A-06E4FB6C4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11" y="4741743"/>
              <a:ext cx="1690109" cy="625074"/>
            </a:xfrm>
            <a:prstGeom prst="rect">
              <a:avLst/>
            </a:prstGeom>
          </p:spPr>
        </p:pic>
      </p:grpSp>
      <p:grpSp>
        <p:nvGrpSpPr>
          <p:cNvPr id="26" name="Group 25">
            <a:extLst>
              <a:ext uri="{FF2B5EF4-FFF2-40B4-BE49-F238E27FC236}">
                <a16:creationId xmlns:a16="http://schemas.microsoft.com/office/drawing/2014/main" id="{63B627A1-F69B-923E-40E2-C6CF9E9337E5}"/>
              </a:ext>
            </a:extLst>
          </p:cNvPr>
          <p:cNvGrpSpPr/>
          <p:nvPr/>
        </p:nvGrpSpPr>
        <p:grpSpPr>
          <a:xfrm>
            <a:off x="630639" y="175630"/>
            <a:ext cx="11377723" cy="2975874"/>
            <a:chOff x="630639" y="175630"/>
            <a:chExt cx="11377723" cy="2975874"/>
          </a:xfrm>
        </p:grpSpPr>
        <p:sp>
          <p:nvSpPr>
            <p:cNvPr id="35" name="TextBox 34">
              <a:extLst>
                <a:ext uri="{FF2B5EF4-FFF2-40B4-BE49-F238E27FC236}">
                  <a16:creationId xmlns:a16="http://schemas.microsoft.com/office/drawing/2014/main" id="{5697B4E6-EEFD-4494-9904-0F30D7CA0B4E}"/>
                </a:ext>
              </a:extLst>
            </p:cNvPr>
            <p:cNvSpPr txBox="1">
              <a:spLocks/>
            </p:cNvSpPr>
            <p:nvPr/>
          </p:nvSpPr>
          <p:spPr>
            <a:xfrm>
              <a:off x="2048270" y="1958821"/>
              <a:ext cx="5383653" cy="1192683"/>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The International Masonry Industry Training and Education Foundation (IMTEF) delivers comprehensive tile training for pre-apprentice, apprentice, and journeyworker tile setters and finishers. </a:t>
              </a:r>
            </a:p>
          </p:txBody>
        </p:sp>
        <p:pic>
          <p:nvPicPr>
            <p:cNvPr id="11" name="Picture 10">
              <a:extLst>
                <a:ext uri="{FF2B5EF4-FFF2-40B4-BE49-F238E27FC236}">
                  <a16:creationId xmlns:a16="http://schemas.microsoft.com/office/drawing/2014/main" id="{3DCBF8BF-C86C-4637-B319-D3B76BC25F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126" b="34970"/>
            <a:stretch/>
          </p:blipFill>
          <p:spPr>
            <a:xfrm>
              <a:off x="630639" y="2229335"/>
              <a:ext cx="1286310" cy="625074"/>
            </a:xfrm>
            <a:prstGeom prst="rect">
              <a:avLst/>
            </a:prstGeom>
          </p:spPr>
        </p:pic>
        <p:pic>
          <p:nvPicPr>
            <p:cNvPr id="17" name="Picture 16">
              <a:extLst>
                <a:ext uri="{FF2B5EF4-FFF2-40B4-BE49-F238E27FC236}">
                  <a16:creationId xmlns:a16="http://schemas.microsoft.com/office/drawing/2014/main" id="{2A74CC44-05F7-44F9-B342-368B216B3E83}"/>
                </a:ext>
              </a:extLst>
            </p:cNvPr>
            <p:cNvPicPr>
              <a:picLocks noChangeAspect="1"/>
            </p:cNvPicPr>
            <p:nvPr/>
          </p:nvPicPr>
          <p:blipFill>
            <a:blip r:embed="rId6" cstate="print"/>
            <a:srcRect b="16140"/>
            <a:stretch>
              <a:fillRect/>
            </a:stretch>
          </p:blipFill>
          <p:spPr bwMode="auto">
            <a:xfrm>
              <a:off x="10467366" y="175630"/>
              <a:ext cx="1540996" cy="1033823"/>
            </a:xfrm>
            <a:prstGeom prst="rect">
              <a:avLst/>
            </a:prstGeom>
            <a:noFill/>
            <a:ln w="9525">
              <a:noFill/>
              <a:miter lim="800000"/>
              <a:headEnd/>
              <a:tailEnd/>
            </a:ln>
          </p:spPr>
        </p:pic>
      </p:grpSp>
      <p:grpSp>
        <p:nvGrpSpPr>
          <p:cNvPr id="21" name="Group 20">
            <a:extLst>
              <a:ext uri="{FF2B5EF4-FFF2-40B4-BE49-F238E27FC236}">
                <a16:creationId xmlns:a16="http://schemas.microsoft.com/office/drawing/2014/main" id="{5DD7E76B-8004-CE93-3EB1-C8C81C957CF1}"/>
              </a:ext>
            </a:extLst>
          </p:cNvPr>
          <p:cNvGrpSpPr/>
          <p:nvPr/>
        </p:nvGrpSpPr>
        <p:grpSpPr>
          <a:xfrm>
            <a:off x="480992" y="4622906"/>
            <a:ext cx="7141431" cy="962256"/>
            <a:chOff x="480992" y="4622906"/>
            <a:chExt cx="7141431" cy="962256"/>
          </a:xfrm>
        </p:grpSpPr>
        <p:sp>
          <p:nvSpPr>
            <p:cNvPr id="16" name="TextBox 15">
              <a:extLst>
                <a:ext uri="{FF2B5EF4-FFF2-40B4-BE49-F238E27FC236}">
                  <a16:creationId xmlns:a16="http://schemas.microsoft.com/office/drawing/2014/main" id="{8ADDD58A-B77B-F349-ACBA-AA41A5911B66}"/>
                </a:ext>
              </a:extLst>
            </p:cNvPr>
            <p:cNvSpPr txBox="1">
              <a:spLocks/>
            </p:cNvSpPr>
            <p:nvPr/>
          </p:nvSpPr>
          <p:spPr>
            <a:xfrm>
              <a:off x="2048270" y="4622906"/>
              <a:ext cx="5574153" cy="962256"/>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Natural Stone Institute (NSI) Accreditation for Natural Stone Tile Installation. Contractors are evaluated with regard to best practices in installation and safety.</a:t>
              </a:r>
            </a:p>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pic>
          <p:nvPicPr>
            <p:cNvPr id="20" name="Picture 19" descr="A logo of a book store&#10;&#10;AI-generated content may be incorrect.">
              <a:extLst>
                <a:ext uri="{FF2B5EF4-FFF2-40B4-BE49-F238E27FC236}">
                  <a16:creationId xmlns:a16="http://schemas.microsoft.com/office/drawing/2014/main" id="{7BD2B102-F4F3-01F1-733E-DEF17FAC8F0E}"/>
                </a:ext>
              </a:extLst>
            </p:cNvPr>
            <p:cNvPicPr>
              <a:picLocks noChangeAspect="1"/>
            </p:cNvPicPr>
            <p:nvPr/>
          </p:nvPicPr>
          <p:blipFill>
            <a:blip r:embed="rId7"/>
            <a:stretch>
              <a:fillRect/>
            </a:stretch>
          </p:blipFill>
          <p:spPr>
            <a:xfrm>
              <a:off x="480992" y="4676309"/>
              <a:ext cx="1439887" cy="755941"/>
            </a:xfrm>
            <a:prstGeom prst="rect">
              <a:avLst/>
            </a:prstGeom>
          </p:spPr>
        </p:pic>
      </p:grpSp>
      <p:grpSp>
        <p:nvGrpSpPr>
          <p:cNvPr id="25" name="Group 24">
            <a:extLst>
              <a:ext uri="{FF2B5EF4-FFF2-40B4-BE49-F238E27FC236}">
                <a16:creationId xmlns:a16="http://schemas.microsoft.com/office/drawing/2014/main" id="{61C35E91-D15B-04FB-B51C-AE83E79988F0}"/>
              </a:ext>
            </a:extLst>
          </p:cNvPr>
          <p:cNvGrpSpPr/>
          <p:nvPr/>
        </p:nvGrpSpPr>
        <p:grpSpPr>
          <a:xfrm>
            <a:off x="630639" y="3273313"/>
            <a:ext cx="6801284" cy="1314868"/>
            <a:chOff x="630639" y="3308038"/>
            <a:chExt cx="6801284" cy="1314868"/>
          </a:xfrm>
        </p:grpSpPr>
        <p:sp>
          <p:nvSpPr>
            <p:cNvPr id="23" name="TextBox 22">
              <a:extLst>
                <a:ext uri="{FF2B5EF4-FFF2-40B4-BE49-F238E27FC236}">
                  <a16:creationId xmlns:a16="http://schemas.microsoft.com/office/drawing/2014/main" id="{A11565E4-E722-4190-BDDA-FDDC7C4BAD32}"/>
                </a:ext>
              </a:extLst>
            </p:cNvPr>
            <p:cNvSpPr txBox="1">
              <a:spLocks/>
            </p:cNvSpPr>
            <p:nvPr/>
          </p:nvSpPr>
          <p:spPr>
            <a:xfrm>
              <a:off x="2048270" y="3361456"/>
              <a:ext cx="5383653" cy="1261450"/>
            </a:xfrm>
            <a:prstGeom prst="rect">
              <a:avLst/>
            </a:prstGeom>
            <a:noFill/>
            <a:ln>
              <a:noFill/>
            </a:ln>
          </p:spPr>
          <p:txBody>
            <a:bodyPr wrap="square" lIns="9144" tIns="9144" rIns="9144" bIns="9144" rtlCol="0" anchor="t" anchorCtr="0">
              <a:noAutofit/>
            </a:bodyPr>
            <a:lstStyle/>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TCAA’s Trowel of Excellence certification distinguishes best practice tile contractors who are signatory with the International Union of Bricklayers and Allied Craftworkers (BAC). </a:t>
              </a:r>
            </a:p>
            <a:p>
              <a:pPr marL="0" marR="0" lvl="0" indent="0" algn="l" defTabSz="914400" rtl="0" eaLnBrk="1" fontAlgn="base" latinLnBrk="0" hangingPunct="1">
                <a:lnSpc>
                  <a:spcPts val="2200"/>
                </a:lnSpc>
                <a:spcBef>
                  <a:spcPct val="0"/>
                </a:spcBef>
                <a:spcAft>
                  <a:spcPct val="0"/>
                </a:spcAft>
                <a:buClr>
                  <a:srgbClr val="000000">
                    <a:lumMod val="75000"/>
                    <a:lumOff val="25000"/>
                  </a:srgbClr>
                </a:buClr>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pic>
          <p:nvPicPr>
            <p:cNvPr id="24" name="Picture 23">
              <a:extLst>
                <a:ext uri="{FF2B5EF4-FFF2-40B4-BE49-F238E27FC236}">
                  <a16:creationId xmlns:a16="http://schemas.microsoft.com/office/drawing/2014/main" id="{BC2F5303-33F7-47FF-B93D-F057FA613C1D}"/>
                </a:ext>
              </a:extLst>
            </p:cNvPr>
            <p:cNvPicPr>
              <a:picLocks noChangeAspect="1"/>
            </p:cNvPicPr>
            <p:nvPr/>
          </p:nvPicPr>
          <p:blipFill>
            <a:blip r:embed="rId8" cstate="print"/>
            <a:srcRect b="13981"/>
            <a:stretch>
              <a:fillRect/>
            </a:stretch>
          </p:blipFill>
          <p:spPr bwMode="auto">
            <a:xfrm>
              <a:off x="630639" y="3308038"/>
              <a:ext cx="1140595" cy="1136046"/>
            </a:xfrm>
            <a:prstGeom prst="rect">
              <a:avLst/>
            </a:prstGeom>
            <a:noFill/>
            <a:ln w="9525">
              <a:noFill/>
              <a:miter lim="800000"/>
              <a:headEnd/>
              <a:tailEnd/>
            </a:ln>
          </p:spPr>
        </p:pic>
      </p:grpSp>
      <p:sp>
        <p:nvSpPr>
          <p:cNvPr id="27" name="Title 1">
            <a:extLst>
              <a:ext uri="{FF2B5EF4-FFF2-40B4-BE49-F238E27FC236}">
                <a16:creationId xmlns:a16="http://schemas.microsoft.com/office/drawing/2014/main" id="{CBC450C6-E260-4558-B224-88AFFF981821}"/>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a:t>
            </a:r>
            <a:r>
              <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WHO ARE THE INSTALLERS?</a:t>
            </a:r>
          </a:p>
        </p:txBody>
      </p:sp>
      <p:pic>
        <p:nvPicPr>
          <p:cNvPr id="3" name="Picture 2">
            <a:extLst>
              <a:ext uri="{FF2B5EF4-FFF2-40B4-BE49-F238E27FC236}">
                <a16:creationId xmlns:a16="http://schemas.microsoft.com/office/drawing/2014/main" id="{F4B1C4F8-C8A1-EF20-2981-DA5F70C0AB5D}"/>
              </a:ext>
            </a:extLst>
          </p:cNvPr>
          <p:cNvPicPr>
            <a:picLocks noChangeAspect="1"/>
          </p:cNvPicPr>
          <p:nvPr/>
        </p:nvPicPr>
        <p:blipFill>
          <a:blip r:embed="rId9"/>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2312899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5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5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91757FF-4D36-4D64-BECB-69F5DE2BCB56}"/>
              </a:ext>
            </a:extLst>
          </p:cNvPr>
          <p:cNvSpPr txBox="1">
            <a:spLocks/>
          </p:cNvSpPr>
          <p:nvPr/>
        </p:nvSpPr>
        <p:spPr>
          <a:xfrm>
            <a:off x="407263" y="914950"/>
            <a:ext cx="5968138" cy="1292761"/>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If the WHAT, HOW, WHERE, and WHO of installation are optimized, then natural stone will last 100 years or more.</a:t>
            </a:r>
          </a:p>
        </p:txBody>
      </p:sp>
      <p:sp>
        <p:nvSpPr>
          <p:cNvPr id="14" name="TextBox 13">
            <a:extLst>
              <a:ext uri="{FF2B5EF4-FFF2-40B4-BE49-F238E27FC236}">
                <a16:creationId xmlns:a16="http://schemas.microsoft.com/office/drawing/2014/main" id="{B0BD2980-828A-8326-F88A-9DE969F6D397}"/>
              </a:ext>
            </a:extLst>
          </p:cNvPr>
          <p:cNvSpPr txBox="1">
            <a:spLocks/>
          </p:cNvSpPr>
          <p:nvPr/>
        </p:nvSpPr>
        <p:spPr>
          <a:xfrm>
            <a:off x="1443105" y="871880"/>
            <a:ext cx="845819" cy="407917"/>
          </a:xfrm>
          <a:prstGeom prst="rect">
            <a:avLst/>
          </a:prstGeom>
          <a:solidFill>
            <a:srgbClr val="68BD46">
              <a:alpha val="17647"/>
            </a:srgbClr>
          </a:solid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21" name="TextBox 20">
            <a:extLst>
              <a:ext uri="{FF2B5EF4-FFF2-40B4-BE49-F238E27FC236}">
                <a16:creationId xmlns:a16="http://schemas.microsoft.com/office/drawing/2014/main" id="{4DE56681-73AD-63A9-B931-D2862B972814}"/>
              </a:ext>
            </a:extLst>
          </p:cNvPr>
          <p:cNvSpPr txBox="1">
            <a:spLocks/>
          </p:cNvSpPr>
          <p:nvPr/>
        </p:nvSpPr>
        <p:spPr>
          <a:xfrm>
            <a:off x="2417492" y="871880"/>
            <a:ext cx="687407" cy="407917"/>
          </a:xfrm>
          <a:prstGeom prst="rect">
            <a:avLst/>
          </a:prstGeom>
          <a:solidFill>
            <a:srgbClr val="68BD46">
              <a:alpha val="17647"/>
            </a:srgbClr>
          </a:solid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22" name="TextBox 21">
            <a:extLst>
              <a:ext uri="{FF2B5EF4-FFF2-40B4-BE49-F238E27FC236}">
                <a16:creationId xmlns:a16="http://schemas.microsoft.com/office/drawing/2014/main" id="{8DF949F6-46BC-62A6-34A7-C87421465411}"/>
              </a:ext>
            </a:extLst>
          </p:cNvPr>
          <p:cNvSpPr txBox="1">
            <a:spLocks/>
          </p:cNvSpPr>
          <p:nvPr/>
        </p:nvSpPr>
        <p:spPr>
          <a:xfrm>
            <a:off x="3239261" y="871880"/>
            <a:ext cx="995938" cy="407917"/>
          </a:xfrm>
          <a:prstGeom prst="rect">
            <a:avLst/>
          </a:prstGeom>
          <a:solidFill>
            <a:srgbClr val="68BD46">
              <a:alpha val="17647"/>
            </a:srgbClr>
          </a:solid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23" name="TextBox 22">
            <a:extLst>
              <a:ext uri="{FF2B5EF4-FFF2-40B4-BE49-F238E27FC236}">
                <a16:creationId xmlns:a16="http://schemas.microsoft.com/office/drawing/2014/main" id="{373B7791-F069-3472-D57D-288E77863879}"/>
              </a:ext>
            </a:extLst>
          </p:cNvPr>
          <p:cNvSpPr txBox="1">
            <a:spLocks/>
          </p:cNvSpPr>
          <p:nvPr/>
        </p:nvSpPr>
        <p:spPr>
          <a:xfrm>
            <a:off x="4885220" y="871880"/>
            <a:ext cx="712054" cy="407917"/>
          </a:xfrm>
          <a:prstGeom prst="rect">
            <a:avLst/>
          </a:prstGeom>
          <a:solidFill>
            <a:srgbClr val="68BD46">
              <a:alpha val="17647"/>
            </a:srgbClr>
          </a:solidFill>
          <a:ln>
            <a:noFill/>
          </a:ln>
        </p:spPr>
        <p:txBody>
          <a:bodyPr wrap="square" lIns="9144" tIns="9144" rIns="9144" bIns="9144"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endParaRPr>
          </a:p>
        </p:txBody>
      </p:sp>
      <p:sp>
        <p:nvSpPr>
          <p:cNvPr id="25" name="TextBox 24">
            <a:extLst>
              <a:ext uri="{FF2B5EF4-FFF2-40B4-BE49-F238E27FC236}">
                <a16:creationId xmlns:a16="http://schemas.microsoft.com/office/drawing/2014/main" id="{75AC7D3D-AEA1-4182-EB84-441426434455}"/>
              </a:ext>
            </a:extLst>
          </p:cNvPr>
          <p:cNvSpPr txBox="1">
            <a:spLocks/>
          </p:cNvSpPr>
          <p:nvPr/>
        </p:nvSpPr>
        <p:spPr>
          <a:xfrm>
            <a:off x="6293712" y="854664"/>
            <a:ext cx="5583963" cy="1236348"/>
          </a:xfrm>
          <a:prstGeom prst="rect">
            <a:avLst/>
          </a:prstGeom>
          <a:noFill/>
          <a:ln>
            <a:noFill/>
          </a:ln>
        </p:spPr>
        <p:txBody>
          <a:bodyPr wrap="square" lIns="9144" tIns="9144" rIns="9144" bIns="9144" rtlCol="0" anchor="t" anchorCtr="0">
            <a:no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A “cradle-to-grave” </a:t>
            </a:r>
            <a:r>
              <a:rPr kumimoji="0" lang="en-US" sz="2400" b="0" i="0" u="none" strike="noStrike" kern="1200" cap="none" spc="0" normalizeH="0" baseline="0" noProof="0" dirty="0" err="1">
                <a:ln>
                  <a:noFill/>
                </a:ln>
                <a:solidFill>
                  <a:srgbClr val="000000">
                    <a:lumMod val="75000"/>
                    <a:lumOff val="25000"/>
                  </a:srgbClr>
                </a:solidFill>
                <a:effectLst/>
                <a:uLnTx/>
                <a:uFillTx/>
                <a:latin typeface="Titillium Web Light" panose="00000400000000000000" pitchFamily="2" charset="0"/>
                <a:ea typeface="+mn-ea"/>
                <a:cs typeface="Arial" charset="0"/>
              </a:rPr>
              <a:t>Lif</a:t>
            </a:r>
            <a:r>
              <a:rPr kumimoji="0" lang="en-US" sz="2400" b="0" i="0" u="none" strike="noStrike" kern="1200" cap="none" spc="0" normalizeH="0" baseline="0" noProof="0" dirty="0">
                <a:ln>
                  <a:noFill/>
                </a:ln>
                <a:solidFill>
                  <a:srgbClr val="000000">
                    <a:lumMod val="75000"/>
                    <a:lumOff val="25000"/>
                  </a:srgbClr>
                </a:solidFill>
                <a:effectLst/>
                <a:uLnTx/>
                <a:uFillTx/>
                <a:latin typeface="Titillium Web Light" panose="00000400000000000000" pitchFamily="2" charset="0"/>
                <a:ea typeface="+mn-ea"/>
                <a:cs typeface="Arial" charset="0"/>
              </a:rPr>
              <a:t>e Cycle Analysis (LCA) should be considered in the Environmental Product Declaration (EPD)</a:t>
            </a:r>
          </a:p>
        </p:txBody>
      </p:sp>
      <p:pic>
        <p:nvPicPr>
          <p:cNvPr id="28" name="Picture 27">
            <a:extLst>
              <a:ext uri="{FF2B5EF4-FFF2-40B4-BE49-F238E27FC236}">
                <a16:creationId xmlns:a16="http://schemas.microsoft.com/office/drawing/2014/main" id="{F7DF4E7E-6225-817B-F409-E30C6070BA2F}"/>
              </a:ext>
            </a:extLst>
          </p:cNvPr>
          <p:cNvPicPr>
            <a:picLocks noChangeAspect="1"/>
          </p:cNvPicPr>
          <p:nvPr/>
        </p:nvPicPr>
        <p:blipFill>
          <a:blip r:embed="rId3"/>
          <a:srcRect t="14787"/>
          <a:stretch/>
        </p:blipFill>
        <p:spPr>
          <a:xfrm>
            <a:off x="807410" y="2343349"/>
            <a:ext cx="10152948" cy="3928937"/>
          </a:xfrm>
          <a:prstGeom prst="rect">
            <a:avLst/>
          </a:prstGeom>
        </p:spPr>
      </p:pic>
      <p:sp>
        <p:nvSpPr>
          <p:cNvPr id="30" name="Rectangle 29">
            <a:extLst>
              <a:ext uri="{FF2B5EF4-FFF2-40B4-BE49-F238E27FC236}">
                <a16:creationId xmlns:a16="http://schemas.microsoft.com/office/drawing/2014/main" id="{632E67B9-7FFE-FA36-9BE0-F912A5DA13B3}"/>
              </a:ext>
            </a:extLst>
          </p:cNvPr>
          <p:cNvSpPr>
            <a:spLocks noChangeArrowheads="1"/>
          </p:cNvSpPr>
          <p:nvPr/>
        </p:nvSpPr>
        <p:spPr bwMode="auto">
          <a:xfrm>
            <a:off x="19073908" y="-782148"/>
            <a:ext cx="712070" cy="20590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32" name="Rectangle 31">
            <a:extLst>
              <a:ext uri="{FF2B5EF4-FFF2-40B4-BE49-F238E27FC236}">
                <a16:creationId xmlns:a16="http://schemas.microsoft.com/office/drawing/2014/main" id="{1E47B7B4-C0DA-9536-5C69-FCD35A782B44}"/>
              </a:ext>
            </a:extLst>
          </p:cNvPr>
          <p:cNvSpPr>
            <a:spLocks noChangeArrowheads="1"/>
          </p:cNvSpPr>
          <p:nvPr/>
        </p:nvSpPr>
        <p:spPr bwMode="auto">
          <a:xfrm>
            <a:off x="19184274" y="-452808"/>
            <a:ext cx="276891" cy="896774"/>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33" name="Rectangle 32">
            <a:extLst>
              <a:ext uri="{FF2B5EF4-FFF2-40B4-BE49-F238E27FC236}">
                <a16:creationId xmlns:a16="http://schemas.microsoft.com/office/drawing/2014/main" id="{A4E9F94C-CD81-7BDB-FD73-D913E2467303}"/>
              </a:ext>
            </a:extLst>
          </p:cNvPr>
          <p:cNvSpPr>
            <a:spLocks noChangeArrowheads="1"/>
          </p:cNvSpPr>
          <p:nvPr/>
        </p:nvSpPr>
        <p:spPr bwMode="auto">
          <a:xfrm>
            <a:off x="18465539" y="495977"/>
            <a:ext cx="644152" cy="205907"/>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34" name="Rectangle 33">
            <a:extLst>
              <a:ext uri="{FF2B5EF4-FFF2-40B4-BE49-F238E27FC236}">
                <a16:creationId xmlns:a16="http://schemas.microsoft.com/office/drawing/2014/main" id="{0ECCFA30-7D61-C8A6-8F2C-AA83CD478B72}"/>
              </a:ext>
            </a:extLst>
          </p:cNvPr>
          <p:cNvSpPr>
            <a:spLocks noChangeArrowheads="1"/>
          </p:cNvSpPr>
          <p:nvPr/>
        </p:nvSpPr>
        <p:spPr bwMode="auto">
          <a:xfrm>
            <a:off x="18907382" y="-452808"/>
            <a:ext cx="276891" cy="896774"/>
          </a:xfrm>
          <a:prstGeom prst="rect">
            <a:avLst/>
          </a:prstGeom>
          <a:solidFill>
            <a:srgbClr val="DC6A34">
              <a:alpha val="12000"/>
            </a:srgbClr>
          </a:solidFill>
          <a:ln>
            <a:noFill/>
          </a:ln>
        </p:spPr>
        <p:txBody>
          <a:bodyPr lIns="90306" tIns="45158" rIns="90306" bIns="45158"/>
          <a:lstStyle/>
          <a:p>
            <a:pPr marL="0" marR="0" lvl="0" indent="0" algn="l" defTabSz="914400" rtl="0" eaLnBrk="0" fontAlgn="auto" latinLnBrk="0" hangingPunct="0">
              <a:lnSpc>
                <a:spcPct val="90000"/>
              </a:lnSpc>
              <a:spcBef>
                <a:spcPct val="20000"/>
              </a:spcBef>
              <a:spcAft>
                <a:spcPts val="0"/>
              </a:spcAft>
              <a:buClr>
                <a:srgbClr val="CC0066"/>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8" name="Title 1">
            <a:extLst>
              <a:ext uri="{FF2B5EF4-FFF2-40B4-BE49-F238E27FC236}">
                <a16:creationId xmlns:a16="http://schemas.microsoft.com/office/drawing/2014/main" id="{0367CBB1-5F62-4052-B8C1-957E5FEB18C9}"/>
              </a:ext>
            </a:extLst>
          </p:cNvPr>
          <p:cNvSpPr txBox="1">
            <a:spLocks/>
          </p:cNvSpPr>
          <p:nvPr/>
        </p:nvSpPr>
        <p:spPr>
          <a:xfrm>
            <a:off x="238238" y="90522"/>
            <a:ext cx="11712024" cy="718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02F2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rPr>
              <a:t>PERFORMANCE | LCAs &amp; EPDs</a:t>
            </a:r>
            <a:endParaRPr kumimoji="0" lang="en-US" sz="3200" b="1" i="0" u="none" strike="noStrike" kern="1200" cap="none" spc="0" normalizeH="0" baseline="0" noProof="0" dirty="0">
              <a:ln>
                <a:noFill/>
              </a:ln>
              <a:solidFill>
                <a:srgbClr val="102F23"/>
              </a:solidFill>
              <a:effectLst/>
              <a:uLnTx/>
              <a:uFillTx/>
              <a:latin typeface="Trebuchet MS" panose="020B0703020202090204" pitchFamily="34" charset="0"/>
              <a:ea typeface="+mj-ea"/>
              <a:cs typeface="+mj-cs"/>
            </a:endParaRPr>
          </a:p>
        </p:txBody>
      </p:sp>
      <p:pic>
        <p:nvPicPr>
          <p:cNvPr id="2" name="Picture 1">
            <a:extLst>
              <a:ext uri="{FF2B5EF4-FFF2-40B4-BE49-F238E27FC236}">
                <a16:creationId xmlns:a16="http://schemas.microsoft.com/office/drawing/2014/main" id="{F4030DB5-E45D-EE7E-88DD-24276FE5707F}"/>
              </a:ext>
            </a:extLst>
          </p:cNvPr>
          <p:cNvPicPr>
            <a:picLocks noChangeAspect="1"/>
          </p:cNvPicPr>
          <p:nvPr/>
        </p:nvPicPr>
        <p:blipFill>
          <a:blip r:embed="rId4"/>
          <a:stretch>
            <a:fillRect/>
          </a:stretch>
        </p:blipFill>
        <p:spPr>
          <a:xfrm rot="10800000">
            <a:off x="0" y="6641356"/>
            <a:ext cx="12192000" cy="216644"/>
          </a:xfrm>
          <a:prstGeom prst="rect">
            <a:avLst/>
          </a:prstGeom>
        </p:spPr>
      </p:pic>
    </p:spTree>
    <p:extLst>
      <p:ext uri="{BB962C8B-B14F-4D97-AF65-F5344CB8AC3E}">
        <p14:creationId xmlns:p14="http://schemas.microsoft.com/office/powerpoint/2010/main" val="390718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BC193E-5DA3-4F9D-91A3-1D634E3FABAF}"/>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INSTALLER QUALIFICATIONS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MASTERSPEC LANGUAGE</a:t>
            </a:r>
          </a:p>
        </p:txBody>
      </p:sp>
      <p:pic>
        <p:nvPicPr>
          <p:cNvPr id="6" name="Picture 5">
            <a:extLst>
              <a:ext uri="{FF2B5EF4-FFF2-40B4-BE49-F238E27FC236}">
                <a16:creationId xmlns:a16="http://schemas.microsoft.com/office/drawing/2014/main" id="{73614AC0-DA74-4E66-9732-7F34E4D2178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12645" y="2314577"/>
            <a:ext cx="8507681" cy="3590634"/>
          </a:xfrm>
          <a:prstGeom prst="rect">
            <a:avLst/>
          </a:prstGeom>
          <a:ln>
            <a:noFill/>
          </a:ln>
          <a:effectLst/>
        </p:spPr>
      </p:pic>
      <p:grpSp>
        <p:nvGrpSpPr>
          <p:cNvPr id="7" name="Group 6">
            <a:extLst>
              <a:ext uri="{FF2B5EF4-FFF2-40B4-BE49-F238E27FC236}">
                <a16:creationId xmlns:a16="http://schemas.microsoft.com/office/drawing/2014/main" id="{51ED9A66-FDFA-4431-9468-40EBB26AD5D6}"/>
              </a:ext>
            </a:extLst>
          </p:cNvPr>
          <p:cNvGrpSpPr/>
          <p:nvPr/>
        </p:nvGrpSpPr>
        <p:grpSpPr>
          <a:xfrm>
            <a:off x="1676400" y="4533900"/>
            <a:ext cx="8382000" cy="1179523"/>
            <a:chOff x="855013" y="4764315"/>
            <a:chExt cx="8382000" cy="1179523"/>
          </a:xfrm>
        </p:grpSpPr>
        <p:sp>
          <p:nvSpPr>
            <p:cNvPr id="10" name="Text Box 23">
              <a:extLst>
                <a:ext uri="{FF2B5EF4-FFF2-40B4-BE49-F238E27FC236}">
                  <a16:creationId xmlns:a16="http://schemas.microsoft.com/office/drawing/2014/main" id="{B82EDDEF-D8C9-41B7-A406-79644830B79C}"/>
                </a:ext>
              </a:extLst>
            </p:cNvPr>
            <p:cNvSpPr txBox="1">
              <a:spLocks noChangeAspect="1" noChangeArrowheads="1"/>
            </p:cNvSpPr>
            <p:nvPr/>
          </p:nvSpPr>
          <p:spPr bwMode="auto">
            <a:xfrm>
              <a:off x="2291806" y="5018315"/>
              <a:ext cx="6945207" cy="925523"/>
            </a:xfrm>
            <a:prstGeom prst="rect">
              <a:avLst/>
            </a:prstGeom>
            <a:solidFill>
              <a:srgbClr val="FFFF00">
                <a:alpha val="40000"/>
              </a:srgbClr>
            </a:solidFill>
            <a:ln>
              <a:noFill/>
            </a:ln>
          </p:spPr>
          <p:txBody>
            <a:bodyPr wrap="square" lIns="81293" tIns="40641" rIns="81293" bIns="40641">
              <a:noAutofit/>
            </a:bodyPr>
            <a:lstStyle/>
            <a:p>
              <a:pPr marL="0" marR="0" lvl="0" indent="0" algn="l" defTabSz="914400" rtl="0" eaLnBrk="1" fontAlgn="base" latinLnBrk="0" hangingPunct="1">
                <a:lnSpc>
                  <a:spcPct val="80000"/>
                </a:lnSpc>
                <a:spcBef>
                  <a:spcPts val="1439"/>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Tahoma"/>
                  <a:ea typeface="Calibri"/>
                  <a:cs typeface="Arial" charset="0"/>
                </a:rPr>
                <a:t> </a:t>
              </a:r>
            </a:p>
          </p:txBody>
        </p:sp>
        <p:sp>
          <p:nvSpPr>
            <p:cNvPr id="11" name="Right Arrow 11">
              <a:extLst>
                <a:ext uri="{FF2B5EF4-FFF2-40B4-BE49-F238E27FC236}">
                  <a16:creationId xmlns:a16="http://schemas.microsoft.com/office/drawing/2014/main" id="{8CE41693-30ED-4B07-9FCB-624DB2EC3539}"/>
                </a:ext>
              </a:extLst>
            </p:cNvPr>
            <p:cNvSpPr/>
            <p:nvPr/>
          </p:nvSpPr>
          <p:spPr>
            <a:xfrm>
              <a:off x="855013" y="4764315"/>
              <a:ext cx="831273" cy="773084"/>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58DD3075-EB12-4BAE-A215-0DF6FF9CDC7B}"/>
              </a:ext>
            </a:extLst>
          </p:cNvPr>
          <p:cNvGrpSpPr/>
          <p:nvPr/>
        </p:nvGrpSpPr>
        <p:grpSpPr>
          <a:xfrm>
            <a:off x="3966693" y="876139"/>
            <a:ext cx="3736134" cy="1319684"/>
            <a:chOff x="413992" y="677069"/>
            <a:chExt cx="4217224" cy="1489616"/>
          </a:xfrm>
        </p:grpSpPr>
        <p:pic>
          <p:nvPicPr>
            <p:cNvPr id="13" name="Picture 12">
              <a:extLst>
                <a:ext uri="{FF2B5EF4-FFF2-40B4-BE49-F238E27FC236}">
                  <a16:creationId xmlns:a16="http://schemas.microsoft.com/office/drawing/2014/main" id="{6CCC7BDE-32A8-4911-BA7A-2992E5CD4CF7}"/>
                </a:ext>
              </a:extLst>
            </p:cNvPr>
            <p:cNvPicPr>
              <a:picLocks noChangeAspect="1"/>
            </p:cNvPicPr>
            <p:nvPr/>
          </p:nvPicPr>
          <p:blipFill>
            <a:blip r:embed="rId3"/>
            <a:stretch>
              <a:fillRect/>
            </a:stretch>
          </p:blipFill>
          <p:spPr>
            <a:xfrm>
              <a:off x="413992" y="677069"/>
              <a:ext cx="4217224" cy="1489616"/>
            </a:xfrm>
            <a:prstGeom prst="rect">
              <a:avLst/>
            </a:prstGeom>
          </p:spPr>
        </p:pic>
        <p:pic>
          <p:nvPicPr>
            <p:cNvPr id="14" name="Picture 13">
              <a:extLst>
                <a:ext uri="{FF2B5EF4-FFF2-40B4-BE49-F238E27FC236}">
                  <a16:creationId xmlns:a16="http://schemas.microsoft.com/office/drawing/2014/main" id="{D3AAA492-FB41-4198-9BC5-725F92DB5E2F}"/>
                </a:ext>
              </a:extLst>
            </p:cNvPr>
            <p:cNvPicPr>
              <a:picLocks noChangeAspect="1"/>
            </p:cNvPicPr>
            <p:nvPr/>
          </p:nvPicPr>
          <p:blipFill rotWithShape="1">
            <a:blip r:embed="rId3"/>
            <a:srcRect l="41859" r="27262" b="77247"/>
            <a:stretch/>
          </p:blipFill>
          <p:spPr>
            <a:xfrm>
              <a:off x="3254853" y="731838"/>
              <a:ext cx="1302224" cy="284162"/>
            </a:xfrm>
            <a:prstGeom prst="rect">
              <a:avLst/>
            </a:prstGeom>
          </p:spPr>
        </p:pic>
      </p:grpSp>
    </p:spTree>
    <p:extLst>
      <p:ext uri="{BB962C8B-B14F-4D97-AF65-F5344CB8AC3E}">
        <p14:creationId xmlns:p14="http://schemas.microsoft.com/office/powerpoint/2010/main" val="1917839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183637" y="757385"/>
            <a:ext cx="7799687" cy="4130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195" tIns="45599" rIns="91195" bIns="45599"/>
          <a:lstStyle/>
          <a:p>
            <a:pPr marL="0" marR="0" lvl="0" indent="0" algn="l" defTabSz="914400" rtl="0" eaLnBrk="0" fontAlgn="auto" latinLnBrk="0" hangingPunct="0">
              <a:lnSpc>
                <a:spcPct val="90000"/>
              </a:lnSpc>
              <a:spcBef>
                <a:spcPct val="20000"/>
              </a:spcBef>
              <a:spcAft>
                <a:spcPts val="0"/>
              </a:spcAft>
              <a:buClr>
                <a:prstClr val="black">
                  <a:lumMod val="75000"/>
                  <a:lumOff val="25000"/>
                </a:prstClr>
              </a:buClr>
              <a:buSzTx/>
              <a:buFontTx/>
              <a:buNone/>
              <a:tabLst/>
              <a:defRPr/>
            </a:pPr>
            <a:r>
              <a:rPr kumimoji="0" lang="en-US" sz="24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pitchFamily="34" charset="0"/>
              </a:rPr>
              <a:t>Lavatory Renovation, Minneapolis, MN</a:t>
            </a:r>
            <a:endParaRPr kumimoji="0" lang="en-US" sz="2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charset="0"/>
            </a:endParaRPr>
          </a:p>
        </p:txBody>
      </p:sp>
      <p:sp>
        <p:nvSpPr>
          <p:cNvPr id="10" name="TextBox 9">
            <a:extLst>
              <a:ext uri="{FF2B5EF4-FFF2-40B4-BE49-F238E27FC236}">
                <a16:creationId xmlns:a16="http://schemas.microsoft.com/office/drawing/2014/main" id="{C00B36B1-FD6F-42E5-BBD0-D552BC0B3E1D}"/>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INSTALLER QUALIFICATIONS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PROJECT SPECIFICATIONS</a:t>
            </a:r>
          </a:p>
        </p:txBody>
      </p:sp>
      <p:pic>
        <p:nvPicPr>
          <p:cNvPr id="2" name="Picture 4">
            <a:extLst>
              <a:ext uri="{FF2B5EF4-FFF2-40B4-BE49-F238E27FC236}">
                <a16:creationId xmlns:a16="http://schemas.microsoft.com/office/drawing/2014/main" id="{91ACFADE-7E6A-B6FA-343F-59C5C71B4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75" y="1268368"/>
            <a:ext cx="3894477" cy="53412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2432B0D2-2594-59BF-C514-AE50056C7FF6}"/>
              </a:ext>
            </a:extLst>
          </p:cNvPr>
          <p:cNvGrpSpPr/>
          <p:nvPr/>
        </p:nvGrpSpPr>
        <p:grpSpPr>
          <a:xfrm>
            <a:off x="706582" y="2477193"/>
            <a:ext cx="10997739" cy="2372296"/>
            <a:chOff x="706582" y="2477193"/>
            <a:chExt cx="10997739" cy="2372296"/>
          </a:xfrm>
        </p:grpSpPr>
        <p:sp>
          <p:nvSpPr>
            <p:cNvPr id="12" name="Rounded Rectangle 19">
              <a:extLst>
                <a:ext uri="{FF2B5EF4-FFF2-40B4-BE49-F238E27FC236}">
                  <a16:creationId xmlns:a16="http://schemas.microsoft.com/office/drawing/2014/main" id="{63A8D948-D585-BFB4-53A1-C2CA31D39B87}"/>
                </a:ext>
              </a:extLst>
            </p:cNvPr>
            <p:cNvSpPr/>
            <p:nvPr/>
          </p:nvSpPr>
          <p:spPr>
            <a:xfrm>
              <a:off x="5228707" y="2477193"/>
              <a:ext cx="6475614" cy="23722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7C81F3B-D7BF-7009-950F-9E74C344C1D0}"/>
                </a:ext>
              </a:extLst>
            </p:cNvPr>
            <p:cNvSpPr txBox="1"/>
            <p:nvPr/>
          </p:nvSpPr>
          <p:spPr>
            <a:xfrm>
              <a:off x="6216534" y="3387427"/>
              <a:ext cx="54102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Installer employs at least one installer for Project that has completed the Advanced Certification for Tile Installers (ACT) certification for installation of membranes, shower receptors. </a:t>
              </a:r>
            </a:p>
          </p:txBody>
        </p:sp>
        <p:sp>
          <p:nvSpPr>
            <p:cNvPr id="18" name="TextBox 17">
              <a:extLst>
                <a:ext uri="{FF2B5EF4-FFF2-40B4-BE49-F238E27FC236}">
                  <a16:creationId xmlns:a16="http://schemas.microsoft.com/office/drawing/2014/main" id="{AE64226A-C8D4-B476-2388-210E5AF5BD29}"/>
                </a:ext>
              </a:extLst>
            </p:cNvPr>
            <p:cNvSpPr txBox="1"/>
            <p:nvPr/>
          </p:nvSpPr>
          <p:spPr>
            <a:xfrm>
              <a:off x="5769082" y="3012377"/>
              <a:ext cx="5796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Installer Qualifications:</a:t>
              </a:r>
            </a:p>
          </p:txBody>
        </p:sp>
        <p:sp>
          <p:nvSpPr>
            <p:cNvPr id="19" name="TextBox 18">
              <a:extLst>
                <a:ext uri="{FF2B5EF4-FFF2-40B4-BE49-F238E27FC236}">
                  <a16:creationId xmlns:a16="http://schemas.microsoft.com/office/drawing/2014/main" id="{E7AF9905-F1C7-34E2-9C10-E511FF76396E}"/>
                </a:ext>
              </a:extLst>
            </p:cNvPr>
            <p:cNvSpPr txBox="1"/>
            <p:nvPr/>
          </p:nvSpPr>
          <p:spPr>
            <a:xfrm>
              <a:off x="5405400" y="2654481"/>
              <a:ext cx="5796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1.05 QUALITY ASSURANCE</a:t>
              </a:r>
            </a:p>
          </p:txBody>
        </p:sp>
        <p:sp>
          <p:nvSpPr>
            <p:cNvPr id="20" name="Rounded Rectangle 19">
              <a:extLst>
                <a:ext uri="{FF2B5EF4-FFF2-40B4-BE49-F238E27FC236}">
                  <a16:creationId xmlns:a16="http://schemas.microsoft.com/office/drawing/2014/main" id="{C224EA2A-1571-9F72-4C1F-CC2867370B44}"/>
                </a:ext>
              </a:extLst>
            </p:cNvPr>
            <p:cNvSpPr/>
            <p:nvPr/>
          </p:nvSpPr>
          <p:spPr>
            <a:xfrm>
              <a:off x="706582" y="2507947"/>
              <a:ext cx="3696689" cy="68374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12427B09-0CEC-811D-D5FF-EBEA8FC66FBF}"/>
                </a:ext>
              </a:extLst>
            </p:cNvPr>
            <p:cNvCxnSpPr>
              <a:cxnSpLocks/>
            </p:cNvCxnSpPr>
            <p:nvPr/>
          </p:nvCxnSpPr>
          <p:spPr>
            <a:xfrm>
              <a:off x="4403271" y="2860705"/>
              <a:ext cx="8354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0109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4287"/>
          <a:stretch/>
        </p:blipFill>
        <p:spPr>
          <a:xfrm>
            <a:off x="1831468" y="1218283"/>
            <a:ext cx="8686800" cy="57017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2070"/>
          <a:stretch/>
        </p:blipFill>
        <p:spPr>
          <a:xfrm>
            <a:off x="1750335" y="1740831"/>
            <a:ext cx="8686800" cy="65556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80654"/>
          <a:stretch/>
        </p:blipFill>
        <p:spPr>
          <a:xfrm>
            <a:off x="1614737" y="-1707733"/>
            <a:ext cx="8686800" cy="71285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83645"/>
          <a:stretch/>
        </p:blipFill>
        <p:spPr>
          <a:xfrm>
            <a:off x="1764292" y="3423269"/>
            <a:ext cx="8686800" cy="601658"/>
          </a:xfrm>
          <a:prstGeom prst="rect">
            <a:avLst/>
          </a:prstGeom>
        </p:spPr>
      </p:pic>
      <p:pic>
        <p:nvPicPr>
          <p:cNvPr id="12" name="Picture 11"/>
          <p:cNvPicPr>
            <a:picLocks noChangeAspect="1"/>
          </p:cNvPicPr>
          <p:nvPr/>
        </p:nvPicPr>
        <p:blipFill>
          <a:blip r:embed="rId7" cstate="print"/>
          <a:srcRect t="22418" b="13604"/>
          <a:stretch>
            <a:fillRect/>
          </a:stretch>
        </p:blipFill>
        <p:spPr bwMode="auto">
          <a:xfrm>
            <a:off x="664485" y="5842208"/>
            <a:ext cx="1283374" cy="727080"/>
          </a:xfrm>
          <a:prstGeom prst="rect">
            <a:avLst/>
          </a:prstGeom>
          <a:noFill/>
          <a:ln w="9525">
            <a:noFill/>
            <a:miter lim="800000"/>
            <a:headEnd/>
            <a:tailEnd/>
          </a:ln>
        </p:spPr>
      </p:pic>
      <p:pic>
        <p:nvPicPr>
          <p:cNvPr id="13" name="Picture 12"/>
          <p:cNvPicPr>
            <a:picLocks noChangeAspect="1"/>
          </p:cNvPicPr>
          <p:nvPr/>
        </p:nvPicPr>
        <p:blipFill>
          <a:blip r:embed="rId8" cstate="print"/>
          <a:srcRect b="16140"/>
          <a:stretch>
            <a:fillRect/>
          </a:stretch>
        </p:blipFill>
        <p:spPr bwMode="auto">
          <a:xfrm>
            <a:off x="7010680" y="5798559"/>
            <a:ext cx="1345977" cy="902989"/>
          </a:xfrm>
          <a:prstGeom prst="rect">
            <a:avLst/>
          </a:prstGeom>
          <a:noFill/>
          <a:ln w="9525">
            <a:noFill/>
            <a:miter lim="800000"/>
            <a:headEnd/>
            <a:tailEnd/>
          </a:ln>
        </p:spPr>
      </p:pic>
      <p:pic>
        <p:nvPicPr>
          <p:cNvPr id="15" name="Picture 14"/>
          <p:cNvPicPr>
            <a:picLocks noChangeAspect="1"/>
          </p:cNvPicPr>
          <p:nvPr/>
        </p:nvPicPr>
        <p:blipFill>
          <a:blip r:embed="rId9" cstate="print"/>
          <a:srcRect b="13981"/>
          <a:stretch>
            <a:fillRect/>
          </a:stretch>
        </p:blipFill>
        <p:spPr bwMode="auto">
          <a:xfrm>
            <a:off x="8824059" y="5689846"/>
            <a:ext cx="1052478" cy="1048280"/>
          </a:xfrm>
          <a:prstGeom prst="rect">
            <a:avLst/>
          </a:prstGeom>
          <a:noFill/>
          <a:ln w="9525">
            <a:noFill/>
            <a:miter lim="800000"/>
            <a:headEnd/>
            <a:tailEnd/>
          </a:ln>
        </p:spPr>
      </p:pic>
      <p:pic>
        <p:nvPicPr>
          <p:cNvPr id="16" name="Picture 15"/>
          <p:cNvPicPr>
            <a:picLocks noChangeAspect="1"/>
          </p:cNvPicPr>
          <p:nvPr/>
        </p:nvPicPr>
        <p:blipFill>
          <a:blip r:embed="rId10" cstate="print"/>
          <a:srcRect b="13550"/>
          <a:stretch>
            <a:fillRect/>
          </a:stretch>
        </p:blipFill>
        <p:spPr bwMode="auto">
          <a:xfrm>
            <a:off x="2454290" y="5775360"/>
            <a:ext cx="949569" cy="902989"/>
          </a:xfrm>
          <a:prstGeom prst="rect">
            <a:avLst/>
          </a:prstGeom>
          <a:noFill/>
          <a:ln w="9525">
            <a:noFill/>
            <a:miter lim="800000"/>
            <a:headEnd/>
            <a:tailEnd/>
          </a:ln>
        </p:spPr>
      </p:pic>
      <p:pic>
        <p:nvPicPr>
          <p:cNvPr id="4098" name="Picture 2" descr="http://www.duradek.com/wp-content/uploads/2012/04/TCNAMEMBER_English905COLOR-e1334355236894.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6618"/>
          <a:stretch/>
        </p:blipFill>
        <p:spPr bwMode="auto">
          <a:xfrm>
            <a:off x="10206452" y="5913320"/>
            <a:ext cx="1449086" cy="6181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882270" y="4120232"/>
            <a:ext cx="8250113" cy="42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1427" y="4668124"/>
            <a:ext cx="8434388" cy="45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57678A88-1EAF-4C51-92F4-200B78538CB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34970"/>
          <a:stretch/>
        </p:blipFill>
        <p:spPr>
          <a:xfrm>
            <a:off x="3910290" y="5905185"/>
            <a:ext cx="2770475" cy="617601"/>
          </a:xfrm>
          <a:prstGeom prst="rect">
            <a:avLst/>
          </a:prstGeom>
        </p:spPr>
      </p:pic>
      <p:pic>
        <p:nvPicPr>
          <p:cNvPr id="2" name="Picture 1">
            <a:extLst>
              <a:ext uri="{FF2B5EF4-FFF2-40B4-BE49-F238E27FC236}">
                <a16:creationId xmlns:a16="http://schemas.microsoft.com/office/drawing/2014/main" id="{809034B8-3FFD-47A7-8F11-A0A205106178}"/>
              </a:ext>
            </a:extLst>
          </p:cNvPr>
          <p:cNvPicPr>
            <a:picLocks noChangeAspect="1"/>
          </p:cNvPicPr>
          <p:nvPr/>
        </p:nvPicPr>
        <p:blipFill>
          <a:blip r:embed="rId15"/>
          <a:stretch>
            <a:fillRect/>
          </a:stretch>
        </p:blipFill>
        <p:spPr>
          <a:xfrm>
            <a:off x="1878919" y="2408217"/>
            <a:ext cx="8558216" cy="430224"/>
          </a:xfrm>
          <a:prstGeom prst="rect">
            <a:avLst/>
          </a:prstGeom>
        </p:spPr>
      </p:pic>
      <p:pic>
        <p:nvPicPr>
          <p:cNvPr id="3" name="Picture 2">
            <a:extLst>
              <a:ext uri="{FF2B5EF4-FFF2-40B4-BE49-F238E27FC236}">
                <a16:creationId xmlns:a16="http://schemas.microsoft.com/office/drawing/2014/main" id="{1E5A39AB-2643-4824-B5C3-DBE5BF871F87}"/>
              </a:ext>
            </a:extLst>
          </p:cNvPr>
          <p:cNvPicPr>
            <a:picLocks noChangeAspect="1"/>
          </p:cNvPicPr>
          <p:nvPr/>
        </p:nvPicPr>
        <p:blipFill>
          <a:blip r:embed="rId16"/>
          <a:stretch>
            <a:fillRect/>
          </a:stretch>
        </p:blipFill>
        <p:spPr>
          <a:xfrm>
            <a:off x="1878919" y="2955929"/>
            <a:ext cx="8260661" cy="426357"/>
          </a:xfrm>
          <a:prstGeom prst="rect">
            <a:avLst/>
          </a:prstGeom>
        </p:spPr>
      </p:pic>
      <p:pic>
        <p:nvPicPr>
          <p:cNvPr id="18" name="Picture 17">
            <a:extLst>
              <a:ext uri="{FF2B5EF4-FFF2-40B4-BE49-F238E27FC236}">
                <a16:creationId xmlns:a16="http://schemas.microsoft.com/office/drawing/2014/main" id="{FC1BD741-19C5-416B-958D-48195464747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50963" y="118446"/>
            <a:ext cx="2057400" cy="760914"/>
          </a:xfrm>
          <a:prstGeom prst="rect">
            <a:avLst/>
          </a:prstGeom>
        </p:spPr>
      </p:pic>
      <p:sp>
        <p:nvSpPr>
          <p:cNvPr id="20" name="TextBox 19">
            <a:extLst>
              <a:ext uri="{FF2B5EF4-FFF2-40B4-BE49-F238E27FC236}">
                <a16:creationId xmlns:a16="http://schemas.microsoft.com/office/drawing/2014/main" id="{51734C8C-1484-40D4-816B-2BF7FA125E95}"/>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INSTALLER QUALIFICATIONS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ACT CERTIFICATIONS</a:t>
            </a:r>
          </a:p>
        </p:txBody>
      </p:sp>
      <p:sp>
        <p:nvSpPr>
          <p:cNvPr id="5" name="TextBox 4">
            <a:extLst>
              <a:ext uri="{FF2B5EF4-FFF2-40B4-BE49-F238E27FC236}">
                <a16:creationId xmlns:a16="http://schemas.microsoft.com/office/drawing/2014/main" id="{62FE0BC4-2115-D8A3-F564-8D4EFD7DA097}"/>
              </a:ext>
            </a:extLst>
          </p:cNvPr>
          <p:cNvSpPr txBox="1"/>
          <p:nvPr/>
        </p:nvSpPr>
        <p:spPr>
          <a:xfrm>
            <a:off x="4053562" y="3551088"/>
            <a:ext cx="7633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Yu Gothic UI Semibold" panose="020B0700000000000000" pitchFamily="34" charset="-128"/>
                <a:ea typeface="Yu Gothic UI Semibold" panose="020B0700000000000000" pitchFamily="34" charset="-128"/>
                <a:cs typeface="Simplified Arabic" panose="020B0604020202020204" pitchFamily="18" charset="-78"/>
              </a:rPr>
              <a:t>B415</a:t>
            </a:r>
          </a:p>
        </p:txBody>
      </p:sp>
      <p:sp>
        <p:nvSpPr>
          <p:cNvPr id="6" name="TextBox 5">
            <a:extLst>
              <a:ext uri="{FF2B5EF4-FFF2-40B4-BE49-F238E27FC236}">
                <a16:creationId xmlns:a16="http://schemas.microsoft.com/office/drawing/2014/main" id="{C6095AC4-CEE9-875F-1641-63055DB231F0}"/>
              </a:ext>
            </a:extLst>
          </p:cNvPr>
          <p:cNvSpPr txBox="1"/>
          <p:nvPr/>
        </p:nvSpPr>
        <p:spPr>
          <a:xfrm>
            <a:off x="4777462" y="3551088"/>
            <a:ext cx="7633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Yu Gothic UI Semibold" panose="020B0700000000000000" pitchFamily="34" charset="-128"/>
                <a:ea typeface="Yu Gothic UI Semibold" panose="020B0700000000000000" pitchFamily="34" charset="-128"/>
                <a:cs typeface="Simplified Arabic" panose="020B0604020202020204" pitchFamily="18" charset="-78"/>
              </a:rPr>
              <a:t>B421</a:t>
            </a:r>
          </a:p>
        </p:txBody>
      </p:sp>
      <p:sp>
        <p:nvSpPr>
          <p:cNvPr id="11" name="TextBox 10">
            <a:extLst>
              <a:ext uri="{FF2B5EF4-FFF2-40B4-BE49-F238E27FC236}">
                <a16:creationId xmlns:a16="http://schemas.microsoft.com/office/drawing/2014/main" id="{C301AD9D-13DD-69DB-EB2C-18CC113BEEE2}"/>
              </a:ext>
            </a:extLst>
          </p:cNvPr>
          <p:cNvSpPr txBox="1"/>
          <p:nvPr/>
        </p:nvSpPr>
        <p:spPr>
          <a:xfrm>
            <a:off x="5576453" y="3551088"/>
            <a:ext cx="9277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Yu Gothic UI Semibold" panose="020B0700000000000000" pitchFamily="34" charset="-128"/>
                <a:ea typeface="Yu Gothic UI Semibold" panose="020B0700000000000000" pitchFamily="34" charset="-128"/>
                <a:cs typeface="Simplified Arabic" panose="020B0604020202020204" pitchFamily="18" charset="-78"/>
              </a:rPr>
              <a:t>B421C</a:t>
            </a:r>
          </a:p>
        </p:txBody>
      </p:sp>
    </p:spTree>
    <p:extLst>
      <p:ext uri="{BB962C8B-B14F-4D97-AF65-F5344CB8AC3E}">
        <p14:creationId xmlns:p14="http://schemas.microsoft.com/office/powerpoint/2010/main" val="4063060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fade">
                                      <p:cBhvr>
                                        <p:cTn id="3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58355" y="5891922"/>
            <a:ext cx="2971800" cy="637401"/>
            <a:chOff x="1662955" y="4598004"/>
            <a:chExt cx="2971800" cy="637401"/>
          </a:xfrm>
        </p:grpSpPr>
        <p:sp>
          <p:nvSpPr>
            <p:cNvPr id="38" name="Rounded Rectangle 37"/>
            <p:cNvSpPr/>
            <p:nvPr/>
          </p:nvSpPr>
          <p:spPr>
            <a:xfrm>
              <a:off x="1662955" y="4598004"/>
              <a:ext cx="2971800" cy="637401"/>
            </a:xfrm>
            <a:prstGeom prst="roundRect">
              <a:avLst/>
            </a:prstGeom>
            <a:solidFill>
              <a:schemeClr val="accent1">
                <a:lumMod val="20000"/>
                <a:lumOff val="80000"/>
              </a:schemeClr>
            </a:solidFill>
            <a:ln>
              <a:solidFill>
                <a:srgbClr val="0000FF"/>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p:cNvSpPr txBox="1"/>
            <p:nvPr/>
          </p:nvSpPr>
          <p:spPr>
            <a:xfrm>
              <a:off x="2002729" y="4715455"/>
              <a:ext cx="2569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panose="020B0604020202020204" pitchFamily="34" charset="0"/>
                </a:rPr>
                <a:t>ACT-certified Installer</a:t>
              </a:r>
            </a:p>
          </p:txBody>
        </p:sp>
      </p:grpSp>
      <p:sp>
        <p:nvSpPr>
          <p:cNvPr id="41" name="Down Arrow 40"/>
          <p:cNvSpPr/>
          <p:nvPr/>
        </p:nvSpPr>
        <p:spPr>
          <a:xfrm>
            <a:off x="4087368" y="5425756"/>
            <a:ext cx="484632" cy="524436"/>
          </a:xfrm>
          <a:prstGeom prst="downArrow">
            <a:avLst/>
          </a:prstGeom>
          <a:solidFill>
            <a:schemeClr val="accent1">
              <a:lumMod val="40000"/>
              <a:lumOff val="60000"/>
            </a:schemeClr>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0" name="Group 19"/>
          <p:cNvGrpSpPr/>
          <p:nvPr/>
        </p:nvGrpSpPr>
        <p:grpSpPr>
          <a:xfrm>
            <a:off x="2590800" y="4296201"/>
            <a:ext cx="3810000" cy="1219200"/>
            <a:chOff x="914400" y="4724400"/>
            <a:chExt cx="3810000" cy="1219200"/>
          </a:xfrm>
        </p:grpSpPr>
        <p:grpSp>
          <p:nvGrpSpPr>
            <p:cNvPr id="15" name="Group 14"/>
            <p:cNvGrpSpPr/>
            <p:nvPr/>
          </p:nvGrpSpPr>
          <p:grpSpPr>
            <a:xfrm>
              <a:off x="914400" y="4724400"/>
              <a:ext cx="3810000" cy="1219200"/>
              <a:chOff x="1295400" y="4491335"/>
              <a:chExt cx="3810000" cy="1219200"/>
            </a:xfrm>
          </p:grpSpPr>
          <p:sp>
            <p:nvSpPr>
              <p:cNvPr id="6" name="Rounded Rectangle 5"/>
              <p:cNvSpPr/>
              <p:nvPr/>
            </p:nvSpPr>
            <p:spPr>
              <a:xfrm>
                <a:off x="1295400" y="4491335"/>
                <a:ext cx="3810000" cy="1219200"/>
              </a:xfrm>
              <a:prstGeom prst="roundRect">
                <a:avLst/>
              </a:prstGeom>
              <a:solidFill>
                <a:schemeClr val="bg1">
                  <a:lumMod val="95000"/>
                </a:schemeClr>
              </a:solidFill>
              <a:ln>
                <a:solidFill>
                  <a:srgbClr val="FF0000"/>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873624" y="4759404"/>
                <a:ext cx="2209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panose="020B0604020202020204" pitchFamily="34" charset="0"/>
                  </a:rPr>
                  <a:t>Pass hands-on skills assessment</a:t>
                </a:r>
              </a:p>
            </p:txBody>
          </p:sp>
          <p:sp>
            <p:nvSpPr>
              <p:cNvPr id="12" name="TextBox 11"/>
              <p:cNvSpPr txBox="1"/>
              <p:nvPr/>
            </p:nvSpPr>
            <p:spPr>
              <a:xfrm>
                <a:off x="1492624" y="4750404"/>
                <a:ext cx="304800" cy="387798"/>
              </a:xfrm>
              <a:prstGeom prst="rect">
                <a:avLst/>
              </a:prstGeom>
              <a:no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Eurostile" panose="020B0504020202050204" pitchFamily="34" charset="0"/>
                    <a:ea typeface="+mn-ea"/>
                    <a:cs typeface="Arial" panose="020B0604020202020204" pitchFamily="34" charset="0"/>
                  </a:rPr>
                  <a:t>3.</a:t>
                </a:r>
              </a:p>
            </p:txBody>
          </p:sp>
        </p:grpSp>
        <p:pic>
          <p:nvPicPr>
            <p:cNvPr id="1026" name="Picture 2" descr="http://images.plumbersurplus.com/images/prod/1/Qep-Tile-Tools-49713-rw-149760-254553.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8818" y="4894348"/>
              <a:ext cx="1203182" cy="84000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Down Arrow 16"/>
          <p:cNvSpPr/>
          <p:nvPr/>
        </p:nvSpPr>
        <p:spPr>
          <a:xfrm>
            <a:off x="4087368" y="3825556"/>
            <a:ext cx="484632" cy="505366"/>
          </a:xfrm>
          <a:prstGeom prst="downArrow">
            <a:avLst/>
          </a:prstGeom>
          <a:solidFill>
            <a:schemeClr val="bg1">
              <a:lumMod val="75000"/>
            </a:schemeClr>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p:cNvGrpSpPr/>
          <p:nvPr/>
        </p:nvGrpSpPr>
        <p:grpSpPr>
          <a:xfrm>
            <a:off x="2590800" y="2682556"/>
            <a:ext cx="3810000" cy="1219200"/>
            <a:chOff x="914400" y="2847434"/>
            <a:chExt cx="3810000" cy="1219200"/>
          </a:xfrm>
        </p:grpSpPr>
        <p:grpSp>
          <p:nvGrpSpPr>
            <p:cNvPr id="13" name="Group 12"/>
            <p:cNvGrpSpPr/>
            <p:nvPr/>
          </p:nvGrpSpPr>
          <p:grpSpPr>
            <a:xfrm>
              <a:off x="914400" y="2847434"/>
              <a:ext cx="3810000" cy="1219200"/>
              <a:chOff x="1295400" y="2771234"/>
              <a:chExt cx="3810000" cy="1219200"/>
            </a:xfrm>
          </p:grpSpPr>
          <p:sp>
            <p:nvSpPr>
              <p:cNvPr id="5" name="Rounded Rectangle 4"/>
              <p:cNvSpPr/>
              <p:nvPr/>
            </p:nvSpPr>
            <p:spPr>
              <a:xfrm>
                <a:off x="1295400" y="2771234"/>
                <a:ext cx="3810000" cy="1219200"/>
              </a:xfrm>
              <a:prstGeom prst="roundRect">
                <a:avLst/>
              </a:prstGeom>
              <a:solidFill>
                <a:schemeClr val="bg1">
                  <a:lumMod val="95000"/>
                </a:schemeClr>
              </a:solidFill>
              <a:ln>
                <a:solidFill>
                  <a:srgbClr val="FF0000"/>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28800" y="2919169"/>
                <a:ext cx="220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panose="020B0604020202020204" pitchFamily="34" charset="0"/>
                  </a:rPr>
                  <a:t>Pass written exam based on TCNA &amp; ANSI Standards</a:t>
                </a:r>
              </a:p>
            </p:txBody>
          </p:sp>
          <p:sp>
            <p:nvSpPr>
              <p:cNvPr id="10" name="TextBox 9"/>
              <p:cNvSpPr txBox="1"/>
              <p:nvPr/>
            </p:nvSpPr>
            <p:spPr>
              <a:xfrm>
                <a:off x="1447800" y="2910169"/>
                <a:ext cx="304800" cy="387798"/>
              </a:xfrm>
              <a:prstGeom prst="rect">
                <a:avLst/>
              </a:prstGeom>
              <a:no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Eurostile" panose="020B0504020202050204" pitchFamily="34" charset="0"/>
                    <a:ea typeface="+mn-ea"/>
                    <a:cs typeface="Arial" panose="020B0604020202020204" pitchFamily="34" charset="0"/>
                  </a:rPr>
                  <a:t>2.</a:t>
                </a:r>
              </a:p>
            </p:txBody>
          </p:sp>
        </p:grpSp>
        <p:pic>
          <p:nvPicPr>
            <p:cNvPr id="1030" name="Picture 6" descr="http://www.buildersbook.com/mm5/graphics/00000001/97809912999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4832" y="2959474"/>
              <a:ext cx="775952" cy="1005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6" name="Down Arrow 15"/>
          <p:cNvSpPr/>
          <p:nvPr/>
        </p:nvSpPr>
        <p:spPr>
          <a:xfrm>
            <a:off x="4087368" y="2193981"/>
            <a:ext cx="484632" cy="533400"/>
          </a:xfrm>
          <a:prstGeom prst="downArrow">
            <a:avLst/>
          </a:prstGeom>
          <a:solidFill>
            <a:schemeClr val="bg1">
              <a:lumMod val="75000"/>
            </a:schemeClr>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2590800" y="1059946"/>
            <a:ext cx="3810000" cy="1219200"/>
            <a:chOff x="914400" y="1075765"/>
            <a:chExt cx="3810000" cy="1219200"/>
          </a:xfrm>
        </p:grpSpPr>
        <p:grpSp>
          <p:nvGrpSpPr>
            <p:cNvPr id="14" name="Group 13"/>
            <p:cNvGrpSpPr/>
            <p:nvPr/>
          </p:nvGrpSpPr>
          <p:grpSpPr>
            <a:xfrm>
              <a:off x="914400" y="1075765"/>
              <a:ext cx="3810000" cy="1219200"/>
              <a:chOff x="1295400" y="999565"/>
              <a:chExt cx="3810000" cy="1219200"/>
            </a:xfrm>
          </p:grpSpPr>
          <p:sp>
            <p:nvSpPr>
              <p:cNvPr id="4" name="Rounded Rectangle 3"/>
              <p:cNvSpPr/>
              <p:nvPr/>
            </p:nvSpPr>
            <p:spPr>
              <a:xfrm>
                <a:off x="1295400" y="999565"/>
                <a:ext cx="3810000" cy="1219200"/>
              </a:xfrm>
              <a:prstGeom prst="roundRect">
                <a:avLst/>
              </a:prstGeom>
              <a:solidFill>
                <a:schemeClr val="bg1">
                  <a:lumMod val="95000"/>
                </a:schemeClr>
              </a:solidFill>
              <a:ln>
                <a:solidFill>
                  <a:srgbClr val="FF0000"/>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828800" y="1184681"/>
                <a:ext cx="274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panose="020B0604020202020204" pitchFamily="34" charset="0"/>
                  </a:rPr>
                  <a:t>BAC journeyman/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panose="020B0604020202020204" pitchFamily="34" charset="0"/>
                  </a:rPr>
                  <a:t>apprentice </a:t>
                </a:r>
                <a:r>
                  <a:rPr kumimoji="0" lang="en-US" sz="1600" b="1" i="1" u="none" strike="noStrike" kern="1200" cap="none" spc="0" normalizeH="0" baseline="0" noProof="0" dirty="0">
                    <a:ln>
                      <a:noFill/>
                    </a:ln>
                    <a:solidFill>
                      <a:srgbClr val="17687F"/>
                    </a:solidFill>
                    <a:effectLst/>
                    <a:uLnTx/>
                    <a:uFillTx/>
                    <a:latin typeface="Titillium Web" panose="00000300000000000000" pitchFamily="2" charset="0"/>
                    <a:ea typeface="+mn-ea"/>
                    <a:cs typeface="Arial" panose="020B0604020202020204" pitchFamily="34" charset="0"/>
                  </a:rPr>
                  <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687F"/>
                    </a:solidFill>
                    <a:effectLst/>
                    <a:uLnTx/>
                    <a:uFillTx/>
                    <a:latin typeface="Titillium Web" panose="00000300000000000000" pitchFamily="2" charset="0"/>
                    <a:ea typeface="+mn-ea"/>
                    <a:cs typeface="Arial" panose="020B0604020202020204" pitchFamily="34" charset="0"/>
                  </a:rPr>
                  <a:t>certified by CTEF</a:t>
                </a:r>
              </a:p>
            </p:txBody>
          </p:sp>
          <p:sp>
            <p:nvSpPr>
              <p:cNvPr id="8" name="TextBox 7"/>
              <p:cNvSpPr txBox="1"/>
              <p:nvPr/>
            </p:nvSpPr>
            <p:spPr>
              <a:xfrm>
                <a:off x="1447800" y="1204849"/>
                <a:ext cx="304800" cy="387798"/>
              </a:xfrm>
              <a:prstGeom prst="rect">
                <a:avLst/>
              </a:prstGeom>
              <a:no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Eurostile" panose="020B0504020202050204" pitchFamily="34" charset="0"/>
                    <a:ea typeface="+mn-ea"/>
                    <a:cs typeface="Arial" panose="020B0604020202020204" pitchFamily="34" charset="0"/>
                  </a:rPr>
                  <a:t>1.</a:t>
                </a:r>
              </a:p>
            </p:txBody>
          </p:sp>
        </p:grpSp>
        <p:pic>
          <p:nvPicPr>
            <p:cNvPr id="1028" name="Picture 4" descr="http://www.greenville.k12.sc.us/Employees/images/certification.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7311" y="1190319"/>
              <a:ext cx="1029169" cy="801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6781800" y="1286076"/>
            <a:ext cx="36576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Experienced installer</a:t>
            </a:r>
          </a:p>
        </p:txBody>
      </p:sp>
      <p:sp>
        <p:nvSpPr>
          <p:cNvPr id="25" name="TextBox 24"/>
          <p:cNvSpPr txBox="1"/>
          <p:nvPr/>
        </p:nvSpPr>
        <p:spPr>
          <a:xfrm>
            <a:off x="6781800" y="1542008"/>
            <a:ext cx="36576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BAC apprenticeship</a:t>
            </a:r>
          </a:p>
        </p:txBody>
      </p:sp>
      <p:sp>
        <p:nvSpPr>
          <p:cNvPr id="26" name="TextBox 25"/>
          <p:cNvSpPr txBox="1"/>
          <p:nvPr/>
        </p:nvSpPr>
        <p:spPr>
          <a:xfrm>
            <a:off x="6781800" y="1795046"/>
            <a:ext cx="3048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 or CTI certification</a:t>
            </a:r>
          </a:p>
        </p:txBody>
      </p:sp>
      <p:sp>
        <p:nvSpPr>
          <p:cNvPr id="27" name="TextBox 26"/>
          <p:cNvSpPr txBox="1"/>
          <p:nvPr/>
        </p:nvSpPr>
        <p:spPr>
          <a:xfrm>
            <a:off x="6781800" y="2730722"/>
            <a:ext cx="30480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Orientation class</a:t>
            </a:r>
          </a:p>
        </p:txBody>
      </p:sp>
      <p:sp>
        <p:nvSpPr>
          <p:cNvPr id="28" name="TextBox 27"/>
          <p:cNvSpPr txBox="1"/>
          <p:nvPr/>
        </p:nvSpPr>
        <p:spPr>
          <a:xfrm>
            <a:off x="6781800" y="2986654"/>
            <a:ext cx="30480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Study materials provided</a:t>
            </a:r>
          </a:p>
        </p:txBody>
      </p:sp>
      <p:sp>
        <p:nvSpPr>
          <p:cNvPr id="29" name="TextBox 28"/>
          <p:cNvSpPr txBox="1"/>
          <p:nvPr/>
        </p:nvSpPr>
        <p:spPr>
          <a:xfrm>
            <a:off x="6781800" y="3239692"/>
            <a:ext cx="32766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Open-book test</a:t>
            </a:r>
          </a:p>
        </p:txBody>
      </p:sp>
      <p:sp>
        <p:nvSpPr>
          <p:cNvPr id="30" name="TextBox 29"/>
          <p:cNvSpPr txBox="1"/>
          <p:nvPr/>
        </p:nvSpPr>
        <p:spPr>
          <a:xfrm>
            <a:off x="6781800" y="3520660"/>
            <a:ext cx="32766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Minimum passing grade 84%</a:t>
            </a:r>
          </a:p>
        </p:txBody>
      </p:sp>
      <p:sp>
        <p:nvSpPr>
          <p:cNvPr id="31" name="TextBox 30"/>
          <p:cNvSpPr txBox="1"/>
          <p:nvPr/>
        </p:nvSpPr>
        <p:spPr>
          <a:xfrm>
            <a:off x="6781800" y="4377944"/>
            <a:ext cx="3429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 Tests are widely available</a:t>
            </a:r>
          </a:p>
        </p:txBody>
      </p:sp>
      <p:sp>
        <p:nvSpPr>
          <p:cNvPr id="32" name="TextBox 31"/>
          <p:cNvSpPr txBox="1"/>
          <p:nvPr/>
        </p:nvSpPr>
        <p:spPr>
          <a:xfrm>
            <a:off x="6781800" y="4633876"/>
            <a:ext cx="34290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Judged by certified evaluator</a:t>
            </a:r>
          </a:p>
        </p:txBody>
      </p:sp>
      <p:sp>
        <p:nvSpPr>
          <p:cNvPr id="33" name="TextBox 32"/>
          <p:cNvSpPr txBox="1"/>
          <p:nvPr/>
        </p:nvSpPr>
        <p:spPr>
          <a:xfrm>
            <a:off x="6781800" y="4886914"/>
            <a:ext cx="32766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Judged on critical points</a:t>
            </a:r>
          </a:p>
        </p:txBody>
      </p:sp>
      <p:sp>
        <p:nvSpPr>
          <p:cNvPr id="34" name="TextBox 33"/>
          <p:cNvSpPr txBox="1"/>
          <p:nvPr/>
        </p:nvSpPr>
        <p:spPr>
          <a:xfrm>
            <a:off x="6781800" y="5167882"/>
            <a:ext cx="36576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Testing and criteria are consistent</a:t>
            </a:r>
          </a:p>
        </p:txBody>
      </p:sp>
      <p:sp>
        <p:nvSpPr>
          <p:cNvPr id="42" name="TextBox 41"/>
          <p:cNvSpPr txBox="1"/>
          <p:nvPr/>
        </p:nvSpPr>
        <p:spPr>
          <a:xfrm>
            <a:off x="6781800" y="5828315"/>
            <a:ext cx="3429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 Certified in one or more skills</a:t>
            </a:r>
          </a:p>
        </p:txBody>
      </p:sp>
      <p:sp>
        <p:nvSpPr>
          <p:cNvPr id="43" name="TextBox 42"/>
          <p:cNvSpPr txBox="1"/>
          <p:nvPr/>
        </p:nvSpPr>
        <p:spPr>
          <a:xfrm>
            <a:off x="6781800" y="6084247"/>
            <a:ext cx="34290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Certification good for 5 years</a:t>
            </a:r>
          </a:p>
        </p:txBody>
      </p:sp>
      <p:sp>
        <p:nvSpPr>
          <p:cNvPr id="44" name="TextBox 43"/>
          <p:cNvSpPr txBox="1"/>
          <p:nvPr/>
        </p:nvSpPr>
        <p:spPr>
          <a:xfrm>
            <a:off x="6781800" y="6353596"/>
            <a:ext cx="3657600"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tillium Web Light" panose="00000400000000000000" pitchFamily="2" charset="0"/>
                <a:ea typeface="+mn-ea"/>
                <a:cs typeface="Arial" panose="020B0604020202020204" pitchFamily="34" charset="0"/>
              </a:rPr>
              <a:t>Credential is held by the installer</a:t>
            </a: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0963" y="118446"/>
            <a:ext cx="2057400" cy="760914"/>
          </a:xfrm>
          <a:prstGeom prst="rect">
            <a:avLst/>
          </a:prstGeom>
        </p:spPr>
      </p:pic>
      <p:sp>
        <p:nvSpPr>
          <p:cNvPr id="47" name="TextBox 46">
            <a:extLst>
              <a:ext uri="{FF2B5EF4-FFF2-40B4-BE49-F238E27FC236}">
                <a16:creationId xmlns:a16="http://schemas.microsoft.com/office/drawing/2014/main" id="{ECAD997D-F1CF-4EB8-B171-80B11066F9EE}"/>
              </a:ext>
            </a:extLst>
          </p:cNvPr>
          <p:cNvSpPr txBox="1">
            <a:spLocks/>
          </p:cNvSpPr>
          <p:nvPr/>
        </p:nvSpPr>
        <p:spPr>
          <a:xfrm>
            <a:off x="183637" y="32000"/>
            <a:ext cx="9874763" cy="725385"/>
          </a:xfrm>
          <a:prstGeom prst="rect">
            <a:avLst/>
          </a:prstGeom>
          <a:noFill/>
          <a:ln>
            <a:noFill/>
          </a:ln>
        </p:spPr>
        <p:txBody>
          <a:bodyPr wrap="square" lIns="9144" tIns="9144" rIns="9144" bIns="9144" rtlCol="0" anchor="b"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INSTALLER QUALIFICATIONS </a:t>
            </a:r>
            <a:r>
              <a:rPr kumimoji="0" lang="en-US" sz="4400" b="0" i="0" u="none" strike="noStrike" kern="1200" cap="none" spc="0" normalizeH="0" baseline="0" noProof="0" dirty="0">
                <a:ln>
                  <a:noFill/>
                </a:ln>
                <a:solidFill>
                  <a:prstClr val="white">
                    <a:lumMod val="65000"/>
                  </a:prstClr>
                </a:solidFill>
                <a:effectLst/>
                <a:uLnTx/>
                <a:uFillTx/>
                <a:latin typeface="Teko Light" panose="02000000000000000000" pitchFamily="2" charset="0"/>
                <a:ea typeface="+mn-ea"/>
                <a:cs typeface="Teko Light" panose="02000000000000000000" pitchFamily="2" charset="0"/>
              </a:rPr>
              <a:t>|</a:t>
            </a:r>
            <a:r>
              <a:rPr kumimoji="0" lang="en-US" sz="4400" b="0" i="0" u="none" strike="noStrike" kern="1200" cap="none" spc="0" normalizeH="0" baseline="0" noProof="0" dirty="0">
                <a:ln>
                  <a:noFill/>
                </a:ln>
                <a:solidFill>
                  <a:srgbClr val="D2562B"/>
                </a:solidFill>
                <a:effectLst/>
                <a:uLnTx/>
                <a:uFillTx/>
                <a:latin typeface="Teko Regular" panose="02000000000000000000" pitchFamily="2" charset="0"/>
                <a:ea typeface="+mn-ea"/>
                <a:cs typeface="Teko Regular" panose="02000000000000000000" pitchFamily="2" charset="0"/>
              </a:rPr>
              <a:t> </a:t>
            </a:r>
            <a:r>
              <a:rPr kumimoji="0" lang="en-US" sz="4400" b="0" i="0" u="none" strike="noStrike" kern="1200" cap="none" spc="0" normalizeH="0" baseline="0" noProof="0" dirty="0">
                <a:ln>
                  <a:noFill/>
                </a:ln>
                <a:solidFill>
                  <a:srgbClr val="17687F"/>
                </a:solidFill>
                <a:effectLst/>
                <a:uLnTx/>
                <a:uFillTx/>
                <a:latin typeface="Teko Regular" panose="02000000000000000000" pitchFamily="2" charset="0"/>
                <a:ea typeface="+mn-ea"/>
                <a:cs typeface="Teko Regular" panose="02000000000000000000" pitchFamily="2" charset="0"/>
              </a:rPr>
              <a:t>ACT CERTIFICATIONS</a:t>
            </a:r>
          </a:p>
        </p:txBody>
      </p:sp>
    </p:spTree>
    <p:extLst>
      <p:ext uri="{BB962C8B-B14F-4D97-AF65-F5344CB8AC3E}">
        <p14:creationId xmlns:p14="http://schemas.microsoft.com/office/powerpoint/2010/main" val="2509629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Custom 1">
      <a:dk1>
        <a:sysClr val="windowText" lastClr="000000"/>
      </a:dk1>
      <a:lt1>
        <a:sysClr val="window" lastClr="FFFFFF"/>
      </a:lt1>
      <a:dk2>
        <a:srgbClr val="000000"/>
      </a:dk2>
      <a:lt2>
        <a:srgbClr val="0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headEnd type="triangle" w="lg" len="lg"/>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2B2B2"/>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B2B2B2"/>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26418</TotalTime>
  <Words>7968</Words>
  <Application>Microsoft Office PowerPoint</Application>
  <PresentationFormat>Widescreen</PresentationFormat>
  <Paragraphs>933</Paragraphs>
  <Slides>107</Slides>
  <Notes>98</Notes>
  <HiddenSlides>2</HiddenSlides>
  <MMClips>0</MMClips>
  <ScaleCrop>false</ScaleCrop>
  <HeadingPairs>
    <vt:vector size="8" baseType="variant">
      <vt:variant>
        <vt:lpstr>Fonts Used</vt:lpstr>
      </vt:variant>
      <vt:variant>
        <vt:i4>16</vt:i4>
      </vt:variant>
      <vt:variant>
        <vt:lpstr>Theme</vt:lpstr>
      </vt:variant>
      <vt:variant>
        <vt:i4>15</vt:i4>
      </vt:variant>
      <vt:variant>
        <vt:lpstr>Embedded OLE Servers</vt:lpstr>
      </vt:variant>
      <vt:variant>
        <vt:i4>1</vt:i4>
      </vt:variant>
      <vt:variant>
        <vt:lpstr>Slide Titles</vt:lpstr>
      </vt:variant>
      <vt:variant>
        <vt:i4>107</vt:i4>
      </vt:variant>
    </vt:vector>
  </HeadingPairs>
  <TitlesOfParts>
    <vt:vector size="139" baseType="lpstr">
      <vt:lpstr>Teko Light</vt:lpstr>
      <vt:lpstr>Raleway</vt:lpstr>
      <vt:lpstr>Trebuchet MS</vt:lpstr>
      <vt:lpstr>Titillium Web  </vt:lpstr>
      <vt:lpstr>Eurostile</vt:lpstr>
      <vt:lpstr>Courier New</vt:lpstr>
      <vt:lpstr>Arial</vt:lpstr>
      <vt:lpstr>Tahoma</vt:lpstr>
      <vt:lpstr>Titillium Web Light</vt:lpstr>
      <vt:lpstr>Titillium Web</vt:lpstr>
      <vt:lpstr>Yu Gothic UI Semibold</vt:lpstr>
      <vt:lpstr>Wingdings</vt:lpstr>
      <vt:lpstr>Teko Regular</vt:lpstr>
      <vt:lpstr>Calibri</vt:lpstr>
      <vt:lpstr>Architype-Light</vt:lpstr>
      <vt:lpstr>Teko</vt:lpstr>
      <vt:lpstr>Default Design</vt:lpstr>
      <vt:lpstr>6_Office Theme</vt:lpstr>
      <vt:lpstr>7_Office Theme</vt:lpstr>
      <vt:lpstr>3_Office Theme</vt:lpstr>
      <vt:lpstr>4_Office Theme</vt:lpstr>
      <vt:lpstr>5_Office Theme</vt:lpstr>
      <vt:lpstr>8_Office Theme</vt:lpstr>
      <vt:lpstr>4_Default Design</vt:lpstr>
      <vt:lpstr>19_Office Theme</vt:lpstr>
      <vt:lpstr>9_Office Theme</vt:lpstr>
      <vt:lpstr>10_Office Theme</vt:lpstr>
      <vt:lpstr>15_Office Theme</vt:lpstr>
      <vt:lpstr>11_Office Theme</vt:lpstr>
      <vt:lpstr>Office Theme</vt:lpstr>
      <vt:lpstr>12_Office Theme</vt:lpstr>
      <vt:lpstr>Worksheet</vt:lpstr>
      <vt:lpstr>PowerPoint Presentation</vt:lpstr>
      <vt:lpstr>INHERENT SUSTAINABLE ATTRIBUTES OF TILE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MANUFACTURING AND MATERIAL INGREDIENTS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PRODUCT DECLARATIONS (EPDs)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&amp; Specifying Ceramic Tile Systems</dc:title>
  <dc:creator>Scott Conwell</dc:creator>
  <cp:keywords>Tile</cp:keywords>
  <cp:lastModifiedBy>Conwell, Scott</cp:lastModifiedBy>
  <cp:revision>1116</cp:revision>
  <cp:lastPrinted>2016-03-07T23:29:39Z</cp:lastPrinted>
  <dcterms:created xsi:type="dcterms:W3CDTF">2004-10-19T18:39:15Z</dcterms:created>
  <dcterms:modified xsi:type="dcterms:W3CDTF">2025-10-10T19:11:32Z</dcterms:modified>
</cp:coreProperties>
</file>