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548" r:id="rId2"/>
    <p:sldId id="300" r:id="rId3"/>
    <p:sldId id="543" r:id="rId4"/>
    <p:sldId id="291" r:id="rId5"/>
    <p:sldId id="550" r:id="rId6"/>
    <p:sldId id="303" r:id="rId7"/>
    <p:sldId id="549" r:id="rId8"/>
    <p:sldId id="529" r:id="rId9"/>
    <p:sldId id="544" r:id="rId10"/>
    <p:sldId id="528" r:id="rId11"/>
    <p:sldId id="531" r:id="rId12"/>
    <p:sldId id="297" r:id="rId13"/>
    <p:sldId id="266" r:id="rId14"/>
    <p:sldId id="330" r:id="rId15"/>
    <p:sldId id="532" r:id="rId16"/>
    <p:sldId id="337" r:id="rId17"/>
    <p:sldId id="338" r:id="rId18"/>
    <p:sldId id="339" r:id="rId19"/>
    <p:sldId id="292" r:id="rId20"/>
    <p:sldId id="534" r:id="rId21"/>
    <p:sldId id="327" r:id="rId22"/>
    <p:sldId id="538" r:id="rId23"/>
    <p:sldId id="539" r:id="rId24"/>
    <p:sldId id="540" r:id="rId25"/>
    <p:sldId id="541" r:id="rId26"/>
    <p:sldId id="552" r:id="rId27"/>
    <p:sldId id="551" r:id="rId28"/>
    <p:sldId id="553" r:id="rId29"/>
    <p:sldId id="546" r:id="rId30"/>
    <p:sldId id="326" r:id="rId31"/>
  </p:sldIdLst>
  <p:sldSz cx="13816013" cy="7772400"/>
  <p:notesSz cx="9156700" cy="5156200"/>
  <p:defaultTextStyle>
    <a:defPPr>
      <a:defRPr lang="en-US"/>
    </a:defPPr>
    <a:lvl1pPr marL="0" algn="l" defTabSz="1379190" rtl="0" eaLnBrk="1" latinLnBrk="0" hangingPunct="1">
      <a:defRPr sz="2715" kern="1200">
        <a:solidFill>
          <a:schemeClr val="tx1"/>
        </a:solidFill>
        <a:latin typeface="+mn-lt"/>
        <a:ea typeface="+mn-ea"/>
        <a:cs typeface="+mn-cs"/>
      </a:defRPr>
    </a:lvl1pPr>
    <a:lvl2pPr marL="689595" algn="l" defTabSz="1379190" rtl="0" eaLnBrk="1" latinLnBrk="0" hangingPunct="1">
      <a:defRPr sz="2715" kern="1200">
        <a:solidFill>
          <a:schemeClr val="tx1"/>
        </a:solidFill>
        <a:latin typeface="+mn-lt"/>
        <a:ea typeface="+mn-ea"/>
        <a:cs typeface="+mn-cs"/>
      </a:defRPr>
    </a:lvl2pPr>
    <a:lvl3pPr marL="1379190" algn="l" defTabSz="1379190" rtl="0" eaLnBrk="1" latinLnBrk="0" hangingPunct="1">
      <a:defRPr sz="2715" kern="1200">
        <a:solidFill>
          <a:schemeClr val="tx1"/>
        </a:solidFill>
        <a:latin typeface="+mn-lt"/>
        <a:ea typeface="+mn-ea"/>
        <a:cs typeface="+mn-cs"/>
      </a:defRPr>
    </a:lvl3pPr>
    <a:lvl4pPr marL="2068784" algn="l" defTabSz="1379190" rtl="0" eaLnBrk="1" latinLnBrk="0" hangingPunct="1">
      <a:defRPr sz="2715" kern="1200">
        <a:solidFill>
          <a:schemeClr val="tx1"/>
        </a:solidFill>
        <a:latin typeface="+mn-lt"/>
        <a:ea typeface="+mn-ea"/>
        <a:cs typeface="+mn-cs"/>
      </a:defRPr>
    </a:lvl4pPr>
    <a:lvl5pPr marL="2758379" algn="l" defTabSz="1379190" rtl="0" eaLnBrk="1" latinLnBrk="0" hangingPunct="1">
      <a:defRPr sz="2715" kern="1200">
        <a:solidFill>
          <a:schemeClr val="tx1"/>
        </a:solidFill>
        <a:latin typeface="+mn-lt"/>
        <a:ea typeface="+mn-ea"/>
        <a:cs typeface="+mn-cs"/>
      </a:defRPr>
    </a:lvl5pPr>
    <a:lvl6pPr marL="3447974" algn="l" defTabSz="1379190" rtl="0" eaLnBrk="1" latinLnBrk="0" hangingPunct="1">
      <a:defRPr sz="2715" kern="1200">
        <a:solidFill>
          <a:schemeClr val="tx1"/>
        </a:solidFill>
        <a:latin typeface="+mn-lt"/>
        <a:ea typeface="+mn-ea"/>
        <a:cs typeface="+mn-cs"/>
      </a:defRPr>
    </a:lvl6pPr>
    <a:lvl7pPr marL="4137569" algn="l" defTabSz="1379190" rtl="0" eaLnBrk="1" latinLnBrk="0" hangingPunct="1">
      <a:defRPr sz="2715" kern="1200">
        <a:solidFill>
          <a:schemeClr val="tx1"/>
        </a:solidFill>
        <a:latin typeface="+mn-lt"/>
        <a:ea typeface="+mn-ea"/>
        <a:cs typeface="+mn-cs"/>
      </a:defRPr>
    </a:lvl7pPr>
    <a:lvl8pPr marL="4827163" algn="l" defTabSz="1379190" rtl="0" eaLnBrk="1" latinLnBrk="0" hangingPunct="1">
      <a:defRPr sz="2715" kern="1200">
        <a:solidFill>
          <a:schemeClr val="tx1"/>
        </a:solidFill>
        <a:latin typeface="+mn-lt"/>
        <a:ea typeface="+mn-ea"/>
        <a:cs typeface="+mn-cs"/>
      </a:defRPr>
    </a:lvl8pPr>
    <a:lvl9pPr marL="5516758" algn="l" defTabSz="1379190" rtl="0" eaLnBrk="1" latinLnBrk="0" hangingPunct="1">
      <a:defRPr sz="271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41" userDrawn="1">
          <p15:clr>
            <a:srgbClr val="A4A3A4"/>
          </p15:clr>
        </p15:guide>
        <p15:guide id="2" pos="32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C00"/>
    <a:srgbClr val="BC9A25"/>
    <a:srgbClr val="3FAC9D"/>
    <a:srgbClr val="46BEAD"/>
    <a:srgbClr val="6F08D5"/>
    <a:srgbClr val="0ABE6B"/>
    <a:srgbClr val="BCB0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59"/>
    <p:restoredTop sz="94830"/>
  </p:normalViewPr>
  <p:slideViewPr>
    <p:cSldViewPr>
      <p:cViewPr varScale="1">
        <p:scale>
          <a:sx n="76" d="100"/>
          <a:sy n="76" d="100"/>
        </p:scale>
        <p:origin x="216" y="640"/>
      </p:cViewPr>
      <p:guideLst>
        <p:guide orient="horz" pos="4341"/>
        <p:guide pos="325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7163" cy="2587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6363" y="0"/>
            <a:ext cx="3968750" cy="258763"/>
          </a:xfrm>
          <a:prstGeom prst="rect">
            <a:avLst/>
          </a:prstGeom>
        </p:spPr>
        <p:txBody>
          <a:bodyPr vert="horz" lIns="91440" tIns="45720" rIns="91440" bIns="45720" rtlCol="0"/>
          <a:lstStyle>
            <a:lvl1pPr algn="r">
              <a:defRPr sz="1200"/>
            </a:lvl1pPr>
          </a:lstStyle>
          <a:p>
            <a:fld id="{F3AE0918-5099-5748-B1D5-93BE88EEEB01}" type="datetimeFigureOut">
              <a:rPr lang="en-US" smtClean="0"/>
              <a:t>1/20/24</a:t>
            </a:fld>
            <a:endParaRPr lang="en-US"/>
          </a:p>
        </p:txBody>
      </p:sp>
      <p:sp>
        <p:nvSpPr>
          <p:cNvPr id="4" name="Slide Image Placeholder 3"/>
          <p:cNvSpPr>
            <a:spLocks noGrp="1" noRot="1" noChangeAspect="1"/>
          </p:cNvSpPr>
          <p:nvPr>
            <p:ph type="sldImg" idx="2"/>
          </p:nvPr>
        </p:nvSpPr>
        <p:spPr>
          <a:xfrm>
            <a:off x="3032125" y="644525"/>
            <a:ext cx="3092450" cy="1739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5988" y="2481263"/>
            <a:ext cx="7324725" cy="20304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897438"/>
            <a:ext cx="3967163" cy="2587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6363" y="4897438"/>
            <a:ext cx="3968750" cy="258762"/>
          </a:xfrm>
          <a:prstGeom prst="rect">
            <a:avLst/>
          </a:prstGeom>
        </p:spPr>
        <p:txBody>
          <a:bodyPr vert="horz" lIns="91440" tIns="45720" rIns="91440" bIns="45720" rtlCol="0" anchor="b"/>
          <a:lstStyle>
            <a:lvl1pPr algn="r">
              <a:defRPr sz="1200"/>
            </a:lvl1pPr>
          </a:lstStyle>
          <a:p>
            <a:fld id="{D413ED55-734A-5B42-81A1-786C2DA7A13D}" type="slidenum">
              <a:rPr lang="en-US" smtClean="0"/>
              <a:t>‹#›</a:t>
            </a:fld>
            <a:endParaRPr lang="en-US"/>
          </a:p>
        </p:txBody>
      </p:sp>
    </p:spTree>
    <p:extLst>
      <p:ext uri="{BB962C8B-B14F-4D97-AF65-F5344CB8AC3E}">
        <p14:creationId xmlns:p14="http://schemas.microsoft.com/office/powerpoint/2010/main" val="1667107500"/>
      </p:ext>
    </p:extLst>
  </p:cSld>
  <p:clrMap bg1="lt1" tx1="dk1" bg2="lt2" tx2="dk2" accent1="accent1" accent2="accent2" accent3="accent3" accent4="accent4" accent5="accent5" accent6="accent6" hlink="hlink" folHlink="folHlink"/>
  <p:notesStyle>
    <a:lvl1pPr marL="0" algn="l" defTabSz="1379190" rtl="0" eaLnBrk="1" latinLnBrk="0" hangingPunct="1">
      <a:defRPr sz="1810" kern="1200">
        <a:solidFill>
          <a:schemeClr val="tx1"/>
        </a:solidFill>
        <a:latin typeface="+mn-lt"/>
        <a:ea typeface="+mn-ea"/>
        <a:cs typeface="+mn-cs"/>
      </a:defRPr>
    </a:lvl1pPr>
    <a:lvl2pPr marL="689595" algn="l" defTabSz="1379190" rtl="0" eaLnBrk="1" latinLnBrk="0" hangingPunct="1">
      <a:defRPr sz="1810" kern="1200">
        <a:solidFill>
          <a:schemeClr val="tx1"/>
        </a:solidFill>
        <a:latin typeface="+mn-lt"/>
        <a:ea typeface="+mn-ea"/>
        <a:cs typeface="+mn-cs"/>
      </a:defRPr>
    </a:lvl2pPr>
    <a:lvl3pPr marL="1379190" algn="l" defTabSz="1379190" rtl="0" eaLnBrk="1" latinLnBrk="0" hangingPunct="1">
      <a:defRPr sz="1810" kern="1200">
        <a:solidFill>
          <a:schemeClr val="tx1"/>
        </a:solidFill>
        <a:latin typeface="+mn-lt"/>
        <a:ea typeface="+mn-ea"/>
        <a:cs typeface="+mn-cs"/>
      </a:defRPr>
    </a:lvl3pPr>
    <a:lvl4pPr marL="2068784" algn="l" defTabSz="1379190" rtl="0" eaLnBrk="1" latinLnBrk="0" hangingPunct="1">
      <a:defRPr sz="1810" kern="1200">
        <a:solidFill>
          <a:schemeClr val="tx1"/>
        </a:solidFill>
        <a:latin typeface="+mn-lt"/>
        <a:ea typeface="+mn-ea"/>
        <a:cs typeface="+mn-cs"/>
      </a:defRPr>
    </a:lvl4pPr>
    <a:lvl5pPr marL="2758379" algn="l" defTabSz="1379190" rtl="0" eaLnBrk="1" latinLnBrk="0" hangingPunct="1">
      <a:defRPr sz="1810" kern="1200">
        <a:solidFill>
          <a:schemeClr val="tx1"/>
        </a:solidFill>
        <a:latin typeface="+mn-lt"/>
        <a:ea typeface="+mn-ea"/>
        <a:cs typeface="+mn-cs"/>
      </a:defRPr>
    </a:lvl5pPr>
    <a:lvl6pPr marL="3447974" algn="l" defTabSz="1379190" rtl="0" eaLnBrk="1" latinLnBrk="0" hangingPunct="1">
      <a:defRPr sz="1810" kern="1200">
        <a:solidFill>
          <a:schemeClr val="tx1"/>
        </a:solidFill>
        <a:latin typeface="+mn-lt"/>
        <a:ea typeface="+mn-ea"/>
        <a:cs typeface="+mn-cs"/>
      </a:defRPr>
    </a:lvl6pPr>
    <a:lvl7pPr marL="4137569" algn="l" defTabSz="1379190" rtl="0" eaLnBrk="1" latinLnBrk="0" hangingPunct="1">
      <a:defRPr sz="1810" kern="1200">
        <a:solidFill>
          <a:schemeClr val="tx1"/>
        </a:solidFill>
        <a:latin typeface="+mn-lt"/>
        <a:ea typeface="+mn-ea"/>
        <a:cs typeface="+mn-cs"/>
      </a:defRPr>
    </a:lvl7pPr>
    <a:lvl8pPr marL="4827163" algn="l" defTabSz="1379190" rtl="0" eaLnBrk="1" latinLnBrk="0" hangingPunct="1">
      <a:defRPr sz="1810" kern="1200">
        <a:solidFill>
          <a:schemeClr val="tx1"/>
        </a:solidFill>
        <a:latin typeface="+mn-lt"/>
        <a:ea typeface="+mn-ea"/>
        <a:cs typeface="+mn-cs"/>
      </a:defRPr>
    </a:lvl8pPr>
    <a:lvl9pPr marL="5516758" algn="l" defTabSz="1379190" rtl="0" eaLnBrk="1" latinLnBrk="0" hangingPunct="1">
      <a:defRPr sz="181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005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32125" y="644525"/>
            <a:ext cx="3092450" cy="1739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13ED55-734A-5B42-81A1-786C2DA7A13D}" type="slidenum">
              <a:rPr lang="en-US" smtClean="0"/>
              <a:t>21</a:t>
            </a:fld>
            <a:endParaRPr lang="en-US"/>
          </a:p>
        </p:txBody>
      </p:sp>
    </p:spTree>
    <p:extLst>
      <p:ext uri="{BB962C8B-B14F-4D97-AF65-F5344CB8AC3E}">
        <p14:creationId xmlns:p14="http://schemas.microsoft.com/office/powerpoint/2010/main" val="478145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32125" y="644525"/>
            <a:ext cx="3092450" cy="1739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13ED55-734A-5B42-81A1-786C2DA7A13D}" type="slidenum">
              <a:rPr lang="en-US" smtClean="0"/>
              <a:t>26</a:t>
            </a:fld>
            <a:endParaRPr lang="en-US"/>
          </a:p>
        </p:txBody>
      </p:sp>
    </p:spTree>
    <p:extLst>
      <p:ext uri="{BB962C8B-B14F-4D97-AF65-F5344CB8AC3E}">
        <p14:creationId xmlns:p14="http://schemas.microsoft.com/office/powerpoint/2010/main" val="2528776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36201" y="2409444"/>
            <a:ext cx="11743611" cy="21544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072402" y="4352544"/>
            <a:ext cx="967120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3796851" cy="7753256"/>
          </a:xfrm>
          <a:custGeom>
            <a:avLst/>
            <a:gdLst/>
            <a:ahLst/>
            <a:cxnLst/>
            <a:rect l="l" t="t" r="r" b="b"/>
            <a:pathLst>
              <a:path w="9144000" h="5143500">
                <a:moveTo>
                  <a:pt x="0" y="0"/>
                </a:moveTo>
                <a:lnTo>
                  <a:pt x="9144000" y="0"/>
                </a:lnTo>
                <a:lnTo>
                  <a:pt x="9144000" y="5143500"/>
                </a:lnTo>
                <a:lnTo>
                  <a:pt x="0" y="5143500"/>
                </a:lnTo>
                <a:lnTo>
                  <a:pt x="0" y="0"/>
                </a:lnTo>
                <a:close/>
              </a:path>
            </a:pathLst>
          </a:custGeom>
          <a:solidFill>
            <a:srgbClr val="F3F3F3"/>
          </a:solidFill>
        </p:spPr>
        <p:txBody>
          <a:bodyPr wrap="square" lIns="0" tIns="0" rIns="0" bIns="0" rtlCol="0"/>
          <a:lstStyle/>
          <a:p>
            <a:endParaRPr sz="4093"/>
          </a:p>
        </p:txBody>
      </p:sp>
      <p:sp>
        <p:nvSpPr>
          <p:cNvPr id="2" name="Holder 2"/>
          <p:cNvSpPr>
            <a:spLocks noGrp="1"/>
          </p:cNvSpPr>
          <p:nvPr>
            <p:ph type="title"/>
          </p:nvPr>
        </p:nvSpPr>
        <p:spPr>
          <a:xfrm>
            <a:off x="2069041" y="185508"/>
            <a:ext cx="9677931" cy="324704"/>
          </a:xfrm>
        </p:spPr>
        <p:txBody>
          <a:bodyPr lIns="0" tIns="0" rIns="0" bIns="0"/>
          <a:lstStyle>
            <a:lvl1pPr>
              <a:defRPr sz="211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069041" y="185508"/>
            <a:ext cx="9677931" cy="324704"/>
          </a:xfrm>
        </p:spPr>
        <p:txBody>
          <a:bodyPr lIns="0" tIns="0" rIns="0" bIns="0"/>
          <a:lstStyle>
            <a:lvl1pPr>
              <a:defRPr sz="2110" b="1" i="0">
                <a:solidFill>
                  <a:schemeClr val="tx1"/>
                </a:solidFill>
                <a:latin typeface="Arial"/>
                <a:cs typeface="Arial"/>
              </a:defRPr>
            </a:lvl1pPr>
          </a:lstStyle>
          <a:p>
            <a:endParaRPr/>
          </a:p>
        </p:txBody>
      </p:sp>
      <p:sp>
        <p:nvSpPr>
          <p:cNvPr id="3" name="Holder 3"/>
          <p:cNvSpPr>
            <a:spLocks noGrp="1"/>
          </p:cNvSpPr>
          <p:nvPr>
            <p:ph sz="half" idx="2"/>
          </p:nvPr>
        </p:nvSpPr>
        <p:spPr>
          <a:xfrm>
            <a:off x="690801" y="1787652"/>
            <a:ext cx="600996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115246" y="1787652"/>
            <a:ext cx="6009965"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069041" y="185508"/>
            <a:ext cx="9677931" cy="324704"/>
          </a:xfrm>
        </p:spPr>
        <p:txBody>
          <a:bodyPr lIns="0" tIns="0" rIns="0" bIns="0"/>
          <a:lstStyle>
            <a:lvl1pPr>
              <a:defRPr sz="211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069039" y="185507"/>
            <a:ext cx="9677932" cy="359906"/>
          </a:xfrm>
          <a:prstGeom prst="rect">
            <a:avLst/>
          </a:prstGeom>
        </p:spPr>
        <p:txBody>
          <a:bodyPr>
            <a:normAutofit/>
          </a:bodyPr>
          <a:lstStyle/>
          <a:p>
            <a:r>
              <a:t>Title Text</a:t>
            </a:r>
          </a:p>
        </p:txBody>
      </p:sp>
      <p:sp>
        <p:nvSpPr>
          <p:cNvPr id="31" name="Body Level One…"/>
          <p:cNvSpPr txBox="1">
            <a:spLocks noGrp="1"/>
          </p:cNvSpPr>
          <p:nvPr>
            <p:ph type="body" idx="1"/>
          </p:nvPr>
        </p:nvSpPr>
        <p:spPr>
          <a:xfrm>
            <a:off x="300774" y="1170786"/>
            <a:ext cx="13214466" cy="5369849"/>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520165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eft hand layout">
    <p:bg>
      <p:bgPr>
        <a:solidFill>
          <a:srgbClr val="FCD82B"/>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B163E9-A571-8499-589C-3630E86420AF}"/>
              </a:ext>
            </a:extLst>
          </p:cNvPr>
          <p:cNvSpPr/>
          <p:nvPr userDrawn="1"/>
        </p:nvSpPr>
        <p:spPr>
          <a:xfrm>
            <a:off x="5155607" y="0"/>
            <a:ext cx="8660406"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sp>
        <p:nvSpPr>
          <p:cNvPr id="8" name="Holder 2">
            <a:extLst>
              <a:ext uri="{FF2B5EF4-FFF2-40B4-BE49-F238E27FC236}">
                <a16:creationId xmlns:a16="http://schemas.microsoft.com/office/drawing/2014/main" id="{C65FD637-F5A2-EBE1-4249-0A4CBC351EE9}"/>
              </a:ext>
            </a:extLst>
          </p:cNvPr>
          <p:cNvSpPr>
            <a:spLocks noGrp="1"/>
          </p:cNvSpPr>
          <p:nvPr>
            <p:ph type="title"/>
          </p:nvPr>
        </p:nvSpPr>
        <p:spPr>
          <a:xfrm>
            <a:off x="595494" y="914400"/>
            <a:ext cx="4015412" cy="553999"/>
          </a:xfrm>
          <a:prstGeom prst="rect">
            <a:avLst/>
          </a:prstGeom>
        </p:spPr>
        <p:txBody>
          <a:bodyPr wrap="square" lIns="0" tIns="0" rIns="0" bIns="0">
            <a:spAutoFit/>
          </a:bodyPr>
          <a:lstStyle>
            <a:lvl1pPr>
              <a:defRPr sz="3597" b="0" i="0">
                <a:solidFill>
                  <a:srgbClr val="010202"/>
                </a:solidFill>
                <a:latin typeface="+mj-lt"/>
                <a:cs typeface="Niveau Grotesk Medium" panose="02000000000000000000" pitchFamily="2" charset="77"/>
              </a:defRPr>
            </a:lvl1pPr>
          </a:lstStyle>
          <a:p>
            <a:endParaRPr lang="en-US" dirty="0"/>
          </a:p>
        </p:txBody>
      </p:sp>
      <p:sp>
        <p:nvSpPr>
          <p:cNvPr id="9" name="Holder 3">
            <a:extLst>
              <a:ext uri="{FF2B5EF4-FFF2-40B4-BE49-F238E27FC236}">
                <a16:creationId xmlns:a16="http://schemas.microsoft.com/office/drawing/2014/main" id="{12352D70-6F2F-E5CC-5552-84FE6839079C}"/>
              </a:ext>
            </a:extLst>
          </p:cNvPr>
          <p:cNvSpPr>
            <a:spLocks noGrp="1"/>
          </p:cNvSpPr>
          <p:nvPr>
            <p:ph idx="1"/>
          </p:nvPr>
        </p:nvSpPr>
        <p:spPr>
          <a:xfrm>
            <a:off x="595494" y="2362200"/>
            <a:ext cx="4015413" cy="276999"/>
          </a:xfrm>
          <a:prstGeom prst="rect">
            <a:avLst/>
          </a:prstGeom>
        </p:spPr>
        <p:txBody>
          <a:bodyPr wrap="square" lIns="0" tIns="0" rIns="0" bIns="0">
            <a:spAutoFit/>
          </a:bodyPr>
          <a:lstStyle>
            <a:lvl1pPr>
              <a:defRPr b="0" i="0">
                <a:solidFill>
                  <a:schemeClr val="tx1"/>
                </a:solidFill>
              </a:defRPr>
            </a:lvl1pPr>
          </a:lstStyle>
          <a:p>
            <a:endParaRPr dirty="0"/>
          </a:p>
        </p:txBody>
      </p:sp>
    </p:spTree>
    <p:extLst>
      <p:ext uri="{BB962C8B-B14F-4D97-AF65-F5344CB8AC3E}">
        <p14:creationId xmlns:p14="http://schemas.microsoft.com/office/powerpoint/2010/main" val="3481358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ayout 10">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5034E41E-7054-45D2-A9ED-540129A14FCA}"/>
              </a:ext>
            </a:extLst>
          </p:cNvPr>
          <p:cNvSpPr/>
          <p:nvPr userDrawn="1"/>
        </p:nvSpPr>
        <p:spPr>
          <a:xfrm>
            <a:off x="10248621" y="0"/>
            <a:ext cx="3567392" cy="7772400"/>
          </a:xfrm>
          <a:custGeom>
            <a:avLst/>
            <a:gdLst/>
            <a:ahLst/>
            <a:cxnLst/>
            <a:rect l="l" t="t" r="r" b="b"/>
            <a:pathLst>
              <a:path w="2597150" h="7772400">
                <a:moveTo>
                  <a:pt x="0" y="7772400"/>
                </a:moveTo>
                <a:lnTo>
                  <a:pt x="2597150" y="7772400"/>
                </a:lnTo>
                <a:lnTo>
                  <a:pt x="2597150" y="0"/>
                </a:lnTo>
                <a:lnTo>
                  <a:pt x="0" y="0"/>
                </a:lnTo>
                <a:lnTo>
                  <a:pt x="0" y="7772400"/>
                </a:lnTo>
                <a:close/>
              </a:path>
            </a:pathLst>
          </a:custGeom>
          <a:solidFill>
            <a:srgbClr val="FCD82B"/>
          </a:solidFill>
        </p:spPr>
        <p:txBody>
          <a:bodyPr wrap="square" lIns="0" tIns="0" rIns="0" bIns="0" rtlCol="0"/>
          <a:lstStyle/>
          <a:p>
            <a:endParaRPr sz="1800" dirty="0"/>
          </a:p>
        </p:txBody>
      </p:sp>
      <p:sp>
        <p:nvSpPr>
          <p:cNvPr id="15" name="Picture Placeholder 47">
            <a:extLst>
              <a:ext uri="{FF2B5EF4-FFF2-40B4-BE49-F238E27FC236}">
                <a16:creationId xmlns:a16="http://schemas.microsoft.com/office/drawing/2014/main" id="{AAF879DE-B5E1-47A3-89F8-C5AECE643836}"/>
              </a:ext>
            </a:extLst>
          </p:cNvPr>
          <p:cNvSpPr>
            <a:spLocks noGrp="1"/>
          </p:cNvSpPr>
          <p:nvPr>
            <p:ph type="pic" sz="quarter" idx="15"/>
          </p:nvPr>
        </p:nvSpPr>
        <p:spPr>
          <a:xfrm>
            <a:off x="7553450" y="635001"/>
            <a:ext cx="5390321" cy="251800"/>
          </a:xfrm>
          <a:prstGeom prst="rect">
            <a:avLst/>
          </a:prstGeom>
          <a:effectLst/>
        </p:spPr>
        <p:txBody>
          <a:bodyPr/>
          <a:lstStyle>
            <a:lvl1pPr marL="0" marR="0" indent="0" algn="l" defTabSz="914232"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p>
        </p:txBody>
      </p:sp>
      <p:sp>
        <p:nvSpPr>
          <p:cNvPr id="8" name="Holder 4">
            <a:extLst>
              <a:ext uri="{FF2B5EF4-FFF2-40B4-BE49-F238E27FC236}">
                <a16:creationId xmlns:a16="http://schemas.microsoft.com/office/drawing/2014/main" id="{5AF2F8BD-7BCC-415B-B311-6D2268844AD3}"/>
              </a:ext>
            </a:extLst>
          </p:cNvPr>
          <p:cNvSpPr txBox="1">
            <a:spLocks/>
          </p:cNvSpPr>
          <p:nvPr userDrawn="1"/>
        </p:nvSpPr>
        <p:spPr>
          <a:xfrm>
            <a:off x="331447" y="7411551"/>
            <a:ext cx="4270404" cy="138499"/>
          </a:xfrm>
          <a:prstGeom prst="rect">
            <a:avLst/>
          </a:prstGeom>
        </p:spPr>
        <p:txBody>
          <a:bodyPr lIns="0" tIns="0" rIns="0" bIns="0"/>
          <a:lstStyle>
            <a:defPPr>
              <a:defRPr lang="en-US"/>
            </a:defPPr>
            <a:lvl1pPr marL="0" algn="l" defTabSz="914400" rtl="0" eaLnBrk="1" latinLnBrk="0" hangingPunct="1">
              <a:defRPr sz="900" b="0" i="0" kern="1200">
                <a:solidFill>
                  <a:srgbClr val="010202"/>
                </a:solidFill>
                <a:latin typeface="Lucida Sans"/>
                <a:ea typeface="+mn-ea"/>
                <a:cs typeface="Lucida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698">
              <a:spcBef>
                <a:spcPts val="20"/>
              </a:spcBef>
            </a:pPr>
            <a:r>
              <a:rPr lang="en-US" sz="900" spc="0" dirty="0">
                <a:latin typeface="Niveau Grotesk Medium" panose="02000000000000000000" pitchFamily="2" charset="0"/>
              </a:rPr>
              <a:t>© 2023 THE BUREAU OF SMALL PROJECTS. CONFIDENTIAL</a:t>
            </a:r>
          </a:p>
        </p:txBody>
      </p:sp>
      <p:sp>
        <p:nvSpPr>
          <p:cNvPr id="13" name="Slide Number Placeholder 5">
            <a:extLst>
              <a:ext uri="{FF2B5EF4-FFF2-40B4-BE49-F238E27FC236}">
                <a16:creationId xmlns:a16="http://schemas.microsoft.com/office/drawing/2014/main" id="{652D8086-10C8-448F-B448-C6A5C669D69A}"/>
              </a:ext>
            </a:extLst>
          </p:cNvPr>
          <p:cNvSpPr txBox="1">
            <a:spLocks/>
          </p:cNvSpPr>
          <p:nvPr userDrawn="1"/>
        </p:nvSpPr>
        <p:spPr>
          <a:xfrm>
            <a:off x="13007417" y="7412212"/>
            <a:ext cx="621894" cy="137160"/>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E724CE-FC15-40FE-9A72-57D0D0F1830B}" type="slidenum">
              <a:rPr lang="en-US" sz="900" smtClean="0">
                <a:latin typeface="+mj-lt"/>
              </a:rPr>
              <a:pPr algn="r"/>
              <a:t>‹#›</a:t>
            </a:fld>
            <a:endParaRPr lang="en-US" sz="900" dirty="0">
              <a:latin typeface="+mj-lt"/>
            </a:endParaRPr>
          </a:p>
        </p:txBody>
      </p:sp>
      <p:sp>
        <p:nvSpPr>
          <p:cNvPr id="16" name="Text Placeholder 32">
            <a:extLst>
              <a:ext uri="{FF2B5EF4-FFF2-40B4-BE49-F238E27FC236}">
                <a16:creationId xmlns:a16="http://schemas.microsoft.com/office/drawing/2014/main" id="{5469C2C1-275E-47C0-8F9D-CB4353B9FFAC}"/>
              </a:ext>
            </a:extLst>
          </p:cNvPr>
          <p:cNvSpPr>
            <a:spLocks noGrp="1"/>
          </p:cNvSpPr>
          <p:nvPr>
            <p:ph type="body" sz="quarter" idx="49" hasCustomPrompt="1"/>
          </p:nvPr>
        </p:nvSpPr>
        <p:spPr>
          <a:xfrm>
            <a:off x="858434" y="1330115"/>
            <a:ext cx="5943328" cy="955886"/>
          </a:xfrm>
          <a:effectLst/>
        </p:spPr>
        <p:txBody>
          <a:bodyPr anchor="t" anchorCtr="0">
            <a:normAutofit/>
          </a:bodyPr>
          <a:lstStyle>
            <a:lvl1pPr marL="0" indent="0" algn="l">
              <a:lnSpc>
                <a:spcPct val="110000"/>
              </a:lnSpc>
              <a:buNone/>
              <a:defRPr sz="3000" b="0" baseline="0">
                <a:solidFill>
                  <a:srgbClr val="010202"/>
                </a:solidFill>
                <a:effectLst/>
                <a:latin typeface="+mj-lt"/>
              </a:defRPr>
            </a:lvl1pPr>
          </a:lstStyle>
          <a:p>
            <a:pPr lvl="0"/>
            <a:r>
              <a:rPr lang="en-US" dirty="0"/>
              <a:t>TITLE GOES HERE</a:t>
            </a:r>
          </a:p>
        </p:txBody>
      </p:sp>
      <p:sp>
        <p:nvSpPr>
          <p:cNvPr id="19" name="Text Placeholder 2">
            <a:extLst>
              <a:ext uri="{FF2B5EF4-FFF2-40B4-BE49-F238E27FC236}">
                <a16:creationId xmlns:a16="http://schemas.microsoft.com/office/drawing/2014/main" id="{3E5D695F-CDBA-4E11-B3B0-B069D58FABDC}"/>
              </a:ext>
            </a:extLst>
          </p:cNvPr>
          <p:cNvSpPr>
            <a:spLocks noGrp="1"/>
          </p:cNvSpPr>
          <p:nvPr>
            <p:ph type="body" idx="41" hasCustomPrompt="1"/>
          </p:nvPr>
        </p:nvSpPr>
        <p:spPr>
          <a:xfrm>
            <a:off x="731440" y="2566176"/>
            <a:ext cx="5943328" cy="3810769"/>
          </a:xfrm>
        </p:spPr>
        <p:txBody>
          <a:bodyPr lIns="91440">
            <a:normAutofit/>
          </a:bodyPr>
          <a:lstStyle>
            <a:lvl1pPr marL="0" indent="0" algn="just">
              <a:lnSpc>
                <a:spcPct val="143000"/>
              </a:lnSpc>
              <a:spcBef>
                <a:spcPts val="0"/>
              </a:spcBef>
              <a:spcAft>
                <a:spcPts val="1800"/>
              </a:spcAft>
              <a:buNone/>
              <a:defRPr sz="1400">
                <a:solidFill>
                  <a:schemeClr val="bg2">
                    <a:lumMod val="10000"/>
                  </a:schemeClr>
                </a:solidFill>
              </a:defRPr>
            </a:lvl1pPr>
            <a:lvl2pPr marL="377120" indent="0">
              <a:buNone/>
              <a:defRPr sz="1650">
                <a:solidFill>
                  <a:schemeClr val="tx1">
                    <a:tint val="75000"/>
                  </a:schemeClr>
                </a:solidFill>
              </a:defRPr>
            </a:lvl2pPr>
            <a:lvl3pPr marL="754242" indent="0">
              <a:buNone/>
              <a:defRPr sz="1485">
                <a:solidFill>
                  <a:schemeClr val="tx1">
                    <a:tint val="75000"/>
                  </a:schemeClr>
                </a:solidFill>
              </a:defRPr>
            </a:lvl3pPr>
            <a:lvl4pPr marL="1131362" indent="0">
              <a:buNone/>
              <a:defRPr sz="1320">
                <a:solidFill>
                  <a:schemeClr val="tx1">
                    <a:tint val="75000"/>
                  </a:schemeClr>
                </a:solidFill>
              </a:defRPr>
            </a:lvl4pPr>
            <a:lvl5pPr marL="1508483" indent="0">
              <a:buNone/>
              <a:defRPr sz="1320">
                <a:solidFill>
                  <a:schemeClr val="tx1">
                    <a:tint val="75000"/>
                  </a:schemeClr>
                </a:solidFill>
              </a:defRPr>
            </a:lvl5pPr>
            <a:lvl6pPr marL="1885603" indent="0">
              <a:buNone/>
              <a:defRPr sz="1320">
                <a:solidFill>
                  <a:schemeClr val="tx1">
                    <a:tint val="75000"/>
                  </a:schemeClr>
                </a:solidFill>
              </a:defRPr>
            </a:lvl6pPr>
            <a:lvl7pPr marL="2262724" indent="0">
              <a:buNone/>
              <a:defRPr sz="1320">
                <a:solidFill>
                  <a:schemeClr val="tx1">
                    <a:tint val="75000"/>
                  </a:schemeClr>
                </a:solidFill>
              </a:defRPr>
            </a:lvl7pPr>
            <a:lvl8pPr marL="2639845" indent="0">
              <a:buNone/>
              <a:defRPr sz="1320">
                <a:solidFill>
                  <a:schemeClr val="tx1">
                    <a:tint val="75000"/>
                  </a:schemeClr>
                </a:solidFill>
              </a:defRPr>
            </a:lvl8pPr>
            <a:lvl9pPr marL="3016965" indent="0">
              <a:buNone/>
              <a:defRPr sz="1320">
                <a:solidFill>
                  <a:schemeClr val="tx1">
                    <a:tint val="75000"/>
                  </a:schemeClr>
                </a:solidFill>
              </a:defRPr>
            </a:lvl9pPr>
          </a:lstStyle>
          <a:p>
            <a:pPr lvl="0"/>
            <a:r>
              <a:rPr lang="en-US" dirty="0"/>
              <a:t>Text description</a:t>
            </a:r>
          </a:p>
        </p:txBody>
      </p:sp>
    </p:spTree>
    <p:extLst>
      <p:ext uri="{BB962C8B-B14F-4D97-AF65-F5344CB8AC3E}">
        <p14:creationId xmlns:p14="http://schemas.microsoft.com/office/powerpoint/2010/main" val="427839185"/>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guide id="3" pos="8506">
          <p15:clr>
            <a:srgbClr val="FBAE40"/>
          </p15:clr>
        </p15:guide>
        <p15:guide id="4" pos="52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69041" y="185508"/>
            <a:ext cx="9677931" cy="215444"/>
          </a:xfrm>
          <a:prstGeom prst="rect">
            <a:avLst/>
          </a:prstGeom>
        </p:spPr>
        <p:txBody>
          <a:bodyPr wrap="square" lIns="0" tIns="0" rIns="0" bIns="0">
            <a:spAutoFit/>
          </a:bodyPr>
          <a:lstStyle>
            <a:lvl1pPr>
              <a:defRPr sz="1400" b="1" i="0">
                <a:solidFill>
                  <a:schemeClr val="tx1"/>
                </a:solidFill>
                <a:latin typeface="Arial"/>
                <a:cs typeface="Arial"/>
              </a:defRPr>
            </a:lvl1pPr>
          </a:lstStyle>
          <a:p>
            <a:endParaRPr/>
          </a:p>
        </p:txBody>
      </p:sp>
      <p:sp>
        <p:nvSpPr>
          <p:cNvPr id="3" name="Holder 3"/>
          <p:cNvSpPr>
            <a:spLocks noGrp="1"/>
          </p:cNvSpPr>
          <p:nvPr>
            <p:ph type="body" idx="1"/>
          </p:nvPr>
        </p:nvSpPr>
        <p:spPr>
          <a:xfrm>
            <a:off x="300772" y="1170786"/>
            <a:ext cx="1321446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697445" y="7228332"/>
            <a:ext cx="4421124" cy="41780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90801" y="7228332"/>
            <a:ext cx="3177683" cy="41780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1/20/24</a:t>
            </a:fld>
            <a:endParaRPr lang="en-US"/>
          </a:p>
        </p:txBody>
      </p:sp>
      <p:sp>
        <p:nvSpPr>
          <p:cNvPr id="6" name="Holder 6"/>
          <p:cNvSpPr>
            <a:spLocks noGrp="1"/>
          </p:cNvSpPr>
          <p:nvPr>
            <p:ph type="sldNum" sz="quarter" idx="7"/>
          </p:nvPr>
        </p:nvSpPr>
        <p:spPr>
          <a:xfrm>
            <a:off x="9947530" y="7228332"/>
            <a:ext cx="3177683" cy="41780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p:bodyStyle>
    <p:other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smallprojectsbureau.com/case-studies/arcules-canon-group/" TargetMode="External"/><Relationship Id="rId2" Type="http://schemas.openxmlformats.org/officeDocument/2006/relationships/image" Target="../media/image12.tif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hyperlink" Target="https://www.smallprojectsbureau.com/case-studies/imagist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smallprojectsbureau.com/case-studies/sensei-biotherapeutics/"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https://www.smallprojectsbureau.com/case-studies/everyone-matters/"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hyperlink" Target="https://www.smallprojectsbureau.com/case-studies/great-gun-oysters/" TargetMode="Externa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hyperlink" Target="https://www.smallprojectsbureau.com/case-studies/imagista/" TargetMode="External"/><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smallprojectsbureau.com/case-studies/stonehill-taylor/"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mallprojectsbureau.com/case-studies/sheep-inc/"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hyperlink" Target="https://www.smallprojectsbureau.com/case-studies/imagist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smallprojectsbureau.com/case-studies/aptedge/" TargetMode="External"/><Relationship Id="rId5" Type="http://schemas.openxmlformats.org/officeDocument/2006/relationships/image" Target="../media/image3.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smallprojectsbureau.com/case-studies/aux-architecture/"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smallprojectsbureau.com/case-studies/rogall-co/"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smallprojectsbureau.com/case-studies/jackson-design-and-remodeling/"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smallprojectsbureau.com/case-studies/klang-associates/" TargetMode="External"/><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hyperlink" Target="https://www.smallprojectsbureau.com/case-studies/us-fish-and-wildlife-service-americas-wildlife-refug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s://www.smallprojectsbureau.com/case-studies/monolith/"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unsplash.com/" TargetMode="External"/><Relationship Id="rId13" Type="http://schemas.openxmlformats.org/officeDocument/2006/relationships/hyperlink" Target="https://www.hotjar.com/" TargetMode="External"/><Relationship Id="rId3" Type="http://schemas.openxmlformats.org/officeDocument/2006/relationships/hyperlink" Target="https://www.shopify.com/" TargetMode="External"/><Relationship Id="rId7" Type="http://schemas.openxmlformats.org/officeDocument/2006/relationships/hyperlink" Target="https://chat.openai.com/" TargetMode="External"/><Relationship Id="rId12" Type="http://schemas.openxmlformats.org/officeDocument/2006/relationships/hyperlink" Target="https://analytics.withgoogle.com/" TargetMode="External"/><Relationship Id="rId2" Type="http://schemas.openxmlformats.org/officeDocument/2006/relationships/hyperlink" Target="https://wordpress.com/" TargetMode="External"/><Relationship Id="rId16" Type="http://schemas.openxmlformats.org/officeDocument/2006/relationships/hyperlink" Target="https://www.templatemonster.com/" TargetMode="External"/><Relationship Id="rId1" Type="http://schemas.openxmlformats.org/officeDocument/2006/relationships/slideLayout" Target="../slideLayouts/slideLayout2.xml"/><Relationship Id="rId6" Type="http://schemas.openxmlformats.org/officeDocument/2006/relationships/hyperlink" Target="https://webflow.com/" TargetMode="External"/><Relationship Id="rId11" Type="http://schemas.openxmlformats.org/officeDocument/2006/relationships/hyperlink" Target="https://www.behance.net/" TargetMode="External"/><Relationship Id="rId5" Type="http://schemas.openxmlformats.org/officeDocument/2006/relationships/hyperlink" Target="https://www.wix.com/" TargetMode="External"/><Relationship Id="rId15" Type="http://schemas.openxmlformats.org/officeDocument/2006/relationships/hyperlink" Target="https://themeforest.net/" TargetMode="External"/><Relationship Id="rId10" Type="http://schemas.openxmlformats.org/officeDocument/2006/relationships/hyperlink" Target="https://stock.adobe.com/" TargetMode="External"/><Relationship Id="rId4" Type="http://schemas.openxmlformats.org/officeDocument/2006/relationships/hyperlink" Target="https://www.squarespace.com/" TargetMode="External"/><Relationship Id="rId9" Type="http://schemas.openxmlformats.org/officeDocument/2006/relationships/hyperlink" Target="https://www.shutterstock.com/" TargetMode="External"/><Relationship Id="rId14" Type="http://schemas.openxmlformats.org/officeDocument/2006/relationships/hyperlink" Target="https://www.crazyegg.co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hyperlink" Target="https://shop.nowwithpurpose.com/collections/things-we-like/products/kindness-is-contagious-documentary"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smallprojectsbureau.com/case-studies/us-fish-and-wildlife-service-americas-wildlife-refuges/" TargetMode="External"/><Relationship Id="rId2" Type="http://schemas.openxmlformats.org/officeDocument/2006/relationships/image" Target="../media/image7.jp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hyperlink" Target="https://www.smallprojectsbureau.com/case-studies/national-apartment-flooring/" TargetMode="External"/><Relationship Id="rId4" Type="http://schemas.openxmlformats.org/officeDocument/2006/relationships/hyperlink" Target="https://www.smallprojectsbureau.com/case-studies/the-planetary-societ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mallprojectsbureau.com/case-studies/tim-barber-architects/" TargetMode="External"/><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smallprojectsbureau.com/case-studies/everyone-matters/"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DB55B2-42B4-7640-B6D3-0C8579782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5" y="0"/>
            <a:ext cx="13787928" cy="7755710"/>
          </a:xfrm>
          <a:prstGeom prst="rect">
            <a:avLst/>
          </a:prstGeom>
        </p:spPr>
      </p:pic>
      <p:sp>
        <p:nvSpPr>
          <p:cNvPr id="7" name="Rectangle 6">
            <a:extLst>
              <a:ext uri="{FF2B5EF4-FFF2-40B4-BE49-F238E27FC236}">
                <a16:creationId xmlns:a16="http://schemas.microsoft.com/office/drawing/2014/main" id="{3BBA1708-05DD-BC4A-B4CF-3B3530D4DEC9}"/>
              </a:ext>
            </a:extLst>
          </p:cNvPr>
          <p:cNvSpPr/>
          <p:nvPr/>
        </p:nvSpPr>
        <p:spPr>
          <a:xfrm>
            <a:off x="-1" y="-18789"/>
            <a:ext cx="13816013" cy="779118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2DA0A51-2970-0247-9E44-06F3DDDA6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391" y="6298324"/>
            <a:ext cx="1668074" cy="937457"/>
          </a:xfrm>
          <a:prstGeom prst="rect">
            <a:avLst/>
          </a:prstGeom>
        </p:spPr>
      </p:pic>
      <p:sp>
        <p:nvSpPr>
          <p:cNvPr id="11" name="object 4">
            <a:extLst>
              <a:ext uri="{FF2B5EF4-FFF2-40B4-BE49-F238E27FC236}">
                <a16:creationId xmlns:a16="http://schemas.microsoft.com/office/drawing/2014/main" id="{02D0CE7D-B04C-A14A-9DED-87003E4D63FE}"/>
              </a:ext>
            </a:extLst>
          </p:cNvPr>
          <p:cNvSpPr txBox="1">
            <a:spLocks/>
          </p:cNvSpPr>
          <p:nvPr/>
        </p:nvSpPr>
        <p:spPr>
          <a:xfrm>
            <a:off x="2026326" y="2875718"/>
            <a:ext cx="9935654" cy="1689660"/>
          </a:xfrm>
          <a:prstGeom prst="rect">
            <a:avLst/>
          </a:prstGeom>
        </p:spPr>
        <p:txBody>
          <a:bodyPr vert="horz" wrap="square" lIns="0" tIns="19144" rIns="0" bIns="0" rtlCol="0">
            <a:spAutoFit/>
          </a:bodyPr>
          <a:lstStyle>
            <a:lvl1pPr>
              <a:defRPr sz="2110" b="1" i="0">
                <a:solidFill>
                  <a:schemeClr val="tx1"/>
                </a:solidFill>
                <a:latin typeface="Arial"/>
                <a:ea typeface="+mj-ea"/>
                <a:cs typeface="Arial"/>
              </a:defRPr>
            </a:lvl1pPr>
          </a:lstStyle>
          <a:p>
            <a:pPr algn="ctr" defTabSz="914400"/>
            <a:r>
              <a:rPr lang="en-US" sz="5427" b="0" kern="0" cap="all" dirty="0">
                <a:solidFill>
                  <a:schemeClr val="bg1"/>
                </a:solidFill>
                <a:latin typeface="Niveau Grotesk Medium" panose="02000000000000000000" pitchFamily="2" charset="77"/>
              </a:rPr>
              <a:t>A Beginners Guide to All Things Website Design</a:t>
            </a:r>
          </a:p>
        </p:txBody>
      </p:sp>
      <p:sp>
        <p:nvSpPr>
          <p:cNvPr id="12" name="object 4">
            <a:extLst>
              <a:ext uri="{FF2B5EF4-FFF2-40B4-BE49-F238E27FC236}">
                <a16:creationId xmlns:a16="http://schemas.microsoft.com/office/drawing/2014/main" id="{B858E319-1558-2845-BF22-381EB67441AE}"/>
              </a:ext>
            </a:extLst>
          </p:cNvPr>
          <p:cNvSpPr txBox="1">
            <a:spLocks/>
          </p:cNvSpPr>
          <p:nvPr/>
        </p:nvSpPr>
        <p:spPr>
          <a:xfrm>
            <a:off x="3347251" y="4937569"/>
            <a:ext cx="7628821" cy="344035"/>
          </a:xfrm>
          <a:prstGeom prst="rect">
            <a:avLst/>
          </a:prstGeom>
        </p:spPr>
        <p:txBody>
          <a:bodyPr vert="horz" wrap="square" lIns="0" tIns="19144" rIns="0" bIns="0" rtlCol="0">
            <a:spAutoFit/>
          </a:bodyPr>
          <a:lstStyle>
            <a:lvl1pPr>
              <a:defRPr sz="1400" b="1" i="0">
                <a:solidFill>
                  <a:schemeClr val="tx1"/>
                </a:solidFill>
                <a:latin typeface="Arial"/>
                <a:ea typeface="+mj-ea"/>
                <a:cs typeface="Arial"/>
              </a:defRPr>
            </a:lvl1pPr>
          </a:lstStyle>
          <a:p>
            <a:pPr algn="ctr"/>
            <a:r>
              <a:rPr lang="en-US" sz="2110" b="0" dirty="0">
                <a:solidFill>
                  <a:schemeClr val="bg1"/>
                </a:solidFill>
              </a:rPr>
              <a:t>14 Feb 2024, 15:00 - 15:50, Skills and Marketing Hub (Stage 6)</a:t>
            </a:r>
          </a:p>
        </p:txBody>
      </p:sp>
    </p:spTree>
    <p:extLst>
      <p:ext uri="{BB962C8B-B14F-4D97-AF65-F5344CB8AC3E}">
        <p14:creationId xmlns:p14="http://schemas.microsoft.com/office/powerpoint/2010/main" val="3931259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A4F400-CA9A-0F4B-8F50-DED836C1F2B3}"/>
              </a:ext>
            </a:extLst>
          </p:cNvPr>
          <p:cNvSpPr/>
          <p:nvPr/>
        </p:nvSpPr>
        <p:spPr>
          <a:xfrm>
            <a:off x="6651" y="0"/>
            <a:ext cx="13802710" cy="77724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pic>
        <p:nvPicPr>
          <p:cNvPr id="7" name="Picture 6">
            <a:extLst>
              <a:ext uri="{FF2B5EF4-FFF2-40B4-BE49-F238E27FC236}">
                <a16:creationId xmlns:a16="http://schemas.microsoft.com/office/drawing/2014/main" id="{575F5656-542A-AD4F-8DB8-D217B7460597}"/>
              </a:ext>
            </a:extLst>
          </p:cNvPr>
          <p:cNvPicPr>
            <a:picLocks noChangeAspect="1"/>
          </p:cNvPicPr>
          <p:nvPr/>
        </p:nvPicPr>
        <p:blipFill rotWithShape="1">
          <a:blip r:embed="rId2"/>
          <a:srcRect l="597" t="-14081" r="-597" b="72653"/>
          <a:stretch/>
        </p:blipFill>
        <p:spPr>
          <a:xfrm>
            <a:off x="6651" y="-4034367"/>
            <a:ext cx="5151618" cy="11809642"/>
          </a:xfrm>
          <a:prstGeom prst="rect">
            <a:avLst/>
          </a:prstGeom>
        </p:spPr>
      </p:pic>
      <p:sp>
        <p:nvSpPr>
          <p:cNvPr id="8" name="object 4">
            <a:extLst>
              <a:ext uri="{FF2B5EF4-FFF2-40B4-BE49-F238E27FC236}">
                <a16:creationId xmlns:a16="http://schemas.microsoft.com/office/drawing/2014/main" id="{3A37C939-CF0A-284A-9BD0-2F4C505337ED}"/>
              </a:ext>
            </a:extLst>
          </p:cNvPr>
          <p:cNvSpPr txBox="1">
            <a:spLocks/>
          </p:cNvSpPr>
          <p:nvPr/>
        </p:nvSpPr>
        <p:spPr>
          <a:xfrm>
            <a:off x="387305" y="215208"/>
            <a:ext cx="12920765" cy="320600"/>
          </a:xfrm>
          <a:prstGeom prst="rect">
            <a:avLst/>
          </a:prstGeom>
        </p:spPr>
        <p:txBody>
          <a:bodyPr vert="horz" wrap="square" lIns="0" tIns="12699" rIns="0" bIns="0" rtlCol="0">
            <a:spAutoFit/>
          </a:bodyPr>
          <a:lstStyle>
            <a:lvl1pPr>
              <a:defRPr sz="1400" b="1" i="0">
                <a:solidFill>
                  <a:schemeClr val="tx1"/>
                </a:solidFill>
                <a:latin typeface="Arial"/>
                <a:ea typeface="+mj-ea"/>
                <a:cs typeface="Arial"/>
              </a:defRPr>
            </a:lvl1pPr>
          </a:lstStyle>
          <a:p>
            <a:pPr algn="r"/>
            <a:r>
              <a:rPr lang="en-US" sz="2000" b="0" u="sng" kern="0" cap="all" dirty="0">
                <a:latin typeface="Futura PT Book" panose="020B0502020204020303" pitchFamily="34" charset="77"/>
                <a:hlinkClick r:id="rId3">
                  <a:extLst>
                    <a:ext uri="{A12FA001-AC4F-418D-AE19-62706E023703}">
                      <ahyp:hlinkClr xmlns:ahyp="http://schemas.microsoft.com/office/drawing/2018/hyperlinkcolor" val="tx"/>
                    </a:ext>
                  </a:extLst>
                </a:hlinkClick>
              </a:rPr>
              <a:t>CANON</a:t>
            </a:r>
            <a:endParaRPr lang="en-US" sz="2000" b="0" u="sng" kern="0" cap="all" dirty="0">
              <a:latin typeface="Futura PT Book" panose="020B0502020204020303" pitchFamily="34" charset="77"/>
            </a:endParaRPr>
          </a:p>
        </p:txBody>
      </p:sp>
      <p:sp>
        <p:nvSpPr>
          <p:cNvPr id="13" name="Text Placeholder 10">
            <a:extLst>
              <a:ext uri="{FF2B5EF4-FFF2-40B4-BE49-F238E27FC236}">
                <a16:creationId xmlns:a16="http://schemas.microsoft.com/office/drawing/2014/main" id="{2CB8E9F4-31CE-054D-9D0E-FDC04F559FB8}"/>
              </a:ext>
            </a:extLst>
          </p:cNvPr>
          <p:cNvSpPr txBox="1">
            <a:spLocks/>
          </p:cNvSpPr>
          <p:nvPr/>
        </p:nvSpPr>
        <p:spPr>
          <a:xfrm>
            <a:off x="5799221" y="4190817"/>
            <a:ext cx="6933403" cy="1219384"/>
          </a:xfrm>
          <a:prstGeom prst="rect">
            <a:avLst/>
          </a:prstGeom>
        </p:spPr>
        <p:txBody>
          <a:bodyPr wrap="square" lIns="91429" tIns="0" rIns="0" bIns="0">
            <a:noAutofit/>
          </a:bodyPr>
          <a:lstStyle>
            <a:lvl1pPr indent="0" algn="just">
              <a:lnSpc>
                <a:spcPct val="143000"/>
              </a:lnSpc>
              <a:spcBef>
                <a:spcPts val="0"/>
              </a:spcBef>
              <a:spcAft>
                <a:spcPts val="1800"/>
              </a:spcAft>
              <a:buNone/>
              <a:defRPr sz="1400" b="0" i="0">
                <a:solidFill>
                  <a:srgbClr val="FF40FF"/>
                </a:solidFill>
              </a:defRPr>
            </a:lvl1pPr>
            <a:lvl2pPr marL="377158" indent="0">
              <a:buNone/>
              <a:defRPr sz="1650">
                <a:solidFill>
                  <a:schemeClr val="tx1">
                    <a:tint val="75000"/>
                  </a:schemeClr>
                </a:solidFill>
              </a:defRPr>
            </a:lvl2pPr>
            <a:lvl3pPr marL="754317" indent="0">
              <a:buNone/>
              <a:defRPr sz="1485">
                <a:solidFill>
                  <a:schemeClr val="tx1">
                    <a:tint val="75000"/>
                  </a:schemeClr>
                </a:solidFill>
              </a:defRPr>
            </a:lvl3pPr>
            <a:lvl4pPr marL="1131475" indent="0">
              <a:buNone/>
              <a:defRPr sz="1320">
                <a:solidFill>
                  <a:schemeClr val="tx1">
                    <a:tint val="75000"/>
                  </a:schemeClr>
                </a:solidFill>
              </a:defRPr>
            </a:lvl4pPr>
            <a:lvl5pPr marL="1508634" indent="0">
              <a:buNone/>
              <a:defRPr sz="1320">
                <a:solidFill>
                  <a:schemeClr val="tx1">
                    <a:tint val="75000"/>
                  </a:schemeClr>
                </a:solidFill>
              </a:defRPr>
            </a:lvl5pPr>
            <a:lvl6pPr marL="1885792" indent="0">
              <a:buNone/>
              <a:defRPr sz="1320">
                <a:solidFill>
                  <a:schemeClr val="tx1">
                    <a:tint val="75000"/>
                  </a:schemeClr>
                </a:solidFill>
              </a:defRPr>
            </a:lvl6pPr>
            <a:lvl7pPr marL="2262950" indent="0">
              <a:buNone/>
              <a:defRPr sz="1320">
                <a:solidFill>
                  <a:schemeClr val="tx1">
                    <a:tint val="75000"/>
                  </a:schemeClr>
                </a:solidFill>
              </a:defRPr>
            </a:lvl7pPr>
            <a:lvl8pPr marL="2640109" indent="0">
              <a:buNone/>
              <a:defRPr sz="1320">
                <a:solidFill>
                  <a:schemeClr val="tx1">
                    <a:tint val="75000"/>
                  </a:schemeClr>
                </a:solidFill>
              </a:defRPr>
            </a:lvl8pPr>
            <a:lvl9pPr marL="3017267" indent="0">
              <a:buNone/>
              <a:defRPr sz="1320">
                <a:solidFill>
                  <a:schemeClr val="tx1">
                    <a:tint val="75000"/>
                  </a:schemeClr>
                </a:solidFill>
              </a:defRPr>
            </a:lvl9pPr>
          </a:lstStyle>
          <a:p>
            <a:pPr algn="l">
              <a:lnSpc>
                <a:spcPct val="100000"/>
              </a:lnSpc>
            </a:pPr>
            <a:r>
              <a:rPr lang="en-US" sz="2500" dirty="0">
                <a:solidFill>
                  <a:schemeClr val="tx1"/>
                </a:solidFill>
                <a:latin typeface="Futura PT Book" panose="020B0502020204020303" pitchFamily="34" charset="77"/>
              </a:rPr>
              <a:t>Fake it ‘till you make it. Your website can help you grow and land bigger and better projects.</a:t>
            </a:r>
          </a:p>
        </p:txBody>
      </p:sp>
      <p:sp>
        <p:nvSpPr>
          <p:cNvPr id="14" name="Text Placeholder 11">
            <a:extLst>
              <a:ext uri="{FF2B5EF4-FFF2-40B4-BE49-F238E27FC236}">
                <a16:creationId xmlns:a16="http://schemas.microsoft.com/office/drawing/2014/main" id="{469C912D-A4F8-4548-91F2-4DE763C70855}"/>
              </a:ext>
            </a:extLst>
          </p:cNvPr>
          <p:cNvSpPr txBox="1">
            <a:spLocks/>
          </p:cNvSpPr>
          <p:nvPr/>
        </p:nvSpPr>
        <p:spPr>
          <a:xfrm>
            <a:off x="5799221" y="2590800"/>
            <a:ext cx="6933403" cy="1142869"/>
          </a:xfrm>
          <a:prstGeom prst="rect">
            <a:avLst/>
          </a:prstGeom>
        </p:spPr>
        <p:txBody>
          <a:bodyPr/>
          <a:lst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a:lstStyle>
          <a:p>
            <a:r>
              <a:rPr lang="en-US" sz="4000" b="1" kern="0" cap="all" dirty="0">
                <a:solidFill>
                  <a:sysClr val="windowText" lastClr="000000"/>
                </a:solidFill>
                <a:latin typeface="Niveau Grotesk Bold" panose="02000000000000000000" pitchFamily="50" charset="0"/>
              </a:rPr>
              <a:t>Makes you look bigger than you are</a:t>
            </a:r>
            <a:endParaRPr lang="en-US" sz="4000" kern="0" cap="all" dirty="0">
              <a:solidFill>
                <a:sysClr val="windowText" lastClr="000000"/>
              </a:solidFill>
              <a:latin typeface="Niveau Grotesk Bold" panose="02000000000000000000" pitchFamily="50" charset="0"/>
            </a:endParaRPr>
          </a:p>
        </p:txBody>
      </p:sp>
    </p:spTree>
    <p:extLst>
      <p:ext uri="{BB962C8B-B14F-4D97-AF65-F5344CB8AC3E}">
        <p14:creationId xmlns:p14="http://schemas.microsoft.com/office/powerpoint/2010/main" val="1677261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D69BF9-71C2-F64B-97A9-EE089FE4D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817602" cy="7772400"/>
          </a:xfrm>
          <a:prstGeom prst="rect">
            <a:avLst/>
          </a:prstGeom>
        </p:spPr>
      </p:pic>
      <p:sp>
        <p:nvSpPr>
          <p:cNvPr id="6" name="Rectangle 5">
            <a:extLst>
              <a:ext uri="{FF2B5EF4-FFF2-40B4-BE49-F238E27FC236}">
                <a16:creationId xmlns:a16="http://schemas.microsoft.com/office/drawing/2014/main" id="{F2DDB152-4BD9-C34C-81BD-357346B234EE}"/>
              </a:ext>
            </a:extLst>
          </p:cNvPr>
          <p:cNvSpPr/>
          <p:nvPr/>
        </p:nvSpPr>
        <p:spPr>
          <a:xfrm>
            <a:off x="-1" y="0"/>
            <a:ext cx="13816013" cy="777239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4">
            <a:extLst>
              <a:ext uri="{FF2B5EF4-FFF2-40B4-BE49-F238E27FC236}">
                <a16:creationId xmlns:a16="http://schemas.microsoft.com/office/drawing/2014/main" id="{BEF747DB-78F3-FF41-8DEF-B7FD15400B69}"/>
              </a:ext>
            </a:extLst>
          </p:cNvPr>
          <p:cNvSpPr txBox="1">
            <a:spLocks noGrp="1"/>
          </p:cNvSpPr>
          <p:nvPr>
            <p:ph type="title"/>
          </p:nvPr>
        </p:nvSpPr>
        <p:spPr>
          <a:xfrm>
            <a:off x="2023101" y="2337651"/>
            <a:ext cx="9829800" cy="3097097"/>
          </a:xfrm>
          <a:prstGeom prst="rect">
            <a:avLst/>
          </a:prstGeom>
        </p:spPr>
        <p:txBody>
          <a:bodyPr vert="horz" wrap="square" lIns="0" tIns="19144" rIns="0" bIns="0" rtlCol="0">
            <a:spAutoFit/>
          </a:bodyPr>
          <a:lstStyle/>
          <a:p>
            <a:pPr algn="ctr"/>
            <a:r>
              <a:rPr lang="en-US" sz="5000" b="0" cap="all" dirty="0">
                <a:solidFill>
                  <a:schemeClr val="bg1"/>
                </a:solidFill>
                <a:latin typeface="Niveau Grotesk Medium" panose="02000000000000000000" pitchFamily="2" charset="77"/>
              </a:rPr>
              <a:t>How to build a website yourself that looks as good as any custom website built by an agency</a:t>
            </a:r>
          </a:p>
        </p:txBody>
      </p:sp>
      <p:pic>
        <p:nvPicPr>
          <p:cNvPr id="8" name="Picture 7">
            <a:extLst>
              <a:ext uri="{FF2B5EF4-FFF2-40B4-BE49-F238E27FC236}">
                <a16:creationId xmlns:a16="http://schemas.microsoft.com/office/drawing/2014/main" id="{85870749-FFF0-664F-B406-53D08355C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391" y="6298324"/>
            <a:ext cx="1668074" cy="937457"/>
          </a:xfrm>
          <a:prstGeom prst="rect">
            <a:avLst/>
          </a:prstGeom>
        </p:spPr>
      </p:pic>
      <p:sp>
        <p:nvSpPr>
          <p:cNvPr id="12" name="object 4">
            <a:extLst>
              <a:ext uri="{FF2B5EF4-FFF2-40B4-BE49-F238E27FC236}">
                <a16:creationId xmlns:a16="http://schemas.microsoft.com/office/drawing/2014/main" id="{C5749D5F-E530-0945-BF82-A88A4ACAF625}"/>
              </a:ext>
            </a:extLst>
          </p:cNvPr>
          <p:cNvSpPr txBox="1">
            <a:spLocks/>
          </p:cNvSpPr>
          <p:nvPr/>
        </p:nvSpPr>
        <p:spPr>
          <a:xfrm>
            <a:off x="590538" y="323766"/>
            <a:ext cx="12694927" cy="327108"/>
          </a:xfrm>
          <a:prstGeom prst="rect">
            <a:avLst/>
          </a:prstGeom>
        </p:spPr>
        <p:txBody>
          <a:bodyPr vert="horz" wrap="square" lIns="0" tIns="19144" rIns="0" bIns="0" rtlCol="0">
            <a:spAutoFit/>
          </a:bodyPr>
          <a:lstStyle>
            <a:lvl1pPr>
              <a:defRPr sz="1400" b="1" i="0">
                <a:solidFill>
                  <a:schemeClr val="tx1"/>
                </a:solidFill>
                <a:latin typeface="Arial"/>
                <a:ea typeface="+mj-ea"/>
                <a:cs typeface="Arial"/>
              </a:defRPr>
            </a:lvl1pPr>
          </a:lstStyle>
          <a:p>
            <a:r>
              <a:rPr lang="en-US" sz="2000" b="0" kern="0" cap="all" dirty="0">
                <a:solidFill>
                  <a:schemeClr val="bg1"/>
                </a:solidFill>
                <a:latin typeface="Futura PT Book" panose="020B0502020204020303" pitchFamily="34" charset="77"/>
                <a:hlinkClick r:id="rId4">
                  <a:extLst>
                    <a:ext uri="{A12FA001-AC4F-418D-AE19-62706E023703}">
                      <ahyp:hlinkClr xmlns:ahyp="http://schemas.microsoft.com/office/drawing/2018/hyperlinkcolor" val="tx"/>
                    </a:ext>
                  </a:extLst>
                </a:hlinkClick>
              </a:rPr>
              <a:t>IMAGISTA</a:t>
            </a:r>
            <a:endParaRPr lang="en-US" sz="2000" b="0" kern="0" cap="all" dirty="0">
              <a:solidFill>
                <a:schemeClr val="bg1"/>
              </a:solidFill>
              <a:latin typeface="Futura PT Book" panose="020B0502020204020303" pitchFamily="34" charset="77"/>
            </a:endParaRPr>
          </a:p>
        </p:txBody>
      </p:sp>
    </p:spTree>
    <p:extLst>
      <p:ext uri="{BB962C8B-B14F-4D97-AF65-F5344CB8AC3E}">
        <p14:creationId xmlns:p14="http://schemas.microsoft.com/office/powerpoint/2010/main" val="4084134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28F8A6-82A1-5E46-AFEA-75D22A4CB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3" y="-2"/>
            <a:ext cx="13802710" cy="7772402"/>
          </a:xfrm>
          <a:prstGeom prst="rect">
            <a:avLst/>
          </a:prstGeom>
        </p:spPr>
      </p:pic>
      <p:sp>
        <p:nvSpPr>
          <p:cNvPr id="8" name="object 4">
            <a:extLst>
              <a:ext uri="{FF2B5EF4-FFF2-40B4-BE49-F238E27FC236}">
                <a16:creationId xmlns:a16="http://schemas.microsoft.com/office/drawing/2014/main" id="{3E8CF811-4D80-EB4A-A795-5D20C582C8E9}"/>
              </a:ext>
            </a:extLst>
          </p:cNvPr>
          <p:cNvSpPr txBox="1">
            <a:spLocks/>
          </p:cNvSpPr>
          <p:nvPr/>
        </p:nvSpPr>
        <p:spPr>
          <a:xfrm>
            <a:off x="590538" y="323766"/>
            <a:ext cx="12694927" cy="344035"/>
          </a:xfrm>
          <a:prstGeom prst="rect">
            <a:avLst/>
          </a:prstGeom>
        </p:spPr>
        <p:txBody>
          <a:bodyPr vert="horz" wrap="square" lIns="0" tIns="19144" rIns="0" bIns="0" rtlCol="0">
            <a:spAutoFit/>
          </a:bodyPr>
          <a:lstStyle>
            <a:lvl1pPr>
              <a:defRPr sz="1400" b="1" i="0">
                <a:solidFill>
                  <a:schemeClr val="tx1"/>
                </a:solidFill>
                <a:latin typeface="Arial"/>
                <a:ea typeface="+mj-ea"/>
                <a:cs typeface="Arial"/>
              </a:defRPr>
            </a:lvl1pPr>
          </a:lstStyle>
          <a:p>
            <a:r>
              <a:rPr lang="en-US" sz="2110" b="0" kern="0" cap="all" dirty="0">
                <a:solidFill>
                  <a:schemeClr val="bg1"/>
                </a:solidFill>
                <a:latin typeface="Futura PT Book" panose="020B0502020204020303" pitchFamily="34" charset="77"/>
                <a:hlinkClick r:id="rId3">
                  <a:extLst>
                    <a:ext uri="{A12FA001-AC4F-418D-AE19-62706E023703}">
                      <ahyp:hlinkClr xmlns:ahyp="http://schemas.microsoft.com/office/drawing/2018/hyperlinkcolor" val="tx"/>
                    </a:ext>
                  </a:extLst>
                </a:hlinkClick>
              </a:rPr>
              <a:t>Sensei biotherapeutics</a:t>
            </a:r>
            <a:endParaRPr lang="en-US" sz="2110" b="0" kern="0" cap="all" dirty="0">
              <a:solidFill>
                <a:schemeClr val="bg1"/>
              </a:solidFill>
              <a:latin typeface="Futura PT Book" panose="020B0502020204020303" pitchFamily="34" charset="77"/>
            </a:endParaRPr>
          </a:p>
        </p:txBody>
      </p:sp>
      <p:pic>
        <p:nvPicPr>
          <p:cNvPr id="10" name="Picture 9">
            <a:extLst>
              <a:ext uri="{FF2B5EF4-FFF2-40B4-BE49-F238E27FC236}">
                <a16:creationId xmlns:a16="http://schemas.microsoft.com/office/drawing/2014/main" id="{E77169D4-F5A2-C548-8BC6-E8A454D63E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7391" y="6298324"/>
            <a:ext cx="1668074" cy="937457"/>
          </a:xfrm>
          <a:prstGeom prst="rect">
            <a:avLst/>
          </a:prstGeom>
        </p:spPr>
      </p:pic>
      <p:sp>
        <p:nvSpPr>
          <p:cNvPr id="11" name="object 4">
            <a:extLst>
              <a:ext uri="{FF2B5EF4-FFF2-40B4-BE49-F238E27FC236}">
                <a16:creationId xmlns:a16="http://schemas.microsoft.com/office/drawing/2014/main" id="{0F335A51-A2DD-FD40-8E75-5ED787EA42AF}"/>
              </a:ext>
            </a:extLst>
          </p:cNvPr>
          <p:cNvSpPr txBox="1">
            <a:spLocks noGrp="1"/>
          </p:cNvSpPr>
          <p:nvPr>
            <p:ph type="title"/>
          </p:nvPr>
        </p:nvSpPr>
        <p:spPr>
          <a:xfrm>
            <a:off x="1370162" y="4038600"/>
            <a:ext cx="6868123" cy="1696328"/>
          </a:xfrm>
          <a:prstGeom prst="rect">
            <a:avLst/>
          </a:prstGeom>
        </p:spPr>
        <p:txBody>
          <a:bodyPr vert="horz" wrap="square" lIns="0" tIns="19144" rIns="0" bIns="0" rtlCol="0">
            <a:spAutoFit/>
          </a:bodyPr>
          <a:lstStyle/>
          <a:p>
            <a:pPr algn="l">
              <a:lnSpc>
                <a:spcPct val="150000"/>
              </a:lnSpc>
            </a:pPr>
            <a:r>
              <a:rPr lang="en-US" sz="2500" b="0" dirty="0">
                <a:solidFill>
                  <a:schemeClr val="bg1"/>
                </a:solidFill>
                <a:latin typeface="Futura PT Book" panose="020B0502020204020303" pitchFamily="34" charset="77"/>
              </a:rPr>
              <a:t>1) Build a custom website</a:t>
            </a:r>
            <a:br>
              <a:rPr lang="en-US" sz="2500" b="0" dirty="0">
                <a:solidFill>
                  <a:schemeClr val="bg1"/>
                </a:solidFill>
                <a:latin typeface="Futura PT Book" panose="020B0502020204020303" pitchFamily="34" charset="77"/>
              </a:rPr>
            </a:br>
            <a:r>
              <a:rPr lang="en-US" sz="2500" dirty="0">
                <a:solidFill>
                  <a:schemeClr val="bg1"/>
                </a:solidFill>
                <a:latin typeface="Futura PT" panose="020B0502020204020303" pitchFamily="34" charset="77"/>
              </a:rPr>
              <a:t>2) Use a template</a:t>
            </a:r>
            <a:br>
              <a:rPr lang="en-US" sz="2500" b="0" dirty="0">
                <a:solidFill>
                  <a:schemeClr val="bg1"/>
                </a:solidFill>
                <a:latin typeface="Futura PT Book" panose="020B0502020204020303" pitchFamily="34" charset="77"/>
              </a:rPr>
            </a:br>
            <a:r>
              <a:rPr lang="en-US" sz="2500" b="0" dirty="0">
                <a:solidFill>
                  <a:schemeClr val="bg1"/>
                </a:solidFill>
                <a:latin typeface="Futura PT" panose="020B0502020204020303" pitchFamily="34" charset="77"/>
              </a:rPr>
              <a:t>3) </a:t>
            </a:r>
            <a:r>
              <a:rPr lang="en-US" sz="2500" b="0" dirty="0">
                <a:solidFill>
                  <a:schemeClr val="bg1"/>
                </a:solidFill>
                <a:latin typeface="Futura PT Book" panose="020B0502020204020303" pitchFamily="34" charset="77"/>
              </a:rPr>
              <a:t>Customize a template</a:t>
            </a:r>
            <a:endParaRPr lang="en-US" sz="2500" b="0" dirty="0">
              <a:solidFill>
                <a:schemeClr val="bg1"/>
              </a:solidFill>
              <a:latin typeface="Futura PT" panose="020B0502020204020303" pitchFamily="34" charset="77"/>
            </a:endParaRPr>
          </a:p>
        </p:txBody>
      </p:sp>
      <p:sp>
        <p:nvSpPr>
          <p:cNvPr id="12" name="Text Placeholder 11">
            <a:extLst>
              <a:ext uri="{FF2B5EF4-FFF2-40B4-BE49-F238E27FC236}">
                <a16:creationId xmlns:a16="http://schemas.microsoft.com/office/drawing/2014/main" id="{BEC35080-FADF-E64F-B175-4CC4A56EC43F}"/>
              </a:ext>
            </a:extLst>
          </p:cNvPr>
          <p:cNvSpPr txBox="1">
            <a:spLocks/>
          </p:cNvSpPr>
          <p:nvPr/>
        </p:nvSpPr>
        <p:spPr>
          <a:xfrm>
            <a:off x="1345406" y="1981200"/>
            <a:ext cx="6892879" cy="1141769"/>
          </a:xfrm>
          <a:prstGeom prst="rect">
            <a:avLst/>
          </a:prstGeom>
        </p:spPr>
        <p:txBody>
          <a:bodyPr/>
          <a:lst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a:lstStyle>
          <a:p>
            <a:r>
              <a:rPr lang="en-US" sz="3796" b="1" kern="0" cap="all" dirty="0">
                <a:solidFill>
                  <a:schemeClr val="bg1"/>
                </a:solidFill>
                <a:latin typeface="Niveau Grotesk Bold" panose="02000000000000000000" pitchFamily="50" charset="0"/>
              </a:rPr>
              <a:t>Building a website is like building a house – there are 3 ways to do it:</a:t>
            </a:r>
            <a:endParaRPr lang="en-US" sz="3796" kern="0" cap="all" dirty="0">
              <a:solidFill>
                <a:schemeClr val="bg1"/>
              </a:solidFill>
              <a:latin typeface="Niveau Grotesk Bold" panose="02000000000000000000" pitchFamily="50" charset="0"/>
            </a:endParaRPr>
          </a:p>
        </p:txBody>
      </p:sp>
    </p:spTree>
    <p:extLst>
      <p:ext uri="{BB962C8B-B14F-4D97-AF65-F5344CB8AC3E}">
        <p14:creationId xmlns:p14="http://schemas.microsoft.com/office/powerpoint/2010/main" val="1844189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3802710" cy="7772400"/>
          </a:xfrm>
          <a:prstGeom prst="rect">
            <a:avLst/>
          </a:prstGeom>
          <a:ln w="12700">
            <a:miter lim="400000"/>
          </a:ln>
        </p:spPr>
      </p:pic>
      <p:sp>
        <p:nvSpPr>
          <p:cNvPr id="122" name="object 4"/>
          <p:cNvSpPr txBox="1"/>
          <p:nvPr/>
        </p:nvSpPr>
        <p:spPr>
          <a:xfrm>
            <a:off x="560541" y="342909"/>
            <a:ext cx="12694930"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400" u="sng" cap="all">
                <a:solidFill>
                  <a:srgbClr val="FFFFFF"/>
                </a:solidFill>
                <a:uFill>
                  <a:solidFill>
                    <a:srgbClr val="FFFFFF"/>
                  </a:solidFill>
                </a:uFill>
                <a:latin typeface="Montserrat"/>
                <a:ea typeface="Montserrat"/>
                <a:cs typeface="Montserrat"/>
                <a:sym typeface="Montserrat"/>
                <a:hlinkClick r:id="" action="ppaction://noaction"/>
              </a:defRPr>
            </a:lvl1pPr>
          </a:lstStyle>
          <a:p>
            <a:pPr>
              <a:defRPr>
                <a:solidFill>
                  <a:srgbClr val="000000"/>
                </a:solidFill>
                <a:uFillTx/>
              </a:defRPr>
            </a:pPr>
            <a:r>
              <a:rPr sz="2000" dirty="0">
                <a:solidFill>
                  <a:schemeClr val="tx1"/>
                </a:solidFill>
                <a:uFillTx/>
                <a:latin typeface="Futura PT Book" panose="020B0502020204020303" pitchFamily="34" charset="77"/>
                <a:hlinkClick r:id="rId5">
                  <a:extLst>
                    <a:ext uri="{A12FA001-AC4F-418D-AE19-62706E023703}">
                      <ahyp:hlinkClr xmlns:ahyp="http://schemas.microsoft.com/office/drawing/2018/hyperlinkcolor" val="tx"/>
                    </a:ext>
                  </a:extLst>
                </a:hlinkClick>
              </a:rPr>
              <a:t>GREAT GUNS OYSTERS</a:t>
            </a:r>
          </a:p>
        </p:txBody>
      </p:sp>
      <p:sp>
        <p:nvSpPr>
          <p:cNvPr id="7" name="object 4">
            <a:extLst>
              <a:ext uri="{FF2B5EF4-FFF2-40B4-BE49-F238E27FC236}">
                <a16:creationId xmlns:a16="http://schemas.microsoft.com/office/drawing/2014/main" id="{299B2EDA-5E87-B34D-B0E3-0A29960E7688}"/>
              </a:ext>
            </a:extLst>
          </p:cNvPr>
          <p:cNvSpPr txBox="1">
            <a:spLocks noGrp="1"/>
          </p:cNvSpPr>
          <p:nvPr>
            <p:ph type="title"/>
          </p:nvPr>
        </p:nvSpPr>
        <p:spPr>
          <a:xfrm>
            <a:off x="1497806" y="2907035"/>
            <a:ext cx="10668000" cy="3427572"/>
          </a:xfrm>
          <a:prstGeom prst="rect">
            <a:avLst/>
          </a:prstGeom>
        </p:spPr>
        <p:txBody>
          <a:bodyPr vert="horz" wrap="square" lIns="0" tIns="19144" rIns="0" bIns="0" rtlCol="0">
            <a:spAutoFit/>
          </a:bodyPr>
          <a:lstStyle/>
          <a:p>
            <a:pPr algn="l">
              <a:lnSpc>
                <a:spcPct val="150000"/>
              </a:lnSpc>
            </a:pPr>
            <a:r>
              <a:rPr lang="en-US" sz="2500" b="0" dirty="0">
                <a:solidFill>
                  <a:schemeClr val="bg1"/>
                </a:solidFill>
                <a:latin typeface="Futura PT Book" panose="020B0502020204020303" pitchFamily="34" charset="77"/>
              </a:rPr>
              <a:t>1) </a:t>
            </a:r>
            <a:r>
              <a:rPr lang="en-US" sz="2500" b="0" dirty="0" err="1">
                <a:solidFill>
                  <a:schemeClr val="bg1"/>
                </a:solidFill>
                <a:latin typeface="Futura PT Book" panose="020B0502020204020303" pitchFamily="34" charset="77"/>
              </a:rPr>
              <a:t>Wordpress</a:t>
            </a:r>
            <a:r>
              <a:rPr lang="en-US" sz="2500" b="0" dirty="0">
                <a:solidFill>
                  <a:schemeClr val="bg1"/>
                </a:solidFill>
                <a:latin typeface="Futura PT Book" panose="020B0502020204020303" pitchFamily="34" charset="77"/>
              </a:rPr>
              <a:t> – Open Platform, Lots Of Plugins, Hard(</a:t>
            </a:r>
            <a:r>
              <a:rPr lang="en-US" sz="2500" b="0" dirty="0" err="1">
                <a:solidFill>
                  <a:schemeClr val="bg1"/>
                </a:solidFill>
                <a:latin typeface="Futura PT Book" panose="020B0502020204020303" pitchFamily="34" charset="77"/>
              </a:rPr>
              <a:t>er</a:t>
            </a:r>
            <a:r>
              <a:rPr lang="en-US" sz="2500" b="0" dirty="0">
                <a:solidFill>
                  <a:schemeClr val="bg1"/>
                </a:solidFill>
                <a:latin typeface="Futura PT Book" panose="020B0502020204020303" pitchFamily="34" charset="77"/>
              </a:rPr>
              <a:t>) To Use </a:t>
            </a:r>
            <a:br>
              <a:rPr lang="en-US" sz="2500" b="0" dirty="0">
                <a:solidFill>
                  <a:schemeClr val="bg1"/>
                </a:solidFill>
                <a:latin typeface="Futura PT Book" panose="020B0502020204020303" pitchFamily="34" charset="77"/>
              </a:rPr>
            </a:br>
            <a:r>
              <a:rPr lang="en-US" sz="2500" b="0" dirty="0">
                <a:solidFill>
                  <a:schemeClr val="bg1"/>
                </a:solidFill>
                <a:latin typeface="Futura PT Book" panose="020B0502020204020303" pitchFamily="34" charset="77"/>
              </a:rPr>
              <a:t>2) Shopify – E-Commerce, Easy To Use, Closed Platform </a:t>
            </a:r>
            <a:br>
              <a:rPr lang="en-US" sz="2500" b="0" dirty="0">
                <a:solidFill>
                  <a:schemeClr val="bg1"/>
                </a:solidFill>
                <a:latin typeface="Futura PT Book" panose="020B0502020204020303" pitchFamily="34" charset="77"/>
              </a:rPr>
            </a:br>
            <a:r>
              <a:rPr lang="en-US" sz="2500" b="0" dirty="0">
                <a:solidFill>
                  <a:schemeClr val="bg1"/>
                </a:solidFill>
                <a:latin typeface="Futura PT Book" panose="020B0502020204020303" pitchFamily="34" charset="77"/>
              </a:rPr>
              <a:t>3) </a:t>
            </a:r>
            <a:r>
              <a:rPr lang="en-US" sz="2500" b="0" dirty="0" err="1">
                <a:solidFill>
                  <a:schemeClr val="bg1"/>
                </a:solidFill>
                <a:latin typeface="Futura PT Book" panose="020B0502020204020303" pitchFamily="34" charset="77"/>
              </a:rPr>
              <a:t>Wix</a:t>
            </a:r>
            <a:r>
              <a:rPr lang="en-US" sz="2500" b="0" dirty="0">
                <a:solidFill>
                  <a:schemeClr val="bg1"/>
                </a:solidFill>
                <a:latin typeface="Futura PT Book" panose="020B0502020204020303" pitchFamily="34" charset="77"/>
              </a:rPr>
              <a:t> – AI Builder, Easy To Use, Closed Platform</a:t>
            </a:r>
            <a:br>
              <a:rPr lang="en-US" sz="2500" b="0" dirty="0">
                <a:solidFill>
                  <a:schemeClr val="bg1"/>
                </a:solidFill>
                <a:latin typeface="Futura PT Book" panose="020B0502020204020303" pitchFamily="34" charset="77"/>
              </a:rPr>
            </a:br>
            <a:r>
              <a:rPr lang="en-US" sz="2500" b="0" dirty="0">
                <a:solidFill>
                  <a:schemeClr val="bg1"/>
                </a:solidFill>
                <a:latin typeface="Futura PT Book" panose="020B0502020204020303" pitchFamily="34" charset="77"/>
              </a:rPr>
              <a:t>4) Squarespace – Great Templates , Easy To Use, Closed Platform</a:t>
            </a:r>
            <a:br>
              <a:rPr lang="en-US" sz="2500" b="0" dirty="0">
                <a:solidFill>
                  <a:schemeClr val="bg1"/>
                </a:solidFill>
                <a:latin typeface="Futura PT Book" panose="020B0502020204020303" pitchFamily="34" charset="77"/>
              </a:rPr>
            </a:br>
            <a:r>
              <a:rPr lang="en-US" sz="2500" b="0" dirty="0">
                <a:solidFill>
                  <a:schemeClr val="bg1"/>
                </a:solidFill>
                <a:latin typeface="Futura PT Book" panose="020B0502020204020303" pitchFamily="34" charset="77"/>
              </a:rPr>
              <a:t>5) </a:t>
            </a:r>
            <a:r>
              <a:rPr lang="en-US" sz="2500" b="0" dirty="0" err="1">
                <a:solidFill>
                  <a:schemeClr val="bg1"/>
                </a:solidFill>
                <a:latin typeface="Futura PT Book" panose="020B0502020204020303" pitchFamily="34" charset="77"/>
              </a:rPr>
              <a:t>Webflow</a:t>
            </a:r>
            <a:r>
              <a:rPr lang="en-US" sz="2500" b="0" dirty="0">
                <a:solidFill>
                  <a:schemeClr val="bg1"/>
                </a:solidFill>
                <a:latin typeface="Futura PT Book" panose="020B0502020204020303" pitchFamily="34" charset="77"/>
              </a:rPr>
              <a:t> – Easy To Use, Up And Coming, Closed Platform </a:t>
            </a:r>
            <a:br>
              <a:rPr lang="en-US" sz="2500" b="0" dirty="0">
                <a:solidFill>
                  <a:schemeClr val="bg1"/>
                </a:solidFill>
                <a:latin typeface="Futura PT Book" panose="020B0502020204020303" pitchFamily="34" charset="77"/>
              </a:rPr>
            </a:br>
            <a:r>
              <a:rPr lang="en-US" sz="2500" b="0" dirty="0">
                <a:solidFill>
                  <a:schemeClr val="bg1"/>
                </a:solidFill>
                <a:latin typeface="Futura PT Book" panose="020B0502020204020303" pitchFamily="34" charset="77"/>
              </a:rPr>
              <a:t>6) Magento, Drupal, Joomla.... – Open Platforms, Slowly Disappearing</a:t>
            </a:r>
          </a:p>
        </p:txBody>
      </p:sp>
      <p:sp>
        <p:nvSpPr>
          <p:cNvPr id="8" name="Text Placeholder 11">
            <a:extLst>
              <a:ext uri="{FF2B5EF4-FFF2-40B4-BE49-F238E27FC236}">
                <a16:creationId xmlns:a16="http://schemas.microsoft.com/office/drawing/2014/main" id="{2496BA9A-DA6D-A045-83B2-BE4E5CA0BA64}"/>
              </a:ext>
            </a:extLst>
          </p:cNvPr>
          <p:cNvSpPr txBox="1">
            <a:spLocks/>
          </p:cNvSpPr>
          <p:nvPr/>
        </p:nvSpPr>
        <p:spPr>
          <a:xfrm>
            <a:off x="1473050" y="1676400"/>
            <a:ext cx="8559156" cy="1141769"/>
          </a:xfrm>
          <a:prstGeom prst="rect">
            <a:avLst/>
          </a:prstGeom>
        </p:spPr>
        <p:txBody>
          <a:bodyPr/>
          <a:lst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a:lstStyle>
          <a:p>
            <a:r>
              <a:rPr lang="en-US" sz="3796" b="1" kern="0" cap="all" dirty="0">
                <a:solidFill>
                  <a:schemeClr val="bg1"/>
                </a:solidFill>
                <a:latin typeface="Niveau Grotesk Bold" panose="02000000000000000000" pitchFamily="50" charset="0"/>
              </a:rPr>
              <a:t>Popular platforms - pros/cons:</a:t>
            </a:r>
            <a:endParaRPr lang="en-US" sz="3796" kern="0" cap="all" dirty="0">
              <a:solidFill>
                <a:schemeClr val="bg1"/>
              </a:solidFill>
              <a:latin typeface="Niveau Grotesk Bold" panose="02000000000000000000" pitchFamily="50" charset="0"/>
            </a:endParaRPr>
          </a:p>
        </p:txBody>
      </p:sp>
    </p:spTree>
    <p:extLst>
      <p:ext uri="{BB962C8B-B14F-4D97-AF65-F5344CB8AC3E}">
        <p14:creationId xmlns:p14="http://schemas.microsoft.com/office/powerpoint/2010/main" val="11016745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6" descr="Picture 6"/>
          <p:cNvPicPr>
            <a:picLocks noChangeAspect="1"/>
          </p:cNvPicPr>
          <p:nvPr/>
        </p:nvPicPr>
        <p:blipFill>
          <a:blip r:embed="rId2"/>
          <a:stretch>
            <a:fillRect/>
          </a:stretch>
        </p:blipFill>
        <p:spPr>
          <a:xfrm>
            <a:off x="6651" y="0"/>
            <a:ext cx="13802710" cy="7759147"/>
          </a:xfrm>
          <a:prstGeom prst="rect">
            <a:avLst/>
          </a:prstGeom>
          <a:ln w="12700">
            <a:miter lim="400000"/>
          </a:ln>
        </p:spPr>
      </p:pic>
      <p:sp>
        <p:nvSpPr>
          <p:cNvPr id="4" name="object 4">
            <a:extLst>
              <a:ext uri="{FF2B5EF4-FFF2-40B4-BE49-F238E27FC236}">
                <a16:creationId xmlns:a16="http://schemas.microsoft.com/office/drawing/2014/main" id="{D6B6AE0A-0BB6-DE45-BF08-D048E13A40BE}"/>
              </a:ext>
            </a:extLst>
          </p:cNvPr>
          <p:cNvSpPr txBox="1">
            <a:spLocks/>
          </p:cNvSpPr>
          <p:nvPr/>
        </p:nvSpPr>
        <p:spPr>
          <a:xfrm>
            <a:off x="590538" y="323766"/>
            <a:ext cx="12694927" cy="327108"/>
          </a:xfrm>
          <a:prstGeom prst="rect">
            <a:avLst/>
          </a:prstGeom>
        </p:spPr>
        <p:txBody>
          <a:bodyPr vert="horz" wrap="square" lIns="0" tIns="19144" rIns="0" bIns="0" rtlCol="0">
            <a:spAutoFit/>
          </a:bodyPr>
          <a:lstStyle>
            <a:lvl1pPr>
              <a:defRPr sz="1400" b="1" i="0">
                <a:solidFill>
                  <a:schemeClr val="tx1"/>
                </a:solidFill>
                <a:latin typeface="Arial"/>
                <a:ea typeface="+mj-ea"/>
                <a:cs typeface="Arial"/>
              </a:defRPr>
            </a:lvl1pPr>
          </a:lstStyle>
          <a:p>
            <a:r>
              <a:rPr lang="en-US" sz="2000" b="0" kern="0" cap="all" dirty="0">
                <a:latin typeface="Futura PT Book" panose="020B0502020204020303" pitchFamily="34" charset="77"/>
                <a:hlinkClick r:id="rId3">
                  <a:extLst>
                    <a:ext uri="{A12FA001-AC4F-418D-AE19-62706E023703}">
                      <ahyp:hlinkClr xmlns:ahyp="http://schemas.microsoft.com/office/drawing/2018/hyperlinkcolor" val="tx"/>
                    </a:ext>
                  </a:extLst>
                </a:hlinkClick>
              </a:rPr>
              <a:t>IMAGISTA</a:t>
            </a:r>
            <a:endParaRPr lang="en-US" sz="2000" b="0" kern="0" cap="all" dirty="0">
              <a:latin typeface="Futura PT Book" panose="020B0502020204020303" pitchFamily="34" charset="77"/>
            </a:endParaRPr>
          </a:p>
        </p:txBody>
      </p:sp>
      <p:sp>
        <p:nvSpPr>
          <p:cNvPr id="6" name="object 4">
            <a:extLst>
              <a:ext uri="{FF2B5EF4-FFF2-40B4-BE49-F238E27FC236}">
                <a16:creationId xmlns:a16="http://schemas.microsoft.com/office/drawing/2014/main" id="{1F5E2938-CDEF-3049-A1A3-774F325BB9FE}"/>
              </a:ext>
            </a:extLst>
          </p:cNvPr>
          <p:cNvSpPr txBox="1">
            <a:spLocks noGrp="1"/>
          </p:cNvSpPr>
          <p:nvPr>
            <p:ph type="title"/>
          </p:nvPr>
        </p:nvSpPr>
        <p:spPr>
          <a:xfrm>
            <a:off x="1497806" y="3733800"/>
            <a:ext cx="6868123" cy="3427572"/>
          </a:xfrm>
          <a:prstGeom prst="rect">
            <a:avLst/>
          </a:prstGeom>
        </p:spPr>
        <p:txBody>
          <a:bodyPr vert="horz" wrap="square" lIns="0" tIns="19144" rIns="0" bIns="0" rtlCol="0">
            <a:spAutoFit/>
          </a:bodyPr>
          <a:lstStyle/>
          <a:p>
            <a:pPr algn="l">
              <a:lnSpc>
                <a:spcPct val="150000"/>
              </a:lnSpc>
            </a:pPr>
            <a:r>
              <a:rPr lang="en-US" sz="2500" b="0" dirty="0">
                <a:latin typeface="Futura PT Book" panose="020B0502020204020303" pitchFamily="34" charset="77"/>
              </a:rPr>
              <a:t>1) Designed for your profession</a:t>
            </a:r>
            <a:br>
              <a:rPr lang="en-US" sz="2500" b="0" dirty="0">
                <a:latin typeface="Futura PT Book" panose="020B0502020204020303" pitchFamily="34" charset="77"/>
              </a:rPr>
            </a:br>
            <a:r>
              <a:rPr lang="en-US" sz="2500" b="0" dirty="0">
                <a:latin typeface="Futura PT Book" panose="020B0502020204020303" pitchFamily="34" charset="77"/>
              </a:rPr>
              <a:t>2) Well supported</a:t>
            </a:r>
            <a:br>
              <a:rPr lang="en-US" sz="2500" b="0" dirty="0">
                <a:latin typeface="Futura PT Book" panose="020B0502020204020303" pitchFamily="34" charset="77"/>
              </a:rPr>
            </a:br>
            <a:r>
              <a:rPr lang="en-US" sz="2500" b="0" dirty="0">
                <a:latin typeface="Futura PT Book" panose="020B0502020204020303" pitchFamily="34" charset="77"/>
              </a:rPr>
              <a:t>3) Lots of page options</a:t>
            </a:r>
            <a:br>
              <a:rPr lang="en-US" sz="2500" b="0" dirty="0">
                <a:latin typeface="Futura PT Book" panose="020B0502020204020303" pitchFamily="34" charset="77"/>
              </a:rPr>
            </a:br>
            <a:r>
              <a:rPr lang="en-US" sz="2500" b="0" dirty="0">
                <a:latin typeface="Futura PT Book" panose="020B0502020204020303" pitchFamily="34" charset="77"/>
              </a:rPr>
              <a:t>4) Designed to sell</a:t>
            </a:r>
            <a:br>
              <a:rPr lang="en-US" sz="2500" b="0" dirty="0">
                <a:latin typeface="Futura PT Book" panose="020B0502020204020303" pitchFamily="34" charset="77"/>
              </a:rPr>
            </a:br>
            <a:br>
              <a:rPr lang="en-US" sz="2500" b="0" dirty="0">
                <a:latin typeface="Futura PT Book" panose="020B0502020204020303" pitchFamily="34" charset="77"/>
              </a:rPr>
            </a:br>
            <a:endParaRPr lang="en-US" sz="2500" b="0" dirty="0">
              <a:latin typeface="Futura PT Book" panose="020B0502020204020303" pitchFamily="34" charset="77"/>
            </a:endParaRPr>
          </a:p>
        </p:txBody>
      </p:sp>
      <p:sp>
        <p:nvSpPr>
          <p:cNvPr id="7" name="Text Placeholder 11">
            <a:extLst>
              <a:ext uri="{FF2B5EF4-FFF2-40B4-BE49-F238E27FC236}">
                <a16:creationId xmlns:a16="http://schemas.microsoft.com/office/drawing/2014/main" id="{1F768E47-57AC-6A4E-9063-38506B124113}"/>
              </a:ext>
            </a:extLst>
          </p:cNvPr>
          <p:cNvSpPr txBox="1">
            <a:spLocks/>
          </p:cNvSpPr>
          <p:nvPr/>
        </p:nvSpPr>
        <p:spPr>
          <a:xfrm>
            <a:off x="1473050" y="1728692"/>
            <a:ext cx="7531942" cy="1141769"/>
          </a:xfrm>
          <a:prstGeom prst="rect">
            <a:avLst/>
          </a:prstGeom>
        </p:spPr>
        <p:txBody>
          <a:bodyPr/>
          <a:lst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a:lstStyle>
          <a:p>
            <a:r>
              <a:rPr lang="en-US" sz="3796" b="1" kern="0" cap="all" dirty="0">
                <a:latin typeface="Niveau Grotesk Bold" panose="02000000000000000000" pitchFamily="50" charset="0"/>
              </a:rPr>
              <a:t>What is a template </a:t>
            </a:r>
          </a:p>
          <a:p>
            <a:r>
              <a:rPr lang="en-US" sz="3796" b="1" kern="0" cap="all" dirty="0">
                <a:latin typeface="Niveau Grotesk Bold" panose="02000000000000000000" pitchFamily="50" charset="0"/>
              </a:rPr>
              <a:t>And how to choose</a:t>
            </a:r>
          </a:p>
          <a:p>
            <a:r>
              <a:rPr lang="en-US" sz="3796" b="1" kern="0" cap="all" dirty="0">
                <a:latin typeface="Niveau Grotesk Bold" panose="02000000000000000000" pitchFamily="50" charset="0"/>
              </a:rPr>
              <a:t>the right one:</a:t>
            </a:r>
            <a:endParaRPr lang="en-US" sz="3796" kern="0" cap="all" dirty="0">
              <a:latin typeface="Niveau Grotesk Bold" panose="02000000000000000000" pitchFamily="50" charset="0"/>
            </a:endParaRPr>
          </a:p>
        </p:txBody>
      </p:sp>
    </p:spTree>
    <p:extLst>
      <p:ext uri="{BB962C8B-B14F-4D97-AF65-F5344CB8AC3E}">
        <p14:creationId xmlns:p14="http://schemas.microsoft.com/office/powerpoint/2010/main" val="402024725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7A9899-A85D-1444-9CF3-E2D4DEC3BDA7}"/>
              </a:ext>
            </a:extLst>
          </p:cNvPr>
          <p:cNvSpPr/>
          <p:nvPr/>
        </p:nvSpPr>
        <p:spPr>
          <a:xfrm>
            <a:off x="6651" y="0"/>
            <a:ext cx="13802710" cy="77724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sp>
        <p:nvSpPr>
          <p:cNvPr id="6" name="Slide Number Placeholder 5">
            <a:extLst>
              <a:ext uri="{FF2B5EF4-FFF2-40B4-BE49-F238E27FC236}">
                <a16:creationId xmlns:a16="http://schemas.microsoft.com/office/drawing/2014/main" id="{D040D7A7-4D0D-8648-AB34-E9A33DA44CC2}"/>
              </a:ext>
            </a:extLst>
          </p:cNvPr>
          <p:cNvSpPr txBox="1">
            <a:spLocks/>
          </p:cNvSpPr>
          <p:nvPr/>
        </p:nvSpPr>
        <p:spPr>
          <a:xfrm>
            <a:off x="13007416" y="7406236"/>
            <a:ext cx="621894" cy="137144"/>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E724CE-FC15-40FE-9A72-57D0D0F1830B}" type="slidenum">
              <a:rPr lang="en-US" sz="900">
                <a:latin typeface="+mj-lt"/>
              </a:rPr>
              <a:pPr algn="r"/>
              <a:t>15</a:t>
            </a:fld>
            <a:endParaRPr lang="en-US" sz="900" dirty="0">
              <a:latin typeface="+mj-lt"/>
            </a:endParaRPr>
          </a:p>
        </p:txBody>
      </p:sp>
      <p:sp>
        <p:nvSpPr>
          <p:cNvPr id="12" name="Text Placeholder 10">
            <a:extLst>
              <a:ext uri="{FF2B5EF4-FFF2-40B4-BE49-F238E27FC236}">
                <a16:creationId xmlns:a16="http://schemas.microsoft.com/office/drawing/2014/main" id="{A448F8DC-883D-C74C-BE0C-C63551D064A5}"/>
              </a:ext>
            </a:extLst>
          </p:cNvPr>
          <p:cNvSpPr txBox="1">
            <a:spLocks/>
          </p:cNvSpPr>
          <p:nvPr/>
        </p:nvSpPr>
        <p:spPr>
          <a:xfrm>
            <a:off x="5990798" y="3626121"/>
            <a:ext cx="7082616" cy="2122221"/>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pPr marL="514350" indent="-514350" algn="l" defTabSz="914400">
              <a:lnSpc>
                <a:spcPct val="150000"/>
              </a:lnSpc>
              <a:buFontTx/>
              <a:buAutoNum type="arabicParenR"/>
            </a:pPr>
            <a:r>
              <a:rPr lang="en-US" sz="2500" kern="0" dirty="0">
                <a:latin typeface="Futura PT Book" panose="020B0502020204020303" pitchFamily="34" charset="77"/>
              </a:rPr>
              <a:t>Social Proof Model </a:t>
            </a:r>
          </a:p>
          <a:p>
            <a:pPr marL="514350" indent="-514350" algn="l" defTabSz="914400">
              <a:lnSpc>
                <a:spcPct val="150000"/>
              </a:lnSpc>
              <a:buFontTx/>
              <a:buAutoNum type="arabicParenR"/>
            </a:pPr>
            <a:r>
              <a:rPr lang="en-US" sz="2500" kern="0" dirty="0">
                <a:latin typeface="Futura PT Book" panose="020B0502020204020303" pitchFamily="34" charset="77"/>
              </a:rPr>
              <a:t>Value Proposition Model</a:t>
            </a:r>
          </a:p>
          <a:p>
            <a:pPr marL="514350" indent="-514350" algn="l" defTabSz="914400">
              <a:lnSpc>
                <a:spcPct val="150000"/>
              </a:lnSpc>
              <a:buFontTx/>
              <a:buAutoNum type="arabicParenR"/>
            </a:pPr>
            <a:r>
              <a:rPr lang="en-US" sz="2500" kern="0" dirty="0">
                <a:latin typeface="Futura PT Book" panose="020B0502020204020303" pitchFamily="34" charset="77"/>
              </a:rPr>
              <a:t>Infomercial Model</a:t>
            </a:r>
          </a:p>
        </p:txBody>
      </p:sp>
      <p:sp>
        <p:nvSpPr>
          <p:cNvPr id="15" name="Text Placeholder 11">
            <a:extLst>
              <a:ext uri="{FF2B5EF4-FFF2-40B4-BE49-F238E27FC236}">
                <a16:creationId xmlns:a16="http://schemas.microsoft.com/office/drawing/2014/main" id="{6A32D63E-6BB8-9245-BB82-46FEA626F5BF}"/>
              </a:ext>
            </a:extLst>
          </p:cNvPr>
          <p:cNvSpPr txBox="1">
            <a:spLocks/>
          </p:cNvSpPr>
          <p:nvPr/>
        </p:nvSpPr>
        <p:spPr>
          <a:xfrm>
            <a:off x="5990798" y="2559444"/>
            <a:ext cx="7116250" cy="1066677"/>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pPr defTabSz="914400"/>
            <a:r>
              <a:rPr lang="en-US" sz="3800" b="1" kern="0" cap="all" dirty="0">
                <a:latin typeface="Niveau Grotesk Bold" panose="02000000000000000000" pitchFamily="50" charset="0"/>
              </a:rPr>
              <a:t>3 powerful Strategies:</a:t>
            </a:r>
          </a:p>
        </p:txBody>
      </p:sp>
      <p:sp>
        <p:nvSpPr>
          <p:cNvPr id="16" name="object 4">
            <a:extLst>
              <a:ext uri="{FF2B5EF4-FFF2-40B4-BE49-F238E27FC236}">
                <a16:creationId xmlns:a16="http://schemas.microsoft.com/office/drawing/2014/main" id="{5AB2A556-7FC9-0343-8C5A-2AFB2C9C2A7C}"/>
              </a:ext>
            </a:extLst>
          </p:cNvPr>
          <p:cNvSpPr txBox="1">
            <a:spLocks/>
          </p:cNvSpPr>
          <p:nvPr/>
        </p:nvSpPr>
        <p:spPr>
          <a:xfrm>
            <a:off x="387350" y="214786"/>
            <a:ext cx="12922250" cy="320601"/>
          </a:xfrm>
          <a:prstGeom prst="rect">
            <a:avLst/>
          </a:prstGeom>
        </p:spPr>
        <p:txBody>
          <a:bodyPr vert="horz" wrap="square" lIns="0" tIns="12700" rIns="0" bIns="0" rtlCol="0">
            <a:spAutoFit/>
          </a:bodyPr>
          <a:lstStyle>
            <a:lvl1pPr>
              <a:defRPr sz="1400" b="1" i="0">
                <a:solidFill>
                  <a:schemeClr val="tx1"/>
                </a:solidFill>
                <a:latin typeface="Arial"/>
                <a:ea typeface="+mj-ea"/>
                <a:cs typeface="Arial"/>
              </a:defRPr>
            </a:lvl1pPr>
          </a:lstStyle>
          <a:p>
            <a:pPr algn="r"/>
            <a:r>
              <a:rPr lang="en-US" sz="2000" b="0" u="sng" kern="0" cap="all" dirty="0">
                <a:latin typeface="Futura PT Book" panose="020B0502020204020303" pitchFamily="34" charset="77"/>
                <a:hlinkClick r:id="rId2">
                  <a:extLst>
                    <a:ext uri="{A12FA001-AC4F-418D-AE19-62706E023703}">
                      <ahyp:hlinkClr xmlns:ahyp="http://schemas.microsoft.com/office/drawing/2018/hyperlinkcolor" val="tx"/>
                    </a:ext>
                  </a:extLst>
                </a:hlinkClick>
              </a:rPr>
              <a:t>STONEHILL TAYLOR</a:t>
            </a:r>
            <a:endParaRPr lang="en-US" sz="2000" b="0" u="sng" kern="0" cap="all" dirty="0">
              <a:latin typeface="Futura PT Book" panose="020B0502020204020303" pitchFamily="34" charset="77"/>
            </a:endParaRPr>
          </a:p>
        </p:txBody>
      </p:sp>
      <p:pic>
        <p:nvPicPr>
          <p:cNvPr id="17" name="Picture 16">
            <a:extLst>
              <a:ext uri="{FF2B5EF4-FFF2-40B4-BE49-F238E27FC236}">
                <a16:creationId xmlns:a16="http://schemas.microsoft.com/office/drawing/2014/main" id="{090E7DBB-6C2B-E04D-A8CB-27BB149D5251}"/>
              </a:ext>
            </a:extLst>
          </p:cNvPr>
          <p:cNvPicPr>
            <a:picLocks noChangeAspect="1"/>
          </p:cNvPicPr>
          <p:nvPr/>
        </p:nvPicPr>
        <p:blipFill rotWithShape="1">
          <a:blip r:embed="rId3"/>
          <a:srcRect b="47970"/>
          <a:stretch/>
        </p:blipFill>
        <p:spPr>
          <a:xfrm>
            <a:off x="-19005" y="-447"/>
            <a:ext cx="5174411" cy="7772847"/>
          </a:xfrm>
          <a:prstGeom prst="rect">
            <a:avLst/>
          </a:prstGeom>
        </p:spPr>
      </p:pic>
    </p:spTree>
    <p:extLst>
      <p:ext uri="{BB962C8B-B14F-4D97-AF65-F5344CB8AC3E}">
        <p14:creationId xmlns:p14="http://schemas.microsoft.com/office/powerpoint/2010/main" val="1852929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B7EBC4-89F5-E54E-8BB2-BDA81ABA0478}"/>
              </a:ext>
            </a:extLst>
          </p:cNvPr>
          <p:cNvSpPr/>
          <p:nvPr/>
        </p:nvSpPr>
        <p:spPr>
          <a:xfrm>
            <a:off x="6651" y="0"/>
            <a:ext cx="13802710" cy="77724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a:p>
        </p:txBody>
      </p:sp>
      <p:sp>
        <p:nvSpPr>
          <p:cNvPr id="9" name="object 4">
            <a:extLst>
              <a:ext uri="{FF2B5EF4-FFF2-40B4-BE49-F238E27FC236}">
                <a16:creationId xmlns:a16="http://schemas.microsoft.com/office/drawing/2014/main" id="{BEF747DB-78F3-FF41-8DEF-B7FD15400B69}"/>
              </a:ext>
            </a:extLst>
          </p:cNvPr>
          <p:cNvSpPr txBox="1">
            <a:spLocks noGrp="1"/>
          </p:cNvSpPr>
          <p:nvPr>
            <p:ph type="title"/>
          </p:nvPr>
        </p:nvSpPr>
        <p:spPr>
          <a:xfrm>
            <a:off x="7140292" y="2391213"/>
            <a:ext cx="6145173" cy="4565191"/>
          </a:xfrm>
          <a:prstGeom prst="rect">
            <a:avLst/>
          </a:prstGeom>
        </p:spPr>
        <p:txBody>
          <a:bodyPr vert="horz" wrap="square" lIns="0" tIns="19144" rIns="0" bIns="0" rtlCol="0">
            <a:spAutoFit/>
          </a:bodyPr>
          <a:lstStyle/>
          <a:p>
            <a:pPr fontAlgn="base"/>
            <a:r>
              <a:rPr lang="en-US" b="0" dirty="0">
                <a:latin typeface="Futura PT Book" panose="020B0502020204020303" pitchFamily="34" charset="77"/>
              </a:rPr>
              <a:t>1. A Menu That Converts. </a:t>
            </a:r>
            <a:br>
              <a:rPr lang="en-US" b="0" dirty="0">
                <a:latin typeface="Futura PT Book" panose="020B0502020204020303" pitchFamily="34" charset="77"/>
              </a:rPr>
            </a:br>
            <a:r>
              <a:rPr lang="en-US" b="0" dirty="0">
                <a:latin typeface="Futura PT Book" panose="020B0502020204020303" pitchFamily="34" charset="77"/>
              </a:rPr>
              <a:t>2. An Engaging Image. </a:t>
            </a:r>
            <a:br>
              <a:rPr lang="en-US" b="0" dirty="0">
                <a:latin typeface="Futura PT Book" panose="020B0502020204020303" pitchFamily="34" charset="77"/>
              </a:rPr>
            </a:br>
            <a:r>
              <a:rPr lang="en-US" b="0" dirty="0">
                <a:latin typeface="Futura PT Book" panose="020B0502020204020303" pitchFamily="34" charset="77"/>
              </a:rPr>
              <a:t>3. An Irresistible Headline. </a:t>
            </a:r>
            <a:br>
              <a:rPr lang="en-US" b="0" dirty="0">
                <a:latin typeface="Futura PT Book" panose="020B0502020204020303" pitchFamily="34" charset="77"/>
              </a:rPr>
            </a:br>
            <a:r>
              <a:rPr lang="en-US" b="0" dirty="0">
                <a:latin typeface="Futura PT Book" panose="020B0502020204020303" pitchFamily="34" charset="77"/>
              </a:rPr>
              <a:t>4. List Of Benefits. </a:t>
            </a:r>
            <a:br>
              <a:rPr lang="en-US" b="0" dirty="0">
                <a:latin typeface="Futura PT Book" panose="020B0502020204020303" pitchFamily="34" charset="77"/>
              </a:rPr>
            </a:br>
            <a:r>
              <a:rPr lang="en-US" b="0" dirty="0">
                <a:latin typeface="Futura PT Book" panose="020B0502020204020303" pitchFamily="34" charset="77"/>
              </a:rPr>
              <a:t>5. Call To Action. </a:t>
            </a:r>
            <a:br>
              <a:rPr lang="en-US" b="0" dirty="0">
                <a:latin typeface="Futura PT Book" panose="020B0502020204020303" pitchFamily="34" charset="77"/>
              </a:rPr>
            </a:br>
            <a:r>
              <a:rPr lang="en-US" b="0" dirty="0">
                <a:latin typeface="Futura PT Book" panose="020B0502020204020303" pitchFamily="34" charset="77"/>
              </a:rPr>
              <a:t>6. Social Proof. </a:t>
            </a:r>
            <a:br>
              <a:rPr lang="en-US" b="0" dirty="0">
                <a:latin typeface="Futura PT Book" panose="020B0502020204020303" pitchFamily="34" charset="77"/>
              </a:rPr>
            </a:br>
            <a:r>
              <a:rPr lang="en-US" b="0" dirty="0">
                <a:latin typeface="Futura PT Book" panose="020B0502020204020303" pitchFamily="34" charset="77"/>
              </a:rPr>
              <a:t>7. Elevator Pitch. </a:t>
            </a:r>
            <a:br>
              <a:rPr lang="en-US" b="0" dirty="0">
                <a:latin typeface="Futura PT Book" panose="020B0502020204020303" pitchFamily="34" charset="77"/>
              </a:rPr>
            </a:br>
            <a:r>
              <a:rPr lang="en-US" b="0" dirty="0">
                <a:latin typeface="Futura PT Book" panose="020B0502020204020303" pitchFamily="34" charset="77"/>
              </a:rPr>
              <a:t>8. Gorgeous Images or Blog Posts. </a:t>
            </a:r>
            <a:br>
              <a:rPr lang="en-US" b="0" dirty="0">
                <a:latin typeface="Futura PT Book" panose="020B0502020204020303" pitchFamily="34" charset="77"/>
              </a:rPr>
            </a:br>
            <a:r>
              <a:rPr lang="en-US" b="0" dirty="0">
                <a:latin typeface="Futura PT Book" panose="020B0502020204020303" pitchFamily="34" charset="77"/>
              </a:rPr>
              <a:t>9. Testimonials From Satisfied Customers. </a:t>
            </a:r>
            <a:br>
              <a:rPr lang="en-US" b="0" dirty="0">
                <a:latin typeface="Futura PT Book" panose="020B0502020204020303" pitchFamily="34" charset="77"/>
              </a:rPr>
            </a:br>
            <a:r>
              <a:rPr lang="en-US" b="0" dirty="0">
                <a:latin typeface="Futura PT Book" panose="020B0502020204020303" pitchFamily="34" charset="77"/>
              </a:rPr>
              <a:t>10. Email Capture. .</a:t>
            </a:r>
            <a:br>
              <a:rPr lang="en-US" b="0" dirty="0">
                <a:latin typeface="Futura PT Book" panose="020B0502020204020303" pitchFamily="34" charset="77"/>
              </a:rPr>
            </a:br>
            <a:r>
              <a:rPr lang="en-US" b="0" dirty="0">
                <a:latin typeface="Futura PT Book" panose="020B0502020204020303" pitchFamily="34" charset="77"/>
              </a:rPr>
              <a:t>11. Social Media Links. </a:t>
            </a:r>
            <a:br>
              <a:rPr lang="en-US" b="0" dirty="0">
                <a:latin typeface="Futura PT Book" panose="020B0502020204020303" pitchFamily="34" charset="77"/>
              </a:rPr>
            </a:br>
            <a:r>
              <a:rPr lang="en-US" b="0" dirty="0">
                <a:latin typeface="Futura PT Book" panose="020B0502020204020303" pitchFamily="34" charset="77"/>
              </a:rPr>
              <a:t>12. About Your Organization. </a:t>
            </a:r>
            <a:br>
              <a:rPr lang="en-US" b="0" dirty="0">
                <a:latin typeface="Futura PT Book" panose="020B0502020204020303" pitchFamily="34" charset="77"/>
              </a:rPr>
            </a:br>
            <a:r>
              <a:rPr lang="en-US" b="0" dirty="0">
                <a:latin typeface="Futura PT Book" panose="020B0502020204020303" pitchFamily="34" charset="77"/>
              </a:rPr>
              <a:t>13. Your Address. </a:t>
            </a:r>
            <a:br>
              <a:rPr lang="en-US" b="0" dirty="0">
                <a:latin typeface="Futura PT Book" panose="020B0502020204020303" pitchFamily="34" charset="77"/>
              </a:rPr>
            </a:br>
            <a:endParaRPr lang="en-US" b="0" cap="all" dirty="0">
              <a:latin typeface="Futura PT Book" panose="020B0502020204020303" pitchFamily="34" charset="77"/>
            </a:endParaRPr>
          </a:p>
        </p:txBody>
      </p:sp>
      <p:pic>
        <p:nvPicPr>
          <p:cNvPr id="2" name="Picture 1">
            <a:extLst>
              <a:ext uri="{FF2B5EF4-FFF2-40B4-BE49-F238E27FC236}">
                <a16:creationId xmlns:a16="http://schemas.microsoft.com/office/drawing/2014/main" id="{58C2FD9C-A7B8-DD48-8940-8C2FEDAD3925}"/>
              </a:ext>
            </a:extLst>
          </p:cNvPr>
          <p:cNvPicPr>
            <a:picLocks noChangeAspect="1"/>
          </p:cNvPicPr>
          <p:nvPr/>
        </p:nvPicPr>
        <p:blipFill>
          <a:blip r:embed="rId2"/>
          <a:stretch>
            <a:fillRect/>
          </a:stretch>
        </p:blipFill>
        <p:spPr>
          <a:xfrm>
            <a:off x="1724295" y="689178"/>
            <a:ext cx="3698354" cy="6394043"/>
          </a:xfrm>
          <a:prstGeom prst="rect">
            <a:avLst/>
          </a:prstGeom>
        </p:spPr>
      </p:pic>
      <p:pic>
        <p:nvPicPr>
          <p:cNvPr id="7" name="Picture 6">
            <a:extLst>
              <a:ext uri="{FF2B5EF4-FFF2-40B4-BE49-F238E27FC236}">
                <a16:creationId xmlns:a16="http://schemas.microsoft.com/office/drawing/2014/main" id="{D42CBED1-16B5-FB42-9416-F20339686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392" y="6298324"/>
            <a:ext cx="1668072" cy="937457"/>
          </a:xfrm>
          <a:prstGeom prst="rect">
            <a:avLst/>
          </a:prstGeom>
        </p:spPr>
      </p:pic>
      <p:sp>
        <p:nvSpPr>
          <p:cNvPr id="8" name="Text Placeholder 11">
            <a:extLst>
              <a:ext uri="{FF2B5EF4-FFF2-40B4-BE49-F238E27FC236}">
                <a16:creationId xmlns:a16="http://schemas.microsoft.com/office/drawing/2014/main" id="{CE348A72-F1D3-D04D-B0FA-022739CCB12F}"/>
              </a:ext>
            </a:extLst>
          </p:cNvPr>
          <p:cNvSpPr txBox="1">
            <a:spLocks/>
          </p:cNvSpPr>
          <p:nvPr/>
        </p:nvSpPr>
        <p:spPr>
          <a:xfrm>
            <a:off x="7140292" y="1324536"/>
            <a:ext cx="7116250" cy="1066677"/>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pPr defTabSz="914400"/>
            <a:r>
              <a:rPr lang="en-US" sz="3800" b="1" kern="0" cap="all" dirty="0">
                <a:solidFill>
                  <a:sysClr val="windowText" lastClr="000000"/>
                </a:solidFill>
                <a:latin typeface="Niveau Grotesk Bold" panose="02000000000000000000" pitchFamily="50" charset="0"/>
              </a:rPr>
              <a:t>SOCIAL PROOF Model</a:t>
            </a:r>
          </a:p>
        </p:txBody>
      </p:sp>
    </p:spTree>
    <p:extLst>
      <p:ext uri="{BB962C8B-B14F-4D97-AF65-F5344CB8AC3E}">
        <p14:creationId xmlns:p14="http://schemas.microsoft.com/office/powerpoint/2010/main" val="4139082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D0AFD-C9C0-C74D-825B-0EC127A3D8AD}"/>
              </a:ext>
            </a:extLst>
          </p:cNvPr>
          <p:cNvSpPr/>
          <p:nvPr/>
        </p:nvSpPr>
        <p:spPr>
          <a:xfrm>
            <a:off x="6651" y="0"/>
            <a:ext cx="13802710" cy="77724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a:p>
        </p:txBody>
      </p:sp>
      <p:pic>
        <p:nvPicPr>
          <p:cNvPr id="3" name="Picture 2">
            <a:extLst>
              <a:ext uri="{FF2B5EF4-FFF2-40B4-BE49-F238E27FC236}">
                <a16:creationId xmlns:a16="http://schemas.microsoft.com/office/drawing/2014/main" id="{2B38E7E6-48C1-D942-B4A1-91731F257AF8}"/>
              </a:ext>
            </a:extLst>
          </p:cNvPr>
          <p:cNvPicPr>
            <a:picLocks noChangeAspect="1"/>
          </p:cNvPicPr>
          <p:nvPr/>
        </p:nvPicPr>
        <p:blipFill>
          <a:blip r:embed="rId2"/>
          <a:stretch>
            <a:fillRect/>
          </a:stretch>
        </p:blipFill>
        <p:spPr>
          <a:xfrm>
            <a:off x="1766900" y="538309"/>
            <a:ext cx="3560755" cy="6721914"/>
          </a:xfrm>
          <a:prstGeom prst="rect">
            <a:avLst/>
          </a:prstGeom>
        </p:spPr>
      </p:pic>
      <p:pic>
        <p:nvPicPr>
          <p:cNvPr id="6" name="Picture 5">
            <a:extLst>
              <a:ext uri="{FF2B5EF4-FFF2-40B4-BE49-F238E27FC236}">
                <a16:creationId xmlns:a16="http://schemas.microsoft.com/office/drawing/2014/main" id="{5F04FE9B-E506-F347-8A92-B1DA2F5C8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392" y="6298324"/>
            <a:ext cx="1668072" cy="937457"/>
          </a:xfrm>
          <a:prstGeom prst="rect">
            <a:avLst/>
          </a:prstGeom>
        </p:spPr>
      </p:pic>
      <p:sp>
        <p:nvSpPr>
          <p:cNvPr id="8" name="object 4">
            <a:extLst>
              <a:ext uri="{FF2B5EF4-FFF2-40B4-BE49-F238E27FC236}">
                <a16:creationId xmlns:a16="http://schemas.microsoft.com/office/drawing/2014/main" id="{6B9FB93A-244E-B64F-8DFF-106CFD591D07}"/>
              </a:ext>
            </a:extLst>
          </p:cNvPr>
          <p:cNvSpPr txBox="1">
            <a:spLocks/>
          </p:cNvSpPr>
          <p:nvPr/>
        </p:nvSpPr>
        <p:spPr>
          <a:xfrm>
            <a:off x="7140292" y="2895600"/>
            <a:ext cx="6145173" cy="3591078"/>
          </a:xfrm>
          <a:prstGeom prst="rect">
            <a:avLst/>
          </a:prstGeom>
        </p:spPr>
        <p:txBody>
          <a:bodyPr vert="horz" wrap="square" lIns="0" tIns="19144" rIns="0" bIns="0" rtlCol="0">
            <a:spAutoFit/>
          </a:bodyPr>
          <a:lstStyle>
            <a:lvl1pPr>
              <a:defRPr sz="2110" b="1" i="0">
                <a:solidFill>
                  <a:schemeClr val="tx1"/>
                </a:solidFill>
                <a:latin typeface="Arial"/>
                <a:ea typeface="+mj-ea"/>
                <a:cs typeface="Arial"/>
              </a:defRPr>
            </a:lvl1pPr>
          </a:lstStyle>
          <a:p>
            <a:pPr defTabSz="914400" fontAlgn="base"/>
            <a:r>
              <a:rPr lang="en-US" b="0" dirty="0">
                <a:latin typeface="Futura PT Book" panose="020B0502020204020303" pitchFamily="34" charset="77"/>
              </a:rPr>
              <a:t>1. A Menu That Converts. </a:t>
            </a:r>
            <a:br>
              <a:rPr lang="en-US" b="0" dirty="0">
                <a:latin typeface="Futura PT Book" panose="020B0502020204020303" pitchFamily="34" charset="77"/>
              </a:rPr>
            </a:br>
            <a:r>
              <a:rPr lang="en-US" b="0" dirty="0">
                <a:latin typeface="Futura PT Book" panose="020B0502020204020303" pitchFamily="34" charset="77"/>
              </a:rPr>
              <a:t>2. An Engaging Image. </a:t>
            </a:r>
            <a:br>
              <a:rPr lang="en-US" b="0" dirty="0">
                <a:latin typeface="Futura PT Book" panose="020B0502020204020303" pitchFamily="34" charset="77"/>
              </a:rPr>
            </a:br>
            <a:r>
              <a:rPr lang="en-US" b="0" dirty="0">
                <a:latin typeface="Futura PT Book" panose="020B0502020204020303" pitchFamily="34" charset="77"/>
              </a:rPr>
              <a:t>3. An Irresistible Headline. </a:t>
            </a:r>
            <a:br>
              <a:rPr lang="en-US" b="0" dirty="0">
                <a:latin typeface="Futura PT Book" panose="020B0502020204020303" pitchFamily="34" charset="77"/>
              </a:rPr>
            </a:br>
            <a:r>
              <a:rPr lang="en-US" b="0" dirty="0">
                <a:latin typeface="Futura PT Book" panose="020B0502020204020303" pitchFamily="34" charset="77"/>
              </a:rPr>
              <a:t>4. Your Value Proposition.</a:t>
            </a:r>
            <a:br>
              <a:rPr lang="en-US" b="0" dirty="0">
                <a:latin typeface="Futura PT Book" panose="020B0502020204020303" pitchFamily="34" charset="77"/>
              </a:rPr>
            </a:br>
            <a:r>
              <a:rPr lang="en-US" b="0" dirty="0">
                <a:latin typeface="Futura PT Book" panose="020B0502020204020303" pitchFamily="34" charset="77"/>
              </a:rPr>
              <a:t>6. Icons. </a:t>
            </a:r>
            <a:br>
              <a:rPr lang="en-US" b="0" dirty="0">
                <a:latin typeface="Futura PT Book" panose="020B0502020204020303" pitchFamily="34" charset="77"/>
              </a:rPr>
            </a:br>
            <a:r>
              <a:rPr lang="en-US" b="0" dirty="0">
                <a:latin typeface="Futura PT Book" panose="020B0502020204020303" pitchFamily="34" charset="77"/>
              </a:rPr>
              <a:t>7. Gorgeous Images or Blog Posts. </a:t>
            </a:r>
            <a:br>
              <a:rPr lang="en-US" b="0" dirty="0">
                <a:latin typeface="Futura PT Book" panose="020B0502020204020303" pitchFamily="34" charset="77"/>
              </a:rPr>
            </a:br>
            <a:r>
              <a:rPr lang="en-US" b="0" dirty="0">
                <a:latin typeface="Futura PT Book" panose="020B0502020204020303" pitchFamily="34" charset="77"/>
              </a:rPr>
              <a:t>8. Elevator Pitch. </a:t>
            </a:r>
            <a:br>
              <a:rPr lang="en-US" b="0" dirty="0">
                <a:latin typeface="Futura PT Book" panose="020B0502020204020303" pitchFamily="34" charset="77"/>
              </a:rPr>
            </a:br>
            <a:r>
              <a:rPr lang="en-US" b="0" dirty="0">
                <a:latin typeface="Futura PT Book" panose="020B0502020204020303" pitchFamily="34" charset="77"/>
              </a:rPr>
              <a:t>9. Email Capture. </a:t>
            </a:r>
            <a:br>
              <a:rPr lang="en-US" b="0" dirty="0">
                <a:latin typeface="Futura PT Book" panose="020B0502020204020303" pitchFamily="34" charset="77"/>
              </a:rPr>
            </a:br>
            <a:r>
              <a:rPr lang="en-US" b="0" dirty="0">
                <a:latin typeface="Futura PT Book" panose="020B0502020204020303" pitchFamily="34" charset="77"/>
              </a:rPr>
              <a:t>10. Social Media Links. </a:t>
            </a:r>
            <a:br>
              <a:rPr lang="en-US" b="0" dirty="0">
                <a:latin typeface="Futura PT Book" panose="020B0502020204020303" pitchFamily="34" charset="77"/>
              </a:rPr>
            </a:br>
            <a:r>
              <a:rPr lang="en-US" b="0" dirty="0">
                <a:latin typeface="Futura PT Book" panose="020B0502020204020303" pitchFamily="34" charset="77"/>
              </a:rPr>
              <a:t>11. About Your Organization. </a:t>
            </a:r>
            <a:br>
              <a:rPr lang="en-US" b="0" dirty="0">
                <a:latin typeface="Futura PT Book" panose="020B0502020204020303" pitchFamily="34" charset="77"/>
              </a:rPr>
            </a:br>
            <a:r>
              <a:rPr lang="en-US" b="0" dirty="0">
                <a:latin typeface="Futura PT Book" panose="020B0502020204020303" pitchFamily="34" charset="77"/>
              </a:rPr>
              <a:t>12. Your Address.</a:t>
            </a:r>
            <a:endParaRPr lang="en-US" b="0" kern="0" cap="all" dirty="0">
              <a:latin typeface="Futura PT Book" panose="020B0502020204020303" pitchFamily="34" charset="77"/>
            </a:endParaRPr>
          </a:p>
        </p:txBody>
      </p:sp>
      <p:sp>
        <p:nvSpPr>
          <p:cNvPr id="10" name="Text Placeholder 11">
            <a:extLst>
              <a:ext uri="{FF2B5EF4-FFF2-40B4-BE49-F238E27FC236}">
                <a16:creationId xmlns:a16="http://schemas.microsoft.com/office/drawing/2014/main" id="{BF9969E0-808F-7B4A-ABCE-1CD25B2C35F9}"/>
              </a:ext>
            </a:extLst>
          </p:cNvPr>
          <p:cNvSpPr txBox="1">
            <a:spLocks/>
          </p:cNvSpPr>
          <p:nvPr/>
        </p:nvSpPr>
        <p:spPr>
          <a:xfrm>
            <a:off x="7140292" y="1324536"/>
            <a:ext cx="7116250" cy="1066677"/>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pPr defTabSz="914400"/>
            <a:r>
              <a:rPr lang="en-US" sz="3800" b="1" kern="0" cap="all" dirty="0">
                <a:solidFill>
                  <a:sysClr val="windowText" lastClr="000000"/>
                </a:solidFill>
                <a:latin typeface="Niveau Grotesk Bold" panose="02000000000000000000" pitchFamily="50" charset="0"/>
              </a:rPr>
              <a:t>VALUE PROPOSITION </a:t>
            </a:r>
            <a:br>
              <a:rPr lang="en-US" sz="3800" b="1" kern="0" cap="all" dirty="0">
                <a:solidFill>
                  <a:sysClr val="windowText" lastClr="000000"/>
                </a:solidFill>
                <a:latin typeface="Niveau Grotesk Bold" panose="02000000000000000000" pitchFamily="50" charset="0"/>
              </a:rPr>
            </a:br>
            <a:r>
              <a:rPr lang="en-US" sz="3800" b="1" kern="0" cap="all" dirty="0">
                <a:solidFill>
                  <a:sysClr val="windowText" lastClr="000000"/>
                </a:solidFill>
                <a:latin typeface="Niveau Grotesk Bold" panose="02000000000000000000" pitchFamily="50" charset="0"/>
              </a:rPr>
              <a:t>Model</a:t>
            </a:r>
          </a:p>
        </p:txBody>
      </p:sp>
    </p:spTree>
    <p:extLst>
      <p:ext uri="{BB962C8B-B14F-4D97-AF65-F5344CB8AC3E}">
        <p14:creationId xmlns:p14="http://schemas.microsoft.com/office/powerpoint/2010/main" val="3907200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D0AFD-C9C0-C74D-825B-0EC127A3D8AD}"/>
              </a:ext>
            </a:extLst>
          </p:cNvPr>
          <p:cNvSpPr/>
          <p:nvPr/>
        </p:nvSpPr>
        <p:spPr>
          <a:xfrm>
            <a:off x="6651" y="0"/>
            <a:ext cx="13802710" cy="77724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pic>
        <p:nvPicPr>
          <p:cNvPr id="2" name="Picture 1">
            <a:extLst>
              <a:ext uri="{FF2B5EF4-FFF2-40B4-BE49-F238E27FC236}">
                <a16:creationId xmlns:a16="http://schemas.microsoft.com/office/drawing/2014/main" id="{DD095752-2F22-6846-8DB3-35FDDD8AC044}"/>
              </a:ext>
            </a:extLst>
          </p:cNvPr>
          <p:cNvPicPr>
            <a:picLocks noChangeAspect="1"/>
          </p:cNvPicPr>
          <p:nvPr/>
        </p:nvPicPr>
        <p:blipFill>
          <a:blip r:embed="rId2"/>
          <a:stretch>
            <a:fillRect/>
          </a:stretch>
        </p:blipFill>
        <p:spPr>
          <a:xfrm>
            <a:off x="1975469" y="560337"/>
            <a:ext cx="3196006" cy="6757776"/>
          </a:xfrm>
          <a:prstGeom prst="rect">
            <a:avLst/>
          </a:prstGeom>
        </p:spPr>
      </p:pic>
      <p:pic>
        <p:nvPicPr>
          <p:cNvPr id="6" name="Picture 5">
            <a:extLst>
              <a:ext uri="{FF2B5EF4-FFF2-40B4-BE49-F238E27FC236}">
                <a16:creationId xmlns:a16="http://schemas.microsoft.com/office/drawing/2014/main" id="{4266E948-C72C-1847-8F76-C6AEE5ED1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392" y="6298324"/>
            <a:ext cx="1668072" cy="937457"/>
          </a:xfrm>
          <a:prstGeom prst="rect">
            <a:avLst/>
          </a:prstGeom>
        </p:spPr>
      </p:pic>
      <p:sp>
        <p:nvSpPr>
          <p:cNvPr id="8" name="object 4">
            <a:extLst>
              <a:ext uri="{FF2B5EF4-FFF2-40B4-BE49-F238E27FC236}">
                <a16:creationId xmlns:a16="http://schemas.microsoft.com/office/drawing/2014/main" id="{D138FBB3-1031-7549-B8AB-C6332F8B7571}"/>
              </a:ext>
            </a:extLst>
          </p:cNvPr>
          <p:cNvSpPr txBox="1">
            <a:spLocks/>
          </p:cNvSpPr>
          <p:nvPr/>
        </p:nvSpPr>
        <p:spPr>
          <a:xfrm>
            <a:off x="7140292" y="2514477"/>
            <a:ext cx="6145173" cy="3915782"/>
          </a:xfrm>
          <a:prstGeom prst="rect">
            <a:avLst/>
          </a:prstGeom>
        </p:spPr>
        <p:txBody>
          <a:bodyPr vert="horz" wrap="square" lIns="0" tIns="19144" rIns="0" bIns="0" rtlCol="0">
            <a:spAutoFit/>
          </a:bodyPr>
          <a:lstStyle>
            <a:lvl1pPr>
              <a:defRPr sz="2110" b="1" i="0">
                <a:solidFill>
                  <a:schemeClr val="tx1"/>
                </a:solidFill>
                <a:latin typeface="Arial"/>
                <a:ea typeface="+mj-ea"/>
                <a:cs typeface="Arial"/>
              </a:defRPr>
            </a:lvl1pPr>
          </a:lstStyle>
          <a:p>
            <a:pPr defTabSz="914400" fontAlgn="base"/>
            <a:r>
              <a:rPr lang="en-US" b="0" dirty="0">
                <a:latin typeface="Futura PT Book" panose="020B0502020204020303" pitchFamily="34" charset="77"/>
              </a:rPr>
              <a:t>1. A Menu That Converts. </a:t>
            </a:r>
            <a:br>
              <a:rPr lang="en-US" b="0" dirty="0">
                <a:latin typeface="Futura PT Book" panose="020B0502020204020303" pitchFamily="34" charset="77"/>
              </a:rPr>
            </a:br>
            <a:r>
              <a:rPr lang="en-US" b="0" dirty="0">
                <a:latin typeface="Futura PT Book" panose="020B0502020204020303" pitchFamily="34" charset="77"/>
              </a:rPr>
              <a:t>2. An Engaging Image. </a:t>
            </a:r>
            <a:br>
              <a:rPr lang="en-US" b="0" dirty="0">
                <a:latin typeface="Futura PT Book" panose="020B0502020204020303" pitchFamily="34" charset="77"/>
              </a:rPr>
            </a:br>
            <a:r>
              <a:rPr lang="en-US" b="0" dirty="0">
                <a:latin typeface="Futura PT Book" panose="020B0502020204020303" pitchFamily="34" charset="77"/>
              </a:rPr>
              <a:t>3. An Irresistible Headline. </a:t>
            </a:r>
            <a:br>
              <a:rPr lang="en-US" b="0" dirty="0">
                <a:latin typeface="Futura PT Book" panose="020B0502020204020303" pitchFamily="34" charset="77"/>
              </a:rPr>
            </a:br>
            <a:r>
              <a:rPr lang="en-US" b="0" dirty="0">
                <a:latin typeface="Futura PT Book" panose="020B0502020204020303" pitchFamily="34" charset="77"/>
              </a:rPr>
              <a:t>4. Your Value Proposition. </a:t>
            </a:r>
            <a:br>
              <a:rPr lang="en-US" b="0" dirty="0">
                <a:latin typeface="Futura PT Book" panose="020B0502020204020303" pitchFamily="34" charset="77"/>
              </a:rPr>
            </a:br>
            <a:r>
              <a:rPr lang="en-US" b="0" dirty="0">
                <a:latin typeface="Futura PT Book" panose="020B0502020204020303" pitchFamily="34" charset="77"/>
              </a:rPr>
              <a:t>5. Call To Action. </a:t>
            </a:r>
            <a:br>
              <a:rPr lang="en-US" b="0" dirty="0">
                <a:latin typeface="Futura PT Book" panose="020B0502020204020303" pitchFamily="34" charset="77"/>
              </a:rPr>
            </a:br>
            <a:r>
              <a:rPr lang="en-US" b="0" dirty="0">
                <a:latin typeface="Futura PT Book" panose="020B0502020204020303" pitchFamily="34" charset="77"/>
              </a:rPr>
              <a:t>6. Still Not Convinced. </a:t>
            </a:r>
            <a:br>
              <a:rPr lang="en-US" b="0" dirty="0">
                <a:latin typeface="Futura PT Book" panose="020B0502020204020303" pitchFamily="34" charset="77"/>
              </a:rPr>
            </a:br>
            <a:r>
              <a:rPr lang="en-US" b="0" dirty="0">
                <a:latin typeface="Futura PT Book" panose="020B0502020204020303" pitchFamily="34" charset="77"/>
              </a:rPr>
              <a:t>7. Divider. </a:t>
            </a:r>
            <a:br>
              <a:rPr lang="en-US" b="0" dirty="0">
                <a:latin typeface="Futura PT Book" panose="020B0502020204020303" pitchFamily="34" charset="77"/>
              </a:rPr>
            </a:br>
            <a:r>
              <a:rPr lang="en-US" b="0" dirty="0">
                <a:latin typeface="Futura PT Book" panose="020B0502020204020303" pitchFamily="34" charset="77"/>
              </a:rPr>
              <a:t>8. Still Not Convinced. </a:t>
            </a:r>
            <a:br>
              <a:rPr lang="en-US" b="0" dirty="0">
                <a:latin typeface="Futura PT Book" panose="020B0502020204020303" pitchFamily="34" charset="77"/>
              </a:rPr>
            </a:br>
            <a:r>
              <a:rPr lang="en-US" b="0" dirty="0">
                <a:latin typeface="Futura PT Book" panose="020B0502020204020303" pitchFamily="34" charset="77"/>
              </a:rPr>
              <a:t>9. Email Capture. </a:t>
            </a:r>
            <a:br>
              <a:rPr lang="en-US" b="0" dirty="0">
                <a:latin typeface="Futura PT Book" panose="020B0502020204020303" pitchFamily="34" charset="77"/>
              </a:rPr>
            </a:br>
            <a:r>
              <a:rPr lang="en-US" b="0" dirty="0">
                <a:latin typeface="Futura PT Book" panose="020B0502020204020303" pitchFamily="34" charset="77"/>
              </a:rPr>
              <a:t>10. Social Media Links. </a:t>
            </a:r>
            <a:br>
              <a:rPr lang="en-US" b="0" dirty="0">
                <a:latin typeface="Futura PT Book" panose="020B0502020204020303" pitchFamily="34" charset="77"/>
              </a:rPr>
            </a:br>
            <a:r>
              <a:rPr lang="en-US" b="0" dirty="0">
                <a:latin typeface="Futura PT Book" panose="020B0502020204020303" pitchFamily="34" charset="77"/>
              </a:rPr>
              <a:t>11. About Your Organization. </a:t>
            </a:r>
            <a:br>
              <a:rPr lang="en-US" b="0" dirty="0">
                <a:latin typeface="Futura PT Book" panose="020B0502020204020303" pitchFamily="34" charset="77"/>
              </a:rPr>
            </a:br>
            <a:r>
              <a:rPr lang="en-US" b="0" dirty="0">
                <a:latin typeface="Futura PT Book" panose="020B0502020204020303" pitchFamily="34" charset="77"/>
              </a:rPr>
              <a:t>12. Your Address.</a:t>
            </a:r>
            <a:endParaRPr lang="en-US" b="0" kern="0" cap="all" dirty="0">
              <a:latin typeface="Futura PT Book" panose="020B0502020204020303" pitchFamily="34" charset="77"/>
            </a:endParaRPr>
          </a:p>
        </p:txBody>
      </p:sp>
      <p:sp>
        <p:nvSpPr>
          <p:cNvPr id="10" name="Text Placeholder 11">
            <a:extLst>
              <a:ext uri="{FF2B5EF4-FFF2-40B4-BE49-F238E27FC236}">
                <a16:creationId xmlns:a16="http://schemas.microsoft.com/office/drawing/2014/main" id="{E4575F14-81CF-CE44-8398-3E13DE296B7C}"/>
              </a:ext>
            </a:extLst>
          </p:cNvPr>
          <p:cNvSpPr txBox="1">
            <a:spLocks/>
          </p:cNvSpPr>
          <p:nvPr/>
        </p:nvSpPr>
        <p:spPr>
          <a:xfrm>
            <a:off x="7140292" y="1447800"/>
            <a:ext cx="7116250" cy="1066677"/>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pPr defTabSz="914400"/>
            <a:r>
              <a:rPr lang="en-US" sz="3800" b="1" kern="0" cap="all" dirty="0">
                <a:solidFill>
                  <a:sysClr val="windowText" lastClr="000000"/>
                </a:solidFill>
                <a:latin typeface="Niveau Grotesk Bold" panose="02000000000000000000" pitchFamily="50" charset="0"/>
              </a:rPr>
              <a:t>INFOMERCIAL Model</a:t>
            </a:r>
          </a:p>
        </p:txBody>
      </p:sp>
    </p:spTree>
    <p:extLst>
      <p:ext uri="{BB962C8B-B14F-4D97-AF65-F5344CB8AC3E}">
        <p14:creationId xmlns:p14="http://schemas.microsoft.com/office/powerpoint/2010/main" val="2698653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8BA81A-77F5-884D-B821-414AAE0A1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1" y="2"/>
            <a:ext cx="13802710" cy="7772400"/>
          </a:xfrm>
          <a:prstGeom prst="rect">
            <a:avLst/>
          </a:prstGeom>
        </p:spPr>
      </p:pic>
      <p:sp>
        <p:nvSpPr>
          <p:cNvPr id="10" name="Rectangle 9">
            <a:extLst>
              <a:ext uri="{FF2B5EF4-FFF2-40B4-BE49-F238E27FC236}">
                <a16:creationId xmlns:a16="http://schemas.microsoft.com/office/drawing/2014/main" id="{9BF9E220-A93A-3448-B6C2-96B0AA7729EA}"/>
              </a:ext>
            </a:extLst>
          </p:cNvPr>
          <p:cNvSpPr/>
          <p:nvPr/>
        </p:nvSpPr>
        <p:spPr>
          <a:xfrm>
            <a:off x="0" y="2"/>
            <a:ext cx="13802710" cy="767667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a:p>
        </p:txBody>
      </p:sp>
      <p:sp>
        <p:nvSpPr>
          <p:cNvPr id="12" name="object 4">
            <a:extLst>
              <a:ext uri="{FF2B5EF4-FFF2-40B4-BE49-F238E27FC236}">
                <a16:creationId xmlns:a16="http://schemas.microsoft.com/office/drawing/2014/main" id="{2BD4C422-2475-A047-A611-49BFC04EA139}"/>
              </a:ext>
            </a:extLst>
          </p:cNvPr>
          <p:cNvSpPr txBox="1">
            <a:spLocks/>
          </p:cNvSpPr>
          <p:nvPr/>
        </p:nvSpPr>
        <p:spPr>
          <a:xfrm>
            <a:off x="590538" y="323766"/>
            <a:ext cx="12694927" cy="344035"/>
          </a:xfrm>
          <a:prstGeom prst="rect">
            <a:avLst/>
          </a:prstGeom>
        </p:spPr>
        <p:txBody>
          <a:bodyPr vert="horz" wrap="square" lIns="0" tIns="19144" rIns="0" bIns="0" rtlCol="0">
            <a:spAutoFit/>
          </a:bodyPr>
          <a:lstStyle>
            <a:lvl1pPr>
              <a:defRPr sz="1400" b="1" i="0">
                <a:solidFill>
                  <a:schemeClr val="tx1"/>
                </a:solidFill>
                <a:latin typeface="Arial"/>
                <a:ea typeface="+mj-ea"/>
                <a:cs typeface="Arial"/>
              </a:defRPr>
            </a:lvl1pPr>
          </a:lstStyle>
          <a:p>
            <a:r>
              <a:rPr lang="en-US" sz="2110" b="0" kern="0" cap="all" dirty="0">
                <a:solidFill>
                  <a:schemeClr val="bg1"/>
                </a:solidFill>
                <a:latin typeface="Futura PT Book" panose="020B0502020204020303" pitchFamily="34" charset="77"/>
                <a:hlinkClick r:id="rId3">
                  <a:extLst>
                    <a:ext uri="{A12FA001-AC4F-418D-AE19-62706E023703}">
                      <ahyp:hlinkClr xmlns:ahyp="http://schemas.microsoft.com/office/drawing/2018/hyperlinkcolor" val="tx"/>
                    </a:ext>
                  </a:extLst>
                </a:hlinkClick>
              </a:rPr>
              <a:t>Sheep </a:t>
            </a:r>
            <a:r>
              <a:rPr lang="en-US" sz="2110" b="0" kern="0" cap="all" dirty="0" err="1">
                <a:solidFill>
                  <a:schemeClr val="bg1"/>
                </a:solidFill>
                <a:latin typeface="Futura PT Book" panose="020B0502020204020303" pitchFamily="34" charset="77"/>
                <a:hlinkClick r:id="rId3">
                  <a:extLst>
                    <a:ext uri="{A12FA001-AC4F-418D-AE19-62706E023703}">
                      <ahyp:hlinkClr xmlns:ahyp="http://schemas.microsoft.com/office/drawing/2018/hyperlinkcolor" val="tx"/>
                    </a:ext>
                  </a:extLst>
                </a:hlinkClick>
              </a:rPr>
              <a:t>inc.</a:t>
            </a:r>
            <a:endParaRPr lang="en-US" sz="2110" b="0" kern="0" cap="all" dirty="0">
              <a:solidFill>
                <a:schemeClr val="bg1"/>
              </a:solidFill>
              <a:latin typeface="Futura PT Book" panose="020B0502020204020303" pitchFamily="34" charset="77"/>
            </a:endParaRPr>
          </a:p>
        </p:txBody>
      </p:sp>
      <p:pic>
        <p:nvPicPr>
          <p:cNvPr id="5" name="Picture 4">
            <a:extLst>
              <a:ext uri="{FF2B5EF4-FFF2-40B4-BE49-F238E27FC236}">
                <a16:creationId xmlns:a16="http://schemas.microsoft.com/office/drawing/2014/main" id="{0D81FA7B-6C7E-2144-BE8C-C723AD2E0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7391" y="6298324"/>
            <a:ext cx="1668074" cy="937457"/>
          </a:xfrm>
          <a:prstGeom prst="rect">
            <a:avLst/>
          </a:prstGeom>
        </p:spPr>
      </p:pic>
      <p:sp>
        <p:nvSpPr>
          <p:cNvPr id="15" name="object 4">
            <a:extLst>
              <a:ext uri="{FF2B5EF4-FFF2-40B4-BE49-F238E27FC236}">
                <a16:creationId xmlns:a16="http://schemas.microsoft.com/office/drawing/2014/main" id="{9C1A0D09-042A-7841-8855-9AD9EA807369}"/>
              </a:ext>
            </a:extLst>
          </p:cNvPr>
          <p:cNvSpPr txBox="1">
            <a:spLocks noGrp="1"/>
          </p:cNvSpPr>
          <p:nvPr>
            <p:ph type="title"/>
          </p:nvPr>
        </p:nvSpPr>
        <p:spPr>
          <a:xfrm>
            <a:off x="1217762" y="3516635"/>
            <a:ext cx="8128644" cy="2273410"/>
          </a:xfrm>
          <a:prstGeom prst="rect">
            <a:avLst/>
          </a:prstGeom>
        </p:spPr>
        <p:txBody>
          <a:bodyPr vert="horz" wrap="square" lIns="0" tIns="19144" rIns="0" bIns="0" rtlCol="0">
            <a:spAutoFit/>
          </a:bodyPr>
          <a:lstStyle/>
          <a:p>
            <a:pPr algn="l">
              <a:lnSpc>
                <a:spcPct val="150000"/>
              </a:lnSpc>
            </a:pPr>
            <a:r>
              <a:rPr lang="en-US" sz="2500" b="0" dirty="0">
                <a:solidFill>
                  <a:schemeClr val="bg1"/>
                </a:solidFill>
                <a:latin typeface="Futura PT Book" panose="020B0502020204020303" pitchFamily="34" charset="77"/>
              </a:rPr>
              <a:t>1</a:t>
            </a:r>
            <a:r>
              <a:rPr lang="en-US" sz="2500" dirty="0">
                <a:solidFill>
                  <a:schemeClr val="bg1"/>
                </a:solidFill>
                <a:latin typeface="Futura PT Book" panose="020B0502020204020303" pitchFamily="34" charset="77"/>
              </a:rPr>
              <a:t>) Swap images for images and text for text</a:t>
            </a:r>
            <a:br>
              <a:rPr lang="en-US" sz="2500" b="0" dirty="0">
                <a:solidFill>
                  <a:schemeClr val="bg1"/>
                </a:solidFill>
                <a:latin typeface="Futura PT Book" panose="020B0502020204020303" pitchFamily="34" charset="77"/>
              </a:rPr>
            </a:br>
            <a:r>
              <a:rPr lang="en-US" sz="2500" b="0" dirty="0">
                <a:solidFill>
                  <a:schemeClr val="bg1"/>
                </a:solidFill>
                <a:latin typeface="Futura PT" panose="020B0502020204020303" pitchFamily="34" charset="77"/>
              </a:rPr>
              <a:t>2) Make sure your images are gorgeous</a:t>
            </a:r>
            <a:br>
              <a:rPr lang="en-US" sz="2500" b="0" dirty="0">
                <a:solidFill>
                  <a:schemeClr val="bg1"/>
                </a:solidFill>
                <a:latin typeface="Futura PT" panose="020B0502020204020303" pitchFamily="34" charset="77"/>
              </a:rPr>
            </a:br>
            <a:r>
              <a:rPr lang="en-US" sz="2500" b="0" dirty="0">
                <a:solidFill>
                  <a:schemeClr val="bg1"/>
                </a:solidFill>
                <a:latin typeface="Futura PT" panose="020B0502020204020303" pitchFamily="34" charset="77"/>
              </a:rPr>
              <a:t>3) Images should attract not explain</a:t>
            </a:r>
            <a:br>
              <a:rPr lang="en-US" sz="2500" b="0" dirty="0">
                <a:solidFill>
                  <a:schemeClr val="bg1"/>
                </a:solidFill>
                <a:latin typeface="Futura PT" panose="020B0502020204020303" pitchFamily="34" charset="77"/>
              </a:rPr>
            </a:br>
            <a:r>
              <a:rPr lang="en-US" sz="2500" b="0" dirty="0">
                <a:solidFill>
                  <a:schemeClr val="bg1"/>
                </a:solidFill>
                <a:latin typeface="Futura PT" panose="020B0502020204020303" pitchFamily="34" charset="77"/>
              </a:rPr>
              <a:t>4) Cheap video (and imagery) says cheap company</a:t>
            </a:r>
          </a:p>
        </p:txBody>
      </p:sp>
      <p:sp>
        <p:nvSpPr>
          <p:cNvPr id="16" name="Text Placeholder 11">
            <a:extLst>
              <a:ext uri="{FF2B5EF4-FFF2-40B4-BE49-F238E27FC236}">
                <a16:creationId xmlns:a16="http://schemas.microsoft.com/office/drawing/2014/main" id="{47CCA6B1-8BAB-3943-9733-005072058843}"/>
              </a:ext>
            </a:extLst>
          </p:cNvPr>
          <p:cNvSpPr txBox="1">
            <a:spLocks/>
          </p:cNvSpPr>
          <p:nvPr/>
        </p:nvSpPr>
        <p:spPr>
          <a:xfrm>
            <a:off x="1193006" y="2286000"/>
            <a:ext cx="7531942" cy="1141769"/>
          </a:xfrm>
          <a:prstGeom prst="rect">
            <a:avLst/>
          </a:prstGeom>
        </p:spPr>
        <p:txBody>
          <a:bodyPr/>
          <a:lst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a:lstStyle>
          <a:p>
            <a:r>
              <a:rPr lang="en-US" sz="3796" b="1" kern="0" cap="all" dirty="0">
                <a:solidFill>
                  <a:schemeClr val="bg1"/>
                </a:solidFill>
                <a:latin typeface="Niveau Grotesk Bold" panose="02000000000000000000" pitchFamily="50" charset="0"/>
              </a:rPr>
              <a:t>Content:</a:t>
            </a:r>
            <a:endParaRPr lang="en-US" sz="3796" kern="0" cap="all" dirty="0">
              <a:solidFill>
                <a:schemeClr val="bg1"/>
              </a:solidFill>
              <a:latin typeface="Niveau Grotesk Bold" panose="02000000000000000000" pitchFamily="50" charset="0"/>
            </a:endParaRPr>
          </a:p>
        </p:txBody>
      </p:sp>
    </p:spTree>
    <p:extLst>
      <p:ext uri="{BB962C8B-B14F-4D97-AF65-F5344CB8AC3E}">
        <p14:creationId xmlns:p14="http://schemas.microsoft.com/office/powerpoint/2010/main" val="1055603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C482DD-AE47-8749-AAE5-111799A40308}"/>
              </a:ext>
            </a:extLst>
          </p:cNvPr>
          <p:cNvSpPr/>
          <p:nvPr/>
        </p:nvSpPr>
        <p:spPr>
          <a:xfrm>
            <a:off x="6651" y="0"/>
            <a:ext cx="13802710" cy="77724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sp>
        <p:nvSpPr>
          <p:cNvPr id="9" name="object 4">
            <a:extLst>
              <a:ext uri="{FF2B5EF4-FFF2-40B4-BE49-F238E27FC236}">
                <a16:creationId xmlns:a16="http://schemas.microsoft.com/office/drawing/2014/main" id="{BEF747DB-78F3-FF41-8DEF-B7FD15400B69}"/>
              </a:ext>
            </a:extLst>
          </p:cNvPr>
          <p:cNvSpPr txBox="1">
            <a:spLocks noGrp="1"/>
          </p:cNvSpPr>
          <p:nvPr>
            <p:ph type="title"/>
          </p:nvPr>
        </p:nvSpPr>
        <p:spPr>
          <a:xfrm>
            <a:off x="2026326" y="2145157"/>
            <a:ext cx="9763360" cy="1271982"/>
          </a:xfrm>
          <a:prstGeom prst="rect">
            <a:avLst/>
          </a:prstGeom>
        </p:spPr>
        <p:txBody>
          <a:bodyPr vert="horz" wrap="square" lIns="0" tIns="19144" rIns="0" bIns="0" rtlCol="0">
            <a:spAutoFit/>
          </a:bodyPr>
          <a:lstStyle/>
          <a:p>
            <a:pPr algn="ctr"/>
            <a:r>
              <a:rPr lang="en-US" sz="8140" b="0" cap="all" dirty="0">
                <a:latin typeface="Niveau Grotesk Medium" panose="02000000000000000000" pitchFamily="2" charset="77"/>
              </a:rPr>
              <a:t>OUR STORY</a:t>
            </a:r>
          </a:p>
        </p:txBody>
      </p:sp>
      <p:pic>
        <p:nvPicPr>
          <p:cNvPr id="6" name="Picture 5">
            <a:extLst>
              <a:ext uri="{FF2B5EF4-FFF2-40B4-BE49-F238E27FC236}">
                <a16:creationId xmlns:a16="http://schemas.microsoft.com/office/drawing/2014/main" id="{FE385127-101C-7642-BD9F-BB2921512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7392" y="6298324"/>
            <a:ext cx="1668072" cy="937457"/>
          </a:xfrm>
          <a:prstGeom prst="rect">
            <a:avLst/>
          </a:prstGeom>
        </p:spPr>
      </p:pic>
      <p:sp>
        <p:nvSpPr>
          <p:cNvPr id="5" name="Text Placeholder 11">
            <a:extLst>
              <a:ext uri="{FF2B5EF4-FFF2-40B4-BE49-F238E27FC236}">
                <a16:creationId xmlns:a16="http://schemas.microsoft.com/office/drawing/2014/main" id="{F5B58812-1A10-7C49-AB6A-BC1721FF2B51}"/>
              </a:ext>
            </a:extLst>
          </p:cNvPr>
          <p:cNvSpPr txBox="1">
            <a:spLocks/>
          </p:cNvSpPr>
          <p:nvPr/>
        </p:nvSpPr>
        <p:spPr>
          <a:xfrm>
            <a:off x="2906286" y="3669403"/>
            <a:ext cx="8003440" cy="2031124"/>
          </a:xfrm>
          <a:prstGeom prst="rect">
            <a:avLst/>
          </a:prstGeom>
        </p:spPr>
        <p:txBody>
          <a:bodyPr/>
          <a:lst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a:lstStyle>
          <a:p>
            <a:pPr algn="ctr"/>
            <a:r>
              <a:rPr lang="en-US" sz="3500" b="1" kern="0" dirty="0">
                <a:solidFill>
                  <a:sysClr val="windowText" lastClr="000000"/>
                </a:solidFill>
                <a:latin typeface="Niveau Grotesk Bold" panose="02000000000000000000" pitchFamily="50" charset="0"/>
              </a:rPr>
              <a:t>Fortune 500 and Big Brand Experience put to work for Small Businesses Startups and Nonprofits</a:t>
            </a:r>
            <a:endParaRPr lang="en-US" sz="3500" kern="0" dirty="0">
              <a:solidFill>
                <a:sysClr val="windowText" lastClr="000000"/>
              </a:solidFill>
              <a:latin typeface="Niveau Grotesk Bold" panose="02000000000000000000" pitchFamily="50" charset="0"/>
            </a:endParaRPr>
          </a:p>
        </p:txBody>
      </p:sp>
    </p:spTree>
    <p:extLst>
      <p:ext uri="{BB962C8B-B14F-4D97-AF65-F5344CB8AC3E}">
        <p14:creationId xmlns:p14="http://schemas.microsoft.com/office/powerpoint/2010/main" val="476142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9D3788-0F72-004A-B8BF-CF7F50CD1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77"/>
            <a:ext cx="13816013" cy="7778417"/>
          </a:xfrm>
          <a:prstGeom prst="rect">
            <a:avLst/>
          </a:prstGeom>
        </p:spPr>
      </p:pic>
      <p:sp>
        <p:nvSpPr>
          <p:cNvPr id="12" name="Rectangle 11">
            <a:extLst>
              <a:ext uri="{FF2B5EF4-FFF2-40B4-BE49-F238E27FC236}">
                <a16:creationId xmlns:a16="http://schemas.microsoft.com/office/drawing/2014/main" id="{08E79AF1-8B64-6441-8496-780F77465780}"/>
              </a:ext>
            </a:extLst>
          </p:cNvPr>
          <p:cNvSpPr/>
          <p:nvPr/>
        </p:nvSpPr>
        <p:spPr>
          <a:xfrm>
            <a:off x="-2" y="25419"/>
            <a:ext cx="13816013" cy="7746981"/>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ject 4">
            <a:extLst>
              <a:ext uri="{FF2B5EF4-FFF2-40B4-BE49-F238E27FC236}">
                <a16:creationId xmlns:a16="http://schemas.microsoft.com/office/drawing/2014/main" id="{BEF747DB-78F3-FF41-8DEF-B7FD15400B69}"/>
              </a:ext>
            </a:extLst>
          </p:cNvPr>
          <p:cNvSpPr txBox="1">
            <a:spLocks noGrp="1"/>
          </p:cNvSpPr>
          <p:nvPr>
            <p:ph type="title"/>
          </p:nvPr>
        </p:nvSpPr>
        <p:spPr>
          <a:xfrm>
            <a:off x="1718301" y="2726357"/>
            <a:ext cx="10439400" cy="2327655"/>
          </a:xfrm>
          <a:prstGeom prst="rect">
            <a:avLst/>
          </a:prstGeom>
        </p:spPr>
        <p:txBody>
          <a:bodyPr vert="horz" wrap="square" lIns="0" tIns="19144" rIns="0" bIns="0" rtlCol="0">
            <a:spAutoFit/>
          </a:bodyPr>
          <a:lstStyle/>
          <a:p>
            <a:pPr algn="ctr"/>
            <a:r>
              <a:rPr lang="en-US" sz="5000" b="0" cap="all" dirty="0">
                <a:solidFill>
                  <a:schemeClr val="bg1"/>
                </a:solidFill>
                <a:latin typeface="Niveau Grotesk Medium" panose="02000000000000000000" pitchFamily="2" charset="77"/>
              </a:rPr>
              <a:t>How to turn your website into an “attractor” so you never have to cold call again</a:t>
            </a:r>
          </a:p>
        </p:txBody>
      </p:sp>
      <p:pic>
        <p:nvPicPr>
          <p:cNvPr id="8" name="Picture 7">
            <a:extLst>
              <a:ext uri="{FF2B5EF4-FFF2-40B4-BE49-F238E27FC236}">
                <a16:creationId xmlns:a16="http://schemas.microsoft.com/office/drawing/2014/main" id="{F0E9C693-E26B-824D-9CF7-EE4D6DE46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391" y="6298324"/>
            <a:ext cx="1668074" cy="937457"/>
          </a:xfrm>
          <a:prstGeom prst="rect">
            <a:avLst/>
          </a:prstGeom>
        </p:spPr>
      </p:pic>
      <p:sp>
        <p:nvSpPr>
          <p:cNvPr id="13" name="object 4">
            <a:extLst>
              <a:ext uri="{FF2B5EF4-FFF2-40B4-BE49-F238E27FC236}">
                <a16:creationId xmlns:a16="http://schemas.microsoft.com/office/drawing/2014/main" id="{C89452B8-4252-614C-9143-EF63BDA1DB82}"/>
              </a:ext>
            </a:extLst>
          </p:cNvPr>
          <p:cNvSpPr txBox="1">
            <a:spLocks/>
          </p:cNvSpPr>
          <p:nvPr/>
        </p:nvSpPr>
        <p:spPr>
          <a:xfrm>
            <a:off x="590538" y="323766"/>
            <a:ext cx="12694927" cy="327108"/>
          </a:xfrm>
          <a:prstGeom prst="rect">
            <a:avLst/>
          </a:prstGeom>
        </p:spPr>
        <p:txBody>
          <a:bodyPr vert="horz" wrap="square" lIns="0" tIns="19144" rIns="0" bIns="0" rtlCol="0">
            <a:spAutoFit/>
          </a:bodyPr>
          <a:lstStyle>
            <a:lvl1pPr>
              <a:defRPr sz="1400" b="1" i="0">
                <a:solidFill>
                  <a:schemeClr val="tx1"/>
                </a:solidFill>
                <a:latin typeface="Arial"/>
                <a:ea typeface="+mj-ea"/>
                <a:cs typeface="Arial"/>
              </a:defRPr>
            </a:lvl1pPr>
          </a:lstStyle>
          <a:p>
            <a:r>
              <a:rPr lang="en-US" sz="2000" b="0" kern="0" cap="all" dirty="0">
                <a:solidFill>
                  <a:schemeClr val="bg1"/>
                </a:solidFill>
                <a:latin typeface="Futura PT Book" panose="020B0502020204020303" pitchFamily="34" charset="77"/>
                <a:hlinkClick r:id="rId4">
                  <a:extLst>
                    <a:ext uri="{A12FA001-AC4F-418D-AE19-62706E023703}">
                      <ahyp:hlinkClr xmlns:ahyp="http://schemas.microsoft.com/office/drawing/2018/hyperlinkcolor" val="tx"/>
                    </a:ext>
                  </a:extLst>
                </a:hlinkClick>
              </a:rPr>
              <a:t>IMAGISTA</a:t>
            </a:r>
            <a:endParaRPr lang="en-US" sz="2000" b="0" kern="0" cap="all" dirty="0">
              <a:solidFill>
                <a:schemeClr val="bg1"/>
              </a:solidFill>
              <a:latin typeface="Futura PT Book" panose="020B0502020204020303" pitchFamily="34" charset="77"/>
            </a:endParaRPr>
          </a:p>
        </p:txBody>
      </p:sp>
    </p:spTree>
    <p:extLst>
      <p:ext uri="{BB962C8B-B14F-4D97-AF65-F5344CB8AC3E}">
        <p14:creationId xmlns:p14="http://schemas.microsoft.com/office/powerpoint/2010/main" val="3548293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24983F-ECDD-D742-8DD6-D15375025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 y="-10170"/>
            <a:ext cx="13802710" cy="7764025"/>
          </a:xfrm>
          <a:prstGeom prst="rect">
            <a:avLst/>
          </a:prstGeom>
        </p:spPr>
      </p:pic>
      <p:pic>
        <p:nvPicPr>
          <p:cNvPr id="2" name="Picture 1">
            <a:extLst>
              <a:ext uri="{FF2B5EF4-FFF2-40B4-BE49-F238E27FC236}">
                <a16:creationId xmlns:a16="http://schemas.microsoft.com/office/drawing/2014/main" id="{1D926AD3-3ACA-3243-B231-8349E0FE156B}"/>
              </a:ext>
            </a:extLst>
          </p:cNvPr>
          <p:cNvPicPr>
            <a:picLocks noChangeAspect="1"/>
          </p:cNvPicPr>
          <p:nvPr/>
        </p:nvPicPr>
        <p:blipFill>
          <a:blip r:embed="rId4"/>
          <a:stretch>
            <a:fillRect/>
          </a:stretch>
        </p:blipFill>
        <p:spPr>
          <a:xfrm>
            <a:off x="6603206" y="677865"/>
            <a:ext cx="6298324" cy="6298324"/>
          </a:xfrm>
          <a:prstGeom prst="rect">
            <a:avLst/>
          </a:prstGeom>
        </p:spPr>
      </p:pic>
      <p:pic>
        <p:nvPicPr>
          <p:cNvPr id="8" name="Picture 7">
            <a:extLst>
              <a:ext uri="{FF2B5EF4-FFF2-40B4-BE49-F238E27FC236}">
                <a16:creationId xmlns:a16="http://schemas.microsoft.com/office/drawing/2014/main" id="{037A999D-B24E-C84E-A73D-4F84F4177C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7392" y="6298324"/>
            <a:ext cx="1668072" cy="937457"/>
          </a:xfrm>
          <a:prstGeom prst="rect">
            <a:avLst/>
          </a:prstGeom>
        </p:spPr>
      </p:pic>
      <p:sp>
        <p:nvSpPr>
          <p:cNvPr id="9" name="Text Placeholder 10">
            <a:extLst>
              <a:ext uri="{FF2B5EF4-FFF2-40B4-BE49-F238E27FC236}">
                <a16:creationId xmlns:a16="http://schemas.microsoft.com/office/drawing/2014/main" id="{940690A5-2C0C-724E-B745-AAE5EB4ADD82}"/>
              </a:ext>
            </a:extLst>
          </p:cNvPr>
          <p:cNvSpPr txBox="1">
            <a:spLocks/>
          </p:cNvSpPr>
          <p:nvPr/>
        </p:nvSpPr>
        <p:spPr>
          <a:xfrm>
            <a:off x="858432" y="2590677"/>
            <a:ext cx="7805963" cy="4456378"/>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pPr algn="l" defTabSz="914400">
              <a:lnSpc>
                <a:spcPct val="150000"/>
              </a:lnSpc>
            </a:pPr>
            <a:r>
              <a:rPr lang="en-US" sz="3000" kern="0" dirty="0">
                <a:solidFill>
                  <a:schemeClr val="tx1"/>
                </a:solidFill>
                <a:latin typeface="Futura PT Book" panose="020B0502020204020303" pitchFamily="34" charset="77"/>
              </a:rPr>
              <a:t>1) Strategy</a:t>
            </a:r>
          </a:p>
          <a:p>
            <a:pPr algn="l" defTabSz="914400">
              <a:lnSpc>
                <a:spcPct val="150000"/>
              </a:lnSpc>
            </a:pPr>
            <a:r>
              <a:rPr lang="en-US" sz="3000" kern="0" dirty="0">
                <a:solidFill>
                  <a:schemeClr val="tx1"/>
                </a:solidFill>
                <a:latin typeface="Futura PT Book" panose="020B0502020204020303" pitchFamily="34" charset="77"/>
              </a:rPr>
              <a:t>2) Drive traffic to your website</a:t>
            </a:r>
          </a:p>
          <a:p>
            <a:pPr defTabSz="914400">
              <a:lnSpc>
                <a:spcPct val="150000"/>
              </a:lnSpc>
            </a:pPr>
            <a:r>
              <a:rPr lang="en-US" sz="3000" kern="0" dirty="0">
                <a:solidFill>
                  <a:schemeClr val="tx1"/>
                </a:solidFill>
                <a:latin typeface="Futura PT Book" panose="020B0502020204020303" pitchFamily="34" charset="77"/>
              </a:rPr>
              <a:t>3</a:t>
            </a:r>
            <a:r>
              <a:rPr lang="en-US" sz="3000" kern="0" dirty="0">
                <a:latin typeface="Futura PT Book" panose="020B0502020204020303" pitchFamily="34" charset="77"/>
              </a:rPr>
              <a:t>) Optimize your website</a:t>
            </a:r>
            <a:endParaRPr lang="en-US" sz="3000" kern="0" dirty="0">
              <a:solidFill>
                <a:schemeClr val="tx1"/>
              </a:solidFill>
              <a:latin typeface="Futura PT Book" panose="020B0502020204020303" pitchFamily="34" charset="77"/>
            </a:endParaRPr>
          </a:p>
          <a:p>
            <a:pPr algn="l" defTabSz="914400">
              <a:lnSpc>
                <a:spcPct val="150000"/>
              </a:lnSpc>
            </a:pPr>
            <a:r>
              <a:rPr lang="en-US" sz="3000" kern="0" dirty="0">
                <a:latin typeface="Futura PT Book" panose="020B0502020204020303" pitchFamily="34" charset="77"/>
              </a:rPr>
              <a:t>4) Look at the data and Adjust</a:t>
            </a:r>
          </a:p>
          <a:p>
            <a:pPr algn="l" defTabSz="914400">
              <a:lnSpc>
                <a:spcPct val="150000"/>
              </a:lnSpc>
            </a:pPr>
            <a:r>
              <a:rPr lang="en-US" sz="3000" kern="0" dirty="0">
                <a:latin typeface="Futura PT Book" panose="020B0502020204020303" pitchFamily="34" charset="77"/>
              </a:rPr>
              <a:t>5) Rinse and repeat</a:t>
            </a:r>
            <a:endParaRPr lang="en-US" sz="3000" kern="0" dirty="0">
              <a:solidFill>
                <a:schemeClr val="tx1"/>
              </a:solidFill>
              <a:latin typeface="Futura PT Book" panose="020B0502020204020303" pitchFamily="34" charset="77"/>
            </a:endParaRPr>
          </a:p>
        </p:txBody>
      </p:sp>
      <p:sp>
        <p:nvSpPr>
          <p:cNvPr id="10" name="Text Placeholder 11">
            <a:extLst>
              <a:ext uri="{FF2B5EF4-FFF2-40B4-BE49-F238E27FC236}">
                <a16:creationId xmlns:a16="http://schemas.microsoft.com/office/drawing/2014/main" id="{9BCBAECA-D16E-8046-83F1-94FCB8BDF22B}"/>
              </a:ext>
            </a:extLst>
          </p:cNvPr>
          <p:cNvSpPr txBox="1">
            <a:spLocks/>
          </p:cNvSpPr>
          <p:nvPr/>
        </p:nvSpPr>
        <p:spPr>
          <a:xfrm>
            <a:off x="858433" y="1524000"/>
            <a:ext cx="7116250" cy="1066677"/>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pPr defTabSz="914400"/>
            <a:r>
              <a:rPr lang="en-US" sz="3800" b="1" kern="0" cap="all" dirty="0">
                <a:solidFill>
                  <a:sysClr val="windowText" lastClr="000000"/>
                </a:solidFill>
                <a:latin typeface="Niveau Grotesk Bold" panose="02000000000000000000" pitchFamily="50" charset="0"/>
              </a:rPr>
              <a:t>The wheel of fortune</a:t>
            </a:r>
          </a:p>
        </p:txBody>
      </p:sp>
      <p:sp>
        <p:nvSpPr>
          <p:cNvPr id="11" name="object 4">
            <a:extLst>
              <a:ext uri="{FF2B5EF4-FFF2-40B4-BE49-F238E27FC236}">
                <a16:creationId xmlns:a16="http://schemas.microsoft.com/office/drawing/2014/main" id="{E62D577D-695F-F94D-8B1A-61960F73ED0A}"/>
              </a:ext>
            </a:extLst>
          </p:cNvPr>
          <p:cNvSpPr txBox="1">
            <a:spLocks/>
          </p:cNvSpPr>
          <p:nvPr/>
        </p:nvSpPr>
        <p:spPr>
          <a:xfrm>
            <a:off x="590538" y="323766"/>
            <a:ext cx="12694927" cy="327108"/>
          </a:xfrm>
          <a:prstGeom prst="rect">
            <a:avLst/>
          </a:prstGeom>
        </p:spPr>
        <p:txBody>
          <a:bodyPr vert="horz" wrap="square" lIns="0" tIns="19144" rIns="0" bIns="0" rtlCol="0">
            <a:spAutoFit/>
          </a:bodyPr>
          <a:lstStyle>
            <a:lvl1pPr>
              <a:defRPr sz="1400" b="1" i="0">
                <a:solidFill>
                  <a:schemeClr val="tx1"/>
                </a:solidFill>
                <a:latin typeface="Arial"/>
                <a:ea typeface="+mj-ea"/>
                <a:cs typeface="Arial"/>
              </a:defRPr>
            </a:lvl1pPr>
          </a:lstStyle>
          <a:p>
            <a:r>
              <a:rPr lang="en-US" sz="2000" b="0" u="sng" kern="0" cap="all" dirty="0">
                <a:latin typeface="Futura PT Book" panose="020B0502020204020303" pitchFamily="34" charset="77"/>
                <a:hlinkClick r:id="rId6">
                  <a:extLst>
                    <a:ext uri="{A12FA001-AC4F-418D-AE19-62706E023703}">
                      <ahyp:hlinkClr xmlns:ahyp="http://schemas.microsoft.com/office/drawing/2018/hyperlinkcolor" val="tx"/>
                    </a:ext>
                  </a:extLst>
                </a:hlinkClick>
              </a:rPr>
              <a:t>APT EDGE AI</a:t>
            </a:r>
            <a:endParaRPr lang="en-US" sz="2000" b="0" u="sng" kern="0" cap="all" dirty="0">
              <a:latin typeface="Futura PT Book" panose="020B0502020204020303" pitchFamily="34" charset="77"/>
            </a:endParaRPr>
          </a:p>
        </p:txBody>
      </p:sp>
    </p:spTree>
    <p:extLst>
      <p:ext uri="{BB962C8B-B14F-4D97-AF65-F5344CB8AC3E}">
        <p14:creationId xmlns:p14="http://schemas.microsoft.com/office/powerpoint/2010/main" val="2501320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AFB04B-68E8-8843-A9C7-81E998252EFC}"/>
              </a:ext>
            </a:extLst>
          </p:cNvPr>
          <p:cNvSpPr/>
          <p:nvPr/>
        </p:nvSpPr>
        <p:spPr>
          <a:xfrm>
            <a:off x="6651" y="0"/>
            <a:ext cx="13802710" cy="77724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sp>
        <p:nvSpPr>
          <p:cNvPr id="13" name="Text Placeholder 10">
            <a:extLst>
              <a:ext uri="{FF2B5EF4-FFF2-40B4-BE49-F238E27FC236}">
                <a16:creationId xmlns:a16="http://schemas.microsoft.com/office/drawing/2014/main" id="{4FAC5C79-BD29-084A-A1AA-5FBD7E84741D}"/>
              </a:ext>
            </a:extLst>
          </p:cNvPr>
          <p:cNvSpPr txBox="1">
            <a:spLocks/>
          </p:cNvSpPr>
          <p:nvPr/>
        </p:nvSpPr>
        <p:spPr>
          <a:xfrm>
            <a:off x="6039438" y="3374414"/>
            <a:ext cx="7116968" cy="2749083"/>
          </a:xfrm>
          <a:prstGeom prst="rect">
            <a:avLst/>
          </a:prstGeom>
        </p:spPr>
        <p:txBody>
          <a:bodyPr wrap="square" lIns="91429" tIns="0" rIns="0" bIns="0">
            <a:noAutofit/>
          </a:bodyPr>
          <a:lstStyle>
            <a:lvl1pPr indent="0" algn="just">
              <a:lnSpc>
                <a:spcPct val="143000"/>
              </a:lnSpc>
              <a:spcBef>
                <a:spcPts val="0"/>
              </a:spcBef>
              <a:spcAft>
                <a:spcPts val="1800"/>
              </a:spcAft>
              <a:buNone/>
              <a:defRPr sz="1400" b="0" i="0">
                <a:solidFill>
                  <a:srgbClr val="FF40FF"/>
                </a:solidFill>
              </a:defRPr>
            </a:lvl1pPr>
            <a:lvl2pPr marL="377158" indent="0">
              <a:buNone/>
              <a:defRPr sz="1650">
                <a:solidFill>
                  <a:schemeClr val="tx1">
                    <a:tint val="75000"/>
                  </a:schemeClr>
                </a:solidFill>
              </a:defRPr>
            </a:lvl2pPr>
            <a:lvl3pPr marL="754317" indent="0">
              <a:buNone/>
              <a:defRPr sz="1485">
                <a:solidFill>
                  <a:schemeClr val="tx1">
                    <a:tint val="75000"/>
                  </a:schemeClr>
                </a:solidFill>
              </a:defRPr>
            </a:lvl3pPr>
            <a:lvl4pPr marL="1131475" indent="0">
              <a:buNone/>
              <a:defRPr sz="1320">
                <a:solidFill>
                  <a:schemeClr val="tx1">
                    <a:tint val="75000"/>
                  </a:schemeClr>
                </a:solidFill>
              </a:defRPr>
            </a:lvl4pPr>
            <a:lvl5pPr marL="1508634" indent="0">
              <a:buNone/>
              <a:defRPr sz="1320">
                <a:solidFill>
                  <a:schemeClr val="tx1">
                    <a:tint val="75000"/>
                  </a:schemeClr>
                </a:solidFill>
              </a:defRPr>
            </a:lvl5pPr>
            <a:lvl6pPr marL="1885792" indent="0">
              <a:buNone/>
              <a:defRPr sz="1320">
                <a:solidFill>
                  <a:schemeClr val="tx1">
                    <a:tint val="75000"/>
                  </a:schemeClr>
                </a:solidFill>
              </a:defRPr>
            </a:lvl6pPr>
            <a:lvl7pPr marL="2262950" indent="0">
              <a:buNone/>
              <a:defRPr sz="1320">
                <a:solidFill>
                  <a:schemeClr val="tx1">
                    <a:tint val="75000"/>
                  </a:schemeClr>
                </a:solidFill>
              </a:defRPr>
            </a:lvl7pPr>
            <a:lvl8pPr marL="2640109" indent="0">
              <a:buNone/>
              <a:defRPr sz="1320">
                <a:solidFill>
                  <a:schemeClr val="tx1">
                    <a:tint val="75000"/>
                  </a:schemeClr>
                </a:solidFill>
              </a:defRPr>
            </a:lvl8pPr>
            <a:lvl9pPr marL="3017267" indent="0">
              <a:buNone/>
              <a:defRPr sz="1320">
                <a:solidFill>
                  <a:schemeClr val="tx1">
                    <a:tint val="75000"/>
                  </a:schemeClr>
                </a:solidFill>
              </a:defRPr>
            </a:lvl9pPr>
          </a:lstStyle>
          <a:p>
            <a:pPr algn="l">
              <a:lnSpc>
                <a:spcPct val="100000"/>
              </a:lnSpc>
            </a:pPr>
            <a:r>
              <a:rPr lang="en-US" sz="2500" dirty="0">
                <a:solidFill>
                  <a:schemeClr val="tx1"/>
                </a:solidFill>
                <a:latin typeface="Futura PT Book" panose="020B0502020204020303" pitchFamily="34" charset="77"/>
              </a:rPr>
              <a:t>Everything starts with strategy. What you do differently and better than your competitors. </a:t>
            </a:r>
          </a:p>
          <a:p>
            <a:pPr algn="l">
              <a:lnSpc>
                <a:spcPct val="100000"/>
              </a:lnSpc>
            </a:pPr>
            <a:r>
              <a:rPr lang="en-US" sz="2500" dirty="0">
                <a:solidFill>
                  <a:schemeClr val="tx1"/>
                </a:solidFill>
                <a:latin typeface="Futura PT Book" panose="020B0502020204020303" pitchFamily="34" charset="77"/>
              </a:rPr>
              <a:t>Set the goals for your marketing initiatives, a strategy to hit them and drive traffic with ads and a landing page designed to achieve those goals.</a:t>
            </a:r>
          </a:p>
        </p:txBody>
      </p:sp>
      <p:sp>
        <p:nvSpPr>
          <p:cNvPr id="14" name="Text Placeholder 11">
            <a:extLst>
              <a:ext uri="{FF2B5EF4-FFF2-40B4-BE49-F238E27FC236}">
                <a16:creationId xmlns:a16="http://schemas.microsoft.com/office/drawing/2014/main" id="{5C4E39ED-2E48-A941-9152-E3CE7FABE9EF}"/>
              </a:ext>
            </a:extLst>
          </p:cNvPr>
          <p:cNvSpPr txBox="1">
            <a:spLocks/>
          </p:cNvSpPr>
          <p:nvPr/>
        </p:nvSpPr>
        <p:spPr>
          <a:xfrm>
            <a:off x="6039438" y="2237297"/>
            <a:ext cx="6933403" cy="1142869"/>
          </a:xfrm>
          <a:prstGeom prst="rect">
            <a:avLst/>
          </a:prstGeom>
        </p:spPr>
        <p:txBody>
          <a:bodyPr/>
          <a:lst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a:lstStyle>
          <a:p>
            <a:r>
              <a:rPr lang="en-US" sz="4000" b="1" kern="0" cap="all" dirty="0">
                <a:solidFill>
                  <a:sysClr val="windowText" lastClr="000000"/>
                </a:solidFill>
                <a:latin typeface="Niveau Grotesk Bold" panose="02000000000000000000" pitchFamily="50" charset="0"/>
              </a:rPr>
              <a:t>Strategy</a:t>
            </a:r>
            <a:endParaRPr lang="en-US" sz="4000" kern="0" cap="all" dirty="0">
              <a:solidFill>
                <a:sysClr val="windowText" lastClr="000000"/>
              </a:solidFill>
              <a:latin typeface="Niveau Grotesk Bold" panose="02000000000000000000" pitchFamily="50" charset="0"/>
            </a:endParaRPr>
          </a:p>
        </p:txBody>
      </p:sp>
      <p:sp>
        <p:nvSpPr>
          <p:cNvPr id="6" name="Slide Number Placeholder 5">
            <a:extLst>
              <a:ext uri="{FF2B5EF4-FFF2-40B4-BE49-F238E27FC236}">
                <a16:creationId xmlns:a16="http://schemas.microsoft.com/office/drawing/2014/main" id="{D040D7A7-4D0D-8648-AB34-E9A33DA44CC2}"/>
              </a:ext>
            </a:extLst>
          </p:cNvPr>
          <p:cNvSpPr txBox="1">
            <a:spLocks/>
          </p:cNvSpPr>
          <p:nvPr/>
        </p:nvSpPr>
        <p:spPr>
          <a:xfrm>
            <a:off x="13007416" y="7406236"/>
            <a:ext cx="621894" cy="137144"/>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E724CE-FC15-40FE-9A72-57D0D0F1830B}" type="slidenum">
              <a:rPr lang="en-US" sz="900">
                <a:latin typeface="+mj-lt"/>
              </a:rPr>
              <a:pPr algn="r"/>
              <a:t>22</a:t>
            </a:fld>
            <a:endParaRPr lang="en-US" sz="900" dirty="0">
              <a:latin typeface="+mj-lt"/>
            </a:endParaRPr>
          </a:p>
        </p:txBody>
      </p:sp>
      <p:sp>
        <p:nvSpPr>
          <p:cNvPr id="10" name="object 4">
            <a:extLst>
              <a:ext uri="{FF2B5EF4-FFF2-40B4-BE49-F238E27FC236}">
                <a16:creationId xmlns:a16="http://schemas.microsoft.com/office/drawing/2014/main" id="{00836D37-247D-5746-BF01-09F3EE6E0295}"/>
              </a:ext>
            </a:extLst>
          </p:cNvPr>
          <p:cNvSpPr txBox="1">
            <a:spLocks/>
          </p:cNvSpPr>
          <p:nvPr/>
        </p:nvSpPr>
        <p:spPr>
          <a:xfrm>
            <a:off x="387350" y="214786"/>
            <a:ext cx="12922250" cy="320601"/>
          </a:xfrm>
          <a:prstGeom prst="rect">
            <a:avLst/>
          </a:prstGeom>
        </p:spPr>
        <p:txBody>
          <a:bodyPr vert="horz" wrap="square" lIns="0" tIns="12700" rIns="0" bIns="0" rtlCol="0">
            <a:spAutoFit/>
          </a:bodyPr>
          <a:lstStyle>
            <a:lvl1pPr>
              <a:defRPr sz="1400" b="1" i="0">
                <a:solidFill>
                  <a:schemeClr val="tx1"/>
                </a:solidFill>
                <a:latin typeface="Arial"/>
                <a:ea typeface="+mj-ea"/>
                <a:cs typeface="Arial"/>
              </a:defRPr>
            </a:lvl1pPr>
          </a:lstStyle>
          <a:p>
            <a:pPr algn="r"/>
            <a:r>
              <a:rPr lang="en-US" sz="2000" b="0" u="sng" kern="0" cap="all" dirty="0">
                <a:latin typeface="Futura PT Book" panose="020B0502020204020303" pitchFamily="34" charset="77"/>
                <a:hlinkClick r:id="rId2">
                  <a:extLst>
                    <a:ext uri="{A12FA001-AC4F-418D-AE19-62706E023703}">
                      <ahyp:hlinkClr xmlns:ahyp="http://schemas.microsoft.com/office/drawing/2018/hyperlinkcolor" val="tx"/>
                    </a:ext>
                  </a:extLst>
                </a:hlinkClick>
              </a:rPr>
              <a:t>AUX ARCHITECTURE</a:t>
            </a:r>
            <a:endParaRPr lang="en-US" sz="2000" b="0" u="sng" kern="0" cap="all" dirty="0">
              <a:latin typeface="Futura PT Book" panose="020B0502020204020303" pitchFamily="34" charset="77"/>
            </a:endParaRPr>
          </a:p>
        </p:txBody>
      </p:sp>
      <p:pic>
        <p:nvPicPr>
          <p:cNvPr id="3" name="Picture 2">
            <a:extLst>
              <a:ext uri="{FF2B5EF4-FFF2-40B4-BE49-F238E27FC236}">
                <a16:creationId xmlns:a16="http://schemas.microsoft.com/office/drawing/2014/main" id="{1D8E3298-C18C-4944-B83D-C3921A3CAE0C}"/>
              </a:ext>
            </a:extLst>
          </p:cNvPr>
          <p:cNvPicPr>
            <a:picLocks noChangeAspect="1"/>
          </p:cNvPicPr>
          <p:nvPr/>
        </p:nvPicPr>
        <p:blipFill rotWithShape="1">
          <a:blip r:embed="rId3"/>
          <a:srcRect b="49479"/>
          <a:stretch/>
        </p:blipFill>
        <p:spPr>
          <a:xfrm>
            <a:off x="-17843" y="1"/>
            <a:ext cx="5310208" cy="7772400"/>
          </a:xfrm>
          <a:prstGeom prst="rect">
            <a:avLst/>
          </a:prstGeom>
        </p:spPr>
      </p:pic>
    </p:spTree>
    <p:extLst>
      <p:ext uri="{BB962C8B-B14F-4D97-AF65-F5344CB8AC3E}">
        <p14:creationId xmlns:p14="http://schemas.microsoft.com/office/powerpoint/2010/main" val="1262437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1F1EC8-6D05-C14E-9573-5A8A9CDD9DEA}"/>
              </a:ext>
            </a:extLst>
          </p:cNvPr>
          <p:cNvSpPr/>
          <p:nvPr/>
        </p:nvSpPr>
        <p:spPr>
          <a:xfrm>
            <a:off x="6651" y="0"/>
            <a:ext cx="13802710" cy="77724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sp>
        <p:nvSpPr>
          <p:cNvPr id="11" name="Text Placeholder 10">
            <a:extLst>
              <a:ext uri="{FF2B5EF4-FFF2-40B4-BE49-F238E27FC236}">
                <a16:creationId xmlns:a16="http://schemas.microsoft.com/office/drawing/2014/main" id="{3B45D4BC-6E7C-4E11-BBAC-CADE708D21A7}"/>
              </a:ext>
            </a:extLst>
          </p:cNvPr>
          <p:cNvSpPr>
            <a:spLocks noGrp="1"/>
          </p:cNvSpPr>
          <p:nvPr>
            <p:ph type="body" idx="41"/>
          </p:nvPr>
        </p:nvSpPr>
        <p:spPr>
          <a:xfrm>
            <a:off x="858433" y="3163380"/>
            <a:ext cx="6963974" cy="3048124"/>
          </a:xfrm>
        </p:spPr>
        <p:txBody>
          <a:bodyPr>
            <a:noAutofit/>
          </a:bodyPr>
          <a:lstStyle/>
          <a:p>
            <a:pPr algn="l">
              <a:lnSpc>
                <a:spcPct val="100000"/>
              </a:lnSpc>
            </a:pPr>
            <a:r>
              <a:rPr lang="en-US" sz="2500" dirty="0">
                <a:solidFill>
                  <a:schemeClr val="tx1"/>
                </a:solidFill>
                <a:latin typeface="Futura PT Book" panose="020B0502020204020303" pitchFamily="34" charset="77"/>
              </a:rPr>
              <a:t>Next you want to apply the strategy to your Google Ads, Email Marketing, Meta, LinkedIn, X, Pinterest, Reddit, and other channels that drive traffic. </a:t>
            </a:r>
          </a:p>
          <a:p>
            <a:pPr algn="l">
              <a:lnSpc>
                <a:spcPct val="100000"/>
              </a:lnSpc>
            </a:pPr>
            <a:r>
              <a:rPr lang="en-US" sz="2500" dirty="0">
                <a:solidFill>
                  <a:schemeClr val="tx1"/>
                </a:solidFill>
                <a:latin typeface="Futura PT Book" panose="020B0502020204020303" pitchFamily="34" charset="77"/>
              </a:rPr>
              <a:t>This is important because getting people to click on ads is not hard. Getting the RIGHT people to click on ads is much more difficult.</a:t>
            </a:r>
          </a:p>
        </p:txBody>
      </p:sp>
      <p:sp>
        <p:nvSpPr>
          <p:cNvPr id="12" name="Text Placeholder 11">
            <a:extLst>
              <a:ext uri="{FF2B5EF4-FFF2-40B4-BE49-F238E27FC236}">
                <a16:creationId xmlns:a16="http://schemas.microsoft.com/office/drawing/2014/main" id="{849F3A11-A4B8-4591-9986-0E696A15F7D3}"/>
              </a:ext>
            </a:extLst>
          </p:cNvPr>
          <p:cNvSpPr>
            <a:spLocks noGrp="1"/>
          </p:cNvSpPr>
          <p:nvPr>
            <p:ph type="body" sz="quarter" idx="49"/>
          </p:nvPr>
        </p:nvSpPr>
        <p:spPr>
          <a:xfrm>
            <a:off x="858433" y="2096703"/>
            <a:ext cx="7116250" cy="1066677"/>
          </a:xfrm>
        </p:spPr>
        <p:txBody>
          <a:bodyPr>
            <a:noAutofit/>
          </a:bodyPr>
          <a:lstStyle/>
          <a:p>
            <a:r>
              <a:rPr lang="en-US" sz="3800" b="1" cap="all" dirty="0">
                <a:latin typeface="Niveau Grotesk Bold" panose="02000000000000000000" pitchFamily="50" charset="0"/>
              </a:rPr>
              <a:t>Traffic</a:t>
            </a:r>
          </a:p>
        </p:txBody>
      </p:sp>
      <p:sp>
        <p:nvSpPr>
          <p:cNvPr id="10" name="object 4">
            <a:extLst>
              <a:ext uri="{FF2B5EF4-FFF2-40B4-BE49-F238E27FC236}">
                <a16:creationId xmlns:a16="http://schemas.microsoft.com/office/drawing/2014/main" id="{1381E640-BD77-D94E-B8F6-11A011A1FCB4}"/>
              </a:ext>
            </a:extLst>
          </p:cNvPr>
          <p:cNvSpPr txBox="1">
            <a:spLocks/>
          </p:cNvSpPr>
          <p:nvPr/>
        </p:nvSpPr>
        <p:spPr>
          <a:xfrm>
            <a:off x="387305" y="215208"/>
            <a:ext cx="12920765" cy="320600"/>
          </a:xfrm>
          <a:prstGeom prst="rect">
            <a:avLst/>
          </a:prstGeom>
        </p:spPr>
        <p:txBody>
          <a:bodyPr vert="horz" wrap="square" lIns="0" tIns="12699" rIns="0" bIns="0" rtlCol="0">
            <a:spAutoFit/>
          </a:bodyPr>
          <a:lstStyle>
            <a:lvl1pPr>
              <a:defRPr sz="1400" b="1" i="0">
                <a:solidFill>
                  <a:schemeClr val="tx1"/>
                </a:solidFill>
                <a:latin typeface="Arial"/>
                <a:ea typeface="+mj-ea"/>
                <a:cs typeface="Arial"/>
              </a:defRPr>
            </a:lvl1pPr>
          </a:lstStyle>
          <a:p>
            <a:r>
              <a:rPr lang="en-US" sz="2000" b="0" u="sng" kern="0" cap="all" dirty="0">
                <a:latin typeface="Futura PT Book" panose="020B0502020204020303" pitchFamily="34" charset="77"/>
                <a:hlinkClick r:id="rId2">
                  <a:extLst>
                    <a:ext uri="{A12FA001-AC4F-418D-AE19-62706E023703}">
                      <ahyp:hlinkClr xmlns:ahyp="http://schemas.microsoft.com/office/drawing/2018/hyperlinkcolor" val="tx"/>
                    </a:ext>
                  </a:extLst>
                </a:hlinkClick>
              </a:rPr>
              <a:t>ROGALL &amp; CO.</a:t>
            </a:r>
            <a:endParaRPr lang="en-US" sz="2000" b="0" u="sng" kern="0" cap="all" dirty="0">
              <a:latin typeface="Futura PT Book" panose="020B0502020204020303" pitchFamily="34" charset="77"/>
            </a:endParaRPr>
          </a:p>
        </p:txBody>
      </p:sp>
      <p:pic>
        <p:nvPicPr>
          <p:cNvPr id="13" name="Picture 12">
            <a:extLst>
              <a:ext uri="{FF2B5EF4-FFF2-40B4-BE49-F238E27FC236}">
                <a16:creationId xmlns:a16="http://schemas.microsoft.com/office/drawing/2014/main" id="{4840017A-CB26-5F42-8332-5666A1B370AC}"/>
              </a:ext>
            </a:extLst>
          </p:cNvPr>
          <p:cNvPicPr>
            <a:picLocks noChangeAspect="1"/>
          </p:cNvPicPr>
          <p:nvPr/>
        </p:nvPicPr>
        <p:blipFill rotWithShape="1">
          <a:blip r:embed="rId3"/>
          <a:srcRect b="51737"/>
          <a:stretch/>
        </p:blipFill>
        <p:spPr>
          <a:xfrm>
            <a:off x="8555442" y="-15815"/>
            <a:ext cx="5293324" cy="7788215"/>
          </a:xfrm>
          <a:prstGeom prst="rect">
            <a:avLst/>
          </a:prstGeom>
        </p:spPr>
      </p:pic>
    </p:spTree>
    <p:extLst>
      <p:ext uri="{BB962C8B-B14F-4D97-AF65-F5344CB8AC3E}">
        <p14:creationId xmlns:p14="http://schemas.microsoft.com/office/powerpoint/2010/main" val="3061446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B74F05-A6FD-D04D-9EEB-728D9ED9E458}"/>
              </a:ext>
            </a:extLst>
          </p:cNvPr>
          <p:cNvSpPr/>
          <p:nvPr/>
        </p:nvSpPr>
        <p:spPr>
          <a:xfrm>
            <a:off x="6651" y="0"/>
            <a:ext cx="13802710" cy="77724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sp>
        <p:nvSpPr>
          <p:cNvPr id="13" name="Text Placeholder 10">
            <a:extLst>
              <a:ext uri="{FF2B5EF4-FFF2-40B4-BE49-F238E27FC236}">
                <a16:creationId xmlns:a16="http://schemas.microsoft.com/office/drawing/2014/main" id="{4FAC5C79-BD29-084A-A1AA-5FBD7E84741D}"/>
              </a:ext>
            </a:extLst>
          </p:cNvPr>
          <p:cNvSpPr txBox="1">
            <a:spLocks/>
          </p:cNvSpPr>
          <p:nvPr/>
        </p:nvSpPr>
        <p:spPr>
          <a:xfrm>
            <a:off x="6039438" y="2928641"/>
            <a:ext cx="7116968" cy="4820568"/>
          </a:xfrm>
          <a:prstGeom prst="rect">
            <a:avLst/>
          </a:prstGeom>
        </p:spPr>
        <p:txBody>
          <a:bodyPr wrap="square" lIns="91429" tIns="0" rIns="0" bIns="0">
            <a:noAutofit/>
          </a:bodyPr>
          <a:lstStyle>
            <a:lvl1pPr indent="0" algn="just">
              <a:lnSpc>
                <a:spcPct val="143000"/>
              </a:lnSpc>
              <a:spcBef>
                <a:spcPts val="0"/>
              </a:spcBef>
              <a:spcAft>
                <a:spcPts val="1800"/>
              </a:spcAft>
              <a:buNone/>
              <a:defRPr sz="1400" b="0" i="0">
                <a:solidFill>
                  <a:srgbClr val="FF40FF"/>
                </a:solidFill>
              </a:defRPr>
            </a:lvl1pPr>
            <a:lvl2pPr marL="377158" indent="0">
              <a:buNone/>
              <a:defRPr sz="1650">
                <a:solidFill>
                  <a:schemeClr val="tx1">
                    <a:tint val="75000"/>
                  </a:schemeClr>
                </a:solidFill>
              </a:defRPr>
            </a:lvl2pPr>
            <a:lvl3pPr marL="754317" indent="0">
              <a:buNone/>
              <a:defRPr sz="1485">
                <a:solidFill>
                  <a:schemeClr val="tx1">
                    <a:tint val="75000"/>
                  </a:schemeClr>
                </a:solidFill>
              </a:defRPr>
            </a:lvl3pPr>
            <a:lvl4pPr marL="1131475" indent="0">
              <a:buNone/>
              <a:defRPr sz="1320">
                <a:solidFill>
                  <a:schemeClr val="tx1">
                    <a:tint val="75000"/>
                  </a:schemeClr>
                </a:solidFill>
              </a:defRPr>
            </a:lvl4pPr>
            <a:lvl5pPr marL="1508634" indent="0">
              <a:buNone/>
              <a:defRPr sz="1320">
                <a:solidFill>
                  <a:schemeClr val="tx1">
                    <a:tint val="75000"/>
                  </a:schemeClr>
                </a:solidFill>
              </a:defRPr>
            </a:lvl5pPr>
            <a:lvl6pPr marL="1885792" indent="0">
              <a:buNone/>
              <a:defRPr sz="1320">
                <a:solidFill>
                  <a:schemeClr val="tx1">
                    <a:tint val="75000"/>
                  </a:schemeClr>
                </a:solidFill>
              </a:defRPr>
            </a:lvl6pPr>
            <a:lvl7pPr marL="2262950" indent="0">
              <a:buNone/>
              <a:defRPr sz="1320">
                <a:solidFill>
                  <a:schemeClr val="tx1">
                    <a:tint val="75000"/>
                  </a:schemeClr>
                </a:solidFill>
              </a:defRPr>
            </a:lvl7pPr>
            <a:lvl8pPr marL="2640109" indent="0">
              <a:buNone/>
              <a:defRPr sz="1320">
                <a:solidFill>
                  <a:schemeClr val="tx1">
                    <a:tint val="75000"/>
                  </a:schemeClr>
                </a:solidFill>
              </a:defRPr>
            </a:lvl8pPr>
            <a:lvl9pPr marL="3017267" indent="0">
              <a:buNone/>
              <a:defRPr sz="1320">
                <a:solidFill>
                  <a:schemeClr val="tx1">
                    <a:tint val="75000"/>
                  </a:schemeClr>
                </a:solidFill>
              </a:defRPr>
            </a:lvl9pPr>
          </a:lstStyle>
          <a:p>
            <a:pPr algn="l">
              <a:lnSpc>
                <a:spcPct val="100000"/>
              </a:lnSpc>
            </a:pPr>
            <a:r>
              <a:rPr lang="en-US" sz="2500" dirty="0">
                <a:solidFill>
                  <a:schemeClr val="tx1"/>
                </a:solidFill>
                <a:latin typeface="Futura PT Book" panose="020B0502020204020303" pitchFamily="34" charset="77"/>
              </a:rPr>
              <a:t>This is the part most people skip. You want to apply the strategy to your website too. </a:t>
            </a:r>
          </a:p>
          <a:p>
            <a:pPr algn="l">
              <a:lnSpc>
                <a:spcPct val="100000"/>
              </a:lnSpc>
            </a:pPr>
            <a:r>
              <a:rPr lang="en-US" sz="2500" dirty="0">
                <a:solidFill>
                  <a:schemeClr val="tx1"/>
                </a:solidFill>
                <a:latin typeface="Futura PT Book" panose="020B0502020204020303" pitchFamily="34" charset="77"/>
              </a:rPr>
              <a:t>This is important because regardless of the expertise used to generate traffic, the destination must be thoroughly optimized to drive sales. </a:t>
            </a:r>
          </a:p>
          <a:p>
            <a:pPr algn="l">
              <a:lnSpc>
                <a:spcPct val="100000"/>
              </a:lnSpc>
            </a:pPr>
            <a:r>
              <a:rPr lang="en-US" sz="2500" dirty="0">
                <a:solidFill>
                  <a:schemeClr val="tx1"/>
                </a:solidFill>
                <a:latin typeface="Futura PT Book" panose="020B0502020204020303" pitchFamily="34" charset="77"/>
              </a:rPr>
              <a:t>Getting people to come to your website is easy, getting them to buy stuff is hard.</a:t>
            </a:r>
          </a:p>
        </p:txBody>
      </p:sp>
      <p:sp>
        <p:nvSpPr>
          <p:cNvPr id="14" name="Text Placeholder 11">
            <a:extLst>
              <a:ext uri="{FF2B5EF4-FFF2-40B4-BE49-F238E27FC236}">
                <a16:creationId xmlns:a16="http://schemas.microsoft.com/office/drawing/2014/main" id="{5C4E39ED-2E48-A941-9152-E3CE7FABE9EF}"/>
              </a:ext>
            </a:extLst>
          </p:cNvPr>
          <p:cNvSpPr txBox="1">
            <a:spLocks/>
          </p:cNvSpPr>
          <p:nvPr/>
        </p:nvSpPr>
        <p:spPr>
          <a:xfrm>
            <a:off x="6039438" y="1791523"/>
            <a:ext cx="7776575" cy="1142869"/>
          </a:xfrm>
          <a:prstGeom prst="rect">
            <a:avLst/>
          </a:prstGeom>
        </p:spPr>
        <p:txBody>
          <a:bodyPr/>
          <a:lst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a:lstStyle>
          <a:p>
            <a:r>
              <a:rPr lang="en-US" sz="4000" b="1" kern="0" cap="all" dirty="0">
                <a:solidFill>
                  <a:sysClr val="windowText" lastClr="000000"/>
                </a:solidFill>
                <a:latin typeface="Niveau Grotesk Bold" panose="02000000000000000000" pitchFamily="50" charset="0"/>
              </a:rPr>
              <a:t>Optimize Your Website</a:t>
            </a:r>
            <a:endParaRPr lang="en-US" sz="4000" kern="0" cap="all" dirty="0">
              <a:solidFill>
                <a:sysClr val="windowText" lastClr="000000"/>
              </a:solidFill>
              <a:latin typeface="Niveau Grotesk Bold" panose="02000000000000000000" pitchFamily="50" charset="0"/>
            </a:endParaRPr>
          </a:p>
        </p:txBody>
      </p:sp>
      <p:sp>
        <p:nvSpPr>
          <p:cNvPr id="6" name="Slide Number Placeholder 5">
            <a:extLst>
              <a:ext uri="{FF2B5EF4-FFF2-40B4-BE49-F238E27FC236}">
                <a16:creationId xmlns:a16="http://schemas.microsoft.com/office/drawing/2014/main" id="{D040D7A7-4D0D-8648-AB34-E9A33DA44CC2}"/>
              </a:ext>
            </a:extLst>
          </p:cNvPr>
          <p:cNvSpPr txBox="1">
            <a:spLocks/>
          </p:cNvSpPr>
          <p:nvPr/>
        </p:nvSpPr>
        <p:spPr>
          <a:xfrm>
            <a:off x="13007416" y="7406236"/>
            <a:ext cx="621894" cy="137144"/>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E724CE-FC15-40FE-9A72-57D0D0F1830B}" type="slidenum">
              <a:rPr lang="en-US" sz="900">
                <a:latin typeface="+mj-lt"/>
              </a:rPr>
              <a:pPr algn="r"/>
              <a:t>24</a:t>
            </a:fld>
            <a:endParaRPr lang="en-US" sz="900" dirty="0">
              <a:latin typeface="+mj-lt"/>
            </a:endParaRPr>
          </a:p>
        </p:txBody>
      </p:sp>
      <p:pic>
        <p:nvPicPr>
          <p:cNvPr id="11" name="Picture 10">
            <a:extLst>
              <a:ext uri="{FF2B5EF4-FFF2-40B4-BE49-F238E27FC236}">
                <a16:creationId xmlns:a16="http://schemas.microsoft.com/office/drawing/2014/main" id="{FDBDD5F0-4F42-DA40-A20A-FA3186F4C227}"/>
              </a:ext>
            </a:extLst>
          </p:cNvPr>
          <p:cNvPicPr>
            <a:picLocks noChangeAspect="1"/>
          </p:cNvPicPr>
          <p:nvPr/>
        </p:nvPicPr>
        <p:blipFill rotWithShape="1">
          <a:blip r:embed="rId2"/>
          <a:srcRect t="1" b="64291"/>
          <a:stretch/>
        </p:blipFill>
        <p:spPr>
          <a:xfrm>
            <a:off x="0" y="0"/>
            <a:ext cx="5181600" cy="7772400"/>
          </a:xfrm>
          <a:prstGeom prst="rect">
            <a:avLst/>
          </a:prstGeom>
        </p:spPr>
      </p:pic>
      <p:sp>
        <p:nvSpPr>
          <p:cNvPr id="12" name="object 4">
            <a:extLst>
              <a:ext uri="{FF2B5EF4-FFF2-40B4-BE49-F238E27FC236}">
                <a16:creationId xmlns:a16="http://schemas.microsoft.com/office/drawing/2014/main" id="{F6A47E8C-1F2E-FB41-9AC5-2BB33FE3673A}"/>
              </a:ext>
            </a:extLst>
          </p:cNvPr>
          <p:cNvSpPr txBox="1">
            <a:spLocks/>
          </p:cNvSpPr>
          <p:nvPr/>
        </p:nvSpPr>
        <p:spPr>
          <a:xfrm>
            <a:off x="387350" y="214786"/>
            <a:ext cx="12922250" cy="320601"/>
          </a:xfrm>
          <a:prstGeom prst="rect">
            <a:avLst/>
          </a:prstGeom>
        </p:spPr>
        <p:txBody>
          <a:bodyPr vert="horz" wrap="square" lIns="0" tIns="12700" rIns="0" bIns="0" rtlCol="0">
            <a:spAutoFit/>
          </a:bodyPr>
          <a:lstStyle>
            <a:lvl1pPr>
              <a:defRPr sz="1400" b="1" i="0">
                <a:solidFill>
                  <a:schemeClr val="tx1"/>
                </a:solidFill>
                <a:latin typeface="Arial"/>
                <a:ea typeface="+mj-ea"/>
                <a:cs typeface="Arial"/>
              </a:defRPr>
            </a:lvl1pPr>
          </a:lstStyle>
          <a:p>
            <a:pPr algn="r"/>
            <a:r>
              <a:rPr lang="en-US" sz="2000" b="0" u="sng" kern="0" cap="all" dirty="0">
                <a:latin typeface="Futura PT Book" panose="020B0502020204020303" pitchFamily="34" charset="77"/>
                <a:hlinkClick r:id="rId3">
                  <a:extLst>
                    <a:ext uri="{A12FA001-AC4F-418D-AE19-62706E023703}">
                      <ahyp:hlinkClr xmlns:ahyp="http://schemas.microsoft.com/office/drawing/2018/hyperlinkcolor" val="tx"/>
                    </a:ext>
                  </a:extLst>
                </a:hlinkClick>
              </a:rPr>
              <a:t>JACKSON DESIGN AND REMODELING</a:t>
            </a:r>
            <a:endParaRPr lang="en-US" sz="2000" b="0" u="sng" kern="0" cap="all" dirty="0">
              <a:latin typeface="Futura PT Book" panose="020B0502020204020303" pitchFamily="34" charset="77"/>
            </a:endParaRPr>
          </a:p>
        </p:txBody>
      </p:sp>
    </p:spTree>
    <p:extLst>
      <p:ext uri="{BB962C8B-B14F-4D97-AF65-F5344CB8AC3E}">
        <p14:creationId xmlns:p14="http://schemas.microsoft.com/office/powerpoint/2010/main" val="3780206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864C24-4DC5-BD45-B6E8-1DBF7AA8597F}"/>
              </a:ext>
            </a:extLst>
          </p:cNvPr>
          <p:cNvSpPr/>
          <p:nvPr/>
        </p:nvSpPr>
        <p:spPr>
          <a:xfrm>
            <a:off x="6651" y="0"/>
            <a:ext cx="13802710" cy="77724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sp>
        <p:nvSpPr>
          <p:cNvPr id="11" name="Text Placeholder 10">
            <a:extLst>
              <a:ext uri="{FF2B5EF4-FFF2-40B4-BE49-F238E27FC236}">
                <a16:creationId xmlns:a16="http://schemas.microsoft.com/office/drawing/2014/main" id="{3B45D4BC-6E7C-4E11-BBAC-CADE708D21A7}"/>
              </a:ext>
            </a:extLst>
          </p:cNvPr>
          <p:cNvSpPr>
            <a:spLocks noGrp="1"/>
          </p:cNvSpPr>
          <p:nvPr>
            <p:ph type="body" idx="41"/>
          </p:nvPr>
        </p:nvSpPr>
        <p:spPr>
          <a:xfrm>
            <a:off x="858432" y="2971677"/>
            <a:ext cx="7116251" cy="3886324"/>
          </a:xfrm>
        </p:spPr>
        <p:txBody>
          <a:bodyPr>
            <a:noAutofit/>
          </a:bodyPr>
          <a:lstStyle/>
          <a:p>
            <a:pPr algn="l">
              <a:lnSpc>
                <a:spcPct val="100000"/>
              </a:lnSpc>
            </a:pPr>
            <a:r>
              <a:rPr lang="en-US" sz="2500" dirty="0">
                <a:solidFill>
                  <a:schemeClr val="tx1"/>
                </a:solidFill>
                <a:latin typeface="Futura PT Book" panose="020B0502020204020303" pitchFamily="34" charset="77"/>
              </a:rPr>
              <a:t>Now that you have a great strategy have clear goals, great ads and a great landing page, you need to adjust to hit your goals. </a:t>
            </a:r>
          </a:p>
          <a:p>
            <a:pPr algn="l">
              <a:lnSpc>
                <a:spcPct val="100000"/>
              </a:lnSpc>
            </a:pPr>
            <a:r>
              <a:rPr lang="en-US" sz="2500" dirty="0">
                <a:solidFill>
                  <a:schemeClr val="tx1"/>
                </a:solidFill>
                <a:latin typeface="Futura PT Book" panose="020B0502020204020303" pitchFamily="34" charset="77"/>
              </a:rPr>
              <a:t>Make sure you have Heatmapping and Analytics Software Installed</a:t>
            </a:r>
          </a:p>
          <a:p>
            <a:pPr algn="l">
              <a:lnSpc>
                <a:spcPct val="100000"/>
              </a:lnSpc>
            </a:pPr>
            <a:r>
              <a:rPr lang="en-US" sz="2500" dirty="0">
                <a:solidFill>
                  <a:schemeClr val="tx1"/>
                </a:solidFill>
                <a:latin typeface="Futura PT Book" panose="020B0502020204020303" pitchFamily="34" charset="77"/>
              </a:rPr>
              <a:t>Look at the Time On Page, How far they scroll, where they click (and don’t). Then fix what is not working.</a:t>
            </a:r>
          </a:p>
        </p:txBody>
      </p:sp>
      <p:sp>
        <p:nvSpPr>
          <p:cNvPr id="12" name="Text Placeholder 11">
            <a:extLst>
              <a:ext uri="{FF2B5EF4-FFF2-40B4-BE49-F238E27FC236}">
                <a16:creationId xmlns:a16="http://schemas.microsoft.com/office/drawing/2014/main" id="{849F3A11-A4B8-4591-9986-0E696A15F7D3}"/>
              </a:ext>
            </a:extLst>
          </p:cNvPr>
          <p:cNvSpPr>
            <a:spLocks noGrp="1"/>
          </p:cNvSpPr>
          <p:nvPr>
            <p:ph type="body" sz="quarter" idx="49"/>
          </p:nvPr>
        </p:nvSpPr>
        <p:spPr>
          <a:xfrm>
            <a:off x="858433" y="1905000"/>
            <a:ext cx="7116250" cy="1066677"/>
          </a:xfrm>
        </p:spPr>
        <p:txBody>
          <a:bodyPr>
            <a:noAutofit/>
          </a:bodyPr>
          <a:lstStyle/>
          <a:p>
            <a:r>
              <a:rPr lang="en-US" sz="3800" b="1" cap="all" dirty="0">
                <a:latin typeface="Niveau Grotesk Bold" panose="02000000000000000000" pitchFamily="50" charset="0"/>
              </a:rPr>
              <a:t>Look At The Data and Adjust</a:t>
            </a:r>
          </a:p>
        </p:txBody>
      </p:sp>
      <p:pic>
        <p:nvPicPr>
          <p:cNvPr id="10" name="Picture 9">
            <a:extLst>
              <a:ext uri="{FF2B5EF4-FFF2-40B4-BE49-F238E27FC236}">
                <a16:creationId xmlns:a16="http://schemas.microsoft.com/office/drawing/2014/main" id="{C05F09D4-FFC9-BC4A-8E07-BEA01C51853C}"/>
              </a:ext>
            </a:extLst>
          </p:cNvPr>
          <p:cNvPicPr>
            <a:picLocks noChangeAspect="1"/>
          </p:cNvPicPr>
          <p:nvPr/>
        </p:nvPicPr>
        <p:blipFill rotWithShape="1">
          <a:blip r:embed="rId2"/>
          <a:srcRect b="59934"/>
          <a:stretch/>
        </p:blipFill>
        <p:spPr>
          <a:xfrm>
            <a:off x="8615624" y="0"/>
            <a:ext cx="5231606" cy="7772399"/>
          </a:xfrm>
          <a:prstGeom prst="rect">
            <a:avLst/>
          </a:prstGeom>
        </p:spPr>
      </p:pic>
      <p:sp>
        <p:nvSpPr>
          <p:cNvPr id="13" name="object 4">
            <a:extLst>
              <a:ext uri="{FF2B5EF4-FFF2-40B4-BE49-F238E27FC236}">
                <a16:creationId xmlns:a16="http://schemas.microsoft.com/office/drawing/2014/main" id="{027C65E9-3CB2-B644-B75B-83FBFFBD5A0F}"/>
              </a:ext>
            </a:extLst>
          </p:cNvPr>
          <p:cNvSpPr txBox="1">
            <a:spLocks/>
          </p:cNvSpPr>
          <p:nvPr/>
        </p:nvSpPr>
        <p:spPr>
          <a:xfrm>
            <a:off x="387350" y="214786"/>
            <a:ext cx="12922250" cy="320601"/>
          </a:xfrm>
          <a:prstGeom prst="rect">
            <a:avLst/>
          </a:prstGeom>
        </p:spPr>
        <p:txBody>
          <a:bodyPr vert="horz" wrap="square" lIns="0" tIns="12700" rIns="0" bIns="0" rtlCol="0">
            <a:spAutoFit/>
          </a:bodyPr>
          <a:lstStyle>
            <a:lvl1pPr>
              <a:defRPr sz="1400" b="1" i="0">
                <a:solidFill>
                  <a:schemeClr val="tx1"/>
                </a:solidFill>
                <a:latin typeface="Arial"/>
                <a:ea typeface="+mj-ea"/>
                <a:cs typeface="Arial"/>
              </a:defRPr>
            </a:lvl1pPr>
          </a:lstStyle>
          <a:p>
            <a:r>
              <a:rPr lang="en-US" sz="2000" b="0" u="sng" kern="0" cap="all" dirty="0">
                <a:latin typeface="Futura PT Book" panose="020B0502020204020303" pitchFamily="34" charset="77"/>
                <a:hlinkClick r:id="rId3">
                  <a:extLst>
                    <a:ext uri="{A12FA001-AC4F-418D-AE19-62706E023703}">
                      <ahyp:hlinkClr xmlns:ahyp="http://schemas.microsoft.com/office/drawing/2018/hyperlinkcolor" val="tx"/>
                    </a:ext>
                  </a:extLst>
                </a:hlinkClick>
              </a:rPr>
              <a:t>Klang &amp; Associates </a:t>
            </a:r>
            <a:endParaRPr lang="en-US" sz="2000" b="0" u="sng" kern="0" cap="all" dirty="0">
              <a:latin typeface="Futura PT Book" panose="020B0502020204020303" pitchFamily="34" charset="77"/>
            </a:endParaRPr>
          </a:p>
        </p:txBody>
      </p:sp>
    </p:spTree>
    <p:extLst>
      <p:ext uri="{BB962C8B-B14F-4D97-AF65-F5344CB8AC3E}">
        <p14:creationId xmlns:p14="http://schemas.microsoft.com/office/powerpoint/2010/main" val="2875044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F5FB1E-529C-854B-8611-ED5D985BF919}"/>
              </a:ext>
            </a:extLst>
          </p:cNvPr>
          <p:cNvPicPr>
            <a:picLocks noChangeAspect="1"/>
          </p:cNvPicPr>
          <p:nvPr/>
        </p:nvPicPr>
        <p:blipFill rotWithShape="1">
          <a:blip r:embed="rId3">
            <a:extLst>
              <a:ext uri="{28A0092B-C50C-407E-A947-70E740481C1C}">
                <a14:useLocalDpi xmlns:a14="http://schemas.microsoft.com/office/drawing/2010/main" val="0"/>
              </a:ext>
            </a:extLst>
          </a:blip>
          <a:srcRect t="7294" b="18298"/>
          <a:stretch/>
        </p:blipFill>
        <p:spPr>
          <a:xfrm>
            <a:off x="8817" y="0"/>
            <a:ext cx="13816013" cy="7772400"/>
          </a:xfrm>
          <a:prstGeom prst="rect">
            <a:avLst/>
          </a:prstGeom>
        </p:spPr>
      </p:pic>
      <p:sp>
        <p:nvSpPr>
          <p:cNvPr id="13" name="object 4">
            <a:extLst>
              <a:ext uri="{FF2B5EF4-FFF2-40B4-BE49-F238E27FC236}">
                <a16:creationId xmlns:a16="http://schemas.microsoft.com/office/drawing/2014/main" id="{BF1664E9-7161-1F44-9F4C-24FB118BCD9F}"/>
              </a:ext>
            </a:extLst>
          </p:cNvPr>
          <p:cNvSpPr txBox="1">
            <a:spLocks/>
          </p:cNvSpPr>
          <p:nvPr/>
        </p:nvSpPr>
        <p:spPr>
          <a:xfrm>
            <a:off x="590538" y="323766"/>
            <a:ext cx="12694927" cy="344035"/>
          </a:xfrm>
          <a:prstGeom prst="rect">
            <a:avLst/>
          </a:prstGeom>
        </p:spPr>
        <p:txBody>
          <a:bodyPr vert="horz" wrap="square" lIns="0" tIns="19144" rIns="0" bIns="0" rtlCol="0">
            <a:spAutoFit/>
          </a:bodyPr>
          <a:lstStyle>
            <a:lvl1pPr>
              <a:defRPr sz="1400" b="1" i="0">
                <a:solidFill>
                  <a:schemeClr val="tx1"/>
                </a:solidFill>
                <a:latin typeface="Arial"/>
                <a:ea typeface="+mj-ea"/>
                <a:cs typeface="Arial"/>
              </a:defRPr>
            </a:lvl1pPr>
          </a:lstStyle>
          <a:p>
            <a:r>
              <a:rPr lang="en-US" sz="2110" b="0" kern="0" cap="all" dirty="0">
                <a:solidFill>
                  <a:schemeClr val="bg1"/>
                </a:solidFill>
                <a:latin typeface="Futura PT Book" panose="020B0502020204020303" pitchFamily="34" charset="77"/>
                <a:hlinkClick r:id="rId4">
                  <a:extLst>
                    <a:ext uri="{A12FA001-AC4F-418D-AE19-62706E023703}">
                      <ahyp:hlinkClr xmlns:ahyp="http://schemas.microsoft.com/office/drawing/2018/hyperlinkcolor" val="tx"/>
                    </a:ext>
                  </a:extLst>
                </a:hlinkClick>
              </a:rPr>
              <a:t>US Department Of Fish And Wildlife</a:t>
            </a:r>
            <a:endParaRPr lang="en-US" sz="2110" b="0" kern="0" cap="all" dirty="0">
              <a:solidFill>
                <a:schemeClr val="bg1"/>
              </a:solidFill>
              <a:latin typeface="Futura PT Book" panose="020B0502020204020303" pitchFamily="34" charset="77"/>
            </a:endParaRPr>
          </a:p>
        </p:txBody>
      </p:sp>
      <p:pic>
        <p:nvPicPr>
          <p:cNvPr id="2" name="Picture 1">
            <a:extLst>
              <a:ext uri="{FF2B5EF4-FFF2-40B4-BE49-F238E27FC236}">
                <a16:creationId xmlns:a16="http://schemas.microsoft.com/office/drawing/2014/main" id="{1D926AD3-3ACA-3243-B231-8349E0FE156B}"/>
              </a:ext>
            </a:extLst>
          </p:cNvPr>
          <p:cNvPicPr>
            <a:picLocks noChangeAspect="1"/>
          </p:cNvPicPr>
          <p:nvPr/>
        </p:nvPicPr>
        <p:blipFill>
          <a:blip r:embed="rId5"/>
          <a:stretch>
            <a:fillRect/>
          </a:stretch>
        </p:blipFill>
        <p:spPr>
          <a:xfrm>
            <a:off x="6603206" y="677865"/>
            <a:ext cx="6298324" cy="6298324"/>
          </a:xfrm>
          <a:prstGeom prst="rect">
            <a:avLst/>
          </a:prstGeom>
        </p:spPr>
      </p:pic>
      <p:pic>
        <p:nvPicPr>
          <p:cNvPr id="8" name="Picture 7">
            <a:extLst>
              <a:ext uri="{FF2B5EF4-FFF2-40B4-BE49-F238E27FC236}">
                <a16:creationId xmlns:a16="http://schemas.microsoft.com/office/drawing/2014/main" id="{037A999D-B24E-C84E-A73D-4F84F4177C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17392" y="6298324"/>
            <a:ext cx="1668072" cy="937457"/>
          </a:xfrm>
          <a:prstGeom prst="rect">
            <a:avLst/>
          </a:prstGeom>
        </p:spPr>
      </p:pic>
      <p:sp>
        <p:nvSpPr>
          <p:cNvPr id="9" name="Text Placeholder 10">
            <a:extLst>
              <a:ext uri="{FF2B5EF4-FFF2-40B4-BE49-F238E27FC236}">
                <a16:creationId xmlns:a16="http://schemas.microsoft.com/office/drawing/2014/main" id="{940690A5-2C0C-724E-B745-AAE5EB4ADD82}"/>
              </a:ext>
            </a:extLst>
          </p:cNvPr>
          <p:cNvSpPr txBox="1">
            <a:spLocks/>
          </p:cNvSpPr>
          <p:nvPr/>
        </p:nvSpPr>
        <p:spPr>
          <a:xfrm>
            <a:off x="858433" y="3744122"/>
            <a:ext cx="6582974" cy="4456378"/>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pPr marL="514350" indent="-514350">
              <a:lnSpc>
                <a:spcPct val="150000"/>
              </a:lnSpc>
              <a:buAutoNum type="arabicParenR"/>
            </a:pPr>
            <a:r>
              <a:rPr lang="en-US" sz="3000" dirty="0">
                <a:solidFill>
                  <a:schemeClr val="bg1"/>
                </a:solidFill>
                <a:latin typeface="Futura PT Book" panose="020B0502020204020303" pitchFamily="34" charset="77"/>
              </a:rPr>
              <a:t>It Takes 6 Months To Dial This In</a:t>
            </a:r>
          </a:p>
          <a:p>
            <a:pPr marL="514350" indent="-514350">
              <a:lnSpc>
                <a:spcPct val="150000"/>
              </a:lnSpc>
              <a:buAutoNum type="arabicParenR"/>
            </a:pPr>
            <a:r>
              <a:rPr lang="en-US" sz="3000" dirty="0">
                <a:solidFill>
                  <a:schemeClr val="bg1"/>
                </a:solidFill>
                <a:latin typeface="Futura PT Book" panose="020B0502020204020303" pitchFamily="34" charset="77"/>
              </a:rPr>
              <a:t>Don’t Skip Steps</a:t>
            </a:r>
          </a:p>
          <a:p>
            <a:pPr marL="514350" indent="-514350">
              <a:lnSpc>
                <a:spcPct val="150000"/>
              </a:lnSpc>
              <a:buAutoNum type="arabicParenR"/>
            </a:pPr>
            <a:r>
              <a:rPr lang="en-US" sz="3000" dirty="0">
                <a:solidFill>
                  <a:schemeClr val="bg1"/>
                </a:solidFill>
                <a:latin typeface="Futura PT Book" panose="020B0502020204020303" pitchFamily="34" charset="77"/>
              </a:rPr>
              <a:t>If Things Get Worse: Revert</a:t>
            </a:r>
          </a:p>
        </p:txBody>
      </p:sp>
      <p:sp>
        <p:nvSpPr>
          <p:cNvPr id="10" name="Text Placeholder 11">
            <a:extLst>
              <a:ext uri="{FF2B5EF4-FFF2-40B4-BE49-F238E27FC236}">
                <a16:creationId xmlns:a16="http://schemas.microsoft.com/office/drawing/2014/main" id="{9BCBAECA-D16E-8046-83F1-94FCB8BDF22B}"/>
              </a:ext>
            </a:extLst>
          </p:cNvPr>
          <p:cNvSpPr txBox="1">
            <a:spLocks/>
          </p:cNvSpPr>
          <p:nvPr/>
        </p:nvSpPr>
        <p:spPr>
          <a:xfrm>
            <a:off x="858433" y="2139075"/>
            <a:ext cx="5897173" cy="1066677"/>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r>
              <a:rPr lang="en-US" sz="3600" b="1" kern="0" cap="all" dirty="0">
                <a:solidFill>
                  <a:schemeClr val="bg1"/>
                </a:solidFill>
                <a:latin typeface="Niveau Grotesk Bold" panose="02000000000000000000" pitchFamily="50" charset="0"/>
              </a:rPr>
              <a:t>Rinse and Repeat – its all about learning:</a:t>
            </a:r>
            <a:endParaRPr lang="en-US" sz="3600" kern="0" cap="all" dirty="0">
              <a:solidFill>
                <a:schemeClr val="bg1"/>
              </a:solidFill>
              <a:latin typeface="Niveau Grotesk Bold" panose="02000000000000000000" pitchFamily="50" charset="0"/>
            </a:endParaRPr>
          </a:p>
        </p:txBody>
      </p:sp>
    </p:spTree>
    <p:extLst>
      <p:ext uri="{BB962C8B-B14F-4D97-AF65-F5344CB8AC3E}">
        <p14:creationId xmlns:p14="http://schemas.microsoft.com/office/powerpoint/2010/main" val="321603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BC449B-ED62-5B43-8321-9A20D339F6A7}"/>
              </a:ext>
            </a:extLst>
          </p:cNvPr>
          <p:cNvPicPr>
            <a:picLocks noChangeAspect="1"/>
          </p:cNvPicPr>
          <p:nvPr/>
        </p:nvPicPr>
        <p:blipFill rotWithShape="1">
          <a:blip r:embed="rId2"/>
          <a:srcRect l="5551" r="5722"/>
          <a:stretch/>
        </p:blipFill>
        <p:spPr>
          <a:xfrm>
            <a:off x="1" y="0"/>
            <a:ext cx="13816012" cy="7785652"/>
          </a:xfrm>
          <a:prstGeom prst="rect">
            <a:avLst/>
          </a:prstGeom>
        </p:spPr>
      </p:pic>
      <p:sp>
        <p:nvSpPr>
          <p:cNvPr id="13" name="Rectangle 12">
            <a:extLst>
              <a:ext uri="{FF2B5EF4-FFF2-40B4-BE49-F238E27FC236}">
                <a16:creationId xmlns:a16="http://schemas.microsoft.com/office/drawing/2014/main" id="{D1F7B60A-F5BD-5247-A9C8-C06F2D883EED}"/>
              </a:ext>
            </a:extLst>
          </p:cNvPr>
          <p:cNvSpPr/>
          <p:nvPr/>
        </p:nvSpPr>
        <p:spPr>
          <a:xfrm>
            <a:off x="-14172" y="13252"/>
            <a:ext cx="13820556" cy="77724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a:p>
        </p:txBody>
      </p:sp>
      <p:pic>
        <p:nvPicPr>
          <p:cNvPr id="15" name="Picture 14">
            <a:extLst>
              <a:ext uri="{FF2B5EF4-FFF2-40B4-BE49-F238E27FC236}">
                <a16:creationId xmlns:a16="http://schemas.microsoft.com/office/drawing/2014/main" id="{A7DC0C1F-0918-EA43-AACB-E5DB6369A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391" y="6298324"/>
            <a:ext cx="1668074" cy="937457"/>
          </a:xfrm>
          <a:prstGeom prst="rect">
            <a:avLst/>
          </a:prstGeom>
        </p:spPr>
      </p:pic>
      <p:sp>
        <p:nvSpPr>
          <p:cNvPr id="16" name="object 4">
            <a:extLst>
              <a:ext uri="{FF2B5EF4-FFF2-40B4-BE49-F238E27FC236}">
                <a16:creationId xmlns:a16="http://schemas.microsoft.com/office/drawing/2014/main" id="{B2CAD570-9A3F-274E-BDB1-C11DE2B93F9F}"/>
              </a:ext>
            </a:extLst>
          </p:cNvPr>
          <p:cNvSpPr txBox="1">
            <a:spLocks/>
          </p:cNvSpPr>
          <p:nvPr/>
        </p:nvSpPr>
        <p:spPr>
          <a:xfrm>
            <a:off x="590538" y="323766"/>
            <a:ext cx="12694927" cy="327108"/>
          </a:xfrm>
          <a:prstGeom prst="rect">
            <a:avLst/>
          </a:prstGeom>
        </p:spPr>
        <p:txBody>
          <a:bodyPr vert="horz" wrap="square" lIns="0" tIns="19144" rIns="0" bIns="0" rtlCol="0">
            <a:spAutoFit/>
          </a:bodyPr>
          <a:lstStyle>
            <a:lvl1pPr>
              <a:defRPr sz="1400" b="1" i="0">
                <a:solidFill>
                  <a:schemeClr val="tx1"/>
                </a:solidFill>
                <a:latin typeface="Arial"/>
                <a:ea typeface="+mj-ea"/>
                <a:cs typeface="Arial"/>
              </a:defRPr>
            </a:lvl1pPr>
          </a:lstStyle>
          <a:p>
            <a:r>
              <a:rPr lang="en-US" sz="2000" b="0" kern="0" cap="all" dirty="0">
                <a:solidFill>
                  <a:schemeClr val="bg1"/>
                </a:solidFill>
                <a:latin typeface="Futura PT Book" panose="020B0502020204020303" pitchFamily="34" charset="77"/>
                <a:hlinkClick r:id="rId4">
                  <a:extLst>
                    <a:ext uri="{A12FA001-AC4F-418D-AE19-62706E023703}">
                      <ahyp:hlinkClr xmlns:ahyp="http://schemas.microsoft.com/office/drawing/2018/hyperlinkcolor" val="tx"/>
                    </a:ext>
                  </a:extLst>
                </a:hlinkClick>
              </a:rPr>
              <a:t>WARNER BROS / MONOLITH</a:t>
            </a:r>
            <a:endParaRPr lang="en-US" sz="2000" b="0" kern="0" cap="all" dirty="0">
              <a:solidFill>
                <a:schemeClr val="bg1"/>
              </a:solidFill>
              <a:latin typeface="Futura PT Book" panose="020B0502020204020303" pitchFamily="34" charset="77"/>
            </a:endParaRPr>
          </a:p>
        </p:txBody>
      </p:sp>
      <p:sp>
        <p:nvSpPr>
          <p:cNvPr id="7" name="object 4">
            <a:extLst>
              <a:ext uri="{FF2B5EF4-FFF2-40B4-BE49-F238E27FC236}">
                <a16:creationId xmlns:a16="http://schemas.microsoft.com/office/drawing/2014/main" id="{1AA4393F-9CAE-B844-84A2-6D77CAC4BF54}"/>
              </a:ext>
            </a:extLst>
          </p:cNvPr>
          <p:cNvSpPr txBox="1">
            <a:spLocks noGrp="1"/>
          </p:cNvSpPr>
          <p:nvPr>
            <p:ph type="title"/>
          </p:nvPr>
        </p:nvSpPr>
        <p:spPr>
          <a:xfrm>
            <a:off x="1497806" y="3810000"/>
            <a:ext cx="7543800" cy="2327655"/>
          </a:xfrm>
          <a:prstGeom prst="rect">
            <a:avLst/>
          </a:prstGeom>
        </p:spPr>
        <p:txBody>
          <a:bodyPr vert="horz" wrap="square" lIns="0" tIns="19144" rIns="0" bIns="0" rtlCol="0">
            <a:spAutoFit/>
          </a:bodyPr>
          <a:lstStyle/>
          <a:p>
            <a:pPr algn="l">
              <a:spcAft>
                <a:spcPts val="1000"/>
              </a:spcAft>
            </a:pPr>
            <a:r>
              <a:rPr lang="en-US" sz="3000" b="0" dirty="0">
                <a:solidFill>
                  <a:schemeClr val="bg1"/>
                </a:solidFill>
                <a:latin typeface="Futura PT Book" panose="020B0502020204020303" pitchFamily="34" charset="77"/>
              </a:rPr>
              <a:t>1) Remarketing for your “brand” (not products)</a:t>
            </a:r>
            <a:br>
              <a:rPr lang="en-US" sz="3000" b="0" dirty="0">
                <a:solidFill>
                  <a:schemeClr val="bg1"/>
                </a:solidFill>
                <a:latin typeface="Futura PT Book" panose="020B0502020204020303" pitchFamily="34" charset="77"/>
              </a:rPr>
            </a:br>
            <a:br>
              <a:rPr lang="en-US" sz="3000" b="0" dirty="0">
                <a:solidFill>
                  <a:schemeClr val="bg1"/>
                </a:solidFill>
                <a:latin typeface="Futura PT Book" panose="020B0502020204020303" pitchFamily="34" charset="77"/>
              </a:rPr>
            </a:br>
            <a:r>
              <a:rPr lang="en-US" sz="3000" b="0" dirty="0">
                <a:solidFill>
                  <a:schemeClr val="bg1"/>
                </a:solidFill>
                <a:latin typeface="Futura PT Book" panose="020B0502020204020303" pitchFamily="34" charset="77"/>
              </a:rPr>
              <a:t>2) How to use LinkedIn the cheap and easy way</a:t>
            </a:r>
            <a:br>
              <a:rPr lang="en-US" sz="3000" b="0" dirty="0">
                <a:solidFill>
                  <a:schemeClr val="bg1"/>
                </a:solidFill>
                <a:latin typeface="Futura PT Book" panose="020B0502020204020303" pitchFamily="34" charset="77"/>
              </a:rPr>
            </a:br>
            <a:br>
              <a:rPr lang="en-US" sz="3000" b="0" dirty="0">
                <a:solidFill>
                  <a:schemeClr val="bg1"/>
                </a:solidFill>
                <a:latin typeface="Futura PT Book" panose="020B0502020204020303" pitchFamily="34" charset="77"/>
              </a:rPr>
            </a:br>
            <a:r>
              <a:rPr lang="en-US" sz="3000" b="0" dirty="0">
                <a:solidFill>
                  <a:schemeClr val="bg1"/>
                </a:solidFill>
                <a:latin typeface="Futura PT Book" panose="020B0502020204020303" pitchFamily="34" charset="77"/>
              </a:rPr>
              <a:t>3) Marketing is like fly fishing</a:t>
            </a:r>
          </a:p>
        </p:txBody>
      </p:sp>
      <p:sp>
        <p:nvSpPr>
          <p:cNvPr id="8" name="Text Placeholder 11">
            <a:extLst>
              <a:ext uri="{FF2B5EF4-FFF2-40B4-BE49-F238E27FC236}">
                <a16:creationId xmlns:a16="http://schemas.microsoft.com/office/drawing/2014/main" id="{7D40D079-604B-7047-9802-B4B8FCC86F51}"/>
              </a:ext>
            </a:extLst>
          </p:cNvPr>
          <p:cNvSpPr txBox="1">
            <a:spLocks/>
          </p:cNvSpPr>
          <p:nvPr/>
        </p:nvSpPr>
        <p:spPr>
          <a:xfrm>
            <a:off x="1497806" y="1219200"/>
            <a:ext cx="8153400" cy="1828800"/>
          </a:xfrm>
          <a:prstGeom prst="rect">
            <a:avLst/>
          </a:prstGeom>
        </p:spPr>
        <p:txBody>
          <a:bodyPr/>
          <a:lst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a:lstStyle>
          <a:p>
            <a:r>
              <a:rPr lang="en-US" sz="3796" b="1" kern="0" cap="all" dirty="0">
                <a:solidFill>
                  <a:schemeClr val="bg1"/>
                </a:solidFill>
                <a:latin typeface="Niveau Grotesk Bold" panose="02000000000000000000" pitchFamily="50" charset="0"/>
              </a:rPr>
              <a:t>Sneaky Little Tricks BIG BRANDS AND FORTUNE 500 BUSINESS USE</a:t>
            </a:r>
            <a:endParaRPr lang="en-US" sz="3796" kern="0" cap="all" dirty="0">
              <a:solidFill>
                <a:schemeClr val="bg1"/>
              </a:solidFill>
              <a:latin typeface="Niveau Grotesk Bold" panose="02000000000000000000" pitchFamily="50" charset="0"/>
            </a:endParaRPr>
          </a:p>
        </p:txBody>
      </p:sp>
    </p:spTree>
    <p:extLst>
      <p:ext uri="{BB962C8B-B14F-4D97-AF65-F5344CB8AC3E}">
        <p14:creationId xmlns:p14="http://schemas.microsoft.com/office/powerpoint/2010/main" val="4039757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1F8C99-EBD3-D941-9F06-064B0B0B9550}"/>
              </a:ext>
            </a:extLst>
          </p:cNvPr>
          <p:cNvSpPr/>
          <p:nvPr/>
        </p:nvSpPr>
        <p:spPr>
          <a:xfrm>
            <a:off x="6651" y="0"/>
            <a:ext cx="13802710" cy="77724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sp>
        <p:nvSpPr>
          <p:cNvPr id="14" name="Rectangle 13">
            <a:extLst>
              <a:ext uri="{FF2B5EF4-FFF2-40B4-BE49-F238E27FC236}">
                <a16:creationId xmlns:a16="http://schemas.microsoft.com/office/drawing/2014/main" id="{CEF463E2-52E0-B84B-B3B4-4AB3BFE803CB}"/>
              </a:ext>
            </a:extLst>
          </p:cNvPr>
          <p:cNvSpPr/>
          <p:nvPr/>
        </p:nvSpPr>
        <p:spPr>
          <a:xfrm>
            <a:off x="180728" y="152400"/>
            <a:ext cx="13454555" cy="746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sp>
        <p:nvSpPr>
          <p:cNvPr id="5" name="Title 5">
            <a:extLst>
              <a:ext uri="{FF2B5EF4-FFF2-40B4-BE49-F238E27FC236}">
                <a16:creationId xmlns:a16="http://schemas.microsoft.com/office/drawing/2014/main" id="{DD9B16F9-92AF-D64B-AD8D-D71C11B02E22}"/>
              </a:ext>
            </a:extLst>
          </p:cNvPr>
          <p:cNvSpPr>
            <a:spLocks noGrp="1"/>
          </p:cNvSpPr>
          <p:nvPr>
            <p:ph type="title"/>
          </p:nvPr>
        </p:nvSpPr>
        <p:spPr>
          <a:xfrm>
            <a:off x="1257507" y="762360"/>
            <a:ext cx="11300999" cy="705321"/>
          </a:xfrm>
        </p:spPr>
        <p:txBody>
          <a:bodyPr/>
          <a:lstStyle/>
          <a:p>
            <a:pPr algn="ctr"/>
            <a:r>
              <a:rPr lang="en-US" sz="4500" b="1" cap="all" dirty="0">
                <a:latin typeface="Niveau Grotesk Medium" panose="02000000000000000000" pitchFamily="2" charset="77"/>
              </a:rPr>
              <a:t>resources</a:t>
            </a:r>
          </a:p>
        </p:txBody>
      </p:sp>
      <p:sp>
        <p:nvSpPr>
          <p:cNvPr id="6" name="Text Placeholder 10">
            <a:extLst>
              <a:ext uri="{FF2B5EF4-FFF2-40B4-BE49-F238E27FC236}">
                <a16:creationId xmlns:a16="http://schemas.microsoft.com/office/drawing/2014/main" id="{3A90A110-5173-D34F-B7AD-DCBFFE78AAEB}"/>
              </a:ext>
            </a:extLst>
          </p:cNvPr>
          <p:cNvSpPr txBox="1">
            <a:spLocks/>
          </p:cNvSpPr>
          <p:nvPr/>
        </p:nvSpPr>
        <p:spPr>
          <a:xfrm>
            <a:off x="979575" y="2590677"/>
            <a:ext cx="2812147" cy="4456378"/>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pPr algn="l" defTabSz="914400">
              <a:lnSpc>
                <a:spcPct val="150000"/>
              </a:lnSpc>
            </a:pPr>
            <a:r>
              <a:rPr lang="en-US" sz="3000" kern="0" dirty="0">
                <a:solidFill>
                  <a:schemeClr val="tx1"/>
                </a:solidFill>
                <a:latin typeface="Futura PT Book" panose="020B0502020204020303" pitchFamily="34" charset="77"/>
              </a:rPr>
              <a:t>Platforms</a:t>
            </a:r>
          </a:p>
          <a:p>
            <a:pPr defTabSz="914400">
              <a:lnSpc>
                <a:spcPct val="150000"/>
              </a:lnSpc>
            </a:pPr>
            <a:r>
              <a:rPr lang="en-US" sz="1600" kern="0" dirty="0">
                <a:latin typeface="Futura PT Book" panose="020B0502020204020303" pitchFamily="34" charset="77"/>
                <a:hlinkClick r:id="rId2"/>
              </a:rPr>
              <a:t>https://wordpress.com/</a:t>
            </a:r>
            <a:endParaRPr lang="en-US" sz="1600" kern="0" dirty="0">
              <a:latin typeface="Futura PT Book" panose="020B0502020204020303" pitchFamily="34" charset="77"/>
            </a:endParaRPr>
          </a:p>
          <a:p>
            <a:pPr defTabSz="914400">
              <a:lnSpc>
                <a:spcPct val="150000"/>
              </a:lnSpc>
            </a:pPr>
            <a:r>
              <a:rPr lang="en-US" sz="1600" kern="0" dirty="0">
                <a:latin typeface="Futura PT Book" panose="020B0502020204020303" pitchFamily="34" charset="77"/>
                <a:hlinkClick r:id="rId3"/>
              </a:rPr>
              <a:t>https://www.shopify.com/</a:t>
            </a:r>
            <a:endParaRPr lang="en-US" sz="1600" kern="0" dirty="0">
              <a:latin typeface="Futura PT Book" panose="020B0502020204020303" pitchFamily="34" charset="77"/>
            </a:endParaRPr>
          </a:p>
          <a:p>
            <a:pPr defTabSz="914400">
              <a:lnSpc>
                <a:spcPct val="150000"/>
              </a:lnSpc>
            </a:pPr>
            <a:r>
              <a:rPr lang="en-US" sz="1600" kern="0" dirty="0">
                <a:latin typeface="Futura PT Book" panose="020B0502020204020303" pitchFamily="34" charset="77"/>
                <a:hlinkClick r:id="rId4"/>
              </a:rPr>
              <a:t>https://www.squarespace.com/</a:t>
            </a:r>
            <a:endParaRPr lang="en-US" sz="1600" kern="0" dirty="0">
              <a:latin typeface="Futura PT Book" panose="020B0502020204020303" pitchFamily="34" charset="77"/>
            </a:endParaRPr>
          </a:p>
          <a:p>
            <a:pPr defTabSz="914400">
              <a:lnSpc>
                <a:spcPct val="150000"/>
              </a:lnSpc>
            </a:pPr>
            <a:r>
              <a:rPr lang="en-US" sz="1600" kern="0" dirty="0">
                <a:latin typeface="Futura PT Book" panose="020B0502020204020303" pitchFamily="34" charset="77"/>
                <a:hlinkClick r:id="rId5"/>
              </a:rPr>
              <a:t>https://www.wix.com/</a:t>
            </a:r>
            <a:endParaRPr lang="en-US" sz="1600" kern="0" dirty="0">
              <a:latin typeface="Futura PT Book" panose="020B0502020204020303" pitchFamily="34" charset="77"/>
            </a:endParaRPr>
          </a:p>
          <a:p>
            <a:pPr defTabSz="914400">
              <a:lnSpc>
                <a:spcPct val="150000"/>
              </a:lnSpc>
            </a:pPr>
            <a:r>
              <a:rPr lang="en-US" sz="1600" kern="0" dirty="0">
                <a:latin typeface="Futura PT Book" panose="020B0502020204020303" pitchFamily="34" charset="77"/>
                <a:hlinkClick r:id="rId6"/>
              </a:rPr>
              <a:t>https://webflow.com/</a:t>
            </a:r>
            <a:endParaRPr lang="en-US" sz="1600" kern="0" dirty="0">
              <a:latin typeface="Futura PT Book" panose="020B0502020204020303" pitchFamily="34" charset="77"/>
            </a:endParaRPr>
          </a:p>
        </p:txBody>
      </p:sp>
      <p:sp>
        <p:nvSpPr>
          <p:cNvPr id="7" name="Text Placeholder 10">
            <a:extLst>
              <a:ext uri="{FF2B5EF4-FFF2-40B4-BE49-F238E27FC236}">
                <a16:creationId xmlns:a16="http://schemas.microsoft.com/office/drawing/2014/main" id="{480E8A14-5F94-9647-8465-E841585A56F8}"/>
              </a:ext>
            </a:extLst>
          </p:cNvPr>
          <p:cNvSpPr txBox="1">
            <a:spLocks/>
          </p:cNvSpPr>
          <p:nvPr/>
        </p:nvSpPr>
        <p:spPr>
          <a:xfrm>
            <a:off x="7021859" y="2636444"/>
            <a:ext cx="2812146" cy="4456378"/>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pPr algn="l" defTabSz="914400">
              <a:lnSpc>
                <a:spcPct val="150000"/>
              </a:lnSpc>
            </a:pPr>
            <a:r>
              <a:rPr lang="en-US" sz="3000" kern="0" dirty="0">
                <a:solidFill>
                  <a:schemeClr val="tx1"/>
                </a:solidFill>
                <a:latin typeface="Futura PT Book" panose="020B0502020204020303" pitchFamily="34" charset="77"/>
              </a:rPr>
              <a:t>Content</a:t>
            </a:r>
          </a:p>
          <a:p>
            <a:pPr defTabSz="914400">
              <a:lnSpc>
                <a:spcPct val="150000"/>
              </a:lnSpc>
            </a:pPr>
            <a:r>
              <a:rPr lang="en-US" sz="1600" kern="0" dirty="0">
                <a:latin typeface="Futura PT Book" panose="020B0502020204020303" pitchFamily="34" charset="77"/>
                <a:hlinkClick r:id="rId7"/>
              </a:rPr>
              <a:t>https://chat.openai.com/</a:t>
            </a:r>
            <a:endParaRPr lang="en-US" sz="1600" kern="0" dirty="0">
              <a:latin typeface="Futura PT Book" panose="020B0502020204020303" pitchFamily="34" charset="77"/>
            </a:endParaRPr>
          </a:p>
          <a:p>
            <a:pPr defTabSz="914400">
              <a:lnSpc>
                <a:spcPct val="150000"/>
              </a:lnSpc>
            </a:pPr>
            <a:r>
              <a:rPr lang="en-US" sz="1600" kern="0" dirty="0">
                <a:latin typeface="Futura PT Book" panose="020B0502020204020303" pitchFamily="34" charset="77"/>
                <a:hlinkClick r:id="rId8"/>
              </a:rPr>
              <a:t>https://unsplash.com/</a:t>
            </a:r>
            <a:endParaRPr lang="en-US" sz="1600" kern="0" dirty="0">
              <a:latin typeface="Futura PT Book" panose="020B0502020204020303" pitchFamily="34" charset="77"/>
            </a:endParaRPr>
          </a:p>
          <a:p>
            <a:pPr defTabSz="914400">
              <a:lnSpc>
                <a:spcPct val="150000"/>
              </a:lnSpc>
            </a:pPr>
            <a:r>
              <a:rPr lang="en-US" sz="1600" kern="0" dirty="0">
                <a:latin typeface="Futura PT Book" panose="020B0502020204020303" pitchFamily="34" charset="77"/>
                <a:hlinkClick r:id="rId9"/>
              </a:rPr>
              <a:t>https://www.shutterstock.com/</a:t>
            </a:r>
            <a:endParaRPr lang="en-US" sz="1600" kern="0" dirty="0">
              <a:latin typeface="Futura PT Book" panose="020B0502020204020303" pitchFamily="34" charset="77"/>
            </a:endParaRPr>
          </a:p>
          <a:p>
            <a:pPr defTabSz="914400">
              <a:lnSpc>
                <a:spcPct val="150000"/>
              </a:lnSpc>
            </a:pPr>
            <a:r>
              <a:rPr lang="en-US" sz="1600" kern="0" dirty="0">
                <a:latin typeface="Futura PT Book" panose="020B0502020204020303" pitchFamily="34" charset="77"/>
                <a:hlinkClick r:id="rId10"/>
              </a:rPr>
              <a:t>https://stock.adobe.com/</a:t>
            </a:r>
            <a:endParaRPr lang="en-US" sz="1600" kern="0" dirty="0">
              <a:latin typeface="Futura PT Book" panose="020B0502020204020303" pitchFamily="34" charset="77"/>
            </a:endParaRPr>
          </a:p>
          <a:p>
            <a:pPr defTabSz="914400">
              <a:lnSpc>
                <a:spcPct val="150000"/>
              </a:lnSpc>
            </a:pPr>
            <a:r>
              <a:rPr lang="en-US" sz="1600" kern="0" dirty="0">
                <a:latin typeface="Futura PT Book" panose="020B0502020204020303" pitchFamily="34" charset="77"/>
                <a:hlinkClick r:id="rId11"/>
              </a:rPr>
              <a:t>https://www.behance.net/</a:t>
            </a:r>
            <a:endParaRPr lang="en-US" sz="1600" kern="0" dirty="0">
              <a:latin typeface="Futura PT Book" panose="020B0502020204020303" pitchFamily="34" charset="77"/>
            </a:endParaRPr>
          </a:p>
        </p:txBody>
      </p:sp>
      <p:sp>
        <p:nvSpPr>
          <p:cNvPr id="8" name="Text Placeholder 10">
            <a:extLst>
              <a:ext uri="{FF2B5EF4-FFF2-40B4-BE49-F238E27FC236}">
                <a16:creationId xmlns:a16="http://schemas.microsoft.com/office/drawing/2014/main" id="{86D5BBE1-F65B-A942-AA0B-74C044F0F7AD}"/>
              </a:ext>
            </a:extLst>
          </p:cNvPr>
          <p:cNvSpPr txBox="1">
            <a:spLocks/>
          </p:cNvSpPr>
          <p:nvPr/>
        </p:nvSpPr>
        <p:spPr>
          <a:xfrm>
            <a:off x="9921043" y="2610186"/>
            <a:ext cx="3136704" cy="4456378"/>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pPr algn="l" defTabSz="914400">
              <a:lnSpc>
                <a:spcPct val="150000"/>
              </a:lnSpc>
            </a:pPr>
            <a:r>
              <a:rPr lang="en-US" sz="3000" kern="0" dirty="0">
                <a:solidFill>
                  <a:schemeClr val="tx1"/>
                </a:solidFill>
                <a:latin typeface="Futura PT Book" panose="020B0502020204020303" pitchFamily="34" charset="77"/>
              </a:rPr>
              <a:t>Tools</a:t>
            </a:r>
          </a:p>
          <a:p>
            <a:pPr defTabSz="914400">
              <a:lnSpc>
                <a:spcPct val="150000"/>
              </a:lnSpc>
            </a:pPr>
            <a:r>
              <a:rPr lang="en-US" sz="1600" kern="0" dirty="0">
                <a:latin typeface="Futura PT Book" panose="020B0502020204020303" pitchFamily="34" charset="77"/>
                <a:hlinkClick r:id="rId12"/>
              </a:rPr>
              <a:t>https://analytics.withgoogle.com/</a:t>
            </a:r>
            <a:endParaRPr lang="en-US" sz="1600" kern="0" dirty="0">
              <a:latin typeface="Futura PT Book" panose="020B0502020204020303" pitchFamily="34" charset="77"/>
            </a:endParaRPr>
          </a:p>
          <a:p>
            <a:pPr defTabSz="914400">
              <a:lnSpc>
                <a:spcPct val="150000"/>
              </a:lnSpc>
            </a:pPr>
            <a:r>
              <a:rPr lang="en-US" sz="1600" kern="0" dirty="0">
                <a:latin typeface="Futura PT Book" panose="020B0502020204020303" pitchFamily="34" charset="77"/>
                <a:hlinkClick r:id="rId13"/>
              </a:rPr>
              <a:t>https://www.hotjar.com/</a:t>
            </a:r>
            <a:endParaRPr lang="en-US" sz="1600" kern="0" dirty="0">
              <a:latin typeface="Futura PT Book" panose="020B0502020204020303" pitchFamily="34" charset="77"/>
            </a:endParaRPr>
          </a:p>
          <a:p>
            <a:pPr defTabSz="914400">
              <a:lnSpc>
                <a:spcPct val="150000"/>
              </a:lnSpc>
            </a:pPr>
            <a:r>
              <a:rPr lang="en-US" sz="1600" kern="0" dirty="0">
                <a:latin typeface="Futura PT Book" panose="020B0502020204020303" pitchFamily="34" charset="77"/>
                <a:hlinkClick r:id="rId14"/>
              </a:rPr>
              <a:t>https://www.crazyegg.com/</a:t>
            </a:r>
            <a:endParaRPr lang="en-US" sz="1600" kern="0" dirty="0">
              <a:latin typeface="Futura PT Book" panose="020B0502020204020303" pitchFamily="34" charset="77"/>
            </a:endParaRPr>
          </a:p>
        </p:txBody>
      </p:sp>
      <p:sp>
        <p:nvSpPr>
          <p:cNvPr id="9" name="Text Placeholder 10">
            <a:extLst>
              <a:ext uri="{FF2B5EF4-FFF2-40B4-BE49-F238E27FC236}">
                <a16:creationId xmlns:a16="http://schemas.microsoft.com/office/drawing/2014/main" id="{5E0482A6-741C-1C4C-BD01-76F042B93FB8}"/>
              </a:ext>
            </a:extLst>
          </p:cNvPr>
          <p:cNvSpPr txBox="1">
            <a:spLocks/>
          </p:cNvSpPr>
          <p:nvPr/>
        </p:nvSpPr>
        <p:spPr>
          <a:xfrm>
            <a:off x="3848583" y="2630187"/>
            <a:ext cx="3372477" cy="4456378"/>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pPr algn="l" defTabSz="914400">
              <a:lnSpc>
                <a:spcPct val="150000"/>
              </a:lnSpc>
            </a:pPr>
            <a:r>
              <a:rPr lang="en-US" sz="3000" kern="0" dirty="0">
                <a:solidFill>
                  <a:schemeClr val="tx1"/>
                </a:solidFill>
                <a:latin typeface="Futura PT Book" panose="020B0502020204020303" pitchFamily="34" charset="77"/>
              </a:rPr>
              <a:t>Templates</a:t>
            </a:r>
          </a:p>
          <a:p>
            <a:pPr defTabSz="914400">
              <a:lnSpc>
                <a:spcPct val="150000"/>
              </a:lnSpc>
            </a:pPr>
            <a:r>
              <a:rPr lang="en-US" sz="1600" kern="0" dirty="0">
                <a:latin typeface="Futura PT Book" panose="020B0502020204020303" pitchFamily="34" charset="77"/>
                <a:hlinkClick r:id="rId15"/>
              </a:rPr>
              <a:t>https://themeforest.net/</a:t>
            </a:r>
            <a:endParaRPr lang="en-US" sz="1600" kern="0" dirty="0">
              <a:latin typeface="Futura PT Book" panose="020B0502020204020303" pitchFamily="34" charset="77"/>
            </a:endParaRPr>
          </a:p>
          <a:p>
            <a:pPr defTabSz="914400">
              <a:lnSpc>
                <a:spcPct val="150000"/>
              </a:lnSpc>
            </a:pPr>
            <a:r>
              <a:rPr lang="en-US" sz="1600" kern="0" dirty="0">
                <a:latin typeface="Futura PT Book" panose="020B0502020204020303" pitchFamily="34" charset="77"/>
                <a:hlinkClick r:id="rId16"/>
              </a:rPr>
              <a:t>https://www.templatemonster.com/</a:t>
            </a:r>
            <a:endParaRPr lang="en-US" sz="1600" kern="0" dirty="0">
              <a:latin typeface="Futura PT Book" panose="020B0502020204020303" pitchFamily="34" charset="77"/>
            </a:endParaRPr>
          </a:p>
        </p:txBody>
      </p:sp>
    </p:spTree>
    <p:extLst>
      <p:ext uri="{BB962C8B-B14F-4D97-AF65-F5344CB8AC3E}">
        <p14:creationId xmlns:p14="http://schemas.microsoft.com/office/powerpoint/2010/main" val="17298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D0AFD-C9C0-C74D-825B-0EC127A3D8AD}"/>
              </a:ext>
            </a:extLst>
          </p:cNvPr>
          <p:cNvSpPr/>
          <p:nvPr/>
        </p:nvSpPr>
        <p:spPr>
          <a:xfrm>
            <a:off x="6651" y="19483"/>
            <a:ext cx="1380271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solidFill>
                <a:schemeClr val="bg1"/>
              </a:solidFill>
            </a:endParaRPr>
          </a:p>
        </p:txBody>
      </p:sp>
      <p:pic>
        <p:nvPicPr>
          <p:cNvPr id="2" name="Picture 1">
            <a:extLst>
              <a:ext uri="{FF2B5EF4-FFF2-40B4-BE49-F238E27FC236}">
                <a16:creationId xmlns:a16="http://schemas.microsoft.com/office/drawing/2014/main" id="{0FF0EB52-396B-044E-BCE8-951AF9759CC8}"/>
              </a:ext>
            </a:extLst>
          </p:cNvPr>
          <p:cNvPicPr>
            <a:picLocks noChangeAspect="1"/>
          </p:cNvPicPr>
          <p:nvPr/>
        </p:nvPicPr>
        <p:blipFill>
          <a:blip r:embed="rId2"/>
          <a:stretch>
            <a:fillRect/>
          </a:stretch>
        </p:blipFill>
        <p:spPr>
          <a:xfrm>
            <a:off x="4545806" y="1858443"/>
            <a:ext cx="4724400" cy="4094480"/>
          </a:xfrm>
          <a:prstGeom prst="rect">
            <a:avLst/>
          </a:prstGeom>
        </p:spPr>
      </p:pic>
    </p:spTree>
    <p:extLst>
      <p:ext uri="{BB962C8B-B14F-4D97-AF65-F5344CB8AC3E}">
        <p14:creationId xmlns:p14="http://schemas.microsoft.com/office/powerpoint/2010/main" val="421524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1F8C99-EBD3-D941-9F06-064B0B0B9550}"/>
              </a:ext>
            </a:extLst>
          </p:cNvPr>
          <p:cNvSpPr/>
          <p:nvPr/>
        </p:nvSpPr>
        <p:spPr>
          <a:xfrm>
            <a:off x="6651" y="0"/>
            <a:ext cx="13802710" cy="77724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sp>
        <p:nvSpPr>
          <p:cNvPr id="14" name="Rectangle 13">
            <a:extLst>
              <a:ext uri="{FF2B5EF4-FFF2-40B4-BE49-F238E27FC236}">
                <a16:creationId xmlns:a16="http://schemas.microsoft.com/office/drawing/2014/main" id="{CEF463E2-52E0-B84B-B3B4-4AB3BFE803CB}"/>
              </a:ext>
            </a:extLst>
          </p:cNvPr>
          <p:cNvSpPr/>
          <p:nvPr/>
        </p:nvSpPr>
        <p:spPr>
          <a:xfrm>
            <a:off x="159051" y="152400"/>
            <a:ext cx="13454555" cy="746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pic>
        <p:nvPicPr>
          <p:cNvPr id="4" name="Picture 3">
            <a:extLst>
              <a:ext uri="{FF2B5EF4-FFF2-40B4-BE49-F238E27FC236}">
                <a16:creationId xmlns:a16="http://schemas.microsoft.com/office/drawing/2014/main" id="{F1B5B92D-F99B-9A43-9890-CBD4ADD86D23}"/>
              </a:ext>
            </a:extLst>
          </p:cNvPr>
          <p:cNvPicPr>
            <a:picLocks noChangeAspect="1"/>
          </p:cNvPicPr>
          <p:nvPr/>
        </p:nvPicPr>
        <p:blipFill>
          <a:blip r:embed="rId2"/>
          <a:stretch>
            <a:fillRect/>
          </a:stretch>
        </p:blipFill>
        <p:spPr>
          <a:xfrm>
            <a:off x="2183606" y="1066800"/>
            <a:ext cx="9525000" cy="5656768"/>
          </a:xfrm>
          <a:prstGeom prst="rect">
            <a:avLst/>
          </a:prstGeom>
        </p:spPr>
      </p:pic>
    </p:spTree>
    <p:extLst>
      <p:ext uri="{BB962C8B-B14F-4D97-AF65-F5344CB8AC3E}">
        <p14:creationId xmlns:p14="http://schemas.microsoft.com/office/powerpoint/2010/main" val="3137731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252AF2-4E59-9E4B-B878-D1C0055C20F4}"/>
              </a:ext>
            </a:extLst>
          </p:cNvPr>
          <p:cNvSpPr/>
          <p:nvPr/>
        </p:nvSpPr>
        <p:spPr>
          <a:xfrm>
            <a:off x="-213504" y="-134007"/>
            <a:ext cx="14243019" cy="8155277"/>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pic>
        <p:nvPicPr>
          <p:cNvPr id="5" name="Picture 4">
            <a:extLst>
              <a:ext uri="{FF2B5EF4-FFF2-40B4-BE49-F238E27FC236}">
                <a16:creationId xmlns:a16="http://schemas.microsoft.com/office/drawing/2014/main" id="{A63B44E0-F884-5147-B27F-E36A642BA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216" y="2340362"/>
            <a:ext cx="5705578" cy="3206538"/>
          </a:xfrm>
          <a:prstGeom prst="rect">
            <a:avLst/>
          </a:prstGeom>
        </p:spPr>
      </p:pic>
    </p:spTree>
    <p:extLst>
      <p:ext uri="{BB962C8B-B14F-4D97-AF65-F5344CB8AC3E}">
        <p14:creationId xmlns:p14="http://schemas.microsoft.com/office/powerpoint/2010/main" val="71966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1F0BC0-19C5-5548-B993-0D318AE5C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3816014" cy="7772399"/>
          </a:xfrm>
          <a:prstGeom prst="rect">
            <a:avLst/>
          </a:prstGeom>
        </p:spPr>
      </p:pic>
      <p:sp>
        <p:nvSpPr>
          <p:cNvPr id="9" name="Rectangle 8">
            <a:extLst>
              <a:ext uri="{FF2B5EF4-FFF2-40B4-BE49-F238E27FC236}">
                <a16:creationId xmlns:a16="http://schemas.microsoft.com/office/drawing/2014/main" id="{F5685C9D-A468-054A-8199-5311C9D846B7}"/>
              </a:ext>
            </a:extLst>
          </p:cNvPr>
          <p:cNvSpPr/>
          <p:nvPr/>
        </p:nvSpPr>
        <p:spPr>
          <a:xfrm>
            <a:off x="-1" y="0"/>
            <a:ext cx="13816013" cy="7772399"/>
          </a:xfrm>
          <a:prstGeom prst="rect">
            <a:avLst/>
          </a:prstGeom>
          <a:solidFill>
            <a:srgbClr val="000000">
              <a:alpha val="3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61E6DFF-2585-2B47-AAC8-F91460FC3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391" y="6298324"/>
            <a:ext cx="1668074" cy="937457"/>
          </a:xfrm>
          <a:prstGeom prst="rect">
            <a:avLst/>
          </a:prstGeom>
        </p:spPr>
      </p:pic>
      <p:sp>
        <p:nvSpPr>
          <p:cNvPr id="10" name="object 4">
            <a:extLst>
              <a:ext uri="{FF2B5EF4-FFF2-40B4-BE49-F238E27FC236}">
                <a16:creationId xmlns:a16="http://schemas.microsoft.com/office/drawing/2014/main" id="{C0E2F56D-83E9-3D4B-AE81-4B30AB2AC5B9}"/>
              </a:ext>
            </a:extLst>
          </p:cNvPr>
          <p:cNvSpPr txBox="1">
            <a:spLocks/>
          </p:cNvSpPr>
          <p:nvPr/>
        </p:nvSpPr>
        <p:spPr>
          <a:xfrm>
            <a:off x="590538" y="323766"/>
            <a:ext cx="12694927" cy="344035"/>
          </a:xfrm>
          <a:prstGeom prst="rect">
            <a:avLst/>
          </a:prstGeom>
        </p:spPr>
        <p:txBody>
          <a:bodyPr vert="horz" wrap="square" lIns="0" tIns="19144" rIns="0" bIns="0" rtlCol="0">
            <a:spAutoFit/>
          </a:bodyPr>
          <a:lstStyle>
            <a:lvl1pPr>
              <a:defRPr sz="1400" b="1" i="0">
                <a:solidFill>
                  <a:schemeClr val="tx1"/>
                </a:solidFill>
                <a:latin typeface="Arial"/>
                <a:ea typeface="+mj-ea"/>
                <a:cs typeface="Arial"/>
              </a:defRPr>
            </a:lvl1pPr>
          </a:lstStyle>
          <a:p>
            <a:r>
              <a:rPr lang="en-US" sz="2110" b="0" kern="0" cap="all" dirty="0">
                <a:solidFill>
                  <a:schemeClr val="bg1"/>
                </a:solidFill>
                <a:latin typeface="Futura PT Book" panose="020B0502020204020303" pitchFamily="34" charset="77"/>
                <a:hlinkClick r:id="rId4">
                  <a:extLst>
                    <a:ext uri="{A12FA001-AC4F-418D-AE19-62706E023703}">
                      <ahyp:hlinkClr xmlns:ahyp="http://schemas.microsoft.com/office/drawing/2018/hyperlinkcolor" val="tx"/>
                    </a:ext>
                  </a:extLst>
                </a:hlinkClick>
              </a:rPr>
              <a:t>Kindness </a:t>
            </a:r>
            <a:r>
              <a:rPr lang="en-US" sz="2000" b="0" kern="0" cap="all" dirty="0">
                <a:solidFill>
                  <a:schemeClr val="bg1"/>
                </a:solidFill>
                <a:latin typeface="Futura PT Book" panose="020B0502020204020303" pitchFamily="34" charset="77"/>
                <a:hlinkClick r:id="rId4">
                  <a:extLst>
                    <a:ext uri="{A12FA001-AC4F-418D-AE19-62706E023703}">
                      <ahyp:hlinkClr xmlns:ahyp="http://schemas.microsoft.com/office/drawing/2018/hyperlinkcolor" val="tx"/>
                    </a:ext>
                  </a:extLst>
                </a:hlinkClick>
              </a:rPr>
              <a:t>is</a:t>
            </a:r>
            <a:r>
              <a:rPr lang="en-US" sz="2110" b="0" kern="0" cap="all" dirty="0">
                <a:solidFill>
                  <a:schemeClr val="bg1"/>
                </a:solidFill>
                <a:latin typeface="Futura PT Book" panose="020B0502020204020303" pitchFamily="34" charset="77"/>
                <a:hlinkClick r:id="rId4">
                  <a:extLst>
                    <a:ext uri="{A12FA001-AC4F-418D-AE19-62706E023703}">
                      <ahyp:hlinkClr xmlns:ahyp="http://schemas.microsoft.com/office/drawing/2018/hyperlinkcolor" val="tx"/>
                    </a:ext>
                  </a:extLst>
                </a:hlinkClick>
              </a:rPr>
              <a:t> contagious</a:t>
            </a:r>
            <a:endParaRPr lang="en-US" sz="2110" b="0" kern="0" cap="all" dirty="0">
              <a:solidFill>
                <a:schemeClr val="bg1"/>
              </a:solidFill>
              <a:latin typeface="Futura PT Book" panose="020B0502020204020303" pitchFamily="34" charset="77"/>
            </a:endParaRPr>
          </a:p>
        </p:txBody>
      </p:sp>
      <p:sp>
        <p:nvSpPr>
          <p:cNvPr id="12" name="object 4">
            <a:extLst>
              <a:ext uri="{FF2B5EF4-FFF2-40B4-BE49-F238E27FC236}">
                <a16:creationId xmlns:a16="http://schemas.microsoft.com/office/drawing/2014/main" id="{E2C5A83D-A25E-6546-A9F5-419941182CF7}"/>
              </a:ext>
            </a:extLst>
          </p:cNvPr>
          <p:cNvSpPr txBox="1">
            <a:spLocks noGrp="1"/>
          </p:cNvSpPr>
          <p:nvPr>
            <p:ph type="title"/>
          </p:nvPr>
        </p:nvSpPr>
        <p:spPr>
          <a:xfrm>
            <a:off x="6218828" y="1417133"/>
            <a:ext cx="5972879" cy="5000438"/>
          </a:xfrm>
          <a:prstGeom prst="rect">
            <a:avLst/>
          </a:prstGeom>
        </p:spPr>
        <p:txBody>
          <a:bodyPr vert="horz" wrap="square" lIns="0" tIns="19144" rIns="0" bIns="0" rtlCol="0">
            <a:spAutoFit/>
          </a:bodyPr>
          <a:lstStyle/>
          <a:p>
            <a:pPr algn="l">
              <a:lnSpc>
                <a:spcPts val="3015"/>
              </a:lnSpc>
            </a:pPr>
            <a:r>
              <a:rPr lang="en-US" b="0" dirty="0">
                <a:solidFill>
                  <a:schemeClr val="bg1"/>
                </a:solidFill>
                <a:latin typeface="Futura PT Book" panose="020B0502020204020303" pitchFamily="34" charset="77"/>
              </a:rPr>
              <a:t>We used to work exclusively with Big Brands and Fortune 500 companies. A few years back, we produced a documentary called “Kindness Is Contagious.” A film all about being nice and the benefits of being nice. (Get your free copy </a:t>
            </a:r>
            <a:r>
              <a:rPr lang="en-US" b="0" cap="all" dirty="0">
                <a:solidFill>
                  <a:schemeClr val="bg1"/>
                </a:solidFill>
                <a:latin typeface="Futura PT Book" panose="020B0502020204020303" pitchFamily="34" charset="77"/>
                <a:hlinkClick r:id="rId4">
                  <a:extLst>
                    <a:ext uri="{A12FA001-AC4F-418D-AE19-62706E023703}">
                      <ahyp:hlinkClr xmlns:ahyp="http://schemas.microsoft.com/office/drawing/2018/hyperlinkcolor" val="tx"/>
                    </a:ext>
                  </a:extLst>
                </a:hlinkClick>
              </a:rPr>
              <a:t>here</a:t>
            </a:r>
            <a:r>
              <a:rPr lang="en-US" b="0" dirty="0">
                <a:solidFill>
                  <a:schemeClr val="bg1"/>
                </a:solidFill>
                <a:latin typeface="Futura PT Book" panose="020B0502020204020303" pitchFamily="34" charset="77"/>
              </a:rPr>
              <a:t>.)</a:t>
            </a:r>
            <a:br>
              <a:rPr lang="en-US" b="0" dirty="0">
                <a:solidFill>
                  <a:schemeClr val="bg1"/>
                </a:solidFill>
                <a:latin typeface="Futura PT Book" panose="020B0502020204020303" pitchFamily="34" charset="77"/>
              </a:rPr>
            </a:br>
            <a:br>
              <a:rPr lang="en-US" b="0" dirty="0">
                <a:solidFill>
                  <a:schemeClr val="bg1"/>
                </a:solidFill>
                <a:latin typeface="Futura PT Book" panose="020B0502020204020303" pitchFamily="34" charset="77"/>
              </a:rPr>
            </a:br>
            <a:r>
              <a:rPr lang="en-US" b="0" dirty="0">
                <a:solidFill>
                  <a:schemeClr val="bg1"/>
                </a:solidFill>
                <a:latin typeface="Futura PT Book" panose="020B0502020204020303" pitchFamily="34" charset="77"/>
              </a:rPr>
              <a:t>While filming, we worked with a lot of startups, health care organizations and nonprofits. People who made money making the world a better place. And we got jealous. </a:t>
            </a:r>
            <a:br>
              <a:rPr lang="en-US" b="0" dirty="0">
                <a:solidFill>
                  <a:schemeClr val="bg1"/>
                </a:solidFill>
                <a:latin typeface="Futura PT Book" panose="020B0502020204020303" pitchFamily="34" charset="77"/>
              </a:rPr>
            </a:br>
            <a:br>
              <a:rPr lang="en-US" b="0" dirty="0">
                <a:solidFill>
                  <a:schemeClr val="bg1"/>
                </a:solidFill>
                <a:latin typeface="Futura PT Book" panose="020B0502020204020303" pitchFamily="34" charset="77"/>
              </a:rPr>
            </a:br>
            <a:r>
              <a:rPr lang="en-US" b="0" dirty="0">
                <a:solidFill>
                  <a:schemeClr val="bg1"/>
                </a:solidFill>
                <a:latin typeface="Futura PT Book" panose="020B0502020204020303" pitchFamily="34" charset="77"/>
              </a:rPr>
              <a:t>We wanted to make money making the world a better place, too. </a:t>
            </a:r>
          </a:p>
        </p:txBody>
      </p:sp>
      <p:pic>
        <p:nvPicPr>
          <p:cNvPr id="13" name="Picture 12">
            <a:hlinkClick r:id="rId4"/>
            <a:extLst>
              <a:ext uri="{FF2B5EF4-FFF2-40B4-BE49-F238E27FC236}">
                <a16:creationId xmlns:a16="http://schemas.microsoft.com/office/drawing/2014/main" id="{7BCED583-0844-8B4B-8B93-49B6A1508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4031" y="1515366"/>
            <a:ext cx="3216166" cy="4819010"/>
          </a:xfrm>
          <a:prstGeom prst="rect">
            <a:avLst/>
          </a:prstGeom>
        </p:spPr>
      </p:pic>
    </p:spTree>
    <p:extLst>
      <p:ext uri="{BB962C8B-B14F-4D97-AF65-F5344CB8AC3E}">
        <p14:creationId xmlns:p14="http://schemas.microsoft.com/office/powerpoint/2010/main" val="3710819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2F2E13-34CF-B249-82E2-4DFC2EDB7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1" y="8379"/>
            <a:ext cx="13802710" cy="7764022"/>
          </a:xfrm>
          <a:prstGeom prst="rect">
            <a:avLst/>
          </a:prstGeom>
        </p:spPr>
      </p:pic>
      <p:sp>
        <p:nvSpPr>
          <p:cNvPr id="6" name="Rectangle 5">
            <a:extLst>
              <a:ext uri="{FF2B5EF4-FFF2-40B4-BE49-F238E27FC236}">
                <a16:creationId xmlns:a16="http://schemas.microsoft.com/office/drawing/2014/main" id="{3C3007EE-6E2F-4142-880E-E3A9C8BAD00D}"/>
              </a:ext>
            </a:extLst>
          </p:cNvPr>
          <p:cNvSpPr/>
          <p:nvPr/>
        </p:nvSpPr>
        <p:spPr>
          <a:xfrm>
            <a:off x="6651" y="8378"/>
            <a:ext cx="13802710" cy="7764022"/>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solidFill>
                <a:schemeClr val="bg1"/>
              </a:solidFill>
            </a:endParaRPr>
          </a:p>
        </p:txBody>
      </p:sp>
      <p:sp>
        <p:nvSpPr>
          <p:cNvPr id="7" name="object 4">
            <a:extLst>
              <a:ext uri="{FF2B5EF4-FFF2-40B4-BE49-F238E27FC236}">
                <a16:creationId xmlns:a16="http://schemas.microsoft.com/office/drawing/2014/main" id="{2D854C3D-1B48-D149-860B-8E15314AB913}"/>
              </a:ext>
            </a:extLst>
          </p:cNvPr>
          <p:cNvSpPr txBox="1">
            <a:spLocks/>
          </p:cNvSpPr>
          <p:nvPr/>
        </p:nvSpPr>
        <p:spPr>
          <a:xfrm>
            <a:off x="590538" y="323766"/>
            <a:ext cx="12694927" cy="344035"/>
          </a:xfrm>
          <a:prstGeom prst="rect">
            <a:avLst/>
          </a:prstGeom>
        </p:spPr>
        <p:txBody>
          <a:bodyPr vert="horz" wrap="square" lIns="0" tIns="19144" rIns="0" bIns="0" rtlCol="0">
            <a:spAutoFit/>
          </a:bodyPr>
          <a:lstStyle>
            <a:lvl1pPr>
              <a:defRPr sz="1400" b="1" i="0">
                <a:solidFill>
                  <a:schemeClr val="tx1"/>
                </a:solidFill>
                <a:latin typeface="Arial"/>
                <a:ea typeface="+mj-ea"/>
                <a:cs typeface="Arial"/>
              </a:defRPr>
            </a:lvl1pPr>
          </a:lstStyle>
          <a:p>
            <a:r>
              <a:rPr lang="en-US" sz="2110" b="0" kern="0" cap="all" dirty="0">
                <a:solidFill>
                  <a:schemeClr val="bg1"/>
                </a:solidFill>
                <a:latin typeface="Futura PT Book" panose="020B0502020204020303" pitchFamily="34" charset="77"/>
                <a:hlinkClick r:id="rId3">
                  <a:extLst>
                    <a:ext uri="{A12FA001-AC4F-418D-AE19-62706E023703}">
                      <ahyp:hlinkClr xmlns:ahyp="http://schemas.microsoft.com/office/drawing/2018/hyperlinkcolor" val="tx"/>
                    </a:ext>
                  </a:extLst>
                </a:hlinkClick>
              </a:rPr>
              <a:t>The U.S. Department Of Fish And Wildlife</a:t>
            </a:r>
            <a:endParaRPr lang="en-US" sz="2110" b="0" kern="0" cap="all" dirty="0">
              <a:solidFill>
                <a:schemeClr val="bg1"/>
              </a:solidFill>
              <a:latin typeface="Futura PT Book" panose="020B0502020204020303" pitchFamily="34" charset="77"/>
            </a:endParaRPr>
          </a:p>
        </p:txBody>
      </p:sp>
      <p:pic>
        <p:nvPicPr>
          <p:cNvPr id="8" name="Picture 7">
            <a:extLst>
              <a:ext uri="{FF2B5EF4-FFF2-40B4-BE49-F238E27FC236}">
                <a16:creationId xmlns:a16="http://schemas.microsoft.com/office/drawing/2014/main" id="{6EE5E27D-469F-2C44-A8E2-487F9A95F9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7391" y="6316790"/>
            <a:ext cx="1668074" cy="937457"/>
          </a:xfrm>
          <a:prstGeom prst="rect">
            <a:avLst/>
          </a:prstGeom>
        </p:spPr>
      </p:pic>
      <p:sp>
        <p:nvSpPr>
          <p:cNvPr id="11" name="object 4">
            <a:extLst>
              <a:ext uri="{FF2B5EF4-FFF2-40B4-BE49-F238E27FC236}">
                <a16:creationId xmlns:a16="http://schemas.microsoft.com/office/drawing/2014/main" id="{0DBCD924-EB17-CB41-BA49-A96917400803}"/>
              </a:ext>
            </a:extLst>
          </p:cNvPr>
          <p:cNvSpPr txBox="1">
            <a:spLocks/>
          </p:cNvSpPr>
          <p:nvPr/>
        </p:nvSpPr>
        <p:spPr>
          <a:xfrm>
            <a:off x="1509443" y="1552026"/>
            <a:ext cx="4913841" cy="5331106"/>
          </a:xfrm>
          <a:prstGeom prst="rect">
            <a:avLst/>
          </a:prstGeom>
        </p:spPr>
        <p:txBody>
          <a:bodyPr vert="horz" wrap="square" lIns="0" tIns="19144" rIns="0" bIns="0" rtlCol="0">
            <a:spAutoFit/>
          </a:bodyPr>
          <a:lstStyle>
            <a:lvl1pPr>
              <a:defRPr sz="1400" b="1" i="0">
                <a:solidFill>
                  <a:schemeClr val="tx1"/>
                </a:solidFill>
                <a:latin typeface="Arial"/>
                <a:ea typeface="+mj-ea"/>
                <a:cs typeface="Arial"/>
              </a:defRPr>
            </a:lvl1pPr>
          </a:lstStyle>
          <a:p>
            <a:pPr>
              <a:lnSpc>
                <a:spcPct val="150000"/>
              </a:lnSpc>
            </a:pPr>
            <a:r>
              <a:rPr lang="en-US" sz="2110" b="0" kern="0" dirty="0">
                <a:solidFill>
                  <a:schemeClr val="bg1"/>
                </a:solidFill>
                <a:latin typeface="Futura PT Book" panose="020B0502020204020303" pitchFamily="34" charset="77"/>
              </a:rPr>
              <a:t>So we decided to take the principles that made </a:t>
            </a:r>
            <a:r>
              <a:rPr lang="en-US" sz="2110" b="0" dirty="0">
                <a:solidFill>
                  <a:schemeClr val="bg1"/>
                </a:solidFill>
                <a:latin typeface="Futura PT Book" panose="020B0502020204020303" pitchFamily="34" charset="77"/>
              </a:rPr>
              <a:t>Big Brands and Fortune 500 companies </a:t>
            </a:r>
            <a:r>
              <a:rPr lang="en-US" sz="2110" b="0" kern="0" dirty="0">
                <a:solidFill>
                  <a:schemeClr val="bg1"/>
                </a:solidFill>
                <a:latin typeface="Futura PT Book" panose="020B0502020204020303" pitchFamily="34" charset="77"/>
              </a:rPr>
              <a:t>so successful and adapt them to small business, startups and nonprofits.</a:t>
            </a:r>
          </a:p>
          <a:p>
            <a:pPr>
              <a:lnSpc>
                <a:spcPct val="150000"/>
              </a:lnSpc>
            </a:pPr>
            <a:endParaRPr lang="en-US" sz="2110" b="0" kern="0" dirty="0">
              <a:solidFill>
                <a:schemeClr val="bg1"/>
              </a:solidFill>
              <a:latin typeface="Futura PT Book" panose="020B0502020204020303" pitchFamily="34" charset="77"/>
            </a:endParaRPr>
          </a:p>
          <a:p>
            <a:pPr>
              <a:lnSpc>
                <a:spcPct val="150000"/>
              </a:lnSpc>
            </a:pPr>
            <a:r>
              <a:rPr lang="en-US" sz="2110" b="0" kern="0" dirty="0">
                <a:solidFill>
                  <a:schemeClr val="bg1"/>
                </a:solidFill>
                <a:latin typeface="Futura PT Book" panose="020B0502020204020303" pitchFamily="34" charset="77"/>
              </a:rPr>
              <a:t>The challenge was to massively simplify the marketing process, not only because these organizations could not afford the countless revisions, studies and strategy sessions, but because it also made their marketing better.</a:t>
            </a:r>
          </a:p>
          <a:p>
            <a:pPr>
              <a:lnSpc>
                <a:spcPct val="150000"/>
              </a:lnSpc>
            </a:pPr>
            <a:endParaRPr lang="en-US" sz="2110" b="0" kern="0" dirty="0">
              <a:solidFill>
                <a:schemeClr val="bg1"/>
              </a:solidFill>
              <a:latin typeface="Futura PT Book" panose="020B0502020204020303" pitchFamily="34" charset="77"/>
            </a:endParaRPr>
          </a:p>
        </p:txBody>
      </p:sp>
    </p:spTree>
    <p:extLst>
      <p:ext uri="{BB962C8B-B14F-4D97-AF65-F5344CB8AC3E}">
        <p14:creationId xmlns:p14="http://schemas.microsoft.com/office/powerpoint/2010/main" val="376534291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5286BD8-D2B6-D444-B9EA-BB980E725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0" y="1"/>
            <a:ext cx="13802710" cy="7764023"/>
          </a:xfrm>
          <a:prstGeom prst="rect">
            <a:avLst/>
          </a:prstGeom>
        </p:spPr>
      </p:pic>
      <p:sp>
        <p:nvSpPr>
          <p:cNvPr id="9" name="object 4">
            <a:extLst>
              <a:ext uri="{FF2B5EF4-FFF2-40B4-BE49-F238E27FC236}">
                <a16:creationId xmlns:a16="http://schemas.microsoft.com/office/drawing/2014/main" id="{BEF747DB-78F3-FF41-8DEF-B7FD15400B69}"/>
              </a:ext>
            </a:extLst>
          </p:cNvPr>
          <p:cNvSpPr txBox="1">
            <a:spLocks noGrp="1"/>
          </p:cNvSpPr>
          <p:nvPr>
            <p:ph type="title"/>
          </p:nvPr>
        </p:nvSpPr>
        <p:spPr>
          <a:xfrm>
            <a:off x="1497807" y="3135635"/>
            <a:ext cx="6400800" cy="3097097"/>
          </a:xfrm>
          <a:prstGeom prst="rect">
            <a:avLst/>
          </a:prstGeom>
        </p:spPr>
        <p:txBody>
          <a:bodyPr vert="horz" wrap="square" lIns="0" tIns="19144" rIns="0" bIns="0" rtlCol="0">
            <a:spAutoFit/>
          </a:bodyPr>
          <a:lstStyle/>
          <a:p>
            <a:pPr algn="l">
              <a:spcAft>
                <a:spcPts val="800"/>
              </a:spcAft>
            </a:pPr>
            <a:r>
              <a:rPr lang="en-US" sz="2500" b="0" dirty="0">
                <a:solidFill>
                  <a:schemeClr val="bg1"/>
                </a:solidFill>
                <a:latin typeface="Futura PT Book" panose="020B0502020204020303" pitchFamily="34" charset="77"/>
              </a:rPr>
              <a:t>1) Why your website is the single most important marketing tool for your business</a:t>
            </a:r>
            <a:br>
              <a:rPr lang="en-US" sz="2500" b="0" dirty="0">
                <a:solidFill>
                  <a:schemeClr val="bg1"/>
                </a:solidFill>
                <a:latin typeface="Futura PT Book" panose="020B0502020204020303" pitchFamily="34" charset="77"/>
              </a:rPr>
            </a:br>
            <a:br>
              <a:rPr lang="en-US" sz="2500" b="0" dirty="0">
                <a:solidFill>
                  <a:schemeClr val="bg1"/>
                </a:solidFill>
                <a:latin typeface="Futura PT Book" panose="020B0502020204020303" pitchFamily="34" charset="77"/>
              </a:rPr>
            </a:br>
            <a:r>
              <a:rPr lang="en-US" sz="2500" b="0" dirty="0">
                <a:solidFill>
                  <a:schemeClr val="bg1"/>
                </a:solidFill>
                <a:latin typeface="Futura PT Book" panose="020B0502020204020303" pitchFamily="34" charset="77"/>
              </a:rPr>
              <a:t>2) How to build a website yourself that looks as good as any custom website built by an agency </a:t>
            </a:r>
            <a:br>
              <a:rPr lang="en-US" sz="2500" b="0" dirty="0">
                <a:solidFill>
                  <a:schemeClr val="bg1"/>
                </a:solidFill>
                <a:latin typeface="Futura PT Book" panose="020B0502020204020303" pitchFamily="34" charset="77"/>
              </a:rPr>
            </a:br>
            <a:br>
              <a:rPr lang="en-US" sz="2500" b="0" dirty="0">
                <a:solidFill>
                  <a:schemeClr val="bg1"/>
                </a:solidFill>
                <a:latin typeface="Futura PT Book" panose="020B0502020204020303" pitchFamily="34" charset="77"/>
              </a:rPr>
            </a:br>
            <a:r>
              <a:rPr lang="en-US" sz="2500" b="0" dirty="0">
                <a:solidFill>
                  <a:schemeClr val="bg1"/>
                </a:solidFill>
                <a:latin typeface="Futura PT Book" panose="020B0502020204020303" pitchFamily="34" charset="77"/>
              </a:rPr>
              <a:t>3) How to turn it into an “attractor” so you  never have to cold call again</a:t>
            </a:r>
          </a:p>
        </p:txBody>
      </p:sp>
      <p:pic>
        <p:nvPicPr>
          <p:cNvPr id="5" name="Picture 4">
            <a:extLst>
              <a:ext uri="{FF2B5EF4-FFF2-40B4-BE49-F238E27FC236}">
                <a16:creationId xmlns:a16="http://schemas.microsoft.com/office/drawing/2014/main" id="{11656895-F24A-ED46-8E4A-3D37839EB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391" y="6298324"/>
            <a:ext cx="1668074" cy="937457"/>
          </a:xfrm>
          <a:prstGeom prst="rect">
            <a:avLst/>
          </a:prstGeom>
        </p:spPr>
      </p:pic>
      <p:sp>
        <p:nvSpPr>
          <p:cNvPr id="16" name="object 4">
            <a:extLst>
              <a:ext uri="{FF2B5EF4-FFF2-40B4-BE49-F238E27FC236}">
                <a16:creationId xmlns:a16="http://schemas.microsoft.com/office/drawing/2014/main" id="{5A6914A6-677D-5E4D-8E4A-6587DCE51E57}"/>
              </a:ext>
            </a:extLst>
          </p:cNvPr>
          <p:cNvSpPr txBox="1"/>
          <p:nvPr/>
        </p:nvSpPr>
        <p:spPr>
          <a:xfrm>
            <a:off x="590537" y="342909"/>
            <a:ext cx="12694930"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400" u="sng" cap="all">
                <a:solidFill>
                  <a:srgbClr val="FFFFFF"/>
                </a:solidFill>
                <a:uFill>
                  <a:solidFill>
                    <a:srgbClr val="FFFFFF"/>
                  </a:solidFill>
                </a:uFill>
                <a:latin typeface="Montserrat"/>
                <a:ea typeface="Montserrat"/>
                <a:cs typeface="Montserrat"/>
                <a:sym typeface="Montserrat"/>
                <a:hlinkClick r:id="" action="ppaction://noaction"/>
              </a:defRPr>
            </a:lvl1pPr>
          </a:lstStyle>
          <a:p>
            <a:pPr>
              <a:defRPr u="none">
                <a:uFillTx/>
              </a:defRPr>
            </a:pPr>
            <a:r>
              <a:rPr lang="en-US" sz="2000" dirty="0">
                <a:solidFill>
                  <a:schemeClr val="bg1"/>
                </a:solidFill>
                <a:latin typeface="Futura PT Book" panose="020B0502020204020303" pitchFamily="34" charset="77"/>
                <a:hlinkClick r:id="rId4">
                  <a:extLst>
                    <a:ext uri="{A12FA001-AC4F-418D-AE19-62706E023703}">
                      <ahyp:hlinkClr xmlns:ahyp="http://schemas.microsoft.com/office/drawing/2018/hyperlinkcolor" val="tx"/>
                    </a:ext>
                  </a:extLst>
                </a:hlinkClick>
              </a:rPr>
              <a:t>The Planetary Society</a:t>
            </a:r>
            <a:endParaRPr sz="2000" dirty="0">
              <a:solidFill>
                <a:schemeClr val="bg1"/>
              </a:solidFill>
              <a:latin typeface="Futura PT Book" panose="020B0502020204020303" pitchFamily="34" charset="77"/>
              <a:hlinkClick r:id="rId5">
                <a:extLst>
                  <a:ext uri="{A12FA001-AC4F-418D-AE19-62706E023703}">
                    <ahyp:hlinkClr xmlns:ahyp="http://schemas.microsoft.com/office/drawing/2018/hyperlinkcolor" val="tx"/>
                  </a:ext>
                </a:extLst>
              </a:hlinkClick>
            </a:endParaRPr>
          </a:p>
        </p:txBody>
      </p:sp>
      <p:sp>
        <p:nvSpPr>
          <p:cNvPr id="6" name="Text Placeholder 11">
            <a:extLst>
              <a:ext uri="{FF2B5EF4-FFF2-40B4-BE49-F238E27FC236}">
                <a16:creationId xmlns:a16="http://schemas.microsoft.com/office/drawing/2014/main" id="{3CF5972D-5FCD-0A47-83BA-1CEC4381F4B0}"/>
              </a:ext>
            </a:extLst>
          </p:cNvPr>
          <p:cNvSpPr txBox="1">
            <a:spLocks/>
          </p:cNvSpPr>
          <p:nvPr/>
        </p:nvSpPr>
        <p:spPr>
          <a:xfrm>
            <a:off x="1473050" y="1905000"/>
            <a:ext cx="8178156" cy="1141769"/>
          </a:xfrm>
          <a:prstGeom prst="rect">
            <a:avLst/>
          </a:prstGeom>
        </p:spPr>
        <p:txBody>
          <a:bodyPr/>
          <a:lst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a:lstStyle>
          <a:p>
            <a:r>
              <a:rPr lang="en-US" sz="3796" b="1" kern="0" cap="all" dirty="0">
                <a:solidFill>
                  <a:schemeClr val="bg1"/>
                </a:solidFill>
                <a:latin typeface="Niveau Grotesk Bold" panose="02000000000000000000" pitchFamily="50" charset="0"/>
              </a:rPr>
              <a:t>we’re Going To Cover:</a:t>
            </a:r>
            <a:endParaRPr lang="en-US" sz="3796" kern="0" cap="all" dirty="0">
              <a:solidFill>
                <a:schemeClr val="bg1"/>
              </a:solidFill>
              <a:latin typeface="Niveau Grotesk Bold" panose="02000000000000000000" pitchFamily="50" charset="0"/>
            </a:endParaRPr>
          </a:p>
        </p:txBody>
      </p:sp>
    </p:spTree>
    <p:extLst>
      <p:ext uri="{BB962C8B-B14F-4D97-AF65-F5344CB8AC3E}">
        <p14:creationId xmlns:p14="http://schemas.microsoft.com/office/powerpoint/2010/main" val="1965210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DF4B27-A52E-5A49-9B4B-F0310E0D2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002"/>
            <a:ext cx="13851379" cy="7791402"/>
          </a:xfrm>
          <a:prstGeom prst="rect">
            <a:avLst/>
          </a:prstGeom>
        </p:spPr>
      </p:pic>
      <p:sp>
        <p:nvSpPr>
          <p:cNvPr id="14" name="Rectangle 13">
            <a:extLst>
              <a:ext uri="{FF2B5EF4-FFF2-40B4-BE49-F238E27FC236}">
                <a16:creationId xmlns:a16="http://schemas.microsoft.com/office/drawing/2014/main" id="{55D236D9-DE8A-F64C-8975-C6C75177F206}"/>
              </a:ext>
            </a:extLst>
          </p:cNvPr>
          <p:cNvSpPr/>
          <p:nvPr/>
        </p:nvSpPr>
        <p:spPr>
          <a:xfrm>
            <a:off x="-1" y="0"/>
            <a:ext cx="13816013" cy="777239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190E0C-51DF-024E-A687-CAB8FACAB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391" y="6298324"/>
            <a:ext cx="1668074" cy="937457"/>
          </a:xfrm>
          <a:prstGeom prst="rect">
            <a:avLst/>
          </a:prstGeom>
        </p:spPr>
      </p:pic>
      <p:sp>
        <p:nvSpPr>
          <p:cNvPr id="12" name="object 4">
            <a:extLst>
              <a:ext uri="{FF2B5EF4-FFF2-40B4-BE49-F238E27FC236}">
                <a16:creationId xmlns:a16="http://schemas.microsoft.com/office/drawing/2014/main" id="{3E19EFD6-0D38-564C-A8A7-5FA8CE571E7F}"/>
              </a:ext>
            </a:extLst>
          </p:cNvPr>
          <p:cNvSpPr txBox="1">
            <a:spLocks/>
          </p:cNvSpPr>
          <p:nvPr/>
        </p:nvSpPr>
        <p:spPr>
          <a:xfrm>
            <a:off x="590538" y="323766"/>
            <a:ext cx="12694927" cy="327108"/>
          </a:xfrm>
          <a:prstGeom prst="rect">
            <a:avLst/>
          </a:prstGeom>
        </p:spPr>
        <p:txBody>
          <a:bodyPr vert="horz" wrap="square" lIns="0" tIns="19144" rIns="0" bIns="0" rtlCol="0">
            <a:spAutoFit/>
          </a:bodyPr>
          <a:lstStyle>
            <a:lvl1pPr>
              <a:defRPr sz="1400" b="1" i="0">
                <a:solidFill>
                  <a:schemeClr val="tx1"/>
                </a:solidFill>
                <a:latin typeface="Arial"/>
                <a:ea typeface="+mj-ea"/>
                <a:cs typeface="Arial"/>
              </a:defRPr>
            </a:lvl1pPr>
          </a:lstStyle>
          <a:p>
            <a:r>
              <a:rPr lang="en-US" sz="2000" b="0" kern="0" cap="all" dirty="0">
                <a:solidFill>
                  <a:schemeClr val="bg1"/>
                </a:solidFill>
                <a:latin typeface="Futura PT Book" panose="020B0502020204020303" pitchFamily="34" charset="77"/>
              </a:rPr>
              <a:t>New wave entertainment</a:t>
            </a:r>
          </a:p>
        </p:txBody>
      </p:sp>
      <p:sp>
        <p:nvSpPr>
          <p:cNvPr id="13" name="object 4">
            <a:extLst>
              <a:ext uri="{FF2B5EF4-FFF2-40B4-BE49-F238E27FC236}">
                <a16:creationId xmlns:a16="http://schemas.microsoft.com/office/drawing/2014/main" id="{B63D0956-F135-9043-9240-DE1DEF4682A8}"/>
              </a:ext>
            </a:extLst>
          </p:cNvPr>
          <p:cNvSpPr txBox="1">
            <a:spLocks/>
          </p:cNvSpPr>
          <p:nvPr/>
        </p:nvSpPr>
        <p:spPr>
          <a:xfrm>
            <a:off x="1574006" y="2895600"/>
            <a:ext cx="10215680" cy="2327655"/>
          </a:xfrm>
          <a:prstGeom prst="rect">
            <a:avLst/>
          </a:prstGeom>
        </p:spPr>
        <p:txBody>
          <a:bodyPr vert="horz" wrap="square" lIns="0" tIns="19144" rIns="0" bIns="0" rtlCol="0">
            <a:spAutoFit/>
          </a:bodyPr>
          <a:lstStyle>
            <a:lvl1pPr>
              <a:defRPr sz="2110" b="1" i="0">
                <a:solidFill>
                  <a:schemeClr val="tx1"/>
                </a:solidFill>
                <a:latin typeface="Arial"/>
                <a:ea typeface="+mj-ea"/>
                <a:cs typeface="Arial"/>
              </a:defRPr>
            </a:lvl1pPr>
          </a:lstStyle>
          <a:p>
            <a:pPr algn="ctr" defTabSz="914400"/>
            <a:r>
              <a:rPr lang="en-US" sz="5000" b="0" kern="0" cap="all" dirty="0">
                <a:solidFill>
                  <a:schemeClr val="bg1"/>
                </a:solidFill>
                <a:latin typeface="Niveau Grotesk Medium" panose="02000000000000000000" pitchFamily="2" charset="77"/>
              </a:rPr>
              <a:t>Why your website is the single most important marketing tool for your business</a:t>
            </a:r>
          </a:p>
        </p:txBody>
      </p:sp>
    </p:spTree>
    <p:extLst>
      <p:ext uri="{BB962C8B-B14F-4D97-AF65-F5344CB8AC3E}">
        <p14:creationId xmlns:p14="http://schemas.microsoft.com/office/powerpoint/2010/main" val="3815765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5F20C9-0BD1-E24E-80DD-24D7356E214D}"/>
              </a:ext>
            </a:extLst>
          </p:cNvPr>
          <p:cNvSpPr/>
          <p:nvPr/>
        </p:nvSpPr>
        <p:spPr>
          <a:xfrm>
            <a:off x="6651" y="0"/>
            <a:ext cx="13802710" cy="77724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sp>
        <p:nvSpPr>
          <p:cNvPr id="13" name="Text Placeholder 10">
            <a:extLst>
              <a:ext uri="{FF2B5EF4-FFF2-40B4-BE49-F238E27FC236}">
                <a16:creationId xmlns:a16="http://schemas.microsoft.com/office/drawing/2014/main" id="{4FAC5C79-BD29-084A-A1AA-5FBD7E84741D}"/>
              </a:ext>
            </a:extLst>
          </p:cNvPr>
          <p:cNvSpPr txBox="1">
            <a:spLocks/>
          </p:cNvSpPr>
          <p:nvPr/>
        </p:nvSpPr>
        <p:spPr>
          <a:xfrm>
            <a:off x="6039438" y="3809816"/>
            <a:ext cx="6507368" cy="3276784"/>
          </a:xfrm>
          <a:prstGeom prst="rect">
            <a:avLst/>
          </a:prstGeom>
        </p:spPr>
        <p:txBody>
          <a:bodyPr wrap="square" lIns="91429" tIns="0" rIns="0" bIns="0">
            <a:noAutofit/>
          </a:bodyPr>
          <a:lstStyle>
            <a:lvl1pPr indent="0" algn="just">
              <a:lnSpc>
                <a:spcPct val="143000"/>
              </a:lnSpc>
              <a:spcBef>
                <a:spcPts val="0"/>
              </a:spcBef>
              <a:spcAft>
                <a:spcPts val="1800"/>
              </a:spcAft>
              <a:buNone/>
              <a:defRPr sz="1400" b="0" i="0">
                <a:solidFill>
                  <a:srgbClr val="FF40FF"/>
                </a:solidFill>
              </a:defRPr>
            </a:lvl1pPr>
            <a:lvl2pPr marL="377158" indent="0">
              <a:buNone/>
              <a:defRPr sz="1650">
                <a:solidFill>
                  <a:schemeClr val="tx1">
                    <a:tint val="75000"/>
                  </a:schemeClr>
                </a:solidFill>
              </a:defRPr>
            </a:lvl2pPr>
            <a:lvl3pPr marL="754317" indent="0">
              <a:buNone/>
              <a:defRPr sz="1485">
                <a:solidFill>
                  <a:schemeClr val="tx1">
                    <a:tint val="75000"/>
                  </a:schemeClr>
                </a:solidFill>
              </a:defRPr>
            </a:lvl3pPr>
            <a:lvl4pPr marL="1131475" indent="0">
              <a:buNone/>
              <a:defRPr sz="1320">
                <a:solidFill>
                  <a:schemeClr val="tx1">
                    <a:tint val="75000"/>
                  </a:schemeClr>
                </a:solidFill>
              </a:defRPr>
            </a:lvl4pPr>
            <a:lvl5pPr marL="1508634" indent="0">
              <a:buNone/>
              <a:defRPr sz="1320">
                <a:solidFill>
                  <a:schemeClr val="tx1">
                    <a:tint val="75000"/>
                  </a:schemeClr>
                </a:solidFill>
              </a:defRPr>
            </a:lvl5pPr>
            <a:lvl6pPr marL="1885792" indent="0">
              <a:buNone/>
              <a:defRPr sz="1320">
                <a:solidFill>
                  <a:schemeClr val="tx1">
                    <a:tint val="75000"/>
                  </a:schemeClr>
                </a:solidFill>
              </a:defRPr>
            </a:lvl6pPr>
            <a:lvl7pPr marL="2262950" indent="0">
              <a:buNone/>
              <a:defRPr sz="1320">
                <a:solidFill>
                  <a:schemeClr val="tx1">
                    <a:tint val="75000"/>
                  </a:schemeClr>
                </a:solidFill>
              </a:defRPr>
            </a:lvl7pPr>
            <a:lvl8pPr marL="2640109" indent="0">
              <a:buNone/>
              <a:defRPr sz="1320">
                <a:solidFill>
                  <a:schemeClr val="tx1">
                    <a:tint val="75000"/>
                  </a:schemeClr>
                </a:solidFill>
              </a:defRPr>
            </a:lvl8pPr>
            <a:lvl9pPr marL="3017267" indent="0">
              <a:buNone/>
              <a:defRPr sz="1320">
                <a:solidFill>
                  <a:schemeClr val="tx1">
                    <a:tint val="75000"/>
                  </a:schemeClr>
                </a:solidFill>
              </a:defRPr>
            </a:lvl9pPr>
          </a:lstStyle>
          <a:p>
            <a:pPr marL="457200" indent="-457200" algn="l">
              <a:lnSpc>
                <a:spcPct val="100000"/>
              </a:lnSpc>
              <a:buFont typeface="+mj-lt"/>
              <a:buAutoNum type="arabicParenR"/>
            </a:pPr>
            <a:r>
              <a:rPr lang="en-US" sz="2500" dirty="0">
                <a:solidFill>
                  <a:schemeClr val="tx1"/>
                </a:solidFill>
                <a:latin typeface="Futura PT Book" panose="020B0502020204020303" pitchFamily="34" charset="77"/>
              </a:rPr>
              <a:t>People will always visit your website before they call you.</a:t>
            </a:r>
          </a:p>
          <a:p>
            <a:pPr marL="457200" indent="-457200" algn="l">
              <a:lnSpc>
                <a:spcPct val="100000"/>
              </a:lnSpc>
              <a:buFont typeface="+mj-lt"/>
              <a:buAutoNum type="arabicParenR"/>
            </a:pPr>
            <a:r>
              <a:rPr lang="en-US" sz="2500" dirty="0">
                <a:solidFill>
                  <a:schemeClr val="tx1"/>
                </a:solidFill>
                <a:latin typeface="Futura PT Book" panose="020B0502020204020303" pitchFamily="34" charset="77"/>
              </a:rPr>
              <a:t>We are in the age of research, people check out everything!  </a:t>
            </a:r>
          </a:p>
        </p:txBody>
      </p:sp>
      <p:sp>
        <p:nvSpPr>
          <p:cNvPr id="14" name="Text Placeholder 11">
            <a:extLst>
              <a:ext uri="{FF2B5EF4-FFF2-40B4-BE49-F238E27FC236}">
                <a16:creationId xmlns:a16="http://schemas.microsoft.com/office/drawing/2014/main" id="{5C4E39ED-2E48-A941-9152-E3CE7FABE9EF}"/>
              </a:ext>
            </a:extLst>
          </p:cNvPr>
          <p:cNvSpPr txBox="1">
            <a:spLocks/>
          </p:cNvSpPr>
          <p:nvPr/>
        </p:nvSpPr>
        <p:spPr>
          <a:xfrm>
            <a:off x="6039438" y="2209800"/>
            <a:ext cx="6933403" cy="1606456"/>
          </a:xfrm>
          <a:prstGeom prst="rect">
            <a:avLst/>
          </a:prstGeom>
        </p:spPr>
        <p:txBody>
          <a:bodyPr/>
          <a:lstStyle>
            <a:lvl1pPr marL="0">
              <a:defRPr>
                <a:latin typeface="+mn-lt"/>
                <a:ea typeface="+mn-ea"/>
                <a:cs typeface="+mn-cs"/>
              </a:defRPr>
            </a:lvl1pPr>
            <a:lvl2pPr marL="457162">
              <a:defRPr>
                <a:latin typeface="+mn-lt"/>
                <a:ea typeface="+mn-ea"/>
                <a:cs typeface="+mn-cs"/>
              </a:defRPr>
            </a:lvl2pPr>
            <a:lvl3pPr marL="914323">
              <a:defRPr>
                <a:latin typeface="+mn-lt"/>
                <a:ea typeface="+mn-ea"/>
                <a:cs typeface="+mn-cs"/>
              </a:defRPr>
            </a:lvl3pPr>
            <a:lvl4pPr marL="1371485">
              <a:defRPr>
                <a:latin typeface="+mn-lt"/>
                <a:ea typeface="+mn-ea"/>
                <a:cs typeface="+mn-cs"/>
              </a:defRPr>
            </a:lvl4pPr>
            <a:lvl5pPr marL="1828647">
              <a:defRPr>
                <a:latin typeface="+mn-lt"/>
                <a:ea typeface="+mn-ea"/>
                <a:cs typeface="+mn-cs"/>
              </a:defRPr>
            </a:lvl5pPr>
            <a:lvl6pPr marL="2285808">
              <a:defRPr>
                <a:latin typeface="+mn-lt"/>
                <a:ea typeface="+mn-ea"/>
                <a:cs typeface="+mn-cs"/>
              </a:defRPr>
            </a:lvl6pPr>
            <a:lvl7pPr marL="2742970">
              <a:defRPr>
                <a:latin typeface="+mn-lt"/>
                <a:ea typeface="+mn-ea"/>
                <a:cs typeface="+mn-cs"/>
              </a:defRPr>
            </a:lvl7pPr>
            <a:lvl8pPr marL="3200132">
              <a:defRPr>
                <a:latin typeface="+mn-lt"/>
                <a:ea typeface="+mn-ea"/>
                <a:cs typeface="+mn-cs"/>
              </a:defRPr>
            </a:lvl8pPr>
            <a:lvl9pPr marL="3657294">
              <a:defRPr>
                <a:latin typeface="+mn-lt"/>
                <a:ea typeface="+mn-ea"/>
                <a:cs typeface="+mn-cs"/>
              </a:defRPr>
            </a:lvl9pPr>
          </a:lstStyle>
          <a:p>
            <a:r>
              <a:rPr lang="en-US" sz="4000" b="1" kern="0" cap="all" dirty="0">
                <a:solidFill>
                  <a:sysClr val="windowText" lastClr="000000"/>
                </a:solidFill>
                <a:latin typeface="Niveau Grotesk Bold" panose="02000000000000000000" pitchFamily="50" charset="0"/>
              </a:rPr>
              <a:t>it is the first point of contact for you business</a:t>
            </a:r>
            <a:endParaRPr lang="en-US" sz="4000" kern="0" cap="all" dirty="0">
              <a:solidFill>
                <a:sysClr val="windowText" lastClr="000000"/>
              </a:solidFill>
              <a:latin typeface="Niveau Grotesk Bold" panose="02000000000000000000" pitchFamily="50" charset="0"/>
            </a:endParaRPr>
          </a:p>
        </p:txBody>
      </p:sp>
      <p:sp>
        <p:nvSpPr>
          <p:cNvPr id="6" name="Slide Number Placeholder 5">
            <a:extLst>
              <a:ext uri="{FF2B5EF4-FFF2-40B4-BE49-F238E27FC236}">
                <a16:creationId xmlns:a16="http://schemas.microsoft.com/office/drawing/2014/main" id="{D040D7A7-4D0D-8648-AB34-E9A33DA44CC2}"/>
              </a:ext>
            </a:extLst>
          </p:cNvPr>
          <p:cNvSpPr txBox="1">
            <a:spLocks/>
          </p:cNvSpPr>
          <p:nvPr/>
        </p:nvSpPr>
        <p:spPr>
          <a:xfrm>
            <a:off x="13007416" y="7406236"/>
            <a:ext cx="621894" cy="137144"/>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E724CE-FC15-40FE-9A72-57D0D0F1830B}" type="slidenum">
              <a:rPr lang="en-US" sz="900">
                <a:latin typeface="+mj-lt"/>
              </a:rPr>
              <a:pPr algn="r"/>
              <a:t>8</a:t>
            </a:fld>
            <a:endParaRPr lang="en-US" sz="900" dirty="0">
              <a:latin typeface="+mj-lt"/>
            </a:endParaRPr>
          </a:p>
        </p:txBody>
      </p:sp>
      <p:pic>
        <p:nvPicPr>
          <p:cNvPr id="9" name="Picture 8">
            <a:extLst>
              <a:ext uri="{FF2B5EF4-FFF2-40B4-BE49-F238E27FC236}">
                <a16:creationId xmlns:a16="http://schemas.microsoft.com/office/drawing/2014/main" id="{A7E24B5F-6D01-E243-A3BA-0B16C66C9136}"/>
              </a:ext>
            </a:extLst>
          </p:cNvPr>
          <p:cNvPicPr>
            <a:picLocks noChangeAspect="1"/>
          </p:cNvPicPr>
          <p:nvPr/>
        </p:nvPicPr>
        <p:blipFill rotWithShape="1">
          <a:blip r:embed="rId2"/>
          <a:srcRect b="36601"/>
          <a:stretch/>
        </p:blipFill>
        <p:spPr>
          <a:xfrm>
            <a:off x="0" y="0"/>
            <a:ext cx="5155406" cy="7772400"/>
          </a:xfrm>
          <a:prstGeom prst="rect">
            <a:avLst/>
          </a:prstGeom>
        </p:spPr>
      </p:pic>
      <p:sp>
        <p:nvSpPr>
          <p:cNvPr id="10" name="object 4">
            <a:extLst>
              <a:ext uri="{FF2B5EF4-FFF2-40B4-BE49-F238E27FC236}">
                <a16:creationId xmlns:a16="http://schemas.microsoft.com/office/drawing/2014/main" id="{00836D37-247D-5746-BF01-09F3EE6E0295}"/>
              </a:ext>
            </a:extLst>
          </p:cNvPr>
          <p:cNvSpPr txBox="1">
            <a:spLocks/>
          </p:cNvSpPr>
          <p:nvPr/>
        </p:nvSpPr>
        <p:spPr>
          <a:xfrm>
            <a:off x="387350" y="214786"/>
            <a:ext cx="12922250" cy="320601"/>
          </a:xfrm>
          <a:prstGeom prst="rect">
            <a:avLst/>
          </a:prstGeom>
        </p:spPr>
        <p:txBody>
          <a:bodyPr vert="horz" wrap="square" lIns="0" tIns="12700" rIns="0" bIns="0" rtlCol="0">
            <a:spAutoFit/>
          </a:bodyPr>
          <a:lstStyle>
            <a:lvl1pPr>
              <a:defRPr sz="1400" b="1" i="0">
                <a:solidFill>
                  <a:schemeClr val="tx1"/>
                </a:solidFill>
                <a:latin typeface="Arial"/>
                <a:ea typeface="+mj-ea"/>
                <a:cs typeface="Arial"/>
              </a:defRPr>
            </a:lvl1pPr>
          </a:lstStyle>
          <a:p>
            <a:pPr algn="r"/>
            <a:r>
              <a:rPr lang="en-US" sz="2000" b="0" u="sng" kern="0" cap="all" dirty="0">
                <a:latin typeface="Futura PT Book" panose="020B0502020204020303" pitchFamily="34" charset="77"/>
                <a:hlinkClick r:id="rId3">
                  <a:extLst>
                    <a:ext uri="{A12FA001-AC4F-418D-AE19-62706E023703}">
                      <ahyp:hlinkClr xmlns:ahyp="http://schemas.microsoft.com/office/drawing/2018/hyperlinkcolor" val="tx"/>
                    </a:ext>
                  </a:extLst>
                </a:hlinkClick>
              </a:rPr>
              <a:t>TIM BARBER ARCHITECTS</a:t>
            </a:r>
            <a:endParaRPr lang="en-US" sz="2000" b="0" u="sng" kern="0" cap="all" dirty="0">
              <a:latin typeface="Futura PT Book" panose="020B0502020204020303" pitchFamily="34" charset="77"/>
            </a:endParaRPr>
          </a:p>
        </p:txBody>
      </p:sp>
    </p:spTree>
    <p:extLst>
      <p:ext uri="{BB962C8B-B14F-4D97-AF65-F5344CB8AC3E}">
        <p14:creationId xmlns:p14="http://schemas.microsoft.com/office/powerpoint/2010/main" val="1937871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17F2F-0850-0B4F-AC63-4ADC06B2D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03" y="12323"/>
            <a:ext cx="14029516" cy="7760077"/>
          </a:xfrm>
          <a:prstGeom prst="rect">
            <a:avLst/>
          </a:prstGeom>
        </p:spPr>
      </p:pic>
      <p:sp>
        <p:nvSpPr>
          <p:cNvPr id="10" name="Rectangle 9">
            <a:extLst>
              <a:ext uri="{FF2B5EF4-FFF2-40B4-BE49-F238E27FC236}">
                <a16:creationId xmlns:a16="http://schemas.microsoft.com/office/drawing/2014/main" id="{3A416502-D428-5147-859C-E4682A22BA99}"/>
              </a:ext>
            </a:extLst>
          </p:cNvPr>
          <p:cNvSpPr/>
          <p:nvPr/>
        </p:nvSpPr>
        <p:spPr>
          <a:xfrm>
            <a:off x="-213503" y="6161"/>
            <a:ext cx="8505344" cy="77724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93" dirty="0"/>
          </a:p>
        </p:txBody>
      </p:sp>
      <p:sp>
        <p:nvSpPr>
          <p:cNvPr id="5" name="object 4">
            <a:extLst>
              <a:ext uri="{FF2B5EF4-FFF2-40B4-BE49-F238E27FC236}">
                <a16:creationId xmlns:a16="http://schemas.microsoft.com/office/drawing/2014/main" id="{47F14D3A-E6E8-BA45-9E89-059D2C7EA1BB}"/>
              </a:ext>
            </a:extLst>
          </p:cNvPr>
          <p:cNvSpPr txBox="1">
            <a:spLocks/>
          </p:cNvSpPr>
          <p:nvPr/>
        </p:nvSpPr>
        <p:spPr>
          <a:xfrm>
            <a:off x="590538" y="323766"/>
            <a:ext cx="12694927" cy="327108"/>
          </a:xfrm>
          <a:prstGeom prst="rect">
            <a:avLst/>
          </a:prstGeom>
        </p:spPr>
        <p:txBody>
          <a:bodyPr vert="horz" wrap="square" lIns="0" tIns="19144" rIns="0" bIns="0" rtlCol="0">
            <a:spAutoFit/>
          </a:bodyPr>
          <a:lstStyle>
            <a:lvl1pPr>
              <a:defRPr sz="1400" b="1" i="0">
                <a:solidFill>
                  <a:schemeClr val="tx1"/>
                </a:solidFill>
                <a:latin typeface="Arial"/>
                <a:ea typeface="+mj-ea"/>
                <a:cs typeface="Arial"/>
              </a:defRPr>
            </a:lvl1pPr>
          </a:lstStyle>
          <a:p>
            <a:r>
              <a:rPr lang="en-US" sz="2000" b="0" u="sng" kern="0" cap="all" dirty="0">
                <a:latin typeface="Futura PT Book" panose="020B0502020204020303" pitchFamily="34" charset="77"/>
                <a:hlinkClick r:id="rId3">
                  <a:extLst>
                    <a:ext uri="{A12FA001-AC4F-418D-AE19-62706E023703}">
                      <ahyp:hlinkClr xmlns:ahyp="http://schemas.microsoft.com/office/drawing/2018/hyperlinkcolor" val="tx"/>
                    </a:ext>
                  </a:extLst>
                </a:hlinkClick>
              </a:rPr>
              <a:t>Paul McCartney for Everyone matters</a:t>
            </a:r>
            <a:endParaRPr lang="en-US" sz="2000" b="0" u="sng" kern="0" cap="all" dirty="0">
              <a:latin typeface="Futura PT Book" panose="020B0502020204020303" pitchFamily="34" charset="77"/>
            </a:endParaRPr>
          </a:p>
        </p:txBody>
      </p:sp>
      <p:sp>
        <p:nvSpPr>
          <p:cNvPr id="8" name="Text Placeholder 10">
            <a:extLst>
              <a:ext uri="{FF2B5EF4-FFF2-40B4-BE49-F238E27FC236}">
                <a16:creationId xmlns:a16="http://schemas.microsoft.com/office/drawing/2014/main" id="{C920B995-AA41-AD4D-B512-0CC0A5DB0988}"/>
              </a:ext>
            </a:extLst>
          </p:cNvPr>
          <p:cNvSpPr txBox="1">
            <a:spLocks/>
          </p:cNvSpPr>
          <p:nvPr/>
        </p:nvSpPr>
        <p:spPr>
          <a:xfrm>
            <a:off x="858433" y="3657477"/>
            <a:ext cx="7082616" cy="4114923"/>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pPr algn="l" defTabSz="914400"/>
            <a:r>
              <a:rPr lang="en-US" sz="2500" kern="0" dirty="0">
                <a:solidFill>
                  <a:schemeClr val="tx1"/>
                </a:solidFill>
                <a:latin typeface="Futura PT Book" panose="020B0502020204020303" pitchFamily="34" charset="77"/>
              </a:rPr>
              <a:t>Your website is where they decide if it’s safe doing business with you.</a:t>
            </a:r>
          </a:p>
          <a:p>
            <a:pPr algn="l" defTabSz="914400"/>
            <a:endParaRPr lang="en-US" sz="2500" kern="0" dirty="0">
              <a:latin typeface="Futura PT Book" panose="020B0502020204020303" pitchFamily="34" charset="77"/>
            </a:endParaRPr>
          </a:p>
          <a:p>
            <a:pPr algn="l" defTabSz="914400"/>
            <a:r>
              <a:rPr lang="en-US" sz="2500" kern="0" dirty="0">
                <a:latin typeface="Futura PT Book" panose="020B0502020204020303" pitchFamily="34" charset="77"/>
              </a:rPr>
              <a:t>…and if it’s safe to send you money.</a:t>
            </a:r>
          </a:p>
        </p:txBody>
      </p:sp>
      <p:sp>
        <p:nvSpPr>
          <p:cNvPr id="9" name="Text Placeholder 11">
            <a:extLst>
              <a:ext uri="{FF2B5EF4-FFF2-40B4-BE49-F238E27FC236}">
                <a16:creationId xmlns:a16="http://schemas.microsoft.com/office/drawing/2014/main" id="{48A98CEA-6738-4246-BF43-713168CE941E}"/>
              </a:ext>
            </a:extLst>
          </p:cNvPr>
          <p:cNvSpPr txBox="1">
            <a:spLocks/>
          </p:cNvSpPr>
          <p:nvPr/>
        </p:nvSpPr>
        <p:spPr>
          <a:xfrm>
            <a:off x="858433" y="2590800"/>
            <a:ext cx="7116250" cy="1066677"/>
          </a:xfrm>
          <a:prstGeom prst="rect">
            <a:avLst/>
          </a:prstGeom>
        </p:spPr>
        <p:txBody>
          <a:bodyPr>
            <a:noAutofit/>
          </a:bodyPr>
          <a:lstStyle>
            <a:lvl1pPr marL="0">
              <a:defRPr>
                <a:latin typeface="+mn-lt"/>
                <a:ea typeface="+mn-ea"/>
                <a:cs typeface="+mn-cs"/>
              </a:defRPr>
            </a:lvl1pPr>
            <a:lvl2pPr marL="689183">
              <a:defRPr>
                <a:latin typeface="+mn-lt"/>
                <a:ea typeface="+mn-ea"/>
                <a:cs typeface="+mn-cs"/>
              </a:defRPr>
            </a:lvl2pPr>
            <a:lvl3pPr marL="1378367">
              <a:defRPr>
                <a:latin typeface="+mn-lt"/>
                <a:ea typeface="+mn-ea"/>
                <a:cs typeface="+mn-cs"/>
              </a:defRPr>
            </a:lvl3pPr>
            <a:lvl4pPr marL="2067550">
              <a:defRPr>
                <a:latin typeface="+mn-lt"/>
                <a:ea typeface="+mn-ea"/>
                <a:cs typeface="+mn-cs"/>
              </a:defRPr>
            </a:lvl4pPr>
            <a:lvl5pPr marL="2756733">
              <a:defRPr>
                <a:latin typeface="+mn-lt"/>
                <a:ea typeface="+mn-ea"/>
                <a:cs typeface="+mn-cs"/>
              </a:defRPr>
            </a:lvl5pPr>
            <a:lvl6pPr marL="3445916">
              <a:defRPr>
                <a:latin typeface="+mn-lt"/>
                <a:ea typeface="+mn-ea"/>
                <a:cs typeface="+mn-cs"/>
              </a:defRPr>
            </a:lvl6pPr>
            <a:lvl7pPr marL="4135100">
              <a:defRPr>
                <a:latin typeface="+mn-lt"/>
                <a:ea typeface="+mn-ea"/>
                <a:cs typeface="+mn-cs"/>
              </a:defRPr>
            </a:lvl7pPr>
            <a:lvl8pPr marL="4824283">
              <a:defRPr>
                <a:latin typeface="+mn-lt"/>
                <a:ea typeface="+mn-ea"/>
                <a:cs typeface="+mn-cs"/>
              </a:defRPr>
            </a:lvl8pPr>
            <a:lvl9pPr marL="5513466">
              <a:defRPr>
                <a:latin typeface="+mn-lt"/>
                <a:ea typeface="+mn-ea"/>
                <a:cs typeface="+mn-cs"/>
              </a:defRPr>
            </a:lvl9pPr>
          </a:lstStyle>
          <a:p>
            <a:pPr defTabSz="914400"/>
            <a:r>
              <a:rPr lang="en-US" sz="3800" b="1" kern="0" cap="all">
                <a:solidFill>
                  <a:sysClr val="windowText" lastClr="000000"/>
                </a:solidFill>
                <a:latin typeface="Niveau Grotesk Bold" panose="02000000000000000000" pitchFamily="50" charset="0"/>
              </a:rPr>
              <a:t>Credibility &amp; Trust</a:t>
            </a:r>
            <a:endParaRPr lang="en-US" sz="3800" b="1" kern="0" cap="all" dirty="0">
              <a:solidFill>
                <a:sysClr val="windowText" lastClr="000000"/>
              </a:solidFill>
              <a:latin typeface="Niveau Grotesk Bold" panose="02000000000000000000" pitchFamily="50" charset="0"/>
            </a:endParaRPr>
          </a:p>
        </p:txBody>
      </p:sp>
    </p:spTree>
    <p:extLst>
      <p:ext uri="{BB962C8B-B14F-4D97-AF65-F5344CB8AC3E}">
        <p14:creationId xmlns:p14="http://schemas.microsoft.com/office/powerpoint/2010/main" val="2090265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35521</TotalTime>
  <Words>934</Words>
  <Application>Microsoft Macintosh PowerPoint</Application>
  <PresentationFormat>Custom</PresentationFormat>
  <Paragraphs>115</Paragraphs>
  <Slides>30</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Futura PT</vt:lpstr>
      <vt:lpstr>Futura PT Book</vt:lpstr>
      <vt:lpstr>Lucida Sans</vt:lpstr>
      <vt:lpstr>Montserrat</vt:lpstr>
      <vt:lpstr>Niveau Grotesk Bold</vt:lpstr>
      <vt:lpstr>Niveau Grotesk Medium</vt:lpstr>
      <vt:lpstr>Office Theme</vt:lpstr>
      <vt:lpstr>PowerPoint Presentation</vt:lpstr>
      <vt:lpstr>OUR STORY</vt:lpstr>
      <vt:lpstr>PowerPoint Presentation</vt:lpstr>
      <vt:lpstr>We used to work exclusively with Big Brands and Fortune 500 companies. A few years back, we produced a documentary called “Kindness Is Contagious.” A film all about being nice and the benefits of being nice. (Get your free copy here.)  While filming, we worked with a lot of startups, health care organizations and nonprofits. People who made money making the world a better place. And we got jealous.   We wanted to make money making the world a better place, too. </vt:lpstr>
      <vt:lpstr>PowerPoint Presentation</vt:lpstr>
      <vt:lpstr>1) Why your website is the single most important marketing tool for your business  2) How to build a website yourself that looks as good as any custom website built by an agency   3) How to turn it into an “attractor” so you  never have to cold call again</vt:lpstr>
      <vt:lpstr>PowerPoint Presentation</vt:lpstr>
      <vt:lpstr>PowerPoint Presentation</vt:lpstr>
      <vt:lpstr>PowerPoint Presentation</vt:lpstr>
      <vt:lpstr>PowerPoint Presentation</vt:lpstr>
      <vt:lpstr>How to build a website yourself that looks as good as any custom website built by an agency</vt:lpstr>
      <vt:lpstr>1) Build a custom website 2) Use a template 3) Customize a template</vt:lpstr>
      <vt:lpstr>1) Wordpress – Open Platform, Lots Of Plugins, Hard(er) To Use  2) Shopify – E-Commerce, Easy To Use, Closed Platform  3) Wix – AI Builder, Easy To Use, Closed Platform 4) Squarespace – Great Templates , Easy To Use, Closed Platform 5) Webflow – Easy To Use, Up And Coming, Closed Platform  6) Magento, Drupal, Joomla.... – Open Platforms, Slowly Disappearing</vt:lpstr>
      <vt:lpstr>1) Designed for your profession 2) Well supported 3) Lots of page options 4) Designed to sell  </vt:lpstr>
      <vt:lpstr>PowerPoint Presentation</vt:lpstr>
      <vt:lpstr>1. A Menu That Converts.  2. An Engaging Image.  3. An Irresistible Headline.  4. List Of Benefits.  5. Call To Action.  6. Social Proof.  7. Elevator Pitch.  8. Gorgeous Images or Blog Posts.  9. Testimonials From Satisfied Customers.  10. Email Capture. . 11. Social Media Links.  12. About Your Organization.  13. Your Address.  </vt:lpstr>
      <vt:lpstr>PowerPoint Presentation</vt:lpstr>
      <vt:lpstr>PowerPoint Presentation</vt:lpstr>
      <vt:lpstr>1) Swap images for images and text for text 2) Make sure your images are gorgeous 3) Images should attract not explain 4) Cheap video (and imagery) says cheap company</vt:lpstr>
      <vt:lpstr>How to turn your website into an “attractor” so you never have to cold call again</vt:lpstr>
      <vt:lpstr>PowerPoint Presentation</vt:lpstr>
      <vt:lpstr>PowerPoint Presentation</vt:lpstr>
      <vt:lpstr>PowerPoint Presentation</vt:lpstr>
      <vt:lpstr>PowerPoint Presentation</vt:lpstr>
      <vt:lpstr>PowerPoint Presentation</vt:lpstr>
      <vt:lpstr>PowerPoint Presentation</vt:lpstr>
      <vt:lpstr>1) Remarketing for your “brand” (not products)  2) How to use LinkedIn the cheap and easy way  3) Marketing is like fly fishing</vt:lpstr>
      <vt:lpstr>resources</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David Gaz</cp:lastModifiedBy>
  <cp:revision>924</cp:revision>
  <cp:lastPrinted>2024-01-20T17:35:32Z</cp:lastPrinted>
  <dcterms:created xsi:type="dcterms:W3CDTF">2018-09-02T03:52:26Z</dcterms:created>
  <dcterms:modified xsi:type="dcterms:W3CDTF">2024-01-27T19:42:33Z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2017-02-23T00:00:00Z</vt:filetime>
  </property>
  <property fmtid="{D5CDD505-2E9C-101B-9397-08002B2CF9AE}" pid="3" name="Creator">
    <vt:lpwstr>Google</vt:lpwstr>
  </property>
  <property fmtid="{D5CDD505-2E9C-101B-9397-08002B2CF9AE}" pid="4" name="LastSaved">
    <vt:filetime>2018-09-02T00:00:00Z</vt:filetime>
  </property>
</Properties>
</file>