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23" autoAdjust="0"/>
  </p:normalViewPr>
  <p:slideViewPr>
    <p:cSldViewPr>
      <p:cViewPr varScale="1">
        <p:scale>
          <a:sx n="79" d="100"/>
          <a:sy n="79" d="100"/>
        </p:scale>
        <p:origin x="821" y="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AF3A27-7FE3-413D-B303-74B2F1F892F9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544889-29F5-4CDB-95D6-278B01990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616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544889-29F5-4CDB-95D6-278B019901C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692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50" b="1" i="0">
                <a:solidFill>
                  <a:srgbClr val="000009"/>
                </a:solidFill>
                <a:latin typeface="Neue Haas Grotesk Display Pro"/>
                <a:cs typeface="Neue Haas Grotesk Display Pro"/>
              </a:defRPr>
            </a:lvl1pPr>
          </a:lstStyle>
          <a:p>
            <a:pPr marL="12700">
              <a:lnSpc>
                <a:spcPts val="965"/>
              </a:lnSpc>
            </a:pPr>
            <a:r>
              <a:rPr spc="5" dirty="0"/>
              <a:t>New </a:t>
            </a:r>
            <a:r>
              <a:rPr spc="-5" dirty="0"/>
              <a:t>York </a:t>
            </a:r>
            <a:r>
              <a:rPr spc="15" dirty="0"/>
              <a:t>Build </a:t>
            </a:r>
            <a:r>
              <a:rPr spc="10" dirty="0"/>
              <a:t>Conference </a:t>
            </a:r>
            <a:r>
              <a:rPr b="0" dirty="0">
                <a:latin typeface="NeueHaasGroteskDisp Pro"/>
                <a:cs typeface="NeueHaasGroteskDisp Pro"/>
              </a:rPr>
              <a:t>| </a:t>
            </a:r>
            <a:r>
              <a:rPr spc="10" dirty="0"/>
              <a:t>February 13,</a:t>
            </a:r>
            <a:r>
              <a:rPr spc="-10" dirty="0"/>
              <a:t> </a:t>
            </a:r>
            <a:r>
              <a:rPr spc="5" dirty="0"/>
              <a:t>2023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50" b="0" i="0">
                <a:solidFill>
                  <a:srgbClr val="000009"/>
                </a:solidFill>
                <a:latin typeface="NeueHaasGroteskDisp Pro"/>
                <a:cs typeface="NeueHaasGroteskDisp Pro"/>
              </a:defRPr>
            </a:lvl1pPr>
          </a:lstStyle>
          <a:p>
            <a:pPr marL="12700">
              <a:lnSpc>
                <a:spcPts val="965"/>
              </a:lnSpc>
            </a:pPr>
            <a:r>
              <a:rPr dirty="0"/>
              <a:t>|</a:t>
            </a:r>
            <a:r>
              <a:rPr spc="10" dirty="0"/>
              <a:t> </a:t>
            </a:r>
            <a:fld id="{81D60167-4931-47E6-BA6A-407CBD079E47}" type="slidenum">
              <a:rPr b="1" dirty="0">
                <a:latin typeface="Neue Haas Grotesk Display Pro"/>
                <a:cs typeface="Neue Haas Grotesk Display Pro"/>
              </a:rPr>
              <a:t>‹#›</a:t>
            </a:fld>
            <a:endParaRPr b="1" dirty="0">
              <a:latin typeface="Neue Haas Grotesk Display Pro"/>
              <a:cs typeface="Neue Haas Grotesk Display Pro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chemeClr val="bg1"/>
                </a:solidFill>
                <a:latin typeface="Neue Haas Grotesk Display Pro"/>
                <a:cs typeface="Neue Haas Grotesk Display Pr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50" b="1" i="0">
                <a:solidFill>
                  <a:srgbClr val="000009"/>
                </a:solidFill>
                <a:latin typeface="Neue Haas Grotesk Display Pro"/>
                <a:cs typeface="Neue Haas Grotesk Display Pro"/>
              </a:defRPr>
            </a:lvl1pPr>
          </a:lstStyle>
          <a:p>
            <a:pPr marL="12700">
              <a:lnSpc>
                <a:spcPts val="965"/>
              </a:lnSpc>
            </a:pPr>
            <a:r>
              <a:rPr spc="5" dirty="0"/>
              <a:t>New </a:t>
            </a:r>
            <a:r>
              <a:rPr spc="-5" dirty="0"/>
              <a:t>York </a:t>
            </a:r>
            <a:r>
              <a:rPr spc="15" dirty="0"/>
              <a:t>Build </a:t>
            </a:r>
            <a:r>
              <a:rPr spc="10" dirty="0"/>
              <a:t>Conference </a:t>
            </a:r>
            <a:r>
              <a:rPr b="0" dirty="0">
                <a:latin typeface="NeueHaasGroteskDisp Pro"/>
                <a:cs typeface="NeueHaasGroteskDisp Pro"/>
              </a:rPr>
              <a:t>| </a:t>
            </a:r>
            <a:r>
              <a:rPr spc="10" dirty="0"/>
              <a:t>February 13,</a:t>
            </a:r>
            <a:r>
              <a:rPr spc="-10" dirty="0"/>
              <a:t> </a:t>
            </a:r>
            <a:r>
              <a:rPr spc="5" dirty="0"/>
              <a:t>2023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50" b="0" i="0">
                <a:solidFill>
                  <a:srgbClr val="000009"/>
                </a:solidFill>
                <a:latin typeface="NeueHaasGroteskDisp Pro"/>
                <a:cs typeface="NeueHaasGroteskDisp Pro"/>
              </a:defRPr>
            </a:lvl1pPr>
          </a:lstStyle>
          <a:p>
            <a:pPr marL="12700">
              <a:lnSpc>
                <a:spcPts val="965"/>
              </a:lnSpc>
            </a:pPr>
            <a:r>
              <a:rPr dirty="0"/>
              <a:t>|</a:t>
            </a:r>
            <a:r>
              <a:rPr spc="10" dirty="0"/>
              <a:t> </a:t>
            </a:r>
            <a:fld id="{81D60167-4931-47E6-BA6A-407CBD079E47}" type="slidenum">
              <a:rPr b="1" dirty="0">
                <a:latin typeface="Neue Haas Grotesk Display Pro"/>
                <a:cs typeface="Neue Haas Grotesk Display Pro"/>
              </a:rPr>
              <a:t>‹#›</a:t>
            </a:fld>
            <a:endParaRPr b="1" dirty="0">
              <a:latin typeface="Neue Haas Grotesk Display Pro"/>
              <a:cs typeface="Neue Haas Grotesk Display Pro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chemeClr val="bg1"/>
                </a:solidFill>
                <a:latin typeface="Neue Haas Grotesk Display Pro"/>
                <a:cs typeface="Neue Haas Grotesk Display Pr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50" b="1" i="0">
                <a:solidFill>
                  <a:srgbClr val="000009"/>
                </a:solidFill>
                <a:latin typeface="Neue Haas Grotesk Display Pro"/>
                <a:cs typeface="Neue Haas Grotesk Display Pro"/>
              </a:defRPr>
            </a:lvl1pPr>
          </a:lstStyle>
          <a:p>
            <a:pPr marL="12700">
              <a:lnSpc>
                <a:spcPts val="965"/>
              </a:lnSpc>
            </a:pPr>
            <a:r>
              <a:rPr spc="5" dirty="0"/>
              <a:t>New </a:t>
            </a:r>
            <a:r>
              <a:rPr spc="-5" dirty="0"/>
              <a:t>York </a:t>
            </a:r>
            <a:r>
              <a:rPr spc="15" dirty="0"/>
              <a:t>Build </a:t>
            </a:r>
            <a:r>
              <a:rPr spc="10" dirty="0"/>
              <a:t>Conference </a:t>
            </a:r>
            <a:r>
              <a:rPr b="0" dirty="0">
                <a:latin typeface="NeueHaasGroteskDisp Pro"/>
                <a:cs typeface="NeueHaasGroteskDisp Pro"/>
              </a:rPr>
              <a:t>| </a:t>
            </a:r>
            <a:r>
              <a:rPr spc="10" dirty="0"/>
              <a:t>February 13,</a:t>
            </a:r>
            <a:r>
              <a:rPr spc="-10" dirty="0"/>
              <a:t> </a:t>
            </a:r>
            <a:r>
              <a:rPr spc="5" dirty="0"/>
              <a:t>2023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2/12/2024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50" b="0" i="0">
                <a:solidFill>
                  <a:srgbClr val="000009"/>
                </a:solidFill>
                <a:latin typeface="NeueHaasGroteskDisp Pro"/>
                <a:cs typeface="NeueHaasGroteskDisp Pro"/>
              </a:defRPr>
            </a:lvl1pPr>
          </a:lstStyle>
          <a:p>
            <a:pPr marL="12700">
              <a:lnSpc>
                <a:spcPts val="965"/>
              </a:lnSpc>
            </a:pPr>
            <a:r>
              <a:rPr dirty="0"/>
              <a:t>|</a:t>
            </a:r>
            <a:r>
              <a:rPr spc="10" dirty="0"/>
              <a:t> </a:t>
            </a:r>
            <a:fld id="{81D60167-4931-47E6-BA6A-407CBD079E47}" type="slidenum">
              <a:rPr b="1" dirty="0">
                <a:latin typeface="Neue Haas Grotesk Display Pro"/>
                <a:cs typeface="Neue Haas Grotesk Display Pro"/>
              </a:rPr>
              <a:t>‹#›</a:t>
            </a:fld>
            <a:endParaRPr b="1" dirty="0">
              <a:latin typeface="Neue Haas Grotesk Display Pro"/>
              <a:cs typeface="Neue Haas Grotesk Display Pro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chemeClr val="bg1"/>
                </a:solidFill>
                <a:latin typeface="Neue Haas Grotesk Display Pro"/>
                <a:cs typeface="Neue Haas Grotesk Display Pr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50" b="1" i="0">
                <a:solidFill>
                  <a:srgbClr val="000009"/>
                </a:solidFill>
                <a:latin typeface="Neue Haas Grotesk Display Pro"/>
                <a:cs typeface="Neue Haas Grotesk Display Pro"/>
              </a:defRPr>
            </a:lvl1pPr>
          </a:lstStyle>
          <a:p>
            <a:pPr marL="12700">
              <a:lnSpc>
                <a:spcPts val="965"/>
              </a:lnSpc>
            </a:pPr>
            <a:r>
              <a:rPr spc="5" dirty="0"/>
              <a:t>New </a:t>
            </a:r>
            <a:r>
              <a:rPr spc="-5" dirty="0"/>
              <a:t>York </a:t>
            </a:r>
            <a:r>
              <a:rPr spc="15" dirty="0"/>
              <a:t>Build </a:t>
            </a:r>
            <a:r>
              <a:rPr spc="10" dirty="0"/>
              <a:t>Conference </a:t>
            </a:r>
            <a:r>
              <a:rPr b="0" dirty="0">
                <a:latin typeface="NeueHaasGroteskDisp Pro"/>
                <a:cs typeface="NeueHaasGroteskDisp Pro"/>
              </a:rPr>
              <a:t>| </a:t>
            </a:r>
            <a:r>
              <a:rPr spc="10" dirty="0"/>
              <a:t>February 13,</a:t>
            </a:r>
            <a:r>
              <a:rPr spc="-10" dirty="0"/>
              <a:t> </a:t>
            </a:r>
            <a:r>
              <a:rPr spc="5" dirty="0"/>
              <a:t>2023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2/12/2024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50" b="0" i="0">
                <a:solidFill>
                  <a:srgbClr val="000009"/>
                </a:solidFill>
                <a:latin typeface="NeueHaasGroteskDisp Pro"/>
                <a:cs typeface="NeueHaasGroteskDisp Pro"/>
              </a:defRPr>
            </a:lvl1pPr>
          </a:lstStyle>
          <a:p>
            <a:pPr marL="12700">
              <a:lnSpc>
                <a:spcPts val="965"/>
              </a:lnSpc>
            </a:pPr>
            <a:r>
              <a:rPr dirty="0"/>
              <a:t>|</a:t>
            </a:r>
            <a:r>
              <a:rPr spc="10" dirty="0"/>
              <a:t> </a:t>
            </a:r>
            <a:fld id="{81D60167-4931-47E6-BA6A-407CBD079E47}" type="slidenum">
              <a:rPr b="1" dirty="0">
                <a:latin typeface="Neue Haas Grotesk Display Pro"/>
                <a:cs typeface="Neue Haas Grotesk Display Pro"/>
              </a:rPr>
              <a:t>‹#›</a:t>
            </a:fld>
            <a:endParaRPr b="1" dirty="0">
              <a:latin typeface="Neue Haas Grotesk Display Pro"/>
              <a:cs typeface="Neue Haas Grotesk Display Pro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50" b="1" i="0">
                <a:solidFill>
                  <a:srgbClr val="000009"/>
                </a:solidFill>
                <a:latin typeface="Neue Haas Grotesk Display Pro"/>
                <a:cs typeface="Neue Haas Grotesk Display Pro"/>
              </a:defRPr>
            </a:lvl1pPr>
          </a:lstStyle>
          <a:p>
            <a:pPr marL="12700">
              <a:lnSpc>
                <a:spcPts val="965"/>
              </a:lnSpc>
            </a:pPr>
            <a:r>
              <a:rPr spc="5" dirty="0"/>
              <a:t>New </a:t>
            </a:r>
            <a:r>
              <a:rPr spc="-5" dirty="0"/>
              <a:t>York </a:t>
            </a:r>
            <a:r>
              <a:rPr spc="15" dirty="0"/>
              <a:t>Build </a:t>
            </a:r>
            <a:r>
              <a:rPr spc="10" dirty="0"/>
              <a:t>Conference </a:t>
            </a:r>
            <a:r>
              <a:rPr b="0" dirty="0">
                <a:latin typeface="NeueHaasGroteskDisp Pro"/>
                <a:cs typeface="NeueHaasGroteskDisp Pro"/>
              </a:rPr>
              <a:t>| </a:t>
            </a:r>
            <a:r>
              <a:rPr spc="10" dirty="0"/>
              <a:t>February 13,</a:t>
            </a:r>
            <a:r>
              <a:rPr spc="-10" dirty="0"/>
              <a:t> </a:t>
            </a:r>
            <a:r>
              <a:rPr spc="5" dirty="0"/>
              <a:t>2023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2/12/2024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50" b="0" i="0">
                <a:solidFill>
                  <a:srgbClr val="000009"/>
                </a:solidFill>
                <a:latin typeface="NeueHaasGroteskDisp Pro"/>
                <a:cs typeface="NeueHaasGroteskDisp Pro"/>
              </a:defRPr>
            </a:lvl1pPr>
          </a:lstStyle>
          <a:p>
            <a:pPr marL="12700">
              <a:lnSpc>
                <a:spcPts val="965"/>
              </a:lnSpc>
            </a:pPr>
            <a:r>
              <a:rPr dirty="0"/>
              <a:t>|</a:t>
            </a:r>
            <a:r>
              <a:rPr spc="10" dirty="0"/>
              <a:t> </a:t>
            </a:r>
            <a:fld id="{81D60167-4931-47E6-BA6A-407CBD079E47}" type="slidenum">
              <a:rPr b="1" dirty="0">
                <a:latin typeface="Neue Haas Grotesk Display Pro"/>
                <a:cs typeface="Neue Haas Grotesk Display Pro"/>
              </a:rPr>
              <a:t>‹#›</a:t>
            </a:fld>
            <a:endParaRPr b="1" dirty="0">
              <a:latin typeface="Neue Haas Grotesk Display Pro"/>
              <a:cs typeface="Neue Haas Grotesk Display Pro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964348" y="2846611"/>
            <a:ext cx="8263303" cy="939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chemeClr val="bg1"/>
                </a:solidFill>
                <a:latin typeface="Neue Haas Grotesk Display Pro"/>
                <a:cs typeface="Neue Haas Grotesk Display Pr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53059" y="6462661"/>
            <a:ext cx="2372360" cy="13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50" b="1" i="0">
                <a:solidFill>
                  <a:srgbClr val="000009"/>
                </a:solidFill>
                <a:latin typeface="Neue Haas Grotesk Display Pro"/>
                <a:cs typeface="Neue Haas Grotesk Display Pro"/>
              </a:defRPr>
            </a:lvl1pPr>
          </a:lstStyle>
          <a:p>
            <a:pPr marL="12700">
              <a:lnSpc>
                <a:spcPts val="965"/>
              </a:lnSpc>
            </a:pPr>
            <a:r>
              <a:rPr spc="5" dirty="0"/>
              <a:t>New </a:t>
            </a:r>
            <a:r>
              <a:rPr spc="-5" dirty="0"/>
              <a:t>York </a:t>
            </a:r>
            <a:r>
              <a:rPr spc="15" dirty="0"/>
              <a:t>Build </a:t>
            </a:r>
            <a:r>
              <a:rPr spc="10" dirty="0"/>
              <a:t>Conference </a:t>
            </a:r>
            <a:r>
              <a:rPr b="0" dirty="0">
                <a:latin typeface="NeueHaasGroteskDisp Pro"/>
                <a:cs typeface="NeueHaasGroteskDisp Pro"/>
              </a:rPr>
              <a:t>| </a:t>
            </a:r>
            <a:r>
              <a:rPr spc="10" dirty="0"/>
              <a:t>February 13,</a:t>
            </a:r>
            <a:r>
              <a:rPr spc="-10" dirty="0"/>
              <a:t> </a:t>
            </a:r>
            <a:r>
              <a:rPr spc="5" dirty="0"/>
              <a:t>2023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582072" y="6462356"/>
            <a:ext cx="273050" cy="13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50" b="0" i="0">
                <a:solidFill>
                  <a:srgbClr val="000009"/>
                </a:solidFill>
                <a:latin typeface="NeueHaasGroteskDisp Pro"/>
                <a:cs typeface="NeueHaasGroteskDisp Pro"/>
              </a:defRPr>
            </a:lvl1pPr>
          </a:lstStyle>
          <a:p>
            <a:pPr marL="12700">
              <a:lnSpc>
                <a:spcPts val="965"/>
              </a:lnSpc>
            </a:pPr>
            <a:r>
              <a:rPr dirty="0"/>
              <a:t>|</a:t>
            </a:r>
            <a:r>
              <a:rPr spc="10" dirty="0"/>
              <a:t> </a:t>
            </a:r>
            <a:fld id="{81D60167-4931-47E6-BA6A-407CBD079E47}" type="slidenum">
              <a:rPr b="1" dirty="0">
                <a:latin typeface="Neue Haas Grotesk Display Pro"/>
                <a:cs typeface="Neue Haas Grotesk Display Pro"/>
              </a:rPr>
              <a:t>‹#›</a:t>
            </a:fld>
            <a:endParaRPr b="1" dirty="0">
              <a:latin typeface="Neue Haas Grotesk Display Pro"/>
              <a:cs typeface="Neue Haas Grotesk Display Pro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image" Target="../media/image21.jpg"/><Relationship Id="rId7" Type="http://schemas.openxmlformats.org/officeDocument/2006/relationships/image" Target="../media/image25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jpg"/><Relationship Id="rId5" Type="http://schemas.openxmlformats.org/officeDocument/2006/relationships/image" Target="../media/image23.png"/><Relationship Id="rId10" Type="http://schemas.openxmlformats.org/officeDocument/2006/relationships/image" Target="../media/image28.jpg"/><Relationship Id="rId4" Type="http://schemas.openxmlformats.org/officeDocument/2006/relationships/image" Target="../media/image22.jpg"/><Relationship Id="rId9" Type="http://schemas.openxmlformats.org/officeDocument/2006/relationships/image" Target="../media/image27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jpg"/><Relationship Id="rId5" Type="http://schemas.openxmlformats.org/officeDocument/2006/relationships/image" Target="../media/image25.png"/><Relationship Id="rId4" Type="http://schemas.openxmlformats.org/officeDocument/2006/relationships/image" Target="../media/image24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g"/><Relationship Id="rId13" Type="http://schemas.openxmlformats.org/officeDocument/2006/relationships/image" Target="../media/image52.jpg"/><Relationship Id="rId18" Type="http://schemas.openxmlformats.org/officeDocument/2006/relationships/image" Target="../media/image57.jpg"/><Relationship Id="rId26" Type="http://schemas.openxmlformats.org/officeDocument/2006/relationships/image" Target="../media/image65.jpg"/><Relationship Id="rId3" Type="http://schemas.openxmlformats.org/officeDocument/2006/relationships/image" Target="../media/image42.png"/><Relationship Id="rId21" Type="http://schemas.openxmlformats.org/officeDocument/2006/relationships/image" Target="../media/image60.jpg"/><Relationship Id="rId7" Type="http://schemas.openxmlformats.org/officeDocument/2006/relationships/image" Target="../media/image46.jpg"/><Relationship Id="rId12" Type="http://schemas.openxmlformats.org/officeDocument/2006/relationships/image" Target="../media/image51.jpg"/><Relationship Id="rId17" Type="http://schemas.openxmlformats.org/officeDocument/2006/relationships/image" Target="../media/image56.jpg"/><Relationship Id="rId25" Type="http://schemas.openxmlformats.org/officeDocument/2006/relationships/image" Target="../media/image64.jpg"/><Relationship Id="rId2" Type="http://schemas.openxmlformats.org/officeDocument/2006/relationships/image" Target="../media/image41.png"/><Relationship Id="rId16" Type="http://schemas.openxmlformats.org/officeDocument/2006/relationships/image" Target="../media/image55.jpg"/><Relationship Id="rId20" Type="http://schemas.openxmlformats.org/officeDocument/2006/relationships/image" Target="../media/image59.jpg"/><Relationship Id="rId29" Type="http://schemas.openxmlformats.org/officeDocument/2006/relationships/image" Target="../media/image68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5.jpg"/><Relationship Id="rId11" Type="http://schemas.openxmlformats.org/officeDocument/2006/relationships/image" Target="../media/image50.jpg"/><Relationship Id="rId24" Type="http://schemas.openxmlformats.org/officeDocument/2006/relationships/image" Target="../media/image63.jpg"/><Relationship Id="rId5" Type="http://schemas.openxmlformats.org/officeDocument/2006/relationships/image" Target="../media/image44.png"/><Relationship Id="rId15" Type="http://schemas.openxmlformats.org/officeDocument/2006/relationships/image" Target="../media/image54.jpg"/><Relationship Id="rId23" Type="http://schemas.openxmlformats.org/officeDocument/2006/relationships/image" Target="../media/image62.jpg"/><Relationship Id="rId28" Type="http://schemas.openxmlformats.org/officeDocument/2006/relationships/image" Target="../media/image67.jpg"/><Relationship Id="rId10" Type="http://schemas.openxmlformats.org/officeDocument/2006/relationships/image" Target="../media/image49.jpg"/><Relationship Id="rId19" Type="http://schemas.openxmlformats.org/officeDocument/2006/relationships/image" Target="../media/image58.png"/><Relationship Id="rId31" Type="http://schemas.openxmlformats.org/officeDocument/2006/relationships/image" Target="../media/image70.png"/><Relationship Id="rId4" Type="http://schemas.openxmlformats.org/officeDocument/2006/relationships/image" Target="../media/image43.png"/><Relationship Id="rId9" Type="http://schemas.openxmlformats.org/officeDocument/2006/relationships/image" Target="../media/image48.jpg"/><Relationship Id="rId14" Type="http://schemas.openxmlformats.org/officeDocument/2006/relationships/image" Target="../media/image53.jpg"/><Relationship Id="rId22" Type="http://schemas.openxmlformats.org/officeDocument/2006/relationships/image" Target="../media/image61.png"/><Relationship Id="rId27" Type="http://schemas.openxmlformats.org/officeDocument/2006/relationships/image" Target="../media/image66.jpg"/><Relationship Id="rId30" Type="http://schemas.openxmlformats.org/officeDocument/2006/relationships/image" Target="../media/image6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1695" y="6858000"/>
                </a:lnTo>
                <a:lnTo>
                  <a:pt x="12191695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11047" y="2339340"/>
            <a:ext cx="8900795" cy="1183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800" b="1" spc="5" dirty="0">
                <a:latin typeface="Neue Haas Grotesk Display Pro"/>
                <a:cs typeface="Neue Haas Grotesk Display Pro"/>
              </a:rPr>
              <a:t>Materials </a:t>
            </a:r>
            <a:r>
              <a:rPr sz="3800" b="1" spc="20" dirty="0">
                <a:latin typeface="Neue Haas Grotesk Display Pro"/>
                <a:cs typeface="Neue Haas Grotesk Display Pro"/>
              </a:rPr>
              <a:t>and Health:</a:t>
            </a:r>
            <a:r>
              <a:rPr sz="3800" b="1" spc="195" dirty="0">
                <a:latin typeface="Neue Haas Grotesk Display Pro"/>
                <a:cs typeface="Neue Haas Grotesk Display Pro"/>
              </a:rPr>
              <a:t> </a:t>
            </a:r>
            <a:r>
              <a:rPr sz="3800" b="1" spc="25" dirty="0">
                <a:latin typeface="Neue Haas Grotesk Display Pro"/>
                <a:cs typeface="Neue Haas Grotesk Display Pro"/>
              </a:rPr>
              <a:t>Designing</a:t>
            </a:r>
            <a:endParaRPr sz="3800">
              <a:latin typeface="Neue Haas Grotesk Display Pro"/>
              <a:cs typeface="Neue Haas Grotesk Display Pro"/>
            </a:endParaRPr>
          </a:p>
          <a:p>
            <a:pPr marL="12700">
              <a:lnSpc>
                <a:spcPct val="100000"/>
              </a:lnSpc>
            </a:pPr>
            <a:r>
              <a:rPr sz="3800" b="1" spc="30" dirty="0">
                <a:latin typeface="Neue Haas Grotesk Display Pro"/>
                <a:cs typeface="Neue Haas Grotesk Display Pro"/>
              </a:rPr>
              <a:t>Building </a:t>
            </a:r>
            <a:r>
              <a:rPr sz="3800" b="1" spc="20" dirty="0">
                <a:latin typeface="Neue Haas Grotesk Display Pro"/>
                <a:cs typeface="Neue Haas Grotesk Display Pro"/>
              </a:rPr>
              <a:t>Solutions </a:t>
            </a:r>
            <a:r>
              <a:rPr sz="3800" b="1" spc="-5" dirty="0">
                <a:latin typeface="Neue Haas Grotesk Display Pro"/>
                <a:cs typeface="Neue Haas Grotesk Display Pro"/>
              </a:rPr>
              <a:t>for </a:t>
            </a:r>
            <a:r>
              <a:rPr sz="3800" b="1" spc="25" dirty="0">
                <a:latin typeface="Neue Haas Grotesk Display Pro"/>
                <a:cs typeface="Neue Haas Grotesk Display Pro"/>
              </a:rPr>
              <a:t>Human</a:t>
            </a:r>
            <a:r>
              <a:rPr sz="3800" b="1" spc="220" dirty="0">
                <a:latin typeface="Neue Haas Grotesk Display Pro"/>
                <a:cs typeface="Neue Haas Grotesk Display Pro"/>
              </a:rPr>
              <a:t> </a:t>
            </a:r>
            <a:r>
              <a:rPr sz="3800" b="1" spc="15" dirty="0">
                <a:latin typeface="Neue Haas Grotesk Display Pro"/>
                <a:cs typeface="Neue Haas Grotesk Display Pro"/>
              </a:rPr>
              <a:t>Well-Being</a:t>
            </a:r>
            <a:endParaRPr sz="3800">
              <a:latin typeface="Neue Haas Grotesk Display Pro"/>
              <a:cs typeface="Neue Haas Grotesk Display Pr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44728" y="0"/>
            <a:ext cx="5846966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53059" y="383540"/>
            <a:ext cx="5846966" cy="6059351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60"/>
              </a:spcBef>
            </a:pPr>
            <a:endParaRPr lang="en-US" sz="1200" b="1" dirty="0">
              <a:solidFill>
                <a:srgbClr val="000009"/>
              </a:solidFill>
              <a:latin typeface="Neue Haas Grotesk Display Pro"/>
              <a:cs typeface="Neue Haas Grotesk Display Pro"/>
            </a:endParaRPr>
          </a:p>
          <a:p>
            <a:pPr>
              <a:lnSpc>
                <a:spcPct val="100000"/>
              </a:lnSpc>
            </a:pPr>
            <a:endParaRPr lang="en-US" sz="1200" b="1" dirty="0">
              <a:solidFill>
                <a:srgbClr val="000009"/>
              </a:solidFill>
              <a:latin typeface="Neue Haas Grotesk Display Pro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 dirty="0">
              <a:latin typeface="Times New Roman"/>
              <a:cs typeface="Times New Roman"/>
            </a:endParaRPr>
          </a:p>
          <a:p>
            <a:pPr marL="12700" marR="296545">
              <a:lnSpc>
                <a:spcPct val="104200"/>
              </a:lnSpc>
              <a:spcBef>
                <a:spcPts val="1019"/>
              </a:spcBef>
            </a:pPr>
            <a:r>
              <a:rPr sz="2400" b="1" spc="35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Harmful </a:t>
            </a:r>
            <a:r>
              <a:rPr sz="2400" b="1" spc="50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Classes </a:t>
            </a:r>
            <a:r>
              <a:rPr sz="2400" b="1" spc="5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of </a:t>
            </a:r>
            <a:r>
              <a:rPr sz="2400" b="1" spc="50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Chemicals </a:t>
            </a:r>
            <a:r>
              <a:rPr sz="2400" b="1" spc="35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found </a:t>
            </a:r>
            <a:r>
              <a:rPr sz="2400" b="1" spc="30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in  </a:t>
            </a:r>
            <a:r>
              <a:rPr sz="2400" b="1" spc="40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Materials</a:t>
            </a:r>
            <a:endParaRPr sz="2400" dirty="0">
              <a:latin typeface="Neue Haas Grotesk Display Pro"/>
              <a:cs typeface="Neue Haas Grotesk Display Pro"/>
            </a:endParaRPr>
          </a:p>
          <a:p>
            <a:pPr marL="241300" indent="-228600">
              <a:lnSpc>
                <a:spcPct val="100000"/>
              </a:lnSpc>
              <a:spcBef>
                <a:spcPts val="869"/>
              </a:spcBef>
              <a:buChar char="•"/>
              <a:tabLst>
                <a:tab pos="240665" algn="l"/>
                <a:tab pos="241300" algn="l"/>
              </a:tabLst>
            </a:pPr>
            <a:r>
              <a:rPr sz="1800" b="1" spc="30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Some</a:t>
            </a:r>
            <a:r>
              <a:rPr sz="1800" b="1" spc="85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 </a:t>
            </a:r>
            <a:r>
              <a:rPr sz="1800" b="1" spc="25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Solvents</a:t>
            </a:r>
            <a:endParaRPr sz="1800" dirty="0">
              <a:latin typeface="Neue Haas Grotesk Display Pro"/>
              <a:cs typeface="Neue Haas Grotesk Display Pro"/>
            </a:endParaRPr>
          </a:p>
          <a:p>
            <a:pPr marL="755015" marR="593090" lvl="1" indent="-285750">
              <a:lnSpc>
                <a:spcPts val="1600"/>
              </a:lnSpc>
              <a:spcBef>
                <a:spcPts val="409"/>
              </a:spcBef>
              <a:buFontTx/>
              <a:buChar char="+"/>
            </a:pPr>
            <a:r>
              <a:rPr sz="1400" b="0" spc="1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Aromatic hydrocarbon solvents (e.g. </a:t>
            </a:r>
            <a:r>
              <a:rPr sz="1400" b="0" spc="2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toluene, </a:t>
            </a:r>
            <a:r>
              <a:rPr sz="1400" b="0" spc="2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xylene, </a:t>
            </a:r>
            <a:r>
              <a:rPr sz="1400" b="0" spc="1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benzene)  </a:t>
            </a:r>
            <a:r>
              <a:rPr sz="1400" b="0" spc="2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and halogenated organic </a:t>
            </a:r>
            <a:r>
              <a:rPr sz="1400" b="0" spc="1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solvents (e.g. methylene</a:t>
            </a:r>
            <a:r>
              <a:rPr sz="1400" b="0" spc="9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 </a:t>
            </a:r>
            <a:r>
              <a:rPr sz="1400" b="0" spc="2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chloride,</a:t>
            </a:r>
            <a:r>
              <a:rPr lang="en-US" sz="1400" dirty="0">
                <a:latin typeface="NeueHaasGroteskDisp Pro"/>
                <a:cs typeface="NeueHaasGroteskDisp Pro"/>
              </a:rPr>
              <a:t> </a:t>
            </a:r>
            <a:r>
              <a:rPr sz="1400" b="0" spc="2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perchloroethylene, and </a:t>
            </a:r>
            <a:r>
              <a:rPr sz="1400" b="0" spc="1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trichloroethylene) </a:t>
            </a:r>
            <a:r>
              <a:rPr sz="1400" b="0" spc="1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are </a:t>
            </a:r>
            <a:r>
              <a:rPr sz="1400" b="0" spc="2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used </a:t>
            </a:r>
            <a:r>
              <a:rPr sz="1400" b="0" spc="-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to </a:t>
            </a:r>
            <a:r>
              <a:rPr sz="1400" b="0" spc="2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dissolve </a:t>
            </a:r>
            <a:r>
              <a:rPr sz="1400" b="0" spc="1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or  </a:t>
            </a:r>
            <a:r>
              <a:rPr sz="1400" b="0" spc="2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disperse </a:t>
            </a:r>
            <a:r>
              <a:rPr sz="1400" b="0" spc="1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other</a:t>
            </a:r>
            <a:r>
              <a:rPr sz="1400" b="0" spc="11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 </a:t>
            </a:r>
            <a:r>
              <a:rPr sz="1400" b="0" spc="2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substances</a:t>
            </a:r>
            <a:endParaRPr sz="1400" dirty="0">
              <a:latin typeface="NeueHaasGroteskDisp Pro"/>
              <a:cs typeface="NeueHaasGroteskDisp Pro"/>
            </a:endParaRPr>
          </a:p>
          <a:p>
            <a:pPr marL="755015" marR="21590" lvl="1" indent="-285750">
              <a:lnSpc>
                <a:spcPts val="1600"/>
              </a:lnSpc>
              <a:spcBef>
                <a:spcPts val="900"/>
              </a:spcBef>
              <a:buFontTx/>
              <a:buChar char="+"/>
            </a:pPr>
            <a:r>
              <a:rPr sz="1400" b="0" spc="1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Found </a:t>
            </a:r>
            <a:r>
              <a:rPr sz="1400" b="0" spc="1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in </a:t>
            </a:r>
            <a:r>
              <a:rPr sz="1400" b="0" spc="3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oil-based </a:t>
            </a:r>
            <a:r>
              <a:rPr sz="1400" b="0" spc="2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paint, pain strippers, </a:t>
            </a:r>
            <a:r>
              <a:rPr sz="1400" b="0" spc="1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wood </a:t>
            </a:r>
            <a:r>
              <a:rPr sz="1400" b="0" spc="2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finishes, adhesives, </a:t>
            </a:r>
            <a:r>
              <a:rPr sz="1400" b="0" spc="2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and  sealants</a:t>
            </a:r>
            <a:endParaRPr sz="1400" dirty="0">
              <a:latin typeface="NeueHaasGroteskDisp Pro"/>
              <a:cs typeface="NeueHaasGroteskDisp Pro"/>
            </a:endParaRPr>
          </a:p>
          <a:p>
            <a:pPr marL="755015" marR="191135" lvl="1" indent="-285750">
              <a:lnSpc>
                <a:spcPts val="1600"/>
              </a:lnSpc>
              <a:spcBef>
                <a:spcPts val="900"/>
              </a:spcBef>
              <a:buFontTx/>
              <a:buChar char="+"/>
            </a:pPr>
            <a:r>
              <a:rPr sz="1400" b="0" spc="1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Breathing solvent </a:t>
            </a:r>
            <a:r>
              <a:rPr sz="1400" b="0" spc="2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vapors can cause temporary </a:t>
            </a:r>
            <a:r>
              <a:rPr sz="1400" b="0" spc="2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nervous </a:t>
            </a:r>
            <a:r>
              <a:rPr sz="1400" b="0" spc="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system  </a:t>
            </a:r>
            <a:r>
              <a:rPr sz="1400" b="0" spc="1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symptoms </a:t>
            </a:r>
            <a:r>
              <a:rPr sz="1400" b="0" spc="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like </a:t>
            </a:r>
            <a:r>
              <a:rPr sz="1400" b="0" spc="2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headaches, </a:t>
            </a:r>
            <a:r>
              <a:rPr sz="1400" b="0" spc="2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dizziness, and brain </a:t>
            </a:r>
            <a:r>
              <a:rPr sz="1400" b="0" spc="1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fog, </a:t>
            </a:r>
            <a:r>
              <a:rPr sz="1400" b="0" spc="2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while </a:t>
            </a:r>
            <a:r>
              <a:rPr sz="1400" b="0" spc="2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prolonged  </a:t>
            </a:r>
            <a:r>
              <a:rPr sz="1400" b="0" spc="1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exposure </a:t>
            </a:r>
            <a:r>
              <a:rPr sz="1400" b="0" spc="-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to </a:t>
            </a:r>
            <a:r>
              <a:rPr sz="1400" b="0" spc="2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certain </a:t>
            </a:r>
            <a:r>
              <a:rPr sz="1400" b="0" spc="1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solvents </a:t>
            </a:r>
            <a:r>
              <a:rPr sz="1400" b="0" spc="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may </a:t>
            </a:r>
            <a:r>
              <a:rPr sz="1400" b="0" spc="1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heighten </a:t>
            </a:r>
            <a:r>
              <a:rPr sz="1400" b="0" spc="2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cancer</a:t>
            </a:r>
            <a:r>
              <a:rPr sz="1400" b="0" spc="204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 </a:t>
            </a:r>
            <a:r>
              <a:rPr sz="1400" b="0" spc="2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risk</a:t>
            </a:r>
            <a:endParaRPr sz="1400" dirty="0">
              <a:latin typeface="NeueHaasGroteskDisp Pro"/>
              <a:cs typeface="NeueHaasGroteskDisp Pro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250" dirty="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buChar char="•"/>
              <a:tabLst>
                <a:tab pos="240665" algn="l"/>
                <a:tab pos="241300" algn="l"/>
              </a:tabLst>
            </a:pPr>
            <a:r>
              <a:rPr sz="1800" b="1" spc="35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Certain</a:t>
            </a:r>
            <a:r>
              <a:rPr sz="1800" b="1" spc="85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 </a:t>
            </a:r>
            <a:r>
              <a:rPr sz="1800" b="1" spc="30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Metals</a:t>
            </a:r>
            <a:endParaRPr sz="1800" dirty="0">
              <a:latin typeface="Neue Haas Grotesk Display Pro"/>
              <a:cs typeface="Neue Haas Grotesk Display Pro"/>
            </a:endParaRPr>
          </a:p>
          <a:p>
            <a:pPr marL="755650" lvl="1" indent="-285750">
              <a:spcBef>
                <a:spcPts val="90"/>
              </a:spcBef>
              <a:buFontTx/>
              <a:buChar char="+"/>
            </a:pPr>
            <a:r>
              <a:rPr sz="1400" b="0" spc="1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Mercury, </a:t>
            </a:r>
            <a:r>
              <a:rPr sz="1400" b="0" spc="2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arsenic, cadmium, </a:t>
            </a:r>
            <a:r>
              <a:rPr sz="1400" b="0" spc="2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and lead used </a:t>
            </a:r>
            <a:r>
              <a:rPr sz="1400" b="0" spc="1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in </a:t>
            </a:r>
            <a:r>
              <a:rPr sz="1400" b="0" spc="2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industrial </a:t>
            </a:r>
            <a:r>
              <a:rPr sz="1400" b="0" spc="2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processes</a:t>
            </a:r>
            <a:endParaRPr sz="1400" dirty="0">
              <a:latin typeface="NeueHaasGroteskDisp Pro"/>
              <a:cs typeface="NeueHaasGroteskDisp Pro"/>
            </a:endParaRPr>
          </a:p>
          <a:p>
            <a:pPr marL="755650" lvl="1" indent="-285750">
              <a:spcBef>
                <a:spcPts val="620"/>
              </a:spcBef>
              <a:buFontTx/>
              <a:buChar char="+"/>
            </a:pPr>
            <a:r>
              <a:rPr sz="1400" b="0" spc="1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Found </a:t>
            </a:r>
            <a:r>
              <a:rPr sz="1400" b="0" spc="1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in </a:t>
            </a:r>
            <a:r>
              <a:rPr sz="1400" b="0" spc="2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paint, </a:t>
            </a:r>
            <a:r>
              <a:rPr sz="1400" b="0" spc="2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plumbing </a:t>
            </a:r>
            <a:r>
              <a:rPr sz="1400" b="0" spc="2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fixtures, and </a:t>
            </a:r>
            <a:r>
              <a:rPr sz="1400" b="0" spc="1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recycled vinyl </a:t>
            </a:r>
            <a:r>
              <a:rPr sz="1400" b="0" spc="2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products</a:t>
            </a:r>
            <a:endParaRPr sz="1400" dirty="0">
              <a:latin typeface="NeueHaasGroteskDisp Pro"/>
              <a:cs typeface="NeueHaasGroteskDisp Pro"/>
            </a:endParaRPr>
          </a:p>
          <a:p>
            <a:pPr marL="755015" marR="5080" lvl="1" indent="-285750">
              <a:lnSpc>
                <a:spcPts val="1400"/>
              </a:lnSpc>
              <a:spcBef>
                <a:spcPts val="900"/>
              </a:spcBef>
              <a:buFontTx/>
              <a:buChar char="+"/>
            </a:pPr>
            <a:r>
              <a:rPr sz="1400" b="0" spc="2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Exposure </a:t>
            </a:r>
            <a:r>
              <a:rPr sz="1400" b="0" spc="-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to </a:t>
            </a:r>
            <a:r>
              <a:rPr sz="1400" b="0" spc="2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certain </a:t>
            </a:r>
            <a:r>
              <a:rPr sz="1400" b="0" spc="2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metals can lead </a:t>
            </a:r>
            <a:r>
              <a:rPr sz="1400" b="0" spc="-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to </a:t>
            </a:r>
            <a:r>
              <a:rPr sz="1400" b="0" spc="2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adverse </a:t>
            </a:r>
            <a:r>
              <a:rPr sz="1400" b="0" spc="1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effects </a:t>
            </a:r>
            <a:r>
              <a:rPr sz="1400" b="0" spc="1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on </a:t>
            </a:r>
            <a:r>
              <a:rPr sz="1400" b="0" spc="1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the </a:t>
            </a:r>
            <a:r>
              <a:rPr sz="1400" b="0" spc="2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nervous  </a:t>
            </a:r>
            <a:r>
              <a:rPr sz="1400" b="0" spc="2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and cardiovascular </a:t>
            </a:r>
            <a:r>
              <a:rPr sz="1400" b="0" spc="1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systems </a:t>
            </a:r>
            <a:r>
              <a:rPr sz="1400" b="0" spc="2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increased </a:t>
            </a:r>
            <a:r>
              <a:rPr sz="1400" b="0" spc="1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risk </a:t>
            </a:r>
            <a:r>
              <a:rPr sz="1400" b="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of </a:t>
            </a:r>
            <a:r>
              <a:rPr sz="1400" b="0" spc="1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cancer, </a:t>
            </a:r>
            <a:r>
              <a:rPr sz="1400" b="0" spc="2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lung and kidney  damage </a:t>
            </a:r>
            <a:r>
              <a:rPr sz="1400" b="0" spc="1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as well as weakened</a:t>
            </a:r>
            <a:r>
              <a:rPr sz="1400" b="0" spc="3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 </a:t>
            </a:r>
            <a:r>
              <a:rPr sz="1400" b="0" spc="3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bones.</a:t>
            </a:r>
            <a:endParaRPr sz="1400" dirty="0">
              <a:latin typeface="NeueHaasGroteskDisp Pro"/>
              <a:cs typeface="NeueHaasGroteskDisp Pro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65"/>
              </a:lnSpc>
            </a:pPr>
            <a:r>
              <a:rPr spc="5" dirty="0"/>
              <a:t>New </a:t>
            </a:r>
            <a:r>
              <a:rPr spc="-5" dirty="0"/>
              <a:t>York </a:t>
            </a:r>
            <a:r>
              <a:rPr spc="15" dirty="0"/>
              <a:t>Build </a:t>
            </a:r>
            <a:r>
              <a:rPr spc="10" dirty="0"/>
              <a:t>Conference </a:t>
            </a:r>
            <a:r>
              <a:rPr b="0" dirty="0">
                <a:latin typeface="NeueHaasGroteskDisp Pro"/>
                <a:cs typeface="NeueHaasGroteskDisp Pro"/>
              </a:rPr>
              <a:t>| </a:t>
            </a:r>
            <a:r>
              <a:rPr spc="10" dirty="0"/>
              <a:t>February 13,</a:t>
            </a:r>
            <a:r>
              <a:rPr spc="-10" dirty="0"/>
              <a:t> </a:t>
            </a:r>
            <a:r>
              <a:rPr spc="5" dirty="0"/>
              <a:t>2023</a:t>
            </a:r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C427B101-9C91-B9E9-9911-6A5B0C2F79F7}"/>
              </a:ext>
            </a:extLst>
          </p:cNvPr>
          <p:cNvSpPr txBox="1"/>
          <p:nvPr/>
        </p:nvSpPr>
        <p:spPr>
          <a:xfrm>
            <a:off x="353059" y="383540"/>
            <a:ext cx="4060190" cy="432434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60"/>
              </a:spcBef>
            </a:pPr>
            <a:r>
              <a:rPr sz="1200" b="1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WORKSHOP </a:t>
            </a:r>
            <a:r>
              <a:rPr sz="1200" b="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| </a:t>
            </a:r>
            <a:r>
              <a:rPr sz="1200" b="1" spc="5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Materials </a:t>
            </a:r>
            <a:r>
              <a:rPr sz="1200" b="1" spc="10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and</a:t>
            </a:r>
            <a:r>
              <a:rPr sz="1200" b="1" spc="-30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 </a:t>
            </a:r>
            <a:r>
              <a:rPr sz="1200" b="1" spc="5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Health:</a:t>
            </a:r>
            <a:endParaRPr sz="1200" dirty="0">
              <a:latin typeface="Neue Haas Grotesk Display Pro"/>
              <a:cs typeface="Neue Haas Grotesk Display Pro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1200" b="1" spc="10" dirty="0">
                <a:solidFill>
                  <a:schemeClr val="accent1"/>
                </a:solidFill>
                <a:latin typeface="Neue Haas Grotesk Display Pro"/>
                <a:cs typeface="Neue Haas Grotesk Display Pro"/>
              </a:rPr>
              <a:t>Designing Building Solutions </a:t>
            </a:r>
            <a:r>
              <a:rPr sz="1200" b="1" dirty="0">
                <a:solidFill>
                  <a:schemeClr val="accent1"/>
                </a:solidFill>
                <a:latin typeface="Neue Haas Grotesk Display Pro"/>
                <a:cs typeface="Neue Haas Grotesk Display Pro"/>
              </a:rPr>
              <a:t>for </a:t>
            </a:r>
            <a:r>
              <a:rPr sz="1200" b="1" spc="10" dirty="0">
                <a:solidFill>
                  <a:schemeClr val="accent1"/>
                </a:solidFill>
                <a:latin typeface="Neue Haas Grotesk Display Pro"/>
                <a:cs typeface="Neue Haas Grotesk Display Pro"/>
              </a:rPr>
              <a:t>Human</a:t>
            </a:r>
            <a:r>
              <a:rPr sz="1200" b="1" spc="55" dirty="0">
                <a:solidFill>
                  <a:schemeClr val="accent1"/>
                </a:solidFill>
                <a:latin typeface="Neue Haas Grotesk Display Pro"/>
                <a:cs typeface="Neue Haas Grotesk Display Pro"/>
              </a:rPr>
              <a:t> </a:t>
            </a:r>
            <a:r>
              <a:rPr sz="1200" b="1" spc="5" dirty="0">
                <a:solidFill>
                  <a:schemeClr val="accent1"/>
                </a:solidFill>
                <a:latin typeface="Neue Haas Grotesk Display Pro"/>
                <a:cs typeface="Neue Haas Grotesk Display Pro"/>
              </a:rPr>
              <a:t>Well-Being</a:t>
            </a:r>
            <a:endParaRPr sz="1200" dirty="0">
              <a:solidFill>
                <a:schemeClr val="accent1"/>
              </a:solidFill>
              <a:latin typeface="Neue Haas Grotesk Display Pro"/>
              <a:cs typeface="Neue Haas Grotesk Display Pr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00025" y="1178661"/>
            <a:ext cx="5625896" cy="50790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53059" y="383540"/>
            <a:ext cx="5846966" cy="6019725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60"/>
              </a:spcBef>
            </a:pPr>
            <a:r>
              <a:rPr sz="1200" b="1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WORKSHOP </a:t>
            </a:r>
            <a:r>
              <a:rPr sz="1200" b="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| </a:t>
            </a:r>
            <a:r>
              <a:rPr sz="1200" b="1" spc="5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Materials </a:t>
            </a:r>
            <a:r>
              <a:rPr sz="1200" b="1" spc="10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and</a:t>
            </a:r>
            <a:r>
              <a:rPr sz="1200" b="1" spc="-25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 </a:t>
            </a:r>
            <a:r>
              <a:rPr sz="1200" b="1" spc="5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Health:</a:t>
            </a:r>
            <a:endParaRPr sz="1200" dirty="0">
              <a:latin typeface="Neue Haas Grotesk Display Pro"/>
              <a:cs typeface="Neue Haas Grotesk Display Pro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1200" b="1" spc="10" dirty="0">
                <a:solidFill>
                  <a:schemeClr val="accent1"/>
                </a:solidFill>
                <a:latin typeface="Neue Haas Grotesk Display Pro"/>
                <a:cs typeface="Neue Haas Grotesk Display Pro"/>
              </a:rPr>
              <a:t>Designing Building Solutions </a:t>
            </a:r>
            <a:r>
              <a:rPr sz="1200" b="1" dirty="0">
                <a:solidFill>
                  <a:schemeClr val="accent1"/>
                </a:solidFill>
                <a:latin typeface="Neue Haas Grotesk Display Pro"/>
                <a:cs typeface="Neue Haas Grotesk Display Pro"/>
              </a:rPr>
              <a:t>for </a:t>
            </a:r>
            <a:r>
              <a:rPr sz="1200" b="1" spc="10" dirty="0">
                <a:solidFill>
                  <a:schemeClr val="accent1"/>
                </a:solidFill>
                <a:latin typeface="Neue Haas Grotesk Display Pro"/>
                <a:cs typeface="Neue Haas Grotesk Display Pro"/>
              </a:rPr>
              <a:t>Human</a:t>
            </a:r>
            <a:r>
              <a:rPr sz="1200" b="1" spc="65" dirty="0">
                <a:solidFill>
                  <a:schemeClr val="accent1"/>
                </a:solidFill>
                <a:latin typeface="Neue Haas Grotesk Display Pro"/>
                <a:cs typeface="Neue Haas Grotesk Display Pro"/>
              </a:rPr>
              <a:t> </a:t>
            </a:r>
            <a:r>
              <a:rPr sz="1200" b="1" spc="5" dirty="0">
                <a:solidFill>
                  <a:schemeClr val="accent1"/>
                </a:solidFill>
                <a:latin typeface="Neue Haas Grotesk Display Pro"/>
                <a:cs typeface="Neue Haas Grotesk Display Pro"/>
              </a:rPr>
              <a:t>Well-Being</a:t>
            </a:r>
            <a:endParaRPr sz="1200" dirty="0">
              <a:solidFill>
                <a:schemeClr val="accent1"/>
              </a:solidFill>
              <a:latin typeface="Neue Haas Grotesk Display Pro"/>
              <a:cs typeface="Neue Haas Grotesk Display Pro"/>
            </a:endParaRPr>
          </a:p>
          <a:p>
            <a:pPr>
              <a:lnSpc>
                <a:spcPct val="100000"/>
              </a:lnSpc>
            </a:pPr>
            <a:endParaRPr sz="1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9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b="1" spc="30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What </a:t>
            </a:r>
            <a:r>
              <a:rPr sz="2400" b="1" spc="40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Defines</a:t>
            </a:r>
            <a:r>
              <a:rPr sz="2400" b="1" spc="200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 </a:t>
            </a:r>
            <a:r>
              <a:rPr sz="2400" b="1" spc="50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'Healthy'?</a:t>
            </a:r>
            <a:endParaRPr sz="2400" dirty="0">
              <a:latin typeface="Neue Haas Grotesk Display Pro"/>
              <a:cs typeface="Neue Haas Grotesk Display Pro"/>
            </a:endParaRPr>
          </a:p>
          <a:p>
            <a:pPr marL="241300" indent="-228600">
              <a:lnSpc>
                <a:spcPct val="100000"/>
              </a:lnSpc>
              <a:spcBef>
                <a:spcPts val="869"/>
              </a:spcBef>
              <a:buChar char="•"/>
              <a:tabLst>
                <a:tab pos="240665" algn="l"/>
                <a:tab pos="241300" algn="l"/>
              </a:tabLst>
            </a:pPr>
            <a:r>
              <a:rPr sz="1800" b="1" spc="35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Ingredients</a:t>
            </a:r>
            <a:r>
              <a:rPr sz="1800" b="1" spc="85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 </a:t>
            </a:r>
            <a:r>
              <a:rPr sz="1800" b="1" spc="40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Disclosure</a:t>
            </a:r>
            <a:endParaRPr sz="1800" dirty="0">
              <a:latin typeface="Neue Haas Grotesk Display Pro"/>
              <a:cs typeface="Neue Haas Grotesk Display Pro"/>
            </a:endParaRPr>
          </a:p>
          <a:p>
            <a:pPr marL="297815" marR="218440" indent="-285750">
              <a:lnSpc>
                <a:spcPct val="107100"/>
              </a:lnSpc>
              <a:spcBef>
                <a:spcPts val="370"/>
              </a:spcBef>
              <a:buFontTx/>
              <a:buChar char="+"/>
            </a:pPr>
            <a:r>
              <a:rPr lang="en-US" sz="1400" b="1" spc="25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Health </a:t>
            </a:r>
            <a:r>
              <a:rPr lang="en-US" sz="1400" b="1" spc="20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Product </a:t>
            </a:r>
            <a:r>
              <a:rPr lang="en-US" sz="1400" b="1" spc="25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Declaration </a:t>
            </a:r>
            <a:r>
              <a:rPr lang="en-US" sz="1400" b="0" spc="1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with </a:t>
            </a:r>
            <a:r>
              <a:rPr lang="en-US" sz="1400" b="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a </a:t>
            </a:r>
            <a:r>
              <a:rPr lang="en-US" sz="1400" b="0" spc="2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Disclosure </a:t>
            </a:r>
            <a:r>
              <a:rPr lang="en-US" sz="1400" b="0" spc="1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Level </a:t>
            </a:r>
            <a:r>
              <a:rPr lang="en-US" sz="1400" b="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of </a:t>
            </a:r>
            <a:r>
              <a:rPr lang="en-US" sz="1400" b="0" spc="2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100 </a:t>
            </a:r>
            <a:r>
              <a:rPr lang="en-US" sz="1400" b="0" spc="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vs </a:t>
            </a:r>
            <a:r>
              <a:rPr lang="en-US" sz="1400" b="0" spc="2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1000  </a:t>
            </a:r>
            <a:r>
              <a:rPr lang="en-US" sz="1400" b="0" spc="2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parts per</a:t>
            </a:r>
            <a:r>
              <a:rPr lang="en-US" sz="1400" b="0" spc="114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 </a:t>
            </a:r>
            <a:r>
              <a:rPr lang="en-US" sz="1400" b="0" spc="2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million</a:t>
            </a:r>
            <a:endParaRPr lang="en-US" sz="1400" dirty="0">
              <a:latin typeface="NeueHaasGroteskDisp Pro"/>
              <a:cs typeface="NeueHaasGroteskDisp Pro"/>
            </a:endParaRPr>
          </a:p>
          <a:p>
            <a:pPr marL="298450" indent="-285750">
              <a:spcBef>
                <a:spcPts val="1019"/>
              </a:spcBef>
              <a:buFontTx/>
              <a:buChar char="+"/>
            </a:pPr>
            <a:r>
              <a:rPr lang="en-US" sz="1400" b="1" spc="20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Verification </a:t>
            </a:r>
            <a:r>
              <a:rPr lang="en-US" sz="1400" b="1" spc="25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Label </a:t>
            </a:r>
            <a:r>
              <a:rPr lang="en-US" sz="1400" b="0" spc="1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(third </a:t>
            </a:r>
            <a:r>
              <a:rPr lang="en-US" sz="1400" b="0" spc="2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party </a:t>
            </a:r>
            <a:r>
              <a:rPr lang="en-US" sz="1400" b="0" spc="1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or</a:t>
            </a:r>
            <a:r>
              <a:rPr lang="en-US" sz="1400" b="0" spc="7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 </a:t>
            </a:r>
            <a:r>
              <a:rPr lang="en-US" sz="1400" b="0" spc="2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self-disclosed)</a:t>
            </a:r>
            <a:endParaRPr lang="en-US" sz="1400" dirty="0">
              <a:latin typeface="NeueHaasGroteskDisp Pro"/>
              <a:cs typeface="NeueHaasGroteskDisp Pro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300" dirty="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buChar char="•"/>
              <a:tabLst>
                <a:tab pos="240665" algn="l"/>
                <a:tab pos="241300" algn="l"/>
              </a:tabLst>
            </a:pPr>
            <a:r>
              <a:rPr sz="1800" b="1" spc="10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Free of </a:t>
            </a:r>
            <a:r>
              <a:rPr sz="1800" b="1" spc="30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Restricted</a:t>
            </a:r>
            <a:r>
              <a:rPr sz="1800" b="1" spc="245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 </a:t>
            </a:r>
            <a:r>
              <a:rPr sz="1800" b="1" spc="35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Substances</a:t>
            </a:r>
            <a:endParaRPr sz="1800" dirty="0">
              <a:latin typeface="Neue Haas Grotesk Display Pro"/>
              <a:cs typeface="Neue Haas Grotesk Display Pro"/>
            </a:endParaRPr>
          </a:p>
          <a:p>
            <a:pPr marL="297815" marR="363855" indent="-285750">
              <a:lnSpc>
                <a:spcPct val="107100"/>
              </a:lnSpc>
              <a:spcBef>
                <a:spcPts val="370"/>
              </a:spcBef>
              <a:buFontTx/>
              <a:buChar char="+"/>
            </a:pPr>
            <a:r>
              <a:rPr sz="1400" b="1" spc="15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No </a:t>
            </a:r>
            <a:r>
              <a:rPr sz="1400" b="1" spc="25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GreenScreen </a:t>
            </a:r>
            <a:r>
              <a:rPr sz="1400" b="1" spc="30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Benchmark </a:t>
            </a:r>
            <a:r>
              <a:rPr sz="1400" b="1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1 </a:t>
            </a:r>
            <a:r>
              <a:rPr sz="1400" b="1" spc="30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Chemicals: </a:t>
            </a:r>
            <a:r>
              <a:rPr sz="1400" b="0" spc="2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Chemicals </a:t>
            </a:r>
            <a:r>
              <a:rPr sz="1400" b="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of </a:t>
            </a:r>
            <a:r>
              <a:rPr sz="1400" b="0" spc="2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High  Concerns </a:t>
            </a:r>
            <a:r>
              <a:rPr sz="1400" b="0" spc="1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linked </a:t>
            </a:r>
            <a:r>
              <a:rPr sz="1400" b="0" spc="-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to </a:t>
            </a:r>
            <a:r>
              <a:rPr sz="1400" b="0" spc="2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carcinogenicity, </a:t>
            </a:r>
            <a:r>
              <a:rPr sz="1400" b="0" spc="1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mutagenicity, reproductive or  </a:t>
            </a:r>
            <a:r>
              <a:rPr sz="1400" b="0" spc="2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developmental </a:t>
            </a:r>
            <a:r>
              <a:rPr sz="1400" b="0" spc="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toxicity, </a:t>
            </a:r>
            <a:r>
              <a:rPr sz="1400" b="0" spc="2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and </a:t>
            </a:r>
            <a:r>
              <a:rPr sz="1400" b="0" spc="2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endocrine</a:t>
            </a:r>
            <a:r>
              <a:rPr sz="1400" b="0" spc="24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 </a:t>
            </a:r>
            <a:r>
              <a:rPr sz="1400" b="0" spc="2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disruption</a:t>
            </a:r>
            <a:endParaRPr lang="en-US" sz="1400" b="0" dirty="0">
              <a:latin typeface="NeueHaasGroteskDisp Pro"/>
              <a:cs typeface="NeueHaasGroteskDisp Pro"/>
            </a:endParaRPr>
          </a:p>
          <a:p>
            <a:pPr marL="755015" marR="363855" lvl="1" indent="-285750">
              <a:lnSpc>
                <a:spcPct val="107100"/>
              </a:lnSpc>
              <a:spcBef>
                <a:spcPts val="370"/>
              </a:spcBef>
              <a:buFont typeface="Wingdings" panose="05000000000000000000" pitchFamily="2" charset="2"/>
              <a:buChar char="Ø"/>
            </a:pPr>
            <a:r>
              <a:rPr sz="1400" b="0" spc="2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e.g. triclosan </a:t>
            </a:r>
            <a:r>
              <a:rPr sz="1400" b="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- </a:t>
            </a:r>
            <a:r>
              <a:rPr sz="1400" b="0" spc="1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an </a:t>
            </a:r>
            <a:r>
              <a:rPr sz="1400" b="0" spc="2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antimicrobial used </a:t>
            </a:r>
            <a:r>
              <a:rPr sz="1400" b="0" spc="1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in </a:t>
            </a:r>
            <a:r>
              <a:rPr sz="1400" b="0" spc="2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personal </a:t>
            </a:r>
            <a:r>
              <a:rPr sz="1400" b="0" spc="1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care </a:t>
            </a:r>
            <a:r>
              <a:rPr sz="1400" b="0" spc="2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products</a:t>
            </a:r>
            <a:r>
              <a:rPr lang="en-US" sz="1400" b="0" spc="2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 and textiles</a:t>
            </a:r>
            <a:endParaRPr sz="1400" dirty="0">
              <a:latin typeface="NeueHaasGroteskDisp Pro"/>
              <a:cs typeface="NeueHaasGroteskDisp Pro"/>
            </a:endParaRPr>
          </a:p>
          <a:p>
            <a:pPr marL="297815" marR="5080" indent="-285750">
              <a:lnSpc>
                <a:spcPct val="107100"/>
              </a:lnSpc>
              <a:spcBef>
                <a:spcPts val="900"/>
              </a:spcBef>
              <a:buFontTx/>
              <a:buChar char="+"/>
            </a:pPr>
            <a:r>
              <a:rPr lang="en-US" sz="1400" b="1" spc="10" dirty="0" err="1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IL</a:t>
            </a:r>
            <a:r>
              <a:rPr sz="1400" b="1" spc="10" dirty="0" err="1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FI</a:t>
            </a:r>
            <a:r>
              <a:rPr sz="1400" b="1" spc="10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 </a:t>
            </a:r>
            <a:r>
              <a:rPr sz="1400" b="1" spc="25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RedList </a:t>
            </a:r>
            <a:r>
              <a:rPr sz="1400" b="1" spc="10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Free: </a:t>
            </a:r>
            <a:r>
              <a:rPr sz="1400" b="0" spc="1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“Worst </a:t>
            </a:r>
            <a:r>
              <a:rPr sz="1400" b="0" spc="1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in </a:t>
            </a:r>
            <a:r>
              <a:rPr sz="1400" b="0" spc="2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class” materials, </a:t>
            </a:r>
            <a:r>
              <a:rPr sz="1400" b="0" spc="3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chemicals, </a:t>
            </a:r>
            <a:r>
              <a:rPr sz="1400" b="0" spc="2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and  elements </a:t>
            </a:r>
            <a:r>
              <a:rPr sz="1400" b="0" spc="1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known </a:t>
            </a:r>
            <a:r>
              <a:rPr sz="1400" b="0" spc="-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to </a:t>
            </a:r>
            <a:r>
              <a:rPr sz="1400" b="0" spc="2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pose serious </a:t>
            </a:r>
            <a:r>
              <a:rPr sz="1400" b="0" spc="1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risks </a:t>
            </a:r>
            <a:r>
              <a:rPr sz="1400" b="0" spc="-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to </a:t>
            </a:r>
            <a:r>
              <a:rPr sz="1400" b="0" spc="2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human </a:t>
            </a:r>
            <a:r>
              <a:rPr sz="1400" b="0" spc="1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health </a:t>
            </a:r>
            <a:r>
              <a:rPr sz="1400" b="0" spc="2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and </a:t>
            </a:r>
            <a:r>
              <a:rPr sz="1400" b="0" spc="1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the greater  </a:t>
            </a:r>
            <a:r>
              <a:rPr sz="1400" b="0" spc="1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ecosystem</a:t>
            </a:r>
            <a:r>
              <a:rPr sz="1400" b="0" spc="6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 </a:t>
            </a:r>
            <a:r>
              <a:rPr sz="1400" b="0" spc="1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that</a:t>
            </a:r>
            <a:r>
              <a:rPr sz="1400" b="0" spc="7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 </a:t>
            </a:r>
            <a:r>
              <a:rPr sz="1400" b="0" spc="1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are</a:t>
            </a:r>
            <a:r>
              <a:rPr sz="1400" b="0" spc="7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 </a:t>
            </a:r>
            <a:r>
              <a:rPr sz="1400" b="0" spc="1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prevalent</a:t>
            </a:r>
            <a:r>
              <a:rPr sz="1400" b="0" spc="7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 </a:t>
            </a:r>
            <a:r>
              <a:rPr sz="1400" b="0" spc="1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in</a:t>
            </a:r>
            <a:r>
              <a:rPr sz="1400" b="0" spc="7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 </a:t>
            </a:r>
            <a:r>
              <a:rPr sz="1400" b="0" spc="1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the</a:t>
            </a:r>
            <a:r>
              <a:rPr sz="1400" b="0" spc="7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 </a:t>
            </a:r>
            <a:r>
              <a:rPr sz="1400" b="0" spc="2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building</a:t>
            </a:r>
            <a:r>
              <a:rPr sz="1400" b="0" spc="7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 </a:t>
            </a:r>
            <a:r>
              <a:rPr sz="1400" b="0" spc="2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products</a:t>
            </a:r>
            <a:r>
              <a:rPr sz="1400" b="0" spc="7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 </a:t>
            </a:r>
            <a:r>
              <a:rPr sz="1400" b="0" spc="2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industry</a:t>
            </a:r>
            <a:endParaRPr sz="1400" dirty="0">
              <a:latin typeface="NeueHaasGroteskDisp Pro"/>
              <a:cs typeface="NeueHaasGroteskDisp Pro"/>
            </a:endParaRPr>
          </a:p>
          <a:p>
            <a:pPr marL="551815" indent="-285750">
              <a:spcBef>
                <a:spcPts val="1019"/>
              </a:spcBef>
              <a:buFont typeface="Wingdings" panose="05000000000000000000" pitchFamily="2" charset="2"/>
              <a:buChar char="Ø"/>
            </a:pPr>
            <a:r>
              <a:rPr sz="1400" b="0" spc="2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e.g. </a:t>
            </a:r>
            <a:r>
              <a:rPr sz="1400" b="0" spc="1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phthalates </a:t>
            </a:r>
            <a:r>
              <a:rPr sz="1400" b="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- a </a:t>
            </a:r>
            <a:r>
              <a:rPr sz="1400" b="0" spc="1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plasticizer found </a:t>
            </a:r>
            <a:r>
              <a:rPr sz="1400" b="0" spc="1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in </a:t>
            </a:r>
            <a:r>
              <a:rPr sz="1400" b="0" spc="2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plastic and </a:t>
            </a:r>
            <a:r>
              <a:rPr sz="1400" b="0" spc="1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vinyl </a:t>
            </a:r>
            <a:r>
              <a:rPr sz="1400" b="0" spc="2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products</a:t>
            </a:r>
            <a:endParaRPr sz="1400" dirty="0">
              <a:latin typeface="NeueHaasGroteskDisp Pro"/>
              <a:cs typeface="NeueHaasGroteskDisp Pro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300" dirty="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5"/>
              </a:spcBef>
              <a:buChar char="•"/>
              <a:tabLst>
                <a:tab pos="240665" algn="l"/>
                <a:tab pos="241300" algn="l"/>
              </a:tabLst>
            </a:pPr>
            <a:r>
              <a:rPr sz="1800" b="1" spc="10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Low </a:t>
            </a:r>
            <a:r>
              <a:rPr sz="1800" b="1" spc="20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or No </a:t>
            </a:r>
            <a:r>
              <a:rPr sz="1800" b="1" spc="15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VOCs </a:t>
            </a:r>
            <a:r>
              <a:rPr sz="1800" b="1" spc="25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(Volatile </a:t>
            </a:r>
            <a:r>
              <a:rPr sz="1800" b="1" spc="40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Organic</a:t>
            </a:r>
            <a:r>
              <a:rPr sz="1800" b="1" spc="125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 </a:t>
            </a:r>
            <a:r>
              <a:rPr sz="1800" b="1" spc="35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Compounds)</a:t>
            </a:r>
            <a:endParaRPr sz="1800" dirty="0">
              <a:latin typeface="Neue Haas Grotesk Display Pro"/>
              <a:cs typeface="Neue Haas Grotesk Display Pro"/>
            </a:endParaRPr>
          </a:p>
          <a:p>
            <a:pPr marL="297815" marR="363855" indent="-285750">
              <a:lnSpc>
                <a:spcPct val="107100"/>
              </a:lnSpc>
              <a:spcBef>
                <a:spcPts val="370"/>
              </a:spcBef>
              <a:buFontTx/>
              <a:buChar char="+"/>
            </a:pPr>
            <a:r>
              <a:rPr sz="1400" b="1" spc="15" dirty="0">
                <a:solidFill>
                  <a:srgbClr val="000009"/>
                </a:solidFill>
                <a:latin typeface="Neue Haas Grotesk Display Pro"/>
              </a:rPr>
              <a:t>Verification Label </a:t>
            </a:r>
            <a:r>
              <a:rPr sz="1400" spc="15" dirty="0">
                <a:solidFill>
                  <a:srgbClr val="000009"/>
                </a:solidFill>
                <a:latin typeface="Neue Haas Grotesk Display Pro"/>
              </a:rPr>
              <a:t>(third party or self-disclosed)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65"/>
              </a:lnSpc>
            </a:pPr>
            <a:r>
              <a:rPr spc="5" dirty="0"/>
              <a:t>New </a:t>
            </a:r>
            <a:r>
              <a:rPr spc="-5" dirty="0"/>
              <a:t>York </a:t>
            </a:r>
            <a:r>
              <a:rPr spc="15" dirty="0"/>
              <a:t>Build </a:t>
            </a:r>
            <a:r>
              <a:rPr spc="10" dirty="0"/>
              <a:t>Conference </a:t>
            </a:r>
            <a:r>
              <a:rPr b="0" dirty="0">
                <a:latin typeface="NeueHaasGroteskDisp Pro"/>
                <a:cs typeface="NeueHaasGroteskDisp Pro"/>
              </a:rPr>
              <a:t>| </a:t>
            </a:r>
            <a:r>
              <a:rPr spc="10" dirty="0"/>
              <a:t>February 13,</a:t>
            </a:r>
            <a:r>
              <a:rPr spc="-10" dirty="0"/>
              <a:t> </a:t>
            </a:r>
            <a:r>
              <a:rPr spc="5" dirty="0"/>
              <a:t>2023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365760" y="1508521"/>
            <a:ext cx="6094171" cy="304708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38479" y="3879025"/>
            <a:ext cx="271145" cy="155575"/>
          </a:xfrm>
          <a:custGeom>
            <a:avLst/>
            <a:gdLst/>
            <a:ahLst/>
            <a:cxnLst/>
            <a:rect l="l" t="t" r="r" b="b"/>
            <a:pathLst>
              <a:path w="271145" h="155575">
                <a:moveTo>
                  <a:pt x="0" y="155295"/>
                </a:moveTo>
                <a:lnTo>
                  <a:pt x="270713" y="0"/>
                </a:lnTo>
              </a:path>
            </a:pathLst>
          </a:custGeom>
          <a:ln w="88900">
            <a:solidFill>
              <a:srgbClr val="006F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825132" y="2308476"/>
            <a:ext cx="5000802" cy="39505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518869" y="4632439"/>
            <a:ext cx="1167765" cy="984250"/>
          </a:xfrm>
          <a:custGeom>
            <a:avLst/>
            <a:gdLst/>
            <a:ahLst/>
            <a:cxnLst/>
            <a:rect l="l" t="t" r="r" b="b"/>
            <a:pathLst>
              <a:path w="1167765" h="984250">
                <a:moveTo>
                  <a:pt x="46087" y="0"/>
                </a:moveTo>
                <a:lnTo>
                  <a:pt x="13781" y="68222"/>
                </a:lnTo>
                <a:lnTo>
                  <a:pt x="7052" y="113022"/>
                </a:lnTo>
                <a:lnTo>
                  <a:pt x="2453" y="158255"/>
                </a:lnTo>
                <a:lnTo>
                  <a:pt x="72" y="203784"/>
                </a:lnTo>
                <a:lnTo>
                  <a:pt x="0" y="249470"/>
                </a:lnTo>
                <a:lnTo>
                  <a:pt x="2323" y="295179"/>
                </a:lnTo>
                <a:lnTo>
                  <a:pt x="7133" y="340771"/>
                </a:lnTo>
                <a:lnTo>
                  <a:pt x="14517" y="386111"/>
                </a:lnTo>
                <a:lnTo>
                  <a:pt x="24565" y="431060"/>
                </a:lnTo>
                <a:lnTo>
                  <a:pt x="37365" y="475482"/>
                </a:lnTo>
                <a:lnTo>
                  <a:pt x="53008" y="519240"/>
                </a:lnTo>
                <a:lnTo>
                  <a:pt x="71581" y="562197"/>
                </a:lnTo>
                <a:lnTo>
                  <a:pt x="93173" y="604215"/>
                </a:lnTo>
                <a:lnTo>
                  <a:pt x="117875" y="645158"/>
                </a:lnTo>
                <a:lnTo>
                  <a:pt x="145775" y="684887"/>
                </a:lnTo>
                <a:lnTo>
                  <a:pt x="176961" y="723267"/>
                </a:lnTo>
                <a:lnTo>
                  <a:pt x="211523" y="760159"/>
                </a:lnTo>
                <a:lnTo>
                  <a:pt x="249550" y="795428"/>
                </a:lnTo>
                <a:lnTo>
                  <a:pt x="287608" y="826336"/>
                </a:lnTo>
                <a:lnTo>
                  <a:pt x="327918" y="855144"/>
                </a:lnTo>
                <a:lnTo>
                  <a:pt x="370301" y="881631"/>
                </a:lnTo>
                <a:lnTo>
                  <a:pt x="414577" y="905576"/>
                </a:lnTo>
                <a:lnTo>
                  <a:pt x="460569" y="926760"/>
                </a:lnTo>
                <a:lnTo>
                  <a:pt x="508097" y="944962"/>
                </a:lnTo>
                <a:lnTo>
                  <a:pt x="556983" y="959963"/>
                </a:lnTo>
                <a:lnTo>
                  <a:pt x="607046" y="971541"/>
                </a:lnTo>
                <a:lnTo>
                  <a:pt x="658109" y="979476"/>
                </a:lnTo>
                <a:lnTo>
                  <a:pt x="709683" y="983515"/>
                </a:lnTo>
                <a:lnTo>
                  <a:pt x="760696" y="983748"/>
                </a:lnTo>
                <a:lnTo>
                  <a:pt x="811160" y="980606"/>
                </a:lnTo>
                <a:lnTo>
                  <a:pt x="861088" y="974521"/>
                </a:lnTo>
                <a:lnTo>
                  <a:pt x="910490" y="965922"/>
                </a:lnTo>
                <a:lnTo>
                  <a:pt x="959378" y="955241"/>
                </a:lnTo>
                <a:lnTo>
                  <a:pt x="998103" y="945371"/>
                </a:lnTo>
                <a:lnTo>
                  <a:pt x="778563" y="945371"/>
                </a:lnTo>
                <a:lnTo>
                  <a:pt x="728126" y="945290"/>
                </a:lnTo>
                <a:lnTo>
                  <a:pt x="677210" y="941402"/>
                </a:lnTo>
                <a:lnTo>
                  <a:pt x="623897" y="933069"/>
                </a:lnTo>
                <a:lnTo>
                  <a:pt x="571598" y="920730"/>
                </a:lnTo>
                <a:lnTo>
                  <a:pt x="520552" y="904642"/>
                </a:lnTo>
                <a:lnTo>
                  <a:pt x="470998" y="885063"/>
                </a:lnTo>
                <a:lnTo>
                  <a:pt x="423175" y="862249"/>
                </a:lnTo>
                <a:lnTo>
                  <a:pt x="377320" y="836458"/>
                </a:lnTo>
                <a:lnTo>
                  <a:pt x="333675" y="807948"/>
                </a:lnTo>
                <a:lnTo>
                  <a:pt x="292476" y="776975"/>
                </a:lnTo>
                <a:lnTo>
                  <a:pt x="252853" y="742732"/>
                </a:lnTo>
                <a:lnTo>
                  <a:pt x="216714" y="706750"/>
                </a:lnTo>
                <a:lnTo>
                  <a:pt x="183979" y="669169"/>
                </a:lnTo>
                <a:lnTo>
                  <a:pt x="154568" y="630133"/>
                </a:lnTo>
                <a:lnTo>
                  <a:pt x="128401" y="589785"/>
                </a:lnTo>
                <a:lnTo>
                  <a:pt x="105398" y="548267"/>
                </a:lnTo>
                <a:lnTo>
                  <a:pt x="85479" y="505722"/>
                </a:lnTo>
                <a:lnTo>
                  <a:pt x="68565" y="462291"/>
                </a:lnTo>
                <a:lnTo>
                  <a:pt x="54575" y="418119"/>
                </a:lnTo>
                <a:lnTo>
                  <a:pt x="43429" y="373347"/>
                </a:lnTo>
                <a:lnTo>
                  <a:pt x="35048" y="328118"/>
                </a:lnTo>
                <a:lnTo>
                  <a:pt x="29352" y="282574"/>
                </a:lnTo>
                <a:lnTo>
                  <a:pt x="26260" y="236859"/>
                </a:lnTo>
                <a:lnTo>
                  <a:pt x="25693" y="191114"/>
                </a:lnTo>
                <a:lnTo>
                  <a:pt x="27571" y="145483"/>
                </a:lnTo>
                <a:lnTo>
                  <a:pt x="31813" y="100108"/>
                </a:lnTo>
                <a:lnTo>
                  <a:pt x="38341" y="55131"/>
                </a:lnTo>
                <a:lnTo>
                  <a:pt x="47074" y="10695"/>
                </a:lnTo>
                <a:lnTo>
                  <a:pt x="46087" y="0"/>
                </a:lnTo>
                <a:close/>
              </a:path>
              <a:path w="1167765" h="984250">
                <a:moveTo>
                  <a:pt x="1163861" y="861760"/>
                </a:moveTo>
                <a:lnTo>
                  <a:pt x="1070682" y="890539"/>
                </a:lnTo>
                <a:lnTo>
                  <a:pt x="1023286" y="904060"/>
                </a:lnTo>
                <a:lnTo>
                  <a:pt x="975364" y="916416"/>
                </a:lnTo>
                <a:lnTo>
                  <a:pt x="926922" y="927165"/>
                </a:lnTo>
                <a:lnTo>
                  <a:pt x="877969" y="935868"/>
                </a:lnTo>
                <a:lnTo>
                  <a:pt x="828514" y="942083"/>
                </a:lnTo>
                <a:lnTo>
                  <a:pt x="778563" y="945371"/>
                </a:lnTo>
                <a:lnTo>
                  <a:pt x="998103" y="945371"/>
                </a:lnTo>
                <a:lnTo>
                  <a:pt x="1055661" y="929354"/>
                </a:lnTo>
                <a:lnTo>
                  <a:pt x="1103079" y="915009"/>
                </a:lnTo>
                <a:lnTo>
                  <a:pt x="1150031" y="900304"/>
                </a:lnTo>
                <a:lnTo>
                  <a:pt x="1167370" y="865993"/>
                </a:lnTo>
                <a:lnTo>
                  <a:pt x="1163861" y="861760"/>
                </a:lnTo>
                <a:close/>
              </a:path>
            </a:pathLst>
          </a:custGeom>
          <a:solidFill>
            <a:srgbClr val="2319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326762" y="5406771"/>
            <a:ext cx="394335" cy="423545"/>
          </a:xfrm>
          <a:custGeom>
            <a:avLst/>
            <a:gdLst/>
            <a:ahLst/>
            <a:cxnLst/>
            <a:rect l="l" t="t" r="r" b="b"/>
            <a:pathLst>
              <a:path w="394334" h="423545">
                <a:moveTo>
                  <a:pt x="348336" y="126971"/>
                </a:moveTo>
                <a:lnTo>
                  <a:pt x="239456" y="267665"/>
                </a:lnTo>
                <a:lnTo>
                  <a:pt x="210569" y="305561"/>
                </a:lnTo>
                <a:lnTo>
                  <a:pt x="195936" y="324415"/>
                </a:lnTo>
                <a:lnTo>
                  <a:pt x="167603" y="357373"/>
                </a:lnTo>
                <a:lnTo>
                  <a:pt x="134357" y="379110"/>
                </a:lnTo>
                <a:lnTo>
                  <a:pt x="113129" y="383247"/>
                </a:lnTo>
                <a:lnTo>
                  <a:pt x="100174" y="389981"/>
                </a:lnTo>
                <a:lnTo>
                  <a:pt x="92293" y="403813"/>
                </a:lnTo>
                <a:lnTo>
                  <a:pt x="92067" y="417282"/>
                </a:lnTo>
                <a:lnTo>
                  <a:pt x="102080" y="422922"/>
                </a:lnTo>
                <a:lnTo>
                  <a:pt x="149091" y="410351"/>
                </a:lnTo>
                <a:lnTo>
                  <a:pt x="186212" y="382695"/>
                </a:lnTo>
                <a:lnTo>
                  <a:pt x="216421" y="347495"/>
                </a:lnTo>
                <a:lnTo>
                  <a:pt x="242694" y="312292"/>
                </a:lnTo>
                <a:lnTo>
                  <a:pt x="381315" y="133159"/>
                </a:lnTo>
                <a:lnTo>
                  <a:pt x="367624" y="133159"/>
                </a:lnTo>
                <a:lnTo>
                  <a:pt x="348336" y="126971"/>
                </a:lnTo>
                <a:close/>
              </a:path>
              <a:path w="394334" h="423545">
                <a:moveTo>
                  <a:pt x="366329" y="103720"/>
                </a:moveTo>
                <a:lnTo>
                  <a:pt x="348336" y="126971"/>
                </a:lnTo>
                <a:lnTo>
                  <a:pt x="367624" y="133159"/>
                </a:lnTo>
                <a:lnTo>
                  <a:pt x="366329" y="103720"/>
                </a:lnTo>
                <a:close/>
              </a:path>
              <a:path w="394334" h="423545">
                <a:moveTo>
                  <a:pt x="393424" y="103720"/>
                </a:moveTo>
                <a:lnTo>
                  <a:pt x="366329" y="103720"/>
                </a:lnTo>
                <a:lnTo>
                  <a:pt x="367624" y="133159"/>
                </a:lnTo>
                <a:lnTo>
                  <a:pt x="381315" y="133159"/>
                </a:lnTo>
                <a:lnTo>
                  <a:pt x="388008" y="124510"/>
                </a:lnTo>
                <a:lnTo>
                  <a:pt x="391582" y="118030"/>
                </a:lnTo>
                <a:lnTo>
                  <a:pt x="394004" y="109205"/>
                </a:lnTo>
                <a:lnTo>
                  <a:pt x="393424" y="103720"/>
                </a:lnTo>
                <a:close/>
              </a:path>
              <a:path w="394334" h="423545">
                <a:moveTo>
                  <a:pt x="26896" y="0"/>
                </a:moveTo>
                <a:lnTo>
                  <a:pt x="12503" y="3665"/>
                </a:lnTo>
                <a:lnTo>
                  <a:pt x="2553" y="16081"/>
                </a:lnTo>
                <a:lnTo>
                  <a:pt x="0" y="29978"/>
                </a:lnTo>
                <a:lnTo>
                  <a:pt x="7795" y="38087"/>
                </a:lnTo>
                <a:lnTo>
                  <a:pt x="60092" y="49035"/>
                </a:lnTo>
                <a:lnTo>
                  <a:pt x="111938" y="60828"/>
                </a:lnTo>
                <a:lnTo>
                  <a:pt x="163633" y="73533"/>
                </a:lnTo>
                <a:lnTo>
                  <a:pt x="215061" y="87122"/>
                </a:lnTo>
                <a:lnTo>
                  <a:pt x="266210" y="101592"/>
                </a:lnTo>
                <a:lnTo>
                  <a:pt x="317068" y="116939"/>
                </a:lnTo>
                <a:lnTo>
                  <a:pt x="348336" y="126971"/>
                </a:lnTo>
                <a:lnTo>
                  <a:pt x="366329" y="103720"/>
                </a:lnTo>
                <a:lnTo>
                  <a:pt x="393424" y="103720"/>
                </a:lnTo>
                <a:lnTo>
                  <a:pt x="393103" y="100673"/>
                </a:lnTo>
                <a:lnTo>
                  <a:pt x="336156" y="78852"/>
                </a:lnTo>
                <a:lnTo>
                  <a:pt x="285298" y="63505"/>
                </a:lnTo>
                <a:lnTo>
                  <a:pt x="234061" y="49012"/>
                </a:lnTo>
                <a:lnTo>
                  <a:pt x="182724" y="35446"/>
                </a:lnTo>
                <a:lnTo>
                  <a:pt x="131031" y="22741"/>
                </a:lnTo>
                <a:lnTo>
                  <a:pt x="79084" y="10924"/>
                </a:lnTo>
                <a:lnTo>
                  <a:pt x="26896" y="0"/>
                </a:lnTo>
                <a:close/>
              </a:path>
            </a:pathLst>
          </a:custGeom>
          <a:solidFill>
            <a:srgbClr val="2319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53058" y="4690631"/>
            <a:ext cx="6885941" cy="16491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30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What </a:t>
            </a:r>
            <a:r>
              <a:rPr sz="2400" b="1" spc="-30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You</a:t>
            </a:r>
            <a:r>
              <a:rPr sz="2400" b="1" spc="204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 </a:t>
            </a:r>
            <a:r>
              <a:rPr sz="2400" b="1" spc="55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See....</a:t>
            </a:r>
            <a:endParaRPr sz="2400" dirty="0">
              <a:latin typeface="Neue Haas Grotesk Display Pro"/>
              <a:cs typeface="Neue Haas Grotesk Display Pro"/>
            </a:endParaRPr>
          </a:p>
          <a:p>
            <a:pPr>
              <a:lnSpc>
                <a:spcPct val="100000"/>
              </a:lnSpc>
            </a:pP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350" dirty="0">
              <a:latin typeface="Times New Roman"/>
              <a:cs typeface="Times New Roman"/>
            </a:endParaRPr>
          </a:p>
          <a:p>
            <a:pPr marL="2797810">
              <a:lnSpc>
                <a:spcPct val="100000"/>
              </a:lnSpc>
            </a:pPr>
            <a:r>
              <a:rPr sz="2400" b="1" spc="15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May </a:t>
            </a:r>
            <a:r>
              <a:rPr sz="2400" b="1" spc="20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Not </a:t>
            </a:r>
            <a:r>
              <a:rPr sz="2400" b="1" spc="25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Be </a:t>
            </a:r>
            <a:r>
              <a:rPr sz="2400" b="1" spc="30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What </a:t>
            </a:r>
            <a:r>
              <a:rPr sz="2400" b="1" spc="-30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You</a:t>
            </a:r>
            <a:r>
              <a:rPr sz="2400" b="1" spc="70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 </a:t>
            </a:r>
            <a:r>
              <a:rPr sz="2400" b="1" spc="25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Get</a:t>
            </a:r>
            <a:endParaRPr sz="2400" dirty="0">
              <a:latin typeface="Neue Haas Grotesk Display Pro"/>
              <a:cs typeface="Neue Haas Grotesk Display Pro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65"/>
              </a:lnSpc>
            </a:pPr>
            <a:r>
              <a:rPr spc="5" dirty="0"/>
              <a:t>New </a:t>
            </a:r>
            <a:r>
              <a:rPr spc="-5" dirty="0"/>
              <a:t>York </a:t>
            </a:r>
            <a:r>
              <a:rPr spc="15" dirty="0"/>
              <a:t>Build </a:t>
            </a:r>
            <a:r>
              <a:rPr spc="10" dirty="0"/>
              <a:t>Conference </a:t>
            </a:r>
            <a:r>
              <a:rPr b="0" dirty="0">
                <a:latin typeface="NeueHaasGroteskDisp Pro"/>
                <a:cs typeface="NeueHaasGroteskDisp Pro"/>
              </a:rPr>
              <a:t>| </a:t>
            </a:r>
            <a:r>
              <a:rPr spc="10" dirty="0"/>
              <a:t>February 13,</a:t>
            </a:r>
            <a:r>
              <a:rPr spc="-10" dirty="0"/>
              <a:t> </a:t>
            </a:r>
            <a:r>
              <a:rPr spc="5" dirty="0"/>
              <a:t>2023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53058" y="1109164"/>
            <a:ext cx="5514341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A </a:t>
            </a:r>
            <a:r>
              <a:rPr sz="2400" b="1" spc="5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Word </a:t>
            </a:r>
            <a:r>
              <a:rPr sz="2400" b="1" spc="25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on</a:t>
            </a:r>
            <a:r>
              <a:rPr sz="2400" b="1" spc="295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 </a:t>
            </a:r>
            <a:r>
              <a:rPr sz="2400" b="1" spc="45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Greenwashing:</a:t>
            </a:r>
            <a:endParaRPr sz="2400" dirty="0">
              <a:latin typeface="Neue Haas Grotesk Display Pro"/>
              <a:cs typeface="Neue Haas Grotesk Display Pro"/>
            </a:endParaRPr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id="{1730432B-66CF-20C7-7FCF-267C404AC674}"/>
              </a:ext>
            </a:extLst>
          </p:cNvPr>
          <p:cNvSpPr txBox="1"/>
          <p:nvPr/>
        </p:nvSpPr>
        <p:spPr>
          <a:xfrm>
            <a:off x="353059" y="383540"/>
            <a:ext cx="4060190" cy="432434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60"/>
              </a:spcBef>
            </a:pPr>
            <a:r>
              <a:rPr sz="1200" b="1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WORKSHOP </a:t>
            </a:r>
            <a:r>
              <a:rPr sz="1200" b="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| </a:t>
            </a:r>
            <a:r>
              <a:rPr sz="1200" b="1" spc="5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Materials </a:t>
            </a:r>
            <a:r>
              <a:rPr sz="1200" b="1" spc="10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and</a:t>
            </a:r>
            <a:r>
              <a:rPr sz="1200" b="1" spc="-30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 </a:t>
            </a:r>
            <a:r>
              <a:rPr sz="1200" b="1" spc="5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Health:</a:t>
            </a:r>
            <a:endParaRPr sz="1200" dirty="0">
              <a:latin typeface="Neue Haas Grotesk Display Pro"/>
              <a:cs typeface="Neue Haas Grotesk Display Pro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1200" b="1" spc="10" dirty="0">
                <a:solidFill>
                  <a:schemeClr val="accent1"/>
                </a:solidFill>
                <a:latin typeface="Neue Haas Grotesk Display Pro"/>
                <a:cs typeface="Neue Haas Grotesk Display Pro"/>
              </a:rPr>
              <a:t>Designing Building Solutions </a:t>
            </a:r>
            <a:r>
              <a:rPr sz="1200" b="1" dirty="0">
                <a:solidFill>
                  <a:schemeClr val="accent1"/>
                </a:solidFill>
                <a:latin typeface="Neue Haas Grotesk Display Pro"/>
                <a:cs typeface="Neue Haas Grotesk Display Pro"/>
              </a:rPr>
              <a:t>for </a:t>
            </a:r>
            <a:r>
              <a:rPr sz="1200" b="1" spc="10" dirty="0">
                <a:solidFill>
                  <a:schemeClr val="accent1"/>
                </a:solidFill>
                <a:latin typeface="Neue Haas Grotesk Display Pro"/>
                <a:cs typeface="Neue Haas Grotesk Display Pro"/>
              </a:rPr>
              <a:t>Human</a:t>
            </a:r>
            <a:r>
              <a:rPr sz="1200" b="1" spc="55" dirty="0">
                <a:solidFill>
                  <a:schemeClr val="accent1"/>
                </a:solidFill>
                <a:latin typeface="Neue Haas Grotesk Display Pro"/>
                <a:cs typeface="Neue Haas Grotesk Display Pro"/>
              </a:rPr>
              <a:t> </a:t>
            </a:r>
            <a:r>
              <a:rPr sz="1200" b="1" spc="5" dirty="0">
                <a:solidFill>
                  <a:schemeClr val="accent1"/>
                </a:solidFill>
                <a:latin typeface="Neue Haas Grotesk Display Pro"/>
                <a:cs typeface="Neue Haas Grotesk Display Pro"/>
              </a:rPr>
              <a:t>Well-Being</a:t>
            </a:r>
            <a:endParaRPr sz="1200" dirty="0">
              <a:solidFill>
                <a:schemeClr val="accent1"/>
              </a:solidFill>
              <a:latin typeface="Neue Haas Grotesk Display Pro"/>
              <a:cs typeface="Neue Haas Grotesk Display Pr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44" y="0"/>
            <a:ext cx="12176606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350"/>
            <a:ext cx="12192000" cy="6845300"/>
          </a:xfrm>
          <a:custGeom>
            <a:avLst/>
            <a:gdLst/>
            <a:ahLst/>
            <a:cxnLst/>
            <a:rect l="l" t="t" r="r" b="b"/>
            <a:pathLst>
              <a:path w="12192000" h="6845300">
                <a:moveTo>
                  <a:pt x="0" y="0"/>
                </a:moveTo>
                <a:lnTo>
                  <a:pt x="0" y="6845300"/>
                </a:lnTo>
                <a:lnTo>
                  <a:pt x="12191695" y="6845300"/>
                </a:lnTo>
                <a:lnTo>
                  <a:pt x="12191695" y="0"/>
                </a:lnTo>
                <a:lnTo>
                  <a:pt x="0" y="0"/>
                </a:lnTo>
                <a:close/>
              </a:path>
            </a:pathLst>
          </a:custGeom>
          <a:solidFill>
            <a:srgbClr val="231F20">
              <a:alpha val="2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851650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1695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6350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12191695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600200" y="2846611"/>
            <a:ext cx="8627451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7310" algn="ctr">
              <a:lnSpc>
                <a:spcPct val="100000"/>
              </a:lnSpc>
              <a:spcBef>
                <a:spcPts val="100"/>
              </a:spcBef>
            </a:pPr>
            <a:r>
              <a:rPr spc="10" dirty="0"/>
              <a:t>Section</a:t>
            </a:r>
            <a:r>
              <a:rPr spc="55" dirty="0"/>
              <a:t> </a:t>
            </a:r>
            <a:r>
              <a:rPr spc="25" dirty="0"/>
              <a:t>2:</a:t>
            </a:r>
          </a:p>
          <a:p>
            <a:pPr algn="ctr">
              <a:lnSpc>
                <a:spcPct val="100000"/>
              </a:lnSpc>
            </a:pPr>
            <a:r>
              <a:rPr spc="20" dirty="0"/>
              <a:t>Industry </a:t>
            </a:r>
            <a:r>
              <a:rPr spc="-5" dirty="0"/>
              <a:t>Movements </a:t>
            </a:r>
            <a:r>
              <a:rPr dirty="0"/>
              <a:t>Promoting Healthy</a:t>
            </a:r>
            <a:r>
              <a:rPr spc="220" dirty="0"/>
              <a:t> </a:t>
            </a:r>
            <a:r>
              <a:rPr spc="5" dirty="0"/>
              <a:t>Materials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192882" y="2231167"/>
            <a:ext cx="4646059" cy="24897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53059" y="383540"/>
            <a:ext cx="6885941" cy="6128665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60"/>
              </a:spcBef>
            </a:pPr>
            <a:r>
              <a:rPr sz="1200" b="1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WORKSHOP </a:t>
            </a:r>
            <a:r>
              <a:rPr sz="1200" b="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| </a:t>
            </a:r>
            <a:r>
              <a:rPr sz="1200" b="1" spc="5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Materials </a:t>
            </a:r>
            <a:r>
              <a:rPr sz="1200" b="1" spc="10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and</a:t>
            </a:r>
            <a:r>
              <a:rPr sz="1200" b="1" spc="-25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 </a:t>
            </a:r>
            <a:r>
              <a:rPr sz="1200" b="1" spc="5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Health:</a:t>
            </a:r>
            <a:endParaRPr sz="1200" dirty="0">
              <a:latin typeface="Neue Haas Grotesk Display Pro"/>
              <a:cs typeface="Neue Haas Grotesk Display Pro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1200" b="1" spc="10" dirty="0">
                <a:solidFill>
                  <a:schemeClr val="accent1"/>
                </a:solidFill>
                <a:latin typeface="Neue Haas Grotesk Display Pro"/>
                <a:cs typeface="Neue Haas Grotesk Display Pro"/>
              </a:rPr>
              <a:t>Designing Building Solutions </a:t>
            </a:r>
            <a:r>
              <a:rPr sz="1200" b="1" dirty="0">
                <a:solidFill>
                  <a:schemeClr val="accent1"/>
                </a:solidFill>
                <a:latin typeface="Neue Haas Grotesk Display Pro"/>
                <a:cs typeface="Neue Haas Grotesk Display Pro"/>
              </a:rPr>
              <a:t>for </a:t>
            </a:r>
            <a:r>
              <a:rPr sz="1200" b="1" spc="10" dirty="0">
                <a:solidFill>
                  <a:schemeClr val="accent1"/>
                </a:solidFill>
                <a:latin typeface="Neue Haas Grotesk Display Pro"/>
                <a:cs typeface="Neue Haas Grotesk Display Pro"/>
              </a:rPr>
              <a:t>Human</a:t>
            </a:r>
            <a:r>
              <a:rPr sz="1200" b="1" spc="65" dirty="0">
                <a:solidFill>
                  <a:schemeClr val="accent1"/>
                </a:solidFill>
                <a:latin typeface="Neue Haas Grotesk Display Pro"/>
                <a:cs typeface="Neue Haas Grotesk Display Pro"/>
              </a:rPr>
              <a:t> </a:t>
            </a:r>
            <a:r>
              <a:rPr sz="1200" b="1" spc="5" dirty="0">
                <a:solidFill>
                  <a:schemeClr val="accent1"/>
                </a:solidFill>
                <a:latin typeface="Neue Haas Grotesk Display Pro"/>
                <a:cs typeface="Neue Haas Grotesk Display Pro"/>
              </a:rPr>
              <a:t>Well-Being</a:t>
            </a:r>
            <a:endParaRPr sz="1200" dirty="0">
              <a:solidFill>
                <a:schemeClr val="accent1"/>
              </a:solidFill>
              <a:latin typeface="Neue Haas Grotesk Display Pro"/>
              <a:cs typeface="Neue Haas Grotesk Display Pro"/>
            </a:endParaRPr>
          </a:p>
          <a:p>
            <a:pPr>
              <a:lnSpc>
                <a:spcPct val="100000"/>
              </a:lnSpc>
            </a:pPr>
            <a:endParaRPr sz="1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9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b="1" spc="20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How </a:t>
            </a:r>
            <a:r>
              <a:rPr sz="2400" b="1" spc="25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LEED </a:t>
            </a:r>
            <a:r>
              <a:rPr sz="2400" b="1" spc="40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Defines </a:t>
            </a:r>
            <a:r>
              <a:rPr sz="2400" b="1" spc="35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Healthy</a:t>
            </a:r>
            <a:r>
              <a:rPr sz="2400" b="1" spc="365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 </a:t>
            </a:r>
            <a:r>
              <a:rPr sz="2400" b="1" spc="40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Materials</a:t>
            </a:r>
            <a:endParaRPr sz="2400" dirty="0">
              <a:latin typeface="Neue Haas Grotesk Display Pro"/>
              <a:cs typeface="Neue Haas Grotesk Display Pro"/>
            </a:endParaRPr>
          </a:p>
          <a:p>
            <a:pPr marL="241300" indent="-228600">
              <a:lnSpc>
                <a:spcPct val="100000"/>
              </a:lnSpc>
              <a:spcBef>
                <a:spcPts val="869"/>
              </a:spcBef>
              <a:buChar char="•"/>
              <a:tabLst>
                <a:tab pos="240665" algn="l"/>
                <a:tab pos="241300" algn="l"/>
              </a:tabLst>
            </a:pPr>
            <a:r>
              <a:rPr sz="1800" b="1" spc="35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Ingredients</a:t>
            </a:r>
            <a:r>
              <a:rPr sz="1800" b="1" spc="85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 </a:t>
            </a:r>
            <a:r>
              <a:rPr sz="1800" b="1" spc="35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Disclosure</a:t>
            </a:r>
            <a:endParaRPr sz="1800" dirty="0">
              <a:latin typeface="Neue Haas Grotesk Display Pro"/>
              <a:cs typeface="Neue Haas Grotesk Display Pro"/>
            </a:endParaRPr>
          </a:p>
          <a:p>
            <a:pPr marL="755015" marR="716280" lvl="1" indent="-285750">
              <a:lnSpc>
                <a:spcPct val="107100"/>
              </a:lnSpc>
              <a:spcBef>
                <a:spcPts val="370"/>
              </a:spcBef>
              <a:buFontTx/>
              <a:buChar char="+"/>
            </a:pPr>
            <a:r>
              <a:rPr sz="1400" b="0" spc="2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Applicable </a:t>
            </a:r>
            <a:r>
              <a:rPr sz="1400" b="0" spc="1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LEED </a:t>
            </a:r>
            <a:r>
              <a:rPr sz="1400" b="0" spc="2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Credit: </a:t>
            </a:r>
            <a:r>
              <a:rPr sz="1400" b="0" spc="1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Materials </a:t>
            </a:r>
            <a:r>
              <a:rPr sz="1400" b="0" spc="2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and Resources </a:t>
            </a:r>
            <a:r>
              <a:rPr sz="1400" b="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- </a:t>
            </a:r>
            <a:r>
              <a:rPr sz="1400" b="0" spc="1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Material  </a:t>
            </a:r>
            <a:r>
              <a:rPr sz="1400" b="0" spc="2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Ingredients </a:t>
            </a:r>
            <a:r>
              <a:rPr sz="1400" b="0" spc="1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Option</a:t>
            </a:r>
            <a:r>
              <a:rPr sz="1400" b="0" spc="114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 </a:t>
            </a:r>
            <a:r>
              <a:rPr sz="1400" b="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1</a:t>
            </a:r>
            <a:endParaRPr sz="1400" dirty="0">
              <a:latin typeface="NeueHaasGroteskDisp Pro"/>
              <a:cs typeface="NeueHaasGroteskDisp Pro"/>
            </a:endParaRPr>
          </a:p>
          <a:p>
            <a:pPr marL="755015" marR="492759" lvl="1" indent="-285750">
              <a:lnSpc>
                <a:spcPct val="107100"/>
              </a:lnSpc>
              <a:spcBef>
                <a:spcPts val="900"/>
              </a:spcBef>
              <a:buFontTx/>
              <a:buChar char="+"/>
            </a:pPr>
            <a:r>
              <a:rPr sz="1400" b="0" spc="1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Points awarded </a:t>
            </a:r>
            <a:r>
              <a:rPr sz="1400" b="0" spc="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for </a:t>
            </a:r>
            <a:r>
              <a:rPr sz="1400" b="0" spc="2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specifying </a:t>
            </a:r>
            <a:r>
              <a:rPr sz="1400" b="0" spc="2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products </a:t>
            </a:r>
            <a:r>
              <a:rPr sz="1400" b="0" spc="1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with </a:t>
            </a:r>
            <a:r>
              <a:rPr sz="1400" b="0" spc="2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Declare, </a:t>
            </a:r>
            <a:r>
              <a:rPr sz="1400" b="0" spc="2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Cradle </a:t>
            </a:r>
            <a:r>
              <a:rPr sz="1400" b="0" spc="-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to  </a:t>
            </a:r>
            <a:r>
              <a:rPr sz="1400" b="0" spc="2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Cradle, and </a:t>
            </a:r>
            <a:r>
              <a:rPr sz="1400" b="0" spc="1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Health </a:t>
            </a:r>
            <a:r>
              <a:rPr sz="1400" b="0" spc="2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Product Declaration disclosure</a:t>
            </a:r>
            <a:r>
              <a:rPr sz="1400" b="0" spc="8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 </a:t>
            </a:r>
            <a:r>
              <a:rPr sz="1400" b="0" spc="2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labels</a:t>
            </a:r>
            <a:endParaRPr sz="1400" dirty="0">
              <a:latin typeface="NeueHaasGroteskDisp Pro"/>
              <a:cs typeface="NeueHaasGroteskDisp Pro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300" dirty="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buChar char="•"/>
              <a:tabLst>
                <a:tab pos="240665" algn="l"/>
                <a:tab pos="241300" algn="l"/>
              </a:tabLst>
            </a:pPr>
            <a:r>
              <a:rPr sz="1800" b="1" spc="5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Free of </a:t>
            </a:r>
            <a:r>
              <a:rPr sz="1800" b="1" spc="25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Restricted</a:t>
            </a:r>
            <a:r>
              <a:rPr sz="1800" b="1" spc="254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 </a:t>
            </a:r>
            <a:r>
              <a:rPr sz="1800" b="1" spc="40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Substances</a:t>
            </a:r>
            <a:endParaRPr sz="1800" dirty="0">
              <a:latin typeface="Neue Haas Grotesk Display Pro"/>
              <a:cs typeface="Neue Haas Grotesk Display Pro"/>
            </a:endParaRPr>
          </a:p>
          <a:p>
            <a:pPr marL="755015" marR="716280" lvl="1" indent="-285750">
              <a:lnSpc>
                <a:spcPct val="107100"/>
              </a:lnSpc>
              <a:spcBef>
                <a:spcPts val="370"/>
              </a:spcBef>
              <a:buFontTx/>
              <a:buChar char="+"/>
            </a:pPr>
            <a:r>
              <a:rPr sz="1400" spc="25" dirty="0">
                <a:solidFill>
                  <a:srgbClr val="000009"/>
                </a:solidFill>
                <a:latin typeface="NeueHaasGroteskDisp Pro"/>
              </a:rPr>
              <a:t>Applicable LEED Credit: Materials and Resources - Material  Ingredients Option 2</a:t>
            </a:r>
          </a:p>
          <a:p>
            <a:pPr marL="755015" marR="80010" lvl="1" indent="-285750">
              <a:lnSpc>
                <a:spcPct val="107100"/>
              </a:lnSpc>
              <a:spcBef>
                <a:spcPts val="905"/>
              </a:spcBef>
              <a:buFontTx/>
              <a:buChar char="+"/>
            </a:pPr>
            <a:r>
              <a:rPr sz="1400" spc="25" dirty="0">
                <a:solidFill>
                  <a:srgbClr val="000009"/>
                </a:solidFill>
                <a:latin typeface="NeueHaasGroteskDisp Pro"/>
              </a:rPr>
              <a:t>Uses product declarations to ensure no Benchmark-1 substances or  Red List ingredients are used.</a:t>
            </a:r>
          </a:p>
          <a:p>
            <a:pPr marL="755015" lvl="1" indent="-285750">
              <a:lnSpc>
                <a:spcPct val="107100"/>
              </a:lnSpc>
              <a:spcBef>
                <a:spcPts val="20"/>
              </a:spcBef>
              <a:buFontTx/>
              <a:buChar char="+"/>
            </a:pPr>
            <a:endParaRPr sz="1400" spc="25" dirty="0">
              <a:solidFill>
                <a:srgbClr val="000009"/>
              </a:solidFill>
              <a:latin typeface="NeueHaasGroteskDisp Pro"/>
            </a:endParaRPr>
          </a:p>
          <a:p>
            <a:pPr marL="241300" indent="-228600">
              <a:lnSpc>
                <a:spcPct val="100000"/>
              </a:lnSpc>
              <a:spcBef>
                <a:spcPts val="5"/>
              </a:spcBef>
              <a:buChar char="•"/>
              <a:tabLst>
                <a:tab pos="240665" algn="l"/>
                <a:tab pos="241300" algn="l"/>
              </a:tabLst>
            </a:pPr>
            <a:r>
              <a:rPr sz="1800" b="1" spc="5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Low </a:t>
            </a:r>
            <a:r>
              <a:rPr sz="1800" b="1" spc="20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or No </a:t>
            </a:r>
            <a:r>
              <a:rPr sz="1800" b="1" spc="15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VOCs </a:t>
            </a:r>
            <a:r>
              <a:rPr sz="1800" b="1" spc="25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(Volatile </a:t>
            </a:r>
            <a:r>
              <a:rPr sz="1800" b="1" spc="35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Organic</a:t>
            </a:r>
            <a:r>
              <a:rPr sz="1800" b="1" spc="105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 </a:t>
            </a:r>
            <a:r>
              <a:rPr sz="1800" b="1" spc="35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Compounds)</a:t>
            </a:r>
            <a:endParaRPr sz="1800" dirty="0">
              <a:latin typeface="Neue Haas Grotesk Display Pro"/>
              <a:cs typeface="Neue Haas Grotesk Display Pro"/>
            </a:endParaRPr>
          </a:p>
          <a:p>
            <a:pPr marL="755015" marR="5080" lvl="1" indent="-285750">
              <a:lnSpc>
                <a:spcPct val="107100"/>
              </a:lnSpc>
              <a:spcBef>
                <a:spcPts val="370"/>
              </a:spcBef>
              <a:buFontTx/>
              <a:buChar char="+"/>
            </a:pPr>
            <a:r>
              <a:rPr sz="1400" spc="25" dirty="0">
                <a:solidFill>
                  <a:srgbClr val="000009"/>
                </a:solidFill>
                <a:latin typeface="NeueHaasGroteskDisp Pro"/>
              </a:rPr>
              <a:t>Applicable LEED Credit: Indoor Environmental Quality - Low Emitting  Materials</a:t>
            </a:r>
          </a:p>
          <a:p>
            <a:pPr marL="755015" lvl="1" indent="-285750">
              <a:lnSpc>
                <a:spcPct val="107100"/>
              </a:lnSpc>
              <a:spcBef>
                <a:spcPts val="1019"/>
              </a:spcBef>
              <a:buFontTx/>
              <a:buChar char="+"/>
            </a:pPr>
            <a:r>
              <a:rPr sz="1400" spc="25" dirty="0">
                <a:solidFill>
                  <a:srgbClr val="000009"/>
                </a:solidFill>
                <a:latin typeface="NeueHaasGroteskDisp Pro"/>
              </a:rPr>
              <a:t>Uses CDPH Standard Method v1.2-2017, Section 8.</a:t>
            </a:r>
          </a:p>
          <a:p>
            <a:pPr marL="755015" marR="133985" lvl="1" indent="-285750">
              <a:lnSpc>
                <a:spcPct val="107100"/>
              </a:lnSpc>
              <a:spcBef>
                <a:spcPts val="900"/>
              </a:spcBef>
              <a:buFontTx/>
              <a:buChar char="+"/>
            </a:pPr>
            <a:r>
              <a:rPr sz="1400" spc="25" dirty="0">
                <a:solidFill>
                  <a:srgbClr val="000009"/>
                </a:solidFill>
                <a:latin typeface="NeueHaasGroteskDisp Pro"/>
              </a:rPr>
              <a:t>Tracks paints and coatings, flooring, wall panels, ceilings, insulation,  furniture, and/or composite wood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65"/>
              </a:lnSpc>
            </a:pPr>
            <a:r>
              <a:rPr spc="5" dirty="0"/>
              <a:t>New </a:t>
            </a:r>
            <a:r>
              <a:rPr spc="-5" dirty="0"/>
              <a:t>York </a:t>
            </a:r>
            <a:r>
              <a:rPr spc="15" dirty="0"/>
              <a:t>Build </a:t>
            </a:r>
            <a:r>
              <a:rPr spc="10" dirty="0"/>
              <a:t>Conference </a:t>
            </a:r>
            <a:r>
              <a:rPr b="0" dirty="0">
                <a:latin typeface="NeueHaasGroteskDisp Pro"/>
                <a:cs typeface="NeueHaasGroteskDisp Pro"/>
              </a:rPr>
              <a:t>| </a:t>
            </a:r>
            <a:r>
              <a:rPr spc="10" dirty="0"/>
              <a:t>February 13,</a:t>
            </a:r>
            <a:r>
              <a:rPr spc="-10" dirty="0"/>
              <a:t> </a:t>
            </a:r>
            <a:r>
              <a:rPr spc="5" dirty="0"/>
              <a:t>2023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65"/>
              </a:lnSpc>
            </a:pPr>
            <a:r>
              <a:rPr dirty="0"/>
              <a:t>|</a:t>
            </a:r>
            <a:r>
              <a:rPr spc="10" dirty="0"/>
              <a:t> </a:t>
            </a:r>
            <a:fld id="{81D60167-4931-47E6-BA6A-407CBD079E47}" type="slidenum">
              <a:rPr b="1" dirty="0">
                <a:latin typeface="Neue Haas Grotesk Display Pro"/>
                <a:cs typeface="Neue Haas Grotesk Display Pro"/>
              </a:rPr>
              <a:t>14</a:t>
            </a:fld>
            <a:endParaRPr b="1" dirty="0">
              <a:latin typeface="Neue Haas Grotesk Display Pro"/>
              <a:cs typeface="Neue Haas Grotesk Display Pr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53059" y="963165"/>
            <a:ext cx="6809741" cy="5139933"/>
          </a:xfrm>
          <a:prstGeom prst="rect">
            <a:avLst/>
          </a:prstGeom>
        </p:spPr>
        <p:txBody>
          <a:bodyPr vert="horz" wrap="square" lIns="0" tIns="1600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60"/>
              </a:spcBef>
            </a:pPr>
            <a:r>
              <a:rPr sz="2400" b="1" spc="20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How WELL </a:t>
            </a:r>
            <a:r>
              <a:rPr sz="2400" b="1" spc="40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Defines </a:t>
            </a:r>
            <a:r>
              <a:rPr sz="2400" b="1" spc="35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Healthy</a:t>
            </a:r>
            <a:r>
              <a:rPr sz="2400" b="1" spc="370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 </a:t>
            </a:r>
            <a:r>
              <a:rPr sz="2400" b="1" spc="40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Materials</a:t>
            </a:r>
            <a:endParaRPr sz="2400" dirty="0">
              <a:latin typeface="Neue Haas Grotesk Display Pro"/>
              <a:cs typeface="Neue Haas Grotesk Display Pro"/>
            </a:endParaRPr>
          </a:p>
          <a:p>
            <a:pPr marL="241300" indent="-228600">
              <a:lnSpc>
                <a:spcPct val="100000"/>
              </a:lnSpc>
              <a:spcBef>
                <a:spcPts val="870"/>
              </a:spcBef>
              <a:buChar char="•"/>
              <a:tabLst>
                <a:tab pos="240665" algn="l"/>
                <a:tab pos="241300" algn="l"/>
              </a:tabLst>
            </a:pPr>
            <a:r>
              <a:rPr sz="1800" b="1" spc="35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Ingredients</a:t>
            </a:r>
            <a:r>
              <a:rPr sz="1800" b="1" spc="85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 </a:t>
            </a:r>
            <a:r>
              <a:rPr sz="1800" b="1" spc="35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Disclosure</a:t>
            </a:r>
            <a:endParaRPr sz="1800" dirty="0">
              <a:latin typeface="Neue Haas Grotesk Display Pro"/>
              <a:cs typeface="Neue Haas Grotesk Display Pro"/>
            </a:endParaRPr>
          </a:p>
          <a:p>
            <a:pPr marL="755650" lvl="1" indent="-285750">
              <a:spcBef>
                <a:spcPts val="489"/>
              </a:spcBef>
              <a:buFontTx/>
              <a:buChar char="+"/>
            </a:pPr>
            <a:r>
              <a:rPr sz="1400" b="0" spc="2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Applicable </a:t>
            </a:r>
            <a:r>
              <a:rPr sz="1400" b="0" spc="1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WELL </a:t>
            </a:r>
            <a:r>
              <a:rPr sz="1400" b="0" spc="1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Feature: </a:t>
            </a:r>
            <a:r>
              <a:rPr sz="1400" b="0" spc="1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Materials</a:t>
            </a:r>
            <a:r>
              <a:rPr sz="1400" b="0" spc="5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 </a:t>
            </a:r>
            <a:r>
              <a:rPr sz="1400" b="0" spc="1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Transparency</a:t>
            </a:r>
            <a:endParaRPr sz="1400" dirty="0">
              <a:latin typeface="NeueHaasGroteskDisp Pro"/>
              <a:cs typeface="NeueHaasGroteskDisp Pro"/>
            </a:endParaRPr>
          </a:p>
          <a:p>
            <a:pPr marL="755015" marR="513080" lvl="1" indent="-285750">
              <a:lnSpc>
                <a:spcPct val="107100"/>
              </a:lnSpc>
              <a:spcBef>
                <a:spcPts val="900"/>
              </a:spcBef>
              <a:buFontTx/>
              <a:buChar char="+"/>
            </a:pPr>
            <a:r>
              <a:rPr sz="1400" b="0" spc="1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Points awarded </a:t>
            </a:r>
            <a:r>
              <a:rPr sz="1400" b="0" spc="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for </a:t>
            </a:r>
            <a:r>
              <a:rPr sz="1400" b="0" spc="2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specifying </a:t>
            </a:r>
            <a:r>
              <a:rPr sz="1400" b="0" spc="2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products </a:t>
            </a:r>
            <a:r>
              <a:rPr sz="1400" b="0" spc="1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with </a:t>
            </a:r>
            <a:r>
              <a:rPr sz="1400" b="0" spc="2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Declare, </a:t>
            </a:r>
            <a:r>
              <a:rPr sz="1400" b="0" spc="2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Cradle </a:t>
            </a:r>
            <a:r>
              <a:rPr sz="1400" b="0" spc="-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to  </a:t>
            </a:r>
            <a:r>
              <a:rPr sz="1400" b="0" spc="2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Cradle, and </a:t>
            </a:r>
            <a:r>
              <a:rPr sz="1400" b="0" spc="1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Health </a:t>
            </a:r>
            <a:r>
              <a:rPr sz="1400" b="0" spc="2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Product Declaration disclosure</a:t>
            </a:r>
            <a:r>
              <a:rPr sz="1400" b="0" spc="8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 </a:t>
            </a:r>
            <a:r>
              <a:rPr sz="1400" b="0" spc="2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labels</a:t>
            </a:r>
            <a:endParaRPr sz="1400" dirty="0">
              <a:latin typeface="NeueHaasGroteskDisp Pro"/>
              <a:cs typeface="NeueHaasGroteskDisp Pro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300" dirty="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buChar char="•"/>
              <a:tabLst>
                <a:tab pos="240665" algn="l"/>
                <a:tab pos="241300" algn="l"/>
              </a:tabLst>
            </a:pPr>
            <a:r>
              <a:rPr sz="1800" b="1" spc="5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Free of </a:t>
            </a:r>
            <a:r>
              <a:rPr sz="1800" b="1" spc="25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Restricted</a:t>
            </a:r>
            <a:r>
              <a:rPr sz="1800" b="1" spc="254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 </a:t>
            </a:r>
            <a:r>
              <a:rPr sz="1800" b="1" spc="40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Substances</a:t>
            </a:r>
            <a:endParaRPr sz="1800" dirty="0">
              <a:latin typeface="Neue Haas Grotesk Display Pro"/>
              <a:cs typeface="Neue Haas Grotesk Display Pro"/>
            </a:endParaRPr>
          </a:p>
          <a:p>
            <a:pPr marL="685165" marR="5080" lvl="2" indent="-285750">
              <a:lnSpc>
                <a:spcPct val="107100"/>
              </a:lnSpc>
              <a:spcBef>
                <a:spcPts val="900"/>
              </a:spcBef>
              <a:buFontTx/>
              <a:buChar char="+"/>
            </a:pPr>
            <a:r>
              <a:rPr sz="1400" spc="25" dirty="0">
                <a:solidFill>
                  <a:srgbClr val="000009"/>
                </a:solidFill>
                <a:latin typeface="NeueHaasGroteskDisp Pro"/>
              </a:rPr>
              <a:t>Applicable WELL Feature: Materials Optimization</a:t>
            </a:r>
          </a:p>
          <a:p>
            <a:pPr marL="685165" marR="5080" lvl="2" indent="-285750">
              <a:lnSpc>
                <a:spcPct val="107100"/>
              </a:lnSpc>
              <a:spcBef>
                <a:spcPts val="900"/>
              </a:spcBef>
              <a:buFontTx/>
              <a:buChar char="+"/>
            </a:pPr>
            <a:r>
              <a:rPr sz="1400" spc="25" dirty="0">
                <a:solidFill>
                  <a:srgbClr val="000009"/>
                </a:solidFill>
                <a:latin typeface="NeueHaasGroteskDisp Pro"/>
              </a:rPr>
              <a:t>Uses product declarations to ensure no Red List ingredients are used  and products meet chemical thresholds in the Cradle to Cradle Basic  Level Restricted Substances List.</a:t>
            </a: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300" dirty="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buChar char="•"/>
              <a:tabLst>
                <a:tab pos="240665" algn="l"/>
                <a:tab pos="241300" algn="l"/>
              </a:tabLst>
            </a:pPr>
            <a:r>
              <a:rPr sz="1800" b="1" spc="5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Low </a:t>
            </a:r>
            <a:r>
              <a:rPr sz="1800" b="1" spc="20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or No </a:t>
            </a:r>
            <a:r>
              <a:rPr sz="1800" b="1" spc="15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VOCs </a:t>
            </a:r>
            <a:r>
              <a:rPr sz="1800" b="1" spc="25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(Volatile </a:t>
            </a:r>
            <a:r>
              <a:rPr sz="1800" b="1" spc="35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Organic</a:t>
            </a:r>
            <a:r>
              <a:rPr sz="1800" b="1" spc="105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 </a:t>
            </a:r>
            <a:r>
              <a:rPr sz="1800" b="1" spc="35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Compounds)</a:t>
            </a:r>
            <a:endParaRPr sz="1800" dirty="0">
              <a:latin typeface="Neue Haas Grotesk Display Pro"/>
              <a:cs typeface="Neue Haas Grotesk Display Pro"/>
            </a:endParaRPr>
          </a:p>
          <a:p>
            <a:pPr marL="685165" marR="5080" lvl="2" indent="-285750">
              <a:lnSpc>
                <a:spcPct val="107100"/>
              </a:lnSpc>
              <a:spcBef>
                <a:spcPts val="900"/>
              </a:spcBef>
              <a:buFontTx/>
              <a:buChar char="+"/>
            </a:pPr>
            <a:r>
              <a:rPr sz="1400" spc="25" dirty="0">
                <a:solidFill>
                  <a:srgbClr val="000009"/>
                </a:solidFill>
                <a:latin typeface="NeueHaasGroteskDisp Pro"/>
              </a:rPr>
              <a:t>Applicable WELL Feature: X06 VOC Restrictions</a:t>
            </a:r>
          </a:p>
          <a:p>
            <a:pPr marL="685165" marR="5080" lvl="2" indent="-285750">
              <a:lnSpc>
                <a:spcPct val="107100"/>
              </a:lnSpc>
              <a:spcBef>
                <a:spcPts val="900"/>
              </a:spcBef>
              <a:buFontTx/>
              <a:buChar char="+"/>
            </a:pPr>
            <a:r>
              <a:rPr sz="1400" spc="25" dirty="0">
                <a:solidFill>
                  <a:srgbClr val="000009"/>
                </a:solidFill>
                <a:latin typeface="NeueHaasGroteskDisp Pro"/>
              </a:rPr>
              <a:t>Uses CDPH Standard Method v1.2-2017, Section 8.</a:t>
            </a:r>
          </a:p>
          <a:p>
            <a:pPr marL="685165" marR="5080" lvl="2" indent="-285750">
              <a:lnSpc>
                <a:spcPct val="107100"/>
              </a:lnSpc>
              <a:spcBef>
                <a:spcPts val="900"/>
              </a:spcBef>
              <a:buFontTx/>
              <a:buChar char="+"/>
            </a:pPr>
            <a:r>
              <a:rPr sz="1400" spc="25" dirty="0">
                <a:solidFill>
                  <a:srgbClr val="000009"/>
                </a:solidFill>
                <a:latin typeface="NeueHaasGroteskDisp Pro"/>
              </a:rPr>
              <a:t>Tracks paints and coatings, flooring, wall panels, ceilings, insulation,  furniture, and/or millwork</a:t>
            </a:r>
          </a:p>
        </p:txBody>
      </p:sp>
      <p:sp>
        <p:nvSpPr>
          <p:cNvPr id="4" name="object 4"/>
          <p:cNvSpPr/>
          <p:nvPr/>
        </p:nvSpPr>
        <p:spPr>
          <a:xfrm>
            <a:off x="9401991" y="2240927"/>
            <a:ext cx="2453131" cy="2453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377020" y="2355164"/>
            <a:ext cx="4086034" cy="22977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65"/>
              </a:lnSpc>
            </a:pPr>
            <a:r>
              <a:rPr spc="5" dirty="0"/>
              <a:t>New </a:t>
            </a:r>
            <a:r>
              <a:rPr spc="-5" dirty="0"/>
              <a:t>York </a:t>
            </a:r>
            <a:r>
              <a:rPr spc="15" dirty="0"/>
              <a:t>Build </a:t>
            </a:r>
            <a:r>
              <a:rPr spc="10" dirty="0"/>
              <a:t>Conference </a:t>
            </a:r>
            <a:r>
              <a:rPr b="0" dirty="0">
                <a:latin typeface="NeueHaasGroteskDisp Pro"/>
                <a:cs typeface="NeueHaasGroteskDisp Pro"/>
              </a:rPr>
              <a:t>| </a:t>
            </a:r>
            <a:r>
              <a:rPr spc="10" dirty="0"/>
              <a:t>February 13,</a:t>
            </a:r>
            <a:r>
              <a:rPr spc="-10" dirty="0"/>
              <a:t> </a:t>
            </a:r>
            <a:r>
              <a:rPr spc="5" dirty="0"/>
              <a:t>2023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65"/>
              </a:lnSpc>
            </a:pPr>
            <a:r>
              <a:rPr dirty="0"/>
              <a:t>|</a:t>
            </a:r>
            <a:r>
              <a:rPr spc="10" dirty="0"/>
              <a:t> </a:t>
            </a:r>
            <a:fld id="{81D60167-4931-47E6-BA6A-407CBD079E47}" type="slidenum">
              <a:rPr b="1" dirty="0">
                <a:latin typeface="Neue Haas Grotesk Display Pro"/>
                <a:cs typeface="Neue Haas Grotesk Display Pro"/>
              </a:rPr>
              <a:t>15</a:t>
            </a:fld>
            <a:endParaRPr b="1" dirty="0">
              <a:latin typeface="Neue Haas Grotesk Display Pro"/>
              <a:cs typeface="Neue Haas Grotesk Display Pro"/>
            </a:endParaRPr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08CB9FE6-E850-EFDC-9818-7D4CB0F84D81}"/>
              </a:ext>
            </a:extLst>
          </p:cNvPr>
          <p:cNvSpPr txBox="1"/>
          <p:nvPr/>
        </p:nvSpPr>
        <p:spPr>
          <a:xfrm>
            <a:off x="353059" y="383540"/>
            <a:ext cx="4060190" cy="432434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60"/>
              </a:spcBef>
            </a:pPr>
            <a:r>
              <a:rPr sz="1200" b="1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WORKSHOP </a:t>
            </a:r>
            <a:r>
              <a:rPr sz="1200" b="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| </a:t>
            </a:r>
            <a:r>
              <a:rPr sz="1200" b="1" spc="5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Materials </a:t>
            </a:r>
            <a:r>
              <a:rPr sz="1200" b="1" spc="10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and</a:t>
            </a:r>
            <a:r>
              <a:rPr sz="1200" b="1" spc="-30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 </a:t>
            </a:r>
            <a:r>
              <a:rPr sz="1200" b="1" spc="5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Health:</a:t>
            </a:r>
            <a:endParaRPr sz="1200" dirty="0">
              <a:latin typeface="Neue Haas Grotesk Display Pro"/>
              <a:cs typeface="Neue Haas Grotesk Display Pro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1200" b="1" spc="10" dirty="0">
                <a:solidFill>
                  <a:schemeClr val="accent1"/>
                </a:solidFill>
                <a:latin typeface="Neue Haas Grotesk Display Pro"/>
                <a:cs typeface="Neue Haas Grotesk Display Pro"/>
              </a:rPr>
              <a:t>Designing Building Solutions </a:t>
            </a:r>
            <a:r>
              <a:rPr sz="1200" b="1" dirty="0">
                <a:solidFill>
                  <a:schemeClr val="accent1"/>
                </a:solidFill>
                <a:latin typeface="Neue Haas Grotesk Display Pro"/>
                <a:cs typeface="Neue Haas Grotesk Display Pro"/>
              </a:rPr>
              <a:t>for </a:t>
            </a:r>
            <a:r>
              <a:rPr sz="1200" b="1" spc="10" dirty="0">
                <a:solidFill>
                  <a:schemeClr val="accent1"/>
                </a:solidFill>
                <a:latin typeface="Neue Haas Grotesk Display Pro"/>
                <a:cs typeface="Neue Haas Grotesk Display Pro"/>
              </a:rPr>
              <a:t>Human</a:t>
            </a:r>
            <a:r>
              <a:rPr sz="1200" b="1" spc="55" dirty="0">
                <a:solidFill>
                  <a:schemeClr val="accent1"/>
                </a:solidFill>
                <a:latin typeface="Neue Haas Grotesk Display Pro"/>
                <a:cs typeface="Neue Haas Grotesk Display Pro"/>
              </a:rPr>
              <a:t> </a:t>
            </a:r>
            <a:r>
              <a:rPr sz="1200" b="1" spc="5" dirty="0">
                <a:solidFill>
                  <a:schemeClr val="accent1"/>
                </a:solidFill>
                <a:latin typeface="Neue Haas Grotesk Display Pro"/>
                <a:cs typeface="Neue Haas Grotesk Display Pro"/>
              </a:rPr>
              <a:t>Well-Being</a:t>
            </a:r>
            <a:endParaRPr sz="1200" dirty="0">
              <a:solidFill>
                <a:schemeClr val="accent1"/>
              </a:solidFill>
              <a:latin typeface="Neue Haas Grotesk Display Pro"/>
              <a:cs typeface="Neue Haas Grotesk Display Pr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53058" y="1110485"/>
            <a:ext cx="5742941" cy="47641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89610">
              <a:lnSpc>
                <a:spcPts val="3000"/>
              </a:lnSpc>
              <a:spcBef>
                <a:spcPts val="100"/>
              </a:spcBef>
            </a:pPr>
            <a:r>
              <a:rPr sz="2400" b="1" spc="20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How </a:t>
            </a:r>
            <a:r>
              <a:rPr sz="2400" b="1" spc="50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Companies </a:t>
            </a:r>
            <a:r>
              <a:rPr sz="2400" b="1" spc="25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are </a:t>
            </a:r>
            <a:r>
              <a:rPr sz="2400" b="1" spc="50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Implementing  </a:t>
            </a:r>
            <a:r>
              <a:rPr sz="2400" b="1" spc="35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Healthy </a:t>
            </a:r>
            <a:r>
              <a:rPr sz="2400" b="1" spc="40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Materials </a:t>
            </a:r>
            <a:r>
              <a:rPr sz="2400" b="1" spc="20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into</a:t>
            </a:r>
            <a:r>
              <a:rPr sz="2400" b="1" spc="260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 </a:t>
            </a:r>
            <a:r>
              <a:rPr sz="2400" b="1" spc="35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Projects</a:t>
            </a:r>
            <a:endParaRPr sz="2400" dirty="0">
              <a:latin typeface="Neue Haas Grotesk Display Pro"/>
              <a:cs typeface="Neue Haas Grotesk Display Pro"/>
            </a:endParaRPr>
          </a:p>
          <a:p>
            <a:pPr marL="241300" marR="442595" indent="-228600">
              <a:lnSpc>
                <a:spcPts val="1800"/>
              </a:lnSpc>
              <a:spcBef>
                <a:spcPts val="1110"/>
              </a:spcBef>
              <a:buChar char="•"/>
              <a:tabLst>
                <a:tab pos="240665" algn="l"/>
                <a:tab pos="241300" algn="l"/>
              </a:tabLst>
            </a:pPr>
            <a:r>
              <a:rPr sz="1800" b="0" spc="2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Following </a:t>
            </a:r>
            <a:r>
              <a:rPr sz="1800" b="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a </a:t>
            </a:r>
            <a:r>
              <a:rPr sz="1800" b="0" spc="3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Building </a:t>
            </a:r>
            <a:r>
              <a:rPr sz="1800" b="0" spc="2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Certification </a:t>
            </a:r>
            <a:r>
              <a:rPr sz="1800" b="0" spc="2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System: </a:t>
            </a:r>
            <a:r>
              <a:rPr sz="1800" b="0" spc="1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LEED,  </a:t>
            </a:r>
            <a:r>
              <a:rPr sz="1800" b="0" spc="3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WELL, </a:t>
            </a:r>
            <a:r>
              <a:rPr sz="1800" b="0" spc="1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or</a:t>
            </a:r>
            <a:r>
              <a:rPr sz="1800" b="0" spc="14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 </a:t>
            </a:r>
            <a:r>
              <a:rPr sz="1800" b="0" spc="2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LBC</a:t>
            </a:r>
            <a:endParaRPr sz="1800" dirty="0">
              <a:latin typeface="NeueHaasGroteskDisp Pro"/>
              <a:cs typeface="NeueHaasGroteskDisp Pro"/>
            </a:endParaRPr>
          </a:p>
          <a:p>
            <a:pPr marL="241300" indent="-228600">
              <a:lnSpc>
                <a:spcPct val="100000"/>
              </a:lnSpc>
              <a:spcBef>
                <a:spcPts val="990"/>
              </a:spcBef>
              <a:buChar char="•"/>
              <a:tabLst>
                <a:tab pos="240665" algn="l"/>
                <a:tab pos="241300" algn="l"/>
              </a:tabLst>
            </a:pPr>
            <a:r>
              <a:rPr sz="1800" b="0" spc="2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Creating </a:t>
            </a:r>
            <a:r>
              <a:rPr sz="1800" b="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a </a:t>
            </a:r>
            <a:r>
              <a:rPr sz="1800" b="0" spc="2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Healthy Materials </a:t>
            </a:r>
            <a:r>
              <a:rPr sz="1800" b="0" spc="3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Guideline </a:t>
            </a:r>
            <a:r>
              <a:rPr sz="1800" b="0" spc="1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or</a:t>
            </a:r>
            <a:r>
              <a:rPr sz="1800" b="0" spc="17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 </a:t>
            </a:r>
            <a:r>
              <a:rPr sz="1800" b="0" spc="2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Standard</a:t>
            </a:r>
            <a:endParaRPr sz="1800" dirty="0">
              <a:latin typeface="NeueHaasGroteskDisp Pro"/>
              <a:cs typeface="NeueHaasGroteskDisp Pro"/>
            </a:endParaRPr>
          </a:p>
          <a:p>
            <a:pPr>
              <a:lnSpc>
                <a:spcPct val="100000"/>
              </a:lnSpc>
              <a:buClr>
                <a:srgbClr val="000009"/>
              </a:buClr>
              <a:buFont typeface="NeueHaasGroteskDisp Pro"/>
              <a:buChar char="•"/>
            </a:pPr>
            <a:endParaRPr sz="1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000009"/>
              </a:buClr>
              <a:buFont typeface="NeueHaasGroteskDisp Pro"/>
              <a:buChar char="•"/>
            </a:pPr>
            <a:endParaRPr sz="1650" dirty="0">
              <a:latin typeface="Times New Roman"/>
              <a:cs typeface="Times New Roman"/>
            </a:endParaRPr>
          </a:p>
          <a:p>
            <a:pPr marL="12700" marR="737235">
              <a:lnSpc>
                <a:spcPct val="104200"/>
              </a:lnSpc>
            </a:pPr>
            <a:r>
              <a:rPr sz="2400" b="1" spc="20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How </a:t>
            </a:r>
            <a:r>
              <a:rPr sz="2400" b="1" spc="30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Firms </a:t>
            </a:r>
            <a:r>
              <a:rPr sz="2400" b="1" spc="35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can </a:t>
            </a:r>
            <a:r>
              <a:rPr sz="2400" b="1" spc="45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Implement </a:t>
            </a:r>
            <a:r>
              <a:rPr sz="2400" b="1" spc="35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Healthy  </a:t>
            </a:r>
            <a:r>
              <a:rPr sz="2400" b="1" spc="40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Materials </a:t>
            </a:r>
            <a:r>
              <a:rPr sz="2400" b="1" spc="20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into</a:t>
            </a:r>
            <a:r>
              <a:rPr sz="2400" b="1" spc="190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 </a:t>
            </a:r>
            <a:r>
              <a:rPr sz="2400" b="1" spc="35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Projects</a:t>
            </a:r>
            <a:endParaRPr sz="2400" dirty="0">
              <a:latin typeface="Neue Haas Grotesk Display Pro"/>
              <a:cs typeface="Neue Haas Grotesk Display Pro"/>
            </a:endParaRPr>
          </a:p>
          <a:p>
            <a:pPr marL="241300" marR="294005" indent="-228600">
              <a:lnSpc>
                <a:spcPts val="1800"/>
              </a:lnSpc>
              <a:spcBef>
                <a:spcPts val="1230"/>
              </a:spcBef>
              <a:buChar char="•"/>
              <a:tabLst>
                <a:tab pos="240665" algn="l"/>
                <a:tab pos="241300" algn="l"/>
              </a:tabLst>
            </a:pPr>
            <a:r>
              <a:rPr sz="1800" b="0" spc="2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Creating </a:t>
            </a:r>
            <a:r>
              <a:rPr sz="1800" b="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a </a:t>
            </a:r>
            <a:r>
              <a:rPr sz="1800" b="0" spc="2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Healthy Materials </a:t>
            </a:r>
            <a:r>
              <a:rPr sz="1800" b="0" spc="3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Library </a:t>
            </a:r>
            <a:r>
              <a:rPr sz="1800" b="0" spc="2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and </a:t>
            </a:r>
            <a:r>
              <a:rPr sz="1800" b="0" spc="3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designer  </a:t>
            </a:r>
            <a:r>
              <a:rPr sz="1800" b="0" spc="2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resources</a:t>
            </a:r>
            <a:endParaRPr sz="1800" dirty="0">
              <a:latin typeface="NeueHaasGroteskDisp Pro"/>
              <a:cs typeface="NeueHaasGroteskDisp Pro"/>
            </a:endParaRPr>
          </a:p>
          <a:p>
            <a:pPr marL="241300" marR="507365" indent="-228600">
              <a:lnSpc>
                <a:spcPts val="1800"/>
              </a:lnSpc>
              <a:spcBef>
                <a:spcPts val="1350"/>
              </a:spcBef>
              <a:buChar char="•"/>
              <a:tabLst>
                <a:tab pos="240665" algn="l"/>
                <a:tab pos="241300" algn="l"/>
              </a:tabLst>
            </a:pPr>
            <a:r>
              <a:rPr sz="1800" b="0" spc="1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Working with Vendors </a:t>
            </a:r>
            <a:r>
              <a:rPr sz="1800" b="0" spc="2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and Reps </a:t>
            </a:r>
            <a:r>
              <a:rPr sz="1800" b="0" spc="-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to </a:t>
            </a:r>
            <a:r>
              <a:rPr sz="1800" b="0" spc="1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advocate </a:t>
            </a:r>
            <a:r>
              <a:rPr sz="1800" b="0" spc="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for  </a:t>
            </a:r>
            <a:r>
              <a:rPr sz="1800" b="0" spc="2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healthy</a:t>
            </a:r>
            <a:r>
              <a:rPr sz="1800" b="0" spc="8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 </a:t>
            </a:r>
            <a:r>
              <a:rPr sz="1800" b="0" spc="2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materials</a:t>
            </a:r>
            <a:endParaRPr sz="1800" dirty="0">
              <a:latin typeface="NeueHaasGroteskDisp Pro"/>
              <a:cs typeface="NeueHaasGroteskDisp Pro"/>
            </a:endParaRPr>
          </a:p>
          <a:p>
            <a:pPr marL="241300" indent="-228600">
              <a:lnSpc>
                <a:spcPct val="100000"/>
              </a:lnSpc>
              <a:spcBef>
                <a:spcPts val="990"/>
              </a:spcBef>
              <a:buChar char="•"/>
              <a:tabLst>
                <a:tab pos="240665" algn="l"/>
                <a:tab pos="241300" algn="l"/>
              </a:tabLst>
            </a:pPr>
            <a:r>
              <a:rPr sz="1800" b="0" spc="3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Sign </a:t>
            </a:r>
            <a:r>
              <a:rPr sz="1800" b="0" spc="1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the </a:t>
            </a:r>
            <a:r>
              <a:rPr sz="1800" b="0" spc="2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AIA </a:t>
            </a:r>
            <a:r>
              <a:rPr sz="1800" b="0" spc="2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Architecture </a:t>
            </a:r>
            <a:r>
              <a:rPr sz="1800" b="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&amp; </a:t>
            </a:r>
            <a:r>
              <a:rPr sz="1800" b="0" spc="3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Design </a:t>
            </a:r>
            <a:r>
              <a:rPr sz="1800" b="0" spc="2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Materials</a:t>
            </a:r>
            <a:r>
              <a:rPr sz="1800" b="0" spc="204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 </a:t>
            </a:r>
            <a:r>
              <a:rPr sz="1800" b="0" spc="3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Pledge</a:t>
            </a:r>
            <a:endParaRPr sz="1800" dirty="0">
              <a:latin typeface="NeueHaasGroteskDisp Pro"/>
              <a:cs typeface="NeueHaasGroteskDisp Pr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331309" y="1095894"/>
            <a:ext cx="5354253" cy="18977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200031" y="3429000"/>
            <a:ext cx="5616810" cy="28287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65"/>
              </a:lnSpc>
            </a:pPr>
            <a:r>
              <a:rPr spc="5" dirty="0"/>
              <a:t>New </a:t>
            </a:r>
            <a:r>
              <a:rPr spc="-5" dirty="0"/>
              <a:t>York </a:t>
            </a:r>
            <a:r>
              <a:rPr spc="15" dirty="0"/>
              <a:t>Build </a:t>
            </a:r>
            <a:r>
              <a:rPr spc="10" dirty="0"/>
              <a:t>Conference </a:t>
            </a:r>
            <a:r>
              <a:rPr b="0" dirty="0">
                <a:latin typeface="NeueHaasGroteskDisp Pro"/>
                <a:cs typeface="NeueHaasGroteskDisp Pro"/>
              </a:rPr>
              <a:t>| </a:t>
            </a:r>
            <a:r>
              <a:rPr spc="10" dirty="0"/>
              <a:t>February 13,</a:t>
            </a:r>
            <a:r>
              <a:rPr spc="-10" dirty="0"/>
              <a:t> </a:t>
            </a:r>
            <a:r>
              <a:rPr spc="5" dirty="0"/>
              <a:t>2023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65"/>
              </a:lnSpc>
            </a:pPr>
            <a:r>
              <a:rPr dirty="0"/>
              <a:t>|</a:t>
            </a:r>
            <a:r>
              <a:rPr spc="10" dirty="0"/>
              <a:t> </a:t>
            </a:r>
            <a:fld id="{81D60167-4931-47E6-BA6A-407CBD079E47}" type="slidenum">
              <a:rPr b="1" dirty="0">
                <a:latin typeface="Neue Haas Grotesk Display Pro"/>
                <a:cs typeface="Neue Haas Grotesk Display Pro"/>
              </a:rPr>
              <a:t>16</a:t>
            </a:fld>
            <a:endParaRPr b="1" dirty="0">
              <a:latin typeface="Neue Haas Grotesk Display Pro"/>
              <a:cs typeface="Neue Haas Grotesk Display Pro"/>
            </a:endParaRPr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60B64A40-F4AC-7BB1-D9A4-6CFD4339AEA4}"/>
              </a:ext>
            </a:extLst>
          </p:cNvPr>
          <p:cNvSpPr txBox="1"/>
          <p:nvPr/>
        </p:nvSpPr>
        <p:spPr>
          <a:xfrm>
            <a:off x="353059" y="383540"/>
            <a:ext cx="4060190" cy="432434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60"/>
              </a:spcBef>
            </a:pPr>
            <a:r>
              <a:rPr sz="1200" b="1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WORKSHOP </a:t>
            </a:r>
            <a:r>
              <a:rPr sz="1200" b="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| </a:t>
            </a:r>
            <a:r>
              <a:rPr sz="1200" b="1" spc="5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Materials </a:t>
            </a:r>
            <a:r>
              <a:rPr sz="1200" b="1" spc="10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and</a:t>
            </a:r>
            <a:r>
              <a:rPr sz="1200" b="1" spc="-30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 </a:t>
            </a:r>
            <a:r>
              <a:rPr sz="1200" b="1" spc="5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Health:</a:t>
            </a:r>
            <a:endParaRPr sz="1200" dirty="0">
              <a:latin typeface="Neue Haas Grotesk Display Pro"/>
              <a:cs typeface="Neue Haas Grotesk Display Pro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1200" b="1" spc="10" dirty="0">
                <a:solidFill>
                  <a:schemeClr val="accent1"/>
                </a:solidFill>
                <a:latin typeface="Neue Haas Grotesk Display Pro"/>
                <a:cs typeface="Neue Haas Grotesk Display Pro"/>
              </a:rPr>
              <a:t>Designing Building Solutions </a:t>
            </a:r>
            <a:r>
              <a:rPr sz="1200" b="1" dirty="0">
                <a:solidFill>
                  <a:schemeClr val="accent1"/>
                </a:solidFill>
                <a:latin typeface="Neue Haas Grotesk Display Pro"/>
                <a:cs typeface="Neue Haas Grotesk Display Pro"/>
              </a:rPr>
              <a:t>for </a:t>
            </a:r>
            <a:r>
              <a:rPr sz="1200" b="1" spc="10" dirty="0">
                <a:solidFill>
                  <a:schemeClr val="accent1"/>
                </a:solidFill>
                <a:latin typeface="Neue Haas Grotesk Display Pro"/>
                <a:cs typeface="Neue Haas Grotesk Display Pro"/>
              </a:rPr>
              <a:t>Human</a:t>
            </a:r>
            <a:r>
              <a:rPr sz="1200" b="1" spc="55" dirty="0">
                <a:solidFill>
                  <a:schemeClr val="accent1"/>
                </a:solidFill>
                <a:latin typeface="Neue Haas Grotesk Display Pro"/>
                <a:cs typeface="Neue Haas Grotesk Display Pro"/>
              </a:rPr>
              <a:t> </a:t>
            </a:r>
            <a:r>
              <a:rPr sz="1200" b="1" spc="5" dirty="0">
                <a:solidFill>
                  <a:schemeClr val="accent1"/>
                </a:solidFill>
                <a:latin typeface="Neue Haas Grotesk Display Pro"/>
                <a:cs typeface="Neue Haas Grotesk Display Pro"/>
              </a:rPr>
              <a:t>Well-Being</a:t>
            </a:r>
            <a:endParaRPr sz="1200" dirty="0">
              <a:solidFill>
                <a:schemeClr val="accent1"/>
              </a:solidFill>
              <a:latin typeface="Neue Haas Grotesk Display Pro"/>
              <a:cs typeface="Neue Haas Grotesk Display Pr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350" y="6350"/>
            <a:ext cx="12185650" cy="6845300"/>
          </a:xfrm>
          <a:custGeom>
            <a:avLst/>
            <a:gdLst/>
            <a:ahLst/>
            <a:cxnLst/>
            <a:rect l="l" t="t" r="r" b="b"/>
            <a:pathLst>
              <a:path w="12185650" h="6845300">
                <a:moveTo>
                  <a:pt x="0" y="6845300"/>
                </a:moveTo>
                <a:lnTo>
                  <a:pt x="12185345" y="6845300"/>
                </a:lnTo>
                <a:lnTo>
                  <a:pt x="12185345" y="0"/>
                </a:lnTo>
                <a:lnTo>
                  <a:pt x="0" y="0"/>
                </a:lnTo>
                <a:lnTo>
                  <a:pt x="0" y="6845300"/>
                </a:lnTo>
                <a:close/>
              </a:path>
            </a:pathLst>
          </a:custGeom>
          <a:solidFill>
            <a:srgbClr val="231F20">
              <a:alpha val="2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350" y="6851650"/>
            <a:ext cx="12185650" cy="0"/>
          </a:xfrm>
          <a:custGeom>
            <a:avLst/>
            <a:gdLst/>
            <a:ahLst/>
            <a:cxnLst/>
            <a:rect l="l" t="t" r="r" b="b"/>
            <a:pathLst>
              <a:path w="12185650">
                <a:moveTo>
                  <a:pt x="0" y="0"/>
                </a:moveTo>
                <a:lnTo>
                  <a:pt x="12185345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350" y="6350"/>
            <a:ext cx="12185650" cy="6845300"/>
          </a:xfrm>
          <a:custGeom>
            <a:avLst/>
            <a:gdLst/>
            <a:ahLst/>
            <a:cxnLst/>
            <a:rect l="l" t="t" r="r" b="b"/>
            <a:pathLst>
              <a:path w="12185650" h="6845300">
                <a:moveTo>
                  <a:pt x="12185345" y="0"/>
                </a:moveTo>
                <a:lnTo>
                  <a:pt x="0" y="0"/>
                </a:lnTo>
                <a:lnTo>
                  <a:pt x="0" y="68453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7310" algn="ctr">
              <a:lnSpc>
                <a:spcPct val="100000"/>
              </a:lnSpc>
              <a:spcBef>
                <a:spcPts val="100"/>
              </a:spcBef>
            </a:pPr>
            <a:r>
              <a:rPr spc="10" dirty="0"/>
              <a:t>Section</a:t>
            </a:r>
            <a:r>
              <a:rPr spc="55" dirty="0"/>
              <a:t> </a:t>
            </a:r>
            <a:r>
              <a:rPr spc="15" dirty="0"/>
              <a:t>3:</a:t>
            </a:r>
          </a:p>
          <a:p>
            <a:pPr algn="ctr">
              <a:lnSpc>
                <a:spcPct val="100000"/>
              </a:lnSpc>
            </a:pPr>
            <a:r>
              <a:rPr spc="20" dirty="0"/>
              <a:t>Industry </a:t>
            </a:r>
            <a:r>
              <a:rPr spc="-45" dirty="0"/>
              <a:t>Tools </a:t>
            </a:r>
            <a:r>
              <a:rPr spc="-10" dirty="0"/>
              <a:t>for </a:t>
            </a:r>
            <a:r>
              <a:rPr spc="15" dirty="0"/>
              <a:t>Identifying </a:t>
            </a:r>
            <a:r>
              <a:rPr dirty="0"/>
              <a:t>Healthy</a:t>
            </a:r>
            <a:r>
              <a:rPr spc="300" dirty="0"/>
              <a:t> </a:t>
            </a:r>
            <a:r>
              <a:rPr spc="5" dirty="0"/>
              <a:t>Materials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53060" y="963165"/>
            <a:ext cx="4947510" cy="5300554"/>
          </a:xfrm>
          <a:prstGeom prst="rect">
            <a:avLst/>
          </a:prstGeom>
        </p:spPr>
        <p:txBody>
          <a:bodyPr vert="horz" wrap="square" lIns="0" tIns="1600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60"/>
              </a:spcBef>
            </a:pPr>
            <a:r>
              <a:rPr sz="2400" b="1" spc="50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Industry</a:t>
            </a:r>
            <a:r>
              <a:rPr sz="2400" b="1" spc="114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 </a:t>
            </a:r>
            <a:r>
              <a:rPr sz="2400" b="1" spc="-5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Tools</a:t>
            </a:r>
            <a:endParaRPr sz="2400" dirty="0">
              <a:latin typeface="Neue Haas Grotesk Display Pro"/>
              <a:cs typeface="Neue Haas Grotesk Display Pro"/>
            </a:endParaRPr>
          </a:p>
          <a:p>
            <a:pPr marL="241300" indent="-228600">
              <a:lnSpc>
                <a:spcPct val="100000"/>
              </a:lnSpc>
              <a:spcBef>
                <a:spcPts val="870"/>
              </a:spcBef>
              <a:buChar char="•"/>
              <a:tabLst>
                <a:tab pos="240665" algn="l"/>
                <a:tab pos="241300" algn="l"/>
              </a:tabLst>
            </a:pPr>
            <a:r>
              <a:rPr sz="1800" b="1" spc="30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Cradle </a:t>
            </a:r>
            <a:r>
              <a:rPr sz="1800" b="1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to</a:t>
            </a:r>
            <a:r>
              <a:rPr sz="1800" b="1" spc="145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 </a:t>
            </a:r>
            <a:r>
              <a:rPr sz="1800" b="1" spc="30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Cradle</a:t>
            </a:r>
            <a:endParaRPr sz="1800" dirty="0">
              <a:latin typeface="Neue Haas Grotesk Display Pro"/>
              <a:cs typeface="Neue Haas Grotesk Display Pro"/>
            </a:endParaRPr>
          </a:p>
          <a:p>
            <a:pPr marL="755650" lvl="1" indent="-285750">
              <a:spcBef>
                <a:spcPts val="489"/>
              </a:spcBef>
              <a:buFontTx/>
              <a:buChar char="+"/>
            </a:pPr>
            <a:r>
              <a:rPr sz="1400" b="0" spc="2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Third-party</a:t>
            </a:r>
            <a:r>
              <a:rPr sz="1400" b="0" spc="13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 </a:t>
            </a:r>
            <a:r>
              <a:rPr sz="1400" b="0" spc="1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verified</a:t>
            </a:r>
            <a:endParaRPr sz="1400" dirty="0">
              <a:latin typeface="NeueHaasGroteskDisp Pro"/>
              <a:cs typeface="NeueHaasGroteskDisp Pro"/>
            </a:endParaRPr>
          </a:p>
          <a:p>
            <a:pPr marL="755650" lvl="1" indent="-285750">
              <a:spcBef>
                <a:spcPts val="1020"/>
              </a:spcBef>
              <a:buFontTx/>
              <a:buChar char="+"/>
            </a:pPr>
            <a:r>
              <a:rPr sz="1400" b="0" spc="2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Asses </a:t>
            </a:r>
            <a:r>
              <a:rPr sz="1400" b="0" spc="1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materials </a:t>
            </a:r>
            <a:r>
              <a:rPr sz="1400" b="0" spc="-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to </a:t>
            </a:r>
            <a:r>
              <a:rPr sz="1400" b="0" spc="2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100</a:t>
            </a:r>
            <a:r>
              <a:rPr sz="1400" b="0" spc="8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 </a:t>
            </a:r>
            <a:r>
              <a:rPr sz="1400" b="0" spc="2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ppm</a:t>
            </a:r>
            <a:endParaRPr sz="1400" dirty="0">
              <a:latin typeface="NeueHaasGroteskDisp Pro"/>
              <a:cs typeface="NeueHaasGroteskDisp Pro"/>
            </a:endParaRPr>
          </a:p>
          <a:p>
            <a:pPr marL="755650" lvl="1" indent="-285750">
              <a:spcBef>
                <a:spcPts val="1020"/>
              </a:spcBef>
              <a:buFontTx/>
              <a:buChar char="+"/>
            </a:pPr>
            <a:r>
              <a:rPr sz="1400" b="0" spc="1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Look </a:t>
            </a:r>
            <a:r>
              <a:rPr sz="1400" b="0" spc="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for </a:t>
            </a:r>
            <a:r>
              <a:rPr sz="1400" b="0" spc="1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Material Health score </a:t>
            </a:r>
            <a:r>
              <a:rPr sz="1400" b="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of </a:t>
            </a:r>
            <a:r>
              <a:rPr sz="1400" b="0" spc="2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Silver </a:t>
            </a:r>
            <a:r>
              <a:rPr sz="1400" b="0" spc="1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or</a:t>
            </a:r>
            <a:r>
              <a:rPr sz="1400" b="0" spc="8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 </a:t>
            </a:r>
            <a:r>
              <a:rPr sz="1400" b="0" spc="1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above</a:t>
            </a:r>
            <a:endParaRPr sz="1400" dirty="0">
              <a:latin typeface="NeueHaasGroteskDisp Pro"/>
              <a:cs typeface="NeueHaasGroteskDisp Pro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300" dirty="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buChar char="•"/>
              <a:tabLst>
                <a:tab pos="240665" algn="l"/>
                <a:tab pos="241300" algn="l"/>
              </a:tabLst>
            </a:pPr>
            <a:r>
              <a:rPr sz="1800" b="1" spc="35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Declare</a:t>
            </a:r>
            <a:r>
              <a:rPr sz="1800" b="1" spc="85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 </a:t>
            </a:r>
            <a:r>
              <a:rPr sz="1800" b="1" spc="35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Program</a:t>
            </a:r>
            <a:endParaRPr sz="1800" dirty="0">
              <a:latin typeface="Neue Haas Grotesk Display Pro"/>
              <a:cs typeface="Neue Haas Grotesk Display Pro"/>
            </a:endParaRPr>
          </a:p>
          <a:p>
            <a:pPr marL="755650" lvl="1" indent="-285750">
              <a:lnSpc>
                <a:spcPct val="100000"/>
              </a:lnSpc>
              <a:spcBef>
                <a:spcPts val="490"/>
              </a:spcBef>
              <a:buFontTx/>
              <a:buChar char="+"/>
            </a:pPr>
            <a:r>
              <a:rPr sz="1400" spc="25" dirty="0">
                <a:solidFill>
                  <a:srgbClr val="000009"/>
                </a:solidFill>
                <a:latin typeface="NeueHaasGroteskDisp Pro"/>
              </a:rPr>
              <a:t>LBC Red List Free Label or Declare Label</a:t>
            </a:r>
          </a:p>
          <a:p>
            <a:pPr marL="755650" marR="141605" lvl="1" indent="-285750">
              <a:lnSpc>
                <a:spcPct val="107100"/>
              </a:lnSpc>
              <a:spcBef>
                <a:spcPts val="900"/>
              </a:spcBef>
              <a:buFontTx/>
              <a:buChar char="+"/>
            </a:pPr>
            <a:r>
              <a:rPr sz="1400" spc="25" dirty="0">
                <a:solidFill>
                  <a:srgbClr val="000009"/>
                </a:solidFill>
                <a:latin typeface="NeueHaasGroteskDisp Pro"/>
              </a:rPr>
              <a:t>If Label is LBC Compliant or LBC Red List  Approved, look material assessment to 100 ppm</a:t>
            </a: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300" dirty="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buChar char="•"/>
              <a:tabLst>
                <a:tab pos="240665" algn="l"/>
                <a:tab pos="241300" algn="l"/>
              </a:tabLst>
            </a:pPr>
            <a:r>
              <a:rPr sz="1800" b="1" spc="30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Health Product</a:t>
            </a:r>
            <a:r>
              <a:rPr sz="1800" b="1" spc="145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 </a:t>
            </a:r>
            <a:r>
              <a:rPr sz="1800" b="1" spc="35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Declaration</a:t>
            </a:r>
            <a:endParaRPr sz="1800" dirty="0">
              <a:latin typeface="Neue Haas Grotesk Display Pro"/>
              <a:cs typeface="Neue Haas Grotesk Display Pro"/>
            </a:endParaRPr>
          </a:p>
          <a:p>
            <a:pPr marL="755650" marR="226695" lvl="1" indent="-285750">
              <a:lnSpc>
                <a:spcPct val="107100"/>
              </a:lnSpc>
              <a:spcBef>
                <a:spcPts val="370"/>
              </a:spcBef>
              <a:buFontTx/>
              <a:buChar char="+"/>
            </a:pPr>
            <a:r>
              <a:rPr sz="1400" spc="25" dirty="0">
                <a:solidFill>
                  <a:srgbClr val="000009"/>
                </a:solidFill>
                <a:latin typeface="NeueHaasGroteskDisp Pro"/>
              </a:rPr>
              <a:t>Content Inventory disclosed to 100 ppm - 1000  ppm</a:t>
            </a:r>
          </a:p>
          <a:p>
            <a:pPr marL="755650" lvl="1" indent="-285750">
              <a:lnSpc>
                <a:spcPct val="100000"/>
              </a:lnSpc>
              <a:spcBef>
                <a:spcPts val="1019"/>
              </a:spcBef>
              <a:buFontTx/>
              <a:buChar char="+"/>
            </a:pPr>
            <a:r>
              <a:rPr sz="1400" spc="25" dirty="0">
                <a:solidFill>
                  <a:srgbClr val="000009"/>
                </a:solidFill>
                <a:latin typeface="NeueHaasGroteskDisp Pro"/>
              </a:rPr>
              <a:t>Third-party verified</a:t>
            </a: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300" dirty="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buChar char="•"/>
              <a:tabLst>
                <a:tab pos="240665" algn="l"/>
                <a:tab pos="241300" algn="l"/>
              </a:tabLst>
            </a:pPr>
            <a:r>
              <a:rPr sz="1800" b="1" spc="5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VOC </a:t>
            </a:r>
            <a:r>
              <a:rPr sz="1800" b="1" spc="40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Emissions</a:t>
            </a:r>
            <a:r>
              <a:rPr sz="1800" b="1" spc="170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 </a:t>
            </a:r>
            <a:r>
              <a:rPr sz="1800" b="1" spc="35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Documentation</a:t>
            </a:r>
            <a:endParaRPr sz="1800" dirty="0">
              <a:latin typeface="Neue Haas Grotesk Display Pro"/>
              <a:cs typeface="Neue Haas Grotesk Display Pro"/>
            </a:endParaRPr>
          </a:p>
          <a:p>
            <a:pPr marL="755650" marR="226695" lvl="1" indent="-285750">
              <a:lnSpc>
                <a:spcPct val="107100"/>
              </a:lnSpc>
              <a:spcBef>
                <a:spcPts val="370"/>
              </a:spcBef>
              <a:buFontTx/>
              <a:buChar char="+"/>
            </a:pPr>
            <a:r>
              <a:rPr sz="1400" spc="25" dirty="0">
                <a:solidFill>
                  <a:srgbClr val="000009"/>
                </a:solidFill>
                <a:latin typeface="NeueHaasGroteskDisp Pro"/>
              </a:rPr>
              <a:t>Third-party verification for low/no VOC Emissions</a:t>
            </a:r>
          </a:p>
        </p:txBody>
      </p:sp>
      <p:sp>
        <p:nvSpPr>
          <p:cNvPr id="4" name="object 4"/>
          <p:cNvSpPr/>
          <p:nvPr/>
        </p:nvSpPr>
        <p:spPr>
          <a:xfrm>
            <a:off x="4501896" y="1120608"/>
            <a:ext cx="1703714" cy="12648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780027" y="2829659"/>
            <a:ext cx="1989910" cy="333971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914951" y="3007631"/>
            <a:ext cx="1332191" cy="126160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299441" y="2682457"/>
            <a:ext cx="1331476" cy="183003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700716" y="4604846"/>
            <a:ext cx="1419147" cy="141720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380795" y="4752305"/>
            <a:ext cx="2101011" cy="109020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598790" y="3007631"/>
            <a:ext cx="994419" cy="134354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253637" y="1177747"/>
            <a:ext cx="3535885" cy="126489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437082" y="1177747"/>
            <a:ext cx="1820571" cy="120775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65"/>
              </a:lnSpc>
            </a:pPr>
            <a:r>
              <a:rPr spc="5" dirty="0"/>
              <a:t>New </a:t>
            </a:r>
            <a:r>
              <a:rPr spc="-5" dirty="0"/>
              <a:t>York </a:t>
            </a:r>
            <a:r>
              <a:rPr spc="15" dirty="0"/>
              <a:t>Build </a:t>
            </a:r>
            <a:r>
              <a:rPr spc="10" dirty="0"/>
              <a:t>Conference </a:t>
            </a:r>
            <a:r>
              <a:rPr b="0" dirty="0">
                <a:latin typeface="NeueHaasGroteskDisp Pro"/>
                <a:cs typeface="NeueHaasGroteskDisp Pro"/>
              </a:rPr>
              <a:t>| </a:t>
            </a:r>
            <a:r>
              <a:rPr spc="10" dirty="0"/>
              <a:t>February 13,</a:t>
            </a:r>
            <a:r>
              <a:rPr spc="-10" dirty="0"/>
              <a:t> </a:t>
            </a:r>
            <a:r>
              <a:rPr spc="5" dirty="0"/>
              <a:t>2023</a:t>
            </a:r>
          </a:p>
        </p:txBody>
      </p:sp>
      <p:sp>
        <p:nvSpPr>
          <p:cNvPr id="14" name="object 4">
            <a:extLst>
              <a:ext uri="{FF2B5EF4-FFF2-40B4-BE49-F238E27FC236}">
                <a16:creationId xmlns:a16="http://schemas.microsoft.com/office/drawing/2014/main" id="{D19743F2-EAAF-638F-1103-F81E30394992}"/>
              </a:ext>
            </a:extLst>
          </p:cNvPr>
          <p:cNvSpPr txBox="1"/>
          <p:nvPr/>
        </p:nvSpPr>
        <p:spPr>
          <a:xfrm>
            <a:off x="353059" y="383540"/>
            <a:ext cx="4060190" cy="432434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60"/>
              </a:spcBef>
            </a:pPr>
            <a:r>
              <a:rPr sz="1200" b="1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WORKSHOP </a:t>
            </a:r>
            <a:r>
              <a:rPr sz="1200" b="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| </a:t>
            </a:r>
            <a:r>
              <a:rPr sz="1200" b="1" spc="5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Materials </a:t>
            </a:r>
            <a:r>
              <a:rPr sz="1200" b="1" spc="10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and</a:t>
            </a:r>
            <a:r>
              <a:rPr sz="1200" b="1" spc="-30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 </a:t>
            </a:r>
            <a:r>
              <a:rPr sz="1200" b="1" spc="5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Health:</a:t>
            </a:r>
            <a:endParaRPr sz="1200" dirty="0">
              <a:latin typeface="Neue Haas Grotesk Display Pro"/>
              <a:cs typeface="Neue Haas Grotesk Display Pro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1200" b="1" spc="10" dirty="0">
                <a:solidFill>
                  <a:schemeClr val="accent1"/>
                </a:solidFill>
                <a:latin typeface="Neue Haas Grotesk Display Pro"/>
                <a:cs typeface="Neue Haas Grotesk Display Pro"/>
              </a:rPr>
              <a:t>Designing Building Solutions </a:t>
            </a:r>
            <a:r>
              <a:rPr sz="1200" b="1" dirty="0">
                <a:solidFill>
                  <a:schemeClr val="accent1"/>
                </a:solidFill>
                <a:latin typeface="Neue Haas Grotesk Display Pro"/>
                <a:cs typeface="Neue Haas Grotesk Display Pro"/>
              </a:rPr>
              <a:t>for </a:t>
            </a:r>
            <a:r>
              <a:rPr sz="1200" b="1" spc="10" dirty="0">
                <a:solidFill>
                  <a:schemeClr val="accent1"/>
                </a:solidFill>
                <a:latin typeface="Neue Haas Grotesk Display Pro"/>
                <a:cs typeface="Neue Haas Grotesk Display Pro"/>
              </a:rPr>
              <a:t>Human</a:t>
            </a:r>
            <a:r>
              <a:rPr sz="1200" b="1" spc="55" dirty="0">
                <a:solidFill>
                  <a:schemeClr val="accent1"/>
                </a:solidFill>
                <a:latin typeface="Neue Haas Grotesk Display Pro"/>
                <a:cs typeface="Neue Haas Grotesk Display Pro"/>
              </a:rPr>
              <a:t> </a:t>
            </a:r>
            <a:r>
              <a:rPr sz="1200" b="1" spc="5" dirty="0">
                <a:solidFill>
                  <a:schemeClr val="accent1"/>
                </a:solidFill>
                <a:latin typeface="Neue Haas Grotesk Display Pro"/>
                <a:cs typeface="Neue Haas Grotesk Display Pro"/>
              </a:rPr>
              <a:t>Well-Being</a:t>
            </a:r>
            <a:endParaRPr sz="1200" dirty="0">
              <a:solidFill>
                <a:schemeClr val="accent1"/>
              </a:solidFill>
              <a:latin typeface="Neue Haas Grotesk Display Pro"/>
              <a:cs typeface="Neue Haas Grotesk Display Pr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53059" y="1110485"/>
            <a:ext cx="4904741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40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Cradle </a:t>
            </a:r>
            <a:r>
              <a:rPr sz="2400" b="1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to</a:t>
            </a:r>
            <a:r>
              <a:rPr sz="2400" b="1" spc="155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 </a:t>
            </a:r>
            <a:r>
              <a:rPr sz="2400" b="1" spc="40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Cradle</a:t>
            </a:r>
            <a:endParaRPr sz="2400" dirty="0">
              <a:latin typeface="Neue Haas Grotesk Display Pro"/>
              <a:cs typeface="Neue Haas Grotesk Display Pr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3059" y="1622295"/>
            <a:ext cx="3659504" cy="39456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106680" indent="-228600">
              <a:lnSpc>
                <a:spcPct val="107100"/>
              </a:lnSpc>
              <a:spcBef>
                <a:spcPts val="100"/>
              </a:spcBef>
              <a:buChar char="•"/>
              <a:tabLst>
                <a:tab pos="240665" algn="l"/>
                <a:tab pos="241300" algn="l"/>
              </a:tabLst>
            </a:pPr>
            <a:r>
              <a:rPr sz="1400" b="0" spc="2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Managed </a:t>
            </a:r>
            <a:r>
              <a:rPr sz="1400" b="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by </a:t>
            </a:r>
            <a:r>
              <a:rPr sz="1400" b="0" spc="1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the </a:t>
            </a:r>
            <a:r>
              <a:rPr sz="1400" b="0" spc="2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Cradle </a:t>
            </a:r>
            <a:r>
              <a:rPr sz="1400" b="0" spc="-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to </a:t>
            </a:r>
            <a:r>
              <a:rPr sz="1400" b="0" spc="2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Cradle Products  </a:t>
            </a:r>
            <a:r>
              <a:rPr sz="1400" b="0" spc="1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Innovation</a:t>
            </a:r>
            <a:r>
              <a:rPr sz="1400" b="0" spc="6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 </a:t>
            </a:r>
            <a:r>
              <a:rPr sz="1400" b="0" spc="1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Institute</a:t>
            </a:r>
            <a:endParaRPr sz="1400" dirty="0">
              <a:latin typeface="NeueHaasGroteskDisp Pro"/>
              <a:cs typeface="NeueHaasGroteskDisp Pro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000009"/>
              </a:buClr>
              <a:buFont typeface="NeueHaasGroteskDisp Pro"/>
              <a:buChar char="•"/>
            </a:pPr>
            <a:endParaRPr sz="1150" dirty="0">
              <a:latin typeface="Times New Roman"/>
              <a:cs typeface="Times New Roman"/>
            </a:endParaRPr>
          </a:p>
          <a:p>
            <a:pPr marL="241300" marR="367030" indent="-228600">
              <a:lnSpc>
                <a:spcPct val="107100"/>
              </a:lnSpc>
              <a:spcBef>
                <a:spcPts val="5"/>
              </a:spcBef>
              <a:buChar char="•"/>
              <a:tabLst>
                <a:tab pos="240665" algn="l"/>
                <a:tab pos="241300" algn="l"/>
              </a:tabLst>
            </a:pPr>
            <a:r>
              <a:rPr sz="1400" b="0" spc="2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Measures </a:t>
            </a:r>
            <a:r>
              <a:rPr sz="1400" b="0" spc="1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material </a:t>
            </a:r>
            <a:r>
              <a:rPr sz="1400" b="0" spc="2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health, product  </a:t>
            </a:r>
            <a:r>
              <a:rPr sz="1400" b="0" spc="1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circularity, </a:t>
            </a:r>
            <a:r>
              <a:rPr sz="1400" b="0" spc="2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social </a:t>
            </a:r>
            <a:r>
              <a:rPr sz="1400" b="0" spc="2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fairness, </a:t>
            </a:r>
            <a:r>
              <a:rPr sz="1400" b="0" spc="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water </a:t>
            </a:r>
            <a:r>
              <a:rPr sz="1400" b="0" spc="2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and  soil </a:t>
            </a:r>
            <a:r>
              <a:rPr sz="1400" b="0" spc="1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stewardship, </a:t>
            </a:r>
            <a:r>
              <a:rPr sz="1400" b="0" spc="2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and clean </a:t>
            </a:r>
            <a:r>
              <a:rPr sz="1400" b="0" spc="1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air </a:t>
            </a:r>
            <a:r>
              <a:rPr sz="1400" b="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&amp; </a:t>
            </a:r>
            <a:r>
              <a:rPr sz="1400" b="0" spc="1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climate  protection</a:t>
            </a:r>
            <a:endParaRPr sz="1400" dirty="0">
              <a:latin typeface="NeueHaasGroteskDisp Pro"/>
              <a:cs typeface="NeueHaasGroteskDisp Pro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000009"/>
              </a:buClr>
              <a:buFont typeface="NeueHaasGroteskDisp Pro"/>
              <a:buChar char="•"/>
            </a:pPr>
            <a:endParaRPr sz="1150" dirty="0">
              <a:latin typeface="Times New Roman"/>
              <a:cs typeface="Times New Roman"/>
            </a:endParaRPr>
          </a:p>
          <a:p>
            <a:pPr marL="241300" marR="5080" indent="-228600">
              <a:lnSpc>
                <a:spcPct val="107100"/>
              </a:lnSpc>
              <a:buChar char="•"/>
              <a:tabLst>
                <a:tab pos="240665" algn="l"/>
                <a:tab pos="241300" algn="l"/>
              </a:tabLst>
            </a:pPr>
            <a:r>
              <a:rPr sz="1400" b="0" spc="2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Has </a:t>
            </a:r>
            <a:r>
              <a:rPr sz="1400" b="0" spc="1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Bronze, </a:t>
            </a:r>
            <a:r>
              <a:rPr sz="1400" b="0" spc="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Silver, </a:t>
            </a:r>
            <a:r>
              <a:rPr sz="1400" b="0" spc="2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Gold, </a:t>
            </a:r>
            <a:r>
              <a:rPr sz="1400" b="0" spc="2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and </a:t>
            </a:r>
            <a:r>
              <a:rPr sz="1400" b="0" spc="1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Platinum levels  </a:t>
            </a:r>
            <a:r>
              <a:rPr sz="1400" b="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of </a:t>
            </a:r>
            <a:r>
              <a:rPr sz="1400" b="0" spc="2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product</a:t>
            </a:r>
            <a:r>
              <a:rPr sz="1400" b="0" spc="-9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 </a:t>
            </a:r>
            <a:r>
              <a:rPr sz="1400" b="0" spc="2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certification</a:t>
            </a:r>
            <a:endParaRPr sz="1400" dirty="0">
              <a:latin typeface="NeueHaasGroteskDisp Pro"/>
              <a:cs typeface="NeueHaasGroteskDisp Pro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000009"/>
              </a:buClr>
              <a:buFont typeface="NeueHaasGroteskDisp Pro"/>
              <a:buChar char="•"/>
            </a:pPr>
            <a:endParaRPr sz="1150" dirty="0">
              <a:latin typeface="Times New Roman"/>
              <a:cs typeface="Times New Roman"/>
            </a:endParaRPr>
          </a:p>
          <a:p>
            <a:pPr marL="241300" marR="34290" indent="-228600">
              <a:lnSpc>
                <a:spcPct val="107100"/>
              </a:lnSpc>
              <a:buChar char="•"/>
              <a:tabLst>
                <a:tab pos="240665" algn="l"/>
                <a:tab pos="241300" algn="l"/>
              </a:tabLst>
            </a:pPr>
            <a:r>
              <a:rPr sz="1400" b="0" spc="1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Bronze </a:t>
            </a:r>
            <a:r>
              <a:rPr sz="1400" b="0" spc="2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products </a:t>
            </a:r>
            <a:r>
              <a:rPr sz="1400" b="0" spc="1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are in the </a:t>
            </a:r>
            <a:r>
              <a:rPr sz="1400" b="0" spc="2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process </a:t>
            </a:r>
            <a:r>
              <a:rPr sz="1400" b="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of </a:t>
            </a:r>
            <a:r>
              <a:rPr sz="1400" b="0" spc="2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being  </a:t>
            </a:r>
            <a:r>
              <a:rPr sz="1400" b="0" spc="1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or </a:t>
            </a:r>
            <a:r>
              <a:rPr sz="1400" b="0" spc="1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intent </a:t>
            </a:r>
            <a:r>
              <a:rPr sz="1400" b="0" spc="-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to </a:t>
            </a:r>
            <a:r>
              <a:rPr sz="1400" b="0" spc="1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be </a:t>
            </a:r>
            <a:r>
              <a:rPr sz="1400" b="0" spc="2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certified; whereas Silver </a:t>
            </a:r>
            <a:r>
              <a:rPr sz="1400" b="0" spc="3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and  </a:t>
            </a:r>
            <a:r>
              <a:rPr sz="1400" b="0" spc="1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above </a:t>
            </a:r>
            <a:r>
              <a:rPr sz="1400" b="0" spc="1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have </a:t>
            </a:r>
            <a:r>
              <a:rPr sz="1400" b="0" spc="2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become</a:t>
            </a:r>
            <a:r>
              <a:rPr sz="1400" b="0" spc="17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 </a:t>
            </a:r>
            <a:r>
              <a:rPr sz="1400" b="0" spc="2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certified</a:t>
            </a:r>
            <a:endParaRPr sz="1400" dirty="0">
              <a:latin typeface="NeueHaasGroteskDisp Pro"/>
              <a:cs typeface="NeueHaasGroteskDisp Pro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000009"/>
              </a:buClr>
              <a:buFont typeface="NeueHaasGroteskDisp Pro"/>
              <a:buChar char="•"/>
            </a:pPr>
            <a:endParaRPr sz="1150" dirty="0">
              <a:latin typeface="Times New Roman"/>
              <a:cs typeface="Times New Roman"/>
            </a:endParaRPr>
          </a:p>
          <a:p>
            <a:pPr marL="241300" marR="382270" indent="-228600">
              <a:lnSpc>
                <a:spcPct val="107100"/>
              </a:lnSpc>
              <a:spcBef>
                <a:spcPts val="5"/>
              </a:spcBef>
              <a:buChar char="•"/>
              <a:tabLst>
                <a:tab pos="240665" algn="l"/>
                <a:tab pos="241300" algn="l"/>
              </a:tabLst>
            </a:pPr>
            <a:r>
              <a:rPr sz="1400" b="0" spc="1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All </a:t>
            </a:r>
            <a:r>
              <a:rPr sz="1400" b="0" spc="1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active </a:t>
            </a:r>
            <a:r>
              <a:rPr sz="1400" b="0" spc="2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Cradle </a:t>
            </a:r>
            <a:r>
              <a:rPr sz="1400" b="0" spc="-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to </a:t>
            </a:r>
            <a:r>
              <a:rPr sz="1400" b="0" spc="2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Cradle products </a:t>
            </a:r>
            <a:r>
              <a:rPr sz="1400" b="0" spc="1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are  </a:t>
            </a:r>
            <a:r>
              <a:rPr sz="1400" b="0" spc="2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accessible </a:t>
            </a:r>
            <a:r>
              <a:rPr sz="1400" b="0" spc="1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on </a:t>
            </a:r>
            <a:r>
              <a:rPr sz="1400" b="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a </a:t>
            </a:r>
            <a:r>
              <a:rPr sz="1400" b="0" spc="1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free </a:t>
            </a:r>
            <a:r>
              <a:rPr sz="1400" b="0" spc="2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and</a:t>
            </a:r>
            <a:r>
              <a:rPr sz="1400" b="0" spc="6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 </a:t>
            </a:r>
            <a:r>
              <a:rPr sz="1400" b="0" spc="2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searchable</a:t>
            </a:r>
            <a:endParaRPr sz="1400" dirty="0">
              <a:latin typeface="NeueHaasGroteskDisp Pro"/>
              <a:cs typeface="NeueHaasGroteskDisp Pro"/>
            </a:endParaRPr>
          </a:p>
          <a:p>
            <a:pPr marL="240665">
              <a:lnSpc>
                <a:spcPct val="100000"/>
              </a:lnSpc>
              <a:spcBef>
                <a:spcPts val="120"/>
              </a:spcBef>
            </a:pPr>
            <a:r>
              <a:rPr sz="1400" b="0" spc="2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database.</a:t>
            </a:r>
            <a:endParaRPr sz="1400" dirty="0">
              <a:latin typeface="NeueHaasGroteskDisp Pro"/>
              <a:cs typeface="NeueHaasGroteskDisp Pr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533546" y="1389953"/>
            <a:ext cx="7087688" cy="44872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65"/>
              </a:lnSpc>
            </a:pPr>
            <a:r>
              <a:rPr spc="5" dirty="0"/>
              <a:t>New </a:t>
            </a:r>
            <a:r>
              <a:rPr spc="-5" dirty="0"/>
              <a:t>York </a:t>
            </a:r>
            <a:r>
              <a:rPr spc="15" dirty="0"/>
              <a:t>Build </a:t>
            </a:r>
            <a:r>
              <a:rPr spc="10" dirty="0"/>
              <a:t>Conference </a:t>
            </a:r>
            <a:r>
              <a:rPr b="0" dirty="0">
                <a:latin typeface="NeueHaasGroteskDisp Pro"/>
                <a:cs typeface="NeueHaasGroteskDisp Pro"/>
              </a:rPr>
              <a:t>| </a:t>
            </a:r>
            <a:r>
              <a:rPr spc="10" dirty="0"/>
              <a:t>February 13,</a:t>
            </a:r>
            <a:r>
              <a:rPr spc="-10" dirty="0"/>
              <a:t> </a:t>
            </a:r>
            <a:r>
              <a:rPr spc="5" dirty="0"/>
              <a:t>2023</a:t>
            </a:r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FFDE6C34-2E6D-8E52-230E-DA570070F90A}"/>
              </a:ext>
            </a:extLst>
          </p:cNvPr>
          <p:cNvSpPr txBox="1"/>
          <p:nvPr/>
        </p:nvSpPr>
        <p:spPr>
          <a:xfrm>
            <a:off x="353059" y="383540"/>
            <a:ext cx="4060190" cy="432434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60"/>
              </a:spcBef>
            </a:pPr>
            <a:r>
              <a:rPr sz="1200" b="1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WORKSHOP </a:t>
            </a:r>
            <a:r>
              <a:rPr sz="1200" b="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| </a:t>
            </a:r>
            <a:r>
              <a:rPr sz="1200" b="1" spc="5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Materials </a:t>
            </a:r>
            <a:r>
              <a:rPr sz="1200" b="1" spc="10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and</a:t>
            </a:r>
            <a:r>
              <a:rPr sz="1200" b="1" spc="-30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 </a:t>
            </a:r>
            <a:r>
              <a:rPr sz="1200" b="1" spc="5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Health:</a:t>
            </a:r>
            <a:endParaRPr sz="1200" dirty="0">
              <a:latin typeface="Neue Haas Grotesk Display Pro"/>
              <a:cs typeface="Neue Haas Grotesk Display Pro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1200" b="1" spc="10" dirty="0">
                <a:solidFill>
                  <a:schemeClr val="accent1"/>
                </a:solidFill>
                <a:latin typeface="Neue Haas Grotesk Display Pro"/>
                <a:cs typeface="Neue Haas Grotesk Display Pro"/>
              </a:rPr>
              <a:t>Designing Building Solutions </a:t>
            </a:r>
            <a:r>
              <a:rPr sz="1200" b="1" dirty="0">
                <a:solidFill>
                  <a:schemeClr val="accent1"/>
                </a:solidFill>
                <a:latin typeface="Neue Haas Grotesk Display Pro"/>
                <a:cs typeface="Neue Haas Grotesk Display Pro"/>
              </a:rPr>
              <a:t>for </a:t>
            </a:r>
            <a:r>
              <a:rPr sz="1200" b="1" spc="10" dirty="0">
                <a:solidFill>
                  <a:schemeClr val="accent1"/>
                </a:solidFill>
                <a:latin typeface="Neue Haas Grotesk Display Pro"/>
                <a:cs typeface="Neue Haas Grotesk Display Pro"/>
              </a:rPr>
              <a:t>Human</a:t>
            </a:r>
            <a:r>
              <a:rPr sz="1200" b="1" spc="55" dirty="0">
                <a:solidFill>
                  <a:schemeClr val="accent1"/>
                </a:solidFill>
                <a:latin typeface="Neue Haas Grotesk Display Pro"/>
                <a:cs typeface="Neue Haas Grotesk Display Pro"/>
              </a:rPr>
              <a:t> </a:t>
            </a:r>
            <a:r>
              <a:rPr sz="1200" b="1" spc="5" dirty="0">
                <a:solidFill>
                  <a:schemeClr val="accent1"/>
                </a:solidFill>
                <a:latin typeface="Neue Haas Grotesk Display Pro"/>
                <a:cs typeface="Neue Haas Grotesk Display Pro"/>
              </a:rPr>
              <a:t>Well-Being</a:t>
            </a:r>
            <a:endParaRPr sz="1200" dirty="0">
              <a:solidFill>
                <a:schemeClr val="accent1"/>
              </a:solidFill>
              <a:latin typeface="Neue Haas Grotesk Display Pro"/>
              <a:cs typeface="Neue Haas Grotesk Display Pr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00038" y="990"/>
            <a:ext cx="5991656" cy="68570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53059" y="6443014"/>
            <a:ext cx="2372360" cy="154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50" b="1" spc="5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New </a:t>
            </a:r>
            <a:r>
              <a:rPr sz="850" b="1" spc="-5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York </a:t>
            </a:r>
            <a:r>
              <a:rPr sz="850" b="1" spc="15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Build </a:t>
            </a:r>
            <a:r>
              <a:rPr sz="850" b="1" spc="10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Conference </a:t>
            </a:r>
            <a:r>
              <a:rPr sz="850" b="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| </a:t>
            </a:r>
            <a:r>
              <a:rPr sz="850" b="1" spc="10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February 13,</a:t>
            </a:r>
            <a:r>
              <a:rPr sz="850" b="1" spc="-10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 </a:t>
            </a:r>
            <a:r>
              <a:rPr sz="850" b="1" spc="5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2023</a:t>
            </a:r>
            <a:endParaRPr sz="850">
              <a:latin typeface="Neue Haas Grotesk Display Pro"/>
              <a:cs typeface="Neue Haas Grotesk Display Pr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3059" y="383540"/>
            <a:ext cx="4060190" cy="432434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60"/>
              </a:spcBef>
            </a:pPr>
            <a:r>
              <a:rPr sz="1200" b="1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WORKSHOP </a:t>
            </a:r>
            <a:r>
              <a:rPr sz="1200" b="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| </a:t>
            </a:r>
            <a:r>
              <a:rPr sz="1200" b="1" spc="5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Materials </a:t>
            </a:r>
            <a:r>
              <a:rPr sz="1200" b="1" spc="10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and</a:t>
            </a:r>
            <a:r>
              <a:rPr sz="1200" b="1" spc="-30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 </a:t>
            </a:r>
            <a:r>
              <a:rPr sz="1200" b="1" spc="5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Health:</a:t>
            </a:r>
            <a:endParaRPr sz="1200" dirty="0">
              <a:latin typeface="Neue Haas Grotesk Display Pro"/>
              <a:cs typeface="Neue Haas Grotesk Display Pro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1200" b="1" spc="10" dirty="0">
                <a:solidFill>
                  <a:schemeClr val="accent1"/>
                </a:solidFill>
                <a:latin typeface="Neue Haas Grotesk Display Pro"/>
                <a:cs typeface="Neue Haas Grotesk Display Pro"/>
              </a:rPr>
              <a:t>Designing Building Solutions </a:t>
            </a:r>
            <a:r>
              <a:rPr sz="1200" b="1" dirty="0">
                <a:solidFill>
                  <a:schemeClr val="accent1"/>
                </a:solidFill>
                <a:latin typeface="Neue Haas Grotesk Display Pro"/>
                <a:cs typeface="Neue Haas Grotesk Display Pro"/>
              </a:rPr>
              <a:t>for </a:t>
            </a:r>
            <a:r>
              <a:rPr sz="1200" b="1" spc="10" dirty="0">
                <a:solidFill>
                  <a:schemeClr val="accent1"/>
                </a:solidFill>
                <a:latin typeface="Neue Haas Grotesk Display Pro"/>
                <a:cs typeface="Neue Haas Grotesk Display Pro"/>
              </a:rPr>
              <a:t>Human</a:t>
            </a:r>
            <a:r>
              <a:rPr sz="1200" b="1" spc="55" dirty="0">
                <a:solidFill>
                  <a:schemeClr val="accent1"/>
                </a:solidFill>
                <a:latin typeface="Neue Haas Grotesk Display Pro"/>
                <a:cs typeface="Neue Haas Grotesk Display Pro"/>
              </a:rPr>
              <a:t> </a:t>
            </a:r>
            <a:r>
              <a:rPr sz="1200" b="1" spc="5" dirty="0">
                <a:solidFill>
                  <a:schemeClr val="accent1"/>
                </a:solidFill>
                <a:latin typeface="Neue Haas Grotesk Display Pro"/>
                <a:cs typeface="Neue Haas Grotesk Display Pro"/>
              </a:rPr>
              <a:t>Well-Being</a:t>
            </a:r>
            <a:endParaRPr sz="1200" dirty="0">
              <a:solidFill>
                <a:schemeClr val="accent1"/>
              </a:solidFill>
              <a:latin typeface="Neue Haas Grotesk Display Pro"/>
              <a:cs typeface="Neue Haas Grotesk Display Pr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3059" y="901292"/>
            <a:ext cx="4060190" cy="4458970"/>
          </a:xfrm>
          <a:prstGeom prst="rect">
            <a:avLst/>
          </a:prstGeom>
        </p:spPr>
        <p:txBody>
          <a:bodyPr vert="horz" wrap="square" lIns="0" tIns="22097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39"/>
              </a:spcBef>
            </a:pPr>
            <a:r>
              <a:rPr sz="2400" b="1" spc="40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Learning</a:t>
            </a:r>
            <a:r>
              <a:rPr sz="2400" b="1" spc="114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 </a:t>
            </a:r>
            <a:r>
              <a:rPr sz="2400" b="1" spc="45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Objectives</a:t>
            </a:r>
            <a:endParaRPr sz="2400">
              <a:latin typeface="Neue Haas Grotesk Display Pro"/>
              <a:cs typeface="Neue Haas Grotesk Display Pro"/>
            </a:endParaRPr>
          </a:p>
          <a:p>
            <a:pPr marL="241300" indent="-228600">
              <a:lnSpc>
                <a:spcPct val="100000"/>
              </a:lnSpc>
              <a:spcBef>
                <a:spcPts val="1230"/>
              </a:spcBef>
              <a:buChar char="•"/>
              <a:tabLst>
                <a:tab pos="240665" algn="l"/>
                <a:tab pos="241300" algn="l"/>
              </a:tabLst>
            </a:pPr>
            <a:r>
              <a:rPr sz="1800" b="0" spc="2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Learn </a:t>
            </a:r>
            <a:r>
              <a:rPr sz="1800" b="0" spc="1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what </a:t>
            </a:r>
            <a:r>
              <a:rPr sz="1800" b="0" spc="2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defines </a:t>
            </a:r>
            <a:r>
              <a:rPr sz="1800" b="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a </a:t>
            </a:r>
            <a:r>
              <a:rPr sz="1800" b="0" spc="2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Healthy</a:t>
            </a:r>
            <a:r>
              <a:rPr sz="1800" b="0" spc="9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 </a:t>
            </a:r>
            <a:r>
              <a:rPr sz="1800" b="0" spc="2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Material</a:t>
            </a:r>
            <a:endParaRPr sz="1800">
              <a:latin typeface="NeueHaasGroteskDisp Pro"/>
              <a:cs typeface="NeueHaasGroteskDisp Pro"/>
            </a:endParaRPr>
          </a:p>
          <a:p>
            <a:pPr marL="241300" marR="614680" indent="-228600">
              <a:lnSpc>
                <a:spcPct val="100000"/>
              </a:lnSpc>
              <a:spcBef>
                <a:spcPts val="1350"/>
              </a:spcBef>
              <a:buChar char="•"/>
              <a:tabLst>
                <a:tab pos="240665" algn="l"/>
                <a:tab pos="241300" algn="l"/>
              </a:tabLst>
            </a:pPr>
            <a:r>
              <a:rPr sz="1800" b="0" spc="3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Understand </a:t>
            </a:r>
            <a:r>
              <a:rPr sz="1800" b="0" spc="1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the </a:t>
            </a:r>
            <a:r>
              <a:rPr sz="1800" b="0" spc="2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current </a:t>
            </a:r>
            <a:r>
              <a:rPr sz="1800" b="0" spc="3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Industry  </a:t>
            </a:r>
            <a:r>
              <a:rPr sz="1800" b="0" spc="2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Movements promoting Healthy  </a:t>
            </a:r>
            <a:r>
              <a:rPr sz="1800" b="0" spc="2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Materials</a:t>
            </a:r>
            <a:endParaRPr sz="1800">
              <a:latin typeface="NeueHaasGroteskDisp Pro"/>
              <a:cs typeface="NeueHaasGroteskDisp Pro"/>
            </a:endParaRPr>
          </a:p>
          <a:p>
            <a:pPr marL="241300" marR="83185" indent="-228600">
              <a:lnSpc>
                <a:spcPct val="100000"/>
              </a:lnSpc>
              <a:spcBef>
                <a:spcPts val="1350"/>
              </a:spcBef>
              <a:buChar char="•"/>
              <a:tabLst>
                <a:tab pos="240665" algn="l"/>
                <a:tab pos="241300" algn="l"/>
              </a:tabLst>
            </a:pPr>
            <a:r>
              <a:rPr sz="1800" b="0" spc="3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Gain </a:t>
            </a:r>
            <a:r>
              <a:rPr sz="1800" b="0" spc="2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an </a:t>
            </a:r>
            <a:r>
              <a:rPr sz="1800" b="0" spc="3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understanding </a:t>
            </a:r>
            <a:r>
              <a:rPr sz="1800" b="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of </a:t>
            </a:r>
            <a:r>
              <a:rPr sz="1800" b="0" spc="1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the </a:t>
            </a:r>
            <a:r>
              <a:rPr sz="1800" b="0" spc="2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industry  </a:t>
            </a:r>
            <a:r>
              <a:rPr sz="1800" b="0" spc="2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tools </a:t>
            </a:r>
            <a:r>
              <a:rPr sz="1800" b="0" spc="2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available </a:t>
            </a:r>
            <a:r>
              <a:rPr sz="1800" b="0" spc="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for </a:t>
            </a:r>
            <a:r>
              <a:rPr sz="1800" b="0" spc="2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finding</a:t>
            </a:r>
            <a:r>
              <a:rPr sz="1800" b="0" spc="29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 </a:t>
            </a:r>
            <a:r>
              <a:rPr sz="1800" b="0" spc="2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and</a:t>
            </a:r>
            <a:endParaRPr sz="1800">
              <a:latin typeface="NeueHaasGroteskDisp Pro"/>
              <a:cs typeface="NeueHaasGroteskDisp Pro"/>
            </a:endParaRPr>
          </a:p>
          <a:p>
            <a:pPr marL="240665">
              <a:lnSpc>
                <a:spcPct val="100000"/>
              </a:lnSpc>
            </a:pPr>
            <a:r>
              <a:rPr sz="1800" b="0" spc="3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specifying </a:t>
            </a:r>
            <a:r>
              <a:rPr sz="1800" b="0" spc="2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healthy</a:t>
            </a:r>
            <a:r>
              <a:rPr sz="1800" b="0" spc="13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 </a:t>
            </a:r>
            <a:r>
              <a:rPr sz="1800" b="0" spc="2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materials</a:t>
            </a:r>
            <a:endParaRPr sz="1800">
              <a:latin typeface="NeueHaasGroteskDisp Pro"/>
              <a:cs typeface="NeueHaasGroteskDisp Pro"/>
            </a:endParaRPr>
          </a:p>
          <a:p>
            <a:pPr marL="241300" marR="812165" indent="-228600">
              <a:lnSpc>
                <a:spcPct val="100000"/>
              </a:lnSpc>
              <a:spcBef>
                <a:spcPts val="1350"/>
              </a:spcBef>
              <a:buChar char="•"/>
              <a:tabLst>
                <a:tab pos="240665" algn="l"/>
                <a:tab pos="241300" algn="l"/>
              </a:tabLst>
            </a:pPr>
            <a:r>
              <a:rPr sz="1800" b="0" spc="2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Learn </a:t>
            </a:r>
            <a:r>
              <a:rPr sz="1800" b="0" spc="1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how </a:t>
            </a:r>
            <a:r>
              <a:rPr sz="1800" b="0" spc="-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to </a:t>
            </a:r>
            <a:r>
              <a:rPr sz="1800" b="0" spc="1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integrate </a:t>
            </a:r>
            <a:r>
              <a:rPr sz="1800" b="0" spc="2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healthy  materials </a:t>
            </a:r>
            <a:r>
              <a:rPr sz="1800" b="0" spc="1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in your</a:t>
            </a:r>
            <a:r>
              <a:rPr sz="1800" b="0" spc="22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 </a:t>
            </a:r>
            <a:r>
              <a:rPr sz="1800" b="0" spc="2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project</a:t>
            </a:r>
            <a:endParaRPr sz="1800">
              <a:latin typeface="NeueHaasGroteskDisp Pro"/>
              <a:cs typeface="NeueHaasGroteskDisp Pro"/>
            </a:endParaRPr>
          </a:p>
          <a:p>
            <a:pPr marL="241300" marR="5080" indent="-228600">
              <a:lnSpc>
                <a:spcPct val="100000"/>
              </a:lnSpc>
              <a:spcBef>
                <a:spcPts val="1350"/>
              </a:spcBef>
              <a:buChar char="•"/>
              <a:tabLst>
                <a:tab pos="240665" algn="l"/>
                <a:tab pos="241300" algn="l"/>
              </a:tabLst>
            </a:pPr>
            <a:r>
              <a:rPr sz="1800" b="0" spc="2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Discover </a:t>
            </a:r>
            <a:r>
              <a:rPr sz="1800" b="0" spc="1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exciting </a:t>
            </a:r>
            <a:r>
              <a:rPr sz="1800" b="0" spc="1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new </a:t>
            </a:r>
            <a:r>
              <a:rPr sz="1800" b="0" spc="2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materials </a:t>
            </a:r>
            <a:r>
              <a:rPr sz="1800" b="0" spc="1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on </a:t>
            </a:r>
            <a:r>
              <a:rPr sz="1800" b="0" spc="2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the  </a:t>
            </a:r>
            <a:r>
              <a:rPr sz="1800" b="0" spc="1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frontier</a:t>
            </a:r>
            <a:endParaRPr sz="1800">
              <a:latin typeface="NeueHaasGroteskDisp Pro"/>
              <a:cs typeface="NeueHaasGroteskDisp Pro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741455" y="0"/>
            <a:ext cx="7450239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53058" y="1110485"/>
            <a:ext cx="2771141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40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Declare</a:t>
            </a:r>
            <a:endParaRPr sz="2400" dirty="0">
              <a:latin typeface="Neue Haas Grotesk Display Pro"/>
              <a:cs typeface="Neue Haas Grotesk Display Pr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3059" y="1622295"/>
            <a:ext cx="3568065" cy="4711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28575" indent="-228600">
              <a:lnSpc>
                <a:spcPct val="107100"/>
              </a:lnSpc>
              <a:spcBef>
                <a:spcPts val="100"/>
              </a:spcBef>
              <a:buChar char="•"/>
              <a:tabLst>
                <a:tab pos="240665" algn="l"/>
                <a:tab pos="241300" algn="l"/>
              </a:tabLst>
            </a:pPr>
            <a:r>
              <a:rPr sz="1400" b="0" spc="2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Managed </a:t>
            </a:r>
            <a:r>
              <a:rPr sz="1400" b="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by </a:t>
            </a:r>
            <a:r>
              <a:rPr sz="1400" b="0" spc="1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the </a:t>
            </a:r>
            <a:r>
              <a:rPr sz="1400" b="0" spc="1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International </a:t>
            </a:r>
            <a:r>
              <a:rPr sz="1400" b="0" spc="2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Living </a:t>
            </a:r>
            <a:r>
              <a:rPr sz="1400" b="0" spc="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Future  </a:t>
            </a:r>
            <a:r>
              <a:rPr sz="1400" b="0" spc="1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Institute</a:t>
            </a:r>
            <a:endParaRPr sz="1400">
              <a:latin typeface="NeueHaasGroteskDisp Pro"/>
              <a:cs typeface="NeueHaasGroteskDisp Pro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000009"/>
              </a:buClr>
              <a:buFont typeface="NeueHaasGroteskDisp Pro"/>
              <a:buChar char="•"/>
            </a:pPr>
            <a:endParaRPr sz="125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buChar char="•"/>
              <a:tabLst>
                <a:tab pos="240665" algn="l"/>
                <a:tab pos="241300" algn="l"/>
              </a:tabLst>
            </a:pPr>
            <a:r>
              <a:rPr sz="1400" b="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A </a:t>
            </a:r>
            <a:r>
              <a:rPr sz="1400" b="0" spc="2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"Nutrition </a:t>
            </a:r>
            <a:r>
              <a:rPr sz="1400" b="0" spc="3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Label" </a:t>
            </a:r>
            <a:r>
              <a:rPr sz="1400" b="0" spc="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for </a:t>
            </a:r>
            <a:r>
              <a:rPr sz="1400" b="0" spc="2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building </a:t>
            </a:r>
            <a:r>
              <a:rPr sz="1400" b="0" spc="2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products</a:t>
            </a:r>
            <a:endParaRPr sz="1400">
              <a:latin typeface="NeueHaasGroteskDisp Pro"/>
              <a:cs typeface="NeueHaasGroteskDisp Pro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000009"/>
              </a:buClr>
              <a:buFont typeface="NeueHaasGroteskDisp Pro"/>
              <a:buChar char="•"/>
            </a:pPr>
            <a:endParaRPr sz="1150">
              <a:latin typeface="Times New Roman"/>
              <a:cs typeface="Times New Roman"/>
            </a:endParaRPr>
          </a:p>
          <a:p>
            <a:pPr marL="241300" marR="5080" indent="-228600">
              <a:lnSpc>
                <a:spcPct val="107100"/>
              </a:lnSpc>
              <a:buChar char="•"/>
              <a:tabLst>
                <a:tab pos="240665" algn="l"/>
                <a:tab pos="241300" algn="l"/>
              </a:tabLst>
            </a:pPr>
            <a:r>
              <a:rPr sz="1400" b="0" spc="1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Manufacturers voluntarily </a:t>
            </a:r>
            <a:r>
              <a:rPr sz="1400" b="0" spc="2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disclose </a:t>
            </a:r>
            <a:r>
              <a:rPr sz="1400" b="0" spc="2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product  </a:t>
            </a:r>
            <a:r>
              <a:rPr sz="1400" b="0" spc="1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information on </a:t>
            </a:r>
            <a:r>
              <a:rPr sz="1400" b="0" spc="2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labels </a:t>
            </a:r>
            <a:r>
              <a:rPr sz="1400" b="0" spc="2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and use </a:t>
            </a:r>
            <a:r>
              <a:rPr sz="1400" b="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a </a:t>
            </a:r>
            <a:r>
              <a:rPr sz="1400" b="0" spc="2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color code  </a:t>
            </a:r>
            <a:r>
              <a:rPr sz="1400" b="0" spc="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system </a:t>
            </a:r>
            <a:r>
              <a:rPr sz="1400" b="0" spc="-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to </a:t>
            </a:r>
            <a:r>
              <a:rPr sz="1400" b="0" spc="1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flag </a:t>
            </a:r>
            <a:r>
              <a:rPr sz="1400" b="0" spc="2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chemicals </a:t>
            </a:r>
            <a:r>
              <a:rPr sz="1400" b="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of</a:t>
            </a:r>
            <a:r>
              <a:rPr sz="1400" b="0" spc="8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 </a:t>
            </a:r>
            <a:r>
              <a:rPr sz="1400" b="0" spc="2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concern.</a:t>
            </a:r>
            <a:endParaRPr sz="1400">
              <a:latin typeface="NeueHaasGroteskDisp Pro"/>
              <a:cs typeface="NeueHaasGroteskDisp Pro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000009"/>
              </a:buClr>
              <a:buFont typeface="NeueHaasGroteskDisp Pro"/>
              <a:buChar char="•"/>
            </a:pPr>
            <a:endParaRPr sz="1150">
              <a:latin typeface="Times New Roman"/>
              <a:cs typeface="Times New Roman"/>
            </a:endParaRPr>
          </a:p>
          <a:p>
            <a:pPr marL="241300" marR="198755" indent="-228600">
              <a:lnSpc>
                <a:spcPct val="107100"/>
              </a:lnSpc>
              <a:buChar char="•"/>
              <a:tabLst>
                <a:tab pos="240665" algn="l"/>
                <a:tab pos="241300" algn="l"/>
              </a:tabLst>
            </a:pPr>
            <a:r>
              <a:rPr sz="1400" b="0" spc="2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LBC Red </a:t>
            </a:r>
            <a:r>
              <a:rPr sz="1400" b="0" spc="1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List </a:t>
            </a:r>
            <a:r>
              <a:rPr sz="1400" b="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Free </a:t>
            </a:r>
            <a:r>
              <a:rPr sz="1400" b="0" spc="2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disclose 100% </a:t>
            </a:r>
            <a:r>
              <a:rPr sz="1400" b="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of  </a:t>
            </a:r>
            <a:r>
              <a:rPr sz="1400" b="0" spc="2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ingredients </a:t>
            </a:r>
            <a:r>
              <a:rPr sz="1400" b="0" spc="1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present </a:t>
            </a:r>
            <a:r>
              <a:rPr sz="1400" b="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at </a:t>
            </a:r>
            <a:r>
              <a:rPr sz="1400" b="0" spc="1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or above </a:t>
            </a:r>
            <a:r>
              <a:rPr sz="1400" b="0" spc="2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100</a:t>
            </a:r>
            <a:r>
              <a:rPr sz="1400" b="0" spc="8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 </a:t>
            </a:r>
            <a:r>
              <a:rPr sz="1400" b="0" spc="2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ppm</a:t>
            </a:r>
            <a:endParaRPr sz="1400">
              <a:latin typeface="NeueHaasGroteskDisp Pro"/>
              <a:cs typeface="NeueHaasGroteskDisp Pro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000009"/>
              </a:buClr>
              <a:buFont typeface="NeueHaasGroteskDisp Pro"/>
              <a:buChar char="•"/>
            </a:pPr>
            <a:endParaRPr sz="1150">
              <a:latin typeface="Times New Roman"/>
              <a:cs typeface="Times New Roman"/>
            </a:endParaRPr>
          </a:p>
          <a:p>
            <a:pPr marL="241300" marR="8890" indent="-228600">
              <a:lnSpc>
                <a:spcPct val="107100"/>
              </a:lnSpc>
              <a:buChar char="•"/>
              <a:tabLst>
                <a:tab pos="240665" algn="l"/>
                <a:tab pos="241300" algn="l"/>
              </a:tabLst>
            </a:pPr>
            <a:r>
              <a:rPr sz="1400" b="0" spc="2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Declared disclose 100% </a:t>
            </a:r>
            <a:r>
              <a:rPr sz="1400" b="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of </a:t>
            </a:r>
            <a:r>
              <a:rPr sz="1400" b="0" spc="2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ingredients, </a:t>
            </a:r>
            <a:r>
              <a:rPr sz="1400" b="0" spc="1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but  </a:t>
            </a:r>
            <a:r>
              <a:rPr sz="1400" b="0" spc="2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contain </a:t>
            </a:r>
            <a:r>
              <a:rPr sz="1400" b="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a </a:t>
            </a:r>
            <a:r>
              <a:rPr sz="1400" b="0" spc="2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Red </a:t>
            </a:r>
            <a:r>
              <a:rPr sz="1400" b="0" spc="1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List</a:t>
            </a:r>
            <a:r>
              <a:rPr sz="1400" b="0" spc="22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 </a:t>
            </a:r>
            <a:r>
              <a:rPr sz="1400" b="0" spc="2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chemical</a:t>
            </a:r>
            <a:endParaRPr sz="1400">
              <a:latin typeface="NeueHaasGroteskDisp Pro"/>
              <a:cs typeface="NeueHaasGroteskDisp Pro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000009"/>
              </a:buClr>
              <a:buFont typeface="NeueHaasGroteskDisp Pro"/>
              <a:buChar char="•"/>
            </a:pPr>
            <a:endParaRPr sz="1150">
              <a:latin typeface="Times New Roman"/>
              <a:cs typeface="Times New Roman"/>
            </a:endParaRPr>
          </a:p>
          <a:p>
            <a:pPr marL="241300" marR="176530" indent="-228600">
              <a:lnSpc>
                <a:spcPct val="107100"/>
              </a:lnSpc>
              <a:buChar char="•"/>
              <a:tabLst>
                <a:tab pos="240665" algn="l"/>
                <a:tab pos="241300" algn="l"/>
              </a:tabLst>
            </a:pPr>
            <a:r>
              <a:rPr sz="1400" b="0" spc="1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If </a:t>
            </a:r>
            <a:r>
              <a:rPr sz="1400" b="0" spc="2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LBC Compliant </a:t>
            </a:r>
            <a:r>
              <a:rPr sz="1400" b="0" spc="1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or </a:t>
            </a:r>
            <a:r>
              <a:rPr sz="1400" b="0" spc="2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LBC Red </a:t>
            </a:r>
            <a:r>
              <a:rPr sz="1400" b="0" spc="1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List  Approved </a:t>
            </a:r>
            <a:r>
              <a:rPr sz="1400" b="0" spc="2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disclose 99% </a:t>
            </a:r>
            <a:r>
              <a:rPr sz="1400" b="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of </a:t>
            </a:r>
            <a:r>
              <a:rPr sz="1400" b="0" spc="2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ingredients  </a:t>
            </a:r>
            <a:r>
              <a:rPr sz="1400" b="0" spc="1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and/or </a:t>
            </a:r>
            <a:r>
              <a:rPr sz="1400" b="0" spc="2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contain </a:t>
            </a:r>
            <a:r>
              <a:rPr sz="1400" b="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a </a:t>
            </a:r>
            <a:r>
              <a:rPr sz="1400" b="0" spc="1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red </a:t>
            </a:r>
            <a:r>
              <a:rPr sz="1400" b="0" spc="1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list </a:t>
            </a:r>
            <a:r>
              <a:rPr sz="1400" b="0" spc="2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chemical </a:t>
            </a:r>
            <a:r>
              <a:rPr sz="1400" b="0" spc="1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with </a:t>
            </a:r>
            <a:r>
              <a:rPr sz="1400" b="0" spc="1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an  </a:t>
            </a:r>
            <a:r>
              <a:rPr sz="1400" b="0" spc="1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exception</a:t>
            </a:r>
            <a:endParaRPr sz="1400">
              <a:latin typeface="NeueHaasGroteskDisp Pro"/>
              <a:cs typeface="NeueHaasGroteskDisp Pro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000009"/>
              </a:buClr>
              <a:buFont typeface="NeueHaasGroteskDisp Pro"/>
              <a:buChar char="•"/>
            </a:pPr>
            <a:endParaRPr sz="1150">
              <a:latin typeface="Times New Roman"/>
              <a:cs typeface="Times New Roman"/>
            </a:endParaRPr>
          </a:p>
          <a:p>
            <a:pPr marL="241300" marR="84455" indent="-228600">
              <a:lnSpc>
                <a:spcPct val="107100"/>
              </a:lnSpc>
              <a:buChar char="•"/>
              <a:tabLst>
                <a:tab pos="240665" algn="l"/>
                <a:tab pos="241300" algn="l"/>
              </a:tabLst>
            </a:pPr>
            <a:r>
              <a:rPr sz="1400" b="0" spc="1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All </a:t>
            </a:r>
            <a:r>
              <a:rPr sz="1400" b="0" spc="1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active </a:t>
            </a:r>
            <a:r>
              <a:rPr sz="1400" b="0" spc="2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Declare </a:t>
            </a:r>
            <a:r>
              <a:rPr sz="1400" b="0" spc="2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labels </a:t>
            </a:r>
            <a:r>
              <a:rPr sz="1400" b="0" spc="1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are </a:t>
            </a:r>
            <a:r>
              <a:rPr sz="1400" b="0" spc="2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accessible </a:t>
            </a:r>
            <a:r>
              <a:rPr sz="1400" b="0" spc="1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on  </a:t>
            </a:r>
            <a:r>
              <a:rPr sz="1400" b="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a </a:t>
            </a:r>
            <a:r>
              <a:rPr sz="1400" b="0" spc="1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free </a:t>
            </a:r>
            <a:r>
              <a:rPr sz="1400" b="0" spc="2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and searchable</a:t>
            </a:r>
            <a:r>
              <a:rPr sz="1400" b="0" spc="2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 </a:t>
            </a:r>
            <a:r>
              <a:rPr sz="1400" b="0" spc="2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database.</a:t>
            </a:r>
            <a:endParaRPr sz="1400">
              <a:latin typeface="NeueHaasGroteskDisp Pro"/>
              <a:cs typeface="NeueHaasGroteskDisp Pr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723241" y="1178839"/>
            <a:ext cx="4039129" cy="52202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91000" y="1166375"/>
            <a:ext cx="3104470" cy="51949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646173" y="3870598"/>
            <a:ext cx="1313180" cy="264795"/>
          </a:xfrm>
          <a:custGeom>
            <a:avLst/>
            <a:gdLst/>
            <a:ahLst/>
            <a:cxnLst/>
            <a:rect l="l" t="t" r="r" b="b"/>
            <a:pathLst>
              <a:path w="1313179" h="264795">
                <a:moveTo>
                  <a:pt x="590788" y="61574"/>
                </a:moveTo>
                <a:lnTo>
                  <a:pt x="562986" y="80388"/>
                </a:lnTo>
                <a:lnTo>
                  <a:pt x="535577" y="118553"/>
                </a:lnTo>
                <a:lnTo>
                  <a:pt x="531444" y="168202"/>
                </a:lnTo>
                <a:lnTo>
                  <a:pt x="550438" y="209173"/>
                </a:lnTo>
                <a:lnTo>
                  <a:pt x="584460" y="238965"/>
                </a:lnTo>
                <a:lnTo>
                  <a:pt x="626359" y="257400"/>
                </a:lnTo>
                <a:lnTo>
                  <a:pt x="668985" y="264303"/>
                </a:lnTo>
                <a:lnTo>
                  <a:pt x="705629" y="259533"/>
                </a:lnTo>
                <a:lnTo>
                  <a:pt x="740218" y="244125"/>
                </a:lnTo>
                <a:lnTo>
                  <a:pt x="745079" y="239541"/>
                </a:lnTo>
                <a:lnTo>
                  <a:pt x="666284" y="239541"/>
                </a:lnTo>
                <a:lnTo>
                  <a:pt x="630213" y="230351"/>
                </a:lnTo>
                <a:lnTo>
                  <a:pt x="596011" y="215333"/>
                </a:lnTo>
                <a:lnTo>
                  <a:pt x="575132" y="198174"/>
                </a:lnTo>
                <a:lnTo>
                  <a:pt x="564103" y="153964"/>
                </a:lnTo>
                <a:lnTo>
                  <a:pt x="579713" y="114624"/>
                </a:lnTo>
                <a:lnTo>
                  <a:pt x="611054" y="82841"/>
                </a:lnTo>
                <a:lnTo>
                  <a:pt x="631036" y="70942"/>
                </a:lnTo>
                <a:lnTo>
                  <a:pt x="593116" y="61882"/>
                </a:lnTo>
                <a:lnTo>
                  <a:pt x="590788" y="61574"/>
                </a:lnTo>
                <a:close/>
              </a:path>
              <a:path w="1313179" h="264795">
                <a:moveTo>
                  <a:pt x="641753" y="64559"/>
                </a:moveTo>
                <a:lnTo>
                  <a:pt x="631036" y="70942"/>
                </a:lnTo>
                <a:lnTo>
                  <a:pt x="639864" y="73051"/>
                </a:lnTo>
                <a:lnTo>
                  <a:pt x="682134" y="90571"/>
                </a:lnTo>
                <a:lnTo>
                  <a:pt x="716927" y="116017"/>
                </a:lnTo>
                <a:lnTo>
                  <a:pt x="733084" y="137783"/>
                </a:lnTo>
                <a:lnTo>
                  <a:pt x="740879" y="162014"/>
                </a:lnTo>
                <a:lnTo>
                  <a:pt x="739541" y="187087"/>
                </a:lnTo>
                <a:lnTo>
                  <a:pt x="720804" y="220900"/>
                </a:lnTo>
                <a:lnTo>
                  <a:pt x="666284" y="239541"/>
                </a:lnTo>
                <a:lnTo>
                  <a:pt x="745079" y="239541"/>
                </a:lnTo>
                <a:lnTo>
                  <a:pt x="766580" y="219268"/>
                </a:lnTo>
                <a:lnTo>
                  <a:pt x="778543" y="186152"/>
                </a:lnTo>
                <a:lnTo>
                  <a:pt x="769937" y="145964"/>
                </a:lnTo>
                <a:lnTo>
                  <a:pt x="742232" y="110684"/>
                </a:lnTo>
                <a:lnTo>
                  <a:pt x="703372" y="85906"/>
                </a:lnTo>
                <a:lnTo>
                  <a:pt x="659818" y="69262"/>
                </a:lnTo>
                <a:lnTo>
                  <a:pt x="641753" y="64559"/>
                </a:lnTo>
                <a:close/>
              </a:path>
              <a:path w="1313179" h="264795">
                <a:moveTo>
                  <a:pt x="424852" y="35156"/>
                </a:moveTo>
                <a:lnTo>
                  <a:pt x="376446" y="35575"/>
                </a:lnTo>
                <a:lnTo>
                  <a:pt x="328155" y="38445"/>
                </a:lnTo>
                <a:lnTo>
                  <a:pt x="280058" y="43744"/>
                </a:lnTo>
                <a:lnTo>
                  <a:pt x="232234" y="51454"/>
                </a:lnTo>
                <a:lnTo>
                  <a:pt x="184684" y="61574"/>
                </a:lnTo>
                <a:lnTo>
                  <a:pt x="137725" y="74021"/>
                </a:lnTo>
                <a:lnTo>
                  <a:pt x="91199" y="88839"/>
                </a:lnTo>
                <a:lnTo>
                  <a:pt x="45264" y="105985"/>
                </a:lnTo>
                <a:lnTo>
                  <a:pt x="0" y="125441"/>
                </a:lnTo>
                <a:lnTo>
                  <a:pt x="2347" y="128791"/>
                </a:lnTo>
                <a:lnTo>
                  <a:pt x="11847" y="134171"/>
                </a:lnTo>
                <a:lnTo>
                  <a:pt x="23840" y="138405"/>
                </a:lnTo>
                <a:lnTo>
                  <a:pt x="33667" y="138319"/>
                </a:lnTo>
                <a:lnTo>
                  <a:pt x="78499" y="119038"/>
                </a:lnTo>
                <a:lnTo>
                  <a:pt x="124002" y="102036"/>
                </a:lnTo>
                <a:lnTo>
                  <a:pt x="170112" y="87360"/>
                </a:lnTo>
                <a:lnTo>
                  <a:pt x="216768" y="75056"/>
                </a:lnTo>
                <a:lnTo>
                  <a:pt x="263905" y="65171"/>
                </a:lnTo>
                <a:lnTo>
                  <a:pt x="311462" y="57752"/>
                </a:lnTo>
                <a:lnTo>
                  <a:pt x="359375" y="52844"/>
                </a:lnTo>
                <a:lnTo>
                  <a:pt x="407582" y="50496"/>
                </a:lnTo>
                <a:lnTo>
                  <a:pt x="578460" y="50496"/>
                </a:lnTo>
                <a:lnTo>
                  <a:pt x="569963" y="48801"/>
                </a:lnTo>
                <a:lnTo>
                  <a:pt x="521690" y="41749"/>
                </a:lnTo>
                <a:lnTo>
                  <a:pt x="473293" y="37207"/>
                </a:lnTo>
                <a:lnTo>
                  <a:pt x="424852" y="35156"/>
                </a:lnTo>
                <a:close/>
              </a:path>
              <a:path w="1313179" h="264795">
                <a:moveTo>
                  <a:pt x="1117464" y="19861"/>
                </a:moveTo>
                <a:lnTo>
                  <a:pt x="945717" y="19861"/>
                </a:lnTo>
                <a:lnTo>
                  <a:pt x="996406" y="21421"/>
                </a:lnTo>
                <a:lnTo>
                  <a:pt x="1046936" y="25155"/>
                </a:lnTo>
                <a:lnTo>
                  <a:pt x="1097267" y="31034"/>
                </a:lnTo>
                <a:lnTo>
                  <a:pt x="1147362" y="39028"/>
                </a:lnTo>
                <a:lnTo>
                  <a:pt x="1197180" y="49107"/>
                </a:lnTo>
                <a:lnTo>
                  <a:pt x="1246683" y="61242"/>
                </a:lnTo>
                <a:lnTo>
                  <a:pt x="1295831" y="75403"/>
                </a:lnTo>
                <a:lnTo>
                  <a:pt x="1308015" y="77212"/>
                </a:lnTo>
                <a:lnTo>
                  <a:pt x="1312840" y="74376"/>
                </a:lnTo>
                <a:lnTo>
                  <a:pt x="1309897" y="69132"/>
                </a:lnTo>
                <a:lnTo>
                  <a:pt x="1298778" y="63719"/>
                </a:lnTo>
                <a:lnTo>
                  <a:pt x="1251295" y="49851"/>
                </a:lnTo>
                <a:lnTo>
                  <a:pt x="1202617" y="37355"/>
                </a:lnTo>
                <a:lnTo>
                  <a:pt x="1152948" y="26388"/>
                </a:lnTo>
                <a:lnTo>
                  <a:pt x="1117464" y="19861"/>
                </a:lnTo>
                <a:close/>
              </a:path>
              <a:path w="1313179" h="264795">
                <a:moveTo>
                  <a:pt x="600628" y="54915"/>
                </a:moveTo>
                <a:lnTo>
                  <a:pt x="590788" y="61574"/>
                </a:lnTo>
                <a:lnTo>
                  <a:pt x="593116" y="61882"/>
                </a:lnTo>
                <a:lnTo>
                  <a:pt x="631036" y="70942"/>
                </a:lnTo>
                <a:lnTo>
                  <a:pt x="641753" y="64559"/>
                </a:lnTo>
                <a:lnTo>
                  <a:pt x="618032" y="58385"/>
                </a:lnTo>
                <a:lnTo>
                  <a:pt x="600628" y="54915"/>
                </a:lnTo>
                <a:close/>
              </a:path>
              <a:path w="1313179" h="264795">
                <a:moveTo>
                  <a:pt x="896971" y="0"/>
                </a:moveTo>
                <a:lnTo>
                  <a:pt x="845691" y="1512"/>
                </a:lnTo>
                <a:lnTo>
                  <a:pt x="794863" y="5654"/>
                </a:lnTo>
                <a:lnTo>
                  <a:pt x="744693" y="12584"/>
                </a:lnTo>
                <a:lnTo>
                  <a:pt x="695388" y="22459"/>
                </a:lnTo>
                <a:lnTo>
                  <a:pt x="647153" y="35436"/>
                </a:lnTo>
                <a:lnTo>
                  <a:pt x="603551" y="52937"/>
                </a:lnTo>
                <a:lnTo>
                  <a:pt x="600628" y="54915"/>
                </a:lnTo>
                <a:lnTo>
                  <a:pt x="618032" y="58385"/>
                </a:lnTo>
                <a:lnTo>
                  <a:pt x="641753" y="64559"/>
                </a:lnTo>
                <a:lnTo>
                  <a:pt x="694442" y="44756"/>
                </a:lnTo>
                <a:lnTo>
                  <a:pt x="744145" y="34168"/>
                </a:lnTo>
                <a:lnTo>
                  <a:pt x="794584" y="27668"/>
                </a:lnTo>
                <a:lnTo>
                  <a:pt x="844016" y="23384"/>
                </a:lnTo>
                <a:lnTo>
                  <a:pt x="894907" y="20506"/>
                </a:lnTo>
                <a:lnTo>
                  <a:pt x="945717" y="19861"/>
                </a:lnTo>
                <a:lnTo>
                  <a:pt x="1117464" y="19861"/>
                </a:lnTo>
                <a:lnTo>
                  <a:pt x="1102496" y="17108"/>
                </a:lnTo>
                <a:lnTo>
                  <a:pt x="1051467" y="9672"/>
                </a:lnTo>
                <a:lnTo>
                  <a:pt x="1000065" y="4237"/>
                </a:lnTo>
                <a:lnTo>
                  <a:pt x="948498" y="960"/>
                </a:lnTo>
                <a:lnTo>
                  <a:pt x="896971" y="0"/>
                </a:lnTo>
                <a:close/>
              </a:path>
              <a:path w="1313179" h="264795">
                <a:moveTo>
                  <a:pt x="578460" y="50496"/>
                </a:moveTo>
                <a:lnTo>
                  <a:pt x="407582" y="50496"/>
                </a:lnTo>
                <a:lnTo>
                  <a:pt x="456018" y="50752"/>
                </a:lnTo>
                <a:lnTo>
                  <a:pt x="498194" y="52307"/>
                </a:lnTo>
                <a:lnTo>
                  <a:pt x="544893" y="55492"/>
                </a:lnTo>
                <a:lnTo>
                  <a:pt x="590788" y="61574"/>
                </a:lnTo>
                <a:lnTo>
                  <a:pt x="600628" y="54915"/>
                </a:lnTo>
                <a:lnTo>
                  <a:pt x="578460" y="50496"/>
                </a:lnTo>
                <a:close/>
              </a:path>
            </a:pathLst>
          </a:custGeom>
          <a:solidFill>
            <a:srgbClr val="2319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776986" y="3769701"/>
            <a:ext cx="262255" cy="273685"/>
          </a:xfrm>
          <a:custGeom>
            <a:avLst/>
            <a:gdLst/>
            <a:ahLst/>
            <a:cxnLst/>
            <a:rect l="l" t="t" r="r" b="b"/>
            <a:pathLst>
              <a:path w="262254" h="273685">
                <a:moveTo>
                  <a:pt x="217610" y="200491"/>
                </a:moveTo>
                <a:lnTo>
                  <a:pt x="10580" y="245310"/>
                </a:lnTo>
                <a:lnTo>
                  <a:pt x="0" y="252367"/>
                </a:lnTo>
                <a:lnTo>
                  <a:pt x="1162" y="262601"/>
                </a:lnTo>
                <a:lnTo>
                  <a:pt x="10104" y="271149"/>
                </a:lnTo>
                <a:lnTo>
                  <a:pt x="22861" y="273148"/>
                </a:lnTo>
                <a:lnTo>
                  <a:pt x="254382" y="223034"/>
                </a:lnTo>
                <a:lnTo>
                  <a:pt x="262256" y="217281"/>
                </a:lnTo>
                <a:lnTo>
                  <a:pt x="260255" y="212938"/>
                </a:lnTo>
                <a:lnTo>
                  <a:pt x="223953" y="212938"/>
                </a:lnTo>
                <a:lnTo>
                  <a:pt x="217610" y="200491"/>
                </a:lnTo>
                <a:close/>
              </a:path>
              <a:path w="262254" h="273685">
                <a:moveTo>
                  <a:pt x="234913" y="196745"/>
                </a:moveTo>
                <a:lnTo>
                  <a:pt x="217610" y="200491"/>
                </a:lnTo>
                <a:lnTo>
                  <a:pt x="223953" y="212938"/>
                </a:lnTo>
                <a:lnTo>
                  <a:pt x="234913" y="196745"/>
                </a:lnTo>
                <a:close/>
              </a:path>
              <a:path w="262254" h="273685">
                <a:moveTo>
                  <a:pt x="252206" y="196745"/>
                </a:moveTo>
                <a:lnTo>
                  <a:pt x="234913" y="196745"/>
                </a:lnTo>
                <a:lnTo>
                  <a:pt x="223953" y="212938"/>
                </a:lnTo>
                <a:lnTo>
                  <a:pt x="260255" y="212938"/>
                </a:lnTo>
                <a:lnTo>
                  <a:pt x="258167" y="208404"/>
                </a:lnTo>
                <a:lnTo>
                  <a:pt x="252206" y="196745"/>
                </a:lnTo>
                <a:close/>
              </a:path>
              <a:path w="262254" h="273685">
                <a:moveTo>
                  <a:pt x="96628" y="0"/>
                </a:moveTo>
                <a:lnTo>
                  <a:pt x="84786" y="2740"/>
                </a:lnTo>
                <a:lnTo>
                  <a:pt x="78983" y="10938"/>
                </a:lnTo>
                <a:lnTo>
                  <a:pt x="84977" y="22463"/>
                </a:lnTo>
                <a:lnTo>
                  <a:pt x="118551" y="55490"/>
                </a:lnTo>
                <a:lnTo>
                  <a:pt x="149361" y="91279"/>
                </a:lnTo>
                <a:lnTo>
                  <a:pt x="177281" y="129601"/>
                </a:lnTo>
                <a:lnTo>
                  <a:pt x="202187" y="170230"/>
                </a:lnTo>
                <a:lnTo>
                  <a:pt x="217610" y="200491"/>
                </a:lnTo>
                <a:lnTo>
                  <a:pt x="234913" y="196745"/>
                </a:lnTo>
                <a:lnTo>
                  <a:pt x="252206" y="196745"/>
                </a:lnTo>
                <a:lnTo>
                  <a:pt x="234775" y="162654"/>
                </a:lnTo>
                <a:lnTo>
                  <a:pt x="207974" y="119256"/>
                </a:lnTo>
                <a:lnTo>
                  <a:pt x="177927" y="78378"/>
                </a:lnTo>
                <a:lnTo>
                  <a:pt x="144799" y="40186"/>
                </a:lnTo>
                <a:lnTo>
                  <a:pt x="108751" y="4848"/>
                </a:lnTo>
                <a:lnTo>
                  <a:pt x="96628" y="0"/>
                </a:lnTo>
                <a:close/>
              </a:path>
            </a:pathLst>
          </a:custGeom>
          <a:solidFill>
            <a:srgbClr val="2319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65"/>
              </a:lnSpc>
            </a:pPr>
            <a:r>
              <a:rPr spc="5" dirty="0"/>
              <a:t>New </a:t>
            </a:r>
            <a:r>
              <a:rPr spc="-5" dirty="0"/>
              <a:t>York </a:t>
            </a:r>
            <a:r>
              <a:rPr spc="15" dirty="0"/>
              <a:t>Build </a:t>
            </a:r>
            <a:r>
              <a:rPr spc="10" dirty="0"/>
              <a:t>Conference </a:t>
            </a:r>
            <a:r>
              <a:rPr b="0" dirty="0">
                <a:latin typeface="NeueHaasGroteskDisp Pro"/>
                <a:cs typeface="NeueHaasGroteskDisp Pro"/>
              </a:rPr>
              <a:t>| </a:t>
            </a:r>
            <a:r>
              <a:rPr spc="10" dirty="0"/>
              <a:t>February 13,</a:t>
            </a:r>
            <a:r>
              <a:rPr spc="-10" dirty="0"/>
              <a:t> </a:t>
            </a:r>
            <a:r>
              <a:rPr spc="5" dirty="0"/>
              <a:t>2023</a:t>
            </a:r>
          </a:p>
        </p:txBody>
      </p:sp>
      <p:sp>
        <p:nvSpPr>
          <p:cNvPr id="10" name="object 4">
            <a:extLst>
              <a:ext uri="{FF2B5EF4-FFF2-40B4-BE49-F238E27FC236}">
                <a16:creationId xmlns:a16="http://schemas.microsoft.com/office/drawing/2014/main" id="{D151DDA4-40A7-E9D4-68F6-CE51664B51F3}"/>
              </a:ext>
            </a:extLst>
          </p:cNvPr>
          <p:cNvSpPr txBox="1"/>
          <p:nvPr/>
        </p:nvSpPr>
        <p:spPr>
          <a:xfrm>
            <a:off x="353059" y="383540"/>
            <a:ext cx="4060190" cy="432434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60"/>
              </a:spcBef>
            </a:pPr>
            <a:r>
              <a:rPr sz="1200" b="1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WORKSHOP </a:t>
            </a:r>
            <a:r>
              <a:rPr sz="1200" b="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| </a:t>
            </a:r>
            <a:r>
              <a:rPr sz="1200" b="1" spc="5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Materials </a:t>
            </a:r>
            <a:r>
              <a:rPr sz="1200" b="1" spc="10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and</a:t>
            </a:r>
            <a:r>
              <a:rPr sz="1200" b="1" spc="-30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 </a:t>
            </a:r>
            <a:r>
              <a:rPr sz="1200" b="1" spc="5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Health:</a:t>
            </a:r>
            <a:endParaRPr sz="1200" dirty="0">
              <a:latin typeface="Neue Haas Grotesk Display Pro"/>
              <a:cs typeface="Neue Haas Grotesk Display Pro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1200" b="1" spc="10" dirty="0">
                <a:solidFill>
                  <a:schemeClr val="accent1"/>
                </a:solidFill>
                <a:latin typeface="Neue Haas Grotesk Display Pro"/>
                <a:cs typeface="Neue Haas Grotesk Display Pro"/>
              </a:rPr>
              <a:t>Designing Building Solutions </a:t>
            </a:r>
            <a:r>
              <a:rPr sz="1200" b="1" dirty="0">
                <a:solidFill>
                  <a:schemeClr val="accent1"/>
                </a:solidFill>
                <a:latin typeface="Neue Haas Grotesk Display Pro"/>
                <a:cs typeface="Neue Haas Grotesk Display Pro"/>
              </a:rPr>
              <a:t>for </a:t>
            </a:r>
            <a:r>
              <a:rPr sz="1200" b="1" spc="10" dirty="0">
                <a:solidFill>
                  <a:schemeClr val="accent1"/>
                </a:solidFill>
                <a:latin typeface="Neue Haas Grotesk Display Pro"/>
                <a:cs typeface="Neue Haas Grotesk Display Pro"/>
              </a:rPr>
              <a:t>Human</a:t>
            </a:r>
            <a:r>
              <a:rPr sz="1200" b="1" spc="55" dirty="0">
                <a:solidFill>
                  <a:schemeClr val="accent1"/>
                </a:solidFill>
                <a:latin typeface="Neue Haas Grotesk Display Pro"/>
                <a:cs typeface="Neue Haas Grotesk Display Pro"/>
              </a:rPr>
              <a:t> </a:t>
            </a:r>
            <a:r>
              <a:rPr sz="1200" b="1" spc="5" dirty="0">
                <a:solidFill>
                  <a:schemeClr val="accent1"/>
                </a:solidFill>
                <a:latin typeface="Neue Haas Grotesk Display Pro"/>
                <a:cs typeface="Neue Haas Grotesk Display Pro"/>
              </a:rPr>
              <a:t>Well-Being</a:t>
            </a:r>
            <a:endParaRPr sz="1200" dirty="0">
              <a:solidFill>
                <a:schemeClr val="accent1"/>
              </a:solidFill>
              <a:latin typeface="Neue Haas Grotesk Display Pro"/>
              <a:cs typeface="Neue Haas Grotesk Display Pro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53059" y="1110485"/>
            <a:ext cx="4060190" cy="3801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ts val="3000"/>
              </a:lnSpc>
              <a:spcBef>
                <a:spcPts val="100"/>
              </a:spcBef>
            </a:pPr>
            <a:r>
              <a:rPr sz="2400" b="1" spc="40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Health </a:t>
            </a:r>
            <a:r>
              <a:rPr sz="2400" b="1" spc="35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Product  </a:t>
            </a:r>
            <a:r>
              <a:rPr sz="2400" b="1" spc="50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Declaration</a:t>
            </a:r>
            <a:endParaRPr sz="2400" dirty="0">
              <a:latin typeface="Neue Haas Grotesk Display Pro"/>
              <a:cs typeface="Neue Haas Grotesk Display Pr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3059" y="1600200"/>
            <a:ext cx="3742054" cy="3740150"/>
          </a:xfrm>
          <a:prstGeom prst="rect">
            <a:avLst/>
          </a:prstGeom>
        </p:spPr>
        <p:txBody>
          <a:bodyPr vert="horz" wrap="square" lIns="0" tIns="13843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90"/>
              </a:spcBef>
              <a:buChar char="•"/>
              <a:tabLst>
                <a:tab pos="240665" algn="l"/>
                <a:tab pos="241300" algn="l"/>
              </a:tabLst>
            </a:pPr>
            <a:r>
              <a:rPr sz="1800" b="0" spc="3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Managed </a:t>
            </a:r>
            <a:r>
              <a:rPr sz="1800" b="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by </a:t>
            </a:r>
            <a:r>
              <a:rPr sz="1800" b="0" spc="1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the </a:t>
            </a:r>
            <a:r>
              <a:rPr sz="1800" b="0" spc="3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HPD</a:t>
            </a:r>
            <a:r>
              <a:rPr sz="1800" b="0" spc="23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 </a:t>
            </a:r>
            <a:r>
              <a:rPr sz="1800" b="0" spc="2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Collaborative</a:t>
            </a:r>
            <a:endParaRPr sz="1800" dirty="0">
              <a:latin typeface="NeueHaasGroteskDisp Pro"/>
              <a:cs typeface="NeueHaasGroteskDisp Pro"/>
            </a:endParaRPr>
          </a:p>
          <a:p>
            <a:pPr marL="241300" indent="-228600">
              <a:lnSpc>
                <a:spcPct val="100000"/>
              </a:lnSpc>
              <a:spcBef>
                <a:spcPts val="990"/>
              </a:spcBef>
              <a:buChar char="•"/>
              <a:tabLst>
                <a:tab pos="240665" algn="l"/>
                <a:tab pos="241300" algn="l"/>
              </a:tabLst>
            </a:pPr>
            <a:r>
              <a:rPr sz="1800" b="0" spc="2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An </a:t>
            </a:r>
            <a:r>
              <a:rPr sz="1800" b="0" spc="3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Open </a:t>
            </a:r>
            <a:r>
              <a:rPr sz="1800" b="0" spc="2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Standard</a:t>
            </a:r>
            <a:r>
              <a:rPr sz="1800" b="0" spc="21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 </a:t>
            </a:r>
            <a:r>
              <a:rPr sz="1800" b="0" spc="2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Database</a:t>
            </a:r>
            <a:endParaRPr sz="1800" dirty="0">
              <a:latin typeface="NeueHaasGroteskDisp Pro"/>
              <a:cs typeface="NeueHaasGroteskDisp Pro"/>
            </a:endParaRPr>
          </a:p>
          <a:p>
            <a:pPr marL="241300" marR="257810" indent="-228600">
              <a:lnSpc>
                <a:spcPts val="1800"/>
              </a:lnSpc>
              <a:spcBef>
                <a:spcPts val="1350"/>
              </a:spcBef>
              <a:buChar char="•"/>
              <a:tabLst>
                <a:tab pos="240665" algn="l"/>
                <a:tab pos="241300" algn="l"/>
              </a:tabLst>
            </a:pPr>
            <a:r>
              <a:rPr sz="1800" b="0" spc="1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Data </a:t>
            </a:r>
            <a:r>
              <a:rPr sz="1800" b="0" spc="2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available </a:t>
            </a:r>
            <a:r>
              <a:rPr sz="1800" b="0" spc="-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to </a:t>
            </a:r>
            <a:r>
              <a:rPr sz="1800" b="0" spc="3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check </a:t>
            </a:r>
            <a:r>
              <a:rPr sz="1800" b="0" spc="1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if  </a:t>
            </a:r>
            <a:r>
              <a:rPr sz="1800" b="0" spc="2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information </a:t>
            </a:r>
            <a:r>
              <a:rPr sz="1800" b="0" spc="1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is </a:t>
            </a:r>
            <a:r>
              <a:rPr sz="1800" b="0" spc="3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third-party</a:t>
            </a:r>
            <a:r>
              <a:rPr sz="1800" b="0" spc="17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 </a:t>
            </a:r>
            <a:r>
              <a:rPr sz="1800" b="0" spc="2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verified</a:t>
            </a:r>
            <a:endParaRPr sz="1800" dirty="0">
              <a:latin typeface="NeueHaasGroteskDisp Pro"/>
              <a:cs typeface="NeueHaasGroteskDisp Pro"/>
            </a:endParaRPr>
          </a:p>
          <a:p>
            <a:pPr marL="241300" marR="493395" indent="-228600">
              <a:lnSpc>
                <a:spcPts val="1800"/>
              </a:lnSpc>
              <a:spcBef>
                <a:spcPts val="1350"/>
              </a:spcBef>
              <a:buChar char="•"/>
              <a:tabLst>
                <a:tab pos="240665" algn="l"/>
                <a:tab pos="241300" algn="l"/>
              </a:tabLst>
            </a:pPr>
            <a:r>
              <a:rPr sz="1800" b="0" spc="1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Data is </a:t>
            </a:r>
            <a:r>
              <a:rPr sz="1800" b="0" spc="2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available </a:t>
            </a:r>
            <a:r>
              <a:rPr sz="1800" b="0" spc="-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to </a:t>
            </a:r>
            <a:r>
              <a:rPr sz="1800" b="0" spc="3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check </a:t>
            </a:r>
            <a:r>
              <a:rPr sz="1800" b="0" spc="1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if  </a:t>
            </a:r>
            <a:r>
              <a:rPr sz="1800" b="0" spc="2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information </a:t>
            </a:r>
            <a:r>
              <a:rPr sz="1800" b="0" spc="1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is </a:t>
            </a:r>
            <a:r>
              <a:rPr sz="1800" b="0" spc="3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pre-checked </a:t>
            </a:r>
            <a:r>
              <a:rPr sz="1800" b="0" spc="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for  </a:t>
            </a:r>
            <a:r>
              <a:rPr sz="1800" b="0" spc="1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LEED</a:t>
            </a:r>
            <a:r>
              <a:rPr sz="1800" b="0" spc="8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 </a:t>
            </a:r>
            <a:r>
              <a:rPr sz="1800" b="0" spc="3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compliance</a:t>
            </a:r>
            <a:endParaRPr sz="1800" dirty="0">
              <a:latin typeface="NeueHaasGroteskDisp Pro"/>
              <a:cs typeface="NeueHaasGroteskDisp Pro"/>
            </a:endParaRPr>
          </a:p>
          <a:p>
            <a:pPr marL="241300" indent="-228600">
              <a:lnSpc>
                <a:spcPct val="100000"/>
              </a:lnSpc>
              <a:spcBef>
                <a:spcPts val="990"/>
              </a:spcBef>
              <a:buChar char="•"/>
              <a:tabLst>
                <a:tab pos="240665" algn="l"/>
                <a:tab pos="241300" algn="l"/>
              </a:tabLst>
            </a:pPr>
            <a:r>
              <a:rPr sz="1800" b="0" spc="3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Includes </a:t>
            </a:r>
            <a:r>
              <a:rPr sz="1800" b="0" spc="2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ingredient</a:t>
            </a:r>
            <a:r>
              <a:rPr sz="1800" b="0" spc="14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 </a:t>
            </a:r>
            <a:r>
              <a:rPr sz="1800" b="0" spc="1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list</a:t>
            </a:r>
            <a:endParaRPr sz="1800" dirty="0">
              <a:latin typeface="NeueHaasGroteskDisp Pro"/>
              <a:cs typeface="NeueHaasGroteskDisp Pro"/>
            </a:endParaRPr>
          </a:p>
          <a:p>
            <a:pPr marL="241300" marR="60960" indent="-228600">
              <a:lnSpc>
                <a:spcPts val="1800"/>
              </a:lnSpc>
              <a:spcBef>
                <a:spcPts val="1350"/>
              </a:spcBef>
              <a:buChar char="•"/>
              <a:tabLst>
                <a:tab pos="240665" algn="l"/>
                <a:tab pos="241300" algn="l"/>
              </a:tabLst>
            </a:pPr>
            <a:r>
              <a:rPr sz="1800" b="0" spc="3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HPDs </a:t>
            </a:r>
            <a:r>
              <a:rPr sz="1800" b="0" spc="1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are </a:t>
            </a:r>
            <a:r>
              <a:rPr sz="1800" b="0" spc="3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accessible </a:t>
            </a:r>
            <a:r>
              <a:rPr sz="1800" b="0" spc="2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via </a:t>
            </a:r>
            <a:r>
              <a:rPr sz="1800" b="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a </a:t>
            </a:r>
            <a:r>
              <a:rPr sz="1800" b="0" spc="1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free </a:t>
            </a:r>
            <a:r>
              <a:rPr sz="1800" b="0" spc="2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and  </a:t>
            </a:r>
            <a:r>
              <a:rPr sz="1800" b="0" spc="3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searchable</a:t>
            </a:r>
            <a:r>
              <a:rPr sz="1800" b="0" spc="8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 </a:t>
            </a:r>
            <a:r>
              <a:rPr sz="1800" b="0" spc="2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database.</a:t>
            </a:r>
            <a:endParaRPr sz="1800" dirty="0">
              <a:latin typeface="NeueHaasGroteskDisp Pro"/>
              <a:cs typeface="NeueHaasGroteskDisp Pro"/>
            </a:endParaRPr>
          </a:p>
          <a:p>
            <a:pPr marL="241300" indent="-228600">
              <a:lnSpc>
                <a:spcPct val="100000"/>
              </a:lnSpc>
              <a:spcBef>
                <a:spcPts val="990"/>
              </a:spcBef>
              <a:buChar char="•"/>
              <a:tabLst>
                <a:tab pos="240665" algn="l"/>
                <a:tab pos="241300" algn="l"/>
              </a:tabLst>
            </a:pPr>
            <a:r>
              <a:rPr sz="1800" b="0" spc="10" dirty="0">
                <a:solidFill>
                  <a:srgbClr val="F04937"/>
                </a:solidFill>
                <a:latin typeface="NeueHaasGroteskDisp Pro"/>
                <a:cs typeface="NeueHaasGroteskDisp Pro"/>
              </a:rPr>
              <a:t>Always </a:t>
            </a:r>
            <a:r>
              <a:rPr sz="1800" b="0" spc="30" dirty="0">
                <a:solidFill>
                  <a:srgbClr val="F04937"/>
                </a:solidFill>
                <a:latin typeface="NeueHaasGroteskDisp Pro"/>
                <a:cs typeface="NeueHaasGroteskDisp Pro"/>
              </a:rPr>
              <a:t>check </a:t>
            </a:r>
            <a:r>
              <a:rPr sz="1800" b="0" spc="10" dirty="0">
                <a:solidFill>
                  <a:srgbClr val="F04937"/>
                </a:solidFill>
                <a:latin typeface="NeueHaasGroteskDisp Pro"/>
                <a:cs typeface="NeueHaasGroteskDisp Pro"/>
              </a:rPr>
              <a:t>dates </a:t>
            </a:r>
            <a:r>
              <a:rPr sz="1800" b="0" dirty="0">
                <a:solidFill>
                  <a:srgbClr val="F04937"/>
                </a:solidFill>
                <a:latin typeface="NeueHaasGroteskDisp Pro"/>
                <a:cs typeface="NeueHaasGroteskDisp Pro"/>
              </a:rPr>
              <a:t>of</a:t>
            </a:r>
            <a:r>
              <a:rPr sz="1800" b="0" spc="10" dirty="0">
                <a:solidFill>
                  <a:srgbClr val="F04937"/>
                </a:solidFill>
                <a:latin typeface="NeueHaasGroteskDisp Pro"/>
                <a:cs typeface="NeueHaasGroteskDisp Pro"/>
              </a:rPr>
              <a:t> </a:t>
            </a:r>
            <a:r>
              <a:rPr sz="1800" b="0" spc="25" dirty="0">
                <a:solidFill>
                  <a:srgbClr val="F04937"/>
                </a:solidFill>
                <a:latin typeface="NeueHaasGroteskDisp Pro"/>
                <a:cs typeface="NeueHaasGroteskDisp Pro"/>
              </a:rPr>
              <a:t>certification</a:t>
            </a:r>
            <a:endParaRPr sz="1800" dirty="0">
              <a:latin typeface="NeueHaasGroteskDisp Pro"/>
              <a:cs typeface="NeueHaasGroteskDisp Pr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564668" y="1178661"/>
            <a:ext cx="4479886" cy="50804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887850" y="1860364"/>
            <a:ext cx="1716405" cy="236854"/>
          </a:xfrm>
          <a:custGeom>
            <a:avLst/>
            <a:gdLst/>
            <a:ahLst/>
            <a:cxnLst/>
            <a:rect l="l" t="t" r="r" b="b"/>
            <a:pathLst>
              <a:path w="1716404" h="236855">
                <a:moveTo>
                  <a:pt x="1301653" y="0"/>
                </a:moveTo>
                <a:lnTo>
                  <a:pt x="1251163" y="184"/>
                </a:lnTo>
                <a:lnTo>
                  <a:pt x="1200691" y="1009"/>
                </a:lnTo>
                <a:lnTo>
                  <a:pt x="1150244" y="2476"/>
                </a:lnTo>
                <a:lnTo>
                  <a:pt x="1099829" y="4583"/>
                </a:lnTo>
                <a:lnTo>
                  <a:pt x="1049453" y="7330"/>
                </a:lnTo>
                <a:lnTo>
                  <a:pt x="999122" y="10716"/>
                </a:lnTo>
                <a:lnTo>
                  <a:pt x="948843" y="14741"/>
                </a:lnTo>
                <a:lnTo>
                  <a:pt x="898622" y="19404"/>
                </a:lnTo>
                <a:lnTo>
                  <a:pt x="848466" y="24704"/>
                </a:lnTo>
                <a:lnTo>
                  <a:pt x="798381" y="30641"/>
                </a:lnTo>
                <a:lnTo>
                  <a:pt x="748375" y="37214"/>
                </a:lnTo>
                <a:lnTo>
                  <a:pt x="698453" y="44423"/>
                </a:lnTo>
                <a:lnTo>
                  <a:pt x="648622" y="52266"/>
                </a:lnTo>
                <a:lnTo>
                  <a:pt x="598890" y="60744"/>
                </a:lnTo>
                <a:lnTo>
                  <a:pt x="549261" y="69855"/>
                </a:lnTo>
                <a:lnTo>
                  <a:pt x="499744" y="79600"/>
                </a:lnTo>
                <a:lnTo>
                  <a:pt x="450344" y="89977"/>
                </a:lnTo>
                <a:lnTo>
                  <a:pt x="401069" y="100986"/>
                </a:lnTo>
                <a:lnTo>
                  <a:pt x="351924" y="112626"/>
                </a:lnTo>
                <a:lnTo>
                  <a:pt x="302916" y="124897"/>
                </a:lnTo>
                <a:lnTo>
                  <a:pt x="254053" y="137798"/>
                </a:lnTo>
                <a:lnTo>
                  <a:pt x="205340" y="151328"/>
                </a:lnTo>
                <a:lnTo>
                  <a:pt x="156784" y="165487"/>
                </a:lnTo>
                <a:lnTo>
                  <a:pt x="108392" y="180274"/>
                </a:lnTo>
                <a:lnTo>
                  <a:pt x="60170" y="195689"/>
                </a:lnTo>
                <a:lnTo>
                  <a:pt x="12125" y="211731"/>
                </a:lnTo>
                <a:lnTo>
                  <a:pt x="0" y="229449"/>
                </a:lnTo>
                <a:lnTo>
                  <a:pt x="6096" y="236707"/>
                </a:lnTo>
                <a:lnTo>
                  <a:pt x="18792" y="236623"/>
                </a:lnTo>
                <a:lnTo>
                  <a:pt x="66338" y="220744"/>
                </a:lnTo>
                <a:lnTo>
                  <a:pt x="114055" y="205482"/>
                </a:lnTo>
                <a:lnTo>
                  <a:pt x="161939" y="190837"/>
                </a:lnTo>
                <a:lnTo>
                  <a:pt x="209982" y="176811"/>
                </a:lnTo>
                <a:lnTo>
                  <a:pt x="258179" y="163404"/>
                </a:lnTo>
                <a:lnTo>
                  <a:pt x="306523" y="150617"/>
                </a:lnTo>
                <a:lnTo>
                  <a:pt x="355008" y="138451"/>
                </a:lnTo>
                <a:lnTo>
                  <a:pt x="403627" y="126907"/>
                </a:lnTo>
                <a:lnTo>
                  <a:pt x="452374" y="115986"/>
                </a:lnTo>
                <a:lnTo>
                  <a:pt x="501243" y="105688"/>
                </a:lnTo>
                <a:lnTo>
                  <a:pt x="550227" y="96014"/>
                </a:lnTo>
                <a:lnTo>
                  <a:pt x="599321" y="86965"/>
                </a:lnTo>
                <a:lnTo>
                  <a:pt x="648517" y="78543"/>
                </a:lnTo>
                <a:lnTo>
                  <a:pt x="697809" y="70747"/>
                </a:lnTo>
                <a:lnTo>
                  <a:pt x="747191" y="63579"/>
                </a:lnTo>
                <a:lnTo>
                  <a:pt x="796657" y="57040"/>
                </a:lnTo>
                <a:lnTo>
                  <a:pt x="846201" y="51130"/>
                </a:lnTo>
                <a:lnTo>
                  <a:pt x="895815" y="45850"/>
                </a:lnTo>
                <a:lnTo>
                  <a:pt x="945494" y="41201"/>
                </a:lnTo>
                <a:lnTo>
                  <a:pt x="995231" y="37184"/>
                </a:lnTo>
                <a:lnTo>
                  <a:pt x="1045020" y="33800"/>
                </a:lnTo>
                <a:lnTo>
                  <a:pt x="1094855" y="31050"/>
                </a:lnTo>
                <a:lnTo>
                  <a:pt x="1144729" y="28934"/>
                </a:lnTo>
                <a:lnTo>
                  <a:pt x="1194636" y="27453"/>
                </a:lnTo>
                <a:lnTo>
                  <a:pt x="1244570" y="26608"/>
                </a:lnTo>
                <a:lnTo>
                  <a:pt x="1714538" y="26401"/>
                </a:lnTo>
                <a:lnTo>
                  <a:pt x="1705467" y="21700"/>
                </a:lnTo>
                <a:lnTo>
                  <a:pt x="1655062" y="16729"/>
                </a:lnTo>
                <a:lnTo>
                  <a:pt x="1604624" y="12404"/>
                </a:lnTo>
                <a:lnTo>
                  <a:pt x="1554159" y="8726"/>
                </a:lnTo>
                <a:lnTo>
                  <a:pt x="1503673" y="5692"/>
                </a:lnTo>
                <a:lnTo>
                  <a:pt x="1453173" y="3303"/>
                </a:lnTo>
                <a:lnTo>
                  <a:pt x="1402665" y="1559"/>
                </a:lnTo>
                <a:lnTo>
                  <a:pt x="1352156" y="458"/>
                </a:lnTo>
                <a:lnTo>
                  <a:pt x="1301653" y="0"/>
                </a:lnTo>
                <a:close/>
              </a:path>
              <a:path w="1716404" h="236855">
                <a:moveTo>
                  <a:pt x="1714538" y="26401"/>
                </a:moveTo>
                <a:lnTo>
                  <a:pt x="1294524" y="26401"/>
                </a:lnTo>
                <a:lnTo>
                  <a:pt x="1344492" y="26831"/>
                </a:lnTo>
                <a:lnTo>
                  <a:pt x="1394468" y="27900"/>
                </a:lnTo>
                <a:lnTo>
                  <a:pt x="1444445" y="29609"/>
                </a:lnTo>
                <a:lnTo>
                  <a:pt x="1494416" y="31957"/>
                </a:lnTo>
                <a:lnTo>
                  <a:pt x="1544377" y="34948"/>
                </a:lnTo>
                <a:lnTo>
                  <a:pt x="1594319" y="38580"/>
                </a:lnTo>
                <a:lnTo>
                  <a:pt x="1644238" y="42855"/>
                </a:lnTo>
                <a:lnTo>
                  <a:pt x="1694126" y="47774"/>
                </a:lnTo>
                <a:lnTo>
                  <a:pt x="1706504" y="44814"/>
                </a:lnTo>
                <a:lnTo>
                  <a:pt x="1714927" y="36328"/>
                </a:lnTo>
                <a:lnTo>
                  <a:pt x="1715784" y="27046"/>
                </a:lnTo>
                <a:lnTo>
                  <a:pt x="1714538" y="26401"/>
                </a:lnTo>
                <a:close/>
              </a:path>
            </a:pathLst>
          </a:custGeom>
          <a:solidFill>
            <a:srgbClr val="2319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431288" y="1787756"/>
            <a:ext cx="200025" cy="282575"/>
          </a:xfrm>
          <a:custGeom>
            <a:avLst/>
            <a:gdLst/>
            <a:ahLst/>
            <a:cxnLst/>
            <a:rect l="l" t="t" r="r" b="b"/>
            <a:pathLst>
              <a:path w="200025" h="282575">
                <a:moveTo>
                  <a:pt x="40965" y="0"/>
                </a:moveTo>
                <a:lnTo>
                  <a:pt x="28902" y="4087"/>
                </a:lnTo>
                <a:lnTo>
                  <a:pt x="21243" y="10613"/>
                </a:lnTo>
                <a:lnTo>
                  <a:pt x="24231" y="17155"/>
                </a:lnTo>
                <a:lnTo>
                  <a:pt x="122631" y="71575"/>
                </a:lnTo>
                <a:lnTo>
                  <a:pt x="132945" y="76925"/>
                </a:lnTo>
                <a:lnTo>
                  <a:pt x="143740" y="82738"/>
                </a:lnTo>
                <a:lnTo>
                  <a:pt x="153679" y="89627"/>
                </a:lnTo>
                <a:lnTo>
                  <a:pt x="161429" y="98207"/>
                </a:lnTo>
                <a:lnTo>
                  <a:pt x="165616" y="109635"/>
                </a:lnTo>
                <a:lnTo>
                  <a:pt x="164985" y="121492"/>
                </a:lnTo>
                <a:lnTo>
                  <a:pt x="141141" y="162239"/>
                </a:lnTo>
                <a:lnTo>
                  <a:pt x="107966" y="196019"/>
                </a:lnTo>
                <a:lnTo>
                  <a:pt x="71167" y="226826"/>
                </a:lnTo>
                <a:lnTo>
                  <a:pt x="30457" y="254683"/>
                </a:lnTo>
                <a:lnTo>
                  <a:pt x="3556" y="270152"/>
                </a:lnTo>
                <a:lnTo>
                  <a:pt x="0" y="276184"/>
                </a:lnTo>
                <a:lnTo>
                  <a:pt x="6121" y="280325"/>
                </a:lnTo>
                <a:lnTo>
                  <a:pt x="11750" y="282093"/>
                </a:lnTo>
                <a:lnTo>
                  <a:pt x="18340" y="281547"/>
                </a:lnTo>
                <a:lnTo>
                  <a:pt x="53563" y="263451"/>
                </a:lnTo>
                <a:lnTo>
                  <a:pt x="98213" y="232569"/>
                </a:lnTo>
                <a:lnTo>
                  <a:pt x="139028" y="198106"/>
                </a:lnTo>
                <a:lnTo>
                  <a:pt x="176523" y="158890"/>
                </a:lnTo>
                <a:lnTo>
                  <a:pt x="199055" y="116126"/>
                </a:lnTo>
                <a:lnTo>
                  <a:pt x="200010" y="105057"/>
                </a:lnTo>
                <a:lnTo>
                  <a:pt x="197815" y="94054"/>
                </a:lnTo>
                <a:lnTo>
                  <a:pt x="165620" y="64056"/>
                </a:lnTo>
                <a:lnTo>
                  <a:pt x="51193" y="772"/>
                </a:lnTo>
                <a:lnTo>
                  <a:pt x="40965" y="0"/>
                </a:lnTo>
                <a:close/>
              </a:path>
            </a:pathLst>
          </a:custGeom>
          <a:solidFill>
            <a:srgbClr val="2319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449546" y="1930246"/>
            <a:ext cx="1381760" cy="1168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86055" algn="just">
              <a:lnSpc>
                <a:spcPct val="107100"/>
              </a:lnSpc>
              <a:spcBef>
                <a:spcPts val="100"/>
              </a:spcBef>
            </a:pPr>
            <a:r>
              <a:rPr sz="1400" b="0" spc="15" dirty="0">
                <a:solidFill>
                  <a:srgbClr val="F04937"/>
                </a:solidFill>
                <a:latin typeface="NeueHaasGroteskDisp Pro"/>
                <a:cs typeface="NeueHaasGroteskDisp Pro"/>
              </a:rPr>
              <a:t>PPM </a:t>
            </a:r>
            <a:r>
              <a:rPr sz="1400" b="0" spc="20" dirty="0">
                <a:solidFill>
                  <a:srgbClr val="F04937"/>
                </a:solidFill>
                <a:latin typeface="NeueHaasGroteskDisp Pro"/>
                <a:cs typeface="NeueHaasGroteskDisp Pro"/>
              </a:rPr>
              <a:t>(parts per  </a:t>
            </a:r>
            <a:r>
              <a:rPr sz="1400" b="0" spc="15" dirty="0">
                <a:solidFill>
                  <a:srgbClr val="F04937"/>
                </a:solidFill>
                <a:latin typeface="NeueHaasGroteskDisp Pro"/>
                <a:cs typeface="NeueHaasGroteskDisp Pro"/>
              </a:rPr>
              <a:t>million) </a:t>
            </a:r>
            <a:r>
              <a:rPr sz="1400" b="0" spc="25" dirty="0">
                <a:solidFill>
                  <a:srgbClr val="F04937"/>
                </a:solidFill>
                <a:latin typeface="NeueHaasGroteskDisp Pro"/>
                <a:cs typeface="NeueHaasGroteskDisp Pro"/>
              </a:rPr>
              <a:t>disclosed  </a:t>
            </a:r>
            <a:r>
              <a:rPr sz="1400" b="0" spc="15" dirty="0">
                <a:solidFill>
                  <a:srgbClr val="F04937"/>
                </a:solidFill>
                <a:latin typeface="NeueHaasGroteskDisp Pro"/>
                <a:cs typeface="NeueHaasGroteskDisp Pro"/>
              </a:rPr>
              <a:t>Look </a:t>
            </a:r>
            <a:r>
              <a:rPr sz="1400" b="0" spc="5" dirty="0">
                <a:solidFill>
                  <a:srgbClr val="F04937"/>
                </a:solidFill>
                <a:latin typeface="NeueHaasGroteskDisp Pro"/>
                <a:cs typeface="NeueHaasGroteskDisp Pro"/>
              </a:rPr>
              <a:t>for </a:t>
            </a:r>
            <a:r>
              <a:rPr sz="1400" b="0" spc="20" dirty="0">
                <a:solidFill>
                  <a:srgbClr val="F04937"/>
                </a:solidFill>
                <a:latin typeface="NeueHaasGroteskDisp Pro"/>
                <a:cs typeface="NeueHaasGroteskDisp Pro"/>
              </a:rPr>
              <a:t>100</a:t>
            </a:r>
            <a:r>
              <a:rPr sz="1400" b="0" spc="130" dirty="0">
                <a:solidFill>
                  <a:srgbClr val="F04937"/>
                </a:solidFill>
                <a:latin typeface="NeueHaasGroteskDisp Pro"/>
                <a:cs typeface="NeueHaasGroteskDisp Pro"/>
              </a:rPr>
              <a:t> </a:t>
            </a:r>
            <a:r>
              <a:rPr sz="1400" b="0" spc="20" dirty="0">
                <a:solidFill>
                  <a:srgbClr val="F04937"/>
                </a:solidFill>
                <a:latin typeface="NeueHaasGroteskDisp Pro"/>
                <a:cs typeface="NeueHaasGroteskDisp Pro"/>
              </a:rPr>
              <a:t>ppm</a:t>
            </a:r>
            <a:endParaRPr sz="1400">
              <a:latin typeface="NeueHaasGroteskDisp Pro"/>
              <a:cs typeface="NeueHaasGroteskDisp Pro"/>
            </a:endParaRPr>
          </a:p>
          <a:p>
            <a:pPr marL="227329" marR="5080" indent="-210185">
              <a:lnSpc>
                <a:spcPct val="107100"/>
              </a:lnSpc>
            </a:pPr>
            <a:r>
              <a:rPr sz="1400" b="0" dirty="0">
                <a:solidFill>
                  <a:srgbClr val="F04937"/>
                </a:solidFill>
                <a:latin typeface="NeueHaasGroteskDisp Pro"/>
                <a:cs typeface="NeueHaasGroteskDisp Pro"/>
              </a:rPr>
              <a:t>- </a:t>
            </a:r>
            <a:r>
              <a:rPr sz="1400" b="0" spc="25" dirty="0">
                <a:solidFill>
                  <a:srgbClr val="F04937"/>
                </a:solidFill>
                <a:latin typeface="NeueHaasGroteskDisp Pro"/>
                <a:cs typeface="NeueHaasGroteskDisp Pro"/>
              </a:rPr>
              <a:t>1,000 </a:t>
            </a:r>
            <a:r>
              <a:rPr sz="1400" b="0" spc="20" dirty="0">
                <a:solidFill>
                  <a:srgbClr val="F04937"/>
                </a:solidFill>
                <a:latin typeface="NeueHaasGroteskDisp Pro"/>
                <a:cs typeface="NeueHaasGroteskDisp Pro"/>
              </a:rPr>
              <a:t>ppm (high  </a:t>
            </a:r>
            <a:r>
              <a:rPr sz="1400" b="0" spc="30" dirty="0">
                <a:solidFill>
                  <a:srgbClr val="F04937"/>
                </a:solidFill>
                <a:latin typeface="NeueHaasGroteskDisp Pro"/>
                <a:cs typeface="NeueHaasGroteskDisp Pro"/>
              </a:rPr>
              <a:t>conce</a:t>
            </a:r>
            <a:r>
              <a:rPr sz="1400" b="0" spc="5" dirty="0">
                <a:solidFill>
                  <a:srgbClr val="F04937"/>
                </a:solidFill>
                <a:latin typeface="NeueHaasGroteskDisp Pro"/>
                <a:cs typeface="NeueHaasGroteskDisp Pro"/>
              </a:rPr>
              <a:t>n</a:t>
            </a:r>
            <a:r>
              <a:rPr sz="1400" b="0" spc="10" dirty="0">
                <a:solidFill>
                  <a:srgbClr val="F04937"/>
                </a:solidFill>
                <a:latin typeface="NeueHaasGroteskDisp Pro"/>
                <a:cs typeface="NeueHaasGroteskDisp Pro"/>
              </a:rPr>
              <a:t>tr</a:t>
            </a:r>
            <a:r>
              <a:rPr sz="1400" b="0" spc="5" dirty="0">
                <a:solidFill>
                  <a:srgbClr val="F04937"/>
                </a:solidFill>
                <a:latin typeface="NeueHaasGroteskDisp Pro"/>
                <a:cs typeface="NeueHaasGroteskDisp Pro"/>
              </a:rPr>
              <a:t>a</a:t>
            </a:r>
            <a:r>
              <a:rPr sz="1400" b="0" spc="10" dirty="0">
                <a:solidFill>
                  <a:srgbClr val="F04937"/>
                </a:solidFill>
                <a:latin typeface="NeueHaasGroteskDisp Pro"/>
                <a:cs typeface="NeueHaasGroteskDisp Pro"/>
              </a:rPr>
              <a:t>t</a:t>
            </a:r>
            <a:r>
              <a:rPr sz="1400" b="0" spc="30" dirty="0">
                <a:solidFill>
                  <a:srgbClr val="F04937"/>
                </a:solidFill>
                <a:latin typeface="NeueHaasGroteskDisp Pro"/>
                <a:cs typeface="NeueHaasGroteskDisp Pro"/>
              </a:rPr>
              <a:t>io</a:t>
            </a:r>
            <a:r>
              <a:rPr sz="1400" b="0" spc="-10" dirty="0">
                <a:solidFill>
                  <a:srgbClr val="F04937"/>
                </a:solidFill>
                <a:latin typeface="NeueHaasGroteskDisp Pro"/>
                <a:cs typeface="NeueHaasGroteskDisp Pro"/>
              </a:rPr>
              <a:t>n</a:t>
            </a:r>
            <a:r>
              <a:rPr sz="1400" b="0" dirty="0">
                <a:solidFill>
                  <a:srgbClr val="F04937"/>
                </a:solidFill>
                <a:latin typeface="NeueHaasGroteskDisp Pro"/>
                <a:cs typeface="NeueHaasGroteskDisp Pro"/>
              </a:rPr>
              <a:t>)</a:t>
            </a:r>
            <a:endParaRPr sz="1400">
              <a:latin typeface="NeueHaasGroteskDisp Pro"/>
              <a:cs typeface="NeueHaasGroteskDisp Pro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617054" y="3840224"/>
            <a:ext cx="1943735" cy="0"/>
          </a:xfrm>
          <a:custGeom>
            <a:avLst/>
            <a:gdLst/>
            <a:ahLst/>
            <a:cxnLst/>
            <a:rect l="l" t="t" r="r" b="b"/>
            <a:pathLst>
              <a:path w="1943734">
                <a:moveTo>
                  <a:pt x="1943392" y="0"/>
                </a:move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492579" y="4681070"/>
            <a:ext cx="1090295" cy="236854"/>
          </a:xfrm>
          <a:custGeom>
            <a:avLst/>
            <a:gdLst/>
            <a:ahLst/>
            <a:cxnLst/>
            <a:rect l="l" t="t" r="r" b="b"/>
            <a:pathLst>
              <a:path w="1090295" h="236854">
                <a:moveTo>
                  <a:pt x="3869" y="0"/>
                </a:moveTo>
                <a:lnTo>
                  <a:pt x="0" y="7258"/>
                </a:lnTo>
                <a:lnTo>
                  <a:pt x="1040" y="17152"/>
                </a:lnTo>
                <a:lnTo>
                  <a:pt x="7705" y="24976"/>
                </a:lnTo>
                <a:lnTo>
                  <a:pt x="54911" y="49503"/>
                </a:lnTo>
                <a:lnTo>
                  <a:pt x="102379" y="72533"/>
                </a:lnTo>
                <a:lnTo>
                  <a:pt x="150096" y="94061"/>
                </a:lnTo>
                <a:lnTo>
                  <a:pt x="198044" y="114087"/>
                </a:lnTo>
                <a:lnTo>
                  <a:pt x="246208" y="132608"/>
                </a:lnTo>
                <a:lnTo>
                  <a:pt x="294574" y="149622"/>
                </a:lnTo>
                <a:lnTo>
                  <a:pt x="343125" y="165126"/>
                </a:lnTo>
                <a:lnTo>
                  <a:pt x="391847" y="179119"/>
                </a:lnTo>
                <a:lnTo>
                  <a:pt x="440723" y="191597"/>
                </a:lnTo>
                <a:lnTo>
                  <a:pt x="489739" y="202559"/>
                </a:lnTo>
                <a:lnTo>
                  <a:pt x="538878" y="212002"/>
                </a:lnTo>
                <a:lnTo>
                  <a:pt x="588126" y="219925"/>
                </a:lnTo>
                <a:lnTo>
                  <a:pt x="637467" y="226324"/>
                </a:lnTo>
                <a:lnTo>
                  <a:pt x="686885" y="231198"/>
                </a:lnTo>
                <a:lnTo>
                  <a:pt x="736365" y="234545"/>
                </a:lnTo>
                <a:lnTo>
                  <a:pt x="785892" y="236361"/>
                </a:lnTo>
                <a:lnTo>
                  <a:pt x="835450" y="236646"/>
                </a:lnTo>
                <a:lnTo>
                  <a:pt x="885024" y="235396"/>
                </a:lnTo>
                <a:lnTo>
                  <a:pt x="934598" y="232609"/>
                </a:lnTo>
                <a:lnTo>
                  <a:pt x="984157" y="228283"/>
                </a:lnTo>
                <a:lnTo>
                  <a:pt x="1033685" y="222416"/>
                </a:lnTo>
                <a:lnTo>
                  <a:pt x="1083167" y="215006"/>
                </a:lnTo>
                <a:lnTo>
                  <a:pt x="1088998" y="210252"/>
                </a:lnTo>
                <a:lnTo>
                  <a:pt x="830828" y="210252"/>
                </a:lnTo>
                <a:lnTo>
                  <a:pt x="781796" y="209931"/>
                </a:lnTo>
                <a:lnTo>
                  <a:pt x="732798" y="208089"/>
                </a:lnTo>
                <a:lnTo>
                  <a:pt x="683847" y="204730"/>
                </a:lnTo>
                <a:lnTo>
                  <a:pt x="634960" y="199856"/>
                </a:lnTo>
                <a:lnTo>
                  <a:pt x="586151" y="193471"/>
                </a:lnTo>
                <a:lnTo>
                  <a:pt x="537435" y="185577"/>
                </a:lnTo>
                <a:lnTo>
                  <a:pt x="488826" y="176178"/>
                </a:lnTo>
                <a:lnTo>
                  <a:pt x="440340" y="165277"/>
                </a:lnTo>
                <a:lnTo>
                  <a:pt x="391992" y="152876"/>
                </a:lnTo>
                <a:lnTo>
                  <a:pt x="343795" y="138980"/>
                </a:lnTo>
                <a:lnTo>
                  <a:pt x="295766" y="123591"/>
                </a:lnTo>
                <a:lnTo>
                  <a:pt x="247919" y="106713"/>
                </a:lnTo>
                <a:lnTo>
                  <a:pt x="200269" y="88347"/>
                </a:lnTo>
                <a:lnTo>
                  <a:pt x="152830" y="68499"/>
                </a:lnTo>
                <a:lnTo>
                  <a:pt x="105618" y="47170"/>
                </a:lnTo>
                <a:lnTo>
                  <a:pt x="58648" y="24364"/>
                </a:lnTo>
                <a:lnTo>
                  <a:pt x="11934" y="84"/>
                </a:lnTo>
                <a:lnTo>
                  <a:pt x="3869" y="0"/>
                </a:lnTo>
                <a:close/>
              </a:path>
              <a:path w="1090295" h="236854">
                <a:moveTo>
                  <a:pt x="1075966" y="188933"/>
                </a:moveTo>
                <a:lnTo>
                  <a:pt x="1026990" y="196263"/>
                </a:lnTo>
                <a:lnTo>
                  <a:pt x="977974" y="202057"/>
                </a:lnTo>
                <a:lnTo>
                  <a:pt x="928932" y="206318"/>
                </a:lnTo>
                <a:lnTo>
                  <a:pt x="879878" y="209048"/>
                </a:lnTo>
                <a:lnTo>
                  <a:pt x="830828" y="210252"/>
                </a:lnTo>
                <a:lnTo>
                  <a:pt x="1088998" y="210252"/>
                </a:lnTo>
                <a:lnTo>
                  <a:pt x="1089723" y="209660"/>
                </a:lnTo>
                <a:lnTo>
                  <a:pt x="1089182" y="200379"/>
                </a:lnTo>
                <a:lnTo>
                  <a:pt x="1083833" y="191892"/>
                </a:lnTo>
                <a:lnTo>
                  <a:pt x="1075966" y="188933"/>
                </a:lnTo>
                <a:close/>
              </a:path>
            </a:pathLst>
          </a:custGeom>
          <a:solidFill>
            <a:srgbClr val="2319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472845" y="4705755"/>
            <a:ext cx="127635" cy="285115"/>
          </a:xfrm>
          <a:custGeom>
            <a:avLst/>
            <a:gdLst/>
            <a:ahLst/>
            <a:cxnLst/>
            <a:rect l="l" t="t" r="r" b="b"/>
            <a:pathLst>
              <a:path w="127634" h="285114">
                <a:moveTo>
                  <a:pt x="7950" y="0"/>
                </a:moveTo>
                <a:lnTo>
                  <a:pt x="0" y="8445"/>
                </a:lnTo>
                <a:lnTo>
                  <a:pt x="2260" y="14478"/>
                </a:lnTo>
                <a:lnTo>
                  <a:pt x="5778" y="17526"/>
                </a:lnTo>
                <a:lnTo>
                  <a:pt x="19349" y="29947"/>
                </a:lnTo>
                <a:lnTo>
                  <a:pt x="57429" y="73304"/>
                </a:lnTo>
                <a:lnTo>
                  <a:pt x="79492" y="104944"/>
                </a:lnTo>
                <a:lnTo>
                  <a:pt x="98488" y="141033"/>
                </a:lnTo>
                <a:lnTo>
                  <a:pt x="105187" y="174994"/>
                </a:lnTo>
                <a:lnTo>
                  <a:pt x="102527" y="186423"/>
                </a:lnTo>
                <a:lnTo>
                  <a:pt x="97605" y="195002"/>
                </a:lnTo>
                <a:lnTo>
                  <a:pt x="91293" y="201891"/>
                </a:lnTo>
                <a:lnTo>
                  <a:pt x="84439" y="207704"/>
                </a:lnTo>
                <a:lnTo>
                  <a:pt x="77889" y="213055"/>
                </a:lnTo>
                <a:lnTo>
                  <a:pt x="15392" y="267474"/>
                </a:lnTo>
                <a:lnTo>
                  <a:pt x="13493" y="274017"/>
                </a:lnTo>
                <a:lnTo>
                  <a:pt x="18357" y="280543"/>
                </a:lnTo>
                <a:lnTo>
                  <a:pt x="26022" y="284630"/>
                </a:lnTo>
                <a:lnTo>
                  <a:pt x="32524" y="283857"/>
                </a:lnTo>
                <a:lnTo>
                  <a:pt x="87065" y="236508"/>
                </a:lnTo>
                <a:lnTo>
                  <a:pt x="117194" y="208341"/>
                </a:lnTo>
                <a:lnTo>
                  <a:pt x="127036" y="179573"/>
                </a:lnTo>
                <a:lnTo>
                  <a:pt x="126428" y="168503"/>
                </a:lnTo>
                <a:lnTo>
                  <a:pt x="112110" y="125739"/>
                </a:lnTo>
                <a:lnTo>
                  <a:pt x="88299" y="86524"/>
                </a:lnTo>
                <a:lnTo>
                  <a:pt x="62379" y="52060"/>
                </a:lnTo>
                <a:lnTo>
                  <a:pt x="34023" y="21178"/>
                </a:lnTo>
                <a:lnTo>
                  <a:pt x="15443" y="4292"/>
                </a:lnTo>
                <a:lnTo>
                  <a:pt x="7950" y="0"/>
                </a:lnTo>
                <a:close/>
              </a:path>
            </a:pathLst>
          </a:custGeom>
          <a:solidFill>
            <a:srgbClr val="2319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762872" y="4385613"/>
            <a:ext cx="113855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0" spc="20" dirty="0">
                <a:solidFill>
                  <a:srgbClr val="F04937"/>
                </a:solidFill>
                <a:latin typeface="NeueHaasGroteskDisp Pro"/>
                <a:cs typeface="NeueHaasGroteskDisp Pro"/>
              </a:rPr>
              <a:t>Ingredient</a:t>
            </a:r>
            <a:r>
              <a:rPr sz="1400" b="0" spc="25" dirty="0">
                <a:solidFill>
                  <a:srgbClr val="F04937"/>
                </a:solidFill>
                <a:latin typeface="NeueHaasGroteskDisp Pro"/>
                <a:cs typeface="NeueHaasGroteskDisp Pro"/>
              </a:rPr>
              <a:t> </a:t>
            </a:r>
            <a:r>
              <a:rPr sz="1400" b="0" spc="15" dirty="0">
                <a:solidFill>
                  <a:srgbClr val="F04937"/>
                </a:solidFill>
                <a:latin typeface="NeueHaasGroteskDisp Pro"/>
                <a:cs typeface="NeueHaasGroteskDisp Pro"/>
              </a:rPr>
              <a:t>List</a:t>
            </a:r>
            <a:endParaRPr sz="1400">
              <a:latin typeface="NeueHaasGroteskDisp Pro"/>
              <a:cs typeface="NeueHaasGroteskDisp Pro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65"/>
              </a:lnSpc>
            </a:pPr>
            <a:r>
              <a:rPr spc="5" dirty="0"/>
              <a:t>New </a:t>
            </a:r>
            <a:r>
              <a:rPr spc="-5" dirty="0"/>
              <a:t>York </a:t>
            </a:r>
            <a:r>
              <a:rPr spc="15" dirty="0"/>
              <a:t>Build </a:t>
            </a:r>
            <a:r>
              <a:rPr spc="10" dirty="0"/>
              <a:t>Conference </a:t>
            </a:r>
            <a:r>
              <a:rPr b="0" dirty="0">
                <a:latin typeface="NeueHaasGroteskDisp Pro"/>
                <a:cs typeface="NeueHaasGroteskDisp Pro"/>
              </a:rPr>
              <a:t>| </a:t>
            </a:r>
            <a:r>
              <a:rPr spc="10" dirty="0"/>
              <a:t>February 13,</a:t>
            </a:r>
            <a:r>
              <a:rPr spc="-10" dirty="0"/>
              <a:t> </a:t>
            </a:r>
            <a:r>
              <a:rPr spc="5" dirty="0"/>
              <a:t>2023</a:t>
            </a:r>
          </a:p>
        </p:txBody>
      </p:sp>
      <p:sp>
        <p:nvSpPr>
          <p:cNvPr id="14" name="object 4">
            <a:extLst>
              <a:ext uri="{FF2B5EF4-FFF2-40B4-BE49-F238E27FC236}">
                <a16:creationId xmlns:a16="http://schemas.microsoft.com/office/drawing/2014/main" id="{67360960-7828-C5C7-BF2F-C26573970154}"/>
              </a:ext>
            </a:extLst>
          </p:cNvPr>
          <p:cNvSpPr txBox="1"/>
          <p:nvPr/>
        </p:nvSpPr>
        <p:spPr>
          <a:xfrm>
            <a:off x="353059" y="383540"/>
            <a:ext cx="4060190" cy="432434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60"/>
              </a:spcBef>
            </a:pPr>
            <a:r>
              <a:rPr sz="1200" b="1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WORKSHOP </a:t>
            </a:r>
            <a:r>
              <a:rPr sz="1200" b="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| </a:t>
            </a:r>
            <a:r>
              <a:rPr sz="1200" b="1" spc="5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Materials </a:t>
            </a:r>
            <a:r>
              <a:rPr sz="1200" b="1" spc="10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and</a:t>
            </a:r>
            <a:r>
              <a:rPr sz="1200" b="1" spc="-30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 </a:t>
            </a:r>
            <a:r>
              <a:rPr sz="1200" b="1" spc="5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Health:</a:t>
            </a:r>
            <a:endParaRPr sz="1200" dirty="0">
              <a:latin typeface="Neue Haas Grotesk Display Pro"/>
              <a:cs typeface="Neue Haas Grotesk Display Pro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1200" b="1" spc="10" dirty="0">
                <a:solidFill>
                  <a:schemeClr val="accent1"/>
                </a:solidFill>
                <a:latin typeface="Neue Haas Grotesk Display Pro"/>
                <a:cs typeface="Neue Haas Grotesk Display Pro"/>
              </a:rPr>
              <a:t>Designing Building Solutions </a:t>
            </a:r>
            <a:r>
              <a:rPr sz="1200" b="1" dirty="0">
                <a:solidFill>
                  <a:schemeClr val="accent1"/>
                </a:solidFill>
                <a:latin typeface="Neue Haas Grotesk Display Pro"/>
                <a:cs typeface="Neue Haas Grotesk Display Pro"/>
              </a:rPr>
              <a:t>for </a:t>
            </a:r>
            <a:r>
              <a:rPr sz="1200" b="1" spc="10" dirty="0">
                <a:solidFill>
                  <a:schemeClr val="accent1"/>
                </a:solidFill>
                <a:latin typeface="Neue Haas Grotesk Display Pro"/>
                <a:cs typeface="Neue Haas Grotesk Display Pro"/>
              </a:rPr>
              <a:t>Human</a:t>
            </a:r>
            <a:r>
              <a:rPr sz="1200" b="1" spc="55" dirty="0">
                <a:solidFill>
                  <a:schemeClr val="accent1"/>
                </a:solidFill>
                <a:latin typeface="Neue Haas Grotesk Display Pro"/>
                <a:cs typeface="Neue Haas Grotesk Display Pro"/>
              </a:rPr>
              <a:t> </a:t>
            </a:r>
            <a:r>
              <a:rPr sz="1200" b="1" spc="5" dirty="0">
                <a:solidFill>
                  <a:schemeClr val="accent1"/>
                </a:solidFill>
                <a:latin typeface="Neue Haas Grotesk Display Pro"/>
                <a:cs typeface="Neue Haas Grotesk Display Pro"/>
              </a:rPr>
              <a:t>Well-Being</a:t>
            </a:r>
            <a:endParaRPr sz="1200" dirty="0">
              <a:solidFill>
                <a:schemeClr val="accent1"/>
              </a:solidFill>
              <a:latin typeface="Neue Haas Grotesk Display Pro"/>
              <a:cs typeface="Neue Haas Grotesk Display Pro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53058" y="1110485"/>
            <a:ext cx="7876541" cy="37779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532890">
              <a:lnSpc>
                <a:spcPts val="3000"/>
              </a:lnSpc>
              <a:spcBef>
                <a:spcPts val="100"/>
              </a:spcBef>
            </a:pPr>
            <a:r>
              <a:rPr sz="2400" b="1" spc="5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VOC </a:t>
            </a:r>
            <a:r>
              <a:rPr sz="2400" b="1" spc="50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Emissions  </a:t>
            </a:r>
            <a:r>
              <a:rPr sz="2400" b="1" spc="60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D</a:t>
            </a:r>
            <a:r>
              <a:rPr sz="2400" b="1" spc="55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oc</a:t>
            </a:r>
            <a:r>
              <a:rPr sz="2400" b="1" spc="60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um</a:t>
            </a:r>
            <a:r>
              <a:rPr sz="2400" b="1" spc="55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e</a:t>
            </a:r>
            <a:r>
              <a:rPr sz="2400" b="1" spc="20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n</a:t>
            </a:r>
            <a:r>
              <a:rPr sz="2400" b="1" spc="45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t</a:t>
            </a:r>
            <a:r>
              <a:rPr sz="2400" b="1" spc="20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a</a:t>
            </a:r>
            <a:r>
              <a:rPr sz="2400" b="1" spc="50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t</a:t>
            </a:r>
            <a:r>
              <a:rPr sz="2400" b="1" spc="60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i</a:t>
            </a:r>
            <a:r>
              <a:rPr sz="2400" b="1" spc="55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on</a:t>
            </a:r>
            <a:endParaRPr sz="2400" dirty="0">
              <a:latin typeface="Neue Haas Grotesk Display Pro"/>
              <a:cs typeface="Neue Haas Grotesk Display Pro"/>
            </a:endParaRPr>
          </a:p>
          <a:p>
            <a:pPr marL="241300" indent="-228600">
              <a:lnSpc>
                <a:spcPct val="100000"/>
              </a:lnSpc>
              <a:spcBef>
                <a:spcPts val="1950"/>
              </a:spcBef>
              <a:buChar char="•"/>
              <a:tabLst>
                <a:tab pos="240665" algn="l"/>
                <a:tab pos="241300" algn="l"/>
              </a:tabLst>
            </a:pPr>
            <a:r>
              <a:rPr sz="1800" b="0" spc="2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Greenguard</a:t>
            </a:r>
            <a:r>
              <a:rPr sz="1800" b="0" spc="8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 </a:t>
            </a:r>
            <a:r>
              <a:rPr sz="1800" b="0" spc="3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Gold</a:t>
            </a:r>
            <a:endParaRPr sz="1800" dirty="0">
              <a:latin typeface="NeueHaasGroteskDisp Pro"/>
              <a:cs typeface="NeueHaasGroteskDisp Pro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har char="•"/>
            </a:pPr>
            <a:endParaRPr sz="1900" dirty="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buChar char="•"/>
              <a:tabLst>
                <a:tab pos="240665" algn="l"/>
                <a:tab pos="241300" algn="l"/>
              </a:tabLst>
            </a:pPr>
            <a:r>
              <a:rPr sz="1800" b="0" spc="2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Berkeley</a:t>
            </a:r>
            <a:r>
              <a:rPr sz="1800" b="0" spc="8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 </a:t>
            </a:r>
            <a:r>
              <a:rPr sz="1800" b="0" spc="3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Analytical</a:t>
            </a:r>
            <a:endParaRPr sz="1800" dirty="0">
              <a:latin typeface="NeueHaasGroteskDisp Pro"/>
              <a:cs typeface="NeueHaasGroteskDisp Pro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har char="•"/>
            </a:pPr>
            <a:endParaRPr sz="1900" dirty="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buChar char="•"/>
              <a:tabLst>
                <a:tab pos="240665" algn="l"/>
                <a:tab pos="241300" algn="l"/>
              </a:tabLst>
            </a:pPr>
            <a:r>
              <a:rPr sz="1800" b="0" spc="2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Intertek </a:t>
            </a:r>
            <a:r>
              <a:rPr sz="1800" b="0" spc="3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Clean </a:t>
            </a:r>
            <a:r>
              <a:rPr sz="1800" b="0" spc="2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Air</a:t>
            </a:r>
            <a:r>
              <a:rPr sz="1800" b="0" spc="21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 </a:t>
            </a:r>
            <a:r>
              <a:rPr sz="1800" b="0" spc="4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Gold</a:t>
            </a:r>
            <a:endParaRPr sz="1800" dirty="0">
              <a:latin typeface="NeueHaasGroteskDisp Pro"/>
              <a:cs typeface="NeueHaasGroteskDisp Pro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har char="•"/>
            </a:pPr>
            <a:endParaRPr sz="1900" dirty="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buChar char="•"/>
              <a:tabLst>
                <a:tab pos="240665" algn="l"/>
                <a:tab pos="241300" algn="l"/>
              </a:tabLst>
            </a:pPr>
            <a:r>
              <a:rPr sz="1800" b="0" spc="2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FloorScore</a:t>
            </a:r>
            <a:r>
              <a:rPr sz="1800" b="0" spc="8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 </a:t>
            </a:r>
            <a:r>
              <a:rPr sz="1800" b="0" spc="2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(Flooring)</a:t>
            </a:r>
            <a:endParaRPr sz="1800" dirty="0">
              <a:latin typeface="NeueHaasGroteskDisp Pro"/>
              <a:cs typeface="NeueHaasGroteskDisp Pro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har char="•"/>
            </a:pPr>
            <a:endParaRPr sz="1900" dirty="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buChar char="•"/>
              <a:tabLst>
                <a:tab pos="240665" algn="l"/>
                <a:tab pos="241300" algn="l"/>
              </a:tabLst>
            </a:pPr>
            <a:r>
              <a:rPr sz="1800" b="0" spc="3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CRI </a:t>
            </a:r>
            <a:r>
              <a:rPr sz="1800" b="0" spc="2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Green </a:t>
            </a:r>
            <a:r>
              <a:rPr sz="1800" b="0" spc="3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Label </a:t>
            </a:r>
            <a:r>
              <a:rPr sz="1800" b="0" spc="2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Plus</a:t>
            </a:r>
            <a:r>
              <a:rPr sz="1800" b="0" spc="229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 </a:t>
            </a:r>
            <a:r>
              <a:rPr sz="1800" b="0" spc="2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(Flooring)</a:t>
            </a:r>
            <a:endParaRPr sz="1800" dirty="0">
              <a:latin typeface="NeueHaasGroteskDisp Pro"/>
              <a:cs typeface="NeueHaasGroteskDisp Pro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har char="•"/>
            </a:pPr>
            <a:endParaRPr sz="1900" dirty="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buChar char="•"/>
              <a:tabLst>
                <a:tab pos="240665" algn="l"/>
                <a:tab pos="241300" algn="l"/>
              </a:tabLst>
            </a:pPr>
            <a:r>
              <a:rPr sz="1800" b="0" spc="10" dirty="0">
                <a:solidFill>
                  <a:srgbClr val="F04937"/>
                </a:solidFill>
                <a:latin typeface="NeueHaasGroteskDisp Pro"/>
                <a:cs typeface="NeueHaasGroteskDisp Pro"/>
              </a:rPr>
              <a:t>Always </a:t>
            </a:r>
            <a:r>
              <a:rPr sz="1800" b="0" spc="30" dirty="0">
                <a:solidFill>
                  <a:srgbClr val="F04937"/>
                </a:solidFill>
                <a:latin typeface="NeueHaasGroteskDisp Pro"/>
                <a:cs typeface="NeueHaasGroteskDisp Pro"/>
              </a:rPr>
              <a:t>check </a:t>
            </a:r>
            <a:r>
              <a:rPr sz="1800" b="0" spc="10" dirty="0">
                <a:solidFill>
                  <a:srgbClr val="F04937"/>
                </a:solidFill>
                <a:latin typeface="NeueHaasGroteskDisp Pro"/>
                <a:cs typeface="NeueHaasGroteskDisp Pro"/>
              </a:rPr>
              <a:t>dates </a:t>
            </a:r>
            <a:r>
              <a:rPr sz="1800" b="0" dirty="0">
                <a:solidFill>
                  <a:srgbClr val="F04937"/>
                </a:solidFill>
                <a:latin typeface="NeueHaasGroteskDisp Pro"/>
                <a:cs typeface="NeueHaasGroteskDisp Pro"/>
              </a:rPr>
              <a:t>of</a:t>
            </a:r>
            <a:r>
              <a:rPr sz="1800" b="0" spc="10" dirty="0">
                <a:solidFill>
                  <a:srgbClr val="F04937"/>
                </a:solidFill>
                <a:latin typeface="NeueHaasGroteskDisp Pro"/>
                <a:cs typeface="NeueHaasGroteskDisp Pro"/>
              </a:rPr>
              <a:t> </a:t>
            </a:r>
            <a:r>
              <a:rPr sz="1800" b="0" spc="25" dirty="0">
                <a:solidFill>
                  <a:srgbClr val="F04937"/>
                </a:solidFill>
                <a:latin typeface="NeueHaasGroteskDisp Pro"/>
                <a:cs typeface="NeueHaasGroteskDisp Pro"/>
              </a:rPr>
              <a:t>certification</a:t>
            </a:r>
            <a:endParaRPr sz="1800" dirty="0">
              <a:latin typeface="NeueHaasGroteskDisp Pro"/>
              <a:cs typeface="NeueHaasGroteskDisp Pr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050722" y="1602041"/>
            <a:ext cx="2013733" cy="19070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500734" y="1110513"/>
            <a:ext cx="2012641" cy="27662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128437" y="4116832"/>
            <a:ext cx="2145182" cy="21422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67015" y="4339729"/>
            <a:ext cx="3175863" cy="16479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057940" y="1602041"/>
            <a:ext cx="1503159" cy="203088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65"/>
              </a:lnSpc>
            </a:pPr>
            <a:r>
              <a:rPr spc="5" dirty="0"/>
              <a:t>New </a:t>
            </a:r>
            <a:r>
              <a:rPr spc="-5" dirty="0"/>
              <a:t>York </a:t>
            </a:r>
            <a:r>
              <a:rPr spc="15" dirty="0"/>
              <a:t>Build </a:t>
            </a:r>
            <a:r>
              <a:rPr spc="10" dirty="0"/>
              <a:t>Conference </a:t>
            </a:r>
            <a:r>
              <a:rPr b="0" dirty="0">
                <a:latin typeface="NeueHaasGroteskDisp Pro"/>
                <a:cs typeface="NeueHaasGroteskDisp Pro"/>
              </a:rPr>
              <a:t>| </a:t>
            </a:r>
            <a:r>
              <a:rPr spc="10" dirty="0"/>
              <a:t>February 13,</a:t>
            </a:r>
            <a:r>
              <a:rPr spc="-10" dirty="0"/>
              <a:t> </a:t>
            </a:r>
            <a:r>
              <a:rPr spc="5" dirty="0"/>
              <a:t>2023</a:t>
            </a:r>
          </a:p>
        </p:txBody>
      </p:sp>
      <p:sp>
        <p:nvSpPr>
          <p:cNvPr id="10" name="object 4">
            <a:extLst>
              <a:ext uri="{FF2B5EF4-FFF2-40B4-BE49-F238E27FC236}">
                <a16:creationId xmlns:a16="http://schemas.microsoft.com/office/drawing/2014/main" id="{C769FF53-3D0F-E593-F5EA-4523844E7CF7}"/>
              </a:ext>
            </a:extLst>
          </p:cNvPr>
          <p:cNvSpPr txBox="1"/>
          <p:nvPr/>
        </p:nvSpPr>
        <p:spPr>
          <a:xfrm>
            <a:off x="353059" y="383540"/>
            <a:ext cx="4060190" cy="432434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60"/>
              </a:spcBef>
            </a:pPr>
            <a:r>
              <a:rPr sz="1200" b="1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WORKSHOP </a:t>
            </a:r>
            <a:r>
              <a:rPr sz="1200" b="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| </a:t>
            </a:r>
            <a:r>
              <a:rPr sz="1200" b="1" spc="5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Materials </a:t>
            </a:r>
            <a:r>
              <a:rPr sz="1200" b="1" spc="10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and</a:t>
            </a:r>
            <a:r>
              <a:rPr sz="1200" b="1" spc="-30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 </a:t>
            </a:r>
            <a:r>
              <a:rPr sz="1200" b="1" spc="5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Health:</a:t>
            </a:r>
            <a:endParaRPr sz="1200" dirty="0">
              <a:latin typeface="Neue Haas Grotesk Display Pro"/>
              <a:cs typeface="Neue Haas Grotesk Display Pro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1200" b="1" spc="10" dirty="0">
                <a:solidFill>
                  <a:schemeClr val="accent1"/>
                </a:solidFill>
                <a:latin typeface="Neue Haas Grotesk Display Pro"/>
                <a:cs typeface="Neue Haas Grotesk Display Pro"/>
              </a:rPr>
              <a:t>Designing Building Solutions </a:t>
            </a:r>
            <a:r>
              <a:rPr sz="1200" b="1" dirty="0">
                <a:solidFill>
                  <a:schemeClr val="accent1"/>
                </a:solidFill>
                <a:latin typeface="Neue Haas Grotesk Display Pro"/>
                <a:cs typeface="Neue Haas Grotesk Display Pro"/>
              </a:rPr>
              <a:t>for </a:t>
            </a:r>
            <a:r>
              <a:rPr sz="1200" b="1" spc="10" dirty="0">
                <a:solidFill>
                  <a:schemeClr val="accent1"/>
                </a:solidFill>
                <a:latin typeface="Neue Haas Grotesk Display Pro"/>
                <a:cs typeface="Neue Haas Grotesk Display Pro"/>
              </a:rPr>
              <a:t>Human</a:t>
            </a:r>
            <a:r>
              <a:rPr sz="1200" b="1" spc="55" dirty="0">
                <a:solidFill>
                  <a:schemeClr val="accent1"/>
                </a:solidFill>
                <a:latin typeface="Neue Haas Grotesk Display Pro"/>
                <a:cs typeface="Neue Haas Grotesk Display Pro"/>
              </a:rPr>
              <a:t> </a:t>
            </a:r>
            <a:r>
              <a:rPr sz="1200" b="1" spc="5" dirty="0">
                <a:solidFill>
                  <a:schemeClr val="accent1"/>
                </a:solidFill>
                <a:latin typeface="Neue Haas Grotesk Display Pro"/>
                <a:cs typeface="Neue Haas Grotesk Display Pro"/>
              </a:rPr>
              <a:t>Well-Being</a:t>
            </a:r>
            <a:endParaRPr sz="1200" dirty="0">
              <a:solidFill>
                <a:schemeClr val="accent1"/>
              </a:solidFill>
              <a:latin typeface="Neue Haas Grotesk Display Pro"/>
              <a:cs typeface="Neue Haas Grotesk Display Pro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350" y="6350"/>
            <a:ext cx="12185650" cy="6845300"/>
          </a:xfrm>
          <a:custGeom>
            <a:avLst/>
            <a:gdLst/>
            <a:ahLst/>
            <a:cxnLst/>
            <a:rect l="l" t="t" r="r" b="b"/>
            <a:pathLst>
              <a:path w="12185650" h="6845300">
                <a:moveTo>
                  <a:pt x="0" y="6845300"/>
                </a:moveTo>
                <a:lnTo>
                  <a:pt x="12185345" y="6845300"/>
                </a:lnTo>
                <a:lnTo>
                  <a:pt x="12185345" y="0"/>
                </a:lnTo>
                <a:lnTo>
                  <a:pt x="0" y="0"/>
                </a:lnTo>
                <a:lnTo>
                  <a:pt x="0" y="6845300"/>
                </a:lnTo>
                <a:close/>
              </a:path>
            </a:pathLst>
          </a:custGeom>
          <a:solidFill>
            <a:srgbClr val="231F20">
              <a:alpha val="2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350" y="6851650"/>
            <a:ext cx="12185650" cy="0"/>
          </a:xfrm>
          <a:custGeom>
            <a:avLst/>
            <a:gdLst/>
            <a:ahLst/>
            <a:cxnLst/>
            <a:rect l="l" t="t" r="r" b="b"/>
            <a:pathLst>
              <a:path w="12185650">
                <a:moveTo>
                  <a:pt x="0" y="0"/>
                </a:moveTo>
                <a:lnTo>
                  <a:pt x="12185345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350" y="6350"/>
            <a:ext cx="12185650" cy="6845300"/>
          </a:xfrm>
          <a:custGeom>
            <a:avLst/>
            <a:gdLst/>
            <a:ahLst/>
            <a:cxnLst/>
            <a:rect l="l" t="t" r="r" b="b"/>
            <a:pathLst>
              <a:path w="12185650" h="6845300">
                <a:moveTo>
                  <a:pt x="12185345" y="0"/>
                </a:moveTo>
                <a:lnTo>
                  <a:pt x="0" y="0"/>
                </a:lnTo>
                <a:lnTo>
                  <a:pt x="0" y="68453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752600" y="2846611"/>
            <a:ext cx="8475051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7310" algn="ctr">
              <a:lnSpc>
                <a:spcPct val="100000"/>
              </a:lnSpc>
              <a:spcBef>
                <a:spcPts val="100"/>
              </a:spcBef>
            </a:pPr>
            <a:r>
              <a:rPr spc="10" dirty="0"/>
              <a:t>Section</a:t>
            </a:r>
            <a:r>
              <a:rPr spc="55" dirty="0"/>
              <a:t> </a:t>
            </a:r>
            <a:r>
              <a:rPr spc="10" dirty="0"/>
              <a:t>4:</a:t>
            </a:r>
          </a:p>
          <a:p>
            <a:pPr algn="ctr">
              <a:lnSpc>
                <a:spcPct val="100000"/>
              </a:lnSpc>
            </a:pPr>
            <a:r>
              <a:rPr spc="-5" dirty="0"/>
              <a:t>How </a:t>
            </a:r>
            <a:r>
              <a:rPr spc="-20" dirty="0"/>
              <a:t>to </a:t>
            </a:r>
            <a:r>
              <a:rPr spc="-10" dirty="0"/>
              <a:t>Integrate </a:t>
            </a:r>
            <a:r>
              <a:rPr dirty="0"/>
              <a:t>Healthy </a:t>
            </a:r>
            <a:r>
              <a:rPr spc="5" dirty="0"/>
              <a:t>Materials </a:t>
            </a:r>
            <a:r>
              <a:rPr spc="10" dirty="0"/>
              <a:t>in </a:t>
            </a:r>
            <a:r>
              <a:rPr spc="-5" dirty="0"/>
              <a:t>your</a:t>
            </a:r>
            <a:r>
              <a:rPr spc="450" dirty="0"/>
              <a:t> </a:t>
            </a:r>
            <a:r>
              <a:rPr spc="-5" dirty="0"/>
              <a:t>Project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52118" y="1116083"/>
            <a:ext cx="4661676" cy="27007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685">
              <a:lnSpc>
                <a:spcPct val="100000"/>
              </a:lnSpc>
              <a:spcBef>
                <a:spcPts val="100"/>
              </a:spcBef>
            </a:pPr>
            <a:r>
              <a:rPr sz="2400" b="1" spc="30" dirty="0">
                <a:solidFill>
                  <a:srgbClr val="243C96"/>
                </a:solidFill>
                <a:latin typeface="Neue Haas Grotesk Display Pro"/>
                <a:cs typeface="Neue Haas Grotesk Display Pro"/>
              </a:rPr>
              <a:t>Communicating </a:t>
            </a:r>
            <a:r>
              <a:rPr sz="2400" b="1" spc="25" dirty="0">
                <a:solidFill>
                  <a:srgbClr val="243C96"/>
                </a:solidFill>
                <a:latin typeface="Neue Haas Grotesk Display Pro"/>
                <a:cs typeface="Neue Haas Grotesk Display Pro"/>
              </a:rPr>
              <a:t>with</a:t>
            </a:r>
            <a:r>
              <a:rPr sz="2400" b="1" spc="90" dirty="0">
                <a:solidFill>
                  <a:srgbClr val="243C96"/>
                </a:solidFill>
                <a:latin typeface="Neue Haas Grotesk Display Pro"/>
                <a:cs typeface="Neue Haas Grotesk Display Pro"/>
              </a:rPr>
              <a:t> </a:t>
            </a:r>
            <a:r>
              <a:rPr sz="2400" b="1" spc="25" dirty="0">
                <a:solidFill>
                  <a:srgbClr val="243C96"/>
                </a:solidFill>
                <a:latin typeface="Neue Haas Grotesk Display Pro"/>
                <a:cs typeface="Neue Haas Grotesk Display Pro"/>
              </a:rPr>
              <a:t>Stakeholders</a:t>
            </a:r>
            <a:endParaRPr sz="2400" dirty="0">
              <a:latin typeface="Neue Haas Grotesk Display Pro"/>
              <a:cs typeface="Neue Haas Grotesk Display Pro"/>
            </a:endParaRPr>
          </a:p>
          <a:p>
            <a:pPr marL="12700">
              <a:lnSpc>
                <a:spcPct val="100000"/>
              </a:lnSpc>
            </a:pPr>
            <a:endParaRPr lang="en-US" b="1" spc="40" dirty="0">
              <a:solidFill>
                <a:srgbClr val="000009"/>
              </a:solidFill>
              <a:latin typeface="Neue Haas Grotesk Display Pro"/>
              <a:cs typeface="Neue Haas Grotesk Display Pro"/>
            </a:endParaRPr>
          </a:p>
          <a:p>
            <a:pPr marL="12700">
              <a:lnSpc>
                <a:spcPct val="100000"/>
              </a:lnSpc>
            </a:pPr>
            <a:r>
              <a:rPr b="1" spc="40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Manufacturer</a:t>
            </a:r>
            <a:r>
              <a:rPr b="1" spc="65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 </a:t>
            </a:r>
            <a:r>
              <a:rPr b="1" spc="45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Reps</a:t>
            </a:r>
            <a:endParaRPr dirty="0">
              <a:latin typeface="Neue Haas Grotesk Display Pro"/>
              <a:cs typeface="Neue Haas Grotesk Display Pro"/>
            </a:endParaRPr>
          </a:p>
          <a:p>
            <a:pPr marL="241300" marR="168910" indent="-228600">
              <a:lnSpc>
                <a:spcPct val="100000"/>
              </a:lnSpc>
              <a:spcBef>
                <a:spcPts val="830"/>
              </a:spcBef>
              <a:buChar char="•"/>
              <a:tabLst>
                <a:tab pos="240665" algn="l"/>
                <a:tab pos="241300" algn="l"/>
              </a:tabLst>
            </a:pPr>
            <a:r>
              <a:rPr sz="1400" spc="20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Communicate </a:t>
            </a:r>
            <a:r>
              <a:rPr sz="1400" spc="15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material health </a:t>
            </a:r>
            <a:r>
              <a:rPr sz="1400" spc="20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company </a:t>
            </a:r>
            <a:r>
              <a:rPr sz="1400" spc="15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and  </a:t>
            </a:r>
            <a:r>
              <a:rPr sz="1400" spc="20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client</a:t>
            </a:r>
            <a:r>
              <a:rPr sz="1400" spc="50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 </a:t>
            </a:r>
            <a:r>
              <a:rPr sz="1400" spc="25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goals.</a:t>
            </a:r>
            <a:endParaRPr sz="1400" dirty="0">
              <a:latin typeface="Neue Haas Grotesk Display Pro"/>
              <a:cs typeface="Neue Haas Grotesk Display Pro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000009"/>
              </a:buClr>
              <a:buFont typeface="Neue Haas Grotesk Display Pro"/>
              <a:buChar char="•"/>
            </a:pPr>
            <a:endParaRPr sz="1400" dirty="0">
              <a:latin typeface="Times New Roman"/>
              <a:cs typeface="Times New Roman"/>
            </a:endParaRPr>
          </a:p>
          <a:p>
            <a:pPr marL="241300" marR="29209" indent="-228600">
              <a:lnSpc>
                <a:spcPct val="100000"/>
              </a:lnSpc>
              <a:buChar char="•"/>
              <a:tabLst>
                <a:tab pos="240665" algn="l"/>
                <a:tab pos="241300" algn="l"/>
              </a:tabLst>
            </a:pPr>
            <a:r>
              <a:rPr sz="1400" spc="15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Ask </a:t>
            </a:r>
            <a:r>
              <a:rPr sz="1400" spc="10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for </a:t>
            </a:r>
            <a:r>
              <a:rPr sz="1400" spc="20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information, learning </a:t>
            </a:r>
            <a:r>
              <a:rPr sz="1400" spc="25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opportunities </a:t>
            </a:r>
            <a:r>
              <a:rPr sz="1400" spc="15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and  health</a:t>
            </a:r>
            <a:r>
              <a:rPr sz="1400" spc="45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 </a:t>
            </a:r>
            <a:r>
              <a:rPr sz="1400" spc="25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labels.</a:t>
            </a:r>
            <a:endParaRPr sz="1400" dirty="0">
              <a:latin typeface="Neue Haas Grotesk Display Pro"/>
              <a:cs typeface="Neue Haas Grotesk Display Pro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000009"/>
              </a:buClr>
              <a:buFont typeface="Neue Haas Grotesk Display Pro"/>
              <a:buChar char="•"/>
            </a:pPr>
            <a:endParaRPr sz="1400" dirty="0">
              <a:latin typeface="Times New Roman"/>
              <a:cs typeface="Times New Roman"/>
            </a:endParaRPr>
          </a:p>
          <a:p>
            <a:pPr marL="241300" marR="5080" indent="-228600">
              <a:lnSpc>
                <a:spcPct val="100000"/>
              </a:lnSpc>
              <a:buChar char="•"/>
              <a:tabLst>
                <a:tab pos="240665" algn="l"/>
                <a:tab pos="241300" algn="l"/>
              </a:tabLst>
            </a:pPr>
            <a:r>
              <a:rPr sz="1400" spc="10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Verify the face </a:t>
            </a:r>
            <a:r>
              <a:rPr sz="1400" spc="20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material, backers, </a:t>
            </a:r>
            <a:r>
              <a:rPr sz="1400" spc="15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and </a:t>
            </a:r>
            <a:r>
              <a:rPr sz="1400" spc="10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any </a:t>
            </a:r>
            <a:r>
              <a:rPr sz="1400" spc="15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other  </a:t>
            </a:r>
            <a:r>
              <a:rPr sz="1400" spc="20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install </a:t>
            </a:r>
            <a:r>
              <a:rPr sz="1400" spc="15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materials meet</a:t>
            </a:r>
            <a:r>
              <a:rPr sz="1400" spc="125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 </a:t>
            </a:r>
            <a:r>
              <a:rPr sz="1400" spc="20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requirements.</a:t>
            </a:r>
            <a:endParaRPr sz="1400" dirty="0">
              <a:latin typeface="Neue Haas Grotesk Display Pro"/>
              <a:cs typeface="Neue Haas Grotesk Display Pr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2118" y="4181466"/>
            <a:ext cx="4500882" cy="19165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b="1" spc="35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Clients</a:t>
            </a:r>
            <a:endParaRPr dirty="0">
              <a:latin typeface="Neue Haas Grotesk Display Pro"/>
              <a:cs typeface="Neue Haas Grotesk Display Pro"/>
            </a:endParaRPr>
          </a:p>
          <a:p>
            <a:pPr marL="241300" marR="5080" indent="-228600">
              <a:lnSpc>
                <a:spcPct val="100000"/>
              </a:lnSpc>
              <a:spcBef>
                <a:spcPts val="850"/>
              </a:spcBef>
              <a:buChar char="•"/>
              <a:tabLst>
                <a:tab pos="240665" algn="l"/>
                <a:tab pos="241300" algn="l"/>
              </a:tabLst>
            </a:pPr>
            <a:r>
              <a:rPr sz="1400" spc="20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Communicate and </a:t>
            </a:r>
            <a:r>
              <a:rPr sz="1400" spc="15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educate </a:t>
            </a:r>
            <a:r>
              <a:rPr sz="1400" spc="20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clients </a:t>
            </a:r>
            <a:r>
              <a:rPr sz="1400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at </a:t>
            </a:r>
            <a:r>
              <a:rPr sz="1400" spc="25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beginning </a:t>
            </a:r>
            <a:r>
              <a:rPr sz="1400" spc="5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of </a:t>
            </a:r>
            <a:r>
              <a:rPr sz="1400" spc="15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the  </a:t>
            </a:r>
            <a:r>
              <a:rPr sz="1400" spc="20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project.</a:t>
            </a:r>
            <a:endParaRPr sz="1400" dirty="0">
              <a:latin typeface="Neue Haas Grotesk Display Pro"/>
              <a:cs typeface="Neue Haas Grotesk Display Pro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000009"/>
              </a:buClr>
              <a:buFont typeface="Neue Haas Grotesk Display Pro"/>
              <a:buChar char="•"/>
            </a:pPr>
            <a:endParaRPr sz="1400" dirty="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buChar char="•"/>
              <a:tabLst>
                <a:tab pos="240665" algn="l"/>
                <a:tab pos="241300" algn="l"/>
              </a:tabLst>
            </a:pPr>
            <a:r>
              <a:rPr sz="1400" spc="15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Ask </a:t>
            </a:r>
            <a:r>
              <a:rPr sz="1400" spc="20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client goals </a:t>
            </a:r>
            <a:r>
              <a:rPr sz="1400" spc="10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for </a:t>
            </a:r>
            <a:r>
              <a:rPr sz="1400" spc="20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health and</a:t>
            </a:r>
            <a:r>
              <a:rPr sz="1400" spc="35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 </a:t>
            </a:r>
            <a:r>
              <a:rPr sz="1400" spc="25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wellness.</a:t>
            </a:r>
            <a:endParaRPr sz="1400" dirty="0">
              <a:latin typeface="Neue Haas Grotesk Display Pro"/>
              <a:cs typeface="Neue Haas Grotesk Display Pro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000009"/>
              </a:buClr>
              <a:buFont typeface="Neue Haas Grotesk Display Pro"/>
              <a:buChar char="•"/>
            </a:pPr>
            <a:endParaRPr sz="1400" dirty="0">
              <a:latin typeface="Times New Roman"/>
              <a:cs typeface="Times New Roman"/>
            </a:endParaRPr>
          </a:p>
          <a:p>
            <a:pPr marL="241300" marR="135255" indent="-228600">
              <a:lnSpc>
                <a:spcPct val="100000"/>
              </a:lnSpc>
              <a:spcBef>
                <a:spcPts val="5"/>
              </a:spcBef>
              <a:buChar char="•"/>
              <a:tabLst>
                <a:tab pos="240665" algn="l"/>
                <a:tab pos="241300" algn="l"/>
              </a:tabLst>
            </a:pPr>
            <a:r>
              <a:rPr sz="1400" spc="15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Keep in touch with the </a:t>
            </a:r>
            <a:r>
              <a:rPr sz="1400" spc="20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client </a:t>
            </a:r>
            <a:r>
              <a:rPr sz="1400" spc="15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on healthy alternatives  </a:t>
            </a:r>
            <a:r>
              <a:rPr sz="1400" spc="10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that </a:t>
            </a:r>
            <a:r>
              <a:rPr sz="1400" spc="15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meet </a:t>
            </a:r>
            <a:r>
              <a:rPr sz="1400" spc="20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project goals and</a:t>
            </a:r>
            <a:r>
              <a:rPr sz="1400" spc="175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 </a:t>
            </a:r>
            <a:r>
              <a:rPr sz="1400" spc="25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budget.</a:t>
            </a:r>
            <a:endParaRPr sz="1400" dirty="0">
              <a:latin typeface="Neue Haas Grotesk Display Pro"/>
              <a:cs typeface="Neue Haas Grotesk Display Pr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257800" y="675462"/>
            <a:ext cx="6536511" cy="57253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9">
            <a:extLst>
              <a:ext uri="{FF2B5EF4-FFF2-40B4-BE49-F238E27FC236}">
                <a16:creationId xmlns:a16="http://schemas.microsoft.com/office/drawing/2014/main" id="{504BE2E0-B4C5-B742-222D-FC01F38382B4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353059" y="6462661"/>
            <a:ext cx="2372360" cy="133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65"/>
              </a:lnSpc>
            </a:pPr>
            <a:r>
              <a:rPr spc="5" dirty="0"/>
              <a:t>New </a:t>
            </a:r>
            <a:r>
              <a:rPr spc="-5" dirty="0"/>
              <a:t>York </a:t>
            </a:r>
            <a:r>
              <a:rPr spc="15" dirty="0"/>
              <a:t>Build </a:t>
            </a:r>
            <a:r>
              <a:rPr spc="10" dirty="0"/>
              <a:t>Conference </a:t>
            </a:r>
            <a:r>
              <a:rPr b="0" dirty="0">
                <a:latin typeface="NeueHaasGroteskDisp Pro"/>
                <a:cs typeface="NeueHaasGroteskDisp Pro"/>
              </a:rPr>
              <a:t>| </a:t>
            </a:r>
            <a:r>
              <a:rPr spc="10" dirty="0"/>
              <a:t>February 13,</a:t>
            </a:r>
            <a:r>
              <a:rPr spc="-10" dirty="0"/>
              <a:t> </a:t>
            </a:r>
            <a:r>
              <a:rPr spc="5" dirty="0"/>
              <a:t>2023</a:t>
            </a:r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57352374-C4F0-BE1C-C8D7-CCF82B1236FA}"/>
              </a:ext>
            </a:extLst>
          </p:cNvPr>
          <p:cNvSpPr txBox="1"/>
          <p:nvPr/>
        </p:nvSpPr>
        <p:spPr>
          <a:xfrm>
            <a:off x="353059" y="383540"/>
            <a:ext cx="4060190" cy="432434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60"/>
              </a:spcBef>
            </a:pPr>
            <a:r>
              <a:rPr sz="1200" b="1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WORKSHOP </a:t>
            </a:r>
            <a:r>
              <a:rPr sz="1200" b="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| </a:t>
            </a:r>
            <a:r>
              <a:rPr sz="1200" b="1" spc="5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Materials </a:t>
            </a:r>
            <a:r>
              <a:rPr sz="1200" b="1" spc="10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and</a:t>
            </a:r>
            <a:r>
              <a:rPr sz="1200" b="1" spc="-30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 </a:t>
            </a:r>
            <a:r>
              <a:rPr sz="1200" b="1" spc="5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Health:</a:t>
            </a:r>
            <a:endParaRPr sz="1200" dirty="0">
              <a:latin typeface="Neue Haas Grotesk Display Pro"/>
              <a:cs typeface="Neue Haas Grotesk Display Pro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1200" b="1" spc="10" dirty="0">
                <a:solidFill>
                  <a:schemeClr val="accent1"/>
                </a:solidFill>
                <a:latin typeface="Neue Haas Grotesk Display Pro"/>
                <a:cs typeface="Neue Haas Grotesk Display Pro"/>
              </a:rPr>
              <a:t>Designing Building Solutions </a:t>
            </a:r>
            <a:r>
              <a:rPr sz="1200" b="1" dirty="0">
                <a:solidFill>
                  <a:schemeClr val="accent1"/>
                </a:solidFill>
                <a:latin typeface="Neue Haas Grotesk Display Pro"/>
                <a:cs typeface="Neue Haas Grotesk Display Pro"/>
              </a:rPr>
              <a:t>for </a:t>
            </a:r>
            <a:r>
              <a:rPr sz="1200" b="1" spc="10" dirty="0">
                <a:solidFill>
                  <a:schemeClr val="accent1"/>
                </a:solidFill>
                <a:latin typeface="Neue Haas Grotesk Display Pro"/>
                <a:cs typeface="Neue Haas Grotesk Display Pro"/>
              </a:rPr>
              <a:t>Human</a:t>
            </a:r>
            <a:r>
              <a:rPr sz="1200" b="1" spc="55" dirty="0">
                <a:solidFill>
                  <a:schemeClr val="accent1"/>
                </a:solidFill>
                <a:latin typeface="Neue Haas Grotesk Display Pro"/>
                <a:cs typeface="Neue Haas Grotesk Display Pro"/>
              </a:rPr>
              <a:t> </a:t>
            </a:r>
            <a:r>
              <a:rPr sz="1200" b="1" spc="5" dirty="0">
                <a:solidFill>
                  <a:schemeClr val="accent1"/>
                </a:solidFill>
                <a:latin typeface="Neue Haas Grotesk Display Pro"/>
                <a:cs typeface="Neue Haas Grotesk Display Pro"/>
              </a:rPr>
              <a:t>Well-Being</a:t>
            </a:r>
            <a:endParaRPr sz="1200" dirty="0">
              <a:solidFill>
                <a:schemeClr val="accent1"/>
              </a:solidFill>
              <a:latin typeface="Neue Haas Grotesk Display Pro"/>
              <a:cs typeface="Neue Haas Grotesk Display Pro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59140" y="1109821"/>
            <a:ext cx="4951059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243C96"/>
                </a:solidFill>
                <a:latin typeface="Neue Haas Grotesk Display Pro"/>
                <a:cs typeface="Neue Haas Grotesk Display Pro"/>
              </a:rPr>
              <a:t>2 </a:t>
            </a:r>
            <a:r>
              <a:rPr sz="2400" b="1" spc="20" dirty="0">
                <a:solidFill>
                  <a:srgbClr val="243C96"/>
                </a:solidFill>
                <a:latin typeface="Neue Haas Grotesk Display Pro"/>
                <a:cs typeface="Neue Haas Grotesk Display Pro"/>
              </a:rPr>
              <a:t>Paths </a:t>
            </a:r>
            <a:r>
              <a:rPr sz="2400" b="1" spc="5" dirty="0">
                <a:solidFill>
                  <a:srgbClr val="243C96"/>
                </a:solidFill>
                <a:latin typeface="Neue Haas Grotesk Display Pro"/>
                <a:cs typeface="Neue Haas Grotesk Display Pro"/>
              </a:rPr>
              <a:t>to </a:t>
            </a:r>
            <a:r>
              <a:rPr sz="2400" b="1" spc="25" dirty="0">
                <a:solidFill>
                  <a:srgbClr val="243C96"/>
                </a:solidFill>
                <a:latin typeface="Neue Haas Grotesk Display Pro"/>
                <a:cs typeface="Neue Haas Grotesk Display Pro"/>
              </a:rPr>
              <a:t>Healthy</a:t>
            </a:r>
            <a:r>
              <a:rPr sz="2400" b="1" spc="195" dirty="0">
                <a:solidFill>
                  <a:srgbClr val="243C96"/>
                </a:solidFill>
                <a:latin typeface="Neue Haas Grotesk Display Pro"/>
                <a:cs typeface="Neue Haas Grotesk Display Pro"/>
              </a:rPr>
              <a:t> </a:t>
            </a:r>
            <a:r>
              <a:rPr sz="2400" b="1" spc="25" dirty="0">
                <a:solidFill>
                  <a:srgbClr val="243C96"/>
                </a:solidFill>
                <a:latin typeface="Neue Haas Grotesk Display Pro"/>
                <a:cs typeface="Neue Haas Grotesk Display Pro"/>
              </a:rPr>
              <a:t>Materials</a:t>
            </a:r>
            <a:endParaRPr sz="2400" dirty="0">
              <a:latin typeface="Neue Haas Grotesk Display Pro"/>
              <a:cs typeface="Neue Haas Grotesk Display Pr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2118" y="1748806"/>
            <a:ext cx="3085465" cy="29302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b="1" spc="30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The Purist</a:t>
            </a:r>
            <a:r>
              <a:rPr b="1" spc="70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 </a:t>
            </a:r>
            <a:r>
              <a:rPr b="1" spc="40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Approach</a:t>
            </a:r>
            <a:endParaRPr dirty="0">
              <a:latin typeface="Neue Haas Grotesk Display Pro"/>
              <a:cs typeface="Neue Haas Grotesk Display Pr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2119" y="2159853"/>
            <a:ext cx="4958080" cy="9002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5080" indent="-228600">
              <a:lnSpc>
                <a:spcPct val="100000"/>
              </a:lnSpc>
              <a:spcBef>
                <a:spcPts val="100"/>
              </a:spcBef>
              <a:buChar char="•"/>
              <a:tabLst>
                <a:tab pos="240665" algn="l"/>
                <a:tab pos="241300" algn="l"/>
              </a:tabLst>
            </a:pPr>
            <a:r>
              <a:rPr sz="1400" spc="15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All materials on </a:t>
            </a:r>
            <a:r>
              <a:rPr sz="1400" spc="10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the </a:t>
            </a:r>
            <a:r>
              <a:rPr sz="1400" spc="15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project follow </a:t>
            </a:r>
            <a:r>
              <a:rPr sz="1400" spc="10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the </a:t>
            </a:r>
            <a:r>
              <a:rPr sz="1400" spc="25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guideline </a:t>
            </a:r>
            <a:r>
              <a:rPr sz="1400" spc="5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of  </a:t>
            </a:r>
            <a:r>
              <a:rPr sz="1400" spc="15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real/ true</a:t>
            </a:r>
            <a:r>
              <a:rPr sz="1400" spc="90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 </a:t>
            </a:r>
            <a:r>
              <a:rPr sz="1400" spc="15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materiality.</a:t>
            </a:r>
            <a:endParaRPr lang="en-US" sz="1400" spc="15" dirty="0">
              <a:solidFill>
                <a:srgbClr val="000009"/>
              </a:solidFill>
              <a:latin typeface="Neue Haas Grotesk Display Pro"/>
              <a:cs typeface="Neue Haas Grotesk Display Pro"/>
            </a:endParaRPr>
          </a:p>
          <a:p>
            <a:pPr marL="241300" marR="5080" indent="-228600">
              <a:spcBef>
                <a:spcPts val="100"/>
              </a:spcBef>
              <a:buFontTx/>
              <a:buChar char="•"/>
              <a:tabLst>
                <a:tab pos="240665" algn="l"/>
                <a:tab pos="241300" algn="l"/>
              </a:tabLst>
            </a:pPr>
            <a:r>
              <a:rPr lang="en-US" sz="1400" spc="10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Wood </a:t>
            </a:r>
            <a:r>
              <a:rPr lang="en-US" sz="1400" spc="15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is </a:t>
            </a:r>
            <a:r>
              <a:rPr lang="en-US" sz="1400" spc="10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real </a:t>
            </a:r>
            <a:r>
              <a:rPr lang="en-US" sz="1400" spc="20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wood, </a:t>
            </a:r>
            <a:r>
              <a:rPr lang="en-US" sz="1400" spc="10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stone </a:t>
            </a:r>
            <a:r>
              <a:rPr lang="en-US" sz="1400" spc="15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is </a:t>
            </a:r>
            <a:r>
              <a:rPr lang="en-US" sz="1400" spc="10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real </a:t>
            </a:r>
            <a:r>
              <a:rPr lang="en-US" sz="1400" spc="15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stone, metal is  </a:t>
            </a:r>
            <a:r>
              <a:rPr lang="en-US" sz="1400" spc="10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real</a:t>
            </a:r>
            <a:r>
              <a:rPr lang="en-US" sz="1400" spc="50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 </a:t>
            </a:r>
            <a:r>
              <a:rPr lang="en-US" sz="1400" spc="20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metal.</a:t>
            </a:r>
            <a:endParaRPr lang="en-US" sz="1400" dirty="0">
              <a:latin typeface="Neue Haas Grotesk Display Pro"/>
              <a:cs typeface="Neue Haas Grotesk Display Pro"/>
            </a:endParaRPr>
          </a:p>
          <a:p>
            <a:pPr marL="241300" marR="5080" indent="-228600">
              <a:lnSpc>
                <a:spcPct val="100000"/>
              </a:lnSpc>
              <a:spcBef>
                <a:spcPts val="100"/>
              </a:spcBef>
              <a:buChar char="•"/>
              <a:tabLst>
                <a:tab pos="240665" algn="l"/>
                <a:tab pos="241300" algn="l"/>
              </a:tabLst>
            </a:pPr>
            <a:endParaRPr sz="1400" dirty="0">
              <a:latin typeface="Neue Haas Grotesk Display Pro"/>
              <a:cs typeface="Neue Haas Grotesk Display Pr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865474" y="1731648"/>
            <a:ext cx="3284169" cy="29302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b="1" spc="30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The </a:t>
            </a:r>
            <a:r>
              <a:rPr b="1" spc="25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Value</a:t>
            </a:r>
            <a:r>
              <a:rPr b="1" spc="65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 </a:t>
            </a:r>
            <a:r>
              <a:rPr b="1" spc="40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Approach</a:t>
            </a:r>
            <a:endParaRPr dirty="0">
              <a:latin typeface="Neue Haas Grotesk Display Pro"/>
              <a:cs typeface="Neue Haas Grotesk Display Pr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467600" y="2159853"/>
            <a:ext cx="4431484" cy="15594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Char char="•"/>
              <a:tabLst>
                <a:tab pos="240665" algn="l"/>
                <a:tab pos="241300" algn="l"/>
              </a:tabLst>
            </a:pPr>
            <a:r>
              <a:rPr sz="1400" spc="10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Value</a:t>
            </a:r>
            <a:r>
              <a:rPr sz="1400" spc="50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 </a:t>
            </a:r>
            <a:r>
              <a:rPr sz="1400" spc="15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driven</a:t>
            </a:r>
            <a:r>
              <a:rPr sz="1400" spc="55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 </a:t>
            </a:r>
            <a:r>
              <a:rPr sz="1400" spc="15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materials</a:t>
            </a:r>
            <a:r>
              <a:rPr sz="1400" spc="55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 </a:t>
            </a:r>
            <a:r>
              <a:rPr sz="1400" spc="20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giving</a:t>
            </a:r>
            <a:r>
              <a:rPr sz="1400" spc="55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 </a:t>
            </a:r>
            <a:r>
              <a:rPr sz="1400" spc="15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the</a:t>
            </a:r>
            <a:r>
              <a:rPr sz="1400" spc="55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 </a:t>
            </a:r>
            <a:r>
              <a:rPr sz="1400" spc="20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look</a:t>
            </a:r>
            <a:r>
              <a:rPr sz="1400" spc="55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 </a:t>
            </a:r>
            <a:r>
              <a:rPr sz="1400" spc="10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for</a:t>
            </a:r>
            <a:r>
              <a:rPr sz="1400" spc="55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 </a:t>
            </a:r>
            <a:r>
              <a:rPr sz="1400" spc="25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less.</a:t>
            </a:r>
            <a:endParaRPr lang="en-US" sz="1400" spc="25" dirty="0">
              <a:solidFill>
                <a:srgbClr val="000009"/>
              </a:solidFill>
              <a:latin typeface="Neue Haas Grotesk Display Pro"/>
              <a:cs typeface="Neue Haas Grotesk Display Pro"/>
            </a:endParaRPr>
          </a:p>
          <a:p>
            <a:pPr marL="241300" marR="128270" indent="-228600">
              <a:lnSpc>
                <a:spcPct val="100000"/>
              </a:lnSpc>
              <a:spcBef>
                <a:spcPts val="100"/>
              </a:spcBef>
              <a:buChar char="•"/>
              <a:tabLst>
                <a:tab pos="240665" algn="l"/>
                <a:tab pos="241300" algn="l"/>
              </a:tabLst>
            </a:pPr>
            <a:r>
              <a:rPr lang="en-US" sz="1400" spc="20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This </a:t>
            </a:r>
            <a:r>
              <a:rPr lang="en-US" sz="1400" spc="15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is </a:t>
            </a:r>
            <a:r>
              <a:rPr lang="en-US" sz="1400" spc="20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inclusive </a:t>
            </a:r>
            <a:r>
              <a:rPr lang="en-US" sz="1400" spc="5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of </a:t>
            </a:r>
            <a:r>
              <a:rPr lang="en-US" sz="1400" spc="15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wood </a:t>
            </a:r>
            <a:r>
              <a:rPr lang="en-US" sz="1400" spc="20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look </a:t>
            </a:r>
            <a:r>
              <a:rPr lang="en-US" sz="1400" spc="25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linoleum </a:t>
            </a:r>
            <a:r>
              <a:rPr lang="en-US" sz="1400" spc="15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or laminate  </a:t>
            </a:r>
            <a:r>
              <a:rPr lang="en-US" sz="1400" spc="20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mineral products, plant based materials,</a:t>
            </a:r>
            <a:r>
              <a:rPr lang="en-US" sz="1400" spc="165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 </a:t>
            </a:r>
            <a:r>
              <a:rPr lang="en-US" sz="1400" spc="25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recycled</a:t>
            </a:r>
            <a:r>
              <a:rPr lang="en-US" sz="1400" dirty="0">
                <a:latin typeface="Neue Haas Grotesk Display Pro"/>
                <a:cs typeface="Neue Haas Grotesk Display Pro"/>
              </a:rPr>
              <a:t> </a:t>
            </a:r>
            <a:r>
              <a:rPr lang="en-US" sz="1400" spc="15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content faux </a:t>
            </a:r>
            <a:r>
              <a:rPr lang="en-US" sz="1400" spc="20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look materials, </a:t>
            </a:r>
            <a:r>
              <a:rPr lang="en-US" sz="1400" spc="25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cellulose</a:t>
            </a:r>
            <a:r>
              <a:rPr lang="en-US" sz="1400" spc="185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 </a:t>
            </a:r>
            <a:r>
              <a:rPr lang="en-US" sz="1400" spc="20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wallcoverings.</a:t>
            </a:r>
          </a:p>
          <a:p>
            <a:pPr marL="241300" marR="128270" indent="-228600">
              <a:lnSpc>
                <a:spcPct val="100000"/>
              </a:lnSpc>
              <a:spcBef>
                <a:spcPts val="100"/>
              </a:spcBef>
              <a:buChar char="•"/>
              <a:tabLst>
                <a:tab pos="240665" algn="l"/>
                <a:tab pos="241300" algn="l"/>
              </a:tabLst>
            </a:pPr>
            <a:r>
              <a:rPr lang="en-US" sz="1400" spc="20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Explore </a:t>
            </a:r>
            <a:r>
              <a:rPr lang="en-US" sz="1400" spc="15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creative alternates </a:t>
            </a:r>
            <a:r>
              <a:rPr lang="en-US" sz="1400" spc="20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made </a:t>
            </a:r>
            <a:r>
              <a:rPr lang="en-US" sz="1400" spc="15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from natural  </a:t>
            </a:r>
            <a:r>
              <a:rPr lang="en-US" sz="1400" spc="25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sources.</a:t>
            </a:r>
            <a:endParaRPr lang="en-US" sz="1400" dirty="0">
              <a:latin typeface="Neue Haas Grotesk Display Pro"/>
              <a:cs typeface="Neue Haas Grotesk Display Pro"/>
            </a:endParaRPr>
          </a:p>
          <a:p>
            <a:pPr marL="5270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1400" dirty="0">
              <a:latin typeface="Neue Haas Grotesk Display Pro"/>
              <a:cs typeface="Neue Haas Grotesk Display Pro"/>
            </a:endParaRPr>
          </a:p>
          <a:p>
            <a:pPr marL="241300" indent="-228600">
              <a:lnSpc>
                <a:spcPct val="100000"/>
              </a:lnSpc>
              <a:spcBef>
                <a:spcPts val="100"/>
              </a:spcBef>
              <a:buChar char="•"/>
              <a:tabLst>
                <a:tab pos="240665" algn="l"/>
                <a:tab pos="241300" algn="l"/>
              </a:tabLst>
            </a:pPr>
            <a:endParaRPr sz="1400" dirty="0">
              <a:latin typeface="Neue Haas Grotesk Display Pro"/>
              <a:cs typeface="Neue Haas Grotesk Display Pro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655123" y="1757675"/>
            <a:ext cx="2331085" cy="3265170"/>
          </a:xfrm>
          <a:custGeom>
            <a:avLst/>
            <a:gdLst/>
            <a:ahLst/>
            <a:cxnLst/>
            <a:rect l="l" t="t" r="r" b="b"/>
            <a:pathLst>
              <a:path w="2331085" h="3265170">
                <a:moveTo>
                  <a:pt x="2330996" y="3264903"/>
                </a:moveTo>
                <a:lnTo>
                  <a:pt x="2329815" y="1803450"/>
                </a:lnTo>
                <a:lnTo>
                  <a:pt x="2328683" y="1758844"/>
                </a:lnTo>
                <a:lnTo>
                  <a:pt x="2325486" y="1710034"/>
                </a:lnTo>
                <a:lnTo>
                  <a:pt x="2320417" y="1658282"/>
                </a:lnTo>
                <a:lnTo>
                  <a:pt x="2313666" y="1604850"/>
                </a:lnTo>
                <a:lnTo>
                  <a:pt x="2305429" y="1551000"/>
                </a:lnTo>
                <a:lnTo>
                  <a:pt x="2295897" y="1497993"/>
                </a:lnTo>
                <a:lnTo>
                  <a:pt x="2285264" y="1447091"/>
                </a:lnTo>
                <a:lnTo>
                  <a:pt x="2273721" y="1399557"/>
                </a:lnTo>
                <a:lnTo>
                  <a:pt x="2261463" y="1356652"/>
                </a:lnTo>
                <a:lnTo>
                  <a:pt x="2181301" y="1100035"/>
                </a:lnTo>
                <a:lnTo>
                  <a:pt x="1952675" y="623455"/>
                </a:lnTo>
                <a:lnTo>
                  <a:pt x="1851621" y="483171"/>
                </a:lnTo>
                <a:lnTo>
                  <a:pt x="1821093" y="444242"/>
                </a:lnTo>
                <a:lnTo>
                  <a:pt x="1784276" y="402885"/>
                </a:lnTo>
                <a:lnTo>
                  <a:pt x="1743394" y="361262"/>
                </a:lnTo>
                <a:lnTo>
                  <a:pt x="1700666" y="321535"/>
                </a:lnTo>
                <a:lnTo>
                  <a:pt x="1658316" y="285864"/>
                </a:lnTo>
                <a:lnTo>
                  <a:pt x="1618564" y="256412"/>
                </a:lnTo>
                <a:lnTo>
                  <a:pt x="1458061" y="147370"/>
                </a:lnTo>
                <a:lnTo>
                  <a:pt x="1415922" y="121840"/>
                </a:lnTo>
                <a:lnTo>
                  <a:pt x="1366834" y="97235"/>
                </a:lnTo>
                <a:lnTo>
                  <a:pt x="1313657" y="74672"/>
                </a:lnTo>
                <a:lnTo>
                  <a:pt x="1259250" y="55265"/>
                </a:lnTo>
                <a:lnTo>
                  <a:pt x="1206470" y="40129"/>
                </a:lnTo>
                <a:lnTo>
                  <a:pt x="1158176" y="30378"/>
                </a:lnTo>
                <a:lnTo>
                  <a:pt x="953300" y="0"/>
                </a:lnTo>
                <a:lnTo>
                  <a:pt x="0" y="13182"/>
                </a:lnTo>
              </a:path>
            </a:pathLst>
          </a:custGeom>
          <a:ln w="50800">
            <a:solidFill>
              <a:srgbClr val="00A8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655123" y="1684204"/>
            <a:ext cx="93345" cy="170815"/>
          </a:xfrm>
          <a:custGeom>
            <a:avLst/>
            <a:gdLst/>
            <a:ahLst/>
            <a:cxnLst/>
            <a:rect l="l" t="t" r="r" b="b"/>
            <a:pathLst>
              <a:path w="93345" h="170814">
                <a:moveTo>
                  <a:pt x="93014" y="170764"/>
                </a:moveTo>
                <a:lnTo>
                  <a:pt x="0" y="86652"/>
                </a:lnTo>
                <a:lnTo>
                  <a:pt x="90652" y="0"/>
                </a:lnTo>
              </a:path>
            </a:pathLst>
          </a:custGeom>
          <a:ln w="50800">
            <a:solidFill>
              <a:srgbClr val="00A8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033642" y="1757676"/>
            <a:ext cx="2329815" cy="3265170"/>
          </a:xfrm>
          <a:custGeom>
            <a:avLst/>
            <a:gdLst/>
            <a:ahLst/>
            <a:cxnLst/>
            <a:rect l="l" t="t" r="r" b="b"/>
            <a:pathLst>
              <a:path w="2329815" h="3265170">
                <a:moveTo>
                  <a:pt x="2768" y="3264852"/>
                </a:moveTo>
                <a:lnTo>
                  <a:pt x="0" y="1803450"/>
                </a:lnTo>
                <a:lnTo>
                  <a:pt x="1019" y="1758844"/>
                </a:lnTo>
                <a:lnTo>
                  <a:pt x="4111" y="1710033"/>
                </a:lnTo>
                <a:lnTo>
                  <a:pt x="9084" y="1658279"/>
                </a:lnTo>
                <a:lnTo>
                  <a:pt x="15747" y="1604846"/>
                </a:lnTo>
                <a:lnTo>
                  <a:pt x="23909" y="1550994"/>
                </a:lnTo>
                <a:lnTo>
                  <a:pt x="33380" y="1497987"/>
                </a:lnTo>
                <a:lnTo>
                  <a:pt x="43967" y="1447086"/>
                </a:lnTo>
                <a:lnTo>
                  <a:pt x="55480" y="1399554"/>
                </a:lnTo>
                <a:lnTo>
                  <a:pt x="67729" y="1356652"/>
                </a:lnTo>
                <a:lnTo>
                  <a:pt x="147891" y="1100035"/>
                </a:lnTo>
                <a:lnTo>
                  <a:pt x="376516" y="623455"/>
                </a:lnTo>
                <a:lnTo>
                  <a:pt x="477570" y="483158"/>
                </a:lnTo>
                <a:lnTo>
                  <a:pt x="508099" y="444234"/>
                </a:lnTo>
                <a:lnTo>
                  <a:pt x="544916" y="402881"/>
                </a:lnTo>
                <a:lnTo>
                  <a:pt x="585798" y="361261"/>
                </a:lnTo>
                <a:lnTo>
                  <a:pt x="628525" y="321534"/>
                </a:lnTo>
                <a:lnTo>
                  <a:pt x="670876" y="285864"/>
                </a:lnTo>
                <a:lnTo>
                  <a:pt x="710628" y="256412"/>
                </a:lnTo>
                <a:lnTo>
                  <a:pt x="871131" y="147370"/>
                </a:lnTo>
                <a:lnTo>
                  <a:pt x="913270" y="121839"/>
                </a:lnTo>
                <a:lnTo>
                  <a:pt x="962358" y="97233"/>
                </a:lnTo>
                <a:lnTo>
                  <a:pt x="1015534" y="74668"/>
                </a:lnTo>
                <a:lnTo>
                  <a:pt x="1069942" y="55260"/>
                </a:lnTo>
                <a:lnTo>
                  <a:pt x="1122722" y="40124"/>
                </a:lnTo>
                <a:lnTo>
                  <a:pt x="1171016" y="30378"/>
                </a:lnTo>
                <a:lnTo>
                  <a:pt x="1375892" y="0"/>
                </a:lnTo>
                <a:lnTo>
                  <a:pt x="2329192" y="13182"/>
                </a:lnTo>
              </a:path>
            </a:pathLst>
          </a:custGeom>
          <a:ln w="50800">
            <a:solidFill>
              <a:srgbClr val="00A8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269819" y="1684204"/>
            <a:ext cx="93345" cy="170815"/>
          </a:xfrm>
          <a:custGeom>
            <a:avLst/>
            <a:gdLst/>
            <a:ahLst/>
            <a:cxnLst/>
            <a:rect l="l" t="t" r="r" b="b"/>
            <a:pathLst>
              <a:path w="93345" h="170814">
                <a:moveTo>
                  <a:pt x="0" y="170764"/>
                </a:moveTo>
                <a:lnTo>
                  <a:pt x="93014" y="86652"/>
                </a:lnTo>
                <a:lnTo>
                  <a:pt x="2362" y="0"/>
                </a:lnTo>
              </a:path>
            </a:pathLst>
          </a:custGeom>
          <a:ln w="50800">
            <a:solidFill>
              <a:srgbClr val="00A8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441453" y="3060099"/>
            <a:ext cx="2635923" cy="31322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BF7DBA7-F0A0-AAF8-938C-9BB25A5A8952}"/>
              </a:ext>
            </a:extLst>
          </p:cNvPr>
          <p:cNvGrpSpPr/>
          <p:nvPr/>
        </p:nvGrpSpPr>
        <p:grpSpPr>
          <a:xfrm>
            <a:off x="8065874" y="3390261"/>
            <a:ext cx="3463082" cy="2797362"/>
            <a:chOff x="8622692" y="3859818"/>
            <a:chExt cx="3463082" cy="2797362"/>
          </a:xfrm>
        </p:grpSpPr>
        <p:sp>
          <p:nvSpPr>
            <p:cNvPr id="16" name="object 16"/>
            <p:cNvSpPr/>
            <p:nvPr/>
          </p:nvSpPr>
          <p:spPr>
            <a:xfrm>
              <a:off x="8937635" y="3859818"/>
              <a:ext cx="2378608" cy="194701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9201477" y="5219023"/>
              <a:ext cx="2091981" cy="143815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0247462" y="4992214"/>
              <a:ext cx="1392160" cy="116436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0512930" y="4582804"/>
              <a:ext cx="1572844" cy="5146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8622692" y="4582804"/>
              <a:ext cx="1157558" cy="1736333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9">
            <a:extLst>
              <a:ext uri="{FF2B5EF4-FFF2-40B4-BE49-F238E27FC236}">
                <a16:creationId xmlns:a16="http://schemas.microsoft.com/office/drawing/2014/main" id="{BCD14CD0-D86D-BA82-52E3-3B93E36513FA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353059" y="6462661"/>
            <a:ext cx="2372360" cy="133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65"/>
              </a:lnSpc>
            </a:pPr>
            <a:r>
              <a:rPr spc="5" dirty="0"/>
              <a:t>New </a:t>
            </a:r>
            <a:r>
              <a:rPr spc="-5" dirty="0"/>
              <a:t>York </a:t>
            </a:r>
            <a:r>
              <a:rPr spc="15" dirty="0"/>
              <a:t>Build </a:t>
            </a:r>
            <a:r>
              <a:rPr spc="10" dirty="0"/>
              <a:t>Conference </a:t>
            </a:r>
            <a:r>
              <a:rPr b="0" dirty="0">
                <a:latin typeface="NeueHaasGroteskDisp Pro"/>
                <a:cs typeface="NeueHaasGroteskDisp Pro"/>
              </a:rPr>
              <a:t>| </a:t>
            </a:r>
            <a:r>
              <a:rPr spc="10" dirty="0"/>
              <a:t>February 13,</a:t>
            </a:r>
            <a:r>
              <a:rPr spc="-10" dirty="0"/>
              <a:t> </a:t>
            </a:r>
            <a:r>
              <a:rPr spc="5" dirty="0"/>
              <a:t>2023</a:t>
            </a:r>
          </a:p>
        </p:txBody>
      </p:sp>
      <p:sp>
        <p:nvSpPr>
          <p:cNvPr id="23" name="object 4">
            <a:extLst>
              <a:ext uri="{FF2B5EF4-FFF2-40B4-BE49-F238E27FC236}">
                <a16:creationId xmlns:a16="http://schemas.microsoft.com/office/drawing/2014/main" id="{CC09FCE6-C856-9D07-1FDC-3C7CCACC7CB7}"/>
              </a:ext>
            </a:extLst>
          </p:cNvPr>
          <p:cNvSpPr txBox="1"/>
          <p:nvPr/>
        </p:nvSpPr>
        <p:spPr>
          <a:xfrm>
            <a:off x="353059" y="383540"/>
            <a:ext cx="4060190" cy="432434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60"/>
              </a:spcBef>
            </a:pPr>
            <a:r>
              <a:rPr sz="1200" b="1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WORKSHOP </a:t>
            </a:r>
            <a:r>
              <a:rPr sz="1200" b="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| </a:t>
            </a:r>
            <a:r>
              <a:rPr sz="1200" b="1" spc="5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Materials </a:t>
            </a:r>
            <a:r>
              <a:rPr sz="1200" b="1" spc="10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and</a:t>
            </a:r>
            <a:r>
              <a:rPr sz="1200" b="1" spc="-30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 </a:t>
            </a:r>
            <a:r>
              <a:rPr sz="1200" b="1" spc="5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Health:</a:t>
            </a:r>
            <a:endParaRPr sz="1200" dirty="0">
              <a:latin typeface="Neue Haas Grotesk Display Pro"/>
              <a:cs typeface="Neue Haas Grotesk Display Pro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1200" b="1" spc="10" dirty="0">
                <a:solidFill>
                  <a:schemeClr val="accent1"/>
                </a:solidFill>
                <a:latin typeface="Neue Haas Grotesk Display Pro"/>
                <a:cs typeface="Neue Haas Grotesk Display Pro"/>
              </a:rPr>
              <a:t>Designing Building Solutions </a:t>
            </a:r>
            <a:r>
              <a:rPr sz="1200" b="1" dirty="0">
                <a:solidFill>
                  <a:schemeClr val="accent1"/>
                </a:solidFill>
                <a:latin typeface="Neue Haas Grotesk Display Pro"/>
                <a:cs typeface="Neue Haas Grotesk Display Pro"/>
              </a:rPr>
              <a:t>for </a:t>
            </a:r>
            <a:r>
              <a:rPr sz="1200" b="1" spc="10" dirty="0">
                <a:solidFill>
                  <a:schemeClr val="accent1"/>
                </a:solidFill>
                <a:latin typeface="Neue Haas Grotesk Display Pro"/>
                <a:cs typeface="Neue Haas Grotesk Display Pro"/>
              </a:rPr>
              <a:t>Human</a:t>
            </a:r>
            <a:r>
              <a:rPr sz="1200" b="1" spc="55" dirty="0">
                <a:solidFill>
                  <a:schemeClr val="accent1"/>
                </a:solidFill>
                <a:latin typeface="Neue Haas Grotesk Display Pro"/>
                <a:cs typeface="Neue Haas Grotesk Display Pro"/>
              </a:rPr>
              <a:t> </a:t>
            </a:r>
            <a:r>
              <a:rPr sz="1200" b="1" spc="5" dirty="0">
                <a:solidFill>
                  <a:schemeClr val="accent1"/>
                </a:solidFill>
                <a:latin typeface="Neue Haas Grotesk Display Pro"/>
                <a:cs typeface="Neue Haas Grotesk Display Pro"/>
              </a:rPr>
              <a:t>Well-Being</a:t>
            </a:r>
            <a:endParaRPr sz="1200" dirty="0">
              <a:solidFill>
                <a:schemeClr val="accent1"/>
              </a:solidFill>
              <a:latin typeface="Neue Haas Grotesk Display Pro"/>
              <a:cs typeface="Neue Haas Grotesk Display Pro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object 50"/>
          <p:cNvSpPr/>
          <p:nvPr/>
        </p:nvSpPr>
        <p:spPr>
          <a:xfrm>
            <a:off x="4454648" y="2469257"/>
            <a:ext cx="178307" cy="1783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196401" y="2459932"/>
            <a:ext cx="178307" cy="1783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935621" y="2454743"/>
            <a:ext cx="178307" cy="1783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9679906" y="2469257"/>
            <a:ext cx="178307" cy="1783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710362" y="4235813"/>
            <a:ext cx="178308" cy="1783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452115" y="4235813"/>
            <a:ext cx="178307" cy="1783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193869" y="4235813"/>
            <a:ext cx="178307" cy="1783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933090" y="4235813"/>
            <a:ext cx="178307" cy="1783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9671151" y="4232436"/>
            <a:ext cx="178307" cy="17830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703664" y="6112196"/>
            <a:ext cx="178308" cy="1783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452115" y="6125002"/>
            <a:ext cx="178307" cy="1783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196401" y="6125002"/>
            <a:ext cx="178307" cy="1783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938154" y="6125002"/>
            <a:ext cx="178307" cy="1783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9671151" y="6125002"/>
            <a:ext cx="178307" cy="1783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712895" y="2459932"/>
            <a:ext cx="178308" cy="1783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9679906" y="1260589"/>
            <a:ext cx="1502252" cy="112116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53059" y="978064"/>
            <a:ext cx="5136687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25" dirty="0">
                <a:solidFill>
                  <a:srgbClr val="243C96"/>
                </a:solidFill>
                <a:latin typeface="Neue Haas Grotesk Display Pro"/>
                <a:cs typeface="Neue Haas Grotesk Display Pro"/>
              </a:rPr>
              <a:t>Materials</a:t>
            </a:r>
            <a:r>
              <a:rPr b="1" spc="20" dirty="0">
                <a:solidFill>
                  <a:srgbClr val="243C96"/>
                </a:solidFill>
                <a:latin typeface="Neue Haas Grotesk Display Pro"/>
                <a:cs typeface="Neue Haas Grotesk Display Pro"/>
              </a:rPr>
              <a:t> </a:t>
            </a:r>
            <a:r>
              <a:rPr b="1" spc="25" dirty="0">
                <a:solidFill>
                  <a:srgbClr val="243C96"/>
                </a:solidFill>
                <a:latin typeface="Neue Haas Grotesk Display Pro"/>
                <a:cs typeface="Neue Haas Grotesk Display Pro"/>
              </a:rPr>
              <a:t>Concept</a:t>
            </a:r>
            <a:endParaRPr dirty="0">
              <a:latin typeface="Neue Haas Grotesk Display Pro"/>
              <a:cs typeface="Neue Haas Grotesk Display Pr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2118" y="1686616"/>
            <a:ext cx="1099185" cy="23147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b="1" spc="25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F</a:t>
            </a:r>
            <a:r>
              <a:rPr sz="1400" b="1" spc="10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L</a:t>
            </a:r>
            <a:r>
              <a:rPr sz="1400" b="1" spc="50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O</a:t>
            </a:r>
            <a:r>
              <a:rPr sz="1400" b="1" spc="55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O</a:t>
            </a:r>
            <a:r>
              <a:rPr sz="1400" b="1" spc="15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R</a:t>
            </a:r>
            <a:endParaRPr sz="1400" dirty="0">
              <a:latin typeface="Neue Haas Grotesk Display Pro"/>
              <a:cs typeface="Neue Haas Grotesk Display Pro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712897" y="1260589"/>
            <a:ext cx="1502257" cy="112116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454652" y="1260589"/>
            <a:ext cx="1502257" cy="112116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196400" y="1260589"/>
            <a:ext cx="1502263" cy="112116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712897" y="4878514"/>
            <a:ext cx="1502257" cy="111744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454652" y="4878514"/>
            <a:ext cx="1502257" cy="111744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196400" y="4878514"/>
            <a:ext cx="1502263" cy="111744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938160" y="4878514"/>
            <a:ext cx="1502257" cy="111744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679906" y="4878514"/>
            <a:ext cx="1502252" cy="111744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938160" y="1260589"/>
            <a:ext cx="1502257" cy="112116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265027" y="1821172"/>
            <a:ext cx="1283970" cy="0"/>
          </a:xfrm>
          <a:custGeom>
            <a:avLst/>
            <a:gdLst/>
            <a:ahLst/>
            <a:cxnLst/>
            <a:rect l="l" t="t" r="r" b="b"/>
            <a:pathLst>
              <a:path w="1283970">
                <a:moveTo>
                  <a:pt x="0" y="0"/>
                </a:moveTo>
                <a:lnTo>
                  <a:pt x="1283373" y="0"/>
                </a:lnTo>
              </a:path>
            </a:pathLst>
          </a:custGeom>
          <a:ln w="28130">
            <a:solidFill>
              <a:srgbClr val="000009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207988" y="182117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8130">
            <a:solidFill>
              <a:srgbClr val="0000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576921" y="182117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8130">
            <a:solidFill>
              <a:srgbClr val="0000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518535" y="1766887"/>
            <a:ext cx="58419" cy="108585"/>
          </a:xfrm>
          <a:custGeom>
            <a:avLst/>
            <a:gdLst/>
            <a:ahLst/>
            <a:cxnLst/>
            <a:rect l="l" t="t" r="r" b="b"/>
            <a:pathLst>
              <a:path w="58419" h="108585">
                <a:moveTo>
                  <a:pt x="0" y="0"/>
                </a:moveTo>
                <a:lnTo>
                  <a:pt x="58381" y="54279"/>
                </a:lnTo>
                <a:lnTo>
                  <a:pt x="0" y="108559"/>
                </a:lnTo>
              </a:path>
            </a:pathLst>
          </a:custGeom>
          <a:ln w="19685">
            <a:solidFill>
              <a:srgbClr val="0000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452118" y="3384881"/>
            <a:ext cx="1623063" cy="4426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2200"/>
              </a:lnSpc>
              <a:spcBef>
                <a:spcPts val="95"/>
              </a:spcBef>
            </a:pPr>
            <a:r>
              <a:rPr sz="1400" b="1" spc="20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WALLS </a:t>
            </a:r>
            <a:r>
              <a:rPr sz="1400" b="1" spc="15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&amp;  </a:t>
            </a:r>
            <a:r>
              <a:rPr sz="1400" b="1" spc="50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MI</a:t>
            </a:r>
            <a:r>
              <a:rPr sz="1400" b="1" spc="25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L</a:t>
            </a:r>
            <a:r>
              <a:rPr sz="1400" b="1" spc="-55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L</a:t>
            </a:r>
            <a:r>
              <a:rPr sz="1400" b="1" spc="20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W</a:t>
            </a:r>
            <a:r>
              <a:rPr sz="1400" b="1" spc="55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OR</a:t>
            </a:r>
            <a:r>
              <a:rPr sz="1400" b="1" spc="15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K</a:t>
            </a:r>
            <a:endParaRPr sz="1400" dirty="0">
              <a:latin typeface="Neue Haas Grotesk Display Pro"/>
              <a:cs typeface="Neue Haas Grotesk Display Pro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450092" y="3598595"/>
            <a:ext cx="1099185" cy="0"/>
          </a:xfrm>
          <a:custGeom>
            <a:avLst/>
            <a:gdLst/>
            <a:ahLst/>
            <a:cxnLst/>
            <a:rect l="l" t="t" r="r" b="b"/>
            <a:pathLst>
              <a:path w="1099185">
                <a:moveTo>
                  <a:pt x="0" y="0"/>
                </a:moveTo>
                <a:lnTo>
                  <a:pt x="1098651" y="0"/>
                </a:lnTo>
              </a:path>
            </a:pathLst>
          </a:custGeom>
          <a:ln w="28130">
            <a:solidFill>
              <a:srgbClr val="000009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393751" y="359859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8130">
            <a:solidFill>
              <a:srgbClr val="0000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576921" y="359859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8130">
            <a:solidFill>
              <a:srgbClr val="0000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518535" y="3544310"/>
            <a:ext cx="58419" cy="108585"/>
          </a:xfrm>
          <a:custGeom>
            <a:avLst/>
            <a:gdLst/>
            <a:ahLst/>
            <a:cxnLst/>
            <a:rect l="l" t="t" r="r" b="b"/>
            <a:pathLst>
              <a:path w="58419" h="108585">
                <a:moveTo>
                  <a:pt x="0" y="0"/>
                </a:moveTo>
                <a:lnTo>
                  <a:pt x="58381" y="54279"/>
                </a:lnTo>
                <a:lnTo>
                  <a:pt x="0" y="108559"/>
                </a:lnTo>
              </a:path>
            </a:pathLst>
          </a:custGeom>
          <a:ln w="19685">
            <a:solidFill>
              <a:srgbClr val="0000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452118" y="5302687"/>
            <a:ext cx="1502257" cy="23147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b="1" spc="50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C</a:t>
            </a:r>
            <a:r>
              <a:rPr sz="1400" b="1" spc="45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E</a:t>
            </a:r>
            <a:r>
              <a:rPr sz="1400" b="1" spc="40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I</a:t>
            </a:r>
            <a:r>
              <a:rPr sz="1400" b="1" spc="25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L</a:t>
            </a:r>
            <a:r>
              <a:rPr sz="1400" b="1" spc="40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I</a:t>
            </a:r>
            <a:r>
              <a:rPr sz="1400" b="1" spc="50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NG</a:t>
            </a:r>
            <a:endParaRPr sz="1400" dirty="0">
              <a:latin typeface="Neue Haas Grotesk Display Pro"/>
              <a:cs typeface="Neue Haas Grotesk Display Pro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265027" y="5437243"/>
            <a:ext cx="1283970" cy="0"/>
          </a:xfrm>
          <a:custGeom>
            <a:avLst/>
            <a:gdLst/>
            <a:ahLst/>
            <a:cxnLst/>
            <a:rect l="l" t="t" r="r" b="b"/>
            <a:pathLst>
              <a:path w="1283970">
                <a:moveTo>
                  <a:pt x="0" y="0"/>
                </a:moveTo>
                <a:lnTo>
                  <a:pt x="1283373" y="0"/>
                </a:lnTo>
              </a:path>
            </a:pathLst>
          </a:custGeom>
          <a:ln w="28130">
            <a:solidFill>
              <a:srgbClr val="000009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207988" y="543724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8130">
            <a:solidFill>
              <a:srgbClr val="0000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576921" y="543724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8130">
            <a:solidFill>
              <a:srgbClr val="0000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518535" y="5382958"/>
            <a:ext cx="58419" cy="108585"/>
          </a:xfrm>
          <a:custGeom>
            <a:avLst/>
            <a:gdLst/>
            <a:ahLst/>
            <a:cxnLst/>
            <a:rect l="l" t="t" r="r" b="b"/>
            <a:pathLst>
              <a:path w="58419" h="108585">
                <a:moveTo>
                  <a:pt x="0" y="0"/>
                </a:moveTo>
                <a:lnTo>
                  <a:pt x="58381" y="54279"/>
                </a:lnTo>
                <a:lnTo>
                  <a:pt x="0" y="108559"/>
                </a:lnTo>
              </a:path>
            </a:pathLst>
          </a:custGeom>
          <a:ln w="19685">
            <a:solidFill>
              <a:srgbClr val="0000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2936417" y="2416712"/>
            <a:ext cx="1033144" cy="4813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295275">
              <a:lnSpc>
                <a:spcPct val="100000"/>
              </a:lnSpc>
              <a:spcBef>
                <a:spcPts val="95"/>
              </a:spcBef>
            </a:pPr>
            <a:r>
              <a:rPr sz="1000" b="0" spc="2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C</a:t>
            </a:r>
            <a:r>
              <a:rPr sz="1000" b="0" spc="3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O</a:t>
            </a:r>
            <a:r>
              <a:rPr sz="1000" b="0" spc="3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N</a:t>
            </a:r>
            <a:r>
              <a:rPr sz="1000" b="0" spc="3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C</a:t>
            </a:r>
            <a:r>
              <a:rPr sz="1000" b="0" spc="4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R</a:t>
            </a:r>
            <a:r>
              <a:rPr sz="1000" b="0" spc="3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E</a:t>
            </a:r>
            <a:r>
              <a:rPr sz="1000" b="0" spc="2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T</a:t>
            </a:r>
            <a:r>
              <a:rPr sz="1000" b="0" spc="-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E  </a:t>
            </a:r>
            <a:r>
              <a:rPr sz="1000" b="0" spc="1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LOOK</a:t>
            </a:r>
            <a:endParaRPr sz="1000" dirty="0">
              <a:latin typeface="NeueHaasGroteskDisp Pro"/>
              <a:cs typeface="NeueHaasGroteskDisp Pro"/>
            </a:endParaRPr>
          </a:p>
          <a:p>
            <a:pPr marL="12700">
              <a:lnSpc>
                <a:spcPts val="1190"/>
              </a:lnSpc>
            </a:pPr>
            <a:r>
              <a:rPr sz="1000" b="0" spc="2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PORCELAIN</a:t>
            </a:r>
            <a:r>
              <a:rPr sz="1000" b="0" spc="1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 </a:t>
            </a:r>
            <a:r>
              <a:rPr sz="1000" b="0" spc="2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TILE</a:t>
            </a:r>
            <a:endParaRPr sz="1000" dirty="0">
              <a:latin typeface="NeueHaasGroteskDisp Pro"/>
              <a:cs typeface="NeueHaasGroteskDisp Pro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664082" y="2428668"/>
            <a:ext cx="792480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b="0" spc="2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REAL</a:t>
            </a:r>
            <a:r>
              <a:rPr sz="1000" b="0" spc="-2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 </a:t>
            </a:r>
            <a:r>
              <a:rPr sz="1000" b="0" spc="1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WOOD  </a:t>
            </a:r>
            <a:r>
              <a:rPr sz="1000" b="0" spc="2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PLANKS</a:t>
            </a:r>
            <a:endParaRPr sz="1000">
              <a:latin typeface="NeueHaasGroteskDisp Pro"/>
              <a:cs typeface="NeueHaasGroteskDisp Pro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936417" y="4197515"/>
            <a:ext cx="1143000" cy="4751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b="0" spc="1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WOVEN</a:t>
            </a:r>
            <a:endParaRPr sz="1000">
              <a:latin typeface="NeueHaasGroteskDisp Pro"/>
              <a:cs typeface="NeueHaasGroteskDisp Pro"/>
            </a:endParaRPr>
          </a:p>
          <a:p>
            <a:pPr marL="12700" marR="5080">
              <a:lnSpc>
                <a:spcPct val="100000"/>
              </a:lnSpc>
              <a:spcBef>
                <a:spcPts val="10"/>
              </a:spcBef>
            </a:pPr>
            <a:r>
              <a:rPr sz="1000" b="0" spc="2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BIOPOLYMER  </a:t>
            </a:r>
            <a:r>
              <a:rPr sz="1000" b="0" spc="-1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W</a:t>
            </a:r>
            <a:r>
              <a:rPr sz="1000" b="0" spc="3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A</a:t>
            </a:r>
            <a:r>
              <a:rPr sz="1000" b="0" spc="2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L</a:t>
            </a:r>
            <a:r>
              <a:rPr sz="1000" b="0" spc="-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L</a:t>
            </a:r>
            <a:r>
              <a:rPr sz="1000" b="0" spc="3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C</a:t>
            </a:r>
            <a:r>
              <a:rPr sz="1000" b="0" spc="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O</a:t>
            </a:r>
            <a:r>
              <a:rPr sz="1000" b="0" spc="3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V</a:t>
            </a:r>
            <a:r>
              <a:rPr sz="1000" b="0" spc="2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E</a:t>
            </a:r>
            <a:r>
              <a:rPr sz="1000" b="0" spc="4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RIN</a:t>
            </a:r>
            <a:r>
              <a:rPr sz="1000" b="0" spc="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G</a:t>
            </a:r>
            <a:endParaRPr sz="1000">
              <a:latin typeface="NeueHaasGroteskDisp Pro"/>
              <a:cs typeface="NeueHaasGroteskDisp Pro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664082" y="4216642"/>
            <a:ext cx="946785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b="0" spc="-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FAUX </a:t>
            </a:r>
            <a:r>
              <a:rPr sz="1000" b="0" spc="1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LEATHER  </a:t>
            </a:r>
            <a:r>
              <a:rPr sz="1000" b="0" spc="2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UPHOLSTERY</a:t>
            </a:r>
            <a:endParaRPr sz="1000">
              <a:latin typeface="NeueHaasGroteskDisp Pro"/>
              <a:cs typeface="NeueHaasGroteskDisp Pro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761460" y="2452565"/>
            <a:ext cx="698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0" dirty="0">
                <a:solidFill>
                  <a:srgbClr val="FFFFFF"/>
                </a:solidFill>
                <a:latin typeface="NeueHaasGroteskDisp Pro"/>
                <a:cs typeface="NeueHaasGroteskDisp Pro"/>
              </a:rPr>
              <a:t>1</a:t>
            </a:r>
            <a:endParaRPr sz="1000">
              <a:latin typeface="NeueHaasGroteskDisp Pro"/>
              <a:cs typeface="NeueHaasGroteskDisp Pro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491177" y="2461890"/>
            <a:ext cx="9652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0" dirty="0">
                <a:solidFill>
                  <a:srgbClr val="FFFFFF"/>
                </a:solidFill>
                <a:latin typeface="NeueHaasGroteskDisp Pro"/>
                <a:cs typeface="NeueHaasGroteskDisp Pro"/>
              </a:rPr>
              <a:t>2</a:t>
            </a:r>
            <a:endParaRPr sz="1000">
              <a:latin typeface="NeueHaasGroteskDisp Pro"/>
              <a:cs typeface="NeueHaasGroteskDisp Pro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232930" y="2452984"/>
            <a:ext cx="935990" cy="4730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165"/>
              </a:lnSpc>
              <a:spcBef>
                <a:spcPts val="95"/>
              </a:spcBef>
            </a:pPr>
            <a:r>
              <a:rPr sz="1000" b="0" dirty="0">
                <a:solidFill>
                  <a:srgbClr val="FFFFFF"/>
                </a:solidFill>
                <a:latin typeface="NeueHaasGroteskDisp Pro"/>
                <a:cs typeface="NeueHaasGroteskDisp Pro"/>
              </a:rPr>
              <a:t>3</a:t>
            </a:r>
            <a:r>
              <a:rPr sz="1000" b="0" spc="130" dirty="0">
                <a:solidFill>
                  <a:srgbClr val="FFFFFF"/>
                </a:solidFill>
                <a:latin typeface="NeueHaasGroteskDisp Pro"/>
                <a:cs typeface="NeueHaasGroteskDisp Pro"/>
              </a:rPr>
              <a:t> </a:t>
            </a:r>
            <a:r>
              <a:rPr lang="en-US" sz="1000" b="0" spc="130" dirty="0">
                <a:solidFill>
                  <a:srgbClr val="FFFFFF"/>
                </a:solidFill>
                <a:latin typeface="NeueHaasGroteskDisp Pro"/>
                <a:cs typeface="NeueHaasGroteskDisp Pro"/>
              </a:rPr>
              <a:t> </a:t>
            </a:r>
            <a:r>
              <a:rPr sz="1000" spc="30" dirty="0">
                <a:solidFill>
                  <a:srgbClr val="000009"/>
                </a:solidFill>
                <a:latin typeface="NeueHaasGroteskDisp Pro"/>
              </a:rPr>
              <a:t>STATIC</a:t>
            </a:r>
          </a:p>
          <a:p>
            <a:pPr marL="164465" marR="5080">
              <a:lnSpc>
                <a:spcPts val="1200"/>
              </a:lnSpc>
              <a:spcBef>
                <a:spcPts val="5"/>
              </a:spcBef>
            </a:pPr>
            <a:r>
              <a:rPr sz="1000" b="0" spc="3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D</a:t>
            </a:r>
            <a:r>
              <a:rPr sz="1000" b="0" spc="3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IS</a:t>
            </a:r>
            <a:r>
              <a:rPr sz="1000" b="0" spc="3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S</a:t>
            </a:r>
            <a:r>
              <a:rPr sz="1000" b="0" spc="3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I</a:t>
            </a:r>
            <a:r>
              <a:rPr sz="1000" b="0" spc="-2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P</a:t>
            </a:r>
            <a:r>
              <a:rPr sz="1000" b="0" spc="-6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A</a:t>
            </a:r>
            <a:r>
              <a:rPr sz="1000" b="0" spc="2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T</a:t>
            </a:r>
            <a:r>
              <a:rPr sz="1000" b="0" spc="2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IVE  </a:t>
            </a:r>
            <a:r>
              <a:rPr sz="1000" b="0" spc="2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TILE</a:t>
            </a:r>
            <a:endParaRPr sz="1000" dirty="0">
              <a:latin typeface="NeueHaasGroteskDisp Pro"/>
              <a:cs typeface="NeueHaasGroteskDisp Pro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972152" y="2432441"/>
            <a:ext cx="979805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0" baseline="-5555" dirty="0">
                <a:solidFill>
                  <a:srgbClr val="FFFFFF"/>
                </a:solidFill>
                <a:latin typeface="NeueHaasGroteskDisp Pro"/>
                <a:cs typeface="NeueHaasGroteskDisp Pro"/>
              </a:rPr>
              <a:t>4 </a:t>
            </a:r>
            <a:r>
              <a:rPr lang="en-US" sz="1000" b="0" baseline="-5555" dirty="0">
                <a:solidFill>
                  <a:srgbClr val="FFFFFF"/>
                </a:solidFill>
                <a:latin typeface="NeueHaasGroteskDisp Pro"/>
                <a:cs typeface="NeueHaasGroteskDisp Pro"/>
              </a:rPr>
              <a:t>        </a:t>
            </a:r>
            <a:r>
              <a:rPr sz="1000" b="0" spc="2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CARPET</a:t>
            </a:r>
            <a:r>
              <a:rPr sz="1000" b="0" spc="-2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 </a:t>
            </a:r>
            <a:r>
              <a:rPr sz="1000" b="0" spc="2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TILE</a:t>
            </a:r>
            <a:endParaRPr sz="1000" dirty="0">
              <a:latin typeface="NeueHaasGroteskDisp Pro"/>
              <a:cs typeface="NeueHaasGroteskDisp Pro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9716436" y="2429412"/>
            <a:ext cx="1059815" cy="4813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5575" marR="5080" indent="-143510">
              <a:lnSpc>
                <a:spcPct val="100000"/>
              </a:lnSpc>
              <a:spcBef>
                <a:spcPts val="95"/>
              </a:spcBef>
            </a:pPr>
            <a:r>
              <a:rPr sz="1000" b="0" baseline="-13888" dirty="0">
                <a:solidFill>
                  <a:srgbClr val="FFFFFF"/>
                </a:solidFill>
                <a:latin typeface="NeueHaasGroteskDisp Pro"/>
                <a:cs typeface="NeueHaasGroteskDisp Pro"/>
              </a:rPr>
              <a:t>5 </a:t>
            </a:r>
            <a:r>
              <a:rPr lang="en-US" sz="1000" b="0" baseline="-13888" dirty="0">
                <a:solidFill>
                  <a:srgbClr val="FFFFFF"/>
                </a:solidFill>
                <a:latin typeface="NeueHaasGroteskDisp Pro"/>
                <a:cs typeface="NeueHaasGroteskDisp Pro"/>
              </a:rPr>
              <a:t>       </a:t>
            </a:r>
            <a:r>
              <a:rPr sz="1000" b="0" spc="1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WOOD </a:t>
            </a:r>
            <a:r>
              <a:rPr sz="1000" b="0" spc="1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LOOK  </a:t>
            </a:r>
            <a:r>
              <a:rPr sz="1000" b="0" spc="2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LUXURY</a:t>
            </a:r>
            <a:r>
              <a:rPr sz="1000" b="0" spc="-2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 </a:t>
            </a:r>
            <a:r>
              <a:rPr sz="1000" b="0" spc="3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VINYL  </a:t>
            </a:r>
            <a:r>
              <a:rPr sz="1000" b="0" spc="2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TILE</a:t>
            </a:r>
            <a:endParaRPr sz="1000" dirty="0">
              <a:latin typeface="NeueHaasGroteskDisp Pro"/>
              <a:cs typeface="NeueHaasGroteskDisp Pro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744713" y="4228445"/>
            <a:ext cx="9969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0" dirty="0">
                <a:solidFill>
                  <a:srgbClr val="FFFFFF"/>
                </a:solidFill>
                <a:latin typeface="NeueHaasGroteskDisp Pro"/>
                <a:cs typeface="NeueHaasGroteskDisp Pro"/>
              </a:rPr>
              <a:t>6</a:t>
            </a:r>
            <a:endParaRPr sz="1000">
              <a:latin typeface="NeueHaasGroteskDisp Pro"/>
              <a:cs typeface="NeueHaasGroteskDisp Pro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488645" y="4228445"/>
            <a:ext cx="9080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0" dirty="0">
                <a:solidFill>
                  <a:srgbClr val="FFFFFF"/>
                </a:solidFill>
                <a:latin typeface="NeueHaasGroteskDisp Pro"/>
                <a:cs typeface="NeueHaasGroteskDisp Pro"/>
              </a:rPr>
              <a:t>7</a:t>
            </a:r>
            <a:endParaRPr sz="1000">
              <a:latin typeface="NeueHaasGroteskDisp Pro"/>
              <a:cs typeface="NeueHaasGroteskDisp Pro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6230399" y="4228865"/>
            <a:ext cx="947419" cy="32004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67005" marR="5080" indent="-154940">
              <a:lnSpc>
                <a:spcPts val="1120"/>
              </a:lnSpc>
              <a:spcBef>
                <a:spcPts val="200"/>
              </a:spcBef>
            </a:pPr>
            <a:r>
              <a:rPr sz="1000" b="0" dirty="0">
                <a:solidFill>
                  <a:srgbClr val="FFFFFF"/>
                </a:solidFill>
                <a:latin typeface="NeueHaasGroteskDisp Pro"/>
                <a:cs typeface="NeueHaasGroteskDisp Pro"/>
              </a:rPr>
              <a:t>8 </a:t>
            </a:r>
            <a:r>
              <a:rPr lang="en-US" sz="1000" b="0" dirty="0">
                <a:solidFill>
                  <a:srgbClr val="FFFFFF"/>
                </a:solidFill>
                <a:latin typeface="NeueHaasGroteskDisp Pro"/>
                <a:cs typeface="NeueHaasGroteskDisp Pro"/>
              </a:rPr>
              <a:t>   </a:t>
            </a:r>
            <a:r>
              <a:rPr sz="1000" spc="20" dirty="0">
                <a:solidFill>
                  <a:srgbClr val="000009"/>
                </a:solidFill>
                <a:latin typeface="NeueHaasGroteskDisp Pro"/>
              </a:rPr>
              <a:t>REAL WOOD  </a:t>
            </a:r>
            <a:r>
              <a:rPr sz="1000" b="0" spc="2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VENEER</a:t>
            </a:r>
            <a:endParaRPr sz="1000" dirty="0">
              <a:latin typeface="NeueHaasGroteskDisp Pro"/>
              <a:cs typeface="NeueHaasGroteskDisp Pro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7969619" y="4206651"/>
            <a:ext cx="1256665" cy="4813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67005" marR="5080" indent="-154940">
              <a:lnSpc>
                <a:spcPct val="100000"/>
              </a:lnSpc>
              <a:spcBef>
                <a:spcPts val="95"/>
              </a:spcBef>
            </a:pPr>
            <a:r>
              <a:rPr sz="1000" b="0" baseline="-8333" dirty="0">
                <a:solidFill>
                  <a:srgbClr val="FFFFFF"/>
                </a:solidFill>
                <a:latin typeface="NeueHaasGroteskDisp Pro"/>
                <a:cs typeface="NeueHaasGroteskDisp Pro"/>
              </a:rPr>
              <a:t>9 </a:t>
            </a:r>
            <a:r>
              <a:rPr lang="en-US" sz="1000" b="0" baseline="-8333" dirty="0">
                <a:solidFill>
                  <a:srgbClr val="FFFFFF"/>
                </a:solidFill>
                <a:latin typeface="NeueHaasGroteskDisp Pro"/>
                <a:cs typeface="NeueHaasGroteskDisp Pro"/>
              </a:rPr>
              <a:t>       </a:t>
            </a:r>
            <a:r>
              <a:rPr sz="1000" b="0" spc="1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RECYCLED </a:t>
            </a:r>
            <a:r>
              <a:rPr sz="1000" b="0" spc="2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RESIN  </a:t>
            </a:r>
            <a:r>
              <a:rPr sz="1000" b="0" spc="-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&amp; </a:t>
            </a:r>
            <a:r>
              <a:rPr sz="1000" b="0" spc="1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WOOD</a:t>
            </a:r>
            <a:r>
              <a:rPr sz="1000" b="0" spc="7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 </a:t>
            </a:r>
            <a:r>
              <a:rPr sz="1000" b="0" spc="2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SOLID</a:t>
            </a:r>
            <a:endParaRPr sz="1000" dirty="0">
              <a:latin typeface="NeueHaasGroteskDisp Pro"/>
              <a:cs typeface="NeueHaasGroteskDisp Pro"/>
            </a:endParaRPr>
          </a:p>
          <a:p>
            <a:pPr marL="167005">
              <a:lnSpc>
                <a:spcPts val="1190"/>
              </a:lnSpc>
            </a:pPr>
            <a:r>
              <a:rPr sz="1000" b="0" spc="1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SURFACE</a:t>
            </a:r>
            <a:endParaRPr sz="1000" dirty="0">
              <a:latin typeface="NeueHaasGroteskDisp Pro"/>
              <a:cs typeface="NeueHaasGroteskDisp Pro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9674247" y="4197515"/>
            <a:ext cx="1215390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7485" marR="5080" indent="-185420">
              <a:lnSpc>
                <a:spcPct val="100000"/>
              </a:lnSpc>
              <a:spcBef>
                <a:spcPts val="105"/>
              </a:spcBef>
            </a:pPr>
            <a:r>
              <a:rPr sz="1000" b="0" spc="7" baseline="-5555" dirty="0">
                <a:solidFill>
                  <a:srgbClr val="FFFFFF"/>
                </a:solidFill>
                <a:latin typeface="NeueHaasGroteskDisp Pro"/>
                <a:cs typeface="NeueHaasGroteskDisp Pro"/>
              </a:rPr>
              <a:t>10 </a:t>
            </a:r>
            <a:r>
              <a:rPr lang="en-US" sz="1000" b="0" spc="7" baseline="-5555" dirty="0">
                <a:solidFill>
                  <a:srgbClr val="FFFFFF"/>
                </a:solidFill>
                <a:latin typeface="NeueHaasGroteskDisp Pro"/>
                <a:cs typeface="NeueHaasGroteskDisp Pro"/>
              </a:rPr>
              <a:t>        </a:t>
            </a:r>
            <a:r>
              <a:rPr sz="1000" b="0" spc="3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MARBLE </a:t>
            </a:r>
            <a:r>
              <a:rPr sz="1000" b="0" spc="1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LOOK  </a:t>
            </a:r>
            <a:r>
              <a:rPr lang="en-US" sz="1000" b="0" spc="1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    </a:t>
            </a:r>
            <a:r>
              <a:rPr sz="1000" b="0" spc="3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QUARTZ</a:t>
            </a:r>
            <a:endParaRPr sz="1000" dirty="0">
              <a:latin typeface="NeueHaasGroteskDisp Pro"/>
              <a:cs typeface="NeueHaasGroteskDisp Pro"/>
            </a:endParaRPr>
          </a:p>
        </p:txBody>
      </p:sp>
      <p:graphicFrame>
        <p:nvGraphicFramePr>
          <p:cNvPr id="43" name="object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8407466"/>
              </p:ext>
            </p:extLst>
          </p:nvPr>
        </p:nvGraphicFramePr>
        <p:xfrm>
          <a:off x="2714177" y="6125002"/>
          <a:ext cx="8406764" cy="28320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63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7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5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8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67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5547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5511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53670">
                <a:tc>
                  <a:txBody>
                    <a:bodyPr/>
                    <a:lstStyle/>
                    <a:p>
                      <a:pPr marL="31750">
                        <a:lnSpc>
                          <a:spcPts val="1110"/>
                        </a:lnSpc>
                      </a:pPr>
                      <a:r>
                        <a:rPr sz="1000" b="0" spc="-10" dirty="0">
                          <a:solidFill>
                            <a:srgbClr val="FFFFFF"/>
                          </a:solidFill>
                          <a:latin typeface="NeueHaasGroteskDisp Pro"/>
                          <a:cs typeface="NeueHaasGroteskDisp Pro"/>
                        </a:rPr>
                        <a:t>11</a:t>
                      </a:r>
                      <a:endParaRPr sz="1000">
                        <a:latin typeface="NeueHaasGroteskDisp Pro"/>
                        <a:cs typeface="NeueHaasGroteskDisp Pr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8895">
                        <a:lnSpc>
                          <a:spcPts val="1055"/>
                        </a:lnSpc>
                      </a:pPr>
                      <a:r>
                        <a:rPr sz="1000" b="0" spc="20" dirty="0">
                          <a:solidFill>
                            <a:srgbClr val="000009"/>
                          </a:solidFill>
                          <a:latin typeface="NeueHaasGroteskDisp Pro"/>
                          <a:cs typeface="NeueHaasGroteskDisp Pro"/>
                        </a:rPr>
                        <a:t>ACOUSTIC</a:t>
                      </a:r>
                      <a:r>
                        <a:rPr sz="1000" b="0" spc="35" dirty="0">
                          <a:solidFill>
                            <a:srgbClr val="000009"/>
                          </a:solidFill>
                          <a:latin typeface="NeueHaasGroteskDisp Pro"/>
                          <a:cs typeface="NeueHaasGroteskDisp Pro"/>
                        </a:rPr>
                        <a:t> </a:t>
                      </a:r>
                      <a:r>
                        <a:rPr sz="1000" b="0" spc="25" dirty="0">
                          <a:solidFill>
                            <a:srgbClr val="000009"/>
                          </a:solidFill>
                          <a:latin typeface="NeueHaasGroteskDisp Pro"/>
                          <a:cs typeface="NeueHaasGroteskDisp Pro"/>
                        </a:rPr>
                        <a:t>CEILING</a:t>
                      </a:r>
                      <a:endParaRPr sz="1000" dirty="0">
                        <a:latin typeface="NeueHaasGroteskDisp Pro"/>
                        <a:cs typeface="NeueHaasGroteskDisp Pr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2245">
                        <a:lnSpc>
                          <a:spcPts val="1070"/>
                        </a:lnSpc>
                        <a:spcBef>
                          <a:spcPts val="40"/>
                        </a:spcBef>
                      </a:pPr>
                      <a:r>
                        <a:rPr sz="1000" b="0" spc="5" dirty="0">
                          <a:solidFill>
                            <a:srgbClr val="FFFFFF"/>
                          </a:solidFill>
                          <a:latin typeface="NeueHaasGroteskDisp Pro"/>
                          <a:cs typeface="NeueHaasGroteskDisp Pro"/>
                        </a:rPr>
                        <a:t>12</a:t>
                      </a:r>
                      <a:endParaRPr sz="1000">
                        <a:latin typeface="NeueHaasGroteskDisp Pro"/>
                        <a:cs typeface="NeueHaasGroteskDisp Pro"/>
                      </a:endParaRPr>
                    </a:p>
                  </a:txBody>
                  <a:tcPr marL="0" marR="0" marT="508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015"/>
                        </a:lnSpc>
                      </a:pPr>
                      <a:r>
                        <a:rPr sz="1000" b="0" spc="5" dirty="0">
                          <a:solidFill>
                            <a:srgbClr val="000009"/>
                          </a:solidFill>
                          <a:latin typeface="NeueHaasGroteskDisp Pro"/>
                          <a:cs typeface="NeueHaasGroteskDisp Pro"/>
                        </a:rPr>
                        <a:t>METAL</a:t>
                      </a:r>
                      <a:r>
                        <a:rPr sz="1000" b="0" spc="40" dirty="0">
                          <a:solidFill>
                            <a:srgbClr val="000009"/>
                          </a:solidFill>
                          <a:latin typeface="NeueHaasGroteskDisp Pro"/>
                          <a:cs typeface="NeueHaasGroteskDisp Pro"/>
                        </a:rPr>
                        <a:t> </a:t>
                      </a:r>
                      <a:r>
                        <a:rPr sz="1000" b="0" spc="20" dirty="0">
                          <a:solidFill>
                            <a:srgbClr val="000009"/>
                          </a:solidFill>
                          <a:latin typeface="NeueHaasGroteskDisp Pro"/>
                          <a:cs typeface="NeueHaasGroteskDisp Pro"/>
                        </a:rPr>
                        <a:t>MESH</a:t>
                      </a:r>
                      <a:endParaRPr sz="1000">
                        <a:latin typeface="NeueHaasGroteskDisp Pro"/>
                        <a:cs typeface="NeueHaasGroteskDisp Pr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6830" algn="r">
                        <a:lnSpc>
                          <a:spcPts val="1070"/>
                        </a:lnSpc>
                        <a:spcBef>
                          <a:spcPts val="40"/>
                        </a:spcBef>
                      </a:pPr>
                      <a:r>
                        <a:rPr sz="1000" b="0" spc="15" dirty="0">
                          <a:solidFill>
                            <a:srgbClr val="FFFFFF"/>
                          </a:solidFill>
                          <a:latin typeface="NeueHaasGroteskDisp Pro"/>
                          <a:cs typeface="NeueHaasGroteskDisp Pro"/>
                        </a:rPr>
                        <a:t>13</a:t>
                      </a:r>
                      <a:endParaRPr sz="1000">
                        <a:latin typeface="NeueHaasGroteskDisp Pro"/>
                        <a:cs typeface="NeueHaasGroteskDisp Pro"/>
                      </a:endParaRPr>
                    </a:p>
                  </a:txBody>
                  <a:tcPr marL="0" marR="0" marT="5080" marB="0"/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015"/>
                        </a:lnSpc>
                      </a:pPr>
                      <a:r>
                        <a:rPr sz="1000" b="0" spc="20" dirty="0">
                          <a:solidFill>
                            <a:srgbClr val="000009"/>
                          </a:solidFill>
                          <a:latin typeface="NeueHaasGroteskDisp Pro"/>
                          <a:cs typeface="NeueHaasGroteskDisp Pro"/>
                        </a:rPr>
                        <a:t>ACOUSTIC</a:t>
                      </a:r>
                      <a:r>
                        <a:rPr sz="1000" b="0" spc="35" dirty="0">
                          <a:solidFill>
                            <a:srgbClr val="000009"/>
                          </a:solidFill>
                          <a:latin typeface="NeueHaasGroteskDisp Pro"/>
                          <a:cs typeface="NeueHaasGroteskDisp Pro"/>
                        </a:rPr>
                        <a:t> </a:t>
                      </a:r>
                      <a:r>
                        <a:rPr sz="1000" b="0" spc="-10" dirty="0">
                          <a:solidFill>
                            <a:srgbClr val="000009"/>
                          </a:solidFill>
                          <a:latin typeface="NeueHaasGroteskDisp Pro"/>
                          <a:cs typeface="NeueHaasGroteskDisp Pro"/>
                        </a:rPr>
                        <a:t>FELT</a:t>
                      </a:r>
                      <a:endParaRPr sz="1000">
                        <a:latin typeface="NeueHaasGroteskDisp Pro"/>
                        <a:cs typeface="NeueHaasGroteskDisp Pr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5904">
                        <a:lnSpc>
                          <a:spcPts val="1015"/>
                        </a:lnSpc>
                      </a:pPr>
                      <a:r>
                        <a:rPr sz="1500" b="0" spc="-7" baseline="-13888" dirty="0">
                          <a:solidFill>
                            <a:srgbClr val="FFFFFF"/>
                          </a:solidFill>
                          <a:latin typeface="NeueHaasGroteskDisp Pro"/>
                          <a:cs typeface="NeueHaasGroteskDisp Pro"/>
                        </a:rPr>
                        <a:t>14 </a:t>
                      </a:r>
                      <a:r>
                        <a:rPr lang="en-US" sz="1500" b="0" spc="-7" baseline="-13888" dirty="0">
                          <a:solidFill>
                            <a:srgbClr val="FFFFFF"/>
                          </a:solidFill>
                          <a:latin typeface="NeueHaasGroteskDisp Pro"/>
                          <a:cs typeface="NeueHaasGroteskDisp Pro"/>
                        </a:rPr>
                        <a:t>   </a:t>
                      </a:r>
                      <a:r>
                        <a:rPr sz="1000" b="0" spc="25" dirty="0">
                          <a:solidFill>
                            <a:srgbClr val="000009"/>
                          </a:solidFill>
                          <a:latin typeface="NeueHaasGroteskDisp Pro"/>
                          <a:cs typeface="NeueHaasGroteskDisp Pro"/>
                        </a:rPr>
                        <a:t>REAL </a:t>
                      </a:r>
                      <a:r>
                        <a:rPr sz="1000" b="0" spc="15" dirty="0">
                          <a:solidFill>
                            <a:srgbClr val="000009"/>
                          </a:solidFill>
                          <a:latin typeface="NeueHaasGroteskDisp Pro"/>
                          <a:cs typeface="NeueHaasGroteskDisp Pro"/>
                        </a:rPr>
                        <a:t>WOOD</a:t>
                      </a:r>
                      <a:r>
                        <a:rPr sz="1000" b="0" spc="5" dirty="0">
                          <a:solidFill>
                            <a:srgbClr val="000009"/>
                          </a:solidFill>
                          <a:latin typeface="NeueHaasGroteskDisp Pro"/>
                          <a:cs typeface="NeueHaasGroteskDisp Pro"/>
                        </a:rPr>
                        <a:t> </a:t>
                      </a:r>
                      <a:r>
                        <a:rPr sz="1000" b="0" spc="25" dirty="0">
                          <a:solidFill>
                            <a:srgbClr val="000009"/>
                          </a:solidFill>
                          <a:latin typeface="NeueHaasGroteskDisp Pro"/>
                          <a:cs typeface="NeueHaasGroteskDisp Pro"/>
                        </a:rPr>
                        <a:t>CEILING</a:t>
                      </a:r>
                      <a:endParaRPr sz="1000" dirty="0">
                        <a:latin typeface="NeueHaasGroteskDisp Pro"/>
                        <a:cs typeface="NeueHaasGroteskDisp Pr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350">
                        <a:lnSpc>
                          <a:spcPts val="1015"/>
                        </a:lnSpc>
                      </a:pPr>
                      <a:r>
                        <a:rPr sz="1500" b="0" spc="7" baseline="-13888" dirty="0">
                          <a:solidFill>
                            <a:srgbClr val="FFFFFF"/>
                          </a:solidFill>
                          <a:latin typeface="NeueHaasGroteskDisp Pro"/>
                          <a:cs typeface="NeueHaasGroteskDisp Pro"/>
                        </a:rPr>
                        <a:t>15</a:t>
                      </a:r>
                      <a:r>
                        <a:rPr sz="1500" b="0" spc="247" baseline="-13888" dirty="0">
                          <a:solidFill>
                            <a:srgbClr val="FFFFFF"/>
                          </a:solidFill>
                          <a:latin typeface="NeueHaasGroteskDisp Pro"/>
                          <a:cs typeface="NeueHaasGroteskDisp Pro"/>
                        </a:rPr>
                        <a:t> </a:t>
                      </a:r>
                      <a:r>
                        <a:rPr lang="en-US" sz="1500" b="0" spc="247" baseline="-13888" dirty="0">
                          <a:solidFill>
                            <a:srgbClr val="FFFFFF"/>
                          </a:solidFill>
                          <a:latin typeface="NeueHaasGroteskDisp Pro"/>
                          <a:cs typeface="NeueHaasGroteskDisp Pro"/>
                        </a:rPr>
                        <a:t> </a:t>
                      </a:r>
                      <a:r>
                        <a:rPr sz="1000" b="0" spc="20" dirty="0">
                          <a:solidFill>
                            <a:srgbClr val="000009"/>
                          </a:solidFill>
                          <a:latin typeface="NeueHaasGroteskDisp Pro"/>
                          <a:cs typeface="NeueHaasGroteskDisp Pro"/>
                        </a:rPr>
                        <a:t>ACOUSTIC</a:t>
                      </a:r>
                      <a:r>
                        <a:rPr sz="1000" b="0" spc="-50" dirty="0">
                          <a:solidFill>
                            <a:srgbClr val="000009"/>
                          </a:solidFill>
                          <a:latin typeface="NeueHaasGroteskDisp Pro"/>
                          <a:cs typeface="NeueHaasGroteskDisp Pro"/>
                        </a:rPr>
                        <a:t> </a:t>
                      </a:r>
                      <a:r>
                        <a:rPr sz="1000" b="0" spc="20" dirty="0">
                          <a:solidFill>
                            <a:srgbClr val="000009"/>
                          </a:solidFill>
                          <a:latin typeface="NeueHaasGroteskDisp Pro"/>
                          <a:cs typeface="NeueHaasGroteskDisp Pro"/>
                        </a:rPr>
                        <a:t>GYPSUM</a:t>
                      </a:r>
                      <a:endParaRPr sz="1000" dirty="0">
                        <a:latin typeface="NeueHaasGroteskDisp Pro"/>
                        <a:cs typeface="NeueHaasGroteskDisp Pro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95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919"/>
                        </a:lnSpc>
                      </a:pPr>
                      <a:r>
                        <a:rPr sz="1000" b="0" spc="20" dirty="0">
                          <a:solidFill>
                            <a:srgbClr val="000009"/>
                          </a:solidFill>
                          <a:latin typeface="NeueHaasGroteskDisp Pro"/>
                          <a:cs typeface="NeueHaasGroteskDisp Pro"/>
                        </a:rPr>
                        <a:t>TILE </a:t>
                      </a:r>
                      <a:r>
                        <a:rPr sz="1000" b="0" spc="25" dirty="0">
                          <a:solidFill>
                            <a:srgbClr val="000009"/>
                          </a:solidFill>
                          <a:latin typeface="NeueHaasGroteskDisp Pro"/>
                          <a:cs typeface="NeueHaasGroteskDisp Pro"/>
                        </a:rPr>
                        <a:t>PLANT</a:t>
                      </a:r>
                      <a:r>
                        <a:rPr sz="1000" b="0" spc="55" dirty="0">
                          <a:solidFill>
                            <a:srgbClr val="000009"/>
                          </a:solidFill>
                          <a:latin typeface="NeueHaasGroteskDisp Pro"/>
                          <a:cs typeface="NeueHaasGroteskDisp Pro"/>
                        </a:rPr>
                        <a:t> </a:t>
                      </a:r>
                      <a:r>
                        <a:rPr sz="1000" b="0" spc="20" dirty="0">
                          <a:solidFill>
                            <a:srgbClr val="000009"/>
                          </a:solidFill>
                          <a:latin typeface="NeueHaasGroteskDisp Pro"/>
                          <a:cs typeface="NeueHaasGroteskDisp Pro"/>
                        </a:rPr>
                        <a:t>BASED</a:t>
                      </a:r>
                      <a:endParaRPr sz="1000">
                        <a:latin typeface="NeueHaasGroteskDisp Pro"/>
                        <a:cs typeface="NeueHaasGroteskDisp Pr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>
                        <a:lnSpc>
                          <a:spcPts val="919"/>
                        </a:lnSpc>
                      </a:pPr>
                      <a:r>
                        <a:rPr sz="1000" b="0" spc="25" dirty="0">
                          <a:solidFill>
                            <a:srgbClr val="000009"/>
                          </a:solidFill>
                          <a:latin typeface="NeueHaasGroteskDisp Pro"/>
                          <a:cs typeface="NeueHaasGroteskDisp Pro"/>
                        </a:rPr>
                        <a:t>CEILING</a:t>
                      </a:r>
                      <a:r>
                        <a:rPr sz="1000" b="0" spc="35" dirty="0">
                          <a:solidFill>
                            <a:srgbClr val="000009"/>
                          </a:solidFill>
                          <a:latin typeface="NeueHaasGroteskDisp Pro"/>
                          <a:cs typeface="NeueHaasGroteskDisp Pro"/>
                        </a:rPr>
                        <a:t> </a:t>
                      </a:r>
                      <a:r>
                        <a:rPr sz="1000" b="0" spc="20" dirty="0">
                          <a:solidFill>
                            <a:srgbClr val="000009"/>
                          </a:solidFill>
                          <a:latin typeface="NeueHaasGroteskDisp Pro"/>
                          <a:cs typeface="NeueHaasGroteskDisp Pro"/>
                        </a:rPr>
                        <a:t>TILE</a:t>
                      </a:r>
                      <a:endParaRPr sz="1000">
                        <a:latin typeface="NeueHaasGroteskDisp Pro"/>
                        <a:cs typeface="NeueHaasGroteskDisp Pr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919"/>
                        </a:lnSpc>
                      </a:pPr>
                      <a:r>
                        <a:rPr sz="1000" b="0" spc="25" dirty="0">
                          <a:solidFill>
                            <a:srgbClr val="000009"/>
                          </a:solidFill>
                          <a:latin typeface="NeueHaasGroteskDisp Pro"/>
                          <a:cs typeface="NeueHaasGroteskDisp Pro"/>
                        </a:rPr>
                        <a:t>CEILING</a:t>
                      </a:r>
                      <a:r>
                        <a:rPr sz="1000" b="0" spc="35" dirty="0">
                          <a:solidFill>
                            <a:srgbClr val="000009"/>
                          </a:solidFill>
                          <a:latin typeface="NeueHaasGroteskDisp Pro"/>
                          <a:cs typeface="NeueHaasGroteskDisp Pro"/>
                        </a:rPr>
                        <a:t> </a:t>
                      </a:r>
                      <a:r>
                        <a:rPr sz="1000" b="0" spc="10" dirty="0">
                          <a:solidFill>
                            <a:srgbClr val="000009"/>
                          </a:solidFill>
                          <a:latin typeface="NeueHaasGroteskDisp Pro"/>
                          <a:cs typeface="NeueHaasGroteskDisp Pro"/>
                        </a:rPr>
                        <a:t>PANELS</a:t>
                      </a:r>
                      <a:endParaRPr sz="1000" dirty="0">
                        <a:latin typeface="NeueHaasGroteskDisp Pro"/>
                        <a:cs typeface="NeueHaasGroteskDisp Pr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26720">
                        <a:lnSpc>
                          <a:spcPts val="919"/>
                        </a:lnSpc>
                      </a:pPr>
                      <a:r>
                        <a:rPr lang="en-US" sz="1000" b="0" spc="20" dirty="0">
                          <a:solidFill>
                            <a:srgbClr val="000009"/>
                          </a:solidFill>
                          <a:latin typeface="NeueHaasGroteskDisp Pro"/>
                          <a:cs typeface="NeueHaasGroteskDisp Pro"/>
                        </a:rPr>
                        <a:t> </a:t>
                      </a:r>
                      <a:r>
                        <a:rPr sz="1000" b="0" spc="20" dirty="0">
                          <a:solidFill>
                            <a:srgbClr val="000009"/>
                          </a:solidFill>
                          <a:latin typeface="NeueHaasGroteskDisp Pro"/>
                          <a:cs typeface="NeueHaasGroteskDisp Pro"/>
                        </a:rPr>
                        <a:t>BAFFLES</a:t>
                      </a:r>
                      <a:endParaRPr sz="1000" dirty="0">
                        <a:latin typeface="NeueHaasGroteskDisp Pro"/>
                        <a:cs typeface="NeueHaasGroteskDisp Pr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06070">
                        <a:lnSpc>
                          <a:spcPts val="919"/>
                        </a:lnSpc>
                      </a:pPr>
                      <a:r>
                        <a:rPr lang="en-US" sz="1000" b="0" spc="25" dirty="0">
                          <a:solidFill>
                            <a:srgbClr val="000009"/>
                          </a:solidFill>
                          <a:latin typeface="NeueHaasGroteskDisp Pro"/>
                          <a:cs typeface="NeueHaasGroteskDisp Pro"/>
                        </a:rPr>
                        <a:t> </a:t>
                      </a:r>
                      <a:r>
                        <a:rPr sz="1000" b="0" spc="25" dirty="0">
                          <a:solidFill>
                            <a:srgbClr val="000009"/>
                          </a:solidFill>
                          <a:latin typeface="NeueHaasGroteskDisp Pro"/>
                          <a:cs typeface="NeueHaasGroteskDisp Pro"/>
                        </a:rPr>
                        <a:t>CEILING</a:t>
                      </a:r>
                      <a:endParaRPr sz="1000" dirty="0">
                        <a:latin typeface="NeueHaasGroteskDisp Pro"/>
                        <a:cs typeface="NeueHaasGroteskDisp Pro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4" name="object 44"/>
          <p:cNvSpPr/>
          <p:nvPr/>
        </p:nvSpPr>
        <p:spPr>
          <a:xfrm>
            <a:off x="2710357" y="3013227"/>
            <a:ext cx="1502270" cy="111743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452111" y="3013240"/>
            <a:ext cx="1499880" cy="110968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935620" y="3013227"/>
            <a:ext cx="1502270" cy="1117434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9677374" y="3013227"/>
            <a:ext cx="1502270" cy="111743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196400" y="3013227"/>
            <a:ext cx="1502261" cy="1121168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0521543" y="3982928"/>
            <a:ext cx="660615" cy="147733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293753" y="2234031"/>
            <a:ext cx="660615" cy="147726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1178219" y="230589"/>
            <a:ext cx="847037" cy="850084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554539" y="3986670"/>
            <a:ext cx="660615" cy="147725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554539" y="2234031"/>
            <a:ext cx="660615" cy="147726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8788768" y="2234031"/>
            <a:ext cx="660615" cy="147726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545585" y="5848222"/>
            <a:ext cx="660615" cy="147737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8767291" y="5848222"/>
            <a:ext cx="660624" cy="147737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0704678" y="1980567"/>
            <a:ext cx="477481" cy="40119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735146" y="3586607"/>
            <a:ext cx="477479" cy="401192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7171842" y="5164061"/>
            <a:ext cx="526821" cy="349491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7221181" y="1980567"/>
            <a:ext cx="477480" cy="40119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835679" y="1828444"/>
            <a:ext cx="388238" cy="392887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5574906" y="1871408"/>
            <a:ext cx="374491" cy="358698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8971901" y="1339596"/>
            <a:ext cx="477483" cy="401192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0846117" y="1540402"/>
            <a:ext cx="315912" cy="423157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9059443" y="1821700"/>
            <a:ext cx="380974" cy="353847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5639436" y="3691648"/>
            <a:ext cx="315923" cy="423151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8805088" y="3651935"/>
            <a:ext cx="632794" cy="477397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7171842" y="3347643"/>
            <a:ext cx="526821" cy="349491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7221181" y="3748519"/>
            <a:ext cx="477480" cy="401193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0862163" y="3505415"/>
            <a:ext cx="315919" cy="423163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0655337" y="3098800"/>
            <a:ext cx="526821" cy="349491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0464863" y="3571595"/>
            <a:ext cx="380974" cy="353847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8960394" y="3227704"/>
            <a:ext cx="477483" cy="401192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8298129" y="3267154"/>
            <a:ext cx="632942" cy="346338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906444" y="5375961"/>
            <a:ext cx="315924" cy="423150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582212" y="4986718"/>
            <a:ext cx="632942" cy="346341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8603900" y="1571628"/>
            <a:ext cx="407067" cy="581390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9046933" y="5437238"/>
            <a:ext cx="380987" cy="353860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10652823" y="5624372"/>
            <a:ext cx="526821" cy="349491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10862163" y="5164278"/>
            <a:ext cx="315919" cy="423162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7065867" y="5518568"/>
            <a:ext cx="632794" cy="477391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5547207" y="5571213"/>
            <a:ext cx="388226" cy="392871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">
            <a:extLst>
              <a:ext uri="{FF2B5EF4-FFF2-40B4-BE49-F238E27FC236}">
                <a16:creationId xmlns:a16="http://schemas.microsoft.com/office/drawing/2014/main" id="{C95C9FCA-DA20-CD73-2BCC-784BA9407E79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353059" y="6462661"/>
            <a:ext cx="2372360" cy="133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65"/>
              </a:lnSpc>
            </a:pPr>
            <a:r>
              <a:rPr spc="5" dirty="0"/>
              <a:t>New </a:t>
            </a:r>
            <a:r>
              <a:rPr spc="-5" dirty="0"/>
              <a:t>York </a:t>
            </a:r>
            <a:r>
              <a:rPr spc="15" dirty="0"/>
              <a:t>Build </a:t>
            </a:r>
            <a:r>
              <a:rPr spc="10" dirty="0"/>
              <a:t>Conference </a:t>
            </a:r>
            <a:r>
              <a:rPr b="0" dirty="0">
                <a:latin typeface="NeueHaasGroteskDisp Pro"/>
                <a:cs typeface="NeueHaasGroteskDisp Pro"/>
              </a:rPr>
              <a:t>| </a:t>
            </a:r>
            <a:r>
              <a:rPr spc="10" dirty="0"/>
              <a:t>February 13,</a:t>
            </a:r>
            <a:r>
              <a:rPr spc="-10" dirty="0"/>
              <a:t> </a:t>
            </a:r>
            <a:r>
              <a:rPr spc="5" dirty="0"/>
              <a:t>2023</a:t>
            </a:r>
          </a:p>
        </p:txBody>
      </p:sp>
      <p:sp>
        <p:nvSpPr>
          <p:cNvPr id="99" name="object 4">
            <a:extLst>
              <a:ext uri="{FF2B5EF4-FFF2-40B4-BE49-F238E27FC236}">
                <a16:creationId xmlns:a16="http://schemas.microsoft.com/office/drawing/2014/main" id="{42DD0E58-5011-76C6-E499-93F080F16ECE}"/>
              </a:ext>
            </a:extLst>
          </p:cNvPr>
          <p:cNvSpPr txBox="1"/>
          <p:nvPr/>
        </p:nvSpPr>
        <p:spPr>
          <a:xfrm>
            <a:off x="353059" y="383540"/>
            <a:ext cx="4060190" cy="432434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60"/>
              </a:spcBef>
            </a:pPr>
            <a:r>
              <a:rPr sz="1200" b="1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WORKSHOP </a:t>
            </a:r>
            <a:r>
              <a:rPr sz="1200" b="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| </a:t>
            </a:r>
            <a:r>
              <a:rPr sz="1200" b="1" spc="5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Materials </a:t>
            </a:r>
            <a:r>
              <a:rPr sz="1200" b="1" spc="10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and</a:t>
            </a:r>
            <a:r>
              <a:rPr sz="1200" b="1" spc="-30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 </a:t>
            </a:r>
            <a:r>
              <a:rPr sz="1200" b="1" spc="5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Health:</a:t>
            </a:r>
            <a:endParaRPr sz="1200" dirty="0">
              <a:latin typeface="Neue Haas Grotesk Display Pro"/>
              <a:cs typeface="Neue Haas Grotesk Display Pro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1200" b="1" spc="10" dirty="0">
                <a:solidFill>
                  <a:schemeClr val="accent1"/>
                </a:solidFill>
                <a:latin typeface="Neue Haas Grotesk Display Pro"/>
                <a:cs typeface="Neue Haas Grotesk Display Pro"/>
              </a:rPr>
              <a:t>Designing Building Solutions </a:t>
            </a:r>
            <a:r>
              <a:rPr sz="1200" b="1" dirty="0">
                <a:solidFill>
                  <a:schemeClr val="accent1"/>
                </a:solidFill>
                <a:latin typeface="Neue Haas Grotesk Display Pro"/>
                <a:cs typeface="Neue Haas Grotesk Display Pro"/>
              </a:rPr>
              <a:t>for </a:t>
            </a:r>
            <a:r>
              <a:rPr sz="1200" b="1" spc="10" dirty="0">
                <a:solidFill>
                  <a:schemeClr val="accent1"/>
                </a:solidFill>
                <a:latin typeface="Neue Haas Grotesk Display Pro"/>
                <a:cs typeface="Neue Haas Grotesk Display Pro"/>
              </a:rPr>
              <a:t>Human</a:t>
            </a:r>
            <a:r>
              <a:rPr sz="1200" b="1" spc="55" dirty="0">
                <a:solidFill>
                  <a:schemeClr val="accent1"/>
                </a:solidFill>
                <a:latin typeface="Neue Haas Grotesk Display Pro"/>
                <a:cs typeface="Neue Haas Grotesk Display Pro"/>
              </a:rPr>
              <a:t> </a:t>
            </a:r>
            <a:r>
              <a:rPr sz="1200" b="1" spc="5" dirty="0">
                <a:solidFill>
                  <a:schemeClr val="accent1"/>
                </a:solidFill>
                <a:latin typeface="Neue Haas Grotesk Display Pro"/>
                <a:cs typeface="Neue Haas Grotesk Display Pro"/>
              </a:rPr>
              <a:t>Well-Being</a:t>
            </a:r>
            <a:endParaRPr sz="1200" dirty="0">
              <a:solidFill>
                <a:schemeClr val="accent1"/>
              </a:solidFill>
              <a:latin typeface="Neue Haas Grotesk Display Pro"/>
              <a:cs typeface="Neue Haas Grotesk Display Pro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1695" y="6858000"/>
                </a:lnTo>
                <a:lnTo>
                  <a:pt x="12191695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193998" y="3075211"/>
            <a:ext cx="2959402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0" dirty="0"/>
              <a:t>Thank</a:t>
            </a:r>
            <a:r>
              <a:rPr spc="-10" dirty="0"/>
              <a:t> </a:t>
            </a:r>
            <a:r>
              <a:rPr spc="-65" dirty="0"/>
              <a:t>You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087" y="0"/>
            <a:ext cx="12176607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350" y="6350"/>
            <a:ext cx="12185650" cy="6845300"/>
          </a:xfrm>
          <a:custGeom>
            <a:avLst/>
            <a:gdLst/>
            <a:ahLst/>
            <a:cxnLst/>
            <a:rect l="l" t="t" r="r" b="b"/>
            <a:pathLst>
              <a:path w="12185650" h="6845300">
                <a:moveTo>
                  <a:pt x="0" y="6845300"/>
                </a:moveTo>
                <a:lnTo>
                  <a:pt x="12185345" y="6845300"/>
                </a:lnTo>
                <a:lnTo>
                  <a:pt x="12185345" y="0"/>
                </a:lnTo>
                <a:lnTo>
                  <a:pt x="0" y="0"/>
                </a:lnTo>
                <a:lnTo>
                  <a:pt x="0" y="6845300"/>
                </a:lnTo>
                <a:close/>
              </a:path>
            </a:pathLst>
          </a:custGeom>
          <a:solidFill>
            <a:srgbClr val="231F20">
              <a:alpha val="2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350" y="6851650"/>
            <a:ext cx="12185650" cy="0"/>
          </a:xfrm>
          <a:custGeom>
            <a:avLst/>
            <a:gdLst/>
            <a:ahLst/>
            <a:cxnLst/>
            <a:rect l="l" t="t" r="r" b="b"/>
            <a:pathLst>
              <a:path w="12185650">
                <a:moveTo>
                  <a:pt x="0" y="0"/>
                </a:moveTo>
                <a:lnTo>
                  <a:pt x="12185345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350" y="6350"/>
            <a:ext cx="12185650" cy="6845300"/>
          </a:xfrm>
          <a:custGeom>
            <a:avLst/>
            <a:gdLst/>
            <a:ahLst/>
            <a:cxnLst/>
            <a:rect l="l" t="t" r="r" b="b"/>
            <a:pathLst>
              <a:path w="12185650" h="6845300">
                <a:moveTo>
                  <a:pt x="12185345" y="0"/>
                </a:moveTo>
                <a:lnTo>
                  <a:pt x="0" y="0"/>
                </a:lnTo>
                <a:lnTo>
                  <a:pt x="0" y="68453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7310" algn="ctr">
              <a:lnSpc>
                <a:spcPct val="100000"/>
              </a:lnSpc>
              <a:spcBef>
                <a:spcPts val="100"/>
              </a:spcBef>
            </a:pPr>
            <a:r>
              <a:rPr spc="10" dirty="0"/>
              <a:t>Section</a:t>
            </a:r>
            <a:r>
              <a:rPr spc="55" dirty="0"/>
              <a:t> </a:t>
            </a:r>
            <a:r>
              <a:rPr spc="10" dirty="0"/>
              <a:t>1:</a:t>
            </a:r>
          </a:p>
          <a:p>
            <a:pPr algn="ctr">
              <a:lnSpc>
                <a:spcPct val="100000"/>
              </a:lnSpc>
            </a:pPr>
            <a:r>
              <a:rPr dirty="0"/>
              <a:t>What </a:t>
            </a:r>
            <a:r>
              <a:rPr spc="10" dirty="0"/>
              <a:t>Defines </a:t>
            </a:r>
            <a:r>
              <a:rPr dirty="0"/>
              <a:t>a Healthy</a:t>
            </a:r>
            <a:r>
              <a:rPr spc="195" dirty="0"/>
              <a:t> </a:t>
            </a:r>
            <a:r>
              <a:rPr dirty="0"/>
              <a:t>Material?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00038" y="990"/>
            <a:ext cx="5991656" cy="68570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65"/>
              </a:lnSpc>
            </a:pPr>
            <a:r>
              <a:rPr spc="5" dirty="0"/>
              <a:t>New </a:t>
            </a:r>
            <a:r>
              <a:rPr spc="-5" dirty="0"/>
              <a:t>York </a:t>
            </a:r>
            <a:r>
              <a:rPr spc="15" dirty="0"/>
              <a:t>Build </a:t>
            </a:r>
            <a:r>
              <a:rPr spc="10" dirty="0"/>
              <a:t>Conference </a:t>
            </a:r>
            <a:r>
              <a:rPr b="0" dirty="0">
                <a:latin typeface="NeueHaasGroteskDisp Pro"/>
                <a:cs typeface="NeueHaasGroteskDisp Pro"/>
              </a:rPr>
              <a:t>| </a:t>
            </a:r>
            <a:r>
              <a:rPr spc="10" dirty="0"/>
              <a:t>February 13,</a:t>
            </a:r>
            <a:r>
              <a:rPr spc="-10" dirty="0"/>
              <a:t> </a:t>
            </a:r>
            <a:r>
              <a:rPr spc="5" dirty="0"/>
              <a:t>2023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53059" y="1110485"/>
            <a:ext cx="4358640" cy="30619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Ways </a:t>
            </a:r>
            <a:r>
              <a:rPr sz="2400" b="1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to </a:t>
            </a:r>
            <a:r>
              <a:rPr sz="2400" b="1" spc="30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Look </a:t>
            </a:r>
            <a:r>
              <a:rPr sz="2400" b="1" spc="10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at </a:t>
            </a:r>
            <a:r>
              <a:rPr sz="2400" b="1" spc="35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Material</a:t>
            </a:r>
            <a:r>
              <a:rPr sz="2400" b="1" spc="130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 </a:t>
            </a:r>
            <a:r>
              <a:rPr sz="2400" b="1" spc="40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Health</a:t>
            </a:r>
            <a:endParaRPr sz="2400" dirty="0">
              <a:latin typeface="Neue Haas Grotesk Display Pro"/>
              <a:cs typeface="Neue Haas Grotesk Display Pro"/>
            </a:endParaRPr>
          </a:p>
          <a:p>
            <a:pPr marL="241300" indent="-228600">
              <a:lnSpc>
                <a:spcPct val="100000"/>
              </a:lnSpc>
              <a:spcBef>
                <a:spcPts val="1470"/>
              </a:spcBef>
              <a:buChar char="•"/>
              <a:tabLst>
                <a:tab pos="240665" algn="l"/>
                <a:tab pos="241300" algn="l"/>
              </a:tabLst>
            </a:pPr>
            <a:r>
              <a:rPr sz="1800" b="1" spc="40" dirty="0">
                <a:solidFill>
                  <a:srgbClr val="F04937"/>
                </a:solidFill>
                <a:latin typeface="Neue Haas Grotesk Display Pro"/>
                <a:cs typeface="Neue Haas Grotesk Display Pro"/>
              </a:rPr>
              <a:t>Human</a:t>
            </a:r>
            <a:r>
              <a:rPr sz="1800" b="1" spc="85" dirty="0">
                <a:solidFill>
                  <a:srgbClr val="F04937"/>
                </a:solidFill>
                <a:latin typeface="Neue Haas Grotesk Display Pro"/>
                <a:cs typeface="Neue Haas Grotesk Display Pro"/>
              </a:rPr>
              <a:t> </a:t>
            </a:r>
            <a:r>
              <a:rPr sz="1800" b="1" spc="35" dirty="0">
                <a:solidFill>
                  <a:srgbClr val="F04937"/>
                </a:solidFill>
                <a:latin typeface="Neue Haas Grotesk Display Pro"/>
                <a:cs typeface="Neue Haas Grotesk Display Pro"/>
              </a:rPr>
              <a:t>Health</a:t>
            </a:r>
            <a:endParaRPr sz="1800" dirty="0">
              <a:latin typeface="Neue Haas Grotesk Display Pro"/>
              <a:cs typeface="Neue Haas Grotesk Display Pro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900" dirty="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buChar char="•"/>
              <a:tabLst>
                <a:tab pos="240665" algn="l"/>
                <a:tab pos="241300" algn="l"/>
              </a:tabLst>
            </a:pPr>
            <a:r>
              <a:rPr sz="1800" b="0" spc="3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Social </a:t>
            </a:r>
            <a:r>
              <a:rPr sz="1800" b="0" spc="2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Health </a:t>
            </a:r>
            <a:r>
              <a:rPr sz="1800" b="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&amp;</a:t>
            </a:r>
            <a:r>
              <a:rPr sz="1800" b="0" spc="204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 </a:t>
            </a:r>
            <a:r>
              <a:rPr sz="1800" b="0" spc="2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Equity</a:t>
            </a:r>
            <a:endParaRPr sz="1800" dirty="0">
              <a:latin typeface="NeueHaasGroteskDisp Pro"/>
              <a:cs typeface="NeueHaasGroteskDisp Pro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000009"/>
              </a:buClr>
              <a:buFont typeface="NeueHaasGroteskDisp Pro"/>
              <a:buChar char="•"/>
            </a:pPr>
            <a:endParaRPr sz="1900" dirty="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buChar char="•"/>
              <a:tabLst>
                <a:tab pos="240665" algn="l"/>
                <a:tab pos="241300" algn="l"/>
              </a:tabLst>
            </a:pPr>
            <a:r>
              <a:rPr sz="1800" b="0" spc="1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Ecosystem</a:t>
            </a:r>
            <a:r>
              <a:rPr sz="1800" b="0" spc="8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 </a:t>
            </a:r>
            <a:r>
              <a:rPr sz="1800" b="0" spc="2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Health</a:t>
            </a:r>
            <a:endParaRPr sz="1800" dirty="0">
              <a:latin typeface="NeueHaasGroteskDisp Pro"/>
              <a:cs typeface="NeueHaasGroteskDisp Pro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000009"/>
              </a:buClr>
              <a:buFont typeface="NeueHaasGroteskDisp Pro"/>
              <a:buChar char="•"/>
            </a:pPr>
            <a:endParaRPr sz="1900" dirty="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buChar char="•"/>
              <a:tabLst>
                <a:tab pos="240665" algn="l"/>
                <a:tab pos="241300" algn="l"/>
              </a:tabLst>
            </a:pPr>
            <a:r>
              <a:rPr sz="1800" b="0" spc="1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Climate</a:t>
            </a:r>
            <a:r>
              <a:rPr sz="1800" b="0" spc="8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 </a:t>
            </a:r>
            <a:r>
              <a:rPr sz="1800" b="0" spc="2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Health</a:t>
            </a:r>
            <a:endParaRPr sz="1800" dirty="0">
              <a:latin typeface="NeueHaasGroteskDisp Pro"/>
              <a:cs typeface="NeueHaasGroteskDisp Pro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000009"/>
              </a:buClr>
              <a:buFont typeface="NeueHaasGroteskDisp Pro"/>
              <a:buChar char="•"/>
            </a:pPr>
            <a:endParaRPr sz="1900" dirty="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buChar char="•"/>
              <a:tabLst>
                <a:tab pos="240665" algn="l"/>
                <a:tab pos="241300" algn="l"/>
              </a:tabLst>
            </a:pPr>
            <a:r>
              <a:rPr sz="1800" b="0" spc="2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Circular</a:t>
            </a:r>
            <a:r>
              <a:rPr sz="1800" b="0" spc="8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 </a:t>
            </a:r>
            <a:r>
              <a:rPr sz="1800" b="0" spc="2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Economy</a:t>
            </a:r>
            <a:endParaRPr sz="1800" dirty="0">
              <a:latin typeface="NeueHaasGroteskDisp Pro"/>
              <a:cs typeface="NeueHaasGroteskDisp Pro"/>
            </a:endParaRPr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44F3F337-EB2F-7B51-277B-63C98C6ED881}"/>
              </a:ext>
            </a:extLst>
          </p:cNvPr>
          <p:cNvSpPr txBox="1"/>
          <p:nvPr/>
        </p:nvSpPr>
        <p:spPr>
          <a:xfrm>
            <a:off x="353059" y="383540"/>
            <a:ext cx="4060190" cy="432434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60"/>
              </a:spcBef>
            </a:pPr>
            <a:r>
              <a:rPr sz="1200" b="1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WORKSHOP </a:t>
            </a:r>
            <a:r>
              <a:rPr sz="1200" b="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| </a:t>
            </a:r>
            <a:r>
              <a:rPr sz="1200" b="1" spc="5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Materials </a:t>
            </a:r>
            <a:r>
              <a:rPr sz="1200" b="1" spc="10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and</a:t>
            </a:r>
            <a:r>
              <a:rPr sz="1200" b="1" spc="-30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 </a:t>
            </a:r>
            <a:r>
              <a:rPr sz="1200" b="1" spc="5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Health:</a:t>
            </a:r>
            <a:endParaRPr sz="1200" dirty="0">
              <a:latin typeface="Neue Haas Grotesk Display Pro"/>
              <a:cs typeface="Neue Haas Grotesk Display Pro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1200" b="1" spc="10" dirty="0">
                <a:solidFill>
                  <a:schemeClr val="accent1"/>
                </a:solidFill>
                <a:latin typeface="Neue Haas Grotesk Display Pro"/>
                <a:cs typeface="Neue Haas Grotesk Display Pro"/>
              </a:rPr>
              <a:t>Designing Building Solutions </a:t>
            </a:r>
            <a:r>
              <a:rPr sz="1200" b="1" dirty="0">
                <a:solidFill>
                  <a:schemeClr val="accent1"/>
                </a:solidFill>
                <a:latin typeface="Neue Haas Grotesk Display Pro"/>
                <a:cs typeface="Neue Haas Grotesk Display Pro"/>
              </a:rPr>
              <a:t>for </a:t>
            </a:r>
            <a:r>
              <a:rPr sz="1200" b="1" spc="10" dirty="0">
                <a:solidFill>
                  <a:schemeClr val="accent1"/>
                </a:solidFill>
                <a:latin typeface="Neue Haas Grotesk Display Pro"/>
                <a:cs typeface="Neue Haas Grotesk Display Pro"/>
              </a:rPr>
              <a:t>Human</a:t>
            </a:r>
            <a:r>
              <a:rPr sz="1200" b="1" spc="55" dirty="0">
                <a:solidFill>
                  <a:schemeClr val="accent1"/>
                </a:solidFill>
                <a:latin typeface="Neue Haas Grotesk Display Pro"/>
                <a:cs typeface="Neue Haas Grotesk Display Pro"/>
              </a:rPr>
              <a:t> </a:t>
            </a:r>
            <a:r>
              <a:rPr sz="1200" b="1" spc="5" dirty="0">
                <a:solidFill>
                  <a:schemeClr val="accent1"/>
                </a:solidFill>
                <a:latin typeface="Neue Haas Grotesk Display Pro"/>
                <a:cs typeface="Neue Haas Grotesk Display Pro"/>
              </a:rPr>
              <a:t>Well-Being</a:t>
            </a:r>
            <a:endParaRPr sz="1200" dirty="0">
              <a:solidFill>
                <a:schemeClr val="accent1"/>
              </a:solidFill>
              <a:latin typeface="Neue Haas Grotesk Display Pro"/>
              <a:cs typeface="Neue Haas Grotesk Display Pr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07127" y="0"/>
            <a:ext cx="7284567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65"/>
              </a:lnSpc>
            </a:pPr>
            <a:r>
              <a:rPr spc="5" dirty="0"/>
              <a:t>New </a:t>
            </a:r>
            <a:r>
              <a:rPr spc="-5" dirty="0"/>
              <a:t>York </a:t>
            </a:r>
            <a:r>
              <a:rPr spc="15" dirty="0"/>
              <a:t>Build </a:t>
            </a:r>
            <a:r>
              <a:rPr spc="10" dirty="0"/>
              <a:t>Conference </a:t>
            </a:r>
            <a:r>
              <a:rPr b="0" dirty="0">
                <a:latin typeface="NeueHaasGroteskDisp Pro"/>
                <a:cs typeface="NeueHaasGroteskDisp Pro"/>
              </a:rPr>
              <a:t>| </a:t>
            </a:r>
            <a:r>
              <a:rPr spc="10" dirty="0"/>
              <a:t>February 13,</a:t>
            </a:r>
            <a:r>
              <a:rPr spc="-10" dirty="0"/>
              <a:t> </a:t>
            </a:r>
            <a:r>
              <a:rPr spc="5" dirty="0"/>
              <a:t>2023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53059" y="902205"/>
            <a:ext cx="4554068" cy="4937248"/>
          </a:xfrm>
          <a:prstGeom prst="rect">
            <a:avLst/>
          </a:prstGeom>
        </p:spPr>
        <p:txBody>
          <a:bodyPr vert="horz" wrap="square" lIns="0" tIns="22097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39"/>
              </a:spcBef>
            </a:pPr>
            <a:r>
              <a:rPr sz="2400" b="1" spc="50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Questions </a:t>
            </a:r>
            <a:r>
              <a:rPr sz="2400" b="1" spc="-20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We </a:t>
            </a:r>
            <a:r>
              <a:rPr sz="2400" b="1" spc="30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Ask All </a:t>
            </a:r>
            <a:r>
              <a:rPr sz="2400" b="1" spc="35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the</a:t>
            </a:r>
            <a:r>
              <a:rPr sz="2400" b="1" spc="60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 </a:t>
            </a:r>
            <a:r>
              <a:rPr sz="2400" b="1" spc="50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Time:</a:t>
            </a:r>
            <a:endParaRPr sz="2400" dirty="0">
              <a:latin typeface="Neue Haas Grotesk Display Pro"/>
              <a:cs typeface="Neue Haas Grotesk Display Pro"/>
            </a:endParaRPr>
          </a:p>
          <a:p>
            <a:pPr marL="241300" indent="-228600">
              <a:lnSpc>
                <a:spcPct val="100000"/>
              </a:lnSpc>
              <a:spcBef>
                <a:spcPts val="1230"/>
              </a:spcBef>
              <a:buChar char="•"/>
              <a:tabLst>
                <a:tab pos="240665" algn="l"/>
                <a:tab pos="241300" algn="l"/>
              </a:tabLst>
            </a:pPr>
            <a:r>
              <a:rPr sz="1800" b="0" spc="2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Is </a:t>
            </a:r>
            <a:r>
              <a:rPr sz="1800" b="0" spc="1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the </a:t>
            </a:r>
            <a:r>
              <a:rPr sz="1800" b="0" spc="2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material aesthetic </a:t>
            </a:r>
            <a:r>
              <a:rPr sz="1800" b="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/ </a:t>
            </a:r>
            <a:r>
              <a:rPr sz="1800" b="0" spc="1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on</a:t>
            </a:r>
            <a:r>
              <a:rPr sz="1800" b="0" spc="15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 </a:t>
            </a:r>
            <a:r>
              <a:rPr sz="1800" b="0" spc="2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trend?</a:t>
            </a:r>
            <a:endParaRPr sz="1800" dirty="0">
              <a:latin typeface="NeueHaasGroteskDisp Pro"/>
              <a:cs typeface="NeueHaasGroteskDisp Pro"/>
            </a:endParaRPr>
          </a:p>
          <a:p>
            <a:pPr marL="241300" indent="-228600">
              <a:lnSpc>
                <a:spcPct val="100000"/>
              </a:lnSpc>
              <a:spcBef>
                <a:spcPts val="1350"/>
              </a:spcBef>
              <a:buChar char="•"/>
              <a:tabLst>
                <a:tab pos="240665" algn="l"/>
                <a:tab pos="241300" algn="l"/>
              </a:tabLst>
            </a:pPr>
            <a:r>
              <a:rPr sz="1800" b="0" spc="2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Is </a:t>
            </a:r>
            <a:r>
              <a:rPr sz="1800" b="0" spc="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it</a:t>
            </a:r>
            <a:r>
              <a:rPr sz="1800" b="0" spc="15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 </a:t>
            </a:r>
            <a:r>
              <a:rPr sz="1800" b="0" spc="2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durable?</a:t>
            </a:r>
            <a:endParaRPr sz="1800" dirty="0">
              <a:latin typeface="NeueHaasGroteskDisp Pro"/>
              <a:cs typeface="NeueHaasGroteskDisp Pro"/>
            </a:endParaRPr>
          </a:p>
          <a:p>
            <a:pPr marL="241300" indent="-228600">
              <a:lnSpc>
                <a:spcPct val="100000"/>
              </a:lnSpc>
              <a:spcBef>
                <a:spcPts val="1350"/>
              </a:spcBef>
              <a:buChar char="•"/>
              <a:tabLst>
                <a:tab pos="240665" algn="l"/>
                <a:tab pos="241300" algn="l"/>
              </a:tabLst>
            </a:pPr>
            <a:r>
              <a:rPr sz="1800" b="0" spc="2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Is </a:t>
            </a:r>
            <a:r>
              <a:rPr sz="1800" b="0" spc="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it </a:t>
            </a:r>
            <a:r>
              <a:rPr sz="1800" b="0" spc="2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cost</a:t>
            </a:r>
            <a:r>
              <a:rPr sz="1800" b="0" spc="24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 </a:t>
            </a:r>
            <a:r>
              <a:rPr sz="1800" b="0" spc="1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effective?</a:t>
            </a:r>
            <a:endParaRPr sz="1800" dirty="0">
              <a:latin typeface="NeueHaasGroteskDisp Pro"/>
              <a:cs typeface="NeueHaasGroteskDisp Pro"/>
            </a:endParaRPr>
          </a:p>
          <a:p>
            <a:pPr marL="241300" indent="-228600">
              <a:lnSpc>
                <a:spcPct val="100000"/>
              </a:lnSpc>
              <a:spcBef>
                <a:spcPts val="1350"/>
              </a:spcBef>
              <a:buChar char="•"/>
              <a:tabLst>
                <a:tab pos="240665" algn="l"/>
                <a:tab pos="241300" algn="l"/>
              </a:tabLst>
            </a:pPr>
            <a:r>
              <a:rPr sz="1800" b="0" spc="3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Does </a:t>
            </a:r>
            <a:r>
              <a:rPr sz="1800" b="0" spc="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it </a:t>
            </a:r>
            <a:r>
              <a:rPr sz="1800" b="0" spc="1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have </a:t>
            </a:r>
            <a:r>
              <a:rPr sz="1800" b="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a </a:t>
            </a:r>
            <a:r>
              <a:rPr sz="1800" b="0" spc="2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long lead</a:t>
            </a:r>
            <a:r>
              <a:rPr sz="1800" b="0" spc="16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 </a:t>
            </a:r>
            <a:r>
              <a:rPr sz="1800" b="0" spc="1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time?</a:t>
            </a:r>
            <a:endParaRPr sz="1800" dirty="0">
              <a:latin typeface="NeueHaasGroteskDisp Pro"/>
              <a:cs typeface="NeueHaasGroteskDisp Pro"/>
            </a:endParaRPr>
          </a:p>
          <a:p>
            <a:pPr>
              <a:lnSpc>
                <a:spcPct val="100000"/>
              </a:lnSpc>
              <a:buClr>
                <a:srgbClr val="000009"/>
              </a:buClr>
              <a:buFont typeface="NeueHaasGroteskDisp Pro"/>
              <a:buChar char="•"/>
            </a:pPr>
            <a:endParaRPr sz="1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Clr>
                <a:srgbClr val="000009"/>
              </a:buClr>
              <a:buFont typeface="NeueHaasGroteskDisp Pro"/>
              <a:buChar char="•"/>
            </a:pPr>
            <a:endParaRPr sz="18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b="1" spc="35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And </a:t>
            </a:r>
            <a:r>
              <a:rPr sz="2400" b="1" spc="40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Sometimes </a:t>
            </a:r>
            <a:r>
              <a:rPr sz="2400" b="1" spc="-20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We</a:t>
            </a:r>
            <a:r>
              <a:rPr sz="2400" b="1" spc="275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 </a:t>
            </a:r>
            <a:r>
              <a:rPr sz="2400" b="1" spc="55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Ask...</a:t>
            </a:r>
            <a:endParaRPr sz="2400" dirty="0">
              <a:latin typeface="Neue Haas Grotesk Display Pro"/>
              <a:cs typeface="Neue Haas Grotesk Display Pro"/>
            </a:endParaRPr>
          </a:p>
          <a:p>
            <a:pPr marL="241300" indent="-228600">
              <a:lnSpc>
                <a:spcPct val="100000"/>
              </a:lnSpc>
              <a:spcBef>
                <a:spcPts val="1230"/>
              </a:spcBef>
              <a:buChar char="•"/>
              <a:tabLst>
                <a:tab pos="240665" algn="l"/>
                <a:tab pos="241300" algn="l"/>
              </a:tabLst>
            </a:pPr>
            <a:r>
              <a:rPr sz="1800" b="0" spc="3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Does </a:t>
            </a:r>
            <a:r>
              <a:rPr sz="1800" b="0" spc="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it </a:t>
            </a:r>
            <a:r>
              <a:rPr sz="1800" b="0" spc="3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comply </a:t>
            </a:r>
            <a:r>
              <a:rPr sz="1800" b="0" spc="1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with</a:t>
            </a:r>
            <a:r>
              <a:rPr sz="1800" b="0" spc="28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 </a:t>
            </a:r>
            <a:r>
              <a:rPr sz="1800" b="0" spc="2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code?</a:t>
            </a:r>
            <a:endParaRPr sz="1800" dirty="0">
              <a:latin typeface="NeueHaasGroteskDisp Pro"/>
              <a:cs typeface="NeueHaasGroteskDisp Pro"/>
            </a:endParaRPr>
          </a:p>
          <a:p>
            <a:pPr marL="241300" indent="-228600">
              <a:lnSpc>
                <a:spcPct val="100000"/>
              </a:lnSpc>
              <a:spcBef>
                <a:spcPts val="1350"/>
              </a:spcBef>
              <a:buChar char="•"/>
              <a:tabLst>
                <a:tab pos="240665" algn="l"/>
                <a:tab pos="241300" algn="l"/>
              </a:tabLst>
            </a:pPr>
            <a:r>
              <a:rPr sz="1800" b="0" spc="1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What are the </a:t>
            </a:r>
            <a:r>
              <a:rPr sz="1800" b="0" spc="2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acoustic</a:t>
            </a:r>
            <a:r>
              <a:rPr sz="1800" b="0" spc="30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 </a:t>
            </a:r>
            <a:r>
              <a:rPr sz="1800" b="0" spc="2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properties?</a:t>
            </a:r>
            <a:endParaRPr sz="1800" dirty="0">
              <a:latin typeface="NeueHaasGroteskDisp Pro"/>
              <a:cs typeface="NeueHaasGroteskDisp Pro"/>
            </a:endParaRPr>
          </a:p>
          <a:p>
            <a:pPr marL="241300" marR="1070610" indent="-228600">
              <a:lnSpc>
                <a:spcPct val="100000"/>
              </a:lnSpc>
              <a:spcBef>
                <a:spcPts val="1350"/>
              </a:spcBef>
              <a:buChar char="•"/>
              <a:tabLst>
                <a:tab pos="240665" algn="l"/>
                <a:tab pos="241300" algn="l"/>
              </a:tabLst>
            </a:pPr>
            <a:r>
              <a:rPr sz="1800" b="0" spc="2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Will this </a:t>
            </a:r>
            <a:r>
              <a:rPr sz="1800" b="0" spc="1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get </a:t>
            </a:r>
            <a:r>
              <a:rPr sz="1800" b="0" spc="2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me points </a:t>
            </a:r>
            <a:r>
              <a:rPr sz="1800" b="0" spc="1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towards  </a:t>
            </a:r>
            <a:r>
              <a:rPr sz="1800" b="0" spc="3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sustainability</a:t>
            </a:r>
            <a:r>
              <a:rPr sz="1800" b="0" spc="8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 </a:t>
            </a:r>
            <a:r>
              <a:rPr sz="1800" b="0" spc="2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certification?</a:t>
            </a:r>
            <a:endParaRPr sz="1800" dirty="0">
              <a:latin typeface="NeueHaasGroteskDisp Pro"/>
              <a:cs typeface="NeueHaasGroteskDisp Pro"/>
            </a:endParaRP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7E573AF8-4545-8AFE-A027-64003437015C}"/>
              </a:ext>
            </a:extLst>
          </p:cNvPr>
          <p:cNvSpPr txBox="1"/>
          <p:nvPr/>
        </p:nvSpPr>
        <p:spPr>
          <a:xfrm>
            <a:off x="353059" y="383540"/>
            <a:ext cx="4060190" cy="432434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60"/>
              </a:spcBef>
            </a:pPr>
            <a:r>
              <a:rPr sz="1200" b="1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WORKSHOP </a:t>
            </a:r>
            <a:r>
              <a:rPr sz="1200" b="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| </a:t>
            </a:r>
            <a:r>
              <a:rPr sz="1200" b="1" spc="5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Materials </a:t>
            </a:r>
            <a:r>
              <a:rPr sz="1200" b="1" spc="10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and</a:t>
            </a:r>
            <a:r>
              <a:rPr sz="1200" b="1" spc="-30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 </a:t>
            </a:r>
            <a:r>
              <a:rPr sz="1200" b="1" spc="5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Health:</a:t>
            </a:r>
            <a:endParaRPr sz="1200" dirty="0">
              <a:latin typeface="Neue Haas Grotesk Display Pro"/>
              <a:cs typeface="Neue Haas Grotesk Display Pro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1200" b="1" spc="10" dirty="0">
                <a:solidFill>
                  <a:schemeClr val="accent1"/>
                </a:solidFill>
                <a:latin typeface="Neue Haas Grotesk Display Pro"/>
                <a:cs typeface="Neue Haas Grotesk Display Pro"/>
              </a:rPr>
              <a:t>Designing Building Solutions </a:t>
            </a:r>
            <a:r>
              <a:rPr sz="1200" b="1" dirty="0">
                <a:solidFill>
                  <a:schemeClr val="accent1"/>
                </a:solidFill>
                <a:latin typeface="Neue Haas Grotesk Display Pro"/>
                <a:cs typeface="Neue Haas Grotesk Display Pro"/>
              </a:rPr>
              <a:t>for </a:t>
            </a:r>
            <a:r>
              <a:rPr sz="1200" b="1" spc="10" dirty="0">
                <a:solidFill>
                  <a:schemeClr val="accent1"/>
                </a:solidFill>
                <a:latin typeface="Neue Haas Grotesk Display Pro"/>
                <a:cs typeface="Neue Haas Grotesk Display Pro"/>
              </a:rPr>
              <a:t>Human</a:t>
            </a:r>
            <a:r>
              <a:rPr sz="1200" b="1" spc="55" dirty="0">
                <a:solidFill>
                  <a:schemeClr val="accent1"/>
                </a:solidFill>
                <a:latin typeface="Neue Haas Grotesk Display Pro"/>
                <a:cs typeface="Neue Haas Grotesk Display Pro"/>
              </a:rPr>
              <a:t> </a:t>
            </a:r>
            <a:r>
              <a:rPr sz="1200" b="1" spc="5" dirty="0">
                <a:solidFill>
                  <a:schemeClr val="accent1"/>
                </a:solidFill>
                <a:latin typeface="Neue Haas Grotesk Display Pro"/>
                <a:cs typeface="Neue Haas Grotesk Display Pro"/>
              </a:rPr>
              <a:t>Well-Being</a:t>
            </a:r>
            <a:endParaRPr sz="1200" dirty="0">
              <a:solidFill>
                <a:schemeClr val="accent1"/>
              </a:solidFill>
              <a:latin typeface="Neue Haas Grotesk Display Pro"/>
              <a:cs typeface="Neue Haas Grotesk Display Pr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53584" y="27470"/>
            <a:ext cx="7238110" cy="68305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65"/>
              </a:lnSpc>
            </a:pPr>
            <a:r>
              <a:rPr spc="5" dirty="0"/>
              <a:t>New </a:t>
            </a:r>
            <a:r>
              <a:rPr spc="-5" dirty="0"/>
              <a:t>York </a:t>
            </a:r>
            <a:r>
              <a:rPr spc="15" dirty="0"/>
              <a:t>Build </a:t>
            </a:r>
            <a:r>
              <a:rPr spc="10" dirty="0"/>
              <a:t>Conference </a:t>
            </a:r>
            <a:r>
              <a:rPr b="0" dirty="0">
                <a:latin typeface="NeueHaasGroteskDisp Pro"/>
                <a:cs typeface="NeueHaasGroteskDisp Pro"/>
              </a:rPr>
              <a:t>| </a:t>
            </a:r>
            <a:r>
              <a:rPr spc="10" dirty="0"/>
              <a:t>February 13,</a:t>
            </a:r>
            <a:r>
              <a:rPr spc="-10" dirty="0"/>
              <a:t> </a:t>
            </a:r>
            <a:r>
              <a:rPr spc="5" dirty="0"/>
              <a:t>2023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53059" y="1110485"/>
            <a:ext cx="4112260" cy="3055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22909">
              <a:lnSpc>
                <a:spcPts val="3000"/>
              </a:lnSpc>
              <a:spcBef>
                <a:spcPts val="100"/>
              </a:spcBef>
            </a:pPr>
            <a:r>
              <a:rPr sz="2400" b="1" spc="50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Questions </a:t>
            </a:r>
            <a:r>
              <a:rPr sz="2400" b="1" spc="-20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We </a:t>
            </a:r>
            <a:r>
              <a:rPr sz="2400" b="1" spc="40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SHOULD </a:t>
            </a:r>
            <a:r>
              <a:rPr sz="2400" b="1" spc="25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Be  </a:t>
            </a:r>
            <a:r>
              <a:rPr sz="2400" b="1" spc="45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Asking:</a:t>
            </a:r>
            <a:endParaRPr sz="2400">
              <a:latin typeface="Neue Haas Grotesk Display Pro"/>
              <a:cs typeface="Neue Haas Grotesk Display Pro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200">
              <a:latin typeface="Times New Roman"/>
              <a:cs typeface="Times New Roman"/>
            </a:endParaRPr>
          </a:p>
          <a:p>
            <a:pPr marL="241300" marR="95885" indent="-228600">
              <a:lnSpc>
                <a:spcPct val="111100"/>
              </a:lnSpc>
              <a:buChar char="•"/>
              <a:tabLst>
                <a:tab pos="240665" algn="l"/>
                <a:tab pos="241300" algn="l"/>
              </a:tabLst>
            </a:pPr>
            <a:r>
              <a:rPr sz="1800" b="0" spc="2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Is this </a:t>
            </a:r>
            <a:r>
              <a:rPr sz="1800" b="0" spc="2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going </a:t>
            </a:r>
            <a:r>
              <a:rPr sz="1800" b="0" spc="-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to </a:t>
            </a:r>
            <a:r>
              <a:rPr sz="1800" b="0" spc="2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be harmful </a:t>
            </a:r>
            <a:r>
              <a:rPr sz="1800" b="0" spc="-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to </a:t>
            </a:r>
            <a:r>
              <a:rPr sz="1800" b="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my </a:t>
            </a:r>
            <a:r>
              <a:rPr sz="1800" b="0" spc="2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health  </a:t>
            </a:r>
            <a:r>
              <a:rPr sz="1800" b="0" spc="2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and </a:t>
            </a:r>
            <a:r>
              <a:rPr sz="1800" b="0" spc="1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the </a:t>
            </a:r>
            <a:r>
              <a:rPr sz="1800" b="0" spc="2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health </a:t>
            </a:r>
            <a:r>
              <a:rPr sz="1800" b="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of </a:t>
            </a:r>
            <a:r>
              <a:rPr sz="1800" b="0" spc="2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those </a:t>
            </a:r>
            <a:r>
              <a:rPr sz="1800" b="0" spc="2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around</a:t>
            </a:r>
            <a:r>
              <a:rPr sz="1800" b="0" spc="15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 </a:t>
            </a:r>
            <a:r>
              <a:rPr sz="1800" b="0" spc="1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me?</a:t>
            </a:r>
            <a:endParaRPr sz="1800">
              <a:latin typeface="NeueHaasGroteskDisp Pro"/>
              <a:cs typeface="NeueHaasGroteskDisp Pro"/>
            </a:endParaRPr>
          </a:p>
          <a:p>
            <a:pPr marL="241300" marR="5080" indent="-228600">
              <a:lnSpc>
                <a:spcPct val="111100"/>
              </a:lnSpc>
              <a:spcBef>
                <a:spcPts val="1350"/>
              </a:spcBef>
              <a:buChar char="•"/>
              <a:tabLst>
                <a:tab pos="240665" algn="l"/>
                <a:tab pos="241300" algn="l"/>
              </a:tabLst>
            </a:pPr>
            <a:r>
              <a:rPr sz="1800" b="0" spc="3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Does </a:t>
            </a:r>
            <a:r>
              <a:rPr sz="1800" b="0" spc="1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the </a:t>
            </a:r>
            <a:r>
              <a:rPr sz="1800" b="0" spc="2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creation </a:t>
            </a:r>
            <a:r>
              <a:rPr sz="1800" b="0" spc="1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or </a:t>
            </a:r>
            <a:r>
              <a:rPr sz="1800" b="0" spc="3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disposal </a:t>
            </a:r>
            <a:r>
              <a:rPr sz="1800" b="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of </a:t>
            </a:r>
            <a:r>
              <a:rPr sz="1800" b="0" spc="2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this  </a:t>
            </a:r>
            <a:r>
              <a:rPr sz="1800" b="0" spc="1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create </a:t>
            </a:r>
            <a:r>
              <a:rPr sz="1800" b="0" spc="2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health risks </a:t>
            </a:r>
            <a:r>
              <a:rPr sz="1800" b="0" spc="-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to </a:t>
            </a:r>
            <a:r>
              <a:rPr sz="1800" b="0" spc="2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those </a:t>
            </a:r>
            <a:r>
              <a:rPr sz="1800" b="0" spc="3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handling</a:t>
            </a:r>
            <a:r>
              <a:rPr sz="1800" b="0" spc="16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 </a:t>
            </a:r>
            <a:r>
              <a:rPr sz="1800" b="0" spc="2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it?</a:t>
            </a:r>
            <a:endParaRPr sz="1800">
              <a:latin typeface="NeueHaasGroteskDisp Pro"/>
              <a:cs typeface="NeueHaasGroteskDisp Pro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000009"/>
              </a:buClr>
              <a:buFont typeface="NeueHaasGroteskDisp Pro"/>
              <a:buChar char="•"/>
            </a:pPr>
            <a:endParaRPr sz="19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buChar char="•"/>
              <a:tabLst>
                <a:tab pos="240665" algn="l"/>
                <a:tab pos="241300" algn="l"/>
              </a:tabLst>
            </a:pPr>
            <a:r>
              <a:rPr sz="1800" b="0" spc="1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What is </a:t>
            </a:r>
            <a:r>
              <a:rPr sz="1800" b="0" spc="1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even </a:t>
            </a:r>
            <a:r>
              <a:rPr sz="1800" b="0" spc="2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IN</a:t>
            </a:r>
            <a:r>
              <a:rPr sz="1800" b="0" spc="31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 </a:t>
            </a:r>
            <a:r>
              <a:rPr sz="1800" b="0" spc="1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this?</a:t>
            </a:r>
            <a:endParaRPr sz="1800">
              <a:latin typeface="NeueHaasGroteskDisp Pro"/>
              <a:cs typeface="NeueHaasGroteskDisp Pro"/>
            </a:endParaRP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76FD4939-1231-409C-A863-6E3893BD2643}"/>
              </a:ext>
            </a:extLst>
          </p:cNvPr>
          <p:cNvSpPr txBox="1"/>
          <p:nvPr/>
        </p:nvSpPr>
        <p:spPr>
          <a:xfrm>
            <a:off x="353059" y="383540"/>
            <a:ext cx="4060190" cy="432434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60"/>
              </a:spcBef>
            </a:pPr>
            <a:r>
              <a:rPr sz="1200" b="1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WORKSHOP </a:t>
            </a:r>
            <a:r>
              <a:rPr sz="1200" b="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| </a:t>
            </a:r>
            <a:r>
              <a:rPr sz="1200" b="1" spc="5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Materials </a:t>
            </a:r>
            <a:r>
              <a:rPr sz="1200" b="1" spc="10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and</a:t>
            </a:r>
            <a:r>
              <a:rPr sz="1200" b="1" spc="-30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 </a:t>
            </a:r>
            <a:r>
              <a:rPr sz="1200" b="1" spc="5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Health:</a:t>
            </a:r>
            <a:endParaRPr sz="1200" dirty="0">
              <a:latin typeface="Neue Haas Grotesk Display Pro"/>
              <a:cs typeface="Neue Haas Grotesk Display Pro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1200" b="1" spc="10" dirty="0">
                <a:solidFill>
                  <a:schemeClr val="accent1"/>
                </a:solidFill>
                <a:latin typeface="Neue Haas Grotesk Display Pro"/>
                <a:cs typeface="Neue Haas Grotesk Display Pro"/>
              </a:rPr>
              <a:t>Designing Building Solutions </a:t>
            </a:r>
            <a:r>
              <a:rPr sz="1200" b="1" dirty="0">
                <a:solidFill>
                  <a:schemeClr val="accent1"/>
                </a:solidFill>
                <a:latin typeface="Neue Haas Grotesk Display Pro"/>
                <a:cs typeface="Neue Haas Grotesk Display Pro"/>
              </a:rPr>
              <a:t>for </a:t>
            </a:r>
            <a:r>
              <a:rPr sz="1200" b="1" spc="10" dirty="0">
                <a:solidFill>
                  <a:schemeClr val="accent1"/>
                </a:solidFill>
                <a:latin typeface="Neue Haas Grotesk Display Pro"/>
                <a:cs typeface="Neue Haas Grotesk Display Pro"/>
              </a:rPr>
              <a:t>Human</a:t>
            </a:r>
            <a:r>
              <a:rPr sz="1200" b="1" spc="55" dirty="0">
                <a:solidFill>
                  <a:schemeClr val="accent1"/>
                </a:solidFill>
                <a:latin typeface="Neue Haas Grotesk Display Pro"/>
                <a:cs typeface="Neue Haas Grotesk Display Pro"/>
              </a:rPr>
              <a:t> </a:t>
            </a:r>
            <a:r>
              <a:rPr sz="1200" b="1" spc="5" dirty="0">
                <a:solidFill>
                  <a:schemeClr val="accent1"/>
                </a:solidFill>
                <a:latin typeface="Neue Haas Grotesk Display Pro"/>
                <a:cs typeface="Neue Haas Grotesk Display Pro"/>
              </a:rPr>
              <a:t>Well-Being</a:t>
            </a:r>
            <a:endParaRPr sz="1200" dirty="0">
              <a:solidFill>
                <a:schemeClr val="accent1"/>
              </a:solidFill>
              <a:latin typeface="Neue Haas Grotesk Display Pro"/>
              <a:cs typeface="Neue Haas Grotesk Display Pr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34371" y="0"/>
            <a:ext cx="3857323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65"/>
              </a:lnSpc>
            </a:pPr>
            <a:r>
              <a:rPr spc="5" dirty="0"/>
              <a:t>New </a:t>
            </a:r>
            <a:r>
              <a:rPr spc="-5" dirty="0"/>
              <a:t>York </a:t>
            </a:r>
            <a:r>
              <a:rPr spc="15" dirty="0"/>
              <a:t>Build </a:t>
            </a:r>
            <a:r>
              <a:rPr spc="10" dirty="0"/>
              <a:t>Conference </a:t>
            </a:r>
            <a:r>
              <a:rPr b="0" dirty="0">
                <a:latin typeface="NeueHaasGroteskDisp Pro"/>
                <a:cs typeface="NeueHaasGroteskDisp Pro"/>
              </a:rPr>
              <a:t>| </a:t>
            </a:r>
            <a:r>
              <a:rPr spc="10" dirty="0"/>
              <a:t>February 13,</a:t>
            </a:r>
            <a:r>
              <a:rPr spc="-10" dirty="0"/>
              <a:t> </a:t>
            </a:r>
            <a:r>
              <a:rPr spc="5" dirty="0"/>
              <a:t>2023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53059" y="1110485"/>
            <a:ext cx="7446009" cy="47602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45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Human </a:t>
            </a:r>
            <a:r>
              <a:rPr sz="2400" b="1" spc="40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Health </a:t>
            </a:r>
            <a:r>
              <a:rPr sz="2400" b="1" spc="15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Factors </a:t>
            </a:r>
            <a:r>
              <a:rPr sz="2400" b="1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&amp; </a:t>
            </a:r>
            <a:r>
              <a:rPr sz="2400" b="1" spc="40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Exposure</a:t>
            </a:r>
            <a:r>
              <a:rPr sz="2400" b="1" spc="50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 </a:t>
            </a:r>
            <a:r>
              <a:rPr sz="2400" b="1" spc="15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Pathways</a:t>
            </a:r>
            <a:endParaRPr sz="2400" dirty="0">
              <a:latin typeface="Neue Haas Grotesk Display Pro"/>
              <a:cs typeface="Neue Haas Grotesk Display Pro"/>
            </a:endParaRPr>
          </a:p>
          <a:p>
            <a:pPr marL="241300" indent="-228600">
              <a:lnSpc>
                <a:spcPct val="100000"/>
              </a:lnSpc>
              <a:spcBef>
                <a:spcPts val="1470"/>
              </a:spcBef>
              <a:buChar char="•"/>
              <a:tabLst>
                <a:tab pos="240665" algn="l"/>
                <a:tab pos="241300" algn="l"/>
              </a:tabLst>
            </a:pPr>
            <a:r>
              <a:rPr sz="1800" b="1" spc="30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Respiratory</a:t>
            </a:r>
            <a:endParaRPr sz="1800" dirty="0">
              <a:latin typeface="Neue Haas Grotesk Display Pro"/>
              <a:cs typeface="Neue Haas Grotesk Display Pro"/>
            </a:endParaRPr>
          </a:p>
          <a:p>
            <a:pPr marL="755650" lvl="1" indent="-285750">
              <a:spcBef>
                <a:spcPts val="90"/>
              </a:spcBef>
              <a:buFont typeface="Gadugi" panose="020B0502040204020203" pitchFamily="34" charset="0"/>
              <a:buChar char="+"/>
            </a:pPr>
            <a:r>
              <a:rPr sz="1400" b="0" spc="1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Breathing </a:t>
            </a:r>
            <a:r>
              <a:rPr sz="1400" b="0" spc="1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in </a:t>
            </a:r>
            <a:r>
              <a:rPr sz="1400" b="0" spc="1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harmful </a:t>
            </a:r>
            <a:r>
              <a:rPr sz="1400" b="0" spc="2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chemicals </a:t>
            </a:r>
            <a:r>
              <a:rPr sz="1400" b="0" spc="1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off </a:t>
            </a:r>
            <a:r>
              <a:rPr sz="1400" b="0" spc="2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gassing </a:t>
            </a:r>
            <a:r>
              <a:rPr sz="1400" b="0" spc="1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from </a:t>
            </a:r>
            <a:r>
              <a:rPr sz="1400" b="0" spc="1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materials</a:t>
            </a:r>
            <a:endParaRPr sz="1400" dirty="0">
              <a:latin typeface="NeueHaasGroteskDisp Pro"/>
              <a:cs typeface="NeueHaasGroteskDisp Pro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300" dirty="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buChar char="•"/>
              <a:tabLst>
                <a:tab pos="240665" algn="l"/>
                <a:tab pos="241300" algn="l"/>
              </a:tabLst>
            </a:pPr>
            <a:r>
              <a:rPr sz="1800" b="1" spc="30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Oral</a:t>
            </a:r>
            <a:endParaRPr sz="1800" dirty="0">
              <a:latin typeface="Neue Haas Grotesk Display Pro"/>
              <a:cs typeface="Neue Haas Grotesk Display Pro"/>
            </a:endParaRPr>
          </a:p>
          <a:p>
            <a:pPr marL="755650" lvl="1" indent="-285750">
              <a:spcBef>
                <a:spcPts val="290"/>
              </a:spcBef>
              <a:buFont typeface="Gadugi" panose="020B0502040204020203" pitchFamily="34" charset="0"/>
              <a:buChar char="+"/>
            </a:pPr>
            <a:r>
              <a:rPr sz="1400" b="0" spc="2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Ingestion </a:t>
            </a:r>
            <a:r>
              <a:rPr sz="1400" b="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of </a:t>
            </a:r>
            <a:r>
              <a:rPr sz="1400" b="0" spc="1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harmful </a:t>
            </a:r>
            <a:r>
              <a:rPr sz="1400" b="0" spc="2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chemicals </a:t>
            </a:r>
            <a:r>
              <a:rPr sz="1400" b="0" spc="2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can </a:t>
            </a:r>
            <a:r>
              <a:rPr sz="1400" b="0" spc="2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happen </a:t>
            </a:r>
            <a:r>
              <a:rPr sz="1400" b="0" spc="1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through exposure </a:t>
            </a:r>
            <a:r>
              <a:rPr sz="1400" b="0" spc="-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to </a:t>
            </a:r>
            <a:r>
              <a:rPr sz="1400" b="0" spc="1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dust </a:t>
            </a:r>
            <a:r>
              <a:rPr sz="1400" b="0" spc="2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and contaminated</a:t>
            </a:r>
            <a:r>
              <a:rPr sz="1400" b="0" spc="114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 </a:t>
            </a:r>
            <a:r>
              <a:rPr sz="1400" b="0" spc="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water</a:t>
            </a:r>
            <a:endParaRPr sz="1400" dirty="0">
              <a:latin typeface="NeueHaasGroteskDisp Pro"/>
              <a:cs typeface="NeueHaasGroteskDisp Pro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300" dirty="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buChar char="•"/>
              <a:tabLst>
                <a:tab pos="240665" algn="l"/>
                <a:tab pos="241300" algn="l"/>
              </a:tabLst>
            </a:pPr>
            <a:r>
              <a:rPr sz="1800" b="1" spc="40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Dermal</a:t>
            </a:r>
            <a:endParaRPr sz="1800" dirty="0">
              <a:latin typeface="Neue Haas Grotesk Display Pro"/>
              <a:cs typeface="Neue Haas Grotesk Display Pro"/>
            </a:endParaRPr>
          </a:p>
          <a:p>
            <a:pPr marL="755650" lvl="1" indent="-285750">
              <a:spcBef>
                <a:spcPts val="290"/>
              </a:spcBef>
              <a:buFont typeface="Gadugi" panose="020B0502040204020203" pitchFamily="34" charset="0"/>
              <a:buChar char="+"/>
            </a:pPr>
            <a:r>
              <a:rPr sz="1400" spc="20" dirty="0">
                <a:solidFill>
                  <a:srgbClr val="000009"/>
                </a:solidFill>
                <a:latin typeface="NeueHaasGroteskDisp Pro"/>
              </a:rPr>
              <a:t>Toxic chemicals can enter the body through the skin</a:t>
            </a: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300" dirty="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buChar char="•"/>
              <a:tabLst>
                <a:tab pos="240665" algn="l"/>
                <a:tab pos="241300" algn="l"/>
              </a:tabLst>
            </a:pPr>
            <a:r>
              <a:rPr sz="1800" b="1" spc="30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Manufacturing and</a:t>
            </a:r>
            <a:r>
              <a:rPr sz="1800" b="1" spc="145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 </a:t>
            </a:r>
            <a:r>
              <a:rPr sz="1800" b="1" spc="35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Installation</a:t>
            </a:r>
            <a:endParaRPr sz="1800" dirty="0">
              <a:latin typeface="Neue Haas Grotesk Display Pro"/>
              <a:cs typeface="Neue Haas Grotesk Display Pro"/>
            </a:endParaRPr>
          </a:p>
          <a:p>
            <a:pPr marL="755650" marR="304800" lvl="1" indent="-285750">
              <a:lnSpc>
                <a:spcPts val="1400"/>
              </a:lnSpc>
              <a:spcBef>
                <a:spcPts val="290"/>
              </a:spcBef>
              <a:buFont typeface="Gadugi" panose="020B0502040204020203" pitchFamily="34" charset="0"/>
              <a:buChar char="+"/>
            </a:pPr>
            <a:r>
              <a:rPr sz="1400" spc="20" dirty="0">
                <a:solidFill>
                  <a:srgbClr val="000009"/>
                </a:solidFill>
                <a:latin typeface="NeueHaasGroteskDisp Pro"/>
              </a:rPr>
              <a:t>Poor workplace safety and waste management practices can expose workers and nearby  communities to harmful substances during product manufacturing</a:t>
            </a: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300" dirty="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buChar char="•"/>
              <a:tabLst>
                <a:tab pos="240665" algn="l"/>
                <a:tab pos="241300" algn="l"/>
              </a:tabLst>
            </a:pPr>
            <a:r>
              <a:rPr sz="1800" b="1" spc="30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End </a:t>
            </a:r>
            <a:r>
              <a:rPr sz="1800" b="1" spc="5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of</a:t>
            </a:r>
            <a:r>
              <a:rPr sz="1800" b="1" spc="145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 </a:t>
            </a:r>
            <a:r>
              <a:rPr sz="1800" b="1" spc="15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Life</a:t>
            </a:r>
            <a:endParaRPr sz="1800" dirty="0">
              <a:latin typeface="Neue Haas Grotesk Display Pro"/>
              <a:cs typeface="Neue Haas Grotesk Display Pro"/>
            </a:endParaRPr>
          </a:p>
          <a:p>
            <a:pPr marL="755650" marR="176530" lvl="1" indent="-285750">
              <a:lnSpc>
                <a:spcPts val="1400"/>
              </a:lnSpc>
              <a:spcBef>
                <a:spcPts val="290"/>
              </a:spcBef>
              <a:buFont typeface="Gadugi" panose="020B0502040204020203" pitchFamily="34" charset="0"/>
              <a:buChar char="+"/>
            </a:pPr>
            <a:r>
              <a:rPr sz="1400" spc="20" dirty="0">
                <a:solidFill>
                  <a:srgbClr val="000009"/>
                </a:solidFill>
                <a:latin typeface="NeueHaasGroteskDisp Pro"/>
              </a:rPr>
              <a:t>Toxic chemicals can continue to leach out of products disposed in landfills and contaminate  the surrounding environment</a:t>
            </a:r>
          </a:p>
          <a:p>
            <a:pPr marL="755650" lvl="1" indent="-285750">
              <a:spcBef>
                <a:spcPts val="290"/>
              </a:spcBef>
              <a:buFont typeface="Gadugi" panose="020B0502040204020203" pitchFamily="34" charset="0"/>
              <a:buChar char="+"/>
            </a:pPr>
            <a:r>
              <a:rPr sz="1400" spc="20" dirty="0">
                <a:solidFill>
                  <a:srgbClr val="000009"/>
                </a:solidFill>
                <a:latin typeface="NeueHaasGroteskDisp Pro"/>
              </a:rPr>
              <a:t>Incineration of toxic chemicals can produce harmful combustion byproducts</a:t>
            </a: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63A4B834-AFB7-2E64-5271-E4DE59F007EF}"/>
              </a:ext>
            </a:extLst>
          </p:cNvPr>
          <p:cNvSpPr txBox="1"/>
          <p:nvPr/>
        </p:nvSpPr>
        <p:spPr>
          <a:xfrm>
            <a:off x="353059" y="383540"/>
            <a:ext cx="4060190" cy="432434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60"/>
              </a:spcBef>
            </a:pPr>
            <a:r>
              <a:rPr sz="1200" b="1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WORKSHOP </a:t>
            </a:r>
            <a:r>
              <a:rPr sz="1200" b="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| </a:t>
            </a:r>
            <a:r>
              <a:rPr sz="1200" b="1" spc="5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Materials </a:t>
            </a:r>
            <a:r>
              <a:rPr sz="1200" b="1" spc="10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and</a:t>
            </a:r>
            <a:r>
              <a:rPr sz="1200" b="1" spc="-30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 </a:t>
            </a:r>
            <a:r>
              <a:rPr sz="1200" b="1" spc="5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Health:</a:t>
            </a:r>
            <a:endParaRPr sz="1200" dirty="0">
              <a:latin typeface="Neue Haas Grotesk Display Pro"/>
              <a:cs typeface="Neue Haas Grotesk Display Pro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1200" b="1" spc="10" dirty="0">
                <a:solidFill>
                  <a:schemeClr val="accent1"/>
                </a:solidFill>
                <a:latin typeface="Neue Haas Grotesk Display Pro"/>
                <a:cs typeface="Neue Haas Grotesk Display Pro"/>
              </a:rPr>
              <a:t>Designing Building Solutions </a:t>
            </a:r>
            <a:r>
              <a:rPr sz="1200" b="1" dirty="0">
                <a:solidFill>
                  <a:schemeClr val="accent1"/>
                </a:solidFill>
                <a:latin typeface="Neue Haas Grotesk Display Pro"/>
                <a:cs typeface="Neue Haas Grotesk Display Pro"/>
              </a:rPr>
              <a:t>for </a:t>
            </a:r>
            <a:r>
              <a:rPr sz="1200" b="1" spc="10" dirty="0">
                <a:solidFill>
                  <a:schemeClr val="accent1"/>
                </a:solidFill>
                <a:latin typeface="Neue Haas Grotesk Display Pro"/>
                <a:cs typeface="Neue Haas Grotesk Display Pro"/>
              </a:rPr>
              <a:t>Human</a:t>
            </a:r>
            <a:r>
              <a:rPr sz="1200" b="1" spc="55" dirty="0">
                <a:solidFill>
                  <a:schemeClr val="accent1"/>
                </a:solidFill>
                <a:latin typeface="Neue Haas Grotesk Display Pro"/>
                <a:cs typeface="Neue Haas Grotesk Display Pro"/>
              </a:rPr>
              <a:t> </a:t>
            </a:r>
            <a:r>
              <a:rPr sz="1200" b="1" spc="5" dirty="0">
                <a:solidFill>
                  <a:schemeClr val="accent1"/>
                </a:solidFill>
                <a:latin typeface="Neue Haas Grotesk Display Pro"/>
                <a:cs typeface="Neue Haas Grotesk Display Pro"/>
              </a:rPr>
              <a:t>Well-Being</a:t>
            </a:r>
            <a:endParaRPr sz="1200" dirty="0">
              <a:solidFill>
                <a:schemeClr val="accent1"/>
              </a:solidFill>
              <a:latin typeface="Neue Haas Grotesk Display Pro"/>
              <a:cs typeface="Neue Haas Grotesk Display Pr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00025" y="0"/>
            <a:ext cx="5991669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53059" y="383540"/>
            <a:ext cx="5451475" cy="5836213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>
              <a:lnSpc>
                <a:spcPct val="100000"/>
              </a:lnSpc>
            </a:pPr>
            <a:endParaRPr lang="en-US" sz="1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lang="en-US" sz="1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 dirty="0">
              <a:latin typeface="Times New Roman"/>
              <a:cs typeface="Times New Roman"/>
            </a:endParaRPr>
          </a:p>
          <a:p>
            <a:pPr marL="12700" marR="115570">
              <a:lnSpc>
                <a:spcPct val="104200"/>
              </a:lnSpc>
              <a:spcBef>
                <a:spcPts val="1019"/>
              </a:spcBef>
            </a:pPr>
            <a:r>
              <a:rPr sz="2400" b="1" spc="35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Harmful </a:t>
            </a:r>
            <a:r>
              <a:rPr sz="2400" b="1" spc="50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Classes </a:t>
            </a:r>
            <a:r>
              <a:rPr sz="2400" b="1" spc="5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of </a:t>
            </a:r>
            <a:r>
              <a:rPr sz="2400" b="1" spc="50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Chemicals </a:t>
            </a:r>
            <a:r>
              <a:rPr sz="2400" b="1" spc="35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found </a:t>
            </a:r>
            <a:r>
              <a:rPr sz="2400" b="1" spc="30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in  </a:t>
            </a:r>
            <a:r>
              <a:rPr sz="2400" b="1" spc="40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Materials</a:t>
            </a:r>
            <a:endParaRPr sz="2400" dirty="0">
              <a:latin typeface="Neue Haas Grotesk Display Pro"/>
              <a:cs typeface="Neue Haas Grotesk Display Pro"/>
            </a:endParaRPr>
          </a:p>
          <a:p>
            <a:pPr marL="241300" indent="-228600">
              <a:lnSpc>
                <a:spcPct val="100000"/>
              </a:lnSpc>
              <a:spcBef>
                <a:spcPts val="1470"/>
              </a:spcBef>
              <a:buChar char="•"/>
              <a:tabLst>
                <a:tab pos="240665" algn="l"/>
                <a:tab pos="241300" algn="l"/>
              </a:tabLst>
            </a:pPr>
            <a:r>
              <a:rPr sz="1800" b="1" spc="-15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PFAS</a:t>
            </a:r>
            <a:endParaRPr sz="1800" dirty="0">
              <a:latin typeface="Neue Haas Grotesk Display Pro"/>
              <a:cs typeface="Neue Haas Grotesk Display Pro"/>
            </a:endParaRPr>
          </a:p>
          <a:p>
            <a:pPr marL="755650" lvl="1" indent="-285750">
              <a:spcBef>
                <a:spcPts val="90"/>
              </a:spcBef>
              <a:buFontTx/>
              <a:buChar char="+"/>
            </a:pPr>
            <a:r>
              <a:rPr sz="1400" b="0" spc="2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Used </a:t>
            </a:r>
            <a:r>
              <a:rPr sz="1400" b="0" spc="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for </a:t>
            </a:r>
            <a:r>
              <a:rPr sz="1400" b="0" spc="1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their </a:t>
            </a:r>
            <a:r>
              <a:rPr sz="1400" b="0" spc="2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oil-, </a:t>
            </a:r>
            <a:r>
              <a:rPr sz="1400" b="0" spc="2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stain-, and </a:t>
            </a:r>
            <a:r>
              <a:rPr sz="1400" b="0" spc="1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water-repellent </a:t>
            </a:r>
            <a:r>
              <a:rPr sz="1400" b="0" spc="2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properties</a:t>
            </a:r>
            <a:endParaRPr sz="1400" dirty="0">
              <a:latin typeface="NeueHaasGroteskDisp Pro"/>
              <a:cs typeface="NeueHaasGroteskDisp Pro"/>
            </a:endParaRPr>
          </a:p>
          <a:p>
            <a:pPr marL="755650" lvl="1" indent="-285750">
              <a:spcBef>
                <a:spcPts val="620"/>
              </a:spcBef>
              <a:buFontTx/>
              <a:buChar char="+"/>
            </a:pPr>
            <a:r>
              <a:rPr sz="1400" b="0" spc="1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Found </a:t>
            </a:r>
            <a:r>
              <a:rPr sz="1400" b="0" spc="1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in </a:t>
            </a:r>
            <a:r>
              <a:rPr sz="1400" b="0" spc="2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carpets, </a:t>
            </a:r>
            <a:r>
              <a:rPr sz="1400" b="0" spc="2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furnishings, </a:t>
            </a:r>
            <a:r>
              <a:rPr sz="1400" b="0" spc="2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adhesives and sealants</a:t>
            </a:r>
            <a:endParaRPr sz="1400" dirty="0">
              <a:latin typeface="NeueHaasGroteskDisp Pro"/>
              <a:cs typeface="NeueHaasGroteskDisp Pro"/>
            </a:endParaRPr>
          </a:p>
          <a:p>
            <a:pPr marL="755650" lvl="1" indent="-285750">
              <a:lnSpc>
                <a:spcPts val="1639"/>
              </a:lnSpc>
              <a:spcBef>
                <a:spcPts val="819"/>
              </a:spcBef>
              <a:buFontTx/>
              <a:buChar char="+"/>
            </a:pPr>
            <a:r>
              <a:rPr sz="1400" b="0" spc="1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Linked </a:t>
            </a:r>
            <a:r>
              <a:rPr sz="1400" b="0" spc="-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to </a:t>
            </a:r>
            <a:r>
              <a:rPr sz="1400" b="0" spc="2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kidney and </a:t>
            </a:r>
            <a:r>
              <a:rPr sz="1400" b="0" spc="1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testicular </a:t>
            </a:r>
            <a:r>
              <a:rPr sz="1400" b="0" spc="1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cancer, elevated</a:t>
            </a:r>
            <a:r>
              <a:rPr sz="1400" b="0" spc="3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 </a:t>
            </a:r>
            <a:r>
              <a:rPr sz="1400" b="0" spc="2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cholesterol,</a:t>
            </a:r>
            <a:r>
              <a:rPr lang="en-US" sz="1400" b="0" spc="2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 </a:t>
            </a:r>
            <a:r>
              <a:rPr lang="en-US" sz="1400" dirty="0">
                <a:latin typeface="NeueHaasGroteskDisp Pro"/>
                <a:cs typeface="NeueHaasGroteskDisp Pro"/>
              </a:rPr>
              <a:t>d</a:t>
            </a:r>
            <a:r>
              <a:rPr sz="1400" b="0" spc="2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ecreased </a:t>
            </a:r>
            <a:r>
              <a:rPr sz="1400" b="0" spc="1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fertility, </a:t>
            </a:r>
            <a:r>
              <a:rPr sz="1400" b="0" spc="2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and </a:t>
            </a:r>
            <a:r>
              <a:rPr sz="1400" b="0" spc="1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thyroid </a:t>
            </a:r>
            <a:r>
              <a:rPr sz="1400" b="0" spc="2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problems and </a:t>
            </a:r>
            <a:r>
              <a:rPr sz="1400" b="0" spc="2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decreased </a:t>
            </a:r>
            <a:r>
              <a:rPr sz="1400" b="0" spc="2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immune  response </a:t>
            </a:r>
            <a:r>
              <a:rPr sz="1400" b="0" spc="-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to </a:t>
            </a:r>
            <a:r>
              <a:rPr sz="1400" b="0" spc="2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vaccines </a:t>
            </a:r>
            <a:r>
              <a:rPr sz="1400" b="0" spc="1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in</a:t>
            </a:r>
            <a:r>
              <a:rPr sz="1400" b="0" spc="2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 </a:t>
            </a:r>
            <a:r>
              <a:rPr sz="1400" b="0" spc="2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children</a:t>
            </a:r>
            <a:endParaRPr sz="1400" dirty="0">
              <a:latin typeface="NeueHaasGroteskDisp Pro"/>
              <a:cs typeface="NeueHaasGroteskDisp Pro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500" dirty="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buChar char="•"/>
              <a:tabLst>
                <a:tab pos="240665" algn="l"/>
                <a:tab pos="241300" algn="l"/>
              </a:tabLst>
            </a:pPr>
            <a:r>
              <a:rPr sz="1800" b="1" spc="35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Antimicrobials</a:t>
            </a:r>
            <a:endParaRPr sz="1800" dirty="0">
              <a:latin typeface="Neue Haas Grotesk Display Pro"/>
              <a:cs typeface="Neue Haas Grotesk Display Pro"/>
            </a:endParaRPr>
          </a:p>
          <a:p>
            <a:pPr marL="755015" marR="5080" lvl="1" indent="-285750">
              <a:lnSpc>
                <a:spcPts val="1600"/>
              </a:lnSpc>
              <a:spcBef>
                <a:spcPts val="409"/>
              </a:spcBef>
              <a:buFontTx/>
              <a:buChar char="+"/>
            </a:pPr>
            <a:r>
              <a:rPr sz="1400" b="0" spc="2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Halogenated </a:t>
            </a:r>
            <a:r>
              <a:rPr sz="1400" b="0" spc="1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aromatic </a:t>
            </a:r>
            <a:r>
              <a:rPr sz="1400" b="0" spc="3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compounds, </a:t>
            </a:r>
            <a:r>
              <a:rPr sz="1400" b="0" spc="1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nanosilver, </a:t>
            </a:r>
            <a:r>
              <a:rPr sz="1400" b="0" spc="2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and quaternary  </a:t>
            </a:r>
            <a:r>
              <a:rPr sz="1400" b="0" spc="2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ammonium compounds </a:t>
            </a:r>
            <a:r>
              <a:rPr sz="1400" b="0" spc="2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used </a:t>
            </a:r>
            <a:r>
              <a:rPr sz="1400" b="0" spc="-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to </a:t>
            </a:r>
            <a:r>
              <a:rPr sz="1400" b="0" spc="2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kill </a:t>
            </a:r>
            <a:r>
              <a:rPr sz="1400" b="0" spc="1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or </a:t>
            </a:r>
            <a:r>
              <a:rPr sz="1400" b="0" spc="2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inhibit </a:t>
            </a:r>
            <a:r>
              <a:rPr sz="1400" b="0" spc="1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the </a:t>
            </a:r>
            <a:r>
              <a:rPr sz="1400" b="0" spc="1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growth </a:t>
            </a:r>
            <a:r>
              <a:rPr sz="1400" b="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of</a:t>
            </a:r>
            <a:r>
              <a:rPr sz="1400" b="0" spc="12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 </a:t>
            </a:r>
            <a:r>
              <a:rPr sz="1400" b="0" spc="2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microbes</a:t>
            </a:r>
            <a:endParaRPr sz="1400" dirty="0">
              <a:latin typeface="NeueHaasGroteskDisp Pro"/>
              <a:cs typeface="NeueHaasGroteskDisp Pro"/>
            </a:endParaRPr>
          </a:p>
          <a:p>
            <a:pPr marL="755650" lvl="1" indent="-285750">
              <a:spcBef>
                <a:spcPts val="780"/>
              </a:spcBef>
              <a:buFontTx/>
              <a:buChar char="+"/>
            </a:pPr>
            <a:r>
              <a:rPr sz="1400" b="0" spc="1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Found </a:t>
            </a:r>
            <a:r>
              <a:rPr sz="1400" b="0" spc="1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in </a:t>
            </a:r>
            <a:r>
              <a:rPr sz="1400" b="0" spc="2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paints, </a:t>
            </a:r>
            <a:r>
              <a:rPr sz="1400" b="0" spc="1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textiles, </a:t>
            </a:r>
            <a:r>
              <a:rPr sz="1400" b="0" spc="2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flooring, and </a:t>
            </a:r>
            <a:r>
              <a:rPr sz="1400" b="0" spc="1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countertops</a:t>
            </a:r>
            <a:endParaRPr sz="1400" dirty="0">
              <a:latin typeface="NeueHaasGroteskDisp Pro"/>
              <a:cs typeface="NeueHaasGroteskDisp Pro"/>
            </a:endParaRPr>
          </a:p>
          <a:p>
            <a:pPr marL="755015" marR="335915" lvl="1" indent="-285750">
              <a:lnSpc>
                <a:spcPts val="1600"/>
              </a:lnSpc>
              <a:spcBef>
                <a:spcPts val="940"/>
              </a:spcBef>
              <a:buFontTx/>
              <a:buChar char="+"/>
            </a:pPr>
            <a:r>
              <a:rPr sz="1400" b="0" spc="2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Antimicrobials, </a:t>
            </a:r>
            <a:r>
              <a:rPr sz="1400" b="0" spc="2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such </a:t>
            </a:r>
            <a:r>
              <a:rPr sz="1400" b="0" spc="1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as </a:t>
            </a:r>
            <a:r>
              <a:rPr sz="1400" b="0" spc="2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triclosan and quats, can </a:t>
            </a:r>
            <a:r>
              <a:rPr sz="1400" b="0" spc="1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harm </a:t>
            </a:r>
            <a:r>
              <a:rPr sz="1400" b="0" spc="2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beneficial  </a:t>
            </a:r>
            <a:r>
              <a:rPr sz="1400" b="0" spc="2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organisms </a:t>
            </a:r>
            <a:r>
              <a:rPr sz="1400" b="0" spc="2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and disrupt hormone functioning, leading </a:t>
            </a:r>
            <a:r>
              <a:rPr sz="1400" b="0" spc="-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to  </a:t>
            </a:r>
            <a:r>
              <a:rPr sz="1400" b="0" spc="2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developmental, reproductive, and respiratory </a:t>
            </a:r>
            <a:r>
              <a:rPr sz="1400" b="0" spc="3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issues, </a:t>
            </a:r>
            <a:r>
              <a:rPr sz="1400" b="0" spc="1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as well as  antibiotic</a:t>
            </a:r>
            <a:r>
              <a:rPr sz="1400" b="0" spc="6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 </a:t>
            </a:r>
            <a:r>
              <a:rPr sz="1400" b="0" spc="2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resistance.</a:t>
            </a:r>
            <a:endParaRPr sz="1400" dirty="0">
              <a:latin typeface="NeueHaasGroteskDisp Pro"/>
              <a:cs typeface="NeueHaasGroteskDisp Pro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65"/>
              </a:lnSpc>
            </a:pPr>
            <a:r>
              <a:rPr spc="5" dirty="0"/>
              <a:t>New </a:t>
            </a:r>
            <a:r>
              <a:rPr spc="-5" dirty="0"/>
              <a:t>York </a:t>
            </a:r>
            <a:r>
              <a:rPr spc="15" dirty="0"/>
              <a:t>Build </a:t>
            </a:r>
            <a:r>
              <a:rPr spc="10" dirty="0"/>
              <a:t>Conference </a:t>
            </a:r>
            <a:r>
              <a:rPr b="0" dirty="0">
                <a:latin typeface="NeueHaasGroteskDisp Pro"/>
                <a:cs typeface="NeueHaasGroteskDisp Pro"/>
              </a:rPr>
              <a:t>| </a:t>
            </a:r>
            <a:r>
              <a:rPr spc="10" dirty="0"/>
              <a:t>February 13,</a:t>
            </a:r>
            <a:r>
              <a:rPr spc="-10" dirty="0"/>
              <a:t> </a:t>
            </a:r>
            <a:r>
              <a:rPr spc="5" dirty="0"/>
              <a:t>2023</a:t>
            </a:r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DB702BB1-5FFC-4D99-9371-EEF77B4476B3}"/>
              </a:ext>
            </a:extLst>
          </p:cNvPr>
          <p:cNvSpPr txBox="1"/>
          <p:nvPr/>
        </p:nvSpPr>
        <p:spPr>
          <a:xfrm>
            <a:off x="353059" y="383540"/>
            <a:ext cx="4060190" cy="432434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60"/>
              </a:spcBef>
            </a:pPr>
            <a:r>
              <a:rPr sz="1200" b="1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WORKSHOP </a:t>
            </a:r>
            <a:r>
              <a:rPr sz="1200" b="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| </a:t>
            </a:r>
            <a:r>
              <a:rPr sz="1200" b="1" spc="5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Materials </a:t>
            </a:r>
            <a:r>
              <a:rPr sz="1200" b="1" spc="10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and</a:t>
            </a:r>
            <a:r>
              <a:rPr sz="1200" b="1" spc="-30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 </a:t>
            </a:r>
            <a:r>
              <a:rPr sz="1200" b="1" spc="5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Health:</a:t>
            </a:r>
            <a:endParaRPr sz="1200" dirty="0">
              <a:latin typeface="Neue Haas Grotesk Display Pro"/>
              <a:cs typeface="Neue Haas Grotesk Display Pro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1200" b="1" spc="10" dirty="0">
                <a:solidFill>
                  <a:schemeClr val="accent1"/>
                </a:solidFill>
                <a:latin typeface="Neue Haas Grotesk Display Pro"/>
                <a:cs typeface="Neue Haas Grotesk Display Pro"/>
              </a:rPr>
              <a:t>Designing Building Solutions </a:t>
            </a:r>
            <a:r>
              <a:rPr sz="1200" b="1" dirty="0">
                <a:solidFill>
                  <a:schemeClr val="accent1"/>
                </a:solidFill>
                <a:latin typeface="Neue Haas Grotesk Display Pro"/>
                <a:cs typeface="Neue Haas Grotesk Display Pro"/>
              </a:rPr>
              <a:t>for </a:t>
            </a:r>
            <a:r>
              <a:rPr sz="1200" b="1" spc="10" dirty="0">
                <a:solidFill>
                  <a:schemeClr val="accent1"/>
                </a:solidFill>
                <a:latin typeface="Neue Haas Grotesk Display Pro"/>
                <a:cs typeface="Neue Haas Grotesk Display Pro"/>
              </a:rPr>
              <a:t>Human</a:t>
            </a:r>
            <a:r>
              <a:rPr sz="1200" b="1" spc="55" dirty="0">
                <a:solidFill>
                  <a:schemeClr val="accent1"/>
                </a:solidFill>
                <a:latin typeface="Neue Haas Grotesk Display Pro"/>
                <a:cs typeface="Neue Haas Grotesk Display Pro"/>
              </a:rPr>
              <a:t> </a:t>
            </a:r>
            <a:r>
              <a:rPr sz="1200" b="1" spc="5" dirty="0">
                <a:solidFill>
                  <a:schemeClr val="accent1"/>
                </a:solidFill>
                <a:latin typeface="Neue Haas Grotesk Display Pro"/>
                <a:cs typeface="Neue Haas Grotesk Display Pro"/>
              </a:rPr>
              <a:t>Well-Being</a:t>
            </a:r>
            <a:endParaRPr sz="1200" dirty="0">
              <a:solidFill>
                <a:schemeClr val="accent1"/>
              </a:solidFill>
              <a:latin typeface="Neue Haas Grotesk Display Pro"/>
              <a:cs typeface="Neue Haas Grotesk Display Pr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00025" y="0"/>
            <a:ext cx="5991669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53059" y="383540"/>
            <a:ext cx="5846966" cy="5975225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60"/>
              </a:spcBef>
            </a:pPr>
            <a:endParaRPr lang="en-US" sz="1200" b="1" dirty="0">
              <a:solidFill>
                <a:srgbClr val="000009"/>
              </a:solidFill>
              <a:latin typeface="Neue Haas Grotesk Display Pro"/>
              <a:cs typeface="Neue Haas Grotesk Display Pro"/>
            </a:endParaRPr>
          </a:p>
          <a:p>
            <a:pPr>
              <a:lnSpc>
                <a:spcPct val="100000"/>
              </a:lnSpc>
            </a:pPr>
            <a:endParaRPr lang="en-US" sz="1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 dirty="0">
              <a:latin typeface="Times New Roman"/>
              <a:cs typeface="Times New Roman"/>
            </a:endParaRPr>
          </a:p>
          <a:p>
            <a:pPr marL="12700" marR="261620">
              <a:lnSpc>
                <a:spcPct val="104200"/>
              </a:lnSpc>
              <a:spcBef>
                <a:spcPts val="1019"/>
              </a:spcBef>
            </a:pPr>
            <a:r>
              <a:rPr sz="2400" b="1" spc="35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Harmful </a:t>
            </a:r>
            <a:r>
              <a:rPr sz="2400" b="1" spc="50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Classes </a:t>
            </a:r>
            <a:r>
              <a:rPr sz="2400" b="1" spc="5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of </a:t>
            </a:r>
            <a:r>
              <a:rPr sz="2400" b="1" spc="50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Chemicals </a:t>
            </a:r>
            <a:r>
              <a:rPr sz="2400" b="1" spc="35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found </a:t>
            </a:r>
            <a:r>
              <a:rPr sz="2400" b="1" spc="30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in  </a:t>
            </a:r>
            <a:r>
              <a:rPr sz="2400" b="1" spc="40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Materials</a:t>
            </a:r>
            <a:endParaRPr sz="2400" dirty="0">
              <a:latin typeface="Neue Haas Grotesk Display Pro"/>
              <a:cs typeface="Neue Haas Grotesk Display Pro"/>
            </a:endParaRPr>
          </a:p>
          <a:p>
            <a:pPr marL="241300" indent="-228600">
              <a:lnSpc>
                <a:spcPct val="100000"/>
              </a:lnSpc>
              <a:spcBef>
                <a:spcPts val="869"/>
              </a:spcBef>
              <a:buChar char="•"/>
              <a:tabLst>
                <a:tab pos="240665" algn="l"/>
                <a:tab pos="241300" algn="l"/>
              </a:tabLst>
            </a:pPr>
            <a:r>
              <a:rPr sz="1800" b="1" spc="10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Fame</a:t>
            </a:r>
            <a:r>
              <a:rPr sz="1800" b="1" spc="85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 </a:t>
            </a:r>
            <a:r>
              <a:rPr sz="1800" b="1" spc="25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Retardants</a:t>
            </a:r>
            <a:endParaRPr sz="1800" dirty="0">
              <a:latin typeface="Neue Haas Grotesk Display Pro"/>
              <a:cs typeface="Neue Haas Grotesk Display Pro"/>
            </a:endParaRPr>
          </a:p>
          <a:p>
            <a:pPr marL="755015" marR="674370" lvl="1" indent="-285750">
              <a:lnSpc>
                <a:spcPts val="1400"/>
              </a:lnSpc>
              <a:spcBef>
                <a:spcPts val="370"/>
              </a:spcBef>
              <a:buFontTx/>
              <a:buChar char="+"/>
            </a:pPr>
            <a:r>
              <a:rPr sz="1400" b="0" spc="25" dirty="0" err="1">
                <a:solidFill>
                  <a:srgbClr val="000009"/>
                </a:solidFill>
                <a:latin typeface="NeueHaasGroteskDisp Pro"/>
                <a:cs typeface="NeueHaasGroteskDisp Pro"/>
              </a:rPr>
              <a:t>Organohalogen</a:t>
            </a:r>
            <a:r>
              <a:rPr sz="1400" b="0" spc="2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 </a:t>
            </a:r>
            <a:r>
              <a:rPr sz="1400" b="0" spc="2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and organophosphate </a:t>
            </a:r>
            <a:r>
              <a:rPr sz="1400" b="0" spc="2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chemicals </a:t>
            </a:r>
            <a:r>
              <a:rPr sz="1400" b="0" spc="2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such </a:t>
            </a:r>
            <a:r>
              <a:rPr sz="1400" b="0" spc="3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as  </a:t>
            </a:r>
            <a:r>
              <a:rPr sz="1400" b="0" spc="2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polybrominated diphenyl </a:t>
            </a:r>
            <a:r>
              <a:rPr sz="1400" b="0" spc="1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ethers </a:t>
            </a:r>
            <a:r>
              <a:rPr sz="1400" b="0" spc="2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(PBDEs) and chlorinated </a:t>
            </a:r>
            <a:r>
              <a:rPr sz="1400" b="0" spc="1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tris  </a:t>
            </a:r>
            <a:r>
              <a:rPr sz="1400" b="0" spc="2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(TDCPP) </a:t>
            </a:r>
            <a:r>
              <a:rPr sz="1400" b="0" spc="1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are </a:t>
            </a:r>
            <a:r>
              <a:rPr sz="1400" b="0" spc="2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used </a:t>
            </a:r>
            <a:r>
              <a:rPr sz="1400" b="0" spc="-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to </a:t>
            </a:r>
            <a:r>
              <a:rPr sz="1400" b="0" spc="1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slow </a:t>
            </a:r>
            <a:r>
              <a:rPr sz="1400" b="0" spc="2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ignition and </a:t>
            </a:r>
            <a:r>
              <a:rPr sz="1400" b="0" spc="1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prevent</a:t>
            </a:r>
            <a:r>
              <a:rPr sz="1400" b="0" spc="24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 </a:t>
            </a:r>
            <a:r>
              <a:rPr sz="1400" b="0" spc="1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fires</a:t>
            </a:r>
            <a:endParaRPr sz="1400" dirty="0">
              <a:latin typeface="NeueHaasGroteskDisp Pro"/>
              <a:cs typeface="NeueHaasGroteskDisp Pro"/>
            </a:endParaRPr>
          </a:p>
          <a:p>
            <a:pPr marL="755650" lvl="1" indent="-285750">
              <a:spcBef>
                <a:spcPts val="620"/>
              </a:spcBef>
              <a:buFontTx/>
              <a:buChar char="+"/>
            </a:pPr>
            <a:r>
              <a:rPr sz="1400" b="0" spc="2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Use</a:t>
            </a:r>
            <a:r>
              <a:rPr sz="1400" b="0" spc="7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 </a:t>
            </a:r>
            <a:r>
              <a:rPr sz="1400" b="0" spc="1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in</a:t>
            </a:r>
            <a:r>
              <a:rPr sz="1400" b="0" spc="7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 </a:t>
            </a:r>
            <a:r>
              <a:rPr sz="1400" b="0" spc="1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furniture,</a:t>
            </a:r>
            <a:r>
              <a:rPr sz="1400" b="0" spc="7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 </a:t>
            </a:r>
            <a:r>
              <a:rPr sz="1400" b="0" spc="2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insulation,</a:t>
            </a:r>
            <a:r>
              <a:rPr sz="1400" b="0" spc="7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 </a:t>
            </a:r>
            <a:r>
              <a:rPr sz="1400" b="0" spc="1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paints</a:t>
            </a:r>
            <a:r>
              <a:rPr sz="1400" b="0" spc="7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 </a:t>
            </a:r>
            <a:r>
              <a:rPr sz="1400" b="0" spc="2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and</a:t>
            </a:r>
            <a:r>
              <a:rPr sz="1400" b="0" spc="7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 </a:t>
            </a:r>
            <a:r>
              <a:rPr sz="1400" b="0" spc="2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coatings,</a:t>
            </a:r>
            <a:r>
              <a:rPr sz="1400" b="0" spc="7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 </a:t>
            </a:r>
            <a:r>
              <a:rPr sz="1400" b="0" spc="2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and</a:t>
            </a:r>
            <a:r>
              <a:rPr sz="1400" b="0" spc="7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 </a:t>
            </a:r>
            <a:r>
              <a:rPr sz="1400" b="0" spc="2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carpet</a:t>
            </a:r>
            <a:r>
              <a:rPr sz="1400" b="0" spc="7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 </a:t>
            </a:r>
            <a:r>
              <a:rPr sz="1400" b="0" spc="2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padding</a:t>
            </a:r>
            <a:endParaRPr sz="1400" dirty="0">
              <a:latin typeface="NeueHaasGroteskDisp Pro"/>
              <a:cs typeface="NeueHaasGroteskDisp Pro"/>
            </a:endParaRPr>
          </a:p>
          <a:p>
            <a:pPr marL="755015" marR="216535" lvl="1" indent="-285750">
              <a:lnSpc>
                <a:spcPct val="84500"/>
              </a:lnSpc>
              <a:spcBef>
                <a:spcPts val="880"/>
              </a:spcBef>
              <a:buFontTx/>
              <a:buChar char="+"/>
            </a:pPr>
            <a:r>
              <a:rPr sz="1400" b="0" spc="2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Some flame </a:t>
            </a:r>
            <a:r>
              <a:rPr sz="1400" b="0" spc="1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retardants </a:t>
            </a:r>
            <a:r>
              <a:rPr sz="1400" b="0" spc="1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are </a:t>
            </a:r>
            <a:r>
              <a:rPr sz="1400" b="0" spc="2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associated </a:t>
            </a:r>
            <a:r>
              <a:rPr sz="1400" b="0" spc="1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with </a:t>
            </a:r>
            <a:r>
              <a:rPr sz="1400" b="0" spc="1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lowered </a:t>
            </a:r>
            <a:r>
              <a:rPr sz="1400" b="0" spc="2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IQ and  hyperactivity </a:t>
            </a:r>
            <a:r>
              <a:rPr sz="1400" b="0" spc="1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in </a:t>
            </a:r>
            <a:r>
              <a:rPr sz="1400" b="0" spc="2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children </a:t>
            </a:r>
            <a:r>
              <a:rPr sz="1400" b="0" spc="1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as well as </a:t>
            </a:r>
            <a:r>
              <a:rPr sz="1400" b="0" spc="1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cancer, </a:t>
            </a:r>
            <a:r>
              <a:rPr sz="1400" b="0" spc="2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hormone disruption, and  </a:t>
            </a:r>
            <a:r>
              <a:rPr sz="1400" b="0" spc="25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decreased </a:t>
            </a:r>
            <a:r>
              <a:rPr sz="1400" b="0" spc="2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fertility </a:t>
            </a:r>
            <a:r>
              <a:rPr sz="1400" b="0" spc="1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in</a:t>
            </a:r>
            <a:r>
              <a:rPr sz="1400" b="0" spc="16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 </a:t>
            </a:r>
            <a:r>
              <a:rPr sz="1400" b="0" spc="2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adults.</a:t>
            </a:r>
            <a:endParaRPr sz="1400" dirty="0">
              <a:latin typeface="NeueHaasGroteskDisp Pro"/>
              <a:cs typeface="NeueHaasGroteskDisp Pro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800" dirty="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buChar char="•"/>
              <a:tabLst>
                <a:tab pos="240665" algn="l"/>
                <a:tab pos="241300" algn="l"/>
              </a:tabLst>
            </a:pPr>
            <a:r>
              <a:rPr sz="1800" b="1" spc="40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Bisphenols </a:t>
            </a:r>
            <a:r>
              <a:rPr sz="1800" b="1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&amp;</a:t>
            </a:r>
            <a:r>
              <a:rPr sz="1800" b="1" spc="135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 </a:t>
            </a:r>
            <a:r>
              <a:rPr sz="1800" b="1" spc="30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Phthalates</a:t>
            </a:r>
            <a:endParaRPr sz="1800" dirty="0">
              <a:latin typeface="Neue Haas Grotesk Display Pro"/>
              <a:cs typeface="Neue Haas Grotesk Display Pro"/>
            </a:endParaRPr>
          </a:p>
          <a:p>
            <a:pPr marL="755015" marR="674370" lvl="1" indent="-285750">
              <a:lnSpc>
                <a:spcPts val="1400"/>
              </a:lnSpc>
              <a:spcBef>
                <a:spcPts val="370"/>
              </a:spcBef>
              <a:buFontTx/>
              <a:buChar char="+"/>
            </a:pPr>
            <a:r>
              <a:rPr sz="1400" spc="25" dirty="0">
                <a:solidFill>
                  <a:srgbClr val="000009"/>
                </a:solidFill>
                <a:latin typeface="NeueHaasGroteskDisp Pro"/>
              </a:rPr>
              <a:t>Used for making plastics stronger or more flexible</a:t>
            </a:r>
          </a:p>
          <a:p>
            <a:pPr marL="755015" marR="674370" lvl="1" indent="-285750">
              <a:lnSpc>
                <a:spcPts val="1400"/>
              </a:lnSpc>
              <a:spcBef>
                <a:spcPts val="370"/>
              </a:spcBef>
              <a:buFontTx/>
              <a:buChar char="+"/>
            </a:pPr>
            <a:r>
              <a:rPr sz="1400" spc="25" dirty="0">
                <a:solidFill>
                  <a:srgbClr val="000009"/>
                </a:solidFill>
                <a:latin typeface="NeueHaasGroteskDisp Pro"/>
              </a:rPr>
              <a:t>Found in vinyl flooring, caulks and adhesives, and PVC pipes</a:t>
            </a:r>
          </a:p>
          <a:p>
            <a:pPr marL="755015" marR="674370" lvl="1" indent="-285750">
              <a:lnSpc>
                <a:spcPts val="1400"/>
              </a:lnSpc>
              <a:spcBef>
                <a:spcPts val="370"/>
              </a:spcBef>
              <a:buFontTx/>
              <a:buChar char="+"/>
            </a:pPr>
            <a:r>
              <a:rPr lang="en-US" sz="1400" spc="25" dirty="0">
                <a:solidFill>
                  <a:srgbClr val="000009"/>
                </a:solidFill>
                <a:latin typeface="NeueHaasGroteskDisp Pro"/>
              </a:rPr>
              <a:t>E</a:t>
            </a:r>
            <a:r>
              <a:rPr sz="1400" spc="25" dirty="0">
                <a:solidFill>
                  <a:srgbClr val="000009"/>
                </a:solidFill>
                <a:latin typeface="NeueHaasGroteskDisp Pro"/>
              </a:rPr>
              <a:t>ven at low levels, bisphenols and phthalates pose hormone-  disrupting risks, especially for young children, </a:t>
            </a:r>
            <a:r>
              <a:rPr lang="en-US" sz="1400" spc="25" dirty="0">
                <a:solidFill>
                  <a:srgbClr val="000009"/>
                </a:solidFill>
                <a:latin typeface="NeueHaasGroteskDisp Pro"/>
              </a:rPr>
              <a:t>including </a:t>
            </a:r>
            <a:r>
              <a:rPr sz="1400" spc="25" dirty="0">
                <a:solidFill>
                  <a:srgbClr val="000009"/>
                </a:solidFill>
                <a:latin typeface="NeueHaasGroteskDisp Pro"/>
              </a:rPr>
              <a:t>asthma, neurodevelopmental issues, behavioral problems</a:t>
            </a:r>
            <a:r>
              <a:rPr lang="en-US" sz="1400" spc="25" dirty="0">
                <a:solidFill>
                  <a:srgbClr val="000009"/>
                </a:solidFill>
                <a:latin typeface="NeueHaasGroteskDisp Pro"/>
              </a:rPr>
              <a:t>. A</a:t>
            </a:r>
            <a:r>
              <a:rPr sz="1400" spc="25" dirty="0">
                <a:solidFill>
                  <a:srgbClr val="000009"/>
                </a:solidFill>
                <a:latin typeface="NeueHaasGroteskDisp Pro"/>
              </a:rPr>
              <a:t>dult  health concerns </a:t>
            </a:r>
            <a:r>
              <a:rPr lang="en-US" sz="1400" spc="25" dirty="0">
                <a:solidFill>
                  <a:srgbClr val="000009"/>
                </a:solidFill>
                <a:latin typeface="NeueHaasGroteskDisp Pro"/>
              </a:rPr>
              <a:t>include</a:t>
            </a:r>
            <a:r>
              <a:rPr sz="1400" spc="25" dirty="0">
                <a:solidFill>
                  <a:srgbClr val="000009"/>
                </a:solidFill>
                <a:latin typeface="NeueHaasGroteskDisp Pro"/>
              </a:rPr>
              <a:t> obesity, diabetes, heart disease, reduced fertility,  and cancer</a:t>
            </a:r>
            <a:r>
              <a:rPr lang="en-US" sz="1400" spc="25" dirty="0">
                <a:solidFill>
                  <a:srgbClr val="000009"/>
                </a:solidFill>
                <a:latin typeface="NeueHaasGroteskDisp Pro"/>
              </a:rPr>
              <a:t> risk</a:t>
            </a:r>
            <a:r>
              <a:rPr sz="1400" spc="25" dirty="0">
                <a:solidFill>
                  <a:srgbClr val="000009"/>
                </a:solidFill>
                <a:latin typeface="NeueHaasGroteskDisp Pro"/>
              </a:rPr>
              <a:t>.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65"/>
              </a:lnSpc>
            </a:pPr>
            <a:r>
              <a:rPr spc="5" dirty="0"/>
              <a:t>New </a:t>
            </a:r>
            <a:r>
              <a:rPr spc="-5" dirty="0"/>
              <a:t>York </a:t>
            </a:r>
            <a:r>
              <a:rPr spc="15" dirty="0"/>
              <a:t>Build </a:t>
            </a:r>
            <a:r>
              <a:rPr spc="10" dirty="0"/>
              <a:t>Conference </a:t>
            </a:r>
            <a:r>
              <a:rPr b="0" dirty="0">
                <a:latin typeface="NeueHaasGroteskDisp Pro"/>
                <a:cs typeface="NeueHaasGroteskDisp Pro"/>
              </a:rPr>
              <a:t>| </a:t>
            </a:r>
            <a:r>
              <a:rPr spc="10" dirty="0"/>
              <a:t>February 13,</a:t>
            </a:r>
            <a:r>
              <a:rPr spc="-10" dirty="0"/>
              <a:t> </a:t>
            </a:r>
            <a:r>
              <a:rPr spc="5" dirty="0"/>
              <a:t>2023</a:t>
            </a:r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1A092408-DD0F-631C-4F18-E9F36B5EB973}"/>
              </a:ext>
            </a:extLst>
          </p:cNvPr>
          <p:cNvSpPr txBox="1"/>
          <p:nvPr/>
        </p:nvSpPr>
        <p:spPr>
          <a:xfrm>
            <a:off x="353059" y="383540"/>
            <a:ext cx="4060190" cy="432434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60"/>
              </a:spcBef>
            </a:pPr>
            <a:r>
              <a:rPr sz="1200" b="1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WORKSHOP </a:t>
            </a:r>
            <a:r>
              <a:rPr sz="1200" b="0" dirty="0">
                <a:solidFill>
                  <a:srgbClr val="000009"/>
                </a:solidFill>
                <a:latin typeface="NeueHaasGroteskDisp Pro"/>
                <a:cs typeface="NeueHaasGroteskDisp Pro"/>
              </a:rPr>
              <a:t>| </a:t>
            </a:r>
            <a:r>
              <a:rPr sz="1200" b="1" spc="5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Materials </a:t>
            </a:r>
            <a:r>
              <a:rPr sz="1200" b="1" spc="10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and</a:t>
            </a:r>
            <a:r>
              <a:rPr sz="1200" b="1" spc="-30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 </a:t>
            </a:r>
            <a:r>
              <a:rPr sz="1200" b="1" spc="5" dirty="0">
                <a:solidFill>
                  <a:srgbClr val="000009"/>
                </a:solidFill>
                <a:latin typeface="Neue Haas Grotesk Display Pro"/>
                <a:cs typeface="Neue Haas Grotesk Display Pro"/>
              </a:rPr>
              <a:t>Health:</a:t>
            </a:r>
            <a:endParaRPr sz="1200" dirty="0">
              <a:latin typeface="Neue Haas Grotesk Display Pro"/>
              <a:cs typeface="Neue Haas Grotesk Display Pro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1200" b="1" spc="10" dirty="0">
                <a:solidFill>
                  <a:schemeClr val="accent1"/>
                </a:solidFill>
                <a:latin typeface="Neue Haas Grotesk Display Pro"/>
                <a:cs typeface="Neue Haas Grotesk Display Pro"/>
              </a:rPr>
              <a:t>Designing Building Solutions </a:t>
            </a:r>
            <a:r>
              <a:rPr sz="1200" b="1" dirty="0">
                <a:solidFill>
                  <a:schemeClr val="accent1"/>
                </a:solidFill>
                <a:latin typeface="Neue Haas Grotesk Display Pro"/>
                <a:cs typeface="Neue Haas Grotesk Display Pro"/>
              </a:rPr>
              <a:t>for </a:t>
            </a:r>
            <a:r>
              <a:rPr sz="1200" b="1" spc="10" dirty="0">
                <a:solidFill>
                  <a:schemeClr val="accent1"/>
                </a:solidFill>
                <a:latin typeface="Neue Haas Grotesk Display Pro"/>
                <a:cs typeface="Neue Haas Grotesk Display Pro"/>
              </a:rPr>
              <a:t>Human</a:t>
            </a:r>
            <a:r>
              <a:rPr sz="1200" b="1" spc="55" dirty="0">
                <a:solidFill>
                  <a:schemeClr val="accent1"/>
                </a:solidFill>
                <a:latin typeface="Neue Haas Grotesk Display Pro"/>
                <a:cs typeface="Neue Haas Grotesk Display Pro"/>
              </a:rPr>
              <a:t> </a:t>
            </a:r>
            <a:r>
              <a:rPr sz="1200" b="1" spc="5" dirty="0">
                <a:solidFill>
                  <a:schemeClr val="accent1"/>
                </a:solidFill>
                <a:latin typeface="Neue Haas Grotesk Display Pro"/>
                <a:cs typeface="Neue Haas Grotesk Display Pro"/>
              </a:rPr>
              <a:t>Well-Being</a:t>
            </a:r>
            <a:endParaRPr sz="1200" dirty="0">
              <a:solidFill>
                <a:schemeClr val="accent1"/>
              </a:solidFill>
              <a:latin typeface="Neue Haas Grotesk Display Pro"/>
              <a:cs typeface="Neue Haas Grotesk Display Pr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</TotalTime>
  <Words>2190</Words>
  <Application>Microsoft Office PowerPoint</Application>
  <PresentationFormat>Widescreen</PresentationFormat>
  <Paragraphs>346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</vt:lpstr>
      <vt:lpstr>Calibri</vt:lpstr>
      <vt:lpstr>Gadugi</vt:lpstr>
      <vt:lpstr>Neue Haas Grotesk Display Pro</vt:lpstr>
      <vt:lpstr>NeueHaasGroteskDisp Pro</vt:lpstr>
      <vt:lpstr>Times New Roman</vt:lpstr>
      <vt:lpstr>Wingdings</vt:lpstr>
      <vt:lpstr>Office Theme</vt:lpstr>
      <vt:lpstr>Materials and Health: Designing Building Solutions for Human Well-Being</vt:lpstr>
      <vt:lpstr>PowerPoint Presentation</vt:lpstr>
      <vt:lpstr>Section 1: What Defines a Healthy Material?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Section 2: Industry Movements Promoting Healthy Materials</vt:lpstr>
      <vt:lpstr>PowerPoint Presentation</vt:lpstr>
      <vt:lpstr>PowerPoint Presentation</vt:lpstr>
      <vt:lpstr>PowerPoint Presentation</vt:lpstr>
      <vt:lpstr>Section 3: Industry Tools for Identifying Healthy Materials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Section 4: How to Integrate Healthy Materials in your Project</vt:lpstr>
      <vt:lpstr>PowerPoint Presentation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Materials and Health: Designing Building Solutions for Human Well-Being</dc:title>
  <cp:lastModifiedBy>Stephanie Haedrich</cp:lastModifiedBy>
  <cp:revision>1</cp:revision>
  <dcterms:created xsi:type="dcterms:W3CDTF">2024-02-12T14:37:46Z</dcterms:created>
  <dcterms:modified xsi:type="dcterms:W3CDTF">2024-02-12T15:14:59Z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2024-02-09T00:00:00Z</vt:filetime>
  </property>
  <property fmtid="{D5CDD505-2E9C-101B-9397-08002B2CF9AE}" pid="3" name="Creator">
    <vt:lpwstr>Adobe InDesign 19.0 (Windows)</vt:lpwstr>
  </property>
  <property fmtid="{D5CDD505-2E9C-101B-9397-08002B2CF9AE}" pid="4" name="LastSaved">
    <vt:filetime>2024-02-12T00:00:00Z</vt:filetime>
  </property>
</Properties>
</file>