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5143500" cx="9144000"/>
  <p:notesSz cx="68580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Libre Franklin Black"/>
      <p:bold r:id="rId39"/>
      <p:boldItalic r:id="rId40"/>
    </p:embeddedFont>
    <p:embeddedFont>
      <p:font typeface="Libre Franklin Medium"/>
      <p:regular r:id="rId41"/>
      <p:bold r:id="rId42"/>
      <p:italic r:id="rId43"/>
      <p:boldItalic r:id="rId44"/>
    </p:embeddedFont>
    <p:embeddedFont>
      <p:font typeface="Roboto Light"/>
      <p:regular r:id="rId45"/>
      <p:bold r:id="rId46"/>
      <p:italic r:id="rId47"/>
      <p:boldItalic r:id="rId48"/>
    </p:embeddedFont>
    <p:embeddedFont>
      <p:font typeface="Arial Black"/>
      <p:regular r:id="rId49"/>
    </p:embeddedFont>
    <p:embeddedFont>
      <p:font typeface="Century Gothic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ibreFranklinBlack-boldItalic.fntdata"/><Relationship Id="rId42" Type="http://schemas.openxmlformats.org/officeDocument/2006/relationships/font" Target="fonts/LibreFranklinMedium-bold.fntdata"/><Relationship Id="rId41" Type="http://schemas.openxmlformats.org/officeDocument/2006/relationships/font" Target="fonts/LibreFranklinMedium-regular.fntdata"/><Relationship Id="rId44" Type="http://schemas.openxmlformats.org/officeDocument/2006/relationships/font" Target="fonts/LibreFranklinMedium-boldItalic.fntdata"/><Relationship Id="rId43" Type="http://schemas.openxmlformats.org/officeDocument/2006/relationships/font" Target="fonts/LibreFranklinMedium-italic.fntdata"/><Relationship Id="rId46" Type="http://schemas.openxmlformats.org/officeDocument/2006/relationships/font" Target="fonts/RobotoLight-bold.fntdata"/><Relationship Id="rId45" Type="http://schemas.openxmlformats.org/officeDocument/2006/relationships/font" Target="fonts/RobotoLigh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Light-boldItalic.fntdata"/><Relationship Id="rId47" Type="http://schemas.openxmlformats.org/officeDocument/2006/relationships/font" Target="fonts/RobotoLight-italic.fntdata"/><Relationship Id="rId49" Type="http://schemas.openxmlformats.org/officeDocument/2006/relationships/font" Target="fonts/ArialBlack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font" Target="fonts/Roboto-regular.fntdata"/><Relationship Id="rId34" Type="http://schemas.openxmlformats.org/officeDocument/2006/relationships/slide" Target="slides/slide29.xml"/><Relationship Id="rId37" Type="http://schemas.openxmlformats.org/officeDocument/2006/relationships/font" Target="fonts/Roboto-italic.fntdata"/><Relationship Id="rId36" Type="http://schemas.openxmlformats.org/officeDocument/2006/relationships/font" Target="fonts/Roboto-bold.fntdata"/><Relationship Id="rId39" Type="http://schemas.openxmlformats.org/officeDocument/2006/relationships/font" Target="fonts/LibreFranklinBlack-bold.fntdata"/><Relationship Id="rId38" Type="http://schemas.openxmlformats.org/officeDocument/2006/relationships/font" Target="fonts/Roboto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CenturyGothic-bold.fntdata"/><Relationship Id="rId50" Type="http://schemas.openxmlformats.org/officeDocument/2006/relationships/font" Target="fonts/CenturyGothic-regular.fntdata"/><Relationship Id="rId53" Type="http://schemas.openxmlformats.org/officeDocument/2006/relationships/font" Target="fonts/CenturyGothic-boldItalic.fntdata"/><Relationship Id="rId52" Type="http://schemas.openxmlformats.org/officeDocument/2006/relationships/font" Target="fonts/CenturyGothic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YES—11:00AM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b8af0504c7_0_130:notes"/>
          <p:cNvSpPr/>
          <p:nvPr>
            <p:ph idx="2" type="sldImg"/>
          </p:nvPr>
        </p:nvSpPr>
        <p:spPr>
          <a:xfrm>
            <a:off x="381000" y="681659"/>
            <a:ext cx="6096000" cy="34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3" name="Google Shape;203;g2b8af0504c7_0_130:notes"/>
          <p:cNvSpPr txBox="1"/>
          <p:nvPr>
            <p:ph idx="1" type="body"/>
          </p:nvPr>
        </p:nvSpPr>
        <p:spPr>
          <a:xfrm>
            <a:off x="914400" y="4317173"/>
            <a:ext cx="5029200" cy="4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g2b8af0504c7_0_130:notes"/>
          <p:cNvSpPr txBox="1"/>
          <p:nvPr/>
        </p:nvSpPr>
        <p:spPr>
          <a:xfrm>
            <a:off x="3886200" y="8710086"/>
            <a:ext cx="2971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b8af0504c7_0_145:notes"/>
          <p:cNvSpPr txBox="1"/>
          <p:nvPr/>
        </p:nvSpPr>
        <p:spPr>
          <a:xfrm>
            <a:off x="3886200" y="8710086"/>
            <a:ext cx="2971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19" name="Google Shape;219;g2b8af0504c7_0_145:notes"/>
          <p:cNvSpPr/>
          <p:nvPr>
            <p:ph idx="2" type="sldImg"/>
          </p:nvPr>
        </p:nvSpPr>
        <p:spPr>
          <a:xfrm>
            <a:off x="381000" y="681659"/>
            <a:ext cx="6096000" cy="34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0" name="Google Shape;220;g2b8af0504c7_0_145:notes"/>
          <p:cNvSpPr txBox="1"/>
          <p:nvPr>
            <p:ph idx="1" type="body"/>
          </p:nvPr>
        </p:nvSpPr>
        <p:spPr>
          <a:xfrm>
            <a:off x="914400" y="4317173"/>
            <a:ext cx="5029200" cy="4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b8af0504c7_0_162:notes"/>
          <p:cNvSpPr/>
          <p:nvPr>
            <p:ph idx="2" type="sldImg"/>
          </p:nvPr>
        </p:nvSpPr>
        <p:spPr>
          <a:xfrm>
            <a:off x="381000" y="681659"/>
            <a:ext cx="6096000" cy="34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6" name="Google Shape;236;g2b8af0504c7_0_162:notes"/>
          <p:cNvSpPr txBox="1"/>
          <p:nvPr>
            <p:ph idx="1" type="body"/>
          </p:nvPr>
        </p:nvSpPr>
        <p:spPr>
          <a:xfrm>
            <a:off x="914400" y="4317173"/>
            <a:ext cx="5029200" cy="4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g2b8af0504c7_0_162:notes"/>
          <p:cNvSpPr txBox="1"/>
          <p:nvPr/>
        </p:nvSpPr>
        <p:spPr>
          <a:xfrm>
            <a:off x="3886200" y="8710086"/>
            <a:ext cx="2971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b8af0504c7_0_186:notes"/>
          <p:cNvSpPr/>
          <p:nvPr>
            <p:ph idx="2" type="sldImg"/>
          </p:nvPr>
        </p:nvSpPr>
        <p:spPr>
          <a:xfrm>
            <a:off x="381000" y="681659"/>
            <a:ext cx="6096000" cy="34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" name="Google Shape;261;g2b8af0504c7_0_186:notes"/>
          <p:cNvSpPr txBox="1"/>
          <p:nvPr>
            <p:ph idx="1" type="body"/>
          </p:nvPr>
        </p:nvSpPr>
        <p:spPr>
          <a:xfrm>
            <a:off x="914400" y="4317173"/>
            <a:ext cx="5029200" cy="4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2b8af0504c7_0_186:notes"/>
          <p:cNvSpPr txBox="1"/>
          <p:nvPr/>
        </p:nvSpPr>
        <p:spPr>
          <a:xfrm>
            <a:off x="3886200" y="8710086"/>
            <a:ext cx="2971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b8af0504c7_0_206:notes"/>
          <p:cNvSpPr/>
          <p:nvPr>
            <p:ph idx="2" type="sldImg"/>
          </p:nvPr>
        </p:nvSpPr>
        <p:spPr>
          <a:xfrm>
            <a:off x="381000" y="681659"/>
            <a:ext cx="6096000" cy="34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1" name="Google Shape;281;g2b8af0504c7_0_206:notes"/>
          <p:cNvSpPr txBox="1"/>
          <p:nvPr>
            <p:ph idx="1" type="body"/>
          </p:nvPr>
        </p:nvSpPr>
        <p:spPr>
          <a:xfrm>
            <a:off x="914400" y="4317173"/>
            <a:ext cx="5029200" cy="4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2b8af0504c7_0_206:notes"/>
          <p:cNvSpPr txBox="1"/>
          <p:nvPr/>
        </p:nvSpPr>
        <p:spPr>
          <a:xfrm>
            <a:off x="3886200" y="8710086"/>
            <a:ext cx="2971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b8af0504c7_0_253:notes"/>
          <p:cNvSpPr/>
          <p:nvPr>
            <p:ph idx="2" type="sldImg"/>
          </p:nvPr>
        </p:nvSpPr>
        <p:spPr>
          <a:xfrm>
            <a:off x="381000" y="681659"/>
            <a:ext cx="6096000" cy="34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7" name="Google Shape;307;g2b8af0504c7_0_253:notes"/>
          <p:cNvSpPr txBox="1"/>
          <p:nvPr>
            <p:ph idx="1" type="body"/>
          </p:nvPr>
        </p:nvSpPr>
        <p:spPr>
          <a:xfrm>
            <a:off x="914400" y="4317173"/>
            <a:ext cx="5029200" cy="4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2b8af0504c7_0_253:notes"/>
          <p:cNvSpPr txBox="1"/>
          <p:nvPr/>
        </p:nvSpPr>
        <p:spPr>
          <a:xfrm>
            <a:off x="3886200" y="8710086"/>
            <a:ext cx="2971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b8af0504c7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b8af0504c7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b849ea3156_7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b849ea3156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b8898d1f6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b8898d1f6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b8898d1f6a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b8898d1f6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b8af0504c7_0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b8af0504c7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b8898d1f6a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b8898d1f6a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b849ea3156_9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b849ea3156_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b87500c6d2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2b87500c6d2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b70f41e26e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b70f41e26e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6</a:t>
            </a:r>
            <a:r>
              <a:rPr lang="en-GB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) </a:t>
            </a:r>
            <a:r>
              <a:rPr lang="en-GB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Alexandra Donovan, Design and Innovation Lead - </a:t>
            </a:r>
            <a:r>
              <a:rPr b="1" lang="en-GB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Assembly OSM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b849ea3156_1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b849ea3156_1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b8af0504c7_0_354:notes"/>
          <p:cNvSpPr/>
          <p:nvPr>
            <p:ph idx="2" type="sldImg"/>
          </p:nvPr>
        </p:nvSpPr>
        <p:spPr>
          <a:xfrm>
            <a:off x="2311400" y="525463"/>
            <a:ext cx="4673700" cy="26289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6" name="Google Shape;406;g2b8af0504c7_0_354:notes"/>
          <p:cNvSpPr txBox="1"/>
          <p:nvPr>
            <p:ph idx="1" type="body"/>
          </p:nvPr>
        </p:nvSpPr>
        <p:spPr>
          <a:xfrm>
            <a:off x="929640" y="3329940"/>
            <a:ext cx="7437000" cy="31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b849ea3156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b849ea3156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b849ea3156_5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b849ea3156_5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b849ea3156_5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b849ea3156_5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b70f41e26e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2b70f41e26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4) Matthias Altwicker, AIA NCARB LEED AP, Principal, Studio A+H and Associate Professor of Architecture, NYIT - </a:t>
            </a:r>
            <a:r>
              <a:rPr b="1" lang="en-GB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Studio A+H</a:t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b8af0504c7_0_0:notes"/>
          <p:cNvSpPr/>
          <p:nvPr>
            <p:ph idx="2" type="sldImg"/>
          </p:nvPr>
        </p:nvSpPr>
        <p:spPr>
          <a:xfrm>
            <a:off x="381000" y="681659"/>
            <a:ext cx="6096000" cy="34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9" name="Google Shape;69;g2b8af0504c7_0_0:notes"/>
          <p:cNvSpPr txBox="1"/>
          <p:nvPr>
            <p:ph idx="1" type="body"/>
          </p:nvPr>
        </p:nvSpPr>
        <p:spPr>
          <a:xfrm>
            <a:off x="914400" y="4317173"/>
            <a:ext cx="5029200" cy="4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g2b8af0504c7_0_0:notes"/>
          <p:cNvSpPr txBox="1"/>
          <p:nvPr/>
        </p:nvSpPr>
        <p:spPr>
          <a:xfrm>
            <a:off x="3886200" y="8710086"/>
            <a:ext cx="2971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b8af0504c7_0_23:notes"/>
          <p:cNvSpPr/>
          <p:nvPr>
            <p:ph idx="2" type="sldImg"/>
          </p:nvPr>
        </p:nvSpPr>
        <p:spPr>
          <a:xfrm>
            <a:off x="381000" y="681659"/>
            <a:ext cx="6096000" cy="34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" name="Google Shape;93;g2b8af0504c7_0_23:notes"/>
          <p:cNvSpPr txBox="1"/>
          <p:nvPr>
            <p:ph idx="1" type="body"/>
          </p:nvPr>
        </p:nvSpPr>
        <p:spPr>
          <a:xfrm>
            <a:off x="914400" y="4317173"/>
            <a:ext cx="5029200" cy="4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g2b8af0504c7_0_23:notes"/>
          <p:cNvSpPr txBox="1"/>
          <p:nvPr/>
        </p:nvSpPr>
        <p:spPr>
          <a:xfrm>
            <a:off x="3886200" y="8710086"/>
            <a:ext cx="2971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b8af0504c7_0_44:notes"/>
          <p:cNvSpPr/>
          <p:nvPr>
            <p:ph idx="2" type="sldImg"/>
          </p:nvPr>
        </p:nvSpPr>
        <p:spPr>
          <a:xfrm>
            <a:off x="381000" y="681659"/>
            <a:ext cx="6096000" cy="34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" name="Google Shape;115;g2b8af0504c7_0_44:notes"/>
          <p:cNvSpPr txBox="1"/>
          <p:nvPr>
            <p:ph idx="1" type="body"/>
          </p:nvPr>
        </p:nvSpPr>
        <p:spPr>
          <a:xfrm>
            <a:off x="914400" y="4317173"/>
            <a:ext cx="5029200" cy="4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g2b8af0504c7_0_44:notes"/>
          <p:cNvSpPr txBox="1"/>
          <p:nvPr/>
        </p:nvSpPr>
        <p:spPr>
          <a:xfrm>
            <a:off x="3886200" y="8710086"/>
            <a:ext cx="2971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b8af0504c7_0_60:notes"/>
          <p:cNvSpPr/>
          <p:nvPr>
            <p:ph idx="2" type="sldImg"/>
          </p:nvPr>
        </p:nvSpPr>
        <p:spPr>
          <a:xfrm>
            <a:off x="381000" y="681659"/>
            <a:ext cx="6096000" cy="34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2" name="Google Shape;132;g2b8af0504c7_0_60:notes"/>
          <p:cNvSpPr txBox="1"/>
          <p:nvPr>
            <p:ph idx="1" type="body"/>
          </p:nvPr>
        </p:nvSpPr>
        <p:spPr>
          <a:xfrm>
            <a:off x="914400" y="4317173"/>
            <a:ext cx="5029200" cy="4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g2b8af0504c7_0_60:notes"/>
          <p:cNvSpPr txBox="1"/>
          <p:nvPr/>
        </p:nvSpPr>
        <p:spPr>
          <a:xfrm>
            <a:off x="3886200" y="8710086"/>
            <a:ext cx="2971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b8af0504c7_0_80:notes"/>
          <p:cNvSpPr/>
          <p:nvPr>
            <p:ph idx="2" type="sldImg"/>
          </p:nvPr>
        </p:nvSpPr>
        <p:spPr>
          <a:xfrm>
            <a:off x="381000" y="681659"/>
            <a:ext cx="6096000" cy="34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2" name="Google Shape;152;g2b8af0504c7_0_80:notes"/>
          <p:cNvSpPr txBox="1"/>
          <p:nvPr>
            <p:ph idx="1" type="body"/>
          </p:nvPr>
        </p:nvSpPr>
        <p:spPr>
          <a:xfrm>
            <a:off x="914400" y="4317173"/>
            <a:ext cx="5029200" cy="4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g2b8af0504c7_0_80:notes"/>
          <p:cNvSpPr txBox="1"/>
          <p:nvPr/>
        </p:nvSpPr>
        <p:spPr>
          <a:xfrm>
            <a:off x="3886200" y="8710086"/>
            <a:ext cx="2971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b8af0504c7_0_97:notes"/>
          <p:cNvSpPr/>
          <p:nvPr>
            <p:ph idx="2" type="sldImg"/>
          </p:nvPr>
        </p:nvSpPr>
        <p:spPr>
          <a:xfrm>
            <a:off x="381000" y="681659"/>
            <a:ext cx="6096000" cy="34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Google Shape;168;g2b8af0504c7_0_97:notes"/>
          <p:cNvSpPr txBox="1"/>
          <p:nvPr>
            <p:ph idx="1" type="body"/>
          </p:nvPr>
        </p:nvSpPr>
        <p:spPr>
          <a:xfrm>
            <a:off x="914400" y="4317173"/>
            <a:ext cx="5029200" cy="4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2b8af0504c7_0_97:notes"/>
          <p:cNvSpPr txBox="1"/>
          <p:nvPr/>
        </p:nvSpPr>
        <p:spPr>
          <a:xfrm>
            <a:off x="3886200" y="8710086"/>
            <a:ext cx="2971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b8af0504c7_0_113:notes"/>
          <p:cNvSpPr/>
          <p:nvPr>
            <p:ph idx="2" type="sldImg"/>
          </p:nvPr>
        </p:nvSpPr>
        <p:spPr>
          <a:xfrm>
            <a:off x="381000" y="681659"/>
            <a:ext cx="6096000" cy="3408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5" name="Google Shape;185;g2b8af0504c7_0_113:notes"/>
          <p:cNvSpPr txBox="1"/>
          <p:nvPr>
            <p:ph idx="1" type="body"/>
          </p:nvPr>
        </p:nvSpPr>
        <p:spPr>
          <a:xfrm>
            <a:off x="914400" y="4317173"/>
            <a:ext cx="5029200" cy="4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2b8af0504c7_0_113:notes"/>
          <p:cNvSpPr txBox="1"/>
          <p:nvPr/>
        </p:nvSpPr>
        <p:spPr>
          <a:xfrm>
            <a:off x="3886200" y="8710086"/>
            <a:ext cx="29718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/>
          <p:nvPr>
            <p:ph type="title"/>
          </p:nvPr>
        </p:nvSpPr>
        <p:spPr>
          <a:xfrm>
            <a:off x="457488" y="206375"/>
            <a:ext cx="8229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7225" lIns="74450" spcFirstLastPara="1" rIns="74450" wrap="square" tIns="372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3" name="Google Shape;53;p14"/>
          <p:cNvSpPr txBox="1"/>
          <p:nvPr>
            <p:ph idx="1" type="body"/>
          </p:nvPr>
        </p:nvSpPr>
        <p:spPr>
          <a:xfrm>
            <a:off x="457488" y="1200547"/>
            <a:ext cx="8229000" cy="33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2525" lIns="85075" spcFirstLastPara="1" rIns="85075" wrap="square" tIns="42525">
            <a:noAutofit/>
          </a:bodyPr>
          <a:lstStyle>
            <a:lvl1pPr indent="-323850" lvl="0" marL="457200" rtl="0" algn="l">
              <a:spcBef>
                <a:spcPts val="300"/>
              </a:spcBef>
              <a:spcAft>
                <a:spcPts val="0"/>
              </a:spcAft>
              <a:buClr>
                <a:schemeClr val="lt2"/>
              </a:buClr>
              <a:buSzPts val="1500"/>
              <a:buChar char="●"/>
              <a:defRPr/>
            </a:lvl1pPr>
            <a:lvl2pPr indent="-323850" lvl="1" marL="9144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/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/>
            </a:lvl3pPr>
            <a:lvl4pPr indent="-323850" lvl="3" marL="18288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/>
            </a:lvl4pPr>
            <a:lvl5pPr indent="-323850" lvl="4" marL="22860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/>
            </a:lvl5pPr>
            <a:lvl6pPr indent="-323850" lvl="5" marL="27432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/>
            </a:lvl6pPr>
            <a:lvl7pPr indent="-323850" lvl="6" marL="32004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/>
            </a:lvl7pPr>
            <a:lvl8pPr indent="-323850" lvl="7" marL="36576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/>
            </a:lvl8pPr>
            <a:lvl9pPr indent="-323850" lvl="8" marL="4114800" rtl="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18.png"/><Relationship Id="rId9" Type="http://schemas.openxmlformats.org/officeDocument/2006/relationships/image" Target="../media/image20.jpg"/><Relationship Id="rId5" Type="http://schemas.openxmlformats.org/officeDocument/2006/relationships/image" Target="../media/image7.png"/><Relationship Id="rId6" Type="http://schemas.openxmlformats.org/officeDocument/2006/relationships/image" Target="../media/image16.jpg"/><Relationship Id="rId7" Type="http://schemas.openxmlformats.org/officeDocument/2006/relationships/image" Target="../media/image22.jpg"/><Relationship Id="rId8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40.jpg"/><Relationship Id="rId6" Type="http://schemas.openxmlformats.org/officeDocument/2006/relationships/image" Target="../media/image44.png"/><Relationship Id="rId7" Type="http://schemas.openxmlformats.org/officeDocument/2006/relationships/image" Target="../media/image24.png"/><Relationship Id="rId8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50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jpg"/><Relationship Id="rId4" Type="http://schemas.openxmlformats.org/officeDocument/2006/relationships/image" Target="../media/image43.png"/><Relationship Id="rId9" Type="http://schemas.openxmlformats.org/officeDocument/2006/relationships/image" Target="../media/image3.png"/><Relationship Id="rId5" Type="http://schemas.openxmlformats.org/officeDocument/2006/relationships/image" Target="../media/image45.png"/><Relationship Id="rId6" Type="http://schemas.openxmlformats.org/officeDocument/2006/relationships/image" Target="../media/image56.png"/><Relationship Id="rId7" Type="http://schemas.openxmlformats.org/officeDocument/2006/relationships/image" Target="../media/image54.jpg"/><Relationship Id="rId8" Type="http://schemas.openxmlformats.org/officeDocument/2006/relationships/image" Target="../media/image4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8.jpg"/><Relationship Id="rId4" Type="http://schemas.openxmlformats.org/officeDocument/2006/relationships/image" Target="../media/image59.jpg"/><Relationship Id="rId9" Type="http://schemas.openxmlformats.org/officeDocument/2006/relationships/image" Target="../media/image3.png"/><Relationship Id="rId5" Type="http://schemas.openxmlformats.org/officeDocument/2006/relationships/image" Target="../media/image51.jpg"/><Relationship Id="rId6" Type="http://schemas.openxmlformats.org/officeDocument/2006/relationships/image" Target="../media/image49.jpg"/><Relationship Id="rId7" Type="http://schemas.openxmlformats.org/officeDocument/2006/relationships/image" Target="../media/image55.png"/><Relationship Id="rId8" Type="http://schemas.openxmlformats.org/officeDocument/2006/relationships/image" Target="../media/image53.jp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64.png"/><Relationship Id="rId13" Type="http://schemas.openxmlformats.org/officeDocument/2006/relationships/image" Target="../media/image66.png"/><Relationship Id="rId1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Relationship Id="rId4" Type="http://schemas.openxmlformats.org/officeDocument/2006/relationships/image" Target="../media/image8.png"/><Relationship Id="rId9" Type="http://schemas.openxmlformats.org/officeDocument/2006/relationships/image" Target="../media/image62.png"/><Relationship Id="rId15" Type="http://schemas.openxmlformats.org/officeDocument/2006/relationships/image" Target="../media/image10.jpg"/><Relationship Id="rId14" Type="http://schemas.openxmlformats.org/officeDocument/2006/relationships/image" Target="../media/image67.png"/><Relationship Id="rId5" Type="http://schemas.openxmlformats.org/officeDocument/2006/relationships/image" Target="../media/image61.png"/><Relationship Id="rId6" Type="http://schemas.openxmlformats.org/officeDocument/2006/relationships/image" Target="../media/image11.png"/><Relationship Id="rId7" Type="http://schemas.openxmlformats.org/officeDocument/2006/relationships/image" Target="../media/image60.png"/><Relationship Id="rId8" Type="http://schemas.openxmlformats.org/officeDocument/2006/relationships/image" Target="../media/image5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5.jpg"/><Relationship Id="rId4" Type="http://schemas.openxmlformats.org/officeDocument/2006/relationships/image" Target="../media/image73.png"/><Relationship Id="rId5" Type="http://schemas.openxmlformats.org/officeDocument/2006/relationships/image" Target="../media/image9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2.png"/><Relationship Id="rId4" Type="http://schemas.openxmlformats.org/officeDocument/2006/relationships/image" Target="../media/image69.png"/><Relationship Id="rId5" Type="http://schemas.openxmlformats.org/officeDocument/2006/relationships/image" Target="../media/image7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0.jpg"/><Relationship Id="rId4" Type="http://schemas.openxmlformats.org/officeDocument/2006/relationships/image" Target="../media/image75.png"/><Relationship Id="rId9" Type="http://schemas.openxmlformats.org/officeDocument/2006/relationships/image" Target="../media/image76.png"/><Relationship Id="rId5" Type="http://schemas.openxmlformats.org/officeDocument/2006/relationships/image" Target="../media/image87.png"/><Relationship Id="rId6" Type="http://schemas.openxmlformats.org/officeDocument/2006/relationships/image" Target="../media/image89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1.jpg"/><Relationship Id="rId4" Type="http://schemas.openxmlformats.org/officeDocument/2006/relationships/image" Target="../media/image76.png"/><Relationship Id="rId5" Type="http://schemas.openxmlformats.org/officeDocument/2006/relationships/image" Target="../media/image112.jpg"/><Relationship Id="rId6" Type="http://schemas.openxmlformats.org/officeDocument/2006/relationships/image" Target="../media/image7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90.png"/><Relationship Id="rId10" Type="http://schemas.openxmlformats.org/officeDocument/2006/relationships/image" Target="../media/image94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8.png"/><Relationship Id="rId4" Type="http://schemas.openxmlformats.org/officeDocument/2006/relationships/image" Target="../media/image80.png"/><Relationship Id="rId9" Type="http://schemas.openxmlformats.org/officeDocument/2006/relationships/image" Target="../media/image70.jpg"/><Relationship Id="rId5" Type="http://schemas.openxmlformats.org/officeDocument/2006/relationships/image" Target="../media/image82.png"/><Relationship Id="rId6" Type="http://schemas.openxmlformats.org/officeDocument/2006/relationships/image" Target="../media/image81.png"/><Relationship Id="rId7" Type="http://schemas.openxmlformats.org/officeDocument/2006/relationships/image" Target="../media/image83.png"/><Relationship Id="rId8" Type="http://schemas.openxmlformats.org/officeDocument/2006/relationships/image" Target="../media/image8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2.png"/><Relationship Id="rId4" Type="http://schemas.openxmlformats.org/officeDocument/2006/relationships/image" Target="../media/image86.png"/><Relationship Id="rId5" Type="http://schemas.openxmlformats.org/officeDocument/2006/relationships/image" Target="../media/image10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5.png"/><Relationship Id="rId4" Type="http://schemas.openxmlformats.org/officeDocument/2006/relationships/image" Target="../media/image100.png"/><Relationship Id="rId5" Type="http://schemas.openxmlformats.org/officeDocument/2006/relationships/image" Target="../media/image9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3.png"/><Relationship Id="rId4" Type="http://schemas.openxmlformats.org/officeDocument/2006/relationships/image" Target="../media/image9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8.png"/><Relationship Id="rId4" Type="http://schemas.openxmlformats.org/officeDocument/2006/relationships/image" Target="../media/image9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3.png"/><Relationship Id="rId6" Type="http://schemas.openxmlformats.org/officeDocument/2006/relationships/image" Target="../media/image106.png"/></Relationships>
</file>

<file path=ppt/slides/_rels/slide27.xml.rels><?xml version="1.0" encoding="UTF-8" standalone="yes"?><Relationships xmlns="http://schemas.openxmlformats.org/package/2006/relationships"><Relationship Id="rId10" Type="http://schemas.openxmlformats.org/officeDocument/2006/relationships/image" Target="../media/image9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4.jpg"/><Relationship Id="rId4" Type="http://schemas.openxmlformats.org/officeDocument/2006/relationships/image" Target="../media/image104.jpg"/><Relationship Id="rId9" Type="http://schemas.openxmlformats.org/officeDocument/2006/relationships/image" Target="../media/image117.png"/><Relationship Id="rId5" Type="http://schemas.openxmlformats.org/officeDocument/2006/relationships/image" Target="../media/image109.jpg"/><Relationship Id="rId6" Type="http://schemas.openxmlformats.org/officeDocument/2006/relationships/image" Target="../media/image110.jpg"/><Relationship Id="rId7" Type="http://schemas.openxmlformats.org/officeDocument/2006/relationships/image" Target="../media/image107.jpg"/><Relationship Id="rId8" Type="http://schemas.openxmlformats.org/officeDocument/2006/relationships/image" Target="../media/image10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8.jpg"/><Relationship Id="rId4" Type="http://schemas.openxmlformats.org/officeDocument/2006/relationships/image" Target="../media/image116.jpg"/><Relationship Id="rId5" Type="http://schemas.openxmlformats.org/officeDocument/2006/relationships/image" Target="../media/image113.jpg"/><Relationship Id="rId6" Type="http://schemas.openxmlformats.org/officeDocument/2006/relationships/image" Target="../media/image9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10.jpg"/><Relationship Id="rId5" Type="http://schemas.openxmlformats.org/officeDocument/2006/relationships/image" Target="../media/image1.png"/><Relationship Id="rId6" Type="http://schemas.openxmlformats.org/officeDocument/2006/relationships/image" Target="../media/image5.png"/><Relationship Id="rId7" Type="http://schemas.openxmlformats.org/officeDocument/2006/relationships/image" Target="../media/image71.jpg"/><Relationship Id="rId8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1.png"/><Relationship Id="rId8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3.png"/><Relationship Id="rId5" Type="http://schemas.openxmlformats.org/officeDocument/2006/relationships/image" Target="../media/image16.jpg"/><Relationship Id="rId6" Type="http://schemas.openxmlformats.org/officeDocument/2006/relationships/image" Target="../media/image22.jpg"/><Relationship Id="rId7" Type="http://schemas.openxmlformats.org/officeDocument/2006/relationships/image" Target="../media/image21.jpg"/><Relationship Id="rId8" Type="http://schemas.openxmlformats.org/officeDocument/2006/relationships/image" Target="../media/image2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Relationship Id="rId4" Type="http://schemas.openxmlformats.org/officeDocument/2006/relationships/image" Target="../media/image25.png"/><Relationship Id="rId5" Type="http://schemas.openxmlformats.org/officeDocument/2006/relationships/image" Target="../media/image32.jpg"/><Relationship Id="rId6" Type="http://schemas.openxmlformats.org/officeDocument/2006/relationships/image" Target="../media/image34.jpg"/><Relationship Id="rId7" Type="http://schemas.openxmlformats.org/officeDocument/2006/relationships/image" Target="../media/image31.jpg"/><Relationship Id="rId8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7.png"/><Relationship Id="rId5" Type="http://schemas.openxmlformats.org/officeDocument/2006/relationships/image" Target="../media/image25.png"/><Relationship Id="rId6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png"/><Relationship Id="rId4" Type="http://schemas.openxmlformats.org/officeDocument/2006/relationships/image" Target="../media/image28.jpg"/><Relationship Id="rId5" Type="http://schemas.openxmlformats.org/officeDocument/2006/relationships/image" Target="../media/image39.png"/><Relationship Id="rId6" Type="http://schemas.openxmlformats.org/officeDocument/2006/relationships/image" Target="../media/image29.jpg"/><Relationship Id="rId7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Relationship Id="rId4" Type="http://schemas.openxmlformats.org/officeDocument/2006/relationships/image" Target="../media/image46.jpg"/><Relationship Id="rId5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/>
          <p:nvPr/>
        </p:nvSpPr>
        <p:spPr>
          <a:xfrm>
            <a:off x="336600" y="444625"/>
            <a:ext cx="8470800" cy="45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4200">
                <a:solidFill>
                  <a:schemeClr val="lt1"/>
                </a:solidFill>
              </a:rPr>
              <a:t>Healthy Sustainable Practices Addressing the Housing Crisis </a:t>
            </a:r>
            <a:endParaRPr b="1" sz="4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lt1"/>
                </a:solidFill>
              </a:rPr>
              <a:t>February 13th 11:00 </a:t>
            </a:r>
            <a:endParaRPr b="1" sz="3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"/>
          <p:cNvSpPr txBox="1"/>
          <p:nvPr/>
        </p:nvSpPr>
        <p:spPr>
          <a:xfrm>
            <a:off x="132773" y="1139031"/>
            <a:ext cx="8815200" cy="13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4"/>
          <p:cNvSpPr txBox="1"/>
          <p:nvPr/>
        </p:nvSpPr>
        <p:spPr>
          <a:xfrm>
            <a:off x="0" y="3886398"/>
            <a:ext cx="34500" cy="23700"/>
          </a:xfrm>
          <a:prstGeom prst="rect">
            <a:avLst/>
          </a:prstGeom>
          <a:solidFill>
            <a:schemeClr val="lt2">
              <a:alpha val="69800"/>
            </a:schemeClr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7225" lIns="74450" spcFirstLastPara="1" rIns="74450" wrap="square" tIns="37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4"/>
          <p:cNvSpPr txBox="1"/>
          <p:nvPr/>
        </p:nvSpPr>
        <p:spPr>
          <a:xfrm>
            <a:off x="513773" y="2190750"/>
            <a:ext cx="8034300" cy="13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</a:pPr>
            <a:r>
              <a:rPr b="0" i="0" lang="en-GB" sz="23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WE MUST CREATE HOUSING IN INNOVATIVE SUSTAINABLE COMMUNITIES RESPONSIVE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</a:pPr>
            <a:r>
              <a:rPr b="0" i="0" lang="en-GB" sz="23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TO SDG 11. 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t/>
            </a:r>
            <a:endParaRPr b="0" i="0" sz="2300" u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2300"/>
              <a:buFont typeface="Libre Franklin Medium"/>
              <a:buNone/>
            </a:pPr>
            <a:r>
              <a:rPr b="0" i="0" lang="en-GB" sz="2300" u="none">
                <a:solidFill>
                  <a:srgbClr val="FF993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MAKE CITIES AND HUMAN SETTLEMENTS         INCLUSIVE, SAFE, RESILIENT AND SUSTAINABLE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>
              <a:solidFill>
                <a:srgbClr val="FF9933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209" name="Google Shape;209;p24"/>
          <p:cNvPicPr preferRelativeResize="0"/>
          <p:nvPr/>
        </p:nvPicPr>
        <p:blipFill rotWithShape="1">
          <a:blip r:embed="rId3">
            <a:alphaModFix/>
          </a:blip>
          <a:srcRect b="7646" l="0" r="0" t="0"/>
          <a:stretch/>
        </p:blipFill>
        <p:spPr>
          <a:xfrm>
            <a:off x="82261" y="35719"/>
            <a:ext cx="8979478" cy="739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4"/>
          <p:cNvPicPr preferRelativeResize="0"/>
          <p:nvPr/>
        </p:nvPicPr>
        <p:blipFill rotWithShape="1">
          <a:blip r:embed="rId4">
            <a:alphaModFix/>
          </a:blip>
          <a:srcRect b="0" l="0" r="0" t="1195"/>
          <a:stretch/>
        </p:blipFill>
        <p:spPr>
          <a:xfrm>
            <a:off x="5105701" y="3447850"/>
            <a:ext cx="1975269" cy="102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42177" y="3447850"/>
            <a:ext cx="1536475" cy="10273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limate change photos" id="212" name="Google Shape;212;p24"/>
          <p:cNvPicPr preferRelativeResize="0"/>
          <p:nvPr/>
        </p:nvPicPr>
        <p:blipFill rotWithShape="1">
          <a:blip r:embed="rId6">
            <a:alphaModFix/>
          </a:blip>
          <a:srcRect b="0" l="0" r="46320" t="0"/>
          <a:stretch/>
        </p:blipFill>
        <p:spPr>
          <a:xfrm>
            <a:off x="0" y="3447850"/>
            <a:ext cx="1283000" cy="1044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ictures of slums and informal housing" id="213" name="Google Shape;213;p24"/>
          <p:cNvPicPr preferRelativeResize="0"/>
          <p:nvPr/>
        </p:nvPicPr>
        <p:blipFill rotWithShape="1">
          <a:blip r:embed="rId7">
            <a:alphaModFix/>
          </a:blip>
          <a:srcRect b="0" l="0" r="23687" t="5267"/>
          <a:stretch/>
        </p:blipFill>
        <p:spPr>
          <a:xfrm>
            <a:off x="2545775" y="3447851"/>
            <a:ext cx="1398442" cy="10448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w-rise-4a" id="214" name="Google Shape;214;p24"/>
          <p:cNvPicPr preferRelativeResize="0"/>
          <p:nvPr/>
        </p:nvPicPr>
        <p:blipFill rotWithShape="1">
          <a:blip r:embed="rId8">
            <a:alphaModFix/>
          </a:blip>
          <a:srcRect b="0" l="13800" r="10744" t="0"/>
          <a:stretch/>
        </p:blipFill>
        <p:spPr>
          <a:xfrm>
            <a:off x="8178650" y="3447850"/>
            <a:ext cx="965350" cy="1035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_housing2" id="215" name="Google Shape;215;p24"/>
          <p:cNvPicPr preferRelativeResize="0"/>
          <p:nvPr/>
        </p:nvPicPr>
        <p:blipFill rotWithShape="1">
          <a:blip r:embed="rId9">
            <a:alphaModFix/>
          </a:blip>
          <a:srcRect b="0" l="0" r="0" t="27267"/>
          <a:stretch/>
        </p:blipFill>
        <p:spPr>
          <a:xfrm>
            <a:off x="1283000" y="3447850"/>
            <a:ext cx="1304624" cy="1041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t.liebman\AppData\Local\Microsoft\Windows\INetCache\Content.MSO\B306B524.tmp" id="216" name="Google Shape;216;p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924013" y="3447851"/>
            <a:ext cx="1304636" cy="1035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w-rise-4a" id="222" name="Google Shape;22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1614" y="2626320"/>
            <a:ext cx="1928090" cy="142378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5"/>
          <p:cNvSpPr txBox="1"/>
          <p:nvPr/>
        </p:nvSpPr>
        <p:spPr>
          <a:xfrm>
            <a:off x="5904056" y="5806281"/>
            <a:ext cx="32400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Century Gothic"/>
              <a:buNone/>
            </a:pPr>
            <a:r>
              <a:rPr b="1" i="0" lang="en-GB" sz="22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Mews View</a:t>
            </a:r>
            <a:endParaRPr sz="1100"/>
          </a:p>
        </p:txBody>
      </p:sp>
      <p:sp>
        <p:nvSpPr>
          <p:cNvPr id="224" name="Google Shape;224;p25"/>
          <p:cNvSpPr txBox="1"/>
          <p:nvPr/>
        </p:nvSpPr>
        <p:spPr>
          <a:xfrm>
            <a:off x="132773" y="1067594"/>
            <a:ext cx="8815200" cy="13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5"/>
          <p:cNvSpPr txBox="1"/>
          <p:nvPr/>
        </p:nvSpPr>
        <p:spPr>
          <a:xfrm>
            <a:off x="132773" y="878086"/>
            <a:ext cx="79779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Arial"/>
              <a:buNone/>
            </a:pPr>
            <a:r>
              <a:rPr b="1" i="0" lang="en-GB" sz="15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/>
          </a:p>
        </p:txBody>
      </p:sp>
      <p:sp>
        <p:nvSpPr>
          <p:cNvPr id="226" name="Google Shape;226;p25"/>
          <p:cNvSpPr txBox="1"/>
          <p:nvPr/>
        </p:nvSpPr>
        <p:spPr>
          <a:xfrm>
            <a:off x="3872350" y="4181083"/>
            <a:ext cx="48492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bre Franklin Medium"/>
              <a:buNone/>
            </a:pPr>
            <a:r>
              <a:rPr b="1" i="0" lang="en-GB" sz="19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        </a:t>
            </a:r>
            <a:r>
              <a:rPr b="1" i="0" lang="en-GB" sz="17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Marcus Garvey Park Village, 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ibre Franklin Medium"/>
              <a:buNone/>
            </a:pPr>
            <a:r>
              <a:rPr b="1" i="0" lang="en-GB" sz="17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         Brooklyn, New York</a:t>
            </a:r>
            <a:endParaRPr sz="800"/>
          </a:p>
        </p:txBody>
      </p:sp>
      <p:pic>
        <p:nvPicPr>
          <p:cNvPr descr="Marcus Garvey Village Aerial Overall sm" id="227" name="Google Shape;22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56901" y="810625"/>
            <a:ext cx="4087100" cy="1684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w-rise7" id="228" name="Google Shape;228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38875" y="2630289"/>
            <a:ext cx="2193638" cy="1382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5"/>
          <p:cNvPicPr preferRelativeResize="0"/>
          <p:nvPr/>
        </p:nvPicPr>
        <p:blipFill rotWithShape="1">
          <a:blip r:embed="rId6">
            <a:alphaModFix/>
          </a:blip>
          <a:srcRect b="0" l="0" r="6646" t="5580"/>
          <a:stretch/>
        </p:blipFill>
        <p:spPr>
          <a:xfrm>
            <a:off x="163975" y="2626325"/>
            <a:ext cx="3532800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5"/>
          <p:cNvSpPr txBox="1"/>
          <p:nvPr/>
        </p:nvSpPr>
        <p:spPr>
          <a:xfrm>
            <a:off x="98136" y="819547"/>
            <a:ext cx="3417600" cy="16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33"/>
              </a:buClr>
              <a:buSzPts val="2700"/>
              <a:buFont typeface="Libre Franklin Medium"/>
              <a:buNone/>
            </a:pPr>
            <a:r>
              <a:rPr b="1" i="0" lang="en-GB" sz="2100" u="none">
                <a:solidFill>
                  <a:srgbClr val="FF9933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Low-Rise High Density Housing in Walkable Communities will Create a Better Quality of Life for Cities </a:t>
            </a:r>
            <a:endParaRPr sz="500"/>
          </a:p>
        </p:txBody>
      </p:sp>
      <p:sp>
        <p:nvSpPr>
          <p:cNvPr id="231" name="Google Shape;231;p25"/>
          <p:cNvSpPr txBox="1"/>
          <p:nvPr/>
        </p:nvSpPr>
        <p:spPr>
          <a:xfrm>
            <a:off x="278686" y="4170450"/>
            <a:ext cx="3532800" cy="6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</a:pPr>
            <a:r>
              <a:rPr b="1" i="0" lang="en-GB" sz="20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Low-Rise doesn’t always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</a:pPr>
            <a:r>
              <a:rPr b="1" i="0" lang="en-GB" sz="20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mean Low Density</a:t>
            </a:r>
            <a:endParaRPr sz="800"/>
          </a:p>
        </p:txBody>
      </p:sp>
      <p:pic>
        <p:nvPicPr>
          <p:cNvPr descr="C:\Users\t.liebman\AppData\Local\Microsoft\Windows\INetCache\Content.MSO\B306B524.tmp" id="232" name="Google Shape;232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11682" y="819556"/>
            <a:ext cx="1570182" cy="1217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5"/>
          <p:cNvPicPr preferRelativeResize="0"/>
          <p:nvPr/>
        </p:nvPicPr>
        <p:blipFill rotWithShape="1">
          <a:blip r:embed="rId8">
            <a:alphaModFix/>
          </a:blip>
          <a:srcRect b="7646" l="0" r="0" t="0"/>
          <a:stretch/>
        </p:blipFill>
        <p:spPr>
          <a:xfrm>
            <a:off x="82261" y="35719"/>
            <a:ext cx="8979478" cy="739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"/>
          <p:cNvSpPr txBox="1"/>
          <p:nvPr/>
        </p:nvSpPr>
        <p:spPr>
          <a:xfrm>
            <a:off x="132773" y="1139031"/>
            <a:ext cx="8815200" cy="13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26"/>
          <p:cNvSpPr txBox="1"/>
          <p:nvPr/>
        </p:nvSpPr>
        <p:spPr>
          <a:xfrm>
            <a:off x="-83705" y="878086"/>
            <a:ext cx="94197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Arial"/>
              <a:buNone/>
            </a:pPr>
            <a:r>
              <a:rPr b="1" i="0" lang="en-GB" sz="15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sz="1100"/>
          </a:p>
        </p:txBody>
      </p:sp>
      <p:sp>
        <p:nvSpPr>
          <p:cNvPr id="241" name="Google Shape;241;p26"/>
          <p:cNvSpPr txBox="1"/>
          <p:nvPr/>
        </p:nvSpPr>
        <p:spPr>
          <a:xfrm>
            <a:off x="0" y="3886398"/>
            <a:ext cx="34500" cy="23700"/>
          </a:xfrm>
          <a:prstGeom prst="rect">
            <a:avLst/>
          </a:prstGeom>
          <a:solidFill>
            <a:schemeClr val="lt2">
              <a:alpha val="69800"/>
            </a:schemeClr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7225" lIns="74450" spcFirstLastPara="1" rIns="74450" wrap="square" tIns="37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6"/>
          <p:cNvSpPr txBox="1"/>
          <p:nvPr/>
        </p:nvSpPr>
        <p:spPr>
          <a:xfrm>
            <a:off x="470477" y="2931914"/>
            <a:ext cx="8234700" cy="13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26"/>
          <p:cNvSpPr txBox="1"/>
          <p:nvPr/>
        </p:nvSpPr>
        <p:spPr>
          <a:xfrm>
            <a:off x="139988" y="835422"/>
            <a:ext cx="87297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ibre Franklin Medium"/>
              <a:buNone/>
            </a:pPr>
            <a:r>
              <a:rPr b="1" i="0" lang="en-GB" sz="19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TIVOLI RESIDENTIAL                                                                          </a:t>
            </a:r>
            <a:r>
              <a:rPr b="1" lang="en-GB" sz="19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PHILADELPHIA</a:t>
            </a:r>
            <a:r>
              <a:rPr b="1" i="0" lang="en-GB" sz="19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, PA</a:t>
            </a:r>
            <a:endParaRPr sz="1100"/>
          </a:p>
        </p:txBody>
      </p:sp>
      <p:sp>
        <p:nvSpPr>
          <p:cNvPr id="244" name="Google Shape;244;p26"/>
          <p:cNvSpPr txBox="1"/>
          <p:nvPr/>
        </p:nvSpPr>
        <p:spPr>
          <a:xfrm>
            <a:off x="41852" y="726281"/>
            <a:ext cx="9286800" cy="3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00"/>
              <a:buFont typeface="Arial"/>
              <a:buNone/>
            </a:pPr>
            <a:r>
              <a:rPr b="1" i="0" lang="en-GB" sz="15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/>
          </a:p>
        </p:txBody>
      </p:sp>
      <p:sp>
        <p:nvSpPr>
          <p:cNvPr id="245" name="Google Shape;245;p26"/>
          <p:cNvSpPr txBox="1"/>
          <p:nvPr/>
        </p:nvSpPr>
        <p:spPr>
          <a:xfrm>
            <a:off x="470477" y="6034484"/>
            <a:ext cx="4608000" cy="5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None/>
            </a:pPr>
            <a:br>
              <a:rPr b="0" i="0" lang="en-GB" sz="2200" u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/>
          </a:p>
        </p:txBody>
      </p:sp>
      <p:sp>
        <p:nvSpPr>
          <p:cNvPr descr="Aerial view of Roosevelt Island, NYC, USA" id="246" name="Google Shape;246;p26"/>
          <p:cNvSpPr txBox="1"/>
          <p:nvPr/>
        </p:nvSpPr>
        <p:spPr>
          <a:xfrm>
            <a:off x="116897" y="729257"/>
            <a:ext cx="228000" cy="1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6"/>
          <p:cNvSpPr txBox="1"/>
          <p:nvPr/>
        </p:nvSpPr>
        <p:spPr>
          <a:xfrm>
            <a:off x="59170" y="2727523"/>
            <a:ext cx="9252300" cy="2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Libre Franklin Medium"/>
              <a:buNone/>
            </a:pPr>
            <a:r>
              <a:rPr b="0" i="0" lang="en-GB" sz="1300" u="none">
                <a:solidFill>
                  <a:srgbClr val="FF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			</a:t>
            </a:r>
            <a:r>
              <a:rPr b="0" i="0" lang="en-GB" sz="13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	</a:t>
            </a:r>
            <a:endParaRPr sz="1100"/>
          </a:p>
        </p:txBody>
      </p:sp>
      <p:pic>
        <p:nvPicPr>
          <p:cNvPr descr="1900 Hamilton St #D16, Philadelphia, PA 19130 | MLS PAPH2146118  Photo 7" id="248" name="Google Shape;248;p26"/>
          <p:cNvPicPr preferRelativeResize="0"/>
          <p:nvPr/>
        </p:nvPicPr>
        <p:blipFill rotWithShape="1">
          <a:blip r:embed="rId3">
            <a:alphaModFix/>
          </a:blip>
          <a:srcRect b="-2909" l="0" r="0" t="10539"/>
          <a:stretch/>
        </p:blipFill>
        <p:spPr>
          <a:xfrm>
            <a:off x="121227" y="2983508"/>
            <a:ext cx="1284432" cy="1281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21420" y="809625"/>
            <a:ext cx="3453534" cy="21004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B150001" id="250" name="Google Shape;250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99914" y="1594445"/>
            <a:ext cx="1846462" cy="13156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B150020" id="251" name="Google Shape;251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74523" y="2972594"/>
            <a:ext cx="2300431" cy="12521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900 Hamilton St #D16, Philadelphia, PA 19130 | MLS PAPH2146118  Photo 2" id="252" name="Google Shape;252;p26"/>
          <p:cNvPicPr preferRelativeResize="0"/>
          <p:nvPr/>
        </p:nvPicPr>
        <p:blipFill rotWithShape="1">
          <a:blip r:embed="rId7">
            <a:alphaModFix/>
          </a:blip>
          <a:srcRect b="16276" l="-190" r="189" t="-871"/>
          <a:stretch/>
        </p:blipFill>
        <p:spPr>
          <a:xfrm>
            <a:off x="6342784" y="2941836"/>
            <a:ext cx="1894086" cy="12858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900 Hamilton St #D16, Philadelphia, PA 19130 | MLS PAPH2146118  Photo 4" id="253" name="Google Shape;253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34523" y="2981523"/>
            <a:ext cx="2454853" cy="124221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6"/>
          <p:cNvSpPr txBox="1"/>
          <p:nvPr/>
        </p:nvSpPr>
        <p:spPr>
          <a:xfrm>
            <a:off x="3922568" y="4299148"/>
            <a:ext cx="37479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300"/>
              <a:buFont typeface="Arial"/>
              <a:buNone/>
            </a:pPr>
            <a:r>
              <a:rPr b="1" i="0" lang="en-GB" sz="1300" u="none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rPr>
              <a:t> *HIDE THE CAR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300"/>
              <a:buFont typeface="Libre Franklin Medium"/>
              <a:buNone/>
            </a:pPr>
            <a:r>
              <a:rPr b="1" i="0" lang="en-GB" sz="1300" u="none">
                <a:solidFill>
                  <a:srgbClr val="FF33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*CREATE ACTIVE STREETS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300"/>
              <a:buFont typeface="Libre Franklin Medium"/>
              <a:buNone/>
            </a:pPr>
            <a:r>
              <a:rPr b="1" i="0" lang="en-GB" sz="1300" u="none">
                <a:solidFill>
                  <a:srgbClr val="FF33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*EVERY DOOR A FRONT DOOR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300"/>
              <a:buFont typeface="Libre Franklin Medium"/>
              <a:buNone/>
            </a:pPr>
            <a:r>
              <a:rPr b="1" i="0" lang="en-GB" sz="1300" u="none">
                <a:solidFill>
                  <a:srgbClr val="FF33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*CREATE USABLE COURTYARD</a:t>
            </a:r>
            <a:endParaRPr sz="1100"/>
          </a:p>
        </p:txBody>
      </p:sp>
      <p:sp>
        <p:nvSpPr>
          <p:cNvPr id="255" name="Google Shape;255;p26"/>
          <p:cNvSpPr txBox="1"/>
          <p:nvPr/>
        </p:nvSpPr>
        <p:spPr>
          <a:xfrm>
            <a:off x="53397" y="4283273"/>
            <a:ext cx="3661500" cy="7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ibre Franklin Medium"/>
              <a:buNone/>
            </a:pPr>
            <a:r>
              <a:rPr b="1" i="0" lang="en-GB" sz="15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LOW-RISE TOWNHOUSES &amp; MID- RISE  RESIDENTIAL SHARING A COURTYARD</a:t>
            </a:r>
            <a:endParaRPr sz="1100"/>
          </a:p>
        </p:txBody>
      </p:sp>
      <p:sp>
        <p:nvSpPr>
          <p:cNvPr id="256" name="Google Shape;256;p26"/>
          <p:cNvSpPr txBox="1"/>
          <p:nvPr/>
        </p:nvSpPr>
        <p:spPr>
          <a:xfrm>
            <a:off x="-810491" y="4653031"/>
            <a:ext cx="108153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bre Franklin Medium"/>
              <a:buNone/>
            </a:pPr>
            <a:r>
              <a:rPr b="1" i="0" lang="en-GB" sz="22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                                   </a:t>
            </a:r>
            <a:r>
              <a:rPr b="1" i="0" lang="en-GB" sz="15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   80 DU/ACRE</a:t>
            </a:r>
            <a:endParaRPr sz="1100"/>
          </a:p>
        </p:txBody>
      </p:sp>
      <p:pic>
        <p:nvPicPr>
          <p:cNvPr id="257" name="Google Shape;257;p26"/>
          <p:cNvPicPr preferRelativeResize="0"/>
          <p:nvPr/>
        </p:nvPicPr>
        <p:blipFill rotWithShape="1">
          <a:blip r:embed="rId9">
            <a:alphaModFix/>
          </a:blip>
          <a:srcRect b="7646" l="0" r="0" t="0"/>
          <a:stretch/>
        </p:blipFill>
        <p:spPr>
          <a:xfrm>
            <a:off x="-25977" y="-992"/>
            <a:ext cx="9090603" cy="6736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berty-1" id="258" name="Google Shape;258;p26"/>
          <p:cNvPicPr preferRelativeResize="0"/>
          <p:nvPr/>
        </p:nvPicPr>
        <p:blipFill rotWithShape="1">
          <a:blip r:embed="rId10">
            <a:alphaModFix/>
          </a:blip>
          <a:srcRect b="9706" l="1931" r="31702" t="6835"/>
          <a:stretch/>
        </p:blipFill>
        <p:spPr>
          <a:xfrm>
            <a:off x="6350000" y="1513086"/>
            <a:ext cx="2763692" cy="1376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4690513" y="1849934"/>
            <a:ext cx="2653109" cy="254694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7"/>
          <p:cNvSpPr txBox="1"/>
          <p:nvPr/>
        </p:nvSpPr>
        <p:spPr>
          <a:xfrm>
            <a:off x="203488" y="1139031"/>
            <a:ext cx="8744100" cy="36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Libre Franklin Medium"/>
              <a:buNone/>
            </a:pPr>
            <a:r>
              <a:rPr b="1" i="0" lang="en-GB" sz="29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EQUITY / EQUALITY / INCLUSION</a:t>
            </a:r>
            <a:endParaRPr sz="1100"/>
          </a:p>
        </p:txBody>
      </p:sp>
      <p:sp>
        <p:nvSpPr>
          <p:cNvPr id="266" name="Google Shape;266;p27"/>
          <p:cNvSpPr txBox="1"/>
          <p:nvPr/>
        </p:nvSpPr>
        <p:spPr>
          <a:xfrm>
            <a:off x="-83705" y="878086"/>
            <a:ext cx="94197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100"/>
              <a:buFont typeface="Arial"/>
              <a:buNone/>
            </a:pPr>
            <a:r>
              <a:rPr b="1" i="0" lang="en-GB" sz="11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100" u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900"/>
              <a:buFont typeface="Libre Franklin Medium"/>
              <a:buNone/>
            </a:pPr>
            <a:r>
              <a:rPr b="1" i="0" lang="en-GB" sz="2900" u="none">
                <a:solidFill>
                  <a:srgbClr val="FF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 </a:t>
            </a:r>
            <a:endParaRPr sz="1100"/>
          </a:p>
        </p:txBody>
      </p:sp>
      <p:sp>
        <p:nvSpPr>
          <p:cNvPr id="267" name="Google Shape;267;p27"/>
          <p:cNvSpPr txBox="1"/>
          <p:nvPr/>
        </p:nvSpPr>
        <p:spPr>
          <a:xfrm>
            <a:off x="0" y="3886398"/>
            <a:ext cx="34500" cy="23700"/>
          </a:xfrm>
          <a:prstGeom prst="rect">
            <a:avLst/>
          </a:prstGeom>
          <a:solidFill>
            <a:schemeClr val="lt2">
              <a:alpha val="69800"/>
            </a:schemeClr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7225" lIns="74450" spcFirstLastPara="1" rIns="74450" wrap="square" tIns="37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7"/>
          <p:cNvSpPr txBox="1"/>
          <p:nvPr/>
        </p:nvSpPr>
        <p:spPr>
          <a:xfrm>
            <a:off x="470477" y="2931914"/>
            <a:ext cx="8234700" cy="13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7"/>
          <p:cNvSpPr txBox="1"/>
          <p:nvPr/>
        </p:nvSpPr>
        <p:spPr>
          <a:xfrm flipH="1" rot="10800000">
            <a:off x="-132773" y="968708"/>
            <a:ext cx="492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7"/>
          <p:cNvSpPr txBox="1"/>
          <p:nvPr/>
        </p:nvSpPr>
        <p:spPr>
          <a:xfrm flipH="1">
            <a:off x="-225212" y="1419820"/>
            <a:ext cx="4287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b="0" i="0" lang="en-GB" sz="2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i="0" sz="2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i="0" sz="22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2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2143576" y="1849934"/>
            <a:ext cx="2653109" cy="2546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7"/>
          <p:cNvPicPr preferRelativeResize="0"/>
          <p:nvPr/>
        </p:nvPicPr>
        <p:blipFill rotWithShape="1">
          <a:blip r:embed="rId4">
            <a:alphaModFix/>
          </a:blip>
          <a:srcRect b="16456" l="21154" r="21793" t="16234"/>
          <a:stretch/>
        </p:blipFill>
        <p:spPr>
          <a:xfrm rot="5400000">
            <a:off x="5022098" y="2273462"/>
            <a:ext cx="1611324" cy="1699876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7"/>
          <p:cNvSpPr txBox="1"/>
          <p:nvPr/>
        </p:nvSpPr>
        <p:spPr>
          <a:xfrm>
            <a:off x="280075" y="1709850"/>
            <a:ext cx="2316900" cy="29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100" u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Franklin Medium"/>
              <a:buNone/>
            </a:pPr>
            <a:r>
              <a:rPr b="1" i="0" lang="en-GB" sz="21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HOUSING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Franklin Medium"/>
              <a:buNone/>
            </a:pPr>
            <a:r>
              <a:rPr b="1" i="0" lang="en-GB" sz="21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HEALTH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Franklin Medium"/>
              <a:buNone/>
            </a:pPr>
            <a:r>
              <a:rPr b="1" i="0" lang="en-GB" sz="21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ECONOMY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Franklin Medium"/>
              <a:buNone/>
            </a:pPr>
            <a:r>
              <a:rPr b="1" i="0" lang="en-GB" sz="21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CULTURE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Franklin Medium"/>
              <a:buNone/>
            </a:pPr>
            <a:r>
              <a:rPr b="1" i="0" lang="en-GB" sz="21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JUSTICE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Franklin Medium"/>
              <a:buNone/>
            </a:pPr>
            <a:r>
              <a:rPr b="1" i="0" lang="en-GB" sz="21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WORK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Franklin Medium"/>
              <a:buNone/>
            </a:pPr>
            <a:r>
              <a:rPr b="1" i="0" lang="en-GB" sz="21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EDUCATION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100" u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descr="U.S. cities advance LGBT inclusion, even where statewide equality ..." id="274" name="Google Shape;274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71825" y="1551775"/>
            <a:ext cx="2355349" cy="865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ntributing to Equality, Diversity and Inclusion | TexLibris" id="275" name="Google Shape;275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88648" y="2373310"/>
            <a:ext cx="2355352" cy="10814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RC Releases 2018 MEI Rating Cities on LGBTQ Inclusion | Human ..." id="276" name="Google Shape;276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99250" y="3458775"/>
            <a:ext cx="2355350" cy="1389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wd-mapping gender equality – a powerful tool for shaping a ..." id="277" name="Google Shape;277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59874" y="552568"/>
            <a:ext cx="2355350" cy="103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7"/>
          <p:cNvPicPr preferRelativeResize="0"/>
          <p:nvPr/>
        </p:nvPicPr>
        <p:blipFill rotWithShape="1">
          <a:blip r:embed="rId9">
            <a:alphaModFix/>
          </a:blip>
          <a:srcRect b="7646" l="0" r="0" t="0"/>
          <a:stretch/>
        </p:blipFill>
        <p:spPr>
          <a:xfrm>
            <a:off x="82261" y="35719"/>
            <a:ext cx="8979478" cy="739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8"/>
          <p:cNvSpPr txBox="1"/>
          <p:nvPr/>
        </p:nvSpPr>
        <p:spPr>
          <a:xfrm>
            <a:off x="57727" y="1144984"/>
            <a:ext cx="8816400" cy="13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r>
              <a:rPr b="1" i="0" lang="en-GB" sz="32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</a:t>
            </a:r>
            <a:endParaRPr sz="1100"/>
          </a:p>
        </p:txBody>
      </p:sp>
      <p:sp>
        <p:nvSpPr>
          <p:cNvPr id="285" name="Google Shape;285;p28"/>
          <p:cNvSpPr txBox="1"/>
          <p:nvPr/>
        </p:nvSpPr>
        <p:spPr>
          <a:xfrm>
            <a:off x="0" y="3886398"/>
            <a:ext cx="34500" cy="23700"/>
          </a:xfrm>
          <a:prstGeom prst="rect">
            <a:avLst/>
          </a:prstGeom>
          <a:solidFill>
            <a:schemeClr val="lt2">
              <a:alpha val="69800"/>
            </a:schemeClr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7225" lIns="74450" spcFirstLastPara="1" rIns="74450" wrap="square" tIns="37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8"/>
          <p:cNvSpPr txBox="1"/>
          <p:nvPr/>
        </p:nvSpPr>
        <p:spPr>
          <a:xfrm>
            <a:off x="470477" y="2931914"/>
            <a:ext cx="8234700" cy="13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8"/>
          <p:cNvSpPr txBox="1"/>
          <p:nvPr/>
        </p:nvSpPr>
        <p:spPr>
          <a:xfrm flipH="1" rot="10800000">
            <a:off x="-132773" y="968708"/>
            <a:ext cx="492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8"/>
          <p:cNvSpPr txBox="1"/>
          <p:nvPr/>
        </p:nvSpPr>
        <p:spPr>
          <a:xfrm flipH="1">
            <a:off x="-297427" y="1341438"/>
            <a:ext cx="4302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b="0" i="0" lang="en-GB" sz="2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i="0" sz="2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i="0" sz="22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2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8"/>
          <p:cNvSpPr txBox="1"/>
          <p:nvPr/>
        </p:nvSpPr>
        <p:spPr>
          <a:xfrm>
            <a:off x="2343725" y="1102325"/>
            <a:ext cx="6336900" cy="10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ibre Franklin Medium"/>
              <a:buNone/>
            </a:pPr>
            <a:r>
              <a:rPr b="1" i="0" lang="en-GB" sz="21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LET’S USE OUR EXPERTISE &amp; OUR HUMANITY TO PLAN OUR CITIES &amp; CREATE A MORE SUSTAINABLE &amp; INCLUSIVE WORLD !!</a:t>
            </a:r>
            <a:endParaRPr sz="500"/>
          </a:p>
        </p:txBody>
      </p:sp>
      <p:pic>
        <p:nvPicPr>
          <p:cNvPr descr="https://collectionapi.metmuseum.org/api/collection/v1/iiif/191811/1724867/main-image" id="290" name="Google Shape;290;p28"/>
          <p:cNvPicPr preferRelativeResize="0"/>
          <p:nvPr/>
        </p:nvPicPr>
        <p:blipFill rotWithShape="1">
          <a:blip r:embed="rId3">
            <a:alphaModFix/>
          </a:blip>
          <a:srcRect b="0" l="7904" r="24882" t="10952"/>
          <a:stretch/>
        </p:blipFill>
        <p:spPr>
          <a:xfrm>
            <a:off x="183275" y="1098350"/>
            <a:ext cx="1823874" cy="244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8"/>
          <p:cNvPicPr preferRelativeResize="0"/>
          <p:nvPr/>
        </p:nvPicPr>
        <p:blipFill rotWithShape="1">
          <a:blip r:embed="rId4">
            <a:alphaModFix/>
          </a:blip>
          <a:srcRect b="29376" l="43537" r="47429" t="59046"/>
          <a:stretch/>
        </p:blipFill>
        <p:spPr>
          <a:xfrm>
            <a:off x="1298866" y="3685976"/>
            <a:ext cx="1044864" cy="65385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8"/>
          <p:cNvSpPr txBox="1"/>
          <p:nvPr/>
        </p:nvSpPr>
        <p:spPr>
          <a:xfrm>
            <a:off x="1524000" y="2117923"/>
            <a:ext cx="7181100" cy="8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900"/>
              <a:buFont typeface="Libre Franklin Medium"/>
              <a:buNone/>
            </a:pPr>
            <a:r>
              <a:rPr b="1" i="0" lang="en-GB" sz="4900" u="none">
                <a:solidFill>
                  <a:srgbClr val="FF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Thank You!!</a:t>
            </a:r>
            <a:endParaRPr sz="1100"/>
          </a:p>
        </p:txBody>
      </p:sp>
      <p:pic>
        <p:nvPicPr>
          <p:cNvPr id="293" name="Google Shape;293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17523" y="3693914"/>
            <a:ext cx="1063625" cy="598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8"/>
          <p:cNvPicPr preferRelativeResize="0"/>
          <p:nvPr/>
        </p:nvPicPr>
        <p:blipFill rotWithShape="1">
          <a:blip r:embed="rId6">
            <a:alphaModFix/>
          </a:blip>
          <a:srcRect b="2300" l="5910" r="4257" t="-2300"/>
          <a:stretch/>
        </p:blipFill>
        <p:spPr>
          <a:xfrm>
            <a:off x="2988450" y="4364650"/>
            <a:ext cx="1114706" cy="5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48056" y="4377531"/>
            <a:ext cx="543719" cy="536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8"/>
          <p:cNvPicPr preferRelativeResize="0"/>
          <p:nvPr/>
        </p:nvPicPr>
        <p:blipFill rotWithShape="1">
          <a:blip r:embed="rId8">
            <a:alphaModFix/>
          </a:blip>
          <a:srcRect b="9955" l="49697" r="26075" t="8378"/>
          <a:stretch/>
        </p:blipFill>
        <p:spPr>
          <a:xfrm>
            <a:off x="174625" y="4389438"/>
            <a:ext cx="2076739" cy="54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83284" y="3699867"/>
            <a:ext cx="1041797" cy="612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8"/>
          <p:cNvPicPr preferRelativeResize="0"/>
          <p:nvPr/>
        </p:nvPicPr>
        <p:blipFill rotWithShape="1">
          <a:blip r:embed="rId10">
            <a:alphaModFix/>
          </a:blip>
          <a:srcRect b="0" l="0" r="0" t="16464"/>
          <a:stretch/>
        </p:blipFill>
        <p:spPr>
          <a:xfrm>
            <a:off x="3811175" y="3164801"/>
            <a:ext cx="702924" cy="366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8"/>
          <p:cNvPicPr preferRelativeResize="0"/>
          <p:nvPr/>
        </p:nvPicPr>
        <p:blipFill rotWithShape="1">
          <a:blip r:embed="rId11">
            <a:alphaModFix/>
          </a:blip>
          <a:srcRect b="7646" l="0" r="0" t="0"/>
          <a:stretch/>
        </p:blipFill>
        <p:spPr>
          <a:xfrm>
            <a:off x="82261" y="35719"/>
            <a:ext cx="8979478" cy="7391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,000+ Israel Flag Stock Photos, Pictures &amp; Royalty-Free ..." id="300" name="Google Shape;300;p28"/>
          <p:cNvPicPr preferRelativeResize="0"/>
          <p:nvPr/>
        </p:nvPicPr>
        <p:blipFill rotWithShape="1">
          <a:blip r:embed="rId12">
            <a:alphaModFix/>
          </a:blip>
          <a:srcRect b="0" l="0" r="0" t="4021"/>
          <a:stretch/>
        </p:blipFill>
        <p:spPr>
          <a:xfrm>
            <a:off x="4578447" y="3164801"/>
            <a:ext cx="649186" cy="3663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ag of Palestine Liberation Organization | Symbolism ..." id="301" name="Google Shape;301;p2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291988" y="3141850"/>
            <a:ext cx="598272" cy="3814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-up of a planet&#10;&#10;Description automatically generated" id="302" name="Google Shape;302;p2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954635" y="3141850"/>
            <a:ext cx="598279" cy="59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8"/>
          <p:cNvPicPr preferRelativeResize="0"/>
          <p:nvPr/>
        </p:nvPicPr>
        <p:blipFill rotWithShape="1">
          <a:blip r:embed="rId15">
            <a:alphaModFix/>
          </a:blip>
          <a:srcRect b="8843" l="5495" r="-906" t="9803"/>
          <a:stretch/>
        </p:blipFill>
        <p:spPr>
          <a:xfrm>
            <a:off x="6953250" y="2993436"/>
            <a:ext cx="2095499" cy="202505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8"/>
          <p:cNvSpPr txBox="1"/>
          <p:nvPr/>
        </p:nvSpPr>
        <p:spPr>
          <a:xfrm>
            <a:off x="4278605" y="4218536"/>
            <a:ext cx="54639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ibre Franklin Medium"/>
              <a:buNone/>
            </a:pPr>
            <a:r>
              <a:rPr b="1" i="0" lang="en-GB" sz="11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THEODORE  LIEBMAN, FAIA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ibre Franklin Medium"/>
              <a:buNone/>
            </a:pPr>
            <a:r>
              <a:rPr b="1" i="0" lang="en-GB" sz="11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Principal, Perkins Eastman Architects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ibre Franklin Medium"/>
              <a:buNone/>
            </a:pPr>
            <a:r>
              <a:rPr b="1" i="0" lang="en-GB" sz="11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Bd. Member CSU, Sr. Fellow GUD, 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ibre Franklin Medium"/>
              <a:buNone/>
            </a:pPr>
            <a:r>
              <a:rPr b="1" i="0" lang="en-GB" sz="11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Exec.Bd NGO CSD-NY/Urban Cluster</a:t>
            </a:r>
            <a:endParaRPr sz="700"/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9"/>
          <p:cNvSpPr txBox="1"/>
          <p:nvPr/>
        </p:nvSpPr>
        <p:spPr>
          <a:xfrm>
            <a:off x="57727" y="1144984"/>
            <a:ext cx="8816400" cy="13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r>
              <a:rPr b="1" i="0" lang="en-GB" sz="32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</a:t>
            </a:r>
            <a:endParaRPr sz="1100"/>
          </a:p>
        </p:txBody>
      </p:sp>
      <p:sp>
        <p:nvSpPr>
          <p:cNvPr id="311" name="Google Shape;311;p29"/>
          <p:cNvSpPr txBox="1"/>
          <p:nvPr/>
        </p:nvSpPr>
        <p:spPr>
          <a:xfrm>
            <a:off x="-83705" y="878086"/>
            <a:ext cx="94197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9"/>
          <p:cNvSpPr txBox="1"/>
          <p:nvPr/>
        </p:nvSpPr>
        <p:spPr>
          <a:xfrm>
            <a:off x="0" y="3886398"/>
            <a:ext cx="34500" cy="23700"/>
          </a:xfrm>
          <a:prstGeom prst="rect">
            <a:avLst/>
          </a:prstGeom>
          <a:solidFill>
            <a:schemeClr val="lt2">
              <a:alpha val="69800"/>
            </a:schemeClr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7225" lIns="74450" spcFirstLastPara="1" rIns="74450" wrap="square" tIns="37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9"/>
          <p:cNvSpPr txBox="1"/>
          <p:nvPr/>
        </p:nvSpPr>
        <p:spPr>
          <a:xfrm>
            <a:off x="470477" y="2931914"/>
            <a:ext cx="8234700" cy="13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9"/>
          <p:cNvSpPr txBox="1"/>
          <p:nvPr/>
        </p:nvSpPr>
        <p:spPr>
          <a:xfrm flipH="1" rot="10800000">
            <a:off x="-132773" y="968708"/>
            <a:ext cx="492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9"/>
          <p:cNvSpPr txBox="1"/>
          <p:nvPr/>
        </p:nvSpPr>
        <p:spPr>
          <a:xfrm>
            <a:off x="4348306" y="2824758"/>
            <a:ext cx="49227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ibre Franklin Medium"/>
              <a:buNone/>
            </a:pPr>
            <a:r>
              <a:rPr b="1" i="0" lang="en-GB" sz="3600" u="none">
                <a:solidFill>
                  <a:schemeClr val="accen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 </a:t>
            </a:r>
            <a:endParaRPr sz="1100"/>
          </a:p>
        </p:txBody>
      </p:sp>
      <p:sp>
        <p:nvSpPr>
          <p:cNvPr id="316" name="Google Shape;316;p29"/>
          <p:cNvSpPr txBox="1"/>
          <p:nvPr/>
        </p:nvSpPr>
        <p:spPr>
          <a:xfrm>
            <a:off x="196273" y="1240234"/>
            <a:ext cx="8816400" cy="13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r>
              <a:rPr b="1" i="0" lang="en-GB" sz="32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</a:t>
            </a:r>
            <a:endParaRPr sz="1100"/>
          </a:p>
        </p:txBody>
      </p:sp>
      <p:sp>
        <p:nvSpPr>
          <p:cNvPr id="317" name="Google Shape;317;p29"/>
          <p:cNvSpPr txBox="1"/>
          <p:nvPr/>
        </p:nvSpPr>
        <p:spPr>
          <a:xfrm>
            <a:off x="2121477" y="984250"/>
            <a:ext cx="45648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</a:pPr>
            <a:r>
              <a:rPr b="1" i="1" lang="en-GB" sz="23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                                                            </a:t>
            </a:r>
            <a:endParaRPr sz="1100"/>
          </a:p>
        </p:txBody>
      </p:sp>
      <p:pic>
        <p:nvPicPr>
          <p:cNvPr id="318" name="Google Shape;31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1930" y="0"/>
            <a:ext cx="550844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30"/>
          <p:cNvPicPr preferRelativeResize="0"/>
          <p:nvPr/>
        </p:nvPicPr>
        <p:blipFill rotWithShape="1">
          <a:blip r:embed="rId3">
            <a:alphaModFix/>
          </a:blip>
          <a:srcRect b="5562" l="5562" r="0" t="0"/>
          <a:stretch/>
        </p:blipFill>
        <p:spPr>
          <a:xfrm>
            <a:off x="6953875" y="178100"/>
            <a:ext cx="1829700" cy="1829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24" name="Google Shape;324;p30"/>
          <p:cNvSpPr txBox="1"/>
          <p:nvPr/>
        </p:nvSpPr>
        <p:spPr>
          <a:xfrm>
            <a:off x="177916" y="4376013"/>
            <a:ext cx="5738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solidFill>
                  <a:schemeClr val="dk1"/>
                </a:solidFill>
              </a:rPr>
              <a:t>FXCollaborative</a:t>
            </a:r>
            <a:endParaRPr b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900">
                <a:solidFill>
                  <a:schemeClr val="dk1"/>
                </a:solidFill>
              </a:rPr>
              <a:t>Principal, Director of Affordable Housing</a:t>
            </a:r>
            <a:endParaRPr b="1" sz="1500">
              <a:solidFill>
                <a:schemeClr val="dk1"/>
              </a:solidFill>
            </a:endParaRPr>
          </a:p>
        </p:txBody>
      </p:sp>
      <p:pic>
        <p:nvPicPr>
          <p:cNvPr id="325" name="Google Shape;325;p30"/>
          <p:cNvPicPr preferRelativeResize="0"/>
          <p:nvPr/>
        </p:nvPicPr>
        <p:blipFill rotWithShape="1">
          <a:blip r:embed="rId4">
            <a:alphaModFix/>
          </a:blip>
          <a:srcRect b="37227" l="17590" r="17596" t="37230"/>
          <a:stretch/>
        </p:blipFill>
        <p:spPr>
          <a:xfrm>
            <a:off x="6501250" y="4525275"/>
            <a:ext cx="2456750" cy="57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sitting on a bench in front of a building&#10;&#10;Description automatically generated" id="326" name="Google Shape;326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825"/>
            <a:ext cx="6501249" cy="433415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0"/>
          <p:cNvSpPr txBox="1"/>
          <p:nvPr/>
        </p:nvSpPr>
        <p:spPr>
          <a:xfrm>
            <a:off x="177925" y="164850"/>
            <a:ext cx="5845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900">
                <a:solidFill>
                  <a:schemeClr val="lt1"/>
                </a:solidFill>
              </a:rPr>
              <a:t>Wendi Shafran</a:t>
            </a:r>
            <a:endParaRPr b="1"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</a:rPr>
              <a:t>AIA, LEED AP</a:t>
            </a:r>
            <a:endParaRPr sz="1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1"/>
          <p:cNvSpPr txBox="1"/>
          <p:nvPr/>
        </p:nvSpPr>
        <p:spPr>
          <a:xfrm>
            <a:off x="330325" y="393250"/>
            <a:ext cx="5845200" cy="12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900">
                <a:solidFill>
                  <a:schemeClr val="lt1"/>
                </a:solidFill>
              </a:rPr>
              <a:t>Allison E. Lane</a:t>
            </a:r>
            <a:endParaRPr b="1"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</a:rPr>
              <a:t>AIA, ASID, NOMA, LEED AP BD+C, WELL AP, NCARB, NCIDQ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333" name="Google Shape;333;p31"/>
          <p:cNvSpPr txBox="1"/>
          <p:nvPr/>
        </p:nvSpPr>
        <p:spPr>
          <a:xfrm>
            <a:off x="330325" y="3144850"/>
            <a:ext cx="57387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</a:rPr>
              <a:t>AECOM</a:t>
            </a:r>
            <a:endParaRPr sz="2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</a:rPr>
              <a:t>Senior Associate, NYCHA / </a:t>
            </a:r>
            <a:r>
              <a:rPr lang="en-GB" sz="2200">
                <a:solidFill>
                  <a:schemeClr val="lt1"/>
                </a:solidFill>
              </a:rPr>
              <a:t>Multifamily </a:t>
            </a:r>
            <a:r>
              <a:rPr lang="en-GB" sz="2200">
                <a:solidFill>
                  <a:schemeClr val="lt1"/>
                </a:solidFill>
              </a:rPr>
              <a:t>Lead</a:t>
            </a:r>
            <a:endParaRPr sz="2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</a:rPr>
              <a:t>nycoba|NOMA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</a:rPr>
              <a:t>President, 2023-2024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334" name="Google Shape;33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3152" y="4292225"/>
            <a:ext cx="1702823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1"/>
          <p:cNvSpPr txBox="1"/>
          <p:nvPr/>
        </p:nvSpPr>
        <p:spPr>
          <a:xfrm>
            <a:off x="7805400" y="4546150"/>
            <a:ext cx="126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nycoba.org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6" name="Google Shape;336;p31"/>
          <p:cNvSpPr txBox="1"/>
          <p:nvPr/>
        </p:nvSpPr>
        <p:spPr>
          <a:xfrm>
            <a:off x="7723775" y="3689750"/>
            <a:ext cx="126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aecom.com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337" name="Google Shape;33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7075" y="3278600"/>
            <a:ext cx="1952875" cy="4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1"/>
          <p:cNvPicPr preferRelativeResize="0"/>
          <p:nvPr/>
        </p:nvPicPr>
        <p:blipFill rotWithShape="1">
          <a:blip r:embed="rId5">
            <a:alphaModFix/>
          </a:blip>
          <a:srcRect b="32051" l="0" r="0" t="1631"/>
          <a:stretch/>
        </p:blipFill>
        <p:spPr>
          <a:xfrm>
            <a:off x="6949075" y="178109"/>
            <a:ext cx="1839300" cy="1829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2"/>
          <p:cNvSpPr txBox="1"/>
          <p:nvPr/>
        </p:nvSpPr>
        <p:spPr>
          <a:xfrm>
            <a:off x="344025" y="335625"/>
            <a:ext cx="87999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00214A"/>
                </a:solidFill>
                <a:latin typeface="Roboto"/>
                <a:ea typeface="Roboto"/>
                <a:cs typeface="Roboto"/>
                <a:sym typeface="Roboto"/>
              </a:rPr>
              <a:t>NYCHA / Multifamily</a:t>
            </a:r>
            <a:r>
              <a:rPr b="1" lang="en-GB" sz="1700">
                <a:solidFill>
                  <a:srgbClr val="00214A"/>
                </a:solidFill>
                <a:latin typeface="Roboto"/>
                <a:ea typeface="Roboto"/>
                <a:cs typeface="Roboto"/>
                <a:sym typeface="Roboto"/>
              </a:rPr>
              <a:t> Studio:</a:t>
            </a:r>
            <a:endParaRPr b="1" sz="1700">
              <a:solidFill>
                <a:srgbClr val="00214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00214A"/>
                </a:solidFill>
                <a:latin typeface="Roboto"/>
                <a:ea typeface="Roboto"/>
                <a:cs typeface="Roboto"/>
                <a:sym typeface="Roboto"/>
              </a:rPr>
              <a:t>Diverse Scales . Comprehensive Modern Rehabilitation . </a:t>
            </a:r>
            <a:r>
              <a:rPr lang="en-GB" sz="1700">
                <a:solidFill>
                  <a:srgbClr val="00214A"/>
                </a:solidFill>
                <a:latin typeface="Roboto"/>
                <a:ea typeface="Roboto"/>
                <a:cs typeface="Roboto"/>
                <a:sym typeface="Roboto"/>
              </a:rPr>
              <a:t>Sustainable New Developments</a:t>
            </a:r>
            <a:endParaRPr sz="1700">
              <a:solidFill>
                <a:srgbClr val="00214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4" name="Google Shape;34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5025" y="4737323"/>
            <a:ext cx="1046874" cy="2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2"/>
          <p:cNvPicPr preferRelativeResize="0"/>
          <p:nvPr/>
        </p:nvPicPr>
        <p:blipFill rotWithShape="1">
          <a:blip r:embed="rId4">
            <a:alphaModFix/>
          </a:blip>
          <a:srcRect b="0" l="10071" r="11002" t="0"/>
          <a:stretch/>
        </p:blipFill>
        <p:spPr>
          <a:xfrm>
            <a:off x="5878100" y="1341938"/>
            <a:ext cx="2286550" cy="15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2"/>
          <p:cNvPicPr preferRelativeResize="0"/>
          <p:nvPr/>
        </p:nvPicPr>
        <p:blipFill rotWithShape="1">
          <a:blip r:embed="rId5">
            <a:alphaModFix/>
          </a:blip>
          <a:srcRect b="0" l="15898" r="5553" t="0"/>
          <a:stretch/>
        </p:blipFill>
        <p:spPr>
          <a:xfrm>
            <a:off x="3435532" y="1350950"/>
            <a:ext cx="2266324" cy="1502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2"/>
          <p:cNvPicPr preferRelativeResize="0"/>
          <p:nvPr/>
        </p:nvPicPr>
        <p:blipFill rotWithShape="1">
          <a:blip r:embed="rId6">
            <a:alphaModFix/>
          </a:blip>
          <a:srcRect b="0" l="0" r="1729" t="0"/>
          <a:stretch/>
        </p:blipFill>
        <p:spPr>
          <a:xfrm>
            <a:off x="1011400" y="1337088"/>
            <a:ext cx="2266300" cy="153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42138" y="3037225"/>
            <a:ext cx="2259729" cy="1539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1389" y="3037225"/>
            <a:ext cx="2266317" cy="1539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88206" y="3021166"/>
            <a:ext cx="2266324" cy="15394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3"/>
          <p:cNvSpPr txBox="1"/>
          <p:nvPr/>
        </p:nvSpPr>
        <p:spPr>
          <a:xfrm>
            <a:off x="344025" y="335625"/>
            <a:ext cx="63657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00214A"/>
                </a:solidFill>
                <a:latin typeface="Roboto"/>
                <a:ea typeface="Roboto"/>
                <a:cs typeface="Roboto"/>
                <a:sym typeface="Roboto"/>
              </a:rPr>
              <a:t>Philadelphia Net-Zero Case Study:</a:t>
            </a:r>
            <a:endParaRPr b="1" sz="1700">
              <a:solidFill>
                <a:srgbClr val="00214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00214A"/>
                </a:solidFill>
                <a:latin typeface="Roboto"/>
                <a:ea typeface="Roboto"/>
                <a:cs typeface="Roboto"/>
                <a:sym typeface="Roboto"/>
              </a:rPr>
              <a:t>Transit</a:t>
            </a:r>
            <a:r>
              <a:rPr lang="en-GB" sz="1700">
                <a:solidFill>
                  <a:srgbClr val="00214A"/>
                </a:solidFill>
                <a:latin typeface="Roboto"/>
                <a:ea typeface="Roboto"/>
                <a:cs typeface="Roboto"/>
                <a:sym typeface="Roboto"/>
              </a:rPr>
              <a:t> Oriented Development . Carbon Positive. Social Housing</a:t>
            </a:r>
            <a:endParaRPr sz="1700">
              <a:solidFill>
                <a:srgbClr val="00214A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56" name="Google Shape;3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125" y="1380475"/>
            <a:ext cx="6457452" cy="322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3"/>
          <p:cNvPicPr preferRelativeResize="0"/>
          <p:nvPr/>
        </p:nvPicPr>
        <p:blipFill rotWithShape="1">
          <a:blip r:embed="rId4">
            <a:alphaModFix/>
          </a:blip>
          <a:srcRect b="0" l="7723" r="0" t="0"/>
          <a:stretch/>
        </p:blipFill>
        <p:spPr>
          <a:xfrm>
            <a:off x="7138050" y="257718"/>
            <a:ext cx="1525297" cy="1122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3"/>
          <p:cNvPicPr preferRelativeResize="0"/>
          <p:nvPr/>
        </p:nvPicPr>
        <p:blipFill rotWithShape="1">
          <a:blip r:embed="rId5">
            <a:alphaModFix/>
          </a:blip>
          <a:srcRect b="0" l="0" r="83433" t="67615"/>
          <a:stretch/>
        </p:blipFill>
        <p:spPr>
          <a:xfrm>
            <a:off x="7138050" y="3120684"/>
            <a:ext cx="1525299" cy="1490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3"/>
          <p:cNvPicPr preferRelativeResize="0"/>
          <p:nvPr/>
        </p:nvPicPr>
        <p:blipFill rotWithShape="1">
          <a:blip r:embed="rId5">
            <a:alphaModFix/>
          </a:blip>
          <a:srcRect b="0" l="16457" r="66975" t="67615"/>
          <a:stretch/>
        </p:blipFill>
        <p:spPr>
          <a:xfrm>
            <a:off x="7138050" y="1506325"/>
            <a:ext cx="1525299" cy="1490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15025" y="4737323"/>
            <a:ext cx="1046874" cy="23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3">
            <a:alphaModFix/>
          </a:blip>
          <a:srcRect b="23007" l="0" r="0" t="935"/>
          <a:stretch/>
        </p:blipFill>
        <p:spPr>
          <a:xfrm>
            <a:off x="6925375" y="125695"/>
            <a:ext cx="1890600" cy="1930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4" name="Google Shape;64;p16"/>
          <p:cNvSpPr txBox="1"/>
          <p:nvPr/>
        </p:nvSpPr>
        <p:spPr>
          <a:xfrm>
            <a:off x="330325" y="393250"/>
            <a:ext cx="5845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900">
                <a:solidFill>
                  <a:schemeClr val="lt1"/>
                </a:solidFill>
              </a:rPr>
              <a:t>Theodore Liebman</a:t>
            </a:r>
            <a:endParaRPr b="1"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lt1"/>
                </a:solidFill>
              </a:rPr>
              <a:t>F</a:t>
            </a:r>
            <a:r>
              <a:rPr lang="en-GB" sz="1900">
                <a:solidFill>
                  <a:schemeClr val="lt1"/>
                </a:solidFill>
              </a:rPr>
              <a:t>AIA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65" name="Google Shape;65;p16"/>
          <p:cNvSpPr txBox="1"/>
          <p:nvPr/>
        </p:nvSpPr>
        <p:spPr>
          <a:xfrm>
            <a:off x="330325" y="3144850"/>
            <a:ext cx="57387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</a:rPr>
              <a:t>Principal, Perkins Eastman Architects</a:t>
            </a:r>
            <a:endParaRPr sz="2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200">
                <a:solidFill>
                  <a:schemeClr val="lt1"/>
                </a:solidFill>
              </a:rPr>
              <a:t>Bd. Member CSU, Sr. Fellow GUD, </a:t>
            </a:r>
            <a:endParaRPr sz="2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</a:rPr>
              <a:t>Exec.Bd NGO CSD-NY/Urban Cluster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66" name="Google Shape;6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6500" y="3873525"/>
            <a:ext cx="2589476" cy="67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4"/>
          <p:cNvSpPr txBox="1"/>
          <p:nvPr/>
        </p:nvSpPr>
        <p:spPr>
          <a:xfrm>
            <a:off x="344025" y="335625"/>
            <a:ext cx="48651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00214A"/>
                </a:solidFill>
                <a:latin typeface="Roboto"/>
                <a:ea typeface="Roboto"/>
                <a:cs typeface="Roboto"/>
                <a:sym typeface="Roboto"/>
              </a:rPr>
              <a:t>Office to Residential Case Study: </a:t>
            </a:r>
            <a:endParaRPr b="1" sz="1700">
              <a:solidFill>
                <a:srgbClr val="00214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00214A"/>
                </a:solidFill>
                <a:latin typeface="Roboto"/>
                <a:ea typeface="Roboto"/>
                <a:cs typeface="Roboto"/>
                <a:sym typeface="Roboto"/>
              </a:rPr>
              <a:t>Mixed Income. Mixed Use. Adaptive Reuse </a:t>
            </a:r>
            <a:endParaRPr sz="1700">
              <a:solidFill>
                <a:srgbClr val="00214A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366" name="Google Shape;366;p34"/>
          <p:cNvPicPr preferRelativeResize="0"/>
          <p:nvPr/>
        </p:nvPicPr>
        <p:blipFill rotWithShape="1">
          <a:blip r:embed="rId3">
            <a:alphaModFix/>
          </a:blip>
          <a:srcRect b="5365" l="0" r="3334" t="0"/>
          <a:stretch/>
        </p:blipFill>
        <p:spPr>
          <a:xfrm>
            <a:off x="449350" y="1222225"/>
            <a:ext cx="3706248" cy="233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1130679"/>
            <a:ext cx="1052126" cy="2050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9945" y="1096377"/>
            <a:ext cx="1092080" cy="2050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44775" y="424350"/>
            <a:ext cx="1610400" cy="1166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4"/>
          <p:cNvPicPr preferRelativeResize="0"/>
          <p:nvPr/>
        </p:nvPicPr>
        <p:blipFill rotWithShape="1">
          <a:blip r:embed="rId7">
            <a:alphaModFix/>
          </a:blip>
          <a:srcRect b="0" l="0" r="5078" t="0"/>
          <a:stretch/>
        </p:blipFill>
        <p:spPr>
          <a:xfrm>
            <a:off x="449350" y="3685852"/>
            <a:ext cx="1759050" cy="1224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4"/>
          <p:cNvPicPr preferRelativeResize="0"/>
          <p:nvPr/>
        </p:nvPicPr>
        <p:blipFill rotWithShape="1">
          <a:blip r:embed="rId8">
            <a:alphaModFix/>
          </a:blip>
          <a:srcRect b="0" l="5624" r="0" t="0"/>
          <a:stretch/>
        </p:blipFill>
        <p:spPr>
          <a:xfrm>
            <a:off x="7367725" y="1911775"/>
            <a:ext cx="1492028" cy="261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15025" y="4737323"/>
            <a:ext cx="1046874" cy="23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4"/>
          <p:cNvPicPr preferRelativeResize="0"/>
          <p:nvPr/>
        </p:nvPicPr>
        <p:blipFill rotWithShape="1">
          <a:blip r:embed="rId10">
            <a:alphaModFix/>
          </a:blip>
          <a:srcRect b="18613" l="51103" r="5113" t="37866"/>
          <a:stretch/>
        </p:blipFill>
        <p:spPr>
          <a:xfrm>
            <a:off x="2344117" y="3693287"/>
            <a:ext cx="1811483" cy="1222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4"/>
          <p:cNvPicPr preferRelativeResize="0"/>
          <p:nvPr/>
        </p:nvPicPr>
        <p:blipFill rotWithShape="1">
          <a:blip r:embed="rId11">
            <a:alphaModFix/>
          </a:blip>
          <a:srcRect b="37845" l="32009" r="0" t="0"/>
          <a:stretch/>
        </p:blipFill>
        <p:spPr>
          <a:xfrm>
            <a:off x="4278550" y="3175550"/>
            <a:ext cx="2966226" cy="175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9050" y="135550"/>
            <a:ext cx="2161626" cy="1980051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5"/>
          <p:cNvSpPr txBox="1"/>
          <p:nvPr/>
        </p:nvSpPr>
        <p:spPr>
          <a:xfrm>
            <a:off x="330325" y="393250"/>
            <a:ext cx="4530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900">
                <a:solidFill>
                  <a:schemeClr val="lt1"/>
                </a:solidFill>
              </a:rPr>
              <a:t>George Kontaroudis</a:t>
            </a:r>
            <a:endParaRPr b="1"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chemeClr val="lt1"/>
                </a:solidFill>
              </a:rPr>
              <a:t>AIA, LEED AP BD+C, CPHD</a:t>
            </a:r>
            <a:endParaRPr sz="2100">
              <a:solidFill>
                <a:schemeClr val="lt1"/>
              </a:solidFill>
            </a:endParaRPr>
          </a:p>
        </p:txBody>
      </p:sp>
      <p:pic>
        <p:nvPicPr>
          <p:cNvPr id="381" name="Google Shape;38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2725" y="3318073"/>
            <a:ext cx="2521452" cy="331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2725" y="4010975"/>
            <a:ext cx="2521451" cy="88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35"/>
          <p:cNvSpPr txBox="1"/>
          <p:nvPr/>
        </p:nvSpPr>
        <p:spPr>
          <a:xfrm>
            <a:off x="330325" y="3068650"/>
            <a:ext cx="45300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</a:rPr>
              <a:t>kw/h architecture</a:t>
            </a:r>
            <a:endParaRPr sz="2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</a:rPr>
              <a:t>Principal Architect</a:t>
            </a:r>
            <a:endParaRPr sz="2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</a:rPr>
              <a:t>New York Passive House</a:t>
            </a:r>
            <a:endParaRPr sz="2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</a:rPr>
              <a:t>Vice-Chair</a:t>
            </a:r>
            <a:endParaRPr sz="2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7200" y="152400"/>
            <a:ext cx="4635203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388054"/>
            <a:ext cx="3743576" cy="2755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3743575" cy="238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285750"/>
            <a:ext cx="6858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38"/>
          <p:cNvPicPr preferRelativeResize="0"/>
          <p:nvPr/>
        </p:nvPicPr>
        <p:blipFill rotWithShape="1">
          <a:blip r:embed="rId3">
            <a:alphaModFix/>
          </a:blip>
          <a:srcRect b="27877" l="2701" r="3498" t="1690"/>
          <a:stretch/>
        </p:blipFill>
        <p:spPr>
          <a:xfrm>
            <a:off x="6949075" y="178109"/>
            <a:ext cx="1839300" cy="1829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01" name="Google Shape;401;p38"/>
          <p:cNvSpPr txBox="1"/>
          <p:nvPr/>
        </p:nvSpPr>
        <p:spPr>
          <a:xfrm>
            <a:off x="330325" y="393250"/>
            <a:ext cx="4530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900">
                <a:solidFill>
                  <a:schemeClr val="lt1"/>
                </a:solidFill>
              </a:rPr>
              <a:t>Alexandra Donovan</a:t>
            </a:r>
            <a:endParaRPr b="1" sz="29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</a:endParaRPr>
          </a:p>
        </p:txBody>
      </p:sp>
      <p:sp>
        <p:nvSpPr>
          <p:cNvPr id="402" name="Google Shape;402;p38"/>
          <p:cNvSpPr txBox="1"/>
          <p:nvPr/>
        </p:nvSpPr>
        <p:spPr>
          <a:xfrm>
            <a:off x="284675" y="3404235"/>
            <a:ext cx="45300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</a:rPr>
              <a:t>Assembly OSM</a:t>
            </a:r>
            <a:endParaRPr sz="2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lt1"/>
                </a:solidFill>
              </a:rPr>
              <a:t>Design &amp; Innovation Lead</a:t>
            </a:r>
            <a:endParaRPr sz="2200">
              <a:solidFill>
                <a:schemeClr val="lt1"/>
              </a:solidFill>
            </a:endParaRPr>
          </a:p>
        </p:txBody>
      </p:sp>
      <p:pic>
        <p:nvPicPr>
          <p:cNvPr id="403" name="Google Shape;403;p38"/>
          <p:cNvPicPr preferRelativeResize="0"/>
          <p:nvPr/>
        </p:nvPicPr>
        <p:blipFill rotWithShape="1">
          <a:blip r:embed="rId4">
            <a:alphaModFix/>
          </a:blip>
          <a:srcRect b="32435" l="4510" r="5456" t="32435"/>
          <a:stretch/>
        </p:blipFill>
        <p:spPr>
          <a:xfrm>
            <a:off x="5754750" y="4411225"/>
            <a:ext cx="3117476" cy="50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39"/>
          <p:cNvPicPr preferRelativeResize="0"/>
          <p:nvPr/>
        </p:nvPicPr>
        <p:blipFill rotWithShape="1">
          <a:blip r:embed="rId3">
            <a:alphaModFix/>
          </a:blip>
          <a:srcRect b="20174" l="0" r="14236" t="36929"/>
          <a:stretch/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9"/>
          <p:cNvSpPr/>
          <p:nvPr/>
        </p:nvSpPr>
        <p:spPr>
          <a:xfrm>
            <a:off x="7725" y="0"/>
            <a:ext cx="9144000" cy="5143500"/>
          </a:xfrm>
          <a:prstGeom prst="rect">
            <a:avLst/>
          </a:prstGeom>
          <a:gradFill>
            <a:gsLst>
              <a:gs pos="0">
                <a:srgbClr val="000000">
                  <a:alpha val="20392"/>
                </a:srgbClr>
              </a:gs>
              <a:gs pos="3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0" name="Google Shape;410;p39"/>
          <p:cNvGrpSpPr/>
          <p:nvPr/>
        </p:nvGrpSpPr>
        <p:grpSpPr>
          <a:xfrm>
            <a:off x="-259000" y="407300"/>
            <a:ext cx="3804900" cy="999339"/>
            <a:chOff x="-182800" y="483500"/>
            <a:chExt cx="3804900" cy="999339"/>
          </a:xfrm>
        </p:grpSpPr>
        <p:pic>
          <p:nvPicPr>
            <p:cNvPr id="411" name="Google Shape;411;p39"/>
            <p:cNvPicPr preferRelativeResize="0"/>
            <p:nvPr/>
          </p:nvPicPr>
          <p:blipFill rotWithShape="1">
            <a:blip r:embed="rId4">
              <a:alphaModFix/>
            </a:blip>
            <a:srcRect b="32435" l="4510" r="5456" t="32435"/>
            <a:stretch/>
          </p:blipFill>
          <p:spPr>
            <a:xfrm>
              <a:off x="362250" y="483500"/>
              <a:ext cx="2679572" cy="431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2" name="Google Shape;412;p39"/>
            <p:cNvSpPr txBox="1"/>
            <p:nvPr/>
          </p:nvSpPr>
          <p:spPr>
            <a:xfrm>
              <a:off x="-182800" y="785639"/>
              <a:ext cx="3804900" cy="6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>
                  <a:solidFill>
                    <a:schemeClr val="lt1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SCALING URBAN DEVELOPMENT</a:t>
              </a:r>
              <a:endParaRPr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  <p:sp>
        <p:nvSpPr>
          <p:cNvPr id="413" name="Google Shape;413;p39"/>
          <p:cNvSpPr txBox="1"/>
          <p:nvPr/>
        </p:nvSpPr>
        <p:spPr>
          <a:xfrm>
            <a:off x="2983927" y="4764424"/>
            <a:ext cx="60624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2023</a:t>
            </a:r>
            <a:endParaRPr sz="12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0"/>
          <p:cNvSpPr txBox="1"/>
          <p:nvPr/>
        </p:nvSpPr>
        <p:spPr>
          <a:xfrm>
            <a:off x="47175" y="4723188"/>
            <a:ext cx="40833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00214A"/>
                </a:solidFill>
                <a:latin typeface="Roboto"/>
                <a:ea typeface="Roboto"/>
                <a:cs typeface="Roboto"/>
                <a:sym typeface="Roboto"/>
              </a:rPr>
              <a:t>Distributed Supply Chain</a:t>
            </a:r>
            <a:endParaRPr sz="1700">
              <a:solidFill>
                <a:srgbClr val="00214A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19" name="Google Shape;41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617" y="569800"/>
            <a:ext cx="5781915" cy="374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2087" y="4637838"/>
            <a:ext cx="2394926" cy="47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0"/>
          <p:cNvPicPr preferRelativeResize="0"/>
          <p:nvPr/>
        </p:nvPicPr>
        <p:blipFill rotWithShape="1">
          <a:blip r:embed="rId5">
            <a:alphaModFix/>
          </a:blip>
          <a:srcRect b="0" l="32497" r="15154" t="0"/>
          <a:stretch/>
        </p:blipFill>
        <p:spPr>
          <a:xfrm>
            <a:off x="6173225" y="-60850"/>
            <a:ext cx="2876099" cy="30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0"/>
          <p:cNvPicPr preferRelativeResize="0"/>
          <p:nvPr/>
        </p:nvPicPr>
        <p:blipFill rotWithShape="1">
          <a:blip r:embed="rId6">
            <a:alphaModFix/>
          </a:blip>
          <a:srcRect b="25927" l="46312" r="23200" t="27051"/>
          <a:stretch/>
        </p:blipFill>
        <p:spPr>
          <a:xfrm>
            <a:off x="6902675" y="3029750"/>
            <a:ext cx="1575050" cy="137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41"/>
          <p:cNvPicPr preferRelativeResize="0"/>
          <p:nvPr/>
        </p:nvPicPr>
        <p:blipFill rotWithShape="1">
          <a:blip r:embed="rId3">
            <a:alphaModFix/>
          </a:blip>
          <a:srcRect b="0" l="26455" r="2562" t="0"/>
          <a:stretch/>
        </p:blipFill>
        <p:spPr>
          <a:xfrm>
            <a:off x="9714525" y="3121125"/>
            <a:ext cx="1754102" cy="164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1"/>
          <p:cNvPicPr preferRelativeResize="0"/>
          <p:nvPr/>
        </p:nvPicPr>
        <p:blipFill rotWithShape="1">
          <a:blip r:embed="rId4">
            <a:alphaModFix/>
          </a:blip>
          <a:srcRect b="16112" l="0" r="7578" t="6084"/>
          <a:stretch/>
        </p:blipFill>
        <p:spPr>
          <a:xfrm>
            <a:off x="0" y="0"/>
            <a:ext cx="4083301" cy="265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1"/>
          <p:cNvPicPr preferRelativeResize="0"/>
          <p:nvPr/>
        </p:nvPicPr>
        <p:blipFill rotWithShape="1">
          <a:blip r:embed="rId5">
            <a:alphaModFix/>
          </a:blip>
          <a:srcRect b="0" l="9280" r="4631" t="0"/>
          <a:stretch/>
        </p:blipFill>
        <p:spPr>
          <a:xfrm>
            <a:off x="6011717" y="0"/>
            <a:ext cx="313267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1"/>
          <p:cNvSpPr txBox="1"/>
          <p:nvPr/>
        </p:nvSpPr>
        <p:spPr>
          <a:xfrm>
            <a:off x="25" y="0"/>
            <a:ext cx="40833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rgbClr val="00214A"/>
                </a:solidFill>
                <a:latin typeface="Roboto"/>
                <a:ea typeface="Roboto"/>
                <a:cs typeface="Roboto"/>
                <a:sym typeface="Roboto"/>
              </a:rPr>
              <a:t>147 St. Felix</a:t>
            </a:r>
            <a:endParaRPr b="1" sz="1700">
              <a:solidFill>
                <a:srgbClr val="00214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214A"/>
                </a:solidFill>
                <a:latin typeface="Roboto Light"/>
                <a:ea typeface="Roboto Light"/>
                <a:cs typeface="Roboto Light"/>
                <a:sym typeface="Roboto Light"/>
              </a:rPr>
              <a:t>Spring 2024</a:t>
            </a:r>
            <a:endParaRPr sz="1700">
              <a:solidFill>
                <a:srgbClr val="00214A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31" name="Google Shape;431;p41"/>
          <p:cNvPicPr preferRelativeResize="0"/>
          <p:nvPr/>
        </p:nvPicPr>
        <p:blipFill rotWithShape="1">
          <a:blip r:embed="rId6">
            <a:alphaModFix/>
          </a:blip>
          <a:srcRect b="2364" l="0" r="3614" t="311"/>
          <a:stretch/>
        </p:blipFill>
        <p:spPr>
          <a:xfrm>
            <a:off x="4165800" y="2484525"/>
            <a:ext cx="1754100" cy="2656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1"/>
          <p:cNvPicPr preferRelativeResize="0"/>
          <p:nvPr/>
        </p:nvPicPr>
        <p:blipFill rotWithShape="1">
          <a:blip r:embed="rId7">
            <a:alphaModFix/>
          </a:blip>
          <a:srcRect b="3940" l="4643" r="4653" t="13971"/>
          <a:stretch/>
        </p:blipFill>
        <p:spPr>
          <a:xfrm>
            <a:off x="4170476" y="0"/>
            <a:ext cx="1754101" cy="2397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1"/>
          <p:cNvPicPr preferRelativeResize="0"/>
          <p:nvPr/>
        </p:nvPicPr>
        <p:blipFill rotWithShape="1">
          <a:blip r:embed="rId8">
            <a:alphaModFix/>
          </a:blip>
          <a:srcRect b="0" l="16611" r="8392" t="0"/>
          <a:stretch/>
        </p:blipFill>
        <p:spPr>
          <a:xfrm>
            <a:off x="10027275" y="1031275"/>
            <a:ext cx="1128599" cy="227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1"/>
          <p:cNvPicPr preferRelativeResize="0"/>
          <p:nvPr/>
        </p:nvPicPr>
        <p:blipFill rotWithShape="1">
          <a:blip r:embed="rId9">
            <a:alphaModFix/>
          </a:blip>
          <a:srcRect b="3384" l="9065" r="1616" t="3384"/>
          <a:stretch/>
        </p:blipFill>
        <p:spPr>
          <a:xfrm>
            <a:off x="-9325" y="2745775"/>
            <a:ext cx="4083302" cy="239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1"/>
          <p:cNvPicPr preferRelativeResize="0"/>
          <p:nvPr/>
        </p:nvPicPr>
        <p:blipFill rotWithShape="1">
          <a:blip r:embed="rId10">
            <a:alphaModFix/>
          </a:blip>
          <a:srcRect b="32435" l="4510" r="5456" t="32435"/>
          <a:stretch/>
        </p:blipFill>
        <p:spPr>
          <a:xfrm>
            <a:off x="6641898" y="4686821"/>
            <a:ext cx="2355302" cy="37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42"/>
          <p:cNvPicPr preferRelativeResize="0"/>
          <p:nvPr/>
        </p:nvPicPr>
        <p:blipFill rotWithShape="1">
          <a:blip r:embed="rId3">
            <a:alphaModFix/>
          </a:blip>
          <a:srcRect b="0" l="31833" r="19108" t="0"/>
          <a:stretch/>
        </p:blipFill>
        <p:spPr>
          <a:xfrm>
            <a:off x="0" y="75"/>
            <a:ext cx="4517125" cy="514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2"/>
          <p:cNvPicPr preferRelativeResize="0"/>
          <p:nvPr/>
        </p:nvPicPr>
        <p:blipFill rotWithShape="1">
          <a:blip r:embed="rId4">
            <a:alphaModFix/>
          </a:blip>
          <a:srcRect b="1254" l="0" r="0" t="0"/>
          <a:stretch/>
        </p:blipFill>
        <p:spPr>
          <a:xfrm>
            <a:off x="4626875" y="0"/>
            <a:ext cx="4517125" cy="250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26875" y="2602623"/>
            <a:ext cx="4517125" cy="2540877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2"/>
          <p:cNvSpPr txBox="1"/>
          <p:nvPr/>
        </p:nvSpPr>
        <p:spPr>
          <a:xfrm>
            <a:off x="39325" y="0"/>
            <a:ext cx="40833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247 East 117th St. </a:t>
            </a:r>
            <a:endParaRPr b="1" sz="1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Spring 2025</a:t>
            </a:r>
            <a:endParaRPr sz="8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444" name="Google Shape;444;p42"/>
          <p:cNvPicPr preferRelativeResize="0"/>
          <p:nvPr/>
        </p:nvPicPr>
        <p:blipFill rotWithShape="1">
          <a:blip r:embed="rId6">
            <a:alphaModFix/>
          </a:blip>
          <a:srcRect b="32435" l="4510" r="5456" t="32435"/>
          <a:stretch/>
        </p:blipFill>
        <p:spPr>
          <a:xfrm>
            <a:off x="6641898" y="4686821"/>
            <a:ext cx="2355302" cy="37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3"/>
          <p:cNvSpPr txBox="1"/>
          <p:nvPr/>
        </p:nvSpPr>
        <p:spPr>
          <a:xfrm>
            <a:off x="152400" y="152400"/>
            <a:ext cx="8708700" cy="32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Matthias Altwicker, Principal, Studio A+H and Associate Professor of Architecture, NYIT - </a:t>
            </a:r>
            <a:r>
              <a:rPr b="1" lang="en-GB" sz="45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Studio A+H</a:t>
            </a:r>
            <a:endParaRPr sz="45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/>
        </p:nvSpPr>
        <p:spPr>
          <a:xfrm>
            <a:off x="57727" y="1144984"/>
            <a:ext cx="8816400" cy="13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r>
              <a:rPr b="1" i="0" lang="en-GB" sz="32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</a:t>
            </a:r>
            <a:endParaRPr sz="1100"/>
          </a:p>
        </p:txBody>
      </p:sp>
      <p:sp>
        <p:nvSpPr>
          <p:cNvPr id="73" name="Google Shape;73;p17"/>
          <p:cNvSpPr txBox="1"/>
          <p:nvPr/>
        </p:nvSpPr>
        <p:spPr>
          <a:xfrm>
            <a:off x="-83705" y="878086"/>
            <a:ext cx="94197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7"/>
          <p:cNvSpPr txBox="1"/>
          <p:nvPr/>
        </p:nvSpPr>
        <p:spPr>
          <a:xfrm>
            <a:off x="0" y="3886398"/>
            <a:ext cx="34500" cy="23700"/>
          </a:xfrm>
          <a:prstGeom prst="rect">
            <a:avLst/>
          </a:prstGeom>
          <a:solidFill>
            <a:schemeClr val="lt2">
              <a:alpha val="69800"/>
            </a:schemeClr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7225" lIns="74450" spcFirstLastPara="1" rIns="74450" wrap="square" tIns="37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7"/>
          <p:cNvSpPr txBox="1"/>
          <p:nvPr/>
        </p:nvSpPr>
        <p:spPr>
          <a:xfrm>
            <a:off x="470477" y="2931914"/>
            <a:ext cx="8234700" cy="13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7"/>
          <p:cNvSpPr txBox="1"/>
          <p:nvPr/>
        </p:nvSpPr>
        <p:spPr>
          <a:xfrm flipH="1" rot="10800000">
            <a:off x="-132773" y="968708"/>
            <a:ext cx="492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7"/>
          <p:cNvSpPr txBox="1"/>
          <p:nvPr/>
        </p:nvSpPr>
        <p:spPr>
          <a:xfrm flipH="1">
            <a:off x="-297427" y="1341438"/>
            <a:ext cx="4302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b="0" i="0" lang="en-GB" sz="2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i="0" sz="2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i="0" sz="22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2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collectionapi.metmuseum.org/api/collection/v1/iiif/191811/1724867/main-image" id="78" name="Google Shape;78;p17"/>
          <p:cNvPicPr preferRelativeResize="0"/>
          <p:nvPr/>
        </p:nvPicPr>
        <p:blipFill rotWithShape="1">
          <a:blip r:embed="rId3">
            <a:alphaModFix/>
          </a:blip>
          <a:srcRect b="0" l="7904" r="24882" t="10952"/>
          <a:stretch/>
        </p:blipFill>
        <p:spPr>
          <a:xfrm>
            <a:off x="4478734" y="854283"/>
            <a:ext cx="1160320" cy="115887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7"/>
          <p:cNvSpPr txBox="1"/>
          <p:nvPr/>
        </p:nvSpPr>
        <p:spPr>
          <a:xfrm>
            <a:off x="4403147" y="2881313"/>
            <a:ext cx="4924200" cy="6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ibre Franklin Medium"/>
              <a:buNone/>
            </a:pPr>
            <a:r>
              <a:rPr b="1" i="0" lang="en-GB" sz="3600" u="none">
                <a:solidFill>
                  <a:schemeClr val="accent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 </a:t>
            </a:r>
            <a:endParaRPr sz="1100"/>
          </a:p>
        </p:txBody>
      </p:sp>
      <p:sp>
        <p:nvSpPr>
          <p:cNvPr id="80" name="Google Shape;80;p17"/>
          <p:cNvSpPr txBox="1"/>
          <p:nvPr/>
        </p:nvSpPr>
        <p:spPr>
          <a:xfrm>
            <a:off x="5639052" y="811619"/>
            <a:ext cx="2157600" cy="10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Libre Franklin Black"/>
              <a:buNone/>
            </a:pPr>
            <a:r>
              <a:rPr b="1" i="1" lang="en-GB" sz="2200" u="none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Local &amp; Global Challenges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Libre Franklin Black"/>
              <a:buNone/>
            </a:pPr>
            <a:r>
              <a:rPr b="1" i="1" lang="en-GB" sz="2200" u="none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To Ponder:</a:t>
            </a:r>
            <a:endParaRPr sz="700"/>
          </a:p>
        </p:txBody>
      </p:sp>
      <p:sp>
        <p:nvSpPr>
          <p:cNvPr id="81" name="Google Shape;81;p17"/>
          <p:cNvSpPr txBox="1"/>
          <p:nvPr/>
        </p:nvSpPr>
        <p:spPr>
          <a:xfrm>
            <a:off x="95250" y="1297781"/>
            <a:ext cx="8816400" cy="13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ibre Franklin Medium"/>
              <a:buNone/>
            </a:pPr>
            <a:r>
              <a:rPr b="1" i="0" lang="en-GB" sz="32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</a:t>
            </a:r>
            <a:endParaRPr sz="1100"/>
          </a:p>
        </p:txBody>
      </p:sp>
      <p:sp>
        <p:nvSpPr>
          <p:cNvPr id="82" name="Google Shape;82;p17"/>
          <p:cNvSpPr txBox="1"/>
          <p:nvPr/>
        </p:nvSpPr>
        <p:spPr>
          <a:xfrm>
            <a:off x="2096943" y="965398"/>
            <a:ext cx="4564800" cy="4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</a:pPr>
            <a:r>
              <a:rPr b="1" i="1" lang="en-GB" sz="23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                                                            </a:t>
            </a:r>
            <a:endParaRPr sz="1100"/>
          </a:p>
        </p:txBody>
      </p:sp>
      <p:pic>
        <p:nvPicPr>
          <p:cNvPr id="83" name="Google Shape;83;p17"/>
          <p:cNvPicPr preferRelativeResize="0"/>
          <p:nvPr/>
        </p:nvPicPr>
        <p:blipFill rotWithShape="1">
          <a:blip r:embed="rId4">
            <a:alphaModFix/>
          </a:blip>
          <a:srcRect b="8843" l="5495" r="-906" t="9803"/>
          <a:stretch/>
        </p:blipFill>
        <p:spPr>
          <a:xfrm>
            <a:off x="7724450" y="922744"/>
            <a:ext cx="1160319" cy="112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 rotWithShape="1">
          <a:blip r:embed="rId5">
            <a:alphaModFix/>
          </a:blip>
          <a:srcRect b="0" l="0" r="4388" t="52696"/>
          <a:stretch/>
        </p:blipFill>
        <p:spPr>
          <a:xfrm>
            <a:off x="134224" y="4350731"/>
            <a:ext cx="4083550" cy="7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 rotWithShape="1">
          <a:blip r:embed="rId5">
            <a:alphaModFix/>
          </a:blip>
          <a:srcRect b="45294" l="1688" r="39080" t="-1207"/>
          <a:stretch/>
        </p:blipFill>
        <p:spPr>
          <a:xfrm>
            <a:off x="240138" y="3513325"/>
            <a:ext cx="2493542" cy="885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51986" y="3600637"/>
            <a:ext cx="1439638" cy="75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48227" y="765969"/>
            <a:ext cx="2992440" cy="279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 rotWithShape="1">
          <a:blip r:embed="rId8">
            <a:alphaModFix/>
          </a:blip>
          <a:srcRect b="7646" l="0" r="0" t="0"/>
          <a:stretch/>
        </p:blipFill>
        <p:spPr>
          <a:xfrm>
            <a:off x="82261" y="35719"/>
            <a:ext cx="8979478" cy="73917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/>
        </p:nvSpPr>
        <p:spPr>
          <a:xfrm>
            <a:off x="4514814" y="3951892"/>
            <a:ext cx="5463900" cy="9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ibre Franklin Medium"/>
              <a:buNone/>
            </a:pPr>
            <a:r>
              <a:rPr b="1" i="0" lang="en-GB" sz="15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THEODORE  LIEBMAN, FAIA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ibre Franklin Medium"/>
              <a:buNone/>
            </a:pPr>
            <a:r>
              <a:rPr b="1" i="0" lang="en-GB" sz="15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Principal, Perkins Eastman Architects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ibre Franklin Medium"/>
              <a:buNone/>
            </a:pPr>
            <a:r>
              <a:rPr b="1" i="0" lang="en-GB" sz="15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Bd. Member CSU, Sr. Fellow GUD,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ibre Franklin Medium"/>
              <a:buNone/>
            </a:pPr>
            <a:r>
              <a:rPr b="1" i="0" lang="en-GB" sz="15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Exec.Bd NGO CSD-NY/Urban Cluster</a:t>
            </a:r>
            <a:endParaRPr sz="1100"/>
          </a:p>
        </p:txBody>
      </p:sp>
      <p:sp>
        <p:nvSpPr>
          <p:cNvPr id="90" name="Google Shape;90;p17"/>
          <p:cNvSpPr txBox="1"/>
          <p:nvPr/>
        </p:nvSpPr>
        <p:spPr>
          <a:xfrm>
            <a:off x="4539347" y="2100470"/>
            <a:ext cx="4309500" cy="18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Libre Franklin Black"/>
              <a:buNone/>
            </a:pPr>
            <a:r>
              <a:rPr b="0" i="1" lang="en-GB" sz="2900" u="none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To </a:t>
            </a:r>
            <a:r>
              <a:rPr i="1" lang="en-GB" sz="2900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A</a:t>
            </a:r>
            <a:r>
              <a:rPr b="0" i="1" lang="en-GB" sz="2900" u="none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chieve Healthy Sustainable Practices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Libre Franklin Black"/>
              <a:buNone/>
            </a:pPr>
            <a:r>
              <a:rPr b="0" i="1" lang="en-GB" sz="2900" u="none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as </a:t>
            </a:r>
            <a:r>
              <a:rPr i="1" lang="en-GB" sz="2900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W</a:t>
            </a:r>
            <a:r>
              <a:rPr b="0" i="1" lang="en-GB" sz="2900" u="none">
                <a:solidFill>
                  <a:schemeClr val="lt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rPr>
              <a:t>e Address the Housing Crisis</a:t>
            </a:r>
            <a:endParaRPr sz="1100"/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b="6331" l="2608" r="6507" t="0"/>
          <a:stretch/>
        </p:blipFill>
        <p:spPr>
          <a:xfrm>
            <a:off x="747061" y="2043902"/>
            <a:ext cx="2715971" cy="115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4">
            <a:alphaModFix/>
          </a:blip>
          <a:srcRect b="0" l="33739" r="0" t="0"/>
          <a:stretch/>
        </p:blipFill>
        <p:spPr>
          <a:xfrm>
            <a:off x="3463031" y="2025050"/>
            <a:ext cx="5042206" cy="118863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/>
          <p:nvPr/>
        </p:nvSpPr>
        <p:spPr>
          <a:xfrm>
            <a:off x="132773" y="1139031"/>
            <a:ext cx="8815200" cy="13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8"/>
          <p:cNvSpPr txBox="1"/>
          <p:nvPr/>
        </p:nvSpPr>
        <p:spPr>
          <a:xfrm>
            <a:off x="-83705" y="878086"/>
            <a:ext cx="94197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0" y="3886398"/>
            <a:ext cx="34500" cy="23700"/>
          </a:xfrm>
          <a:prstGeom prst="rect">
            <a:avLst/>
          </a:prstGeom>
          <a:solidFill>
            <a:schemeClr val="lt2">
              <a:alpha val="69800"/>
            </a:schemeClr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7225" lIns="74450" spcFirstLastPara="1" rIns="74450" wrap="square" tIns="37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8"/>
          <p:cNvSpPr txBox="1"/>
          <p:nvPr/>
        </p:nvSpPr>
        <p:spPr>
          <a:xfrm>
            <a:off x="470477" y="2931914"/>
            <a:ext cx="8234700" cy="13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3192916" y="4164397"/>
            <a:ext cx="5622600" cy="8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ibre Franklin Medium"/>
              <a:buNone/>
            </a:pPr>
            <a:r>
              <a:rPr b="1" i="0" lang="en-GB" sz="13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THEODORE  LIEBMAN, FAIA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ibre Franklin Medium"/>
              <a:buNone/>
            </a:pPr>
            <a:r>
              <a:rPr b="1" i="0" lang="en-GB" sz="13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Principal, Perkins Eastman Architects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ibre Franklin Medium"/>
              <a:buNone/>
            </a:pPr>
            <a:r>
              <a:rPr b="1" i="0" lang="en-GB" sz="13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Bd. Member CSU, Sr. Fellow GUD,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ibre Franklin Medium"/>
              <a:buNone/>
            </a:pPr>
            <a:r>
              <a:rPr b="1" i="0" lang="en-GB" sz="13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Exec.Bd NGO CSD-NY/Urban Cluster</a:t>
            </a:r>
            <a:endParaRPr sz="1100"/>
          </a:p>
        </p:txBody>
      </p:sp>
      <p:pic>
        <p:nvPicPr>
          <p:cNvPr id="103" name="Google Shape;103;p18"/>
          <p:cNvPicPr preferRelativeResize="0"/>
          <p:nvPr/>
        </p:nvPicPr>
        <p:blipFill rotWithShape="1">
          <a:blip r:embed="rId5">
            <a:alphaModFix/>
          </a:blip>
          <a:srcRect b="29376" l="43537" r="47429" t="59046"/>
          <a:stretch/>
        </p:blipFill>
        <p:spPr>
          <a:xfrm>
            <a:off x="762766" y="3287109"/>
            <a:ext cx="1312923" cy="97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62784" y="4402125"/>
            <a:ext cx="1258497" cy="63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 rotWithShape="1">
          <a:blip r:embed="rId7">
            <a:alphaModFix/>
          </a:blip>
          <a:srcRect b="0" l="0" r="0" t="13882"/>
          <a:stretch/>
        </p:blipFill>
        <p:spPr>
          <a:xfrm>
            <a:off x="4622541" y="3291062"/>
            <a:ext cx="1389651" cy="575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99993" y="3306956"/>
            <a:ext cx="1605225" cy="895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67030" y="3272228"/>
            <a:ext cx="807180" cy="9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03571" y="3287094"/>
            <a:ext cx="1222491" cy="58340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8"/>
          <p:cNvSpPr txBox="1"/>
          <p:nvPr/>
        </p:nvSpPr>
        <p:spPr>
          <a:xfrm>
            <a:off x="-463261" y="796374"/>
            <a:ext cx="10102500" cy="14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 Black"/>
              <a:buNone/>
            </a:pPr>
            <a:r>
              <a:rPr b="1" i="0" lang="en-GB" sz="3300" u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Global </a:t>
            </a:r>
            <a:r>
              <a:rPr b="0" i="0" lang="en-GB" sz="3300" u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Sustainability Issues: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 Black"/>
              <a:buNone/>
            </a:pPr>
            <a:r>
              <a:rPr b="0" i="0" lang="en-GB" sz="2600" u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Understanding Housing Density </a:t>
            </a:r>
            <a:endParaRPr b="0" i="0" sz="2600" u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 Black"/>
              <a:buNone/>
            </a:pPr>
            <a:r>
              <a:rPr i="0" lang="en-GB" sz="1600" u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Urban Housing Models</a:t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8"/>
          <p:cNvPicPr preferRelativeResize="0"/>
          <p:nvPr/>
        </p:nvPicPr>
        <p:blipFill rotWithShape="1">
          <a:blip r:embed="rId11">
            <a:alphaModFix/>
          </a:blip>
          <a:srcRect b="7646" l="0" r="0" t="0"/>
          <a:stretch/>
        </p:blipFill>
        <p:spPr>
          <a:xfrm>
            <a:off x="82261" y="35719"/>
            <a:ext cx="8979478" cy="739179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>
            <a:off x="-63500" y="-25797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anchorCtr="0" anchor="ctr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 Black"/>
              <a:buAutoNum type="arabicPeriod"/>
            </a:pPr>
            <a:r>
              <a:rPr b="0" i="0" lang="en-GB" sz="90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Global Sustainability Issues: UN Habitat SDG 11</a:t>
            </a:r>
            <a:endParaRPr b="0" i="0" sz="9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 Black"/>
              <a:buAutoNum type="arabicPeriod"/>
            </a:pPr>
            <a:r>
              <a:rPr b="0" i="0" lang="en-GB" sz="90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Housing Density Issues/Solutions</a:t>
            </a:r>
            <a:endParaRPr b="0" i="0" sz="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8"/>
          <p:cNvSpPr txBox="1"/>
          <p:nvPr/>
        </p:nvSpPr>
        <p:spPr>
          <a:xfrm>
            <a:off x="-63500" y="-25797"/>
            <a:ext cx="91440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7225" lIns="74450" spcFirstLastPara="1" rIns="74450" wrap="square" tIns="37225">
            <a:spAutoFit/>
          </a:bodyPr>
          <a:lstStyle/>
          <a:p>
            <a:pPr indent="-571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 Black"/>
              <a:buChar char="•"/>
            </a:pPr>
            <a:r>
              <a:rPr b="0" i="0" lang="en-GB" sz="90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Global Sustainability Issues: UN Habitat SDG 11</a:t>
            </a:r>
            <a:endParaRPr b="0" i="0" sz="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 Black"/>
              <a:buChar char="•"/>
            </a:pPr>
            <a:r>
              <a:rPr b="0" i="0" lang="en-GB" sz="900" u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Housing Density Issues/Solutions</a:t>
            </a:r>
            <a:endParaRPr sz="1100"/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/>
          <p:nvPr/>
        </p:nvSpPr>
        <p:spPr>
          <a:xfrm>
            <a:off x="132773" y="1139031"/>
            <a:ext cx="8815200" cy="13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9"/>
          <p:cNvSpPr txBox="1"/>
          <p:nvPr/>
        </p:nvSpPr>
        <p:spPr>
          <a:xfrm>
            <a:off x="0" y="3886398"/>
            <a:ext cx="34500" cy="23700"/>
          </a:xfrm>
          <a:prstGeom prst="rect">
            <a:avLst/>
          </a:prstGeom>
          <a:solidFill>
            <a:schemeClr val="lt2">
              <a:alpha val="69800"/>
            </a:schemeClr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7225" lIns="74450" spcFirstLastPara="1" rIns="74450" wrap="square" tIns="37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9"/>
          <p:cNvSpPr txBox="1"/>
          <p:nvPr/>
        </p:nvSpPr>
        <p:spPr>
          <a:xfrm>
            <a:off x="101023" y="988548"/>
            <a:ext cx="9115200" cy="104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</a:pPr>
            <a:r>
              <a:rPr b="0" i="0" lang="en-GB" sz="21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We must understand the Limits of Land and Natural Resources on our Planet . Let this Knowledge Guide us to BUILD BETTER CITIES  for our Rapidly Changing World</a:t>
            </a:r>
            <a:endParaRPr sz="1100"/>
          </a:p>
        </p:txBody>
      </p:sp>
      <p:sp>
        <p:nvSpPr>
          <p:cNvPr id="121" name="Google Shape;121;p19"/>
          <p:cNvSpPr txBox="1"/>
          <p:nvPr/>
        </p:nvSpPr>
        <p:spPr>
          <a:xfrm>
            <a:off x="421409" y="2781300"/>
            <a:ext cx="8526300" cy="15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100"/>
              <a:buFont typeface="Libre Franklin Medium"/>
              <a:buNone/>
            </a:pPr>
            <a:r>
              <a:rPr b="1" i="0" lang="en-GB" sz="2100" u="none">
                <a:solidFill>
                  <a:srgbClr val="FF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HOW CAN WE ACHIEVE QUANTITY in NUMBERS (people/ acre) and QUALITY (LIVABILITY- WELLNESS- AFFORDABILITY- ECONOMIC VITALITY) IN OUR HOUSING, OUR NEIGHBORHOODS &amp; OUR FUTURE URBAN COMMUNITIES ?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100" u="none">
              <a:solidFill>
                <a:srgbClr val="FF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122" name="Google Shape;122;p19"/>
          <p:cNvPicPr preferRelativeResize="0"/>
          <p:nvPr/>
        </p:nvPicPr>
        <p:blipFill rotWithShape="1">
          <a:blip r:embed="rId3">
            <a:alphaModFix/>
          </a:blip>
          <a:srcRect b="0" l="0" r="0" t="1195"/>
          <a:stretch/>
        </p:blipFill>
        <p:spPr>
          <a:xfrm>
            <a:off x="5105701" y="3447850"/>
            <a:ext cx="1975269" cy="102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42177" y="3447850"/>
            <a:ext cx="1536475" cy="10273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climate change photos" id="124" name="Google Shape;124;p19"/>
          <p:cNvPicPr preferRelativeResize="0"/>
          <p:nvPr/>
        </p:nvPicPr>
        <p:blipFill rotWithShape="1">
          <a:blip r:embed="rId5">
            <a:alphaModFix/>
          </a:blip>
          <a:srcRect b="0" l="0" r="46320" t="0"/>
          <a:stretch/>
        </p:blipFill>
        <p:spPr>
          <a:xfrm>
            <a:off x="0" y="3447850"/>
            <a:ext cx="1283000" cy="1044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ictures of slums and informal housing" id="125" name="Google Shape;125;p19"/>
          <p:cNvPicPr preferRelativeResize="0"/>
          <p:nvPr/>
        </p:nvPicPr>
        <p:blipFill rotWithShape="1">
          <a:blip r:embed="rId6">
            <a:alphaModFix/>
          </a:blip>
          <a:srcRect b="0" l="0" r="23687" t="5267"/>
          <a:stretch/>
        </p:blipFill>
        <p:spPr>
          <a:xfrm>
            <a:off x="2545775" y="3447851"/>
            <a:ext cx="1398442" cy="10448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w-rise-4a" id="126" name="Google Shape;126;p19"/>
          <p:cNvPicPr preferRelativeResize="0"/>
          <p:nvPr/>
        </p:nvPicPr>
        <p:blipFill rotWithShape="1">
          <a:blip r:embed="rId7">
            <a:alphaModFix/>
          </a:blip>
          <a:srcRect b="0" l="13800" r="10744" t="0"/>
          <a:stretch/>
        </p:blipFill>
        <p:spPr>
          <a:xfrm>
            <a:off x="8178650" y="3447850"/>
            <a:ext cx="965350" cy="1035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0_housing2" id="127" name="Google Shape;127;p19"/>
          <p:cNvPicPr preferRelativeResize="0"/>
          <p:nvPr/>
        </p:nvPicPr>
        <p:blipFill rotWithShape="1">
          <a:blip r:embed="rId8">
            <a:alphaModFix/>
          </a:blip>
          <a:srcRect b="0" l="0" r="0" t="27267"/>
          <a:stretch/>
        </p:blipFill>
        <p:spPr>
          <a:xfrm>
            <a:off x="1283000" y="3447850"/>
            <a:ext cx="1304624" cy="104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 rotWithShape="1">
          <a:blip r:embed="rId9">
            <a:alphaModFix/>
          </a:blip>
          <a:srcRect b="7646" l="0" r="0" t="0"/>
          <a:stretch/>
        </p:blipFill>
        <p:spPr>
          <a:xfrm>
            <a:off x="82261" y="35719"/>
            <a:ext cx="8979478" cy="7391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t.liebman\AppData\Local\Microsoft\Windows\INetCache\Content.MSO\B306B524.tmp" id="129" name="Google Shape;129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924013" y="3447851"/>
            <a:ext cx="1304636" cy="1035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/>
        </p:nvSpPr>
        <p:spPr>
          <a:xfrm>
            <a:off x="285173" y="1018381"/>
            <a:ext cx="9011100" cy="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b="0" i="0" sz="19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</a:pPr>
            <a:r>
              <a:rPr b="1" i="0" lang="en-GB" sz="21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b="1" i="0" sz="2100" u="non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Franklin Medium"/>
              <a:buNone/>
            </a:pPr>
            <a:r>
              <a:rPr b="1" i="0" lang="en-GB" sz="24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      CLIMATE                  POPULATION             MASS MIGRATION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Libre Franklin Medium"/>
              <a:buNone/>
            </a:pPr>
            <a:r>
              <a:rPr b="1" i="0" lang="en-GB" sz="29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     </a:t>
            </a:r>
            <a:r>
              <a:rPr b="1" i="0" lang="en-GB" sz="24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CHANGE                  </a:t>
            </a:r>
            <a:r>
              <a:rPr b="1" lang="en-GB" sz="2400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    </a:t>
            </a:r>
            <a:r>
              <a:rPr b="1" i="0" lang="en-GB" sz="24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GROWTH                        WORLDWIDE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</a:pPr>
            <a:r>
              <a:rPr b="1" i="0" lang="en-GB" sz="21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</a:t>
            </a:r>
            <a:endParaRPr sz="1100"/>
          </a:p>
        </p:txBody>
      </p:sp>
      <p:sp>
        <p:nvSpPr>
          <p:cNvPr id="136" name="Google Shape;136;p20"/>
          <p:cNvSpPr txBox="1"/>
          <p:nvPr/>
        </p:nvSpPr>
        <p:spPr>
          <a:xfrm>
            <a:off x="0" y="3886398"/>
            <a:ext cx="34500" cy="23700"/>
          </a:xfrm>
          <a:prstGeom prst="rect">
            <a:avLst/>
          </a:prstGeom>
          <a:solidFill>
            <a:schemeClr val="lt2">
              <a:alpha val="69800"/>
            </a:schemeClr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7225" lIns="74450" spcFirstLastPara="1" rIns="74450" wrap="square" tIns="37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0"/>
          <p:cNvSpPr txBox="1"/>
          <p:nvPr/>
        </p:nvSpPr>
        <p:spPr>
          <a:xfrm>
            <a:off x="470477" y="2931914"/>
            <a:ext cx="8234700" cy="13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0"/>
          <p:cNvSpPr txBox="1"/>
          <p:nvPr/>
        </p:nvSpPr>
        <p:spPr>
          <a:xfrm flipH="1" rot="10800000">
            <a:off x="-132773" y="968708"/>
            <a:ext cx="492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0"/>
          <p:cNvSpPr txBox="1"/>
          <p:nvPr/>
        </p:nvSpPr>
        <p:spPr>
          <a:xfrm flipH="1">
            <a:off x="-297427" y="1341438"/>
            <a:ext cx="4302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b="0" i="0" lang="en-GB" sz="2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i="0" sz="2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i="0" sz="22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2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0"/>
          <p:cNvSpPr txBox="1"/>
          <p:nvPr/>
        </p:nvSpPr>
        <p:spPr>
          <a:xfrm>
            <a:off x="1945409" y="1977429"/>
            <a:ext cx="58158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Image result for climate change photos" id="141" name="Google Shape;141;p20"/>
          <p:cNvPicPr preferRelativeResize="0"/>
          <p:nvPr/>
        </p:nvPicPr>
        <p:blipFill rotWithShape="1">
          <a:blip r:embed="rId3">
            <a:alphaModFix/>
          </a:blip>
          <a:srcRect b="1438" l="0" r="39080" t="0"/>
          <a:stretch/>
        </p:blipFill>
        <p:spPr>
          <a:xfrm>
            <a:off x="-17325" y="2143125"/>
            <a:ext cx="3089849" cy="24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7886" y="4119563"/>
            <a:ext cx="508992" cy="134937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/>
          <p:nvPr/>
        </p:nvSpPr>
        <p:spPr>
          <a:xfrm flipH="1">
            <a:off x="-786605" y="1066601"/>
            <a:ext cx="7029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</a:pPr>
            <a:r>
              <a:rPr b="1" i="0" lang="en-GB" sz="21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</a:t>
            </a:r>
            <a:endParaRPr sz="1100"/>
          </a:p>
        </p:txBody>
      </p:sp>
      <p:sp>
        <p:nvSpPr>
          <p:cNvPr id="144" name="Google Shape;144;p20"/>
          <p:cNvSpPr txBox="1"/>
          <p:nvPr/>
        </p:nvSpPr>
        <p:spPr>
          <a:xfrm>
            <a:off x="215034" y="2156420"/>
            <a:ext cx="2437500" cy="27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00"/>
              <a:buFont typeface="Libre Franklin Medium"/>
              <a:buNone/>
            </a:pPr>
            <a:r>
              <a:rPr b="1" i="0" lang="en-GB" sz="1900" u="none">
                <a:solidFill>
                  <a:srgbClr val="FF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Rising Temperature, Forest Fires, Sea Rise, Storm Surge &amp; Weather Extremes are occuring Worldwide.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900" u="none">
              <a:solidFill>
                <a:srgbClr val="FF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descr="Image result for view of crowds of people" id="145" name="Google Shape;145;p20"/>
          <p:cNvPicPr preferRelativeResize="0"/>
          <p:nvPr/>
        </p:nvPicPr>
        <p:blipFill rotWithShape="1">
          <a:blip r:embed="rId5">
            <a:alphaModFix/>
          </a:blip>
          <a:srcRect b="1584" l="24592" r="42735" t="36755"/>
          <a:stretch/>
        </p:blipFill>
        <p:spPr>
          <a:xfrm>
            <a:off x="3058102" y="2113359"/>
            <a:ext cx="3089851" cy="18474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t.liebman\AppData\Local\Microsoft\Windows\INetCache\Content.MSO\42EE3E50.tmp" id="146" name="Google Shape;146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45075" y="2113350"/>
            <a:ext cx="2980523" cy="13146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t.liebman\AppData\Local\Microsoft\Windows\INetCache\Content.MSO\BC500574.tmp" id="147" name="Google Shape;147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56322" y="3437926"/>
            <a:ext cx="2987553" cy="1146974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/>
        </p:nvSpPr>
        <p:spPr>
          <a:xfrm>
            <a:off x="3157393" y="3698279"/>
            <a:ext cx="30120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b="1" i="0" sz="1900" u="none">
              <a:solidFill>
                <a:srgbClr val="E67E29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900"/>
              <a:buFont typeface="Libre Franklin Medium"/>
              <a:buNone/>
            </a:pPr>
            <a:r>
              <a:rPr b="1" i="0" lang="en-GB" sz="1900" u="none">
                <a:solidFill>
                  <a:srgbClr val="FF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By 2030–6 in 10 People will be Urban Dwellers</a:t>
            </a:r>
            <a:endParaRPr sz="1100"/>
          </a:p>
        </p:txBody>
      </p:sp>
      <p:pic>
        <p:nvPicPr>
          <p:cNvPr id="149" name="Google Shape;149;p20"/>
          <p:cNvPicPr preferRelativeResize="0"/>
          <p:nvPr/>
        </p:nvPicPr>
        <p:blipFill rotWithShape="1">
          <a:blip r:embed="rId8">
            <a:alphaModFix/>
          </a:blip>
          <a:srcRect b="7646" l="0" r="0" t="0"/>
          <a:stretch/>
        </p:blipFill>
        <p:spPr>
          <a:xfrm>
            <a:off x="82261" y="35719"/>
            <a:ext cx="8979478" cy="739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/>
          <p:nvPr/>
        </p:nvSpPr>
        <p:spPr>
          <a:xfrm>
            <a:off x="40697" y="813594"/>
            <a:ext cx="91095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Libre Franklin Medium"/>
              <a:buNone/>
            </a:pPr>
            <a:r>
              <a:rPr b="1" i="0" lang="en-GB" sz="29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 CITIZEN ENGAGEMENT/CULTURE/COMMUNITY</a:t>
            </a:r>
            <a:endParaRPr sz="1100"/>
          </a:p>
        </p:txBody>
      </p:sp>
      <p:sp>
        <p:nvSpPr>
          <p:cNvPr id="156" name="Google Shape;156;p21"/>
          <p:cNvSpPr txBox="1"/>
          <p:nvPr/>
        </p:nvSpPr>
        <p:spPr>
          <a:xfrm>
            <a:off x="0" y="3886398"/>
            <a:ext cx="34500" cy="23700"/>
          </a:xfrm>
          <a:prstGeom prst="rect">
            <a:avLst/>
          </a:prstGeom>
          <a:solidFill>
            <a:schemeClr val="lt2">
              <a:alpha val="69800"/>
            </a:schemeClr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7225" lIns="74450" spcFirstLastPara="1" rIns="74450" wrap="square" tIns="37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1"/>
          <p:cNvSpPr txBox="1"/>
          <p:nvPr/>
        </p:nvSpPr>
        <p:spPr>
          <a:xfrm>
            <a:off x="470477" y="2931914"/>
            <a:ext cx="8234700" cy="13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1"/>
          <p:cNvSpPr txBox="1"/>
          <p:nvPr/>
        </p:nvSpPr>
        <p:spPr>
          <a:xfrm flipH="1" rot="10800000">
            <a:off x="-132773" y="968708"/>
            <a:ext cx="492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1"/>
          <p:cNvSpPr txBox="1"/>
          <p:nvPr/>
        </p:nvSpPr>
        <p:spPr>
          <a:xfrm flipH="1">
            <a:off x="-297427" y="1341438"/>
            <a:ext cx="4302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b="0" i="0" lang="en-GB" sz="2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i="0" sz="2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i="0" sz="22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2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1"/>
          <p:cNvSpPr txBox="1"/>
          <p:nvPr/>
        </p:nvSpPr>
        <p:spPr>
          <a:xfrm>
            <a:off x="1945409" y="1977429"/>
            <a:ext cx="58158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1" name="Google Shape;161;p21"/>
          <p:cNvPicPr preferRelativeResize="0"/>
          <p:nvPr/>
        </p:nvPicPr>
        <p:blipFill rotWithShape="1">
          <a:blip r:embed="rId3">
            <a:alphaModFix/>
          </a:blip>
          <a:srcRect b="15304" l="0" r="0" t="0"/>
          <a:stretch/>
        </p:blipFill>
        <p:spPr>
          <a:xfrm>
            <a:off x="642850" y="1471451"/>
            <a:ext cx="3732093" cy="286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72539" y="1452600"/>
            <a:ext cx="4128612" cy="290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15940" y="4930808"/>
            <a:ext cx="508000" cy="13394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1"/>
          <p:cNvSpPr txBox="1"/>
          <p:nvPr/>
        </p:nvSpPr>
        <p:spPr>
          <a:xfrm>
            <a:off x="546675" y="4375751"/>
            <a:ext cx="8464800" cy="7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</a:pPr>
            <a:r>
              <a:rPr b="1" i="0" lang="en-GB" sz="21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LISTEN to the needs and aspirations of All</a:t>
            </a:r>
            <a:endParaRPr sz="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Libre Franklin Medium"/>
              <a:buNone/>
            </a:pPr>
            <a:r>
              <a:rPr b="1" i="0" lang="en-GB" sz="21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Encourage Participation of all Stakeholders in our City</a:t>
            </a:r>
            <a:endParaRPr sz="900"/>
          </a:p>
        </p:txBody>
      </p:sp>
      <p:pic>
        <p:nvPicPr>
          <p:cNvPr id="165" name="Google Shape;165;p21"/>
          <p:cNvPicPr preferRelativeResize="0"/>
          <p:nvPr/>
        </p:nvPicPr>
        <p:blipFill rotWithShape="1">
          <a:blip r:embed="rId6">
            <a:alphaModFix/>
          </a:blip>
          <a:srcRect b="7646" l="0" r="0" t="0"/>
          <a:stretch/>
        </p:blipFill>
        <p:spPr>
          <a:xfrm>
            <a:off x="82261" y="35719"/>
            <a:ext cx="8979478" cy="739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2"/>
          <p:cNvSpPr txBox="1"/>
          <p:nvPr/>
        </p:nvSpPr>
        <p:spPr>
          <a:xfrm>
            <a:off x="144318" y="843954"/>
            <a:ext cx="8803500" cy="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b="0" i="0" sz="19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Libre Franklin Medium"/>
              <a:buNone/>
            </a:pPr>
            <a:r>
              <a:rPr b="1" i="0" lang="en-GB" sz="29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CHANGING HOUSEHOLDS</a:t>
            </a:r>
            <a:endParaRPr sz="1100"/>
          </a:p>
        </p:txBody>
      </p:sp>
      <p:sp>
        <p:nvSpPr>
          <p:cNvPr id="172" name="Google Shape;172;p22"/>
          <p:cNvSpPr txBox="1"/>
          <p:nvPr/>
        </p:nvSpPr>
        <p:spPr>
          <a:xfrm>
            <a:off x="-86591" y="873125"/>
            <a:ext cx="9419700" cy="2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22"/>
          <p:cNvSpPr txBox="1"/>
          <p:nvPr/>
        </p:nvSpPr>
        <p:spPr>
          <a:xfrm>
            <a:off x="0" y="3886398"/>
            <a:ext cx="34500" cy="23700"/>
          </a:xfrm>
          <a:prstGeom prst="rect">
            <a:avLst/>
          </a:prstGeom>
          <a:solidFill>
            <a:schemeClr val="lt2">
              <a:alpha val="69800"/>
            </a:schemeClr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7225" lIns="74450" spcFirstLastPara="1" rIns="74450" wrap="square" tIns="37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22"/>
          <p:cNvSpPr txBox="1"/>
          <p:nvPr/>
        </p:nvSpPr>
        <p:spPr>
          <a:xfrm>
            <a:off x="470477" y="2931914"/>
            <a:ext cx="8234700" cy="13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2"/>
          <p:cNvSpPr txBox="1"/>
          <p:nvPr/>
        </p:nvSpPr>
        <p:spPr>
          <a:xfrm flipH="1" rot="10800000">
            <a:off x="-132773" y="968708"/>
            <a:ext cx="492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2"/>
          <p:cNvSpPr txBox="1"/>
          <p:nvPr/>
        </p:nvSpPr>
        <p:spPr>
          <a:xfrm flipH="1">
            <a:off x="-285882" y="1316633"/>
            <a:ext cx="4302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b="0" i="0" lang="en-GB" sz="2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i="0" sz="2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i="0" sz="22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2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2"/>
          <p:cNvSpPr txBox="1"/>
          <p:nvPr/>
        </p:nvSpPr>
        <p:spPr>
          <a:xfrm>
            <a:off x="1945409" y="1977429"/>
            <a:ext cx="58158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7350" y="1518051"/>
            <a:ext cx="4994373" cy="33403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uclear family-sourced.jpg" id="179" name="Google Shape;17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29969" y="1518060"/>
            <a:ext cx="1854660" cy="161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62884" y="1540005"/>
            <a:ext cx="1571916" cy="15730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related.JPG" id="181" name="Google Shape;181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28958" y="3207425"/>
            <a:ext cx="3386265" cy="165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2"/>
          <p:cNvPicPr preferRelativeResize="0"/>
          <p:nvPr/>
        </p:nvPicPr>
        <p:blipFill rotWithShape="1">
          <a:blip r:embed="rId7">
            <a:alphaModFix/>
          </a:blip>
          <a:srcRect b="7646" l="0" r="0" t="0"/>
          <a:stretch/>
        </p:blipFill>
        <p:spPr>
          <a:xfrm>
            <a:off x="82261" y="35719"/>
            <a:ext cx="8979478" cy="739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3"/>
          <p:cNvSpPr txBox="1"/>
          <p:nvPr/>
        </p:nvSpPr>
        <p:spPr>
          <a:xfrm>
            <a:off x="79375" y="766961"/>
            <a:ext cx="8868300" cy="69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t/>
            </a:r>
            <a:endParaRPr b="0" i="0" sz="15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Libre Franklin Medium"/>
              <a:buNone/>
            </a:pPr>
            <a:r>
              <a:rPr b="1" i="0" lang="en-GB" sz="29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UNDERSTANDING DENSITY</a:t>
            </a:r>
            <a:endParaRPr sz="1100"/>
          </a:p>
        </p:txBody>
      </p:sp>
      <p:sp>
        <p:nvSpPr>
          <p:cNvPr id="189" name="Google Shape;189;p23"/>
          <p:cNvSpPr txBox="1"/>
          <p:nvPr/>
        </p:nvSpPr>
        <p:spPr>
          <a:xfrm>
            <a:off x="-83705" y="967383"/>
            <a:ext cx="92277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Font typeface="Arial"/>
              <a:buNone/>
            </a:pPr>
            <a:r>
              <a:rPr b="1" i="0" lang="en-GB" sz="1300" u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1100"/>
          </a:p>
        </p:txBody>
      </p:sp>
      <p:sp>
        <p:nvSpPr>
          <p:cNvPr id="190" name="Google Shape;190;p23"/>
          <p:cNvSpPr txBox="1"/>
          <p:nvPr/>
        </p:nvSpPr>
        <p:spPr>
          <a:xfrm>
            <a:off x="0" y="3886398"/>
            <a:ext cx="34500" cy="23700"/>
          </a:xfrm>
          <a:prstGeom prst="rect">
            <a:avLst/>
          </a:prstGeom>
          <a:solidFill>
            <a:schemeClr val="lt2">
              <a:alpha val="69800"/>
            </a:schemeClr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7225" lIns="74450" spcFirstLastPara="1" rIns="74450" wrap="square" tIns="372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23"/>
          <p:cNvSpPr txBox="1"/>
          <p:nvPr/>
        </p:nvSpPr>
        <p:spPr>
          <a:xfrm>
            <a:off x="470477" y="2931914"/>
            <a:ext cx="8234700" cy="13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0700" lIns="61425" spcFirstLastPara="1" rIns="61425" wrap="square" tIns="30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3"/>
          <p:cNvSpPr txBox="1"/>
          <p:nvPr/>
        </p:nvSpPr>
        <p:spPr>
          <a:xfrm flipH="1" rot="10800000">
            <a:off x="-132773" y="968708"/>
            <a:ext cx="492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3"/>
          <p:cNvSpPr txBox="1"/>
          <p:nvPr/>
        </p:nvSpPr>
        <p:spPr>
          <a:xfrm flipH="1">
            <a:off x="-298870" y="1332508"/>
            <a:ext cx="430200" cy="14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</a:pPr>
            <a:r>
              <a:rPr b="0" i="0" lang="en-GB" sz="22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i="0" sz="2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1" i="0" sz="22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2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3"/>
          <p:cNvSpPr txBox="1"/>
          <p:nvPr/>
        </p:nvSpPr>
        <p:spPr>
          <a:xfrm>
            <a:off x="1945409" y="1977429"/>
            <a:ext cx="5815800" cy="4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23"/>
          <p:cNvPicPr preferRelativeResize="0"/>
          <p:nvPr/>
        </p:nvPicPr>
        <p:blipFill rotWithShape="1">
          <a:blip r:embed="rId3">
            <a:alphaModFix/>
          </a:blip>
          <a:srcRect b="2814" l="12219" r="16152" t="21104"/>
          <a:stretch/>
        </p:blipFill>
        <p:spPr>
          <a:xfrm>
            <a:off x="189925" y="1659925"/>
            <a:ext cx="4390775" cy="19883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ictures of slums and informal housing" id="196" name="Google Shape;196;p23"/>
          <p:cNvPicPr preferRelativeResize="0"/>
          <p:nvPr/>
        </p:nvPicPr>
        <p:blipFill rotWithShape="1">
          <a:blip r:embed="rId4">
            <a:alphaModFix/>
          </a:blip>
          <a:srcRect b="19391" l="40096" r="9913" t="4115"/>
          <a:stretch/>
        </p:blipFill>
        <p:spPr>
          <a:xfrm>
            <a:off x="4942331" y="1657945"/>
            <a:ext cx="3033119" cy="198636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3"/>
          <p:cNvSpPr txBox="1"/>
          <p:nvPr/>
        </p:nvSpPr>
        <p:spPr>
          <a:xfrm>
            <a:off x="189925" y="3684000"/>
            <a:ext cx="4390800" cy="67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entury Gothic"/>
              <a:buNone/>
            </a:pPr>
            <a:r>
              <a:rPr b="1" i="0" lang="en-GB" sz="1300" u="none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HIGH-RISE MODEL -</a:t>
            </a:r>
            <a:endParaRPr b="0" i="0" sz="1300" u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entury Gothic"/>
              <a:buNone/>
            </a:pPr>
            <a:r>
              <a:rPr b="1" i="0" lang="en-GB" sz="13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OFTEN FEELINGS of ANONYMITY, ISOLATION &amp;                   DYSFUNCTION in DENSE HIGH-RISE COMMUNITIES</a:t>
            </a:r>
            <a:endParaRPr sz="1100"/>
          </a:p>
        </p:txBody>
      </p:sp>
      <p:sp>
        <p:nvSpPr>
          <p:cNvPr id="198" name="Google Shape;198;p23"/>
          <p:cNvSpPr txBox="1"/>
          <p:nvPr/>
        </p:nvSpPr>
        <p:spPr>
          <a:xfrm>
            <a:off x="4942324" y="3684000"/>
            <a:ext cx="4201800" cy="675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entury Gothic"/>
              <a:buNone/>
            </a:pPr>
            <a:r>
              <a:rPr b="1" i="0" lang="en-GB" sz="1300" u="none">
                <a:solidFill>
                  <a:srgbClr val="99999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INFORMAL COMMUNITIES – </a:t>
            </a:r>
            <a:endParaRPr sz="1100">
              <a:solidFill>
                <a:srgbClr val="999999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entury Gothic"/>
              <a:buNone/>
            </a:pPr>
            <a:r>
              <a:rPr b="1" i="0" lang="en-GB" sz="13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OFTEN SOCIAL/ECONOMIC VITALITY –BUT NEED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Century Gothic"/>
              <a:buNone/>
            </a:pPr>
            <a:r>
              <a:rPr b="1" i="0" lang="en-GB" sz="1300" u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CITY SERVICES, HEALTH &amp; LEGAL ISSUES</a:t>
            </a:r>
            <a:endParaRPr sz="1100"/>
          </a:p>
        </p:txBody>
      </p:sp>
      <p:sp>
        <p:nvSpPr>
          <p:cNvPr id="199" name="Google Shape;199;p23"/>
          <p:cNvSpPr txBox="1"/>
          <p:nvPr/>
        </p:nvSpPr>
        <p:spPr>
          <a:xfrm>
            <a:off x="-230909" y="908844"/>
            <a:ext cx="9475800" cy="39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7225" lIns="74450" spcFirstLastPara="1" rIns="74450" wrap="square" tIns="3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Libre Franklin Medium"/>
              <a:buNone/>
            </a:pPr>
            <a:r>
              <a:rPr b="1" i="0" lang="en-GB" sz="2100" u="none">
                <a:solidFill>
                  <a:schemeClr val="lt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  </a:t>
            </a:r>
            <a:endParaRPr sz="1100"/>
          </a:p>
        </p:txBody>
      </p:sp>
      <p:pic>
        <p:nvPicPr>
          <p:cNvPr id="200" name="Google Shape;200;p23"/>
          <p:cNvPicPr preferRelativeResize="0"/>
          <p:nvPr/>
        </p:nvPicPr>
        <p:blipFill rotWithShape="1">
          <a:blip r:embed="rId5">
            <a:alphaModFix/>
          </a:blip>
          <a:srcRect b="7646" l="0" r="0" t="0"/>
          <a:stretch/>
        </p:blipFill>
        <p:spPr>
          <a:xfrm>
            <a:off x="82261" y="35719"/>
            <a:ext cx="8979478" cy="7391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3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